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7/10/24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7/10/24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7/10/24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7/10/24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7/10/24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7/10/24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7/10/24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7/10/24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9F3F708-3FC9-2FF7-7850-FF1CAE8503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" dirty="0" err="1"/>
              <a:t>Introduction</a:t>
            </a:r>
            <a:r>
              <a:rPr lang="es-ES" dirty="0"/>
              <a:t> to Health and Social Care</a:t>
            </a:r>
            <a:endParaRPr lang="es-GB" dirty="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27B494E-6048-1DED-3851-C40DE90383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s-ES" dirty="0" err="1"/>
              <a:t>Lecturer</a:t>
            </a:r>
            <a:r>
              <a:rPr lang="es-ES" dirty="0"/>
              <a:t>: </a:t>
            </a:r>
            <a:r>
              <a:rPr lang="es-ES" dirty="0" err="1"/>
              <a:t>Patronella</a:t>
            </a:r>
            <a:r>
              <a:rPr lang="es-ES" dirty="0"/>
              <a:t> </a:t>
            </a:r>
            <a:r>
              <a:rPr lang="es-ES" dirty="0" err="1"/>
              <a:t>Ganza</a:t>
            </a:r>
            <a:endParaRPr lang="es-ES" dirty="0"/>
          </a:p>
          <a:p>
            <a:r>
              <a:rPr lang="es-ES" dirty="0"/>
              <a:t>Student Id: 232517</a:t>
            </a:r>
          </a:p>
          <a:p>
            <a:r>
              <a:rPr lang="es-ES" dirty="0"/>
              <a:t>Module:LCHS4003</a:t>
            </a:r>
            <a:endParaRPr lang="en-GB" dirty="0"/>
          </a:p>
          <a:p>
            <a:r>
              <a:rPr lang="en-GB" dirty="0"/>
              <a:t>David Recio Garcia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143715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4AF1978-7BBC-86B0-54AD-4FEDE60CB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696" y="1348873"/>
            <a:ext cx="5534830" cy="3864811"/>
          </a:xfrm>
        </p:spPr>
        <p:txBody>
          <a:bodyPr>
            <a:normAutofit/>
          </a:bodyPr>
          <a:lstStyle/>
          <a:p>
            <a:r>
              <a:rPr lang="es-ES" b="1" dirty="0" err="1">
                <a:solidFill>
                  <a:schemeClr val="tx1"/>
                </a:solidFill>
              </a:rPr>
              <a:t>Dementia</a:t>
            </a:r>
            <a:endParaRPr lang="es-GB" b="1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Marcador de contenido 4">
            <a:extLst>
              <a:ext uri="{FF2B5EF4-FFF2-40B4-BE49-F238E27FC236}">
                <a16:creationId xmlns:a16="http://schemas.microsoft.com/office/drawing/2014/main" id="{C8605856-9574-1C62-57A9-CFC918AF5E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6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78715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46836C-76D3-97D8-522C-F6265355A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s-ES" sz="4400"/>
              <a:t>Introduction</a:t>
            </a:r>
            <a:endParaRPr lang="es-GB" sz="440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38F94BF-1FF0-A88F-02E8-3CFF36561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s-ES" sz="1800" dirty="0" err="1"/>
              <a:t>Dementia</a:t>
            </a:r>
            <a:endParaRPr lang="es-ES" sz="1800" dirty="0"/>
          </a:p>
          <a:p>
            <a:pPr marL="457200" indent="-457200">
              <a:buFont typeface="+mj-lt"/>
              <a:buAutoNum type="arabicPeriod"/>
            </a:pPr>
            <a:r>
              <a:rPr lang="es-ES" sz="1800" dirty="0"/>
              <a:t>Origins</a:t>
            </a:r>
          </a:p>
          <a:p>
            <a:pPr marL="457200" indent="-457200">
              <a:buFont typeface="+mj-lt"/>
              <a:buAutoNum type="arabicPeriod"/>
            </a:pPr>
            <a:r>
              <a:rPr lang="es-ES" sz="1800" dirty="0"/>
              <a:t>How it has </a:t>
            </a:r>
            <a:r>
              <a:rPr lang="es-ES" sz="1800" dirty="0" err="1"/>
              <a:t>developted</a:t>
            </a:r>
            <a:r>
              <a:rPr lang="es-ES" sz="1800" dirty="0"/>
              <a:t> over the </a:t>
            </a:r>
            <a:r>
              <a:rPr lang="es-ES" sz="1800" dirty="0" err="1"/>
              <a:t>years</a:t>
            </a:r>
            <a:endParaRPr lang="es-ES" sz="1800" dirty="0"/>
          </a:p>
          <a:p>
            <a:pPr marL="457200" indent="-457200">
              <a:buFont typeface="+mj-lt"/>
              <a:buAutoNum type="arabicPeriod"/>
            </a:pPr>
            <a:r>
              <a:rPr lang="es-ES" sz="1800" dirty="0"/>
              <a:t>How the service is </a:t>
            </a:r>
            <a:r>
              <a:rPr lang="es-ES" sz="1800" dirty="0" err="1"/>
              <a:t>running</a:t>
            </a:r>
            <a:endParaRPr lang="es-ES" sz="1800" dirty="0"/>
          </a:p>
          <a:p>
            <a:pPr marL="457200" indent="-457200">
              <a:buFont typeface="+mj-lt"/>
              <a:buAutoNum type="arabicPeriod"/>
            </a:pPr>
            <a:r>
              <a:rPr lang="es-ES" sz="1800" dirty="0"/>
              <a:t>How </a:t>
            </a:r>
            <a:r>
              <a:rPr lang="en-GB" sz="1800" dirty="0"/>
              <a:t>the </a:t>
            </a:r>
            <a:r>
              <a:rPr lang="en-GB" sz="1800" dirty="0" err="1"/>
              <a:t>developmemt</a:t>
            </a:r>
            <a:r>
              <a:rPr lang="en-GB" sz="1800" dirty="0"/>
              <a:t> </a:t>
            </a:r>
            <a:r>
              <a:rPr lang="es-ES" sz="1800" dirty="0"/>
              <a:t>has </a:t>
            </a:r>
            <a:r>
              <a:rPr lang="es-ES" sz="1800" dirty="0" err="1"/>
              <a:t>aided</a:t>
            </a:r>
            <a:r>
              <a:rPr lang="es-ES" sz="1800" dirty="0"/>
              <a:t>   </a:t>
            </a:r>
            <a:r>
              <a:rPr lang="es-ES" sz="1800" dirty="0" err="1"/>
              <a:t>Dementia</a:t>
            </a:r>
            <a:endParaRPr lang="es-GB" sz="1800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C0C0C5EF-491C-F53B-7CD6-34ADA47166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9" r="32656"/>
          <a:stretch/>
        </p:blipFill>
        <p:spPr>
          <a:xfrm>
            <a:off x="5913124" y="10"/>
            <a:ext cx="6278877" cy="6857990"/>
          </a:xfrm>
          <a:custGeom>
            <a:avLst/>
            <a:gdLst/>
            <a:ahLst/>
            <a:cxnLst/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84E34F7-E155-426C-A88E-8AEA6CF3F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3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07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28E2642-F486-0EFB-BEE5-BC77D8013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Dementia</a:t>
            </a:r>
            <a:endParaRPr lang="es-GB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6A135B7-514B-E700-B69F-1DF4683F3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960208"/>
            <a:ext cx="10058400" cy="4050792"/>
          </a:xfrm>
        </p:spPr>
        <p:txBody>
          <a:bodyPr/>
          <a:lstStyle/>
          <a:p>
            <a:r>
              <a:rPr lang="en-GB" dirty="0"/>
              <a:t>According to NHS,2023 Dementia is a syndrome associated with an ongoing decline of brain functioning.</a:t>
            </a:r>
          </a:p>
        </p:txBody>
      </p:sp>
    </p:spTree>
    <p:extLst>
      <p:ext uri="{BB962C8B-B14F-4D97-AF65-F5344CB8AC3E}">
        <p14:creationId xmlns:p14="http://schemas.microsoft.com/office/powerpoint/2010/main" val="2171796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E4F7BF30-EAAD-CEDE-BFD6-A293E40A16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9" b="10805"/>
          <a:stretch/>
        </p:blipFill>
        <p:spPr>
          <a:xfrm>
            <a:off x="-44215" y="194485"/>
            <a:ext cx="12192000" cy="646320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3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56D46A2-E104-4BEC-5CC8-1DB40D23A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/>
          </a:bodyPr>
          <a:lstStyle/>
          <a:p>
            <a:pPr algn="r"/>
            <a:r>
              <a:rPr lang="en-GB" b="1" dirty="0"/>
              <a:t>Origins</a:t>
            </a:r>
            <a:endParaRPr lang="es-GB" b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F29038F-5528-F12D-7389-B510F98D6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Autofit/>
          </a:bodyPr>
          <a:lstStyle/>
          <a:p>
            <a:r>
              <a:rPr lang="en-GB" sz="2100" b="1" dirty="0"/>
              <a:t>Ancient biles </a:t>
            </a:r>
          </a:p>
          <a:p>
            <a:r>
              <a:rPr lang="en-GB" sz="2100" b="1" dirty="0"/>
              <a:t>Medieval Spirits</a:t>
            </a:r>
          </a:p>
          <a:p>
            <a:r>
              <a:rPr lang="en-GB" sz="2100" b="1" dirty="0"/>
              <a:t>Witch Trials</a:t>
            </a:r>
          </a:p>
          <a:p>
            <a:r>
              <a:rPr lang="en-GB" sz="2100" b="1" dirty="0"/>
              <a:t>Victorian Asylum</a:t>
            </a:r>
          </a:p>
          <a:p>
            <a:r>
              <a:rPr lang="en-GB" sz="2100" b="1" dirty="0"/>
              <a:t>20</a:t>
            </a:r>
            <a:r>
              <a:rPr lang="en-GB" sz="2100" b="1" baseline="30000" dirty="0"/>
              <a:t>th</a:t>
            </a:r>
            <a:r>
              <a:rPr lang="en-GB" sz="2100" b="1" dirty="0"/>
              <a:t> Century Breakthroughs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3A3E94C-DB2C-DC21-0927-C08E423D9A28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C281CA70-4941-4AED-BCED-A180842E7E5C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DD18264-C03D-729E-532C-E9D75A195477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21" name="CuadroTexto 20">
            <a:extLst>
              <a:ext uri="{FF2B5EF4-FFF2-40B4-BE49-F238E27FC236}">
                <a16:creationId xmlns:a16="http://schemas.microsoft.com/office/drawing/2014/main" id="{38141296-F4DA-C702-B7C3-25FEEB96C58A}"/>
              </a:ext>
            </a:extLst>
          </p:cNvPr>
          <p:cNvSpPr txBox="1"/>
          <p:nvPr/>
        </p:nvSpPr>
        <p:spPr>
          <a:xfrm>
            <a:off x="0" y="336427"/>
            <a:ext cx="41729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1100" dirty="0"/>
              <a:t>https://</a:t>
            </a:r>
            <a:r>
              <a:rPr lang="es-ES" sz="1100" dirty="0" err="1"/>
              <a:t>www.news-medical.net</a:t>
            </a:r>
            <a:r>
              <a:rPr lang="es-ES" sz="1100" dirty="0"/>
              <a:t>/</a:t>
            </a:r>
            <a:r>
              <a:rPr lang="es-ES" sz="1100" dirty="0" err="1"/>
              <a:t>health</a:t>
            </a:r>
            <a:r>
              <a:rPr lang="es-ES" sz="1100" dirty="0"/>
              <a:t>/</a:t>
            </a:r>
            <a:r>
              <a:rPr lang="es-ES" sz="1100" dirty="0" err="1"/>
              <a:t>What-Causes</a:t>
            </a:r>
            <a:r>
              <a:rPr lang="es-ES" sz="1100" dirty="0"/>
              <a:t>-</a:t>
            </a:r>
            <a:r>
              <a:rPr lang="es-ES" sz="1100" dirty="0" err="1"/>
              <a:t>Dementia.aspx</a:t>
            </a:r>
            <a:endParaRPr lang="es-GB" sz="1100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ACEFDDBC-C324-D1B3-F119-783B9DE5FDCC}"/>
              </a:ext>
            </a:extLst>
          </p:cNvPr>
          <p:cNvSpPr txBox="1"/>
          <p:nvPr/>
        </p:nvSpPr>
        <p:spPr>
          <a:xfrm>
            <a:off x="6217920" y="6203847"/>
            <a:ext cx="3504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(PubMed Central,2016)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1823422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11297BC-3979-233C-B0F7-6ED8AB85D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Development</a:t>
            </a:r>
            <a:r>
              <a:rPr lang="en-GB" dirty="0"/>
              <a:t> </a:t>
            </a:r>
            <a:endParaRPr lang="es-GB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40A57ABC-121B-3F99-1257-A49832081FB0}"/>
              </a:ext>
            </a:extLst>
          </p:cNvPr>
          <p:cNvSpPr txBox="1"/>
          <p:nvPr/>
        </p:nvSpPr>
        <p:spPr>
          <a:xfrm rot="10800000" flipV="1">
            <a:off x="1069848" y="3143277"/>
            <a:ext cx="10560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1663 to 1681 Dr .Thomas Willis  believed that the cure was balancing the four humours</a:t>
            </a: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20E4A54A-EB37-2402-1761-A9D2DC864362}"/>
              </a:ext>
            </a:extLst>
          </p:cNvPr>
          <p:cNvSpPr txBox="1"/>
          <p:nvPr/>
        </p:nvSpPr>
        <p:spPr>
          <a:xfrm>
            <a:off x="1069848" y="4496574"/>
            <a:ext cx="9564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19th  century British asylums were used very </a:t>
            </a:r>
            <a:r>
              <a:rPr lang="en-GB" dirty="0" err="1"/>
              <a:t>common,gardering</a:t>
            </a:r>
            <a:r>
              <a:rPr lang="en-GB" dirty="0"/>
              <a:t>,exercising art ,craft and pets were also allowed </a:t>
            </a:r>
            <a:endParaRPr lang="es-GB" dirty="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940BFD47-879F-1CEF-1D76-4B85E78A96D2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F30F072C-F120-E85C-628A-7056FD1C78FC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3E1FDA0F-994E-0F3A-C6AB-FCD1AD4FF429}"/>
              </a:ext>
            </a:extLst>
          </p:cNvPr>
          <p:cNvSpPr txBox="1"/>
          <p:nvPr/>
        </p:nvSpPr>
        <p:spPr>
          <a:xfrm>
            <a:off x="1069848" y="3764710"/>
            <a:ext cx="7476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In 1700s French Dr. </a:t>
            </a:r>
            <a:r>
              <a:rPr lang="en-GB" dirty="0" err="1"/>
              <a:t>Phillipe</a:t>
            </a:r>
            <a:r>
              <a:rPr lang="en-GB" dirty="0"/>
              <a:t> </a:t>
            </a:r>
            <a:r>
              <a:rPr lang="en-GB" dirty="0" err="1"/>
              <a:t>Pinel</a:t>
            </a:r>
            <a:r>
              <a:rPr lang="en-GB" dirty="0"/>
              <a:t> suggested that children should go on asylums but instead care homes or nurturing</a:t>
            </a:r>
            <a:endParaRPr lang="es-GB" dirty="0"/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8BB4496B-8055-EEF6-3FCB-54DC2BF02040}"/>
              </a:ext>
            </a:extLst>
          </p:cNvPr>
          <p:cNvSpPr txBox="1"/>
          <p:nvPr/>
        </p:nvSpPr>
        <p:spPr>
          <a:xfrm>
            <a:off x="1069848" y="5395005"/>
            <a:ext cx="1005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 In the 20</a:t>
            </a:r>
            <a:r>
              <a:rPr lang="en-GB" baseline="30000" dirty="0"/>
              <a:t>th</a:t>
            </a:r>
            <a:r>
              <a:rPr lang="en-GB" dirty="0"/>
              <a:t> century asylums were closed and replaced by hospital for metal illness </a:t>
            </a:r>
            <a:endParaRPr lang="es-GB" dirty="0"/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A30ED7D1-8D51-F911-93BD-39F29A138F7D}"/>
              </a:ext>
            </a:extLst>
          </p:cNvPr>
          <p:cNvSpPr txBox="1"/>
          <p:nvPr/>
        </p:nvSpPr>
        <p:spPr>
          <a:xfrm>
            <a:off x="1069848" y="5948710"/>
            <a:ext cx="7888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1930s people were training to care for people with dementia</a:t>
            </a:r>
            <a:endParaRPr lang="es-GB" dirty="0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DD424244-B8AB-19A0-2441-082F5764A16B}"/>
              </a:ext>
            </a:extLst>
          </p:cNvPr>
          <p:cNvSpPr txBox="1"/>
          <p:nvPr/>
        </p:nvSpPr>
        <p:spPr>
          <a:xfrm>
            <a:off x="7557836" y="6262194"/>
            <a:ext cx="4072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</a:t>
            </a:r>
            <a:r>
              <a:rPr lang="en-GB" dirty="0" err="1"/>
              <a:t>Carehome,2024</a:t>
            </a:r>
            <a:r>
              <a:rPr lang="en-GB" dirty="0"/>
              <a:t>)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6661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9538732-9024-BC3A-E305-DBD964A97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Actual Service</a:t>
            </a:r>
            <a:r>
              <a:rPr lang="en-GB" dirty="0"/>
              <a:t> </a:t>
            </a:r>
            <a:endParaRPr lang="es-GB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0CEC804-2E0B-00A4-C4D8-FCC1D7D11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Social services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Council could pay towards your cost</a:t>
            </a:r>
          </a:p>
          <a:p>
            <a:r>
              <a:rPr lang="en-GB" dirty="0"/>
              <a:t>NHS could help with: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Physiotherapy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Hearing care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Eye test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Speech and audiology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Support from Older People’s Mental Health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Admiral nurses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NHS could pay for nursing care</a:t>
            </a:r>
          </a:p>
          <a:p>
            <a:r>
              <a:rPr lang="en-GB" dirty="0"/>
              <a:t>Helplines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A5816AB-DFEF-C97E-95A7-AF26BD966512}"/>
              </a:ext>
            </a:extLst>
          </p:cNvPr>
          <p:cNvSpPr txBox="1"/>
          <p:nvPr/>
        </p:nvSpPr>
        <p:spPr>
          <a:xfrm>
            <a:off x="6548147" y="5830300"/>
            <a:ext cx="4574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NHS,2022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2064634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B6955-24CD-D908-BFAE-C8FBD1B44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Development in Dementia</a:t>
            </a:r>
            <a:endParaRPr lang="es-GB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7703718-9EAE-8AD8-26EC-9DFB19389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4059" y="1770487"/>
            <a:ext cx="10058400" cy="4050792"/>
          </a:xfrm>
        </p:spPr>
        <p:txBody>
          <a:bodyPr/>
          <a:lstStyle/>
          <a:p>
            <a:r>
              <a:rPr lang="en-GB" dirty="0"/>
              <a:t>Dementia awareness with 515,7967 NHS staff completing Tier 1 better support people with Dementia.</a:t>
            </a:r>
          </a:p>
          <a:p>
            <a:r>
              <a:rPr lang="en-GB" dirty="0"/>
              <a:t>The Alzheimer’s Society’s Dementia Friends </a:t>
            </a:r>
            <a:r>
              <a:rPr lang="en-GB" dirty="0" err="1"/>
              <a:t>bringed</a:t>
            </a:r>
            <a:r>
              <a:rPr lang="en-GB" dirty="0"/>
              <a:t> around 1 million Dementia friends around England.</a:t>
            </a:r>
          </a:p>
          <a:p>
            <a:endParaRPr lang="es-GB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041330F-107A-6E0F-CE93-923C5246E389}"/>
              </a:ext>
            </a:extLst>
          </p:cNvPr>
          <p:cNvSpPr txBox="1"/>
          <p:nvPr/>
        </p:nvSpPr>
        <p:spPr>
          <a:xfrm flipH="1" flipV="1">
            <a:off x="9090526" y="5113420"/>
            <a:ext cx="2371933" cy="1002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4241502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E472644-DBD4-D710-42C1-A1EFAA9A5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s-GB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D45BCAA-24B9-EF28-EC2B-FC73D7C0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Dementia is a non-communicable disease which can be prevented by early intervention by taking good care of the human brain.Dementia is more likely to start at Middle Age(65) ,the is not a cure in the actual medicine however organisations around the world improve everyday to help every human right 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699635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DCD05D3-4129-3397-27A1-18F32F472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Questions?</a:t>
            </a:r>
            <a:endParaRPr lang="es-GB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FFCC471-6E7D-83F3-6984-3D3D29D61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-320716"/>
            <a:ext cx="10058400" cy="4050792"/>
          </a:xfrm>
        </p:spPr>
        <p:txBody>
          <a:bodyPr/>
          <a:lstStyle/>
          <a:p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1439697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FAE64EB-054B-6916-5A9A-5D46A2243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endParaRPr lang="es-GB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490EF45-285C-E929-32D2-7B6D0EEFB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9084" y="2175004"/>
            <a:ext cx="10058400" cy="4050792"/>
          </a:xfrm>
        </p:spPr>
        <p:txBody>
          <a:bodyPr/>
          <a:lstStyle/>
          <a:p>
            <a:r>
              <a:rPr lang="en-GB" dirty="0" err="1"/>
              <a:t>Carehome</a:t>
            </a:r>
            <a:r>
              <a:rPr lang="en-GB" dirty="0"/>
              <a:t> ,(2024)</a:t>
            </a:r>
            <a:r>
              <a:rPr lang="en-GB" i="1" dirty="0"/>
              <a:t> A history of dementia.Available at :</a:t>
            </a:r>
            <a:endParaRPr lang="es-GB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5EFDBF8-96BD-BEE8-BCBF-8E96D15D4BE5}"/>
              </a:ext>
            </a:extLst>
          </p:cNvPr>
          <p:cNvSpPr txBox="1"/>
          <p:nvPr/>
        </p:nvSpPr>
        <p:spPr>
          <a:xfrm>
            <a:off x="7992311" y="2121408"/>
            <a:ext cx="3965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https://</a:t>
            </a:r>
            <a:r>
              <a:rPr lang="es-ES" dirty="0" err="1"/>
              <a:t>www.carehome.co.uk</a:t>
            </a:r>
            <a:r>
              <a:rPr lang="es-ES" dirty="0"/>
              <a:t>/</a:t>
            </a:r>
            <a:r>
              <a:rPr lang="es-ES" dirty="0" err="1"/>
              <a:t>advice</a:t>
            </a:r>
            <a:r>
              <a:rPr lang="es-ES" dirty="0"/>
              <a:t>/</a:t>
            </a:r>
            <a:r>
              <a:rPr lang="es-ES" dirty="0" err="1"/>
              <a:t>a-brief-history-of</a:t>
            </a:r>
            <a:r>
              <a:rPr lang="es-ES" dirty="0"/>
              <a:t>-</a:t>
            </a:r>
            <a:r>
              <a:rPr lang="es-ES" dirty="0" err="1"/>
              <a:t>dementia</a:t>
            </a:r>
            <a:endParaRPr lang="es-GB" dirty="0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117664A8-0246-D4B8-BA71-CB3A8720F133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8980C9A-7FBC-DFC0-8DEB-C446AD2A91A1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A63671E2-803D-B9EB-4B1E-D84CC4FAFF66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9EFAEDF7-CEBB-E729-7A45-0326CC8E45CB}"/>
              </a:ext>
            </a:extLst>
          </p:cNvPr>
          <p:cNvSpPr txBox="1"/>
          <p:nvPr/>
        </p:nvSpPr>
        <p:spPr>
          <a:xfrm>
            <a:off x="1063752" y="3257702"/>
            <a:ext cx="8105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 err="1"/>
              <a:t>Mandal,A</a:t>
            </a:r>
            <a:r>
              <a:rPr lang="en-GB" dirty="0"/>
              <a:t>(</a:t>
            </a:r>
            <a:r>
              <a:rPr lang="en-GB" dirty="0" err="1"/>
              <a:t>N,d</a:t>
            </a:r>
            <a:r>
              <a:rPr lang="en-GB" dirty="0"/>
              <a:t>)</a:t>
            </a:r>
            <a:r>
              <a:rPr lang="en-GB" i="1" dirty="0"/>
              <a:t>what causes Dementia.Available at:</a:t>
            </a:r>
            <a:endParaRPr lang="es-GB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081D69B3-C5C1-778B-26FB-02A93D5AE75E}"/>
              </a:ext>
            </a:extLst>
          </p:cNvPr>
          <p:cNvSpPr txBox="1"/>
          <p:nvPr/>
        </p:nvSpPr>
        <p:spPr>
          <a:xfrm>
            <a:off x="7013742" y="3277070"/>
            <a:ext cx="51146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https://</a:t>
            </a:r>
            <a:r>
              <a:rPr lang="es-ES" dirty="0" err="1"/>
              <a:t>www.news-medical.net</a:t>
            </a:r>
            <a:r>
              <a:rPr lang="es-ES" dirty="0"/>
              <a:t>/</a:t>
            </a:r>
            <a:r>
              <a:rPr lang="es-ES" dirty="0" err="1"/>
              <a:t>health</a:t>
            </a:r>
            <a:r>
              <a:rPr lang="es-ES" dirty="0"/>
              <a:t>/</a:t>
            </a:r>
            <a:r>
              <a:rPr lang="es-ES" dirty="0" err="1"/>
              <a:t>What-Causes</a:t>
            </a:r>
            <a:r>
              <a:rPr lang="es-ES" dirty="0"/>
              <a:t>-</a:t>
            </a:r>
            <a:r>
              <a:rPr lang="es-ES" dirty="0" err="1"/>
              <a:t>Dementia.aspx</a:t>
            </a:r>
            <a:endParaRPr lang="es-GB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7DAE30E6-CDB3-C481-530F-C137307C202D}"/>
              </a:ext>
            </a:extLst>
          </p:cNvPr>
          <p:cNvSpPr txBox="1"/>
          <p:nvPr/>
        </p:nvSpPr>
        <p:spPr>
          <a:xfrm>
            <a:off x="1063752" y="4559339"/>
            <a:ext cx="10179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 err="1"/>
              <a:t>Yang,Hyung,Kim,D,Lee</a:t>
            </a:r>
            <a:r>
              <a:rPr lang="en-GB" dirty="0"/>
              <a:t>,S.Young,L(2016)</a:t>
            </a:r>
            <a:r>
              <a:rPr lang="en-GB" i="1" dirty="0"/>
              <a:t>History of Alzheimer‘s Disease,Available at </a:t>
            </a:r>
            <a:endParaRPr lang="es-GB" dirty="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E6D3F85C-26A7-8771-33BC-EABD834058EB}"/>
              </a:ext>
            </a:extLst>
          </p:cNvPr>
          <p:cNvSpPr txBox="1"/>
          <p:nvPr/>
        </p:nvSpPr>
        <p:spPr>
          <a:xfrm>
            <a:off x="949084" y="4866099"/>
            <a:ext cx="9421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https://</a:t>
            </a:r>
            <a:r>
              <a:rPr lang="es-ES" dirty="0" err="1"/>
              <a:t>www.ncbi.nlm.nih.gov</a:t>
            </a:r>
            <a:r>
              <a:rPr lang="es-ES" dirty="0"/>
              <a:t>/</a:t>
            </a:r>
            <a:r>
              <a:rPr lang="es-ES" dirty="0" err="1"/>
              <a:t>pmc</a:t>
            </a:r>
            <a:r>
              <a:rPr lang="es-ES" dirty="0"/>
              <a:t>/</a:t>
            </a:r>
            <a:r>
              <a:rPr lang="es-ES" dirty="0" err="1"/>
              <a:t>articles</a:t>
            </a:r>
            <a:r>
              <a:rPr lang="es-ES" dirty="0"/>
              <a:t>/PMC6428020/#:~:text=The%</a:t>
            </a:r>
            <a:r>
              <a:rPr lang="es-ES" dirty="0" err="1"/>
              <a:t>20term</a:t>
            </a:r>
            <a:r>
              <a:rPr lang="es-ES" dirty="0"/>
              <a:t>%20has%</a:t>
            </a:r>
            <a:r>
              <a:rPr lang="es-ES" dirty="0" err="1"/>
              <a:t>20its</a:t>
            </a:r>
            <a:r>
              <a:rPr lang="es-ES" dirty="0"/>
              <a:t>%</a:t>
            </a:r>
            <a:r>
              <a:rPr lang="es-ES" dirty="0" err="1"/>
              <a:t>20origin,a</a:t>
            </a:r>
            <a:r>
              <a:rPr lang="es-ES" dirty="0"/>
              <a:t>%20state%20out%20of%</a:t>
            </a:r>
            <a:r>
              <a:rPr lang="es-ES" dirty="0" err="1"/>
              <a:t>20mind</a:t>
            </a:r>
            <a:r>
              <a:rPr lang="es-ES" dirty="0"/>
              <a:t>'.</a:t>
            </a:r>
            <a:endParaRPr lang="es-GB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4C650974-AF87-F5A4-2D8E-86B02B0A87C4}"/>
              </a:ext>
            </a:extLst>
          </p:cNvPr>
          <p:cNvSpPr txBox="1"/>
          <p:nvPr/>
        </p:nvSpPr>
        <p:spPr>
          <a:xfrm>
            <a:off x="1026097" y="5910060"/>
            <a:ext cx="8238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NHS</a:t>
            </a:r>
            <a:r>
              <a:rPr lang="en-GB" dirty="0"/>
              <a:t>(</a:t>
            </a:r>
            <a:r>
              <a:rPr lang="en-GB" dirty="0" err="1"/>
              <a:t>N,d</a:t>
            </a:r>
            <a:r>
              <a:rPr lang="en-GB" dirty="0"/>
              <a:t>)Available at :</a:t>
            </a:r>
            <a:endParaRPr lang="es-GB" dirty="0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DAA821C6-19F2-F4E5-D511-ED270BDBF0AB}"/>
              </a:ext>
            </a:extLst>
          </p:cNvPr>
          <p:cNvSpPr txBox="1"/>
          <p:nvPr/>
        </p:nvSpPr>
        <p:spPr>
          <a:xfrm>
            <a:off x="4107113" y="5936147"/>
            <a:ext cx="5813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https://</a:t>
            </a:r>
            <a:r>
              <a:rPr lang="es-ES" dirty="0" err="1"/>
              <a:t>www.nhs.uk</a:t>
            </a:r>
            <a:r>
              <a:rPr lang="es-ES" dirty="0"/>
              <a:t>/</a:t>
            </a:r>
            <a:r>
              <a:rPr lang="es-ES" dirty="0" err="1"/>
              <a:t>conditions</a:t>
            </a:r>
            <a:r>
              <a:rPr lang="es-ES" dirty="0"/>
              <a:t>/</a:t>
            </a:r>
            <a:r>
              <a:rPr lang="es-ES" dirty="0" err="1"/>
              <a:t>dementia</a:t>
            </a:r>
            <a:r>
              <a:rPr lang="es-ES" dirty="0"/>
              <a:t>/care-and-support/</a:t>
            </a:r>
            <a:r>
              <a:rPr lang="es-ES" dirty="0" err="1"/>
              <a:t>social-services-and-the</a:t>
            </a:r>
            <a:r>
              <a:rPr lang="es-ES" dirty="0"/>
              <a:t>-</a:t>
            </a:r>
            <a:r>
              <a:rPr lang="es-ES" dirty="0" err="1"/>
              <a:t>nhs</a:t>
            </a:r>
            <a:r>
              <a:rPr lang="es-ES" dirty="0"/>
              <a:t>/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8177590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etras en madera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Panorámica</PresentationFormat>
  <Slides>11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11</vt:i4>
      </vt:variant>
    </vt:vector>
  </HeadingPairs>
  <TitlesOfParts>
    <vt:vector size="12" baseType="lpstr">
      <vt:lpstr>Letras en madera</vt:lpstr>
      <vt:lpstr>Introduction to Health and Social Care</vt:lpstr>
      <vt:lpstr>Dementia</vt:lpstr>
      <vt:lpstr>Introduction</vt:lpstr>
      <vt:lpstr>Dementia</vt:lpstr>
      <vt:lpstr>Origins</vt:lpstr>
      <vt:lpstr>Development </vt:lpstr>
      <vt:lpstr>Actual Service </vt:lpstr>
      <vt:lpstr>Development in Dementia</vt:lpstr>
      <vt:lpstr>Conclusion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David Recio Garcia (2325317)</dc:creator>
  <cp:lastModifiedBy>David Recio Garcia (2325317)</cp:lastModifiedBy>
  <cp:revision>11</cp:revision>
  <dcterms:created xsi:type="dcterms:W3CDTF">2024-07-05T11:33:12Z</dcterms:created>
  <dcterms:modified xsi:type="dcterms:W3CDTF">2024-07-10T09:58:59Z</dcterms:modified>
</cp:coreProperties>
</file>