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79" r:id="rId5"/>
    <p:sldId id="260" r:id="rId6"/>
    <p:sldId id="280" r:id="rId7"/>
    <p:sldId id="281" r:id="rId8"/>
    <p:sldId id="263" r:id="rId9"/>
    <p:sldId id="264" r:id="rId10"/>
    <p:sldId id="282" r:id="rId11"/>
    <p:sldId id="265" r:id="rId12"/>
    <p:sldId id="266" r:id="rId13"/>
    <p:sldId id="267" r:id="rId14"/>
    <p:sldId id="273" r:id="rId15"/>
    <p:sldId id="269" r:id="rId16"/>
    <p:sldId id="274" r:id="rId17"/>
    <p:sldId id="270" r:id="rId18"/>
    <p:sldId id="278" r:id="rId19"/>
    <p:sldId id="272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3" d="100"/>
          <a:sy n="73" d="100"/>
        </p:scale>
        <p:origin x="-492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55248"/>
            <a:ext cx="5386917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859758"/>
            <a:ext cx="5389033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514600"/>
            <a:ext cx="5386917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514600"/>
            <a:ext cx="5389033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76400"/>
            <a:ext cx="36576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1676400"/>
            <a:ext cx="6815667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10672179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176997"/>
            <a:ext cx="2950464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828785"/>
            <a:ext cx="29464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69600" y="6356351"/>
            <a:ext cx="812800" cy="365125"/>
          </a:xfrm>
        </p:spPr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2700" y="5816600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5842000" y="6219826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914402"/>
            <a:ext cx="27432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914402"/>
            <a:ext cx="80264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2700" y="-7144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5842000" y="-7144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4A11E3C-3B67-437C-B832-18E8C82AFA8B}" type="datetimeFigureOut">
              <a:rPr lang="en-US" smtClean="0"/>
              <a:pPr/>
              <a:t>12/15/2017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556000" y="6356351"/>
            <a:ext cx="4470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0566400" y="6356351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646ADD1-4064-482C-B18A-D937CBAF6867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25356" y="202408"/>
            <a:ext cx="12240731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3298" y="648393"/>
            <a:ext cx="10403574" cy="114715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b="1" dirty="0" smtClean="0"/>
              <a:t>Managing </a:t>
            </a:r>
            <a:r>
              <a:rPr lang="en-US" b="1" dirty="0" smtClean="0"/>
              <a:t>People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3297" y="2277687"/>
            <a:ext cx="10229008" cy="3274027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dirty="0" smtClean="0"/>
              <a:t>A Group Presentation on importance of HRM policies in contemporary organizations</a:t>
            </a:r>
          </a:p>
          <a:p>
            <a:pPr algn="l"/>
            <a:endParaRPr lang="en-US" dirty="0" smtClean="0"/>
          </a:p>
          <a:p>
            <a:pPr algn="l"/>
            <a:endParaRPr lang="en-US" dirty="0"/>
          </a:p>
          <a:p>
            <a:pPr algn="l"/>
            <a:endParaRPr lang="en-US" dirty="0" smtClean="0"/>
          </a:p>
          <a:p>
            <a:pPr algn="l"/>
            <a:endParaRPr lang="en-US" b="1" dirty="0" smtClean="0"/>
          </a:p>
          <a:p>
            <a:pPr algn="l"/>
            <a:r>
              <a:rPr lang="en-US" b="1" dirty="0" smtClean="0"/>
              <a:t>RABAH </a:t>
            </a:r>
            <a:r>
              <a:rPr lang="en-US" b="1" dirty="0" err="1" smtClean="0"/>
              <a:t>Rahimi</a:t>
            </a:r>
            <a:r>
              <a:rPr lang="en-US" b="1" dirty="0" smtClean="0"/>
              <a:t> </a:t>
            </a:r>
            <a:r>
              <a:rPr lang="en-US" b="1" dirty="0" smtClean="0"/>
              <a:t>1602966                                                   University of Wales- Trinity Saint David</a:t>
            </a:r>
          </a:p>
          <a:p>
            <a:pPr algn="l"/>
            <a:endParaRPr lang="en-US" b="1" dirty="0" smtClean="0"/>
          </a:p>
          <a:p>
            <a:pPr algn="l"/>
            <a:r>
              <a:rPr lang="en-US" dirty="0" smtClean="0"/>
              <a:t>JOSE BIASALA MALA </a:t>
            </a:r>
            <a:r>
              <a:rPr lang="en-US" dirty="0" smtClean="0"/>
              <a:t>1602809                                                          London Campus</a:t>
            </a:r>
          </a:p>
          <a:p>
            <a:pPr algn="l"/>
            <a:endParaRPr lang="en-US" dirty="0" smtClean="0"/>
          </a:p>
          <a:p>
            <a:pPr algn="l"/>
            <a:r>
              <a:rPr lang="en-US" dirty="0" err="1" smtClean="0"/>
              <a:t>Mbongo</a:t>
            </a:r>
            <a:r>
              <a:rPr lang="en-US" dirty="0" smtClean="0"/>
              <a:t> </a:t>
            </a:r>
            <a:r>
              <a:rPr lang="en-US" dirty="0" err="1" smtClean="0"/>
              <a:t>Mbimba</a:t>
            </a:r>
            <a:r>
              <a:rPr lang="en-US" dirty="0" smtClean="0"/>
              <a:t> </a:t>
            </a:r>
            <a:r>
              <a:rPr lang="en-US" dirty="0" smtClean="0"/>
              <a:t>1602985                                                         </a:t>
            </a:r>
            <a:r>
              <a:rPr lang="en-US" b="1" dirty="0" smtClean="0"/>
              <a:t>BA (HONS) Business Management </a:t>
            </a:r>
            <a:endParaRPr lang="en-US" dirty="0" smtClean="0"/>
          </a:p>
          <a:p>
            <a:pPr algn="l"/>
            <a:endParaRPr lang="en-US" dirty="0" smtClean="0"/>
          </a:p>
          <a:p>
            <a:pPr algn="l"/>
            <a:r>
              <a:rPr lang="en-US" dirty="0" smtClean="0"/>
              <a:t>Victor 1602426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98972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16131"/>
            <a:ext cx="10972800" cy="1165444"/>
          </a:xfrm>
        </p:spPr>
        <p:txBody>
          <a:bodyPr/>
          <a:lstStyle/>
          <a:p>
            <a:r>
              <a:rPr lang="en-US" dirty="0" smtClean="0"/>
              <a:t>A Presentation 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HR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Recruitment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Selection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Training and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Theory </a:t>
            </a:r>
            <a:r>
              <a:rPr lang="en-US" dirty="0" smtClean="0"/>
              <a:t>on HRM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Why companies such as Tesco require robust HRM policies and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HRM strategy</a:t>
            </a: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smtClean="0"/>
              <a:t>Conclusion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9408" y="5202366"/>
            <a:ext cx="3097430" cy="1122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240335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This presentation focuses on Tesco and its HRM policies, strategies and processes.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Tesco is one of the largest retailers in the UK and Europe. Third largest in the world in terms of profit.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Originally started with grocery expanding into areas such as books, electronics, clothing, financial services as well as mobile network.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smtClean="0"/>
              <a:t>Tesco’s HRM department focuses on the planning process to manage activities within a workplace such as, Maintenance, Training and Development, Motivation and Acquisition. These activities helps the organization to achieve its goals efficiently.</a:t>
            </a:r>
            <a:endParaRPr lang="en-US" b="1" dirty="0"/>
          </a:p>
        </p:txBody>
      </p:sp>
    </p:spTree>
    <p:extLst>
      <p:ext uri="{BB962C8B-B14F-4D97-AF65-F5344CB8AC3E}">
        <p14:creationId xmlns="" xmlns:p14="http://schemas.microsoft.com/office/powerpoint/2010/main" val="1077714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HRM Policies and Practices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The policies that aid in providing guidance to managing people within an organization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HRM policies helps the organization to develop understanding their obligations and rights of both employees and employers (Parry </a:t>
            </a:r>
            <a:r>
              <a:rPr lang="en-US" i="1" dirty="0" smtClean="0"/>
              <a:t>et al</a:t>
            </a:r>
            <a:r>
              <a:rPr lang="en-US" dirty="0" smtClean="0"/>
              <a:t>., 2013)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The HRM policies that are effective by the management are visible in the outcomes of the organization (</a:t>
            </a:r>
            <a:r>
              <a:rPr lang="en-US" dirty="0" err="1" smtClean="0"/>
              <a:t>Poutsma</a:t>
            </a:r>
            <a:r>
              <a:rPr lang="en-US" dirty="0" smtClean="0"/>
              <a:t> </a:t>
            </a:r>
            <a:r>
              <a:rPr lang="en-US" i="1" dirty="0" smtClean="0"/>
              <a:t>et al., </a:t>
            </a:r>
            <a:r>
              <a:rPr lang="en-US" dirty="0" smtClean="0"/>
              <a:t>2013)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HRM policies must be formulated according to the organizational structure and culture so that the organization can achieve its goals (Van der Brink </a:t>
            </a:r>
            <a:r>
              <a:rPr lang="en-US" i="1" dirty="0" smtClean="0"/>
              <a:t>et al</a:t>
            </a:r>
            <a:r>
              <a:rPr lang="en-US" dirty="0" smtClean="0"/>
              <a:t>., 2013)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94021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HRM Policies practiced of Tesco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Enhance the training and development program to get maximum effort by employees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Improvement of consultation and communication level with customers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Highly emphasized upon Human Resource development program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Focus on increasing the customer services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To provide less prices than its competitors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18308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105" y="679150"/>
            <a:ext cx="10972800" cy="1143000"/>
          </a:xfrm>
        </p:spPr>
        <p:txBody>
          <a:bodyPr/>
          <a:lstStyle/>
          <a:p>
            <a:r>
              <a:rPr lang="en-US" dirty="0" smtClean="0"/>
              <a:t>Importance of HR Policies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Effective HRM policies helps the organization to achieve its aims and  objectives and attain better outcomes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These policies makes an organization a strong competitor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Empowers employees to enhance self-development (</a:t>
            </a:r>
            <a:r>
              <a:rPr lang="en-US" dirty="0" err="1" smtClean="0"/>
              <a:t>Norbu</a:t>
            </a:r>
            <a:r>
              <a:rPr lang="en-US" dirty="0" smtClean="0"/>
              <a:t>, 2016)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Increases and encourages the human capital of an organization (Armstrong and Taylor, 2014)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 Helps in increasing focus upon the business values (Iglesias and </a:t>
            </a:r>
            <a:r>
              <a:rPr lang="en-US" dirty="0" err="1" smtClean="0"/>
              <a:t>Saleem</a:t>
            </a:r>
            <a:r>
              <a:rPr lang="en-US" dirty="0" smtClean="0"/>
              <a:t>, 2016).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13860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7650" y="704088"/>
            <a:ext cx="10634749" cy="1143000"/>
          </a:xfrm>
        </p:spPr>
        <p:txBody>
          <a:bodyPr/>
          <a:lstStyle/>
          <a:p>
            <a:r>
              <a:rPr lang="en-US" dirty="0" smtClean="0"/>
              <a:t>Influence of HR policies on employees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Employees are motivated and deliver maximum effort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relationship between the employees and employer becomes strong (</a:t>
            </a:r>
            <a:r>
              <a:rPr lang="en-US" dirty="0" err="1" smtClean="0"/>
              <a:t>Kooij</a:t>
            </a:r>
            <a:r>
              <a:rPr lang="en-US" dirty="0" smtClean="0"/>
              <a:t> </a:t>
            </a:r>
            <a:r>
              <a:rPr lang="en-US" i="1" dirty="0" smtClean="0"/>
              <a:t>et al</a:t>
            </a:r>
            <a:r>
              <a:rPr lang="en-US" dirty="0" smtClean="0"/>
              <a:t>., 2010)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Employees are enabled to acknowledge their roles and responsibilities in the organization (</a:t>
            </a:r>
            <a:r>
              <a:rPr lang="en-US" dirty="0" err="1" smtClean="0"/>
              <a:t>Paré</a:t>
            </a:r>
            <a:r>
              <a:rPr lang="en-US" dirty="0" smtClean="0"/>
              <a:t> and </a:t>
            </a:r>
            <a:r>
              <a:rPr lang="en-US" dirty="0"/>
              <a:t>Tremblay, </a:t>
            </a:r>
            <a:r>
              <a:rPr lang="en-US" dirty="0" smtClean="0"/>
              <a:t>2007)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Awareness of their actions within an organization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Increase in deliverance of work and effective performance in the workplace (Kehoe and Wright, 2013)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Conscious of their limitations in the workplace regarding performance</a:t>
            </a:r>
            <a:r>
              <a:rPr lang="en-US" dirty="0"/>
              <a:t> </a:t>
            </a:r>
            <a:r>
              <a:rPr lang="en-US" dirty="0" smtClean="0"/>
              <a:t>and behavior  (Kumar and </a:t>
            </a:r>
            <a:r>
              <a:rPr lang="en-US" dirty="0" err="1" smtClean="0"/>
              <a:t>Pansari</a:t>
            </a:r>
            <a:r>
              <a:rPr lang="en-US" i="1" dirty="0" smtClean="0"/>
              <a:t>.,</a:t>
            </a:r>
            <a:r>
              <a:rPr lang="en-US" dirty="0" smtClean="0"/>
              <a:t> 2015)</a:t>
            </a:r>
          </a:p>
        </p:txBody>
      </p:sp>
    </p:spTree>
    <p:extLst>
      <p:ext uri="{BB962C8B-B14F-4D97-AF65-F5344CB8AC3E}">
        <p14:creationId xmlns:p14="http://schemas.microsoft.com/office/powerpoint/2010/main" xmlns="" val="749983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Influence of HR policies on the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Organization can achieve its goals effectively by implementation of these policies (Albrecht </a:t>
            </a:r>
            <a:r>
              <a:rPr lang="en-US" i="1" dirty="0" smtClean="0"/>
              <a:t>et al., </a:t>
            </a:r>
            <a:r>
              <a:rPr lang="en-US" dirty="0" smtClean="0"/>
              <a:t>2015)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organizational performance enhances due to these policies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Employees relationship deepens with the organization (</a:t>
            </a:r>
            <a:r>
              <a:rPr lang="en-US" dirty="0" err="1" smtClean="0"/>
              <a:t>Sikora</a:t>
            </a:r>
            <a:r>
              <a:rPr lang="en-US" dirty="0" smtClean="0"/>
              <a:t> and Ferris, 2014)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Organizations attain stability due to robust HRM policies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18009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Tesco’s HR planning and 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910542"/>
            <a:ext cx="10972800" cy="43891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i="1" dirty="0" smtClean="0"/>
              <a:t>HR planning process helps in identifying the present and future requirements, strategic choices and achievements of an organization </a:t>
            </a:r>
          </a:p>
          <a:p>
            <a:endParaRPr lang="en-US" dirty="0"/>
          </a:p>
          <a:p>
            <a:r>
              <a:rPr lang="en-US" dirty="0" smtClean="0"/>
              <a:t>Internal Procedure</a:t>
            </a:r>
          </a:p>
          <a:p>
            <a:pPr lvl="2"/>
            <a:r>
              <a:rPr lang="en-US" dirty="0" smtClean="0"/>
              <a:t>Fulfilments of requirements of the staff </a:t>
            </a:r>
          </a:p>
          <a:p>
            <a:pPr lvl="2"/>
            <a:r>
              <a:rPr lang="en-US" dirty="0" smtClean="0"/>
              <a:t>Attaining strategic purposes of the organization</a:t>
            </a:r>
          </a:p>
          <a:p>
            <a:pPr lvl="2"/>
            <a:r>
              <a:rPr lang="en-US" dirty="0" smtClean="0"/>
              <a:t>Investing in training and development programs to enhance employee skills</a:t>
            </a:r>
          </a:p>
          <a:p>
            <a:r>
              <a:rPr lang="en-US" dirty="0" smtClean="0"/>
              <a:t>Recruitment Process</a:t>
            </a:r>
          </a:p>
          <a:p>
            <a:pPr lvl="2"/>
            <a:r>
              <a:rPr lang="en-US" dirty="0" smtClean="0"/>
              <a:t>Recruit fresh and flexible employees</a:t>
            </a:r>
          </a:p>
          <a:p>
            <a:pPr lvl="2"/>
            <a:r>
              <a:rPr lang="en-US" dirty="0" smtClean="0"/>
              <a:t>To hire experienced employees for the managerial posts for effective outcomes</a:t>
            </a:r>
          </a:p>
        </p:txBody>
      </p:sp>
    </p:spTree>
    <p:extLst>
      <p:ext uri="{BB962C8B-B14F-4D97-AF65-F5344CB8AC3E}">
        <p14:creationId xmlns="" xmlns:p14="http://schemas.microsoft.com/office/powerpoint/2010/main" val="145689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SWOT Analysis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36849869"/>
              </p:ext>
            </p:extLst>
          </p:nvPr>
        </p:nvGraphicFramePr>
        <p:xfrm>
          <a:off x="609600" y="2215250"/>
          <a:ext cx="10972800" cy="3781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6400"/>
                <a:gridCol w="5486400"/>
              </a:tblGrid>
              <a:tr h="189094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STRENGTHS</a:t>
                      </a:r>
                    </a:p>
                    <a:p>
                      <a:endParaRPr lang="en-US" dirty="0" smtClean="0"/>
                    </a:p>
                    <a:p>
                      <a:r>
                        <a:rPr lang="en-US" dirty="0" smtClean="0"/>
                        <a:t>Low cost products</a:t>
                      </a:r>
                      <a:endParaRPr lang="en-US" baseline="0" dirty="0" smtClean="0"/>
                    </a:p>
                    <a:p>
                      <a:r>
                        <a:rPr lang="en-US" dirty="0" smtClean="0"/>
                        <a:t>Leader of UK market</a:t>
                      </a:r>
                    </a:p>
                    <a:p>
                      <a:r>
                        <a:rPr lang="en-US" dirty="0" smtClean="0"/>
                        <a:t>Employee</a:t>
                      </a:r>
                      <a:r>
                        <a:rPr lang="en-US" baseline="0" dirty="0" smtClean="0"/>
                        <a:t> retention</a:t>
                      </a:r>
                    </a:p>
                    <a:p>
                      <a:r>
                        <a:rPr lang="en-US" dirty="0" smtClean="0"/>
                        <a:t>Employee training and development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WEAKNESSES</a:t>
                      </a:r>
                    </a:p>
                    <a:p>
                      <a:pPr algn="l"/>
                      <a:endParaRPr lang="en-US" dirty="0" smtClean="0"/>
                    </a:p>
                    <a:p>
                      <a:pPr algn="l"/>
                      <a:r>
                        <a:rPr lang="en-US" dirty="0" smtClean="0"/>
                        <a:t>Low</a:t>
                      </a:r>
                      <a:r>
                        <a:rPr lang="en-US" baseline="0" dirty="0" smtClean="0"/>
                        <a:t> expansion rate outside UK</a:t>
                      </a:r>
                    </a:p>
                    <a:p>
                      <a:pPr algn="l"/>
                      <a:r>
                        <a:rPr lang="en-US" baseline="0" dirty="0" smtClean="0"/>
                        <a:t>Heavy competition</a:t>
                      </a:r>
                    </a:p>
                    <a:p>
                      <a:pPr algn="l"/>
                      <a:endParaRPr lang="en-US" dirty="0" smtClean="0"/>
                    </a:p>
                  </a:txBody>
                  <a:tcPr/>
                </a:tc>
              </a:tr>
              <a:tr h="189094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OPPORTUNITIES</a:t>
                      </a:r>
                    </a:p>
                    <a:p>
                      <a:pPr algn="ctr"/>
                      <a:endParaRPr lang="en-US" dirty="0" smtClean="0"/>
                    </a:p>
                    <a:p>
                      <a:pPr algn="l"/>
                      <a:r>
                        <a:rPr lang="en-US" dirty="0" smtClean="0"/>
                        <a:t>Focus</a:t>
                      </a:r>
                      <a:r>
                        <a:rPr lang="en-US" baseline="0" dirty="0" smtClean="0"/>
                        <a:t> on online </a:t>
                      </a:r>
                      <a:r>
                        <a:rPr lang="en-US" dirty="0" smtClean="0"/>
                        <a:t>presence</a:t>
                      </a:r>
                    </a:p>
                    <a:p>
                      <a:pPr algn="l"/>
                      <a:r>
                        <a:rPr lang="en-US" dirty="0" smtClean="0"/>
                        <a:t>Expansion</a:t>
                      </a:r>
                      <a:r>
                        <a:rPr lang="en-US" baseline="0" dirty="0" smtClean="0"/>
                        <a:t> in growing economies such as India</a:t>
                      </a:r>
                    </a:p>
                    <a:p>
                      <a:pPr algn="l"/>
                      <a:r>
                        <a:rPr lang="en-US" baseline="0" dirty="0" smtClean="0"/>
                        <a:t>Implementation of HR as an asset </a:t>
                      </a:r>
                    </a:p>
                    <a:p>
                      <a:pPr algn="l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THREATS</a:t>
                      </a:r>
                    </a:p>
                    <a:p>
                      <a:pPr algn="ctr"/>
                      <a:endParaRPr lang="en-US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aseline="0" dirty="0" smtClean="0"/>
                        <a:t>Chances of recession</a:t>
                      </a:r>
                    </a:p>
                    <a:p>
                      <a:pPr algn="l"/>
                      <a:r>
                        <a:rPr lang="en-US" dirty="0" smtClean="0"/>
                        <a:t>Increasing brands in the market</a:t>
                      </a:r>
                    </a:p>
                    <a:p>
                      <a:pPr algn="l"/>
                      <a:r>
                        <a:rPr lang="en-US" dirty="0" smtClean="0"/>
                        <a:t>Low income of customers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4867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Tesco’s recruitment and selection process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i="1" dirty="0"/>
              <a:t>Efficiency in hiring suitable candidates for job the recruitment and selection process has been increasing by evaluating needs purposes of the organization(Palmer, 2005</a:t>
            </a:r>
            <a:r>
              <a:rPr lang="en-US" b="1" i="1" dirty="0" smtClean="0"/>
              <a:t>)</a:t>
            </a:r>
          </a:p>
          <a:p>
            <a:pPr marL="0" indent="0" algn="ctr">
              <a:buNone/>
            </a:pPr>
            <a:endParaRPr lang="en-US" b="1" i="1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Individuals have to pass three stages to be recruited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Cautiously reviewing resumes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Individuals </a:t>
            </a:r>
            <a:r>
              <a:rPr lang="en-US" dirty="0"/>
              <a:t>with special skills are shortlisted for interviews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Applicants are observed and assessed by giving them team working activities and other problem solving exercises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="" xmlns:p14="http://schemas.microsoft.com/office/powerpoint/2010/main" val="2966429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Employee selection </a:t>
            </a:r>
            <a:br>
              <a:rPr lang="en-US" sz="3200" dirty="0" smtClean="0"/>
            </a:br>
            <a:r>
              <a:rPr lang="en-US" sz="3200" dirty="0" smtClean="0"/>
              <a:t>(Three stage process)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Tesco uses a three stage process by which it recruits those individuals that are fit for the job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first stage is the screening process in which the resume of the applicant is viewed to ensure whether the person is suitable for the required job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second stage is the internal evaluation by which the company assesses the shortlisted candidates by testing their qualities and techniques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third stage includes the interview session in which the overall skills of the candidate are identified </a:t>
            </a:r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18668" y="819459"/>
            <a:ext cx="3881149" cy="232868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58695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HR strategies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To get maximum profitability and stability for the organization, the management related the HR with the HR strategies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HR strategies must be designed according to the HR policies and organizational structure (</a:t>
            </a:r>
            <a:r>
              <a:rPr lang="en-US" dirty="0" err="1" smtClean="0"/>
              <a:t>Noe</a:t>
            </a:r>
            <a:r>
              <a:rPr lang="en-US" dirty="0" smtClean="0"/>
              <a:t> </a:t>
            </a:r>
            <a:r>
              <a:rPr lang="en-US" i="1" dirty="0" smtClean="0"/>
              <a:t>et al.,</a:t>
            </a:r>
            <a:r>
              <a:rPr lang="en-US" dirty="0" smtClean="0"/>
              <a:t> 2003)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HR strategies helps the organization in identifying effective ways to strengthen its relationship with the stakeholders (Wright </a:t>
            </a:r>
            <a:r>
              <a:rPr lang="en-US" i="1" dirty="0"/>
              <a:t>et al., </a:t>
            </a:r>
            <a:r>
              <a:rPr lang="en-US" dirty="0" smtClean="0"/>
              <a:t>2003)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An organization and its employees can get advantageous results by using effective HR strategies in its operations </a:t>
            </a:r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71652" y="1001486"/>
            <a:ext cx="4667250" cy="30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5849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Theory on HRM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Several theories are introduced over a period of time to develop understanding of the HRM and construct different tactics and methods to manage an organization.</a:t>
            </a:r>
          </a:p>
          <a:p>
            <a:pPr marL="0" indent="0">
              <a:buNone/>
            </a:pPr>
            <a:r>
              <a:rPr lang="en-US" b="1" dirty="0" smtClean="0"/>
              <a:t>Human Capital Theory</a:t>
            </a:r>
            <a:r>
              <a:rPr lang="en-US" dirty="0" smtClean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/>
              <a:t> It is the recent theory which explains the concept of human capital which involves the expertise, knowledge and experience of the working bodies of the organization which adds value to the business.  </a:t>
            </a:r>
          </a:p>
          <a:p>
            <a:pPr marL="0" indent="0">
              <a:buNone/>
            </a:pPr>
            <a:r>
              <a:rPr lang="en-US" dirty="0" smtClean="0"/>
              <a:t> </a:t>
            </a:r>
            <a:r>
              <a:rPr lang="en-US" b="1" dirty="0" smtClean="0"/>
              <a:t>AMO Theory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sz="1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/>
              <a:t>This theory emphasizes upon shaping of employee characteristics in order to work or the organizational success.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/>
              <a:t> If this theory is implied upon an organization then the Ability, Motivation and Opportunity are focused by the organizational leaders so that they can have a management tool that can aid in enhancing the performance of the company.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6170348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Tesco’s HR strategies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endParaRPr lang="en-US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main HR strategy within Tesco allows the company to manage its human capital in an effective way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Employee training and development program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Improvement of organizational performance (</a:t>
            </a:r>
            <a:r>
              <a:rPr lang="en-US" dirty="0" err="1" smtClean="0"/>
              <a:t>Innocenti</a:t>
            </a:r>
            <a:r>
              <a:rPr lang="en-US" dirty="0" smtClean="0"/>
              <a:t> </a:t>
            </a:r>
            <a:r>
              <a:rPr lang="en-US" i="1" dirty="0"/>
              <a:t>et al., </a:t>
            </a:r>
            <a:r>
              <a:rPr lang="en-US" dirty="0" smtClean="0"/>
              <a:t>2013)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HR strategies in Tesco helps in selection and recruitment process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78732" y="769276"/>
            <a:ext cx="4053840" cy="232037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01637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HR functions are linked with Strategy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HR functions can be key drivers of a business strategy for future success.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By effective training and development</a:t>
            </a:r>
          </a:p>
          <a:p>
            <a:r>
              <a:rPr lang="en-GB" dirty="0" smtClean="0"/>
              <a:t>By employee recruitment and retention</a:t>
            </a:r>
          </a:p>
          <a:p>
            <a:r>
              <a:rPr lang="en-GB" dirty="0" smtClean="0"/>
              <a:t>By identifying and developing employees as a long term asset for the organization</a:t>
            </a:r>
          </a:p>
          <a:p>
            <a:r>
              <a:rPr lang="en-GB" dirty="0" smtClean="0"/>
              <a:t>By having clear concept of employees’ skills and potential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44641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It can be concluded that the HR strategies and policies are crucial for an organization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HR policies helps the organization to gain competitive advantage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/>
              <a:t> The </a:t>
            </a:r>
            <a:r>
              <a:rPr lang="en-US" dirty="0"/>
              <a:t>formulated </a:t>
            </a:r>
            <a:r>
              <a:rPr lang="en-US" dirty="0" smtClean="0"/>
              <a:t>HR policies and strategies are responsible for the outcomes of the organization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319441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US" dirty="0" smtClean="0"/>
              <a:t>Albrecht, S.L., Bakker, A.B., </a:t>
            </a:r>
            <a:r>
              <a:rPr lang="en-US" dirty="0" err="1" smtClean="0"/>
              <a:t>Gruman</a:t>
            </a:r>
            <a:r>
              <a:rPr lang="en-US" dirty="0" smtClean="0"/>
              <a:t>, J.A., </a:t>
            </a:r>
            <a:r>
              <a:rPr lang="en-US" dirty="0" err="1" smtClean="0"/>
              <a:t>Macey</a:t>
            </a:r>
            <a:r>
              <a:rPr lang="en-US" dirty="0" smtClean="0"/>
              <a:t>, W.H. and Saks, A.M., 2015. Employee engagement, human resource management practices and competitive advantage: An integrated approach. </a:t>
            </a:r>
            <a:r>
              <a:rPr lang="en-US" i="1" dirty="0" smtClean="0"/>
              <a:t>Journal of Organizational Effectiveness: People and Performance</a:t>
            </a:r>
            <a:r>
              <a:rPr lang="en-US" dirty="0" smtClean="0"/>
              <a:t>, </a:t>
            </a:r>
            <a:r>
              <a:rPr lang="en-US" i="1" dirty="0" smtClean="0"/>
              <a:t>2</a:t>
            </a:r>
            <a:r>
              <a:rPr lang="en-US" dirty="0" smtClean="0"/>
              <a:t>(1), pp.7-35.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smtClean="0"/>
              <a:t>Armstrong, M. and Taylor, S., 2014. </a:t>
            </a:r>
            <a:r>
              <a:rPr lang="en-US" i="1" dirty="0" smtClean="0"/>
              <a:t>Armstrong's handbook of human resource management practice</a:t>
            </a:r>
            <a:r>
              <a:rPr lang="en-US" dirty="0" smtClean="0"/>
              <a:t>. </a:t>
            </a:r>
            <a:r>
              <a:rPr lang="en-US" dirty="0" err="1" smtClean="0"/>
              <a:t>Kogan</a:t>
            </a:r>
            <a:r>
              <a:rPr lang="en-US" dirty="0" smtClean="0"/>
              <a:t> Page Publishers.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 smtClean="0"/>
              <a:t>Aust</a:t>
            </a:r>
            <a:r>
              <a:rPr lang="en-US" dirty="0" smtClean="0"/>
              <a:t>, I., </a:t>
            </a:r>
            <a:r>
              <a:rPr lang="en-US" dirty="0" err="1" smtClean="0"/>
              <a:t>Brandl</a:t>
            </a:r>
            <a:r>
              <a:rPr lang="en-US" dirty="0" smtClean="0"/>
              <a:t>, J., Keegan, A. and </a:t>
            </a:r>
            <a:r>
              <a:rPr lang="en-US" dirty="0" err="1" smtClean="0"/>
              <a:t>Lensges</a:t>
            </a:r>
            <a:r>
              <a:rPr lang="en-US" dirty="0" smtClean="0"/>
              <a:t>, M., 2017. Tensions in Managing Human Resources. </a:t>
            </a:r>
            <a:r>
              <a:rPr lang="en-US" i="1" dirty="0" smtClean="0"/>
              <a:t>The Oxford Handbook of Organizational Paradox</a:t>
            </a:r>
            <a:r>
              <a:rPr lang="en-US" dirty="0" smtClean="0"/>
              <a:t>, p.413.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smtClean="0"/>
              <a:t>Gilbert, C., De </a:t>
            </a:r>
            <a:r>
              <a:rPr lang="en-US" dirty="0" err="1" smtClean="0"/>
              <a:t>Winne</a:t>
            </a:r>
            <a:r>
              <a:rPr lang="en-US" dirty="0" smtClean="0"/>
              <a:t>, S. and </a:t>
            </a:r>
            <a:r>
              <a:rPr lang="en-US" dirty="0" err="1" smtClean="0"/>
              <a:t>Sels</a:t>
            </a:r>
            <a:r>
              <a:rPr lang="en-US" dirty="0" smtClean="0"/>
              <a:t>, L., 2011. The influence of line managers and HR department on employees' affective commitment. </a:t>
            </a:r>
            <a:r>
              <a:rPr lang="en-US" i="1" dirty="0" smtClean="0"/>
              <a:t>The International Journal of Human Resource Management</a:t>
            </a:r>
            <a:r>
              <a:rPr lang="en-US" dirty="0" smtClean="0"/>
              <a:t>, </a:t>
            </a:r>
            <a:r>
              <a:rPr lang="en-US" i="1" dirty="0" smtClean="0"/>
              <a:t>22</a:t>
            </a:r>
            <a:r>
              <a:rPr lang="en-US" dirty="0" smtClean="0"/>
              <a:t>(8), pp.1618-1637.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smtClean="0"/>
              <a:t>Howe-Walsh, L. and </a:t>
            </a:r>
            <a:r>
              <a:rPr lang="en-US" dirty="0" err="1" smtClean="0"/>
              <a:t>Schyns</a:t>
            </a:r>
            <a:r>
              <a:rPr lang="en-US" dirty="0" smtClean="0"/>
              <a:t>, B., 2010. Self-initiated expatriation: implications for HRM. </a:t>
            </a:r>
            <a:r>
              <a:rPr lang="en-US" i="1" dirty="0" smtClean="0"/>
              <a:t>The International Journal of Human Resource Management</a:t>
            </a:r>
            <a:r>
              <a:rPr lang="en-US" dirty="0" smtClean="0"/>
              <a:t>, </a:t>
            </a:r>
            <a:r>
              <a:rPr lang="en-US" i="1" dirty="0" smtClean="0"/>
              <a:t>21</a:t>
            </a:r>
            <a:r>
              <a:rPr lang="en-US" dirty="0" smtClean="0"/>
              <a:t>(2), pp.260-273.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 smtClean="0"/>
              <a:t>Innocenti</a:t>
            </a:r>
            <a:r>
              <a:rPr lang="en-US" dirty="0" smtClean="0"/>
              <a:t>, L., </a:t>
            </a:r>
            <a:r>
              <a:rPr lang="en-US" dirty="0" err="1" smtClean="0"/>
              <a:t>Profili</a:t>
            </a:r>
            <a:r>
              <a:rPr lang="en-US" dirty="0" smtClean="0"/>
              <a:t>, S. and </a:t>
            </a:r>
            <a:r>
              <a:rPr lang="en-US" dirty="0" err="1" smtClean="0"/>
              <a:t>Sammarra</a:t>
            </a:r>
            <a:r>
              <a:rPr lang="en-US" dirty="0" smtClean="0"/>
              <a:t>, A., 2013. Age as moderator in the relationship between HR development practices and employees’ positive attitudes. </a:t>
            </a:r>
            <a:r>
              <a:rPr lang="en-US" i="1" dirty="0" smtClean="0"/>
              <a:t>Personnel Review</a:t>
            </a:r>
            <a:r>
              <a:rPr lang="en-US" dirty="0" smtClean="0"/>
              <a:t>, </a:t>
            </a:r>
            <a:r>
              <a:rPr lang="en-US" i="1" dirty="0" smtClean="0"/>
              <a:t>42</a:t>
            </a:r>
            <a:r>
              <a:rPr lang="en-US" dirty="0" smtClean="0"/>
              <a:t>(6), pp.724-744.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smtClean="0"/>
              <a:t>Kehoe, R.R. and Wright, P.M., 2013. The impact of high-performance human resource practices on employees’ attitudes and behaviors. </a:t>
            </a:r>
            <a:r>
              <a:rPr lang="en-US" i="1" dirty="0" smtClean="0"/>
              <a:t>Journal of management</a:t>
            </a:r>
            <a:r>
              <a:rPr lang="en-US" dirty="0" smtClean="0"/>
              <a:t>, </a:t>
            </a:r>
            <a:r>
              <a:rPr lang="en-US" i="1" dirty="0" smtClean="0"/>
              <a:t>39</a:t>
            </a:r>
            <a:r>
              <a:rPr lang="en-US" dirty="0" smtClean="0"/>
              <a:t>(2), pp.366-391.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 smtClean="0"/>
              <a:t>Kooij</a:t>
            </a:r>
            <a:r>
              <a:rPr lang="en-US" dirty="0" smtClean="0"/>
              <a:t>, D.T., Jansen, P.G., </a:t>
            </a:r>
            <a:r>
              <a:rPr lang="en-US" dirty="0" err="1" smtClean="0"/>
              <a:t>Dikkers</a:t>
            </a:r>
            <a:r>
              <a:rPr lang="en-US" dirty="0" smtClean="0"/>
              <a:t>, J.S. and De Lange, A.H., 2010. The influence of age on the associations between HR practices and both affective commitment and job satisfaction: A meta‐analysis. </a:t>
            </a:r>
            <a:r>
              <a:rPr lang="en-US" i="1" dirty="0" smtClean="0"/>
              <a:t>Journal of Organizational Behavior</a:t>
            </a:r>
            <a:r>
              <a:rPr lang="en-US" dirty="0" smtClean="0"/>
              <a:t>, </a:t>
            </a:r>
            <a:r>
              <a:rPr lang="en-US" i="1" dirty="0" smtClean="0"/>
              <a:t>31</a:t>
            </a:r>
            <a:r>
              <a:rPr lang="en-US" dirty="0" smtClean="0"/>
              <a:t>(8), pp.1111-1136.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smtClean="0"/>
              <a:t>Kumar, V. and </a:t>
            </a:r>
            <a:r>
              <a:rPr lang="en-US" dirty="0" err="1" smtClean="0"/>
              <a:t>Pansari</a:t>
            </a:r>
            <a:r>
              <a:rPr lang="en-US" dirty="0" smtClean="0"/>
              <a:t>, A., 2015. Measuring the benefits of employee engagement. </a:t>
            </a:r>
            <a:r>
              <a:rPr lang="en-US" i="1" dirty="0" smtClean="0"/>
              <a:t>MIT Sloan Management Review</a:t>
            </a:r>
            <a:r>
              <a:rPr lang="en-US" dirty="0" smtClean="0"/>
              <a:t>, </a:t>
            </a:r>
            <a:r>
              <a:rPr lang="en-US" i="1" dirty="0" smtClean="0"/>
              <a:t>56</a:t>
            </a:r>
            <a:r>
              <a:rPr lang="en-US" dirty="0" smtClean="0"/>
              <a:t>(4), p.67.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 smtClean="0"/>
              <a:t>Lindgreen</a:t>
            </a:r>
            <a:r>
              <a:rPr lang="en-US" dirty="0" smtClean="0"/>
              <a:t>, A. and </a:t>
            </a:r>
            <a:r>
              <a:rPr lang="en-US" dirty="0" err="1" smtClean="0"/>
              <a:t>Hingley</a:t>
            </a:r>
            <a:r>
              <a:rPr lang="en-US" dirty="0" smtClean="0"/>
              <a:t>, M., 2003. The impact of food safety and animal welfare policies on supply chain management: the case of the Tesco meat supply chain. </a:t>
            </a:r>
            <a:r>
              <a:rPr lang="en-US" i="1" dirty="0" smtClean="0"/>
              <a:t>British Food Journal</a:t>
            </a:r>
            <a:r>
              <a:rPr lang="en-US" dirty="0" smtClean="0"/>
              <a:t>, </a:t>
            </a:r>
            <a:r>
              <a:rPr lang="en-US" i="1" dirty="0" smtClean="0"/>
              <a:t>105</a:t>
            </a:r>
            <a:r>
              <a:rPr lang="en-US" dirty="0" smtClean="0"/>
              <a:t>(6), pp.328-349</a:t>
            </a:r>
            <a:r>
              <a:rPr lang="en-US" dirty="0" smtClean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smtClean="0"/>
              <a:t>Iglesias, O. and </a:t>
            </a:r>
            <a:r>
              <a:rPr lang="en-US" dirty="0" err="1" smtClean="0"/>
              <a:t>Saleem</a:t>
            </a:r>
            <a:r>
              <a:rPr lang="en-US" dirty="0" smtClean="0"/>
              <a:t>, F.Z., 2015. The key role of HR policies and practices in implementing a relationship marketing orientation. In </a:t>
            </a:r>
            <a:r>
              <a:rPr lang="en-US" i="1" dirty="0" smtClean="0"/>
              <a:t>Ideas in Marketing: Finding the New and Polishing the Old</a:t>
            </a:r>
            <a:r>
              <a:rPr lang="en-US" dirty="0" smtClean="0"/>
              <a:t> (pp. 722-725). Springer, Cham.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24297"/>
            <a:ext cx="10972800" cy="4950823"/>
          </a:xfrm>
        </p:spPr>
        <p:txBody>
          <a:bodyPr>
            <a:normAutofit fontScale="55000" lnSpcReduction="20000"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US" dirty="0" err="1"/>
              <a:t>Mayerhofer</a:t>
            </a:r>
            <a:r>
              <a:rPr lang="en-US" dirty="0"/>
              <a:t>, H., Hartmann, L.C., </a:t>
            </a:r>
            <a:r>
              <a:rPr lang="en-US" dirty="0" err="1"/>
              <a:t>Michelitsch-Riedl</a:t>
            </a:r>
            <a:r>
              <a:rPr lang="en-US" dirty="0"/>
              <a:t>, G. and </a:t>
            </a:r>
            <a:r>
              <a:rPr lang="en-US" dirty="0" err="1"/>
              <a:t>Kollinger</a:t>
            </a:r>
            <a:r>
              <a:rPr lang="en-US" dirty="0"/>
              <a:t>, I., 2004. </a:t>
            </a:r>
            <a:r>
              <a:rPr lang="en-US" dirty="0" err="1"/>
              <a:t>Flexpatriate</a:t>
            </a:r>
            <a:r>
              <a:rPr lang="en-US" dirty="0"/>
              <a:t> assignments: A neglected issue in global staffing. </a:t>
            </a:r>
            <a:r>
              <a:rPr lang="en-US" i="1" dirty="0"/>
              <a:t>The International Journal of Human Resource Management</a:t>
            </a:r>
            <a:r>
              <a:rPr lang="en-US" dirty="0"/>
              <a:t>, </a:t>
            </a:r>
            <a:r>
              <a:rPr lang="en-US" i="1" dirty="0"/>
              <a:t>15</a:t>
            </a:r>
            <a:r>
              <a:rPr lang="en-US" dirty="0"/>
              <a:t>(8), pp.1371-1389.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/>
              <a:t>McDermott, A.M., Conway, E., Rousseau, D.M. and Flood, P.C., 2013. Promoting effective psychological contracts through leadership: The missing link between HR strategy and performance. </a:t>
            </a:r>
            <a:r>
              <a:rPr lang="en-US" i="1" dirty="0"/>
              <a:t>Human Resource Management</a:t>
            </a:r>
            <a:r>
              <a:rPr lang="en-US" dirty="0"/>
              <a:t>, </a:t>
            </a:r>
            <a:r>
              <a:rPr lang="en-US" i="1" dirty="0"/>
              <a:t>52</a:t>
            </a:r>
            <a:r>
              <a:rPr lang="en-US" dirty="0"/>
              <a:t>(2), pp.289-310.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/>
              <a:t>Noe</a:t>
            </a:r>
            <a:r>
              <a:rPr lang="en-US" dirty="0"/>
              <a:t>, R.A., Hollenbeck, J.R., </a:t>
            </a:r>
            <a:r>
              <a:rPr lang="en-US" dirty="0" err="1"/>
              <a:t>Gerhart</a:t>
            </a:r>
            <a:r>
              <a:rPr lang="en-US" dirty="0"/>
              <a:t>, B. and Wright, P.M., 2003. </a:t>
            </a:r>
            <a:r>
              <a:rPr lang="en-US" i="1" dirty="0"/>
              <a:t>Gaining a competitive advantage</a:t>
            </a:r>
            <a:r>
              <a:rPr lang="en-US" dirty="0"/>
              <a:t>. Irwin: McGraw-Hill</a:t>
            </a:r>
            <a:r>
              <a:rPr lang="en-US" dirty="0" smtClean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err="1" smtClean="0"/>
              <a:t>Norbu</a:t>
            </a:r>
            <a:r>
              <a:rPr lang="en-US" dirty="0" smtClean="0"/>
              <a:t>, T., 2016. </a:t>
            </a:r>
            <a:r>
              <a:rPr lang="en-US" i="1" dirty="0" smtClean="0"/>
              <a:t>The role of formal and informal HRM policies and practices in managing work and family conflict: the perspective of Bhutanese small and medium enterprises</a:t>
            </a:r>
            <a:r>
              <a:rPr lang="en-US" dirty="0" smtClean="0"/>
              <a:t>(Doctoral dissertation, Queensland University of Technology</a:t>
            </a:r>
            <a:r>
              <a:rPr lang="en-US" dirty="0" smtClean="0"/>
              <a:t>).</a:t>
            </a:r>
            <a:endParaRPr lang="en-US" dirty="0"/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/>
              <a:t>Palmer, M., 2005. Retail multinational learning: a case study of Tesco. </a:t>
            </a:r>
            <a:r>
              <a:rPr lang="en-US" i="1" dirty="0"/>
              <a:t>International journal of retail &amp; distribution management</a:t>
            </a:r>
            <a:r>
              <a:rPr lang="en-US" dirty="0"/>
              <a:t>, </a:t>
            </a:r>
            <a:r>
              <a:rPr lang="en-US" i="1" dirty="0"/>
              <a:t>33</a:t>
            </a:r>
            <a:r>
              <a:rPr lang="en-US" dirty="0"/>
              <a:t>(1), pp.23-48</a:t>
            </a:r>
            <a:r>
              <a:rPr lang="en-US" dirty="0" smtClean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 err="1" smtClean="0"/>
              <a:t>Poutsma</a:t>
            </a:r>
            <a:r>
              <a:rPr lang="en-US" dirty="0" smtClean="0"/>
              <a:t>, E., </a:t>
            </a:r>
            <a:r>
              <a:rPr lang="en-US" dirty="0" err="1" smtClean="0"/>
              <a:t>Ligthart</a:t>
            </a:r>
            <a:r>
              <a:rPr lang="en-US" dirty="0" smtClean="0"/>
              <a:t>, P.E. and Dietz, B., 2013. HRM Policies and Firm Performance: The Role of the Synergy of Policies. In </a:t>
            </a:r>
            <a:r>
              <a:rPr lang="en-US" i="1" dirty="0" smtClean="0"/>
              <a:t>Global Trends in Human Resource Management</a:t>
            </a:r>
            <a:r>
              <a:rPr lang="en-US" dirty="0" smtClean="0"/>
              <a:t> (pp. 78-99). Palgrave Macmillan </a:t>
            </a:r>
            <a:r>
              <a:rPr lang="en-US" dirty="0" err="1" smtClean="0"/>
              <a:t>UK.Palmer</a:t>
            </a:r>
            <a:r>
              <a:rPr lang="en-US" dirty="0" smtClean="0"/>
              <a:t>, M., 2005. Retail multinational learning: a case study of Tesco. </a:t>
            </a:r>
            <a:r>
              <a:rPr lang="en-US" i="1" dirty="0" smtClean="0"/>
              <a:t>International journal of retail &amp; distribution management</a:t>
            </a:r>
            <a:r>
              <a:rPr lang="en-US" dirty="0" smtClean="0"/>
              <a:t>, </a:t>
            </a:r>
            <a:r>
              <a:rPr lang="en-US" i="1" dirty="0" smtClean="0"/>
              <a:t>33</a:t>
            </a:r>
            <a:r>
              <a:rPr lang="en-US" dirty="0" smtClean="0"/>
              <a:t>(1), pp.23-48</a:t>
            </a:r>
            <a:r>
              <a:rPr lang="en-US" dirty="0" smtClean="0"/>
              <a:t>.</a:t>
            </a:r>
            <a:endParaRPr lang="en-US" dirty="0" smtClean="0"/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 smtClean="0"/>
              <a:t>Paré</a:t>
            </a:r>
            <a:r>
              <a:rPr lang="en-US" dirty="0"/>
              <a:t>, G. and Tremblay, M., 2007. The influence of high-involvement human resources practices, procedural justice, organizational commitment, and citizenship behaviors on information technology professionals' turnover intentions. </a:t>
            </a:r>
            <a:r>
              <a:rPr lang="en-US" i="1" dirty="0"/>
              <a:t>Group &amp; Organization Management</a:t>
            </a:r>
            <a:r>
              <a:rPr lang="en-US" dirty="0"/>
              <a:t>, </a:t>
            </a:r>
            <a:r>
              <a:rPr lang="en-US" i="1" dirty="0"/>
              <a:t>32</a:t>
            </a:r>
            <a:r>
              <a:rPr lang="en-US" dirty="0"/>
              <a:t>(3), pp.326-357.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/>
              <a:t>Sikora</a:t>
            </a:r>
            <a:r>
              <a:rPr lang="en-US" dirty="0"/>
              <a:t>, D.M. and Ferris, G.R., 2014. Strategic human resource practice implementation: The critical role of line management. </a:t>
            </a:r>
            <a:r>
              <a:rPr lang="en-US" i="1" dirty="0"/>
              <a:t>Human Resource Management Review</a:t>
            </a:r>
            <a:r>
              <a:rPr lang="en-US" dirty="0"/>
              <a:t>, </a:t>
            </a:r>
            <a:r>
              <a:rPr lang="en-US" i="1" dirty="0"/>
              <a:t>24</a:t>
            </a:r>
            <a:r>
              <a:rPr lang="en-US" dirty="0"/>
              <a:t>(3), pp.271-281.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 err="1"/>
              <a:t>Tripathi</a:t>
            </a:r>
            <a:r>
              <a:rPr lang="en-US" dirty="0"/>
              <a:t>, K. and Agrawal, M., 2014. Competency Based Management In Organizational. </a:t>
            </a:r>
            <a:r>
              <a:rPr lang="en-US" i="1" dirty="0"/>
              <a:t>Global Journal of Finance and Management</a:t>
            </a:r>
            <a:r>
              <a:rPr lang="en-US" dirty="0"/>
              <a:t>, </a:t>
            </a:r>
            <a:r>
              <a:rPr lang="en-US" i="1" dirty="0"/>
              <a:t>6</a:t>
            </a:r>
            <a:r>
              <a:rPr lang="en-US" dirty="0"/>
              <a:t>(4), pp.349-356.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/>
              <a:t>Van den Brink, M., </a:t>
            </a:r>
            <a:r>
              <a:rPr lang="en-US" dirty="0" err="1"/>
              <a:t>Fruytier</a:t>
            </a:r>
            <a:r>
              <a:rPr lang="en-US" dirty="0"/>
              <a:t>, B. and </a:t>
            </a:r>
            <a:r>
              <a:rPr lang="en-US" dirty="0" err="1"/>
              <a:t>Thunnissen</a:t>
            </a:r>
            <a:r>
              <a:rPr lang="en-US" dirty="0"/>
              <a:t>, M., 2013. Talent management in academia: performance systems and HRM policies. </a:t>
            </a:r>
            <a:r>
              <a:rPr lang="en-US" i="1" dirty="0"/>
              <a:t>Human Resource Management Journal</a:t>
            </a:r>
            <a:r>
              <a:rPr lang="en-US" dirty="0"/>
              <a:t>, </a:t>
            </a:r>
            <a:r>
              <a:rPr lang="en-US" i="1" dirty="0"/>
              <a:t>23</a:t>
            </a:r>
            <a:r>
              <a:rPr lang="en-US" dirty="0"/>
              <a:t>(2), pp.180-195.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/>
              <a:t>Wright, P.M., Snell, S.A. and Jacobsen, P.H., 2003. Current approaches to HR strategies: Inside-out vs. outside-in.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dirty="0"/>
              <a:t>Zimmerman, T., </a:t>
            </a:r>
            <a:r>
              <a:rPr lang="en-US" dirty="0" err="1"/>
              <a:t>Gavrilova</a:t>
            </a:r>
            <a:r>
              <a:rPr lang="en-US" dirty="0"/>
              <a:t>-Aguilar, M. and Cullum, P., 2013. Rethinking human resource strategies: A shift in the treatment of contingent workers. </a:t>
            </a:r>
            <a:r>
              <a:rPr lang="en-US" i="1" dirty="0"/>
              <a:t>International Journal of Business and Management</a:t>
            </a:r>
            <a:r>
              <a:rPr lang="en-US" dirty="0"/>
              <a:t>, </a:t>
            </a:r>
            <a:r>
              <a:rPr lang="en-US" i="1" dirty="0"/>
              <a:t>8</a:t>
            </a:r>
            <a:r>
              <a:rPr lang="en-US" dirty="0"/>
              <a:t>(7), p.28.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+mj-lt"/>
              <a:buAutoNum type="arabicPeriod"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59058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22219"/>
            <a:ext cx="10972800" cy="2926080"/>
          </a:xfrm>
        </p:spPr>
        <p:txBody>
          <a:bodyPr>
            <a:normAutofit/>
          </a:bodyPr>
          <a:lstStyle/>
          <a:p>
            <a:pPr algn="ctr"/>
            <a:r>
              <a:rPr lang="en-GB" sz="5400" dirty="0" smtClean="0">
                <a:solidFill>
                  <a:srgbClr val="00B050"/>
                </a:solidFill>
              </a:rPr>
              <a:t>THANK YOU</a:t>
            </a:r>
            <a:endParaRPr lang="en-GB" sz="5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30645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301</TotalTime>
  <Words>1266</Words>
  <Application>Microsoft Office PowerPoint</Application>
  <PresentationFormat>Custom</PresentationFormat>
  <Paragraphs>175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Flow</vt:lpstr>
      <vt:lpstr>   Managing People</vt:lpstr>
      <vt:lpstr>A Presentation on </vt:lpstr>
      <vt:lpstr>Introduction </vt:lpstr>
      <vt:lpstr>HRM Policies and Practices</vt:lpstr>
      <vt:lpstr>HRM Policies practiced of Tesco</vt:lpstr>
      <vt:lpstr>Importance of HR Policies</vt:lpstr>
      <vt:lpstr>Influence of HR policies on employees</vt:lpstr>
      <vt:lpstr>Influence of HR policies on the organization</vt:lpstr>
      <vt:lpstr>Tesco’s HR planning and process</vt:lpstr>
      <vt:lpstr>SWOT Analysis</vt:lpstr>
      <vt:lpstr>Tesco’s recruitment and selection process</vt:lpstr>
      <vt:lpstr>Employee selection  (Three stage process)</vt:lpstr>
      <vt:lpstr>HR strategies</vt:lpstr>
      <vt:lpstr>Theory on HRM</vt:lpstr>
      <vt:lpstr>Tesco’s HR strategies</vt:lpstr>
      <vt:lpstr>How HR functions are linked with Strategy  </vt:lpstr>
      <vt:lpstr>Conclusion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Ali Khokhar</dc:creator>
  <cp:lastModifiedBy>hp g6</cp:lastModifiedBy>
  <cp:revision>137</cp:revision>
  <dcterms:created xsi:type="dcterms:W3CDTF">2017-11-26T17:40:45Z</dcterms:created>
  <dcterms:modified xsi:type="dcterms:W3CDTF">2017-12-15T00:39:25Z</dcterms:modified>
</cp:coreProperties>
</file>