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AAF4-66B0-4438-932A-C686EA742184}" v="68" dt="2022-09-07T19:05:10.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213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2875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04029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0975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418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9106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8012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0934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391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1846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276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3227794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positivepsychology.com/benefits-goal-setting/"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pinterest.co.uk/pin/347129083758314172/" TargetMode="External"/><Relationship Id="rId2" Type="http://schemas.openxmlformats.org/officeDocument/2006/relationships/hyperlink" Target="https://positivepsychology.com/benefits-goal-setting/" TargetMode="External"/><Relationship Id="rId1" Type="http://schemas.openxmlformats.org/officeDocument/2006/relationships/slideLayout" Target="../slideLayouts/slideLayout2.xml"/><Relationship Id="rId4" Type="http://schemas.openxmlformats.org/officeDocument/2006/relationships/hyperlink" Target="https://career-advice.jobs.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96529" y="3034284"/>
            <a:ext cx="8847666" cy="87490"/>
          </a:xfrm>
        </p:spPr>
        <p:txBody>
          <a:bodyPr>
            <a:normAutofit fontScale="90000"/>
          </a:bodyPr>
          <a:lstStyle/>
          <a:p>
            <a:endParaRPr lang="en-US"/>
          </a:p>
        </p:txBody>
      </p:sp>
      <p:sp>
        <p:nvSpPr>
          <p:cNvPr id="3" name="Subtitle 2"/>
          <p:cNvSpPr>
            <a:spLocks noGrp="1"/>
          </p:cNvSpPr>
          <p:nvPr>
            <p:ph type="subTitle" idx="1"/>
          </p:nvPr>
        </p:nvSpPr>
        <p:spPr>
          <a:xfrm>
            <a:off x="1524000" y="3602038"/>
            <a:ext cx="9567333" cy="2587095"/>
          </a:xfrm>
        </p:spPr>
        <p:txBody>
          <a:bodyPr/>
          <a:lstStyle/>
          <a:p>
            <a:endParaRPr lang="en-US" dirty="0"/>
          </a:p>
        </p:txBody>
      </p:sp>
      <p:sp>
        <p:nvSpPr>
          <p:cNvPr id="4" name="Ribbon: Curved and Tilted Up 3">
            <a:extLst>
              <a:ext uri="{FF2B5EF4-FFF2-40B4-BE49-F238E27FC236}">
                <a16:creationId xmlns:a16="http://schemas.microsoft.com/office/drawing/2014/main" id="{17913698-1DAE-27E0-4592-431C1A955901}"/>
              </a:ext>
            </a:extLst>
          </p:cNvPr>
          <p:cNvSpPr/>
          <p:nvPr/>
        </p:nvSpPr>
        <p:spPr>
          <a:xfrm>
            <a:off x="1355766" y="159675"/>
            <a:ext cx="9135477" cy="987246"/>
          </a:xfrm>
          <a:prstGeom prst="ellipseRibbon2">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Alternate Process 4">
            <a:extLst>
              <a:ext uri="{FF2B5EF4-FFF2-40B4-BE49-F238E27FC236}">
                <a16:creationId xmlns:a16="http://schemas.microsoft.com/office/drawing/2014/main" id="{0BBD415A-4D29-5760-936E-6B0911F5E6F4}"/>
              </a:ext>
            </a:extLst>
          </p:cNvPr>
          <p:cNvSpPr/>
          <p:nvPr/>
        </p:nvSpPr>
        <p:spPr>
          <a:xfrm rot="16200000">
            <a:off x="719914" y="1002390"/>
            <a:ext cx="2123660" cy="3001864"/>
          </a:xfrm>
          <a:prstGeom prst="flowChartAlternateProcess">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E07E33A7-80CD-4EB3-3C9B-4AE2CB3C5ECF}"/>
              </a:ext>
            </a:extLst>
          </p:cNvPr>
          <p:cNvSpPr/>
          <p:nvPr/>
        </p:nvSpPr>
        <p:spPr>
          <a:xfrm>
            <a:off x="3694475" y="1112585"/>
            <a:ext cx="4165171" cy="1921699"/>
          </a:xfrm>
          <a:prstGeom prst="roundRect">
            <a:avLst/>
          </a:prstGeom>
          <a:solidFill>
            <a:schemeClr val="accent2">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1E4C250B-3FFE-9B4B-AA73-7D10EA9D9D71}"/>
              </a:ext>
            </a:extLst>
          </p:cNvPr>
          <p:cNvSpPr/>
          <p:nvPr/>
        </p:nvSpPr>
        <p:spPr>
          <a:xfrm>
            <a:off x="3694068" y="4355882"/>
            <a:ext cx="4162777" cy="2342443"/>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hlinkClick r:id="rId2"/>
              </a:rPr>
              <a:t>)</a:t>
            </a:r>
            <a:endParaRPr lang="en-US" sz="900" dirty="0"/>
          </a:p>
        </p:txBody>
      </p:sp>
      <p:sp>
        <p:nvSpPr>
          <p:cNvPr id="8" name="Rectangle: Rounded Corners 7">
            <a:extLst>
              <a:ext uri="{FF2B5EF4-FFF2-40B4-BE49-F238E27FC236}">
                <a16:creationId xmlns:a16="http://schemas.microsoft.com/office/drawing/2014/main" id="{D57F90C0-1C8E-6A47-864E-555A231210AE}"/>
              </a:ext>
            </a:extLst>
          </p:cNvPr>
          <p:cNvSpPr/>
          <p:nvPr/>
        </p:nvSpPr>
        <p:spPr>
          <a:xfrm>
            <a:off x="8312855" y="4333522"/>
            <a:ext cx="3598333" cy="2243666"/>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FB327998-2A05-5E17-5F37-01EE2C82D4FC}"/>
              </a:ext>
            </a:extLst>
          </p:cNvPr>
          <p:cNvSpPr/>
          <p:nvPr/>
        </p:nvSpPr>
        <p:spPr>
          <a:xfrm>
            <a:off x="7967207" y="1504247"/>
            <a:ext cx="3711220" cy="2441220"/>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B5E9A203-CC32-6E38-5C89-4040A7785EB1}"/>
              </a:ext>
            </a:extLst>
          </p:cNvPr>
          <p:cNvSpPr txBox="1"/>
          <p:nvPr/>
        </p:nvSpPr>
        <p:spPr>
          <a:xfrm>
            <a:off x="3540865" y="145905"/>
            <a:ext cx="4585252" cy="738664"/>
          </a:xfrm>
          <a:prstGeom prst="rect">
            <a:avLst/>
          </a:prstGeom>
          <a:noFill/>
        </p:spPr>
        <p:txBody>
          <a:bodyPr wrap="square" rtlCol="0">
            <a:spAutoFit/>
          </a:bodyPr>
          <a:lstStyle/>
          <a:p>
            <a:pPr algn="ctr"/>
            <a:r>
              <a:rPr lang="en-GB" sz="2400" dirty="0"/>
              <a:t>Critical Thinking</a:t>
            </a:r>
          </a:p>
          <a:p>
            <a:r>
              <a:rPr lang="en-GB" dirty="0"/>
              <a:t>Rebecca Wells         </a:t>
            </a:r>
          </a:p>
        </p:txBody>
      </p:sp>
      <p:sp>
        <p:nvSpPr>
          <p:cNvPr id="12" name="TextBox 11">
            <a:extLst>
              <a:ext uri="{FF2B5EF4-FFF2-40B4-BE49-F238E27FC236}">
                <a16:creationId xmlns:a16="http://schemas.microsoft.com/office/drawing/2014/main" id="{B4DA1DB4-D40A-9B31-C5B8-0B2F98F3BE39}"/>
              </a:ext>
            </a:extLst>
          </p:cNvPr>
          <p:cNvSpPr txBox="1"/>
          <p:nvPr/>
        </p:nvSpPr>
        <p:spPr>
          <a:xfrm>
            <a:off x="3750809" y="1204638"/>
            <a:ext cx="4162777" cy="1785104"/>
          </a:xfrm>
          <a:prstGeom prst="rect">
            <a:avLst/>
          </a:prstGeom>
          <a:noFill/>
        </p:spPr>
        <p:txBody>
          <a:bodyPr wrap="square" rtlCol="0">
            <a:spAutoFit/>
          </a:bodyPr>
          <a:lstStyle/>
          <a:p>
            <a:r>
              <a:rPr lang="en-GB" sz="1000" b="1" dirty="0">
                <a:cs typeface="Arial" panose="020B0604020202020204" pitchFamily="34" charset="0"/>
              </a:rPr>
              <a:t>Time management</a:t>
            </a:r>
          </a:p>
          <a:p>
            <a:r>
              <a:rPr lang="en-GB" sz="1000" dirty="0">
                <a:latin typeface="Calibri" panose="020F0502020204030204" pitchFamily="34" charset="0"/>
                <a:cs typeface="Calibri" panose="020F0502020204030204" pitchFamily="34" charset="0"/>
              </a:rPr>
              <a:t>Time management is the skill of organising your tasks and objectives into your daily schedule.  It gives you a guide to the amount of time you should be spending on each task and to see how productive you are being with your time. Time management is necessary as by controlling your time cuts out non- essential activities and can  help you achieve more It can also make your learning time more enjoyable and rewarding..</a:t>
            </a:r>
            <a:r>
              <a:rPr lang="en-GB" sz="1000" dirty="0">
                <a:solidFill>
                  <a:srgbClr val="424242"/>
                </a:solidFill>
                <a:latin typeface="Calibri" panose="020F0502020204030204" pitchFamily="34" charset="0"/>
                <a:cs typeface="Calibri" panose="020F0502020204030204" pitchFamily="34" charset="0"/>
              </a:rPr>
              <a:t> </a:t>
            </a:r>
            <a:r>
              <a:rPr lang="en-GB" sz="1000" b="1" i="0" dirty="0">
                <a:solidFill>
                  <a:srgbClr val="212121"/>
                </a:solidFill>
                <a:effectLst/>
                <a:latin typeface="Calibri" panose="020F0502020204030204" pitchFamily="34" charset="0"/>
                <a:cs typeface="Calibri" panose="020F0502020204030204" pitchFamily="34" charset="0"/>
              </a:rPr>
              <a:t>Tips for Time Management and Balancing a Busy Workload (jobs.ac.uk,  1998) </a:t>
            </a:r>
            <a:r>
              <a:rPr lang="en-GB" sz="1000" b="1" dirty="0">
                <a:solidFill>
                  <a:srgbClr val="212121"/>
                </a:solidFill>
                <a:latin typeface="Calibri" panose="020F0502020204030204" pitchFamily="34" charset="0"/>
                <a:cs typeface="Calibri" panose="020F0502020204030204" pitchFamily="34" charset="0"/>
              </a:rPr>
              <a:t>T</a:t>
            </a:r>
            <a:r>
              <a:rPr lang="en-GB" sz="1000" i="0" dirty="0">
                <a:solidFill>
                  <a:srgbClr val="212121"/>
                </a:solidFill>
                <a:effectLst/>
                <a:latin typeface="Calibri" panose="020F0502020204030204" pitchFamily="34" charset="0"/>
                <a:cs typeface="Calibri" panose="020F0502020204030204" pitchFamily="34" charset="0"/>
              </a:rPr>
              <a:t>here are lots of different theories for time management one of them  is called the ABC method which was developed by Alan </a:t>
            </a:r>
            <a:r>
              <a:rPr lang="en-GB" sz="1000" i="0" dirty="0" err="1">
                <a:solidFill>
                  <a:srgbClr val="212121"/>
                </a:solidFill>
                <a:effectLst/>
                <a:latin typeface="Calibri" panose="020F0502020204030204" pitchFamily="34" charset="0"/>
                <a:cs typeface="Calibri" panose="020F0502020204030204" pitchFamily="34" charset="0"/>
              </a:rPr>
              <a:t>Lakein</a:t>
            </a:r>
            <a:r>
              <a:rPr lang="en-GB" sz="1000" i="0" dirty="0">
                <a:solidFill>
                  <a:srgbClr val="212121"/>
                </a:solidFill>
                <a:effectLst/>
                <a:latin typeface="Calibri" panose="020F0502020204030204" pitchFamily="34" charset="0"/>
                <a:cs typeface="Calibri" panose="020F0502020204030204" pitchFamily="34" charset="0"/>
              </a:rPr>
              <a:t> its a way to prioritise the tasks on your to do list. </a:t>
            </a:r>
          </a:p>
        </p:txBody>
      </p:sp>
      <p:sp>
        <p:nvSpPr>
          <p:cNvPr id="13" name="TextBox 12">
            <a:extLst>
              <a:ext uri="{FF2B5EF4-FFF2-40B4-BE49-F238E27FC236}">
                <a16:creationId xmlns:a16="http://schemas.microsoft.com/office/drawing/2014/main" id="{357890A5-ACB1-9A9E-5195-946D94DC3810}"/>
              </a:ext>
            </a:extLst>
          </p:cNvPr>
          <p:cNvSpPr txBox="1"/>
          <p:nvPr/>
        </p:nvSpPr>
        <p:spPr>
          <a:xfrm>
            <a:off x="311668" y="1220859"/>
            <a:ext cx="3073219" cy="2031325"/>
          </a:xfrm>
          <a:prstGeom prst="rect">
            <a:avLst/>
          </a:prstGeom>
          <a:noFill/>
        </p:spPr>
        <p:txBody>
          <a:bodyPr wrap="square" rtlCol="0">
            <a:spAutoFit/>
          </a:bodyPr>
          <a:lstStyle/>
          <a:p>
            <a:endParaRPr lang="en-GB" sz="1200" b="1" dirty="0"/>
          </a:p>
          <a:p>
            <a:r>
              <a:rPr lang="en-GB" sz="1200" b="1" dirty="0"/>
              <a:t>   What is Critical Thinking?</a:t>
            </a:r>
          </a:p>
          <a:p>
            <a:r>
              <a:rPr lang="en-GB" sz="1000" dirty="0"/>
              <a:t>Critical thinking is a very important skill to have as a student as it allows you to examine and evaluate a matter to form an understanding of the situation. It allows you to  analyse outcomes, compare ideas and combine separate elements to form a whole. Critical thinking identifies 6 important steps involving learning and thinking within education. As stated by (Cottrell, 2019 p. 126 to extend your chances of early success always set targets you know you can meet.</a:t>
            </a:r>
          </a:p>
          <a:p>
            <a:endParaRPr lang="en-GB" sz="1200" b="1" dirty="0"/>
          </a:p>
        </p:txBody>
      </p:sp>
      <p:sp>
        <p:nvSpPr>
          <p:cNvPr id="14" name="TextBox 13">
            <a:extLst>
              <a:ext uri="{FF2B5EF4-FFF2-40B4-BE49-F238E27FC236}">
                <a16:creationId xmlns:a16="http://schemas.microsoft.com/office/drawing/2014/main" id="{474784E0-A912-1E4F-D801-6233A09E7DA3}"/>
              </a:ext>
            </a:extLst>
          </p:cNvPr>
          <p:cNvSpPr txBox="1"/>
          <p:nvPr/>
        </p:nvSpPr>
        <p:spPr>
          <a:xfrm>
            <a:off x="3750809" y="4533092"/>
            <a:ext cx="4162777" cy="1754326"/>
          </a:xfrm>
          <a:prstGeom prst="rect">
            <a:avLst/>
          </a:prstGeom>
          <a:noFill/>
        </p:spPr>
        <p:txBody>
          <a:bodyPr wrap="square" rtlCol="0">
            <a:spAutoFit/>
          </a:bodyPr>
          <a:lstStyle/>
          <a:p>
            <a:r>
              <a:rPr lang="en-GB" sz="1200" dirty="0"/>
              <a:t>   </a:t>
            </a:r>
            <a:r>
              <a:rPr lang="en-GB" sz="1200" b="1" dirty="0"/>
              <a:t>Goal setting</a:t>
            </a:r>
          </a:p>
          <a:p>
            <a:r>
              <a:rPr lang="en-GB" sz="1200" dirty="0"/>
              <a:t>Setting goals can make you achieve where you want to go in life.it gives you a clear understanding of what you want to achieve and when you want to achieve it. As </a:t>
            </a:r>
            <a:r>
              <a:rPr lang="en-GB" sz="1200" dirty="0" err="1"/>
              <a:t>Cotrell</a:t>
            </a:r>
            <a:r>
              <a:rPr lang="en-GB" sz="1200" dirty="0"/>
              <a:t>  (2019) points out To extend the possibility of early success set goals that will be achievable to you.  Goal setting can assist in activating new behaviours and guides your focus to help sustain that momentum in life. </a:t>
            </a:r>
            <a:r>
              <a:rPr lang="en-GB" sz="1200" dirty="0" err="1"/>
              <a:t>Riopel</a:t>
            </a:r>
            <a:r>
              <a:rPr lang="en-GB" sz="1200" dirty="0"/>
              <a:t>, L. (2019) was a useful source of information. </a:t>
            </a:r>
          </a:p>
        </p:txBody>
      </p:sp>
      <p:pic>
        <p:nvPicPr>
          <p:cNvPr id="1030" name="Picture 6">
            <a:extLst>
              <a:ext uri="{FF2B5EF4-FFF2-40B4-BE49-F238E27FC236}">
                <a16:creationId xmlns:a16="http://schemas.microsoft.com/office/drawing/2014/main" id="{31B5BBF3-7303-5D0D-B4E9-AB2E862EA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16" y="4101904"/>
            <a:ext cx="2628844" cy="206919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E4867F05-AA25-D1AA-CADF-12DBBB501467}"/>
              </a:ext>
            </a:extLst>
          </p:cNvPr>
          <p:cNvSpPr txBox="1"/>
          <p:nvPr/>
        </p:nvSpPr>
        <p:spPr>
          <a:xfrm>
            <a:off x="781878" y="5950226"/>
            <a:ext cx="2274423" cy="276999"/>
          </a:xfrm>
          <a:prstGeom prst="rect">
            <a:avLst/>
          </a:prstGeom>
          <a:noFill/>
        </p:spPr>
        <p:txBody>
          <a:bodyPr wrap="square" rtlCol="0">
            <a:spAutoFit/>
          </a:bodyPr>
          <a:lstStyle/>
          <a:p>
            <a:r>
              <a:rPr lang="en-GB" sz="1200" dirty="0"/>
              <a:t>Source: Pinterest.com</a:t>
            </a:r>
          </a:p>
        </p:txBody>
      </p:sp>
      <p:sp>
        <p:nvSpPr>
          <p:cNvPr id="10" name="TextBox 9">
            <a:extLst>
              <a:ext uri="{FF2B5EF4-FFF2-40B4-BE49-F238E27FC236}">
                <a16:creationId xmlns:a16="http://schemas.microsoft.com/office/drawing/2014/main" id="{1051595B-BFB2-359F-B29C-3D33221D0855}"/>
              </a:ext>
            </a:extLst>
          </p:cNvPr>
          <p:cNvSpPr txBox="1"/>
          <p:nvPr/>
        </p:nvSpPr>
        <p:spPr>
          <a:xfrm>
            <a:off x="8126117" y="1812579"/>
            <a:ext cx="3331138" cy="1292662"/>
          </a:xfrm>
          <a:prstGeom prst="rect">
            <a:avLst/>
          </a:prstGeom>
          <a:noFill/>
        </p:spPr>
        <p:txBody>
          <a:bodyPr wrap="square" rtlCol="0">
            <a:spAutoFit/>
          </a:bodyPr>
          <a:lstStyle/>
          <a:p>
            <a:r>
              <a:rPr lang="en-GB" dirty="0"/>
              <a:t>    </a:t>
            </a:r>
            <a:r>
              <a:rPr lang="en-GB" sz="1000" b="1" dirty="0"/>
              <a:t>Reflective learning</a:t>
            </a:r>
          </a:p>
          <a:p>
            <a:r>
              <a:rPr lang="en-GB" sz="1000" dirty="0"/>
              <a:t>According to Cottrell (2008) as a student in higher education you as a student are responsible for your own learning and progress. Advantages of becoming a reflective learner is seeing the advantages of what you are putting into learning and what you are getting out of it. Reflective learning: Definition, style and theory (https://study.com)</a:t>
            </a:r>
          </a:p>
        </p:txBody>
      </p:sp>
      <p:sp>
        <p:nvSpPr>
          <p:cNvPr id="15" name="TextBox 14">
            <a:extLst>
              <a:ext uri="{FF2B5EF4-FFF2-40B4-BE49-F238E27FC236}">
                <a16:creationId xmlns:a16="http://schemas.microsoft.com/office/drawing/2014/main" id="{58065181-B6E4-97D3-6354-D43853EDD105}"/>
              </a:ext>
            </a:extLst>
          </p:cNvPr>
          <p:cNvSpPr txBox="1"/>
          <p:nvPr/>
        </p:nvSpPr>
        <p:spPr>
          <a:xfrm>
            <a:off x="8547652" y="4345757"/>
            <a:ext cx="3181855" cy="1223412"/>
          </a:xfrm>
          <a:prstGeom prst="rect">
            <a:avLst/>
          </a:prstGeom>
          <a:noFill/>
        </p:spPr>
        <p:txBody>
          <a:bodyPr wrap="square" rtlCol="0">
            <a:spAutoFit/>
          </a:bodyPr>
          <a:lstStyle/>
          <a:p>
            <a:r>
              <a:rPr lang="en-GB" sz="1050" b="1" dirty="0"/>
              <a:t>Conclusion</a:t>
            </a:r>
          </a:p>
          <a:p>
            <a:r>
              <a:rPr lang="en-GB" sz="1050" b="1" dirty="0"/>
              <a:t>To draw my poster to a conclusion I believe  that time management, goal setting and reflective learning are equally important and will develop further skills in becoming a critical thinker.  I think that all these skills will help during students studying time and make them become a more effective learner. </a:t>
            </a:r>
          </a:p>
        </p:txBody>
      </p:sp>
      <p:pic>
        <p:nvPicPr>
          <p:cNvPr id="18" name="Picture 17">
            <a:extLst>
              <a:ext uri="{FF2B5EF4-FFF2-40B4-BE49-F238E27FC236}">
                <a16:creationId xmlns:a16="http://schemas.microsoft.com/office/drawing/2014/main" id="{5F2A61DD-C6B8-2B9C-A586-6CD17B00151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27009" y="3143105"/>
            <a:ext cx="3331138" cy="1183176"/>
          </a:xfrm>
          <a:prstGeom prst="rect">
            <a:avLst/>
          </a:prstGeom>
          <a:noFill/>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7F0D-340A-0C89-AF93-DA359FB20379}"/>
              </a:ext>
            </a:extLst>
          </p:cNvPr>
          <p:cNvSpPr>
            <a:spLocks noGrp="1"/>
          </p:cNvSpPr>
          <p:nvPr>
            <p:ph type="title"/>
          </p:nvPr>
        </p:nvSpPr>
        <p:spPr/>
        <p:txBody>
          <a:bodyPr>
            <a:normAutofit/>
          </a:bodyPr>
          <a:lstStyle/>
          <a:p>
            <a:r>
              <a:rPr lang="en-GB" sz="2400" dirty="0"/>
              <a:t>available at: </a:t>
            </a:r>
            <a:r>
              <a:rPr lang="en-GB" sz="2400" dirty="0">
                <a:hlinkClick r:id="rId2"/>
              </a:rPr>
              <a:t>The Importance, Benefits, and Value of Goal Setting (positivepsychology.com</a:t>
            </a:r>
            <a:endParaRPr lang="en-US" sz="2400" dirty="0"/>
          </a:p>
        </p:txBody>
      </p:sp>
      <p:sp>
        <p:nvSpPr>
          <p:cNvPr id="3" name="Content Placeholder 2">
            <a:extLst>
              <a:ext uri="{FF2B5EF4-FFF2-40B4-BE49-F238E27FC236}">
                <a16:creationId xmlns:a16="http://schemas.microsoft.com/office/drawing/2014/main" id="{BC826300-6075-9D60-6F93-E5A50C0B220C}"/>
              </a:ext>
            </a:extLst>
          </p:cNvPr>
          <p:cNvSpPr>
            <a:spLocks noGrp="1"/>
          </p:cNvSpPr>
          <p:nvPr>
            <p:ph idx="1"/>
          </p:nvPr>
        </p:nvSpPr>
        <p:spPr/>
        <p:txBody>
          <a:bodyPr>
            <a:normAutofit/>
          </a:bodyPr>
          <a:lstStyle/>
          <a:p>
            <a:pPr marL="0" indent="0">
              <a:buNone/>
            </a:pPr>
            <a:r>
              <a:rPr lang="en-GB" sz="2400" dirty="0">
                <a:hlinkClick r:id="rId3"/>
              </a:rPr>
              <a:t>critical thinking steps - Google Search | Critical thinking steps, Critical thinking, Project based learning (pinterest.co.uk)</a:t>
            </a:r>
            <a:r>
              <a:rPr lang="en-GB" sz="2400" dirty="0"/>
              <a:t> </a:t>
            </a:r>
          </a:p>
          <a:p>
            <a:pPr marL="0" indent="0">
              <a:buNone/>
            </a:pPr>
            <a:endParaRPr lang="en-GB" sz="2400" dirty="0"/>
          </a:p>
          <a:p>
            <a:pPr marL="0" indent="0">
              <a:buNone/>
            </a:pPr>
            <a:r>
              <a:rPr lang="en-US" sz="2400" dirty="0">
                <a:hlinkClick r:id="rId4"/>
              </a:rPr>
              <a:t>https://career-advice.jobs.ac.uk/</a:t>
            </a:r>
            <a:r>
              <a:rPr lang="en-US" sz="2400" dirty="0"/>
              <a:t> accessed 19</a:t>
            </a:r>
            <a:r>
              <a:rPr lang="en-US" sz="2400" baseline="30000" dirty="0"/>
              <a:t>th </a:t>
            </a:r>
            <a:r>
              <a:rPr lang="en-US" sz="2400" baseline="30000" dirty="0" err="1"/>
              <a:t>septemaber</a:t>
            </a:r>
            <a:endParaRPr lang="en-US" sz="2400" dirty="0"/>
          </a:p>
        </p:txBody>
      </p:sp>
    </p:spTree>
    <p:extLst>
      <p:ext uri="{BB962C8B-B14F-4D97-AF65-F5344CB8AC3E}">
        <p14:creationId xmlns:p14="http://schemas.microsoft.com/office/powerpoint/2010/main" val="28971626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436</TotalTime>
  <Words>507</Words>
  <Application>Microsoft Office PowerPoint</Application>
  <PresentationFormat>Widescreen</PresentationFormat>
  <Paragraphs>19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available at: The Importance, Benefits, and Value of Goal Setting (positivepsychology.com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kianw</dc:creator>
  <cp:lastModifiedBy>R Wells (Cwmffrwdoer Primary School)</cp:lastModifiedBy>
  <cp:revision>61</cp:revision>
  <dcterms:created xsi:type="dcterms:W3CDTF">2022-09-07T17:56:05Z</dcterms:created>
  <dcterms:modified xsi:type="dcterms:W3CDTF">2022-09-27T18:03:04Z</dcterms:modified>
</cp:coreProperties>
</file>