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9"/>
  </p:notesMasterIdLst>
  <p:handoutMasterIdLst>
    <p:handoutMasterId r:id="rId20"/>
  </p:handoutMasterIdLst>
  <p:sldIdLst>
    <p:sldId id="277" r:id="rId2"/>
    <p:sldId id="440" r:id="rId3"/>
    <p:sldId id="446" r:id="rId4"/>
    <p:sldId id="426" r:id="rId5"/>
    <p:sldId id="447" r:id="rId6"/>
    <p:sldId id="448" r:id="rId7"/>
    <p:sldId id="444" r:id="rId8"/>
    <p:sldId id="443" r:id="rId9"/>
    <p:sldId id="427" r:id="rId10"/>
    <p:sldId id="428" r:id="rId11"/>
    <p:sldId id="429" r:id="rId12"/>
    <p:sldId id="430" r:id="rId13"/>
    <p:sldId id="434" r:id="rId14"/>
    <p:sldId id="435" r:id="rId15"/>
    <p:sldId id="432" r:id="rId16"/>
    <p:sldId id="437" r:id="rId17"/>
    <p:sldId id="433" r:id="rId1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11893"/>
    <a:srgbClr val="0096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55" autoAdjust="0"/>
    <p:restoredTop sz="93409" autoAdjust="0"/>
  </p:normalViewPr>
  <p:slideViewPr>
    <p:cSldViewPr>
      <p:cViewPr varScale="1">
        <p:scale>
          <a:sx n="82" d="100"/>
          <a:sy n="82" d="100"/>
        </p:scale>
        <p:origin x="435" y="5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7D30841-4933-46CC-92C2-280E86A67F48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21B85BA-3D7C-451F-88B2-A07A1F776983}">
      <dgm:prSet phldrT="[Text]"/>
      <dgm:spPr/>
      <dgm:t>
        <a:bodyPr/>
        <a:lstStyle/>
        <a:p>
          <a:r>
            <a:rPr lang="en-US" dirty="0"/>
            <a:t>Quantitative</a:t>
          </a:r>
          <a:endParaRPr lang="en-GB" dirty="0"/>
        </a:p>
      </dgm:t>
    </dgm:pt>
    <dgm:pt modelId="{3F95C12A-7C8E-4FD9-B14C-B6D75EB3AF1D}" type="parTrans" cxnId="{7877929E-BCB7-495E-B8E2-E4F1C591C42B}">
      <dgm:prSet/>
      <dgm:spPr/>
      <dgm:t>
        <a:bodyPr/>
        <a:lstStyle/>
        <a:p>
          <a:endParaRPr lang="en-GB"/>
        </a:p>
      </dgm:t>
    </dgm:pt>
    <dgm:pt modelId="{8AB6CBA5-6F7B-44DE-95C9-B2CC5AE4F5CC}" type="sibTrans" cxnId="{7877929E-BCB7-495E-B8E2-E4F1C591C42B}">
      <dgm:prSet/>
      <dgm:spPr/>
      <dgm:t>
        <a:bodyPr/>
        <a:lstStyle/>
        <a:p>
          <a:endParaRPr lang="en-GB"/>
        </a:p>
      </dgm:t>
    </dgm:pt>
    <dgm:pt modelId="{8FBA2B8F-B048-4D04-B481-FFA7C8B897CB}">
      <dgm:prSet phldrT="[Text]"/>
      <dgm:spPr/>
      <dgm:t>
        <a:bodyPr/>
        <a:lstStyle/>
        <a:p>
          <a:r>
            <a:rPr lang="en-US" dirty="0"/>
            <a:t>RQs stated to measure outcomes or consequences, or to statistically compare relationships between variables.</a:t>
          </a:r>
          <a:endParaRPr lang="en-GB" dirty="0"/>
        </a:p>
      </dgm:t>
    </dgm:pt>
    <dgm:pt modelId="{80B63B3D-31D1-4356-944C-8095CAE857C9}" type="parTrans" cxnId="{FAD243E5-73B0-4106-AC1C-324D6228E8EC}">
      <dgm:prSet/>
      <dgm:spPr/>
      <dgm:t>
        <a:bodyPr/>
        <a:lstStyle/>
        <a:p>
          <a:endParaRPr lang="en-GB"/>
        </a:p>
      </dgm:t>
    </dgm:pt>
    <dgm:pt modelId="{E627F620-DC8F-43A3-BEED-D887602541CC}" type="sibTrans" cxnId="{FAD243E5-73B0-4106-AC1C-324D6228E8EC}">
      <dgm:prSet/>
      <dgm:spPr/>
      <dgm:t>
        <a:bodyPr/>
        <a:lstStyle/>
        <a:p>
          <a:endParaRPr lang="en-GB"/>
        </a:p>
      </dgm:t>
    </dgm:pt>
    <dgm:pt modelId="{27F61D45-4197-4641-B245-7BC1F32167C6}">
      <dgm:prSet phldrT="[Text]"/>
      <dgm:spPr/>
      <dgm:t>
        <a:bodyPr/>
        <a:lstStyle/>
        <a:p>
          <a:r>
            <a:rPr lang="en-US" dirty="0"/>
            <a:t>Systematic literature review using very precise RQs and clear inclusion criteria.</a:t>
          </a:r>
          <a:endParaRPr lang="en-GB" dirty="0"/>
        </a:p>
      </dgm:t>
    </dgm:pt>
    <dgm:pt modelId="{F3B8D30A-854D-4BAD-A5D4-DEBF2615EF89}" type="parTrans" cxnId="{9B7035E6-4B91-4CC9-A609-0C97841F90DC}">
      <dgm:prSet/>
      <dgm:spPr/>
      <dgm:t>
        <a:bodyPr/>
        <a:lstStyle/>
        <a:p>
          <a:endParaRPr lang="en-GB"/>
        </a:p>
      </dgm:t>
    </dgm:pt>
    <dgm:pt modelId="{C2D418BC-5CC7-42F6-B95D-29A86AF40D7A}" type="sibTrans" cxnId="{9B7035E6-4B91-4CC9-A609-0C97841F90DC}">
      <dgm:prSet/>
      <dgm:spPr/>
      <dgm:t>
        <a:bodyPr/>
        <a:lstStyle/>
        <a:p>
          <a:endParaRPr lang="en-GB"/>
        </a:p>
      </dgm:t>
    </dgm:pt>
    <dgm:pt modelId="{8FA4CA2F-659F-434D-94B6-367394D17C93}">
      <dgm:prSet phldrT="[Text]"/>
      <dgm:spPr/>
      <dgm:t>
        <a:bodyPr/>
        <a:lstStyle/>
        <a:p>
          <a:r>
            <a:rPr lang="en-US" dirty="0"/>
            <a:t>Qualitative</a:t>
          </a:r>
          <a:endParaRPr lang="en-GB" dirty="0"/>
        </a:p>
      </dgm:t>
    </dgm:pt>
    <dgm:pt modelId="{0491EB19-0907-49E2-A0FB-679348988E4A}" type="parTrans" cxnId="{233F3008-1B97-4798-A27A-33B0A9841ED5}">
      <dgm:prSet/>
      <dgm:spPr/>
      <dgm:t>
        <a:bodyPr/>
        <a:lstStyle/>
        <a:p>
          <a:endParaRPr lang="en-GB"/>
        </a:p>
      </dgm:t>
    </dgm:pt>
    <dgm:pt modelId="{8BB88854-1260-479C-9B9B-F6F1FE0E8B41}" type="sibTrans" cxnId="{233F3008-1B97-4798-A27A-33B0A9841ED5}">
      <dgm:prSet/>
      <dgm:spPr/>
      <dgm:t>
        <a:bodyPr/>
        <a:lstStyle/>
        <a:p>
          <a:endParaRPr lang="en-GB"/>
        </a:p>
      </dgm:t>
    </dgm:pt>
    <dgm:pt modelId="{B37AA095-2FD6-4586-B8BE-A6937EF57DCC}">
      <dgm:prSet phldrT="[Text]"/>
      <dgm:spPr/>
      <dgm:t>
        <a:bodyPr/>
        <a:lstStyle/>
        <a:p>
          <a:r>
            <a:rPr lang="en-US" dirty="0"/>
            <a:t>RQs to explore processes and how they are experienced, often using open-ended questions such as How and What. </a:t>
          </a:r>
          <a:endParaRPr lang="en-GB" dirty="0"/>
        </a:p>
      </dgm:t>
    </dgm:pt>
    <dgm:pt modelId="{02B6FDCC-E1B8-4D95-BEC0-09C6CED01D7B}" type="parTrans" cxnId="{99204E40-5F47-4B12-AF9B-AB279781C4F3}">
      <dgm:prSet/>
      <dgm:spPr/>
      <dgm:t>
        <a:bodyPr/>
        <a:lstStyle/>
        <a:p>
          <a:endParaRPr lang="en-GB"/>
        </a:p>
      </dgm:t>
    </dgm:pt>
    <dgm:pt modelId="{3A8F6D89-C915-4C34-A6FA-6818682EAFF6}" type="sibTrans" cxnId="{99204E40-5F47-4B12-AF9B-AB279781C4F3}">
      <dgm:prSet/>
      <dgm:spPr/>
      <dgm:t>
        <a:bodyPr/>
        <a:lstStyle/>
        <a:p>
          <a:endParaRPr lang="en-GB"/>
        </a:p>
      </dgm:t>
    </dgm:pt>
    <dgm:pt modelId="{ACEA8E06-3845-468A-97BD-CC6514638F72}">
      <dgm:prSet phldrT="[Text]"/>
      <dgm:spPr/>
      <dgm:t>
        <a:bodyPr/>
        <a:lstStyle/>
        <a:p>
          <a:r>
            <a:rPr lang="en-US" dirty="0"/>
            <a:t>Traditional narrative literature review which may refine the RQs further as the literature exploration develops. A Hermeneutic literature review may be best if a very exploratory approach is being taken to examine concepts or perceptions.</a:t>
          </a:r>
          <a:endParaRPr lang="en-GB" dirty="0"/>
        </a:p>
      </dgm:t>
    </dgm:pt>
    <dgm:pt modelId="{713708BA-BBDE-4BDE-903D-D0611C5EC8CD}" type="parTrans" cxnId="{8B665CD4-27C7-4CCE-BC0F-B347D408A355}">
      <dgm:prSet/>
      <dgm:spPr/>
      <dgm:t>
        <a:bodyPr/>
        <a:lstStyle/>
        <a:p>
          <a:endParaRPr lang="en-GB"/>
        </a:p>
      </dgm:t>
    </dgm:pt>
    <dgm:pt modelId="{46FE19C0-FC79-4956-903B-A9771AB3A8A4}" type="sibTrans" cxnId="{8B665CD4-27C7-4CCE-BC0F-B347D408A355}">
      <dgm:prSet/>
      <dgm:spPr/>
      <dgm:t>
        <a:bodyPr/>
        <a:lstStyle/>
        <a:p>
          <a:endParaRPr lang="en-GB"/>
        </a:p>
      </dgm:t>
    </dgm:pt>
    <dgm:pt modelId="{451039A3-817B-4F17-AD56-010E70916CA9}">
      <dgm:prSet phldrT="[Text]"/>
      <dgm:spPr/>
      <dgm:t>
        <a:bodyPr/>
        <a:lstStyle/>
        <a:p>
          <a:r>
            <a:rPr lang="en-US" dirty="0"/>
            <a:t>Mixed methods</a:t>
          </a:r>
          <a:endParaRPr lang="en-GB" dirty="0"/>
        </a:p>
      </dgm:t>
    </dgm:pt>
    <dgm:pt modelId="{304DF73B-9809-4ACE-8B49-7B995585ABB9}" type="parTrans" cxnId="{8F3348B7-0CD8-4CDA-9033-2B960B11B625}">
      <dgm:prSet/>
      <dgm:spPr/>
      <dgm:t>
        <a:bodyPr/>
        <a:lstStyle/>
        <a:p>
          <a:endParaRPr lang="en-GB"/>
        </a:p>
      </dgm:t>
    </dgm:pt>
    <dgm:pt modelId="{3F4AE975-4B57-46B2-8636-F37AA394FB1B}" type="sibTrans" cxnId="{8F3348B7-0CD8-4CDA-9033-2B960B11B625}">
      <dgm:prSet/>
      <dgm:spPr/>
      <dgm:t>
        <a:bodyPr/>
        <a:lstStyle/>
        <a:p>
          <a:endParaRPr lang="en-GB"/>
        </a:p>
      </dgm:t>
    </dgm:pt>
    <dgm:pt modelId="{FFF6D425-D400-4C43-87E1-98571F0A3C6B}">
      <dgm:prSet phldrT="[Text]"/>
      <dgm:spPr/>
      <dgm:t>
        <a:bodyPr/>
        <a:lstStyle/>
        <a:p>
          <a:r>
            <a:rPr lang="en-US" dirty="0"/>
            <a:t>RQs worded to incorporate different aspects such as measuring an outcome and also examining how it is experienced. </a:t>
          </a:r>
          <a:endParaRPr lang="en-GB" dirty="0"/>
        </a:p>
      </dgm:t>
    </dgm:pt>
    <dgm:pt modelId="{E7C317B1-2DFE-4D49-89FF-DB46E66148BF}" type="parTrans" cxnId="{856BD22C-2F35-4302-9DF8-3C31D18BAC9D}">
      <dgm:prSet/>
      <dgm:spPr/>
      <dgm:t>
        <a:bodyPr/>
        <a:lstStyle/>
        <a:p>
          <a:endParaRPr lang="en-GB"/>
        </a:p>
      </dgm:t>
    </dgm:pt>
    <dgm:pt modelId="{7246360E-DAE2-46D6-A6FC-B49A63FC91FD}" type="sibTrans" cxnId="{856BD22C-2F35-4302-9DF8-3C31D18BAC9D}">
      <dgm:prSet/>
      <dgm:spPr/>
      <dgm:t>
        <a:bodyPr/>
        <a:lstStyle/>
        <a:p>
          <a:endParaRPr lang="en-GB"/>
        </a:p>
      </dgm:t>
    </dgm:pt>
    <dgm:pt modelId="{CBDB46B6-B727-4C5B-983E-ADAFDDA16C18}">
      <dgm:prSet phldrT="[Text]"/>
      <dgm:spPr/>
      <dgm:t>
        <a:bodyPr/>
        <a:lstStyle/>
        <a:p>
          <a:r>
            <a:rPr lang="en-US" dirty="0"/>
            <a:t>Traditional narrative literature review which may impact and refine the RQs as it develops.</a:t>
          </a:r>
          <a:endParaRPr lang="en-GB" dirty="0"/>
        </a:p>
      </dgm:t>
    </dgm:pt>
    <dgm:pt modelId="{B796916B-F88D-42F7-8954-2E3FD28CB77D}" type="parTrans" cxnId="{0471FD06-0F74-4FAA-9E5F-3B854663E382}">
      <dgm:prSet/>
      <dgm:spPr/>
      <dgm:t>
        <a:bodyPr/>
        <a:lstStyle/>
        <a:p>
          <a:endParaRPr lang="en-GB"/>
        </a:p>
      </dgm:t>
    </dgm:pt>
    <dgm:pt modelId="{6BCEAAB4-4D45-4089-938D-46C24FBA7900}" type="sibTrans" cxnId="{0471FD06-0F74-4FAA-9E5F-3B854663E382}">
      <dgm:prSet/>
      <dgm:spPr/>
      <dgm:t>
        <a:bodyPr/>
        <a:lstStyle/>
        <a:p>
          <a:endParaRPr lang="en-GB"/>
        </a:p>
      </dgm:t>
    </dgm:pt>
    <dgm:pt modelId="{132235B1-D4B6-4229-A93B-E5D25F08819A}" type="pres">
      <dgm:prSet presAssocID="{07D30841-4933-46CC-92C2-280E86A67F48}" presName="Name0" presStyleCnt="0">
        <dgm:presLayoutVars>
          <dgm:dir/>
          <dgm:animLvl val="lvl"/>
          <dgm:resizeHandles val="exact"/>
        </dgm:presLayoutVars>
      </dgm:prSet>
      <dgm:spPr/>
    </dgm:pt>
    <dgm:pt modelId="{18000858-D7F1-4568-AE6B-DD58BD21391E}" type="pres">
      <dgm:prSet presAssocID="{921B85BA-3D7C-451F-88B2-A07A1F776983}" presName="linNode" presStyleCnt="0"/>
      <dgm:spPr/>
    </dgm:pt>
    <dgm:pt modelId="{3CA5B885-B305-45C4-B34B-3C6E447A0302}" type="pres">
      <dgm:prSet presAssocID="{921B85BA-3D7C-451F-88B2-A07A1F776983}" presName="parentText" presStyleLbl="node1" presStyleIdx="0" presStyleCnt="3" custLinFactNeighborY="1809">
        <dgm:presLayoutVars>
          <dgm:chMax val="1"/>
          <dgm:bulletEnabled val="1"/>
        </dgm:presLayoutVars>
      </dgm:prSet>
      <dgm:spPr/>
    </dgm:pt>
    <dgm:pt modelId="{AAB4E972-9510-4B39-A1D8-342FD02E1A69}" type="pres">
      <dgm:prSet presAssocID="{921B85BA-3D7C-451F-88B2-A07A1F776983}" presName="descendantText" presStyleLbl="alignAccFollowNode1" presStyleIdx="0" presStyleCnt="3">
        <dgm:presLayoutVars>
          <dgm:bulletEnabled val="1"/>
        </dgm:presLayoutVars>
      </dgm:prSet>
      <dgm:spPr/>
    </dgm:pt>
    <dgm:pt modelId="{AEA4E4EA-BC63-4724-AAB1-24174B681D4E}" type="pres">
      <dgm:prSet presAssocID="{8AB6CBA5-6F7B-44DE-95C9-B2CC5AE4F5CC}" presName="sp" presStyleCnt="0"/>
      <dgm:spPr/>
    </dgm:pt>
    <dgm:pt modelId="{3504A840-31CF-4E23-83AC-9CCEB9B3E4EE}" type="pres">
      <dgm:prSet presAssocID="{8FA4CA2F-659F-434D-94B6-367394D17C93}" presName="linNode" presStyleCnt="0"/>
      <dgm:spPr/>
    </dgm:pt>
    <dgm:pt modelId="{5B2C7F35-1E35-40BA-AE4D-B069FBCB6932}" type="pres">
      <dgm:prSet presAssocID="{8FA4CA2F-659F-434D-94B6-367394D17C93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AB05D988-E910-4BDA-B8AB-47B3E58BCBCA}" type="pres">
      <dgm:prSet presAssocID="{8FA4CA2F-659F-434D-94B6-367394D17C93}" presName="descendantText" presStyleLbl="alignAccFollowNode1" presStyleIdx="1" presStyleCnt="3" custScaleY="123058">
        <dgm:presLayoutVars>
          <dgm:bulletEnabled val="1"/>
        </dgm:presLayoutVars>
      </dgm:prSet>
      <dgm:spPr/>
    </dgm:pt>
    <dgm:pt modelId="{FA9CC039-922C-4416-9B9F-09C5B4797F05}" type="pres">
      <dgm:prSet presAssocID="{8BB88854-1260-479C-9B9B-F6F1FE0E8B41}" presName="sp" presStyleCnt="0"/>
      <dgm:spPr/>
    </dgm:pt>
    <dgm:pt modelId="{3A9551BE-0B30-4EC0-BCE9-9D72689B4CD2}" type="pres">
      <dgm:prSet presAssocID="{451039A3-817B-4F17-AD56-010E70916CA9}" presName="linNode" presStyleCnt="0"/>
      <dgm:spPr/>
    </dgm:pt>
    <dgm:pt modelId="{ADBCC7AF-1589-4035-8A76-6F8716829262}" type="pres">
      <dgm:prSet presAssocID="{451039A3-817B-4F17-AD56-010E70916CA9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777D993E-31DB-43AE-B590-D21DC73E483F}" type="pres">
      <dgm:prSet presAssocID="{451039A3-817B-4F17-AD56-010E70916CA9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0471FD06-0F74-4FAA-9E5F-3B854663E382}" srcId="{451039A3-817B-4F17-AD56-010E70916CA9}" destId="{CBDB46B6-B727-4C5B-983E-ADAFDDA16C18}" srcOrd="1" destOrd="0" parTransId="{B796916B-F88D-42F7-8954-2E3FD28CB77D}" sibTransId="{6BCEAAB4-4D45-4089-938D-46C24FBA7900}"/>
    <dgm:cxn modelId="{233F3008-1B97-4798-A27A-33B0A9841ED5}" srcId="{07D30841-4933-46CC-92C2-280E86A67F48}" destId="{8FA4CA2F-659F-434D-94B6-367394D17C93}" srcOrd="1" destOrd="0" parTransId="{0491EB19-0907-49E2-A0FB-679348988E4A}" sibTransId="{8BB88854-1260-479C-9B9B-F6F1FE0E8B41}"/>
    <dgm:cxn modelId="{856BD22C-2F35-4302-9DF8-3C31D18BAC9D}" srcId="{451039A3-817B-4F17-AD56-010E70916CA9}" destId="{FFF6D425-D400-4C43-87E1-98571F0A3C6B}" srcOrd="0" destOrd="0" parTransId="{E7C317B1-2DFE-4D49-89FF-DB46E66148BF}" sibTransId="{7246360E-DAE2-46D6-A6FC-B49A63FC91FD}"/>
    <dgm:cxn modelId="{E8D0CC37-56DF-4970-A10B-C2DC7B542BD8}" type="presOf" srcId="{CBDB46B6-B727-4C5B-983E-ADAFDDA16C18}" destId="{777D993E-31DB-43AE-B590-D21DC73E483F}" srcOrd="0" destOrd="1" presId="urn:microsoft.com/office/officeart/2005/8/layout/vList5"/>
    <dgm:cxn modelId="{99204E40-5F47-4B12-AF9B-AB279781C4F3}" srcId="{8FA4CA2F-659F-434D-94B6-367394D17C93}" destId="{B37AA095-2FD6-4586-B8BE-A6937EF57DCC}" srcOrd="0" destOrd="0" parTransId="{02B6FDCC-E1B8-4D95-BEC0-09C6CED01D7B}" sibTransId="{3A8F6D89-C915-4C34-A6FA-6818682EAFF6}"/>
    <dgm:cxn modelId="{0BD5515E-AEF5-43A7-A8BA-3D8FCA17236E}" type="presOf" srcId="{ACEA8E06-3845-468A-97BD-CC6514638F72}" destId="{AB05D988-E910-4BDA-B8AB-47B3E58BCBCA}" srcOrd="0" destOrd="1" presId="urn:microsoft.com/office/officeart/2005/8/layout/vList5"/>
    <dgm:cxn modelId="{5A12C344-0D92-4E74-A918-D498624D1B59}" type="presOf" srcId="{07D30841-4933-46CC-92C2-280E86A67F48}" destId="{132235B1-D4B6-4229-A93B-E5D25F08819A}" srcOrd="0" destOrd="0" presId="urn:microsoft.com/office/officeart/2005/8/layout/vList5"/>
    <dgm:cxn modelId="{AFF1B66E-711F-493B-8E73-8CF188B21C86}" type="presOf" srcId="{27F61D45-4197-4641-B245-7BC1F32167C6}" destId="{AAB4E972-9510-4B39-A1D8-342FD02E1A69}" srcOrd="0" destOrd="1" presId="urn:microsoft.com/office/officeart/2005/8/layout/vList5"/>
    <dgm:cxn modelId="{DE41B86E-EEE0-4578-860A-FBC8940AEA4C}" type="presOf" srcId="{FFF6D425-D400-4C43-87E1-98571F0A3C6B}" destId="{777D993E-31DB-43AE-B590-D21DC73E483F}" srcOrd="0" destOrd="0" presId="urn:microsoft.com/office/officeart/2005/8/layout/vList5"/>
    <dgm:cxn modelId="{883FAD85-3725-42A9-840D-26A2AB3FA081}" type="presOf" srcId="{B37AA095-2FD6-4586-B8BE-A6937EF57DCC}" destId="{AB05D988-E910-4BDA-B8AB-47B3E58BCBCA}" srcOrd="0" destOrd="0" presId="urn:microsoft.com/office/officeart/2005/8/layout/vList5"/>
    <dgm:cxn modelId="{7877929E-BCB7-495E-B8E2-E4F1C591C42B}" srcId="{07D30841-4933-46CC-92C2-280E86A67F48}" destId="{921B85BA-3D7C-451F-88B2-A07A1F776983}" srcOrd="0" destOrd="0" parTransId="{3F95C12A-7C8E-4FD9-B14C-B6D75EB3AF1D}" sibTransId="{8AB6CBA5-6F7B-44DE-95C9-B2CC5AE4F5CC}"/>
    <dgm:cxn modelId="{8F3348B7-0CD8-4CDA-9033-2B960B11B625}" srcId="{07D30841-4933-46CC-92C2-280E86A67F48}" destId="{451039A3-817B-4F17-AD56-010E70916CA9}" srcOrd="2" destOrd="0" parTransId="{304DF73B-9809-4ACE-8B49-7B995585ABB9}" sibTransId="{3F4AE975-4B57-46B2-8636-F37AA394FB1B}"/>
    <dgm:cxn modelId="{27866EBA-BAFD-4C54-B52F-B61AB0A6434F}" type="presOf" srcId="{8FA4CA2F-659F-434D-94B6-367394D17C93}" destId="{5B2C7F35-1E35-40BA-AE4D-B069FBCB6932}" srcOrd="0" destOrd="0" presId="urn:microsoft.com/office/officeart/2005/8/layout/vList5"/>
    <dgm:cxn modelId="{8B665CD4-27C7-4CCE-BC0F-B347D408A355}" srcId="{8FA4CA2F-659F-434D-94B6-367394D17C93}" destId="{ACEA8E06-3845-468A-97BD-CC6514638F72}" srcOrd="1" destOrd="0" parTransId="{713708BA-BBDE-4BDE-903D-D0611C5EC8CD}" sibTransId="{46FE19C0-FC79-4956-903B-A9771AB3A8A4}"/>
    <dgm:cxn modelId="{ABF086E0-2940-40FC-9B56-7317FFACAEA0}" type="presOf" srcId="{921B85BA-3D7C-451F-88B2-A07A1F776983}" destId="{3CA5B885-B305-45C4-B34B-3C6E447A0302}" srcOrd="0" destOrd="0" presId="urn:microsoft.com/office/officeart/2005/8/layout/vList5"/>
    <dgm:cxn modelId="{FAD243E5-73B0-4106-AC1C-324D6228E8EC}" srcId="{921B85BA-3D7C-451F-88B2-A07A1F776983}" destId="{8FBA2B8F-B048-4D04-B481-FFA7C8B897CB}" srcOrd="0" destOrd="0" parTransId="{80B63B3D-31D1-4356-944C-8095CAE857C9}" sibTransId="{E627F620-DC8F-43A3-BEED-D887602541CC}"/>
    <dgm:cxn modelId="{9B7035E6-4B91-4CC9-A609-0C97841F90DC}" srcId="{921B85BA-3D7C-451F-88B2-A07A1F776983}" destId="{27F61D45-4197-4641-B245-7BC1F32167C6}" srcOrd="1" destOrd="0" parTransId="{F3B8D30A-854D-4BAD-A5D4-DEBF2615EF89}" sibTransId="{C2D418BC-5CC7-42F6-B95D-29A86AF40D7A}"/>
    <dgm:cxn modelId="{06EC3EEF-BEB9-49F4-AB56-EA605DA3AD36}" type="presOf" srcId="{451039A3-817B-4F17-AD56-010E70916CA9}" destId="{ADBCC7AF-1589-4035-8A76-6F8716829262}" srcOrd="0" destOrd="0" presId="urn:microsoft.com/office/officeart/2005/8/layout/vList5"/>
    <dgm:cxn modelId="{0FB844F0-7762-4182-8C85-DB504B8C849E}" type="presOf" srcId="{8FBA2B8F-B048-4D04-B481-FFA7C8B897CB}" destId="{AAB4E972-9510-4B39-A1D8-342FD02E1A69}" srcOrd="0" destOrd="0" presId="urn:microsoft.com/office/officeart/2005/8/layout/vList5"/>
    <dgm:cxn modelId="{14B9D78C-5C69-4C99-BA37-4C229FADA085}" type="presParOf" srcId="{132235B1-D4B6-4229-A93B-E5D25F08819A}" destId="{18000858-D7F1-4568-AE6B-DD58BD21391E}" srcOrd="0" destOrd="0" presId="urn:microsoft.com/office/officeart/2005/8/layout/vList5"/>
    <dgm:cxn modelId="{3ED89E6B-29B0-48F1-825C-098C5DD160CF}" type="presParOf" srcId="{18000858-D7F1-4568-AE6B-DD58BD21391E}" destId="{3CA5B885-B305-45C4-B34B-3C6E447A0302}" srcOrd="0" destOrd="0" presId="urn:microsoft.com/office/officeart/2005/8/layout/vList5"/>
    <dgm:cxn modelId="{DCAAC165-1D8C-4F48-9C01-62FAB154CE3C}" type="presParOf" srcId="{18000858-D7F1-4568-AE6B-DD58BD21391E}" destId="{AAB4E972-9510-4B39-A1D8-342FD02E1A69}" srcOrd="1" destOrd="0" presId="urn:microsoft.com/office/officeart/2005/8/layout/vList5"/>
    <dgm:cxn modelId="{E42BD9B1-326A-4B1E-B06A-3D24AA09B1EA}" type="presParOf" srcId="{132235B1-D4B6-4229-A93B-E5D25F08819A}" destId="{AEA4E4EA-BC63-4724-AAB1-24174B681D4E}" srcOrd="1" destOrd="0" presId="urn:microsoft.com/office/officeart/2005/8/layout/vList5"/>
    <dgm:cxn modelId="{32E47A02-2247-4B72-A2A0-17D79D953103}" type="presParOf" srcId="{132235B1-D4B6-4229-A93B-E5D25F08819A}" destId="{3504A840-31CF-4E23-83AC-9CCEB9B3E4EE}" srcOrd="2" destOrd="0" presId="urn:microsoft.com/office/officeart/2005/8/layout/vList5"/>
    <dgm:cxn modelId="{E3AF75A8-624F-436E-9E63-61C61B2EC920}" type="presParOf" srcId="{3504A840-31CF-4E23-83AC-9CCEB9B3E4EE}" destId="{5B2C7F35-1E35-40BA-AE4D-B069FBCB6932}" srcOrd="0" destOrd="0" presId="urn:microsoft.com/office/officeart/2005/8/layout/vList5"/>
    <dgm:cxn modelId="{2F3DD4A6-1615-47A2-9368-E28715F824C2}" type="presParOf" srcId="{3504A840-31CF-4E23-83AC-9CCEB9B3E4EE}" destId="{AB05D988-E910-4BDA-B8AB-47B3E58BCBCA}" srcOrd="1" destOrd="0" presId="urn:microsoft.com/office/officeart/2005/8/layout/vList5"/>
    <dgm:cxn modelId="{57998D2A-21CA-4E04-9B0B-201447431A7E}" type="presParOf" srcId="{132235B1-D4B6-4229-A93B-E5D25F08819A}" destId="{FA9CC039-922C-4416-9B9F-09C5B4797F05}" srcOrd="3" destOrd="0" presId="urn:microsoft.com/office/officeart/2005/8/layout/vList5"/>
    <dgm:cxn modelId="{BA8CADEA-08E0-4638-BDBF-C9C56660F155}" type="presParOf" srcId="{132235B1-D4B6-4229-A93B-E5D25F08819A}" destId="{3A9551BE-0B30-4EC0-BCE9-9D72689B4CD2}" srcOrd="4" destOrd="0" presId="urn:microsoft.com/office/officeart/2005/8/layout/vList5"/>
    <dgm:cxn modelId="{ADD9A631-4E77-49A5-A73D-7CDD98603B98}" type="presParOf" srcId="{3A9551BE-0B30-4EC0-BCE9-9D72689B4CD2}" destId="{ADBCC7AF-1589-4035-8A76-6F8716829262}" srcOrd="0" destOrd="0" presId="urn:microsoft.com/office/officeart/2005/8/layout/vList5"/>
    <dgm:cxn modelId="{11BBD202-249E-4882-8B4C-A8F737A9CA88}" type="presParOf" srcId="{3A9551BE-0B30-4EC0-BCE9-9D72689B4CD2}" destId="{777D993E-31DB-43AE-B590-D21DC73E483F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B4E972-9510-4B39-A1D8-342FD02E1A69}">
      <dsp:nvSpPr>
        <dsp:cNvPr id="0" name=""/>
        <dsp:cNvSpPr/>
      </dsp:nvSpPr>
      <dsp:spPr>
        <a:xfrm rot="5400000">
          <a:off x="5314951" y="-2037442"/>
          <a:ext cx="1184144" cy="555955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 dirty="0"/>
            <a:t>RQs stated to measure outcomes or consequences, or to statistically compare relationships between variables.</a:t>
          </a:r>
          <a:endParaRPr lang="en-GB" sz="13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 dirty="0"/>
            <a:t>Systematic literature review using very precise RQs and clear inclusion criteria.</a:t>
          </a:r>
          <a:endParaRPr lang="en-GB" sz="1300" kern="1200" dirty="0"/>
        </a:p>
      </dsp:txBody>
      <dsp:txXfrm rot="-5400000">
        <a:off x="3127248" y="208066"/>
        <a:ext cx="5501747" cy="1068534"/>
      </dsp:txXfrm>
    </dsp:sp>
    <dsp:sp modelId="{3CA5B885-B305-45C4-B34B-3C6E447A0302}">
      <dsp:nvSpPr>
        <dsp:cNvPr id="0" name=""/>
        <dsp:cNvSpPr/>
      </dsp:nvSpPr>
      <dsp:spPr>
        <a:xfrm>
          <a:off x="0" y="29019"/>
          <a:ext cx="3127248" cy="14801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 dirty="0"/>
            <a:t>Quantitative</a:t>
          </a:r>
          <a:endParaRPr lang="en-GB" sz="3700" kern="1200" dirty="0"/>
        </a:p>
      </dsp:txBody>
      <dsp:txXfrm>
        <a:off x="72256" y="101275"/>
        <a:ext cx="2982736" cy="1335668"/>
      </dsp:txXfrm>
    </dsp:sp>
    <dsp:sp modelId="{AB05D988-E910-4BDA-B8AB-47B3E58BCBCA}">
      <dsp:nvSpPr>
        <dsp:cNvPr id="0" name=""/>
        <dsp:cNvSpPr/>
      </dsp:nvSpPr>
      <dsp:spPr>
        <a:xfrm rot="5400000">
          <a:off x="5178431" y="-483253"/>
          <a:ext cx="1457184" cy="555955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 dirty="0"/>
            <a:t>RQs to explore processes and how they are experienced, often using open-ended questions such as How and What. </a:t>
          </a:r>
          <a:endParaRPr lang="en-GB" sz="13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 dirty="0"/>
            <a:t>Traditional narrative literature review which may refine the RQs further as the literature exploration develops. A Hermeneutic literature review may be best if a very exploratory approach is being taken to examine concepts or perceptions.</a:t>
          </a:r>
          <a:endParaRPr lang="en-GB" sz="1300" kern="1200" dirty="0"/>
        </a:p>
      </dsp:txBody>
      <dsp:txXfrm rot="-5400000">
        <a:off x="3127247" y="1639065"/>
        <a:ext cx="5488418" cy="1314916"/>
      </dsp:txXfrm>
    </dsp:sp>
    <dsp:sp modelId="{5B2C7F35-1E35-40BA-AE4D-B069FBCB6932}">
      <dsp:nvSpPr>
        <dsp:cNvPr id="0" name=""/>
        <dsp:cNvSpPr/>
      </dsp:nvSpPr>
      <dsp:spPr>
        <a:xfrm>
          <a:off x="0" y="1556432"/>
          <a:ext cx="3127248" cy="14801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 dirty="0"/>
            <a:t>Qualitative</a:t>
          </a:r>
          <a:endParaRPr lang="en-GB" sz="3700" kern="1200" dirty="0"/>
        </a:p>
      </dsp:txBody>
      <dsp:txXfrm>
        <a:off x="72256" y="1628688"/>
        <a:ext cx="2982736" cy="1335668"/>
      </dsp:txXfrm>
    </dsp:sp>
    <dsp:sp modelId="{777D993E-31DB-43AE-B590-D21DC73E483F}">
      <dsp:nvSpPr>
        <dsp:cNvPr id="0" name=""/>
        <dsp:cNvSpPr/>
      </dsp:nvSpPr>
      <dsp:spPr>
        <a:xfrm rot="5400000">
          <a:off x="5314951" y="1070936"/>
          <a:ext cx="1184144" cy="555955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 dirty="0"/>
            <a:t>RQs worded to incorporate different aspects such as measuring an outcome and also examining how it is experienced. </a:t>
          </a:r>
          <a:endParaRPr lang="en-GB" sz="13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 dirty="0"/>
            <a:t>Traditional narrative literature review which may impact and refine the RQs as it develops.</a:t>
          </a:r>
          <a:endParaRPr lang="en-GB" sz="1300" kern="1200" dirty="0"/>
        </a:p>
      </dsp:txBody>
      <dsp:txXfrm rot="-5400000">
        <a:off x="3127248" y="3316445"/>
        <a:ext cx="5501747" cy="1068534"/>
      </dsp:txXfrm>
    </dsp:sp>
    <dsp:sp modelId="{ADBCC7AF-1589-4035-8A76-6F8716829262}">
      <dsp:nvSpPr>
        <dsp:cNvPr id="0" name=""/>
        <dsp:cNvSpPr/>
      </dsp:nvSpPr>
      <dsp:spPr>
        <a:xfrm>
          <a:off x="0" y="3110622"/>
          <a:ext cx="3127248" cy="14801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 dirty="0"/>
            <a:t>Mixed methods</a:t>
          </a:r>
          <a:endParaRPr lang="en-GB" sz="3700" kern="1200" dirty="0"/>
        </a:p>
      </dsp:txBody>
      <dsp:txXfrm>
        <a:off x="72256" y="3182878"/>
        <a:ext cx="2982736" cy="13356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0C46A5-84B8-A045-ABF8-C0B12801A0A5}" type="datetime1">
              <a:rPr lang="en-GB" altLang="en-US" smtClean="0"/>
              <a:t>09/07/2025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A00D8E-56CE-DA43-B8F9-00BD88B4AE9F}" type="datetime1">
              <a:rPr lang="en-GB" altLang="en-US" smtClean="0"/>
              <a:t>09/07/2025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16553-F224-AE40-94C1-25AFBF4C7671}" type="datetime1">
              <a:rPr lang="en-GB" altLang="en-US" smtClean="0"/>
              <a:t>09/07/2025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97229D-DCAB-1245-B2E9-B9929BD661AA}" type="datetime1">
              <a:rPr lang="en-GB" altLang="en-US" smtClean="0"/>
              <a:t>09/07/2025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2CAFC-DC22-8344-987F-0CBC7B8BFD35}" type="datetime1">
              <a:rPr lang="en-GB" altLang="en-US" smtClean="0"/>
              <a:t>09/07/2025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9F673-3364-4D47-A628-2E3C12361FD8}" type="datetime1">
              <a:rPr lang="en-GB" altLang="en-US" smtClean="0"/>
              <a:t>09/07/2025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9E8FCC-76FF-E548-AC10-9774550F6D9F}" type="datetime1">
              <a:rPr lang="en-GB" altLang="en-US" smtClean="0"/>
              <a:t>09/07/2025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72E73C-A60B-854A-B82F-F49D45803DFA}" type="datetime1">
              <a:rPr lang="en-GB" altLang="en-US" smtClean="0"/>
              <a:t>09/07/2025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D8968-CCC4-D940-B6DF-3A615651A684}" type="datetime1">
              <a:rPr lang="en-GB" altLang="en-US" smtClean="0"/>
              <a:t>09/07/2025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A5742F-154B-1241-BE6B-1DF09E8D04D4}" type="datetime1">
              <a:rPr lang="en-GB" altLang="en-US" smtClean="0"/>
              <a:t>09/07/2025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4D2E67-E93C-BD41-A302-34E7DA2D9B92}" type="datetime1">
              <a:rPr lang="en-GB" altLang="en-US" smtClean="0"/>
              <a:t>09/07/2025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D887C4B-2B7B-2848-B74D-C4761478658F}" type="datetime1">
              <a:rPr lang="en-GB" altLang="en-US" smtClean="0"/>
              <a:t>09/07/2025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ndfonline.com/keyword/doctoral+writing" TargetMode="External"/><Relationship Id="rId2" Type="http://schemas.openxmlformats.org/officeDocument/2006/relationships/hyperlink" Target="https://doi.org/10.1080/14703297.2014.98184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837133" y="336545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LCDB7009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971600" y="1412776"/>
            <a:ext cx="7786742" cy="4536504"/>
          </a:xfrm>
        </p:spPr>
        <p:txBody>
          <a:bodyPr/>
          <a:lstStyle/>
          <a:p>
            <a:r>
              <a:rPr lang="en-GB" sz="3600" b="1" dirty="0">
                <a:solidFill>
                  <a:srgbClr val="FFFF00"/>
                </a:solidFill>
              </a:rPr>
              <a:t>Critical Literature Reviews for Doctoral Research</a:t>
            </a:r>
          </a:p>
          <a:p>
            <a:r>
              <a:rPr lang="en-GB" sz="3600" dirty="0">
                <a:solidFill>
                  <a:schemeClr val="bg1"/>
                </a:solidFill>
              </a:rPr>
              <a:t>Literature Review Vs Annotated Literature</a:t>
            </a:r>
          </a:p>
          <a:p>
            <a:r>
              <a:rPr lang="en-GB" sz="3600" dirty="0">
                <a:solidFill>
                  <a:schemeClr val="bg1"/>
                </a:solidFill>
              </a:rPr>
              <a:t>Week 5 (</a:t>
            </a:r>
            <a:r>
              <a:rPr lang="en-GB" sz="3600" dirty="0">
                <a:solidFill>
                  <a:srgbClr val="FF0000"/>
                </a:solidFill>
                <a:highlight>
                  <a:srgbClr val="FFFF00"/>
                </a:highlight>
              </a:rPr>
              <a:t>Additional Note</a:t>
            </a:r>
            <a:r>
              <a:rPr lang="en-GB" sz="3600" dirty="0">
                <a:solidFill>
                  <a:schemeClr val="bg1"/>
                </a:solidFill>
              </a:rPr>
              <a:t>)</a:t>
            </a:r>
          </a:p>
          <a:p>
            <a:endParaRPr lang="en-GB" sz="3600" dirty="0">
              <a:solidFill>
                <a:schemeClr val="bg1"/>
              </a:solidFill>
            </a:endParaRPr>
          </a:p>
          <a:p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5365A3-F47B-8BFA-0FD7-DD54C90A09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3E87AC-E177-B422-4713-89B7AB5C94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5A0556-92DC-3033-EAC6-CD5BDBC961CF}"/>
              </a:ext>
            </a:extLst>
          </p:cNvPr>
          <p:cNvSpPr txBox="1"/>
          <p:nvPr/>
        </p:nvSpPr>
        <p:spPr>
          <a:xfrm>
            <a:off x="-32818" y="625067"/>
            <a:ext cx="9143999" cy="51706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dirty="0"/>
              <a:t>What is a L.R.?</a:t>
            </a:r>
          </a:p>
          <a:p>
            <a:r>
              <a:rPr lang="en-GB" sz="2600" dirty="0"/>
              <a:t>….it is a comprehensive summary and analysis of existing academic research on a specific topic. </a:t>
            </a:r>
          </a:p>
          <a:p>
            <a:endParaRPr lang="en-GB" sz="2600" dirty="0"/>
          </a:p>
          <a:p>
            <a:r>
              <a:rPr lang="en-GB" sz="2600" dirty="0"/>
              <a:t>It gathers, evaluates, and synthesizes the findings of various studies to provide a clear understanding of the current state of knowledge. </a:t>
            </a:r>
          </a:p>
          <a:p>
            <a:endParaRPr lang="en-GB" sz="2600" dirty="0"/>
          </a:p>
          <a:p>
            <a:r>
              <a:rPr lang="en-GB" sz="2600" dirty="0"/>
              <a:t>Instead of just listing sources, a L.R. connects them to show patterns, trends, and gaps in the research. It helps establish what is already known and where further exploration may be needed through an extensive literature search.</a:t>
            </a:r>
          </a:p>
          <a:p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219A756-9A74-DB9E-B69E-5E84844AD8E2}"/>
              </a:ext>
            </a:extLst>
          </p:cNvPr>
          <p:cNvSpPr txBox="1">
            <a:spLocks/>
          </p:cNvSpPr>
          <p:nvPr/>
        </p:nvSpPr>
        <p:spPr bwMode="auto">
          <a:xfrm>
            <a:off x="0" y="-93535"/>
            <a:ext cx="9144000" cy="714223"/>
          </a:xfrm>
          <a:prstGeom prst="rect">
            <a:avLst/>
          </a:prstGeom>
          <a:solidFill>
            <a:schemeClr val="tx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US" dirty="0">
                <a:solidFill>
                  <a:schemeClr val="bg1"/>
                </a:solidFill>
              </a:rPr>
              <a:t>Revisiting L.R.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67224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FD90D3-0FDA-0B18-8695-3DB905E6AC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C3A3AF-E947-ADD4-22AE-79EA5E2EB3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9E02DA9-F13D-8580-E1E6-D865366E88AD}"/>
              </a:ext>
            </a:extLst>
          </p:cNvPr>
          <p:cNvSpPr txBox="1"/>
          <p:nvPr/>
        </p:nvSpPr>
        <p:spPr>
          <a:xfrm>
            <a:off x="-32818" y="625067"/>
            <a:ext cx="9143999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Typically, a L.R.  is organised thematically or chronologically, depending on the nature of the topic. </a:t>
            </a:r>
          </a:p>
          <a:p>
            <a:endParaRPr lang="en-GB" sz="2800" dirty="0"/>
          </a:p>
          <a:p>
            <a:r>
              <a:rPr lang="en-GB" sz="2800" dirty="0"/>
              <a:t>It serves as the foundation for new research, guiding researchers by highlighting key theories, methodologies, and debates in the field. </a:t>
            </a:r>
          </a:p>
          <a:p>
            <a:endParaRPr lang="en-GB" sz="2800" dirty="0"/>
          </a:p>
          <a:p>
            <a:r>
              <a:rPr lang="en-GB" sz="2800" dirty="0"/>
              <a:t>It's essential for demonstrating the relevance of your own study within the broader academic conversation.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BB17249-465C-BE4C-5A72-DFFFCF3D0495}"/>
              </a:ext>
            </a:extLst>
          </p:cNvPr>
          <p:cNvSpPr txBox="1">
            <a:spLocks/>
          </p:cNvSpPr>
          <p:nvPr/>
        </p:nvSpPr>
        <p:spPr bwMode="auto">
          <a:xfrm>
            <a:off x="0" y="-93535"/>
            <a:ext cx="9144000" cy="714223"/>
          </a:xfrm>
          <a:prstGeom prst="rect">
            <a:avLst/>
          </a:prstGeom>
          <a:solidFill>
            <a:schemeClr val="tx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US" dirty="0">
                <a:solidFill>
                  <a:schemeClr val="bg1"/>
                </a:solidFill>
              </a:rPr>
              <a:t>Revisiting L.R.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04457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1F46BC4-D55D-6620-C2BF-184C29AA9B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7956" t="38188" r="33701" b="29988"/>
          <a:stretch>
            <a:fillRect/>
          </a:stretch>
        </p:blipFill>
        <p:spPr>
          <a:xfrm>
            <a:off x="0" y="1124744"/>
            <a:ext cx="9180512" cy="4752528"/>
          </a:xfr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AAD2AB78-C3F9-4556-AEB2-0A1936FDAD83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9144000" cy="1167594"/>
          </a:xfrm>
          <a:prstGeom prst="rect">
            <a:avLst/>
          </a:prstGeom>
          <a:solidFill>
            <a:schemeClr val="tx2"/>
          </a:solidFill>
        </p:spPr>
        <p:txBody>
          <a:bodyPr vert="horz" lIns="68580" tIns="34290" rIns="68580" bIns="3429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300">
                <a:solidFill>
                  <a:schemeClr val="bg1"/>
                </a:solidFill>
              </a:rPr>
              <a:t>The many purposes of a Literature Review</a:t>
            </a:r>
            <a:endParaRPr lang="en-GB" sz="33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76024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8FDEA8-83E7-0CB2-74AB-8F3A8DD39F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28" y="620688"/>
            <a:ext cx="8972467" cy="3917032"/>
          </a:xfrm>
        </p:spPr>
        <p:txBody>
          <a:bodyPr/>
          <a:lstStyle/>
          <a:p>
            <a:r>
              <a:rPr lang="en-GB" sz="2800" dirty="0"/>
              <a:t>… A.B. is a list of sources related to a particular topic, each accompanied by a brief description or summary. This annotation explains the relevance of the source, its main points, and how it contributes to the overall research findings.</a:t>
            </a:r>
          </a:p>
          <a:p>
            <a:pPr marL="0" indent="0">
              <a:buNone/>
            </a:pPr>
            <a:r>
              <a:rPr lang="en-GB" sz="2800" dirty="0"/>
              <a:t> </a:t>
            </a:r>
          </a:p>
          <a:p>
            <a:r>
              <a:rPr lang="en-GB" sz="2800" dirty="0"/>
              <a:t>Unlike a L.R.,  an A.B. doesn't provide a full synthesis of the sources. Instead, A.B. focus on each individual source, offering a snapshot of what it covers.</a:t>
            </a:r>
          </a:p>
          <a:p>
            <a:endParaRPr lang="en-GB" sz="2000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EF754B-72FE-8347-275A-426AFB0C6C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4F5BB77-C0DD-91EA-0FFA-2533569A7490}"/>
              </a:ext>
            </a:extLst>
          </p:cNvPr>
          <p:cNvSpPr txBox="1">
            <a:spLocks/>
          </p:cNvSpPr>
          <p:nvPr/>
        </p:nvSpPr>
        <p:spPr bwMode="auto">
          <a:xfrm>
            <a:off x="0" y="-93535"/>
            <a:ext cx="9144000" cy="714223"/>
          </a:xfrm>
          <a:prstGeom prst="rect">
            <a:avLst/>
          </a:prstGeom>
          <a:solidFill>
            <a:schemeClr val="tx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US" sz="4000" dirty="0">
                <a:solidFill>
                  <a:schemeClr val="bg1"/>
                </a:solidFill>
              </a:rPr>
              <a:t>Revisiting (A.B.) Annotated Bibliography</a:t>
            </a:r>
            <a:endParaRPr lang="en-GB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15825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52B9F7-816E-7C82-43C9-82FC16D1DB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DA88D-4AAE-A7F6-1B7B-7DC2CF7297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28" y="620688"/>
            <a:ext cx="8972467" cy="3917032"/>
          </a:xfrm>
        </p:spPr>
        <p:txBody>
          <a:bodyPr/>
          <a:lstStyle/>
          <a:p>
            <a:r>
              <a:rPr lang="en-GB" sz="2800" dirty="0"/>
              <a:t>A.B. is also often used to help researchers track their resources and assess their usefulness before diving deeper into the subject matter. </a:t>
            </a:r>
          </a:p>
          <a:p>
            <a:endParaRPr lang="en-GB" sz="2800" dirty="0"/>
          </a:p>
          <a:p>
            <a:r>
              <a:rPr lang="en-GB" sz="2800" dirty="0"/>
              <a:t>It can also serve as a valuable tool for organizing ideas and planning future research. </a:t>
            </a:r>
          </a:p>
          <a:p>
            <a:endParaRPr lang="en-GB" sz="2800" dirty="0"/>
          </a:p>
          <a:p>
            <a:r>
              <a:rPr lang="en-GB" sz="2800" dirty="0"/>
              <a:t>Each entry typically includes the citation information followed by the annotation, making it easy to reference later.</a:t>
            </a:r>
          </a:p>
          <a:p>
            <a:endParaRPr lang="en-GB" sz="2400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47BE8B-911D-6D91-6CB9-B2A0DE0023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068A243-F2F8-E54D-C73E-321C4D80A082}"/>
              </a:ext>
            </a:extLst>
          </p:cNvPr>
          <p:cNvSpPr txBox="1">
            <a:spLocks/>
          </p:cNvSpPr>
          <p:nvPr/>
        </p:nvSpPr>
        <p:spPr bwMode="auto">
          <a:xfrm>
            <a:off x="0" y="-93535"/>
            <a:ext cx="9144000" cy="714223"/>
          </a:xfrm>
          <a:prstGeom prst="rect">
            <a:avLst/>
          </a:prstGeom>
          <a:solidFill>
            <a:schemeClr val="tx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US" sz="4000" dirty="0">
                <a:solidFill>
                  <a:schemeClr val="bg1"/>
                </a:solidFill>
              </a:rPr>
              <a:t>Revisiting (A.B.) Annotated Bibliography</a:t>
            </a:r>
            <a:endParaRPr lang="en-GB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67034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FEA9E76-89D8-4D00-E731-BEC56ADDCB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7716" t="27762" r="34415" b="15129"/>
          <a:stretch>
            <a:fillRect/>
          </a:stretch>
        </p:blipFill>
        <p:spPr>
          <a:xfrm>
            <a:off x="0" y="692696"/>
            <a:ext cx="9036496" cy="5040560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C69A0D-F9E1-9620-4C98-F6B678326F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6419631-E29E-E339-15B7-1D5786C48D4F}"/>
              </a:ext>
            </a:extLst>
          </p:cNvPr>
          <p:cNvSpPr txBox="1">
            <a:spLocks/>
          </p:cNvSpPr>
          <p:nvPr/>
        </p:nvSpPr>
        <p:spPr bwMode="auto">
          <a:xfrm>
            <a:off x="0" y="-93535"/>
            <a:ext cx="9144000" cy="714223"/>
          </a:xfrm>
          <a:prstGeom prst="rect">
            <a:avLst/>
          </a:prstGeom>
          <a:solidFill>
            <a:schemeClr val="tx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US" dirty="0">
                <a:solidFill>
                  <a:schemeClr val="bg1"/>
                </a:solidFill>
              </a:rPr>
              <a:t>Difference in layout: A.B. Vs L.R.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49012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B55854-E56F-6727-034D-B01CEB2AB2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C30222A1-7D55-3C99-13E1-77322A367AEE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9144000" cy="1167594"/>
          </a:xfrm>
          <a:prstGeom prst="rect">
            <a:avLst/>
          </a:prstGeom>
          <a:solidFill>
            <a:schemeClr val="tx2"/>
          </a:solidFill>
        </p:spPr>
        <p:txBody>
          <a:bodyPr vert="horz" lIns="68580" tIns="34290" rIns="68580" bIns="3429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300" dirty="0">
                <a:solidFill>
                  <a:schemeClr val="bg1"/>
                </a:solidFill>
              </a:rPr>
              <a:t>Other Differences between A.B. &amp; L.R. </a:t>
            </a:r>
            <a:endParaRPr lang="en-GB" sz="3300" dirty="0">
              <a:solidFill>
                <a:schemeClr val="bg1"/>
              </a:solidFill>
            </a:endParaRPr>
          </a:p>
        </p:txBody>
      </p:sp>
      <p:pic>
        <p:nvPicPr>
          <p:cNvPr id="3" name="Content Placeholder 5">
            <a:extLst>
              <a:ext uri="{FF2B5EF4-FFF2-40B4-BE49-F238E27FC236}">
                <a16:creationId xmlns:a16="http://schemas.microsoft.com/office/drawing/2014/main" id="{7EEC6244-B0D3-2D66-B95B-075B5AD8D2C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7245" t="39609" r="32999" b="27646"/>
          <a:stretch>
            <a:fillRect/>
          </a:stretch>
        </p:blipFill>
        <p:spPr>
          <a:xfrm>
            <a:off x="0" y="1167594"/>
            <a:ext cx="9036496" cy="4493654"/>
          </a:xfrm>
        </p:spPr>
      </p:pic>
    </p:spTree>
    <p:extLst>
      <p:ext uri="{BB962C8B-B14F-4D97-AF65-F5344CB8AC3E}">
        <p14:creationId xmlns:p14="http://schemas.microsoft.com/office/powerpoint/2010/main" val="9544137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950B84-513C-40EB-92A6-76603E8C5A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2" y="1176732"/>
            <a:ext cx="9103722" cy="44845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555555"/>
                </a:solidFill>
                <a:latin typeface="robotoregular"/>
              </a:rPr>
              <a:t>Purposes That Identify Areas for Advancing the Scholarship in the Field</a:t>
            </a:r>
          </a:p>
          <a:p>
            <a:pPr marL="0" indent="0">
              <a:buNone/>
            </a:pPr>
            <a:endParaRPr lang="en-US" sz="2000" dirty="0">
              <a:solidFill>
                <a:srgbClr val="555555"/>
              </a:solidFill>
              <a:latin typeface="robotoregular"/>
            </a:endParaRPr>
          </a:p>
          <a:p>
            <a:r>
              <a:rPr lang="en-US" sz="2000" dirty="0">
                <a:solidFill>
                  <a:srgbClr val="555555"/>
                </a:solidFill>
                <a:latin typeface="robotoregular"/>
              </a:rPr>
              <a:t>Summarize existing research in ways that allow new perspectives or interpretations to emerge. </a:t>
            </a:r>
          </a:p>
          <a:p>
            <a:r>
              <a:rPr lang="en-US" sz="2000" dirty="0">
                <a:solidFill>
                  <a:srgbClr val="555555"/>
                </a:solidFill>
                <a:latin typeface="robotoregular"/>
              </a:rPr>
              <a:t>Justify the significance of your investigation by establishing the importance of the issue your research is addressing. </a:t>
            </a:r>
          </a:p>
          <a:p>
            <a:r>
              <a:rPr lang="en-US" sz="2000" dirty="0">
                <a:solidFill>
                  <a:srgbClr val="555555"/>
                </a:solidFill>
                <a:latin typeface="robotoregular"/>
              </a:rPr>
              <a:t>Point out gaps in existing research and illustrate areas of concern or omissions that still need to be explored. </a:t>
            </a:r>
          </a:p>
          <a:p>
            <a:r>
              <a:rPr lang="en-US" sz="2000" dirty="0">
                <a:solidFill>
                  <a:srgbClr val="555555"/>
                </a:solidFill>
                <a:latin typeface="robotoregular"/>
              </a:rPr>
              <a:t>Demonstrate how your research is linked to the studies reviewed and the existing body of knowledge. </a:t>
            </a:r>
          </a:p>
          <a:p>
            <a:r>
              <a:rPr lang="en-US" sz="2000" dirty="0">
                <a:solidFill>
                  <a:srgbClr val="555555"/>
                </a:solidFill>
                <a:latin typeface="robotoregular"/>
              </a:rPr>
              <a:t>Indicate how your research revises, extends, or refines the understanding and knowledge of the topic.</a:t>
            </a:r>
            <a:endParaRPr lang="en-GB" sz="200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4E91815-81B8-4354-A4F0-E0DA82E3910A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9144000" cy="1167594"/>
          </a:xfrm>
          <a:prstGeom prst="rect">
            <a:avLst/>
          </a:prstGeom>
          <a:solidFill>
            <a:schemeClr val="tx2"/>
          </a:solidFill>
        </p:spPr>
        <p:txBody>
          <a:bodyPr vert="horz" lIns="68580" tIns="34290" rIns="68580" bIns="3429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300" dirty="0">
                <a:solidFill>
                  <a:schemeClr val="bg1"/>
                </a:solidFill>
              </a:rPr>
              <a:t>The many purposes of a L.R. &amp; A.B. </a:t>
            </a:r>
            <a:endParaRPr lang="en-GB" sz="33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7372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E8AB84-416C-4399-ABC4-2623ADF89E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00151"/>
          </a:xfrm>
          <a:solidFill>
            <a:schemeClr val="tx2"/>
          </a:solidFill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FF0000"/>
                </a:solidFill>
                <a:highlight>
                  <a:srgbClr val="FFFF00"/>
                </a:highlight>
              </a:rPr>
              <a:t>Further note on L.R. </a:t>
            </a:r>
            <a:br>
              <a:rPr lang="en-US" dirty="0">
                <a:solidFill>
                  <a:srgbClr val="FF0000"/>
                </a:solidFill>
                <a:highlight>
                  <a:srgbClr val="FFFF00"/>
                </a:highlight>
              </a:rPr>
            </a:br>
            <a:r>
              <a:rPr lang="en-US" dirty="0">
                <a:solidFill>
                  <a:schemeClr val="bg1"/>
                </a:solidFill>
              </a:rPr>
              <a:t>The epistemological influence on L.R.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595E42-9936-45CF-B919-4607C5D3E6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268760"/>
            <a:ext cx="9001000" cy="4392488"/>
          </a:xfrm>
        </p:spPr>
        <p:txBody>
          <a:bodyPr>
            <a:normAutofit fontScale="85000" lnSpcReduction="20000"/>
          </a:bodyPr>
          <a:lstStyle/>
          <a:p>
            <a:pPr marL="300038" lvl="1" indent="0">
              <a:buNone/>
            </a:pPr>
            <a:r>
              <a:rPr lang="en-US" b="0" i="1" dirty="0">
                <a:solidFill>
                  <a:srgbClr val="555555"/>
                </a:solidFill>
                <a:effectLst/>
                <a:latin typeface="robotoregular"/>
              </a:rPr>
              <a:t>“a L.R.  is a form of research (­ Jesson, Matheson, &amp; Lacey, 2011). Therefore, like any research, it is influenced by the researchers’ perspectives and their beliefs and assumptions about knowledge and how it is acquired (</a:t>
            </a:r>
            <a:r>
              <a:rPr lang="en-US" b="0" i="1" dirty="0" err="1">
                <a:solidFill>
                  <a:srgbClr val="555555"/>
                </a:solidFill>
                <a:effectLst/>
                <a:latin typeface="robotoregular"/>
              </a:rPr>
              <a:t>Lukenchuk</a:t>
            </a:r>
            <a:r>
              <a:rPr lang="en-US" b="0" i="1" dirty="0">
                <a:solidFill>
                  <a:srgbClr val="555555"/>
                </a:solidFill>
                <a:effectLst/>
                <a:latin typeface="robotoregular"/>
              </a:rPr>
              <a:t>, 2013; Maxwell, 2013). </a:t>
            </a:r>
          </a:p>
          <a:p>
            <a:pPr marL="300038" lvl="1" indent="0">
              <a:buNone/>
            </a:pPr>
            <a:endParaRPr lang="en-US" b="0" i="1" dirty="0">
              <a:solidFill>
                <a:srgbClr val="555555"/>
              </a:solidFill>
              <a:effectLst/>
              <a:latin typeface="robotoregular"/>
            </a:endParaRPr>
          </a:p>
          <a:p>
            <a:pPr marL="300038" lvl="1" indent="0">
              <a:buNone/>
            </a:pPr>
            <a:r>
              <a:rPr lang="en-US" b="0" i="1" dirty="0">
                <a:solidFill>
                  <a:srgbClr val="555555"/>
                </a:solidFill>
                <a:effectLst/>
                <a:latin typeface="robotoregular"/>
              </a:rPr>
              <a:t>Writing a L.R., asserts Hart (1998), means selecting documents “which contain information, ideas, data, and evidence written from a particular standpoint to fulfill certain aims or express certain views on the nature of the topic” (p. 13).”</a:t>
            </a:r>
          </a:p>
          <a:p>
            <a:pPr marL="0" indent="0">
              <a:buNone/>
            </a:pPr>
            <a:br>
              <a:rPr lang="en-US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70046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CD6F167-F70A-472D-8E0A-57C68B2049C1}"/>
              </a:ext>
            </a:extLst>
          </p:cNvPr>
          <p:cNvSpPr/>
          <p:nvPr/>
        </p:nvSpPr>
        <p:spPr>
          <a:xfrm>
            <a:off x="251520" y="1851614"/>
            <a:ext cx="2538282" cy="7560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Scientific- Quantitative Framework</a:t>
            </a: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4ABADDE-E9DF-40A5-B5B1-BAF3C4B9B770}"/>
              </a:ext>
            </a:extLst>
          </p:cNvPr>
          <p:cNvSpPr/>
          <p:nvPr/>
        </p:nvSpPr>
        <p:spPr>
          <a:xfrm>
            <a:off x="6462211" y="1851614"/>
            <a:ext cx="2412224" cy="7560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Interpretive-Qualitative Framework</a:t>
            </a:r>
            <a:endParaRPr lang="en-GB" dirty="0"/>
          </a:p>
        </p:txBody>
      </p:sp>
      <p:sp>
        <p:nvSpPr>
          <p:cNvPr id="8" name="Arrow: Left-Right 7">
            <a:extLst>
              <a:ext uri="{FF2B5EF4-FFF2-40B4-BE49-F238E27FC236}">
                <a16:creationId xmlns:a16="http://schemas.microsoft.com/office/drawing/2014/main" id="{2662C62F-A8B7-43E7-AC51-05C5AFA10922}"/>
              </a:ext>
            </a:extLst>
          </p:cNvPr>
          <p:cNvSpPr/>
          <p:nvPr/>
        </p:nvSpPr>
        <p:spPr>
          <a:xfrm>
            <a:off x="413538" y="2769716"/>
            <a:ext cx="8370930" cy="270030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E3DA517-04B7-4A71-800C-A3C202AC10D9}"/>
              </a:ext>
            </a:extLst>
          </p:cNvPr>
          <p:cNvSpPr txBox="1">
            <a:spLocks/>
          </p:cNvSpPr>
          <p:nvPr/>
        </p:nvSpPr>
        <p:spPr>
          <a:xfrm>
            <a:off x="-9023" y="-15207"/>
            <a:ext cx="9144000" cy="1063229"/>
          </a:xfrm>
          <a:prstGeom prst="rect">
            <a:avLst/>
          </a:prstGeom>
          <a:solidFill>
            <a:schemeClr val="tx2"/>
          </a:solidFill>
        </p:spPr>
        <p:txBody>
          <a:bodyPr vert="horz" lIns="68580" tIns="34290" rIns="68580" bIns="3429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300" dirty="0">
                <a:solidFill>
                  <a:schemeClr val="bg1"/>
                </a:solidFill>
              </a:rPr>
              <a:t>The epistemological influence on L.R.</a:t>
            </a:r>
            <a:endParaRPr lang="en-GB" sz="3300" dirty="0">
              <a:solidFill>
                <a:schemeClr val="bg1"/>
              </a:solidFill>
            </a:endParaRPr>
          </a:p>
        </p:txBody>
      </p:sp>
      <p:sp>
        <p:nvSpPr>
          <p:cNvPr id="12" name="Scroll: Vertical 11">
            <a:extLst>
              <a:ext uri="{FF2B5EF4-FFF2-40B4-BE49-F238E27FC236}">
                <a16:creationId xmlns:a16="http://schemas.microsoft.com/office/drawing/2014/main" id="{59A4BF06-DF85-4C3D-AA6F-48FC3DDC0F7E}"/>
              </a:ext>
            </a:extLst>
          </p:cNvPr>
          <p:cNvSpPr/>
          <p:nvPr/>
        </p:nvSpPr>
        <p:spPr>
          <a:xfrm>
            <a:off x="251520" y="3356992"/>
            <a:ext cx="1998222" cy="1663694"/>
          </a:xfrm>
          <a:prstGeom prst="verticalScroll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Systematic Literature Review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Scroll: Vertical 12">
            <a:extLst>
              <a:ext uri="{FF2B5EF4-FFF2-40B4-BE49-F238E27FC236}">
                <a16:creationId xmlns:a16="http://schemas.microsoft.com/office/drawing/2014/main" id="{69D2AD6F-075D-47BF-83B6-A7F68E12D681}"/>
              </a:ext>
            </a:extLst>
          </p:cNvPr>
          <p:cNvSpPr/>
          <p:nvPr/>
        </p:nvSpPr>
        <p:spPr>
          <a:xfrm>
            <a:off x="6968541" y="3417788"/>
            <a:ext cx="1998222" cy="1663694"/>
          </a:xfrm>
          <a:prstGeom prst="verticalScroll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Hermeneutic- Phenomenological Literature Review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4" name="Scroll: Vertical 13">
            <a:extLst>
              <a:ext uri="{FF2B5EF4-FFF2-40B4-BE49-F238E27FC236}">
                <a16:creationId xmlns:a16="http://schemas.microsoft.com/office/drawing/2014/main" id="{52F1498C-9CAD-45C3-A358-7435B61F30DD}"/>
              </a:ext>
            </a:extLst>
          </p:cNvPr>
          <p:cNvSpPr/>
          <p:nvPr/>
        </p:nvSpPr>
        <p:spPr>
          <a:xfrm>
            <a:off x="3563866" y="3421490"/>
            <a:ext cx="1998222" cy="1663694"/>
          </a:xfrm>
          <a:prstGeom prst="verticalScroll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Traditional – Narrative</a:t>
            </a:r>
          </a:p>
          <a:p>
            <a:pPr algn="ctr"/>
            <a:r>
              <a:rPr lang="en-US" dirty="0">
                <a:solidFill>
                  <a:schemeClr val="tx1"/>
                </a:solidFill>
              </a:rPr>
              <a:t> Literature Review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06C0847-AE12-4D21-9B88-A8F296224F8C}"/>
              </a:ext>
            </a:extLst>
          </p:cNvPr>
          <p:cNvSpPr/>
          <p:nvPr/>
        </p:nvSpPr>
        <p:spPr>
          <a:xfrm>
            <a:off x="3293836" y="1850479"/>
            <a:ext cx="2538282" cy="7560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Mixed Methods </a:t>
            </a:r>
          </a:p>
          <a:p>
            <a:pPr algn="ctr"/>
            <a:r>
              <a:rPr lang="en-US" dirty="0"/>
              <a:t>Framework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91079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0019DE-FA4F-430B-A288-0F7B8988E2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5496" y="1340768"/>
            <a:ext cx="9144000" cy="4431027"/>
          </a:xfrm>
        </p:spPr>
        <p:txBody>
          <a:bodyPr>
            <a:normAutofit fontScale="25000" lnSpcReduction="20000"/>
          </a:bodyPr>
          <a:lstStyle/>
          <a:p>
            <a:pPr marL="300038" lvl="1" indent="0">
              <a:buNone/>
            </a:pPr>
            <a:r>
              <a:rPr lang="en-US" sz="9600" i="1" dirty="0">
                <a:solidFill>
                  <a:srgbClr val="555555"/>
                </a:solidFill>
                <a:latin typeface="robotoregular"/>
              </a:rPr>
              <a:t>Traditional narrative review draws from a variety of academic disciplines and includes diverse research methods, qualitative, quantitative, and theoretical studies. </a:t>
            </a:r>
            <a:r>
              <a:rPr lang="en-US" sz="9600" b="0" i="1" dirty="0">
                <a:solidFill>
                  <a:srgbClr val="555555"/>
                </a:solidFill>
                <a:effectLst/>
                <a:latin typeface="robotoregular"/>
              </a:rPr>
              <a:t>This type of review surveys the state of knowledge in a specific subject area and offers a comprehensive background for understanding that particular topic. It critically summarizes theories, examines studies, and investigates methods used in existing research. </a:t>
            </a:r>
          </a:p>
          <a:p>
            <a:pPr marL="300038" lvl="1" indent="0">
              <a:buNone/>
            </a:pPr>
            <a:endParaRPr lang="en-US" sz="9600" i="1" dirty="0">
              <a:solidFill>
                <a:srgbClr val="555555"/>
              </a:solidFill>
              <a:latin typeface="robotoregular"/>
            </a:endParaRPr>
          </a:p>
          <a:p>
            <a:pPr marL="300038" lvl="1" indent="0">
              <a:buNone/>
            </a:pPr>
            <a:r>
              <a:rPr lang="en-US" sz="9600" b="0" i="1" dirty="0">
                <a:solidFill>
                  <a:srgbClr val="555555"/>
                </a:solidFill>
                <a:effectLst/>
                <a:latin typeface="robotoregular"/>
              </a:rPr>
              <a:t>The reviewer gathers a broad spectrum of the Lit written about the topic and synthesizes it into a coherent interpretation that highlights the main issues, trends, complexities </a:t>
            </a:r>
            <a:r>
              <a:rPr lang="en-US" sz="9600" i="1" dirty="0">
                <a:solidFill>
                  <a:srgbClr val="555555"/>
                </a:solidFill>
                <a:latin typeface="robotoregular"/>
              </a:rPr>
              <a:t>&amp;</a:t>
            </a:r>
            <a:r>
              <a:rPr lang="en-US" sz="9600" b="0" i="1" dirty="0">
                <a:solidFill>
                  <a:srgbClr val="555555"/>
                </a:solidFill>
                <a:effectLst/>
                <a:latin typeface="robotoregular"/>
              </a:rPr>
              <a:t> controversies that are at the center of it (Jesson et al., 2011).”  p.21</a:t>
            </a:r>
            <a:br>
              <a:rPr lang="en-US" sz="9600" dirty="0"/>
            </a:br>
            <a:endParaRPr lang="en-US" sz="9600" dirty="0"/>
          </a:p>
          <a:p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C1D8929-AC4A-4744-B139-8C43D74B6A80}"/>
              </a:ext>
            </a:extLst>
          </p:cNvPr>
          <p:cNvSpPr txBox="1">
            <a:spLocks/>
          </p:cNvSpPr>
          <p:nvPr/>
        </p:nvSpPr>
        <p:spPr>
          <a:xfrm>
            <a:off x="0" y="-27384"/>
            <a:ext cx="9144000" cy="1329613"/>
          </a:xfrm>
          <a:prstGeom prst="rect">
            <a:avLst/>
          </a:prstGeom>
          <a:solidFill>
            <a:schemeClr val="tx2"/>
          </a:solidFill>
        </p:spPr>
        <p:txBody>
          <a:bodyPr vert="horz" lIns="68580" tIns="34290" rIns="68580" bIns="3429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300" dirty="0">
                <a:solidFill>
                  <a:schemeClr val="bg1"/>
                </a:solidFill>
              </a:rPr>
              <a:t>The Traditional-Narrative L.R. remains the most common method in social sciences</a:t>
            </a:r>
            <a:endParaRPr lang="en-GB" sz="33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75551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D3C9B0F-25DD-4ECF-ACD5-0D2D7FE741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3183201"/>
              </p:ext>
            </p:extLst>
          </p:nvPr>
        </p:nvGraphicFramePr>
        <p:xfrm>
          <a:off x="457200" y="1068202"/>
          <a:ext cx="8686800" cy="45930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itle 1">
            <a:extLst>
              <a:ext uri="{FF2B5EF4-FFF2-40B4-BE49-F238E27FC236}">
                <a16:creationId xmlns:a16="http://schemas.microsoft.com/office/drawing/2014/main" id="{B842074B-7A33-3BF0-6C5F-8D781321F4DF}"/>
              </a:ext>
            </a:extLst>
          </p:cNvPr>
          <p:cNvSpPr txBox="1">
            <a:spLocks/>
          </p:cNvSpPr>
          <p:nvPr/>
        </p:nvSpPr>
        <p:spPr>
          <a:xfrm>
            <a:off x="0" y="-99392"/>
            <a:ext cx="9144000" cy="1167594"/>
          </a:xfrm>
          <a:prstGeom prst="rect">
            <a:avLst/>
          </a:prstGeom>
          <a:solidFill>
            <a:schemeClr val="tx2"/>
          </a:solidFill>
        </p:spPr>
        <p:txBody>
          <a:bodyPr vert="horz" lIns="68580" tIns="34290" rIns="68580" bIns="3429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dirty="0">
                <a:solidFill>
                  <a:schemeClr val="bg1"/>
                </a:solidFill>
              </a:rPr>
              <a:t>Alignment of RQs, Methods and L.R </a:t>
            </a:r>
            <a:endParaRPr lang="en-GB" sz="33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02737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4D96A5-AFD1-415E-ACD8-896875157A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96" y="1167595"/>
            <a:ext cx="2592288" cy="4111105"/>
          </a:xfrm>
        </p:spPr>
        <p:txBody>
          <a:bodyPr/>
          <a:lstStyle/>
          <a:p>
            <a:r>
              <a:rPr lang="en-US" sz="2400" dirty="0"/>
              <a:t>Articulating the explicit and precise search criteria is expected and needed within this type of L.R. .</a:t>
            </a:r>
          </a:p>
          <a:p>
            <a:r>
              <a:rPr lang="en-US" sz="2400" dirty="0"/>
              <a:t>You might also develop a protocol.</a:t>
            </a:r>
            <a:endParaRPr lang="en-GB" sz="240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3DDD357-B4C5-4CFE-84DC-2AE05A9A740F}"/>
              </a:ext>
            </a:extLst>
          </p:cNvPr>
          <p:cNvSpPr txBox="1">
            <a:spLocks/>
          </p:cNvSpPr>
          <p:nvPr/>
        </p:nvSpPr>
        <p:spPr>
          <a:xfrm>
            <a:off x="3186" y="0"/>
            <a:ext cx="9144000" cy="1167595"/>
          </a:xfrm>
          <a:prstGeom prst="rect">
            <a:avLst/>
          </a:prstGeom>
          <a:solidFill>
            <a:schemeClr val="tx2"/>
          </a:solidFill>
        </p:spPr>
        <p:txBody>
          <a:bodyPr vert="horz" lIns="68580" tIns="34290" rIns="68580" bIns="3429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300" dirty="0">
                <a:solidFill>
                  <a:schemeClr val="bg1"/>
                </a:solidFill>
              </a:rPr>
              <a:t>Criteria for selection in a Systematic L.R. </a:t>
            </a:r>
            <a:endParaRPr lang="en-GB" sz="3300" dirty="0">
              <a:solidFill>
                <a:schemeClr val="bg1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A9A4AF8-4815-4A4F-BFDD-D035688AE6B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912" t="34319" r="9968" b="25582"/>
          <a:stretch>
            <a:fillRect/>
          </a:stretch>
        </p:blipFill>
        <p:spPr>
          <a:xfrm>
            <a:off x="2411760" y="1167595"/>
            <a:ext cx="6767736" cy="4522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70214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5813552E-1715-4B54-82DE-11EE1F4BB5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1910" y="1556792"/>
            <a:ext cx="5382090" cy="4036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11C4291-BC61-460D-9BB7-0560F1292F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2114855"/>
            <a:ext cx="3618402" cy="318635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u="sng" dirty="0"/>
              <a:t>Each week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dirty="0"/>
              <a:t>I suggest we have some focused space for writing together and sharing.</a:t>
            </a:r>
          </a:p>
          <a:p>
            <a:r>
              <a:rPr lang="en-US" sz="1800" dirty="0"/>
              <a:t>Goals</a:t>
            </a:r>
          </a:p>
          <a:p>
            <a:r>
              <a:rPr lang="en-US" sz="1800" dirty="0"/>
              <a:t>Silence</a:t>
            </a:r>
          </a:p>
          <a:p>
            <a:r>
              <a:rPr lang="en-US" sz="1800" dirty="0"/>
              <a:t>Sharing of achievement.</a:t>
            </a:r>
            <a:endParaRPr lang="en-GB" sz="1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ADA66AA-110B-4A9C-811E-C6A6CAA22788}"/>
              </a:ext>
            </a:extLst>
          </p:cNvPr>
          <p:cNvSpPr txBox="1">
            <a:spLocks/>
          </p:cNvSpPr>
          <p:nvPr/>
        </p:nvSpPr>
        <p:spPr>
          <a:xfrm>
            <a:off x="-25935" y="0"/>
            <a:ext cx="9144000" cy="1167594"/>
          </a:xfrm>
          <a:prstGeom prst="rect">
            <a:avLst/>
          </a:prstGeom>
          <a:solidFill>
            <a:schemeClr val="tx2"/>
          </a:solidFill>
        </p:spPr>
        <p:txBody>
          <a:bodyPr vert="horz" lIns="68580" tIns="34290" rIns="68580" bIns="3429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300" dirty="0">
                <a:solidFill>
                  <a:schemeClr val="bg1"/>
                </a:solidFill>
              </a:rPr>
              <a:t>Individual writing activity-</a:t>
            </a:r>
          </a:p>
          <a:p>
            <a:r>
              <a:rPr lang="en-US" sz="2100" dirty="0">
                <a:solidFill>
                  <a:schemeClr val="bg1"/>
                </a:solidFill>
              </a:rPr>
              <a:t>This does not have to be complete sentences- uses bullet points and notes.</a:t>
            </a:r>
            <a:endParaRPr lang="en-GB" sz="21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20087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5813552E-1715-4B54-82DE-11EE1F4BB5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340768"/>
            <a:ext cx="5382090" cy="4036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11C4291-BC61-460D-9BB7-0560F1292F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44" y="1585244"/>
            <a:ext cx="3618402" cy="36156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u="sng" dirty="0"/>
              <a:t>Goals</a:t>
            </a:r>
          </a:p>
          <a:p>
            <a:r>
              <a:rPr lang="en-US" sz="1800" dirty="0"/>
              <a:t>Review the assignment task</a:t>
            </a:r>
          </a:p>
          <a:p>
            <a:r>
              <a:rPr lang="en-US" sz="1800" dirty="0"/>
              <a:t>Identify which type of L.R. you would like to write</a:t>
            </a:r>
          </a:p>
          <a:p>
            <a:r>
              <a:rPr lang="en-US" sz="1800" dirty="0"/>
              <a:t>Justify your approach with reference to your epistemological position</a:t>
            </a:r>
          </a:p>
          <a:p>
            <a:r>
              <a:rPr lang="en-US" sz="1800" dirty="0"/>
              <a:t>Explain how this will affect your research methods.</a:t>
            </a:r>
            <a:endParaRPr lang="en-GB" sz="1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ADA66AA-110B-4A9C-811E-C6A6CAA22788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9144000" cy="1167594"/>
          </a:xfrm>
          <a:prstGeom prst="rect">
            <a:avLst/>
          </a:prstGeom>
          <a:solidFill>
            <a:schemeClr val="tx2"/>
          </a:solidFill>
        </p:spPr>
        <p:txBody>
          <a:bodyPr vert="horz" lIns="68580" tIns="34290" rIns="68580" bIns="3429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300" dirty="0">
                <a:solidFill>
                  <a:schemeClr val="bg1"/>
                </a:solidFill>
              </a:rPr>
              <a:t>Individual writing activity-</a:t>
            </a:r>
          </a:p>
          <a:p>
            <a:r>
              <a:rPr lang="en-US" sz="2100" dirty="0">
                <a:solidFill>
                  <a:schemeClr val="bg1"/>
                </a:solidFill>
              </a:rPr>
              <a:t>This does not have to be complete sentences- uses bullet points and notes.</a:t>
            </a:r>
            <a:endParaRPr lang="en-GB" sz="2100" dirty="0">
              <a:solidFill>
                <a:schemeClr val="bg1"/>
              </a:solidFill>
            </a:endParaRPr>
          </a:p>
        </p:txBody>
      </p:sp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F571B6EF-AD3F-4BD8-BD32-28B87BBB24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777694"/>
            <a:ext cx="1599642" cy="1599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48511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73BFC7-C062-4196-B0ED-7457015F27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19" y="1556792"/>
            <a:ext cx="8883489" cy="2670945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Please read the article</a:t>
            </a:r>
          </a:p>
          <a:p>
            <a:pPr marL="0" indent="0">
              <a:buNone/>
            </a:pPr>
            <a:r>
              <a:rPr lang="en-US" sz="2400" dirty="0">
                <a:solidFill>
                  <a:srgbClr val="3A3A3A"/>
                </a:solidFill>
                <a:latin typeface="Source Sans Pro" panose="020B0503030403020204" pitchFamily="34" charset="0"/>
              </a:rPr>
              <a:t>Wisker. (2015). Developing doctoral authors: engaging with theoretical perspectives through the literature review. </a:t>
            </a:r>
            <a:r>
              <a:rPr lang="en-US" sz="2400" i="1" dirty="0">
                <a:solidFill>
                  <a:srgbClr val="3A3A3A"/>
                </a:solidFill>
                <a:latin typeface="Source Sans Pro" panose="020B0503030403020204" pitchFamily="34" charset="0"/>
              </a:rPr>
              <a:t>Innovations in Education and Teaching International</a:t>
            </a:r>
            <a:r>
              <a:rPr lang="en-US" sz="2400" dirty="0">
                <a:solidFill>
                  <a:srgbClr val="3A3A3A"/>
                </a:solidFill>
                <a:latin typeface="Source Sans Pro" panose="020B0503030403020204" pitchFamily="34" charset="0"/>
              </a:rPr>
              <a:t>, </a:t>
            </a:r>
            <a:r>
              <a:rPr lang="en-US" sz="2400" i="1" dirty="0">
                <a:solidFill>
                  <a:srgbClr val="3A3A3A"/>
                </a:solidFill>
                <a:latin typeface="Source Sans Pro" panose="020B0503030403020204" pitchFamily="34" charset="0"/>
              </a:rPr>
              <a:t>52</a:t>
            </a:r>
            <a:r>
              <a:rPr lang="en-US" sz="2400" dirty="0">
                <a:solidFill>
                  <a:srgbClr val="3A3A3A"/>
                </a:solidFill>
                <a:latin typeface="Source Sans Pro" panose="020B0503030403020204" pitchFamily="34" charset="0"/>
              </a:rPr>
              <a:t>(1), 64–74. </a:t>
            </a:r>
            <a:r>
              <a:rPr lang="en-US" sz="2400" dirty="0">
                <a:solidFill>
                  <a:srgbClr val="3A3A3A"/>
                </a:solidFill>
                <a:latin typeface="Source Sans Pro" panose="020B0503030403020204" pitchFamily="34" charset="0"/>
                <a:hlinkClick r:id="rId2"/>
              </a:rPr>
              <a:t>https://doi.org/10.1080/14703297.2014.981841</a:t>
            </a:r>
            <a:endParaRPr lang="en-US" sz="2400" dirty="0">
              <a:solidFill>
                <a:srgbClr val="3A3A3A"/>
              </a:solidFill>
              <a:latin typeface="Source Sans Pro" panose="020B0503030403020204" pitchFamily="34" charset="0"/>
            </a:endParaRPr>
          </a:p>
          <a:p>
            <a:pPr marL="0" indent="0">
              <a:buNone/>
            </a:pPr>
            <a:endParaRPr lang="en-US" sz="2400" dirty="0">
              <a:solidFill>
                <a:srgbClr val="3A3A3A"/>
              </a:solidFill>
              <a:latin typeface="Source Sans Pro" panose="020B0503030403020204" pitchFamily="34" charset="0"/>
            </a:endParaRPr>
          </a:p>
          <a:p>
            <a:pPr marL="0" indent="0">
              <a:buNone/>
            </a:pPr>
            <a:r>
              <a:rPr lang="en-US" sz="2400" dirty="0">
                <a:solidFill>
                  <a:srgbClr val="3A3A3A"/>
                </a:solidFill>
                <a:latin typeface="Source Sans Pro" panose="020B0503030403020204" pitchFamily="34" charset="0"/>
              </a:rPr>
              <a:t>Please also visit the site below and </a:t>
            </a:r>
            <a:r>
              <a:rPr lang="en-US" sz="2400" dirty="0" err="1">
                <a:solidFill>
                  <a:srgbClr val="3A3A3A"/>
                </a:solidFill>
                <a:latin typeface="Source Sans Pro" panose="020B0503030403020204" pitchFamily="34" charset="0"/>
              </a:rPr>
              <a:t>analyse</a:t>
            </a:r>
            <a:r>
              <a:rPr lang="en-US" sz="2400" dirty="0">
                <a:solidFill>
                  <a:srgbClr val="3A3A3A"/>
                </a:solidFill>
                <a:latin typeface="Source Sans Pro" panose="020B0503030403020204" pitchFamily="34" charset="0"/>
              </a:rPr>
              <a:t> 1  of he 23 Abstracts and identify the takeaway message:</a:t>
            </a:r>
          </a:p>
          <a:p>
            <a:pPr marL="0" indent="0">
              <a:buNone/>
            </a:pPr>
            <a:r>
              <a:rPr lang="en-US" sz="2400" dirty="0">
                <a:solidFill>
                  <a:srgbClr val="3A3A3A"/>
                </a:solidFill>
                <a:latin typeface="Source Sans Pro" panose="020B0503030403020204" pitchFamily="34" charset="0"/>
                <a:hlinkClick r:id="rId3"/>
              </a:rPr>
              <a:t>https://www.tandfonline.com/keyword/doctoral+writing</a:t>
            </a:r>
            <a:endParaRPr lang="en-US" sz="2400" dirty="0">
              <a:solidFill>
                <a:srgbClr val="3A3A3A"/>
              </a:solidFill>
              <a:latin typeface="Source Sans Pro" panose="020B0503030403020204" pitchFamily="34" charset="0"/>
            </a:endParaRPr>
          </a:p>
          <a:p>
            <a:pPr marL="0" indent="0">
              <a:buNone/>
            </a:pPr>
            <a:endParaRPr lang="en-US" sz="1500" dirty="0">
              <a:solidFill>
                <a:srgbClr val="3A3A3A"/>
              </a:solidFill>
              <a:latin typeface="Source Sans Pro" panose="020B0503030403020204" pitchFamily="34" charset="0"/>
            </a:endParaRPr>
          </a:p>
          <a:p>
            <a:pPr marL="0" indent="0">
              <a:buNone/>
            </a:pPr>
            <a:endParaRPr lang="en-US" sz="1500" dirty="0">
              <a:solidFill>
                <a:srgbClr val="3A3A3A"/>
              </a:solidFill>
              <a:latin typeface="Source Sans Pro" panose="020B0503030403020204" pitchFamily="34" charset="0"/>
            </a:endParaRPr>
          </a:p>
          <a:p>
            <a:pPr marL="0" indent="0">
              <a:buNone/>
            </a:pPr>
            <a:endParaRPr lang="en-US" sz="1500" dirty="0">
              <a:solidFill>
                <a:srgbClr val="3A3A3A"/>
              </a:solidFill>
              <a:latin typeface="Source Sans Pro" panose="020B0503030403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224BC4C-7040-4BDD-8846-1D7A8D14C07F}"/>
              </a:ext>
            </a:extLst>
          </p:cNvPr>
          <p:cNvSpPr txBox="1">
            <a:spLocks/>
          </p:cNvSpPr>
          <p:nvPr/>
        </p:nvSpPr>
        <p:spPr>
          <a:xfrm>
            <a:off x="-8991" y="0"/>
            <a:ext cx="9144000" cy="1167594"/>
          </a:xfrm>
          <a:prstGeom prst="rect">
            <a:avLst/>
          </a:prstGeom>
          <a:solidFill>
            <a:schemeClr val="tx2"/>
          </a:solidFill>
        </p:spPr>
        <p:txBody>
          <a:bodyPr vert="horz" lIns="68580" tIns="34290" rIns="68580" bIns="3429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300" dirty="0">
                <a:solidFill>
                  <a:schemeClr val="bg1"/>
                </a:solidFill>
              </a:rPr>
              <a:t>For next week and after.…</a:t>
            </a:r>
          </a:p>
        </p:txBody>
      </p:sp>
    </p:spTree>
    <p:extLst>
      <p:ext uri="{BB962C8B-B14F-4D97-AF65-F5344CB8AC3E}">
        <p14:creationId xmlns:p14="http://schemas.microsoft.com/office/powerpoint/2010/main" val="308938228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455</TotalTime>
  <Words>1116</Words>
  <Application>Microsoft Office PowerPoint</Application>
  <PresentationFormat>On-screen Show (4:3)</PresentationFormat>
  <Paragraphs>98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Myriad Pro</vt:lpstr>
      <vt:lpstr>robotoregular</vt:lpstr>
      <vt:lpstr>Source Sans Pro</vt:lpstr>
      <vt:lpstr>Verdana</vt:lpstr>
      <vt:lpstr>20140311PresentationUWTSDTemplate</vt:lpstr>
      <vt:lpstr>LCDB7009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Further note on L.R.  The epistemological influence on L.R.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Amare Desta</cp:lastModifiedBy>
  <cp:revision>155</cp:revision>
  <cp:lastPrinted>2018-07-09T15:27:01Z</cp:lastPrinted>
  <dcterms:created xsi:type="dcterms:W3CDTF">2002-10-07T19:43:58Z</dcterms:created>
  <dcterms:modified xsi:type="dcterms:W3CDTF">2025-07-10T05:01:17Z</dcterms:modified>
</cp:coreProperties>
</file>