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57" r:id="rId3"/>
    <p:sldId id="259" r:id="rId4"/>
    <p:sldId id="264" r:id="rId5"/>
    <p:sldId id="265" r:id="rId6"/>
    <p:sldId id="266" r:id="rId7"/>
    <p:sldId id="267" r:id="rId8"/>
    <p:sldId id="268" r:id="rId9"/>
    <p:sldId id="269" r:id="rId10"/>
    <p:sldId id="303" r:id="rId11"/>
    <p:sldId id="297" r:id="rId12"/>
    <p:sldId id="270" r:id="rId13"/>
    <p:sldId id="271" r:id="rId14"/>
    <p:sldId id="272" r:id="rId15"/>
    <p:sldId id="273" r:id="rId16"/>
    <p:sldId id="274" r:id="rId17"/>
    <p:sldId id="304" r:id="rId18"/>
    <p:sldId id="28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3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37DE3-09CA-45A4-A357-BD0A5042069E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354133-9D1C-4258-A089-0D1E0F33F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07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54133-9D1C-4258-A089-0D1E0F33F6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91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DA50-E339-2311-133C-353602D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C8ADF-F377-056B-EBA9-BAAC0706B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22C84-CDA7-3F86-1421-B86F465B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45FBE-1FD5-A843-B641-CB10A1AE2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76320-BDF0-4CA0-C24E-984F12CA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7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6042-CE8C-3A2D-8466-2051BF49F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D4D3-D692-316A-DADC-EA5B97CB6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50B18-C11E-AD65-17A5-FE399FF49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8072-54FB-2E0E-0B66-4D1F9732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83B87-5F11-4850-CD23-CF3CAB77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7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D393-20A8-4A64-C79E-D676399F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EEB80-191F-8281-032C-A5D9CE18D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3DE08-B7DC-097E-91F5-D1BE1BF6B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0BEE5-100F-052E-A2E0-7BF842E8F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8A737-E54E-DA53-EDBE-5AA8C6B0C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F1CC-3FED-5F0D-9FB5-33523623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F058A-7733-0B59-FC22-04F51DE52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AC298-5171-5C82-5CCB-E859DE040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8D702-76D3-E4C4-0EA7-A6C508D9F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2C860-7E58-27A1-D537-E8C0B4AA9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737EA-B607-8B19-5460-A352D95CD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415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A040-08C4-6273-AB60-C5C09CF40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5E09F7-4E7D-8F83-A566-52C8A0AA1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B26C9-BEC6-D65E-4E57-67CFB7CD5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BB0C60-2C5D-2758-C23F-EC89AA3781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FE57D3-6DAA-A91F-7692-356F65119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090F5C-4893-84A6-4038-C7716EBAB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B9B48-4560-A646-1E44-66925728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E979B-CD6D-53DA-F572-86912C3D9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ED523-80CF-6971-DE71-2FE60163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AA4AB4-41E6-F42F-6EB4-0C2AEC409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787AFF-7D83-D585-0F75-97EEE07C4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BB9CD-8276-8975-2BEE-4674E161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5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FCF848-3E9C-7D44-6A82-C06A49C8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9C3572-E93C-0E52-1FAD-9C70392C0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ABAB59-054B-E611-738D-7E265D97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AC22-F1B4-7DE7-41B9-7C6563CAE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62E30-116B-B7D9-58A7-AF9D80C06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1D-B20C-DA34-DF96-BABA6ED5E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BCC7C-79C5-C6DA-F5C8-01B25DBD5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18172-420E-4E98-CE9A-000C96C44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B0DE4-54FA-33E0-8719-4FAAECE76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64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E4AB-4123-2C69-4434-113C9B620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3AB66-7392-A6BB-F0F6-029B9B65AB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1D7D9-69A9-E596-F231-36DD38AC0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3EBA0-B6DA-7077-9268-5E5C3561E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69C09-0713-B87E-A125-0036F482B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940A9-B9CF-5425-B451-E692216F8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00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70ABE-6ED9-2578-109A-F1487DD83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B776F-9DC4-5456-52C5-9E2ACCF88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3CBE0-6943-027E-EED7-544BCA68D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69095-8106-03C1-A4B7-2A0B56A6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9F93-C9B6-18C7-F3D4-54C7B942A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6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415E5F-25D4-8B8D-9262-8EF6577C7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AC81C9-F9DB-F545-D003-9C73CB22E9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E52F-0DA6-9D93-27D6-49153E074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175E4-30AC-5B75-348F-B1E02EB9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91EB7-C0B3-CC51-8E34-5D4DC37E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2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472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293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720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3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8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85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45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55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364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35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625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41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838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786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21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042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385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76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BC17D-60B3-768F-AA8A-7628F5375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B2307-6138-3D08-EC75-941CDC86B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2C941-3031-8C9C-B510-F0E04BFDA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CED8F-D0AF-AE97-3FAD-A1E96EF76C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253D-617F-DA98-21EA-E74759029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36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2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6" y="935038"/>
            <a:ext cx="10839449" cy="2852737"/>
          </a:xfrm>
        </p:spPr>
        <p:txBody>
          <a:bodyPr>
            <a:normAutofit/>
          </a:bodyPr>
          <a:lstStyle/>
          <a:p>
            <a:r>
              <a:rPr lang="en-GB" sz="4400" b="1" dirty="0"/>
              <a:t>Essentials of International Human Resource Management:</a:t>
            </a:r>
            <a:br>
              <a:rPr lang="en-GB" sz="4400" b="1" dirty="0"/>
            </a:br>
            <a:r>
              <a:rPr lang="en-GB" sz="3800" b="1" dirty="0"/>
              <a:t>The Theory and Practice of Managing People Globally</a:t>
            </a:r>
            <a:endParaRPr lang="en-GB" sz="3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0975" y="3981450"/>
            <a:ext cx="8328025" cy="1346200"/>
          </a:xfrm>
        </p:spPr>
        <p:txBody>
          <a:bodyPr/>
          <a:lstStyle/>
          <a:p>
            <a:r>
              <a:rPr lang="en-GB" dirty="0"/>
              <a:t>John Opute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884CA-E10F-A855-2F49-75778887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/>
          <a:lstStyle/>
          <a:p>
            <a:r>
              <a:rPr lang="en-GB" b="1" dirty="0"/>
              <a:t>Chapter 09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DC8EA-8227-854D-EB50-718646839D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49" y="3827463"/>
            <a:ext cx="8341647" cy="1500187"/>
          </a:xfrm>
        </p:spPr>
        <p:txBody>
          <a:bodyPr>
            <a:normAutofit/>
          </a:bodyPr>
          <a:lstStyle/>
          <a:p>
            <a:r>
              <a:rPr lang="en-GB" sz="3200" dirty="0"/>
              <a:t>International HRM &amp; Mergers and Acquisitions, Strategic Alliances and Joint Ventures</a:t>
            </a:r>
          </a:p>
        </p:txBody>
      </p:sp>
    </p:spTree>
    <p:extLst>
      <p:ext uri="{BB962C8B-B14F-4D97-AF65-F5344CB8AC3E}">
        <p14:creationId xmlns:p14="http://schemas.microsoft.com/office/powerpoint/2010/main" val="286682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BEB5-C1F0-F5CD-2D81-ED59DF52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41FDA-6CFA-391E-D6B9-21B19475E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90688"/>
            <a:ext cx="10629900" cy="3978275"/>
          </a:xfrm>
        </p:spPr>
        <p:txBody>
          <a:bodyPr>
            <a:normAutofit/>
          </a:bodyPr>
          <a:lstStyle/>
          <a:p>
            <a:r>
              <a:rPr lang="en-GB" sz="2800" dirty="0"/>
              <a:t>Understand the basic nature of mergers and acquisitions, strategic alliances and joint ventures.</a:t>
            </a:r>
          </a:p>
          <a:p>
            <a:r>
              <a:rPr lang="en-GB" sz="2800" dirty="0"/>
              <a:t>Types/Purposes of acquisitions and mergers, etc.</a:t>
            </a:r>
          </a:p>
          <a:p>
            <a:r>
              <a:rPr lang="en-GB" sz="2800" dirty="0"/>
              <a:t>Challenges/Benefits</a:t>
            </a:r>
          </a:p>
          <a:p>
            <a:r>
              <a:rPr lang="en-GB" sz="2800" dirty="0"/>
              <a:t>Strategies for mergers and acquisitions, etc.</a:t>
            </a:r>
          </a:p>
          <a:p>
            <a:r>
              <a:rPr lang="en-GB" sz="2800" dirty="0"/>
              <a:t>Examples of cross border deals</a:t>
            </a:r>
          </a:p>
          <a:p>
            <a:r>
              <a:rPr lang="en-GB" sz="2800" dirty="0"/>
              <a:t>Implications for IHRM</a:t>
            </a:r>
          </a:p>
          <a:p>
            <a:r>
              <a:rPr lang="en-GB" sz="2800" dirty="0"/>
              <a:t>Future directions</a:t>
            </a:r>
          </a:p>
        </p:txBody>
      </p:sp>
    </p:spTree>
    <p:extLst>
      <p:ext uri="{BB962C8B-B14F-4D97-AF65-F5344CB8AC3E}">
        <p14:creationId xmlns:p14="http://schemas.microsoft.com/office/powerpoint/2010/main" val="2622470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A27E9-EBD2-DEBF-C462-F94541C8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942" y="114299"/>
            <a:ext cx="10822858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The Nature/Combinations: Mergers and Acquisitions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7BEB797-2343-1B42-2A9B-C18E8B8AE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3900" y="1253331"/>
            <a:ext cx="10629900" cy="435133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International mergers: Two firms becoming one. The combination of two companies involving transfer of ownership. Issuing new stock/shares as a company.</a:t>
            </a:r>
          </a:p>
          <a:p>
            <a:r>
              <a:rPr lang="en-GB" sz="2800" dirty="0"/>
              <a:t>International Joint Ventures: Two or three firms creating a separate entity.</a:t>
            </a:r>
          </a:p>
          <a:p>
            <a:r>
              <a:rPr lang="en-GB" sz="2800" dirty="0"/>
              <a:t>International Alliance: Two or three firms enter into formal or non-formal agreements without creating a separate entity.</a:t>
            </a:r>
          </a:p>
          <a:p>
            <a:r>
              <a:rPr lang="en-GB" sz="2800" dirty="0"/>
              <a:t>Horizontal Mergers: A merger of companies in same industry.</a:t>
            </a:r>
          </a:p>
          <a:p>
            <a:r>
              <a:rPr lang="en-GB" sz="2800" dirty="0"/>
              <a:t>Vertical Mergers: Producing same goods/services for one specific product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27645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85FE3-CE1E-7215-B9A1-E574C3D83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Nature/Combinations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3AB0-87E2-867A-D89C-C9DA0DA8E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39862"/>
            <a:ext cx="10629900" cy="3978275"/>
          </a:xfrm>
        </p:spPr>
        <p:txBody>
          <a:bodyPr>
            <a:normAutofit/>
          </a:bodyPr>
          <a:lstStyle/>
          <a:p>
            <a:r>
              <a:rPr lang="en-GB" sz="2800" dirty="0"/>
              <a:t>Conglomerate Mergers: Merger of firms with totally unrelated business activity.</a:t>
            </a:r>
          </a:p>
          <a:p>
            <a:r>
              <a:rPr lang="en-GB" sz="2800" dirty="0"/>
              <a:t>International Acquisitions: When one company takes over another and clearly establishes itself as a new owner. Acquisition can be friendly or hostile</a:t>
            </a:r>
          </a:p>
          <a:p>
            <a:pPr lvl="1"/>
            <a:r>
              <a:rPr lang="en-GB" dirty="0"/>
              <a:t>Friendly acquisition: Both the companies approve the acquisition under friendly terms.</a:t>
            </a:r>
          </a:p>
          <a:p>
            <a:pPr lvl="1"/>
            <a:r>
              <a:rPr lang="en-GB" dirty="0"/>
              <a:t>Hostile acquisition: The entire process is done by ‘force’.</a:t>
            </a:r>
          </a:p>
          <a:p>
            <a:r>
              <a:rPr lang="en-GB" sz="2800" dirty="0"/>
              <a:t>Reverse acquisition: A private company takes over a public company.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78246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A95BD-831A-9DA6-B5E2-E4F000FF8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Purposes of Mergers and Acquisitions: Strategic Alliances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1602-44E8-3982-DB8C-3AA91E582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Mergers and acquisitions are becoming increasingly strategic choices for the following reasons:</a:t>
            </a:r>
          </a:p>
          <a:p>
            <a:pPr marL="0" indent="0">
              <a:buNone/>
            </a:pPr>
            <a:r>
              <a:rPr lang="en-GB" dirty="0"/>
              <a:t>  - Organizational growth.</a:t>
            </a:r>
          </a:p>
          <a:p>
            <a:pPr marL="0" indent="0">
              <a:buNone/>
            </a:pPr>
            <a:r>
              <a:rPr lang="en-GB" dirty="0"/>
              <a:t>  - To compete more</a:t>
            </a:r>
          </a:p>
          <a:p>
            <a:pPr marL="0" indent="0">
              <a:buNone/>
            </a:pPr>
            <a:r>
              <a:rPr lang="en-GB" dirty="0"/>
              <a:t>  - Achievement of business goals</a:t>
            </a:r>
          </a:p>
          <a:p>
            <a:pPr marL="0" indent="0">
              <a:buNone/>
            </a:pPr>
            <a:r>
              <a:rPr lang="en-GB" dirty="0"/>
              <a:t>  - Market dominance and long-term survival</a:t>
            </a:r>
          </a:p>
          <a:p>
            <a:pPr marL="0" indent="0">
              <a:buNone/>
            </a:pPr>
            <a:r>
              <a:rPr lang="en-GB" dirty="0"/>
              <a:t>  - To achieve world class market entry</a:t>
            </a:r>
          </a:p>
          <a:p>
            <a:pPr marL="0" indent="0">
              <a:buNone/>
            </a:pPr>
            <a:r>
              <a:rPr lang="en-GB" dirty="0"/>
              <a:t>  - To gain access to global technology/skilled personnel</a:t>
            </a:r>
          </a:p>
          <a:p>
            <a:pPr marL="0" indent="0">
              <a:buNone/>
            </a:pPr>
            <a:r>
              <a:rPr lang="en-GB" dirty="0"/>
              <a:t>  - Increased diversification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925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A4EC8-A0B2-881F-E3F0-414C17C05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02C6F-668E-1F5B-62A7-482D7CA5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Other Attractions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CD47-8C10-CCE3-19EB-93545C3B2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" y="1825625"/>
            <a:ext cx="9914602" cy="3978275"/>
          </a:xfrm>
        </p:spPr>
        <p:txBody>
          <a:bodyPr>
            <a:normAutofit/>
          </a:bodyPr>
          <a:lstStyle/>
          <a:p>
            <a:r>
              <a:rPr lang="en-GB" sz="2800" dirty="0"/>
              <a:t>Presence of incentive packages of government</a:t>
            </a:r>
          </a:p>
          <a:p>
            <a:r>
              <a:rPr lang="en-GB" sz="2800" dirty="0"/>
              <a:t>Increased cost pressure</a:t>
            </a:r>
          </a:p>
          <a:p>
            <a:r>
              <a:rPr lang="en-GB" sz="2800" dirty="0"/>
              <a:t>Closeness to market/suppliers/customers</a:t>
            </a:r>
          </a:p>
          <a:p>
            <a:r>
              <a:rPr lang="en-GB" dirty="0"/>
              <a:t>Closeness to raw materials</a:t>
            </a:r>
          </a:p>
          <a:p>
            <a:r>
              <a:rPr lang="en-GB" dirty="0"/>
              <a:t>Maximization of share holder value</a:t>
            </a:r>
          </a:p>
          <a:p>
            <a:r>
              <a:rPr lang="en-GB" dirty="0"/>
              <a:t>Increased market share/economies of scale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27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0799-A2B6-CF3F-9259-A58D858F7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Challenges for Mergers and Acquisitions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D7632-940C-D8C8-FBFE-7B697418C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77961"/>
            <a:ext cx="10629900" cy="3925939"/>
          </a:xfrm>
        </p:spPr>
        <p:txBody>
          <a:bodyPr>
            <a:normAutofit/>
          </a:bodyPr>
          <a:lstStyle/>
          <a:p>
            <a:r>
              <a:rPr lang="en-GB" sz="2800" dirty="0"/>
              <a:t>Clash of corporate culture</a:t>
            </a:r>
          </a:p>
          <a:p>
            <a:r>
              <a:rPr lang="en-GB" sz="2800" dirty="0"/>
              <a:t>Increased business complexity/Divergent interests</a:t>
            </a:r>
          </a:p>
          <a:p>
            <a:r>
              <a:rPr lang="en-GB" sz="2800" dirty="0"/>
              <a:t>Unpredictable employee attitude</a:t>
            </a:r>
          </a:p>
          <a:p>
            <a:r>
              <a:rPr lang="en-GB" sz="2800" dirty="0"/>
              <a:t>Political climate/dimension</a:t>
            </a:r>
          </a:p>
          <a:p>
            <a:r>
              <a:rPr lang="en-GB" sz="2800" dirty="0"/>
              <a:t>Socio-economic environment/climate/issues</a:t>
            </a:r>
          </a:p>
          <a:p>
            <a:r>
              <a:rPr lang="en-GB" sz="2800" dirty="0"/>
              <a:t>Legal differentiations/challenges</a:t>
            </a:r>
          </a:p>
          <a:p>
            <a:r>
              <a:rPr lang="en-GB" sz="2800" dirty="0"/>
              <a:t>Country orientations to business</a:t>
            </a:r>
          </a:p>
          <a:p>
            <a:endParaRPr lang="en-GB" sz="2800" dirty="0"/>
          </a:p>
          <a:p>
            <a:pPr>
              <a:lnSpc>
                <a:spcPct val="100000"/>
              </a:lnSpc>
              <a:spcBef>
                <a:spcPts val="200"/>
              </a:spcBef>
              <a:buNone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281381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3A0C3-B4FF-54DD-F13E-B0F917F84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Strategies for Mergers and Acquisitions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C05E2-F1E5-5061-7F00-ECC8C3D30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60154"/>
            <a:ext cx="10629900" cy="3978275"/>
          </a:xfrm>
        </p:spPr>
        <p:txBody>
          <a:bodyPr>
            <a:normAutofit/>
          </a:bodyPr>
          <a:lstStyle/>
          <a:p>
            <a:r>
              <a:rPr lang="en-GB" sz="2800" dirty="0"/>
              <a:t>Access market and decide growth factors</a:t>
            </a:r>
          </a:p>
          <a:p>
            <a:r>
              <a:rPr lang="en-GB" sz="2800" dirty="0"/>
              <a:t>Integration process to ensure consent of both management teams </a:t>
            </a:r>
          </a:p>
          <a:p>
            <a:r>
              <a:rPr lang="en-GB" dirty="0"/>
              <a:t>Restructuring issues with exchange of information and knowledge for both sides</a:t>
            </a:r>
          </a:p>
          <a:p>
            <a:r>
              <a:rPr lang="en-GB" dirty="0"/>
              <a:t>Carefully examine new structure to ensure strategic power sharing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586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380D9-4879-39C0-FFBA-6BD43F7A0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b="1" dirty="0"/>
              <a:t>Examples of Cross-Border Deals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A466C-CD05-2451-4EBC-52C898E18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82995"/>
            <a:ext cx="10629900" cy="4220906"/>
          </a:xfrm>
        </p:spPr>
        <p:txBody>
          <a:bodyPr>
            <a:normAutofit/>
          </a:bodyPr>
          <a:lstStyle/>
          <a:p>
            <a:r>
              <a:rPr lang="en-GB" sz="2800" dirty="0"/>
              <a:t>Exxon and Mobil</a:t>
            </a:r>
          </a:p>
          <a:p>
            <a:r>
              <a:rPr lang="en-GB" sz="2800" dirty="0"/>
              <a:t>Google and Android</a:t>
            </a:r>
          </a:p>
          <a:p>
            <a:r>
              <a:rPr lang="en-GB" sz="2800" dirty="0"/>
              <a:t>TATA Steel and CORUS</a:t>
            </a:r>
          </a:p>
          <a:p>
            <a:r>
              <a:rPr lang="en-GB" sz="2800" dirty="0"/>
              <a:t>VODAFONE and HUTCHISON ESSAR</a:t>
            </a:r>
          </a:p>
          <a:p>
            <a:r>
              <a:rPr lang="en-GB" dirty="0"/>
              <a:t>British Petroleum (BP) and AMOCO</a:t>
            </a:r>
          </a:p>
          <a:p>
            <a:r>
              <a:rPr lang="en-GB" dirty="0"/>
              <a:t>SKB Glaxo Beecham and Smith Kline </a:t>
            </a:r>
            <a:r>
              <a:rPr lang="en-GB" dirty="0" err="1"/>
              <a:t>Becham</a:t>
            </a:r>
            <a:endParaRPr lang="en-GB" dirty="0"/>
          </a:p>
          <a:p>
            <a:r>
              <a:rPr lang="en-GB" dirty="0"/>
              <a:t>H.J. Heinz and Kraft Food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642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BBD1-62E9-7428-BA69-75D900F2D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16438"/>
            <a:ext cx="10629900" cy="1325563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Reasons why Mergers and Acquisitions fail</a:t>
            </a:r>
            <a:endParaRPr lang="en-GB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5AC3A-3AD1-0070-C73D-E836BE88BB42}"/>
              </a:ext>
            </a:extLst>
          </p:cNvPr>
          <p:cNvSpPr txBox="1"/>
          <p:nvPr/>
        </p:nvSpPr>
        <p:spPr>
          <a:xfrm>
            <a:off x="715879" y="1648622"/>
            <a:ext cx="10760241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Theoretical valuation versus practical prepositions of future benefits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No common vision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Poor due diligence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Limited involvement of owners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Negotiation errors – cases of overpayment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Cultural integration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0420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D078-8CC7-40FA-1D61-7F688AC70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/>
              <a:t>IHRM Implications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79AE4-4606-B0D7-7652-EE8281018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90688"/>
            <a:ext cx="10629900" cy="3812646"/>
          </a:xfrm>
        </p:spPr>
        <p:txBody>
          <a:bodyPr>
            <a:normAutofit/>
          </a:bodyPr>
          <a:lstStyle/>
          <a:p>
            <a:r>
              <a:rPr lang="en-GB" sz="2800" dirty="0"/>
              <a:t>Pressure on firms to integrate HR policies across</a:t>
            </a:r>
          </a:p>
          <a:p>
            <a:r>
              <a:rPr lang="en-GB" sz="2800" dirty="0"/>
              <a:t>Promoting mobility of staff</a:t>
            </a:r>
          </a:p>
          <a:p>
            <a:r>
              <a:rPr lang="en-GB" sz="2800" dirty="0"/>
              <a:t>Updating national business/institutional systems</a:t>
            </a:r>
          </a:p>
          <a:p>
            <a:pPr marL="0" indent="0">
              <a:buNone/>
            </a:pPr>
            <a:r>
              <a:rPr lang="en-GB" sz="2800" dirty="0"/>
              <a:t>  - Labour laws/policies</a:t>
            </a:r>
          </a:p>
          <a:p>
            <a:pPr marL="0" indent="0">
              <a:buNone/>
            </a:pPr>
            <a:r>
              <a:rPr lang="en-GB" sz="2800" dirty="0"/>
              <a:t>  - Labour union orientation/activities</a:t>
            </a:r>
          </a:p>
          <a:p>
            <a:pPr marL="0" indent="0">
              <a:buNone/>
            </a:pPr>
            <a:r>
              <a:rPr lang="en-GB" sz="2800" dirty="0"/>
              <a:t>  - Government policies as it affects IHRM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83426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76D97-8D1D-F3A0-5DE1-F2C97A736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/>
              <a:t>IHRM Implications (continued)</a:t>
            </a:r>
            <a:endParaRPr lang="en-GB" sz="4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036084-0942-E2AD-D2EF-798885B8B273}"/>
              </a:ext>
            </a:extLst>
          </p:cNvPr>
          <p:cNvSpPr txBox="1"/>
          <p:nvPr/>
        </p:nvSpPr>
        <p:spPr>
          <a:xfrm>
            <a:off x="723900" y="1339078"/>
            <a:ext cx="10970795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People issues</a:t>
            </a:r>
          </a:p>
          <a:p>
            <a:pPr marL="0" indent="0">
              <a:buNone/>
            </a:pPr>
            <a:r>
              <a:rPr lang="en-GB" sz="2800" dirty="0"/>
              <a:t>  - Forming and communicating the new culture</a:t>
            </a:r>
          </a:p>
          <a:p>
            <a:pPr marL="0" indent="0">
              <a:buNone/>
            </a:pPr>
            <a:r>
              <a:rPr lang="en-GB" sz="2800" dirty="0"/>
              <a:t>  - General quality and depth of management</a:t>
            </a:r>
          </a:p>
          <a:p>
            <a:pPr marL="0" indent="0">
              <a:buNone/>
            </a:pPr>
            <a:r>
              <a:rPr lang="en-GB" sz="2800" dirty="0"/>
              <a:t>  - Skeletons in the closet: Pending lawsuits, executive compensation / rewards / promises</a:t>
            </a:r>
          </a:p>
          <a:p>
            <a:pPr marL="0" indent="0">
              <a:buNone/>
            </a:pPr>
            <a:r>
              <a:rPr lang="en-GB" sz="2800" dirty="0"/>
              <a:t>  - Quality and depth of employee skills in general</a:t>
            </a:r>
          </a:p>
          <a:p>
            <a:pPr marL="0" indent="0">
              <a:buNone/>
            </a:pPr>
            <a:r>
              <a:rPr lang="en-GB" sz="2800" dirty="0"/>
              <a:t>  - Managing succession planning</a:t>
            </a:r>
          </a:p>
          <a:p>
            <a:pPr marL="0" indent="0">
              <a:buNone/>
            </a:pPr>
            <a:r>
              <a:rPr lang="en-GB" sz="2800" dirty="0"/>
              <a:t>  - Identifying key people (Talent management)</a:t>
            </a:r>
          </a:p>
          <a:p>
            <a:pPr marL="0" indent="0">
              <a:buNone/>
            </a:pPr>
            <a:r>
              <a:rPr lang="en-GB" sz="2800" dirty="0"/>
              <a:t>  - Language skills and concerns</a:t>
            </a:r>
          </a:p>
          <a:p>
            <a:pPr marL="0" indent="0">
              <a:buNone/>
            </a:pPr>
            <a:r>
              <a:rPr lang="en-GB" sz="2800" dirty="0"/>
              <a:t>  - Managerial styles/capabilities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27808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3FF3-110B-66B0-F095-884561759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IHRM Implications (continued)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DA139C-56D1-A7E8-3A20-F8A040B9A94B}"/>
              </a:ext>
            </a:extLst>
          </p:cNvPr>
          <p:cNvSpPr txBox="1"/>
          <p:nvPr/>
        </p:nvSpPr>
        <p:spPr>
          <a:xfrm>
            <a:off x="723900" y="1395721"/>
            <a:ext cx="981776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People Issues</a:t>
            </a:r>
          </a:p>
          <a:p>
            <a:pPr marL="0" indent="0">
              <a:buNone/>
            </a:pPr>
            <a:r>
              <a:rPr lang="en-GB" sz="2400" dirty="0"/>
              <a:t>  - Adequate funding of obligations: Such as pension. Health care plans, etc.</a:t>
            </a:r>
          </a:p>
          <a:p>
            <a:pPr marL="0" indent="0">
              <a:buNone/>
            </a:pPr>
            <a:r>
              <a:rPr lang="en-GB" sz="2400" dirty="0"/>
              <a:t>  - Foreign employment regulations: Visa, quotas, work permits, etc.</a:t>
            </a:r>
          </a:p>
          <a:p>
            <a:pPr marL="0" indent="0">
              <a:buNone/>
            </a:pPr>
            <a:r>
              <a:rPr lang="en-GB" sz="2400" dirty="0"/>
              <a:t>  - Compensation: pay scales, job evaluation systems, etc.</a:t>
            </a:r>
          </a:p>
          <a:p>
            <a:pPr>
              <a:lnSpc>
                <a:spcPct val="100000"/>
              </a:lnSpc>
            </a:pPr>
            <a:endParaRPr lang="en-US" altLang="en-US" sz="2400" b="1" dirty="0"/>
          </a:p>
          <a:p>
            <a:pPr marL="0" indent="0">
              <a:buNone/>
            </a:pPr>
            <a:r>
              <a:rPr lang="en-GB" sz="2400" dirty="0"/>
              <a:t>Training and development</a:t>
            </a:r>
          </a:p>
          <a:p>
            <a:pPr marL="0" indent="0">
              <a:buNone/>
            </a:pPr>
            <a:r>
              <a:rPr lang="en-GB" sz="2400" dirty="0"/>
              <a:t>  - Career development </a:t>
            </a:r>
          </a:p>
          <a:p>
            <a:pPr marL="0" indent="0">
              <a:buNone/>
            </a:pPr>
            <a:r>
              <a:rPr lang="en-GB" sz="2400" dirty="0"/>
              <a:t>  - Expatriation/repatriation</a:t>
            </a:r>
          </a:p>
          <a:p>
            <a:pPr>
              <a:lnSpc>
                <a:spcPct val="100000"/>
              </a:lnSpc>
            </a:pP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231460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809C8-F279-EE99-7F9B-F7C4F681B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Moving forward -Approaches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DD5353-AD9C-28BE-25C4-B6DB766A96B3}"/>
              </a:ext>
            </a:extLst>
          </p:cNvPr>
          <p:cNvSpPr txBox="1"/>
          <p:nvPr/>
        </p:nvSpPr>
        <p:spPr>
          <a:xfrm>
            <a:off x="781050" y="1572509"/>
            <a:ext cx="10629900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Portfolio: Maintain separate cultures across the firms</a:t>
            </a:r>
          </a:p>
          <a:p>
            <a:endParaRPr lang="en-GB" sz="2800" dirty="0"/>
          </a:p>
          <a:p>
            <a:r>
              <a:rPr lang="en-GB" sz="2800" dirty="0"/>
              <a:t>Blending: Choose the best element from each culture</a:t>
            </a:r>
          </a:p>
          <a:p>
            <a:endParaRPr lang="en-GB" sz="2800" dirty="0"/>
          </a:p>
          <a:p>
            <a:r>
              <a:rPr lang="en-GB" sz="2800" dirty="0"/>
              <a:t>New creation: Develop a new culture that fits the new organization</a:t>
            </a:r>
          </a:p>
          <a:p>
            <a:endParaRPr lang="en-GB" sz="2800" dirty="0"/>
          </a:p>
          <a:p>
            <a:r>
              <a:rPr lang="en-GB" sz="2800" dirty="0"/>
              <a:t>Assimilation: Assign legitimacy to one culture and expect assimilation by members of the other culture.  </a:t>
            </a:r>
          </a:p>
          <a:p>
            <a:pPr marL="0" indent="0">
              <a:buNone/>
            </a:pPr>
            <a:r>
              <a:rPr lang="en-GB" sz="3600" dirty="0"/>
              <a:t>                                                     </a:t>
            </a:r>
            <a:r>
              <a:rPr lang="en-GB" sz="2400" dirty="0"/>
              <a:t>(Briscoe </a:t>
            </a:r>
            <a:r>
              <a:rPr lang="en-GB" sz="2400" i="1" dirty="0"/>
              <a:t>et al., </a:t>
            </a:r>
            <a:r>
              <a:rPr lang="en-GB" sz="2400" dirty="0"/>
              <a:t>2012: 95)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42676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123AA-9546-C745-A136-C007D7210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3041F-DCBA-9A79-2119-0BF235D42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Learn from mistakes of others</a:t>
            </a:r>
          </a:p>
          <a:p>
            <a:r>
              <a:rPr lang="en-GB" sz="2400" dirty="0"/>
              <a:t>Define your objectives clearly</a:t>
            </a:r>
          </a:p>
          <a:p>
            <a:r>
              <a:rPr lang="en-GB" sz="2400" dirty="0"/>
              <a:t>Acquire expertise to interpret changes</a:t>
            </a:r>
          </a:p>
          <a:p>
            <a:r>
              <a:rPr lang="en-GB" sz="2400" dirty="0"/>
              <a:t>Involve HR at every stage</a:t>
            </a:r>
          </a:p>
          <a:p>
            <a:r>
              <a:rPr lang="en-GB" sz="2400"/>
              <a:t>Perform SWOT analysis for the merged firm.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85049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03FC-1A58-070B-07A7-EB8437021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F25D5-3D5E-39C9-4C64-7A484F2CC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255" y="1439862"/>
            <a:ext cx="10629900" cy="3978275"/>
          </a:xfrm>
        </p:spPr>
        <p:txBody>
          <a:bodyPr>
            <a:normAutofit/>
          </a:bodyPr>
          <a:lstStyle/>
          <a:p>
            <a:r>
              <a:rPr lang="en-GB" sz="1600" dirty="0"/>
              <a:t>Boxall, P &amp; Purcell, J. (2016) Strategy and Human Resource Management (4th ed.), Basingstoke: Palgrave.</a:t>
            </a:r>
          </a:p>
          <a:p>
            <a:r>
              <a:rPr lang="en-GB" sz="1600" dirty="0" err="1"/>
              <a:t>Deresky</a:t>
            </a:r>
            <a:r>
              <a:rPr lang="en-GB" sz="1600" dirty="0"/>
              <a:t>, H (2017) International Management: Managing Across Borders and Cultures. London: Pearson.</a:t>
            </a:r>
          </a:p>
          <a:p>
            <a:r>
              <a:rPr lang="en-GB" sz="1600" dirty="0"/>
              <a:t>Edwards, T &amp; Rees, C. (2011) International Human Resource Management: Globalization, National Systems and Multinational Companies (2nd ed.) Harlow: Pearson</a:t>
            </a:r>
          </a:p>
          <a:p>
            <a:r>
              <a:rPr lang="en-GB" sz="1600" dirty="0" err="1"/>
              <a:t>Harzing</a:t>
            </a:r>
            <a:r>
              <a:rPr lang="en-GB" sz="1600" dirty="0"/>
              <a:t>, A. W &amp; </a:t>
            </a:r>
            <a:r>
              <a:rPr lang="en-GB" sz="1600" dirty="0" err="1"/>
              <a:t>Pinnington</a:t>
            </a:r>
            <a:r>
              <a:rPr lang="en-GB" sz="1600" dirty="0"/>
              <a:t>, A. (2016) International Human Resource Management, SAGE Publications Ltd, London.</a:t>
            </a:r>
          </a:p>
          <a:p>
            <a:r>
              <a:rPr lang="en-GB" sz="1600" dirty="0"/>
              <a:t>Tarique, I; Briscoe, D., Schuler, R. (2016) International Human Resource Management: Policies and Practices for Multinational Enterprises (5th ed.). London: Routledge. </a:t>
            </a:r>
          </a:p>
          <a:p>
            <a:r>
              <a:rPr lang="en-GB" sz="1600" dirty="0"/>
              <a:t>Briscoe, D., Schuler, R. and Tarique, I. (2012) International Human Resource Management: Policies and Practices for Multinational Enterprises. London: Routledge.</a:t>
            </a:r>
          </a:p>
          <a:p>
            <a:r>
              <a:rPr lang="en-GB" sz="1600" dirty="0"/>
              <a:t>CIPD (2000) Recruitment &amp; selection, Workbook 2, London: CIPD</a:t>
            </a:r>
          </a:p>
          <a:p>
            <a:r>
              <a:rPr lang="en-GB" sz="1600" dirty="0"/>
              <a:t>Harris, H, Brewster, C &amp; Sparrow, P (2003) International human resource management, London: CIPD.</a:t>
            </a:r>
          </a:p>
          <a:p>
            <a:r>
              <a:rPr lang="en-GB" sz="1600" dirty="0"/>
              <a:t>Opute, J. (2020) HRM in Africa: New scenarios and challenges in an emerging economy. London: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583951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446</TotalTime>
  <Words>997</Words>
  <Application>Microsoft Office PowerPoint</Application>
  <PresentationFormat>Widescreen</PresentationFormat>
  <Paragraphs>120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Office Theme</vt:lpstr>
      <vt:lpstr>Kogan Page</vt:lpstr>
      <vt:lpstr>Essentials of International Human Resource Management: The Theory and Practice of Managing People Globally</vt:lpstr>
      <vt:lpstr>Chapter 09 </vt:lpstr>
      <vt:lpstr>Learning Outcomes</vt:lpstr>
      <vt:lpstr>The Nature/Combinations: Mergers and Acquisitions </vt:lpstr>
      <vt:lpstr>The Nature/Combinations (continued)</vt:lpstr>
      <vt:lpstr>Purposes of Mergers and Acquisitions: Strategic Alliances</vt:lpstr>
      <vt:lpstr>Other Attractions</vt:lpstr>
      <vt:lpstr>Challenges for Mergers and Acquisitions</vt:lpstr>
      <vt:lpstr>Strategies for Mergers and Acquisitions</vt:lpstr>
      <vt:lpstr>Examples of Cross-Border Deals</vt:lpstr>
      <vt:lpstr>Reasons why Mergers and Acquisitions fail</vt:lpstr>
      <vt:lpstr>IHRM Implications</vt:lpstr>
      <vt:lpstr>IHRM Implications (continued)</vt:lpstr>
      <vt:lpstr>IHRM Implications (continued)</vt:lpstr>
      <vt:lpstr>Moving forward -Approaches</vt:lpstr>
      <vt:lpstr>Conclusion</vt:lpstr>
      <vt:lpstr>References and 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Climate Change Enterprise Risk Management:  A practical guide to reaching net zero goals.</dc:title>
  <dc:creator>Anne-Marie Heeney</dc:creator>
  <cp:lastModifiedBy>Anne-Marie Heeney</cp:lastModifiedBy>
  <cp:revision>39</cp:revision>
  <dcterms:created xsi:type="dcterms:W3CDTF">2023-02-10T13:40:50Z</dcterms:created>
  <dcterms:modified xsi:type="dcterms:W3CDTF">2025-01-13T14:18:17Z</dcterms:modified>
</cp:coreProperties>
</file>