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8" r:id="rId33"/>
    <p:sldId id="287" r:id="rId34"/>
    <p:sldId id="289" r:id="rId35"/>
    <p:sldId id="290" r:id="rId36"/>
    <p:sldId id="291" r:id="rId37"/>
    <p:sldId id="292" r:id="rId38"/>
    <p:sldId id="293" r:id="rId39"/>
    <p:sldId id="294" r:id="rId40"/>
    <p:sldId id="29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47" autoAdjust="0"/>
    <p:restoredTop sz="94660"/>
  </p:normalViewPr>
  <p:slideViewPr>
    <p:cSldViewPr snapToGrid="0">
      <p:cViewPr varScale="1">
        <p:scale>
          <a:sx n="72" d="100"/>
          <a:sy n="72" d="100"/>
        </p:scale>
        <p:origin x="654"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162E5-FBDB-432E-906A-FF1F138801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312DF3-EAFF-4BC5-AD8C-D6D79EF73A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E381ED-329E-4337-A630-4D657910498D}"/>
              </a:ext>
            </a:extLst>
          </p:cNvPr>
          <p:cNvSpPr>
            <a:spLocks noGrp="1"/>
          </p:cNvSpPr>
          <p:nvPr>
            <p:ph type="dt" sz="half" idx="10"/>
          </p:nvPr>
        </p:nvSpPr>
        <p:spPr/>
        <p:txBody>
          <a:bodyPr/>
          <a:lstStyle/>
          <a:p>
            <a:fld id="{AB56FEBF-3705-49A5-B887-236E3CC57356}" type="datetimeFigureOut">
              <a:rPr lang="en-GB" smtClean="0"/>
              <a:t>02/05/2018</a:t>
            </a:fld>
            <a:endParaRPr lang="en-GB"/>
          </a:p>
        </p:txBody>
      </p:sp>
      <p:sp>
        <p:nvSpPr>
          <p:cNvPr id="5" name="Footer Placeholder 4">
            <a:extLst>
              <a:ext uri="{FF2B5EF4-FFF2-40B4-BE49-F238E27FC236}">
                <a16:creationId xmlns:a16="http://schemas.microsoft.com/office/drawing/2014/main" id="{61629C49-8B37-494C-BF76-CAF67D5B54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D4BE34-2143-47D9-B8A7-42D6083753DD}"/>
              </a:ext>
            </a:extLst>
          </p:cNvPr>
          <p:cNvSpPr>
            <a:spLocks noGrp="1"/>
          </p:cNvSpPr>
          <p:nvPr>
            <p:ph type="sldNum" sz="quarter" idx="12"/>
          </p:nvPr>
        </p:nvSpPr>
        <p:spPr/>
        <p:txBody>
          <a:bodyPr/>
          <a:lstStyle/>
          <a:p>
            <a:fld id="{70FC9794-3FBB-48E4-A636-81A140005046}" type="slidenum">
              <a:rPr lang="en-GB" smtClean="0"/>
              <a:t>‹#›</a:t>
            </a:fld>
            <a:endParaRPr lang="en-GB"/>
          </a:p>
        </p:txBody>
      </p:sp>
    </p:spTree>
    <p:extLst>
      <p:ext uri="{BB962C8B-B14F-4D97-AF65-F5344CB8AC3E}">
        <p14:creationId xmlns:p14="http://schemas.microsoft.com/office/powerpoint/2010/main" val="1774665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300F8-82E0-4E11-AE1C-A7CC276066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03A62D-E451-4434-A9F5-15972B25AC3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924081-219E-4C5F-95E5-D794C07AB5FE}"/>
              </a:ext>
            </a:extLst>
          </p:cNvPr>
          <p:cNvSpPr>
            <a:spLocks noGrp="1"/>
          </p:cNvSpPr>
          <p:nvPr>
            <p:ph type="dt" sz="half" idx="10"/>
          </p:nvPr>
        </p:nvSpPr>
        <p:spPr/>
        <p:txBody>
          <a:bodyPr/>
          <a:lstStyle/>
          <a:p>
            <a:fld id="{AB56FEBF-3705-49A5-B887-236E3CC57356}" type="datetimeFigureOut">
              <a:rPr lang="en-GB" smtClean="0"/>
              <a:t>02/05/2018</a:t>
            </a:fld>
            <a:endParaRPr lang="en-GB"/>
          </a:p>
        </p:txBody>
      </p:sp>
      <p:sp>
        <p:nvSpPr>
          <p:cNvPr id="5" name="Footer Placeholder 4">
            <a:extLst>
              <a:ext uri="{FF2B5EF4-FFF2-40B4-BE49-F238E27FC236}">
                <a16:creationId xmlns:a16="http://schemas.microsoft.com/office/drawing/2014/main" id="{D347E616-EA10-460C-8136-5A64D434DC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930438-92B0-4E13-AF6B-2552E6858CF7}"/>
              </a:ext>
            </a:extLst>
          </p:cNvPr>
          <p:cNvSpPr>
            <a:spLocks noGrp="1"/>
          </p:cNvSpPr>
          <p:nvPr>
            <p:ph type="sldNum" sz="quarter" idx="12"/>
          </p:nvPr>
        </p:nvSpPr>
        <p:spPr/>
        <p:txBody>
          <a:bodyPr/>
          <a:lstStyle/>
          <a:p>
            <a:fld id="{70FC9794-3FBB-48E4-A636-81A140005046}" type="slidenum">
              <a:rPr lang="en-GB" smtClean="0"/>
              <a:t>‹#›</a:t>
            </a:fld>
            <a:endParaRPr lang="en-GB"/>
          </a:p>
        </p:txBody>
      </p:sp>
    </p:spTree>
    <p:extLst>
      <p:ext uri="{BB962C8B-B14F-4D97-AF65-F5344CB8AC3E}">
        <p14:creationId xmlns:p14="http://schemas.microsoft.com/office/powerpoint/2010/main" val="562119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54CB3-9EB3-4A85-AB59-1300A3703B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6A8811-3383-4FE3-BA80-EB8C50C596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7E8FEC6-01AE-43A0-85F3-EADD47BC8AC8}"/>
              </a:ext>
            </a:extLst>
          </p:cNvPr>
          <p:cNvSpPr>
            <a:spLocks noGrp="1"/>
          </p:cNvSpPr>
          <p:nvPr>
            <p:ph type="dt" sz="half" idx="10"/>
          </p:nvPr>
        </p:nvSpPr>
        <p:spPr/>
        <p:txBody>
          <a:bodyPr/>
          <a:lstStyle/>
          <a:p>
            <a:fld id="{AB56FEBF-3705-49A5-B887-236E3CC57356}" type="datetimeFigureOut">
              <a:rPr lang="en-GB" smtClean="0"/>
              <a:t>02/05/2018</a:t>
            </a:fld>
            <a:endParaRPr lang="en-GB"/>
          </a:p>
        </p:txBody>
      </p:sp>
      <p:sp>
        <p:nvSpPr>
          <p:cNvPr id="5" name="Footer Placeholder 4">
            <a:extLst>
              <a:ext uri="{FF2B5EF4-FFF2-40B4-BE49-F238E27FC236}">
                <a16:creationId xmlns:a16="http://schemas.microsoft.com/office/drawing/2014/main" id="{406A3419-475F-4902-9FA2-D6E890A41E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6AB9BC-2B05-463D-B36B-E6F06CEDF35A}"/>
              </a:ext>
            </a:extLst>
          </p:cNvPr>
          <p:cNvSpPr>
            <a:spLocks noGrp="1"/>
          </p:cNvSpPr>
          <p:nvPr>
            <p:ph type="sldNum" sz="quarter" idx="12"/>
          </p:nvPr>
        </p:nvSpPr>
        <p:spPr/>
        <p:txBody>
          <a:bodyPr/>
          <a:lstStyle/>
          <a:p>
            <a:fld id="{70FC9794-3FBB-48E4-A636-81A140005046}" type="slidenum">
              <a:rPr lang="en-GB" smtClean="0"/>
              <a:t>‹#›</a:t>
            </a:fld>
            <a:endParaRPr lang="en-GB"/>
          </a:p>
        </p:txBody>
      </p:sp>
    </p:spTree>
    <p:extLst>
      <p:ext uri="{BB962C8B-B14F-4D97-AF65-F5344CB8AC3E}">
        <p14:creationId xmlns:p14="http://schemas.microsoft.com/office/powerpoint/2010/main" val="1528851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23764-B839-496E-BEBE-1F08F41D7A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BB09B6-7E01-45F9-8F95-161AA9454CB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30116C-9296-497E-A4B0-7EEEF3224CB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BD0AD9-8069-4EE2-A286-4475E78089DD}"/>
              </a:ext>
            </a:extLst>
          </p:cNvPr>
          <p:cNvSpPr>
            <a:spLocks noGrp="1"/>
          </p:cNvSpPr>
          <p:nvPr>
            <p:ph type="dt" sz="half" idx="10"/>
          </p:nvPr>
        </p:nvSpPr>
        <p:spPr/>
        <p:txBody>
          <a:bodyPr/>
          <a:lstStyle/>
          <a:p>
            <a:fld id="{AB56FEBF-3705-49A5-B887-236E3CC57356}" type="datetimeFigureOut">
              <a:rPr lang="en-GB" smtClean="0"/>
              <a:t>02/05/2018</a:t>
            </a:fld>
            <a:endParaRPr lang="en-GB"/>
          </a:p>
        </p:txBody>
      </p:sp>
      <p:sp>
        <p:nvSpPr>
          <p:cNvPr id="6" name="Footer Placeholder 5">
            <a:extLst>
              <a:ext uri="{FF2B5EF4-FFF2-40B4-BE49-F238E27FC236}">
                <a16:creationId xmlns:a16="http://schemas.microsoft.com/office/drawing/2014/main" id="{1947517A-03A1-4C5D-8F9B-D9D1CAFE69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2F11C4-8FA0-4FE3-B823-DEB04FE632E0}"/>
              </a:ext>
            </a:extLst>
          </p:cNvPr>
          <p:cNvSpPr>
            <a:spLocks noGrp="1"/>
          </p:cNvSpPr>
          <p:nvPr>
            <p:ph type="sldNum" sz="quarter" idx="12"/>
          </p:nvPr>
        </p:nvSpPr>
        <p:spPr/>
        <p:txBody>
          <a:bodyPr/>
          <a:lstStyle/>
          <a:p>
            <a:fld id="{70FC9794-3FBB-48E4-A636-81A140005046}" type="slidenum">
              <a:rPr lang="en-GB" smtClean="0"/>
              <a:t>‹#›</a:t>
            </a:fld>
            <a:endParaRPr lang="en-GB"/>
          </a:p>
        </p:txBody>
      </p:sp>
    </p:spTree>
    <p:extLst>
      <p:ext uri="{BB962C8B-B14F-4D97-AF65-F5344CB8AC3E}">
        <p14:creationId xmlns:p14="http://schemas.microsoft.com/office/powerpoint/2010/main" val="3069761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C1DEB-F683-4887-8D33-A98B8DEB3E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2922CB-7140-4EF9-BF3F-51954423F0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B73D33F-714A-49A3-B26D-0C5B8289C94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A409D7-240F-4D72-B206-F72A83AFA9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4FD927B-9341-4DE0-859C-77CAAC5A646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B13520-E117-47D2-BCB9-18451DE0B1DE}"/>
              </a:ext>
            </a:extLst>
          </p:cNvPr>
          <p:cNvSpPr>
            <a:spLocks noGrp="1"/>
          </p:cNvSpPr>
          <p:nvPr>
            <p:ph type="dt" sz="half" idx="10"/>
          </p:nvPr>
        </p:nvSpPr>
        <p:spPr/>
        <p:txBody>
          <a:bodyPr/>
          <a:lstStyle/>
          <a:p>
            <a:fld id="{AB56FEBF-3705-49A5-B887-236E3CC57356}" type="datetimeFigureOut">
              <a:rPr lang="en-GB" smtClean="0"/>
              <a:t>02/05/2018</a:t>
            </a:fld>
            <a:endParaRPr lang="en-GB"/>
          </a:p>
        </p:txBody>
      </p:sp>
      <p:sp>
        <p:nvSpPr>
          <p:cNvPr id="8" name="Footer Placeholder 7">
            <a:extLst>
              <a:ext uri="{FF2B5EF4-FFF2-40B4-BE49-F238E27FC236}">
                <a16:creationId xmlns:a16="http://schemas.microsoft.com/office/drawing/2014/main" id="{81D3E482-3945-4AAF-90FE-61D68C582C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6E7542-706A-4D6A-85DE-A09D5D9CEB20}"/>
              </a:ext>
            </a:extLst>
          </p:cNvPr>
          <p:cNvSpPr>
            <a:spLocks noGrp="1"/>
          </p:cNvSpPr>
          <p:nvPr>
            <p:ph type="sldNum" sz="quarter" idx="12"/>
          </p:nvPr>
        </p:nvSpPr>
        <p:spPr/>
        <p:txBody>
          <a:bodyPr/>
          <a:lstStyle/>
          <a:p>
            <a:fld id="{70FC9794-3FBB-48E4-A636-81A140005046}" type="slidenum">
              <a:rPr lang="en-GB" smtClean="0"/>
              <a:t>‹#›</a:t>
            </a:fld>
            <a:endParaRPr lang="en-GB"/>
          </a:p>
        </p:txBody>
      </p:sp>
    </p:spTree>
    <p:extLst>
      <p:ext uri="{BB962C8B-B14F-4D97-AF65-F5344CB8AC3E}">
        <p14:creationId xmlns:p14="http://schemas.microsoft.com/office/powerpoint/2010/main" val="315662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E9BC7-1136-480F-B8A0-B5F06490F01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1D4F8B-B854-4134-A0F2-2E9AE9B2DE76}"/>
              </a:ext>
            </a:extLst>
          </p:cNvPr>
          <p:cNvSpPr>
            <a:spLocks noGrp="1"/>
          </p:cNvSpPr>
          <p:nvPr>
            <p:ph type="dt" sz="half" idx="10"/>
          </p:nvPr>
        </p:nvSpPr>
        <p:spPr/>
        <p:txBody>
          <a:bodyPr/>
          <a:lstStyle/>
          <a:p>
            <a:fld id="{AB56FEBF-3705-49A5-B887-236E3CC57356}" type="datetimeFigureOut">
              <a:rPr lang="en-GB" smtClean="0"/>
              <a:t>02/05/2018</a:t>
            </a:fld>
            <a:endParaRPr lang="en-GB"/>
          </a:p>
        </p:txBody>
      </p:sp>
      <p:sp>
        <p:nvSpPr>
          <p:cNvPr id="4" name="Footer Placeholder 3">
            <a:extLst>
              <a:ext uri="{FF2B5EF4-FFF2-40B4-BE49-F238E27FC236}">
                <a16:creationId xmlns:a16="http://schemas.microsoft.com/office/drawing/2014/main" id="{611E827E-73CA-4A26-9EB7-57C8920B5D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831430-1CF4-4EEA-A817-76E98FB6D7E6}"/>
              </a:ext>
            </a:extLst>
          </p:cNvPr>
          <p:cNvSpPr>
            <a:spLocks noGrp="1"/>
          </p:cNvSpPr>
          <p:nvPr>
            <p:ph type="sldNum" sz="quarter" idx="12"/>
          </p:nvPr>
        </p:nvSpPr>
        <p:spPr/>
        <p:txBody>
          <a:bodyPr/>
          <a:lstStyle/>
          <a:p>
            <a:fld id="{70FC9794-3FBB-48E4-A636-81A140005046}" type="slidenum">
              <a:rPr lang="en-GB" smtClean="0"/>
              <a:t>‹#›</a:t>
            </a:fld>
            <a:endParaRPr lang="en-GB"/>
          </a:p>
        </p:txBody>
      </p:sp>
    </p:spTree>
    <p:extLst>
      <p:ext uri="{BB962C8B-B14F-4D97-AF65-F5344CB8AC3E}">
        <p14:creationId xmlns:p14="http://schemas.microsoft.com/office/powerpoint/2010/main" val="2875021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228624-BA62-4B3D-A031-CBC1400EE2C7}"/>
              </a:ext>
            </a:extLst>
          </p:cNvPr>
          <p:cNvSpPr>
            <a:spLocks noGrp="1"/>
          </p:cNvSpPr>
          <p:nvPr>
            <p:ph type="dt" sz="half" idx="10"/>
          </p:nvPr>
        </p:nvSpPr>
        <p:spPr/>
        <p:txBody>
          <a:bodyPr/>
          <a:lstStyle/>
          <a:p>
            <a:fld id="{AB56FEBF-3705-49A5-B887-236E3CC57356}" type="datetimeFigureOut">
              <a:rPr lang="en-GB" smtClean="0"/>
              <a:t>02/05/2018</a:t>
            </a:fld>
            <a:endParaRPr lang="en-GB"/>
          </a:p>
        </p:txBody>
      </p:sp>
      <p:sp>
        <p:nvSpPr>
          <p:cNvPr id="3" name="Footer Placeholder 2">
            <a:extLst>
              <a:ext uri="{FF2B5EF4-FFF2-40B4-BE49-F238E27FC236}">
                <a16:creationId xmlns:a16="http://schemas.microsoft.com/office/drawing/2014/main" id="{2AD70F98-6AEE-4E3D-9EBC-FFAAC51E5C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301433-B2FE-4124-A43D-EEF4BD3160EE}"/>
              </a:ext>
            </a:extLst>
          </p:cNvPr>
          <p:cNvSpPr>
            <a:spLocks noGrp="1"/>
          </p:cNvSpPr>
          <p:nvPr>
            <p:ph type="sldNum" sz="quarter" idx="12"/>
          </p:nvPr>
        </p:nvSpPr>
        <p:spPr/>
        <p:txBody>
          <a:bodyPr/>
          <a:lstStyle/>
          <a:p>
            <a:fld id="{70FC9794-3FBB-48E4-A636-81A140005046}" type="slidenum">
              <a:rPr lang="en-GB" smtClean="0"/>
              <a:t>‹#›</a:t>
            </a:fld>
            <a:endParaRPr lang="en-GB"/>
          </a:p>
        </p:txBody>
      </p:sp>
    </p:spTree>
    <p:extLst>
      <p:ext uri="{BB962C8B-B14F-4D97-AF65-F5344CB8AC3E}">
        <p14:creationId xmlns:p14="http://schemas.microsoft.com/office/powerpoint/2010/main" val="734493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0708B-544B-4E8A-A1CA-1C98188596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F31E39-275B-45E6-A9ED-174EAA2ABA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BE17F9-70F3-4F97-9818-79EBA494B4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0287010-D4A7-436B-BCF3-CFDBC3BAFA0F}"/>
              </a:ext>
            </a:extLst>
          </p:cNvPr>
          <p:cNvSpPr>
            <a:spLocks noGrp="1"/>
          </p:cNvSpPr>
          <p:nvPr>
            <p:ph type="dt" sz="half" idx="10"/>
          </p:nvPr>
        </p:nvSpPr>
        <p:spPr/>
        <p:txBody>
          <a:bodyPr/>
          <a:lstStyle/>
          <a:p>
            <a:fld id="{AB56FEBF-3705-49A5-B887-236E3CC57356}" type="datetimeFigureOut">
              <a:rPr lang="en-GB" smtClean="0"/>
              <a:t>02/05/2018</a:t>
            </a:fld>
            <a:endParaRPr lang="en-GB"/>
          </a:p>
        </p:txBody>
      </p:sp>
      <p:sp>
        <p:nvSpPr>
          <p:cNvPr id="6" name="Footer Placeholder 5">
            <a:extLst>
              <a:ext uri="{FF2B5EF4-FFF2-40B4-BE49-F238E27FC236}">
                <a16:creationId xmlns:a16="http://schemas.microsoft.com/office/drawing/2014/main" id="{758F208B-95B2-46E8-BD34-B33D60F0C3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8BBF06-BD00-4199-A716-FE42459FB502}"/>
              </a:ext>
            </a:extLst>
          </p:cNvPr>
          <p:cNvSpPr>
            <a:spLocks noGrp="1"/>
          </p:cNvSpPr>
          <p:nvPr>
            <p:ph type="sldNum" sz="quarter" idx="12"/>
          </p:nvPr>
        </p:nvSpPr>
        <p:spPr/>
        <p:txBody>
          <a:bodyPr/>
          <a:lstStyle/>
          <a:p>
            <a:fld id="{70FC9794-3FBB-48E4-A636-81A140005046}" type="slidenum">
              <a:rPr lang="en-GB" smtClean="0"/>
              <a:t>‹#›</a:t>
            </a:fld>
            <a:endParaRPr lang="en-GB"/>
          </a:p>
        </p:txBody>
      </p:sp>
    </p:spTree>
    <p:extLst>
      <p:ext uri="{BB962C8B-B14F-4D97-AF65-F5344CB8AC3E}">
        <p14:creationId xmlns:p14="http://schemas.microsoft.com/office/powerpoint/2010/main" val="2671189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092E5-CDA3-47E0-BCAD-82B50B49A8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474FB1-2425-4D6F-88A7-009CA6A724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2B6521C-700F-435A-BE3F-9F42A1314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9D9F278-771E-4606-935E-AD2171E10199}"/>
              </a:ext>
            </a:extLst>
          </p:cNvPr>
          <p:cNvSpPr>
            <a:spLocks noGrp="1"/>
          </p:cNvSpPr>
          <p:nvPr>
            <p:ph type="dt" sz="half" idx="10"/>
          </p:nvPr>
        </p:nvSpPr>
        <p:spPr/>
        <p:txBody>
          <a:bodyPr/>
          <a:lstStyle/>
          <a:p>
            <a:fld id="{AB56FEBF-3705-49A5-B887-236E3CC57356}" type="datetimeFigureOut">
              <a:rPr lang="en-GB" smtClean="0"/>
              <a:t>02/05/2018</a:t>
            </a:fld>
            <a:endParaRPr lang="en-GB"/>
          </a:p>
        </p:txBody>
      </p:sp>
      <p:sp>
        <p:nvSpPr>
          <p:cNvPr id="6" name="Footer Placeholder 5">
            <a:extLst>
              <a:ext uri="{FF2B5EF4-FFF2-40B4-BE49-F238E27FC236}">
                <a16:creationId xmlns:a16="http://schemas.microsoft.com/office/drawing/2014/main" id="{859D1B5B-CA89-4C11-B6AB-75B3B7BDA3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360228-4929-4E81-B5CD-6EF62FD59D07}"/>
              </a:ext>
            </a:extLst>
          </p:cNvPr>
          <p:cNvSpPr>
            <a:spLocks noGrp="1"/>
          </p:cNvSpPr>
          <p:nvPr>
            <p:ph type="sldNum" sz="quarter" idx="12"/>
          </p:nvPr>
        </p:nvSpPr>
        <p:spPr/>
        <p:txBody>
          <a:bodyPr/>
          <a:lstStyle/>
          <a:p>
            <a:fld id="{70FC9794-3FBB-48E4-A636-81A140005046}" type="slidenum">
              <a:rPr lang="en-GB" smtClean="0"/>
              <a:t>‹#›</a:t>
            </a:fld>
            <a:endParaRPr lang="en-GB"/>
          </a:p>
        </p:txBody>
      </p:sp>
    </p:spTree>
    <p:extLst>
      <p:ext uri="{BB962C8B-B14F-4D97-AF65-F5344CB8AC3E}">
        <p14:creationId xmlns:p14="http://schemas.microsoft.com/office/powerpoint/2010/main" val="4240435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5E48A-36E5-4F77-9168-6305F7518D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78B63A-270C-4F49-8E79-ECD098851D8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23362F-EEAD-4083-AAE4-FAA3499B2597}"/>
              </a:ext>
            </a:extLst>
          </p:cNvPr>
          <p:cNvSpPr>
            <a:spLocks noGrp="1"/>
          </p:cNvSpPr>
          <p:nvPr>
            <p:ph type="dt" sz="half" idx="10"/>
          </p:nvPr>
        </p:nvSpPr>
        <p:spPr/>
        <p:txBody>
          <a:bodyPr/>
          <a:lstStyle/>
          <a:p>
            <a:fld id="{AB56FEBF-3705-49A5-B887-236E3CC57356}" type="datetimeFigureOut">
              <a:rPr lang="en-GB" smtClean="0"/>
              <a:t>02/05/2018</a:t>
            </a:fld>
            <a:endParaRPr lang="en-GB"/>
          </a:p>
        </p:txBody>
      </p:sp>
      <p:sp>
        <p:nvSpPr>
          <p:cNvPr id="5" name="Footer Placeholder 4">
            <a:extLst>
              <a:ext uri="{FF2B5EF4-FFF2-40B4-BE49-F238E27FC236}">
                <a16:creationId xmlns:a16="http://schemas.microsoft.com/office/drawing/2014/main" id="{874E41C7-CBC7-414F-A14B-55EE7C773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5755E0-B84F-413B-B054-0512FC3AC28B}"/>
              </a:ext>
            </a:extLst>
          </p:cNvPr>
          <p:cNvSpPr>
            <a:spLocks noGrp="1"/>
          </p:cNvSpPr>
          <p:nvPr>
            <p:ph type="sldNum" sz="quarter" idx="12"/>
          </p:nvPr>
        </p:nvSpPr>
        <p:spPr/>
        <p:txBody>
          <a:bodyPr/>
          <a:lstStyle/>
          <a:p>
            <a:fld id="{70FC9794-3FBB-48E4-A636-81A140005046}" type="slidenum">
              <a:rPr lang="en-GB" smtClean="0"/>
              <a:t>‹#›</a:t>
            </a:fld>
            <a:endParaRPr lang="en-GB"/>
          </a:p>
        </p:txBody>
      </p:sp>
    </p:spTree>
    <p:extLst>
      <p:ext uri="{BB962C8B-B14F-4D97-AF65-F5344CB8AC3E}">
        <p14:creationId xmlns:p14="http://schemas.microsoft.com/office/powerpoint/2010/main" val="80052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B47A81-3694-4BB9-8BF9-C7894AD77E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F0D0A4-2B54-46EE-B85F-A64C1B28AE6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C82E55-F773-42E6-9166-955E78A8344C}"/>
              </a:ext>
            </a:extLst>
          </p:cNvPr>
          <p:cNvSpPr>
            <a:spLocks noGrp="1"/>
          </p:cNvSpPr>
          <p:nvPr>
            <p:ph type="dt" sz="half" idx="10"/>
          </p:nvPr>
        </p:nvSpPr>
        <p:spPr/>
        <p:txBody>
          <a:bodyPr/>
          <a:lstStyle/>
          <a:p>
            <a:fld id="{AB56FEBF-3705-49A5-B887-236E3CC57356}" type="datetimeFigureOut">
              <a:rPr lang="en-GB" smtClean="0"/>
              <a:t>02/05/2018</a:t>
            </a:fld>
            <a:endParaRPr lang="en-GB"/>
          </a:p>
        </p:txBody>
      </p:sp>
      <p:sp>
        <p:nvSpPr>
          <p:cNvPr id="5" name="Footer Placeholder 4">
            <a:extLst>
              <a:ext uri="{FF2B5EF4-FFF2-40B4-BE49-F238E27FC236}">
                <a16:creationId xmlns:a16="http://schemas.microsoft.com/office/drawing/2014/main" id="{8C126274-0B5C-49C9-AF6A-55B0B2749A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19988C-5F50-45A3-A453-D3ABB5EF92EF}"/>
              </a:ext>
            </a:extLst>
          </p:cNvPr>
          <p:cNvSpPr>
            <a:spLocks noGrp="1"/>
          </p:cNvSpPr>
          <p:nvPr>
            <p:ph type="sldNum" sz="quarter" idx="12"/>
          </p:nvPr>
        </p:nvSpPr>
        <p:spPr/>
        <p:txBody>
          <a:bodyPr/>
          <a:lstStyle/>
          <a:p>
            <a:fld id="{70FC9794-3FBB-48E4-A636-81A140005046}" type="slidenum">
              <a:rPr lang="en-GB" smtClean="0"/>
              <a:t>‹#›</a:t>
            </a:fld>
            <a:endParaRPr lang="en-GB"/>
          </a:p>
        </p:txBody>
      </p:sp>
    </p:spTree>
    <p:extLst>
      <p:ext uri="{BB962C8B-B14F-4D97-AF65-F5344CB8AC3E}">
        <p14:creationId xmlns:p14="http://schemas.microsoft.com/office/powerpoint/2010/main" val="4199590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1A66D7-280F-4C40-A6AD-393B442302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CC09E9-5176-4A15-BCA1-0A046C7AA7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76DEE3-6708-4903-A5C2-EAF6187C33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56FEBF-3705-49A5-B887-236E3CC57356}" type="datetimeFigureOut">
              <a:rPr lang="en-GB" smtClean="0"/>
              <a:t>02/05/2018</a:t>
            </a:fld>
            <a:endParaRPr lang="en-GB"/>
          </a:p>
        </p:txBody>
      </p:sp>
      <p:sp>
        <p:nvSpPr>
          <p:cNvPr id="5" name="Footer Placeholder 4">
            <a:extLst>
              <a:ext uri="{FF2B5EF4-FFF2-40B4-BE49-F238E27FC236}">
                <a16:creationId xmlns:a16="http://schemas.microsoft.com/office/drawing/2014/main" id="{696C9207-97B2-4AA9-9A01-33668615E5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82F9F6-206D-4C81-8296-465D4BBCB3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FC9794-3FBB-48E4-A636-81A140005046}" type="slidenum">
              <a:rPr lang="en-GB" smtClean="0"/>
              <a:t>‹#›</a:t>
            </a:fld>
            <a:endParaRPr lang="en-GB"/>
          </a:p>
        </p:txBody>
      </p:sp>
    </p:spTree>
    <p:extLst>
      <p:ext uri="{BB962C8B-B14F-4D97-AF65-F5344CB8AC3E}">
        <p14:creationId xmlns:p14="http://schemas.microsoft.com/office/powerpoint/2010/main" val="37030924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hyperlink" Target="http://www.historyofmacedonia.org/AncientMacedonia/PhilipofMacedon.html" TargetMode="External"/><Relationship Id="rId2" Type="http://schemas.openxmlformats.org/officeDocument/2006/relationships/hyperlink" Target="http://www.livius.org/articles/person/cleopatra-of-macedonia/" TargetMode="Externa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www.livius.org/sources/content/diodorus/the-death-of-philip/" TargetMode="External"/><Relationship Id="rId2" Type="http://schemas.openxmlformats.org/officeDocument/2006/relationships/hyperlink" Target="http://www.historyofmacedonia.org/AncientMacedonia/PhilipofMacedon.html"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hyperlink" Target="http://www.livius.org/sources/content/diodorus/the-sack-of-thebes/"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hyperlink" Target="http://www.livius.org/articles/battle/granicus/"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hyperlink" Target="http://www.livius.org/sources/content/arrian/anabasis/alexander-visits-siwah/" TargetMode="Externa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hyperlink" Target="http://www.livius.org/articles/battle/gaugamela-331-bce/"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hyperlink" Target="http://www.livius.org/sources/content/diodorus/alexander-sacks-persepolis/" TargetMode="Externa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www.livius.org/articles/person/porus/" TargetMode="External"/><Relationship Id="rId2" Type="http://schemas.openxmlformats.org/officeDocument/2006/relationships/hyperlink" Target="http://www.ancient.eu/article/660/battle-of-hydaspes/" TargetMode="Externa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hyperlink" Target="http://www.livius.org/sources/content/arrian/anabasis/mutiny-at-opis/" TargetMode="Externa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hyperlink" Target="http://www.livius.org/sources/content/arrian/anabasis/the-death-of-alexander/" TargetMode="Externa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hyperlink" Target="http://www.livius.org/articles/concept/diadochi/diadochi-1-the-babylon-settlement/" TargetMode="Externa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hyperlink" Target="http://www.livius.org/articles/person/perdiccas/" TargetMode="Externa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hyperlink" Target="http://onlinelibrary.wiley.com/doi/10.1002/9781444338386.wbeah09240/full" TargetMode="Externa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hyperlink" Target="http://www.historyofwar.org/articles/wars_lamian.html" TargetMode="Externa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hyperlink" Target="http://www.livius.org/articles/person/eumenes/" TargetMode="Externa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hyperlink" Target="http://www.livius.org/sources/content/diodorus/the-death-of-antipater/" TargetMode="Externa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hyperlink" Target="http://www.livius.org/articles/person/alexander-iv/" TargetMode="Externa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hyperlink" Target="http://www.livius.org/sources/content/plutarch/plutarchs-demetrius/the-liberation-of-athens/" TargetMode="Externa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hyperlink" Target="http://www.livius.org/articles/battle/ipsus/" TargetMode="Externa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hyperlink" Target="http://www.perseus.tufts.edu/hopper/text?doc=Perseus:text:1999.01.0160:book=1:chapter=4&amp;highlight=sack,gauls,delphi" TargetMode="External"/><Relationship Id="rId2" Type="http://schemas.openxmlformats.org/officeDocument/2006/relationships/hyperlink" Target="http://www.livius.org/sources/content/pausinias-guide-to-Greece/the-invasion-of-the-gauls/" TargetMode="External"/><Relationship Id="rId1" Type="http://schemas.openxmlformats.org/officeDocument/2006/relationships/slideLayout" Target="../slideLayouts/slideLayout5.xml"/><Relationship Id="rId4" Type="http://schemas.openxmlformats.org/officeDocument/2006/relationships/hyperlink" Target="http://www.perseus.tufts.edu/hopper/text?doc=Perseus:text:1999.01.0084:book=9:chapter=10&amp;highlight=sack,gauls,delphi"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http://www.livius.org/articles/concept/syrian-war-2/" TargetMode="Externa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hyperlink" Target="http://www.parthia.com/parthia_coins_pre-arsacid.htm" TargetMode="Externa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hyperlink" Target="http://www.livius.org/articles/misc/parthian-empire/" TargetMode="Externa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hyperlink" Target="http://www.britannica.com/biography/Ptolemy-II-Philadelphus" TargetMode="Externa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hyperlink" Target="http://www.livius.org/articles/concept/syrian-war-3" TargetMode="Externa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hyperlink" Target="http://www.historyofwar.org/articles/wars_second_illyrian.html" TargetMode="External"/><Relationship Id="rId2" Type="http://schemas.openxmlformats.org/officeDocument/2006/relationships/hyperlink" Target="http://www.livius.org/sources/content/appian/appian-the-illyrian-wars/appian-the-illyrian-wars-2/" TargetMode="Externa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hyperlink" Target="http://www.livius.org/articles/battle/cynoscephalae-197-bce/" TargetMode="Externa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hyperlink" Target="http://www.livius.org/articles/battle/pydna-168-bce/" TargetMode="Externa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hyperlink" Target="http://www.livius.org/articles/place/corinth/" TargetMode="Externa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3B478-E68C-4DF5-8A43-09DC3E93DE6C}"/>
              </a:ext>
            </a:extLst>
          </p:cNvPr>
          <p:cNvSpPr>
            <a:spLocks noGrp="1"/>
          </p:cNvSpPr>
          <p:nvPr>
            <p:ph type="ctrTitle"/>
          </p:nvPr>
        </p:nvSpPr>
        <p:spPr/>
        <p:txBody>
          <a:bodyPr/>
          <a:lstStyle/>
          <a:p>
            <a:r>
              <a:rPr lang="en-GB" dirty="0">
                <a:latin typeface="Cambria" panose="02040503050406030204" pitchFamily="18" charset="0"/>
              </a:rPr>
              <a:t>Annotated Timeline Semester 2 </a:t>
            </a:r>
          </a:p>
        </p:txBody>
      </p:sp>
      <p:sp>
        <p:nvSpPr>
          <p:cNvPr id="3" name="Subtitle 2">
            <a:extLst>
              <a:ext uri="{FF2B5EF4-FFF2-40B4-BE49-F238E27FC236}">
                <a16:creationId xmlns:a16="http://schemas.microsoft.com/office/drawing/2014/main" id="{8C0DBD8A-B178-4AB3-A646-A1D3B547D433}"/>
              </a:ext>
            </a:extLst>
          </p:cNvPr>
          <p:cNvSpPr>
            <a:spLocks noGrp="1"/>
          </p:cNvSpPr>
          <p:nvPr>
            <p:ph type="subTitle" idx="1"/>
          </p:nvPr>
        </p:nvSpPr>
        <p:spPr/>
        <p:txBody>
          <a:bodyPr/>
          <a:lstStyle/>
          <a:p>
            <a:r>
              <a:rPr lang="en-GB" dirty="0">
                <a:latin typeface="Cambria" panose="02040503050406030204" pitchFamily="18" charset="0"/>
              </a:rPr>
              <a:t>Matilda Jones</a:t>
            </a:r>
          </a:p>
        </p:txBody>
      </p:sp>
    </p:spTree>
    <p:extLst>
      <p:ext uri="{BB962C8B-B14F-4D97-AF65-F5344CB8AC3E}">
        <p14:creationId xmlns:p14="http://schemas.microsoft.com/office/powerpoint/2010/main" val="3262445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F1F68-7745-433C-9244-9AE2D911E44E}"/>
              </a:ext>
            </a:extLst>
          </p:cNvPr>
          <p:cNvSpPr>
            <a:spLocks noGrp="1"/>
          </p:cNvSpPr>
          <p:nvPr>
            <p:ph type="title"/>
          </p:nvPr>
        </p:nvSpPr>
        <p:spPr/>
        <p:txBody>
          <a:bodyPr/>
          <a:lstStyle/>
          <a:p>
            <a:r>
              <a:rPr lang="en-GB" dirty="0">
                <a:latin typeface="Cambria" panose="02040503050406030204" pitchFamily="18" charset="0"/>
              </a:rPr>
              <a:t>Birth of Alexander:</a:t>
            </a:r>
          </a:p>
        </p:txBody>
      </p:sp>
      <p:sp>
        <p:nvSpPr>
          <p:cNvPr id="3" name="Text Placeholder 2">
            <a:extLst>
              <a:ext uri="{FF2B5EF4-FFF2-40B4-BE49-F238E27FC236}">
                <a16:creationId xmlns:a16="http://schemas.microsoft.com/office/drawing/2014/main" id="{4D48D146-32C2-413F-BAC3-AE4F8DDF9ADD}"/>
              </a:ext>
            </a:extLst>
          </p:cNvPr>
          <p:cNvSpPr>
            <a:spLocks noGrp="1"/>
          </p:cNvSpPr>
          <p:nvPr>
            <p:ph type="body" idx="1"/>
          </p:nvPr>
        </p:nvSpPr>
        <p:spPr>
          <a:xfrm>
            <a:off x="839788" y="1681163"/>
            <a:ext cx="5157787" cy="823912"/>
          </a:xfrm>
        </p:spPr>
        <p:txBody>
          <a:bodyPr>
            <a:normAutofit lnSpcReduction="10000"/>
          </a:bodyPr>
          <a:lstStyle/>
          <a:p>
            <a:endParaRPr lang="en-GB" dirty="0">
              <a:latin typeface="Cambria" panose="02040503050406030204" pitchFamily="18" charset="0"/>
            </a:endParaRPr>
          </a:p>
          <a:p>
            <a:r>
              <a:rPr lang="en-GB" dirty="0">
                <a:latin typeface="Cambria" panose="02040503050406030204" pitchFamily="18" charset="0"/>
              </a:rPr>
              <a:t>Facts:</a:t>
            </a:r>
          </a:p>
          <a:p>
            <a:endParaRPr lang="en-GB" dirty="0"/>
          </a:p>
        </p:txBody>
      </p:sp>
      <p:sp>
        <p:nvSpPr>
          <p:cNvPr id="4" name="Content Placeholder 3">
            <a:extLst>
              <a:ext uri="{FF2B5EF4-FFF2-40B4-BE49-F238E27FC236}">
                <a16:creationId xmlns:a16="http://schemas.microsoft.com/office/drawing/2014/main" id="{082005B0-BD1C-4890-926A-8EBCA3AEE5AE}"/>
              </a:ext>
            </a:extLst>
          </p:cNvPr>
          <p:cNvSpPr>
            <a:spLocks noGrp="1"/>
          </p:cNvSpPr>
          <p:nvPr>
            <p:ph sz="half" idx="2"/>
          </p:nvPr>
        </p:nvSpPr>
        <p:spPr>
          <a:xfrm>
            <a:off x="839788" y="2014330"/>
            <a:ext cx="5157787" cy="4175333"/>
          </a:xfrm>
        </p:spPr>
        <p:txBody>
          <a:bodyPr>
            <a:normAutofit/>
          </a:bodyPr>
          <a:lstStyle/>
          <a:p>
            <a:pPr>
              <a:lnSpc>
                <a:spcPct val="100000"/>
              </a:lnSpc>
              <a:spcBef>
                <a:spcPts val="0"/>
              </a:spcBef>
            </a:pPr>
            <a:r>
              <a:rPr lang="en-GB" sz="1600" dirty="0">
                <a:latin typeface="Cambria" panose="02040503050406030204" pitchFamily="18" charset="0"/>
              </a:rPr>
              <a:t>Born in 356 BC in Pella, to Phillip II and Olympias, Princess of Epirus.</a:t>
            </a:r>
          </a:p>
          <a:p>
            <a:pPr>
              <a:lnSpc>
                <a:spcPct val="100000"/>
              </a:lnSpc>
              <a:spcBef>
                <a:spcPts val="0"/>
              </a:spcBef>
            </a:pPr>
            <a:r>
              <a:rPr lang="en-GB" sz="1600" dirty="0">
                <a:latin typeface="Cambria" panose="02040503050406030204" pitchFamily="18" charset="0"/>
              </a:rPr>
              <a:t>He was not an only child, but was the oldest. His brother (</a:t>
            </a:r>
            <a:r>
              <a:rPr lang="en-GB" sz="1600" dirty="0" err="1">
                <a:latin typeface="Cambria" panose="02040503050406030204" pitchFamily="18" charset="0"/>
              </a:rPr>
              <a:t>Arrhidaeus</a:t>
            </a:r>
            <a:r>
              <a:rPr lang="en-GB" sz="1600" dirty="0">
                <a:latin typeface="Cambria" panose="02040503050406030204" pitchFamily="18" charset="0"/>
              </a:rPr>
              <a:t>) is noted to have been mentally unwell or damaged.</a:t>
            </a:r>
          </a:p>
          <a:p>
            <a:pPr>
              <a:lnSpc>
                <a:spcPct val="100000"/>
              </a:lnSpc>
              <a:spcBef>
                <a:spcPts val="0"/>
              </a:spcBef>
            </a:pPr>
            <a:r>
              <a:rPr lang="en-GB" sz="1600" dirty="0">
                <a:latin typeface="Cambria" panose="02040503050406030204" pitchFamily="18" charset="0"/>
              </a:rPr>
              <a:t>Grew up when Phillip was rebuilding the Macedonian army, which is hypothesised to have had a large impact on him as a whole, evidenced by his military prowess.</a:t>
            </a:r>
          </a:p>
          <a:p>
            <a:pPr>
              <a:lnSpc>
                <a:spcPct val="100000"/>
              </a:lnSpc>
              <a:spcBef>
                <a:spcPts val="0"/>
              </a:spcBef>
            </a:pPr>
            <a:r>
              <a:rPr lang="en-GB" sz="1600" dirty="0">
                <a:latin typeface="Cambria" panose="02040503050406030204" pitchFamily="18" charset="0"/>
              </a:rPr>
              <a:t>He was tutored by Aristotle from a young age.</a:t>
            </a:r>
          </a:p>
          <a:p>
            <a:pPr>
              <a:lnSpc>
                <a:spcPct val="100000"/>
              </a:lnSpc>
              <a:spcBef>
                <a:spcPts val="0"/>
              </a:spcBef>
            </a:pPr>
            <a:r>
              <a:rPr lang="en-GB" sz="1600" dirty="0">
                <a:latin typeface="Cambria" panose="02040503050406030204" pitchFamily="18" charset="0"/>
              </a:rPr>
              <a:t>Is famous for taming an un-tameable stallion, Bucephalus, who later became his war-horse.</a:t>
            </a:r>
          </a:p>
          <a:p>
            <a:pPr>
              <a:lnSpc>
                <a:spcPct val="100000"/>
              </a:lnSpc>
              <a:spcBef>
                <a:spcPts val="0"/>
              </a:spcBef>
            </a:pPr>
            <a:r>
              <a:rPr lang="en-GB" sz="1600" dirty="0">
                <a:latin typeface="Cambria" panose="02040503050406030204" pitchFamily="18" charset="0"/>
              </a:rPr>
              <a:t>In 340BC, at 16, was declared Regent of Macedon whilst Phillip warred with Thrace. </a:t>
            </a:r>
          </a:p>
          <a:p>
            <a:pPr>
              <a:lnSpc>
                <a:spcPct val="100000"/>
              </a:lnSpc>
              <a:spcBef>
                <a:spcPts val="0"/>
              </a:spcBef>
            </a:pPr>
            <a:r>
              <a:rPr lang="en-GB" sz="1600" dirty="0">
                <a:latin typeface="Cambria" panose="02040503050406030204" pitchFamily="18" charset="0"/>
              </a:rPr>
              <a:t>Is well known for his military prowess, and is known as Alexander The Great because of it.</a:t>
            </a:r>
          </a:p>
        </p:txBody>
      </p:sp>
      <p:sp>
        <p:nvSpPr>
          <p:cNvPr id="5" name="Text Placeholder 4">
            <a:extLst>
              <a:ext uri="{FF2B5EF4-FFF2-40B4-BE49-F238E27FC236}">
                <a16:creationId xmlns:a16="http://schemas.microsoft.com/office/drawing/2014/main" id="{1C53105B-BB5B-4F00-912B-E7B36C8443D2}"/>
              </a:ext>
            </a:extLst>
          </p:cNvPr>
          <p:cNvSpPr>
            <a:spLocks noGrp="1"/>
          </p:cNvSpPr>
          <p:nvPr>
            <p:ph type="body" sz="quarter" idx="3"/>
          </p:nvPr>
        </p:nvSpPr>
        <p:spPr/>
        <p:txBody>
          <a:bodyPr>
            <a:normAutofit/>
          </a:bodyPr>
          <a:lstStyle/>
          <a:p>
            <a:r>
              <a:rPr lang="en-GB" dirty="0">
                <a:latin typeface="Cambria" panose="02040503050406030204" pitchFamily="18" charset="0"/>
              </a:rPr>
              <a:t>Sources:</a:t>
            </a:r>
          </a:p>
          <a:p>
            <a:endParaRPr lang="en-GB" dirty="0"/>
          </a:p>
        </p:txBody>
      </p:sp>
      <p:sp>
        <p:nvSpPr>
          <p:cNvPr id="6" name="Content Placeholder 5">
            <a:extLst>
              <a:ext uri="{FF2B5EF4-FFF2-40B4-BE49-F238E27FC236}">
                <a16:creationId xmlns:a16="http://schemas.microsoft.com/office/drawing/2014/main" id="{71C8588F-B73A-44D8-87FA-D97749FEA685}"/>
              </a:ext>
            </a:extLst>
          </p:cNvPr>
          <p:cNvSpPr>
            <a:spLocks noGrp="1"/>
          </p:cNvSpPr>
          <p:nvPr>
            <p:ph sz="quarter" idx="4"/>
          </p:nvPr>
        </p:nvSpPr>
        <p:spPr>
          <a:xfrm>
            <a:off x="6172200" y="2014330"/>
            <a:ext cx="5183188" cy="4175333"/>
          </a:xfrm>
        </p:spPr>
        <p:txBody>
          <a:bodyPr>
            <a:normAutofit/>
          </a:bodyPr>
          <a:lstStyle/>
          <a:p>
            <a:r>
              <a:rPr lang="en-GB" sz="1600" i="1" dirty="0">
                <a:latin typeface="Cambria" panose="02040503050406030204" pitchFamily="18" charset="0"/>
              </a:rPr>
              <a:t>Alexander. 6.8.</a:t>
            </a:r>
          </a:p>
          <a:p>
            <a:r>
              <a:rPr lang="en-GB" sz="1600" dirty="0">
                <a:latin typeface="Cambria" panose="02040503050406030204" pitchFamily="18" charset="0"/>
              </a:rPr>
              <a:t>Bosworth, A.B., 2008</a:t>
            </a:r>
            <a:r>
              <a:rPr lang="en-GB" sz="1600" i="1" dirty="0">
                <a:latin typeface="Cambria" panose="02040503050406030204" pitchFamily="18" charset="0"/>
              </a:rPr>
              <a:t>. Conquest and empire: the reign of Alexander the Great, </a:t>
            </a:r>
            <a:r>
              <a:rPr lang="en-GB" sz="1600" dirty="0">
                <a:latin typeface="Cambria" panose="02040503050406030204" pitchFamily="18" charset="0"/>
              </a:rPr>
              <a:t>Cambridge: Cambridge Univ. Pr.</a:t>
            </a:r>
          </a:p>
          <a:p>
            <a:r>
              <a:rPr lang="en-GB" sz="1600" dirty="0">
                <a:latin typeface="Cambria" panose="02040503050406030204" pitchFamily="18" charset="0"/>
              </a:rPr>
              <a:t> 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 Chapter 5: </a:t>
            </a:r>
            <a:r>
              <a:rPr lang="en-GB" sz="1600" i="1" dirty="0">
                <a:latin typeface="Cambria" panose="02040503050406030204" pitchFamily="18" charset="0"/>
              </a:rPr>
              <a:t>Alexander and Asia </a:t>
            </a:r>
          </a:p>
          <a:p>
            <a:endParaRPr lang="en-GB" sz="1600" i="1"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676065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FC69C-6FA1-44C9-9082-63F4FF3B02D6}"/>
              </a:ext>
            </a:extLst>
          </p:cNvPr>
          <p:cNvSpPr>
            <a:spLocks noGrp="1"/>
          </p:cNvSpPr>
          <p:nvPr>
            <p:ph type="title"/>
          </p:nvPr>
        </p:nvSpPr>
        <p:spPr/>
        <p:txBody>
          <a:bodyPr/>
          <a:lstStyle/>
          <a:p>
            <a:r>
              <a:rPr lang="en-GB" dirty="0">
                <a:latin typeface="Cambria" panose="02040503050406030204" pitchFamily="18" charset="0"/>
              </a:rPr>
              <a:t>Marriage of Phillip and Cleopatra:</a:t>
            </a:r>
          </a:p>
        </p:txBody>
      </p:sp>
      <p:sp>
        <p:nvSpPr>
          <p:cNvPr id="3" name="Text Placeholder 2">
            <a:extLst>
              <a:ext uri="{FF2B5EF4-FFF2-40B4-BE49-F238E27FC236}">
                <a16:creationId xmlns:a16="http://schemas.microsoft.com/office/drawing/2014/main" id="{49F19887-61D6-4DE0-8F24-A05DB52D9DEF}"/>
              </a:ext>
            </a:extLst>
          </p:cNvPr>
          <p:cNvSpPr>
            <a:spLocks noGrp="1"/>
          </p:cNvSpPr>
          <p:nvPr>
            <p:ph type="body" idx="1"/>
          </p:nvPr>
        </p:nvSpPr>
        <p:spPr>
          <a:xfrm>
            <a:off x="839788" y="1681163"/>
            <a:ext cx="5157787" cy="346420"/>
          </a:xfrm>
        </p:spPr>
        <p:txBody>
          <a:bodyPr>
            <a:normAutofit fontScale="92500" lnSpcReduction="2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C4EB846B-951E-475B-B229-33CF86BD5D3F}"/>
              </a:ext>
            </a:extLst>
          </p:cNvPr>
          <p:cNvSpPr>
            <a:spLocks noGrp="1"/>
          </p:cNvSpPr>
          <p:nvPr>
            <p:ph sz="half" idx="2"/>
          </p:nvPr>
        </p:nvSpPr>
        <p:spPr>
          <a:xfrm>
            <a:off x="839788" y="2027583"/>
            <a:ext cx="5157787" cy="4162080"/>
          </a:xfrm>
        </p:spPr>
        <p:txBody>
          <a:bodyPr>
            <a:normAutofit/>
          </a:bodyPr>
          <a:lstStyle/>
          <a:p>
            <a:pPr>
              <a:lnSpc>
                <a:spcPct val="100000"/>
              </a:lnSpc>
              <a:spcBef>
                <a:spcPts val="0"/>
              </a:spcBef>
            </a:pPr>
            <a:r>
              <a:rPr lang="en-GB" sz="1600" dirty="0">
                <a:latin typeface="Cambria" panose="02040503050406030204" pitchFamily="18" charset="0"/>
              </a:rPr>
              <a:t>During Phillip II’s expansion into Greece, he made several people kings and elevated positions along the way.</a:t>
            </a:r>
          </a:p>
          <a:p>
            <a:pPr>
              <a:lnSpc>
                <a:spcPct val="100000"/>
              </a:lnSpc>
              <a:spcBef>
                <a:spcPts val="0"/>
              </a:spcBef>
            </a:pPr>
            <a:r>
              <a:rPr lang="en-GB" sz="1600" dirty="0">
                <a:latin typeface="Cambria" panose="02040503050406030204" pitchFamily="18" charset="0"/>
              </a:rPr>
              <a:t>In 337BC, after reorganising Greece, he married Cleopatra; the niece of the important Macedonian aristocrat, Attalus.</a:t>
            </a:r>
          </a:p>
          <a:p>
            <a:pPr>
              <a:lnSpc>
                <a:spcPct val="100000"/>
              </a:lnSpc>
              <a:spcBef>
                <a:spcPts val="0"/>
              </a:spcBef>
            </a:pPr>
            <a:r>
              <a:rPr lang="en-GB" sz="1600" dirty="0">
                <a:latin typeface="Cambria" panose="02040503050406030204" pitchFamily="18" charset="0"/>
              </a:rPr>
              <a:t>Olympias went into seclusion in her brother’s (Another Alexander) court in </a:t>
            </a:r>
            <a:r>
              <a:rPr lang="en-GB" sz="1600" dirty="0" err="1">
                <a:latin typeface="Cambria" panose="02040503050406030204" pitchFamily="18" charset="0"/>
              </a:rPr>
              <a:t>Molossis</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Alexander (Great) was briefly exiled due to an argument at the wedding, started by Attalus.</a:t>
            </a:r>
          </a:p>
          <a:p>
            <a:pPr>
              <a:lnSpc>
                <a:spcPct val="100000"/>
              </a:lnSpc>
              <a:spcBef>
                <a:spcPts val="0"/>
              </a:spcBef>
            </a:pPr>
            <a:r>
              <a:rPr lang="en-GB" sz="1600" dirty="0">
                <a:latin typeface="Cambria" panose="02040503050406030204" pitchFamily="18" charset="0"/>
              </a:rPr>
              <a:t>Only Cleopatra (Daughter) stayed with her father and stepmother.</a:t>
            </a:r>
          </a:p>
          <a:p>
            <a:pPr>
              <a:lnSpc>
                <a:spcPct val="100000"/>
              </a:lnSpc>
              <a:spcBef>
                <a:spcPts val="0"/>
              </a:spcBef>
            </a:pPr>
            <a:r>
              <a:rPr lang="en-GB" sz="1600" dirty="0">
                <a:latin typeface="Cambria" panose="02040503050406030204" pitchFamily="18" charset="0"/>
              </a:rPr>
              <a:t>Philip and Cleopatra had a son whom they named </a:t>
            </a:r>
            <a:r>
              <a:rPr lang="en-GB" sz="1600" dirty="0" err="1">
                <a:latin typeface="Cambria" panose="02040503050406030204" pitchFamily="18" charset="0"/>
              </a:rPr>
              <a:t>Caranus</a:t>
            </a:r>
            <a:r>
              <a:rPr lang="en-GB" sz="1600" dirty="0">
                <a:latin typeface="Cambria" panose="02040503050406030204" pitchFamily="18" charset="0"/>
              </a:rPr>
              <a:t>, in honour of the founder of the Macedonian royal dynasty.</a:t>
            </a: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8AC4FB9D-C900-4CB4-AFC2-AF3703EE2992}"/>
              </a:ext>
            </a:extLst>
          </p:cNvPr>
          <p:cNvSpPr>
            <a:spLocks noGrp="1"/>
          </p:cNvSpPr>
          <p:nvPr>
            <p:ph type="body" sz="quarter" idx="3"/>
          </p:nvPr>
        </p:nvSpPr>
        <p:spPr>
          <a:xfrm>
            <a:off x="6172200" y="1681163"/>
            <a:ext cx="5183188" cy="651220"/>
          </a:xfrm>
        </p:spPr>
        <p:txBody>
          <a:bodyPr>
            <a:normAutofit/>
          </a:bodyPr>
          <a:lstStyle/>
          <a:p>
            <a:r>
              <a:rPr lang="en-GB" dirty="0">
                <a:latin typeface="Cambria" panose="02040503050406030204" pitchFamily="18" charset="0"/>
              </a:rPr>
              <a:t>Sources:</a:t>
            </a:r>
          </a:p>
          <a:p>
            <a:endParaRPr lang="en-GB" dirty="0">
              <a:latin typeface="Cambria" panose="02040503050406030204" pitchFamily="18" charset="0"/>
            </a:endParaRPr>
          </a:p>
        </p:txBody>
      </p:sp>
      <p:sp>
        <p:nvSpPr>
          <p:cNvPr id="6" name="Content Placeholder 5">
            <a:extLst>
              <a:ext uri="{FF2B5EF4-FFF2-40B4-BE49-F238E27FC236}">
                <a16:creationId xmlns:a16="http://schemas.microsoft.com/office/drawing/2014/main" id="{0D8AA815-D931-430B-A3BD-E5C7E09D27A9}"/>
              </a:ext>
            </a:extLst>
          </p:cNvPr>
          <p:cNvSpPr>
            <a:spLocks noGrp="1"/>
          </p:cNvSpPr>
          <p:nvPr>
            <p:ph sz="quarter" idx="4"/>
          </p:nvPr>
        </p:nvSpPr>
        <p:spPr>
          <a:xfrm>
            <a:off x="6172200" y="2027583"/>
            <a:ext cx="5183188" cy="4162080"/>
          </a:xfrm>
        </p:spPr>
        <p:txBody>
          <a:bodyPr>
            <a:normAutofit/>
          </a:bodyPr>
          <a:lstStyle/>
          <a:p>
            <a:r>
              <a:rPr lang="en-GB" sz="1600" dirty="0">
                <a:latin typeface="Cambria" panose="02040503050406030204" pitchFamily="18" charset="0"/>
              </a:rPr>
              <a:t>Cleopatra of Macedonia. Available at: </a:t>
            </a:r>
            <a:r>
              <a:rPr lang="en-GB" sz="1600" dirty="0">
                <a:latin typeface="Cambria" panose="02040503050406030204" pitchFamily="18" charset="0"/>
                <a:hlinkClick r:id="rId2"/>
              </a:rPr>
              <a:t>http://www.livius.org/articles/person/cleopatra-of-macedonia/</a:t>
            </a:r>
            <a:endParaRPr lang="en-GB" sz="1600" dirty="0">
              <a:latin typeface="Cambria" panose="02040503050406030204" pitchFamily="18" charset="0"/>
            </a:endParaRPr>
          </a:p>
          <a:p>
            <a:r>
              <a:rPr lang="en-GB" sz="1600" dirty="0">
                <a:latin typeface="Cambria" panose="02040503050406030204" pitchFamily="18" charset="0"/>
              </a:rPr>
              <a:t>Philip of Macedon. Philip II of Macedon Biography (359 - 336 BC). King of Macedonia and Conqueror of Illyria, Thrace, and Greece. Marriage with Cleopatra and Family Split. Available at: </a:t>
            </a:r>
            <a:r>
              <a:rPr lang="en-GB" sz="1600" dirty="0">
                <a:latin typeface="Cambria" panose="02040503050406030204" pitchFamily="18" charset="0"/>
                <a:hlinkClick r:id="rId3"/>
              </a:rPr>
              <a:t>http://www.historyofmacedonia.org/AncientMacedonia/PhilipofMacedon.html</a:t>
            </a:r>
            <a:endParaRPr lang="en-GB" sz="1600" dirty="0">
              <a:latin typeface="Cambria" panose="02040503050406030204" pitchFamily="18" charset="0"/>
            </a:endParaRPr>
          </a:p>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 </a:t>
            </a: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 </a:t>
            </a: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402351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9E77D-A094-498A-9927-080277E7C710}"/>
              </a:ext>
            </a:extLst>
          </p:cNvPr>
          <p:cNvSpPr>
            <a:spLocks noGrp="1"/>
          </p:cNvSpPr>
          <p:nvPr>
            <p:ph type="title"/>
          </p:nvPr>
        </p:nvSpPr>
        <p:spPr/>
        <p:txBody>
          <a:bodyPr/>
          <a:lstStyle/>
          <a:p>
            <a:r>
              <a:rPr lang="en-GB" dirty="0">
                <a:latin typeface="Cambria" panose="02040503050406030204" pitchFamily="18" charset="0"/>
              </a:rPr>
              <a:t>Death of Phillip II:</a:t>
            </a:r>
          </a:p>
        </p:txBody>
      </p:sp>
      <p:sp>
        <p:nvSpPr>
          <p:cNvPr id="3" name="Text Placeholder 2">
            <a:extLst>
              <a:ext uri="{FF2B5EF4-FFF2-40B4-BE49-F238E27FC236}">
                <a16:creationId xmlns:a16="http://schemas.microsoft.com/office/drawing/2014/main" id="{4E3E8ECC-0204-48AA-86B0-E0DA86805DB7}"/>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F69BFE93-2D32-4E51-B159-FD4F5D8F66E6}"/>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In the spring of 336BC, Phillip was dealing with campaigns and his daughter Cleopatra’s wedding to  Alexander of Epirus, brother of </a:t>
            </a:r>
            <a:r>
              <a:rPr lang="en-GB" sz="1600" dirty="0" err="1">
                <a:latin typeface="Cambria" panose="02040503050406030204" pitchFamily="18" charset="0"/>
              </a:rPr>
              <a:t>Olympias</a:t>
            </a:r>
            <a:r>
              <a:rPr lang="en-GB" sz="1600" dirty="0">
                <a:latin typeface="Cambria" panose="02040503050406030204" pitchFamily="18" charset="0"/>
              </a:rPr>
              <a:t>- her uncle!</a:t>
            </a:r>
          </a:p>
          <a:p>
            <a:pPr>
              <a:lnSpc>
                <a:spcPct val="100000"/>
              </a:lnSpc>
              <a:spcBef>
                <a:spcPts val="0"/>
              </a:spcBef>
            </a:pPr>
            <a:r>
              <a:rPr lang="en-GB" sz="1600" dirty="0">
                <a:latin typeface="Cambria" panose="02040503050406030204" pitchFamily="18" charset="0"/>
              </a:rPr>
              <a:t>On the second day of the wedding celebration, when passing between his son and son-in-law/brother-in-law, Phillip was stabbed.</a:t>
            </a:r>
          </a:p>
          <a:p>
            <a:pPr>
              <a:lnSpc>
                <a:spcPct val="100000"/>
              </a:lnSpc>
              <a:spcBef>
                <a:spcPts val="0"/>
              </a:spcBef>
            </a:pPr>
            <a:r>
              <a:rPr lang="en-GB" sz="1600" dirty="0">
                <a:latin typeface="Cambria" panose="02040503050406030204" pitchFamily="18" charset="0"/>
              </a:rPr>
              <a:t>Murderer was Pausanias, a young Macedonian noble, killed by Alexander (Great) friends upon fleeing the scene.</a:t>
            </a:r>
          </a:p>
          <a:p>
            <a:pPr>
              <a:lnSpc>
                <a:spcPct val="100000"/>
              </a:lnSpc>
              <a:spcBef>
                <a:spcPts val="0"/>
              </a:spcBef>
            </a:pPr>
            <a:r>
              <a:rPr lang="en-GB" sz="1600" dirty="0">
                <a:latin typeface="Cambria" panose="02040503050406030204" pitchFamily="18" charset="0"/>
              </a:rPr>
              <a:t>According to Diodorus of Sicily, Pausanias killed Phillip because he brushed Attalus’ rape of him under the carpet due to him being family.</a:t>
            </a:r>
          </a:p>
          <a:p>
            <a:pPr>
              <a:lnSpc>
                <a:spcPct val="100000"/>
              </a:lnSpc>
              <a:spcBef>
                <a:spcPts val="0"/>
              </a:spcBef>
            </a:pPr>
            <a:r>
              <a:rPr lang="en-GB" sz="1600" dirty="0">
                <a:latin typeface="Cambria" panose="02040503050406030204" pitchFamily="18" charset="0"/>
              </a:rPr>
              <a:t>His tomb is as of yet unfound.</a:t>
            </a:r>
          </a:p>
        </p:txBody>
      </p:sp>
      <p:sp>
        <p:nvSpPr>
          <p:cNvPr id="5" name="Text Placeholder 4">
            <a:extLst>
              <a:ext uri="{FF2B5EF4-FFF2-40B4-BE49-F238E27FC236}">
                <a16:creationId xmlns:a16="http://schemas.microsoft.com/office/drawing/2014/main" id="{D9F327DF-F1EC-4672-8448-FFF8BA2B9071}"/>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22B4D32F-9C87-439E-8792-D06CB39E075F}"/>
              </a:ext>
            </a:extLst>
          </p:cNvPr>
          <p:cNvSpPr>
            <a:spLocks noGrp="1"/>
          </p:cNvSpPr>
          <p:nvPr>
            <p:ph sz="quarter" idx="4"/>
          </p:nvPr>
        </p:nvSpPr>
        <p:spPr/>
        <p:txBody>
          <a:bodyPr>
            <a:normAutofit/>
          </a:bodyPr>
          <a:lstStyle/>
          <a:p>
            <a:r>
              <a:rPr lang="en-GB" sz="1600" dirty="0">
                <a:latin typeface="Cambria" panose="02040503050406030204" pitchFamily="18" charset="0"/>
              </a:rPr>
              <a:t>Philip of Macedon. Philip II of Macedon Biography (359 - 336 BC). King of Macedonia and Conqueror of Illyria, Thrace, and Greece. Assassination. Available at:</a:t>
            </a:r>
            <a:br>
              <a:rPr lang="en-GB" sz="1600" dirty="0">
                <a:latin typeface="Cambria" panose="02040503050406030204" pitchFamily="18" charset="0"/>
              </a:rPr>
            </a:br>
            <a:r>
              <a:rPr lang="en-GB" sz="1600" dirty="0">
                <a:latin typeface="Cambria" panose="02040503050406030204" pitchFamily="18" charset="0"/>
                <a:hlinkClick r:id="rId2"/>
              </a:rPr>
              <a:t>http://www.historyofmacedonia.org/AncientMacedonia/PhilipofMacedon.html</a:t>
            </a:r>
            <a:endParaRPr lang="en-GB" sz="1600" dirty="0">
              <a:latin typeface="Cambria" panose="02040503050406030204" pitchFamily="18" charset="0"/>
            </a:endParaRPr>
          </a:p>
          <a:p>
            <a:r>
              <a:rPr lang="en-GB" sz="1600" dirty="0">
                <a:latin typeface="Cambria" panose="02040503050406030204" pitchFamily="18" charset="0"/>
              </a:rPr>
              <a:t>Diodorus of Sicily, World History, section 16.91.2-95.1. Translated by E.I. McQueen. Available at:</a:t>
            </a:r>
            <a:br>
              <a:rPr lang="en-GB" sz="1600" dirty="0">
                <a:latin typeface="Cambria" panose="02040503050406030204" pitchFamily="18" charset="0"/>
              </a:rPr>
            </a:br>
            <a:r>
              <a:rPr lang="en-GB" sz="1600" dirty="0">
                <a:latin typeface="Cambria" panose="02040503050406030204" pitchFamily="18" charset="0"/>
                <a:hlinkClick r:id="rId3"/>
              </a:rPr>
              <a:t>http://www.livius.org/sources/content/diodorus/the-death-of-philip/</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2506472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1E9E0-8489-473F-AFFB-18559C1D612C}"/>
              </a:ext>
            </a:extLst>
          </p:cNvPr>
          <p:cNvSpPr>
            <a:spLocks noGrp="1"/>
          </p:cNvSpPr>
          <p:nvPr>
            <p:ph type="title"/>
          </p:nvPr>
        </p:nvSpPr>
        <p:spPr>
          <a:xfrm>
            <a:off x="739775" y="508622"/>
            <a:ext cx="10515600" cy="708301"/>
          </a:xfrm>
        </p:spPr>
        <p:txBody>
          <a:bodyPr/>
          <a:lstStyle/>
          <a:p>
            <a:r>
              <a:rPr lang="en-GB" dirty="0">
                <a:latin typeface="Cambria" panose="02040503050406030204" pitchFamily="18" charset="0"/>
              </a:rPr>
              <a:t>Sack of Thebes:</a:t>
            </a:r>
          </a:p>
        </p:txBody>
      </p:sp>
      <p:sp>
        <p:nvSpPr>
          <p:cNvPr id="3" name="Text Placeholder 2">
            <a:extLst>
              <a:ext uri="{FF2B5EF4-FFF2-40B4-BE49-F238E27FC236}">
                <a16:creationId xmlns:a16="http://schemas.microsoft.com/office/drawing/2014/main" id="{FA386E05-657D-4C31-BA77-2286B51605C2}"/>
              </a:ext>
            </a:extLst>
          </p:cNvPr>
          <p:cNvSpPr>
            <a:spLocks noGrp="1"/>
          </p:cNvSpPr>
          <p:nvPr>
            <p:ph type="body" idx="1"/>
          </p:nvPr>
        </p:nvSpPr>
        <p:spPr>
          <a:xfrm>
            <a:off x="739775" y="1321491"/>
            <a:ext cx="5157787" cy="359672"/>
          </a:xfrm>
        </p:spPr>
        <p:txBody>
          <a:bodyPr>
            <a:normAutofit fontScale="92500"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2DB915CA-8375-4649-ADAF-C042A0AFCE80}"/>
              </a:ext>
            </a:extLst>
          </p:cNvPr>
          <p:cNvSpPr>
            <a:spLocks noGrp="1"/>
          </p:cNvSpPr>
          <p:nvPr>
            <p:ph sz="half" idx="2"/>
          </p:nvPr>
        </p:nvSpPr>
        <p:spPr>
          <a:xfrm>
            <a:off x="839788" y="1577009"/>
            <a:ext cx="6409151" cy="4612654"/>
          </a:xfrm>
        </p:spPr>
        <p:txBody>
          <a:bodyPr>
            <a:normAutofit/>
          </a:bodyPr>
          <a:lstStyle/>
          <a:p>
            <a:pPr>
              <a:lnSpc>
                <a:spcPct val="100000"/>
              </a:lnSpc>
              <a:spcBef>
                <a:spcPts val="0"/>
              </a:spcBef>
            </a:pPr>
            <a:r>
              <a:rPr lang="en-GB" sz="1600" dirty="0">
                <a:latin typeface="Cambria" panose="02040503050406030204" pitchFamily="18" charset="0"/>
              </a:rPr>
              <a:t>Upon the death of Phillip, many under him began to murmur about shucking what control his son now had over them. A false report on the death of Alexander (Great) saw Thebes revolt against the Macedonian Garrison placed in </a:t>
            </a:r>
            <a:r>
              <a:rPr lang="en-GB" sz="1600" dirty="0" err="1">
                <a:latin typeface="Cambria" panose="02040503050406030204" pitchFamily="18" charset="0"/>
              </a:rPr>
              <a:t>Cadmeia</a:t>
            </a:r>
            <a:r>
              <a:rPr lang="en-GB" sz="1600" dirty="0">
                <a:latin typeface="Cambria" panose="02040503050406030204" pitchFamily="18" charset="0"/>
              </a:rPr>
              <a:t>, the citadel of Thebes after the Battle of Chaeronea.</a:t>
            </a:r>
          </a:p>
          <a:p>
            <a:pPr>
              <a:lnSpc>
                <a:spcPct val="100000"/>
              </a:lnSpc>
              <a:spcBef>
                <a:spcPts val="0"/>
              </a:spcBef>
            </a:pPr>
            <a:r>
              <a:rPr lang="en-GB" sz="1600" dirty="0">
                <a:latin typeface="Cambria" panose="02040503050406030204" pitchFamily="18" charset="0"/>
              </a:rPr>
              <a:t>Alexander marched south, and stormed the lower city. Alex divided his forces by three, attacking the Palisades, Theban battle line, and set the third to be support if necessary.  </a:t>
            </a:r>
          </a:p>
          <a:p>
            <a:pPr>
              <a:lnSpc>
                <a:spcPct val="100000"/>
              </a:lnSpc>
              <a:spcBef>
                <a:spcPts val="0"/>
              </a:spcBef>
            </a:pPr>
            <a:r>
              <a:rPr lang="en-GB" sz="1600" dirty="0">
                <a:latin typeface="Cambria" panose="02040503050406030204" pitchFamily="18" charset="0"/>
              </a:rPr>
              <a:t>Thebes set their cavalry inside the Palisades, set slaves and refugees against those attacking their walls, and others as a defence between the city and the enemy.</a:t>
            </a:r>
          </a:p>
          <a:p>
            <a:pPr>
              <a:lnSpc>
                <a:spcPct val="100000"/>
              </a:lnSpc>
              <a:spcBef>
                <a:spcPts val="0"/>
              </a:spcBef>
            </a:pPr>
            <a:r>
              <a:rPr lang="en-GB" sz="1600" dirty="0">
                <a:latin typeface="Cambria" panose="02040503050406030204" pitchFamily="18" charset="0"/>
              </a:rPr>
              <a:t>Alex was forced to call upon his reserves. Upon this not working, he sent </a:t>
            </a:r>
            <a:r>
              <a:rPr lang="en-GB" sz="1600" dirty="0" err="1">
                <a:latin typeface="Cambria" panose="02040503050406030204" pitchFamily="18" charset="0"/>
              </a:rPr>
              <a:t>Perddicas</a:t>
            </a:r>
            <a:r>
              <a:rPr lang="en-GB" sz="1600" dirty="0">
                <a:latin typeface="Cambria" panose="02040503050406030204" pitchFamily="18" charset="0"/>
              </a:rPr>
              <a:t> with men to an unmanned postern gate. </a:t>
            </a:r>
          </a:p>
          <a:p>
            <a:pPr>
              <a:lnSpc>
                <a:spcPct val="100000"/>
              </a:lnSpc>
              <a:spcBef>
                <a:spcPts val="0"/>
              </a:spcBef>
            </a:pPr>
            <a:r>
              <a:rPr lang="en-GB" sz="1600" dirty="0">
                <a:latin typeface="Cambria" panose="02040503050406030204" pitchFamily="18" charset="0"/>
              </a:rPr>
              <a:t>Fighting from the inside caused confusion and the Macedonian Garrison also joined the attack. Using this against the Thebans saw Macedonia win.</a:t>
            </a:r>
          </a:p>
          <a:p>
            <a:pPr>
              <a:lnSpc>
                <a:spcPct val="100000"/>
              </a:lnSpc>
              <a:spcBef>
                <a:spcPts val="0"/>
              </a:spcBef>
            </a:pPr>
            <a:r>
              <a:rPr lang="en-GB" sz="1600" dirty="0">
                <a:latin typeface="Cambria" panose="02040503050406030204" pitchFamily="18" charset="0"/>
              </a:rPr>
              <a:t>The Macedonians slaughtered, pillaged and enslaved the city.</a:t>
            </a:r>
          </a:p>
          <a:p>
            <a:pPr>
              <a:lnSpc>
                <a:spcPct val="100000"/>
              </a:lnSpc>
              <a:spcBef>
                <a:spcPts val="0"/>
              </a:spcBef>
            </a:pPr>
            <a:r>
              <a:rPr lang="en-GB" sz="1600" dirty="0">
                <a:latin typeface="Cambria" panose="02040503050406030204" pitchFamily="18" charset="0"/>
              </a:rPr>
              <a:t>+6000 Thebans were dead to +500 Macedonians</a:t>
            </a:r>
          </a:p>
        </p:txBody>
      </p:sp>
      <p:sp>
        <p:nvSpPr>
          <p:cNvPr id="5" name="Text Placeholder 4">
            <a:extLst>
              <a:ext uri="{FF2B5EF4-FFF2-40B4-BE49-F238E27FC236}">
                <a16:creationId xmlns:a16="http://schemas.microsoft.com/office/drawing/2014/main" id="{73B7E976-ADCF-4ABA-8F17-2AB9950FA7EC}"/>
              </a:ext>
            </a:extLst>
          </p:cNvPr>
          <p:cNvSpPr>
            <a:spLocks noGrp="1"/>
          </p:cNvSpPr>
          <p:nvPr>
            <p:ph type="body" sz="quarter" idx="3"/>
          </p:nvPr>
        </p:nvSpPr>
        <p:spPr>
          <a:xfrm>
            <a:off x="7646504" y="1213197"/>
            <a:ext cx="3140765" cy="359672"/>
          </a:xfrm>
        </p:spPr>
        <p:txBody>
          <a:bodyPr>
            <a:normAutofit fontScale="92500"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DBBD3D9F-7BBD-45CE-B6DD-AC8E99184D60}"/>
              </a:ext>
            </a:extLst>
          </p:cNvPr>
          <p:cNvSpPr>
            <a:spLocks noGrp="1"/>
          </p:cNvSpPr>
          <p:nvPr>
            <p:ph sz="quarter" idx="4"/>
          </p:nvPr>
        </p:nvSpPr>
        <p:spPr>
          <a:xfrm>
            <a:off x="6983896" y="1577009"/>
            <a:ext cx="4371492" cy="4612654"/>
          </a:xfrm>
        </p:spPr>
        <p:txBody>
          <a:bodyPr>
            <a:normAutofit/>
          </a:bodyPr>
          <a:lstStyle/>
          <a:p>
            <a:r>
              <a:rPr lang="en-GB" sz="1600" dirty="0">
                <a:latin typeface="Cambria" panose="02040503050406030204" pitchFamily="18" charset="0"/>
              </a:rPr>
              <a:t>Diodorus of Sicily, World history, 17.11.1-14.1, Translated by C. Bradford Welles.</a:t>
            </a:r>
            <a:br>
              <a:rPr lang="en-GB" sz="1600" dirty="0">
                <a:latin typeface="Cambria" panose="02040503050406030204" pitchFamily="18" charset="0"/>
              </a:rPr>
            </a:br>
            <a:r>
              <a:rPr lang="en-GB" sz="1600" dirty="0">
                <a:latin typeface="Cambria" panose="02040503050406030204" pitchFamily="18" charset="0"/>
              </a:rPr>
              <a:t>Available at:</a:t>
            </a:r>
            <a:br>
              <a:rPr lang="en-GB" sz="1600" dirty="0">
                <a:latin typeface="Cambria" panose="02040503050406030204" pitchFamily="18" charset="0"/>
              </a:rPr>
            </a:br>
            <a:r>
              <a:rPr lang="en-GB" sz="1600" dirty="0">
                <a:latin typeface="Cambria" panose="02040503050406030204" pitchFamily="18" charset="0"/>
                <a:hlinkClick r:id="rId2"/>
              </a:rPr>
              <a:t>http://www.livius.org/sources/content/diodorus/the-sack-of-thebes/</a:t>
            </a:r>
            <a:endParaRPr lang="en-GB" sz="1600" dirty="0">
              <a:latin typeface="Cambria" panose="02040503050406030204" pitchFamily="18" charset="0"/>
            </a:endParaRPr>
          </a:p>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 </a:t>
            </a: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 </a:t>
            </a:r>
            <a:br>
              <a:rPr lang="en-GB" sz="1600" dirty="0">
                <a:latin typeface="Cambria" panose="02040503050406030204" pitchFamily="18" charset="0"/>
              </a:rPr>
            </a:br>
            <a:endParaRPr lang="en-GB" sz="1600" dirty="0">
              <a:latin typeface="Cambria" panose="02040503050406030204" pitchFamily="18" charset="0"/>
            </a:endParaRPr>
          </a:p>
        </p:txBody>
      </p:sp>
    </p:spTree>
    <p:extLst>
      <p:ext uri="{BB962C8B-B14F-4D97-AF65-F5344CB8AC3E}">
        <p14:creationId xmlns:p14="http://schemas.microsoft.com/office/powerpoint/2010/main" val="3235029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53CC4-CABC-40D6-8EA2-DB8700E5CAF8}"/>
              </a:ext>
            </a:extLst>
          </p:cNvPr>
          <p:cNvSpPr>
            <a:spLocks noGrp="1"/>
          </p:cNvSpPr>
          <p:nvPr>
            <p:ph type="title"/>
          </p:nvPr>
        </p:nvSpPr>
        <p:spPr>
          <a:xfrm>
            <a:off x="765176" y="668337"/>
            <a:ext cx="10515600" cy="708301"/>
          </a:xfrm>
        </p:spPr>
        <p:txBody>
          <a:bodyPr/>
          <a:lstStyle/>
          <a:p>
            <a:r>
              <a:rPr lang="en-GB" dirty="0">
                <a:latin typeface="Cambria" panose="02040503050406030204" pitchFamily="18" charset="0"/>
              </a:rPr>
              <a:t>Battle of Granicus:</a:t>
            </a:r>
          </a:p>
        </p:txBody>
      </p:sp>
      <p:sp>
        <p:nvSpPr>
          <p:cNvPr id="3" name="Text Placeholder 2">
            <a:extLst>
              <a:ext uri="{FF2B5EF4-FFF2-40B4-BE49-F238E27FC236}">
                <a16:creationId xmlns:a16="http://schemas.microsoft.com/office/drawing/2014/main" id="{1CC2E328-DEAB-45B9-9FE8-610BE8F2B947}"/>
              </a:ext>
            </a:extLst>
          </p:cNvPr>
          <p:cNvSpPr>
            <a:spLocks noGrp="1"/>
          </p:cNvSpPr>
          <p:nvPr>
            <p:ph type="body" idx="1"/>
          </p:nvPr>
        </p:nvSpPr>
        <p:spPr>
          <a:xfrm>
            <a:off x="839788" y="1340576"/>
            <a:ext cx="5157787" cy="372924"/>
          </a:xfrm>
        </p:spPr>
        <p:txBody>
          <a:bodyPr>
            <a:normAutofit fontScale="92500"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DB534AF5-75D5-475F-9C3F-36FC4FBCABAB}"/>
              </a:ext>
            </a:extLst>
          </p:cNvPr>
          <p:cNvSpPr>
            <a:spLocks noGrp="1"/>
          </p:cNvSpPr>
          <p:nvPr>
            <p:ph sz="half" idx="2"/>
          </p:nvPr>
        </p:nvSpPr>
        <p:spPr>
          <a:xfrm>
            <a:off x="839788" y="1537252"/>
            <a:ext cx="5332412" cy="4652411"/>
          </a:xfrm>
        </p:spPr>
        <p:txBody>
          <a:bodyPr>
            <a:normAutofit/>
          </a:bodyPr>
          <a:lstStyle/>
          <a:p>
            <a:pPr>
              <a:lnSpc>
                <a:spcPct val="100000"/>
              </a:lnSpc>
              <a:spcBef>
                <a:spcPts val="0"/>
              </a:spcBef>
            </a:pPr>
            <a:r>
              <a:rPr lang="en-GB" sz="1600" dirty="0">
                <a:latin typeface="Cambria" panose="02040503050406030204" pitchFamily="18" charset="0"/>
              </a:rPr>
              <a:t>May 334BC.</a:t>
            </a:r>
          </a:p>
          <a:p>
            <a:pPr>
              <a:lnSpc>
                <a:spcPct val="100000"/>
              </a:lnSpc>
              <a:spcBef>
                <a:spcPts val="0"/>
              </a:spcBef>
            </a:pPr>
            <a:r>
              <a:rPr lang="en-GB" sz="1600" dirty="0">
                <a:latin typeface="Cambria" panose="02040503050406030204" pitchFamily="18" charset="0"/>
              </a:rPr>
              <a:t>Was a step by Alex (G) into conquering the Persian Empire and it’s King, Darius III.</a:t>
            </a:r>
          </a:p>
          <a:p>
            <a:pPr>
              <a:lnSpc>
                <a:spcPct val="100000"/>
              </a:lnSpc>
              <a:spcBef>
                <a:spcPts val="0"/>
              </a:spcBef>
            </a:pPr>
            <a:r>
              <a:rPr lang="en-GB" sz="1600" dirty="0">
                <a:latin typeface="Cambria" panose="02040503050406030204" pitchFamily="18" charset="0"/>
              </a:rPr>
              <a:t>He crossed the Hellespont into Anatolia with Greek and Macedonian Forces. </a:t>
            </a:r>
          </a:p>
          <a:p>
            <a:pPr>
              <a:lnSpc>
                <a:spcPct val="100000"/>
              </a:lnSpc>
              <a:spcBef>
                <a:spcPts val="0"/>
              </a:spcBef>
            </a:pPr>
            <a:r>
              <a:rPr lang="en-GB" sz="1600" dirty="0">
                <a:latin typeface="Cambria" panose="02040503050406030204" pitchFamily="18" charset="0"/>
              </a:rPr>
              <a:t>Darius busy at time with Satrap uprising, left plans to others</a:t>
            </a:r>
          </a:p>
          <a:p>
            <a:pPr>
              <a:lnSpc>
                <a:spcPct val="100000"/>
              </a:lnSpc>
              <a:spcBef>
                <a:spcPts val="0"/>
              </a:spcBef>
            </a:pPr>
            <a:r>
              <a:rPr lang="en-GB" sz="1600" dirty="0">
                <a:latin typeface="Cambria" panose="02040503050406030204" pitchFamily="18" charset="0"/>
              </a:rPr>
              <a:t>Persian Commander Memnon suggested cutting Alex’s food supplies, Council denied this plan, decided to put Mac on guard by gathering forces at the Granicus River, + G Mercenaries .</a:t>
            </a:r>
          </a:p>
          <a:p>
            <a:pPr>
              <a:lnSpc>
                <a:spcPct val="100000"/>
              </a:lnSpc>
              <a:spcBef>
                <a:spcPts val="0"/>
              </a:spcBef>
            </a:pPr>
            <a:r>
              <a:rPr lang="en-GB" sz="1600" dirty="0">
                <a:latin typeface="Cambria" panose="02040503050406030204" pitchFamily="18" charset="0"/>
              </a:rPr>
              <a:t>Alex received word of forces from scouts, knew win important for supplies, etc. </a:t>
            </a:r>
          </a:p>
          <a:p>
            <a:pPr>
              <a:lnSpc>
                <a:spcPct val="100000"/>
              </a:lnSpc>
              <a:spcBef>
                <a:spcPts val="0"/>
              </a:spcBef>
            </a:pPr>
            <a:r>
              <a:rPr lang="en-GB" sz="1600" dirty="0" err="1">
                <a:latin typeface="Cambria" panose="02040503050406030204" pitchFamily="18" charset="0"/>
              </a:rPr>
              <a:t>Pers</a:t>
            </a:r>
            <a:r>
              <a:rPr lang="en-GB" sz="1600" dirty="0">
                <a:latin typeface="Cambria" panose="02040503050406030204" pitchFamily="18" charset="0"/>
              </a:rPr>
              <a:t> cavalry placed behind infantry was key issue in their forces, + lack of clear + true leadership lost them the battle.</a:t>
            </a:r>
            <a:br>
              <a:rPr lang="en-GB" sz="1600" dirty="0">
                <a:latin typeface="Cambria" panose="02040503050406030204" pitchFamily="18" charset="0"/>
              </a:rPr>
            </a:br>
            <a:r>
              <a:rPr lang="en-GB" sz="1600" dirty="0">
                <a:latin typeface="Cambria" panose="02040503050406030204" pitchFamily="18" charset="0"/>
              </a:rPr>
              <a:t>Alex caused panic when killed important figures.</a:t>
            </a:r>
          </a:p>
          <a:p>
            <a:pPr>
              <a:lnSpc>
                <a:spcPct val="100000"/>
              </a:lnSpc>
              <a:spcBef>
                <a:spcPts val="0"/>
              </a:spcBef>
            </a:pPr>
            <a:r>
              <a:rPr lang="en-GB" sz="1600" dirty="0" err="1">
                <a:latin typeface="Cambria" panose="02040503050406030204" pitchFamily="18" charset="0"/>
              </a:rPr>
              <a:t>Pers</a:t>
            </a:r>
            <a:r>
              <a:rPr lang="en-GB" sz="1600" dirty="0">
                <a:latin typeface="Cambria" panose="02040503050406030204" pitchFamily="18" charset="0"/>
              </a:rPr>
              <a:t> fled, most of Mercenaries killed.</a:t>
            </a:r>
          </a:p>
        </p:txBody>
      </p:sp>
      <p:sp>
        <p:nvSpPr>
          <p:cNvPr id="5" name="Text Placeholder 4">
            <a:extLst>
              <a:ext uri="{FF2B5EF4-FFF2-40B4-BE49-F238E27FC236}">
                <a16:creationId xmlns:a16="http://schemas.microsoft.com/office/drawing/2014/main" id="{5A6BBA66-A429-45A2-B7DC-71D8456E01E6}"/>
              </a:ext>
            </a:extLst>
          </p:cNvPr>
          <p:cNvSpPr>
            <a:spLocks noGrp="1"/>
          </p:cNvSpPr>
          <p:nvPr>
            <p:ph type="body" sz="quarter" idx="3"/>
          </p:nvPr>
        </p:nvSpPr>
        <p:spPr>
          <a:xfrm>
            <a:off x="6096000" y="1340576"/>
            <a:ext cx="5183188" cy="372924"/>
          </a:xfrm>
        </p:spPr>
        <p:txBody>
          <a:bodyPr>
            <a:normAutofit fontScale="92500"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48D67A5E-75A7-4FEB-91F3-077E487B850C}"/>
              </a:ext>
            </a:extLst>
          </p:cNvPr>
          <p:cNvSpPr>
            <a:spLocks noGrp="1"/>
          </p:cNvSpPr>
          <p:nvPr>
            <p:ph sz="quarter" idx="4"/>
          </p:nvPr>
        </p:nvSpPr>
        <p:spPr>
          <a:xfrm>
            <a:off x="6172200" y="1713500"/>
            <a:ext cx="5183188" cy="4476163"/>
          </a:xfrm>
        </p:spPr>
        <p:txBody>
          <a:bodyPr>
            <a:normAutofit/>
          </a:bodyPr>
          <a:lstStyle/>
          <a:p>
            <a:r>
              <a:rPr lang="en-GB" sz="1600" dirty="0" err="1">
                <a:latin typeface="Cambria" panose="02040503050406030204" pitchFamily="18" charset="0"/>
              </a:rPr>
              <a:t>Lendering</a:t>
            </a:r>
            <a:r>
              <a:rPr lang="en-GB" sz="1600" dirty="0">
                <a:latin typeface="Cambria" panose="02040503050406030204" pitchFamily="18" charset="0"/>
              </a:rPr>
              <a:t>, J., 2015. Granicus (334 BCE). </a:t>
            </a:r>
            <a:r>
              <a:rPr lang="en-GB" sz="1600" i="1" dirty="0">
                <a:latin typeface="Cambria" panose="02040503050406030204" pitchFamily="18" charset="0"/>
              </a:rPr>
              <a:t>Granicus (334 BCE)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http://www.livius.org/articles/battle/granicus/</a:t>
            </a:r>
            <a:r>
              <a:rPr lang="en-GB" sz="1600" dirty="0">
                <a:latin typeface="Cambria" panose="02040503050406030204" pitchFamily="18" charset="0"/>
              </a:rPr>
              <a:t> [Accessed January 17, 2018].</a:t>
            </a:r>
          </a:p>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 </a:t>
            </a: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 </a:t>
            </a:r>
          </a:p>
          <a:p>
            <a:r>
              <a:rPr lang="en-GB" sz="1600" dirty="0" err="1">
                <a:latin typeface="Cambria" panose="02040503050406030204" pitchFamily="18" charset="0"/>
              </a:rPr>
              <a:t>Sekunda</a:t>
            </a:r>
            <a:r>
              <a:rPr lang="en-GB" sz="1600" dirty="0">
                <a:latin typeface="Cambria" panose="02040503050406030204" pitchFamily="18" charset="0"/>
              </a:rPr>
              <a:t>, N. &amp; Warry, J.G., 2004. </a:t>
            </a:r>
            <a:r>
              <a:rPr lang="en-GB" sz="1600" i="1" dirty="0">
                <a:latin typeface="Cambria" panose="02040503050406030204" pitchFamily="18" charset="0"/>
              </a:rPr>
              <a:t>Alexander the Great</a:t>
            </a:r>
            <a:r>
              <a:rPr lang="en-GB" sz="1600" dirty="0">
                <a:latin typeface="Cambria" panose="02040503050406030204" pitchFamily="18" charset="0"/>
              </a:rPr>
              <a:t>, Oxford: Osprey Pub. </a:t>
            </a:r>
          </a:p>
        </p:txBody>
      </p:sp>
    </p:spTree>
    <p:extLst>
      <p:ext uri="{BB962C8B-B14F-4D97-AF65-F5344CB8AC3E}">
        <p14:creationId xmlns:p14="http://schemas.microsoft.com/office/powerpoint/2010/main" val="1907700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6D821-9DA2-4531-ADAE-6B613E13A61F}"/>
              </a:ext>
            </a:extLst>
          </p:cNvPr>
          <p:cNvSpPr>
            <a:spLocks noGrp="1"/>
          </p:cNvSpPr>
          <p:nvPr>
            <p:ph type="title"/>
          </p:nvPr>
        </p:nvSpPr>
        <p:spPr/>
        <p:txBody>
          <a:bodyPr/>
          <a:lstStyle/>
          <a:p>
            <a:r>
              <a:rPr lang="en-GB" dirty="0">
                <a:latin typeface="Cambria" panose="02040503050406030204" pitchFamily="18" charset="0"/>
              </a:rPr>
              <a:t>Battle of Issus:</a:t>
            </a:r>
          </a:p>
        </p:txBody>
      </p:sp>
      <p:sp>
        <p:nvSpPr>
          <p:cNvPr id="3" name="Text Placeholder 2">
            <a:extLst>
              <a:ext uri="{FF2B5EF4-FFF2-40B4-BE49-F238E27FC236}">
                <a16:creationId xmlns:a16="http://schemas.microsoft.com/office/drawing/2014/main" id="{61180ECD-FD48-4307-B22C-303361172E68}"/>
              </a:ext>
            </a:extLst>
          </p:cNvPr>
          <p:cNvSpPr>
            <a:spLocks noGrp="1"/>
          </p:cNvSpPr>
          <p:nvPr>
            <p:ph type="body" idx="1"/>
          </p:nvPr>
        </p:nvSpPr>
        <p:spPr>
          <a:xfrm>
            <a:off x="839788" y="1681163"/>
            <a:ext cx="5157787" cy="399428"/>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88CADCBC-17F4-4183-A73A-3B354C954F1F}"/>
              </a:ext>
            </a:extLst>
          </p:cNvPr>
          <p:cNvSpPr>
            <a:spLocks noGrp="1"/>
          </p:cNvSpPr>
          <p:nvPr>
            <p:ph sz="half" idx="2"/>
          </p:nvPr>
        </p:nvSpPr>
        <p:spPr>
          <a:xfrm>
            <a:off x="839788" y="1934817"/>
            <a:ext cx="5826053" cy="4254846"/>
          </a:xfrm>
        </p:spPr>
        <p:txBody>
          <a:bodyPr>
            <a:normAutofit lnSpcReduction="10000"/>
          </a:bodyPr>
          <a:lstStyle/>
          <a:p>
            <a:pPr>
              <a:lnSpc>
                <a:spcPct val="100000"/>
              </a:lnSpc>
              <a:spcBef>
                <a:spcPts val="0"/>
              </a:spcBef>
            </a:pPr>
            <a:r>
              <a:rPr lang="en-GB" sz="1600" dirty="0">
                <a:latin typeface="Cambria" panose="02040503050406030204" pitchFamily="18" charset="0"/>
              </a:rPr>
              <a:t>333BC- Alex defeated Darius III, won </a:t>
            </a:r>
            <a:r>
              <a:rPr lang="en-GB" sz="1600" dirty="0" err="1">
                <a:latin typeface="Cambria" panose="02040503050406030204" pitchFamily="18" charset="0"/>
              </a:rPr>
              <a:t>Phonecia</a:t>
            </a:r>
            <a:r>
              <a:rPr lang="en-GB" sz="1600" dirty="0">
                <a:latin typeface="Cambria" panose="02040503050406030204" pitchFamily="18" charset="0"/>
              </a:rPr>
              <a:t> and Egypt, and destroyed the Persian Army.</a:t>
            </a:r>
          </a:p>
          <a:p>
            <a:pPr>
              <a:lnSpc>
                <a:spcPct val="100000"/>
              </a:lnSpc>
              <a:spcBef>
                <a:spcPts val="0"/>
              </a:spcBef>
            </a:pPr>
            <a:r>
              <a:rPr lang="en-GB" sz="1600" dirty="0">
                <a:latin typeface="Cambria" panose="02040503050406030204" pitchFamily="18" charset="0"/>
              </a:rPr>
              <a:t>Alex’s second battle against Persian Army.</a:t>
            </a:r>
          </a:p>
          <a:p>
            <a:pPr>
              <a:lnSpc>
                <a:spcPct val="100000"/>
              </a:lnSpc>
              <a:spcBef>
                <a:spcPts val="0"/>
              </a:spcBef>
            </a:pPr>
            <a:r>
              <a:rPr lang="en-GB" sz="1600" dirty="0">
                <a:latin typeface="Cambria" panose="02040503050406030204" pitchFamily="18" charset="0"/>
              </a:rPr>
              <a:t>Took place at the port town of Issus, when Alex learned of Darius’s presence near there.</a:t>
            </a:r>
          </a:p>
          <a:p>
            <a:pPr>
              <a:lnSpc>
                <a:spcPct val="100000"/>
              </a:lnSpc>
              <a:spcBef>
                <a:spcPts val="0"/>
              </a:spcBef>
            </a:pPr>
            <a:r>
              <a:rPr lang="en-GB" sz="1600" dirty="0">
                <a:latin typeface="Cambria" panose="02040503050406030204" pitchFamily="18" charset="0"/>
              </a:rPr>
              <a:t>It served as a good base for Alex, and he left many injured and wounded there when he went to face Darius at the River </a:t>
            </a:r>
            <a:r>
              <a:rPr lang="en-GB" sz="1600" dirty="0" err="1">
                <a:latin typeface="Cambria" panose="02040503050406030204" pitchFamily="18" charset="0"/>
              </a:rPr>
              <a:t>Penarus</a:t>
            </a:r>
            <a:r>
              <a:rPr lang="en-GB" sz="1600" dirty="0">
                <a:latin typeface="Cambria" panose="02040503050406030204" pitchFamily="18" charset="0"/>
              </a:rPr>
              <a:t>. D used this chance to torture and execute the soldiers there.</a:t>
            </a:r>
          </a:p>
          <a:p>
            <a:pPr>
              <a:lnSpc>
                <a:spcPct val="100000"/>
              </a:lnSpc>
              <a:spcBef>
                <a:spcPts val="0"/>
              </a:spcBef>
            </a:pPr>
            <a:r>
              <a:rPr lang="en-GB" sz="1600" dirty="0">
                <a:latin typeface="Cambria" panose="02040503050406030204" pitchFamily="18" charset="0"/>
              </a:rPr>
              <a:t>The two armies met at the river in cold wet conditions- good for Alex, bad for D.</a:t>
            </a:r>
          </a:p>
          <a:p>
            <a:pPr>
              <a:lnSpc>
                <a:spcPct val="100000"/>
              </a:lnSpc>
              <a:spcBef>
                <a:spcPts val="0"/>
              </a:spcBef>
            </a:pPr>
            <a:r>
              <a:rPr lang="en-GB" sz="1600" dirty="0">
                <a:latin typeface="Cambria" panose="02040503050406030204" pitchFamily="18" charset="0"/>
              </a:rPr>
              <a:t>Darius ignored advice to split army, and had that General killed after he insulted the King in annoyance and pressed the matter.</a:t>
            </a:r>
          </a:p>
          <a:p>
            <a:pPr>
              <a:lnSpc>
                <a:spcPct val="100000"/>
              </a:lnSpc>
              <a:spcBef>
                <a:spcPts val="0"/>
              </a:spcBef>
            </a:pPr>
            <a:r>
              <a:rPr lang="en-GB" sz="1600" dirty="0">
                <a:latin typeface="Cambria" panose="02040503050406030204" pitchFamily="18" charset="0"/>
              </a:rPr>
              <a:t>Alex used Phalanx formation, put </a:t>
            </a:r>
            <a:r>
              <a:rPr lang="en-GB" sz="1600" dirty="0" err="1">
                <a:latin typeface="Cambria" panose="02040503050406030204" pitchFamily="18" charset="0"/>
              </a:rPr>
              <a:t>Pers</a:t>
            </a:r>
            <a:r>
              <a:rPr lang="en-GB" sz="1600" dirty="0">
                <a:latin typeface="Cambria" panose="02040503050406030204" pitchFamily="18" charset="0"/>
              </a:rPr>
              <a:t> on defensive, as attempts to drive them back failed.</a:t>
            </a:r>
          </a:p>
          <a:p>
            <a:pPr>
              <a:lnSpc>
                <a:spcPct val="100000"/>
              </a:lnSpc>
              <a:spcBef>
                <a:spcPts val="0"/>
              </a:spcBef>
            </a:pPr>
            <a:r>
              <a:rPr lang="en-GB" sz="1600" dirty="0">
                <a:latin typeface="Cambria" panose="02040503050406030204" pitchFamily="18" charset="0"/>
              </a:rPr>
              <a:t>Persians lost 100,000 foot soldiers and 10,000 cavalry, Alex lost 1,200 (Estimates).</a:t>
            </a:r>
          </a:p>
        </p:txBody>
      </p:sp>
      <p:sp>
        <p:nvSpPr>
          <p:cNvPr id="5" name="Text Placeholder 4">
            <a:extLst>
              <a:ext uri="{FF2B5EF4-FFF2-40B4-BE49-F238E27FC236}">
                <a16:creationId xmlns:a16="http://schemas.microsoft.com/office/drawing/2014/main" id="{40BD5AEA-D3AE-4738-A5C1-DF5C763F8423}"/>
              </a:ext>
            </a:extLst>
          </p:cNvPr>
          <p:cNvSpPr>
            <a:spLocks noGrp="1"/>
          </p:cNvSpPr>
          <p:nvPr>
            <p:ph type="body" sz="quarter" idx="3"/>
          </p:nvPr>
        </p:nvSpPr>
        <p:spPr>
          <a:xfrm>
            <a:off x="6172200" y="1681163"/>
            <a:ext cx="5183188" cy="399428"/>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C0EA8E2A-8F9D-40CD-AF56-3601EE20129B}"/>
              </a:ext>
            </a:extLst>
          </p:cNvPr>
          <p:cNvSpPr>
            <a:spLocks noGrp="1"/>
          </p:cNvSpPr>
          <p:nvPr>
            <p:ph sz="quarter" idx="4"/>
          </p:nvPr>
        </p:nvSpPr>
        <p:spPr>
          <a:xfrm>
            <a:off x="6665842" y="1934817"/>
            <a:ext cx="4689545" cy="4254846"/>
          </a:xfrm>
        </p:spPr>
        <p:txBody>
          <a:bodyPr>
            <a:normAutofit/>
          </a:bodyPr>
          <a:lstStyle/>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 Chapter 5: </a:t>
            </a:r>
            <a:r>
              <a:rPr lang="en-GB" sz="1600" i="1" dirty="0">
                <a:latin typeface="Cambria" panose="02040503050406030204" pitchFamily="18" charset="0"/>
              </a:rPr>
              <a:t>Alexander and Asia</a:t>
            </a:r>
            <a:r>
              <a:rPr lang="en-GB" sz="1600" dirty="0">
                <a:latin typeface="Cambria" panose="02040503050406030204" pitchFamily="18" charset="0"/>
              </a:rPr>
              <a:t> </a:t>
            </a:r>
          </a:p>
          <a:p>
            <a:r>
              <a:rPr lang="en-GB" sz="1600" dirty="0" err="1">
                <a:latin typeface="Cambria" panose="02040503050406030204" pitchFamily="18" charset="0"/>
              </a:rPr>
              <a:t>Sekunda</a:t>
            </a:r>
            <a:r>
              <a:rPr lang="en-GB" sz="1600" dirty="0">
                <a:latin typeface="Cambria" panose="02040503050406030204" pitchFamily="18" charset="0"/>
              </a:rPr>
              <a:t>, N. &amp; Warry, J.G., 2004. </a:t>
            </a:r>
            <a:r>
              <a:rPr lang="en-GB" sz="1600" i="1" dirty="0">
                <a:latin typeface="Cambria" panose="02040503050406030204" pitchFamily="18" charset="0"/>
              </a:rPr>
              <a:t>Alexander the Great</a:t>
            </a:r>
            <a:r>
              <a:rPr lang="en-GB" sz="1600" dirty="0">
                <a:latin typeface="Cambria" panose="02040503050406030204" pitchFamily="18" charset="0"/>
              </a:rPr>
              <a:t>, Oxford: Osprey Pub. The Battle of Issus </a:t>
            </a:r>
          </a:p>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 The Campaign of Issus </a:t>
            </a:r>
          </a:p>
          <a:p>
            <a:r>
              <a:rPr lang="en-GB" sz="1600" dirty="0">
                <a:latin typeface="Cambria" panose="02040503050406030204" pitchFamily="18" charset="0"/>
              </a:rPr>
              <a:t>Cohen, Ada. </a:t>
            </a:r>
            <a:r>
              <a:rPr lang="en-GB" sz="1600" i="1" dirty="0">
                <a:latin typeface="Cambria" panose="02040503050406030204" pitchFamily="18" charset="0"/>
              </a:rPr>
              <a:t>The Alexander mosaic: stories of victory and defeat</a:t>
            </a:r>
            <a:r>
              <a:rPr lang="en-GB" sz="1600" dirty="0">
                <a:latin typeface="Cambria" panose="02040503050406030204" pitchFamily="18" charset="0"/>
              </a:rPr>
              <a:t>. Cambridge University Press, 2000 </a:t>
            </a:r>
          </a:p>
          <a:p>
            <a:endParaRPr lang="en-GB" sz="1600" dirty="0">
              <a:latin typeface="Cambria" panose="02040503050406030204" pitchFamily="18" charset="0"/>
            </a:endParaRPr>
          </a:p>
        </p:txBody>
      </p:sp>
    </p:spTree>
    <p:extLst>
      <p:ext uri="{BB962C8B-B14F-4D97-AF65-F5344CB8AC3E}">
        <p14:creationId xmlns:p14="http://schemas.microsoft.com/office/powerpoint/2010/main" val="4093434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5111-A209-4BEC-9B7C-4EC7E64AABD7}"/>
              </a:ext>
            </a:extLst>
          </p:cNvPr>
          <p:cNvSpPr>
            <a:spLocks noGrp="1"/>
          </p:cNvSpPr>
          <p:nvPr>
            <p:ph type="title"/>
          </p:nvPr>
        </p:nvSpPr>
        <p:spPr/>
        <p:txBody>
          <a:bodyPr/>
          <a:lstStyle/>
          <a:p>
            <a:r>
              <a:rPr lang="en-GB" dirty="0">
                <a:latin typeface="Cambria" panose="02040503050406030204" pitchFamily="18" charset="0"/>
              </a:rPr>
              <a:t>Visit to the Shrine of Ammon:</a:t>
            </a:r>
          </a:p>
        </p:txBody>
      </p:sp>
      <p:sp>
        <p:nvSpPr>
          <p:cNvPr id="3" name="Text Placeholder 2">
            <a:extLst>
              <a:ext uri="{FF2B5EF4-FFF2-40B4-BE49-F238E27FC236}">
                <a16:creationId xmlns:a16="http://schemas.microsoft.com/office/drawing/2014/main" id="{509E218D-D059-4A7F-AD88-46926F7AE729}"/>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E82969B4-BF71-4D31-A04A-416C8ABE5BB7}"/>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February 332.</a:t>
            </a:r>
          </a:p>
          <a:p>
            <a:pPr>
              <a:lnSpc>
                <a:spcPct val="100000"/>
              </a:lnSpc>
              <a:spcBef>
                <a:spcPts val="0"/>
              </a:spcBef>
            </a:pPr>
            <a:r>
              <a:rPr lang="en-GB" sz="1600" dirty="0">
                <a:latin typeface="Cambria" panose="02040503050406030204" pitchFamily="18" charset="0"/>
              </a:rPr>
              <a:t>Alexander visited the </a:t>
            </a:r>
            <a:r>
              <a:rPr lang="en-GB" sz="1600" dirty="0" err="1">
                <a:latin typeface="Cambria" panose="02040503050406030204" pitchFamily="18" charset="0"/>
              </a:rPr>
              <a:t>Siwah</a:t>
            </a:r>
            <a:r>
              <a:rPr lang="en-GB" sz="1600" dirty="0">
                <a:latin typeface="Cambria" panose="02040503050406030204" pitchFamily="18" charset="0"/>
              </a:rPr>
              <a:t> Oasis in the Libyan desert to consult with the Oracle of Ammon. The details of this consultation are unknown, but after this visit, Alexander began to think and declare himself as the Son of Ammon.</a:t>
            </a: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AF0A5ADD-F5B4-4BDA-986B-AF9913A3CED5}"/>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1FC3AF35-58B8-499A-809C-6C0386D9E3C9}"/>
              </a:ext>
            </a:extLst>
          </p:cNvPr>
          <p:cNvSpPr>
            <a:spLocks noGrp="1"/>
          </p:cNvSpPr>
          <p:nvPr>
            <p:ph sz="quarter" idx="4"/>
          </p:nvPr>
        </p:nvSpPr>
        <p:spPr/>
        <p:txBody>
          <a:bodyPr>
            <a:normAutofit/>
          </a:bodyPr>
          <a:lstStyle/>
          <a:p>
            <a:r>
              <a:rPr lang="en-GB" sz="1600" dirty="0" err="1">
                <a:latin typeface="Cambria" panose="02040503050406030204" pitchFamily="18" charset="0"/>
              </a:rPr>
              <a:t>Arrian</a:t>
            </a:r>
            <a:r>
              <a:rPr lang="en-GB" sz="1600" dirty="0">
                <a:latin typeface="Cambria" panose="02040503050406030204" pitchFamily="18" charset="0"/>
              </a:rPr>
              <a:t> of Nicomedia &amp; Austin, M.M., 3.3-4, </a:t>
            </a:r>
            <a:r>
              <a:rPr lang="en-GB" sz="1600" i="1" dirty="0">
                <a:latin typeface="Cambria" panose="02040503050406030204" pitchFamily="18" charset="0"/>
              </a:rPr>
              <a:t>Anabasis</a:t>
            </a:r>
            <a:r>
              <a:rPr lang="en-GB" sz="1600" dirty="0">
                <a:latin typeface="Cambria" panose="02040503050406030204" pitchFamily="18" charset="0"/>
              </a:rPr>
              <a:t>, 2016. Alexander visits </a:t>
            </a:r>
            <a:r>
              <a:rPr lang="en-GB" sz="1600" dirty="0" err="1">
                <a:latin typeface="Cambria" panose="02040503050406030204" pitchFamily="18" charset="0"/>
              </a:rPr>
              <a:t>Siwah</a:t>
            </a:r>
            <a:r>
              <a:rPr lang="en-GB" sz="1600" dirty="0">
                <a:latin typeface="Cambria" panose="02040503050406030204" pitchFamily="18" charset="0"/>
              </a:rPr>
              <a:t>. </a:t>
            </a:r>
            <a:r>
              <a:rPr lang="en-GB" sz="1600" i="1" dirty="0">
                <a:latin typeface="Cambria" panose="02040503050406030204" pitchFamily="18" charset="0"/>
              </a:rPr>
              <a:t>Alexander visits </a:t>
            </a:r>
            <a:r>
              <a:rPr lang="en-GB" sz="1600" i="1" dirty="0" err="1">
                <a:latin typeface="Cambria" panose="02040503050406030204" pitchFamily="18" charset="0"/>
              </a:rPr>
              <a:t>Siwah</a:t>
            </a:r>
            <a:r>
              <a:rPr lang="en-GB" sz="1600" i="1" dirty="0">
                <a:latin typeface="Cambria" panose="02040503050406030204" pitchFamily="18" charset="0"/>
              </a:rPr>
              <a:t>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http://www.livius.org/sources/content/arrian/anabasis/alexander-visits-siwah/</a:t>
            </a:r>
            <a:br>
              <a:rPr lang="en-GB" sz="1600" dirty="0">
                <a:latin typeface="Cambria" panose="02040503050406030204" pitchFamily="18" charset="0"/>
              </a:rPr>
            </a:br>
            <a:r>
              <a:rPr lang="en-GB" sz="1600" dirty="0">
                <a:latin typeface="Cambria" panose="02040503050406030204" pitchFamily="18" charset="0"/>
              </a:rPr>
              <a:t>[Accessed January 17, 2018]. </a:t>
            </a:r>
          </a:p>
          <a:p>
            <a:endParaRPr lang="en-GB" sz="1600" dirty="0">
              <a:latin typeface="Cambria" panose="02040503050406030204" pitchFamily="18" charset="0"/>
            </a:endParaRPr>
          </a:p>
        </p:txBody>
      </p:sp>
    </p:spTree>
    <p:extLst>
      <p:ext uri="{BB962C8B-B14F-4D97-AF65-F5344CB8AC3E}">
        <p14:creationId xmlns:p14="http://schemas.microsoft.com/office/powerpoint/2010/main" val="172879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D6092-1E3E-4426-8BA5-38362D2EBDAE}"/>
              </a:ext>
            </a:extLst>
          </p:cNvPr>
          <p:cNvSpPr>
            <a:spLocks noGrp="1"/>
          </p:cNvSpPr>
          <p:nvPr>
            <p:ph type="title"/>
          </p:nvPr>
        </p:nvSpPr>
        <p:spPr>
          <a:xfrm>
            <a:off x="739775" y="660746"/>
            <a:ext cx="10515600" cy="708301"/>
          </a:xfrm>
        </p:spPr>
        <p:txBody>
          <a:bodyPr/>
          <a:lstStyle/>
          <a:p>
            <a:r>
              <a:rPr lang="en-GB" dirty="0">
                <a:latin typeface="Cambria" panose="02040503050406030204" pitchFamily="18" charset="0"/>
              </a:rPr>
              <a:t>Battle of Gaugamela:</a:t>
            </a:r>
          </a:p>
        </p:txBody>
      </p:sp>
      <p:sp>
        <p:nvSpPr>
          <p:cNvPr id="3" name="Text Placeholder 2">
            <a:extLst>
              <a:ext uri="{FF2B5EF4-FFF2-40B4-BE49-F238E27FC236}">
                <a16:creationId xmlns:a16="http://schemas.microsoft.com/office/drawing/2014/main" id="{76E3BD74-DAC8-4B0E-BA6F-98D44875FBAD}"/>
              </a:ext>
            </a:extLst>
          </p:cNvPr>
          <p:cNvSpPr>
            <a:spLocks noGrp="1"/>
          </p:cNvSpPr>
          <p:nvPr>
            <p:ph type="body" idx="1"/>
          </p:nvPr>
        </p:nvSpPr>
        <p:spPr>
          <a:xfrm>
            <a:off x="862014" y="1369047"/>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22698332-1738-4971-9E59-32D9D6E31399}"/>
              </a:ext>
            </a:extLst>
          </p:cNvPr>
          <p:cNvSpPr>
            <a:spLocks noGrp="1"/>
          </p:cNvSpPr>
          <p:nvPr>
            <p:ph sz="half" idx="2"/>
          </p:nvPr>
        </p:nvSpPr>
        <p:spPr>
          <a:xfrm>
            <a:off x="839788" y="1616766"/>
            <a:ext cx="6038088" cy="4572898"/>
          </a:xfrm>
        </p:spPr>
        <p:txBody>
          <a:bodyPr>
            <a:normAutofit/>
          </a:bodyPr>
          <a:lstStyle/>
          <a:p>
            <a:pPr>
              <a:lnSpc>
                <a:spcPct val="100000"/>
              </a:lnSpc>
              <a:spcBef>
                <a:spcPts val="0"/>
              </a:spcBef>
            </a:pPr>
            <a:r>
              <a:rPr lang="en-GB" sz="1600" dirty="0">
                <a:latin typeface="Cambria" panose="02040503050406030204" pitchFamily="18" charset="0"/>
              </a:rPr>
              <a:t>Summer 331BC.</a:t>
            </a:r>
          </a:p>
          <a:p>
            <a:pPr>
              <a:lnSpc>
                <a:spcPct val="100000"/>
              </a:lnSpc>
              <a:spcBef>
                <a:spcPts val="0"/>
              </a:spcBef>
            </a:pPr>
            <a:r>
              <a:rPr lang="en-GB" sz="1600" dirty="0">
                <a:latin typeface="Cambria" panose="02040503050406030204" pitchFamily="18" charset="0"/>
              </a:rPr>
              <a:t>A decisive battle in the war between Macedonia and the Achaemenid Empire, fought in Northern Iraq.</a:t>
            </a:r>
          </a:p>
          <a:p>
            <a:pPr>
              <a:lnSpc>
                <a:spcPct val="100000"/>
              </a:lnSpc>
              <a:spcBef>
                <a:spcPts val="0"/>
              </a:spcBef>
            </a:pPr>
            <a:r>
              <a:rPr lang="en-GB" sz="1600" dirty="0">
                <a:latin typeface="Cambria" panose="02040503050406030204" pitchFamily="18" charset="0"/>
              </a:rPr>
              <a:t>When on campaign, Alex heard that Darius was at Gaugamela, went to confront him there.</a:t>
            </a:r>
          </a:p>
          <a:p>
            <a:pPr>
              <a:lnSpc>
                <a:spcPct val="100000"/>
              </a:lnSpc>
              <a:spcBef>
                <a:spcPts val="0"/>
              </a:spcBef>
            </a:pPr>
            <a:r>
              <a:rPr lang="en-GB" sz="1600" dirty="0">
                <a:latin typeface="Cambria" panose="02040503050406030204" pitchFamily="18" charset="0"/>
              </a:rPr>
              <a:t>Victory at Gaugamela meant all of Persia would be under Alex.</a:t>
            </a:r>
          </a:p>
          <a:p>
            <a:pPr>
              <a:lnSpc>
                <a:spcPct val="100000"/>
              </a:lnSpc>
              <a:spcBef>
                <a:spcPts val="0"/>
              </a:spcBef>
            </a:pPr>
            <a:r>
              <a:rPr lang="en-GB" sz="1600" dirty="0">
                <a:latin typeface="Cambria" panose="02040503050406030204" pitchFamily="18" charset="0"/>
              </a:rPr>
              <a:t>Darius was prepared, as this was his last chance- had pulled as many troops as he could for this battle, from across the Achaemenid Empire.</a:t>
            </a:r>
          </a:p>
          <a:p>
            <a:pPr>
              <a:lnSpc>
                <a:spcPct val="100000"/>
              </a:lnSpc>
              <a:spcBef>
                <a:spcPts val="0"/>
              </a:spcBef>
            </a:pPr>
            <a:r>
              <a:rPr lang="en-GB" sz="1600" dirty="0">
                <a:latin typeface="Cambria" panose="02040503050406030204" pitchFamily="18" charset="0"/>
              </a:rPr>
              <a:t>Alexander set up a fair distance from D, sent out a scout, caught a Persian scouting team, and discovered the tactics and tricks D using- could plan for them.</a:t>
            </a:r>
          </a:p>
          <a:p>
            <a:pPr>
              <a:lnSpc>
                <a:spcPct val="100000"/>
              </a:lnSpc>
              <a:spcBef>
                <a:spcPts val="0"/>
              </a:spcBef>
            </a:pPr>
            <a:r>
              <a:rPr lang="en-GB" sz="1600" dirty="0">
                <a:latin typeface="Cambria" panose="02040503050406030204" pitchFamily="18" charset="0"/>
              </a:rPr>
              <a:t>Alex’s men in better condition than D’s.</a:t>
            </a:r>
          </a:p>
          <a:p>
            <a:pPr>
              <a:lnSpc>
                <a:spcPct val="100000"/>
              </a:lnSpc>
              <a:spcBef>
                <a:spcPts val="0"/>
              </a:spcBef>
            </a:pPr>
            <a:r>
              <a:rPr lang="en-GB" sz="1600" dirty="0">
                <a:latin typeface="Cambria" panose="02040503050406030204" pitchFamily="18" charset="0"/>
              </a:rPr>
              <a:t>Alex used new and slightly altered tactics in this battle, gave them advantage.</a:t>
            </a:r>
          </a:p>
          <a:p>
            <a:pPr>
              <a:lnSpc>
                <a:spcPct val="100000"/>
              </a:lnSpc>
              <a:spcBef>
                <a:spcPts val="0"/>
              </a:spcBef>
            </a:pPr>
            <a:r>
              <a:rPr lang="en-GB" sz="1600" dirty="0">
                <a:latin typeface="Cambria" panose="02040503050406030204" pitchFamily="18" charset="0"/>
              </a:rPr>
              <a:t>Upon realising defeat, Darius fled. His army gave up at this point.</a:t>
            </a: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79A6DD10-819D-4DE6-8DF6-7AC94D52247E}"/>
              </a:ext>
            </a:extLst>
          </p:cNvPr>
          <p:cNvSpPr>
            <a:spLocks noGrp="1"/>
          </p:cNvSpPr>
          <p:nvPr>
            <p:ph type="body" sz="quarter" idx="3"/>
          </p:nvPr>
        </p:nvSpPr>
        <p:spPr>
          <a:xfrm>
            <a:off x="6768858" y="1369047"/>
            <a:ext cx="4377497"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82D8E39A-6060-4924-8DD0-63BCFB583B16}"/>
              </a:ext>
            </a:extLst>
          </p:cNvPr>
          <p:cNvSpPr>
            <a:spLocks noGrp="1"/>
          </p:cNvSpPr>
          <p:nvPr>
            <p:ph sz="quarter" idx="4"/>
          </p:nvPr>
        </p:nvSpPr>
        <p:spPr>
          <a:xfrm>
            <a:off x="6559826" y="1616766"/>
            <a:ext cx="4795562" cy="4572897"/>
          </a:xfrm>
        </p:spPr>
        <p:txBody>
          <a:bodyPr>
            <a:normAutofit/>
          </a:bodyPr>
          <a:lstStyle/>
          <a:p>
            <a:r>
              <a:rPr lang="en-GB" sz="1600" dirty="0" err="1">
                <a:latin typeface="Cambria" panose="02040503050406030204" pitchFamily="18" charset="0"/>
              </a:rPr>
              <a:t>Lendering</a:t>
            </a:r>
            <a:r>
              <a:rPr lang="en-GB" sz="1600" dirty="0">
                <a:latin typeface="Cambria" panose="02040503050406030204" pitchFamily="18" charset="0"/>
              </a:rPr>
              <a:t>, J., 2017. Gaugamela (331 BCE). </a:t>
            </a:r>
            <a:r>
              <a:rPr lang="en-GB" sz="1600" i="1" dirty="0">
                <a:latin typeface="Cambria" panose="02040503050406030204" pitchFamily="18" charset="0"/>
              </a:rPr>
              <a:t>Gaugamela (331 BCE)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http://www.livius.org/articles/battle/gaugamela-331-bce/</a:t>
            </a:r>
            <a:br>
              <a:rPr lang="en-GB" sz="1600" dirty="0">
                <a:latin typeface="Cambria" panose="02040503050406030204" pitchFamily="18" charset="0"/>
              </a:rPr>
            </a:br>
            <a:r>
              <a:rPr lang="en-GB" sz="1600" dirty="0">
                <a:latin typeface="Cambria" panose="02040503050406030204" pitchFamily="18" charset="0"/>
              </a:rPr>
              <a:t>[Accessed January 17, 2018].</a:t>
            </a:r>
          </a:p>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 </a:t>
            </a: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 </a:t>
            </a:r>
          </a:p>
          <a:p>
            <a:r>
              <a:rPr lang="en-GB" sz="1600" dirty="0" err="1">
                <a:latin typeface="Cambria" panose="02040503050406030204" pitchFamily="18" charset="0"/>
              </a:rPr>
              <a:t>Sekunda</a:t>
            </a:r>
            <a:r>
              <a:rPr lang="en-GB" sz="1600" dirty="0">
                <a:latin typeface="Cambria" panose="02040503050406030204" pitchFamily="18" charset="0"/>
              </a:rPr>
              <a:t>, N. &amp; Warry, J.G., 2004. </a:t>
            </a:r>
            <a:r>
              <a:rPr lang="en-GB" sz="1600" i="1" dirty="0">
                <a:latin typeface="Cambria" panose="02040503050406030204" pitchFamily="18" charset="0"/>
              </a:rPr>
              <a:t>Alexander the Great</a:t>
            </a:r>
            <a:r>
              <a:rPr lang="en-GB" sz="1600" dirty="0">
                <a:latin typeface="Cambria" panose="02040503050406030204" pitchFamily="18" charset="0"/>
              </a:rPr>
              <a:t>, Oxford: Osprey Pub. </a:t>
            </a:r>
          </a:p>
        </p:txBody>
      </p:sp>
    </p:spTree>
    <p:extLst>
      <p:ext uri="{BB962C8B-B14F-4D97-AF65-F5344CB8AC3E}">
        <p14:creationId xmlns:p14="http://schemas.microsoft.com/office/powerpoint/2010/main" val="2940154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A3C0D-82D5-4F0F-B00E-EC4AC71B954D}"/>
              </a:ext>
            </a:extLst>
          </p:cNvPr>
          <p:cNvSpPr>
            <a:spLocks noGrp="1"/>
          </p:cNvSpPr>
          <p:nvPr>
            <p:ph type="title"/>
          </p:nvPr>
        </p:nvSpPr>
        <p:spPr/>
        <p:txBody>
          <a:bodyPr/>
          <a:lstStyle/>
          <a:p>
            <a:r>
              <a:rPr lang="en-GB" dirty="0">
                <a:latin typeface="Cambria" panose="02040503050406030204" pitchFamily="18" charset="0"/>
              </a:rPr>
              <a:t>Sack of Persepolis:</a:t>
            </a:r>
          </a:p>
        </p:txBody>
      </p:sp>
      <p:sp>
        <p:nvSpPr>
          <p:cNvPr id="3" name="Text Placeholder 2">
            <a:extLst>
              <a:ext uri="{FF2B5EF4-FFF2-40B4-BE49-F238E27FC236}">
                <a16:creationId xmlns:a16="http://schemas.microsoft.com/office/drawing/2014/main" id="{D60279E6-21E1-44FB-9123-54485E24628D}"/>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BC050F51-6535-4BB4-B73C-D5403EEDE98B}"/>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330BC.</a:t>
            </a:r>
          </a:p>
          <a:p>
            <a:pPr>
              <a:lnSpc>
                <a:spcPct val="100000"/>
              </a:lnSpc>
              <a:spcBef>
                <a:spcPts val="0"/>
              </a:spcBef>
            </a:pPr>
            <a:r>
              <a:rPr lang="en-GB" sz="1600" dirty="0">
                <a:latin typeface="Cambria" panose="02040503050406030204" pitchFamily="18" charset="0"/>
              </a:rPr>
              <a:t>Alexander reached Persepolis, the capital of the  Achaemenid Empire (Persian).</a:t>
            </a:r>
          </a:p>
          <a:p>
            <a:pPr>
              <a:lnSpc>
                <a:spcPct val="100000"/>
              </a:lnSpc>
              <a:spcBef>
                <a:spcPts val="0"/>
              </a:spcBef>
            </a:pPr>
            <a:r>
              <a:rPr lang="en-GB" sz="1600" dirty="0">
                <a:latin typeface="Cambria" panose="02040503050406030204" pitchFamily="18" charset="0"/>
              </a:rPr>
              <a:t>A multi-pronged attack saw Persepolis attacked on most if not all sides, vs Alexander, </a:t>
            </a:r>
            <a:r>
              <a:rPr lang="en-GB" sz="1600" dirty="0" err="1">
                <a:latin typeface="Cambria" panose="02040503050406030204" pitchFamily="18" charset="0"/>
              </a:rPr>
              <a:t>Prtolemy</a:t>
            </a:r>
            <a:r>
              <a:rPr lang="en-GB" sz="1600" dirty="0">
                <a:latin typeface="Cambria" panose="02040503050406030204" pitchFamily="18" charset="0"/>
              </a:rPr>
              <a:t> and </a:t>
            </a:r>
            <a:r>
              <a:rPr lang="en-GB" sz="1600" dirty="0" err="1">
                <a:latin typeface="Cambria" panose="02040503050406030204" pitchFamily="18" charset="0"/>
              </a:rPr>
              <a:t>Philotas</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Upon defeat, the citadel commander, </a:t>
            </a:r>
            <a:r>
              <a:rPr lang="en-GB" sz="1600" dirty="0" err="1">
                <a:latin typeface="Cambria" panose="02040503050406030204" pitchFamily="18" charset="0"/>
              </a:rPr>
              <a:t>Tiridates</a:t>
            </a:r>
            <a:r>
              <a:rPr lang="en-GB" sz="1600" dirty="0">
                <a:latin typeface="Cambria" panose="02040503050406030204" pitchFamily="18" charset="0"/>
              </a:rPr>
              <a:t>, excluded </a:t>
            </a:r>
            <a:r>
              <a:rPr lang="en-GB" sz="1600" dirty="0" err="1">
                <a:latin typeface="Cambria" panose="02040503050406030204" pitchFamily="18" charset="0"/>
              </a:rPr>
              <a:t>Ariobarzanes</a:t>
            </a:r>
            <a:r>
              <a:rPr lang="en-GB" sz="1600" dirty="0">
                <a:latin typeface="Cambria" panose="02040503050406030204" pitchFamily="18" charset="0"/>
              </a:rPr>
              <a:t> and wrote to Alex offering him his pick of the treasury before it was looted in an attempt for peace. </a:t>
            </a:r>
          </a:p>
          <a:p>
            <a:pPr>
              <a:lnSpc>
                <a:spcPct val="100000"/>
              </a:lnSpc>
              <a:spcBef>
                <a:spcPts val="0"/>
              </a:spcBef>
            </a:pPr>
            <a:r>
              <a:rPr lang="en-GB" sz="1600" dirty="0">
                <a:latin typeface="Cambria" panose="02040503050406030204" pitchFamily="18" charset="0"/>
              </a:rPr>
              <a:t>This was accepted, but after this, Persepolis was thoroughly looted and many were killed.</a:t>
            </a:r>
          </a:p>
        </p:txBody>
      </p:sp>
      <p:sp>
        <p:nvSpPr>
          <p:cNvPr id="5" name="Text Placeholder 4">
            <a:extLst>
              <a:ext uri="{FF2B5EF4-FFF2-40B4-BE49-F238E27FC236}">
                <a16:creationId xmlns:a16="http://schemas.microsoft.com/office/drawing/2014/main" id="{6671180A-08D1-496F-ABD8-759199919703}"/>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163B77E7-6997-4673-9424-60F66B9CBC52}"/>
              </a:ext>
            </a:extLst>
          </p:cNvPr>
          <p:cNvSpPr>
            <a:spLocks noGrp="1"/>
          </p:cNvSpPr>
          <p:nvPr>
            <p:ph sz="quarter" idx="4"/>
          </p:nvPr>
        </p:nvSpPr>
        <p:spPr/>
        <p:txBody>
          <a:bodyPr>
            <a:normAutofit/>
          </a:bodyPr>
          <a:lstStyle/>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 </a:t>
            </a:r>
          </a:p>
          <a:p>
            <a:r>
              <a:rPr lang="en-GB" sz="1600" dirty="0">
                <a:latin typeface="Cambria" panose="02040503050406030204" pitchFamily="18" charset="0"/>
              </a:rPr>
              <a:t>Diodorus of Sicily, and M.M Austin. </a:t>
            </a:r>
            <a:r>
              <a:rPr lang="en-GB" sz="1600" i="1" dirty="0">
                <a:latin typeface="Cambria" panose="02040503050406030204" pitchFamily="18" charset="0"/>
              </a:rPr>
              <a:t>World History 17.70-72 </a:t>
            </a:r>
            <a:r>
              <a:rPr lang="en-GB" sz="1600" dirty="0">
                <a:latin typeface="Cambria" panose="02040503050406030204" pitchFamily="18" charset="0"/>
              </a:rPr>
              <a:t>“Alexander sacks Persepolis.” </a:t>
            </a:r>
            <a:r>
              <a:rPr lang="en-GB" sz="1600" i="1" dirty="0">
                <a:latin typeface="Cambria" panose="02040503050406030204" pitchFamily="18" charset="0"/>
              </a:rPr>
              <a:t>Alexander sacks Persepolis - </a:t>
            </a:r>
            <a:r>
              <a:rPr lang="en-GB" sz="1600" i="1" dirty="0" err="1">
                <a:latin typeface="Cambria" panose="02040503050406030204" pitchFamily="18" charset="0"/>
              </a:rPr>
              <a:t>Livius</a:t>
            </a:r>
            <a:r>
              <a:rPr lang="en-GB" sz="1600" dirty="0">
                <a:latin typeface="Cambria" panose="02040503050406030204" pitchFamily="18" charset="0"/>
              </a:rPr>
              <a:t>, 19 Jan. 2017, </a:t>
            </a:r>
            <a:r>
              <a:rPr lang="en-GB" sz="1600" dirty="0">
                <a:latin typeface="Cambria" panose="02040503050406030204" pitchFamily="18" charset="0"/>
                <a:hlinkClick r:id="rId2"/>
              </a:rPr>
              <a:t>www.livius.org/sources/content/diodorus/alexander-sacks-persepolis/</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3288742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D5850-1AA9-45E8-8B1F-1CBC813E5113}"/>
              </a:ext>
            </a:extLst>
          </p:cNvPr>
          <p:cNvSpPr>
            <a:spLocks noGrp="1"/>
          </p:cNvSpPr>
          <p:nvPr>
            <p:ph type="title"/>
          </p:nvPr>
        </p:nvSpPr>
        <p:spPr>
          <a:xfrm>
            <a:off x="839788" y="365125"/>
            <a:ext cx="10515600" cy="867327"/>
          </a:xfrm>
        </p:spPr>
        <p:txBody>
          <a:bodyPr/>
          <a:lstStyle/>
          <a:p>
            <a:r>
              <a:rPr lang="en-GB" dirty="0">
                <a:latin typeface="Cambria" panose="02040503050406030204" pitchFamily="18" charset="0"/>
              </a:rPr>
              <a:t>Battle of </a:t>
            </a:r>
            <a:r>
              <a:rPr lang="en-GB" dirty="0" err="1">
                <a:latin typeface="Cambria" panose="02040503050406030204" pitchFamily="18" charset="0"/>
              </a:rPr>
              <a:t>Hydaspes</a:t>
            </a:r>
            <a:r>
              <a:rPr lang="en-GB" dirty="0">
                <a:latin typeface="Cambria" panose="02040503050406030204" pitchFamily="18" charset="0"/>
              </a:rPr>
              <a:t> :</a:t>
            </a:r>
          </a:p>
        </p:txBody>
      </p:sp>
      <p:sp>
        <p:nvSpPr>
          <p:cNvPr id="3" name="Text Placeholder 2">
            <a:extLst>
              <a:ext uri="{FF2B5EF4-FFF2-40B4-BE49-F238E27FC236}">
                <a16:creationId xmlns:a16="http://schemas.microsoft.com/office/drawing/2014/main" id="{67E55C6A-F1D2-4376-BF6D-42F3C63D320A}"/>
              </a:ext>
            </a:extLst>
          </p:cNvPr>
          <p:cNvSpPr>
            <a:spLocks noGrp="1"/>
          </p:cNvSpPr>
          <p:nvPr>
            <p:ph type="body" idx="1"/>
          </p:nvPr>
        </p:nvSpPr>
        <p:spPr>
          <a:xfrm>
            <a:off x="836612" y="1377294"/>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AB30184C-8CED-429B-A372-E9F9672FEB4E}"/>
              </a:ext>
            </a:extLst>
          </p:cNvPr>
          <p:cNvSpPr>
            <a:spLocks noGrp="1"/>
          </p:cNvSpPr>
          <p:nvPr>
            <p:ph sz="half" idx="2"/>
          </p:nvPr>
        </p:nvSpPr>
        <p:spPr>
          <a:xfrm>
            <a:off x="839787" y="1683026"/>
            <a:ext cx="6236873" cy="4809849"/>
          </a:xfrm>
        </p:spPr>
        <p:txBody>
          <a:bodyPr>
            <a:normAutofit/>
          </a:bodyPr>
          <a:lstStyle/>
          <a:p>
            <a:pPr>
              <a:lnSpc>
                <a:spcPct val="100000"/>
              </a:lnSpc>
              <a:spcBef>
                <a:spcPts val="0"/>
              </a:spcBef>
            </a:pPr>
            <a:r>
              <a:rPr lang="en-GB" sz="1600" dirty="0">
                <a:latin typeface="Cambria" panose="02040503050406030204" pitchFamily="18" charset="0"/>
              </a:rPr>
              <a:t>326BC, in modern Pakistan. Alex marching to reduce India.</a:t>
            </a:r>
          </a:p>
          <a:p>
            <a:pPr>
              <a:lnSpc>
                <a:spcPct val="100000"/>
              </a:lnSpc>
              <a:spcBef>
                <a:spcPts val="0"/>
              </a:spcBef>
            </a:pPr>
            <a:r>
              <a:rPr lang="en-GB" sz="1600" dirty="0">
                <a:latin typeface="Cambria" panose="02040503050406030204" pitchFamily="18" charset="0"/>
              </a:rPr>
              <a:t>Was an army on both sides of the River.</a:t>
            </a:r>
          </a:p>
          <a:p>
            <a:pPr>
              <a:lnSpc>
                <a:spcPct val="100000"/>
              </a:lnSpc>
              <a:spcBef>
                <a:spcPts val="0"/>
              </a:spcBef>
            </a:pPr>
            <a:r>
              <a:rPr lang="en-GB" sz="1600" dirty="0">
                <a:latin typeface="Cambria" panose="02040503050406030204" pitchFamily="18" charset="0"/>
              </a:rPr>
              <a:t>Largely considered Alexander’s last major victory.</a:t>
            </a:r>
          </a:p>
          <a:p>
            <a:pPr>
              <a:lnSpc>
                <a:spcPct val="100000"/>
              </a:lnSpc>
              <a:spcBef>
                <a:spcPts val="0"/>
              </a:spcBef>
            </a:pPr>
            <a:r>
              <a:rPr lang="en-GB" sz="1600" dirty="0">
                <a:latin typeface="Cambria" panose="02040503050406030204" pitchFamily="18" charset="0"/>
              </a:rPr>
              <a:t>He met a formidable opponent in King </a:t>
            </a:r>
            <a:r>
              <a:rPr lang="en-GB" sz="1600" dirty="0" err="1">
                <a:latin typeface="Cambria" panose="02040503050406030204" pitchFamily="18" charset="0"/>
              </a:rPr>
              <a:t>Porus</a:t>
            </a:r>
            <a:r>
              <a:rPr lang="en-GB" sz="1600" dirty="0">
                <a:latin typeface="Cambria" panose="02040503050406030204" pitchFamily="18" charset="0"/>
              </a:rPr>
              <a:t>, faced new military challenges, and fought against elephants.</a:t>
            </a:r>
          </a:p>
          <a:p>
            <a:pPr>
              <a:lnSpc>
                <a:spcPct val="100000"/>
              </a:lnSpc>
              <a:spcBef>
                <a:spcPts val="0"/>
              </a:spcBef>
            </a:pPr>
            <a:r>
              <a:rPr lang="en-GB" sz="1600" dirty="0">
                <a:latin typeface="Cambria" panose="02040503050406030204" pitchFamily="18" charset="0"/>
              </a:rPr>
              <a:t>Upon settling on his side of the river, Alex indicated that he would wait out the Monsoon to lull </a:t>
            </a:r>
            <a:r>
              <a:rPr lang="en-GB" sz="1600" dirty="0" err="1">
                <a:latin typeface="Cambria" panose="02040503050406030204" pitchFamily="18" charset="0"/>
              </a:rPr>
              <a:t>Porus</a:t>
            </a:r>
            <a:r>
              <a:rPr lang="en-GB" sz="1600" dirty="0">
                <a:latin typeface="Cambria" panose="02040503050406030204" pitchFamily="18" charset="0"/>
              </a:rPr>
              <a:t> into a false sense of security.</a:t>
            </a:r>
            <a:br>
              <a:rPr lang="en-GB" sz="1600" dirty="0">
                <a:latin typeface="Cambria" panose="02040503050406030204" pitchFamily="18" charset="0"/>
              </a:rPr>
            </a:br>
            <a:r>
              <a:rPr lang="en-GB" sz="1600" dirty="0">
                <a:latin typeface="Cambria" panose="02040503050406030204" pitchFamily="18" charset="0"/>
              </a:rPr>
              <a:t>Alex had support from local Rajahs in this battle, adding them to his ranks.</a:t>
            </a:r>
          </a:p>
          <a:p>
            <a:pPr>
              <a:lnSpc>
                <a:spcPct val="100000"/>
              </a:lnSpc>
              <a:spcBef>
                <a:spcPts val="0"/>
              </a:spcBef>
            </a:pPr>
            <a:r>
              <a:rPr lang="en-GB" sz="1600" dirty="0" err="1">
                <a:latin typeface="Cambria" panose="02040503050406030204" pitchFamily="18" charset="0"/>
              </a:rPr>
              <a:t>Porus</a:t>
            </a:r>
            <a:r>
              <a:rPr lang="en-GB" sz="1600" dirty="0">
                <a:latin typeface="Cambria" panose="02040503050406030204" pitchFamily="18" charset="0"/>
              </a:rPr>
              <a:t> had a cavalry, army, chariots, and elephants. Alex would have to cross the river and they were prepared for him.</a:t>
            </a:r>
          </a:p>
          <a:p>
            <a:pPr>
              <a:lnSpc>
                <a:spcPct val="100000"/>
              </a:lnSpc>
              <a:spcBef>
                <a:spcPts val="0"/>
              </a:spcBef>
            </a:pPr>
            <a:r>
              <a:rPr lang="en-GB" sz="1600" dirty="0">
                <a:latin typeface="Cambria" panose="02040503050406030204" pitchFamily="18" charset="0"/>
              </a:rPr>
              <a:t>Alex left a force by the river to confuse </a:t>
            </a:r>
            <a:r>
              <a:rPr lang="en-GB" sz="1600" dirty="0" err="1">
                <a:latin typeface="Cambria" panose="02040503050406030204" pitchFamily="18" charset="0"/>
              </a:rPr>
              <a:t>Porus</a:t>
            </a:r>
            <a:r>
              <a:rPr lang="en-GB" sz="1600" dirty="0">
                <a:latin typeface="Cambria" panose="02040503050406030204" pitchFamily="18" charset="0"/>
              </a:rPr>
              <a:t>, and, taking cavalry, archers, and infantry units, crossed in 3 waves, using boats, galleys, and rafts to cross, from an island in the middle they waded.</a:t>
            </a:r>
          </a:p>
          <a:p>
            <a:pPr>
              <a:lnSpc>
                <a:spcPct val="100000"/>
              </a:lnSpc>
              <a:spcBef>
                <a:spcPts val="0"/>
              </a:spcBef>
            </a:pPr>
            <a:r>
              <a:rPr lang="en-GB" sz="1600" dirty="0">
                <a:latin typeface="Cambria" panose="02040503050406030204" pitchFamily="18" charset="0"/>
              </a:rPr>
              <a:t>Reached shore at dawn, regrouped into battle formation.</a:t>
            </a:r>
          </a:p>
          <a:p>
            <a:pPr>
              <a:lnSpc>
                <a:spcPct val="100000"/>
              </a:lnSpc>
              <a:spcBef>
                <a:spcPts val="0"/>
              </a:spcBef>
            </a:pPr>
            <a:r>
              <a:rPr lang="en-GB" sz="1600" dirty="0">
                <a:latin typeface="Cambria" panose="02040503050406030204" pitchFamily="18" charset="0"/>
              </a:rPr>
              <a:t>Elephants were attacked by archers, caused them to panic and run- harmed P’s army.</a:t>
            </a:r>
          </a:p>
          <a:p>
            <a:pPr>
              <a:lnSpc>
                <a:spcPct val="100000"/>
              </a:lnSpc>
              <a:spcBef>
                <a:spcPts val="0"/>
              </a:spcBef>
            </a:pPr>
            <a:r>
              <a:rPr lang="en-GB" sz="1600" dirty="0">
                <a:latin typeface="Cambria" panose="02040503050406030204" pitchFamily="18" charset="0"/>
              </a:rPr>
              <a:t>P was told that he could still be King, but under Alex. He agreed.</a:t>
            </a:r>
          </a:p>
        </p:txBody>
      </p:sp>
      <p:sp>
        <p:nvSpPr>
          <p:cNvPr id="5" name="Text Placeholder 4">
            <a:extLst>
              <a:ext uri="{FF2B5EF4-FFF2-40B4-BE49-F238E27FC236}">
                <a16:creationId xmlns:a16="http://schemas.microsoft.com/office/drawing/2014/main" id="{B599520D-097F-4C82-92A2-3718074E5CA5}"/>
              </a:ext>
            </a:extLst>
          </p:cNvPr>
          <p:cNvSpPr>
            <a:spLocks noGrp="1"/>
          </p:cNvSpPr>
          <p:nvPr>
            <p:ph type="body" sz="quarter" idx="3"/>
          </p:nvPr>
        </p:nvSpPr>
        <p:spPr>
          <a:xfrm>
            <a:off x="6944140" y="1377294"/>
            <a:ext cx="4146206"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F3E7C640-CF12-4465-99D7-F1A77F40F1BB}"/>
              </a:ext>
            </a:extLst>
          </p:cNvPr>
          <p:cNvSpPr>
            <a:spLocks noGrp="1"/>
          </p:cNvSpPr>
          <p:nvPr>
            <p:ph sz="quarter" idx="4"/>
          </p:nvPr>
        </p:nvSpPr>
        <p:spPr>
          <a:xfrm>
            <a:off x="6944140" y="1683026"/>
            <a:ext cx="4411248" cy="4506637"/>
          </a:xfrm>
        </p:spPr>
        <p:txBody>
          <a:bodyPr>
            <a:normAutofit/>
          </a:bodyPr>
          <a:lstStyle/>
          <a:p>
            <a:r>
              <a:rPr lang="en-GB" sz="1600" dirty="0">
                <a:latin typeface="Cambria" panose="02040503050406030204" pitchFamily="18" charset="0"/>
              </a:rPr>
              <a:t>Wasson, Donald L. “Battle of </a:t>
            </a:r>
            <a:r>
              <a:rPr lang="en-GB" sz="1600" dirty="0" err="1">
                <a:latin typeface="Cambria" panose="02040503050406030204" pitchFamily="18" charset="0"/>
              </a:rPr>
              <a:t>Hydaspes</a:t>
            </a:r>
            <a:r>
              <a:rPr lang="en-GB" sz="1600" dirty="0">
                <a:latin typeface="Cambria" panose="02040503050406030204" pitchFamily="18" charset="0"/>
              </a:rPr>
              <a:t>.” Ancient History </a:t>
            </a:r>
            <a:r>
              <a:rPr lang="en-GB" sz="1600" dirty="0" err="1">
                <a:latin typeface="Cambria" panose="02040503050406030204" pitchFamily="18" charset="0"/>
              </a:rPr>
              <a:t>Encyclopedia</a:t>
            </a:r>
            <a:r>
              <a:rPr lang="en-GB" sz="1600" dirty="0">
                <a:latin typeface="Cambria" panose="02040503050406030204" pitchFamily="18" charset="0"/>
              </a:rPr>
              <a:t>, 26 Feb. 2014, </a:t>
            </a:r>
            <a:r>
              <a:rPr lang="en-GB" sz="1600" dirty="0">
                <a:latin typeface="Cambria" panose="02040503050406030204" pitchFamily="18" charset="0"/>
                <a:hlinkClick r:id="rId2"/>
              </a:rPr>
              <a:t>www.ancient.eu/article/660/battle-of-hydaspes/</a:t>
            </a:r>
            <a:endParaRPr lang="en-GB" sz="1600" dirty="0">
              <a:latin typeface="Cambria" panose="02040503050406030204" pitchFamily="18" charset="0"/>
            </a:endParaRPr>
          </a:p>
          <a:p>
            <a:r>
              <a:rPr lang="en-GB" sz="1600" dirty="0" err="1">
                <a:latin typeface="Cambria" panose="02040503050406030204" pitchFamily="18" charset="0"/>
              </a:rPr>
              <a:t>Lendering</a:t>
            </a:r>
            <a:r>
              <a:rPr lang="en-GB" sz="1600" dirty="0">
                <a:latin typeface="Cambria" panose="02040503050406030204" pitchFamily="18" charset="0"/>
              </a:rPr>
              <a:t>, J., 2017. </a:t>
            </a:r>
            <a:r>
              <a:rPr lang="en-GB" sz="1600" dirty="0" err="1">
                <a:latin typeface="Cambria" panose="02040503050406030204" pitchFamily="18" charset="0"/>
              </a:rPr>
              <a:t>Porus</a:t>
            </a:r>
            <a:r>
              <a:rPr lang="en-GB" sz="1600" i="1" dirty="0">
                <a:latin typeface="Cambria" panose="02040503050406030204" pitchFamily="18" charset="0"/>
              </a:rPr>
              <a:t>. </a:t>
            </a:r>
            <a:r>
              <a:rPr lang="en-GB" sz="1600" i="1" dirty="0" err="1">
                <a:latin typeface="Cambria" panose="02040503050406030204" pitchFamily="18" charset="0"/>
              </a:rPr>
              <a:t>Porus</a:t>
            </a:r>
            <a:r>
              <a:rPr lang="en-GB" sz="1600" i="1" dirty="0">
                <a:latin typeface="Cambria" panose="02040503050406030204" pitchFamily="18" charset="0"/>
              </a:rPr>
              <a:t>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3"/>
              </a:rPr>
              <a:t>http://www.livius.org/articles/person/porus/</a:t>
            </a:r>
            <a:endParaRPr lang="en-GB" sz="1600" dirty="0">
              <a:latin typeface="Cambria" panose="02040503050406030204" pitchFamily="18" charset="0"/>
            </a:endParaRPr>
          </a:p>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 </a:t>
            </a: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 </a:t>
            </a:r>
          </a:p>
          <a:p>
            <a:r>
              <a:rPr lang="en-GB" sz="1600" dirty="0" err="1">
                <a:latin typeface="Cambria" panose="02040503050406030204" pitchFamily="18" charset="0"/>
              </a:rPr>
              <a:t>Sekunda</a:t>
            </a:r>
            <a:r>
              <a:rPr lang="en-GB" sz="1600" dirty="0">
                <a:latin typeface="Cambria" panose="02040503050406030204" pitchFamily="18" charset="0"/>
              </a:rPr>
              <a:t>, N. &amp; Warry, J.G., 2004. </a:t>
            </a:r>
            <a:r>
              <a:rPr lang="en-GB" sz="1600" i="1" dirty="0">
                <a:latin typeface="Cambria" panose="02040503050406030204" pitchFamily="18" charset="0"/>
              </a:rPr>
              <a:t>Alexander the Great</a:t>
            </a:r>
            <a:r>
              <a:rPr lang="en-GB" sz="1600" dirty="0">
                <a:latin typeface="Cambria" panose="02040503050406030204" pitchFamily="18" charset="0"/>
              </a:rPr>
              <a:t>, Oxford: Osprey Pub. </a:t>
            </a:r>
          </a:p>
        </p:txBody>
      </p:sp>
    </p:spTree>
    <p:extLst>
      <p:ext uri="{BB962C8B-B14F-4D97-AF65-F5344CB8AC3E}">
        <p14:creationId xmlns:p14="http://schemas.microsoft.com/office/powerpoint/2010/main" val="676531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BDB6A-912E-48F8-88B2-23E5FBB4AA68}"/>
              </a:ext>
            </a:extLst>
          </p:cNvPr>
          <p:cNvSpPr>
            <a:spLocks noGrp="1"/>
          </p:cNvSpPr>
          <p:nvPr>
            <p:ph type="title"/>
          </p:nvPr>
        </p:nvSpPr>
        <p:spPr/>
        <p:txBody>
          <a:bodyPr/>
          <a:lstStyle/>
          <a:p>
            <a:r>
              <a:rPr lang="en-GB" dirty="0">
                <a:latin typeface="Cambria" panose="02040503050406030204" pitchFamily="18" charset="0"/>
              </a:rPr>
              <a:t>Mutiny at </a:t>
            </a:r>
            <a:r>
              <a:rPr lang="en-GB" dirty="0" err="1">
                <a:latin typeface="Cambria" panose="02040503050406030204" pitchFamily="18" charset="0"/>
              </a:rPr>
              <a:t>Opis</a:t>
            </a:r>
            <a:r>
              <a:rPr lang="en-GB" dirty="0">
                <a:latin typeface="Cambria" panose="02040503050406030204" pitchFamily="18" charset="0"/>
              </a:rPr>
              <a:t>:</a:t>
            </a:r>
          </a:p>
        </p:txBody>
      </p:sp>
      <p:sp>
        <p:nvSpPr>
          <p:cNvPr id="3" name="Text Placeholder 2">
            <a:extLst>
              <a:ext uri="{FF2B5EF4-FFF2-40B4-BE49-F238E27FC236}">
                <a16:creationId xmlns:a16="http://schemas.microsoft.com/office/drawing/2014/main" id="{2BE8CC89-B105-4C9B-A900-0A5CE5F996FE}"/>
              </a:ext>
            </a:extLst>
          </p:cNvPr>
          <p:cNvSpPr>
            <a:spLocks noGrp="1"/>
          </p:cNvSpPr>
          <p:nvPr>
            <p:ph type="body" idx="1"/>
          </p:nvPr>
        </p:nvSpPr>
        <p:spPr>
          <a:xfrm>
            <a:off x="839788" y="1681163"/>
            <a:ext cx="5157787" cy="492194"/>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DDDF0293-C023-49E1-A018-9BF15102FFC0}"/>
              </a:ext>
            </a:extLst>
          </p:cNvPr>
          <p:cNvSpPr>
            <a:spLocks noGrp="1"/>
          </p:cNvSpPr>
          <p:nvPr>
            <p:ph sz="half" idx="2"/>
          </p:nvPr>
        </p:nvSpPr>
        <p:spPr>
          <a:xfrm>
            <a:off x="839788" y="2080591"/>
            <a:ext cx="5157787" cy="4109072"/>
          </a:xfrm>
        </p:spPr>
        <p:txBody>
          <a:bodyPr>
            <a:normAutofit/>
          </a:bodyPr>
          <a:lstStyle/>
          <a:p>
            <a:pPr>
              <a:lnSpc>
                <a:spcPct val="100000"/>
              </a:lnSpc>
              <a:spcBef>
                <a:spcPts val="0"/>
              </a:spcBef>
            </a:pPr>
            <a:r>
              <a:rPr lang="en-GB" sz="1600" dirty="0">
                <a:latin typeface="Cambria" panose="02040503050406030204" pitchFamily="18" charset="0"/>
              </a:rPr>
              <a:t>324BC.</a:t>
            </a:r>
          </a:p>
          <a:p>
            <a:pPr>
              <a:lnSpc>
                <a:spcPct val="100000"/>
              </a:lnSpc>
              <a:spcBef>
                <a:spcPts val="0"/>
              </a:spcBef>
            </a:pPr>
            <a:r>
              <a:rPr lang="en-GB" sz="1600" dirty="0">
                <a:latin typeface="Cambria" panose="02040503050406030204" pitchFamily="18" charset="0"/>
              </a:rPr>
              <a:t>Alexander’s soldiers revolted. This occurred due to their dislike of their King’s Orientalism (Dressing in Persian styles, etc), and due to his treatment of the old, ill, and injured, which they took offense to.</a:t>
            </a:r>
          </a:p>
          <a:p>
            <a:pPr>
              <a:lnSpc>
                <a:spcPct val="100000"/>
              </a:lnSpc>
              <a:spcBef>
                <a:spcPts val="0"/>
              </a:spcBef>
            </a:pPr>
            <a:r>
              <a:rPr lang="en-GB" sz="1600" dirty="0">
                <a:latin typeface="Cambria" panose="02040503050406030204" pitchFamily="18" charset="0"/>
              </a:rPr>
              <a:t>Upon arrival in </a:t>
            </a:r>
            <a:r>
              <a:rPr lang="en-GB" sz="1600" dirty="0" err="1">
                <a:latin typeface="Cambria" panose="02040503050406030204" pitchFamily="18" charset="0"/>
              </a:rPr>
              <a:t>Opis</a:t>
            </a:r>
            <a:r>
              <a:rPr lang="en-GB" sz="1600" dirty="0">
                <a:latin typeface="Cambria" panose="02040503050406030204" pitchFamily="18" charset="0"/>
              </a:rPr>
              <a:t>, Alex informed his troops that the old, ill, and injured would be returning to Macedon, believing that this would please them.</a:t>
            </a:r>
          </a:p>
          <a:p>
            <a:pPr>
              <a:lnSpc>
                <a:spcPct val="100000"/>
              </a:lnSpc>
              <a:spcBef>
                <a:spcPts val="0"/>
              </a:spcBef>
            </a:pPr>
            <a:r>
              <a:rPr lang="en-GB" sz="1600" dirty="0">
                <a:latin typeface="Cambria" panose="02040503050406030204" pitchFamily="18" charset="0"/>
              </a:rPr>
              <a:t>They yelled at Alex, declaring he would have to discharge them all, and he in turn yelled for the instigators to be arrested and taken to be killed. </a:t>
            </a:r>
          </a:p>
          <a:p>
            <a:pPr>
              <a:lnSpc>
                <a:spcPct val="100000"/>
              </a:lnSpc>
              <a:spcBef>
                <a:spcPts val="0"/>
              </a:spcBef>
            </a:pPr>
            <a:r>
              <a:rPr lang="en-GB" sz="1600" dirty="0">
                <a:latin typeface="Cambria" panose="02040503050406030204" pitchFamily="18" charset="0"/>
              </a:rPr>
              <a:t>Alex then went to his tent and essentially sulked for 3 days, appointing Persians as his new trusted.</a:t>
            </a:r>
          </a:p>
          <a:p>
            <a:pPr>
              <a:lnSpc>
                <a:spcPct val="100000"/>
              </a:lnSpc>
              <a:spcBef>
                <a:spcPts val="0"/>
              </a:spcBef>
            </a:pPr>
            <a:r>
              <a:rPr lang="en-GB" sz="1600" dirty="0">
                <a:latin typeface="Cambria" panose="02040503050406030204" pitchFamily="18" charset="0"/>
              </a:rPr>
              <a:t>This caused his men to plead for forgiveness in horror, and he forgave them, throwing a party.</a:t>
            </a:r>
          </a:p>
        </p:txBody>
      </p:sp>
      <p:sp>
        <p:nvSpPr>
          <p:cNvPr id="5" name="Text Placeholder 4">
            <a:extLst>
              <a:ext uri="{FF2B5EF4-FFF2-40B4-BE49-F238E27FC236}">
                <a16:creationId xmlns:a16="http://schemas.microsoft.com/office/drawing/2014/main" id="{E77083B0-7DDF-40A4-8909-C281B0CAFFB5}"/>
              </a:ext>
            </a:extLst>
          </p:cNvPr>
          <p:cNvSpPr>
            <a:spLocks noGrp="1"/>
          </p:cNvSpPr>
          <p:nvPr>
            <p:ph type="body" sz="quarter" idx="3"/>
          </p:nvPr>
        </p:nvSpPr>
        <p:spPr>
          <a:xfrm>
            <a:off x="6172200" y="1681163"/>
            <a:ext cx="5183188" cy="492194"/>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F1A9B597-3721-405F-9CA3-A9612EB82503}"/>
              </a:ext>
            </a:extLst>
          </p:cNvPr>
          <p:cNvSpPr>
            <a:spLocks noGrp="1"/>
          </p:cNvSpPr>
          <p:nvPr>
            <p:ph sz="quarter" idx="4"/>
          </p:nvPr>
        </p:nvSpPr>
        <p:spPr>
          <a:xfrm>
            <a:off x="6172200" y="2080591"/>
            <a:ext cx="5183188" cy="4109072"/>
          </a:xfrm>
        </p:spPr>
        <p:txBody>
          <a:bodyPr>
            <a:normAutofit/>
          </a:bodyPr>
          <a:lstStyle/>
          <a:p>
            <a:r>
              <a:rPr lang="en-GB" sz="1600" dirty="0" err="1">
                <a:latin typeface="Cambria" panose="02040503050406030204" pitchFamily="18" charset="0"/>
              </a:rPr>
              <a:t>Arrian</a:t>
            </a:r>
            <a:r>
              <a:rPr lang="en-GB" sz="1600" dirty="0">
                <a:latin typeface="Cambria" panose="02040503050406030204" pitchFamily="18" charset="0"/>
              </a:rPr>
              <a:t> of Nicomedia, &amp; M.M Austin, 2017. </a:t>
            </a:r>
            <a:r>
              <a:rPr lang="en-GB" sz="1600" i="1" dirty="0">
                <a:latin typeface="Cambria" panose="02040503050406030204" pitchFamily="18" charset="0"/>
              </a:rPr>
              <a:t>Mutiny at </a:t>
            </a:r>
            <a:r>
              <a:rPr lang="en-GB" sz="1600" i="1" dirty="0" err="1">
                <a:latin typeface="Cambria" panose="02040503050406030204" pitchFamily="18" charset="0"/>
              </a:rPr>
              <a:t>Opis</a:t>
            </a:r>
            <a:r>
              <a:rPr lang="en-GB" sz="1600" i="1" dirty="0">
                <a:latin typeface="Cambria" panose="02040503050406030204" pitchFamily="18" charset="0"/>
              </a:rPr>
              <a:t>. Mutiny at </a:t>
            </a:r>
            <a:r>
              <a:rPr lang="en-GB" sz="1600" i="1" dirty="0" err="1">
                <a:latin typeface="Cambria" panose="02040503050406030204" pitchFamily="18" charset="0"/>
              </a:rPr>
              <a:t>Opis</a:t>
            </a:r>
            <a:r>
              <a:rPr lang="en-GB" sz="1600" i="1" dirty="0">
                <a:latin typeface="Cambria" panose="02040503050406030204" pitchFamily="18" charset="0"/>
              </a:rPr>
              <a:t>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http://www.livius.org/sources/content/arrian/anabasis/mutiny-at-opis/</a:t>
            </a:r>
            <a:endParaRPr lang="en-GB" sz="1600" dirty="0">
              <a:latin typeface="Cambria" panose="02040503050406030204" pitchFamily="18" charset="0"/>
            </a:endParaRPr>
          </a:p>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 </a:t>
            </a: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 </a:t>
            </a:r>
          </a:p>
          <a:p>
            <a:endParaRPr lang="en-GB" sz="1600" dirty="0">
              <a:latin typeface="Cambria" panose="02040503050406030204" pitchFamily="18" charset="0"/>
            </a:endParaRPr>
          </a:p>
        </p:txBody>
      </p:sp>
    </p:spTree>
    <p:extLst>
      <p:ext uri="{BB962C8B-B14F-4D97-AF65-F5344CB8AC3E}">
        <p14:creationId xmlns:p14="http://schemas.microsoft.com/office/powerpoint/2010/main" val="19173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F6A95-3FF5-452D-853B-6F6808EF73A6}"/>
              </a:ext>
            </a:extLst>
          </p:cNvPr>
          <p:cNvSpPr>
            <a:spLocks noGrp="1"/>
          </p:cNvSpPr>
          <p:nvPr>
            <p:ph type="title"/>
          </p:nvPr>
        </p:nvSpPr>
        <p:spPr/>
        <p:txBody>
          <a:bodyPr/>
          <a:lstStyle/>
          <a:p>
            <a:r>
              <a:rPr lang="en-GB" dirty="0">
                <a:latin typeface="Cambria" panose="02040503050406030204" pitchFamily="18" charset="0"/>
              </a:rPr>
              <a:t>Death of Alexander:</a:t>
            </a:r>
          </a:p>
        </p:txBody>
      </p:sp>
      <p:sp>
        <p:nvSpPr>
          <p:cNvPr id="3" name="Text Placeholder 2">
            <a:extLst>
              <a:ext uri="{FF2B5EF4-FFF2-40B4-BE49-F238E27FC236}">
                <a16:creationId xmlns:a16="http://schemas.microsoft.com/office/drawing/2014/main" id="{D31AA7AB-867A-4472-BEEF-85CD677B5E1A}"/>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58049843-93D1-457D-98DE-36EECD920944}"/>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Died 11</a:t>
            </a:r>
            <a:r>
              <a:rPr lang="en-GB" sz="1600" baseline="30000" dirty="0">
                <a:latin typeface="Cambria" panose="02040503050406030204" pitchFamily="18" charset="0"/>
              </a:rPr>
              <a:t>th</a:t>
            </a:r>
            <a:r>
              <a:rPr lang="en-GB" sz="1600" dirty="0">
                <a:latin typeface="Cambria" panose="02040503050406030204" pitchFamily="18" charset="0"/>
              </a:rPr>
              <a:t> June 323BCE, late afternoon, in Babylon after a 13 year reign.</a:t>
            </a:r>
          </a:p>
          <a:p>
            <a:pPr>
              <a:lnSpc>
                <a:spcPct val="100000"/>
              </a:lnSpc>
              <a:spcBef>
                <a:spcPts val="0"/>
              </a:spcBef>
            </a:pPr>
            <a:r>
              <a:rPr lang="en-GB" sz="1600" dirty="0">
                <a:latin typeface="Cambria" panose="02040503050406030204" pitchFamily="18" charset="0"/>
              </a:rPr>
              <a:t>It is possible that he picked something up at the party the previous night, or, seemingly more likely, was poisoned.</a:t>
            </a:r>
          </a:p>
          <a:p>
            <a:pPr>
              <a:lnSpc>
                <a:spcPct val="100000"/>
              </a:lnSpc>
              <a:spcBef>
                <a:spcPts val="0"/>
              </a:spcBef>
            </a:pPr>
            <a:r>
              <a:rPr lang="en-GB" sz="1600" dirty="0">
                <a:latin typeface="Cambria" panose="02040503050406030204" pitchFamily="18" charset="0"/>
              </a:rPr>
              <a:t>He was bedridden and needed care, and his illness- whatever it was- worsened.</a:t>
            </a:r>
          </a:p>
          <a:p>
            <a:pPr>
              <a:lnSpc>
                <a:spcPct val="100000"/>
              </a:lnSpc>
              <a:spcBef>
                <a:spcPts val="0"/>
              </a:spcBef>
            </a:pPr>
            <a:r>
              <a:rPr lang="en-GB" sz="1600" dirty="0">
                <a:latin typeface="Cambria" panose="02040503050406030204" pitchFamily="18" charset="0"/>
              </a:rPr>
              <a:t>Alexander deteriorated quickly, dying within a week.</a:t>
            </a:r>
          </a:p>
          <a:p>
            <a:pPr>
              <a:lnSpc>
                <a:spcPct val="100000"/>
              </a:lnSpc>
              <a:spcBef>
                <a:spcPts val="0"/>
              </a:spcBef>
            </a:pPr>
            <a:r>
              <a:rPr lang="en-GB" sz="1600" dirty="0">
                <a:latin typeface="Cambria" panose="02040503050406030204" pitchFamily="18" charset="0"/>
              </a:rPr>
              <a:t>Whilst he was till able, he relayed orders to his people through his Commanding Generals.</a:t>
            </a:r>
          </a:p>
        </p:txBody>
      </p:sp>
      <p:sp>
        <p:nvSpPr>
          <p:cNvPr id="5" name="Text Placeholder 4">
            <a:extLst>
              <a:ext uri="{FF2B5EF4-FFF2-40B4-BE49-F238E27FC236}">
                <a16:creationId xmlns:a16="http://schemas.microsoft.com/office/drawing/2014/main" id="{19C8581B-5CE3-425A-9A31-0421312EA0E6}"/>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7E9EE214-A836-45FF-99E6-8ECB136908A3}"/>
              </a:ext>
            </a:extLst>
          </p:cNvPr>
          <p:cNvSpPr>
            <a:spLocks noGrp="1"/>
          </p:cNvSpPr>
          <p:nvPr>
            <p:ph sz="quarter" idx="4"/>
          </p:nvPr>
        </p:nvSpPr>
        <p:spPr/>
        <p:txBody>
          <a:bodyPr>
            <a:normAutofit/>
          </a:bodyPr>
          <a:lstStyle/>
          <a:p>
            <a:r>
              <a:rPr lang="en-GB" sz="1600" dirty="0" err="1">
                <a:latin typeface="Cambria" panose="02040503050406030204" pitchFamily="18" charset="0"/>
              </a:rPr>
              <a:t>Arrian</a:t>
            </a:r>
            <a:r>
              <a:rPr lang="en-GB" sz="1600" dirty="0">
                <a:latin typeface="Cambria" panose="02040503050406030204" pitchFamily="18" charset="0"/>
              </a:rPr>
              <a:t> of Nicomedia &amp; Aubrey de Sélincourt, 2016. The death of Alexander. </a:t>
            </a:r>
            <a:r>
              <a:rPr lang="en-GB" sz="1600" i="1" dirty="0">
                <a:latin typeface="Cambria" panose="02040503050406030204" pitchFamily="18" charset="0"/>
              </a:rPr>
              <a:t>Anabasis</a:t>
            </a:r>
            <a:r>
              <a:rPr lang="en-GB" sz="1600" dirty="0">
                <a:latin typeface="Cambria" panose="02040503050406030204" pitchFamily="18" charset="0"/>
              </a:rPr>
              <a:t>, 7.24.4-27.2 </a:t>
            </a:r>
            <a:r>
              <a:rPr lang="en-GB" sz="1600" i="1" dirty="0">
                <a:latin typeface="Cambria" panose="02040503050406030204" pitchFamily="18" charset="0"/>
              </a:rPr>
              <a:t>The death of Alexander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http://www.livius.org/sources/content/arrian/anabasis/the-death-of-alexander/</a:t>
            </a:r>
            <a:endParaRPr lang="en-GB" sz="1600" dirty="0">
              <a:latin typeface="Cambria" panose="02040503050406030204" pitchFamily="18" charset="0"/>
            </a:endParaRP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 </a:t>
            </a:r>
          </a:p>
          <a:p>
            <a:endParaRPr lang="en-GB" sz="1600" dirty="0">
              <a:latin typeface="Cambria" panose="02040503050406030204" pitchFamily="18" charset="0"/>
            </a:endParaRPr>
          </a:p>
        </p:txBody>
      </p:sp>
    </p:spTree>
    <p:extLst>
      <p:ext uri="{BB962C8B-B14F-4D97-AF65-F5344CB8AC3E}">
        <p14:creationId xmlns:p14="http://schemas.microsoft.com/office/powerpoint/2010/main" val="108412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ABA47-83D7-4796-A3CF-78840C640BE2}"/>
              </a:ext>
            </a:extLst>
          </p:cNvPr>
          <p:cNvSpPr>
            <a:spLocks noGrp="1"/>
          </p:cNvSpPr>
          <p:nvPr>
            <p:ph type="title"/>
          </p:nvPr>
        </p:nvSpPr>
        <p:spPr/>
        <p:txBody>
          <a:bodyPr/>
          <a:lstStyle/>
          <a:p>
            <a:r>
              <a:rPr lang="en-GB" dirty="0">
                <a:latin typeface="Cambria" panose="02040503050406030204" pitchFamily="18" charset="0"/>
              </a:rPr>
              <a:t>Babylonian Settlement:</a:t>
            </a:r>
          </a:p>
        </p:txBody>
      </p:sp>
      <p:sp>
        <p:nvSpPr>
          <p:cNvPr id="3" name="Text Placeholder 2">
            <a:extLst>
              <a:ext uri="{FF2B5EF4-FFF2-40B4-BE49-F238E27FC236}">
                <a16:creationId xmlns:a16="http://schemas.microsoft.com/office/drawing/2014/main" id="{1906E8A7-6178-483C-947D-86D133628899}"/>
              </a:ext>
            </a:extLst>
          </p:cNvPr>
          <p:cNvSpPr>
            <a:spLocks noGrp="1"/>
          </p:cNvSpPr>
          <p:nvPr>
            <p:ph type="body" idx="1"/>
          </p:nvPr>
        </p:nvSpPr>
        <p:spPr>
          <a:xfrm>
            <a:off x="836612" y="1604550"/>
            <a:ext cx="5157787" cy="439185"/>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117FED96-B38B-453C-B7D4-2A05D6EDD5E9}"/>
              </a:ext>
            </a:extLst>
          </p:cNvPr>
          <p:cNvSpPr>
            <a:spLocks noGrp="1"/>
          </p:cNvSpPr>
          <p:nvPr>
            <p:ph sz="half" idx="2"/>
          </p:nvPr>
        </p:nvSpPr>
        <p:spPr>
          <a:xfrm>
            <a:off x="839788" y="1961322"/>
            <a:ext cx="5332412" cy="4228341"/>
          </a:xfrm>
        </p:spPr>
        <p:txBody>
          <a:bodyPr>
            <a:normAutofit/>
          </a:bodyPr>
          <a:lstStyle/>
          <a:p>
            <a:pPr>
              <a:lnSpc>
                <a:spcPct val="100000"/>
              </a:lnSpc>
              <a:spcBef>
                <a:spcPts val="0"/>
              </a:spcBef>
            </a:pPr>
            <a:r>
              <a:rPr lang="en-GB" sz="1600" dirty="0">
                <a:latin typeface="Cambria" panose="02040503050406030204" pitchFamily="18" charset="0"/>
              </a:rPr>
              <a:t>After Alex’s death, his Generals met to discuss what to do next, and to declare a successor, though Alex had named Perdiccas as his successor. There was much arguing.</a:t>
            </a:r>
          </a:p>
          <a:p>
            <a:pPr>
              <a:lnSpc>
                <a:spcPct val="100000"/>
              </a:lnSpc>
              <a:spcBef>
                <a:spcPts val="0"/>
              </a:spcBef>
            </a:pPr>
            <a:r>
              <a:rPr lang="en-GB" sz="1600" dirty="0">
                <a:latin typeface="Cambria" panose="02040503050406030204" pitchFamily="18" charset="0"/>
              </a:rPr>
              <a:t>Factions formed, and the strong army split with it, possibly bringing war.</a:t>
            </a:r>
          </a:p>
          <a:p>
            <a:pPr>
              <a:lnSpc>
                <a:spcPct val="100000"/>
              </a:lnSpc>
              <a:spcBef>
                <a:spcPts val="0"/>
              </a:spcBef>
            </a:pPr>
            <a:r>
              <a:rPr lang="en-GB" sz="1600" dirty="0">
                <a:latin typeface="Cambria" panose="02040503050406030204" pitchFamily="18" charset="0"/>
              </a:rPr>
              <a:t>Compromising saw the agreement that Perdiccas would be Regent, and if Roxane’s child (Alex Wife) was a boy- which it was.</a:t>
            </a:r>
          </a:p>
          <a:p>
            <a:pPr>
              <a:lnSpc>
                <a:spcPct val="100000"/>
              </a:lnSpc>
              <a:spcBef>
                <a:spcPts val="0"/>
              </a:spcBef>
            </a:pPr>
            <a:r>
              <a:rPr lang="en-GB" sz="1600" dirty="0">
                <a:latin typeface="Cambria" panose="02040503050406030204" pitchFamily="18" charset="0"/>
              </a:rPr>
              <a:t>However, Athens revolted upon Alex’s death, and gathering troops and allies, set up at Thermopylae. General Craterus (Alex’s General) defeated them, ending the Hellenic War.</a:t>
            </a:r>
          </a:p>
          <a:p>
            <a:pPr>
              <a:lnSpc>
                <a:spcPct val="100000"/>
              </a:lnSpc>
              <a:spcBef>
                <a:spcPts val="0"/>
              </a:spcBef>
            </a:pPr>
            <a:r>
              <a:rPr lang="en-GB" sz="1600" dirty="0">
                <a:latin typeface="Cambria" panose="02040503050406030204" pitchFamily="18" charset="0"/>
              </a:rPr>
              <a:t>Greek veterans forced to live in punitive colonies in the eastern satrapies by Alex saw this as a chance to get back to Greece, but were defeated by a Macedonian Army.</a:t>
            </a:r>
          </a:p>
        </p:txBody>
      </p:sp>
      <p:sp>
        <p:nvSpPr>
          <p:cNvPr id="5" name="Text Placeholder 4">
            <a:extLst>
              <a:ext uri="{FF2B5EF4-FFF2-40B4-BE49-F238E27FC236}">
                <a16:creationId xmlns:a16="http://schemas.microsoft.com/office/drawing/2014/main" id="{08135BF8-41B8-4CF3-AF52-46809F4F9029}"/>
              </a:ext>
            </a:extLst>
          </p:cNvPr>
          <p:cNvSpPr>
            <a:spLocks noGrp="1"/>
          </p:cNvSpPr>
          <p:nvPr>
            <p:ph type="body" sz="quarter" idx="3"/>
          </p:nvPr>
        </p:nvSpPr>
        <p:spPr>
          <a:xfrm>
            <a:off x="6172200" y="1604550"/>
            <a:ext cx="5183188" cy="439185"/>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DBFC6D39-F3E5-424B-934E-EE002E949985}"/>
              </a:ext>
            </a:extLst>
          </p:cNvPr>
          <p:cNvSpPr>
            <a:spLocks noGrp="1"/>
          </p:cNvSpPr>
          <p:nvPr>
            <p:ph sz="quarter" idx="4"/>
          </p:nvPr>
        </p:nvSpPr>
        <p:spPr>
          <a:xfrm>
            <a:off x="6172200" y="1961322"/>
            <a:ext cx="5183188" cy="4228341"/>
          </a:xfrm>
        </p:spPr>
        <p:txBody>
          <a:bodyPr>
            <a:normAutofit/>
          </a:bodyPr>
          <a:lstStyle/>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a:t>
            </a:r>
            <a:r>
              <a:rPr lang="en-GB" sz="1600" dirty="0" err="1">
                <a:latin typeface="Cambria" panose="02040503050406030204" pitchFamily="18" charset="0"/>
              </a:rPr>
              <a:t>Pr</a:t>
            </a:r>
            <a:endParaRPr lang="en-GB" sz="1600" dirty="0">
              <a:latin typeface="Cambria" panose="02040503050406030204" pitchFamily="18" charset="0"/>
            </a:endParaRPr>
          </a:p>
          <a:p>
            <a:r>
              <a:rPr lang="en-GB" sz="1600" dirty="0" err="1">
                <a:latin typeface="Cambria" panose="02040503050406030204" pitchFamily="18" charset="0"/>
              </a:rPr>
              <a:t>Lendering</a:t>
            </a:r>
            <a:r>
              <a:rPr lang="en-GB" sz="1600" dirty="0">
                <a:latin typeface="Cambria" panose="02040503050406030204" pitchFamily="18" charset="0"/>
              </a:rPr>
              <a:t>, J., 2017. Diadochi 1: The Babylon Settlement. Diadochi 1: </a:t>
            </a:r>
            <a:r>
              <a:rPr lang="en-GB" sz="1600" i="1" dirty="0">
                <a:latin typeface="Cambria" panose="02040503050406030204" pitchFamily="18" charset="0"/>
              </a:rPr>
              <a:t>The Babylon Settlement - </a:t>
            </a:r>
            <a:r>
              <a:rPr lang="en-GB" sz="1600" i="1" dirty="0" err="1">
                <a:latin typeface="Cambria" panose="02040503050406030204" pitchFamily="18" charset="0"/>
              </a:rPr>
              <a:t>Livius</a:t>
            </a:r>
            <a:r>
              <a:rPr lang="en-GB" sz="1600" i="1" dirty="0">
                <a:latin typeface="Cambria" panose="02040503050406030204" pitchFamily="18" charset="0"/>
              </a:rPr>
              <a:t>. </a:t>
            </a:r>
            <a:r>
              <a:rPr lang="en-GB" sz="1600" dirty="0">
                <a:latin typeface="Cambria" panose="02040503050406030204" pitchFamily="18" charset="0"/>
              </a:rPr>
              <a:t>Available at: </a:t>
            </a:r>
            <a:r>
              <a:rPr lang="en-GB" sz="1600" dirty="0">
                <a:latin typeface="Cambria" panose="02040503050406030204" pitchFamily="18" charset="0"/>
                <a:hlinkClick r:id="rId2"/>
              </a:rPr>
              <a:t>http://www.livius.org/articles/concept/diadochi/diadochi-1-the-babylon-settlement/</a:t>
            </a:r>
            <a:endParaRPr lang="en-GB" sz="1600" dirty="0">
              <a:latin typeface="Cambria" panose="02040503050406030204" pitchFamily="18" charset="0"/>
            </a:endParaRP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 </a:t>
            </a:r>
          </a:p>
        </p:txBody>
      </p:sp>
    </p:spTree>
    <p:extLst>
      <p:ext uri="{BB962C8B-B14F-4D97-AF65-F5344CB8AC3E}">
        <p14:creationId xmlns:p14="http://schemas.microsoft.com/office/powerpoint/2010/main" val="2441129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BFE05-2DE4-4AD8-A462-8E4193E0BAE3}"/>
              </a:ext>
            </a:extLst>
          </p:cNvPr>
          <p:cNvSpPr>
            <a:spLocks noGrp="1"/>
          </p:cNvSpPr>
          <p:nvPr>
            <p:ph type="title"/>
          </p:nvPr>
        </p:nvSpPr>
        <p:spPr/>
        <p:txBody>
          <a:bodyPr/>
          <a:lstStyle/>
          <a:p>
            <a:r>
              <a:rPr lang="en-GB" dirty="0">
                <a:latin typeface="Cambria" panose="02040503050406030204" pitchFamily="18" charset="0"/>
              </a:rPr>
              <a:t>Perdiccas' invasion of Egypt</a:t>
            </a:r>
          </a:p>
        </p:txBody>
      </p:sp>
      <p:sp>
        <p:nvSpPr>
          <p:cNvPr id="3" name="Text Placeholder 2">
            <a:extLst>
              <a:ext uri="{FF2B5EF4-FFF2-40B4-BE49-F238E27FC236}">
                <a16:creationId xmlns:a16="http://schemas.microsoft.com/office/drawing/2014/main" id="{232C4663-55C4-4966-8BAC-B434265C9318}"/>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605D4929-2F7A-4918-B333-F2856435112A}"/>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321BC.</a:t>
            </a:r>
          </a:p>
          <a:p>
            <a:pPr>
              <a:lnSpc>
                <a:spcPct val="100000"/>
              </a:lnSpc>
              <a:spcBef>
                <a:spcPts val="0"/>
              </a:spcBef>
            </a:pPr>
            <a:r>
              <a:rPr lang="en-GB" sz="1600" dirty="0">
                <a:latin typeface="Cambria" panose="02040503050406030204" pitchFamily="18" charset="0"/>
              </a:rPr>
              <a:t>Ptolemy I had stolen Alexander’s body, so Perdiccas had to get it back, even if this would mean seizing both his territory and treasury.</a:t>
            </a:r>
          </a:p>
          <a:p>
            <a:pPr>
              <a:lnSpc>
                <a:spcPct val="100000"/>
              </a:lnSpc>
              <a:spcBef>
                <a:spcPts val="0"/>
              </a:spcBef>
            </a:pPr>
            <a:r>
              <a:rPr lang="en-GB" sz="1600" dirty="0">
                <a:latin typeface="Cambria" panose="02040503050406030204" pitchFamily="18" charset="0"/>
              </a:rPr>
              <a:t>Perdiccas attempted to cross the Nile river 3 times. The third attempt saw the loss of 2,000 soldiers and the wavering loyalty of his men. This led to desertions, bribes.</a:t>
            </a:r>
          </a:p>
          <a:p>
            <a:pPr>
              <a:lnSpc>
                <a:spcPct val="100000"/>
              </a:lnSpc>
              <a:spcBef>
                <a:spcPts val="0"/>
              </a:spcBef>
            </a:pPr>
            <a:r>
              <a:rPr lang="en-GB" sz="1600" dirty="0">
                <a:latin typeface="Cambria" panose="02040503050406030204" pitchFamily="18" charset="0"/>
              </a:rPr>
              <a:t>3 of his officers, </a:t>
            </a:r>
            <a:r>
              <a:rPr lang="en-GB" sz="1600" dirty="0" err="1">
                <a:latin typeface="Cambria" panose="02040503050406030204" pitchFamily="18" charset="0"/>
              </a:rPr>
              <a:t>Peithon</a:t>
            </a:r>
            <a:r>
              <a:rPr lang="en-GB" sz="1600" dirty="0">
                <a:latin typeface="Cambria" panose="02040503050406030204" pitchFamily="18" charset="0"/>
              </a:rPr>
              <a:t>, </a:t>
            </a:r>
            <a:r>
              <a:rPr lang="en-GB" sz="1600" dirty="0" err="1">
                <a:latin typeface="Cambria" panose="02040503050406030204" pitchFamily="18" charset="0"/>
              </a:rPr>
              <a:t>Antigenes</a:t>
            </a:r>
            <a:r>
              <a:rPr lang="en-GB" sz="1600" dirty="0">
                <a:latin typeface="Cambria" panose="02040503050406030204" pitchFamily="18" charset="0"/>
              </a:rPr>
              <a:t>, and </a:t>
            </a:r>
            <a:r>
              <a:rPr lang="en-GB" sz="1600" dirty="0" err="1">
                <a:latin typeface="Cambria" panose="02040503050406030204" pitchFamily="18" charset="0"/>
              </a:rPr>
              <a:t>Seleucus</a:t>
            </a:r>
            <a:r>
              <a:rPr lang="en-GB" sz="1600" dirty="0">
                <a:latin typeface="Cambria" panose="02040503050406030204" pitchFamily="18" charset="0"/>
              </a:rPr>
              <a:t>, stabbed him. This saw the end of Perdiccas’ invasion of Egypt and the 1</a:t>
            </a:r>
            <a:r>
              <a:rPr lang="en-GB" sz="1600" baseline="30000" dirty="0">
                <a:latin typeface="Cambria" panose="02040503050406030204" pitchFamily="18" charset="0"/>
              </a:rPr>
              <a:t>st</a:t>
            </a:r>
            <a:r>
              <a:rPr lang="en-GB" sz="1600" dirty="0">
                <a:latin typeface="Cambria" panose="02040503050406030204" pitchFamily="18" charset="0"/>
              </a:rPr>
              <a:t> </a:t>
            </a:r>
            <a:r>
              <a:rPr lang="en-GB" sz="1600" dirty="0" err="1">
                <a:latin typeface="Cambria" panose="02040503050406030204" pitchFamily="18" charset="0"/>
              </a:rPr>
              <a:t>Diadoch</a:t>
            </a:r>
            <a:r>
              <a:rPr lang="en-GB" sz="1600" dirty="0">
                <a:latin typeface="Cambria" panose="02040503050406030204" pitchFamily="18" charset="0"/>
              </a:rPr>
              <a:t> War.</a:t>
            </a:r>
          </a:p>
          <a:p>
            <a:pPr>
              <a:lnSpc>
                <a:spcPct val="100000"/>
              </a:lnSpc>
              <a:spcBef>
                <a:spcPts val="0"/>
              </a:spcBef>
            </a:pPr>
            <a:r>
              <a:rPr lang="en-GB" sz="1600" dirty="0">
                <a:latin typeface="Cambria" panose="02040503050406030204" pitchFamily="18" charset="0"/>
              </a:rPr>
              <a:t>Alex’s body lay in Egypt in State in a special mausoleum (</a:t>
            </a:r>
            <a:r>
              <a:rPr lang="en-GB" sz="1600" i="1" dirty="0">
                <a:latin typeface="Cambria" panose="02040503050406030204" pitchFamily="18" charset="0"/>
              </a:rPr>
              <a:t>the </a:t>
            </a:r>
            <a:r>
              <a:rPr lang="en-GB" sz="1600" i="1" dirty="0" err="1">
                <a:latin typeface="Cambria" panose="02040503050406030204" pitchFamily="18" charset="0"/>
              </a:rPr>
              <a:t>Sema</a:t>
            </a:r>
            <a:r>
              <a:rPr lang="en-GB" sz="1600" dirty="0">
                <a:latin typeface="Cambria" panose="02040503050406030204" pitchFamily="18" charset="0"/>
              </a:rPr>
              <a:t>)</a:t>
            </a:r>
          </a:p>
        </p:txBody>
      </p:sp>
      <p:sp>
        <p:nvSpPr>
          <p:cNvPr id="5" name="Text Placeholder 4">
            <a:extLst>
              <a:ext uri="{FF2B5EF4-FFF2-40B4-BE49-F238E27FC236}">
                <a16:creationId xmlns:a16="http://schemas.microsoft.com/office/drawing/2014/main" id="{B41EF496-A9B3-470D-8480-BCA1AE8E8FD0}"/>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7E6766E8-F999-4682-A16E-E53BA1DD7439}"/>
              </a:ext>
            </a:extLst>
          </p:cNvPr>
          <p:cNvSpPr>
            <a:spLocks noGrp="1"/>
          </p:cNvSpPr>
          <p:nvPr>
            <p:ph sz="quarter" idx="4"/>
          </p:nvPr>
        </p:nvSpPr>
        <p:spPr/>
        <p:txBody>
          <a:bodyPr>
            <a:normAutofit/>
          </a:bodyPr>
          <a:lstStyle/>
          <a:p>
            <a:r>
              <a:rPr lang="en-GB" sz="1600" dirty="0">
                <a:latin typeface="Cambria" panose="02040503050406030204" pitchFamily="18" charset="0"/>
              </a:rPr>
              <a:t>Bosworth, A.B., 2008. Conquest and empire: the reign of Alexander the Great, Cambridge: Cambridge Univ. </a:t>
            </a:r>
            <a:r>
              <a:rPr lang="en-GB" sz="1600" dirty="0" err="1">
                <a:latin typeface="Cambria" panose="02040503050406030204" pitchFamily="18" charset="0"/>
              </a:rPr>
              <a:t>Pr</a:t>
            </a:r>
            <a:endParaRPr lang="en-GB" sz="1600" dirty="0">
              <a:latin typeface="Cambria" panose="02040503050406030204" pitchFamily="18" charset="0"/>
            </a:endParaRPr>
          </a:p>
          <a:p>
            <a:r>
              <a:rPr lang="en-GB" sz="1600" dirty="0">
                <a:latin typeface="Cambria" panose="02040503050406030204" pitchFamily="18" charset="0"/>
              </a:rPr>
              <a:t>“Perdiccas.” </a:t>
            </a:r>
            <a:r>
              <a:rPr lang="en-GB" sz="1600" i="1" dirty="0">
                <a:latin typeface="Cambria" panose="02040503050406030204" pitchFamily="18" charset="0"/>
              </a:rPr>
              <a:t>Perdiccas - </a:t>
            </a:r>
            <a:r>
              <a:rPr lang="en-GB" sz="1600" i="1" dirty="0" err="1">
                <a:latin typeface="Cambria" panose="02040503050406030204" pitchFamily="18" charset="0"/>
              </a:rPr>
              <a:t>Livius</a:t>
            </a:r>
            <a:r>
              <a:rPr lang="en-GB" sz="1600" dirty="0">
                <a:latin typeface="Cambria" panose="02040503050406030204" pitchFamily="18" charset="0"/>
              </a:rPr>
              <a:t>, 1998, </a:t>
            </a:r>
            <a:r>
              <a:rPr lang="en-GB" sz="1600" dirty="0">
                <a:latin typeface="Cambria" panose="02040503050406030204" pitchFamily="18" charset="0"/>
                <a:hlinkClick r:id="rId2"/>
              </a:rPr>
              <a:t>www.livius.org/articles/person/perdiccas/</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174721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0B3D6-4D4B-4246-91A3-9F567EE6A87A}"/>
              </a:ext>
            </a:extLst>
          </p:cNvPr>
          <p:cNvSpPr>
            <a:spLocks noGrp="1"/>
          </p:cNvSpPr>
          <p:nvPr>
            <p:ph type="title"/>
          </p:nvPr>
        </p:nvSpPr>
        <p:spPr/>
        <p:txBody>
          <a:bodyPr/>
          <a:lstStyle/>
          <a:p>
            <a:r>
              <a:rPr lang="en-GB" dirty="0" err="1">
                <a:latin typeface="Cambria" panose="02040503050406030204" pitchFamily="18" charset="0"/>
              </a:rPr>
              <a:t>Triparadeisos</a:t>
            </a:r>
            <a:r>
              <a:rPr lang="en-GB" dirty="0">
                <a:latin typeface="Cambria" panose="02040503050406030204" pitchFamily="18" charset="0"/>
              </a:rPr>
              <a:t>:</a:t>
            </a:r>
          </a:p>
        </p:txBody>
      </p:sp>
      <p:sp>
        <p:nvSpPr>
          <p:cNvPr id="3" name="Text Placeholder 2">
            <a:extLst>
              <a:ext uri="{FF2B5EF4-FFF2-40B4-BE49-F238E27FC236}">
                <a16:creationId xmlns:a16="http://schemas.microsoft.com/office/drawing/2014/main" id="{EC443FEC-F51A-45EC-B61C-00FA6859192A}"/>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98E6A5B6-DBF2-43F8-8244-C195578C143E}"/>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Around early autumn, 320BC, Alexander’s advisors, the</a:t>
            </a:r>
            <a:r>
              <a:rPr lang="en-GB" sz="1600" i="1" dirty="0">
                <a:latin typeface="Cambria" panose="02040503050406030204" pitchFamily="18" charset="0"/>
              </a:rPr>
              <a:t> </a:t>
            </a:r>
            <a:r>
              <a:rPr lang="en-GB" sz="1600" i="1" dirty="0" err="1">
                <a:latin typeface="Cambria" panose="02040503050406030204" pitchFamily="18" charset="0"/>
              </a:rPr>
              <a:t>Diadochoi</a:t>
            </a:r>
            <a:r>
              <a:rPr lang="en-GB" sz="1600" i="1" dirty="0">
                <a:latin typeface="Cambria" panose="02040503050406030204" pitchFamily="18" charset="0"/>
              </a:rPr>
              <a:t> </a:t>
            </a:r>
            <a:r>
              <a:rPr lang="en-GB" sz="1600" dirty="0">
                <a:latin typeface="Cambria" panose="02040503050406030204" pitchFamily="18" charset="0"/>
              </a:rPr>
              <a:t>(“Successors”) gathered to hash out emerging administration issues within the Macedonian Empire.</a:t>
            </a:r>
          </a:p>
          <a:p>
            <a:pPr>
              <a:lnSpc>
                <a:spcPct val="100000"/>
              </a:lnSpc>
              <a:spcBef>
                <a:spcPts val="0"/>
              </a:spcBef>
            </a:pPr>
            <a:r>
              <a:rPr lang="en-GB" sz="1600" dirty="0">
                <a:latin typeface="Cambria" panose="02040503050406030204" pitchFamily="18" charset="0"/>
              </a:rPr>
              <a:t>The main topic of the meeting was the appointment of a new regent upon </a:t>
            </a:r>
            <a:r>
              <a:rPr lang="en-GB" sz="1600" dirty="0" err="1">
                <a:latin typeface="Cambria" panose="02040503050406030204" pitchFamily="18" charset="0"/>
              </a:rPr>
              <a:t>Perdiccas’s</a:t>
            </a:r>
            <a:r>
              <a:rPr lang="en-GB" sz="1600" dirty="0">
                <a:latin typeface="Cambria" panose="02040503050406030204" pitchFamily="18" charset="0"/>
              </a:rPr>
              <a:t> murder.</a:t>
            </a:r>
          </a:p>
        </p:txBody>
      </p:sp>
      <p:sp>
        <p:nvSpPr>
          <p:cNvPr id="5" name="Text Placeholder 4">
            <a:extLst>
              <a:ext uri="{FF2B5EF4-FFF2-40B4-BE49-F238E27FC236}">
                <a16:creationId xmlns:a16="http://schemas.microsoft.com/office/drawing/2014/main" id="{88A5422A-955A-4CD4-9B39-7CF2978D29A9}"/>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9686F4AB-E556-4FB9-9A18-84239B2BF1FE}"/>
              </a:ext>
            </a:extLst>
          </p:cNvPr>
          <p:cNvSpPr>
            <a:spLocks noGrp="1"/>
          </p:cNvSpPr>
          <p:nvPr>
            <p:ph sz="quarter" idx="4"/>
          </p:nvPr>
        </p:nvSpPr>
        <p:spPr/>
        <p:txBody>
          <a:bodyPr>
            <a:normAutofit/>
          </a:bodyPr>
          <a:lstStyle/>
          <a:p>
            <a:r>
              <a:rPr lang="en-GB" sz="1600" dirty="0">
                <a:latin typeface="Cambria" panose="02040503050406030204" pitchFamily="18" charset="0"/>
                <a:hlinkClick r:id="rId2"/>
              </a:rPr>
              <a:t>http://onlinelibrary.wiley.com/doi/10.1002/9781444338386.wbeah09240/full</a:t>
            </a:r>
            <a:endParaRPr lang="en-GB" sz="1600" dirty="0">
              <a:latin typeface="Cambria" panose="02040503050406030204" pitchFamily="18" charset="0"/>
            </a:endParaRP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a:t>
            </a:r>
          </a:p>
        </p:txBody>
      </p:sp>
    </p:spTree>
    <p:extLst>
      <p:ext uri="{BB962C8B-B14F-4D97-AF65-F5344CB8AC3E}">
        <p14:creationId xmlns:p14="http://schemas.microsoft.com/office/powerpoint/2010/main" val="951477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06286-B995-4CC3-A7C0-68860D807192}"/>
              </a:ext>
            </a:extLst>
          </p:cNvPr>
          <p:cNvSpPr>
            <a:spLocks noGrp="1"/>
          </p:cNvSpPr>
          <p:nvPr>
            <p:ph type="title"/>
          </p:nvPr>
        </p:nvSpPr>
        <p:spPr>
          <a:xfrm>
            <a:off x="838200" y="471143"/>
            <a:ext cx="10515600" cy="801066"/>
          </a:xfrm>
        </p:spPr>
        <p:txBody>
          <a:bodyPr/>
          <a:lstStyle/>
          <a:p>
            <a:r>
              <a:rPr lang="en-GB" dirty="0" err="1">
                <a:latin typeface="Cambria" panose="02040503050406030204" pitchFamily="18" charset="0"/>
              </a:rPr>
              <a:t>Lamian</a:t>
            </a:r>
            <a:r>
              <a:rPr lang="en-GB" dirty="0">
                <a:latin typeface="Cambria" panose="02040503050406030204" pitchFamily="18" charset="0"/>
              </a:rPr>
              <a:t> (Hellenic) War:</a:t>
            </a:r>
          </a:p>
        </p:txBody>
      </p:sp>
      <p:sp>
        <p:nvSpPr>
          <p:cNvPr id="3" name="Text Placeholder 2">
            <a:extLst>
              <a:ext uri="{FF2B5EF4-FFF2-40B4-BE49-F238E27FC236}">
                <a16:creationId xmlns:a16="http://schemas.microsoft.com/office/drawing/2014/main" id="{8EE042F6-0279-4F6A-93D3-A8316A7CBCD1}"/>
              </a:ext>
            </a:extLst>
          </p:cNvPr>
          <p:cNvSpPr>
            <a:spLocks noGrp="1"/>
          </p:cNvSpPr>
          <p:nvPr>
            <p:ph type="body" idx="1"/>
          </p:nvPr>
        </p:nvSpPr>
        <p:spPr>
          <a:xfrm>
            <a:off x="887415" y="1311965"/>
            <a:ext cx="5157787" cy="399428"/>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EA785C9F-8B0D-4AB5-BDE3-715074FE44BF}"/>
              </a:ext>
            </a:extLst>
          </p:cNvPr>
          <p:cNvSpPr>
            <a:spLocks noGrp="1"/>
          </p:cNvSpPr>
          <p:nvPr>
            <p:ph sz="half" idx="2"/>
          </p:nvPr>
        </p:nvSpPr>
        <p:spPr>
          <a:xfrm>
            <a:off x="839788" y="1630017"/>
            <a:ext cx="5332412" cy="4559646"/>
          </a:xfrm>
        </p:spPr>
        <p:txBody>
          <a:bodyPr>
            <a:normAutofit/>
          </a:bodyPr>
          <a:lstStyle/>
          <a:p>
            <a:pPr>
              <a:lnSpc>
                <a:spcPct val="100000"/>
              </a:lnSpc>
              <a:spcBef>
                <a:spcPts val="0"/>
              </a:spcBef>
            </a:pPr>
            <a:r>
              <a:rPr lang="en-GB" sz="1600" dirty="0">
                <a:latin typeface="Cambria" panose="02040503050406030204" pitchFamily="18" charset="0"/>
              </a:rPr>
              <a:t>323-321BC.</a:t>
            </a:r>
          </a:p>
          <a:p>
            <a:pPr>
              <a:lnSpc>
                <a:spcPct val="100000"/>
              </a:lnSpc>
              <a:spcBef>
                <a:spcPts val="0"/>
              </a:spcBef>
            </a:pPr>
            <a:r>
              <a:rPr lang="en-GB" sz="1600" dirty="0">
                <a:latin typeface="Cambria" panose="02040503050406030204" pitchFamily="18" charset="0"/>
              </a:rPr>
              <a:t>Was one of first serious revolts to break out in the Empire proceeding Alexander’s death. </a:t>
            </a:r>
          </a:p>
          <a:p>
            <a:pPr>
              <a:lnSpc>
                <a:spcPct val="100000"/>
              </a:lnSpc>
              <a:spcBef>
                <a:spcPts val="0"/>
              </a:spcBef>
            </a:pPr>
            <a:r>
              <a:rPr lang="en-GB" sz="1600" dirty="0">
                <a:latin typeface="Cambria" panose="02040503050406030204" pitchFamily="18" charset="0"/>
              </a:rPr>
              <a:t>The power vacuum was noted by Athens, who took this chance to revolt, and were soon joined by others, giving them a large power base to fight with.</a:t>
            </a:r>
          </a:p>
          <a:p>
            <a:pPr>
              <a:lnSpc>
                <a:spcPct val="100000"/>
              </a:lnSpc>
              <a:spcBef>
                <a:spcPts val="0"/>
              </a:spcBef>
            </a:pPr>
            <a:r>
              <a:rPr lang="en-GB" sz="1600" dirty="0">
                <a:latin typeface="Cambria" panose="02040503050406030204" pitchFamily="18" charset="0"/>
              </a:rPr>
              <a:t>However, Alex’s Generals were still used to working together and supporting each other, and so were able to back each other up as they responded. when Antipater called for help, </a:t>
            </a:r>
            <a:r>
              <a:rPr lang="en-GB" sz="1600" dirty="0" err="1">
                <a:latin typeface="Cambria" panose="02040503050406030204" pitchFamily="18" charset="0"/>
              </a:rPr>
              <a:t>Leonnatus</a:t>
            </a:r>
            <a:r>
              <a:rPr lang="en-GB" sz="1600" dirty="0">
                <a:latin typeface="Cambria" panose="02040503050406030204" pitchFamily="18" charset="0"/>
              </a:rPr>
              <a:t> and Craterus responded.</a:t>
            </a:r>
          </a:p>
          <a:p>
            <a:pPr>
              <a:lnSpc>
                <a:spcPct val="100000"/>
              </a:lnSpc>
              <a:spcBef>
                <a:spcPts val="0"/>
              </a:spcBef>
            </a:pPr>
            <a:r>
              <a:rPr lang="en-GB" sz="1600" dirty="0">
                <a:latin typeface="Cambria" panose="02040503050406030204" pitchFamily="18" charset="0"/>
              </a:rPr>
              <a:t>Leo was killed with much of his forces in 322 by the Thessalians.</a:t>
            </a:r>
          </a:p>
          <a:p>
            <a:pPr>
              <a:lnSpc>
                <a:spcPct val="100000"/>
              </a:lnSpc>
              <a:spcBef>
                <a:spcPts val="0"/>
              </a:spcBef>
            </a:pPr>
            <a:r>
              <a:rPr lang="en-GB" sz="1600" dirty="0">
                <a:latin typeface="Cambria" panose="02040503050406030204" pitchFamily="18" charset="0"/>
              </a:rPr>
              <a:t>Craterus sent 2</a:t>
            </a:r>
            <a:r>
              <a:rPr lang="en-GB" sz="1600" baseline="30000" dirty="0">
                <a:latin typeface="Cambria" panose="02040503050406030204" pitchFamily="18" charset="0"/>
              </a:rPr>
              <a:t>nd</a:t>
            </a:r>
            <a:r>
              <a:rPr lang="en-GB" sz="1600" dirty="0">
                <a:latin typeface="Cambria" panose="02040503050406030204" pitchFamily="18" charset="0"/>
              </a:rPr>
              <a:t> in command </a:t>
            </a:r>
            <a:r>
              <a:rPr lang="en-GB" sz="1600" dirty="0" err="1">
                <a:latin typeface="Cambria" panose="02040503050406030204" pitchFamily="18" charset="0"/>
              </a:rPr>
              <a:t>Cleitus</a:t>
            </a:r>
            <a:r>
              <a:rPr lang="en-GB" sz="1600" dirty="0">
                <a:latin typeface="Cambria" panose="02040503050406030204" pitchFamily="18" charset="0"/>
              </a:rPr>
              <a:t> to take powerful Macedonian fleet to fight the Athenian fleet, which they defeated twice, crushing it.</a:t>
            </a:r>
          </a:p>
          <a:p>
            <a:pPr>
              <a:lnSpc>
                <a:spcPct val="100000"/>
              </a:lnSpc>
              <a:spcBef>
                <a:spcPts val="0"/>
              </a:spcBef>
            </a:pPr>
            <a:r>
              <a:rPr lang="en-GB" sz="1600" dirty="0">
                <a:latin typeface="Cambria" panose="02040503050406030204" pitchFamily="18" charset="0"/>
              </a:rPr>
              <a:t>This allowed Craterus to cross with his army and defeat the Greeks, causing Athens to surrender.</a:t>
            </a:r>
          </a:p>
        </p:txBody>
      </p:sp>
      <p:sp>
        <p:nvSpPr>
          <p:cNvPr id="5" name="Text Placeholder 4">
            <a:extLst>
              <a:ext uri="{FF2B5EF4-FFF2-40B4-BE49-F238E27FC236}">
                <a16:creationId xmlns:a16="http://schemas.microsoft.com/office/drawing/2014/main" id="{D54D6338-1FB1-4907-A5AC-E830895353F0}"/>
              </a:ext>
            </a:extLst>
          </p:cNvPr>
          <p:cNvSpPr>
            <a:spLocks noGrp="1"/>
          </p:cNvSpPr>
          <p:nvPr>
            <p:ph type="body" sz="quarter" idx="3"/>
          </p:nvPr>
        </p:nvSpPr>
        <p:spPr>
          <a:xfrm>
            <a:off x="6092829" y="1311965"/>
            <a:ext cx="5183188" cy="399428"/>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5F67BF52-1072-4503-A837-F05E20600ABF}"/>
              </a:ext>
            </a:extLst>
          </p:cNvPr>
          <p:cNvSpPr>
            <a:spLocks noGrp="1"/>
          </p:cNvSpPr>
          <p:nvPr>
            <p:ph sz="quarter" idx="4"/>
          </p:nvPr>
        </p:nvSpPr>
        <p:spPr>
          <a:xfrm>
            <a:off x="6172200" y="1630017"/>
            <a:ext cx="5183188" cy="4559646"/>
          </a:xfrm>
        </p:spPr>
        <p:txBody>
          <a:bodyPr>
            <a:normAutofit/>
          </a:bodyPr>
          <a:lstStyle/>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 </a:t>
            </a: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a:t>
            </a:r>
          </a:p>
          <a:p>
            <a:r>
              <a:rPr lang="en-GB" sz="1600" dirty="0">
                <a:latin typeface="Cambria" panose="02040503050406030204" pitchFamily="18" charset="0"/>
              </a:rPr>
              <a:t>Rickard, J. </a:t>
            </a:r>
            <a:r>
              <a:rPr lang="en-GB" sz="1600" i="1" dirty="0" err="1">
                <a:latin typeface="Cambria" panose="02040503050406030204" pitchFamily="18" charset="0"/>
              </a:rPr>
              <a:t>Lamian</a:t>
            </a:r>
            <a:r>
              <a:rPr lang="en-GB" sz="1600" i="1" dirty="0">
                <a:latin typeface="Cambria" panose="02040503050406030204" pitchFamily="18" charset="0"/>
              </a:rPr>
              <a:t> or Hellenic War, 323-321 BC</a:t>
            </a:r>
            <a:r>
              <a:rPr lang="en-GB" sz="1600" dirty="0">
                <a:latin typeface="Cambria" panose="02040503050406030204" pitchFamily="18" charset="0"/>
              </a:rPr>
              <a:t>, 4 June 2007, </a:t>
            </a:r>
            <a:r>
              <a:rPr lang="en-GB" sz="1600" dirty="0">
                <a:latin typeface="Cambria" panose="02040503050406030204" pitchFamily="18" charset="0"/>
                <a:hlinkClick r:id="rId2"/>
              </a:rPr>
              <a:t>www.historyofwar.org/articles/wars_lamian.html</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2567727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1369B-4319-42FC-B8B1-351636803061}"/>
              </a:ext>
            </a:extLst>
          </p:cNvPr>
          <p:cNvSpPr>
            <a:spLocks noGrp="1"/>
          </p:cNvSpPr>
          <p:nvPr>
            <p:ph type="title"/>
          </p:nvPr>
        </p:nvSpPr>
        <p:spPr/>
        <p:txBody>
          <a:bodyPr/>
          <a:lstStyle/>
          <a:p>
            <a:r>
              <a:rPr lang="en-GB" dirty="0">
                <a:latin typeface="Cambria" panose="02040503050406030204" pitchFamily="18" charset="0"/>
              </a:rPr>
              <a:t>Death of Eumenes:</a:t>
            </a:r>
          </a:p>
        </p:txBody>
      </p:sp>
      <p:sp>
        <p:nvSpPr>
          <p:cNvPr id="3" name="Text Placeholder 2">
            <a:extLst>
              <a:ext uri="{FF2B5EF4-FFF2-40B4-BE49-F238E27FC236}">
                <a16:creationId xmlns:a16="http://schemas.microsoft.com/office/drawing/2014/main" id="{7E0AAC7E-35C5-4C0B-AE80-75F02E581571}"/>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55629BBE-8260-4EF3-8369-C5B5F0F020A7}"/>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Upon the death of Perdiccas, Antigonus was made the Supreme Commander of the Macedonian forces in Asia. His task was to defeat Eumenes.</a:t>
            </a:r>
          </a:p>
          <a:p>
            <a:pPr>
              <a:lnSpc>
                <a:spcPct val="100000"/>
              </a:lnSpc>
              <a:spcBef>
                <a:spcPts val="0"/>
              </a:spcBef>
            </a:pPr>
            <a:r>
              <a:rPr lang="en-GB" sz="1600" dirty="0">
                <a:latin typeface="Cambria" panose="02040503050406030204" pitchFamily="18" charset="0"/>
              </a:rPr>
              <a:t>Antigonus besieges Eumenes at Nora in 319BC.</a:t>
            </a:r>
          </a:p>
          <a:p>
            <a:pPr>
              <a:lnSpc>
                <a:spcPct val="100000"/>
              </a:lnSpc>
              <a:spcBef>
                <a:spcPts val="0"/>
              </a:spcBef>
            </a:pPr>
            <a:r>
              <a:rPr lang="en-GB" sz="1600" dirty="0">
                <a:latin typeface="Cambria" panose="02040503050406030204" pitchFamily="18" charset="0"/>
              </a:rPr>
              <a:t>The 2</a:t>
            </a:r>
            <a:r>
              <a:rPr lang="en-GB" sz="1600" baseline="30000" dirty="0">
                <a:latin typeface="Cambria" panose="02040503050406030204" pitchFamily="18" charset="0"/>
              </a:rPr>
              <a:t>nd</a:t>
            </a:r>
            <a:r>
              <a:rPr lang="en-GB" sz="1600" dirty="0">
                <a:latin typeface="Cambria" panose="02040503050406030204" pitchFamily="18" charset="0"/>
              </a:rPr>
              <a:t> Diadoch War broke out in 318BC, (</a:t>
            </a:r>
            <a:r>
              <a:rPr lang="en-GB" sz="1600" dirty="0" err="1">
                <a:latin typeface="Cambria" panose="02040503050406030204" pitchFamily="18" charset="0"/>
              </a:rPr>
              <a:t>Polyperchon</a:t>
            </a:r>
            <a:r>
              <a:rPr lang="en-GB" sz="1600" dirty="0">
                <a:latin typeface="Cambria" panose="02040503050406030204" pitchFamily="18" charset="0"/>
              </a:rPr>
              <a:t> and Eumenes against Antigonus and Cassander, son of Antipater)</a:t>
            </a:r>
          </a:p>
          <a:p>
            <a:pPr>
              <a:lnSpc>
                <a:spcPct val="100000"/>
              </a:lnSpc>
              <a:spcBef>
                <a:spcPts val="0"/>
              </a:spcBef>
            </a:pPr>
            <a:r>
              <a:rPr lang="en-GB" sz="1600" dirty="0">
                <a:latin typeface="Cambria" panose="02040503050406030204" pitchFamily="18" charset="0"/>
              </a:rPr>
              <a:t>Antigonus pursues Eumenes to </a:t>
            </a:r>
            <a:r>
              <a:rPr lang="en-GB" sz="1600" dirty="0" err="1">
                <a:latin typeface="Cambria" panose="02040503050406030204" pitchFamily="18" charset="0"/>
              </a:rPr>
              <a:t>Gabae</a:t>
            </a:r>
            <a:r>
              <a:rPr lang="en-GB" sz="1600" dirty="0">
                <a:latin typeface="Cambria" panose="02040503050406030204" pitchFamily="18" charset="0"/>
              </a:rPr>
              <a:t>, where Eumenes uses the cult of Alexander for support. </a:t>
            </a:r>
          </a:p>
          <a:p>
            <a:pPr>
              <a:lnSpc>
                <a:spcPct val="100000"/>
              </a:lnSpc>
              <a:spcBef>
                <a:spcPts val="0"/>
              </a:spcBef>
            </a:pPr>
            <a:r>
              <a:rPr lang="en-GB" sz="1600" dirty="0">
                <a:latin typeface="Cambria" panose="02040503050406030204" pitchFamily="18" charset="0"/>
              </a:rPr>
              <a:t>Antigonus defeats Eumenes in 315. Eumenes’ soldiers hand him over for execution.</a:t>
            </a:r>
          </a:p>
        </p:txBody>
      </p:sp>
      <p:sp>
        <p:nvSpPr>
          <p:cNvPr id="5" name="Text Placeholder 4">
            <a:extLst>
              <a:ext uri="{FF2B5EF4-FFF2-40B4-BE49-F238E27FC236}">
                <a16:creationId xmlns:a16="http://schemas.microsoft.com/office/drawing/2014/main" id="{707F4939-8218-43F8-8F9C-8DE7DAE004E2}"/>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624EF5A5-EFBD-4E87-A926-60779233BCD5}"/>
              </a:ext>
            </a:extLst>
          </p:cNvPr>
          <p:cNvSpPr>
            <a:spLocks noGrp="1"/>
          </p:cNvSpPr>
          <p:nvPr>
            <p:ph sz="quarter" idx="4"/>
          </p:nvPr>
        </p:nvSpPr>
        <p:spPr/>
        <p:txBody>
          <a:bodyPr>
            <a:normAutofit/>
          </a:bodyPr>
          <a:lstStyle/>
          <a:p>
            <a:r>
              <a:rPr lang="en-GB" sz="1600" dirty="0">
                <a:latin typeface="Cambria" panose="02040503050406030204" pitchFamily="18" charset="0"/>
              </a:rPr>
              <a:t>“Eumenes.” </a:t>
            </a:r>
            <a:r>
              <a:rPr lang="en-GB" sz="1600" i="1" dirty="0">
                <a:latin typeface="Cambria" panose="02040503050406030204" pitchFamily="18" charset="0"/>
              </a:rPr>
              <a:t>Eumenes - </a:t>
            </a:r>
            <a:r>
              <a:rPr lang="en-GB" sz="1600" i="1" dirty="0" err="1">
                <a:latin typeface="Cambria" panose="02040503050406030204" pitchFamily="18" charset="0"/>
              </a:rPr>
              <a:t>Livius</a:t>
            </a:r>
            <a:r>
              <a:rPr lang="en-GB" sz="1600" dirty="0">
                <a:latin typeface="Cambria" panose="02040503050406030204" pitchFamily="18" charset="0"/>
              </a:rPr>
              <a:t>, 2006, </a:t>
            </a:r>
            <a:r>
              <a:rPr lang="en-GB" sz="1600" dirty="0">
                <a:latin typeface="Cambria" panose="02040503050406030204" pitchFamily="18" charset="0"/>
                <a:hlinkClick r:id="rId2"/>
              </a:rPr>
              <a:t>www.livius.org/articles/person/eumenes/</a:t>
            </a:r>
            <a:endParaRPr lang="en-GB" sz="1600" dirty="0">
              <a:latin typeface="Cambria" panose="02040503050406030204" pitchFamily="18" charset="0"/>
            </a:endParaRPr>
          </a:p>
          <a:p>
            <a:pPr>
              <a:buFontTx/>
              <a:buChar char="-"/>
            </a:pPr>
            <a:r>
              <a:rPr lang="en-GB" sz="1600" dirty="0">
                <a:latin typeface="Cambria" panose="02040503050406030204" pitchFamily="18" charset="0"/>
              </a:rPr>
              <a:t>Diodorus of Sicily, Library of World History, Book 18</a:t>
            </a:r>
          </a:p>
          <a:p>
            <a:pPr>
              <a:buFontTx/>
              <a:buChar char="-"/>
            </a:pPr>
            <a:r>
              <a:rPr lang="en-GB" sz="1600" dirty="0">
                <a:latin typeface="Cambria" panose="02040503050406030204" pitchFamily="18" charset="0"/>
              </a:rPr>
              <a:t>Plutarch of Chaeronea, Eumenes</a:t>
            </a: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a:t>
            </a:r>
          </a:p>
        </p:txBody>
      </p:sp>
    </p:spTree>
    <p:extLst>
      <p:ext uri="{BB962C8B-B14F-4D97-AF65-F5344CB8AC3E}">
        <p14:creationId xmlns:p14="http://schemas.microsoft.com/office/powerpoint/2010/main" val="20553826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6A308-E28F-4BDD-871B-AEA78DE91659}"/>
              </a:ext>
            </a:extLst>
          </p:cNvPr>
          <p:cNvSpPr>
            <a:spLocks noGrp="1"/>
          </p:cNvSpPr>
          <p:nvPr>
            <p:ph type="title"/>
          </p:nvPr>
        </p:nvSpPr>
        <p:spPr/>
        <p:txBody>
          <a:bodyPr/>
          <a:lstStyle/>
          <a:p>
            <a:r>
              <a:rPr lang="en-GB" dirty="0">
                <a:latin typeface="Cambria" panose="02040503050406030204" pitchFamily="18" charset="0"/>
              </a:rPr>
              <a:t>Death of Antipater:</a:t>
            </a:r>
          </a:p>
        </p:txBody>
      </p:sp>
      <p:sp>
        <p:nvSpPr>
          <p:cNvPr id="3" name="Text Placeholder 2">
            <a:extLst>
              <a:ext uri="{FF2B5EF4-FFF2-40B4-BE49-F238E27FC236}">
                <a16:creationId xmlns:a16="http://schemas.microsoft.com/office/drawing/2014/main" id="{8F4D22DF-C58A-4F79-BA9C-C9AD6C6441E5}"/>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E86A8836-17EE-4034-9F2B-66D13B5C585F}"/>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Died 319BC, at 20 years old.</a:t>
            </a:r>
          </a:p>
          <a:p>
            <a:pPr>
              <a:lnSpc>
                <a:spcPct val="100000"/>
              </a:lnSpc>
              <a:spcBef>
                <a:spcPts val="0"/>
              </a:spcBef>
            </a:pPr>
            <a:r>
              <a:rPr lang="en-GB" sz="1600" dirty="0">
                <a:latin typeface="Cambria" panose="02040503050406030204" pitchFamily="18" charset="0"/>
              </a:rPr>
              <a:t>Antipater was the Regent after Perdiccas.</a:t>
            </a:r>
          </a:p>
          <a:p>
            <a:pPr>
              <a:lnSpc>
                <a:spcPct val="100000"/>
              </a:lnSpc>
              <a:spcBef>
                <a:spcPts val="0"/>
              </a:spcBef>
            </a:pPr>
            <a:r>
              <a:rPr lang="en-GB" sz="1600" dirty="0">
                <a:latin typeface="Cambria" panose="02040503050406030204" pitchFamily="18" charset="0"/>
              </a:rPr>
              <a:t>Before his death, he had divided Alex’s empire, making Egypt almost independent, etc,</a:t>
            </a:r>
          </a:p>
          <a:p>
            <a:pPr>
              <a:lnSpc>
                <a:spcPct val="100000"/>
              </a:lnSpc>
              <a:spcBef>
                <a:spcPts val="0"/>
              </a:spcBef>
            </a:pPr>
            <a:r>
              <a:rPr lang="en-GB" sz="1600" dirty="0">
                <a:latin typeface="Cambria" panose="02040503050406030204" pitchFamily="18" charset="0"/>
              </a:rPr>
              <a:t>He appointed </a:t>
            </a:r>
            <a:r>
              <a:rPr lang="en-GB" sz="1600" dirty="0" err="1">
                <a:latin typeface="Cambria" panose="02040503050406030204" pitchFamily="18" charset="0"/>
              </a:rPr>
              <a:t>Polyperchon</a:t>
            </a:r>
            <a:r>
              <a:rPr lang="en-GB" sz="1600" dirty="0">
                <a:latin typeface="Cambria" panose="02040503050406030204" pitchFamily="18" charset="0"/>
              </a:rPr>
              <a:t> Regent and General with full powers.</a:t>
            </a:r>
          </a:p>
          <a:p>
            <a:pPr>
              <a:lnSpc>
                <a:spcPct val="100000"/>
              </a:lnSpc>
              <a:spcBef>
                <a:spcPts val="0"/>
              </a:spcBef>
            </a:pPr>
            <a:r>
              <a:rPr lang="en-GB" sz="1600" dirty="0">
                <a:latin typeface="Cambria" panose="02040503050406030204" pitchFamily="18" charset="0"/>
              </a:rPr>
              <a:t>He appointed his son Cassander "chiliarch" and second in authority- Cass rankled at this.</a:t>
            </a:r>
          </a:p>
          <a:p>
            <a:pPr>
              <a:lnSpc>
                <a:spcPct val="100000"/>
              </a:lnSpc>
              <a:spcBef>
                <a:spcPts val="0"/>
              </a:spcBef>
            </a:pPr>
            <a:r>
              <a:rPr lang="en-GB" sz="1600" dirty="0">
                <a:latin typeface="Cambria" panose="02040503050406030204" pitchFamily="18" charset="0"/>
              </a:rPr>
              <a:t>There were revolutionary stirrings upon Antipater’s death, headed by Antigonus.</a:t>
            </a:r>
          </a:p>
        </p:txBody>
      </p:sp>
      <p:sp>
        <p:nvSpPr>
          <p:cNvPr id="5" name="Text Placeholder 4">
            <a:extLst>
              <a:ext uri="{FF2B5EF4-FFF2-40B4-BE49-F238E27FC236}">
                <a16:creationId xmlns:a16="http://schemas.microsoft.com/office/drawing/2014/main" id="{CEEBAEAD-CE20-417C-BD8A-183DEF1B9BB6}"/>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7DF2BB01-B7ED-4F96-9F7F-4283A0BBC473}"/>
              </a:ext>
            </a:extLst>
          </p:cNvPr>
          <p:cNvSpPr>
            <a:spLocks noGrp="1"/>
          </p:cNvSpPr>
          <p:nvPr>
            <p:ph sz="quarter" idx="4"/>
          </p:nvPr>
        </p:nvSpPr>
        <p:spPr/>
        <p:txBody>
          <a:bodyPr>
            <a:normAutofit/>
          </a:bodyPr>
          <a:lstStyle/>
          <a:p>
            <a:r>
              <a:rPr lang="en-GB" sz="1600" dirty="0">
                <a:latin typeface="Cambria" panose="02040503050406030204" pitchFamily="18" charset="0"/>
              </a:rPr>
              <a:t>Diodorus of Sicily. “The Death of Antipater.” </a:t>
            </a:r>
            <a:r>
              <a:rPr lang="en-GB" sz="1600" i="1" dirty="0">
                <a:latin typeface="Cambria" panose="02040503050406030204" pitchFamily="18" charset="0"/>
              </a:rPr>
              <a:t>The Death of Antipater - </a:t>
            </a:r>
            <a:r>
              <a:rPr lang="en-GB" sz="1600" i="1" dirty="0" err="1">
                <a:latin typeface="Cambria" panose="02040503050406030204" pitchFamily="18" charset="0"/>
              </a:rPr>
              <a:t>Livius</a:t>
            </a:r>
            <a:r>
              <a:rPr lang="en-GB" sz="1600" dirty="0">
                <a:latin typeface="Cambria" panose="02040503050406030204" pitchFamily="18" charset="0"/>
              </a:rPr>
              <a:t>, 23 July 2016, </a:t>
            </a:r>
            <a:r>
              <a:rPr lang="en-GB" sz="1600" dirty="0">
                <a:latin typeface="Cambria" panose="02040503050406030204" pitchFamily="18" charset="0"/>
                <a:hlinkClick r:id="rId2"/>
              </a:rPr>
              <a:t>www.livius.org/sources/content/diodorus/the-death-of-antipater/</a:t>
            </a:r>
            <a:endParaRPr lang="en-GB" sz="1600" dirty="0">
              <a:latin typeface="Cambria" panose="02040503050406030204" pitchFamily="18" charset="0"/>
            </a:endParaRPr>
          </a:p>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 </a:t>
            </a: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a:t>
            </a:r>
          </a:p>
        </p:txBody>
      </p:sp>
    </p:spTree>
    <p:extLst>
      <p:ext uri="{BB962C8B-B14F-4D97-AF65-F5344CB8AC3E}">
        <p14:creationId xmlns:p14="http://schemas.microsoft.com/office/powerpoint/2010/main" val="2051416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9395-2C79-45E3-B8DB-0B7DC7AC51B3}"/>
              </a:ext>
            </a:extLst>
          </p:cNvPr>
          <p:cNvSpPr>
            <a:spLocks noGrp="1"/>
          </p:cNvSpPr>
          <p:nvPr>
            <p:ph type="title"/>
          </p:nvPr>
        </p:nvSpPr>
        <p:spPr/>
        <p:txBody>
          <a:bodyPr/>
          <a:lstStyle/>
          <a:p>
            <a:r>
              <a:rPr lang="en-GB" dirty="0">
                <a:latin typeface="Cambria" panose="02040503050406030204" pitchFamily="18" charset="0"/>
              </a:rPr>
              <a:t>Death of Roxane and Alexander IV:</a:t>
            </a:r>
          </a:p>
        </p:txBody>
      </p:sp>
      <p:sp>
        <p:nvSpPr>
          <p:cNvPr id="3" name="Text Placeholder 2">
            <a:extLst>
              <a:ext uri="{FF2B5EF4-FFF2-40B4-BE49-F238E27FC236}">
                <a16:creationId xmlns:a16="http://schemas.microsoft.com/office/drawing/2014/main" id="{625492B1-DD6F-4072-81D8-65A89803F374}"/>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4B1B7839-CC1B-4B76-95B5-8FA83D44C50A}"/>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The Wife and Son of Alexander the Great respectively.</a:t>
            </a:r>
          </a:p>
          <a:p>
            <a:pPr>
              <a:lnSpc>
                <a:spcPct val="100000"/>
              </a:lnSpc>
              <a:spcBef>
                <a:spcPts val="0"/>
              </a:spcBef>
            </a:pPr>
            <a:r>
              <a:rPr lang="en-GB" sz="1600" dirty="0">
                <a:latin typeface="Cambria" panose="02040503050406030204" pitchFamily="18" charset="0"/>
              </a:rPr>
              <a:t>They were killed by Cassander in Amphipolis, after capture in Epirus in 310BC.</a:t>
            </a:r>
          </a:p>
          <a:p>
            <a:pPr>
              <a:lnSpc>
                <a:spcPct val="100000"/>
              </a:lnSpc>
              <a:spcBef>
                <a:spcPts val="0"/>
              </a:spcBef>
            </a:pPr>
            <a:r>
              <a:rPr lang="en-GB" sz="1600" dirty="0">
                <a:latin typeface="Cambria" panose="02040503050406030204" pitchFamily="18" charset="0"/>
              </a:rPr>
              <a:t>Alexander was 13 years old. This saw the end of Alexander the Great’s lineage.</a:t>
            </a:r>
          </a:p>
          <a:p>
            <a:pPr>
              <a:lnSpc>
                <a:spcPct val="100000"/>
              </a:lnSpc>
              <a:spcBef>
                <a:spcPts val="0"/>
              </a:spcBef>
            </a:pPr>
            <a:r>
              <a:rPr lang="en-GB" sz="1600" dirty="0">
                <a:latin typeface="Cambria" panose="02040503050406030204" pitchFamily="18" charset="0"/>
              </a:rPr>
              <a:t>Cassander became King of Macedon.</a:t>
            </a:r>
          </a:p>
          <a:p>
            <a:pPr>
              <a:lnSpc>
                <a:spcPct val="100000"/>
              </a:lnSpc>
              <a:spcBef>
                <a:spcPts val="0"/>
              </a:spcBef>
            </a:pPr>
            <a:r>
              <a:rPr lang="en-GB" sz="1600" dirty="0">
                <a:latin typeface="Cambria" panose="02040503050406030204" pitchFamily="18" charset="0"/>
              </a:rPr>
              <a:t>The two ere killed because of a treaty drawn up by Antigonus  and his enemies (including Cassander), which stated that they would retain power until Alexander IV was of age, at which point he would become the sole ruler. This treaty all but acted as a death warrant.</a:t>
            </a:r>
          </a:p>
        </p:txBody>
      </p:sp>
      <p:sp>
        <p:nvSpPr>
          <p:cNvPr id="5" name="Text Placeholder 4">
            <a:extLst>
              <a:ext uri="{FF2B5EF4-FFF2-40B4-BE49-F238E27FC236}">
                <a16:creationId xmlns:a16="http://schemas.microsoft.com/office/drawing/2014/main" id="{6B59512A-6626-42C6-8905-1E58125B9E14}"/>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F8D791B1-263D-40F1-AD65-5EF1D4BBB097}"/>
              </a:ext>
            </a:extLst>
          </p:cNvPr>
          <p:cNvSpPr>
            <a:spLocks noGrp="1"/>
          </p:cNvSpPr>
          <p:nvPr>
            <p:ph sz="quarter" idx="4"/>
          </p:nvPr>
        </p:nvSpPr>
        <p:spPr/>
        <p:txBody>
          <a:bodyPr>
            <a:normAutofit/>
          </a:bodyPr>
          <a:lstStyle/>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 </a:t>
            </a:r>
          </a:p>
          <a:p>
            <a:r>
              <a:rPr lang="en-GB" sz="1600" dirty="0" err="1">
                <a:latin typeface="Cambria" panose="02040503050406030204" pitchFamily="18" charset="0"/>
              </a:rPr>
              <a:t>Lendering</a:t>
            </a:r>
            <a:r>
              <a:rPr lang="en-GB" sz="1600" dirty="0">
                <a:latin typeface="Cambria" panose="02040503050406030204" pitchFamily="18" charset="0"/>
              </a:rPr>
              <a:t>, </a:t>
            </a:r>
            <a:r>
              <a:rPr lang="en-GB" sz="1600" dirty="0" err="1">
                <a:latin typeface="Cambria" panose="02040503050406030204" pitchFamily="18" charset="0"/>
              </a:rPr>
              <a:t>Jona</a:t>
            </a:r>
            <a:r>
              <a:rPr lang="en-GB" sz="1600" dirty="0">
                <a:latin typeface="Cambria" panose="02040503050406030204" pitchFamily="18" charset="0"/>
              </a:rPr>
              <a:t>. “Alexander IV.” </a:t>
            </a:r>
            <a:r>
              <a:rPr lang="en-GB" sz="1600" i="1" dirty="0">
                <a:latin typeface="Cambria" panose="02040503050406030204" pitchFamily="18" charset="0"/>
              </a:rPr>
              <a:t>Alexander IV - </a:t>
            </a:r>
            <a:r>
              <a:rPr lang="en-GB" sz="1600" i="1" dirty="0" err="1">
                <a:latin typeface="Cambria" panose="02040503050406030204" pitchFamily="18" charset="0"/>
              </a:rPr>
              <a:t>Livius</a:t>
            </a:r>
            <a:r>
              <a:rPr lang="en-GB" sz="1600" dirty="0">
                <a:latin typeface="Cambria" panose="02040503050406030204" pitchFamily="18" charset="0"/>
              </a:rPr>
              <a:t>, 2007, </a:t>
            </a:r>
            <a:r>
              <a:rPr lang="en-GB" sz="1600" dirty="0">
                <a:latin typeface="Cambria" panose="02040503050406030204" pitchFamily="18" charset="0"/>
                <a:hlinkClick r:id="rId2"/>
              </a:rPr>
              <a:t>www.livius.org/articles/person/alexander-iv/</a:t>
            </a:r>
            <a:endParaRPr lang="en-GB" sz="1600" dirty="0">
              <a:latin typeface="Cambria" panose="02040503050406030204" pitchFamily="18" charset="0"/>
            </a:endParaRPr>
          </a:p>
          <a:p>
            <a:r>
              <a:rPr lang="en-GB" sz="1600" dirty="0">
                <a:latin typeface="Cambria" panose="02040503050406030204" pitchFamily="18" charset="0"/>
              </a:rPr>
              <a:t>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a:t>
            </a:r>
          </a:p>
        </p:txBody>
      </p:sp>
    </p:spTree>
    <p:extLst>
      <p:ext uri="{BB962C8B-B14F-4D97-AF65-F5344CB8AC3E}">
        <p14:creationId xmlns:p14="http://schemas.microsoft.com/office/powerpoint/2010/main" val="35881232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7A827-7109-408F-AD73-BD22AA2C5831}"/>
              </a:ext>
            </a:extLst>
          </p:cNvPr>
          <p:cNvSpPr>
            <a:spLocks noGrp="1"/>
          </p:cNvSpPr>
          <p:nvPr>
            <p:ph type="title"/>
          </p:nvPr>
        </p:nvSpPr>
        <p:spPr/>
        <p:txBody>
          <a:bodyPr/>
          <a:lstStyle/>
          <a:p>
            <a:r>
              <a:rPr lang="en-GB" dirty="0">
                <a:latin typeface="Cambria" panose="02040503050406030204" pitchFamily="18" charset="0"/>
              </a:rPr>
              <a:t>Battle of Gaza:</a:t>
            </a:r>
          </a:p>
        </p:txBody>
      </p:sp>
      <p:sp>
        <p:nvSpPr>
          <p:cNvPr id="3" name="Text Placeholder 2">
            <a:extLst>
              <a:ext uri="{FF2B5EF4-FFF2-40B4-BE49-F238E27FC236}">
                <a16:creationId xmlns:a16="http://schemas.microsoft.com/office/drawing/2014/main" id="{C20AB645-8996-4029-A0F3-E1FAB804E6EB}"/>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C3CE026F-4CAF-4C35-842D-DA262849472C}"/>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Late 312BC.</a:t>
            </a:r>
          </a:p>
          <a:p>
            <a:pPr>
              <a:lnSpc>
                <a:spcPct val="100000"/>
              </a:lnSpc>
              <a:spcBef>
                <a:spcPts val="0"/>
              </a:spcBef>
            </a:pPr>
            <a:r>
              <a:rPr lang="en-GB" sz="1600" dirty="0">
                <a:latin typeface="Cambria" panose="02040503050406030204" pitchFamily="18" charset="0"/>
              </a:rPr>
              <a:t>Was a battle of the 3</a:t>
            </a:r>
            <a:r>
              <a:rPr lang="en-GB" sz="1600" baseline="30000" dirty="0">
                <a:latin typeface="Cambria" panose="02040503050406030204" pitchFamily="18" charset="0"/>
              </a:rPr>
              <a:t>rd</a:t>
            </a:r>
            <a:r>
              <a:rPr lang="en-GB" sz="1600" dirty="0">
                <a:latin typeface="Cambria" panose="02040503050406030204" pitchFamily="18" charset="0"/>
              </a:rPr>
              <a:t> War of the Diadochi.</a:t>
            </a:r>
          </a:p>
          <a:p>
            <a:pPr>
              <a:lnSpc>
                <a:spcPct val="100000"/>
              </a:lnSpc>
              <a:spcBef>
                <a:spcPts val="0"/>
              </a:spcBef>
            </a:pPr>
            <a:r>
              <a:rPr lang="en-GB" sz="1600" dirty="0">
                <a:latin typeface="Cambria" panose="02040503050406030204" pitchFamily="18" charset="0"/>
              </a:rPr>
              <a:t>Ptolemy and </a:t>
            </a:r>
            <a:r>
              <a:rPr lang="en-GB" sz="1600" dirty="0" err="1">
                <a:latin typeface="Cambria" panose="02040503050406030204" pitchFamily="18" charset="0"/>
              </a:rPr>
              <a:t>Seleucus</a:t>
            </a:r>
            <a:r>
              <a:rPr lang="en-GB" sz="1600" dirty="0">
                <a:latin typeface="Cambria" panose="02040503050406030204" pitchFamily="18" charset="0"/>
              </a:rPr>
              <a:t> vs Demetrius.</a:t>
            </a:r>
          </a:p>
          <a:p>
            <a:pPr>
              <a:lnSpc>
                <a:spcPct val="100000"/>
              </a:lnSpc>
              <a:spcBef>
                <a:spcPts val="0"/>
              </a:spcBef>
            </a:pPr>
            <a:r>
              <a:rPr lang="en-GB" sz="1600" dirty="0">
                <a:latin typeface="Cambria" panose="02040503050406030204" pitchFamily="18" charset="0"/>
              </a:rPr>
              <a:t>Ptolemy I defeated Demetrius </a:t>
            </a:r>
            <a:r>
              <a:rPr lang="en-GB" sz="1600" dirty="0" err="1">
                <a:latin typeface="Cambria" panose="02040503050406030204" pitchFamily="18" charset="0"/>
              </a:rPr>
              <a:t>Poliorcetes</a:t>
            </a:r>
            <a:r>
              <a:rPr lang="en-GB" sz="1600" dirty="0">
                <a:latin typeface="Cambria" panose="02040503050406030204" pitchFamily="18" charset="0"/>
              </a:rPr>
              <a:t> at the Battle of Gaza.</a:t>
            </a:r>
          </a:p>
          <a:p>
            <a:pPr>
              <a:lnSpc>
                <a:spcPct val="100000"/>
              </a:lnSpc>
              <a:spcBef>
                <a:spcPts val="0"/>
              </a:spcBef>
            </a:pPr>
            <a:r>
              <a:rPr lang="en-GB" sz="1600" dirty="0">
                <a:latin typeface="Cambria" panose="02040503050406030204" pitchFamily="18" charset="0"/>
              </a:rPr>
              <a:t>Demetrius lost around 500 men, with 8,000 taken prisoner. Among this was General  Andronicus of Olynthus.</a:t>
            </a:r>
          </a:p>
          <a:p>
            <a:pPr>
              <a:lnSpc>
                <a:spcPct val="100000"/>
              </a:lnSpc>
              <a:spcBef>
                <a:spcPts val="0"/>
              </a:spcBef>
            </a:pPr>
            <a:r>
              <a:rPr lang="en-GB" sz="1600" dirty="0">
                <a:latin typeface="Cambria" panose="02040503050406030204" pitchFamily="18" charset="0"/>
              </a:rPr>
              <a:t>Demetrius retreated to </a:t>
            </a:r>
            <a:r>
              <a:rPr lang="en-GB" sz="1600" dirty="0" err="1">
                <a:latin typeface="Cambria" panose="02040503050406030204" pitchFamily="18" charset="0"/>
              </a:rPr>
              <a:t>Tripolis</a:t>
            </a:r>
            <a:r>
              <a:rPr lang="en-GB" sz="1600" dirty="0">
                <a:latin typeface="Cambria" panose="02040503050406030204" pitchFamily="18" charset="0"/>
              </a:rPr>
              <a:t> in </a:t>
            </a:r>
            <a:r>
              <a:rPr lang="en-GB" sz="1600" dirty="0" err="1">
                <a:latin typeface="Cambria" panose="02040503050406030204" pitchFamily="18" charset="0"/>
              </a:rPr>
              <a:t>Phonecia</a:t>
            </a: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E6B8D37B-02DB-47CB-9B67-045EAA311C19}"/>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CD5A1512-6904-4300-88D7-6D2233B12415}"/>
              </a:ext>
            </a:extLst>
          </p:cNvPr>
          <p:cNvSpPr>
            <a:spLocks noGrp="1"/>
          </p:cNvSpPr>
          <p:nvPr>
            <p:ph sz="quarter" idx="4"/>
          </p:nvPr>
        </p:nvSpPr>
        <p:spPr/>
        <p:txBody>
          <a:bodyPr>
            <a:normAutofit/>
          </a:bodyPr>
          <a:lstStyle/>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 </a:t>
            </a:r>
          </a:p>
          <a:p>
            <a:r>
              <a:rPr lang="en-GB" sz="1600" dirty="0" err="1">
                <a:latin typeface="Cambria" panose="02040503050406030204" pitchFamily="18" charset="0"/>
              </a:rPr>
              <a:t>Sekunda</a:t>
            </a:r>
            <a:r>
              <a:rPr lang="en-GB" sz="1600" dirty="0">
                <a:latin typeface="Cambria" panose="02040503050406030204" pitchFamily="18" charset="0"/>
              </a:rPr>
              <a:t>, N. &amp; Warry, J.G., 2004. </a:t>
            </a:r>
            <a:r>
              <a:rPr lang="en-GB" sz="1600" i="1" dirty="0">
                <a:latin typeface="Cambria" panose="02040503050406030204" pitchFamily="18" charset="0"/>
              </a:rPr>
              <a:t>Alexander the Great</a:t>
            </a:r>
            <a:r>
              <a:rPr lang="en-GB" sz="1600" dirty="0">
                <a:latin typeface="Cambria" panose="02040503050406030204" pitchFamily="18" charset="0"/>
              </a:rPr>
              <a:t>, Oxford: Osprey Pub. </a:t>
            </a:r>
          </a:p>
        </p:txBody>
      </p:sp>
    </p:spTree>
    <p:extLst>
      <p:ext uri="{BB962C8B-B14F-4D97-AF65-F5344CB8AC3E}">
        <p14:creationId xmlns:p14="http://schemas.microsoft.com/office/powerpoint/2010/main" val="3008179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186E1-E4C4-4D86-A7B2-5D1A692FF458}"/>
              </a:ext>
            </a:extLst>
          </p:cNvPr>
          <p:cNvSpPr>
            <a:spLocks noGrp="1"/>
          </p:cNvSpPr>
          <p:nvPr>
            <p:ph type="title"/>
          </p:nvPr>
        </p:nvSpPr>
        <p:spPr/>
        <p:txBody>
          <a:bodyPr/>
          <a:lstStyle/>
          <a:p>
            <a:r>
              <a:rPr lang="en-GB" dirty="0">
                <a:latin typeface="Cambria" panose="02040503050406030204" pitchFamily="18" charset="0"/>
              </a:rPr>
              <a:t>Antigonus and Demetrius declared Kings:</a:t>
            </a:r>
          </a:p>
        </p:txBody>
      </p:sp>
      <p:sp>
        <p:nvSpPr>
          <p:cNvPr id="3" name="Text Placeholder 2">
            <a:extLst>
              <a:ext uri="{FF2B5EF4-FFF2-40B4-BE49-F238E27FC236}">
                <a16:creationId xmlns:a16="http://schemas.microsoft.com/office/drawing/2014/main" id="{C6C235DC-68D9-43BE-9FCC-56C70782A5B9}"/>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2CAE0C66-A11A-4209-8FA8-0BF647A019DE}"/>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Occurred during the Liberation of Athens. In 307BC.</a:t>
            </a:r>
          </a:p>
          <a:p>
            <a:pPr>
              <a:lnSpc>
                <a:spcPct val="100000"/>
              </a:lnSpc>
              <a:spcBef>
                <a:spcPts val="0"/>
              </a:spcBef>
            </a:pPr>
            <a:r>
              <a:rPr lang="en-GB" sz="1600" dirty="0">
                <a:latin typeface="Cambria" panose="02040503050406030204" pitchFamily="18" charset="0"/>
              </a:rPr>
              <a:t>Demetrius sailed to Athens with the goal of freeing it from Macedon.</a:t>
            </a:r>
          </a:p>
          <a:p>
            <a:pPr>
              <a:lnSpc>
                <a:spcPct val="100000"/>
              </a:lnSpc>
              <a:spcBef>
                <a:spcPts val="0"/>
              </a:spcBef>
            </a:pPr>
            <a:r>
              <a:rPr lang="en-GB" sz="1600" dirty="0">
                <a:latin typeface="Cambria" panose="02040503050406030204" pitchFamily="18" charset="0"/>
              </a:rPr>
              <a:t>He succeeded in this.</a:t>
            </a:r>
          </a:p>
          <a:p>
            <a:pPr>
              <a:lnSpc>
                <a:spcPct val="100000"/>
              </a:lnSpc>
              <a:spcBef>
                <a:spcPts val="0"/>
              </a:spcBef>
            </a:pPr>
            <a:r>
              <a:rPr lang="en-GB" sz="1600" dirty="0">
                <a:latin typeface="Cambria" panose="02040503050406030204" pitchFamily="18" charset="0"/>
              </a:rPr>
              <a:t>In gratitude, the Athenians gave both him and Antigonus the title of ‘Kings’. This was more of an honorary title than an actual Kingship, and would see them respected and revered by Athens.</a:t>
            </a:r>
          </a:p>
        </p:txBody>
      </p:sp>
      <p:sp>
        <p:nvSpPr>
          <p:cNvPr id="5" name="Text Placeholder 4">
            <a:extLst>
              <a:ext uri="{FF2B5EF4-FFF2-40B4-BE49-F238E27FC236}">
                <a16:creationId xmlns:a16="http://schemas.microsoft.com/office/drawing/2014/main" id="{2BED8F0E-EADE-4CCD-92C3-A421B5261731}"/>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96D77EE8-F011-4075-A68D-BDCFE3D10BEE}"/>
              </a:ext>
            </a:extLst>
          </p:cNvPr>
          <p:cNvSpPr>
            <a:spLocks noGrp="1"/>
          </p:cNvSpPr>
          <p:nvPr>
            <p:ph sz="quarter" idx="4"/>
          </p:nvPr>
        </p:nvSpPr>
        <p:spPr/>
        <p:txBody>
          <a:bodyPr>
            <a:normAutofit/>
          </a:bodyPr>
          <a:lstStyle/>
          <a:p>
            <a:r>
              <a:rPr lang="en-GB" sz="1600" dirty="0">
                <a:latin typeface="Cambria" panose="02040503050406030204" pitchFamily="18" charset="0"/>
              </a:rPr>
              <a:t>Plutarch of Chaeronea, and M.M Austin. </a:t>
            </a:r>
            <a:r>
              <a:rPr lang="en-GB" sz="1600" i="1" dirty="0">
                <a:latin typeface="Cambria" panose="02040503050406030204" pitchFamily="18" charset="0"/>
              </a:rPr>
              <a:t>Life of Demetrius </a:t>
            </a:r>
            <a:r>
              <a:rPr lang="en-GB" sz="1600" dirty="0">
                <a:latin typeface="Cambria" panose="02040503050406030204" pitchFamily="18" charset="0"/>
              </a:rPr>
              <a:t>(8-10)“The liberation of Athens.” </a:t>
            </a:r>
            <a:r>
              <a:rPr lang="en-GB" sz="1600" i="1" dirty="0">
                <a:latin typeface="Cambria" panose="02040503050406030204" pitchFamily="18" charset="0"/>
              </a:rPr>
              <a:t>The liberation of Athens - </a:t>
            </a:r>
            <a:r>
              <a:rPr lang="en-GB" sz="1600" i="1" dirty="0" err="1">
                <a:latin typeface="Cambria" panose="02040503050406030204" pitchFamily="18" charset="0"/>
              </a:rPr>
              <a:t>Livius</a:t>
            </a:r>
            <a:r>
              <a:rPr lang="en-GB" sz="1600" dirty="0">
                <a:latin typeface="Cambria" panose="02040503050406030204" pitchFamily="18" charset="0"/>
              </a:rPr>
              <a:t>, 2002, </a:t>
            </a:r>
            <a:r>
              <a:rPr lang="en-GB" sz="1600" dirty="0">
                <a:latin typeface="Cambria" panose="02040503050406030204" pitchFamily="18" charset="0"/>
                <a:hlinkClick r:id="rId2"/>
              </a:rPr>
              <a:t>www.livius.org/sources/content/plutarch/plutarchs-demetrius/the-liberation-of-athens/</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6808292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9751C-DE04-476A-9529-CA78CFD85E15}"/>
              </a:ext>
            </a:extLst>
          </p:cNvPr>
          <p:cNvSpPr>
            <a:spLocks noGrp="1"/>
          </p:cNvSpPr>
          <p:nvPr>
            <p:ph type="title"/>
          </p:nvPr>
        </p:nvSpPr>
        <p:spPr/>
        <p:txBody>
          <a:bodyPr/>
          <a:lstStyle/>
          <a:p>
            <a:r>
              <a:rPr lang="en-GB" dirty="0">
                <a:latin typeface="Cambria" panose="02040503050406030204" pitchFamily="18" charset="0"/>
              </a:rPr>
              <a:t>Battle of </a:t>
            </a:r>
            <a:r>
              <a:rPr lang="en-GB" dirty="0" err="1">
                <a:latin typeface="Cambria" panose="02040503050406030204" pitchFamily="18" charset="0"/>
              </a:rPr>
              <a:t>Ipsus</a:t>
            </a:r>
            <a:r>
              <a:rPr lang="en-GB" dirty="0">
                <a:latin typeface="Cambria" panose="02040503050406030204" pitchFamily="18" charset="0"/>
              </a:rPr>
              <a:t>:</a:t>
            </a:r>
          </a:p>
        </p:txBody>
      </p:sp>
      <p:sp>
        <p:nvSpPr>
          <p:cNvPr id="3" name="Text Placeholder 2">
            <a:extLst>
              <a:ext uri="{FF2B5EF4-FFF2-40B4-BE49-F238E27FC236}">
                <a16:creationId xmlns:a16="http://schemas.microsoft.com/office/drawing/2014/main" id="{554B638A-D91F-45D8-9951-8A843020AF98}"/>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405C970D-0581-412B-9DEE-4684691CA4BC}"/>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The main battle in the 4</a:t>
            </a:r>
            <a:r>
              <a:rPr lang="en-GB" sz="1600" baseline="30000" dirty="0">
                <a:latin typeface="Cambria" panose="02040503050406030204" pitchFamily="18" charset="0"/>
              </a:rPr>
              <a:t>th</a:t>
            </a:r>
            <a:r>
              <a:rPr lang="en-GB" sz="1600" dirty="0">
                <a:latin typeface="Cambria" panose="02040503050406030204" pitchFamily="18" charset="0"/>
              </a:rPr>
              <a:t> </a:t>
            </a:r>
            <a:r>
              <a:rPr lang="en-GB" sz="1600" dirty="0" err="1">
                <a:latin typeface="Cambria" panose="02040503050406030204" pitchFamily="18" charset="0"/>
              </a:rPr>
              <a:t>Diadoch</a:t>
            </a:r>
            <a:r>
              <a:rPr lang="en-GB" sz="1600" dirty="0">
                <a:latin typeface="Cambria" panose="02040503050406030204" pitchFamily="18" charset="0"/>
              </a:rPr>
              <a:t> War.</a:t>
            </a:r>
          </a:p>
          <a:p>
            <a:pPr>
              <a:lnSpc>
                <a:spcPct val="100000"/>
              </a:lnSpc>
              <a:spcBef>
                <a:spcPts val="0"/>
              </a:spcBef>
            </a:pPr>
            <a:r>
              <a:rPr lang="en-GB" sz="1600" dirty="0">
                <a:latin typeface="Cambria" panose="02040503050406030204" pitchFamily="18" charset="0"/>
              </a:rPr>
              <a:t>Antigonus the One-eyed and his son, Demetrius </a:t>
            </a:r>
            <a:r>
              <a:rPr lang="en-GB" sz="1600" dirty="0" err="1">
                <a:latin typeface="Cambria" panose="02040503050406030204" pitchFamily="18" charset="0"/>
              </a:rPr>
              <a:t>Poliorcetes</a:t>
            </a:r>
            <a:r>
              <a:rPr lang="en-GB" sz="1600" dirty="0">
                <a:latin typeface="Cambria" panose="02040503050406030204" pitchFamily="18" charset="0"/>
              </a:rPr>
              <a:t> were defeated by  Lysimachus, Cassander, and </a:t>
            </a:r>
            <a:r>
              <a:rPr lang="en-GB" sz="1600" dirty="0" err="1">
                <a:latin typeface="Cambria" panose="02040503050406030204" pitchFamily="18" charset="0"/>
              </a:rPr>
              <a:t>Seleucus</a:t>
            </a:r>
            <a:r>
              <a:rPr lang="en-GB" sz="1600" dirty="0">
                <a:latin typeface="Cambria" panose="02040503050406030204" pitchFamily="18" charset="0"/>
              </a:rPr>
              <a:t> I Nicator.</a:t>
            </a:r>
          </a:p>
          <a:p>
            <a:pPr>
              <a:lnSpc>
                <a:spcPct val="100000"/>
              </a:lnSpc>
              <a:spcBef>
                <a:spcPts val="0"/>
              </a:spcBef>
            </a:pPr>
            <a:r>
              <a:rPr lang="en-GB" sz="1600" dirty="0" err="1">
                <a:latin typeface="Cambria" panose="02040503050406030204" pitchFamily="18" charset="0"/>
              </a:rPr>
              <a:t>Atnigonus</a:t>
            </a:r>
            <a:r>
              <a:rPr lang="en-GB" sz="1600" dirty="0">
                <a:latin typeface="Cambria" panose="02040503050406030204" pitchFamily="18" charset="0"/>
              </a:rPr>
              <a:t> moved from Syria into Asia Minor, hoping that he and his son could defeat Cassander in a decisive battle.</a:t>
            </a:r>
          </a:p>
          <a:p>
            <a:pPr>
              <a:lnSpc>
                <a:spcPct val="100000"/>
              </a:lnSpc>
              <a:spcBef>
                <a:spcPts val="0"/>
              </a:spcBef>
            </a:pPr>
            <a:r>
              <a:rPr lang="en-GB" sz="1600" dirty="0">
                <a:latin typeface="Cambria" panose="02040503050406030204" pitchFamily="18" charset="0"/>
              </a:rPr>
              <a:t>Antigonus was killed in the battle, and Demetrius retreated.</a:t>
            </a:r>
          </a:p>
          <a:p>
            <a:pPr>
              <a:lnSpc>
                <a:spcPct val="100000"/>
              </a:lnSpc>
              <a:spcBef>
                <a:spcPts val="0"/>
              </a:spcBef>
            </a:pPr>
            <a:r>
              <a:rPr lang="en-GB" sz="1600" dirty="0">
                <a:latin typeface="Cambria" panose="02040503050406030204" pitchFamily="18" charset="0"/>
              </a:rPr>
              <a:t>The result of this battle meant the end of around 20 years of war.</a:t>
            </a:r>
          </a:p>
        </p:txBody>
      </p:sp>
      <p:sp>
        <p:nvSpPr>
          <p:cNvPr id="5" name="Text Placeholder 4">
            <a:extLst>
              <a:ext uri="{FF2B5EF4-FFF2-40B4-BE49-F238E27FC236}">
                <a16:creationId xmlns:a16="http://schemas.microsoft.com/office/drawing/2014/main" id="{D78AD3FB-4F07-40A3-81A7-505BCE8638F5}"/>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CDBC70F0-40AE-4471-8F1D-F6F1E1C2237E}"/>
              </a:ext>
            </a:extLst>
          </p:cNvPr>
          <p:cNvSpPr>
            <a:spLocks noGrp="1"/>
          </p:cNvSpPr>
          <p:nvPr>
            <p:ph sz="quarter" idx="4"/>
          </p:nvPr>
        </p:nvSpPr>
        <p:spPr/>
        <p:txBody>
          <a:bodyPr>
            <a:normAutofit/>
          </a:bodyPr>
          <a:lstStyle/>
          <a:p>
            <a:r>
              <a:rPr lang="en-GB" sz="1600" dirty="0">
                <a:latin typeface="Cambria" panose="02040503050406030204" pitchFamily="18" charset="0"/>
              </a:rPr>
              <a:t>Bosworth, A.B., 2008.</a:t>
            </a:r>
            <a:r>
              <a:rPr lang="en-GB" sz="1600" i="1" dirty="0">
                <a:latin typeface="Cambria" panose="02040503050406030204" pitchFamily="18" charset="0"/>
              </a:rPr>
              <a:t> Conquest and empire: the reign of Alexander the Great</a:t>
            </a:r>
            <a:r>
              <a:rPr lang="en-GB" sz="1600" dirty="0">
                <a:latin typeface="Cambria" panose="02040503050406030204" pitchFamily="18" charset="0"/>
              </a:rPr>
              <a:t>, Cambridge: Cambridge Univ. Pr. </a:t>
            </a:r>
          </a:p>
          <a:p>
            <a:r>
              <a:rPr lang="en-GB" sz="1600" dirty="0" err="1">
                <a:latin typeface="Cambria" panose="02040503050406030204" pitchFamily="18" charset="0"/>
              </a:rPr>
              <a:t>Lendering</a:t>
            </a:r>
            <a:r>
              <a:rPr lang="en-GB" sz="1600" dirty="0">
                <a:latin typeface="Cambria" panose="02040503050406030204" pitchFamily="18" charset="0"/>
              </a:rPr>
              <a:t>, </a:t>
            </a:r>
            <a:r>
              <a:rPr lang="en-GB" sz="1600" dirty="0" err="1">
                <a:latin typeface="Cambria" panose="02040503050406030204" pitchFamily="18" charset="0"/>
              </a:rPr>
              <a:t>Jona</a:t>
            </a:r>
            <a:r>
              <a:rPr lang="en-GB" sz="1600" dirty="0">
                <a:latin typeface="Cambria" panose="02040503050406030204" pitchFamily="18" charset="0"/>
              </a:rPr>
              <a:t>. “The battle of </a:t>
            </a:r>
            <a:r>
              <a:rPr lang="en-GB" sz="1600" dirty="0" err="1">
                <a:latin typeface="Cambria" panose="02040503050406030204" pitchFamily="18" charset="0"/>
              </a:rPr>
              <a:t>Ipsus</a:t>
            </a:r>
            <a:r>
              <a:rPr lang="en-GB" sz="1600" dirty="0">
                <a:latin typeface="Cambria" panose="02040503050406030204" pitchFamily="18" charset="0"/>
              </a:rPr>
              <a:t>.” </a:t>
            </a:r>
            <a:r>
              <a:rPr lang="en-GB" sz="1600" i="1" dirty="0">
                <a:latin typeface="Cambria" panose="02040503050406030204" pitchFamily="18" charset="0"/>
              </a:rPr>
              <a:t>The battle of </a:t>
            </a:r>
            <a:r>
              <a:rPr lang="en-GB" sz="1600" i="1" dirty="0" err="1">
                <a:latin typeface="Cambria" panose="02040503050406030204" pitchFamily="18" charset="0"/>
              </a:rPr>
              <a:t>Ipsus</a:t>
            </a:r>
            <a:r>
              <a:rPr lang="en-GB" sz="1600" i="1" dirty="0">
                <a:latin typeface="Cambria" panose="02040503050406030204" pitchFamily="18" charset="0"/>
              </a:rPr>
              <a:t> - </a:t>
            </a:r>
            <a:r>
              <a:rPr lang="en-GB" sz="1600" i="1" dirty="0" err="1">
                <a:latin typeface="Cambria" panose="02040503050406030204" pitchFamily="18" charset="0"/>
              </a:rPr>
              <a:t>Livius</a:t>
            </a:r>
            <a:r>
              <a:rPr lang="en-GB" sz="1600" dirty="0">
                <a:latin typeface="Cambria" panose="02040503050406030204" pitchFamily="18" charset="0"/>
              </a:rPr>
              <a:t>, 2006, </a:t>
            </a:r>
            <a:r>
              <a:rPr lang="en-GB" sz="1600" dirty="0">
                <a:latin typeface="Cambria" panose="02040503050406030204" pitchFamily="18" charset="0"/>
                <a:hlinkClick r:id="rId2"/>
              </a:rPr>
              <a:t>www.livius.org/articles/battle/ipsus/</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3101710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CEFA8-E2A8-42EE-8F36-9D9E77AABCD6}"/>
              </a:ext>
            </a:extLst>
          </p:cNvPr>
          <p:cNvSpPr>
            <a:spLocks noGrp="1"/>
          </p:cNvSpPr>
          <p:nvPr>
            <p:ph type="title"/>
          </p:nvPr>
        </p:nvSpPr>
        <p:spPr/>
        <p:txBody>
          <a:bodyPr/>
          <a:lstStyle/>
          <a:p>
            <a:r>
              <a:rPr lang="en-GB" dirty="0">
                <a:latin typeface="Cambria" panose="02040503050406030204" pitchFamily="18" charset="0"/>
              </a:rPr>
              <a:t>Galatian Invasion:</a:t>
            </a:r>
          </a:p>
        </p:txBody>
      </p:sp>
      <p:sp>
        <p:nvSpPr>
          <p:cNvPr id="3" name="Text Placeholder 2">
            <a:extLst>
              <a:ext uri="{FF2B5EF4-FFF2-40B4-BE49-F238E27FC236}">
                <a16:creationId xmlns:a16="http://schemas.microsoft.com/office/drawing/2014/main" id="{1EFD6CF7-619C-4C25-8972-A67A3BA5E486}"/>
              </a:ext>
            </a:extLst>
          </p:cNvPr>
          <p:cNvSpPr>
            <a:spLocks noGrp="1"/>
          </p:cNvSpPr>
          <p:nvPr>
            <p:ph type="body" idx="1"/>
          </p:nvPr>
        </p:nvSpPr>
        <p:spPr>
          <a:xfrm>
            <a:off x="836612" y="1329153"/>
            <a:ext cx="5157787" cy="386176"/>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7356E09F-67FD-4240-B479-DD1E6C30039B}"/>
              </a:ext>
            </a:extLst>
          </p:cNvPr>
          <p:cNvSpPr>
            <a:spLocks noGrp="1"/>
          </p:cNvSpPr>
          <p:nvPr>
            <p:ph sz="half" idx="2"/>
          </p:nvPr>
        </p:nvSpPr>
        <p:spPr>
          <a:xfrm>
            <a:off x="839788" y="1690688"/>
            <a:ext cx="4606855" cy="4498975"/>
          </a:xfrm>
        </p:spPr>
        <p:txBody>
          <a:bodyPr>
            <a:normAutofit lnSpcReduction="10000"/>
          </a:bodyPr>
          <a:lstStyle/>
          <a:p>
            <a:pPr>
              <a:lnSpc>
                <a:spcPct val="100000"/>
              </a:lnSpc>
              <a:spcBef>
                <a:spcPts val="0"/>
              </a:spcBef>
            </a:pPr>
            <a:r>
              <a:rPr lang="en-GB" sz="1600" dirty="0">
                <a:latin typeface="Cambria" panose="02040503050406030204" pitchFamily="18" charset="0"/>
              </a:rPr>
              <a:t>29BC</a:t>
            </a:r>
          </a:p>
          <a:p>
            <a:pPr>
              <a:lnSpc>
                <a:spcPct val="100000"/>
              </a:lnSpc>
              <a:spcBef>
                <a:spcPts val="0"/>
              </a:spcBef>
            </a:pPr>
            <a:r>
              <a:rPr lang="en-GB" sz="1600" dirty="0">
                <a:latin typeface="Cambria" panose="02040503050406030204" pitchFamily="18" charset="0"/>
              </a:rPr>
              <a:t>After several attempts to migrate to the south, the Galatians, with the aid of the tribes in-between them and the rest of Greece, made it as far as Delphi. </a:t>
            </a:r>
          </a:p>
          <a:p>
            <a:pPr>
              <a:lnSpc>
                <a:spcPct val="100000"/>
              </a:lnSpc>
              <a:spcBef>
                <a:spcPts val="0"/>
              </a:spcBef>
            </a:pPr>
            <a:r>
              <a:rPr lang="en-GB" sz="1600" dirty="0">
                <a:latin typeface="Cambria" panose="02040503050406030204" pitchFamily="18" charset="0"/>
              </a:rPr>
              <a:t>They killed Ptolemy </a:t>
            </a:r>
            <a:r>
              <a:rPr lang="en-GB" sz="1600" dirty="0" err="1">
                <a:latin typeface="Cambria" panose="02040503050406030204" pitchFamily="18" charset="0"/>
              </a:rPr>
              <a:t>Ceraunas</a:t>
            </a:r>
            <a:r>
              <a:rPr lang="en-GB" sz="1600" dirty="0">
                <a:latin typeface="Cambria" panose="02040503050406030204" pitchFamily="18" charset="0"/>
              </a:rPr>
              <a:t> who tried to defend Macedon. </a:t>
            </a:r>
          </a:p>
          <a:p>
            <a:pPr>
              <a:lnSpc>
                <a:spcPct val="100000"/>
              </a:lnSpc>
              <a:spcBef>
                <a:spcPts val="0"/>
              </a:spcBef>
            </a:pPr>
            <a:r>
              <a:rPr lang="en-GB" sz="1600" dirty="0">
                <a:latin typeface="Cambria" panose="02040503050406030204" pitchFamily="18" charset="0"/>
              </a:rPr>
              <a:t>They can’t get any further, so have to try again.</a:t>
            </a:r>
          </a:p>
          <a:p>
            <a:pPr>
              <a:lnSpc>
                <a:spcPct val="100000"/>
              </a:lnSpc>
              <a:spcBef>
                <a:spcPts val="0"/>
              </a:spcBef>
            </a:pPr>
            <a:r>
              <a:rPr lang="en-GB" sz="1600" dirty="0" err="1">
                <a:latin typeface="Cambria" panose="02040503050406030204" pitchFamily="18" charset="0"/>
              </a:rPr>
              <a:t>Zipoetes</a:t>
            </a:r>
            <a:r>
              <a:rPr lang="en-GB" sz="1600" dirty="0">
                <a:latin typeface="Cambria" panose="02040503050406030204" pitchFamily="18" charset="0"/>
              </a:rPr>
              <a:t> of Bithynia hires them to help in Asia Minor against </a:t>
            </a:r>
            <a:r>
              <a:rPr lang="en-GB" sz="1600" dirty="0" err="1">
                <a:latin typeface="Cambria" panose="02040503050406030204" pitchFamily="18" charset="0"/>
              </a:rPr>
              <a:t>Ptolemeic</a:t>
            </a:r>
            <a:r>
              <a:rPr lang="en-GB" sz="1600" dirty="0">
                <a:latin typeface="Cambria" panose="02040503050406030204" pitchFamily="18" charset="0"/>
              </a:rPr>
              <a:t> forces.</a:t>
            </a:r>
          </a:p>
          <a:p>
            <a:pPr>
              <a:lnSpc>
                <a:spcPct val="100000"/>
              </a:lnSpc>
              <a:spcBef>
                <a:spcPts val="0"/>
              </a:spcBef>
            </a:pPr>
            <a:r>
              <a:rPr lang="en-GB" sz="1600" dirty="0">
                <a:latin typeface="Cambria" panose="02040503050406030204" pitchFamily="18" charset="0"/>
              </a:rPr>
              <a:t>The Galatians then sack and exploit Asia Minor instead. This leads to Antiochus bribing them to leave at a 10% tax from the cities they had taken.</a:t>
            </a:r>
          </a:p>
        </p:txBody>
      </p:sp>
      <p:sp>
        <p:nvSpPr>
          <p:cNvPr id="5" name="Text Placeholder 4">
            <a:extLst>
              <a:ext uri="{FF2B5EF4-FFF2-40B4-BE49-F238E27FC236}">
                <a16:creationId xmlns:a16="http://schemas.microsoft.com/office/drawing/2014/main" id="{8969D2F4-4092-4A4B-B214-C96212B4E7E6}"/>
              </a:ext>
            </a:extLst>
          </p:cNvPr>
          <p:cNvSpPr>
            <a:spLocks noGrp="1"/>
          </p:cNvSpPr>
          <p:nvPr>
            <p:ph type="body" sz="quarter" idx="3"/>
          </p:nvPr>
        </p:nvSpPr>
        <p:spPr>
          <a:xfrm>
            <a:off x="5645426" y="1334952"/>
            <a:ext cx="5713138" cy="386176"/>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13C3E916-B925-4868-A427-FE8640140581}"/>
              </a:ext>
            </a:extLst>
          </p:cNvPr>
          <p:cNvSpPr>
            <a:spLocks noGrp="1"/>
          </p:cNvSpPr>
          <p:nvPr>
            <p:ph sz="quarter" idx="4"/>
          </p:nvPr>
        </p:nvSpPr>
        <p:spPr>
          <a:xfrm>
            <a:off x="5539409" y="1690688"/>
            <a:ext cx="5815979" cy="4498975"/>
          </a:xfrm>
        </p:spPr>
        <p:txBody>
          <a:bodyPr>
            <a:normAutofit lnSpcReduction="10000"/>
          </a:bodyPr>
          <a:lstStyle/>
          <a:p>
            <a:r>
              <a:rPr lang="en-GB" sz="1600" dirty="0">
                <a:latin typeface="Cambria" panose="02040503050406030204" pitchFamily="18" charset="0"/>
              </a:rPr>
              <a:t>The invasion of the </a:t>
            </a:r>
            <a:r>
              <a:rPr lang="en-GB" sz="1600" dirty="0" err="1">
                <a:latin typeface="Cambria" panose="02040503050406030204" pitchFamily="18" charset="0"/>
              </a:rPr>
              <a:t>Gauls</a:t>
            </a:r>
            <a:r>
              <a:rPr lang="en-GB" sz="1600" dirty="0">
                <a:latin typeface="Cambria" panose="02040503050406030204" pitchFamily="18" charset="0"/>
              </a:rPr>
              <a:t>- </a:t>
            </a:r>
            <a:r>
              <a:rPr lang="en-GB" sz="1600" dirty="0" err="1">
                <a:latin typeface="Cambria" panose="02040503050406030204" pitchFamily="18" charset="0"/>
              </a:rPr>
              <a:t>Livius</a:t>
            </a:r>
            <a:r>
              <a:rPr lang="en-GB" sz="1600" dirty="0">
                <a:latin typeface="Cambria" panose="02040503050406030204" pitchFamily="18" charset="0"/>
              </a:rPr>
              <a:t>. 2018. </a:t>
            </a:r>
            <a:r>
              <a:rPr lang="en-GB" sz="1600" i="1" dirty="0">
                <a:latin typeface="Cambria" panose="02040503050406030204" pitchFamily="18" charset="0"/>
              </a:rPr>
              <a:t>The invasion of the </a:t>
            </a:r>
            <a:r>
              <a:rPr lang="en-GB" sz="1600" i="1" dirty="0" err="1">
                <a:latin typeface="Cambria" panose="02040503050406030204" pitchFamily="18" charset="0"/>
              </a:rPr>
              <a:t>Gauls</a:t>
            </a:r>
            <a:r>
              <a:rPr lang="en-GB" sz="1600" i="1" dirty="0">
                <a:latin typeface="Cambria" panose="02040503050406030204" pitchFamily="18" charset="0"/>
              </a:rPr>
              <a:t>- </a:t>
            </a:r>
            <a:r>
              <a:rPr lang="en-GB" sz="1600" i="1" dirty="0" err="1">
                <a:latin typeface="Cambria" panose="02040503050406030204" pitchFamily="18" charset="0"/>
              </a:rPr>
              <a:t>Livius</a:t>
            </a:r>
            <a:r>
              <a:rPr lang="en-GB" sz="1600" i="1" dirty="0">
                <a:latin typeface="Cambria" panose="02040503050406030204" pitchFamily="18" charset="0"/>
              </a:rPr>
              <a:t>. </a:t>
            </a:r>
            <a:r>
              <a:rPr lang="en-GB" sz="1600" dirty="0">
                <a:latin typeface="Cambria" panose="02040503050406030204" pitchFamily="18" charset="0"/>
              </a:rPr>
              <a:t>Available at:</a:t>
            </a:r>
            <a:br>
              <a:rPr lang="en-GB" sz="1600" dirty="0">
                <a:latin typeface="Cambria" panose="02040503050406030204" pitchFamily="18" charset="0"/>
              </a:rPr>
            </a:br>
            <a:r>
              <a:rPr lang="en-GB" sz="1600" dirty="0">
                <a:latin typeface="Cambria" panose="02040503050406030204" pitchFamily="18" charset="0"/>
                <a:hlinkClick r:id="rId2"/>
              </a:rPr>
              <a:t>http://www.livius.org/sources/content/pausinias-guide-to-Greece/the-invasion-of-the-gauls/</a:t>
            </a:r>
            <a:endParaRPr lang="en-GB" sz="1600" dirty="0">
              <a:latin typeface="Cambria" panose="02040503050406030204" pitchFamily="18" charset="0"/>
            </a:endParaRPr>
          </a:p>
          <a:p>
            <a:r>
              <a:rPr lang="en-GB" sz="1600" dirty="0">
                <a:latin typeface="Cambria" panose="02040503050406030204" pitchFamily="18" charset="0"/>
              </a:rPr>
              <a:t>Bar-</a:t>
            </a:r>
            <a:r>
              <a:rPr lang="en-GB" sz="1600" dirty="0" err="1">
                <a:latin typeface="Cambria" panose="02040503050406030204" pitchFamily="18" charset="0"/>
              </a:rPr>
              <a:t>Kochva</a:t>
            </a:r>
            <a:r>
              <a:rPr lang="en-GB" sz="1600" dirty="0">
                <a:latin typeface="Cambria" panose="02040503050406030204" pitchFamily="18" charset="0"/>
              </a:rPr>
              <a:t>, B. (1973). “On the Sources and Chronology of Antiochus I’s Battle against the Galatians” </a:t>
            </a:r>
            <a:r>
              <a:rPr lang="en-GB" sz="1600" i="1" dirty="0">
                <a:latin typeface="Cambria" panose="02040503050406030204" pitchFamily="18" charset="0"/>
              </a:rPr>
              <a:t>Proceedings of the Cambridge Philological Society. </a:t>
            </a:r>
            <a:r>
              <a:rPr lang="en-GB" sz="1600" dirty="0">
                <a:latin typeface="Cambria" panose="02040503050406030204" pitchFamily="18" charset="0"/>
              </a:rPr>
              <a:t>Cambridge University Press,19,pp1-8.doi: 10.17/S0068673500003564</a:t>
            </a:r>
          </a:p>
          <a:p>
            <a:r>
              <a:rPr lang="en-GB" sz="1600" dirty="0">
                <a:latin typeface="Cambria" panose="02040503050406030204" pitchFamily="18" charset="0"/>
              </a:rPr>
              <a:t>Pausanias, Description of Greece, Attica, Chapter 4. 2018. </a:t>
            </a:r>
            <a:r>
              <a:rPr lang="en-GB" sz="1600" i="1" dirty="0">
                <a:latin typeface="Cambria" panose="02040503050406030204" pitchFamily="18" charset="0"/>
              </a:rPr>
              <a:t>Pausanias, Description of Greece, Attica, Chapter 4.</a:t>
            </a:r>
            <a:r>
              <a:rPr lang="en-GB" sz="1600" dirty="0">
                <a:latin typeface="Cambria" panose="02040503050406030204" pitchFamily="18" charset="0"/>
              </a:rPr>
              <a:t> Available at:</a:t>
            </a:r>
            <a:br>
              <a:rPr lang="en-GB" sz="1600" dirty="0">
                <a:latin typeface="Cambria" panose="02040503050406030204" pitchFamily="18" charset="0"/>
              </a:rPr>
            </a:br>
            <a:r>
              <a:rPr lang="en-GB" sz="1600" dirty="0">
                <a:latin typeface="Cambria" panose="02040503050406030204" pitchFamily="18" charset="0"/>
                <a:hlinkClick r:id="rId3"/>
              </a:rPr>
              <a:t>http://www.perseus.tufts.edu/hopper/text?doc=Perseus:text:1999.01.0160:book=1:chapter=4&amp;highlight=sack%2Cgauls%2Cdelphi</a:t>
            </a:r>
            <a:endParaRPr lang="en-GB" sz="1600" dirty="0">
              <a:latin typeface="Cambria" panose="02040503050406030204" pitchFamily="18" charset="0"/>
            </a:endParaRPr>
          </a:p>
          <a:p>
            <a:r>
              <a:rPr lang="en-GB" sz="1600" dirty="0">
                <a:latin typeface="Cambria" panose="02040503050406030204" pitchFamily="18" charset="0"/>
              </a:rPr>
              <a:t>Diodorus Siculus, Library, Fragments of Book 9, Chapter 10. 2018. </a:t>
            </a:r>
            <a:r>
              <a:rPr lang="en-GB" sz="1600" i="1" dirty="0">
                <a:latin typeface="Cambria" panose="02040503050406030204" pitchFamily="18" charset="0"/>
              </a:rPr>
              <a:t>Diodorus Siculus, Library, Fragments of Book 9, Chapter 10. </a:t>
            </a:r>
            <a:r>
              <a:rPr lang="en-GB" sz="1600" dirty="0">
                <a:latin typeface="Cambria" panose="02040503050406030204" pitchFamily="18" charset="0"/>
              </a:rPr>
              <a:t>Available at:</a:t>
            </a:r>
            <a:br>
              <a:rPr lang="en-GB" sz="1600" dirty="0">
                <a:latin typeface="Cambria" panose="02040503050406030204" pitchFamily="18" charset="0"/>
              </a:rPr>
            </a:br>
            <a:r>
              <a:rPr lang="en-GB" sz="1600" dirty="0">
                <a:latin typeface="Cambria" panose="02040503050406030204" pitchFamily="18" charset="0"/>
                <a:hlinkClick r:id="rId4"/>
              </a:rPr>
              <a:t>http://www.perseus.tufts.edu/hopper/text?doc=Perseus:text</a:t>
            </a:r>
            <a:r>
              <a:rPr lang="en-GB" sz="1600">
                <a:latin typeface="Cambria" panose="02040503050406030204" pitchFamily="18" charset="0"/>
                <a:hlinkClick r:id="rId4"/>
              </a:rPr>
              <a:t>:1999.01.0084:book=9:chapter=10&amp;highlight=sack%2Cgauls%2Cdelphi</a:t>
            </a:r>
            <a:r>
              <a:rPr lang="en-GB" sz="1600">
                <a:latin typeface="Cambria" panose="02040503050406030204" pitchFamily="18" charset="0"/>
              </a:rPr>
              <a:t> </a:t>
            </a:r>
            <a:endParaRPr lang="en-GB" sz="1600" i="1" dirty="0">
              <a:latin typeface="Cambria" panose="02040503050406030204" pitchFamily="18" charset="0"/>
            </a:endParaRPr>
          </a:p>
          <a:p>
            <a:endParaRPr lang="en-GB" sz="1600" i="1"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i="1" dirty="0">
              <a:latin typeface="Cambria" panose="02040503050406030204" pitchFamily="18" charset="0"/>
            </a:endParaRPr>
          </a:p>
        </p:txBody>
      </p:sp>
    </p:spTree>
    <p:extLst>
      <p:ext uri="{BB962C8B-B14F-4D97-AF65-F5344CB8AC3E}">
        <p14:creationId xmlns:p14="http://schemas.microsoft.com/office/powerpoint/2010/main" val="33971488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53642-6B7E-44B3-8B95-38441AFDC5AC}"/>
              </a:ext>
            </a:extLst>
          </p:cNvPr>
          <p:cNvSpPr>
            <a:spLocks noGrp="1"/>
          </p:cNvSpPr>
          <p:nvPr>
            <p:ph type="title"/>
          </p:nvPr>
        </p:nvSpPr>
        <p:spPr/>
        <p:txBody>
          <a:bodyPr/>
          <a:lstStyle/>
          <a:p>
            <a:r>
              <a:rPr lang="en-GB" dirty="0">
                <a:latin typeface="Cambria" panose="02040503050406030204" pitchFamily="18" charset="0"/>
              </a:rPr>
              <a:t>Second Syrian War:</a:t>
            </a:r>
          </a:p>
        </p:txBody>
      </p:sp>
      <p:sp>
        <p:nvSpPr>
          <p:cNvPr id="3" name="Text Placeholder 2">
            <a:extLst>
              <a:ext uri="{FF2B5EF4-FFF2-40B4-BE49-F238E27FC236}">
                <a16:creationId xmlns:a16="http://schemas.microsoft.com/office/drawing/2014/main" id="{EDFAA979-7C02-422B-B4AA-84E2A57E2848}"/>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B03D77E7-85E5-41C6-B7CC-D6B0376B9728}"/>
              </a:ext>
            </a:extLst>
          </p:cNvPr>
          <p:cNvSpPr>
            <a:spLocks noGrp="1"/>
          </p:cNvSpPr>
          <p:nvPr>
            <p:ph sz="half" idx="2"/>
          </p:nvPr>
        </p:nvSpPr>
        <p:spPr>
          <a:xfrm>
            <a:off x="839788" y="1934817"/>
            <a:ext cx="5332412" cy="4254846"/>
          </a:xfrm>
        </p:spPr>
        <p:txBody>
          <a:bodyPr>
            <a:normAutofit/>
          </a:bodyPr>
          <a:lstStyle/>
          <a:p>
            <a:pPr>
              <a:lnSpc>
                <a:spcPct val="100000"/>
              </a:lnSpc>
              <a:spcBef>
                <a:spcPts val="0"/>
              </a:spcBef>
            </a:pPr>
            <a:r>
              <a:rPr lang="en-GB" sz="1600" dirty="0">
                <a:latin typeface="Cambria" panose="02040503050406030204" pitchFamily="18" charset="0"/>
              </a:rPr>
              <a:t>260-253BC.</a:t>
            </a:r>
          </a:p>
          <a:p>
            <a:pPr>
              <a:lnSpc>
                <a:spcPct val="100000"/>
              </a:lnSpc>
              <a:spcBef>
                <a:spcPts val="0"/>
              </a:spcBef>
            </a:pPr>
            <a:r>
              <a:rPr lang="en-GB" sz="1600" dirty="0">
                <a:latin typeface="Cambria" panose="02040503050406030204" pitchFamily="18" charset="0"/>
              </a:rPr>
              <a:t>Antiochus II takes the throne, and attacks  Ptolemy II </a:t>
            </a:r>
            <a:r>
              <a:rPr lang="en-GB" sz="1600" dirty="0" err="1">
                <a:latin typeface="Cambria" panose="02040503050406030204" pitchFamily="18" charset="0"/>
              </a:rPr>
              <a:t>Philadelphus</a:t>
            </a:r>
            <a:r>
              <a:rPr lang="en-GB" sz="1600" dirty="0">
                <a:latin typeface="Cambria" panose="02040503050406030204" pitchFamily="18" charset="0"/>
              </a:rPr>
              <a:t> in revenge for the First Syrian War.</a:t>
            </a:r>
          </a:p>
          <a:p>
            <a:pPr>
              <a:lnSpc>
                <a:spcPct val="100000"/>
              </a:lnSpc>
              <a:spcBef>
                <a:spcPts val="0"/>
              </a:spcBef>
            </a:pPr>
            <a:r>
              <a:rPr lang="en-GB" sz="1600" dirty="0">
                <a:latin typeface="Cambria" panose="02040503050406030204" pitchFamily="18" charset="0"/>
              </a:rPr>
              <a:t>259: Antiochus allies with </a:t>
            </a:r>
            <a:r>
              <a:rPr lang="en-GB" sz="1600" dirty="0" err="1">
                <a:latin typeface="Cambria" panose="02040503050406030204" pitchFamily="18" charset="0"/>
              </a:rPr>
              <a:t>Antigonus</a:t>
            </a:r>
            <a:r>
              <a:rPr lang="en-GB" sz="1600" dirty="0">
                <a:latin typeface="Cambria" panose="02040503050406030204" pitchFamily="18" charset="0"/>
              </a:rPr>
              <a:t> II Gonatas of Macedonia, both wanting to expel the Ptolemies from the Aegean World.</a:t>
            </a:r>
          </a:p>
          <a:p>
            <a:pPr>
              <a:lnSpc>
                <a:spcPct val="100000"/>
              </a:lnSpc>
              <a:spcBef>
                <a:spcPts val="0"/>
              </a:spcBef>
            </a:pPr>
            <a:r>
              <a:rPr lang="en-GB" sz="1600" dirty="0">
                <a:latin typeface="Cambria" panose="02040503050406030204" pitchFamily="18" charset="0"/>
              </a:rPr>
              <a:t>Ptolemy allied with Eumenes I of </a:t>
            </a:r>
            <a:r>
              <a:rPr lang="en-GB" sz="1600" dirty="0" err="1">
                <a:latin typeface="Cambria" panose="02040503050406030204" pitchFamily="18" charset="0"/>
              </a:rPr>
              <a:t>Pergamon</a:t>
            </a:r>
            <a:r>
              <a:rPr lang="en-GB" sz="1600" dirty="0">
                <a:latin typeface="Cambria" panose="02040503050406030204" pitchFamily="18" charset="0"/>
              </a:rPr>
              <a:t>, and has some successes.</a:t>
            </a:r>
          </a:p>
          <a:p>
            <a:pPr>
              <a:lnSpc>
                <a:spcPct val="100000"/>
              </a:lnSpc>
              <a:spcBef>
                <a:spcPts val="0"/>
              </a:spcBef>
            </a:pPr>
            <a:r>
              <a:rPr lang="en-GB" sz="1600" dirty="0">
                <a:latin typeface="Cambria" panose="02040503050406030204" pitchFamily="18" charset="0"/>
              </a:rPr>
              <a:t>259/258: Antiochus liberates Miletus, is given the surname Theos, “the god”.</a:t>
            </a:r>
          </a:p>
          <a:p>
            <a:pPr>
              <a:lnSpc>
                <a:spcPct val="100000"/>
              </a:lnSpc>
              <a:spcBef>
                <a:spcPts val="0"/>
              </a:spcBef>
            </a:pPr>
            <a:r>
              <a:rPr lang="en-GB" sz="1600" dirty="0">
                <a:latin typeface="Cambria" panose="02040503050406030204" pitchFamily="18" charset="0"/>
              </a:rPr>
              <a:t>256/255: </a:t>
            </a:r>
            <a:r>
              <a:rPr lang="en-GB" sz="1600" dirty="0" err="1">
                <a:latin typeface="Cambria" panose="02040503050406030204" pitchFamily="18" charset="0"/>
              </a:rPr>
              <a:t>Antigonus</a:t>
            </a:r>
            <a:r>
              <a:rPr lang="en-GB" sz="1600" dirty="0">
                <a:latin typeface="Cambria" panose="02040503050406030204" pitchFamily="18" charset="0"/>
              </a:rPr>
              <a:t> defeats Ptolemy near Kos.</a:t>
            </a:r>
          </a:p>
          <a:p>
            <a:pPr>
              <a:lnSpc>
                <a:spcPct val="100000"/>
              </a:lnSpc>
              <a:spcBef>
                <a:spcPts val="0"/>
              </a:spcBef>
            </a:pPr>
            <a:r>
              <a:rPr lang="en-GB" sz="1600" dirty="0">
                <a:latin typeface="Cambria" panose="02040503050406030204" pitchFamily="18" charset="0"/>
              </a:rPr>
              <a:t>Corinth and </a:t>
            </a:r>
            <a:r>
              <a:rPr lang="en-GB" sz="1600" dirty="0" err="1">
                <a:latin typeface="Cambria" panose="02040503050406030204" pitchFamily="18" charset="0"/>
              </a:rPr>
              <a:t>Chalkis</a:t>
            </a:r>
            <a:r>
              <a:rPr lang="en-GB" sz="1600" dirty="0">
                <a:latin typeface="Cambria" panose="02040503050406030204" pitchFamily="18" charset="0"/>
              </a:rPr>
              <a:t> revolt against Macedonia, and Antiochus abandons war with the Ptolemies.</a:t>
            </a:r>
          </a:p>
          <a:p>
            <a:pPr>
              <a:lnSpc>
                <a:spcPct val="100000"/>
              </a:lnSpc>
              <a:spcBef>
                <a:spcPts val="0"/>
              </a:spcBef>
            </a:pPr>
            <a:r>
              <a:rPr lang="en-GB" sz="1600" dirty="0">
                <a:latin typeface="Cambria" panose="02040503050406030204" pitchFamily="18" charset="0"/>
              </a:rPr>
              <a:t>254: Peace between Egypt and Macedonia.</a:t>
            </a:r>
          </a:p>
          <a:p>
            <a:pPr>
              <a:lnSpc>
                <a:spcPct val="100000"/>
              </a:lnSpc>
              <a:spcBef>
                <a:spcPts val="0"/>
              </a:spcBef>
            </a:pPr>
            <a:r>
              <a:rPr lang="en-GB" sz="1600" dirty="0">
                <a:latin typeface="Cambria" panose="02040503050406030204" pitchFamily="18" charset="0"/>
              </a:rPr>
              <a:t>Peace with Antiochus, wo marries Ptolemy’s daughter.</a:t>
            </a:r>
          </a:p>
          <a:p>
            <a:pPr>
              <a:lnSpc>
                <a:spcPct val="100000"/>
              </a:lnSpc>
              <a:spcBef>
                <a:spcPts val="0"/>
              </a:spcBef>
            </a:pPr>
            <a:r>
              <a:rPr lang="en-GB" sz="1600" dirty="0">
                <a:latin typeface="Cambria" panose="02040503050406030204" pitchFamily="18" charset="0"/>
              </a:rPr>
              <a:t>Ptolemies take ground in  Cilicia; Seleucids gain control of western Asia Minor.</a:t>
            </a:r>
          </a:p>
          <a:p>
            <a:pPr>
              <a:lnSpc>
                <a:spcPct val="100000"/>
              </a:lnSpc>
              <a:spcBef>
                <a:spcPts val="0"/>
              </a:spcBef>
            </a:pPr>
            <a:endParaRPr lang="en-GB" sz="1600" dirty="0">
              <a:latin typeface="Cambria" panose="02040503050406030204" pitchFamily="18" charset="0"/>
            </a:endParaRPr>
          </a:p>
          <a:p>
            <a:pPr>
              <a:lnSpc>
                <a:spcPct val="100000"/>
              </a:lnSpc>
              <a:spcBef>
                <a:spcPts val="0"/>
              </a:spcBef>
            </a:pPr>
            <a:endParaRPr lang="en-GB" sz="1600" dirty="0">
              <a:latin typeface="Cambria" panose="02040503050406030204" pitchFamily="18" charset="0"/>
            </a:endParaRP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9A6771E5-A6BE-42D1-995E-CB6927EF47DC}"/>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3A9B7922-B0CD-4EF9-B4E2-0C5EDA07C5B7}"/>
              </a:ext>
            </a:extLst>
          </p:cNvPr>
          <p:cNvSpPr>
            <a:spLocks noGrp="1"/>
          </p:cNvSpPr>
          <p:nvPr>
            <p:ph sz="quarter" idx="4"/>
          </p:nvPr>
        </p:nvSpPr>
        <p:spPr>
          <a:xfrm>
            <a:off x="6172200" y="1934817"/>
            <a:ext cx="5183188" cy="4254846"/>
          </a:xfrm>
        </p:spPr>
        <p:txBody>
          <a:bodyPr>
            <a:normAutofit/>
          </a:bodyPr>
          <a:lstStyle/>
          <a:p>
            <a:r>
              <a:rPr lang="nl-NL" sz="1600" dirty="0">
                <a:latin typeface="Cambria" panose="02040503050406030204" pitchFamily="18" charset="0"/>
              </a:rPr>
              <a:t>Van de Giessen, Jan Pieter. “Second Syrian War (260-253).” </a:t>
            </a:r>
            <a:r>
              <a:rPr lang="nl-NL" sz="1600" i="1" dirty="0">
                <a:latin typeface="Cambria" panose="02040503050406030204" pitchFamily="18" charset="0"/>
              </a:rPr>
              <a:t>Second Syrian War (260-253) - Livius</a:t>
            </a:r>
            <a:r>
              <a:rPr lang="nl-NL" sz="1600" dirty="0">
                <a:latin typeface="Cambria" panose="02040503050406030204" pitchFamily="18" charset="0"/>
              </a:rPr>
              <a:t>, 2007, </a:t>
            </a:r>
            <a:r>
              <a:rPr lang="nl-NL" sz="1600" dirty="0">
                <a:latin typeface="Cambria" panose="02040503050406030204" pitchFamily="18" charset="0"/>
                <a:hlinkClick r:id="rId2"/>
              </a:rPr>
              <a:t>www.livius.org/articles/concept/syrian-war-2/</a:t>
            </a:r>
            <a:endParaRPr lang="nl-NL"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35731020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8AED3-0645-4165-BFAD-A9E1D8E23AA7}"/>
              </a:ext>
            </a:extLst>
          </p:cNvPr>
          <p:cNvSpPr>
            <a:spLocks noGrp="1"/>
          </p:cNvSpPr>
          <p:nvPr>
            <p:ph type="title"/>
          </p:nvPr>
        </p:nvSpPr>
        <p:spPr/>
        <p:txBody>
          <a:bodyPr/>
          <a:lstStyle/>
          <a:p>
            <a:r>
              <a:rPr lang="en-GB" dirty="0">
                <a:latin typeface="Cambria" panose="02040503050406030204" pitchFamily="18" charset="0"/>
              </a:rPr>
              <a:t>Bactrian Independence:</a:t>
            </a:r>
          </a:p>
        </p:txBody>
      </p:sp>
      <p:sp>
        <p:nvSpPr>
          <p:cNvPr id="3" name="Text Placeholder 2">
            <a:extLst>
              <a:ext uri="{FF2B5EF4-FFF2-40B4-BE49-F238E27FC236}">
                <a16:creationId xmlns:a16="http://schemas.microsoft.com/office/drawing/2014/main" id="{BE88361D-45BE-4930-A391-3EC351C9372C}"/>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E558C8AA-2100-4D9A-92C1-5F6AD67B7202}"/>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Upon Alexander’s death, Bactria passed to his General </a:t>
            </a:r>
            <a:r>
              <a:rPr lang="en-GB" sz="1600" dirty="0" err="1">
                <a:latin typeface="Cambria" panose="02040503050406030204" pitchFamily="18" charset="0"/>
              </a:rPr>
              <a:t>Seleucus</a:t>
            </a:r>
            <a:r>
              <a:rPr lang="en-GB" sz="1600" dirty="0">
                <a:latin typeface="Cambria" panose="02040503050406030204" pitchFamily="18" charset="0"/>
              </a:rPr>
              <a:t>, who’s line ruled it until 255BC.</a:t>
            </a:r>
          </a:p>
          <a:p>
            <a:pPr>
              <a:lnSpc>
                <a:spcPct val="100000"/>
              </a:lnSpc>
              <a:spcBef>
                <a:spcPts val="0"/>
              </a:spcBef>
            </a:pPr>
            <a:r>
              <a:rPr lang="en-GB" sz="1600" dirty="0">
                <a:latin typeface="Cambria" panose="02040503050406030204" pitchFamily="18" charset="0"/>
              </a:rPr>
              <a:t>At this point, Strap </a:t>
            </a:r>
            <a:r>
              <a:rPr lang="en-GB" sz="1600" dirty="0" err="1">
                <a:latin typeface="Cambria" panose="02040503050406030204" pitchFamily="18" charset="0"/>
              </a:rPr>
              <a:t>Diodotus</a:t>
            </a:r>
            <a:r>
              <a:rPr lang="en-GB" sz="1600" dirty="0">
                <a:latin typeface="Cambria" panose="02040503050406030204" pitchFamily="18" charset="0"/>
              </a:rPr>
              <a:t> declared independence and founded the Greco-Bactrian Kingdom.</a:t>
            </a:r>
          </a:p>
          <a:p>
            <a:pPr>
              <a:lnSpc>
                <a:spcPct val="100000"/>
              </a:lnSpc>
              <a:spcBef>
                <a:spcPts val="0"/>
              </a:spcBef>
            </a:pPr>
            <a:r>
              <a:rPr lang="en-GB" sz="1600" dirty="0">
                <a:latin typeface="Cambria" panose="02040503050406030204" pitchFamily="18" charset="0"/>
              </a:rPr>
              <a:t>This Kingdome spanned from the area south from the Caspian Sea, to the Aral Sea, east to the Hindu Kush and the Pamir Mountains.</a:t>
            </a:r>
          </a:p>
          <a:p>
            <a:pPr>
              <a:lnSpc>
                <a:spcPct val="100000"/>
              </a:lnSpc>
              <a:spcBef>
                <a:spcPts val="0"/>
              </a:spcBef>
            </a:pPr>
            <a:r>
              <a:rPr lang="en-GB" sz="1600" dirty="0">
                <a:latin typeface="Cambria" panose="02040503050406030204" pitchFamily="18" charset="0"/>
              </a:rPr>
              <a:t>The Empire did not last long and was conquered twice in its time. </a:t>
            </a:r>
          </a:p>
        </p:txBody>
      </p:sp>
      <p:sp>
        <p:nvSpPr>
          <p:cNvPr id="5" name="Text Placeholder 4">
            <a:extLst>
              <a:ext uri="{FF2B5EF4-FFF2-40B4-BE49-F238E27FC236}">
                <a16:creationId xmlns:a16="http://schemas.microsoft.com/office/drawing/2014/main" id="{02F12FA3-5162-478C-BA4B-D7F8A4D646F7}"/>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C414B644-6708-41EE-B44C-6C93B646E2E7}"/>
              </a:ext>
            </a:extLst>
          </p:cNvPr>
          <p:cNvSpPr>
            <a:spLocks noGrp="1"/>
          </p:cNvSpPr>
          <p:nvPr>
            <p:ph sz="quarter" idx="4"/>
          </p:nvPr>
        </p:nvSpPr>
        <p:spPr/>
        <p:txBody>
          <a:bodyPr>
            <a:normAutofit/>
          </a:bodyPr>
          <a:lstStyle/>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Pr.</a:t>
            </a:r>
          </a:p>
          <a:p>
            <a:r>
              <a:rPr lang="en-GB" sz="1600" dirty="0">
                <a:latin typeface="Cambria" panose="02040503050406030204" pitchFamily="18" charset="0"/>
              </a:rPr>
              <a:t> Reader, A. &amp; Worthington, I., 2012. </a:t>
            </a:r>
            <a:r>
              <a:rPr lang="en-GB" sz="1600" i="1" dirty="0">
                <a:latin typeface="Cambria" panose="02040503050406030204" pitchFamily="18" charset="0"/>
              </a:rPr>
              <a:t>Alexander the Great</a:t>
            </a:r>
            <a:r>
              <a:rPr lang="en-GB" sz="1600" dirty="0">
                <a:latin typeface="Cambria" panose="02040503050406030204" pitchFamily="18" charset="0"/>
              </a:rPr>
              <a:t>, London: Routledge</a:t>
            </a:r>
          </a:p>
        </p:txBody>
      </p:sp>
    </p:spTree>
    <p:extLst>
      <p:ext uri="{BB962C8B-B14F-4D97-AF65-F5344CB8AC3E}">
        <p14:creationId xmlns:p14="http://schemas.microsoft.com/office/powerpoint/2010/main" val="19531503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35432-9F87-415B-A1E1-0F16D0FB8B94}"/>
              </a:ext>
            </a:extLst>
          </p:cNvPr>
          <p:cNvSpPr>
            <a:spLocks noGrp="1"/>
          </p:cNvSpPr>
          <p:nvPr>
            <p:ph type="title"/>
          </p:nvPr>
        </p:nvSpPr>
        <p:spPr/>
        <p:txBody>
          <a:bodyPr/>
          <a:lstStyle/>
          <a:p>
            <a:r>
              <a:rPr lang="en-GB" dirty="0">
                <a:latin typeface="Cambria" panose="02040503050406030204" pitchFamily="18" charset="0"/>
              </a:rPr>
              <a:t>Parthian Independence:</a:t>
            </a:r>
          </a:p>
        </p:txBody>
      </p:sp>
      <p:sp>
        <p:nvSpPr>
          <p:cNvPr id="3" name="Text Placeholder 2">
            <a:extLst>
              <a:ext uri="{FF2B5EF4-FFF2-40B4-BE49-F238E27FC236}">
                <a16:creationId xmlns:a16="http://schemas.microsoft.com/office/drawing/2014/main" id="{F7D2CFC5-2A4B-4CFE-81FB-415B4F422276}"/>
              </a:ext>
            </a:extLst>
          </p:cNvPr>
          <p:cNvSpPr>
            <a:spLocks noGrp="1"/>
          </p:cNvSpPr>
          <p:nvPr>
            <p:ph type="body" idx="1"/>
          </p:nvPr>
        </p:nvSpPr>
        <p:spPr>
          <a:xfrm>
            <a:off x="839788" y="1681163"/>
            <a:ext cx="5157787" cy="359672"/>
          </a:xfrm>
        </p:spPr>
        <p:txBody>
          <a:bodyPr>
            <a:normAutofit fontScale="92500"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FE5199A2-BDED-49A2-87F3-E15755D882FA}"/>
              </a:ext>
            </a:extLst>
          </p:cNvPr>
          <p:cNvSpPr>
            <a:spLocks noGrp="1"/>
          </p:cNvSpPr>
          <p:nvPr>
            <p:ph sz="half" idx="2"/>
          </p:nvPr>
        </p:nvSpPr>
        <p:spPr>
          <a:xfrm>
            <a:off x="839788" y="1948070"/>
            <a:ext cx="5332412" cy="4241593"/>
          </a:xfrm>
        </p:spPr>
        <p:txBody>
          <a:bodyPr>
            <a:normAutofit/>
          </a:bodyPr>
          <a:lstStyle/>
          <a:p>
            <a:pPr>
              <a:lnSpc>
                <a:spcPct val="100000"/>
              </a:lnSpc>
              <a:spcBef>
                <a:spcPts val="0"/>
              </a:spcBef>
            </a:pPr>
            <a:r>
              <a:rPr lang="en-GB" sz="1600" dirty="0">
                <a:latin typeface="Cambria" panose="02040503050406030204" pitchFamily="18" charset="0"/>
              </a:rPr>
              <a:t>247BC</a:t>
            </a:r>
          </a:p>
          <a:p>
            <a:pPr>
              <a:lnSpc>
                <a:spcPct val="100000"/>
              </a:lnSpc>
              <a:spcBef>
                <a:spcPts val="0"/>
              </a:spcBef>
            </a:pPr>
            <a:r>
              <a:rPr lang="en-GB" sz="1600" dirty="0">
                <a:latin typeface="Cambria" panose="02040503050406030204" pitchFamily="18" charset="0"/>
              </a:rPr>
              <a:t>Another Satrapy of the Seleucids. Parthian Governor </a:t>
            </a:r>
            <a:r>
              <a:rPr lang="en-GB" sz="1600" dirty="0" err="1">
                <a:latin typeface="Cambria" panose="02040503050406030204" pitchFamily="18" charset="0"/>
              </a:rPr>
              <a:t>Andragoras</a:t>
            </a:r>
            <a:r>
              <a:rPr lang="en-GB" sz="1600" dirty="0">
                <a:latin typeface="Cambria" panose="02040503050406030204" pitchFamily="18" charset="0"/>
              </a:rPr>
              <a:t> declares independence whilst Antiochus is at war with Egypt.</a:t>
            </a:r>
          </a:p>
          <a:p>
            <a:pPr>
              <a:lnSpc>
                <a:spcPct val="100000"/>
              </a:lnSpc>
              <a:spcBef>
                <a:spcPts val="0"/>
              </a:spcBef>
            </a:pPr>
            <a:r>
              <a:rPr lang="en-GB" sz="1600" dirty="0">
                <a:latin typeface="Cambria" panose="02040503050406030204" pitchFamily="18" charset="0"/>
              </a:rPr>
              <a:t>The independence only lasted 5 years. In 238BC they were taken over by the </a:t>
            </a:r>
            <a:r>
              <a:rPr lang="en-GB" sz="1600" dirty="0" err="1">
                <a:latin typeface="Cambria" panose="02040503050406030204" pitchFamily="18" charset="0"/>
              </a:rPr>
              <a:t>Arsacids</a:t>
            </a:r>
            <a:r>
              <a:rPr lang="en-GB" sz="1600" dirty="0">
                <a:latin typeface="Cambria" panose="02040503050406030204" pitchFamily="18" charset="0"/>
              </a:rPr>
              <a:t> and became part of their dynasty.</a:t>
            </a:r>
          </a:p>
          <a:p>
            <a:pPr>
              <a:lnSpc>
                <a:spcPct val="100000"/>
              </a:lnSpc>
              <a:spcBef>
                <a:spcPts val="0"/>
              </a:spcBef>
            </a:pPr>
            <a:r>
              <a:rPr lang="en-GB" sz="1600" dirty="0">
                <a:latin typeface="Cambria" panose="02040503050406030204" pitchFamily="18" charset="0"/>
              </a:rPr>
              <a:t>The Seleucids repeatedly attempted to retake their independence over the centuries but never really succeeded. </a:t>
            </a:r>
          </a:p>
        </p:txBody>
      </p:sp>
      <p:sp>
        <p:nvSpPr>
          <p:cNvPr id="5" name="Text Placeholder 4">
            <a:extLst>
              <a:ext uri="{FF2B5EF4-FFF2-40B4-BE49-F238E27FC236}">
                <a16:creationId xmlns:a16="http://schemas.microsoft.com/office/drawing/2014/main" id="{7E8C7ED0-F40F-499A-B82E-CE786CB1003C}"/>
              </a:ext>
            </a:extLst>
          </p:cNvPr>
          <p:cNvSpPr>
            <a:spLocks noGrp="1"/>
          </p:cNvSpPr>
          <p:nvPr>
            <p:ph type="body" sz="quarter" idx="3"/>
          </p:nvPr>
        </p:nvSpPr>
        <p:spPr>
          <a:xfrm>
            <a:off x="6172200" y="1681163"/>
            <a:ext cx="5183188" cy="359672"/>
          </a:xfrm>
        </p:spPr>
        <p:txBody>
          <a:bodyPr>
            <a:normAutofit fontScale="92500"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C095F70E-F6D0-4BDA-9472-F2B090CF9B33}"/>
              </a:ext>
            </a:extLst>
          </p:cNvPr>
          <p:cNvSpPr>
            <a:spLocks noGrp="1"/>
          </p:cNvSpPr>
          <p:nvPr>
            <p:ph sz="quarter" idx="4"/>
          </p:nvPr>
        </p:nvSpPr>
        <p:spPr>
          <a:xfrm>
            <a:off x="6172200" y="1948070"/>
            <a:ext cx="5183188" cy="4241593"/>
          </a:xfrm>
        </p:spPr>
        <p:txBody>
          <a:bodyPr>
            <a:normAutofit/>
          </a:bodyPr>
          <a:lstStyle/>
          <a:p>
            <a:r>
              <a:rPr lang="en-GB" sz="1600" dirty="0">
                <a:latin typeface="Cambria" panose="02040503050406030204" pitchFamily="18" charset="0"/>
              </a:rPr>
              <a:t>Jakobson, J, 2007. The Greeks of Afghanistan Revisited. </a:t>
            </a:r>
            <a:r>
              <a:rPr lang="en-GB" sz="1600" i="1" dirty="0" err="1">
                <a:latin typeface="Cambria" panose="02040503050406030204" pitchFamily="18" charset="0"/>
              </a:rPr>
              <a:t>Nomismakita</a:t>
            </a:r>
            <a:r>
              <a:rPr lang="en-GB" sz="1600" i="1" dirty="0">
                <a:latin typeface="Cambria" panose="02040503050406030204" pitchFamily="18" charset="0"/>
              </a:rPr>
              <a:t> </a:t>
            </a:r>
            <a:r>
              <a:rPr lang="en-GB" sz="1600" i="1" dirty="0" err="1">
                <a:latin typeface="Cambria" panose="02040503050406030204" pitchFamily="18" charset="0"/>
              </a:rPr>
              <a:t>Khronika</a:t>
            </a:r>
            <a:r>
              <a:rPr lang="en-GB" sz="1600" i="1" dirty="0">
                <a:latin typeface="Cambria" panose="02040503050406030204" pitchFamily="18" charset="0"/>
              </a:rPr>
              <a:t>.</a:t>
            </a:r>
            <a:r>
              <a:rPr lang="en-GB" sz="1600" dirty="0">
                <a:latin typeface="Cambria" panose="02040503050406030204" pitchFamily="18" charset="0"/>
              </a:rPr>
              <a:t> 1,1-20. Available at:</a:t>
            </a:r>
            <a:br>
              <a:rPr lang="en-GB" sz="1600" dirty="0">
                <a:latin typeface="Cambria" panose="02040503050406030204" pitchFamily="18" charset="0"/>
              </a:rPr>
            </a:br>
            <a:r>
              <a:rPr lang="en-GB" sz="1600" u="sng" dirty="0">
                <a:solidFill>
                  <a:schemeClr val="accent1"/>
                </a:solidFill>
                <a:latin typeface="Cambria" panose="02040503050406030204" pitchFamily="18" charset="0"/>
              </a:rPr>
              <a:t>https://s3amazonaws.com/academia.edu.documents/32140299/GreeksofAfghanistanRevisited.pdf?AWSAccessKeyled+AKIAWOWYYGZ2Y53UL3A&amp;Expires=1525259204&amp;Signature=Tz3094Bd7f%2FrsyKqvhDhff3eYyE%3D&amp;responsecontentdisposition=inline%3b%20filename%3DTheGreeksofAfghanistanRevisited.pdf</a:t>
            </a:r>
          </a:p>
          <a:p>
            <a:r>
              <a:rPr lang="en-GB" sz="1600" dirty="0" err="1">
                <a:latin typeface="Cambria" panose="02040503050406030204" pitchFamily="18" charset="0"/>
              </a:rPr>
              <a:t>Fukai</a:t>
            </a:r>
            <a:r>
              <a:rPr lang="en-GB" sz="1600" dirty="0">
                <a:latin typeface="Cambria" panose="02040503050406030204" pitchFamily="18" charset="0"/>
              </a:rPr>
              <a:t>, S, 1960. The </a:t>
            </a:r>
            <a:r>
              <a:rPr lang="en-GB" sz="1600" dirty="0" err="1">
                <a:latin typeface="Cambria" panose="02040503050406030204" pitchFamily="18" charset="0"/>
              </a:rPr>
              <a:t>Artifacts</a:t>
            </a:r>
            <a:r>
              <a:rPr lang="en-GB" sz="1600" dirty="0">
                <a:latin typeface="Cambria" panose="02040503050406030204" pitchFamily="18" charset="0"/>
              </a:rPr>
              <a:t> of </a:t>
            </a:r>
            <a:r>
              <a:rPr lang="en-GB" sz="1600" dirty="0" err="1">
                <a:latin typeface="Cambria" panose="02040503050406030204" pitchFamily="18" charset="0"/>
              </a:rPr>
              <a:t>Hatra</a:t>
            </a:r>
            <a:r>
              <a:rPr lang="en-GB" sz="1600" dirty="0">
                <a:latin typeface="Cambria" panose="02040503050406030204" pitchFamily="18" charset="0"/>
              </a:rPr>
              <a:t> and Parthian Art. </a:t>
            </a:r>
            <a:r>
              <a:rPr lang="en-GB" sz="1600" i="1" dirty="0" err="1">
                <a:latin typeface="Cambria" panose="02040503050406030204" pitchFamily="18" charset="0"/>
              </a:rPr>
              <a:t>Shinj</a:t>
            </a:r>
            <a:r>
              <a:rPr lang="en-GB" sz="1600" i="1" dirty="0">
                <a:latin typeface="Cambria" panose="02040503050406030204" pitchFamily="18" charset="0"/>
              </a:rPr>
              <a:t> </a:t>
            </a:r>
            <a:r>
              <a:rPr lang="en-GB" sz="1600" i="1" dirty="0" err="1">
                <a:latin typeface="Cambria" panose="02040503050406030204" pitchFamily="18" charset="0"/>
              </a:rPr>
              <a:t>Fukai</a:t>
            </a:r>
            <a:r>
              <a:rPr lang="en-GB" sz="1600" i="1" dirty="0">
                <a:latin typeface="Cambria" panose="02040503050406030204" pitchFamily="18" charset="0"/>
              </a:rPr>
              <a:t> East and West,</a:t>
            </a:r>
            <a:r>
              <a:rPr lang="en-GB" sz="1600" dirty="0">
                <a:latin typeface="Cambria" panose="02040503050406030204" pitchFamily="18" charset="0"/>
              </a:rPr>
              <a:t> 11, 365-181.</a:t>
            </a:r>
          </a:p>
          <a:p>
            <a:r>
              <a:rPr lang="en-GB" sz="1600" dirty="0">
                <a:latin typeface="Cambria" panose="02040503050406030204" pitchFamily="18" charset="0"/>
              </a:rPr>
              <a:t>Coins of Parthia before Arsaces. 2018. </a:t>
            </a:r>
            <a:r>
              <a:rPr lang="en-GB" sz="1600" i="1" dirty="0">
                <a:latin typeface="Cambria" panose="02040503050406030204" pitchFamily="18" charset="0"/>
              </a:rPr>
              <a:t>Coins of Parthia before Arsaces</a:t>
            </a:r>
            <a:r>
              <a:rPr lang="en-GB" sz="1600" dirty="0">
                <a:latin typeface="Cambria" panose="02040503050406030204" pitchFamily="18" charset="0"/>
              </a:rPr>
              <a:t>. Available at:</a:t>
            </a:r>
            <a:br>
              <a:rPr lang="en-GB" sz="1600" dirty="0">
                <a:latin typeface="Cambria" panose="02040503050406030204" pitchFamily="18" charset="0"/>
              </a:rPr>
            </a:br>
            <a:r>
              <a:rPr lang="en-GB" sz="1600" dirty="0">
                <a:latin typeface="Cambria" panose="02040503050406030204" pitchFamily="18" charset="0"/>
                <a:hlinkClick r:id="rId2"/>
              </a:rPr>
              <a:t>http://www.parthia.com/parthia_coins_pre-arsacid.htm</a:t>
            </a:r>
            <a:r>
              <a:rPr lang="en-GB" sz="1600" dirty="0">
                <a:latin typeface="Cambria" panose="02040503050406030204" pitchFamily="18" charset="0"/>
              </a:rPr>
              <a:t>.</a:t>
            </a:r>
          </a:p>
          <a:p>
            <a:endParaRPr lang="en-GB" sz="1600" i="1" dirty="0">
              <a:latin typeface="Cambria" panose="02040503050406030204" pitchFamily="18" charset="0"/>
            </a:endParaRPr>
          </a:p>
          <a:p>
            <a:pPr marL="0" indent="0">
              <a:buNone/>
            </a:pPr>
            <a:endParaRPr lang="en-GB" sz="1600" dirty="0">
              <a:latin typeface="Cambria" panose="02040503050406030204" pitchFamily="18" charset="0"/>
            </a:endParaRPr>
          </a:p>
        </p:txBody>
      </p:sp>
    </p:spTree>
    <p:extLst>
      <p:ext uri="{BB962C8B-B14F-4D97-AF65-F5344CB8AC3E}">
        <p14:creationId xmlns:p14="http://schemas.microsoft.com/office/powerpoint/2010/main" val="25797501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B3AE6-F306-4603-90BC-97D50B19743B}"/>
              </a:ext>
            </a:extLst>
          </p:cNvPr>
          <p:cNvSpPr>
            <a:spLocks noGrp="1"/>
          </p:cNvSpPr>
          <p:nvPr>
            <p:ph type="title"/>
          </p:nvPr>
        </p:nvSpPr>
        <p:spPr/>
        <p:txBody>
          <a:bodyPr/>
          <a:lstStyle/>
          <a:p>
            <a:r>
              <a:rPr lang="en-GB" dirty="0">
                <a:latin typeface="Cambria" panose="02040503050406030204" pitchFamily="18" charset="0"/>
              </a:rPr>
              <a:t>End of Parthian Empire</a:t>
            </a:r>
          </a:p>
        </p:txBody>
      </p:sp>
      <p:sp>
        <p:nvSpPr>
          <p:cNvPr id="3" name="Text Placeholder 2">
            <a:extLst>
              <a:ext uri="{FF2B5EF4-FFF2-40B4-BE49-F238E27FC236}">
                <a16:creationId xmlns:a16="http://schemas.microsoft.com/office/drawing/2014/main" id="{A40AFF0E-6CCA-4C3E-9C23-28BDA9F8381B}"/>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A66D4252-3251-4372-A32B-0E335C6A5311}"/>
              </a:ext>
            </a:extLst>
          </p:cNvPr>
          <p:cNvSpPr>
            <a:spLocks noGrp="1"/>
          </p:cNvSpPr>
          <p:nvPr>
            <p:ph sz="half" idx="2"/>
          </p:nvPr>
        </p:nvSpPr>
        <p:spPr>
          <a:xfrm>
            <a:off x="839788" y="1948070"/>
            <a:ext cx="5354639" cy="4241593"/>
          </a:xfrm>
        </p:spPr>
        <p:txBody>
          <a:bodyPr>
            <a:normAutofit/>
          </a:bodyPr>
          <a:lstStyle/>
          <a:p>
            <a:pPr>
              <a:lnSpc>
                <a:spcPct val="100000"/>
              </a:lnSpc>
              <a:spcBef>
                <a:spcPts val="0"/>
              </a:spcBef>
            </a:pPr>
            <a:r>
              <a:rPr lang="en-GB" sz="1600" dirty="0">
                <a:latin typeface="Cambria" panose="02040503050406030204" pitchFamily="18" charset="0"/>
              </a:rPr>
              <a:t>The Armenian Compromise (the King of Armenia could be a Parthian Prince, but needed Roman approval) served its purpose, but there was nothing in place for the deposition of a King.</a:t>
            </a:r>
          </a:p>
          <a:p>
            <a:pPr>
              <a:lnSpc>
                <a:spcPct val="100000"/>
              </a:lnSpc>
              <a:spcBef>
                <a:spcPts val="0"/>
              </a:spcBef>
            </a:pPr>
            <a:r>
              <a:rPr lang="en-GB" sz="1600" dirty="0">
                <a:latin typeface="Cambria" panose="02040503050406030204" pitchFamily="18" charset="0"/>
              </a:rPr>
              <a:t>After 110, the Parthian king </a:t>
            </a:r>
            <a:r>
              <a:rPr lang="en-GB" sz="1600" dirty="0" err="1">
                <a:latin typeface="Cambria" panose="02040503050406030204" pitchFamily="18" charset="0"/>
              </a:rPr>
              <a:t>Vologases</a:t>
            </a:r>
            <a:r>
              <a:rPr lang="en-GB" sz="1600" dirty="0">
                <a:latin typeface="Cambria" panose="02040503050406030204" pitchFamily="18" charset="0"/>
              </a:rPr>
              <a:t> III was forced to dethrone an Armenian leader, and the Roman emperor Trajan decided to invade Parthia.</a:t>
            </a:r>
          </a:p>
          <a:p>
            <a:pPr>
              <a:lnSpc>
                <a:spcPct val="100000"/>
              </a:lnSpc>
              <a:spcBef>
                <a:spcPts val="0"/>
              </a:spcBef>
            </a:pPr>
            <a:r>
              <a:rPr lang="en-GB" sz="1600" dirty="0">
                <a:latin typeface="Cambria" panose="02040503050406030204" pitchFamily="18" charset="0"/>
              </a:rPr>
              <a:t>This led to war in 114, and the Parthians lost and proceeded to be conquered by the Romans.</a:t>
            </a:r>
          </a:p>
          <a:p>
            <a:pPr>
              <a:lnSpc>
                <a:spcPct val="100000"/>
              </a:lnSpc>
              <a:spcBef>
                <a:spcPts val="0"/>
              </a:spcBef>
            </a:pPr>
            <a:r>
              <a:rPr lang="en-GB" sz="1600" dirty="0">
                <a:latin typeface="Cambria" panose="02040503050406030204" pitchFamily="18" charset="0"/>
              </a:rPr>
              <a:t>This led to rebellions, the  diasporic Jews revolted, forcing Trajan to send an army to deal with the uprisings.</a:t>
            </a:r>
          </a:p>
          <a:p>
            <a:pPr>
              <a:lnSpc>
                <a:spcPct val="100000"/>
              </a:lnSpc>
              <a:spcBef>
                <a:spcPts val="0"/>
              </a:spcBef>
            </a:pPr>
            <a:r>
              <a:rPr lang="en-GB" sz="1600" dirty="0">
                <a:latin typeface="Cambria" panose="02040503050406030204" pitchFamily="18" charset="0"/>
              </a:rPr>
              <a:t> In 161 king </a:t>
            </a:r>
            <a:r>
              <a:rPr lang="en-GB" sz="1600" dirty="0" err="1">
                <a:latin typeface="Cambria" panose="02040503050406030204" pitchFamily="18" charset="0"/>
              </a:rPr>
              <a:t>Vologases</a:t>
            </a:r>
            <a:r>
              <a:rPr lang="en-GB" sz="1600" dirty="0">
                <a:latin typeface="Cambria" panose="02040503050406030204" pitchFamily="18" charset="0"/>
              </a:rPr>
              <a:t> IV declared war against the Romans and conquered Armenia, succeeding briefly, but failing ultimately.</a:t>
            </a:r>
          </a:p>
          <a:p>
            <a:pPr>
              <a:lnSpc>
                <a:spcPct val="100000"/>
              </a:lnSpc>
              <a:spcBef>
                <a:spcPts val="0"/>
              </a:spcBef>
            </a:pPr>
            <a:r>
              <a:rPr lang="en-GB" sz="1600" dirty="0">
                <a:latin typeface="Cambria" panose="02040503050406030204" pitchFamily="18" charset="0"/>
              </a:rPr>
              <a:t>30 years later King </a:t>
            </a:r>
            <a:r>
              <a:rPr lang="en-GB" sz="1600" dirty="0" err="1">
                <a:latin typeface="Cambria" panose="02040503050406030204" pitchFamily="18" charset="0"/>
              </a:rPr>
              <a:t>Vologases</a:t>
            </a:r>
            <a:r>
              <a:rPr lang="en-GB" sz="1600" dirty="0">
                <a:latin typeface="Cambria" panose="02040503050406030204" pitchFamily="18" charset="0"/>
              </a:rPr>
              <a:t> V had tried to reconquer Mesopotamia during a Roman civil war. This failed, and ruined Parthia.</a:t>
            </a:r>
          </a:p>
        </p:txBody>
      </p:sp>
      <p:sp>
        <p:nvSpPr>
          <p:cNvPr id="5" name="Text Placeholder 4">
            <a:extLst>
              <a:ext uri="{FF2B5EF4-FFF2-40B4-BE49-F238E27FC236}">
                <a16:creationId xmlns:a16="http://schemas.microsoft.com/office/drawing/2014/main" id="{7D03B520-818E-4F94-85DD-C791CEB0CBB1}"/>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97208BCA-5567-47C9-9465-32420B58BECD}"/>
              </a:ext>
            </a:extLst>
          </p:cNvPr>
          <p:cNvSpPr>
            <a:spLocks noGrp="1"/>
          </p:cNvSpPr>
          <p:nvPr>
            <p:ph sz="quarter" idx="4"/>
          </p:nvPr>
        </p:nvSpPr>
        <p:spPr>
          <a:xfrm>
            <a:off x="6172200" y="1948070"/>
            <a:ext cx="5183188" cy="4241593"/>
          </a:xfrm>
        </p:spPr>
        <p:txBody>
          <a:bodyPr>
            <a:normAutofit/>
          </a:bodyPr>
          <a:lstStyle/>
          <a:p>
            <a:r>
              <a:rPr lang="en-GB" sz="1600" dirty="0" err="1">
                <a:latin typeface="Cambria" panose="02040503050406030204" pitchFamily="18" charset="0"/>
              </a:rPr>
              <a:t>Lendering</a:t>
            </a:r>
            <a:r>
              <a:rPr lang="en-GB" sz="1600" dirty="0">
                <a:latin typeface="Cambria" panose="02040503050406030204" pitchFamily="18" charset="0"/>
              </a:rPr>
              <a:t>, </a:t>
            </a:r>
            <a:r>
              <a:rPr lang="en-GB" sz="1600" dirty="0" err="1">
                <a:latin typeface="Cambria" panose="02040503050406030204" pitchFamily="18" charset="0"/>
              </a:rPr>
              <a:t>Jona</a:t>
            </a:r>
            <a:r>
              <a:rPr lang="en-GB" sz="1600" dirty="0">
                <a:latin typeface="Cambria" panose="02040503050406030204" pitchFamily="18" charset="0"/>
              </a:rPr>
              <a:t>. “Parthian Empire.” </a:t>
            </a:r>
            <a:r>
              <a:rPr lang="en-GB" sz="1600" i="1" dirty="0">
                <a:latin typeface="Cambria" panose="02040503050406030204" pitchFamily="18" charset="0"/>
              </a:rPr>
              <a:t>Parthian Empire - </a:t>
            </a:r>
            <a:r>
              <a:rPr lang="en-GB" sz="1600" i="1" dirty="0" err="1">
                <a:latin typeface="Cambria" panose="02040503050406030204" pitchFamily="18" charset="0"/>
              </a:rPr>
              <a:t>Livius</a:t>
            </a:r>
            <a:r>
              <a:rPr lang="en-GB" sz="1600" dirty="0">
                <a:latin typeface="Cambria" panose="02040503050406030204" pitchFamily="18" charset="0"/>
              </a:rPr>
              <a:t>, 1996, </a:t>
            </a:r>
            <a:r>
              <a:rPr lang="en-GB" sz="1600" dirty="0">
                <a:latin typeface="Cambria" panose="02040503050406030204" pitchFamily="18" charset="0"/>
                <a:hlinkClick r:id="rId2"/>
              </a:rPr>
              <a:t>www.livius.org/articles/misc/parthian-empire/</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8523668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7986D-D1B6-44EA-BAE5-A52251FFE3C1}"/>
              </a:ext>
            </a:extLst>
          </p:cNvPr>
          <p:cNvSpPr>
            <a:spLocks noGrp="1"/>
          </p:cNvSpPr>
          <p:nvPr>
            <p:ph type="title"/>
          </p:nvPr>
        </p:nvSpPr>
        <p:spPr/>
        <p:txBody>
          <a:bodyPr/>
          <a:lstStyle/>
          <a:p>
            <a:r>
              <a:rPr lang="en-GB" dirty="0">
                <a:latin typeface="Cambria" panose="02040503050406030204" pitchFamily="18" charset="0"/>
              </a:rPr>
              <a:t>Accession of Ptolemy II</a:t>
            </a:r>
          </a:p>
        </p:txBody>
      </p:sp>
      <p:sp>
        <p:nvSpPr>
          <p:cNvPr id="3" name="Text Placeholder 2">
            <a:extLst>
              <a:ext uri="{FF2B5EF4-FFF2-40B4-BE49-F238E27FC236}">
                <a16:creationId xmlns:a16="http://schemas.microsoft.com/office/drawing/2014/main" id="{0919BCAD-45EF-48B3-9C12-7828531F0554}"/>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1C2F2A77-AB73-4B60-A99D-39BD4C4AD549}"/>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Ptolemy II became sole ruler </a:t>
            </a:r>
            <a:r>
              <a:rPr lang="en-GB" sz="1600">
                <a:latin typeface="Cambria" panose="02040503050406030204" pitchFamily="18" charset="0"/>
              </a:rPr>
              <a:t>of Egypt, </a:t>
            </a:r>
            <a:r>
              <a:rPr lang="en-GB" sz="1600" dirty="0">
                <a:latin typeface="Cambria" panose="02040503050406030204" pitchFamily="18" charset="0"/>
              </a:rPr>
              <a:t>after ruling with his father, in 283–282. He proceeded to purge his family of any possible rivals for the throne.</a:t>
            </a:r>
          </a:p>
          <a:p>
            <a:pPr>
              <a:lnSpc>
                <a:spcPct val="100000"/>
              </a:lnSpc>
              <a:spcBef>
                <a:spcPts val="0"/>
              </a:spcBef>
            </a:pPr>
            <a:r>
              <a:rPr lang="en-GB" sz="1600" dirty="0">
                <a:latin typeface="Cambria" panose="02040503050406030204" pitchFamily="18" charset="0"/>
              </a:rPr>
              <a:t>This, understandably, led to much dynastic strife, including the banishment of his first wife, </a:t>
            </a:r>
            <a:r>
              <a:rPr lang="en-GB" sz="1600" dirty="0" err="1">
                <a:latin typeface="Cambria" panose="02040503050406030204" pitchFamily="18" charset="0"/>
              </a:rPr>
              <a:t>Arsinoe</a:t>
            </a:r>
            <a:r>
              <a:rPr lang="en-GB" sz="1600" dirty="0">
                <a:latin typeface="Cambria" panose="02040503050406030204" pitchFamily="18" charset="0"/>
              </a:rPr>
              <a:t> I, daughter of King Lysimachus of Thrace. Ptolemy then married his sister, </a:t>
            </a:r>
            <a:r>
              <a:rPr lang="en-GB" sz="1600" dirty="0" err="1">
                <a:latin typeface="Cambria" panose="02040503050406030204" pitchFamily="18" charset="0"/>
              </a:rPr>
              <a:t>Arsinoe</a:t>
            </a:r>
            <a:r>
              <a:rPr lang="en-GB" sz="1600" dirty="0">
                <a:latin typeface="Cambria" panose="02040503050406030204" pitchFamily="18" charset="0"/>
              </a:rPr>
              <a:t> II.</a:t>
            </a:r>
          </a:p>
          <a:p>
            <a:pPr>
              <a:lnSpc>
                <a:spcPct val="100000"/>
              </a:lnSpc>
              <a:spcBef>
                <a:spcPts val="0"/>
              </a:spcBef>
            </a:pPr>
            <a:r>
              <a:rPr lang="en-GB" sz="1600" dirty="0">
                <a:latin typeface="Cambria" panose="02040503050406030204" pitchFamily="18" charset="0"/>
              </a:rPr>
              <a:t>Ptolemy extended his empire into Syria and Asia Minor, amongst others. His influence spread far. </a:t>
            </a:r>
          </a:p>
          <a:p>
            <a:pPr>
              <a:lnSpc>
                <a:spcPct val="100000"/>
              </a:lnSpc>
              <a:spcBef>
                <a:spcPts val="0"/>
              </a:spcBef>
            </a:pPr>
            <a:r>
              <a:rPr lang="en-GB" sz="1600" dirty="0">
                <a:latin typeface="Cambria" panose="02040503050406030204" pitchFamily="18" charset="0"/>
              </a:rPr>
              <a:t>The </a:t>
            </a:r>
            <a:r>
              <a:rPr lang="en-GB" sz="1600" dirty="0" err="1">
                <a:latin typeface="Cambria" panose="02040503050406030204" pitchFamily="18" charset="0"/>
              </a:rPr>
              <a:t>Chremonidean</a:t>
            </a:r>
            <a:r>
              <a:rPr lang="en-GB" sz="1600" dirty="0">
                <a:latin typeface="Cambria" panose="02040503050406030204" pitchFamily="18" charset="0"/>
              </a:rPr>
              <a:t> War (268?–261), Ptolemy vs  </a:t>
            </a:r>
            <a:r>
              <a:rPr lang="en-GB" sz="1600" dirty="0" err="1">
                <a:latin typeface="Cambria" panose="02040503050406030204" pitchFamily="18" charset="0"/>
              </a:rPr>
              <a:t>Antigonus</a:t>
            </a:r>
            <a:r>
              <a:rPr lang="en-GB" sz="1600" dirty="0">
                <a:latin typeface="Cambria" panose="02040503050406030204" pitchFamily="18" charset="0"/>
              </a:rPr>
              <a:t> II Gonatas, king of Macedonia, did lead to a weakening of </a:t>
            </a:r>
            <a:r>
              <a:rPr lang="en-GB" sz="1600" dirty="0" err="1">
                <a:latin typeface="Cambria" panose="02040503050406030204" pitchFamily="18" charset="0"/>
              </a:rPr>
              <a:t>Ptolemeic</a:t>
            </a:r>
            <a:r>
              <a:rPr lang="en-GB" sz="1600" dirty="0">
                <a:latin typeface="Cambria" panose="02040503050406030204" pitchFamily="18" charset="0"/>
              </a:rPr>
              <a:t> influence, however.</a:t>
            </a:r>
          </a:p>
        </p:txBody>
      </p:sp>
      <p:sp>
        <p:nvSpPr>
          <p:cNvPr id="5" name="Text Placeholder 4">
            <a:extLst>
              <a:ext uri="{FF2B5EF4-FFF2-40B4-BE49-F238E27FC236}">
                <a16:creationId xmlns:a16="http://schemas.microsoft.com/office/drawing/2014/main" id="{A59E110B-9FB2-4930-920D-9ACCAE74B014}"/>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6BF8B89B-E649-4264-A9AE-7B7146B71491}"/>
              </a:ext>
            </a:extLst>
          </p:cNvPr>
          <p:cNvSpPr>
            <a:spLocks noGrp="1"/>
          </p:cNvSpPr>
          <p:nvPr>
            <p:ph sz="quarter" idx="4"/>
          </p:nvPr>
        </p:nvSpPr>
        <p:spPr/>
        <p:txBody>
          <a:bodyPr>
            <a:normAutofit/>
          </a:bodyPr>
          <a:lstStyle/>
          <a:p>
            <a:r>
              <a:rPr lang="en-GB" sz="1600" dirty="0">
                <a:latin typeface="Cambria" panose="02040503050406030204" pitchFamily="18" charset="0"/>
              </a:rPr>
              <a:t>Bosworth, A.B., 2008. </a:t>
            </a:r>
            <a:r>
              <a:rPr lang="en-GB" sz="1600" i="1" dirty="0">
                <a:latin typeface="Cambria" panose="02040503050406030204" pitchFamily="18" charset="0"/>
              </a:rPr>
              <a:t>Conquest and empire: the reign of Alexander the Great</a:t>
            </a:r>
            <a:r>
              <a:rPr lang="en-GB" sz="1600" dirty="0">
                <a:latin typeface="Cambria" panose="02040503050406030204" pitchFamily="18" charset="0"/>
              </a:rPr>
              <a:t>, Cambridge: Cambridge Univ. </a:t>
            </a:r>
            <a:r>
              <a:rPr lang="en-GB" sz="1600" dirty="0" err="1">
                <a:latin typeface="Cambria" panose="02040503050406030204" pitchFamily="18" charset="0"/>
              </a:rPr>
              <a:t>Pr</a:t>
            </a:r>
            <a:endParaRPr lang="en-GB" sz="1600" dirty="0">
              <a:latin typeface="Cambria" panose="02040503050406030204" pitchFamily="18" charset="0"/>
            </a:endParaRPr>
          </a:p>
          <a:p>
            <a:r>
              <a:rPr lang="en-GB" sz="1600" dirty="0">
                <a:latin typeface="Cambria" panose="02040503050406030204" pitchFamily="18" charset="0"/>
              </a:rPr>
              <a:t>Heinen, Heinz. “Ptolemy II </a:t>
            </a:r>
            <a:r>
              <a:rPr lang="en-GB" sz="1600" dirty="0" err="1">
                <a:latin typeface="Cambria" panose="02040503050406030204" pitchFamily="18" charset="0"/>
              </a:rPr>
              <a:t>Philadelphus</a:t>
            </a:r>
            <a:r>
              <a:rPr lang="en-GB" sz="1600" dirty="0">
                <a:latin typeface="Cambria" panose="02040503050406030204" pitchFamily="18" charset="0"/>
              </a:rPr>
              <a:t>.” </a:t>
            </a:r>
            <a:r>
              <a:rPr lang="en-GB" sz="1600" i="1" dirty="0" err="1">
                <a:latin typeface="Cambria" panose="02040503050406030204" pitchFamily="18" charset="0"/>
              </a:rPr>
              <a:t>Encyclopædia</a:t>
            </a:r>
            <a:r>
              <a:rPr lang="en-GB" sz="1600" i="1" dirty="0">
                <a:latin typeface="Cambria" panose="02040503050406030204" pitchFamily="18" charset="0"/>
              </a:rPr>
              <a:t> Britannica</a:t>
            </a:r>
            <a:r>
              <a:rPr lang="en-GB" sz="1600" dirty="0">
                <a:latin typeface="Cambria" panose="02040503050406030204" pitchFamily="18" charset="0"/>
              </a:rPr>
              <a:t>, </a:t>
            </a:r>
            <a:r>
              <a:rPr lang="en-GB" sz="1600" dirty="0" err="1">
                <a:latin typeface="Cambria" panose="02040503050406030204" pitchFamily="18" charset="0"/>
              </a:rPr>
              <a:t>Encyclopædia</a:t>
            </a:r>
            <a:r>
              <a:rPr lang="en-GB" sz="1600" dirty="0">
                <a:latin typeface="Cambria" panose="02040503050406030204" pitchFamily="18" charset="0"/>
              </a:rPr>
              <a:t> Britannica, </a:t>
            </a:r>
            <a:r>
              <a:rPr lang="en-GB" sz="1600" dirty="0" err="1">
                <a:latin typeface="Cambria" panose="02040503050406030204" pitchFamily="18" charset="0"/>
              </a:rPr>
              <a:t>inc.</a:t>
            </a:r>
            <a:r>
              <a:rPr lang="en-GB" sz="1600" dirty="0">
                <a:latin typeface="Cambria" panose="02040503050406030204" pitchFamily="18" charset="0"/>
              </a:rPr>
              <a:t>, 11 Apr. 2014, </a:t>
            </a:r>
            <a:r>
              <a:rPr lang="en-GB" sz="1600" dirty="0">
                <a:latin typeface="Cambria" panose="02040503050406030204" pitchFamily="18" charset="0"/>
                <a:hlinkClick r:id="rId2"/>
              </a:rPr>
              <a:t>www.britannica.com/biography/Ptolemy-II-Philadelphus</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3116448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BA382-B11B-46E8-AAF7-D791FBE4B0FA}"/>
              </a:ext>
            </a:extLst>
          </p:cNvPr>
          <p:cNvSpPr>
            <a:spLocks noGrp="1"/>
          </p:cNvSpPr>
          <p:nvPr>
            <p:ph type="title"/>
          </p:nvPr>
        </p:nvSpPr>
        <p:spPr>
          <a:xfrm>
            <a:off x="839788" y="365126"/>
            <a:ext cx="10515600" cy="761310"/>
          </a:xfrm>
        </p:spPr>
        <p:txBody>
          <a:bodyPr/>
          <a:lstStyle/>
          <a:p>
            <a:r>
              <a:rPr lang="en-GB" dirty="0">
                <a:latin typeface="Cambria" panose="02040503050406030204" pitchFamily="18" charset="0"/>
              </a:rPr>
              <a:t>Third Syrian War:</a:t>
            </a:r>
          </a:p>
        </p:txBody>
      </p:sp>
      <p:sp>
        <p:nvSpPr>
          <p:cNvPr id="3" name="Text Placeholder 2">
            <a:extLst>
              <a:ext uri="{FF2B5EF4-FFF2-40B4-BE49-F238E27FC236}">
                <a16:creationId xmlns:a16="http://schemas.microsoft.com/office/drawing/2014/main" id="{824D09EA-8A5E-462D-B8D8-4E46C1CF1FF3}"/>
              </a:ext>
            </a:extLst>
          </p:cNvPr>
          <p:cNvSpPr>
            <a:spLocks noGrp="1"/>
          </p:cNvSpPr>
          <p:nvPr>
            <p:ph type="body" idx="1"/>
          </p:nvPr>
        </p:nvSpPr>
        <p:spPr>
          <a:xfrm>
            <a:off x="865190" y="978799"/>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2E0073C8-8355-474E-B103-75E72885C570}"/>
              </a:ext>
            </a:extLst>
          </p:cNvPr>
          <p:cNvSpPr>
            <a:spLocks noGrp="1"/>
          </p:cNvSpPr>
          <p:nvPr>
            <p:ph sz="half" idx="2"/>
          </p:nvPr>
        </p:nvSpPr>
        <p:spPr>
          <a:xfrm>
            <a:off x="839788" y="1391479"/>
            <a:ext cx="6356142" cy="4798184"/>
          </a:xfrm>
        </p:spPr>
        <p:txBody>
          <a:bodyPr>
            <a:normAutofit/>
          </a:bodyPr>
          <a:lstStyle/>
          <a:p>
            <a:pPr>
              <a:lnSpc>
                <a:spcPct val="100000"/>
              </a:lnSpc>
              <a:spcBef>
                <a:spcPts val="0"/>
              </a:spcBef>
            </a:pPr>
            <a:r>
              <a:rPr lang="en-GB" sz="1600" dirty="0">
                <a:latin typeface="Cambria" panose="02040503050406030204" pitchFamily="18" charset="0"/>
              </a:rPr>
              <a:t>246-241BC.</a:t>
            </a:r>
          </a:p>
          <a:p>
            <a:pPr>
              <a:lnSpc>
                <a:spcPct val="100000"/>
              </a:lnSpc>
              <a:spcBef>
                <a:spcPts val="0"/>
              </a:spcBef>
            </a:pPr>
            <a:r>
              <a:rPr lang="en-GB" sz="1600" dirty="0">
                <a:latin typeface="Cambria" panose="02040503050406030204" pitchFamily="18" charset="0"/>
              </a:rPr>
              <a:t>246: Antiochus II Theos dies- has many children through both wives.</a:t>
            </a:r>
          </a:p>
          <a:p>
            <a:pPr>
              <a:lnSpc>
                <a:spcPct val="100000"/>
              </a:lnSpc>
              <a:spcBef>
                <a:spcPts val="0"/>
              </a:spcBef>
            </a:pPr>
            <a:r>
              <a:rPr lang="en-GB" sz="1600" dirty="0">
                <a:latin typeface="Cambria" panose="02040503050406030204" pitchFamily="18" charset="0"/>
              </a:rPr>
              <a:t>His 5 son year old son, Antiochus, is killed by Partisans of Laodice.</a:t>
            </a:r>
          </a:p>
          <a:p>
            <a:pPr>
              <a:lnSpc>
                <a:spcPct val="100000"/>
              </a:lnSpc>
              <a:spcBef>
                <a:spcPts val="0"/>
              </a:spcBef>
            </a:pPr>
            <a:r>
              <a:rPr lang="en-GB" sz="1600" dirty="0">
                <a:latin typeface="Cambria" panose="02040503050406030204" pitchFamily="18" charset="0"/>
              </a:rPr>
              <a:t>Ptolemy seeks revenge for his child-relative= war. </a:t>
            </a:r>
          </a:p>
          <a:p>
            <a:pPr>
              <a:lnSpc>
                <a:spcPct val="100000"/>
              </a:lnSpc>
              <a:spcBef>
                <a:spcPts val="0"/>
              </a:spcBef>
            </a:pPr>
            <a:r>
              <a:rPr lang="en-GB" sz="1600" dirty="0">
                <a:latin typeface="Cambria" panose="02040503050406030204" pitchFamily="18" charset="0"/>
              </a:rPr>
              <a:t>Ptolemy captures Seleucia and Antioch. Berenice (5yr old’s mum) killed by populace despite efforts.</a:t>
            </a:r>
          </a:p>
          <a:p>
            <a:pPr>
              <a:lnSpc>
                <a:spcPct val="100000"/>
              </a:lnSpc>
              <a:spcBef>
                <a:spcPts val="0"/>
              </a:spcBef>
            </a:pPr>
            <a:r>
              <a:rPr lang="en-GB" sz="1600" dirty="0">
                <a:latin typeface="Cambria" panose="02040503050406030204" pitchFamily="18" charset="0"/>
              </a:rPr>
              <a:t>245: </a:t>
            </a:r>
            <a:r>
              <a:rPr lang="en-GB" sz="1600" dirty="0" err="1">
                <a:latin typeface="Cambria" panose="02040503050406030204" pitchFamily="18" charset="0"/>
              </a:rPr>
              <a:t>Seleucus</a:t>
            </a:r>
            <a:r>
              <a:rPr lang="en-GB" sz="1600" dirty="0">
                <a:latin typeface="Cambria" panose="02040503050406030204" pitchFamily="18" charset="0"/>
              </a:rPr>
              <a:t>' sister "Laodice" marries Mithridates II of Pontus= his support to Seleucid Empire.</a:t>
            </a:r>
          </a:p>
          <a:p>
            <a:pPr>
              <a:lnSpc>
                <a:spcPct val="100000"/>
              </a:lnSpc>
              <a:spcBef>
                <a:spcPts val="0"/>
              </a:spcBef>
            </a:pPr>
            <a:r>
              <a:rPr lang="en-GB" sz="1600" dirty="0">
                <a:latin typeface="Cambria" panose="02040503050406030204" pitchFamily="18" charset="0"/>
              </a:rPr>
              <a:t>Ptolemy receives shows of supplication from eastern nobles.</a:t>
            </a:r>
          </a:p>
          <a:p>
            <a:pPr>
              <a:lnSpc>
                <a:spcPct val="100000"/>
              </a:lnSpc>
              <a:spcBef>
                <a:spcPts val="0"/>
              </a:spcBef>
            </a:pPr>
            <a:r>
              <a:rPr lang="en-GB" sz="1600" dirty="0">
                <a:latin typeface="Cambria" panose="02040503050406030204" pitchFamily="18" charset="0"/>
              </a:rPr>
              <a:t>Revolt of </a:t>
            </a:r>
            <a:r>
              <a:rPr lang="en-GB" sz="1600" dirty="0" err="1">
                <a:latin typeface="Cambria" panose="02040503050406030204" pitchFamily="18" charset="0"/>
              </a:rPr>
              <a:t>Andragoras</a:t>
            </a:r>
            <a:r>
              <a:rPr lang="en-GB" sz="1600" dirty="0">
                <a:latin typeface="Cambria" panose="02040503050406030204" pitchFamily="18" charset="0"/>
              </a:rPr>
              <a:t> in Parthia.</a:t>
            </a:r>
          </a:p>
          <a:p>
            <a:pPr>
              <a:lnSpc>
                <a:spcPct val="100000"/>
              </a:lnSpc>
              <a:spcBef>
                <a:spcPts val="0"/>
              </a:spcBef>
            </a:pPr>
            <a:r>
              <a:rPr lang="en-GB" sz="1600" dirty="0">
                <a:latin typeface="Cambria" panose="02040503050406030204" pitchFamily="18" charset="0"/>
              </a:rPr>
              <a:t>245: </a:t>
            </a:r>
            <a:r>
              <a:rPr lang="en-GB" sz="1600" dirty="0" err="1">
                <a:latin typeface="Cambria" panose="02040503050406030204" pitchFamily="18" charset="0"/>
              </a:rPr>
              <a:t>Seleucus</a:t>
            </a:r>
            <a:r>
              <a:rPr lang="en-GB" sz="1600" dirty="0">
                <a:latin typeface="Cambria" panose="02040503050406030204" pitchFamily="18" charset="0"/>
              </a:rPr>
              <a:t> crosses the Taurus (South), Ptolemy retreats, </a:t>
            </a:r>
            <a:r>
              <a:rPr lang="en-GB" sz="1600" dirty="0" err="1">
                <a:latin typeface="Cambria" panose="02040503050406030204" pitchFamily="18" charset="0"/>
              </a:rPr>
              <a:t>Sel</a:t>
            </a:r>
            <a:r>
              <a:rPr lang="en-GB" sz="1600" dirty="0">
                <a:latin typeface="Cambria" panose="02040503050406030204" pitchFamily="18" charset="0"/>
              </a:rPr>
              <a:t> reconquers Babylonia.</a:t>
            </a:r>
          </a:p>
          <a:p>
            <a:pPr>
              <a:lnSpc>
                <a:spcPct val="100000"/>
              </a:lnSpc>
              <a:spcBef>
                <a:spcPts val="0"/>
              </a:spcBef>
            </a:pPr>
            <a:r>
              <a:rPr lang="en-GB" sz="1600" dirty="0">
                <a:latin typeface="Cambria" panose="02040503050406030204" pitchFamily="18" charset="0"/>
              </a:rPr>
              <a:t> Battle of Andros: Egypt loses Cyclades.</a:t>
            </a:r>
          </a:p>
          <a:p>
            <a:pPr>
              <a:lnSpc>
                <a:spcPct val="100000"/>
              </a:lnSpc>
              <a:spcBef>
                <a:spcPts val="0"/>
              </a:spcBef>
            </a:pPr>
            <a:r>
              <a:rPr lang="en-GB" sz="1600" dirty="0">
                <a:latin typeface="Cambria" panose="02040503050406030204" pitchFamily="18" charset="0"/>
              </a:rPr>
              <a:t>243: Aratus, supported by Ptolemy, seizes Corinth from Macedon. The </a:t>
            </a:r>
            <a:r>
              <a:rPr lang="en-GB" sz="1600" dirty="0" err="1">
                <a:latin typeface="Cambria" panose="02040503050406030204" pitchFamily="18" charset="0"/>
              </a:rPr>
              <a:t>Ptolemeian</a:t>
            </a:r>
            <a:r>
              <a:rPr lang="en-GB" sz="1600" dirty="0">
                <a:latin typeface="Cambria" panose="02040503050406030204" pitchFamily="18" charset="0"/>
              </a:rPr>
              <a:t> possessions in the Aegean are now left alone.</a:t>
            </a:r>
          </a:p>
          <a:p>
            <a:pPr>
              <a:lnSpc>
                <a:spcPct val="100000"/>
              </a:lnSpc>
              <a:spcBef>
                <a:spcPts val="0"/>
              </a:spcBef>
            </a:pPr>
            <a:r>
              <a:rPr lang="en-GB" sz="1600" dirty="0" err="1">
                <a:latin typeface="Cambria" panose="02040503050406030204" pitchFamily="18" charset="0"/>
              </a:rPr>
              <a:t>Seleucus</a:t>
            </a:r>
            <a:r>
              <a:rPr lang="en-GB" sz="1600" dirty="0">
                <a:latin typeface="Cambria" panose="02040503050406030204" pitchFamily="18" charset="0"/>
              </a:rPr>
              <a:t> proceeds to the south, but is defeated</a:t>
            </a:r>
          </a:p>
          <a:p>
            <a:pPr>
              <a:lnSpc>
                <a:spcPct val="100000"/>
              </a:lnSpc>
              <a:spcBef>
                <a:spcPts val="0"/>
              </a:spcBef>
            </a:pPr>
            <a:r>
              <a:rPr lang="en-GB" sz="1600" dirty="0">
                <a:latin typeface="Cambria" panose="02040503050406030204" pitchFamily="18" charset="0"/>
              </a:rPr>
              <a:t>241: End of the Third Syrian War; the Ptolemies have gained the Syrian coast and have lost some of their Aegean possessions.</a:t>
            </a:r>
          </a:p>
        </p:txBody>
      </p:sp>
      <p:sp>
        <p:nvSpPr>
          <p:cNvPr id="5" name="Text Placeholder 4">
            <a:extLst>
              <a:ext uri="{FF2B5EF4-FFF2-40B4-BE49-F238E27FC236}">
                <a16:creationId xmlns:a16="http://schemas.microsoft.com/office/drawing/2014/main" id="{ADAA16DE-C131-4542-917B-C36D11DBF007}"/>
              </a:ext>
            </a:extLst>
          </p:cNvPr>
          <p:cNvSpPr>
            <a:spLocks noGrp="1"/>
          </p:cNvSpPr>
          <p:nvPr>
            <p:ph type="body" sz="quarter" idx="3"/>
          </p:nvPr>
        </p:nvSpPr>
        <p:spPr>
          <a:xfrm>
            <a:off x="6927711" y="978799"/>
            <a:ext cx="4424501"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07CAE475-D076-4EC3-B00B-608301E904DE}"/>
              </a:ext>
            </a:extLst>
          </p:cNvPr>
          <p:cNvSpPr>
            <a:spLocks noGrp="1"/>
          </p:cNvSpPr>
          <p:nvPr>
            <p:ph sz="quarter" idx="4"/>
          </p:nvPr>
        </p:nvSpPr>
        <p:spPr>
          <a:xfrm>
            <a:off x="6930887" y="1298713"/>
            <a:ext cx="4424501" cy="4890950"/>
          </a:xfrm>
        </p:spPr>
        <p:txBody>
          <a:bodyPr>
            <a:normAutofit/>
          </a:bodyPr>
          <a:lstStyle/>
          <a:p>
            <a:r>
              <a:rPr lang="en-GB" sz="1600" dirty="0" err="1">
                <a:latin typeface="Cambria" panose="02040503050406030204" pitchFamily="18" charset="0"/>
              </a:rPr>
              <a:t>Lendering</a:t>
            </a:r>
            <a:r>
              <a:rPr lang="en-GB" sz="1600" dirty="0">
                <a:latin typeface="Cambria" panose="02040503050406030204" pitchFamily="18" charset="0"/>
              </a:rPr>
              <a:t>, </a:t>
            </a:r>
            <a:r>
              <a:rPr lang="en-GB" sz="1600" dirty="0" err="1">
                <a:latin typeface="Cambria" panose="02040503050406030204" pitchFamily="18" charset="0"/>
              </a:rPr>
              <a:t>Jona</a:t>
            </a:r>
            <a:r>
              <a:rPr lang="en-GB" sz="1600" dirty="0">
                <a:latin typeface="Cambria" panose="02040503050406030204" pitchFamily="18" charset="0"/>
              </a:rPr>
              <a:t>. “Third Syrian War (246-241; Laodicean War).” </a:t>
            </a:r>
            <a:r>
              <a:rPr lang="en-GB" sz="1600" i="1" dirty="0">
                <a:latin typeface="Cambria" panose="02040503050406030204" pitchFamily="18" charset="0"/>
              </a:rPr>
              <a:t>Third Syrian War (246-241; Laodicean War) - </a:t>
            </a:r>
            <a:r>
              <a:rPr lang="en-GB" sz="1600" i="1" dirty="0" err="1">
                <a:latin typeface="Cambria" panose="02040503050406030204" pitchFamily="18" charset="0"/>
              </a:rPr>
              <a:t>Livius</a:t>
            </a:r>
            <a:r>
              <a:rPr lang="en-GB" sz="1600" dirty="0">
                <a:latin typeface="Cambria" panose="02040503050406030204" pitchFamily="18" charset="0"/>
              </a:rPr>
              <a:t>, 2007, </a:t>
            </a:r>
            <a:r>
              <a:rPr lang="en-GB" sz="1600" dirty="0">
                <a:latin typeface="Cambria" panose="02040503050406030204" pitchFamily="18" charset="0"/>
                <a:hlinkClick r:id="rId2"/>
              </a:rPr>
              <a:t>www.livius.org/articles/concept/syrian-war-3</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5483105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2220A-FF6A-4A24-B7CB-025140F5A278}"/>
              </a:ext>
            </a:extLst>
          </p:cNvPr>
          <p:cNvSpPr>
            <a:spLocks noGrp="1"/>
          </p:cNvSpPr>
          <p:nvPr>
            <p:ph type="title"/>
          </p:nvPr>
        </p:nvSpPr>
        <p:spPr/>
        <p:txBody>
          <a:bodyPr/>
          <a:lstStyle/>
          <a:p>
            <a:r>
              <a:rPr lang="en-GB" dirty="0">
                <a:latin typeface="Cambria" panose="02040503050406030204" pitchFamily="18" charset="0"/>
              </a:rPr>
              <a:t>Second Illyrian War:</a:t>
            </a:r>
          </a:p>
        </p:txBody>
      </p:sp>
      <p:sp>
        <p:nvSpPr>
          <p:cNvPr id="3" name="Text Placeholder 2">
            <a:extLst>
              <a:ext uri="{FF2B5EF4-FFF2-40B4-BE49-F238E27FC236}">
                <a16:creationId xmlns:a16="http://schemas.microsoft.com/office/drawing/2014/main" id="{E0685CD5-3166-44ED-9637-FEB5A9F251F1}"/>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CBD8BAD0-0132-4B62-9E2E-850E3B7A5E67}"/>
              </a:ext>
            </a:extLst>
          </p:cNvPr>
          <p:cNvSpPr>
            <a:spLocks noGrp="1"/>
          </p:cNvSpPr>
          <p:nvPr>
            <p:ph sz="half" idx="2"/>
          </p:nvPr>
        </p:nvSpPr>
        <p:spPr>
          <a:xfrm>
            <a:off x="839788" y="1934817"/>
            <a:ext cx="5332412" cy="4254846"/>
          </a:xfrm>
        </p:spPr>
        <p:txBody>
          <a:bodyPr>
            <a:normAutofit/>
          </a:bodyPr>
          <a:lstStyle/>
          <a:p>
            <a:pPr>
              <a:lnSpc>
                <a:spcPct val="100000"/>
              </a:lnSpc>
              <a:spcBef>
                <a:spcPts val="0"/>
              </a:spcBef>
            </a:pPr>
            <a:r>
              <a:rPr lang="en-GB" sz="1600" dirty="0">
                <a:latin typeface="Cambria" panose="02040503050406030204" pitchFamily="18" charset="0"/>
              </a:rPr>
              <a:t>Whilst the Romans were at war with the </a:t>
            </a:r>
            <a:r>
              <a:rPr lang="en-GB" sz="1600" dirty="0" err="1">
                <a:latin typeface="Cambria" panose="02040503050406030204" pitchFamily="18" charset="0"/>
              </a:rPr>
              <a:t>Gauls</a:t>
            </a:r>
            <a:r>
              <a:rPr lang="en-GB" sz="1600" dirty="0">
                <a:latin typeface="Cambria" panose="02040503050406030204" pitchFamily="18" charset="0"/>
              </a:rPr>
              <a:t>, Demetrius saw this as a chance to take land, etc from the Romans, as they were busy with war, allying with some Illyrians.</a:t>
            </a:r>
          </a:p>
          <a:p>
            <a:pPr>
              <a:lnSpc>
                <a:spcPct val="100000"/>
              </a:lnSpc>
              <a:spcBef>
                <a:spcPts val="0"/>
              </a:spcBef>
            </a:pPr>
            <a:r>
              <a:rPr lang="en-GB" sz="1600" dirty="0">
                <a:latin typeface="Cambria" panose="02040503050406030204" pitchFamily="18" charset="0"/>
              </a:rPr>
              <a:t>The Romans, having finished the war, sent a naval force and overpowered them.</a:t>
            </a:r>
          </a:p>
          <a:p>
            <a:pPr>
              <a:lnSpc>
                <a:spcPct val="100000"/>
              </a:lnSpc>
              <a:spcBef>
                <a:spcPts val="0"/>
              </a:spcBef>
            </a:pPr>
            <a:r>
              <a:rPr lang="en-GB" sz="1600" dirty="0">
                <a:latin typeface="Cambria" panose="02040503050406030204" pitchFamily="18" charset="0"/>
              </a:rPr>
              <a:t>The next year, they marched against Demetrius and his Illyrian allies in his plans. </a:t>
            </a:r>
          </a:p>
          <a:p>
            <a:pPr>
              <a:lnSpc>
                <a:spcPct val="100000"/>
              </a:lnSpc>
              <a:spcBef>
                <a:spcPts val="0"/>
              </a:spcBef>
            </a:pPr>
            <a:r>
              <a:rPr lang="en-GB" sz="1600" dirty="0">
                <a:latin typeface="Cambria" panose="02040503050406030204" pitchFamily="18" charset="0"/>
              </a:rPr>
              <a:t>Demetrius sought sanctuary with Phillip II of Macedon, but when he eventually returned to continue Pirating, they killed him, and ransacked </a:t>
            </a:r>
            <a:r>
              <a:rPr lang="en-GB" sz="1600" dirty="0" err="1">
                <a:latin typeface="Cambria" panose="02040503050406030204" pitchFamily="18" charset="0"/>
              </a:rPr>
              <a:t>Pharus</a:t>
            </a:r>
            <a:r>
              <a:rPr lang="en-GB" sz="1600" dirty="0">
                <a:latin typeface="Cambria" panose="02040503050406030204" pitchFamily="18" charset="0"/>
              </a:rPr>
              <a:t>, his native town. </a:t>
            </a:r>
          </a:p>
          <a:p>
            <a:pPr>
              <a:lnSpc>
                <a:spcPct val="100000"/>
              </a:lnSpc>
              <a:spcBef>
                <a:spcPts val="0"/>
              </a:spcBef>
            </a:pPr>
            <a:r>
              <a:rPr lang="en-GB" sz="1600" dirty="0">
                <a:latin typeface="Cambria" panose="02040503050406030204" pitchFamily="18" charset="0"/>
              </a:rPr>
              <a:t>The Illyrians were spared at request of </a:t>
            </a:r>
            <a:r>
              <a:rPr lang="en-GB" sz="1600" dirty="0" err="1">
                <a:latin typeface="Cambria" panose="02040503050406030204" pitchFamily="18" charset="0"/>
              </a:rPr>
              <a:t>Pinnes</a:t>
            </a:r>
            <a:r>
              <a:rPr lang="en-GB" sz="1600" dirty="0">
                <a:latin typeface="Cambria" panose="02040503050406030204" pitchFamily="18" charset="0"/>
              </a:rPr>
              <a:t>, leading to another treaty, as they wanted something in return for sparing those who acted against them.</a:t>
            </a:r>
          </a:p>
          <a:p>
            <a:pPr>
              <a:lnSpc>
                <a:spcPct val="100000"/>
              </a:lnSpc>
              <a:spcBef>
                <a:spcPts val="0"/>
              </a:spcBef>
            </a:pPr>
            <a:r>
              <a:rPr lang="en-GB" sz="1600" dirty="0">
                <a:latin typeface="Cambria" panose="02040503050406030204" pitchFamily="18" charset="0"/>
              </a:rPr>
              <a:t>This was essentially the Romans restoring the balance of power they lost at the end of the 1</a:t>
            </a:r>
            <a:r>
              <a:rPr lang="en-GB" sz="1600" baseline="30000" dirty="0">
                <a:latin typeface="Cambria" panose="02040503050406030204" pitchFamily="18" charset="0"/>
              </a:rPr>
              <a:t>st</a:t>
            </a:r>
            <a:r>
              <a:rPr lang="en-GB" sz="1600" dirty="0">
                <a:latin typeface="Cambria" panose="02040503050406030204" pitchFamily="18" charset="0"/>
              </a:rPr>
              <a:t> Illyrian War</a:t>
            </a:r>
          </a:p>
        </p:txBody>
      </p:sp>
      <p:sp>
        <p:nvSpPr>
          <p:cNvPr id="5" name="Text Placeholder 4">
            <a:extLst>
              <a:ext uri="{FF2B5EF4-FFF2-40B4-BE49-F238E27FC236}">
                <a16:creationId xmlns:a16="http://schemas.microsoft.com/office/drawing/2014/main" id="{2BBC3DBE-671D-4663-AE77-B47B9A5A93E2}"/>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4FCD48BF-030E-418A-AE4C-8ECCBC04E891}"/>
              </a:ext>
            </a:extLst>
          </p:cNvPr>
          <p:cNvSpPr>
            <a:spLocks noGrp="1"/>
          </p:cNvSpPr>
          <p:nvPr>
            <p:ph sz="quarter" idx="4"/>
          </p:nvPr>
        </p:nvSpPr>
        <p:spPr>
          <a:xfrm>
            <a:off x="5897217" y="1934817"/>
            <a:ext cx="5458171" cy="4254846"/>
          </a:xfrm>
        </p:spPr>
        <p:txBody>
          <a:bodyPr>
            <a:normAutofit/>
          </a:bodyPr>
          <a:lstStyle/>
          <a:p>
            <a:r>
              <a:rPr lang="en-GB" sz="1600" dirty="0">
                <a:latin typeface="Cambria" panose="02040503050406030204" pitchFamily="18" charset="0"/>
              </a:rPr>
              <a:t>Appian of Alexandria, and Horace White. “Appian, The Illyrian Wars 2.” </a:t>
            </a:r>
            <a:r>
              <a:rPr lang="en-GB" sz="1600" i="1" dirty="0">
                <a:latin typeface="Cambria" panose="02040503050406030204" pitchFamily="18" charset="0"/>
              </a:rPr>
              <a:t>Appian, The Illyrian Wars 2 - </a:t>
            </a:r>
            <a:r>
              <a:rPr lang="en-GB" sz="1600" i="1" dirty="0" err="1">
                <a:latin typeface="Cambria" panose="02040503050406030204" pitchFamily="18" charset="0"/>
              </a:rPr>
              <a:t>Livius</a:t>
            </a:r>
            <a:r>
              <a:rPr lang="en-GB" sz="1600" dirty="0">
                <a:latin typeface="Cambria" panose="02040503050406030204" pitchFamily="18" charset="0"/>
              </a:rPr>
              <a:t>, 2005, </a:t>
            </a:r>
            <a:r>
              <a:rPr lang="en-GB" sz="1600" dirty="0">
                <a:latin typeface="Cambria" panose="02040503050406030204" pitchFamily="18" charset="0"/>
                <a:hlinkClick r:id="rId2"/>
              </a:rPr>
              <a:t>www.livius.org/sources/content/appian/appian-the-illyrian-wars/appian-the-illyrian-wars-2/</a:t>
            </a:r>
            <a:endParaRPr lang="en-GB" sz="1600" dirty="0">
              <a:latin typeface="Cambria" panose="02040503050406030204" pitchFamily="18" charset="0"/>
            </a:endParaRPr>
          </a:p>
          <a:p>
            <a:r>
              <a:rPr lang="en-GB" sz="1600" dirty="0">
                <a:latin typeface="Cambria" panose="02040503050406030204" pitchFamily="18" charset="0"/>
              </a:rPr>
              <a:t>Rickard, J. </a:t>
            </a:r>
            <a:r>
              <a:rPr lang="en-GB" sz="1600" i="1" dirty="0">
                <a:latin typeface="Cambria" panose="02040503050406030204" pitchFamily="18" charset="0"/>
              </a:rPr>
              <a:t>Second Illyrian War, 219 BC</a:t>
            </a:r>
            <a:r>
              <a:rPr lang="en-GB" sz="1600" dirty="0">
                <a:latin typeface="Cambria" panose="02040503050406030204" pitchFamily="18" charset="0"/>
              </a:rPr>
              <a:t>, 4 Nov. 2008, </a:t>
            </a:r>
            <a:r>
              <a:rPr lang="en-GB" sz="1600" dirty="0">
                <a:latin typeface="Cambria" panose="02040503050406030204" pitchFamily="18" charset="0"/>
                <a:hlinkClick r:id="rId3"/>
              </a:rPr>
              <a:t>www.historyofwar.org/articles/wars_second_illyrian.html</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20618726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F1617-C3B9-4693-A0FB-75BA42FB8631}"/>
              </a:ext>
            </a:extLst>
          </p:cNvPr>
          <p:cNvSpPr>
            <a:spLocks noGrp="1"/>
          </p:cNvSpPr>
          <p:nvPr>
            <p:ph type="title"/>
          </p:nvPr>
        </p:nvSpPr>
        <p:spPr>
          <a:xfrm>
            <a:off x="839788" y="365125"/>
            <a:ext cx="10515600" cy="1026353"/>
          </a:xfrm>
        </p:spPr>
        <p:txBody>
          <a:bodyPr/>
          <a:lstStyle/>
          <a:p>
            <a:r>
              <a:rPr lang="en-GB" dirty="0">
                <a:latin typeface="Cambria" panose="02040503050406030204" pitchFamily="18" charset="0"/>
              </a:rPr>
              <a:t>Battle of Cynocephalae:</a:t>
            </a:r>
          </a:p>
        </p:txBody>
      </p:sp>
      <p:sp>
        <p:nvSpPr>
          <p:cNvPr id="3" name="Text Placeholder 2">
            <a:extLst>
              <a:ext uri="{FF2B5EF4-FFF2-40B4-BE49-F238E27FC236}">
                <a16:creationId xmlns:a16="http://schemas.microsoft.com/office/drawing/2014/main" id="{7D337C55-9043-4C8E-B2B6-363F73C30619}"/>
              </a:ext>
            </a:extLst>
          </p:cNvPr>
          <p:cNvSpPr>
            <a:spLocks noGrp="1"/>
          </p:cNvSpPr>
          <p:nvPr>
            <p:ph type="body" idx="1"/>
          </p:nvPr>
        </p:nvSpPr>
        <p:spPr>
          <a:xfrm>
            <a:off x="862013" y="1489938"/>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229151B7-E628-4178-B0DC-1AB3F85F8790}"/>
              </a:ext>
            </a:extLst>
          </p:cNvPr>
          <p:cNvSpPr>
            <a:spLocks noGrp="1"/>
          </p:cNvSpPr>
          <p:nvPr>
            <p:ph sz="half" idx="2"/>
          </p:nvPr>
        </p:nvSpPr>
        <p:spPr>
          <a:xfrm>
            <a:off x="839788" y="1762540"/>
            <a:ext cx="5332412" cy="4427124"/>
          </a:xfrm>
        </p:spPr>
        <p:txBody>
          <a:bodyPr>
            <a:normAutofit/>
          </a:bodyPr>
          <a:lstStyle/>
          <a:p>
            <a:pPr>
              <a:lnSpc>
                <a:spcPct val="100000"/>
              </a:lnSpc>
              <a:spcBef>
                <a:spcPts val="0"/>
              </a:spcBef>
            </a:pPr>
            <a:r>
              <a:rPr lang="en-GB" sz="1600" dirty="0">
                <a:latin typeface="Cambria" panose="02040503050406030204" pitchFamily="18" charset="0"/>
              </a:rPr>
              <a:t>During 2</a:t>
            </a:r>
            <a:r>
              <a:rPr lang="en-GB" sz="1600" baseline="30000" dirty="0">
                <a:latin typeface="Cambria" panose="02040503050406030204" pitchFamily="18" charset="0"/>
              </a:rPr>
              <a:t>nd</a:t>
            </a:r>
            <a:r>
              <a:rPr lang="en-GB" sz="1600" dirty="0">
                <a:latin typeface="Cambria" panose="02040503050406030204" pitchFamily="18" charset="0"/>
              </a:rPr>
              <a:t> Macedonian War (200-197BCE)</a:t>
            </a:r>
          </a:p>
          <a:p>
            <a:pPr>
              <a:lnSpc>
                <a:spcPct val="100000"/>
              </a:lnSpc>
              <a:spcBef>
                <a:spcPts val="0"/>
              </a:spcBef>
            </a:pPr>
            <a:r>
              <a:rPr lang="en-GB" sz="1600" dirty="0">
                <a:latin typeface="Cambria" panose="02040503050406030204" pitchFamily="18" charset="0"/>
              </a:rPr>
              <a:t>Roman general Titus </a:t>
            </a:r>
            <a:r>
              <a:rPr lang="en-GB" sz="1600" dirty="0" err="1">
                <a:latin typeface="Cambria" panose="02040503050406030204" pitchFamily="18" charset="0"/>
              </a:rPr>
              <a:t>Quinctius</a:t>
            </a:r>
            <a:r>
              <a:rPr lang="en-GB" sz="1600" dirty="0">
                <a:latin typeface="Cambria" panose="02040503050406030204" pitchFamily="18" charset="0"/>
              </a:rPr>
              <a:t> Flamininus won against Macedonian king Philip V.</a:t>
            </a:r>
          </a:p>
          <a:p>
            <a:pPr>
              <a:lnSpc>
                <a:spcPct val="100000"/>
              </a:lnSpc>
              <a:spcBef>
                <a:spcPts val="0"/>
              </a:spcBef>
            </a:pPr>
            <a:r>
              <a:rPr lang="en-GB" sz="1600" dirty="0">
                <a:latin typeface="Cambria" panose="02040503050406030204" pitchFamily="18" charset="0"/>
              </a:rPr>
              <a:t>204= death of </a:t>
            </a:r>
            <a:r>
              <a:rPr lang="en-GB" sz="1600" dirty="0" err="1">
                <a:latin typeface="Cambria" panose="02040503050406030204" pitchFamily="18" charset="0"/>
              </a:rPr>
              <a:t>Ptolemeic</a:t>
            </a:r>
            <a:r>
              <a:rPr lang="en-GB" sz="1600" dirty="0">
                <a:latin typeface="Cambria" panose="02040503050406030204" pitchFamily="18" charset="0"/>
              </a:rPr>
              <a:t> king died. His successor was young, and Seleucid king Antiochus III the Great and king Philip V of Macedonia saw this as a chance to expand their power by attacking at a vulnerable time.</a:t>
            </a:r>
          </a:p>
          <a:p>
            <a:pPr>
              <a:lnSpc>
                <a:spcPct val="100000"/>
              </a:lnSpc>
              <a:spcBef>
                <a:spcPts val="0"/>
              </a:spcBef>
            </a:pPr>
            <a:r>
              <a:rPr lang="en-GB" sz="1600" dirty="0">
                <a:latin typeface="Cambria" panose="02040503050406030204" pitchFamily="18" charset="0"/>
              </a:rPr>
              <a:t>Roman Senate didn’t like this possibility of Mac increasing power, so helped create an anti-Macedonian coalition.</a:t>
            </a:r>
          </a:p>
          <a:p>
            <a:pPr>
              <a:lnSpc>
                <a:spcPct val="100000"/>
              </a:lnSpc>
              <a:spcBef>
                <a:spcPts val="0"/>
              </a:spcBef>
            </a:pPr>
            <a:r>
              <a:rPr lang="en-GB" sz="1600" dirty="0">
                <a:latin typeface="Cambria" panose="02040503050406030204" pitchFamily="18" charset="0"/>
              </a:rPr>
              <a:t>Isolating Macedonia led to battle at Cynocephalae in June 197.</a:t>
            </a:r>
          </a:p>
          <a:p>
            <a:pPr>
              <a:lnSpc>
                <a:spcPct val="100000"/>
              </a:lnSpc>
              <a:spcBef>
                <a:spcPts val="0"/>
              </a:spcBef>
            </a:pPr>
            <a:r>
              <a:rPr lang="en-GB" sz="1600" dirty="0">
                <a:latin typeface="Cambria" panose="02040503050406030204" pitchFamily="18" charset="0"/>
              </a:rPr>
              <a:t>Romans proved the stronger side, and Mac </a:t>
            </a:r>
            <a:r>
              <a:rPr lang="en-GB" sz="1600" dirty="0" err="1">
                <a:latin typeface="Cambria" panose="02040503050406030204" pitchFamily="18" charset="0"/>
              </a:rPr>
              <a:t>Phlanx</a:t>
            </a:r>
            <a:r>
              <a:rPr lang="en-GB" sz="1600" dirty="0">
                <a:latin typeface="Cambria" panose="02040503050406030204" pitchFamily="18" charset="0"/>
              </a:rPr>
              <a:t> was unable to adapt to the terrain.</a:t>
            </a:r>
          </a:p>
          <a:p>
            <a:pPr>
              <a:lnSpc>
                <a:spcPct val="100000"/>
              </a:lnSpc>
              <a:spcBef>
                <a:spcPts val="0"/>
              </a:spcBef>
            </a:pPr>
            <a:r>
              <a:rPr lang="en-GB" sz="1600" dirty="0">
                <a:latin typeface="Cambria" panose="02040503050406030204" pitchFamily="18" charset="0"/>
              </a:rPr>
              <a:t>This Roman victory was hailed as the ‘Liberation of Greece’.</a:t>
            </a:r>
          </a:p>
        </p:txBody>
      </p:sp>
      <p:sp>
        <p:nvSpPr>
          <p:cNvPr id="5" name="Text Placeholder 4">
            <a:extLst>
              <a:ext uri="{FF2B5EF4-FFF2-40B4-BE49-F238E27FC236}">
                <a16:creationId xmlns:a16="http://schemas.microsoft.com/office/drawing/2014/main" id="{CBEECA2B-69D6-4E35-8ED7-0F0D068BA644}"/>
              </a:ext>
            </a:extLst>
          </p:cNvPr>
          <p:cNvSpPr>
            <a:spLocks noGrp="1"/>
          </p:cNvSpPr>
          <p:nvPr>
            <p:ph type="body" sz="quarter" idx="3"/>
          </p:nvPr>
        </p:nvSpPr>
        <p:spPr>
          <a:xfrm>
            <a:off x="6019800" y="1410424"/>
            <a:ext cx="5183188" cy="465689"/>
          </a:xfrm>
        </p:spPr>
        <p:txBody>
          <a:bodyPr>
            <a:normAutofit/>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36B87E39-5934-4310-A3A8-561F74D7D164}"/>
              </a:ext>
            </a:extLst>
          </p:cNvPr>
          <p:cNvSpPr>
            <a:spLocks noGrp="1"/>
          </p:cNvSpPr>
          <p:nvPr>
            <p:ph sz="quarter" idx="4"/>
          </p:nvPr>
        </p:nvSpPr>
        <p:spPr>
          <a:xfrm>
            <a:off x="6172200" y="1762538"/>
            <a:ext cx="5183188" cy="4427125"/>
          </a:xfrm>
        </p:spPr>
        <p:txBody>
          <a:bodyPr>
            <a:normAutofit/>
          </a:bodyPr>
          <a:lstStyle/>
          <a:p>
            <a:r>
              <a:rPr lang="en-GB" sz="1600" dirty="0" err="1">
                <a:latin typeface="Cambria" panose="02040503050406030204" pitchFamily="18" charset="0"/>
              </a:rPr>
              <a:t>Lendering</a:t>
            </a:r>
            <a:r>
              <a:rPr lang="en-GB" sz="1600" dirty="0">
                <a:latin typeface="Cambria" panose="02040503050406030204" pitchFamily="18" charset="0"/>
              </a:rPr>
              <a:t>, J., 2017. Cynoscephalae (197 BCE). </a:t>
            </a:r>
            <a:r>
              <a:rPr lang="en-GB" sz="1600" i="1" dirty="0">
                <a:latin typeface="Cambria" panose="02040503050406030204" pitchFamily="18" charset="0"/>
              </a:rPr>
              <a:t>Cynoscephalae (197 BCE)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http://www.livius.org/articles/battle/cynoscephalae-197-bce/</a:t>
            </a:r>
            <a:r>
              <a:rPr lang="en-GB" sz="1600" dirty="0">
                <a:latin typeface="Cambria" panose="02040503050406030204" pitchFamily="18" charset="0"/>
              </a:rPr>
              <a:t> [Accessed April 10, 2018]</a:t>
            </a:r>
          </a:p>
          <a:p>
            <a:r>
              <a:rPr lang="en-GB" sz="1600" dirty="0">
                <a:latin typeface="Cambria" panose="02040503050406030204" pitchFamily="18" charset="0"/>
              </a:rPr>
              <a:t>Plutarch of Chaeronea</a:t>
            </a:r>
          </a:p>
          <a:p>
            <a:endParaRPr lang="en-GB" sz="1600" dirty="0">
              <a:latin typeface="Cambria" panose="02040503050406030204" pitchFamily="18" charset="0"/>
            </a:endParaRPr>
          </a:p>
        </p:txBody>
      </p:sp>
    </p:spTree>
    <p:extLst>
      <p:ext uri="{BB962C8B-B14F-4D97-AF65-F5344CB8AC3E}">
        <p14:creationId xmlns:p14="http://schemas.microsoft.com/office/powerpoint/2010/main" val="19830417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C77E-DD53-4BF8-8816-8799085B6AB8}"/>
              </a:ext>
            </a:extLst>
          </p:cNvPr>
          <p:cNvSpPr>
            <a:spLocks noGrp="1"/>
          </p:cNvSpPr>
          <p:nvPr>
            <p:ph type="title"/>
          </p:nvPr>
        </p:nvSpPr>
        <p:spPr/>
        <p:txBody>
          <a:bodyPr/>
          <a:lstStyle/>
          <a:p>
            <a:r>
              <a:rPr lang="en-GB" dirty="0">
                <a:latin typeface="Cambria" panose="02040503050406030204" pitchFamily="18" charset="0"/>
              </a:rPr>
              <a:t>Battle of </a:t>
            </a:r>
            <a:r>
              <a:rPr lang="en-GB" dirty="0" err="1">
                <a:latin typeface="Cambria" panose="02040503050406030204" pitchFamily="18" charset="0"/>
              </a:rPr>
              <a:t>Pydna</a:t>
            </a:r>
            <a:r>
              <a:rPr lang="en-GB" dirty="0">
                <a:latin typeface="Cambria" panose="02040503050406030204" pitchFamily="18" charset="0"/>
              </a:rPr>
              <a:t>:</a:t>
            </a:r>
          </a:p>
        </p:txBody>
      </p:sp>
      <p:sp>
        <p:nvSpPr>
          <p:cNvPr id="3" name="Text Placeholder 2">
            <a:extLst>
              <a:ext uri="{FF2B5EF4-FFF2-40B4-BE49-F238E27FC236}">
                <a16:creationId xmlns:a16="http://schemas.microsoft.com/office/drawing/2014/main" id="{B87600D4-0562-40CE-BBD7-343CDDDB7BFA}"/>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50C8F91C-B832-46EA-B4FA-6A85715F4E30}"/>
              </a:ext>
            </a:extLst>
          </p:cNvPr>
          <p:cNvSpPr>
            <a:spLocks noGrp="1"/>
          </p:cNvSpPr>
          <p:nvPr>
            <p:ph sz="half" idx="2"/>
          </p:nvPr>
        </p:nvSpPr>
        <p:spPr>
          <a:xfrm>
            <a:off x="839788" y="2093843"/>
            <a:ext cx="5157787" cy="4095820"/>
          </a:xfrm>
        </p:spPr>
        <p:txBody>
          <a:bodyPr>
            <a:normAutofit/>
          </a:bodyPr>
          <a:lstStyle/>
          <a:p>
            <a:pPr>
              <a:lnSpc>
                <a:spcPct val="100000"/>
              </a:lnSpc>
              <a:spcBef>
                <a:spcPts val="0"/>
              </a:spcBef>
            </a:pPr>
            <a:r>
              <a:rPr lang="en-GB" sz="1600" dirty="0">
                <a:latin typeface="Cambria" panose="02040503050406030204" pitchFamily="18" charset="0"/>
              </a:rPr>
              <a:t>22</a:t>
            </a:r>
            <a:r>
              <a:rPr lang="en-GB" sz="1600" baseline="30000" dirty="0">
                <a:latin typeface="Cambria" panose="02040503050406030204" pitchFamily="18" charset="0"/>
              </a:rPr>
              <a:t>nd</a:t>
            </a:r>
            <a:r>
              <a:rPr lang="en-GB" sz="1600" dirty="0">
                <a:latin typeface="Cambria" panose="02040503050406030204" pitchFamily="18" charset="0"/>
              </a:rPr>
              <a:t> June 168BCE.</a:t>
            </a:r>
          </a:p>
          <a:p>
            <a:pPr>
              <a:lnSpc>
                <a:spcPct val="100000"/>
              </a:lnSpc>
              <a:spcBef>
                <a:spcPts val="0"/>
              </a:spcBef>
            </a:pPr>
            <a:r>
              <a:rPr lang="en-GB" sz="1600" dirty="0">
                <a:latin typeface="Cambria" panose="02040503050406030204" pitchFamily="18" charset="0"/>
              </a:rPr>
              <a:t>Rome’s victory in the 3</a:t>
            </a:r>
            <a:r>
              <a:rPr lang="en-GB" sz="1600" baseline="30000" dirty="0">
                <a:latin typeface="Cambria" panose="02040503050406030204" pitchFamily="18" charset="0"/>
              </a:rPr>
              <a:t>rd</a:t>
            </a:r>
            <a:r>
              <a:rPr lang="en-GB" sz="1600" dirty="0">
                <a:latin typeface="Cambria" panose="02040503050406030204" pitchFamily="18" charset="0"/>
              </a:rPr>
              <a:t> Macedonian War.</a:t>
            </a:r>
          </a:p>
          <a:p>
            <a:pPr>
              <a:lnSpc>
                <a:spcPct val="100000"/>
              </a:lnSpc>
              <a:spcBef>
                <a:spcPts val="0"/>
              </a:spcBef>
            </a:pPr>
            <a:r>
              <a:rPr lang="en-GB" sz="1600" dirty="0">
                <a:latin typeface="Cambria" panose="02040503050406030204" pitchFamily="18" charset="0"/>
              </a:rPr>
              <a:t>Mac’s on one side of river, Romans on the other. </a:t>
            </a:r>
          </a:p>
          <a:p>
            <a:pPr>
              <a:lnSpc>
                <a:spcPct val="100000"/>
              </a:lnSpc>
              <a:spcBef>
                <a:spcPts val="0"/>
              </a:spcBef>
            </a:pPr>
            <a:r>
              <a:rPr lang="en-GB" sz="1600" dirty="0">
                <a:latin typeface="Cambria" panose="02040503050406030204" pitchFamily="18" charset="0"/>
              </a:rPr>
              <a:t>Began as a fight that ensued over a mule who was drinking from the river, and some Thracians (Mac Army) were killed by some Romans over it.</a:t>
            </a:r>
          </a:p>
          <a:p>
            <a:pPr>
              <a:lnSpc>
                <a:spcPct val="100000"/>
              </a:lnSpc>
              <a:spcBef>
                <a:spcPts val="0"/>
              </a:spcBef>
            </a:pPr>
            <a:r>
              <a:rPr lang="en-GB" sz="1600" dirty="0">
                <a:latin typeface="Cambria" panose="02040503050406030204" pitchFamily="18" charset="0"/>
              </a:rPr>
              <a:t>This led to an all-out battle between the two forces.</a:t>
            </a:r>
          </a:p>
          <a:p>
            <a:pPr>
              <a:lnSpc>
                <a:spcPct val="100000"/>
              </a:lnSpc>
              <a:spcBef>
                <a:spcPts val="0"/>
              </a:spcBef>
            </a:pPr>
            <a:r>
              <a:rPr lang="en-GB" sz="1600" dirty="0">
                <a:latin typeface="Cambria" panose="02040503050406030204" pitchFamily="18" charset="0"/>
              </a:rPr>
              <a:t>Lucius Albinus (Roman) brought elephants into the fray, winning them the battle.</a:t>
            </a:r>
          </a:p>
          <a:p>
            <a:pPr>
              <a:lnSpc>
                <a:spcPct val="100000"/>
              </a:lnSpc>
              <a:spcBef>
                <a:spcPts val="0"/>
              </a:spcBef>
            </a:pPr>
            <a:r>
              <a:rPr lang="en-GB" sz="1600" dirty="0">
                <a:latin typeface="Cambria" panose="02040503050406030204" pitchFamily="18" charset="0"/>
              </a:rPr>
              <a:t>The Macedonians suffered huge losses in this blow-up of a fight over a mule- 20,000 men perished; 6000 who had fled to </a:t>
            </a:r>
            <a:r>
              <a:rPr lang="en-GB" sz="1600" dirty="0" err="1">
                <a:latin typeface="Cambria" panose="02040503050406030204" pitchFamily="18" charset="0"/>
              </a:rPr>
              <a:t>Pydna</a:t>
            </a:r>
            <a:r>
              <a:rPr lang="en-GB" sz="1600" dirty="0">
                <a:latin typeface="Cambria" panose="02040503050406030204" pitchFamily="18" charset="0"/>
              </a:rPr>
              <a:t> fell into the enemy's hands, and 5000.</a:t>
            </a:r>
          </a:p>
          <a:p>
            <a:pPr>
              <a:lnSpc>
                <a:spcPct val="100000"/>
              </a:lnSpc>
              <a:spcBef>
                <a:spcPts val="0"/>
              </a:spcBef>
            </a:pPr>
            <a:r>
              <a:rPr lang="en-GB" sz="1600" dirty="0">
                <a:latin typeface="Cambria" panose="02040503050406030204" pitchFamily="18" charset="0"/>
              </a:rPr>
              <a:t>The Romans only lost around 100 </a:t>
            </a:r>
            <a:r>
              <a:rPr lang="en-GB" sz="1600" dirty="0" err="1">
                <a:latin typeface="Cambria" panose="02040503050406030204" pitchFamily="18" charset="0"/>
              </a:rPr>
              <a:t>Paelignians</a:t>
            </a:r>
            <a:r>
              <a:rPr lang="en-GB" sz="1600" dirty="0">
                <a:latin typeface="Cambria" panose="02040503050406030204" pitchFamily="18" charset="0"/>
              </a:rPr>
              <a:t>, though had many wounded.</a:t>
            </a:r>
          </a:p>
        </p:txBody>
      </p:sp>
      <p:sp>
        <p:nvSpPr>
          <p:cNvPr id="5" name="Text Placeholder 4">
            <a:extLst>
              <a:ext uri="{FF2B5EF4-FFF2-40B4-BE49-F238E27FC236}">
                <a16:creationId xmlns:a16="http://schemas.microsoft.com/office/drawing/2014/main" id="{7B0D8461-CD08-4ED8-B756-CDF3F1462E1E}"/>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D9F6F738-FA11-4DC7-A01A-DE8B8AE516C9}"/>
              </a:ext>
            </a:extLst>
          </p:cNvPr>
          <p:cNvSpPr>
            <a:spLocks noGrp="1"/>
          </p:cNvSpPr>
          <p:nvPr>
            <p:ph sz="quarter" idx="4"/>
          </p:nvPr>
        </p:nvSpPr>
        <p:spPr>
          <a:xfrm>
            <a:off x="6172200" y="2093843"/>
            <a:ext cx="5183188" cy="4095820"/>
          </a:xfrm>
        </p:spPr>
        <p:txBody>
          <a:bodyPr>
            <a:normAutofit/>
          </a:bodyPr>
          <a:lstStyle/>
          <a:p>
            <a:r>
              <a:rPr lang="en-GB" sz="1600" dirty="0" err="1">
                <a:latin typeface="Cambria" panose="02040503050406030204" pitchFamily="18" charset="0"/>
              </a:rPr>
              <a:t>Lendering</a:t>
            </a:r>
            <a:r>
              <a:rPr lang="en-GB" sz="1600" dirty="0">
                <a:latin typeface="Cambria" panose="02040503050406030204" pitchFamily="18" charset="0"/>
              </a:rPr>
              <a:t>, J., 2017. </a:t>
            </a:r>
            <a:r>
              <a:rPr lang="en-GB" sz="1600" dirty="0" err="1">
                <a:latin typeface="Cambria" panose="02040503050406030204" pitchFamily="18" charset="0"/>
              </a:rPr>
              <a:t>Pydna</a:t>
            </a:r>
            <a:r>
              <a:rPr lang="en-GB" sz="1600" dirty="0">
                <a:latin typeface="Cambria" panose="02040503050406030204" pitchFamily="18" charset="0"/>
              </a:rPr>
              <a:t> (168 BCE). </a:t>
            </a:r>
            <a:r>
              <a:rPr lang="en-GB" sz="1600" i="1" dirty="0" err="1">
                <a:latin typeface="Cambria" panose="02040503050406030204" pitchFamily="18" charset="0"/>
              </a:rPr>
              <a:t>Pydna</a:t>
            </a:r>
            <a:r>
              <a:rPr lang="en-GB" sz="1600" i="1" dirty="0">
                <a:latin typeface="Cambria" panose="02040503050406030204" pitchFamily="18" charset="0"/>
              </a:rPr>
              <a:t> (168 BCE)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http://www.livius.org/articles/battle/pydna-168-bce/</a:t>
            </a:r>
            <a:r>
              <a:rPr lang="en-GB" sz="1600" dirty="0">
                <a:latin typeface="Cambria" panose="02040503050406030204" pitchFamily="18" charset="0"/>
              </a:rPr>
              <a:t> [Accessed April 10, 2018]</a:t>
            </a:r>
          </a:p>
          <a:p>
            <a:r>
              <a:rPr lang="en-GB" sz="1600" dirty="0">
                <a:latin typeface="Cambria" panose="02040503050406030204" pitchFamily="18" charset="0"/>
              </a:rPr>
              <a:t>Livy, Rev. Canon Roberts. </a:t>
            </a:r>
            <a:r>
              <a:rPr lang="en-GB" sz="1600" i="1" dirty="0">
                <a:latin typeface="Cambria" panose="02040503050406030204" pitchFamily="18" charset="0"/>
              </a:rPr>
              <a:t>History of Rome since its Foundation</a:t>
            </a:r>
            <a:r>
              <a:rPr lang="en-GB" sz="1600" dirty="0">
                <a:latin typeface="Cambria" panose="02040503050406030204" pitchFamily="18" charset="0"/>
              </a:rPr>
              <a:t> 44.40-42</a:t>
            </a:r>
          </a:p>
        </p:txBody>
      </p:sp>
    </p:spTree>
    <p:extLst>
      <p:ext uri="{BB962C8B-B14F-4D97-AF65-F5344CB8AC3E}">
        <p14:creationId xmlns:p14="http://schemas.microsoft.com/office/powerpoint/2010/main" val="10925898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6E06F-57F4-4DA6-A50D-0E492C1E59D3}"/>
              </a:ext>
            </a:extLst>
          </p:cNvPr>
          <p:cNvSpPr>
            <a:spLocks noGrp="1"/>
          </p:cNvSpPr>
          <p:nvPr>
            <p:ph type="title"/>
          </p:nvPr>
        </p:nvSpPr>
        <p:spPr/>
        <p:txBody>
          <a:bodyPr/>
          <a:lstStyle/>
          <a:p>
            <a:r>
              <a:rPr lang="en-GB" dirty="0">
                <a:latin typeface="Cambria" panose="02040503050406030204" pitchFamily="18" charset="0"/>
              </a:rPr>
              <a:t>Flamininus' declaration at the Isthmian Games:</a:t>
            </a:r>
          </a:p>
        </p:txBody>
      </p:sp>
      <p:sp>
        <p:nvSpPr>
          <p:cNvPr id="3" name="Text Placeholder 2">
            <a:extLst>
              <a:ext uri="{FF2B5EF4-FFF2-40B4-BE49-F238E27FC236}">
                <a16:creationId xmlns:a16="http://schemas.microsoft.com/office/drawing/2014/main" id="{C5C3B1D1-A789-4247-ABEA-70A23D0D23A2}"/>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34D01937-6DB2-4DD5-9C93-B85A80A69AA5}"/>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196 BCE</a:t>
            </a:r>
          </a:p>
          <a:p>
            <a:pPr>
              <a:lnSpc>
                <a:spcPct val="100000"/>
              </a:lnSpc>
              <a:spcBef>
                <a:spcPts val="0"/>
              </a:spcBef>
            </a:pPr>
            <a:r>
              <a:rPr lang="en-GB" sz="1600" dirty="0">
                <a:latin typeface="Cambria" panose="02040503050406030204" pitchFamily="18" charset="0"/>
              </a:rPr>
              <a:t>Flaminius successfully argued for King Phillip and the Macedonians to remove their influence from Greece.</a:t>
            </a:r>
          </a:p>
          <a:p>
            <a:pPr>
              <a:lnSpc>
                <a:spcPct val="100000"/>
              </a:lnSpc>
              <a:spcBef>
                <a:spcPts val="0"/>
              </a:spcBef>
            </a:pPr>
            <a:r>
              <a:rPr lang="en-GB" sz="1600" dirty="0">
                <a:latin typeface="Cambria" panose="02040503050406030204" pitchFamily="18" charset="0"/>
              </a:rPr>
              <a:t>Though he succeeded, and Phillip agreed, this did not last very long.</a:t>
            </a:r>
          </a:p>
          <a:p>
            <a:pPr>
              <a:lnSpc>
                <a:spcPct val="100000"/>
              </a:lnSpc>
              <a:spcBef>
                <a:spcPts val="0"/>
              </a:spcBef>
            </a:pPr>
            <a:r>
              <a:rPr lang="en-GB" sz="1600" dirty="0">
                <a:latin typeface="Cambria" panose="02040503050406030204" pitchFamily="18" charset="0"/>
              </a:rPr>
              <a:t>A policy of non-interventionism was taken by Phillip.</a:t>
            </a: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9AA12332-0A65-40D2-827F-4E490DAC9D4E}"/>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7C2AC90E-99C8-4610-B2E4-2060267B643B}"/>
              </a:ext>
            </a:extLst>
          </p:cNvPr>
          <p:cNvSpPr>
            <a:spLocks noGrp="1"/>
          </p:cNvSpPr>
          <p:nvPr>
            <p:ph sz="quarter" idx="4"/>
          </p:nvPr>
        </p:nvSpPr>
        <p:spPr/>
        <p:txBody>
          <a:bodyPr>
            <a:normAutofit/>
          </a:bodyPr>
          <a:lstStyle/>
          <a:p>
            <a:r>
              <a:rPr lang="en-GB" sz="1600" dirty="0">
                <a:latin typeface="Cambria" panose="02040503050406030204" pitchFamily="18" charset="0"/>
              </a:rPr>
              <a:t>Appian of Alexandria, </a:t>
            </a:r>
            <a:r>
              <a:rPr lang="en-GB" sz="1600" i="1" dirty="0">
                <a:latin typeface="Cambria" panose="02040503050406030204" pitchFamily="18" charset="0"/>
              </a:rPr>
              <a:t>Roman History. </a:t>
            </a:r>
            <a:r>
              <a:rPr lang="en-GB" sz="1600" dirty="0">
                <a:latin typeface="Cambria" panose="02040503050406030204" pitchFamily="18" charset="0"/>
              </a:rPr>
              <a:t>Translated by Horace White.</a:t>
            </a:r>
          </a:p>
          <a:p>
            <a:endParaRPr lang="en-GB" sz="1600" i="1" dirty="0">
              <a:latin typeface="Cambria" panose="02040503050406030204" pitchFamily="18" charset="0"/>
            </a:endParaRPr>
          </a:p>
        </p:txBody>
      </p:sp>
    </p:spTree>
    <p:extLst>
      <p:ext uri="{BB962C8B-B14F-4D97-AF65-F5344CB8AC3E}">
        <p14:creationId xmlns:p14="http://schemas.microsoft.com/office/powerpoint/2010/main" val="7469479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DEB9F-91CA-43E8-ADAE-ACF1D7BC040C}"/>
              </a:ext>
            </a:extLst>
          </p:cNvPr>
          <p:cNvSpPr>
            <a:spLocks noGrp="1"/>
          </p:cNvSpPr>
          <p:nvPr>
            <p:ph type="title"/>
          </p:nvPr>
        </p:nvSpPr>
        <p:spPr/>
        <p:txBody>
          <a:bodyPr/>
          <a:lstStyle/>
          <a:p>
            <a:r>
              <a:rPr lang="en-GB" dirty="0">
                <a:latin typeface="Cambria" panose="02040503050406030204" pitchFamily="18" charset="0"/>
              </a:rPr>
              <a:t>Treaty of Apamea:</a:t>
            </a:r>
          </a:p>
        </p:txBody>
      </p:sp>
      <p:sp>
        <p:nvSpPr>
          <p:cNvPr id="3" name="Text Placeholder 2">
            <a:extLst>
              <a:ext uri="{FF2B5EF4-FFF2-40B4-BE49-F238E27FC236}">
                <a16:creationId xmlns:a16="http://schemas.microsoft.com/office/drawing/2014/main" id="{EE4AD9FE-4722-4DDA-B7D9-1E69B6411D84}"/>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35E63857-78B6-4375-B72C-BA172686B905}"/>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188 BC.</a:t>
            </a:r>
          </a:p>
          <a:p>
            <a:pPr>
              <a:lnSpc>
                <a:spcPct val="100000"/>
              </a:lnSpc>
              <a:spcBef>
                <a:spcPts val="0"/>
              </a:spcBef>
            </a:pPr>
            <a:r>
              <a:rPr lang="en-GB" sz="1600" dirty="0">
                <a:latin typeface="Cambria" panose="02040503050406030204" pitchFamily="18" charset="0"/>
              </a:rPr>
              <a:t>The Treaty of </a:t>
            </a:r>
            <a:r>
              <a:rPr lang="en-GB" sz="1600" dirty="0" err="1">
                <a:latin typeface="Cambria" panose="02040503050406030204" pitchFamily="18" charset="0"/>
              </a:rPr>
              <a:t>Apmea</a:t>
            </a:r>
            <a:r>
              <a:rPr lang="en-GB" sz="1600" dirty="0">
                <a:latin typeface="Cambria" panose="02040503050406030204" pitchFamily="18" charset="0"/>
              </a:rPr>
              <a:t> gave Rhodes a large extension of territories in Asia Minor, including Lycia, which had sided with Antiochus III. The Lycians resisted Rhodian influences, and after a long war appealed to Rome to intervene in their favour.</a:t>
            </a:r>
          </a:p>
        </p:txBody>
      </p:sp>
      <p:sp>
        <p:nvSpPr>
          <p:cNvPr id="5" name="Text Placeholder 4">
            <a:extLst>
              <a:ext uri="{FF2B5EF4-FFF2-40B4-BE49-F238E27FC236}">
                <a16:creationId xmlns:a16="http://schemas.microsoft.com/office/drawing/2014/main" id="{E44C43F4-98DC-4252-A602-0445D8ECF197}"/>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80A18585-E287-4AA7-908F-AFEB44A937C2}"/>
              </a:ext>
            </a:extLst>
          </p:cNvPr>
          <p:cNvSpPr>
            <a:spLocks noGrp="1"/>
          </p:cNvSpPr>
          <p:nvPr>
            <p:ph sz="quarter" idx="4"/>
          </p:nvPr>
        </p:nvSpPr>
        <p:spPr/>
        <p:txBody>
          <a:bodyPr>
            <a:normAutofit/>
          </a:bodyPr>
          <a:lstStyle/>
          <a:p>
            <a:r>
              <a:rPr lang="en-GB" sz="1600" dirty="0">
                <a:latin typeface="Cambria" panose="02040503050406030204" pitchFamily="18" charset="0"/>
              </a:rPr>
              <a:t>Grainger, John D. </a:t>
            </a:r>
            <a:r>
              <a:rPr lang="en-GB" sz="1600" i="1" dirty="0">
                <a:latin typeface="Cambria" panose="02040503050406030204" pitchFamily="18" charset="0"/>
              </a:rPr>
              <a:t>Rome, Parthia, India: the Violent Emergence of a New World Order 150-140 BC</a:t>
            </a:r>
            <a:r>
              <a:rPr lang="en-GB" sz="1600" dirty="0">
                <a:latin typeface="Cambria" panose="02040503050406030204" pitchFamily="18" charset="0"/>
              </a:rPr>
              <a:t>. Praetorian Press, 2013</a:t>
            </a:r>
          </a:p>
          <a:p>
            <a:endParaRPr lang="en-GB" sz="1600" dirty="0">
              <a:latin typeface="Cambria" panose="02040503050406030204" pitchFamily="18" charset="0"/>
            </a:endParaRPr>
          </a:p>
        </p:txBody>
      </p:sp>
    </p:spTree>
    <p:extLst>
      <p:ext uri="{BB962C8B-B14F-4D97-AF65-F5344CB8AC3E}">
        <p14:creationId xmlns:p14="http://schemas.microsoft.com/office/powerpoint/2010/main" val="27245075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03881-5E32-4ED2-9F2F-759AC0EFE85B}"/>
              </a:ext>
            </a:extLst>
          </p:cNvPr>
          <p:cNvSpPr>
            <a:spLocks noGrp="1"/>
          </p:cNvSpPr>
          <p:nvPr>
            <p:ph type="title"/>
          </p:nvPr>
        </p:nvSpPr>
        <p:spPr/>
        <p:txBody>
          <a:bodyPr/>
          <a:lstStyle/>
          <a:p>
            <a:r>
              <a:rPr lang="en-GB" dirty="0">
                <a:latin typeface="Cambria" panose="02040503050406030204" pitchFamily="18" charset="0"/>
              </a:rPr>
              <a:t>Sack of Corinth:</a:t>
            </a:r>
          </a:p>
        </p:txBody>
      </p:sp>
      <p:sp>
        <p:nvSpPr>
          <p:cNvPr id="3" name="Text Placeholder 2">
            <a:extLst>
              <a:ext uri="{FF2B5EF4-FFF2-40B4-BE49-F238E27FC236}">
                <a16:creationId xmlns:a16="http://schemas.microsoft.com/office/drawing/2014/main" id="{870A940D-217C-44F7-BB5E-36DEC03C0CEA}"/>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5524469E-489D-46E7-8FAB-AD9FD00311BE}"/>
              </a:ext>
            </a:extLst>
          </p:cNvPr>
          <p:cNvSpPr>
            <a:spLocks noGrp="1"/>
          </p:cNvSpPr>
          <p:nvPr>
            <p:ph sz="half" idx="2"/>
          </p:nvPr>
        </p:nvSpPr>
        <p:spPr>
          <a:xfrm>
            <a:off x="839788" y="2001078"/>
            <a:ext cx="5332412" cy="4188585"/>
          </a:xfrm>
        </p:spPr>
        <p:txBody>
          <a:bodyPr>
            <a:normAutofit lnSpcReduction="10000"/>
          </a:bodyPr>
          <a:lstStyle/>
          <a:p>
            <a:pPr>
              <a:lnSpc>
                <a:spcPct val="100000"/>
              </a:lnSpc>
              <a:spcBef>
                <a:spcPts val="0"/>
              </a:spcBef>
            </a:pPr>
            <a:r>
              <a:rPr lang="en-GB" sz="1600" dirty="0">
                <a:latin typeface="Cambria" panose="02040503050406030204" pitchFamily="18" charset="0"/>
              </a:rPr>
              <a:t>Reconquest of Macedonia by Roman army under Q. </a:t>
            </a:r>
            <a:r>
              <a:rPr lang="en-GB" sz="1600" dirty="0" err="1">
                <a:latin typeface="Cambria" panose="02040503050406030204" pitchFamily="18" charset="0"/>
              </a:rPr>
              <a:t>Caecilius</a:t>
            </a:r>
            <a:r>
              <a:rPr lang="en-GB" sz="1600" dirty="0">
                <a:latin typeface="Cambria" panose="02040503050406030204" pitchFamily="18" charset="0"/>
              </a:rPr>
              <a:t> </a:t>
            </a:r>
            <a:r>
              <a:rPr lang="en-GB" sz="1600" dirty="0" err="1">
                <a:latin typeface="Cambria" panose="02040503050406030204" pitchFamily="18" charset="0"/>
              </a:rPr>
              <a:t>Metellus</a:t>
            </a:r>
            <a:r>
              <a:rPr lang="en-GB" sz="1600" dirty="0">
                <a:latin typeface="Cambria" panose="02040503050406030204" pitchFamily="18" charset="0"/>
              </a:rPr>
              <a:t> in 148 put a large Roman force in Balkan Peninsula for 1</a:t>
            </a:r>
            <a:r>
              <a:rPr lang="en-GB" sz="1600" baseline="30000" dirty="0">
                <a:latin typeface="Cambria" panose="02040503050406030204" pitchFamily="18" charset="0"/>
              </a:rPr>
              <a:t>st</a:t>
            </a:r>
            <a:r>
              <a:rPr lang="en-GB" sz="1600" dirty="0">
                <a:latin typeface="Cambria" panose="02040503050406030204" pitchFamily="18" charset="0"/>
              </a:rPr>
              <a:t> time in 20 years.</a:t>
            </a:r>
          </a:p>
          <a:p>
            <a:pPr>
              <a:lnSpc>
                <a:spcPct val="100000"/>
              </a:lnSpc>
              <a:spcBef>
                <a:spcPts val="0"/>
              </a:spcBef>
            </a:pPr>
            <a:r>
              <a:rPr lang="en-GB" sz="1600" dirty="0">
                <a:latin typeface="Cambria" panose="02040503050406030204" pitchFamily="18" charset="0"/>
              </a:rPr>
              <a:t>Much </a:t>
            </a:r>
            <a:r>
              <a:rPr lang="en-GB" sz="1600" dirty="0" err="1">
                <a:latin typeface="Cambria" panose="02040503050406030204" pitchFamily="18" charset="0"/>
              </a:rPr>
              <a:t>intimidatory</a:t>
            </a:r>
            <a:r>
              <a:rPr lang="en-GB" sz="1600" dirty="0">
                <a:latin typeface="Cambria" panose="02040503050406030204" pitchFamily="18" charset="0"/>
              </a:rPr>
              <a:t> action was enacted by the Romans towards the Greeks. This was an act to quash rebellion.</a:t>
            </a:r>
          </a:p>
          <a:p>
            <a:pPr>
              <a:lnSpc>
                <a:spcPct val="100000"/>
              </a:lnSpc>
              <a:spcBef>
                <a:spcPts val="0"/>
              </a:spcBef>
            </a:pPr>
            <a:r>
              <a:rPr lang="en-GB" sz="1600" dirty="0">
                <a:latin typeface="Cambria" panose="02040503050406030204" pitchFamily="18" charset="0"/>
              </a:rPr>
              <a:t>Sparta is in conflict with the resto Rome- leads to territorial fighting in Greece.</a:t>
            </a:r>
          </a:p>
          <a:p>
            <a:pPr>
              <a:lnSpc>
                <a:spcPct val="100000"/>
              </a:lnSpc>
              <a:spcBef>
                <a:spcPts val="0"/>
              </a:spcBef>
            </a:pPr>
            <a:r>
              <a:rPr lang="en-GB" sz="1600" dirty="0">
                <a:latin typeface="Cambria" panose="02040503050406030204" pitchFamily="18" charset="0"/>
              </a:rPr>
              <a:t>Anti-Spartan riot occurs in Corinth. Many </a:t>
            </a:r>
            <a:r>
              <a:rPr lang="en-GB" sz="1600" dirty="0" err="1">
                <a:latin typeface="Cambria" panose="02040503050406030204" pitchFamily="18" charset="0"/>
              </a:rPr>
              <a:t>Sp’s</a:t>
            </a:r>
            <a:r>
              <a:rPr lang="en-GB" sz="1600" dirty="0">
                <a:latin typeface="Cambria" panose="02040503050406030204" pitchFamily="18" charset="0"/>
              </a:rPr>
              <a:t> are jailed and/or killed. L. Aurelius Orestes felt personally threatened.</a:t>
            </a:r>
          </a:p>
          <a:p>
            <a:pPr>
              <a:lnSpc>
                <a:spcPct val="100000"/>
              </a:lnSpc>
              <a:spcBef>
                <a:spcPts val="0"/>
              </a:spcBef>
            </a:pPr>
            <a:r>
              <a:rPr lang="en-GB" sz="1600" dirty="0" err="1">
                <a:latin typeface="Cambria" panose="02040503050406030204" pitchFamily="18" charset="0"/>
              </a:rPr>
              <a:t>Kritalos</a:t>
            </a:r>
            <a:r>
              <a:rPr lang="en-GB" sz="1600" dirty="0">
                <a:latin typeface="Cambria" panose="02040503050406030204" pitchFamily="18" charset="0"/>
              </a:rPr>
              <a:t> leads Corinth at this point. Is Anti-Roman.</a:t>
            </a:r>
          </a:p>
          <a:p>
            <a:pPr>
              <a:lnSpc>
                <a:spcPct val="100000"/>
              </a:lnSpc>
              <a:spcBef>
                <a:spcPts val="0"/>
              </a:spcBef>
            </a:pPr>
            <a:r>
              <a:rPr lang="en-GB" sz="1600" dirty="0">
                <a:latin typeface="Cambria" panose="02040503050406030204" pitchFamily="18" charset="0"/>
              </a:rPr>
              <a:t>After much political conflict and changes, a Roman army sacks Corinth. The fight for the city is Dios (R) VS </a:t>
            </a:r>
            <a:r>
              <a:rPr lang="en-GB" sz="1600" dirty="0" err="1">
                <a:latin typeface="Cambria" panose="02040503050406030204" pitchFamily="18" charset="0"/>
              </a:rPr>
              <a:t>Metellus</a:t>
            </a:r>
            <a:r>
              <a:rPr lang="en-GB" sz="1600" dirty="0">
                <a:latin typeface="Cambria" panose="02040503050406030204" pitchFamily="18" charset="0"/>
              </a:rPr>
              <a:t> (C). Dios wins. It is not completely deserted, but is considered abandoned.</a:t>
            </a:r>
          </a:p>
          <a:p>
            <a:pPr>
              <a:lnSpc>
                <a:spcPct val="100000"/>
              </a:lnSpc>
              <a:spcBef>
                <a:spcPts val="0"/>
              </a:spcBef>
            </a:pPr>
            <a:r>
              <a:rPr lang="en-GB" sz="1600" dirty="0">
                <a:latin typeface="Cambria" panose="02040503050406030204" pitchFamily="18" charset="0"/>
              </a:rPr>
              <a:t>It is re-founded by </a:t>
            </a:r>
            <a:r>
              <a:rPr lang="pt-BR" sz="1600" dirty="0">
                <a:latin typeface="Cambria" panose="02040503050406030204" pitchFamily="18" charset="0"/>
              </a:rPr>
              <a:t>Julius Caesar as a </a:t>
            </a:r>
            <a:r>
              <a:rPr lang="pt-BR" sz="1600" i="1" dirty="0">
                <a:latin typeface="Cambria" panose="02040503050406030204" pitchFamily="18" charset="0"/>
              </a:rPr>
              <a:t>colonia</a:t>
            </a:r>
            <a:r>
              <a:rPr lang="pt-BR" sz="1600" dirty="0">
                <a:latin typeface="Cambria" panose="02040503050406030204" pitchFamily="18" charset="0"/>
              </a:rPr>
              <a:t>, though due to assasination, the true founder is Octavian.</a:t>
            </a: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83291788-E7F8-4956-A325-EC42C9A39EE3}"/>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830660AD-01D2-468C-8399-41CCCAAA08E1}"/>
              </a:ext>
            </a:extLst>
          </p:cNvPr>
          <p:cNvSpPr>
            <a:spLocks noGrp="1"/>
          </p:cNvSpPr>
          <p:nvPr>
            <p:ph sz="quarter" idx="4"/>
          </p:nvPr>
        </p:nvSpPr>
        <p:spPr>
          <a:xfrm>
            <a:off x="6172200" y="2001078"/>
            <a:ext cx="5183188" cy="4188585"/>
          </a:xfrm>
        </p:spPr>
        <p:txBody>
          <a:bodyPr>
            <a:normAutofit/>
          </a:bodyPr>
          <a:lstStyle/>
          <a:p>
            <a:r>
              <a:rPr lang="en-GB" sz="1600" dirty="0">
                <a:latin typeface="Cambria" panose="02040503050406030204" pitchFamily="18" charset="0"/>
              </a:rPr>
              <a:t>Grainger, John D. </a:t>
            </a:r>
            <a:r>
              <a:rPr lang="en-GB" sz="1600" i="1" dirty="0">
                <a:latin typeface="Cambria" panose="02040503050406030204" pitchFamily="18" charset="0"/>
              </a:rPr>
              <a:t>Rome, Parthia, India: the Violent Emergence of a New World Order 150-140 BC</a:t>
            </a:r>
            <a:r>
              <a:rPr lang="en-GB" sz="1600" dirty="0">
                <a:latin typeface="Cambria" panose="02040503050406030204" pitchFamily="18" charset="0"/>
              </a:rPr>
              <a:t>. Praetorian Press, 2013. Chapter 9: The Sack of Corinth</a:t>
            </a:r>
          </a:p>
          <a:p>
            <a:r>
              <a:rPr lang="en-GB" sz="1600" dirty="0" err="1">
                <a:latin typeface="Cambria" panose="02040503050406030204" pitchFamily="18" charset="0"/>
              </a:rPr>
              <a:t>Lendering</a:t>
            </a:r>
            <a:r>
              <a:rPr lang="en-GB" sz="1600" dirty="0">
                <a:latin typeface="Cambria" panose="02040503050406030204" pitchFamily="18" charset="0"/>
              </a:rPr>
              <a:t>, </a:t>
            </a:r>
            <a:r>
              <a:rPr lang="en-GB" sz="1600" dirty="0" err="1">
                <a:latin typeface="Cambria" panose="02040503050406030204" pitchFamily="18" charset="0"/>
              </a:rPr>
              <a:t>Jona</a:t>
            </a:r>
            <a:r>
              <a:rPr lang="en-GB" sz="1600" dirty="0">
                <a:latin typeface="Cambria" panose="02040503050406030204" pitchFamily="18" charset="0"/>
              </a:rPr>
              <a:t>. “Corinth.” </a:t>
            </a:r>
            <a:r>
              <a:rPr lang="en-GB" sz="1600" i="1" dirty="0">
                <a:latin typeface="Cambria" panose="02040503050406030204" pitchFamily="18" charset="0"/>
              </a:rPr>
              <a:t>Corinth - </a:t>
            </a:r>
            <a:r>
              <a:rPr lang="en-GB" sz="1600" i="1" dirty="0" err="1">
                <a:latin typeface="Cambria" panose="02040503050406030204" pitchFamily="18" charset="0"/>
              </a:rPr>
              <a:t>Livius</a:t>
            </a:r>
            <a:r>
              <a:rPr lang="en-GB" sz="1600" dirty="0">
                <a:latin typeface="Cambria" panose="02040503050406030204" pitchFamily="18" charset="0"/>
              </a:rPr>
              <a:t>, 3 Apr. 2018, Available at:</a:t>
            </a:r>
            <a:br>
              <a:rPr lang="en-GB" sz="1600" dirty="0">
                <a:latin typeface="Cambria" panose="02040503050406030204" pitchFamily="18" charset="0"/>
              </a:rPr>
            </a:br>
            <a:r>
              <a:rPr lang="en-GB" sz="1600" dirty="0">
                <a:latin typeface="Cambria" panose="02040503050406030204" pitchFamily="18" charset="0"/>
                <a:hlinkClick r:id="rId2"/>
              </a:rPr>
              <a:t>www.livius.org/articles/place/corinth/</a:t>
            </a:r>
            <a:br>
              <a:rPr lang="en-GB" sz="1600" dirty="0">
                <a:latin typeface="Cambria" panose="02040503050406030204" pitchFamily="18" charset="0"/>
              </a:rPr>
            </a:br>
            <a:r>
              <a:rPr lang="en-GB" sz="1600" dirty="0">
                <a:latin typeface="Cambria" panose="02040503050406030204" pitchFamily="18" charset="0"/>
              </a:rPr>
              <a:t>[Accessed 17/4/2018]</a:t>
            </a:r>
          </a:p>
        </p:txBody>
      </p:sp>
    </p:spTree>
    <p:extLst>
      <p:ext uri="{BB962C8B-B14F-4D97-AF65-F5344CB8AC3E}">
        <p14:creationId xmlns:p14="http://schemas.microsoft.com/office/powerpoint/2010/main" val="5563908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7D2FC-906F-4689-A69D-F40CC5470FAD}"/>
              </a:ext>
            </a:extLst>
          </p:cNvPr>
          <p:cNvSpPr>
            <a:spLocks noGrp="1"/>
          </p:cNvSpPr>
          <p:nvPr>
            <p:ph type="title"/>
          </p:nvPr>
        </p:nvSpPr>
        <p:spPr/>
        <p:txBody>
          <a:bodyPr/>
          <a:lstStyle/>
          <a:p>
            <a:r>
              <a:rPr lang="en-GB" dirty="0">
                <a:latin typeface="Cambria" panose="02040503050406030204" pitchFamily="18" charset="0"/>
              </a:rPr>
              <a:t>Antiochus IV's second invasion of Egypt:</a:t>
            </a:r>
          </a:p>
        </p:txBody>
      </p:sp>
      <p:sp>
        <p:nvSpPr>
          <p:cNvPr id="3" name="Text Placeholder 2">
            <a:extLst>
              <a:ext uri="{FF2B5EF4-FFF2-40B4-BE49-F238E27FC236}">
                <a16:creationId xmlns:a16="http://schemas.microsoft.com/office/drawing/2014/main" id="{248F6D6E-CCF0-408A-A6A0-231A85E91299}"/>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371E93B2-7E7F-4067-BA6C-CF8F6121AEC7}"/>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Was faced with what was thought to be a Jewish insurrection during his invasion of Egypt and reacted with a campaign of persecution against the Jews.</a:t>
            </a:r>
          </a:p>
        </p:txBody>
      </p:sp>
      <p:sp>
        <p:nvSpPr>
          <p:cNvPr id="5" name="Text Placeholder 4">
            <a:extLst>
              <a:ext uri="{FF2B5EF4-FFF2-40B4-BE49-F238E27FC236}">
                <a16:creationId xmlns:a16="http://schemas.microsoft.com/office/drawing/2014/main" id="{C7FB1FC9-457D-4AE1-BDF2-DB36438AEDD1}"/>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5BE396BA-28F7-4320-B1DC-A2521A0CDC5C}"/>
              </a:ext>
            </a:extLst>
          </p:cNvPr>
          <p:cNvSpPr>
            <a:spLocks noGrp="1"/>
          </p:cNvSpPr>
          <p:nvPr>
            <p:ph sz="quarter" idx="4"/>
          </p:nvPr>
        </p:nvSpPr>
        <p:spPr/>
        <p:txBody>
          <a:bodyPr>
            <a:normAutofit/>
          </a:bodyPr>
          <a:lstStyle/>
          <a:p>
            <a:r>
              <a:rPr lang="en-GB" sz="1600" dirty="0">
                <a:latin typeface="Cambria" panose="02040503050406030204" pitchFamily="18" charset="0"/>
              </a:rPr>
              <a:t>Erskine, Andrew, editor. </a:t>
            </a:r>
            <a:r>
              <a:rPr lang="en-GB" sz="1600" i="1" dirty="0">
                <a:latin typeface="Cambria" panose="02040503050406030204" pitchFamily="18" charset="0"/>
              </a:rPr>
              <a:t>A Companion to the Hellenistic World</a:t>
            </a:r>
            <a:r>
              <a:rPr lang="en-GB" sz="1600" dirty="0">
                <a:latin typeface="Cambria" panose="02040503050406030204" pitchFamily="18" charset="0"/>
              </a:rPr>
              <a:t>. Blackwell, 2009.</a:t>
            </a:r>
            <a:br>
              <a:rPr lang="en-GB" sz="1600" dirty="0">
                <a:latin typeface="Cambria" panose="02040503050406030204" pitchFamily="18" charset="0"/>
              </a:rPr>
            </a:br>
            <a:r>
              <a:rPr lang="en-GB" sz="1600" dirty="0">
                <a:latin typeface="Cambria" panose="02040503050406030204" pitchFamily="18" charset="0"/>
              </a:rPr>
              <a:t>Part 1 Chapter 5: Subjection and Resistance: to the Death of Mithradates </a:t>
            </a:r>
          </a:p>
        </p:txBody>
      </p:sp>
    </p:spTree>
    <p:extLst>
      <p:ext uri="{BB962C8B-B14F-4D97-AF65-F5344CB8AC3E}">
        <p14:creationId xmlns:p14="http://schemas.microsoft.com/office/powerpoint/2010/main" val="7196938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9A7DB-004C-4FE8-B113-C53177F7FD3E}"/>
              </a:ext>
            </a:extLst>
          </p:cNvPr>
          <p:cNvSpPr>
            <a:spLocks noGrp="1"/>
          </p:cNvSpPr>
          <p:nvPr>
            <p:ph type="title"/>
          </p:nvPr>
        </p:nvSpPr>
        <p:spPr/>
        <p:txBody>
          <a:bodyPr/>
          <a:lstStyle/>
          <a:p>
            <a:r>
              <a:rPr lang="en-GB" dirty="0">
                <a:latin typeface="Cambria" panose="02040503050406030204" pitchFamily="18" charset="0"/>
              </a:rPr>
              <a:t>Maccabean Revolt:</a:t>
            </a:r>
          </a:p>
        </p:txBody>
      </p:sp>
      <p:sp>
        <p:nvSpPr>
          <p:cNvPr id="3" name="Text Placeholder 2">
            <a:extLst>
              <a:ext uri="{FF2B5EF4-FFF2-40B4-BE49-F238E27FC236}">
                <a16:creationId xmlns:a16="http://schemas.microsoft.com/office/drawing/2014/main" id="{5EA3D643-FE67-47A8-85C2-4CD6E964E038}"/>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C86C8202-1F01-4A12-BBEB-8D5D227F082C}"/>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Antiochus IV’s persecution of Jews in Egypt was to set in motion the Maccabean Revolt. </a:t>
            </a:r>
          </a:p>
          <a:p>
            <a:pPr>
              <a:lnSpc>
                <a:spcPct val="100000"/>
              </a:lnSpc>
              <a:spcBef>
                <a:spcPts val="0"/>
              </a:spcBef>
            </a:pPr>
            <a:r>
              <a:rPr lang="en-GB" sz="1600" dirty="0">
                <a:latin typeface="Cambria" panose="02040503050406030204" pitchFamily="18" charset="0"/>
              </a:rPr>
              <a:t>The revolt would plague the </a:t>
            </a:r>
            <a:r>
              <a:rPr lang="en-GB" sz="1600" dirty="0" err="1">
                <a:latin typeface="Cambria" panose="02040503050406030204" pitchFamily="18" charset="0"/>
              </a:rPr>
              <a:t>Selukid</a:t>
            </a:r>
            <a:r>
              <a:rPr lang="en-GB" sz="1600" dirty="0">
                <a:latin typeface="Cambria" panose="02040503050406030204" pitchFamily="18" charset="0"/>
              </a:rPr>
              <a:t> government for generations.</a:t>
            </a:r>
          </a:p>
        </p:txBody>
      </p:sp>
      <p:sp>
        <p:nvSpPr>
          <p:cNvPr id="5" name="Text Placeholder 4">
            <a:extLst>
              <a:ext uri="{FF2B5EF4-FFF2-40B4-BE49-F238E27FC236}">
                <a16:creationId xmlns:a16="http://schemas.microsoft.com/office/drawing/2014/main" id="{7701105A-DA60-470D-83DD-A783AF54276F}"/>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3CF3CC6F-AFC5-4147-B37B-CB8CC37B6381}"/>
              </a:ext>
            </a:extLst>
          </p:cNvPr>
          <p:cNvSpPr>
            <a:spLocks noGrp="1"/>
          </p:cNvSpPr>
          <p:nvPr>
            <p:ph sz="quarter" idx="4"/>
          </p:nvPr>
        </p:nvSpPr>
        <p:spPr/>
        <p:txBody>
          <a:bodyPr>
            <a:normAutofit/>
          </a:bodyPr>
          <a:lstStyle/>
          <a:p>
            <a:r>
              <a:rPr lang="en-GB" sz="1600" dirty="0">
                <a:latin typeface="Cambria" panose="02040503050406030204" pitchFamily="18" charset="0"/>
              </a:rPr>
              <a:t>Erskine, Andrew, editor. </a:t>
            </a:r>
            <a:r>
              <a:rPr lang="en-GB" sz="1600" i="1" dirty="0">
                <a:latin typeface="Cambria" panose="02040503050406030204" pitchFamily="18" charset="0"/>
              </a:rPr>
              <a:t>A Companion to the Hellenistic World</a:t>
            </a:r>
            <a:r>
              <a:rPr lang="en-GB" sz="1600" dirty="0">
                <a:latin typeface="Cambria" panose="02040503050406030204" pitchFamily="18" charset="0"/>
              </a:rPr>
              <a:t>. Blackwell, 2009. </a:t>
            </a:r>
            <a:br>
              <a:rPr lang="en-GB" sz="1600" dirty="0">
                <a:latin typeface="Cambria" panose="02040503050406030204" pitchFamily="18" charset="0"/>
              </a:rPr>
            </a:br>
            <a:r>
              <a:rPr lang="en-GB" sz="1600" dirty="0">
                <a:latin typeface="Cambria" panose="02040503050406030204" pitchFamily="18" charset="0"/>
              </a:rPr>
              <a:t>Part 1 Chapter 5: Subjection and Resistance: to the Death of Mithradates </a:t>
            </a:r>
          </a:p>
        </p:txBody>
      </p:sp>
    </p:spTree>
    <p:extLst>
      <p:ext uri="{BB962C8B-B14F-4D97-AF65-F5344CB8AC3E}">
        <p14:creationId xmlns:p14="http://schemas.microsoft.com/office/powerpoint/2010/main" val="32803140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0CA39-9A9A-492A-A570-D03DEC2C5B11}"/>
              </a:ext>
            </a:extLst>
          </p:cNvPr>
          <p:cNvSpPr>
            <a:spLocks noGrp="1"/>
          </p:cNvSpPr>
          <p:nvPr>
            <p:ph type="title"/>
          </p:nvPr>
        </p:nvSpPr>
        <p:spPr/>
        <p:txBody>
          <a:bodyPr/>
          <a:lstStyle/>
          <a:p>
            <a:r>
              <a:rPr lang="en-GB" dirty="0">
                <a:latin typeface="Cambria" panose="02040503050406030204" pitchFamily="18" charset="0"/>
              </a:rPr>
              <a:t>Death of Mithradates:</a:t>
            </a:r>
          </a:p>
        </p:txBody>
      </p:sp>
      <p:sp>
        <p:nvSpPr>
          <p:cNvPr id="3" name="Text Placeholder 2">
            <a:extLst>
              <a:ext uri="{FF2B5EF4-FFF2-40B4-BE49-F238E27FC236}">
                <a16:creationId xmlns:a16="http://schemas.microsoft.com/office/drawing/2014/main" id="{AF679E90-388A-4EC4-991B-85BFB5FABAD0}"/>
              </a:ext>
            </a:extLst>
          </p:cNvPr>
          <p:cNvSpPr>
            <a:spLocks noGrp="1"/>
          </p:cNvSpPr>
          <p:nvPr>
            <p:ph type="body" idx="1"/>
          </p:nvPr>
        </p:nvSpPr>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EB64277E-1E3D-4EB4-8561-08F05472BA33}"/>
              </a:ext>
            </a:extLst>
          </p:cNvPr>
          <p:cNvSpPr>
            <a:spLocks noGrp="1"/>
          </p:cNvSpPr>
          <p:nvPr>
            <p:ph sz="half" idx="2"/>
          </p:nvPr>
        </p:nvSpPr>
        <p:spPr/>
        <p:txBody>
          <a:bodyPr>
            <a:normAutofit/>
          </a:bodyPr>
          <a:lstStyle/>
          <a:p>
            <a:pPr>
              <a:lnSpc>
                <a:spcPct val="100000"/>
              </a:lnSpc>
              <a:spcBef>
                <a:spcPts val="0"/>
              </a:spcBef>
            </a:pPr>
            <a:r>
              <a:rPr lang="en-GB" sz="1600" dirty="0">
                <a:latin typeface="Cambria" panose="02040503050406030204" pitchFamily="18" charset="0"/>
              </a:rPr>
              <a:t>Died in 63 BC.</a:t>
            </a:r>
          </a:p>
          <a:p>
            <a:pPr>
              <a:lnSpc>
                <a:spcPct val="100000"/>
              </a:lnSpc>
              <a:spcBef>
                <a:spcPts val="0"/>
              </a:spcBef>
            </a:pPr>
            <a:r>
              <a:rPr lang="en-GB" sz="1600" dirty="0">
                <a:latin typeface="Cambria" panose="02040503050406030204" pitchFamily="18" charset="0"/>
              </a:rPr>
              <a:t>He asserted independence in the war against the Hellenistic armies against Rome in the Greek cast. </a:t>
            </a:r>
          </a:p>
          <a:p>
            <a:pPr>
              <a:lnSpc>
                <a:spcPct val="100000"/>
              </a:lnSpc>
              <a:spcBef>
                <a:spcPts val="0"/>
              </a:spcBef>
            </a:pPr>
            <a:r>
              <a:rPr lang="en-GB" sz="1600" dirty="0">
                <a:latin typeface="Cambria" panose="02040503050406030204" pitchFamily="18" charset="0"/>
              </a:rPr>
              <a:t>This helped lead Rome further into the Greek World. </a:t>
            </a:r>
          </a:p>
        </p:txBody>
      </p:sp>
      <p:sp>
        <p:nvSpPr>
          <p:cNvPr id="5" name="Text Placeholder 4">
            <a:extLst>
              <a:ext uri="{FF2B5EF4-FFF2-40B4-BE49-F238E27FC236}">
                <a16:creationId xmlns:a16="http://schemas.microsoft.com/office/drawing/2014/main" id="{5A7CAD93-1197-438D-938C-728D43267437}"/>
              </a:ext>
            </a:extLst>
          </p:cNvPr>
          <p:cNvSpPr>
            <a:spLocks noGrp="1"/>
          </p:cNvSpPr>
          <p:nvPr>
            <p:ph type="body" sz="quarter" idx="3"/>
          </p:nvPr>
        </p:nvSpPr>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8AC05DC1-4D82-49DA-A9DD-581955BECC94}"/>
              </a:ext>
            </a:extLst>
          </p:cNvPr>
          <p:cNvSpPr>
            <a:spLocks noGrp="1"/>
          </p:cNvSpPr>
          <p:nvPr>
            <p:ph sz="quarter" idx="4"/>
          </p:nvPr>
        </p:nvSpPr>
        <p:spPr/>
        <p:txBody>
          <a:bodyPr>
            <a:normAutofit/>
          </a:bodyPr>
          <a:lstStyle/>
          <a:p>
            <a:r>
              <a:rPr lang="en-GB" sz="1600" dirty="0">
                <a:latin typeface="Cambria" panose="02040503050406030204" pitchFamily="18" charset="0"/>
              </a:rPr>
              <a:t>Erskine, Andrew, editor. </a:t>
            </a:r>
            <a:r>
              <a:rPr lang="en-GB" sz="1600" i="1" dirty="0">
                <a:latin typeface="Cambria" panose="02040503050406030204" pitchFamily="18" charset="0"/>
              </a:rPr>
              <a:t>A Companion to the Hellenistic World</a:t>
            </a:r>
            <a:r>
              <a:rPr lang="en-GB" sz="1600" dirty="0">
                <a:latin typeface="Cambria" panose="02040503050406030204" pitchFamily="18" charset="0"/>
              </a:rPr>
              <a:t>. Blackwell, 2009.</a:t>
            </a:r>
            <a:br>
              <a:rPr lang="en-GB" sz="1600" dirty="0">
                <a:latin typeface="Cambria" panose="02040503050406030204" pitchFamily="18" charset="0"/>
              </a:rPr>
            </a:br>
            <a:r>
              <a:rPr lang="en-GB" sz="1600" dirty="0">
                <a:latin typeface="Cambria" panose="02040503050406030204" pitchFamily="18" charset="0"/>
              </a:rPr>
              <a:t>Part 1 Chapter 5: Subjection and Resistance: to the Death of Mithradates </a:t>
            </a:r>
          </a:p>
        </p:txBody>
      </p:sp>
    </p:spTree>
    <p:extLst>
      <p:ext uri="{BB962C8B-B14F-4D97-AF65-F5344CB8AC3E}">
        <p14:creationId xmlns:p14="http://schemas.microsoft.com/office/powerpoint/2010/main" val="32198715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A1FB2-7ABB-4E70-969F-1D8AA5FA33D4}"/>
              </a:ext>
            </a:extLst>
          </p:cNvPr>
          <p:cNvSpPr>
            <a:spLocks noGrp="1"/>
          </p:cNvSpPr>
          <p:nvPr>
            <p:ph type="title"/>
          </p:nvPr>
        </p:nvSpPr>
        <p:spPr>
          <a:xfrm>
            <a:off x="839788" y="365126"/>
            <a:ext cx="10515600" cy="774562"/>
          </a:xfrm>
        </p:spPr>
        <p:txBody>
          <a:bodyPr/>
          <a:lstStyle/>
          <a:p>
            <a:r>
              <a:rPr lang="en-GB" dirty="0">
                <a:latin typeface="Cambria" panose="02040503050406030204" pitchFamily="18" charset="0"/>
              </a:rPr>
              <a:t>Battle of Actium:</a:t>
            </a:r>
          </a:p>
        </p:txBody>
      </p:sp>
      <p:sp>
        <p:nvSpPr>
          <p:cNvPr id="3" name="Text Placeholder 2">
            <a:extLst>
              <a:ext uri="{FF2B5EF4-FFF2-40B4-BE49-F238E27FC236}">
                <a16:creationId xmlns:a16="http://schemas.microsoft.com/office/drawing/2014/main" id="{AB8913D1-42BE-4E89-8162-3A5D7FE2713E}"/>
              </a:ext>
            </a:extLst>
          </p:cNvPr>
          <p:cNvSpPr>
            <a:spLocks noGrp="1"/>
          </p:cNvSpPr>
          <p:nvPr>
            <p:ph type="body" idx="1"/>
          </p:nvPr>
        </p:nvSpPr>
        <p:spPr>
          <a:xfrm>
            <a:off x="839788" y="1139688"/>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03DB96F3-E6D2-46D1-9015-4BCC827E4BDF}"/>
              </a:ext>
            </a:extLst>
          </p:cNvPr>
          <p:cNvSpPr>
            <a:spLocks noGrp="1"/>
          </p:cNvSpPr>
          <p:nvPr>
            <p:ph sz="half" idx="2"/>
          </p:nvPr>
        </p:nvSpPr>
        <p:spPr>
          <a:xfrm>
            <a:off x="839788" y="1457740"/>
            <a:ext cx="6008410" cy="4731924"/>
          </a:xfrm>
        </p:spPr>
        <p:txBody>
          <a:bodyPr>
            <a:normAutofit/>
          </a:bodyPr>
          <a:lstStyle/>
          <a:p>
            <a:pPr>
              <a:lnSpc>
                <a:spcPct val="100000"/>
              </a:lnSpc>
              <a:spcBef>
                <a:spcPts val="0"/>
              </a:spcBef>
            </a:pPr>
            <a:r>
              <a:rPr lang="en-GB" sz="1600" dirty="0">
                <a:latin typeface="Cambria" panose="02040503050406030204" pitchFamily="18" charset="0"/>
              </a:rPr>
              <a:t>Actium is a coast town on the West of Greece.</a:t>
            </a:r>
          </a:p>
          <a:p>
            <a:pPr>
              <a:lnSpc>
                <a:spcPct val="100000"/>
              </a:lnSpc>
              <a:spcBef>
                <a:spcPts val="0"/>
              </a:spcBef>
            </a:pPr>
            <a:r>
              <a:rPr lang="en-GB" sz="1600" dirty="0">
                <a:latin typeface="Cambria" panose="02040503050406030204" pitchFamily="18" charset="0"/>
              </a:rPr>
              <a:t>Was a naval battle</a:t>
            </a:r>
          </a:p>
          <a:p>
            <a:pPr>
              <a:lnSpc>
                <a:spcPct val="100000"/>
              </a:lnSpc>
              <a:spcBef>
                <a:spcPts val="0"/>
              </a:spcBef>
            </a:pPr>
            <a:r>
              <a:rPr lang="en-GB" sz="1600" dirty="0">
                <a:latin typeface="Cambria" panose="02040503050406030204" pitchFamily="18" charset="0"/>
              </a:rPr>
              <a:t>Was Antony (+ Cleopatra) against Octavian, largely fought due to the fact that both wanted power, and whilst publicly in a relationship with Cleo, was still married to Octavia, Octavian’s daughter.</a:t>
            </a:r>
          </a:p>
          <a:p>
            <a:pPr>
              <a:lnSpc>
                <a:spcPct val="100000"/>
              </a:lnSpc>
              <a:spcBef>
                <a:spcPts val="0"/>
              </a:spcBef>
            </a:pPr>
            <a:r>
              <a:rPr lang="en-GB" sz="1600" dirty="0">
                <a:latin typeface="Cambria" panose="02040503050406030204" pitchFamily="18" charset="0"/>
              </a:rPr>
              <a:t>Ant moved to west coast of Greece after divorcing Octavia, which lost him two prominent supporters (</a:t>
            </a:r>
            <a:r>
              <a:rPr lang="en-GB" sz="1600" dirty="0" err="1">
                <a:latin typeface="Cambria" panose="02040503050406030204" pitchFamily="18" charset="0"/>
              </a:rPr>
              <a:t>Plancus</a:t>
            </a:r>
            <a:r>
              <a:rPr lang="en-GB" sz="1600" dirty="0">
                <a:latin typeface="Cambria" panose="02040503050406030204" pitchFamily="18" charset="0"/>
              </a:rPr>
              <a:t> and his nephew Titus) who defected to Octavian, giving him a wealth of information on Ant.</a:t>
            </a:r>
          </a:p>
          <a:p>
            <a:pPr>
              <a:lnSpc>
                <a:spcPct val="100000"/>
              </a:lnSpc>
              <a:spcBef>
                <a:spcPts val="0"/>
              </a:spcBef>
            </a:pPr>
            <a:r>
              <a:rPr lang="en-GB" sz="1600" dirty="0">
                <a:latin typeface="Cambria" panose="02040503050406030204" pitchFamily="18" charset="0"/>
              </a:rPr>
              <a:t>This led to the Campaign of 31.</a:t>
            </a:r>
          </a:p>
          <a:p>
            <a:pPr>
              <a:lnSpc>
                <a:spcPct val="100000"/>
              </a:lnSpc>
              <a:spcBef>
                <a:spcPts val="0"/>
              </a:spcBef>
            </a:pPr>
            <a:r>
              <a:rPr lang="en-GB" sz="1600" dirty="0">
                <a:latin typeface="Cambria" panose="02040503050406030204" pitchFamily="18" charset="0"/>
              </a:rPr>
              <a:t>Oct planned to fight Ant’s main force at Actium. His aims did not progress well, giving Ant the time to rally. </a:t>
            </a:r>
          </a:p>
          <a:p>
            <a:pPr>
              <a:lnSpc>
                <a:spcPct val="100000"/>
              </a:lnSpc>
              <a:spcBef>
                <a:spcPts val="0"/>
              </a:spcBef>
            </a:pPr>
            <a:r>
              <a:rPr lang="en-GB" sz="1600" dirty="0">
                <a:latin typeface="Cambria" panose="02040503050406030204" pitchFamily="18" charset="0"/>
              </a:rPr>
              <a:t>However, Oct managed to get himself the higher ground and upper hand in position and numbers. Ant was trapped.</a:t>
            </a:r>
          </a:p>
          <a:p>
            <a:pPr>
              <a:lnSpc>
                <a:spcPct val="100000"/>
              </a:lnSpc>
              <a:spcBef>
                <a:spcPts val="0"/>
              </a:spcBef>
            </a:pPr>
            <a:r>
              <a:rPr lang="en-GB" sz="1600" dirty="0">
                <a:latin typeface="Cambria" panose="02040503050406030204" pitchFamily="18" charset="0"/>
              </a:rPr>
              <a:t>Ant burnt spare ships to keep them from Oct, leaving him with a fleet of 230 ships. Ant had 4 squadrons.</a:t>
            </a:r>
          </a:p>
          <a:p>
            <a:pPr>
              <a:lnSpc>
                <a:spcPct val="100000"/>
              </a:lnSpc>
              <a:spcBef>
                <a:spcPts val="0"/>
              </a:spcBef>
            </a:pPr>
            <a:r>
              <a:rPr lang="en-GB" sz="1600" dirty="0">
                <a:latin typeface="Cambria" panose="02040503050406030204" pitchFamily="18" charset="0"/>
              </a:rPr>
              <a:t>Oct had 8 legions + 5 </a:t>
            </a:r>
            <a:r>
              <a:rPr lang="en-GB" sz="1600" dirty="0" err="1">
                <a:latin typeface="Cambria" panose="02040503050406030204" pitchFamily="18" charset="0"/>
              </a:rPr>
              <a:t>Praeterian</a:t>
            </a:r>
            <a:r>
              <a:rPr lang="en-GB" sz="1600" dirty="0">
                <a:latin typeface="Cambria" panose="02040503050406030204" pitchFamily="18" charset="0"/>
              </a:rPr>
              <a:t> cohorts.</a:t>
            </a:r>
          </a:p>
          <a:p>
            <a:pPr>
              <a:lnSpc>
                <a:spcPct val="100000"/>
              </a:lnSpc>
              <a:spcBef>
                <a:spcPts val="0"/>
              </a:spcBef>
            </a:pPr>
            <a:r>
              <a:rPr lang="en-GB" sz="1600" dirty="0">
                <a:latin typeface="Cambria" panose="02040503050406030204" pitchFamily="18" charset="0"/>
              </a:rPr>
              <a:t>Ant + Cleo fled the battle. Oct defeated his army and won.</a:t>
            </a:r>
          </a:p>
        </p:txBody>
      </p:sp>
      <p:sp>
        <p:nvSpPr>
          <p:cNvPr id="5" name="Text Placeholder 4">
            <a:extLst>
              <a:ext uri="{FF2B5EF4-FFF2-40B4-BE49-F238E27FC236}">
                <a16:creationId xmlns:a16="http://schemas.microsoft.com/office/drawing/2014/main" id="{9F0CDB58-AF3B-4131-9E78-EBACFB2D618D}"/>
              </a:ext>
            </a:extLst>
          </p:cNvPr>
          <p:cNvSpPr>
            <a:spLocks noGrp="1"/>
          </p:cNvSpPr>
          <p:nvPr>
            <p:ph type="body" sz="quarter" idx="3"/>
          </p:nvPr>
        </p:nvSpPr>
        <p:spPr>
          <a:xfrm>
            <a:off x="6851374" y="1139688"/>
            <a:ext cx="450083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728982E3-9039-489F-9D78-143CD772D4CC}"/>
              </a:ext>
            </a:extLst>
          </p:cNvPr>
          <p:cNvSpPr>
            <a:spLocks noGrp="1"/>
          </p:cNvSpPr>
          <p:nvPr>
            <p:ph sz="quarter" idx="4"/>
          </p:nvPr>
        </p:nvSpPr>
        <p:spPr>
          <a:xfrm>
            <a:off x="6851374" y="1457740"/>
            <a:ext cx="4504014" cy="4731923"/>
          </a:xfrm>
        </p:spPr>
        <p:txBody>
          <a:bodyPr>
            <a:normAutofit/>
          </a:bodyPr>
          <a:lstStyle/>
          <a:p>
            <a:r>
              <a:rPr lang="en-GB" sz="1600" dirty="0">
                <a:latin typeface="Cambria" panose="02040503050406030204" pitchFamily="18" charset="0"/>
              </a:rPr>
              <a:t>Carter, John M. </a:t>
            </a:r>
            <a:r>
              <a:rPr lang="en-GB" sz="1600" i="1" dirty="0">
                <a:latin typeface="Cambria" panose="02040503050406030204" pitchFamily="18" charset="0"/>
              </a:rPr>
              <a:t>The Battle of Actium: The Rise and Triumph of Julius Caesar</a:t>
            </a:r>
            <a:r>
              <a:rPr lang="en-GB" sz="1600" dirty="0">
                <a:latin typeface="Cambria" panose="02040503050406030204" pitchFamily="18" charset="0"/>
              </a:rPr>
              <a:t>. Hamish Hamilton Ltd, 1970</a:t>
            </a:r>
          </a:p>
        </p:txBody>
      </p:sp>
    </p:spTree>
    <p:extLst>
      <p:ext uri="{BB962C8B-B14F-4D97-AF65-F5344CB8AC3E}">
        <p14:creationId xmlns:p14="http://schemas.microsoft.com/office/powerpoint/2010/main" val="10405951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1455</TotalTime>
  <Words>6385</Words>
  <Application>Microsoft Office PowerPoint</Application>
  <PresentationFormat>Widescreen</PresentationFormat>
  <Paragraphs>438</Paragraphs>
  <Slides>40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Cambria</vt:lpstr>
      <vt:lpstr>Office Theme</vt:lpstr>
      <vt:lpstr>Annotated Timeline Semester 2 </vt:lpstr>
      <vt:lpstr>Birth of Alexander:</vt:lpstr>
      <vt:lpstr>Marriage of Phillip and Cleopatra:</vt:lpstr>
      <vt:lpstr>Death of Phillip II:</vt:lpstr>
      <vt:lpstr>Sack of Thebes:</vt:lpstr>
      <vt:lpstr>Battle of Granicus:</vt:lpstr>
      <vt:lpstr>Battle of Issus:</vt:lpstr>
      <vt:lpstr>Visit to the Shrine of Ammon:</vt:lpstr>
      <vt:lpstr>Battle of Gaugamela:</vt:lpstr>
      <vt:lpstr>Sack of Persepolis:</vt:lpstr>
      <vt:lpstr>Battle of Hydaspes :</vt:lpstr>
      <vt:lpstr>Mutiny at Opis:</vt:lpstr>
      <vt:lpstr>Death of Alexander:</vt:lpstr>
      <vt:lpstr>Babylonian Settlement:</vt:lpstr>
      <vt:lpstr>Perdiccas' invasion of Egypt</vt:lpstr>
      <vt:lpstr>Triparadeisos:</vt:lpstr>
      <vt:lpstr>Lamian (Hellenic) War:</vt:lpstr>
      <vt:lpstr>Death of Eumenes:</vt:lpstr>
      <vt:lpstr>Death of Antipater:</vt:lpstr>
      <vt:lpstr>Death of Roxane and Alexander IV:</vt:lpstr>
      <vt:lpstr>Battle of Gaza:</vt:lpstr>
      <vt:lpstr>Antigonus and Demetrius declared Kings:</vt:lpstr>
      <vt:lpstr>Battle of Ipsus:</vt:lpstr>
      <vt:lpstr>Galatian Invasion:</vt:lpstr>
      <vt:lpstr>Second Syrian War:</vt:lpstr>
      <vt:lpstr>Bactrian Independence:</vt:lpstr>
      <vt:lpstr>Parthian Independence:</vt:lpstr>
      <vt:lpstr>End of Parthian Empire</vt:lpstr>
      <vt:lpstr>Accession of Ptolemy II</vt:lpstr>
      <vt:lpstr>Third Syrian War:</vt:lpstr>
      <vt:lpstr>Second Illyrian War:</vt:lpstr>
      <vt:lpstr>Battle of Cynocephalae:</vt:lpstr>
      <vt:lpstr>Battle of Pydna:</vt:lpstr>
      <vt:lpstr>Flamininus' declaration at the Isthmian Games:</vt:lpstr>
      <vt:lpstr>Treaty of Apamea:</vt:lpstr>
      <vt:lpstr>Sack of Corinth:</vt:lpstr>
      <vt:lpstr>Antiochus IV's second invasion of Egypt:</vt:lpstr>
      <vt:lpstr>Maccabean Revolt:</vt:lpstr>
      <vt:lpstr>Death of Mithradates:</vt:lpstr>
      <vt:lpstr>Battle of Actium: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Annotated Timeline Semester 2</dc:title>
  <dc:creator>Matilda Jones (1701654)</dc:creator>
  <cp:lastModifiedBy>Matilda Jones (1701654)</cp:lastModifiedBy>
  <cp:revision>65</cp:revision>
  <dcterms:created xsi:type="dcterms:W3CDTF">2018-01-23T12:51:28Z</dcterms:created>
  <dcterms:modified xsi:type="dcterms:W3CDTF">2018-05-02T19:22:21Z</dcterms:modified>
</cp:coreProperties>
</file>