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EBF38B6-0E1A-4962-A1CB-617BFCD1ED64}">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49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411F6-C625-44C1-B906-BBDBB544ECE1}" type="datetimeFigureOut">
              <a:rPr lang="en-GB" smtClean="0"/>
              <a:t>17/11/2018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6FDFA5-620C-42DC-8B08-17AB986010BE}" type="slidenum">
              <a:rPr lang="en-GB" smtClean="0"/>
              <a:t>‹#›</a:t>
            </a:fld>
            <a:endParaRPr lang="en-GB"/>
          </a:p>
        </p:txBody>
      </p:sp>
    </p:spTree>
    <p:extLst>
      <p:ext uri="{BB962C8B-B14F-4D97-AF65-F5344CB8AC3E}">
        <p14:creationId xmlns:p14="http://schemas.microsoft.com/office/powerpoint/2010/main" val="1222193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3EAFD-3D5C-4A3E-82BF-8F8609BE96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2E812B-CDFE-4CD0-852C-2713E90D6F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C198BF-9F40-49B6-B42F-C1A47E8D54AB}"/>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5" name="Footer Placeholder 4">
            <a:extLst>
              <a:ext uri="{FF2B5EF4-FFF2-40B4-BE49-F238E27FC236}">
                <a16:creationId xmlns:a16="http://schemas.microsoft.com/office/drawing/2014/main" id="{3AA345EE-B506-47D8-95C0-F667BB5A92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C68B89-492E-46F5-9419-25626251DA5E}"/>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2597779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87F0D-5061-4EEE-9F30-B9C4B50B6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FD959E-DA92-48C6-9664-C83AB958090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2DB146-2525-4265-BB26-61D26B2D58D7}"/>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5" name="Footer Placeholder 4">
            <a:extLst>
              <a:ext uri="{FF2B5EF4-FFF2-40B4-BE49-F238E27FC236}">
                <a16:creationId xmlns:a16="http://schemas.microsoft.com/office/drawing/2014/main" id="{33B83EC5-4E9F-4BCE-BB3A-574474B9B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DF281-CB9D-4BDD-87EE-61ECC51879A1}"/>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1109607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EA12-5589-4FD3-B77F-D0CD318D2E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F79CAB-5738-4C75-AF36-28C54C5232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A495FE2-97A3-42AE-B712-AEBD922632C3}"/>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5" name="Footer Placeholder 4">
            <a:extLst>
              <a:ext uri="{FF2B5EF4-FFF2-40B4-BE49-F238E27FC236}">
                <a16:creationId xmlns:a16="http://schemas.microsoft.com/office/drawing/2014/main" id="{D9134154-5622-49D1-8E86-95B4C94561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5A47ED-C334-4054-9271-568D5F7E8E79}"/>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4031117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CA532-BBA0-4160-9032-5BF38F1031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E121D-D443-4B6E-B727-5C79F5B0333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BC9109-DAF0-4CB7-B6C8-EC9D6A7F9E1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F5F45B-3FB0-4A12-84FC-00492943848C}"/>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6" name="Footer Placeholder 5">
            <a:extLst>
              <a:ext uri="{FF2B5EF4-FFF2-40B4-BE49-F238E27FC236}">
                <a16:creationId xmlns:a16="http://schemas.microsoft.com/office/drawing/2014/main" id="{149B6D4E-E85E-4128-9465-D871B00955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D82EE-703A-496A-8F59-47F7F394FFAD}"/>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464083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02139-E248-41E3-883C-CEF71E9092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98CF4B-2A15-4546-A26D-DEDF70CF1E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E38B3F6-2138-4F6E-B249-CC50E747C5A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ADBD00-70ED-49F4-BDDC-6121D1E648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6FFF24B-571D-45BB-B2A6-765D9FAE733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5C3B12-F9BB-42A5-81E4-B134B21B01FA}"/>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8" name="Footer Placeholder 7">
            <a:extLst>
              <a:ext uri="{FF2B5EF4-FFF2-40B4-BE49-F238E27FC236}">
                <a16:creationId xmlns:a16="http://schemas.microsoft.com/office/drawing/2014/main" id="{47520EBD-8315-4A54-8C63-1867C734BC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3478EC-CB9B-46A1-87BA-4A404A9A9457}"/>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2786998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1CC42-9BC1-4DA2-B72E-8F942849B1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0AE340-BF6D-451E-9D3F-622CBB94CCF8}"/>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4" name="Footer Placeholder 3">
            <a:extLst>
              <a:ext uri="{FF2B5EF4-FFF2-40B4-BE49-F238E27FC236}">
                <a16:creationId xmlns:a16="http://schemas.microsoft.com/office/drawing/2014/main" id="{377087F5-13A2-4BCF-9AEB-06A887DF84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E06C72-2097-48DF-986A-30A7EFEEB9FC}"/>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4112151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CA4289-BCFE-444A-93C7-67A5FEEF6FE4}"/>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3" name="Footer Placeholder 2">
            <a:extLst>
              <a:ext uri="{FF2B5EF4-FFF2-40B4-BE49-F238E27FC236}">
                <a16:creationId xmlns:a16="http://schemas.microsoft.com/office/drawing/2014/main" id="{61C54185-C0C3-48A3-B6AD-0DA6CE4EB7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5776C8-E380-4BC0-80C4-D4C617C26FA1}"/>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3029131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25209-10A3-4A8B-897E-DB6CB3263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E645B3-7822-4B5F-B2FD-9DDEE703B4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CF31C8-82F0-48E0-876B-5E1844C4B8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A08DD11-EF7C-496C-9B13-D6A3C0F799FC}"/>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6" name="Footer Placeholder 5">
            <a:extLst>
              <a:ext uri="{FF2B5EF4-FFF2-40B4-BE49-F238E27FC236}">
                <a16:creationId xmlns:a16="http://schemas.microsoft.com/office/drawing/2014/main" id="{C756AD50-4330-4274-95EF-92178BDD76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B738FB-92CD-4956-B4BE-3B8A02C28E1B}"/>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1079025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0976D-320A-465B-B448-2AA53E829D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036391-7990-48A2-88BA-9C12C05C00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335C81-AFA9-4F0B-9538-7898D65D2C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7953539-1B15-410E-9A15-18511F7F2019}"/>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6" name="Footer Placeholder 5">
            <a:extLst>
              <a:ext uri="{FF2B5EF4-FFF2-40B4-BE49-F238E27FC236}">
                <a16:creationId xmlns:a16="http://schemas.microsoft.com/office/drawing/2014/main" id="{83111635-508F-4E0F-9DB1-101919E5AB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299F0-A965-434D-B139-3686A5A4110E}"/>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1750380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E067E-C5BB-4908-BC71-1026403DFE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9FAC93-9E6F-4BD2-9C13-D6713B6D947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AF4B0C-FDA8-49AB-B6EE-189FEA335146}"/>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5" name="Footer Placeholder 4">
            <a:extLst>
              <a:ext uri="{FF2B5EF4-FFF2-40B4-BE49-F238E27FC236}">
                <a16:creationId xmlns:a16="http://schemas.microsoft.com/office/drawing/2014/main" id="{8F554D68-A61E-41A3-B74E-683FC878D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F99D1D-4042-43D5-A577-FB7FEB4FE31E}"/>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1569846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F4C137-F981-4F7A-B213-4D40C0C180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D676E-7E03-4C82-8300-F85420BCD8A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8444BF-82D7-45B4-816A-99BA5A9E2E25}"/>
              </a:ext>
            </a:extLst>
          </p:cNvPr>
          <p:cNvSpPr>
            <a:spLocks noGrp="1"/>
          </p:cNvSpPr>
          <p:nvPr>
            <p:ph type="dt" sz="half" idx="10"/>
          </p:nvPr>
        </p:nvSpPr>
        <p:spPr/>
        <p:txBody>
          <a:bodyPr/>
          <a:lstStyle/>
          <a:p>
            <a:fld id="{3EA54F95-04FB-4591-B70A-62AFF4995C7B}" type="datetimeFigureOut">
              <a:rPr lang="en-GB" smtClean="0"/>
              <a:t>17/11/2018</a:t>
            </a:fld>
            <a:endParaRPr lang="en-GB"/>
          </a:p>
        </p:txBody>
      </p:sp>
      <p:sp>
        <p:nvSpPr>
          <p:cNvPr id="5" name="Footer Placeholder 4">
            <a:extLst>
              <a:ext uri="{FF2B5EF4-FFF2-40B4-BE49-F238E27FC236}">
                <a16:creationId xmlns:a16="http://schemas.microsoft.com/office/drawing/2014/main" id="{F6F2B6E6-7872-4DD0-9803-D970F6AA4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CE29-B402-4DD1-8729-C69F0D9CD387}"/>
              </a:ext>
            </a:extLst>
          </p:cNvPr>
          <p:cNvSpPr>
            <a:spLocks noGrp="1"/>
          </p:cNvSpPr>
          <p:nvPr>
            <p:ph type="sldNum" sz="quarter" idx="12"/>
          </p:nvPr>
        </p:nvSpPr>
        <p:spPr/>
        <p:txBody>
          <a:bodyPr/>
          <a:lstStyle/>
          <a:p>
            <a:fld id="{005C8D60-4138-4083-8F61-F32C41F82D75}" type="slidenum">
              <a:rPr lang="en-GB" smtClean="0"/>
              <a:t>‹#›</a:t>
            </a:fld>
            <a:endParaRPr lang="en-GB"/>
          </a:p>
        </p:txBody>
      </p:sp>
    </p:spTree>
    <p:extLst>
      <p:ext uri="{BB962C8B-B14F-4D97-AF65-F5344CB8AC3E}">
        <p14:creationId xmlns:p14="http://schemas.microsoft.com/office/powerpoint/2010/main" val="2588197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1739BF-4CA9-435C-80EB-948C1BFEA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56F61F-2DEE-46FD-9E0B-B3274E262C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81C097-A7FA-43A6-8A5F-2CD8A70104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54F95-04FB-4591-B70A-62AFF4995C7B}" type="datetimeFigureOut">
              <a:rPr lang="en-GB" smtClean="0"/>
              <a:t>17/11/2018</a:t>
            </a:fld>
            <a:endParaRPr lang="en-GB"/>
          </a:p>
        </p:txBody>
      </p:sp>
      <p:sp>
        <p:nvSpPr>
          <p:cNvPr id="5" name="Footer Placeholder 4">
            <a:extLst>
              <a:ext uri="{FF2B5EF4-FFF2-40B4-BE49-F238E27FC236}">
                <a16:creationId xmlns:a16="http://schemas.microsoft.com/office/drawing/2014/main" id="{CB5958F7-66AC-40BB-9AE4-F4DE1EBBB6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7F5E94-AEAB-4928-BEDD-3B5BDE9831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5C8D60-4138-4083-8F61-F32C41F82D75}" type="slidenum">
              <a:rPr lang="en-GB" smtClean="0"/>
              <a:t>‹#›</a:t>
            </a:fld>
            <a:endParaRPr lang="en-GB"/>
          </a:p>
        </p:txBody>
      </p:sp>
    </p:spTree>
    <p:extLst>
      <p:ext uri="{BB962C8B-B14F-4D97-AF65-F5344CB8AC3E}">
        <p14:creationId xmlns:p14="http://schemas.microsoft.com/office/powerpoint/2010/main" val="3943654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bwMode="blackGray">
      <p:bgPr>
        <a:gradFill>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155DF5D-BBA3-4F2F-BC9C-C9141D64087F}"/>
              </a:ext>
            </a:extLst>
          </p:cNvPr>
          <p:cNvSpPr txBox="1"/>
          <p:nvPr/>
        </p:nvSpPr>
        <p:spPr>
          <a:xfrm>
            <a:off x="295421" y="98474"/>
            <a:ext cx="10100604" cy="1077218"/>
          </a:xfrm>
          <a:prstGeom prst="rect">
            <a:avLst/>
          </a:prstGeom>
          <a:noFill/>
        </p:spPr>
        <p:txBody>
          <a:bodyPr wrap="square" rtlCol="0">
            <a:spAutoFit/>
          </a:bodyPr>
          <a:lstStyle/>
          <a:p>
            <a:pPr algn="ctr"/>
            <a:r>
              <a:rPr lang="en-GB" sz="3200" dirty="0"/>
              <a:t>A Plague in Two Cities </a:t>
            </a:r>
          </a:p>
          <a:p>
            <a:pPr algn="ctr"/>
            <a:r>
              <a:rPr lang="en-GB" sz="1400" dirty="0"/>
              <a:t>Laura Blakemore 3</a:t>
            </a:r>
            <a:r>
              <a:rPr lang="en-GB" sz="1400" baseline="30000" dirty="0"/>
              <a:t>rd</a:t>
            </a:r>
            <a:r>
              <a:rPr lang="en-GB" sz="1400" dirty="0"/>
              <a:t> Year Undergraduate in Archaeology with Forensic Studies</a:t>
            </a:r>
          </a:p>
          <a:p>
            <a:pPr algn="ctr"/>
            <a:endParaRPr lang="en-GB" dirty="0"/>
          </a:p>
        </p:txBody>
      </p:sp>
      <p:pic>
        <p:nvPicPr>
          <p:cNvPr id="7" name="Picture 6" descr="C:\Users\Student\AppData\Local\Microsoft\Windows\INetCache\Content.MSO\E8FC7D33.tmp">
            <a:extLst>
              <a:ext uri="{FF2B5EF4-FFF2-40B4-BE49-F238E27FC236}">
                <a16:creationId xmlns:a16="http://schemas.microsoft.com/office/drawing/2014/main" id="{A86B4A6B-0896-4752-A81B-73E6D2B64F3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68812" y="6366997"/>
            <a:ext cx="1351934" cy="486697"/>
          </a:xfrm>
          <a:prstGeom prst="rect">
            <a:avLst/>
          </a:prstGeom>
          <a:noFill/>
          <a:ln>
            <a:noFill/>
          </a:ln>
        </p:spPr>
      </p:pic>
      <p:sp>
        <p:nvSpPr>
          <p:cNvPr id="8" name="TextBox 7">
            <a:extLst>
              <a:ext uri="{FF2B5EF4-FFF2-40B4-BE49-F238E27FC236}">
                <a16:creationId xmlns:a16="http://schemas.microsoft.com/office/drawing/2014/main" id="{E549BFF2-5B37-488B-8DE0-108CFD53F1F6}"/>
              </a:ext>
            </a:extLst>
          </p:cNvPr>
          <p:cNvSpPr txBox="1"/>
          <p:nvPr/>
        </p:nvSpPr>
        <p:spPr>
          <a:xfrm>
            <a:off x="168812" y="1111348"/>
            <a:ext cx="2771336" cy="5170646"/>
          </a:xfrm>
          <a:prstGeom prst="rect">
            <a:avLst/>
          </a:prstGeom>
          <a:noFill/>
        </p:spPr>
        <p:txBody>
          <a:bodyPr wrap="square" rtlCol="0">
            <a:spAutoFit/>
          </a:bodyPr>
          <a:lstStyle/>
          <a:p>
            <a:r>
              <a:rPr lang="en-GB" sz="1400" u="sng" dirty="0"/>
              <a:t>Introduction</a:t>
            </a:r>
          </a:p>
          <a:p>
            <a:r>
              <a:rPr lang="en-GB" sz="1200" dirty="0"/>
              <a:t>The examination of literary sources and skeletal remains from two cities affected by the Black Death. Whether from this the idea of the Black Death as a European pandemic can be established.  </a:t>
            </a:r>
          </a:p>
          <a:p>
            <a:endParaRPr lang="en-GB" sz="1200" dirty="0"/>
          </a:p>
          <a:p>
            <a:r>
              <a:rPr lang="en-GB" sz="1400" u="sng" dirty="0"/>
              <a:t>Objectives:</a:t>
            </a:r>
          </a:p>
          <a:p>
            <a:pPr marL="285750" indent="-285750">
              <a:buFont typeface="Arial" panose="020B0604020202020204" pitchFamily="34" charset="0"/>
              <a:buChar char="•"/>
            </a:pPr>
            <a:r>
              <a:rPr lang="en-GB" sz="1200" dirty="0"/>
              <a:t>To investigate whether the Black Death could affect two cities in the same way</a:t>
            </a:r>
          </a:p>
          <a:p>
            <a:pPr marL="285750" indent="-285750">
              <a:buFont typeface="Arial" panose="020B0604020202020204" pitchFamily="34" charset="0"/>
              <a:buChar char="•"/>
            </a:pPr>
            <a:r>
              <a:rPr lang="en-GB" sz="1200" dirty="0"/>
              <a:t>To see if any broader conclusions can be made in terms of how the Black Death may have affected Europe as a whole </a:t>
            </a:r>
          </a:p>
          <a:p>
            <a:endParaRPr lang="en-GB" sz="1200" dirty="0"/>
          </a:p>
          <a:p>
            <a:r>
              <a:rPr lang="en-GB" sz="1400" u="sng" dirty="0"/>
              <a:t>Aims:</a:t>
            </a:r>
          </a:p>
          <a:p>
            <a:r>
              <a:rPr lang="en-GB" sz="1200" dirty="0"/>
              <a:t>Data set 1 Literary sources from Florence:</a:t>
            </a:r>
          </a:p>
          <a:p>
            <a:pPr marL="171450" indent="-171450">
              <a:buFont typeface="Arial" panose="020B0604020202020204" pitchFamily="34" charset="0"/>
              <a:buChar char="•"/>
            </a:pPr>
            <a:r>
              <a:rPr lang="en-GB" sz="1200" dirty="0"/>
              <a:t>Giovanni Boccaccio’s The Decameron Introduction</a:t>
            </a:r>
            <a:r>
              <a:rPr lang="en-GB" sz="1200" baseline="30000" dirty="0"/>
              <a:t>1</a:t>
            </a:r>
            <a:endParaRPr lang="en-GB" sz="800" baseline="30000" dirty="0"/>
          </a:p>
          <a:p>
            <a:pPr marL="171450" indent="-171450">
              <a:buFont typeface="Arial" panose="020B0604020202020204" pitchFamily="34" charset="0"/>
              <a:buChar char="•"/>
            </a:pPr>
            <a:r>
              <a:rPr lang="en-GB" sz="1200" dirty="0"/>
              <a:t>The Florentine Chronicle by Marchione di </a:t>
            </a:r>
            <a:r>
              <a:rPr lang="en-GB" sz="1200" dirty="0" err="1"/>
              <a:t>Coppo</a:t>
            </a:r>
            <a:r>
              <a:rPr lang="en-GB" sz="1200" dirty="0"/>
              <a:t> Stefani</a:t>
            </a:r>
            <a:r>
              <a:rPr lang="en-GB" sz="1200" baseline="30000" dirty="0"/>
              <a:t>2</a:t>
            </a:r>
          </a:p>
          <a:p>
            <a:endParaRPr lang="en-GB" sz="1200" dirty="0"/>
          </a:p>
          <a:p>
            <a:r>
              <a:rPr lang="en-GB" sz="1200" dirty="0"/>
              <a:t>Data set 2 Skeletal remains from London from East Smithfield Black Death Cemetery, London</a:t>
            </a:r>
            <a:r>
              <a:rPr lang="en-GB" sz="1200" baseline="30000" dirty="0"/>
              <a:t>3</a:t>
            </a:r>
          </a:p>
        </p:txBody>
      </p:sp>
      <p:pic>
        <p:nvPicPr>
          <p:cNvPr id="11" name="Picture 10">
            <a:extLst>
              <a:ext uri="{FF2B5EF4-FFF2-40B4-BE49-F238E27FC236}">
                <a16:creationId xmlns:a16="http://schemas.microsoft.com/office/drawing/2014/main" id="{88513C9E-98C8-479B-B78B-461F6036E95D}"/>
              </a:ext>
            </a:extLst>
          </p:cNvPr>
          <p:cNvPicPr>
            <a:picLocks noChangeAspect="1"/>
          </p:cNvPicPr>
          <p:nvPr/>
        </p:nvPicPr>
        <p:blipFill rotWithShape="1">
          <a:blip r:embed="rId3">
            <a:extLst>
              <a:ext uri="{28A0092B-C50C-407E-A947-70E740481C1C}">
                <a14:useLocalDpi xmlns:a14="http://schemas.microsoft.com/office/drawing/2010/main" val="0"/>
              </a:ext>
            </a:extLst>
          </a:blip>
          <a:srcRect t="20833" b="20277"/>
          <a:stretch/>
        </p:blipFill>
        <p:spPr>
          <a:xfrm>
            <a:off x="2940148" y="1274166"/>
            <a:ext cx="5362317" cy="2101420"/>
          </a:xfrm>
          <a:prstGeom prst="rect">
            <a:avLst/>
          </a:prstGeom>
        </p:spPr>
      </p:pic>
      <p:sp>
        <p:nvSpPr>
          <p:cNvPr id="12" name="TextBox 11">
            <a:extLst>
              <a:ext uri="{FF2B5EF4-FFF2-40B4-BE49-F238E27FC236}">
                <a16:creationId xmlns:a16="http://schemas.microsoft.com/office/drawing/2014/main" id="{F4EC18C4-4069-41F6-BC3E-064FA8AFD4D5}"/>
              </a:ext>
            </a:extLst>
          </p:cNvPr>
          <p:cNvSpPr txBox="1"/>
          <p:nvPr/>
        </p:nvSpPr>
        <p:spPr>
          <a:xfrm>
            <a:off x="2937256" y="3849487"/>
            <a:ext cx="5362317" cy="1631216"/>
          </a:xfrm>
          <a:prstGeom prst="rect">
            <a:avLst/>
          </a:prstGeom>
          <a:noFill/>
        </p:spPr>
        <p:txBody>
          <a:bodyPr wrap="square" rtlCol="0">
            <a:spAutoFit/>
          </a:bodyPr>
          <a:lstStyle/>
          <a:p>
            <a:r>
              <a:rPr lang="en-GB" sz="1400" u="sng" dirty="0"/>
              <a:t>Method</a:t>
            </a:r>
          </a:p>
          <a:p>
            <a:r>
              <a:rPr lang="en-GB" sz="1200" dirty="0"/>
              <a:t>The literary sources provide an account and whether or not they had similarities between the two texts and whether they also provided separate details from their personal experience.</a:t>
            </a:r>
          </a:p>
          <a:p>
            <a:r>
              <a:rPr lang="en-GB" sz="1200" dirty="0"/>
              <a:t>The skeletal remains, as reported by the Museum of London, were then examined, specifically on demography, age, sex and gender.</a:t>
            </a:r>
          </a:p>
          <a:p>
            <a:r>
              <a:rPr lang="en-GB" sz="1200" dirty="0"/>
              <a:t>An outside group later performed DNA sequencing</a:t>
            </a:r>
            <a:r>
              <a:rPr lang="en-GB" sz="1200" baseline="30000" dirty="0"/>
              <a:t>5</a:t>
            </a:r>
            <a:r>
              <a:rPr lang="en-GB" sz="1200" dirty="0"/>
              <a:t>. </a:t>
            </a:r>
          </a:p>
          <a:p>
            <a:endParaRPr lang="en-GB" sz="1400" dirty="0"/>
          </a:p>
        </p:txBody>
      </p:sp>
      <p:sp>
        <p:nvSpPr>
          <p:cNvPr id="2" name="TextBox 1">
            <a:extLst>
              <a:ext uri="{FF2B5EF4-FFF2-40B4-BE49-F238E27FC236}">
                <a16:creationId xmlns:a16="http://schemas.microsoft.com/office/drawing/2014/main" id="{F67A5340-D201-4641-A637-871571352C1A}"/>
              </a:ext>
            </a:extLst>
          </p:cNvPr>
          <p:cNvSpPr txBox="1"/>
          <p:nvPr/>
        </p:nvSpPr>
        <p:spPr>
          <a:xfrm>
            <a:off x="8442542" y="1111348"/>
            <a:ext cx="3454037" cy="5509200"/>
          </a:xfrm>
          <a:prstGeom prst="rect">
            <a:avLst/>
          </a:prstGeom>
          <a:noFill/>
        </p:spPr>
        <p:txBody>
          <a:bodyPr wrap="square" rtlCol="0">
            <a:spAutoFit/>
          </a:bodyPr>
          <a:lstStyle/>
          <a:p>
            <a:r>
              <a:rPr lang="en-GB" sz="1400" u="sng" dirty="0"/>
              <a:t>Discussion</a:t>
            </a:r>
          </a:p>
          <a:p>
            <a:r>
              <a:rPr lang="en-GB" sz="1200" dirty="0"/>
              <a:t>The population had a significantly different amount of males and females. There were 189 males and 104 females, along with the presence of some child and prenatal skeletons. This agrees with the literary accounts saying it affected both men and women and children. The majority of the skeletal remains in the cemetery being from the 26 – 35 age range shows this as a pandemic cemetery. The literary sources provide details about how the people at the time were living and the way the population reacted. This is not shown through the skeletal remains. DNA sequencing from teeth found in the cemetery proved that the pathogen </a:t>
            </a:r>
            <a:r>
              <a:rPr lang="en-GB" sz="1200" i="1" dirty="0"/>
              <a:t>Yersinia Pestis</a:t>
            </a:r>
            <a:r>
              <a:rPr lang="en-GB" sz="1200" dirty="0"/>
              <a:t> was present and proving this cemetery to be a Black Death cemetery. </a:t>
            </a:r>
          </a:p>
          <a:p>
            <a:endParaRPr lang="en-GB" sz="1200" u="sng" dirty="0"/>
          </a:p>
          <a:p>
            <a:r>
              <a:rPr lang="en-GB" sz="1400" u="sng" dirty="0"/>
              <a:t>Conclusions</a:t>
            </a:r>
          </a:p>
          <a:p>
            <a:r>
              <a:rPr lang="en-GB" sz="1200" dirty="0"/>
              <a:t>The two data sets present an overall statement that the Black Death affected both these cities. In order to establish the idea of a pandemic though, more data is required preferably both sets from each site. From these two data sets alone it is not possible to present the Black Death as a European pandemic </a:t>
            </a:r>
            <a:r>
              <a:rPr lang="en-GB" sz="1200"/>
              <a:t>as the </a:t>
            </a:r>
            <a:r>
              <a:rPr lang="en-GB" sz="1200" dirty="0"/>
              <a:t>two cities are not a broad enough scope of work. In the future this should be expanded to other cities in Europe and to look at sites with both data sets from the same place if possible. </a:t>
            </a:r>
          </a:p>
          <a:p>
            <a:endParaRPr lang="en-GB" sz="1200" dirty="0"/>
          </a:p>
        </p:txBody>
      </p:sp>
      <p:sp>
        <p:nvSpPr>
          <p:cNvPr id="3" name="TextBox 2">
            <a:extLst>
              <a:ext uri="{FF2B5EF4-FFF2-40B4-BE49-F238E27FC236}">
                <a16:creationId xmlns:a16="http://schemas.microsoft.com/office/drawing/2014/main" id="{F941959F-9F57-4D4C-B705-419DD1E48A8B}"/>
              </a:ext>
            </a:extLst>
          </p:cNvPr>
          <p:cNvSpPr txBox="1"/>
          <p:nvPr/>
        </p:nvSpPr>
        <p:spPr>
          <a:xfrm>
            <a:off x="2940148" y="3375222"/>
            <a:ext cx="3155852" cy="276999"/>
          </a:xfrm>
          <a:prstGeom prst="rect">
            <a:avLst/>
          </a:prstGeom>
          <a:noFill/>
        </p:spPr>
        <p:txBody>
          <a:bodyPr wrap="square" rtlCol="0">
            <a:spAutoFit/>
          </a:bodyPr>
          <a:lstStyle/>
          <a:p>
            <a:r>
              <a:rPr lang="en-GB" sz="1200" i="1" dirty="0"/>
              <a:t>Figure 1 – Washing Plague ridden clothes</a:t>
            </a:r>
            <a:r>
              <a:rPr lang="en-GB" sz="1200" i="1" baseline="30000" dirty="0"/>
              <a:t>4</a:t>
            </a:r>
          </a:p>
        </p:txBody>
      </p:sp>
      <p:sp>
        <p:nvSpPr>
          <p:cNvPr id="4" name="TextBox 3">
            <a:extLst>
              <a:ext uri="{FF2B5EF4-FFF2-40B4-BE49-F238E27FC236}">
                <a16:creationId xmlns:a16="http://schemas.microsoft.com/office/drawing/2014/main" id="{DDCB5032-C09D-44F5-B540-DC7205A3A9C7}"/>
              </a:ext>
            </a:extLst>
          </p:cNvPr>
          <p:cNvSpPr txBox="1"/>
          <p:nvPr/>
        </p:nvSpPr>
        <p:spPr>
          <a:xfrm>
            <a:off x="2937257" y="5375847"/>
            <a:ext cx="5362317" cy="1641475"/>
          </a:xfrm>
          <a:prstGeom prst="rect">
            <a:avLst/>
          </a:prstGeom>
          <a:noFill/>
        </p:spPr>
        <p:txBody>
          <a:bodyPr wrap="square" rtlCol="0">
            <a:spAutoFit/>
          </a:bodyPr>
          <a:lstStyle/>
          <a:p>
            <a:r>
              <a:rPr lang="en-GB" sz="1000" u="sng" dirty="0"/>
              <a:t>References:</a:t>
            </a:r>
          </a:p>
          <a:p>
            <a:r>
              <a:rPr lang="en-GB" sz="700" baseline="30000" dirty="0"/>
              <a:t>1 </a:t>
            </a:r>
            <a:r>
              <a:rPr lang="en-GB" sz="700" dirty="0"/>
              <a:t>Boccaccio, G., 2016. </a:t>
            </a:r>
            <a:r>
              <a:rPr lang="en-GB" sz="700" i="1" dirty="0"/>
              <a:t>The Decameron</a:t>
            </a:r>
            <a:r>
              <a:rPr lang="en-GB" sz="700" dirty="0"/>
              <a:t>. [e-book]. Available at: University of Adelaide &lt;https://ebooks.adelaide.edu.au/b/boccaccio/giovanni/b664d/introduction.html&gt; [Accessed 24 October 2018].</a:t>
            </a:r>
            <a:endParaRPr lang="en-GB" sz="700" u="sng" dirty="0"/>
          </a:p>
          <a:p>
            <a:r>
              <a:rPr lang="en-GB" sz="700" baseline="30000" dirty="0"/>
              <a:t>2</a:t>
            </a:r>
            <a:r>
              <a:rPr lang="en-GB" sz="700" dirty="0"/>
              <a:t>Stefani, M di C., 1903-1913. </a:t>
            </a:r>
            <a:r>
              <a:rPr lang="en-GB" sz="700" i="1" dirty="0" err="1"/>
              <a:t>Cronica</a:t>
            </a:r>
            <a:r>
              <a:rPr lang="en-GB" sz="700" i="1" dirty="0"/>
              <a:t> Fiorentina</a:t>
            </a:r>
            <a:r>
              <a:rPr lang="en-GB" sz="700" dirty="0"/>
              <a:t>. [e-book]. Available at: University of Virginia &lt;http://www2.iath.virginia.edu/osheim/marchione.html&gt; [Accessed 24 October 2018].</a:t>
            </a:r>
            <a:endParaRPr lang="en-GB" sz="700" u="sng" dirty="0"/>
          </a:p>
          <a:p>
            <a:r>
              <a:rPr lang="en-GB" sz="700" baseline="30000" dirty="0"/>
              <a:t>3 </a:t>
            </a:r>
            <a:r>
              <a:rPr lang="en-GB" sz="700" dirty="0"/>
              <a:t>Museum of London, 2018. </a:t>
            </a:r>
            <a:r>
              <a:rPr lang="en-GB" sz="700" i="1" dirty="0"/>
              <a:t>East Smithfield Black Death Cemetery</a:t>
            </a:r>
            <a:r>
              <a:rPr lang="en-GB" sz="700" dirty="0"/>
              <a:t>. [online] Available at: &lt;https://www.museumoflondon.org.uk/collections/other-collection-databases-and-libraries/centre-human-bioarchaeology/osteological-database/medieval-cemeteries/east-smithfield-black-death-medieval&gt; [Accessed 7 November 2018].</a:t>
            </a:r>
            <a:endParaRPr lang="en-GB" sz="700" u="sng" dirty="0"/>
          </a:p>
          <a:p>
            <a:r>
              <a:rPr lang="en-GB" sz="700" baseline="30000" dirty="0"/>
              <a:t>4 </a:t>
            </a:r>
            <a:r>
              <a:rPr lang="en-GB" sz="700" dirty="0"/>
              <a:t>Immediate Media Company Ltd, 2018. </a:t>
            </a:r>
            <a:r>
              <a:rPr lang="en-GB" sz="700" i="1" dirty="0"/>
              <a:t>History Extra</a:t>
            </a:r>
            <a:r>
              <a:rPr lang="en-GB" sz="700" dirty="0"/>
              <a:t>. [online] Available at: &lt;</a:t>
            </a:r>
            <a:r>
              <a:rPr lang="en-GB" sz="700" u="sng" dirty="0"/>
              <a:t> </a:t>
            </a:r>
            <a:r>
              <a:rPr lang="en-GB" sz="700" dirty="0"/>
              <a:t>https://www.historyextra.com/period/medieval/black-death-plague-epidemic-facts-what-caused-rats-fleas-how-many-died/&gt; [Accessed 17 November 2018]. </a:t>
            </a:r>
            <a:endParaRPr lang="en-GB" sz="700" u="sng" dirty="0"/>
          </a:p>
          <a:p>
            <a:r>
              <a:rPr lang="en-GB" sz="700" baseline="30000" dirty="0"/>
              <a:t>5 </a:t>
            </a:r>
            <a:r>
              <a:rPr lang="en-GB" sz="700" dirty="0"/>
              <a:t>Bos, K.I., </a:t>
            </a:r>
            <a:r>
              <a:rPr lang="en-GB" sz="700" dirty="0" err="1"/>
              <a:t>Schuenemann</a:t>
            </a:r>
            <a:r>
              <a:rPr lang="en-GB" sz="700" dirty="0"/>
              <a:t>, V.J., Golding, G.B., </a:t>
            </a:r>
            <a:r>
              <a:rPr lang="en-GB" sz="700" dirty="0" err="1"/>
              <a:t>Burbano</a:t>
            </a:r>
            <a:r>
              <a:rPr lang="en-GB" sz="700" dirty="0"/>
              <a:t>, H.A., </a:t>
            </a:r>
            <a:r>
              <a:rPr lang="en-GB" sz="700" dirty="0" err="1"/>
              <a:t>Waglechner</a:t>
            </a:r>
            <a:r>
              <a:rPr lang="en-GB" sz="700" dirty="0"/>
              <a:t>, N., Coombes, B.K., </a:t>
            </a:r>
            <a:r>
              <a:rPr lang="en-GB" sz="700" dirty="0" err="1"/>
              <a:t>Mcphee</a:t>
            </a:r>
            <a:r>
              <a:rPr lang="en-GB" sz="700" dirty="0"/>
              <a:t>, J.B., </a:t>
            </a:r>
            <a:r>
              <a:rPr lang="en-GB" sz="700" dirty="0" err="1"/>
              <a:t>Dewitte</a:t>
            </a:r>
            <a:r>
              <a:rPr lang="en-GB" sz="700" dirty="0"/>
              <a:t>, S.N., Meyer, M., </a:t>
            </a:r>
            <a:r>
              <a:rPr lang="en-GB" sz="700" dirty="0" err="1"/>
              <a:t>Schmedes</a:t>
            </a:r>
            <a:r>
              <a:rPr lang="en-GB" sz="700" dirty="0"/>
              <a:t>, S., Wood, J., Earn, D.J.D., Herring, D.A., Bauer, P., </a:t>
            </a:r>
            <a:r>
              <a:rPr lang="en-GB" sz="700" dirty="0" err="1"/>
              <a:t>Poinar</a:t>
            </a:r>
            <a:r>
              <a:rPr lang="en-GB" sz="700" dirty="0"/>
              <a:t>, H.N. and Krause, J., 2011. A draft genome of Yersinia pestis from victims of the Black Death. </a:t>
            </a:r>
            <a:r>
              <a:rPr lang="en-GB" sz="700" i="1" dirty="0"/>
              <a:t>Nature, </a:t>
            </a:r>
            <a:r>
              <a:rPr lang="en-GB" sz="700" b="1" dirty="0"/>
              <a:t>478</a:t>
            </a:r>
            <a:r>
              <a:rPr lang="en-GB" sz="700" dirty="0"/>
              <a:t>(7370), pp. 506-10.</a:t>
            </a:r>
            <a:endParaRPr lang="en-GB" sz="700" u="sng" dirty="0"/>
          </a:p>
          <a:p>
            <a:endParaRPr lang="en-GB" sz="1000" baseline="30000" dirty="0"/>
          </a:p>
        </p:txBody>
      </p:sp>
    </p:spTree>
    <p:extLst>
      <p:ext uri="{BB962C8B-B14F-4D97-AF65-F5344CB8AC3E}">
        <p14:creationId xmlns:p14="http://schemas.microsoft.com/office/powerpoint/2010/main" val="3639084939"/>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363</TotalTime>
  <Words>717</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Blakemore</dc:creator>
  <cp:lastModifiedBy>Laura Blakemore</cp:lastModifiedBy>
  <cp:revision>26</cp:revision>
  <dcterms:created xsi:type="dcterms:W3CDTF">2018-11-14T15:19:04Z</dcterms:created>
  <dcterms:modified xsi:type="dcterms:W3CDTF">2018-11-17T21:35:49Z</dcterms:modified>
</cp:coreProperties>
</file>