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1" r:id="rId24"/>
    <p:sldId id="280" r:id="rId25"/>
  </p:sldIdLst>
  <p:sldSz cx="9144000" cy="6858000" type="screen4x3"/>
  <p:notesSz cx="6746875" cy="9913938"/>
  <p:defaultTextStyle>
    <a:lvl1pPr marL="0" indent="0" algn="l" defTabSz="914400">
      <a:lnSpc>
        <a:spcPct val="100000"/>
      </a:lnSpc>
      <a:spcBef>
        <a:spcPts val="0"/>
      </a:spcBef>
      <a:spcAft>
        <a:spcPts val="0"/>
      </a:spcAft>
      <a:buNone/>
      <a:defRPr lang="en-US" sz="1800" b="0" i="0">
        <a:solidFill>
          <a:schemeClr val="dk1"/>
        </a:solidFill>
        <a:latin typeface="Arial"/>
        <a:ea typeface="Arial"/>
      </a:defRPr>
    </a:lvl1pPr>
    <a:lvl2pPr marL="457200" indent="457200" algn="l" defTabSz="914400">
      <a:lnSpc>
        <a:spcPct val="100000"/>
      </a:lnSpc>
      <a:spcBef>
        <a:spcPts val="0"/>
      </a:spcBef>
      <a:spcAft>
        <a:spcPts val="0"/>
      </a:spcAft>
      <a:buNone/>
      <a:defRPr lang="en-US" sz="1800" b="0" i="0">
        <a:solidFill>
          <a:schemeClr val="dk1"/>
        </a:solidFill>
        <a:latin typeface="Arial"/>
        <a:ea typeface="Arial"/>
      </a:defRPr>
    </a:lvl2pPr>
    <a:lvl3pPr marL="914400" indent="914400" algn="l" defTabSz="914400">
      <a:lnSpc>
        <a:spcPct val="100000"/>
      </a:lnSpc>
      <a:spcBef>
        <a:spcPts val="0"/>
      </a:spcBef>
      <a:spcAft>
        <a:spcPts val="0"/>
      </a:spcAft>
      <a:buNone/>
      <a:defRPr lang="en-US" sz="1800" b="0" i="0">
        <a:solidFill>
          <a:schemeClr val="dk1"/>
        </a:solidFill>
        <a:latin typeface="Arial"/>
        <a:ea typeface="Arial"/>
      </a:defRPr>
    </a:lvl3pPr>
    <a:lvl4pPr marL="1371600" indent="1371600" algn="l" defTabSz="914400">
      <a:lnSpc>
        <a:spcPct val="100000"/>
      </a:lnSpc>
      <a:spcBef>
        <a:spcPts val="0"/>
      </a:spcBef>
      <a:spcAft>
        <a:spcPts val="0"/>
      </a:spcAft>
      <a:buNone/>
      <a:defRPr lang="en-US" sz="1800" b="0" i="0">
        <a:solidFill>
          <a:schemeClr val="dk1"/>
        </a:solidFill>
        <a:latin typeface="Arial"/>
        <a:ea typeface="Arial"/>
      </a:defRPr>
    </a:lvl4pPr>
    <a:lvl5pPr marL="1828800" indent="1828800" algn="l" defTabSz="914400">
      <a:lnSpc>
        <a:spcPct val="100000"/>
      </a:lnSpc>
      <a:spcBef>
        <a:spcPts val="0"/>
      </a:spcBef>
      <a:spcAft>
        <a:spcPts val="0"/>
      </a:spcAft>
      <a:buNone/>
      <a:defRPr lang="en-US" sz="1800" b="0" i="0">
        <a:solidFill>
          <a:schemeClr val="dk1"/>
        </a:solidFill>
        <a:latin typeface="Arial"/>
        <a:ea typeface="Arial"/>
      </a:defRPr>
    </a:lvl5pPr>
    <a:lvl6pPr>
      <a:defRPr lang="en-US" sz="1800"/>
    </a:lvl6pPr>
    <a:lvl7pPr>
      <a:defRPr lang="en-US" sz="1800"/>
    </a:lvl7pPr>
    <a:lvl8pPr>
      <a:defRPr lang="en-US" sz="1800"/>
    </a:lvl8pPr>
    <a:lvl9pPr>
      <a:defRPr lang="en-US" sz="1800"/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179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ShapeType="1"/>
          </p:cNvSpPr>
          <p:nvPr>
            <p:ph type="hd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4099" name="Rectangle 3"/>
          <p:cNvSpPr>
            <a:spLocks noGrp="1" noChangeShapeType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4100" name="Rectangle 4"/>
          <p:cNvSpPr>
            <a:spLocks noGrp="1" noRot="1" noChangeAspect="1" noChangeShapeType="1"/>
          </p:cNvSpPr>
          <p:nvPr>
            <p:ph type="sldImg" idx="2"/>
          </p:nvPr>
        </p:nvSpPr>
        <p:spPr bwMode="auto">
          <a:xfrm>
            <a:off x="895350" y="742950"/>
            <a:ext cx="4957762" cy="3717925"/>
          </a:xfrm>
          <a:prstGeom prst="rect">
            <a:avLst/>
          </a:prstGeom>
          <a:noFill/>
          <a:ln w="9524">
            <a:solidFill>
              <a:srgbClr val="000000"/>
            </a:solidFill>
            <a:round/>
            <a:headEnd/>
            <a:tailEnd/>
          </a:ln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4101" name="Rectangle 5"/>
          <p:cNvSpPr>
            <a:spLocks noGrp="1" noChangeShapeType="1"/>
          </p:cNvSpPr>
          <p:nvPr>
            <p:ph type="body" idx="3"/>
          </p:nvPr>
        </p:nvSpPr>
        <p:spPr bwMode="auto">
          <a:xfrm>
            <a:off x="900112" y="4708525"/>
            <a:ext cx="4946650" cy="4462462"/>
          </a:xfrm>
          <a:prstGeom prst="rect">
            <a:avLst/>
          </a:prstGeom>
          <a:noFill/>
        </p:spPr>
        <p:txBody>
          <a:bodyPr lIns="91440" tIns="45720" rIns="91440" bIns="45720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>
                <a:solidFill>
                  <a:schemeClr val="dk1"/>
                </a:solidFill>
                <a:latin typeface="Arial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>
                <a:solidFill>
                  <a:schemeClr val="dk1"/>
                </a:solidFill>
                <a:latin typeface="Arial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>
                <a:solidFill>
                  <a:schemeClr val="dk1"/>
                </a:solidFill>
                <a:latin typeface="Arial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>
                <a:solidFill>
                  <a:schemeClr val="dk1"/>
                </a:solidFill>
                <a:latin typeface="Arial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200" b="0" i="0">
                <a:solidFill>
                  <a:schemeClr val="dk1"/>
                </a:solidFill>
                <a:latin typeface="Arial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/>
              <a:t>Click to edit Master text styles</a:t>
            </a:r>
            <a:endParaRPr/>
          </a:p>
          <a:p>
            <a:pPr marL="457200" lvl="1" indent="0">
              <a:spcBef>
                <a:spcPts val="0"/>
              </a:spcBef>
              <a:buNone/>
              <a:defRPr/>
            </a:pPr>
            <a:r>
              <a:rPr lang="en-GB"/>
              <a:t>Second level</a:t>
            </a:r>
            <a:endParaRPr/>
          </a:p>
          <a:p>
            <a:pPr marL="914400" lvl="2" indent="0">
              <a:spcBef>
                <a:spcPts val="0"/>
              </a:spcBef>
              <a:buNone/>
              <a:defRPr/>
            </a:pPr>
            <a:r>
              <a:rPr lang="en-GB"/>
              <a:t>Third level</a:t>
            </a:r>
            <a:endParaRPr/>
          </a:p>
          <a:p>
            <a:pPr marL="1371600" lvl="3" indent="0">
              <a:spcBef>
                <a:spcPts val="0"/>
              </a:spcBef>
              <a:buNone/>
              <a:defRPr/>
            </a:pPr>
            <a:r>
              <a:rPr lang="en-GB"/>
              <a:t>Fourth level</a:t>
            </a:r>
            <a:endParaRPr/>
          </a:p>
          <a:p>
            <a:pPr marL="1828800" lvl="4" indent="0">
              <a:spcBef>
                <a:spcPts val="0"/>
              </a:spcBef>
              <a:buNone/>
              <a:defRPr/>
            </a:pPr>
            <a:r>
              <a:rPr lang="en-GB"/>
              <a:t>Fifth level</a:t>
            </a:r>
            <a:endParaRPr/>
          </a:p>
        </p:txBody>
      </p:sp>
      <p:sp>
        <p:nvSpPr>
          <p:cNvPr id="4102" name="Rectangle 6"/>
          <p:cNvSpPr>
            <a:spLocks noGrp="1" noChangeShapeType="1"/>
          </p:cNvSpPr>
          <p:nvPr>
            <p:ph type="ftr" idx="4"/>
          </p:nvPr>
        </p:nvSpPr>
        <p:spPr bwMode="auto">
          <a:xfrm>
            <a:off x="0" y="9418637"/>
            <a:ext cx="2924175" cy="495300"/>
          </a:xfrm>
          <a:prstGeom prst="rect">
            <a:avLst/>
          </a:prstGeom>
          <a:noFill/>
        </p:spPr>
        <p:txBody>
          <a:bodyPr lIns="91440" tIns="45720" rIns="91440" bIns="45720" anchor="b"/>
          <a:lstStyle/>
          <a:p>
            <a:pPr>
              <a:defRPr/>
            </a:pPr>
            <a:endParaRPr sz="1400"/>
          </a:p>
        </p:txBody>
      </p:sp>
      <p:sp>
        <p:nvSpPr>
          <p:cNvPr id="4103" name="Rectangle 7"/>
          <p:cNvSpPr>
            <a:spLocks noGrp="1" noChangeShapeType="1"/>
          </p:cNvSpPr>
          <p:nvPr>
            <p:ph type="sldNum" idx="5"/>
          </p:nvPr>
        </p:nvSpPr>
        <p:spPr bwMode="auto">
          <a:xfrm>
            <a:off x="3822700" y="9418637"/>
            <a:ext cx="2924175" cy="495300"/>
          </a:xfrm>
          <a:prstGeom prst="rect">
            <a:avLst/>
          </a:prstGeom>
          <a:noFill/>
        </p:spPr>
        <p:txBody>
          <a:bodyPr lIns="91440" tIns="45720" rIns="91440" bIns="45720" anchor="b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latin typeface="Verdana"/>
              </a:r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895350" y="742950"/>
            <a:ext cx="4957763" cy="3717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C1AB58E4-351F-F278-ABCB-BF0E1F1E8F12}" type="slidenum">
              <a:rPr/>
              <a:t>1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7654549C-4BD6-ACD4-9A94-2B10DB9D256C}" type="slidenum">
              <a:rPr/>
              <a:t>2</a:t>
            </a:fld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5BE6649B-0230-CBFF-4C51-DE87D765A75D}" type="slidenum">
              <a:rPr/>
              <a:t>3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49A7CEEB-9378-6F5E-CEDB-DA1B6C19B8B9}" type="slidenum">
              <a:rPr/>
              <a:t>4</a:t>
            </a:fld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034FD479-4446-424D-47F2-79CCA60241A2}" type="slidenum">
              <a:rPr/>
              <a:t>5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AAE1B1B2-6665-5709-884B-10CE6C9C75EA}" type="slidenum">
              <a:rPr/>
              <a:t>6</a:t>
            </a:fld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47AC7737-A9B6-CEA9-CF57-0FF923C9CA8E}" type="slidenum">
              <a:rPr/>
              <a:t>7</a:t>
            </a:fld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895350" y="742950"/>
            <a:ext cx="4957763" cy="3717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8F532876-A426-6E4A-D4D0-D65DC4954C55}" type="slidenum">
              <a:rPr/>
              <a:t>8</a:t>
            </a:fld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895350" y="742950"/>
            <a:ext cx="4957763" cy="3717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F24DC9B6-932B-C3FB-B6EB-0123166270E1}" type="slidenum">
              <a:rPr/>
              <a:t>9</a:t>
            </a:fld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1414EF10-2898-E9A7-A8AA-B4204B1671F1}" type="slidenum">
              <a:rPr/>
              <a:t>10</a:t>
            </a:fld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D9CB1172-0848-5054-DBFD-ECC2C69CB8BA}" type="slidenum">
              <a:rPr/>
              <a:t>11</a:t>
            </a:fld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4393A5DB-DCB2-CB2F-6116-6452673E8FFD}" type="slidenum">
              <a:rPr/>
              <a:t>12</a:t>
            </a:fld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5DF22705-AE1A-701C-927E-865147727AB4}" type="slidenum">
              <a:rPr/>
              <a:t>13</a:t>
            </a:fld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30182D12-3854-CD8C-09C7-AD7A09926D6B}" type="slidenum">
              <a:rPr/>
              <a:t>14</a:t>
            </a:fld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CCCB581E-8738-F41D-5A0A-956B607D863B}" type="slidenum">
              <a:rPr/>
              <a:t>15</a:t>
            </a:fld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0E5F8DC4-FF3C-FEEB-27D6-2B153B35FA6B}" type="slidenum">
              <a:rPr/>
              <a:t>16</a:t>
            </a:fld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F1B9BAB5-CC87-A444-6DF8-6C88AADDF3D4}" type="slidenum">
              <a:rPr/>
              <a:t>17</a:t>
            </a:fld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A58F83FF-C4CF-B8CF-0C65-58BBCFA73D48}" type="slidenum">
              <a:rPr/>
              <a:t>18</a:t>
            </a:fld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895350" y="742950"/>
            <a:ext cx="4957763" cy="3717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4FE92FD3-1E26-FFB7-C6EC-A936374CD22A}" type="slidenum">
              <a:rPr/>
              <a:t>19</a:t>
            </a:fld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895350" y="742950"/>
            <a:ext cx="4957763" cy="3717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2535BCE8-9DD7-B0A9-93B6-153D2C368016}" type="slidenum">
              <a:rPr/>
              <a:t>20</a:t>
            </a:fld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895350" y="742950"/>
            <a:ext cx="4957763" cy="3717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AB92FFE3-DD6D-55E1-6473-C2BF93D5017F}" type="slidenum">
              <a:rPr/>
              <a:t>21</a:t>
            </a:fld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895350" y="742950"/>
            <a:ext cx="4957763" cy="3717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D07999DC-CA00-AE23-FEB4-27EF24189C99}" type="slidenum">
              <a:rPr/>
              <a:t>22</a:t>
            </a:fld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FEE547-F049-7C18-472C-622CA67604DB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13561A-3E1D-D626-45D0-F4711503532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 bwMode="auto">
          <a:xfrm>
            <a:off x="895350" y="742950"/>
            <a:ext cx="4957763" cy="3717925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55F010F-59FD-F2AC-033C-A65F6EC115A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6E0550-4B9E-3D98-06D8-47CFF83C2A6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9FA8C742-6C56-3DE6-118E-17D5D8E8FF6F}" type="slidenum">
              <a:rPr/>
              <a:t>23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13651132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895350" y="742950"/>
            <a:ext cx="4957763" cy="37179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 bwMode="auto"/>
        <p:txBody>
          <a:bodyPr/>
          <a:lstStyle/>
          <a:p>
            <a:pPr>
              <a:defRPr/>
            </a:pPr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 bwMode="auto"/>
        <p:txBody>
          <a:bodyPr/>
          <a:lstStyle/>
          <a:p>
            <a:pPr>
              <a:defRPr/>
            </a:pPr>
            <a:fld id="{5882D005-250A-6FDA-5238-AEDDE3433D1B}" type="slidenum">
              <a:rPr/>
              <a:t>24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title" preserve="1" userDrawn="1">
  <p:cSld name="Title and Object Slid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026" name="Shape 1026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>
              <a:spcBef>
                <a:spcPts val="0"/>
              </a:spcBef>
              <a:buNone/>
              <a:defRPr/>
            </a:pPr>
            <a:r>
              <a:rPr lang="en-US"/>
              <a:t>Click to edit Master title style</a:t>
            </a:r>
            <a:endParaRPr/>
          </a:p>
        </p:txBody>
      </p:sp>
      <p:sp>
        <p:nvSpPr>
          <p:cNvPr id="1027" name="Shape 1027"/>
          <p:cNvSpPr>
            <a:spLocks noGrp="1" noChangeShapeType="1"/>
          </p:cNvSpPr>
          <p:nvPr>
            <p:ph idx="1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  <a:noFill/>
        </p:spPr>
        <p:txBody>
          <a:bodyPr lIns="91440" tIns="45720" rIns="91440" bIns="4572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Font typeface="Arial"/>
              <a:buChar char="•"/>
              <a:defRPr/>
            </a:pPr>
            <a:r>
              <a:rPr lang="en-US"/>
              <a:t>Edit Master text styles</a:t>
            </a:r>
            <a:endParaRPr/>
          </a:p>
          <a:p>
            <a:pPr marL="742950" lvl="1" indent="-285750">
              <a:spcBef>
                <a:spcPts val="0"/>
              </a:spcBef>
              <a:buChar char="–"/>
              <a:defRPr/>
            </a:pPr>
            <a:r>
              <a:rPr lang="en-US"/>
              <a:t>Second level</a:t>
            </a:r>
            <a:endParaRPr/>
          </a:p>
          <a:p>
            <a:pPr marL="1143000" lvl="2" indent="-228600">
              <a:spcBef>
                <a:spcPts val="0"/>
              </a:spcBef>
              <a:buChar char="•"/>
              <a:defRPr/>
            </a:pPr>
            <a:r>
              <a:rPr lang="en-US"/>
              <a:t>Third level</a:t>
            </a:r>
            <a:endParaRPr/>
          </a:p>
          <a:p>
            <a:pPr marL="1600200" lvl="3" indent="-228600">
              <a:spcBef>
                <a:spcPts val="0"/>
              </a:spcBef>
              <a:buChar char="–"/>
              <a:defRPr/>
            </a:pPr>
            <a:r>
              <a:rPr lang="en-US"/>
              <a:t>Fourth level</a:t>
            </a:r>
            <a:endParaRPr/>
          </a:p>
          <a:p>
            <a:pPr marL="2057400" lvl="4" indent="-228600">
              <a:spcBef>
                <a:spcPts val="0"/>
              </a:spcBef>
              <a:buChar char="»"/>
              <a:defRPr/>
            </a:pPr>
            <a:r>
              <a:rPr lang="en-US"/>
              <a:t>Fifth level</a:t>
            </a:r>
            <a:endParaRPr/>
          </a:p>
        </p:txBody>
      </p:sp>
      <p:sp>
        <p:nvSpPr>
          <p:cNvPr id="1028" name="Shape 1028"/>
          <p:cNvSpPr>
            <a:spLocks noGrp="1" noChangeShapeType="1"/>
          </p:cNvSpPr>
          <p:nvPr>
            <p:ph type="dt" idx="2"/>
          </p:nvPr>
        </p:nvSpPr>
        <p:spPr bwMode="auto">
          <a:xfrm>
            <a:off x="250825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ctr">
              <a:spcBef>
                <a:spcPts val="0"/>
              </a:spcBef>
              <a:buNone/>
              <a:defRPr/>
            </a:pPr>
            <a:endParaRPr lang="en-US" sz="1000"/>
          </a:p>
        </p:txBody>
      </p:sp>
      <p:sp>
        <p:nvSpPr>
          <p:cNvPr id="1007" name="Shape 1007"/>
          <p:cNvSpPr>
            <a:spLocks noGrp="1" noChangeShapeType="1"/>
          </p:cNvSpPr>
          <p:nvPr>
            <p:ph type="ftr"/>
          </p:nvPr>
        </p:nvSpPr>
        <p:spPr bwMode="auto">
          <a:prstGeom prst="rect">
            <a:avLst/>
          </a:prstGeom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1029" name="Shape 1029"/>
          <p:cNvSpPr>
            <a:spLocks noGrp="1" noChangeShapeType="1"/>
          </p:cNvSpPr>
          <p:nvPr>
            <p:ph type="sldNum" idx="4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latin typeface="Myriad Pro"/>
              </a:r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 userDrawn="1">
  <p:cSld name="1_20140311PresentationUWTSDTemplate"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>
              <a:spcBef>
                <a:spcPts val="0"/>
              </a:spcBef>
              <a:buNone/>
              <a:defRPr/>
            </a:pPr>
            <a:r>
              <a:rPr lang="en-US"/>
              <a:t>Click to edit Master title style</a:t>
            </a:r>
            <a:endParaRPr/>
          </a:p>
        </p:txBody>
      </p:sp>
      <p:sp>
        <p:nvSpPr>
          <p:cNvPr id="2051" name="Text Placeholder 2"/>
          <p:cNvSpPr>
            <a:spLocks noGrp="1" noChangeShapeType="1"/>
          </p:cNvSpPr>
          <p:nvPr>
            <p:ph type="body" idx="1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 marL="342900" lvl="0" indent="-342900">
              <a:spcBef>
                <a:spcPts val="0"/>
              </a:spcBef>
              <a:buFont typeface="Arial"/>
              <a:buChar char="•"/>
              <a:defRPr/>
            </a:pPr>
            <a:r>
              <a:rPr lang="en-US"/>
              <a:t>Edit Master text styles</a:t>
            </a:r>
            <a:endParaRPr/>
          </a:p>
          <a:p>
            <a:pPr marL="742950" lvl="1" indent="-285750">
              <a:spcBef>
                <a:spcPts val="0"/>
              </a:spcBef>
              <a:buChar char="–"/>
              <a:defRPr/>
            </a:pPr>
            <a:r>
              <a:rPr lang="en-US"/>
              <a:t>Second level</a:t>
            </a:r>
            <a:endParaRPr/>
          </a:p>
          <a:p>
            <a:pPr marL="1143000" lvl="2" indent="-228600">
              <a:spcBef>
                <a:spcPts val="0"/>
              </a:spcBef>
              <a:buChar char="•"/>
              <a:defRPr/>
            </a:pPr>
            <a:r>
              <a:rPr lang="en-US"/>
              <a:t>Third level</a:t>
            </a:r>
            <a:endParaRPr/>
          </a:p>
          <a:p>
            <a:pPr marL="1600200" lvl="3" indent="-228600">
              <a:spcBef>
                <a:spcPts val="0"/>
              </a:spcBef>
              <a:buChar char="–"/>
              <a:defRPr/>
            </a:pPr>
            <a:r>
              <a:rPr lang="en-US"/>
              <a:t>Fourth level</a:t>
            </a:r>
            <a:endParaRPr/>
          </a:p>
          <a:p>
            <a:pPr marL="2057400" lvl="4" indent="-228600">
              <a:spcBef>
                <a:spcPts val="0"/>
              </a:spcBef>
              <a:buChar char="»"/>
              <a:defRPr/>
            </a:pPr>
            <a:r>
              <a:rPr lang="en-US"/>
              <a:t>Fifth level</a:t>
            </a:r>
            <a:endParaRPr/>
          </a:p>
        </p:txBody>
      </p:sp>
      <p:sp>
        <p:nvSpPr>
          <p:cNvPr id="2052" name="Date Placeholder 3"/>
          <p:cNvSpPr>
            <a:spLocks noGrp="1" noChangeShapeType="1"/>
          </p:cNvSpPr>
          <p:nvPr>
            <p:ph type="dt" idx="2"/>
          </p:nvPr>
        </p:nvSpPr>
        <p:spPr bwMode="auto">
          <a:xfrm>
            <a:off x="395287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ctr">
              <a:spcBef>
                <a:spcPts val="0"/>
              </a:spcBef>
              <a:buNone/>
              <a:defRPr/>
            </a:pPr>
            <a:r>
              <a:rPr lang="en-GB" sz="1000">
                <a:solidFill>
                  <a:srgbClr val="898989"/>
                </a:solidFill>
                <a:latin typeface="Myriad Pro"/>
              </a:rPr>
              <a:t>*</a:t>
            </a:r>
            <a:endParaRPr/>
          </a:p>
        </p:txBody>
      </p:sp>
      <p:sp>
        <p:nvSpPr>
          <p:cNvPr id="2053" name="Footer Placeholder 4"/>
          <p:cNvSpPr>
            <a:spLocks noGrp="1" noChangeShapeType="1"/>
          </p:cNvSpPr>
          <p:nvPr>
            <p:ph type="ftr" idx="3"/>
          </p:nvPr>
        </p:nvSpPr>
        <p:spPr bwMode="auto">
          <a:xfrm>
            <a:off x="4140200" y="6381750"/>
            <a:ext cx="2895600" cy="365125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2054" name="Slide Number Placeholder 5"/>
          <p:cNvSpPr>
            <a:spLocks noGrp="1" noChangeShapeType="1"/>
          </p:cNvSpPr>
          <p:nvPr>
            <p:ph type="sldNum" idx="4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latin typeface="Myriad Pro"/>
              </a:r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 userDrawn="1">
  <p:cSld name="2_20140311PresentationUWTSDTemplate"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>
              <a:spcBef>
                <a:spcPts val="0"/>
              </a:spcBef>
              <a:buNone/>
              <a:defRPr/>
            </a:pPr>
            <a:r>
              <a:rPr lang="en-US"/>
              <a:t>Click to edit Master title style</a:t>
            </a:r>
            <a:endParaRPr/>
          </a:p>
        </p:txBody>
      </p:sp>
      <p:sp>
        <p:nvSpPr>
          <p:cNvPr id="3075" name="Text Placeholder 2"/>
          <p:cNvSpPr>
            <a:spLocks noGrp="1" noChangeShapeType="1"/>
          </p:cNvSpPr>
          <p:nvPr>
            <p:ph type="body" idx="1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 marL="342900" lvl="0" indent="-342900">
              <a:spcBef>
                <a:spcPts val="0"/>
              </a:spcBef>
              <a:buFont typeface="Arial"/>
              <a:buChar char="•"/>
              <a:defRPr/>
            </a:pPr>
            <a:r>
              <a:rPr lang="en-US"/>
              <a:t>Edit Master text styles</a:t>
            </a:r>
            <a:endParaRPr/>
          </a:p>
          <a:p>
            <a:pPr marL="742950" lvl="1" indent="-285750">
              <a:spcBef>
                <a:spcPts val="0"/>
              </a:spcBef>
              <a:buChar char="–"/>
              <a:defRPr/>
            </a:pPr>
            <a:r>
              <a:rPr lang="en-US"/>
              <a:t>Second level</a:t>
            </a:r>
            <a:endParaRPr/>
          </a:p>
          <a:p>
            <a:pPr marL="1143000" lvl="2" indent="-228600">
              <a:spcBef>
                <a:spcPts val="0"/>
              </a:spcBef>
              <a:buChar char="•"/>
              <a:defRPr/>
            </a:pPr>
            <a:r>
              <a:rPr lang="en-US"/>
              <a:t>Third level</a:t>
            </a:r>
            <a:endParaRPr/>
          </a:p>
          <a:p>
            <a:pPr marL="1600200" lvl="3" indent="-228600">
              <a:spcBef>
                <a:spcPts val="0"/>
              </a:spcBef>
              <a:buChar char="–"/>
              <a:defRPr/>
            </a:pPr>
            <a:r>
              <a:rPr lang="en-US"/>
              <a:t>Fourth level</a:t>
            </a:r>
            <a:endParaRPr/>
          </a:p>
          <a:p>
            <a:pPr marL="2057400" lvl="4" indent="-228600">
              <a:spcBef>
                <a:spcPts val="0"/>
              </a:spcBef>
              <a:buChar char="»"/>
              <a:defRPr/>
            </a:pPr>
            <a:r>
              <a:rPr lang="en-US"/>
              <a:t>Fifth level</a:t>
            </a:r>
            <a:endParaRPr/>
          </a:p>
        </p:txBody>
      </p:sp>
      <p:sp>
        <p:nvSpPr>
          <p:cNvPr id="3076" name="Date Placeholder 3"/>
          <p:cNvSpPr>
            <a:spLocks noGrp="1" noChangeShapeType="1"/>
          </p:cNvSpPr>
          <p:nvPr>
            <p:ph type="dt" idx="2"/>
          </p:nvPr>
        </p:nvSpPr>
        <p:spPr bwMode="auto">
          <a:xfrm>
            <a:off x="250825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ctr">
              <a:spcBef>
                <a:spcPts val="0"/>
              </a:spcBef>
              <a:buNone/>
              <a:defRPr/>
            </a:pPr>
            <a:r>
              <a:rPr lang="en-GB" sz="1000">
                <a:solidFill>
                  <a:srgbClr val="898989"/>
                </a:solidFill>
                <a:latin typeface="Myriad Pro"/>
              </a:rPr>
              <a:t>*</a:t>
            </a:r>
            <a:endParaRPr/>
          </a:p>
        </p:txBody>
      </p:sp>
      <p:sp>
        <p:nvSpPr>
          <p:cNvPr id="3077" name="Footer Placeholder 4"/>
          <p:cNvSpPr>
            <a:spLocks noGrp="1" noChangeShapeType="1"/>
          </p:cNvSpPr>
          <p:nvPr>
            <p:ph type="ftr" idx="3"/>
          </p:nvPr>
        </p:nvSpPr>
        <p:spPr bwMode="auto">
          <a:xfrm>
            <a:off x="3132137" y="6461125"/>
            <a:ext cx="2895600" cy="365125"/>
          </a:xfrm>
          <a:prstGeom prst="rect">
            <a:avLst/>
          </a:prstGeom>
          <a:noFill/>
        </p:spPr>
        <p:txBody>
          <a:bodyPr lIns="91440" tIns="45720" rIns="91440" bIns="45720"/>
          <a:lstStyle/>
          <a:p>
            <a:pPr>
              <a:defRPr/>
            </a:pPr>
            <a:endParaRPr sz="1400"/>
          </a:p>
        </p:txBody>
      </p:sp>
      <p:sp>
        <p:nvSpPr>
          <p:cNvPr id="3078" name="Slide Number Placeholder 5"/>
          <p:cNvSpPr>
            <a:spLocks noGrp="1" noChangeShapeType="1"/>
          </p:cNvSpPr>
          <p:nvPr>
            <p:ph type="sldNum" idx="4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latin typeface="Myriad Pro"/>
              </a:rPr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PhAnim="0" type="blank" preserve="1" userDrawn="1">
  <p:cSld name="Blank Slide"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jp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6"/>
          <a:stretch/>
        </a:blipFill>
        <a:effectLst/>
      </p:bgPr>
    </p:bg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>
              <a:spcBef>
                <a:spcPts val="0"/>
              </a:spcBef>
              <a:buNone/>
              <a:defRPr/>
            </a:pPr>
            <a:r>
              <a:rPr lang="en-US"/>
              <a:t>Click to edit Master title style</a:t>
            </a:r>
            <a:endParaRPr/>
          </a:p>
        </p:txBody>
      </p:sp>
      <p:sp>
        <p:nvSpPr>
          <p:cNvPr id="1027" name="Text Placeholder 2"/>
          <p:cNvSpPr>
            <a:spLocks noGrp="1" noChangeShapeType="1"/>
          </p:cNvSpPr>
          <p:nvPr>
            <p:ph type="body" idx="1"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  <a:noFill/>
        </p:spPr>
        <p:txBody>
          <a:bodyPr lIns="91440" tIns="45720" rIns="91440" bIns="4572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Font typeface="Arial"/>
              <a:buChar char="•"/>
              <a:defRPr/>
            </a:pPr>
            <a:r>
              <a:rPr lang="en-US"/>
              <a:t>Edit Master text styles</a:t>
            </a:r>
            <a:endParaRPr/>
          </a:p>
          <a:p>
            <a:pPr marL="742950" lvl="1" indent="-285750">
              <a:spcBef>
                <a:spcPts val="0"/>
              </a:spcBef>
              <a:buChar char="–"/>
              <a:defRPr/>
            </a:pPr>
            <a:r>
              <a:rPr lang="en-US"/>
              <a:t>Second level</a:t>
            </a:r>
            <a:endParaRPr/>
          </a:p>
          <a:p>
            <a:pPr marL="1143000" lvl="2" indent="-228600">
              <a:spcBef>
                <a:spcPts val="0"/>
              </a:spcBef>
              <a:buChar char="•"/>
              <a:defRPr/>
            </a:pPr>
            <a:r>
              <a:rPr lang="en-US"/>
              <a:t>Third level</a:t>
            </a:r>
            <a:endParaRPr/>
          </a:p>
          <a:p>
            <a:pPr marL="1600200" lvl="3" indent="-228600">
              <a:spcBef>
                <a:spcPts val="0"/>
              </a:spcBef>
              <a:buChar char="–"/>
              <a:defRPr/>
            </a:pPr>
            <a:r>
              <a:rPr lang="en-US"/>
              <a:t>Fourth level</a:t>
            </a:r>
            <a:endParaRPr/>
          </a:p>
          <a:p>
            <a:pPr marL="2057400" lvl="4" indent="-228600">
              <a:spcBef>
                <a:spcPts val="0"/>
              </a:spcBef>
              <a:buChar char="»"/>
              <a:defRPr/>
            </a:pPr>
            <a:r>
              <a:rPr lang="en-US"/>
              <a:t>Fifth level</a:t>
            </a:r>
            <a:endParaRPr/>
          </a:p>
        </p:txBody>
      </p:sp>
      <p:sp>
        <p:nvSpPr>
          <p:cNvPr id="1028" name="Date Placeholder 3"/>
          <p:cNvSpPr>
            <a:spLocks noGrp="1" noChangeShapeType="1"/>
          </p:cNvSpPr>
          <p:nvPr>
            <p:ph type="dt" idx="2"/>
          </p:nvPr>
        </p:nvSpPr>
        <p:spPr bwMode="auto">
          <a:xfrm>
            <a:off x="250825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ctr">
              <a:spcBef>
                <a:spcPts val="0"/>
              </a:spcBef>
              <a:buNone/>
              <a:defRPr/>
            </a:pPr>
            <a:r>
              <a:rPr lang="en-GB" sz="1000">
                <a:solidFill>
                  <a:srgbClr val="898989"/>
                </a:solidFill>
                <a:latin typeface="Myriad Pro"/>
              </a:rPr>
              <a:t>*</a:t>
            </a:r>
            <a:endParaRPr/>
          </a:p>
        </p:txBody>
      </p:sp>
      <p:sp>
        <p:nvSpPr>
          <p:cNvPr id="1029" name="Slide Number Placeholder 5"/>
          <p:cNvSpPr>
            <a:spLocks noGrp="1" noChangeShapeType="1"/>
          </p:cNvSpPr>
          <p:nvPr>
            <p:ph type="sldNum" idx="4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1pPr>
            <a:lvl2pPr marL="45720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2pPr>
            <a:lvl3pPr marL="9144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3pPr>
            <a:lvl4pPr marL="13716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18288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latin typeface="Myriad Pro"/>
              </a:rPr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</p:sldLayoutIdLst>
  <p:txStyles>
    <p:titleStyle>
      <a:lvl1pPr marL="0" indent="0" algn="ctr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4400" b="0" i="0">
          <a:solidFill>
            <a:schemeClr val="dk1"/>
          </a:solidFill>
          <a:latin typeface="Myriad Pro"/>
        </a:defRPr>
      </a:lvl1pPr>
      <a:lvl2pPr marL="0" indent="0" algn="ctr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4400" b="0" i="0">
          <a:solidFill>
            <a:schemeClr val="dk1"/>
          </a:solidFill>
          <a:latin typeface="Myriad Pro"/>
        </a:defRPr>
      </a:lvl2pPr>
      <a:lvl3pPr marL="0" indent="0" algn="ctr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4400" b="0" i="0">
          <a:solidFill>
            <a:schemeClr val="dk1"/>
          </a:solidFill>
          <a:latin typeface="Myriad Pro"/>
        </a:defRPr>
      </a:lvl3pPr>
      <a:lvl4pPr marL="0" indent="0" algn="ctr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4400" b="0" i="0">
          <a:solidFill>
            <a:schemeClr val="dk1"/>
          </a:solidFill>
          <a:latin typeface="Myriad Pro"/>
        </a:defRPr>
      </a:lvl4pPr>
      <a:lvl5pPr marL="0" indent="0" algn="ctr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4400" b="0" i="0">
          <a:solidFill>
            <a:schemeClr val="dk1"/>
          </a:solidFill>
          <a:latin typeface="Myriad Pro"/>
        </a:defRPr>
      </a:lvl5pPr>
      <a:lvl6pPr>
        <a:defRPr lang="en-US" sz="1800"/>
      </a:lvl6pPr>
      <a:lvl7pPr>
        <a:defRPr lang="en-US" sz="1800"/>
      </a:lvl7pPr>
      <a:lvl8pPr>
        <a:defRPr lang="en-US" sz="1800"/>
      </a:lvl8pPr>
      <a:lvl9pPr>
        <a:defRPr lang="en-US" sz="1800"/>
      </a:lvl9pPr>
    </p:titleStyle>
    <p:bodyStyle>
      <a:lvl1pPr marL="342900" indent="0" algn="l" defTabSz="914400">
        <a:lnSpc>
          <a:spcPct val="100000"/>
        </a:lnSpc>
        <a:spcBef>
          <a:spcPts val="0"/>
        </a:spcBef>
        <a:spcAft>
          <a:spcPts val="0"/>
        </a:spcAft>
        <a:buFont typeface="Arial"/>
        <a:buChar char="•"/>
        <a:defRPr lang="en-US" sz="3200" b="0" i="0">
          <a:solidFill>
            <a:schemeClr val="dk1"/>
          </a:solidFill>
          <a:latin typeface="Myriad Pro"/>
        </a:defRPr>
      </a:lvl1pPr>
      <a:lvl2pPr marL="742950" indent="457200" algn="l" defTabSz="914400">
        <a:lnSpc>
          <a:spcPct val="100000"/>
        </a:lnSpc>
        <a:spcBef>
          <a:spcPts val="0"/>
        </a:spcBef>
        <a:spcAft>
          <a:spcPts val="0"/>
        </a:spcAft>
        <a:buChar char="–"/>
        <a:defRPr lang="en-US" sz="2800" b="0" i="0">
          <a:solidFill>
            <a:schemeClr val="dk1"/>
          </a:solidFill>
          <a:latin typeface="Myriad Pro"/>
        </a:defRPr>
      </a:lvl2pPr>
      <a:lvl3pPr marL="1143000" indent="914400" algn="l" defTabSz="914400">
        <a:lnSpc>
          <a:spcPct val="100000"/>
        </a:lnSpc>
        <a:spcBef>
          <a:spcPts val="0"/>
        </a:spcBef>
        <a:spcAft>
          <a:spcPts val="0"/>
        </a:spcAft>
        <a:buChar char="•"/>
        <a:defRPr lang="en-US" sz="2400" b="0" i="0">
          <a:solidFill>
            <a:schemeClr val="dk1"/>
          </a:solidFill>
          <a:latin typeface="Myriad Pro"/>
        </a:defRPr>
      </a:lvl3pPr>
      <a:lvl4pPr marL="1600200" indent="1371600" algn="l" defTabSz="914400">
        <a:lnSpc>
          <a:spcPct val="100000"/>
        </a:lnSpc>
        <a:spcBef>
          <a:spcPts val="0"/>
        </a:spcBef>
        <a:spcAft>
          <a:spcPts val="0"/>
        </a:spcAft>
        <a:buChar char="–"/>
        <a:defRPr lang="en-US" sz="2000" b="0" i="0">
          <a:solidFill>
            <a:schemeClr val="dk1"/>
          </a:solidFill>
          <a:latin typeface="Myriad Pro"/>
        </a:defRPr>
      </a:lvl4pPr>
      <a:lvl5pPr marL="2057400" indent="1828800" algn="l" defTabSz="914400">
        <a:lnSpc>
          <a:spcPct val="100000"/>
        </a:lnSpc>
        <a:spcBef>
          <a:spcPts val="0"/>
        </a:spcBef>
        <a:spcAft>
          <a:spcPts val="0"/>
        </a:spcAft>
        <a:buChar char="»"/>
        <a:defRPr lang="en-US" sz="2000" b="0" i="0">
          <a:solidFill>
            <a:schemeClr val="dk1"/>
          </a:solidFill>
          <a:latin typeface="Myriad Pro"/>
        </a:defRPr>
      </a:lvl5pPr>
      <a:lvl6pPr>
        <a:defRPr lang="en-US" sz="1800"/>
      </a:lvl6pPr>
      <a:lvl7pPr>
        <a:defRPr lang="en-US" sz="1800"/>
      </a:lvl7pPr>
      <a:lvl8pPr>
        <a:defRPr lang="en-US" sz="1800"/>
      </a:lvl8pPr>
      <a:lvl9pPr>
        <a:defRPr lang="en-US" sz="1800"/>
      </a:lvl9pPr>
    </p:bodyStyle>
    <p:otherStyle>
      <a:lvl1pPr marL="0" indent="0" algn="l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1800" b="0" i="0">
          <a:solidFill>
            <a:schemeClr val="dk1"/>
          </a:solidFill>
          <a:latin typeface="Arial"/>
          <a:ea typeface="Arial"/>
        </a:defRPr>
      </a:lvl1pPr>
      <a:lvl2pPr marL="457200" indent="457200" algn="l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1800" b="0" i="0">
          <a:solidFill>
            <a:schemeClr val="dk1"/>
          </a:solidFill>
          <a:latin typeface="Arial"/>
          <a:ea typeface="Arial"/>
        </a:defRPr>
      </a:lvl2pPr>
      <a:lvl3pPr marL="914400" indent="914400" algn="l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1800" b="0" i="0">
          <a:solidFill>
            <a:schemeClr val="dk1"/>
          </a:solidFill>
          <a:latin typeface="Arial"/>
          <a:ea typeface="Arial"/>
        </a:defRPr>
      </a:lvl3pPr>
      <a:lvl4pPr marL="1371600" indent="1371600" algn="l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1800" b="0" i="0">
          <a:solidFill>
            <a:schemeClr val="dk1"/>
          </a:solidFill>
          <a:latin typeface="Arial"/>
          <a:ea typeface="Arial"/>
        </a:defRPr>
      </a:lvl4pPr>
      <a:lvl5pPr marL="1828800" indent="1828800" algn="l" defTabSz="914400">
        <a:lnSpc>
          <a:spcPct val="100000"/>
        </a:lnSpc>
        <a:spcBef>
          <a:spcPts val="0"/>
        </a:spcBef>
        <a:spcAft>
          <a:spcPts val="0"/>
        </a:spcAft>
        <a:buNone/>
        <a:defRPr lang="en-US" sz="1800" b="0" i="0">
          <a:solidFill>
            <a:schemeClr val="dk1"/>
          </a:solidFill>
          <a:latin typeface="Arial"/>
          <a:ea typeface="Arial"/>
        </a:defRPr>
      </a:lvl5pPr>
      <a:lvl6pPr>
        <a:defRPr lang="en-US" sz="1800"/>
      </a:lvl6pPr>
      <a:lvl7pPr>
        <a:defRPr lang="en-US" sz="1800"/>
      </a:lvl7pPr>
      <a:lvl8pPr>
        <a:defRPr lang="en-US" sz="1800"/>
      </a:lvl8pPr>
      <a:lvl9pPr>
        <a:defRPr lang="en-US" sz="1800"/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jwzYHkJ55k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6qVmwdxIys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0zyf05GlIg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 noChangeShapeType="1"/>
          </p:cNvSpPr>
          <p:nvPr>
            <p:ph type="ctrTitle"/>
          </p:nvPr>
        </p:nvSpPr>
        <p:spPr bwMode="auto">
          <a:xfrm>
            <a:off x="755650" y="765175"/>
            <a:ext cx="7772400" cy="12954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b="1"/>
              <a:t>LCBB5012 </a:t>
            </a:r>
            <a:br>
              <a:rPr lang="en-GB" b="1"/>
            </a:br>
            <a:endParaRPr b="1"/>
          </a:p>
        </p:txBody>
      </p:sp>
      <p:sp>
        <p:nvSpPr>
          <p:cNvPr id="6147" name="Subtitle 4"/>
          <p:cNvSpPr>
            <a:spLocks noGrp="1" noChangeShapeType="1"/>
          </p:cNvSpPr>
          <p:nvPr>
            <p:ph type="subTitle"/>
          </p:nvPr>
        </p:nvSpPr>
        <p:spPr bwMode="auto">
          <a:xfrm>
            <a:off x="1790662" y="1340731"/>
            <a:ext cx="6156176" cy="1439688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0" algn="ctr">
              <a:buNone/>
              <a:defRPr/>
            </a:lvl1pPr>
            <a:lvl2pPr marL="457200" algn="ctr">
              <a:buNone/>
              <a:defRPr/>
            </a:lvl2pPr>
            <a:lvl3pPr marL="914400" algn="ctr">
              <a:buNone/>
              <a:defRPr/>
            </a:lvl3pPr>
            <a:lvl4pPr marL="1371600" algn="ctr">
              <a:buNone/>
              <a:defRPr/>
            </a:lvl4pPr>
            <a:lvl5pPr marL="1828800" algn="ctr">
              <a:buNone/>
              <a:defRPr/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US" sz="2800" b="1" i="0" u="none" dirty="0">
                <a:solidFill>
                  <a:srgbClr val="FFFF00"/>
                </a:solidFill>
              </a:rPr>
              <a:t>Principles of Human Resource Management</a:t>
            </a:r>
            <a:endParaRPr sz="2800" dirty="0">
              <a:solidFill>
                <a:srgbClr val="FFFF00"/>
              </a:solidFill>
            </a:endParaRPr>
          </a:p>
          <a:p>
            <a:pPr marL="0" lvl="0" indent="0">
              <a:spcBef>
                <a:spcPts val="0"/>
              </a:spcBef>
              <a:buNone/>
              <a:defRPr/>
            </a:pPr>
            <a:endParaRPr dirty="0">
              <a:solidFill>
                <a:srgbClr val="FFFF00"/>
              </a:solidFill>
            </a:endParaRPr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US" b="1" i="0" u="none" dirty="0">
                <a:solidFill>
                  <a:srgbClr val="FFFF00"/>
                </a:solidFill>
              </a:rPr>
              <a:t>WEEK 2</a:t>
            </a:r>
            <a:endParaRPr dirty="0">
              <a:solidFill>
                <a:srgbClr val="FFFF00"/>
              </a:solidFill>
            </a:endParaRPr>
          </a:p>
          <a:p>
            <a:pPr marL="0" lvl="0" indent="0">
              <a:spcBef>
                <a:spcPts val="0"/>
              </a:spcBef>
              <a:buNone/>
              <a:defRPr/>
            </a:pPr>
            <a:endParaRPr dirty="0">
              <a:solidFill>
                <a:srgbClr val="FFFF00"/>
              </a:solidFill>
            </a:endParaRPr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US" b="1" i="0" u="none" dirty="0">
                <a:solidFill>
                  <a:srgbClr val="FFFF00"/>
                </a:solidFill>
              </a:rPr>
              <a:t>Session 2</a:t>
            </a:r>
            <a:endParaRPr dirty="0">
              <a:solidFill>
                <a:srgbClr val="FFFF00"/>
              </a:solidFill>
            </a:endParaRPr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GB" b="1" i="0" u="none" dirty="0">
                <a:solidFill>
                  <a:srgbClr val="FFFF00"/>
                </a:solidFill>
              </a:rPr>
              <a:t>How to Conduct Job Interviews</a:t>
            </a:r>
            <a:r>
              <a:rPr lang="en-GB" b="1" i="0" u="none" dirty="0"/>
              <a:t> </a:t>
            </a:r>
            <a:endParaRPr dirty="0"/>
          </a:p>
        </p:txBody>
      </p:sp>
      <p:sp>
        <p:nvSpPr>
          <p:cNvPr id="6148" name="Date Placeholder 2"/>
          <p:cNvSpPr txBox="1">
            <a:spLocks noGrp="1" noChangeShapeType="1"/>
          </p:cNvSpPr>
          <p:nvPr>
            <p:ph type="dt"/>
          </p:nvPr>
        </p:nvSpPr>
        <p:spPr bwMode="auto">
          <a:xfrm>
            <a:off x="395287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ctr">
              <a:spcBef>
                <a:spcPts val="0"/>
              </a:spcBef>
              <a:buNone/>
              <a:defRPr/>
            </a:pPr>
            <a:fld id="{D7E01130-044F-4930-9A27-C729C70D8524}" type="datetime1">
              <a:rPr lang="en-GB" sz="1000">
                <a:solidFill>
                  <a:srgbClr val="898989"/>
                </a:solidFill>
                <a:latin typeface="Myriad Pro"/>
              </a:rPr>
              <a:t>11/10/2026</a:t>
            </a:fld>
            <a:endParaRPr/>
          </a:p>
        </p:txBody>
      </p:sp>
      <p:sp>
        <p:nvSpPr>
          <p:cNvPr id="6149" name="Slide Number Placeholder 5"/>
          <p:cNvSpPr txBox="1">
            <a:spLocks noGrp="1" noChangeShapeType="1"/>
          </p:cNvSpPr>
          <p:nvPr>
            <p:ph type="sldNum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ea typeface="Arial"/>
              </a:rPr>
              <a:t>1</a:t>
            </a:fld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3200" b="1" i="0" u="none">
                <a:latin typeface="Arial"/>
                <a:ea typeface="Arial"/>
              </a:rPr>
              <a:t>This Session’s Learning Outcomes</a:t>
            </a:r>
            <a:endParaRPr/>
          </a:p>
        </p:txBody>
      </p:sp>
      <p:sp>
        <p:nvSpPr>
          <p:cNvPr id="9219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457200" y="1600200"/>
            <a:ext cx="8578850" cy="4060825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/>
              <a:t>For this session</a:t>
            </a:r>
            <a:r>
              <a:t>, we will learn</a:t>
            </a:r>
            <a:r>
              <a:rPr lang="en-GB" b="0" i="0" u="none"/>
              <a:t>:</a:t>
            </a:r>
            <a:endParaRPr lang="en-US"/>
          </a:p>
          <a:p>
            <a:pPr marL="0" lvl="0" indent="0">
              <a:spcBef>
                <a:spcPts val="0"/>
              </a:spcBef>
              <a:buFont typeface="Wingdings"/>
              <a:buChar char="Ø"/>
              <a:defRPr/>
            </a:pPr>
            <a:r>
              <a:rPr b="1" i="0" u="none">
                <a:solidFill>
                  <a:schemeClr val="accent1"/>
                </a:solidFill>
              </a:rPr>
              <a:t>How to Conduct Job Interviews </a:t>
            </a:r>
            <a:endParaRPr/>
          </a:p>
          <a:p>
            <a:pPr marL="0" lvl="0" indent="0">
              <a:spcBef>
                <a:spcPts val="0"/>
              </a:spcBef>
              <a:buFont typeface="Wingdings"/>
              <a:buChar char="Ø"/>
              <a:defRPr/>
            </a:pPr>
            <a:r>
              <a:rPr b="1" i="0" u="none">
                <a:solidFill>
                  <a:schemeClr val="accent1"/>
                </a:solidFill>
              </a:rPr>
              <a:t>Best </a:t>
            </a:r>
            <a:r>
              <a:rPr lang="en-GB" b="1" i="0" u="none">
                <a:solidFill>
                  <a:schemeClr val="accent1"/>
                </a:solidFill>
              </a:rPr>
              <a:t>Practices for Job Interviews</a:t>
            </a:r>
            <a:endParaRPr/>
          </a:p>
          <a:p>
            <a:pPr marL="0" lvl="0" indent="0">
              <a:spcBef>
                <a:spcPts val="0"/>
              </a:spcBef>
              <a:buNone/>
              <a:defRPr/>
            </a:pP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639762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US" sz="3200" b="1" i="0" u="none">
                <a:solidFill>
                  <a:schemeClr val="dk2"/>
                </a:solidFill>
                <a:latin typeface="Arial"/>
                <a:ea typeface="Arial"/>
              </a:rPr>
              <a:t>What is a Job Interview?</a:t>
            </a:r>
            <a:endParaRPr/>
          </a:p>
        </p:txBody>
      </p:sp>
      <p:sp>
        <p:nvSpPr>
          <p:cNvPr id="10243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390525" y="1052512"/>
            <a:ext cx="8753475" cy="4537075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just">
              <a:spcBef>
                <a:spcPts val="0"/>
              </a:spcBef>
              <a:buNone/>
              <a:defRPr/>
            </a:pPr>
            <a:r>
              <a:rPr sz="2400">
                <a:solidFill>
                  <a:schemeClr val="dk2"/>
                </a:solidFill>
              </a:rPr>
              <a:t>A job interview is a structured conversation between the employer</a:t>
            </a:r>
            <a:r>
              <a:rPr lang="en-GB" sz="2400">
                <a:solidFill>
                  <a:schemeClr val="dk2"/>
                </a:solidFill>
              </a:rPr>
              <a:t> </a:t>
            </a:r>
            <a:r>
              <a:rPr sz="2400">
                <a:solidFill>
                  <a:schemeClr val="dk2"/>
                </a:solidFill>
              </a:rPr>
              <a:t>and the candidate, where both parties exchange information about the job and the candidate's suitability.</a:t>
            </a:r>
            <a:endParaRPr/>
          </a:p>
          <a:p>
            <a:pPr marL="0" lvl="0" indent="0">
              <a:spcBef>
                <a:spcPts val="0"/>
              </a:spcBef>
              <a:buNone/>
              <a:defRPr/>
            </a:pPr>
            <a:r>
              <a:t>Types of Interviews:  </a:t>
            </a:r>
          </a:p>
          <a:p>
            <a:pPr marL="0" lvl="0" indent="0">
              <a:spcBef>
                <a:spcPts val="0"/>
              </a:spcBef>
              <a:buNone/>
              <a:defRPr/>
            </a:pPr>
            <a:r>
              <a:t>- Structured  </a:t>
            </a:r>
          </a:p>
          <a:p>
            <a:pPr marL="0" lvl="0" indent="0">
              <a:spcBef>
                <a:spcPts val="0"/>
              </a:spcBef>
              <a:buNone/>
              <a:defRPr/>
            </a:pPr>
            <a:r>
              <a:t>- Semi-structured  </a:t>
            </a:r>
          </a:p>
          <a:p>
            <a:pPr marL="0" lvl="0" indent="0">
              <a:spcBef>
                <a:spcPts val="0"/>
              </a:spcBef>
              <a:buNone/>
              <a:defRPr/>
            </a:pPr>
            <a:r>
              <a:t>- Unstructured  </a:t>
            </a:r>
          </a:p>
          <a:p>
            <a:pPr marL="0" lvl="0" indent="0">
              <a:spcBef>
                <a:spcPts val="0"/>
              </a:spcBef>
              <a:buNone/>
              <a:defRPr/>
            </a:pPr>
            <a:r>
              <a:t>- Panel Interviews</a:t>
            </a:r>
          </a:p>
          <a:p>
            <a:pPr marL="0" lvl="0" indent="0"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US" sz="3200" b="1" i="0" u="none">
                <a:solidFill>
                  <a:schemeClr val="dk2"/>
                </a:solidFill>
                <a:latin typeface="Arial"/>
                <a:ea typeface="Arial"/>
              </a:rPr>
              <a:t>Interview Preparation</a:t>
            </a:r>
            <a:endParaRPr/>
          </a:p>
        </p:txBody>
      </p:sp>
      <p:sp>
        <p:nvSpPr>
          <p:cNvPr id="11267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107949" y="1417637"/>
            <a:ext cx="8928100" cy="4098925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t>1. </a:t>
            </a:r>
            <a:r>
              <a:rPr lang="en-GB" sz="2400" b="0" i="0" u="none">
                <a:latin typeface="Arial"/>
                <a:ea typeface="Arial"/>
              </a:rPr>
              <a:t>Review the Job Description and Person Specification</a:t>
            </a:r>
            <a:endParaRPr/>
          </a:p>
          <a:p>
            <a:pPr marL="0" lvl="0" indent="0">
              <a:spcBef>
                <a:spcPts val="0"/>
              </a:spcBef>
              <a:buNone/>
              <a:defRPr/>
            </a:pPr>
            <a:endParaRPr lang="en-US" sz="2400"/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2400" b="0" i="0" u="none">
                <a:latin typeface="Arial"/>
                <a:ea typeface="Arial"/>
              </a:rPr>
              <a:t>2. Develop Interview Questions - Use behavioural and situational questions</a:t>
            </a:r>
            <a:endParaRPr/>
          </a:p>
          <a:p>
            <a:pPr marL="0" lvl="0" indent="0">
              <a:spcBef>
                <a:spcPts val="0"/>
              </a:spcBef>
              <a:buNone/>
              <a:defRPr/>
            </a:pPr>
            <a:endParaRPr lang="en-US" sz="2400"/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2400" b="0" i="0" u="none">
                <a:latin typeface="Arial"/>
                <a:ea typeface="Arial"/>
              </a:rPr>
              <a:t>3. Prepare for Candidate’s Questions</a:t>
            </a:r>
            <a:endParaRPr/>
          </a:p>
          <a:p>
            <a:pPr marL="0" lvl="0" indent="0">
              <a:spcBef>
                <a:spcPts val="0"/>
              </a:spcBef>
              <a:buNone/>
              <a:defRPr/>
            </a:pPr>
            <a:endParaRPr lang="en-US" sz="2400"/>
          </a:p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2400" b="0" i="0" u="none">
                <a:latin typeface="Arial"/>
                <a:ea typeface="Arial"/>
              </a:rPr>
              <a:t>4. Set up the Interview Environment - professional, comfortable, and neutral</a:t>
            </a:r>
            <a:endParaRPr/>
          </a:p>
          <a:p>
            <a:pPr marL="0" lvl="0" indent="0"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777875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US" sz="3200" b="1" i="0" u="none">
                <a:solidFill>
                  <a:schemeClr val="dk2"/>
                </a:solidFill>
                <a:latin typeface="Arial"/>
                <a:ea typeface="Arial"/>
              </a:rPr>
              <a:t>Types of Interview Questions</a:t>
            </a:r>
            <a:endParaRPr/>
          </a:p>
        </p:txBody>
      </p:sp>
      <p:sp>
        <p:nvSpPr>
          <p:cNvPr id="12291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107949" y="1600200"/>
            <a:ext cx="89281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just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t>- </a:t>
            </a:r>
            <a:r>
              <a:rPr lang="en-GB" sz="2600">
                <a:solidFill>
                  <a:schemeClr val="dk2"/>
                </a:solidFill>
              </a:rPr>
              <a:t>Behavioural Questions: “Tell me about a time when you…”</a:t>
            </a:r>
            <a:endParaRPr/>
          </a:p>
          <a:p>
            <a:pPr marL="0" lvl="0" indent="0" algn="just">
              <a:lnSpc>
                <a:spcPct val="90000"/>
              </a:lnSpc>
              <a:spcBef>
                <a:spcPts val="0"/>
              </a:spcBef>
              <a:buNone/>
              <a:defRPr/>
            </a:pPr>
            <a:endParaRPr lang="en-US" sz="2600"/>
          </a:p>
          <a:p>
            <a:pPr marL="0" lvl="0" indent="0" algn="just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rPr lang="en-GB" sz="2600">
                <a:solidFill>
                  <a:schemeClr val="dk2"/>
                </a:solidFill>
              </a:rPr>
              <a:t>- Situational Questions: “How would you handle…?”</a:t>
            </a:r>
            <a:endParaRPr/>
          </a:p>
          <a:p>
            <a:pPr marL="0" lvl="0" indent="0" algn="just">
              <a:lnSpc>
                <a:spcPct val="90000"/>
              </a:lnSpc>
              <a:spcBef>
                <a:spcPts val="0"/>
              </a:spcBef>
              <a:buNone/>
              <a:defRPr/>
            </a:pPr>
            <a:endParaRPr lang="en-US" sz="2600"/>
          </a:p>
          <a:p>
            <a:pPr marL="0" lvl="0" indent="0" algn="just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rPr lang="en-GB" sz="2600">
                <a:solidFill>
                  <a:schemeClr val="dk2"/>
                </a:solidFill>
              </a:rPr>
              <a:t>- Competency-Based Questions: “Give an example of how you demonstrated…”</a:t>
            </a:r>
            <a:endParaRPr/>
          </a:p>
          <a:p>
            <a:pPr marL="0" lvl="0" indent="0" algn="just">
              <a:lnSpc>
                <a:spcPct val="90000"/>
              </a:lnSpc>
              <a:spcBef>
                <a:spcPts val="0"/>
              </a:spcBef>
              <a:buNone/>
              <a:defRPr/>
            </a:pPr>
            <a:endParaRPr lang="en-US" sz="2600"/>
          </a:p>
          <a:p>
            <a:pPr marL="0" lvl="0" indent="0" algn="just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rPr lang="en-GB" sz="2600">
                <a:solidFill>
                  <a:schemeClr val="dk2"/>
                </a:solidFill>
              </a:rPr>
              <a:t>- Technical Questions: Focus on specific knowledge or skills required for the job.</a:t>
            </a:r>
            <a:endParaRPr/>
          </a:p>
          <a:p>
            <a:pPr marL="0" lvl="0" indent="0">
              <a:lnSpc>
                <a:spcPct val="9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sz="4000" b="1" i="0" u="none"/>
              <a:t>Structured vs Unstructured Interviews</a:t>
            </a:r>
            <a:endParaRPr/>
          </a:p>
        </p:txBody>
      </p:sp>
      <p:sp>
        <p:nvSpPr>
          <p:cNvPr id="13315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539750" y="1328737"/>
            <a:ext cx="8229600" cy="45259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lnSpc>
                <a:spcPct val="8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 lang="en-US" sz="3000"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sz="3000"/>
              <a:t> Structured Interviews:</a:t>
            </a:r>
            <a:endParaRPr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None/>
              <a:defRPr/>
            </a:pPr>
            <a:r>
              <a:rPr sz="3000"/>
              <a:t>- Predefined questions</a:t>
            </a:r>
            <a:endParaRPr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None/>
              <a:defRPr/>
            </a:pPr>
            <a:r>
              <a:rPr sz="3000"/>
              <a:t>- Consistent format for all candidates</a:t>
            </a:r>
            <a:endParaRPr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None/>
              <a:defRPr/>
            </a:pPr>
            <a:r>
              <a:rPr sz="3000"/>
              <a:t>- Objective evaluation</a:t>
            </a:r>
            <a:endParaRPr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sz="3000"/>
              <a:t> Unstructured Interviews:</a:t>
            </a:r>
            <a:endParaRPr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None/>
              <a:defRPr/>
            </a:pPr>
            <a:r>
              <a:rPr sz="3000"/>
              <a:t>- Flexible and conversational</a:t>
            </a:r>
            <a:endParaRPr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None/>
              <a:defRPr/>
            </a:pPr>
            <a:r>
              <a:rPr sz="3000"/>
              <a:t>- Focus on the candidate's personality</a:t>
            </a:r>
            <a:endParaRPr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None/>
              <a:defRPr/>
            </a:pPr>
            <a:r>
              <a:rPr sz="3000"/>
              <a:t>- Can lead to biases</a:t>
            </a:r>
            <a:endParaRPr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sz="4000" b="1" i="0" u="none"/>
              <a:t>Legal Considerations in Job Interviews</a:t>
            </a:r>
            <a:endParaRPr/>
          </a:p>
        </p:txBody>
      </p:sp>
      <p:sp>
        <p:nvSpPr>
          <p:cNvPr id="14339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/>
          </a:p>
          <a:p>
            <a:pPr marL="342900" lvl="0" indent="-342900">
              <a:spcBef>
                <a:spcPts val="0"/>
              </a:spcBef>
              <a:buNone/>
              <a:defRPr/>
            </a:pPr>
            <a:r>
              <a:t>- Avoid discriminatory questions (e.g., age, gender, race, religion, disability)</a:t>
            </a:r>
          </a:p>
          <a:p>
            <a:pPr marL="342900" lvl="0" indent="-342900">
              <a:spcBef>
                <a:spcPts val="0"/>
              </a:spcBef>
              <a:buNone/>
              <a:defRPr/>
            </a:pPr>
            <a:r>
              <a:t>- Focus on job-related skills and qualifications</a:t>
            </a:r>
          </a:p>
          <a:p>
            <a:pPr marL="342900" lvl="0" indent="-342900">
              <a:spcBef>
                <a:spcPts val="0"/>
              </a:spcBef>
              <a:buNone/>
              <a:defRPr/>
            </a:pPr>
            <a:r>
              <a:t>- Keep all interview records confidential</a:t>
            </a:r>
          </a:p>
          <a:p>
            <a:pPr marL="342900" lvl="0" indent="-342900">
              <a:spcBef>
                <a:spcPts val="0"/>
              </a:spcBef>
              <a:buNone/>
              <a:defRPr/>
            </a:pPr>
            <a:r>
              <a:t>- Understand Equal Employment Opportunity (EEO) regulations</a:t>
            </a:r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US" b="1" i="0" u="none"/>
              <a:t>Creating an Interview Rating Scale</a:t>
            </a:r>
            <a:endParaRPr/>
          </a:p>
        </p:txBody>
      </p:sp>
      <p:sp>
        <p:nvSpPr>
          <p:cNvPr id="15363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457200" y="1600200"/>
            <a:ext cx="4038600" cy="3989387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8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4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0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t>Rating scales help to develop a consistent rating system for assessing candidates in areas</a:t>
            </a:r>
            <a:r>
              <a:rPr lang="en-GB"/>
              <a:t>, </a:t>
            </a:r>
            <a:r>
              <a:t>such as:</a:t>
            </a:r>
          </a:p>
          <a:p>
            <a:pPr marL="0" lvl="0" indent="0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t>- Communication Skills</a:t>
            </a:r>
          </a:p>
          <a:p>
            <a:pPr marL="0" lvl="0" indent="0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t>- Problem Solving</a:t>
            </a:r>
          </a:p>
          <a:p>
            <a:pPr marL="0" lvl="0" indent="0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t>- Cultural Fit</a:t>
            </a:r>
          </a:p>
          <a:p>
            <a:pPr marL="0" lvl="0" indent="0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t>- Leadership Abilities</a:t>
            </a:r>
          </a:p>
          <a:p>
            <a:pPr marL="0" lvl="0" indent="0">
              <a:lnSpc>
                <a:spcPct val="9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/>
          </a:p>
        </p:txBody>
      </p:sp>
      <p:pic>
        <p:nvPicPr>
          <p:cNvPr id="15364" name="Picture 2" descr="Interview Scoring Sheet Guide (With Template)"/>
          <p:cNvPicPr>
            <a:picLocks noGrp="1" noChangeAspect="1"/>
          </p:cNvPicPr>
          <p:nvPr>
            <p:ph/>
          </p:nvPr>
        </p:nvPicPr>
        <p:blipFill>
          <a:blip r:embed="rId3"/>
          <a:srcRect/>
          <a:stretch/>
        </p:blipFill>
        <p:spPr bwMode="auto">
          <a:xfrm>
            <a:off x="5004048" y="1543113"/>
            <a:ext cx="3610744" cy="404647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US" b="1" i="0" u="none"/>
              <a:t>Conducting the Interview</a:t>
            </a:r>
            <a:endParaRPr/>
          </a:p>
        </p:txBody>
      </p:sp>
      <p:sp>
        <p:nvSpPr>
          <p:cNvPr id="16387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533399" y="1249278"/>
            <a:ext cx="4038600" cy="3989387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8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4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0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lnSpc>
                <a:spcPct val="8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 dirty="0"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None/>
              <a:defRPr/>
            </a:pPr>
            <a:r>
              <a:rPr sz="2200" dirty="0"/>
              <a:t>1. Start with Ice-Breakers - Make the candidate feel comfortable</a:t>
            </a:r>
            <a:r>
              <a:rPr lang="en-GB" sz="2200" dirty="0"/>
              <a:t>.</a:t>
            </a:r>
            <a:endParaRPr dirty="0"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None/>
              <a:defRPr/>
            </a:pPr>
            <a:r>
              <a:rPr sz="2200" dirty="0"/>
              <a:t>2. Ask Open-Ended Questions - Encourage detailed responses</a:t>
            </a:r>
            <a:r>
              <a:rPr lang="en-GB" sz="2200" dirty="0"/>
              <a:t>.</a:t>
            </a:r>
            <a:endParaRPr dirty="0"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None/>
              <a:defRPr/>
            </a:pPr>
            <a:r>
              <a:rPr sz="2200" dirty="0"/>
              <a:t>3. Listen Actively - Take notes and engage with the candidate</a:t>
            </a:r>
            <a:r>
              <a:rPr lang="en-GB" sz="2200" dirty="0"/>
              <a:t>.</a:t>
            </a:r>
            <a:endParaRPr sz="2200" dirty="0"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None/>
              <a:defRPr/>
            </a:pPr>
            <a:r>
              <a:rPr lang="en-GB" sz="2200" dirty="0"/>
              <a:t>4. Ask the candidate if they have any question or questions.</a:t>
            </a:r>
            <a:endParaRPr dirty="0"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None/>
              <a:defRPr/>
            </a:pPr>
            <a:r>
              <a:rPr sz="2200" dirty="0"/>
              <a:t>4. End on a Positive Note - Thank them and explain the next steps</a:t>
            </a:r>
            <a:r>
              <a:rPr lang="en-GB" sz="2200" dirty="0"/>
              <a:t>.</a:t>
            </a:r>
            <a:endParaRPr dirty="0"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 dirty="0"/>
          </a:p>
        </p:txBody>
      </p:sp>
      <p:pic>
        <p:nvPicPr>
          <p:cNvPr id="16388" name="Picture 2" descr="Job Interviews"/>
          <p:cNvPicPr>
            <a:picLocks noGrp="1" noChangeAspect="1"/>
          </p:cNvPicPr>
          <p:nvPr>
            <p:ph/>
          </p:nvPr>
        </p:nvPicPr>
        <p:blipFill>
          <a:blip r:embed="rId3"/>
          <a:srcRect/>
          <a:stretch/>
        </p:blipFill>
        <p:spPr bwMode="auto">
          <a:xfrm>
            <a:off x="4648198" y="1417637"/>
            <a:ext cx="3756028" cy="42299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US" b="1" i="0" u="none"/>
              <a:t>Evaluating Candidates</a:t>
            </a:r>
            <a:endParaRPr/>
          </a:p>
        </p:txBody>
      </p:sp>
      <p:sp>
        <p:nvSpPr>
          <p:cNvPr id="17411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/>
          </a:p>
          <a:p>
            <a:pPr marL="342900" lvl="0" indent="-342900">
              <a:spcBef>
                <a:spcPts val="0"/>
              </a:spcBef>
              <a:buNone/>
              <a:defRPr/>
            </a:pPr>
            <a:r>
              <a:t>- Assess their skills, experience, and cultural fit based on the Job Description and Person Specification</a:t>
            </a:r>
          </a:p>
          <a:p>
            <a:pPr marL="342900" lvl="0" indent="-342900">
              <a:spcBef>
                <a:spcPts val="0"/>
              </a:spcBef>
              <a:buNone/>
              <a:defRPr/>
            </a:pPr>
            <a:r>
              <a:t>- Use structured evaluation tools like rating scales and scoring guides</a:t>
            </a:r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US" b="1" i="0" u="none"/>
              <a:t>Conducting Panel Interviews</a:t>
            </a:r>
            <a:endParaRPr/>
          </a:p>
        </p:txBody>
      </p:sp>
      <p:sp>
        <p:nvSpPr>
          <p:cNvPr id="18435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457200" y="1600200"/>
            <a:ext cx="4038600" cy="3989387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8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4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0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18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18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lnSpc>
                <a:spcPct val="8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None/>
              <a:defRPr/>
            </a:pPr>
            <a:r>
              <a:rPr lang="en-GB" sz="2000"/>
              <a:t>A panel interview involves multiple interviewers who assess the candidate from different perspectives.</a:t>
            </a:r>
            <a:endParaRPr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None/>
              <a:defRPr/>
            </a:pPr>
            <a:endParaRPr lang="en-US" sz="2000"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None/>
              <a:defRPr/>
            </a:pPr>
            <a:r>
              <a:rPr lang="en-GB" sz="2000"/>
              <a:t>Best Practices:</a:t>
            </a:r>
            <a:endParaRPr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None/>
              <a:defRPr/>
            </a:pPr>
            <a:r>
              <a:rPr lang="en-GB" sz="2000"/>
              <a:t>- Assign specific roles (e.g., one focuses on technical skills, another on personality)</a:t>
            </a:r>
            <a:endParaRPr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None/>
              <a:defRPr/>
            </a:pPr>
            <a:r>
              <a:rPr lang="en-GB" sz="2000"/>
              <a:t>- Keep the interview structured and fair</a:t>
            </a:r>
            <a:endParaRPr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None/>
              <a:defRPr/>
            </a:pPr>
            <a:r>
              <a:rPr lang="en-GB" sz="2000"/>
              <a:t>- Discuss the candidate's performance as a group afterward</a:t>
            </a:r>
            <a:endParaRPr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/>
          </a:p>
        </p:txBody>
      </p:sp>
      <p:pic>
        <p:nvPicPr>
          <p:cNvPr id="18436" name="Content Placeholder 3"/>
          <p:cNvPicPr>
            <a:picLocks noGrp="1" noChangeAspect="1"/>
          </p:cNvPicPr>
          <p:nvPr>
            <p:ph/>
          </p:nvPr>
        </p:nvPicPr>
        <p:blipFill>
          <a:blip r:embed="rId3"/>
          <a:srcRect/>
          <a:stretch/>
        </p:blipFill>
        <p:spPr bwMode="auto">
          <a:xfrm>
            <a:off x="4787900" y="1447800"/>
            <a:ext cx="4108450" cy="36290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US" b="1" i="0" u="none"/>
              <a:t>Overcoming Bias in Interviews</a:t>
            </a:r>
            <a:endParaRPr/>
          </a:p>
        </p:txBody>
      </p:sp>
      <p:sp>
        <p:nvSpPr>
          <p:cNvPr id="19459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250825" y="1517650"/>
            <a:ext cx="8229600" cy="45259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lnSpc>
                <a:spcPct val="8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 lang="en-US" sz="2700"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sz="2700" b="0" i="1" u="sng"/>
              <a:t>Common Biases:</a:t>
            </a:r>
            <a:endParaRPr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None/>
              <a:defRPr/>
            </a:pPr>
            <a:r>
              <a:rPr sz="2700"/>
              <a:t>- Similarity bias (favo</a:t>
            </a:r>
            <a:r>
              <a:rPr lang="en-GB" sz="2700"/>
              <a:t>u</a:t>
            </a:r>
            <a:r>
              <a:rPr sz="2700"/>
              <a:t>ring those like ourselves)</a:t>
            </a:r>
            <a:endParaRPr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None/>
              <a:defRPr/>
            </a:pPr>
            <a:r>
              <a:rPr sz="2700"/>
              <a:t>- Confirmation bias (only focusing on information that supports our beliefs)</a:t>
            </a:r>
            <a:endParaRPr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None/>
              <a:defRPr/>
            </a:pPr>
            <a:r>
              <a:rPr sz="2700"/>
              <a:t>- Halo effect (judging the candidate based on one positive trait)</a:t>
            </a:r>
            <a:endParaRPr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sz="2700"/>
              <a:t> </a:t>
            </a:r>
            <a:r>
              <a:rPr sz="2700" b="0" i="1" u="sng"/>
              <a:t>Strategies to Minimize Bias:</a:t>
            </a:r>
            <a:endParaRPr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None/>
              <a:defRPr/>
            </a:pPr>
            <a:r>
              <a:rPr lang="en-GB" sz="2700"/>
              <a:t>- Use structured interviews</a:t>
            </a:r>
            <a:endParaRPr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None/>
              <a:defRPr/>
            </a:pPr>
            <a:r>
              <a:rPr lang="en-GB" sz="2700"/>
              <a:t>- Standardize evaluation criteria</a:t>
            </a:r>
            <a:endParaRPr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None/>
              <a:defRPr/>
            </a:pPr>
            <a:r>
              <a:rPr lang="en-GB" sz="2700"/>
              <a:t>- Involve multiple interviewers</a:t>
            </a:r>
            <a:endParaRPr/>
          </a:p>
          <a:p>
            <a:pPr marL="342900" lvl="0" indent="-342900">
              <a:lnSpc>
                <a:spcPct val="8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US" b="1" i="0" u="none"/>
              <a:t>Interview Follow-Up</a:t>
            </a:r>
            <a:endParaRPr/>
          </a:p>
        </p:txBody>
      </p:sp>
      <p:sp>
        <p:nvSpPr>
          <p:cNvPr id="20483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457200" y="1089025"/>
            <a:ext cx="8229600" cy="45259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lnSpc>
                <a:spcPct val="9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 lang="en-US" sz="3000"/>
          </a:p>
          <a:p>
            <a:pPr marL="342900" lvl="0" indent="-342900">
              <a:lnSpc>
                <a:spcPct val="9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sz="3000"/>
              <a:t>Post-Interview Process:</a:t>
            </a:r>
            <a:endParaRPr/>
          </a:p>
          <a:p>
            <a:pPr marL="342900" lvl="0" indent="-342900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rPr sz="3000"/>
              <a:t>- Evaluate candidates against the Person Specification</a:t>
            </a:r>
            <a:endParaRPr/>
          </a:p>
          <a:p>
            <a:pPr marL="342900" lvl="0" indent="-342900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rPr sz="3000"/>
              <a:t>- Discuss impressions with the interview panel</a:t>
            </a:r>
            <a:endParaRPr/>
          </a:p>
          <a:p>
            <a:pPr marL="342900" lvl="0" indent="-342900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rPr sz="3000"/>
              <a:t>- Check references and conduct background checks</a:t>
            </a:r>
            <a:endParaRPr/>
          </a:p>
          <a:p>
            <a:pPr marL="342900" lvl="0" indent="-342900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rPr sz="3000"/>
              <a:t>- Communicate the decision promptly to all candidates</a:t>
            </a:r>
            <a:endParaRPr/>
          </a:p>
          <a:p>
            <a:pPr marL="342900" lvl="0" indent="-342900">
              <a:lnSpc>
                <a:spcPct val="9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sz="4000" b="1" i="0" u="none"/>
              <a:t>Example of Structured Interview Questions</a:t>
            </a:r>
            <a:endParaRPr/>
          </a:p>
        </p:txBody>
      </p:sp>
      <p:sp>
        <p:nvSpPr>
          <p:cNvPr id="21507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/>
          </a:p>
          <a:p>
            <a:pPr marL="342900" lvl="0" indent="-342900">
              <a:spcBef>
                <a:spcPts val="0"/>
              </a:spcBef>
              <a:buNone/>
              <a:defRPr/>
            </a:pPr>
            <a:r>
              <a:t>1. “Tell me about a time when you had to manage a challenging project. How did you approach it?”</a:t>
            </a:r>
          </a:p>
          <a:p>
            <a:pPr marL="342900" lvl="0" indent="-342900">
              <a:spcBef>
                <a:spcPts val="0"/>
              </a:spcBef>
              <a:buNone/>
              <a:defRPr/>
            </a:pPr>
            <a:r>
              <a:t>2. “How do you prioritize tasks when dealing with multiple deadlines?”</a:t>
            </a:r>
          </a:p>
          <a:p>
            <a:pPr marL="342900" lvl="0" indent="-342900">
              <a:spcBef>
                <a:spcPts val="0"/>
              </a:spcBef>
              <a:buNone/>
              <a:defRPr/>
            </a:pPr>
            <a:r>
              <a:t>3. “Give an example of how you worked effectively in a team.”</a:t>
            </a:r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US" b="1" i="0" u="none"/>
              <a:t>Common Interview Pitfalls</a:t>
            </a:r>
            <a:endParaRPr/>
          </a:p>
        </p:txBody>
      </p:sp>
      <p:sp>
        <p:nvSpPr>
          <p:cNvPr id="22531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/>
          </a:p>
          <a:p>
            <a:pPr marL="342900" lvl="0" indent="-342900">
              <a:spcBef>
                <a:spcPts val="0"/>
              </a:spcBef>
              <a:buNone/>
              <a:defRPr/>
            </a:pPr>
            <a:r>
              <a:t>- Asking inappropriate or illegal questions</a:t>
            </a:r>
          </a:p>
          <a:p>
            <a:pPr marL="342900" lvl="0" indent="-342900">
              <a:spcBef>
                <a:spcPts val="0"/>
              </a:spcBef>
              <a:buNone/>
              <a:defRPr/>
            </a:pPr>
            <a:r>
              <a:t>- Focusing too much on personality over skills</a:t>
            </a:r>
          </a:p>
          <a:p>
            <a:pPr marL="342900" lvl="0" indent="-342900">
              <a:spcBef>
                <a:spcPts val="0"/>
              </a:spcBef>
              <a:buNone/>
              <a:defRPr/>
            </a:pPr>
            <a:r>
              <a:t>- Not being consistent with all candidates</a:t>
            </a:r>
          </a:p>
          <a:p>
            <a:pPr marL="342900" lvl="0" indent="-342900">
              <a:spcBef>
                <a:spcPts val="0"/>
              </a:spcBef>
              <a:buNone/>
              <a:defRPr/>
            </a:pPr>
            <a:r>
              <a:t>- Allowing biases to influence decision-making</a:t>
            </a:r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4000" b="1" i="0" u="none"/>
              <a:t>Summary: </a:t>
            </a:r>
            <a:r>
              <a:rPr sz="4000" b="1" i="0" u="none"/>
              <a:t>Best Practices for Conducting Interviews</a:t>
            </a:r>
            <a:endParaRPr/>
          </a:p>
        </p:txBody>
      </p:sp>
      <p:sp>
        <p:nvSpPr>
          <p:cNvPr id="23555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/>
          </a:p>
          <a:p>
            <a:pPr marL="342900" lvl="0" indent="-342900">
              <a:spcBef>
                <a:spcPts val="0"/>
              </a:spcBef>
              <a:buNone/>
              <a:defRPr/>
            </a:pPr>
            <a:r>
              <a:t>- Be prepared and organized</a:t>
            </a:r>
          </a:p>
          <a:p>
            <a:pPr marL="342900" lvl="0" indent="-342900">
              <a:spcBef>
                <a:spcPts val="0"/>
              </a:spcBef>
              <a:buNone/>
              <a:defRPr/>
            </a:pPr>
            <a:r>
              <a:t>- Ask open-ended questions</a:t>
            </a:r>
          </a:p>
          <a:p>
            <a:pPr marL="342900" lvl="0" indent="-342900">
              <a:spcBef>
                <a:spcPts val="0"/>
              </a:spcBef>
              <a:buNone/>
              <a:defRPr/>
            </a:pPr>
            <a:r>
              <a:t>- Ensure consistency in the process</a:t>
            </a:r>
          </a:p>
          <a:p>
            <a:pPr marL="342900" lvl="0" indent="-342900">
              <a:spcBef>
                <a:spcPts val="0"/>
              </a:spcBef>
              <a:buNone/>
              <a:defRPr/>
            </a:pPr>
            <a:r>
              <a:t>- Maintain a positive and respectful tone</a:t>
            </a:r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4000" b="1" i="0" u="none"/>
              <a:t>Summary: </a:t>
            </a:r>
            <a:r>
              <a:rPr sz="4000" b="1" i="0" u="none"/>
              <a:t>Common Mistakes in Job Descriptions</a:t>
            </a:r>
            <a:r>
              <a:rPr lang="en-GB" sz="4000" b="1" i="0" u="none"/>
              <a:t> and Person Specifications</a:t>
            </a:r>
            <a:endParaRPr/>
          </a:p>
        </p:txBody>
      </p:sp>
      <p:sp>
        <p:nvSpPr>
          <p:cNvPr id="24579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/>
          </a:p>
          <a:p>
            <a:pPr marL="342900" lvl="0" indent="-342900">
              <a:spcBef>
                <a:spcPts val="0"/>
              </a:spcBef>
              <a:buNone/>
              <a:defRPr/>
            </a:pPr>
            <a:r>
              <a:t>- Being too vague or overly specific</a:t>
            </a:r>
          </a:p>
          <a:p>
            <a:pPr marL="342900" lvl="0" indent="-342900">
              <a:spcBef>
                <a:spcPts val="0"/>
              </a:spcBef>
              <a:buNone/>
              <a:defRPr/>
            </a:pPr>
            <a:r>
              <a:t>- Not aligning with the job’s actual responsibilities</a:t>
            </a:r>
          </a:p>
          <a:p>
            <a:pPr marL="342900" lvl="0" indent="-342900">
              <a:spcBef>
                <a:spcPts val="0"/>
              </a:spcBef>
              <a:buNone/>
              <a:defRPr/>
            </a:pPr>
            <a:r>
              <a:t>- Failing to include critical qualifications or skills</a:t>
            </a:r>
          </a:p>
          <a:p>
            <a:pPr marL="0" lvl="0" indent="0">
              <a:spcBef>
                <a:spcPts val="0"/>
              </a:spcBef>
              <a:buSzPct val="100000"/>
              <a:buFont typeface="Arial"/>
              <a:buNone/>
              <a:defRPr/>
            </a:pPr>
            <a:endParaRPr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US" b="1" i="0" u="none"/>
              <a:t>Summary</a:t>
            </a:r>
            <a:r>
              <a:rPr lang="en-GB" b="1" i="0" u="none"/>
              <a:t> (cont.)</a:t>
            </a:r>
            <a:endParaRPr b="1"/>
          </a:p>
        </p:txBody>
      </p:sp>
      <p:sp>
        <p:nvSpPr>
          <p:cNvPr id="25603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/>
          </a:p>
          <a:p>
            <a:pPr marL="342900" lvl="0" indent="-342900">
              <a:spcBef>
                <a:spcPts val="0"/>
              </a:spcBef>
              <a:buNone/>
              <a:defRPr/>
            </a:pPr>
            <a:r>
              <a:t>- A well-crafted Job Description and Person Specification attract the right talent</a:t>
            </a:r>
          </a:p>
          <a:p>
            <a:pPr marL="342900" lvl="0" indent="-342900">
              <a:spcBef>
                <a:spcPts val="0"/>
              </a:spcBef>
              <a:buNone/>
              <a:defRPr/>
            </a:pPr>
            <a:r>
              <a:t>- Structured interviews ensure fairness and consistency</a:t>
            </a:r>
          </a:p>
          <a:p>
            <a:pPr marL="342900" lvl="0" indent="-342900">
              <a:spcBef>
                <a:spcPts val="0"/>
              </a:spcBef>
              <a:buNone/>
              <a:defRPr/>
            </a:pPr>
            <a:r>
              <a:t>- Always adhere to legal guidelines in recruitment</a:t>
            </a:r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4000" b="1" i="0" u="none" dirty="0">
                <a:latin typeface="Arial"/>
                <a:ea typeface="Arial"/>
              </a:rPr>
              <a:t>Workshop Activity 1: </a:t>
            </a:r>
            <a:r>
              <a:rPr lang="en-GB" sz="4000" b="1" dirty="0">
                <a:latin typeface="Arial"/>
                <a:ea typeface="Arial"/>
              </a:rPr>
              <a:t>30 </a:t>
            </a:r>
            <a:r>
              <a:rPr lang="en-GB" sz="4000" b="1" i="0" u="none" dirty="0">
                <a:latin typeface="Arial"/>
                <a:ea typeface="Arial"/>
              </a:rPr>
              <a:t>minutes</a:t>
            </a:r>
            <a:endParaRPr sz="4000" dirty="0"/>
          </a:p>
        </p:txBody>
      </p:sp>
      <p:sp>
        <p:nvSpPr>
          <p:cNvPr id="26627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179387" y="1196975"/>
            <a:ext cx="8856662" cy="4319587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rPr lang="en-GB" sz="3000" dirty="0"/>
              <a:t>Task 1: Watch this video and summarise your findings :</a:t>
            </a:r>
            <a:endParaRPr dirty="0"/>
          </a:p>
          <a:p>
            <a:pPr marL="0" lvl="0" indent="0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rPr lang="en-GB" sz="3000" dirty="0"/>
              <a:t> </a:t>
            </a:r>
            <a:r>
              <a:rPr lang="en-GB" sz="3000" u="sng" dirty="0">
                <a:solidFill>
                  <a:schemeClr val="hlink"/>
                </a:solidFill>
                <a:hlinkClick r:id="rId3" tooltip="https://www.youtube.com/watch?v=ljwzYHkJ55k"/>
              </a:rPr>
              <a:t>https://www.youtube.com/watch?v=ljwzYHkJ55k</a:t>
            </a:r>
            <a:endParaRPr dirty="0"/>
          </a:p>
          <a:p>
            <a:pPr marL="0" lvl="0" indent="0">
              <a:lnSpc>
                <a:spcPct val="90000"/>
              </a:lnSpc>
              <a:spcBef>
                <a:spcPts val="0"/>
              </a:spcBef>
              <a:buNone/>
              <a:defRPr/>
            </a:pPr>
            <a:endParaRPr lang="en-US" sz="3000" dirty="0"/>
          </a:p>
          <a:p>
            <a:pPr marL="0" lvl="0" indent="0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rPr lang="en-GB" sz="3000" dirty="0"/>
              <a:t>Task 2: Start to create a Job Description for a fictional role (e.g., Innovation Officer for the UWTSD student union, refer to assignment brief 1). </a:t>
            </a:r>
            <a:endParaRPr dirty="0"/>
          </a:p>
          <a:p>
            <a:pPr marL="0" lvl="0" indent="0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rPr lang="en-GB" sz="3000" dirty="0"/>
              <a:t>Discuss the essential components, such as the job title, responsibilities, and required qualifications.</a:t>
            </a:r>
            <a:endParaRPr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199" y="274637"/>
            <a:ext cx="8578849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sz="4000" b="1" i="0" u="none" dirty="0"/>
              <a:t>Workshop Activity (cont.)</a:t>
            </a:r>
            <a:endParaRPr sz="4000" dirty="0"/>
          </a:p>
        </p:txBody>
      </p:sp>
      <p:sp>
        <p:nvSpPr>
          <p:cNvPr id="27651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107949" y="1600200"/>
            <a:ext cx="89281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rPr lang="en-GB" sz="3000" dirty="0"/>
              <a:t>Task 3: Watch this video and summarise your findings :</a:t>
            </a:r>
            <a:endParaRPr dirty="0"/>
          </a:p>
          <a:p>
            <a:pPr marL="0" lvl="0" indent="0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rPr lang="en-GB" sz="3000" u="sng" dirty="0">
                <a:solidFill>
                  <a:schemeClr val="hlink"/>
                </a:solidFill>
                <a:hlinkClick r:id="rId3" tooltip="https://www.youtube.com/watch?v=E6qVmwdxIys"/>
              </a:rPr>
              <a:t>https://www.youtube.com/watch?v=E6qVmwdxIys</a:t>
            </a:r>
            <a:endParaRPr dirty="0"/>
          </a:p>
          <a:p>
            <a:pPr marL="0" lvl="0" indent="0">
              <a:lnSpc>
                <a:spcPct val="90000"/>
              </a:lnSpc>
              <a:spcBef>
                <a:spcPts val="0"/>
              </a:spcBef>
              <a:buNone/>
              <a:defRPr/>
            </a:pPr>
            <a:endParaRPr lang="en-US" sz="3000" dirty="0"/>
          </a:p>
          <a:p>
            <a:pPr marL="0" lvl="0" indent="0">
              <a:lnSpc>
                <a:spcPct val="90000"/>
              </a:lnSpc>
              <a:spcBef>
                <a:spcPts val="0"/>
              </a:spcBef>
              <a:buNone/>
              <a:defRPr/>
            </a:pPr>
            <a:r>
              <a:rPr lang="en-GB" sz="3000" dirty="0"/>
              <a:t>Task 4: Develop a Person Specification based on the Job Description created for Workshop Activity 1. Define essential and desirable criteria, and highlight key knowledge, skills, and attributes.</a:t>
            </a:r>
            <a:endParaRPr dirty="0"/>
          </a:p>
          <a:p>
            <a:pPr marL="0" lvl="0" indent="0">
              <a:lnSpc>
                <a:spcPct val="9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 b="1" i="0" u="none" dirty="0"/>
              <a:t>Workshop Activity (cont.)</a:t>
            </a:r>
            <a:endParaRPr dirty="0"/>
          </a:p>
        </p:txBody>
      </p:sp>
      <p:sp>
        <p:nvSpPr>
          <p:cNvPr id="28675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lnSpc>
                <a:spcPct val="80000"/>
              </a:lnSpc>
              <a:spcBef>
                <a:spcPts val="0"/>
              </a:spcBef>
              <a:buNone/>
              <a:defRPr/>
            </a:pPr>
            <a:r>
              <a:rPr lang="en-GB" sz="3000" dirty="0"/>
              <a:t>Task 5: Watch this video</a:t>
            </a:r>
            <a:endParaRPr dirty="0"/>
          </a:p>
          <a:p>
            <a:pPr marL="0" lvl="0" indent="0">
              <a:lnSpc>
                <a:spcPct val="80000"/>
              </a:lnSpc>
              <a:spcBef>
                <a:spcPts val="0"/>
              </a:spcBef>
              <a:buNone/>
              <a:defRPr/>
            </a:pPr>
            <a:r>
              <a:rPr lang="en-GB" sz="3000" u="sng" dirty="0">
                <a:solidFill>
                  <a:schemeClr val="hlink"/>
                </a:solidFill>
                <a:hlinkClick r:id="rId3" tooltip="https://www.youtube.com/watch?v=M0zyf05GlIg"/>
              </a:rPr>
              <a:t>https://www.youtube.com/watch?v=M0zyf05GlIg</a:t>
            </a:r>
            <a:endParaRPr dirty="0"/>
          </a:p>
          <a:p>
            <a:pPr marL="0" lvl="0" indent="0">
              <a:lnSpc>
                <a:spcPct val="8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 dirty="0"/>
          </a:p>
          <a:p>
            <a:pPr marL="0" lvl="0" indent="0">
              <a:lnSpc>
                <a:spcPct val="80000"/>
              </a:lnSpc>
              <a:spcBef>
                <a:spcPts val="0"/>
              </a:spcBef>
              <a:buNone/>
              <a:defRPr/>
            </a:pPr>
            <a:r>
              <a:rPr sz="3000" dirty="0"/>
              <a:t>Task 6: Role-play a mock interview based on the Job Description and Person Specification. </a:t>
            </a:r>
            <a:endParaRPr dirty="0"/>
          </a:p>
          <a:p>
            <a:pPr marL="0" lvl="0" indent="0">
              <a:lnSpc>
                <a:spcPct val="80000"/>
              </a:lnSpc>
              <a:spcBef>
                <a:spcPts val="0"/>
              </a:spcBef>
              <a:buNone/>
              <a:defRPr/>
            </a:pPr>
            <a:r>
              <a:rPr sz="3000" dirty="0"/>
              <a:t>One participant acts as the candidate, while others provide feedback on the structure, questions, and candidate engagement.</a:t>
            </a:r>
            <a:endParaRPr dirty="0"/>
          </a:p>
          <a:p>
            <a:pPr marL="0" lvl="0" indent="0">
              <a:lnSpc>
                <a:spcPct val="80000"/>
              </a:lnSpc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/>
              <a:t>Case Study (30 minutes)</a:t>
            </a:r>
            <a:endParaRPr/>
          </a:p>
        </p:txBody>
      </p:sp>
      <p:sp>
        <p:nvSpPr>
          <p:cNvPr id="29699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457200" y="1600200"/>
            <a:ext cx="8229600" cy="3916362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GB"/>
              <a:t>Read the case study “Recruitment and Selection at Tesco” and give answers to the questions given in the end.</a:t>
            </a:r>
            <a:endParaRPr/>
          </a:p>
        </p:txBody>
      </p:sp>
      <p:sp>
        <p:nvSpPr>
          <p:cNvPr id="29700" name="Date Placeholder 3"/>
          <p:cNvSpPr txBox="1">
            <a:spLocks noGrp="1" noChangeShapeType="1"/>
          </p:cNvSpPr>
          <p:nvPr>
            <p:ph type="dt"/>
          </p:nvPr>
        </p:nvSpPr>
        <p:spPr bwMode="auto">
          <a:xfrm>
            <a:off x="250825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ctr">
              <a:spcBef>
                <a:spcPts val="0"/>
              </a:spcBef>
              <a:buNone/>
              <a:defRPr/>
            </a:pPr>
            <a:fld id="{D7E01130-044F-4930-9A27-C729C70D8524}" type="datetime1">
              <a:rPr lang="en-GB" sz="1000">
                <a:solidFill>
                  <a:srgbClr val="898989"/>
                </a:solidFill>
                <a:latin typeface="Myriad Pro"/>
              </a:rPr>
              <a:t>11/10/2026</a:t>
            </a:fld>
            <a:endParaRPr/>
          </a:p>
        </p:txBody>
      </p:sp>
      <p:sp>
        <p:nvSpPr>
          <p:cNvPr id="29701" name="Slide Number Placeholder 4"/>
          <p:cNvSpPr txBox="1">
            <a:spLocks noGrp="1" noChangeShapeType="1"/>
          </p:cNvSpPr>
          <p:nvPr>
            <p:ph type="sldNum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ea typeface="Arial"/>
              </a:rPr>
              <a:t>22</a:t>
            </a:fld>
            <a:endParaRPr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>
          <a:extLst>
            <a:ext uri="{FF2B5EF4-FFF2-40B4-BE49-F238E27FC236}">
              <a16:creationId xmlns:a16="http://schemas.microsoft.com/office/drawing/2014/main" id="{03C73BBA-EF0E-0497-E4F2-58E0DBC52E45}"/>
            </a:ext>
          </a:extLst>
        </p:cNvPr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C080A593-9FB6-D5E8-493E-585BA036C3A1}"/>
              </a:ext>
            </a:extLst>
          </p:cNvPr>
          <p:cNvSpPr>
            <a:spLocks noGrp="1" noChangeShapeType="1"/>
          </p:cNvSpPr>
          <p:nvPr>
            <p:ph/>
          </p:nvPr>
        </p:nvSpPr>
        <p:spPr bwMode="auto">
          <a:xfrm>
            <a:off x="107949" y="0"/>
            <a:ext cx="8928100" cy="5516563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endParaRPr lang="en-GB" sz="2500" dirty="0"/>
          </a:p>
          <a:p>
            <a:pPr marL="0" lvl="0" indent="0" algn="ctr">
              <a:spcBef>
                <a:spcPts val="0"/>
              </a:spcBef>
              <a:buNone/>
              <a:defRPr/>
            </a:pPr>
            <a:endParaRPr lang="en-GB" sz="2500" b="1" dirty="0">
              <a:solidFill>
                <a:schemeClr val="tx1"/>
              </a:solidFill>
            </a:endParaRPr>
          </a:p>
          <a:p>
            <a:pPr marL="0" lvl="0" indent="0" algn="ctr">
              <a:spcBef>
                <a:spcPts val="0"/>
              </a:spcBef>
              <a:buNone/>
              <a:defRPr/>
            </a:pPr>
            <a:endParaRPr lang="en-GB" sz="2500" b="1" dirty="0">
              <a:solidFill>
                <a:schemeClr val="tx1"/>
              </a:solidFill>
            </a:endParaRPr>
          </a:p>
          <a:p>
            <a:pPr marL="0" lvl="0" indent="0" algn="ctr">
              <a:spcBef>
                <a:spcPts val="0"/>
              </a:spcBef>
              <a:buNone/>
              <a:defRPr/>
            </a:pPr>
            <a:r>
              <a:rPr lang="en-GB" sz="2500" b="1" dirty="0">
                <a:solidFill>
                  <a:schemeClr val="tx1"/>
                </a:solidFill>
              </a:rPr>
              <a:t>Thanks for your attention and inputs. </a:t>
            </a:r>
          </a:p>
          <a:p>
            <a:pPr marL="0" lvl="0" indent="0" algn="ctr">
              <a:spcBef>
                <a:spcPts val="0"/>
              </a:spcBef>
              <a:buNone/>
              <a:defRPr/>
            </a:pPr>
            <a:endParaRPr lang="en-GB" sz="2500" b="1" dirty="0">
              <a:solidFill>
                <a:schemeClr val="tx1"/>
              </a:solidFill>
            </a:endParaRPr>
          </a:p>
          <a:p>
            <a:pPr marL="0" lvl="0" indent="0" algn="ctr">
              <a:spcBef>
                <a:spcPts val="0"/>
              </a:spcBef>
              <a:buNone/>
              <a:defRPr/>
            </a:pPr>
            <a:endParaRPr lang="en-GB" sz="2500" b="1" dirty="0">
              <a:solidFill>
                <a:schemeClr val="tx1"/>
              </a:solidFill>
            </a:endParaRPr>
          </a:p>
          <a:p>
            <a:pPr marL="0" lvl="0" indent="0" algn="ctr">
              <a:spcBef>
                <a:spcPts val="0"/>
              </a:spcBef>
              <a:buNone/>
              <a:defRPr/>
            </a:pPr>
            <a:endParaRPr lang="en-GB" sz="2500" b="1" dirty="0">
              <a:solidFill>
                <a:schemeClr val="tx1"/>
              </a:solidFill>
            </a:endParaRPr>
          </a:p>
          <a:p>
            <a:pPr marL="0" lvl="0" indent="0" algn="ctr">
              <a:spcBef>
                <a:spcPts val="0"/>
              </a:spcBef>
              <a:buNone/>
              <a:defRPr/>
            </a:pPr>
            <a:r>
              <a:rPr lang="en-GB" sz="2500" b="1" dirty="0">
                <a:solidFill>
                  <a:schemeClr val="tx1"/>
                </a:solidFill>
              </a:rPr>
              <a:t>Any questions?</a:t>
            </a:r>
            <a:endParaRPr b="1" dirty="0">
              <a:solidFill>
                <a:schemeClr val="tx1"/>
              </a:solidFill>
            </a:endParaRPr>
          </a:p>
          <a:p>
            <a:pPr marL="0" lvl="0" indent="0">
              <a:spcBef>
                <a:spcPts val="0"/>
              </a:spcBef>
              <a:buSzPct val="100000"/>
              <a:buFont typeface="Arial"/>
              <a:buChar char="•"/>
              <a:defRPr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70158596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 bwMode="auto"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 noChangeShapeType="1"/>
          </p:cNvSpPr>
          <p:nvPr>
            <p:ph type="title"/>
          </p:nvPr>
        </p:nvSpPr>
        <p:spPr bwMode="auto">
          <a:xfrm>
            <a:off x="457200" y="274637"/>
            <a:ext cx="8229600" cy="1143000"/>
          </a:xfrm>
          <a:prstGeom prst="rect">
            <a:avLst/>
          </a:prstGeom>
        </p:spPr>
        <p:txBody>
          <a:bodyPr lIns="91440" tIns="45720" rIns="91440" bIns="45720" anchor="ctr" anchorCtr="0"/>
          <a:lstStyle>
            <a:lvl1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1pPr>
            <a:lvl2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2pPr>
            <a:lvl3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3pPr>
            <a:lvl4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4pPr>
            <a:lvl5pPr marL="0" indent="0" algn="ctr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44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>
              <a:spcBef>
                <a:spcPts val="0"/>
              </a:spcBef>
              <a:buNone/>
              <a:defRPr/>
            </a:pPr>
            <a:r>
              <a:rPr lang="en-GB"/>
              <a:t>References </a:t>
            </a:r>
            <a:endParaRPr/>
          </a:p>
        </p:txBody>
      </p:sp>
      <p:sp>
        <p:nvSpPr>
          <p:cNvPr id="30723" name="Content Placeholder 2"/>
          <p:cNvSpPr>
            <a:spLocks noGrp="1" noChangeShapeType="1"/>
          </p:cNvSpPr>
          <p:nvPr>
            <p:ph/>
          </p:nvPr>
        </p:nvSpPr>
        <p:spPr bwMode="auto">
          <a:xfrm>
            <a:off x="457200" y="1196975"/>
            <a:ext cx="8229600" cy="4319587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US" sz="2000">
                <a:solidFill>
                  <a:srgbClr val="000000"/>
                </a:solidFill>
              </a:rPr>
              <a:t>Armstrong, M. (2020). Armstrong's Handbook of Human Resource Management Practice. Kogan Page.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US" sz="2000">
                <a:solidFill>
                  <a:srgbClr val="000000"/>
                </a:solidFill>
              </a:rPr>
              <a:t> Boxall, P., &amp; Purcell, J. (2016). Strategy and Human Resource Management. Palgrave.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US" sz="2000">
                <a:solidFill>
                  <a:srgbClr val="000000"/>
                </a:solidFill>
              </a:rPr>
              <a:t> Dessler, G. (2017). Human Resource Management. Pearson Education.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US" sz="2000">
                <a:solidFill>
                  <a:srgbClr val="000000"/>
                </a:solidFill>
              </a:rPr>
              <a:t> SHRM (2022). The Role of HR in Small Business. Society for Human Resource Management.</a:t>
            </a:r>
            <a:endParaRPr/>
          </a:p>
          <a:p>
            <a:pPr marL="342900" lvl="0" indent="-342900">
              <a:spcBef>
                <a:spcPts val="0"/>
              </a:spcBef>
              <a:buSzPct val="100000"/>
              <a:buFont typeface="Arial"/>
              <a:buChar char="•"/>
              <a:defRPr/>
            </a:pPr>
            <a:r>
              <a:rPr lang="en-US" sz="2000">
                <a:solidFill>
                  <a:srgbClr val="000000"/>
                </a:solidFill>
              </a:rPr>
              <a:t> CIPD (2021). People Management in the Public Sector. Chartered Institute of Personnel and Development.</a:t>
            </a:r>
            <a:endParaRPr/>
          </a:p>
        </p:txBody>
      </p:sp>
      <p:sp>
        <p:nvSpPr>
          <p:cNvPr id="30724" name="Date Placeholder 3"/>
          <p:cNvSpPr txBox="1">
            <a:spLocks noGrp="1" noChangeShapeType="1"/>
          </p:cNvSpPr>
          <p:nvPr>
            <p:ph type="dt"/>
          </p:nvPr>
        </p:nvSpPr>
        <p:spPr bwMode="auto">
          <a:xfrm>
            <a:off x="250825" y="6524625"/>
            <a:ext cx="971550" cy="219074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/>
          <a:p>
            <a:pPr marL="0" lvl="0" indent="0" algn="ctr">
              <a:spcBef>
                <a:spcPts val="0"/>
              </a:spcBef>
              <a:buNone/>
              <a:defRPr/>
            </a:pPr>
            <a:fld id="{D7E01130-044F-4930-9A27-C729C70D8524}" type="datetime1">
              <a:rPr lang="en-GB" sz="1000">
                <a:solidFill>
                  <a:srgbClr val="898989"/>
                </a:solidFill>
                <a:latin typeface="Myriad Pro"/>
              </a:rPr>
              <a:t>11/10/2026</a:t>
            </a:fld>
            <a:endParaRPr/>
          </a:p>
        </p:txBody>
      </p:sp>
      <p:sp>
        <p:nvSpPr>
          <p:cNvPr id="30725" name="Slide Number Placeholder 4"/>
          <p:cNvSpPr txBox="1">
            <a:spLocks noGrp="1" noChangeShapeType="1"/>
          </p:cNvSpPr>
          <p:nvPr>
            <p:ph type="sldNum"/>
          </p:nvPr>
        </p:nvSpPr>
        <p:spPr bwMode="auto">
          <a:xfrm>
            <a:off x="7956550" y="6381750"/>
            <a:ext cx="730250" cy="339725"/>
          </a:xfrm>
          <a:prstGeom prst="rect">
            <a:avLst/>
          </a:prstGeom>
          <a:noFill/>
        </p:spPr>
        <p:txBody>
          <a:bodyPr lIns="91440" tIns="45720" rIns="91440" bIns="45720" anchor="ctr" anchorCtr="0"/>
          <a:lstStyle>
            <a:lvl1pPr marL="342900" indent="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3200" b="0" i="0">
                <a:solidFill>
                  <a:schemeClr val="dk1"/>
                </a:solidFill>
                <a:latin typeface="Myriad Pro"/>
              </a:defRPr>
            </a:lvl1pPr>
            <a:lvl2pPr marL="742950" indent="4572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800" b="0" i="0">
                <a:solidFill>
                  <a:schemeClr val="dk1"/>
                </a:solidFill>
                <a:latin typeface="Myriad Pro"/>
              </a:defRPr>
            </a:lvl2pPr>
            <a:lvl3pPr marL="1143000" indent="9144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•"/>
              <a:defRPr sz="2400" b="0" i="0">
                <a:solidFill>
                  <a:schemeClr val="dk1"/>
                </a:solidFill>
                <a:latin typeface="Myriad Pro"/>
              </a:defRPr>
            </a:lvl3pPr>
            <a:lvl4pPr marL="1600200" indent="13716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–"/>
              <a:defRPr sz="2000" b="0" i="0">
                <a:solidFill>
                  <a:schemeClr val="dk1"/>
                </a:solidFill>
                <a:latin typeface="Myriad Pro"/>
              </a:defRPr>
            </a:lvl4pPr>
            <a:lvl5pPr marL="2057400" indent="1828800" algn="l" defTabSz="9144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har char="»"/>
              <a:defRPr sz="2000" b="0" i="0">
                <a:solidFill>
                  <a:schemeClr val="dk1"/>
                </a:solidFill>
                <a:latin typeface="Myriad Pro"/>
              </a:defRPr>
            </a:lvl5pPr>
          </a:lstStyle>
          <a:p>
            <a:pPr marL="0" lvl="0" indent="0" algn="r">
              <a:spcBef>
                <a:spcPts val="0"/>
              </a:spcBef>
              <a:buNone/>
              <a:defRPr/>
            </a:pPr>
            <a:fld id="{D038279B-FC19-497E-A7D1-5ADD9CAF016F}" type="slidenum">
              <a:rPr lang="en-GB" sz="1200">
                <a:solidFill>
                  <a:srgbClr val="898989"/>
                </a:solidFill>
                <a:ea typeface="Arial"/>
              </a:rPr>
              <a:t>24</a:t>
            </a:fld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Default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AAAAAA"/>
      </a:accent3>
      <a:accent4>
        <a:srgbClr val="DCDCDC"/>
      </a:accent4>
      <a:accent5>
        <a:srgbClr val="DBF1FA"/>
      </a:accent5>
      <a:accent6>
        <a:srgbClr val="4B9DCA"/>
      </a:accent6>
      <a:hlink>
        <a:srgbClr val="0000FF"/>
      </a:hlink>
      <a:folHlink>
        <a:srgbClr val="800080"/>
      </a:folHlink>
    </a:clrScheme>
    <a:fontScheme name="default">
      <a:majorFont>
        <a:latin typeface="Arial"/>
        <a:ea typeface="Arial"/>
        <a:cs typeface="Arial"/>
      </a:majorFont>
      <a:minorFont>
        <a:latin typeface="Myriad Pro"/>
        <a:ea typeface="Arial"/>
        <a:cs typeface="Arial"/>
      </a:minorFont>
    </a:fontScheme>
    <a:fmtScheme name="Default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/>
        </a:gradFill>
        <a:gradFill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/>
        </a:gradFill>
      </a:bgFillStyleLst>
    </a:fmtScheme>
  </a:themeElements>
  <a:objectDefaults/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AAAAAA"/>
        </a:accent3>
        <a:accent4>
          <a:srgbClr val="DCDCDC"/>
        </a:accent4>
        <a:accent5>
          <a:srgbClr val="DBF1FA"/>
        </a:accent5>
        <a:accent6>
          <a:srgbClr val="4B9DCA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Default">
  <a:themeElements>
    <a:clrScheme name="Default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AAAAAA"/>
      </a:accent3>
      <a:accent4>
        <a:srgbClr val="DCDCDC"/>
      </a:accent4>
      <a:accent5>
        <a:srgbClr val="DBF1FA"/>
      </a:accent5>
      <a:accent6>
        <a:srgbClr val="4B9DCA"/>
      </a:accent6>
      <a:hlink>
        <a:srgbClr val="CCCCFF"/>
      </a:hlink>
      <a:folHlink>
        <a:srgbClr val="B2B2B2"/>
      </a:folHlink>
    </a:clrScheme>
    <a:fontScheme name="default">
      <a:majorFont>
        <a:latin typeface="Arial"/>
        <a:ea typeface="Arial"/>
        <a:cs typeface="Arial"/>
      </a:majorFont>
      <a:minorFont>
        <a:latin typeface="Myriad Pro"/>
        <a:ea typeface="Arial"/>
        <a:cs typeface="Arial"/>
      </a:minorFont>
    </a:fontScheme>
    <a:fmtScheme name="Default">
      <a:fillStyleLst>
        <a:solidFill>
          <a:schemeClr val="phClr"/>
        </a:solidFill>
        <a:gradFill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/>
        </a:gradFill>
        <a:gradFill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174</TotalTime>
  <Words>1095</Words>
  <Application>Microsoft Office PowerPoint</Application>
  <PresentationFormat>On-screen Show (4:3)</PresentationFormat>
  <Paragraphs>182</Paragraphs>
  <Slides>24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Myriad Pro</vt:lpstr>
      <vt:lpstr>Arial</vt:lpstr>
      <vt:lpstr>Verdana</vt:lpstr>
      <vt:lpstr>Wingdings</vt:lpstr>
      <vt:lpstr>20140311PresentationUWTSDTemplate</vt:lpstr>
      <vt:lpstr>LCBB5012  </vt:lpstr>
      <vt:lpstr>This Session’s Learning Outcomes</vt:lpstr>
      <vt:lpstr>What is a Job Interview?</vt:lpstr>
      <vt:lpstr>Interview Preparation</vt:lpstr>
      <vt:lpstr>Types of Interview Questions</vt:lpstr>
      <vt:lpstr>Structured vs Unstructured Interviews</vt:lpstr>
      <vt:lpstr>Legal Considerations in Job Interviews</vt:lpstr>
      <vt:lpstr>Creating an Interview Rating Scale</vt:lpstr>
      <vt:lpstr>Conducting the Interview</vt:lpstr>
      <vt:lpstr>Evaluating Candidates</vt:lpstr>
      <vt:lpstr>Conducting Panel Interviews</vt:lpstr>
      <vt:lpstr>Overcoming Bias in Interviews</vt:lpstr>
      <vt:lpstr>Interview Follow-Up</vt:lpstr>
      <vt:lpstr>Example of Structured Interview Questions</vt:lpstr>
      <vt:lpstr>Common Interview Pitfalls</vt:lpstr>
      <vt:lpstr>Summary: Best Practices for Conducting Interviews</vt:lpstr>
      <vt:lpstr>Summary: Common Mistakes in Job Descriptions and Person Specifications</vt:lpstr>
      <vt:lpstr>Summary (cont.)</vt:lpstr>
      <vt:lpstr>Workshop Activity 1: 30 minutes</vt:lpstr>
      <vt:lpstr>Workshop Activity (cont.)</vt:lpstr>
      <vt:lpstr>Workshop Activity (cont.)</vt:lpstr>
      <vt:lpstr>Case Study (30 minutes)</vt:lpstr>
      <vt:lpstr>PowerPoint Presentation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Rameses Manalang</cp:lastModifiedBy>
  <cp:revision>78</cp:revision>
  <dcterms:created xsi:type="dcterms:W3CDTF">2002-10-07T19:43:00Z</dcterms:created>
  <dcterms:modified xsi:type="dcterms:W3CDTF">2026-10-11T09:54:41Z</dcterms:modified>
</cp:coreProperties>
</file>