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49"/>
    <p:restoredTop sz="94687"/>
  </p:normalViewPr>
  <p:slideViewPr>
    <p:cSldViewPr snapToGrid="0">
      <p:cViewPr varScale="1">
        <p:scale>
          <a:sx n="95" d="100"/>
          <a:sy n="95" d="100"/>
        </p:scale>
        <p:origin x="184" y="3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5/16/24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5/16/24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5/16/24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5/16/24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5/16/24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5/16/24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5/16/24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5/16/24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5/16/24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5/16/24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5/16/24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5/16/24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5/16/24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5/16/24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5/16/24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5/16/24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5/16/24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advergize.com/insights/pestle-analysis-examples-to-unlock-business-growth/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68BDC4-85FA-B986-86DA-8CD4A1324F3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2800" dirty="0"/>
              <a:t>Contemporary Themes in the Hotel and Hospitality Sector </a:t>
            </a:r>
            <a:br>
              <a:rPr lang="en-GB" sz="2800" dirty="0"/>
            </a:br>
            <a:r>
              <a:rPr lang="en-GB" sz="2800" dirty="0"/>
              <a:t>BMIH6001 </a:t>
            </a:r>
            <a:br>
              <a:rPr lang="en-GB" sz="2800" dirty="0"/>
            </a:br>
            <a:r>
              <a:rPr lang="en-GB" sz="2800" dirty="0"/>
              <a:t>Sustainability – water conservation issues in the hotel and hospitality industry (Armani Hotel Dubai, Hyatt Regency, Hilton, Marriott) </a:t>
            </a:r>
            <a:endParaRPr lang="en-RO" sz="2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EC5E006-090D-3109-03B7-1D8768262C5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Student’s Name: </a:t>
            </a:r>
          </a:p>
          <a:p>
            <a:r>
              <a:rPr lang="en-GB" dirty="0"/>
              <a:t>Student’s ID: </a:t>
            </a:r>
          </a:p>
          <a:p>
            <a:r>
              <a:rPr lang="en-GB" dirty="0"/>
              <a:t>Lecturer’s Name:</a:t>
            </a:r>
          </a:p>
          <a:p>
            <a:endParaRPr lang="en-RO" dirty="0"/>
          </a:p>
        </p:txBody>
      </p:sp>
    </p:spTree>
    <p:extLst>
      <p:ext uri="{BB962C8B-B14F-4D97-AF65-F5344CB8AC3E}">
        <p14:creationId xmlns:p14="http://schemas.microsoft.com/office/powerpoint/2010/main" val="24572834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A710BB-87E2-4FD8-90F7-F7D9E73AA7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9562" y="609600"/>
            <a:ext cx="6424440" cy="1320800"/>
          </a:xfrm>
        </p:spPr>
        <p:txBody>
          <a:bodyPr>
            <a:normAutofit/>
          </a:bodyPr>
          <a:lstStyle/>
          <a:p>
            <a:r>
              <a:rPr lang="en-GB" dirty="0"/>
              <a:t>Introduction</a:t>
            </a:r>
            <a:br>
              <a:rPr lang="en-GB" dirty="0"/>
            </a:br>
            <a:endParaRPr lang="en-RO" dirty="0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11C3BFB1-D772-BAE5-55ED-4CC0A65B2AD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819" r="55787" b="-1"/>
          <a:stretch/>
        </p:blipFill>
        <p:spPr>
          <a:xfrm>
            <a:off x="20" y="10"/>
            <a:ext cx="2734036" cy="6867719"/>
          </a:xfrm>
          <a:custGeom>
            <a:avLst/>
            <a:gdLst/>
            <a:ahLst/>
            <a:cxnLst/>
            <a:rect l="l" t="t" r="r" b="b"/>
            <a:pathLst>
              <a:path w="2734056" h="6858000">
                <a:moveTo>
                  <a:pt x="0" y="0"/>
                </a:moveTo>
                <a:lnTo>
                  <a:pt x="1674254" y="0"/>
                </a:lnTo>
                <a:lnTo>
                  <a:pt x="2734056" y="6850199"/>
                </a:lnTo>
                <a:lnTo>
                  <a:pt x="2734056" y="6858000"/>
                </a:lnTo>
                <a:lnTo>
                  <a:pt x="461457" y="6858000"/>
                </a:lnTo>
                <a:lnTo>
                  <a:pt x="0" y="4134118"/>
                </a:lnTo>
                <a:close/>
              </a:path>
            </a:pathLst>
          </a:custGeom>
        </p:spPr>
      </p:pic>
      <p:sp>
        <p:nvSpPr>
          <p:cNvPr id="24" name="Isosceles Triangle 23">
            <a:extLst>
              <a:ext uri="{FF2B5EF4-FFF2-40B4-BE49-F238E27FC236}">
                <a16:creationId xmlns:a16="http://schemas.microsoft.com/office/drawing/2014/main" id="{EB6743CF-E74B-4A3C-A785-599069DB89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1"/>
            <a:ext cx="476655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RO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DE3ED7-BDCB-49DC-8591-9B826B1C62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49562" y="2160589"/>
            <a:ext cx="6424440" cy="388077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000" kern="100" dirty="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- The hotel industry is under pressure to adopt sustainable practices due to its high resource consumption, particularly in water use for functions like landscape irrigation and laundry services.</a:t>
            </a:r>
            <a:endParaRPr lang="en-RO" sz="1000" kern="100" dirty="0"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000" kern="100" dirty="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- Water conservation is crucial not only for environmental reasons but also economically, as high water usage leads to costly operations and can exacerbate water scarcity in certain regions.</a:t>
            </a:r>
            <a:endParaRPr lang="en-RO" sz="1000" kern="100" dirty="0"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000" kern="100" dirty="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- Implementing water-conserving technologies and procedures can significantly reduce costs and enhance the sustainability of regional water resources, improving a hotel's brand reputation and competitiveness.</a:t>
            </a:r>
            <a:endParaRPr lang="en-RO" sz="1000" kern="100" dirty="0"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000" kern="100" dirty="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- The hotel industry faces numerous water conservation challenges, emphasizing the urgent need for sustainable management strategies to maintain competitiveness and meet social obligations.</a:t>
            </a:r>
            <a:endParaRPr lang="en-RO" sz="1000" kern="100" dirty="0"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000" kern="100" dirty="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- Adopting responsible water utilization practices such as towel reuse, low-flow fixtures, and rainwater harvesting reduces environmental impact and promotes sustainability awareness among stakeholders and visitors.</a:t>
            </a:r>
            <a:endParaRPr lang="en-RO" sz="1000" kern="100" dirty="0"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000" kern="100" dirty="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 </a:t>
            </a:r>
            <a:endParaRPr lang="en-RO" sz="1000" kern="100" dirty="0"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000" kern="100" dirty="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Citations</a:t>
            </a:r>
            <a:endParaRPr lang="en-RO" sz="1000" kern="100" dirty="0"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000" kern="100" dirty="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(Liu et al., 2022; Han, 2022; Kapoor, 2023; Cvent, 2022; Glion Institute of Higher Education, 2022)</a:t>
            </a:r>
            <a:endParaRPr lang="en-RO" sz="1000" kern="100" dirty="0"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endParaRPr lang="en-RO" sz="1000" dirty="0"/>
          </a:p>
        </p:txBody>
      </p:sp>
    </p:spTree>
    <p:extLst>
      <p:ext uri="{BB962C8B-B14F-4D97-AF65-F5344CB8AC3E}">
        <p14:creationId xmlns:p14="http://schemas.microsoft.com/office/powerpoint/2010/main" val="26243631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F269EB-80B2-955C-96A2-0BBBFB48AB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86047" y="609600"/>
            <a:ext cx="6487955" cy="1320800"/>
          </a:xfrm>
        </p:spPr>
        <p:txBody>
          <a:bodyPr>
            <a:normAutofit/>
          </a:bodyPr>
          <a:lstStyle/>
          <a:p>
            <a:r>
              <a:rPr lang="en-US" kern="10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Literature</a:t>
            </a:r>
            <a:br>
              <a:rPr lang="en-RO" kern="10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</a:br>
            <a:endParaRPr lang="en-RO" dirty="0"/>
          </a:p>
        </p:txBody>
      </p:sp>
      <p:pic>
        <p:nvPicPr>
          <p:cNvPr id="16" name="Picture 15" descr="Wind turbines against blue sky">
            <a:extLst>
              <a:ext uri="{FF2B5EF4-FFF2-40B4-BE49-F238E27FC236}">
                <a16:creationId xmlns:a16="http://schemas.microsoft.com/office/drawing/2014/main" id="{92D63A9F-310E-43F6-F8C0-5B05B7E28F7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</a:blip>
          <a:srcRect l="41457" r="31506" b="-2"/>
          <a:stretch/>
        </p:blipFill>
        <p:spPr>
          <a:xfrm>
            <a:off x="20" y="10"/>
            <a:ext cx="2734036" cy="6876278"/>
          </a:xfrm>
          <a:custGeom>
            <a:avLst/>
            <a:gdLst/>
            <a:ahLst/>
            <a:cxnLst/>
            <a:rect l="l" t="t" r="r" b="b"/>
            <a:pathLst>
              <a:path w="2734056" h="6858000">
                <a:moveTo>
                  <a:pt x="0" y="0"/>
                </a:moveTo>
                <a:lnTo>
                  <a:pt x="1674254" y="0"/>
                </a:lnTo>
                <a:lnTo>
                  <a:pt x="2734056" y="6850199"/>
                </a:lnTo>
                <a:lnTo>
                  <a:pt x="2734056" y="6858000"/>
                </a:lnTo>
                <a:lnTo>
                  <a:pt x="842596" y="6858000"/>
                </a:lnTo>
                <a:lnTo>
                  <a:pt x="0" y="1191846"/>
                </a:lnTo>
                <a:close/>
              </a:path>
            </a:pathLst>
          </a:custGeom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518E5A25-92C5-4F27-8E26-0AAAB0CDC8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1191846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RO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E44010-2033-7148-9F46-4C0070054A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86047" y="2160589"/>
            <a:ext cx="6487955" cy="388077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000" kern="10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- The focus on sustainability in the hotel and hospitality industry highlights the use of greywater recycling systems, which repurpose water from bathing, showering, and sink usage for non-potable applications such as plant watering and toilet flushing.</a:t>
            </a:r>
            <a:endParaRPr lang="en-RO" sz="1000" kern="100"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000" kern="10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- Greywater recycling is pivotal in addressing both the environmental impacts and financial implications for hotels, promoting water conservation as a proactive strategy.</a:t>
            </a:r>
            <a:endParaRPr lang="en-RO" sz="1000" kern="100"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000" kern="10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- Implementing greywater systems in hotels can reduce the consumption of potable water by 30%, proving effective in areas suffering from water scarcity.</a:t>
            </a:r>
            <a:endParaRPr lang="en-RO" sz="1000" kern="100"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000" kern="10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- The financial benefits of greywater recycling are significant, with hotels equipped with these systems achieving profitability within two to four years, depending on local water rates and system capacity.</a:t>
            </a:r>
            <a:endParaRPr lang="en-RO" sz="1000" kern="100"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000" kern="10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- Over time, the adoption of greywater systems allows hotels to significantly cut water expenses, which benefits both the environment and the hotels' financial sustainability.</a:t>
            </a:r>
            <a:endParaRPr lang="en-RO" sz="1000" kern="100"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000" kern="10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- Greywater technologies not only conserve water but also reduce the energy required for water heating and treatment, thus easing the load on local sanitation systems.</a:t>
            </a:r>
            <a:endParaRPr lang="en-RO" sz="1000" kern="100"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000" kern="10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Citations</a:t>
            </a:r>
            <a:endParaRPr lang="en-RO" sz="1000" kern="100"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000" kern="10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(Sustainable Hospitality Alliance, 2020; </a:t>
            </a:r>
            <a:r>
              <a:rPr lang="en-US" sz="1000" kern="100" err="1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Mariani</a:t>
            </a:r>
            <a:r>
              <a:rPr lang="en-US" sz="1000" kern="10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, 2022; Canary Technologies, 2023; </a:t>
            </a:r>
            <a:r>
              <a:rPr lang="en-US" sz="1000" kern="100" err="1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Beonx</a:t>
            </a:r>
            <a:r>
              <a:rPr lang="en-US" sz="1000" kern="10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, 2021)</a:t>
            </a:r>
            <a:endParaRPr lang="en-RO" sz="1000" kern="100"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endParaRPr lang="en-RO" sz="1000"/>
          </a:p>
        </p:txBody>
      </p:sp>
    </p:spTree>
    <p:extLst>
      <p:ext uri="{BB962C8B-B14F-4D97-AF65-F5344CB8AC3E}">
        <p14:creationId xmlns:p14="http://schemas.microsoft.com/office/powerpoint/2010/main" val="3034630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A4C9A0-905F-C6D9-9C95-2ED31EE707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9562" y="609600"/>
            <a:ext cx="6424440" cy="1320800"/>
          </a:xfrm>
        </p:spPr>
        <p:txBody>
          <a:bodyPr>
            <a:normAutofit/>
          </a:bodyPr>
          <a:lstStyle/>
          <a:p>
            <a:r>
              <a:rPr lang="en-US" kern="10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Literature </a:t>
            </a:r>
            <a:br>
              <a:rPr lang="en-RO" kern="10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</a:br>
            <a:endParaRPr lang="en-RO" dirty="0"/>
          </a:p>
        </p:txBody>
      </p:sp>
      <p:pic>
        <p:nvPicPr>
          <p:cNvPr id="5" name="Picture 4" descr="Throwing empty plastic bottle into the rubbish">
            <a:extLst>
              <a:ext uri="{FF2B5EF4-FFF2-40B4-BE49-F238E27FC236}">
                <a16:creationId xmlns:a16="http://schemas.microsoft.com/office/drawing/2014/main" id="{9E8A654F-5E2F-FBE0-8240-D10054BCCDC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5164" r="38263" b="1"/>
          <a:stretch/>
        </p:blipFill>
        <p:spPr>
          <a:xfrm>
            <a:off x="20" y="10"/>
            <a:ext cx="2734036" cy="6867719"/>
          </a:xfrm>
          <a:custGeom>
            <a:avLst/>
            <a:gdLst/>
            <a:ahLst/>
            <a:cxnLst/>
            <a:rect l="l" t="t" r="r" b="b"/>
            <a:pathLst>
              <a:path w="2734056" h="6858000">
                <a:moveTo>
                  <a:pt x="0" y="0"/>
                </a:moveTo>
                <a:lnTo>
                  <a:pt x="1674254" y="0"/>
                </a:lnTo>
                <a:lnTo>
                  <a:pt x="2734056" y="6850199"/>
                </a:lnTo>
                <a:lnTo>
                  <a:pt x="2734056" y="6858000"/>
                </a:lnTo>
                <a:lnTo>
                  <a:pt x="461457" y="6858000"/>
                </a:lnTo>
                <a:lnTo>
                  <a:pt x="0" y="4134118"/>
                </a:lnTo>
                <a:close/>
              </a:path>
            </a:pathLst>
          </a:custGeom>
        </p:spPr>
      </p:pic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EB6743CF-E74B-4A3C-A785-599069DB89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1"/>
            <a:ext cx="476655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RO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5DF513-5F32-7917-51EE-0D595D8F24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49562" y="2160589"/>
            <a:ext cx="6424440" cy="388077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000" kern="100" dirty="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- Greywater recycling enhances customer perception and marketability, with studies showing that guests prefer hotels that demonstrate sustainable practices like water recycling.</a:t>
            </a:r>
            <a:endParaRPr lang="en-RO" sz="1000" kern="100" dirty="0"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000" kern="100" dirty="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- Commitment to environmental sustainability in lodging establishments can significantly improve a hotel's reputation and foster customer loyalty.</a:t>
            </a:r>
            <a:endParaRPr lang="en-RO" sz="1000" kern="100" dirty="0"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000" kern="100" dirty="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- Implementing greywater recycling systems involves challenges, including substantial initial investments, ongoing maintenance, and adherence to health and safety regulations.</a:t>
            </a:r>
            <a:endParaRPr lang="en-RO" sz="1000" kern="100" dirty="0"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000" kern="100" dirty="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- Despite these operational hurdles, greywater recycling is recognized for its potential to significantly boost sustainability in the hospitality industry by conserving water and meeting economic and consumer expectations.</a:t>
            </a:r>
            <a:endParaRPr lang="en-RO" sz="1000" kern="100" dirty="0"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000" kern="100" dirty="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- Future research should focus on developing new methods and advanced technologies to overcome these challenges and reinforce sustainability in the global hotel industry.</a:t>
            </a:r>
            <a:endParaRPr lang="en-RO" sz="1000" kern="100" dirty="0"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000" kern="100" dirty="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 </a:t>
            </a:r>
            <a:endParaRPr lang="en-RO" sz="1000" kern="100" dirty="0"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000" kern="100" dirty="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Citations</a:t>
            </a:r>
            <a:endParaRPr lang="en-RO" sz="1000" kern="100" dirty="0"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000" kern="100" dirty="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(Copeland, 2019; One Planet Network, 2018; Green Key Global, 2016)</a:t>
            </a:r>
            <a:endParaRPr lang="en-RO" sz="1000" kern="100" dirty="0"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endParaRPr lang="en-RO" sz="1000" dirty="0"/>
          </a:p>
        </p:txBody>
      </p:sp>
    </p:spTree>
    <p:extLst>
      <p:ext uri="{BB962C8B-B14F-4D97-AF65-F5344CB8AC3E}">
        <p14:creationId xmlns:p14="http://schemas.microsoft.com/office/powerpoint/2010/main" val="6565170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RO"/>
          </a:p>
        </p:txBody>
      </p:sp>
      <p:sp>
        <p:nvSpPr>
          <p:cNvPr id="20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RO"/>
          </a:p>
        </p:txBody>
      </p:sp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RO"/>
          </a:p>
        </p:txBody>
      </p:sp>
      <p:sp>
        <p:nvSpPr>
          <p:cNvPr id="24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RO"/>
          </a:p>
        </p:txBody>
      </p:sp>
      <p:sp>
        <p:nvSpPr>
          <p:cNvPr id="26" name="Isosceles Triangle 25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RO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ACD490-FE14-DC4E-FD79-E2BAB2D1DE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725" y="378213"/>
            <a:ext cx="4512989" cy="2227730"/>
          </a:xfrm>
        </p:spPr>
        <p:txBody>
          <a:bodyPr anchor="ctr">
            <a:normAutofit/>
          </a:bodyPr>
          <a:lstStyle/>
          <a:p>
            <a:r>
              <a:rPr lang="en-US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PESTLE Analysis </a:t>
            </a:r>
            <a:br>
              <a:rPr lang="en-RO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</a:br>
            <a:endParaRPr lang="en-RO" dirty="0">
              <a:solidFill>
                <a:srgbClr val="FFFFFF"/>
              </a:solidFill>
            </a:endParaRPr>
          </a:p>
        </p:txBody>
      </p:sp>
      <p:pic>
        <p:nvPicPr>
          <p:cNvPr id="5" name="Picture 4" descr="A diagram of a company&#10;&#10;Description automatically generated with medium confidence">
            <a:extLst>
              <a:ext uri="{FF2B5EF4-FFF2-40B4-BE49-F238E27FC236}">
                <a16:creationId xmlns:a16="http://schemas.microsoft.com/office/drawing/2014/main" id="{3AC2849B-7303-63F9-41B3-459EE507EEA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57251" y="2133221"/>
            <a:ext cx="3856774" cy="268045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56E0CC-4B8C-C05D-3125-E3FB851AE7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81725" y="1828800"/>
            <a:ext cx="4512988" cy="4326467"/>
          </a:xfrm>
        </p:spPr>
        <p:txBody>
          <a:bodyPr anchor="t">
            <a:normAutofit fontScale="85000" lnSpcReduction="20000"/>
          </a:bodyPr>
          <a:lstStyle/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2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- Government policies can drive or encourage water conservation in the hotel industry through strict regulations or incentives like tax breaks to promote water-efficient technologies.</a:t>
            </a:r>
            <a:endParaRPr lang="en-RO" sz="1200" kern="100" dirty="0">
              <a:solidFill>
                <a:srgbClr val="FFFFFF"/>
              </a:solidFill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2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- Economic aspects affect the adoption of greywater systems; although initial costs are high, long-term savings on water costs can offer substantial economic benefits.</a:t>
            </a:r>
            <a:endParaRPr lang="en-RO" sz="1200" kern="100" dirty="0">
              <a:solidFill>
                <a:srgbClr val="FFFFFF"/>
              </a:solidFill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2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- Socially, hotels that embrace sustainability attract environmentally conscious customers, enhancing their competitive advantage and responding to growing consumer demand for eco-friendly practices.</a:t>
            </a:r>
            <a:endParaRPr lang="en-RO" sz="1200" kern="100" dirty="0">
              <a:solidFill>
                <a:srgbClr val="FFFFFF"/>
              </a:solidFill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2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- Technological advancements enhance the efficiency and cost-effectiveness of greywater recycling systems, facilitating their wider use in the hotel industry.</a:t>
            </a:r>
            <a:endParaRPr lang="en-RO" sz="1200" kern="100" dirty="0">
              <a:solidFill>
                <a:srgbClr val="FFFFFF"/>
              </a:solidFill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2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- Environmentally, implementing greywater recycling helps hotels reduce freshwater use, relieve local water supplies, and contribute to regional sustainability.</a:t>
            </a:r>
            <a:endParaRPr lang="en-RO" sz="1200" kern="100" dirty="0">
              <a:solidFill>
                <a:srgbClr val="FFFFFF"/>
              </a:solidFill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2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- Legally, hotels must comply with strict local and international water reuse regulations to protect public health and avoid legal issues.</a:t>
            </a:r>
            <a:endParaRPr lang="en-RO" sz="1200" kern="100" dirty="0">
              <a:solidFill>
                <a:srgbClr val="FFFFFF"/>
              </a:solidFill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2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Citations</a:t>
            </a:r>
            <a:endParaRPr lang="en-RO" sz="1200" kern="100" dirty="0">
              <a:solidFill>
                <a:srgbClr val="FFFFFF"/>
              </a:solidFill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2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(</a:t>
            </a:r>
            <a:r>
              <a:rPr lang="en-US" sz="1200" kern="100" dirty="0" err="1">
                <a:solidFill>
                  <a:srgbClr val="FFFFFF"/>
                </a:solidFill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AquaTest</a:t>
            </a:r>
            <a:r>
              <a:rPr lang="en-US" sz="12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 Inc, 2022; Lodging Magazine, 2021; Fluence Corporation, 2020; European Cluster Collaboration Platform, 2019; </a:t>
            </a:r>
            <a:r>
              <a:rPr lang="en-US" sz="1200" kern="100" dirty="0" err="1">
                <a:solidFill>
                  <a:srgbClr val="FFFFFF"/>
                </a:solidFill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Masi</a:t>
            </a:r>
            <a:r>
              <a:rPr lang="en-US" sz="12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 et al., 2020; Genesis Water Tech, 2023; Enviro-Port, 2021)</a:t>
            </a:r>
            <a:endParaRPr lang="en-RO" sz="1200" kern="100" dirty="0">
              <a:solidFill>
                <a:srgbClr val="FFFFFF"/>
              </a:solidFill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endParaRPr lang="en-RO" sz="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43002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E4A940-60FD-EDED-50BC-30E782A8EC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9562" y="609600"/>
            <a:ext cx="6424440" cy="1320800"/>
          </a:xfrm>
        </p:spPr>
        <p:txBody>
          <a:bodyPr>
            <a:normAutofit/>
          </a:bodyPr>
          <a:lstStyle/>
          <a:p>
            <a:r>
              <a:rPr lang="en-US" kern="10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Industry Responses: </a:t>
            </a:r>
            <a:br>
              <a:rPr lang="en-RO" kern="10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</a:br>
            <a:endParaRPr lang="en-RO" dirty="0"/>
          </a:p>
        </p:txBody>
      </p:sp>
      <p:pic>
        <p:nvPicPr>
          <p:cNvPr id="5" name="Picture 4" descr="Top view of a structure that looks like wheels">
            <a:extLst>
              <a:ext uri="{FF2B5EF4-FFF2-40B4-BE49-F238E27FC236}">
                <a16:creationId xmlns:a16="http://schemas.microsoft.com/office/drawing/2014/main" id="{B73ECF85-9C14-7E15-A901-A220859F604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3969" r="29458" b="1"/>
          <a:stretch/>
        </p:blipFill>
        <p:spPr>
          <a:xfrm>
            <a:off x="20" y="10"/>
            <a:ext cx="2734036" cy="6867719"/>
          </a:xfrm>
          <a:custGeom>
            <a:avLst/>
            <a:gdLst/>
            <a:ahLst/>
            <a:cxnLst/>
            <a:rect l="l" t="t" r="r" b="b"/>
            <a:pathLst>
              <a:path w="2734056" h="6858000">
                <a:moveTo>
                  <a:pt x="0" y="0"/>
                </a:moveTo>
                <a:lnTo>
                  <a:pt x="1674254" y="0"/>
                </a:lnTo>
                <a:lnTo>
                  <a:pt x="2734056" y="6850199"/>
                </a:lnTo>
                <a:lnTo>
                  <a:pt x="2734056" y="6858000"/>
                </a:lnTo>
                <a:lnTo>
                  <a:pt x="461457" y="6858000"/>
                </a:lnTo>
                <a:lnTo>
                  <a:pt x="0" y="4134118"/>
                </a:lnTo>
                <a:close/>
              </a:path>
            </a:pathLst>
          </a:custGeom>
        </p:spPr>
      </p:pic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EB6743CF-E74B-4A3C-A785-599069DB89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1"/>
            <a:ext cx="476655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RO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84B90A-4453-DF35-88B1-77B12EEEE3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49562" y="2160589"/>
            <a:ext cx="6424440" cy="388077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100" kern="100" dirty="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- Marriott International has equipped many of its hotels with greywater recycling systems to reduce potable water usage, especially in water-scarce regions.</a:t>
            </a:r>
            <a:endParaRPr lang="en-RO" sz="1100" kern="100" dirty="0"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100" kern="100" dirty="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- Hilton Worldwide aims to cut its environmental impact by 50% by 2030, employing greywater recycling and other water-saving technologies like smart irrigation and low-flow fixtures.</a:t>
            </a:r>
            <a:endParaRPr lang="en-RO" sz="1100" kern="100" dirty="0"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100" kern="100" dirty="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- Hyatt Regency in Orlando utilizes an advanced greywater recycling system to save millions of gallons annually, particularly for laundry services, one of the most water-intensive hotel operations.</a:t>
            </a:r>
            <a:endParaRPr lang="en-RO" sz="1100" kern="100" dirty="0"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100" kern="100" dirty="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- Armani Hotel Dubai, located in a water-scarce area, has implemented advanced water recycling systems for irrigation and flushing, showcasing deep sustainability commitment.</a:t>
            </a:r>
            <a:endParaRPr lang="en-RO" sz="1100" kern="100" dirty="0"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100" kern="100" dirty="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 </a:t>
            </a:r>
            <a:endParaRPr lang="en-RO" sz="1100" kern="100" dirty="0"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100" kern="100" dirty="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Citations</a:t>
            </a:r>
            <a:endParaRPr lang="en-RO" sz="1100" kern="100" dirty="0"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100" kern="100" dirty="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(Marriott International, 2022; Clancy, 2023; Energy Star, 2021; Construction Business News Middle East, 2022; Canary Technologies, 2023)</a:t>
            </a:r>
            <a:endParaRPr lang="en-RO" sz="1100" kern="100" dirty="0"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endParaRPr lang="en-RO" sz="1100" dirty="0"/>
          </a:p>
        </p:txBody>
      </p:sp>
    </p:spTree>
    <p:extLst>
      <p:ext uri="{BB962C8B-B14F-4D97-AF65-F5344CB8AC3E}">
        <p14:creationId xmlns:p14="http://schemas.microsoft.com/office/powerpoint/2010/main" val="30785252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028214-E145-D33A-5D27-8FD2DE7C4B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86047" y="609600"/>
            <a:ext cx="6487955" cy="1320800"/>
          </a:xfrm>
        </p:spPr>
        <p:txBody>
          <a:bodyPr>
            <a:normAutofit/>
          </a:bodyPr>
          <a:lstStyle/>
          <a:p>
            <a:r>
              <a:rPr lang="en-US" kern="10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Strengths </a:t>
            </a:r>
            <a:br>
              <a:rPr lang="en-RO" kern="10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</a:br>
            <a:endParaRPr lang="en-RO" dirty="0"/>
          </a:p>
        </p:txBody>
      </p:sp>
      <p:pic>
        <p:nvPicPr>
          <p:cNvPr id="11" name="Picture 10" descr="Outdoor warehouse">
            <a:extLst>
              <a:ext uri="{FF2B5EF4-FFF2-40B4-BE49-F238E27FC236}">
                <a16:creationId xmlns:a16="http://schemas.microsoft.com/office/drawing/2014/main" id="{1D4D3B5F-BBAB-741E-ADE7-480F98ED0C3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</a:blip>
          <a:srcRect l="31207" r="42353" b="1"/>
          <a:stretch/>
        </p:blipFill>
        <p:spPr>
          <a:xfrm>
            <a:off x="20" y="10"/>
            <a:ext cx="2734036" cy="6876278"/>
          </a:xfrm>
          <a:custGeom>
            <a:avLst/>
            <a:gdLst/>
            <a:ahLst/>
            <a:cxnLst/>
            <a:rect l="l" t="t" r="r" b="b"/>
            <a:pathLst>
              <a:path w="2734056" h="6858000">
                <a:moveTo>
                  <a:pt x="0" y="0"/>
                </a:moveTo>
                <a:lnTo>
                  <a:pt x="1674254" y="0"/>
                </a:lnTo>
                <a:lnTo>
                  <a:pt x="2734056" y="6850199"/>
                </a:lnTo>
                <a:lnTo>
                  <a:pt x="2734056" y="6858000"/>
                </a:lnTo>
                <a:lnTo>
                  <a:pt x="842596" y="6858000"/>
                </a:lnTo>
                <a:lnTo>
                  <a:pt x="0" y="1191846"/>
                </a:lnTo>
                <a:close/>
              </a:path>
            </a:pathLst>
          </a:custGeom>
        </p:spPr>
      </p:pic>
      <p:sp>
        <p:nvSpPr>
          <p:cNvPr id="12" name="Isosceles Triangle 8">
            <a:extLst>
              <a:ext uri="{FF2B5EF4-FFF2-40B4-BE49-F238E27FC236}">
                <a16:creationId xmlns:a16="http://schemas.microsoft.com/office/drawing/2014/main" id="{518E5A25-92C5-4F27-8E26-0AAAB0CDC8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1191846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RO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14C2DD-1D4C-B9DC-1036-5A8F3BFEA8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86047" y="2160589"/>
            <a:ext cx="6487955" cy="388077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100" kern="100" dirty="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- Greywater systems significantly reduce water consumption in hotels by recycling water from showers, basins, and laundries, decreasing reliance on municipal supplies.</a:t>
            </a:r>
            <a:endParaRPr lang="en-RO" sz="1100" kern="100" dirty="0"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100" kern="100" dirty="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- By reducing water usage, hotels not only conserve valuable resources but also align with global sustainability goals and enhance their reputation as environmentally responsible businesses.</a:t>
            </a:r>
            <a:endParaRPr lang="en-RO" sz="1100" kern="100" dirty="0"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100" kern="100" dirty="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- Despite the initial costs, greywater systems offer long-term savings on water expenses, improving the financial performance of hotels and supporting their pursuit of green certifications and tax benefits.</a:t>
            </a:r>
            <a:endParaRPr lang="en-RO" sz="1100" kern="100" dirty="0"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100" kern="100" dirty="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- These systems are particularly beneficial in regions experiencing severe water scarcity, allowing hotels to operate sustainably without overburdening local water resources.</a:t>
            </a:r>
            <a:endParaRPr lang="en-RO" sz="1100" kern="100" dirty="0"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100" kern="100" dirty="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 </a:t>
            </a:r>
            <a:endParaRPr lang="en-RO" sz="1100" kern="100" dirty="0"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100" kern="100" dirty="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Citations</a:t>
            </a:r>
            <a:endParaRPr lang="en-RO" sz="1100" kern="100" dirty="0"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100" kern="100" dirty="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(Sustainable Hospitality Alliance, 2020; </a:t>
            </a:r>
            <a:r>
              <a:rPr lang="en-US" sz="1100" kern="100" dirty="0" err="1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Emvees</a:t>
            </a:r>
            <a:r>
              <a:rPr lang="en-US" sz="1100" kern="100" dirty="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 Wastewater Treatment LLC, 2018; Shankar &amp; Rashid, 2019)</a:t>
            </a:r>
            <a:endParaRPr lang="en-RO" sz="1100" kern="100" dirty="0"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endParaRPr lang="en-RO" sz="1100" dirty="0"/>
          </a:p>
        </p:txBody>
      </p:sp>
    </p:spTree>
    <p:extLst>
      <p:ext uri="{BB962C8B-B14F-4D97-AF65-F5344CB8AC3E}">
        <p14:creationId xmlns:p14="http://schemas.microsoft.com/office/powerpoint/2010/main" val="6283052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C93909-3A69-3524-6F59-637D5090F9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en-US" kern="10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Limitations </a:t>
            </a:r>
            <a:br>
              <a:rPr lang="en-RO" kern="10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</a:br>
            <a:endParaRPr lang="en-RO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4D25B6-D24D-3182-1EEE-9FE2ECCE8F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000" kern="100" dirty="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- Implementation of greywater systems is often hindered by high initial costs, making it challenging for smaller hotels or those with limited budgets to invest.</a:t>
            </a:r>
            <a:endParaRPr lang="en-RO" sz="1000" kern="100" dirty="0"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000" kern="100" dirty="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- Ongoing oversight and maintenance are necessary to ensure greywater technologies operate correctly and meet health and safety standards, adding to continuous operational expenses.</a:t>
            </a:r>
            <a:endParaRPr lang="en-RO" sz="1000" kern="100" dirty="0"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000" kern="100" dirty="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- A thorough assessment of guest perceptions is crucial since even treated greywater used for non-potable purposes may raise concerns about safety and hygiene.</a:t>
            </a:r>
            <a:endParaRPr lang="en-RO" sz="1000" kern="100" dirty="0"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000" kern="100" dirty="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- It is essential to provide accurate information and manage guest perceptions effectively to maintain the hotel's reputation and prevent potential negative impacts.</a:t>
            </a:r>
            <a:endParaRPr lang="en-RO" sz="1000" kern="100" dirty="0"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000" kern="100" dirty="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 </a:t>
            </a:r>
            <a:endParaRPr lang="en-RO" sz="1000" kern="100" dirty="0"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000" kern="100" dirty="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Citations </a:t>
            </a:r>
            <a:endParaRPr lang="en-RO" sz="1000" kern="100" dirty="0"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000" kern="100" dirty="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(Green City Times, 2019; </a:t>
            </a:r>
            <a:r>
              <a:rPr lang="en-US" sz="1000" kern="100" dirty="0" err="1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Revinate</a:t>
            </a:r>
            <a:r>
              <a:rPr lang="en-US" sz="1000" kern="100" dirty="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, 2024)</a:t>
            </a:r>
            <a:endParaRPr lang="en-RO" sz="1000" kern="100" dirty="0"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endParaRPr lang="en-RO" sz="1000" dirty="0"/>
          </a:p>
        </p:txBody>
      </p:sp>
      <p:pic>
        <p:nvPicPr>
          <p:cNvPr id="5" name="Picture 4" descr="Low angle view of modern financial skyscrapers into the sky">
            <a:extLst>
              <a:ext uri="{FF2B5EF4-FFF2-40B4-BE49-F238E27FC236}">
                <a16:creationId xmlns:a16="http://schemas.microsoft.com/office/drawing/2014/main" id="{49D7ED5D-89CF-3FFB-4DA4-B8C8769C73E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660" r="18829" b="-2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14779643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9FC8D3-B0B5-020E-4579-573DD2621E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000" kern="10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Future policy and management solutions – Recommendations</a:t>
            </a:r>
            <a:br>
              <a:rPr lang="en-RO" sz="2000" kern="10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</a:br>
            <a:endParaRPr lang="en-RO" sz="200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1E164651-A8E2-1690-2164-A003863B04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500" kern="10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- Evolving water conservation laws </a:t>
            </a:r>
            <a:endParaRPr lang="en-RO" sz="1500" kern="100"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500" kern="10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- Stricter water usage regulations</a:t>
            </a:r>
            <a:endParaRPr lang="en-RO" sz="1500" kern="100"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500" kern="10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- Incentives for recycling investments </a:t>
            </a:r>
            <a:endParaRPr lang="en-RO" sz="1500" kern="100"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500" kern="10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- Prioritize advanced water systems</a:t>
            </a:r>
            <a:endParaRPr lang="en-RO" sz="1500" kern="100"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500" kern="10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- Enhance staff water conservation training </a:t>
            </a:r>
            <a:endParaRPr lang="en-RO" sz="1500" kern="100"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500" kern="10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- Engage community, boost branding </a:t>
            </a:r>
            <a:endParaRPr lang="en-RO" sz="1500" kern="100"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500" kern="10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 </a:t>
            </a:r>
            <a:endParaRPr lang="en-RO" sz="1500" kern="100"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500" kern="10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(Canary Technologies, 2023; </a:t>
            </a:r>
            <a:r>
              <a:rPr lang="en-US" sz="1500" kern="100" err="1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Mariani</a:t>
            </a:r>
            <a:r>
              <a:rPr lang="en-US" sz="1500" kern="10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, 2022; Cvent, 2022; Lodging Magazine, 2021; </a:t>
            </a:r>
            <a:r>
              <a:rPr lang="en-US" sz="1500" kern="100" err="1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Masi</a:t>
            </a:r>
            <a:r>
              <a:rPr lang="en-US" sz="1500" kern="10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 et al., 2020; Han, 2022)</a:t>
            </a:r>
            <a:endParaRPr lang="en-RO" sz="1500" kern="100"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endParaRPr lang="en-RO" sz="1500"/>
          </a:p>
        </p:txBody>
      </p:sp>
      <p:pic>
        <p:nvPicPr>
          <p:cNvPr id="5" name="Picture 4" descr="Abstract background of blue and water droplets">
            <a:extLst>
              <a:ext uri="{FF2B5EF4-FFF2-40B4-BE49-F238E27FC236}">
                <a16:creationId xmlns:a16="http://schemas.microsoft.com/office/drawing/2014/main" id="{7C29232E-50CF-68FD-F4FC-1970EF2B0CA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489" r="16067" b="-2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30761839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FBF648-86B8-4924-3827-1FD181AF37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en-US" kern="10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Conclusion</a:t>
            </a:r>
            <a:br>
              <a:rPr lang="en-RO" kern="10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</a:br>
            <a:endParaRPr lang="en-RO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4CE9B8-2FD8-9B83-0971-6323A77344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500" kern="100" dirty="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- Greywater systems reduce water use and operational costs but require significant initial investment and maintenance.</a:t>
            </a:r>
            <a:endParaRPr lang="en-RO" sz="1500" kern="100" dirty="0"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500" kern="100" dirty="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- Policymakers should enforce stricter water regulations and offer incentives for sustainable technology adoption.</a:t>
            </a:r>
            <a:endParaRPr lang="en-RO" sz="1500" kern="100" dirty="0"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500" kern="100" dirty="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- Hotels should prioritize advanced water management systems and thorough staff training for sustainability.</a:t>
            </a:r>
            <a:endParaRPr lang="en-RO" sz="1500" kern="100" dirty="0"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500" kern="100" dirty="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- Engaging with the local community demonstrates a strong commitment to environmental stewardship.</a:t>
            </a:r>
            <a:endParaRPr lang="en-RO" sz="1500" kern="100" dirty="0"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endParaRPr lang="en-RO" sz="1500" dirty="0"/>
          </a:p>
        </p:txBody>
      </p:sp>
      <p:pic>
        <p:nvPicPr>
          <p:cNvPr id="5" name="Picture 4" descr="Wave pattern in the water">
            <a:extLst>
              <a:ext uri="{FF2B5EF4-FFF2-40B4-BE49-F238E27FC236}">
                <a16:creationId xmlns:a16="http://schemas.microsoft.com/office/drawing/2014/main" id="{9BC3E8DC-07A2-674C-A835-523908A269C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267" r="27208" b="2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88480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3B554F-200E-7101-A194-D0290D8C6C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01141" y="-94736"/>
            <a:ext cx="8596668" cy="1320800"/>
          </a:xfrm>
        </p:spPr>
        <p:txBody>
          <a:bodyPr/>
          <a:lstStyle/>
          <a:p>
            <a:r>
              <a:rPr lang="en-RO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5EE29B-8ECD-4559-A6B7-459F3AA2E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707" y="565664"/>
            <a:ext cx="8596668" cy="3880773"/>
          </a:xfrm>
        </p:spPr>
        <p:txBody>
          <a:bodyPr>
            <a:normAutofit fontScale="25000" lnSpcReduction="20000"/>
          </a:bodyPr>
          <a:lstStyle/>
          <a:p>
            <a:r>
              <a:rPr lang="en-GB" dirty="0" err="1"/>
              <a:t>AquaTest</a:t>
            </a:r>
            <a:r>
              <a:rPr lang="en-GB" dirty="0"/>
              <a:t> Inc. (2022) 'Grey Water Recycling: A Guide for Hotel Managers', Available at: https://</a:t>
            </a:r>
            <a:r>
              <a:rPr lang="en-GB" dirty="0" err="1"/>
              <a:t>www.aquatestinc.com</a:t>
            </a:r>
            <a:r>
              <a:rPr lang="en-GB" dirty="0"/>
              <a:t>/blog/grey-water-recycling-a-guide-for-hotel-managers  (Accessed: 08 May 2024).</a:t>
            </a:r>
          </a:p>
          <a:p>
            <a:r>
              <a:rPr lang="en-GB" dirty="0" err="1"/>
              <a:t>Beonx</a:t>
            </a:r>
            <a:r>
              <a:rPr lang="en-GB" dirty="0"/>
              <a:t> (2021) 'Sustainable Hotels: How to Drive Success with Eco-Friendly Practices', Available at: https://</a:t>
            </a:r>
            <a:r>
              <a:rPr lang="en-GB" dirty="0" err="1"/>
              <a:t>www.beonx.com</a:t>
            </a:r>
            <a:r>
              <a:rPr lang="en-GB" dirty="0"/>
              <a:t>/knowledge/articles/sustainable-hotels/  (Accessed: 08 May 2024).</a:t>
            </a:r>
          </a:p>
          <a:p>
            <a:r>
              <a:rPr lang="en-GB" dirty="0"/>
              <a:t>Canary Technologies (2023) 'Sustainability in Hotels: Trends and Insights', Available at: https://</a:t>
            </a:r>
            <a:r>
              <a:rPr lang="en-GB" dirty="0" err="1"/>
              <a:t>www.canarytechnologies.com</a:t>
            </a:r>
            <a:r>
              <a:rPr lang="en-GB" dirty="0"/>
              <a:t>/post/sustainability-in-hotels  (Accessed: 08 May 2024).</a:t>
            </a:r>
          </a:p>
          <a:p>
            <a:r>
              <a:rPr lang="en-GB" dirty="0"/>
              <a:t>Canary Technologies (2023) 'Sustainability in Hotels', Available at: https://</a:t>
            </a:r>
            <a:r>
              <a:rPr lang="en-GB" dirty="0" err="1"/>
              <a:t>www.canarytechnologies.com</a:t>
            </a:r>
            <a:r>
              <a:rPr lang="en-GB" dirty="0"/>
              <a:t>/post/sustainability-in-hotels#:~:text=By%20recycling%20greywater%2C%20hotels%20can%20reduce%20their%20sewer%20fees.&amp;text=Rainwater%20harvesting%20systems%20collect%20rainwater,toilet%20flushing%2C%20and%20cooling%20systems.  (Accessed: 08 May 2024).</a:t>
            </a:r>
          </a:p>
          <a:p>
            <a:r>
              <a:rPr lang="en-GB" dirty="0"/>
              <a:t>Clancy, H. (2023) 'Hilton &amp; WWF to tackle unsustainable seafood and water use', </a:t>
            </a:r>
            <a:r>
              <a:rPr lang="en-GB" dirty="0" err="1"/>
              <a:t>Greenbiz</a:t>
            </a:r>
            <a:r>
              <a:rPr lang="en-GB" dirty="0"/>
              <a:t>. Available at: https://</a:t>
            </a:r>
            <a:r>
              <a:rPr lang="en-GB" dirty="0" err="1"/>
              <a:t>www.greenbiz.com</a:t>
            </a:r>
            <a:r>
              <a:rPr lang="en-GB" dirty="0"/>
              <a:t>/article/</a:t>
            </a:r>
            <a:r>
              <a:rPr lang="en-GB" dirty="0" err="1"/>
              <a:t>hilton</a:t>
            </a:r>
            <a:r>
              <a:rPr lang="en-GB" dirty="0"/>
              <a:t>-</a:t>
            </a:r>
            <a:r>
              <a:rPr lang="en-GB" dirty="0" err="1"/>
              <a:t>wwf</a:t>
            </a:r>
            <a:r>
              <a:rPr lang="en-GB" dirty="0"/>
              <a:t>-take-unsustainable-seafood-and-water-use  (Accessed: 08 May 2024).</a:t>
            </a:r>
          </a:p>
          <a:p>
            <a:r>
              <a:rPr lang="en-GB" dirty="0"/>
              <a:t>Construction Business News Middle East (2022) 'Armani Hotel Dubai wins Green Globe Certification', Available at: https://</a:t>
            </a:r>
            <a:r>
              <a:rPr lang="en-GB" dirty="0" err="1"/>
              <a:t>www.cbnme.com</a:t>
            </a:r>
            <a:r>
              <a:rPr lang="en-GB" dirty="0"/>
              <a:t>/news/</a:t>
            </a:r>
            <a:r>
              <a:rPr lang="en-GB" dirty="0" err="1"/>
              <a:t>armani</a:t>
            </a:r>
            <a:r>
              <a:rPr lang="en-GB" dirty="0"/>
              <a:t>-hotel-</a:t>
            </a:r>
            <a:r>
              <a:rPr lang="en-GB" dirty="0" err="1"/>
              <a:t>dubai</a:t>
            </a:r>
            <a:r>
              <a:rPr lang="en-GB" dirty="0"/>
              <a:t>-wins-green-globe-certification/  (Accessed: 08 May 2024).</a:t>
            </a:r>
          </a:p>
          <a:p>
            <a:r>
              <a:rPr lang="en-GB" dirty="0"/>
              <a:t>Copeland, V. (2019) 'Sustainability Trends in Hotel Management', Available at: https://</a:t>
            </a:r>
            <a:r>
              <a:rPr lang="en-GB" dirty="0" err="1"/>
              <a:t>verdant.copeland.com</a:t>
            </a:r>
            <a:r>
              <a:rPr lang="en-GB" dirty="0"/>
              <a:t>/sustainability-trends-in-hotel-management/  (Accessed: 08 May 2024).</a:t>
            </a:r>
          </a:p>
          <a:p>
            <a:r>
              <a:rPr lang="en-GB" dirty="0"/>
              <a:t>Cvent (2022) 'Eco-Friendly Hotel Ideas', Available at: https://</a:t>
            </a:r>
            <a:r>
              <a:rPr lang="en-GB" dirty="0" err="1"/>
              <a:t>www.cvent.com</a:t>
            </a:r>
            <a:r>
              <a:rPr lang="en-GB" dirty="0"/>
              <a:t>/</a:t>
            </a:r>
            <a:r>
              <a:rPr lang="en-GB" dirty="0" err="1"/>
              <a:t>en</a:t>
            </a:r>
            <a:r>
              <a:rPr lang="en-GB" dirty="0"/>
              <a:t>/blog/hospitality/eco-friendly-hotel-ideas  (Accessed: 08 May 2024).</a:t>
            </a:r>
          </a:p>
          <a:p>
            <a:r>
              <a:rPr lang="en-GB" dirty="0" err="1"/>
              <a:t>Emvees</a:t>
            </a:r>
            <a:r>
              <a:rPr lang="en-GB" dirty="0"/>
              <a:t> Wastewater Treatment LLC (2018) 'The Top 6 Benefits of Greywater Treatment', Available at: https://</a:t>
            </a:r>
            <a:r>
              <a:rPr lang="en-GB" dirty="0" err="1"/>
              <a:t>www.emveestech.com</a:t>
            </a:r>
            <a:r>
              <a:rPr lang="en-GB" dirty="0"/>
              <a:t>/the-top-6-benefits-of-greywater-treatment/  (Accessed: 08 May 2024).</a:t>
            </a:r>
          </a:p>
          <a:p>
            <a:r>
              <a:rPr lang="en-GB" dirty="0"/>
              <a:t>Energy Star (2021) 'Hyatt Green Meetings', Available at: https://</a:t>
            </a:r>
            <a:r>
              <a:rPr lang="en-GB" dirty="0" err="1"/>
              <a:t>www.energystar.gov</a:t>
            </a:r>
            <a:r>
              <a:rPr lang="en-GB" dirty="0"/>
              <a:t>/</a:t>
            </a:r>
            <a:r>
              <a:rPr lang="en-GB" dirty="0" err="1"/>
              <a:t>ia</a:t>
            </a:r>
            <a:r>
              <a:rPr lang="en-GB" dirty="0"/>
              <a:t>/partners/publications/</a:t>
            </a:r>
            <a:r>
              <a:rPr lang="en-GB" dirty="0" err="1"/>
              <a:t>pubdocs</a:t>
            </a:r>
            <a:r>
              <a:rPr lang="en-GB" dirty="0"/>
              <a:t>/Hyatt%20Green%20Meetings.pdf  (Accessed: 08 May 2024).</a:t>
            </a:r>
          </a:p>
          <a:p>
            <a:r>
              <a:rPr lang="en-GB" dirty="0"/>
              <a:t>Enviro-Port (2021) 'Solutions for Sustainable Building', Available at: https://enviro-</a:t>
            </a:r>
            <a:r>
              <a:rPr lang="en-GB" dirty="0" err="1"/>
              <a:t>port.com</a:t>
            </a:r>
            <a:r>
              <a:rPr lang="en-GB" dirty="0"/>
              <a:t>/?</a:t>
            </a:r>
            <a:r>
              <a:rPr lang="en-GB" dirty="0" err="1"/>
              <a:t>gad_source</a:t>
            </a:r>
            <a:r>
              <a:rPr lang="en-GB" dirty="0"/>
              <a:t>=1&amp;gclid=CjwKCAjw0YGyBhByEiwAQmBEWkt6OIwkPmojMCyD0HtU_eE5nxl8zMxySevI-fDIxUFWhPQ3Mfl5iBoCg7wQAvD_BwE  (Accessed: 08 May 2024).</a:t>
            </a:r>
          </a:p>
          <a:p>
            <a:r>
              <a:rPr lang="en-GB" dirty="0"/>
              <a:t>European Cluster Collaboration Platform (2019) 'Grey Water Recycling in Spanish Hotels', Available at: https://</a:t>
            </a:r>
            <a:r>
              <a:rPr lang="en-GB" dirty="0" err="1"/>
              <a:t>clustercollaboration.eu</a:t>
            </a:r>
            <a:r>
              <a:rPr lang="en-GB" dirty="0"/>
              <a:t>/content/grey-water-recycling-</a:t>
            </a:r>
            <a:r>
              <a:rPr lang="en-GB" dirty="0" err="1"/>
              <a:t>spanish</a:t>
            </a:r>
            <a:r>
              <a:rPr lang="en-GB" dirty="0"/>
              <a:t>-hotels  (Accessed: 08 May 2024).</a:t>
            </a:r>
          </a:p>
          <a:p>
            <a:r>
              <a:rPr lang="en-GB" dirty="0"/>
              <a:t>Fluence Corporation (2020) 'Ways Hotels Can Reuse Wastewater', Available at: https://</a:t>
            </a:r>
            <a:r>
              <a:rPr lang="en-GB" dirty="0" err="1"/>
              <a:t>www.fluencecorp.com</a:t>
            </a:r>
            <a:r>
              <a:rPr lang="en-GB" dirty="0"/>
              <a:t>/ways-hotels-can-reuse-wastewater/  (Accessed: 08 May 2024).</a:t>
            </a:r>
          </a:p>
          <a:p>
            <a:r>
              <a:rPr lang="en-GB" dirty="0"/>
              <a:t>Genesis Water Tech (2023) 'Benefits of Electrocoagulation for Hotel Grey Water Reuse', Available at: https://</a:t>
            </a:r>
            <a:r>
              <a:rPr lang="en-GB" dirty="0" err="1"/>
              <a:t>genesiswatertech.com</a:t>
            </a:r>
            <a:r>
              <a:rPr lang="en-GB" dirty="0"/>
              <a:t>/blog-post/benefits-of-electrocoagulation-for-hotel-grey-water-reuse/  (Accessed: 08 May 2024).</a:t>
            </a:r>
          </a:p>
          <a:p>
            <a:r>
              <a:rPr lang="en-GB" dirty="0"/>
              <a:t>Glion Institute of Higher Education (2022) 'Sustainability in Hotels: A How-To Guide', Available at: https://</a:t>
            </a:r>
            <a:r>
              <a:rPr lang="en-GB" dirty="0" err="1"/>
              <a:t>www.glion.edu</a:t>
            </a:r>
            <a:r>
              <a:rPr lang="en-GB" dirty="0"/>
              <a:t>/magazine/sustainability-in-hotels/  (Accessed: 08 May 2024).</a:t>
            </a:r>
          </a:p>
          <a:p>
            <a:r>
              <a:rPr lang="en-GB" dirty="0"/>
              <a:t>Green Building Africa (2023) 'Ways to Save Water in Hotels', Available at: https://</a:t>
            </a:r>
            <a:r>
              <a:rPr lang="en-GB" dirty="0" err="1"/>
              <a:t>www.greenbuildingafrica.co.za</a:t>
            </a:r>
            <a:r>
              <a:rPr lang="en-GB" dirty="0"/>
              <a:t>/green-your-hotel/ways-to-save/158-2/  (Accessed: 08 May 2024).</a:t>
            </a:r>
          </a:p>
          <a:p>
            <a:r>
              <a:rPr lang="en-GB" dirty="0"/>
              <a:t>Green City Times (2019) 'Sustainable Hotels Use Green Technology', Available at: https://</a:t>
            </a:r>
            <a:r>
              <a:rPr lang="en-GB" dirty="0" err="1"/>
              <a:t>www.greencitytimes.com</a:t>
            </a:r>
            <a:r>
              <a:rPr lang="en-GB" dirty="0"/>
              <a:t>/sustainable-hotels-use-green-tech/?</a:t>
            </a:r>
            <a:r>
              <a:rPr lang="en-GB" dirty="0" err="1"/>
              <a:t>gad_source</a:t>
            </a:r>
            <a:r>
              <a:rPr lang="en-GB" dirty="0"/>
              <a:t>=1&amp;gclid=CjwKCAjw0YGyBhByEiwAQmBEWu2CyOXzOT0IfyWFEvAcNPLY3As5iwbAnEFOakHKM_sWUT9CIkoxcxoCJ6YQAvD_BwE  (Accessed: 08 May 2024).</a:t>
            </a:r>
          </a:p>
          <a:p>
            <a:r>
              <a:rPr lang="en-GB" dirty="0"/>
              <a:t>Green Key Global (2016) 'Greywater Harvesting for Hotels', Available at: https://</a:t>
            </a:r>
            <a:r>
              <a:rPr lang="en-GB" dirty="0" err="1"/>
              <a:t>www.greenkey.global</a:t>
            </a:r>
            <a:r>
              <a:rPr lang="en-GB" dirty="0"/>
              <a:t>/stories-news-1/2016/7/11/greywater-harvesting-for-hotels  (Accessed: 08 May 2024).</a:t>
            </a:r>
          </a:p>
          <a:p>
            <a:r>
              <a:rPr lang="en-GB" dirty="0"/>
              <a:t>Han, H. (2022) 'The Influence of Eco-friendly Practices on Hotel Guest Experiences: Integration of Environmental Concern and Theory of Consumption Values', Journal of Clinical Medicine, 11(19), pp. 5741-5753. Available at: https://</a:t>
            </a:r>
            <a:r>
              <a:rPr lang="en-GB" dirty="0" err="1"/>
              <a:t>www.ncbi.nlm.nih.gov</a:t>
            </a:r>
            <a:r>
              <a:rPr lang="en-GB" dirty="0"/>
              <a:t>/</a:t>
            </a:r>
            <a:r>
              <a:rPr lang="en-GB" dirty="0" err="1"/>
              <a:t>pmc</a:t>
            </a:r>
            <a:r>
              <a:rPr lang="en-GB" dirty="0"/>
              <a:t>/articles/PMC9666774/  (Accessed: 08 May 2024).</a:t>
            </a:r>
          </a:p>
          <a:p>
            <a:r>
              <a:rPr lang="en-GB" dirty="0"/>
              <a:t>Kapoor, K. (2023) 'Strategies for Sustainable Hotel Design and Operations', SAGE Open, [e-journal]. Available at: https://</a:t>
            </a:r>
            <a:r>
              <a:rPr lang="en-GB" dirty="0" err="1"/>
              <a:t>journals.sagepub.com</a:t>
            </a:r>
            <a:r>
              <a:rPr lang="en-GB" dirty="0"/>
              <a:t>/</a:t>
            </a:r>
            <a:r>
              <a:rPr lang="en-GB" dirty="0" err="1"/>
              <a:t>eprint</a:t>
            </a:r>
            <a:r>
              <a:rPr lang="en-GB" dirty="0"/>
              <a:t>/BTUVTBFZ8BJD5NXERNDJ/full  (Accessed: 08 May 2024).</a:t>
            </a:r>
          </a:p>
          <a:p>
            <a:r>
              <a:rPr lang="en-GB" dirty="0"/>
              <a:t>Liu, Z., Wu, H. and Liu, W. (2022) 'Eco-Innovation and Its Impact on Hotel Performance: A Sustainability Perspective', Sustainability, 14(21), pp. 14592. Available at: https://</a:t>
            </a:r>
            <a:r>
              <a:rPr lang="en-GB" dirty="0" err="1"/>
              <a:t>www.mdpi.com</a:t>
            </a:r>
            <a:r>
              <a:rPr lang="en-GB" dirty="0"/>
              <a:t>/2071-1050/14/21/14592  (Accessed: 08 May 2024).</a:t>
            </a:r>
          </a:p>
          <a:p>
            <a:r>
              <a:rPr lang="en-GB" dirty="0"/>
              <a:t>Lodging Magazine (2021) 'Understanding Greywater and Its Proper Uses', Available at: https://</a:t>
            </a:r>
            <a:r>
              <a:rPr lang="en-GB" dirty="0" err="1"/>
              <a:t>lodgingmagazine.com</a:t>
            </a:r>
            <a:r>
              <a:rPr lang="en-GB" dirty="0"/>
              <a:t>/understanding-greywater-and-its-proper-uses/  (Accessed: 08 May 2024).</a:t>
            </a:r>
          </a:p>
          <a:p>
            <a:r>
              <a:rPr lang="en-GB" dirty="0" err="1"/>
              <a:t>Mariani</a:t>
            </a:r>
            <a:r>
              <a:rPr lang="en-GB" dirty="0"/>
              <a:t>, J. (2022) 'How Sustainability Has Become a Marketing Necessity in Luxury Hotels', Forbes. Available at: https://</a:t>
            </a:r>
            <a:r>
              <a:rPr lang="en-GB" dirty="0" err="1"/>
              <a:t>www.forbes.com</a:t>
            </a:r>
            <a:r>
              <a:rPr lang="en-GB" dirty="0"/>
              <a:t>/sites/</a:t>
            </a:r>
            <a:r>
              <a:rPr lang="en-GB" dirty="0" err="1"/>
              <a:t>johnmariani</a:t>
            </a:r>
            <a:r>
              <a:rPr lang="en-GB" dirty="0"/>
              <a:t>/2022/07/19/how-sustainability-has-become-a-marketing-necessity-in-luxury-hotels/  (Accessed: 08 May 2024).</a:t>
            </a:r>
          </a:p>
          <a:p>
            <a:r>
              <a:rPr lang="en-GB" dirty="0"/>
              <a:t>Marriott International (2022) 'Marriott 2022 CDP Water Security', Available at: http://serve360.marriott.com/</a:t>
            </a:r>
            <a:r>
              <a:rPr lang="en-GB" dirty="0" err="1"/>
              <a:t>wp</a:t>
            </a:r>
            <a:r>
              <a:rPr lang="en-GB" dirty="0"/>
              <a:t>-content/uploads/2022/09/Marriott-2022-CDP-Water-Security.pdf  (Accessed: 08 May 2024).</a:t>
            </a:r>
          </a:p>
          <a:p>
            <a:r>
              <a:rPr lang="en-GB" dirty="0" err="1"/>
              <a:t>Masi</a:t>
            </a:r>
            <a:r>
              <a:rPr lang="en-GB" dirty="0"/>
              <a:t>, F., Rizzo, L., and </a:t>
            </a:r>
            <a:r>
              <a:rPr lang="en-GB" dirty="0" err="1"/>
              <a:t>Regelsberger</a:t>
            </a:r>
            <a:r>
              <a:rPr lang="en-GB" dirty="0"/>
              <a:t>, M. (2020) 'The efficiency of urban greywater treatment plants in Europe: A critical review', Science of the Total Environment, 755, pp. 142732. Available at: https://</a:t>
            </a:r>
            <a:r>
              <a:rPr lang="en-GB" dirty="0" err="1"/>
              <a:t>www.sciencedirect.com</a:t>
            </a:r>
            <a:r>
              <a:rPr lang="en-GB" dirty="0"/>
              <a:t>/science/article/abs/</a:t>
            </a:r>
            <a:r>
              <a:rPr lang="en-GB" dirty="0" err="1"/>
              <a:t>pii</a:t>
            </a:r>
            <a:r>
              <a:rPr lang="en-GB" dirty="0"/>
              <a:t>/S0048969720367516  (Accessed: 08 May 2024).</a:t>
            </a:r>
          </a:p>
          <a:p>
            <a:r>
              <a:rPr lang="en-GB" dirty="0"/>
              <a:t>One Planet Network (2018) 'Innovative Greywater Recycling for Hotels', Available at: https://</a:t>
            </a:r>
            <a:r>
              <a:rPr lang="en-GB" dirty="0" err="1"/>
              <a:t>www.oneplanetnetwork.org</a:t>
            </a:r>
            <a:r>
              <a:rPr lang="en-GB" dirty="0"/>
              <a:t>/knowledge-centre/resources/innovative-greywater-recycling-hotels  (Accessed: 08 May 2024).</a:t>
            </a:r>
          </a:p>
          <a:p>
            <a:r>
              <a:rPr lang="en-GB" dirty="0" err="1"/>
              <a:t>Revinate</a:t>
            </a:r>
            <a:r>
              <a:rPr lang="en-GB" dirty="0"/>
              <a:t> (2024) '2024 Hospitality Benchmark Report', Available at: https://</a:t>
            </a:r>
            <a:r>
              <a:rPr lang="en-GB" dirty="0" err="1"/>
              <a:t>www.revinate.com</a:t>
            </a:r>
            <a:r>
              <a:rPr lang="en-GB" dirty="0"/>
              <a:t>/2024-hospitality-benchmark-report/?</a:t>
            </a:r>
            <a:r>
              <a:rPr lang="en-GB" dirty="0" err="1"/>
              <a:t>gad_source</a:t>
            </a:r>
            <a:r>
              <a:rPr lang="en-GB" dirty="0"/>
              <a:t>=1&amp;gclid=CjwKCAjw0YGyBhByEiwAQmBEWn1VzhFrHzU_vXnJJWQe_nFNRieQeYUpg0sOcF322ffbgkE5VBkYJRoCqUgQAvD_BwE#grid/?MKID=</a:t>
            </a:r>
            <a:r>
              <a:rPr lang="en-GB" dirty="0" err="1"/>
              <a:t>adkws</a:t>
            </a:r>
            <a:r>
              <a:rPr lang="en-GB" dirty="0"/>
              <a:t>  (Accessed: 08 May 2024).</a:t>
            </a:r>
          </a:p>
          <a:p>
            <a:r>
              <a:rPr lang="en-GB" dirty="0"/>
              <a:t>Shankar, B. and Rashid, S. (2019) 'Sustainable Hotel Practices in Asia', in Shankar, B. (ed.) Sustainable Development Goals and Sustainable Tourism. Singapore: Springer, pp. 203-217. Available at: https://</a:t>
            </a:r>
            <a:r>
              <a:rPr lang="en-GB" dirty="0" err="1"/>
              <a:t>link.springer.com</a:t>
            </a:r>
            <a:r>
              <a:rPr lang="en-GB" dirty="0"/>
              <a:t>/chapter/10.1007/978-981-15-3473-7_12  (Accessed: 08 May 2024).</a:t>
            </a:r>
          </a:p>
          <a:p>
            <a:r>
              <a:rPr lang="en-GB" dirty="0"/>
              <a:t>Sustainable Hospitality Alliance (2020) 'Building Green and Resilient Hotels', Available at: https://</a:t>
            </a:r>
            <a:r>
              <a:rPr lang="en-GB" dirty="0" err="1"/>
              <a:t>sustainablehospitalityalliance.org</a:t>
            </a:r>
            <a:r>
              <a:rPr lang="en-GB" dirty="0"/>
              <a:t>/building-green-resilient-hotels-</a:t>
            </a:r>
            <a:r>
              <a:rPr lang="en-GB" dirty="0" err="1"/>
              <a:t>ifc</a:t>
            </a:r>
            <a:r>
              <a:rPr lang="en-GB" dirty="0"/>
              <a:t>/  (Accessed: 08 May 2024).</a:t>
            </a:r>
          </a:p>
          <a:p>
            <a:r>
              <a:rPr lang="en-GB" dirty="0"/>
              <a:t>Sustainable Hospitality Alliance (2020) 'Maximising the Environmental and Economic Benefits of Water Efficiency', Available at: https://</a:t>
            </a:r>
            <a:r>
              <a:rPr lang="en-GB" dirty="0" err="1"/>
              <a:t>sustainablehospitalityalliance.org</a:t>
            </a:r>
            <a:r>
              <a:rPr lang="en-GB" dirty="0"/>
              <a:t>/maximising-the-environmental-and-economic-benefits-of-water-efficiency/  (Accessed: 08 May 2024).</a:t>
            </a:r>
          </a:p>
          <a:p>
            <a:endParaRPr lang="en-RO" dirty="0"/>
          </a:p>
        </p:txBody>
      </p:sp>
    </p:spTree>
    <p:extLst>
      <p:ext uri="{BB962C8B-B14F-4D97-AF65-F5344CB8AC3E}">
        <p14:creationId xmlns:p14="http://schemas.microsoft.com/office/powerpoint/2010/main" val="37273917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179DE42-5613-4B35-A1E6-6CCBAA13C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EB898B32-3891-4C3A-8F58-C5969D2E90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48300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AE4806D-B8F9-4679-A68A-9BD21C01A3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7175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Rectangle 23">
            <a:extLst>
              <a:ext uri="{FF2B5EF4-FFF2-40B4-BE49-F238E27FC236}">
                <a16:creationId xmlns:a16="http://schemas.microsoft.com/office/drawing/2014/main" id="{52FB45E9-914E-4471-AC87-E475CD5176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58764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RO"/>
          </a:p>
        </p:txBody>
      </p:sp>
      <p:sp>
        <p:nvSpPr>
          <p:cNvPr id="18" name="Rectangle 25">
            <a:extLst>
              <a:ext uri="{FF2B5EF4-FFF2-40B4-BE49-F238E27FC236}">
                <a16:creationId xmlns:a16="http://schemas.microsoft.com/office/drawing/2014/main" id="{C310626D-5743-49D4-8F7D-88C4F8F05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80730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RO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C195FC1-B568-4C72-9902-34CB35DDD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9621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RO"/>
          </a:p>
        </p:txBody>
      </p:sp>
      <p:sp>
        <p:nvSpPr>
          <p:cNvPr id="22" name="Rectangle 27">
            <a:extLst>
              <a:ext uri="{FF2B5EF4-FFF2-40B4-BE49-F238E27FC236}">
                <a16:creationId xmlns:a16="http://schemas.microsoft.com/office/drawing/2014/main" id="{EF2BDF77-362C-43F0-8CBB-A969EC2AE0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11788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RO"/>
          </a:p>
        </p:txBody>
      </p:sp>
      <p:sp>
        <p:nvSpPr>
          <p:cNvPr id="24" name="Isosceles Triangle 23">
            <a:extLst>
              <a:ext uri="{FF2B5EF4-FFF2-40B4-BE49-F238E27FC236}">
                <a16:creationId xmlns:a16="http://schemas.microsoft.com/office/drawing/2014/main" id="{4BE96B01-3929-432D-B8C2-ADBCB74C2E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48954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RO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2A6FCDE6-CDE2-4C51-B18E-A95CFB6797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16287" y="-8467"/>
            <a:ext cx="9175713" cy="6866467"/>
          </a:xfrm>
          <a:custGeom>
            <a:avLst/>
            <a:gdLst>
              <a:gd name="connsiteX0" fmla="*/ 0 w 9175713"/>
              <a:gd name="connsiteY0" fmla="*/ 0 h 6866467"/>
              <a:gd name="connsiteX1" fmla="*/ 1249825 w 9175713"/>
              <a:gd name="connsiteY1" fmla="*/ 0 h 6866467"/>
              <a:gd name="connsiteX2" fmla="*/ 1249825 w 9175713"/>
              <a:gd name="connsiteY2" fmla="*/ 8467 h 6866467"/>
              <a:gd name="connsiteX3" fmla="*/ 9175713 w 9175713"/>
              <a:gd name="connsiteY3" fmla="*/ 8467 h 6866467"/>
              <a:gd name="connsiteX4" fmla="*/ 9175713 w 9175713"/>
              <a:gd name="connsiteY4" fmla="*/ 6866467 h 6866467"/>
              <a:gd name="connsiteX5" fmla="*/ 1249825 w 9175713"/>
              <a:gd name="connsiteY5" fmla="*/ 6866467 h 6866467"/>
              <a:gd name="connsiteX6" fmla="*/ 1109382 w 9175713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75713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9175713" y="8467"/>
                </a:lnTo>
                <a:lnTo>
                  <a:pt x="9175713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8B978C88-55E6-619F-D715-5F9DF13B9C5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19136" y="1020871"/>
            <a:ext cx="6960759" cy="2849671"/>
          </a:xfrm>
        </p:spPr>
        <p:txBody>
          <a:bodyPr>
            <a:normAutofit/>
          </a:bodyPr>
          <a:lstStyle/>
          <a:p>
            <a:pPr algn="l"/>
            <a:r>
              <a:rPr lang="en-RO" sz="6000">
                <a:solidFill>
                  <a:srgbClr val="FFFFFF"/>
                </a:solidFill>
              </a:rPr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F7ACBCB9-D419-19F6-BFE3-8C1548ACA24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48104" y="3962088"/>
            <a:ext cx="6112077" cy="1186108"/>
          </a:xfrm>
        </p:spPr>
        <p:txBody>
          <a:bodyPr>
            <a:normAutofit/>
          </a:bodyPr>
          <a:lstStyle/>
          <a:p>
            <a:pPr algn="l"/>
            <a:endParaRPr lang="en-RO">
              <a:solidFill>
                <a:srgbClr val="FFFFFF">
                  <a:alpha val="70000"/>
                </a:srgbClr>
              </a:solidFill>
            </a:endParaRPr>
          </a:p>
        </p:txBody>
      </p:sp>
      <p:sp>
        <p:nvSpPr>
          <p:cNvPr id="28" name="Isosceles Triangle 27">
            <a:extLst>
              <a:ext uri="{FF2B5EF4-FFF2-40B4-BE49-F238E27FC236}">
                <a16:creationId xmlns:a16="http://schemas.microsoft.com/office/drawing/2014/main" id="{9D2E8756-2465-473A-BA2A-2DB1D6224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062562" y="3271487"/>
            <a:ext cx="220660" cy="186439"/>
          </a:xfrm>
          <a:prstGeom prst="triangle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62642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9</TotalTime>
  <Words>2548</Words>
  <Application>Microsoft Macintosh PowerPoint</Application>
  <PresentationFormat>Widescreen</PresentationFormat>
  <Paragraphs>110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Arial</vt:lpstr>
      <vt:lpstr>Trebuchet MS</vt:lpstr>
      <vt:lpstr>Wingdings 3</vt:lpstr>
      <vt:lpstr>Facet</vt:lpstr>
      <vt:lpstr>Contemporary Themes in the Hotel and Hospitality Sector  BMIH6001  Sustainability – water conservation issues in the hotel and hospitality industry (Armani Hotel Dubai, Hyatt Regency, Hilton, Marriott) </vt:lpstr>
      <vt:lpstr>Introduction </vt:lpstr>
      <vt:lpstr>Literature </vt:lpstr>
      <vt:lpstr>Literature  </vt:lpstr>
      <vt:lpstr>PESTLE Analysis  </vt:lpstr>
      <vt:lpstr>Industry Responses:  </vt:lpstr>
      <vt:lpstr>Strengths  </vt:lpstr>
      <vt:lpstr>Limitations  </vt:lpstr>
      <vt:lpstr>Future policy and management solutions – Recommendations </vt:lpstr>
      <vt:lpstr>Conclusion </vt:lpstr>
      <vt:lpstr>References</vt:lpstr>
      <vt:lpstr>Thank you!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Contemporary Themes in the Hotel and Hospitality Sector  BMIH6001  Sustainability – water conservation issues in the hotel and hospitality industry (Armani Hotel Dubai, Hyatt Regency, Hilton, Marriott) </dc:title>
  <dc:creator>Andrea Betina Rideg</dc:creator>
  <cp:lastModifiedBy>Andrea Betina Rideg</cp:lastModifiedBy>
  <cp:revision>1</cp:revision>
  <dcterms:created xsi:type="dcterms:W3CDTF">2024-05-15T22:06:53Z</dcterms:created>
  <dcterms:modified xsi:type="dcterms:W3CDTF">2024-05-15T22:16:16Z</dcterms:modified>
</cp:coreProperties>
</file>