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5143500" cy="9144000"/>
  <p:embeddedFontLst>
    <p:embeddedFont>
      <p:font typeface="Tomorrow" panose="020B0604020202020204" charset="0"/>
      <p:regular r:id="rId18"/>
    </p:embeddedFont>
    <p:embeddedFont>
      <p:font typeface="Tomorrow Bold" panose="020B0604020202020204" charset="0"/>
      <p:regular r:id="rId19"/>
    </p:embeddedFont>
    <p:embeddedFont>
      <p:font typeface="Tomorrow Light" panose="020B0604020202020204" charset="0"/>
      <p:regular r:id="rId20"/>
    </p:embeddedFont>
    <p:embeddedFont>
      <p:font typeface="Tomorrow SemiBold" panose="020B0604020202020204" charset="0"/>
      <p:regular r:id="rId21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706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7798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1C4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A081B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sv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sv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svg"/><Relationship Id="rId12" Type="http://schemas.openxmlformats.org/officeDocument/2006/relationships/image" Target="../media/image19.sv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3.svg"/><Relationship Id="rId11" Type="http://schemas.openxmlformats.org/officeDocument/2006/relationships/image" Target="../media/image18.svg"/><Relationship Id="rId5" Type="http://schemas.openxmlformats.org/officeDocument/2006/relationships/image" Target="../media/image12.svg"/><Relationship Id="rId10" Type="http://schemas.openxmlformats.org/officeDocument/2006/relationships/image" Target="../media/image17.sv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16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25119" y="1529953"/>
            <a:ext cx="4722763" cy="11626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24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A Person-Centred Care Plan for an Adult Living with Type 2 Diabetes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3925119" y="2878634"/>
            <a:ext cx="4722763" cy="734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33000"/>
              </a:lnSpc>
              <a:spcAft>
                <a:spcPts val="1050"/>
              </a:spcAft>
              <a:buNone/>
            </a:pPr>
            <a:r>
              <a:rPr lang="en-US" sz="950" b="1" dirty="0">
                <a:solidFill>
                  <a:srgbClr val="E0E4E6"/>
                </a:solidFill>
                <a:latin typeface="Tomorrow Bold" pitchFamily="34" charset="0"/>
                <a:ea typeface="Tomorrow Bold" pitchFamily="34" charset="-122"/>
                <a:cs typeface="Tomorrow Bold" pitchFamily="34" charset="-120"/>
              </a:rPr>
              <a:t>Student Name: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 LISDALIA INSUMBO ANTÓNIO BIAGUE  |  </a:t>
            </a:r>
            <a:r>
              <a:rPr lang="en-US" sz="950" b="1" dirty="0">
                <a:solidFill>
                  <a:srgbClr val="E0E4E6"/>
                </a:solidFill>
                <a:latin typeface="Tomorrow Bold" pitchFamily="34" charset="0"/>
                <a:ea typeface="Tomorrow Bold" pitchFamily="34" charset="-122"/>
                <a:cs typeface="Tomorrow Bold" pitchFamily="34" charset="-120"/>
              </a:rPr>
              <a:t>Student ID: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 2425890</a:t>
            </a:r>
            <a:endParaRPr lang="en-US" sz="950" dirty="0"/>
          </a:p>
          <a:p>
            <a:pPr marL="0" indent="0" algn="ctr">
              <a:lnSpc>
                <a:spcPct val="133000"/>
              </a:lnSpc>
              <a:buNone/>
            </a:pPr>
            <a:r>
              <a:rPr lang="en-US" sz="950" b="1" dirty="0">
                <a:solidFill>
                  <a:srgbClr val="E0E4E6"/>
                </a:solidFill>
                <a:latin typeface="Tomorrow Bold" pitchFamily="34" charset="0"/>
                <a:ea typeface="Tomorrow Bold" pitchFamily="34" charset="-122"/>
                <a:cs typeface="Tomorrow Bold" pitchFamily="34" charset="-120"/>
              </a:rPr>
              <a:t>Programme: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 BSc Health and Social Care  |  </a:t>
            </a:r>
            <a:r>
              <a:rPr lang="en-US" sz="950" b="1" dirty="0">
                <a:solidFill>
                  <a:srgbClr val="E0E4E6"/>
                </a:solidFill>
                <a:latin typeface="Tomorrow Bold" pitchFamily="34" charset="0"/>
                <a:ea typeface="Tomorrow Bold" pitchFamily="34" charset="-122"/>
                <a:cs typeface="Tomorrow Bold" pitchFamily="34" charset="-120"/>
              </a:rPr>
              <a:t>Module: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 Introduction to Physiology  |  </a:t>
            </a:r>
            <a:r>
              <a:rPr lang="en-US" sz="950" b="1" dirty="0">
                <a:solidFill>
                  <a:srgbClr val="E0E4E6"/>
                </a:solidFill>
                <a:latin typeface="Tomorrow Bold" pitchFamily="34" charset="0"/>
                <a:ea typeface="Tomorrow Bold" pitchFamily="34" charset="-122"/>
                <a:cs typeface="Tomorrow Bold" pitchFamily="34" charset="-120"/>
              </a:rPr>
              <a:t>Module Code: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 BMHP5023</a:t>
            </a:r>
            <a:endParaRPr lang="en-US" sz="950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17C7D7D4-95E3-BB1E-61D9-3DD020BDD4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984"/>
    </mc:Choice>
    <mc:Fallback>
      <p:transition spd="slow" advTm="26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371996"/>
            <a:ext cx="8151763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Type 2 Diabetes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2627" y="1013668"/>
            <a:ext cx="186035" cy="18603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899145" y="1007566"/>
            <a:ext cx="7748736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 chronic metabolic condition</a:t>
            </a:r>
            <a:endParaRPr lang="en-US" sz="95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2627" y="1639937"/>
            <a:ext cx="186035" cy="186035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899145" y="1633835"/>
            <a:ext cx="7748736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Insulin does not work effectively or the body does not produce enough insulin</a:t>
            </a:r>
            <a:endParaRPr lang="en-US" sz="9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2627" y="2266206"/>
            <a:ext cx="186035" cy="186035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899145" y="2260104"/>
            <a:ext cx="7748736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Blood glucose levels become abnormally high</a:t>
            </a:r>
            <a:endParaRPr lang="en-US" sz="950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2627" y="2892475"/>
            <a:ext cx="186035" cy="186035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899145" y="2886373"/>
            <a:ext cx="7748736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Poorly controlled diabetes may damage the heart, kidneys, eyes, nerves and blood vessels</a:t>
            </a:r>
            <a:endParaRPr lang="en-US" sz="950" dirty="0"/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2627" y="3518743"/>
            <a:ext cx="186035" cy="186035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899145" y="3512641"/>
            <a:ext cx="7748736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Long-term management requires medication, lifestyle support and regular monitoring</a:t>
            </a:r>
            <a:endParaRPr lang="en-US" sz="950" dirty="0"/>
          </a:p>
        </p:txBody>
      </p:sp>
      <p:sp>
        <p:nvSpPr>
          <p:cNvPr id="13" name="Text 6"/>
          <p:cNvSpPr/>
          <p:nvPr/>
        </p:nvSpPr>
        <p:spPr>
          <a:xfrm>
            <a:off x="496119" y="4076923"/>
            <a:ext cx="8151763" cy="3100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5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Presentation Aim</a:t>
            </a:r>
            <a:endParaRPr lang="en-US" sz="1950" dirty="0"/>
          </a:p>
        </p:txBody>
      </p:sp>
      <p:sp>
        <p:nvSpPr>
          <p:cNvPr id="14" name="Text 7"/>
          <p:cNvSpPr/>
          <p:nvPr/>
        </p:nvSpPr>
        <p:spPr>
          <a:xfrm>
            <a:off x="496119" y="4573042"/>
            <a:ext cx="8608963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To develop an evidence-based, person-centred care plan for a fictional adult living with type 2 diabetes.</a:t>
            </a:r>
            <a:endParaRPr lang="en-US" sz="950" dirty="0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C50F3DF1-56B7-F9C6-5BC8-882CA77717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701"/>
    </mc:Choice>
    <mc:Fallback>
      <p:transition spd="slow" advTm="100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396627"/>
            <a:ext cx="8151763" cy="3573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Meet Mr A</a:t>
            </a:r>
            <a:endParaRPr lang="en-US" sz="2250" dirty="0"/>
          </a:p>
        </p:txBody>
      </p:sp>
      <p:sp>
        <p:nvSpPr>
          <p:cNvPr id="3" name="Shape 1"/>
          <p:cNvSpPr/>
          <p:nvPr/>
        </p:nvSpPr>
        <p:spPr>
          <a:xfrm>
            <a:off x="496119" y="964778"/>
            <a:ext cx="8151763" cy="3487713"/>
          </a:xfrm>
          <a:prstGeom prst="roundRect">
            <a:avLst>
              <a:gd name="adj" fmla="val 1377"/>
            </a:avLst>
          </a:prstGeom>
          <a:noFill/>
          <a:ln w="4763">
            <a:solidFill>
              <a:srgbClr val="FFFFFF">
                <a:alpha val="24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496119" y="1283791"/>
            <a:ext cx="8151763" cy="7147"/>
          </a:xfrm>
          <a:prstGeom prst="rect">
            <a:avLst/>
          </a:prstGeom>
          <a:solidFill>
            <a:srgbClr val="FFFFFF">
              <a:alpha val="2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96119" y="1600423"/>
            <a:ext cx="8151763" cy="7147"/>
          </a:xfrm>
          <a:prstGeom prst="rect">
            <a:avLst/>
          </a:prstGeom>
          <a:solidFill>
            <a:srgbClr val="FFFFFF">
              <a:alpha val="2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96119" y="1917055"/>
            <a:ext cx="8151763" cy="7147"/>
          </a:xfrm>
          <a:prstGeom prst="rect">
            <a:avLst/>
          </a:prstGeom>
          <a:solidFill>
            <a:srgbClr val="FFFFFF">
              <a:alpha val="2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496119" y="2233687"/>
            <a:ext cx="8151763" cy="7147"/>
          </a:xfrm>
          <a:prstGeom prst="rect">
            <a:avLst/>
          </a:prstGeom>
          <a:solidFill>
            <a:srgbClr val="FFFFFF">
              <a:alpha val="2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496119" y="2550319"/>
            <a:ext cx="8151763" cy="7147"/>
          </a:xfrm>
          <a:prstGeom prst="rect">
            <a:avLst/>
          </a:prstGeom>
          <a:solidFill>
            <a:srgbClr val="FFFFFF">
              <a:alpha val="2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96119" y="2866951"/>
            <a:ext cx="8151763" cy="7147"/>
          </a:xfrm>
          <a:prstGeom prst="rect">
            <a:avLst/>
          </a:prstGeom>
          <a:solidFill>
            <a:srgbClr val="FFFFFF">
              <a:alpha val="2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96119" y="3183582"/>
            <a:ext cx="8151763" cy="7147"/>
          </a:xfrm>
          <a:prstGeom prst="rect">
            <a:avLst/>
          </a:prstGeom>
          <a:solidFill>
            <a:srgbClr val="FFFFFF">
              <a:alpha val="2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96119" y="3500214"/>
            <a:ext cx="8151763" cy="7147"/>
          </a:xfrm>
          <a:prstGeom prst="rect">
            <a:avLst/>
          </a:prstGeom>
          <a:solidFill>
            <a:srgbClr val="FFFFFF">
              <a:alpha val="2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96119" y="3816846"/>
            <a:ext cx="8151763" cy="7147"/>
          </a:xfrm>
          <a:prstGeom prst="rect">
            <a:avLst/>
          </a:prstGeom>
          <a:solidFill>
            <a:srgbClr val="FFFFFF">
              <a:alpha val="2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96119" y="4133478"/>
            <a:ext cx="8151763" cy="7147"/>
          </a:xfrm>
          <a:prstGeom prst="rect">
            <a:avLst/>
          </a:prstGeom>
          <a:solidFill>
            <a:srgbClr val="FFFFFF">
              <a:alpha val="2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15255" y="1037555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b="1" dirty="0">
                <a:solidFill>
                  <a:srgbClr val="E0E4E6"/>
                </a:solidFill>
                <a:latin typeface="Tomorrow Bold" pitchFamily="34" charset="0"/>
                <a:ea typeface="Tomorrow Bold" pitchFamily="34" charset="-122"/>
                <a:cs typeface="Tomorrow Bold" pitchFamily="34" charset="-120"/>
              </a:rPr>
              <a:t>Patient information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3872136" y="1037555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b="1" dirty="0">
                <a:solidFill>
                  <a:srgbClr val="E0E4E6"/>
                </a:solidFill>
                <a:latin typeface="Tomorrow Bold" pitchFamily="34" charset="0"/>
                <a:ea typeface="Tomorrow Bold" pitchFamily="34" charset="-122"/>
                <a:cs typeface="Tomorrow Bold" pitchFamily="34" charset="-120"/>
              </a:rPr>
              <a:t>Details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615255" y="1354187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Age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3872136" y="1354187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56 years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615255" y="1670819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Ethnic background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3872136" y="1670819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British Bangladeshi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615255" y="1987451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Occupation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3872136" y="1987451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Taxi driver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615255" y="2304083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Living situation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3872136" y="2304083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Lives with his wife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615255" y="2620714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Diagnosis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3872136" y="2620714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Type 2 diabetes for three years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615255" y="2937346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BMI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3872136" y="2937346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32 kg/m²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615255" y="3253978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HbA1c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3872136" y="3253978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72 mmol/mol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615255" y="3570610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Blood pressure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3872136" y="3570610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148/90 mmHg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615255" y="3887242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Current symptoms</a:t>
            </a:r>
            <a:endParaRPr lang="en-US" sz="900" dirty="0"/>
          </a:p>
        </p:txBody>
      </p:sp>
      <p:sp>
        <p:nvSpPr>
          <p:cNvPr id="33" name="Text 31"/>
          <p:cNvSpPr/>
          <p:nvPr/>
        </p:nvSpPr>
        <p:spPr>
          <a:xfrm>
            <a:off x="3872136" y="3887242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Fatigue, thirst and frequent urination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615255" y="4203874"/>
            <a:ext cx="3485480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Main concern</a:t>
            </a:r>
            <a:endParaRPr lang="en-US" sz="900" dirty="0"/>
          </a:p>
        </p:txBody>
      </p:sp>
      <p:sp>
        <p:nvSpPr>
          <p:cNvPr id="35" name="Text 33"/>
          <p:cNvSpPr/>
          <p:nvPr/>
        </p:nvSpPr>
        <p:spPr>
          <a:xfrm>
            <a:off x="3872136" y="4203874"/>
            <a:ext cx="511388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Difficulty controlling blood glucose</a:t>
            </a:r>
            <a:endParaRPr lang="en-US" sz="900" dirty="0"/>
          </a:p>
        </p:txBody>
      </p:sp>
      <p:sp>
        <p:nvSpPr>
          <p:cNvPr id="36" name="Text 34"/>
          <p:cNvSpPr/>
          <p:nvPr/>
        </p:nvSpPr>
        <p:spPr>
          <a:xfrm>
            <a:off x="496119" y="4571033"/>
            <a:ext cx="8608963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i="1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Mr A is entirely fictional and does not represent a real person.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25119" y="356964"/>
            <a:ext cx="4722763" cy="7267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The Endocrine System and Pancreas</a:t>
            </a:r>
            <a:endParaRPr lang="en-US" sz="22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25119" y="1247180"/>
            <a:ext cx="290661" cy="290661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3925119" y="1674093"/>
            <a:ext cx="4722763" cy="1816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Location</a:t>
            </a:r>
            <a:endParaRPr lang="en-US" sz="1100" dirty="0"/>
          </a:p>
        </p:txBody>
      </p:sp>
      <p:sp>
        <p:nvSpPr>
          <p:cNvPr id="6" name="Text 2"/>
          <p:cNvSpPr/>
          <p:nvPr/>
        </p:nvSpPr>
        <p:spPr>
          <a:xfrm>
            <a:off x="3925119" y="1921148"/>
            <a:ext cx="4722763" cy="36046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The pancreas is located behind the stomach. Its endocrine cells are arranged in clusters called the </a:t>
            </a:r>
            <a:r>
              <a:rPr lang="en-US" sz="900" b="1" dirty="0">
                <a:solidFill>
                  <a:srgbClr val="E0E4E6"/>
                </a:solidFill>
                <a:latin typeface="Tomorrow Bold" pitchFamily="34" charset="0"/>
                <a:ea typeface="Tomorrow Bold" pitchFamily="34" charset="-122"/>
                <a:cs typeface="Tomorrow Bold" pitchFamily="34" charset="-120"/>
              </a:rPr>
              <a:t>islets of Langerhans</a:t>
            </a: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.</a:t>
            </a:r>
            <a:endParaRPr lang="en-US" sz="9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25119" y="2499643"/>
            <a:ext cx="290661" cy="290661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3925119" y="2926556"/>
            <a:ext cx="4722763" cy="1816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Beta Cells</a:t>
            </a:r>
            <a:endParaRPr lang="en-US" sz="1100" dirty="0"/>
          </a:p>
        </p:txBody>
      </p:sp>
      <p:sp>
        <p:nvSpPr>
          <p:cNvPr id="9" name="Text 4"/>
          <p:cNvSpPr/>
          <p:nvPr/>
        </p:nvSpPr>
        <p:spPr>
          <a:xfrm>
            <a:off x="3925119" y="3173611"/>
            <a:ext cx="4722763" cy="36046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900" b="1" dirty="0">
                <a:solidFill>
                  <a:srgbClr val="E0E4E6"/>
                </a:solidFill>
                <a:latin typeface="Tomorrow Bold" pitchFamily="34" charset="0"/>
                <a:ea typeface="Tomorrow Bold" pitchFamily="34" charset="-122"/>
                <a:cs typeface="Tomorrow Bold" pitchFamily="34" charset="-120"/>
              </a:rPr>
              <a:t>Beta cells</a:t>
            </a: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 produce and release insulin. Insulin mainly affects the liver, skeletal muscles and adipose tissue.</a:t>
            </a:r>
            <a:endParaRPr lang="en-US" sz="9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925119" y="3752106"/>
            <a:ext cx="290661" cy="290661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3925119" y="4179019"/>
            <a:ext cx="4722763" cy="1816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Alpha Cells</a:t>
            </a:r>
            <a:endParaRPr lang="en-US" sz="1100" dirty="0"/>
          </a:p>
        </p:txBody>
      </p:sp>
      <p:sp>
        <p:nvSpPr>
          <p:cNvPr id="12" name="Text 6"/>
          <p:cNvSpPr/>
          <p:nvPr/>
        </p:nvSpPr>
        <p:spPr>
          <a:xfrm>
            <a:off x="3925119" y="4426074"/>
            <a:ext cx="4722763" cy="36046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900" b="1" dirty="0">
                <a:solidFill>
                  <a:srgbClr val="E0E4E6"/>
                </a:solidFill>
                <a:latin typeface="Tomorrow Bold" pitchFamily="34" charset="0"/>
                <a:ea typeface="Tomorrow Bold" pitchFamily="34" charset="-122"/>
                <a:cs typeface="Tomorrow Bold" pitchFamily="34" charset="-120"/>
              </a:rPr>
              <a:t>Alpha cells</a:t>
            </a: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 produce and release glucagon. Insulin and glucagon work together to maintain blood glucose homeostasis.</a:t>
            </a:r>
            <a:endParaRPr lang="en-US" sz="900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6B2357FD-7F88-C408-09C9-1F74F3A05A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214"/>
    </mc:Choice>
    <mc:Fallback>
      <p:transition spd="slow" advTm="722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341114"/>
            <a:ext cx="8151763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Normal Blood Glucose Regulation</a:t>
            </a:r>
            <a:endParaRPr lang="en-US" sz="1200" dirty="0"/>
          </a:p>
        </p:txBody>
      </p:sp>
      <p:sp>
        <p:nvSpPr>
          <p:cNvPr id="3" name="Shape 1"/>
          <p:cNvSpPr/>
          <p:nvPr/>
        </p:nvSpPr>
        <p:spPr>
          <a:xfrm>
            <a:off x="451470" y="581471"/>
            <a:ext cx="4089574" cy="4473327"/>
          </a:xfrm>
          <a:prstGeom prst="roundRect">
            <a:avLst>
              <a:gd name="adj" fmla="val 1092"/>
            </a:avLst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13457" y="612428"/>
            <a:ext cx="3965600" cy="968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Following a Meal</a:t>
            </a:r>
            <a:endParaRPr lang="en-US" sz="600" dirty="0"/>
          </a:p>
        </p:txBody>
      </p:sp>
      <p:sp>
        <p:nvSpPr>
          <p:cNvPr id="5" name="Text 3"/>
          <p:cNvSpPr/>
          <p:nvPr/>
        </p:nvSpPr>
        <p:spPr>
          <a:xfrm>
            <a:off x="513457" y="740271"/>
            <a:ext cx="3965600" cy="5851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91440" indent="-91440" algn="l">
              <a:lnSpc>
                <a:spcPct val="100000"/>
              </a:lnSpc>
              <a:buSzPct val="100000"/>
              <a:buFont typeface="+mj-lt"/>
              <a:buAutoNum type="arabicPeriod"/>
            </a:pPr>
            <a:r>
              <a:rPr lang="en-US" sz="4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Dietary carbohydrates are digested into glucose.</a:t>
            </a:r>
            <a:endParaRPr lang="en-US" sz="450" dirty="0"/>
          </a:p>
          <a:p>
            <a:pPr marL="91440" indent="-91440" algn="l">
              <a:lnSpc>
                <a:spcPct val="100000"/>
              </a:lnSpc>
              <a:buSzPct val="100000"/>
              <a:buFont typeface="+mj-lt"/>
              <a:buAutoNum type="arabicPeriod" startAt="2"/>
            </a:pPr>
            <a:r>
              <a:rPr lang="en-US" sz="4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Glucose enters the bloodstream.</a:t>
            </a:r>
            <a:endParaRPr lang="en-US" sz="450" dirty="0"/>
          </a:p>
          <a:p>
            <a:pPr marL="91440" indent="-91440" algn="l">
              <a:lnSpc>
                <a:spcPct val="100000"/>
              </a:lnSpc>
              <a:buSzPct val="100000"/>
              <a:buFont typeface="+mj-lt"/>
              <a:buAutoNum type="arabicPeriod" startAt="3"/>
            </a:pPr>
            <a:r>
              <a:rPr lang="en-US" sz="4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Rising blood glucose stimulates pancreatic beta cells.</a:t>
            </a:r>
            <a:endParaRPr lang="en-US" sz="450" dirty="0"/>
          </a:p>
          <a:p>
            <a:pPr marL="91440" indent="-91440" algn="l">
              <a:lnSpc>
                <a:spcPct val="100000"/>
              </a:lnSpc>
              <a:buSzPct val="100000"/>
              <a:buFont typeface="+mj-lt"/>
              <a:buAutoNum type="arabicPeriod" startAt="4"/>
            </a:pPr>
            <a:r>
              <a:rPr lang="en-US" sz="4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Beta cells release insulin.</a:t>
            </a:r>
            <a:endParaRPr lang="en-US" sz="450" dirty="0"/>
          </a:p>
          <a:p>
            <a:pPr marL="91440" indent="-91440" algn="l">
              <a:lnSpc>
                <a:spcPct val="100000"/>
              </a:lnSpc>
              <a:buSzPct val="100000"/>
              <a:buFont typeface="+mj-lt"/>
              <a:buAutoNum type="arabicPeriod" startAt="5"/>
            </a:pPr>
            <a:r>
              <a:rPr lang="en-US" sz="4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Insulin supports glucose uptake by skeletal muscle and adipose tissue.</a:t>
            </a:r>
            <a:endParaRPr lang="en-US" sz="450" dirty="0"/>
          </a:p>
          <a:p>
            <a:pPr marL="91440" indent="-91440" algn="l">
              <a:lnSpc>
                <a:spcPct val="100000"/>
              </a:lnSpc>
              <a:buSzPct val="100000"/>
              <a:buFont typeface="+mj-lt"/>
              <a:buAutoNum type="arabicPeriod" startAt="6"/>
            </a:pPr>
            <a:r>
              <a:rPr lang="en-US" sz="4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The liver stores excess glucose as glycogen.</a:t>
            </a:r>
            <a:endParaRPr lang="en-US" sz="450" dirty="0"/>
          </a:p>
          <a:p>
            <a:pPr marL="91440" indent="-91440" algn="l">
              <a:lnSpc>
                <a:spcPct val="100000"/>
              </a:lnSpc>
              <a:buSzPct val="100000"/>
              <a:buFont typeface="+mj-lt"/>
              <a:buAutoNum type="arabicPeriod" startAt="7"/>
            </a:pPr>
            <a:r>
              <a:rPr lang="en-US" sz="4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Blood glucose gradually returns towards its normal range.</a:t>
            </a:r>
            <a:endParaRPr lang="en-US" sz="450" dirty="0"/>
          </a:p>
        </p:txBody>
      </p:sp>
      <p:sp>
        <p:nvSpPr>
          <p:cNvPr id="6" name="Text 4"/>
          <p:cNvSpPr/>
          <p:nvPr/>
        </p:nvSpPr>
        <p:spPr>
          <a:xfrm>
            <a:off x="4652367" y="612428"/>
            <a:ext cx="4000277" cy="968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6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Between Meals</a:t>
            </a:r>
            <a:endParaRPr lang="en-US" sz="600" dirty="0"/>
          </a:p>
        </p:txBody>
      </p:sp>
      <p:sp>
        <p:nvSpPr>
          <p:cNvPr id="7" name="Text 5"/>
          <p:cNvSpPr/>
          <p:nvPr/>
        </p:nvSpPr>
        <p:spPr>
          <a:xfrm>
            <a:off x="4652367" y="740271"/>
            <a:ext cx="4000277" cy="2445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91440" indent="-91440" algn="l">
              <a:lnSpc>
                <a:spcPct val="100000"/>
              </a:lnSpc>
              <a:buSzPct val="100000"/>
              <a:buChar char="•"/>
            </a:pPr>
            <a:r>
              <a:rPr lang="en-US" sz="4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Alpha cells release glucagon.</a:t>
            </a:r>
            <a:endParaRPr lang="en-US" sz="450" dirty="0"/>
          </a:p>
          <a:p>
            <a:pPr marL="91440" indent="-91440" algn="l">
              <a:lnSpc>
                <a:spcPct val="100000"/>
              </a:lnSpc>
              <a:buSzPct val="100000"/>
              <a:buChar char="•"/>
            </a:pPr>
            <a:r>
              <a:rPr lang="en-US" sz="4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Glucagon stimulates the liver to release stored glucose.</a:t>
            </a:r>
            <a:endParaRPr lang="en-US" sz="450" dirty="0"/>
          </a:p>
          <a:p>
            <a:pPr marL="91440" indent="-91440" algn="l">
              <a:lnSpc>
                <a:spcPct val="100000"/>
              </a:lnSpc>
              <a:buSzPct val="100000"/>
              <a:buChar char="•"/>
            </a:pPr>
            <a:r>
              <a:rPr lang="en-US" sz="4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This prevents blood glucose from becoming excessively low.</a:t>
            </a:r>
            <a:endParaRPr lang="en-US" sz="45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2367" y="1019696"/>
            <a:ext cx="4000277" cy="4000277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032AF402-4A59-FBC9-DF08-3E6F81E48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924"/>
    </mc:Choice>
    <mc:Fallback>
      <p:transition spd="slow" advTm="849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96119" y="989633"/>
            <a:ext cx="4722763" cy="7750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Pathophysiology of Type 2 Diabetes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496119" y="2074738"/>
            <a:ext cx="22100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Insulin Resistance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96119" y="2392561"/>
            <a:ext cx="2210098" cy="1717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Muscle, liver and adipose cells respond poorly to insulin.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Less glucose is removed from the bloodstream.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The liver continues producing and releasing glucose.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The pancreas initially produces more insulin to compensate.</a:t>
            </a:r>
            <a:endParaRPr lang="en-US" sz="950" dirty="0"/>
          </a:p>
        </p:txBody>
      </p:sp>
      <p:sp>
        <p:nvSpPr>
          <p:cNvPr id="6" name="Text 3"/>
          <p:cNvSpPr/>
          <p:nvPr/>
        </p:nvSpPr>
        <p:spPr>
          <a:xfrm>
            <a:off x="3013546" y="2074738"/>
            <a:ext cx="22100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Beta-Cell Dysfunction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3013546" y="2392561"/>
            <a:ext cx="2210098" cy="1717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Pancreatic beta-cell function progressively declines.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Insulin production becomes insufficient.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Blood glucose remains persistently elevated.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Chronic hyperglycaemia develops.</a:t>
            </a:r>
            <a:endParaRPr lang="en-US" sz="950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D5319B42-7B9A-90BD-CEB2-A3DF66BAF1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981"/>
    </mc:Choice>
    <mc:Fallback>
      <p:transition spd="slow" advTm="91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888653"/>
            <a:ext cx="8151763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Symptoms and Complications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96119" y="1586210"/>
            <a:ext cx="39245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Common Symptoms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96119" y="1919585"/>
            <a:ext cx="1900312" cy="455935"/>
          </a:xfrm>
          <a:prstGeom prst="roundRect">
            <a:avLst>
              <a:gd name="adj" fmla="val 11427"/>
            </a:avLst>
          </a:prstGeom>
          <a:solidFill>
            <a:srgbClr val="00805A"/>
          </a:solidFill>
          <a:ln w="4763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24855" y="2048321"/>
            <a:ext cx="164283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Frequent urination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2520404" y="1919585"/>
            <a:ext cx="1900312" cy="455935"/>
          </a:xfrm>
          <a:prstGeom prst="roundRect">
            <a:avLst>
              <a:gd name="adj" fmla="val 11427"/>
            </a:avLst>
          </a:prstGeom>
          <a:solidFill>
            <a:srgbClr val="00805A"/>
          </a:solidFill>
          <a:ln w="4763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649141" y="2048321"/>
            <a:ext cx="164283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Excessive thirst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496119" y="2499494"/>
            <a:ext cx="1900312" cy="455935"/>
          </a:xfrm>
          <a:prstGeom prst="roundRect">
            <a:avLst>
              <a:gd name="adj" fmla="val 11427"/>
            </a:avLst>
          </a:prstGeom>
          <a:solidFill>
            <a:srgbClr val="00805A"/>
          </a:solidFill>
          <a:ln w="4763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24855" y="2628230"/>
            <a:ext cx="164283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Persistent tiredness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2520404" y="2499494"/>
            <a:ext cx="1900312" cy="455935"/>
          </a:xfrm>
          <a:prstGeom prst="roundRect">
            <a:avLst>
              <a:gd name="adj" fmla="val 11427"/>
            </a:avLst>
          </a:prstGeom>
          <a:solidFill>
            <a:srgbClr val="00805A"/>
          </a:solidFill>
          <a:ln w="4763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649141" y="2628230"/>
            <a:ext cx="164283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Blurred vision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96119" y="3079403"/>
            <a:ext cx="1900312" cy="455935"/>
          </a:xfrm>
          <a:prstGeom prst="roundRect">
            <a:avLst>
              <a:gd name="adj" fmla="val 11427"/>
            </a:avLst>
          </a:prstGeom>
          <a:solidFill>
            <a:srgbClr val="00805A"/>
          </a:solidFill>
          <a:ln w="4763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24855" y="3208139"/>
            <a:ext cx="164283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Unexplained weight loss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2520404" y="3079403"/>
            <a:ext cx="1900312" cy="455935"/>
          </a:xfrm>
          <a:prstGeom prst="roundRect">
            <a:avLst>
              <a:gd name="adj" fmla="val 11427"/>
            </a:avLst>
          </a:prstGeom>
          <a:solidFill>
            <a:srgbClr val="00805A"/>
          </a:solidFill>
          <a:ln w="4763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2649141" y="3208139"/>
            <a:ext cx="164283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Slow wound healing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96119" y="3659312"/>
            <a:ext cx="3924598" cy="455935"/>
          </a:xfrm>
          <a:prstGeom prst="roundRect">
            <a:avLst>
              <a:gd name="adj" fmla="val 11427"/>
            </a:avLst>
          </a:prstGeom>
          <a:solidFill>
            <a:srgbClr val="00805A"/>
          </a:solidFill>
          <a:ln w="4763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24855" y="3788048"/>
            <a:ext cx="3667125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Recurrent infections</a:t>
            </a:r>
            <a:endParaRPr lang="en-US" sz="950" dirty="0"/>
          </a:p>
        </p:txBody>
      </p:sp>
      <p:sp>
        <p:nvSpPr>
          <p:cNvPr id="18" name="Text 16"/>
          <p:cNvSpPr/>
          <p:nvPr/>
        </p:nvSpPr>
        <p:spPr>
          <a:xfrm>
            <a:off x="4728046" y="1586210"/>
            <a:ext cx="39245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Potential Long-Term Complications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728046" y="1919585"/>
            <a:ext cx="1900312" cy="673447"/>
          </a:xfrm>
          <a:prstGeom prst="roundRect">
            <a:avLst>
              <a:gd name="adj" fmla="val 7736"/>
            </a:avLst>
          </a:prstGeom>
          <a:solidFill>
            <a:srgbClr val="0A081B"/>
          </a:solidFill>
          <a:ln w="14288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866308" y="2057846"/>
            <a:ext cx="1623789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Coronary heart disease and stroke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6752332" y="1919585"/>
            <a:ext cx="1900312" cy="673447"/>
          </a:xfrm>
          <a:prstGeom prst="roundRect">
            <a:avLst>
              <a:gd name="adj" fmla="val 7736"/>
            </a:avLst>
          </a:prstGeom>
          <a:solidFill>
            <a:srgbClr val="0A081B"/>
          </a:solidFill>
          <a:ln w="14288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890593" y="2057846"/>
            <a:ext cx="162378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Chronic kidney disease</a:t>
            </a:r>
            <a:endParaRPr lang="en-US" sz="950" dirty="0"/>
          </a:p>
        </p:txBody>
      </p:sp>
      <p:sp>
        <p:nvSpPr>
          <p:cNvPr id="23" name="Shape 21"/>
          <p:cNvSpPr/>
          <p:nvPr/>
        </p:nvSpPr>
        <p:spPr>
          <a:xfrm>
            <a:off x="4728046" y="2717006"/>
            <a:ext cx="1900312" cy="474985"/>
          </a:xfrm>
          <a:prstGeom prst="roundRect">
            <a:avLst>
              <a:gd name="adj" fmla="val 10969"/>
            </a:avLst>
          </a:prstGeom>
          <a:solidFill>
            <a:srgbClr val="0A081B"/>
          </a:solidFill>
          <a:ln w="14288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866308" y="2855268"/>
            <a:ext cx="162378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Diabetic retinopathy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6752332" y="2717006"/>
            <a:ext cx="1900312" cy="474985"/>
          </a:xfrm>
          <a:prstGeom prst="roundRect">
            <a:avLst>
              <a:gd name="adj" fmla="val 10969"/>
            </a:avLst>
          </a:prstGeom>
          <a:solidFill>
            <a:srgbClr val="0A081B"/>
          </a:solidFill>
          <a:ln w="14288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890593" y="2855268"/>
            <a:ext cx="162378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Peripheral neuropathy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4728046" y="3315965"/>
            <a:ext cx="1900312" cy="474985"/>
          </a:xfrm>
          <a:prstGeom prst="roundRect">
            <a:avLst>
              <a:gd name="adj" fmla="val 10969"/>
            </a:avLst>
          </a:prstGeom>
          <a:solidFill>
            <a:srgbClr val="0A081B"/>
          </a:solidFill>
          <a:ln w="14288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866308" y="3454226"/>
            <a:ext cx="162378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Foot ulcers and infections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6752332" y="3315965"/>
            <a:ext cx="1900312" cy="474985"/>
          </a:xfrm>
          <a:prstGeom prst="roundRect">
            <a:avLst>
              <a:gd name="adj" fmla="val 10969"/>
            </a:avLst>
          </a:prstGeom>
          <a:solidFill>
            <a:srgbClr val="0A081B"/>
          </a:solidFill>
          <a:ln w="14288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90593" y="3454226"/>
            <a:ext cx="1623789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Lower-limb amputation</a:t>
            </a:r>
            <a:endParaRPr lang="en-US" sz="950" dirty="0"/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263F2B88-A343-4210-8365-7268172197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376"/>
    </mc:Choice>
    <mc:Fallback>
      <p:transition spd="slow" advTm="663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25119" y="876523"/>
            <a:ext cx="4722763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Mr A's Risk Factors</a:t>
            </a:r>
            <a:endParaRPr lang="en-US" sz="2400" dirty="0"/>
          </a:p>
        </p:txBody>
      </p:sp>
      <p:sp>
        <p:nvSpPr>
          <p:cNvPr id="4" name="Shape 1"/>
          <p:cNvSpPr/>
          <p:nvPr/>
        </p:nvSpPr>
        <p:spPr>
          <a:xfrm>
            <a:off x="3835822" y="1450107"/>
            <a:ext cx="2388691" cy="2816870"/>
          </a:xfrm>
          <a:prstGeom prst="roundRect">
            <a:avLst>
              <a:gd name="adj" fmla="val 3739"/>
            </a:avLst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3959796" y="1574081"/>
            <a:ext cx="2140744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Modifiable Risk Factors</a:t>
            </a:r>
            <a:endParaRPr lang="en-US" sz="1200" dirty="0"/>
          </a:p>
        </p:txBody>
      </p:sp>
      <p:sp>
        <p:nvSpPr>
          <p:cNvPr id="6" name="Text 3"/>
          <p:cNvSpPr/>
          <p:nvPr/>
        </p:nvSpPr>
        <p:spPr>
          <a:xfrm>
            <a:off x="3959796" y="1891903"/>
            <a:ext cx="2140744" cy="23316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Sedentary occupation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Limited physical activity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BMI of 32 kg/m²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Large food portions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Frequent refined carbohydrates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Regular sugary drinks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Smoking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Inconsistent medication use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Limited understanding of diabetes</a:t>
            </a:r>
            <a:endParaRPr lang="en-US" sz="950" dirty="0"/>
          </a:p>
        </p:txBody>
      </p:sp>
      <p:sp>
        <p:nvSpPr>
          <p:cNvPr id="7" name="Text 4"/>
          <p:cNvSpPr/>
          <p:nvPr/>
        </p:nvSpPr>
        <p:spPr>
          <a:xfrm>
            <a:off x="6442546" y="1574081"/>
            <a:ext cx="22100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Non-Modifiable Risk Factors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6442546" y="1891903"/>
            <a:ext cx="2210098" cy="68215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Increasing age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Family history of diabetes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Ethnic background</a:t>
            </a:r>
            <a:endParaRPr lang="en-US" sz="950" dirty="0"/>
          </a:p>
        </p:txBody>
      </p:sp>
      <p:sp>
        <p:nvSpPr>
          <p:cNvPr id="9" name="Text 6"/>
          <p:cNvSpPr/>
          <p:nvPr/>
        </p:nvSpPr>
        <p:spPr>
          <a:xfrm>
            <a:off x="6442546" y="2698031"/>
            <a:ext cx="22100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Impact on Health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6442546" y="3015853"/>
            <a:ext cx="2210098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These factors contribute to insulin resistance, poor blood glucose control and increased cardiovascular risk.</a:t>
            </a:r>
            <a:endParaRPr lang="en-US" sz="950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C7F59A51-6379-D1C1-D161-E453A56B2A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000"/>
    </mc:Choice>
    <mc:Fallback>
      <p:transition spd="slow" advTm="9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975717"/>
            <a:ext cx="8151763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Holistic Assessment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96119" y="1673275"/>
            <a:ext cx="39245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Clinical Assessment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96119" y="1991097"/>
            <a:ext cx="3924598" cy="21332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HbA1c and blood glucose control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Blood pressure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Weight and BMI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Cholesterol levels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Kidney function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Urine albumin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Foot condition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Eye health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Medication effectiveness and side effects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4728046" y="1673275"/>
            <a:ext cx="39245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Personal and Social Assessment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728046" y="1991097"/>
            <a:ext cx="3924598" cy="16495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Health literacy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Cultural dietary preferences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Work schedule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Mental and emotional wellbeing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Financial circumstances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Family support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Motivation and readiness to change</a:t>
            </a:r>
            <a:endParaRPr lang="en-US" sz="950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206F716-3038-8642-287A-4EA622817D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842"/>
    </mc:Choice>
    <mc:Fallback>
      <p:transition spd="slow" advTm="86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811783"/>
            <a:ext cx="8151763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Goals Agreed with Mr A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96119" y="1447354"/>
            <a:ext cx="248022" cy="15500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 Light" pitchFamily="34" charset="0"/>
                <a:ea typeface="Tomorrow Light" pitchFamily="34" charset="-122"/>
                <a:cs typeface="Tomorrow Light" pitchFamily="34" charset="-120"/>
              </a:rPr>
              <a:t>01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96119" y="1643807"/>
            <a:ext cx="4013895" cy="14288"/>
          </a:xfrm>
          <a:prstGeom prst="rect">
            <a:avLst/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96119" y="1734369"/>
            <a:ext cx="4013895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Take all prescribed medication consistently for 12 weeks.</a:t>
            </a:r>
            <a:endParaRPr lang="en-US" sz="950" dirty="0"/>
          </a:p>
        </p:txBody>
      </p:sp>
      <p:sp>
        <p:nvSpPr>
          <p:cNvPr id="6" name="Text 4"/>
          <p:cNvSpPr/>
          <p:nvPr/>
        </p:nvSpPr>
        <p:spPr>
          <a:xfrm>
            <a:off x="4633987" y="1447354"/>
            <a:ext cx="248022" cy="15500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 Light" pitchFamily="34" charset="0"/>
                <a:ea typeface="Tomorrow Light" pitchFamily="34" charset="-122"/>
                <a:cs typeface="Tomorrow Light" pitchFamily="34" charset="-120"/>
              </a:rPr>
              <a:t>02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4633987" y="1643807"/>
            <a:ext cx="4013895" cy="14288"/>
          </a:xfrm>
          <a:prstGeom prst="rect">
            <a:avLst/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633987" y="1734369"/>
            <a:ext cx="4013895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Agree an individual HbA1c target with the diabetes team.</a:t>
            </a:r>
            <a:endParaRPr lang="en-US" sz="950" dirty="0"/>
          </a:p>
        </p:txBody>
      </p:sp>
      <p:sp>
        <p:nvSpPr>
          <p:cNvPr id="9" name="Text 7"/>
          <p:cNvSpPr/>
          <p:nvPr/>
        </p:nvSpPr>
        <p:spPr>
          <a:xfrm>
            <a:off x="496119" y="2149822"/>
            <a:ext cx="248022" cy="15500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 Light" pitchFamily="34" charset="0"/>
                <a:ea typeface="Tomorrow Light" pitchFamily="34" charset="-122"/>
                <a:cs typeface="Tomorrow Light" pitchFamily="34" charset="-120"/>
              </a:rPr>
              <a:t>03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496119" y="2346275"/>
            <a:ext cx="4013895" cy="14288"/>
          </a:xfrm>
          <a:prstGeom prst="rect">
            <a:avLst/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6119" y="2436837"/>
            <a:ext cx="4013895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Replace sugary drinks with water or sugar-free alternatives within two weeks.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4633987" y="2149822"/>
            <a:ext cx="248022" cy="15500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 Light" pitchFamily="34" charset="0"/>
                <a:ea typeface="Tomorrow Light" pitchFamily="34" charset="-122"/>
                <a:cs typeface="Tomorrow Light" pitchFamily="34" charset="-120"/>
              </a:rPr>
              <a:t>04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4633987" y="2346275"/>
            <a:ext cx="4013895" cy="14288"/>
          </a:xfrm>
          <a:prstGeom prst="rect">
            <a:avLst/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633987" y="2436837"/>
            <a:ext cx="4013895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Complete at least 150 minutes of moderate physical activity each week.</a:t>
            </a:r>
            <a:endParaRPr lang="en-US" sz="950" dirty="0"/>
          </a:p>
        </p:txBody>
      </p:sp>
      <p:sp>
        <p:nvSpPr>
          <p:cNvPr id="15" name="Text 13"/>
          <p:cNvSpPr/>
          <p:nvPr/>
        </p:nvSpPr>
        <p:spPr>
          <a:xfrm>
            <a:off x="496119" y="3050753"/>
            <a:ext cx="248022" cy="15500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 Light" pitchFamily="34" charset="0"/>
                <a:ea typeface="Tomorrow Light" pitchFamily="34" charset="-122"/>
                <a:cs typeface="Tomorrow Light" pitchFamily="34" charset="-120"/>
              </a:rPr>
              <a:t>05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96119" y="3247206"/>
            <a:ext cx="4013895" cy="14288"/>
          </a:xfrm>
          <a:prstGeom prst="rect">
            <a:avLst/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96119" y="3337768"/>
            <a:ext cx="4013895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Reduce body weight by approximately 2–3 kg over 12 weeks.</a:t>
            </a:r>
            <a:endParaRPr lang="en-US" sz="950" dirty="0"/>
          </a:p>
        </p:txBody>
      </p:sp>
      <p:sp>
        <p:nvSpPr>
          <p:cNvPr id="18" name="Text 16"/>
          <p:cNvSpPr/>
          <p:nvPr/>
        </p:nvSpPr>
        <p:spPr>
          <a:xfrm>
            <a:off x="4633987" y="3050753"/>
            <a:ext cx="248022" cy="15500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 Light" pitchFamily="34" charset="0"/>
                <a:ea typeface="Tomorrow Light" pitchFamily="34" charset="-122"/>
                <a:cs typeface="Tomorrow Light" pitchFamily="34" charset="-120"/>
              </a:rPr>
              <a:t>06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4633987" y="3247206"/>
            <a:ext cx="4013895" cy="14288"/>
          </a:xfrm>
          <a:prstGeom prst="rect">
            <a:avLst/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633987" y="3337768"/>
            <a:ext cx="4013895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Inspect both feet every day.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496119" y="3753222"/>
            <a:ext cx="248022" cy="15500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 Light" pitchFamily="34" charset="0"/>
                <a:ea typeface="Tomorrow Light" pitchFamily="34" charset="-122"/>
                <a:cs typeface="Tomorrow Light" pitchFamily="34" charset="-120"/>
              </a:rPr>
              <a:t>07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496119" y="3949675"/>
            <a:ext cx="4013895" cy="14288"/>
          </a:xfrm>
          <a:prstGeom prst="rect">
            <a:avLst/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96119" y="4040237"/>
            <a:ext cx="4013895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Attend all diabetes reviews and screening appointments.</a:t>
            </a: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4633987" y="3753222"/>
            <a:ext cx="248022" cy="15500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 Light" pitchFamily="34" charset="0"/>
                <a:ea typeface="Tomorrow Light" pitchFamily="34" charset="-122"/>
                <a:cs typeface="Tomorrow Light" pitchFamily="34" charset="-120"/>
              </a:rPr>
              <a:t>08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4633987" y="3949675"/>
            <a:ext cx="4013895" cy="14288"/>
          </a:xfrm>
          <a:prstGeom prst="rect">
            <a:avLst/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633987" y="4040237"/>
            <a:ext cx="4013895" cy="1984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Begin a supported smoking-cessation programme.</a:t>
            </a:r>
            <a:endParaRPr lang="en-US" sz="950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6BE4B929-254F-65AB-2357-DF70BCF4A4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505"/>
    </mc:Choice>
    <mc:Fallback>
      <p:transition spd="slow" advTm="1155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1209675"/>
            <a:ext cx="8151763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Daily Care Routine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496119" y="1845246"/>
            <a:ext cx="2634555" cy="2088505"/>
          </a:xfrm>
          <a:prstGeom prst="roundRect">
            <a:avLst>
              <a:gd name="adj" fmla="val 2495"/>
            </a:avLst>
          </a:prstGeom>
          <a:solidFill>
            <a:srgbClr val="00805A"/>
          </a:solidFill>
          <a:ln w="4763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24855" y="1973982"/>
            <a:ext cx="2377083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Morning Routine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624855" y="2242245"/>
            <a:ext cx="2377083" cy="13209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Take medication as prescribed.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Eat a balanced breakfast.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Inspect both feet for cuts, redness or swelling.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Record unusual symptoms when necessary.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3254648" y="1845246"/>
            <a:ext cx="2634630" cy="2088505"/>
          </a:xfrm>
          <a:prstGeom prst="roundRect">
            <a:avLst>
              <a:gd name="adj" fmla="val 2495"/>
            </a:avLst>
          </a:prstGeom>
          <a:solidFill>
            <a:srgbClr val="00805A"/>
          </a:solidFill>
          <a:ln w="4763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383384" y="1973982"/>
            <a:ext cx="2377157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During the Day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3383384" y="2242245"/>
            <a:ext cx="2377157" cy="156277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Carry sufficient drinking water.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Avoid sugary drinks.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Follow planned portion sizes.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Take short walking breaks between journeys.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Avoid sitting continuously for long periods.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6013252" y="1845246"/>
            <a:ext cx="2634555" cy="2088505"/>
          </a:xfrm>
          <a:prstGeom prst="roundRect">
            <a:avLst>
              <a:gd name="adj" fmla="val 2495"/>
            </a:avLst>
          </a:prstGeom>
          <a:solidFill>
            <a:srgbClr val="00805A"/>
          </a:solidFill>
          <a:ln w="4763">
            <a:solidFill>
              <a:srgbClr val="19997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141988" y="1973982"/>
            <a:ext cx="2377083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Evening Routine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6141988" y="2242245"/>
            <a:ext cx="2377083" cy="15193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Take evening medication when prescribed.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Complete planned physical activity.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Check feet for wounds or changes in sensation.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Prepare healthy meals and medication for the following day.</a:t>
            </a:r>
            <a:endParaRPr lang="en-US" sz="950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4BF9FA30-B093-5EB0-0761-1B79754A32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437"/>
    </mc:Choice>
    <mc:Fallback>
      <p:transition spd="slow" advTm="99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25119" y="386135"/>
            <a:ext cx="4722763" cy="7146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Lifestyle and Medication Management</a:t>
            </a:r>
            <a:endParaRPr lang="en-US" sz="2250" dirty="0"/>
          </a:p>
        </p:txBody>
      </p:sp>
      <p:sp>
        <p:nvSpPr>
          <p:cNvPr id="4" name="Text 1"/>
          <p:cNvSpPr/>
          <p:nvPr/>
        </p:nvSpPr>
        <p:spPr>
          <a:xfrm>
            <a:off x="3925119" y="1364307"/>
            <a:ext cx="2221929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Dietary Management</a:t>
            </a:r>
            <a:endParaRPr lang="en-US" sz="1100" dirty="0"/>
          </a:p>
        </p:txBody>
      </p:sp>
      <p:sp>
        <p:nvSpPr>
          <p:cNvPr id="5" name="Text 2"/>
          <p:cNvSpPr/>
          <p:nvPr/>
        </p:nvSpPr>
        <p:spPr>
          <a:xfrm>
            <a:off x="3925119" y="1648346"/>
            <a:ext cx="2221929" cy="172990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Increase vegetables, pulses and wholegrain foods.</a:t>
            </a:r>
            <a:endParaRPr lang="en-US" sz="900" dirty="0"/>
          </a:p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Reduce refined carbohydrates and added sugar.</a:t>
            </a:r>
            <a:endParaRPr lang="en-US" sz="900" dirty="0"/>
          </a:p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Control food portions.</a:t>
            </a:r>
            <a:endParaRPr lang="en-US" sz="900" dirty="0"/>
          </a:p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Reduce processed foods containing high levels of salt and sugar.</a:t>
            </a:r>
            <a:endParaRPr lang="en-US" sz="900" dirty="0"/>
          </a:p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Adapt familiar cultural meals rather than completely removing them.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3925119" y="3483620"/>
            <a:ext cx="2221929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Physical Activity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3925119" y="3767658"/>
            <a:ext cx="2221929" cy="9528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Build activity gradually.</a:t>
            </a:r>
            <a:endParaRPr lang="en-US" sz="900" dirty="0"/>
          </a:p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Aim for at least 2.5 hours of moderate activity per week.</a:t>
            </a:r>
            <a:endParaRPr lang="en-US" sz="900" dirty="0"/>
          </a:p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Include walking and activities suitable for Mr A's physical ability.</a:t>
            </a:r>
            <a:endParaRPr lang="en-US" sz="900" dirty="0"/>
          </a:p>
        </p:txBody>
      </p:sp>
      <p:sp>
        <p:nvSpPr>
          <p:cNvPr id="8" name="Shape 5"/>
          <p:cNvSpPr/>
          <p:nvPr/>
        </p:nvSpPr>
        <p:spPr>
          <a:xfrm>
            <a:off x="6348412" y="1258937"/>
            <a:ext cx="2386533" cy="3498428"/>
          </a:xfrm>
          <a:prstGeom prst="roundRect">
            <a:avLst>
              <a:gd name="adj" fmla="val 3450"/>
            </a:avLst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6462712" y="1364307"/>
            <a:ext cx="2157933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Medication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6462712" y="1648346"/>
            <a:ext cx="2157933" cy="16930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Take medication exactly as prescribed.</a:t>
            </a:r>
            <a:endParaRPr lang="en-US" sz="900" dirty="0"/>
          </a:p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Do not stop or change medication independently.</a:t>
            </a:r>
            <a:endParaRPr lang="en-US" sz="900" dirty="0"/>
          </a:p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Report side effects to the GP, nurse or pharmacist.</a:t>
            </a:r>
            <a:endParaRPr lang="en-US" sz="900" dirty="0"/>
          </a:p>
          <a:p>
            <a:pPr marL="182880" indent="-182880" algn="l">
              <a:lnSpc>
                <a:spcPct val="128000"/>
              </a:lnSpc>
              <a:buSzPct val="100000"/>
              <a:buChar char="•"/>
            </a:pPr>
            <a:r>
              <a:rPr lang="en-US" sz="90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Review treatment according to blood glucose, kidney function and cardiovascular risk.</a:t>
            </a:r>
            <a:endParaRPr lang="en-US" sz="900" dirty="0"/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C2A19760-CEEA-9A9F-E4F6-E9E0B332D2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991"/>
    </mc:Choice>
    <mc:Fallback>
      <p:transition spd="slow" advTm="1019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684014"/>
            <a:ext cx="8151763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Monitoring and Multidisciplinary Care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96119" y="1381571"/>
            <a:ext cx="39245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Monitoring Requirements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96119" y="1699394"/>
            <a:ext cx="3924598" cy="189138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HbA1c every three to six months until stable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Blood pressure assessment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Weight and BMI measurement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Cholesterol test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Kidney blood and urine tests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Regular foot assessment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Diabetic eye screening</a:t>
            </a:r>
            <a:endParaRPr lang="en-US" sz="950" dirty="0"/>
          </a:p>
          <a:p>
            <a:pPr marL="193040" indent="-193040" algn="l">
              <a:lnSpc>
                <a:spcPct val="133000"/>
              </a:lnSpc>
              <a:buSzPct val="100000"/>
              <a:buChar char="•"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Medication and side-effect review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4728046" y="1381571"/>
            <a:ext cx="3924598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Multidisciplinary Team</a:t>
            </a:r>
            <a:endParaRPr lang="en-US" sz="1200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28046" y="1714946"/>
            <a:ext cx="310083" cy="31008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193134" y="1714946"/>
            <a:ext cx="1419671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General practitioner</a:t>
            </a:r>
            <a:endParaRPr lang="en-US" sz="12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67810" y="1714946"/>
            <a:ext cx="310083" cy="310083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232898" y="1714946"/>
            <a:ext cx="1419746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Diabetes specialist or practice nurse</a:t>
            </a:r>
            <a:endParaRPr lang="en-US" sz="12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728046" y="2544514"/>
            <a:ext cx="310083" cy="310083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5193134" y="2544514"/>
            <a:ext cx="1419671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Dietitian</a:t>
            </a:r>
            <a:endParaRPr lang="en-US" sz="12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767810" y="2544514"/>
            <a:ext cx="310083" cy="310083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232898" y="2544514"/>
            <a:ext cx="141974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Pharmacist</a:t>
            </a:r>
            <a:endParaRPr lang="en-US" sz="1200" dirty="0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728046" y="3102620"/>
            <a:ext cx="310083" cy="310083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5193134" y="3102620"/>
            <a:ext cx="1419671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Podiatrist</a:t>
            </a:r>
            <a:endParaRPr lang="en-US" sz="1200" dirty="0"/>
          </a:p>
        </p:txBody>
      </p:sp>
      <p:pic>
        <p:nvPicPr>
          <p:cNvPr id="16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767810" y="3102620"/>
            <a:ext cx="310083" cy="310083"/>
          </a:xfrm>
          <a:prstGeom prst="rect">
            <a:avLst/>
          </a:prstGeom>
        </p:spPr>
      </p:pic>
      <p:sp>
        <p:nvSpPr>
          <p:cNvPr id="17" name="Text 9"/>
          <p:cNvSpPr/>
          <p:nvPr/>
        </p:nvSpPr>
        <p:spPr>
          <a:xfrm>
            <a:off x="7232898" y="3102620"/>
            <a:ext cx="1419746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Diabetic eye-screening service</a:t>
            </a:r>
            <a:endParaRPr lang="en-US" sz="1200" dirty="0"/>
          </a:p>
        </p:txBody>
      </p:sp>
      <p:pic>
        <p:nvPicPr>
          <p:cNvPr id="18" name="Image 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728046" y="3738339"/>
            <a:ext cx="310083" cy="310083"/>
          </a:xfrm>
          <a:prstGeom prst="rect">
            <a:avLst/>
          </a:prstGeom>
        </p:spPr>
      </p:pic>
      <p:sp>
        <p:nvSpPr>
          <p:cNvPr id="19" name="Text 10"/>
          <p:cNvSpPr/>
          <p:nvPr/>
        </p:nvSpPr>
        <p:spPr>
          <a:xfrm>
            <a:off x="5193134" y="3738339"/>
            <a:ext cx="1419671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Smoking-cessation adviser</a:t>
            </a:r>
            <a:endParaRPr lang="en-US" sz="1200" dirty="0"/>
          </a:p>
        </p:txBody>
      </p:sp>
      <p:pic>
        <p:nvPicPr>
          <p:cNvPr id="20" name="Image 7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767810" y="3738339"/>
            <a:ext cx="310083" cy="310083"/>
          </a:xfrm>
          <a:prstGeom prst="rect">
            <a:avLst/>
          </a:prstGeom>
        </p:spPr>
      </p:pic>
      <p:sp>
        <p:nvSpPr>
          <p:cNvPr id="21" name="Text 11"/>
          <p:cNvSpPr/>
          <p:nvPr/>
        </p:nvSpPr>
        <p:spPr>
          <a:xfrm>
            <a:off x="7232898" y="3738339"/>
            <a:ext cx="1419746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E0E4E6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Family member, with Mr A's consent</a:t>
            </a:r>
            <a:endParaRPr lang="en-US" sz="1200" dirty="0"/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3E1F9F6E-5458-FAED-C68A-7ED4D54F4C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126"/>
    </mc:Choice>
    <mc:Fallback>
      <p:transition spd="slow" advTm="1001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25119" y="356146"/>
            <a:ext cx="4722763" cy="6541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5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Communication, Ethics and Conclusion</a:t>
            </a:r>
            <a:endParaRPr lang="en-US" sz="2050" dirty="0"/>
          </a:p>
        </p:txBody>
      </p:sp>
      <p:sp>
        <p:nvSpPr>
          <p:cNvPr id="4" name="Text 1"/>
          <p:cNvSpPr/>
          <p:nvPr/>
        </p:nvSpPr>
        <p:spPr>
          <a:xfrm>
            <a:off x="3925119" y="1230957"/>
            <a:ext cx="2233761" cy="16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Effective Communication</a:t>
            </a:r>
            <a:endParaRPr lang="en-US" sz="1000" dirty="0"/>
          </a:p>
        </p:txBody>
      </p:sp>
      <p:sp>
        <p:nvSpPr>
          <p:cNvPr id="5" name="Text 2"/>
          <p:cNvSpPr/>
          <p:nvPr/>
        </p:nvSpPr>
        <p:spPr>
          <a:xfrm>
            <a:off x="3925119" y="1482700"/>
            <a:ext cx="2233761" cy="15440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Use clear and non-judgemental language.</a:t>
            </a:r>
            <a:endParaRPr lang="en-US" sz="800" dirty="0"/>
          </a:p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Provide culturally appropriate information.</a:t>
            </a:r>
            <a:endParaRPr lang="en-US" sz="800" dirty="0"/>
          </a:p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Arrange an interpreter when required.</a:t>
            </a:r>
            <a:endParaRPr lang="en-US" sz="800" dirty="0"/>
          </a:p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Use the teach-back method.</a:t>
            </a:r>
            <a:endParaRPr lang="en-US" sz="800" dirty="0"/>
          </a:p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Encourage Mr A to ask questions.</a:t>
            </a:r>
            <a:endParaRPr lang="en-US" sz="800" dirty="0"/>
          </a:p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Record and share the agreed care plan appropriately.</a:t>
            </a:r>
            <a:endParaRPr lang="en-US" sz="800" dirty="0"/>
          </a:p>
        </p:txBody>
      </p:sp>
      <p:sp>
        <p:nvSpPr>
          <p:cNvPr id="6" name="Text 3"/>
          <p:cNvSpPr/>
          <p:nvPr/>
        </p:nvSpPr>
        <p:spPr>
          <a:xfrm>
            <a:off x="3925119" y="3115047"/>
            <a:ext cx="2233761" cy="16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Ethical Considerations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3925119" y="3366790"/>
            <a:ext cx="2233761" cy="138968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Obtain informed consent.</a:t>
            </a:r>
            <a:endParaRPr lang="en-US" sz="800" dirty="0"/>
          </a:p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Respect autonomy and treatment choices.</a:t>
            </a:r>
            <a:endParaRPr lang="en-US" sz="800" dirty="0"/>
          </a:p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Maintain privacy and confidentiality.</a:t>
            </a:r>
            <a:endParaRPr lang="en-US" sz="800" dirty="0"/>
          </a:p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Protect dignity and cultural identity.</a:t>
            </a:r>
            <a:endParaRPr lang="en-US" sz="800" dirty="0"/>
          </a:p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Avoid discrimination and judgement.</a:t>
            </a:r>
            <a:endParaRPr lang="en-US" sz="800" dirty="0"/>
          </a:p>
          <a:p>
            <a:pPr marL="162560" indent="-162560" algn="l">
              <a:lnSpc>
                <a:spcPct val="123000"/>
              </a:lnSpc>
              <a:buSzPct val="100000"/>
              <a:buChar char="•"/>
            </a:pPr>
            <a:r>
              <a:rPr lang="en-US" sz="80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Involve family members only with consent.</a:t>
            </a:r>
            <a:endParaRPr lang="en-US" sz="800" dirty="0"/>
          </a:p>
        </p:txBody>
      </p:sp>
      <p:sp>
        <p:nvSpPr>
          <p:cNvPr id="8" name="Shape 5"/>
          <p:cNvSpPr/>
          <p:nvPr/>
        </p:nvSpPr>
        <p:spPr>
          <a:xfrm>
            <a:off x="6343576" y="1142702"/>
            <a:ext cx="2384375" cy="3644652"/>
          </a:xfrm>
          <a:prstGeom prst="roundRect">
            <a:avLst>
              <a:gd name="adj" fmla="val 3160"/>
            </a:avLst>
          </a:prstGeom>
          <a:solidFill>
            <a:srgbClr val="16FFB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6448202" y="1230957"/>
            <a:ext cx="2175123" cy="16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Conclusion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6448202" y="1482700"/>
            <a:ext cx="2175123" cy="12352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Mr A's care requires an understanding of pancreatic anatomy, insulin function and the pathophysiology of type 2 diabetes. Medication, lifestyle modification, regular monitoring, respectful communication and multidisciplinary support should be combined to improve blood glucose control and reduce future complications.</a:t>
            </a:r>
            <a:endParaRPr lang="en-US" sz="800" dirty="0"/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5D22D77D-1725-9015-545D-46A59E5AE8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019"/>
    </mc:Choice>
    <mc:Fallback>
      <p:transition spd="slow" advTm="1520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942305"/>
            <a:ext cx="8151763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F0FCFF"/>
                </a:solidFill>
                <a:latin typeface="Tomorrow SemiBold" pitchFamily="34" charset="0"/>
                <a:ea typeface="Tomorrow SemiBold" pitchFamily="34" charset="-122"/>
                <a:cs typeface="Tomorrow SemiBold" pitchFamily="34" charset="-120"/>
              </a:rPr>
              <a:t>Reference List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96119" y="1577876"/>
            <a:ext cx="8151763" cy="2623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3000"/>
              </a:lnSpc>
              <a:spcAft>
                <a:spcPts val="1050"/>
              </a:spcAft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Diabetes UK (n.d.) </a:t>
            </a:r>
            <a:r>
              <a:rPr lang="en-US" sz="950" i="1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Diabetes health checks: annual review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. London: Diabetes UK.</a:t>
            </a:r>
            <a:endParaRPr lang="en-US" sz="950" dirty="0"/>
          </a:p>
          <a:p>
            <a:pPr marL="0" indent="0" algn="l">
              <a:lnSpc>
                <a:spcPct val="133000"/>
              </a:lnSpc>
              <a:spcAft>
                <a:spcPts val="1050"/>
              </a:spcAft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Galicia-Garcia, U., Benito-Vicente, A., Jebari, S., Larrea-Sebal, A., Siddiqi, H., Uribe, K.B., Ostolaza, H. and Martín, C. (2020) 'Pathophysiology of type 2 diabetes mellitus', </a:t>
            </a:r>
            <a:r>
              <a:rPr lang="en-US" sz="950" i="1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International Journal of Molecular Sciences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, 21(17), p. 6275. doi: 10.3390/ijms21176275.</a:t>
            </a:r>
            <a:endParaRPr lang="en-US" sz="950" dirty="0"/>
          </a:p>
          <a:p>
            <a:pPr marL="0" indent="0" algn="l">
              <a:lnSpc>
                <a:spcPct val="133000"/>
              </a:lnSpc>
              <a:spcAft>
                <a:spcPts val="1050"/>
              </a:spcAft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National Institute for Health and Care Excellence (NICE) (2026) </a:t>
            </a:r>
            <a:r>
              <a:rPr lang="en-US" sz="950" i="1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Type 2 diabetes in adults: management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. NICE Guideline NG28. London: NICE.</a:t>
            </a:r>
            <a:endParaRPr lang="en-US" sz="950" dirty="0"/>
          </a:p>
          <a:p>
            <a:pPr marL="0" indent="0" algn="l">
              <a:lnSpc>
                <a:spcPct val="133000"/>
              </a:lnSpc>
              <a:spcAft>
                <a:spcPts val="1050"/>
              </a:spcAft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NHS (2025) </a:t>
            </a:r>
            <a:r>
              <a:rPr lang="en-US" sz="950" i="1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Treatment for type 2 diabetes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. London: National Health Service.</a:t>
            </a:r>
            <a:endParaRPr lang="en-US" sz="950" dirty="0"/>
          </a:p>
          <a:p>
            <a:pPr marL="0" indent="0" algn="l">
              <a:lnSpc>
                <a:spcPct val="133000"/>
              </a:lnSpc>
              <a:spcAft>
                <a:spcPts val="1050"/>
              </a:spcAft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NHS (n.d.) </a:t>
            </a:r>
            <a:r>
              <a:rPr lang="en-US" sz="950" i="1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Complications of type 2 diabetes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. London: National Health Service.</a:t>
            </a:r>
            <a:endParaRPr lang="en-US" sz="950" dirty="0"/>
          </a:p>
          <a:p>
            <a:pPr marL="0" indent="0" algn="l">
              <a:lnSpc>
                <a:spcPct val="133000"/>
              </a:lnSpc>
              <a:spcAft>
                <a:spcPts val="1050"/>
              </a:spcAft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NHS (n.d.) </a:t>
            </a:r>
            <a:r>
              <a:rPr lang="en-US" sz="950" i="1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Symptoms of type 2 diabetes and how it is diagnosed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. London: National Health Service.</a:t>
            </a:r>
            <a:endParaRPr lang="en-US" sz="95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Shahid, Z. and Singh, G. (2022) 'Physiology, islets of Langerhans', in </a:t>
            </a:r>
            <a:r>
              <a:rPr lang="en-US" sz="950" i="1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StatPearls</a:t>
            </a:r>
            <a:r>
              <a:rPr lang="en-US" sz="950" dirty="0">
                <a:solidFill>
                  <a:srgbClr val="E0E4E6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. Treasure Island, Florida: StatPearls Publishing.</a:t>
            </a:r>
            <a:endParaRPr lang="en-US" sz="95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A27A81B-C18B-3474-A78D-629BFC60DB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08306" t="-108306" r="-108306" b="-108306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36"/>
    </mc:Choice>
    <mc:Fallback>
      <p:transition spd="slow" advTm="12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1261</Words>
  <Application>Microsoft Office PowerPoint</Application>
  <PresentationFormat>On-screen Show (16:9)</PresentationFormat>
  <Paragraphs>227</Paragraphs>
  <Slides>15</Slides>
  <Notes>15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Tomorrow Bold</vt:lpstr>
      <vt:lpstr>Tomorrow SemiBold</vt:lpstr>
      <vt:lpstr>Tomorrow Light</vt:lpstr>
      <vt:lpstr>Arial</vt:lpstr>
      <vt:lpstr>Tomorrow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lisdaliaAnotonio</dc:creator>
  <cp:lastModifiedBy>Lisdalia Insumbo Antonio Biague (2425890)</cp:lastModifiedBy>
  <cp:revision>1</cp:revision>
  <dcterms:created xsi:type="dcterms:W3CDTF">2026-07-23T18:37:55Z</dcterms:created>
  <dcterms:modified xsi:type="dcterms:W3CDTF">2026-08-06T16:24:18Z</dcterms:modified>
</cp:coreProperties>
</file>