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8" r:id="rId3"/>
    <p:sldId id="259" r:id="rId4"/>
    <p:sldId id="260" r:id="rId5"/>
    <p:sldId id="261" r:id="rId6"/>
    <p:sldId id="262" r:id="rId7"/>
    <p:sldId id="263" r:id="rId8"/>
    <p:sldId id="264" r:id="rId9"/>
    <p:sldId id="257"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9" r:id="rId43"/>
    <p:sldId id="297" r:id="rId44"/>
    <p:sldId id="298"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21" r:id="rId65"/>
    <p:sldId id="319" r:id="rId66"/>
    <p:sldId id="320"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76" d="100"/>
          <a:sy n="76" d="100"/>
        </p:scale>
        <p:origin x="132" y="10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583DE30-E5FE-47C1-B5E4-581094699B95}" type="datetimeFigureOut">
              <a:rPr lang="en-GB" smtClean="0"/>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34C06-DA6E-4201-B27B-5A7548759918}" type="slidenum">
              <a:rPr lang="en-GB" smtClean="0"/>
              <a:t>‹#›</a:t>
            </a:fld>
            <a:endParaRPr lang="en-GB"/>
          </a:p>
        </p:txBody>
      </p:sp>
    </p:spTree>
    <p:extLst>
      <p:ext uri="{BB962C8B-B14F-4D97-AF65-F5344CB8AC3E}">
        <p14:creationId xmlns:p14="http://schemas.microsoft.com/office/powerpoint/2010/main" val="180885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83DE30-E5FE-47C1-B5E4-581094699B95}" type="datetimeFigureOut">
              <a:rPr lang="en-GB" smtClean="0"/>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34C06-DA6E-4201-B27B-5A7548759918}" type="slidenum">
              <a:rPr lang="en-GB" smtClean="0"/>
              <a:t>‹#›</a:t>
            </a:fld>
            <a:endParaRPr lang="en-GB"/>
          </a:p>
        </p:txBody>
      </p:sp>
    </p:spTree>
    <p:extLst>
      <p:ext uri="{BB962C8B-B14F-4D97-AF65-F5344CB8AC3E}">
        <p14:creationId xmlns:p14="http://schemas.microsoft.com/office/powerpoint/2010/main" val="5879859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583DE30-E5FE-47C1-B5E4-581094699B95}" type="datetimeFigureOut">
              <a:rPr lang="en-GB" smtClean="0"/>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34C06-DA6E-4201-B27B-5A7548759918}" type="slidenum">
              <a:rPr lang="en-GB" smtClean="0"/>
              <a:t>‹#›</a:t>
            </a:fld>
            <a:endParaRPr lang="en-GB"/>
          </a:p>
        </p:txBody>
      </p:sp>
    </p:spTree>
    <p:extLst>
      <p:ext uri="{BB962C8B-B14F-4D97-AF65-F5344CB8AC3E}">
        <p14:creationId xmlns:p14="http://schemas.microsoft.com/office/powerpoint/2010/main" val="1612166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583DE30-E5FE-47C1-B5E4-581094699B95}" type="datetimeFigureOut">
              <a:rPr lang="en-GB" smtClean="0"/>
              <a:t>06/02/2018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634C06-DA6E-4201-B27B-5A7548759918}" type="slidenum">
              <a:rPr lang="en-GB" smtClean="0"/>
              <a:t>‹#›</a:t>
            </a:fld>
            <a:endParaRPr lang="en-GB"/>
          </a:p>
        </p:txBody>
      </p:sp>
    </p:spTree>
    <p:extLst>
      <p:ext uri="{BB962C8B-B14F-4D97-AF65-F5344CB8AC3E}">
        <p14:creationId xmlns:p14="http://schemas.microsoft.com/office/powerpoint/2010/main" val="3515590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583DE30-E5FE-47C1-B5E4-581094699B95}" type="datetimeFigureOut">
              <a:rPr lang="en-GB" smtClean="0"/>
              <a:t>06/02/2018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634C06-DA6E-4201-B27B-5A7548759918}" type="slidenum">
              <a:rPr lang="en-GB" smtClean="0"/>
              <a:t>‹#›</a:t>
            </a:fld>
            <a:endParaRPr lang="en-GB"/>
          </a:p>
        </p:txBody>
      </p:sp>
    </p:spTree>
    <p:extLst>
      <p:ext uri="{BB962C8B-B14F-4D97-AF65-F5344CB8AC3E}">
        <p14:creationId xmlns:p14="http://schemas.microsoft.com/office/powerpoint/2010/main" val="1281430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583DE30-E5FE-47C1-B5E4-581094699B95}" type="datetimeFigureOut">
              <a:rPr lang="en-GB" smtClean="0"/>
              <a:t>06/02/2018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634C06-DA6E-4201-B27B-5A7548759918}" type="slidenum">
              <a:rPr lang="en-GB" smtClean="0"/>
              <a:t>‹#›</a:t>
            </a:fld>
            <a:endParaRPr lang="en-GB"/>
          </a:p>
        </p:txBody>
      </p:sp>
    </p:spTree>
    <p:extLst>
      <p:ext uri="{BB962C8B-B14F-4D97-AF65-F5344CB8AC3E}">
        <p14:creationId xmlns:p14="http://schemas.microsoft.com/office/powerpoint/2010/main" val="1961914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83DE30-E5FE-47C1-B5E4-581094699B95}" type="datetimeFigureOut">
              <a:rPr lang="en-GB" smtClean="0"/>
              <a:t>06/02/2018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6634C06-DA6E-4201-B27B-5A7548759918}" type="slidenum">
              <a:rPr lang="en-GB" smtClean="0"/>
              <a:t>‹#›</a:t>
            </a:fld>
            <a:endParaRPr lang="en-GB"/>
          </a:p>
        </p:txBody>
      </p:sp>
    </p:spTree>
    <p:extLst>
      <p:ext uri="{BB962C8B-B14F-4D97-AF65-F5344CB8AC3E}">
        <p14:creationId xmlns:p14="http://schemas.microsoft.com/office/powerpoint/2010/main" val="2552540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83DE30-E5FE-47C1-B5E4-581094699B95}" type="datetimeFigureOut">
              <a:rPr lang="en-GB" smtClean="0"/>
              <a:t>06/02/2018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634C06-DA6E-4201-B27B-5A7548759918}" type="slidenum">
              <a:rPr lang="en-GB" smtClean="0"/>
              <a:t>‹#›</a:t>
            </a:fld>
            <a:endParaRPr lang="en-GB"/>
          </a:p>
        </p:txBody>
      </p:sp>
    </p:spTree>
    <p:extLst>
      <p:ext uri="{BB962C8B-B14F-4D97-AF65-F5344CB8AC3E}">
        <p14:creationId xmlns:p14="http://schemas.microsoft.com/office/powerpoint/2010/main" val="682627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83DE30-E5FE-47C1-B5E4-581094699B95}" type="datetimeFigureOut">
              <a:rPr lang="en-GB" smtClean="0"/>
              <a:t>06/02/2018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634C06-DA6E-4201-B27B-5A7548759918}" type="slidenum">
              <a:rPr lang="en-GB" smtClean="0"/>
              <a:t>‹#›</a:t>
            </a:fld>
            <a:endParaRPr lang="en-GB"/>
          </a:p>
        </p:txBody>
      </p:sp>
    </p:spTree>
    <p:extLst>
      <p:ext uri="{BB962C8B-B14F-4D97-AF65-F5344CB8AC3E}">
        <p14:creationId xmlns:p14="http://schemas.microsoft.com/office/powerpoint/2010/main" val="538912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83DE30-E5FE-47C1-B5E4-581094699B95}" type="datetimeFigureOut">
              <a:rPr lang="en-GB" smtClean="0"/>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34C06-DA6E-4201-B27B-5A7548759918}" type="slidenum">
              <a:rPr lang="en-GB" smtClean="0"/>
              <a:t>‹#›</a:t>
            </a:fld>
            <a:endParaRPr lang="en-GB"/>
          </a:p>
        </p:txBody>
      </p:sp>
    </p:spTree>
    <p:extLst>
      <p:ext uri="{BB962C8B-B14F-4D97-AF65-F5344CB8AC3E}">
        <p14:creationId xmlns:p14="http://schemas.microsoft.com/office/powerpoint/2010/main" val="3430749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83DE30-E5FE-47C1-B5E4-581094699B95}" type="datetimeFigureOut">
              <a:rPr lang="en-GB" smtClean="0"/>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34C06-DA6E-4201-B27B-5A7548759918}" type="slidenum">
              <a:rPr lang="en-GB" smtClean="0"/>
              <a:t>‹#›</a:t>
            </a:fld>
            <a:endParaRPr lang="en-GB"/>
          </a:p>
        </p:txBody>
      </p:sp>
    </p:spTree>
    <p:extLst>
      <p:ext uri="{BB962C8B-B14F-4D97-AF65-F5344CB8AC3E}">
        <p14:creationId xmlns:p14="http://schemas.microsoft.com/office/powerpoint/2010/main" val="375790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83DE30-E5FE-47C1-B5E4-581094699B95}" type="datetimeFigureOut">
              <a:rPr lang="en-GB" smtClean="0"/>
              <a:t>06/02/2018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634C06-DA6E-4201-B27B-5A7548759918}" type="slidenum">
              <a:rPr lang="en-GB" smtClean="0"/>
              <a:t>‹#›</a:t>
            </a:fld>
            <a:endParaRPr lang="en-GB"/>
          </a:p>
        </p:txBody>
      </p:sp>
    </p:spTree>
    <p:extLst>
      <p:ext uri="{BB962C8B-B14F-4D97-AF65-F5344CB8AC3E}">
        <p14:creationId xmlns:p14="http://schemas.microsoft.com/office/powerpoint/2010/main" val="3882302483"/>
      </p:ext>
    </p:extLst>
  </p:cSld>
  <p:clrMap bg1="dk1" tx1="lt1" bg2="dk2" tx2="lt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legislation.gov.uk/uksi/2015/51/contents/mad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isurv.com/site/scripts/documents_info.aspx?categoryID=1162&amp;documentID=4960&amp;pageNumber=3"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isurv.com/site/scripts/documents.aspx?categoryID=1028"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isurv.com/site/scripts/documents_info.aspx?categoryID=1162&amp;documentID=4964&amp;pageNumber=3" TargetMode="External"/><Relationship Id="rId2" Type="http://schemas.openxmlformats.org/officeDocument/2006/relationships/hyperlink" Target="http://isurv.com/site/scripts/documents_info.aspx?categoryID=1162&amp;documentID=4965"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legislation.gov.uk/uksi/2015/51/contents/mad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isurv.com/site/scripts/documents_info.aspx?categoryID=1162&amp;documentID=4964&amp;pageNumber=7" TargetMode="External"/><Relationship Id="rId2" Type="http://schemas.openxmlformats.org/officeDocument/2006/relationships/hyperlink" Target="http://isurv.com/site/scripts/documents_info.aspx?categoryID=1162&amp;documentID=4964&amp;pageNumber=6" TargetMode="External"/><Relationship Id="rId1" Type="http://schemas.openxmlformats.org/officeDocument/2006/relationships/slideLayout" Target="../slideLayouts/slideLayout2.xml"/><Relationship Id="rId4" Type="http://schemas.openxmlformats.org/officeDocument/2006/relationships/hyperlink" Target="http://isurv.com/site/scripts/documents_info.aspx?categoryID=1162&amp;documentID=4964&amp;pageNumber=5"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isurv.com/site/scripts/documents_info.aspx?categoryID=1162&amp;documentID=4965"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isurv.com/site/scripts/documents.aspx?categoryID=303"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isurv.com/site/scripts/documents.aspx?categoryID=1245"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isurv.com/site/scripts/documents_info.aspx?categoryID=1162&amp;documentID=4964&amp;pageNumber=5"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isurv.com/site/scripts/documents_info.aspx?categoryID=1162&amp;documentID=4964&amp;pageNumber=2"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isurv.com/site/scripts/documents_info.aspx?categoryID=1162&amp;documentID=4964" TargetMode="External"/><Relationship Id="rId2" Type="http://schemas.openxmlformats.org/officeDocument/2006/relationships/hyperlink" Target="http://isurv.com/site/scripts/documents_info.aspx?categoryID=1162&amp;documentID=4965"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isurv.com/site/scripts/documents_info.aspx?categoryID=1162&amp;documentID=4960&amp;pageNumber=3"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hyperlink" Target="https://www.poolre.co.uk/quarterly-terrorism-frequency-report-february-2018/" TargetMode="External"/><Relationship Id="rId2" Type="http://schemas.openxmlformats.org/officeDocument/2006/relationships/hyperlink" Target="http://www.poolre.co.uk/"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JCT SBC 2016</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9931422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The 2016 edition has been amended to provide for the following:</a:t>
            </a:r>
          </a:p>
          <a:p>
            <a:r>
              <a:rPr lang="en-GB" dirty="0"/>
              <a:t>Incorporation of provisions relating to the </a:t>
            </a:r>
            <a:r>
              <a:rPr lang="en-GB" dirty="0">
                <a:hlinkClick r:id="rId2"/>
              </a:rPr>
              <a:t>Construction (Design and Management) Regulations 2015</a:t>
            </a:r>
            <a:r>
              <a:rPr lang="en-GB" dirty="0"/>
              <a:t> (CDM 2015), which had previously been incorporated via amendment sheets.</a:t>
            </a:r>
          </a:p>
          <a:p>
            <a:r>
              <a:rPr lang="en-GB" dirty="0"/>
              <a:t>Incorporation and updating of provisions relating to fair payment, transparency and BIM to make the contract suitable for use by public sector employers</a:t>
            </a:r>
            <a:r>
              <a:rPr lang="en-GB" dirty="0" smtClean="0"/>
              <a:t>.</a:t>
            </a:r>
            <a:endParaRPr lang="en-GB" dirty="0"/>
          </a:p>
        </p:txBody>
      </p:sp>
    </p:spTree>
    <p:extLst>
      <p:ext uri="{BB962C8B-B14F-4D97-AF65-F5344CB8AC3E}">
        <p14:creationId xmlns:p14="http://schemas.microsoft.com/office/powerpoint/2010/main" val="38106530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2533" y="508000"/>
            <a:ext cx="10981267" cy="5668963"/>
          </a:xfrm>
        </p:spPr>
        <p:txBody>
          <a:bodyPr>
            <a:normAutofit/>
          </a:bodyPr>
          <a:lstStyle/>
          <a:p>
            <a:r>
              <a:rPr lang="en-GB" dirty="0" smtClean="0"/>
              <a:t>Incorporation of clauses requiring the provision of performance bonds and parent company guarantees and extending the provisions for the procurement of collateral warranties from subcontractors to include, as an alternative, the granting of third-party rights by subcontractors.</a:t>
            </a:r>
          </a:p>
          <a:p>
            <a:r>
              <a:rPr lang="en-GB" dirty="0" smtClean="0"/>
              <a:t>.</a:t>
            </a:r>
          </a:p>
          <a:p>
            <a:endParaRPr lang="en-GB" dirty="0" smtClean="0"/>
          </a:p>
          <a:p>
            <a:endParaRPr lang="en-GB" dirty="0"/>
          </a:p>
        </p:txBody>
      </p:sp>
    </p:spTree>
    <p:extLst>
      <p:ext uri="{BB962C8B-B14F-4D97-AF65-F5344CB8AC3E}">
        <p14:creationId xmlns:p14="http://schemas.microsoft.com/office/powerpoint/2010/main" val="30615031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Amendments to Insurance Option C to allow alternative solutions to the problems encountered by tenants and domestic homeowners in obtaining insurance cover of existing structures to cover contractors and consolidation within the main text of the generic provisions that apply to Insurance Options A, B and C (evidence of insurance, insurance claims and reinstatement work).</a:t>
            </a:r>
          </a:p>
          <a:p>
            <a:r>
              <a:rPr lang="en-GB" dirty="0" smtClean="0"/>
              <a:t>Changes to improve the functionality and user-friendliness of the contract, including minor updates and clarification of the intellectual property provisions</a:t>
            </a:r>
            <a:endParaRPr lang="en-GB" dirty="0"/>
          </a:p>
        </p:txBody>
      </p:sp>
    </p:spTree>
    <p:extLst>
      <p:ext uri="{BB962C8B-B14F-4D97-AF65-F5344CB8AC3E}">
        <p14:creationId xmlns:p14="http://schemas.microsoft.com/office/powerpoint/2010/main" val="36565216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Roles</a:t>
            </a:r>
            <a:br>
              <a:rPr lang="en-GB" b="1" dirty="0" smtClean="0"/>
            </a:br>
            <a:endParaRPr lang="en-GB" dirty="0"/>
          </a:p>
        </p:txBody>
      </p:sp>
      <p:sp>
        <p:nvSpPr>
          <p:cNvPr id="3" name="Content Placeholder 2"/>
          <p:cNvSpPr>
            <a:spLocks noGrp="1"/>
          </p:cNvSpPr>
          <p:nvPr>
            <p:ph idx="1"/>
          </p:nvPr>
        </p:nvSpPr>
        <p:spPr/>
        <p:txBody>
          <a:bodyPr/>
          <a:lstStyle/>
          <a:p>
            <a:r>
              <a:rPr lang="en-GB" dirty="0" smtClean="0"/>
              <a:t>The </a:t>
            </a:r>
            <a:r>
              <a:rPr lang="en-GB" dirty="0"/>
              <a:t>employer will employ consultants to design the project (for example, an architect, structural engineer, M&amp;E engineer) who will form the professional team. The contractor will be employed to carry out and complete the works according to the design provided by the professional team (Article 1).</a:t>
            </a:r>
          </a:p>
          <a:p>
            <a:endParaRPr lang="en-GB" dirty="0"/>
          </a:p>
        </p:txBody>
      </p:sp>
    </p:spTree>
    <p:extLst>
      <p:ext uri="{BB962C8B-B14F-4D97-AF65-F5344CB8AC3E}">
        <p14:creationId xmlns:p14="http://schemas.microsoft.com/office/powerpoint/2010/main" val="38393683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 member of the professional team will also administer the contract. This was a role traditionally undertaken by the architect; now it is often undertaken by specialist contract administrators and so the JCT SBC 2016 refers to it being undertaken by the </a:t>
            </a:r>
            <a:r>
              <a:rPr lang="en-GB" dirty="0">
                <a:hlinkClick r:id="rId2"/>
              </a:rPr>
              <a:t>architect/contract administrator</a:t>
            </a:r>
            <a:r>
              <a:rPr lang="en-GB" dirty="0"/>
              <a:t>.</a:t>
            </a:r>
          </a:p>
        </p:txBody>
      </p:sp>
    </p:spTree>
    <p:extLst>
      <p:ext uri="{BB962C8B-B14F-4D97-AF65-F5344CB8AC3E}">
        <p14:creationId xmlns:p14="http://schemas.microsoft.com/office/powerpoint/2010/main" val="39702529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Any subcontractors will be employed directly by the contractor, e.g. piling, lifts. There is a </a:t>
            </a:r>
            <a:r>
              <a:rPr lang="en-GB" dirty="0">
                <a:hlinkClick r:id="rId2"/>
              </a:rPr>
              <a:t>standard form of subcontract</a:t>
            </a:r>
            <a:r>
              <a:rPr lang="en-GB" dirty="0"/>
              <a:t> within the JCT suite of contracts that dovetails with the JCT Standard building contract. </a:t>
            </a:r>
            <a:endParaRPr lang="en-GB" dirty="0" smtClean="0"/>
          </a:p>
          <a:p>
            <a:r>
              <a:rPr lang="en-GB" dirty="0" smtClean="0"/>
              <a:t>The </a:t>
            </a:r>
            <a:r>
              <a:rPr lang="en-GB" dirty="0"/>
              <a:t>JCT Standard building contract allows the employer to restrict the contractor’s choice of subcontractor for a particular package of works to 1 of 3 or more persons named in the specification/works schedule (clause 3.8).</a:t>
            </a:r>
          </a:p>
        </p:txBody>
      </p:sp>
    </p:spTree>
    <p:extLst>
      <p:ext uri="{BB962C8B-B14F-4D97-AF65-F5344CB8AC3E}">
        <p14:creationId xmlns:p14="http://schemas.microsoft.com/office/powerpoint/2010/main" val="2244643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Design responsibility will generally remain with the professional team. In most circumstances, the contractor will not be liable if it carries out the works as required by the contract documents and pursuant to the instructions of the architect/contract administrator even if the works do not comply with the statutory requirements (clause 2.17.3).</a:t>
            </a:r>
          </a:p>
        </p:txBody>
      </p:sp>
    </p:spTree>
    <p:extLst>
      <p:ext uri="{BB962C8B-B14F-4D97-AF65-F5344CB8AC3E}">
        <p14:creationId xmlns:p14="http://schemas.microsoft.com/office/powerpoint/2010/main" val="26975349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i="0" dirty="0" smtClean="0">
                <a:effectLst/>
                <a:latin typeface="Titillium Web"/>
              </a:rPr>
              <a:t>Versions</a:t>
            </a:r>
          </a:p>
          <a:p>
            <a:r>
              <a:rPr lang="en-GB" b="0" i="0" dirty="0" smtClean="0">
                <a:effectLst/>
                <a:latin typeface="Titillium Web"/>
              </a:rPr>
              <a:t>JCT Standard Building Contract 2016 is published in 3 different versions, depending on how the project is to be priced by the contractor:</a:t>
            </a:r>
          </a:p>
          <a:p>
            <a:r>
              <a:rPr lang="en-GB" b="0" i="0" dirty="0" smtClean="0">
                <a:effectLst/>
                <a:latin typeface="Titillium Web"/>
              </a:rPr>
              <a:t>JCT Standard Building Contract 2016 with quantities;</a:t>
            </a:r>
          </a:p>
          <a:p>
            <a:r>
              <a:rPr lang="en-GB" b="0" i="0" dirty="0" smtClean="0">
                <a:effectLst/>
                <a:latin typeface="Titillium Web"/>
              </a:rPr>
              <a:t>JCT Standard Building Contract 2016 without quantities; and</a:t>
            </a:r>
          </a:p>
          <a:p>
            <a:r>
              <a:rPr lang="en-GB" b="0" i="0" dirty="0" smtClean="0">
                <a:effectLst/>
                <a:latin typeface="Titillium Web"/>
              </a:rPr>
              <a:t>JCT Standard Building Contract 2016 with approximate quantities.</a:t>
            </a:r>
          </a:p>
          <a:p>
            <a:endParaRPr lang="en-GB" dirty="0"/>
          </a:p>
        </p:txBody>
      </p:sp>
    </p:spTree>
    <p:extLst>
      <p:ext uri="{BB962C8B-B14F-4D97-AF65-F5344CB8AC3E}">
        <p14:creationId xmlns:p14="http://schemas.microsoft.com/office/powerpoint/2010/main" val="41723434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JCT Standard building contract contains an option for a contractor’s designed portion (CDP), under which the contractor will take the design responsibility for a particular element of the works, for example the roof. The CDP provisions are incorporated into the main body of the contract, to be called upon where relevant. </a:t>
            </a:r>
          </a:p>
        </p:txBody>
      </p:sp>
    </p:spTree>
    <p:extLst>
      <p:ext uri="{BB962C8B-B14F-4D97-AF65-F5344CB8AC3E}">
        <p14:creationId xmlns:p14="http://schemas.microsoft.com/office/powerpoint/2010/main" val="13378704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 JCT SBC with quantities a bill of quantities is prepared by the employer that sets out the exact quantities of items necessary for the works; this will then be priced by the contractor.</a:t>
            </a:r>
          </a:p>
        </p:txBody>
      </p:sp>
    </p:spTree>
    <p:extLst>
      <p:ext uri="{BB962C8B-B14F-4D97-AF65-F5344CB8AC3E}">
        <p14:creationId xmlns:p14="http://schemas.microsoft.com/office/powerpoint/2010/main" val="8767795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 JCT SBC without quantities the works will be described in drawings and a specification, which allows the contractor to price the works. This means there is more risk on the contractor in assessing how much work will actually be required of it.</a:t>
            </a:r>
          </a:p>
        </p:txBody>
      </p:sp>
    </p:spTree>
    <p:extLst>
      <p:ext uri="{BB962C8B-B14F-4D97-AF65-F5344CB8AC3E}">
        <p14:creationId xmlns:p14="http://schemas.microsoft.com/office/powerpoint/2010/main" val="163787920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These 2 versions are referred to as fixed-price (or lump sum) contracts, meaning that the price for the original scope of works remains fixed, although the final price paid will be modified to address such matters as provisional sums, </a:t>
            </a:r>
            <a:r>
              <a:rPr lang="en-GB" dirty="0">
                <a:hlinkClick r:id="rId2"/>
              </a:rPr>
              <a:t>variations</a:t>
            </a:r>
            <a:r>
              <a:rPr lang="en-GB" dirty="0"/>
              <a:t> and claims for </a:t>
            </a:r>
            <a:r>
              <a:rPr lang="en-GB" u="sng" dirty="0">
                <a:hlinkClick r:id="rId3"/>
              </a:rPr>
              <a:t>loss and expense</a:t>
            </a:r>
            <a:r>
              <a:rPr lang="en-GB" dirty="0"/>
              <a:t>.</a:t>
            </a:r>
          </a:p>
        </p:txBody>
      </p:sp>
    </p:spTree>
    <p:extLst>
      <p:ext uri="{BB962C8B-B14F-4D97-AF65-F5344CB8AC3E}">
        <p14:creationId xmlns:p14="http://schemas.microsoft.com/office/powerpoint/2010/main" val="35070335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By contrast, the JCT SBC with approximate quantities is a re-measurement contract under which the final amount due is recalculated at completion, in accordance with the actual quantity of work undertaken and the rates specified in the bills.</a:t>
            </a:r>
          </a:p>
        </p:txBody>
      </p:sp>
    </p:spTree>
    <p:extLst>
      <p:ext uri="{BB962C8B-B14F-4D97-AF65-F5344CB8AC3E}">
        <p14:creationId xmlns:p14="http://schemas.microsoft.com/office/powerpoint/2010/main" val="352261061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CDM Regulations</a:t>
            </a:r>
            <a:br>
              <a:rPr lang="en-GB" b="1" dirty="0" smtClean="0"/>
            </a:br>
            <a:endParaRPr lang="en-GB" dirty="0"/>
          </a:p>
        </p:txBody>
      </p:sp>
      <p:sp>
        <p:nvSpPr>
          <p:cNvPr id="3" name="Content Placeholder 2"/>
          <p:cNvSpPr>
            <a:spLocks noGrp="1"/>
          </p:cNvSpPr>
          <p:nvPr>
            <p:ph idx="1"/>
          </p:nvPr>
        </p:nvSpPr>
        <p:spPr/>
        <p:txBody>
          <a:bodyPr/>
          <a:lstStyle/>
          <a:p>
            <a:r>
              <a:rPr lang="en-GB" dirty="0" smtClean="0"/>
              <a:t>The</a:t>
            </a:r>
            <a:r>
              <a:rPr lang="en-GB" dirty="0"/>
              <a:t> </a:t>
            </a:r>
            <a:r>
              <a:rPr lang="en-GB" dirty="0">
                <a:hlinkClick r:id="rId2"/>
              </a:rPr>
              <a:t>Construction (Design and Management) Regulations 2015</a:t>
            </a:r>
            <a:r>
              <a:rPr lang="en-GB" dirty="0"/>
              <a:t> (CDM 2015) form a key part of the health and safety legislation affecting all construction projects.</a:t>
            </a:r>
          </a:p>
          <a:p>
            <a:endParaRPr lang="en-GB" dirty="0"/>
          </a:p>
        </p:txBody>
      </p:sp>
    </p:spTree>
    <p:extLst>
      <p:ext uri="{BB962C8B-B14F-4D97-AF65-F5344CB8AC3E}">
        <p14:creationId xmlns:p14="http://schemas.microsoft.com/office/powerpoint/2010/main" val="327173267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Under CDM 2015 there is a requirement to appoint a principal designer (who is required to be a 'designer with control over the pre-construction phase') and a principal contractor in all cases where there is (or if it is reasonably foreseeable that) more than one contractor will be working on the project at any time. There is no exemption for domestic clients.</a:t>
            </a:r>
          </a:p>
        </p:txBody>
      </p:sp>
    </p:spTree>
    <p:extLst>
      <p:ext uri="{BB962C8B-B14F-4D97-AF65-F5344CB8AC3E}">
        <p14:creationId xmlns:p14="http://schemas.microsoft.com/office/powerpoint/2010/main" val="48393530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ROLES</a:t>
            </a:r>
            <a:br>
              <a:rPr lang="en-GB" b="1" dirty="0" smtClean="0"/>
            </a:br>
            <a:r>
              <a:rPr lang="en-GB" b="1" dirty="0" smtClean="0"/>
              <a:t>Architect/contract </a:t>
            </a:r>
            <a:r>
              <a:rPr lang="en-GB" b="1" dirty="0"/>
              <a:t>administrator</a:t>
            </a:r>
            <a:br>
              <a:rPr lang="en-GB" b="1" dirty="0"/>
            </a:br>
            <a:endParaRPr lang="en-GB" dirty="0"/>
          </a:p>
        </p:txBody>
      </p:sp>
      <p:sp>
        <p:nvSpPr>
          <p:cNvPr id="3" name="Content Placeholder 2"/>
          <p:cNvSpPr>
            <a:spLocks noGrp="1"/>
          </p:cNvSpPr>
          <p:nvPr>
            <p:ph idx="1"/>
          </p:nvPr>
        </p:nvSpPr>
        <p:spPr/>
        <p:txBody>
          <a:bodyPr/>
          <a:lstStyle/>
          <a:p>
            <a:r>
              <a:rPr lang="en-GB" dirty="0"/>
              <a:t>The person who is to act as architect/contract administrator is named in Article 3. The architect/contract administrator’s principal obligations are to administer the contract, supervise the works and provide sufficient design information to allow the contractor to carry out and complete the </a:t>
            </a:r>
            <a:r>
              <a:rPr lang="en-GB" dirty="0" smtClean="0"/>
              <a:t>works</a:t>
            </a:r>
            <a:endParaRPr lang="en-GB" dirty="0"/>
          </a:p>
        </p:txBody>
      </p:sp>
    </p:spTree>
    <p:extLst>
      <p:ext uri="{BB962C8B-B14F-4D97-AF65-F5344CB8AC3E}">
        <p14:creationId xmlns:p14="http://schemas.microsoft.com/office/powerpoint/2010/main" val="35552192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t>
            </a:r>
            <a:r>
              <a:rPr lang="en-GB" sz="3600" b="1" dirty="0" smtClean="0"/>
              <a:t>Under JCT SBC 2016, the architect/contract administrator is responsible for, among others, the following:</a:t>
            </a:r>
            <a:r>
              <a:rPr lang="en-GB" dirty="0" smtClean="0"/>
              <a:t/>
            </a:r>
            <a:br>
              <a:rPr lang="en-GB" dirty="0" smtClean="0"/>
            </a:br>
            <a:endParaRPr lang="en-GB" dirty="0"/>
          </a:p>
        </p:txBody>
      </p:sp>
      <p:sp>
        <p:nvSpPr>
          <p:cNvPr id="3" name="Content Placeholder 2"/>
          <p:cNvSpPr>
            <a:spLocks noGrp="1"/>
          </p:cNvSpPr>
          <p:nvPr>
            <p:ph idx="1"/>
          </p:nvPr>
        </p:nvSpPr>
        <p:spPr>
          <a:xfrm>
            <a:off x="838200" y="1490133"/>
            <a:ext cx="10515600" cy="4686830"/>
          </a:xfrm>
        </p:spPr>
        <p:txBody>
          <a:bodyPr/>
          <a:lstStyle/>
          <a:p>
            <a:r>
              <a:rPr lang="en-GB" dirty="0" smtClean="0"/>
              <a:t>acting as principal designer, unless specified otherwise in Article 5;</a:t>
            </a:r>
          </a:p>
          <a:p>
            <a:r>
              <a:rPr lang="en-GB" dirty="0" smtClean="0"/>
              <a:t>where there is a contractor’s designed portion (CDP), integration of the CDP with the overall design of the works (clause 2.2.2);</a:t>
            </a:r>
          </a:p>
          <a:p>
            <a:r>
              <a:rPr lang="en-GB" dirty="0" smtClean="0"/>
              <a:t>providing the information required by the contractor as set out in clauses 2.9 – 2.12, including the levels for setting out the works, the information contained in the information release schedule and any further drawings, details and instructions required by the contractor to carry out and complete the works;</a:t>
            </a:r>
          </a:p>
          <a:p>
            <a:r>
              <a:rPr lang="en-GB" dirty="0" smtClean="0"/>
              <a:t>issuing instructions if there are errors or discrepancies in the contract drawings, specification/works schedules, etc. (clauses 2.15 – 2.18);</a:t>
            </a:r>
            <a:endParaRPr lang="en-GB" dirty="0"/>
          </a:p>
        </p:txBody>
      </p:sp>
    </p:spTree>
    <p:extLst>
      <p:ext uri="{BB962C8B-B14F-4D97-AF65-F5344CB8AC3E}">
        <p14:creationId xmlns:p14="http://schemas.microsoft.com/office/powerpoint/2010/main" val="412101185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granting extensions of time to the contractor (clauses 2.26-2.29);</a:t>
            </a:r>
          </a:p>
          <a:p>
            <a:endParaRPr lang="en-GB" dirty="0" smtClean="0"/>
          </a:p>
          <a:p>
            <a:r>
              <a:rPr lang="en-GB" dirty="0" smtClean="0"/>
              <a:t>issuing sectional/practical completion certificates, as appropriate (clause 2.30);</a:t>
            </a:r>
          </a:p>
          <a:p>
            <a:endParaRPr lang="en-GB" dirty="0" smtClean="0"/>
          </a:p>
          <a:p>
            <a:r>
              <a:rPr lang="en-GB" dirty="0" smtClean="0"/>
              <a:t>issuing non-completion certificates, if necessary (clause 2.31);</a:t>
            </a:r>
          </a:p>
          <a:p>
            <a:endParaRPr lang="en-GB" dirty="0" smtClean="0"/>
          </a:p>
          <a:p>
            <a:r>
              <a:rPr lang="en-GB" dirty="0" smtClean="0"/>
              <a:t>issuing a notice if the employer is to take partial possession of the works (clause 2.33);</a:t>
            </a:r>
            <a:endParaRPr lang="en-GB" dirty="0"/>
          </a:p>
        </p:txBody>
      </p:sp>
    </p:spTree>
    <p:extLst>
      <p:ext uri="{BB962C8B-B14F-4D97-AF65-F5344CB8AC3E}">
        <p14:creationId xmlns:p14="http://schemas.microsoft.com/office/powerpoint/2010/main" val="423154941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notifying the contractor of any defects in the works and/or issuing a schedule of defects (clause 2.38);</a:t>
            </a:r>
          </a:p>
          <a:p>
            <a:r>
              <a:rPr lang="en-GB" dirty="0" smtClean="0"/>
              <a:t>issuing a certificate of making good following rectification of defects (clause 2.39);</a:t>
            </a:r>
          </a:p>
          <a:p>
            <a:r>
              <a:rPr lang="en-GB" dirty="0" smtClean="0"/>
              <a:t>issuing instructions regarding the postponement of work (clause 3.15), expenditure of provisional sums (clause 3.16) and opening work up for inspection (clause 3.17);</a:t>
            </a:r>
          </a:p>
          <a:p>
            <a:r>
              <a:rPr lang="en-GB" dirty="0" smtClean="0"/>
              <a:t>issuing instructions in consequence of work, materials and goods or workmanship not being in accordance with the contract (clauses 3.18 – 3.19 and Schedule 4);</a:t>
            </a:r>
            <a:endParaRPr lang="en-GB" dirty="0"/>
          </a:p>
        </p:txBody>
      </p:sp>
    </p:spTree>
    <p:extLst>
      <p:ext uri="{BB962C8B-B14F-4D97-AF65-F5344CB8AC3E}">
        <p14:creationId xmlns:p14="http://schemas.microsoft.com/office/powerpoint/2010/main" val="244287964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issuing reasons for dissatisfaction in respect of materials, goods or workmanship that are required by the contract to be to the architect/contract administrator’s satisfaction (clause 3.20);</a:t>
            </a:r>
          </a:p>
          <a:p>
            <a:r>
              <a:rPr lang="en-GB" dirty="0">
                <a:hlinkClick r:id="rId2"/>
              </a:rPr>
              <a:t>interim certificates</a:t>
            </a:r>
            <a:r>
              <a:rPr lang="en-GB" dirty="0"/>
              <a:t> (clause 4.9) and the </a:t>
            </a:r>
            <a:r>
              <a:rPr lang="en-GB" u="sng" dirty="0">
                <a:hlinkClick r:id="rId3"/>
              </a:rPr>
              <a:t>final certificate</a:t>
            </a:r>
            <a:r>
              <a:rPr lang="en-GB" dirty="0"/>
              <a:t> (clause 4.26);</a:t>
            </a:r>
          </a:p>
          <a:p>
            <a:r>
              <a:rPr lang="en-GB" dirty="0"/>
              <a:t>ascertaining the amount of loss and/or expense to be added to the </a:t>
            </a:r>
            <a:r>
              <a:rPr lang="en-GB" dirty="0">
                <a:hlinkClick r:id="rId4"/>
              </a:rPr>
              <a:t>contract sum</a:t>
            </a:r>
            <a:r>
              <a:rPr lang="en-GB" dirty="0"/>
              <a:t> (clauses 4.20-4.24);</a:t>
            </a:r>
          </a:p>
          <a:p>
            <a:endParaRPr lang="en-GB" dirty="0"/>
          </a:p>
        </p:txBody>
      </p:sp>
    </p:spTree>
    <p:extLst>
      <p:ext uri="{BB962C8B-B14F-4D97-AF65-F5344CB8AC3E}">
        <p14:creationId xmlns:p14="http://schemas.microsoft.com/office/powerpoint/2010/main" val="13308410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issuing instructions requiring a </a:t>
            </a:r>
            <a:r>
              <a:rPr lang="en-GB" dirty="0">
                <a:hlinkClick r:id="rId2"/>
              </a:rPr>
              <a:t>variation</a:t>
            </a:r>
            <a:r>
              <a:rPr lang="en-GB" dirty="0"/>
              <a:t> and (in appropriate circumstances) a variation quotation or acceleration quotation together with the relevant information to allow the contractor to prepare such quotations;</a:t>
            </a:r>
          </a:p>
          <a:p>
            <a:r>
              <a:rPr lang="en-GB" dirty="0"/>
              <a:t>issuing a notice specifying any default of the contractor in accordance with clause 8.4.1 that could lead to a termination of the contractor’s employment under the contract by the employer; and</a:t>
            </a:r>
          </a:p>
          <a:p>
            <a:r>
              <a:rPr lang="en-GB" dirty="0"/>
              <a:t>if necessary, commenting upon and approving any contractor’s design document (Schedule 1).</a:t>
            </a:r>
          </a:p>
          <a:p>
            <a:endParaRPr lang="en-GB" dirty="0"/>
          </a:p>
        </p:txBody>
      </p:sp>
    </p:spTree>
    <p:extLst>
      <p:ext uri="{BB962C8B-B14F-4D97-AF65-F5344CB8AC3E}">
        <p14:creationId xmlns:p14="http://schemas.microsoft.com/office/powerpoint/2010/main" val="11329160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contract does not impose any duties on third parties so the employer must ensure that the obligations above are reflected in the appointment of the architect/contract administrator. </a:t>
            </a:r>
            <a:endParaRPr lang="en-GB" dirty="0" smtClean="0"/>
          </a:p>
          <a:p>
            <a:r>
              <a:rPr lang="en-GB" dirty="0" smtClean="0"/>
              <a:t>The </a:t>
            </a:r>
            <a:r>
              <a:rPr lang="en-GB" dirty="0"/>
              <a:t>architect/contract administrator is employed by the employer and acts as the employer’s agent for the purpose of securing the completion of the works in an economical and efficient manner. The architect/contract administrator can still be liable to the employer if they are negligent in carrying out any of their duties.</a:t>
            </a:r>
          </a:p>
        </p:txBody>
      </p:sp>
    </p:spTree>
    <p:extLst>
      <p:ext uri="{BB962C8B-B14F-4D97-AF65-F5344CB8AC3E}">
        <p14:creationId xmlns:p14="http://schemas.microsoft.com/office/powerpoint/2010/main" val="8024948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In certain circumstances the architect/contract administrator will act as an independent decision maker. </a:t>
            </a:r>
            <a:endParaRPr lang="en-GB" dirty="0" smtClean="0"/>
          </a:p>
          <a:p>
            <a:r>
              <a:rPr lang="en-GB" dirty="0" smtClean="0"/>
              <a:t>They </a:t>
            </a:r>
            <a:r>
              <a:rPr lang="en-GB" dirty="0"/>
              <a:t>must act fairly and professionally in applying the terms of the contract and act independently and honestly – what is regarded as fair will be determined in accordance with the surrounding facts. </a:t>
            </a:r>
            <a:endParaRPr lang="en-GB" dirty="0" smtClean="0"/>
          </a:p>
          <a:p>
            <a:r>
              <a:rPr lang="en-GB" dirty="0" smtClean="0"/>
              <a:t>The </a:t>
            </a:r>
            <a:r>
              <a:rPr lang="en-GB" dirty="0"/>
              <a:t>obligation to act fairly and professionally extends to those duties where professional skill and judgment is required to form an opinion regarding the balance between the employer and contractor, for example when issuing payment certificates, granting extensions of time or awarding loss and/or expense.</a:t>
            </a:r>
          </a:p>
        </p:txBody>
      </p:sp>
    </p:spTree>
    <p:extLst>
      <p:ext uri="{BB962C8B-B14F-4D97-AF65-F5344CB8AC3E}">
        <p14:creationId xmlns:p14="http://schemas.microsoft.com/office/powerpoint/2010/main" val="35213560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Failure by the architect/contract administrator to comply with any of their obligations in the contract will constitute a breach of contract on the part of the employer.</a:t>
            </a:r>
          </a:p>
        </p:txBody>
      </p:sp>
    </p:spTree>
    <p:extLst>
      <p:ext uri="{BB962C8B-B14F-4D97-AF65-F5344CB8AC3E}">
        <p14:creationId xmlns:p14="http://schemas.microsoft.com/office/powerpoint/2010/main" val="24743228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Quantity surveyor</a:t>
            </a:r>
            <a:br>
              <a:rPr lang="en-GB" b="1" dirty="0"/>
            </a:br>
            <a:endParaRPr lang="en-GB" dirty="0"/>
          </a:p>
        </p:txBody>
      </p:sp>
      <p:sp>
        <p:nvSpPr>
          <p:cNvPr id="3" name="Content Placeholder 2"/>
          <p:cNvSpPr>
            <a:spLocks noGrp="1"/>
          </p:cNvSpPr>
          <p:nvPr>
            <p:ph idx="1"/>
          </p:nvPr>
        </p:nvSpPr>
        <p:spPr/>
        <p:txBody>
          <a:bodyPr/>
          <a:lstStyle/>
          <a:p>
            <a:r>
              <a:rPr lang="en-GB" dirty="0"/>
              <a:t>The quantity surveyor is named in Article 4. The principal responsibility of the quantity surveyor is to value the work undertaken by the contractor to enable the architect/contract administrator to prepare interim certificates (clause 4.9). </a:t>
            </a:r>
          </a:p>
        </p:txBody>
      </p:sp>
    </p:spTree>
    <p:extLst>
      <p:ext uri="{BB962C8B-B14F-4D97-AF65-F5344CB8AC3E}">
        <p14:creationId xmlns:p14="http://schemas.microsoft.com/office/powerpoint/2010/main" val="843123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quantity surveyor also has various other duties, including the following:</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a:t>to value any loss and/or expense suffered by the contractor under 4.21, if required by the architect/contract administrator;</a:t>
            </a:r>
          </a:p>
          <a:p>
            <a:r>
              <a:rPr lang="en-GB" dirty="0"/>
              <a:t>to prepare a statement setting out the final adjustment to the contract sum (clause 4.25) if instructed by the architect/contract administrator;</a:t>
            </a:r>
          </a:p>
          <a:p>
            <a:r>
              <a:rPr lang="en-GB" dirty="0"/>
              <a:t>to prepare a statement showing the amount of retention deducted from an interim certificate, if so instructed by the architect/contract administrator (clauses 4.17 – 4.18); and</a:t>
            </a:r>
          </a:p>
          <a:p>
            <a:r>
              <a:rPr lang="en-GB" dirty="0"/>
              <a:t>to value work pursuant to variations or the expenditure of provisional sums, where necessary (clause 5.2).</a:t>
            </a:r>
          </a:p>
          <a:p>
            <a:endParaRPr lang="en-GB" dirty="0"/>
          </a:p>
        </p:txBody>
      </p:sp>
    </p:spTree>
    <p:extLst>
      <p:ext uri="{BB962C8B-B14F-4D97-AF65-F5344CB8AC3E}">
        <p14:creationId xmlns:p14="http://schemas.microsoft.com/office/powerpoint/2010/main" val="30331520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Contract documents</a:t>
            </a:r>
            <a:br>
              <a:rPr lang="en-GB" b="1" dirty="0"/>
            </a:br>
            <a:endParaRPr lang="en-GB" dirty="0"/>
          </a:p>
        </p:txBody>
      </p:sp>
      <p:sp>
        <p:nvSpPr>
          <p:cNvPr id="3" name="Content Placeholder 2"/>
          <p:cNvSpPr>
            <a:spLocks noGrp="1"/>
          </p:cNvSpPr>
          <p:nvPr>
            <p:ph idx="1"/>
          </p:nvPr>
        </p:nvSpPr>
        <p:spPr/>
        <p:txBody>
          <a:bodyPr>
            <a:normAutofit/>
          </a:bodyPr>
          <a:lstStyle/>
          <a:p>
            <a:r>
              <a:rPr lang="en-GB" dirty="0"/>
              <a:t>There will be a number of other documents that may form part of the contract in addition to the standard form JCT, for example, the drawings, specification and </a:t>
            </a:r>
            <a:r>
              <a:rPr lang="en-GB" dirty="0">
                <a:hlinkClick r:id="rId2"/>
              </a:rPr>
              <a:t>bills of quantities</a:t>
            </a:r>
            <a:r>
              <a:rPr lang="en-GB" dirty="0"/>
              <a:t>.</a:t>
            </a:r>
          </a:p>
          <a:p>
            <a:r>
              <a:rPr lang="en-GB" dirty="0"/>
              <a:t>These documents are very important as they will set out the scope of the works and how the works are to be completed by the contractor. These documents will also have been used by the contractor to accurately price the works. </a:t>
            </a:r>
            <a:endParaRPr lang="en-GB" dirty="0" smtClean="0"/>
          </a:p>
          <a:p>
            <a:r>
              <a:rPr lang="en-GB" dirty="0" smtClean="0"/>
              <a:t>The </a:t>
            </a:r>
            <a:r>
              <a:rPr lang="en-GB" dirty="0"/>
              <a:t>more detailed and accurate these documents, the less chance there should be that the project will overrun on either time or budget.</a:t>
            </a:r>
          </a:p>
          <a:p>
            <a:endParaRPr lang="en-GB" dirty="0"/>
          </a:p>
        </p:txBody>
      </p:sp>
    </p:spTree>
    <p:extLst>
      <p:ext uri="{BB962C8B-B14F-4D97-AF65-F5344CB8AC3E}">
        <p14:creationId xmlns:p14="http://schemas.microsoft.com/office/powerpoint/2010/main" val="16000826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Consents</a:t>
            </a:r>
            <a:br>
              <a:rPr lang="en-GB" b="1" dirty="0" smtClean="0"/>
            </a:br>
            <a:endParaRPr lang="en-GB" dirty="0"/>
          </a:p>
        </p:txBody>
      </p:sp>
      <p:sp>
        <p:nvSpPr>
          <p:cNvPr id="3" name="Content Placeholder 2"/>
          <p:cNvSpPr>
            <a:spLocks noGrp="1"/>
          </p:cNvSpPr>
          <p:nvPr>
            <p:ph idx="1"/>
          </p:nvPr>
        </p:nvSpPr>
        <p:spPr>
          <a:xfrm>
            <a:off x="541867" y="1253067"/>
            <a:ext cx="10811933" cy="4923896"/>
          </a:xfrm>
        </p:spPr>
        <p:txBody>
          <a:bodyPr>
            <a:normAutofit fontScale="92500" lnSpcReduction="10000"/>
          </a:bodyPr>
          <a:lstStyle/>
          <a:p>
            <a:r>
              <a:rPr lang="en-GB" dirty="0" smtClean="0"/>
              <a:t>To </a:t>
            </a:r>
            <a:r>
              <a:rPr lang="en-GB" dirty="0"/>
              <a:t>avoid repetition in the drafting, a new clause 1.11 has been added stating that were a consent or approval is expressly required, such consent shall not be unreasonably withheld or delayed except for:</a:t>
            </a:r>
          </a:p>
          <a:p>
            <a:r>
              <a:rPr lang="en-GB" dirty="0"/>
              <a:t>The employer’s consent, at its sole discretion, </a:t>
            </a:r>
            <a:r>
              <a:rPr lang="en-GB" dirty="0" err="1"/>
              <a:t>for:Accepting</a:t>
            </a:r>
            <a:r>
              <a:rPr lang="en-GB" dirty="0"/>
              <a:t> any errors arising out of the contractor inaccurately setting out the works and making an appropriate deduction from the contract sum (clause 2.10).</a:t>
            </a:r>
            <a:br>
              <a:rPr lang="en-GB" dirty="0"/>
            </a:br>
            <a:endParaRPr lang="en-GB" dirty="0"/>
          </a:p>
          <a:p>
            <a:r>
              <a:rPr lang="en-GB" dirty="0"/>
              <a:t>Foregoing the making good of any of the defects, shrinkages or other faults during the rectification period and making an appropriate deduction from the contract sum (clause 2.38).</a:t>
            </a:r>
            <a:br>
              <a:rPr lang="en-GB" dirty="0"/>
            </a:br>
            <a:endParaRPr lang="en-GB" dirty="0"/>
          </a:p>
          <a:p>
            <a:r>
              <a:rPr lang="en-GB" dirty="0"/>
              <a:t>Accepting any work, materials or goods not in accordance with the contract and making an appropriate deduction from the contract sum (clause 3.18.2).</a:t>
            </a:r>
          </a:p>
          <a:p>
            <a:endParaRPr lang="en-GB" dirty="0"/>
          </a:p>
        </p:txBody>
      </p:sp>
    </p:spTree>
    <p:extLst>
      <p:ext uri="{BB962C8B-B14F-4D97-AF65-F5344CB8AC3E}">
        <p14:creationId xmlns:p14="http://schemas.microsoft.com/office/powerpoint/2010/main" val="14521231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Consents (</a:t>
            </a:r>
            <a:r>
              <a:rPr lang="en-GB" b="1" dirty="0" err="1" smtClean="0"/>
              <a:t>contd</a:t>
            </a:r>
            <a:r>
              <a:rPr lang="en-GB" b="1" dirty="0" smtClean="0"/>
              <a:t>)</a:t>
            </a:r>
            <a:endParaRPr lang="en-GB" dirty="0"/>
          </a:p>
        </p:txBody>
      </p:sp>
      <p:sp>
        <p:nvSpPr>
          <p:cNvPr id="3" name="Content Placeholder 2"/>
          <p:cNvSpPr>
            <a:spLocks noGrp="1"/>
          </p:cNvSpPr>
          <p:nvPr>
            <p:ph idx="1"/>
          </p:nvPr>
        </p:nvSpPr>
        <p:spPr/>
        <p:txBody>
          <a:bodyPr/>
          <a:lstStyle/>
          <a:p>
            <a:r>
              <a:rPr lang="en-GB" dirty="0"/>
              <a:t>Consent by either party to an assignment of the building contract by the other party under clause 7.1, which can only occur with the other party’s consent, at its sole discretion.</a:t>
            </a:r>
          </a:p>
        </p:txBody>
      </p:sp>
    </p:spTree>
    <p:extLst>
      <p:ext uri="{BB962C8B-B14F-4D97-AF65-F5344CB8AC3E}">
        <p14:creationId xmlns:p14="http://schemas.microsoft.com/office/powerpoint/2010/main" val="3271038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Contract drawings</a:t>
            </a:r>
            <a:br>
              <a:rPr lang="en-GB" b="1" dirty="0" smtClean="0"/>
            </a:br>
            <a:endParaRPr lang="en-GB" dirty="0"/>
          </a:p>
        </p:txBody>
      </p:sp>
      <p:sp>
        <p:nvSpPr>
          <p:cNvPr id="3" name="Content Placeholder 2"/>
          <p:cNvSpPr>
            <a:spLocks noGrp="1"/>
          </p:cNvSpPr>
          <p:nvPr>
            <p:ph idx="1"/>
          </p:nvPr>
        </p:nvSpPr>
        <p:spPr/>
        <p:txBody>
          <a:bodyPr/>
          <a:lstStyle/>
          <a:p>
            <a:r>
              <a:rPr lang="en-GB" dirty="0" smtClean="0"/>
              <a:t>The </a:t>
            </a:r>
            <a:r>
              <a:rPr lang="en-GB" dirty="0"/>
              <a:t>drawings should be identified precisely and initialled by both parties when the contract is executed. If a list of the drawings is used, it is important that the correct revision number is included. These are of fundamental importance to show the work to be carried out.</a:t>
            </a:r>
          </a:p>
          <a:p>
            <a:endParaRPr lang="en-GB" dirty="0"/>
          </a:p>
        </p:txBody>
      </p:sp>
    </p:spTree>
    <p:extLst>
      <p:ext uri="{BB962C8B-B14F-4D97-AF65-F5344CB8AC3E}">
        <p14:creationId xmlns:p14="http://schemas.microsoft.com/office/powerpoint/2010/main" val="31737536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Contract bills</a:t>
            </a:r>
            <a:br>
              <a:rPr lang="en-GB" b="1" dirty="0" smtClean="0"/>
            </a:br>
            <a:endParaRPr lang="en-GB" dirty="0"/>
          </a:p>
        </p:txBody>
      </p:sp>
      <p:sp>
        <p:nvSpPr>
          <p:cNvPr id="3" name="Content Placeholder 2"/>
          <p:cNvSpPr>
            <a:spLocks noGrp="1"/>
          </p:cNvSpPr>
          <p:nvPr>
            <p:ph idx="1"/>
          </p:nvPr>
        </p:nvSpPr>
        <p:spPr/>
        <p:txBody>
          <a:bodyPr/>
          <a:lstStyle/>
          <a:p>
            <a:r>
              <a:rPr lang="en-GB" dirty="0" smtClean="0"/>
              <a:t>In </a:t>
            </a:r>
            <a:r>
              <a:rPr lang="en-GB" dirty="0"/>
              <a:t>the JCT Standard building contract with quantities and with approximate quantities, the bill of quantities is prepared by the quantity surveyor and then priced by the contractor.</a:t>
            </a:r>
          </a:p>
          <a:p>
            <a:r>
              <a:rPr lang="en-GB" dirty="0"/>
              <a:t>Contract bills should be prepared in accordance with the </a:t>
            </a:r>
            <a:r>
              <a:rPr lang="en-GB" dirty="0">
                <a:hlinkClick r:id="rId2"/>
              </a:rPr>
              <a:t>RICS New rules of measurement: Detailed measurement for building works</a:t>
            </a:r>
            <a:r>
              <a:rPr lang="en-GB" dirty="0"/>
              <a:t> (NRM2) (clause 2.13.1). If the bills are not prepared in accordance with the relevant rules, then this can give rise to claims from the contractor.</a:t>
            </a:r>
          </a:p>
        </p:txBody>
      </p:sp>
    </p:spTree>
    <p:extLst>
      <p:ext uri="{BB962C8B-B14F-4D97-AF65-F5344CB8AC3E}">
        <p14:creationId xmlns:p14="http://schemas.microsoft.com/office/powerpoint/2010/main" val="7039853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For JCT Standard Building Contract with quantities 2016, the contract bills indicate the quantity of work included in the contract sum (clause 4.1).</a:t>
            </a:r>
          </a:p>
          <a:p>
            <a:r>
              <a:rPr lang="en-GB" dirty="0"/>
              <a:t>For JCT Standard Building Contract with approximate quantities 2016, the contract bills indicate only the estimated quantity of the work to be done, which is subsequently re-calculated for the actual as-built work.</a:t>
            </a:r>
          </a:p>
          <a:p>
            <a:r>
              <a:rPr lang="en-GB" dirty="0"/>
              <a:t>Contract bills are not used in the JCT Standard Building Contract 2016 without quantities.</a:t>
            </a:r>
          </a:p>
          <a:p>
            <a:endParaRPr lang="en-GB" dirty="0"/>
          </a:p>
        </p:txBody>
      </p:sp>
    </p:spTree>
    <p:extLst>
      <p:ext uri="{BB962C8B-B14F-4D97-AF65-F5344CB8AC3E}">
        <p14:creationId xmlns:p14="http://schemas.microsoft.com/office/powerpoint/2010/main" val="7345334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Specification or works schedule</a:t>
            </a:r>
            <a:br>
              <a:rPr lang="en-GB" b="1" dirty="0" smtClean="0"/>
            </a:br>
            <a:endParaRPr lang="en-GB" dirty="0"/>
          </a:p>
        </p:txBody>
      </p:sp>
      <p:sp>
        <p:nvSpPr>
          <p:cNvPr id="3" name="Content Placeholder 2"/>
          <p:cNvSpPr>
            <a:spLocks noGrp="1"/>
          </p:cNvSpPr>
          <p:nvPr>
            <p:ph idx="1"/>
          </p:nvPr>
        </p:nvSpPr>
        <p:spPr/>
        <p:txBody>
          <a:bodyPr/>
          <a:lstStyle/>
          <a:p>
            <a:r>
              <a:rPr lang="en-GB" dirty="0" smtClean="0"/>
              <a:t>In </a:t>
            </a:r>
            <a:r>
              <a:rPr lang="en-GB" dirty="0"/>
              <a:t>JCT SBC without quantities, a specification or a works schedule could form the basis of the pricing document provided by the contractor and be used to value variations.</a:t>
            </a:r>
          </a:p>
          <a:p>
            <a:r>
              <a:rPr lang="en-GB" dirty="0"/>
              <a:t>Works schedules are frequently set out by sections, trades or on a room-by-room basis. The specification/works schedule will be used to determine the quality and quantity of work included in the contract sum (4.1).</a:t>
            </a:r>
          </a:p>
          <a:p>
            <a:endParaRPr lang="en-GB" dirty="0"/>
          </a:p>
        </p:txBody>
      </p:sp>
    </p:spTree>
    <p:extLst>
      <p:ext uri="{BB962C8B-B14F-4D97-AF65-F5344CB8AC3E}">
        <p14:creationId xmlns:p14="http://schemas.microsoft.com/office/powerpoint/2010/main" val="5739752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Contract sum analysis or schedule of rates</a:t>
            </a:r>
            <a:br>
              <a:rPr lang="en-GB" b="1" dirty="0" smtClean="0"/>
            </a:br>
            <a:endParaRPr lang="en-GB" dirty="0"/>
          </a:p>
        </p:txBody>
      </p:sp>
      <p:sp>
        <p:nvSpPr>
          <p:cNvPr id="3" name="Content Placeholder 2"/>
          <p:cNvSpPr>
            <a:spLocks noGrp="1"/>
          </p:cNvSpPr>
          <p:nvPr>
            <p:ph idx="1"/>
          </p:nvPr>
        </p:nvSpPr>
        <p:spPr/>
        <p:txBody>
          <a:bodyPr/>
          <a:lstStyle/>
          <a:p>
            <a:r>
              <a:rPr lang="en-GB" dirty="0" smtClean="0"/>
              <a:t>In </a:t>
            </a:r>
            <a:r>
              <a:rPr lang="en-GB" dirty="0"/>
              <a:t>the JCT SBC without quantities, the contractor could provide a </a:t>
            </a:r>
            <a:r>
              <a:rPr lang="en-GB" dirty="0">
                <a:hlinkClick r:id="rId2"/>
              </a:rPr>
              <a:t>contract sum</a:t>
            </a:r>
            <a:r>
              <a:rPr lang="en-GB" dirty="0"/>
              <a:t> analysis or schedule of rates to form the basis of the pricing document used to value variations, as an alternative to a specification or works schedule</a:t>
            </a:r>
          </a:p>
          <a:p>
            <a:endParaRPr lang="en-GB" dirty="0"/>
          </a:p>
        </p:txBody>
      </p:sp>
    </p:spTree>
    <p:extLst>
      <p:ext uri="{BB962C8B-B14F-4D97-AF65-F5344CB8AC3E}">
        <p14:creationId xmlns:p14="http://schemas.microsoft.com/office/powerpoint/2010/main" val="5819692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Employer’s requirements, contractor’s proposals and CDP analysis</a:t>
            </a:r>
            <a:br>
              <a:rPr lang="en-GB" b="1" dirty="0" smtClean="0"/>
            </a:br>
            <a:endParaRPr lang="en-GB" dirty="0"/>
          </a:p>
        </p:txBody>
      </p:sp>
      <p:sp>
        <p:nvSpPr>
          <p:cNvPr id="3" name="Content Placeholder 2"/>
          <p:cNvSpPr>
            <a:spLocks noGrp="1"/>
          </p:cNvSpPr>
          <p:nvPr>
            <p:ph idx="1"/>
          </p:nvPr>
        </p:nvSpPr>
        <p:spPr/>
        <p:txBody>
          <a:bodyPr>
            <a:normAutofit/>
          </a:bodyPr>
          <a:lstStyle/>
          <a:p>
            <a:r>
              <a:rPr lang="en-GB" dirty="0" smtClean="0"/>
              <a:t>These </a:t>
            </a:r>
            <a:r>
              <a:rPr lang="en-GB" dirty="0"/>
              <a:t>documents will be required if there is a contractor’s designed portion (CDP</a:t>
            </a:r>
            <a:r>
              <a:rPr lang="en-GB" dirty="0" smtClean="0"/>
              <a:t>)</a:t>
            </a:r>
          </a:p>
          <a:p>
            <a:r>
              <a:rPr lang="en-GB" dirty="0" smtClean="0"/>
              <a:t>.</a:t>
            </a:r>
            <a:endParaRPr lang="en-GB" dirty="0"/>
          </a:p>
          <a:p>
            <a:r>
              <a:rPr lang="en-GB" dirty="0"/>
              <a:t>The employer’s requirements set out what is required from the CDP. The more likely there is to be significant integration issues between the CDP and the design of the rest of the works, the more detailed the employer’s requirements need to be. The employer’s requirements should also set out the design information required to be submitted by the contractor and the programme for submission.</a:t>
            </a:r>
          </a:p>
        </p:txBody>
      </p:sp>
    </p:spTree>
    <p:extLst>
      <p:ext uri="{BB962C8B-B14F-4D97-AF65-F5344CB8AC3E}">
        <p14:creationId xmlns:p14="http://schemas.microsoft.com/office/powerpoint/2010/main" val="11039585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contractor’s proposals should set out the design solution in the format required by the employer’s requirements, for example, drawings, specifications and method statements.</a:t>
            </a:r>
          </a:p>
          <a:p>
            <a:r>
              <a:rPr lang="en-GB" dirty="0"/>
              <a:t>The CDP analysis is an analysis of the portion of the overall contract sum that relates to the CDP and is used for assessing the value of any variations to the CDP.</a:t>
            </a:r>
          </a:p>
          <a:p>
            <a:endParaRPr lang="en-GB" dirty="0"/>
          </a:p>
        </p:txBody>
      </p:sp>
    </p:spTree>
    <p:extLst>
      <p:ext uri="{BB962C8B-B14F-4D97-AF65-F5344CB8AC3E}">
        <p14:creationId xmlns:p14="http://schemas.microsoft.com/office/powerpoint/2010/main" val="11979721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Copyright </a:t>
            </a:r>
            <a:br>
              <a:rPr lang="en-GB" b="1" dirty="0" smtClean="0"/>
            </a:br>
            <a:endParaRPr lang="en-GB" dirty="0"/>
          </a:p>
        </p:txBody>
      </p:sp>
      <p:sp>
        <p:nvSpPr>
          <p:cNvPr id="3" name="Content Placeholder 2"/>
          <p:cNvSpPr>
            <a:spLocks noGrp="1"/>
          </p:cNvSpPr>
          <p:nvPr>
            <p:ph idx="1"/>
          </p:nvPr>
        </p:nvSpPr>
        <p:spPr/>
        <p:txBody>
          <a:bodyPr>
            <a:normAutofit/>
          </a:bodyPr>
          <a:lstStyle/>
          <a:p>
            <a:r>
              <a:rPr lang="en-GB" dirty="0"/>
              <a:t>The copyright in the contractor’s design documents shall remain vested in the contractor but (subject to all monies due under the contract having been paid) the employer will have an irrevocable, royalty-free, non-exclusive licence to use these documents in connection with the works.  The employer cannot use this copyright licence to reproduce the contractor's designs for an extension of the works (clause 2.41) but the licence can be expressly assigned to any owner from time to time of the works and may be sub-licensed to any owner or tenant or to any person engaged in any of the permitted purposes for use of the copyrighted material referred to in the main licence clause. </a:t>
            </a:r>
          </a:p>
        </p:txBody>
      </p:sp>
    </p:spTree>
    <p:extLst>
      <p:ext uri="{BB962C8B-B14F-4D97-AF65-F5344CB8AC3E}">
        <p14:creationId xmlns:p14="http://schemas.microsoft.com/office/powerpoint/2010/main" val="22821762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It is not uncommon for the copyright provisions to be amended by the employer so that it is not dependent on the money due to the contractor having been paid. </a:t>
            </a:r>
            <a:endParaRPr lang="en-GB" dirty="0" smtClean="0"/>
          </a:p>
          <a:p>
            <a:r>
              <a:rPr lang="en-GB" dirty="0" smtClean="0"/>
              <a:t>The </a:t>
            </a:r>
            <a:r>
              <a:rPr lang="en-GB" dirty="0"/>
              <a:t>employer would argue that the right to payment and the copyright licence are two separate rights. The employer may have a number of valid reasons why it may be setting off against sums that would otherwise be validly due to the contractor. </a:t>
            </a:r>
            <a:endParaRPr lang="en-GB" dirty="0" smtClean="0"/>
          </a:p>
          <a:p>
            <a:r>
              <a:rPr lang="en-GB" dirty="0" smtClean="0"/>
              <a:t>The </a:t>
            </a:r>
            <a:r>
              <a:rPr lang="en-GB" dirty="0"/>
              <a:t>ability to use the drawings is of course particularly important if the contractor is removed from the site and the employer wishes to build out using another contractor.</a:t>
            </a:r>
          </a:p>
        </p:txBody>
      </p:sp>
    </p:spTree>
    <p:extLst>
      <p:ext uri="{BB962C8B-B14F-4D97-AF65-F5344CB8AC3E}">
        <p14:creationId xmlns:p14="http://schemas.microsoft.com/office/powerpoint/2010/main" val="37970841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Activity schedule</a:t>
            </a:r>
            <a:br>
              <a:rPr lang="en-GB" b="1" dirty="0" smtClean="0"/>
            </a:br>
            <a:endParaRPr lang="en-GB" dirty="0"/>
          </a:p>
        </p:txBody>
      </p:sp>
      <p:sp>
        <p:nvSpPr>
          <p:cNvPr id="3" name="Content Placeholder 2"/>
          <p:cNvSpPr>
            <a:spLocks noGrp="1"/>
          </p:cNvSpPr>
          <p:nvPr>
            <p:ph idx="1"/>
          </p:nvPr>
        </p:nvSpPr>
        <p:spPr/>
        <p:txBody>
          <a:bodyPr/>
          <a:lstStyle/>
          <a:p>
            <a:r>
              <a:rPr lang="en-GB" dirty="0" smtClean="0"/>
              <a:t>This </a:t>
            </a:r>
            <a:r>
              <a:rPr lang="en-GB" dirty="0"/>
              <a:t>is optional and the reference in the recitals to the activity schedule can be deleted if it is not used. </a:t>
            </a:r>
          </a:p>
          <a:p>
            <a:r>
              <a:rPr lang="en-GB" dirty="0"/>
              <a:t>It is prepared and priced by the contractor and is used to ascertain the value of work properly executed for the purpose of issuing an interim certificate (clause 4.14.1). However, it is unlikely to be needed if a works schedule has also been prepared by the professional team.</a:t>
            </a:r>
          </a:p>
          <a:p>
            <a:endParaRPr lang="en-GB" dirty="0"/>
          </a:p>
        </p:txBody>
      </p:sp>
    </p:spTree>
    <p:extLst>
      <p:ext uri="{BB962C8B-B14F-4D97-AF65-F5344CB8AC3E}">
        <p14:creationId xmlns:p14="http://schemas.microsoft.com/office/powerpoint/2010/main" val="36580958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Information release schedule</a:t>
            </a:r>
            <a:br>
              <a:rPr lang="en-GB" b="1" dirty="0" smtClean="0"/>
            </a:br>
            <a:endParaRPr lang="en-GB" dirty="0"/>
          </a:p>
        </p:txBody>
      </p:sp>
      <p:sp>
        <p:nvSpPr>
          <p:cNvPr id="3" name="Content Placeholder 2"/>
          <p:cNvSpPr>
            <a:spLocks noGrp="1"/>
          </p:cNvSpPr>
          <p:nvPr>
            <p:ph idx="1"/>
          </p:nvPr>
        </p:nvSpPr>
        <p:spPr/>
        <p:txBody>
          <a:bodyPr/>
          <a:lstStyle/>
          <a:p>
            <a:r>
              <a:rPr lang="en-GB" dirty="0" smtClean="0"/>
              <a:t>This </a:t>
            </a:r>
            <a:r>
              <a:rPr lang="en-GB" dirty="0"/>
              <a:t>is optional and will generally set out when key documents, for example drawings, will be provided to the contractor. This should allow the contractor to programme more effectively. If used, it is a contractual obligation to provide the documents when specified (clause 2.11) and consequently employers are reluctant to take on such an obligation. If a document is provided by an employer later than the date set out in the information release schedule, this will be a relevant event, that allows the contractor to claim an </a:t>
            </a:r>
            <a:r>
              <a:rPr lang="en-GB" dirty="0">
                <a:hlinkClick r:id="rId2"/>
              </a:rPr>
              <a:t>extension of time</a:t>
            </a:r>
            <a:r>
              <a:rPr lang="en-GB" dirty="0"/>
              <a:t>.</a:t>
            </a:r>
          </a:p>
          <a:p>
            <a:endParaRPr lang="en-GB" dirty="0"/>
          </a:p>
        </p:txBody>
      </p:sp>
    </p:spTree>
    <p:extLst>
      <p:ext uri="{BB962C8B-B14F-4D97-AF65-F5344CB8AC3E}">
        <p14:creationId xmlns:p14="http://schemas.microsoft.com/office/powerpoint/2010/main" val="17486907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6600" b="1" dirty="0" smtClean="0">
                <a:solidFill>
                  <a:srgbClr val="FF0000"/>
                </a:solidFill>
              </a:rPr>
              <a:t>Errors or discrepancies</a:t>
            </a:r>
            <a:endParaRPr lang="en-GB" sz="6600" dirty="0">
              <a:solidFill>
                <a:srgbClr val="FF0000"/>
              </a:solidFill>
            </a:endParaRPr>
          </a:p>
        </p:txBody>
      </p:sp>
    </p:spTree>
    <p:extLst>
      <p:ext uri="{BB962C8B-B14F-4D97-AF65-F5344CB8AC3E}">
        <p14:creationId xmlns:p14="http://schemas.microsoft.com/office/powerpoint/2010/main" val="30424386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Errors or discrepancies</a:t>
            </a:r>
            <a:br>
              <a:rPr lang="en-GB" b="1" dirty="0" smtClean="0"/>
            </a:br>
            <a:endParaRPr lang="en-GB" dirty="0"/>
          </a:p>
        </p:txBody>
      </p:sp>
      <p:sp>
        <p:nvSpPr>
          <p:cNvPr id="3" name="Content Placeholder 2"/>
          <p:cNvSpPr>
            <a:spLocks noGrp="1"/>
          </p:cNvSpPr>
          <p:nvPr>
            <p:ph idx="1"/>
          </p:nvPr>
        </p:nvSpPr>
        <p:spPr/>
        <p:txBody>
          <a:bodyPr/>
          <a:lstStyle/>
          <a:p>
            <a:r>
              <a:rPr lang="en-GB" dirty="0" smtClean="0"/>
              <a:t>If </a:t>
            </a:r>
            <a:r>
              <a:rPr lang="en-GB" dirty="0"/>
              <a:t>there is an error or discrepancy in the contract bills or employer’s requirements (unless dealt with by the contractor’s proposals), the correction of such an error or inadequacy will be treated as a </a:t>
            </a:r>
            <a:r>
              <a:rPr lang="en-GB" dirty="0">
                <a:hlinkClick r:id="rId2"/>
              </a:rPr>
              <a:t>variation</a:t>
            </a:r>
            <a:r>
              <a:rPr lang="en-GB" dirty="0"/>
              <a:t>, for which the contractor will be entitled to claim </a:t>
            </a:r>
            <a:r>
              <a:rPr lang="en-GB" dirty="0">
                <a:hlinkClick r:id="rId3"/>
              </a:rPr>
              <a:t>time and money</a:t>
            </a:r>
            <a:r>
              <a:rPr lang="en-GB" dirty="0"/>
              <a:t> (clauses 2.14 and 2.16.2).</a:t>
            </a:r>
          </a:p>
          <a:p>
            <a:endParaRPr lang="en-GB" dirty="0"/>
          </a:p>
        </p:txBody>
      </p:sp>
    </p:spTree>
    <p:extLst>
      <p:ext uri="{BB962C8B-B14F-4D97-AF65-F5344CB8AC3E}">
        <p14:creationId xmlns:p14="http://schemas.microsoft.com/office/powerpoint/2010/main" val="4166542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Any error in description or quality in the contractor’s proposals or contract sum analysis shall be corrected at no cost to the employer (even if a variation is required to do so) (clause 2.14) and the contractor will not be granted an extension of time (clause 2.20</a:t>
            </a:r>
            <a:r>
              <a:rPr lang="en-GB" dirty="0" smtClean="0"/>
              <a:t>).</a:t>
            </a:r>
          </a:p>
          <a:p>
            <a:r>
              <a:rPr lang="en-GB" dirty="0" smtClean="0"/>
              <a:t> </a:t>
            </a:r>
            <a:r>
              <a:rPr lang="en-GB" dirty="0"/>
              <a:t>The contractor is required to set out its proposed amendments to remove the discrepancy as soon as reasonably practicable after notifying the </a:t>
            </a:r>
            <a:r>
              <a:rPr lang="en-GB" dirty="0">
                <a:hlinkClick r:id="rId2"/>
              </a:rPr>
              <a:t>architect/contract administrator</a:t>
            </a:r>
            <a:r>
              <a:rPr lang="en-GB" dirty="0"/>
              <a:t> of its existence. The architect/contract administrator shall issue instructions in this regard once it receives such proposals (clause 2.16.1).</a:t>
            </a:r>
          </a:p>
        </p:txBody>
      </p:sp>
    </p:spTree>
    <p:extLst>
      <p:ext uri="{BB962C8B-B14F-4D97-AF65-F5344CB8AC3E}">
        <p14:creationId xmlns:p14="http://schemas.microsoft.com/office/powerpoint/2010/main" val="4463193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contractor must give written notice to the architect/contract administrator with appropriate details if it becomes aware of any error, omission, inadequacy or divergence within or between any of the contract drawings, contract bills, specifications/work schedules, any instruction of the architect/contract administrator, any further design information issued by the architect/contract administrator or (if appropriate) the contractor’s proposals and other contractor’s design documents (clause 2.15).</a:t>
            </a:r>
          </a:p>
        </p:txBody>
      </p:sp>
    </p:spTree>
    <p:extLst>
      <p:ext uri="{BB962C8B-B14F-4D97-AF65-F5344CB8AC3E}">
        <p14:creationId xmlns:p14="http://schemas.microsoft.com/office/powerpoint/2010/main" val="31692415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architect/contract administrator is obliged to issue an instruction in consequence of such a notification and the contractor will be entitled to time and money for complying with such an instruction (unless the error is one of description or quality in the contractor’s proposals or the CDP analysis – see above</a:t>
            </a:r>
            <a:r>
              <a:rPr lang="en-GB" dirty="0" smtClean="0"/>
              <a:t>).</a:t>
            </a:r>
          </a:p>
          <a:p>
            <a:r>
              <a:rPr lang="en-GB" dirty="0"/>
              <a:t>If such an instruction causes the suspension of the works, the contractor may be allowed to terminate the contract for an employer default (clause 8.9)</a:t>
            </a:r>
          </a:p>
        </p:txBody>
      </p:sp>
    </p:spTree>
    <p:extLst>
      <p:ext uri="{BB962C8B-B14F-4D97-AF65-F5344CB8AC3E}">
        <p14:creationId xmlns:p14="http://schemas.microsoft.com/office/powerpoint/2010/main" val="13675880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contractor is not under a positive obligation to search for discrepancies. </a:t>
            </a:r>
            <a:endParaRPr lang="en-GB" dirty="0" smtClean="0"/>
          </a:p>
          <a:p>
            <a:r>
              <a:rPr lang="en-GB" dirty="0" smtClean="0"/>
              <a:t>However</a:t>
            </a:r>
            <a:r>
              <a:rPr lang="en-GB" dirty="0"/>
              <a:t>, if it fails to point out any discrepancies that it does in fact find (or which should have been obvious), then it may lose its entitlement to time and money if work has to be corrected as a result.</a:t>
            </a:r>
          </a:p>
        </p:txBody>
      </p:sp>
    </p:spTree>
    <p:extLst>
      <p:ext uri="{BB962C8B-B14F-4D97-AF65-F5344CB8AC3E}">
        <p14:creationId xmlns:p14="http://schemas.microsoft.com/office/powerpoint/2010/main" val="4760167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If any divergence between any statutory requirement and a contract document is discovered, notice shall be given by the contractor to the architect/contract administrator (or vice versa, depending on who discovered the discrepancy). </a:t>
            </a:r>
            <a:endParaRPr lang="en-GB" dirty="0" smtClean="0"/>
          </a:p>
          <a:p>
            <a:r>
              <a:rPr lang="en-GB" dirty="0" smtClean="0"/>
              <a:t>If </a:t>
            </a:r>
            <a:r>
              <a:rPr lang="en-GB" dirty="0"/>
              <a:t>the discrepancy concerns a statutory requirement and a contractor’s designed portion (CDP) document, the contractor must provide a proposed amendment in writing to remove it. </a:t>
            </a:r>
            <a:endParaRPr lang="en-GB" dirty="0" smtClean="0"/>
          </a:p>
          <a:p>
            <a:r>
              <a:rPr lang="en-GB" dirty="0" smtClean="0"/>
              <a:t>The </a:t>
            </a:r>
            <a:r>
              <a:rPr lang="en-GB" dirty="0"/>
              <a:t>contractor is to bear the cost of rectifying a discrepancy between a CDP document (including the employer’s requirements) and a statutory requirement, unless the statutory requirement has changed since the base date.</a:t>
            </a:r>
          </a:p>
        </p:txBody>
      </p:sp>
    </p:spTree>
    <p:extLst>
      <p:ext uri="{BB962C8B-B14F-4D97-AF65-F5344CB8AC3E}">
        <p14:creationId xmlns:p14="http://schemas.microsoft.com/office/powerpoint/2010/main" val="3712177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If emergency work is required before the architect/contract administrator can issue such an instruction, the contractor is to undertake the limited work necessary to secure compliance with the statutory requirement</a:t>
            </a:r>
            <a:r>
              <a:rPr lang="en-GB" dirty="0" smtClean="0"/>
              <a:t>.</a:t>
            </a:r>
          </a:p>
          <a:p>
            <a:r>
              <a:rPr lang="en-GB" dirty="0" smtClean="0"/>
              <a:t> </a:t>
            </a:r>
            <a:r>
              <a:rPr lang="en-GB" dirty="0"/>
              <a:t>Such work will be treated as a variation, unless the discrepancy was within a CDP document (clause 2.18).</a:t>
            </a:r>
          </a:p>
        </p:txBody>
      </p:sp>
    </p:spTree>
    <p:extLst>
      <p:ext uri="{BB962C8B-B14F-4D97-AF65-F5344CB8AC3E}">
        <p14:creationId xmlns:p14="http://schemas.microsoft.com/office/powerpoint/2010/main" val="37291786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Insurance and risk</a:t>
            </a:r>
            <a:br>
              <a:rPr lang="en-GB" b="1" dirty="0"/>
            </a:br>
            <a:endParaRPr lang="en-GB" dirty="0"/>
          </a:p>
        </p:txBody>
      </p:sp>
      <p:sp>
        <p:nvSpPr>
          <p:cNvPr id="3" name="Content Placeholder 2"/>
          <p:cNvSpPr>
            <a:spLocks noGrp="1"/>
          </p:cNvSpPr>
          <p:nvPr>
            <p:ph idx="1"/>
          </p:nvPr>
        </p:nvSpPr>
        <p:spPr/>
        <p:txBody>
          <a:bodyPr/>
          <a:lstStyle/>
          <a:p>
            <a:r>
              <a:rPr lang="en-GB" dirty="0"/>
              <a:t>The contractor indemnifies the employer for any loss suffered in respect of personal injury or death of any person arising out of the works, except to the extent due to any act of the employer or any of the employer’s persons (clause 6.1). </a:t>
            </a:r>
            <a:endParaRPr lang="en-GB" dirty="0" smtClean="0"/>
          </a:p>
          <a:p>
            <a:r>
              <a:rPr lang="en-GB" dirty="0" smtClean="0"/>
              <a:t>The </a:t>
            </a:r>
            <a:r>
              <a:rPr lang="en-GB" dirty="0"/>
              <a:t>contractor is required to hold insurance to cover this risk (clause 6.4). This will be a combination of employer’s liability insurance and public liability insurance. The level of public liability insurance required is to be specified in the contract particulars.</a:t>
            </a:r>
          </a:p>
        </p:txBody>
      </p:sp>
    </p:spTree>
    <p:extLst>
      <p:ext uri="{BB962C8B-B14F-4D97-AF65-F5344CB8AC3E}">
        <p14:creationId xmlns:p14="http://schemas.microsoft.com/office/powerpoint/2010/main" val="152425018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contractor also indemnifies the employer for any loss suffered in respect of damage to property due to the contractor’s negligence (clause 6.2). </a:t>
            </a:r>
            <a:endParaRPr lang="en-GB" dirty="0" smtClean="0"/>
          </a:p>
          <a:p>
            <a:r>
              <a:rPr lang="en-GB" dirty="0" smtClean="0"/>
              <a:t>The </a:t>
            </a:r>
            <a:r>
              <a:rPr lang="en-GB" dirty="0"/>
              <a:t>contractor is required to take out public liability insurance at the level set out in the contract particulars to cover this risk (clause 6.4). </a:t>
            </a:r>
          </a:p>
        </p:txBody>
      </p:sp>
    </p:spTree>
    <p:extLst>
      <p:ext uri="{BB962C8B-B14F-4D97-AF65-F5344CB8AC3E}">
        <p14:creationId xmlns:p14="http://schemas.microsoft.com/office/powerpoint/2010/main" val="8929721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However, this indemnity does not cover:</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a:t>Damage caused to the works, work executed or site materials up to the earlier of the date of issue of the practical completion certificate (or section completion certificate, if relevant), the date any relevant part is taken into partial possession or the date of termination of the contractor’s employment (clause 6.3</a:t>
            </a:r>
            <a:r>
              <a:rPr lang="en-GB" dirty="0" smtClean="0"/>
              <a:t>).</a:t>
            </a:r>
          </a:p>
          <a:p>
            <a:r>
              <a:rPr lang="en-GB" dirty="0" smtClean="0"/>
              <a:t> </a:t>
            </a:r>
            <a:r>
              <a:rPr lang="en-GB" dirty="0"/>
              <a:t>These risks are covered by the all-risks insurance to be taken out under options A, B or C.</a:t>
            </a:r>
          </a:p>
          <a:p>
            <a:r>
              <a:rPr lang="en-GB" dirty="0"/>
              <a:t>Any loss or damage to existing structures or their content to the extent that this is required to be insured under option C (see below).</a:t>
            </a:r>
          </a:p>
          <a:p>
            <a:endParaRPr lang="en-GB" dirty="0"/>
          </a:p>
        </p:txBody>
      </p:sp>
    </p:spTree>
    <p:extLst>
      <p:ext uri="{BB962C8B-B14F-4D97-AF65-F5344CB8AC3E}">
        <p14:creationId xmlns:p14="http://schemas.microsoft.com/office/powerpoint/2010/main" val="28466512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The indemnity in favour of the employer in clause 6.2 only covers damage caused by the contractor’s negligence. </a:t>
            </a:r>
            <a:endParaRPr lang="en-GB" dirty="0" smtClean="0"/>
          </a:p>
          <a:p>
            <a:r>
              <a:rPr lang="en-GB" dirty="0" smtClean="0"/>
              <a:t>If </a:t>
            </a:r>
            <a:r>
              <a:rPr lang="en-GB" dirty="0"/>
              <a:t>the employer considers that it is likely that damage will be caused in situations where the contractor is not in fact negligent, for example subsidence or vibration could cause damage to surrounding buildings even if the contractor takes reasonable care, then the employer can require the contractor to take out insurance to cover this risk in joint names in the terms set out in clause 6.5.1. </a:t>
            </a:r>
            <a:endParaRPr lang="en-GB" dirty="0" smtClean="0"/>
          </a:p>
          <a:p>
            <a:r>
              <a:rPr lang="en-GB" dirty="0" smtClean="0"/>
              <a:t>The </a:t>
            </a:r>
            <a:r>
              <a:rPr lang="en-GB" dirty="0"/>
              <a:t>contractor will be reimbursed the cost of taking out this insurance (clause 6.5.3).</a:t>
            </a:r>
          </a:p>
        </p:txBody>
      </p:sp>
    </p:spTree>
    <p:extLst>
      <p:ext uri="{BB962C8B-B14F-4D97-AF65-F5344CB8AC3E}">
        <p14:creationId xmlns:p14="http://schemas.microsoft.com/office/powerpoint/2010/main" val="218067851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There is no requirement for any of the above insurance to cover any excepted risks and the indemnities in favour of the employer do not cover the excepted risks (clause 6.6</a:t>
            </a:r>
            <a:r>
              <a:rPr lang="en-GB" dirty="0" smtClean="0"/>
              <a:t>).</a:t>
            </a:r>
          </a:p>
          <a:p>
            <a:r>
              <a:rPr lang="en-GB" dirty="0" smtClean="0"/>
              <a:t> </a:t>
            </a:r>
            <a:r>
              <a:rPr lang="en-GB" dirty="0"/>
              <a:t>Excepted risks include such matters as nuclear radiation and pressure waves caused by aircrafts travelling at supersonic speeds.</a:t>
            </a:r>
          </a:p>
        </p:txBody>
      </p:sp>
    </p:spTree>
    <p:extLst>
      <p:ext uri="{BB962C8B-B14F-4D97-AF65-F5344CB8AC3E}">
        <p14:creationId xmlns:p14="http://schemas.microsoft.com/office/powerpoint/2010/main" val="17781759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There are 3 options as to how the works can be insured:</a:t>
            </a:r>
          </a:p>
        </p:txBody>
      </p:sp>
      <p:sp>
        <p:nvSpPr>
          <p:cNvPr id="3" name="Content Placeholder 2"/>
          <p:cNvSpPr>
            <a:spLocks noGrp="1"/>
          </p:cNvSpPr>
          <p:nvPr>
            <p:ph idx="1"/>
          </p:nvPr>
        </p:nvSpPr>
        <p:spPr/>
        <p:txBody>
          <a:bodyPr/>
          <a:lstStyle/>
          <a:p>
            <a:r>
              <a:rPr lang="en-GB" dirty="0"/>
              <a:t>Option A: New buildings – all risk insurance of the works by the contractor.</a:t>
            </a:r>
          </a:p>
          <a:p>
            <a:r>
              <a:rPr lang="en-GB" dirty="0"/>
              <a:t>Option B: New buildings – all risk insurance of the works by the employer.</a:t>
            </a:r>
          </a:p>
          <a:p>
            <a:r>
              <a:rPr lang="en-GB" dirty="0"/>
              <a:t>Option C: Joint Names Insurance by the employer of existing structures and works in or extensions to them.</a:t>
            </a:r>
          </a:p>
          <a:p>
            <a:endParaRPr lang="en-GB" dirty="0"/>
          </a:p>
        </p:txBody>
      </p:sp>
    </p:spTree>
    <p:extLst>
      <p:ext uri="{BB962C8B-B14F-4D97-AF65-F5344CB8AC3E}">
        <p14:creationId xmlns:p14="http://schemas.microsoft.com/office/powerpoint/2010/main" val="72935438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option used is to be specified in the contract particulars. These options are fully set out in Schedule 3. Options A or B are appropriate when the works are new build, Option C should be used for alterations or extensions to existing structures.</a:t>
            </a:r>
          </a:p>
        </p:txBody>
      </p:sp>
    </p:spTree>
    <p:extLst>
      <p:ext uri="{BB962C8B-B14F-4D97-AF65-F5344CB8AC3E}">
        <p14:creationId xmlns:p14="http://schemas.microsoft.com/office/powerpoint/2010/main" val="112775500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If </a:t>
            </a:r>
            <a:r>
              <a:rPr lang="en-GB" b="1" dirty="0">
                <a:solidFill>
                  <a:srgbClr val="FF0000"/>
                </a:solidFill>
              </a:rPr>
              <a:t>Option A</a:t>
            </a:r>
            <a:r>
              <a:rPr lang="en-GB" dirty="0"/>
              <a:t> is used, a contractor’s annual all-risks policy can be used as an alternative to a project-specific policy (A.2). </a:t>
            </a:r>
            <a:endParaRPr lang="en-GB" dirty="0" smtClean="0"/>
          </a:p>
          <a:p>
            <a:r>
              <a:rPr lang="en-GB" dirty="0" smtClean="0"/>
              <a:t>It </a:t>
            </a:r>
            <a:r>
              <a:rPr lang="en-GB" dirty="0"/>
              <a:t>is at the contractor’s risk whether the insurance proceeds will cover the cost of reinstatement of the works and the contractor is to maintain such insurance until the issue of the Practical Completion Certificate (or, if earlier, the termination of the contractor’s employment).</a:t>
            </a:r>
          </a:p>
        </p:txBody>
      </p:sp>
    </p:spTree>
    <p:extLst>
      <p:ext uri="{BB962C8B-B14F-4D97-AF65-F5344CB8AC3E}">
        <p14:creationId xmlns:p14="http://schemas.microsoft.com/office/powerpoint/2010/main" val="113456470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Contractors should be aware that if damage is caused by a risk covered by this policy that is not a specified peril (for example, impact, subsidence, theft or vandalism), the contractor </a:t>
            </a:r>
            <a:r>
              <a:rPr lang="en-GB" dirty="0">
                <a:solidFill>
                  <a:srgbClr val="FF0000"/>
                </a:solidFill>
              </a:rPr>
              <a:t>will not be </a:t>
            </a:r>
            <a:r>
              <a:rPr lang="en-GB" dirty="0"/>
              <a:t>entitled to an extension of time for the work required to rectify any loss or damage caused by such risks.</a:t>
            </a:r>
          </a:p>
        </p:txBody>
      </p:sp>
    </p:spTree>
    <p:extLst>
      <p:ext uri="{BB962C8B-B14F-4D97-AF65-F5344CB8AC3E}">
        <p14:creationId xmlns:p14="http://schemas.microsoft.com/office/powerpoint/2010/main" val="280492602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If </a:t>
            </a:r>
            <a:r>
              <a:rPr lang="en-GB" b="1" dirty="0">
                <a:solidFill>
                  <a:srgbClr val="FF0000"/>
                </a:solidFill>
              </a:rPr>
              <a:t>Option B</a:t>
            </a:r>
            <a:r>
              <a:rPr lang="en-GB" dirty="0">
                <a:solidFill>
                  <a:srgbClr val="FF0000"/>
                </a:solidFill>
              </a:rPr>
              <a:t> </a:t>
            </a:r>
            <a:r>
              <a:rPr lang="en-GB" dirty="0"/>
              <a:t>is used, it is the employer’s risk whether the insurance proceeds will cover the cost of reinstatement of the works</a:t>
            </a:r>
            <a:r>
              <a:rPr lang="en-GB" dirty="0" smtClean="0"/>
              <a:t>.</a:t>
            </a:r>
          </a:p>
          <a:p>
            <a:r>
              <a:rPr lang="en-GB" dirty="0" smtClean="0"/>
              <a:t> </a:t>
            </a:r>
            <a:r>
              <a:rPr lang="en-GB" dirty="0"/>
              <a:t>The work required to rectify any loss or damage caused by any risk covered by this all-risk policy will be treated as a variation and therefore entitle the contractor to an extension of time.</a:t>
            </a:r>
          </a:p>
        </p:txBody>
      </p:sp>
    </p:spTree>
    <p:extLst>
      <p:ext uri="{BB962C8B-B14F-4D97-AF65-F5344CB8AC3E}">
        <p14:creationId xmlns:p14="http://schemas.microsoft.com/office/powerpoint/2010/main" val="81596190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a:t>
            </a:r>
            <a:r>
              <a:rPr lang="en-GB" b="1" dirty="0" smtClean="0">
                <a:solidFill>
                  <a:srgbClr val="FF0000"/>
                </a:solidFill>
              </a:rPr>
              <a:t>Option C</a:t>
            </a:r>
            <a:r>
              <a:rPr lang="en-GB" dirty="0" smtClean="0"/>
              <a:t> is appropriate:</a:t>
            </a:r>
            <a:br>
              <a:rPr lang="en-GB" dirty="0" smtClean="0"/>
            </a:br>
            <a:endParaRPr lang="en-GB" dirty="0"/>
          </a:p>
        </p:txBody>
      </p:sp>
      <p:sp>
        <p:nvSpPr>
          <p:cNvPr id="3" name="Content Placeholder 2"/>
          <p:cNvSpPr>
            <a:spLocks noGrp="1"/>
          </p:cNvSpPr>
          <p:nvPr>
            <p:ph idx="1"/>
          </p:nvPr>
        </p:nvSpPr>
        <p:spPr/>
        <p:txBody>
          <a:bodyPr>
            <a:normAutofit lnSpcReduction="10000"/>
          </a:bodyPr>
          <a:lstStyle/>
          <a:p>
            <a:r>
              <a:rPr lang="en-GB" dirty="0" smtClean="0"/>
              <a:t>The </a:t>
            </a:r>
            <a:r>
              <a:rPr lang="en-GB" dirty="0"/>
              <a:t>employer must take out an all-risks policy for the works.</a:t>
            </a:r>
          </a:p>
          <a:p>
            <a:r>
              <a:rPr lang="en-GB" dirty="0"/>
              <a:t>The employer must also either:</a:t>
            </a:r>
          </a:p>
          <a:p>
            <a:pPr lvl="1"/>
            <a:r>
              <a:rPr lang="en-GB" dirty="0"/>
              <a:t>take out a policy that covers damage to the existing structures and contents if damage is caused by a specified peril, for example, fire or flood. The employer must also take out an all-risks policy for the works. (paragraph C.1); or</a:t>
            </a:r>
            <a:br>
              <a:rPr lang="en-GB" dirty="0"/>
            </a:br>
            <a:endParaRPr lang="en-GB" dirty="0"/>
          </a:p>
          <a:p>
            <a:pPr lvl="1"/>
            <a:r>
              <a:rPr lang="en-GB" dirty="0"/>
              <a:t>if paragraph C.1 is </a:t>
            </a:r>
            <a:r>
              <a:rPr lang="en-GB" dirty="0" err="1"/>
              <a:t>disapplied</a:t>
            </a:r>
            <a:r>
              <a:rPr lang="en-GB" dirty="0"/>
              <a:t> in the contract particulars, a C.1 Replacement Schedule can be inserted tailoring the insurance of the existing structures to the specifics of the project</a:t>
            </a:r>
            <a:r>
              <a:rPr lang="en-GB" dirty="0" smtClean="0"/>
              <a:t>.</a:t>
            </a:r>
          </a:p>
          <a:p>
            <a:pPr lvl="1"/>
            <a:r>
              <a:rPr lang="en-GB" dirty="0" smtClean="0"/>
              <a:t> </a:t>
            </a:r>
            <a:r>
              <a:rPr lang="en-GB" dirty="0"/>
              <a:t>This option was included in </a:t>
            </a:r>
            <a:r>
              <a:rPr lang="en-GB" dirty="0">
                <a:solidFill>
                  <a:srgbClr val="FF0000"/>
                </a:solidFill>
              </a:rPr>
              <a:t>the JCT SBC 2016 </a:t>
            </a:r>
            <a:r>
              <a:rPr lang="en-GB" dirty="0"/>
              <a:t>because in projects by tenant employers, the landlord is often not willing to include the tenant’s contractor as a named party on the landlord’s insurance of the existing structure. </a:t>
            </a:r>
          </a:p>
          <a:p>
            <a:endParaRPr lang="en-GB" dirty="0"/>
          </a:p>
        </p:txBody>
      </p:sp>
    </p:spTree>
    <p:extLst>
      <p:ext uri="{BB962C8B-B14F-4D97-AF65-F5344CB8AC3E}">
        <p14:creationId xmlns:p14="http://schemas.microsoft.com/office/powerpoint/2010/main" val="379020882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If material loss or damage occurs to the existing structures, either party may terminate within 28 days of damage if it is just and equitable to do so. </a:t>
            </a:r>
            <a:endParaRPr lang="en-GB" dirty="0" smtClean="0"/>
          </a:p>
          <a:p>
            <a:r>
              <a:rPr lang="en-GB" dirty="0" smtClean="0"/>
              <a:t>The </a:t>
            </a:r>
            <a:r>
              <a:rPr lang="en-GB" dirty="0"/>
              <a:t>consequences of such termination are the same as for an employer default except that the contractor cannot claim for any loss of profit</a:t>
            </a:r>
            <a:r>
              <a:rPr lang="en-GB" dirty="0" smtClean="0"/>
              <a:t>.</a:t>
            </a:r>
          </a:p>
          <a:p>
            <a:r>
              <a:rPr lang="en-GB" dirty="0" smtClean="0"/>
              <a:t> </a:t>
            </a:r>
            <a:r>
              <a:rPr lang="en-GB" dirty="0"/>
              <a:t>If there is no termination, the contractor is to reinstate the works and it is the employer’s risk whether the insurance proceeds will cover the cost of reinstatement. The work required to rectify any such loss or damage will be treated as a variation and therefore entitle the contractor to an extension of time.</a:t>
            </a:r>
          </a:p>
        </p:txBody>
      </p:sp>
    </p:spTree>
    <p:extLst>
      <p:ext uri="{BB962C8B-B14F-4D97-AF65-F5344CB8AC3E}">
        <p14:creationId xmlns:p14="http://schemas.microsoft.com/office/powerpoint/2010/main" val="140962331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All 3 insurance options (if a C.1 Replacement Schedule is not used) require policies to be taken out in the joint names of the employer and contractor. </a:t>
            </a:r>
            <a:endParaRPr lang="en-GB" dirty="0" smtClean="0"/>
          </a:p>
          <a:p>
            <a:r>
              <a:rPr lang="en-GB" dirty="0" smtClean="0"/>
              <a:t>This </a:t>
            </a:r>
            <a:r>
              <a:rPr lang="en-GB" dirty="0"/>
              <a:t>ensures that, following a pay out, the insurance company cannot use its subrogation rights to bring a claim against the employer or the contractor for causing the loss that the insurance has covered.</a:t>
            </a:r>
          </a:p>
        </p:txBody>
      </p:sp>
    </p:spTree>
    <p:extLst>
      <p:ext uri="{BB962C8B-B14F-4D97-AF65-F5344CB8AC3E}">
        <p14:creationId xmlns:p14="http://schemas.microsoft.com/office/powerpoint/2010/main" val="45945232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contractor or employer, as appropriate, is required to ensure that the all-risks policy does not allow the insurance company to use its subrogation rights against any subcontractor.</a:t>
            </a:r>
          </a:p>
        </p:txBody>
      </p:sp>
    </p:spTree>
    <p:extLst>
      <p:ext uri="{BB962C8B-B14F-4D97-AF65-F5344CB8AC3E}">
        <p14:creationId xmlns:p14="http://schemas.microsoft.com/office/powerpoint/2010/main" val="230378578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Subrogation</a:t>
            </a:r>
            <a:br>
              <a:rPr lang="en-GB" b="1" dirty="0"/>
            </a:b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 </a:t>
            </a:r>
            <a:r>
              <a:rPr lang="en-GB" dirty="0"/>
              <a:t>doctrine embracing more than a single concept with perhaps the most common type being an equitable remedy used to prevent unjust enrichment.</a:t>
            </a:r>
          </a:p>
          <a:p>
            <a:r>
              <a:rPr lang="en-GB" dirty="0"/>
              <a:t>For example, where an insurer has paid out money to an insured, subrogation enables the insurer to recoup all or some of that money from a third party who caused or contributed to the loss. This means that once an insurer has paid out under an insurance contract, the insurer can "step into the shoes" of the insured. The insurer acquires the rights to:</a:t>
            </a:r>
          </a:p>
          <a:p>
            <a:r>
              <a:rPr lang="en-GB" dirty="0"/>
              <a:t>Use the insured's name to proceed against any third party who was responsible for causing the loss.</a:t>
            </a:r>
          </a:p>
          <a:p>
            <a:r>
              <a:rPr lang="en-GB" dirty="0"/>
              <a:t>Claim from the insured any sums received by way of compensation from that third party.</a:t>
            </a:r>
          </a:p>
          <a:p>
            <a:r>
              <a:rPr lang="en-GB" dirty="0"/>
              <a:t>The insurer has no greater rights than the insured and can only pursue actions against a person who could have been pursued by the insured.</a:t>
            </a:r>
          </a:p>
          <a:p>
            <a:endParaRPr lang="en-GB" dirty="0"/>
          </a:p>
        </p:txBody>
      </p:sp>
    </p:spTree>
    <p:extLst>
      <p:ext uri="{BB962C8B-B14F-4D97-AF65-F5344CB8AC3E}">
        <p14:creationId xmlns:p14="http://schemas.microsoft.com/office/powerpoint/2010/main" val="346867900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JCT SBC 2016 states that the contractor’s responsibility to insure for acts of terrorism is limited to the coverage provided by </a:t>
            </a:r>
            <a:r>
              <a:rPr lang="en-GB" dirty="0">
                <a:hlinkClick r:id="rId2"/>
              </a:rPr>
              <a:t>Pool Re</a:t>
            </a:r>
            <a:r>
              <a:rPr lang="en-GB" dirty="0"/>
              <a:t>. </a:t>
            </a:r>
            <a:endParaRPr lang="en-GB" dirty="0" smtClean="0"/>
          </a:p>
          <a:p>
            <a:r>
              <a:rPr lang="en-GB" dirty="0">
                <a:hlinkClick r:id="rId3" tooltip="Permalink to Terrorism Frequency Report 1/2018"/>
              </a:rPr>
              <a:t>Terrorism Frequency Report 1/2018</a:t>
            </a:r>
            <a:endParaRPr lang="en-GB" dirty="0"/>
          </a:p>
          <a:p>
            <a:r>
              <a:rPr lang="en-GB" dirty="0">
                <a:solidFill>
                  <a:srgbClr val="FF0000"/>
                </a:solidFill>
              </a:rPr>
              <a:t>Pool Re, the UK’s terrorism reinsurance pool, today announced the publication of the Terrorism Frequency Report, a quarterly view of the contemporary threat, produced by the Scheme’s Terrorism Research and Analysis Centre (TRAC). This resource will provide Pool Re Members and stakeholders with a record of recent terrorist attacks, detailing their severity and </a:t>
            </a:r>
            <a:r>
              <a:rPr lang="en-GB" dirty="0" smtClean="0">
                <a:solidFill>
                  <a:srgbClr val="FF0000"/>
                </a:solidFill>
              </a:rPr>
              <a:t>frequency.</a:t>
            </a:r>
            <a:r>
              <a:rPr lang="en-GB" dirty="0">
                <a:solidFill>
                  <a:srgbClr val="FF0000"/>
                </a:solidFill>
              </a:rPr>
              <a:t> </a:t>
            </a:r>
          </a:p>
          <a:p>
            <a:endParaRPr lang="en-GB" dirty="0"/>
          </a:p>
          <a:p>
            <a:r>
              <a:rPr lang="en-GB" dirty="0" smtClean="0"/>
              <a:t>The </a:t>
            </a:r>
            <a:r>
              <a:rPr lang="en-GB" dirty="0"/>
              <a:t>occurrence of a terrorist act that is not covered by either Pool Re or the applicable ‘all risks’ policy would therefore be at the employer’s risk.</a:t>
            </a:r>
          </a:p>
          <a:p>
            <a:endParaRPr lang="en-GB" dirty="0"/>
          </a:p>
        </p:txBody>
      </p:sp>
    </p:spTree>
    <p:extLst>
      <p:ext uri="{BB962C8B-B14F-4D97-AF65-F5344CB8AC3E}">
        <p14:creationId xmlns:p14="http://schemas.microsoft.com/office/powerpoint/2010/main" val="394664226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2179397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140</TotalTime>
  <Words>3743</Words>
  <Application>Microsoft Office PowerPoint</Application>
  <PresentationFormat>Widescreen</PresentationFormat>
  <Paragraphs>166</Paragraphs>
  <Slides>66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66</vt:i4>
      </vt:variant>
    </vt:vector>
  </HeadingPairs>
  <TitlesOfParts>
    <vt:vector size="71" baseType="lpstr">
      <vt:lpstr>Arial</vt:lpstr>
      <vt:lpstr>Calibri</vt:lpstr>
      <vt:lpstr>Calibri Light</vt:lpstr>
      <vt:lpstr>Titillium Web</vt:lpstr>
      <vt:lpstr>Office Theme</vt:lpstr>
      <vt:lpstr>The JCT SBC 2016</vt:lpstr>
      <vt:lpstr>PowerPoint Presentation</vt:lpstr>
      <vt:lpstr>PowerPoint Presentation</vt:lpstr>
      <vt:lpstr>PowerPoint Presentation</vt:lpstr>
      <vt:lpstr>Roles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CDM Regulations </vt:lpstr>
      <vt:lpstr>PowerPoint Presentation</vt:lpstr>
      <vt:lpstr>ROLES Architect/contract administrator </vt:lpstr>
      <vt:lpstr>. Under JCT SBC 2016, the architect/contract administrator is responsible for, among others, the following: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Quantity surveyor </vt:lpstr>
      <vt:lpstr>The quantity surveyor also has various other duties, including the following: </vt:lpstr>
      <vt:lpstr>Contract documents </vt:lpstr>
      <vt:lpstr>Consents </vt:lpstr>
      <vt:lpstr>Consents (contd)</vt:lpstr>
      <vt:lpstr>Contract drawings </vt:lpstr>
      <vt:lpstr>Contract bills </vt:lpstr>
      <vt:lpstr>PowerPoint Presentation</vt:lpstr>
      <vt:lpstr>Specification or works schedule </vt:lpstr>
      <vt:lpstr>Contract sum analysis or schedule of rates </vt:lpstr>
      <vt:lpstr>Employer’s requirements, contractor’s proposals and CDP analysis </vt:lpstr>
      <vt:lpstr>PowerPoint Presentation</vt:lpstr>
      <vt:lpstr>Copyright  </vt:lpstr>
      <vt:lpstr>PowerPoint Presentation</vt:lpstr>
      <vt:lpstr>Activity schedule </vt:lpstr>
      <vt:lpstr>Information release schedule </vt:lpstr>
      <vt:lpstr>PowerPoint Presentation</vt:lpstr>
      <vt:lpstr>Errors or discrepancies </vt:lpstr>
      <vt:lpstr>PowerPoint Presentation</vt:lpstr>
      <vt:lpstr>PowerPoint Presentation</vt:lpstr>
      <vt:lpstr>PowerPoint Presentation</vt:lpstr>
      <vt:lpstr>PowerPoint Presentation</vt:lpstr>
      <vt:lpstr>PowerPoint Presentation</vt:lpstr>
      <vt:lpstr>PowerPoint Presentation</vt:lpstr>
      <vt:lpstr>Insurance and risk </vt:lpstr>
      <vt:lpstr>PowerPoint Presentation</vt:lpstr>
      <vt:lpstr>However, this indemnity does not cover: </vt:lpstr>
      <vt:lpstr>PowerPoint Presentation</vt:lpstr>
      <vt:lpstr>PowerPoint Presentation</vt:lpstr>
      <vt:lpstr>There are 3 options as to how the works can be insured:</vt:lpstr>
      <vt:lpstr>PowerPoint Presentation</vt:lpstr>
      <vt:lpstr>PowerPoint Presentation</vt:lpstr>
      <vt:lpstr>PowerPoint Presentation</vt:lpstr>
      <vt:lpstr>PowerPoint Presentation</vt:lpstr>
      <vt:lpstr>If Option C is appropriate: </vt:lpstr>
      <vt:lpstr>PowerPoint Presentation</vt:lpstr>
      <vt:lpstr>PowerPoint Presentation</vt:lpstr>
      <vt:lpstr>PowerPoint Presentation</vt:lpstr>
      <vt:lpstr>Subrogation </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JCT SBC 2016</dc:title>
  <dc:creator>Lindsay Richards</dc:creator>
  <cp:lastModifiedBy>Lindsay Richards</cp:lastModifiedBy>
  <cp:revision>9</cp:revision>
  <dcterms:created xsi:type="dcterms:W3CDTF">2018-02-05T16:18:20Z</dcterms:created>
  <dcterms:modified xsi:type="dcterms:W3CDTF">2018-02-06T12:07:35Z</dcterms:modified>
</cp:coreProperties>
</file>