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93F6ED-3D53-47ED-9205-5D5EF89244F8}" v="88" dt="2026-03-17T20:21:46.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92D2DA-0BF7-4212-AF18-A642314AC134}"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A582A713-E207-4FDD-BB96-3F543E4AA9BB}">
      <dgm:prSet/>
      <dgm:spPr/>
      <dgm:t>
        <a:bodyPr/>
        <a:lstStyle/>
        <a:p>
          <a:r>
            <a:rPr lang="en-GB"/>
            <a:t>Overview of Sainsbury’s organisational structure</a:t>
          </a:r>
          <a:endParaRPr lang="en-US"/>
        </a:p>
      </dgm:t>
    </dgm:pt>
    <dgm:pt modelId="{827D41F1-ADE9-42D4-ABA0-7EE9203B0D48}" type="parTrans" cxnId="{7C7082B5-FF30-4182-B25F-2BDFEBEB9996}">
      <dgm:prSet/>
      <dgm:spPr/>
      <dgm:t>
        <a:bodyPr/>
        <a:lstStyle/>
        <a:p>
          <a:endParaRPr lang="en-US"/>
        </a:p>
      </dgm:t>
    </dgm:pt>
    <dgm:pt modelId="{9B59ADB3-7FEC-4DB7-B397-7468E6B2479A}" type="sibTrans" cxnId="{7C7082B5-FF30-4182-B25F-2BDFEBEB9996}">
      <dgm:prSet phldrT="01" phldr="0"/>
      <dgm:spPr/>
      <dgm:t>
        <a:bodyPr/>
        <a:lstStyle/>
        <a:p>
          <a:r>
            <a:rPr lang="en-US"/>
            <a:t>01</a:t>
          </a:r>
        </a:p>
      </dgm:t>
    </dgm:pt>
    <dgm:pt modelId="{72E1499F-FA05-4314-B478-B7A0057388E0}">
      <dgm:prSet/>
      <dgm:spPr/>
      <dgm:t>
        <a:bodyPr/>
        <a:lstStyle/>
        <a:p>
          <a:r>
            <a:rPr lang="en-GB"/>
            <a:t>Recruitment process including job analysis and job description</a:t>
          </a:r>
          <a:endParaRPr lang="en-US"/>
        </a:p>
      </dgm:t>
    </dgm:pt>
    <dgm:pt modelId="{E8540DC1-0B6A-4305-B7A2-4B57208F6CF5}" type="parTrans" cxnId="{47C099F8-12BA-4294-8D3A-88CC8709AF02}">
      <dgm:prSet/>
      <dgm:spPr/>
      <dgm:t>
        <a:bodyPr/>
        <a:lstStyle/>
        <a:p>
          <a:endParaRPr lang="en-US"/>
        </a:p>
      </dgm:t>
    </dgm:pt>
    <dgm:pt modelId="{1E92BC20-FEC7-4BE0-AC91-96F027AB1C7F}" type="sibTrans" cxnId="{47C099F8-12BA-4294-8D3A-88CC8709AF02}">
      <dgm:prSet phldrT="02" phldr="0"/>
      <dgm:spPr/>
      <dgm:t>
        <a:bodyPr/>
        <a:lstStyle/>
        <a:p>
          <a:r>
            <a:rPr lang="en-US"/>
            <a:t>02</a:t>
          </a:r>
        </a:p>
      </dgm:t>
    </dgm:pt>
    <dgm:pt modelId="{F0E92781-59FC-4EEA-B14F-9A4F9AA12798}">
      <dgm:prSet/>
      <dgm:spPr/>
      <dgm:t>
        <a:bodyPr/>
        <a:lstStyle/>
        <a:p>
          <a:r>
            <a:rPr lang="en-GB"/>
            <a:t>Learning and development</a:t>
          </a:r>
          <a:endParaRPr lang="en-US"/>
        </a:p>
      </dgm:t>
    </dgm:pt>
    <dgm:pt modelId="{8DAFD6A3-3B26-4340-858B-FE103BF4C00F}" type="parTrans" cxnId="{E9D59893-1086-4EC2-B12E-414E3267A133}">
      <dgm:prSet/>
      <dgm:spPr/>
      <dgm:t>
        <a:bodyPr/>
        <a:lstStyle/>
        <a:p>
          <a:endParaRPr lang="en-US"/>
        </a:p>
      </dgm:t>
    </dgm:pt>
    <dgm:pt modelId="{1291B4A8-CB06-48D6-ADB5-F07454C736BE}" type="sibTrans" cxnId="{E9D59893-1086-4EC2-B12E-414E3267A133}">
      <dgm:prSet phldrT="03" phldr="0"/>
      <dgm:spPr/>
      <dgm:t>
        <a:bodyPr/>
        <a:lstStyle/>
        <a:p>
          <a:r>
            <a:rPr lang="en-US"/>
            <a:t>03</a:t>
          </a:r>
        </a:p>
      </dgm:t>
    </dgm:pt>
    <dgm:pt modelId="{7D5A3D02-49BA-4BF1-9A29-46F8CE74FC1B}">
      <dgm:prSet/>
      <dgm:spPr/>
      <dgm:t>
        <a:bodyPr/>
        <a:lstStyle/>
        <a:p>
          <a:r>
            <a:rPr lang="en-GB"/>
            <a:t>Conclusion</a:t>
          </a:r>
          <a:endParaRPr lang="en-US"/>
        </a:p>
      </dgm:t>
    </dgm:pt>
    <dgm:pt modelId="{5D92FAD5-DB4F-404A-808D-5EB4749215FB}" type="parTrans" cxnId="{17CAFFA2-EAB7-4352-94DB-323546710154}">
      <dgm:prSet/>
      <dgm:spPr/>
      <dgm:t>
        <a:bodyPr/>
        <a:lstStyle/>
        <a:p>
          <a:endParaRPr lang="en-US"/>
        </a:p>
      </dgm:t>
    </dgm:pt>
    <dgm:pt modelId="{2344AE6B-5219-4AEF-BE2F-038C756EEE42}" type="sibTrans" cxnId="{17CAFFA2-EAB7-4352-94DB-323546710154}">
      <dgm:prSet phldrT="04" phldr="0"/>
      <dgm:spPr/>
      <dgm:t>
        <a:bodyPr/>
        <a:lstStyle/>
        <a:p>
          <a:r>
            <a:rPr lang="en-US"/>
            <a:t>04</a:t>
          </a:r>
        </a:p>
      </dgm:t>
    </dgm:pt>
    <dgm:pt modelId="{3C603103-02F2-4E7E-B7F1-2AAC67455435}" type="pres">
      <dgm:prSet presAssocID="{2E92D2DA-0BF7-4212-AF18-A642314AC134}" presName="Name0" presStyleCnt="0">
        <dgm:presLayoutVars>
          <dgm:animLvl val="lvl"/>
          <dgm:resizeHandles val="exact"/>
        </dgm:presLayoutVars>
      </dgm:prSet>
      <dgm:spPr/>
    </dgm:pt>
    <dgm:pt modelId="{E6DD923E-9FCD-4951-B52E-31AE0D8F7F7A}" type="pres">
      <dgm:prSet presAssocID="{A582A713-E207-4FDD-BB96-3F543E4AA9BB}" presName="compositeNode" presStyleCnt="0">
        <dgm:presLayoutVars>
          <dgm:bulletEnabled val="1"/>
        </dgm:presLayoutVars>
      </dgm:prSet>
      <dgm:spPr/>
    </dgm:pt>
    <dgm:pt modelId="{519EE516-BD0B-40F8-956B-019A90E9F150}" type="pres">
      <dgm:prSet presAssocID="{A582A713-E207-4FDD-BB96-3F543E4AA9BB}" presName="bgRect" presStyleLbl="alignNode1" presStyleIdx="0" presStyleCnt="4"/>
      <dgm:spPr/>
    </dgm:pt>
    <dgm:pt modelId="{A5DEC837-4141-4A9F-A7DF-7BEE671EA886}" type="pres">
      <dgm:prSet presAssocID="{9B59ADB3-7FEC-4DB7-B397-7468E6B2479A}" presName="sibTransNodeRect" presStyleLbl="alignNode1" presStyleIdx="0" presStyleCnt="4">
        <dgm:presLayoutVars>
          <dgm:chMax val="0"/>
          <dgm:bulletEnabled val="1"/>
        </dgm:presLayoutVars>
      </dgm:prSet>
      <dgm:spPr/>
    </dgm:pt>
    <dgm:pt modelId="{D73B3F27-7A1D-496A-881E-016AD6EC108E}" type="pres">
      <dgm:prSet presAssocID="{A582A713-E207-4FDD-BB96-3F543E4AA9BB}" presName="nodeRect" presStyleLbl="alignNode1" presStyleIdx="0" presStyleCnt="4">
        <dgm:presLayoutVars>
          <dgm:bulletEnabled val="1"/>
        </dgm:presLayoutVars>
      </dgm:prSet>
      <dgm:spPr/>
    </dgm:pt>
    <dgm:pt modelId="{E469D5CD-CB93-4815-B968-429D751CB32D}" type="pres">
      <dgm:prSet presAssocID="{9B59ADB3-7FEC-4DB7-B397-7468E6B2479A}" presName="sibTrans" presStyleCnt="0"/>
      <dgm:spPr/>
    </dgm:pt>
    <dgm:pt modelId="{5F0C9B32-5E01-4389-B480-34957270305A}" type="pres">
      <dgm:prSet presAssocID="{72E1499F-FA05-4314-B478-B7A0057388E0}" presName="compositeNode" presStyleCnt="0">
        <dgm:presLayoutVars>
          <dgm:bulletEnabled val="1"/>
        </dgm:presLayoutVars>
      </dgm:prSet>
      <dgm:spPr/>
    </dgm:pt>
    <dgm:pt modelId="{A41BB6BA-E722-4ADB-9437-8AEBA12E3C70}" type="pres">
      <dgm:prSet presAssocID="{72E1499F-FA05-4314-B478-B7A0057388E0}" presName="bgRect" presStyleLbl="alignNode1" presStyleIdx="1" presStyleCnt="4"/>
      <dgm:spPr/>
    </dgm:pt>
    <dgm:pt modelId="{04FD2280-A9E5-41B7-8E40-67AA55EF35F7}" type="pres">
      <dgm:prSet presAssocID="{1E92BC20-FEC7-4BE0-AC91-96F027AB1C7F}" presName="sibTransNodeRect" presStyleLbl="alignNode1" presStyleIdx="1" presStyleCnt="4">
        <dgm:presLayoutVars>
          <dgm:chMax val="0"/>
          <dgm:bulletEnabled val="1"/>
        </dgm:presLayoutVars>
      </dgm:prSet>
      <dgm:spPr/>
    </dgm:pt>
    <dgm:pt modelId="{8C7112BE-27D8-4E03-B4FB-1F818229A2FB}" type="pres">
      <dgm:prSet presAssocID="{72E1499F-FA05-4314-B478-B7A0057388E0}" presName="nodeRect" presStyleLbl="alignNode1" presStyleIdx="1" presStyleCnt="4">
        <dgm:presLayoutVars>
          <dgm:bulletEnabled val="1"/>
        </dgm:presLayoutVars>
      </dgm:prSet>
      <dgm:spPr/>
    </dgm:pt>
    <dgm:pt modelId="{05569813-3EF8-439C-991F-D7B4146AB5D3}" type="pres">
      <dgm:prSet presAssocID="{1E92BC20-FEC7-4BE0-AC91-96F027AB1C7F}" presName="sibTrans" presStyleCnt="0"/>
      <dgm:spPr/>
    </dgm:pt>
    <dgm:pt modelId="{52C88474-39F8-4436-9DE0-2D8513F93F8C}" type="pres">
      <dgm:prSet presAssocID="{F0E92781-59FC-4EEA-B14F-9A4F9AA12798}" presName="compositeNode" presStyleCnt="0">
        <dgm:presLayoutVars>
          <dgm:bulletEnabled val="1"/>
        </dgm:presLayoutVars>
      </dgm:prSet>
      <dgm:spPr/>
    </dgm:pt>
    <dgm:pt modelId="{74D5E597-FD1A-47B2-B82F-2C156E8A8FC8}" type="pres">
      <dgm:prSet presAssocID="{F0E92781-59FC-4EEA-B14F-9A4F9AA12798}" presName="bgRect" presStyleLbl="alignNode1" presStyleIdx="2" presStyleCnt="4"/>
      <dgm:spPr/>
    </dgm:pt>
    <dgm:pt modelId="{F3152141-D36C-4D68-AC19-49F64CE27C9E}" type="pres">
      <dgm:prSet presAssocID="{1291B4A8-CB06-48D6-ADB5-F07454C736BE}" presName="sibTransNodeRect" presStyleLbl="alignNode1" presStyleIdx="2" presStyleCnt="4">
        <dgm:presLayoutVars>
          <dgm:chMax val="0"/>
          <dgm:bulletEnabled val="1"/>
        </dgm:presLayoutVars>
      </dgm:prSet>
      <dgm:spPr/>
    </dgm:pt>
    <dgm:pt modelId="{71F8AE12-5A44-42CB-B57C-456E9784AFE3}" type="pres">
      <dgm:prSet presAssocID="{F0E92781-59FC-4EEA-B14F-9A4F9AA12798}" presName="nodeRect" presStyleLbl="alignNode1" presStyleIdx="2" presStyleCnt="4">
        <dgm:presLayoutVars>
          <dgm:bulletEnabled val="1"/>
        </dgm:presLayoutVars>
      </dgm:prSet>
      <dgm:spPr/>
    </dgm:pt>
    <dgm:pt modelId="{607E0189-DFDF-49B0-9B6B-3E2F3DE39EB3}" type="pres">
      <dgm:prSet presAssocID="{1291B4A8-CB06-48D6-ADB5-F07454C736BE}" presName="sibTrans" presStyleCnt="0"/>
      <dgm:spPr/>
    </dgm:pt>
    <dgm:pt modelId="{95F40470-C963-47E7-9E80-605F815A2929}" type="pres">
      <dgm:prSet presAssocID="{7D5A3D02-49BA-4BF1-9A29-46F8CE74FC1B}" presName="compositeNode" presStyleCnt="0">
        <dgm:presLayoutVars>
          <dgm:bulletEnabled val="1"/>
        </dgm:presLayoutVars>
      </dgm:prSet>
      <dgm:spPr/>
    </dgm:pt>
    <dgm:pt modelId="{8051126A-7191-45DA-AA92-A93CC30AC7CB}" type="pres">
      <dgm:prSet presAssocID="{7D5A3D02-49BA-4BF1-9A29-46F8CE74FC1B}" presName="bgRect" presStyleLbl="alignNode1" presStyleIdx="3" presStyleCnt="4"/>
      <dgm:spPr/>
    </dgm:pt>
    <dgm:pt modelId="{60454348-ABAD-4AED-8E17-0C6B6322D8F8}" type="pres">
      <dgm:prSet presAssocID="{2344AE6B-5219-4AEF-BE2F-038C756EEE42}" presName="sibTransNodeRect" presStyleLbl="alignNode1" presStyleIdx="3" presStyleCnt="4">
        <dgm:presLayoutVars>
          <dgm:chMax val="0"/>
          <dgm:bulletEnabled val="1"/>
        </dgm:presLayoutVars>
      </dgm:prSet>
      <dgm:spPr/>
    </dgm:pt>
    <dgm:pt modelId="{0BF2A33A-64F5-4811-BF5F-BBA59F9944F1}" type="pres">
      <dgm:prSet presAssocID="{7D5A3D02-49BA-4BF1-9A29-46F8CE74FC1B}" presName="nodeRect" presStyleLbl="alignNode1" presStyleIdx="3" presStyleCnt="4">
        <dgm:presLayoutVars>
          <dgm:bulletEnabled val="1"/>
        </dgm:presLayoutVars>
      </dgm:prSet>
      <dgm:spPr/>
    </dgm:pt>
  </dgm:ptLst>
  <dgm:cxnLst>
    <dgm:cxn modelId="{21950501-AB54-4608-A703-0592E0403357}" type="presOf" srcId="{1291B4A8-CB06-48D6-ADB5-F07454C736BE}" destId="{F3152141-D36C-4D68-AC19-49F64CE27C9E}" srcOrd="0" destOrd="0" presId="urn:microsoft.com/office/officeart/2016/7/layout/LinearBlockProcessNumbered"/>
    <dgm:cxn modelId="{15A51606-D9EF-4822-A369-46CE5C610083}" type="presOf" srcId="{F0E92781-59FC-4EEA-B14F-9A4F9AA12798}" destId="{71F8AE12-5A44-42CB-B57C-456E9784AFE3}" srcOrd="1" destOrd="0" presId="urn:microsoft.com/office/officeart/2016/7/layout/LinearBlockProcessNumbered"/>
    <dgm:cxn modelId="{D6041514-931F-48B2-B453-21CB442C59B5}" type="presOf" srcId="{A582A713-E207-4FDD-BB96-3F543E4AA9BB}" destId="{519EE516-BD0B-40F8-956B-019A90E9F150}" srcOrd="0" destOrd="0" presId="urn:microsoft.com/office/officeart/2016/7/layout/LinearBlockProcessNumbered"/>
    <dgm:cxn modelId="{A2D22221-7791-49A2-9F90-7B7CBD6BB246}" type="presOf" srcId="{7D5A3D02-49BA-4BF1-9A29-46F8CE74FC1B}" destId="{8051126A-7191-45DA-AA92-A93CC30AC7CB}" srcOrd="0" destOrd="0" presId="urn:microsoft.com/office/officeart/2016/7/layout/LinearBlockProcessNumbered"/>
    <dgm:cxn modelId="{144ECF36-EA1E-4459-8B61-329387DECD63}" type="presOf" srcId="{F0E92781-59FC-4EEA-B14F-9A4F9AA12798}" destId="{74D5E597-FD1A-47B2-B82F-2C156E8A8FC8}" srcOrd="0" destOrd="0" presId="urn:microsoft.com/office/officeart/2016/7/layout/LinearBlockProcessNumbered"/>
    <dgm:cxn modelId="{DD81CA3E-B6E5-48A9-8D4B-72816EC9F80D}" type="presOf" srcId="{A582A713-E207-4FDD-BB96-3F543E4AA9BB}" destId="{D73B3F27-7A1D-496A-881E-016AD6EC108E}" srcOrd="1" destOrd="0" presId="urn:microsoft.com/office/officeart/2016/7/layout/LinearBlockProcessNumbered"/>
    <dgm:cxn modelId="{04587E67-6661-4A44-A0CD-73C3A36603D9}" type="presOf" srcId="{9B59ADB3-7FEC-4DB7-B397-7468E6B2479A}" destId="{A5DEC837-4141-4A9F-A7DF-7BEE671EA886}" srcOrd="0" destOrd="0" presId="urn:microsoft.com/office/officeart/2016/7/layout/LinearBlockProcessNumbered"/>
    <dgm:cxn modelId="{85AEBF70-C635-4DF7-863C-346704C8647F}" type="presOf" srcId="{72E1499F-FA05-4314-B478-B7A0057388E0}" destId="{A41BB6BA-E722-4ADB-9437-8AEBA12E3C70}" srcOrd="0" destOrd="0" presId="urn:microsoft.com/office/officeart/2016/7/layout/LinearBlockProcessNumbered"/>
    <dgm:cxn modelId="{E9D59893-1086-4EC2-B12E-414E3267A133}" srcId="{2E92D2DA-0BF7-4212-AF18-A642314AC134}" destId="{F0E92781-59FC-4EEA-B14F-9A4F9AA12798}" srcOrd="2" destOrd="0" parTransId="{8DAFD6A3-3B26-4340-858B-FE103BF4C00F}" sibTransId="{1291B4A8-CB06-48D6-ADB5-F07454C736BE}"/>
    <dgm:cxn modelId="{CB7DF39C-7D00-40CD-B543-F1A1740C94A4}" type="presOf" srcId="{2E92D2DA-0BF7-4212-AF18-A642314AC134}" destId="{3C603103-02F2-4E7E-B7F1-2AAC67455435}" srcOrd="0" destOrd="0" presId="urn:microsoft.com/office/officeart/2016/7/layout/LinearBlockProcessNumbered"/>
    <dgm:cxn modelId="{F5928CA1-5DB1-491B-81FD-279AAEE26E0E}" type="presOf" srcId="{7D5A3D02-49BA-4BF1-9A29-46F8CE74FC1B}" destId="{0BF2A33A-64F5-4811-BF5F-BBA59F9944F1}" srcOrd="1" destOrd="0" presId="urn:microsoft.com/office/officeart/2016/7/layout/LinearBlockProcessNumbered"/>
    <dgm:cxn modelId="{DA4904A2-B826-428C-9415-C629AD120B6A}" type="presOf" srcId="{72E1499F-FA05-4314-B478-B7A0057388E0}" destId="{8C7112BE-27D8-4E03-B4FB-1F818229A2FB}" srcOrd="1" destOrd="0" presId="urn:microsoft.com/office/officeart/2016/7/layout/LinearBlockProcessNumbered"/>
    <dgm:cxn modelId="{17CAFFA2-EAB7-4352-94DB-323546710154}" srcId="{2E92D2DA-0BF7-4212-AF18-A642314AC134}" destId="{7D5A3D02-49BA-4BF1-9A29-46F8CE74FC1B}" srcOrd="3" destOrd="0" parTransId="{5D92FAD5-DB4F-404A-808D-5EB4749215FB}" sibTransId="{2344AE6B-5219-4AEF-BE2F-038C756EEE42}"/>
    <dgm:cxn modelId="{7C7082B5-FF30-4182-B25F-2BDFEBEB9996}" srcId="{2E92D2DA-0BF7-4212-AF18-A642314AC134}" destId="{A582A713-E207-4FDD-BB96-3F543E4AA9BB}" srcOrd="0" destOrd="0" parTransId="{827D41F1-ADE9-42D4-ABA0-7EE9203B0D48}" sibTransId="{9B59ADB3-7FEC-4DB7-B397-7468E6B2479A}"/>
    <dgm:cxn modelId="{A9E2D8ED-1A35-402E-B466-67EB6C7A0F1F}" type="presOf" srcId="{2344AE6B-5219-4AEF-BE2F-038C756EEE42}" destId="{60454348-ABAD-4AED-8E17-0C6B6322D8F8}" srcOrd="0" destOrd="0" presId="urn:microsoft.com/office/officeart/2016/7/layout/LinearBlockProcessNumbered"/>
    <dgm:cxn modelId="{C205AEF7-F334-4A90-8640-8B47D9D97AFB}" type="presOf" srcId="{1E92BC20-FEC7-4BE0-AC91-96F027AB1C7F}" destId="{04FD2280-A9E5-41B7-8E40-67AA55EF35F7}" srcOrd="0" destOrd="0" presId="urn:microsoft.com/office/officeart/2016/7/layout/LinearBlockProcessNumbered"/>
    <dgm:cxn modelId="{47C099F8-12BA-4294-8D3A-88CC8709AF02}" srcId="{2E92D2DA-0BF7-4212-AF18-A642314AC134}" destId="{72E1499F-FA05-4314-B478-B7A0057388E0}" srcOrd="1" destOrd="0" parTransId="{E8540DC1-0B6A-4305-B7A2-4B57208F6CF5}" sibTransId="{1E92BC20-FEC7-4BE0-AC91-96F027AB1C7F}"/>
    <dgm:cxn modelId="{0915912A-2FDE-47D1-99F3-3A0D03436273}" type="presParOf" srcId="{3C603103-02F2-4E7E-B7F1-2AAC67455435}" destId="{E6DD923E-9FCD-4951-B52E-31AE0D8F7F7A}" srcOrd="0" destOrd="0" presId="urn:microsoft.com/office/officeart/2016/7/layout/LinearBlockProcessNumbered"/>
    <dgm:cxn modelId="{6284948A-CA43-4525-914B-9B394994FE6A}" type="presParOf" srcId="{E6DD923E-9FCD-4951-B52E-31AE0D8F7F7A}" destId="{519EE516-BD0B-40F8-956B-019A90E9F150}" srcOrd="0" destOrd="0" presId="urn:microsoft.com/office/officeart/2016/7/layout/LinearBlockProcessNumbered"/>
    <dgm:cxn modelId="{2D18DD71-DDF0-452C-804B-9B9DAD558680}" type="presParOf" srcId="{E6DD923E-9FCD-4951-B52E-31AE0D8F7F7A}" destId="{A5DEC837-4141-4A9F-A7DF-7BEE671EA886}" srcOrd="1" destOrd="0" presId="urn:microsoft.com/office/officeart/2016/7/layout/LinearBlockProcessNumbered"/>
    <dgm:cxn modelId="{C04ECFAC-C996-4E2C-AE6C-33EF87FA2253}" type="presParOf" srcId="{E6DD923E-9FCD-4951-B52E-31AE0D8F7F7A}" destId="{D73B3F27-7A1D-496A-881E-016AD6EC108E}" srcOrd="2" destOrd="0" presId="urn:microsoft.com/office/officeart/2016/7/layout/LinearBlockProcessNumbered"/>
    <dgm:cxn modelId="{C573F895-E4CD-4EA9-80B2-70457B0B1C28}" type="presParOf" srcId="{3C603103-02F2-4E7E-B7F1-2AAC67455435}" destId="{E469D5CD-CB93-4815-B968-429D751CB32D}" srcOrd="1" destOrd="0" presId="urn:microsoft.com/office/officeart/2016/7/layout/LinearBlockProcessNumbered"/>
    <dgm:cxn modelId="{A12C4506-B799-4C34-AF01-0CB0EA489294}" type="presParOf" srcId="{3C603103-02F2-4E7E-B7F1-2AAC67455435}" destId="{5F0C9B32-5E01-4389-B480-34957270305A}" srcOrd="2" destOrd="0" presId="urn:microsoft.com/office/officeart/2016/7/layout/LinearBlockProcessNumbered"/>
    <dgm:cxn modelId="{7B23EC6D-126E-4B50-932A-D67F2F618145}" type="presParOf" srcId="{5F0C9B32-5E01-4389-B480-34957270305A}" destId="{A41BB6BA-E722-4ADB-9437-8AEBA12E3C70}" srcOrd="0" destOrd="0" presId="urn:microsoft.com/office/officeart/2016/7/layout/LinearBlockProcessNumbered"/>
    <dgm:cxn modelId="{F571E6D9-BE1C-4710-AAC1-CD76822515D9}" type="presParOf" srcId="{5F0C9B32-5E01-4389-B480-34957270305A}" destId="{04FD2280-A9E5-41B7-8E40-67AA55EF35F7}" srcOrd="1" destOrd="0" presId="urn:microsoft.com/office/officeart/2016/7/layout/LinearBlockProcessNumbered"/>
    <dgm:cxn modelId="{8EBB9CA5-1AFC-431E-BC15-3784619887FC}" type="presParOf" srcId="{5F0C9B32-5E01-4389-B480-34957270305A}" destId="{8C7112BE-27D8-4E03-B4FB-1F818229A2FB}" srcOrd="2" destOrd="0" presId="urn:microsoft.com/office/officeart/2016/7/layout/LinearBlockProcessNumbered"/>
    <dgm:cxn modelId="{33804CC3-DD9B-4A2F-A877-FC3337BE03B3}" type="presParOf" srcId="{3C603103-02F2-4E7E-B7F1-2AAC67455435}" destId="{05569813-3EF8-439C-991F-D7B4146AB5D3}" srcOrd="3" destOrd="0" presId="urn:microsoft.com/office/officeart/2016/7/layout/LinearBlockProcessNumbered"/>
    <dgm:cxn modelId="{FBC0F24C-CFF2-45CE-98F0-FF9CC5EBEE74}" type="presParOf" srcId="{3C603103-02F2-4E7E-B7F1-2AAC67455435}" destId="{52C88474-39F8-4436-9DE0-2D8513F93F8C}" srcOrd="4" destOrd="0" presId="urn:microsoft.com/office/officeart/2016/7/layout/LinearBlockProcessNumbered"/>
    <dgm:cxn modelId="{249DBA51-25EC-4EE5-BE54-4CB27C57ADC6}" type="presParOf" srcId="{52C88474-39F8-4436-9DE0-2D8513F93F8C}" destId="{74D5E597-FD1A-47B2-B82F-2C156E8A8FC8}" srcOrd="0" destOrd="0" presId="urn:microsoft.com/office/officeart/2016/7/layout/LinearBlockProcessNumbered"/>
    <dgm:cxn modelId="{7BC5CB63-01F7-4F4E-936B-A3B844A7950D}" type="presParOf" srcId="{52C88474-39F8-4436-9DE0-2D8513F93F8C}" destId="{F3152141-D36C-4D68-AC19-49F64CE27C9E}" srcOrd="1" destOrd="0" presId="urn:microsoft.com/office/officeart/2016/7/layout/LinearBlockProcessNumbered"/>
    <dgm:cxn modelId="{9F451434-005F-4EC9-8856-A1244A999BD3}" type="presParOf" srcId="{52C88474-39F8-4436-9DE0-2D8513F93F8C}" destId="{71F8AE12-5A44-42CB-B57C-456E9784AFE3}" srcOrd="2" destOrd="0" presId="urn:microsoft.com/office/officeart/2016/7/layout/LinearBlockProcessNumbered"/>
    <dgm:cxn modelId="{A312E95B-514B-4277-AEB0-E43551D27536}" type="presParOf" srcId="{3C603103-02F2-4E7E-B7F1-2AAC67455435}" destId="{607E0189-DFDF-49B0-9B6B-3E2F3DE39EB3}" srcOrd="5" destOrd="0" presId="urn:microsoft.com/office/officeart/2016/7/layout/LinearBlockProcessNumbered"/>
    <dgm:cxn modelId="{85A5EBFF-6E46-4783-ACF9-2B94CE462F50}" type="presParOf" srcId="{3C603103-02F2-4E7E-B7F1-2AAC67455435}" destId="{95F40470-C963-47E7-9E80-605F815A2929}" srcOrd="6" destOrd="0" presId="urn:microsoft.com/office/officeart/2016/7/layout/LinearBlockProcessNumbered"/>
    <dgm:cxn modelId="{333B15C6-41FE-450B-9E28-64C45D304FF0}" type="presParOf" srcId="{95F40470-C963-47E7-9E80-605F815A2929}" destId="{8051126A-7191-45DA-AA92-A93CC30AC7CB}" srcOrd="0" destOrd="0" presId="urn:microsoft.com/office/officeart/2016/7/layout/LinearBlockProcessNumbered"/>
    <dgm:cxn modelId="{1ECA6422-1248-461D-9C9D-4DADB69D268A}" type="presParOf" srcId="{95F40470-C963-47E7-9E80-605F815A2929}" destId="{60454348-ABAD-4AED-8E17-0C6B6322D8F8}" srcOrd="1" destOrd="0" presId="urn:microsoft.com/office/officeart/2016/7/layout/LinearBlockProcessNumbered"/>
    <dgm:cxn modelId="{CFDD75A5-A0A6-4A26-9714-8B7879502814}" type="presParOf" srcId="{95F40470-C963-47E7-9E80-605F815A2929}" destId="{0BF2A33A-64F5-4811-BF5F-BBA59F9944F1}"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4926E-1B98-4427-8CA8-BF9590F602F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94277FA-7CF1-40F9-86D9-1A6FFCAFC843}">
      <dgm:prSet/>
      <dgm:spPr/>
      <dgm:t>
        <a:bodyPr/>
        <a:lstStyle/>
        <a:p>
          <a:r>
            <a:rPr lang="en-GB"/>
            <a:t>Job analysis determines the activities, duties, and qualifications of Retail Assistant, making it clear how the recruitment and performance are projected (Marchington et al., 2021). </a:t>
          </a:r>
          <a:endParaRPr lang="en-US"/>
        </a:p>
      </dgm:t>
    </dgm:pt>
    <dgm:pt modelId="{5374ECEC-FCAA-46A3-8CAB-FFE85D382E3C}" type="parTrans" cxnId="{35581DC7-93F4-483A-B423-1199EE69488F}">
      <dgm:prSet/>
      <dgm:spPr/>
      <dgm:t>
        <a:bodyPr/>
        <a:lstStyle/>
        <a:p>
          <a:endParaRPr lang="en-US"/>
        </a:p>
      </dgm:t>
    </dgm:pt>
    <dgm:pt modelId="{5AB36F1D-68E4-45EE-8659-36BBE62A4625}" type="sibTrans" cxnId="{35581DC7-93F4-483A-B423-1199EE69488F}">
      <dgm:prSet/>
      <dgm:spPr/>
      <dgm:t>
        <a:bodyPr/>
        <a:lstStyle/>
        <a:p>
          <a:endParaRPr lang="en-US"/>
        </a:p>
      </dgm:t>
    </dgm:pt>
    <dgm:pt modelId="{D1F30774-45CB-4FF7-91EA-37A7AC4CACFA}">
      <dgm:prSet/>
      <dgm:spPr/>
      <dgm:t>
        <a:bodyPr/>
        <a:lstStyle/>
        <a:p>
          <a:r>
            <a:rPr lang="en-GB"/>
            <a:t>Job analysis examines tasks, talks to employees and determines organisational requirements to develop correct job requirements (Rees &amp; French, 2016). </a:t>
          </a:r>
          <a:endParaRPr lang="en-US"/>
        </a:p>
      </dgm:t>
    </dgm:pt>
    <dgm:pt modelId="{423990CF-A138-4431-B2B5-DF6F84985022}" type="parTrans" cxnId="{8A87C0E0-69E4-4619-8B24-0E7E37D57560}">
      <dgm:prSet/>
      <dgm:spPr/>
      <dgm:t>
        <a:bodyPr/>
        <a:lstStyle/>
        <a:p>
          <a:endParaRPr lang="en-US"/>
        </a:p>
      </dgm:t>
    </dgm:pt>
    <dgm:pt modelId="{43204514-65B5-45AA-BCC5-3AA02E06DE26}" type="sibTrans" cxnId="{8A87C0E0-69E4-4619-8B24-0E7E37D57560}">
      <dgm:prSet/>
      <dgm:spPr/>
      <dgm:t>
        <a:bodyPr/>
        <a:lstStyle/>
        <a:p>
          <a:endParaRPr lang="en-US"/>
        </a:p>
      </dgm:t>
    </dgm:pt>
    <dgm:pt modelId="{F4F8F734-D3ED-40DC-B7FA-DFBE5747701E}">
      <dgm:prSet/>
      <dgm:spPr/>
      <dgm:t>
        <a:bodyPr/>
        <a:lstStyle/>
        <a:p>
          <a:r>
            <a:rPr lang="en-GB"/>
            <a:t>Successful job analysis determines hiring outcomes, so it is guaranteed that the fulfilled applicants have the abilities to meet the organisational objectives (Torrington et al., 2020).</a:t>
          </a:r>
          <a:endParaRPr lang="en-US"/>
        </a:p>
      </dgm:t>
    </dgm:pt>
    <dgm:pt modelId="{91B57C61-3F7F-451B-B57E-70C295846AD1}" type="parTrans" cxnId="{D7F2D0CA-2977-40AB-8E04-103075AD4591}">
      <dgm:prSet/>
      <dgm:spPr/>
      <dgm:t>
        <a:bodyPr/>
        <a:lstStyle/>
        <a:p>
          <a:endParaRPr lang="en-US"/>
        </a:p>
      </dgm:t>
    </dgm:pt>
    <dgm:pt modelId="{95223BAF-1918-4E2B-82C0-8B6213907677}" type="sibTrans" cxnId="{D7F2D0CA-2977-40AB-8E04-103075AD4591}">
      <dgm:prSet/>
      <dgm:spPr/>
      <dgm:t>
        <a:bodyPr/>
        <a:lstStyle/>
        <a:p>
          <a:endParaRPr lang="en-US"/>
        </a:p>
      </dgm:t>
    </dgm:pt>
    <dgm:pt modelId="{5CD6FDD3-497F-46E7-BD22-F6689280F50E}" type="pres">
      <dgm:prSet presAssocID="{6334926E-1B98-4427-8CA8-BF9590F602F7}" presName="hierChild1" presStyleCnt="0">
        <dgm:presLayoutVars>
          <dgm:chPref val="1"/>
          <dgm:dir/>
          <dgm:animOne val="branch"/>
          <dgm:animLvl val="lvl"/>
          <dgm:resizeHandles/>
        </dgm:presLayoutVars>
      </dgm:prSet>
      <dgm:spPr/>
    </dgm:pt>
    <dgm:pt modelId="{7AA04A13-C64A-49C2-BAC1-C79BDB53048F}" type="pres">
      <dgm:prSet presAssocID="{694277FA-7CF1-40F9-86D9-1A6FFCAFC843}" presName="hierRoot1" presStyleCnt="0"/>
      <dgm:spPr/>
    </dgm:pt>
    <dgm:pt modelId="{2A07E649-974B-44F9-BDD3-655699D8CC47}" type="pres">
      <dgm:prSet presAssocID="{694277FA-7CF1-40F9-86D9-1A6FFCAFC843}" presName="composite" presStyleCnt="0"/>
      <dgm:spPr/>
    </dgm:pt>
    <dgm:pt modelId="{6F5465EB-8E3F-4900-8108-62E550563795}" type="pres">
      <dgm:prSet presAssocID="{694277FA-7CF1-40F9-86D9-1A6FFCAFC843}" presName="background" presStyleLbl="node0" presStyleIdx="0" presStyleCnt="3"/>
      <dgm:spPr/>
    </dgm:pt>
    <dgm:pt modelId="{70CD4108-E718-4590-BEC5-A5260CF77282}" type="pres">
      <dgm:prSet presAssocID="{694277FA-7CF1-40F9-86D9-1A6FFCAFC843}" presName="text" presStyleLbl="fgAcc0" presStyleIdx="0" presStyleCnt="3">
        <dgm:presLayoutVars>
          <dgm:chPref val="3"/>
        </dgm:presLayoutVars>
      </dgm:prSet>
      <dgm:spPr/>
    </dgm:pt>
    <dgm:pt modelId="{F8A9E136-7F99-4446-BFE9-93048D1B246D}" type="pres">
      <dgm:prSet presAssocID="{694277FA-7CF1-40F9-86D9-1A6FFCAFC843}" presName="hierChild2" presStyleCnt="0"/>
      <dgm:spPr/>
    </dgm:pt>
    <dgm:pt modelId="{912CB5C0-2257-4FAC-9911-C70BA1BA1692}" type="pres">
      <dgm:prSet presAssocID="{D1F30774-45CB-4FF7-91EA-37A7AC4CACFA}" presName="hierRoot1" presStyleCnt="0"/>
      <dgm:spPr/>
    </dgm:pt>
    <dgm:pt modelId="{DB304AC3-F923-4489-9B8C-A30F0067D06C}" type="pres">
      <dgm:prSet presAssocID="{D1F30774-45CB-4FF7-91EA-37A7AC4CACFA}" presName="composite" presStyleCnt="0"/>
      <dgm:spPr/>
    </dgm:pt>
    <dgm:pt modelId="{B339E4C7-8F58-485F-A794-E9648CB94B14}" type="pres">
      <dgm:prSet presAssocID="{D1F30774-45CB-4FF7-91EA-37A7AC4CACFA}" presName="background" presStyleLbl="node0" presStyleIdx="1" presStyleCnt="3"/>
      <dgm:spPr/>
    </dgm:pt>
    <dgm:pt modelId="{E9C617F2-F361-43BD-A484-10F8699D9E71}" type="pres">
      <dgm:prSet presAssocID="{D1F30774-45CB-4FF7-91EA-37A7AC4CACFA}" presName="text" presStyleLbl="fgAcc0" presStyleIdx="1" presStyleCnt="3">
        <dgm:presLayoutVars>
          <dgm:chPref val="3"/>
        </dgm:presLayoutVars>
      </dgm:prSet>
      <dgm:spPr/>
    </dgm:pt>
    <dgm:pt modelId="{EB3C05A5-58AF-4312-A9A1-737B82DEA4ED}" type="pres">
      <dgm:prSet presAssocID="{D1F30774-45CB-4FF7-91EA-37A7AC4CACFA}" presName="hierChild2" presStyleCnt="0"/>
      <dgm:spPr/>
    </dgm:pt>
    <dgm:pt modelId="{E7FC82E8-4A92-4E85-9D0A-9FDDD0213834}" type="pres">
      <dgm:prSet presAssocID="{F4F8F734-D3ED-40DC-B7FA-DFBE5747701E}" presName="hierRoot1" presStyleCnt="0"/>
      <dgm:spPr/>
    </dgm:pt>
    <dgm:pt modelId="{57AD8AFC-442A-4913-BBE6-6040C1617859}" type="pres">
      <dgm:prSet presAssocID="{F4F8F734-D3ED-40DC-B7FA-DFBE5747701E}" presName="composite" presStyleCnt="0"/>
      <dgm:spPr/>
    </dgm:pt>
    <dgm:pt modelId="{3D7E0D0E-4467-4612-AD51-7D40DCC66CCA}" type="pres">
      <dgm:prSet presAssocID="{F4F8F734-D3ED-40DC-B7FA-DFBE5747701E}" presName="background" presStyleLbl="node0" presStyleIdx="2" presStyleCnt="3"/>
      <dgm:spPr/>
    </dgm:pt>
    <dgm:pt modelId="{14BD7725-4DE0-4730-A50A-0FE908BB9750}" type="pres">
      <dgm:prSet presAssocID="{F4F8F734-D3ED-40DC-B7FA-DFBE5747701E}" presName="text" presStyleLbl="fgAcc0" presStyleIdx="2" presStyleCnt="3">
        <dgm:presLayoutVars>
          <dgm:chPref val="3"/>
        </dgm:presLayoutVars>
      </dgm:prSet>
      <dgm:spPr/>
    </dgm:pt>
    <dgm:pt modelId="{80C07DBE-C2E8-4EF7-9348-57FEF6C42FAE}" type="pres">
      <dgm:prSet presAssocID="{F4F8F734-D3ED-40DC-B7FA-DFBE5747701E}" presName="hierChild2" presStyleCnt="0"/>
      <dgm:spPr/>
    </dgm:pt>
  </dgm:ptLst>
  <dgm:cxnLst>
    <dgm:cxn modelId="{B914660F-1014-431A-8D7E-551B23C11884}" type="presOf" srcId="{D1F30774-45CB-4FF7-91EA-37A7AC4CACFA}" destId="{E9C617F2-F361-43BD-A484-10F8699D9E71}" srcOrd="0" destOrd="0" presId="urn:microsoft.com/office/officeart/2005/8/layout/hierarchy1"/>
    <dgm:cxn modelId="{CFC1AA2F-3456-4C0F-B24F-1B620B7A2E08}" type="presOf" srcId="{F4F8F734-D3ED-40DC-B7FA-DFBE5747701E}" destId="{14BD7725-4DE0-4730-A50A-0FE908BB9750}" srcOrd="0" destOrd="0" presId="urn:microsoft.com/office/officeart/2005/8/layout/hierarchy1"/>
    <dgm:cxn modelId="{E945D94C-3939-4464-9456-7E8BAC2FFB18}" type="presOf" srcId="{6334926E-1B98-4427-8CA8-BF9590F602F7}" destId="{5CD6FDD3-497F-46E7-BD22-F6689280F50E}" srcOrd="0" destOrd="0" presId="urn:microsoft.com/office/officeart/2005/8/layout/hierarchy1"/>
    <dgm:cxn modelId="{D219AAAE-3CB5-4843-B7F4-02F8ACDFF816}" type="presOf" srcId="{694277FA-7CF1-40F9-86D9-1A6FFCAFC843}" destId="{70CD4108-E718-4590-BEC5-A5260CF77282}" srcOrd="0" destOrd="0" presId="urn:microsoft.com/office/officeart/2005/8/layout/hierarchy1"/>
    <dgm:cxn modelId="{35581DC7-93F4-483A-B423-1199EE69488F}" srcId="{6334926E-1B98-4427-8CA8-BF9590F602F7}" destId="{694277FA-7CF1-40F9-86D9-1A6FFCAFC843}" srcOrd="0" destOrd="0" parTransId="{5374ECEC-FCAA-46A3-8CAB-FFE85D382E3C}" sibTransId="{5AB36F1D-68E4-45EE-8659-36BBE62A4625}"/>
    <dgm:cxn modelId="{D7F2D0CA-2977-40AB-8E04-103075AD4591}" srcId="{6334926E-1B98-4427-8CA8-BF9590F602F7}" destId="{F4F8F734-D3ED-40DC-B7FA-DFBE5747701E}" srcOrd="2" destOrd="0" parTransId="{91B57C61-3F7F-451B-B57E-70C295846AD1}" sibTransId="{95223BAF-1918-4E2B-82C0-8B6213907677}"/>
    <dgm:cxn modelId="{8A87C0E0-69E4-4619-8B24-0E7E37D57560}" srcId="{6334926E-1B98-4427-8CA8-BF9590F602F7}" destId="{D1F30774-45CB-4FF7-91EA-37A7AC4CACFA}" srcOrd="1" destOrd="0" parTransId="{423990CF-A138-4431-B2B5-DF6F84985022}" sibTransId="{43204514-65B5-45AA-BCC5-3AA02E06DE26}"/>
    <dgm:cxn modelId="{47DD5E97-5F54-4640-9B05-FCDB0F996EAC}" type="presParOf" srcId="{5CD6FDD3-497F-46E7-BD22-F6689280F50E}" destId="{7AA04A13-C64A-49C2-BAC1-C79BDB53048F}" srcOrd="0" destOrd="0" presId="urn:microsoft.com/office/officeart/2005/8/layout/hierarchy1"/>
    <dgm:cxn modelId="{04E503B4-7BDC-4318-8BB9-4FB291106C32}" type="presParOf" srcId="{7AA04A13-C64A-49C2-BAC1-C79BDB53048F}" destId="{2A07E649-974B-44F9-BDD3-655699D8CC47}" srcOrd="0" destOrd="0" presId="urn:microsoft.com/office/officeart/2005/8/layout/hierarchy1"/>
    <dgm:cxn modelId="{E7CE3649-76ED-4F1C-AE20-BB16ABBEA247}" type="presParOf" srcId="{2A07E649-974B-44F9-BDD3-655699D8CC47}" destId="{6F5465EB-8E3F-4900-8108-62E550563795}" srcOrd="0" destOrd="0" presId="urn:microsoft.com/office/officeart/2005/8/layout/hierarchy1"/>
    <dgm:cxn modelId="{2FDF383C-9976-47AE-B9D9-F07682471626}" type="presParOf" srcId="{2A07E649-974B-44F9-BDD3-655699D8CC47}" destId="{70CD4108-E718-4590-BEC5-A5260CF77282}" srcOrd="1" destOrd="0" presId="urn:microsoft.com/office/officeart/2005/8/layout/hierarchy1"/>
    <dgm:cxn modelId="{B80A56DB-86D6-4EBC-B5D1-3E725B362D3F}" type="presParOf" srcId="{7AA04A13-C64A-49C2-BAC1-C79BDB53048F}" destId="{F8A9E136-7F99-4446-BFE9-93048D1B246D}" srcOrd="1" destOrd="0" presId="urn:microsoft.com/office/officeart/2005/8/layout/hierarchy1"/>
    <dgm:cxn modelId="{D237E8C5-2D21-411F-977A-ED5929C6AB1A}" type="presParOf" srcId="{5CD6FDD3-497F-46E7-BD22-F6689280F50E}" destId="{912CB5C0-2257-4FAC-9911-C70BA1BA1692}" srcOrd="1" destOrd="0" presId="urn:microsoft.com/office/officeart/2005/8/layout/hierarchy1"/>
    <dgm:cxn modelId="{CAE36434-AEF2-482A-BE14-B72A52F6BA83}" type="presParOf" srcId="{912CB5C0-2257-4FAC-9911-C70BA1BA1692}" destId="{DB304AC3-F923-4489-9B8C-A30F0067D06C}" srcOrd="0" destOrd="0" presId="urn:microsoft.com/office/officeart/2005/8/layout/hierarchy1"/>
    <dgm:cxn modelId="{18200541-64F2-48B8-A3A0-A253B6B14076}" type="presParOf" srcId="{DB304AC3-F923-4489-9B8C-A30F0067D06C}" destId="{B339E4C7-8F58-485F-A794-E9648CB94B14}" srcOrd="0" destOrd="0" presId="urn:microsoft.com/office/officeart/2005/8/layout/hierarchy1"/>
    <dgm:cxn modelId="{7CF97113-AFB7-4BA9-9532-67B129D4F523}" type="presParOf" srcId="{DB304AC3-F923-4489-9B8C-A30F0067D06C}" destId="{E9C617F2-F361-43BD-A484-10F8699D9E71}" srcOrd="1" destOrd="0" presId="urn:microsoft.com/office/officeart/2005/8/layout/hierarchy1"/>
    <dgm:cxn modelId="{D51555D9-EBB5-4DFD-874C-EAD636D78B50}" type="presParOf" srcId="{912CB5C0-2257-4FAC-9911-C70BA1BA1692}" destId="{EB3C05A5-58AF-4312-A9A1-737B82DEA4ED}" srcOrd="1" destOrd="0" presId="urn:microsoft.com/office/officeart/2005/8/layout/hierarchy1"/>
    <dgm:cxn modelId="{781D9969-1666-4CC9-A9B0-A026AD2F8682}" type="presParOf" srcId="{5CD6FDD3-497F-46E7-BD22-F6689280F50E}" destId="{E7FC82E8-4A92-4E85-9D0A-9FDDD0213834}" srcOrd="2" destOrd="0" presId="urn:microsoft.com/office/officeart/2005/8/layout/hierarchy1"/>
    <dgm:cxn modelId="{1253AF01-55CB-479A-86CB-60D8983A9731}" type="presParOf" srcId="{E7FC82E8-4A92-4E85-9D0A-9FDDD0213834}" destId="{57AD8AFC-442A-4913-BBE6-6040C1617859}" srcOrd="0" destOrd="0" presId="urn:microsoft.com/office/officeart/2005/8/layout/hierarchy1"/>
    <dgm:cxn modelId="{883EA13C-2A69-41BF-A688-5D09C505A490}" type="presParOf" srcId="{57AD8AFC-442A-4913-BBE6-6040C1617859}" destId="{3D7E0D0E-4467-4612-AD51-7D40DCC66CCA}" srcOrd="0" destOrd="0" presId="urn:microsoft.com/office/officeart/2005/8/layout/hierarchy1"/>
    <dgm:cxn modelId="{FA0559E1-47ED-4ACD-8F7D-4CEF409AD114}" type="presParOf" srcId="{57AD8AFC-442A-4913-BBE6-6040C1617859}" destId="{14BD7725-4DE0-4730-A50A-0FE908BB9750}" srcOrd="1" destOrd="0" presId="urn:microsoft.com/office/officeart/2005/8/layout/hierarchy1"/>
    <dgm:cxn modelId="{8D5DE6D6-1BB3-474E-A9FB-FEC82D921078}" type="presParOf" srcId="{E7FC82E8-4A92-4E85-9D0A-9FDDD0213834}" destId="{80C07DBE-C2E8-4EF7-9348-57FEF6C42FA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60774B-8870-4405-9F70-674C80430C1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42E80B-1027-40BB-8031-84BBC5A57C55}">
      <dgm:prSet/>
      <dgm:spPr/>
      <dgm:t>
        <a:bodyPr/>
        <a:lstStyle/>
        <a:p>
          <a:r>
            <a:rPr lang="en-GB"/>
            <a:t>Customer service, stock control, and maintaining store standards are some of the responsibilities described in the job description to ensure the employees are aware of what is required of them (Marchington et al., 2021). </a:t>
          </a:r>
          <a:endParaRPr lang="en-US"/>
        </a:p>
      </dgm:t>
    </dgm:pt>
    <dgm:pt modelId="{3F7EEE88-88D4-4CA4-BC9E-119E6E0DA2B6}" type="parTrans" cxnId="{744E9617-9300-49CD-A2BD-20975E3EDDC7}">
      <dgm:prSet/>
      <dgm:spPr/>
      <dgm:t>
        <a:bodyPr/>
        <a:lstStyle/>
        <a:p>
          <a:endParaRPr lang="en-US"/>
        </a:p>
      </dgm:t>
    </dgm:pt>
    <dgm:pt modelId="{7A7B621C-EFB8-426D-B274-46E83E561D52}" type="sibTrans" cxnId="{744E9617-9300-49CD-A2BD-20975E3EDDC7}">
      <dgm:prSet/>
      <dgm:spPr/>
      <dgm:t>
        <a:bodyPr/>
        <a:lstStyle/>
        <a:p>
          <a:endParaRPr lang="en-US"/>
        </a:p>
      </dgm:t>
    </dgm:pt>
    <dgm:pt modelId="{4B163F89-1BDB-4A67-910A-CF516C831963}">
      <dgm:prSet/>
      <dgm:spPr/>
      <dgm:t>
        <a:bodyPr/>
        <a:lstStyle/>
        <a:p>
          <a:r>
            <a:rPr lang="en-GB"/>
            <a:t>It as well describes the working conditions, authority lines and other similar performance standards of the position (Rees and French, 2016). </a:t>
          </a:r>
          <a:endParaRPr lang="en-US"/>
        </a:p>
      </dgm:t>
    </dgm:pt>
    <dgm:pt modelId="{7C5153FF-D684-4038-A6C3-D251FECB163D}" type="parTrans" cxnId="{EEE08F2E-3B89-49A2-B6DB-8AAD757663C8}">
      <dgm:prSet/>
      <dgm:spPr/>
      <dgm:t>
        <a:bodyPr/>
        <a:lstStyle/>
        <a:p>
          <a:endParaRPr lang="en-US"/>
        </a:p>
      </dgm:t>
    </dgm:pt>
    <dgm:pt modelId="{088F7F29-C148-4BAB-B3D6-65216C738448}" type="sibTrans" cxnId="{EEE08F2E-3B89-49A2-B6DB-8AAD757663C8}">
      <dgm:prSet/>
      <dgm:spPr/>
      <dgm:t>
        <a:bodyPr/>
        <a:lstStyle/>
        <a:p>
          <a:endParaRPr lang="en-US"/>
        </a:p>
      </dgm:t>
    </dgm:pt>
    <dgm:pt modelId="{8A305580-5A13-40A8-8A2C-86E4858C8FC4}">
      <dgm:prSet/>
      <dgm:spPr/>
      <dgm:t>
        <a:bodyPr/>
        <a:lstStyle/>
        <a:p>
          <a:r>
            <a:rPr lang="en-GB"/>
            <a:t>Defined job description enhances hiring, expectation management, and staff turnover (Torrington et al., 2020). </a:t>
          </a:r>
          <a:br>
            <a:rPr lang="en-GB"/>
          </a:br>
          <a:endParaRPr lang="en-US"/>
        </a:p>
      </dgm:t>
    </dgm:pt>
    <dgm:pt modelId="{AEBF3451-4C68-4176-A5BC-C3BD13668BF4}" type="parTrans" cxnId="{06D8F159-389C-4E4A-9908-6B57A7B65430}">
      <dgm:prSet/>
      <dgm:spPr/>
      <dgm:t>
        <a:bodyPr/>
        <a:lstStyle/>
        <a:p>
          <a:endParaRPr lang="en-US"/>
        </a:p>
      </dgm:t>
    </dgm:pt>
    <dgm:pt modelId="{B8B689E8-9196-469D-A65A-FD73A0077F2C}" type="sibTrans" cxnId="{06D8F159-389C-4E4A-9908-6B57A7B65430}">
      <dgm:prSet/>
      <dgm:spPr/>
      <dgm:t>
        <a:bodyPr/>
        <a:lstStyle/>
        <a:p>
          <a:endParaRPr lang="en-US"/>
        </a:p>
      </dgm:t>
    </dgm:pt>
    <dgm:pt modelId="{88667C4B-D638-4982-8F45-2BD79AAED869}" type="pres">
      <dgm:prSet presAssocID="{9660774B-8870-4405-9F70-674C80430C16}" presName="vert0" presStyleCnt="0">
        <dgm:presLayoutVars>
          <dgm:dir/>
          <dgm:animOne val="branch"/>
          <dgm:animLvl val="lvl"/>
        </dgm:presLayoutVars>
      </dgm:prSet>
      <dgm:spPr/>
    </dgm:pt>
    <dgm:pt modelId="{99E170DE-0805-4E9A-BF43-BA2948EC8D7A}" type="pres">
      <dgm:prSet presAssocID="{5142E80B-1027-40BB-8031-84BBC5A57C55}" presName="thickLine" presStyleLbl="alignNode1" presStyleIdx="0" presStyleCnt="3"/>
      <dgm:spPr/>
    </dgm:pt>
    <dgm:pt modelId="{EB35C1E0-4E93-4105-824B-EC3269D7AD38}" type="pres">
      <dgm:prSet presAssocID="{5142E80B-1027-40BB-8031-84BBC5A57C55}" presName="horz1" presStyleCnt="0"/>
      <dgm:spPr/>
    </dgm:pt>
    <dgm:pt modelId="{CC1D956F-880A-4981-AB4D-E3BE6D35EA79}" type="pres">
      <dgm:prSet presAssocID="{5142E80B-1027-40BB-8031-84BBC5A57C55}" presName="tx1" presStyleLbl="revTx" presStyleIdx="0" presStyleCnt="3"/>
      <dgm:spPr/>
    </dgm:pt>
    <dgm:pt modelId="{F7DA3819-5205-4CD9-9815-AE307A751473}" type="pres">
      <dgm:prSet presAssocID="{5142E80B-1027-40BB-8031-84BBC5A57C55}" presName="vert1" presStyleCnt="0"/>
      <dgm:spPr/>
    </dgm:pt>
    <dgm:pt modelId="{3A6A097E-137B-4D37-80D6-CF4A13A06D58}" type="pres">
      <dgm:prSet presAssocID="{4B163F89-1BDB-4A67-910A-CF516C831963}" presName="thickLine" presStyleLbl="alignNode1" presStyleIdx="1" presStyleCnt="3"/>
      <dgm:spPr/>
    </dgm:pt>
    <dgm:pt modelId="{1A4E7443-0823-44FD-8DD1-B3A6531AC4F4}" type="pres">
      <dgm:prSet presAssocID="{4B163F89-1BDB-4A67-910A-CF516C831963}" presName="horz1" presStyleCnt="0"/>
      <dgm:spPr/>
    </dgm:pt>
    <dgm:pt modelId="{EAD2730B-6614-4A52-9CA6-903AE47F946C}" type="pres">
      <dgm:prSet presAssocID="{4B163F89-1BDB-4A67-910A-CF516C831963}" presName="tx1" presStyleLbl="revTx" presStyleIdx="1" presStyleCnt="3"/>
      <dgm:spPr/>
    </dgm:pt>
    <dgm:pt modelId="{0B989071-039F-43FA-910E-FD489DA7EDC3}" type="pres">
      <dgm:prSet presAssocID="{4B163F89-1BDB-4A67-910A-CF516C831963}" presName="vert1" presStyleCnt="0"/>
      <dgm:spPr/>
    </dgm:pt>
    <dgm:pt modelId="{AF26C1ED-265D-4384-8B78-DF5D6474999F}" type="pres">
      <dgm:prSet presAssocID="{8A305580-5A13-40A8-8A2C-86E4858C8FC4}" presName="thickLine" presStyleLbl="alignNode1" presStyleIdx="2" presStyleCnt="3"/>
      <dgm:spPr/>
    </dgm:pt>
    <dgm:pt modelId="{81E7A93C-0C37-4549-9287-5890A477CDA4}" type="pres">
      <dgm:prSet presAssocID="{8A305580-5A13-40A8-8A2C-86E4858C8FC4}" presName="horz1" presStyleCnt="0"/>
      <dgm:spPr/>
    </dgm:pt>
    <dgm:pt modelId="{B0E81789-42FE-4276-82D9-935BEA2F6937}" type="pres">
      <dgm:prSet presAssocID="{8A305580-5A13-40A8-8A2C-86E4858C8FC4}" presName="tx1" presStyleLbl="revTx" presStyleIdx="2" presStyleCnt="3"/>
      <dgm:spPr/>
    </dgm:pt>
    <dgm:pt modelId="{9917D3E4-EF89-4B34-A008-F4F84D27FC9C}" type="pres">
      <dgm:prSet presAssocID="{8A305580-5A13-40A8-8A2C-86E4858C8FC4}" presName="vert1" presStyleCnt="0"/>
      <dgm:spPr/>
    </dgm:pt>
  </dgm:ptLst>
  <dgm:cxnLst>
    <dgm:cxn modelId="{744E9617-9300-49CD-A2BD-20975E3EDDC7}" srcId="{9660774B-8870-4405-9F70-674C80430C16}" destId="{5142E80B-1027-40BB-8031-84BBC5A57C55}" srcOrd="0" destOrd="0" parTransId="{3F7EEE88-88D4-4CA4-BC9E-119E6E0DA2B6}" sibTransId="{7A7B621C-EFB8-426D-B274-46E83E561D52}"/>
    <dgm:cxn modelId="{EEE08F2E-3B89-49A2-B6DB-8AAD757663C8}" srcId="{9660774B-8870-4405-9F70-674C80430C16}" destId="{4B163F89-1BDB-4A67-910A-CF516C831963}" srcOrd="1" destOrd="0" parTransId="{7C5153FF-D684-4038-A6C3-D251FECB163D}" sibTransId="{088F7F29-C148-4BAB-B3D6-65216C738448}"/>
    <dgm:cxn modelId="{8277DE70-78EA-4489-BC2A-205309DCD1B4}" type="presOf" srcId="{8A305580-5A13-40A8-8A2C-86E4858C8FC4}" destId="{B0E81789-42FE-4276-82D9-935BEA2F6937}" srcOrd="0" destOrd="0" presId="urn:microsoft.com/office/officeart/2008/layout/LinedList"/>
    <dgm:cxn modelId="{06D8F159-389C-4E4A-9908-6B57A7B65430}" srcId="{9660774B-8870-4405-9F70-674C80430C16}" destId="{8A305580-5A13-40A8-8A2C-86E4858C8FC4}" srcOrd="2" destOrd="0" parTransId="{AEBF3451-4C68-4176-A5BC-C3BD13668BF4}" sibTransId="{B8B689E8-9196-469D-A65A-FD73A0077F2C}"/>
    <dgm:cxn modelId="{3D5F8CBA-0CC7-4048-AF79-A87379665DB8}" type="presOf" srcId="{9660774B-8870-4405-9F70-674C80430C16}" destId="{88667C4B-D638-4982-8F45-2BD79AAED869}" srcOrd="0" destOrd="0" presId="urn:microsoft.com/office/officeart/2008/layout/LinedList"/>
    <dgm:cxn modelId="{760D8BD6-8A51-4B4C-8B5A-B11AEC94502C}" type="presOf" srcId="{5142E80B-1027-40BB-8031-84BBC5A57C55}" destId="{CC1D956F-880A-4981-AB4D-E3BE6D35EA79}" srcOrd="0" destOrd="0" presId="urn:microsoft.com/office/officeart/2008/layout/LinedList"/>
    <dgm:cxn modelId="{1CCB17E7-4355-4F2C-8209-9835AF86F3EE}" type="presOf" srcId="{4B163F89-1BDB-4A67-910A-CF516C831963}" destId="{EAD2730B-6614-4A52-9CA6-903AE47F946C}" srcOrd="0" destOrd="0" presId="urn:microsoft.com/office/officeart/2008/layout/LinedList"/>
    <dgm:cxn modelId="{20D74662-AA28-4F8F-8AFC-967394CDB611}" type="presParOf" srcId="{88667C4B-D638-4982-8F45-2BD79AAED869}" destId="{99E170DE-0805-4E9A-BF43-BA2948EC8D7A}" srcOrd="0" destOrd="0" presId="urn:microsoft.com/office/officeart/2008/layout/LinedList"/>
    <dgm:cxn modelId="{580EC870-2C73-4637-9482-DCDE9E2C03B2}" type="presParOf" srcId="{88667C4B-D638-4982-8F45-2BD79AAED869}" destId="{EB35C1E0-4E93-4105-824B-EC3269D7AD38}" srcOrd="1" destOrd="0" presId="urn:microsoft.com/office/officeart/2008/layout/LinedList"/>
    <dgm:cxn modelId="{920506CD-A3BD-4538-BD3F-B882498F85B4}" type="presParOf" srcId="{EB35C1E0-4E93-4105-824B-EC3269D7AD38}" destId="{CC1D956F-880A-4981-AB4D-E3BE6D35EA79}" srcOrd="0" destOrd="0" presId="urn:microsoft.com/office/officeart/2008/layout/LinedList"/>
    <dgm:cxn modelId="{AA153FA5-918E-4C6B-BCA2-67AD195BE792}" type="presParOf" srcId="{EB35C1E0-4E93-4105-824B-EC3269D7AD38}" destId="{F7DA3819-5205-4CD9-9815-AE307A751473}" srcOrd="1" destOrd="0" presId="urn:microsoft.com/office/officeart/2008/layout/LinedList"/>
    <dgm:cxn modelId="{AC929530-9452-4F87-A289-1FBB86F7CAD9}" type="presParOf" srcId="{88667C4B-D638-4982-8F45-2BD79AAED869}" destId="{3A6A097E-137B-4D37-80D6-CF4A13A06D58}" srcOrd="2" destOrd="0" presId="urn:microsoft.com/office/officeart/2008/layout/LinedList"/>
    <dgm:cxn modelId="{9F60FEA8-372F-4870-946B-9343064AC7D2}" type="presParOf" srcId="{88667C4B-D638-4982-8F45-2BD79AAED869}" destId="{1A4E7443-0823-44FD-8DD1-B3A6531AC4F4}" srcOrd="3" destOrd="0" presId="urn:microsoft.com/office/officeart/2008/layout/LinedList"/>
    <dgm:cxn modelId="{11187D3C-7DF9-4047-8CBC-F0D6C0F325CD}" type="presParOf" srcId="{1A4E7443-0823-44FD-8DD1-B3A6531AC4F4}" destId="{EAD2730B-6614-4A52-9CA6-903AE47F946C}" srcOrd="0" destOrd="0" presId="urn:microsoft.com/office/officeart/2008/layout/LinedList"/>
    <dgm:cxn modelId="{5916367F-D1B8-4F53-BBB7-F3A33EE0C35D}" type="presParOf" srcId="{1A4E7443-0823-44FD-8DD1-B3A6531AC4F4}" destId="{0B989071-039F-43FA-910E-FD489DA7EDC3}" srcOrd="1" destOrd="0" presId="urn:microsoft.com/office/officeart/2008/layout/LinedList"/>
    <dgm:cxn modelId="{C513E946-ACB9-461F-8565-0147AABD6CA6}" type="presParOf" srcId="{88667C4B-D638-4982-8F45-2BD79AAED869}" destId="{AF26C1ED-265D-4384-8B78-DF5D6474999F}" srcOrd="4" destOrd="0" presId="urn:microsoft.com/office/officeart/2008/layout/LinedList"/>
    <dgm:cxn modelId="{9A007AFF-C87A-4A31-9342-90E2CDB9CA57}" type="presParOf" srcId="{88667C4B-D638-4982-8F45-2BD79AAED869}" destId="{81E7A93C-0C37-4549-9287-5890A477CDA4}" srcOrd="5" destOrd="0" presId="urn:microsoft.com/office/officeart/2008/layout/LinedList"/>
    <dgm:cxn modelId="{D104CCC9-F9B6-4672-A9E0-CBE969F11B62}" type="presParOf" srcId="{81E7A93C-0C37-4549-9287-5890A477CDA4}" destId="{B0E81789-42FE-4276-82D9-935BEA2F6937}" srcOrd="0" destOrd="0" presId="urn:microsoft.com/office/officeart/2008/layout/LinedList"/>
    <dgm:cxn modelId="{12ABED01-22E1-4255-B820-9E2BFD4202C6}" type="presParOf" srcId="{81E7A93C-0C37-4549-9287-5890A477CDA4}" destId="{9917D3E4-EF89-4B34-A008-F4F84D27FC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8AA9B1-99EB-4478-8930-EC06730A42C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5689C63-476B-43FA-882C-BB384E21322A}">
      <dgm:prSet/>
      <dgm:spPr/>
      <dgm:t>
        <a:bodyPr/>
        <a:lstStyle/>
        <a:p>
          <a:r>
            <a:rPr lang="en-GB"/>
            <a:t>Person specification reveals the essential skills, including communication, teamwork, and customer service skills, to have a successful performance (Marchington et al., 2021). </a:t>
          </a:r>
          <a:endParaRPr lang="en-US"/>
        </a:p>
      </dgm:t>
    </dgm:pt>
    <dgm:pt modelId="{C8999A0F-FD43-4A13-B1AD-7FA956EC1131}" type="parTrans" cxnId="{D8F643B7-957C-441A-969B-E906772D5DCE}">
      <dgm:prSet/>
      <dgm:spPr/>
      <dgm:t>
        <a:bodyPr/>
        <a:lstStyle/>
        <a:p>
          <a:endParaRPr lang="en-US"/>
        </a:p>
      </dgm:t>
    </dgm:pt>
    <dgm:pt modelId="{F57B0C72-C5A3-4E52-A917-903A4D10AAC4}" type="sibTrans" cxnId="{D8F643B7-957C-441A-969B-E906772D5DCE}">
      <dgm:prSet/>
      <dgm:spPr/>
      <dgm:t>
        <a:bodyPr/>
        <a:lstStyle/>
        <a:p>
          <a:endParaRPr lang="en-US"/>
        </a:p>
      </dgm:t>
    </dgm:pt>
    <dgm:pt modelId="{1F5C9BA8-A9FE-49DC-AE4E-6B61005A08B8}">
      <dgm:prSet/>
      <dgm:spPr/>
      <dgm:t>
        <a:bodyPr/>
        <a:lstStyle/>
        <a:p>
          <a:r>
            <a:rPr lang="en-GB"/>
            <a:t>They aid in defining how to make an employee successful and recruitment decisions (Rees &amp; French, 2016). </a:t>
          </a:r>
          <a:endParaRPr lang="en-US"/>
        </a:p>
      </dgm:t>
    </dgm:pt>
    <dgm:pt modelId="{F071EB84-312F-4E2C-9445-0423DE3E0D30}" type="parTrans" cxnId="{B957C949-28AD-4615-9BC5-AA3C600528FE}">
      <dgm:prSet/>
      <dgm:spPr/>
      <dgm:t>
        <a:bodyPr/>
        <a:lstStyle/>
        <a:p>
          <a:endParaRPr lang="en-US"/>
        </a:p>
      </dgm:t>
    </dgm:pt>
    <dgm:pt modelId="{E66132FD-313B-455D-8EB5-C627488DF716}" type="sibTrans" cxnId="{B957C949-28AD-4615-9BC5-AA3C600528FE}">
      <dgm:prSet/>
      <dgm:spPr/>
      <dgm:t>
        <a:bodyPr/>
        <a:lstStyle/>
        <a:p>
          <a:endParaRPr lang="en-US"/>
        </a:p>
      </dgm:t>
    </dgm:pt>
    <dgm:pt modelId="{E495B22F-8C64-43AF-B167-AC33A8477E45}">
      <dgm:prSet/>
      <dgm:spPr/>
      <dgm:t>
        <a:bodyPr/>
        <a:lstStyle/>
        <a:p>
          <a:r>
            <a:rPr lang="en-GB"/>
            <a:t>Organisational fit implies the strong resemblance between the employee and the job (Rees &amp; French, 2016). </a:t>
          </a:r>
          <a:endParaRPr lang="en-US"/>
        </a:p>
      </dgm:t>
    </dgm:pt>
    <dgm:pt modelId="{622761EB-3A9C-46EF-8C36-459157656729}" type="parTrans" cxnId="{AC7812C4-8130-413C-8595-0507BE291C90}">
      <dgm:prSet/>
      <dgm:spPr/>
      <dgm:t>
        <a:bodyPr/>
        <a:lstStyle/>
        <a:p>
          <a:endParaRPr lang="en-US"/>
        </a:p>
      </dgm:t>
    </dgm:pt>
    <dgm:pt modelId="{C3E8C778-7144-4AE9-A2A5-FFF298D6A2B1}" type="sibTrans" cxnId="{AC7812C4-8130-413C-8595-0507BE291C90}">
      <dgm:prSet/>
      <dgm:spPr/>
      <dgm:t>
        <a:bodyPr/>
        <a:lstStyle/>
        <a:p>
          <a:endParaRPr lang="en-US"/>
        </a:p>
      </dgm:t>
    </dgm:pt>
    <dgm:pt modelId="{FFD8E3C3-902B-489D-9FBD-3BAC775CB0BD}">
      <dgm:prSet/>
      <dgm:spPr/>
      <dgm:t>
        <a:bodyPr/>
        <a:lstStyle/>
        <a:p>
          <a:r>
            <a:rPr lang="en-GB"/>
            <a:t>Applicants that fit these specifications will be more successful and fit in with the company culture (Torrington et al., 2020).</a:t>
          </a:r>
          <a:endParaRPr lang="en-US"/>
        </a:p>
      </dgm:t>
    </dgm:pt>
    <dgm:pt modelId="{90DEE7CE-DA09-445E-B1D7-AD8EA2C81D20}" type="parTrans" cxnId="{13DA2E06-1504-4FF7-86C9-1B1A65C5BD96}">
      <dgm:prSet/>
      <dgm:spPr/>
      <dgm:t>
        <a:bodyPr/>
        <a:lstStyle/>
        <a:p>
          <a:endParaRPr lang="en-US"/>
        </a:p>
      </dgm:t>
    </dgm:pt>
    <dgm:pt modelId="{A5B607FC-433E-491A-8E45-BE6168C55243}" type="sibTrans" cxnId="{13DA2E06-1504-4FF7-86C9-1B1A65C5BD96}">
      <dgm:prSet/>
      <dgm:spPr/>
      <dgm:t>
        <a:bodyPr/>
        <a:lstStyle/>
        <a:p>
          <a:endParaRPr lang="en-US"/>
        </a:p>
      </dgm:t>
    </dgm:pt>
    <dgm:pt modelId="{6EBC16D4-7516-4A1A-B994-C3118CBE814C}" type="pres">
      <dgm:prSet presAssocID="{CF8AA9B1-99EB-4478-8930-EC06730A42C1}" presName="outerComposite" presStyleCnt="0">
        <dgm:presLayoutVars>
          <dgm:chMax val="5"/>
          <dgm:dir/>
          <dgm:resizeHandles val="exact"/>
        </dgm:presLayoutVars>
      </dgm:prSet>
      <dgm:spPr/>
    </dgm:pt>
    <dgm:pt modelId="{76233BF6-6B92-4708-A15D-BF4AAB0012A5}" type="pres">
      <dgm:prSet presAssocID="{CF8AA9B1-99EB-4478-8930-EC06730A42C1}" presName="dummyMaxCanvas" presStyleCnt="0">
        <dgm:presLayoutVars/>
      </dgm:prSet>
      <dgm:spPr/>
    </dgm:pt>
    <dgm:pt modelId="{50403C4E-0F4B-4CB1-9560-FCA3509BD2AD}" type="pres">
      <dgm:prSet presAssocID="{CF8AA9B1-99EB-4478-8930-EC06730A42C1}" presName="FourNodes_1" presStyleLbl="node1" presStyleIdx="0" presStyleCnt="4">
        <dgm:presLayoutVars>
          <dgm:bulletEnabled val="1"/>
        </dgm:presLayoutVars>
      </dgm:prSet>
      <dgm:spPr/>
    </dgm:pt>
    <dgm:pt modelId="{5CB11A41-9AFC-4A63-9835-73172CF8B234}" type="pres">
      <dgm:prSet presAssocID="{CF8AA9B1-99EB-4478-8930-EC06730A42C1}" presName="FourNodes_2" presStyleLbl="node1" presStyleIdx="1" presStyleCnt="4">
        <dgm:presLayoutVars>
          <dgm:bulletEnabled val="1"/>
        </dgm:presLayoutVars>
      </dgm:prSet>
      <dgm:spPr/>
    </dgm:pt>
    <dgm:pt modelId="{9D2915B3-43E8-49C5-BB9F-26A671ED4146}" type="pres">
      <dgm:prSet presAssocID="{CF8AA9B1-99EB-4478-8930-EC06730A42C1}" presName="FourNodes_3" presStyleLbl="node1" presStyleIdx="2" presStyleCnt="4">
        <dgm:presLayoutVars>
          <dgm:bulletEnabled val="1"/>
        </dgm:presLayoutVars>
      </dgm:prSet>
      <dgm:spPr/>
    </dgm:pt>
    <dgm:pt modelId="{8FF58B7A-90BC-4A42-AA0E-3FFC90CB1728}" type="pres">
      <dgm:prSet presAssocID="{CF8AA9B1-99EB-4478-8930-EC06730A42C1}" presName="FourNodes_4" presStyleLbl="node1" presStyleIdx="3" presStyleCnt="4">
        <dgm:presLayoutVars>
          <dgm:bulletEnabled val="1"/>
        </dgm:presLayoutVars>
      </dgm:prSet>
      <dgm:spPr/>
    </dgm:pt>
    <dgm:pt modelId="{0759A46E-FC59-4572-A4F1-7F7307F98F2A}" type="pres">
      <dgm:prSet presAssocID="{CF8AA9B1-99EB-4478-8930-EC06730A42C1}" presName="FourConn_1-2" presStyleLbl="fgAccFollowNode1" presStyleIdx="0" presStyleCnt="3">
        <dgm:presLayoutVars>
          <dgm:bulletEnabled val="1"/>
        </dgm:presLayoutVars>
      </dgm:prSet>
      <dgm:spPr/>
    </dgm:pt>
    <dgm:pt modelId="{BBA96627-A14F-401E-ABB7-9A82E6EB0230}" type="pres">
      <dgm:prSet presAssocID="{CF8AA9B1-99EB-4478-8930-EC06730A42C1}" presName="FourConn_2-3" presStyleLbl="fgAccFollowNode1" presStyleIdx="1" presStyleCnt="3">
        <dgm:presLayoutVars>
          <dgm:bulletEnabled val="1"/>
        </dgm:presLayoutVars>
      </dgm:prSet>
      <dgm:spPr/>
    </dgm:pt>
    <dgm:pt modelId="{E1F5CB8C-0688-4AD3-A573-ABF2ED210115}" type="pres">
      <dgm:prSet presAssocID="{CF8AA9B1-99EB-4478-8930-EC06730A42C1}" presName="FourConn_3-4" presStyleLbl="fgAccFollowNode1" presStyleIdx="2" presStyleCnt="3">
        <dgm:presLayoutVars>
          <dgm:bulletEnabled val="1"/>
        </dgm:presLayoutVars>
      </dgm:prSet>
      <dgm:spPr/>
    </dgm:pt>
    <dgm:pt modelId="{7511422E-E86D-4859-B5F4-4419D703521B}" type="pres">
      <dgm:prSet presAssocID="{CF8AA9B1-99EB-4478-8930-EC06730A42C1}" presName="FourNodes_1_text" presStyleLbl="node1" presStyleIdx="3" presStyleCnt="4">
        <dgm:presLayoutVars>
          <dgm:bulletEnabled val="1"/>
        </dgm:presLayoutVars>
      </dgm:prSet>
      <dgm:spPr/>
    </dgm:pt>
    <dgm:pt modelId="{A3F449EE-BECE-4259-9C05-3D2436E36C6D}" type="pres">
      <dgm:prSet presAssocID="{CF8AA9B1-99EB-4478-8930-EC06730A42C1}" presName="FourNodes_2_text" presStyleLbl="node1" presStyleIdx="3" presStyleCnt="4">
        <dgm:presLayoutVars>
          <dgm:bulletEnabled val="1"/>
        </dgm:presLayoutVars>
      </dgm:prSet>
      <dgm:spPr/>
    </dgm:pt>
    <dgm:pt modelId="{FD437024-26D1-49F8-A010-B083A45650A1}" type="pres">
      <dgm:prSet presAssocID="{CF8AA9B1-99EB-4478-8930-EC06730A42C1}" presName="FourNodes_3_text" presStyleLbl="node1" presStyleIdx="3" presStyleCnt="4">
        <dgm:presLayoutVars>
          <dgm:bulletEnabled val="1"/>
        </dgm:presLayoutVars>
      </dgm:prSet>
      <dgm:spPr/>
    </dgm:pt>
    <dgm:pt modelId="{D32C3E7C-7830-48FE-9E46-EB0BC8017B9A}" type="pres">
      <dgm:prSet presAssocID="{CF8AA9B1-99EB-4478-8930-EC06730A42C1}" presName="FourNodes_4_text" presStyleLbl="node1" presStyleIdx="3" presStyleCnt="4">
        <dgm:presLayoutVars>
          <dgm:bulletEnabled val="1"/>
        </dgm:presLayoutVars>
      </dgm:prSet>
      <dgm:spPr/>
    </dgm:pt>
  </dgm:ptLst>
  <dgm:cxnLst>
    <dgm:cxn modelId="{13DA2E06-1504-4FF7-86C9-1B1A65C5BD96}" srcId="{CF8AA9B1-99EB-4478-8930-EC06730A42C1}" destId="{FFD8E3C3-902B-489D-9FBD-3BAC775CB0BD}" srcOrd="3" destOrd="0" parTransId="{90DEE7CE-DA09-445E-B1D7-AD8EA2C81D20}" sibTransId="{A5B607FC-433E-491A-8E45-BE6168C55243}"/>
    <dgm:cxn modelId="{3D102E0A-6EEA-40C6-8EF4-DAEF38728217}" type="presOf" srcId="{FFD8E3C3-902B-489D-9FBD-3BAC775CB0BD}" destId="{8FF58B7A-90BC-4A42-AA0E-3FFC90CB1728}" srcOrd="0" destOrd="0" presId="urn:microsoft.com/office/officeart/2005/8/layout/vProcess5"/>
    <dgm:cxn modelId="{88DBDC25-F2B9-4259-B594-D7E261A5F33E}" type="presOf" srcId="{F57B0C72-C5A3-4E52-A917-903A4D10AAC4}" destId="{0759A46E-FC59-4572-A4F1-7F7307F98F2A}" srcOrd="0" destOrd="0" presId="urn:microsoft.com/office/officeart/2005/8/layout/vProcess5"/>
    <dgm:cxn modelId="{9516DE30-35AC-4DAE-B6A6-646F11EE1BB5}" type="presOf" srcId="{45689C63-476B-43FA-882C-BB384E21322A}" destId="{7511422E-E86D-4859-B5F4-4419D703521B}" srcOrd="1" destOrd="0" presId="urn:microsoft.com/office/officeart/2005/8/layout/vProcess5"/>
    <dgm:cxn modelId="{00E77C3F-5270-4F90-A8D1-58902A6E6984}" type="presOf" srcId="{1F5C9BA8-A9FE-49DC-AE4E-6B61005A08B8}" destId="{5CB11A41-9AFC-4A63-9835-73172CF8B234}" srcOrd="0" destOrd="0" presId="urn:microsoft.com/office/officeart/2005/8/layout/vProcess5"/>
    <dgm:cxn modelId="{8D96B35C-8DA1-4730-A0D2-BE8372023E21}" type="presOf" srcId="{E66132FD-313B-455D-8EB5-C627488DF716}" destId="{BBA96627-A14F-401E-ABB7-9A82E6EB0230}" srcOrd="0" destOrd="0" presId="urn:microsoft.com/office/officeart/2005/8/layout/vProcess5"/>
    <dgm:cxn modelId="{BF2E2841-FF96-4E4E-A13A-FA0FD8956E17}" type="presOf" srcId="{1F5C9BA8-A9FE-49DC-AE4E-6B61005A08B8}" destId="{A3F449EE-BECE-4259-9C05-3D2436E36C6D}" srcOrd="1" destOrd="0" presId="urn:microsoft.com/office/officeart/2005/8/layout/vProcess5"/>
    <dgm:cxn modelId="{B957C949-28AD-4615-9BC5-AA3C600528FE}" srcId="{CF8AA9B1-99EB-4478-8930-EC06730A42C1}" destId="{1F5C9BA8-A9FE-49DC-AE4E-6B61005A08B8}" srcOrd="1" destOrd="0" parTransId="{F071EB84-312F-4E2C-9445-0423DE3E0D30}" sibTransId="{E66132FD-313B-455D-8EB5-C627488DF716}"/>
    <dgm:cxn modelId="{D4E7B46B-1866-483B-888F-ED6ABF656FFF}" type="presOf" srcId="{E495B22F-8C64-43AF-B167-AC33A8477E45}" destId="{9D2915B3-43E8-49C5-BB9F-26A671ED4146}" srcOrd="0" destOrd="0" presId="urn:microsoft.com/office/officeart/2005/8/layout/vProcess5"/>
    <dgm:cxn modelId="{A849DB71-73A9-4D22-9BE5-2363679364E0}" type="presOf" srcId="{E495B22F-8C64-43AF-B167-AC33A8477E45}" destId="{FD437024-26D1-49F8-A010-B083A45650A1}" srcOrd="1" destOrd="0" presId="urn:microsoft.com/office/officeart/2005/8/layout/vProcess5"/>
    <dgm:cxn modelId="{9E66FC53-DBB5-468B-9E76-16F8F8CF9F96}" type="presOf" srcId="{45689C63-476B-43FA-882C-BB384E21322A}" destId="{50403C4E-0F4B-4CB1-9560-FCA3509BD2AD}" srcOrd="0" destOrd="0" presId="urn:microsoft.com/office/officeart/2005/8/layout/vProcess5"/>
    <dgm:cxn modelId="{D8F643B7-957C-441A-969B-E906772D5DCE}" srcId="{CF8AA9B1-99EB-4478-8930-EC06730A42C1}" destId="{45689C63-476B-43FA-882C-BB384E21322A}" srcOrd="0" destOrd="0" parTransId="{C8999A0F-FD43-4A13-B1AD-7FA956EC1131}" sibTransId="{F57B0C72-C5A3-4E52-A917-903A4D10AAC4}"/>
    <dgm:cxn modelId="{AC7812C4-8130-413C-8595-0507BE291C90}" srcId="{CF8AA9B1-99EB-4478-8930-EC06730A42C1}" destId="{E495B22F-8C64-43AF-B167-AC33A8477E45}" srcOrd="2" destOrd="0" parTransId="{622761EB-3A9C-46EF-8C36-459157656729}" sibTransId="{C3E8C778-7144-4AE9-A2A5-FFF298D6A2B1}"/>
    <dgm:cxn modelId="{DB8645E0-BDE2-4D32-9859-8BB85C97F569}" type="presOf" srcId="{CF8AA9B1-99EB-4478-8930-EC06730A42C1}" destId="{6EBC16D4-7516-4A1A-B994-C3118CBE814C}" srcOrd="0" destOrd="0" presId="urn:microsoft.com/office/officeart/2005/8/layout/vProcess5"/>
    <dgm:cxn modelId="{7DE241E8-5576-4177-A30C-3A1B83A57847}" type="presOf" srcId="{C3E8C778-7144-4AE9-A2A5-FFF298D6A2B1}" destId="{E1F5CB8C-0688-4AD3-A573-ABF2ED210115}" srcOrd="0" destOrd="0" presId="urn:microsoft.com/office/officeart/2005/8/layout/vProcess5"/>
    <dgm:cxn modelId="{7EE156EB-8FB9-4F91-AEF3-AC74974EBB20}" type="presOf" srcId="{FFD8E3C3-902B-489D-9FBD-3BAC775CB0BD}" destId="{D32C3E7C-7830-48FE-9E46-EB0BC8017B9A}" srcOrd="1" destOrd="0" presId="urn:microsoft.com/office/officeart/2005/8/layout/vProcess5"/>
    <dgm:cxn modelId="{F4BCD7F4-CE22-4991-8877-5756A9DFFC77}" type="presParOf" srcId="{6EBC16D4-7516-4A1A-B994-C3118CBE814C}" destId="{76233BF6-6B92-4708-A15D-BF4AAB0012A5}" srcOrd="0" destOrd="0" presId="urn:microsoft.com/office/officeart/2005/8/layout/vProcess5"/>
    <dgm:cxn modelId="{301E2B32-EFD3-4B71-AD5D-BE2EFE4D293E}" type="presParOf" srcId="{6EBC16D4-7516-4A1A-B994-C3118CBE814C}" destId="{50403C4E-0F4B-4CB1-9560-FCA3509BD2AD}" srcOrd="1" destOrd="0" presId="urn:microsoft.com/office/officeart/2005/8/layout/vProcess5"/>
    <dgm:cxn modelId="{CAA16014-0647-40EA-A21D-C5DCAEEC8D85}" type="presParOf" srcId="{6EBC16D4-7516-4A1A-B994-C3118CBE814C}" destId="{5CB11A41-9AFC-4A63-9835-73172CF8B234}" srcOrd="2" destOrd="0" presId="urn:microsoft.com/office/officeart/2005/8/layout/vProcess5"/>
    <dgm:cxn modelId="{BA545800-EA41-4B82-8CC0-44B0802658AE}" type="presParOf" srcId="{6EBC16D4-7516-4A1A-B994-C3118CBE814C}" destId="{9D2915B3-43E8-49C5-BB9F-26A671ED4146}" srcOrd="3" destOrd="0" presId="urn:microsoft.com/office/officeart/2005/8/layout/vProcess5"/>
    <dgm:cxn modelId="{1CE12025-137D-4348-BD1F-9F5469BE2F4F}" type="presParOf" srcId="{6EBC16D4-7516-4A1A-B994-C3118CBE814C}" destId="{8FF58B7A-90BC-4A42-AA0E-3FFC90CB1728}" srcOrd="4" destOrd="0" presId="urn:microsoft.com/office/officeart/2005/8/layout/vProcess5"/>
    <dgm:cxn modelId="{C9FD1C93-36C0-4763-823A-26BF5CEDBF73}" type="presParOf" srcId="{6EBC16D4-7516-4A1A-B994-C3118CBE814C}" destId="{0759A46E-FC59-4572-A4F1-7F7307F98F2A}" srcOrd="5" destOrd="0" presId="urn:microsoft.com/office/officeart/2005/8/layout/vProcess5"/>
    <dgm:cxn modelId="{CB65BF34-D191-4151-8D66-DA627867252E}" type="presParOf" srcId="{6EBC16D4-7516-4A1A-B994-C3118CBE814C}" destId="{BBA96627-A14F-401E-ABB7-9A82E6EB0230}" srcOrd="6" destOrd="0" presId="urn:microsoft.com/office/officeart/2005/8/layout/vProcess5"/>
    <dgm:cxn modelId="{FA8EE88B-4AD0-44A4-925F-D8D7A91A56EC}" type="presParOf" srcId="{6EBC16D4-7516-4A1A-B994-C3118CBE814C}" destId="{E1F5CB8C-0688-4AD3-A573-ABF2ED210115}" srcOrd="7" destOrd="0" presId="urn:microsoft.com/office/officeart/2005/8/layout/vProcess5"/>
    <dgm:cxn modelId="{78951F44-1277-4979-B232-B3A184D5BE53}" type="presParOf" srcId="{6EBC16D4-7516-4A1A-B994-C3118CBE814C}" destId="{7511422E-E86D-4859-B5F4-4419D703521B}" srcOrd="8" destOrd="0" presId="urn:microsoft.com/office/officeart/2005/8/layout/vProcess5"/>
    <dgm:cxn modelId="{44DEA7AF-5981-439C-862D-E3CBE877076D}" type="presParOf" srcId="{6EBC16D4-7516-4A1A-B994-C3118CBE814C}" destId="{A3F449EE-BECE-4259-9C05-3D2436E36C6D}" srcOrd="9" destOrd="0" presId="urn:microsoft.com/office/officeart/2005/8/layout/vProcess5"/>
    <dgm:cxn modelId="{0907A0D6-867C-42D1-885E-6AF1C21A71AA}" type="presParOf" srcId="{6EBC16D4-7516-4A1A-B994-C3118CBE814C}" destId="{FD437024-26D1-49F8-A010-B083A45650A1}" srcOrd="10" destOrd="0" presId="urn:microsoft.com/office/officeart/2005/8/layout/vProcess5"/>
    <dgm:cxn modelId="{992E7170-7C63-4783-AEFA-DD16639252DF}" type="presParOf" srcId="{6EBC16D4-7516-4A1A-B994-C3118CBE814C}" destId="{D32C3E7C-7830-48FE-9E46-EB0BC8017B9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FB966C-4AAA-40BC-902B-F0B3677D10A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CE723F5-359A-40C2-8F2E-6CE40C8B084D}">
      <dgm:prSet/>
      <dgm:spPr/>
      <dgm:t>
        <a:bodyPr/>
        <a:lstStyle/>
        <a:p>
          <a:r>
            <a:rPr lang="en-GB"/>
            <a:t>Training of the employees in customer service, digital systems, and working as a team should be trained to fit the changing expectations of the customers (Torrington et al., 2020). </a:t>
          </a:r>
          <a:endParaRPr lang="en-US"/>
        </a:p>
      </dgm:t>
    </dgm:pt>
    <dgm:pt modelId="{2CA85397-2562-40DE-B938-734CF37CDE52}" type="parTrans" cxnId="{B0BF3D59-017F-492D-9C69-E2C0781F3D69}">
      <dgm:prSet/>
      <dgm:spPr/>
      <dgm:t>
        <a:bodyPr/>
        <a:lstStyle/>
        <a:p>
          <a:endParaRPr lang="en-US"/>
        </a:p>
      </dgm:t>
    </dgm:pt>
    <dgm:pt modelId="{9D62D9B3-30C2-48B2-9C5B-87479B80ABF3}" type="sibTrans" cxnId="{B0BF3D59-017F-492D-9C69-E2C0781F3D69}">
      <dgm:prSet/>
      <dgm:spPr/>
      <dgm:t>
        <a:bodyPr/>
        <a:lstStyle/>
        <a:p>
          <a:endParaRPr lang="en-US"/>
        </a:p>
      </dgm:t>
    </dgm:pt>
    <dgm:pt modelId="{EA332FF2-5BAD-40C2-A9FA-AED79FE455FA}">
      <dgm:prSet/>
      <dgm:spPr/>
      <dgm:t>
        <a:bodyPr/>
        <a:lstStyle/>
        <a:p>
          <a:r>
            <a:rPr lang="en-GB"/>
            <a:t>When recruiting new appointees, it is also important to elicit vital information on how things work within the organisation, policies, and interactions at the workplace (Rees &amp; French, 2016). </a:t>
          </a:r>
          <a:endParaRPr lang="en-US"/>
        </a:p>
      </dgm:t>
    </dgm:pt>
    <dgm:pt modelId="{E782594D-C1BE-4496-BA6C-38945B90B93A}" type="parTrans" cxnId="{B89D2B62-9CC3-4D4B-A97F-9B3AC36AADD6}">
      <dgm:prSet/>
      <dgm:spPr/>
      <dgm:t>
        <a:bodyPr/>
        <a:lstStyle/>
        <a:p>
          <a:endParaRPr lang="en-US"/>
        </a:p>
      </dgm:t>
    </dgm:pt>
    <dgm:pt modelId="{15444363-BF5D-4CA1-A0D8-1968C48759E8}" type="sibTrans" cxnId="{B89D2B62-9CC3-4D4B-A97F-9B3AC36AADD6}">
      <dgm:prSet/>
      <dgm:spPr/>
      <dgm:t>
        <a:bodyPr/>
        <a:lstStyle/>
        <a:p>
          <a:endParaRPr lang="en-US"/>
        </a:p>
      </dgm:t>
    </dgm:pt>
    <dgm:pt modelId="{1A1B80C1-21AA-43F3-8BD4-72FEF4018ADF}">
      <dgm:prSet/>
      <dgm:spPr/>
      <dgm:t>
        <a:bodyPr/>
        <a:lstStyle/>
        <a:p>
          <a:r>
            <a:rPr lang="en-GB"/>
            <a:t>Marchington et al. (2021) also highlight that lifelong learning contributes to career growth, improvement of skills in managers, and organisational morale and commitment.</a:t>
          </a:r>
          <a:endParaRPr lang="en-US"/>
        </a:p>
      </dgm:t>
    </dgm:pt>
    <dgm:pt modelId="{99B3EBBB-1928-4644-889D-0C4AFF02ED24}" type="parTrans" cxnId="{F7CFFF6C-A795-4184-BD9C-0EE4CF652C90}">
      <dgm:prSet/>
      <dgm:spPr/>
      <dgm:t>
        <a:bodyPr/>
        <a:lstStyle/>
        <a:p>
          <a:endParaRPr lang="en-US"/>
        </a:p>
      </dgm:t>
    </dgm:pt>
    <dgm:pt modelId="{45E93542-88E5-4AC3-BA63-391DA3B2913C}" type="sibTrans" cxnId="{F7CFFF6C-A795-4184-BD9C-0EE4CF652C90}">
      <dgm:prSet/>
      <dgm:spPr/>
      <dgm:t>
        <a:bodyPr/>
        <a:lstStyle/>
        <a:p>
          <a:endParaRPr lang="en-US"/>
        </a:p>
      </dgm:t>
    </dgm:pt>
    <dgm:pt modelId="{C6AA9217-1668-417D-A6D9-656C2D5BE8DE}" type="pres">
      <dgm:prSet presAssocID="{FAFB966C-4AAA-40BC-902B-F0B3677D10AC}" presName="vert0" presStyleCnt="0">
        <dgm:presLayoutVars>
          <dgm:dir/>
          <dgm:animOne val="branch"/>
          <dgm:animLvl val="lvl"/>
        </dgm:presLayoutVars>
      </dgm:prSet>
      <dgm:spPr/>
    </dgm:pt>
    <dgm:pt modelId="{F3EF4F9D-8E82-42A3-9C65-9B19A1EECD36}" type="pres">
      <dgm:prSet presAssocID="{BCE723F5-359A-40C2-8F2E-6CE40C8B084D}" presName="thickLine" presStyleLbl="alignNode1" presStyleIdx="0" presStyleCnt="3"/>
      <dgm:spPr/>
    </dgm:pt>
    <dgm:pt modelId="{440A3550-E578-4A9B-B40B-BF2BE66BC1C9}" type="pres">
      <dgm:prSet presAssocID="{BCE723F5-359A-40C2-8F2E-6CE40C8B084D}" presName="horz1" presStyleCnt="0"/>
      <dgm:spPr/>
    </dgm:pt>
    <dgm:pt modelId="{C63D5983-BE7D-40D8-8CF7-90353F9F1685}" type="pres">
      <dgm:prSet presAssocID="{BCE723F5-359A-40C2-8F2E-6CE40C8B084D}" presName="tx1" presStyleLbl="revTx" presStyleIdx="0" presStyleCnt="3"/>
      <dgm:spPr/>
    </dgm:pt>
    <dgm:pt modelId="{C812B306-B467-4F28-8882-36A1F0B54B5B}" type="pres">
      <dgm:prSet presAssocID="{BCE723F5-359A-40C2-8F2E-6CE40C8B084D}" presName="vert1" presStyleCnt="0"/>
      <dgm:spPr/>
    </dgm:pt>
    <dgm:pt modelId="{06116392-C3D2-4AE4-ACE0-30F5C2862374}" type="pres">
      <dgm:prSet presAssocID="{EA332FF2-5BAD-40C2-A9FA-AED79FE455FA}" presName="thickLine" presStyleLbl="alignNode1" presStyleIdx="1" presStyleCnt="3"/>
      <dgm:spPr/>
    </dgm:pt>
    <dgm:pt modelId="{BF7146D5-A01C-4D92-8535-2B51EDD89E40}" type="pres">
      <dgm:prSet presAssocID="{EA332FF2-5BAD-40C2-A9FA-AED79FE455FA}" presName="horz1" presStyleCnt="0"/>
      <dgm:spPr/>
    </dgm:pt>
    <dgm:pt modelId="{4AD58025-760B-435A-BD39-3257554D4FA9}" type="pres">
      <dgm:prSet presAssocID="{EA332FF2-5BAD-40C2-A9FA-AED79FE455FA}" presName="tx1" presStyleLbl="revTx" presStyleIdx="1" presStyleCnt="3"/>
      <dgm:spPr/>
    </dgm:pt>
    <dgm:pt modelId="{FD84117B-18A9-4640-8072-AA5742D63574}" type="pres">
      <dgm:prSet presAssocID="{EA332FF2-5BAD-40C2-A9FA-AED79FE455FA}" presName="vert1" presStyleCnt="0"/>
      <dgm:spPr/>
    </dgm:pt>
    <dgm:pt modelId="{90D8C34D-BE1A-4698-B5C5-B4BBC8DB8CCE}" type="pres">
      <dgm:prSet presAssocID="{1A1B80C1-21AA-43F3-8BD4-72FEF4018ADF}" presName="thickLine" presStyleLbl="alignNode1" presStyleIdx="2" presStyleCnt="3"/>
      <dgm:spPr/>
    </dgm:pt>
    <dgm:pt modelId="{AA1B40AB-C931-4B29-BEFE-5BDC03B07CDD}" type="pres">
      <dgm:prSet presAssocID="{1A1B80C1-21AA-43F3-8BD4-72FEF4018ADF}" presName="horz1" presStyleCnt="0"/>
      <dgm:spPr/>
    </dgm:pt>
    <dgm:pt modelId="{EDDAFF97-393E-4AE7-A13A-7DD2EC52201B}" type="pres">
      <dgm:prSet presAssocID="{1A1B80C1-21AA-43F3-8BD4-72FEF4018ADF}" presName="tx1" presStyleLbl="revTx" presStyleIdx="2" presStyleCnt="3"/>
      <dgm:spPr/>
    </dgm:pt>
    <dgm:pt modelId="{DE9F6FE8-83ED-442B-8619-B585388539DA}" type="pres">
      <dgm:prSet presAssocID="{1A1B80C1-21AA-43F3-8BD4-72FEF4018ADF}" presName="vert1" presStyleCnt="0"/>
      <dgm:spPr/>
    </dgm:pt>
  </dgm:ptLst>
  <dgm:cxnLst>
    <dgm:cxn modelId="{B89D2B62-9CC3-4D4B-A97F-9B3AC36AADD6}" srcId="{FAFB966C-4AAA-40BC-902B-F0B3677D10AC}" destId="{EA332FF2-5BAD-40C2-A9FA-AED79FE455FA}" srcOrd="1" destOrd="0" parTransId="{E782594D-C1BE-4496-BA6C-38945B90B93A}" sibTransId="{15444363-BF5D-4CA1-A0D8-1968C48759E8}"/>
    <dgm:cxn modelId="{5E372E49-23E5-4286-90E2-E9F79277C439}" type="presOf" srcId="{FAFB966C-4AAA-40BC-902B-F0B3677D10AC}" destId="{C6AA9217-1668-417D-A6D9-656C2D5BE8DE}" srcOrd="0" destOrd="0" presId="urn:microsoft.com/office/officeart/2008/layout/LinedList"/>
    <dgm:cxn modelId="{F7CFFF6C-A795-4184-BD9C-0EE4CF652C90}" srcId="{FAFB966C-4AAA-40BC-902B-F0B3677D10AC}" destId="{1A1B80C1-21AA-43F3-8BD4-72FEF4018ADF}" srcOrd="2" destOrd="0" parTransId="{99B3EBBB-1928-4644-889D-0C4AFF02ED24}" sibTransId="{45E93542-88E5-4AC3-BA63-391DA3B2913C}"/>
    <dgm:cxn modelId="{8ED85458-FCE4-4788-B844-AD3B8D4C30B3}" type="presOf" srcId="{EA332FF2-5BAD-40C2-A9FA-AED79FE455FA}" destId="{4AD58025-760B-435A-BD39-3257554D4FA9}" srcOrd="0" destOrd="0" presId="urn:microsoft.com/office/officeart/2008/layout/LinedList"/>
    <dgm:cxn modelId="{B0BF3D59-017F-492D-9C69-E2C0781F3D69}" srcId="{FAFB966C-4AAA-40BC-902B-F0B3677D10AC}" destId="{BCE723F5-359A-40C2-8F2E-6CE40C8B084D}" srcOrd="0" destOrd="0" parTransId="{2CA85397-2562-40DE-B938-734CF37CDE52}" sibTransId="{9D62D9B3-30C2-48B2-9C5B-87479B80ABF3}"/>
    <dgm:cxn modelId="{3F272B8A-4BF7-4570-8924-D9720356EB82}" type="presOf" srcId="{1A1B80C1-21AA-43F3-8BD4-72FEF4018ADF}" destId="{EDDAFF97-393E-4AE7-A13A-7DD2EC52201B}" srcOrd="0" destOrd="0" presId="urn:microsoft.com/office/officeart/2008/layout/LinedList"/>
    <dgm:cxn modelId="{AAB5F7EC-AFE8-4781-A831-FDFD3E51F33A}" type="presOf" srcId="{BCE723F5-359A-40C2-8F2E-6CE40C8B084D}" destId="{C63D5983-BE7D-40D8-8CF7-90353F9F1685}" srcOrd="0" destOrd="0" presId="urn:microsoft.com/office/officeart/2008/layout/LinedList"/>
    <dgm:cxn modelId="{B71F3A5E-F4ED-4DAB-8BF6-10BBA620891C}" type="presParOf" srcId="{C6AA9217-1668-417D-A6D9-656C2D5BE8DE}" destId="{F3EF4F9D-8E82-42A3-9C65-9B19A1EECD36}" srcOrd="0" destOrd="0" presId="urn:microsoft.com/office/officeart/2008/layout/LinedList"/>
    <dgm:cxn modelId="{DF9AABDA-C7F7-4840-BB7A-2144A95F9BBD}" type="presParOf" srcId="{C6AA9217-1668-417D-A6D9-656C2D5BE8DE}" destId="{440A3550-E578-4A9B-B40B-BF2BE66BC1C9}" srcOrd="1" destOrd="0" presId="urn:microsoft.com/office/officeart/2008/layout/LinedList"/>
    <dgm:cxn modelId="{41BEFA4A-469F-4D11-9A41-0E65C7FA8D50}" type="presParOf" srcId="{440A3550-E578-4A9B-B40B-BF2BE66BC1C9}" destId="{C63D5983-BE7D-40D8-8CF7-90353F9F1685}" srcOrd="0" destOrd="0" presId="urn:microsoft.com/office/officeart/2008/layout/LinedList"/>
    <dgm:cxn modelId="{DCFBC18B-9C81-4D82-BC08-FA3A27F583AA}" type="presParOf" srcId="{440A3550-E578-4A9B-B40B-BF2BE66BC1C9}" destId="{C812B306-B467-4F28-8882-36A1F0B54B5B}" srcOrd="1" destOrd="0" presId="urn:microsoft.com/office/officeart/2008/layout/LinedList"/>
    <dgm:cxn modelId="{FE376AC7-446F-46AB-8609-FFCE18FE753B}" type="presParOf" srcId="{C6AA9217-1668-417D-A6D9-656C2D5BE8DE}" destId="{06116392-C3D2-4AE4-ACE0-30F5C2862374}" srcOrd="2" destOrd="0" presId="urn:microsoft.com/office/officeart/2008/layout/LinedList"/>
    <dgm:cxn modelId="{BC05FC6C-0A2D-4855-923A-A5B7D20744BC}" type="presParOf" srcId="{C6AA9217-1668-417D-A6D9-656C2D5BE8DE}" destId="{BF7146D5-A01C-4D92-8535-2B51EDD89E40}" srcOrd="3" destOrd="0" presId="urn:microsoft.com/office/officeart/2008/layout/LinedList"/>
    <dgm:cxn modelId="{F101CF42-A028-4C06-A185-131DBABF3A44}" type="presParOf" srcId="{BF7146D5-A01C-4D92-8535-2B51EDD89E40}" destId="{4AD58025-760B-435A-BD39-3257554D4FA9}" srcOrd="0" destOrd="0" presId="urn:microsoft.com/office/officeart/2008/layout/LinedList"/>
    <dgm:cxn modelId="{7C195D58-E2E1-4560-A0CA-701492C9A606}" type="presParOf" srcId="{BF7146D5-A01C-4D92-8535-2B51EDD89E40}" destId="{FD84117B-18A9-4640-8072-AA5742D63574}" srcOrd="1" destOrd="0" presId="urn:microsoft.com/office/officeart/2008/layout/LinedList"/>
    <dgm:cxn modelId="{C5B46BB9-8876-44D1-B9F0-A23F8114E925}" type="presParOf" srcId="{C6AA9217-1668-417D-A6D9-656C2D5BE8DE}" destId="{90D8C34D-BE1A-4698-B5C5-B4BBC8DB8CCE}" srcOrd="4" destOrd="0" presId="urn:microsoft.com/office/officeart/2008/layout/LinedList"/>
    <dgm:cxn modelId="{7D16258C-1CB3-4783-BDDD-681C1D1BFAC3}" type="presParOf" srcId="{C6AA9217-1668-417D-A6D9-656C2D5BE8DE}" destId="{AA1B40AB-C931-4B29-BEFE-5BDC03B07CDD}" srcOrd="5" destOrd="0" presId="urn:microsoft.com/office/officeart/2008/layout/LinedList"/>
    <dgm:cxn modelId="{6DD89A5F-403E-4A3E-8D11-4FF748FDB9E4}" type="presParOf" srcId="{AA1B40AB-C931-4B29-BEFE-5BDC03B07CDD}" destId="{EDDAFF97-393E-4AE7-A13A-7DD2EC52201B}" srcOrd="0" destOrd="0" presId="urn:microsoft.com/office/officeart/2008/layout/LinedList"/>
    <dgm:cxn modelId="{0CBC8F0F-BE63-465F-9A62-F4EFD6447A05}" type="presParOf" srcId="{AA1B40AB-C931-4B29-BEFE-5BDC03B07CDD}" destId="{DE9F6FE8-83ED-442B-8619-B585388539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125209-05EA-45A2-9E51-E543D29D5D09}"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A98C9532-EC46-429F-91D3-D032A10DFF22}">
      <dgm:prSet/>
      <dgm:spPr/>
      <dgm:t>
        <a:bodyPr/>
        <a:lstStyle/>
        <a:p>
          <a:r>
            <a:rPr lang="en-GB"/>
            <a:t>The Experiential Learning Theory emphasises the promotion of learning by Kolb through experience, encompassing contemplation and the actual practise of the skills in practise (Kolb, 1984). </a:t>
          </a:r>
          <a:endParaRPr lang="en-US"/>
        </a:p>
      </dgm:t>
    </dgm:pt>
    <dgm:pt modelId="{18DC9E10-E513-4129-A910-31178FED12D9}" type="parTrans" cxnId="{17214DBD-714F-45C9-8B2C-7E8E7DE8B675}">
      <dgm:prSet/>
      <dgm:spPr/>
      <dgm:t>
        <a:bodyPr/>
        <a:lstStyle/>
        <a:p>
          <a:endParaRPr lang="en-US"/>
        </a:p>
      </dgm:t>
    </dgm:pt>
    <dgm:pt modelId="{54857A1D-6F31-4559-8B6C-CE18FC5CD75A}" type="sibTrans" cxnId="{17214DBD-714F-45C9-8B2C-7E8E7DE8B675}">
      <dgm:prSet/>
      <dgm:spPr/>
      <dgm:t>
        <a:bodyPr/>
        <a:lstStyle/>
        <a:p>
          <a:endParaRPr lang="en-US"/>
        </a:p>
      </dgm:t>
    </dgm:pt>
    <dgm:pt modelId="{F3BA5D4D-F468-4CFA-9380-2DE01D5BCC93}">
      <dgm:prSet/>
      <dgm:spPr/>
      <dgm:t>
        <a:bodyPr/>
        <a:lstStyle/>
        <a:p>
          <a:r>
            <a:rPr lang="en-GB"/>
            <a:t>Jobs rotation and store-level training are some of the initiatives introduced at Sainsbury, which motivate employees to learn and acquire skills via actual work-life situations (Noe, 2020). </a:t>
          </a:r>
          <a:endParaRPr lang="en-US"/>
        </a:p>
      </dgm:t>
    </dgm:pt>
    <dgm:pt modelId="{7ABA611B-A41B-4F2F-83BA-6015773AA8A3}" type="parTrans" cxnId="{16115A8F-FC8D-4C66-9364-40C1D78534FD}">
      <dgm:prSet/>
      <dgm:spPr/>
      <dgm:t>
        <a:bodyPr/>
        <a:lstStyle/>
        <a:p>
          <a:endParaRPr lang="en-US"/>
        </a:p>
      </dgm:t>
    </dgm:pt>
    <dgm:pt modelId="{11CA9508-AD67-4386-A5EF-FC3ECE2BE0C7}" type="sibTrans" cxnId="{16115A8F-FC8D-4C66-9364-40C1D78534FD}">
      <dgm:prSet/>
      <dgm:spPr/>
      <dgm:t>
        <a:bodyPr/>
        <a:lstStyle/>
        <a:p>
          <a:endParaRPr lang="en-US"/>
        </a:p>
      </dgm:t>
    </dgm:pt>
    <dgm:pt modelId="{60DC1DF9-CF7D-4F41-8529-2480B977EDC6}">
      <dgm:prSet/>
      <dgm:spPr/>
      <dgm:t>
        <a:bodyPr/>
        <a:lstStyle/>
        <a:p>
          <a:r>
            <a:rPr lang="en-GB"/>
            <a:t>This is to increase the competence, flexibility and problem-solving capabilities of employees in a dynamic retail environment (Torrington et al., 2020).</a:t>
          </a:r>
          <a:endParaRPr lang="en-US"/>
        </a:p>
      </dgm:t>
    </dgm:pt>
    <dgm:pt modelId="{3109C9C2-AE11-44CB-AE32-1B410C46ACE4}" type="parTrans" cxnId="{5C986AC7-0EB2-422C-AF84-4207F1F36973}">
      <dgm:prSet/>
      <dgm:spPr/>
      <dgm:t>
        <a:bodyPr/>
        <a:lstStyle/>
        <a:p>
          <a:endParaRPr lang="en-US"/>
        </a:p>
      </dgm:t>
    </dgm:pt>
    <dgm:pt modelId="{12E7BAC7-549E-45C3-8FE0-7CC2A25091EB}" type="sibTrans" cxnId="{5C986AC7-0EB2-422C-AF84-4207F1F36973}">
      <dgm:prSet/>
      <dgm:spPr/>
      <dgm:t>
        <a:bodyPr/>
        <a:lstStyle/>
        <a:p>
          <a:endParaRPr lang="en-US"/>
        </a:p>
      </dgm:t>
    </dgm:pt>
    <dgm:pt modelId="{63689D22-2D40-47B0-8532-B248B4CF28DB}" type="pres">
      <dgm:prSet presAssocID="{AA125209-05EA-45A2-9E51-E543D29D5D09}" presName="diagram" presStyleCnt="0">
        <dgm:presLayoutVars>
          <dgm:dir/>
          <dgm:resizeHandles val="exact"/>
        </dgm:presLayoutVars>
      </dgm:prSet>
      <dgm:spPr/>
    </dgm:pt>
    <dgm:pt modelId="{723E45FF-4606-4C27-B82F-84FDAFDCEB96}" type="pres">
      <dgm:prSet presAssocID="{A98C9532-EC46-429F-91D3-D032A10DFF22}" presName="node" presStyleLbl="node1" presStyleIdx="0" presStyleCnt="3">
        <dgm:presLayoutVars>
          <dgm:bulletEnabled val="1"/>
        </dgm:presLayoutVars>
      </dgm:prSet>
      <dgm:spPr/>
    </dgm:pt>
    <dgm:pt modelId="{580A75FC-D889-4FA1-B1AE-36ACE495B54E}" type="pres">
      <dgm:prSet presAssocID="{54857A1D-6F31-4559-8B6C-CE18FC5CD75A}" presName="sibTrans" presStyleCnt="0"/>
      <dgm:spPr/>
    </dgm:pt>
    <dgm:pt modelId="{08573F20-B271-4241-B782-3B3557C25899}" type="pres">
      <dgm:prSet presAssocID="{F3BA5D4D-F468-4CFA-9380-2DE01D5BCC93}" presName="node" presStyleLbl="node1" presStyleIdx="1" presStyleCnt="3">
        <dgm:presLayoutVars>
          <dgm:bulletEnabled val="1"/>
        </dgm:presLayoutVars>
      </dgm:prSet>
      <dgm:spPr/>
    </dgm:pt>
    <dgm:pt modelId="{894706B3-E0DD-4C63-B3CE-4C8BCD5C7DD2}" type="pres">
      <dgm:prSet presAssocID="{11CA9508-AD67-4386-A5EF-FC3ECE2BE0C7}" presName="sibTrans" presStyleCnt="0"/>
      <dgm:spPr/>
    </dgm:pt>
    <dgm:pt modelId="{69EC9132-1B63-40D1-94A6-4C433A80FB76}" type="pres">
      <dgm:prSet presAssocID="{60DC1DF9-CF7D-4F41-8529-2480B977EDC6}" presName="node" presStyleLbl="node1" presStyleIdx="2" presStyleCnt="3">
        <dgm:presLayoutVars>
          <dgm:bulletEnabled val="1"/>
        </dgm:presLayoutVars>
      </dgm:prSet>
      <dgm:spPr/>
    </dgm:pt>
  </dgm:ptLst>
  <dgm:cxnLst>
    <dgm:cxn modelId="{24EB2006-F8E4-4257-83BC-E1E92A35CFC0}" type="presOf" srcId="{AA125209-05EA-45A2-9E51-E543D29D5D09}" destId="{63689D22-2D40-47B0-8532-B248B4CF28DB}" srcOrd="0" destOrd="0" presId="urn:microsoft.com/office/officeart/2005/8/layout/default"/>
    <dgm:cxn modelId="{D4193116-39CB-477B-AF00-B8AEB5D41A85}" type="presOf" srcId="{60DC1DF9-CF7D-4F41-8529-2480B977EDC6}" destId="{69EC9132-1B63-40D1-94A6-4C433A80FB76}" srcOrd="0" destOrd="0" presId="urn:microsoft.com/office/officeart/2005/8/layout/default"/>
    <dgm:cxn modelId="{64CB7C3B-60F9-418C-ACFD-2769C6A0137B}" type="presOf" srcId="{A98C9532-EC46-429F-91D3-D032A10DFF22}" destId="{723E45FF-4606-4C27-B82F-84FDAFDCEB96}" srcOrd="0" destOrd="0" presId="urn:microsoft.com/office/officeart/2005/8/layout/default"/>
    <dgm:cxn modelId="{16115A8F-FC8D-4C66-9364-40C1D78534FD}" srcId="{AA125209-05EA-45A2-9E51-E543D29D5D09}" destId="{F3BA5D4D-F468-4CFA-9380-2DE01D5BCC93}" srcOrd="1" destOrd="0" parTransId="{7ABA611B-A41B-4F2F-83BA-6015773AA8A3}" sibTransId="{11CA9508-AD67-4386-A5EF-FC3ECE2BE0C7}"/>
    <dgm:cxn modelId="{17214DBD-714F-45C9-8B2C-7E8E7DE8B675}" srcId="{AA125209-05EA-45A2-9E51-E543D29D5D09}" destId="{A98C9532-EC46-429F-91D3-D032A10DFF22}" srcOrd="0" destOrd="0" parTransId="{18DC9E10-E513-4129-A910-31178FED12D9}" sibTransId="{54857A1D-6F31-4559-8B6C-CE18FC5CD75A}"/>
    <dgm:cxn modelId="{5C986AC7-0EB2-422C-AF84-4207F1F36973}" srcId="{AA125209-05EA-45A2-9E51-E543D29D5D09}" destId="{60DC1DF9-CF7D-4F41-8529-2480B977EDC6}" srcOrd="2" destOrd="0" parTransId="{3109C9C2-AE11-44CB-AE32-1B410C46ACE4}" sibTransId="{12E7BAC7-549E-45C3-8FE0-7CC2A25091EB}"/>
    <dgm:cxn modelId="{C132DAF0-997A-4571-B5A6-111DCD198D5D}" type="presOf" srcId="{F3BA5D4D-F468-4CFA-9380-2DE01D5BCC93}" destId="{08573F20-B271-4241-B782-3B3557C25899}" srcOrd="0" destOrd="0" presId="urn:microsoft.com/office/officeart/2005/8/layout/default"/>
    <dgm:cxn modelId="{E283CBC9-9B6D-4017-A23C-6F87196676B0}" type="presParOf" srcId="{63689D22-2D40-47B0-8532-B248B4CF28DB}" destId="{723E45FF-4606-4C27-B82F-84FDAFDCEB96}" srcOrd="0" destOrd="0" presId="urn:microsoft.com/office/officeart/2005/8/layout/default"/>
    <dgm:cxn modelId="{3829252E-551C-4FB9-AAA1-8721414AEA0F}" type="presParOf" srcId="{63689D22-2D40-47B0-8532-B248B4CF28DB}" destId="{580A75FC-D889-4FA1-B1AE-36ACE495B54E}" srcOrd="1" destOrd="0" presId="urn:microsoft.com/office/officeart/2005/8/layout/default"/>
    <dgm:cxn modelId="{F58A49C1-B323-4203-8D58-7A782DFED285}" type="presParOf" srcId="{63689D22-2D40-47B0-8532-B248B4CF28DB}" destId="{08573F20-B271-4241-B782-3B3557C25899}" srcOrd="2" destOrd="0" presId="urn:microsoft.com/office/officeart/2005/8/layout/default"/>
    <dgm:cxn modelId="{0A0F79FB-E5C9-4254-BF6E-6AC1252386F9}" type="presParOf" srcId="{63689D22-2D40-47B0-8532-B248B4CF28DB}" destId="{894706B3-E0DD-4C63-B3CE-4C8BCD5C7DD2}" srcOrd="3" destOrd="0" presId="urn:microsoft.com/office/officeart/2005/8/layout/default"/>
    <dgm:cxn modelId="{177E819A-16C4-41B5-A8A4-1262484F3B69}" type="presParOf" srcId="{63689D22-2D40-47B0-8532-B248B4CF28DB}" destId="{69EC9132-1B63-40D1-94A6-4C433A80FB7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63E767-B063-4313-9B4D-B39B47A3C17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AB1D96B6-5BB3-452B-B0E1-3CBB3F152304}">
      <dgm:prSet/>
      <dgm:spPr/>
      <dgm:t>
        <a:bodyPr/>
        <a:lstStyle/>
        <a:p>
          <a:r>
            <a:rPr lang="en-GB"/>
            <a:t>According to Bandura (1977), social learning refers to the act of observing and imitating the actions of other people; employees acquire new behaviours through observing the experienced ones. </a:t>
          </a:r>
          <a:endParaRPr lang="en-US"/>
        </a:p>
      </dgm:t>
    </dgm:pt>
    <dgm:pt modelId="{2853F856-E3A3-4515-B8B8-9D0F49B062A4}" type="parTrans" cxnId="{D7DA588F-1101-4D46-902C-9EB860179F32}">
      <dgm:prSet/>
      <dgm:spPr/>
      <dgm:t>
        <a:bodyPr/>
        <a:lstStyle/>
        <a:p>
          <a:endParaRPr lang="en-US"/>
        </a:p>
      </dgm:t>
    </dgm:pt>
    <dgm:pt modelId="{E8B77B5C-0947-4164-8FED-44A2518B7C85}" type="sibTrans" cxnId="{D7DA588F-1101-4D46-902C-9EB860179F32}">
      <dgm:prSet/>
      <dgm:spPr/>
      <dgm:t>
        <a:bodyPr/>
        <a:lstStyle/>
        <a:p>
          <a:endParaRPr lang="en-US"/>
        </a:p>
      </dgm:t>
    </dgm:pt>
    <dgm:pt modelId="{7BD9AF95-2C57-4207-831D-D728B5204D88}">
      <dgm:prSet/>
      <dgm:spPr/>
      <dgm:t>
        <a:bodyPr/>
        <a:lstStyle/>
        <a:p>
          <a:r>
            <a:rPr lang="en-GB"/>
            <a:t>To enhance knowledge sharing and skills development, Sainsbury promotes team-based learning and mentoring, thus enhancing collaboration, communication, and performers in diverse team-based settings (Marchington et al., 2021).</a:t>
          </a:r>
          <a:endParaRPr lang="en-US"/>
        </a:p>
      </dgm:t>
    </dgm:pt>
    <dgm:pt modelId="{0346BB3B-E910-441B-AD80-A1B69D49BD40}" type="parTrans" cxnId="{93A2E5C7-9D79-48AE-82CC-1C3EF1678EE9}">
      <dgm:prSet/>
      <dgm:spPr/>
      <dgm:t>
        <a:bodyPr/>
        <a:lstStyle/>
        <a:p>
          <a:endParaRPr lang="en-US"/>
        </a:p>
      </dgm:t>
    </dgm:pt>
    <dgm:pt modelId="{1C619C2D-49EE-4B90-930B-4B0F034039DD}" type="sibTrans" cxnId="{93A2E5C7-9D79-48AE-82CC-1C3EF1678EE9}">
      <dgm:prSet/>
      <dgm:spPr/>
      <dgm:t>
        <a:bodyPr/>
        <a:lstStyle/>
        <a:p>
          <a:endParaRPr lang="en-US"/>
        </a:p>
      </dgm:t>
    </dgm:pt>
    <dgm:pt modelId="{7404B877-7A97-40AE-971C-AC056EA4AF34}" type="pres">
      <dgm:prSet presAssocID="{6B63E767-B063-4313-9B4D-B39B47A3C173}" presName="Name0" presStyleCnt="0">
        <dgm:presLayoutVars>
          <dgm:dir/>
          <dgm:animLvl val="lvl"/>
          <dgm:resizeHandles val="exact"/>
        </dgm:presLayoutVars>
      </dgm:prSet>
      <dgm:spPr/>
    </dgm:pt>
    <dgm:pt modelId="{126FF803-4F5E-4F7E-BD8D-86B626C8C271}" type="pres">
      <dgm:prSet presAssocID="{7BD9AF95-2C57-4207-831D-D728B5204D88}" presName="boxAndChildren" presStyleCnt="0"/>
      <dgm:spPr/>
    </dgm:pt>
    <dgm:pt modelId="{A927CD40-848F-4F0C-B7E5-085D227EAE9F}" type="pres">
      <dgm:prSet presAssocID="{7BD9AF95-2C57-4207-831D-D728B5204D88}" presName="parentTextBox" presStyleLbl="node1" presStyleIdx="0" presStyleCnt="2"/>
      <dgm:spPr/>
    </dgm:pt>
    <dgm:pt modelId="{7E06FB9C-36AD-4A80-B7D3-E35D9C69C98F}" type="pres">
      <dgm:prSet presAssocID="{E8B77B5C-0947-4164-8FED-44A2518B7C85}" presName="sp" presStyleCnt="0"/>
      <dgm:spPr/>
    </dgm:pt>
    <dgm:pt modelId="{3C223BC0-C91F-4C84-BAA8-D9ED428E737A}" type="pres">
      <dgm:prSet presAssocID="{AB1D96B6-5BB3-452B-B0E1-3CBB3F152304}" presName="arrowAndChildren" presStyleCnt="0"/>
      <dgm:spPr/>
    </dgm:pt>
    <dgm:pt modelId="{FACD2908-5494-451E-9FF9-7A4BAB8DBFF8}" type="pres">
      <dgm:prSet presAssocID="{AB1D96B6-5BB3-452B-B0E1-3CBB3F152304}" presName="parentTextArrow" presStyleLbl="node1" presStyleIdx="1" presStyleCnt="2"/>
      <dgm:spPr/>
    </dgm:pt>
  </dgm:ptLst>
  <dgm:cxnLst>
    <dgm:cxn modelId="{D2B6570B-40F3-4807-893E-E851A9ABA07B}" type="presOf" srcId="{AB1D96B6-5BB3-452B-B0E1-3CBB3F152304}" destId="{FACD2908-5494-451E-9FF9-7A4BAB8DBFF8}" srcOrd="0" destOrd="0" presId="urn:microsoft.com/office/officeart/2005/8/layout/process4"/>
    <dgm:cxn modelId="{8DB6675D-DCEE-4D1A-99AD-932E0F5A8934}" type="presOf" srcId="{7BD9AF95-2C57-4207-831D-D728B5204D88}" destId="{A927CD40-848F-4F0C-B7E5-085D227EAE9F}" srcOrd="0" destOrd="0" presId="urn:microsoft.com/office/officeart/2005/8/layout/process4"/>
    <dgm:cxn modelId="{D7DA588F-1101-4D46-902C-9EB860179F32}" srcId="{6B63E767-B063-4313-9B4D-B39B47A3C173}" destId="{AB1D96B6-5BB3-452B-B0E1-3CBB3F152304}" srcOrd="0" destOrd="0" parTransId="{2853F856-E3A3-4515-B8B8-9D0F49B062A4}" sibTransId="{E8B77B5C-0947-4164-8FED-44A2518B7C85}"/>
    <dgm:cxn modelId="{1A1AE1A0-42FE-4EC2-A78F-0EC69037CC69}" type="presOf" srcId="{6B63E767-B063-4313-9B4D-B39B47A3C173}" destId="{7404B877-7A97-40AE-971C-AC056EA4AF34}" srcOrd="0" destOrd="0" presId="urn:microsoft.com/office/officeart/2005/8/layout/process4"/>
    <dgm:cxn modelId="{93A2E5C7-9D79-48AE-82CC-1C3EF1678EE9}" srcId="{6B63E767-B063-4313-9B4D-B39B47A3C173}" destId="{7BD9AF95-2C57-4207-831D-D728B5204D88}" srcOrd="1" destOrd="0" parTransId="{0346BB3B-E910-441B-AD80-A1B69D49BD40}" sibTransId="{1C619C2D-49EE-4B90-930B-4B0F034039DD}"/>
    <dgm:cxn modelId="{3EF9148F-70BE-4361-9CC3-0D38E4CC2510}" type="presParOf" srcId="{7404B877-7A97-40AE-971C-AC056EA4AF34}" destId="{126FF803-4F5E-4F7E-BD8D-86B626C8C271}" srcOrd="0" destOrd="0" presId="urn:microsoft.com/office/officeart/2005/8/layout/process4"/>
    <dgm:cxn modelId="{02F6D682-4A44-4513-B90C-3D6FBE9D47D4}" type="presParOf" srcId="{126FF803-4F5E-4F7E-BD8D-86B626C8C271}" destId="{A927CD40-848F-4F0C-B7E5-085D227EAE9F}" srcOrd="0" destOrd="0" presId="urn:microsoft.com/office/officeart/2005/8/layout/process4"/>
    <dgm:cxn modelId="{502BC115-E5FB-4944-9442-131BC1DC287F}" type="presParOf" srcId="{7404B877-7A97-40AE-971C-AC056EA4AF34}" destId="{7E06FB9C-36AD-4A80-B7D3-E35D9C69C98F}" srcOrd="1" destOrd="0" presId="urn:microsoft.com/office/officeart/2005/8/layout/process4"/>
    <dgm:cxn modelId="{CF851F8C-8C4A-427E-A111-52AB935FD886}" type="presParOf" srcId="{7404B877-7A97-40AE-971C-AC056EA4AF34}" destId="{3C223BC0-C91F-4C84-BAA8-D9ED428E737A}" srcOrd="2" destOrd="0" presId="urn:microsoft.com/office/officeart/2005/8/layout/process4"/>
    <dgm:cxn modelId="{546339E9-E5B8-409A-B6BE-57C69401BD31}" type="presParOf" srcId="{3C223BC0-C91F-4C84-BAA8-D9ED428E737A}" destId="{FACD2908-5494-451E-9FF9-7A4BAB8DBF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EE516-BD0B-40F8-956B-019A90E9F150}">
      <dsp:nvSpPr>
        <dsp:cNvPr id="0" name=""/>
        <dsp:cNvSpPr/>
      </dsp:nvSpPr>
      <dsp:spPr>
        <a:xfrm>
          <a:off x="197" y="258763"/>
          <a:ext cx="2389393" cy="2867272"/>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019" tIns="0" rIns="236019" bIns="330200" numCol="1" spcCol="1270" anchor="t" anchorCtr="0">
          <a:noAutofit/>
        </a:bodyPr>
        <a:lstStyle/>
        <a:p>
          <a:pPr marL="0" lvl="0" indent="0" algn="l" defTabSz="933450">
            <a:lnSpc>
              <a:spcPct val="90000"/>
            </a:lnSpc>
            <a:spcBef>
              <a:spcPct val="0"/>
            </a:spcBef>
            <a:spcAft>
              <a:spcPct val="35000"/>
            </a:spcAft>
            <a:buNone/>
          </a:pPr>
          <a:r>
            <a:rPr lang="en-GB" sz="2100" kern="1200"/>
            <a:t>Overview of Sainsbury’s organisational structure</a:t>
          </a:r>
          <a:endParaRPr lang="en-US" sz="2100" kern="1200"/>
        </a:p>
      </dsp:txBody>
      <dsp:txXfrm>
        <a:off x="197" y="1405672"/>
        <a:ext cx="2389393" cy="1720363"/>
      </dsp:txXfrm>
    </dsp:sp>
    <dsp:sp modelId="{A5DEC837-4141-4A9F-A7DF-7BEE671EA886}">
      <dsp:nvSpPr>
        <dsp:cNvPr id="0" name=""/>
        <dsp:cNvSpPr/>
      </dsp:nvSpPr>
      <dsp:spPr>
        <a:xfrm>
          <a:off x="197" y="258763"/>
          <a:ext cx="2389393" cy="1146908"/>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6019" tIns="165100" rIns="236019"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97" y="258763"/>
        <a:ext cx="2389393" cy="1146908"/>
      </dsp:txXfrm>
    </dsp:sp>
    <dsp:sp modelId="{A41BB6BA-E722-4ADB-9437-8AEBA12E3C70}">
      <dsp:nvSpPr>
        <dsp:cNvPr id="0" name=""/>
        <dsp:cNvSpPr/>
      </dsp:nvSpPr>
      <dsp:spPr>
        <a:xfrm>
          <a:off x="2580743" y="258763"/>
          <a:ext cx="2389393" cy="2867272"/>
        </a:xfrm>
        <a:prstGeom prst="rect">
          <a:avLst/>
        </a:prstGeom>
        <a:solidFill>
          <a:schemeClr val="accent5">
            <a:hueOff val="-668312"/>
            <a:satOff val="367"/>
            <a:lumOff val="1765"/>
            <a:alphaOff val="0"/>
          </a:schemeClr>
        </a:solidFill>
        <a:ln w="19050" cap="rnd" cmpd="sng" algn="ctr">
          <a:solidFill>
            <a:schemeClr val="accent5">
              <a:hueOff val="-668312"/>
              <a:satOff val="367"/>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019" tIns="0" rIns="236019" bIns="330200" numCol="1" spcCol="1270" anchor="t" anchorCtr="0">
          <a:noAutofit/>
        </a:bodyPr>
        <a:lstStyle/>
        <a:p>
          <a:pPr marL="0" lvl="0" indent="0" algn="l" defTabSz="933450">
            <a:lnSpc>
              <a:spcPct val="90000"/>
            </a:lnSpc>
            <a:spcBef>
              <a:spcPct val="0"/>
            </a:spcBef>
            <a:spcAft>
              <a:spcPct val="35000"/>
            </a:spcAft>
            <a:buNone/>
          </a:pPr>
          <a:r>
            <a:rPr lang="en-GB" sz="2100" kern="1200"/>
            <a:t>Recruitment process including job analysis and job description</a:t>
          </a:r>
          <a:endParaRPr lang="en-US" sz="2100" kern="1200"/>
        </a:p>
      </dsp:txBody>
      <dsp:txXfrm>
        <a:off x="2580743" y="1405672"/>
        <a:ext cx="2389393" cy="1720363"/>
      </dsp:txXfrm>
    </dsp:sp>
    <dsp:sp modelId="{04FD2280-A9E5-41B7-8E40-67AA55EF35F7}">
      <dsp:nvSpPr>
        <dsp:cNvPr id="0" name=""/>
        <dsp:cNvSpPr/>
      </dsp:nvSpPr>
      <dsp:spPr>
        <a:xfrm>
          <a:off x="2580743" y="258763"/>
          <a:ext cx="2389393" cy="1146908"/>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6019" tIns="165100" rIns="236019"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580743" y="258763"/>
        <a:ext cx="2389393" cy="1146908"/>
      </dsp:txXfrm>
    </dsp:sp>
    <dsp:sp modelId="{74D5E597-FD1A-47B2-B82F-2C156E8A8FC8}">
      <dsp:nvSpPr>
        <dsp:cNvPr id="0" name=""/>
        <dsp:cNvSpPr/>
      </dsp:nvSpPr>
      <dsp:spPr>
        <a:xfrm>
          <a:off x="5161288" y="258763"/>
          <a:ext cx="2389393" cy="2867272"/>
        </a:xfrm>
        <a:prstGeom prst="rect">
          <a:avLst/>
        </a:prstGeom>
        <a:solidFill>
          <a:schemeClr val="accent5">
            <a:hueOff val="-1336625"/>
            <a:satOff val="735"/>
            <a:lumOff val="3529"/>
            <a:alphaOff val="0"/>
          </a:schemeClr>
        </a:solidFill>
        <a:ln w="19050" cap="rnd" cmpd="sng" algn="ctr">
          <a:solidFill>
            <a:schemeClr val="accent5">
              <a:hueOff val="-1336625"/>
              <a:satOff val="735"/>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019" tIns="0" rIns="236019" bIns="330200" numCol="1" spcCol="1270" anchor="t" anchorCtr="0">
          <a:noAutofit/>
        </a:bodyPr>
        <a:lstStyle/>
        <a:p>
          <a:pPr marL="0" lvl="0" indent="0" algn="l" defTabSz="933450">
            <a:lnSpc>
              <a:spcPct val="90000"/>
            </a:lnSpc>
            <a:spcBef>
              <a:spcPct val="0"/>
            </a:spcBef>
            <a:spcAft>
              <a:spcPct val="35000"/>
            </a:spcAft>
            <a:buNone/>
          </a:pPr>
          <a:r>
            <a:rPr lang="en-GB" sz="2100" kern="1200"/>
            <a:t>Learning and development</a:t>
          </a:r>
          <a:endParaRPr lang="en-US" sz="2100" kern="1200"/>
        </a:p>
      </dsp:txBody>
      <dsp:txXfrm>
        <a:off x="5161288" y="1405672"/>
        <a:ext cx="2389393" cy="1720363"/>
      </dsp:txXfrm>
    </dsp:sp>
    <dsp:sp modelId="{F3152141-D36C-4D68-AC19-49F64CE27C9E}">
      <dsp:nvSpPr>
        <dsp:cNvPr id="0" name=""/>
        <dsp:cNvSpPr/>
      </dsp:nvSpPr>
      <dsp:spPr>
        <a:xfrm>
          <a:off x="5161288" y="258763"/>
          <a:ext cx="2389393" cy="1146908"/>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6019" tIns="165100" rIns="236019"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5161288" y="258763"/>
        <a:ext cx="2389393" cy="1146908"/>
      </dsp:txXfrm>
    </dsp:sp>
    <dsp:sp modelId="{8051126A-7191-45DA-AA92-A93CC30AC7CB}">
      <dsp:nvSpPr>
        <dsp:cNvPr id="0" name=""/>
        <dsp:cNvSpPr/>
      </dsp:nvSpPr>
      <dsp:spPr>
        <a:xfrm>
          <a:off x="7741833" y="258763"/>
          <a:ext cx="2389393" cy="2867272"/>
        </a:xfrm>
        <a:prstGeom prst="rect">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019" tIns="0" rIns="236019" bIns="330200" numCol="1" spcCol="1270" anchor="t" anchorCtr="0">
          <a:noAutofit/>
        </a:bodyPr>
        <a:lstStyle/>
        <a:p>
          <a:pPr marL="0" lvl="0" indent="0" algn="l" defTabSz="933450">
            <a:lnSpc>
              <a:spcPct val="90000"/>
            </a:lnSpc>
            <a:spcBef>
              <a:spcPct val="0"/>
            </a:spcBef>
            <a:spcAft>
              <a:spcPct val="35000"/>
            </a:spcAft>
            <a:buNone/>
          </a:pPr>
          <a:r>
            <a:rPr lang="en-GB" sz="2100" kern="1200"/>
            <a:t>Conclusion</a:t>
          </a:r>
          <a:endParaRPr lang="en-US" sz="2100" kern="1200"/>
        </a:p>
      </dsp:txBody>
      <dsp:txXfrm>
        <a:off x="7741833" y="1405672"/>
        <a:ext cx="2389393" cy="1720363"/>
      </dsp:txXfrm>
    </dsp:sp>
    <dsp:sp modelId="{60454348-ABAD-4AED-8E17-0C6B6322D8F8}">
      <dsp:nvSpPr>
        <dsp:cNvPr id="0" name=""/>
        <dsp:cNvSpPr/>
      </dsp:nvSpPr>
      <dsp:spPr>
        <a:xfrm>
          <a:off x="7741833" y="258763"/>
          <a:ext cx="2389393" cy="1146908"/>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6019" tIns="165100" rIns="236019"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741833" y="258763"/>
        <a:ext cx="2389393" cy="1146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465EB-8E3F-4900-8108-62E550563795}">
      <dsp:nvSpPr>
        <dsp:cNvPr id="0" name=""/>
        <dsp:cNvSpPr/>
      </dsp:nvSpPr>
      <dsp:spPr>
        <a:xfrm>
          <a:off x="0" y="468907"/>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CD4108-E718-4590-BEC5-A5260CF77282}">
      <dsp:nvSpPr>
        <dsp:cNvPr id="0" name=""/>
        <dsp:cNvSpPr/>
      </dsp:nvSpPr>
      <dsp:spPr>
        <a:xfrm>
          <a:off x="316607" y="7696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Job analysis determines the activities, duties, and qualifications of Retail Assistant, making it clear how the recruitment and performance are projected (Marchington et al., 2021). </a:t>
          </a:r>
          <a:endParaRPr lang="en-US" sz="1600" kern="1200"/>
        </a:p>
      </dsp:txBody>
      <dsp:txXfrm>
        <a:off x="369603" y="822679"/>
        <a:ext cx="2743471" cy="1703417"/>
      </dsp:txXfrm>
    </dsp:sp>
    <dsp:sp modelId="{B339E4C7-8F58-485F-A794-E9648CB94B14}">
      <dsp:nvSpPr>
        <dsp:cNvPr id="0" name=""/>
        <dsp:cNvSpPr/>
      </dsp:nvSpPr>
      <dsp:spPr>
        <a:xfrm>
          <a:off x="3482677" y="468907"/>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C617F2-F361-43BD-A484-10F8699D9E71}">
      <dsp:nvSpPr>
        <dsp:cNvPr id="0" name=""/>
        <dsp:cNvSpPr/>
      </dsp:nvSpPr>
      <dsp:spPr>
        <a:xfrm>
          <a:off x="3799284" y="7696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Job analysis examines tasks, talks to employees and determines organisational requirements to develop correct job requirements (Rees &amp; French, 2016). </a:t>
          </a:r>
          <a:endParaRPr lang="en-US" sz="1600" kern="1200"/>
        </a:p>
      </dsp:txBody>
      <dsp:txXfrm>
        <a:off x="3852280" y="822679"/>
        <a:ext cx="2743471" cy="1703417"/>
      </dsp:txXfrm>
    </dsp:sp>
    <dsp:sp modelId="{3D7E0D0E-4467-4612-AD51-7D40DCC66CCA}">
      <dsp:nvSpPr>
        <dsp:cNvPr id="0" name=""/>
        <dsp:cNvSpPr/>
      </dsp:nvSpPr>
      <dsp:spPr>
        <a:xfrm>
          <a:off x="6965354" y="468907"/>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D7725-4DE0-4730-A50A-0FE908BB9750}">
      <dsp:nvSpPr>
        <dsp:cNvPr id="0" name=""/>
        <dsp:cNvSpPr/>
      </dsp:nvSpPr>
      <dsp:spPr>
        <a:xfrm>
          <a:off x="7281961" y="7696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Successful job analysis determines hiring outcomes, so it is guaranteed that the fulfilled applicants have the abilities to meet the organisational objectives (Torrington et al., 2020).</a:t>
          </a:r>
          <a:endParaRPr lang="en-US" sz="1600" kern="1200"/>
        </a:p>
      </dsp:txBody>
      <dsp:txXfrm>
        <a:off x="7334957" y="822679"/>
        <a:ext cx="2743471" cy="1703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170DE-0805-4E9A-BF43-BA2948EC8D7A}">
      <dsp:nvSpPr>
        <dsp:cNvPr id="0" name=""/>
        <dsp:cNvSpPr/>
      </dsp:nvSpPr>
      <dsp:spPr>
        <a:xfrm>
          <a:off x="0" y="2524"/>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D956F-880A-4981-AB4D-E3BE6D35EA79}">
      <dsp:nvSpPr>
        <dsp:cNvPr id="0" name=""/>
        <dsp:cNvSpPr/>
      </dsp:nvSpPr>
      <dsp:spPr>
        <a:xfrm>
          <a:off x="0" y="2524"/>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Customer service, stock control, and maintaining store standards are some of the responsibilities described in the job description to ensure the employees are aware of what is required of them (Marchington et al., 2021). </a:t>
          </a:r>
          <a:endParaRPr lang="en-US" sz="2200" kern="1200"/>
        </a:p>
      </dsp:txBody>
      <dsp:txXfrm>
        <a:off x="0" y="2524"/>
        <a:ext cx="5741533" cy="1721977"/>
      </dsp:txXfrm>
    </dsp:sp>
    <dsp:sp modelId="{3A6A097E-137B-4D37-80D6-CF4A13A06D58}">
      <dsp:nvSpPr>
        <dsp:cNvPr id="0" name=""/>
        <dsp:cNvSpPr/>
      </dsp:nvSpPr>
      <dsp:spPr>
        <a:xfrm>
          <a:off x="0" y="1724502"/>
          <a:ext cx="5741533" cy="0"/>
        </a:xfrm>
        <a:prstGeom prst="line">
          <a:avLst/>
        </a:prstGeom>
        <a:solidFill>
          <a:schemeClr val="accent2">
            <a:hueOff val="-1555074"/>
            <a:satOff val="-8227"/>
            <a:lumOff val="-3137"/>
            <a:alphaOff val="0"/>
          </a:schemeClr>
        </a:solidFill>
        <a:ln w="19050" cap="rnd" cmpd="sng" algn="ctr">
          <a:solidFill>
            <a:schemeClr val="accent2">
              <a:hueOff val="-1555074"/>
              <a:satOff val="-8227"/>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D2730B-6614-4A52-9CA6-903AE47F946C}">
      <dsp:nvSpPr>
        <dsp:cNvPr id="0" name=""/>
        <dsp:cNvSpPr/>
      </dsp:nvSpPr>
      <dsp:spPr>
        <a:xfrm>
          <a:off x="0" y="1724502"/>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as well describes the working conditions, authority lines and other similar performance standards of the position (Rees and French, 2016). </a:t>
          </a:r>
          <a:endParaRPr lang="en-US" sz="2200" kern="1200"/>
        </a:p>
      </dsp:txBody>
      <dsp:txXfrm>
        <a:off x="0" y="1724502"/>
        <a:ext cx="5741533" cy="1721977"/>
      </dsp:txXfrm>
    </dsp:sp>
    <dsp:sp modelId="{AF26C1ED-265D-4384-8B78-DF5D6474999F}">
      <dsp:nvSpPr>
        <dsp:cNvPr id="0" name=""/>
        <dsp:cNvSpPr/>
      </dsp:nvSpPr>
      <dsp:spPr>
        <a:xfrm>
          <a:off x="0" y="3446480"/>
          <a:ext cx="5741533" cy="0"/>
        </a:xfrm>
        <a:prstGeom prst="line">
          <a:avLst/>
        </a:prstGeom>
        <a:solidFill>
          <a:schemeClr val="accent2">
            <a:hueOff val="-3110148"/>
            <a:satOff val="-16453"/>
            <a:lumOff val="-6274"/>
            <a:alphaOff val="0"/>
          </a:schemeClr>
        </a:solidFill>
        <a:ln w="19050" cap="rnd" cmpd="sng" algn="ctr">
          <a:solidFill>
            <a:schemeClr val="accent2">
              <a:hueOff val="-3110148"/>
              <a:satOff val="-1645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81789-42FE-4276-82D9-935BEA2F6937}">
      <dsp:nvSpPr>
        <dsp:cNvPr id="0" name=""/>
        <dsp:cNvSpPr/>
      </dsp:nvSpPr>
      <dsp:spPr>
        <a:xfrm>
          <a:off x="0" y="3446480"/>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Defined job description enhances hiring, expectation management, and staff turnover (Torrington et al., 2020). </a:t>
          </a:r>
          <a:br>
            <a:rPr lang="en-GB" sz="2200" kern="1200"/>
          </a:br>
          <a:endParaRPr lang="en-US" sz="2200" kern="1200"/>
        </a:p>
      </dsp:txBody>
      <dsp:txXfrm>
        <a:off x="0" y="3446480"/>
        <a:ext cx="5741533" cy="1721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03C4E-0F4B-4CB1-9560-FCA3509BD2AD}">
      <dsp:nvSpPr>
        <dsp:cNvPr id="0" name=""/>
        <dsp:cNvSpPr/>
      </dsp:nvSpPr>
      <dsp:spPr>
        <a:xfrm>
          <a:off x="0" y="0"/>
          <a:ext cx="8105140" cy="74465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Person specification reveals the essential skills, including communication, teamwork, and customer service skills, to have a successful performance (Marchington et al., 2021). </a:t>
          </a:r>
          <a:endParaRPr lang="en-US" sz="1500" kern="1200"/>
        </a:p>
      </dsp:txBody>
      <dsp:txXfrm>
        <a:off x="21810" y="21810"/>
        <a:ext cx="7238675" cy="701035"/>
      </dsp:txXfrm>
    </dsp:sp>
    <dsp:sp modelId="{5CB11A41-9AFC-4A63-9835-73172CF8B234}">
      <dsp:nvSpPr>
        <dsp:cNvPr id="0" name=""/>
        <dsp:cNvSpPr/>
      </dsp:nvSpPr>
      <dsp:spPr>
        <a:xfrm>
          <a:off x="678805" y="880047"/>
          <a:ext cx="8105140" cy="74465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They aid in defining how to make an employee successful and recruitment decisions (Rees &amp; French, 2016). </a:t>
          </a:r>
          <a:endParaRPr lang="en-US" sz="1500" kern="1200"/>
        </a:p>
      </dsp:txBody>
      <dsp:txXfrm>
        <a:off x="700615" y="901857"/>
        <a:ext cx="6898688" cy="701035"/>
      </dsp:txXfrm>
    </dsp:sp>
    <dsp:sp modelId="{9D2915B3-43E8-49C5-BB9F-26A671ED4146}">
      <dsp:nvSpPr>
        <dsp:cNvPr id="0" name=""/>
        <dsp:cNvSpPr/>
      </dsp:nvSpPr>
      <dsp:spPr>
        <a:xfrm>
          <a:off x="1347479" y="1760095"/>
          <a:ext cx="8105140" cy="74465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Organisational fit implies the strong resemblance between the employee and the job (Rees &amp; French, 2016). </a:t>
          </a:r>
          <a:endParaRPr lang="en-US" sz="1500" kern="1200"/>
        </a:p>
      </dsp:txBody>
      <dsp:txXfrm>
        <a:off x="1369289" y="1781905"/>
        <a:ext cx="6908819" cy="701035"/>
      </dsp:txXfrm>
    </dsp:sp>
    <dsp:sp modelId="{8FF58B7A-90BC-4A42-AA0E-3FFC90CB1728}">
      <dsp:nvSpPr>
        <dsp:cNvPr id="0" name=""/>
        <dsp:cNvSpPr/>
      </dsp:nvSpPr>
      <dsp:spPr>
        <a:xfrm>
          <a:off x="2026284" y="2640143"/>
          <a:ext cx="8105140" cy="74465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Applicants that fit these specifications will be more successful and fit in with the company culture (Torrington et al., 2020).</a:t>
          </a:r>
          <a:endParaRPr lang="en-US" sz="1500" kern="1200"/>
        </a:p>
      </dsp:txBody>
      <dsp:txXfrm>
        <a:off x="2048094" y="2661953"/>
        <a:ext cx="6898688" cy="701035"/>
      </dsp:txXfrm>
    </dsp:sp>
    <dsp:sp modelId="{0759A46E-FC59-4572-A4F1-7F7307F98F2A}">
      <dsp:nvSpPr>
        <dsp:cNvPr id="0" name=""/>
        <dsp:cNvSpPr/>
      </dsp:nvSpPr>
      <dsp:spPr>
        <a:xfrm>
          <a:off x="7621113" y="570338"/>
          <a:ext cx="484026" cy="48402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730019" y="570338"/>
        <a:ext cx="266214" cy="364230"/>
      </dsp:txXfrm>
    </dsp:sp>
    <dsp:sp modelId="{BBA96627-A14F-401E-ABB7-9A82E6EB0230}">
      <dsp:nvSpPr>
        <dsp:cNvPr id="0" name=""/>
        <dsp:cNvSpPr/>
      </dsp:nvSpPr>
      <dsp:spPr>
        <a:xfrm>
          <a:off x="8299919" y="1450386"/>
          <a:ext cx="484026" cy="48402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408825" y="1450386"/>
        <a:ext cx="266214" cy="364230"/>
      </dsp:txXfrm>
    </dsp:sp>
    <dsp:sp modelId="{E1F5CB8C-0688-4AD3-A573-ABF2ED210115}">
      <dsp:nvSpPr>
        <dsp:cNvPr id="0" name=""/>
        <dsp:cNvSpPr/>
      </dsp:nvSpPr>
      <dsp:spPr>
        <a:xfrm>
          <a:off x="8968593" y="2330434"/>
          <a:ext cx="484026" cy="48402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77499" y="2330434"/>
        <a:ext cx="266214" cy="3642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F4F9D-8E82-42A3-9C65-9B19A1EECD36}">
      <dsp:nvSpPr>
        <dsp:cNvPr id="0" name=""/>
        <dsp:cNvSpPr/>
      </dsp:nvSpPr>
      <dsp:spPr>
        <a:xfrm>
          <a:off x="0" y="2524"/>
          <a:ext cx="57415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3D5983-BE7D-40D8-8CF7-90353F9F1685}">
      <dsp:nvSpPr>
        <dsp:cNvPr id="0" name=""/>
        <dsp:cNvSpPr/>
      </dsp:nvSpPr>
      <dsp:spPr>
        <a:xfrm>
          <a:off x="0" y="2524"/>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Training of the employees in customer service, digital systems, and working as a team should be trained to fit the changing expectations of the customers (Torrington et al., 2020). </a:t>
          </a:r>
          <a:endParaRPr lang="en-US" sz="2200" kern="1200"/>
        </a:p>
      </dsp:txBody>
      <dsp:txXfrm>
        <a:off x="0" y="2524"/>
        <a:ext cx="5741533" cy="1721977"/>
      </dsp:txXfrm>
    </dsp:sp>
    <dsp:sp modelId="{06116392-C3D2-4AE4-ACE0-30F5C2862374}">
      <dsp:nvSpPr>
        <dsp:cNvPr id="0" name=""/>
        <dsp:cNvSpPr/>
      </dsp:nvSpPr>
      <dsp:spPr>
        <a:xfrm>
          <a:off x="0" y="1724502"/>
          <a:ext cx="5741533" cy="0"/>
        </a:xfrm>
        <a:prstGeom prst="line">
          <a:avLst/>
        </a:prstGeom>
        <a:solidFill>
          <a:schemeClr val="accent5">
            <a:hueOff val="-1002469"/>
            <a:satOff val="551"/>
            <a:lumOff val="2647"/>
            <a:alphaOff val="0"/>
          </a:schemeClr>
        </a:solidFill>
        <a:ln w="19050" cap="rnd" cmpd="sng" algn="ctr">
          <a:solidFill>
            <a:schemeClr val="accent5">
              <a:hueOff val="-1002469"/>
              <a:satOff val="551"/>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D58025-760B-435A-BD39-3257554D4FA9}">
      <dsp:nvSpPr>
        <dsp:cNvPr id="0" name=""/>
        <dsp:cNvSpPr/>
      </dsp:nvSpPr>
      <dsp:spPr>
        <a:xfrm>
          <a:off x="0" y="1724502"/>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When recruiting new appointees, it is also important to elicit vital information on how things work within the organisation, policies, and interactions at the workplace (Rees &amp; French, 2016). </a:t>
          </a:r>
          <a:endParaRPr lang="en-US" sz="2200" kern="1200"/>
        </a:p>
      </dsp:txBody>
      <dsp:txXfrm>
        <a:off x="0" y="1724502"/>
        <a:ext cx="5741533" cy="1721977"/>
      </dsp:txXfrm>
    </dsp:sp>
    <dsp:sp modelId="{90D8C34D-BE1A-4698-B5C5-B4BBC8DB8CCE}">
      <dsp:nvSpPr>
        <dsp:cNvPr id="0" name=""/>
        <dsp:cNvSpPr/>
      </dsp:nvSpPr>
      <dsp:spPr>
        <a:xfrm>
          <a:off x="0" y="3446480"/>
          <a:ext cx="5741533" cy="0"/>
        </a:xfrm>
        <a:prstGeom prst="line">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DAFF97-393E-4AE7-A13A-7DD2EC52201B}">
      <dsp:nvSpPr>
        <dsp:cNvPr id="0" name=""/>
        <dsp:cNvSpPr/>
      </dsp:nvSpPr>
      <dsp:spPr>
        <a:xfrm>
          <a:off x="0" y="3446480"/>
          <a:ext cx="5741533" cy="1721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Marchington et al. (2021) also highlight that lifelong learning contributes to career growth, improvement of skills in managers, and organisational morale and commitment.</a:t>
          </a:r>
          <a:endParaRPr lang="en-US" sz="2200" kern="1200"/>
        </a:p>
      </dsp:txBody>
      <dsp:txXfrm>
        <a:off x="0" y="3446480"/>
        <a:ext cx="5741533" cy="17219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E45FF-4606-4C27-B82F-84FDAFDCEB96}">
      <dsp:nvSpPr>
        <dsp:cNvPr id="0" name=""/>
        <dsp:cNvSpPr/>
      </dsp:nvSpPr>
      <dsp:spPr>
        <a:xfrm>
          <a:off x="798" y="384690"/>
          <a:ext cx="3116000" cy="1869600"/>
        </a:xfrm>
        <a:prstGeom prst="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Experiential Learning Theory emphasises the promotion of learning by Kolb through experience, encompassing contemplation and the actual practise of the skills in practise (Kolb, 1984). </a:t>
          </a:r>
          <a:endParaRPr lang="en-US" sz="1700" kern="1200"/>
        </a:p>
      </dsp:txBody>
      <dsp:txXfrm>
        <a:off x="798" y="384690"/>
        <a:ext cx="3116000" cy="1869600"/>
      </dsp:txXfrm>
    </dsp:sp>
    <dsp:sp modelId="{08573F20-B271-4241-B782-3B3557C25899}">
      <dsp:nvSpPr>
        <dsp:cNvPr id="0" name=""/>
        <dsp:cNvSpPr/>
      </dsp:nvSpPr>
      <dsp:spPr>
        <a:xfrm>
          <a:off x="3428399" y="384690"/>
          <a:ext cx="3116000" cy="1869600"/>
        </a:xfrm>
        <a:prstGeom prst="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Jobs rotation and store-level training are some of the initiatives introduced at Sainsbury, which motivate employees to learn and acquire skills via actual work-life situations (Noe, 2020). </a:t>
          </a:r>
          <a:endParaRPr lang="en-US" sz="1700" kern="1200"/>
        </a:p>
      </dsp:txBody>
      <dsp:txXfrm>
        <a:off x="3428399" y="384690"/>
        <a:ext cx="3116000" cy="1869600"/>
      </dsp:txXfrm>
    </dsp:sp>
    <dsp:sp modelId="{69EC9132-1B63-40D1-94A6-4C433A80FB76}">
      <dsp:nvSpPr>
        <dsp:cNvPr id="0" name=""/>
        <dsp:cNvSpPr/>
      </dsp:nvSpPr>
      <dsp:spPr>
        <a:xfrm>
          <a:off x="1714599" y="2565891"/>
          <a:ext cx="3116000" cy="1869600"/>
        </a:xfrm>
        <a:prstGeom prst="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is to increase the competence, flexibility and problem-solving capabilities of employees in a dynamic retail environment (Torrington et al., 2020).</a:t>
          </a:r>
          <a:endParaRPr lang="en-US" sz="1700" kern="1200"/>
        </a:p>
      </dsp:txBody>
      <dsp:txXfrm>
        <a:off x="1714599" y="2565891"/>
        <a:ext cx="3116000" cy="1869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7CD40-848F-4F0C-B7E5-085D227EAE9F}">
      <dsp:nvSpPr>
        <dsp:cNvPr id="0" name=""/>
        <dsp:cNvSpPr/>
      </dsp:nvSpPr>
      <dsp:spPr>
        <a:xfrm>
          <a:off x="0" y="3120962"/>
          <a:ext cx="5741533" cy="204768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To enhance knowledge sharing and skills development, Sainsbury promotes team-based learning and mentoring, thus enhancing collaboration, communication, and performers in diverse team-based settings (Marchington et al., 2021).</a:t>
          </a:r>
          <a:endParaRPr lang="en-US" sz="2000" kern="1200"/>
        </a:p>
      </dsp:txBody>
      <dsp:txXfrm>
        <a:off x="0" y="3120962"/>
        <a:ext cx="5741533" cy="2047689"/>
      </dsp:txXfrm>
    </dsp:sp>
    <dsp:sp modelId="{FACD2908-5494-451E-9FF9-7A4BAB8DBFF8}">
      <dsp:nvSpPr>
        <dsp:cNvPr id="0" name=""/>
        <dsp:cNvSpPr/>
      </dsp:nvSpPr>
      <dsp:spPr>
        <a:xfrm rot="10800000">
          <a:off x="0" y="2331"/>
          <a:ext cx="5741533" cy="3149345"/>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According to Bandura (1977), social learning refers to the act of observing and imitating the actions of other people; employees acquire new behaviours through observing the experienced ones. </a:t>
          </a:r>
          <a:endParaRPr lang="en-US" sz="2000" kern="1200"/>
        </a:p>
      </dsp:txBody>
      <dsp:txXfrm rot="10800000">
        <a:off x="0" y="2331"/>
        <a:ext cx="5741533" cy="204635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27180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828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1092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885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335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839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3767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6530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0416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5498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11481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3810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6437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1302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6513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9925698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4859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3/17/2026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404430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geograph.org.uk/photo/183468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Developing and managing individuals and teams within Sainsbury’s</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GB"/>
              <a:t>Kevin Connor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44F8A-7D3B-7CAB-6192-28244034A518}"/>
              </a:ext>
            </a:extLst>
          </p:cNvPr>
          <p:cNvSpPr>
            <a:spLocks noGrp="1"/>
          </p:cNvSpPr>
          <p:nvPr>
            <p:ph type="title"/>
          </p:nvPr>
        </p:nvSpPr>
        <p:spPr>
          <a:xfrm>
            <a:off x="685801" y="609600"/>
            <a:ext cx="10131425" cy="1456267"/>
          </a:xfrm>
        </p:spPr>
        <p:txBody>
          <a:bodyPr>
            <a:normAutofit/>
          </a:bodyPr>
          <a:lstStyle/>
          <a:p>
            <a:r>
              <a:rPr lang="en-GB">
                <a:ea typeface="Calibri Light"/>
                <a:cs typeface="Calibri Light"/>
              </a:rPr>
              <a:t>Table of Contents</a:t>
            </a:r>
            <a:endParaRPr lang="en-US"/>
          </a:p>
        </p:txBody>
      </p:sp>
      <p:graphicFrame>
        <p:nvGraphicFramePr>
          <p:cNvPr id="5" name="Content Placeholder 2">
            <a:extLst>
              <a:ext uri="{FF2B5EF4-FFF2-40B4-BE49-F238E27FC236}">
                <a16:creationId xmlns:a16="http://schemas.microsoft.com/office/drawing/2014/main" id="{7BD2A47F-6E31-D0D8-E32E-78681564234C}"/>
              </a:ext>
            </a:extLst>
          </p:cNvPr>
          <p:cNvGraphicFramePr>
            <a:graphicFrameLocks noGrp="1"/>
          </p:cNvGraphicFramePr>
          <p:nvPr>
            <p:ph idx="1"/>
            <p:extLst>
              <p:ext uri="{D42A27DB-BD31-4B8C-83A1-F6EECF244321}">
                <p14:modId xmlns:p14="http://schemas.microsoft.com/office/powerpoint/2010/main" val="551490584"/>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9124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8EFF4-D4A8-EEA9-F458-B7A155CB8AB2}"/>
              </a:ext>
            </a:extLst>
          </p:cNvPr>
          <p:cNvSpPr>
            <a:spLocks noGrp="1"/>
          </p:cNvSpPr>
          <p:nvPr>
            <p:ph type="title"/>
          </p:nvPr>
        </p:nvSpPr>
        <p:spPr>
          <a:xfrm>
            <a:off x="685801" y="609600"/>
            <a:ext cx="5219699" cy="1456267"/>
          </a:xfrm>
        </p:spPr>
        <p:txBody>
          <a:bodyPr>
            <a:normAutofit/>
          </a:bodyPr>
          <a:lstStyle/>
          <a:p>
            <a:r>
              <a:rPr lang="en-GB">
                <a:ea typeface="Calibri Light"/>
                <a:cs typeface="Calibri Light"/>
              </a:rPr>
              <a:t>Introduction to Sainsbury’s</a:t>
            </a:r>
            <a:endParaRPr lang="en-US"/>
          </a:p>
        </p:txBody>
      </p:sp>
      <p:sp>
        <p:nvSpPr>
          <p:cNvPr id="3" name="Content Placeholder 2">
            <a:extLst>
              <a:ext uri="{FF2B5EF4-FFF2-40B4-BE49-F238E27FC236}">
                <a16:creationId xmlns:a16="http://schemas.microsoft.com/office/drawing/2014/main" id="{11BA447C-D5A7-466B-77C3-1DF47949F82D}"/>
              </a:ext>
            </a:extLst>
          </p:cNvPr>
          <p:cNvSpPr>
            <a:spLocks noGrp="1"/>
          </p:cNvSpPr>
          <p:nvPr>
            <p:ph idx="1"/>
          </p:nvPr>
        </p:nvSpPr>
        <p:spPr>
          <a:xfrm>
            <a:off x="685801" y="2142067"/>
            <a:ext cx="5219699" cy="3649133"/>
          </a:xfrm>
        </p:spPr>
        <p:txBody>
          <a:bodyPr>
            <a:normAutofit/>
          </a:bodyPr>
          <a:lstStyle/>
          <a:p>
            <a:pPr>
              <a:lnSpc>
                <a:spcPct val="90000"/>
              </a:lnSpc>
            </a:pPr>
            <a:r>
              <a:rPr lang="en-GB" sz="1500">
                <a:ea typeface="Calibri"/>
                <a:cs typeface="Calibri"/>
              </a:rPr>
              <a:t>Founded in 1869, Sainsbury is one of the longest running chains of supermarkets in the UK, that has over 140,000 employees. It caters to clients of grocery, clothing, and online retailing (Sainsbury’s, 2023).</a:t>
            </a:r>
          </a:p>
          <a:p>
            <a:pPr>
              <a:lnSpc>
                <a:spcPct val="90000"/>
              </a:lnSpc>
              <a:buClr>
                <a:srgbClr val="FFFFFF"/>
              </a:buClr>
            </a:pPr>
            <a:r>
              <a:rPr lang="en-GB" sz="1500">
                <a:ea typeface="Calibri"/>
                <a:cs typeface="Calibri"/>
              </a:rPr>
              <a:t> A sound HR strategy must be able to coordinate the performance and motivation of the workforce and provide quality customer service with innovative customer-focused environment (Torrington et al., 2020).</a:t>
            </a:r>
          </a:p>
          <a:p>
            <a:pPr>
              <a:lnSpc>
                <a:spcPct val="90000"/>
              </a:lnSpc>
              <a:buClr>
                <a:srgbClr val="FFFFFF"/>
              </a:buClr>
            </a:pPr>
            <a:r>
              <a:rPr lang="en-GB" sz="1500">
                <a:ea typeface="Calibri"/>
                <a:cs typeface="Calibri"/>
              </a:rPr>
              <a:t> The human resource management is perceived as a factor that enhances employee engagement, productivity, and achieving organisational objectives in the competitive retailing sector (Rees and French, 2016).</a:t>
            </a:r>
            <a:endParaRPr lang="en-GB" sz="1500"/>
          </a:p>
        </p:txBody>
      </p:sp>
      <p:pic>
        <p:nvPicPr>
          <p:cNvPr id="4" name="Picture 3" descr="A store front with cars parked in front of it&#10;&#10;AI-generated content may be incorrect.">
            <a:extLst>
              <a:ext uri="{FF2B5EF4-FFF2-40B4-BE49-F238E27FC236}">
                <a16:creationId xmlns:a16="http://schemas.microsoft.com/office/drawing/2014/main" id="{DF6F4ABF-6E4D-24EC-F72F-37234D2F343E}"/>
              </a:ext>
            </a:extLst>
          </p:cNvPr>
          <p:cNvPicPr>
            <a:picLocks noChangeAspect="1"/>
          </p:cNvPicPr>
          <p:nvPr/>
        </p:nvPicPr>
        <p:blipFill>
          <a:blip r:embed="rId3">
            <a:extLst>
              <a:ext uri="{837473B0-CC2E-450A-ABE3-18F120FF3D39}">
                <a1611:picAttrSrcUrl xmlns:a1611="http://schemas.microsoft.com/office/drawing/2016/11/main" r:id="rId4"/>
              </a:ext>
            </a:extLst>
          </a:blip>
          <a:srcRect l="601" r="21589"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92587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12EF6-67A2-450A-EF4A-CB1D65682CAC}"/>
              </a:ext>
            </a:extLst>
          </p:cNvPr>
          <p:cNvSpPr>
            <a:spLocks noGrp="1"/>
          </p:cNvSpPr>
          <p:nvPr>
            <p:ph type="title"/>
          </p:nvPr>
        </p:nvSpPr>
        <p:spPr>
          <a:xfrm>
            <a:off x="4955458" y="639097"/>
            <a:ext cx="6593075" cy="1612490"/>
          </a:xfrm>
        </p:spPr>
        <p:txBody>
          <a:bodyPr>
            <a:normAutofit/>
          </a:bodyPr>
          <a:lstStyle/>
          <a:p>
            <a:r>
              <a:rPr lang="en-GB">
                <a:ea typeface="Calibri Light"/>
                <a:cs typeface="Calibri Light"/>
              </a:rPr>
              <a:t>Job Position -Retail Assistant.</a:t>
            </a:r>
            <a:endParaRPr lang="en-US"/>
          </a:p>
        </p:txBody>
      </p:sp>
      <p:pic>
        <p:nvPicPr>
          <p:cNvPr id="5" name="Picture 4" descr="Abstract blurred background of department store">
            <a:extLst>
              <a:ext uri="{FF2B5EF4-FFF2-40B4-BE49-F238E27FC236}">
                <a16:creationId xmlns:a16="http://schemas.microsoft.com/office/drawing/2014/main" id="{D2A3523A-8C00-A9D0-B33D-40E0BA543958}"/>
              </a:ext>
            </a:extLst>
          </p:cNvPr>
          <p:cNvPicPr>
            <a:picLocks noChangeAspect="1"/>
          </p:cNvPicPr>
          <p:nvPr/>
        </p:nvPicPr>
        <p:blipFill>
          <a:blip r:embed="rId3"/>
          <a:srcRect l="21736" r="33207" b="-3"/>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381305BB-D818-8BC4-450B-B50937E89E27}"/>
              </a:ext>
            </a:extLst>
          </p:cNvPr>
          <p:cNvSpPr>
            <a:spLocks noGrp="1"/>
          </p:cNvSpPr>
          <p:nvPr>
            <p:ph idx="1"/>
          </p:nvPr>
        </p:nvSpPr>
        <p:spPr>
          <a:xfrm>
            <a:off x="4955458" y="2251587"/>
            <a:ext cx="6593075" cy="3972232"/>
          </a:xfrm>
        </p:spPr>
        <p:txBody>
          <a:bodyPr>
            <a:normAutofit/>
          </a:bodyPr>
          <a:lstStyle/>
          <a:p>
            <a:r>
              <a:rPr lang="en-GB" dirty="0">
                <a:ea typeface="Calibri"/>
                <a:cs typeface="Calibri"/>
              </a:rPr>
              <a:t>The Retail Assistant job implies working with shoppers, handling tills, selling new stocks, and keeping the stores presentable so as to provide customers with pleasant shopping experiences (Sainsbury’s, 2023). </a:t>
            </a:r>
          </a:p>
          <a:p>
            <a:pPr>
              <a:buClr>
                <a:srgbClr val="FFFFFF"/>
              </a:buClr>
            </a:pPr>
            <a:r>
              <a:rPr lang="en-GB">
                <a:ea typeface="Calibri"/>
                <a:cs typeface="Calibri"/>
              </a:rPr>
              <a:t>Such high- expectation settings require adaptability, teamwork and communicate (Marchington </a:t>
            </a:r>
            <a:r>
              <a:rPr lang="en-GB" dirty="0">
                <a:ea typeface="Calibri"/>
                <a:cs typeface="Calibri"/>
              </a:rPr>
              <a:t>et al., 2021). </a:t>
            </a:r>
          </a:p>
          <a:p>
            <a:pPr>
              <a:buClr>
                <a:srgbClr val="FFFFFF"/>
              </a:buClr>
            </a:pPr>
            <a:r>
              <a:rPr lang="en-GB" dirty="0">
                <a:ea typeface="Calibri"/>
                <a:cs typeface="Calibri"/>
              </a:rPr>
              <a:t>Recruitment and training are some of the crucial practises that business should implement to attain customer satisfaction and enhance performances (Torrington et al., 2020).</a:t>
            </a:r>
            <a:endParaRPr lang="en-GB"/>
          </a:p>
        </p:txBody>
      </p:sp>
    </p:spTree>
    <p:extLst>
      <p:ext uri="{BB962C8B-B14F-4D97-AF65-F5344CB8AC3E}">
        <p14:creationId xmlns:p14="http://schemas.microsoft.com/office/powerpoint/2010/main" val="1765118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BB1DD-B368-C079-D35E-B03928A6B40A}"/>
              </a:ext>
            </a:extLst>
          </p:cNvPr>
          <p:cNvSpPr>
            <a:spLocks noGrp="1"/>
          </p:cNvSpPr>
          <p:nvPr>
            <p:ph type="title"/>
          </p:nvPr>
        </p:nvSpPr>
        <p:spPr>
          <a:xfrm>
            <a:off x="4955458" y="639097"/>
            <a:ext cx="6593075" cy="1612490"/>
          </a:xfrm>
        </p:spPr>
        <p:txBody>
          <a:bodyPr>
            <a:normAutofit/>
          </a:bodyPr>
          <a:lstStyle/>
          <a:p>
            <a:r>
              <a:rPr lang="en-GB">
                <a:ea typeface="Calibri Light"/>
                <a:cs typeface="Calibri Light"/>
              </a:rPr>
              <a:t>Recruitment Process Overview</a:t>
            </a:r>
            <a:endParaRPr lang="en-US"/>
          </a:p>
        </p:txBody>
      </p:sp>
      <p:pic>
        <p:nvPicPr>
          <p:cNvPr id="5" name="Picture 4" descr="Magnifying glass showing decling performance">
            <a:extLst>
              <a:ext uri="{FF2B5EF4-FFF2-40B4-BE49-F238E27FC236}">
                <a16:creationId xmlns:a16="http://schemas.microsoft.com/office/drawing/2014/main" id="{A032C391-44A6-33B8-B1E1-05DEF3BA1F4C}"/>
              </a:ext>
            </a:extLst>
          </p:cNvPr>
          <p:cNvPicPr>
            <a:picLocks noChangeAspect="1"/>
          </p:cNvPicPr>
          <p:nvPr/>
        </p:nvPicPr>
        <p:blipFill>
          <a:blip r:embed="rId3"/>
          <a:srcRect l="29441" r="25501" b="-3"/>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0FEB300B-5774-D82A-D3DF-63C79F9513A6}"/>
              </a:ext>
            </a:extLst>
          </p:cNvPr>
          <p:cNvSpPr>
            <a:spLocks noGrp="1"/>
          </p:cNvSpPr>
          <p:nvPr>
            <p:ph idx="1"/>
          </p:nvPr>
        </p:nvSpPr>
        <p:spPr>
          <a:xfrm>
            <a:off x="4955458" y="2251587"/>
            <a:ext cx="6593075" cy="3972232"/>
          </a:xfrm>
        </p:spPr>
        <p:txBody>
          <a:bodyPr>
            <a:normAutofit/>
          </a:bodyPr>
          <a:lstStyle/>
          <a:p>
            <a:r>
              <a:rPr lang="en-GB" dirty="0">
                <a:ea typeface="Calibri"/>
                <a:cs typeface="Calibri"/>
              </a:rPr>
              <a:t>The recruitment process starts with the planning of manpower needs and the close analysis of the company need in the exact number of employees with the skills required (Rees and French, 2016). </a:t>
            </a:r>
          </a:p>
          <a:p>
            <a:pPr>
              <a:buClr>
                <a:srgbClr val="FFFFFF"/>
              </a:buClr>
            </a:pPr>
            <a:r>
              <a:rPr lang="en-GB" dirty="0">
                <a:ea typeface="Calibri"/>
                <a:cs typeface="Calibri"/>
              </a:rPr>
              <a:t>In order to achieve a competitive edge, Sainsbury employs online applications, internal adverts, </a:t>
            </a:r>
            <a:r>
              <a:rPr lang="en-GB" dirty="0" err="1">
                <a:ea typeface="Calibri"/>
                <a:cs typeface="Calibri"/>
              </a:rPr>
              <a:t>as well as,</a:t>
            </a:r>
            <a:r>
              <a:rPr lang="en-GB" dirty="0">
                <a:ea typeface="Calibri"/>
                <a:cs typeface="Calibri"/>
              </a:rPr>
              <a:t> structured interviewing in order to select and appoints employees in a just and effective manner (Marchington et al., 2021). </a:t>
            </a:r>
          </a:p>
          <a:p>
            <a:pPr>
              <a:buClr>
                <a:srgbClr val="FFFFFF"/>
              </a:buClr>
            </a:pPr>
            <a:r>
              <a:rPr lang="en-GB">
                <a:ea typeface="Calibri"/>
                <a:cs typeface="Calibri"/>
              </a:rPr>
              <a:t>Human managers choose the personnel who are qualified in the job using </a:t>
            </a:r>
            <a:r>
              <a:rPr lang="en-GB" dirty="0">
                <a:ea typeface="Calibri"/>
                <a:cs typeface="Calibri"/>
              </a:rPr>
              <a:t>the interviews and situational judgments processes (Torrington et al., 2020).</a:t>
            </a:r>
            <a:endParaRPr lang="en-GB"/>
          </a:p>
        </p:txBody>
      </p:sp>
    </p:spTree>
    <p:extLst>
      <p:ext uri="{BB962C8B-B14F-4D97-AF65-F5344CB8AC3E}">
        <p14:creationId xmlns:p14="http://schemas.microsoft.com/office/powerpoint/2010/main" val="385364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62B2EDBF-BF6E-71D5-A69D-CD28D0968599}"/>
              </a:ext>
            </a:extLst>
          </p:cNvPr>
          <p:cNvSpPr>
            <a:spLocks noGrp="1"/>
          </p:cNvSpPr>
          <p:nvPr>
            <p:ph type="title"/>
          </p:nvPr>
        </p:nvSpPr>
        <p:spPr>
          <a:xfrm>
            <a:off x="1028700" y="653142"/>
            <a:ext cx="10131425" cy="1219200"/>
          </a:xfrm>
        </p:spPr>
        <p:txBody>
          <a:bodyPr>
            <a:normAutofit/>
          </a:bodyPr>
          <a:lstStyle/>
          <a:p>
            <a:pPr algn="ctr"/>
            <a:r>
              <a:rPr lang="en-GB" sz="4400">
                <a:solidFill>
                  <a:srgbClr val="FFFFFF"/>
                </a:solidFill>
                <a:ea typeface="+mj-lt"/>
                <a:cs typeface="+mj-lt"/>
              </a:rPr>
              <a:t>Job Analysis</a:t>
            </a:r>
            <a:endParaRPr lang="en-US" sz="4400">
              <a:solidFill>
                <a:srgbClr val="FFFFFF"/>
              </a:solidFill>
            </a:endParaRPr>
          </a:p>
        </p:txBody>
      </p:sp>
      <p:graphicFrame>
        <p:nvGraphicFramePr>
          <p:cNvPr id="7" name="Content Placeholder 2">
            <a:extLst>
              <a:ext uri="{FF2B5EF4-FFF2-40B4-BE49-F238E27FC236}">
                <a16:creationId xmlns:a16="http://schemas.microsoft.com/office/drawing/2014/main" id="{0DFFAAD1-39C2-F0CB-8963-9F00C1541C03}"/>
              </a:ext>
            </a:extLst>
          </p:cNvPr>
          <p:cNvGraphicFramePr>
            <a:graphicFrameLocks noGrp="1"/>
          </p:cNvGraphicFramePr>
          <p:nvPr>
            <p:ph idx="1"/>
            <p:extLst>
              <p:ext uri="{D42A27DB-BD31-4B8C-83A1-F6EECF244321}">
                <p14:modId xmlns:p14="http://schemas.microsoft.com/office/powerpoint/2010/main" val="1058554808"/>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14484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6CEB80B-DDD8-4214-D1E4-431DA93B82D6}"/>
              </a:ext>
            </a:extLst>
          </p:cNvPr>
          <p:cNvSpPr>
            <a:spLocks noGrp="1"/>
          </p:cNvSpPr>
          <p:nvPr>
            <p:ph type="title"/>
          </p:nvPr>
        </p:nvSpPr>
        <p:spPr>
          <a:xfrm>
            <a:off x="718457" y="531278"/>
            <a:ext cx="3211517" cy="5292579"/>
          </a:xfrm>
        </p:spPr>
        <p:txBody>
          <a:bodyPr>
            <a:normAutofit/>
          </a:bodyPr>
          <a:lstStyle/>
          <a:p>
            <a:r>
              <a:rPr lang="en-GB">
                <a:solidFill>
                  <a:srgbClr val="FFFFFF"/>
                </a:solidFill>
                <a:ea typeface="Calibri Light"/>
                <a:cs typeface="Calibri Light"/>
              </a:rPr>
              <a:t>Job Description</a:t>
            </a:r>
            <a:endParaRPr lang="en-US">
              <a:solidFill>
                <a:srgbClr val="FFFFFF"/>
              </a:solidFill>
            </a:endParaRP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03E494DE-7140-7DB7-0891-03F0151214CB}"/>
              </a:ext>
            </a:extLst>
          </p:cNvPr>
          <p:cNvGraphicFramePr>
            <a:graphicFrameLocks noGrp="1"/>
          </p:cNvGraphicFramePr>
          <p:nvPr>
            <p:ph idx="1"/>
            <p:extLst>
              <p:ext uri="{D42A27DB-BD31-4B8C-83A1-F6EECF244321}">
                <p14:modId xmlns:p14="http://schemas.microsoft.com/office/powerpoint/2010/main" val="43137433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716866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76F2-7A48-9F82-EB08-73A02B1FCEB6}"/>
              </a:ext>
            </a:extLst>
          </p:cNvPr>
          <p:cNvSpPr>
            <a:spLocks noGrp="1"/>
          </p:cNvSpPr>
          <p:nvPr>
            <p:ph type="title"/>
          </p:nvPr>
        </p:nvSpPr>
        <p:spPr>
          <a:xfrm>
            <a:off x="685801" y="609600"/>
            <a:ext cx="10131425" cy="1456267"/>
          </a:xfrm>
        </p:spPr>
        <p:txBody>
          <a:bodyPr>
            <a:normAutofit/>
          </a:bodyPr>
          <a:lstStyle/>
          <a:p>
            <a:r>
              <a:rPr lang="en-GB">
                <a:ea typeface="+mj-lt"/>
                <a:cs typeface="+mj-lt"/>
              </a:rPr>
              <a:t>Person Specification</a:t>
            </a:r>
            <a:endParaRPr lang="en-US"/>
          </a:p>
        </p:txBody>
      </p:sp>
      <p:graphicFrame>
        <p:nvGraphicFramePr>
          <p:cNvPr id="7" name="Content Placeholder 2">
            <a:extLst>
              <a:ext uri="{FF2B5EF4-FFF2-40B4-BE49-F238E27FC236}">
                <a16:creationId xmlns:a16="http://schemas.microsoft.com/office/drawing/2014/main" id="{76F0A299-2F3F-5561-C60E-C69CEDAE5778}"/>
              </a:ext>
            </a:extLst>
          </p:cNvPr>
          <p:cNvGraphicFramePr>
            <a:graphicFrameLocks noGrp="1"/>
          </p:cNvGraphicFramePr>
          <p:nvPr>
            <p:ph idx="1"/>
            <p:extLst>
              <p:ext uri="{D42A27DB-BD31-4B8C-83A1-F6EECF244321}">
                <p14:modId xmlns:p14="http://schemas.microsoft.com/office/powerpoint/2010/main" val="1760327045"/>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222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F7DAEF1-A891-9970-AE7D-2C3DCAC3FA87}"/>
              </a:ext>
            </a:extLst>
          </p:cNvPr>
          <p:cNvSpPr>
            <a:spLocks noGrp="1"/>
          </p:cNvSpPr>
          <p:nvPr>
            <p:ph type="title"/>
          </p:nvPr>
        </p:nvSpPr>
        <p:spPr>
          <a:xfrm>
            <a:off x="718457" y="531278"/>
            <a:ext cx="3211517" cy="5292579"/>
          </a:xfrm>
        </p:spPr>
        <p:txBody>
          <a:bodyPr>
            <a:normAutofit/>
          </a:bodyPr>
          <a:lstStyle/>
          <a:p>
            <a:r>
              <a:rPr lang="en-GB">
                <a:solidFill>
                  <a:srgbClr val="FFFFFF"/>
                </a:solidFill>
                <a:ea typeface="+mj-lt"/>
                <a:cs typeface="+mj-lt"/>
              </a:rPr>
              <a:t>Learning and Development Needs</a:t>
            </a:r>
            <a:endParaRPr lang="en-US">
              <a:solidFill>
                <a:srgbClr val="FFFFFF"/>
              </a:solidFill>
            </a:endParaRP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BCE46D9C-C771-6869-90B4-7E6488FA034A}"/>
              </a:ext>
            </a:extLst>
          </p:cNvPr>
          <p:cNvGraphicFramePr>
            <a:graphicFrameLocks noGrp="1"/>
          </p:cNvGraphicFramePr>
          <p:nvPr>
            <p:ph idx="1"/>
            <p:extLst>
              <p:ext uri="{D42A27DB-BD31-4B8C-83A1-F6EECF244321}">
                <p14:modId xmlns:p14="http://schemas.microsoft.com/office/powerpoint/2010/main" val="1115674551"/>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176392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0FBA8C-8425-F819-079B-4A5D537B5F33}"/>
              </a:ext>
            </a:extLst>
          </p:cNvPr>
          <p:cNvSpPr>
            <a:spLocks noGrp="1"/>
          </p:cNvSpPr>
          <p:nvPr>
            <p:ph type="title"/>
          </p:nvPr>
        </p:nvSpPr>
        <p:spPr>
          <a:xfrm>
            <a:off x="685801" y="643466"/>
            <a:ext cx="2590799" cy="4995333"/>
          </a:xfrm>
        </p:spPr>
        <p:txBody>
          <a:bodyPr>
            <a:normAutofit/>
          </a:bodyPr>
          <a:lstStyle/>
          <a:p>
            <a:r>
              <a:rPr lang="en-GB" sz="3300">
                <a:solidFill>
                  <a:srgbClr val="FFFFFF"/>
                </a:solidFill>
                <a:ea typeface="Calibri Light"/>
                <a:cs typeface="Calibri Light"/>
              </a:rPr>
              <a:t>Experiential Learning Theory</a:t>
            </a:r>
            <a:endParaRPr lang="en-US" sz="3300">
              <a:solidFill>
                <a:srgbClr val="FFFFFF"/>
              </a:solidFill>
            </a:endParaRPr>
          </a:p>
        </p:txBody>
      </p:sp>
      <p:graphicFrame>
        <p:nvGraphicFramePr>
          <p:cNvPr id="5" name="Content Placeholder 2">
            <a:extLst>
              <a:ext uri="{FF2B5EF4-FFF2-40B4-BE49-F238E27FC236}">
                <a16:creationId xmlns:a16="http://schemas.microsoft.com/office/drawing/2014/main" id="{9A633B6F-3CB5-1790-353F-3AF8B7E18EE7}"/>
              </a:ext>
            </a:extLst>
          </p:cNvPr>
          <p:cNvGraphicFramePr>
            <a:graphicFrameLocks noGrp="1"/>
          </p:cNvGraphicFramePr>
          <p:nvPr>
            <p:ph idx="1"/>
            <p:extLst>
              <p:ext uri="{D42A27DB-BD31-4B8C-83A1-F6EECF244321}">
                <p14:modId xmlns:p14="http://schemas.microsoft.com/office/powerpoint/2010/main" val="3168107731"/>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81592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E28E31F-043B-F9E7-AA1D-CD247F07A289}"/>
              </a:ext>
            </a:extLst>
          </p:cNvPr>
          <p:cNvSpPr>
            <a:spLocks noGrp="1"/>
          </p:cNvSpPr>
          <p:nvPr>
            <p:ph type="title"/>
          </p:nvPr>
        </p:nvSpPr>
        <p:spPr>
          <a:xfrm>
            <a:off x="718457" y="531278"/>
            <a:ext cx="3211517" cy="5292579"/>
          </a:xfrm>
        </p:spPr>
        <p:txBody>
          <a:bodyPr>
            <a:normAutofit/>
          </a:bodyPr>
          <a:lstStyle/>
          <a:p>
            <a:r>
              <a:rPr lang="en-GB">
                <a:solidFill>
                  <a:srgbClr val="FFFFFF"/>
                </a:solidFill>
                <a:ea typeface="Calibri Light"/>
                <a:cs typeface="Calibri Light"/>
              </a:rPr>
              <a:t>The Social Learning Theory</a:t>
            </a:r>
            <a:endParaRPr lang="en-US">
              <a:solidFill>
                <a:srgbClr val="FFFFFF"/>
              </a:solidFill>
            </a:endParaRP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C5DF6360-B0FF-9838-701F-E265A87D56B4}"/>
              </a:ext>
            </a:extLst>
          </p:cNvPr>
          <p:cNvGraphicFramePr>
            <a:graphicFrameLocks noGrp="1"/>
          </p:cNvGraphicFramePr>
          <p:nvPr>
            <p:ph idx="1"/>
            <p:extLst>
              <p:ext uri="{D42A27DB-BD31-4B8C-83A1-F6EECF244321}">
                <p14:modId xmlns:p14="http://schemas.microsoft.com/office/powerpoint/2010/main" val="2798725700"/>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91906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6D6D1-6197-3E42-46E5-DC788D8814A0}"/>
              </a:ext>
            </a:extLst>
          </p:cNvPr>
          <p:cNvSpPr>
            <a:spLocks noGrp="1"/>
          </p:cNvSpPr>
          <p:nvPr>
            <p:ph type="title"/>
          </p:nvPr>
        </p:nvSpPr>
        <p:spPr>
          <a:xfrm>
            <a:off x="685799" y="1150076"/>
            <a:ext cx="3659389" cy="4557849"/>
          </a:xfrm>
        </p:spPr>
        <p:txBody>
          <a:bodyPr>
            <a:normAutofit/>
          </a:bodyPr>
          <a:lstStyle/>
          <a:p>
            <a:pPr algn="r"/>
            <a:r>
              <a:rPr lang="en-GB">
                <a:ea typeface="Calibri Light"/>
                <a:cs typeface="Calibri Light"/>
              </a:rPr>
              <a:t>Conclusion</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86818F-892A-F92D-83C4-B78C829D82D8}"/>
              </a:ext>
            </a:extLst>
          </p:cNvPr>
          <p:cNvSpPr>
            <a:spLocks noGrp="1"/>
          </p:cNvSpPr>
          <p:nvPr>
            <p:ph idx="1"/>
          </p:nvPr>
        </p:nvSpPr>
        <p:spPr>
          <a:xfrm>
            <a:off x="4988658" y="1150076"/>
            <a:ext cx="6517543" cy="4557849"/>
          </a:xfrm>
        </p:spPr>
        <p:txBody>
          <a:bodyPr>
            <a:normAutofit/>
          </a:bodyPr>
          <a:lstStyle/>
          <a:p>
            <a:r>
              <a:rPr lang="en-GB">
                <a:ea typeface="Calibri"/>
                <a:cs typeface="Calibri"/>
              </a:rPr>
              <a:t>Overall, the efficient recruitment system </a:t>
            </a:r>
            <a:r>
              <a:rPr lang="en-GB" dirty="0">
                <a:ea typeface="Calibri"/>
                <a:cs typeface="Calibri"/>
              </a:rPr>
              <a:t>assists Sainsbury in hiring the right people, which improves operations and customer service (Rees and French, 2016). </a:t>
            </a:r>
          </a:p>
          <a:p>
            <a:pPr>
              <a:buClr>
                <a:srgbClr val="FFFFFF"/>
              </a:buClr>
            </a:pPr>
            <a:r>
              <a:rPr lang="en-GB">
                <a:ea typeface="Calibri"/>
                <a:cs typeface="Calibri"/>
              </a:rPr>
              <a:t>Experience and social processes of </a:t>
            </a:r>
            <a:r>
              <a:rPr lang="en-GB" dirty="0">
                <a:ea typeface="Calibri"/>
                <a:cs typeface="Calibri"/>
              </a:rPr>
              <a:t>learning enhance the competence of employees which results in an efficient performance of the employees and organisational performance (Kolb, 1984). </a:t>
            </a:r>
          </a:p>
          <a:p>
            <a:pPr>
              <a:buClr>
                <a:srgbClr val="FFFFFF"/>
              </a:buClr>
            </a:pPr>
            <a:r>
              <a:rPr lang="en-GB" dirty="0">
                <a:ea typeface="Calibri"/>
                <a:cs typeface="Calibri"/>
              </a:rPr>
              <a:t>Infusion of the practises of recruitment and development facilitates the sustainable performance and competitive advantage within the UK retail industry (Torrington et al., 2020).</a:t>
            </a:r>
            <a:endParaRPr lang="en-GB"/>
          </a:p>
        </p:txBody>
      </p:sp>
    </p:spTree>
    <p:extLst>
      <p:ext uri="{BB962C8B-B14F-4D97-AF65-F5344CB8AC3E}">
        <p14:creationId xmlns:p14="http://schemas.microsoft.com/office/powerpoint/2010/main" val="517571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30B5C-E283-FC6A-6B59-7D9E5DD70145}"/>
              </a:ext>
            </a:extLst>
          </p:cNvPr>
          <p:cNvSpPr>
            <a:spLocks noGrp="1"/>
          </p:cNvSpPr>
          <p:nvPr>
            <p:ph type="title"/>
          </p:nvPr>
        </p:nvSpPr>
        <p:spPr/>
        <p:txBody>
          <a:bodyPr/>
          <a:lstStyle/>
          <a:p>
            <a:r>
              <a:rPr lang="en-GB">
                <a:ea typeface="Calibri Light"/>
                <a:cs typeface="Calibri Light"/>
              </a:rPr>
              <a:t>Reference List</a:t>
            </a:r>
            <a:endParaRPr lang="en-GB"/>
          </a:p>
        </p:txBody>
      </p:sp>
      <p:sp>
        <p:nvSpPr>
          <p:cNvPr id="3" name="Content Placeholder 2">
            <a:extLst>
              <a:ext uri="{FF2B5EF4-FFF2-40B4-BE49-F238E27FC236}">
                <a16:creationId xmlns:a16="http://schemas.microsoft.com/office/drawing/2014/main" id="{0722CED8-0B89-EF60-4528-C14C0906AFCE}"/>
              </a:ext>
            </a:extLst>
          </p:cNvPr>
          <p:cNvSpPr>
            <a:spLocks noGrp="1"/>
          </p:cNvSpPr>
          <p:nvPr>
            <p:ph idx="1"/>
          </p:nvPr>
        </p:nvSpPr>
        <p:spPr/>
        <p:txBody>
          <a:bodyPr>
            <a:normAutofit fontScale="77500" lnSpcReduction="20000"/>
          </a:bodyPr>
          <a:lstStyle/>
          <a:p>
            <a:r>
              <a:rPr lang="en-GB">
                <a:ea typeface="Calibri"/>
                <a:cs typeface="Calibri"/>
              </a:rPr>
              <a:t>Bandura, A. (1977) Social Learning Theory. New York: Prentice Hall.</a:t>
            </a:r>
          </a:p>
          <a:p>
            <a:pPr>
              <a:buClr>
                <a:srgbClr val="FFFFFF"/>
              </a:buClr>
            </a:pPr>
            <a:r>
              <a:rPr lang="en-GB">
                <a:ea typeface="Calibri"/>
                <a:cs typeface="Calibri"/>
              </a:rPr>
              <a:t>Kolb, D.A. (1984) Experiential Learning: Experience as the Source of Learning and Development. New Jersey: Prentice Hall.</a:t>
            </a:r>
            <a:endParaRPr lang="en-GB"/>
          </a:p>
          <a:p>
            <a:pPr>
              <a:buClr>
                <a:srgbClr val="FFFFFF"/>
              </a:buClr>
            </a:pPr>
            <a:r>
              <a:rPr lang="en-GB" dirty="0">
                <a:ea typeface="Calibri"/>
                <a:cs typeface="Calibri"/>
              </a:rPr>
              <a:t>Marchington, M., Wilkinson, A., Donnelly, R. and </a:t>
            </a:r>
            <a:r>
              <a:rPr lang="en-GB" dirty="0" err="1">
                <a:ea typeface="Calibri"/>
                <a:cs typeface="Calibri"/>
              </a:rPr>
              <a:t>Kynighou</a:t>
            </a:r>
            <a:r>
              <a:rPr lang="en-GB" dirty="0">
                <a:ea typeface="Calibri"/>
                <a:cs typeface="Calibri"/>
              </a:rPr>
              <a:t>, A. (2021) Human Resource Management at Work. 7th </a:t>
            </a:r>
            <a:r>
              <a:rPr lang="en-GB" dirty="0" err="1">
                <a:ea typeface="Calibri"/>
                <a:cs typeface="Calibri"/>
              </a:rPr>
              <a:t>edn</a:t>
            </a:r>
            <a:r>
              <a:rPr lang="en-GB" dirty="0">
                <a:ea typeface="Calibri"/>
                <a:cs typeface="Calibri"/>
              </a:rPr>
              <a:t>. London: CIPD.</a:t>
            </a:r>
            <a:endParaRPr lang="en-GB" dirty="0"/>
          </a:p>
          <a:p>
            <a:pPr>
              <a:buClr>
                <a:srgbClr val="FFFFFF"/>
              </a:buClr>
            </a:pPr>
            <a:r>
              <a:rPr lang="en-GB" dirty="0">
                <a:ea typeface="Calibri"/>
                <a:cs typeface="Calibri"/>
              </a:rPr>
              <a:t>Noe, R.A. (2020) Employee Training and Development. 8th </a:t>
            </a:r>
            <a:r>
              <a:rPr lang="en-GB" dirty="0" err="1">
                <a:ea typeface="Calibri"/>
                <a:cs typeface="Calibri"/>
              </a:rPr>
              <a:t>edn</a:t>
            </a:r>
            <a:r>
              <a:rPr lang="en-GB" dirty="0">
                <a:ea typeface="Calibri"/>
                <a:cs typeface="Calibri"/>
              </a:rPr>
              <a:t>. New York: McGraw-Hill.</a:t>
            </a:r>
            <a:endParaRPr lang="en-GB" dirty="0"/>
          </a:p>
          <a:p>
            <a:pPr>
              <a:buClr>
                <a:srgbClr val="FFFFFF"/>
              </a:buClr>
            </a:pPr>
            <a:r>
              <a:rPr lang="en-GB" dirty="0">
                <a:ea typeface="Calibri"/>
                <a:cs typeface="Calibri"/>
              </a:rPr>
              <a:t>Rees, G. and French, R. (2016) Leading, Managing and Developing People. 4th </a:t>
            </a:r>
            <a:r>
              <a:rPr lang="en-GB" dirty="0" err="1">
                <a:ea typeface="Calibri"/>
                <a:cs typeface="Calibri"/>
              </a:rPr>
              <a:t>edn</a:t>
            </a:r>
            <a:r>
              <a:rPr lang="en-GB" dirty="0">
                <a:ea typeface="Calibri"/>
                <a:cs typeface="Calibri"/>
              </a:rPr>
              <a:t>. London: CIPD.</a:t>
            </a:r>
            <a:endParaRPr lang="en-GB" dirty="0"/>
          </a:p>
          <a:p>
            <a:pPr>
              <a:buClr>
                <a:srgbClr val="FFFFFF"/>
              </a:buClr>
            </a:pPr>
            <a:r>
              <a:rPr lang="en-GB">
                <a:ea typeface="Calibri"/>
                <a:cs typeface="Calibri"/>
              </a:rPr>
              <a:t>Sainsbury’s (2023) Annual Report and Financial Statements. Available at: https://www.about.sainsburys.co.uk (Accessed: 10 March 2026).</a:t>
            </a:r>
            <a:endParaRPr lang="en-GB"/>
          </a:p>
          <a:p>
            <a:pPr>
              <a:buClr>
                <a:srgbClr val="FFFFFF"/>
              </a:buClr>
            </a:pPr>
            <a:r>
              <a:rPr lang="en-GB">
                <a:ea typeface="Calibri"/>
                <a:cs typeface="Calibri"/>
              </a:rPr>
              <a:t>Sainsbury’s Careers (2023) Retail Assistant job role. Available at: https://www.sainsburys.jobs (Accessed: 10 March 2026).</a:t>
            </a:r>
            <a:endParaRPr lang="en-GB"/>
          </a:p>
          <a:p>
            <a:pPr>
              <a:buClr>
                <a:srgbClr val="FFFFFF"/>
              </a:buClr>
            </a:pPr>
            <a:r>
              <a:rPr lang="en-GB" dirty="0">
                <a:ea typeface="Calibri"/>
                <a:cs typeface="Calibri"/>
              </a:rPr>
              <a:t>Torrington, D., Hall, L., Taylor, S. and Atkinson, C. (2020) Human Resource Management. 11th </a:t>
            </a:r>
            <a:r>
              <a:rPr lang="en-GB" dirty="0" err="1">
                <a:ea typeface="Calibri"/>
                <a:cs typeface="Calibri"/>
              </a:rPr>
              <a:t>edn</a:t>
            </a:r>
            <a:r>
              <a:rPr lang="en-GB" dirty="0">
                <a:ea typeface="Calibri"/>
                <a:cs typeface="Calibri"/>
              </a:rPr>
              <a:t>. Harlow: Pearson.</a:t>
            </a:r>
            <a:endParaRPr lang="en-GB" dirty="0"/>
          </a:p>
          <a:p>
            <a:pPr>
              <a:buClr>
                <a:srgbClr val="FFFFFF"/>
              </a:buClr>
            </a:pPr>
            <a:r>
              <a:rPr lang="en-GB" dirty="0">
                <a:ea typeface="Calibri"/>
                <a:cs typeface="Calibri"/>
              </a:rPr>
              <a:t>Becker, B.E. and </a:t>
            </a:r>
            <a:r>
              <a:rPr lang="en-GB" dirty="0" err="1">
                <a:ea typeface="Calibri"/>
                <a:cs typeface="Calibri"/>
              </a:rPr>
              <a:t>Huselid</a:t>
            </a:r>
            <a:r>
              <a:rPr lang="en-GB" dirty="0">
                <a:ea typeface="Calibri"/>
                <a:cs typeface="Calibri"/>
              </a:rPr>
              <a:t>, M.A. (1998) ‘High performance work systems and firm performance’, Academy of Management Journal, 41(1), pp. 1–25.</a:t>
            </a:r>
            <a:endParaRPr lang="en-GB" dirty="0"/>
          </a:p>
          <a:p>
            <a:pPr>
              <a:buClr>
                <a:srgbClr val="FFFFFF"/>
              </a:buClr>
            </a:pPr>
            <a:r>
              <a:rPr lang="en-GB" dirty="0" err="1">
                <a:ea typeface="Calibri"/>
                <a:cs typeface="Calibri"/>
              </a:rPr>
              <a:t>Garavan</a:t>
            </a:r>
            <a:r>
              <a:rPr lang="en-GB" dirty="0">
                <a:ea typeface="Calibri"/>
                <a:cs typeface="Calibri"/>
              </a:rPr>
              <a:t>, T.N., Carbery, R. and Rock, A. (2012) ‘Mapping talent development’, European Journal of Training and Development, 36(1), pp. 5–24.</a:t>
            </a:r>
            <a:endParaRPr lang="en-GB" dirty="0"/>
          </a:p>
          <a:p>
            <a:pPr>
              <a:buClr>
                <a:srgbClr val="FFFFFF"/>
              </a:buClr>
            </a:pPr>
            <a:endParaRPr lang="en-GB" dirty="0">
              <a:ea typeface="Calibri"/>
              <a:cs typeface="Calibri"/>
            </a:endParaRPr>
          </a:p>
        </p:txBody>
      </p:sp>
    </p:spTree>
    <p:extLst>
      <p:ext uri="{BB962C8B-B14F-4D97-AF65-F5344CB8AC3E}">
        <p14:creationId xmlns:p14="http://schemas.microsoft.com/office/powerpoint/2010/main" val="36493580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Developing and managing individuals and teams within Sainsbury’s</vt:lpstr>
      <vt:lpstr>Table of Contents</vt:lpstr>
      <vt:lpstr>Introduction to Sainsbury’s</vt:lpstr>
      <vt:lpstr>Job Position -Retail Assistant.</vt:lpstr>
      <vt:lpstr>Recruitment Process Overview</vt:lpstr>
      <vt:lpstr>Job Analysis</vt:lpstr>
      <vt:lpstr>Job Description</vt:lpstr>
      <vt:lpstr>Person Specification</vt:lpstr>
      <vt:lpstr>Learning and Development Needs</vt:lpstr>
      <vt:lpstr>Experiential Learning Theory</vt:lpstr>
      <vt:lpstr>The Social Learning Theory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cp:revision>
  <dcterms:created xsi:type="dcterms:W3CDTF">2026-03-17T20:06:32Z</dcterms:created>
  <dcterms:modified xsi:type="dcterms:W3CDTF">2026-03-17T20:22:26Z</dcterms:modified>
</cp:coreProperties>
</file>