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4"/>
  </p:notesMasterIdLst>
  <p:handoutMasterIdLst>
    <p:handoutMasterId r:id="rId15"/>
  </p:handoutMasterIdLst>
  <p:sldIdLst>
    <p:sldId id="298" r:id="rId2"/>
    <p:sldId id="299" r:id="rId3"/>
    <p:sldId id="300" r:id="rId4"/>
    <p:sldId id="301" r:id="rId5"/>
    <p:sldId id="302" r:id="rId6"/>
    <p:sldId id="309" r:id="rId7"/>
    <p:sldId id="303" r:id="rId8"/>
    <p:sldId id="304" r:id="rId9"/>
    <p:sldId id="305" r:id="rId10"/>
    <p:sldId id="306" r:id="rId11"/>
    <p:sldId id="307" r:id="rId12"/>
    <p:sldId id="308" r:id="rId13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8F6748-C9A3-4AFF-BF4B-B7585BBD5E91}" v="2" dt="2023-05-04T16:51:37.9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16" autoAdjust="0"/>
    <p:restoredTop sz="94576" autoAdjust="0"/>
  </p:normalViewPr>
  <p:slideViewPr>
    <p:cSldViewPr>
      <p:cViewPr varScale="1">
        <p:scale>
          <a:sx n="63" d="100"/>
          <a:sy n="63" d="100"/>
        </p:scale>
        <p:origin x="1296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orgi stoykov" userId="e5fe7d0bfa054d36" providerId="LiveId" clId="{327D9D9F-D566-4952-888A-34074699CD1B}"/>
    <pc:docChg chg="modSld">
      <pc:chgData name="georgi stoykov" userId="e5fe7d0bfa054d36" providerId="LiveId" clId="{327D9D9F-D566-4952-888A-34074699CD1B}" dt="2023-05-04T16:54:51.346" v="6" actId="20577"/>
      <pc:docMkLst>
        <pc:docMk/>
      </pc:docMkLst>
      <pc:sldChg chg="modSp mod">
        <pc:chgData name="georgi stoykov" userId="e5fe7d0bfa054d36" providerId="LiveId" clId="{327D9D9F-D566-4952-888A-34074699CD1B}" dt="2023-05-04T16:54:51.346" v="6" actId="20577"/>
        <pc:sldMkLst>
          <pc:docMk/>
          <pc:sldMk cId="2719384472" sldId="298"/>
        </pc:sldMkLst>
        <pc:spChg chg="mod">
          <ac:chgData name="georgi stoykov" userId="e5fe7d0bfa054d36" providerId="LiveId" clId="{327D9D9F-D566-4952-888A-34074699CD1B}" dt="2023-05-04T16:54:51.346" v="6" actId="20577"/>
          <ac:spMkLst>
            <pc:docMk/>
            <pc:sldMk cId="2719384472" sldId="298"/>
            <ac:spMk id="3" creationId="{C95B3EE0-F462-40B3-BFD3-9D0DBF0947A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No_Classification">
            <a:extLst>
              <a:ext uri="{FF2B5EF4-FFF2-40B4-BE49-F238E27FC236}">
                <a16:creationId xmlns:a16="http://schemas.microsoft.com/office/drawing/2014/main" id="{D448B2AC-FEEE-4B01-94FA-EAC7B6419246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No_Classification">
            <a:extLst>
              <a:ext uri="{FF2B5EF4-FFF2-40B4-BE49-F238E27FC236}">
                <a16:creationId xmlns:a16="http://schemas.microsoft.com/office/drawing/2014/main" id="{EDA13C9E-62FA-4F08-A6A5-42F6F3CB717B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No_Classification">
            <a:extLst>
              <a:ext uri="{FF2B5EF4-FFF2-40B4-BE49-F238E27FC236}">
                <a16:creationId xmlns:a16="http://schemas.microsoft.com/office/drawing/2014/main" id="{2C9B323B-9961-423B-8D92-6BB3236BA958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No_Classification">
            <a:extLst>
              <a:ext uri="{FF2B5EF4-FFF2-40B4-BE49-F238E27FC236}">
                <a16:creationId xmlns:a16="http://schemas.microsoft.com/office/drawing/2014/main" id="{C13A9D1E-D330-48A1-898F-625F102E2692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9" name="No_Classification">
            <a:extLst>
              <a:ext uri="{FF2B5EF4-FFF2-40B4-BE49-F238E27FC236}">
                <a16:creationId xmlns:a16="http://schemas.microsoft.com/office/drawing/2014/main" id="{BCF27C3A-824A-48B3-8DA7-24706F2C3ECD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No_Classification">
            <a:extLst>
              <a:ext uri="{FF2B5EF4-FFF2-40B4-BE49-F238E27FC236}">
                <a16:creationId xmlns:a16="http://schemas.microsoft.com/office/drawing/2014/main" id="{9117C66D-AF92-4F78-A4A7-38416B9A1118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4" name="No_Classification">
            <a:extLst>
              <a:ext uri="{FF2B5EF4-FFF2-40B4-BE49-F238E27FC236}">
                <a16:creationId xmlns:a16="http://schemas.microsoft.com/office/drawing/2014/main" id="{70E70A32-485E-4BBE-923D-EBB1AE36BA26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No_Classification">
            <a:extLst>
              <a:ext uri="{FF2B5EF4-FFF2-40B4-BE49-F238E27FC236}">
                <a16:creationId xmlns:a16="http://schemas.microsoft.com/office/drawing/2014/main" id="{74E2940B-3A0C-4869-9979-1126433639EF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No_Classification">
            <a:extLst>
              <a:ext uri="{FF2B5EF4-FFF2-40B4-BE49-F238E27FC236}">
                <a16:creationId xmlns:a16="http://schemas.microsoft.com/office/drawing/2014/main" id="{EE9764E1-055A-4588-A856-02E4360AE0BB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No_Classification">
            <a:extLst>
              <a:ext uri="{FF2B5EF4-FFF2-40B4-BE49-F238E27FC236}">
                <a16:creationId xmlns:a16="http://schemas.microsoft.com/office/drawing/2014/main" id="{C5705181-E6B4-43BF-B874-9CE4B97823FD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No_Classification">
            <a:extLst>
              <a:ext uri="{FF2B5EF4-FFF2-40B4-BE49-F238E27FC236}">
                <a16:creationId xmlns:a16="http://schemas.microsoft.com/office/drawing/2014/main" id="{DA27D02B-BE4C-4972-ADCF-6EDAC7C9678E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464312" y="5025517"/>
            <a:ext cx="496697" cy="342273"/>
          </a:xfrm>
          <a:prstGeom prst="rect">
            <a:avLst/>
          </a:prstGeom>
          <a:noFill/>
        </p:spPr>
        <p:txBody>
          <a:bodyPr vert="horz" lIns="35941" tIns="17907" rIns="35941" bIns="46736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0269D-028F-4CDF-A90A-F3A38DF51A1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Unilever: Opening a production facility in Bulgaria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5B3EE0-F462-40B3-BFD3-9D0DBF0947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Presentation by Georgi </a:t>
            </a:r>
            <a:r>
              <a:rPr lang="en-US" dirty="0" err="1"/>
              <a:t>Stoykov</a:t>
            </a:r>
            <a:endParaRPr lang="en-US" dirty="0"/>
          </a:p>
          <a:p>
            <a:r>
              <a:rPr lang="en-US" dirty="0"/>
              <a:t>Student </a:t>
            </a:r>
            <a:r>
              <a:rPr lang="en-US"/>
              <a:t>ID:2124048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E648E8-0F8C-48AC-BC9C-F881CABCA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FCBBD8-CF39-48F7-8656-50407EDD0B37}" type="datetime1">
              <a:rPr lang="en-GB" altLang="en-US" smtClean="0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F6434C-59DD-4F37-BBB3-D254C9015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5DF63-1FF9-46D5-8FED-1829CDB5D9EE}" type="slidenum">
              <a:rPr lang="en-GB" altLang="en-US" smtClean="0"/>
              <a:pPr>
                <a:defRPr/>
              </a:pPr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9384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457E2-27A6-4F88-8068-D7C6212A1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About Unilever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9360E-991A-47EA-ADF3-A61015B608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Founded in 1929</a:t>
            </a:r>
          </a:p>
          <a:p>
            <a:r>
              <a:rPr lang="en-US" sz="2000" dirty="0"/>
              <a:t>Global company in more than 190 countries</a:t>
            </a:r>
          </a:p>
          <a:p>
            <a:r>
              <a:rPr lang="en-US" sz="2000" dirty="0"/>
              <a:t>Their famous brands are: Dove, Rexona, </a:t>
            </a:r>
            <a:r>
              <a:rPr lang="en-US" sz="2000" dirty="0" err="1"/>
              <a:t>Omo</a:t>
            </a:r>
            <a:r>
              <a:rPr lang="en-US" sz="2000" dirty="0"/>
              <a:t> and others and their products are used by more than 3.4 billion people every day</a:t>
            </a:r>
          </a:p>
          <a:p>
            <a:r>
              <a:rPr lang="en-US" sz="2000" dirty="0"/>
              <a:t>Unilever has 148 000 employees</a:t>
            </a:r>
          </a:p>
          <a:p>
            <a:r>
              <a:rPr lang="en-US" sz="2000" dirty="0"/>
              <a:t>53% of their plastic package is reusable according to their sustainability report  (Unilever, 2023)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202966-E2E4-40E3-9CE0-5ADD61141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F1D5B3-2C82-49AA-8970-ADB74F09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pic>
        <p:nvPicPr>
          <p:cNvPr id="1030" name="Picture 6" descr="Unilever - Wikipedia">
            <a:extLst>
              <a:ext uri="{FF2B5EF4-FFF2-40B4-BE49-F238E27FC236}">
                <a16:creationId xmlns:a16="http://schemas.microsoft.com/office/drawing/2014/main" id="{50B36C7D-16B8-4C7E-A969-0F5AE96B1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564856"/>
            <a:ext cx="1609326" cy="1780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437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71E88-499E-41A6-B17F-764F487A6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Bulgaria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007F52-6D9E-448C-ACC3-507EA2020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040" y="1406887"/>
            <a:ext cx="5960144" cy="3917032"/>
          </a:xfrm>
        </p:spPr>
        <p:txBody>
          <a:bodyPr/>
          <a:lstStyle/>
          <a:p>
            <a:r>
              <a:rPr lang="en-US" sz="2000" dirty="0"/>
              <a:t>A country in Southeastern Europe. </a:t>
            </a:r>
            <a:r>
              <a:rPr lang="en-GB" sz="2000" dirty="0"/>
              <a:t>The country has a strategic location and is well connected by sea, air and land</a:t>
            </a:r>
            <a:endParaRPr lang="en-US" sz="2000" dirty="0"/>
          </a:p>
          <a:p>
            <a:r>
              <a:rPr lang="en-US" sz="2000" dirty="0"/>
              <a:t>Member of the EU, NATO &amp; WTO</a:t>
            </a:r>
          </a:p>
          <a:p>
            <a:r>
              <a:rPr lang="en-GB" sz="2000" dirty="0"/>
              <a:t>Corporate income tax is only 10%</a:t>
            </a:r>
          </a:p>
          <a:p>
            <a:r>
              <a:rPr lang="en-GB" sz="2000" dirty="0"/>
              <a:t>Cost of electricity for industrial users is lower than the other European countries</a:t>
            </a:r>
          </a:p>
          <a:p>
            <a:r>
              <a:rPr lang="en-US" sz="2000" dirty="0"/>
              <a:t>62.2 % of the population is in a working age (appr. 4.6 million)</a:t>
            </a:r>
          </a:p>
          <a:p>
            <a:r>
              <a:rPr lang="en-US" sz="2000" dirty="0"/>
              <a:t>60 000 people graduate from universities every year (Bulgarian Embassy in USA, 2023)</a:t>
            </a:r>
          </a:p>
          <a:p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9DF15-0FE5-456E-941D-7D967947C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4F2BDF-66E2-4111-8D87-1E2E8A64F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pic>
        <p:nvPicPr>
          <p:cNvPr id="2050" name="Picture 2" descr="Map of Bulgaria | RailPass.com">
            <a:extLst>
              <a:ext uri="{FF2B5EF4-FFF2-40B4-BE49-F238E27FC236}">
                <a16:creationId xmlns:a16="http://schemas.microsoft.com/office/drawing/2014/main" id="{D6B80F41-DC23-4F04-89CC-3ECCC19C6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56" y="2549887"/>
            <a:ext cx="2828304" cy="1405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445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5FB59-1BB5-4914-BDB7-80AECD63A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PESTEL Analysis of Bulgaria(1)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EFEDD-72D7-4903-9ACB-C52F5B9F8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b="1" dirty="0"/>
              <a:t>Political factors:</a:t>
            </a:r>
          </a:p>
          <a:p>
            <a:pPr lvl="1"/>
            <a:r>
              <a:rPr lang="en-US" sz="1600" dirty="0"/>
              <a:t>Part of the EU, NATO &amp; World Trade </a:t>
            </a:r>
            <a:r>
              <a:rPr lang="en-US" sz="1600" dirty="0" err="1"/>
              <a:t>Organisation</a:t>
            </a:r>
            <a:r>
              <a:rPr lang="en-US" sz="1600" dirty="0"/>
              <a:t>, which makes it easy for an international company to operate in</a:t>
            </a:r>
          </a:p>
          <a:p>
            <a:pPr lvl="1"/>
            <a:r>
              <a:rPr lang="en-US" sz="1600" dirty="0"/>
              <a:t>Bulgaria does not have a stable government situation at the moment, which could impact new investments. </a:t>
            </a:r>
          </a:p>
          <a:p>
            <a:pPr lvl="1"/>
            <a:r>
              <a:rPr lang="en-US" sz="1600" dirty="0"/>
              <a:t>The country does not have an elected government now.</a:t>
            </a:r>
          </a:p>
          <a:p>
            <a:pPr marL="457200" lvl="1" indent="0">
              <a:buNone/>
            </a:pPr>
            <a:endParaRPr lang="en-US" sz="1600" dirty="0"/>
          </a:p>
          <a:p>
            <a:pPr marL="0" indent="0" algn="just">
              <a:spcBef>
                <a:spcPts val="600"/>
              </a:spcBef>
              <a:buNone/>
            </a:pPr>
            <a:r>
              <a:rPr lang="en-GB" sz="2000" b="1" dirty="0"/>
              <a:t>Economic factors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/>
              <a:t>Low taxes (10% flat tax) which is very low for Europe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/>
              <a:t>Bulgaria has a stable currency tied to the euro. Stable economic environment.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/>
              <a:t>Rising inflation worldwide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/>
              <a:t>Lower salaries and cheaper labour compared to the rest of EU.</a:t>
            </a:r>
            <a:endParaRPr lang="en-US" sz="1600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50E373-4CE5-4EC2-B250-DBBB138D4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344CCB-EF9B-4681-81BA-B9B39D1D5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7053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5FB59-1BB5-4914-BDB7-80AECD63A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PESTEL Analysis of Bulgaria(2)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EFEDD-72D7-4903-9ACB-C52F5B9F8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600"/>
              </a:spcBef>
              <a:buNone/>
            </a:pPr>
            <a:r>
              <a:rPr lang="en-GB" sz="20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Social factors</a:t>
            </a:r>
            <a:r>
              <a:rPr lang="en-GB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People in Bulgaria are shifting towards more sustainable products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More than 60% of the population is in working age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>
                <a:cs typeface="Times New Roman" panose="02020603050405020304" pitchFamily="18" charset="0"/>
              </a:rPr>
              <a:t>High unemployment rate for Europe</a:t>
            </a:r>
          </a:p>
          <a:p>
            <a:pPr marL="457200" lvl="1" indent="0" algn="just">
              <a:spcBef>
                <a:spcPts val="600"/>
              </a:spcBef>
              <a:buNone/>
            </a:pPr>
            <a:endParaRPr lang="en-GB" sz="1600" dirty="0">
              <a:cs typeface="Times New Roman" panose="02020603050405020304" pitchFamily="18" charset="0"/>
            </a:endParaRPr>
          </a:p>
          <a:p>
            <a:pPr marL="0" indent="0" algn="just">
              <a:spcBef>
                <a:spcPts val="600"/>
              </a:spcBef>
              <a:buNone/>
            </a:pPr>
            <a:r>
              <a:rPr lang="en-GB" sz="20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Technological factors</a:t>
            </a:r>
            <a:r>
              <a:rPr lang="en-GB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600"/>
              </a:spcBef>
            </a:pPr>
            <a:r>
              <a:rPr lang="en-GB" sz="1600" dirty="0">
                <a:cs typeface="Times New Roman" panose="02020603050405020304" pitchFamily="18" charset="0"/>
              </a:rPr>
              <a:t>Bulgaria has one of the fastest internet connections in Europe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>
                <a:cs typeface="Times New Roman" panose="02020603050405020304" pitchFamily="18" charset="0"/>
              </a:rPr>
              <a:t>Bulgaria is up to date with the most recent manufacturing technology</a:t>
            </a:r>
          </a:p>
          <a:p>
            <a:pPr marL="0" indent="0" algn="just">
              <a:spcBef>
                <a:spcPts val="600"/>
              </a:spcBef>
              <a:buNone/>
            </a:pP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600"/>
              </a:spcBef>
              <a:buNone/>
            </a:pPr>
            <a:r>
              <a:rPr lang="en-GB" sz="20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Environmental factors</a:t>
            </a:r>
            <a:r>
              <a:rPr lang="en-GB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 lot of investments are currently being done in Bulgaria when it comes to recycling factories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50E373-4CE5-4EC2-B250-DBBB138D4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344CCB-EF9B-4681-81BA-B9B39D1D5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4186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787E7-192C-4ED7-9E47-1EF9213B1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PESTEL Analysis of Bulgaria(3)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9F330B-5A45-40AE-B2CE-7F9D2D43D3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600"/>
              </a:spcBef>
              <a:buNone/>
            </a:pPr>
            <a:r>
              <a:rPr lang="en-GB" sz="20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Environmental factors</a:t>
            </a:r>
            <a:r>
              <a:rPr lang="en-GB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 lot of investments are currently being done in Bulgaria when it comes to recycling factories</a:t>
            </a:r>
          </a:p>
          <a:p>
            <a:pPr marL="0" indent="0" algn="just">
              <a:spcBef>
                <a:spcPts val="600"/>
              </a:spcBef>
              <a:buNone/>
            </a:pPr>
            <a:endParaRPr lang="en-GB" sz="20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600"/>
              </a:spcBef>
              <a:buNone/>
            </a:pPr>
            <a:r>
              <a:rPr lang="en-GB" sz="20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Legal factors</a:t>
            </a:r>
            <a:r>
              <a:rPr lang="en-GB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Bulgaria is complying to the EU corruption laws, but it is one of the most corrupt countries in Europe</a:t>
            </a:r>
          </a:p>
          <a:p>
            <a:pPr lvl="1" algn="just">
              <a:spcBef>
                <a:spcPts val="600"/>
              </a:spcBef>
            </a:pPr>
            <a:r>
              <a:rPr lang="en-GB" sz="1600" dirty="0">
                <a:cs typeface="Times New Roman" panose="02020603050405020304" pitchFamily="18" charset="0"/>
              </a:rPr>
              <a:t>Bulgaria complies with EU laws which would make opening a production facility easier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778AE-02D3-41FE-970A-5A648B42F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393111-2D50-4753-BBCB-B913EC85A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0366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7F125-1400-4433-B8A8-A3528579F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SWOT Analysis: Strengths &amp; Weaknesses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5AA1DAC1-C52F-4F62-8CEF-8CF5160956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910909"/>
              </p:ext>
            </p:extLst>
          </p:nvPr>
        </p:nvGraphicFramePr>
        <p:xfrm>
          <a:off x="457200" y="1600200"/>
          <a:ext cx="8229600" cy="3358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3952372905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4069018679"/>
                    </a:ext>
                  </a:extLst>
                </a:gridCol>
              </a:tblGrid>
              <a:tr h="581784">
                <a:tc>
                  <a:txBody>
                    <a:bodyPr/>
                    <a:lstStyle/>
                    <a:p>
                      <a:r>
                        <a:rPr lang="en-GB" dirty="0"/>
                        <a:t>Strengths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Weaknesses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5857616"/>
                  </a:ext>
                </a:extLst>
              </a:tr>
              <a:tr h="581784">
                <a:tc>
                  <a:txBody>
                    <a:bodyPr/>
                    <a:lstStyle/>
                    <a:p>
                      <a:r>
                        <a:rPr lang="en-GB" dirty="0"/>
                        <a:t>Recognised brand in Bulgaria which makes them an attractive employer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Unilever does not have a production facility in Bulgaria which would require a high investment.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7639568"/>
                  </a:ext>
                </a:extLst>
              </a:tr>
              <a:tr h="581784">
                <a:tc>
                  <a:txBody>
                    <a:bodyPr/>
                    <a:lstStyle/>
                    <a:p>
                      <a:r>
                        <a:rPr lang="en-US" dirty="0"/>
                        <a:t>The company also operates on a global scale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2524219"/>
                  </a:ext>
                </a:extLst>
              </a:tr>
              <a:tr h="581784">
                <a:tc>
                  <a:txBody>
                    <a:bodyPr/>
                    <a:lstStyle/>
                    <a:p>
                      <a:r>
                        <a:rPr lang="en-GB" dirty="0"/>
                        <a:t>Mass product production which makes it cheaper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7502715"/>
                  </a:ext>
                </a:extLst>
              </a:tr>
              <a:tr h="581784">
                <a:tc>
                  <a:txBody>
                    <a:bodyPr/>
                    <a:lstStyle/>
                    <a:p>
                      <a:r>
                        <a:rPr lang="en-GB" dirty="0"/>
                        <a:t>Technological advantage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48548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BAF3C8-223B-425D-8BD6-1F36CD7EC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26865D-BCA4-4C44-BB10-D1C5E4F9E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73386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7F125-1400-4433-B8A8-A3528579F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SWOT Analysis: Opportunities &amp; Threats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5AA1DAC1-C52F-4F62-8CEF-8CF5160956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0192921"/>
              </p:ext>
            </p:extLst>
          </p:nvPr>
        </p:nvGraphicFramePr>
        <p:xfrm>
          <a:off x="457200" y="1600200"/>
          <a:ext cx="8229600" cy="308380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3952372905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4069018679"/>
                    </a:ext>
                  </a:extLst>
                </a:gridCol>
              </a:tblGrid>
              <a:tr h="581784">
                <a:tc>
                  <a:txBody>
                    <a:bodyPr/>
                    <a:lstStyle/>
                    <a:p>
                      <a:r>
                        <a:rPr lang="en-GB" dirty="0"/>
                        <a:t>Opportunities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Threats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5857616"/>
                  </a:ext>
                </a:extLst>
              </a:tr>
              <a:tr h="581784">
                <a:tc>
                  <a:txBody>
                    <a:bodyPr/>
                    <a:lstStyle/>
                    <a:p>
                      <a:r>
                        <a:rPr lang="en-GB" dirty="0"/>
                        <a:t>Lower costs compared to the UK, which would lead to savings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Economic crisis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7639568"/>
                  </a:ext>
                </a:extLst>
              </a:tr>
              <a:tr h="581784">
                <a:tc>
                  <a:txBody>
                    <a:bodyPr/>
                    <a:lstStyle/>
                    <a:p>
                      <a:r>
                        <a:rPr lang="en-US" dirty="0"/>
                        <a:t>Low taxes which would lead to savings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Rising Interest rates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2524219"/>
                  </a:ext>
                </a:extLst>
              </a:tr>
              <a:tr h="581784">
                <a:tc>
                  <a:txBody>
                    <a:bodyPr/>
                    <a:lstStyle/>
                    <a:p>
                      <a:r>
                        <a:rPr lang="en-GB" dirty="0"/>
                        <a:t>Improving brand image by creating new facilities in developing country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Competitors of similar industries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7502715"/>
                  </a:ext>
                </a:extLst>
              </a:tr>
              <a:tr h="581784">
                <a:tc>
                  <a:txBody>
                    <a:bodyPr/>
                    <a:lstStyle/>
                    <a:p>
                      <a:r>
                        <a:rPr lang="en-GB" dirty="0"/>
                        <a:t>High unemployment rate in Bulgaria, so easy to find new employees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48548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BAF3C8-223B-425D-8BD6-1F36CD7EC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26865D-BCA4-4C44-BB10-D1C5E4F9E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3535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ED771-BB19-4A81-A749-1DDABE36B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Porter’s Five Forces Framework Industry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13F26-6457-407D-93DE-86B37C15A4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GB" sz="2000" b="1" dirty="0"/>
              <a:t>Threat of entry: </a:t>
            </a:r>
            <a:r>
              <a:rPr lang="en-US" sz="2000" dirty="0"/>
              <a:t>The segment they operate in is easy to enter. But </a:t>
            </a:r>
            <a:r>
              <a:rPr lang="en-GB" sz="2000" dirty="0"/>
              <a:t>hard to have entrant of such scale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GB" sz="2000" b="1" dirty="0"/>
              <a:t>Threat of substitutes: </a:t>
            </a:r>
            <a:r>
              <a:rPr lang="en-GB" sz="2000" dirty="0"/>
              <a:t>Very high as their products are easy to substitute. 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GB" sz="2000" b="1" dirty="0"/>
              <a:t>Power of buyers: </a:t>
            </a:r>
            <a:r>
              <a:rPr lang="en-GB" sz="2000" dirty="0"/>
              <a:t>The buyers of Unilever are retailers. Those buyers are ultimate customers (Whittington, </a:t>
            </a:r>
            <a:r>
              <a:rPr lang="en-GB" sz="2000" dirty="0" err="1"/>
              <a:t>Regner</a:t>
            </a:r>
            <a:r>
              <a:rPr lang="en-GB" sz="2000" dirty="0"/>
              <a:t>, Angwin, Johnson, &amp; Scholes, 2020, p. 70) and they have more negotiating power than end customers.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C27E1-FE2D-4D55-BB91-8A4FC4C0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0A6B2B-89CC-4329-8B1D-89A45AEA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9415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ED771-BB19-4A81-A749-1DDABE36B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Porter’s Five Forces Framework Industry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13F26-6457-407D-93DE-86B37C15A4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GB" sz="2000" b="1" dirty="0"/>
              <a:t>Power of suppliers: </a:t>
            </a:r>
            <a:r>
              <a:rPr lang="en-GB" sz="2000" dirty="0"/>
              <a:t>Unilever has a lot of suppliers around the world with a total number of 54,000 suppliers. (</a:t>
            </a:r>
            <a:r>
              <a:rPr lang="en-GB" sz="2000" dirty="0" err="1"/>
              <a:t>Uniliever</a:t>
            </a:r>
            <a:r>
              <a:rPr lang="en-GB" sz="2000" dirty="0"/>
              <a:t>, 2023) The company has a strong bargaining power and diversification of products. 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GB" sz="2000" b="1" dirty="0"/>
              <a:t>Competitive rivalry: </a:t>
            </a:r>
            <a:r>
              <a:rPr lang="en-GB" sz="2000" dirty="0"/>
              <a:t>Main competitors of Unilever are Procter and Gamble, Johnson &amp; Johnson and others. They produce similar products, but Unilever has a strong brand and is a famous name which makes it stand out in front of it’s competitors.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C27E1-FE2D-4D55-BB91-8A4FC4C0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0A6B2B-89CC-4329-8B1D-89A45AEA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4323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C2C21-8502-40E2-BE3A-77F4010AE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should Unilever move their production facilities to Bulgaria?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AFFC91-4367-4DC9-98D2-E960C10EA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3917032"/>
          </a:xfrm>
        </p:spPr>
        <p:txBody>
          <a:bodyPr/>
          <a:lstStyle/>
          <a:p>
            <a:r>
              <a:rPr lang="en-GB" sz="2000" dirty="0"/>
              <a:t>Save costs</a:t>
            </a:r>
          </a:p>
          <a:p>
            <a:r>
              <a:rPr lang="en-GB" sz="2000" dirty="0"/>
              <a:t>Significant lower salary than the UK and taxes</a:t>
            </a:r>
          </a:p>
          <a:p>
            <a:r>
              <a:rPr lang="en-GB" sz="2000" dirty="0"/>
              <a:t>Big investment, but a lot of government incentives</a:t>
            </a:r>
          </a:p>
          <a:p>
            <a:r>
              <a:rPr lang="en-GB" sz="2000" dirty="0"/>
              <a:t>Stable currency in Bulgaria</a:t>
            </a:r>
          </a:p>
          <a:p>
            <a:r>
              <a:rPr lang="en-GB" sz="2000" dirty="0"/>
              <a:t>Location and good transportation</a:t>
            </a:r>
          </a:p>
          <a:p>
            <a:r>
              <a:rPr lang="en-GB" sz="2000" dirty="0"/>
              <a:t>Opportunities for creating new jobs</a:t>
            </a:r>
          </a:p>
          <a:p>
            <a:r>
              <a:rPr lang="en-GB" sz="2000" dirty="0"/>
              <a:t>Positive impact on local economy which would result in positive brand image for the company.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D2AB42-4609-425C-86EA-AAF618EB7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6A0F51-1FE9-459C-96DB-9B3EB7920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  <p:pic>
        <p:nvPicPr>
          <p:cNvPr id="3074" name="Picture 2" descr="Importance &amp; Functions of Production Management - Great Learning">
            <a:extLst>
              <a:ext uri="{FF2B5EF4-FFF2-40B4-BE49-F238E27FC236}">
                <a16:creationId xmlns:a16="http://schemas.microsoft.com/office/drawing/2014/main" id="{CA0C88F8-6424-41D2-A5BB-609E015104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65" b="16504"/>
          <a:stretch/>
        </p:blipFill>
        <p:spPr bwMode="auto">
          <a:xfrm>
            <a:off x="5149771" y="4366632"/>
            <a:ext cx="3965886" cy="133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995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AEB4F-3BF7-46AC-B4AB-4FABB94DC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D66CA6-4B21-4CAC-8354-675ADC105D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400" dirty="0"/>
              <a:t>BTA. (2022). BTA. Retrieved from BTA Web Site: https://www.bta.bg/en/news/economy/310965-average-salary-in-bulgaria-reaches-bgn-1-730-in-q2</a:t>
            </a:r>
          </a:p>
          <a:p>
            <a:r>
              <a:rPr lang="en-GB" sz="1400" dirty="0"/>
              <a:t>Bulgarian Embassy in USA. (2023). Why Invest In Bulgaria? Retrieved from Bulgarian Embassy in USA Web site: http://www.bulgaria-embassy.org/en/why-invest-in-bulgaria/</a:t>
            </a:r>
          </a:p>
          <a:p>
            <a:r>
              <a:rPr lang="en-GB" sz="1400" dirty="0"/>
              <a:t>Bulgarian Ministry of Tourism. (2022). About Bulgaria. Retrieved from Bulgaria Travel: https://bulgariatravel.org/about-bulgaria/geographic-location/</a:t>
            </a:r>
          </a:p>
          <a:p>
            <a:r>
              <a:rPr lang="en-GB" sz="1400" dirty="0"/>
              <a:t>Statista. (2023). Statista full rime annual salary in the UK. Retrieved from Statista: https://www.statista.com/statistics/416139/full-time-annual-salary-in-the-uk-by-region/</a:t>
            </a:r>
          </a:p>
          <a:p>
            <a:r>
              <a:rPr lang="en-GB" sz="1400" dirty="0"/>
              <a:t>Unilever. (2023). Unilever. Retrieved from Unilever Company Website: https://www.unilever.com/</a:t>
            </a:r>
          </a:p>
          <a:p>
            <a:r>
              <a:rPr lang="en-GB" sz="1400" dirty="0" err="1"/>
              <a:t>Uniliever</a:t>
            </a:r>
            <a:r>
              <a:rPr lang="en-GB" sz="1400" dirty="0"/>
              <a:t>. (2023). Suppliers. Retrieved from </a:t>
            </a:r>
            <a:r>
              <a:rPr lang="en-GB" sz="1400" dirty="0" err="1"/>
              <a:t>Uniliever</a:t>
            </a:r>
            <a:r>
              <a:rPr lang="en-GB" sz="1400" dirty="0"/>
              <a:t> Website: Suppliers: https://www.unilever.com/suppliers/</a:t>
            </a:r>
          </a:p>
          <a:p>
            <a:r>
              <a:rPr lang="en-GB" sz="1400" dirty="0"/>
              <a:t>Whittington, R., </a:t>
            </a:r>
            <a:r>
              <a:rPr lang="en-GB" sz="1400" dirty="0" err="1"/>
              <a:t>Regner</a:t>
            </a:r>
            <a:r>
              <a:rPr lang="en-GB" sz="1400" dirty="0"/>
              <a:t>, P., Angwin, D., Johnson, G., &amp; Scholes, K. (2020). Exploring Strategy 12th edition. Harlow: Pearson.</a:t>
            </a:r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68ED0-CC17-435A-B97A-47B4C3DD8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04/05/2023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96FA9E-978C-4FDB-9939-F62207AA3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6690743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ASSIFICATION" val="No_Classification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1332</TotalTime>
  <Words>967</Words>
  <Application>Microsoft Office PowerPoint</Application>
  <PresentationFormat>On-screen Show (4:3)</PresentationFormat>
  <Paragraphs>111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Myriad Pro</vt:lpstr>
      <vt:lpstr>Verdana</vt:lpstr>
      <vt:lpstr>20140311PresentationUWTSDTemplate</vt:lpstr>
      <vt:lpstr>Unilever: Opening a production facility in Bulgaria</vt:lpstr>
      <vt:lpstr>About Unilever</vt:lpstr>
      <vt:lpstr>Introduction to Bulgaria</vt:lpstr>
      <vt:lpstr>PESTEL Analysis of Bulgaria(1)</vt:lpstr>
      <vt:lpstr>PESTEL Analysis of Bulgaria(2)</vt:lpstr>
      <vt:lpstr>PESTEL Analysis of Bulgaria(3)</vt:lpstr>
      <vt:lpstr>SWOT Analysis: Strengths &amp; Weaknesses</vt:lpstr>
      <vt:lpstr>SWOT Analysis: Opportunities &amp; Threats</vt:lpstr>
      <vt:lpstr>Porter’s Five Forces Framework Industry Analysis</vt:lpstr>
      <vt:lpstr>Porter’s Five Forces Framework Industry Analysis</vt:lpstr>
      <vt:lpstr>Why should Unilever move their production facilities to Bulgaria?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Georgi Stoykov</dc:creator>
  <cp:lastModifiedBy>georgi stoykov</cp:lastModifiedBy>
  <cp:revision>91</cp:revision>
  <cp:lastPrinted>2018-07-09T15:27:01Z</cp:lastPrinted>
  <dcterms:created xsi:type="dcterms:W3CDTF">2002-10-07T19:43:58Z</dcterms:created>
  <dcterms:modified xsi:type="dcterms:W3CDTF">2023-05-04T16:54:54Z</dcterms:modified>
</cp:coreProperties>
</file>