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13"/>
  </p:notesMasterIdLst>
  <p:sldIdLst>
    <p:sldId id="256" r:id="rId2"/>
    <p:sldId id="267" r:id="rId3"/>
    <p:sldId id="258" r:id="rId4"/>
    <p:sldId id="259" r:id="rId5"/>
    <p:sldId id="260" r:id="rId6"/>
    <p:sldId id="261" r:id="rId7"/>
    <p:sldId id="262" r:id="rId8"/>
    <p:sldId id="263" r:id="rId9"/>
    <p:sldId id="264" r:id="rId10"/>
    <p:sldId id="265" r:id="rId11"/>
    <p:sldId id="266" r:id="rId12"/>
  </p:sldIdLst>
  <p:sldSz cx="18288000" cy="10287000"/>
  <p:notesSz cx="18288000" cy="10287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8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774" y="84"/>
      </p:cViewPr>
      <p:guideLst>
        <p:guide orient="horz" pos="2880"/>
        <p:guide pos="2181"/>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6137"/>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968" y="0"/>
            <a:ext cx="7924800" cy="516137"/>
          </a:xfrm>
          <a:prstGeom prst="rect">
            <a:avLst/>
          </a:prstGeom>
        </p:spPr>
        <p:txBody>
          <a:bodyPr vert="horz" lIns="91440" tIns="45720" rIns="91440" bIns="45720" rtlCol="0"/>
          <a:lstStyle>
            <a:lvl1pPr algn="r">
              <a:defRPr sz="1200"/>
            </a:lvl1pPr>
          </a:lstStyle>
          <a:p>
            <a:fld id="{3EFD42F7-718C-4B98-AAEC-167E6DDD60A7}" type="datetimeFigureOut">
              <a:rPr lang="en-US" smtClean="0"/>
              <a:t>3/21/2023</a:t>
            </a:fld>
            <a:endParaRPr lang="en-US"/>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950619"/>
            <a:ext cx="14630400" cy="40505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70865"/>
            <a:ext cx="7924800" cy="51613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968" y="9770865"/>
            <a:ext cx="7924800" cy="516135"/>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Everyone, good afternoon. Today, we'll talk about Adverse Childhood Experiences, or ACEs, which are traumatic or stressful childhood experiences including abuse, neglect, and home dysfunction. Understanding the effects of ACEs on physical and mental health is critical, which is why ACE research is critical in nursing and healthcare. Nursing also requires evidence-based practise and research literacy to provide the best possible care to patients. We will offer an introduction of ACEs, address the most recent research on their impact, and highlight nursing interventions that can help persons affected by ACEs during this presentation. Thank you for coming.</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Childhood trauma research is crucial for understanding the impact of childhood trauma on health outcomes and promoting evidence-based nursing practises. Identifying research questions, assessing literature, selecting an acceptable study design, collecting and analysing data, and distributing findings are all part of the nursing research process. ACE research has employed a variety of study approaches, including cross-sectional studies, longitudinal studies, and randomised controlled trials. Nonetheless, ethical considerations like as informed consent, secrecy, and stigma present substantial hurdles in ACE research.</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In Assignment One, we examined the concept of Adverse Childhood Experiences (ACEs) and the impact of childhood trauma on physical and mental health. We discussed the role of nurses in identifying and managing ACEs and provided recommendations for future nursing practices.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collaboration of healthcare experts from many professions to offer patient-centered care is referred to as integrated working. Lack of communication, insufficient finance, and opposition to change are all barriers to integrated working in chronic disease treatment. Shared goals, trust, and mutual respect among healthcare workers are all facilitators of integrated teamwork. Integrated teamwork can assist individuals with numerous chronic diseases handle their complicated requirements and improve their quality of life.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Integrated teamwork is critical in the context of ACEs therapy since addressing the physical and mental health impacts of childhood trauma necessitates a multidisciplinary approach. The amount of awareness and expertise regarding ACEs among healthcare professionals, the availability of resources, and patient-centered care are all factors that impact integration in ACEs therapy. A key obstacle to integration might be a lack of knowledge and abilities in identifying and managing ACEs. Appropriate ACE training and teaching can help with integration and enhance patient outcomes. Patient-centered treatment that understands the influence of ACEs on health and well-being can help encourage integration and enhance patient satisfaction.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Several countries, including the United States, Canada, the United Kingdom, and Australia, are concerned about ACEs. In the United States, nearly two-thirds of individuals have encountered at least one ACE, and 13% of adults have had four or more ACEs. In Canada, around 54% of people have had at least one ACE, while 16% of individuals have had four or more ACEs. In the United Kingdom, over 50% of adults have had at least one ACE, and 8% have had four or more ACEs. In Australia, over half of the population has had at least one ACE, and 12% has had four or more ACEs. ACEs are related with a range of physical and mental problems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ACE Study, undertaken by the Centers for Disease Control and Prevention in the United States, was one of the first to emphasise the influence of ACEs on health outcomes. The study discovered that the greater the quantity of ACEs, the greater the likelihood of negative health effects. The Adverse Childhood Experiences International Questionnaire (ACE-IQ) is a tool designed to assess ACEs across borders. Many studies have employed the ACE-IQ to examine the prevalence of ACEs and their influence on health outcomes. In the United States, the National Survey of Children's Health gathers data on ACEs and their influence on child health. The survey assisted in determining the incidence of ACEs in children and informing national child health and welfare strategies. The ACE-LO research</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Nationwide health-promotion measures can aid in increasing public knowledge of ACEs and their influence on health outcomes. They can also advise on how to detect and manage ACEs in healthcare settings. In the United States, the CDC's Essentials for Childhood Framework is a nationwide policy aimed at preventing ACEs by ensuring secure, stable, and caring interactions and surroundings for children. The framework provides recommendations on ACE prevention policies and programmatic methods. The CPHA's policy statement on ACEs emphasises the necessity of approaching ACEs from a public health perspective. The declaration suggests a number of legislative and programmatic solutions for preventing ACEs and supporting people who have experienced them. The government's Childhood Obesity Strategy in the United Kingdom includes steps to combat the influence of ACEs on obesity, such as providing training for healthcare professionals on identifying and managing ACEs.</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pic>
        <p:nvPicPr>
          <p:cNvPr id="17" name="bg object 17"/>
          <p:cNvPicPr/>
          <p:nvPr/>
        </p:nvPicPr>
        <p:blipFill>
          <a:blip r:embed="rId3" cstate="print"/>
          <a:stretch>
            <a:fillRect/>
          </a:stretch>
        </p:blipFill>
        <p:spPr>
          <a:xfrm>
            <a:off x="0" y="5143500"/>
            <a:ext cx="8147768" cy="5143499"/>
          </a:xfrm>
          <a:prstGeom prst="rect">
            <a:avLst/>
          </a:prstGeom>
        </p:spPr>
      </p:pic>
      <p:pic>
        <p:nvPicPr>
          <p:cNvPr id="18" name="bg object 18"/>
          <p:cNvPicPr/>
          <p:nvPr/>
        </p:nvPicPr>
        <p:blipFill>
          <a:blip r:embed="rId4" cstate="print"/>
          <a:stretch>
            <a:fillRect/>
          </a:stretch>
        </p:blipFill>
        <p:spPr>
          <a:xfrm>
            <a:off x="0" y="5425166"/>
            <a:ext cx="2694166" cy="4861833"/>
          </a:xfrm>
          <a:prstGeom prst="rect">
            <a:avLst/>
          </a:prstGeom>
        </p:spPr>
      </p:pic>
      <p:sp>
        <p:nvSpPr>
          <p:cNvPr id="2" name="Holder 2"/>
          <p:cNvSpPr>
            <a:spLocks noGrp="1"/>
          </p:cNvSpPr>
          <p:nvPr>
            <p:ph type="ctrTitle"/>
          </p:nvPr>
        </p:nvSpPr>
        <p:spPr>
          <a:xfrm>
            <a:off x="2666916" y="2589517"/>
            <a:ext cx="12954166" cy="3721100"/>
          </a:xfrm>
          <a:prstGeom prst="rect">
            <a:avLst/>
          </a:prstGeom>
        </p:spPr>
        <p:txBody>
          <a:bodyPr wrap="square" lIns="0" tIns="0" rIns="0" bIns="0">
            <a:spAutoFit/>
          </a:bodyPr>
          <a:lstStyle>
            <a:lvl1pPr>
              <a:defRPr sz="10400" b="1" i="0">
                <a:solidFill>
                  <a:srgbClr val="404040"/>
                </a:solidFill>
                <a:latin typeface="Trebuchet MS" panose="020B0603020202020204"/>
                <a:cs typeface="Trebuchet MS" panose="020B0603020202020204"/>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3/21/2023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pic>
        <p:nvPicPr>
          <p:cNvPr id="17" name="bg object 17"/>
          <p:cNvPicPr/>
          <p:nvPr/>
        </p:nvPicPr>
        <p:blipFill>
          <a:blip r:embed="rId3" cstate="print"/>
          <a:stretch>
            <a:fillRect/>
          </a:stretch>
        </p:blipFill>
        <p:spPr>
          <a:xfrm>
            <a:off x="11684833" y="0"/>
            <a:ext cx="6603166" cy="5833291"/>
          </a:xfrm>
          <a:prstGeom prst="rect">
            <a:avLst/>
          </a:prstGeom>
        </p:spPr>
      </p:pic>
      <p:sp>
        <p:nvSpPr>
          <p:cNvPr id="2" name="Holder 2"/>
          <p:cNvSpPr>
            <a:spLocks noGrp="1"/>
          </p:cNvSpPr>
          <p:nvPr>
            <p:ph type="title"/>
          </p:nvPr>
        </p:nvSpPr>
        <p:spPr/>
        <p:txBody>
          <a:bodyPr lIns="0" tIns="0" rIns="0" bIns="0"/>
          <a:lstStyle>
            <a:lvl1pPr>
              <a:defRPr sz="5800" b="1" i="0">
                <a:solidFill>
                  <a:srgbClr val="404040"/>
                </a:solidFill>
                <a:latin typeface="Arial" panose="020B0604020202020204"/>
                <a:cs typeface="Arial" panose="020B0604020202020204"/>
              </a:defRPr>
            </a:lvl1pPr>
          </a:lstStyle>
          <a:p>
            <a:endParaRPr/>
          </a:p>
        </p:txBody>
      </p:sp>
      <p:sp>
        <p:nvSpPr>
          <p:cNvPr id="3" name="Holder 3"/>
          <p:cNvSpPr>
            <a:spLocks noGrp="1"/>
          </p:cNvSpPr>
          <p:nvPr>
            <p:ph type="body" idx="1"/>
          </p:nvPr>
        </p:nvSpPr>
        <p:spPr/>
        <p:txBody>
          <a:bodyPr lIns="0" tIns="0" rIns="0" bIns="0"/>
          <a:lstStyle>
            <a:lvl1pPr>
              <a:defRPr sz="3200" b="0" i="0">
                <a:solidFill>
                  <a:srgbClr val="404040"/>
                </a:solidFill>
                <a:latin typeface="Trebuchet MS" panose="020B0603020202020204"/>
                <a:cs typeface="Trebuchet MS" panose="020B0603020202020204"/>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3/21/2023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800" b="1" i="0">
                <a:solidFill>
                  <a:srgbClr val="404040"/>
                </a:solidFill>
                <a:latin typeface="Arial" panose="020B0604020202020204"/>
                <a:cs typeface="Arial" panose="020B0604020202020204"/>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3/21/2023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sp>
        <p:nvSpPr>
          <p:cNvPr id="2" name="Holder 2"/>
          <p:cNvSpPr>
            <a:spLocks noGrp="1"/>
          </p:cNvSpPr>
          <p:nvPr>
            <p:ph type="title"/>
          </p:nvPr>
        </p:nvSpPr>
        <p:spPr/>
        <p:txBody>
          <a:bodyPr lIns="0" tIns="0" rIns="0" bIns="0"/>
          <a:lstStyle>
            <a:lvl1pPr>
              <a:defRPr sz="5800" b="1" i="0">
                <a:solidFill>
                  <a:srgbClr val="404040"/>
                </a:solidFill>
                <a:latin typeface="Arial" panose="020B0604020202020204"/>
                <a:cs typeface="Arial" panose="020B0604020202020204"/>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3/21/2023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3/21/2023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969571" y="803902"/>
            <a:ext cx="12348857" cy="2082800"/>
          </a:xfrm>
          <a:prstGeom prst="rect">
            <a:avLst/>
          </a:prstGeom>
        </p:spPr>
        <p:txBody>
          <a:bodyPr wrap="square" lIns="0" tIns="0" rIns="0" bIns="0">
            <a:spAutoFit/>
          </a:bodyPr>
          <a:lstStyle>
            <a:lvl1pPr>
              <a:defRPr sz="5800" b="1" i="0">
                <a:solidFill>
                  <a:srgbClr val="404040"/>
                </a:solidFill>
                <a:latin typeface="Arial" panose="020B0604020202020204"/>
                <a:cs typeface="Arial" panose="020B0604020202020204"/>
              </a:defRPr>
            </a:lvl1pPr>
          </a:lstStyle>
          <a:p>
            <a:endParaRPr/>
          </a:p>
        </p:txBody>
      </p:sp>
      <p:sp>
        <p:nvSpPr>
          <p:cNvPr id="3" name="Holder 3"/>
          <p:cNvSpPr>
            <a:spLocks noGrp="1"/>
          </p:cNvSpPr>
          <p:nvPr>
            <p:ph type="body" idx="1"/>
          </p:nvPr>
        </p:nvSpPr>
        <p:spPr>
          <a:xfrm>
            <a:off x="1020802" y="2196115"/>
            <a:ext cx="16246395" cy="5645150"/>
          </a:xfrm>
          <a:prstGeom prst="rect">
            <a:avLst/>
          </a:prstGeom>
        </p:spPr>
        <p:txBody>
          <a:bodyPr wrap="square" lIns="0" tIns="0" rIns="0" bIns="0">
            <a:spAutoFit/>
          </a:bodyPr>
          <a:lstStyle>
            <a:lvl1pPr>
              <a:defRPr sz="3200" b="0" i="0">
                <a:solidFill>
                  <a:srgbClr val="404040"/>
                </a:solidFill>
                <a:latin typeface="Trebuchet MS" panose="020B0603020202020204"/>
                <a:cs typeface="Trebuchet MS" panose="020B0603020202020204"/>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3/21/2023</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NULL" TargetMode="Externa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2666916" y="3351517"/>
            <a:ext cx="12954166" cy="2892425"/>
          </a:xfrm>
          <a:prstGeom prst="rect">
            <a:avLst/>
          </a:prstGeom>
        </p:spPr>
        <p:txBody>
          <a:bodyPr vert="horz" wrap="square" lIns="0" tIns="12065" rIns="0" bIns="0" rtlCol="0">
            <a:spAutoFit/>
          </a:bodyPr>
          <a:lstStyle/>
          <a:p>
            <a:pPr marL="12700" marR="5080" indent="201930" algn="ctr">
              <a:lnSpc>
                <a:spcPct val="117000"/>
              </a:lnSpc>
              <a:spcBef>
                <a:spcPts val="95"/>
              </a:spcBef>
            </a:pPr>
            <a:r>
              <a:rPr sz="8000" spc="625" dirty="0">
                <a:latin typeface="Times New Roman" panose="02020603050405020304" charset="0"/>
                <a:cs typeface="Times New Roman" panose="02020603050405020304" charset="0"/>
              </a:rPr>
              <a:t>INTRODUCTION </a:t>
            </a:r>
            <a:r>
              <a:rPr sz="8000" spc="484" dirty="0">
                <a:latin typeface="Times New Roman" panose="02020603050405020304" charset="0"/>
                <a:cs typeface="Times New Roman" panose="02020603050405020304" charset="0"/>
              </a:rPr>
              <a:t>TO </a:t>
            </a:r>
            <a:r>
              <a:rPr sz="8000" spc="-3120" dirty="0">
                <a:latin typeface="Times New Roman" panose="02020603050405020304" charset="0"/>
                <a:cs typeface="Times New Roman" panose="02020603050405020304" charset="0"/>
              </a:rPr>
              <a:t> </a:t>
            </a:r>
            <a:r>
              <a:rPr sz="8000" spc="580" dirty="0">
                <a:latin typeface="Times New Roman" panose="02020603050405020304" charset="0"/>
                <a:cs typeface="Times New Roman" panose="02020603050405020304" charset="0"/>
              </a:rPr>
              <a:t>HEALTH</a:t>
            </a:r>
            <a:r>
              <a:rPr lang="en-IN" sz="8000" spc="580" dirty="0">
                <a:latin typeface="Times New Roman" panose="02020603050405020304" charset="0"/>
                <a:cs typeface="Times New Roman" panose="02020603050405020304" charset="0"/>
              </a:rPr>
              <a:t> </a:t>
            </a:r>
            <a:r>
              <a:rPr sz="8000" spc="825" dirty="0">
                <a:latin typeface="Times New Roman" panose="02020603050405020304" charset="0"/>
                <a:cs typeface="Times New Roman" panose="02020603050405020304" charset="0"/>
              </a:rPr>
              <a:t>RESEARCH</a:t>
            </a:r>
          </a:p>
        </p:txBody>
      </p:sp>
      <p:sp>
        <p:nvSpPr>
          <p:cNvPr id="3" name="object 3"/>
          <p:cNvSpPr txBox="1"/>
          <p:nvPr/>
        </p:nvSpPr>
        <p:spPr>
          <a:xfrm>
            <a:off x="7266526" y="6849543"/>
            <a:ext cx="9497473" cy="1394805"/>
          </a:xfrm>
          <a:prstGeom prst="rect">
            <a:avLst/>
          </a:prstGeom>
        </p:spPr>
        <p:txBody>
          <a:bodyPr vert="horz" wrap="square" lIns="0" tIns="12065" rIns="0" bIns="0" rtlCol="0">
            <a:spAutoFit/>
          </a:bodyPr>
          <a:lstStyle/>
          <a:p>
            <a:pPr marL="12700" marR="5080" indent="461645">
              <a:lnSpc>
                <a:spcPct val="116000"/>
              </a:lnSpc>
              <a:spcBef>
                <a:spcPts val="95"/>
              </a:spcBef>
            </a:pPr>
            <a:r>
              <a:rPr lang="en-GB" sz="4000" spc="65" dirty="0">
                <a:solidFill>
                  <a:srgbClr val="404040"/>
                </a:solidFill>
                <a:latin typeface="Times New Roman" panose="02020603050405020304" charset="0"/>
                <a:cs typeface="Times New Roman" panose="02020603050405020304" charset="0"/>
              </a:rPr>
              <a:t>Student </a:t>
            </a:r>
            <a:r>
              <a:rPr lang="en-GB" sz="4000" spc="-270" dirty="0">
                <a:solidFill>
                  <a:srgbClr val="404040"/>
                </a:solidFill>
                <a:latin typeface="Times New Roman" panose="02020603050405020304" charset="0"/>
                <a:cs typeface="Times New Roman" panose="02020603050405020304" charset="0"/>
              </a:rPr>
              <a:t>ID: (1920096)</a:t>
            </a:r>
            <a:r>
              <a:rPr lang="en-GB" sz="4000" spc="-265" dirty="0">
                <a:solidFill>
                  <a:srgbClr val="404040"/>
                </a:solidFill>
                <a:latin typeface="Times New Roman" panose="02020603050405020304" charset="0"/>
                <a:cs typeface="Times New Roman" panose="02020603050405020304" charset="0"/>
              </a:rPr>
              <a:t> </a:t>
            </a:r>
          </a:p>
          <a:p>
            <a:pPr marL="12700" marR="5080" indent="461645">
              <a:lnSpc>
                <a:spcPct val="116000"/>
              </a:lnSpc>
              <a:spcBef>
                <a:spcPts val="95"/>
              </a:spcBef>
            </a:pPr>
            <a:r>
              <a:rPr lang="en-GB" sz="4000" spc="65" dirty="0">
                <a:solidFill>
                  <a:srgbClr val="404040"/>
                </a:solidFill>
                <a:latin typeface="Times New Roman" panose="02020603050405020304" charset="0"/>
                <a:cs typeface="Times New Roman" panose="02020603050405020304" charset="0"/>
              </a:rPr>
              <a:t>Student</a:t>
            </a:r>
            <a:r>
              <a:rPr lang="en-GB" sz="4000" spc="-300" dirty="0">
                <a:solidFill>
                  <a:srgbClr val="404040"/>
                </a:solidFill>
                <a:latin typeface="Times New Roman" panose="02020603050405020304" charset="0"/>
                <a:cs typeface="Times New Roman" panose="02020603050405020304" charset="0"/>
              </a:rPr>
              <a:t> </a:t>
            </a:r>
            <a:r>
              <a:rPr lang="en-GB" sz="4000" spc="-35" dirty="0">
                <a:solidFill>
                  <a:srgbClr val="404040"/>
                </a:solidFill>
                <a:latin typeface="Times New Roman" panose="02020603050405020304" charset="0"/>
                <a:cs typeface="Times New Roman" panose="02020603050405020304" charset="0"/>
              </a:rPr>
              <a:t>Name: Cristiana Roman </a:t>
            </a:r>
            <a:endParaRPr lang="en-GB" sz="4000" dirty="0">
              <a:latin typeface="Times New Roman" panose="02020603050405020304" charset="0"/>
              <a:cs typeface="Times New Roman" panose="02020603050405020304" charset="0"/>
            </a:endParaRPr>
          </a:p>
        </p:txBody>
      </p:sp>
      <p:grpSp>
        <p:nvGrpSpPr>
          <p:cNvPr id="4" name="object 4"/>
          <p:cNvGrpSpPr/>
          <p:nvPr/>
        </p:nvGrpSpPr>
        <p:grpSpPr>
          <a:xfrm>
            <a:off x="12018536" y="0"/>
            <a:ext cx="6269990" cy="5493385"/>
            <a:chOff x="12018536" y="0"/>
            <a:chExt cx="6269990" cy="5493385"/>
          </a:xfrm>
        </p:grpSpPr>
        <p:pic>
          <p:nvPicPr>
            <p:cNvPr id="5" name="object 5"/>
            <p:cNvPicPr/>
            <p:nvPr/>
          </p:nvPicPr>
          <p:blipFill>
            <a:blip r:embed="rId2" cstate="print"/>
            <a:stretch>
              <a:fillRect/>
            </a:stretch>
          </p:blipFill>
          <p:spPr>
            <a:xfrm>
              <a:off x="12018536" y="0"/>
              <a:ext cx="6269463" cy="5492804"/>
            </a:xfrm>
            <a:prstGeom prst="rect">
              <a:avLst/>
            </a:prstGeom>
          </p:spPr>
        </p:pic>
        <p:pic>
          <p:nvPicPr>
            <p:cNvPr id="6" name="object 6"/>
            <p:cNvPicPr/>
            <p:nvPr/>
          </p:nvPicPr>
          <p:blipFill>
            <a:blip r:embed="rId3" cstate="print"/>
            <a:stretch>
              <a:fillRect/>
            </a:stretch>
          </p:blipFill>
          <p:spPr>
            <a:xfrm>
              <a:off x="15464237" y="0"/>
              <a:ext cx="2823761" cy="4928048"/>
            </a:xfrm>
            <a:prstGeom prst="rect">
              <a:avLst/>
            </a:prstGeom>
          </p:spPr>
        </p:pic>
      </p:grpSp>
      <p:pic>
        <p:nvPicPr>
          <p:cNvPr id="8" name="Picture 1" descr="Discover University of Wales Trinity Saint David"/>
          <p:cNvPicPr/>
          <p:nvPr/>
        </p:nvPicPr>
        <p:blipFill>
          <a:blip r:embed="rId4" r:link="rId5">
            <a:extLst>
              <a:ext uri="{28A0092B-C50C-407E-A947-70E740481C1C}">
                <a14:useLocalDpi xmlns:a14="http://schemas.microsoft.com/office/drawing/2010/main" val="0"/>
              </a:ext>
            </a:extLst>
          </a:blip>
          <a:srcRect/>
          <a:stretch>
            <a:fillRect/>
          </a:stretch>
        </p:blipFill>
        <p:spPr>
          <a:xfrm>
            <a:off x="7086600" y="342900"/>
            <a:ext cx="3792855" cy="1822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19316" y="1181087"/>
            <a:ext cx="12954166" cy="1230630"/>
          </a:xfrm>
        </p:spPr>
        <p:txBody>
          <a:bodyPr/>
          <a:lstStyle/>
          <a:p>
            <a:pPr algn="ctr"/>
            <a:r>
              <a:rPr lang="en-IN" altLang="en-US" sz="8000">
                <a:latin typeface="Times New Roman" panose="02020603050405020304" charset="0"/>
                <a:cs typeface="Times New Roman" panose="02020603050405020304" charset="0"/>
              </a:rPr>
              <a:t>INTRODUCTION</a:t>
            </a:r>
          </a:p>
        </p:txBody>
      </p:sp>
      <p:sp>
        <p:nvSpPr>
          <p:cNvPr id="3" name="Subtitle 2"/>
          <p:cNvSpPr>
            <a:spLocks noGrp="1"/>
          </p:cNvSpPr>
          <p:nvPr>
            <p:ph type="subTitle" idx="4"/>
          </p:nvPr>
        </p:nvSpPr>
        <p:spPr>
          <a:xfrm>
            <a:off x="2060575" y="3314700"/>
            <a:ext cx="14139545" cy="5078095"/>
          </a:xfrm>
        </p:spPr>
        <p:txBody>
          <a:bodyPr wrap="square"/>
          <a:lstStyle/>
          <a:p>
            <a:pPr marL="457200" indent="-457200">
              <a:buFont typeface="Arial" panose="020B0604020202020204" pitchFamily="34" charset="0"/>
              <a:buChar char="•"/>
            </a:pPr>
            <a:r>
              <a:rPr lang="en-US" sz="3000" dirty="0">
                <a:latin typeface="Times New Roman" panose="02020603050405020304" charset="0"/>
                <a:cs typeface="Times New Roman" panose="02020603050405020304" charset="0"/>
              </a:rPr>
              <a:t>Adverse Childhood Experiences (ACEs) refer to stressful or traumatic experiences in childhood, such as abuse, neglect, and household dysfunction</a:t>
            </a:r>
            <a:r>
              <a:rPr lang="en-IN" altLang="en-US" sz="3000" dirty="0">
                <a:latin typeface="Times New Roman" panose="02020603050405020304" charset="0"/>
                <a:cs typeface="Times New Roman" panose="02020603050405020304" charset="0"/>
              </a:rPr>
              <a:t> (Cahill, and Turner 2016)</a:t>
            </a:r>
            <a:r>
              <a:rPr lang="en-US" sz="3000" dirty="0">
                <a:latin typeface="Times New Roman" panose="02020603050405020304" charset="0"/>
                <a:cs typeface="Times New Roman" panose="02020603050405020304" charset="0"/>
              </a:rPr>
              <a:t>.</a:t>
            </a:r>
          </a:p>
          <a:p>
            <a:pPr marL="457200" indent="-457200">
              <a:buFont typeface="Arial" panose="020B0604020202020204" pitchFamily="34" charset="0"/>
              <a:buChar char="•"/>
            </a:pPr>
            <a:endParaRPr lang="en-US" sz="3000" dirty="0">
              <a:latin typeface="Times New Roman" panose="02020603050405020304" charset="0"/>
              <a:cs typeface="Times New Roman" panose="02020603050405020304" charset="0"/>
            </a:endParaRPr>
          </a:p>
          <a:p>
            <a:pPr marL="457200" indent="-457200">
              <a:buFont typeface="Arial" panose="020B0604020202020204" pitchFamily="34" charset="0"/>
              <a:buChar char="•"/>
            </a:pPr>
            <a:r>
              <a:rPr lang="en-US" sz="3000" dirty="0">
                <a:latin typeface="Times New Roman" panose="02020603050405020304" charset="0"/>
                <a:cs typeface="Times New Roman" panose="02020603050405020304" charset="0"/>
              </a:rPr>
              <a:t>Research on ACEs is important in nursing and health, as these experiences can have lasting impacts on physical and mental health.</a:t>
            </a:r>
          </a:p>
          <a:p>
            <a:pPr marL="457200" indent="-457200">
              <a:buFont typeface="Arial" panose="020B0604020202020204" pitchFamily="34" charset="0"/>
              <a:buChar char="•"/>
            </a:pPr>
            <a:endParaRPr lang="en-US" sz="3000" dirty="0">
              <a:latin typeface="Times New Roman" panose="02020603050405020304" charset="0"/>
              <a:cs typeface="Times New Roman" panose="02020603050405020304" charset="0"/>
            </a:endParaRPr>
          </a:p>
          <a:p>
            <a:pPr marL="457200" indent="-457200">
              <a:buFont typeface="Arial" panose="020B0604020202020204" pitchFamily="34" charset="0"/>
              <a:buChar char="•"/>
            </a:pPr>
            <a:r>
              <a:rPr lang="en-US" sz="3000" dirty="0">
                <a:latin typeface="Times New Roman" panose="02020603050405020304" charset="0"/>
                <a:cs typeface="Times New Roman" panose="02020603050405020304" charset="0"/>
              </a:rPr>
              <a:t>Evidence-based practice and research literacy are crucial in nursing to ensure the best possible care for patients.</a:t>
            </a:r>
          </a:p>
          <a:p>
            <a:pPr marL="457200" indent="-457200">
              <a:buFont typeface="Arial" panose="020B0604020202020204" pitchFamily="34" charset="0"/>
              <a:buChar char="•"/>
            </a:pPr>
            <a:endParaRPr lang="en-US" sz="3000" dirty="0">
              <a:latin typeface="Times New Roman" panose="02020603050405020304" charset="0"/>
              <a:cs typeface="Times New Roman" panose="02020603050405020304" charset="0"/>
            </a:endParaRPr>
          </a:p>
          <a:p>
            <a:pPr marL="457200" indent="-457200">
              <a:buFont typeface="Arial" panose="020B0604020202020204" pitchFamily="34" charset="0"/>
              <a:buChar char="•"/>
            </a:pPr>
            <a:r>
              <a:rPr lang="en-US" sz="3000" dirty="0">
                <a:latin typeface="Times New Roman" panose="02020603050405020304" charset="0"/>
                <a:cs typeface="Times New Roman" panose="02020603050405020304" charset="0"/>
              </a:rPr>
              <a:t>The goals of this presentation are to provide an overview of ACEs, discuss the research on their effects, and highlight nursing interventions for individuals affected by ACEs.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2158219" y="1696872"/>
            <a:ext cx="4595504" cy="6893257"/>
          </a:xfrm>
          <a:prstGeom prst="rect">
            <a:avLst/>
          </a:prstGeom>
        </p:spPr>
      </p:pic>
      <p:pic>
        <p:nvPicPr>
          <p:cNvPr id="4" name="object 4"/>
          <p:cNvPicPr/>
          <p:nvPr/>
        </p:nvPicPr>
        <p:blipFill>
          <a:blip r:embed="rId4" cstate="print"/>
          <a:stretch>
            <a:fillRect/>
          </a:stretch>
        </p:blipFill>
        <p:spPr>
          <a:xfrm>
            <a:off x="-86360" y="5425440"/>
            <a:ext cx="3462655" cy="4866005"/>
          </a:xfrm>
          <a:prstGeom prst="rect">
            <a:avLst/>
          </a:prstGeom>
        </p:spPr>
      </p:pic>
      <p:sp>
        <p:nvSpPr>
          <p:cNvPr id="7" name="object 7"/>
          <p:cNvSpPr txBox="1">
            <a:spLocks noGrp="1"/>
          </p:cNvSpPr>
          <p:nvPr>
            <p:ph type="title"/>
          </p:nvPr>
        </p:nvSpPr>
        <p:spPr>
          <a:xfrm>
            <a:off x="1902460" y="1146175"/>
            <a:ext cx="9909810" cy="3171190"/>
          </a:xfrm>
          <a:prstGeom prst="rect">
            <a:avLst/>
          </a:prstGeom>
        </p:spPr>
        <p:txBody>
          <a:bodyPr vert="horz" wrap="square" lIns="0" tIns="113030" rIns="0" bIns="0" rtlCol="0">
            <a:spAutoFit/>
          </a:bodyPr>
          <a:lstStyle/>
          <a:p>
            <a:pPr marL="12700" marR="5080">
              <a:lnSpc>
                <a:spcPts val="7950"/>
              </a:lnSpc>
              <a:spcBef>
                <a:spcPts val="890"/>
              </a:spcBef>
            </a:pPr>
            <a:r>
              <a:rPr sz="7200" spc="-200" dirty="0">
                <a:latin typeface="Times New Roman" panose="02020603050405020304" charset="0"/>
                <a:cs typeface="Times New Roman" panose="02020603050405020304" charset="0"/>
              </a:rPr>
              <a:t>RESEARCH </a:t>
            </a:r>
            <a:r>
              <a:rPr sz="7200" spc="-195" dirty="0">
                <a:latin typeface="Times New Roman" panose="02020603050405020304" charset="0"/>
                <a:cs typeface="Times New Roman" panose="02020603050405020304" charset="0"/>
              </a:rPr>
              <a:t> </a:t>
            </a:r>
            <a:br>
              <a:rPr sz="7200" spc="-195" dirty="0">
                <a:latin typeface="Times New Roman" panose="02020603050405020304" charset="0"/>
                <a:cs typeface="Times New Roman" panose="02020603050405020304" charset="0"/>
              </a:rPr>
            </a:br>
            <a:r>
              <a:rPr sz="7200" spc="-30" dirty="0">
                <a:latin typeface="Times New Roman" panose="02020603050405020304" charset="0"/>
                <a:cs typeface="Times New Roman" panose="02020603050405020304" charset="0"/>
              </a:rPr>
              <a:t>FINDINGS </a:t>
            </a:r>
            <a:r>
              <a:rPr sz="7200" spc="180" dirty="0">
                <a:latin typeface="Times New Roman" panose="02020603050405020304" charset="0"/>
                <a:cs typeface="Times New Roman" panose="02020603050405020304" charset="0"/>
              </a:rPr>
              <a:t>AND </a:t>
            </a:r>
            <a:r>
              <a:rPr sz="7200" spc="185" dirty="0">
                <a:latin typeface="Times New Roman" panose="02020603050405020304" charset="0"/>
                <a:cs typeface="Times New Roman" panose="02020603050405020304" charset="0"/>
              </a:rPr>
              <a:t> </a:t>
            </a:r>
            <a:r>
              <a:rPr sz="7200" spc="-200" dirty="0">
                <a:latin typeface="Times New Roman" panose="02020603050405020304" charset="0"/>
                <a:cs typeface="Times New Roman" panose="02020603050405020304" charset="0"/>
              </a:rPr>
              <a:t>R</a:t>
            </a:r>
            <a:r>
              <a:rPr sz="7200" spc="-565" dirty="0">
                <a:latin typeface="Times New Roman" panose="02020603050405020304" charset="0"/>
                <a:cs typeface="Times New Roman" panose="02020603050405020304" charset="0"/>
              </a:rPr>
              <a:t>E</a:t>
            </a:r>
            <a:r>
              <a:rPr sz="7200" spc="-320" dirty="0">
                <a:latin typeface="Times New Roman" panose="02020603050405020304" charset="0"/>
                <a:cs typeface="Times New Roman" panose="02020603050405020304" charset="0"/>
              </a:rPr>
              <a:t>C</a:t>
            </a:r>
            <a:r>
              <a:rPr sz="7200" spc="5" dirty="0">
                <a:latin typeface="Times New Roman" panose="02020603050405020304" charset="0"/>
                <a:cs typeface="Times New Roman" panose="02020603050405020304" charset="0"/>
              </a:rPr>
              <a:t>O</a:t>
            </a:r>
            <a:r>
              <a:rPr sz="7200" spc="55" dirty="0">
                <a:latin typeface="Times New Roman" panose="02020603050405020304" charset="0"/>
                <a:cs typeface="Times New Roman" panose="02020603050405020304" charset="0"/>
              </a:rPr>
              <a:t>MM</a:t>
            </a:r>
            <a:r>
              <a:rPr sz="7200" spc="-565" dirty="0">
                <a:latin typeface="Times New Roman" panose="02020603050405020304" charset="0"/>
                <a:cs typeface="Times New Roman" panose="02020603050405020304" charset="0"/>
              </a:rPr>
              <a:t>E</a:t>
            </a:r>
            <a:r>
              <a:rPr sz="7200" spc="175" dirty="0">
                <a:latin typeface="Times New Roman" panose="02020603050405020304" charset="0"/>
                <a:cs typeface="Times New Roman" panose="02020603050405020304" charset="0"/>
              </a:rPr>
              <a:t>N</a:t>
            </a:r>
            <a:r>
              <a:rPr sz="7200" spc="225" dirty="0">
                <a:latin typeface="Times New Roman" panose="02020603050405020304" charset="0"/>
                <a:cs typeface="Times New Roman" panose="02020603050405020304" charset="0"/>
              </a:rPr>
              <a:t>D</a:t>
            </a:r>
            <a:r>
              <a:rPr sz="7200" spc="140" dirty="0">
                <a:latin typeface="Times New Roman" panose="02020603050405020304" charset="0"/>
                <a:cs typeface="Times New Roman" panose="02020603050405020304" charset="0"/>
              </a:rPr>
              <a:t>A</a:t>
            </a:r>
            <a:r>
              <a:rPr sz="7200" spc="15" dirty="0">
                <a:latin typeface="Times New Roman" panose="02020603050405020304" charset="0"/>
                <a:cs typeface="Times New Roman" panose="02020603050405020304" charset="0"/>
              </a:rPr>
              <a:t>T</a:t>
            </a:r>
            <a:r>
              <a:rPr sz="7200" spc="20" dirty="0">
                <a:latin typeface="Times New Roman" panose="02020603050405020304" charset="0"/>
                <a:cs typeface="Times New Roman" panose="02020603050405020304" charset="0"/>
              </a:rPr>
              <a:t>I</a:t>
            </a:r>
            <a:r>
              <a:rPr sz="7200" spc="5" dirty="0">
                <a:latin typeface="Times New Roman" panose="02020603050405020304" charset="0"/>
                <a:cs typeface="Times New Roman" panose="02020603050405020304" charset="0"/>
              </a:rPr>
              <a:t>O</a:t>
            </a:r>
            <a:r>
              <a:rPr sz="7200" spc="175" dirty="0">
                <a:latin typeface="Times New Roman" panose="02020603050405020304" charset="0"/>
                <a:cs typeface="Times New Roman" panose="02020603050405020304" charset="0"/>
              </a:rPr>
              <a:t>N</a:t>
            </a:r>
            <a:r>
              <a:rPr sz="7200" spc="-210" dirty="0">
                <a:latin typeface="Times New Roman" panose="02020603050405020304" charset="0"/>
                <a:cs typeface="Times New Roman" panose="02020603050405020304" charset="0"/>
              </a:rPr>
              <a:t>S</a:t>
            </a:r>
            <a:endParaRPr sz="7200">
              <a:latin typeface="Times New Roman" panose="02020603050405020304" charset="0"/>
              <a:cs typeface="Times New Roman" panose="02020603050405020304" charset="0"/>
            </a:endParaRPr>
          </a:p>
        </p:txBody>
      </p:sp>
      <p:sp>
        <p:nvSpPr>
          <p:cNvPr id="8" name="object 8"/>
          <p:cNvSpPr txBox="1"/>
          <p:nvPr/>
        </p:nvSpPr>
        <p:spPr>
          <a:xfrm>
            <a:off x="1981314" y="4610286"/>
            <a:ext cx="9436100" cy="3670935"/>
          </a:xfrm>
          <a:prstGeom prst="rect">
            <a:avLst/>
          </a:prstGeom>
        </p:spPr>
        <p:txBody>
          <a:bodyPr vert="horz" wrap="square" lIns="0" tIns="94615" rIns="0" bIns="0" rtlCol="0">
            <a:spAutoFit/>
          </a:bodyPr>
          <a:lstStyle/>
          <a:p>
            <a:pPr marL="12700">
              <a:lnSpc>
                <a:spcPct val="100000"/>
              </a:lnSpc>
              <a:spcBef>
                <a:spcPts val="745"/>
              </a:spcBef>
            </a:pPr>
            <a:r>
              <a:rPr sz="4000" b="1" spc="5" dirty="0">
                <a:latin typeface="Times New Roman" panose="02020603050405020304" charset="0"/>
                <a:cs typeface="Times New Roman" panose="02020603050405020304" charset="0"/>
              </a:rPr>
              <a:t>Summary</a:t>
            </a:r>
            <a:r>
              <a:rPr sz="4000" b="1" spc="-145" dirty="0">
                <a:latin typeface="Times New Roman" panose="02020603050405020304" charset="0"/>
                <a:cs typeface="Times New Roman" panose="02020603050405020304" charset="0"/>
              </a:rPr>
              <a:t> </a:t>
            </a:r>
            <a:r>
              <a:rPr sz="4000" b="1" spc="-55" dirty="0">
                <a:latin typeface="Times New Roman" panose="02020603050405020304" charset="0"/>
                <a:cs typeface="Times New Roman" panose="02020603050405020304" charset="0"/>
              </a:rPr>
              <a:t>of</a:t>
            </a:r>
            <a:r>
              <a:rPr sz="4000" b="1" spc="-145" dirty="0">
                <a:latin typeface="Times New Roman" panose="02020603050405020304" charset="0"/>
                <a:cs typeface="Times New Roman" panose="02020603050405020304" charset="0"/>
              </a:rPr>
              <a:t> </a:t>
            </a:r>
            <a:r>
              <a:rPr sz="4000" b="1" spc="-90" dirty="0">
                <a:latin typeface="Times New Roman" panose="02020603050405020304" charset="0"/>
                <a:cs typeface="Times New Roman" panose="02020603050405020304" charset="0"/>
              </a:rPr>
              <a:t>your</a:t>
            </a:r>
            <a:r>
              <a:rPr sz="4000" b="1" spc="-145" dirty="0">
                <a:latin typeface="Times New Roman" panose="02020603050405020304" charset="0"/>
                <a:cs typeface="Times New Roman" panose="02020603050405020304" charset="0"/>
              </a:rPr>
              <a:t> </a:t>
            </a:r>
            <a:r>
              <a:rPr sz="4000" b="1" spc="5" dirty="0">
                <a:latin typeface="Times New Roman" panose="02020603050405020304" charset="0"/>
                <a:cs typeface="Times New Roman" panose="02020603050405020304" charset="0"/>
              </a:rPr>
              <a:t>assignment</a:t>
            </a:r>
          </a:p>
          <a:p>
            <a:pPr marL="469900" indent="-457200">
              <a:lnSpc>
                <a:spcPct val="100000"/>
              </a:lnSpc>
              <a:spcBef>
                <a:spcPts val="745"/>
              </a:spcBef>
              <a:buFont typeface="Arial" panose="020B0604020202020204" pitchFamily="34" charset="0"/>
              <a:buChar char="•"/>
            </a:pPr>
            <a:r>
              <a:rPr sz="3000" spc="335" dirty="0">
                <a:latin typeface="Times New Roman" panose="02020603050405020304" charset="0"/>
                <a:cs typeface="Times New Roman" panose="02020603050405020304" charset="0"/>
              </a:rPr>
              <a:t>We </a:t>
            </a:r>
            <a:r>
              <a:rPr sz="3000" spc="30" dirty="0">
                <a:latin typeface="Times New Roman" panose="02020603050405020304" charset="0"/>
                <a:cs typeface="Times New Roman" panose="02020603050405020304" charset="0"/>
              </a:rPr>
              <a:t>looked </a:t>
            </a:r>
            <a:r>
              <a:rPr sz="3000" spc="15" dirty="0">
                <a:latin typeface="Times New Roman" panose="02020603050405020304" charset="0"/>
                <a:cs typeface="Times New Roman" panose="02020603050405020304" charset="0"/>
              </a:rPr>
              <a:t>at the </a:t>
            </a:r>
            <a:r>
              <a:rPr sz="3000" spc="25" dirty="0">
                <a:latin typeface="Times New Roman" panose="02020603050405020304" charset="0"/>
                <a:cs typeface="Times New Roman" panose="02020603050405020304" charset="0"/>
              </a:rPr>
              <a:t>notion </a:t>
            </a:r>
            <a:r>
              <a:rPr sz="3000" spc="30" dirty="0">
                <a:latin typeface="Times New Roman" panose="02020603050405020304" charset="0"/>
                <a:cs typeface="Times New Roman" panose="02020603050405020304" charset="0"/>
              </a:rPr>
              <a:t>of </a:t>
            </a:r>
            <a:r>
              <a:rPr sz="3000" spc="90" dirty="0">
                <a:latin typeface="Times New Roman" panose="02020603050405020304" charset="0"/>
                <a:cs typeface="Times New Roman" panose="02020603050405020304" charset="0"/>
              </a:rPr>
              <a:t>Adverse </a:t>
            </a:r>
            <a:r>
              <a:rPr sz="3000" spc="95" dirty="0">
                <a:latin typeface="Times New Roman" panose="02020603050405020304" charset="0"/>
                <a:cs typeface="Times New Roman" panose="02020603050405020304" charset="0"/>
              </a:rPr>
              <a:t> </a:t>
            </a:r>
            <a:r>
              <a:rPr sz="3000" spc="65" dirty="0">
                <a:latin typeface="Times New Roman" panose="02020603050405020304" charset="0"/>
                <a:cs typeface="Times New Roman" panose="02020603050405020304" charset="0"/>
              </a:rPr>
              <a:t>Childhood </a:t>
            </a:r>
            <a:r>
              <a:rPr sz="3000" spc="35" dirty="0">
                <a:latin typeface="Times New Roman" panose="02020603050405020304" charset="0"/>
                <a:cs typeface="Times New Roman" panose="02020603050405020304" charset="0"/>
              </a:rPr>
              <a:t>Experiences </a:t>
            </a:r>
            <a:r>
              <a:rPr sz="3000" spc="65" dirty="0">
                <a:latin typeface="Times New Roman" panose="02020603050405020304" charset="0"/>
                <a:cs typeface="Times New Roman" panose="02020603050405020304" charset="0"/>
              </a:rPr>
              <a:t>(ACEs) </a:t>
            </a:r>
            <a:r>
              <a:rPr sz="3000" spc="45" dirty="0">
                <a:latin typeface="Times New Roman" panose="02020603050405020304" charset="0"/>
                <a:cs typeface="Times New Roman" panose="02020603050405020304" charset="0"/>
              </a:rPr>
              <a:t>and </a:t>
            </a:r>
            <a:r>
              <a:rPr sz="3000" spc="5" dirty="0">
                <a:latin typeface="Times New Roman" panose="02020603050405020304" charset="0"/>
                <a:cs typeface="Times New Roman" panose="02020603050405020304" charset="0"/>
              </a:rPr>
              <a:t>their</a:t>
            </a:r>
            <a:r>
              <a:rPr sz="3000" spc="10"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consequences</a:t>
            </a:r>
            <a:r>
              <a:rPr sz="3000" spc="-195"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on</a:t>
            </a:r>
            <a:r>
              <a:rPr sz="3000" spc="-190"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physical</a:t>
            </a:r>
            <a:r>
              <a:rPr sz="3000" spc="-190"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and</a:t>
            </a:r>
            <a:r>
              <a:rPr sz="3000" spc="-190"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mental</a:t>
            </a:r>
            <a:r>
              <a:rPr sz="3000" spc="-190"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health</a:t>
            </a:r>
            <a:r>
              <a:rPr sz="3000" spc="-1045" dirty="0">
                <a:latin typeface="Times New Roman" panose="02020603050405020304" charset="0"/>
                <a:cs typeface="Times New Roman" panose="02020603050405020304" charset="0"/>
              </a:rPr>
              <a:t> </a:t>
            </a:r>
            <a:r>
              <a:rPr sz="3000" spc="20" dirty="0">
                <a:latin typeface="Times New Roman" panose="02020603050405020304" charset="0"/>
                <a:cs typeface="Times New Roman" panose="02020603050405020304" charset="0"/>
              </a:rPr>
              <a:t>in</a:t>
            </a:r>
            <a:r>
              <a:rPr sz="3000" spc="-195"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the</a:t>
            </a:r>
            <a:r>
              <a:rPr sz="3000" spc="-19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last</a:t>
            </a:r>
            <a:r>
              <a:rPr sz="3000" spc="-190"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assignment.</a:t>
            </a:r>
          </a:p>
          <a:p>
            <a:pPr marL="469900" indent="-457200" algn="just">
              <a:lnSpc>
                <a:spcPct val="100000"/>
              </a:lnSpc>
              <a:spcBef>
                <a:spcPts val="745"/>
              </a:spcBef>
              <a:buFont typeface="Arial" panose="020B0604020202020204" pitchFamily="34" charset="0"/>
              <a:buChar char="•"/>
            </a:pPr>
            <a:r>
              <a:rPr sz="3000" spc="335" dirty="0">
                <a:latin typeface="Times New Roman" panose="02020603050405020304" charset="0"/>
                <a:cs typeface="Times New Roman" panose="02020603050405020304" charset="0"/>
              </a:rPr>
              <a:t>We </a:t>
            </a:r>
            <a:r>
              <a:rPr sz="3000" spc="40" dirty="0">
                <a:latin typeface="Times New Roman" panose="02020603050405020304" charset="0"/>
                <a:cs typeface="Times New Roman" panose="02020603050405020304" charset="0"/>
              </a:rPr>
              <a:t>also </a:t>
            </a:r>
            <a:r>
              <a:rPr sz="3000" spc="45" dirty="0">
                <a:latin typeface="Times New Roman" panose="02020603050405020304" charset="0"/>
                <a:cs typeface="Times New Roman" panose="02020603050405020304" charset="0"/>
              </a:rPr>
              <a:t>spoke </a:t>
            </a:r>
            <a:r>
              <a:rPr sz="3000" spc="30" dirty="0">
                <a:latin typeface="Times New Roman" panose="02020603050405020304" charset="0"/>
                <a:cs typeface="Times New Roman" panose="02020603050405020304" charset="0"/>
              </a:rPr>
              <a:t>about </a:t>
            </a:r>
            <a:r>
              <a:rPr sz="3000" spc="35" dirty="0">
                <a:latin typeface="Times New Roman" panose="02020603050405020304" charset="0"/>
                <a:cs typeface="Times New Roman" panose="02020603050405020304" charset="0"/>
              </a:rPr>
              <a:t>nurses' </a:t>
            </a:r>
            <a:r>
              <a:rPr sz="3000" spc="25" dirty="0">
                <a:latin typeface="Times New Roman" panose="02020603050405020304" charset="0"/>
                <a:cs typeface="Times New Roman" panose="02020603050405020304" charset="0"/>
              </a:rPr>
              <a:t>roles </a:t>
            </a:r>
            <a:r>
              <a:rPr sz="3000" spc="20" dirty="0">
                <a:latin typeface="Times New Roman" panose="02020603050405020304" charset="0"/>
                <a:cs typeface="Times New Roman" panose="02020603050405020304" charset="0"/>
              </a:rPr>
              <a:t>in </a:t>
            </a:r>
            <a:r>
              <a:rPr sz="3000" spc="35" dirty="0">
                <a:latin typeface="Times New Roman" panose="02020603050405020304" charset="0"/>
                <a:cs typeface="Times New Roman" panose="02020603050405020304" charset="0"/>
              </a:rPr>
              <a:t>detecting</a:t>
            </a:r>
            <a:r>
              <a:rPr sz="3000" spc="-195"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and</a:t>
            </a:r>
            <a:r>
              <a:rPr sz="3000" spc="-190"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managing</a:t>
            </a:r>
            <a:r>
              <a:rPr sz="3000" spc="-190" dirty="0">
                <a:latin typeface="Times New Roman" panose="02020603050405020304" charset="0"/>
                <a:cs typeface="Times New Roman" panose="02020603050405020304" charset="0"/>
              </a:rPr>
              <a:t> </a:t>
            </a:r>
            <a:r>
              <a:rPr sz="3000" spc="120" dirty="0">
                <a:latin typeface="Times New Roman" panose="02020603050405020304" charset="0"/>
                <a:cs typeface="Times New Roman" panose="02020603050405020304" charset="0"/>
              </a:rPr>
              <a:t>ACEs,</a:t>
            </a:r>
            <a:r>
              <a:rPr sz="3000" spc="-195"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and</a:t>
            </a:r>
            <a:r>
              <a:rPr sz="3000" spc="-190" dirty="0">
                <a:latin typeface="Times New Roman" panose="02020603050405020304" charset="0"/>
                <a:cs typeface="Times New Roman" panose="02020603050405020304" charset="0"/>
              </a:rPr>
              <a:t> </a:t>
            </a:r>
            <a:r>
              <a:rPr sz="3000" spc="165" dirty="0">
                <a:latin typeface="Times New Roman" panose="02020603050405020304" charset="0"/>
                <a:cs typeface="Times New Roman" panose="02020603050405020304" charset="0"/>
              </a:rPr>
              <a:t>we</a:t>
            </a:r>
            <a:r>
              <a:rPr sz="3000" spc="-19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made </a:t>
            </a:r>
            <a:r>
              <a:rPr sz="3000" spc="45" dirty="0">
                <a:latin typeface="Times New Roman" panose="02020603050405020304" charset="0"/>
                <a:cs typeface="Times New Roman" panose="02020603050405020304" charset="0"/>
              </a:rPr>
              <a:t>some </a:t>
            </a:r>
            <a:r>
              <a:rPr sz="3000" spc="30" dirty="0">
                <a:latin typeface="Times New Roman" panose="02020603050405020304" charset="0"/>
                <a:cs typeface="Times New Roman" panose="02020603050405020304" charset="0"/>
              </a:rPr>
              <a:t>recommendations </a:t>
            </a:r>
            <a:r>
              <a:rPr sz="3000" spc="10" dirty="0">
                <a:latin typeface="Times New Roman" panose="02020603050405020304" charset="0"/>
                <a:cs typeface="Times New Roman" panose="02020603050405020304" charset="0"/>
              </a:rPr>
              <a:t>for </a:t>
            </a:r>
            <a:r>
              <a:rPr sz="3000" spc="5" dirty="0">
                <a:latin typeface="Times New Roman" panose="02020603050405020304" charset="0"/>
                <a:cs typeface="Times New Roman" panose="02020603050405020304" charset="0"/>
              </a:rPr>
              <a:t>future </a:t>
            </a:r>
            <a:r>
              <a:rPr sz="3000" spc="35" dirty="0">
                <a:latin typeface="Times New Roman" panose="02020603050405020304" charset="0"/>
                <a:cs typeface="Times New Roman" panose="02020603050405020304" charset="0"/>
              </a:rPr>
              <a:t>nursing </a:t>
            </a:r>
            <a:r>
              <a:rPr sz="3000" spc="5" dirty="0">
                <a:latin typeface="Times New Roman" panose="02020603050405020304" charset="0"/>
                <a:cs typeface="Times New Roman" panose="02020603050405020304" charset="0"/>
              </a:rPr>
              <a:t>practices</a:t>
            </a:r>
            <a:r>
              <a:rPr lang="en-US" sz="3000" spc="5" dirty="0">
                <a:latin typeface="Times New Roman" panose="02020603050405020304" charset="0"/>
                <a:cs typeface="Times New Roman" panose="02020603050405020304" charset="0"/>
              </a:rPr>
              <a:t> (</a:t>
            </a:r>
            <a:r>
              <a:rPr lang="en-US" sz="3000" dirty="0">
                <a:latin typeface="Times New Roman" panose="02020603050405020304" charset="0"/>
                <a:cs typeface="Calibri" panose="020F0502020204030204" charset="0"/>
              </a:rPr>
              <a:t>Aveyard, 2019)</a:t>
            </a:r>
            <a:r>
              <a:rPr sz="3000" spc="5" dirty="0">
                <a:latin typeface="Times New Roman" panose="02020603050405020304" charset="0"/>
                <a:cs typeface="Times New Roman" panose="02020603050405020304" charset="0"/>
              </a:rPr>
              <a:t>.</a:t>
            </a:r>
            <a:endParaRPr sz="3000" dirty="0">
              <a:latin typeface="Times New Roman" panose="02020603050405020304" charset="0"/>
              <a:cs typeface="Times New Roman" panose="02020603050405020304" charset="0"/>
            </a:endParaRPr>
          </a:p>
        </p:txBody>
      </p:sp>
      <p:sp>
        <p:nvSpPr>
          <p:cNvPr id="3" name="TextBox 2"/>
          <p:cNvSpPr txBox="1"/>
          <p:nvPr/>
        </p:nvSpPr>
        <p:spPr>
          <a:xfrm>
            <a:off x="12573000" y="9105900"/>
            <a:ext cx="3657600" cy="369332"/>
          </a:xfrm>
          <a:prstGeom prst="rect">
            <a:avLst/>
          </a:prstGeom>
          <a:noFill/>
        </p:spPr>
        <p:txBody>
          <a:bodyPr wrap="square" rtlCol="0">
            <a:spAutoFit/>
          </a:bodyPr>
          <a:lstStyle/>
          <a:p>
            <a:r>
              <a:rPr lang="en-US" dirty="0"/>
              <a:t>Figure 1: ACEs Quiz (Source: NPR)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2841295" y="1696869"/>
            <a:ext cx="4595505" cy="6893257"/>
          </a:xfrm>
          <a:prstGeom prst="rect">
            <a:avLst/>
          </a:prstGeom>
        </p:spPr>
      </p:pic>
      <p:pic>
        <p:nvPicPr>
          <p:cNvPr id="3" name="object 3"/>
          <p:cNvPicPr/>
          <p:nvPr/>
        </p:nvPicPr>
        <p:blipFill>
          <a:blip r:embed="rId4" cstate="print"/>
          <a:stretch>
            <a:fillRect/>
          </a:stretch>
        </p:blipFill>
        <p:spPr>
          <a:xfrm>
            <a:off x="0" y="5420779"/>
            <a:ext cx="3462834" cy="4866219"/>
          </a:xfrm>
          <a:prstGeom prst="rect">
            <a:avLst/>
          </a:prstGeom>
        </p:spPr>
      </p:pic>
      <p:sp>
        <p:nvSpPr>
          <p:cNvPr id="9" name="object 9"/>
          <p:cNvSpPr txBox="1"/>
          <p:nvPr/>
        </p:nvSpPr>
        <p:spPr>
          <a:xfrm>
            <a:off x="1021715" y="2167255"/>
            <a:ext cx="11656060" cy="7508240"/>
          </a:xfrm>
          <a:prstGeom prst="rect">
            <a:avLst/>
          </a:prstGeom>
        </p:spPr>
        <p:txBody>
          <a:bodyPr vert="horz" wrap="square" lIns="0" tIns="12700" rIns="0" bIns="0" rtlCol="0">
            <a:spAutoFit/>
          </a:bodyPr>
          <a:lstStyle/>
          <a:p>
            <a:pPr marL="469900" marR="165735" indent="-457200" algn="just">
              <a:lnSpc>
                <a:spcPct val="116000"/>
              </a:lnSpc>
              <a:spcBef>
                <a:spcPts val="100"/>
              </a:spcBef>
              <a:buFont typeface="Arial" panose="020B0604020202020204" pitchFamily="34" charset="0"/>
              <a:buChar char="•"/>
            </a:pPr>
            <a:r>
              <a:rPr sz="3000" spc="50" dirty="0">
                <a:solidFill>
                  <a:srgbClr val="404040"/>
                </a:solidFill>
                <a:latin typeface="Times New Roman" panose="02020603050405020304" charset="0"/>
                <a:cs typeface="Times New Roman" panose="02020603050405020304" charset="0"/>
              </a:rPr>
              <a:t>Childhood</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trauma</a:t>
            </a:r>
            <a:r>
              <a:rPr sz="3000" spc="-150"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research</a:t>
            </a:r>
            <a:r>
              <a:rPr sz="3000" spc="-150"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is</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critical</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for</a:t>
            </a:r>
            <a:r>
              <a:rPr sz="3000" spc="-150"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understanding</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the</a:t>
            </a:r>
            <a:r>
              <a:rPr sz="3000" spc="-155"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impact</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 </a:t>
            </a:r>
            <a:r>
              <a:rPr sz="3000" spc="35" dirty="0">
                <a:solidFill>
                  <a:srgbClr val="404040"/>
                </a:solidFill>
                <a:latin typeface="Times New Roman" panose="02020603050405020304" charset="0"/>
                <a:cs typeface="Times New Roman" panose="02020603050405020304" charset="0"/>
              </a:rPr>
              <a:t>childhood</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trauma</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on</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health</a:t>
            </a:r>
            <a:r>
              <a:rPr sz="3000" spc="-155"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outcomes</a:t>
            </a:r>
            <a:r>
              <a:rPr sz="3000" spc="-150"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and</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informing</a:t>
            </a:r>
            <a:r>
              <a:rPr sz="3000" spc="-150" dirty="0">
                <a:solidFill>
                  <a:srgbClr val="404040"/>
                </a:solidFill>
                <a:latin typeface="Times New Roman" panose="02020603050405020304" charset="0"/>
                <a:cs typeface="Times New Roman" panose="02020603050405020304" charset="0"/>
              </a:rPr>
              <a:t> </a:t>
            </a:r>
            <a:r>
              <a:rPr sz="3000" spc="40" dirty="0">
                <a:solidFill>
                  <a:srgbClr val="404040"/>
                </a:solidFill>
                <a:latin typeface="Times New Roman" panose="02020603050405020304" charset="0"/>
                <a:cs typeface="Times New Roman" panose="02020603050405020304" charset="0"/>
              </a:rPr>
              <a:t>evidence-based </a:t>
            </a:r>
            <a:r>
              <a:rPr sz="3000" spc="30" dirty="0">
                <a:solidFill>
                  <a:srgbClr val="404040"/>
                </a:solidFill>
                <a:latin typeface="Times New Roman" panose="02020603050405020304" charset="0"/>
                <a:cs typeface="Times New Roman" panose="02020603050405020304" charset="0"/>
              </a:rPr>
              <a:t>nursing</a:t>
            </a:r>
            <a:r>
              <a:rPr sz="3000" spc="-16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practi</a:t>
            </a:r>
            <a:r>
              <a:rPr lang="en-US" sz="3000" spc="10" dirty="0">
                <a:solidFill>
                  <a:srgbClr val="404040"/>
                </a:solidFill>
                <a:latin typeface="Times New Roman" panose="02020603050405020304" charset="0"/>
                <a:cs typeface="Times New Roman" panose="02020603050405020304" charset="0"/>
              </a:rPr>
              <a:t>c</a:t>
            </a:r>
            <a:r>
              <a:rPr sz="3000" spc="10" dirty="0">
                <a:solidFill>
                  <a:srgbClr val="404040"/>
                </a:solidFill>
                <a:latin typeface="Times New Roman" panose="02020603050405020304" charset="0"/>
                <a:cs typeface="Times New Roman" panose="02020603050405020304" charset="0"/>
              </a:rPr>
              <a:t>es.</a:t>
            </a:r>
            <a:endParaRPr sz="3000" dirty="0">
              <a:latin typeface="Times New Roman" panose="02020603050405020304" charset="0"/>
              <a:cs typeface="Times New Roman" panose="02020603050405020304" charset="0"/>
            </a:endParaRPr>
          </a:p>
          <a:p>
            <a:pPr marL="469900" marR="10795" indent="-457200" algn="just">
              <a:lnSpc>
                <a:spcPct val="116000"/>
              </a:lnSpc>
              <a:buFont typeface="Arial" panose="020B0604020202020204" pitchFamily="34" charset="0"/>
              <a:buChar char="•"/>
            </a:pPr>
            <a:r>
              <a:rPr sz="3000" spc="55" dirty="0">
                <a:solidFill>
                  <a:srgbClr val="404040"/>
                </a:solidFill>
                <a:latin typeface="Times New Roman" panose="02020603050405020304" charset="0"/>
                <a:cs typeface="Times New Roman" panose="02020603050405020304" charset="0"/>
              </a:rPr>
              <a:t>Nursing</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research</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can</a:t>
            </a:r>
            <a:r>
              <a:rPr sz="3000" spc="-155"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assist</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detect</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the</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incidence</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5" dirty="0">
                <a:solidFill>
                  <a:srgbClr val="404040"/>
                </a:solidFill>
                <a:latin typeface="Times New Roman" panose="02020603050405020304" charset="0"/>
                <a:cs typeface="Times New Roman" panose="02020603050405020304" charset="0"/>
              </a:rPr>
              <a:t> </a:t>
            </a:r>
            <a:r>
              <a:rPr sz="3000" spc="95" dirty="0">
                <a:solidFill>
                  <a:srgbClr val="404040"/>
                </a:solidFill>
                <a:latin typeface="Times New Roman" panose="02020603050405020304" charset="0"/>
                <a:cs typeface="Times New Roman" panose="02020603050405020304" charset="0"/>
              </a:rPr>
              <a:t>ACEs,</a:t>
            </a:r>
            <a:r>
              <a:rPr sz="3000" spc="-150" dirty="0">
                <a:solidFill>
                  <a:srgbClr val="404040"/>
                </a:solidFill>
                <a:latin typeface="Times New Roman" panose="02020603050405020304" charset="0"/>
                <a:cs typeface="Times New Roman" panose="02020603050405020304" charset="0"/>
              </a:rPr>
              <a:t> </a:t>
            </a:r>
            <a:r>
              <a:rPr sz="3000" spc="60" dirty="0">
                <a:solidFill>
                  <a:srgbClr val="404040"/>
                </a:solidFill>
                <a:latin typeface="Times New Roman" panose="02020603050405020304" charset="0"/>
                <a:cs typeface="Times New Roman" panose="02020603050405020304" charset="0"/>
              </a:rPr>
              <a:t>assess</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their </a:t>
            </a:r>
            <a:r>
              <a:rPr sz="3000" spc="10" dirty="0">
                <a:solidFill>
                  <a:srgbClr val="404040"/>
                </a:solidFill>
                <a:latin typeface="Times New Roman" panose="02020603050405020304" charset="0"/>
                <a:cs typeface="Times New Roman" panose="02020603050405020304" charset="0"/>
              </a:rPr>
              <a:t>health </a:t>
            </a:r>
            <a:r>
              <a:rPr sz="3000" spc="-5" dirty="0">
                <a:solidFill>
                  <a:srgbClr val="404040"/>
                </a:solidFill>
                <a:latin typeface="Times New Roman" panose="02020603050405020304" charset="0"/>
                <a:cs typeface="Times New Roman" panose="02020603050405020304" charset="0"/>
              </a:rPr>
              <a:t>impact, </a:t>
            </a:r>
            <a:r>
              <a:rPr sz="3000" spc="35" dirty="0">
                <a:solidFill>
                  <a:srgbClr val="404040"/>
                </a:solidFill>
                <a:latin typeface="Times New Roman" panose="02020603050405020304" charset="0"/>
                <a:cs typeface="Times New Roman" panose="02020603050405020304" charset="0"/>
              </a:rPr>
              <a:t>and </a:t>
            </a:r>
            <a:r>
              <a:rPr sz="3000" spc="45" dirty="0">
                <a:solidFill>
                  <a:srgbClr val="404040"/>
                </a:solidFill>
                <a:latin typeface="Times New Roman" panose="02020603050405020304" charset="0"/>
                <a:cs typeface="Times New Roman" panose="02020603050405020304" charset="0"/>
              </a:rPr>
              <a:t>design </a:t>
            </a:r>
            <a:r>
              <a:rPr sz="3000" spc="20" dirty="0">
                <a:solidFill>
                  <a:srgbClr val="404040"/>
                </a:solidFill>
                <a:latin typeface="Times New Roman" panose="02020603050405020304" charset="0"/>
                <a:cs typeface="Times New Roman" panose="02020603050405020304" charset="0"/>
              </a:rPr>
              <a:t>appropriate </a:t>
            </a:r>
            <a:r>
              <a:rPr sz="3000" spc="15" dirty="0">
                <a:solidFill>
                  <a:srgbClr val="404040"/>
                </a:solidFill>
                <a:latin typeface="Times New Roman" panose="02020603050405020304" charset="0"/>
                <a:cs typeface="Times New Roman" panose="02020603050405020304" charset="0"/>
              </a:rPr>
              <a:t>interventions </a:t>
            </a:r>
            <a:r>
              <a:rPr sz="3000" spc="20" dirty="0">
                <a:solidFill>
                  <a:srgbClr val="404040"/>
                </a:solidFill>
                <a:latin typeface="Times New Roman" panose="02020603050405020304" charset="0"/>
                <a:cs typeface="Times New Roman" panose="02020603050405020304" charset="0"/>
              </a:rPr>
              <a:t>to mitigate </a:t>
            </a:r>
            <a:r>
              <a:rPr sz="3000" spc="5" dirty="0">
                <a:solidFill>
                  <a:srgbClr val="404040"/>
                </a:solidFill>
                <a:latin typeface="Times New Roman" panose="02020603050405020304" charset="0"/>
                <a:cs typeface="Times New Roman" panose="02020603050405020304" charset="0"/>
              </a:rPr>
              <a:t>their </a:t>
            </a:r>
            <a:r>
              <a:rPr sz="3000" spc="15" dirty="0">
                <a:solidFill>
                  <a:srgbClr val="404040"/>
                </a:solidFill>
                <a:latin typeface="Times New Roman" panose="02020603050405020304" charset="0"/>
                <a:cs typeface="Times New Roman" panose="02020603050405020304" charset="0"/>
              </a:rPr>
              <a:t>consequences</a:t>
            </a:r>
            <a:r>
              <a:rPr lang="en-IN" sz="3000" spc="15" dirty="0">
                <a:solidFill>
                  <a:srgbClr val="404040"/>
                </a:solidFill>
                <a:latin typeface="Times New Roman" panose="02020603050405020304" charset="0"/>
                <a:cs typeface="Times New Roman" panose="02020603050405020304" charset="0"/>
              </a:rPr>
              <a:t> (Pearson, and White, 2017)</a:t>
            </a:r>
            <a:r>
              <a:rPr sz="3000" spc="15" dirty="0">
                <a:solidFill>
                  <a:srgbClr val="404040"/>
                </a:solidFill>
                <a:latin typeface="Times New Roman" panose="02020603050405020304" charset="0"/>
                <a:cs typeface="Times New Roman" panose="02020603050405020304" charset="0"/>
              </a:rPr>
              <a:t>.</a:t>
            </a:r>
            <a:endParaRPr sz="3000" dirty="0">
              <a:latin typeface="Times New Roman" panose="02020603050405020304" charset="0"/>
              <a:cs typeface="Times New Roman" panose="02020603050405020304" charset="0"/>
            </a:endParaRPr>
          </a:p>
          <a:p>
            <a:pPr marL="469900" marR="5080" indent="-457200" algn="just">
              <a:lnSpc>
                <a:spcPct val="116000"/>
              </a:lnSpc>
              <a:buFont typeface="Arial" panose="020B0604020202020204" pitchFamily="34" charset="0"/>
              <a:buChar char="•"/>
            </a:pPr>
            <a:r>
              <a:rPr sz="3000" spc="-5" dirty="0">
                <a:solidFill>
                  <a:srgbClr val="404040"/>
                </a:solidFill>
                <a:latin typeface="Times New Roman" panose="02020603050405020304" charset="0"/>
                <a:cs typeface="Times New Roman" panose="02020603050405020304" charset="0"/>
              </a:rPr>
              <a:t>Identifying</a:t>
            </a:r>
            <a:r>
              <a:rPr sz="3000" spc="-14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research</a:t>
            </a:r>
            <a:r>
              <a:rPr sz="3000" spc="-14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questions,</a:t>
            </a:r>
            <a:r>
              <a:rPr sz="3000" spc="-14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examining</a:t>
            </a:r>
            <a:r>
              <a:rPr sz="3000" spc="-14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relevant</a:t>
            </a:r>
            <a:r>
              <a:rPr sz="3000" spc="-14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literature,</a:t>
            </a:r>
            <a:r>
              <a:rPr sz="3000" spc="-145"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selecting </a:t>
            </a:r>
            <a:r>
              <a:rPr sz="3000" spc="15" dirty="0">
                <a:solidFill>
                  <a:srgbClr val="404040"/>
                </a:solidFill>
                <a:latin typeface="Times New Roman" panose="02020603050405020304" charset="0"/>
                <a:cs typeface="Times New Roman" panose="02020603050405020304" charset="0"/>
              </a:rPr>
              <a:t>an </a:t>
            </a:r>
            <a:r>
              <a:rPr sz="3000" spc="25" dirty="0">
                <a:solidFill>
                  <a:srgbClr val="404040"/>
                </a:solidFill>
                <a:latin typeface="Times New Roman" panose="02020603050405020304" charset="0"/>
                <a:cs typeface="Times New Roman" panose="02020603050405020304" charset="0"/>
              </a:rPr>
              <a:t>acceptable </a:t>
            </a:r>
            <a:r>
              <a:rPr sz="3000" spc="45" dirty="0">
                <a:solidFill>
                  <a:srgbClr val="404040"/>
                </a:solidFill>
                <a:latin typeface="Times New Roman" panose="02020603050405020304" charset="0"/>
                <a:cs typeface="Times New Roman" panose="02020603050405020304" charset="0"/>
              </a:rPr>
              <a:t>study </a:t>
            </a:r>
            <a:r>
              <a:rPr sz="3000" spc="10" dirty="0">
                <a:solidFill>
                  <a:srgbClr val="404040"/>
                </a:solidFill>
                <a:latin typeface="Times New Roman" panose="02020603050405020304" charset="0"/>
                <a:cs typeface="Times New Roman" panose="02020603050405020304" charset="0"/>
              </a:rPr>
              <a:t>design, </a:t>
            </a:r>
            <a:r>
              <a:rPr sz="3000" spc="25" dirty="0">
                <a:solidFill>
                  <a:srgbClr val="404040"/>
                </a:solidFill>
                <a:latin typeface="Times New Roman" panose="02020603050405020304" charset="0"/>
                <a:cs typeface="Times New Roman" panose="02020603050405020304" charset="0"/>
              </a:rPr>
              <a:t>collecting </a:t>
            </a:r>
            <a:r>
              <a:rPr sz="3000" spc="35" dirty="0">
                <a:solidFill>
                  <a:srgbClr val="404040"/>
                </a:solidFill>
                <a:latin typeface="Times New Roman" panose="02020603050405020304" charset="0"/>
                <a:cs typeface="Times New Roman" panose="02020603050405020304" charset="0"/>
              </a:rPr>
              <a:t>and </a:t>
            </a:r>
            <a:r>
              <a:rPr sz="3000" spc="30" dirty="0">
                <a:solidFill>
                  <a:srgbClr val="404040"/>
                </a:solidFill>
                <a:latin typeface="Times New Roman" panose="02020603050405020304" charset="0"/>
                <a:cs typeface="Times New Roman" panose="02020603050405020304" charset="0"/>
              </a:rPr>
              <a:t>analysing </a:t>
            </a:r>
            <a:r>
              <a:rPr sz="3000" spc="-20" dirty="0">
                <a:solidFill>
                  <a:srgbClr val="404040"/>
                </a:solidFill>
                <a:latin typeface="Times New Roman" panose="02020603050405020304" charset="0"/>
                <a:cs typeface="Times New Roman" panose="02020603050405020304" charset="0"/>
              </a:rPr>
              <a:t>data, </a:t>
            </a:r>
            <a:r>
              <a:rPr sz="3000" spc="35" dirty="0">
                <a:solidFill>
                  <a:srgbClr val="404040"/>
                </a:solidFill>
                <a:latin typeface="Times New Roman" panose="02020603050405020304" charset="0"/>
                <a:cs typeface="Times New Roman" panose="02020603050405020304" charset="0"/>
              </a:rPr>
              <a:t>and </a:t>
            </a:r>
            <a:r>
              <a:rPr sz="3000" spc="30" dirty="0">
                <a:solidFill>
                  <a:srgbClr val="404040"/>
                </a:solidFill>
                <a:latin typeface="Times New Roman" panose="02020603050405020304" charset="0"/>
                <a:cs typeface="Times New Roman" panose="02020603050405020304" charset="0"/>
              </a:rPr>
              <a:t>distributing</a:t>
            </a:r>
            <a:r>
              <a:rPr sz="3000" spc="-155" dirty="0">
                <a:solidFill>
                  <a:srgbClr val="404040"/>
                </a:solidFill>
                <a:latin typeface="Times New Roman" panose="02020603050405020304" charset="0"/>
                <a:cs typeface="Times New Roman" panose="02020603050405020304" charset="0"/>
              </a:rPr>
              <a:t> </a:t>
            </a:r>
            <a:r>
              <a:rPr sz="3000" spc="40" dirty="0">
                <a:solidFill>
                  <a:srgbClr val="404040"/>
                </a:solidFill>
                <a:latin typeface="Times New Roman" panose="02020603050405020304" charset="0"/>
                <a:cs typeface="Times New Roman" panose="02020603050405020304" charset="0"/>
              </a:rPr>
              <a:t>findings</a:t>
            </a:r>
            <a:r>
              <a:rPr sz="3000" spc="-150"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are</a:t>
            </a:r>
            <a:r>
              <a:rPr sz="3000" spc="-150"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all</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part</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the</a:t>
            </a:r>
            <a:r>
              <a:rPr sz="3000" spc="-150"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research</a:t>
            </a:r>
            <a:r>
              <a:rPr sz="3000" spc="-155" dirty="0">
                <a:solidFill>
                  <a:srgbClr val="404040"/>
                </a:solidFill>
                <a:latin typeface="Times New Roman" panose="02020603050405020304" charset="0"/>
                <a:cs typeface="Times New Roman" panose="02020603050405020304" charset="0"/>
              </a:rPr>
              <a:t> </a:t>
            </a:r>
            <a:r>
              <a:rPr sz="3000" spc="40" dirty="0">
                <a:solidFill>
                  <a:srgbClr val="404040"/>
                </a:solidFill>
                <a:latin typeface="Times New Roman" panose="02020603050405020304" charset="0"/>
                <a:cs typeface="Times New Roman" panose="02020603050405020304" charset="0"/>
              </a:rPr>
              <a:t>process</a:t>
            </a:r>
            <a:r>
              <a:rPr sz="3000" spc="-150"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in</a:t>
            </a:r>
            <a:r>
              <a:rPr sz="3000" spc="-150" dirty="0">
                <a:solidFill>
                  <a:srgbClr val="404040"/>
                </a:solidFill>
                <a:latin typeface="Times New Roman" panose="02020603050405020304" charset="0"/>
                <a:cs typeface="Times New Roman" panose="02020603050405020304" charset="0"/>
              </a:rPr>
              <a:t> </a:t>
            </a:r>
            <a:r>
              <a:rPr sz="3000" dirty="0">
                <a:solidFill>
                  <a:srgbClr val="404040"/>
                </a:solidFill>
                <a:latin typeface="Times New Roman" panose="02020603050405020304" charset="0"/>
                <a:cs typeface="Times New Roman" panose="02020603050405020304" charset="0"/>
              </a:rPr>
              <a:t>nursing.</a:t>
            </a:r>
            <a:endParaRPr sz="3000" dirty="0">
              <a:latin typeface="Times New Roman" panose="02020603050405020304" charset="0"/>
              <a:cs typeface="Times New Roman" panose="02020603050405020304" charset="0"/>
            </a:endParaRPr>
          </a:p>
          <a:p>
            <a:pPr marL="469900" marR="226060" indent="-457200" algn="just">
              <a:lnSpc>
                <a:spcPct val="116000"/>
              </a:lnSpc>
              <a:buFont typeface="Arial" panose="020B0604020202020204" pitchFamily="34" charset="0"/>
              <a:buChar char="•"/>
            </a:pPr>
            <a:r>
              <a:rPr sz="3000" spc="204" dirty="0">
                <a:solidFill>
                  <a:srgbClr val="404040"/>
                </a:solidFill>
                <a:latin typeface="Times New Roman" panose="02020603050405020304" charset="0"/>
                <a:cs typeface="Times New Roman" panose="02020603050405020304" charset="0"/>
              </a:rPr>
              <a:t>ACE</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research</a:t>
            </a:r>
            <a:r>
              <a:rPr sz="3000" spc="-155" dirty="0">
                <a:solidFill>
                  <a:srgbClr val="404040"/>
                </a:solidFill>
                <a:latin typeface="Times New Roman" panose="02020603050405020304" charset="0"/>
                <a:cs typeface="Times New Roman" panose="02020603050405020304" charset="0"/>
              </a:rPr>
              <a:t> </a:t>
            </a:r>
            <a:r>
              <a:rPr sz="3000" spc="40" dirty="0">
                <a:solidFill>
                  <a:srgbClr val="404040"/>
                </a:solidFill>
                <a:latin typeface="Times New Roman" panose="02020603050405020304" charset="0"/>
                <a:cs typeface="Times New Roman" panose="02020603050405020304" charset="0"/>
              </a:rPr>
              <a:t>has</a:t>
            </a:r>
            <a:r>
              <a:rPr sz="3000" spc="-150"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employed</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a</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variety</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0" dirty="0">
                <a:solidFill>
                  <a:srgbClr val="404040"/>
                </a:solidFill>
                <a:latin typeface="Times New Roman" panose="02020603050405020304" charset="0"/>
                <a:cs typeface="Times New Roman" panose="02020603050405020304" charset="0"/>
              </a:rPr>
              <a:t> </a:t>
            </a:r>
            <a:r>
              <a:rPr sz="3000" spc="45" dirty="0">
                <a:solidFill>
                  <a:srgbClr val="404040"/>
                </a:solidFill>
                <a:latin typeface="Times New Roman" panose="02020603050405020304" charset="0"/>
                <a:cs typeface="Times New Roman" panose="02020603050405020304" charset="0"/>
              </a:rPr>
              <a:t>study</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approaches,</a:t>
            </a:r>
            <a:r>
              <a:rPr sz="3000" spc="-150"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including </a:t>
            </a:r>
            <a:r>
              <a:rPr sz="3000" spc="40" dirty="0">
                <a:solidFill>
                  <a:srgbClr val="404040"/>
                </a:solidFill>
                <a:latin typeface="Times New Roman" panose="02020603050405020304" charset="0"/>
                <a:cs typeface="Times New Roman" panose="02020603050405020304" charset="0"/>
              </a:rPr>
              <a:t>cross-sectional </a:t>
            </a:r>
            <a:r>
              <a:rPr sz="3000" spc="5" dirty="0">
                <a:solidFill>
                  <a:srgbClr val="404040"/>
                </a:solidFill>
                <a:latin typeface="Times New Roman" panose="02020603050405020304" charset="0"/>
                <a:cs typeface="Times New Roman" panose="02020603050405020304" charset="0"/>
              </a:rPr>
              <a:t>studies, </a:t>
            </a:r>
            <a:r>
              <a:rPr sz="3000" spc="25" dirty="0">
                <a:solidFill>
                  <a:srgbClr val="404040"/>
                </a:solidFill>
                <a:latin typeface="Times New Roman" panose="02020603050405020304" charset="0"/>
                <a:cs typeface="Times New Roman" panose="02020603050405020304" charset="0"/>
              </a:rPr>
              <a:t>longitudinal </a:t>
            </a:r>
            <a:r>
              <a:rPr sz="3000" spc="5" dirty="0">
                <a:solidFill>
                  <a:srgbClr val="404040"/>
                </a:solidFill>
                <a:latin typeface="Times New Roman" panose="02020603050405020304" charset="0"/>
                <a:cs typeface="Times New Roman" panose="02020603050405020304" charset="0"/>
              </a:rPr>
              <a:t>studies, </a:t>
            </a:r>
            <a:r>
              <a:rPr sz="3000" spc="35" dirty="0">
                <a:solidFill>
                  <a:srgbClr val="404040"/>
                </a:solidFill>
                <a:latin typeface="Times New Roman" panose="02020603050405020304" charset="0"/>
                <a:cs typeface="Times New Roman" panose="02020603050405020304" charset="0"/>
              </a:rPr>
              <a:t>and </a:t>
            </a:r>
            <a:r>
              <a:rPr sz="3000" spc="30" dirty="0" err="1">
                <a:solidFill>
                  <a:srgbClr val="404040"/>
                </a:solidFill>
                <a:latin typeface="Times New Roman" panose="02020603050405020304" charset="0"/>
                <a:cs typeface="Times New Roman" panose="02020603050405020304" charset="0"/>
              </a:rPr>
              <a:t>randomised</a:t>
            </a:r>
            <a:r>
              <a:rPr sz="3000" spc="3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controlled</a:t>
            </a:r>
            <a:r>
              <a:rPr sz="3000" spc="-160"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trials.</a:t>
            </a:r>
            <a:endParaRPr sz="3000" dirty="0">
              <a:latin typeface="Times New Roman" panose="02020603050405020304" charset="0"/>
              <a:cs typeface="Times New Roman" panose="02020603050405020304" charset="0"/>
            </a:endParaRPr>
          </a:p>
          <a:p>
            <a:pPr marL="469900" marR="78105" indent="-457200" algn="just">
              <a:lnSpc>
                <a:spcPct val="116000"/>
              </a:lnSpc>
              <a:buFont typeface="Arial" panose="020B0604020202020204" pitchFamily="34" charset="0"/>
              <a:buChar char="•"/>
            </a:pPr>
            <a:r>
              <a:rPr sz="3000" spc="20" dirty="0">
                <a:solidFill>
                  <a:srgbClr val="404040"/>
                </a:solidFill>
                <a:latin typeface="Times New Roman" panose="02020603050405020304" charset="0"/>
                <a:cs typeface="Times New Roman" panose="02020603050405020304" charset="0"/>
              </a:rPr>
              <a:t>Nonetheless,</a:t>
            </a:r>
            <a:r>
              <a:rPr sz="3000" spc="-155" dirty="0">
                <a:solidFill>
                  <a:srgbClr val="404040"/>
                </a:solidFill>
                <a:latin typeface="Times New Roman" panose="02020603050405020304" charset="0"/>
                <a:cs typeface="Times New Roman" panose="02020603050405020304" charset="0"/>
              </a:rPr>
              <a:t> </a:t>
            </a:r>
            <a:r>
              <a:rPr sz="3000" dirty="0">
                <a:solidFill>
                  <a:srgbClr val="404040"/>
                </a:solidFill>
                <a:latin typeface="Times New Roman" panose="02020603050405020304" charset="0"/>
                <a:cs typeface="Times New Roman" panose="02020603050405020304" charset="0"/>
              </a:rPr>
              <a:t>there</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are</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certain</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difficulties</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in</a:t>
            </a:r>
            <a:r>
              <a:rPr sz="3000" spc="-155" dirty="0">
                <a:solidFill>
                  <a:srgbClr val="404040"/>
                </a:solidFill>
                <a:latin typeface="Times New Roman" panose="02020603050405020304" charset="0"/>
                <a:cs typeface="Times New Roman" panose="02020603050405020304" charset="0"/>
              </a:rPr>
              <a:t> </a:t>
            </a:r>
            <a:r>
              <a:rPr sz="3000" spc="45" dirty="0">
                <a:solidFill>
                  <a:srgbClr val="404040"/>
                </a:solidFill>
                <a:latin typeface="Times New Roman" panose="02020603050405020304" charset="0"/>
                <a:cs typeface="Times New Roman" panose="02020603050405020304" charset="0"/>
              </a:rPr>
              <a:t>doing</a:t>
            </a:r>
            <a:r>
              <a:rPr sz="3000" spc="-155" dirty="0">
                <a:solidFill>
                  <a:srgbClr val="404040"/>
                </a:solidFill>
                <a:latin typeface="Times New Roman" panose="02020603050405020304" charset="0"/>
                <a:cs typeface="Times New Roman" panose="02020603050405020304" charset="0"/>
              </a:rPr>
              <a:t> </a:t>
            </a:r>
            <a:r>
              <a:rPr sz="3000" spc="204" dirty="0">
                <a:solidFill>
                  <a:srgbClr val="404040"/>
                </a:solidFill>
                <a:latin typeface="Times New Roman" panose="02020603050405020304" charset="0"/>
                <a:cs typeface="Times New Roman" panose="02020603050405020304" charset="0"/>
              </a:rPr>
              <a:t>ACE</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research,</a:t>
            </a:r>
            <a:r>
              <a:rPr sz="3000" spc="-155" dirty="0">
                <a:solidFill>
                  <a:srgbClr val="404040"/>
                </a:solidFill>
                <a:latin typeface="Times New Roman" panose="02020603050405020304" charset="0"/>
                <a:cs typeface="Times New Roman" panose="02020603050405020304" charset="0"/>
              </a:rPr>
              <a:t> </a:t>
            </a:r>
            <a:r>
              <a:rPr sz="3000" spc="40" dirty="0">
                <a:solidFill>
                  <a:srgbClr val="404040"/>
                </a:solidFill>
                <a:latin typeface="Times New Roman" panose="02020603050405020304" charset="0"/>
                <a:cs typeface="Times New Roman" panose="02020603050405020304" charset="0"/>
              </a:rPr>
              <a:t>such </a:t>
            </a:r>
            <a:r>
              <a:rPr sz="3000" spc="50" dirty="0">
                <a:solidFill>
                  <a:srgbClr val="404040"/>
                </a:solidFill>
                <a:latin typeface="Times New Roman" panose="02020603050405020304" charset="0"/>
                <a:cs typeface="Times New Roman" panose="02020603050405020304" charset="0"/>
              </a:rPr>
              <a:t>as</a:t>
            </a:r>
            <a:r>
              <a:rPr sz="3000" spc="-150"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ethical</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concerns</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about</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informed</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permission,</a:t>
            </a:r>
            <a:r>
              <a:rPr sz="3000" spc="-150"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secrecy,</a:t>
            </a:r>
            <a:r>
              <a:rPr sz="3000" spc="-150"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and</a:t>
            </a:r>
            <a:r>
              <a:rPr sz="3000" spc="-150" dirty="0">
                <a:solidFill>
                  <a:srgbClr val="404040"/>
                </a:solidFill>
                <a:latin typeface="Times New Roman" panose="02020603050405020304" charset="0"/>
                <a:cs typeface="Times New Roman" panose="02020603050405020304" charset="0"/>
              </a:rPr>
              <a:t> </a:t>
            </a:r>
            <a:r>
              <a:rPr sz="3000" dirty="0">
                <a:solidFill>
                  <a:srgbClr val="404040"/>
                </a:solidFill>
                <a:latin typeface="Times New Roman" panose="02020603050405020304" charset="0"/>
                <a:cs typeface="Times New Roman" panose="02020603050405020304" charset="0"/>
              </a:rPr>
              <a:t>stigma.</a:t>
            </a:r>
            <a:endParaRPr sz="3000" dirty="0">
              <a:latin typeface="Times New Roman" panose="02020603050405020304" charset="0"/>
              <a:cs typeface="Times New Roman" panose="02020603050405020304" charset="0"/>
            </a:endParaRPr>
          </a:p>
        </p:txBody>
      </p:sp>
      <p:sp>
        <p:nvSpPr>
          <p:cNvPr id="10" name="object 10"/>
          <p:cNvSpPr txBox="1">
            <a:spLocks noGrp="1"/>
          </p:cNvSpPr>
          <p:nvPr>
            <p:ph type="title"/>
          </p:nvPr>
        </p:nvSpPr>
        <p:spPr>
          <a:xfrm>
            <a:off x="1058545" y="643255"/>
            <a:ext cx="11355070" cy="1439545"/>
          </a:xfrm>
          <a:prstGeom prst="rect">
            <a:avLst/>
          </a:prstGeom>
        </p:spPr>
        <p:txBody>
          <a:bodyPr vert="horz" wrap="square" lIns="0" tIns="12700" rIns="0" bIns="0" rtlCol="0">
            <a:spAutoFit/>
          </a:bodyPr>
          <a:lstStyle/>
          <a:p>
            <a:pPr marL="12700" marR="5080">
              <a:lnSpc>
                <a:spcPct val="116000"/>
              </a:lnSpc>
              <a:spcBef>
                <a:spcPts val="100"/>
              </a:spcBef>
            </a:pPr>
            <a:r>
              <a:rPr sz="4000" spc="15" dirty="0">
                <a:latin typeface="Times New Roman" panose="02020603050405020304" charset="0"/>
                <a:cs typeface="Times New Roman" panose="02020603050405020304" charset="0"/>
              </a:rPr>
              <a:t>Discussion</a:t>
            </a:r>
            <a:r>
              <a:rPr sz="4000" spc="-100" dirty="0">
                <a:latin typeface="Times New Roman" panose="02020603050405020304" charset="0"/>
                <a:cs typeface="Times New Roman" panose="02020603050405020304" charset="0"/>
              </a:rPr>
              <a:t> </a:t>
            </a:r>
            <a:r>
              <a:rPr sz="4000" spc="-45" dirty="0">
                <a:latin typeface="Times New Roman" panose="02020603050405020304" charset="0"/>
                <a:cs typeface="Times New Roman" panose="02020603050405020304" charset="0"/>
              </a:rPr>
              <a:t>of</a:t>
            </a:r>
            <a:r>
              <a:rPr sz="4000" spc="-100" dirty="0">
                <a:latin typeface="Times New Roman" panose="02020603050405020304" charset="0"/>
                <a:cs typeface="Times New Roman" panose="02020603050405020304" charset="0"/>
              </a:rPr>
              <a:t> </a:t>
            </a:r>
            <a:r>
              <a:rPr sz="4000" spc="-105" dirty="0">
                <a:latin typeface="Times New Roman" panose="02020603050405020304" charset="0"/>
                <a:cs typeface="Times New Roman" panose="02020603050405020304" charset="0"/>
              </a:rPr>
              <a:t>the</a:t>
            </a:r>
            <a:r>
              <a:rPr sz="4000" spc="-100" dirty="0">
                <a:latin typeface="Times New Roman" panose="02020603050405020304" charset="0"/>
                <a:cs typeface="Times New Roman" panose="02020603050405020304" charset="0"/>
              </a:rPr>
              <a:t> </a:t>
            </a:r>
            <a:r>
              <a:rPr sz="4000" spc="-30" dirty="0">
                <a:latin typeface="Times New Roman" panose="02020603050405020304" charset="0"/>
                <a:cs typeface="Times New Roman" panose="02020603050405020304" charset="0"/>
              </a:rPr>
              <a:t>Research</a:t>
            </a:r>
            <a:r>
              <a:rPr sz="4000" spc="-100" dirty="0">
                <a:latin typeface="Times New Roman" panose="02020603050405020304" charset="0"/>
                <a:cs typeface="Times New Roman" panose="02020603050405020304" charset="0"/>
              </a:rPr>
              <a:t> </a:t>
            </a:r>
            <a:r>
              <a:rPr sz="4000" spc="5" dirty="0">
                <a:latin typeface="Times New Roman" panose="02020603050405020304" charset="0"/>
                <a:cs typeface="Times New Roman" panose="02020603050405020304" charset="0"/>
              </a:rPr>
              <a:t>Process</a:t>
            </a:r>
            <a:r>
              <a:rPr sz="4000" spc="-100" dirty="0">
                <a:latin typeface="Times New Roman" panose="02020603050405020304" charset="0"/>
                <a:cs typeface="Times New Roman" panose="02020603050405020304" charset="0"/>
              </a:rPr>
              <a:t> in </a:t>
            </a:r>
            <a:r>
              <a:rPr sz="4000" spc="20" dirty="0">
                <a:latin typeface="Times New Roman" panose="02020603050405020304" charset="0"/>
                <a:cs typeface="Times New Roman" panose="02020603050405020304" charset="0"/>
              </a:rPr>
              <a:t>Nursing</a:t>
            </a:r>
            <a:r>
              <a:rPr sz="4000" spc="-95" dirty="0">
                <a:latin typeface="Times New Roman" panose="02020603050405020304" charset="0"/>
                <a:cs typeface="Times New Roman" panose="02020603050405020304" charset="0"/>
              </a:rPr>
              <a:t> </a:t>
            </a:r>
            <a:r>
              <a:rPr sz="4000" spc="-5" dirty="0">
                <a:latin typeface="Times New Roman" panose="02020603050405020304" charset="0"/>
                <a:cs typeface="Times New Roman" panose="02020603050405020304" charset="0"/>
              </a:rPr>
              <a:t>and</a:t>
            </a:r>
            <a:r>
              <a:rPr sz="4000" spc="-100" dirty="0">
                <a:latin typeface="Times New Roman" panose="02020603050405020304" charset="0"/>
                <a:cs typeface="Times New Roman" panose="02020603050405020304" charset="0"/>
              </a:rPr>
              <a:t> </a:t>
            </a:r>
            <a:r>
              <a:rPr sz="4000" spc="-40" dirty="0">
                <a:latin typeface="Times New Roman" panose="02020603050405020304" charset="0"/>
                <a:cs typeface="Times New Roman" panose="02020603050405020304" charset="0"/>
              </a:rPr>
              <a:t>Health</a:t>
            </a:r>
            <a:r>
              <a:rPr sz="4000" spc="-100" dirty="0">
                <a:latin typeface="Times New Roman" panose="02020603050405020304" charset="0"/>
                <a:cs typeface="Times New Roman" panose="02020603050405020304" charset="0"/>
              </a:rPr>
              <a:t> </a:t>
            </a:r>
            <a:r>
              <a:rPr sz="4000" spc="-45" dirty="0">
                <a:latin typeface="Times New Roman" panose="02020603050405020304" charset="0"/>
                <a:cs typeface="Times New Roman" panose="02020603050405020304" charset="0"/>
              </a:rPr>
              <a:t>Related</a:t>
            </a:r>
            <a:r>
              <a:rPr sz="4000" spc="-100" dirty="0">
                <a:latin typeface="Times New Roman" panose="02020603050405020304" charset="0"/>
                <a:cs typeface="Times New Roman" panose="02020603050405020304" charset="0"/>
              </a:rPr>
              <a:t> </a:t>
            </a:r>
            <a:r>
              <a:rPr sz="4000" spc="-65" dirty="0">
                <a:latin typeface="Times New Roman" panose="02020603050405020304" charset="0"/>
                <a:cs typeface="Times New Roman" panose="02020603050405020304" charset="0"/>
              </a:rPr>
              <a:t>to </a:t>
            </a:r>
            <a:r>
              <a:rPr sz="4000" spc="-830" dirty="0">
                <a:latin typeface="Times New Roman" panose="02020603050405020304" charset="0"/>
                <a:cs typeface="Times New Roman" panose="02020603050405020304" charset="0"/>
              </a:rPr>
              <a:t> </a:t>
            </a:r>
            <a:r>
              <a:rPr sz="4000" spc="50" dirty="0">
                <a:latin typeface="Times New Roman" panose="02020603050405020304" charset="0"/>
                <a:cs typeface="Times New Roman" panose="02020603050405020304" charset="0"/>
              </a:rPr>
              <a:t>ACEs:</a:t>
            </a:r>
            <a:endParaRPr sz="4000">
              <a:latin typeface="Times New Roman" panose="02020603050405020304" charset="0"/>
              <a:cs typeface="Times New Roman" panose="020206030504050203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2841295" y="1696875"/>
            <a:ext cx="4595505" cy="6893257"/>
          </a:xfrm>
          <a:prstGeom prst="rect">
            <a:avLst/>
          </a:prstGeom>
        </p:spPr>
      </p:pic>
      <p:pic>
        <p:nvPicPr>
          <p:cNvPr id="3" name="object 3"/>
          <p:cNvPicPr/>
          <p:nvPr/>
        </p:nvPicPr>
        <p:blipFill>
          <a:blip r:embed="rId4" cstate="print"/>
          <a:stretch>
            <a:fillRect/>
          </a:stretch>
        </p:blipFill>
        <p:spPr>
          <a:xfrm>
            <a:off x="0" y="5420783"/>
            <a:ext cx="3462834" cy="4866216"/>
          </a:xfrm>
          <a:prstGeom prst="rect">
            <a:avLst/>
          </a:prstGeom>
        </p:spPr>
      </p:pic>
      <p:sp>
        <p:nvSpPr>
          <p:cNvPr id="9" name="object 9"/>
          <p:cNvSpPr txBox="1"/>
          <p:nvPr/>
        </p:nvSpPr>
        <p:spPr>
          <a:xfrm>
            <a:off x="838167" y="2715747"/>
            <a:ext cx="11154410" cy="5902325"/>
          </a:xfrm>
          <a:prstGeom prst="rect">
            <a:avLst/>
          </a:prstGeom>
        </p:spPr>
        <p:txBody>
          <a:bodyPr vert="horz" wrap="square" lIns="0" tIns="12700" rIns="0" bIns="0" rtlCol="0">
            <a:spAutoFit/>
          </a:bodyPr>
          <a:lstStyle/>
          <a:p>
            <a:pPr marL="469900" marR="5080" indent="-457200" algn="just">
              <a:lnSpc>
                <a:spcPct val="116000"/>
              </a:lnSpc>
              <a:spcBef>
                <a:spcPts val="100"/>
              </a:spcBef>
              <a:buFont typeface="Arial" panose="020B0604020202020204" pitchFamily="34" charset="0"/>
              <a:buChar char="•"/>
            </a:pPr>
            <a:r>
              <a:rPr sz="3000" spc="20" dirty="0">
                <a:solidFill>
                  <a:srgbClr val="404040"/>
                </a:solidFill>
                <a:latin typeface="Times New Roman" panose="02020603050405020304" charset="0"/>
                <a:cs typeface="Times New Roman" panose="02020603050405020304" charset="0"/>
              </a:rPr>
              <a:t>The</a:t>
            </a:r>
            <a:r>
              <a:rPr sz="3000" spc="-16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collaboration</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healthcare</a:t>
            </a:r>
            <a:r>
              <a:rPr sz="3000" spc="-160"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experts</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from</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many</a:t>
            </a:r>
            <a:r>
              <a:rPr sz="3000" spc="-160" dirty="0">
                <a:solidFill>
                  <a:srgbClr val="404040"/>
                </a:solidFill>
                <a:latin typeface="Times New Roman" panose="02020603050405020304" charset="0"/>
                <a:cs typeface="Times New Roman" panose="02020603050405020304" charset="0"/>
              </a:rPr>
              <a:t> </a:t>
            </a:r>
            <a:r>
              <a:rPr sz="3000" spc="40" dirty="0">
                <a:solidFill>
                  <a:srgbClr val="404040"/>
                </a:solidFill>
                <a:latin typeface="Times New Roman" panose="02020603050405020304" charset="0"/>
                <a:cs typeface="Times New Roman" panose="02020603050405020304" charset="0"/>
              </a:rPr>
              <a:t>professions</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to</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offer</a:t>
            </a:r>
            <a:r>
              <a:rPr lang="en-US" sz="3000" spc="10" dirty="0">
                <a:solidFill>
                  <a:srgbClr val="404040"/>
                </a:solidFill>
                <a:latin typeface="Times New Roman" panose="02020603050405020304" charset="0"/>
                <a:cs typeface="Times New Roman" panose="02020603050405020304" charset="0"/>
              </a:rPr>
              <a:t> </a:t>
            </a:r>
            <a:r>
              <a:rPr sz="3000" spc="-86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patient-centered</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care</a:t>
            </a:r>
            <a:r>
              <a:rPr sz="3000" spc="-150"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is</a:t>
            </a:r>
            <a:r>
              <a:rPr sz="3000" spc="-155" dirty="0">
                <a:solidFill>
                  <a:srgbClr val="404040"/>
                </a:solidFill>
                <a:latin typeface="Times New Roman" panose="02020603050405020304" charset="0"/>
                <a:cs typeface="Times New Roman" panose="02020603050405020304" charset="0"/>
              </a:rPr>
              <a:t> </a:t>
            </a:r>
            <a:r>
              <a:rPr sz="3000" dirty="0">
                <a:solidFill>
                  <a:srgbClr val="404040"/>
                </a:solidFill>
                <a:latin typeface="Times New Roman" panose="02020603050405020304" charset="0"/>
                <a:cs typeface="Times New Roman" panose="02020603050405020304" charset="0"/>
              </a:rPr>
              <a:t>referred</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to</a:t>
            </a:r>
            <a:r>
              <a:rPr sz="3000" spc="-155"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as</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integrated</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working.</a:t>
            </a:r>
            <a:endParaRPr sz="3000" dirty="0">
              <a:latin typeface="Times New Roman" panose="02020603050405020304" charset="0"/>
              <a:cs typeface="Times New Roman" panose="02020603050405020304" charset="0"/>
            </a:endParaRPr>
          </a:p>
          <a:p>
            <a:pPr marL="469900" marR="123825" indent="-457200" algn="just">
              <a:lnSpc>
                <a:spcPct val="116000"/>
              </a:lnSpc>
              <a:buFont typeface="Arial" panose="020B0604020202020204" pitchFamily="34" charset="0"/>
              <a:buChar char="•"/>
            </a:pPr>
            <a:r>
              <a:rPr sz="3000" spc="65" dirty="0">
                <a:solidFill>
                  <a:srgbClr val="404040"/>
                </a:solidFill>
                <a:latin typeface="Times New Roman" panose="02020603050405020304" charset="0"/>
                <a:cs typeface="Times New Roman" panose="02020603050405020304" charset="0"/>
              </a:rPr>
              <a:t>Although</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integrated</a:t>
            </a:r>
            <a:r>
              <a:rPr sz="3000" spc="-155" dirty="0">
                <a:solidFill>
                  <a:srgbClr val="404040"/>
                </a:solidFill>
                <a:latin typeface="Times New Roman" panose="02020603050405020304" charset="0"/>
                <a:cs typeface="Times New Roman" panose="02020603050405020304" charset="0"/>
              </a:rPr>
              <a:t> </a:t>
            </a:r>
            <a:r>
              <a:rPr sz="3000" spc="55" dirty="0">
                <a:solidFill>
                  <a:srgbClr val="404040"/>
                </a:solidFill>
                <a:latin typeface="Times New Roman" panose="02020603050405020304" charset="0"/>
                <a:cs typeface="Times New Roman" panose="02020603050405020304" charset="0"/>
              </a:rPr>
              <a:t>working</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can</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enhance</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patient</a:t>
            </a:r>
            <a:r>
              <a:rPr sz="3000" spc="-155"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outcomes</a:t>
            </a:r>
            <a:r>
              <a:rPr sz="3000" spc="-150"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and</a:t>
            </a:r>
            <a:r>
              <a:rPr sz="3000" spc="-15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save </a:t>
            </a:r>
            <a:r>
              <a:rPr sz="3000" spc="10" dirty="0">
                <a:solidFill>
                  <a:srgbClr val="404040"/>
                </a:solidFill>
                <a:latin typeface="Times New Roman" panose="02020603050405020304" charset="0"/>
                <a:cs typeface="Times New Roman" panose="02020603050405020304" charset="0"/>
              </a:rPr>
              <a:t>healthcare</a:t>
            </a:r>
            <a:r>
              <a:rPr sz="3000" spc="-16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costs,</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it</a:t>
            </a:r>
            <a:r>
              <a:rPr sz="3000" spc="-155"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is</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not</a:t>
            </a:r>
            <a:r>
              <a:rPr sz="3000" spc="-155"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without</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challenges.</a:t>
            </a:r>
            <a:endParaRPr sz="3000" dirty="0">
              <a:latin typeface="Times New Roman" panose="02020603050405020304" charset="0"/>
              <a:cs typeface="Times New Roman" panose="02020603050405020304" charset="0"/>
            </a:endParaRPr>
          </a:p>
          <a:p>
            <a:pPr marL="469900" marR="154940" indent="-457200" algn="just">
              <a:lnSpc>
                <a:spcPct val="116000"/>
              </a:lnSpc>
              <a:buFont typeface="Arial" panose="020B0604020202020204" pitchFamily="34" charset="0"/>
              <a:buChar char="•"/>
            </a:pPr>
            <a:r>
              <a:rPr sz="3000" spc="40" dirty="0">
                <a:solidFill>
                  <a:srgbClr val="404040"/>
                </a:solidFill>
                <a:latin typeface="Times New Roman" panose="02020603050405020304" charset="0"/>
                <a:cs typeface="Times New Roman" panose="02020603050405020304" charset="0"/>
              </a:rPr>
              <a:t>Lack</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4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communication,</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insufficient</a:t>
            </a:r>
            <a:r>
              <a:rPr sz="3000" spc="-14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finance,</a:t>
            </a:r>
            <a:r>
              <a:rPr sz="3000" spc="-14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and</a:t>
            </a:r>
            <a:r>
              <a:rPr sz="3000" spc="-150"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opposition</a:t>
            </a:r>
            <a:r>
              <a:rPr sz="3000" spc="-14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to</a:t>
            </a:r>
            <a:r>
              <a:rPr sz="3000" spc="-145" dirty="0">
                <a:solidFill>
                  <a:srgbClr val="404040"/>
                </a:solidFill>
                <a:latin typeface="Times New Roman" panose="02020603050405020304" charset="0"/>
                <a:cs typeface="Times New Roman" panose="02020603050405020304" charset="0"/>
              </a:rPr>
              <a:t> </a:t>
            </a:r>
            <a:r>
              <a:rPr sz="3000" spc="30" dirty="0">
                <a:solidFill>
                  <a:srgbClr val="404040"/>
                </a:solidFill>
                <a:latin typeface="Times New Roman" panose="02020603050405020304" charset="0"/>
                <a:cs typeface="Times New Roman" panose="02020603050405020304" charset="0"/>
              </a:rPr>
              <a:t>change</a:t>
            </a:r>
            <a:r>
              <a:rPr lang="en-US" sz="3000" spc="30" dirty="0">
                <a:solidFill>
                  <a:srgbClr val="404040"/>
                </a:solidFill>
                <a:latin typeface="Times New Roman" panose="02020603050405020304" charset="0"/>
                <a:cs typeface="Times New Roman" panose="02020603050405020304" charset="0"/>
              </a:rPr>
              <a:t> </a:t>
            </a:r>
            <a:r>
              <a:rPr sz="3000" spc="-860"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are</a:t>
            </a:r>
            <a:r>
              <a:rPr lang="en-US" sz="3000" spc="-160"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all</a:t>
            </a:r>
            <a:r>
              <a:rPr sz="3000" spc="-155" dirty="0">
                <a:solidFill>
                  <a:srgbClr val="404040"/>
                </a:solidFill>
                <a:latin typeface="Times New Roman" panose="02020603050405020304" charset="0"/>
                <a:cs typeface="Times New Roman" panose="02020603050405020304" charset="0"/>
              </a:rPr>
              <a:t> </a:t>
            </a:r>
            <a:r>
              <a:rPr sz="3000" spc="15" dirty="0">
                <a:solidFill>
                  <a:srgbClr val="404040"/>
                </a:solidFill>
                <a:latin typeface="Times New Roman" panose="02020603050405020304" charset="0"/>
                <a:cs typeface="Times New Roman" panose="02020603050405020304" charset="0"/>
              </a:rPr>
              <a:t>barriers</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to</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integrated</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working.</a:t>
            </a:r>
            <a:endParaRPr sz="3000" dirty="0">
              <a:latin typeface="Times New Roman" panose="02020603050405020304" charset="0"/>
              <a:cs typeface="Times New Roman" panose="02020603050405020304" charset="0"/>
            </a:endParaRPr>
          </a:p>
          <a:p>
            <a:pPr marL="469900" marR="32385" indent="-457200" algn="just">
              <a:lnSpc>
                <a:spcPct val="116000"/>
              </a:lnSpc>
              <a:buFont typeface="Arial" panose="020B0604020202020204" pitchFamily="34" charset="0"/>
              <a:buChar char="•"/>
            </a:pPr>
            <a:r>
              <a:rPr sz="3000" spc="40" dirty="0">
                <a:solidFill>
                  <a:srgbClr val="404040"/>
                </a:solidFill>
                <a:latin typeface="Times New Roman" panose="02020603050405020304" charset="0"/>
                <a:cs typeface="Times New Roman" panose="02020603050405020304" charset="0"/>
              </a:rPr>
              <a:t>Shared</a:t>
            </a:r>
            <a:r>
              <a:rPr sz="3000" spc="-155" dirty="0">
                <a:solidFill>
                  <a:srgbClr val="404040"/>
                </a:solidFill>
                <a:latin typeface="Times New Roman" panose="02020603050405020304" charset="0"/>
                <a:cs typeface="Times New Roman" panose="02020603050405020304" charset="0"/>
              </a:rPr>
              <a:t> </a:t>
            </a:r>
            <a:r>
              <a:rPr sz="3000" dirty="0">
                <a:solidFill>
                  <a:srgbClr val="404040"/>
                </a:solidFill>
                <a:latin typeface="Times New Roman" panose="02020603050405020304" charset="0"/>
                <a:cs typeface="Times New Roman" panose="02020603050405020304" charset="0"/>
              </a:rPr>
              <a:t>goals,</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trust,</a:t>
            </a:r>
            <a:r>
              <a:rPr sz="3000" spc="-15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and</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mutual</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respect</a:t>
            </a:r>
            <a:r>
              <a:rPr sz="3000" spc="-15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among</a:t>
            </a:r>
            <a:r>
              <a:rPr sz="3000" spc="-150"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healthcare</a:t>
            </a:r>
            <a:r>
              <a:rPr sz="3000" spc="-150" dirty="0">
                <a:solidFill>
                  <a:srgbClr val="404040"/>
                </a:solidFill>
                <a:latin typeface="Times New Roman" panose="02020603050405020304" charset="0"/>
                <a:cs typeface="Times New Roman" panose="02020603050405020304" charset="0"/>
              </a:rPr>
              <a:t> </a:t>
            </a:r>
            <a:r>
              <a:rPr sz="3000" spc="50" dirty="0">
                <a:solidFill>
                  <a:srgbClr val="404040"/>
                </a:solidFill>
                <a:latin typeface="Times New Roman" panose="02020603050405020304" charset="0"/>
                <a:cs typeface="Times New Roman" panose="02020603050405020304" charset="0"/>
              </a:rPr>
              <a:t>workers</a:t>
            </a:r>
            <a:r>
              <a:rPr sz="3000" spc="-155"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are </a:t>
            </a:r>
            <a:r>
              <a:rPr sz="3000" spc="5" dirty="0">
                <a:solidFill>
                  <a:srgbClr val="404040"/>
                </a:solidFill>
                <a:latin typeface="Times New Roman" panose="02020603050405020304" charset="0"/>
                <a:cs typeface="Times New Roman" panose="02020603050405020304" charset="0"/>
              </a:rPr>
              <a:t>all</a:t>
            </a:r>
            <a:r>
              <a:rPr sz="3000" spc="-16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facilitators</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integrated</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teamwork.</a:t>
            </a:r>
            <a:endParaRPr sz="3000" dirty="0">
              <a:latin typeface="Times New Roman" panose="02020603050405020304" charset="0"/>
              <a:cs typeface="Times New Roman" panose="02020603050405020304" charset="0"/>
            </a:endParaRPr>
          </a:p>
          <a:p>
            <a:pPr marL="469900" marR="8255" indent="-457200" algn="just">
              <a:lnSpc>
                <a:spcPct val="116000"/>
              </a:lnSpc>
              <a:buFont typeface="Arial" panose="020B0604020202020204" pitchFamily="34" charset="0"/>
              <a:buChar char="•"/>
            </a:pPr>
            <a:r>
              <a:rPr sz="3000" spc="-150" dirty="0">
                <a:solidFill>
                  <a:srgbClr val="404040"/>
                </a:solidFill>
                <a:latin typeface="Times New Roman" panose="02020603050405020304" charset="0"/>
                <a:cs typeface="Times New Roman" panose="02020603050405020304" charset="0"/>
              </a:rPr>
              <a:t>In</a:t>
            </a:r>
            <a:r>
              <a:rPr sz="3000" spc="-155" dirty="0">
                <a:solidFill>
                  <a:srgbClr val="404040"/>
                </a:solidFill>
                <a:latin typeface="Times New Roman" panose="02020603050405020304" charset="0"/>
                <a:cs typeface="Times New Roman" panose="02020603050405020304" charset="0"/>
              </a:rPr>
              <a:t> </a:t>
            </a:r>
            <a:r>
              <a:rPr sz="3000" spc="10" dirty="0">
                <a:solidFill>
                  <a:srgbClr val="404040"/>
                </a:solidFill>
                <a:latin typeface="Times New Roman" panose="02020603050405020304" charset="0"/>
                <a:cs typeface="Times New Roman" panose="02020603050405020304" charset="0"/>
              </a:rPr>
              <a:t>the</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context</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chronic</a:t>
            </a:r>
            <a:r>
              <a:rPr sz="3000" spc="-150"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disease</a:t>
            </a:r>
            <a:r>
              <a:rPr sz="3000" spc="-150" dirty="0">
                <a:solidFill>
                  <a:srgbClr val="404040"/>
                </a:solidFill>
                <a:latin typeface="Times New Roman" panose="02020603050405020304" charset="0"/>
                <a:cs typeface="Times New Roman" panose="02020603050405020304" charset="0"/>
              </a:rPr>
              <a:t> </a:t>
            </a:r>
            <a:r>
              <a:rPr sz="3000" dirty="0">
                <a:solidFill>
                  <a:srgbClr val="404040"/>
                </a:solidFill>
                <a:latin typeface="Times New Roman" panose="02020603050405020304" charset="0"/>
                <a:cs typeface="Times New Roman" panose="02020603050405020304" charset="0"/>
              </a:rPr>
              <a:t>management,</a:t>
            </a:r>
            <a:r>
              <a:rPr sz="3000" spc="-150"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integrated</a:t>
            </a:r>
            <a:r>
              <a:rPr sz="3000" spc="-155" dirty="0">
                <a:solidFill>
                  <a:srgbClr val="404040"/>
                </a:solidFill>
                <a:latin typeface="Times New Roman" panose="02020603050405020304" charset="0"/>
                <a:cs typeface="Times New Roman" panose="02020603050405020304" charset="0"/>
              </a:rPr>
              <a:t> </a:t>
            </a:r>
            <a:r>
              <a:rPr sz="3000" spc="55" dirty="0">
                <a:solidFill>
                  <a:srgbClr val="404040"/>
                </a:solidFill>
                <a:latin typeface="Times New Roman" panose="02020603050405020304" charset="0"/>
                <a:cs typeface="Times New Roman" panose="02020603050405020304" charset="0"/>
              </a:rPr>
              <a:t>working</a:t>
            </a:r>
            <a:r>
              <a:rPr sz="3000" spc="-150"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can </a:t>
            </a:r>
            <a:r>
              <a:rPr sz="3000" spc="30" dirty="0">
                <a:solidFill>
                  <a:srgbClr val="404040"/>
                </a:solidFill>
                <a:latin typeface="Times New Roman" panose="02020603050405020304" charset="0"/>
                <a:cs typeface="Times New Roman" panose="02020603050405020304" charset="0"/>
              </a:rPr>
              <a:t>aid </a:t>
            </a:r>
            <a:r>
              <a:rPr sz="3000" spc="15" dirty="0">
                <a:solidFill>
                  <a:srgbClr val="404040"/>
                </a:solidFill>
                <a:latin typeface="Times New Roman" panose="02020603050405020304" charset="0"/>
                <a:cs typeface="Times New Roman" panose="02020603050405020304" charset="0"/>
              </a:rPr>
              <a:t>in </a:t>
            </a:r>
            <a:r>
              <a:rPr sz="3000" spc="20" dirty="0">
                <a:solidFill>
                  <a:srgbClr val="404040"/>
                </a:solidFill>
                <a:latin typeface="Times New Roman" panose="02020603050405020304" charset="0"/>
                <a:cs typeface="Times New Roman" panose="02020603050405020304" charset="0"/>
              </a:rPr>
              <a:t>meeting </a:t>
            </a:r>
            <a:r>
              <a:rPr sz="3000" spc="10" dirty="0">
                <a:solidFill>
                  <a:srgbClr val="404040"/>
                </a:solidFill>
                <a:latin typeface="Times New Roman" panose="02020603050405020304" charset="0"/>
                <a:cs typeface="Times New Roman" panose="02020603050405020304" charset="0"/>
              </a:rPr>
              <a:t>the </a:t>
            </a:r>
            <a:r>
              <a:rPr sz="3000" spc="30" dirty="0">
                <a:solidFill>
                  <a:srgbClr val="404040"/>
                </a:solidFill>
                <a:latin typeface="Times New Roman" panose="02020603050405020304" charset="0"/>
                <a:cs typeface="Times New Roman" panose="02020603050405020304" charset="0"/>
              </a:rPr>
              <a:t>complicated </a:t>
            </a:r>
            <a:r>
              <a:rPr sz="3000" spc="40" dirty="0">
                <a:solidFill>
                  <a:srgbClr val="404040"/>
                </a:solidFill>
                <a:latin typeface="Times New Roman" panose="02020603050405020304" charset="0"/>
                <a:cs typeface="Times New Roman" panose="02020603050405020304" charset="0"/>
              </a:rPr>
              <a:t>demands </a:t>
            </a:r>
            <a:r>
              <a:rPr sz="3000" spc="25" dirty="0">
                <a:solidFill>
                  <a:srgbClr val="404040"/>
                </a:solidFill>
                <a:latin typeface="Times New Roman" panose="02020603050405020304" charset="0"/>
                <a:cs typeface="Times New Roman" panose="02020603050405020304" charset="0"/>
              </a:rPr>
              <a:t>of </a:t>
            </a:r>
            <a:r>
              <a:rPr sz="3000" spc="30" dirty="0">
                <a:solidFill>
                  <a:srgbClr val="404040"/>
                </a:solidFill>
                <a:latin typeface="Times New Roman" panose="02020603050405020304" charset="0"/>
                <a:cs typeface="Times New Roman" panose="02020603050405020304" charset="0"/>
              </a:rPr>
              <a:t>patients </a:t>
            </a:r>
            <a:r>
              <a:rPr sz="3000" spc="25" dirty="0">
                <a:solidFill>
                  <a:srgbClr val="404040"/>
                </a:solidFill>
                <a:latin typeface="Times New Roman" panose="02020603050405020304" charset="0"/>
                <a:cs typeface="Times New Roman" panose="02020603050405020304" charset="0"/>
              </a:rPr>
              <a:t>suffering </a:t>
            </a:r>
            <a:r>
              <a:rPr sz="3000" spc="15" dirty="0">
                <a:solidFill>
                  <a:srgbClr val="404040"/>
                </a:solidFill>
                <a:latin typeface="Times New Roman" panose="02020603050405020304" charset="0"/>
                <a:cs typeface="Times New Roman" panose="02020603050405020304" charset="0"/>
              </a:rPr>
              <a:t>from </a:t>
            </a:r>
            <a:r>
              <a:rPr sz="3000" spc="20" dirty="0">
                <a:solidFill>
                  <a:srgbClr val="404040"/>
                </a:solidFill>
                <a:latin typeface="Times New Roman" panose="02020603050405020304" charset="0"/>
                <a:cs typeface="Times New Roman" panose="02020603050405020304" charset="0"/>
              </a:rPr>
              <a:t>numerous</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chronic</a:t>
            </a:r>
            <a:r>
              <a:rPr sz="3000" spc="-15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disorders</a:t>
            </a:r>
            <a:r>
              <a:rPr sz="3000" spc="-15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and</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increasing</a:t>
            </a:r>
            <a:r>
              <a:rPr sz="3000" spc="-150" dirty="0">
                <a:solidFill>
                  <a:srgbClr val="404040"/>
                </a:solidFill>
                <a:latin typeface="Times New Roman" panose="02020603050405020304" charset="0"/>
                <a:cs typeface="Times New Roman" panose="02020603050405020304" charset="0"/>
              </a:rPr>
              <a:t> </a:t>
            </a:r>
            <a:r>
              <a:rPr sz="3000" spc="5" dirty="0">
                <a:solidFill>
                  <a:srgbClr val="404040"/>
                </a:solidFill>
                <a:latin typeface="Times New Roman" panose="02020603050405020304" charset="0"/>
                <a:cs typeface="Times New Roman" panose="02020603050405020304" charset="0"/>
              </a:rPr>
              <a:t>their</a:t>
            </a:r>
            <a:r>
              <a:rPr sz="3000" spc="-155" dirty="0">
                <a:solidFill>
                  <a:srgbClr val="404040"/>
                </a:solidFill>
                <a:latin typeface="Times New Roman" panose="02020603050405020304" charset="0"/>
                <a:cs typeface="Times New Roman" panose="02020603050405020304" charset="0"/>
              </a:rPr>
              <a:t> </a:t>
            </a:r>
            <a:r>
              <a:rPr sz="3000" spc="20" dirty="0">
                <a:solidFill>
                  <a:srgbClr val="404040"/>
                </a:solidFill>
                <a:latin typeface="Times New Roman" panose="02020603050405020304" charset="0"/>
                <a:cs typeface="Times New Roman" panose="02020603050405020304" charset="0"/>
              </a:rPr>
              <a:t>quality</a:t>
            </a:r>
            <a:r>
              <a:rPr sz="3000" spc="-155" dirty="0">
                <a:solidFill>
                  <a:srgbClr val="404040"/>
                </a:solidFill>
                <a:latin typeface="Times New Roman" panose="02020603050405020304" charset="0"/>
                <a:cs typeface="Times New Roman" panose="02020603050405020304" charset="0"/>
              </a:rPr>
              <a:t> </a:t>
            </a:r>
            <a:r>
              <a:rPr sz="3000" spc="25" dirty="0">
                <a:solidFill>
                  <a:srgbClr val="404040"/>
                </a:solidFill>
                <a:latin typeface="Times New Roman" panose="02020603050405020304" charset="0"/>
                <a:cs typeface="Times New Roman" panose="02020603050405020304" charset="0"/>
              </a:rPr>
              <a:t>of</a:t>
            </a:r>
            <a:r>
              <a:rPr sz="3000" spc="-155" dirty="0">
                <a:solidFill>
                  <a:srgbClr val="404040"/>
                </a:solidFill>
                <a:latin typeface="Times New Roman" panose="02020603050405020304" charset="0"/>
                <a:cs typeface="Times New Roman" panose="02020603050405020304" charset="0"/>
              </a:rPr>
              <a:t> </a:t>
            </a:r>
            <a:r>
              <a:rPr sz="3000" spc="-35" dirty="0">
                <a:solidFill>
                  <a:srgbClr val="404040"/>
                </a:solidFill>
                <a:latin typeface="Times New Roman" panose="02020603050405020304" charset="0"/>
                <a:cs typeface="Times New Roman" panose="02020603050405020304" charset="0"/>
              </a:rPr>
              <a:t>life.</a:t>
            </a:r>
            <a:endParaRPr sz="3000" dirty="0">
              <a:latin typeface="Times New Roman" panose="02020603050405020304" charset="0"/>
              <a:cs typeface="Times New Roman" panose="02020603050405020304" charset="0"/>
            </a:endParaRPr>
          </a:p>
        </p:txBody>
      </p:sp>
      <p:sp>
        <p:nvSpPr>
          <p:cNvPr id="10" name="object 10"/>
          <p:cNvSpPr txBox="1">
            <a:spLocks noGrp="1"/>
          </p:cNvSpPr>
          <p:nvPr>
            <p:ph type="title"/>
          </p:nvPr>
        </p:nvSpPr>
        <p:spPr>
          <a:xfrm>
            <a:off x="545432" y="802962"/>
            <a:ext cx="11447145" cy="1439545"/>
          </a:xfrm>
          <a:prstGeom prst="rect">
            <a:avLst/>
          </a:prstGeom>
        </p:spPr>
        <p:txBody>
          <a:bodyPr vert="horz" wrap="square" lIns="0" tIns="12700" rIns="0" bIns="0" rtlCol="0">
            <a:spAutoFit/>
          </a:bodyPr>
          <a:lstStyle/>
          <a:p>
            <a:pPr marL="12700" marR="5080">
              <a:lnSpc>
                <a:spcPct val="116000"/>
              </a:lnSpc>
              <a:spcBef>
                <a:spcPts val="100"/>
              </a:spcBef>
            </a:pPr>
            <a:r>
              <a:rPr sz="4000" spc="-55" dirty="0">
                <a:latin typeface="Times New Roman" panose="02020603050405020304" charset="0"/>
                <a:cs typeface="Times New Roman" panose="02020603050405020304" charset="0"/>
              </a:rPr>
              <a:t>Examination</a:t>
            </a:r>
            <a:r>
              <a:rPr sz="4000" spc="-100" dirty="0">
                <a:latin typeface="Times New Roman" panose="02020603050405020304" charset="0"/>
                <a:cs typeface="Times New Roman" panose="02020603050405020304" charset="0"/>
              </a:rPr>
              <a:t> </a:t>
            </a:r>
            <a:r>
              <a:rPr sz="4000" spc="-45" dirty="0">
                <a:latin typeface="Times New Roman" panose="02020603050405020304" charset="0"/>
                <a:cs typeface="Times New Roman" panose="02020603050405020304" charset="0"/>
              </a:rPr>
              <a:t>of</a:t>
            </a:r>
            <a:r>
              <a:rPr sz="4000" spc="-100" dirty="0">
                <a:latin typeface="Times New Roman" panose="02020603050405020304" charset="0"/>
                <a:cs typeface="Times New Roman" panose="02020603050405020304" charset="0"/>
              </a:rPr>
              <a:t> </a:t>
            </a:r>
            <a:r>
              <a:rPr sz="4000" spc="-105" dirty="0">
                <a:latin typeface="Times New Roman" panose="02020603050405020304" charset="0"/>
                <a:cs typeface="Times New Roman" panose="02020603050405020304" charset="0"/>
              </a:rPr>
              <a:t>the</a:t>
            </a:r>
            <a:r>
              <a:rPr sz="4000" spc="-100" dirty="0">
                <a:latin typeface="Times New Roman" panose="02020603050405020304" charset="0"/>
                <a:cs typeface="Times New Roman" panose="02020603050405020304" charset="0"/>
              </a:rPr>
              <a:t> </a:t>
            </a:r>
            <a:r>
              <a:rPr sz="4000" spc="-55" dirty="0">
                <a:latin typeface="Times New Roman" panose="02020603050405020304" charset="0"/>
                <a:cs typeface="Times New Roman" panose="02020603050405020304" charset="0"/>
              </a:rPr>
              <a:t>Barriers</a:t>
            </a:r>
            <a:r>
              <a:rPr sz="4000" spc="-100" dirty="0">
                <a:latin typeface="Times New Roman" panose="02020603050405020304" charset="0"/>
                <a:cs typeface="Times New Roman" panose="02020603050405020304" charset="0"/>
              </a:rPr>
              <a:t> </a:t>
            </a:r>
            <a:r>
              <a:rPr sz="4000" spc="-65" dirty="0">
                <a:latin typeface="Times New Roman" panose="02020603050405020304" charset="0"/>
                <a:cs typeface="Times New Roman" panose="02020603050405020304" charset="0"/>
              </a:rPr>
              <a:t>to</a:t>
            </a:r>
            <a:r>
              <a:rPr sz="4000" spc="-95" dirty="0">
                <a:latin typeface="Times New Roman" panose="02020603050405020304" charset="0"/>
                <a:cs typeface="Times New Roman" panose="02020603050405020304" charset="0"/>
              </a:rPr>
              <a:t> </a:t>
            </a:r>
            <a:r>
              <a:rPr sz="4000" spc="-5" dirty="0">
                <a:latin typeface="Times New Roman" panose="02020603050405020304" charset="0"/>
                <a:cs typeface="Times New Roman" panose="02020603050405020304" charset="0"/>
              </a:rPr>
              <a:t>and</a:t>
            </a:r>
            <a:r>
              <a:rPr sz="4000" spc="-100" dirty="0">
                <a:latin typeface="Times New Roman" panose="02020603050405020304" charset="0"/>
                <a:cs typeface="Times New Roman" panose="02020603050405020304" charset="0"/>
              </a:rPr>
              <a:t> </a:t>
            </a:r>
            <a:r>
              <a:rPr sz="4000" spc="-80" dirty="0">
                <a:latin typeface="Times New Roman" panose="02020603050405020304" charset="0"/>
                <a:cs typeface="Times New Roman" panose="02020603050405020304" charset="0"/>
              </a:rPr>
              <a:t>Facilitators</a:t>
            </a:r>
            <a:r>
              <a:rPr sz="4000" spc="-100" dirty="0">
                <a:latin typeface="Times New Roman" panose="02020603050405020304" charset="0"/>
                <a:cs typeface="Times New Roman" panose="02020603050405020304" charset="0"/>
              </a:rPr>
              <a:t> </a:t>
            </a:r>
            <a:r>
              <a:rPr sz="4000" spc="-45" dirty="0">
                <a:latin typeface="Times New Roman" panose="02020603050405020304" charset="0"/>
                <a:cs typeface="Times New Roman" panose="02020603050405020304" charset="0"/>
              </a:rPr>
              <a:t>of</a:t>
            </a:r>
            <a:r>
              <a:rPr sz="4000" spc="-100" dirty="0">
                <a:latin typeface="Times New Roman" panose="02020603050405020304" charset="0"/>
                <a:cs typeface="Times New Roman" panose="02020603050405020304" charset="0"/>
              </a:rPr>
              <a:t> </a:t>
            </a:r>
            <a:r>
              <a:rPr sz="4000" spc="-50" dirty="0">
                <a:latin typeface="Times New Roman" panose="02020603050405020304" charset="0"/>
                <a:cs typeface="Times New Roman" panose="02020603050405020304" charset="0"/>
              </a:rPr>
              <a:t>Integrated</a:t>
            </a:r>
            <a:r>
              <a:rPr sz="4000" spc="-95" dirty="0">
                <a:latin typeface="Times New Roman" panose="02020603050405020304" charset="0"/>
                <a:cs typeface="Times New Roman" panose="02020603050405020304" charset="0"/>
              </a:rPr>
              <a:t> </a:t>
            </a:r>
            <a:r>
              <a:rPr sz="4000" spc="55" dirty="0">
                <a:latin typeface="Times New Roman" panose="02020603050405020304" charset="0"/>
                <a:cs typeface="Times New Roman" panose="02020603050405020304" charset="0"/>
              </a:rPr>
              <a:t>Working</a:t>
            </a:r>
            <a:r>
              <a:rPr sz="4000" spc="-100" dirty="0">
                <a:latin typeface="Times New Roman" panose="02020603050405020304" charset="0"/>
                <a:cs typeface="Times New Roman" panose="02020603050405020304" charset="0"/>
              </a:rPr>
              <a:t> in </a:t>
            </a:r>
            <a:r>
              <a:rPr sz="4000" spc="-830" dirty="0">
                <a:latin typeface="Times New Roman" panose="02020603050405020304" charset="0"/>
                <a:cs typeface="Times New Roman" panose="02020603050405020304" charset="0"/>
              </a:rPr>
              <a:t> </a:t>
            </a:r>
            <a:r>
              <a:rPr sz="4000" spc="-50" dirty="0">
                <a:latin typeface="Times New Roman" panose="02020603050405020304" charset="0"/>
                <a:cs typeface="Times New Roman" panose="02020603050405020304" charset="0"/>
              </a:rPr>
              <a:t>Chronic</a:t>
            </a:r>
            <a:r>
              <a:rPr sz="4000" spc="-110" dirty="0">
                <a:latin typeface="Times New Roman" panose="02020603050405020304" charset="0"/>
                <a:cs typeface="Times New Roman" panose="02020603050405020304" charset="0"/>
              </a:rPr>
              <a:t> </a:t>
            </a:r>
            <a:r>
              <a:rPr sz="4000" spc="-35" dirty="0">
                <a:latin typeface="Times New Roman" panose="02020603050405020304" charset="0"/>
                <a:cs typeface="Times New Roman" panose="02020603050405020304" charset="0"/>
              </a:rPr>
              <a:t>Illness</a:t>
            </a:r>
            <a:r>
              <a:rPr sz="4000" spc="-105" dirty="0">
                <a:latin typeface="Times New Roman" panose="02020603050405020304" charset="0"/>
                <a:cs typeface="Times New Roman" panose="02020603050405020304" charset="0"/>
              </a:rPr>
              <a:t> </a:t>
            </a:r>
            <a:r>
              <a:rPr sz="4000" spc="-30" dirty="0">
                <a:latin typeface="Times New Roman" panose="02020603050405020304" charset="0"/>
                <a:cs typeface="Times New Roman" panose="02020603050405020304" charset="0"/>
              </a:rPr>
              <a:t>Management:</a:t>
            </a:r>
            <a:endParaRPr sz="4000" dirty="0">
              <a:latin typeface="Times New Roman" panose="02020603050405020304" charset="0"/>
              <a:cs typeface="Times New Roman" panose="020206030504050203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2841295" y="1696871"/>
            <a:ext cx="4595505" cy="6893257"/>
          </a:xfrm>
          <a:prstGeom prst="rect">
            <a:avLst/>
          </a:prstGeom>
        </p:spPr>
      </p:pic>
      <p:pic>
        <p:nvPicPr>
          <p:cNvPr id="3" name="object 3"/>
          <p:cNvPicPr/>
          <p:nvPr/>
        </p:nvPicPr>
        <p:blipFill>
          <a:blip r:embed="rId4" cstate="print"/>
          <a:stretch>
            <a:fillRect/>
          </a:stretch>
        </p:blipFill>
        <p:spPr>
          <a:xfrm>
            <a:off x="0" y="5420780"/>
            <a:ext cx="3462834" cy="4866218"/>
          </a:xfrm>
          <a:prstGeom prst="rect">
            <a:avLst/>
          </a:prstGeom>
        </p:spPr>
      </p:pic>
      <p:sp>
        <p:nvSpPr>
          <p:cNvPr id="9" name="object 9"/>
          <p:cNvSpPr txBox="1"/>
          <p:nvPr/>
        </p:nvSpPr>
        <p:spPr>
          <a:xfrm>
            <a:off x="802640" y="2801620"/>
            <a:ext cx="11800205" cy="6972935"/>
          </a:xfrm>
          <a:prstGeom prst="rect">
            <a:avLst/>
          </a:prstGeom>
        </p:spPr>
        <p:txBody>
          <a:bodyPr vert="horz" wrap="square" lIns="0" tIns="12700" rIns="0" bIns="0" rtlCol="0">
            <a:spAutoFit/>
          </a:bodyPr>
          <a:lstStyle/>
          <a:p>
            <a:pPr marL="469900" marR="88265" indent="-457200" algn="just">
              <a:lnSpc>
                <a:spcPct val="116000"/>
              </a:lnSpc>
              <a:spcBef>
                <a:spcPts val="100"/>
              </a:spcBef>
              <a:buFont typeface="Arial" panose="020B0604020202020204" pitchFamily="34" charset="0"/>
              <a:buChar char="•"/>
            </a:pPr>
            <a:r>
              <a:rPr sz="3000" spc="-25" dirty="0">
                <a:latin typeface="Times New Roman" panose="02020603050405020304" charset="0"/>
                <a:cs typeface="Times New Roman" panose="02020603050405020304" charset="0"/>
              </a:rPr>
              <a:t>Integrated </a:t>
            </a:r>
            <a:r>
              <a:rPr sz="3000" spc="5" dirty="0">
                <a:latin typeface="Times New Roman" panose="02020603050405020304" charset="0"/>
                <a:cs typeface="Times New Roman" panose="02020603050405020304" charset="0"/>
              </a:rPr>
              <a:t>teamwork </a:t>
            </a:r>
            <a:r>
              <a:rPr sz="3000" spc="30" dirty="0">
                <a:latin typeface="Times New Roman" panose="02020603050405020304" charset="0"/>
                <a:cs typeface="Times New Roman" panose="02020603050405020304" charset="0"/>
              </a:rPr>
              <a:t>is </a:t>
            </a:r>
            <a:r>
              <a:rPr sz="3000" spc="-35" dirty="0">
                <a:latin typeface="Times New Roman" panose="02020603050405020304" charset="0"/>
                <a:cs typeface="Times New Roman" panose="02020603050405020304" charset="0"/>
              </a:rPr>
              <a:t>especially </a:t>
            </a:r>
            <a:r>
              <a:rPr sz="3000" spc="-70" dirty="0">
                <a:latin typeface="Times New Roman" panose="02020603050405020304" charset="0"/>
                <a:cs typeface="Times New Roman" panose="02020603050405020304" charset="0"/>
              </a:rPr>
              <a:t>crucial </a:t>
            </a:r>
            <a:r>
              <a:rPr sz="3000" spc="-45" dirty="0">
                <a:latin typeface="Times New Roman" panose="02020603050405020304" charset="0"/>
                <a:cs typeface="Times New Roman" panose="02020603050405020304" charset="0"/>
              </a:rPr>
              <a:t>in </a:t>
            </a:r>
            <a:r>
              <a:rPr sz="3000" spc="-55" dirty="0">
                <a:latin typeface="Times New Roman" panose="02020603050405020304" charset="0"/>
                <a:cs typeface="Times New Roman" panose="02020603050405020304" charset="0"/>
              </a:rPr>
              <a:t>the </a:t>
            </a:r>
            <a:r>
              <a:rPr sz="3000" spc="-40" dirty="0">
                <a:latin typeface="Times New Roman" panose="02020603050405020304" charset="0"/>
                <a:cs typeface="Times New Roman" panose="02020603050405020304" charset="0"/>
              </a:rPr>
              <a:t>context </a:t>
            </a:r>
            <a:r>
              <a:rPr sz="3000" spc="-35" dirty="0">
                <a:latin typeface="Times New Roman" panose="02020603050405020304" charset="0"/>
                <a:cs typeface="Times New Roman" panose="02020603050405020304" charset="0"/>
              </a:rPr>
              <a:t>of </a:t>
            </a:r>
            <a:r>
              <a:rPr sz="3000" spc="229" dirty="0">
                <a:latin typeface="Times New Roman" panose="02020603050405020304" charset="0"/>
                <a:cs typeface="Times New Roman" panose="02020603050405020304" charset="0"/>
              </a:rPr>
              <a:t>ACEs </a:t>
            </a:r>
            <a:r>
              <a:rPr sz="3000" spc="-20" dirty="0">
                <a:latin typeface="Times New Roman" panose="02020603050405020304" charset="0"/>
                <a:cs typeface="Times New Roman" panose="02020603050405020304" charset="0"/>
              </a:rPr>
              <a:t>therapy</a:t>
            </a:r>
            <a:r>
              <a:rPr sz="3000" spc="-120" dirty="0">
                <a:latin typeface="Times New Roman" panose="02020603050405020304" charset="0"/>
                <a:cs typeface="Times New Roman" panose="02020603050405020304" charset="0"/>
              </a:rPr>
              <a:t> </a:t>
            </a:r>
            <a:r>
              <a:rPr sz="3000" dirty="0">
                <a:latin typeface="Times New Roman" panose="02020603050405020304" charset="0"/>
                <a:cs typeface="Times New Roman" panose="02020603050405020304" charset="0"/>
              </a:rPr>
              <a:t>since</a:t>
            </a:r>
            <a:r>
              <a:rPr sz="3000" spc="-114"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addressing</a:t>
            </a:r>
            <a:r>
              <a:rPr sz="3000" spc="-114"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the</a:t>
            </a:r>
            <a:r>
              <a:rPr sz="3000" spc="-114" dirty="0">
                <a:latin typeface="Times New Roman" panose="02020603050405020304" charset="0"/>
                <a:cs typeface="Times New Roman" panose="02020603050405020304" charset="0"/>
              </a:rPr>
              <a:t> </a:t>
            </a:r>
            <a:r>
              <a:rPr sz="3000" dirty="0">
                <a:latin typeface="Times New Roman" panose="02020603050405020304" charset="0"/>
                <a:cs typeface="Times New Roman" panose="02020603050405020304" charset="0"/>
              </a:rPr>
              <a:t>physical</a:t>
            </a:r>
            <a:r>
              <a:rPr sz="3000" spc="-114"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and</a:t>
            </a:r>
            <a:r>
              <a:rPr sz="3000" spc="-114"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mental</a:t>
            </a:r>
            <a:r>
              <a:rPr sz="3000" spc="-120"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health</a:t>
            </a:r>
            <a:r>
              <a:rPr sz="3000" spc="-114" dirty="0">
                <a:latin typeface="Times New Roman" panose="02020603050405020304" charset="0"/>
                <a:cs typeface="Times New Roman" panose="02020603050405020304" charset="0"/>
              </a:rPr>
              <a:t> </a:t>
            </a:r>
            <a:r>
              <a:rPr sz="3000" spc="20" dirty="0">
                <a:latin typeface="Times New Roman" panose="02020603050405020304" charset="0"/>
                <a:cs typeface="Times New Roman" panose="02020603050405020304" charset="0"/>
              </a:rPr>
              <a:t>repercussions</a:t>
            </a:r>
            <a:r>
              <a:rPr lang="en-US" sz="3000" spc="2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of</a:t>
            </a:r>
            <a:r>
              <a:rPr sz="3000" spc="-125"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childhood</a:t>
            </a:r>
            <a:r>
              <a:rPr sz="3000" spc="-125" dirty="0">
                <a:latin typeface="Times New Roman" panose="02020603050405020304" charset="0"/>
                <a:cs typeface="Times New Roman" panose="02020603050405020304" charset="0"/>
              </a:rPr>
              <a:t> </a:t>
            </a:r>
            <a:r>
              <a:rPr sz="3000" spc="-25" dirty="0">
                <a:latin typeface="Times New Roman" panose="02020603050405020304" charset="0"/>
                <a:cs typeface="Times New Roman" panose="02020603050405020304" charset="0"/>
              </a:rPr>
              <a:t>trauma</a:t>
            </a:r>
            <a:r>
              <a:rPr sz="3000" spc="-130" dirty="0">
                <a:latin typeface="Times New Roman" panose="02020603050405020304" charset="0"/>
                <a:cs typeface="Times New Roman" panose="02020603050405020304" charset="0"/>
              </a:rPr>
              <a:t> </a:t>
            </a:r>
            <a:r>
              <a:rPr sz="3000" dirty="0">
                <a:latin typeface="Times New Roman" panose="02020603050405020304" charset="0"/>
                <a:cs typeface="Times New Roman" panose="02020603050405020304" charset="0"/>
              </a:rPr>
              <a:t>necessitates</a:t>
            </a:r>
            <a:r>
              <a:rPr sz="3000" spc="-125" dirty="0">
                <a:latin typeface="Times New Roman" panose="02020603050405020304" charset="0"/>
                <a:cs typeface="Times New Roman" panose="02020603050405020304" charset="0"/>
              </a:rPr>
              <a:t> </a:t>
            </a:r>
            <a:r>
              <a:rPr sz="3000" spc="10" dirty="0">
                <a:latin typeface="Times New Roman" panose="02020603050405020304" charset="0"/>
                <a:cs typeface="Times New Roman" panose="02020603050405020304" charset="0"/>
              </a:rPr>
              <a:t>a</a:t>
            </a:r>
            <a:r>
              <a:rPr sz="3000" spc="-125"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multidisciplinary</a:t>
            </a:r>
            <a:r>
              <a:rPr sz="3000" spc="-125"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approach.</a:t>
            </a:r>
            <a:endParaRPr sz="3000" dirty="0">
              <a:latin typeface="Times New Roman" panose="02020603050405020304" charset="0"/>
              <a:cs typeface="Times New Roman" panose="02020603050405020304" charset="0"/>
            </a:endParaRPr>
          </a:p>
          <a:p>
            <a:pPr marL="469900" marR="456565" indent="-457200" algn="just">
              <a:lnSpc>
                <a:spcPct val="116000"/>
              </a:lnSpc>
              <a:buFont typeface="Arial" panose="020B0604020202020204" pitchFamily="34" charset="0"/>
              <a:buChar char="•"/>
            </a:pPr>
            <a:r>
              <a:rPr sz="3000" spc="15" dirty="0">
                <a:latin typeface="Times New Roman" panose="02020603050405020304" charset="0"/>
                <a:cs typeface="Times New Roman" panose="02020603050405020304" charset="0"/>
              </a:rPr>
              <a:t>The </a:t>
            </a:r>
            <a:r>
              <a:rPr sz="3000" spc="5" dirty="0">
                <a:latin typeface="Times New Roman" panose="02020603050405020304" charset="0"/>
                <a:cs typeface="Times New Roman" panose="02020603050405020304" charset="0"/>
              </a:rPr>
              <a:t>amount </a:t>
            </a:r>
            <a:r>
              <a:rPr sz="3000" spc="-35" dirty="0">
                <a:latin typeface="Times New Roman" panose="02020603050405020304" charset="0"/>
                <a:cs typeface="Times New Roman" panose="02020603050405020304" charset="0"/>
              </a:rPr>
              <a:t>of </a:t>
            </a:r>
            <a:r>
              <a:rPr sz="3000" spc="60" dirty="0">
                <a:latin typeface="Times New Roman" panose="02020603050405020304" charset="0"/>
                <a:cs typeface="Times New Roman" panose="02020603050405020304" charset="0"/>
              </a:rPr>
              <a:t>awareness </a:t>
            </a:r>
            <a:r>
              <a:rPr sz="3000" spc="40" dirty="0">
                <a:latin typeface="Times New Roman" panose="02020603050405020304" charset="0"/>
                <a:cs typeface="Times New Roman" panose="02020603050405020304" charset="0"/>
              </a:rPr>
              <a:t>and </a:t>
            </a:r>
            <a:r>
              <a:rPr sz="3000" spc="-30" dirty="0">
                <a:latin typeface="Times New Roman" panose="02020603050405020304" charset="0"/>
                <a:cs typeface="Times New Roman" panose="02020603050405020304" charset="0"/>
              </a:rPr>
              <a:t>expertise </a:t>
            </a:r>
            <a:r>
              <a:rPr sz="3000" spc="20" dirty="0">
                <a:latin typeface="Times New Roman" panose="02020603050405020304" charset="0"/>
                <a:cs typeface="Times New Roman" panose="02020603050405020304" charset="0"/>
              </a:rPr>
              <a:t>regarding </a:t>
            </a:r>
            <a:r>
              <a:rPr sz="3000" spc="229" dirty="0">
                <a:latin typeface="Times New Roman" panose="02020603050405020304" charset="0"/>
                <a:cs typeface="Times New Roman" panose="02020603050405020304" charset="0"/>
              </a:rPr>
              <a:t>ACEs </a:t>
            </a:r>
            <a:r>
              <a:rPr sz="3000" spc="80" dirty="0">
                <a:latin typeface="Times New Roman" panose="02020603050405020304" charset="0"/>
                <a:cs typeface="Times New Roman" panose="02020603050405020304" charset="0"/>
              </a:rPr>
              <a:t>among </a:t>
            </a:r>
            <a:r>
              <a:rPr sz="3000" spc="-50" dirty="0">
                <a:latin typeface="Times New Roman" panose="02020603050405020304" charset="0"/>
                <a:cs typeface="Times New Roman" panose="02020603050405020304" charset="0"/>
              </a:rPr>
              <a:t>healthcare </a:t>
            </a:r>
            <a:r>
              <a:rPr sz="3000" spc="-15" dirty="0">
                <a:latin typeface="Times New Roman" panose="02020603050405020304" charset="0"/>
                <a:cs typeface="Times New Roman" panose="02020603050405020304" charset="0"/>
              </a:rPr>
              <a:t>professionals, </a:t>
            </a:r>
            <a:r>
              <a:rPr sz="3000" spc="-55" dirty="0">
                <a:latin typeface="Times New Roman" panose="02020603050405020304" charset="0"/>
                <a:cs typeface="Times New Roman" panose="02020603050405020304" charset="0"/>
              </a:rPr>
              <a:t>the </a:t>
            </a:r>
            <a:r>
              <a:rPr sz="3000" spc="-65" dirty="0">
                <a:latin typeface="Times New Roman" panose="02020603050405020304" charset="0"/>
                <a:cs typeface="Times New Roman" panose="02020603050405020304" charset="0"/>
              </a:rPr>
              <a:t>availability </a:t>
            </a:r>
            <a:r>
              <a:rPr sz="3000" spc="-35" dirty="0">
                <a:latin typeface="Times New Roman" panose="02020603050405020304" charset="0"/>
                <a:cs typeface="Times New Roman" panose="02020603050405020304" charset="0"/>
              </a:rPr>
              <a:t>of </a:t>
            </a:r>
            <a:r>
              <a:rPr sz="3000" spc="-30" dirty="0">
                <a:latin typeface="Times New Roman" panose="02020603050405020304" charset="0"/>
                <a:cs typeface="Times New Roman" panose="02020603050405020304" charset="0"/>
              </a:rPr>
              <a:t>resources, </a:t>
            </a:r>
            <a:r>
              <a:rPr sz="3000" spc="40" dirty="0">
                <a:latin typeface="Times New Roman" panose="02020603050405020304" charset="0"/>
                <a:cs typeface="Times New Roman" panose="02020603050405020304" charset="0"/>
              </a:rPr>
              <a:t>and </a:t>
            </a:r>
            <a:r>
              <a:rPr sz="3000" spc="-30" dirty="0">
                <a:latin typeface="Times New Roman" panose="02020603050405020304" charset="0"/>
                <a:cs typeface="Times New Roman" panose="02020603050405020304" charset="0"/>
              </a:rPr>
              <a:t>patient- </a:t>
            </a:r>
            <a:r>
              <a:rPr sz="3000" spc="-55" dirty="0">
                <a:latin typeface="Times New Roman" panose="02020603050405020304" charset="0"/>
                <a:cs typeface="Times New Roman" panose="02020603050405020304" charset="0"/>
              </a:rPr>
              <a:t>c</a:t>
            </a:r>
            <a:r>
              <a:rPr sz="3000" spc="-60" dirty="0">
                <a:latin typeface="Times New Roman" panose="02020603050405020304" charset="0"/>
                <a:cs typeface="Times New Roman" panose="02020603050405020304" charset="0"/>
              </a:rPr>
              <a:t>e</a:t>
            </a:r>
            <a:r>
              <a:rPr sz="3000" spc="55" dirty="0">
                <a:latin typeface="Times New Roman" panose="02020603050405020304" charset="0"/>
                <a:cs typeface="Times New Roman" panose="02020603050405020304" charset="0"/>
              </a:rPr>
              <a:t>n</a:t>
            </a:r>
            <a:r>
              <a:rPr sz="3000" spc="-160" dirty="0">
                <a:latin typeface="Times New Roman" panose="02020603050405020304" charset="0"/>
                <a:cs typeface="Times New Roman" panose="02020603050405020304" charset="0"/>
              </a:rPr>
              <a:t>t</a:t>
            </a:r>
            <a:r>
              <a:rPr sz="3000" spc="-60" dirty="0">
                <a:latin typeface="Times New Roman" panose="02020603050405020304" charset="0"/>
                <a:cs typeface="Times New Roman" panose="02020603050405020304" charset="0"/>
              </a:rPr>
              <a:t>e</a:t>
            </a:r>
            <a:r>
              <a:rPr sz="3000" spc="-100" dirty="0">
                <a:latin typeface="Times New Roman" panose="02020603050405020304" charset="0"/>
                <a:cs typeface="Times New Roman" panose="02020603050405020304" charset="0"/>
              </a:rPr>
              <a:t>r</a:t>
            </a:r>
            <a:r>
              <a:rPr sz="3000" spc="-60" dirty="0">
                <a:latin typeface="Times New Roman" panose="02020603050405020304" charset="0"/>
                <a:cs typeface="Times New Roman" panose="02020603050405020304" charset="0"/>
              </a:rPr>
              <a:t>e</a:t>
            </a:r>
            <a:r>
              <a:rPr sz="3000" spc="65" dirty="0">
                <a:latin typeface="Times New Roman" panose="02020603050405020304" charset="0"/>
                <a:cs typeface="Times New Roman" panose="02020603050405020304" charset="0"/>
              </a:rPr>
              <a:t>d</a:t>
            </a:r>
            <a:r>
              <a:rPr sz="3000" spc="-125"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c</a:t>
            </a:r>
            <a:r>
              <a:rPr sz="3000" spc="5" dirty="0">
                <a:latin typeface="Times New Roman" panose="02020603050405020304" charset="0"/>
                <a:cs typeface="Times New Roman" panose="02020603050405020304" charset="0"/>
              </a:rPr>
              <a:t>a</a:t>
            </a:r>
            <a:r>
              <a:rPr sz="3000" spc="-100" dirty="0">
                <a:latin typeface="Times New Roman" panose="02020603050405020304" charset="0"/>
                <a:cs typeface="Times New Roman" panose="02020603050405020304" charset="0"/>
              </a:rPr>
              <a:t>r</a:t>
            </a:r>
            <a:r>
              <a:rPr sz="3000" spc="-55" dirty="0">
                <a:latin typeface="Times New Roman" panose="02020603050405020304" charset="0"/>
                <a:cs typeface="Times New Roman" panose="02020603050405020304" charset="0"/>
              </a:rPr>
              <a:t>e</a:t>
            </a:r>
            <a:r>
              <a:rPr sz="3000" spc="-125"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a</a:t>
            </a:r>
            <a:r>
              <a:rPr sz="3000" spc="-100" dirty="0">
                <a:latin typeface="Times New Roman" panose="02020603050405020304" charset="0"/>
                <a:cs typeface="Times New Roman" panose="02020603050405020304" charset="0"/>
              </a:rPr>
              <a:t>r</a:t>
            </a:r>
            <a:r>
              <a:rPr sz="3000" spc="-55" dirty="0">
                <a:latin typeface="Times New Roman" panose="02020603050405020304" charset="0"/>
                <a:cs typeface="Times New Roman" panose="02020603050405020304" charset="0"/>
              </a:rPr>
              <a:t>e</a:t>
            </a:r>
            <a:r>
              <a:rPr sz="3000" spc="-125"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a</a:t>
            </a:r>
            <a:r>
              <a:rPr sz="3000" spc="-180" dirty="0">
                <a:latin typeface="Times New Roman" panose="02020603050405020304" charset="0"/>
                <a:cs typeface="Times New Roman" panose="02020603050405020304" charset="0"/>
              </a:rPr>
              <a:t>ll</a:t>
            </a:r>
            <a:r>
              <a:rPr sz="3000" spc="-125" dirty="0">
                <a:latin typeface="Times New Roman" panose="02020603050405020304" charset="0"/>
                <a:cs typeface="Times New Roman" panose="02020603050405020304" charset="0"/>
              </a:rPr>
              <a:t> </a:t>
            </a:r>
            <a:r>
              <a:rPr sz="3000" spc="-120" dirty="0">
                <a:latin typeface="Times New Roman" panose="02020603050405020304" charset="0"/>
                <a:cs typeface="Times New Roman" panose="02020603050405020304" charset="0"/>
              </a:rPr>
              <a:t>f</a:t>
            </a:r>
            <a:r>
              <a:rPr sz="3000" spc="5" dirty="0">
                <a:latin typeface="Times New Roman" panose="02020603050405020304" charset="0"/>
                <a:cs typeface="Times New Roman" panose="02020603050405020304" charset="0"/>
              </a:rPr>
              <a:t>a</a:t>
            </a:r>
            <a:r>
              <a:rPr sz="3000" spc="-55" dirty="0">
                <a:latin typeface="Times New Roman" panose="02020603050405020304" charset="0"/>
                <a:cs typeface="Times New Roman" panose="02020603050405020304" charset="0"/>
              </a:rPr>
              <a:t>c</a:t>
            </a:r>
            <a:r>
              <a:rPr sz="3000" spc="-160" dirty="0">
                <a:latin typeface="Times New Roman" panose="02020603050405020304" charset="0"/>
                <a:cs typeface="Times New Roman" panose="02020603050405020304" charset="0"/>
              </a:rPr>
              <a:t>t</a:t>
            </a:r>
            <a:r>
              <a:rPr sz="3000" spc="45" dirty="0">
                <a:latin typeface="Times New Roman" panose="02020603050405020304" charset="0"/>
                <a:cs typeface="Times New Roman" panose="02020603050405020304" charset="0"/>
              </a:rPr>
              <a:t>o</a:t>
            </a:r>
            <a:r>
              <a:rPr sz="3000" spc="-100" dirty="0">
                <a:latin typeface="Times New Roman" panose="02020603050405020304" charset="0"/>
                <a:cs typeface="Times New Roman" panose="02020603050405020304" charset="0"/>
              </a:rPr>
              <a:t>r</a:t>
            </a:r>
            <a:r>
              <a:rPr sz="3000" spc="210" dirty="0">
                <a:latin typeface="Times New Roman" panose="02020603050405020304" charset="0"/>
                <a:cs typeface="Times New Roman" panose="02020603050405020304" charset="0"/>
              </a:rPr>
              <a:t>s</a:t>
            </a:r>
            <a:r>
              <a:rPr sz="3000" spc="-125" dirty="0">
                <a:latin typeface="Times New Roman" panose="02020603050405020304" charset="0"/>
                <a:cs typeface="Times New Roman" panose="02020603050405020304" charset="0"/>
              </a:rPr>
              <a:t> </a:t>
            </a:r>
            <a:r>
              <a:rPr sz="3000" spc="-160" dirty="0">
                <a:latin typeface="Times New Roman" panose="02020603050405020304" charset="0"/>
                <a:cs typeface="Times New Roman" panose="02020603050405020304" charset="0"/>
              </a:rPr>
              <a:t>t</a:t>
            </a:r>
            <a:r>
              <a:rPr sz="3000" spc="55" dirty="0">
                <a:latin typeface="Times New Roman" panose="02020603050405020304" charset="0"/>
                <a:cs typeface="Times New Roman" panose="02020603050405020304" charset="0"/>
              </a:rPr>
              <a:t>h</a:t>
            </a:r>
            <a:r>
              <a:rPr sz="3000" spc="5" dirty="0">
                <a:latin typeface="Times New Roman" panose="02020603050405020304" charset="0"/>
                <a:cs typeface="Times New Roman" panose="02020603050405020304" charset="0"/>
              </a:rPr>
              <a:t>a</a:t>
            </a:r>
            <a:r>
              <a:rPr sz="3000" spc="-160" dirty="0">
                <a:latin typeface="Times New Roman" panose="02020603050405020304" charset="0"/>
                <a:cs typeface="Times New Roman" panose="02020603050405020304" charset="0"/>
              </a:rPr>
              <a:t>t</a:t>
            </a:r>
            <a:r>
              <a:rPr sz="3000" spc="-125" dirty="0">
                <a:latin typeface="Times New Roman" panose="02020603050405020304" charset="0"/>
                <a:cs typeface="Times New Roman" panose="02020603050405020304" charset="0"/>
              </a:rPr>
              <a:t> </a:t>
            </a:r>
            <a:r>
              <a:rPr sz="3000" spc="-150" dirty="0">
                <a:latin typeface="Times New Roman" panose="02020603050405020304" charset="0"/>
                <a:cs typeface="Times New Roman" panose="02020603050405020304" charset="0"/>
              </a:rPr>
              <a:t>i</a:t>
            </a:r>
            <a:r>
              <a:rPr sz="3000" spc="55" dirty="0">
                <a:latin typeface="Times New Roman" panose="02020603050405020304" charset="0"/>
                <a:cs typeface="Times New Roman" panose="02020603050405020304" charset="0"/>
              </a:rPr>
              <a:t>m</a:t>
            </a:r>
            <a:r>
              <a:rPr sz="3000" spc="60" dirty="0">
                <a:latin typeface="Times New Roman" panose="02020603050405020304" charset="0"/>
                <a:cs typeface="Times New Roman" panose="02020603050405020304" charset="0"/>
              </a:rPr>
              <a:t>p</a:t>
            </a:r>
            <a:r>
              <a:rPr sz="3000" spc="5" dirty="0">
                <a:latin typeface="Times New Roman" panose="02020603050405020304" charset="0"/>
                <a:cs typeface="Times New Roman" panose="02020603050405020304" charset="0"/>
              </a:rPr>
              <a:t>a</a:t>
            </a:r>
            <a:r>
              <a:rPr sz="3000" spc="-55" dirty="0">
                <a:latin typeface="Times New Roman" panose="02020603050405020304" charset="0"/>
                <a:cs typeface="Times New Roman" panose="02020603050405020304" charset="0"/>
              </a:rPr>
              <a:t>c</a:t>
            </a:r>
            <a:r>
              <a:rPr sz="3000" spc="-160" dirty="0">
                <a:latin typeface="Times New Roman" panose="02020603050405020304" charset="0"/>
                <a:cs typeface="Times New Roman" panose="02020603050405020304" charset="0"/>
              </a:rPr>
              <a:t>t</a:t>
            </a:r>
            <a:r>
              <a:rPr sz="3000" spc="-125" dirty="0">
                <a:latin typeface="Times New Roman" panose="02020603050405020304" charset="0"/>
                <a:cs typeface="Times New Roman" panose="02020603050405020304" charset="0"/>
              </a:rPr>
              <a:t> </a:t>
            </a:r>
            <a:r>
              <a:rPr sz="3000" spc="-150" dirty="0">
                <a:latin typeface="Times New Roman" panose="02020603050405020304" charset="0"/>
                <a:cs typeface="Times New Roman" panose="02020603050405020304" charset="0"/>
              </a:rPr>
              <a:t>i</a:t>
            </a:r>
            <a:r>
              <a:rPr sz="3000" spc="55" dirty="0">
                <a:latin typeface="Times New Roman" panose="02020603050405020304" charset="0"/>
                <a:cs typeface="Times New Roman" panose="02020603050405020304" charset="0"/>
              </a:rPr>
              <a:t>n</a:t>
            </a:r>
            <a:r>
              <a:rPr sz="3000" spc="-160" dirty="0">
                <a:latin typeface="Times New Roman" panose="02020603050405020304" charset="0"/>
                <a:cs typeface="Times New Roman" panose="02020603050405020304" charset="0"/>
              </a:rPr>
              <a:t>t</a:t>
            </a:r>
            <a:r>
              <a:rPr sz="3000" spc="-60" dirty="0">
                <a:latin typeface="Times New Roman" panose="02020603050405020304" charset="0"/>
                <a:cs typeface="Times New Roman" panose="02020603050405020304" charset="0"/>
              </a:rPr>
              <a:t>e</a:t>
            </a:r>
            <a:r>
              <a:rPr sz="3000" spc="229" dirty="0">
                <a:latin typeface="Times New Roman" panose="02020603050405020304" charset="0"/>
                <a:cs typeface="Times New Roman" panose="02020603050405020304" charset="0"/>
              </a:rPr>
              <a:t>g</a:t>
            </a:r>
            <a:r>
              <a:rPr sz="3000" spc="-100" dirty="0">
                <a:latin typeface="Times New Roman" panose="02020603050405020304" charset="0"/>
                <a:cs typeface="Times New Roman" panose="02020603050405020304" charset="0"/>
              </a:rPr>
              <a:t>r</a:t>
            </a:r>
            <a:r>
              <a:rPr sz="3000" spc="5" dirty="0">
                <a:latin typeface="Times New Roman" panose="02020603050405020304" charset="0"/>
                <a:cs typeface="Times New Roman" panose="02020603050405020304" charset="0"/>
              </a:rPr>
              <a:t>a</a:t>
            </a:r>
            <a:r>
              <a:rPr sz="3000" spc="-160" dirty="0">
                <a:latin typeface="Times New Roman" panose="02020603050405020304" charset="0"/>
                <a:cs typeface="Times New Roman" panose="02020603050405020304" charset="0"/>
              </a:rPr>
              <a:t>t</a:t>
            </a:r>
            <a:r>
              <a:rPr sz="3000" spc="-150" dirty="0">
                <a:latin typeface="Times New Roman" panose="02020603050405020304" charset="0"/>
                <a:cs typeface="Times New Roman" panose="02020603050405020304" charset="0"/>
              </a:rPr>
              <a:t>i</a:t>
            </a:r>
            <a:r>
              <a:rPr sz="3000" spc="45" dirty="0">
                <a:latin typeface="Times New Roman" panose="02020603050405020304" charset="0"/>
                <a:cs typeface="Times New Roman" panose="02020603050405020304" charset="0"/>
              </a:rPr>
              <a:t>o</a:t>
            </a:r>
            <a:r>
              <a:rPr sz="3000" spc="60" dirty="0">
                <a:latin typeface="Times New Roman" panose="02020603050405020304" charset="0"/>
                <a:cs typeface="Times New Roman" panose="02020603050405020304" charset="0"/>
              </a:rPr>
              <a:t>n</a:t>
            </a:r>
            <a:r>
              <a:rPr sz="3000" spc="-125" dirty="0">
                <a:latin typeface="Times New Roman" panose="02020603050405020304" charset="0"/>
                <a:cs typeface="Times New Roman" panose="02020603050405020304" charset="0"/>
              </a:rPr>
              <a:t> </a:t>
            </a:r>
            <a:r>
              <a:rPr sz="3000" spc="-150" dirty="0">
                <a:latin typeface="Times New Roman" panose="02020603050405020304" charset="0"/>
                <a:cs typeface="Times New Roman" panose="02020603050405020304" charset="0"/>
              </a:rPr>
              <a:t>i</a:t>
            </a:r>
            <a:r>
              <a:rPr sz="3000" spc="60" dirty="0">
                <a:latin typeface="Times New Roman" panose="02020603050405020304" charset="0"/>
                <a:cs typeface="Times New Roman" panose="02020603050405020304" charset="0"/>
              </a:rPr>
              <a:t>n</a:t>
            </a:r>
            <a:r>
              <a:rPr sz="3000" spc="-125" dirty="0">
                <a:latin typeface="Times New Roman" panose="02020603050405020304" charset="0"/>
                <a:cs typeface="Times New Roman" panose="02020603050405020304" charset="0"/>
              </a:rPr>
              <a:t> </a:t>
            </a:r>
            <a:r>
              <a:rPr sz="3000" spc="375" dirty="0">
                <a:latin typeface="Times New Roman" panose="02020603050405020304" charset="0"/>
                <a:cs typeface="Times New Roman" panose="02020603050405020304" charset="0"/>
              </a:rPr>
              <a:t>A</a:t>
            </a:r>
            <a:r>
              <a:rPr sz="3000" spc="215" dirty="0">
                <a:latin typeface="Times New Roman" panose="02020603050405020304" charset="0"/>
                <a:cs typeface="Times New Roman" panose="02020603050405020304" charset="0"/>
              </a:rPr>
              <a:t>C</a:t>
            </a:r>
            <a:r>
              <a:rPr sz="3000" spc="120" dirty="0">
                <a:latin typeface="Times New Roman" panose="02020603050405020304" charset="0"/>
                <a:cs typeface="Times New Roman" panose="02020603050405020304" charset="0"/>
              </a:rPr>
              <a:t>E</a:t>
            </a:r>
            <a:r>
              <a:rPr sz="3000" spc="210" dirty="0">
                <a:latin typeface="Times New Roman" panose="02020603050405020304" charset="0"/>
                <a:cs typeface="Times New Roman" panose="02020603050405020304" charset="0"/>
              </a:rPr>
              <a:t>s</a:t>
            </a:r>
            <a:r>
              <a:rPr sz="3000" spc="-125" dirty="0">
                <a:latin typeface="Times New Roman" panose="02020603050405020304" charset="0"/>
                <a:cs typeface="Times New Roman" panose="02020603050405020304" charset="0"/>
              </a:rPr>
              <a:t> </a:t>
            </a:r>
            <a:r>
              <a:rPr sz="3000" spc="-160" dirty="0">
                <a:latin typeface="Times New Roman" panose="02020603050405020304" charset="0"/>
                <a:cs typeface="Times New Roman" panose="02020603050405020304" charset="0"/>
              </a:rPr>
              <a:t>t</a:t>
            </a:r>
            <a:r>
              <a:rPr sz="3000" spc="55" dirty="0">
                <a:latin typeface="Times New Roman" panose="02020603050405020304" charset="0"/>
                <a:cs typeface="Times New Roman" panose="02020603050405020304" charset="0"/>
              </a:rPr>
              <a:t>h</a:t>
            </a:r>
            <a:r>
              <a:rPr sz="3000" spc="-60" dirty="0">
                <a:latin typeface="Times New Roman" panose="02020603050405020304" charset="0"/>
                <a:cs typeface="Times New Roman" panose="02020603050405020304" charset="0"/>
              </a:rPr>
              <a:t>e</a:t>
            </a:r>
            <a:r>
              <a:rPr sz="3000" spc="-100" dirty="0">
                <a:latin typeface="Times New Roman" panose="02020603050405020304" charset="0"/>
                <a:cs typeface="Times New Roman" panose="02020603050405020304" charset="0"/>
              </a:rPr>
              <a:t>r</a:t>
            </a:r>
            <a:r>
              <a:rPr sz="3000" spc="5" dirty="0">
                <a:latin typeface="Times New Roman" panose="02020603050405020304" charset="0"/>
                <a:cs typeface="Times New Roman" panose="02020603050405020304" charset="0"/>
              </a:rPr>
              <a:t>a</a:t>
            </a:r>
            <a:r>
              <a:rPr sz="3000" spc="60" dirty="0">
                <a:latin typeface="Times New Roman" panose="02020603050405020304" charset="0"/>
                <a:cs typeface="Times New Roman" panose="02020603050405020304" charset="0"/>
              </a:rPr>
              <a:t>p</a:t>
            </a:r>
            <a:r>
              <a:rPr sz="3000" spc="50" dirty="0">
                <a:latin typeface="Times New Roman" panose="02020603050405020304" charset="0"/>
                <a:cs typeface="Times New Roman" panose="02020603050405020304" charset="0"/>
              </a:rPr>
              <a:t>y</a:t>
            </a:r>
            <a:r>
              <a:rPr sz="3000" spc="-390" dirty="0">
                <a:latin typeface="Times New Roman" panose="02020603050405020304" charset="0"/>
                <a:cs typeface="Times New Roman" panose="02020603050405020304" charset="0"/>
              </a:rPr>
              <a:t>.</a:t>
            </a:r>
            <a:endParaRPr sz="3000" dirty="0">
              <a:latin typeface="Times New Roman" panose="02020603050405020304" charset="0"/>
              <a:cs typeface="Times New Roman" panose="02020603050405020304" charset="0"/>
            </a:endParaRPr>
          </a:p>
          <a:p>
            <a:pPr marL="469900" marR="5080" indent="-457200" algn="just">
              <a:lnSpc>
                <a:spcPct val="116000"/>
              </a:lnSpc>
              <a:buFont typeface="Arial" panose="020B0604020202020204" pitchFamily="34" charset="0"/>
              <a:buChar char="•"/>
            </a:pPr>
            <a:r>
              <a:rPr sz="3000" spc="380" dirty="0">
                <a:latin typeface="Times New Roman" panose="02020603050405020304" charset="0"/>
                <a:cs typeface="Times New Roman" panose="02020603050405020304" charset="0"/>
              </a:rPr>
              <a:t>A</a:t>
            </a:r>
            <a:r>
              <a:rPr sz="3000" spc="-125" dirty="0">
                <a:latin typeface="Times New Roman" panose="02020603050405020304" charset="0"/>
                <a:cs typeface="Times New Roman" panose="02020603050405020304" charset="0"/>
              </a:rPr>
              <a:t> </a:t>
            </a:r>
            <a:r>
              <a:rPr sz="3000" spc="-10" dirty="0">
                <a:latin typeface="Times New Roman" panose="02020603050405020304" charset="0"/>
                <a:cs typeface="Times New Roman" panose="02020603050405020304" charset="0"/>
              </a:rPr>
              <a:t>key</a:t>
            </a:r>
            <a:r>
              <a:rPr sz="3000" spc="-125"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obstacle</a:t>
            </a:r>
            <a:r>
              <a:rPr sz="3000" spc="-125"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to</a:t>
            </a:r>
            <a:r>
              <a:rPr sz="3000" spc="-12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integration</a:t>
            </a:r>
            <a:r>
              <a:rPr sz="3000" spc="-125"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might</a:t>
            </a:r>
            <a:r>
              <a:rPr sz="3000" spc="-125"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be</a:t>
            </a:r>
            <a:r>
              <a:rPr sz="3000" spc="-120" dirty="0">
                <a:latin typeface="Times New Roman" panose="02020603050405020304" charset="0"/>
                <a:cs typeface="Times New Roman" panose="02020603050405020304" charset="0"/>
              </a:rPr>
              <a:t> </a:t>
            </a:r>
            <a:r>
              <a:rPr sz="3000" spc="10" dirty="0">
                <a:latin typeface="Times New Roman" panose="02020603050405020304" charset="0"/>
                <a:cs typeface="Times New Roman" panose="02020603050405020304" charset="0"/>
              </a:rPr>
              <a:t>a</a:t>
            </a:r>
            <a:r>
              <a:rPr sz="3000" spc="-125"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lack</a:t>
            </a:r>
            <a:r>
              <a:rPr sz="3000" spc="-125"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of</a:t>
            </a:r>
            <a:r>
              <a:rPr sz="3000" spc="-120"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knowledge</a:t>
            </a:r>
            <a:r>
              <a:rPr sz="3000" spc="-125"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and</a:t>
            </a:r>
            <a:r>
              <a:rPr sz="3000" spc="-125" dirty="0">
                <a:latin typeface="Times New Roman" panose="02020603050405020304" charset="0"/>
                <a:cs typeface="Times New Roman" panose="02020603050405020304" charset="0"/>
              </a:rPr>
              <a:t> </a:t>
            </a:r>
            <a:r>
              <a:rPr sz="3000" spc="-65" dirty="0">
                <a:latin typeface="Times New Roman" panose="02020603050405020304" charset="0"/>
                <a:cs typeface="Times New Roman" panose="02020603050405020304" charset="0"/>
              </a:rPr>
              <a:t>abilities </a:t>
            </a:r>
            <a:r>
              <a:rPr sz="3000" spc="-45" dirty="0">
                <a:latin typeface="Times New Roman" panose="02020603050405020304" charset="0"/>
                <a:cs typeface="Times New Roman" panose="02020603050405020304" charset="0"/>
              </a:rPr>
              <a:t>in</a:t>
            </a:r>
            <a:r>
              <a:rPr sz="3000" spc="-130"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identifying</a:t>
            </a:r>
            <a:r>
              <a:rPr sz="3000" spc="-125"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and</a:t>
            </a:r>
            <a:r>
              <a:rPr sz="3000" spc="-125"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managing</a:t>
            </a:r>
            <a:r>
              <a:rPr sz="3000" spc="-125" dirty="0">
                <a:latin typeface="Times New Roman" panose="02020603050405020304" charset="0"/>
                <a:cs typeface="Times New Roman" panose="02020603050405020304" charset="0"/>
              </a:rPr>
              <a:t> </a:t>
            </a:r>
            <a:r>
              <a:rPr sz="3000" spc="105" dirty="0">
                <a:latin typeface="Times New Roman" panose="02020603050405020304" charset="0"/>
                <a:cs typeface="Times New Roman" panose="02020603050405020304" charset="0"/>
              </a:rPr>
              <a:t>ACEs</a:t>
            </a:r>
            <a:r>
              <a:rPr lang="en-IN" sz="3000" spc="105" dirty="0">
                <a:latin typeface="Times New Roman" panose="02020603050405020304" charset="0"/>
                <a:cs typeface="Times New Roman" panose="02020603050405020304" charset="0"/>
              </a:rPr>
              <a:t> (O’Brien, and Holmes, 2017)</a:t>
            </a:r>
            <a:r>
              <a:rPr sz="3000" spc="105" dirty="0">
                <a:latin typeface="Times New Roman" panose="02020603050405020304" charset="0"/>
                <a:cs typeface="Times New Roman" panose="02020603050405020304" charset="0"/>
              </a:rPr>
              <a:t>.</a:t>
            </a:r>
            <a:endParaRPr sz="3000" dirty="0">
              <a:latin typeface="Times New Roman" panose="02020603050405020304" charset="0"/>
              <a:cs typeface="Times New Roman" panose="02020603050405020304" charset="0"/>
            </a:endParaRPr>
          </a:p>
          <a:p>
            <a:pPr marL="469900" marR="386080" indent="-457200" algn="just">
              <a:lnSpc>
                <a:spcPct val="116000"/>
              </a:lnSpc>
              <a:buFont typeface="Arial" panose="020B0604020202020204" pitchFamily="34" charset="0"/>
              <a:buChar char="•"/>
            </a:pPr>
            <a:r>
              <a:rPr sz="3000" spc="5" dirty="0">
                <a:latin typeface="Times New Roman" panose="02020603050405020304" charset="0"/>
                <a:cs typeface="Times New Roman" panose="02020603050405020304" charset="0"/>
              </a:rPr>
              <a:t>Appropriate</a:t>
            </a:r>
            <a:r>
              <a:rPr sz="3000" spc="-125" dirty="0">
                <a:latin typeface="Times New Roman" panose="02020603050405020304" charset="0"/>
                <a:cs typeface="Times New Roman" panose="02020603050405020304" charset="0"/>
              </a:rPr>
              <a:t> </a:t>
            </a:r>
            <a:r>
              <a:rPr sz="3000" spc="240" dirty="0">
                <a:latin typeface="Times New Roman" panose="02020603050405020304" charset="0"/>
                <a:cs typeface="Times New Roman" panose="02020603050405020304" charset="0"/>
              </a:rPr>
              <a:t>ACE</a:t>
            </a:r>
            <a:r>
              <a:rPr sz="3000" spc="-120"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training</a:t>
            </a:r>
            <a:r>
              <a:rPr sz="3000" spc="-120"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and</a:t>
            </a:r>
            <a:r>
              <a:rPr sz="3000" spc="-120" dirty="0">
                <a:latin typeface="Times New Roman" panose="02020603050405020304" charset="0"/>
                <a:cs typeface="Times New Roman" panose="02020603050405020304" charset="0"/>
              </a:rPr>
              <a:t> </a:t>
            </a:r>
            <a:r>
              <a:rPr sz="3000" spc="-10" dirty="0">
                <a:latin typeface="Times New Roman" panose="02020603050405020304" charset="0"/>
                <a:cs typeface="Times New Roman" panose="02020603050405020304" charset="0"/>
              </a:rPr>
              <a:t>teaching</a:t>
            </a:r>
            <a:r>
              <a:rPr sz="3000" spc="-120"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can</a:t>
            </a:r>
            <a:r>
              <a:rPr sz="3000" spc="-125"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help</a:t>
            </a:r>
            <a:r>
              <a:rPr sz="3000" spc="-120"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with</a:t>
            </a:r>
            <a:r>
              <a:rPr sz="3000" spc="-12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integration</a:t>
            </a:r>
            <a:r>
              <a:rPr sz="3000" spc="-120"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and </a:t>
            </a:r>
            <a:r>
              <a:rPr sz="3000" dirty="0">
                <a:latin typeface="Times New Roman" panose="02020603050405020304" charset="0"/>
                <a:cs typeface="Times New Roman" panose="02020603050405020304" charset="0"/>
              </a:rPr>
              <a:t>enhance</a:t>
            </a:r>
            <a:r>
              <a:rPr sz="3000" spc="-130"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patient</a:t>
            </a:r>
            <a:r>
              <a:rPr sz="3000" spc="-125"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outcomes.</a:t>
            </a:r>
            <a:endParaRPr sz="3000" dirty="0">
              <a:latin typeface="Times New Roman" panose="02020603050405020304" charset="0"/>
              <a:cs typeface="Times New Roman" panose="02020603050405020304" charset="0"/>
            </a:endParaRPr>
          </a:p>
          <a:p>
            <a:pPr marL="469900" marR="151765" indent="-457200" algn="just">
              <a:lnSpc>
                <a:spcPct val="116000"/>
              </a:lnSpc>
              <a:buFont typeface="Arial" panose="020B0604020202020204" pitchFamily="34" charset="0"/>
              <a:buChar char="•"/>
            </a:pPr>
            <a:r>
              <a:rPr sz="3000" spc="-30" dirty="0">
                <a:latin typeface="Times New Roman" panose="02020603050405020304" charset="0"/>
                <a:cs typeface="Times New Roman" panose="02020603050405020304" charset="0"/>
              </a:rPr>
              <a:t>Patient-</a:t>
            </a:r>
            <a:r>
              <a:rPr sz="3000" spc="-30" dirty="0" err="1">
                <a:latin typeface="Times New Roman" panose="02020603050405020304" charset="0"/>
                <a:cs typeface="Times New Roman" panose="02020603050405020304" charset="0"/>
              </a:rPr>
              <a:t>centred</a:t>
            </a:r>
            <a:r>
              <a:rPr sz="3000" spc="-120" dirty="0">
                <a:latin typeface="Times New Roman" panose="02020603050405020304" charset="0"/>
                <a:cs typeface="Times New Roman" panose="02020603050405020304" charset="0"/>
              </a:rPr>
              <a:t> </a:t>
            </a:r>
            <a:r>
              <a:rPr sz="3000" spc="-65" dirty="0">
                <a:latin typeface="Times New Roman" panose="02020603050405020304" charset="0"/>
                <a:cs typeface="Times New Roman" panose="02020603050405020304" charset="0"/>
              </a:rPr>
              <a:t>treatment</a:t>
            </a:r>
            <a:r>
              <a:rPr sz="3000" spc="-120" dirty="0">
                <a:latin typeface="Times New Roman" panose="02020603050405020304" charset="0"/>
                <a:cs typeface="Times New Roman" panose="02020603050405020304" charset="0"/>
              </a:rPr>
              <a:t> </a:t>
            </a:r>
            <a:r>
              <a:rPr sz="3000" spc="-65" dirty="0">
                <a:latin typeface="Times New Roman" panose="02020603050405020304" charset="0"/>
                <a:cs typeface="Times New Roman" panose="02020603050405020304" charset="0"/>
              </a:rPr>
              <a:t>that</a:t>
            </a:r>
            <a:r>
              <a:rPr sz="3000" spc="-114"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understands</a:t>
            </a:r>
            <a:r>
              <a:rPr sz="3000" spc="-120"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the</a:t>
            </a:r>
            <a:r>
              <a:rPr sz="3000" spc="-114"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influence</a:t>
            </a:r>
            <a:r>
              <a:rPr sz="3000" spc="-12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of</a:t>
            </a:r>
            <a:r>
              <a:rPr sz="3000" spc="-114" dirty="0">
                <a:latin typeface="Times New Roman" panose="02020603050405020304" charset="0"/>
                <a:cs typeface="Times New Roman" panose="02020603050405020304" charset="0"/>
              </a:rPr>
              <a:t> </a:t>
            </a:r>
            <a:r>
              <a:rPr sz="3000" spc="229" dirty="0">
                <a:latin typeface="Times New Roman" panose="02020603050405020304" charset="0"/>
                <a:cs typeface="Times New Roman" panose="02020603050405020304" charset="0"/>
              </a:rPr>
              <a:t>ACEs</a:t>
            </a:r>
            <a:r>
              <a:rPr sz="3000" spc="-120"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on </a:t>
            </a:r>
            <a:r>
              <a:rPr sz="3000" spc="-45" dirty="0">
                <a:latin typeface="Times New Roman" panose="02020603050405020304" charset="0"/>
                <a:cs typeface="Times New Roman" panose="02020603050405020304" charset="0"/>
              </a:rPr>
              <a:t>health </a:t>
            </a:r>
            <a:r>
              <a:rPr sz="3000" spc="40" dirty="0">
                <a:latin typeface="Times New Roman" panose="02020603050405020304" charset="0"/>
                <a:cs typeface="Times New Roman" panose="02020603050405020304" charset="0"/>
              </a:rPr>
              <a:t>and </a:t>
            </a:r>
            <a:r>
              <a:rPr sz="3000" spc="15" dirty="0">
                <a:latin typeface="Times New Roman" panose="02020603050405020304" charset="0"/>
                <a:cs typeface="Times New Roman" panose="02020603050405020304" charset="0"/>
              </a:rPr>
              <a:t>well-being </a:t>
            </a:r>
            <a:r>
              <a:rPr sz="3000" spc="5" dirty="0">
                <a:latin typeface="Times New Roman" panose="02020603050405020304" charset="0"/>
                <a:cs typeface="Times New Roman" panose="02020603050405020304" charset="0"/>
              </a:rPr>
              <a:t>can </a:t>
            </a:r>
            <a:r>
              <a:rPr sz="3000" spc="-30" dirty="0">
                <a:latin typeface="Times New Roman" panose="02020603050405020304" charset="0"/>
                <a:cs typeface="Times New Roman" panose="02020603050405020304" charset="0"/>
              </a:rPr>
              <a:t>help </a:t>
            </a:r>
            <a:r>
              <a:rPr sz="3000" spc="10" dirty="0">
                <a:latin typeface="Times New Roman" panose="02020603050405020304" charset="0"/>
                <a:cs typeface="Times New Roman" panose="02020603050405020304" charset="0"/>
              </a:rPr>
              <a:t>encourage </a:t>
            </a:r>
            <a:r>
              <a:rPr sz="3000" spc="-35" dirty="0">
                <a:latin typeface="Times New Roman" panose="02020603050405020304" charset="0"/>
                <a:cs typeface="Times New Roman" panose="02020603050405020304" charset="0"/>
              </a:rPr>
              <a:t>integration </a:t>
            </a:r>
            <a:r>
              <a:rPr sz="3000" spc="40" dirty="0">
                <a:latin typeface="Times New Roman" panose="02020603050405020304" charset="0"/>
                <a:cs typeface="Times New Roman" panose="02020603050405020304" charset="0"/>
              </a:rPr>
              <a:t>and </a:t>
            </a:r>
            <a:r>
              <a:rPr sz="3000" dirty="0">
                <a:latin typeface="Times New Roman" panose="02020603050405020304" charset="0"/>
                <a:cs typeface="Times New Roman" panose="02020603050405020304" charset="0"/>
              </a:rPr>
              <a:t>enhance </a:t>
            </a:r>
            <a:r>
              <a:rPr sz="3000" spc="-60" dirty="0">
                <a:latin typeface="Times New Roman" panose="02020603050405020304" charset="0"/>
                <a:cs typeface="Times New Roman" panose="02020603050405020304" charset="0"/>
              </a:rPr>
              <a:t>patient</a:t>
            </a:r>
            <a:r>
              <a:rPr sz="3000" spc="-130"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satisfaction</a:t>
            </a:r>
            <a:r>
              <a:rPr lang="en-US" sz="3000" spc="-50" dirty="0">
                <a:latin typeface="Times New Roman" panose="02020603050405020304" charset="0"/>
                <a:cs typeface="Times New Roman" panose="02020603050405020304" charset="0"/>
              </a:rPr>
              <a:t> (</a:t>
            </a:r>
            <a:r>
              <a:rPr lang="en-US" sz="3000" dirty="0">
                <a:latin typeface="Times New Roman" panose="02020603050405020304" charset="0"/>
                <a:cs typeface="Calibri" panose="020F0502020204030204" charset="0"/>
              </a:rPr>
              <a:t>Beauchamp and Childress, 2019)</a:t>
            </a:r>
            <a:r>
              <a:rPr sz="3000" spc="-50" dirty="0">
                <a:latin typeface="Times New Roman" panose="02020603050405020304" charset="0"/>
                <a:cs typeface="Times New Roman" panose="02020603050405020304" charset="0"/>
              </a:rPr>
              <a:t>.</a:t>
            </a:r>
            <a:endParaRPr sz="3000" dirty="0">
              <a:latin typeface="Times New Roman" panose="02020603050405020304" charset="0"/>
              <a:cs typeface="Times New Roman" panose="02020603050405020304" charset="0"/>
            </a:endParaRPr>
          </a:p>
        </p:txBody>
      </p:sp>
      <p:sp>
        <p:nvSpPr>
          <p:cNvPr id="10" name="object 10"/>
          <p:cNvSpPr txBox="1">
            <a:spLocks noGrp="1"/>
          </p:cNvSpPr>
          <p:nvPr>
            <p:ph type="title"/>
          </p:nvPr>
        </p:nvSpPr>
        <p:spPr>
          <a:xfrm>
            <a:off x="1026891" y="1125213"/>
            <a:ext cx="10998200" cy="1439545"/>
          </a:xfrm>
          <a:prstGeom prst="rect">
            <a:avLst/>
          </a:prstGeom>
        </p:spPr>
        <p:txBody>
          <a:bodyPr vert="horz" wrap="square" lIns="0" tIns="12700" rIns="0" bIns="0" rtlCol="0">
            <a:spAutoFit/>
          </a:bodyPr>
          <a:lstStyle/>
          <a:p>
            <a:pPr marL="12700" marR="5080">
              <a:lnSpc>
                <a:spcPct val="116000"/>
              </a:lnSpc>
              <a:spcBef>
                <a:spcPts val="100"/>
              </a:spcBef>
            </a:pPr>
            <a:r>
              <a:rPr sz="4000" spc="-135" dirty="0">
                <a:latin typeface="Times New Roman" panose="02020603050405020304" charset="0"/>
                <a:cs typeface="Times New Roman" panose="02020603050405020304" charset="0"/>
              </a:rPr>
              <a:t>Discussion</a:t>
            </a:r>
            <a:r>
              <a:rPr sz="4000" spc="-35" dirty="0">
                <a:latin typeface="Times New Roman" panose="02020603050405020304" charset="0"/>
                <a:cs typeface="Times New Roman" panose="02020603050405020304" charset="0"/>
              </a:rPr>
              <a:t> </a:t>
            </a:r>
            <a:r>
              <a:rPr sz="4000" spc="-60" dirty="0">
                <a:latin typeface="Times New Roman" panose="02020603050405020304" charset="0"/>
                <a:cs typeface="Times New Roman" panose="02020603050405020304" charset="0"/>
              </a:rPr>
              <a:t>of</a:t>
            </a:r>
            <a:r>
              <a:rPr sz="4000" spc="-35" dirty="0">
                <a:latin typeface="Times New Roman" panose="02020603050405020304" charset="0"/>
                <a:cs typeface="Times New Roman" panose="02020603050405020304" charset="0"/>
              </a:rPr>
              <a:t> </a:t>
            </a:r>
            <a:r>
              <a:rPr sz="4000" spc="-45" dirty="0">
                <a:latin typeface="Times New Roman" panose="02020603050405020304" charset="0"/>
                <a:cs typeface="Times New Roman" panose="02020603050405020304" charset="0"/>
              </a:rPr>
              <a:t>the</a:t>
            </a:r>
            <a:r>
              <a:rPr sz="4000" spc="-30" dirty="0">
                <a:latin typeface="Times New Roman" panose="02020603050405020304" charset="0"/>
                <a:cs typeface="Times New Roman" panose="02020603050405020304" charset="0"/>
              </a:rPr>
              <a:t> </a:t>
            </a:r>
            <a:r>
              <a:rPr sz="4000" spc="-114" dirty="0">
                <a:latin typeface="Times New Roman" panose="02020603050405020304" charset="0"/>
                <a:cs typeface="Times New Roman" panose="02020603050405020304" charset="0"/>
              </a:rPr>
              <a:t>Factors</a:t>
            </a:r>
            <a:r>
              <a:rPr sz="4000" spc="-35" dirty="0">
                <a:latin typeface="Times New Roman" panose="02020603050405020304" charset="0"/>
                <a:cs typeface="Times New Roman" panose="02020603050405020304" charset="0"/>
              </a:rPr>
              <a:t> </a:t>
            </a:r>
            <a:r>
              <a:rPr sz="4000" spc="-15" dirty="0">
                <a:latin typeface="Times New Roman" panose="02020603050405020304" charset="0"/>
                <a:cs typeface="Times New Roman" panose="02020603050405020304" charset="0"/>
              </a:rPr>
              <a:t>that</a:t>
            </a:r>
            <a:r>
              <a:rPr sz="4000" spc="-35" dirty="0">
                <a:latin typeface="Times New Roman" panose="02020603050405020304" charset="0"/>
                <a:cs typeface="Times New Roman" panose="02020603050405020304" charset="0"/>
              </a:rPr>
              <a:t> </a:t>
            </a:r>
            <a:r>
              <a:rPr sz="4000" spc="-90" dirty="0">
                <a:latin typeface="Times New Roman" panose="02020603050405020304" charset="0"/>
                <a:cs typeface="Times New Roman" panose="02020603050405020304" charset="0"/>
              </a:rPr>
              <a:t>Influence</a:t>
            </a:r>
            <a:r>
              <a:rPr sz="4000" spc="-30" dirty="0">
                <a:latin typeface="Times New Roman" panose="02020603050405020304" charset="0"/>
                <a:cs typeface="Times New Roman" panose="02020603050405020304" charset="0"/>
              </a:rPr>
              <a:t> </a:t>
            </a:r>
            <a:r>
              <a:rPr sz="4000" spc="-60" dirty="0">
                <a:latin typeface="Times New Roman" panose="02020603050405020304" charset="0"/>
                <a:cs typeface="Times New Roman" panose="02020603050405020304" charset="0"/>
              </a:rPr>
              <a:t>Integration</a:t>
            </a:r>
            <a:r>
              <a:rPr sz="4000" spc="-35" dirty="0">
                <a:latin typeface="Times New Roman" panose="02020603050405020304" charset="0"/>
                <a:cs typeface="Times New Roman" panose="02020603050405020304" charset="0"/>
              </a:rPr>
              <a:t> </a:t>
            </a:r>
            <a:r>
              <a:rPr sz="4000" spc="-100" dirty="0">
                <a:latin typeface="Times New Roman" panose="02020603050405020304" charset="0"/>
                <a:cs typeface="Times New Roman" panose="02020603050405020304" charset="0"/>
              </a:rPr>
              <a:t>in</a:t>
            </a:r>
            <a:r>
              <a:rPr sz="4000" spc="-30" dirty="0">
                <a:latin typeface="Times New Roman" panose="02020603050405020304" charset="0"/>
                <a:cs typeface="Times New Roman" panose="02020603050405020304" charset="0"/>
              </a:rPr>
              <a:t> </a:t>
            </a:r>
            <a:r>
              <a:rPr sz="4000" spc="-45" dirty="0">
                <a:latin typeface="Times New Roman" panose="02020603050405020304" charset="0"/>
                <a:cs typeface="Times New Roman" panose="02020603050405020304" charset="0"/>
              </a:rPr>
              <a:t>the</a:t>
            </a:r>
            <a:r>
              <a:rPr sz="4000" spc="-35" dirty="0">
                <a:latin typeface="Times New Roman" panose="02020603050405020304" charset="0"/>
                <a:cs typeface="Times New Roman" panose="02020603050405020304" charset="0"/>
              </a:rPr>
              <a:t> </a:t>
            </a:r>
            <a:r>
              <a:rPr sz="4000" spc="-65" dirty="0">
                <a:latin typeface="Times New Roman" panose="02020603050405020304" charset="0"/>
                <a:cs typeface="Times New Roman" panose="02020603050405020304" charset="0"/>
              </a:rPr>
              <a:t>Context</a:t>
            </a:r>
            <a:r>
              <a:rPr sz="4000" spc="-35" dirty="0">
                <a:latin typeface="Times New Roman" panose="02020603050405020304" charset="0"/>
                <a:cs typeface="Times New Roman" panose="02020603050405020304" charset="0"/>
              </a:rPr>
              <a:t> </a:t>
            </a:r>
            <a:r>
              <a:rPr sz="4000" spc="-60" dirty="0">
                <a:latin typeface="Times New Roman" panose="02020603050405020304" charset="0"/>
                <a:cs typeface="Times New Roman" panose="02020603050405020304" charset="0"/>
              </a:rPr>
              <a:t>of </a:t>
            </a:r>
            <a:r>
              <a:rPr sz="4000" spc="-760" dirty="0">
                <a:latin typeface="Times New Roman" panose="02020603050405020304" charset="0"/>
                <a:cs typeface="Times New Roman" panose="02020603050405020304" charset="0"/>
              </a:rPr>
              <a:t> </a:t>
            </a:r>
            <a:r>
              <a:rPr sz="4000" spc="-140" dirty="0">
                <a:latin typeface="Times New Roman" panose="02020603050405020304" charset="0"/>
                <a:cs typeface="Times New Roman" panose="02020603050405020304" charset="0"/>
              </a:rPr>
              <a:t>ACEs</a:t>
            </a:r>
            <a:r>
              <a:rPr sz="4000" spc="-45" dirty="0">
                <a:latin typeface="Times New Roman" panose="02020603050405020304" charset="0"/>
                <a:cs typeface="Times New Roman" panose="02020603050405020304" charset="0"/>
              </a:rPr>
              <a:t> </a:t>
            </a:r>
            <a:r>
              <a:rPr sz="4000" spc="-65" dirty="0">
                <a:latin typeface="Times New Roman" panose="02020603050405020304" charset="0"/>
                <a:cs typeface="Times New Roman" panose="02020603050405020304" charset="0"/>
              </a:rPr>
              <a:t>Treatment:</a:t>
            </a:r>
            <a:endParaRPr sz="4000">
              <a:latin typeface="Times New Roman" panose="02020603050405020304" charset="0"/>
              <a:cs typeface="Times New Roman" panose="020206030504050203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18287999" cy="10286998"/>
          </a:xfrm>
          <a:prstGeom prst="rect">
            <a:avLst/>
          </a:prstGeom>
        </p:spPr>
      </p:pic>
      <p:sp>
        <p:nvSpPr>
          <p:cNvPr id="3" name="object 3"/>
          <p:cNvSpPr txBox="1">
            <a:spLocks noGrp="1"/>
          </p:cNvSpPr>
          <p:nvPr>
            <p:ph type="title"/>
          </p:nvPr>
        </p:nvSpPr>
        <p:spPr>
          <a:xfrm>
            <a:off x="857250" y="803910"/>
            <a:ext cx="16041370" cy="2367915"/>
          </a:xfrm>
          <a:prstGeom prst="rect">
            <a:avLst/>
          </a:prstGeom>
        </p:spPr>
        <p:txBody>
          <a:bodyPr vert="horz" wrap="square" lIns="0" tIns="12065" rIns="0" bIns="0" rtlCol="0">
            <a:spAutoFit/>
          </a:bodyPr>
          <a:lstStyle/>
          <a:p>
            <a:pPr marL="227330" marR="5080" indent="-215265" algn="ctr">
              <a:lnSpc>
                <a:spcPct val="116000"/>
              </a:lnSpc>
              <a:spcBef>
                <a:spcPts val="95"/>
              </a:spcBef>
            </a:pPr>
            <a:r>
              <a:rPr sz="6600" spc="70" dirty="0">
                <a:latin typeface="Times New Roman" panose="02020603050405020304" charset="0"/>
                <a:cs typeface="Times New Roman" panose="02020603050405020304" charset="0"/>
              </a:rPr>
              <a:t>NATIONAL </a:t>
            </a:r>
            <a:r>
              <a:rPr sz="6600" spc="65" dirty="0">
                <a:latin typeface="Times New Roman" panose="02020603050405020304" charset="0"/>
                <a:cs typeface="Times New Roman" panose="02020603050405020304" charset="0"/>
              </a:rPr>
              <a:t>HEALTH-PROMOTION </a:t>
            </a:r>
            <a:r>
              <a:rPr sz="6600" spc="-1600" dirty="0">
                <a:latin typeface="Times New Roman" panose="02020603050405020304" charset="0"/>
                <a:cs typeface="Times New Roman" panose="02020603050405020304" charset="0"/>
              </a:rPr>
              <a:t> </a:t>
            </a:r>
            <a:r>
              <a:rPr sz="6600" spc="-105" dirty="0">
                <a:latin typeface="Times New Roman" panose="02020603050405020304" charset="0"/>
                <a:cs typeface="Times New Roman" panose="02020603050405020304" charset="0"/>
              </a:rPr>
              <a:t>STRATEGIES</a:t>
            </a:r>
            <a:r>
              <a:rPr sz="6600" spc="-10" dirty="0">
                <a:latin typeface="Times New Roman" panose="02020603050405020304" charset="0"/>
                <a:cs typeface="Times New Roman" panose="02020603050405020304" charset="0"/>
              </a:rPr>
              <a:t> </a:t>
            </a:r>
            <a:r>
              <a:rPr sz="6600" spc="-120" dirty="0">
                <a:latin typeface="Times New Roman" panose="02020603050405020304" charset="0"/>
                <a:cs typeface="Times New Roman" panose="02020603050405020304" charset="0"/>
              </a:rPr>
              <a:t>RELATED</a:t>
            </a:r>
            <a:r>
              <a:rPr sz="6600" spc="-5" dirty="0">
                <a:latin typeface="Times New Roman" panose="02020603050405020304" charset="0"/>
                <a:cs typeface="Times New Roman" panose="02020603050405020304" charset="0"/>
              </a:rPr>
              <a:t> </a:t>
            </a:r>
            <a:r>
              <a:rPr sz="6600" spc="55" dirty="0">
                <a:latin typeface="Times New Roman" panose="02020603050405020304" charset="0"/>
                <a:cs typeface="Times New Roman" panose="02020603050405020304" charset="0"/>
              </a:rPr>
              <a:t>TO</a:t>
            </a:r>
            <a:r>
              <a:rPr sz="6600" spc="-10" dirty="0">
                <a:latin typeface="Times New Roman" panose="02020603050405020304" charset="0"/>
                <a:cs typeface="Times New Roman" panose="02020603050405020304" charset="0"/>
              </a:rPr>
              <a:t> </a:t>
            </a:r>
            <a:r>
              <a:rPr sz="6600" spc="-160" dirty="0">
                <a:latin typeface="Times New Roman" panose="02020603050405020304" charset="0"/>
                <a:cs typeface="Times New Roman" panose="02020603050405020304" charset="0"/>
              </a:rPr>
              <a:t>ACES</a:t>
            </a:r>
          </a:p>
        </p:txBody>
      </p:sp>
      <p:sp>
        <p:nvSpPr>
          <p:cNvPr id="10" name="object 10"/>
          <p:cNvSpPr txBox="1"/>
          <p:nvPr/>
        </p:nvSpPr>
        <p:spPr>
          <a:xfrm>
            <a:off x="978535" y="3450590"/>
            <a:ext cx="15899130" cy="5418150"/>
          </a:xfrm>
          <a:prstGeom prst="rect">
            <a:avLst/>
          </a:prstGeom>
        </p:spPr>
        <p:txBody>
          <a:bodyPr vert="horz" wrap="square" lIns="0" tIns="100330" rIns="0" bIns="0" rtlCol="0">
            <a:spAutoFit/>
          </a:bodyPr>
          <a:lstStyle/>
          <a:p>
            <a:pPr marL="1009650" algn="ctr">
              <a:lnSpc>
                <a:spcPct val="100000"/>
              </a:lnSpc>
              <a:spcBef>
                <a:spcPts val="790"/>
              </a:spcBef>
            </a:pPr>
            <a:r>
              <a:rPr sz="3000" b="1" spc="-50" dirty="0">
                <a:solidFill>
                  <a:srgbClr val="404040"/>
                </a:solidFill>
                <a:latin typeface="Times New Roman" panose="02020603050405020304" charset="0"/>
                <a:cs typeface="Times New Roman" panose="02020603050405020304" charset="0"/>
              </a:rPr>
              <a:t>Overview</a:t>
            </a:r>
            <a:r>
              <a:rPr sz="3000" b="1" spc="-45" dirty="0">
                <a:solidFill>
                  <a:srgbClr val="404040"/>
                </a:solidFill>
                <a:latin typeface="Times New Roman" panose="02020603050405020304" charset="0"/>
                <a:cs typeface="Times New Roman" panose="02020603050405020304" charset="0"/>
              </a:rPr>
              <a:t> </a:t>
            </a:r>
            <a:r>
              <a:rPr sz="3000" b="1" spc="-60" dirty="0">
                <a:solidFill>
                  <a:srgbClr val="404040"/>
                </a:solidFill>
                <a:latin typeface="Times New Roman" panose="02020603050405020304" charset="0"/>
                <a:cs typeface="Times New Roman" panose="02020603050405020304" charset="0"/>
              </a:rPr>
              <a:t>of</a:t>
            </a:r>
            <a:r>
              <a:rPr sz="3000" b="1" spc="-40" dirty="0">
                <a:solidFill>
                  <a:srgbClr val="404040"/>
                </a:solidFill>
                <a:latin typeface="Times New Roman" panose="02020603050405020304" charset="0"/>
                <a:cs typeface="Times New Roman" panose="02020603050405020304" charset="0"/>
              </a:rPr>
              <a:t> </a:t>
            </a:r>
            <a:r>
              <a:rPr sz="3000" b="1" spc="-45" dirty="0">
                <a:solidFill>
                  <a:srgbClr val="404040"/>
                </a:solidFill>
                <a:latin typeface="Times New Roman" panose="02020603050405020304" charset="0"/>
                <a:cs typeface="Times New Roman" panose="02020603050405020304" charset="0"/>
              </a:rPr>
              <a:t>the</a:t>
            </a:r>
            <a:r>
              <a:rPr sz="3000" b="1" spc="-40" dirty="0">
                <a:solidFill>
                  <a:srgbClr val="404040"/>
                </a:solidFill>
                <a:latin typeface="Times New Roman" panose="02020603050405020304" charset="0"/>
                <a:cs typeface="Times New Roman" panose="02020603050405020304" charset="0"/>
              </a:rPr>
              <a:t> </a:t>
            </a:r>
            <a:r>
              <a:rPr sz="3000" b="1" spc="-90" dirty="0">
                <a:solidFill>
                  <a:srgbClr val="404040"/>
                </a:solidFill>
                <a:latin typeface="Times New Roman" panose="02020603050405020304" charset="0"/>
                <a:cs typeface="Times New Roman" panose="02020603050405020304" charset="0"/>
              </a:rPr>
              <a:t>current</a:t>
            </a:r>
            <a:r>
              <a:rPr sz="3000" b="1" spc="-45" dirty="0">
                <a:solidFill>
                  <a:srgbClr val="404040"/>
                </a:solidFill>
                <a:latin typeface="Times New Roman" panose="02020603050405020304" charset="0"/>
                <a:cs typeface="Times New Roman" panose="02020603050405020304" charset="0"/>
              </a:rPr>
              <a:t> </a:t>
            </a:r>
            <a:r>
              <a:rPr sz="3000" b="1" spc="-90" dirty="0">
                <a:solidFill>
                  <a:srgbClr val="404040"/>
                </a:solidFill>
                <a:latin typeface="Times New Roman" panose="02020603050405020304" charset="0"/>
                <a:cs typeface="Times New Roman" panose="02020603050405020304" charset="0"/>
              </a:rPr>
              <a:t>situation</a:t>
            </a:r>
            <a:r>
              <a:rPr sz="3000" b="1" spc="-40" dirty="0">
                <a:solidFill>
                  <a:srgbClr val="404040"/>
                </a:solidFill>
                <a:latin typeface="Times New Roman" panose="02020603050405020304" charset="0"/>
                <a:cs typeface="Times New Roman" panose="02020603050405020304" charset="0"/>
              </a:rPr>
              <a:t> </a:t>
            </a:r>
            <a:r>
              <a:rPr sz="3000" b="1" spc="-60" dirty="0">
                <a:solidFill>
                  <a:srgbClr val="404040"/>
                </a:solidFill>
                <a:latin typeface="Times New Roman" panose="02020603050405020304" charset="0"/>
                <a:cs typeface="Times New Roman" panose="02020603050405020304" charset="0"/>
              </a:rPr>
              <a:t>related</a:t>
            </a:r>
            <a:r>
              <a:rPr sz="3000" b="1" spc="-40" dirty="0">
                <a:solidFill>
                  <a:srgbClr val="404040"/>
                </a:solidFill>
                <a:latin typeface="Times New Roman" panose="02020603050405020304" charset="0"/>
                <a:cs typeface="Times New Roman" panose="02020603050405020304" charset="0"/>
              </a:rPr>
              <a:t> </a:t>
            </a:r>
            <a:r>
              <a:rPr sz="3000" b="1" spc="-45" dirty="0">
                <a:solidFill>
                  <a:srgbClr val="404040"/>
                </a:solidFill>
                <a:latin typeface="Times New Roman" panose="02020603050405020304" charset="0"/>
                <a:cs typeface="Times New Roman" panose="02020603050405020304" charset="0"/>
              </a:rPr>
              <a:t>to </a:t>
            </a:r>
            <a:r>
              <a:rPr sz="3000" b="1" spc="-145" dirty="0">
                <a:solidFill>
                  <a:srgbClr val="404040"/>
                </a:solidFill>
                <a:latin typeface="Times New Roman" panose="02020603050405020304" charset="0"/>
                <a:cs typeface="Times New Roman" panose="02020603050405020304" charset="0"/>
              </a:rPr>
              <a:t>ACEs</a:t>
            </a:r>
            <a:r>
              <a:rPr sz="3000" b="1" spc="-40" dirty="0">
                <a:solidFill>
                  <a:srgbClr val="404040"/>
                </a:solidFill>
                <a:latin typeface="Times New Roman" panose="02020603050405020304" charset="0"/>
                <a:cs typeface="Times New Roman" panose="02020603050405020304" charset="0"/>
              </a:rPr>
              <a:t> </a:t>
            </a:r>
            <a:r>
              <a:rPr sz="3000" b="1" spc="-105" dirty="0">
                <a:solidFill>
                  <a:srgbClr val="404040"/>
                </a:solidFill>
                <a:latin typeface="Times New Roman" panose="02020603050405020304" charset="0"/>
                <a:cs typeface="Times New Roman" panose="02020603050405020304" charset="0"/>
              </a:rPr>
              <a:t>in</a:t>
            </a:r>
            <a:r>
              <a:rPr sz="3000" b="1" spc="-40" dirty="0">
                <a:solidFill>
                  <a:srgbClr val="404040"/>
                </a:solidFill>
                <a:latin typeface="Times New Roman" panose="02020603050405020304" charset="0"/>
                <a:cs typeface="Times New Roman" panose="02020603050405020304" charset="0"/>
              </a:rPr>
              <a:t> </a:t>
            </a:r>
            <a:r>
              <a:rPr sz="3000" b="1" spc="-114" dirty="0">
                <a:solidFill>
                  <a:srgbClr val="404040"/>
                </a:solidFill>
                <a:latin typeface="Times New Roman" panose="02020603050405020304" charset="0"/>
                <a:cs typeface="Times New Roman" panose="02020603050405020304" charset="0"/>
              </a:rPr>
              <a:t>your</a:t>
            </a:r>
            <a:r>
              <a:rPr sz="3000" b="1" spc="-40" dirty="0">
                <a:solidFill>
                  <a:srgbClr val="404040"/>
                </a:solidFill>
                <a:latin typeface="Times New Roman" panose="02020603050405020304" charset="0"/>
                <a:cs typeface="Times New Roman" panose="02020603050405020304" charset="0"/>
              </a:rPr>
              <a:t> </a:t>
            </a:r>
            <a:r>
              <a:rPr sz="3000" b="1" spc="-105" dirty="0">
                <a:solidFill>
                  <a:srgbClr val="404040"/>
                </a:solidFill>
                <a:latin typeface="Times New Roman" panose="02020603050405020304" charset="0"/>
                <a:cs typeface="Times New Roman" panose="02020603050405020304" charset="0"/>
              </a:rPr>
              <a:t>country</a:t>
            </a:r>
            <a:r>
              <a:rPr sz="3000" b="1" spc="-45" dirty="0">
                <a:solidFill>
                  <a:srgbClr val="404040"/>
                </a:solidFill>
                <a:latin typeface="Times New Roman" panose="02020603050405020304" charset="0"/>
                <a:cs typeface="Times New Roman" panose="02020603050405020304" charset="0"/>
              </a:rPr>
              <a:t> </a:t>
            </a:r>
            <a:r>
              <a:rPr sz="3000" b="1" spc="-105" dirty="0">
                <a:solidFill>
                  <a:srgbClr val="404040"/>
                </a:solidFill>
                <a:latin typeface="Times New Roman" panose="02020603050405020304" charset="0"/>
                <a:cs typeface="Times New Roman" panose="02020603050405020304" charset="0"/>
              </a:rPr>
              <a:t>or</a:t>
            </a:r>
            <a:r>
              <a:rPr lang="en-IN" sz="3000" b="1" spc="-105" dirty="0">
                <a:solidFill>
                  <a:srgbClr val="404040"/>
                </a:solidFill>
                <a:latin typeface="Times New Roman" panose="02020603050405020304" charset="0"/>
                <a:cs typeface="Times New Roman" panose="02020603050405020304" charset="0"/>
              </a:rPr>
              <a:t> </a:t>
            </a:r>
            <a:r>
              <a:rPr sz="3000" b="1" spc="-95" dirty="0">
                <a:solidFill>
                  <a:srgbClr val="404040"/>
                </a:solidFill>
                <a:latin typeface="Times New Roman" panose="02020603050405020304" charset="0"/>
                <a:cs typeface="Times New Roman" panose="02020603050405020304" charset="0"/>
              </a:rPr>
              <a:t>region</a:t>
            </a:r>
            <a:endParaRPr sz="3000" dirty="0">
              <a:latin typeface="Times New Roman" panose="02020603050405020304" charset="0"/>
              <a:cs typeface="Times New Roman" panose="02020603050405020304" charset="0"/>
            </a:endParaRPr>
          </a:p>
          <a:p>
            <a:pPr marL="355600" marR="314960" indent="-342900" algn="just">
              <a:lnSpc>
                <a:spcPct val="115000"/>
              </a:lnSpc>
              <a:spcBef>
                <a:spcPts val="145"/>
              </a:spcBef>
              <a:buFont typeface="Arial" panose="020B0604020202020204" pitchFamily="34" charset="0"/>
              <a:buChar char="•"/>
              <a:tabLst>
                <a:tab pos="1376680" algn="l"/>
                <a:tab pos="3017520" algn="l"/>
                <a:tab pos="4917440" algn="l"/>
                <a:tab pos="6087745" algn="l"/>
                <a:tab pos="6715125" algn="l"/>
                <a:tab pos="7058025" algn="l"/>
                <a:tab pos="8714105" algn="l"/>
                <a:tab pos="9750425" algn="l"/>
                <a:tab pos="10816590" algn="l"/>
                <a:tab pos="12125325" algn="l"/>
                <a:tab pos="12558395" algn="l"/>
                <a:tab pos="13522960" algn="l"/>
              </a:tabLst>
            </a:pPr>
            <a:r>
              <a:rPr sz="2400" dirty="0">
                <a:solidFill>
                  <a:srgbClr val="404040"/>
                </a:solidFill>
                <a:latin typeface="Times New Roman" panose="02020603050405020304" charset="0"/>
                <a:cs typeface="Times New Roman" panose="02020603050405020304" charset="0"/>
              </a:rPr>
              <a:t>Adverse Childhood Experiences (ACEs) are a significant public health concern in many countries, including the United States, Canada, the United Kingdom, and Australia.</a:t>
            </a:r>
          </a:p>
          <a:p>
            <a:pPr marL="355600" marR="314960" indent="-342900" algn="just">
              <a:lnSpc>
                <a:spcPct val="115000"/>
              </a:lnSpc>
              <a:spcBef>
                <a:spcPts val="145"/>
              </a:spcBef>
              <a:buFont typeface="Arial" panose="020B0604020202020204" pitchFamily="34" charset="0"/>
              <a:buChar char="•"/>
              <a:tabLst>
                <a:tab pos="1376680" algn="l"/>
                <a:tab pos="3017520" algn="l"/>
                <a:tab pos="4917440" algn="l"/>
                <a:tab pos="6087745" algn="l"/>
                <a:tab pos="6715125" algn="l"/>
                <a:tab pos="7058025" algn="l"/>
                <a:tab pos="8714105" algn="l"/>
                <a:tab pos="9750425" algn="l"/>
                <a:tab pos="10816590" algn="l"/>
                <a:tab pos="12125325" algn="l"/>
                <a:tab pos="12558395" algn="l"/>
                <a:tab pos="13522960" algn="l"/>
              </a:tabLst>
            </a:pPr>
            <a:r>
              <a:rPr sz="2400" dirty="0">
                <a:solidFill>
                  <a:srgbClr val="404040"/>
                </a:solidFill>
                <a:latin typeface="Times New Roman" panose="02020603050405020304" charset="0"/>
                <a:cs typeface="Times New Roman" panose="02020603050405020304" charset="0"/>
              </a:rPr>
              <a:t>In the United States, approximately two-thirds of adults have experienced at least one ACE, and 13% of adults have experienced four or more ACEs.</a:t>
            </a:r>
          </a:p>
          <a:p>
            <a:pPr marL="355600" marR="314960" indent="-342900" algn="just">
              <a:lnSpc>
                <a:spcPct val="115000"/>
              </a:lnSpc>
              <a:spcBef>
                <a:spcPts val="145"/>
              </a:spcBef>
              <a:buFont typeface="Arial" panose="020B0604020202020204" pitchFamily="34" charset="0"/>
              <a:buChar char="•"/>
              <a:tabLst>
                <a:tab pos="1376680" algn="l"/>
                <a:tab pos="3017520" algn="l"/>
                <a:tab pos="4917440" algn="l"/>
                <a:tab pos="6087745" algn="l"/>
                <a:tab pos="6715125" algn="l"/>
                <a:tab pos="7058025" algn="l"/>
                <a:tab pos="8714105" algn="l"/>
                <a:tab pos="9750425" algn="l"/>
                <a:tab pos="10816590" algn="l"/>
                <a:tab pos="12125325" algn="l"/>
                <a:tab pos="12558395" algn="l"/>
                <a:tab pos="13522960" algn="l"/>
              </a:tabLst>
            </a:pPr>
            <a:r>
              <a:rPr sz="2400" dirty="0">
                <a:solidFill>
                  <a:srgbClr val="404040"/>
                </a:solidFill>
                <a:latin typeface="Times New Roman" panose="02020603050405020304" charset="0"/>
                <a:cs typeface="Times New Roman" panose="02020603050405020304" charset="0"/>
              </a:rPr>
              <a:t>In Canada, about 54% of adults have experienced at least one ACE, and 16% of adults have experienced four or more ACEs.</a:t>
            </a:r>
          </a:p>
          <a:p>
            <a:pPr marL="355600" marR="314960" indent="-342900" algn="just">
              <a:lnSpc>
                <a:spcPct val="115000"/>
              </a:lnSpc>
              <a:spcBef>
                <a:spcPts val="145"/>
              </a:spcBef>
              <a:buFont typeface="Arial" panose="020B0604020202020204" pitchFamily="34" charset="0"/>
              <a:buChar char="•"/>
              <a:tabLst>
                <a:tab pos="1376680" algn="l"/>
                <a:tab pos="3017520" algn="l"/>
                <a:tab pos="4917440" algn="l"/>
                <a:tab pos="6087745" algn="l"/>
                <a:tab pos="6715125" algn="l"/>
                <a:tab pos="7058025" algn="l"/>
                <a:tab pos="8714105" algn="l"/>
                <a:tab pos="9750425" algn="l"/>
                <a:tab pos="10816590" algn="l"/>
                <a:tab pos="12125325" algn="l"/>
                <a:tab pos="12558395" algn="l"/>
                <a:tab pos="13522960" algn="l"/>
              </a:tabLst>
            </a:pPr>
            <a:r>
              <a:rPr sz="2400" dirty="0">
                <a:solidFill>
                  <a:srgbClr val="404040"/>
                </a:solidFill>
                <a:latin typeface="Times New Roman" panose="02020603050405020304" charset="0"/>
                <a:cs typeface="Times New Roman" panose="02020603050405020304" charset="0"/>
              </a:rPr>
              <a:t>In the United Kingdom, around half of </a:t>
            </a:r>
            <a:r>
              <a:rPr lang="en-US" sz="2400" dirty="0">
                <a:solidFill>
                  <a:srgbClr val="404040"/>
                </a:solidFill>
                <a:latin typeface="Times New Roman" panose="02020603050405020304" charset="0"/>
                <a:cs typeface="Times New Roman" panose="02020603050405020304" charset="0"/>
              </a:rPr>
              <a:t>the </a:t>
            </a:r>
            <a:r>
              <a:rPr sz="2400" dirty="0">
                <a:solidFill>
                  <a:srgbClr val="404040"/>
                </a:solidFill>
                <a:latin typeface="Times New Roman" panose="02020603050405020304" charset="0"/>
                <a:cs typeface="Times New Roman" panose="02020603050405020304" charset="0"/>
              </a:rPr>
              <a:t>adults have experienced at least one ACE, and 8% of adults have experienced four or more ACEs</a:t>
            </a:r>
            <a:r>
              <a:rPr lang="en-IN" sz="2400" dirty="0">
                <a:solidFill>
                  <a:srgbClr val="404040"/>
                </a:solidFill>
                <a:latin typeface="Times New Roman" panose="02020603050405020304" charset="0"/>
                <a:cs typeface="Times New Roman" panose="02020603050405020304" charset="0"/>
              </a:rPr>
              <a:t> (Merriam, and Tisdell, 2016)</a:t>
            </a:r>
            <a:r>
              <a:rPr sz="2400" dirty="0">
                <a:solidFill>
                  <a:srgbClr val="404040"/>
                </a:solidFill>
                <a:latin typeface="Times New Roman" panose="02020603050405020304" charset="0"/>
                <a:cs typeface="Times New Roman" panose="02020603050405020304" charset="0"/>
              </a:rPr>
              <a:t>.</a:t>
            </a:r>
          </a:p>
          <a:p>
            <a:pPr marL="355600" marR="314960" indent="-342900" algn="just">
              <a:lnSpc>
                <a:spcPct val="115000"/>
              </a:lnSpc>
              <a:spcBef>
                <a:spcPts val="145"/>
              </a:spcBef>
              <a:buFont typeface="Arial" panose="020B0604020202020204" pitchFamily="34" charset="0"/>
              <a:buChar char="•"/>
              <a:tabLst>
                <a:tab pos="1376680" algn="l"/>
                <a:tab pos="3017520" algn="l"/>
                <a:tab pos="4917440" algn="l"/>
                <a:tab pos="6087745" algn="l"/>
                <a:tab pos="6715125" algn="l"/>
                <a:tab pos="7058025" algn="l"/>
                <a:tab pos="8714105" algn="l"/>
                <a:tab pos="9750425" algn="l"/>
                <a:tab pos="10816590" algn="l"/>
                <a:tab pos="12125325" algn="l"/>
                <a:tab pos="12558395" algn="l"/>
                <a:tab pos="13522960" algn="l"/>
              </a:tabLst>
            </a:pPr>
            <a:r>
              <a:rPr sz="2400" dirty="0">
                <a:solidFill>
                  <a:srgbClr val="404040"/>
                </a:solidFill>
                <a:latin typeface="Times New Roman" panose="02020603050405020304" charset="0"/>
                <a:cs typeface="Times New Roman" panose="02020603050405020304" charset="0"/>
              </a:rPr>
              <a:t>In Australia, around half of the population has experienced at least one ACE, and 12% of the population has experienced four or more ACEs.</a:t>
            </a:r>
          </a:p>
          <a:p>
            <a:pPr marL="355600" marR="314960" indent="-342900" algn="just">
              <a:lnSpc>
                <a:spcPct val="115000"/>
              </a:lnSpc>
              <a:spcBef>
                <a:spcPts val="145"/>
              </a:spcBef>
              <a:buFont typeface="Arial" panose="020B0604020202020204" pitchFamily="34" charset="0"/>
              <a:buChar char="•"/>
              <a:tabLst>
                <a:tab pos="1376680" algn="l"/>
                <a:tab pos="3017520" algn="l"/>
                <a:tab pos="4917440" algn="l"/>
                <a:tab pos="6087745" algn="l"/>
                <a:tab pos="6715125" algn="l"/>
                <a:tab pos="7058025" algn="l"/>
                <a:tab pos="8714105" algn="l"/>
                <a:tab pos="9750425" algn="l"/>
                <a:tab pos="10816590" algn="l"/>
                <a:tab pos="12125325" algn="l"/>
                <a:tab pos="12558395" algn="l"/>
                <a:tab pos="13522960" algn="l"/>
              </a:tabLst>
            </a:pPr>
            <a:r>
              <a:rPr sz="2400" dirty="0">
                <a:solidFill>
                  <a:srgbClr val="404040"/>
                </a:solidFill>
                <a:latin typeface="Times New Roman" panose="02020603050405020304" charset="0"/>
                <a:cs typeface="Times New Roman" panose="02020603050405020304" charset="0"/>
              </a:rPr>
              <a:t>ACEs are associated with a range of physical and mental health problems, including obesity, diabetes, heart disease, depression, and substance abuse</a:t>
            </a:r>
            <a:r>
              <a:rPr lang="en-US" sz="2400" dirty="0">
                <a:solidFill>
                  <a:srgbClr val="404040"/>
                </a:solidFill>
                <a:latin typeface="Times New Roman" panose="02020603050405020304" charset="0"/>
                <a:cs typeface="Times New Roman" panose="02020603050405020304" charset="0"/>
              </a:rPr>
              <a:t> (</a:t>
            </a:r>
            <a:r>
              <a:rPr lang="en-US" sz="2400" dirty="0" err="1">
                <a:solidFill>
                  <a:srgbClr val="000000"/>
                </a:solidFill>
                <a:latin typeface="Times New Roman" panose="02020603050405020304" charset="0"/>
                <a:cs typeface="Calibri" panose="020F0502020204030204" charset="0"/>
              </a:rPr>
              <a:t>Eversley</a:t>
            </a:r>
            <a:r>
              <a:rPr lang="en-US" sz="2400" dirty="0">
                <a:solidFill>
                  <a:srgbClr val="000000"/>
                </a:solidFill>
                <a:latin typeface="Times New Roman" panose="02020603050405020304" charset="0"/>
                <a:cs typeface="Calibri" panose="020F0502020204030204" charset="0"/>
              </a:rPr>
              <a:t>, and Pitt, 2022)</a:t>
            </a:r>
            <a:r>
              <a:rPr sz="2400" dirty="0">
                <a:solidFill>
                  <a:srgbClr val="404040"/>
                </a:solidFill>
                <a:latin typeface="Times New Roman" panose="02020603050405020304" charset="0"/>
                <a:cs typeface="Times New Roman" panose="0202060305040502030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1"/>
            <a:ext cx="18287999" cy="10286998"/>
          </a:xfrm>
          <a:prstGeom prst="rect">
            <a:avLst/>
          </a:prstGeom>
        </p:spPr>
      </p:pic>
      <p:sp>
        <p:nvSpPr>
          <p:cNvPr id="3" name="object 3"/>
          <p:cNvSpPr txBox="1">
            <a:spLocks noGrp="1"/>
          </p:cNvSpPr>
          <p:nvPr>
            <p:ph type="title"/>
          </p:nvPr>
        </p:nvSpPr>
        <p:spPr>
          <a:xfrm>
            <a:off x="1915160" y="803910"/>
            <a:ext cx="14363700" cy="2153285"/>
          </a:xfrm>
          <a:prstGeom prst="rect">
            <a:avLst/>
          </a:prstGeom>
        </p:spPr>
        <p:txBody>
          <a:bodyPr vert="horz" wrap="square" lIns="0" tIns="12065" rIns="0" bIns="0" rtlCol="0">
            <a:spAutoFit/>
          </a:bodyPr>
          <a:lstStyle/>
          <a:p>
            <a:pPr marL="227330" marR="5080" indent="-215265" algn="ctr">
              <a:lnSpc>
                <a:spcPct val="116000"/>
              </a:lnSpc>
              <a:spcBef>
                <a:spcPts val="95"/>
              </a:spcBef>
            </a:pPr>
            <a:r>
              <a:rPr sz="6000" spc="70" dirty="0">
                <a:latin typeface="Times New Roman" panose="02020603050405020304" charset="0"/>
                <a:cs typeface="Times New Roman" panose="02020603050405020304" charset="0"/>
              </a:rPr>
              <a:t>NATIONAL </a:t>
            </a:r>
            <a:r>
              <a:rPr sz="6000" spc="65" dirty="0">
                <a:latin typeface="Times New Roman" panose="02020603050405020304" charset="0"/>
                <a:cs typeface="Times New Roman" panose="02020603050405020304" charset="0"/>
              </a:rPr>
              <a:t>HEALTH-PROMOTION </a:t>
            </a:r>
            <a:r>
              <a:rPr sz="6000" spc="-1600" dirty="0">
                <a:latin typeface="Times New Roman" panose="02020603050405020304" charset="0"/>
                <a:cs typeface="Times New Roman" panose="02020603050405020304" charset="0"/>
              </a:rPr>
              <a:t> </a:t>
            </a:r>
            <a:r>
              <a:rPr sz="6000" spc="-105" dirty="0">
                <a:latin typeface="Times New Roman" panose="02020603050405020304" charset="0"/>
                <a:cs typeface="Times New Roman" panose="02020603050405020304" charset="0"/>
              </a:rPr>
              <a:t>STRATEGIES</a:t>
            </a:r>
            <a:r>
              <a:rPr sz="6000" spc="-10" dirty="0">
                <a:latin typeface="Times New Roman" panose="02020603050405020304" charset="0"/>
                <a:cs typeface="Times New Roman" panose="02020603050405020304" charset="0"/>
              </a:rPr>
              <a:t> </a:t>
            </a:r>
            <a:r>
              <a:rPr sz="6000" spc="-120" dirty="0">
                <a:latin typeface="Times New Roman" panose="02020603050405020304" charset="0"/>
                <a:cs typeface="Times New Roman" panose="02020603050405020304" charset="0"/>
              </a:rPr>
              <a:t>RELATED</a:t>
            </a:r>
            <a:r>
              <a:rPr sz="6000" spc="-5" dirty="0">
                <a:latin typeface="Times New Roman" panose="02020603050405020304" charset="0"/>
                <a:cs typeface="Times New Roman" panose="02020603050405020304" charset="0"/>
              </a:rPr>
              <a:t> </a:t>
            </a:r>
            <a:r>
              <a:rPr sz="6000" spc="55" dirty="0">
                <a:latin typeface="Times New Roman" panose="02020603050405020304" charset="0"/>
                <a:cs typeface="Times New Roman" panose="02020603050405020304" charset="0"/>
              </a:rPr>
              <a:t>TO</a:t>
            </a:r>
            <a:r>
              <a:rPr sz="6000" spc="-10" dirty="0">
                <a:latin typeface="Times New Roman" panose="02020603050405020304" charset="0"/>
                <a:cs typeface="Times New Roman" panose="02020603050405020304" charset="0"/>
              </a:rPr>
              <a:t> </a:t>
            </a:r>
            <a:r>
              <a:rPr sz="6000" spc="-160" dirty="0">
                <a:latin typeface="Times New Roman" panose="02020603050405020304" charset="0"/>
                <a:cs typeface="Times New Roman" panose="02020603050405020304" charset="0"/>
              </a:rPr>
              <a:t>ACES</a:t>
            </a:r>
          </a:p>
        </p:txBody>
      </p:sp>
      <p:sp>
        <p:nvSpPr>
          <p:cNvPr id="8" name="object 8"/>
          <p:cNvSpPr txBox="1"/>
          <p:nvPr/>
        </p:nvSpPr>
        <p:spPr>
          <a:xfrm>
            <a:off x="1179830" y="3467100"/>
            <a:ext cx="15354300" cy="5437771"/>
          </a:xfrm>
          <a:prstGeom prst="rect">
            <a:avLst/>
          </a:prstGeom>
        </p:spPr>
        <p:txBody>
          <a:bodyPr vert="horz" wrap="square" lIns="0" tIns="12700" rIns="0" bIns="0" rtlCol="0">
            <a:spAutoFit/>
          </a:bodyPr>
          <a:lstStyle/>
          <a:p>
            <a:pPr marL="3947160" marR="136525" indent="-3935095" algn="ctr">
              <a:lnSpc>
                <a:spcPct val="116000"/>
              </a:lnSpc>
              <a:spcBef>
                <a:spcPts val="100"/>
              </a:spcBef>
            </a:pPr>
            <a:r>
              <a:rPr sz="3000" b="1" spc="-140" dirty="0">
                <a:solidFill>
                  <a:srgbClr val="404040"/>
                </a:solidFill>
                <a:latin typeface="Times New Roman" panose="02020603050405020304" charset="0"/>
                <a:cs typeface="Times New Roman" panose="02020603050405020304" charset="0"/>
              </a:rPr>
              <a:t>Discussion</a:t>
            </a:r>
            <a:r>
              <a:rPr sz="3000" b="1" spc="-45" dirty="0">
                <a:solidFill>
                  <a:srgbClr val="404040"/>
                </a:solidFill>
                <a:latin typeface="Times New Roman" panose="02020603050405020304" charset="0"/>
                <a:cs typeface="Times New Roman" panose="02020603050405020304" charset="0"/>
              </a:rPr>
              <a:t> </a:t>
            </a:r>
            <a:r>
              <a:rPr sz="3000" b="1" spc="-60" dirty="0">
                <a:solidFill>
                  <a:srgbClr val="404040"/>
                </a:solidFill>
                <a:latin typeface="Times New Roman" panose="02020603050405020304" charset="0"/>
                <a:cs typeface="Times New Roman" panose="02020603050405020304" charset="0"/>
              </a:rPr>
              <a:t>of</a:t>
            </a:r>
            <a:r>
              <a:rPr sz="3000" b="1" spc="-40" dirty="0">
                <a:solidFill>
                  <a:srgbClr val="404040"/>
                </a:solidFill>
                <a:latin typeface="Times New Roman" panose="02020603050405020304" charset="0"/>
                <a:cs typeface="Times New Roman" panose="02020603050405020304" charset="0"/>
              </a:rPr>
              <a:t> </a:t>
            </a:r>
            <a:r>
              <a:rPr sz="3000" b="1" spc="-114" dirty="0">
                <a:solidFill>
                  <a:srgbClr val="404040"/>
                </a:solidFill>
                <a:latin typeface="Times New Roman" panose="02020603050405020304" charset="0"/>
                <a:cs typeface="Times New Roman" panose="02020603050405020304" charset="0"/>
              </a:rPr>
              <a:t>Specific</a:t>
            </a:r>
            <a:r>
              <a:rPr sz="3000" b="1" spc="-40" dirty="0">
                <a:solidFill>
                  <a:srgbClr val="404040"/>
                </a:solidFill>
                <a:latin typeface="Times New Roman" panose="02020603050405020304" charset="0"/>
                <a:cs typeface="Times New Roman" panose="02020603050405020304" charset="0"/>
              </a:rPr>
              <a:t> </a:t>
            </a:r>
            <a:r>
              <a:rPr sz="3000" b="1" spc="-120" dirty="0">
                <a:solidFill>
                  <a:srgbClr val="404040"/>
                </a:solidFill>
                <a:latin typeface="Times New Roman" panose="02020603050405020304" charset="0"/>
                <a:cs typeface="Times New Roman" panose="02020603050405020304" charset="0"/>
              </a:rPr>
              <a:t>Examples</a:t>
            </a:r>
            <a:r>
              <a:rPr sz="3000" b="1" spc="-45" dirty="0">
                <a:solidFill>
                  <a:srgbClr val="404040"/>
                </a:solidFill>
                <a:latin typeface="Times New Roman" panose="02020603050405020304" charset="0"/>
                <a:cs typeface="Times New Roman" panose="02020603050405020304" charset="0"/>
              </a:rPr>
              <a:t> </a:t>
            </a:r>
            <a:r>
              <a:rPr sz="3000" b="1" spc="-60" dirty="0">
                <a:solidFill>
                  <a:srgbClr val="404040"/>
                </a:solidFill>
                <a:latin typeface="Times New Roman" panose="02020603050405020304" charset="0"/>
                <a:cs typeface="Times New Roman" panose="02020603050405020304" charset="0"/>
              </a:rPr>
              <a:t>of</a:t>
            </a:r>
            <a:r>
              <a:rPr sz="3000" b="1" spc="-40" dirty="0">
                <a:solidFill>
                  <a:srgbClr val="404040"/>
                </a:solidFill>
                <a:latin typeface="Times New Roman" panose="02020603050405020304" charset="0"/>
                <a:cs typeface="Times New Roman" panose="02020603050405020304" charset="0"/>
              </a:rPr>
              <a:t> </a:t>
            </a:r>
            <a:r>
              <a:rPr sz="3000" b="1" spc="-30" dirty="0">
                <a:solidFill>
                  <a:srgbClr val="404040"/>
                </a:solidFill>
                <a:latin typeface="Times New Roman" panose="02020603050405020304" charset="0"/>
                <a:cs typeface="Times New Roman" panose="02020603050405020304" charset="0"/>
              </a:rPr>
              <a:t>Health-Related</a:t>
            </a:r>
            <a:r>
              <a:rPr sz="3000" b="1" spc="-40" dirty="0">
                <a:solidFill>
                  <a:srgbClr val="404040"/>
                </a:solidFill>
                <a:latin typeface="Times New Roman" panose="02020603050405020304" charset="0"/>
                <a:cs typeface="Times New Roman" panose="02020603050405020304" charset="0"/>
              </a:rPr>
              <a:t> </a:t>
            </a:r>
            <a:r>
              <a:rPr sz="3000" b="1" spc="-120" dirty="0">
                <a:solidFill>
                  <a:srgbClr val="404040"/>
                </a:solidFill>
                <a:latin typeface="Times New Roman" panose="02020603050405020304" charset="0"/>
                <a:cs typeface="Times New Roman" panose="02020603050405020304" charset="0"/>
              </a:rPr>
              <a:t>Research</a:t>
            </a:r>
            <a:r>
              <a:rPr sz="3000" b="1" spc="-40" dirty="0">
                <a:solidFill>
                  <a:srgbClr val="404040"/>
                </a:solidFill>
                <a:latin typeface="Times New Roman" panose="02020603050405020304" charset="0"/>
                <a:cs typeface="Times New Roman" panose="02020603050405020304" charset="0"/>
              </a:rPr>
              <a:t> </a:t>
            </a:r>
            <a:r>
              <a:rPr sz="3000" b="1" spc="-80" dirty="0">
                <a:solidFill>
                  <a:srgbClr val="404040"/>
                </a:solidFill>
                <a:latin typeface="Times New Roman" panose="02020603050405020304" charset="0"/>
                <a:cs typeface="Times New Roman" panose="02020603050405020304" charset="0"/>
              </a:rPr>
              <a:t>and</a:t>
            </a:r>
            <a:r>
              <a:rPr sz="3000" b="1" spc="-45" dirty="0">
                <a:solidFill>
                  <a:srgbClr val="404040"/>
                </a:solidFill>
                <a:latin typeface="Times New Roman" panose="02020603050405020304" charset="0"/>
                <a:cs typeface="Times New Roman" panose="02020603050405020304" charset="0"/>
              </a:rPr>
              <a:t> </a:t>
            </a:r>
            <a:r>
              <a:rPr sz="3000" b="1" spc="-80" dirty="0">
                <a:solidFill>
                  <a:srgbClr val="404040"/>
                </a:solidFill>
                <a:latin typeface="Times New Roman" panose="02020603050405020304" charset="0"/>
                <a:cs typeface="Times New Roman" panose="02020603050405020304" charset="0"/>
              </a:rPr>
              <a:t>Their</a:t>
            </a:r>
            <a:r>
              <a:rPr sz="3000" b="1" spc="-40" dirty="0">
                <a:solidFill>
                  <a:srgbClr val="404040"/>
                </a:solidFill>
                <a:latin typeface="Times New Roman" panose="02020603050405020304" charset="0"/>
                <a:cs typeface="Times New Roman" panose="02020603050405020304" charset="0"/>
              </a:rPr>
              <a:t> </a:t>
            </a:r>
            <a:r>
              <a:rPr sz="3000" b="1" spc="-110" dirty="0">
                <a:solidFill>
                  <a:srgbClr val="404040"/>
                </a:solidFill>
                <a:latin typeface="Times New Roman" panose="02020603050405020304" charset="0"/>
                <a:cs typeface="Times New Roman" panose="02020603050405020304" charset="0"/>
              </a:rPr>
              <a:t>Role</a:t>
            </a:r>
            <a:r>
              <a:rPr sz="3000" b="1" spc="-40" dirty="0">
                <a:solidFill>
                  <a:srgbClr val="404040"/>
                </a:solidFill>
                <a:latin typeface="Times New Roman" panose="02020603050405020304" charset="0"/>
                <a:cs typeface="Times New Roman" panose="02020603050405020304" charset="0"/>
              </a:rPr>
              <a:t> </a:t>
            </a:r>
            <a:r>
              <a:rPr sz="3000" b="1" spc="-105" dirty="0">
                <a:solidFill>
                  <a:srgbClr val="404040"/>
                </a:solidFill>
                <a:latin typeface="Times New Roman" panose="02020603050405020304" charset="0"/>
                <a:cs typeface="Times New Roman" panose="02020603050405020304" charset="0"/>
              </a:rPr>
              <a:t>in</a:t>
            </a:r>
            <a:r>
              <a:rPr sz="3000" b="1" spc="-45" dirty="0">
                <a:solidFill>
                  <a:srgbClr val="404040"/>
                </a:solidFill>
                <a:latin typeface="Times New Roman" panose="02020603050405020304" charset="0"/>
                <a:cs typeface="Times New Roman" panose="02020603050405020304" charset="0"/>
              </a:rPr>
              <a:t> </a:t>
            </a:r>
            <a:r>
              <a:rPr sz="3000" b="1" spc="-70" dirty="0">
                <a:solidFill>
                  <a:srgbClr val="404040"/>
                </a:solidFill>
                <a:latin typeface="Times New Roman" panose="02020603050405020304" charset="0"/>
                <a:cs typeface="Times New Roman" panose="02020603050405020304" charset="0"/>
              </a:rPr>
              <a:t>Driving </a:t>
            </a:r>
            <a:r>
              <a:rPr sz="3000" b="1" spc="-790" dirty="0">
                <a:solidFill>
                  <a:srgbClr val="404040"/>
                </a:solidFill>
                <a:latin typeface="Times New Roman" panose="02020603050405020304" charset="0"/>
                <a:cs typeface="Times New Roman" panose="02020603050405020304" charset="0"/>
              </a:rPr>
              <a:t> </a:t>
            </a:r>
            <a:r>
              <a:rPr sz="3000" b="1" spc="-65" dirty="0">
                <a:solidFill>
                  <a:srgbClr val="404040"/>
                </a:solidFill>
                <a:latin typeface="Times New Roman" panose="02020603050405020304" charset="0"/>
                <a:cs typeface="Times New Roman" panose="02020603050405020304" charset="0"/>
              </a:rPr>
              <a:t>National</a:t>
            </a:r>
          </a:p>
          <a:p>
            <a:pPr marL="3947160" marR="136525" indent="-3935095" algn="ctr">
              <a:lnSpc>
                <a:spcPct val="116000"/>
              </a:lnSpc>
              <a:spcBef>
                <a:spcPts val="100"/>
              </a:spcBef>
            </a:pPr>
            <a:r>
              <a:rPr sz="3000" b="1" spc="-45" dirty="0">
                <a:solidFill>
                  <a:srgbClr val="404040"/>
                </a:solidFill>
                <a:latin typeface="Times New Roman" panose="02020603050405020304" charset="0"/>
                <a:cs typeface="Times New Roman" panose="02020603050405020304" charset="0"/>
              </a:rPr>
              <a:t>Health-Promotion </a:t>
            </a:r>
            <a:r>
              <a:rPr sz="3000" b="1" spc="-90" dirty="0">
                <a:solidFill>
                  <a:srgbClr val="404040"/>
                </a:solidFill>
                <a:latin typeface="Times New Roman" panose="02020603050405020304" charset="0"/>
                <a:cs typeface="Times New Roman" panose="02020603050405020304" charset="0"/>
              </a:rPr>
              <a:t>Strategies</a:t>
            </a:r>
            <a:endParaRPr sz="3000" dirty="0">
              <a:latin typeface="Times New Roman" panose="02020603050405020304" charset="0"/>
              <a:cs typeface="Times New Roman" panose="02020603050405020304" charset="0"/>
            </a:endParaRPr>
          </a:p>
          <a:p>
            <a:pPr marL="718185" marR="11430" indent="-342900" algn="just">
              <a:lnSpc>
                <a:spcPct val="114000"/>
              </a:lnSpc>
              <a:spcBef>
                <a:spcPts val="180"/>
              </a:spcBef>
              <a:buFont typeface="Arial" panose="020B0604020202020204" pitchFamily="34" charset="0"/>
              <a:buChar char="•"/>
            </a:pPr>
            <a:r>
              <a:rPr sz="2400" spc="-60" dirty="0">
                <a:solidFill>
                  <a:srgbClr val="404040"/>
                </a:solidFill>
                <a:latin typeface="Times New Roman" panose="02020603050405020304" charset="0"/>
                <a:cs typeface="Times New Roman" panose="02020603050405020304" charset="0"/>
              </a:rPr>
              <a:t>The </a:t>
            </a:r>
            <a:r>
              <a:rPr sz="2400" spc="-95" dirty="0">
                <a:solidFill>
                  <a:srgbClr val="404040"/>
                </a:solidFill>
                <a:latin typeface="Times New Roman" panose="02020603050405020304" charset="0"/>
                <a:cs typeface="Times New Roman" panose="02020603050405020304" charset="0"/>
              </a:rPr>
              <a:t>ACE </a:t>
            </a:r>
            <a:r>
              <a:rPr sz="2400" spc="-60" dirty="0">
                <a:solidFill>
                  <a:srgbClr val="404040"/>
                </a:solidFill>
                <a:latin typeface="Times New Roman" panose="02020603050405020304" charset="0"/>
                <a:cs typeface="Times New Roman" panose="02020603050405020304" charset="0"/>
              </a:rPr>
              <a:t>Study </a:t>
            </a:r>
            <a:r>
              <a:rPr sz="2400" spc="-90" dirty="0">
                <a:solidFill>
                  <a:srgbClr val="404040"/>
                </a:solidFill>
                <a:latin typeface="Times New Roman" panose="02020603050405020304" charset="0"/>
                <a:cs typeface="Times New Roman" panose="02020603050405020304" charset="0"/>
              </a:rPr>
              <a:t>conducted </a:t>
            </a:r>
            <a:r>
              <a:rPr sz="2400" spc="-70" dirty="0">
                <a:solidFill>
                  <a:srgbClr val="404040"/>
                </a:solidFill>
                <a:latin typeface="Times New Roman" panose="02020603050405020304" charset="0"/>
                <a:cs typeface="Times New Roman" panose="02020603050405020304" charset="0"/>
              </a:rPr>
              <a:t>by </a:t>
            </a:r>
            <a:r>
              <a:rPr sz="2400" spc="-40" dirty="0">
                <a:solidFill>
                  <a:srgbClr val="404040"/>
                </a:solidFill>
                <a:latin typeface="Times New Roman" panose="02020603050405020304" charset="0"/>
                <a:cs typeface="Times New Roman" panose="02020603050405020304" charset="0"/>
              </a:rPr>
              <a:t>the </a:t>
            </a:r>
            <a:r>
              <a:rPr sz="2400" spc="-75" dirty="0">
                <a:solidFill>
                  <a:srgbClr val="404040"/>
                </a:solidFill>
                <a:latin typeface="Times New Roman" panose="02020603050405020304" charset="0"/>
                <a:cs typeface="Times New Roman" panose="02020603050405020304" charset="0"/>
              </a:rPr>
              <a:t>Centers </a:t>
            </a:r>
            <a:r>
              <a:rPr sz="2400" spc="-55" dirty="0">
                <a:solidFill>
                  <a:srgbClr val="404040"/>
                </a:solidFill>
                <a:latin typeface="Times New Roman" panose="02020603050405020304" charset="0"/>
                <a:cs typeface="Times New Roman" panose="02020603050405020304" charset="0"/>
              </a:rPr>
              <a:t>for </a:t>
            </a:r>
            <a:r>
              <a:rPr sz="2400" spc="-85" dirty="0">
                <a:solidFill>
                  <a:srgbClr val="404040"/>
                </a:solidFill>
                <a:latin typeface="Times New Roman" panose="02020603050405020304" charset="0"/>
                <a:cs typeface="Times New Roman" panose="02020603050405020304" charset="0"/>
              </a:rPr>
              <a:t>Disease </a:t>
            </a:r>
            <a:r>
              <a:rPr sz="2400" spc="-75" dirty="0">
                <a:solidFill>
                  <a:srgbClr val="404040"/>
                </a:solidFill>
                <a:latin typeface="Times New Roman" panose="02020603050405020304" charset="0"/>
                <a:cs typeface="Times New Roman" panose="02020603050405020304" charset="0"/>
              </a:rPr>
              <a:t>Control </a:t>
            </a:r>
            <a:r>
              <a:rPr sz="2400" spc="-65" dirty="0">
                <a:solidFill>
                  <a:srgbClr val="404040"/>
                </a:solidFill>
                <a:latin typeface="Times New Roman" panose="02020603050405020304" charset="0"/>
                <a:cs typeface="Times New Roman" panose="02020603050405020304" charset="0"/>
              </a:rPr>
              <a:t>and Prevention </a:t>
            </a:r>
            <a:r>
              <a:rPr sz="2400" spc="-40" dirty="0">
                <a:solidFill>
                  <a:srgbClr val="404040"/>
                </a:solidFill>
                <a:latin typeface="Times New Roman" panose="02020603050405020304" charset="0"/>
                <a:cs typeface="Times New Roman" panose="02020603050405020304" charset="0"/>
              </a:rPr>
              <a:t>(CDC) </a:t>
            </a:r>
            <a:r>
              <a:rPr sz="2400" spc="-85" dirty="0">
                <a:solidFill>
                  <a:srgbClr val="404040"/>
                </a:solidFill>
                <a:latin typeface="Times New Roman" panose="02020603050405020304" charset="0"/>
                <a:cs typeface="Times New Roman" panose="02020603050405020304" charset="0"/>
              </a:rPr>
              <a:t>in </a:t>
            </a:r>
            <a:r>
              <a:rPr sz="2400" spc="-40" dirty="0">
                <a:solidFill>
                  <a:srgbClr val="404040"/>
                </a:solidFill>
                <a:latin typeface="Times New Roman" panose="02020603050405020304" charset="0"/>
                <a:cs typeface="Times New Roman" panose="02020603050405020304" charset="0"/>
              </a:rPr>
              <a:t>the United </a:t>
            </a:r>
            <a:r>
              <a:rPr sz="2400" spc="-55" dirty="0">
                <a:solidFill>
                  <a:srgbClr val="404040"/>
                </a:solidFill>
                <a:latin typeface="Times New Roman" panose="02020603050405020304" charset="0"/>
                <a:cs typeface="Times New Roman" panose="02020603050405020304" charset="0"/>
              </a:rPr>
              <a:t>States </a:t>
            </a:r>
            <a:r>
              <a:rPr sz="2400" spc="-25" dirty="0">
                <a:solidFill>
                  <a:srgbClr val="404040"/>
                </a:solidFill>
                <a:latin typeface="Times New Roman" panose="02020603050405020304" charset="0"/>
                <a:cs typeface="Times New Roman" panose="02020603050405020304" charset="0"/>
              </a:rPr>
              <a:t>was </a:t>
            </a:r>
            <a:r>
              <a:rPr sz="2400" spc="-90" dirty="0">
                <a:solidFill>
                  <a:srgbClr val="404040"/>
                </a:solidFill>
                <a:latin typeface="Times New Roman" panose="02020603050405020304" charset="0"/>
                <a:cs typeface="Times New Roman" panose="02020603050405020304" charset="0"/>
              </a:rPr>
              <a:t>one </a:t>
            </a:r>
            <a:r>
              <a:rPr sz="2400" spc="-50" dirty="0">
                <a:solidFill>
                  <a:srgbClr val="404040"/>
                </a:solidFill>
                <a:latin typeface="Times New Roman" panose="02020603050405020304" charset="0"/>
                <a:cs typeface="Times New Roman" panose="02020603050405020304" charset="0"/>
              </a:rPr>
              <a:t>of </a:t>
            </a:r>
            <a:r>
              <a:rPr sz="2400" spc="-40" dirty="0">
                <a:solidFill>
                  <a:srgbClr val="404040"/>
                </a:solidFill>
                <a:latin typeface="Times New Roman" panose="02020603050405020304" charset="0"/>
                <a:cs typeface="Times New Roman" panose="02020603050405020304" charset="0"/>
              </a:rPr>
              <a:t>the </a:t>
            </a:r>
            <a:r>
              <a:rPr sz="2400" spc="-55" dirty="0">
                <a:solidFill>
                  <a:srgbClr val="404040"/>
                </a:solidFill>
                <a:latin typeface="Times New Roman" panose="02020603050405020304" charset="0"/>
                <a:cs typeface="Times New Roman" panose="02020603050405020304" charset="0"/>
              </a:rPr>
              <a:t>first </a:t>
            </a:r>
            <a:r>
              <a:rPr sz="2400" spc="-90" dirty="0">
                <a:solidFill>
                  <a:srgbClr val="404040"/>
                </a:solidFill>
                <a:latin typeface="Times New Roman" panose="02020603050405020304" charset="0"/>
                <a:cs typeface="Times New Roman" panose="02020603050405020304" charset="0"/>
              </a:rPr>
              <a:t>studies </a:t>
            </a:r>
            <a:r>
              <a:rPr sz="2400" spc="-35" dirty="0">
                <a:solidFill>
                  <a:srgbClr val="404040"/>
                </a:solidFill>
                <a:latin typeface="Times New Roman" panose="02020603050405020304" charset="0"/>
                <a:cs typeface="Times New Roman" panose="02020603050405020304" charset="0"/>
              </a:rPr>
              <a:t>to </a:t>
            </a:r>
            <a:r>
              <a:rPr sz="2400" spc="-65" dirty="0">
                <a:solidFill>
                  <a:srgbClr val="404040"/>
                </a:solidFill>
                <a:latin typeface="Times New Roman" panose="02020603050405020304" charset="0"/>
                <a:cs typeface="Times New Roman" panose="02020603050405020304" charset="0"/>
              </a:rPr>
              <a:t>highlight </a:t>
            </a:r>
            <a:r>
              <a:rPr sz="2400" spc="-40" dirty="0">
                <a:solidFill>
                  <a:srgbClr val="404040"/>
                </a:solidFill>
                <a:latin typeface="Times New Roman" panose="02020603050405020304" charset="0"/>
                <a:cs typeface="Times New Roman" panose="02020603050405020304" charset="0"/>
              </a:rPr>
              <a:t>the </a:t>
            </a:r>
            <a:r>
              <a:rPr sz="2400" spc="-65" dirty="0">
                <a:solidFill>
                  <a:srgbClr val="404040"/>
                </a:solidFill>
                <a:latin typeface="Times New Roman" panose="02020603050405020304" charset="0"/>
                <a:cs typeface="Times New Roman" panose="02020603050405020304" charset="0"/>
              </a:rPr>
              <a:t>impact </a:t>
            </a:r>
            <a:r>
              <a:rPr sz="2400" spc="-50" dirty="0">
                <a:solidFill>
                  <a:srgbClr val="404040"/>
                </a:solidFill>
                <a:latin typeface="Times New Roman" panose="02020603050405020304" charset="0"/>
                <a:cs typeface="Times New Roman" panose="02020603050405020304" charset="0"/>
              </a:rPr>
              <a:t>of </a:t>
            </a:r>
            <a:r>
              <a:rPr sz="2400" spc="-114" dirty="0">
                <a:solidFill>
                  <a:srgbClr val="404040"/>
                </a:solidFill>
                <a:latin typeface="Times New Roman" panose="02020603050405020304" charset="0"/>
                <a:cs typeface="Times New Roman" panose="02020603050405020304" charset="0"/>
              </a:rPr>
              <a:t>ACEs </a:t>
            </a:r>
            <a:r>
              <a:rPr sz="2400" spc="-100" dirty="0">
                <a:solidFill>
                  <a:srgbClr val="404040"/>
                </a:solidFill>
                <a:latin typeface="Times New Roman" panose="02020603050405020304" charset="0"/>
                <a:cs typeface="Times New Roman" panose="02020603050405020304" charset="0"/>
              </a:rPr>
              <a:t>on </a:t>
            </a:r>
            <a:r>
              <a:rPr sz="2400" spc="-60" dirty="0">
                <a:solidFill>
                  <a:srgbClr val="404040"/>
                </a:solidFill>
                <a:latin typeface="Times New Roman" panose="02020603050405020304" charset="0"/>
                <a:cs typeface="Times New Roman" panose="02020603050405020304" charset="0"/>
              </a:rPr>
              <a:t>health </a:t>
            </a:r>
            <a:r>
              <a:rPr sz="2400" spc="-100" dirty="0">
                <a:solidFill>
                  <a:srgbClr val="404040"/>
                </a:solidFill>
                <a:latin typeface="Times New Roman" panose="02020603050405020304" charset="0"/>
                <a:cs typeface="Times New Roman" panose="02020603050405020304" charset="0"/>
              </a:rPr>
              <a:t>outcomes. </a:t>
            </a:r>
            <a:r>
              <a:rPr sz="2400" spc="-60" dirty="0">
                <a:solidFill>
                  <a:srgbClr val="404040"/>
                </a:solidFill>
                <a:latin typeface="Times New Roman" panose="02020603050405020304" charset="0"/>
                <a:cs typeface="Times New Roman" panose="02020603050405020304" charset="0"/>
              </a:rPr>
              <a:t>The </a:t>
            </a:r>
            <a:r>
              <a:rPr sz="2400" spc="-75" dirty="0">
                <a:solidFill>
                  <a:srgbClr val="404040"/>
                </a:solidFill>
                <a:latin typeface="Times New Roman" panose="02020603050405020304" charset="0"/>
                <a:cs typeface="Times New Roman" panose="02020603050405020304" charset="0"/>
              </a:rPr>
              <a:t>study </a:t>
            </a:r>
            <a:r>
              <a:rPr sz="2400" spc="-70" dirty="0">
                <a:solidFill>
                  <a:srgbClr val="404040"/>
                </a:solidFill>
                <a:latin typeface="Times New Roman" panose="02020603050405020304" charset="0"/>
                <a:cs typeface="Times New Roman" panose="02020603050405020304" charset="0"/>
              </a:rPr>
              <a:t>found </a:t>
            </a:r>
            <a:r>
              <a:rPr sz="2400" spc="-15" dirty="0">
                <a:solidFill>
                  <a:srgbClr val="404040"/>
                </a:solidFill>
                <a:latin typeface="Times New Roman" panose="02020603050405020304" charset="0"/>
                <a:cs typeface="Times New Roman" panose="02020603050405020304" charset="0"/>
              </a:rPr>
              <a:t>that </a:t>
            </a:r>
            <a:r>
              <a:rPr sz="2400" spc="-40" dirty="0">
                <a:solidFill>
                  <a:srgbClr val="404040"/>
                </a:solidFill>
                <a:latin typeface="Times New Roman" panose="02020603050405020304" charset="0"/>
                <a:cs typeface="Times New Roman" panose="02020603050405020304" charset="0"/>
              </a:rPr>
              <a:t>the </a:t>
            </a:r>
            <a:r>
              <a:rPr sz="2400" spc="-70" dirty="0">
                <a:solidFill>
                  <a:srgbClr val="404040"/>
                </a:solidFill>
                <a:latin typeface="Times New Roman" panose="02020603050405020304" charset="0"/>
                <a:cs typeface="Times New Roman" panose="02020603050405020304" charset="0"/>
              </a:rPr>
              <a:t>higher</a:t>
            </a:r>
            <a:r>
              <a:rPr sz="2400" spc="-35" dirty="0">
                <a:solidFill>
                  <a:srgbClr val="404040"/>
                </a:solidFill>
                <a:latin typeface="Times New Roman" panose="02020603050405020304" charset="0"/>
                <a:cs typeface="Times New Roman" panose="02020603050405020304" charset="0"/>
              </a:rPr>
              <a:t> </a:t>
            </a:r>
            <a:r>
              <a:rPr sz="2400" spc="-40" dirty="0">
                <a:solidFill>
                  <a:srgbClr val="404040"/>
                </a:solidFill>
                <a:latin typeface="Times New Roman" panose="02020603050405020304" charset="0"/>
                <a:cs typeface="Times New Roman" panose="02020603050405020304" charset="0"/>
              </a:rPr>
              <a:t>the</a:t>
            </a:r>
            <a:r>
              <a:rPr sz="2400" spc="-35"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number</a:t>
            </a:r>
            <a:r>
              <a:rPr sz="2400" spc="-35" dirty="0">
                <a:solidFill>
                  <a:srgbClr val="404040"/>
                </a:solidFill>
                <a:latin typeface="Times New Roman" panose="02020603050405020304" charset="0"/>
                <a:cs typeface="Times New Roman" panose="02020603050405020304" charset="0"/>
              </a:rPr>
              <a:t> </a:t>
            </a:r>
            <a:r>
              <a:rPr sz="2400" spc="-50" dirty="0">
                <a:solidFill>
                  <a:srgbClr val="404040"/>
                </a:solidFill>
                <a:latin typeface="Times New Roman" panose="02020603050405020304" charset="0"/>
                <a:cs typeface="Times New Roman" panose="02020603050405020304" charset="0"/>
              </a:rPr>
              <a:t>of</a:t>
            </a:r>
            <a:r>
              <a:rPr sz="2400" spc="-35" dirty="0">
                <a:solidFill>
                  <a:srgbClr val="404040"/>
                </a:solidFill>
                <a:latin typeface="Times New Roman" panose="02020603050405020304" charset="0"/>
                <a:cs typeface="Times New Roman" panose="02020603050405020304" charset="0"/>
              </a:rPr>
              <a:t> </a:t>
            </a:r>
            <a:r>
              <a:rPr sz="2400" spc="-110" dirty="0">
                <a:solidFill>
                  <a:srgbClr val="404040"/>
                </a:solidFill>
                <a:latin typeface="Times New Roman" panose="02020603050405020304" charset="0"/>
                <a:cs typeface="Times New Roman" panose="02020603050405020304" charset="0"/>
              </a:rPr>
              <a:t>ACEs,</a:t>
            </a:r>
            <a:r>
              <a:rPr sz="2400" spc="-35" dirty="0">
                <a:solidFill>
                  <a:srgbClr val="404040"/>
                </a:solidFill>
                <a:latin typeface="Times New Roman" panose="02020603050405020304" charset="0"/>
                <a:cs typeface="Times New Roman" panose="02020603050405020304" charset="0"/>
              </a:rPr>
              <a:t> </a:t>
            </a:r>
            <a:r>
              <a:rPr sz="2400" spc="-40" dirty="0">
                <a:solidFill>
                  <a:srgbClr val="404040"/>
                </a:solidFill>
                <a:latin typeface="Times New Roman" panose="02020603050405020304" charset="0"/>
                <a:cs typeface="Times New Roman" panose="02020603050405020304" charset="0"/>
              </a:rPr>
              <a:t>the</a:t>
            </a:r>
            <a:r>
              <a:rPr sz="2400" spc="-30"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higher</a:t>
            </a:r>
            <a:r>
              <a:rPr sz="2400" spc="-35" dirty="0">
                <a:solidFill>
                  <a:srgbClr val="404040"/>
                </a:solidFill>
                <a:latin typeface="Times New Roman" panose="02020603050405020304" charset="0"/>
                <a:cs typeface="Times New Roman" panose="02020603050405020304" charset="0"/>
              </a:rPr>
              <a:t> </a:t>
            </a:r>
            <a:r>
              <a:rPr sz="2400" spc="-40" dirty="0">
                <a:solidFill>
                  <a:srgbClr val="404040"/>
                </a:solidFill>
                <a:latin typeface="Times New Roman" panose="02020603050405020304" charset="0"/>
                <a:cs typeface="Times New Roman" panose="02020603050405020304" charset="0"/>
              </a:rPr>
              <a:t>the</a:t>
            </a:r>
            <a:r>
              <a:rPr sz="2400" spc="-35" dirty="0">
                <a:solidFill>
                  <a:srgbClr val="404040"/>
                </a:solidFill>
                <a:latin typeface="Times New Roman" panose="02020603050405020304" charset="0"/>
                <a:cs typeface="Times New Roman" panose="02020603050405020304" charset="0"/>
              </a:rPr>
              <a:t> </a:t>
            </a:r>
            <a:r>
              <a:rPr sz="2400" spc="-105" dirty="0">
                <a:solidFill>
                  <a:srgbClr val="404040"/>
                </a:solidFill>
                <a:latin typeface="Times New Roman" panose="02020603050405020304" charset="0"/>
                <a:cs typeface="Times New Roman" panose="02020603050405020304" charset="0"/>
              </a:rPr>
              <a:t>risk</a:t>
            </a:r>
            <a:r>
              <a:rPr sz="2400" spc="-35" dirty="0">
                <a:solidFill>
                  <a:srgbClr val="404040"/>
                </a:solidFill>
                <a:latin typeface="Times New Roman" panose="02020603050405020304" charset="0"/>
                <a:cs typeface="Times New Roman" panose="02020603050405020304" charset="0"/>
              </a:rPr>
              <a:t> </a:t>
            </a:r>
            <a:r>
              <a:rPr sz="2400" spc="-50" dirty="0">
                <a:solidFill>
                  <a:srgbClr val="404040"/>
                </a:solidFill>
                <a:latin typeface="Times New Roman" panose="02020603050405020304" charset="0"/>
                <a:cs typeface="Times New Roman" panose="02020603050405020304" charset="0"/>
              </a:rPr>
              <a:t>of</a:t>
            </a:r>
            <a:r>
              <a:rPr sz="2400" spc="-35" dirty="0">
                <a:solidFill>
                  <a:srgbClr val="404040"/>
                </a:solidFill>
                <a:latin typeface="Times New Roman" panose="02020603050405020304" charset="0"/>
                <a:cs typeface="Times New Roman" panose="02020603050405020304" charset="0"/>
              </a:rPr>
              <a:t> </a:t>
            </a:r>
            <a:r>
              <a:rPr sz="2400" spc="-80" dirty="0">
                <a:solidFill>
                  <a:srgbClr val="404040"/>
                </a:solidFill>
                <a:latin typeface="Times New Roman" panose="02020603050405020304" charset="0"/>
                <a:cs typeface="Times New Roman" panose="02020603050405020304" charset="0"/>
              </a:rPr>
              <a:t>adverse</a:t>
            </a:r>
            <a:r>
              <a:rPr sz="2400" spc="-30"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health</a:t>
            </a:r>
            <a:r>
              <a:rPr sz="2400" spc="-35"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outcomes</a:t>
            </a:r>
            <a:r>
              <a:rPr lang="en-IN" sz="2400" spc="-100" dirty="0">
                <a:solidFill>
                  <a:srgbClr val="404040"/>
                </a:solidFill>
                <a:latin typeface="Times New Roman" panose="02020603050405020304" charset="0"/>
                <a:cs typeface="Times New Roman" panose="02020603050405020304" charset="0"/>
              </a:rPr>
              <a:t> (Barnard, ad Horowitz, 2017)</a:t>
            </a:r>
            <a:r>
              <a:rPr sz="2400" spc="-100" dirty="0">
                <a:solidFill>
                  <a:srgbClr val="404040"/>
                </a:solidFill>
                <a:latin typeface="Times New Roman" panose="02020603050405020304" charset="0"/>
                <a:cs typeface="Times New Roman" panose="02020603050405020304" charset="0"/>
              </a:rPr>
              <a:t>.</a:t>
            </a:r>
            <a:endParaRPr sz="2400" dirty="0">
              <a:latin typeface="Times New Roman" panose="02020603050405020304" charset="0"/>
              <a:cs typeface="Times New Roman" panose="02020603050405020304" charset="0"/>
            </a:endParaRPr>
          </a:p>
          <a:p>
            <a:pPr marL="718185" marR="8890" indent="-342900" algn="just">
              <a:lnSpc>
                <a:spcPct val="114000"/>
              </a:lnSpc>
              <a:buFont typeface="Arial" panose="020B0604020202020204" pitchFamily="34" charset="0"/>
              <a:buChar char="•"/>
            </a:pPr>
            <a:r>
              <a:rPr sz="2400" spc="-60" dirty="0">
                <a:solidFill>
                  <a:srgbClr val="404040"/>
                </a:solidFill>
                <a:latin typeface="Times New Roman" panose="02020603050405020304" charset="0"/>
                <a:cs typeface="Times New Roman" panose="02020603050405020304" charset="0"/>
              </a:rPr>
              <a:t>The </a:t>
            </a:r>
            <a:r>
              <a:rPr sz="2400" spc="-70" dirty="0">
                <a:solidFill>
                  <a:srgbClr val="404040"/>
                </a:solidFill>
                <a:latin typeface="Times New Roman" panose="02020603050405020304" charset="0"/>
                <a:cs typeface="Times New Roman" panose="02020603050405020304" charset="0"/>
              </a:rPr>
              <a:t>Adverse </a:t>
            </a:r>
            <a:r>
              <a:rPr sz="2400" spc="-90" dirty="0">
                <a:solidFill>
                  <a:srgbClr val="404040"/>
                </a:solidFill>
                <a:latin typeface="Times New Roman" panose="02020603050405020304" charset="0"/>
                <a:cs typeface="Times New Roman" panose="02020603050405020304" charset="0"/>
              </a:rPr>
              <a:t>Childhood </a:t>
            </a:r>
            <a:r>
              <a:rPr sz="2400" spc="-100" dirty="0">
                <a:solidFill>
                  <a:srgbClr val="404040"/>
                </a:solidFill>
                <a:latin typeface="Times New Roman" panose="02020603050405020304" charset="0"/>
                <a:cs typeface="Times New Roman" panose="02020603050405020304" charset="0"/>
              </a:rPr>
              <a:t>Experiences </a:t>
            </a:r>
            <a:r>
              <a:rPr sz="2400" spc="-60" dirty="0">
                <a:solidFill>
                  <a:srgbClr val="404040"/>
                </a:solidFill>
                <a:latin typeface="Times New Roman" panose="02020603050405020304" charset="0"/>
                <a:cs typeface="Times New Roman" panose="02020603050405020304" charset="0"/>
              </a:rPr>
              <a:t>International </a:t>
            </a:r>
            <a:r>
              <a:rPr sz="2400" spc="-75" dirty="0">
                <a:solidFill>
                  <a:srgbClr val="404040"/>
                </a:solidFill>
                <a:latin typeface="Times New Roman" panose="02020603050405020304" charset="0"/>
                <a:cs typeface="Times New Roman" panose="02020603050405020304" charset="0"/>
              </a:rPr>
              <a:t>Questionnaire </a:t>
            </a:r>
            <a:r>
              <a:rPr sz="2400" spc="-20" dirty="0">
                <a:solidFill>
                  <a:srgbClr val="404040"/>
                </a:solidFill>
                <a:latin typeface="Times New Roman" panose="02020603050405020304" charset="0"/>
                <a:cs typeface="Times New Roman" panose="02020603050405020304" charset="0"/>
              </a:rPr>
              <a:t>(ACE-IQ) </a:t>
            </a:r>
            <a:r>
              <a:rPr sz="2400" spc="-130" dirty="0">
                <a:solidFill>
                  <a:srgbClr val="404040"/>
                </a:solidFill>
                <a:latin typeface="Times New Roman" panose="02020603050405020304" charset="0"/>
                <a:cs typeface="Times New Roman" panose="02020603050405020304" charset="0"/>
              </a:rPr>
              <a:t>is </a:t>
            </a:r>
            <a:r>
              <a:rPr sz="2400" spc="-50" dirty="0">
                <a:solidFill>
                  <a:srgbClr val="404040"/>
                </a:solidFill>
                <a:latin typeface="Times New Roman" panose="02020603050405020304" charset="0"/>
                <a:cs typeface="Times New Roman" panose="02020603050405020304" charset="0"/>
              </a:rPr>
              <a:t>a </a:t>
            </a:r>
            <a:r>
              <a:rPr sz="2400" spc="-70" dirty="0">
                <a:solidFill>
                  <a:srgbClr val="404040"/>
                </a:solidFill>
                <a:latin typeface="Times New Roman" panose="02020603050405020304" charset="0"/>
                <a:cs typeface="Times New Roman" panose="02020603050405020304" charset="0"/>
              </a:rPr>
              <a:t>tool </a:t>
            </a:r>
            <a:r>
              <a:rPr sz="2400" spc="-75" dirty="0">
                <a:solidFill>
                  <a:srgbClr val="404040"/>
                </a:solidFill>
                <a:latin typeface="Times New Roman" panose="02020603050405020304" charset="0"/>
                <a:cs typeface="Times New Roman" panose="02020603050405020304" charset="0"/>
              </a:rPr>
              <a:t>developed </a:t>
            </a:r>
            <a:r>
              <a:rPr sz="2400" spc="-35" dirty="0">
                <a:solidFill>
                  <a:srgbClr val="404040"/>
                </a:solidFill>
                <a:latin typeface="Times New Roman" panose="02020603050405020304" charset="0"/>
                <a:cs typeface="Times New Roman" panose="02020603050405020304" charset="0"/>
              </a:rPr>
              <a:t>to </a:t>
            </a:r>
            <a:r>
              <a:rPr sz="2400" spc="-85" dirty="0">
                <a:solidFill>
                  <a:srgbClr val="404040"/>
                </a:solidFill>
                <a:latin typeface="Times New Roman" panose="02020603050405020304" charset="0"/>
                <a:cs typeface="Times New Roman" panose="02020603050405020304" charset="0"/>
              </a:rPr>
              <a:t>measure </a:t>
            </a:r>
            <a:r>
              <a:rPr sz="2400" spc="-80" dirty="0">
                <a:solidFill>
                  <a:srgbClr val="404040"/>
                </a:solidFill>
                <a:latin typeface="Times New Roman" panose="02020603050405020304" charset="0"/>
                <a:cs typeface="Times New Roman" panose="02020603050405020304" charset="0"/>
              </a:rPr>
              <a:t> </a:t>
            </a:r>
            <a:r>
              <a:rPr sz="2400" spc="-114" dirty="0">
                <a:solidFill>
                  <a:srgbClr val="404040"/>
                </a:solidFill>
                <a:latin typeface="Times New Roman" panose="02020603050405020304" charset="0"/>
                <a:cs typeface="Times New Roman" panose="02020603050405020304" charset="0"/>
              </a:rPr>
              <a:t>ACEs</a:t>
            </a:r>
            <a:r>
              <a:rPr sz="2400" spc="-110" dirty="0">
                <a:solidFill>
                  <a:srgbClr val="404040"/>
                </a:solidFill>
                <a:latin typeface="Times New Roman" panose="02020603050405020304" charset="0"/>
                <a:cs typeface="Times New Roman" panose="02020603050405020304" charset="0"/>
              </a:rPr>
              <a:t> </a:t>
            </a:r>
            <a:r>
              <a:rPr sz="2400" spc="-85" dirty="0">
                <a:solidFill>
                  <a:srgbClr val="404040"/>
                </a:solidFill>
                <a:latin typeface="Times New Roman" panose="02020603050405020304" charset="0"/>
                <a:cs typeface="Times New Roman" panose="02020603050405020304" charset="0"/>
              </a:rPr>
              <a:t>in </a:t>
            </a:r>
            <a:r>
              <a:rPr sz="2400" spc="-40" dirty="0">
                <a:solidFill>
                  <a:srgbClr val="404040"/>
                </a:solidFill>
                <a:latin typeface="Times New Roman" panose="02020603050405020304" charset="0"/>
                <a:cs typeface="Times New Roman" panose="02020603050405020304" charset="0"/>
              </a:rPr>
              <a:t>different </a:t>
            </a:r>
            <a:r>
              <a:rPr sz="2400" spc="-95" dirty="0">
                <a:solidFill>
                  <a:srgbClr val="404040"/>
                </a:solidFill>
                <a:latin typeface="Times New Roman" panose="02020603050405020304" charset="0"/>
                <a:cs typeface="Times New Roman" panose="02020603050405020304" charset="0"/>
              </a:rPr>
              <a:t>countries.</a:t>
            </a:r>
            <a:r>
              <a:rPr sz="2400" spc="-90"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The </a:t>
            </a:r>
            <a:r>
              <a:rPr sz="2400" spc="-20" dirty="0">
                <a:solidFill>
                  <a:srgbClr val="404040"/>
                </a:solidFill>
                <a:latin typeface="Times New Roman" panose="02020603050405020304" charset="0"/>
                <a:cs typeface="Times New Roman" panose="02020603050405020304" charset="0"/>
              </a:rPr>
              <a:t>ACE-IQ </a:t>
            </a:r>
            <a:r>
              <a:rPr sz="2400" spc="-105" dirty="0">
                <a:solidFill>
                  <a:srgbClr val="404040"/>
                </a:solidFill>
                <a:latin typeface="Times New Roman" panose="02020603050405020304" charset="0"/>
                <a:cs typeface="Times New Roman" panose="02020603050405020304" charset="0"/>
              </a:rPr>
              <a:t>has</a:t>
            </a:r>
            <a:r>
              <a:rPr sz="2400" spc="42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been </a:t>
            </a:r>
            <a:r>
              <a:rPr sz="2400" spc="-100" dirty="0">
                <a:solidFill>
                  <a:srgbClr val="404040"/>
                </a:solidFill>
                <a:latin typeface="Times New Roman" panose="02020603050405020304" charset="0"/>
                <a:cs typeface="Times New Roman" panose="02020603050405020304" charset="0"/>
              </a:rPr>
              <a:t>used</a:t>
            </a:r>
            <a:r>
              <a:rPr sz="2400" spc="440" dirty="0">
                <a:solidFill>
                  <a:srgbClr val="404040"/>
                </a:solidFill>
                <a:latin typeface="Times New Roman" panose="02020603050405020304" charset="0"/>
                <a:cs typeface="Times New Roman" panose="02020603050405020304" charset="0"/>
              </a:rPr>
              <a:t> </a:t>
            </a:r>
            <a:r>
              <a:rPr sz="2400" spc="-85" dirty="0">
                <a:solidFill>
                  <a:srgbClr val="404040"/>
                </a:solidFill>
                <a:latin typeface="Times New Roman" panose="02020603050405020304" charset="0"/>
                <a:cs typeface="Times New Roman" panose="02020603050405020304" charset="0"/>
              </a:rPr>
              <a:t>in several </a:t>
            </a:r>
            <a:r>
              <a:rPr sz="2400" spc="-90" dirty="0">
                <a:solidFill>
                  <a:srgbClr val="404040"/>
                </a:solidFill>
                <a:latin typeface="Times New Roman" panose="02020603050405020304" charset="0"/>
                <a:cs typeface="Times New Roman" panose="02020603050405020304" charset="0"/>
              </a:rPr>
              <a:t>studies</a:t>
            </a:r>
            <a:r>
              <a:rPr sz="2400" spc="459" dirty="0">
                <a:solidFill>
                  <a:srgbClr val="404040"/>
                </a:solidFill>
                <a:latin typeface="Times New Roman" panose="02020603050405020304" charset="0"/>
                <a:cs typeface="Times New Roman" panose="02020603050405020304" charset="0"/>
              </a:rPr>
              <a:t> </a:t>
            </a:r>
            <a:r>
              <a:rPr sz="2400" spc="-35" dirty="0">
                <a:solidFill>
                  <a:srgbClr val="404040"/>
                </a:solidFill>
                <a:latin typeface="Times New Roman" panose="02020603050405020304" charset="0"/>
                <a:cs typeface="Times New Roman" panose="02020603050405020304" charset="0"/>
              </a:rPr>
              <a:t>to </a:t>
            </a:r>
            <a:r>
              <a:rPr sz="2400" spc="-140" dirty="0">
                <a:solidFill>
                  <a:srgbClr val="404040"/>
                </a:solidFill>
                <a:latin typeface="Times New Roman" panose="02020603050405020304" charset="0"/>
                <a:cs typeface="Times New Roman" panose="02020603050405020304" charset="0"/>
              </a:rPr>
              <a:t>assess</a:t>
            </a:r>
            <a:r>
              <a:rPr sz="2400" spc="360" dirty="0">
                <a:solidFill>
                  <a:srgbClr val="404040"/>
                </a:solidFill>
                <a:latin typeface="Times New Roman" panose="02020603050405020304" charset="0"/>
                <a:cs typeface="Times New Roman" panose="02020603050405020304" charset="0"/>
              </a:rPr>
              <a:t> </a:t>
            </a:r>
            <a:r>
              <a:rPr sz="2400" spc="-40" dirty="0">
                <a:solidFill>
                  <a:srgbClr val="404040"/>
                </a:solidFill>
                <a:latin typeface="Times New Roman" panose="02020603050405020304" charset="0"/>
                <a:cs typeface="Times New Roman" panose="02020603050405020304" charset="0"/>
              </a:rPr>
              <a:t>the </a:t>
            </a:r>
            <a:r>
              <a:rPr sz="2400" spc="-80" dirty="0">
                <a:solidFill>
                  <a:srgbClr val="404040"/>
                </a:solidFill>
                <a:latin typeface="Times New Roman" panose="02020603050405020304" charset="0"/>
                <a:cs typeface="Times New Roman" panose="02020603050405020304" charset="0"/>
              </a:rPr>
              <a:t>prevalence </a:t>
            </a:r>
            <a:r>
              <a:rPr sz="2400" spc="-50" dirty="0">
                <a:solidFill>
                  <a:srgbClr val="404040"/>
                </a:solidFill>
                <a:latin typeface="Times New Roman" panose="02020603050405020304" charset="0"/>
                <a:cs typeface="Times New Roman" panose="02020603050405020304" charset="0"/>
              </a:rPr>
              <a:t>of </a:t>
            </a:r>
            <a:r>
              <a:rPr sz="2400" spc="-45" dirty="0">
                <a:solidFill>
                  <a:srgbClr val="404040"/>
                </a:solidFill>
                <a:latin typeface="Times New Roman" panose="02020603050405020304" charset="0"/>
                <a:cs typeface="Times New Roman" panose="02020603050405020304" charset="0"/>
              </a:rPr>
              <a:t> </a:t>
            </a:r>
            <a:r>
              <a:rPr sz="2400" spc="-114" dirty="0">
                <a:solidFill>
                  <a:srgbClr val="404040"/>
                </a:solidFill>
                <a:latin typeface="Times New Roman" panose="02020603050405020304" charset="0"/>
                <a:cs typeface="Times New Roman" panose="02020603050405020304" charset="0"/>
              </a:rPr>
              <a:t>ACEs</a:t>
            </a:r>
            <a:r>
              <a:rPr sz="2400" spc="-35"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and</a:t>
            </a:r>
            <a:r>
              <a:rPr sz="2400" spc="-35"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their</a:t>
            </a:r>
            <a:r>
              <a:rPr sz="2400" spc="-35"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impact</a:t>
            </a:r>
            <a:r>
              <a:rPr sz="2400" spc="-35"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on</a:t>
            </a:r>
            <a:r>
              <a:rPr sz="2400" spc="-35"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health</a:t>
            </a:r>
            <a:r>
              <a:rPr sz="2400" spc="-35"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outcomes.</a:t>
            </a:r>
            <a:endParaRPr sz="2400" dirty="0">
              <a:latin typeface="Times New Roman" panose="02020603050405020304" charset="0"/>
              <a:cs typeface="Times New Roman" panose="02020603050405020304" charset="0"/>
            </a:endParaRPr>
          </a:p>
          <a:p>
            <a:pPr marL="718185" marR="5080" indent="-342900" algn="just">
              <a:lnSpc>
                <a:spcPct val="114000"/>
              </a:lnSpc>
              <a:buFont typeface="Arial" panose="020B0604020202020204" pitchFamily="34" charset="0"/>
              <a:buChar char="•"/>
            </a:pPr>
            <a:r>
              <a:rPr sz="2400" spc="-60" dirty="0">
                <a:solidFill>
                  <a:srgbClr val="404040"/>
                </a:solidFill>
                <a:latin typeface="Times New Roman" panose="02020603050405020304" charset="0"/>
                <a:cs typeface="Times New Roman" panose="02020603050405020304" charset="0"/>
              </a:rPr>
              <a:t>The </a:t>
            </a:r>
            <a:r>
              <a:rPr sz="2400" spc="-50" dirty="0">
                <a:solidFill>
                  <a:srgbClr val="404040"/>
                </a:solidFill>
                <a:latin typeface="Times New Roman" panose="02020603050405020304" charset="0"/>
                <a:cs typeface="Times New Roman" panose="02020603050405020304" charset="0"/>
              </a:rPr>
              <a:t>National </a:t>
            </a:r>
            <a:r>
              <a:rPr sz="2400" spc="-85" dirty="0">
                <a:solidFill>
                  <a:srgbClr val="404040"/>
                </a:solidFill>
                <a:latin typeface="Times New Roman" panose="02020603050405020304" charset="0"/>
                <a:cs typeface="Times New Roman" panose="02020603050405020304" charset="0"/>
              </a:rPr>
              <a:t>Survey </a:t>
            </a:r>
            <a:r>
              <a:rPr sz="2400" spc="-50" dirty="0">
                <a:solidFill>
                  <a:srgbClr val="404040"/>
                </a:solidFill>
                <a:latin typeface="Times New Roman" panose="02020603050405020304" charset="0"/>
                <a:cs typeface="Times New Roman" panose="02020603050405020304" charset="0"/>
              </a:rPr>
              <a:t>of </a:t>
            </a:r>
            <a:r>
              <a:rPr sz="2400" spc="-85" dirty="0">
                <a:solidFill>
                  <a:srgbClr val="404040"/>
                </a:solidFill>
                <a:latin typeface="Times New Roman" panose="02020603050405020304" charset="0"/>
                <a:cs typeface="Times New Roman" panose="02020603050405020304" charset="0"/>
              </a:rPr>
              <a:t>Children's </a:t>
            </a:r>
            <a:r>
              <a:rPr sz="2400" spc="-30" dirty="0">
                <a:solidFill>
                  <a:srgbClr val="404040"/>
                </a:solidFill>
                <a:latin typeface="Times New Roman" panose="02020603050405020304" charset="0"/>
                <a:cs typeface="Times New Roman" panose="02020603050405020304" charset="0"/>
              </a:rPr>
              <a:t>Health </a:t>
            </a:r>
            <a:r>
              <a:rPr sz="2400" spc="-85" dirty="0">
                <a:solidFill>
                  <a:srgbClr val="404040"/>
                </a:solidFill>
                <a:latin typeface="Times New Roman" panose="02020603050405020304" charset="0"/>
                <a:cs typeface="Times New Roman" panose="02020603050405020304" charset="0"/>
              </a:rPr>
              <a:t>in </a:t>
            </a:r>
            <a:r>
              <a:rPr sz="2400" spc="-40" dirty="0">
                <a:solidFill>
                  <a:srgbClr val="404040"/>
                </a:solidFill>
                <a:latin typeface="Times New Roman" panose="02020603050405020304" charset="0"/>
                <a:cs typeface="Times New Roman" panose="02020603050405020304" charset="0"/>
              </a:rPr>
              <a:t>the United </a:t>
            </a:r>
            <a:r>
              <a:rPr sz="2400" spc="-55" dirty="0">
                <a:solidFill>
                  <a:srgbClr val="404040"/>
                </a:solidFill>
                <a:latin typeface="Times New Roman" panose="02020603050405020304" charset="0"/>
                <a:cs typeface="Times New Roman" panose="02020603050405020304" charset="0"/>
              </a:rPr>
              <a:t>States </a:t>
            </a:r>
            <a:r>
              <a:rPr sz="2400" spc="-105" dirty="0">
                <a:solidFill>
                  <a:srgbClr val="404040"/>
                </a:solidFill>
                <a:latin typeface="Times New Roman" panose="02020603050405020304" charset="0"/>
                <a:cs typeface="Times New Roman" panose="02020603050405020304" charset="0"/>
              </a:rPr>
              <a:t>collects </a:t>
            </a:r>
            <a:r>
              <a:rPr sz="2400" spc="-30" dirty="0">
                <a:solidFill>
                  <a:srgbClr val="404040"/>
                </a:solidFill>
                <a:latin typeface="Times New Roman" panose="02020603050405020304" charset="0"/>
                <a:cs typeface="Times New Roman" panose="02020603050405020304" charset="0"/>
              </a:rPr>
              <a:t>data </a:t>
            </a:r>
            <a:r>
              <a:rPr sz="2400" spc="-100" dirty="0">
                <a:solidFill>
                  <a:srgbClr val="404040"/>
                </a:solidFill>
                <a:latin typeface="Times New Roman" panose="02020603050405020304" charset="0"/>
                <a:cs typeface="Times New Roman" panose="02020603050405020304" charset="0"/>
              </a:rPr>
              <a:t>on </a:t>
            </a:r>
            <a:r>
              <a:rPr sz="2400" spc="-114" dirty="0">
                <a:solidFill>
                  <a:srgbClr val="404040"/>
                </a:solidFill>
                <a:latin typeface="Times New Roman" panose="02020603050405020304" charset="0"/>
                <a:cs typeface="Times New Roman" panose="02020603050405020304" charset="0"/>
              </a:rPr>
              <a:t>ACEs </a:t>
            </a:r>
            <a:r>
              <a:rPr sz="2400" spc="-65" dirty="0">
                <a:solidFill>
                  <a:srgbClr val="404040"/>
                </a:solidFill>
                <a:latin typeface="Times New Roman" panose="02020603050405020304" charset="0"/>
                <a:cs typeface="Times New Roman" panose="02020603050405020304" charset="0"/>
              </a:rPr>
              <a:t>and </a:t>
            </a:r>
            <a:r>
              <a:rPr sz="2400" spc="-55" dirty="0">
                <a:solidFill>
                  <a:srgbClr val="404040"/>
                </a:solidFill>
                <a:latin typeface="Times New Roman" panose="02020603050405020304" charset="0"/>
                <a:cs typeface="Times New Roman" panose="02020603050405020304" charset="0"/>
              </a:rPr>
              <a:t>their </a:t>
            </a:r>
            <a:r>
              <a:rPr sz="2400" spc="-65" dirty="0">
                <a:solidFill>
                  <a:srgbClr val="404040"/>
                </a:solidFill>
                <a:latin typeface="Times New Roman" panose="02020603050405020304" charset="0"/>
                <a:cs typeface="Times New Roman" panose="02020603050405020304" charset="0"/>
              </a:rPr>
              <a:t>impact </a:t>
            </a:r>
            <a:r>
              <a:rPr sz="2400" spc="-100" dirty="0">
                <a:solidFill>
                  <a:srgbClr val="404040"/>
                </a:solidFill>
                <a:latin typeface="Times New Roman" panose="02020603050405020304" charset="0"/>
                <a:cs typeface="Times New Roman" panose="02020603050405020304" charset="0"/>
              </a:rPr>
              <a:t>on child </a:t>
            </a:r>
            <a:r>
              <a:rPr sz="2400" spc="-65" dirty="0">
                <a:solidFill>
                  <a:srgbClr val="404040"/>
                </a:solidFill>
                <a:latin typeface="Times New Roman" panose="02020603050405020304" charset="0"/>
                <a:cs typeface="Times New Roman" panose="02020603050405020304" charset="0"/>
              </a:rPr>
              <a:t>health. </a:t>
            </a:r>
            <a:r>
              <a:rPr sz="2400" spc="-60" dirty="0">
                <a:solidFill>
                  <a:srgbClr val="404040"/>
                </a:solidFill>
                <a:latin typeface="Times New Roman" panose="02020603050405020304" charset="0"/>
                <a:cs typeface="Times New Roman" panose="02020603050405020304" charset="0"/>
              </a:rPr>
              <a:t>The </a:t>
            </a:r>
            <a:r>
              <a:rPr sz="2400" spc="-100" dirty="0">
                <a:solidFill>
                  <a:srgbClr val="404040"/>
                </a:solidFill>
                <a:latin typeface="Times New Roman" panose="02020603050405020304" charset="0"/>
                <a:cs typeface="Times New Roman" panose="02020603050405020304" charset="0"/>
              </a:rPr>
              <a:t>survey </a:t>
            </a:r>
            <a:r>
              <a:rPr sz="2400" spc="-105" dirty="0">
                <a:solidFill>
                  <a:srgbClr val="404040"/>
                </a:solidFill>
                <a:latin typeface="Times New Roman" panose="02020603050405020304" charset="0"/>
                <a:cs typeface="Times New Roman" panose="02020603050405020304" charset="0"/>
              </a:rPr>
              <a:t>has </a:t>
            </a:r>
            <a:r>
              <a:rPr sz="2400" spc="-70" dirty="0">
                <a:solidFill>
                  <a:srgbClr val="404040"/>
                </a:solidFill>
                <a:latin typeface="Times New Roman" panose="02020603050405020304" charset="0"/>
                <a:cs typeface="Times New Roman" panose="02020603050405020304" charset="0"/>
              </a:rPr>
              <a:t>helped </a:t>
            </a:r>
            <a:r>
              <a:rPr sz="2400" spc="-35" dirty="0">
                <a:solidFill>
                  <a:srgbClr val="404040"/>
                </a:solidFill>
                <a:latin typeface="Times New Roman" panose="02020603050405020304" charset="0"/>
                <a:cs typeface="Times New Roman" panose="02020603050405020304" charset="0"/>
              </a:rPr>
              <a:t>to </a:t>
            </a:r>
            <a:r>
              <a:rPr sz="2400" spc="-55" dirty="0">
                <a:solidFill>
                  <a:srgbClr val="404040"/>
                </a:solidFill>
                <a:latin typeface="Times New Roman" panose="02020603050405020304" charset="0"/>
                <a:cs typeface="Times New Roman" panose="02020603050405020304" charset="0"/>
              </a:rPr>
              <a:t>identify </a:t>
            </a:r>
            <a:r>
              <a:rPr sz="2400" spc="-40" dirty="0">
                <a:solidFill>
                  <a:srgbClr val="404040"/>
                </a:solidFill>
                <a:latin typeface="Times New Roman" panose="02020603050405020304" charset="0"/>
                <a:cs typeface="Times New Roman" panose="02020603050405020304" charset="0"/>
              </a:rPr>
              <a:t>the </a:t>
            </a:r>
            <a:r>
              <a:rPr sz="2400" spc="-80" dirty="0">
                <a:solidFill>
                  <a:srgbClr val="404040"/>
                </a:solidFill>
                <a:latin typeface="Times New Roman" panose="02020603050405020304" charset="0"/>
                <a:cs typeface="Times New Roman" panose="02020603050405020304" charset="0"/>
              </a:rPr>
              <a:t>prevalence </a:t>
            </a:r>
            <a:r>
              <a:rPr sz="2400" spc="-50" dirty="0">
                <a:solidFill>
                  <a:srgbClr val="404040"/>
                </a:solidFill>
                <a:latin typeface="Times New Roman" panose="02020603050405020304" charset="0"/>
                <a:cs typeface="Times New Roman" panose="02020603050405020304" charset="0"/>
              </a:rPr>
              <a:t>of </a:t>
            </a:r>
            <a:r>
              <a:rPr sz="2400" spc="-114" dirty="0">
                <a:solidFill>
                  <a:srgbClr val="404040"/>
                </a:solidFill>
                <a:latin typeface="Times New Roman" panose="02020603050405020304" charset="0"/>
                <a:cs typeface="Times New Roman" panose="02020603050405020304" charset="0"/>
              </a:rPr>
              <a:t>ACEs </a:t>
            </a:r>
            <a:r>
              <a:rPr sz="2400" spc="-85" dirty="0">
                <a:solidFill>
                  <a:srgbClr val="404040"/>
                </a:solidFill>
                <a:latin typeface="Times New Roman" panose="02020603050405020304" charset="0"/>
                <a:cs typeface="Times New Roman" panose="02020603050405020304" charset="0"/>
              </a:rPr>
              <a:t>in </a:t>
            </a:r>
            <a:r>
              <a:rPr sz="2400" spc="-90" dirty="0">
                <a:solidFill>
                  <a:srgbClr val="404040"/>
                </a:solidFill>
                <a:latin typeface="Times New Roman" panose="02020603050405020304" charset="0"/>
                <a:cs typeface="Times New Roman" panose="02020603050405020304" charset="0"/>
              </a:rPr>
              <a:t>children </a:t>
            </a:r>
            <a:r>
              <a:rPr sz="2400" spc="-65" dirty="0">
                <a:solidFill>
                  <a:srgbClr val="404040"/>
                </a:solidFill>
                <a:latin typeface="Times New Roman" panose="02020603050405020304" charset="0"/>
                <a:cs typeface="Times New Roman" panose="02020603050405020304" charset="0"/>
              </a:rPr>
              <a:t>and </a:t>
            </a:r>
            <a:r>
              <a:rPr sz="2400" spc="-70" dirty="0">
                <a:solidFill>
                  <a:srgbClr val="404040"/>
                </a:solidFill>
                <a:latin typeface="Times New Roman" panose="02020603050405020304" charset="0"/>
                <a:cs typeface="Times New Roman" panose="02020603050405020304" charset="0"/>
              </a:rPr>
              <a:t>inform </a:t>
            </a:r>
            <a:r>
              <a:rPr sz="2400" spc="-65" dirty="0">
                <a:solidFill>
                  <a:srgbClr val="404040"/>
                </a:solidFill>
                <a:latin typeface="Times New Roman" panose="02020603050405020304" charset="0"/>
                <a:cs typeface="Times New Roman" panose="02020603050405020304" charset="0"/>
              </a:rPr>
              <a:t>national </a:t>
            </a:r>
            <a:r>
              <a:rPr sz="2400" spc="-105" dirty="0">
                <a:solidFill>
                  <a:srgbClr val="404040"/>
                </a:solidFill>
                <a:latin typeface="Times New Roman" panose="02020603050405020304" charset="0"/>
                <a:cs typeface="Times New Roman" panose="02020603050405020304" charset="0"/>
              </a:rPr>
              <a:t>policies</a:t>
            </a:r>
            <a:r>
              <a:rPr sz="2400" spc="-35"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on</a:t>
            </a:r>
            <a:r>
              <a:rPr sz="2400" spc="-40"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child</a:t>
            </a:r>
            <a:r>
              <a:rPr sz="2400" spc="-35"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health</a:t>
            </a:r>
            <a:r>
              <a:rPr sz="2400" spc="-35"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and</a:t>
            </a:r>
            <a:r>
              <a:rPr sz="2400" spc="-35" dirty="0">
                <a:solidFill>
                  <a:srgbClr val="404040"/>
                </a:solidFill>
                <a:latin typeface="Times New Roman" panose="02020603050405020304" charset="0"/>
                <a:cs typeface="Times New Roman" panose="02020603050405020304" charset="0"/>
              </a:rPr>
              <a:t> welfare.</a:t>
            </a:r>
            <a:endParaRPr sz="2400" dirty="0">
              <a:latin typeface="Times New Roman" panose="02020603050405020304" charset="0"/>
              <a:cs typeface="Times New Roman" panose="02020603050405020304" charset="0"/>
            </a:endParaRPr>
          </a:p>
          <a:p>
            <a:pPr marL="718185" marR="5080" indent="-342900" algn="just">
              <a:lnSpc>
                <a:spcPct val="114000"/>
              </a:lnSpc>
              <a:buFont typeface="Arial" panose="020B0604020202020204" pitchFamily="34" charset="0"/>
              <a:buChar char="•"/>
            </a:pPr>
            <a:r>
              <a:rPr sz="2400" spc="-60" dirty="0">
                <a:solidFill>
                  <a:srgbClr val="404040"/>
                </a:solidFill>
                <a:latin typeface="Times New Roman" panose="02020603050405020304" charset="0"/>
                <a:cs typeface="Times New Roman" panose="02020603050405020304" charset="0"/>
              </a:rPr>
              <a:t>The </a:t>
            </a:r>
            <a:r>
              <a:rPr sz="2400" spc="-70" dirty="0">
                <a:solidFill>
                  <a:srgbClr val="404040"/>
                </a:solidFill>
                <a:latin typeface="Times New Roman" panose="02020603050405020304" charset="0"/>
                <a:cs typeface="Times New Roman" panose="02020603050405020304" charset="0"/>
              </a:rPr>
              <a:t>Adverse </a:t>
            </a:r>
            <a:r>
              <a:rPr sz="2400" spc="-90" dirty="0">
                <a:solidFill>
                  <a:srgbClr val="404040"/>
                </a:solidFill>
                <a:latin typeface="Times New Roman" panose="02020603050405020304" charset="0"/>
                <a:cs typeface="Times New Roman" panose="02020603050405020304" charset="0"/>
              </a:rPr>
              <a:t>Childhood </a:t>
            </a:r>
            <a:r>
              <a:rPr sz="2400" spc="-100" dirty="0">
                <a:solidFill>
                  <a:srgbClr val="404040"/>
                </a:solidFill>
                <a:latin typeface="Times New Roman" panose="02020603050405020304" charset="0"/>
                <a:cs typeface="Times New Roman" panose="02020603050405020304" charset="0"/>
              </a:rPr>
              <a:t>Experiences </a:t>
            </a:r>
            <a:r>
              <a:rPr sz="2400" spc="-65" dirty="0">
                <a:solidFill>
                  <a:srgbClr val="404040"/>
                </a:solidFill>
                <a:latin typeface="Times New Roman" panose="02020603050405020304" charset="0"/>
                <a:cs typeface="Times New Roman" panose="02020603050405020304" charset="0"/>
              </a:rPr>
              <a:t>and </a:t>
            </a:r>
            <a:r>
              <a:rPr sz="2400" spc="-75" dirty="0">
                <a:solidFill>
                  <a:srgbClr val="404040"/>
                </a:solidFill>
                <a:latin typeface="Times New Roman" panose="02020603050405020304" charset="0"/>
                <a:cs typeface="Times New Roman" panose="02020603050405020304" charset="0"/>
              </a:rPr>
              <a:t>Life </a:t>
            </a:r>
            <a:r>
              <a:rPr sz="2400" spc="-65" dirty="0">
                <a:solidFill>
                  <a:srgbClr val="404040"/>
                </a:solidFill>
                <a:latin typeface="Times New Roman" panose="02020603050405020304" charset="0"/>
                <a:cs typeface="Times New Roman" panose="02020603050405020304" charset="0"/>
              </a:rPr>
              <a:t>Opportunities </a:t>
            </a:r>
            <a:r>
              <a:rPr sz="2400" spc="-60" dirty="0">
                <a:solidFill>
                  <a:srgbClr val="404040"/>
                </a:solidFill>
                <a:latin typeface="Times New Roman" panose="02020603050405020304" charset="0"/>
                <a:cs typeface="Times New Roman" panose="02020603050405020304" charset="0"/>
              </a:rPr>
              <a:t>Study </a:t>
            </a:r>
            <a:r>
              <a:rPr sz="2400" spc="-35" dirty="0">
                <a:solidFill>
                  <a:srgbClr val="404040"/>
                </a:solidFill>
                <a:latin typeface="Times New Roman" panose="02020603050405020304" charset="0"/>
                <a:cs typeface="Times New Roman" panose="02020603050405020304" charset="0"/>
              </a:rPr>
              <a:t>(ACE-LO) </a:t>
            </a:r>
            <a:r>
              <a:rPr sz="2400" spc="-85" dirty="0">
                <a:solidFill>
                  <a:srgbClr val="404040"/>
                </a:solidFill>
                <a:latin typeface="Times New Roman" panose="02020603050405020304" charset="0"/>
                <a:cs typeface="Times New Roman" panose="02020603050405020304" charset="0"/>
              </a:rPr>
              <a:t>in </a:t>
            </a:r>
            <a:r>
              <a:rPr sz="2400" spc="-65" dirty="0">
                <a:solidFill>
                  <a:srgbClr val="404040"/>
                </a:solidFill>
                <a:latin typeface="Times New Roman" panose="02020603050405020304" charset="0"/>
                <a:cs typeface="Times New Roman" panose="02020603050405020304" charset="0"/>
              </a:rPr>
              <a:t>Australia </a:t>
            </a:r>
            <a:r>
              <a:rPr sz="2400" spc="-130" dirty="0">
                <a:solidFill>
                  <a:srgbClr val="404040"/>
                </a:solidFill>
                <a:latin typeface="Times New Roman" panose="02020603050405020304" charset="0"/>
                <a:cs typeface="Times New Roman" panose="02020603050405020304" charset="0"/>
              </a:rPr>
              <a:t>is </a:t>
            </a:r>
            <a:r>
              <a:rPr sz="2400" spc="-50" dirty="0">
                <a:solidFill>
                  <a:srgbClr val="404040"/>
                </a:solidFill>
                <a:latin typeface="Times New Roman" panose="02020603050405020304" charset="0"/>
                <a:cs typeface="Times New Roman" panose="02020603050405020304" charset="0"/>
              </a:rPr>
              <a:t>a </a:t>
            </a:r>
            <a:r>
              <a:rPr sz="2400" spc="-70" dirty="0">
                <a:solidFill>
                  <a:srgbClr val="404040"/>
                </a:solidFill>
                <a:latin typeface="Times New Roman" panose="02020603050405020304" charset="0"/>
                <a:cs typeface="Times New Roman" panose="02020603050405020304" charset="0"/>
              </a:rPr>
              <a:t>longitudinal </a:t>
            </a:r>
            <a:r>
              <a:rPr sz="2400" spc="-75" dirty="0">
                <a:solidFill>
                  <a:srgbClr val="404040"/>
                </a:solidFill>
                <a:latin typeface="Times New Roman" panose="02020603050405020304" charset="0"/>
                <a:cs typeface="Times New Roman" panose="02020603050405020304" charset="0"/>
              </a:rPr>
              <a:t>study </a:t>
            </a:r>
            <a:r>
              <a:rPr sz="2400" spc="-15" dirty="0">
                <a:solidFill>
                  <a:srgbClr val="404040"/>
                </a:solidFill>
                <a:latin typeface="Times New Roman" panose="02020603050405020304" charset="0"/>
                <a:cs typeface="Times New Roman" panose="02020603050405020304" charset="0"/>
              </a:rPr>
              <a:t>that </a:t>
            </a:r>
            <a:r>
              <a:rPr sz="2400" spc="-95" dirty="0">
                <a:solidFill>
                  <a:srgbClr val="404040"/>
                </a:solidFill>
                <a:latin typeface="Times New Roman" panose="02020603050405020304" charset="0"/>
                <a:cs typeface="Times New Roman" panose="02020603050405020304" charset="0"/>
              </a:rPr>
              <a:t>aims </a:t>
            </a:r>
            <a:r>
              <a:rPr sz="2400" spc="-35" dirty="0">
                <a:solidFill>
                  <a:srgbClr val="404040"/>
                </a:solidFill>
                <a:latin typeface="Times New Roman" panose="02020603050405020304" charset="0"/>
                <a:cs typeface="Times New Roman" panose="02020603050405020304" charset="0"/>
              </a:rPr>
              <a:t>to </a:t>
            </a:r>
            <a:r>
              <a:rPr sz="2400" spc="-75" dirty="0">
                <a:solidFill>
                  <a:srgbClr val="404040"/>
                </a:solidFill>
                <a:latin typeface="Times New Roman" panose="02020603050405020304" charset="0"/>
                <a:cs typeface="Times New Roman" panose="02020603050405020304" charset="0"/>
              </a:rPr>
              <a:t>examine </a:t>
            </a:r>
            <a:r>
              <a:rPr sz="2400" spc="-40" dirty="0">
                <a:solidFill>
                  <a:srgbClr val="404040"/>
                </a:solidFill>
                <a:latin typeface="Times New Roman" panose="02020603050405020304" charset="0"/>
                <a:cs typeface="Times New Roman" panose="02020603050405020304" charset="0"/>
              </a:rPr>
              <a:t>the </a:t>
            </a:r>
            <a:r>
              <a:rPr sz="2400" spc="-65" dirty="0">
                <a:solidFill>
                  <a:srgbClr val="404040"/>
                </a:solidFill>
                <a:latin typeface="Times New Roman" panose="02020603050405020304" charset="0"/>
                <a:cs typeface="Times New Roman" panose="02020603050405020304" charset="0"/>
              </a:rPr>
              <a:t>impact </a:t>
            </a:r>
            <a:r>
              <a:rPr sz="2400" spc="-50" dirty="0">
                <a:solidFill>
                  <a:srgbClr val="404040"/>
                </a:solidFill>
                <a:latin typeface="Times New Roman" panose="02020603050405020304" charset="0"/>
                <a:cs typeface="Times New Roman" panose="02020603050405020304" charset="0"/>
              </a:rPr>
              <a:t>of </a:t>
            </a:r>
            <a:r>
              <a:rPr sz="2400" spc="-114" dirty="0">
                <a:solidFill>
                  <a:srgbClr val="404040"/>
                </a:solidFill>
                <a:latin typeface="Times New Roman" panose="02020603050405020304" charset="0"/>
                <a:cs typeface="Times New Roman" panose="02020603050405020304" charset="0"/>
              </a:rPr>
              <a:t>ACEs </a:t>
            </a:r>
            <a:r>
              <a:rPr sz="2400" spc="-100" dirty="0">
                <a:solidFill>
                  <a:srgbClr val="404040"/>
                </a:solidFill>
                <a:latin typeface="Times New Roman" panose="02020603050405020304" charset="0"/>
                <a:cs typeface="Times New Roman" panose="02020603050405020304" charset="0"/>
              </a:rPr>
              <a:t>on </a:t>
            </a:r>
            <a:r>
              <a:rPr sz="2400" spc="-65" dirty="0">
                <a:solidFill>
                  <a:srgbClr val="404040"/>
                </a:solidFill>
                <a:latin typeface="Times New Roman" panose="02020603050405020304" charset="0"/>
                <a:cs typeface="Times New Roman" panose="02020603050405020304" charset="0"/>
              </a:rPr>
              <a:t>health, </a:t>
            </a:r>
            <a:r>
              <a:rPr sz="2400" spc="-80" dirty="0">
                <a:solidFill>
                  <a:srgbClr val="404040"/>
                </a:solidFill>
                <a:latin typeface="Times New Roman" panose="02020603050405020304" charset="0"/>
                <a:cs typeface="Times New Roman" panose="02020603050405020304" charset="0"/>
              </a:rPr>
              <a:t>education, </a:t>
            </a:r>
            <a:r>
              <a:rPr sz="2400" spc="-65" dirty="0">
                <a:solidFill>
                  <a:srgbClr val="404040"/>
                </a:solidFill>
                <a:latin typeface="Times New Roman" panose="02020603050405020304" charset="0"/>
                <a:cs typeface="Times New Roman" panose="02020603050405020304" charset="0"/>
              </a:rPr>
              <a:t>and </a:t>
            </a:r>
            <a:r>
              <a:rPr sz="2400" spc="-114" dirty="0">
                <a:solidFill>
                  <a:srgbClr val="404040"/>
                </a:solidFill>
                <a:latin typeface="Times New Roman" panose="02020603050405020304" charset="0"/>
                <a:cs typeface="Times New Roman" panose="02020603050405020304" charset="0"/>
              </a:rPr>
              <a:t>social </a:t>
            </a:r>
            <a:r>
              <a:rPr sz="2400" spc="-100" dirty="0">
                <a:solidFill>
                  <a:srgbClr val="404040"/>
                </a:solidFill>
                <a:latin typeface="Times New Roman" panose="02020603050405020304" charset="0"/>
                <a:cs typeface="Times New Roman" panose="02020603050405020304" charset="0"/>
              </a:rPr>
              <a:t>outcomes. </a:t>
            </a:r>
            <a:r>
              <a:rPr sz="2400" spc="-60" dirty="0">
                <a:solidFill>
                  <a:srgbClr val="404040"/>
                </a:solidFill>
                <a:latin typeface="Times New Roman" panose="02020603050405020304" charset="0"/>
                <a:cs typeface="Times New Roman" panose="02020603050405020304" charset="0"/>
              </a:rPr>
              <a:t>The </a:t>
            </a:r>
            <a:r>
              <a:rPr sz="2400" spc="-75" dirty="0">
                <a:solidFill>
                  <a:srgbClr val="404040"/>
                </a:solidFill>
                <a:latin typeface="Times New Roman" panose="02020603050405020304" charset="0"/>
                <a:cs typeface="Times New Roman" panose="02020603050405020304" charset="0"/>
              </a:rPr>
              <a:t>study </a:t>
            </a:r>
            <a:r>
              <a:rPr sz="2400" spc="-130" dirty="0">
                <a:solidFill>
                  <a:srgbClr val="404040"/>
                </a:solidFill>
                <a:latin typeface="Times New Roman" panose="02020603050405020304" charset="0"/>
                <a:cs typeface="Times New Roman" panose="02020603050405020304" charset="0"/>
              </a:rPr>
              <a:t>is </a:t>
            </a:r>
            <a:r>
              <a:rPr sz="2400" spc="-65" dirty="0">
                <a:solidFill>
                  <a:srgbClr val="404040"/>
                </a:solidFill>
                <a:latin typeface="Times New Roman" panose="02020603050405020304" charset="0"/>
                <a:cs typeface="Times New Roman" panose="02020603050405020304" charset="0"/>
              </a:rPr>
              <a:t>expected </a:t>
            </a:r>
            <a:r>
              <a:rPr sz="2400" spc="-35" dirty="0">
                <a:solidFill>
                  <a:srgbClr val="404040"/>
                </a:solidFill>
                <a:latin typeface="Times New Roman" panose="02020603050405020304" charset="0"/>
                <a:cs typeface="Times New Roman" panose="02020603050405020304" charset="0"/>
              </a:rPr>
              <a:t>to </a:t>
            </a:r>
            <a:r>
              <a:rPr sz="2400" spc="-75" dirty="0">
                <a:solidFill>
                  <a:srgbClr val="404040"/>
                </a:solidFill>
                <a:latin typeface="Times New Roman" panose="02020603050405020304" charset="0"/>
                <a:cs typeface="Times New Roman" panose="02020603050405020304" charset="0"/>
              </a:rPr>
              <a:t>provide </a:t>
            </a:r>
            <a:r>
              <a:rPr sz="2400" spc="-90" dirty="0">
                <a:solidFill>
                  <a:srgbClr val="404040"/>
                </a:solidFill>
                <a:latin typeface="Times New Roman" panose="02020603050405020304" charset="0"/>
                <a:cs typeface="Times New Roman" panose="02020603050405020304" charset="0"/>
              </a:rPr>
              <a:t>insights </a:t>
            </a:r>
            <a:r>
              <a:rPr sz="2400" spc="-60" dirty="0">
                <a:solidFill>
                  <a:srgbClr val="404040"/>
                </a:solidFill>
                <a:latin typeface="Times New Roman" panose="02020603050405020304" charset="0"/>
                <a:cs typeface="Times New Roman" panose="02020603050405020304" charset="0"/>
              </a:rPr>
              <a:t>into </a:t>
            </a:r>
            <a:r>
              <a:rPr sz="2400" spc="-40" dirty="0">
                <a:solidFill>
                  <a:srgbClr val="404040"/>
                </a:solidFill>
                <a:latin typeface="Times New Roman" panose="02020603050405020304" charset="0"/>
                <a:cs typeface="Times New Roman" panose="02020603050405020304" charset="0"/>
              </a:rPr>
              <a:t>the </a:t>
            </a:r>
            <a:r>
              <a:rPr sz="2400" spc="-30" dirty="0">
                <a:solidFill>
                  <a:srgbClr val="404040"/>
                </a:solidFill>
                <a:latin typeface="Times New Roman" panose="02020603050405020304" charset="0"/>
                <a:cs typeface="Times New Roman" panose="02020603050405020304" charset="0"/>
              </a:rPr>
              <a:t>long-term </a:t>
            </a:r>
            <a:r>
              <a:rPr sz="2400" spc="-60" dirty="0">
                <a:solidFill>
                  <a:srgbClr val="404040"/>
                </a:solidFill>
                <a:latin typeface="Times New Roman" panose="02020603050405020304" charset="0"/>
                <a:cs typeface="Times New Roman" panose="02020603050405020304" charset="0"/>
              </a:rPr>
              <a:t>effects </a:t>
            </a:r>
            <a:r>
              <a:rPr sz="2400" spc="-50" dirty="0">
                <a:solidFill>
                  <a:srgbClr val="404040"/>
                </a:solidFill>
                <a:latin typeface="Times New Roman" panose="02020603050405020304" charset="0"/>
                <a:cs typeface="Times New Roman" panose="02020603050405020304" charset="0"/>
              </a:rPr>
              <a:t>of </a:t>
            </a:r>
            <a:r>
              <a:rPr sz="2400" spc="-114" dirty="0">
                <a:solidFill>
                  <a:srgbClr val="404040"/>
                </a:solidFill>
                <a:latin typeface="Times New Roman" panose="02020603050405020304" charset="0"/>
                <a:cs typeface="Times New Roman" panose="02020603050405020304" charset="0"/>
              </a:rPr>
              <a:t>ACEs </a:t>
            </a:r>
            <a:r>
              <a:rPr sz="2400" spc="-65" dirty="0">
                <a:solidFill>
                  <a:srgbClr val="404040"/>
                </a:solidFill>
                <a:latin typeface="Times New Roman" panose="02020603050405020304" charset="0"/>
                <a:cs typeface="Times New Roman" panose="02020603050405020304" charset="0"/>
              </a:rPr>
              <a:t>and </a:t>
            </a:r>
            <a:r>
              <a:rPr sz="2400" spc="-70" dirty="0">
                <a:solidFill>
                  <a:srgbClr val="404040"/>
                </a:solidFill>
                <a:latin typeface="Times New Roman" panose="02020603050405020304" charset="0"/>
                <a:cs typeface="Times New Roman" panose="02020603050405020304" charset="0"/>
              </a:rPr>
              <a:t>inform </a:t>
            </a:r>
            <a:r>
              <a:rPr sz="2400" spc="-65" dirty="0">
                <a:solidFill>
                  <a:srgbClr val="404040"/>
                </a:solidFill>
                <a:latin typeface="Times New Roman" panose="02020603050405020304" charset="0"/>
                <a:cs typeface="Times New Roman" panose="02020603050405020304" charset="0"/>
              </a:rPr>
              <a:t>national </a:t>
            </a:r>
            <a:r>
              <a:rPr sz="2400" spc="-50" dirty="0">
                <a:solidFill>
                  <a:srgbClr val="404040"/>
                </a:solidFill>
                <a:latin typeface="Times New Roman" panose="02020603050405020304" charset="0"/>
                <a:cs typeface="Times New Roman" panose="02020603050405020304" charset="0"/>
              </a:rPr>
              <a:t>health-promotion </a:t>
            </a:r>
            <a:r>
              <a:rPr sz="2400" spc="-70" dirty="0">
                <a:solidFill>
                  <a:srgbClr val="404040"/>
                </a:solidFill>
                <a:latin typeface="Times New Roman" panose="02020603050405020304" charset="0"/>
                <a:cs typeface="Times New Roman" panose="02020603050405020304" charset="0"/>
              </a:rPr>
              <a:t>strategies</a:t>
            </a:r>
            <a:r>
              <a:rPr lang="en-US" sz="2400" spc="-70" dirty="0">
                <a:solidFill>
                  <a:srgbClr val="404040"/>
                </a:solidFill>
                <a:latin typeface="Times New Roman" panose="02020603050405020304" charset="0"/>
                <a:cs typeface="Times New Roman" panose="02020603050405020304" charset="0"/>
              </a:rPr>
              <a:t> (</a:t>
            </a:r>
            <a:r>
              <a:rPr lang="en-US" sz="2400" dirty="0">
                <a:solidFill>
                  <a:srgbClr val="000000"/>
                </a:solidFill>
                <a:latin typeface="Times New Roman" panose="02020603050405020304" charset="0"/>
                <a:cs typeface="Calibri" panose="020F0502020204030204" charset="0"/>
              </a:rPr>
              <a:t>Ellis, 2019)</a:t>
            </a:r>
            <a:r>
              <a:rPr sz="2400" spc="-70" dirty="0">
                <a:solidFill>
                  <a:srgbClr val="404040"/>
                </a:solidFill>
                <a:latin typeface="Times New Roman" panose="02020603050405020304" charset="0"/>
                <a:cs typeface="Times New Roman" panose="02020603050405020304" charset="0"/>
              </a:rPr>
              <a:t>.</a:t>
            </a:r>
            <a:endParaRPr sz="2400" dirty="0">
              <a:latin typeface="Times New Roman" panose="02020603050405020304" charset="0"/>
              <a:cs typeface="Times New Roman" panose="020206030504050203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18287999" cy="10286999"/>
          </a:xfrm>
          <a:prstGeom prst="rect">
            <a:avLst/>
          </a:prstGeom>
        </p:spPr>
      </p:pic>
      <p:sp>
        <p:nvSpPr>
          <p:cNvPr id="3" name="object 3"/>
          <p:cNvSpPr txBox="1">
            <a:spLocks noGrp="1"/>
          </p:cNvSpPr>
          <p:nvPr>
            <p:ph type="title"/>
          </p:nvPr>
        </p:nvSpPr>
        <p:spPr>
          <a:xfrm>
            <a:off x="1995170" y="803910"/>
            <a:ext cx="14331950" cy="2153285"/>
          </a:xfrm>
          <a:prstGeom prst="rect">
            <a:avLst/>
          </a:prstGeom>
        </p:spPr>
        <p:txBody>
          <a:bodyPr vert="horz" wrap="square" lIns="0" tIns="12065" rIns="0" bIns="0" rtlCol="0">
            <a:spAutoFit/>
          </a:bodyPr>
          <a:lstStyle/>
          <a:p>
            <a:pPr marL="227330" marR="5080" indent="-215265" algn="ctr">
              <a:lnSpc>
                <a:spcPct val="116000"/>
              </a:lnSpc>
              <a:spcBef>
                <a:spcPts val="95"/>
              </a:spcBef>
            </a:pPr>
            <a:r>
              <a:rPr sz="6000" spc="70" dirty="0">
                <a:latin typeface="Times New Roman" panose="02020603050405020304" charset="0"/>
                <a:cs typeface="Times New Roman" panose="02020603050405020304" charset="0"/>
              </a:rPr>
              <a:t>NATIONAL </a:t>
            </a:r>
            <a:r>
              <a:rPr sz="6000" spc="65" dirty="0">
                <a:latin typeface="Times New Roman" panose="02020603050405020304" charset="0"/>
                <a:cs typeface="Times New Roman" panose="02020603050405020304" charset="0"/>
              </a:rPr>
              <a:t>HEALTH-PROMOTION </a:t>
            </a:r>
            <a:r>
              <a:rPr sz="6000" spc="-1600" dirty="0">
                <a:latin typeface="Times New Roman" panose="02020603050405020304" charset="0"/>
                <a:cs typeface="Times New Roman" panose="02020603050405020304" charset="0"/>
              </a:rPr>
              <a:t> </a:t>
            </a:r>
            <a:r>
              <a:rPr sz="6000" spc="-105" dirty="0">
                <a:latin typeface="Times New Roman" panose="02020603050405020304" charset="0"/>
                <a:cs typeface="Times New Roman" panose="02020603050405020304" charset="0"/>
              </a:rPr>
              <a:t>STRATEGIES</a:t>
            </a:r>
            <a:r>
              <a:rPr sz="6000" spc="-10" dirty="0">
                <a:latin typeface="Times New Roman" panose="02020603050405020304" charset="0"/>
                <a:cs typeface="Times New Roman" panose="02020603050405020304" charset="0"/>
              </a:rPr>
              <a:t> </a:t>
            </a:r>
            <a:r>
              <a:rPr sz="6000" spc="-120" dirty="0">
                <a:latin typeface="Times New Roman" panose="02020603050405020304" charset="0"/>
                <a:cs typeface="Times New Roman" panose="02020603050405020304" charset="0"/>
              </a:rPr>
              <a:t>RELATED</a:t>
            </a:r>
            <a:r>
              <a:rPr sz="6000" spc="-5" dirty="0">
                <a:latin typeface="Times New Roman" panose="02020603050405020304" charset="0"/>
                <a:cs typeface="Times New Roman" panose="02020603050405020304" charset="0"/>
              </a:rPr>
              <a:t> </a:t>
            </a:r>
            <a:r>
              <a:rPr sz="6000" spc="55" dirty="0">
                <a:latin typeface="Times New Roman" panose="02020603050405020304" charset="0"/>
                <a:cs typeface="Times New Roman" panose="02020603050405020304" charset="0"/>
              </a:rPr>
              <a:t>TO</a:t>
            </a:r>
            <a:r>
              <a:rPr sz="6000" spc="-10" dirty="0">
                <a:latin typeface="Times New Roman" panose="02020603050405020304" charset="0"/>
                <a:cs typeface="Times New Roman" panose="02020603050405020304" charset="0"/>
              </a:rPr>
              <a:t> </a:t>
            </a:r>
            <a:r>
              <a:rPr sz="6000" spc="-160" dirty="0">
                <a:latin typeface="Times New Roman" panose="02020603050405020304" charset="0"/>
                <a:cs typeface="Times New Roman" panose="02020603050405020304" charset="0"/>
              </a:rPr>
              <a:t>ACES</a:t>
            </a:r>
          </a:p>
        </p:txBody>
      </p:sp>
      <p:sp>
        <p:nvSpPr>
          <p:cNvPr id="9" name="object 9"/>
          <p:cNvSpPr txBox="1"/>
          <p:nvPr/>
        </p:nvSpPr>
        <p:spPr>
          <a:xfrm>
            <a:off x="1043940" y="3238500"/>
            <a:ext cx="15902940" cy="6284595"/>
          </a:xfrm>
          <a:prstGeom prst="rect">
            <a:avLst/>
          </a:prstGeom>
        </p:spPr>
        <p:txBody>
          <a:bodyPr vert="horz" wrap="square" lIns="0" tIns="12700" rIns="0" bIns="0" rtlCol="0">
            <a:spAutoFit/>
          </a:bodyPr>
          <a:lstStyle/>
          <a:p>
            <a:pPr marL="5494020" marR="352425" indent="-5481955" algn="ctr">
              <a:lnSpc>
                <a:spcPct val="116000"/>
              </a:lnSpc>
              <a:spcBef>
                <a:spcPts val="100"/>
              </a:spcBef>
            </a:pPr>
            <a:r>
              <a:rPr sz="3000" b="1" spc="-114" dirty="0">
                <a:solidFill>
                  <a:srgbClr val="404040"/>
                </a:solidFill>
                <a:latin typeface="Times New Roman" panose="02020603050405020304" charset="0"/>
                <a:cs typeface="Times New Roman" panose="02020603050405020304" charset="0"/>
              </a:rPr>
              <a:t>Analysis</a:t>
            </a:r>
            <a:r>
              <a:rPr sz="3000" b="1" spc="-40" dirty="0">
                <a:solidFill>
                  <a:srgbClr val="404040"/>
                </a:solidFill>
                <a:latin typeface="Times New Roman" panose="02020603050405020304" charset="0"/>
                <a:cs typeface="Times New Roman" panose="02020603050405020304" charset="0"/>
              </a:rPr>
              <a:t> </a:t>
            </a:r>
            <a:r>
              <a:rPr sz="3000" b="1" spc="-60" dirty="0">
                <a:solidFill>
                  <a:srgbClr val="404040"/>
                </a:solidFill>
                <a:latin typeface="Times New Roman" panose="02020603050405020304" charset="0"/>
                <a:cs typeface="Times New Roman" panose="02020603050405020304" charset="0"/>
              </a:rPr>
              <a:t>of</a:t>
            </a:r>
            <a:r>
              <a:rPr sz="3000" b="1" spc="-40" dirty="0">
                <a:solidFill>
                  <a:srgbClr val="404040"/>
                </a:solidFill>
                <a:latin typeface="Times New Roman" panose="02020603050405020304" charset="0"/>
                <a:cs typeface="Times New Roman" panose="02020603050405020304" charset="0"/>
              </a:rPr>
              <a:t> </a:t>
            </a:r>
            <a:r>
              <a:rPr sz="3000" b="1" spc="-45" dirty="0">
                <a:solidFill>
                  <a:srgbClr val="404040"/>
                </a:solidFill>
                <a:latin typeface="Times New Roman" panose="02020603050405020304" charset="0"/>
                <a:cs typeface="Times New Roman" panose="02020603050405020304" charset="0"/>
              </a:rPr>
              <a:t>the</a:t>
            </a:r>
            <a:r>
              <a:rPr sz="3000" b="1" spc="-40" dirty="0">
                <a:solidFill>
                  <a:srgbClr val="404040"/>
                </a:solidFill>
                <a:latin typeface="Times New Roman" panose="02020603050405020304" charset="0"/>
                <a:cs typeface="Times New Roman" panose="02020603050405020304" charset="0"/>
              </a:rPr>
              <a:t> </a:t>
            </a:r>
            <a:r>
              <a:rPr sz="3000" b="1" spc="-70" dirty="0">
                <a:solidFill>
                  <a:srgbClr val="404040"/>
                </a:solidFill>
                <a:latin typeface="Times New Roman" panose="02020603050405020304" charset="0"/>
                <a:cs typeface="Times New Roman" panose="02020603050405020304" charset="0"/>
              </a:rPr>
              <a:t>Impact</a:t>
            </a:r>
            <a:r>
              <a:rPr sz="3000" b="1" spc="-40" dirty="0">
                <a:solidFill>
                  <a:srgbClr val="404040"/>
                </a:solidFill>
                <a:latin typeface="Times New Roman" panose="02020603050405020304" charset="0"/>
                <a:cs typeface="Times New Roman" panose="02020603050405020304" charset="0"/>
              </a:rPr>
              <a:t> </a:t>
            </a:r>
            <a:r>
              <a:rPr sz="3000" b="1" spc="-60" dirty="0">
                <a:solidFill>
                  <a:srgbClr val="404040"/>
                </a:solidFill>
                <a:latin typeface="Times New Roman" panose="02020603050405020304" charset="0"/>
                <a:cs typeface="Times New Roman" panose="02020603050405020304" charset="0"/>
              </a:rPr>
              <a:t>of</a:t>
            </a:r>
            <a:r>
              <a:rPr sz="3000" b="1" spc="-40" dirty="0">
                <a:solidFill>
                  <a:srgbClr val="404040"/>
                </a:solidFill>
                <a:latin typeface="Times New Roman" panose="02020603050405020304" charset="0"/>
                <a:cs typeface="Times New Roman" panose="02020603050405020304" charset="0"/>
              </a:rPr>
              <a:t> </a:t>
            </a:r>
            <a:r>
              <a:rPr sz="3000" b="1" spc="-65" dirty="0">
                <a:solidFill>
                  <a:srgbClr val="404040"/>
                </a:solidFill>
                <a:latin typeface="Times New Roman" panose="02020603050405020304" charset="0"/>
                <a:cs typeface="Times New Roman" panose="02020603050405020304" charset="0"/>
              </a:rPr>
              <a:t>National</a:t>
            </a:r>
            <a:r>
              <a:rPr sz="3000" b="1" spc="-40" dirty="0">
                <a:solidFill>
                  <a:srgbClr val="404040"/>
                </a:solidFill>
                <a:latin typeface="Times New Roman" panose="02020603050405020304" charset="0"/>
                <a:cs typeface="Times New Roman" panose="02020603050405020304" charset="0"/>
              </a:rPr>
              <a:t> </a:t>
            </a:r>
            <a:r>
              <a:rPr sz="3000" b="1" spc="-45" dirty="0">
                <a:solidFill>
                  <a:srgbClr val="404040"/>
                </a:solidFill>
                <a:latin typeface="Times New Roman" panose="02020603050405020304" charset="0"/>
                <a:cs typeface="Times New Roman" panose="02020603050405020304" charset="0"/>
              </a:rPr>
              <a:t>Health-Promotion</a:t>
            </a:r>
            <a:r>
              <a:rPr sz="3000" b="1" spc="-40" dirty="0">
                <a:solidFill>
                  <a:srgbClr val="404040"/>
                </a:solidFill>
                <a:latin typeface="Times New Roman" panose="02020603050405020304" charset="0"/>
                <a:cs typeface="Times New Roman" panose="02020603050405020304" charset="0"/>
              </a:rPr>
              <a:t> </a:t>
            </a:r>
            <a:r>
              <a:rPr sz="3000" b="1" spc="-70" dirty="0">
                <a:solidFill>
                  <a:srgbClr val="404040"/>
                </a:solidFill>
                <a:latin typeface="Times New Roman" panose="02020603050405020304" charset="0"/>
                <a:cs typeface="Times New Roman" panose="02020603050405020304" charset="0"/>
              </a:rPr>
              <a:t>Strategies</a:t>
            </a:r>
            <a:r>
              <a:rPr sz="3000" b="1" spc="-35" dirty="0">
                <a:solidFill>
                  <a:srgbClr val="404040"/>
                </a:solidFill>
                <a:latin typeface="Times New Roman" panose="02020603050405020304" charset="0"/>
                <a:cs typeface="Times New Roman" panose="02020603050405020304" charset="0"/>
              </a:rPr>
              <a:t> </a:t>
            </a:r>
            <a:r>
              <a:rPr sz="3000" b="1" spc="-125" dirty="0">
                <a:solidFill>
                  <a:srgbClr val="404040"/>
                </a:solidFill>
                <a:latin typeface="Times New Roman" panose="02020603050405020304" charset="0"/>
                <a:cs typeface="Times New Roman" panose="02020603050405020304" charset="0"/>
              </a:rPr>
              <a:t>on</a:t>
            </a:r>
            <a:r>
              <a:rPr sz="3000" b="1" spc="-40" dirty="0">
                <a:solidFill>
                  <a:srgbClr val="404040"/>
                </a:solidFill>
                <a:latin typeface="Times New Roman" panose="02020603050405020304" charset="0"/>
                <a:cs typeface="Times New Roman" panose="02020603050405020304" charset="0"/>
              </a:rPr>
              <a:t> </a:t>
            </a:r>
            <a:r>
              <a:rPr sz="3000" b="1" spc="-145" dirty="0">
                <a:solidFill>
                  <a:srgbClr val="404040"/>
                </a:solidFill>
                <a:latin typeface="Times New Roman" panose="02020603050405020304" charset="0"/>
                <a:cs typeface="Times New Roman" panose="02020603050405020304" charset="0"/>
              </a:rPr>
              <a:t>ACEs</a:t>
            </a:r>
            <a:r>
              <a:rPr sz="3000" b="1" spc="-40" dirty="0">
                <a:solidFill>
                  <a:srgbClr val="404040"/>
                </a:solidFill>
                <a:latin typeface="Times New Roman" panose="02020603050405020304" charset="0"/>
                <a:cs typeface="Times New Roman" panose="02020603050405020304" charset="0"/>
              </a:rPr>
              <a:t> </a:t>
            </a:r>
            <a:r>
              <a:rPr sz="3000" b="1" spc="-85" dirty="0">
                <a:solidFill>
                  <a:srgbClr val="404040"/>
                </a:solidFill>
                <a:latin typeface="Times New Roman" panose="02020603050405020304" charset="0"/>
                <a:cs typeface="Times New Roman" panose="02020603050405020304" charset="0"/>
              </a:rPr>
              <a:t>Prevention </a:t>
            </a:r>
            <a:r>
              <a:rPr sz="3000" b="1" spc="-790" dirty="0">
                <a:solidFill>
                  <a:srgbClr val="404040"/>
                </a:solidFill>
                <a:latin typeface="Times New Roman" panose="02020603050405020304" charset="0"/>
                <a:cs typeface="Times New Roman" panose="02020603050405020304" charset="0"/>
              </a:rPr>
              <a:t> </a:t>
            </a:r>
            <a:r>
              <a:rPr sz="3000" b="1" spc="-80" dirty="0">
                <a:solidFill>
                  <a:srgbClr val="404040"/>
                </a:solidFill>
                <a:latin typeface="Times New Roman" panose="02020603050405020304" charset="0"/>
                <a:cs typeface="Times New Roman" panose="02020603050405020304" charset="0"/>
              </a:rPr>
              <a:t>and</a:t>
            </a:r>
          </a:p>
          <a:p>
            <a:pPr marL="5494020" marR="352425" indent="-5481955" algn="ctr">
              <a:lnSpc>
                <a:spcPct val="116000"/>
              </a:lnSpc>
              <a:spcBef>
                <a:spcPts val="100"/>
              </a:spcBef>
            </a:pPr>
            <a:r>
              <a:rPr sz="3000" b="1" spc="-80" dirty="0">
                <a:solidFill>
                  <a:srgbClr val="404040"/>
                </a:solidFill>
                <a:latin typeface="Times New Roman" panose="02020603050405020304" charset="0"/>
                <a:cs typeface="Times New Roman" panose="02020603050405020304" charset="0"/>
              </a:rPr>
              <a:t>Management</a:t>
            </a:r>
            <a:endParaRPr sz="3000" b="1" dirty="0">
              <a:latin typeface="Times New Roman" panose="02020603050405020304" charset="0"/>
              <a:cs typeface="Times New Roman" panose="02020603050405020304" charset="0"/>
            </a:endParaRPr>
          </a:p>
          <a:p>
            <a:pPr marL="596265" marR="8890" indent="-457200" algn="just">
              <a:lnSpc>
                <a:spcPct val="117000"/>
              </a:lnSpc>
              <a:spcBef>
                <a:spcPts val="80"/>
              </a:spcBef>
              <a:buFont typeface="Arial" panose="020B0604020202020204" pitchFamily="34" charset="0"/>
              <a:buChar char="•"/>
            </a:pPr>
            <a:r>
              <a:rPr sz="2400" spc="-50" dirty="0">
                <a:solidFill>
                  <a:srgbClr val="404040"/>
                </a:solidFill>
                <a:latin typeface="Times New Roman" panose="02020603050405020304" charset="0"/>
                <a:cs typeface="Times New Roman" panose="02020603050405020304" charset="0"/>
              </a:rPr>
              <a:t>National </a:t>
            </a:r>
            <a:r>
              <a:rPr sz="2400" spc="-45" dirty="0">
                <a:solidFill>
                  <a:srgbClr val="404040"/>
                </a:solidFill>
                <a:latin typeface="Times New Roman" panose="02020603050405020304" charset="0"/>
                <a:cs typeface="Times New Roman" panose="02020603050405020304" charset="0"/>
              </a:rPr>
              <a:t>health-promotion </a:t>
            </a:r>
            <a:r>
              <a:rPr sz="2400" spc="-60" dirty="0">
                <a:solidFill>
                  <a:srgbClr val="404040"/>
                </a:solidFill>
                <a:latin typeface="Times New Roman" panose="02020603050405020304" charset="0"/>
                <a:cs typeface="Times New Roman" panose="02020603050405020304" charset="0"/>
              </a:rPr>
              <a:t>strategies </a:t>
            </a:r>
            <a:r>
              <a:rPr sz="2400" spc="-100" dirty="0">
                <a:solidFill>
                  <a:srgbClr val="404040"/>
                </a:solidFill>
                <a:latin typeface="Times New Roman" panose="02020603050405020304" charset="0"/>
                <a:cs typeface="Times New Roman" panose="02020603050405020304" charset="0"/>
              </a:rPr>
              <a:t>can </a:t>
            </a:r>
            <a:r>
              <a:rPr sz="2400" spc="-70" dirty="0">
                <a:solidFill>
                  <a:srgbClr val="404040"/>
                </a:solidFill>
                <a:latin typeface="Times New Roman" panose="02020603050405020304" charset="0"/>
                <a:cs typeface="Times New Roman" panose="02020603050405020304" charset="0"/>
              </a:rPr>
              <a:t>help </a:t>
            </a:r>
            <a:r>
              <a:rPr sz="2400" spc="-30" dirty="0">
                <a:solidFill>
                  <a:srgbClr val="404040"/>
                </a:solidFill>
                <a:latin typeface="Times New Roman" panose="02020603050405020304" charset="0"/>
                <a:cs typeface="Times New Roman" panose="02020603050405020304" charset="0"/>
              </a:rPr>
              <a:t>to </a:t>
            </a:r>
            <a:r>
              <a:rPr sz="2400" spc="-85" dirty="0">
                <a:solidFill>
                  <a:srgbClr val="404040"/>
                </a:solidFill>
                <a:latin typeface="Times New Roman" panose="02020603050405020304" charset="0"/>
                <a:cs typeface="Times New Roman" panose="02020603050405020304" charset="0"/>
              </a:rPr>
              <a:t>raise </a:t>
            </a:r>
            <a:r>
              <a:rPr sz="2400" spc="-65" dirty="0">
                <a:solidFill>
                  <a:srgbClr val="404040"/>
                </a:solidFill>
                <a:latin typeface="Times New Roman" panose="02020603050405020304" charset="0"/>
                <a:cs typeface="Times New Roman" panose="02020603050405020304" charset="0"/>
              </a:rPr>
              <a:t>awareness </a:t>
            </a:r>
            <a:r>
              <a:rPr sz="2400" spc="-45" dirty="0">
                <a:solidFill>
                  <a:srgbClr val="404040"/>
                </a:solidFill>
                <a:latin typeface="Times New Roman" panose="02020603050405020304" charset="0"/>
                <a:cs typeface="Times New Roman" panose="02020603050405020304" charset="0"/>
              </a:rPr>
              <a:t>of </a:t>
            </a:r>
            <a:r>
              <a:rPr sz="2400" spc="-110" dirty="0">
                <a:solidFill>
                  <a:srgbClr val="404040"/>
                </a:solidFill>
                <a:latin typeface="Times New Roman" panose="02020603050405020304" charset="0"/>
                <a:cs typeface="Times New Roman" panose="02020603050405020304" charset="0"/>
              </a:rPr>
              <a:t>ACEs </a:t>
            </a:r>
            <a:r>
              <a:rPr sz="2400" spc="-60" dirty="0">
                <a:solidFill>
                  <a:srgbClr val="404040"/>
                </a:solidFill>
                <a:latin typeface="Times New Roman" panose="02020603050405020304" charset="0"/>
                <a:cs typeface="Times New Roman" panose="02020603050405020304" charset="0"/>
              </a:rPr>
              <a:t>and </a:t>
            </a:r>
            <a:r>
              <a:rPr sz="2400" spc="-50" dirty="0">
                <a:solidFill>
                  <a:srgbClr val="404040"/>
                </a:solidFill>
                <a:latin typeface="Times New Roman" panose="02020603050405020304" charset="0"/>
                <a:cs typeface="Times New Roman" panose="02020603050405020304" charset="0"/>
              </a:rPr>
              <a:t>their </a:t>
            </a:r>
            <a:r>
              <a:rPr sz="2400" spc="-65" dirty="0">
                <a:solidFill>
                  <a:srgbClr val="404040"/>
                </a:solidFill>
                <a:latin typeface="Times New Roman" panose="02020603050405020304" charset="0"/>
                <a:cs typeface="Times New Roman" panose="02020603050405020304" charset="0"/>
              </a:rPr>
              <a:t>impact </a:t>
            </a:r>
            <a:r>
              <a:rPr sz="2400" spc="-95" dirty="0">
                <a:solidFill>
                  <a:srgbClr val="404040"/>
                </a:solidFill>
                <a:latin typeface="Times New Roman" panose="02020603050405020304" charset="0"/>
                <a:cs typeface="Times New Roman" panose="02020603050405020304" charset="0"/>
              </a:rPr>
              <a:t>on </a:t>
            </a:r>
            <a:r>
              <a:rPr sz="2400" spc="-55" dirty="0">
                <a:solidFill>
                  <a:srgbClr val="404040"/>
                </a:solidFill>
                <a:latin typeface="Times New Roman" panose="02020603050405020304" charset="0"/>
                <a:cs typeface="Times New Roman" panose="02020603050405020304" charset="0"/>
              </a:rPr>
              <a:t>health </a:t>
            </a:r>
            <a:r>
              <a:rPr sz="2400" spc="-95" dirty="0">
                <a:solidFill>
                  <a:srgbClr val="404040"/>
                </a:solidFill>
                <a:latin typeface="Times New Roman" panose="02020603050405020304" charset="0"/>
                <a:cs typeface="Times New Roman" panose="02020603050405020304" charset="0"/>
              </a:rPr>
              <a:t>outcomes. </a:t>
            </a:r>
            <a:r>
              <a:rPr sz="2400" spc="-90"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They</a:t>
            </a:r>
            <a:r>
              <a:rPr sz="2400" spc="-35"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can</a:t>
            </a:r>
            <a:r>
              <a:rPr sz="2400" spc="-35" dirty="0">
                <a:solidFill>
                  <a:srgbClr val="404040"/>
                </a:solidFill>
                <a:latin typeface="Times New Roman" panose="02020603050405020304" charset="0"/>
                <a:cs typeface="Times New Roman" panose="02020603050405020304" charset="0"/>
              </a:rPr>
              <a:t> </a:t>
            </a:r>
            <a:r>
              <a:rPr sz="2400" spc="-105" dirty="0">
                <a:solidFill>
                  <a:srgbClr val="404040"/>
                </a:solidFill>
                <a:latin typeface="Times New Roman" panose="02020603050405020304" charset="0"/>
                <a:cs typeface="Times New Roman" panose="02020603050405020304" charset="0"/>
              </a:rPr>
              <a:t>also</a:t>
            </a:r>
            <a:r>
              <a:rPr sz="2400" spc="-3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provide</a:t>
            </a:r>
            <a:r>
              <a:rPr sz="2400" spc="-30" dirty="0">
                <a:solidFill>
                  <a:srgbClr val="404040"/>
                </a:solidFill>
                <a:latin typeface="Times New Roman" panose="02020603050405020304" charset="0"/>
                <a:cs typeface="Times New Roman" panose="02020603050405020304" charset="0"/>
              </a:rPr>
              <a:t> </a:t>
            </a:r>
            <a:r>
              <a:rPr sz="2400" spc="-80" dirty="0">
                <a:solidFill>
                  <a:srgbClr val="404040"/>
                </a:solidFill>
                <a:latin typeface="Times New Roman" panose="02020603050405020304" charset="0"/>
                <a:cs typeface="Times New Roman" panose="02020603050405020304" charset="0"/>
              </a:rPr>
              <a:t>guidance</a:t>
            </a:r>
            <a:r>
              <a:rPr sz="2400" spc="-35" dirty="0">
                <a:solidFill>
                  <a:srgbClr val="404040"/>
                </a:solidFill>
                <a:latin typeface="Times New Roman" panose="02020603050405020304" charset="0"/>
                <a:cs typeface="Times New Roman" panose="02020603050405020304" charset="0"/>
              </a:rPr>
              <a:t> </a:t>
            </a:r>
            <a:r>
              <a:rPr sz="2400" spc="-95" dirty="0">
                <a:solidFill>
                  <a:srgbClr val="404040"/>
                </a:solidFill>
                <a:latin typeface="Times New Roman" panose="02020603050405020304" charset="0"/>
                <a:cs typeface="Times New Roman" panose="02020603050405020304" charset="0"/>
              </a:rPr>
              <a:t>on</a:t>
            </a:r>
            <a:r>
              <a:rPr sz="2400" spc="-35"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identifying</a:t>
            </a:r>
            <a:r>
              <a:rPr sz="2400" spc="-30"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and</a:t>
            </a:r>
            <a:r>
              <a:rPr sz="2400" spc="-35"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managing</a:t>
            </a:r>
            <a:r>
              <a:rPr sz="2400" spc="-35" dirty="0">
                <a:solidFill>
                  <a:srgbClr val="404040"/>
                </a:solidFill>
                <a:latin typeface="Times New Roman" panose="02020603050405020304" charset="0"/>
                <a:cs typeface="Times New Roman" panose="02020603050405020304" charset="0"/>
              </a:rPr>
              <a:t> </a:t>
            </a:r>
            <a:r>
              <a:rPr sz="2400" spc="-110" dirty="0">
                <a:solidFill>
                  <a:srgbClr val="404040"/>
                </a:solidFill>
                <a:latin typeface="Times New Roman" panose="02020603050405020304" charset="0"/>
                <a:cs typeface="Times New Roman" panose="02020603050405020304" charset="0"/>
              </a:rPr>
              <a:t>ACEs</a:t>
            </a:r>
            <a:r>
              <a:rPr sz="2400" spc="-30" dirty="0">
                <a:solidFill>
                  <a:srgbClr val="404040"/>
                </a:solidFill>
                <a:latin typeface="Times New Roman" panose="02020603050405020304" charset="0"/>
                <a:cs typeface="Times New Roman" panose="02020603050405020304" charset="0"/>
              </a:rPr>
              <a:t> </a:t>
            </a:r>
            <a:r>
              <a:rPr sz="2400" spc="-80" dirty="0">
                <a:solidFill>
                  <a:srgbClr val="404040"/>
                </a:solidFill>
                <a:latin typeface="Times New Roman" panose="02020603050405020304" charset="0"/>
                <a:cs typeface="Times New Roman" panose="02020603050405020304" charset="0"/>
              </a:rPr>
              <a:t>in</a:t>
            </a:r>
            <a:r>
              <a:rPr sz="2400" spc="-35"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healthcare</a:t>
            </a:r>
            <a:r>
              <a:rPr sz="2400" spc="-3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settings.</a:t>
            </a:r>
            <a:endParaRPr sz="2400" dirty="0">
              <a:latin typeface="Times New Roman" panose="02020603050405020304" charset="0"/>
              <a:cs typeface="Times New Roman" panose="02020603050405020304" charset="0"/>
            </a:endParaRPr>
          </a:p>
          <a:p>
            <a:pPr marL="596265" marR="7620" indent="-457200" algn="just">
              <a:lnSpc>
                <a:spcPct val="117000"/>
              </a:lnSpc>
              <a:buFont typeface="Arial" panose="020B0604020202020204" pitchFamily="34" charset="0"/>
              <a:buChar char="•"/>
            </a:pPr>
            <a:r>
              <a:rPr sz="2400" spc="-55" dirty="0">
                <a:solidFill>
                  <a:srgbClr val="404040"/>
                </a:solidFill>
                <a:latin typeface="Times New Roman" panose="02020603050405020304" charset="0"/>
                <a:cs typeface="Times New Roman" panose="02020603050405020304" charset="0"/>
              </a:rPr>
              <a:t>The </a:t>
            </a:r>
            <a:r>
              <a:rPr sz="2400" spc="-70" dirty="0">
                <a:solidFill>
                  <a:srgbClr val="404040"/>
                </a:solidFill>
                <a:latin typeface="Times New Roman" panose="02020603050405020304" charset="0"/>
                <a:cs typeface="Times New Roman" panose="02020603050405020304" charset="0"/>
              </a:rPr>
              <a:t>CDC's </a:t>
            </a:r>
            <a:r>
              <a:rPr sz="2400" spc="-100" dirty="0">
                <a:solidFill>
                  <a:srgbClr val="404040"/>
                </a:solidFill>
                <a:latin typeface="Times New Roman" panose="02020603050405020304" charset="0"/>
                <a:cs typeface="Times New Roman" panose="02020603050405020304" charset="0"/>
              </a:rPr>
              <a:t>Essentials </a:t>
            </a:r>
            <a:r>
              <a:rPr sz="2400" spc="-50" dirty="0">
                <a:solidFill>
                  <a:srgbClr val="404040"/>
                </a:solidFill>
                <a:latin typeface="Times New Roman" panose="02020603050405020304" charset="0"/>
                <a:cs typeface="Times New Roman" panose="02020603050405020304" charset="0"/>
              </a:rPr>
              <a:t>for </a:t>
            </a:r>
            <a:r>
              <a:rPr sz="2400" spc="-85" dirty="0">
                <a:solidFill>
                  <a:srgbClr val="404040"/>
                </a:solidFill>
                <a:latin typeface="Times New Roman" panose="02020603050405020304" charset="0"/>
                <a:cs typeface="Times New Roman" panose="02020603050405020304" charset="0"/>
              </a:rPr>
              <a:t>Childhood </a:t>
            </a:r>
            <a:r>
              <a:rPr sz="2400" spc="-55" dirty="0">
                <a:solidFill>
                  <a:srgbClr val="404040"/>
                </a:solidFill>
                <a:latin typeface="Times New Roman" panose="02020603050405020304" charset="0"/>
                <a:cs typeface="Times New Roman" panose="02020603050405020304" charset="0"/>
              </a:rPr>
              <a:t>Framework </a:t>
            </a:r>
            <a:r>
              <a:rPr sz="2400" spc="-80" dirty="0">
                <a:solidFill>
                  <a:srgbClr val="404040"/>
                </a:solidFill>
                <a:latin typeface="Times New Roman" panose="02020603050405020304" charset="0"/>
                <a:cs typeface="Times New Roman" panose="02020603050405020304" charset="0"/>
              </a:rPr>
              <a:t>in </a:t>
            </a:r>
            <a:r>
              <a:rPr sz="2400" spc="-35" dirty="0">
                <a:solidFill>
                  <a:srgbClr val="404040"/>
                </a:solidFill>
                <a:latin typeface="Times New Roman" panose="02020603050405020304" charset="0"/>
                <a:cs typeface="Times New Roman" panose="02020603050405020304" charset="0"/>
              </a:rPr>
              <a:t>the </a:t>
            </a:r>
            <a:r>
              <a:rPr sz="2400" spc="-40" dirty="0">
                <a:solidFill>
                  <a:srgbClr val="404040"/>
                </a:solidFill>
                <a:latin typeface="Times New Roman" panose="02020603050405020304" charset="0"/>
                <a:cs typeface="Times New Roman" panose="02020603050405020304" charset="0"/>
              </a:rPr>
              <a:t>United </a:t>
            </a:r>
            <a:r>
              <a:rPr sz="2400" spc="-50" dirty="0">
                <a:solidFill>
                  <a:srgbClr val="404040"/>
                </a:solidFill>
                <a:latin typeface="Times New Roman" panose="02020603050405020304" charset="0"/>
                <a:cs typeface="Times New Roman" panose="02020603050405020304" charset="0"/>
              </a:rPr>
              <a:t>States </a:t>
            </a:r>
            <a:r>
              <a:rPr sz="2400" spc="-125" dirty="0">
                <a:solidFill>
                  <a:srgbClr val="404040"/>
                </a:solidFill>
                <a:latin typeface="Times New Roman" panose="02020603050405020304" charset="0"/>
                <a:cs typeface="Times New Roman" panose="02020603050405020304" charset="0"/>
              </a:rPr>
              <a:t>is </a:t>
            </a:r>
            <a:r>
              <a:rPr sz="2400" spc="-50" dirty="0">
                <a:solidFill>
                  <a:srgbClr val="404040"/>
                </a:solidFill>
                <a:latin typeface="Times New Roman" panose="02020603050405020304" charset="0"/>
                <a:cs typeface="Times New Roman" panose="02020603050405020304" charset="0"/>
              </a:rPr>
              <a:t>a </a:t>
            </a:r>
            <a:r>
              <a:rPr sz="2400" spc="-65" dirty="0">
                <a:solidFill>
                  <a:srgbClr val="404040"/>
                </a:solidFill>
                <a:latin typeface="Times New Roman" panose="02020603050405020304" charset="0"/>
                <a:cs typeface="Times New Roman" panose="02020603050405020304" charset="0"/>
              </a:rPr>
              <a:t>national </a:t>
            </a:r>
            <a:r>
              <a:rPr sz="2400" spc="-50" dirty="0">
                <a:solidFill>
                  <a:srgbClr val="404040"/>
                </a:solidFill>
                <a:latin typeface="Times New Roman" panose="02020603050405020304" charset="0"/>
                <a:cs typeface="Times New Roman" panose="02020603050405020304" charset="0"/>
              </a:rPr>
              <a:t>strategy </a:t>
            </a:r>
            <a:r>
              <a:rPr sz="2400" spc="-15" dirty="0">
                <a:solidFill>
                  <a:srgbClr val="404040"/>
                </a:solidFill>
                <a:latin typeface="Times New Roman" panose="02020603050405020304" charset="0"/>
                <a:cs typeface="Times New Roman" panose="02020603050405020304" charset="0"/>
              </a:rPr>
              <a:t>that </a:t>
            </a:r>
            <a:r>
              <a:rPr sz="2400" spc="-90" dirty="0">
                <a:solidFill>
                  <a:srgbClr val="404040"/>
                </a:solidFill>
                <a:latin typeface="Times New Roman" panose="02020603050405020304" charset="0"/>
                <a:cs typeface="Times New Roman" panose="02020603050405020304" charset="0"/>
              </a:rPr>
              <a:t>aims </a:t>
            </a:r>
            <a:r>
              <a:rPr sz="2400" spc="-35" dirty="0">
                <a:solidFill>
                  <a:srgbClr val="404040"/>
                </a:solidFill>
                <a:latin typeface="Times New Roman" panose="02020603050405020304" charset="0"/>
                <a:cs typeface="Times New Roman" panose="02020603050405020304" charset="0"/>
              </a:rPr>
              <a:t>to </a:t>
            </a:r>
            <a:r>
              <a:rPr sz="2400" spc="-55" dirty="0">
                <a:solidFill>
                  <a:srgbClr val="404040"/>
                </a:solidFill>
                <a:latin typeface="Times New Roman" panose="02020603050405020304" charset="0"/>
                <a:cs typeface="Times New Roman" panose="02020603050405020304" charset="0"/>
              </a:rPr>
              <a:t>prevent </a:t>
            </a:r>
            <a:r>
              <a:rPr sz="2400" spc="-50" dirty="0">
                <a:solidFill>
                  <a:srgbClr val="404040"/>
                </a:solidFill>
                <a:latin typeface="Times New Roman" panose="02020603050405020304" charset="0"/>
                <a:cs typeface="Times New Roman" panose="02020603050405020304" charset="0"/>
              </a:rPr>
              <a:t> </a:t>
            </a:r>
            <a:r>
              <a:rPr sz="2400" spc="-110" dirty="0">
                <a:solidFill>
                  <a:srgbClr val="404040"/>
                </a:solidFill>
                <a:latin typeface="Times New Roman" panose="02020603050405020304" charset="0"/>
                <a:cs typeface="Times New Roman" panose="02020603050405020304" charset="0"/>
              </a:rPr>
              <a:t>ACEs </a:t>
            </a:r>
            <a:r>
              <a:rPr sz="2400" spc="-65" dirty="0">
                <a:solidFill>
                  <a:srgbClr val="404040"/>
                </a:solidFill>
                <a:latin typeface="Times New Roman" panose="02020603050405020304" charset="0"/>
                <a:cs typeface="Times New Roman" panose="02020603050405020304" charset="0"/>
              </a:rPr>
              <a:t>by </a:t>
            </a:r>
            <a:r>
              <a:rPr sz="2400" spc="-60" dirty="0">
                <a:solidFill>
                  <a:srgbClr val="404040"/>
                </a:solidFill>
                <a:latin typeface="Times New Roman" panose="02020603050405020304" charset="0"/>
                <a:cs typeface="Times New Roman" panose="02020603050405020304" charset="0"/>
              </a:rPr>
              <a:t>promoting </a:t>
            </a:r>
            <a:r>
              <a:rPr sz="2400" spc="-75" dirty="0">
                <a:solidFill>
                  <a:srgbClr val="404040"/>
                </a:solidFill>
                <a:latin typeface="Times New Roman" panose="02020603050405020304" charset="0"/>
                <a:cs typeface="Times New Roman" panose="02020603050405020304" charset="0"/>
              </a:rPr>
              <a:t>safe, </a:t>
            </a:r>
            <a:r>
              <a:rPr sz="2400" spc="-70" dirty="0">
                <a:solidFill>
                  <a:srgbClr val="404040"/>
                </a:solidFill>
                <a:latin typeface="Times New Roman" panose="02020603050405020304" charset="0"/>
                <a:cs typeface="Times New Roman" panose="02020603050405020304" charset="0"/>
              </a:rPr>
              <a:t>stable, </a:t>
            </a:r>
            <a:r>
              <a:rPr sz="2400" spc="-60" dirty="0">
                <a:solidFill>
                  <a:srgbClr val="404040"/>
                </a:solidFill>
                <a:latin typeface="Times New Roman" panose="02020603050405020304" charset="0"/>
                <a:cs typeface="Times New Roman" panose="02020603050405020304" charset="0"/>
              </a:rPr>
              <a:t>nurturing </a:t>
            </a:r>
            <a:r>
              <a:rPr sz="2400" spc="-80" dirty="0">
                <a:solidFill>
                  <a:srgbClr val="404040"/>
                </a:solidFill>
                <a:latin typeface="Times New Roman" panose="02020603050405020304" charset="0"/>
                <a:cs typeface="Times New Roman" panose="02020603050405020304" charset="0"/>
              </a:rPr>
              <a:t>relationships </a:t>
            </a:r>
            <a:r>
              <a:rPr sz="2400" spc="-60" dirty="0">
                <a:solidFill>
                  <a:srgbClr val="404040"/>
                </a:solidFill>
                <a:latin typeface="Times New Roman" panose="02020603050405020304" charset="0"/>
                <a:cs typeface="Times New Roman" panose="02020603050405020304" charset="0"/>
              </a:rPr>
              <a:t>and </a:t>
            </a:r>
            <a:r>
              <a:rPr sz="2400" spc="-75" dirty="0">
                <a:solidFill>
                  <a:srgbClr val="404040"/>
                </a:solidFill>
                <a:latin typeface="Times New Roman" panose="02020603050405020304" charset="0"/>
                <a:cs typeface="Times New Roman" panose="02020603050405020304" charset="0"/>
              </a:rPr>
              <a:t>environments </a:t>
            </a:r>
            <a:r>
              <a:rPr sz="2400" spc="-50" dirty="0">
                <a:solidFill>
                  <a:srgbClr val="404040"/>
                </a:solidFill>
                <a:latin typeface="Times New Roman" panose="02020603050405020304" charset="0"/>
                <a:cs typeface="Times New Roman" panose="02020603050405020304" charset="0"/>
              </a:rPr>
              <a:t>for </a:t>
            </a:r>
            <a:r>
              <a:rPr sz="2400" spc="-85" dirty="0">
                <a:solidFill>
                  <a:srgbClr val="404040"/>
                </a:solidFill>
                <a:latin typeface="Times New Roman" panose="02020603050405020304" charset="0"/>
                <a:cs typeface="Times New Roman" panose="02020603050405020304" charset="0"/>
              </a:rPr>
              <a:t>children. </a:t>
            </a:r>
            <a:r>
              <a:rPr sz="2400" spc="-55" dirty="0">
                <a:solidFill>
                  <a:srgbClr val="404040"/>
                </a:solidFill>
                <a:latin typeface="Times New Roman" panose="02020603050405020304" charset="0"/>
                <a:cs typeface="Times New Roman" panose="02020603050405020304" charset="0"/>
              </a:rPr>
              <a:t>The </a:t>
            </a:r>
            <a:r>
              <a:rPr sz="2400" spc="-35" dirty="0">
                <a:solidFill>
                  <a:srgbClr val="404040"/>
                </a:solidFill>
                <a:latin typeface="Times New Roman" panose="02020603050405020304" charset="0"/>
                <a:cs typeface="Times New Roman" panose="02020603050405020304" charset="0"/>
              </a:rPr>
              <a:t>framework </a:t>
            </a:r>
            <a:r>
              <a:rPr sz="2400" spc="-85" dirty="0">
                <a:solidFill>
                  <a:srgbClr val="404040"/>
                </a:solidFill>
                <a:latin typeface="Times New Roman" panose="02020603050405020304" charset="0"/>
                <a:cs typeface="Times New Roman" panose="02020603050405020304" charset="0"/>
              </a:rPr>
              <a:t>provides </a:t>
            </a:r>
            <a:r>
              <a:rPr sz="2400" spc="-80" dirty="0">
                <a:solidFill>
                  <a:srgbClr val="404040"/>
                </a:solidFill>
                <a:latin typeface="Times New Roman" panose="02020603050405020304" charset="0"/>
                <a:cs typeface="Times New Roman" panose="02020603050405020304" charset="0"/>
              </a:rPr>
              <a:t>guidance</a:t>
            </a:r>
            <a:r>
              <a:rPr sz="2400" spc="-35" dirty="0">
                <a:solidFill>
                  <a:srgbClr val="404040"/>
                </a:solidFill>
                <a:latin typeface="Times New Roman" panose="02020603050405020304" charset="0"/>
                <a:cs typeface="Times New Roman" panose="02020603050405020304" charset="0"/>
              </a:rPr>
              <a:t> </a:t>
            </a:r>
            <a:r>
              <a:rPr sz="2400" spc="-95" dirty="0">
                <a:solidFill>
                  <a:srgbClr val="404040"/>
                </a:solidFill>
                <a:latin typeface="Times New Roman" panose="02020603050405020304" charset="0"/>
                <a:cs typeface="Times New Roman" panose="02020603050405020304" charset="0"/>
              </a:rPr>
              <a:t>on</a:t>
            </a:r>
            <a:r>
              <a:rPr sz="2400" spc="-35" dirty="0">
                <a:solidFill>
                  <a:srgbClr val="404040"/>
                </a:solidFill>
                <a:latin typeface="Times New Roman" panose="02020603050405020304" charset="0"/>
                <a:cs typeface="Times New Roman" panose="02020603050405020304" charset="0"/>
              </a:rPr>
              <a:t> </a:t>
            </a:r>
            <a:r>
              <a:rPr sz="2400" spc="-95" dirty="0">
                <a:solidFill>
                  <a:srgbClr val="404040"/>
                </a:solidFill>
                <a:latin typeface="Times New Roman" panose="02020603050405020304" charset="0"/>
                <a:cs typeface="Times New Roman" panose="02020603050405020304" charset="0"/>
              </a:rPr>
              <a:t>policy</a:t>
            </a:r>
            <a:r>
              <a:rPr sz="2400" spc="-35"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and</a:t>
            </a:r>
            <a:r>
              <a:rPr sz="2400" spc="-35"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programmatic</a:t>
            </a:r>
            <a:r>
              <a:rPr sz="2400" spc="-35"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strategies</a:t>
            </a:r>
            <a:r>
              <a:rPr sz="2400" spc="-35" dirty="0">
                <a:solidFill>
                  <a:srgbClr val="404040"/>
                </a:solidFill>
                <a:latin typeface="Times New Roman" panose="02020603050405020304" charset="0"/>
                <a:cs typeface="Times New Roman" panose="02020603050405020304" charset="0"/>
              </a:rPr>
              <a:t> </a:t>
            </a:r>
            <a:r>
              <a:rPr sz="2400" spc="-30" dirty="0">
                <a:solidFill>
                  <a:srgbClr val="404040"/>
                </a:solidFill>
                <a:latin typeface="Times New Roman" panose="02020603050405020304" charset="0"/>
                <a:cs typeface="Times New Roman" panose="02020603050405020304" charset="0"/>
              </a:rPr>
              <a:t>to</a:t>
            </a:r>
            <a:r>
              <a:rPr sz="2400" spc="-35"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prevent</a:t>
            </a:r>
            <a:r>
              <a:rPr sz="2400" spc="-35" dirty="0">
                <a:solidFill>
                  <a:srgbClr val="404040"/>
                </a:solidFill>
                <a:latin typeface="Times New Roman" panose="02020603050405020304" charset="0"/>
                <a:cs typeface="Times New Roman" panose="02020603050405020304" charset="0"/>
              </a:rPr>
              <a:t> </a:t>
            </a:r>
            <a:r>
              <a:rPr sz="2400" spc="-105" dirty="0">
                <a:solidFill>
                  <a:srgbClr val="404040"/>
                </a:solidFill>
                <a:latin typeface="Times New Roman" panose="02020603050405020304" charset="0"/>
                <a:cs typeface="Times New Roman" panose="02020603050405020304" charset="0"/>
              </a:rPr>
              <a:t>ACEs</a:t>
            </a:r>
            <a:r>
              <a:rPr lang="en-IN" sz="2400" spc="-105" dirty="0">
                <a:solidFill>
                  <a:srgbClr val="404040"/>
                </a:solidFill>
                <a:latin typeface="Times New Roman" panose="02020603050405020304" charset="0"/>
                <a:cs typeface="Times New Roman" panose="02020603050405020304" charset="0"/>
              </a:rPr>
              <a:t> (Smith, and Alloy, 2017)</a:t>
            </a:r>
            <a:r>
              <a:rPr sz="2400" spc="-105" dirty="0">
                <a:solidFill>
                  <a:srgbClr val="404040"/>
                </a:solidFill>
                <a:latin typeface="Times New Roman" panose="02020603050405020304" charset="0"/>
                <a:cs typeface="Times New Roman" panose="02020603050405020304" charset="0"/>
              </a:rPr>
              <a:t>.</a:t>
            </a:r>
            <a:endParaRPr sz="2400" dirty="0">
              <a:latin typeface="Times New Roman" panose="02020603050405020304" charset="0"/>
              <a:cs typeface="Times New Roman" panose="02020603050405020304" charset="0"/>
            </a:endParaRPr>
          </a:p>
          <a:p>
            <a:pPr marL="596265" marR="8255" indent="-457200" algn="just">
              <a:lnSpc>
                <a:spcPct val="117000"/>
              </a:lnSpc>
              <a:buFont typeface="Arial" panose="020B0604020202020204" pitchFamily="34" charset="0"/>
              <a:buChar char="•"/>
            </a:pPr>
            <a:r>
              <a:rPr sz="2400" spc="-55" dirty="0">
                <a:solidFill>
                  <a:srgbClr val="404040"/>
                </a:solidFill>
                <a:latin typeface="Times New Roman" panose="02020603050405020304" charset="0"/>
                <a:cs typeface="Times New Roman" panose="02020603050405020304" charset="0"/>
              </a:rPr>
              <a:t>The </a:t>
            </a:r>
            <a:r>
              <a:rPr sz="2400" spc="-70" dirty="0">
                <a:solidFill>
                  <a:srgbClr val="404040"/>
                </a:solidFill>
                <a:latin typeface="Times New Roman" panose="02020603050405020304" charset="0"/>
                <a:cs typeface="Times New Roman" panose="02020603050405020304" charset="0"/>
              </a:rPr>
              <a:t>Canadian </a:t>
            </a:r>
            <a:r>
              <a:rPr sz="2400" spc="-85" dirty="0">
                <a:solidFill>
                  <a:srgbClr val="404040"/>
                </a:solidFill>
                <a:latin typeface="Times New Roman" panose="02020603050405020304" charset="0"/>
                <a:cs typeface="Times New Roman" panose="02020603050405020304" charset="0"/>
              </a:rPr>
              <a:t>Public </a:t>
            </a:r>
            <a:r>
              <a:rPr sz="2400" spc="-25" dirty="0">
                <a:solidFill>
                  <a:srgbClr val="404040"/>
                </a:solidFill>
                <a:latin typeface="Times New Roman" panose="02020603050405020304" charset="0"/>
                <a:cs typeface="Times New Roman" panose="02020603050405020304" charset="0"/>
              </a:rPr>
              <a:t>Health </a:t>
            </a:r>
            <a:r>
              <a:rPr sz="2400" spc="-90" dirty="0">
                <a:solidFill>
                  <a:srgbClr val="404040"/>
                </a:solidFill>
                <a:latin typeface="Times New Roman" panose="02020603050405020304" charset="0"/>
                <a:cs typeface="Times New Roman" panose="02020603050405020304" charset="0"/>
              </a:rPr>
              <a:t>Association's </a:t>
            </a:r>
            <a:r>
              <a:rPr sz="2400" spc="-10" dirty="0">
                <a:solidFill>
                  <a:srgbClr val="404040"/>
                </a:solidFill>
                <a:latin typeface="Times New Roman" panose="02020603050405020304" charset="0"/>
                <a:cs typeface="Times New Roman" panose="02020603050405020304" charset="0"/>
              </a:rPr>
              <a:t>(CPHA) </a:t>
            </a:r>
            <a:r>
              <a:rPr sz="2400" spc="-80" dirty="0">
                <a:solidFill>
                  <a:srgbClr val="404040"/>
                </a:solidFill>
                <a:latin typeface="Times New Roman" panose="02020603050405020304" charset="0"/>
                <a:cs typeface="Times New Roman" panose="02020603050405020304" charset="0"/>
              </a:rPr>
              <a:t>position </a:t>
            </a:r>
            <a:r>
              <a:rPr sz="2400" spc="-45" dirty="0">
                <a:solidFill>
                  <a:srgbClr val="404040"/>
                </a:solidFill>
                <a:latin typeface="Times New Roman" panose="02020603050405020304" charset="0"/>
                <a:cs typeface="Times New Roman" panose="02020603050405020304" charset="0"/>
              </a:rPr>
              <a:t>statement </a:t>
            </a:r>
            <a:r>
              <a:rPr sz="2400" spc="-95" dirty="0">
                <a:solidFill>
                  <a:srgbClr val="404040"/>
                </a:solidFill>
                <a:latin typeface="Times New Roman" panose="02020603050405020304" charset="0"/>
                <a:cs typeface="Times New Roman" panose="02020603050405020304" charset="0"/>
              </a:rPr>
              <a:t>on </a:t>
            </a:r>
            <a:r>
              <a:rPr sz="2400" spc="-110" dirty="0">
                <a:solidFill>
                  <a:srgbClr val="404040"/>
                </a:solidFill>
                <a:latin typeface="Times New Roman" panose="02020603050405020304" charset="0"/>
                <a:cs typeface="Times New Roman" panose="02020603050405020304" charset="0"/>
              </a:rPr>
              <a:t>ACEs</a:t>
            </a:r>
            <a:r>
              <a:rPr sz="2400" spc="-10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highlights </a:t>
            </a:r>
            <a:r>
              <a:rPr sz="2400" spc="-35" dirty="0">
                <a:solidFill>
                  <a:srgbClr val="404040"/>
                </a:solidFill>
                <a:latin typeface="Times New Roman" panose="02020603050405020304" charset="0"/>
                <a:cs typeface="Times New Roman" panose="02020603050405020304" charset="0"/>
              </a:rPr>
              <a:t>the </a:t>
            </a:r>
            <a:r>
              <a:rPr sz="2400" spc="-70" dirty="0">
                <a:solidFill>
                  <a:srgbClr val="404040"/>
                </a:solidFill>
                <a:latin typeface="Times New Roman" panose="02020603050405020304" charset="0"/>
                <a:cs typeface="Times New Roman" panose="02020603050405020304" charset="0"/>
              </a:rPr>
              <a:t>importance </a:t>
            </a:r>
            <a:r>
              <a:rPr sz="2400" spc="-45" dirty="0">
                <a:solidFill>
                  <a:srgbClr val="404040"/>
                </a:solidFill>
                <a:latin typeface="Times New Roman" panose="02020603050405020304" charset="0"/>
                <a:cs typeface="Times New Roman" panose="02020603050405020304" charset="0"/>
              </a:rPr>
              <a:t>of </a:t>
            </a:r>
            <a:r>
              <a:rPr sz="2400" spc="-85" dirty="0">
                <a:solidFill>
                  <a:srgbClr val="404040"/>
                </a:solidFill>
                <a:latin typeface="Times New Roman" panose="02020603050405020304" charset="0"/>
                <a:cs typeface="Times New Roman" panose="02020603050405020304" charset="0"/>
              </a:rPr>
              <a:t>addressing </a:t>
            </a:r>
            <a:r>
              <a:rPr sz="2400" spc="-110" dirty="0">
                <a:solidFill>
                  <a:srgbClr val="404040"/>
                </a:solidFill>
                <a:latin typeface="Times New Roman" panose="02020603050405020304" charset="0"/>
                <a:cs typeface="Times New Roman" panose="02020603050405020304" charset="0"/>
              </a:rPr>
              <a:t>ACEs </a:t>
            </a:r>
            <a:r>
              <a:rPr sz="2400" spc="-60" dirty="0">
                <a:solidFill>
                  <a:srgbClr val="404040"/>
                </a:solidFill>
                <a:latin typeface="Times New Roman" panose="02020603050405020304" charset="0"/>
                <a:cs typeface="Times New Roman" panose="02020603050405020304" charset="0"/>
              </a:rPr>
              <a:t>through </a:t>
            </a:r>
            <a:r>
              <a:rPr sz="2400" spc="-50" dirty="0">
                <a:solidFill>
                  <a:srgbClr val="404040"/>
                </a:solidFill>
                <a:latin typeface="Times New Roman" panose="02020603050405020304" charset="0"/>
                <a:cs typeface="Times New Roman" panose="02020603050405020304" charset="0"/>
              </a:rPr>
              <a:t>a </a:t>
            </a:r>
            <a:r>
              <a:rPr sz="2400" spc="-90" dirty="0">
                <a:solidFill>
                  <a:srgbClr val="404040"/>
                </a:solidFill>
                <a:latin typeface="Times New Roman" panose="02020603050405020304" charset="0"/>
                <a:cs typeface="Times New Roman" panose="02020603050405020304" charset="0"/>
              </a:rPr>
              <a:t>public </a:t>
            </a:r>
            <a:r>
              <a:rPr sz="2400" spc="-55" dirty="0">
                <a:solidFill>
                  <a:srgbClr val="404040"/>
                </a:solidFill>
                <a:latin typeface="Times New Roman" panose="02020603050405020304" charset="0"/>
                <a:cs typeface="Times New Roman" panose="02020603050405020304" charset="0"/>
              </a:rPr>
              <a:t>health </a:t>
            </a:r>
            <a:r>
              <a:rPr sz="2400" spc="-100" dirty="0">
                <a:solidFill>
                  <a:srgbClr val="404040"/>
                </a:solidFill>
                <a:latin typeface="Times New Roman" panose="02020603050405020304" charset="0"/>
                <a:cs typeface="Times New Roman" panose="02020603050405020304" charset="0"/>
              </a:rPr>
              <a:t>lens. </a:t>
            </a:r>
            <a:r>
              <a:rPr sz="2400" spc="-55" dirty="0">
                <a:solidFill>
                  <a:srgbClr val="404040"/>
                </a:solidFill>
                <a:latin typeface="Times New Roman" panose="02020603050405020304" charset="0"/>
                <a:cs typeface="Times New Roman" panose="02020603050405020304" charset="0"/>
              </a:rPr>
              <a:t>The </a:t>
            </a:r>
            <a:r>
              <a:rPr sz="2400" spc="-45" dirty="0">
                <a:solidFill>
                  <a:srgbClr val="404040"/>
                </a:solidFill>
                <a:latin typeface="Times New Roman" panose="02020603050405020304" charset="0"/>
                <a:cs typeface="Times New Roman" panose="02020603050405020304" charset="0"/>
              </a:rPr>
              <a:t>statement </a:t>
            </a:r>
            <a:r>
              <a:rPr sz="2400" spc="-90" dirty="0">
                <a:solidFill>
                  <a:srgbClr val="404040"/>
                </a:solidFill>
                <a:latin typeface="Times New Roman" panose="02020603050405020304" charset="0"/>
                <a:cs typeface="Times New Roman" panose="02020603050405020304" charset="0"/>
              </a:rPr>
              <a:t>recommends </a:t>
            </a:r>
            <a:r>
              <a:rPr sz="2400" spc="-85" dirty="0">
                <a:solidFill>
                  <a:srgbClr val="404040"/>
                </a:solidFill>
                <a:latin typeface="Times New Roman" panose="02020603050405020304" charset="0"/>
                <a:cs typeface="Times New Roman" panose="02020603050405020304" charset="0"/>
              </a:rPr>
              <a:t>several </a:t>
            </a:r>
            <a:r>
              <a:rPr sz="2400" spc="-95" dirty="0">
                <a:solidFill>
                  <a:srgbClr val="404040"/>
                </a:solidFill>
                <a:latin typeface="Times New Roman" panose="02020603050405020304" charset="0"/>
                <a:cs typeface="Times New Roman" panose="02020603050405020304" charset="0"/>
              </a:rPr>
              <a:t>policy </a:t>
            </a:r>
            <a:r>
              <a:rPr sz="2400" spc="-60" dirty="0">
                <a:solidFill>
                  <a:srgbClr val="404040"/>
                </a:solidFill>
                <a:latin typeface="Times New Roman" panose="02020603050405020304" charset="0"/>
                <a:cs typeface="Times New Roman" panose="02020603050405020304" charset="0"/>
              </a:rPr>
              <a:t>and </a:t>
            </a:r>
            <a:r>
              <a:rPr sz="2400" spc="-65" dirty="0">
                <a:solidFill>
                  <a:srgbClr val="404040"/>
                </a:solidFill>
                <a:latin typeface="Times New Roman" panose="02020603050405020304" charset="0"/>
                <a:cs typeface="Times New Roman" panose="02020603050405020304" charset="0"/>
              </a:rPr>
              <a:t>programmatic </a:t>
            </a:r>
            <a:r>
              <a:rPr sz="2400" spc="-60" dirty="0">
                <a:solidFill>
                  <a:srgbClr val="404040"/>
                </a:solidFill>
                <a:latin typeface="Times New Roman" panose="02020603050405020304" charset="0"/>
                <a:cs typeface="Times New Roman" panose="02020603050405020304" charset="0"/>
              </a:rPr>
              <a:t>strategies</a:t>
            </a:r>
            <a:r>
              <a:rPr sz="2400" spc="-40" dirty="0">
                <a:solidFill>
                  <a:srgbClr val="404040"/>
                </a:solidFill>
                <a:latin typeface="Times New Roman" panose="02020603050405020304" charset="0"/>
                <a:cs typeface="Times New Roman" panose="02020603050405020304" charset="0"/>
              </a:rPr>
              <a:t> </a:t>
            </a:r>
            <a:r>
              <a:rPr sz="2400" spc="-30" dirty="0">
                <a:solidFill>
                  <a:srgbClr val="404040"/>
                </a:solidFill>
                <a:latin typeface="Times New Roman" panose="02020603050405020304" charset="0"/>
                <a:cs typeface="Times New Roman" panose="02020603050405020304" charset="0"/>
              </a:rPr>
              <a:t>to</a:t>
            </a:r>
            <a:r>
              <a:rPr sz="2400" spc="-35"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prevent</a:t>
            </a:r>
            <a:r>
              <a:rPr sz="2400" spc="-35" dirty="0">
                <a:solidFill>
                  <a:srgbClr val="404040"/>
                </a:solidFill>
                <a:latin typeface="Times New Roman" panose="02020603050405020304" charset="0"/>
                <a:cs typeface="Times New Roman" panose="02020603050405020304" charset="0"/>
              </a:rPr>
              <a:t> </a:t>
            </a:r>
            <a:r>
              <a:rPr sz="2400" spc="-110" dirty="0">
                <a:solidFill>
                  <a:srgbClr val="404040"/>
                </a:solidFill>
                <a:latin typeface="Times New Roman" panose="02020603050405020304" charset="0"/>
                <a:cs typeface="Times New Roman" panose="02020603050405020304" charset="0"/>
              </a:rPr>
              <a:t>ACEs</a:t>
            </a:r>
            <a:r>
              <a:rPr sz="2400" spc="-35"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and</a:t>
            </a:r>
            <a:r>
              <a:rPr sz="2400" spc="-3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support</a:t>
            </a:r>
            <a:r>
              <a:rPr sz="2400" spc="-35"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those</a:t>
            </a:r>
            <a:r>
              <a:rPr sz="2400" spc="-35" dirty="0">
                <a:solidFill>
                  <a:srgbClr val="404040"/>
                </a:solidFill>
                <a:latin typeface="Times New Roman" panose="02020603050405020304" charset="0"/>
                <a:cs typeface="Times New Roman" panose="02020603050405020304" charset="0"/>
              </a:rPr>
              <a:t> </a:t>
            </a:r>
            <a:r>
              <a:rPr sz="2400" spc="-15" dirty="0">
                <a:solidFill>
                  <a:srgbClr val="404040"/>
                </a:solidFill>
                <a:latin typeface="Times New Roman" panose="02020603050405020304" charset="0"/>
                <a:cs typeface="Times New Roman" panose="02020603050405020304" charset="0"/>
              </a:rPr>
              <a:t>who</a:t>
            </a:r>
            <a:r>
              <a:rPr sz="2400" spc="-3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have</a:t>
            </a:r>
            <a:r>
              <a:rPr sz="2400" spc="-35"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experienced</a:t>
            </a:r>
            <a:r>
              <a:rPr sz="2400" spc="-35" dirty="0">
                <a:solidFill>
                  <a:srgbClr val="404040"/>
                </a:solidFill>
                <a:latin typeface="Times New Roman" panose="02020603050405020304" charset="0"/>
                <a:cs typeface="Times New Roman" panose="02020603050405020304" charset="0"/>
              </a:rPr>
              <a:t> </a:t>
            </a:r>
            <a:r>
              <a:rPr sz="2400" spc="-105" dirty="0">
                <a:solidFill>
                  <a:srgbClr val="404040"/>
                </a:solidFill>
                <a:latin typeface="Times New Roman" panose="02020603050405020304" charset="0"/>
                <a:cs typeface="Times New Roman" panose="02020603050405020304" charset="0"/>
              </a:rPr>
              <a:t>ACEs.</a:t>
            </a:r>
            <a:endParaRPr sz="2400" dirty="0">
              <a:latin typeface="Times New Roman" panose="02020603050405020304" charset="0"/>
              <a:cs typeface="Times New Roman" panose="02020603050405020304" charset="0"/>
            </a:endParaRPr>
          </a:p>
          <a:p>
            <a:pPr marL="596265" marR="10795" indent="-457200" algn="just">
              <a:lnSpc>
                <a:spcPct val="117000"/>
              </a:lnSpc>
              <a:buFont typeface="Arial" panose="020B0604020202020204" pitchFamily="34" charset="0"/>
              <a:buChar char="•"/>
            </a:pPr>
            <a:r>
              <a:rPr sz="2400" spc="-55" dirty="0">
                <a:solidFill>
                  <a:srgbClr val="404040"/>
                </a:solidFill>
                <a:latin typeface="Times New Roman" panose="02020603050405020304" charset="0"/>
                <a:cs typeface="Times New Roman" panose="02020603050405020304" charset="0"/>
              </a:rPr>
              <a:t>In </a:t>
            </a:r>
            <a:r>
              <a:rPr sz="2400" spc="-35" dirty="0">
                <a:solidFill>
                  <a:srgbClr val="404040"/>
                </a:solidFill>
                <a:latin typeface="Times New Roman" panose="02020603050405020304" charset="0"/>
                <a:cs typeface="Times New Roman" panose="02020603050405020304" charset="0"/>
              </a:rPr>
              <a:t>the </a:t>
            </a:r>
            <a:r>
              <a:rPr sz="2400" spc="-40" dirty="0">
                <a:solidFill>
                  <a:srgbClr val="404040"/>
                </a:solidFill>
                <a:latin typeface="Times New Roman" panose="02020603050405020304" charset="0"/>
                <a:cs typeface="Times New Roman" panose="02020603050405020304" charset="0"/>
              </a:rPr>
              <a:t>United </a:t>
            </a:r>
            <a:r>
              <a:rPr sz="2400" spc="-90" dirty="0">
                <a:solidFill>
                  <a:srgbClr val="404040"/>
                </a:solidFill>
                <a:latin typeface="Times New Roman" panose="02020603050405020304" charset="0"/>
                <a:cs typeface="Times New Roman" panose="02020603050405020304" charset="0"/>
              </a:rPr>
              <a:t>Kingdom, </a:t>
            </a:r>
            <a:r>
              <a:rPr sz="2400" spc="-35" dirty="0">
                <a:solidFill>
                  <a:srgbClr val="404040"/>
                </a:solidFill>
                <a:latin typeface="Times New Roman" panose="02020603050405020304" charset="0"/>
                <a:cs typeface="Times New Roman" panose="02020603050405020304" charset="0"/>
              </a:rPr>
              <a:t>the </a:t>
            </a:r>
            <a:r>
              <a:rPr sz="2400" spc="-65" dirty="0">
                <a:solidFill>
                  <a:srgbClr val="404040"/>
                </a:solidFill>
                <a:latin typeface="Times New Roman" panose="02020603050405020304" charset="0"/>
                <a:cs typeface="Times New Roman" panose="02020603050405020304" charset="0"/>
              </a:rPr>
              <a:t>government's </a:t>
            </a:r>
            <a:r>
              <a:rPr sz="2400" spc="-85" dirty="0">
                <a:solidFill>
                  <a:srgbClr val="404040"/>
                </a:solidFill>
                <a:latin typeface="Times New Roman" panose="02020603050405020304" charset="0"/>
                <a:cs typeface="Times New Roman" panose="02020603050405020304" charset="0"/>
              </a:rPr>
              <a:t>Childhood </a:t>
            </a:r>
            <a:r>
              <a:rPr sz="2400" spc="-60" dirty="0">
                <a:solidFill>
                  <a:srgbClr val="404040"/>
                </a:solidFill>
                <a:latin typeface="Times New Roman" panose="02020603050405020304" charset="0"/>
                <a:cs typeface="Times New Roman" panose="02020603050405020304" charset="0"/>
              </a:rPr>
              <a:t>Obesity </a:t>
            </a:r>
            <a:r>
              <a:rPr sz="2400" spc="-65" dirty="0">
                <a:solidFill>
                  <a:srgbClr val="404040"/>
                </a:solidFill>
                <a:latin typeface="Times New Roman" panose="02020603050405020304" charset="0"/>
                <a:cs typeface="Times New Roman" panose="02020603050405020304" charset="0"/>
              </a:rPr>
              <a:t>Plan </a:t>
            </a:r>
            <a:r>
              <a:rPr sz="2400" spc="-100" dirty="0">
                <a:solidFill>
                  <a:srgbClr val="404040"/>
                </a:solidFill>
                <a:latin typeface="Times New Roman" panose="02020603050405020304" charset="0"/>
                <a:cs typeface="Times New Roman" panose="02020603050405020304" charset="0"/>
              </a:rPr>
              <a:t>includes </a:t>
            </a:r>
            <a:r>
              <a:rPr sz="2400" spc="-95" dirty="0">
                <a:solidFill>
                  <a:srgbClr val="404040"/>
                </a:solidFill>
                <a:latin typeface="Times New Roman" panose="02020603050405020304" charset="0"/>
                <a:cs typeface="Times New Roman" panose="02020603050405020304" charset="0"/>
              </a:rPr>
              <a:t>measures </a:t>
            </a:r>
            <a:r>
              <a:rPr sz="2400" spc="-35" dirty="0">
                <a:solidFill>
                  <a:srgbClr val="404040"/>
                </a:solidFill>
                <a:latin typeface="Times New Roman" panose="02020603050405020304" charset="0"/>
                <a:cs typeface="Times New Roman" panose="02020603050405020304" charset="0"/>
              </a:rPr>
              <a:t>to </a:t>
            </a:r>
            <a:r>
              <a:rPr sz="2400" spc="-90" dirty="0">
                <a:solidFill>
                  <a:srgbClr val="404040"/>
                </a:solidFill>
                <a:latin typeface="Times New Roman" panose="02020603050405020304" charset="0"/>
                <a:cs typeface="Times New Roman" panose="02020603050405020304" charset="0"/>
              </a:rPr>
              <a:t>address </a:t>
            </a:r>
            <a:r>
              <a:rPr sz="2400" spc="-35" dirty="0">
                <a:solidFill>
                  <a:srgbClr val="404040"/>
                </a:solidFill>
                <a:latin typeface="Times New Roman" panose="02020603050405020304" charset="0"/>
                <a:cs typeface="Times New Roman" panose="02020603050405020304" charset="0"/>
              </a:rPr>
              <a:t>the </a:t>
            </a:r>
            <a:r>
              <a:rPr sz="2400" spc="-65" dirty="0">
                <a:solidFill>
                  <a:srgbClr val="404040"/>
                </a:solidFill>
                <a:latin typeface="Times New Roman" panose="02020603050405020304" charset="0"/>
                <a:cs typeface="Times New Roman" panose="02020603050405020304" charset="0"/>
              </a:rPr>
              <a:t>impact </a:t>
            </a:r>
            <a:r>
              <a:rPr sz="2400" spc="-45" dirty="0">
                <a:solidFill>
                  <a:srgbClr val="404040"/>
                </a:solidFill>
                <a:latin typeface="Times New Roman" panose="02020603050405020304" charset="0"/>
                <a:cs typeface="Times New Roman" panose="02020603050405020304" charset="0"/>
              </a:rPr>
              <a:t>of </a:t>
            </a:r>
            <a:r>
              <a:rPr sz="2400" spc="-40" dirty="0">
                <a:solidFill>
                  <a:srgbClr val="404040"/>
                </a:solidFill>
                <a:latin typeface="Times New Roman" panose="02020603050405020304" charset="0"/>
                <a:cs typeface="Times New Roman" panose="02020603050405020304" charset="0"/>
              </a:rPr>
              <a:t> </a:t>
            </a:r>
            <a:r>
              <a:rPr sz="2400" spc="-110" dirty="0">
                <a:solidFill>
                  <a:srgbClr val="404040"/>
                </a:solidFill>
                <a:latin typeface="Times New Roman" panose="02020603050405020304" charset="0"/>
                <a:cs typeface="Times New Roman" panose="02020603050405020304" charset="0"/>
              </a:rPr>
              <a:t>ACEs</a:t>
            </a:r>
            <a:r>
              <a:rPr sz="2400" spc="-35" dirty="0">
                <a:solidFill>
                  <a:srgbClr val="404040"/>
                </a:solidFill>
                <a:latin typeface="Times New Roman" panose="02020603050405020304" charset="0"/>
                <a:cs typeface="Times New Roman" panose="02020603050405020304" charset="0"/>
              </a:rPr>
              <a:t> </a:t>
            </a:r>
            <a:r>
              <a:rPr sz="2400" spc="-95" dirty="0">
                <a:solidFill>
                  <a:srgbClr val="404040"/>
                </a:solidFill>
                <a:latin typeface="Times New Roman" panose="02020603050405020304" charset="0"/>
                <a:cs typeface="Times New Roman" panose="02020603050405020304" charset="0"/>
              </a:rPr>
              <a:t>on</a:t>
            </a:r>
            <a:r>
              <a:rPr sz="2400" spc="-30"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obesity,</a:t>
            </a:r>
            <a:r>
              <a:rPr sz="2400" spc="-35" dirty="0">
                <a:solidFill>
                  <a:srgbClr val="404040"/>
                </a:solidFill>
                <a:latin typeface="Times New Roman" panose="02020603050405020304" charset="0"/>
                <a:cs typeface="Times New Roman" panose="02020603050405020304" charset="0"/>
              </a:rPr>
              <a:t> </a:t>
            </a:r>
            <a:r>
              <a:rPr sz="2400" spc="-130" dirty="0">
                <a:solidFill>
                  <a:srgbClr val="404040"/>
                </a:solidFill>
                <a:latin typeface="Times New Roman" panose="02020603050405020304" charset="0"/>
                <a:cs typeface="Times New Roman" panose="02020603050405020304" charset="0"/>
              </a:rPr>
              <a:t>such</a:t>
            </a:r>
            <a:r>
              <a:rPr sz="2400" spc="-30" dirty="0">
                <a:solidFill>
                  <a:srgbClr val="404040"/>
                </a:solidFill>
                <a:latin typeface="Times New Roman" panose="02020603050405020304" charset="0"/>
                <a:cs typeface="Times New Roman" panose="02020603050405020304" charset="0"/>
              </a:rPr>
              <a:t> </a:t>
            </a:r>
            <a:r>
              <a:rPr sz="2400" spc="-110" dirty="0">
                <a:solidFill>
                  <a:srgbClr val="404040"/>
                </a:solidFill>
                <a:latin typeface="Times New Roman" panose="02020603050405020304" charset="0"/>
                <a:cs typeface="Times New Roman" panose="02020603050405020304" charset="0"/>
              </a:rPr>
              <a:t>as</a:t>
            </a:r>
            <a:r>
              <a:rPr sz="2400" spc="-3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providing</a:t>
            </a:r>
            <a:r>
              <a:rPr sz="2400" spc="-30"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training</a:t>
            </a:r>
            <a:r>
              <a:rPr sz="2400" spc="-35" dirty="0">
                <a:solidFill>
                  <a:srgbClr val="404040"/>
                </a:solidFill>
                <a:latin typeface="Times New Roman" panose="02020603050405020304" charset="0"/>
                <a:cs typeface="Times New Roman" panose="02020603050405020304" charset="0"/>
              </a:rPr>
              <a:t> </a:t>
            </a:r>
            <a:r>
              <a:rPr sz="2400" spc="-50" dirty="0">
                <a:solidFill>
                  <a:srgbClr val="404040"/>
                </a:solidFill>
                <a:latin typeface="Times New Roman" panose="02020603050405020304" charset="0"/>
                <a:cs typeface="Times New Roman" panose="02020603050405020304" charset="0"/>
              </a:rPr>
              <a:t>for</a:t>
            </a:r>
            <a:r>
              <a:rPr sz="2400" spc="-30"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healthcare</a:t>
            </a:r>
            <a:r>
              <a:rPr sz="2400" spc="-35" dirty="0">
                <a:solidFill>
                  <a:srgbClr val="404040"/>
                </a:solidFill>
                <a:latin typeface="Times New Roman" panose="02020603050405020304" charset="0"/>
                <a:cs typeface="Times New Roman" panose="02020603050405020304" charset="0"/>
              </a:rPr>
              <a:t> </a:t>
            </a:r>
            <a:r>
              <a:rPr sz="2400" spc="-90" dirty="0">
                <a:solidFill>
                  <a:srgbClr val="404040"/>
                </a:solidFill>
                <a:latin typeface="Times New Roman" panose="02020603050405020304" charset="0"/>
                <a:cs typeface="Times New Roman" panose="02020603050405020304" charset="0"/>
              </a:rPr>
              <a:t>professionals</a:t>
            </a:r>
            <a:r>
              <a:rPr sz="2400" spc="-30" dirty="0">
                <a:solidFill>
                  <a:srgbClr val="404040"/>
                </a:solidFill>
                <a:latin typeface="Times New Roman" panose="02020603050405020304" charset="0"/>
                <a:cs typeface="Times New Roman" panose="02020603050405020304" charset="0"/>
              </a:rPr>
              <a:t> </a:t>
            </a:r>
            <a:r>
              <a:rPr sz="2400" spc="-95" dirty="0">
                <a:solidFill>
                  <a:srgbClr val="404040"/>
                </a:solidFill>
                <a:latin typeface="Times New Roman" panose="02020603050405020304" charset="0"/>
                <a:cs typeface="Times New Roman" panose="02020603050405020304" charset="0"/>
              </a:rPr>
              <a:t>on</a:t>
            </a:r>
            <a:r>
              <a:rPr sz="2400" spc="-30"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identifying</a:t>
            </a:r>
            <a:r>
              <a:rPr sz="2400" spc="-35"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and</a:t>
            </a:r>
            <a:r>
              <a:rPr sz="2400" spc="-30"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managing</a:t>
            </a:r>
            <a:r>
              <a:rPr sz="2400" spc="-35" dirty="0">
                <a:solidFill>
                  <a:srgbClr val="404040"/>
                </a:solidFill>
                <a:latin typeface="Times New Roman" panose="02020603050405020304" charset="0"/>
                <a:cs typeface="Times New Roman" panose="02020603050405020304" charset="0"/>
              </a:rPr>
              <a:t> </a:t>
            </a:r>
            <a:r>
              <a:rPr sz="2400" spc="-105" dirty="0">
                <a:solidFill>
                  <a:srgbClr val="404040"/>
                </a:solidFill>
                <a:latin typeface="Times New Roman" panose="02020603050405020304" charset="0"/>
                <a:cs typeface="Times New Roman" panose="02020603050405020304" charset="0"/>
              </a:rPr>
              <a:t>ACEs.</a:t>
            </a:r>
            <a:endParaRPr sz="2400" dirty="0">
              <a:latin typeface="Times New Roman" panose="02020603050405020304" charset="0"/>
              <a:cs typeface="Times New Roman" panose="02020603050405020304" charset="0"/>
            </a:endParaRPr>
          </a:p>
          <a:p>
            <a:pPr marL="596265" marR="5080" indent="-457200" algn="just">
              <a:lnSpc>
                <a:spcPct val="117000"/>
              </a:lnSpc>
              <a:buFont typeface="Arial" panose="020B0604020202020204" pitchFamily="34" charset="0"/>
              <a:buChar char="•"/>
            </a:pPr>
            <a:r>
              <a:rPr sz="2400" spc="-55" dirty="0">
                <a:solidFill>
                  <a:srgbClr val="404040"/>
                </a:solidFill>
                <a:latin typeface="Times New Roman" panose="02020603050405020304" charset="0"/>
                <a:cs typeface="Times New Roman" panose="02020603050405020304" charset="0"/>
              </a:rPr>
              <a:t>In</a:t>
            </a:r>
            <a:r>
              <a:rPr sz="2400" spc="-50"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Australia,</a:t>
            </a:r>
            <a:r>
              <a:rPr sz="2400" spc="-60" dirty="0">
                <a:solidFill>
                  <a:srgbClr val="404040"/>
                </a:solidFill>
                <a:latin typeface="Times New Roman" panose="02020603050405020304" charset="0"/>
                <a:cs typeface="Times New Roman" panose="02020603050405020304" charset="0"/>
              </a:rPr>
              <a:t> </a:t>
            </a:r>
            <a:r>
              <a:rPr sz="2400" spc="-35" dirty="0">
                <a:solidFill>
                  <a:srgbClr val="404040"/>
                </a:solidFill>
                <a:latin typeface="Times New Roman" panose="02020603050405020304" charset="0"/>
                <a:cs typeface="Times New Roman" panose="02020603050405020304" charset="0"/>
              </a:rPr>
              <a:t>the</a:t>
            </a:r>
            <a:r>
              <a:rPr sz="2400" spc="-30" dirty="0">
                <a:solidFill>
                  <a:srgbClr val="404040"/>
                </a:solidFill>
                <a:latin typeface="Times New Roman" panose="02020603050405020304" charset="0"/>
                <a:cs typeface="Times New Roman" panose="02020603050405020304" charset="0"/>
              </a:rPr>
              <a:t> </a:t>
            </a:r>
            <a:r>
              <a:rPr sz="2400" spc="-50" dirty="0">
                <a:solidFill>
                  <a:srgbClr val="404040"/>
                </a:solidFill>
                <a:latin typeface="Times New Roman" panose="02020603050405020304" charset="0"/>
                <a:cs typeface="Times New Roman" panose="02020603050405020304" charset="0"/>
              </a:rPr>
              <a:t>National</a:t>
            </a:r>
            <a:r>
              <a:rPr sz="2400" spc="-45"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Framework</a:t>
            </a:r>
            <a:r>
              <a:rPr sz="2400" spc="-50" dirty="0">
                <a:solidFill>
                  <a:srgbClr val="404040"/>
                </a:solidFill>
                <a:latin typeface="Times New Roman" panose="02020603050405020304" charset="0"/>
                <a:cs typeface="Times New Roman" panose="02020603050405020304" charset="0"/>
              </a:rPr>
              <a:t> for</a:t>
            </a:r>
            <a:r>
              <a:rPr sz="2400" spc="-45" dirty="0">
                <a:solidFill>
                  <a:srgbClr val="404040"/>
                </a:solidFill>
                <a:latin typeface="Times New Roman" panose="02020603050405020304" charset="0"/>
                <a:cs typeface="Times New Roman" panose="02020603050405020304" charset="0"/>
              </a:rPr>
              <a:t> </a:t>
            </a:r>
            <a:r>
              <a:rPr sz="2400" spc="-55" dirty="0">
                <a:solidFill>
                  <a:srgbClr val="404040"/>
                </a:solidFill>
                <a:latin typeface="Times New Roman" panose="02020603050405020304" charset="0"/>
                <a:cs typeface="Times New Roman" panose="02020603050405020304" charset="0"/>
              </a:rPr>
              <a:t>Protecting</a:t>
            </a:r>
            <a:r>
              <a:rPr sz="2400" spc="-50"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Australia's</a:t>
            </a:r>
            <a:r>
              <a:rPr sz="2400" spc="-60"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Children</a:t>
            </a:r>
            <a:r>
              <a:rPr sz="2400" spc="-70" dirty="0">
                <a:solidFill>
                  <a:srgbClr val="404040"/>
                </a:solidFill>
                <a:latin typeface="Times New Roman" panose="02020603050405020304" charset="0"/>
                <a:cs typeface="Times New Roman" panose="02020603050405020304" charset="0"/>
              </a:rPr>
              <a:t> </a:t>
            </a:r>
            <a:r>
              <a:rPr sz="2400" spc="100" dirty="0">
                <a:solidFill>
                  <a:srgbClr val="404040"/>
                </a:solidFill>
                <a:latin typeface="Times New Roman" panose="02020603050405020304" charset="0"/>
                <a:cs typeface="Times New Roman" panose="02020603050405020304" charset="0"/>
              </a:rPr>
              <a:t>2009-2020 </a:t>
            </a:r>
            <a:r>
              <a:rPr sz="2400" spc="-85" dirty="0">
                <a:solidFill>
                  <a:srgbClr val="404040"/>
                </a:solidFill>
                <a:latin typeface="Times New Roman" panose="02020603050405020304" charset="0"/>
                <a:cs typeface="Times New Roman" panose="02020603050405020304" charset="0"/>
              </a:rPr>
              <a:t>provides</a:t>
            </a:r>
            <a:r>
              <a:rPr sz="2400" spc="440" dirty="0">
                <a:solidFill>
                  <a:srgbClr val="404040"/>
                </a:solidFill>
                <a:latin typeface="Times New Roman" panose="02020603050405020304" charset="0"/>
                <a:cs typeface="Times New Roman" panose="02020603050405020304" charset="0"/>
              </a:rPr>
              <a:t> </a:t>
            </a:r>
            <a:r>
              <a:rPr sz="2400" spc="-50" dirty="0">
                <a:solidFill>
                  <a:srgbClr val="404040"/>
                </a:solidFill>
                <a:latin typeface="Times New Roman" panose="02020603050405020304" charset="0"/>
                <a:cs typeface="Times New Roman" panose="02020603050405020304" charset="0"/>
              </a:rPr>
              <a:t>a</a:t>
            </a:r>
            <a:r>
              <a:rPr sz="2400" spc="509" dirty="0">
                <a:solidFill>
                  <a:srgbClr val="404040"/>
                </a:solidFill>
                <a:latin typeface="Times New Roman" panose="02020603050405020304" charset="0"/>
                <a:cs typeface="Times New Roman" panose="02020603050405020304" charset="0"/>
              </a:rPr>
              <a:t> </a:t>
            </a:r>
            <a:r>
              <a:rPr sz="2400" spc="-65" dirty="0">
                <a:solidFill>
                  <a:srgbClr val="404040"/>
                </a:solidFill>
                <a:latin typeface="Times New Roman" panose="02020603050405020304" charset="0"/>
                <a:cs typeface="Times New Roman" panose="02020603050405020304" charset="0"/>
              </a:rPr>
              <a:t>national </a:t>
            </a:r>
            <a:r>
              <a:rPr sz="2400" spc="-80" dirty="0">
                <a:solidFill>
                  <a:srgbClr val="404040"/>
                </a:solidFill>
                <a:latin typeface="Times New Roman" panose="02020603050405020304" charset="0"/>
                <a:cs typeface="Times New Roman" panose="02020603050405020304" charset="0"/>
              </a:rPr>
              <a:t>approach</a:t>
            </a:r>
            <a:r>
              <a:rPr sz="2400" spc="-35" dirty="0">
                <a:solidFill>
                  <a:srgbClr val="404040"/>
                </a:solidFill>
                <a:latin typeface="Times New Roman" panose="02020603050405020304" charset="0"/>
                <a:cs typeface="Times New Roman" panose="02020603050405020304" charset="0"/>
              </a:rPr>
              <a:t> </a:t>
            </a:r>
            <a:r>
              <a:rPr sz="2400" spc="-30" dirty="0">
                <a:solidFill>
                  <a:srgbClr val="404040"/>
                </a:solidFill>
                <a:latin typeface="Times New Roman" panose="02020603050405020304" charset="0"/>
                <a:cs typeface="Times New Roman" panose="02020603050405020304" charset="0"/>
              </a:rPr>
              <a:t>to </a:t>
            </a:r>
            <a:r>
              <a:rPr sz="2400" spc="-75" dirty="0">
                <a:solidFill>
                  <a:srgbClr val="404040"/>
                </a:solidFill>
                <a:latin typeface="Times New Roman" panose="02020603050405020304" charset="0"/>
                <a:cs typeface="Times New Roman" panose="02020603050405020304" charset="0"/>
              </a:rPr>
              <a:t>improving</a:t>
            </a:r>
            <a:r>
              <a:rPr sz="2400" spc="-35" dirty="0">
                <a:solidFill>
                  <a:srgbClr val="404040"/>
                </a:solidFill>
                <a:latin typeface="Times New Roman" panose="02020603050405020304" charset="0"/>
                <a:cs typeface="Times New Roman" panose="02020603050405020304" charset="0"/>
              </a:rPr>
              <a:t> the</a:t>
            </a:r>
            <a:r>
              <a:rPr sz="2400" spc="-30" dirty="0">
                <a:solidFill>
                  <a:srgbClr val="404040"/>
                </a:solidFill>
                <a:latin typeface="Times New Roman" panose="02020603050405020304" charset="0"/>
                <a:cs typeface="Times New Roman" panose="02020603050405020304" charset="0"/>
              </a:rPr>
              <a:t> </a:t>
            </a:r>
            <a:r>
              <a:rPr sz="2400" spc="-50" dirty="0">
                <a:solidFill>
                  <a:srgbClr val="404040"/>
                </a:solidFill>
                <a:latin typeface="Times New Roman" panose="02020603050405020304" charset="0"/>
                <a:cs typeface="Times New Roman" panose="02020603050405020304" charset="0"/>
              </a:rPr>
              <a:t>safety</a:t>
            </a:r>
            <a:r>
              <a:rPr sz="2400" spc="-30" dirty="0">
                <a:solidFill>
                  <a:srgbClr val="404040"/>
                </a:solidFill>
                <a:latin typeface="Times New Roman" panose="02020603050405020304" charset="0"/>
                <a:cs typeface="Times New Roman" panose="02020603050405020304" charset="0"/>
              </a:rPr>
              <a:t> </a:t>
            </a:r>
            <a:r>
              <a:rPr sz="2400" spc="-60" dirty="0">
                <a:solidFill>
                  <a:srgbClr val="404040"/>
                </a:solidFill>
                <a:latin typeface="Times New Roman" panose="02020603050405020304" charset="0"/>
                <a:cs typeface="Times New Roman" panose="02020603050405020304" charset="0"/>
              </a:rPr>
              <a:t>and</a:t>
            </a:r>
            <a:r>
              <a:rPr sz="2400" spc="-35" dirty="0">
                <a:solidFill>
                  <a:srgbClr val="404040"/>
                </a:solidFill>
                <a:latin typeface="Times New Roman" panose="02020603050405020304" charset="0"/>
                <a:cs typeface="Times New Roman" panose="02020603050405020304" charset="0"/>
              </a:rPr>
              <a:t> </a:t>
            </a:r>
            <a:r>
              <a:rPr sz="2400" spc="-20" dirty="0">
                <a:solidFill>
                  <a:srgbClr val="404040"/>
                </a:solidFill>
                <a:latin typeface="Times New Roman" panose="02020603050405020304" charset="0"/>
                <a:cs typeface="Times New Roman" panose="02020603050405020304" charset="0"/>
              </a:rPr>
              <a:t>well-being</a:t>
            </a:r>
            <a:r>
              <a:rPr sz="2400" spc="-30" dirty="0">
                <a:solidFill>
                  <a:srgbClr val="404040"/>
                </a:solidFill>
                <a:latin typeface="Times New Roman" panose="02020603050405020304" charset="0"/>
                <a:cs typeface="Times New Roman" panose="02020603050405020304" charset="0"/>
              </a:rPr>
              <a:t> </a:t>
            </a:r>
            <a:r>
              <a:rPr sz="2400" spc="-45" dirty="0">
                <a:solidFill>
                  <a:srgbClr val="404040"/>
                </a:solidFill>
                <a:latin typeface="Times New Roman" panose="02020603050405020304" charset="0"/>
                <a:cs typeface="Times New Roman" panose="02020603050405020304" charset="0"/>
              </a:rPr>
              <a:t>of</a:t>
            </a:r>
            <a:r>
              <a:rPr sz="2400" spc="-30" dirty="0">
                <a:solidFill>
                  <a:srgbClr val="404040"/>
                </a:solidFill>
                <a:latin typeface="Times New Roman" panose="02020603050405020304" charset="0"/>
                <a:cs typeface="Times New Roman" panose="02020603050405020304" charset="0"/>
              </a:rPr>
              <a:t> </a:t>
            </a:r>
            <a:r>
              <a:rPr sz="2400" spc="-85" dirty="0">
                <a:solidFill>
                  <a:srgbClr val="404040"/>
                </a:solidFill>
                <a:latin typeface="Times New Roman" panose="02020603050405020304" charset="0"/>
                <a:cs typeface="Times New Roman" panose="02020603050405020304" charset="0"/>
              </a:rPr>
              <a:t>children,</a:t>
            </a:r>
            <a:r>
              <a:rPr sz="2400" spc="-35" dirty="0">
                <a:solidFill>
                  <a:srgbClr val="404040"/>
                </a:solidFill>
                <a:latin typeface="Times New Roman" panose="02020603050405020304" charset="0"/>
                <a:cs typeface="Times New Roman" panose="02020603050405020304" charset="0"/>
              </a:rPr>
              <a:t> </a:t>
            </a:r>
            <a:r>
              <a:rPr sz="2400" spc="-85" dirty="0">
                <a:solidFill>
                  <a:srgbClr val="404040"/>
                </a:solidFill>
                <a:latin typeface="Times New Roman" panose="02020603050405020304" charset="0"/>
                <a:cs typeface="Times New Roman" panose="02020603050405020304" charset="0"/>
              </a:rPr>
              <a:t>including</a:t>
            </a:r>
            <a:r>
              <a:rPr sz="2400" spc="-30"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those</a:t>
            </a:r>
            <a:r>
              <a:rPr sz="2400" spc="-30" dirty="0">
                <a:solidFill>
                  <a:srgbClr val="404040"/>
                </a:solidFill>
                <a:latin typeface="Times New Roman" panose="02020603050405020304" charset="0"/>
                <a:cs typeface="Times New Roman" panose="02020603050405020304" charset="0"/>
              </a:rPr>
              <a:t> </a:t>
            </a:r>
            <a:r>
              <a:rPr sz="2400" spc="-15" dirty="0">
                <a:solidFill>
                  <a:srgbClr val="404040"/>
                </a:solidFill>
                <a:latin typeface="Times New Roman" panose="02020603050405020304" charset="0"/>
                <a:cs typeface="Times New Roman" panose="02020603050405020304" charset="0"/>
              </a:rPr>
              <a:t>who</a:t>
            </a:r>
            <a:r>
              <a:rPr sz="2400" spc="-35" dirty="0">
                <a:solidFill>
                  <a:srgbClr val="404040"/>
                </a:solidFill>
                <a:latin typeface="Times New Roman" panose="02020603050405020304" charset="0"/>
                <a:cs typeface="Times New Roman" panose="02020603050405020304" charset="0"/>
              </a:rPr>
              <a:t> </a:t>
            </a:r>
            <a:r>
              <a:rPr sz="2400" spc="-70" dirty="0">
                <a:solidFill>
                  <a:srgbClr val="404040"/>
                </a:solidFill>
                <a:latin typeface="Times New Roman" panose="02020603050405020304" charset="0"/>
                <a:cs typeface="Times New Roman" panose="02020603050405020304" charset="0"/>
              </a:rPr>
              <a:t>have</a:t>
            </a:r>
            <a:r>
              <a:rPr sz="2400" spc="-30" dirty="0">
                <a:solidFill>
                  <a:srgbClr val="404040"/>
                </a:solidFill>
                <a:latin typeface="Times New Roman" panose="02020603050405020304" charset="0"/>
                <a:cs typeface="Times New Roman" panose="02020603050405020304" charset="0"/>
              </a:rPr>
              <a:t> </a:t>
            </a:r>
            <a:r>
              <a:rPr sz="2400" spc="-75" dirty="0">
                <a:solidFill>
                  <a:srgbClr val="404040"/>
                </a:solidFill>
                <a:latin typeface="Times New Roman" panose="02020603050405020304" charset="0"/>
                <a:cs typeface="Times New Roman" panose="02020603050405020304" charset="0"/>
              </a:rPr>
              <a:t>experienced</a:t>
            </a:r>
            <a:r>
              <a:rPr sz="2400" spc="-35" dirty="0">
                <a:solidFill>
                  <a:srgbClr val="404040"/>
                </a:solidFill>
                <a:latin typeface="Times New Roman" panose="02020603050405020304" charset="0"/>
                <a:cs typeface="Times New Roman" panose="02020603050405020304" charset="0"/>
              </a:rPr>
              <a:t> </a:t>
            </a:r>
            <a:r>
              <a:rPr sz="2400" spc="-105" dirty="0">
                <a:solidFill>
                  <a:srgbClr val="404040"/>
                </a:solidFill>
                <a:latin typeface="Times New Roman" panose="02020603050405020304" charset="0"/>
                <a:cs typeface="Times New Roman" panose="02020603050405020304" charset="0"/>
              </a:rPr>
              <a:t>ACEs.</a:t>
            </a:r>
            <a:endParaRPr sz="2400" dirty="0">
              <a:latin typeface="Times New Roman" panose="02020603050405020304" charset="0"/>
              <a:cs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
            <a:ext cx="18287999" cy="10286996"/>
          </a:xfrm>
          <a:prstGeom prst="rect">
            <a:avLst/>
          </a:prstGeom>
        </p:spPr>
      </p:pic>
      <p:sp>
        <p:nvSpPr>
          <p:cNvPr id="3" name="object 3"/>
          <p:cNvSpPr/>
          <p:nvPr/>
        </p:nvSpPr>
        <p:spPr>
          <a:xfrm>
            <a:off x="5130943" y="609835"/>
            <a:ext cx="7637145" cy="1040130"/>
          </a:xfrm>
          <a:custGeom>
            <a:avLst/>
            <a:gdLst/>
            <a:ahLst/>
            <a:cxnLst/>
            <a:rect l="l" t="t" r="r" b="b"/>
            <a:pathLst>
              <a:path w="7637145" h="1040130">
                <a:moveTo>
                  <a:pt x="7464883" y="1039543"/>
                </a:moveTo>
                <a:lnTo>
                  <a:pt x="175687" y="1039543"/>
                </a:lnTo>
                <a:lnTo>
                  <a:pt x="129059" y="1033251"/>
                </a:lnTo>
                <a:lnTo>
                  <a:pt x="87113" y="1015507"/>
                </a:lnTo>
                <a:lnTo>
                  <a:pt x="51540" y="988002"/>
                </a:lnTo>
                <a:lnTo>
                  <a:pt x="24035" y="952429"/>
                </a:lnTo>
                <a:lnTo>
                  <a:pt x="6291" y="910483"/>
                </a:lnTo>
                <a:lnTo>
                  <a:pt x="0" y="863855"/>
                </a:lnTo>
                <a:lnTo>
                  <a:pt x="0" y="175687"/>
                </a:lnTo>
                <a:lnTo>
                  <a:pt x="6291" y="129059"/>
                </a:lnTo>
                <a:lnTo>
                  <a:pt x="24035" y="87113"/>
                </a:lnTo>
                <a:lnTo>
                  <a:pt x="51540" y="51540"/>
                </a:lnTo>
                <a:lnTo>
                  <a:pt x="87113" y="24035"/>
                </a:lnTo>
                <a:lnTo>
                  <a:pt x="129059" y="6291"/>
                </a:lnTo>
                <a:lnTo>
                  <a:pt x="175687" y="0"/>
                </a:lnTo>
                <a:lnTo>
                  <a:pt x="7464883" y="0"/>
                </a:lnTo>
                <a:lnTo>
                  <a:pt x="7511510" y="6291"/>
                </a:lnTo>
                <a:lnTo>
                  <a:pt x="7553457" y="24035"/>
                </a:lnTo>
                <a:lnTo>
                  <a:pt x="7589030" y="51540"/>
                </a:lnTo>
                <a:lnTo>
                  <a:pt x="7616535" y="87113"/>
                </a:lnTo>
                <a:lnTo>
                  <a:pt x="7634280" y="129059"/>
                </a:lnTo>
                <a:lnTo>
                  <a:pt x="7637017" y="149342"/>
                </a:lnTo>
                <a:lnTo>
                  <a:pt x="7637017" y="890200"/>
                </a:lnTo>
                <a:lnTo>
                  <a:pt x="7616535" y="952429"/>
                </a:lnTo>
                <a:lnTo>
                  <a:pt x="7589030" y="988002"/>
                </a:lnTo>
                <a:lnTo>
                  <a:pt x="7553457" y="1015507"/>
                </a:lnTo>
                <a:lnTo>
                  <a:pt x="7511510" y="1033251"/>
                </a:lnTo>
                <a:lnTo>
                  <a:pt x="7464883" y="1039543"/>
                </a:lnTo>
                <a:close/>
              </a:path>
            </a:pathLst>
          </a:custGeom>
          <a:solidFill>
            <a:srgbClr val="FADDB6"/>
          </a:solidFill>
        </p:spPr>
        <p:txBody>
          <a:bodyPr wrap="square" lIns="0" tIns="0" rIns="0" bIns="0" rtlCol="0"/>
          <a:lstStyle/>
          <a:p>
            <a:endParaRPr>
              <a:latin typeface="Times New Roman" panose="02020603050405020304" charset="0"/>
              <a:cs typeface="Times New Roman" panose="02020603050405020304" charset="0"/>
            </a:endParaRPr>
          </a:p>
        </p:txBody>
      </p:sp>
      <p:sp>
        <p:nvSpPr>
          <p:cNvPr id="4" name="object 4"/>
          <p:cNvSpPr txBox="1">
            <a:spLocks noGrp="1"/>
          </p:cNvSpPr>
          <p:nvPr>
            <p:ph type="title"/>
          </p:nvPr>
        </p:nvSpPr>
        <p:spPr>
          <a:xfrm>
            <a:off x="6705600" y="753745"/>
            <a:ext cx="4382135" cy="751205"/>
          </a:xfrm>
          <a:prstGeom prst="rect">
            <a:avLst/>
          </a:prstGeom>
        </p:spPr>
        <p:txBody>
          <a:bodyPr vert="horz" wrap="square" lIns="0" tIns="12700" rIns="0" bIns="0" rtlCol="0">
            <a:spAutoFit/>
          </a:bodyPr>
          <a:lstStyle/>
          <a:p>
            <a:pPr marL="12700">
              <a:lnSpc>
                <a:spcPct val="100000"/>
              </a:lnSpc>
              <a:spcBef>
                <a:spcPts val="100"/>
              </a:spcBef>
            </a:pPr>
            <a:r>
              <a:rPr sz="4800" spc="-45" dirty="0">
                <a:latin typeface="Times New Roman" panose="02020603050405020304" charset="0"/>
                <a:cs typeface="Times New Roman" panose="02020603050405020304" charset="0"/>
              </a:rPr>
              <a:t>CONCLUSION</a:t>
            </a:r>
          </a:p>
        </p:txBody>
      </p:sp>
      <p:sp>
        <p:nvSpPr>
          <p:cNvPr id="5" name="object 5"/>
          <p:cNvSpPr txBox="1">
            <a:spLocks noGrp="1"/>
          </p:cNvSpPr>
          <p:nvPr>
            <p:ph type="body" idx="1"/>
          </p:nvPr>
        </p:nvSpPr>
        <p:spPr>
          <a:xfrm>
            <a:off x="1678305" y="2729230"/>
            <a:ext cx="15236190" cy="4791055"/>
          </a:xfrm>
          <a:prstGeom prst="rect">
            <a:avLst/>
          </a:prstGeom>
        </p:spPr>
        <p:txBody>
          <a:bodyPr vert="horz" wrap="square" lIns="0" tIns="12700" rIns="0" bIns="0" rtlCol="0">
            <a:spAutoFit/>
          </a:bodyPr>
          <a:lstStyle/>
          <a:p>
            <a:pPr marL="12700" marR="5080" indent="-635" algn="just">
              <a:lnSpc>
                <a:spcPct val="115000"/>
              </a:lnSpc>
              <a:spcBef>
                <a:spcPts val="100"/>
              </a:spcBef>
            </a:pPr>
            <a:r>
              <a:rPr sz="3000" spc="-100" dirty="0">
                <a:latin typeface="Times New Roman" panose="02020603050405020304" charset="0"/>
                <a:cs typeface="Times New Roman" panose="02020603050405020304" charset="0"/>
              </a:rPr>
              <a:t>Finally, </a:t>
            </a:r>
            <a:r>
              <a:rPr sz="3000" spc="80" dirty="0">
                <a:latin typeface="Times New Roman" panose="02020603050405020304" charset="0"/>
                <a:cs typeface="Times New Roman" panose="02020603050405020304" charset="0"/>
              </a:rPr>
              <a:t>knowing Adverse </a:t>
            </a:r>
            <a:r>
              <a:rPr sz="3000" spc="25" dirty="0">
                <a:latin typeface="Times New Roman" panose="02020603050405020304" charset="0"/>
                <a:cs typeface="Times New Roman" panose="02020603050405020304" charset="0"/>
              </a:rPr>
              <a:t>Childhood </a:t>
            </a:r>
            <a:r>
              <a:rPr sz="3000" dirty="0">
                <a:latin typeface="Times New Roman" panose="02020603050405020304" charset="0"/>
                <a:cs typeface="Times New Roman" panose="02020603050405020304" charset="0"/>
              </a:rPr>
              <a:t>Experiences </a:t>
            </a:r>
            <a:r>
              <a:rPr sz="3000" spc="114" dirty="0">
                <a:latin typeface="Times New Roman" panose="02020603050405020304" charset="0"/>
                <a:cs typeface="Times New Roman" panose="02020603050405020304" charset="0"/>
              </a:rPr>
              <a:t>(ACEs) </a:t>
            </a:r>
            <a:r>
              <a:rPr sz="3000" spc="50" dirty="0">
                <a:latin typeface="Times New Roman" panose="02020603050405020304" charset="0"/>
                <a:cs typeface="Times New Roman" panose="02020603050405020304" charset="0"/>
              </a:rPr>
              <a:t>and </a:t>
            </a:r>
            <a:r>
              <a:rPr lang="en-US" sz="3000" spc="-45" dirty="0">
                <a:latin typeface="Times New Roman" panose="02020603050405020304" charset="0"/>
                <a:cs typeface="Times New Roman" panose="02020603050405020304" charset="0"/>
              </a:rPr>
              <a:t>their</a:t>
            </a:r>
            <a:r>
              <a:rPr sz="3000" spc="-45"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effects </a:t>
            </a:r>
            <a:r>
              <a:rPr sz="3000" spc="60" dirty="0">
                <a:latin typeface="Times New Roman" panose="02020603050405020304" charset="0"/>
                <a:cs typeface="Times New Roman" panose="02020603050405020304" charset="0"/>
              </a:rPr>
              <a:t>on </a:t>
            </a:r>
            <a:r>
              <a:rPr sz="3000" dirty="0">
                <a:latin typeface="Times New Roman" panose="02020603050405020304" charset="0"/>
                <a:cs typeface="Times New Roman" panose="02020603050405020304" charset="0"/>
              </a:rPr>
              <a:t>physical </a:t>
            </a:r>
            <a:r>
              <a:rPr sz="3000" spc="50" dirty="0">
                <a:latin typeface="Times New Roman" panose="02020603050405020304" charset="0"/>
                <a:cs typeface="Times New Roman" panose="02020603050405020304" charset="0"/>
              </a:rPr>
              <a:t>and </a:t>
            </a:r>
            <a:r>
              <a:rPr sz="3000" spc="-55" dirty="0">
                <a:latin typeface="Times New Roman" panose="02020603050405020304" charset="0"/>
                <a:cs typeface="Times New Roman" panose="02020603050405020304" charset="0"/>
              </a:rPr>
              <a:t>mental health </a:t>
            </a:r>
            <a:r>
              <a:rPr sz="3000" spc="30" dirty="0">
                <a:latin typeface="Times New Roman" panose="02020603050405020304" charset="0"/>
                <a:cs typeface="Times New Roman" panose="02020603050405020304" charset="0"/>
              </a:rPr>
              <a:t>is </a:t>
            </a:r>
            <a:r>
              <a:rPr sz="3000" spc="-80" dirty="0">
                <a:latin typeface="Times New Roman" panose="02020603050405020304" charset="0"/>
                <a:cs typeface="Times New Roman" panose="02020603050405020304" charset="0"/>
              </a:rPr>
              <a:t>crucial </a:t>
            </a:r>
            <a:r>
              <a:rPr sz="3000" spc="-70" dirty="0">
                <a:latin typeface="Times New Roman" panose="02020603050405020304" charset="0"/>
                <a:cs typeface="Times New Roman" panose="02020603050405020304" charset="0"/>
              </a:rPr>
              <a:t>for </a:t>
            </a:r>
            <a:r>
              <a:rPr sz="3000" spc="65" dirty="0">
                <a:latin typeface="Times New Roman" panose="02020603050405020304" charset="0"/>
                <a:cs typeface="Times New Roman" panose="02020603050405020304" charset="0"/>
              </a:rPr>
              <a:t>nurses </a:t>
            </a:r>
            <a:r>
              <a:rPr sz="3000" spc="50" dirty="0">
                <a:latin typeface="Times New Roman" panose="02020603050405020304" charset="0"/>
                <a:cs typeface="Times New Roman" panose="02020603050405020304" charset="0"/>
              </a:rPr>
              <a:t>and </a:t>
            </a:r>
            <a:r>
              <a:rPr sz="3000" spc="-55" dirty="0">
                <a:latin typeface="Times New Roman" panose="02020603050405020304" charset="0"/>
                <a:cs typeface="Times New Roman" panose="02020603050405020304" charset="0"/>
              </a:rPr>
              <a:t>healthcare </a:t>
            </a:r>
            <a:r>
              <a:rPr sz="3000" spc="-45" dirty="0">
                <a:latin typeface="Times New Roman" panose="02020603050405020304" charset="0"/>
                <a:cs typeface="Times New Roman" panose="02020603050405020304" charset="0"/>
              </a:rPr>
              <a:t>providers. </a:t>
            </a:r>
            <a:r>
              <a:rPr sz="3000" spc="275" dirty="0">
                <a:latin typeface="Times New Roman" panose="02020603050405020304" charset="0"/>
                <a:cs typeface="Times New Roman" panose="02020603050405020304" charset="0"/>
              </a:rPr>
              <a:t>ACE </a:t>
            </a:r>
            <a:r>
              <a:rPr sz="3000" spc="-15" dirty="0">
                <a:latin typeface="Times New Roman" panose="02020603050405020304" charset="0"/>
                <a:cs typeface="Times New Roman" panose="02020603050405020304" charset="0"/>
              </a:rPr>
              <a:t>research </a:t>
            </a:r>
            <a:r>
              <a:rPr sz="3000" spc="30" dirty="0">
                <a:latin typeface="Times New Roman" panose="02020603050405020304" charset="0"/>
                <a:cs typeface="Times New Roman" panose="02020603050405020304" charset="0"/>
              </a:rPr>
              <a:t>is </a:t>
            </a:r>
            <a:r>
              <a:rPr sz="3000" spc="-120" dirty="0">
                <a:latin typeface="Times New Roman" panose="02020603050405020304" charset="0"/>
                <a:cs typeface="Times New Roman" panose="02020603050405020304" charset="0"/>
              </a:rPr>
              <a:t>critical </a:t>
            </a:r>
            <a:r>
              <a:rPr sz="3000" spc="-70" dirty="0">
                <a:latin typeface="Times New Roman" panose="02020603050405020304" charset="0"/>
                <a:cs typeface="Times New Roman" panose="02020603050405020304" charset="0"/>
              </a:rPr>
              <a:t>for </a:t>
            </a:r>
            <a:r>
              <a:rPr sz="3000" spc="10" dirty="0">
                <a:latin typeface="Times New Roman" panose="02020603050405020304" charset="0"/>
                <a:cs typeface="Times New Roman" panose="02020603050405020304" charset="0"/>
              </a:rPr>
              <a:t>establishing </a:t>
            </a:r>
            <a:r>
              <a:rPr sz="3000" spc="20" dirty="0">
                <a:latin typeface="Times New Roman" panose="02020603050405020304" charset="0"/>
                <a:cs typeface="Times New Roman" panose="02020603050405020304" charset="0"/>
              </a:rPr>
              <a:t>evidence-based </a:t>
            </a:r>
            <a:r>
              <a:rPr sz="3000" spc="50" dirty="0">
                <a:latin typeface="Times New Roman" panose="02020603050405020304" charset="0"/>
                <a:cs typeface="Times New Roman" panose="02020603050405020304" charset="0"/>
              </a:rPr>
              <a:t>nursing </a:t>
            </a:r>
            <a:r>
              <a:rPr sz="3000" spc="-5" dirty="0">
                <a:latin typeface="Times New Roman" panose="02020603050405020304" charset="0"/>
                <a:cs typeface="Times New Roman" panose="02020603050405020304" charset="0"/>
              </a:rPr>
              <a:t>practi</a:t>
            </a:r>
            <a:r>
              <a:rPr lang="en-US" sz="3000" spc="-5" dirty="0">
                <a:latin typeface="Times New Roman" panose="02020603050405020304" charset="0"/>
                <a:cs typeface="Times New Roman" panose="02020603050405020304" charset="0"/>
              </a:rPr>
              <a:t>c</a:t>
            </a:r>
            <a:r>
              <a:rPr sz="3000" spc="-5" dirty="0">
                <a:latin typeface="Times New Roman" panose="02020603050405020304" charset="0"/>
                <a:cs typeface="Times New Roman" panose="02020603050405020304" charset="0"/>
              </a:rPr>
              <a:t>es </a:t>
            </a:r>
            <a:r>
              <a:rPr sz="3000" spc="-75" dirty="0">
                <a:latin typeface="Times New Roman" panose="02020603050405020304" charset="0"/>
                <a:cs typeface="Times New Roman" panose="02020603050405020304" charset="0"/>
              </a:rPr>
              <a:t>that </a:t>
            </a:r>
            <a:r>
              <a:rPr sz="3000" spc="5" dirty="0">
                <a:latin typeface="Times New Roman" panose="02020603050405020304" charset="0"/>
                <a:cs typeface="Times New Roman" panose="02020603050405020304" charset="0"/>
              </a:rPr>
              <a:t>can </a:t>
            </a:r>
            <a:r>
              <a:rPr sz="3000" spc="25" dirty="0">
                <a:latin typeface="Times New Roman" panose="02020603050405020304" charset="0"/>
                <a:cs typeface="Times New Roman" panose="02020603050405020304" charset="0"/>
              </a:rPr>
              <a:t>give </a:t>
            </a:r>
            <a:r>
              <a:rPr sz="3000" spc="-30" dirty="0">
                <a:latin typeface="Times New Roman" panose="02020603050405020304" charset="0"/>
                <a:cs typeface="Times New Roman" panose="02020603050405020304" charset="0"/>
              </a:rPr>
              <a:t>patients </a:t>
            </a:r>
            <a:r>
              <a:rPr sz="3000" spc="-65" dirty="0">
                <a:latin typeface="Times New Roman" panose="02020603050405020304" charset="0"/>
                <a:cs typeface="Times New Roman" panose="02020603050405020304" charset="0"/>
              </a:rPr>
              <a:t>the </a:t>
            </a:r>
            <a:r>
              <a:rPr sz="3000" spc="15" dirty="0">
                <a:latin typeface="Times New Roman" panose="02020603050405020304" charset="0"/>
                <a:cs typeface="Times New Roman" panose="02020603050405020304" charset="0"/>
              </a:rPr>
              <a:t>best </a:t>
            </a:r>
            <a:r>
              <a:rPr sz="3000" spc="25" dirty="0">
                <a:latin typeface="Times New Roman" panose="02020603050405020304" charset="0"/>
                <a:cs typeface="Times New Roman" panose="02020603050405020304" charset="0"/>
              </a:rPr>
              <a:t>possible</a:t>
            </a:r>
            <a:r>
              <a:rPr sz="3000" spc="-135" dirty="0">
                <a:latin typeface="Times New Roman" panose="02020603050405020304" charset="0"/>
                <a:cs typeface="Times New Roman" panose="02020603050405020304" charset="0"/>
              </a:rPr>
              <a:t> care. </a:t>
            </a:r>
            <a:r>
              <a:rPr sz="3000" spc="90" dirty="0">
                <a:latin typeface="Times New Roman" panose="02020603050405020304" charset="0"/>
                <a:cs typeface="Times New Roman" panose="02020603050405020304" charset="0"/>
              </a:rPr>
              <a:t>Nursing</a:t>
            </a:r>
            <a:r>
              <a:rPr sz="3000" spc="-135"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research</a:t>
            </a:r>
            <a:r>
              <a:rPr sz="3000" spc="-130"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can</a:t>
            </a:r>
            <a:r>
              <a:rPr sz="3000" spc="-135"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assist</a:t>
            </a:r>
            <a:r>
              <a:rPr sz="3000" spc="-135"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in</a:t>
            </a:r>
            <a:r>
              <a:rPr sz="3000" spc="-130"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detecting</a:t>
            </a:r>
            <a:r>
              <a:rPr sz="3000" spc="-135" dirty="0">
                <a:latin typeface="Times New Roman" panose="02020603050405020304" charset="0"/>
                <a:cs typeface="Times New Roman" panose="02020603050405020304" charset="0"/>
              </a:rPr>
              <a:t> </a:t>
            </a:r>
            <a:r>
              <a:rPr sz="3000" spc="120" dirty="0">
                <a:latin typeface="Times New Roman" panose="02020603050405020304" charset="0"/>
                <a:cs typeface="Times New Roman" panose="02020603050405020304" charset="0"/>
              </a:rPr>
              <a:t>ACEs,</a:t>
            </a:r>
            <a:r>
              <a:rPr sz="3000" spc="-135" dirty="0">
                <a:latin typeface="Times New Roman" panose="02020603050405020304" charset="0"/>
                <a:cs typeface="Times New Roman" panose="02020603050405020304" charset="0"/>
              </a:rPr>
              <a:t> </a:t>
            </a:r>
            <a:r>
              <a:rPr sz="3000" spc="114" dirty="0">
                <a:latin typeface="Times New Roman" panose="02020603050405020304" charset="0"/>
                <a:cs typeface="Times New Roman" panose="02020603050405020304" charset="0"/>
              </a:rPr>
              <a:t>assessing</a:t>
            </a:r>
            <a:r>
              <a:rPr sz="3000" spc="-135" dirty="0">
                <a:latin typeface="Times New Roman" panose="02020603050405020304" charset="0"/>
                <a:cs typeface="Times New Roman" panose="02020603050405020304" charset="0"/>
              </a:rPr>
              <a:t> </a:t>
            </a:r>
            <a:r>
              <a:rPr sz="3000" spc="-95" dirty="0">
                <a:latin typeface="Times New Roman" panose="02020603050405020304" charset="0"/>
                <a:cs typeface="Times New Roman" panose="02020603050405020304" charset="0"/>
              </a:rPr>
              <a:t>their</a:t>
            </a:r>
            <a:r>
              <a:rPr sz="3000" spc="-130"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health</a:t>
            </a:r>
            <a:r>
              <a:rPr sz="3000" spc="-135" dirty="0">
                <a:latin typeface="Times New Roman" panose="02020603050405020304" charset="0"/>
                <a:cs typeface="Times New Roman" panose="02020603050405020304" charset="0"/>
              </a:rPr>
              <a:t> </a:t>
            </a:r>
            <a:r>
              <a:rPr sz="3000" spc="-160" dirty="0">
                <a:latin typeface="Times New Roman" panose="02020603050405020304" charset="0"/>
                <a:cs typeface="Times New Roman" panose="02020603050405020304" charset="0"/>
              </a:rPr>
              <a:t>effect, </a:t>
            </a:r>
            <a:r>
              <a:rPr sz="3000" spc="-950"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and </a:t>
            </a:r>
            <a:r>
              <a:rPr sz="3000" spc="5" dirty="0">
                <a:latin typeface="Times New Roman" panose="02020603050405020304" charset="0"/>
                <a:cs typeface="Times New Roman" panose="02020603050405020304" charset="0"/>
              </a:rPr>
              <a:t>developing </a:t>
            </a:r>
            <a:r>
              <a:rPr sz="3000" spc="-35" dirty="0">
                <a:latin typeface="Times New Roman" panose="02020603050405020304" charset="0"/>
                <a:cs typeface="Times New Roman" panose="02020603050405020304" charset="0"/>
              </a:rPr>
              <a:t>suitable </a:t>
            </a:r>
            <a:r>
              <a:rPr sz="3000" spc="-45" dirty="0">
                <a:latin typeface="Times New Roman" panose="02020603050405020304" charset="0"/>
                <a:cs typeface="Times New Roman" panose="02020603050405020304" charset="0"/>
              </a:rPr>
              <a:t>treatments </a:t>
            </a:r>
            <a:r>
              <a:rPr sz="3000" spc="-65" dirty="0">
                <a:latin typeface="Times New Roman" panose="02020603050405020304" charset="0"/>
                <a:cs typeface="Times New Roman" panose="02020603050405020304" charset="0"/>
              </a:rPr>
              <a:t>to </a:t>
            </a:r>
            <a:r>
              <a:rPr sz="3000" spc="30" dirty="0">
                <a:latin typeface="Times New Roman" panose="02020603050405020304" charset="0"/>
                <a:cs typeface="Times New Roman" panose="02020603050405020304" charset="0"/>
              </a:rPr>
              <a:t>lessen </a:t>
            </a:r>
            <a:r>
              <a:rPr sz="3000" spc="-95" dirty="0">
                <a:latin typeface="Times New Roman" panose="02020603050405020304" charset="0"/>
                <a:cs typeface="Times New Roman" panose="02020603050405020304" charset="0"/>
              </a:rPr>
              <a:t>their </a:t>
            </a:r>
            <a:r>
              <a:rPr sz="3000" spc="-10" dirty="0">
                <a:latin typeface="Times New Roman" panose="02020603050405020304" charset="0"/>
                <a:cs typeface="Times New Roman" panose="02020603050405020304" charset="0"/>
              </a:rPr>
              <a:t>repercussions. </a:t>
            </a:r>
            <a:r>
              <a:rPr sz="3000" spc="-5" dirty="0">
                <a:latin typeface="Times New Roman" panose="02020603050405020304" charset="0"/>
                <a:cs typeface="Times New Roman" panose="02020603050405020304" charset="0"/>
              </a:rPr>
              <a:t>In </a:t>
            </a:r>
            <a:r>
              <a:rPr sz="3000" spc="-65" dirty="0">
                <a:latin typeface="Times New Roman" panose="02020603050405020304" charset="0"/>
                <a:cs typeface="Times New Roman" panose="02020603050405020304" charset="0"/>
              </a:rPr>
              <a:t>the </a:t>
            </a:r>
            <a:r>
              <a:rPr sz="3000" spc="-50" dirty="0">
                <a:latin typeface="Times New Roman" panose="02020603050405020304" charset="0"/>
                <a:cs typeface="Times New Roman" panose="02020603050405020304" charset="0"/>
              </a:rPr>
              <a:t>context </a:t>
            </a:r>
            <a:r>
              <a:rPr sz="3000" spc="-40" dirty="0">
                <a:latin typeface="Times New Roman" panose="02020603050405020304" charset="0"/>
                <a:cs typeface="Times New Roman" panose="02020603050405020304" charset="0"/>
              </a:rPr>
              <a:t>of </a:t>
            </a:r>
            <a:r>
              <a:rPr sz="3000" spc="265" dirty="0">
                <a:latin typeface="Times New Roman" panose="02020603050405020304" charset="0"/>
                <a:cs typeface="Times New Roman" panose="02020603050405020304" charset="0"/>
              </a:rPr>
              <a:t>ACEs </a:t>
            </a:r>
            <a:r>
              <a:rPr sz="3000" spc="-80" dirty="0">
                <a:latin typeface="Times New Roman" panose="02020603050405020304" charset="0"/>
                <a:cs typeface="Times New Roman" panose="02020603050405020304" charset="0"/>
              </a:rPr>
              <a:t>therapy,</a:t>
            </a:r>
            <a:r>
              <a:rPr sz="3000" spc="-135"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integrated</a:t>
            </a:r>
            <a:r>
              <a:rPr sz="3000" spc="-130"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cooperation</a:t>
            </a:r>
            <a:r>
              <a:rPr sz="3000" spc="-135"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is</a:t>
            </a:r>
            <a:r>
              <a:rPr sz="3000" spc="-130" dirty="0">
                <a:latin typeface="Times New Roman" panose="02020603050405020304" charset="0"/>
                <a:cs typeface="Times New Roman" panose="02020603050405020304" charset="0"/>
              </a:rPr>
              <a:t> </a:t>
            </a:r>
            <a:r>
              <a:rPr sz="3000" spc="-80" dirty="0">
                <a:latin typeface="Times New Roman" panose="02020603050405020304" charset="0"/>
                <a:cs typeface="Times New Roman" panose="02020603050405020304" charset="0"/>
              </a:rPr>
              <a:t>crucial</a:t>
            </a:r>
            <a:r>
              <a:rPr sz="3000" spc="-135" dirty="0">
                <a:latin typeface="Times New Roman" panose="02020603050405020304" charset="0"/>
                <a:cs typeface="Times New Roman" panose="02020603050405020304" charset="0"/>
              </a:rPr>
              <a:t> </a:t>
            </a:r>
            <a:r>
              <a:rPr sz="3000" dirty="0">
                <a:latin typeface="Times New Roman" panose="02020603050405020304" charset="0"/>
                <a:cs typeface="Times New Roman" panose="02020603050405020304" charset="0"/>
              </a:rPr>
              <a:t>since</a:t>
            </a:r>
            <a:r>
              <a:rPr sz="3000" spc="-130"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addressing</a:t>
            </a:r>
            <a:r>
              <a:rPr sz="3000" spc="-135" dirty="0">
                <a:latin typeface="Times New Roman" panose="02020603050405020304" charset="0"/>
                <a:cs typeface="Times New Roman" panose="02020603050405020304" charset="0"/>
              </a:rPr>
              <a:t> </a:t>
            </a:r>
            <a:r>
              <a:rPr sz="3000" spc="-65" dirty="0">
                <a:latin typeface="Times New Roman" panose="02020603050405020304" charset="0"/>
                <a:cs typeface="Times New Roman" panose="02020603050405020304" charset="0"/>
              </a:rPr>
              <a:t>the</a:t>
            </a:r>
            <a:r>
              <a:rPr sz="3000" spc="-130" dirty="0">
                <a:latin typeface="Times New Roman" panose="02020603050405020304" charset="0"/>
                <a:cs typeface="Times New Roman" panose="02020603050405020304" charset="0"/>
              </a:rPr>
              <a:t> </a:t>
            </a:r>
            <a:r>
              <a:rPr sz="3000" dirty="0">
                <a:latin typeface="Times New Roman" panose="02020603050405020304" charset="0"/>
                <a:cs typeface="Times New Roman" panose="02020603050405020304" charset="0"/>
              </a:rPr>
              <a:t>physical</a:t>
            </a:r>
            <a:r>
              <a:rPr sz="3000" spc="-130"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and</a:t>
            </a:r>
            <a:r>
              <a:rPr sz="3000" spc="-135"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mental</a:t>
            </a:r>
            <a:r>
              <a:rPr sz="3000" spc="-130"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health </a:t>
            </a:r>
            <a:r>
              <a:rPr sz="3000" spc="35" dirty="0">
                <a:latin typeface="Times New Roman" panose="02020603050405020304" charset="0"/>
                <a:cs typeface="Times New Roman" panose="02020603050405020304" charset="0"/>
              </a:rPr>
              <a:t>consequences </a:t>
            </a:r>
            <a:r>
              <a:rPr sz="3000" spc="-40" dirty="0">
                <a:latin typeface="Times New Roman" panose="02020603050405020304" charset="0"/>
                <a:cs typeface="Times New Roman" panose="02020603050405020304" charset="0"/>
              </a:rPr>
              <a:t>of </a:t>
            </a:r>
            <a:r>
              <a:rPr sz="3000" spc="-10" dirty="0">
                <a:latin typeface="Times New Roman" panose="02020603050405020304" charset="0"/>
                <a:cs typeface="Times New Roman" panose="02020603050405020304" charset="0"/>
              </a:rPr>
              <a:t>childhood </a:t>
            </a:r>
            <a:r>
              <a:rPr sz="3000" spc="-30" dirty="0">
                <a:latin typeface="Times New Roman" panose="02020603050405020304" charset="0"/>
                <a:cs typeface="Times New Roman" panose="02020603050405020304" charset="0"/>
              </a:rPr>
              <a:t>trauma </a:t>
            </a:r>
            <a:r>
              <a:rPr sz="3000" spc="50" dirty="0">
                <a:latin typeface="Times New Roman" panose="02020603050405020304" charset="0"/>
                <a:cs typeface="Times New Roman" panose="02020603050405020304" charset="0"/>
              </a:rPr>
              <a:t>needs </a:t>
            </a:r>
            <a:r>
              <a:rPr sz="3000" spc="10" dirty="0">
                <a:latin typeface="Times New Roman" panose="02020603050405020304" charset="0"/>
                <a:cs typeface="Times New Roman" panose="02020603050405020304" charset="0"/>
              </a:rPr>
              <a:t>a </a:t>
            </a:r>
            <a:r>
              <a:rPr sz="3000" spc="-50" dirty="0">
                <a:latin typeface="Times New Roman" panose="02020603050405020304" charset="0"/>
                <a:cs typeface="Times New Roman" panose="02020603050405020304" charset="0"/>
              </a:rPr>
              <a:t>multidisciplinary </a:t>
            </a:r>
            <a:r>
              <a:rPr sz="3000" spc="-40" dirty="0">
                <a:latin typeface="Times New Roman" panose="02020603050405020304" charset="0"/>
                <a:cs typeface="Times New Roman" panose="02020603050405020304" charset="0"/>
              </a:rPr>
              <a:t>approach. </a:t>
            </a:r>
            <a:r>
              <a:rPr sz="3000" spc="-35" dirty="0">
                <a:latin typeface="Times New Roman" panose="02020603050405020304" charset="0"/>
                <a:cs typeface="Times New Roman" panose="02020603050405020304" charset="0"/>
              </a:rPr>
              <a:t>Integration </a:t>
            </a:r>
            <a:r>
              <a:rPr sz="3000" spc="-55" dirty="0">
                <a:latin typeface="Times New Roman" panose="02020603050405020304" charset="0"/>
                <a:cs typeface="Times New Roman" panose="02020603050405020304" charset="0"/>
              </a:rPr>
              <a:t>in </a:t>
            </a:r>
            <a:r>
              <a:rPr sz="3000" spc="-50" dirty="0">
                <a:latin typeface="Times New Roman" panose="02020603050405020304" charset="0"/>
                <a:cs typeface="Times New Roman" panose="02020603050405020304" charset="0"/>
              </a:rPr>
              <a:t> </a:t>
            </a:r>
            <a:r>
              <a:rPr sz="3000" spc="265" dirty="0">
                <a:latin typeface="Times New Roman" panose="02020603050405020304" charset="0"/>
                <a:cs typeface="Times New Roman" panose="02020603050405020304" charset="0"/>
              </a:rPr>
              <a:t>ACEs </a:t>
            </a:r>
            <a:r>
              <a:rPr sz="3000" spc="-25" dirty="0">
                <a:latin typeface="Times New Roman" panose="02020603050405020304" charset="0"/>
                <a:cs typeface="Times New Roman" panose="02020603050405020304" charset="0"/>
              </a:rPr>
              <a:t>therapy </a:t>
            </a:r>
            <a:r>
              <a:rPr sz="3000" spc="30" dirty="0">
                <a:latin typeface="Times New Roman" panose="02020603050405020304" charset="0"/>
                <a:cs typeface="Times New Roman" panose="02020603050405020304" charset="0"/>
              </a:rPr>
              <a:t>is </a:t>
            </a:r>
            <a:r>
              <a:rPr sz="3000" spc="-50" dirty="0">
                <a:latin typeface="Times New Roman" panose="02020603050405020304" charset="0"/>
                <a:cs typeface="Times New Roman" panose="02020603050405020304" charset="0"/>
              </a:rPr>
              <a:t>influenced </a:t>
            </a:r>
            <a:r>
              <a:rPr sz="3000" spc="70" dirty="0">
                <a:latin typeface="Times New Roman" panose="02020603050405020304" charset="0"/>
                <a:cs typeface="Times New Roman" panose="02020603050405020304" charset="0"/>
              </a:rPr>
              <a:t>by </a:t>
            </a:r>
            <a:r>
              <a:rPr sz="3000" spc="-30" dirty="0">
                <a:latin typeface="Times New Roman" panose="02020603050405020304" charset="0"/>
                <a:cs typeface="Times New Roman" panose="02020603050405020304" charset="0"/>
              </a:rPr>
              <a:t>factors </a:t>
            </a:r>
            <a:r>
              <a:rPr sz="3000" spc="70" dirty="0">
                <a:latin typeface="Times New Roman" panose="02020603050405020304" charset="0"/>
                <a:cs typeface="Times New Roman" panose="02020603050405020304" charset="0"/>
              </a:rPr>
              <a:t>such </a:t>
            </a:r>
            <a:r>
              <a:rPr sz="3000" spc="125" dirty="0">
                <a:latin typeface="Times New Roman" panose="02020603050405020304" charset="0"/>
                <a:cs typeface="Times New Roman" panose="02020603050405020304" charset="0"/>
              </a:rPr>
              <a:t>as </a:t>
            </a:r>
            <a:r>
              <a:rPr sz="3000" spc="-55" dirty="0">
                <a:latin typeface="Times New Roman" panose="02020603050405020304" charset="0"/>
                <a:cs typeface="Times New Roman" panose="02020603050405020304" charset="0"/>
              </a:rPr>
              <a:t>healthcare </a:t>
            </a:r>
            <a:r>
              <a:rPr sz="3000" spc="20" dirty="0">
                <a:latin typeface="Times New Roman" panose="02020603050405020304" charset="0"/>
                <a:cs typeface="Times New Roman" panose="02020603050405020304" charset="0"/>
              </a:rPr>
              <a:t>providers' </a:t>
            </a:r>
            <a:r>
              <a:rPr sz="3000" spc="25" dirty="0">
                <a:latin typeface="Times New Roman" panose="02020603050405020304" charset="0"/>
                <a:cs typeface="Times New Roman" panose="02020603050405020304" charset="0"/>
              </a:rPr>
              <a:t>understanding </a:t>
            </a:r>
            <a:r>
              <a:rPr sz="3000" spc="50" dirty="0">
                <a:latin typeface="Times New Roman" panose="02020603050405020304" charset="0"/>
                <a:cs typeface="Times New Roman" panose="02020603050405020304" charset="0"/>
              </a:rPr>
              <a:t>and </a:t>
            </a:r>
            <a:r>
              <a:rPr sz="3000" spc="-25" dirty="0">
                <a:latin typeface="Times New Roman" panose="02020603050405020304" charset="0"/>
                <a:cs typeface="Times New Roman" panose="02020603050405020304" charset="0"/>
              </a:rPr>
              <a:t>competence</a:t>
            </a:r>
            <a:r>
              <a:rPr sz="3000" spc="-140" dirty="0">
                <a:latin typeface="Times New Roman" panose="02020603050405020304" charset="0"/>
                <a:cs typeface="Times New Roman" panose="02020603050405020304" charset="0"/>
              </a:rPr>
              <a:t> </a:t>
            </a:r>
            <a:r>
              <a:rPr sz="3000" spc="60" dirty="0">
                <a:latin typeface="Times New Roman" panose="02020603050405020304" charset="0"/>
                <a:cs typeface="Times New Roman" panose="02020603050405020304" charset="0"/>
              </a:rPr>
              <a:t>o</a:t>
            </a:r>
            <a:r>
              <a:rPr lang="en-US" sz="3000" spc="60" dirty="0">
                <a:latin typeface="Times New Roman" panose="02020603050405020304" charset="0"/>
                <a:cs typeface="Times New Roman" panose="02020603050405020304" charset="0"/>
              </a:rPr>
              <a:t>f</a:t>
            </a:r>
            <a:r>
              <a:rPr sz="3000" spc="-135" dirty="0">
                <a:latin typeface="Times New Roman" panose="02020603050405020304" charset="0"/>
                <a:cs typeface="Times New Roman" panose="02020603050405020304" charset="0"/>
              </a:rPr>
              <a:t> </a:t>
            </a:r>
            <a:r>
              <a:rPr sz="3000" spc="120" dirty="0">
                <a:latin typeface="Times New Roman" panose="02020603050405020304" charset="0"/>
                <a:cs typeface="Times New Roman" panose="02020603050405020304" charset="0"/>
              </a:rPr>
              <a:t>ACEs,</a:t>
            </a:r>
            <a:r>
              <a:rPr sz="3000" spc="-140" dirty="0">
                <a:latin typeface="Times New Roman" panose="02020603050405020304" charset="0"/>
                <a:cs typeface="Times New Roman" panose="02020603050405020304" charset="0"/>
              </a:rPr>
              <a:t> </a:t>
            </a:r>
            <a:r>
              <a:rPr sz="3000" spc="-65" dirty="0">
                <a:latin typeface="Times New Roman" panose="02020603050405020304" charset="0"/>
                <a:cs typeface="Times New Roman" panose="02020603050405020304" charset="0"/>
              </a:rPr>
              <a:t>the</a:t>
            </a:r>
            <a:r>
              <a:rPr sz="3000" spc="-135" dirty="0">
                <a:latin typeface="Times New Roman" panose="02020603050405020304" charset="0"/>
                <a:cs typeface="Times New Roman" panose="02020603050405020304" charset="0"/>
              </a:rPr>
              <a:t> </a:t>
            </a:r>
            <a:r>
              <a:rPr sz="3000" spc="-75" dirty="0">
                <a:latin typeface="Times New Roman" panose="02020603050405020304" charset="0"/>
                <a:cs typeface="Times New Roman" panose="02020603050405020304" charset="0"/>
              </a:rPr>
              <a:t>availability</a:t>
            </a:r>
            <a:r>
              <a:rPr sz="3000" spc="-135" dirty="0">
                <a:latin typeface="Times New Roman" panose="02020603050405020304" charset="0"/>
                <a:cs typeface="Times New Roman" panose="02020603050405020304" charset="0"/>
              </a:rPr>
              <a:t> </a:t>
            </a:r>
            <a:r>
              <a:rPr sz="3000" spc="-40" dirty="0">
                <a:latin typeface="Times New Roman" panose="02020603050405020304" charset="0"/>
                <a:cs typeface="Times New Roman" panose="02020603050405020304" charset="0"/>
              </a:rPr>
              <a:t>of</a:t>
            </a:r>
            <a:r>
              <a:rPr sz="3000" spc="-140"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resources,</a:t>
            </a:r>
            <a:r>
              <a:rPr sz="3000" spc="-135"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and</a:t>
            </a:r>
            <a:r>
              <a:rPr sz="3000" spc="-140"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patient-</a:t>
            </a:r>
            <a:r>
              <a:rPr sz="3000" spc="-45" dirty="0" err="1">
                <a:latin typeface="Times New Roman" panose="02020603050405020304" charset="0"/>
                <a:cs typeface="Times New Roman" panose="02020603050405020304" charset="0"/>
              </a:rPr>
              <a:t>centred</a:t>
            </a:r>
            <a:r>
              <a:rPr sz="3000" spc="-135" dirty="0">
                <a:latin typeface="Times New Roman" panose="02020603050405020304" charset="0"/>
                <a:cs typeface="Times New Roman" panose="02020603050405020304" charset="0"/>
              </a:rPr>
              <a:t> care. </a:t>
            </a:r>
            <a:r>
              <a:rPr sz="3000" spc="15" dirty="0">
                <a:latin typeface="Times New Roman" panose="02020603050405020304" charset="0"/>
                <a:cs typeface="Times New Roman" panose="02020603050405020304" charset="0"/>
              </a:rPr>
              <a:t>Proper</a:t>
            </a:r>
            <a:r>
              <a:rPr sz="3000" spc="-140" dirty="0">
                <a:latin typeface="Times New Roman" panose="02020603050405020304" charset="0"/>
                <a:cs typeface="Times New Roman" panose="02020603050405020304" charset="0"/>
              </a:rPr>
              <a:t> </a:t>
            </a:r>
            <a:r>
              <a:rPr sz="3000" spc="275" dirty="0">
                <a:latin typeface="Times New Roman" panose="02020603050405020304" charset="0"/>
                <a:cs typeface="Times New Roman" panose="02020603050405020304" charset="0"/>
              </a:rPr>
              <a:t>ACE </a:t>
            </a:r>
            <a:r>
              <a:rPr sz="3000" spc="-950"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training</a:t>
            </a:r>
            <a:r>
              <a:rPr sz="3000" spc="-140"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and</a:t>
            </a:r>
            <a:r>
              <a:rPr sz="3000" spc="-135"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education</a:t>
            </a:r>
            <a:r>
              <a:rPr sz="3000" spc="-140" dirty="0">
                <a:latin typeface="Times New Roman" panose="02020603050405020304" charset="0"/>
                <a:cs typeface="Times New Roman" panose="02020603050405020304" charset="0"/>
              </a:rPr>
              <a:t> </a:t>
            </a:r>
            <a:r>
              <a:rPr sz="3000" spc="5" dirty="0">
                <a:latin typeface="Times New Roman" panose="02020603050405020304" charset="0"/>
                <a:cs typeface="Times New Roman" panose="02020603050405020304" charset="0"/>
              </a:rPr>
              <a:t>can</a:t>
            </a:r>
            <a:r>
              <a:rPr sz="3000" spc="-135" dirty="0">
                <a:latin typeface="Times New Roman" panose="02020603050405020304" charset="0"/>
                <a:cs typeface="Times New Roman" panose="02020603050405020304" charset="0"/>
              </a:rPr>
              <a:t> </a:t>
            </a:r>
            <a:r>
              <a:rPr sz="3000" spc="-30" dirty="0">
                <a:latin typeface="Times New Roman" panose="02020603050405020304" charset="0"/>
                <a:cs typeface="Times New Roman" panose="02020603050405020304" charset="0"/>
              </a:rPr>
              <a:t>aid</a:t>
            </a:r>
            <a:r>
              <a:rPr sz="3000" spc="-135" dirty="0">
                <a:latin typeface="Times New Roman" panose="02020603050405020304" charset="0"/>
                <a:cs typeface="Times New Roman" panose="02020603050405020304" charset="0"/>
              </a:rPr>
              <a:t> </a:t>
            </a:r>
            <a:r>
              <a:rPr sz="3000" spc="-55" dirty="0">
                <a:latin typeface="Times New Roman" panose="02020603050405020304" charset="0"/>
                <a:cs typeface="Times New Roman" panose="02020603050405020304" charset="0"/>
              </a:rPr>
              <a:t>in</a:t>
            </a:r>
            <a:r>
              <a:rPr sz="3000" spc="-140" dirty="0">
                <a:latin typeface="Times New Roman" panose="02020603050405020304" charset="0"/>
                <a:cs typeface="Times New Roman" panose="02020603050405020304" charset="0"/>
              </a:rPr>
              <a:t> </a:t>
            </a:r>
            <a:r>
              <a:rPr sz="3000" spc="-45" dirty="0">
                <a:latin typeface="Times New Roman" panose="02020603050405020304" charset="0"/>
                <a:cs typeface="Times New Roman" panose="02020603050405020304" charset="0"/>
              </a:rPr>
              <a:t>integration</a:t>
            </a:r>
            <a:r>
              <a:rPr sz="3000" spc="-135" dirty="0">
                <a:latin typeface="Times New Roman" panose="02020603050405020304" charset="0"/>
                <a:cs typeface="Times New Roman" panose="02020603050405020304" charset="0"/>
              </a:rPr>
              <a:t> </a:t>
            </a:r>
            <a:r>
              <a:rPr sz="3000" spc="50" dirty="0">
                <a:latin typeface="Times New Roman" panose="02020603050405020304" charset="0"/>
                <a:cs typeface="Times New Roman" panose="02020603050405020304" charset="0"/>
              </a:rPr>
              <a:t>and</a:t>
            </a:r>
            <a:r>
              <a:rPr sz="3000" spc="-135" dirty="0">
                <a:latin typeface="Times New Roman" panose="02020603050405020304" charset="0"/>
                <a:cs typeface="Times New Roman" panose="02020603050405020304" charset="0"/>
              </a:rPr>
              <a:t> </a:t>
            </a:r>
            <a:r>
              <a:rPr sz="3000" spc="-15" dirty="0">
                <a:latin typeface="Times New Roman" panose="02020603050405020304" charset="0"/>
                <a:cs typeface="Times New Roman" panose="02020603050405020304" charset="0"/>
              </a:rPr>
              <a:t>improve</a:t>
            </a:r>
            <a:r>
              <a:rPr sz="3000" spc="-140" dirty="0">
                <a:latin typeface="Times New Roman" panose="02020603050405020304" charset="0"/>
                <a:cs typeface="Times New Roman" panose="02020603050405020304" charset="0"/>
              </a:rPr>
              <a:t> </a:t>
            </a:r>
            <a:r>
              <a:rPr sz="3000" spc="-70" dirty="0">
                <a:latin typeface="Times New Roman" panose="02020603050405020304" charset="0"/>
                <a:cs typeface="Times New Roman" panose="02020603050405020304" charset="0"/>
              </a:rPr>
              <a:t>patient</a:t>
            </a:r>
            <a:r>
              <a:rPr sz="3000" spc="-135" dirty="0">
                <a:latin typeface="Times New Roman" panose="02020603050405020304" charset="0"/>
                <a:cs typeface="Times New Roman" panose="02020603050405020304" charset="0"/>
              </a:rPr>
              <a:t> </a:t>
            </a:r>
            <a:r>
              <a:rPr sz="3000" spc="-35" dirty="0">
                <a:latin typeface="Times New Roman" panose="02020603050405020304" charset="0"/>
                <a:cs typeface="Times New Roman" panose="02020603050405020304" charset="0"/>
              </a:rPr>
              <a:t>outcomes.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62600" y="12700"/>
            <a:ext cx="8302625" cy="1366520"/>
          </a:xfrm>
          <a:prstGeom prst="rect">
            <a:avLst/>
          </a:prstGeom>
        </p:spPr>
        <p:txBody>
          <a:bodyPr vert="horz" wrap="square" lIns="0" tIns="12700" rIns="0" bIns="0" rtlCol="0">
            <a:spAutoFit/>
          </a:bodyPr>
          <a:lstStyle/>
          <a:p>
            <a:pPr marL="12700">
              <a:lnSpc>
                <a:spcPct val="100000"/>
              </a:lnSpc>
              <a:spcBef>
                <a:spcPts val="100"/>
              </a:spcBef>
            </a:pPr>
            <a:r>
              <a:rPr sz="8800" spc="434" dirty="0">
                <a:latin typeface="Times New Roman" panose="02020603050405020304" charset="0"/>
                <a:cs typeface="Times New Roman" panose="02020603050405020304" charset="0"/>
              </a:rPr>
              <a:t>REFERENCES</a:t>
            </a:r>
          </a:p>
        </p:txBody>
      </p:sp>
      <p:sp>
        <p:nvSpPr>
          <p:cNvPr id="100" name="Text Box 99"/>
          <p:cNvSpPr txBox="1"/>
          <p:nvPr/>
        </p:nvSpPr>
        <p:spPr>
          <a:xfrm>
            <a:off x="1143000" y="1379220"/>
            <a:ext cx="15709265" cy="8279190"/>
          </a:xfrm>
          <a:prstGeom prst="rect">
            <a:avLst/>
          </a:prstGeom>
          <a:noFill/>
          <a:ln w="9525">
            <a:noFill/>
          </a:ln>
        </p:spPr>
        <p:txBody>
          <a:bodyPr wrap="square">
            <a:spAutoFit/>
          </a:bodyPr>
          <a:lstStyle/>
          <a:p>
            <a:pPr marL="514350" indent="-514350" algn="just">
              <a:buAutoNum type="arabicPeriod"/>
            </a:pPr>
            <a:r>
              <a:rPr lang="en-US" sz="2800" dirty="0">
                <a:solidFill>
                  <a:srgbClr val="000000"/>
                </a:solidFill>
                <a:latin typeface="Times New Roman" panose="02020603050405020304" charset="0"/>
                <a:cs typeface="Calibri" panose="020F0502020204030204" charset="0"/>
              </a:rPr>
              <a:t>Aveyard, H.  (2019).  Doing a literature review in health and social care: a practical guide. (4th </a:t>
            </a:r>
            <a:r>
              <a:rPr lang="en-US" sz="2800" dirty="0" err="1">
                <a:solidFill>
                  <a:srgbClr val="000000"/>
                </a:solidFill>
                <a:latin typeface="Times New Roman" panose="02020603050405020304" charset="0"/>
                <a:cs typeface="Calibri" panose="020F0502020204030204" charset="0"/>
              </a:rPr>
              <a:t>edn</a:t>
            </a:r>
            <a:r>
              <a:rPr lang="en-US" sz="2800" dirty="0">
                <a:solidFill>
                  <a:srgbClr val="000000"/>
                </a:solidFill>
                <a:latin typeface="Times New Roman" panose="02020603050405020304" charset="0"/>
                <a:cs typeface="Calibri" panose="020F0502020204030204" charset="0"/>
              </a:rPr>
              <a:t>.).  London: Open University Press/McGraw-Hill Education. </a:t>
            </a:r>
          </a:p>
          <a:p>
            <a:pPr marL="514350" indent="-514350" algn="just">
              <a:buAutoNum type="arabicPeriod"/>
            </a:pPr>
            <a:r>
              <a:rPr lang="en-US" sz="2800" b="0" dirty="0">
                <a:solidFill>
                  <a:srgbClr val="000000"/>
                </a:solidFill>
                <a:latin typeface="Times New Roman" panose="02020603050405020304" charset="0"/>
                <a:cs typeface="Calibri" panose="020F0502020204030204" charset="0"/>
              </a:rPr>
              <a:t>Barnard, M., and Horowitz, J. A. (2017). Adverse Childhood Experiences and Maternal Depression in the NICU: What We Know and Where to Go. Neonatal network : NN, 36(1), 19-27.</a:t>
            </a:r>
          </a:p>
          <a:p>
            <a:pPr marL="514350" indent="-514350" algn="just">
              <a:buAutoNum type="arabicPeriod"/>
            </a:pPr>
            <a:r>
              <a:rPr lang="en-US" sz="2800" dirty="0">
                <a:solidFill>
                  <a:srgbClr val="000000"/>
                </a:solidFill>
                <a:latin typeface="Times New Roman" panose="02020603050405020304" charset="0"/>
                <a:cs typeface="Calibri" panose="020F0502020204030204" charset="0"/>
              </a:rPr>
              <a:t>Beauchamp, T.L. and Childress, J.F.  (2019).  Principles of Biomedical Ethics.  (8th </a:t>
            </a:r>
            <a:r>
              <a:rPr lang="en-US" sz="2800" dirty="0" err="1">
                <a:solidFill>
                  <a:srgbClr val="000000"/>
                </a:solidFill>
                <a:latin typeface="Times New Roman" panose="02020603050405020304" charset="0"/>
                <a:cs typeface="Calibri" panose="020F0502020204030204" charset="0"/>
              </a:rPr>
              <a:t>edn</a:t>
            </a:r>
            <a:r>
              <a:rPr lang="en-US" sz="2800" dirty="0">
                <a:solidFill>
                  <a:srgbClr val="000000"/>
                </a:solidFill>
                <a:latin typeface="Times New Roman" panose="02020603050405020304" charset="0"/>
                <a:cs typeface="Calibri" panose="020F0502020204030204" charset="0"/>
              </a:rPr>
              <a:t>.).  Oxford: Oxford University Press. </a:t>
            </a:r>
          </a:p>
          <a:p>
            <a:pPr marL="514350" indent="-514350" algn="just">
              <a:buAutoNum type="arabicPeriod"/>
            </a:pPr>
            <a:r>
              <a:rPr lang="en-US" sz="2800" b="0" dirty="0">
                <a:solidFill>
                  <a:srgbClr val="000000"/>
                </a:solidFill>
                <a:latin typeface="Times New Roman" panose="02020603050405020304" charset="0"/>
                <a:cs typeface="Calibri" panose="020F0502020204030204" charset="0"/>
              </a:rPr>
              <a:t>Cahill, M. T., and Turner, R. (2016). Reducing the impact of adverse childhood experiences. Nursing standard (Royal College of Nursing (Great Britain): 1987), 30(25), 44-51.</a:t>
            </a:r>
          </a:p>
          <a:p>
            <a:pPr marL="514350" indent="-514350" algn="just">
              <a:buAutoNum type="arabicPeriod"/>
            </a:pPr>
            <a:r>
              <a:rPr lang="en-US" sz="2800" dirty="0">
                <a:solidFill>
                  <a:srgbClr val="000000"/>
                </a:solidFill>
                <a:latin typeface="Times New Roman" panose="02020603050405020304" charset="0"/>
                <a:cs typeface="Calibri" panose="020F0502020204030204" charset="0"/>
              </a:rPr>
              <a:t>Ellis, P.  (2019).  Evidence-based Practice in Nursing.  (4th </a:t>
            </a:r>
            <a:r>
              <a:rPr lang="en-US" sz="2800" dirty="0" err="1">
                <a:solidFill>
                  <a:srgbClr val="000000"/>
                </a:solidFill>
                <a:latin typeface="Times New Roman" panose="02020603050405020304" charset="0"/>
                <a:cs typeface="Calibri" panose="020F0502020204030204" charset="0"/>
              </a:rPr>
              <a:t>edn</a:t>
            </a:r>
            <a:r>
              <a:rPr lang="en-US" sz="2800" dirty="0">
                <a:solidFill>
                  <a:srgbClr val="000000"/>
                </a:solidFill>
                <a:latin typeface="Times New Roman" panose="02020603050405020304" charset="0"/>
                <a:cs typeface="Calibri" panose="020F0502020204030204" charset="0"/>
              </a:rPr>
              <a:t>.).  London: Learning Matters/Sage.</a:t>
            </a:r>
          </a:p>
          <a:p>
            <a:pPr marL="514350" indent="-514350" algn="just">
              <a:buAutoNum type="arabicPeriod"/>
            </a:pPr>
            <a:r>
              <a:rPr lang="en-US" sz="2800" dirty="0" err="1">
                <a:solidFill>
                  <a:srgbClr val="000000"/>
                </a:solidFill>
                <a:latin typeface="Times New Roman" panose="02020603050405020304" charset="0"/>
                <a:cs typeface="Calibri" panose="020F0502020204030204" charset="0"/>
              </a:rPr>
              <a:t>Eversley</a:t>
            </a:r>
            <a:r>
              <a:rPr lang="en-US" sz="2800" dirty="0">
                <a:solidFill>
                  <a:srgbClr val="000000"/>
                </a:solidFill>
                <a:latin typeface="Times New Roman" panose="02020603050405020304" charset="0"/>
                <a:cs typeface="Calibri" panose="020F0502020204030204" charset="0"/>
              </a:rPr>
              <a:t>, J. and Pitt, B. (2022).  ‘Social policy and health’, in Naidoo, J. and Wills, J.  (Eds.).  Health Studies: an Introduction.  (4th </a:t>
            </a:r>
            <a:r>
              <a:rPr lang="en-US" sz="2800" dirty="0" err="1">
                <a:solidFill>
                  <a:srgbClr val="000000"/>
                </a:solidFill>
                <a:latin typeface="Times New Roman" panose="02020603050405020304" charset="0"/>
                <a:cs typeface="Calibri" panose="020F0502020204030204" charset="0"/>
              </a:rPr>
              <a:t>edn</a:t>
            </a:r>
            <a:r>
              <a:rPr lang="en-US" sz="2800" dirty="0">
                <a:solidFill>
                  <a:srgbClr val="000000"/>
                </a:solidFill>
                <a:latin typeface="Times New Roman" panose="02020603050405020304" charset="0"/>
                <a:cs typeface="Calibri" panose="020F0502020204030204" charset="0"/>
              </a:rPr>
              <a:t>.).  London: Palgrave MacMillan, pp. 235 – 268.</a:t>
            </a:r>
          </a:p>
          <a:p>
            <a:pPr marL="514350" indent="-514350" algn="just">
              <a:buAutoNum type="arabicPeriod"/>
            </a:pPr>
            <a:r>
              <a:rPr lang="en-US" sz="2800" b="0" dirty="0">
                <a:solidFill>
                  <a:srgbClr val="000000"/>
                </a:solidFill>
                <a:latin typeface="Times New Roman" panose="02020603050405020304" charset="0"/>
                <a:cs typeface="Calibri" panose="020F0502020204030204" charset="0"/>
              </a:rPr>
              <a:t>Merriam, S. B., and </a:t>
            </a:r>
            <a:r>
              <a:rPr lang="en-US" sz="2800" b="0" dirty="0" err="1">
                <a:solidFill>
                  <a:srgbClr val="000000"/>
                </a:solidFill>
                <a:latin typeface="Times New Roman" panose="02020603050405020304" charset="0"/>
                <a:cs typeface="Calibri" panose="020F0502020204030204" charset="0"/>
              </a:rPr>
              <a:t>Tisdell</a:t>
            </a:r>
            <a:r>
              <a:rPr lang="en-US" sz="2800" b="0" dirty="0">
                <a:solidFill>
                  <a:srgbClr val="000000"/>
                </a:solidFill>
                <a:latin typeface="Times New Roman" panose="02020603050405020304" charset="0"/>
                <a:cs typeface="Calibri" panose="020F0502020204030204" charset="0"/>
              </a:rPr>
              <a:t>, E. J. (2016). Qualitative research: A guide to design and implementation. John Wiley &amp; Sons.</a:t>
            </a:r>
          </a:p>
          <a:p>
            <a:pPr marL="514350" indent="-514350" algn="just">
              <a:buAutoNum type="arabicPeriod"/>
            </a:pPr>
            <a:r>
              <a:rPr lang="en-US" sz="2800" b="0" dirty="0">
                <a:solidFill>
                  <a:srgbClr val="000000"/>
                </a:solidFill>
                <a:latin typeface="Times New Roman" panose="02020603050405020304" charset="0"/>
                <a:cs typeface="Calibri" panose="020F0502020204030204" charset="0"/>
              </a:rPr>
              <a:t>O’Brien, K. H., and Holmes, C. A. (2017). Effects of Adverse Childhood Experiences on Depressive Symptoms among College Students. Journal of American College Health, 65(1), 5-14.</a:t>
            </a:r>
          </a:p>
          <a:p>
            <a:pPr marL="514350" indent="-514350" algn="just">
              <a:buAutoNum type="arabicPeriod"/>
            </a:pPr>
            <a:r>
              <a:rPr lang="en-US" sz="2800" b="0" dirty="0">
                <a:solidFill>
                  <a:srgbClr val="000000"/>
                </a:solidFill>
                <a:latin typeface="Times New Roman" panose="02020603050405020304" charset="0"/>
                <a:cs typeface="Calibri" panose="020F0502020204030204" charset="0"/>
              </a:rPr>
              <a:t>Pearson, A., and White, H. (2017). Nurse-led integrated care models: Opportunities and challenges for managing chronic illness. Collegian (Royal College of Nursing, Australia), 24(3), 251-257.</a:t>
            </a:r>
          </a:p>
          <a:p>
            <a:pPr marL="514350" indent="-514350" algn="just">
              <a:buAutoNum type="arabicPeriod"/>
            </a:pPr>
            <a:r>
              <a:rPr lang="en-US" sz="2800" b="0" dirty="0">
                <a:solidFill>
                  <a:srgbClr val="000000"/>
                </a:solidFill>
                <a:latin typeface="Times New Roman" panose="02020603050405020304" charset="0"/>
                <a:cs typeface="Calibri" panose="020F0502020204030204" charset="0"/>
              </a:rPr>
              <a:t>Smith, J. M., and Alloy, L. B. (2017). A roadmap to rumination: A review of the definition, assessment, and conceptualization of this multifaceted construct. Clinical psychology review, 58, 1-17.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2614</Words>
  <Application>Microsoft Office PowerPoint</Application>
  <PresentationFormat>Custom</PresentationFormat>
  <Paragraphs>78</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Trebuchet MS</vt:lpstr>
      <vt:lpstr>Office Theme</vt:lpstr>
      <vt:lpstr>INTRODUCTION TO  HEALTH RESEARCH</vt:lpstr>
      <vt:lpstr>INTRODUCTION</vt:lpstr>
      <vt:lpstr>RESEARCH   FINDINGS AND  RECOMMENDATIONS</vt:lpstr>
      <vt:lpstr>Discussion of the Research Process in Nursing and Health Related to  ACEs:</vt:lpstr>
      <vt:lpstr>Examination of the Barriers to and Facilitators of Integrated Working in  Chronic Illness Management:</vt:lpstr>
      <vt:lpstr>Discussion of the Factors that Influence Integration in the Context of  ACEs Treatment:</vt:lpstr>
      <vt:lpstr>NATIONAL HEALTH-PROMOTION  STRATEGIES RELATED TO ACES</vt:lpstr>
      <vt:lpstr>NATIONAL HEALTH-PROMOTION  STRATEGIES RELATED TO ACES</vt:lpstr>
      <vt:lpstr>NATIONAL HEALTH-PROMOTION  STRATEGIES RELATED TO ACES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2023-03-21T11:55:32Z</dcterms:created>
  <dcterms:modified xsi:type="dcterms:W3CDTF">2023-03-21T15:45:08Z</dcterms:modified>
</cp:coreProperties>
</file>