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media/image3.svg" ContentType="image/svg+xml"/>
  <Override PartName="/ppt/media/image5.svg" ContentType="image/svg+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3"/>
    <p:sldId id="256" r:id="rId4"/>
  </p:sldIdLst>
  <p:sldSz cx="15113000" cy="21374100"/>
  <p:notesSz cx="6858000" cy="9144000"/>
  <p:embeddedFontLst>
    <p:embeddedFont>
      <p:font typeface="Calibri" panose="020F0502020204030204"/>
      <p:regular r:id="rId8"/>
      <p:bold r:id="rId9"/>
      <p:italic r:id="rId10"/>
      <p:boldItalic r:id="rId11"/>
    </p:embeddedFont>
    <p:embeddedFont>
      <p:font typeface="Open Sans" panose="020B0606030504020204"/>
      <p:regular r:id="rId12"/>
      <p:bold r:id="rId13"/>
      <p:italic r:id="rId14"/>
      <p:boldItalic r:id="rId15"/>
    </p:embeddedFont>
    <p:embeddedFont>
      <p:font typeface="Canva Sans" panose="020B0503030501040103"/>
      <p:regular r:id="rId16"/>
    </p:embeddedFont>
    <p:embeddedFont>
      <p:font typeface="Canva Sans Italics" panose="020B0503030501040103"/>
      <p:italic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showGuides="1">
      <p:cViewPr varScale="1">
        <p:scale>
          <a:sx n="22" d="100"/>
          <a:sy n="22" d="100"/>
        </p:scale>
        <p:origin x="-2406"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font" Target="fonts/font2.fntdata"/><Relationship Id="rId8" Type="http://schemas.openxmlformats.org/officeDocument/2006/relationships/font" Target="fonts/font1.fntdata"/><Relationship Id="rId7" Type="http://schemas.openxmlformats.org/officeDocument/2006/relationships/tableStyles" Target="tableStyles.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7" Type="http://schemas.openxmlformats.org/officeDocument/2006/relationships/font" Target="fonts/font10.fntdata"/><Relationship Id="rId16" Type="http://schemas.openxmlformats.org/officeDocument/2006/relationships/font" Target="fonts/font9.fntdata"/><Relationship Id="rId15" Type="http://schemas.openxmlformats.org/officeDocument/2006/relationships/font" Target="fonts/font8.fntdata"/><Relationship Id="rId14" Type="http://schemas.openxmlformats.org/officeDocument/2006/relationships/font" Target="fonts/font7.fntdata"/><Relationship Id="rId13" Type="http://schemas.openxmlformats.org/officeDocument/2006/relationships/font" Target="fonts/font6.fntdata"/><Relationship Id="rId12" Type="http://schemas.openxmlformats.org/officeDocument/2006/relationships/font" Target="fonts/font5.fntdata"/><Relationship Id="rId11" Type="http://schemas.openxmlformats.org/officeDocument/2006/relationships/font" Target="fonts/font4.fntdata"/><Relationship Id="rId10" Type="http://schemas.openxmlformats.org/officeDocument/2006/relationships/font" Target="fonts/font3.fntdata"/><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reserve="1">
  <p:cSld name="Title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Text Placeholder 2"/>
          <p:cNvSpPr>
            <a:spLocks noGrp="1"/>
          </p:cNvSpPr>
          <p:nvPr>
            <p:ph type="body"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9" Type="http://schemas.openxmlformats.org/officeDocument/2006/relationships/image" Target="../media/image10.png"/><Relationship Id="rId8" Type="http://schemas.openxmlformats.org/officeDocument/2006/relationships/image" Target="../media/image9.png"/><Relationship Id="rId7" Type="http://schemas.openxmlformats.org/officeDocument/2006/relationships/image" Target="../media/image8.png"/><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svg"/><Relationship Id="rId3" Type="http://schemas.openxmlformats.org/officeDocument/2006/relationships/image" Target="../media/image4.png"/><Relationship Id="rId2" Type="http://schemas.openxmlformats.org/officeDocument/2006/relationships/image" Target="../media/image3.svg"/><Relationship Id="rId15" Type="http://schemas.openxmlformats.org/officeDocument/2006/relationships/slideLayout" Target="../slideLayouts/slideLayout7.xml"/><Relationship Id="rId14" Type="http://schemas.openxmlformats.org/officeDocument/2006/relationships/hyperlink" Target="https://www.databridgemarketresearch.com/reports/global-sustainable-household-cleaning-products-market" TargetMode="External"/><Relationship Id="rId13" Type="http://schemas.openxmlformats.org/officeDocument/2006/relationships/hyperlink" Target="https://www.thebodyshop.in/about-us/about-us/our-story/e/e80450" TargetMode="External"/><Relationship Id="rId12" Type="http://schemas.openxmlformats.org/officeDocument/2006/relationships/hyperlink" Target="https://www.consumeredge.com/resources/insights/the-body-shop-retreats-from-uk-beauty-market-which-competitors-will-fill-the-gap/" TargetMode="External"/><Relationship Id="rId11" Type="http://schemas.openxmlformats.org/officeDocument/2006/relationships/hyperlink" Target="https://www.researchgate.net/profile/A-K-Azad-2/publication/308098195_Clinical_efficacy_of_aloe_vera_based_products_available_in_the_market_as_skin_moisturiser_measured_by_tewl_value_and_skin_hydration_level_by_using_dermalab_technology/links/59f36eb5458515547c205708/Clinical-efficacy-of-aloe-vera-based-products-available-in-the-market-as-skin-moisturiser-measured-by-tewl-value-and-skin-hydration-level-by-using-dermalab-technology.pdf" TargetMode="External"/><Relationship Id="rId10" Type="http://schemas.openxmlformats.org/officeDocument/2006/relationships/image" Target="../media/image11.png"/><Relationship Id="rId1"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a:xfrm>
            <a:off x="1741170" y="6870700"/>
            <a:ext cx="11629390" cy="10821670"/>
          </a:xfrm>
        </p:spPr>
        <p:txBody>
          <a:bodyPr vert="horz" lIns="91440" tIns="45720" rIns="91440" bIns="45720" rtlCol="0" anchor="t">
            <a:normAutofit/>
          </a:bodyPr>
          <a:lstStyle/>
          <a:p>
            <a:endParaRPr lang="en-US" altLang="en-US"/>
          </a:p>
          <a:p>
            <a:endParaRPr lang="en-US" altLang="en-US"/>
          </a:p>
          <a:p>
            <a:r>
              <a:rPr lang="en-US" altLang="en-US" sz="3600" dirty="0" err="1">
                <a:solidFill>
                  <a:schemeClr val="tx1"/>
                </a:solidFill>
              </a:rPr>
              <a:t>Programme</a:t>
            </a:r>
            <a:r>
              <a:rPr lang="en-US" altLang="en-US" sz="3600" dirty="0">
                <a:solidFill>
                  <a:schemeClr val="tx1"/>
                </a:solidFill>
              </a:rPr>
              <a:t> Name: Master of Business Administration</a:t>
            </a:r>
            <a:endParaRPr lang="en-US" altLang="en-US" sz="3600" dirty="0">
              <a:solidFill>
                <a:schemeClr val="tx1"/>
              </a:solidFill>
              <a:ea typeface="Calibri" panose="020F0502020204030204"/>
              <a:cs typeface="Calibri" panose="020F0502020204030204"/>
            </a:endParaRPr>
          </a:p>
          <a:p>
            <a:endParaRPr lang="en-US" altLang="en-US" sz="3600" dirty="0">
              <a:solidFill>
                <a:schemeClr val="tx1"/>
              </a:solidFill>
              <a:ea typeface="Calibri" panose="020F0502020204030204"/>
              <a:cs typeface="Calibri" panose="020F0502020204030204"/>
            </a:endParaRPr>
          </a:p>
          <a:p>
            <a:r>
              <a:rPr lang="en-US" altLang="en-US" sz="3600">
                <a:solidFill>
                  <a:schemeClr val="tx1"/>
                </a:solidFill>
              </a:rPr>
              <a:t>Module Name: Marketing Management</a:t>
            </a:r>
            <a:endParaRPr lang="en-US" altLang="en-US" sz="3600" dirty="0">
              <a:solidFill>
                <a:schemeClr val="tx1"/>
              </a:solidFill>
              <a:ea typeface="Calibri" panose="020F0502020204030204"/>
              <a:cs typeface="Calibri" panose="020F0502020204030204"/>
            </a:endParaRPr>
          </a:p>
          <a:p>
            <a:endParaRPr lang="en-US" altLang="en-US" sz="3600" dirty="0">
              <a:solidFill>
                <a:schemeClr val="tx1"/>
              </a:solidFill>
              <a:ea typeface="Calibri" panose="020F0502020204030204"/>
              <a:cs typeface="Calibri" panose="020F0502020204030204"/>
            </a:endParaRPr>
          </a:p>
          <a:p>
            <a:r>
              <a:rPr lang="en-US" altLang="en-US" sz="3600">
                <a:solidFill>
                  <a:schemeClr val="tx1"/>
                </a:solidFill>
              </a:rPr>
              <a:t>Module Code: LCMB702</a:t>
            </a:r>
            <a:endParaRPr lang="en-US" altLang="en-US" sz="3600" dirty="0">
              <a:solidFill>
                <a:schemeClr val="tx1"/>
              </a:solidFill>
              <a:ea typeface="Calibri" panose="020F0502020204030204"/>
              <a:cs typeface="Calibri" panose="020F0502020204030204"/>
            </a:endParaRPr>
          </a:p>
          <a:p>
            <a:r>
              <a:rPr lang="en-US" altLang="en-US" sz="3600">
                <a:solidFill>
                  <a:schemeClr val="tx1"/>
                </a:solidFill>
              </a:rPr>
              <a:t>Title: Assessment component 1: Poster </a:t>
            </a:r>
            <a:r>
              <a:rPr lang="en-US" altLang="en-US" sz="3600" dirty="0">
                <a:solidFill>
                  <a:schemeClr val="tx1"/>
                </a:solidFill>
              </a:rPr>
              <a:t>presentation</a:t>
            </a:r>
            <a:endParaRPr lang="en-US" altLang="en-US" sz="3600" dirty="0">
              <a:solidFill>
                <a:schemeClr val="tx1"/>
              </a:solidFill>
              <a:ea typeface="Calibri" panose="020F0502020204030204"/>
              <a:cs typeface="Calibri" panose="020F0502020204030204"/>
            </a:endParaRPr>
          </a:p>
          <a:p>
            <a:endParaRPr lang="en-US" altLang="en-US" sz="3600" dirty="0">
              <a:solidFill>
                <a:schemeClr val="tx1"/>
              </a:solidFill>
              <a:ea typeface="Calibri" panose="020F0502020204030204"/>
              <a:cs typeface="Calibri" panose="020F0502020204030204"/>
            </a:endParaRPr>
          </a:p>
          <a:p>
            <a:r>
              <a:rPr lang="en-US" altLang="en-US" sz="3600">
                <a:solidFill>
                  <a:schemeClr val="tx1"/>
                </a:solidFill>
              </a:rPr>
              <a:t>Lecturer’s Name: Haoran Liu</a:t>
            </a:r>
            <a:endParaRPr lang="en-US" altLang="en-US" sz="3600" dirty="0">
              <a:solidFill>
                <a:schemeClr val="tx1"/>
              </a:solidFill>
              <a:ea typeface="Calibri" panose="020F0502020204030204"/>
              <a:cs typeface="Calibri" panose="020F0502020204030204"/>
            </a:endParaRPr>
          </a:p>
          <a:p>
            <a:endParaRPr lang="en-US" altLang="en-US" sz="3600" dirty="0">
              <a:solidFill>
                <a:schemeClr val="tx1"/>
              </a:solidFill>
              <a:ea typeface="Calibri" panose="020F0502020204030204"/>
              <a:cs typeface="Calibri" panose="020F0502020204030204"/>
            </a:endParaRPr>
          </a:p>
          <a:p>
            <a:r>
              <a:rPr lang="en-US" altLang="en-US" sz="3600">
                <a:solidFill>
                  <a:schemeClr val="tx1"/>
                </a:solidFill>
              </a:rPr>
              <a:t>Student Name: Patel Naitik</a:t>
            </a:r>
            <a:endParaRPr lang="en-US" altLang="en-US" sz="3600" dirty="0">
              <a:solidFill>
                <a:schemeClr val="tx1"/>
              </a:solidFill>
              <a:ea typeface="Calibri" panose="020F0502020204030204"/>
              <a:cs typeface="Calibri" panose="020F0502020204030204"/>
            </a:endParaRPr>
          </a:p>
          <a:p>
            <a:r>
              <a:rPr lang="en-US" altLang="en-US" sz="3600">
                <a:solidFill>
                  <a:schemeClr val="tx1"/>
                </a:solidFill>
              </a:rPr>
              <a:t>Student ID: 2538069</a:t>
            </a:r>
            <a:endParaRPr lang="en-US" altLang="en-US" sz="3600" dirty="0">
              <a:solidFill>
                <a:schemeClr val="tx1"/>
              </a:solidFill>
              <a:ea typeface="Calibri" panose="020F0502020204030204"/>
              <a:cs typeface="Calibri" panose="020F0502020204030204"/>
            </a:endParaRPr>
          </a:p>
          <a:p>
            <a:endParaRPr lang="en-US" altLang="en-US" sz="3600" dirty="0">
              <a:solidFill>
                <a:schemeClr val="tx1"/>
              </a:solidFill>
              <a:ea typeface="Calibri" panose="020F0502020204030204"/>
              <a:cs typeface="Calibri" panose="020F0502020204030204"/>
            </a:endParaRPr>
          </a:p>
          <a:p>
            <a:r>
              <a:rPr lang="en-US" altLang="en-US" sz="3600" dirty="0">
                <a:solidFill>
                  <a:schemeClr val="tx1"/>
                </a:solidFill>
              </a:rPr>
              <a:t>Submission Date: 2nd </a:t>
            </a:r>
            <a:r>
              <a:rPr lang="en-US" altLang="en-US" sz="3600">
                <a:solidFill>
                  <a:schemeClr val="tx1"/>
                </a:solidFill>
              </a:rPr>
              <a:t>august</a:t>
            </a:r>
            <a:r>
              <a:rPr lang="en-US" altLang="en-US" sz="3600" dirty="0">
                <a:solidFill>
                  <a:schemeClr val="tx1"/>
                </a:solidFill>
              </a:rPr>
              <a:t>  2026</a:t>
            </a:r>
            <a:endParaRPr lang="en-US" altLang="en-US" sz="3600" dirty="0">
              <a:solidFill>
                <a:schemeClr val="tx1"/>
              </a:solidFill>
              <a:ea typeface="Calibri" panose="020F0502020204030204"/>
              <a:cs typeface="Calibri" panose="020F0502020204030204"/>
            </a:endParaRPr>
          </a:p>
        </p:txBody>
      </p:sp>
      <p:pic>
        <p:nvPicPr>
          <p:cNvPr id="2" name="Picture 1"/>
          <p:cNvPicPr>
            <a:picLocks noChangeAspect="1"/>
          </p:cNvPicPr>
          <p:nvPr/>
        </p:nvPicPr>
        <p:blipFill>
          <a:blip r:embed="rId1"/>
          <a:stretch>
            <a:fillRect/>
          </a:stretch>
        </p:blipFill>
        <p:spPr>
          <a:xfrm>
            <a:off x="4387850" y="2478405"/>
            <a:ext cx="6339840" cy="358584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rot="-10800000">
            <a:off x="-1" y="9569601"/>
            <a:ext cx="8502957" cy="6178476"/>
          </a:xfrm>
          <a:prstGeom prst="rect">
            <a:avLst/>
          </a:prstGeom>
          <a:solidFill>
            <a:srgbClr val="00C2CB"/>
          </a:solidFill>
        </p:spPr>
      </p:sp>
      <p:sp>
        <p:nvSpPr>
          <p:cNvPr id="3" name="AutoShape 3"/>
          <p:cNvSpPr/>
          <p:nvPr/>
        </p:nvSpPr>
        <p:spPr>
          <a:xfrm>
            <a:off x="0" y="3400374"/>
            <a:ext cx="5613911" cy="6178476"/>
          </a:xfrm>
          <a:prstGeom prst="rect">
            <a:avLst/>
          </a:prstGeom>
          <a:solidFill>
            <a:srgbClr val="FFDE59"/>
          </a:solidFill>
        </p:spPr>
      </p:sp>
      <p:sp>
        <p:nvSpPr>
          <p:cNvPr id="4" name="AutoShape 4"/>
          <p:cNvSpPr/>
          <p:nvPr/>
        </p:nvSpPr>
        <p:spPr>
          <a:xfrm>
            <a:off x="5507199" y="3440224"/>
            <a:ext cx="9605801" cy="6178476"/>
          </a:xfrm>
          <a:prstGeom prst="rect">
            <a:avLst/>
          </a:prstGeom>
          <a:solidFill>
            <a:srgbClr val="FF5757"/>
          </a:solidFill>
        </p:spPr>
      </p:sp>
      <p:sp>
        <p:nvSpPr>
          <p:cNvPr id="5" name="AutoShape 5"/>
          <p:cNvSpPr/>
          <p:nvPr/>
        </p:nvSpPr>
        <p:spPr>
          <a:xfrm>
            <a:off x="6764089" y="15748076"/>
            <a:ext cx="8348911" cy="5626023"/>
          </a:xfrm>
          <a:prstGeom prst="rect">
            <a:avLst/>
          </a:prstGeom>
          <a:solidFill>
            <a:srgbClr val="FFDE59"/>
          </a:solidFill>
        </p:spPr>
      </p:sp>
      <p:sp>
        <p:nvSpPr>
          <p:cNvPr id="6" name="Freeform 6"/>
          <p:cNvSpPr/>
          <p:nvPr/>
        </p:nvSpPr>
        <p:spPr>
          <a:xfrm>
            <a:off x="13700520" y="2168784"/>
            <a:ext cx="950154" cy="957115"/>
          </a:xfrm>
          <a:custGeom>
            <a:avLst/>
            <a:gdLst/>
            <a:ahLst/>
            <a:cxnLst/>
            <a:rect l="l" t="t" r="r" b="b"/>
            <a:pathLst>
              <a:path w="950154" h="957115">
                <a:moveTo>
                  <a:pt x="0" y="0"/>
                </a:moveTo>
                <a:lnTo>
                  <a:pt x="950154" y="0"/>
                </a:lnTo>
                <a:lnTo>
                  <a:pt x="950154" y="957115"/>
                </a:lnTo>
                <a:lnTo>
                  <a:pt x="0" y="957115"/>
                </a:lnTo>
                <a:lnTo>
                  <a:pt x="0" y="0"/>
                </a:lnTo>
                <a:close/>
              </a:path>
            </a:pathLst>
          </a:custGeom>
          <a:blipFill>
            <a:blip r:embed="rId1" cstate="print">
              <a:extLst>
                <a:ext uri="{96DAC541-7B7A-43D3-8B79-37D633B846F1}">
                  <asvg:svgBlip xmlns:asvg="http://schemas.microsoft.com/office/drawing/2016/SVG/main" r:embed="rId2"/>
                </a:ext>
              </a:extLst>
            </a:blip>
            <a:stretch>
              <a:fillRect/>
            </a:stretch>
          </a:blipFill>
        </p:spPr>
      </p:sp>
      <p:sp>
        <p:nvSpPr>
          <p:cNvPr id="7" name="Freeform 7"/>
          <p:cNvSpPr/>
          <p:nvPr/>
        </p:nvSpPr>
        <p:spPr>
          <a:xfrm rot="-949050">
            <a:off x="13810470" y="10437859"/>
            <a:ext cx="504585" cy="508281"/>
          </a:xfrm>
          <a:custGeom>
            <a:avLst/>
            <a:gdLst/>
            <a:ahLst/>
            <a:cxnLst/>
            <a:rect l="l" t="t" r="r" b="b"/>
            <a:pathLst>
              <a:path w="504585" h="508281">
                <a:moveTo>
                  <a:pt x="0" y="0"/>
                </a:moveTo>
                <a:lnTo>
                  <a:pt x="504585" y="0"/>
                </a:lnTo>
                <a:lnTo>
                  <a:pt x="504585" y="508282"/>
                </a:lnTo>
                <a:lnTo>
                  <a:pt x="0" y="508282"/>
                </a:lnTo>
                <a:lnTo>
                  <a:pt x="0" y="0"/>
                </a:lnTo>
                <a:close/>
              </a:path>
            </a:pathLst>
          </a:custGeom>
          <a:blipFill>
            <a:blip r:embed="rId1" cstate="print">
              <a:extLst>
                <a:ext uri="{96DAC541-7B7A-43D3-8B79-37D633B846F1}">
                  <asvg:svgBlip xmlns:asvg="http://schemas.microsoft.com/office/drawing/2016/SVG/main" r:embed="rId2"/>
                </a:ext>
              </a:extLst>
            </a:blip>
            <a:stretch>
              <a:fillRect/>
            </a:stretch>
          </a:blipFill>
        </p:spPr>
      </p:sp>
      <p:sp>
        <p:nvSpPr>
          <p:cNvPr id="8" name="Freeform 8"/>
          <p:cNvSpPr/>
          <p:nvPr/>
        </p:nvSpPr>
        <p:spPr>
          <a:xfrm rot="-949050">
            <a:off x="4193748" y="4056321"/>
            <a:ext cx="668928" cy="673829"/>
          </a:xfrm>
          <a:custGeom>
            <a:avLst/>
            <a:gdLst/>
            <a:ahLst/>
            <a:cxnLst/>
            <a:rect l="l" t="t" r="r" b="b"/>
            <a:pathLst>
              <a:path w="668928" h="673829">
                <a:moveTo>
                  <a:pt x="0" y="0"/>
                </a:moveTo>
                <a:lnTo>
                  <a:pt x="668928" y="0"/>
                </a:lnTo>
                <a:lnTo>
                  <a:pt x="668928" y="673829"/>
                </a:lnTo>
                <a:lnTo>
                  <a:pt x="0" y="673829"/>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sp>
      <p:sp>
        <p:nvSpPr>
          <p:cNvPr id="9" name="Freeform 9"/>
          <p:cNvSpPr/>
          <p:nvPr/>
        </p:nvSpPr>
        <p:spPr>
          <a:xfrm rot="-949050">
            <a:off x="478941" y="8503039"/>
            <a:ext cx="668928" cy="673829"/>
          </a:xfrm>
          <a:custGeom>
            <a:avLst/>
            <a:gdLst/>
            <a:ahLst/>
            <a:cxnLst/>
            <a:rect l="l" t="t" r="r" b="b"/>
            <a:pathLst>
              <a:path w="668928" h="673829">
                <a:moveTo>
                  <a:pt x="0" y="0"/>
                </a:moveTo>
                <a:lnTo>
                  <a:pt x="668928" y="0"/>
                </a:lnTo>
                <a:lnTo>
                  <a:pt x="668928" y="673829"/>
                </a:lnTo>
                <a:lnTo>
                  <a:pt x="0" y="673829"/>
                </a:lnTo>
                <a:lnTo>
                  <a:pt x="0" y="0"/>
                </a:lnTo>
                <a:close/>
              </a:path>
            </a:pathLst>
          </a:custGeom>
          <a:blipFill>
            <a:blip r:embed="rId3" cstate="print">
              <a:extLst>
                <a:ext uri="{96DAC541-7B7A-43D3-8B79-37D633B846F1}">
                  <asvg:svgBlip xmlns:asvg="http://schemas.microsoft.com/office/drawing/2016/SVG/main" r:embed="rId4"/>
                </a:ext>
              </a:extLst>
            </a:blip>
            <a:stretch>
              <a:fillRect/>
            </a:stretch>
          </a:blipFill>
        </p:spPr>
      </p:sp>
      <p:sp>
        <p:nvSpPr>
          <p:cNvPr id="10" name="Freeform 10"/>
          <p:cNvSpPr/>
          <p:nvPr/>
        </p:nvSpPr>
        <p:spPr>
          <a:xfrm rot="1054334">
            <a:off x="13980380" y="13956890"/>
            <a:ext cx="504585" cy="508281"/>
          </a:xfrm>
          <a:custGeom>
            <a:avLst/>
            <a:gdLst/>
            <a:ahLst/>
            <a:cxnLst/>
            <a:rect l="l" t="t" r="r" b="b"/>
            <a:pathLst>
              <a:path w="504585" h="508281">
                <a:moveTo>
                  <a:pt x="0" y="0"/>
                </a:moveTo>
                <a:lnTo>
                  <a:pt x="504584" y="0"/>
                </a:lnTo>
                <a:lnTo>
                  <a:pt x="504584" y="508282"/>
                </a:lnTo>
                <a:lnTo>
                  <a:pt x="0" y="508282"/>
                </a:lnTo>
                <a:lnTo>
                  <a:pt x="0" y="0"/>
                </a:lnTo>
                <a:close/>
              </a:path>
            </a:pathLst>
          </a:custGeom>
          <a:blipFill>
            <a:blip r:embed="rId1" cstate="print">
              <a:extLst>
                <a:ext uri="{96DAC541-7B7A-43D3-8B79-37D633B846F1}">
                  <asvg:svgBlip xmlns:asvg="http://schemas.microsoft.com/office/drawing/2016/SVG/main" r:embed="rId2"/>
                </a:ext>
              </a:extLst>
            </a:blip>
            <a:stretch>
              <a:fillRect/>
            </a:stretch>
          </a:blipFill>
        </p:spPr>
      </p:sp>
      <p:sp>
        <p:nvSpPr>
          <p:cNvPr id="11" name="Freeform 11"/>
          <p:cNvSpPr/>
          <p:nvPr/>
        </p:nvSpPr>
        <p:spPr>
          <a:xfrm>
            <a:off x="8304449" y="774365"/>
            <a:ext cx="4610886" cy="2284859"/>
          </a:xfrm>
          <a:custGeom>
            <a:avLst/>
            <a:gdLst/>
            <a:ahLst/>
            <a:cxnLst/>
            <a:rect l="l" t="t" r="r" b="b"/>
            <a:pathLst>
              <a:path w="4610886" h="2284859">
                <a:moveTo>
                  <a:pt x="0" y="0"/>
                </a:moveTo>
                <a:lnTo>
                  <a:pt x="4610887" y="0"/>
                </a:lnTo>
                <a:lnTo>
                  <a:pt x="4610887" y="2284859"/>
                </a:lnTo>
                <a:lnTo>
                  <a:pt x="0" y="2284859"/>
                </a:lnTo>
                <a:lnTo>
                  <a:pt x="0" y="0"/>
                </a:lnTo>
                <a:close/>
              </a:path>
            </a:pathLst>
          </a:custGeom>
          <a:blipFill>
            <a:blip r:embed="rId5"/>
            <a:stretch>
              <a:fillRect/>
            </a:stretch>
          </a:blipFill>
        </p:spPr>
      </p:sp>
      <p:sp>
        <p:nvSpPr>
          <p:cNvPr id="12" name="Freeform 12"/>
          <p:cNvSpPr/>
          <p:nvPr/>
        </p:nvSpPr>
        <p:spPr>
          <a:xfrm>
            <a:off x="716187" y="7298758"/>
            <a:ext cx="3780415" cy="1985178"/>
          </a:xfrm>
          <a:custGeom>
            <a:avLst/>
            <a:gdLst/>
            <a:ahLst/>
            <a:cxnLst/>
            <a:rect l="l" t="t" r="r" b="b"/>
            <a:pathLst>
              <a:path w="3780415" h="1985178">
                <a:moveTo>
                  <a:pt x="0" y="0"/>
                </a:moveTo>
                <a:lnTo>
                  <a:pt x="3780415" y="0"/>
                </a:lnTo>
                <a:lnTo>
                  <a:pt x="3780415" y="1985177"/>
                </a:lnTo>
                <a:lnTo>
                  <a:pt x="0" y="1985177"/>
                </a:lnTo>
                <a:lnTo>
                  <a:pt x="0" y="0"/>
                </a:lnTo>
                <a:close/>
              </a:path>
            </a:pathLst>
          </a:custGeom>
          <a:blipFill>
            <a:blip r:embed="rId6"/>
            <a:stretch>
              <a:fillRect/>
            </a:stretch>
          </a:blipFill>
        </p:spPr>
      </p:sp>
      <p:sp>
        <p:nvSpPr>
          <p:cNvPr id="13" name="Freeform 13"/>
          <p:cNvSpPr/>
          <p:nvPr/>
        </p:nvSpPr>
        <p:spPr>
          <a:xfrm>
            <a:off x="2757303" y="12183027"/>
            <a:ext cx="5343239" cy="3313434"/>
          </a:xfrm>
          <a:custGeom>
            <a:avLst/>
            <a:gdLst/>
            <a:ahLst/>
            <a:cxnLst/>
            <a:rect l="l" t="t" r="r" b="b"/>
            <a:pathLst>
              <a:path w="5343239" h="3313434">
                <a:moveTo>
                  <a:pt x="0" y="0"/>
                </a:moveTo>
                <a:lnTo>
                  <a:pt x="5343240" y="0"/>
                </a:lnTo>
                <a:lnTo>
                  <a:pt x="5343240" y="3313434"/>
                </a:lnTo>
                <a:lnTo>
                  <a:pt x="0" y="3313434"/>
                </a:lnTo>
                <a:lnTo>
                  <a:pt x="0" y="0"/>
                </a:lnTo>
                <a:close/>
              </a:path>
            </a:pathLst>
          </a:custGeom>
          <a:blipFill>
            <a:blip r:embed="rId7"/>
            <a:stretch>
              <a:fillRect/>
            </a:stretch>
          </a:blipFill>
        </p:spPr>
      </p:sp>
      <p:sp>
        <p:nvSpPr>
          <p:cNvPr id="14" name="Freeform 14"/>
          <p:cNvSpPr/>
          <p:nvPr/>
        </p:nvSpPr>
        <p:spPr>
          <a:xfrm>
            <a:off x="11034224" y="5250319"/>
            <a:ext cx="3561295" cy="3589634"/>
          </a:xfrm>
          <a:custGeom>
            <a:avLst/>
            <a:gdLst/>
            <a:ahLst/>
            <a:cxnLst/>
            <a:rect l="l" t="t" r="r" b="b"/>
            <a:pathLst>
              <a:path w="3561295" h="3589634">
                <a:moveTo>
                  <a:pt x="0" y="0"/>
                </a:moveTo>
                <a:lnTo>
                  <a:pt x="3561295" y="0"/>
                </a:lnTo>
                <a:lnTo>
                  <a:pt x="3561295" y="3589634"/>
                </a:lnTo>
                <a:lnTo>
                  <a:pt x="0" y="3589634"/>
                </a:lnTo>
                <a:lnTo>
                  <a:pt x="0" y="0"/>
                </a:lnTo>
                <a:close/>
              </a:path>
            </a:pathLst>
          </a:custGeom>
          <a:blipFill>
            <a:blip r:embed="rId8"/>
            <a:stretch>
              <a:fillRect/>
            </a:stretch>
          </a:blipFill>
        </p:spPr>
      </p:sp>
      <p:sp>
        <p:nvSpPr>
          <p:cNvPr id="15" name="Freeform 15"/>
          <p:cNvSpPr/>
          <p:nvPr/>
        </p:nvSpPr>
        <p:spPr>
          <a:xfrm>
            <a:off x="716187" y="16273417"/>
            <a:ext cx="5531214" cy="3029544"/>
          </a:xfrm>
          <a:custGeom>
            <a:avLst/>
            <a:gdLst/>
            <a:ahLst/>
            <a:cxnLst/>
            <a:rect l="l" t="t" r="r" b="b"/>
            <a:pathLst>
              <a:path w="5531214" h="3029544">
                <a:moveTo>
                  <a:pt x="0" y="0"/>
                </a:moveTo>
                <a:lnTo>
                  <a:pt x="5531213" y="0"/>
                </a:lnTo>
                <a:lnTo>
                  <a:pt x="5531213" y="3029545"/>
                </a:lnTo>
                <a:lnTo>
                  <a:pt x="0" y="3029545"/>
                </a:lnTo>
                <a:lnTo>
                  <a:pt x="0" y="0"/>
                </a:lnTo>
                <a:close/>
              </a:path>
            </a:pathLst>
          </a:custGeom>
          <a:blipFill>
            <a:blip r:embed="rId9"/>
            <a:stretch>
              <a:fillRect/>
            </a:stretch>
          </a:blipFill>
        </p:spPr>
      </p:sp>
      <p:sp>
        <p:nvSpPr>
          <p:cNvPr id="16" name="Freeform 16"/>
          <p:cNvSpPr/>
          <p:nvPr/>
        </p:nvSpPr>
        <p:spPr>
          <a:xfrm>
            <a:off x="8680475" y="10370213"/>
            <a:ext cx="6201095" cy="2896276"/>
          </a:xfrm>
          <a:custGeom>
            <a:avLst/>
            <a:gdLst/>
            <a:ahLst/>
            <a:cxnLst/>
            <a:rect l="l" t="t" r="r" b="b"/>
            <a:pathLst>
              <a:path w="6201095" h="2896276">
                <a:moveTo>
                  <a:pt x="0" y="0"/>
                </a:moveTo>
                <a:lnTo>
                  <a:pt x="6201095" y="0"/>
                </a:lnTo>
                <a:lnTo>
                  <a:pt x="6201095" y="2896276"/>
                </a:lnTo>
                <a:lnTo>
                  <a:pt x="0" y="2896276"/>
                </a:lnTo>
                <a:lnTo>
                  <a:pt x="0" y="0"/>
                </a:lnTo>
                <a:close/>
              </a:path>
            </a:pathLst>
          </a:custGeom>
          <a:blipFill>
            <a:blip r:embed="rId10"/>
            <a:stretch>
              <a:fillRect/>
            </a:stretch>
          </a:blipFill>
        </p:spPr>
      </p:sp>
      <p:sp>
        <p:nvSpPr>
          <p:cNvPr id="17" name="TextBox 17"/>
          <p:cNvSpPr txBox="1"/>
          <p:nvPr/>
        </p:nvSpPr>
        <p:spPr>
          <a:xfrm>
            <a:off x="399772" y="320786"/>
            <a:ext cx="7291920" cy="1628775"/>
          </a:xfrm>
          <a:prstGeom prst="rect">
            <a:avLst/>
          </a:prstGeom>
        </p:spPr>
        <p:txBody>
          <a:bodyPr lIns="0" tIns="0" rIns="0" bIns="0" rtlCol="0" anchor="t">
            <a:spAutoFit/>
          </a:bodyPr>
          <a:lstStyle/>
          <a:p>
            <a:pPr algn="ctr">
              <a:lnSpc>
                <a:spcPts val="4320"/>
              </a:lnSpc>
            </a:pPr>
            <a:r>
              <a:rPr lang="en-US" sz="3600">
                <a:solidFill>
                  <a:srgbClr val="00C2CB"/>
                </a:solidFill>
                <a:latin typeface="Hussar Bold"/>
                <a:ea typeface="Hussar Bold"/>
                <a:cs typeface="Hussar Bold"/>
                <a:sym typeface="Hussar Bold"/>
              </a:rPr>
              <a:t>SUSTAINABLE BRAND EXTENSION OF THE BODY SHOP</a:t>
            </a:r>
            <a:endParaRPr lang="en-US" sz="3600">
              <a:solidFill>
                <a:srgbClr val="00C2CB"/>
              </a:solidFill>
              <a:latin typeface="Hussar Bold"/>
              <a:ea typeface="Hussar Bold"/>
              <a:cs typeface="Hussar Bold"/>
              <a:sym typeface="Hussar Bold"/>
            </a:endParaRPr>
          </a:p>
        </p:txBody>
      </p:sp>
      <p:sp>
        <p:nvSpPr>
          <p:cNvPr id="18" name="TextBox 18"/>
          <p:cNvSpPr txBox="1"/>
          <p:nvPr/>
        </p:nvSpPr>
        <p:spPr>
          <a:xfrm>
            <a:off x="5710208" y="3730295"/>
            <a:ext cx="9221751" cy="1344930"/>
          </a:xfrm>
          <a:prstGeom prst="rect">
            <a:avLst/>
          </a:prstGeom>
        </p:spPr>
        <p:txBody>
          <a:bodyPr lIns="0" tIns="0" rIns="0" bIns="0" rtlCol="0" anchor="t">
            <a:spAutoFit/>
          </a:bodyPr>
          <a:lstStyle/>
          <a:p>
            <a:pPr algn="l">
              <a:lnSpc>
                <a:spcPts val="2640"/>
              </a:lnSpc>
            </a:pPr>
            <a:r>
              <a:rPr lang="en-US" sz="2400" spc="48">
                <a:solidFill>
                  <a:srgbClr val="FDFDFD"/>
                </a:solidFill>
                <a:latin typeface="Hussar Bold"/>
                <a:ea typeface="Hussar Bold"/>
                <a:cs typeface="Hussar Bold"/>
                <a:sym typeface="Hussar Bold"/>
              </a:rPr>
              <a:t>APPEAL OF THE BRAND EXTENSION IN THE EXISTING MARKET AND ITS ALIGNMENT WITH THE SUSTAINABILITY AGENDA </a:t>
            </a:r>
            <a:endParaRPr lang="en-US" sz="2400" spc="48">
              <a:solidFill>
                <a:srgbClr val="FDFDFD"/>
              </a:solidFill>
              <a:latin typeface="Hussar Bold"/>
              <a:ea typeface="Hussar Bold"/>
              <a:cs typeface="Hussar Bold"/>
              <a:sym typeface="Hussar Bold"/>
            </a:endParaRPr>
          </a:p>
          <a:p>
            <a:pPr algn="l">
              <a:lnSpc>
                <a:spcPts val="2640"/>
              </a:lnSpc>
            </a:pPr>
            <a:endParaRPr lang="en-US" sz="2400" spc="48">
              <a:solidFill>
                <a:srgbClr val="FDFDFD"/>
              </a:solidFill>
              <a:latin typeface="Hussar Bold"/>
              <a:ea typeface="Hussar Bold"/>
              <a:cs typeface="Hussar Bold"/>
              <a:sym typeface="Hussar Bold"/>
            </a:endParaRPr>
          </a:p>
        </p:txBody>
      </p:sp>
      <p:sp>
        <p:nvSpPr>
          <p:cNvPr id="19" name="TextBox 19"/>
          <p:cNvSpPr txBox="1"/>
          <p:nvPr/>
        </p:nvSpPr>
        <p:spPr>
          <a:xfrm>
            <a:off x="327738" y="10642042"/>
            <a:ext cx="7904678" cy="1734185"/>
          </a:xfrm>
          <a:prstGeom prst="rect">
            <a:avLst/>
          </a:prstGeom>
        </p:spPr>
        <p:txBody>
          <a:bodyPr lIns="0" tIns="0" rIns="0" bIns="0" rtlCol="0" anchor="t">
            <a:spAutoFit/>
          </a:bodyPr>
          <a:lstStyle/>
          <a:p>
            <a:pPr algn="l">
              <a:lnSpc>
                <a:spcPts val="2240"/>
              </a:lnSpc>
            </a:pPr>
            <a:r>
              <a:rPr lang="en-US" sz="1600" spc="31">
                <a:solidFill>
                  <a:srgbClr val="FDFDFD"/>
                </a:solidFill>
                <a:latin typeface="Open Sans" panose="020B0606030504020204"/>
                <a:ea typeface="Open Sans" panose="020B0606030504020204"/>
                <a:cs typeface="Open Sans" panose="020B0606030504020204"/>
                <a:sym typeface="Open Sans" panose="020B0606030504020204"/>
              </a:rPr>
              <a:t>The next logical step in this mission is household cleaning. It is among the few unoccupied spaces in the house, and the demand is changing rapidly: according to forecasts, the global market of sustainable household cleaning will rise not only to approximately US 114 billion by 2025, but also to more than US 307 billion by 2033 (ViditGite, 2026).</a:t>
            </a:r>
            <a:endParaRPr lang="en-US" sz="1600" spc="31">
              <a:solidFill>
                <a:srgbClr val="FDFDFD"/>
              </a:solidFill>
              <a:latin typeface="Open Sans" panose="020B0606030504020204"/>
              <a:ea typeface="Open Sans" panose="020B0606030504020204"/>
              <a:cs typeface="Open Sans" panose="020B0606030504020204"/>
              <a:sym typeface="Open Sans" panose="020B0606030504020204"/>
            </a:endParaRPr>
          </a:p>
          <a:p>
            <a:pPr algn="l">
              <a:lnSpc>
                <a:spcPts val="2940"/>
              </a:lnSpc>
            </a:pPr>
            <a:endParaRPr lang="en-US" sz="1600" spc="31">
              <a:solidFill>
                <a:srgbClr val="FDFDFD"/>
              </a:solidFill>
              <a:latin typeface="Open Sans" panose="020B0606030504020204"/>
              <a:ea typeface="Open Sans" panose="020B0606030504020204"/>
              <a:cs typeface="Open Sans" panose="020B0606030504020204"/>
              <a:sym typeface="Open Sans" panose="020B0606030504020204"/>
            </a:endParaRPr>
          </a:p>
        </p:txBody>
      </p:sp>
      <p:sp>
        <p:nvSpPr>
          <p:cNvPr id="20" name="TextBox 20"/>
          <p:cNvSpPr txBox="1"/>
          <p:nvPr/>
        </p:nvSpPr>
        <p:spPr>
          <a:xfrm>
            <a:off x="455849" y="10025408"/>
            <a:ext cx="7235843" cy="344805"/>
          </a:xfrm>
          <a:prstGeom prst="rect">
            <a:avLst/>
          </a:prstGeom>
        </p:spPr>
        <p:txBody>
          <a:bodyPr lIns="0" tIns="0" rIns="0" bIns="0" rtlCol="0" anchor="t">
            <a:spAutoFit/>
          </a:bodyPr>
          <a:lstStyle/>
          <a:p>
            <a:pPr algn="l">
              <a:lnSpc>
                <a:spcPts val="2640"/>
              </a:lnSpc>
            </a:pPr>
            <a:r>
              <a:rPr lang="en-US" sz="2400" spc="48">
                <a:solidFill>
                  <a:srgbClr val="FDFDFD"/>
                </a:solidFill>
                <a:latin typeface="Hussar Bold"/>
                <a:ea typeface="Hussar Bold"/>
                <a:cs typeface="Hussar Bold"/>
                <a:sym typeface="Hussar Bold"/>
              </a:rPr>
              <a:t>PURPOSE OF BRAND EXTENSION</a:t>
            </a:r>
            <a:endParaRPr lang="en-US" sz="2400" spc="48">
              <a:solidFill>
                <a:srgbClr val="FDFDFD"/>
              </a:solidFill>
              <a:latin typeface="Hussar Bold"/>
              <a:ea typeface="Hussar Bold"/>
              <a:cs typeface="Hussar Bold"/>
              <a:sym typeface="Hussar Bold"/>
            </a:endParaRPr>
          </a:p>
        </p:txBody>
      </p:sp>
      <p:sp>
        <p:nvSpPr>
          <p:cNvPr id="21" name="TextBox 21"/>
          <p:cNvSpPr txBox="1"/>
          <p:nvPr/>
        </p:nvSpPr>
        <p:spPr>
          <a:xfrm>
            <a:off x="399772" y="4078155"/>
            <a:ext cx="4201884" cy="361950"/>
          </a:xfrm>
          <a:prstGeom prst="rect">
            <a:avLst/>
          </a:prstGeom>
        </p:spPr>
        <p:txBody>
          <a:bodyPr lIns="0" tIns="0" rIns="0" bIns="0" rtlCol="0" anchor="t">
            <a:spAutoFit/>
          </a:bodyPr>
          <a:lstStyle/>
          <a:p>
            <a:pPr algn="l">
              <a:lnSpc>
                <a:spcPts val="2880"/>
              </a:lnSpc>
            </a:pPr>
            <a:r>
              <a:rPr lang="en-US" sz="2400">
                <a:solidFill>
                  <a:srgbClr val="15395D"/>
                </a:solidFill>
                <a:latin typeface="Hussar Bold"/>
                <a:ea typeface="Hussar Bold"/>
                <a:cs typeface="Hussar Bold"/>
                <a:sym typeface="Hussar Bold"/>
              </a:rPr>
              <a:t>BREIF INTRODUCTION</a:t>
            </a:r>
            <a:endParaRPr lang="en-US" sz="2400">
              <a:solidFill>
                <a:srgbClr val="15395D"/>
              </a:solidFill>
              <a:latin typeface="Hussar Bold"/>
              <a:ea typeface="Hussar Bold"/>
              <a:cs typeface="Hussar Bold"/>
              <a:sym typeface="Hussar Bold"/>
            </a:endParaRPr>
          </a:p>
        </p:txBody>
      </p:sp>
      <p:sp>
        <p:nvSpPr>
          <p:cNvPr id="22" name="TextBox 22"/>
          <p:cNvSpPr txBox="1"/>
          <p:nvPr/>
        </p:nvSpPr>
        <p:spPr>
          <a:xfrm>
            <a:off x="256897" y="4636220"/>
            <a:ext cx="4602602" cy="2750185"/>
          </a:xfrm>
          <a:prstGeom prst="rect">
            <a:avLst/>
          </a:prstGeom>
        </p:spPr>
        <p:txBody>
          <a:bodyPr lIns="0" tIns="0" rIns="0" bIns="0" rtlCol="0" anchor="t">
            <a:spAutoFit/>
          </a:bodyPr>
          <a:lstStyle/>
          <a:p>
            <a:pPr algn="l">
              <a:lnSpc>
                <a:spcPts val="2240"/>
              </a:lnSpc>
            </a:pPr>
            <a:r>
              <a:rPr lang="en-US" sz="1600" spc="31">
                <a:solidFill>
                  <a:srgbClr val="15395D"/>
                </a:solidFill>
                <a:latin typeface="Open Sans" panose="020B0606030504020204"/>
                <a:ea typeface="Open Sans" panose="020B0606030504020204"/>
                <a:cs typeface="Open Sans" panose="020B0606030504020204"/>
                <a:sym typeface="Open Sans" panose="020B0606030504020204"/>
              </a:rPr>
              <a:t>The Body Shop was established in 1976 with the principles that business can be a force for good (The Body Shop, 2025). The brand has been working to earn the trust of consumers because of cruelty-free testing, entirely vegan products, and its Community Fair Trade programme where they source small producers on fair and long-lasting terms (Javed and Mirza, 2024).</a:t>
            </a:r>
            <a:endParaRPr lang="en-US" sz="1600" spc="31">
              <a:solidFill>
                <a:srgbClr val="15395D"/>
              </a:solidFill>
              <a:latin typeface="Open Sans" panose="020B0606030504020204"/>
              <a:ea typeface="Open Sans" panose="020B0606030504020204"/>
              <a:cs typeface="Open Sans" panose="020B0606030504020204"/>
              <a:sym typeface="Open Sans" panose="020B0606030504020204"/>
            </a:endParaRPr>
          </a:p>
          <a:p>
            <a:pPr algn="l">
              <a:lnSpc>
                <a:spcPts val="2240"/>
              </a:lnSpc>
            </a:pPr>
            <a:endParaRPr lang="en-US" sz="1600" spc="31">
              <a:solidFill>
                <a:srgbClr val="15395D"/>
              </a:solidFill>
              <a:latin typeface="Open Sans" panose="020B0606030504020204"/>
              <a:ea typeface="Open Sans" panose="020B0606030504020204"/>
              <a:cs typeface="Open Sans" panose="020B0606030504020204"/>
              <a:sym typeface="Open Sans" panose="020B0606030504020204"/>
            </a:endParaRPr>
          </a:p>
        </p:txBody>
      </p:sp>
      <p:sp>
        <p:nvSpPr>
          <p:cNvPr id="23" name="TextBox 23"/>
          <p:cNvSpPr txBox="1"/>
          <p:nvPr/>
        </p:nvSpPr>
        <p:spPr>
          <a:xfrm>
            <a:off x="6765001" y="16668827"/>
            <a:ext cx="7988612" cy="4450715"/>
          </a:xfrm>
          <a:prstGeom prst="rect">
            <a:avLst/>
          </a:prstGeom>
        </p:spPr>
        <p:txBody>
          <a:bodyPr lIns="0" tIns="0" rIns="0" bIns="0" rtlCol="0" anchor="t">
            <a:spAutoFit/>
          </a:bodyPr>
          <a:lstStyle/>
          <a:p>
            <a:pPr algn="l">
              <a:lnSpc>
                <a:spcPts val="1960"/>
              </a:lnSpc>
            </a:pPr>
            <a:r>
              <a:rPr lang="en-US" sz="1400" spc="28">
                <a:solidFill>
                  <a:srgbClr val="15395D"/>
                </a:solidFill>
                <a:latin typeface="Open Sans" panose="020B0606030504020204"/>
                <a:ea typeface="Open Sans" panose="020B0606030504020204"/>
                <a:cs typeface="Open Sans" panose="020B0606030504020204"/>
                <a:sym typeface="Open Sans" panose="020B0606030504020204"/>
              </a:rPr>
              <a:t>Azizi, W., Azad, A.K., Ahmad, N.A. and Sunzida, N.K. (2016). Clinical efficacy of aloe vera based products available in the market as skin moisturiser measured by tewl value and skin hydration level by using dermalab technology. Pharmacologyonline, 2(1), pp.42-49. Available at: </a:t>
            </a:r>
            <a:r>
              <a:rPr lang="en-US" sz="1400" u="sng" spc="28">
                <a:solidFill>
                  <a:srgbClr val="15395D"/>
                </a:solidFill>
                <a:latin typeface="Open Sans" panose="020B0606030504020204"/>
                <a:ea typeface="Open Sans" panose="020B0606030504020204"/>
                <a:cs typeface="Open Sans" panose="020B0606030504020204"/>
                <a:sym typeface="Open Sans" panose="020B0606030504020204"/>
                <a:hlinkClick r:id="rId11" tooltip="https://www.researchgate.net/profile/A-K-Azad-2/publication/308098195_Clinical_efficacy_of_aloe_vera_based_products_available_in_the_market_as_skin_moisturiser_measured_by_tewl_value_and_skin_hydration_level_by_using_dermalab_technology/links/59f36eb5458515547c205708/Clinical-efficacy-of-aloe-vera-based-products-available-in-the-market-as-skin-moisturiser-measured-by-tewl-value-and-skin-hydration-level-by-using-dermalab-technology.pdf"/>
              </a:rPr>
              <a:t>Spending time with people you care about will give you a feeling of happiness </a:t>
            </a:r>
            <a:endParaRPr lang="en-US" sz="1400" u="sng" spc="28">
              <a:solidFill>
                <a:srgbClr val="15395D"/>
              </a:solidFill>
              <a:latin typeface="Open Sans" panose="020B0606030504020204"/>
              <a:ea typeface="Open Sans" panose="020B0606030504020204"/>
              <a:cs typeface="Open Sans" panose="020B0606030504020204"/>
              <a:sym typeface="Open Sans" panose="020B0606030504020204"/>
            </a:endParaRPr>
          </a:p>
          <a:p>
            <a:pPr algn="l">
              <a:lnSpc>
                <a:spcPts val="1960"/>
              </a:lnSpc>
            </a:pPr>
            <a:r>
              <a:rPr lang="en-US" sz="1400" spc="28">
                <a:solidFill>
                  <a:srgbClr val="15395D"/>
                </a:solidFill>
                <a:latin typeface="Open Sans" panose="020B0606030504020204"/>
                <a:ea typeface="Open Sans" panose="020B0606030504020204"/>
                <a:cs typeface="Open Sans" panose="020B0606030504020204"/>
                <a:sym typeface="Open Sans" panose="020B0606030504020204"/>
              </a:rPr>
              <a:t>Gunther, M. (2024). The Body Shop Retreats from UK Beauty Market - Which Competitors Will Fill the Gap? [online] Consumer Edge. Available at: </a:t>
            </a:r>
            <a:r>
              <a:rPr lang="en-US" sz="1400" u="sng" spc="28">
                <a:solidFill>
                  <a:srgbClr val="15395D"/>
                </a:solidFill>
                <a:latin typeface="Open Sans" panose="020B0606030504020204"/>
                <a:ea typeface="Open Sans" panose="020B0606030504020204"/>
                <a:cs typeface="Open Sans" panose="020B0606030504020204"/>
                <a:sym typeface="Open Sans" panose="020B0606030504020204"/>
                <a:hlinkClick r:id="rId12" tooltip="https://www.consumeredge.com/resources/insights/the-body-shop-retreats-from-uk-beauty-market-which-competitors-will-fill-the-gap/"/>
              </a:rPr>
              <a:t>Spending time with people you care about will give you a feeling of happiness </a:t>
            </a:r>
            <a:r>
              <a:rPr lang="en-US" sz="1400" spc="28">
                <a:solidFill>
                  <a:srgbClr val="15395D"/>
                </a:solidFill>
                <a:latin typeface="Open Sans" panose="020B0606030504020204"/>
                <a:ea typeface="Open Sans" panose="020B0606030504020204"/>
                <a:cs typeface="Open Sans" panose="020B0606030504020204"/>
                <a:sym typeface="Open Sans" panose="020B0606030504020204"/>
              </a:rPr>
              <a:t> [Accessed 31 July 2026]</a:t>
            </a:r>
            <a:endParaRPr lang="en-US" sz="1400" spc="28">
              <a:solidFill>
                <a:srgbClr val="15395D"/>
              </a:solidFill>
              <a:latin typeface="Open Sans" panose="020B0606030504020204"/>
              <a:ea typeface="Open Sans" panose="020B0606030504020204"/>
              <a:cs typeface="Open Sans" panose="020B0606030504020204"/>
              <a:sym typeface="Open Sans" panose="020B0606030504020204"/>
            </a:endParaRPr>
          </a:p>
          <a:p>
            <a:pPr algn="l">
              <a:lnSpc>
                <a:spcPts val="1960"/>
              </a:lnSpc>
            </a:pPr>
            <a:r>
              <a:rPr lang="en-US" sz="1400" spc="28">
                <a:solidFill>
                  <a:srgbClr val="15395D"/>
                </a:solidFill>
                <a:latin typeface="Open Sans" panose="020B0606030504020204"/>
                <a:ea typeface="Open Sans" panose="020B0606030504020204"/>
                <a:cs typeface="Open Sans" panose="020B0606030504020204"/>
                <a:sym typeface="Open Sans" panose="020B0606030504020204"/>
              </a:rPr>
              <a:t>Javed, Z. and Mirza, I. (2024). Investigating Green Market Strategies: A Case Study of The Body Shop Brand. Green Solutions A Handbook for Sustainable Business Strategies and Models, p.183.</a:t>
            </a:r>
            <a:endParaRPr lang="en-US" sz="1400" spc="28">
              <a:solidFill>
                <a:srgbClr val="15395D"/>
              </a:solidFill>
              <a:latin typeface="Open Sans" panose="020B0606030504020204"/>
              <a:ea typeface="Open Sans" panose="020B0606030504020204"/>
              <a:cs typeface="Open Sans" panose="020B0606030504020204"/>
              <a:sym typeface="Open Sans" panose="020B0606030504020204"/>
            </a:endParaRPr>
          </a:p>
          <a:p>
            <a:pPr algn="l">
              <a:lnSpc>
                <a:spcPts val="1960"/>
              </a:lnSpc>
            </a:pPr>
            <a:r>
              <a:rPr lang="en-US" sz="1400" spc="28">
                <a:solidFill>
                  <a:srgbClr val="15395D"/>
                </a:solidFill>
                <a:latin typeface="Open Sans" panose="020B0606030504020204"/>
                <a:ea typeface="Open Sans" panose="020B0606030504020204"/>
                <a:cs typeface="Open Sans" panose="020B0606030504020204"/>
                <a:sym typeface="Open Sans" panose="020B0606030504020204"/>
              </a:rPr>
              <a:t>The Body Shop (2025). The Body Shop| Our Story of Ethical Beauty. [online] www.thebodyshop.in. Available at:</a:t>
            </a:r>
            <a:r>
              <a:rPr lang="en-US" sz="1400" u="sng" spc="28">
                <a:solidFill>
                  <a:srgbClr val="15395D"/>
                </a:solidFill>
                <a:latin typeface="Open Sans" panose="020B0606030504020204"/>
                <a:ea typeface="Open Sans" panose="020B0606030504020204"/>
                <a:cs typeface="Open Sans" panose="020B0606030504020204"/>
                <a:sym typeface="Open Sans" panose="020B0606030504020204"/>
                <a:hlinkClick r:id="rId13" tooltip="https://www.thebodyshop.in/about-us/about-us/our-story/e/e80450"/>
              </a:rPr>
              <a:t> https://www.thebodyshop.in/about-us/about-us/our-story/e/e80450</a:t>
            </a:r>
            <a:r>
              <a:rPr lang="en-US" sz="1400" spc="28">
                <a:solidFill>
                  <a:srgbClr val="15395D"/>
                </a:solidFill>
                <a:latin typeface="Open Sans" panose="020B0606030504020204"/>
                <a:ea typeface="Open Sans" panose="020B0606030504020204"/>
                <a:cs typeface="Open Sans" panose="020B0606030504020204"/>
                <a:sym typeface="Open Sans" panose="020B0606030504020204"/>
              </a:rPr>
              <a:t> [Accessed 31 July 2026]</a:t>
            </a:r>
            <a:endParaRPr lang="en-US" sz="1400" spc="28">
              <a:solidFill>
                <a:srgbClr val="15395D"/>
              </a:solidFill>
              <a:latin typeface="Open Sans" panose="020B0606030504020204"/>
              <a:ea typeface="Open Sans" panose="020B0606030504020204"/>
              <a:cs typeface="Open Sans" panose="020B0606030504020204"/>
              <a:sym typeface="Open Sans" panose="020B0606030504020204"/>
            </a:endParaRPr>
          </a:p>
          <a:p>
            <a:pPr algn="l">
              <a:lnSpc>
                <a:spcPts val="1960"/>
              </a:lnSpc>
            </a:pPr>
            <a:r>
              <a:rPr lang="en-US" sz="1400" spc="28">
                <a:solidFill>
                  <a:srgbClr val="15395D"/>
                </a:solidFill>
                <a:latin typeface="Open Sans" panose="020B0606030504020204"/>
                <a:ea typeface="Open Sans" panose="020B0606030504020204"/>
                <a:cs typeface="Open Sans" panose="020B0606030504020204"/>
                <a:sym typeface="Open Sans" panose="020B0606030504020204"/>
              </a:rPr>
              <a:t>Vidit Gite (2026). Global Sustainable Household Cleaning Products Market Size, Share, and Trends Analysis Report – Industry Overview and Forecast to 2033. [online] Data Bridge Market Research. Available at:</a:t>
            </a:r>
            <a:r>
              <a:rPr lang="en-US" sz="1400" u="sng" spc="28">
                <a:solidFill>
                  <a:srgbClr val="15395D"/>
                </a:solidFill>
                <a:latin typeface="Open Sans" panose="020B0606030504020204"/>
                <a:ea typeface="Open Sans" panose="020B0606030504020204"/>
                <a:cs typeface="Open Sans" panose="020B0606030504020204"/>
                <a:sym typeface="Open Sans" panose="020B0606030504020204"/>
                <a:hlinkClick r:id="rId14" tooltip="https://www.databridgemarketresearch.com/reports/global-sustainable-household-cleaning-products-market"/>
              </a:rPr>
              <a:t> https://www.databridgemarketresearch.com/reports/global-sustainable-household-cleaning-products-market</a:t>
            </a:r>
            <a:r>
              <a:rPr lang="en-US" sz="1400" spc="28">
                <a:solidFill>
                  <a:srgbClr val="15395D"/>
                </a:solidFill>
                <a:latin typeface="Open Sans" panose="020B0606030504020204"/>
                <a:ea typeface="Open Sans" panose="020B0606030504020204"/>
                <a:cs typeface="Open Sans" panose="020B0606030504020204"/>
                <a:sym typeface="Open Sans" panose="020B0606030504020204"/>
              </a:rPr>
              <a:t> [Accessed 31 July 2026]</a:t>
            </a:r>
            <a:endParaRPr lang="en-US" sz="1400" spc="28">
              <a:solidFill>
                <a:srgbClr val="15395D"/>
              </a:solidFill>
              <a:latin typeface="Open Sans" panose="020B0606030504020204"/>
              <a:ea typeface="Open Sans" panose="020B0606030504020204"/>
              <a:cs typeface="Open Sans" panose="020B0606030504020204"/>
              <a:sym typeface="Open Sans" panose="020B0606030504020204"/>
            </a:endParaRPr>
          </a:p>
          <a:p>
            <a:pPr algn="l">
              <a:lnSpc>
                <a:spcPts val="1960"/>
              </a:lnSpc>
            </a:pPr>
            <a:endParaRPr lang="en-US" sz="1400" spc="28">
              <a:solidFill>
                <a:srgbClr val="15395D"/>
              </a:solidFill>
              <a:latin typeface="Open Sans" panose="020B0606030504020204"/>
              <a:ea typeface="Open Sans" panose="020B0606030504020204"/>
              <a:cs typeface="Open Sans" panose="020B0606030504020204"/>
              <a:sym typeface="Open Sans" panose="020B0606030504020204"/>
            </a:endParaRPr>
          </a:p>
        </p:txBody>
      </p:sp>
      <p:sp>
        <p:nvSpPr>
          <p:cNvPr id="24" name="TextBox 24"/>
          <p:cNvSpPr txBox="1"/>
          <p:nvPr/>
        </p:nvSpPr>
        <p:spPr>
          <a:xfrm>
            <a:off x="7224610" y="16247822"/>
            <a:ext cx="6997090" cy="344805"/>
          </a:xfrm>
          <a:prstGeom prst="rect">
            <a:avLst/>
          </a:prstGeom>
        </p:spPr>
        <p:txBody>
          <a:bodyPr lIns="0" tIns="0" rIns="0" bIns="0" rtlCol="0" anchor="t">
            <a:spAutoFit/>
          </a:bodyPr>
          <a:lstStyle/>
          <a:p>
            <a:pPr algn="l">
              <a:lnSpc>
                <a:spcPts val="2640"/>
              </a:lnSpc>
            </a:pPr>
            <a:r>
              <a:rPr lang="en-US" sz="2400" spc="48">
                <a:solidFill>
                  <a:srgbClr val="15395D"/>
                </a:solidFill>
                <a:latin typeface="Hussar Bold"/>
                <a:ea typeface="Hussar Bold"/>
                <a:cs typeface="Hussar Bold"/>
                <a:sym typeface="Hussar Bold"/>
              </a:rPr>
              <a:t>REFERENCES</a:t>
            </a:r>
            <a:endParaRPr lang="en-US" sz="2400" spc="48">
              <a:solidFill>
                <a:srgbClr val="15395D"/>
              </a:solidFill>
              <a:latin typeface="Hussar Bold"/>
              <a:ea typeface="Hussar Bold"/>
              <a:cs typeface="Hussar Bold"/>
              <a:sym typeface="Hussar Bold"/>
            </a:endParaRPr>
          </a:p>
        </p:txBody>
      </p:sp>
      <p:sp>
        <p:nvSpPr>
          <p:cNvPr id="25" name="TextBox 25"/>
          <p:cNvSpPr txBox="1"/>
          <p:nvPr/>
        </p:nvSpPr>
        <p:spPr>
          <a:xfrm>
            <a:off x="399772" y="2024174"/>
            <a:ext cx="7160228" cy="611505"/>
          </a:xfrm>
          <a:prstGeom prst="rect">
            <a:avLst/>
          </a:prstGeom>
        </p:spPr>
        <p:txBody>
          <a:bodyPr lIns="0" tIns="0" rIns="0" bIns="0" rtlCol="0" anchor="t">
            <a:spAutoFit/>
          </a:bodyPr>
          <a:lstStyle/>
          <a:p>
            <a:pPr algn="l">
              <a:lnSpc>
                <a:spcPts val="2520"/>
              </a:lnSpc>
            </a:pPr>
            <a:r>
              <a:rPr lang="en-US" sz="1800">
                <a:solidFill>
                  <a:srgbClr val="000000"/>
                </a:solidFill>
                <a:latin typeface="Canva Sans" panose="020B0503030501040103"/>
                <a:ea typeface="Canva Sans" panose="020B0503030501040103"/>
                <a:cs typeface="Canva Sans" panose="020B0503030501040103"/>
                <a:sym typeface="Canva Sans" panose="020B0503030501040103"/>
              </a:rPr>
              <a:t>Proramme- Master of Business Administration; Module: Marketing manageemnt; Student name: Student ID: </a:t>
            </a:r>
            <a:endParaRPr lang="en-US" sz="1800">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26" name="TextBox 26"/>
          <p:cNvSpPr txBox="1"/>
          <p:nvPr/>
        </p:nvSpPr>
        <p:spPr>
          <a:xfrm>
            <a:off x="296941" y="12607465"/>
            <a:ext cx="2017295" cy="659024"/>
          </a:xfrm>
          <a:prstGeom prst="rect">
            <a:avLst/>
          </a:prstGeom>
        </p:spPr>
        <p:txBody>
          <a:bodyPr lIns="0" tIns="0" rIns="0" bIns="0" rtlCol="0" anchor="t">
            <a:spAutoFit/>
          </a:bodyPr>
          <a:lstStyle/>
          <a:p>
            <a:pPr algn="ctr">
              <a:lnSpc>
                <a:spcPts val="2640"/>
              </a:lnSpc>
            </a:pPr>
            <a:r>
              <a:rPr lang="en-US" sz="1885">
                <a:solidFill>
                  <a:srgbClr val="000000"/>
                </a:solidFill>
                <a:latin typeface="Canva Sans" panose="020B0503030501040103"/>
                <a:ea typeface="Canva Sans" panose="020B0503030501040103"/>
                <a:cs typeface="Canva Sans" panose="020B0503030501040103"/>
                <a:sym typeface="Canva Sans" panose="020B0503030501040103"/>
              </a:rPr>
              <a:t>Source: Gunther, 2024</a:t>
            </a:r>
            <a:endParaRPr lang="en-US" sz="1885">
              <a:solidFill>
                <a:srgbClr val="000000"/>
              </a:solidFill>
              <a:latin typeface="Canva Sans" panose="020B0503030501040103"/>
              <a:ea typeface="Canva Sans" panose="020B0503030501040103"/>
              <a:cs typeface="Canva Sans" panose="020B0503030501040103"/>
              <a:sym typeface="Canva Sans" panose="020B0503030501040103"/>
            </a:endParaRPr>
          </a:p>
        </p:txBody>
      </p:sp>
      <p:sp>
        <p:nvSpPr>
          <p:cNvPr id="27" name="TextBox 27"/>
          <p:cNvSpPr txBox="1"/>
          <p:nvPr/>
        </p:nvSpPr>
        <p:spPr>
          <a:xfrm>
            <a:off x="5705524" y="5227348"/>
            <a:ext cx="5053782" cy="4407535"/>
          </a:xfrm>
          <a:prstGeom prst="rect">
            <a:avLst/>
          </a:prstGeom>
        </p:spPr>
        <p:txBody>
          <a:bodyPr lIns="0" tIns="0" rIns="0" bIns="0" rtlCol="0" anchor="t">
            <a:spAutoFit/>
          </a:bodyPr>
          <a:lstStyle/>
          <a:p>
            <a:pPr algn="l">
              <a:lnSpc>
                <a:spcPts val="2240"/>
              </a:lnSpc>
            </a:pPr>
            <a:r>
              <a:rPr lang="en-US" sz="1600" spc="31">
                <a:solidFill>
                  <a:srgbClr val="FDFDFD"/>
                </a:solidFill>
                <a:latin typeface="Open Sans" panose="020B0606030504020204"/>
                <a:ea typeface="Open Sans" panose="020B0606030504020204"/>
                <a:cs typeface="Open Sans" panose="020B0606030504020204"/>
                <a:sym typeface="Open Sans" panose="020B0606030504020204"/>
              </a:rPr>
              <a:t>The Body Shop Home is suggested as a refillable, vegetarian household cleaning collection based on the identical Community Fair Trade sourcing that currently supports the skincare business of the brand. Reusable bottles are replenished at in-store dispensers, and single-use plastic is reduced, without charging much higher than a regular cleaning product. To investors, the extension enters a highly growing category with assets owned by the brand already: an established ethical reputation, refill infrastructure and a customer base. To shoppers, it provides a convenient, cost-effective method to get one more room of the house more sustainable, without changing the brand or trust.</a:t>
            </a:r>
            <a:endParaRPr lang="en-US" sz="1600" spc="31">
              <a:solidFill>
                <a:srgbClr val="FDFDFD"/>
              </a:solidFill>
              <a:latin typeface="Open Sans" panose="020B0606030504020204"/>
              <a:ea typeface="Open Sans" panose="020B0606030504020204"/>
              <a:cs typeface="Open Sans" panose="020B0606030504020204"/>
              <a:sym typeface="Open Sans" panose="020B0606030504020204"/>
            </a:endParaRPr>
          </a:p>
          <a:p>
            <a:pPr algn="l">
              <a:lnSpc>
                <a:spcPts val="2240"/>
              </a:lnSpc>
            </a:pPr>
            <a:endParaRPr lang="en-US" sz="1600" spc="31">
              <a:solidFill>
                <a:srgbClr val="FDFDFD"/>
              </a:solidFill>
              <a:latin typeface="Open Sans" panose="020B0606030504020204"/>
              <a:ea typeface="Open Sans" panose="020B0606030504020204"/>
              <a:cs typeface="Open Sans" panose="020B0606030504020204"/>
              <a:sym typeface="Open Sans" panose="020B0606030504020204"/>
            </a:endParaRPr>
          </a:p>
        </p:txBody>
      </p:sp>
      <p:sp>
        <p:nvSpPr>
          <p:cNvPr id="28" name="TextBox 28"/>
          <p:cNvSpPr txBox="1"/>
          <p:nvPr/>
        </p:nvSpPr>
        <p:spPr>
          <a:xfrm>
            <a:off x="9014524" y="13834310"/>
            <a:ext cx="5207176" cy="489040"/>
          </a:xfrm>
          <a:prstGeom prst="rect">
            <a:avLst/>
          </a:prstGeom>
        </p:spPr>
        <p:txBody>
          <a:bodyPr lIns="0" tIns="0" rIns="0" bIns="0" rtlCol="0" anchor="t">
            <a:spAutoFit/>
          </a:bodyPr>
          <a:lstStyle/>
          <a:p>
            <a:pPr algn="ctr">
              <a:lnSpc>
                <a:spcPts val="4020"/>
              </a:lnSpc>
            </a:pPr>
            <a:r>
              <a:rPr lang="en-US" sz="2870">
                <a:solidFill>
                  <a:srgbClr val="000000"/>
                </a:solidFill>
                <a:latin typeface="Canva Sans" panose="020B0503030501040103"/>
                <a:ea typeface="Canva Sans" panose="020B0503030501040103"/>
                <a:cs typeface="Canva Sans" panose="020B0503030501040103"/>
                <a:sym typeface="Canva Sans" panose="020B0503030501040103"/>
              </a:rPr>
              <a:t>Source: Azizi </a:t>
            </a:r>
            <a:r>
              <a:rPr lang="en-US" sz="2870" i="1">
                <a:solidFill>
                  <a:srgbClr val="000000"/>
                </a:solidFill>
                <a:latin typeface="Canva Sans Italics" panose="020B0503030501040103"/>
                <a:ea typeface="Canva Sans Italics" panose="020B0503030501040103"/>
                <a:cs typeface="Canva Sans Italics" panose="020B0503030501040103"/>
                <a:sym typeface="Canva Sans Italics" panose="020B0503030501040103"/>
              </a:rPr>
              <a:t>et al.</a:t>
            </a:r>
            <a:r>
              <a:rPr lang="en-US" sz="2870">
                <a:solidFill>
                  <a:srgbClr val="000000"/>
                </a:solidFill>
                <a:latin typeface="Canva Sans" panose="020B0503030501040103"/>
                <a:ea typeface="Canva Sans" panose="020B0503030501040103"/>
                <a:cs typeface="Canva Sans" panose="020B0503030501040103"/>
                <a:sym typeface="Canva Sans" panose="020B0503030501040103"/>
              </a:rPr>
              <a:t> 2016</a:t>
            </a:r>
            <a:endParaRPr lang="en-US" sz="2870">
              <a:solidFill>
                <a:srgbClr val="000000"/>
              </a:solidFill>
              <a:latin typeface="Canva Sans" panose="020B0503030501040103"/>
              <a:ea typeface="Canva Sans" panose="020B0503030501040103"/>
              <a:cs typeface="Canva Sans" panose="020B0503030501040103"/>
              <a:sym typeface="Canva Sans" panose="020B0503030501040103"/>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3320</Words>
  <Application>WPS Presentation</Application>
  <PresentationFormat>Custom</PresentationFormat>
  <Paragraphs>48</Paragraphs>
  <Slides>2</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2</vt:i4>
      </vt:variant>
    </vt:vector>
  </HeadingPairs>
  <TitlesOfParts>
    <vt:vector size="15" baseType="lpstr">
      <vt:lpstr>Arial</vt:lpstr>
      <vt:lpstr>SimSun</vt:lpstr>
      <vt:lpstr>Wingdings</vt:lpstr>
      <vt:lpstr>Calibri</vt:lpstr>
      <vt:lpstr>Hussar Bold</vt:lpstr>
      <vt:lpstr>Segoe Print</vt:lpstr>
      <vt:lpstr>Open Sans</vt:lpstr>
      <vt:lpstr>Canva Sans</vt:lpstr>
      <vt:lpstr>Canva Sans Italics</vt:lpstr>
      <vt:lpstr>Microsoft YaHei</vt:lpstr>
      <vt:lpstr>Arial Unicode MS</vt:lpstr>
      <vt:lpstr>Calibri</vt:lpstr>
      <vt:lpstr>Office Theme</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brand extension of the body shop</dc:title>
  <dc:creator/>
  <cp:lastModifiedBy>lenovo</cp:lastModifiedBy>
  <cp:revision>35</cp:revision>
  <dcterms:created xsi:type="dcterms:W3CDTF">2006-08-16T00:00:00Z</dcterms:created>
  <dcterms:modified xsi:type="dcterms:W3CDTF">2026-08-02T00:07:32Z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B7072FA63C6D45098A0EC7D7BE2EE99D_12</vt:lpwstr>
  </property>
  <property fmtid="{D5CDD505-2E9C-101B-9397-08002B2CF9AE}" pid="3" name="KSOProductBuildVer">
    <vt:lpwstr>1033-12.1.0.28032</vt:lpwstr>
  </property>
</Properties>
</file>