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9" r:id="rId2"/>
  </p:sldMasterIdLst>
  <p:notesMasterIdLst>
    <p:notesMasterId r:id="rId46"/>
  </p:notesMasterIdLst>
  <p:sldIdLst>
    <p:sldId id="256" r:id="rId3"/>
    <p:sldId id="257" r:id="rId4"/>
    <p:sldId id="259" r:id="rId5"/>
    <p:sldId id="261" r:id="rId6"/>
    <p:sldId id="262" r:id="rId7"/>
    <p:sldId id="263" r:id="rId8"/>
    <p:sldId id="264" r:id="rId9"/>
    <p:sldId id="265" r:id="rId10"/>
    <p:sldId id="267" r:id="rId11"/>
    <p:sldId id="268" r:id="rId12"/>
    <p:sldId id="269" r:id="rId13"/>
    <p:sldId id="270" r:id="rId14"/>
    <p:sldId id="271" r:id="rId15"/>
    <p:sldId id="272" r:id="rId16"/>
    <p:sldId id="273" r:id="rId17"/>
    <p:sldId id="274" r:id="rId18"/>
    <p:sldId id="299" r:id="rId19"/>
    <p:sldId id="294" r:id="rId20"/>
    <p:sldId id="293" r:id="rId21"/>
    <p:sldId id="292" r:id="rId22"/>
    <p:sldId id="291" r:id="rId23"/>
    <p:sldId id="290" r:id="rId24"/>
    <p:sldId id="289" r:id="rId25"/>
    <p:sldId id="288" r:id="rId26"/>
    <p:sldId id="287" r:id="rId27"/>
    <p:sldId id="286" r:id="rId28"/>
    <p:sldId id="285" r:id="rId29"/>
    <p:sldId id="284" r:id="rId30"/>
    <p:sldId id="283" r:id="rId31"/>
    <p:sldId id="282" r:id="rId32"/>
    <p:sldId id="300" r:id="rId33"/>
    <p:sldId id="281" r:id="rId34"/>
    <p:sldId id="296" r:id="rId35"/>
    <p:sldId id="297" r:id="rId36"/>
    <p:sldId id="301" r:id="rId37"/>
    <p:sldId id="280" r:id="rId38"/>
    <p:sldId id="279" r:id="rId39"/>
    <p:sldId id="302" r:id="rId40"/>
    <p:sldId id="306" r:id="rId41"/>
    <p:sldId id="303" r:id="rId42"/>
    <p:sldId id="304" r:id="rId43"/>
    <p:sldId id="305" r:id="rId44"/>
    <p:sldId id="298" r:id="rId45"/>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6E87E7-B52A-4776-8F6A-BF14B46949E1}" v="1" dt="2025-02-17T12:27:24.9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50776" autoAdjust="0"/>
  </p:normalViewPr>
  <p:slideViewPr>
    <p:cSldViewPr snapToGrid="0">
      <p:cViewPr varScale="1">
        <p:scale>
          <a:sx n="44" d="100"/>
          <a:sy n="44" d="100"/>
        </p:scale>
        <p:origin x="171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viewProps" Target="viewProps.xml"/><Relationship Id="rId8" Type="http://schemas.openxmlformats.org/officeDocument/2006/relationships/slide" Target="slides/slide6.xml"/><Relationship Id="rId51" Type="http://schemas.microsoft.com/office/2016/11/relationships/changesInfo" Target="changesInfos/changesInfo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E36E87E7-B52A-4776-8F6A-BF14B46949E1}"/>
    <pc:docChg chg="undo custSel modSld">
      <pc:chgData name="Laura Knight" userId="fcc6b1b8-7f69-4c06-9fd3-1a1553b3cd99" providerId="ADAL" clId="{E36E87E7-B52A-4776-8F6A-BF14B46949E1}" dt="2025-02-17T12:27:28.564" v="1" actId="478"/>
      <pc:docMkLst>
        <pc:docMk/>
      </pc:docMkLst>
      <pc:sldChg chg="addSp delSp mod addAnim delAnim">
        <pc:chgData name="Laura Knight" userId="fcc6b1b8-7f69-4c06-9fd3-1a1553b3cd99" providerId="ADAL" clId="{E36E87E7-B52A-4776-8F6A-BF14B46949E1}" dt="2025-02-17T12:27:28.564" v="1" actId="478"/>
        <pc:sldMkLst>
          <pc:docMk/>
          <pc:sldMk cId="3374692476" sldId="298"/>
        </pc:sldMkLst>
        <pc:picChg chg="add del">
          <ac:chgData name="Laura Knight" userId="fcc6b1b8-7f69-4c06-9fd3-1a1553b3cd99" providerId="ADAL" clId="{E36E87E7-B52A-4776-8F6A-BF14B46949E1}" dt="2025-02-17T12:27:28.564" v="1" actId="478"/>
          <ac:picMkLst>
            <pc:docMk/>
            <pc:sldMk cId="3374692476" sldId="298"/>
            <ac:picMk id="4" creationId="{72EAAC77-FD7F-4BE3-B4D9-687A3DE38FE8}"/>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5E47339-EB08-4491-8EF7-E381105E53E1}" type="datetimeFigureOut">
              <a:rPr lang="en-GB" smtClean="0"/>
              <a:t>17/02/2025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8E3AE14-B2D5-4E68-BC8A-A5BD6B463DAE}" type="slidenum">
              <a:rPr lang="en-GB" smtClean="0"/>
              <a:t>‹#›</a:t>
            </a:fld>
            <a:endParaRPr lang="en-GB"/>
          </a:p>
        </p:txBody>
      </p:sp>
    </p:spTree>
    <p:extLst>
      <p:ext uri="{BB962C8B-B14F-4D97-AF65-F5344CB8AC3E}">
        <p14:creationId xmlns:p14="http://schemas.microsoft.com/office/powerpoint/2010/main" val="528991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a:t>
            </a:fld>
            <a:endParaRPr lang="en-GB"/>
          </a:p>
        </p:txBody>
      </p:sp>
    </p:spTree>
    <p:extLst>
      <p:ext uri="{BB962C8B-B14F-4D97-AF65-F5344CB8AC3E}">
        <p14:creationId xmlns:p14="http://schemas.microsoft.com/office/powerpoint/2010/main" val="1877454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3AE14-B2D5-4E68-BC8A-A5BD6B463DAE}" type="slidenum">
              <a:rPr lang="en-GB" smtClean="0"/>
              <a:t>2</a:t>
            </a:fld>
            <a:endParaRPr lang="en-GB"/>
          </a:p>
        </p:txBody>
      </p:sp>
    </p:spTree>
    <p:extLst>
      <p:ext uri="{BB962C8B-B14F-4D97-AF65-F5344CB8AC3E}">
        <p14:creationId xmlns:p14="http://schemas.microsoft.com/office/powerpoint/2010/main" val="3406344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E8E3AE14-B2D5-4E68-BC8A-A5BD6B463DAE}" type="slidenum">
              <a:rPr lang="en-GB" smtClean="0"/>
              <a:t>3</a:t>
            </a:fld>
            <a:endParaRPr lang="en-GB"/>
          </a:p>
        </p:txBody>
      </p:sp>
    </p:spTree>
    <p:extLst>
      <p:ext uri="{BB962C8B-B14F-4D97-AF65-F5344CB8AC3E}">
        <p14:creationId xmlns:p14="http://schemas.microsoft.com/office/powerpoint/2010/main" val="2461712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E8E3AE14-B2D5-4E68-BC8A-A5BD6B463DAE}" type="slidenum">
              <a:rPr lang="en-GB" smtClean="0"/>
              <a:t>4</a:t>
            </a:fld>
            <a:endParaRPr lang="en-GB"/>
          </a:p>
        </p:txBody>
      </p:sp>
    </p:spTree>
    <p:extLst>
      <p:ext uri="{BB962C8B-B14F-4D97-AF65-F5344CB8AC3E}">
        <p14:creationId xmlns:p14="http://schemas.microsoft.com/office/powerpoint/2010/main" val="3418186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5</a:t>
            </a:fld>
            <a:endParaRPr lang="en-GB"/>
          </a:p>
        </p:txBody>
      </p:sp>
    </p:spTree>
    <p:extLst>
      <p:ext uri="{BB962C8B-B14F-4D97-AF65-F5344CB8AC3E}">
        <p14:creationId xmlns:p14="http://schemas.microsoft.com/office/powerpoint/2010/main" val="20394278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6</a:t>
            </a:fld>
            <a:endParaRPr lang="en-GB"/>
          </a:p>
        </p:txBody>
      </p:sp>
    </p:spTree>
    <p:extLst>
      <p:ext uri="{BB962C8B-B14F-4D97-AF65-F5344CB8AC3E}">
        <p14:creationId xmlns:p14="http://schemas.microsoft.com/office/powerpoint/2010/main" val="30260447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7</a:t>
            </a:fld>
            <a:endParaRPr lang="en-GB"/>
          </a:p>
        </p:txBody>
      </p:sp>
    </p:spTree>
    <p:extLst>
      <p:ext uri="{BB962C8B-B14F-4D97-AF65-F5344CB8AC3E}">
        <p14:creationId xmlns:p14="http://schemas.microsoft.com/office/powerpoint/2010/main" val="14047366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8</a:t>
            </a:fld>
            <a:endParaRPr lang="en-GB"/>
          </a:p>
        </p:txBody>
      </p:sp>
    </p:spTree>
    <p:extLst>
      <p:ext uri="{BB962C8B-B14F-4D97-AF65-F5344CB8AC3E}">
        <p14:creationId xmlns:p14="http://schemas.microsoft.com/office/powerpoint/2010/main" val="2648001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3AE14-B2D5-4E68-BC8A-A5BD6B463DAE}" type="slidenum">
              <a:rPr lang="en-GB" smtClean="0"/>
              <a:t>9</a:t>
            </a:fld>
            <a:endParaRPr lang="en-GB"/>
          </a:p>
        </p:txBody>
      </p:sp>
    </p:spTree>
    <p:extLst>
      <p:ext uri="{BB962C8B-B14F-4D97-AF65-F5344CB8AC3E}">
        <p14:creationId xmlns:p14="http://schemas.microsoft.com/office/powerpoint/2010/main" val="13310460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10</a:t>
            </a:fld>
            <a:endParaRPr lang="en-GB"/>
          </a:p>
        </p:txBody>
      </p:sp>
    </p:spTree>
    <p:extLst>
      <p:ext uri="{BB962C8B-B14F-4D97-AF65-F5344CB8AC3E}">
        <p14:creationId xmlns:p14="http://schemas.microsoft.com/office/powerpoint/2010/main" val="20897488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11</a:t>
            </a:fld>
            <a:endParaRPr lang="en-GB"/>
          </a:p>
        </p:txBody>
      </p:sp>
    </p:spTree>
    <p:extLst>
      <p:ext uri="{BB962C8B-B14F-4D97-AF65-F5344CB8AC3E}">
        <p14:creationId xmlns:p14="http://schemas.microsoft.com/office/powerpoint/2010/main" val="1886210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p:txBody>
      </p:sp>
      <p:sp>
        <p:nvSpPr>
          <p:cNvPr id="4" name="Slide Number Placeholder 3"/>
          <p:cNvSpPr>
            <a:spLocks noGrp="1"/>
          </p:cNvSpPr>
          <p:nvPr>
            <p:ph type="sldNum" sz="quarter" idx="10"/>
          </p:nvPr>
        </p:nvSpPr>
        <p:spPr/>
        <p:txBody>
          <a:bodyPr/>
          <a:lstStyle/>
          <a:p>
            <a:fld id="{E8E3AE14-B2D5-4E68-BC8A-A5BD6B463DAE}" type="slidenum">
              <a:rPr lang="en-GB" smtClean="0"/>
              <a:t>12</a:t>
            </a:fld>
            <a:endParaRPr lang="en-GB"/>
          </a:p>
        </p:txBody>
      </p:sp>
    </p:spTree>
    <p:extLst>
      <p:ext uri="{BB962C8B-B14F-4D97-AF65-F5344CB8AC3E}">
        <p14:creationId xmlns:p14="http://schemas.microsoft.com/office/powerpoint/2010/main" val="28473119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13</a:t>
            </a:fld>
            <a:endParaRPr lang="en-GB"/>
          </a:p>
        </p:txBody>
      </p:sp>
    </p:spTree>
    <p:extLst>
      <p:ext uri="{BB962C8B-B14F-4D97-AF65-F5344CB8AC3E}">
        <p14:creationId xmlns:p14="http://schemas.microsoft.com/office/powerpoint/2010/main" val="41364177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14</a:t>
            </a:fld>
            <a:endParaRPr lang="en-GB"/>
          </a:p>
        </p:txBody>
      </p:sp>
    </p:spTree>
    <p:extLst>
      <p:ext uri="{BB962C8B-B14F-4D97-AF65-F5344CB8AC3E}">
        <p14:creationId xmlns:p14="http://schemas.microsoft.com/office/powerpoint/2010/main" val="3560457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E8E3AE14-B2D5-4E68-BC8A-A5BD6B463DAE}" type="slidenum">
              <a:rPr lang="en-GB" smtClean="0"/>
              <a:t>15</a:t>
            </a:fld>
            <a:endParaRPr lang="en-GB"/>
          </a:p>
        </p:txBody>
      </p:sp>
    </p:spTree>
    <p:extLst>
      <p:ext uri="{BB962C8B-B14F-4D97-AF65-F5344CB8AC3E}">
        <p14:creationId xmlns:p14="http://schemas.microsoft.com/office/powerpoint/2010/main" val="4069081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16</a:t>
            </a:fld>
            <a:endParaRPr lang="en-GB"/>
          </a:p>
        </p:txBody>
      </p:sp>
    </p:spTree>
    <p:extLst>
      <p:ext uri="{BB962C8B-B14F-4D97-AF65-F5344CB8AC3E}">
        <p14:creationId xmlns:p14="http://schemas.microsoft.com/office/powerpoint/2010/main" val="15105663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18</a:t>
            </a:fld>
            <a:endParaRPr lang="en-GB" altLang="en-GB"/>
          </a:p>
        </p:txBody>
      </p:sp>
    </p:spTree>
    <p:extLst>
      <p:ext uri="{BB962C8B-B14F-4D97-AF65-F5344CB8AC3E}">
        <p14:creationId xmlns:p14="http://schemas.microsoft.com/office/powerpoint/2010/main" val="1166976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19</a:t>
            </a:fld>
            <a:endParaRPr lang="en-GB" altLang="en-GB"/>
          </a:p>
        </p:txBody>
      </p:sp>
    </p:spTree>
    <p:extLst>
      <p:ext uri="{BB962C8B-B14F-4D97-AF65-F5344CB8AC3E}">
        <p14:creationId xmlns:p14="http://schemas.microsoft.com/office/powerpoint/2010/main" val="39650308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20</a:t>
            </a:fld>
            <a:endParaRPr lang="en-GB" altLang="en-GB"/>
          </a:p>
        </p:txBody>
      </p:sp>
    </p:spTree>
    <p:extLst>
      <p:ext uri="{BB962C8B-B14F-4D97-AF65-F5344CB8AC3E}">
        <p14:creationId xmlns:p14="http://schemas.microsoft.com/office/powerpoint/2010/main" val="856421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21</a:t>
            </a:fld>
            <a:endParaRPr lang="en-GB" altLang="en-GB"/>
          </a:p>
        </p:txBody>
      </p:sp>
    </p:spTree>
    <p:extLst>
      <p:ext uri="{BB962C8B-B14F-4D97-AF65-F5344CB8AC3E}">
        <p14:creationId xmlns:p14="http://schemas.microsoft.com/office/powerpoint/2010/main" val="17087862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22</a:t>
            </a:fld>
            <a:endParaRPr lang="en-GB" altLang="en-GB"/>
          </a:p>
        </p:txBody>
      </p:sp>
    </p:spTree>
    <p:extLst>
      <p:ext uri="{BB962C8B-B14F-4D97-AF65-F5344CB8AC3E}">
        <p14:creationId xmlns:p14="http://schemas.microsoft.com/office/powerpoint/2010/main" val="36670305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23</a:t>
            </a:fld>
            <a:endParaRPr lang="en-GB" altLang="en-GB"/>
          </a:p>
        </p:txBody>
      </p:sp>
    </p:spTree>
    <p:extLst>
      <p:ext uri="{BB962C8B-B14F-4D97-AF65-F5344CB8AC3E}">
        <p14:creationId xmlns:p14="http://schemas.microsoft.com/office/powerpoint/2010/main" val="15376582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24</a:t>
            </a:fld>
            <a:endParaRPr lang="en-GB" altLang="en-GB"/>
          </a:p>
        </p:txBody>
      </p:sp>
    </p:spTree>
    <p:extLst>
      <p:ext uri="{BB962C8B-B14F-4D97-AF65-F5344CB8AC3E}">
        <p14:creationId xmlns:p14="http://schemas.microsoft.com/office/powerpoint/2010/main" val="10686739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b="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25</a:t>
            </a:fld>
            <a:endParaRPr lang="en-GB" altLang="en-GB"/>
          </a:p>
        </p:txBody>
      </p:sp>
    </p:spTree>
    <p:extLst>
      <p:ext uri="{BB962C8B-B14F-4D97-AF65-F5344CB8AC3E}">
        <p14:creationId xmlns:p14="http://schemas.microsoft.com/office/powerpoint/2010/main" val="37858689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baseline="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26</a:t>
            </a:fld>
            <a:endParaRPr lang="en-GB" altLang="en-GB"/>
          </a:p>
        </p:txBody>
      </p:sp>
    </p:spTree>
    <p:extLst>
      <p:ext uri="{BB962C8B-B14F-4D97-AF65-F5344CB8AC3E}">
        <p14:creationId xmlns:p14="http://schemas.microsoft.com/office/powerpoint/2010/main" val="22212327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27</a:t>
            </a:fld>
            <a:endParaRPr lang="en-GB" altLang="en-GB"/>
          </a:p>
        </p:txBody>
      </p:sp>
    </p:spTree>
    <p:extLst>
      <p:ext uri="{BB962C8B-B14F-4D97-AF65-F5344CB8AC3E}">
        <p14:creationId xmlns:p14="http://schemas.microsoft.com/office/powerpoint/2010/main" val="32867633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indent="0">
              <a:buNone/>
            </a:pPr>
            <a:endParaRPr lang="en-GB" altLang="en-GB" b="0" baseline="0" dirty="0"/>
          </a:p>
          <a:p>
            <a:pPr marL="0" indent="0">
              <a:buNone/>
            </a:pPr>
            <a:endParaRPr lang="en-GB" altLang="en-GB" b="0" baseline="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28</a:t>
            </a:fld>
            <a:endParaRPr lang="en-GB" altLang="en-GB"/>
          </a:p>
        </p:txBody>
      </p:sp>
    </p:spTree>
    <p:extLst>
      <p:ext uri="{BB962C8B-B14F-4D97-AF65-F5344CB8AC3E}">
        <p14:creationId xmlns:p14="http://schemas.microsoft.com/office/powerpoint/2010/main" val="292824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b="0" i="0" baseline="0" dirty="0"/>
          </a:p>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29</a:t>
            </a:fld>
            <a:endParaRPr lang="en-GB" altLang="en-GB"/>
          </a:p>
        </p:txBody>
      </p:sp>
    </p:spTree>
    <p:extLst>
      <p:ext uri="{BB962C8B-B14F-4D97-AF65-F5344CB8AC3E}">
        <p14:creationId xmlns:p14="http://schemas.microsoft.com/office/powerpoint/2010/main" val="34727462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30</a:t>
            </a:fld>
            <a:endParaRPr lang="en-GB" altLang="en-GB"/>
          </a:p>
        </p:txBody>
      </p:sp>
    </p:spTree>
    <p:extLst>
      <p:ext uri="{BB962C8B-B14F-4D97-AF65-F5344CB8AC3E}">
        <p14:creationId xmlns:p14="http://schemas.microsoft.com/office/powerpoint/2010/main" val="30735124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E3AE14-B2D5-4E68-BC8A-A5BD6B463DAE}" type="slidenum">
              <a:rPr lang="en-GB" smtClean="0"/>
              <a:t>31</a:t>
            </a:fld>
            <a:endParaRPr lang="en-GB"/>
          </a:p>
        </p:txBody>
      </p:sp>
    </p:spTree>
    <p:extLst>
      <p:ext uri="{BB962C8B-B14F-4D97-AF65-F5344CB8AC3E}">
        <p14:creationId xmlns:p14="http://schemas.microsoft.com/office/powerpoint/2010/main" val="297224083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32</a:t>
            </a:fld>
            <a:endParaRPr lang="en-GB" altLang="en-GB"/>
          </a:p>
        </p:txBody>
      </p:sp>
    </p:spTree>
    <p:extLst>
      <p:ext uri="{BB962C8B-B14F-4D97-AF65-F5344CB8AC3E}">
        <p14:creationId xmlns:p14="http://schemas.microsoft.com/office/powerpoint/2010/main" val="5128656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E3AE14-B2D5-4E68-BC8A-A5BD6B463DAE}" type="slidenum">
              <a:rPr lang="en-GB" smtClean="0"/>
              <a:t>34</a:t>
            </a:fld>
            <a:endParaRPr lang="en-GB"/>
          </a:p>
        </p:txBody>
      </p:sp>
    </p:spTree>
    <p:extLst>
      <p:ext uri="{BB962C8B-B14F-4D97-AF65-F5344CB8AC3E}">
        <p14:creationId xmlns:p14="http://schemas.microsoft.com/office/powerpoint/2010/main" val="106461567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36</a:t>
            </a:fld>
            <a:endParaRPr lang="en-GB" altLang="en-GB"/>
          </a:p>
        </p:txBody>
      </p:sp>
    </p:spTree>
    <p:extLst>
      <p:ext uri="{BB962C8B-B14F-4D97-AF65-F5344CB8AC3E}">
        <p14:creationId xmlns:p14="http://schemas.microsoft.com/office/powerpoint/2010/main" val="25240782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37</a:t>
            </a:fld>
            <a:endParaRPr lang="en-GB" altLang="en-GB"/>
          </a:p>
        </p:txBody>
      </p:sp>
    </p:spTree>
    <p:extLst>
      <p:ext uri="{BB962C8B-B14F-4D97-AF65-F5344CB8AC3E}">
        <p14:creationId xmlns:p14="http://schemas.microsoft.com/office/powerpoint/2010/main" val="608258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E3AE14-B2D5-4E68-BC8A-A5BD6B463DAE}" type="slidenum">
              <a:rPr lang="en-GB" smtClean="0"/>
              <a:t>38</a:t>
            </a:fld>
            <a:endParaRPr lang="en-GB"/>
          </a:p>
        </p:txBody>
      </p:sp>
    </p:spTree>
    <p:extLst>
      <p:ext uri="{BB962C8B-B14F-4D97-AF65-F5344CB8AC3E}">
        <p14:creationId xmlns:p14="http://schemas.microsoft.com/office/powerpoint/2010/main" val="31003570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E3AE14-B2D5-4E68-BC8A-A5BD6B463DAE}" type="slidenum">
              <a:rPr lang="en-GB" smtClean="0"/>
              <a:t>39</a:t>
            </a:fld>
            <a:endParaRPr lang="en-GB"/>
          </a:p>
        </p:txBody>
      </p:sp>
    </p:spTree>
    <p:extLst>
      <p:ext uri="{BB962C8B-B14F-4D97-AF65-F5344CB8AC3E}">
        <p14:creationId xmlns:p14="http://schemas.microsoft.com/office/powerpoint/2010/main" val="22412761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E3AE14-B2D5-4E68-BC8A-A5BD6B463DAE}" type="slidenum">
              <a:rPr lang="en-GB" smtClean="0"/>
              <a:t>40</a:t>
            </a:fld>
            <a:endParaRPr lang="en-GB"/>
          </a:p>
        </p:txBody>
      </p:sp>
    </p:spTree>
    <p:extLst>
      <p:ext uri="{BB962C8B-B14F-4D97-AF65-F5344CB8AC3E}">
        <p14:creationId xmlns:p14="http://schemas.microsoft.com/office/powerpoint/2010/main" val="320785891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E3AE14-B2D5-4E68-BC8A-A5BD6B463DAE}" type="slidenum">
              <a:rPr lang="en-GB" smtClean="0"/>
              <a:t>42</a:t>
            </a:fld>
            <a:endParaRPr lang="en-GB"/>
          </a:p>
        </p:txBody>
      </p:sp>
    </p:spTree>
    <p:extLst>
      <p:ext uri="{BB962C8B-B14F-4D97-AF65-F5344CB8AC3E}">
        <p14:creationId xmlns:p14="http://schemas.microsoft.com/office/powerpoint/2010/main" val="25683858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E3AE14-B2D5-4E68-BC8A-A5BD6B463DAE}" type="slidenum">
              <a:rPr lang="en-GB" smtClean="0"/>
              <a:t>43</a:t>
            </a:fld>
            <a:endParaRPr lang="en-GB"/>
          </a:p>
        </p:txBody>
      </p:sp>
    </p:spTree>
    <p:extLst>
      <p:ext uri="{BB962C8B-B14F-4D97-AF65-F5344CB8AC3E}">
        <p14:creationId xmlns:p14="http://schemas.microsoft.com/office/powerpoint/2010/main" val="21650864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2/17/2025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2/17/2025</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numCol="1"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numCol="1">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numCol="1"/>
          <a:lstStyle>
            <a:lvl1pPr>
              <a:defRPr>
                <a:solidFill>
                  <a:srgbClr val="FFFFFF"/>
                </a:solidFill>
              </a:defRPr>
            </a:lvl1pPr>
          </a:lstStyle>
          <a:p>
            <a:fld id="{96DFF08F-DC6B-4601-B491-B0F83F6DD2DA}" type="datetimeFigureOut">
              <a:rPr lang="en-US" dirty="0"/>
              <a:t>2/17/2025</a:t>
            </a:fld>
            <a:endParaRPr lang="en-US" dirty="0"/>
          </a:p>
        </p:txBody>
      </p:sp>
      <p:sp>
        <p:nvSpPr>
          <p:cNvPr id="5" name="Footer Placeholder 4"/>
          <p:cNvSpPr>
            <a:spLocks noGrp="1"/>
          </p:cNvSpPr>
          <p:nvPr>
            <p:ph type="ftr" sz="quarter" idx="11"/>
          </p:nvPr>
        </p:nvSpPr>
        <p:spPr/>
        <p:txBody>
          <a:bodyPr numCol="1"/>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numCol="1"/>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2/17/2025</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numCol="1"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numCol="1"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numCol="1"/>
          <a:lstStyle/>
          <a:p>
            <a:fld id="{96DFF08F-DC6B-4601-B491-B0F83F6DD2DA}" type="datetimeFigureOut">
              <a:rPr lang="en-US" dirty="0"/>
              <a:t>2/17/2025</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numCol="1"/>
          <a:lstStyle/>
          <a:p>
            <a:fld id="{96DFF08F-DC6B-4601-B491-B0F83F6DD2DA}" type="datetimeFigureOut">
              <a:rPr lang="en-US" dirty="0"/>
              <a:t>2/17/2025</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numCol="1"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numCol="1"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numCol="1"/>
          <a:lstStyle/>
          <a:p>
            <a:fld id="{96DFF08F-DC6B-4601-B491-B0F83F6DD2DA}" type="datetimeFigureOut">
              <a:rPr lang="en-US" dirty="0"/>
              <a:t>2/17/2025</a:t>
            </a:fld>
            <a:endParaRPr lang="en-US" dirty="0"/>
          </a:p>
        </p:txBody>
      </p:sp>
      <p:sp>
        <p:nvSpPr>
          <p:cNvPr id="8" name="Footer Placeholder 7"/>
          <p:cNvSpPr>
            <a:spLocks noGrp="1"/>
          </p:cNvSpPr>
          <p:nvPr>
            <p:ph type="ftr" sz="quarter" idx="11"/>
          </p:nvPr>
        </p:nvSpPr>
        <p:spPr/>
        <p:txBody>
          <a:bodyPr numCol="1"/>
          <a:lstStyle/>
          <a:p>
            <a:endParaRPr lang="en-US" dirty="0"/>
          </a:p>
        </p:txBody>
      </p:sp>
      <p:sp>
        <p:nvSpPr>
          <p:cNvPr id="9" name="Slide Number Placeholder 8"/>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Date Placeholder 2"/>
          <p:cNvSpPr>
            <a:spLocks noGrp="1"/>
          </p:cNvSpPr>
          <p:nvPr>
            <p:ph type="dt" sz="half" idx="10"/>
          </p:nvPr>
        </p:nvSpPr>
        <p:spPr/>
        <p:txBody>
          <a:bodyPr numCol="1"/>
          <a:lstStyle/>
          <a:p>
            <a:fld id="{96DFF08F-DC6B-4601-B491-B0F83F6DD2DA}" type="datetimeFigureOut">
              <a:rPr lang="en-US" dirty="0"/>
              <a:t>2/17/2025</a:t>
            </a:fld>
            <a:endParaRPr lang="en-US" dirty="0"/>
          </a:p>
        </p:txBody>
      </p:sp>
      <p:sp>
        <p:nvSpPr>
          <p:cNvPr id="4" name="Footer Placeholder 3"/>
          <p:cNvSpPr>
            <a:spLocks noGrp="1"/>
          </p:cNvSpPr>
          <p:nvPr>
            <p:ph type="ftr" sz="quarter" idx="11"/>
          </p:nvPr>
        </p:nvSpPr>
        <p:spPr/>
        <p:txBody>
          <a:bodyPr numCol="1"/>
          <a:lstStyle/>
          <a:p>
            <a:endParaRPr lang="en-US" dirty="0"/>
          </a:p>
        </p:txBody>
      </p:sp>
      <p:sp>
        <p:nvSpPr>
          <p:cNvPr id="5" name="Slide Number Placeholder 4"/>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96DFF08F-DC6B-4601-B491-B0F83F6DD2DA}" type="datetimeFigureOut">
              <a:rPr lang="en-US" dirty="0"/>
              <a:t>2/17/2025</a:t>
            </a:fld>
            <a:endParaRPr lang="en-US" dirty="0"/>
          </a:p>
        </p:txBody>
      </p:sp>
      <p:sp>
        <p:nvSpPr>
          <p:cNvPr id="3" name="Footer Placeholder 2"/>
          <p:cNvSpPr>
            <a:spLocks noGrp="1"/>
          </p:cNvSpPr>
          <p:nvPr>
            <p:ph type="ftr" sz="quarter" idx="11"/>
          </p:nvPr>
        </p:nvSpPr>
        <p:spPr/>
        <p:txBody>
          <a:bodyPr numCol="1"/>
          <a:lstStyle/>
          <a:p>
            <a:endParaRPr lang="en-US" dirty="0"/>
          </a:p>
        </p:txBody>
      </p:sp>
      <p:sp>
        <p:nvSpPr>
          <p:cNvPr id="4" name="Slide Number Placeholder 3"/>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numCol="1"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numCol="1">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96DFF08F-DC6B-4601-B491-B0F83F6DD2DA}" type="datetimeFigureOut">
              <a:rPr lang="en-US" dirty="0"/>
              <a:t>2/17/2025</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numCol="1"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numCol="1"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numCol="1">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96DFF08F-DC6B-4601-B491-B0F83F6DD2DA}" type="datetimeFigureOut">
              <a:rPr lang="en-US" dirty="0"/>
              <a:t>2/17/2025</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2/17/2025</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numCol="1"/>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2/17/2025</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2.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2/17/2025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numCol="1"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numCol="1" rtlCol="0" anchor="ctr"/>
          <a:lstStyle>
            <a:lvl1pPr algn="l">
              <a:defRPr sz="1200">
                <a:solidFill>
                  <a:schemeClr val="accent1"/>
                </a:solidFill>
              </a:defRPr>
            </a:lvl1pPr>
          </a:lstStyle>
          <a:p>
            <a:fld id="{96DFF08F-DC6B-4601-B491-B0F83F6DD2DA}" type="datetimeFigureOut">
              <a:rPr lang="en-US" dirty="0"/>
              <a:pPr/>
              <a:t>2/17/2025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numCol="1"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numCol="1"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70" r:id="rId1"/>
    <p:sldLayoutId id="2147483671" r:id="rId2"/>
    <p:sldLayoutId id="2147483650" r:id="rId3"/>
    <p:sldLayoutId id="2147483672" r:id="rId4"/>
    <p:sldLayoutId id="2147483652" r:id="rId5"/>
    <p:sldLayoutId id="2147483673" r:id="rId6"/>
    <p:sldLayoutId id="2147483674" r:id="rId7"/>
    <p:sldLayoutId id="2147483675" r:id="rId8"/>
    <p:sldLayoutId id="2147483656" r:id="rId9"/>
    <p:sldLayoutId id="2147483676" r:id="rId10"/>
    <p:sldLayoutId id="2147483658"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8.xml"/><Relationship Id="rId1" Type="http://schemas.openxmlformats.org/officeDocument/2006/relationships/tags" Target="../tags/tag2.xml"/><Relationship Id="rId4" Type="http://schemas.openxmlformats.org/officeDocument/2006/relationships/image" Target="../media/image14.png"/></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5.xml"/><Relationship Id="rId1" Type="http://schemas.openxmlformats.org/officeDocument/2006/relationships/slideLayout" Target="../slideLayouts/slideLayout18.xml"/><Relationship Id="rId4" Type="http://schemas.openxmlformats.org/officeDocument/2006/relationships/image" Target="../media/image20.png"/></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18.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0.xml"/><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2.xml"/><Relationship Id="rId1" Type="http://schemas.openxmlformats.org/officeDocument/2006/relationships/slideLayout" Target="../slideLayouts/slideLayout18.xml"/><Relationship Id="rId4" Type="http://schemas.openxmlformats.org/officeDocument/2006/relationships/image" Target="../media/image27.png"/></Relationships>
</file>

<file path=ppt/slides/_rels/slide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7.xml"/><Relationship Id="rId1" Type="http://schemas.openxmlformats.org/officeDocument/2006/relationships/slideLayout" Target="../slideLayouts/slideLayout23.xml"/></Relationships>
</file>

<file path=ppt/slides/_rels/slide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8.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3.png"/><Relationship Id="rId4"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3482836"/>
            <a:ext cx="7766936" cy="1646302"/>
          </a:xfrm>
        </p:spPr>
        <p:txBody>
          <a:bodyPr/>
          <a:lstStyle/>
          <a:p>
            <a:pPr algn="ctr"/>
            <a:r>
              <a:rPr lang="en-GB" sz="6600" dirty="0"/>
              <a:t>The contents of a contract 1: </a:t>
            </a:r>
            <a:br>
              <a:rPr lang="en-GB" sz="6600" dirty="0"/>
            </a:br>
            <a:r>
              <a:rPr lang="en-GB" sz="6600" dirty="0"/>
              <a:t>Express and implied terms </a:t>
            </a:r>
            <a:r>
              <a:rPr lang="en-GB" dirty="0"/>
              <a:t>	</a:t>
            </a:r>
            <a:endParaRPr lang="en-US"/>
          </a:p>
        </p:txBody>
      </p:sp>
      <p:sp>
        <p:nvSpPr>
          <p:cNvPr id="3" name="Subtitle 2"/>
          <p:cNvSpPr>
            <a:spLocks noGrp="1"/>
          </p:cNvSpPr>
          <p:nvPr>
            <p:ph type="subTitle" idx="1"/>
          </p:nvPr>
        </p:nvSpPr>
        <p:spPr>
          <a:xfrm>
            <a:off x="1507067" y="5761739"/>
            <a:ext cx="7766936" cy="1096899"/>
          </a:xfrm>
        </p:spPr>
        <p:txBody>
          <a:bodyPr/>
          <a:lstStyle/>
          <a:p>
            <a:r>
              <a:rPr lang="en-GB" dirty="0"/>
              <a:t>Laura Knight</a:t>
            </a:r>
          </a:p>
        </p:txBody>
      </p:sp>
    </p:spTree>
    <p:extLst>
      <p:ext uri="{BB962C8B-B14F-4D97-AF65-F5344CB8AC3E}">
        <p14:creationId xmlns:p14="http://schemas.microsoft.com/office/powerpoint/2010/main" val="3034889532"/>
      </p:ext>
    </p:extLst>
  </p:cSld>
  <p:clrMapOvr>
    <a:masterClrMapping/>
  </p:clrMapOvr>
  <mc:AlternateContent xmlns:mc="http://schemas.openxmlformats.org/markup-compatibility/2006" xmlns:p14="http://schemas.microsoft.com/office/powerpoint/2010/main">
    <mc:Choice Requires="p14">
      <p:transition spd="slow" p14:dur="2000" advTm="19329"/>
    </mc:Choice>
    <mc:Fallback xmlns="">
      <p:transition spd="slow" advTm="1932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a:xfrm>
            <a:off x="677334" y="1425146"/>
            <a:ext cx="9990666" cy="5165124"/>
          </a:xfrm>
        </p:spPr>
        <p:txBody>
          <a:bodyPr>
            <a:normAutofit/>
          </a:bodyPr>
          <a:lstStyle/>
          <a:p>
            <a:pPr marL="0" indent="0">
              <a:buNone/>
            </a:pPr>
            <a:r>
              <a:rPr lang="en-GB" sz="2000" b="1" dirty="0"/>
              <a:t>By the end of this session you should be able to:</a:t>
            </a:r>
          </a:p>
          <a:p>
            <a:pPr marL="0" indent="0">
              <a:buNone/>
            </a:pPr>
            <a:endParaRPr lang="en-GB" sz="2000" dirty="0"/>
          </a:p>
          <a:p>
            <a:r>
              <a:rPr lang="en-GB" sz="2000" dirty="0"/>
              <a:t>Understand how terms are incorporated into a contract</a:t>
            </a:r>
          </a:p>
          <a:p>
            <a:r>
              <a:rPr lang="en-GB" sz="2000" dirty="0"/>
              <a:t>Understand the classification of different provisions of a contract, and the implication of categorisation.</a:t>
            </a:r>
          </a:p>
          <a:p>
            <a:pPr marL="0" indent="0">
              <a:buNone/>
            </a:pPr>
            <a:endParaRPr lang="en-GB" sz="2000" dirty="0"/>
          </a:p>
          <a:p>
            <a:pPr marL="0" indent="0">
              <a:buNone/>
            </a:pPr>
            <a:r>
              <a:rPr lang="en-GB" sz="2000" u="sng" dirty="0"/>
              <a:t>We will be considering:</a:t>
            </a:r>
          </a:p>
          <a:p>
            <a:pPr marL="0" indent="0">
              <a:buNone/>
            </a:pPr>
            <a:r>
              <a:rPr lang="en-GB" sz="2000" dirty="0"/>
              <a:t>The nature of a </a:t>
            </a:r>
            <a:r>
              <a:rPr lang="en-GB" sz="2000" b="1" dirty="0"/>
              <a:t>contractual term</a:t>
            </a:r>
            <a:r>
              <a:rPr lang="en-GB" sz="2000" dirty="0"/>
              <a:t>, and how it differs from mere puffs and representations;</a:t>
            </a:r>
          </a:p>
          <a:p>
            <a:pPr marL="0" indent="0">
              <a:buNone/>
            </a:pPr>
            <a:r>
              <a:rPr lang="en-GB" sz="2000" dirty="0"/>
              <a:t>The incorporation of </a:t>
            </a:r>
            <a:r>
              <a:rPr lang="en-GB" sz="2000" b="1" dirty="0"/>
              <a:t>express </a:t>
            </a:r>
            <a:r>
              <a:rPr lang="en-GB" sz="2000" dirty="0"/>
              <a:t>terms into contracts;</a:t>
            </a:r>
          </a:p>
          <a:p>
            <a:pPr marL="0" indent="0">
              <a:buNone/>
            </a:pPr>
            <a:r>
              <a:rPr lang="en-GB" sz="2000" dirty="0"/>
              <a:t>The ways in which terms may be </a:t>
            </a:r>
            <a:r>
              <a:rPr lang="en-GB" sz="2000" b="1" dirty="0"/>
              <a:t>implied </a:t>
            </a:r>
            <a:r>
              <a:rPr lang="en-GB" sz="2000" dirty="0"/>
              <a:t>into contracts;</a:t>
            </a:r>
          </a:p>
          <a:p>
            <a:pPr marL="0" indent="0">
              <a:buNone/>
            </a:pPr>
            <a:r>
              <a:rPr lang="en-GB" sz="2000" dirty="0"/>
              <a:t>The relative </a:t>
            </a:r>
            <a:r>
              <a:rPr lang="en-GB" sz="2000" b="1" dirty="0"/>
              <a:t>importance</a:t>
            </a:r>
            <a:r>
              <a:rPr lang="en-GB" sz="2000" dirty="0"/>
              <a:t> of different types of term.</a:t>
            </a:r>
          </a:p>
          <a:p>
            <a:pPr marL="0" indent="0">
              <a:buNone/>
            </a:pPr>
            <a:endParaRPr lang="en-GB" dirty="0"/>
          </a:p>
        </p:txBody>
      </p:sp>
    </p:spTree>
    <p:extLst>
      <p:ext uri="{BB962C8B-B14F-4D97-AF65-F5344CB8AC3E}">
        <p14:creationId xmlns:p14="http://schemas.microsoft.com/office/powerpoint/2010/main" val="2637534219"/>
      </p:ext>
    </p:extLst>
  </p:cSld>
  <p:clrMapOvr>
    <a:masterClrMapping/>
  </p:clrMapOvr>
  <mc:AlternateContent xmlns:mc="http://schemas.openxmlformats.org/markup-compatibility/2006" xmlns:p14="http://schemas.microsoft.com/office/powerpoint/2010/main">
    <mc:Choice Requires="p14">
      <p:transition spd="slow" p14:dur="2000" advTm="36130"/>
    </mc:Choice>
    <mc:Fallback xmlns="">
      <p:transition spd="slow" advTm="3613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Basic terminology</a:t>
            </a:r>
          </a:p>
        </p:txBody>
      </p:sp>
      <p:sp>
        <p:nvSpPr>
          <p:cNvPr id="3" name="Content Placeholder 2"/>
          <p:cNvSpPr>
            <a:spLocks noGrp="1"/>
          </p:cNvSpPr>
          <p:nvPr>
            <p:ph idx="1"/>
          </p:nvPr>
        </p:nvSpPr>
        <p:spPr>
          <a:xfrm>
            <a:off x="677334" y="1270000"/>
            <a:ext cx="8596668" cy="3880773"/>
          </a:xfrm>
        </p:spPr>
        <p:txBody>
          <a:bodyPr>
            <a:noAutofit/>
          </a:bodyPr>
          <a:lstStyle/>
          <a:p>
            <a:pPr marL="0" indent="0">
              <a:buNone/>
            </a:pPr>
            <a:r>
              <a:rPr lang="en-GB" sz="2800" u="sng" dirty="0">
                <a:solidFill>
                  <a:srgbClr val="00B050"/>
                </a:solidFill>
              </a:rPr>
              <a:t>MERE (OR ADVERTISING) PUFFS</a:t>
            </a:r>
            <a:r>
              <a:rPr lang="en-GB" sz="2800" dirty="0">
                <a:solidFill>
                  <a:srgbClr val="00B050"/>
                </a:solidFill>
              </a:rPr>
              <a:t>: extravagant claims made for the thing being sold “This tastes sensational!” </a:t>
            </a:r>
          </a:p>
          <a:p>
            <a:pPr marL="0" indent="0">
              <a:buNone/>
            </a:pPr>
            <a:r>
              <a:rPr lang="en-GB" sz="2800" dirty="0">
                <a:solidFill>
                  <a:srgbClr val="00B050"/>
                </a:solidFill>
              </a:rPr>
              <a:t>Mead v </a:t>
            </a:r>
            <a:r>
              <a:rPr lang="en-GB" sz="2800" dirty="0" err="1">
                <a:solidFill>
                  <a:srgbClr val="00B050"/>
                </a:solidFill>
              </a:rPr>
              <a:t>Babbington</a:t>
            </a:r>
            <a:r>
              <a:rPr lang="en-GB" sz="2800" dirty="0">
                <a:solidFill>
                  <a:srgbClr val="00B050"/>
                </a:solidFill>
              </a:rPr>
              <a:t> [2007]</a:t>
            </a:r>
          </a:p>
          <a:p>
            <a:pPr marL="0" indent="0">
              <a:buNone/>
            </a:pPr>
            <a:endParaRPr lang="en-GB" sz="2800" dirty="0"/>
          </a:p>
          <a:p>
            <a:pPr marL="0" indent="0">
              <a:buNone/>
            </a:pPr>
            <a:r>
              <a:rPr lang="en-GB" sz="2800" dirty="0">
                <a:solidFill>
                  <a:srgbClr val="00B0F0"/>
                </a:solidFill>
              </a:rPr>
              <a:t>REPRESENTATIONS: pre-contractual statements intended to persuade the other party to enter into the contract.</a:t>
            </a:r>
          </a:p>
          <a:p>
            <a:pPr marL="0" indent="0">
              <a:buNone/>
            </a:pPr>
            <a:endParaRPr lang="en-GB" sz="2800" dirty="0">
              <a:solidFill>
                <a:srgbClr val="7030A0"/>
              </a:solidFill>
            </a:endParaRPr>
          </a:p>
          <a:p>
            <a:pPr marL="0" indent="0">
              <a:buNone/>
            </a:pPr>
            <a:r>
              <a:rPr lang="en-GB" sz="2800" dirty="0">
                <a:solidFill>
                  <a:srgbClr val="7030A0"/>
                </a:solidFill>
              </a:rPr>
              <a:t>TERMS- Express or Implied statements incorporated into the contract</a:t>
            </a:r>
          </a:p>
        </p:txBody>
      </p:sp>
    </p:spTree>
    <p:custDataLst>
      <p:tags r:id="rId1"/>
    </p:custDataLst>
    <p:extLst>
      <p:ext uri="{BB962C8B-B14F-4D97-AF65-F5344CB8AC3E}">
        <p14:creationId xmlns:p14="http://schemas.microsoft.com/office/powerpoint/2010/main" val="1814394407"/>
      </p:ext>
    </p:extLst>
  </p:cSld>
  <p:clrMapOvr>
    <a:masterClrMapping/>
  </p:clrMapOvr>
  <mc:AlternateContent xmlns:mc="http://schemas.openxmlformats.org/markup-compatibility/2006" xmlns:p14="http://schemas.microsoft.com/office/powerpoint/2010/main">
    <mc:Choice Requires="p14">
      <p:transition spd="slow" p14:dur="2000" advTm="155992"/>
    </mc:Choice>
    <mc:Fallback xmlns="">
      <p:transition spd="slow" advTm="1559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1" presetClass="entr" presetSubtype="1"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wheel(1)">
                                      <p:cBhvr>
                                        <p:cTn id="26"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77334" y="3296653"/>
            <a:ext cx="8596668" cy="335138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Distinguishing between representations and terms</a:t>
            </a:r>
          </a:p>
        </p:txBody>
      </p:sp>
      <p:sp>
        <p:nvSpPr>
          <p:cNvPr id="3" name="Content Placeholder 2"/>
          <p:cNvSpPr>
            <a:spLocks noGrp="1"/>
          </p:cNvSpPr>
          <p:nvPr>
            <p:ph idx="1"/>
          </p:nvPr>
        </p:nvSpPr>
        <p:spPr>
          <a:xfrm>
            <a:off x="677334" y="2160589"/>
            <a:ext cx="8596668" cy="4300369"/>
          </a:xfrm>
        </p:spPr>
        <p:txBody>
          <a:bodyPr>
            <a:normAutofit fontScale="92500" lnSpcReduction="10000"/>
          </a:bodyPr>
          <a:lstStyle/>
          <a:p>
            <a:pPr marL="0" indent="0">
              <a:buNone/>
            </a:pPr>
            <a:r>
              <a:rPr lang="en-GB" dirty="0"/>
              <a:t>Term					Breach of contract</a:t>
            </a:r>
          </a:p>
          <a:p>
            <a:pPr marL="0" indent="0">
              <a:buNone/>
            </a:pPr>
            <a:r>
              <a:rPr lang="en-GB" dirty="0"/>
              <a:t>A representation				   Misrepresentation</a:t>
            </a:r>
          </a:p>
          <a:p>
            <a:pPr marL="0" indent="0">
              <a:buNone/>
            </a:pPr>
            <a:endParaRPr lang="en-GB" sz="2600" dirty="0"/>
          </a:p>
          <a:p>
            <a:pPr marL="0" indent="0">
              <a:buNone/>
            </a:pPr>
            <a:r>
              <a:rPr lang="en-GB" sz="2600" dirty="0"/>
              <a:t>When trying to decide whether a statement is a term or a representation, the court will consider four things:</a:t>
            </a:r>
          </a:p>
          <a:p>
            <a:pPr>
              <a:buAutoNum type="arabicPeriod"/>
            </a:pPr>
            <a:r>
              <a:rPr lang="en-GB" sz="2600" dirty="0">
                <a:solidFill>
                  <a:srgbClr val="0070C0"/>
                </a:solidFill>
              </a:rPr>
              <a:t>The importance attached to the statement;</a:t>
            </a:r>
          </a:p>
          <a:p>
            <a:pPr>
              <a:buAutoNum type="arabicPeriod"/>
            </a:pPr>
            <a:r>
              <a:rPr lang="en-GB" sz="2600" dirty="0">
                <a:solidFill>
                  <a:srgbClr val="0070C0"/>
                </a:solidFill>
              </a:rPr>
              <a:t>Whether the statement has been reduced to WRITING;</a:t>
            </a:r>
          </a:p>
          <a:p>
            <a:pPr>
              <a:buAutoNum type="arabicPeriod"/>
            </a:pPr>
            <a:r>
              <a:rPr lang="en-GB" sz="2600" dirty="0">
                <a:solidFill>
                  <a:srgbClr val="0070C0"/>
                </a:solidFill>
              </a:rPr>
              <a:t>The timing of the statement; and</a:t>
            </a:r>
          </a:p>
          <a:p>
            <a:pPr>
              <a:buAutoNum type="arabicPeriod"/>
            </a:pPr>
            <a:r>
              <a:rPr lang="en-GB" sz="2600" dirty="0">
                <a:solidFill>
                  <a:srgbClr val="0070C0"/>
                </a:solidFill>
              </a:rPr>
              <a:t>Whether the parties involved in the negotiations had any SPECIAL KNOWLEDGE OR SKILLS</a:t>
            </a:r>
          </a:p>
        </p:txBody>
      </p:sp>
      <p:cxnSp>
        <p:nvCxnSpPr>
          <p:cNvPr id="5" name="Straight Arrow Connector 4"/>
          <p:cNvCxnSpPr/>
          <p:nvPr/>
        </p:nvCxnSpPr>
        <p:spPr>
          <a:xfrm flipV="1">
            <a:off x="1467853" y="2334126"/>
            <a:ext cx="1732547"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478505" y="2710573"/>
            <a:ext cx="1443790" cy="12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5229817"/>
      </p:ext>
    </p:extLst>
  </p:cSld>
  <p:clrMapOvr>
    <a:masterClrMapping/>
  </p:clrMapOvr>
  <mc:AlternateContent xmlns:mc="http://schemas.openxmlformats.org/markup-compatibility/2006" xmlns:p14="http://schemas.microsoft.com/office/powerpoint/2010/main">
    <mc:Choice Requires="p14">
      <p:transition spd="slow" p14:dur="2000" advTm="93298"/>
    </mc:Choice>
    <mc:Fallback xmlns="">
      <p:transition spd="slow" advTm="9329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IMPORTANCE OF STATEMENT </a:t>
            </a:r>
          </a:p>
        </p:txBody>
      </p:sp>
      <p:sp>
        <p:nvSpPr>
          <p:cNvPr id="3" name="Content Placeholder 2"/>
          <p:cNvSpPr>
            <a:spLocks noGrp="1"/>
          </p:cNvSpPr>
          <p:nvPr>
            <p:ph idx="1"/>
          </p:nvPr>
        </p:nvSpPr>
        <p:spPr/>
        <p:txBody>
          <a:bodyPr>
            <a:normAutofit/>
          </a:bodyPr>
          <a:lstStyle/>
          <a:p>
            <a:r>
              <a:rPr lang="en-GB" sz="2400" dirty="0"/>
              <a:t>If it can be shown that the person to whom the statement was made would not have entered into the contract had the statement not been made, then it is more likely that the statement will be considered a term.</a:t>
            </a:r>
          </a:p>
          <a:p>
            <a:endParaRPr lang="en-GB" sz="2400" dirty="0"/>
          </a:p>
          <a:p>
            <a:r>
              <a:rPr lang="en-GB" sz="2800" dirty="0">
                <a:solidFill>
                  <a:srgbClr val="002060"/>
                </a:solidFill>
              </a:rPr>
              <a:t>Bannerman v White [1861] </a:t>
            </a:r>
            <a:r>
              <a:rPr lang="en-GB" sz="2400" dirty="0"/>
              <a:t>– There would have been no contract without the false statement being made. </a:t>
            </a:r>
          </a:p>
        </p:txBody>
      </p:sp>
      <p:pic>
        <p:nvPicPr>
          <p:cNvPr id="4" name="Picture 3"/>
          <p:cNvPicPr>
            <a:picLocks noChangeAspect="1"/>
          </p:cNvPicPr>
          <p:nvPr/>
        </p:nvPicPr>
        <p:blipFill>
          <a:blip r:embed="rId3"/>
          <a:stretch>
            <a:fillRect/>
          </a:stretch>
        </p:blipFill>
        <p:spPr>
          <a:xfrm>
            <a:off x="8816370" y="5008645"/>
            <a:ext cx="3375630" cy="1849355"/>
          </a:xfrm>
          <a:prstGeom prst="rect">
            <a:avLst/>
          </a:prstGeom>
        </p:spPr>
      </p:pic>
    </p:spTree>
    <p:extLst>
      <p:ext uri="{BB962C8B-B14F-4D97-AF65-F5344CB8AC3E}">
        <p14:creationId xmlns:p14="http://schemas.microsoft.com/office/powerpoint/2010/main" val="1700932141"/>
      </p:ext>
    </p:extLst>
  </p:cSld>
  <p:clrMapOvr>
    <a:masterClrMapping/>
  </p:clrMapOvr>
  <mc:AlternateContent xmlns:mc="http://schemas.openxmlformats.org/markup-compatibility/2006" xmlns:p14="http://schemas.microsoft.com/office/powerpoint/2010/main">
    <mc:Choice Requires="p14">
      <p:transition spd="slow" p14:dur="2000" advTm="89745"/>
    </mc:Choice>
    <mc:Fallback xmlns="">
      <p:transition spd="slow" advTm="8974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Putting a statement in writing</a:t>
            </a:r>
          </a:p>
        </p:txBody>
      </p:sp>
      <p:sp>
        <p:nvSpPr>
          <p:cNvPr id="3" name="Content Placeholder 2"/>
          <p:cNvSpPr>
            <a:spLocks noGrp="1"/>
          </p:cNvSpPr>
          <p:nvPr>
            <p:ph idx="1"/>
          </p:nvPr>
        </p:nvSpPr>
        <p:spPr/>
        <p:txBody>
          <a:bodyPr>
            <a:normAutofit/>
          </a:bodyPr>
          <a:lstStyle/>
          <a:p>
            <a:pPr marL="0" indent="0">
              <a:buNone/>
            </a:pPr>
            <a:r>
              <a:rPr lang="en-GB" sz="2000" dirty="0"/>
              <a:t>If a statement was made during contractual negotiations has not been included within any written contract = </a:t>
            </a:r>
            <a:r>
              <a:rPr lang="en-GB" sz="2000" dirty="0">
                <a:solidFill>
                  <a:schemeClr val="accent1"/>
                </a:solidFill>
              </a:rPr>
              <a:t>Courts will usually assume this is merely a  representation.</a:t>
            </a:r>
          </a:p>
          <a:p>
            <a:pPr marL="0" indent="0">
              <a:buNone/>
            </a:pPr>
            <a:r>
              <a:rPr lang="en-GB" sz="2000" dirty="0"/>
              <a:t>Say the contract is part written and part oral – they may alternatively consider that this oral statement was intended to be a </a:t>
            </a:r>
            <a:r>
              <a:rPr lang="en-GB" sz="2000" dirty="0">
                <a:solidFill>
                  <a:schemeClr val="accent4">
                    <a:lumMod val="60000"/>
                    <a:lumOff val="40000"/>
                  </a:schemeClr>
                </a:solidFill>
              </a:rPr>
              <a:t>term of the contract.</a:t>
            </a:r>
          </a:p>
          <a:p>
            <a:pPr marL="0" indent="0">
              <a:buNone/>
            </a:pPr>
            <a:r>
              <a:rPr lang="en-GB" sz="2000" dirty="0"/>
              <a:t>Example </a:t>
            </a:r>
            <a:r>
              <a:rPr lang="en-GB" sz="2000" i="1" dirty="0">
                <a:solidFill>
                  <a:srgbClr val="002060"/>
                </a:solidFill>
              </a:rPr>
              <a:t>Birch v Paramount Estates Ltd [1956]- </a:t>
            </a:r>
            <a:r>
              <a:rPr lang="en-GB" sz="2000" dirty="0"/>
              <a:t>a statement was made to potential house buyers that the house that they would purchase would “be as good as the show house”. </a:t>
            </a:r>
          </a:p>
        </p:txBody>
      </p:sp>
      <p:pic>
        <p:nvPicPr>
          <p:cNvPr id="4" name="Picture 3"/>
          <p:cNvPicPr>
            <a:picLocks noChangeAspect="1"/>
          </p:cNvPicPr>
          <p:nvPr/>
        </p:nvPicPr>
        <p:blipFill>
          <a:blip r:embed="rId3"/>
          <a:stretch>
            <a:fillRect/>
          </a:stretch>
        </p:blipFill>
        <p:spPr>
          <a:xfrm>
            <a:off x="8980621" y="4680286"/>
            <a:ext cx="2936910" cy="1954380"/>
          </a:xfrm>
          <a:prstGeom prst="rect">
            <a:avLst/>
          </a:prstGeom>
        </p:spPr>
      </p:pic>
    </p:spTree>
    <p:extLst>
      <p:ext uri="{BB962C8B-B14F-4D97-AF65-F5344CB8AC3E}">
        <p14:creationId xmlns:p14="http://schemas.microsoft.com/office/powerpoint/2010/main" val="989409881"/>
      </p:ext>
    </p:extLst>
  </p:cSld>
  <p:clrMapOvr>
    <a:masterClrMapping/>
  </p:clrMapOvr>
  <mc:AlternateContent xmlns:mc="http://schemas.openxmlformats.org/markup-compatibility/2006" xmlns:p14="http://schemas.microsoft.com/office/powerpoint/2010/main">
    <mc:Choice Requires="p14">
      <p:transition spd="slow" p14:dur="2000" advTm="99474"/>
    </mc:Choice>
    <mc:Fallback xmlns="">
      <p:transition spd="slow" advTm="99474"/>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8013032" y="3826042"/>
            <a:ext cx="4030579" cy="294773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3. Timing</a:t>
            </a:r>
          </a:p>
        </p:txBody>
      </p:sp>
      <p:sp>
        <p:nvSpPr>
          <p:cNvPr id="3" name="Content Placeholder 2"/>
          <p:cNvSpPr>
            <a:spLocks noGrp="1"/>
          </p:cNvSpPr>
          <p:nvPr>
            <p:ph idx="1"/>
          </p:nvPr>
        </p:nvSpPr>
        <p:spPr/>
        <p:txBody>
          <a:bodyPr/>
          <a:lstStyle/>
          <a:p>
            <a:pPr marL="0" indent="0">
              <a:buNone/>
            </a:pPr>
            <a:r>
              <a:rPr lang="en-GB" dirty="0"/>
              <a:t>MAKING OF STATEMENT							ENTERING INTO AGREEMENT</a:t>
            </a:r>
          </a:p>
        </p:txBody>
      </p:sp>
      <p:cxnSp>
        <p:nvCxnSpPr>
          <p:cNvPr id="5" name="Straight Connector 4"/>
          <p:cNvCxnSpPr/>
          <p:nvPr/>
        </p:nvCxnSpPr>
        <p:spPr>
          <a:xfrm flipV="1">
            <a:off x="3224463" y="2286000"/>
            <a:ext cx="2803358" cy="12032"/>
          </a:xfrm>
          <a:prstGeom prst="line">
            <a:avLst/>
          </a:prstGeom>
        </p:spPr>
        <p:style>
          <a:lnRef idx="3">
            <a:schemeClr val="accent1"/>
          </a:lnRef>
          <a:fillRef idx="0">
            <a:schemeClr val="accent1"/>
          </a:fillRef>
          <a:effectRef idx="2">
            <a:schemeClr val="accent1"/>
          </a:effectRef>
          <a:fontRef idx="minor">
            <a:schemeClr val="tx1"/>
          </a:fontRef>
        </p:style>
      </p:cxnSp>
      <p:pic>
        <p:nvPicPr>
          <p:cNvPr id="7" name="Picture 6"/>
          <p:cNvPicPr>
            <a:picLocks noChangeAspect="1"/>
          </p:cNvPicPr>
          <p:nvPr/>
        </p:nvPicPr>
        <p:blipFill>
          <a:blip r:embed="rId3"/>
          <a:stretch>
            <a:fillRect/>
          </a:stretch>
        </p:blipFill>
        <p:spPr>
          <a:xfrm>
            <a:off x="4206291" y="1494089"/>
            <a:ext cx="666500" cy="666500"/>
          </a:xfrm>
          <a:prstGeom prst="rect">
            <a:avLst/>
          </a:prstGeom>
        </p:spPr>
      </p:pic>
      <p:sp>
        <p:nvSpPr>
          <p:cNvPr id="8" name="Up Arrow Callout 7"/>
          <p:cNvSpPr/>
          <p:nvPr/>
        </p:nvSpPr>
        <p:spPr>
          <a:xfrm>
            <a:off x="2097130" y="2423443"/>
            <a:ext cx="4884821" cy="2573168"/>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448426" y="3500810"/>
            <a:ext cx="4355431" cy="1200329"/>
          </a:xfrm>
          <a:prstGeom prst="rect">
            <a:avLst/>
          </a:prstGeom>
          <a:noFill/>
        </p:spPr>
        <p:txBody>
          <a:bodyPr wrap="square" rtlCol="0">
            <a:spAutoFit/>
          </a:bodyPr>
          <a:lstStyle/>
          <a:p>
            <a:pPr algn="ctr"/>
            <a:r>
              <a:rPr lang="en-GB" dirty="0">
                <a:solidFill>
                  <a:schemeClr val="bg1"/>
                </a:solidFill>
              </a:rPr>
              <a:t>The longer the gap the more likely the court will consider the statement was not intended to be a term of the contract.</a:t>
            </a:r>
          </a:p>
        </p:txBody>
      </p:sp>
      <p:sp>
        <p:nvSpPr>
          <p:cNvPr id="10" name="TextBox 9"/>
          <p:cNvSpPr txBox="1"/>
          <p:nvPr/>
        </p:nvSpPr>
        <p:spPr>
          <a:xfrm>
            <a:off x="8326075" y="4106129"/>
            <a:ext cx="3838076" cy="461665"/>
          </a:xfrm>
          <a:prstGeom prst="rect">
            <a:avLst/>
          </a:prstGeom>
          <a:noFill/>
        </p:spPr>
        <p:txBody>
          <a:bodyPr wrap="square" rtlCol="0">
            <a:spAutoFit/>
          </a:bodyPr>
          <a:lstStyle/>
          <a:p>
            <a:r>
              <a:rPr lang="en-GB" sz="2400" dirty="0">
                <a:solidFill>
                  <a:schemeClr val="accent4"/>
                </a:solidFill>
              </a:rPr>
              <a:t>Routledge v McKay [1954</a:t>
            </a:r>
            <a:r>
              <a:rPr lang="en-GB" dirty="0">
                <a:solidFill>
                  <a:schemeClr val="accent4"/>
                </a:solidFill>
              </a:rPr>
              <a:t>]</a:t>
            </a:r>
          </a:p>
        </p:txBody>
      </p:sp>
      <p:pic>
        <p:nvPicPr>
          <p:cNvPr id="11" name="Picture 10"/>
          <p:cNvPicPr>
            <a:picLocks noChangeAspect="1"/>
          </p:cNvPicPr>
          <p:nvPr/>
        </p:nvPicPr>
        <p:blipFill>
          <a:blip r:embed="rId4"/>
          <a:stretch>
            <a:fillRect/>
          </a:stretch>
        </p:blipFill>
        <p:spPr>
          <a:xfrm>
            <a:off x="8731627" y="4701139"/>
            <a:ext cx="2428875" cy="1885950"/>
          </a:xfrm>
          <a:prstGeom prst="rect">
            <a:avLst/>
          </a:prstGeom>
        </p:spPr>
      </p:pic>
    </p:spTree>
    <p:extLst>
      <p:ext uri="{BB962C8B-B14F-4D97-AF65-F5344CB8AC3E}">
        <p14:creationId xmlns:p14="http://schemas.microsoft.com/office/powerpoint/2010/main" val="2154752052"/>
      </p:ext>
    </p:extLst>
  </p:cSld>
  <p:clrMapOvr>
    <a:masterClrMapping/>
  </p:clrMapOvr>
  <mc:AlternateContent xmlns:mc="http://schemas.openxmlformats.org/markup-compatibility/2006" xmlns:p14="http://schemas.microsoft.com/office/powerpoint/2010/main">
    <mc:Choice Requires="p14">
      <p:transition spd="slow" p14:dur="2000" advTm="131007"/>
    </mc:Choice>
    <mc:Fallback xmlns="">
      <p:transition spd="slow" advTm="131007"/>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Special knowledge or skills</a:t>
            </a:r>
          </a:p>
        </p:txBody>
      </p:sp>
      <p:sp>
        <p:nvSpPr>
          <p:cNvPr id="3" name="Content Placeholder 2"/>
          <p:cNvSpPr>
            <a:spLocks noGrp="1"/>
          </p:cNvSpPr>
          <p:nvPr>
            <p:ph idx="1"/>
          </p:nvPr>
        </p:nvSpPr>
        <p:spPr/>
        <p:txBody>
          <a:bodyPr>
            <a:normAutofit/>
          </a:bodyPr>
          <a:lstStyle/>
          <a:p>
            <a:pPr marL="0" indent="0">
              <a:buNone/>
            </a:pPr>
            <a:r>
              <a:rPr lang="en-GB" sz="2400" dirty="0"/>
              <a:t>When the person making the statement has specialist knowledge or skills, the courts are more likely to consider that statement to be a TERM of the contract.</a:t>
            </a:r>
          </a:p>
          <a:p>
            <a:endParaRPr lang="en-GB" sz="2400" dirty="0"/>
          </a:p>
          <a:p>
            <a:r>
              <a:rPr lang="en-GB" sz="2400" dirty="0">
                <a:solidFill>
                  <a:srgbClr val="002060"/>
                </a:solidFill>
              </a:rPr>
              <a:t>Oscar Chess Ltd v Williams [1957]</a:t>
            </a:r>
          </a:p>
          <a:p>
            <a:r>
              <a:rPr lang="en-GB" sz="2400" dirty="0">
                <a:solidFill>
                  <a:srgbClr val="002060"/>
                </a:solidFill>
              </a:rPr>
              <a:t>Dick Bentley Productions Ltd v Harold Smith (Motors) Ltd [1965]</a:t>
            </a:r>
          </a:p>
        </p:txBody>
      </p:sp>
      <p:pic>
        <p:nvPicPr>
          <p:cNvPr id="4" name="Picture 3"/>
          <p:cNvPicPr>
            <a:picLocks noChangeAspect="1"/>
          </p:cNvPicPr>
          <p:nvPr/>
        </p:nvPicPr>
        <p:blipFill>
          <a:blip r:embed="rId3"/>
          <a:stretch>
            <a:fillRect/>
          </a:stretch>
        </p:blipFill>
        <p:spPr>
          <a:xfrm>
            <a:off x="8960373" y="2538665"/>
            <a:ext cx="3135375" cy="1733800"/>
          </a:xfrm>
          <a:prstGeom prst="rect">
            <a:avLst/>
          </a:prstGeom>
        </p:spPr>
      </p:pic>
      <p:pic>
        <p:nvPicPr>
          <p:cNvPr id="5" name="Picture 4"/>
          <p:cNvPicPr>
            <a:picLocks noChangeAspect="1"/>
          </p:cNvPicPr>
          <p:nvPr/>
        </p:nvPicPr>
        <p:blipFill>
          <a:blip r:embed="rId4"/>
          <a:stretch>
            <a:fillRect/>
          </a:stretch>
        </p:blipFill>
        <p:spPr>
          <a:xfrm>
            <a:off x="7531623" y="5049427"/>
            <a:ext cx="2857500" cy="1600200"/>
          </a:xfrm>
          <a:prstGeom prst="rect">
            <a:avLst/>
          </a:prstGeom>
        </p:spPr>
      </p:pic>
    </p:spTree>
    <p:extLst>
      <p:ext uri="{BB962C8B-B14F-4D97-AF65-F5344CB8AC3E}">
        <p14:creationId xmlns:p14="http://schemas.microsoft.com/office/powerpoint/2010/main" val="1891482726"/>
      </p:ext>
    </p:extLst>
  </p:cSld>
  <p:clrMapOvr>
    <a:masterClrMapping/>
  </p:clrMapOvr>
  <mc:AlternateContent xmlns:mc="http://schemas.openxmlformats.org/markup-compatibility/2006" xmlns:p14="http://schemas.microsoft.com/office/powerpoint/2010/main">
    <mc:Choice Requires="p14">
      <p:transition spd="slow" p14:dur="2000" advTm="223284"/>
    </mc:Choice>
    <mc:Fallback xmlns="">
      <p:transition spd="slow" advTm="22328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9600" dirty="0"/>
              <a:t>EXPRESS TERMS</a:t>
            </a:r>
          </a:p>
          <a:p>
            <a:pPr marL="0" indent="0" algn="ctr">
              <a:buNone/>
            </a:pPr>
            <a:r>
              <a:rPr lang="en-GB" sz="9600" dirty="0"/>
              <a:t>in contracts</a:t>
            </a:r>
          </a:p>
        </p:txBody>
      </p:sp>
    </p:spTree>
    <p:extLst>
      <p:ext uri="{BB962C8B-B14F-4D97-AF65-F5344CB8AC3E}">
        <p14:creationId xmlns:p14="http://schemas.microsoft.com/office/powerpoint/2010/main" val="1226087581"/>
      </p:ext>
    </p:extLst>
  </p:cSld>
  <p:clrMapOvr>
    <a:masterClrMapping/>
  </p:clrMapOvr>
  <mc:AlternateContent xmlns:mc="http://schemas.openxmlformats.org/markup-compatibility/2006" xmlns:p14="http://schemas.microsoft.com/office/powerpoint/2010/main">
    <mc:Choice Requires="p14">
      <p:transition spd="slow" p14:dur="2000" advTm="25402"/>
    </mc:Choice>
    <mc:Fallback xmlns="">
      <p:transition spd="slow" advTm="2540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 terms</a:t>
            </a:r>
          </a:p>
        </p:txBody>
      </p:sp>
      <p:sp>
        <p:nvSpPr>
          <p:cNvPr id="3" name="Content Placeholder 2"/>
          <p:cNvSpPr>
            <a:spLocks noGrp="1"/>
          </p:cNvSpPr>
          <p:nvPr>
            <p:ph idx="1"/>
          </p:nvPr>
        </p:nvSpPr>
        <p:spPr>
          <a:xfrm>
            <a:off x="677334" y="1383633"/>
            <a:ext cx="9164498" cy="4657730"/>
          </a:xfrm>
        </p:spPr>
        <p:txBody>
          <a:bodyPr>
            <a:normAutofit lnSpcReduction="10000"/>
          </a:bodyPr>
          <a:lstStyle/>
          <a:p>
            <a:r>
              <a:rPr lang="en-GB" sz="2400" dirty="0"/>
              <a:t>Determined by considering what the parties said or wrote when they made the contract.</a:t>
            </a:r>
          </a:p>
          <a:p>
            <a:r>
              <a:rPr lang="en-GB" sz="2400" dirty="0"/>
              <a:t>To establish whether the term is an ‘express’ one, the court will usually look at whether the claimant has had NOTICE of it.</a:t>
            </a:r>
          </a:p>
          <a:p>
            <a:r>
              <a:rPr lang="en-GB" sz="2400" dirty="0"/>
              <a:t>Notice: need to look at</a:t>
            </a:r>
          </a:p>
          <a:p>
            <a:pPr marL="0" indent="0">
              <a:buNone/>
            </a:pPr>
            <a:r>
              <a:rPr lang="en-GB" sz="2400" dirty="0"/>
              <a:t>1. Where there is a written document that has been signed;</a:t>
            </a:r>
          </a:p>
          <a:p>
            <a:pPr marL="0" indent="0">
              <a:buNone/>
            </a:pPr>
            <a:r>
              <a:rPr lang="en-GB" sz="2400" dirty="0"/>
              <a:t>2. One party attempts to incorporate terms into an oral contract</a:t>
            </a:r>
          </a:p>
          <a:p>
            <a:pPr>
              <a:buAutoNum type="alphaLcParenR"/>
            </a:pPr>
            <a:endParaRPr lang="en-GB" sz="2400" dirty="0"/>
          </a:p>
          <a:p>
            <a:pPr marL="0" indent="0">
              <a:buNone/>
            </a:pPr>
            <a:r>
              <a:rPr lang="en-GB" sz="2400" dirty="0">
                <a:solidFill>
                  <a:srgbClr val="0070C0"/>
                </a:solidFill>
              </a:rPr>
              <a:t>EXCLUSION CLAUSES</a:t>
            </a:r>
            <a:r>
              <a:rPr lang="en-GB" sz="2400" dirty="0"/>
              <a:t>: This term attempts to restrict or exclude a parties liability in the event of breach of contract.</a:t>
            </a:r>
            <a:r>
              <a:rPr lang="en-GB" sz="1600" dirty="0"/>
              <a:t> </a:t>
            </a:r>
          </a:p>
          <a:p>
            <a:pPr marL="0" indent="0">
              <a:buNone/>
            </a:pPr>
            <a:r>
              <a:rPr lang="en-GB" sz="2400" dirty="0">
                <a:solidFill>
                  <a:srgbClr val="002060"/>
                </a:solidFill>
              </a:rPr>
              <a:t>Arcadis Consulting (UK) Ltd v AMEC (BSC) Ltd [2016] </a:t>
            </a:r>
          </a:p>
        </p:txBody>
      </p:sp>
      <p:pic>
        <p:nvPicPr>
          <p:cNvPr id="4" name="Picture 3"/>
          <p:cNvPicPr>
            <a:picLocks noChangeAspect="1"/>
          </p:cNvPicPr>
          <p:nvPr/>
        </p:nvPicPr>
        <p:blipFill>
          <a:blip r:embed="rId3"/>
          <a:stretch>
            <a:fillRect/>
          </a:stretch>
        </p:blipFill>
        <p:spPr>
          <a:xfrm>
            <a:off x="9274002" y="216818"/>
            <a:ext cx="2590800" cy="1829522"/>
          </a:xfrm>
          <a:prstGeom prst="rect">
            <a:avLst/>
          </a:prstGeom>
        </p:spPr>
      </p:pic>
    </p:spTree>
    <p:extLst>
      <p:ext uri="{BB962C8B-B14F-4D97-AF65-F5344CB8AC3E}">
        <p14:creationId xmlns:p14="http://schemas.microsoft.com/office/powerpoint/2010/main" val="3254237670"/>
      </p:ext>
    </p:extLst>
  </p:cSld>
  <p:clrMapOvr>
    <a:masterClrMapping/>
  </p:clrMapOvr>
  <mc:AlternateContent xmlns:mc="http://schemas.openxmlformats.org/markup-compatibility/2006" xmlns:p14="http://schemas.microsoft.com/office/powerpoint/2010/main">
    <mc:Choice Requires="p14">
      <p:transition spd="slow" p14:dur="2000" advTm="74350"/>
    </mc:Choice>
    <mc:Fallback xmlns="">
      <p:transition spd="slow" advTm="7435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SIGNED WRITTEN DOCUMENTS CONTAINING CONTRACTUAL TERMS</a:t>
            </a:r>
          </a:p>
        </p:txBody>
      </p:sp>
      <p:sp>
        <p:nvSpPr>
          <p:cNvPr id="3" name="Content Placeholder 2"/>
          <p:cNvSpPr>
            <a:spLocks noGrp="1"/>
          </p:cNvSpPr>
          <p:nvPr>
            <p:ph idx="1"/>
          </p:nvPr>
        </p:nvSpPr>
        <p:spPr/>
        <p:txBody>
          <a:bodyPr/>
          <a:lstStyle/>
          <a:p>
            <a:r>
              <a:rPr lang="en-GB" sz="2400" b="1" i="1" dirty="0" err="1">
                <a:solidFill>
                  <a:srgbClr val="002060"/>
                </a:solidFill>
              </a:rPr>
              <a:t>L’Estrange</a:t>
            </a:r>
            <a:r>
              <a:rPr lang="en-GB" sz="2400" b="1" i="1" dirty="0">
                <a:solidFill>
                  <a:srgbClr val="002060"/>
                </a:solidFill>
              </a:rPr>
              <a:t> v F </a:t>
            </a:r>
            <a:r>
              <a:rPr lang="en-GB" sz="2400" b="1" i="1" dirty="0" err="1">
                <a:solidFill>
                  <a:srgbClr val="002060"/>
                </a:solidFill>
              </a:rPr>
              <a:t>Graucob</a:t>
            </a:r>
            <a:r>
              <a:rPr lang="en-GB" sz="2400" b="1" i="1" dirty="0">
                <a:solidFill>
                  <a:srgbClr val="002060"/>
                </a:solidFill>
              </a:rPr>
              <a:t> Ltd [1934</a:t>
            </a:r>
            <a:r>
              <a:rPr lang="en-GB" sz="2400" i="1" dirty="0">
                <a:solidFill>
                  <a:srgbClr val="002060"/>
                </a:solidFill>
              </a:rPr>
              <a:t>]</a:t>
            </a:r>
          </a:p>
          <a:p>
            <a:pPr marL="0" indent="0">
              <a:buNone/>
            </a:pPr>
            <a:r>
              <a:rPr lang="en-GB" dirty="0"/>
              <a:t>Where a party signs a written document containing contractual terms, the written details usually become part of the contract (regardless of whether they have been read by the signatories).</a:t>
            </a:r>
          </a:p>
          <a:p>
            <a:pPr marL="0" indent="0">
              <a:buNone/>
            </a:pPr>
            <a:endParaRPr lang="en-GB" dirty="0"/>
          </a:p>
          <a:p>
            <a:pPr marL="0" indent="0">
              <a:buNone/>
            </a:pPr>
            <a:r>
              <a:rPr lang="en-GB" dirty="0"/>
              <a:t>Exceptions:</a:t>
            </a:r>
          </a:p>
          <a:p>
            <a:pPr marL="0" indent="0">
              <a:buNone/>
            </a:pPr>
            <a:r>
              <a:rPr lang="en-GB" dirty="0"/>
              <a:t>Where the signature was a result of a mistake or misrepresentation.</a:t>
            </a:r>
          </a:p>
          <a:p>
            <a:pPr marL="0" indent="0">
              <a:buNone/>
            </a:pPr>
            <a:r>
              <a:rPr lang="en-GB" i="1" dirty="0">
                <a:solidFill>
                  <a:srgbClr val="FF0000"/>
                </a:solidFill>
              </a:rPr>
              <a:t>For example, in </a:t>
            </a:r>
            <a:r>
              <a:rPr lang="en-GB" sz="2000" i="1" dirty="0">
                <a:solidFill>
                  <a:srgbClr val="002060"/>
                </a:solidFill>
              </a:rPr>
              <a:t>Curtis v Chemical Cleaning and Dyeing Co Ltd [1951]</a:t>
            </a:r>
            <a:endParaRPr lang="en-GB" i="1" dirty="0">
              <a:solidFill>
                <a:srgbClr val="002060"/>
              </a:solidFill>
            </a:endParaRPr>
          </a:p>
        </p:txBody>
      </p:sp>
      <p:pic>
        <p:nvPicPr>
          <p:cNvPr id="4" name="Picture 3"/>
          <p:cNvPicPr>
            <a:picLocks noChangeAspect="1"/>
          </p:cNvPicPr>
          <p:nvPr/>
        </p:nvPicPr>
        <p:blipFill>
          <a:blip r:embed="rId3"/>
          <a:stretch>
            <a:fillRect/>
          </a:stretch>
        </p:blipFill>
        <p:spPr>
          <a:xfrm>
            <a:off x="9274002" y="241300"/>
            <a:ext cx="2219325" cy="2057400"/>
          </a:xfrm>
          <a:prstGeom prst="rect">
            <a:avLst/>
          </a:prstGeom>
        </p:spPr>
      </p:pic>
      <p:pic>
        <p:nvPicPr>
          <p:cNvPr id="5" name="Picture 4"/>
          <p:cNvPicPr>
            <a:picLocks noChangeAspect="1"/>
          </p:cNvPicPr>
          <p:nvPr/>
        </p:nvPicPr>
        <p:blipFill>
          <a:blip r:embed="rId4"/>
          <a:stretch>
            <a:fillRect/>
          </a:stretch>
        </p:blipFill>
        <p:spPr>
          <a:xfrm>
            <a:off x="8640589" y="3996238"/>
            <a:ext cx="1743075" cy="2619375"/>
          </a:xfrm>
          <a:prstGeom prst="rect">
            <a:avLst/>
          </a:prstGeom>
        </p:spPr>
      </p:pic>
    </p:spTree>
    <p:extLst>
      <p:ext uri="{BB962C8B-B14F-4D97-AF65-F5344CB8AC3E}">
        <p14:creationId xmlns:p14="http://schemas.microsoft.com/office/powerpoint/2010/main" val="915034397"/>
      </p:ext>
    </p:extLst>
  </p:cSld>
  <p:clrMapOvr>
    <a:masterClrMapping/>
  </p:clrMapOvr>
  <mc:AlternateContent xmlns:mc="http://schemas.openxmlformats.org/markup-compatibility/2006" xmlns:p14="http://schemas.microsoft.com/office/powerpoint/2010/main">
    <mc:Choice Requires="p14">
      <p:transition spd="slow" p14:dur="2000" advTm="64272"/>
    </mc:Choice>
    <mc:Fallback xmlns="">
      <p:transition spd="slow" advTm="6427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INCORPORATION OF WRITTEN TERMS INTO ORAL CONTRACTS</a:t>
            </a:r>
          </a:p>
        </p:txBody>
      </p:sp>
      <p:sp>
        <p:nvSpPr>
          <p:cNvPr id="3" name="Content Placeholder 2"/>
          <p:cNvSpPr>
            <a:spLocks noGrp="1"/>
          </p:cNvSpPr>
          <p:nvPr>
            <p:ph idx="1"/>
          </p:nvPr>
        </p:nvSpPr>
        <p:spPr/>
        <p:txBody>
          <a:bodyPr>
            <a:normAutofit/>
          </a:bodyPr>
          <a:lstStyle/>
          <a:p>
            <a:pPr marL="0" indent="0" algn="ctr">
              <a:buNone/>
            </a:pPr>
            <a:r>
              <a:rPr lang="en-GB" sz="3200" dirty="0">
                <a:solidFill>
                  <a:srgbClr val="00B0F0"/>
                </a:solidFill>
              </a:rPr>
              <a:t>Written terms can also be incorporated into an oral, or verbal contract in 3 ways:</a:t>
            </a:r>
          </a:p>
          <a:p>
            <a:pPr algn="ctr">
              <a:buAutoNum type="arabicPeriod"/>
            </a:pPr>
            <a:r>
              <a:rPr lang="en-GB" sz="3200" dirty="0"/>
              <a:t>Through notice</a:t>
            </a:r>
          </a:p>
          <a:p>
            <a:pPr algn="ctr">
              <a:buAutoNum type="arabicPeriod"/>
            </a:pPr>
            <a:r>
              <a:rPr lang="en-GB" sz="3200" dirty="0"/>
              <a:t>Through a consistent course of dealing</a:t>
            </a:r>
          </a:p>
          <a:p>
            <a:pPr algn="ctr">
              <a:buAutoNum type="arabicPeriod"/>
            </a:pPr>
            <a:r>
              <a:rPr lang="en-GB" sz="3200" dirty="0"/>
              <a:t>Through a common understanding of the parties</a:t>
            </a:r>
          </a:p>
        </p:txBody>
      </p:sp>
    </p:spTree>
    <p:extLst>
      <p:ext uri="{BB962C8B-B14F-4D97-AF65-F5344CB8AC3E}">
        <p14:creationId xmlns:p14="http://schemas.microsoft.com/office/powerpoint/2010/main" val="2094280250"/>
      </p:ext>
    </p:extLst>
  </p:cSld>
  <p:clrMapOvr>
    <a:masterClrMapping/>
  </p:clrMapOvr>
  <mc:AlternateContent xmlns:mc="http://schemas.openxmlformats.org/markup-compatibility/2006" xmlns:p14="http://schemas.microsoft.com/office/powerpoint/2010/main">
    <mc:Choice Requires="p14">
      <p:transition spd="slow" p14:dur="2000" advTm="20526"/>
    </mc:Choice>
    <mc:Fallback xmlns="">
      <p:transition spd="slow" advTm="2052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 Incorporation through notice</a:t>
            </a:r>
          </a:p>
        </p:txBody>
      </p:sp>
      <p:sp>
        <p:nvSpPr>
          <p:cNvPr id="3" name="Content Placeholder 2"/>
          <p:cNvSpPr>
            <a:spLocks noGrp="1"/>
          </p:cNvSpPr>
          <p:nvPr>
            <p:ph idx="1"/>
          </p:nvPr>
        </p:nvSpPr>
        <p:spPr/>
        <p:txBody>
          <a:bodyPr>
            <a:noAutofit/>
          </a:bodyPr>
          <a:lstStyle/>
          <a:p>
            <a:r>
              <a:rPr lang="en-GB" sz="2400" dirty="0"/>
              <a:t>Give the other party ACTUAL NOTICE of the term</a:t>
            </a:r>
          </a:p>
          <a:p>
            <a:r>
              <a:rPr lang="en-GB" sz="2400" dirty="0"/>
              <a:t>Must be brought to attention AT THE TIME OF MAKING THE CONTRACT: </a:t>
            </a:r>
          </a:p>
          <a:p>
            <a:pPr marL="0" indent="0">
              <a:buNone/>
            </a:pPr>
            <a:r>
              <a:rPr lang="en-GB" sz="2400" dirty="0"/>
              <a:t>	</a:t>
            </a:r>
            <a:r>
              <a:rPr lang="en-GB" sz="2400" i="1" dirty="0" err="1">
                <a:solidFill>
                  <a:srgbClr val="002060"/>
                </a:solidFill>
              </a:rPr>
              <a:t>Olley</a:t>
            </a:r>
            <a:r>
              <a:rPr lang="en-GB" sz="2400" i="1" dirty="0">
                <a:solidFill>
                  <a:srgbClr val="002060"/>
                </a:solidFill>
              </a:rPr>
              <a:t> v Marlborough Court Hotel</a:t>
            </a:r>
          </a:p>
          <a:p>
            <a:pPr marL="0" indent="0">
              <a:buNone/>
            </a:pPr>
            <a:endParaRPr lang="en-GB" sz="2400" i="1" dirty="0">
              <a:solidFill>
                <a:srgbClr val="FF0000"/>
              </a:solidFill>
            </a:endParaRPr>
          </a:p>
          <a:p>
            <a:r>
              <a:rPr lang="en-GB" sz="2400" dirty="0">
                <a:solidFill>
                  <a:schemeClr val="tx1"/>
                </a:solidFill>
              </a:rPr>
              <a:t>Even if the claimant did not actually know about the term before or at the time of making the contract, it could still be a term if REASONABLE NOTICE can be shown to have been given.- </a:t>
            </a:r>
            <a:r>
              <a:rPr lang="en-GB" sz="2400" i="1" dirty="0">
                <a:solidFill>
                  <a:srgbClr val="002060"/>
                </a:solidFill>
              </a:rPr>
              <a:t>Parker v South Eastern Railway Company [1877]</a:t>
            </a:r>
          </a:p>
        </p:txBody>
      </p:sp>
      <p:pic>
        <p:nvPicPr>
          <p:cNvPr id="4" name="Picture 3"/>
          <p:cNvPicPr>
            <a:picLocks noChangeAspect="1"/>
          </p:cNvPicPr>
          <p:nvPr/>
        </p:nvPicPr>
        <p:blipFill>
          <a:blip r:embed="rId3"/>
          <a:stretch>
            <a:fillRect/>
          </a:stretch>
        </p:blipFill>
        <p:spPr>
          <a:xfrm>
            <a:off x="9107906" y="198437"/>
            <a:ext cx="2595562" cy="2595562"/>
          </a:xfrm>
          <a:prstGeom prst="rect">
            <a:avLst/>
          </a:prstGeom>
        </p:spPr>
      </p:pic>
    </p:spTree>
    <p:extLst>
      <p:ext uri="{BB962C8B-B14F-4D97-AF65-F5344CB8AC3E}">
        <p14:creationId xmlns:p14="http://schemas.microsoft.com/office/powerpoint/2010/main" val="3732892640"/>
      </p:ext>
    </p:extLst>
  </p:cSld>
  <p:clrMapOvr>
    <a:masterClrMapping/>
  </p:clrMapOvr>
  <mc:AlternateContent xmlns:mc="http://schemas.openxmlformats.org/markup-compatibility/2006" xmlns:p14="http://schemas.microsoft.com/office/powerpoint/2010/main">
    <mc:Choice Requires="p14">
      <p:transition spd="slow" p14:dur="2000" advTm="188083"/>
    </mc:Choice>
    <mc:Fallback xmlns="">
      <p:transition spd="slow" advTm="18808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2187" y="135021"/>
            <a:ext cx="8596668" cy="1320800"/>
          </a:xfrm>
        </p:spPr>
        <p:txBody>
          <a:bodyPr/>
          <a:lstStyle/>
          <a:p>
            <a:r>
              <a:rPr lang="en-GB" dirty="0"/>
              <a:t>Has reasonable notice been given?</a:t>
            </a:r>
            <a:br>
              <a:rPr lang="en-GB" dirty="0"/>
            </a:br>
            <a:endParaRPr lang="en-GB" dirty="0"/>
          </a:p>
        </p:txBody>
      </p:sp>
      <p:sp>
        <p:nvSpPr>
          <p:cNvPr id="3" name="Content Placeholder 2"/>
          <p:cNvSpPr>
            <a:spLocks noGrp="1"/>
          </p:cNvSpPr>
          <p:nvPr>
            <p:ph idx="1"/>
          </p:nvPr>
        </p:nvSpPr>
        <p:spPr>
          <a:xfrm>
            <a:off x="505327" y="962526"/>
            <a:ext cx="10106526" cy="5618748"/>
          </a:xfrm>
        </p:spPr>
        <p:txBody>
          <a:bodyPr>
            <a:noAutofit/>
          </a:bodyPr>
          <a:lstStyle/>
          <a:p>
            <a:pPr marL="0" indent="0">
              <a:buNone/>
            </a:pPr>
            <a:r>
              <a:rPr lang="en-GB" sz="2000" dirty="0"/>
              <a:t>Factors the courts will consider include:</a:t>
            </a:r>
          </a:p>
          <a:p>
            <a:pPr>
              <a:buAutoNum type="arabicParenR"/>
            </a:pPr>
            <a:r>
              <a:rPr lang="en-GB" sz="2000" u="sng" dirty="0">
                <a:solidFill>
                  <a:srgbClr val="00B0F0"/>
                </a:solidFill>
              </a:rPr>
              <a:t>THE TIMING OF THE DOCUMENT:</a:t>
            </a:r>
          </a:p>
          <a:p>
            <a:pPr marL="0" indent="0">
              <a:buNone/>
            </a:pPr>
            <a:r>
              <a:rPr lang="en-GB" sz="2000" b="1" dirty="0"/>
              <a:t> A term cannot be part of the contract unless notice of it was given at the time of making the contract. </a:t>
            </a:r>
            <a:r>
              <a:rPr lang="en-GB" sz="1600" i="1" dirty="0">
                <a:solidFill>
                  <a:srgbClr val="002060"/>
                </a:solidFill>
              </a:rPr>
              <a:t>Thornton v Shoe Lane Parking [1971] </a:t>
            </a:r>
          </a:p>
          <a:p>
            <a:pPr marL="0" indent="0">
              <a:buNone/>
            </a:pPr>
            <a:endParaRPr lang="en-GB" sz="2000" i="1" dirty="0">
              <a:solidFill>
                <a:srgbClr val="FF0000"/>
              </a:solidFill>
            </a:endParaRPr>
          </a:p>
          <a:p>
            <a:pPr marL="0" indent="0">
              <a:buNone/>
            </a:pPr>
            <a:r>
              <a:rPr lang="en-GB" sz="2000" u="sng" dirty="0">
                <a:solidFill>
                  <a:srgbClr val="00B0F0"/>
                </a:solidFill>
              </a:rPr>
              <a:t>2) TYPE OF DOCUMENT:</a:t>
            </a:r>
          </a:p>
          <a:p>
            <a:pPr marL="0" indent="0">
              <a:buNone/>
            </a:pPr>
            <a:r>
              <a:rPr lang="en-GB" sz="2000" b="1" dirty="0">
                <a:solidFill>
                  <a:schemeClr val="tx1"/>
                </a:solidFill>
              </a:rPr>
              <a:t>The document in which the clause is contained must be one that is expected to contain contractual terms.</a:t>
            </a:r>
            <a:r>
              <a:rPr lang="en-GB" sz="2000" dirty="0">
                <a:solidFill>
                  <a:schemeClr val="tx1"/>
                </a:solidFill>
              </a:rPr>
              <a:t> </a:t>
            </a:r>
            <a:r>
              <a:rPr lang="en-GB" sz="2000" dirty="0">
                <a:solidFill>
                  <a:srgbClr val="002060"/>
                </a:solidFill>
              </a:rPr>
              <a:t>(</a:t>
            </a:r>
            <a:r>
              <a:rPr lang="en-GB" sz="2000" dirty="0" err="1">
                <a:solidFill>
                  <a:srgbClr val="002060"/>
                </a:solidFill>
              </a:rPr>
              <a:t>Chapelton</a:t>
            </a:r>
            <a:r>
              <a:rPr lang="en-GB" sz="2000" dirty="0">
                <a:solidFill>
                  <a:srgbClr val="002060"/>
                </a:solidFill>
              </a:rPr>
              <a:t> v Barry Urban District Council 1940)</a:t>
            </a:r>
          </a:p>
          <a:p>
            <a:pPr marL="0" indent="0">
              <a:buNone/>
            </a:pPr>
            <a:endParaRPr lang="en-GB" sz="2000" dirty="0">
              <a:solidFill>
                <a:srgbClr val="FF0000"/>
              </a:solidFill>
            </a:endParaRPr>
          </a:p>
          <a:p>
            <a:pPr marL="0" indent="0">
              <a:buNone/>
            </a:pPr>
            <a:r>
              <a:rPr lang="en-GB" sz="2000" u="sng" dirty="0">
                <a:solidFill>
                  <a:srgbClr val="00B0F0"/>
                </a:solidFill>
              </a:rPr>
              <a:t>3) TYPE OF CLAUSE:</a:t>
            </a:r>
          </a:p>
          <a:p>
            <a:pPr marL="0" indent="0">
              <a:buNone/>
            </a:pPr>
            <a:r>
              <a:rPr lang="en-GB" sz="2000" b="1" dirty="0">
                <a:solidFill>
                  <a:schemeClr val="tx1"/>
                </a:solidFill>
              </a:rPr>
              <a:t>The more unusual or onerous (burdensome) the clause, the more notice will be expected from the person wanting to rely on it. </a:t>
            </a:r>
          </a:p>
          <a:p>
            <a:pPr marL="0" indent="0">
              <a:buNone/>
            </a:pPr>
            <a:r>
              <a:rPr lang="en-GB" sz="2000" b="1" dirty="0" err="1">
                <a:solidFill>
                  <a:srgbClr val="002060"/>
                </a:solidFill>
              </a:rPr>
              <a:t>Interfoto</a:t>
            </a:r>
            <a:r>
              <a:rPr lang="en-GB" sz="2000" b="1" dirty="0">
                <a:solidFill>
                  <a:srgbClr val="002060"/>
                </a:solidFill>
              </a:rPr>
              <a:t> Picture Library Ltd v Stiletto Visual Programmes Ltd [1988]</a:t>
            </a:r>
          </a:p>
        </p:txBody>
      </p:sp>
      <p:pic>
        <p:nvPicPr>
          <p:cNvPr id="4" name="Picture 3"/>
          <p:cNvPicPr>
            <a:picLocks noChangeAspect="1"/>
          </p:cNvPicPr>
          <p:nvPr/>
        </p:nvPicPr>
        <p:blipFill>
          <a:blip r:embed="rId3"/>
          <a:stretch>
            <a:fillRect/>
          </a:stretch>
        </p:blipFill>
        <p:spPr>
          <a:xfrm>
            <a:off x="10198767" y="2402304"/>
            <a:ext cx="1724527" cy="1724527"/>
          </a:xfrm>
          <a:prstGeom prst="rect">
            <a:avLst/>
          </a:prstGeom>
        </p:spPr>
      </p:pic>
    </p:spTree>
    <p:extLst>
      <p:ext uri="{BB962C8B-B14F-4D97-AF65-F5344CB8AC3E}">
        <p14:creationId xmlns:p14="http://schemas.microsoft.com/office/powerpoint/2010/main" val="1137176807"/>
      </p:ext>
    </p:extLst>
  </p:cSld>
  <p:clrMapOvr>
    <a:masterClrMapping/>
  </p:clrMapOvr>
  <mc:AlternateContent xmlns:mc="http://schemas.openxmlformats.org/markup-compatibility/2006" xmlns:p14="http://schemas.microsoft.com/office/powerpoint/2010/main">
    <mc:Choice Requires="p14">
      <p:transition spd="slow" p14:dur="2000" advTm="174127"/>
    </mc:Choice>
    <mc:Fallback xmlns="">
      <p:transition spd="slow" advTm="17412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2663" y="2370221"/>
            <a:ext cx="10250905" cy="206943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2.2 Consistent course of dealing</a:t>
            </a:r>
          </a:p>
        </p:txBody>
      </p:sp>
      <p:sp>
        <p:nvSpPr>
          <p:cNvPr id="3" name="Content Placeholder 2"/>
          <p:cNvSpPr>
            <a:spLocks noGrp="1"/>
          </p:cNvSpPr>
          <p:nvPr>
            <p:ph idx="1"/>
          </p:nvPr>
        </p:nvSpPr>
        <p:spPr>
          <a:xfrm>
            <a:off x="519140" y="1467852"/>
            <a:ext cx="9695671" cy="5149515"/>
          </a:xfrm>
        </p:spPr>
        <p:txBody>
          <a:bodyPr>
            <a:noAutofit/>
          </a:bodyPr>
          <a:lstStyle/>
          <a:p>
            <a:r>
              <a:rPr lang="en-GB" sz="2400" dirty="0"/>
              <a:t>Sometimes a term may be incorporated into a contract because the parties have previously dealt with each other on those terms.</a:t>
            </a:r>
          </a:p>
          <a:p>
            <a:pPr marL="0" indent="0">
              <a:buNone/>
            </a:pPr>
            <a:r>
              <a:rPr lang="en-GB" sz="2400" dirty="0"/>
              <a:t>E.G If A and B have made the same contract on the same terms several times before, the court may find that the parties have established a sufficiently consistent course of dealing for the term to be incorporated into their next agreement (even if they do not receive actual or reasonable notice of the terms).</a:t>
            </a:r>
          </a:p>
          <a:p>
            <a:pPr marL="0" indent="0">
              <a:buNone/>
            </a:pPr>
            <a:endParaRPr lang="en-GB" sz="2400" dirty="0"/>
          </a:p>
          <a:p>
            <a:pPr marL="0" indent="0">
              <a:buNone/>
            </a:pPr>
            <a:r>
              <a:rPr lang="en-GB" sz="2400" i="1" dirty="0">
                <a:solidFill>
                  <a:srgbClr val="002060"/>
                </a:solidFill>
              </a:rPr>
              <a:t>J </a:t>
            </a:r>
            <a:r>
              <a:rPr lang="en-GB" sz="2400" i="1" dirty="0" err="1">
                <a:solidFill>
                  <a:srgbClr val="002060"/>
                </a:solidFill>
              </a:rPr>
              <a:t>Spurling</a:t>
            </a:r>
            <a:r>
              <a:rPr lang="en-GB" sz="2400" i="1" dirty="0">
                <a:solidFill>
                  <a:srgbClr val="002060"/>
                </a:solidFill>
              </a:rPr>
              <a:t> Ltd v Bradshaw [1956]</a:t>
            </a:r>
          </a:p>
          <a:p>
            <a:pPr marL="0" indent="0">
              <a:buNone/>
            </a:pPr>
            <a:r>
              <a:rPr lang="en-GB" sz="2400" i="1" dirty="0">
                <a:solidFill>
                  <a:srgbClr val="002060"/>
                </a:solidFill>
              </a:rPr>
              <a:t>Hollier v Rambler Motors [1972]</a:t>
            </a:r>
          </a:p>
          <a:p>
            <a:pPr marL="0" indent="0">
              <a:buNone/>
            </a:pPr>
            <a:r>
              <a:rPr lang="en-GB" sz="2400" i="1" dirty="0">
                <a:solidFill>
                  <a:srgbClr val="002060"/>
                </a:solidFill>
              </a:rPr>
              <a:t>Transformers &amp; Rectifiers Ltd v Needs Ltd [2015]: </a:t>
            </a:r>
            <a:r>
              <a:rPr lang="en-GB" sz="2400" dirty="0"/>
              <a:t>3 or 4 periods over a short period may suffice.</a:t>
            </a:r>
          </a:p>
        </p:txBody>
      </p:sp>
    </p:spTree>
    <p:extLst>
      <p:ext uri="{BB962C8B-B14F-4D97-AF65-F5344CB8AC3E}">
        <p14:creationId xmlns:p14="http://schemas.microsoft.com/office/powerpoint/2010/main" val="4268110300"/>
      </p:ext>
    </p:extLst>
  </p:cSld>
  <p:clrMapOvr>
    <a:masterClrMapping/>
  </p:clrMapOvr>
  <mc:AlternateContent xmlns:mc="http://schemas.openxmlformats.org/markup-compatibility/2006" xmlns:p14="http://schemas.microsoft.com/office/powerpoint/2010/main">
    <mc:Choice Requires="p14">
      <p:transition spd="slow" p14:dur="2000" advTm="133422"/>
    </mc:Choice>
    <mc:Fallback xmlns="">
      <p:transition spd="slow" advTm="13342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2.3 Incorporation through a common understanding of the parties</a:t>
            </a:r>
          </a:p>
        </p:txBody>
      </p:sp>
      <p:sp>
        <p:nvSpPr>
          <p:cNvPr id="3" name="Content Placeholder 2"/>
          <p:cNvSpPr>
            <a:spLocks noGrp="1"/>
          </p:cNvSpPr>
          <p:nvPr>
            <p:ph idx="1"/>
          </p:nvPr>
        </p:nvSpPr>
        <p:spPr>
          <a:xfrm>
            <a:off x="677333" y="2160589"/>
            <a:ext cx="9693887" cy="4168022"/>
          </a:xfrm>
        </p:spPr>
        <p:txBody>
          <a:bodyPr>
            <a:normAutofit/>
          </a:bodyPr>
          <a:lstStyle/>
          <a:p>
            <a:pPr marL="0" indent="0">
              <a:buNone/>
            </a:pPr>
            <a:r>
              <a:rPr lang="en-GB" sz="2800" dirty="0"/>
              <a:t>Even in situations where there is a lack of notice and no consistent course of dealing can be found, written terms can still be incorporated into an oral contract </a:t>
            </a:r>
          </a:p>
          <a:p>
            <a:pPr marL="0" indent="0">
              <a:buNone/>
            </a:pPr>
            <a:r>
              <a:rPr lang="en-GB" sz="2800" dirty="0">
                <a:solidFill>
                  <a:schemeClr val="accent2"/>
                </a:solidFill>
              </a:rPr>
              <a:t>WHERE TO DO SO WOULD REFLECT THE COMMON UNDERSTANDING OF THE PARTIES. </a:t>
            </a:r>
          </a:p>
          <a:p>
            <a:pPr marL="0" indent="0">
              <a:buNone/>
            </a:pPr>
            <a:endParaRPr lang="en-GB" sz="2800" dirty="0">
              <a:solidFill>
                <a:schemeClr val="accent2"/>
              </a:solidFill>
            </a:endParaRPr>
          </a:p>
          <a:p>
            <a:pPr marL="0" indent="0">
              <a:buNone/>
            </a:pPr>
            <a:r>
              <a:rPr lang="en-GB" sz="2800" b="1" i="1" dirty="0">
                <a:solidFill>
                  <a:srgbClr val="0070C0"/>
                </a:solidFill>
              </a:rPr>
              <a:t>British Crane Hire Corp ltd v Ipswich Plant Hire [1975]</a:t>
            </a:r>
          </a:p>
        </p:txBody>
      </p:sp>
    </p:spTree>
    <p:extLst>
      <p:ext uri="{BB962C8B-B14F-4D97-AF65-F5344CB8AC3E}">
        <p14:creationId xmlns:p14="http://schemas.microsoft.com/office/powerpoint/2010/main" val="607681305"/>
      </p:ext>
    </p:extLst>
  </p:cSld>
  <p:clrMapOvr>
    <a:masterClrMapping/>
  </p:clrMapOvr>
  <mc:AlternateContent xmlns:mc="http://schemas.openxmlformats.org/markup-compatibility/2006" xmlns:p14="http://schemas.microsoft.com/office/powerpoint/2010/main">
    <mc:Choice Requires="p14">
      <p:transition spd="slow" p14:dur="2000" advTm="127085"/>
    </mc:Choice>
    <mc:Fallback xmlns="">
      <p:transition spd="slow" advTm="12708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9E667F8-993E-EA35-48C2-957289F94A7E}"/>
              </a:ext>
            </a:extLst>
          </p:cNvPr>
          <p:cNvPicPr>
            <a:picLocks noChangeAspect="1"/>
          </p:cNvPicPr>
          <p:nvPr/>
        </p:nvPicPr>
        <p:blipFill>
          <a:blip r:embed="rId2"/>
          <a:stretch>
            <a:fillRect/>
          </a:stretch>
        </p:blipFill>
        <p:spPr>
          <a:xfrm>
            <a:off x="4501718" y="413359"/>
            <a:ext cx="4060018" cy="6031282"/>
          </a:xfrm>
          <a:prstGeom prst="rect">
            <a:avLst/>
          </a:prstGeom>
        </p:spPr>
      </p:pic>
    </p:spTree>
    <p:extLst>
      <p:ext uri="{BB962C8B-B14F-4D97-AF65-F5344CB8AC3E}">
        <p14:creationId xmlns:p14="http://schemas.microsoft.com/office/powerpoint/2010/main" val="14812244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438400"/>
            <a:ext cx="9875520" cy="1356360"/>
          </a:xfrm>
        </p:spPr>
        <p:txBody>
          <a:bodyPr numCol="1">
            <a:normAutofit/>
          </a:bodyPr>
          <a:lstStyle/>
          <a:p>
            <a:pPr algn="ctr"/>
            <a:r>
              <a:rPr lang="en-GB" altLang="en-GB" sz="7200" dirty="0"/>
              <a:t>IMPLIED TERMS</a:t>
            </a:r>
          </a:p>
        </p:txBody>
      </p:sp>
    </p:spTree>
    <p:extLst>
      <p:ext uri="{BB962C8B-B14F-4D97-AF65-F5344CB8AC3E}">
        <p14:creationId xmlns:p14="http://schemas.microsoft.com/office/powerpoint/2010/main" val="3901318338"/>
      </p:ext>
    </p:extLst>
  </p:cSld>
  <p:clrMapOvr>
    <a:masterClrMapping/>
  </p:clrMapOvr>
  <mc:AlternateContent xmlns:mc="http://schemas.openxmlformats.org/markup-compatibility/2006" xmlns:p14="http://schemas.microsoft.com/office/powerpoint/2010/main">
    <mc:Choice Requires="p14">
      <p:transition spd="slow" p14:dur="2000" advTm="94064"/>
    </mc:Choice>
    <mc:Fallback xmlns="">
      <p:transition spd="slow" advTm="94064"/>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3037" y="0"/>
            <a:ext cx="9875520" cy="1356360"/>
          </a:xfrm>
        </p:spPr>
        <p:txBody>
          <a:bodyPr numCol="1"/>
          <a:lstStyle/>
          <a:p>
            <a:r>
              <a:rPr lang="en-GB" altLang="en-GB" dirty="0"/>
              <a:t>What are implied terms?</a:t>
            </a:r>
          </a:p>
        </p:txBody>
      </p:sp>
      <p:sp>
        <p:nvSpPr>
          <p:cNvPr id="3" name="Content Placeholder 2"/>
          <p:cNvSpPr>
            <a:spLocks noGrp="1"/>
          </p:cNvSpPr>
          <p:nvPr>
            <p:ph idx="1"/>
          </p:nvPr>
        </p:nvSpPr>
        <p:spPr>
          <a:xfrm>
            <a:off x="678873" y="1356361"/>
            <a:ext cx="10259093" cy="4683034"/>
          </a:xfrm>
        </p:spPr>
        <p:txBody>
          <a:bodyPr numCol="1">
            <a:normAutofit/>
          </a:bodyPr>
          <a:lstStyle/>
          <a:p>
            <a:pPr marL="45720" indent="0">
              <a:buNone/>
            </a:pPr>
            <a:r>
              <a:rPr lang="en-GB" altLang="en-GB" sz="2800" dirty="0">
                <a:solidFill>
                  <a:schemeClr val="tx1"/>
                </a:solidFill>
              </a:rPr>
              <a:t>Implied terms are read into an agreement from another source.</a:t>
            </a:r>
          </a:p>
          <a:p>
            <a:pPr marL="45720" indent="0">
              <a:buNone/>
            </a:pPr>
            <a:r>
              <a:rPr lang="en-GB" altLang="en-GB" sz="2800" dirty="0">
                <a:solidFill>
                  <a:schemeClr val="tx1"/>
                </a:solidFill>
              </a:rPr>
              <a:t>They form part of the contract because the court/statute has read them into a contract.</a:t>
            </a:r>
          </a:p>
          <a:p>
            <a:pPr marL="45720" indent="0">
              <a:buNone/>
            </a:pPr>
            <a:r>
              <a:rPr lang="en-GB" altLang="en-GB" sz="2800" u="sng" dirty="0"/>
              <a:t>Terms are implied in the following ways:</a:t>
            </a:r>
          </a:p>
          <a:p>
            <a:pPr>
              <a:buFontTx/>
              <a:buChar char="-"/>
            </a:pPr>
            <a:r>
              <a:rPr lang="en-GB" altLang="en-GB" sz="2800" dirty="0"/>
              <a:t>By statute;</a:t>
            </a:r>
          </a:p>
          <a:p>
            <a:pPr>
              <a:buFontTx/>
              <a:buChar char="-"/>
            </a:pPr>
            <a:r>
              <a:rPr lang="en-GB" altLang="en-GB" sz="2800" dirty="0"/>
              <a:t>By custom; and</a:t>
            </a:r>
          </a:p>
          <a:p>
            <a:pPr>
              <a:buFontTx/>
              <a:buChar char="-"/>
            </a:pPr>
            <a:r>
              <a:rPr lang="en-GB" altLang="en-GB" sz="2800" dirty="0"/>
              <a:t>By the courts</a:t>
            </a:r>
          </a:p>
        </p:txBody>
      </p:sp>
      <p:sp>
        <p:nvSpPr>
          <p:cNvPr id="4" name="Rounded Rectangle 3"/>
          <p:cNvSpPr/>
          <p:nvPr/>
        </p:nvSpPr>
        <p:spPr>
          <a:xfrm>
            <a:off x="4100945" y="3574473"/>
            <a:ext cx="7481455" cy="2835036"/>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4549535" y="3902230"/>
            <a:ext cx="6584273" cy="1938992"/>
          </a:xfrm>
          <a:prstGeom prst="rect">
            <a:avLst/>
          </a:prstGeom>
          <a:noFill/>
        </p:spPr>
        <p:txBody>
          <a:bodyPr wrap="square" numCol="1" rtlCol="0">
            <a:spAutoFit/>
          </a:bodyPr>
          <a:lstStyle/>
          <a:p>
            <a:r>
              <a:rPr lang="en-GB" altLang="en-GB" sz="2400" b="1" i="1" dirty="0">
                <a:solidFill>
                  <a:srgbClr val="FF0000"/>
                </a:solidFill>
              </a:rPr>
              <a:t>Consumer Rights Act 2015 (CRA 2015): </a:t>
            </a:r>
            <a:r>
              <a:rPr lang="en-GB" altLang="en-GB" sz="2400" dirty="0"/>
              <a:t>replacing the relevant sections of the following earlier Acts:</a:t>
            </a:r>
          </a:p>
          <a:p>
            <a:endParaRPr lang="en-GB" altLang="en-GB" sz="2400" dirty="0"/>
          </a:p>
          <a:p>
            <a:pPr marL="285750" indent="-285750">
              <a:buFontTx/>
              <a:buChar char="-"/>
            </a:pPr>
            <a:r>
              <a:rPr lang="en-GB" altLang="en-GB" sz="2400" dirty="0"/>
              <a:t>Sale of Goods Act 1979</a:t>
            </a:r>
          </a:p>
          <a:p>
            <a:pPr marL="285750" indent="-285750">
              <a:buFontTx/>
              <a:buChar char="-"/>
            </a:pPr>
            <a:r>
              <a:rPr lang="en-GB" altLang="en-GB" sz="2400" dirty="0"/>
              <a:t>Supply of Goods and Services Act (1982)</a:t>
            </a:r>
          </a:p>
        </p:txBody>
      </p:sp>
    </p:spTree>
    <p:extLst>
      <p:ext uri="{BB962C8B-B14F-4D97-AF65-F5344CB8AC3E}">
        <p14:creationId xmlns:p14="http://schemas.microsoft.com/office/powerpoint/2010/main" val="92718182"/>
      </p:ext>
    </p:extLst>
  </p:cSld>
  <p:clrMapOvr>
    <a:masterClrMapping/>
  </p:clrMapOvr>
  <mc:AlternateContent xmlns:mc="http://schemas.openxmlformats.org/markup-compatibility/2006" xmlns:p14="http://schemas.microsoft.com/office/powerpoint/2010/main">
    <mc:Choice Requires="p14">
      <p:transition spd="slow" p14:dur="2000" advTm="109831"/>
    </mc:Choice>
    <mc:Fallback xmlns="">
      <p:transition spd="slow" advTm="10983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018" y="196042"/>
            <a:ext cx="9875520" cy="1356360"/>
          </a:xfrm>
        </p:spPr>
        <p:txBody>
          <a:bodyPr numCol="1"/>
          <a:lstStyle/>
          <a:p>
            <a:pPr algn="ctr"/>
            <a:r>
              <a:rPr lang="en-GB" altLang="en-GB" dirty="0"/>
              <a:t>1. Business-to-consumer contracts</a:t>
            </a:r>
          </a:p>
        </p:txBody>
      </p:sp>
      <p:sp>
        <p:nvSpPr>
          <p:cNvPr id="3" name="Content Placeholder 2"/>
          <p:cNvSpPr>
            <a:spLocks noGrp="1"/>
          </p:cNvSpPr>
          <p:nvPr>
            <p:ph idx="1"/>
          </p:nvPr>
        </p:nvSpPr>
        <p:spPr>
          <a:xfrm>
            <a:off x="484911" y="1787236"/>
            <a:ext cx="8617526" cy="4765964"/>
          </a:xfrm>
        </p:spPr>
        <p:txBody>
          <a:bodyPr numCol="1">
            <a:normAutofit/>
          </a:bodyPr>
          <a:lstStyle/>
          <a:p>
            <a:pPr marL="45720" indent="0">
              <a:buNone/>
            </a:pPr>
            <a:r>
              <a:rPr lang="en-GB" altLang="en-GB" sz="3600" b="1" dirty="0">
                <a:solidFill>
                  <a:srgbClr val="FF0000"/>
                </a:solidFill>
              </a:rPr>
              <a:t>CRA [2015] </a:t>
            </a:r>
            <a:r>
              <a:rPr lang="en-GB" altLang="en-GB" sz="2800" dirty="0">
                <a:solidFill>
                  <a:schemeClr val="tx1"/>
                </a:solidFill>
              </a:rPr>
              <a:t>applies to all contracts made on or after 1 October 2015 between a “trader” and “consumer”.</a:t>
            </a:r>
          </a:p>
          <a:p>
            <a:endParaRPr lang="en-GB" altLang="en-GB" sz="2800" dirty="0"/>
          </a:p>
          <a:p>
            <a:r>
              <a:rPr lang="en-GB" altLang="en-GB" sz="2800" dirty="0">
                <a:solidFill>
                  <a:srgbClr val="FF0000"/>
                </a:solidFill>
              </a:rPr>
              <a:t>S2(2): </a:t>
            </a:r>
            <a:r>
              <a:rPr lang="en-GB" altLang="en-GB" sz="2800" dirty="0">
                <a:solidFill>
                  <a:schemeClr val="tx1"/>
                </a:solidFill>
              </a:rPr>
              <a:t>Trader: </a:t>
            </a:r>
            <a:r>
              <a:rPr lang="en-GB" altLang="en-GB" sz="2800" i="1" dirty="0"/>
              <a:t>is a person acting for the purposes relating to that person’s trade, business, craft or profession, whether acting personally or through another person acting in the trader’s name or on the trader’s behalf</a:t>
            </a:r>
          </a:p>
          <a:p>
            <a:r>
              <a:rPr lang="en-GB" altLang="en-GB" sz="2800" dirty="0">
                <a:solidFill>
                  <a:srgbClr val="FF0000"/>
                </a:solidFill>
              </a:rPr>
              <a:t>S2(3)</a:t>
            </a:r>
            <a:r>
              <a:rPr lang="en-GB" altLang="en-GB" sz="2800" dirty="0">
                <a:solidFill>
                  <a:schemeClr val="tx1"/>
                </a:solidFill>
              </a:rPr>
              <a:t>Consumer: </a:t>
            </a:r>
            <a:r>
              <a:rPr lang="en-GB" altLang="en-GB" sz="2800" i="1" dirty="0"/>
              <a:t>is an individual acting for purposes that are wholly or mainly outside that individuals trade, business, craft or profession. </a:t>
            </a:r>
          </a:p>
          <a:p>
            <a:endParaRPr lang="en-GB" altLang="en-GB" dirty="0"/>
          </a:p>
        </p:txBody>
      </p:sp>
      <p:pic>
        <p:nvPicPr>
          <p:cNvPr id="4" name="Picture 3"/>
          <p:cNvPicPr>
            <a:picLocks noChangeAspect="1"/>
          </p:cNvPicPr>
          <p:nvPr/>
        </p:nvPicPr>
        <p:blipFill>
          <a:blip r:embed="rId3"/>
          <a:stretch>
            <a:fillRect/>
          </a:stretch>
        </p:blipFill>
        <p:spPr>
          <a:xfrm>
            <a:off x="9102437" y="1630680"/>
            <a:ext cx="2857500" cy="1600200"/>
          </a:xfrm>
          <a:prstGeom prst="rect">
            <a:avLst/>
          </a:prstGeom>
        </p:spPr>
      </p:pic>
    </p:spTree>
    <p:extLst>
      <p:ext uri="{BB962C8B-B14F-4D97-AF65-F5344CB8AC3E}">
        <p14:creationId xmlns:p14="http://schemas.microsoft.com/office/powerpoint/2010/main" val="4085319512"/>
      </p:ext>
    </p:extLst>
  </p:cSld>
  <p:clrMapOvr>
    <a:masterClrMapping/>
  </p:clrMapOvr>
  <mc:AlternateContent xmlns:mc="http://schemas.openxmlformats.org/markup-compatibility/2006" xmlns:p14="http://schemas.microsoft.com/office/powerpoint/2010/main">
    <mc:Choice Requires="p14">
      <p:transition spd="slow" p14:dur="2000" advTm="94929"/>
    </mc:Choice>
    <mc:Fallback xmlns="">
      <p:transition spd="slow" advTm="94929"/>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38545"/>
            <a:ext cx="9875520" cy="1356360"/>
          </a:xfrm>
        </p:spPr>
        <p:txBody>
          <a:bodyPr numCol="1"/>
          <a:lstStyle/>
          <a:p>
            <a:pPr algn="ctr"/>
            <a:r>
              <a:rPr lang="en-GB" altLang="en-GB" dirty="0"/>
              <a:t>1.1 Goods contracts</a:t>
            </a:r>
          </a:p>
        </p:txBody>
      </p:sp>
      <p:sp>
        <p:nvSpPr>
          <p:cNvPr id="3" name="Content Placeholder 2"/>
          <p:cNvSpPr>
            <a:spLocks noGrp="1"/>
          </p:cNvSpPr>
          <p:nvPr>
            <p:ph idx="1"/>
          </p:nvPr>
        </p:nvSpPr>
        <p:spPr>
          <a:xfrm>
            <a:off x="540327" y="1288473"/>
            <a:ext cx="10478193" cy="4572000"/>
          </a:xfrm>
        </p:spPr>
        <p:txBody>
          <a:bodyPr numCol="1">
            <a:noAutofit/>
          </a:bodyPr>
          <a:lstStyle/>
          <a:p>
            <a:pPr marL="45720" indent="0">
              <a:buNone/>
            </a:pPr>
            <a:r>
              <a:rPr lang="en-GB" altLang="en-GB" sz="3200" dirty="0">
                <a:solidFill>
                  <a:srgbClr val="FF0000"/>
                </a:solidFill>
              </a:rPr>
              <a:t>Chapter 2CRA 2015: </a:t>
            </a:r>
            <a:r>
              <a:rPr lang="en-GB" altLang="en-GB" sz="3200" dirty="0">
                <a:solidFill>
                  <a:schemeClr val="tx1"/>
                </a:solidFill>
              </a:rPr>
              <a:t>covers goods contracts</a:t>
            </a:r>
          </a:p>
          <a:p>
            <a:pPr marL="45720" indent="0">
              <a:buNone/>
            </a:pPr>
            <a:r>
              <a:rPr lang="en-GB" altLang="en-GB" sz="3200" dirty="0">
                <a:solidFill>
                  <a:srgbClr val="FF0000"/>
                </a:solidFill>
              </a:rPr>
              <a:t>S2(8) </a:t>
            </a:r>
            <a:r>
              <a:rPr lang="en-GB" altLang="en-GB" sz="3200" dirty="0"/>
              <a:t>‘Goods’: any tangible moveable items</a:t>
            </a:r>
          </a:p>
          <a:p>
            <a:pPr marL="45720" indent="0">
              <a:buNone/>
            </a:pPr>
            <a:r>
              <a:rPr lang="en-GB" altLang="en-GB" sz="3200" dirty="0"/>
              <a:t>There are a number of terms implied into business-to-consumer goods contracts by CRA 2015, including that the goods will be:</a:t>
            </a:r>
          </a:p>
          <a:p>
            <a:pPr marL="502920" indent="-457200">
              <a:buFont typeface="+mj-lt"/>
              <a:buAutoNum type="arabicPeriod"/>
            </a:pPr>
            <a:r>
              <a:rPr lang="en-GB" altLang="en-GB" sz="3200" dirty="0">
                <a:solidFill>
                  <a:schemeClr val="tx1"/>
                </a:solidFill>
              </a:rPr>
              <a:t>Of satisfactory quality</a:t>
            </a:r>
          </a:p>
          <a:p>
            <a:pPr marL="502920" indent="-457200">
              <a:buFont typeface="+mj-lt"/>
              <a:buAutoNum type="arabicPeriod"/>
            </a:pPr>
            <a:r>
              <a:rPr lang="en-GB" altLang="en-GB" sz="3200" dirty="0">
                <a:solidFill>
                  <a:schemeClr val="tx1"/>
                </a:solidFill>
              </a:rPr>
              <a:t>Fit for their particular purpose</a:t>
            </a:r>
          </a:p>
          <a:p>
            <a:pPr marL="502920" indent="-457200">
              <a:buFont typeface="+mj-lt"/>
              <a:buAutoNum type="arabicPeriod"/>
            </a:pPr>
            <a:r>
              <a:rPr lang="en-GB" altLang="en-GB" sz="3200" dirty="0">
                <a:solidFill>
                  <a:schemeClr val="tx1"/>
                </a:solidFill>
              </a:rPr>
              <a:t>As described</a:t>
            </a:r>
          </a:p>
        </p:txBody>
      </p:sp>
    </p:spTree>
    <p:extLst>
      <p:ext uri="{BB962C8B-B14F-4D97-AF65-F5344CB8AC3E}">
        <p14:creationId xmlns:p14="http://schemas.microsoft.com/office/powerpoint/2010/main" val="75613146"/>
      </p:ext>
    </p:extLst>
  </p:cSld>
  <p:clrMapOvr>
    <a:masterClrMapping/>
  </p:clrMapOvr>
  <mc:AlternateContent xmlns:mc="http://schemas.openxmlformats.org/markup-compatibility/2006" xmlns:p14="http://schemas.microsoft.com/office/powerpoint/2010/main">
    <mc:Choice Requires="p14">
      <p:transition spd="slow" p14:dur="2000" advTm="80713"/>
    </mc:Choice>
    <mc:Fallback xmlns="">
      <p:transition spd="slow" advTm="80713"/>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9982" y="157855"/>
            <a:ext cx="9875520" cy="1356360"/>
          </a:xfrm>
        </p:spPr>
        <p:txBody>
          <a:bodyPr numCol="1"/>
          <a:lstStyle/>
          <a:p>
            <a:r>
              <a:rPr lang="en-GB" altLang="en-GB" dirty="0"/>
              <a:t>Goods contracts: </a:t>
            </a:r>
            <a:r>
              <a:rPr lang="en-GB" altLang="en-GB" dirty="0">
                <a:solidFill>
                  <a:srgbClr val="FF0000"/>
                </a:solidFill>
              </a:rPr>
              <a:t>s9</a:t>
            </a:r>
            <a:r>
              <a:rPr lang="en-GB" altLang="en-GB" dirty="0"/>
              <a:t> </a:t>
            </a:r>
            <a:r>
              <a:rPr lang="en-GB" altLang="en-GB" dirty="0">
                <a:solidFill>
                  <a:schemeClr val="tx1"/>
                </a:solidFill>
              </a:rPr>
              <a:t>satisfactory quality</a:t>
            </a:r>
          </a:p>
        </p:txBody>
      </p:sp>
      <p:sp>
        <p:nvSpPr>
          <p:cNvPr id="3" name="Content Placeholder 2"/>
          <p:cNvSpPr>
            <a:spLocks noGrp="1"/>
          </p:cNvSpPr>
          <p:nvPr>
            <p:ph idx="1"/>
          </p:nvPr>
        </p:nvSpPr>
        <p:spPr>
          <a:xfrm>
            <a:off x="381000" y="1669472"/>
            <a:ext cx="8236527" cy="4066309"/>
          </a:xfrm>
        </p:spPr>
        <p:txBody>
          <a:bodyPr numCol="1">
            <a:noAutofit/>
          </a:bodyPr>
          <a:lstStyle/>
          <a:p>
            <a:pPr marL="45720" indent="0">
              <a:buNone/>
            </a:pPr>
            <a:r>
              <a:rPr lang="en-GB" altLang="en-GB" sz="3600" dirty="0">
                <a:solidFill>
                  <a:schemeClr val="tx1"/>
                </a:solidFill>
                <a:latin typeface="+mj-lt"/>
                <a:ea typeface="+mj-ea"/>
                <a:cs typeface="+mj-cs"/>
              </a:rPr>
              <a:t>Q: What is meant by the term ‘satisfactory quality’?</a:t>
            </a:r>
          </a:p>
          <a:p>
            <a:pPr marL="45720" indent="0">
              <a:buNone/>
            </a:pPr>
            <a:r>
              <a:rPr lang="en-GB" altLang="en-GB" sz="3600" dirty="0">
                <a:solidFill>
                  <a:srgbClr val="FF0000"/>
                </a:solidFill>
                <a:latin typeface="+mj-lt"/>
                <a:ea typeface="+mj-ea"/>
                <a:cs typeface="+mj-cs"/>
              </a:rPr>
              <a:t>s.9(2) CRA 2015: </a:t>
            </a:r>
            <a:r>
              <a:rPr lang="en-GB" altLang="en-GB" sz="3600" i="1" dirty="0">
                <a:latin typeface="+mj-lt"/>
                <a:ea typeface="+mj-ea"/>
                <a:cs typeface="+mj-cs"/>
              </a:rPr>
              <a:t>This means that the goods must meet the standard that a reasonable person would regard as satisfactory, taking account of any description of the goods, the price or other consideration for the goods (if relevant), and all other relevant circumstances.</a:t>
            </a:r>
          </a:p>
        </p:txBody>
      </p:sp>
      <p:pic>
        <p:nvPicPr>
          <p:cNvPr id="4" name="Picture 3"/>
          <p:cNvPicPr>
            <a:picLocks noChangeAspect="1"/>
          </p:cNvPicPr>
          <p:nvPr/>
        </p:nvPicPr>
        <p:blipFill>
          <a:blip r:embed="rId4"/>
          <a:stretch>
            <a:fillRect/>
          </a:stretch>
        </p:blipFill>
        <p:spPr>
          <a:xfrm>
            <a:off x="8811491" y="1542617"/>
            <a:ext cx="2743200" cy="1666875"/>
          </a:xfrm>
          <a:prstGeom prst="rect">
            <a:avLst/>
          </a:prstGeom>
        </p:spPr>
      </p:pic>
      <p:sp>
        <p:nvSpPr>
          <p:cNvPr id="5" name="TextBox 4"/>
          <p:cNvSpPr txBox="1"/>
          <p:nvPr/>
        </p:nvSpPr>
        <p:spPr>
          <a:xfrm>
            <a:off x="9310256" y="3209492"/>
            <a:ext cx="2244436" cy="830997"/>
          </a:xfrm>
          <a:prstGeom prst="rect">
            <a:avLst/>
          </a:prstGeom>
          <a:noFill/>
        </p:spPr>
        <p:txBody>
          <a:bodyPr wrap="square" numCol="1" rtlCol="0">
            <a:spAutoFit/>
          </a:bodyPr>
          <a:lstStyle/>
          <a:p>
            <a:r>
              <a:rPr lang="en-GB" altLang="en-GB" sz="2400" b="1" i="1" dirty="0" err="1">
                <a:solidFill>
                  <a:srgbClr val="FF0000"/>
                </a:solidFill>
              </a:rPr>
              <a:t>Bramhill</a:t>
            </a:r>
            <a:r>
              <a:rPr lang="en-GB" altLang="en-GB" sz="2400" b="1" i="1" dirty="0">
                <a:solidFill>
                  <a:srgbClr val="FF0000"/>
                </a:solidFill>
              </a:rPr>
              <a:t> v Edwards [2004]</a:t>
            </a:r>
          </a:p>
        </p:txBody>
      </p:sp>
    </p:spTree>
    <p:custDataLst>
      <p:tags r:id="rId1"/>
    </p:custDataLst>
    <p:extLst>
      <p:ext uri="{BB962C8B-B14F-4D97-AF65-F5344CB8AC3E}">
        <p14:creationId xmlns:p14="http://schemas.microsoft.com/office/powerpoint/2010/main" val="1004130536"/>
      </p:ext>
    </p:extLst>
  </p:cSld>
  <p:clrMapOvr>
    <a:masterClrMapping/>
  </p:clrMapOvr>
  <mc:AlternateContent xmlns:mc="http://schemas.openxmlformats.org/markup-compatibility/2006" xmlns:p14="http://schemas.microsoft.com/office/powerpoint/2010/main">
    <mc:Choice Requires="p14">
      <p:transition spd="slow" p14:dur="2000" advTm="76579"/>
    </mc:Choice>
    <mc:Fallback xmlns="">
      <p:transition spd="slow" advTm="7657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4891" y="169718"/>
            <a:ext cx="9875520" cy="1356360"/>
          </a:xfrm>
        </p:spPr>
        <p:txBody>
          <a:bodyPr numCol="1"/>
          <a:lstStyle/>
          <a:p>
            <a:r>
              <a:rPr lang="en-GB" altLang="en-GB" dirty="0"/>
              <a:t>Goods contracts: </a:t>
            </a:r>
            <a:r>
              <a:rPr lang="en-GB" altLang="en-GB" dirty="0">
                <a:solidFill>
                  <a:srgbClr val="FF0000"/>
                </a:solidFill>
              </a:rPr>
              <a:t>s9</a:t>
            </a:r>
            <a:r>
              <a:rPr lang="en-GB" altLang="en-GB" dirty="0"/>
              <a:t> </a:t>
            </a:r>
            <a:r>
              <a:rPr lang="en-GB" altLang="en-GB" dirty="0">
                <a:solidFill>
                  <a:schemeClr val="tx1"/>
                </a:solidFill>
              </a:rPr>
              <a:t>satisfactory quality</a:t>
            </a:r>
          </a:p>
        </p:txBody>
      </p:sp>
      <p:sp>
        <p:nvSpPr>
          <p:cNvPr id="3" name="Content Placeholder 2"/>
          <p:cNvSpPr>
            <a:spLocks noGrp="1"/>
          </p:cNvSpPr>
          <p:nvPr>
            <p:ph idx="1"/>
          </p:nvPr>
        </p:nvSpPr>
        <p:spPr>
          <a:xfrm>
            <a:off x="249382" y="1177636"/>
            <a:ext cx="10766490" cy="4918364"/>
          </a:xfrm>
        </p:spPr>
        <p:txBody>
          <a:bodyPr numCol="1"/>
          <a:lstStyle/>
          <a:p>
            <a:pPr marL="45720" indent="0">
              <a:buNone/>
            </a:pPr>
            <a:r>
              <a:rPr lang="en-GB" altLang="en-GB" sz="2400" dirty="0">
                <a:solidFill>
                  <a:srgbClr val="FF0000"/>
                </a:solidFill>
              </a:rPr>
              <a:t>S9 (3) </a:t>
            </a:r>
            <a:r>
              <a:rPr lang="en-GB" altLang="en-GB" sz="2400" dirty="0">
                <a:solidFill>
                  <a:schemeClr val="tx1"/>
                </a:solidFill>
              </a:rPr>
              <a:t>specifies that:</a:t>
            </a:r>
          </a:p>
          <a:p>
            <a:pPr marL="45720" indent="0">
              <a:buNone/>
            </a:pPr>
            <a:r>
              <a:rPr lang="en-GB" altLang="en-GB" sz="2400" dirty="0">
                <a:solidFill>
                  <a:schemeClr val="tx1"/>
                </a:solidFill>
              </a:rPr>
              <a:t>The quality of goods includes their state and condition; and the following aspects of the quality of goods:</a:t>
            </a:r>
          </a:p>
          <a:p>
            <a:pPr marL="502920" indent="-457200">
              <a:buAutoNum type="alphaLcParenR"/>
            </a:pPr>
            <a:r>
              <a:rPr lang="en-GB" altLang="en-GB" sz="2400" dirty="0"/>
              <a:t>Fitness for all the purposes for which goods of that kind are commonly supplied,</a:t>
            </a:r>
          </a:p>
          <a:p>
            <a:pPr marL="502920" indent="-457200">
              <a:buAutoNum type="alphaLcParenR"/>
            </a:pPr>
            <a:r>
              <a:rPr lang="en-GB" altLang="en-GB" sz="2400" dirty="0"/>
              <a:t>Appearance and finish</a:t>
            </a:r>
          </a:p>
          <a:p>
            <a:pPr marL="502920" indent="-457200">
              <a:buAutoNum type="alphaLcParenR"/>
            </a:pPr>
            <a:r>
              <a:rPr lang="en-GB" altLang="en-GB" sz="2400" dirty="0"/>
              <a:t>Freedom from minor defects</a:t>
            </a:r>
          </a:p>
          <a:p>
            <a:pPr marL="502920" indent="-457200">
              <a:buAutoNum type="alphaLcParenR"/>
            </a:pPr>
            <a:r>
              <a:rPr lang="en-GB" altLang="en-GB" sz="2400" dirty="0"/>
              <a:t>Safety, and</a:t>
            </a:r>
          </a:p>
          <a:p>
            <a:pPr marL="502920" indent="-457200">
              <a:buAutoNum type="alphaLcParenR"/>
            </a:pPr>
            <a:r>
              <a:rPr lang="en-GB" altLang="en-GB" sz="2400" dirty="0"/>
              <a:t>Durability</a:t>
            </a:r>
          </a:p>
          <a:p>
            <a:pPr marL="45720" indent="0">
              <a:buNone/>
            </a:pPr>
            <a:endParaRPr lang="en-GB" altLang="en-GB" dirty="0"/>
          </a:p>
        </p:txBody>
      </p:sp>
      <p:sp>
        <p:nvSpPr>
          <p:cNvPr id="4" name="Rectangle 3"/>
          <p:cNvSpPr/>
          <p:nvPr/>
        </p:nvSpPr>
        <p:spPr>
          <a:xfrm>
            <a:off x="4724401" y="3408218"/>
            <a:ext cx="7065818" cy="307570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4724401" y="3408218"/>
            <a:ext cx="5971309" cy="1938992"/>
          </a:xfrm>
          <a:prstGeom prst="rect">
            <a:avLst/>
          </a:prstGeom>
          <a:noFill/>
        </p:spPr>
        <p:txBody>
          <a:bodyPr wrap="square" numCol="1" rtlCol="0">
            <a:spAutoFit/>
          </a:bodyPr>
          <a:lstStyle/>
          <a:p>
            <a:r>
              <a:rPr lang="en-GB" altLang="en-GB" sz="2400" dirty="0"/>
              <a:t>Example of an old case which is still applicable today is </a:t>
            </a:r>
            <a:r>
              <a:rPr lang="en-GB" altLang="en-GB" sz="2400" b="1" i="1" dirty="0">
                <a:solidFill>
                  <a:srgbClr val="FF0000"/>
                </a:solidFill>
              </a:rPr>
              <a:t>Grant v Australian Knitting Mills [1936]</a:t>
            </a:r>
          </a:p>
          <a:p>
            <a:endParaRPr lang="en-GB" altLang="en-GB" sz="2400" dirty="0"/>
          </a:p>
          <a:p>
            <a:r>
              <a:rPr lang="en-GB" altLang="en-GB" sz="2400" dirty="0"/>
              <a:t>What happened in this case?</a:t>
            </a:r>
          </a:p>
        </p:txBody>
      </p:sp>
      <p:pic>
        <p:nvPicPr>
          <p:cNvPr id="6" name="Picture 5"/>
          <p:cNvPicPr>
            <a:picLocks noChangeAspect="1"/>
          </p:cNvPicPr>
          <p:nvPr/>
        </p:nvPicPr>
        <p:blipFill>
          <a:blip r:embed="rId3"/>
          <a:stretch>
            <a:fillRect/>
          </a:stretch>
        </p:blipFill>
        <p:spPr>
          <a:xfrm>
            <a:off x="9200111" y="4565395"/>
            <a:ext cx="2400300" cy="1905000"/>
          </a:xfrm>
          <a:prstGeom prst="rect">
            <a:avLst/>
          </a:prstGeom>
        </p:spPr>
      </p:pic>
      <p:sp>
        <p:nvSpPr>
          <p:cNvPr id="8" name="TextBox 7">
            <a:extLst>
              <a:ext uri="{FF2B5EF4-FFF2-40B4-BE49-F238E27FC236}">
                <a16:creationId xmlns:a16="http://schemas.microsoft.com/office/drawing/2014/main" id="{A3CED175-015D-0EFF-AA87-AD407F812E40}"/>
              </a:ext>
            </a:extLst>
          </p:cNvPr>
          <p:cNvSpPr txBox="1"/>
          <p:nvPr/>
        </p:nvSpPr>
        <p:spPr>
          <a:xfrm>
            <a:off x="563671" y="5347210"/>
            <a:ext cx="2492680" cy="1015663"/>
          </a:xfrm>
          <a:prstGeom prst="rect">
            <a:avLst/>
          </a:prstGeom>
          <a:noFill/>
        </p:spPr>
        <p:txBody>
          <a:bodyPr wrap="square" rtlCol="0">
            <a:spAutoFit/>
          </a:bodyPr>
          <a:lstStyle/>
          <a:p>
            <a:r>
              <a:rPr lang="en-GB" altLang="en-GB" sz="2000" b="1" dirty="0" err="1">
                <a:solidFill>
                  <a:srgbClr val="002060"/>
                </a:solidFill>
              </a:rPr>
              <a:t>Dalmare</a:t>
            </a:r>
            <a:r>
              <a:rPr lang="en-GB" altLang="en-GB" sz="2000" b="1" dirty="0">
                <a:solidFill>
                  <a:srgbClr val="002060"/>
                </a:solidFill>
              </a:rPr>
              <a:t> </a:t>
            </a:r>
            <a:r>
              <a:rPr lang="en-GB" altLang="en-GB" sz="2000" b="1" dirty="0" err="1">
                <a:solidFill>
                  <a:srgbClr val="002060"/>
                </a:solidFill>
              </a:rPr>
              <a:t>SpA</a:t>
            </a:r>
            <a:r>
              <a:rPr lang="en-GB" altLang="en-GB" sz="2000" b="1" dirty="0">
                <a:solidFill>
                  <a:srgbClr val="002060"/>
                </a:solidFill>
              </a:rPr>
              <a:t> v Union Maritime Ltd [2012]. </a:t>
            </a:r>
            <a:endParaRPr lang="en-GB" sz="2000" b="1" dirty="0">
              <a:solidFill>
                <a:srgbClr val="002060"/>
              </a:solidFill>
            </a:endParaRPr>
          </a:p>
        </p:txBody>
      </p:sp>
    </p:spTree>
    <p:extLst>
      <p:ext uri="{BB962C8B-B14F-4D97-AF65-F5344CB8AC3E}">
        <p14:creationId xmlns:p14="http://schemas.microsoft.com/office/powerpoint/2010/main" val="2610270418"/>
      </p:ext>
    </p:extLst>
  </p:cSld>
  <p:clrMapOvr>
    <a:masterClrMapping/>
  </p:clrMapOvr>
  <mc:AlternateContent xmlns:mc="http://schemas.openxmlformats.org/markup-compatibility/2006" xmlns:p14="http://schemas.microsoft.com/office/powerpoint/2010/main">
    <mc:Choice Requires="p14">
      <p:transition spd="slow" p14:dur="2000" advTm="85937"/>
    </mc:Choice>
    <mc:Fallback xmlns="">
      <p:transition spd="slow" advTm="85937"/>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528" y="152399"/>
            <a:ext cx="9875520" cy="1356360"/>
          </a:xfrm>
        </p:spPr>
        <p:txBody>
          <a:bodyPr numCol="1"/>
          <a:lstStyle/>
          <a:p>
            <a:r>
              <a:rPr lang="en-GB" altLang="en-GB" dirty="0"/>
              <a:t>Goods contracts: </a:t>
            </a:r>
            <a:r>
              <a:rPr lang="en-GB" altLang="en-GB" dirty="0">
                <a:solidFill>
                  <a:srgbClr val="FF0000"/>
                </a:solidFill>
              </a:rPr>
              <a:t>s10</a:t>
            </a:r>
            <a:r>
              <a:rPr lang="en-GB" altLang="en-GB" dirty="0"/>
              <a:t>- </a:t>
            </a:r>
            <a:r>
              <a:rPr lang="en-GB" altLang="en-GB" dirty="0">
                <a:solidFill>
                  <a:schemeClr val="tx1"/>
                </a:solidFill>
              </a:rPr>
              <a:t>fitness for purpose</a:t>
            </a:r>
          </a:p>
        </p:txBody>
      </p:sp>
      <p:sp>
        <p:nvSpPr>
          <p:cNvPr id="3" name="Content Placeholder 2"/>
          <p:cNvSpPr>
            <a:spLocks noGrp="1"/>
          </p:cNvSpPr>
          <p:nvPr>
            <p:ph idx="1"/>
          </p:nvPr>
        </p:nvSpPr>
        <p:spPr>
          <a:xfrm>
            <a:off x="637310" y="1675014"/>
            <a:ext cx="9698181" cy="4572000"/>
          </a:xfrm>
        </p:spPr>
        <p:txBody>
          <a:bodyPr numCol="1">
            <a:normAutofit fontScale="92500"/>
          </a:bodyPr>
          <a:lstStyle/>
          <a:p>
            <a:pPr marL="45720" indent="0">
              <a:buNone/>
            </a:pPr>
            <a:r>
              <a:rPr lang="en-GB" altLang="en-GB" sz="2400" dirty="0">
                <a:solidFill>
                  <a:srgbClr val="00B0F0"/>
                </a:solidFill>
                <a:latin typeface="Arial Rounded MT Bold" panose="020F0704030504030204" pitchFamily="34" charset="0"/>
              </a:rPr>
              <a:t>Where the consumer makes known to the trader any particular purpose for which the goods are required, the goods will be fit for that purpose.</a:t>
            </a:r>
          </a:p>
          <a:p>
            <a:pPr>
              <a:buFontTx/>
              <a:buChar char="-"/>
            </a:pPr>
            <a:r>
              <a:rPr lang="en-GB" altLang="en-GB" sz="2400" dirty="0">
                <a:solidFill>
                  <a:schemeClr val="tx1"/>
                </a:solidFill>
                <a:latin typeface="Arial Rounded MT Bold" panose="020F0704030504030204" pitchFamily="34" charset="0"/>
              </a:rPr>
              <a:t>Applies only if consumer has relied on traders judgement</a:t>
            </a:r>
          </a:p>
          <a:p>
            <a:pPr marL="45720" indent="0">
              <a:buNone/>
            </a:pPr>
            <a:endParaRPr lang="en-GB" altLang="en-GB" sz="2400" dirty="0">
              <a:solidFill>
                <a:schemeClr val="tx1"/>
              </a:solidFill>
              <a:latin typeface="Arial Rounded MT Bold" panose="020F0704030504030204" pitchFamily="34" charset="0"/>
            </a:endParaRPr>
          </a:p>
          <a:p>
            <a:pPr>
              <a:buFontTx/>
              <a:buChar char="-"/>
            </a:pPr>
            <a:r>
              <a:rPr lang="en-GB" altLang="en-GB" sz="2400" dirty="0">
                <a:solidFill>
                  <a:schemeClr val="tx1"/>
                </a:solidFill>
                <a:latin typeface="Arial Rounded MT Bold" panose="020F0704030504030204" pitchFamily="34" charset="0"/>
                <a:cs typeface="Times New Roman" panose="02020603050405020304" pitchFamily="18" charset="0"/>
              </a:rPr>
              <a:t>Where the product has only one purpose the courts assumes that the trader knew what this was </a:t>
            </a:r>
            <a:r>
              <a:rPr lang="en-GB" altLang="en-GB" sz="2400" dirty="0">
                <a:solidFill>
                  <a:srgbClr val="002060"/>
                </a:solidFill>
                <a:latin typeface="Times New Roman" panose="02020603050405020304" pitchFamily="18" charset="0"/>
                <a:cs typeface="Times New Roman" panose="02020603050405020304" pitchFamily="18" charset="0"/>
              </a:rPr>
              <a:t>Priest v Last [1903]</a:t>
            </a:r>
          </a:p>
          <a:p>
            <a:pPr marL="45720" indent="0">
              <a:buNone/>
            </a:pPr>
            <a:endParaRPr lang="en-GB" altLang="en-GB" sz="2400" dirty="0">
              <a:solidFill>
                <a:schemeClr val="tx1"/>
              </a:solidFill>
              <a:latin typeface="Arial Rounded MT Bold" panose="020F0704030504030204" pitchFamily="34" charset="0"/>
              <a:cs typeface="Times New Roman" panose="02020603050405020304" pitchFamily="18" charset="0"/>
            </a:endParaRPr>
          </a:p>
          <a:p>
            <a:pPr>
              <a:buFontTx/>
              <a:buChar char="-"/>
            </a:pPr>
            <a:r>
              <a:rPr lang="en-GB" altLang="en-GB" sz="2400" dirty="0">
                <a:solidFill>
                  <a:schemeClr val="tx1"/>
                </a:solidFill>
                <a:latin typeface="Arial Rounded MT Bold" panose="020F0704030504030204" pitchFamily="34" charset="0"/>
                <a:cs typeface="Times New Roman" panose="02020603050405020304" pitchFamily="18" charset="0"/>
              </a:rPr>
              <a:t>An example of a situation where the buyer has an unusual or particular purpose for the goods </a:t>
            </a:r>
            <a:r>
              <a:rPr lang="en-GB" altLang="en-GB" sz="2400" dirty="0">
                <a:solidFill>
                  <a:srgbClr val="002060"/>
                </a:solidFill>
                <a:latin typeface="Times New Roman" panose="02020603050405020304" pitchFamily="18" charset="0"/>
                <a:cs typeface="Times New Roman" panose="02020603050405020304" pitchFamily="18" charset="0"/>
              </a:rPr>
              <a:t>Griffiths v Peter Conway Ltd [1939]</a:t>
            </a:r>
          </a:p>
          <a:p>
            <a:pPr>
              <a:buFontTx/>
              <a:buChar char="-"/>
            </a:pPr>
            <a:r>
              <a:rPr lang="en-GB" altLang="en-GB" sz="2600" baseline="0" dirty="0">
                <a:solidFill>
                  <a:srgbClr val="002060"/>
                </a:solidFill>
                <a:latin typeface="Times New Roman" panose="02020603050405020304" pitchFamily="18" charset="0"/>
                <a:cs typeface="Times New Roman" panose="02020603050405020304" pitchFamily="18" charset="0"/>
              </a:rPr>
              <a:t>Lowe v W </a:t>
            </a:r>
            <a:r>
              <a:rPr lang="en-GB" altLang="en-GB" sz="2600" baseline="0" dirty="0" err="1">
                <a:solidFill>
                  <a:srgbClr val="002060"/>
                </a:solidFill>
                <a:latin typeface="Times New Roman" panose="02020603050405020304" pitchFamily="18" charset="0"/>
                <a:cs typeface="Times New Roman" panose="02020603050405020304" pitchFamily="18" charset="0"/>
              </a:rPr>
              <a:t>Machell</a:t>
            </a:r>
            <a:r>
              <a:rPr lang="en-GB" altLang="en-GB" sz="2600" baseline="0" dirty="0">
                <a:solidFill>
                  <a:srgbClr val="002060"/>
                </a:solidFill>
                <a:latin typeface="Times New Roman" panose="02020603050405020304" pitchFamily="18" charset="0"/>
                <a:cs typeface="Times New Roman" panose="02020603050405020304" pitchFamily="18" charset="0"/>
              </a:rPr>
              <a:t> Joinery Ltd [2011]</a:t>
            </a:r>
            <a:endParaRPr lang="en-GB" altLang="en-GB" sz="4300" dirty="0">
              <a:solidFill>
                <a:srgbClr val="002060"/>
              </a:solidFill>
              <a:latin typeface="Times New Roman" panose="02020603050405020304" pitchFamily="18" charset="0"/>
              <a:cs typeface="Times New Roman" panose="02020603050405020304" pitchFamily="18" charset="0"/>
            </a:endParaRPr>
          </a:p>
          <a:p>
            <a:pPr marL="45720" indent="0">
              <a:buNone/>
            </a:pPr>
            <a:endParaRPr lang="en-GB" altLang="en-GB" dirty="0">
              <a:solidFill>
                <a:schemeClr val="tx1"/>
              </a:solidFill>
              <a:latin typeface="Arial Rounded MT Bold" panose="020F0704030504030204" pitchFamily="34" charset="0"/>
            </a:endParaRPr>
          </a:p>
        </p:txBody>
      </p:sp>
      <p:pic>
        <p:nvPicPr>
          <p:cNvPr id="4" name="Picture 3"/>
          <p:cNvPicPr>
            <a:picLocks noChangeAspect="1"/>
          </p:cNvPicPr>
          <p:nvPr/>
        </p:nvPicPr>
        <p:blipFill>
          <a:blip r:embed="rId3"/>
          <a:stretch>
            <a:fillRect/>
          </a:stretch>
        </p:blipFill>
        <p:spPr>
          <a:xfrm>
            <a:off x="10335491" y="2715491"/>
            <a:ext cx="1577253" cy="1577253"/>
          </a:xfrm>
          <a:prstGeom prst="rect">
            <a:avLst/>
          </a:prstGeom>
        </p:spPr>
      </p:pic>
      <p:pic>
        <p:nvPicPr>
          <p:cNvPr id="5" name="Picture 4"/>
          <p:cNvPicPr>
            <a:picLocks noChangeAspect="1"/>
          </p:cNvPicPr>
          <p:nvPr/>
        </p:nvPicPr>
        <p:blipFill>
          <a:blip r:embed="rId4"/>
          <a:stretch>
            <a:fillRect/>
          </a:stretch>
        </p:blipFill>
        <p:spPr>
          <a:xfrm>
            <a:off x="10074419" y="4531215"/>
            <a:ext cx="1715799" cy="1715799"/>
          </a:xfrm>
          <a:prstGeom prst="rect">
            <a:avLst/>
          </a:prstGeom>
        </p:spPr>
      </p:pic>
    </p:spTree>
    <p:extLst>
      <p:ext uri="{BB962C8B-B14F-4D97-AF65-F5344CB8AC3E}">
        <p14:creationId xmlns:p14="http://schemas.microsoft.com/office/powerpoint/2010/main" val="4101781671"/>
      </p:ext>
    </p:extLst>
  </p:cSld>
  <p:clrMapOvr>
    <a:masterClrMapping/>
  </p:clrMapOvr>
  <mc:AlternateContent xmlns:mc="http://schemas.openxmlformats.org/markup-compatibility/2006" xmlns:p14="http://schemas.microsoft.com/office/powerpoint/2010/main">
    <mc:Choice Requires="p14">
      <p:transition spd="slow" p14:dur="2000" advTm="116936"/>
    </mc:Choice>
    <mc:Fallback xmlns="">
      <p:transition spd="slow" advTm="116936"/>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TASK: Emma’s day</a:t>
            </a:r>
          </a:p>
        </p:txBody>
      </p:sp>
      <p:sp>
        <p:nvSpPr>
          <p:cNvPr id="3" name="Content Placeholder 2"/>
          <p:cNvSpPr>
            <a:spLocks noGrp="1"/>
          </p:cNvSpPr>
          <p:nvPr>
            <p:ph idx="1"/>
          </p:nvPr>
        </p:nvSpPr>
        <p:spPr/>
        <p:txBody>
          <a:bodyPr numCol="1">
            <a:normAutofit/>
          </a:bodyPr>
          <a:lstStyle/>
          <a:p>
            <a:pPr marL="45720" indent="0" algn="ctr">
              <a:buNone/>
            </a:pPr>
            <a:r>
              <a:rPr lang="en-GB" altLang="en-GB" sz="4000" dirty="0">
                <a:solidFill>
                  <a:schemeClr val="tx1"/>
                </a:solidFill>
              </a:rPr>
              <a:t>Would the car that Emma purchased amount to a breach of s9, s,10 or both? Why?</a:t>
            </a:r>
          </a:p>
        </p:txBody>
      </p:sp>
      <p:pic>
        <p:nvPicPr>
          <p:cNvPr id="4" name="Picture 3"/>
          <p:cNvPicPr>
            <a:picLocks noChangeAspect="1"/>
          </p:cNvPicPr>
          <p:nvPr/>
        </p:nvPicPr>
        <p:blipFill>
          <a:blip r:embed="rId3"/>
          <a:stretch>
            <a:fillRect/>
          </a:stretch>
        </p:blipFill>
        <p:spPr>
          <a:xfrm>
            <a:off x="3837709" y="3674274"/>
            <a:ext cx="3718101" cy="1955001"/>
          </a:xfrm>
          <a:prstGeom prst="rect">
            <a:avLst/>
          </a:prstGeom>
        </p:spPr>
      </p:pic>
    </p:spTree>
    <p:extLst>
      <p:ext uri="{BB962C8B-B14F-4D97-AF65-F5344CB8AC3E}">
        <p14:creationId xmlns:p14="http://schemas.microsoft.com/office/powerpoint/2010/main" val="1035505403"/>
      </p:ext>
    </p:extLst>
  </p:cSld>
  <p:clrMapOvr>
    <a:masterClrMapping/>
  </p:clrMapOvr>
  <mc:AlternateContent xmlns:mc="http://schemas.openxmlformats.org/markup-compatibility/2006" xmlns:p14="http://schemas.microsoft.com/office/powerpoint/2010/main">
    <mc:Choice Requires="p14">
      <p:transition spd="slow" p14:dur="2000" advTm="31463"/>
    </mc:Choice>
    <mc:Fallback xmlns="">
      <p:transition spd="slow" advTm="31463"/>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1" y="207818"/>
            <a:ext cx="9875520" cy="1356360"/>
          </a:xfrm>
        </p:spPr>
        <p:txBody>
          <a:bodyPr numCol="1"/>
          <a:lstStyle/>
          <a:p>
            <a:r>
              <a:rPr lang="en-GB" altLang="en-GB" dirty="0"/>
              <a:t>Goods for purpose: </a:t>
            </a:r>
            <a:r>
              <a:rPr lang="en-GB" altLang="en-GB" dirty="0">
                <a:solidFill>
                  <a:srgbClr val="FF0000"/>
                </a:solidFill>
              </a:rPr>
              <a:t>s11</a:t>
            </a:r>
            <a:r>
              <a:rPr lang="en-GB" altLang="en-GB" dirty="0"/>
              <a:t>- </a:t>
            </a:r>
            <a:r>
              <a:rPr lang="en-GB" altLang="en-GB" dirty="0">
                <a:solidFill>
                  <a:schemeClr val="tx1"/>
                </a:solidFill>
              </a:rPr>
              <a:t>description</a:t>
            </a:r>
          </a:p>
        </p:txBody>
      </p:sp>
      <p:sp>
        <p:nvSpPr>
          <p:cNvPr id="3" name="Content Placeholder 2"/>
          <p:cNvSpPr>
            <a:spLocks noGrp="1"/>
          </p:cNvSpPr>
          <p:nvPr>
            <p:ph idx="1"/>
          </p:nvPr>
        </p:nvSpPr>
        <p:spPr>
          <a:xfrm>
            <a:off x="706582" y="1564178"/>
            <a:ext cx="7495309" cy="4670367"/>
          </a:xfrm>
        </p:spPr>
        <p:txBody>
          <a:bodyPr numCol="1">
            <a:noAutofit/>
          </a:bodyPr>
          <a:lstStyle/>
          <a:p>
            <a:pPr marL="45720" indent="0">
              <a:buNone/>
            </a:pPr>
            <a:r>
              <a:rPr lang="en-GB" altLang="en-GB" sz="2800" dirty="0"/>
              <a:t>“Cod con: shoppers mislead by cheaper alternatives”</a:t>
            </a:r>
          </a:p>
          <a:p>
            <a:pPr marL="45720" indent="0">
              <a:buNone/>
            </a:pPr>
            <a:r>
              <a:rPr lang="en-GB" altLang="en-GB" sz="2800" dirty="0"/>
              <a:t>Shoppers are being overcharged for cheaper fish being sold off as cod, according to new research. Some 7% of cod was mislabelled in the UK and 28% in Ireland.</a:t>
            </a:r>
          </a:p>
          <a:p>
            <a:pPr marL="45720" indent="0">
              <a:buNone/>
            </a:pPr>
            <a:r>
              <a:rPr lang="en-GB" altLang="en-GB" sz="2800" dirty="0"/>
              <a:t>Less expensive species, including Pollack and whiting, are labelled and sold as cod and threatened species of cod, was also being sold as ‘sustainably sourced’ in one supermarket. </a:t>
            </a:r>
          </a:p>
        </p:txBody>
      </p:sp>
      <p:pic>
        <p:nvPicPr>
          <p:cNvPr id="4" name="Picture 3"/>
          <p:cNvPicPr>
            <a:picLocks noChangeAspect="1"/>
          </p:cNvPicPr>
          <p:nvPr/>
        </p:nvPicPr>
        <p:blipFill>
          <a:blip r:embed="rId3"/>
          <a:stretch>
            <a:fillRect/>
          </a:stretch>
        </p:blipFill>
        <p:spPr>
          <a:xfrm>
            <a:off x="9225396" y="1144038"/>
            <a:ext cx="2552700" cy="1790700"/>
          </a:xfrm>
          <a:prstGeom prst="rect">
            <a:avLst/>
          </a:prstGeom>
        </p:spPr>
      </p:pic>
      <p:pic>
        <p:nvPicPr>
          <p:cNvPr id="5" name="Picture 4"/>
          <p:cNvPicPr>
            <a:picLocks noChangeAspect="1"/>
          </p:cNvPicPr>
          <p:nvPr/>
        </p:nvPicPr>
        <p:blipFill>
          <a:blip r:embed="rId4"/>
          <a:stretch>
            <a:fillRect/>
          </a:stretch>
        </p:blipFill>
        <p:spPr>
          <a:xfrm>
            <a:off x="9518072" y="3733799"/>
            <a:ext cx="2050473" cy="1537855"/>
          </a:xfrm>
          <a:prstGeom prst="rect">
            <a:avLst/>
          </a:prstGeom>
        </p:spPr>
      </p:pic>
    </p:spTree>
    <p:extLst>
      <p:ext uri="{BB962C8B-B14F-4D97-AF65-F5344CB8AC3E}">
        <p14:creationId xmlns:p14="http://schemas.microsoft.com/office/powerpoint/2010/main" val="2819811755"/>
      </p:ext>
    </p:extLst>
  </p:cSld>
  <p:clrMapOvr>
    <a:masterClrMapping/>
  </p:clrMapOvr>
  <mc:AlternateContent xmlns:mc="http://schemas.openxmlformats.org/markup-compatibility/2006" xmlns:p14="http://schemas.microsoft.com/office/powerpoint/2010/main">
    <mc:Choice Requires="p14">
      <p:transition spd="slow" p14:dur="2000" advTm="61858"/>
    </mc:Choice>
    <mc:Fallback xmlns="">
      <p:transition spd="slow" advTm="61858"/>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Goods for purpose: </a:t>
            </a:r>
            <a:r>
              <a:rPr lang="en-GB" altLang="en-GB" dirty="0">
                <a:solidFill>
                  <a:srgbClr val="FF0000"/>
                </a:solidFill>
              </a:rPr>
              <a:t>s11</a:t>
            </a:r>
            <a:r>
              <a:rPr lang="en-GB" altLang="en-GB" dirty="0"/>
              <a:t>- </a:t>
            </a:r>
            <a:r>
              <a:rPr lang="en-GB" altLang="en-GB" dirty="0">
                <a:solidFill>
                  <a:schemeClr val="tx1"/>
                </a:solidFill>
              </a:rPr>
              <a:t>description</a:t>
            </a:r>
          </a:p>
        </p:txBody>
      </p:sp>
      <p:sp>
        <p:nvSpPr>
          <p:cNvPr id="3" name="Content Placeholder 2"/>
          <p:cNvSpPr>
            <a:spLocks noGrp="1"/>
          </p:cNvSpPr>
          <p:nvPr>
            <p:ph idx="1"/>
          </p:nvPr>
        </p:nvSpPr>
        <p:spPr/>
        <p:txBody>
          <a:bodyPr numCol="1"/>
          <a:lstStyle/>
          <a:p>
            <a:pPr marL="45720" indent="0">
              <a:buNone/>
            </a:pPr>
            <a:r>
              <a:rPr lang="en-GB" altLang="en-GB" dirty="0">
                <a:solidFill>
                  <a:srgbClr val="FF0000"/>
                </a:solidFill>
              </a:rPr>
              <a:t>S11(1) CRA 2015- </a:t>
            </a:r>
            <a:r>
              <a:rPr lang="en-GB" altLang="en-GB" dirty="0">
                <a:solidFill>
                  <a:schemeClr val="tx1"/>
                </a:solidFill>
              </a:rPr>
              <a:t>When goods are sold by description, there is an implied term that they will match the description.</a:t>
            </a:r>
          </a:p>
          <a:p>
            <a:pPr marL="45720" indent="0">
              <a:buNone/>
            </a:pPr>
            <a:r>
              <a:rPr lang="en-GB" altLang="en-GB" dirty="0">
                <a:solidFill>
                  <a:srgbClr val="FF0000"/>
                </a:solidFill>
              </a:rPr>
              <a:t>S11(3) CRA </a:t>
            </a:r>
            <a:r>
              <a:rPr lang="en-GB" altLang="en-GB" dirty="0">
                <a:solidFill>
                  <a:schemeClr val="tx1"/>
                </a:solidFill>
              </a:rPr>
              <a:t>provides that ‘ a supply of goods is not prevented from being a supply by description just because the goods are exposed for supply, and they are selected by the buyers.</a:t>
            </a:r>
          </a:p>
        </p:txBody>
      </p:sp>
      <p:pic>
        <p:nvPicPr>
          <p:cNvPr id="4" name="Picture 3"/>
          <p:cNvPicPr>
            <a:picLocks noChangeAspect="1"/>
          </p:cNvPicPr>
          <p:nvPr/>
        </p:nvPicPr>
        <p:blipFill>
          <a:blip r:embed="rId3"/>
          <a:stretch>
            <a:fillRect/>
          </a:stretch>
        </p:blipFill>
        <p:spPr>
          <a:xfrm>
            <a:off x="9757930" y="3844203"/>
            <a:ext cx="1847850" cy="2466975"/>
          </a:xfrm>
          <a:prstGeom prst="rect">
            <a:avLst/>
          </a:prstGeom>
        </p:spPr>
      </p:pic>
      <p:sp>
        <p:nvSpPr>
          <p:cNvPr id="5" name="TextBox 4"/>
          <p:cNvSpPr txBox="1"/>
          <p:nvPr/>
        </p:nvSpPr>
        <p:spPr>
          <a:xfrm>
            <a:off x="3316753" y="4331262"/>
            <a:ext cx="7065818" cy="1077218"/>
          </a:xfrm>
          <a:prstGeom prst="rect">
            <a:avLst/>
          </a:prstGeom>
          <a:noFill/>
        </p:spPr>
        <p:txBody>
          <a:bodyPr wrap="square" numCol="1" rtlCol="0">
            <a:spAutoFit/>
          </a:bodyPr>
          <a:lstStyle/>
          <a:p>
            <a:r>
              <a:rPr lang="en-GB" altLang="en-GB" sz="3200" b="1" i="1" dirty="0">
                <a:solidFill>
                  <a:srgbClr val="FF0000"/>
                </a:solidFill>
              </a:rPr>
              <a:t>Beale v Taylor [1967]: </a:t>
            </a:r>
          </a:p>
          <a:p>
            <a:r>
              <a:rPr lang="en-GB" altLang="en-GB" sz="3200" b="1" i="1" dirty="0">
                <a:solidFill>
                  <a:schemeClr val="accent1"/>
                </a:solidFill>
              </a:rPr>
              <a:t>‘white herald convertible 1961’</a:t>
            </a:r>
            <a:endParaRPr lang="en-GB" altLang="en-GB" sz="3200" b="1" i="1" dirty="0">
              <a:solidFill>
                <a:srgbClr val="FF0000"/>
              </a:solidFill>
            </a:endParaRPr>
          </a:p>
        </p:txBody>
      </p:sp>
      <p:pic>
        <p:nvPicPr>
          <p:cNvPr id="6" name="Picture 5"/>
          <p:cNvPicPr>
            <a:picLocks noChangeAspect="1"/>
          </p:cNvPicPr>
          <p:nvPr/>
        </p:nvPicPr>
        <p:blipFill>
          <a:blip r:embed="rId4"/>
          <a:stretch>
            <a:fillRect/>
          </a:stretch>
        </p:blipFill>
        <p:spPr>
          <a:xfrm>
            <a:off x="553091" y="4633912"/>
            <a:ext cx="2457450" cy="1857375"/>
          </a:xfrm>
          <a:prstGeom prst="rect">
            <a:avLst/>
          </a:prstGeom>
        </p:spPr>
      </p:pic>
    </p:spTree>
    <p:extLst>
      <p:ext uri="{BB962C8B-B14F-4D97-AF65-F5344CB8AC3E}">
        <p14:creationId xmlns:p14="http://schemas.microsoft.com/office/powerpoint/2010/main" val="1771996294"/>
      </p:ext>
    </p:extLst>
  </p:cSld>
  <p:clrMapOvr>
    <a:masterClrMapping/>
  </p:clrMapOvr>
  <mc:AlternateContent xmlns:mc="http://schemas.openxmlformats.org/markup-compatibility/2006" xmlns:p14="http://schemas.microsoft.com/office/powerpoint/2010/main">
    <mc:Choice Requires="p14">
      <p:transition spd="slow" p14:dur="2000" advTm="107741"/>
    </mc:Choice>
    <mc:Fallback xmlns="">
      <p:transition spd="slow" advTm="107741"/>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2" y="0"/>
            <a:ext cx="9875520" cy="1356360"/>
          </a:xfrm>
        </p:spPr>
        <p:txBody>
          <a:bodyPr numCol="1"/>
          <a:lstStyle/>
          <a:p>
            <a:pPr algn="ctr"/>
            <a:r>
              <a:rPr lang="en-GB" altLang="en-GB" dirty="0"/>
              <a:t>1.2 Services contracts</a:t>
            </a:r>
          </a:p>
        </p:txBody>
      </p:sp>
      <p:sp>
        <p:nvSpPr>
          <p:cNvPr id="3" name="Content Placeholder 2"/>
          <p:cNvSpPr>
            <a:spLocks noGrp="1"/>
          </p:cNvSpPr>
          <p:nvPr>
            <p:ph idx="1"/>
          </p:nvPr>
        </p:nvSpPr>
        <p:spPr>
          <a:xfrm>
            <a:off x="512618" y="1510145"/>
            <a:ext cx="10503254" cy="4585855"/>
          </a:xfrm>
        </p:spPr>
        <p:txBody>
          <a:bodyPr numCol="1">
            <a:normAutofit fontScale="85000" lnSpcReduction="10000"/>
          </a:bodyPr>
          <a:lstStyle/>
          <a:p>
            <a:pPr marL="45720" indent="0">
              <a:buNone/>
            </a:pPr>
            <a:r>
              <a:rPr lang="en-GB" altLang="en-GB" sz="2800" b="1" dirty="0">
                <a:solidFill>
                  <a:srgbClr val="002060"/>
                </a:solidFill>
              </a:rPr>
              <a:t>S48 CRA 2015 </a:t>
            </a:r>
            <a:r>
              <a:rPr lang="en-GB" altLang="en-GB" sz="2800" dirty="0">
                <a:solidFill>
                  <a:srgbClr val="002060"/>
                </a:solidFill>
              </a:rPr>
              <a:t>- implies terms into contracts </a:t>
            </a:r>
            <a:r>
              <a:rPr lang="en-GB" altLang="en-GB" sz="2800" b="1" dirty="0">
                <a:solidFill>
                  <a:srgbClr val="002060"/>
                </a:solidFill>
              </a:rPr>
              <a:t>FOR A TRADER </a:t>
            </a:r>
            <a:r>
              <a:rPr lang="en-GB" altLang="en-GB" sz="2800" dirty="0">
                <a:solidFill>
                  <a:srgbClr val="002060"/>
                </a:solidFill>
              </a:rPr>
              <a:t>to supply a service to a </a:t>
            </a:r>
            <a:r>
              <a:rPr lang="en-GB" altLang="en-GB" sz="2800" b="1" dirty="0">
                <a:solidFill>
                  <a:srgbClr val="002060"/>
                </a:solidFill>
              </a:rPr>
              <a:t>consumer</a:t>
            </a:r>
            <a:r>
              <a:rPr lang="en-GB" altLang="en-GB" sz="2800" dirty="0">
                <a:solidFill>
                  <a:srgbClr val="002060"/>
                </a:solidFill>
              </a:rPr>
              <a:t>.</a:t>
            </a:r>
          </a:p>
          <a:p>
            <a:pPr marL="45720" indent="0">
              <a:buNone/>
            </a:pPr>
            <a:r>
              <a:rPr lang="en-GB" altLang="en-GB" sz="2800" dirty="0">
                <a:solidFill>
                  <a:schemeClr val="tx1"/>
                </a:solidFill>
              </a:rPr>
              <a:t> Three of the key terms implied into these contracts by CRA 2015 are as follows:</a:t>
            </a:r>
          </a:p>
          <a:p>
            <a:pPr marL="502920" indent="-457200">
              <a:buAutoNum type="arabicParenBoth"/>
            </a:pPr>
            <a:r>
              <a:rPr lang="en-GB" altLang="en-GB" sz="2800" dirty="0">
                <a:solidFill>
                  <a:schemeClr val="tx1"/>
                </a:solidFill>
              </a:rPr>
              <a:t>Under </a:t>
            </a:r>
            <a:r>
              <a:rPr lang="en-GB" altLang="en-GB" sz="2800" dirty="0">
                <a:solidFill>
                  <a:srgbClr val="C00000"/>
                </a:solidFill>
              </a:rPr>
              <a:t>s.49</a:t>
            </a:r>
            <a:r>
              <a:rPr lang="en-GB" altLang="en-GB" sz="2800" dirty="0">
                <a:solidFill>
                  <a:schemeClr val="tx1"/>
                </a:solidFill>
              </a:rPr>
              <a:t>:  a trader will perform the service with </a:t>
            </a:r>
            <a:r>
              <a:rPr lang="en-GB" altLang="en-GB" sz="2800" b="1" dirty="0">
                <a:solidFill>
                  <a:schemeClr val="tx1"/>
                </a:solidFill>
              </a:rPr>
              <a:t>reasonable care and skill</a:t>
            </a:r>
          </a:p>
          <a:p>
            <a:pPr>
              <a:buFontTx/>
              <a:buChar char="-"/>
            </a:pPr>
            <a:r>
              <a:rPr lang="en-GB" altLang="en-GB" sz="2800" b="1" i="1" dirty="0">
                <a:solidFill>
                  <a:schemeClr val="accent1">
                    <a:lumMod val="60000"/>
                    <a:lumOff val="40000"/>
                  </a:schemeClr>
                </a:solidFill>
              </a:rPr>
              <a:t>Davey v Cosmos Air Holidays [1989]</a:t>
            </a:r>
          </a:p>
          <a:p>
            <a:pPr>
              <a:buFontTx/>
              <a:buChar char="-"/>
            </a:pPr>
            <a:r>
              <a:rPr lang="en-GB" altLang="en-GB" sz="2800" b="1" i="1" dirty="0">
                <a:solidFill>
                  <a:schemeClr val="accent1">
                    <a:lumMod val="60000"/>
                    <a:lumOff val="40000"/>
                  </a:schemeClr>
                </a:solidFill>
              </a:rPr>
              <a:t>Wong Mee Wan v Kwan Kin Travel Services Ltd </a:t>
            </a:r>
          </a:p>
          <a:p>
            <a:pPr marL="45720" indent="0">
              <a:buNone/>
            </a:pPr>
            <a:r>
              <a:rPr lang="en-GB" altLang="en-GB" sz="2800" i="1" dirty="0">
                <a:solidFill>
                  <a:schemeClr val="accent1">
                    <a:lumMod val="60000"/>
                    <a:lumOff val="40000"/>
                  </a:schemeClr>
                </a:solidFill>
              </a:rPr>
              <a:t>(2) </a:t>
            </a:r>
            <a:r>
              <a:rPr lang="en-GB" altLang="en-GB" sz="2800" dirty="0">
                <a:solidFill>
                  <a:schemeClr val="tx1"/>
                </a:solidFill>
              </a:rPr>
              <a:t>Under </a:t>
            </a:r>
            <a:r>
              <a:rPr lang="en-GB" altLang="en-GB" sz="2800" dirty="0">
                <a:solidFill>
                  <a:srgbClr val="C00000"/>
                </a:solidFill>
              </a:rPr>
              <a:t>s50</a:t>
            </a:r>
            <a:r>
              <a:rPr lang="en-GB" altLang="en-GB" sz="2800" dirty="0">
                <a:solidFill>
                  <a:schemeClr val="tx1"/>
                </a:solidFill>
              </a:rPr>
              <a:t>:  anything said or written to the consumer, by or on behalf of the trader, about the trader or the service will be implied as a term of the contract if that information was taken into account by the consumer when (a) deciding whether or not to enter into the contract or (b) making any decision about the service after having entered into the contract.</a:t>
            </a:r>
          </a:p>
        </p:txBody>
      </p:sp>
      <p:pic>
        <p:nvPicPr>
          <p:cNvPr id="4" name="Picture 3"/>
          <p:cNvPicPr>
            <a:picLocks noChangeAspect="1"/>
          </p:cNvPicPr>
          <p:nvPr/>
        </p:nvPicPr>
        <p:blipFill>
          <a:blip r:embed="rId3"/>
          <a:stretch>
            <a:fillRect/>
          </a:stretch>
        </p:blipFill>
        <p:spPr>
          <a:xfrm>
            <a:off x="9806522" y="229644"/>
            <a:ext cx="1860114" cy="1064712"/>
          </a:xfrm>
          <a:prstGeom prst="rect">
            <a:avLst/>
          </a:prstGeom>
        </p:spPr>
      </p:pic>
    </p:spTree>
    <p:extLst>
      <p:ext uri="{BB962C8B-B14F-4D97-AF65-F5344CB8AC3E}">
        <p14:creationId xmlns:p14="http://schemas.microsoft.com/office/powerpoint/2010/main" val="1033478626"/>
      </p:ext>
    </p:extLst>
  </p:cSld>
  <p:clrMapOvr>
    <a:masterClrMapping/>
  </p:clrMapOvr>
  <mc:AlternateContent xmlns:mc="http://schemas.openxmlformats.org/markup-compatibility/2006" xmlns:p14="http://schemas.microsoft.com/office/powerpoint/2010/main">
    <mc:Choice Requires="p14">
      <p:transition spd="slow" p14:dur="2000" advTm="140760"/>
    </mc:Choice>
    <mc:Fallback xmlns="">
      <p:transition spd="slow" advTm="14076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1.2 Services contracts</a:t>
            </a:r>
          </a:p>
        </p:txBody>
      </p:sp>
      <p:sp>
        <p:nvSpPr>
          <p:cNvPr id="3" name="Content Placeholder 2"/>
          <p:cNvSpPr>
            <a:spLocks noGrp="1"/>
          </p:cNvSpPr>
          <p:nvPr>
            <p:ph idx="1"/>
          </p:nvPr>
        </p:nvSpPr>
        <p:spPr/>
        <p:txBody>
          <a:bodyPr numCol="1">
            <a:normAutofit/>
          </a:bodyPr>
          <a:lstStyle/>
          <a:p>
            <a:pPr marL="45720" indent="0">
              <a:buNone/>
            </a:pPr>
            <a:r>
              <a:rPr lang="en-GB" altLang="en-GB" sz="2800" dirty="0"/>
              <a:t>2) </a:t>
            </a:r>
            <a:r>
              <a:rPr lang="en-GB" altLang="en-GB" sz="2800" b="1" dirty="0">
                <a:solidFill>
                  <a:srgbClr val="C00000"/>
                </a:solidFill>
              </a:rPr>
              <a:t>s51 CRA</a:t>
            </a:r>
            <a:r>
              <a:rPr lang="en-GB" altLang="en-GB" sz="2800" b="1" dirty="0">
                <a:solidFill>
                  <a:srgbClr val="FF0000"/>
                </a:solidFill>
              </a:rPr>
              <a:t>: </a:t>
            </a:r>
            <a:r>
              <a:rPr lang="en-GB" altLang="en-GB" sz="2800" dirty="0">
                <a:solidFill>
                  <a:schemeClr val="tx1"/>
                </a:solidFill>
              </a:rPr>
              <a:t>Any consumer must pay a reasonable price for the service (and no more).</a:t>
            </a:r>
          </a:p>
          <a:p>
            <a:pPr marL="45720" indent="0">
              <a:buNone/>
            </a:pPr>
            <a:endParaRPr lang="en-GB" altLang="en-GB" sz="2800" dirty="0">
              <a:solidFill>
                <a:schemeClr val="tx1"/>
              </a:solidFill>
            </a:endParaRPr>
          </a:p>
          <a:p>
            <a:pPr marL="45720" indent="0">
              <a:buNone/>
            </a:pPr>
            <a:r>
              <a:rPr lang="en-GB" altLang="en-GB" sz="2800" dirty="0">
                <a:solidFill>
                  <a:schemeClr val="tx1"/>
                </a:solidFill>
              </a:rPr>
              <a:t>3) </a:t>
            </a:r>
            <a:r>
              <a:rPr lang="en-GB" altLang="en-GB" sz="2800" b="1" dirty="0">
                <a:solidFill>
                  <a:srgbClr val="C00000"/>
                </a:solidFill>
              </a:rPr>
              <a:t>s52 CRA</a:t>
            </a:r>
            <a:r>
              <a:rPr lang="en-GB" altLang="en-GB" sz="2800" b="1" dirty="0">
                <a:solidFill>
                  <a:srgbClr val="FF0000"/>
                </a:solidFill>
              </a:rPr>
              <a:t>: </a:t>
            </a:r>
            <a:r>
              <a:rPr lang="en-GB" altLang="en-GB" sz="2800" dirty="0">
                <a:solidFill>
                  <a:schemeClr val="tx1"/>
                </a:solidFill>
              </a:rPr>
              <a:t>The trader must perform the service within a reasonable time</a:t>
            </a:r>
          </a:p>
        </p:txBody>
      </p:sp>
    </p:spTree>
    <p:extLst>
      <p:ext uri="{BB962C8B-B14F-4D97-AF65-F5344CB8AC3E}">
        <p14:creationId xmlns:p14="http://schemas.microsoft.com/office/powerpoint/2010/main" val="3270433440"/>
      </p:ext>
    </p:extLst>
  </p:cSld>
  <p:clrMapOvr>
    <a:masterClrMapping/>
  </p:clrMapOvr>
  <mc:AlternateContent xmlns:mc="http://schemas.openxmlformats.org/markup-compatibility/2006" xmlns:p14="http://schemas.microsoft.com/office/powerpoint/2010/main">
    <mc:Choice Requires="p14">
      <p:transition spd="slow" p14:dur="2000" advTm="61325"/>
    </mc:Choice>
    <mc:Fallback xmlns="">
      <p:transition spd="slow" advTm="61325"/>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TASK</a:t>
            </a:r>
          </a:p>
        </p:txBody>
      </p:sp>
      <p:sp>
        <p:nvSpPr>
          <p:cNvPr id="3" name="Content Placeholder 2"/>
          <p:cNvSpPr>
            <a:spLocks noGrp="1"/>
          </p:cNvSpPr>
          <p:nvPr>
            <p:ph idx="1"/>
          </p:nvPr>
        </p:nvSpPr>
        <p:spPr/>
        <p:txBody>
          <a:bodyPr numCol="1">
            <a:normAutofit/>
          </a:bodyPr>
          <a:lstStyle/>
          <a:p>
            <a:pPr marL="45720" indent="0" algn="ctr">
              <a:buNone/>
            </a:pPr>
            <a:r>
              <a:rPr lang="en-GB" altLang="en-GB" sz="4000" dirty="0">
                <a:solidFill>
                  <a:schemeClr val="tx1"/>
                </a:solidFill>
              </a:rPr>
              <a:t>In relation to Emma’s highlights that she had done at the hairdressing salon, could you argue that CRA has been breached? If so, how?</a:t>
            </a:r>
          </a:p>
        </p:txBody>
      </p:sp>
      <p:pic>
        <p:nvPicPr>
          <p:cNvPr id="4" name="Picture 3"/>
          <p:cNvPicPr>
            <a:picLocks noChangeAspect="1"/>
          </p:cNvPicPr>
          <p:nvPr/>
        </p:nvPicPr>
        <p:blipFill>
          <a:blip r:embed="rId3"/>
          <a:stretch>
            <a:fillRect/>
          </a:stretch>
        </p:blipFill>
        <p:spPr>
          <a:xfrm>
            <a:off x="4396219" y="4530437"/>
            <a:ext cx="3084945" cy="1850967"/>
          </a:xfrm>
          <a:prstGeom prst="rect">
            <a:avLst/>
          </a:prstGeom>
        </p:spPr>
      </p:pic>
    </p:spTree>
    <p:extLst>
      <p:ext uri="{BB962C8B-B14F-4D97-AF65-F5344CB8AC3E}">
        <p14:creationId xmlns:p14="http://schemas.microsoft.com/office/powerpoint/2010/main" val="678700965"/>
      </p:ext>
    </p:extLst>
  </p:cSld>
  <p:clrMapOvr>
    <a:masterClrMapping/>
  </p:clrMapOvr>
  <mc:AlternateContent xmlns:mc="http://schemas.openxmlformats.org/markup-compatibility/2006" xmlns:p14="http://schemas.microsoft.com/office/powerpoint/2010/main">
    <mc:Choice Requires="p14">
      <p:transition spd="slow" p14:dur="2000" advTm="34598"/>
    </mc:Choice>
    <mc:Fallback xmlns="">
      <p:transition spd="slow" advTm="34598"/>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DE52678-A59F-E9C2-F266-6E187BDF916C}"/>
              </a:ext>
            </a:extLst>
          </p:cNvPr>
          <p:cNvSpPr txBox="1"/>
          <p:nvPr/>
        </p:nvSpPr>
        <p:spPr>
          <a:xfrm>
            <a:off x="349604" y="404080"/>
            <a:ext cx="9764456" cy="6063198"/>
          </a:xfrm>
          <a:prstGeom prst="rect">
            <a:avLst/>
          </a:prstGeom>
          <a:noFill/>
        </p:spPr>
        <p:txBody>
          <a:bodyPr wrap="square">
            <a:spAutoFit/>
          </a:bodyPr>
          <a:lstStyle/>
          <a:p>
            <a:r>
              <a:rPr lang="en-GB" sz="2800" b="1" u="sng" dirty="0">
                <a:solidFill>
                  <a:srgbClr val="0070C0"/>
                </a:solidFill>
              </a:rPr>
              <a:t>Digital content s.2(9)CRA (2015)</a:t>
            </a:r>
          </a:p>
          <a:p>
            <a:endParaRPr lang="en-GB" dirty="0"/>
          </a:p>
          <a:p>
            <a:r>
              <a:rPr lang="en-GB" dirty="0"/>
              <a:t>This means that intangible digital goods (i.e. digital goods which do not exist in a “solid” physical format) – such as apps, books, films, music and games downloaded from the internet – are now subject to the same rules and regulations as tangible goods (i.e. physical goods which can be touched and held) have always been.</a:t>
            </a:r>
          </a:p>
          <a:p>
            <a:endParaRPr lang="en-GB" dirty="0"/>
          </a:p>
          <a:p>
            <a:r>
              <a:rPr lang="en-GB" dirty="0"/>
              <a:t>The legislation covers contracts under which a trader supplies digital content to a consumer:</a:t>
            </a:r>
          </a:p>
          <a:p>
            <a:endParaRPr lang="en-GB" dirty="0"/>
          </a:p>
          <a:p>
            <a:r>
              <a:rPr lang="en-GB" dirty="0"/>
              <a:t>for a price (s33(1));</a:t>
            </a:r>
          </a:p>
          <a:p>
            <a:endParaRPr lang="en-GB" dirty="0"/>
          </a:p>
          <a:p>
            <a:r>
              <a:rPr lang="en-GB" dirty="0"/>
              <a:t>free with goods, services or other digital content which has been paid for, and which would not otherwise be generally available to consumers (s33(2)).</a:t>
            </a:r>
          </a:p>
          <a:p>
            <a:endParaRPr lang="en-GB" dirty="0"/>
          </a:p>
          <a:p>
            <a:r>
              <a:rPr lang="en-GB" dirty="0"/>
              <a:t>Almost identical protection is provided within these contracts in the form of implied terms relating to:</a:t>
            </a:r>
          </a:p>
          <a:p>
            <a:endParaRPr lang="en-GB" dirty="0"/>
          </a:p>
          <a:p>
            <a:r>
              <a:rPr lang="en-GB" dirty="0"/>
              <a:t>satisfactory quality (s34);</a:t>
            </a:r>
          </a:p>
          <a:p>
            <a:endParaRPr lang="en-GB" dirty="0"/>
          </a:p>
          <a:p>
            <a:r>
              <a:rPr lang="en-GB" dirty="0"/>
              <a:t>fitness for a particular purpose (s35); and</a:t>
            </a:r>
          </a:p>
          <a:p>
            <a:endParaRPr lang="en-GB" dirty="0"/>
          </a:p>
          <a:p>
            <a:r>
              <a:rPr lang="en-GB" dirty="0"/>
              <a:t>description (with “trial version” replacing the reference to “sample” in s11(2)) (s36).</a:t>
            </a:r>
          </a:p>
        </p:txBody>
      </p:sp>
      <p:pic>
        <p:nvPicPr>
          <p:cNvPr id="2" name="Picture 1">
            <a:extLst>
              <a:ext uri="{FF2B5EF4-FFF2-40B4-BE49-F238E27FC236}">
                <a16:creationId xmlns:a16="http://schemas.microsoft.com/office/drawing/2014/main" id="{6DF56AA5-70B5-4E97-9C9A-E722C266F904}"/>
              </a:ext>
            </a:extLst>
          </p:cNvPr>
          <p:cNvPicPr>
            <a:picLocks noChangeAspect="1"/>
          </p:cNvPicPr>
          <p:nvPr/>
        </p:nvPicPr>
        <p:blipFill>
          <a:blip r:embed="rId3"/>
          <a:stretch>
            <a:fillRect/>
          </a:stretch>
        </p:blipFill>
        <p:spPr>
          <a:xfrm>
            <a:off x="9699271" y="2126850"/>
            <a:ext cx="2143125" cy="2143125"/>
          </a:xfrm>
          <a:prstGeom prst="rect">
            <a:avLst/>
          </a:prstGeom>
        </p:spPr>
      </p:pic>
    </p:spTree>
    <p:extLst>
      <p:ext uri="{BB962C8B-B14F-4D97-AF65-F5344CB8AC3E}">
        <p14:creationId xmlns:p14="http://schemas.microsoft.com/office/powerpoint/2010/main" val="11554465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8128" y="207819"/>
            <a:ext cx="9875520" cy="1356360"/>
          </a:xfrm>
        </p:spPr>
        <p:txBody>
          <a:bodyPr numCol="1"/>
          <a:lstStyle/>
          <a:p>
            <a:r>
              <a:rPr lang="en-GB" altLang="en-GB" dirty="0"/>
              <a:t>2. Business-to-business contracts</a:t>
            </a:r>
          </a:p>
        </p:txBody>
      </p:sp>
      <p:sp>
        <p:nvSpPr>
          <p:cNvPr id="3" name="Content Placeholder 2"/>
          <p:cNvSpPr>
            <a:spLocks noGrp="1"/>
          </p:cNvSpPr>
          <p:nvPr>
            <p:ph idx="1"/>
          </p:nvPr>
        </p:nvSpPr>
        <p:spPr>
          <a:xfrm>
            <a:off x="526473" y="1302327"/>
            <a:ext cx="11194471" cy="4793673"/>
          </a:xfrm>
        </p:spPr>
        <p:txBody>
          <a:bodyPr numCol="1"/>
          <a:lstStyle/>
          <a:p>
            <a:pPr marL="45720" indent="0">
              <a:buNone/>
            </a:pPr>
            <a:r>
              <a:rPr lang="en-GB" altLang="en-GB" sz="2800" b="1" dirty="0">
                <a:solidFill>
                  <a:srgbClr val="0070C0"/>
                </a:solidFill>
              </a:rPr>
              <a:t>Sale of Goods Act 1979</a:t>
            </a:r>
          </a:p>
          <a:p>
            <a:pPr marL="45720" indent="0">
              <a:buNone/>
            </a:pPr>
            <a:r>
              <a:rPr lang="en-GB" altLang="en-GB" dirty="0">
                <a:solidFill>
                  <a:schemeClr val="tx1"/>
                </a:solidFill>
              </a:rPr>
              <a:t>Whilst CRA 2015 covers a range of contracts under which goods are supplied, </a:t>
            </a:r>
            <a:r>
              <a:rPr lang="en-GB" altLang="en-GB" dirty="0">
                <a:solidFill>
                  <a:srgbClr val="FF0000"/>
                </a:solidFill>
              </a:rPr>
              <a:t>SGA 1979 </a:t>
            </a:r>
            <a:r>
              <a:rPr lang="en-GB" altLang="en-GB" dirty="0">
                <a:solidFill>
                  <a:schemeClr val="tx1"/>
                </a:solidFill>
              </a:rPr>
              <a:t>only applies to a contract for the sale of goods, which is defined under s2(1) SGA 1979 as </a:t>
            </a:r>
            <a:r>
              <a:rPr lang="en-GB" altLang="en-GB" dirty="0"/>
              <a:t>a </a:t>
            </a:r>
            <a:r>
              <a:rPr lang="en-GB" altLang="en-GB" i="1" dirty="0"/>
              <a:t>contract by which the seller transfers or agrees to transfer the property in goods to the buyer for a money consideration, called the price.</a:t>
            </a:r>
            <a:endParaRPr lang="en-GB" altLang="en-GB" dirty="0"/>
          </a:p>
        </p:txBody>
      </p:sp>
      <p:graphicFrame>
        <p:nvGraphicFramePr>
          <p:cNvPr id="4" name="Table 3"/>
          <p:cNvGraphicFramePr>
            <a:graphicFrameLocks noGrp="1"/>
          </p:cNvGraphicFramePr>
          <p:nvPr>
            <p:extLst>
              <p:ext uri="{D42A27DB-BD31-4B8C-83A1-F6EECF244321}">
                <p14:modId xmlns:p14="http://schemas.microsoft.com/office/powerpoint/2010/main" val="1923260000"/>
              </p:ext>
            </p:extLst>
          </p:nvPr>
        </p:nvGraphicFramePr>
        <p:xfrm>
          <a:off x="1191492" y="3699163"/>
          <a:ext cx="9254835" cy="2641600"/>
        </p:xfrm>
        <a:graphic>
          <a:graphicData uri="http://schemas.openxmlformats.org/drawingml/2006/table">
            <a:tbl>
              <a:tblPr firstRow="1" bandRow="1">
                <a:tableStyleId>{5C22544A-7EE6-4342-B048-85BDC9FD1C3A}</a:tableStyleId>
              </a:tblPr>
              <a:tblGrid>
                <a:gridCol w="3084945">
                  <a:extLst>
                    <a:ext uri="{9D8B030D-6E8A-4147-A177-3AD203B41FA5}">
                      <a16:colId xmlns:a16="http://schemas.microsoft.com/office/drawing/2014/main" val="20000"/>
                    </a:ext>
                  </a:extLst>
                </a:gridCol>
                <a:gridCol w="3084945">
                  <a:extLst>
                    <a:ext uri="{9D8B030D-6E8A-4147-A177-3AD203B41FA5}">
                      <a16:colId xmlns:a16="http://schemas.microsoft.com/office/drawing/2014/main" val="20001"/>
                    </a:ext>
                  </a:extLst>
                </a:gridCol>
                <a:gridCol w="3084945">
                  <a:extLst>
                    <a:ext uri="{9D8B030D-6E8A-4147-A177-3AD203B41FA5}">
                      <a16:colId xmlns:a16="http://schemas.microsoft.com/office/drawing/2014/main" val="20002"/>
                    </a:ext>
                  </a:extLst>
                </a:gridCol>
              </a:tblGrid>
              <a:tr h="660400">
                <a:tc>
                  <a:txBody>
                    <a:bodyPr/>
                    <a:lstStyle/>
                    <a:p>
                      <a:r>
                        <a:rPr lang="en-GB" altLang="en-GB" dirty="0"/>
                        <a:t>Implied</a:t>
                      </a:r>
                      <a:r>
                        <a:rPr lang="en-GB" altLang="en-GB" baseline="0" dirty="0"/>
                        <a:t> term:</a:t>
                      </a:r>
                      <a:endParaRPr lang="en-GB" altLang="en-GB" dirty="0"/>
                    </a:p>
                  </a:txBody>
                  <a:tcPr/>
                </a:tc>
                <a:tc>
                  <a:txBody>
                    <a:bodyPr/>
                    <a:lstStyle/>
                    <a:p>
                      <a:r>
                        <a:rPr lang="en-GB" altLang="en-GB" dirty="0"/>
                        <a:t>Business-to-consumer</a:t>
                      </a:r>
                      <a:r>
                        <a:rPr lang="en-GB" altLang="en-GB" baseline="0" dirty="0"/>
                        <a:t> contracts:</a:t>
                      </a:r>
                      <a:endParaRPr lang="en-GB" altLang="en-GB" dirty="0"/>
                    </a:p>
                  </a:txBody>
                  <a:tcPr/>
                </a:tc>
                <a:tc>
                  <a:txBody>
                    <a:bodyPr/>
                    <a:lstStyle/>
                    <a:p>
                      <a:r>
                        <a:rPr lang="en-GB" altLang="en-GB" dirty="0"/>
                        <a:t>Business-to-business contracts</a:t>
                      </a:r>
                    </a:p>
                  </a:txBody>
                  <a:tcPr/>
                </a:tc>
                <a:extLst>
                  <a:ext uri="{0D108BD9-81ED-4DB2-BD59-A6C34878D82A}">
                    <a16:rowId xmlns:a16="http://schemas.microsoft.com/office/drawing/2014/main" val="10000"/>
                  </a:ext>
                </a:extLst>
              </a:tr>
              <a:tr h="660400">
                <a:tc>
                  <a:txBody>
                    <a:bodyPr/>
                    <a:lstStyle/>
                    <a:p>
                      <a:r>
                        <a:rPr lang="en-GB" altLang="en-GB" dirty="0"/>
                        <a:t>Satisfactory</a:t>
                      </a:r>
                      <a:r>
                        <a:rPr lang="en-GB" altLang="en-GB" baseline="0" dirty="0"/>
                        <a:t> quality</a:t>
                      </a:r>
                      <a:endParaRPr lang="en-GB" altLang="en-GB" dirty="0"/>
                    </a:p>
                  </a:txBody>
                  <a:tcPr/>
                </a:tc>
                <a:tc>
                  <a:txBody>
                    <a:bodyPr/>
                    <a:lstStyle/>
                    <a:p>
                      <a:r>
                        <a:rPr lang="en-GB" altLang="en-GB" dirty="0"/>
                        <a:t>S9 CRA 2015</a:t>
                      </a:r>
                    </a:p>
                  </a:txBody>
                  <a:tcPr/>
                </a:tc>
                <a:tc>
                  <a:txBody>
                    <a:bodyPr/>
                    <a:lstStyle/>
                    <a:p>
                      <a:r>
                        <a:rPr lang="en-GB" altLang="en-GB" dirty="0"/>
                        <a:t>S14(2) SGA</a:t>
                      </a:r>
                      <a:r>
                        <a:rPr lang="en-GB" altLang="en-GB" baseline="0" dirty="0"/>
                        <a:t> 1979</a:t>
                      </a:r>
                      <a:endParaRPr lang="en-GB" altLang="en-GB" dirty="0"/>
                    </a:p>
                  </a:txBody>
                  <a:tcPr/>
                </a:tc>
                <a:extLst>
                  <a:ext uri="{0D108BD9-81ED-4DB2-BD59-A6C34878D82A}">
                    <a16:rowId xmlns:a16="http://schemas.microsoft.com/office/drawing/2014/main" val="10001"/>
                  </a:ext>
                </a:extLst>
              </a:tr>
              <a:tr h="660400">
                <a:tc>
                  <a:txBody>
                    <a:bodyPr/>
                    <a:lstStyle/>
                    <a:p>
                      <a:r>
                        <a:rPr lang="en-GB" altLang="en-GB" dirty="0"/>
                        <a:t>Fitness for the purpose</a:t>
                      </a:r>
                    </a:p>
                  </a:txBody>
                  <a:tcPr/>
                </a:tc>
                <a:tc>
                  <a:txBody>
                    <a:bodyPr/>
                    <a:lstStyle/>
                    <a:p>
                      <a:r>
                        <a:rPr lang="en-GB" altLang="en-GB" dirty="0"/>
                        <a:t>S10 CRA</a:t>
                      </a:r>
                      <a:r>
                        <a:rPr lang="en-GB" altLang="en-GB" baseline="0" dirty="0"/>
                        <a:t> 2015</a:t>
                      </a:r>
                      <a:endParaRPr lang="en-GB" altLang="en-GB" dirty="0"/>
                    </a:p>
                  </a:txBody>
                  <a:tcPr/>
                </a:tc>
                <a:tc>
                  <a:txBody>
                    <a:bodyPr/>
                    <a:lstStyle/>
                    <a:p>
                      <a:r>
                        <a:rPr lang="en-GB" altLang="en-GB" dirty="0"/>
                        <a:t>S14(3) SGA</a:t>
                      </a:r>
                      <a:r>
                        <a:rPr lang="en-GB" altLang="en-GB" baseline="0" dirty="0"/>
                        <a:t> 1979</a:t>
                      </a:r>
                      <a:endParaRPr lang="en-GB" altLang="en-GB" dirty="0"/>
                    </a:p>
                  </a:txBody>
                  <a:tcPr/>
                </a:tc>
                <a:extLst>
                  <a:ext uri="{0D108BD9-81ED-4DB2-BD59-A6C34878D82A}">
                    <a16:rowId xmlns:a16="http://schemas.microsoft.com/office/drawing/2014/main" val="10002"/>
                  </a:ext>
                </a:extLst>
              </a:tr>
              <a:tr h="660400">
                <a:tc>
                  <a:txBody>
                    <a:bodyPr/>
                    <a:lstStyle/>
                    <a:p>
                      <a:r>
                        <a:rPr lang="en-GB" altLang="en-GB" dirty="0"/>
                        <a:t>Description</a:t>
                      </a:r>
                    </a:p>
                  </a:txBody>
                  <a:tcPr/>
                </a:tc>
                <a:tc>
                  <a:txBody>
                    <a:bodyPr/>
                    <a:lstStyle/>
                    <a:p>
                      <a:r>
                        <a:rPr lang="en-GB" altLang="en-GB" dirty="0"/>
                        <a:t>S11 CRA</a:t>
                      </a:r>
                      <a:r>
                        <a:rPr lang="en-GB" altLang="en-GB" baseline="0" dirty="0"/>
                        <a:t> 2015</a:t>
                      </a:r>
                      <a:endParaRPr lang="en-GB" altLang="en-GB" dirty="0"/>
                    </a:p>
                  </a:txBody>
                  <a:tcPr/>
                </a:tc>
                <a:tc>
                  <a:txBody>
                    <a:bodyPr/>
                    <a:lstStyle/>
                    <a:p>
                      <a:r>
                        <a:rPr lang="en-GB" altLang="en-GB" dirty="0"/>
                        <a:t>S13 SGA</a:t>
                      </a:r>
                      <a:r>
                        <a:rPr lang="en-GB" altLang="en-GB" baseline="0" dirty="0"/>
                        <a:t> 1979</a:t>
                      </a:r>
                      <a:endParaRPr lang="en-GB" altLang="en-GB" dirty="0"/>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3823854" y="3329831"/>
            <a:ext cx="4835237" cy="369332"/>
          </a:xfrm>
          <a:prstGeom prst="rect">
            <a:avLst/>
          </a:prstGeom>
          <a:noFill/>
        </p:spPr>
        <p:txBody>
          <a:bodyPr wrap="square" numCol="1" rtlCol="0">
            <a:spAutoFit/>
          </a:bodyPr>
          <a:lstStyle/>
          <a:p>
            <a:r>
              <a:rPr lang="en-GB" altLang="en-GB" b="1" u="sng" dirty="0"/>
              <a:t>Contracts for the sale of goods</a:t>
            </a:r>
          </a:p>
        </p:txBody>
      </p:sp>
    </p:spTree>
    <p:extLst>
      <p:ext uri="{BB962C8B-B14F-4D97-AF65-F5344CB8AC3E}">
        <p14:creationId xmlns:p14="http://schemas.microsoft.com/office/powerpoint/2010/main" val="1426542289"/>
      </p:ext>
    </p:extLst>
  </p:cSld>
  <p:clrMapOvr>
    <a:masterClrMapping/>
  </p:clrMapOvr>
  <mc:AlternateContent xmlns:mc="http://schemas.openxmlformats.org/markup-compatibility/2006" xmlns:p14="http://schemas.microsoft.com/office/powerpoint/2010/main">
    <mc:Choice Requires="p14">
      <p:transition spd="slow" p14:dur="2000" advTm="275901"/>
    </mc:Choice>
    <mc:Fallback xmlns="">
      <p:transition spd="slow" advTm="275901"/>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9A3AF-DE53-44DD-A5DB-B7B41C277161}"/>
              </a:ext>
            </a:extLst>
          </p:cNvPr>
          <p:cNvSpPr>
            <a:spLocks noGrp="1"/>
          </p:cNvSpPr>
          <p:nvPr>
            <p:ph type="title"/>
          </p:nvPr>
        </p:nvSpPr>
        <p:spPr/>
        <p:txBody>
          <a:bodyPr>
            <a:normAutofit fontScale="90000"/>
          </a:bodyPr>
          <a:lstStyle/>
          <a:p>
            <a:r>
              <a:rPr lang="en-GB" dirty="0"/>
              <a:t>Ss13 and 14 of the SGA 1979 are all classified by the Act as ‘conditions’ and they impose strict liability.</a:t>
            </a:r>
          </a:p>
        </p:txBody>
      </p:sp>
      <p:sp>
        <p:nvSpPr>
          <p:cNvPr id="3" name="Content Placeholder 2">
            <a:extLst>
              <a:ext uri="{FF2B5EF4-FFF2-40B4-BE49-F238E27FC236}">
                <a16:creationId xmlns:a16="http://schemas.microsoft.com/office/drawing/2014/main" id="{07363307-63D4-4EAB-ACE4-9FCCCB3469ED}"/>
              </a:ext>
            </a:extLst>
          </p:cNvPr>
          <p:cNvSpPr>
            <a:spLocks noGrp="1"/>
          </p:cNvSpPr>
          <p:nvPr>
            <p:ph idx="1"/>
          </p:nvPr>
        </p:nvSpPr>
        <p:spPr/>
        <p:txBody>
          <a:bodyPr/>
          <a:lstStyle/>
          <a:p>
            <a:endParaRPr lang="en-GB" dirty="0"/>
          </a:p>
          <a:p>
            <a:endParaRPr lang="en-GB" dirty="0"/>
          </a:p>
          <a:p>
            <a:r>
              <a:rPr lang="en-GB" dirty="0"/>
              <a:t>WHY DOES THIS MATTER?</a:t>
            </a:r>
          </a:p>
        </p:txBody>
      </p:sp>
    </p:spTree>
    <p:extLst>
      <p:ext uri="{BB962C8B-B14F-4D97-AF65-F5344CB8AC3E}">
        <p14:creationId xmlns:p14="http://schemas.microsoft.com/office/powerpoint/2010/main" val="4064072900"/>
      </p:ext>
    </p:extLst>
  </p:cSld>
  <p:clrMapOvr>
    <a:masterClrMapping/>
  </p:clrMapOvr>
  <mc:AlternateContent xmlns:mc="http://schemas.openxmlformats.org/markup-compatibility/2006" xmlns:p14="http://schemas.microsoft.com/office/powerpoint/2010/main">
    <mc:Choice Requires="p14">
      <p:transition spd="slow" p14:dur="2000" advTm="133631"/>
    </mc:Choice>
    <mc:Fallback xmlns="">
      <p:transition spd="slow" advTm="133631"/>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3589F-88D8-4A43-AF75-B256C2468001}"/>
              </a:ext>
            </a:extLst>
          </p:cNvPr>
          <p:cNvSpPr>
            <a:spLocks noGrp="1"/>
          </p:cNvSpPr>
          <p:nvPr>
            <p:ph type="title"/>
          </p:nvPr>
        </p:nvSpPr>
        <p:spPr>
          <a:xfrm>
            <a:off x="1285407" y="204865"/>
            <a:ext cx="9875520" cy="1356360"/>
          </a:xfrm>
        </p:spPr>
        <p:txBody>
          <a:bodyPr/>
          <a:lstStyle/>
          <a:p>
            <a:r>
              <a:rPr lang="en-GB" dirty="0"/>
              <a:t>Sale of Goods and Services Act 1982</a:t>
            </a:r>
          </a:p>
        </p:txBody>
      </p:sp>
      <p:pic>
        <p:nvPicPr>
          <p:cNvPr id="12" name="Picture 11">
            <a:extLst>
              <a:ext uri="{FF2B5EF4-FFF2-40B4-BE49-F238E27FC236}">
                <a16:creationId xmlns:a16="http://schemas.microsoft.com/office/drawing/2014/main" id="{F01F9FCF-2EAA-C461-E7E1-DC6998D2281C}"/>
              </a:ext>
            </a:extLst>
          </p:cNvPr>
          <p:cNvPicPr>
            <a:picLocks noChangeAspect="1"/>
          </p:cNvPicPr>
          <p:nvPr/>
        </p:nvPicPr>
        <p:blipFill>
          <a:blip r:embed="rId3"/>
          <a:stretch>
            <a:fillRect/>
          </a:stretch>
        </p:blipFill>
        <p:spPr>
          <a:xfrm>
            <a:off x="400832" y="1336154"/>
            <a:ext cx="11417927" cy="2092845"/>
          </a:xfrm>
          <a:prstGeom prst="rect">
            <a:avLst/>
          </a:prstGeom>
        </p:spPr>
      </p:pic>
      <p:pic>
        <p:nvPicPr>
          <p:cNvPr id="14" name="Picture 13">
            <a:extLst>
              <a:ext uri="{FF2B5EF4-FFF2-40B4-BE49-F238E27FC236}">
                <a16:creationId xmlns:a16="http://schemas.microsoft.com/office/drawing/2014/main" id="{16C739E9-1919-E914-B203-E84A21D8D4DC}"/>
              </a:ext>
            </a:extLst>
          </p:cNvPr>
          <p:cNvPicPr>
            <a:picLocks noChangeAspect="1"/>
          </p:cNvPicPr>
          <p:nvPr/>
        </p:nvPicPr>
        <p:blipFill>
          <a:blip r:embed="rId4"/>
          <a:stretch>
            <a:fillRect/>
          </a:stretch>
        </p:blipFill>
        <p:spPr>
          <a:xfrm>
            <a:off x="297624" y="3928084"/>
            <a:ext cx="11276426" cy="2426461"/>
          </a:xfrm>
          <a:prstGeom prst="rect">
            <a:avLst/>
          </a:prstGeom>
        </p:spPr>
      </p:pic>
    </p:spTree>
    <p:extLst>
      <p:ext uri="{BB962C8B-B14F-4D97-AF65-F5344CB8AC3E}">
        <p14:creationId xmlns:p14="http://schemas.microsoft.com/office/powerpoint/2010/main" val="2240290957"/>
      </p:ext>
    </p:extLst>
  </p:cSld>
  <p:clrMapOvr>
    <a:masterClrMapping/>
  </p:clrMapOvr>
  <mc:AlternateContent xmlns:mc="http://schemas.openxmlformats.org/markup-compatibility/2006" xmlns:p14="http://schemas.microsoft.com/office/powerpoint/2010/main">
    <mc:Choice Requires="p14">
      <p:transition spd="slow" p14:dur="2000" advTm="25147"/>
    </mc:Choice>
    <mc:Fallback xmlns="">
      <p:transition spd="slow" advTm="25147"/>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433439-39D4-988C-9973-FE332870F67C}"/>
              </a:ext>
            </a:extLst>
          </p:cNvPr>
          <p:cNvPicPr>
            <a:picLocks noChangeAspect="1"/>
          </p:cNvPicPr>
          <p:nvPr/>
        </p:nvPicPr>
        <p:blipFill>
          <a:blip r:embed="rId2"/>
          <a:stretch>
            <a:fillRect/>
          </a:stretch>
        </p:blipFill>
        <p:spPr>
          <a:xfrm>
            <a:off x="3834262" y="581799"/>
            <a:ext cx="4523475" cy="5694402"/>
          </a:xfrm>
          <a:prstGeom prst="rect">
            <a:avLst/>
          </a:prstGeom>
        </p:spPr>
      </p:pic>
    </p:spTree>
    <p:extLst>
      <p:ext uri="{BB962C8B-B14F-4D97-AF65-F5344CB8AC3E}">
        <p14:creationId xmlns:p14="http://schemas.microsoft.com/office/powerpoint/2010/main" val="15409801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2310" y="124691"/>
            <a:ext cx="9875520" cy="1356360"/>
          </a:xfrm>
        </p:spPr>
        <p:txBody>
          <a:bodyPr numCol="1"/>
          <a:lstStyle/>
          <a:p>
            <a:r>
              <a:rPr lang="en-GB" altLang="en-GB" dirty="0"/>
              <a:t>3. Terms implied by custom</a:t>
            </a:r>
          </a:p>
        </p:txBody>
      </p:sp>
      <p:sp>
        <p:nvSpPr>
          <p:cNvPr id="3" name="Content Placeholder 2"/>
          <p:cNvSpPr>
            <a:spLocks noGrp="1"/>
          </p:cNvSpPr>
          <p:nvPr>
            <p:ph idx="1"/>
          </p:nvPr>
        </p:nvSpPr>
        <p:spPr>
          <a:xfrm>
            <a:off x="568036" y="1343891"/>
            <a:ext cx="10447835" cy="4752109"/>
          </a:xfrm>
        </p:spPr>
        <p:txBody>
          <a:bodyPr numCol="1"/>
          <a:lstStyle/>
          <a:p>
            <a:pPr marL="45720" indent="0" algn="ctr">
              <a:buNone/>
            </a:pPr>
            <a:r>
              <a:rPr lang="en-GB" altLang="en-GB" sz="2800" i="1" dirty="0">
                <a:solidFill>
                  <a:schemeClr val="tx1"/>
                </a:solidFill>
              </a:rPr>
              <a:t>When terms are implied into a contract as a result of local or trade usage.</a:t>
            </a:r>
          </a:p>
          <a:p>
            <a:pPr marL="45720" indent="0">
              <a:buNone/>
            </a:pPr>
            <a:r>
              <a:rPr lang="en-GB" altLang="en-GB" dirty="0">
                <a:solidFill>
                  <a:schemeClr val="tx1"/>
                </a:solidFill>
              </a:rPr>
              <a:t>Questions that will be asked when considering whether such a term should be implied are:</a:t>
            </a:r>
          </a:p>
          <a:p>
            <a:pPr>
              <a:buFontTx/>
              <a:buChar char="-"/>
            </a:pPr>
            <a:r>
              <a:rPr lang="en-GB" altLang="en-GB" dirty="0">
                <a:latin typeface="Arial" panose="020B0604020202020204" pitchFamily="34" charset="0"/>
                <a:cs typeface="Arial" panose="020B0604020202020204" pitchFamily="34" charset="0"/>
              </a:rPr>
              <a:t>Whether the term has been in use for a sufficient length of time;</a:t>
            </a:r>
          </a:p>
          <a:p>
            <a:pPr>
              <a:buFontTx/>
              <a:buChar char="-"/>
            </a:pPr>
            <a:r>
              <a:rPr lang="en-GB" altLang="en-GB" dirty="0">
                <a:latin typeface="Arial" panose="020B0604020202020204" pitchFamily="34" charset="0"/>
                <a:cs typeface="Arial" panose="020B0604020202020204" pitchFamily="34" charset="0"/>
              </a:rPr>
              <a:t>Whether it is reasonable to imply such a term;</a:t>
            </a:r>
          </a:p>
          <a:p>
            <a:pPr>
              <a:buFontTx/>
              <a:buChar char="-"/>
            </a:pPr>
            <a:r>
              <a:rPr lang="en-GB" altLang="en-GB" dirty="0">
                <a:latin typeface="Arial" panose="020B0604020202020204" pitchFamily="34" charset="0"/>
                <a:cs typeface="Arial" panose="020B0604020202020204" pitchFamily="34" charset="0"/>
              </a:rPr>
              <a:t>Whether the term is inconsistent with an express term;</a:t>
            </a:r>
          </a:p>
          <a:p>
            <a:pPr>
              <a:buFontTx/>
              <a:buChar char="-"/>
            </a:pPr>
            <a:r>
              <a:rPr lang="en-GB" altLang="en-GB" dirty="0">
                <a:latin typeface="Arial" panose="020B0604020202020204" pitchFamily="34" charset="0"/>
                <a:cs typeface="Arial" panose="020B0604020202020204" pitchFamily="34" charset="0"/>
              </a:rPr>
              <a:t>That such a term is actually used in practice; and</a:t>
            </a:r>
          </a:p>
          <a:p>
            <a:pPr>
              <a:buFontTx/>
              <a:buChar char="-"/>
            </a:pPr>
            <a:r>
              <a:rPr lang="en-GB" altLang="en-GB" dirty="0">
                <a:latin typeface="Arial" panose="020B0604020202020204" pitchFamily="34" charset="0"/>
                <a:cs typeface="Arial" panose="020B0604020202020204" pitchFamily="34" charset="0"/>
              </a:rPr>
              <a:t>That the implication of such a term is acceptable to the court.</a:t>
            </a:r>
          </a:p>
        </p:txBody>
      </p:sp>
      <p:sp>
        <p:nvSpPr>
          <p:cNvPr id="4" name="Rounded Rectangle 3"/>
          <p:cNvSpPr/>
          <p:nvPr/>
        </p:nvSpPr>
        <p:spPr>
          <a:xfrm>
            <a:off x="8728364" y="4488873"/>
            <a:ext cx="2923309" cy="1842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9275618" y="4810035"/>
            <a:ext cx="1828800" cy="1200329"/>
          </a:xfrm>
          <a:prstGeom prst="rect">
            <a:avLst/>
          </a:prstGeom>
          <a:noFill/>
        </p:spPr>
        <p:txBody>
          <a:bodyPr wrap="square" numCol="1" rtlCol="0">
            <a:spAutoFit/>
          </a:bodyPr>
          <a:lstStyle/>
          <a:p>
            <a:pPr algn="ctr"/>
            <a:r>
              <a:rPr lang="en-GB" altLang="en-GB" sz="2400" b="1" i="1" dirty="0">
                <a:solidFill>
                  <a:srgbClr val="0070C0"/>
                </a:solidFill>
              </a:rPr>
              <a:t>Hutton v Warren [1836]</a:t>
            </a:r>
          </a:p>
        </p:txBody>
      </p:sp>
    </p:spTree>
    <p:extLst>
      <p:ext uri="{BB962C8B-B14F-4D97-AF65-F5344CB8AC3E}">
        <p14:creationId xmlns:p14="http://schemas.microsoft.com/office/powerpoint/2010/main" val="971329637"/>
      </p:ext>
    </p:extLst>
  </p:cSld>
  <p:clrMapOvr>
    <a:masterClrMapping/>
  </p:clrMapOvr>
  <mc:AlternateContent xmlns:mc="http://schemas.openxmlformats.org/markup-compatibility/2006" xmlns:p14="http://schemas.microsoft.com/office/powerpoint/2010/main">
    <mc:Choice Requires="p14">
      <p:transition spd="slow" p14:dur="2000" advTm="111201"/>
    </mc:Choice>
    <mc:Fallback xmlns="">
      <p:transition spd="slow" advTm="111201"/>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2091" y="221673"/>
            <a:ext cx="9875520" cy="1356360"/>
          </a:xfrm>
        </p:spPr>
        <p:txBody>
          <a:bodyPr numCol="1"/>
          <a:lstStyle/>
          <a:p>
            <a:r>
              <a:rPr lang="en-GB" altLang="en-GB" dirty="0"/>
              <a:t>4. Terms implied by the courts</a:t>
            </a:r>
          </a:p>
        </p:txBody>
      </p:sp>
      <p:sp>
        <p:nvSpPr>
          <p:cNvPr id="3" name="Content Placeholder 2"/>
          <p:cNvSpPr>
            <a:spLocks noGrp="1"/>
          </p:cNvSpPr>
          <p:nvPr>
            <p:ph idx="1"/>
          </p:nvPr>
        </p:nvSpPr>
        <p:spPr>
          <a:xfrm>
            <a:off x="484910" y="1385455"/>
            <a:ext cx="10530962" cy="4710545"/>
          </a:xfrm>
        </p:spPr>
        <p:txBody>
          <a:bodyPr numCol="1"/>
          <a:lstStyle/>
          <a:p>
            <a:pPr marL="45720" indent="0">
              <a:buNone/>
            </a:pPr>
            <a:r>
              <a:rPr lang="en-GB" altLang="en-GB" sz="2800" dirty="0">
                <a:solidFill>
                  <a:schemeClr val="tx1"/>
                </a:solidFill>
              </a:rPr>
              <a:t> </a:t>
            </a:r>
            <a:r>
              <a:rPr lang="en-GB" altLang="en-GB" sz="2800" u="sng" dirty="0">
                <a:solidFill>
                  <a:schemeClr val="tx1"/>
                </a:solidFill>
              </a:rPr>
              <a:t>This can happen in 2 ways:</a:t>
            </a:r>
          </a:p>
          <a:p>
            <a:pPr>
              <a:buFontTx/>
              <a:buChar char="-"/>
            </a:pPr>
            <a:r>
              <a:rPr lang="en-GB" altLang="en-GB" sz="2800" b="1" dirty="0">
                <a:solidFill>
                  <a:schemeClr val="tx1"/>
                </a:solidFill>
              </a:rPr>
              <a:t>Implied by law</a:t>
            </a:r>
          </a:p>
          <a:p>
            <a:pPr>
              <a:buFontTx/>
              <a:buChar char="-"/>
            </a:pPr>
            <a:r>
              <a:rPr lang="en-GB" altLang="en-GB" sz="2800" b="1" dirty="0">
                <a:solidFill>
                  <a:schemeClr val="tx1"/>
                </a:solidFill>
              </a:rPr>
              <a:t>Implied in fact</a:t>
            </a:r>
          </a:p>
          <a:p>
            <a:pPr>
              <a:buFontTx/>
              <a:buChar char="-"/>
            </a:pPr>
            <a:endParaRPr lang="en-GB" altLang="en-GB" sz="2800" dirty="0">
              <a:solidFill>
                <a:schemeClr val="tx1"/>
              </a:solidFill>
            </a:endParaRPr>
          </a:p>
          <a:p>
            <a:pPr marL="45720" indent="0">
              <a:buNone/>
            </a:pPr>
            <a:r>
              <a:rPr lang="en-GB" altLang="en-GB" sz="2800" b="1" dirty="0">
                <a:solidFill>
                  <a:schemeClr val="tx1"/>
                </a:solidFill>
              </a:rPr>
              <a:t>Implied by law  </a:t>
            </a:r>
            <a:r>
              <a:rPr lang="en-GB" altLang="en-GB" sz="2800" dirty="0">
                <a:solidFill>
                  <a:schemeClr val="tx1"/>
                </a:solidFill>
              </a:rPr>
              <a:t>- case law has established that these terms always appear in these types of contract.</a:t>
            </a:r>
          </a:p>
          <a:p>
            <a:pPr marL="45720" indent="0">
              <a:buNone/>
            </a:pPr>
            <a:endParaRPr lang="en-GB" altLang="en-GB" sz="2800" dirty="0">
              <a:solidFill>
                <a:schemeClr val="tx1"/>
              </a:solidFill>
            </a:endParaRPr>
          </a:p>
          <a:p>
            <a:pPr marL="45720" indent="0">
              <a:buNone/>
            </a:pPr>
            <a:r>
              <a:rPr lang="en-GB" altLang="en-GB" sz="2800" b="1" i="1" dirty="0">
                <a:solidFill>
                  <a:srgbClr val="FF0000"/>
                </a:solidFill>
              </a:rPr>
              <a:t>Liverpool City Council v Irwin [1976]</a:t>
            </a:r>
          </a:p>
          <a:p>
            <a:pPr marL="45720" indent="0">
              <a:buNone/>
            </a:pPr>
            <a:endParaRPr lang="en-GB" altLang="en-GB" dirty="0">
              <a:solidFill>
                <a:schemeClr val="tx1"/>
              </a:solidFill>
            </a:endParaRPr>
          </a:p>
        </p:txBody>
      </p:sp>
      <p:pic>
        <p:nvPicPr>
          <p:cNvPr id="4" name="Picture 3"/>
          <p:cNvPicPr>
            <a:picLocks noChangeAspect="1"/>
          </p:cNvPicPr>
          <p:nvPr/>
        </p:nvPicPr>
        <p:blipFill>
          <a:blip r:embed="rId3"/>
          <a:stretch>
            <a:fillRect/>
          </a:stretch>
        </p:blipFill>
        <p:spPr>
          <a:xfrm>
            <a:off x="7501803" y="4244303"/>
            <a:ext cx="3374015" cy="2245254"/>
          </a:xfrm>
          <a:prstGeom prst="rect">
            <a:avLst/>
          </a:prstGeom>
        </p:spPr>
      </p:pic>
    </p:spTree>
    <p:extLst>
      <p:ext uri="{BB962C8B-B14F-4D97-AF65-F5344CB8AC3E}">
        <p14:creationId xmlns:p14="http://schemas.microsoft.com/office/powerpoint/2010/main" val="821343342"/>
      </p:ext>
    </p:extLst>
  </p:cSld>
  <p:clrMapOvr>
    <a:masterClrMapping/>
  </p:clrMapOvr>
  <mc:AlternateContent xmlns:mc="http://schemas.openxmlformats.org/markup-compatibility/2006" xmlns:p14="http://schemas.microsoft.com/office/powerpoint/2010/main">
    <mc:Choice Requires="p14">
      <p:transition spd="slow" p14:dur="2000" advTm="82408"/>
    </mc:Choice>
    <mc:Fallback xmlns="">
      <p:transition spd="slow" advTm="8240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B65917-9185-3215-E0B5-2641C8002189}"/>
              </a:ext>
            </a:extLst>
          </p:cNvPr>
          <p:cNvSpPr txBox="1"/>
          <p:nvPr/>
        </p:nvSpPr>
        <p:spPr>
          <a:xfrm>
            <a:off x="294640" y="264160"/>
            <a:ext cx="11369040" cy="5970865"/>
          </a:xfrm>
          <a:prstGeom prst="rect">
            <a:avLst/>
          </a:prstGeom>
          <a:noFill/>
        </p:spPr>
        <p:txBody>
          <a:bodyPr wrap="square" rtlCol="0">
            <a:spAutoFit/>
          </a:bodyPr>
          <a:lstStyle/>
          <a:p>
            <a:pPr algn="ctr"/>
            <a:r>
              <a:rPr lang="en-GB" sz="4000" b="1" u="sng" dirty="0">
                <a:solidFill>
                  <a:srgbClr val="0070C0"/>
                </a:solidFill>
              </a:rPr>
              <a:t>Conditions, warranties and innominate terms</a:t>
            </a:r>
          </a:p>
          <a:p>
            <a:endParaRPr lang="en-GB" dirty="0"/>
          </a:p>
          <a:p>
            <a:r>
              <a:rPr lang="en-GB" sz="3200" b="1" dirty="0">
                <a:solidFill>
                  <a:srgbClr val="0070C0"/>
                </a:solidFill>
              </a:rPr>
              <a:t>Conditions </a:t>
            </a:r>
            <a:r>
              <a:rPr lang="en-GB" dirty="0"/>
              <a:t>– </a:t>
            </a:r>
            <a:r>
              <a:rPr lang="en-GB" sz="2800" dirty="0"/>
              <a:t>The more important contract terms.</a:t>
            </a:r>
          </a:p>
          <a:p>
            <a:pPr marL="285750" indent="-285750">
              <a:buFontTx/>
              <a:buChar char="-"/>
            </a:pPr>
            <a:r>
              <a:rPr lang="en-GB" sz="2800" dirty="0"/>
              <a:t>A condition is a term that goes to the very root of the contract (is of central importance)</a:t>
            </a:r>
          </a:p>
          <a:p>
            <a:pPr marL="285750" indent="-285750">
              <a:buFontTx/>
              <a:buChar char="-"/>
            </a:pPr>
            <a:r>
              <a:rPr lang="en-GB" sz="2800" dirty="0"/>
              <a:t>Breach of a condition will allow the innocent party to treat the contract as an end if they want to (repudiation). </a:t>
            </a:r>
          </a:p>
          <a:p>
            <a:pPr marL="285750" indent="-285750">
              <a:buFontTx/>
              <a:buChar char="-"/>
            </a:pPr>
            <a:r>
              <a:rPr lang="en-GB" sz="2800" dirty="0"/>
              <a:t>The innocent party can also sue for damages. </a:t>
            </a:r>
          </a:p>
          <a:p>
            <a:pPr marL="285750" indent="-285750">
              <a:buFontTx/>
              <a:buChar char="-"/>
            </a:pPr>
            <a:endParaRPr lang="en-GB" dirty="0"/>
          </a:p>
          <a:p>
            <a:pPr marL="285750" indent="-285750">
              <a:buFontTx/>
              <a:buChar char="-"/>
            </a:pPr>
            <a:endParaRPr lang="en-GB" dirty="0"/>
          </a:p>
          <a:p>
            <a:r>
              <a:rPr lang="en-GB" sz="3200" b="1" dirty="0">
                <a:solidFill>
                  <a:srgbClr val="0070C0"/>
                </a:solidFill>
              </a:rPr>
              <a:t>Warranty – </a:t>
            </a:r>
            <a:r>
              <a:rPr lang="en-GB" sz="2800" b="1" dirty="0"/>
              <a:t>A term of the contract which is less important.</a:t>
            </a:r>
          </a:p>
          <a:p>
            <a:r>
              <a:rPr lang="en-GB" sz="2800" b="1" dirty="0"/>
              <a:t>- If a warranty is broken, the injured party must carry on with the contract (there is no right to repudiate).</a:t>
            </a:r>
          </a:p>
          <a:p>
            <a:r>
              <a:rPr lang="en-GB" sz="2800" b="1" dirty="0"/>
              <a:t>- Can sue for damages for what they have lost.</a:t>
            </a:r>
          </a:p>
        </p:txBody>
      </p:sp>
    </p:spTree>
    <p:extLst>
      <p:ext uri="{BB962C8B-B14F-4D97-AF65-F5344CB8AC3E}">
        <p14:creationId xmlns:p14="http://schemas.microsoft.com/office/powerpoint/2010/main" val="2053561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9D592-31A2-D339-75F3-6CE83784803C}"/>
              </a:ext>
            </a:extLst>
          </p:cNvPr>
          <p:cNvSpPr>
            <a:spLocks noGrp="1"/>
          </p:cNvSpPr>
          <p:nvPr>
            <p:ph type="title"/>
          </p:nvPr>
        </p:nvSpPr>
        <p:spPr/>
        <p:txBody>
          <a:bodyPr>
            <a:normAutofit fontScale="90000"/>
          </a:bodyPr>
          <a:lstStyle/>
          <a:p>
            <a:pPr algn="ctr"/>
            <a:r>
              <a:rPr lang="en-GB" sz="4400" b="1" u="sng" dirty="0">
                <a:solidFill>
                  <a:srgbClr val="0070C0"/>
                </a:solidFill>
              </a:rPr>
              <a:t>Conditions, warranties and innominate terms</a:t>
            </a:r>
            <a:br>
              <a:rPr lang="en-GB" sz="4400" b="1" u="sng" dirty="0">
                <a:solidFill>
                  <a:srgbClr val="0070C0"/>
                </a:solidFill>
              </a:rPr>
            </a:br>
            <a:endParaRPr lang="en-GB" dirty="0"/>
          </a:p>
        </p:txBody>
      </p:sp>
      <p:sp>
        <p:nvSpPr>
          <p:cNvPr id="3" name="Content Placeholder 2">
            <a:extLst>
              <a:ext uri="{FF2B5EF4-FFF2-40B4-BE49-F238E27FC236}">
                <a16:creationId xmlns:a16="http://schemas.microsoft.com/office/drawing/2014/main" id="{92D8B1B1-332B-4E01-16B2-E07A9F7D50FF}"/>
              </a:ext>
            </a:extLst>
          </p:cNvPr>
          <p:cNvSpPr>
            <a:spLocks noGrp="1"/>
          </p:cNvSpPr>
          <p:nvPr>
            <p:ph idx="1"/>
          </p:nvPr>
        </p:nvSpPr>
        <p:spPr>
          <a:xfrm>
            <a:off x="751114" y="1730829"/>
            <a:ext cx="10264757" cy="4365171"/>
          </a:xfrm>
        </p:spPr>
        <p:txBody>
          <a:bodyPr>
            <a:normAutofit fontScale="92500" lnSpcReduction="10000"/>
          </a:bodyPr>
          <a:lstStyle/>
          <a:p>
            <a:pPr marL="45720" indent="0">
              <a:buNone/>
            </a:pPr>
            <a:r>
              <a:rPr lang="en-GB" sz="2400" b="1" dirty="0" err="1">
                <a:solidFill>
                  <a:schemeClr val="tx1"/>
                </a:solidFill>
              </a:rPr>
              <a:t>Poussard</a:t>
            </a:r>
            <a:r>
              <a:rPr lang="en-GB" sz="2400" b="1" dirty="0">
                <a:solidFill>
                  <a:schemeClr val="tx1"/>
                </a:solidFill>
              </a:rPr>
              <a:t> v Spiers and Pond [1876] </a:t>
            </a:r>
          </a:p>
          <a:p>
            <a:pPr>
              <a:buFontTx/>
              <a:buChar char="-"/>
            </a:pPr>
            <a:r>
              <a:rPr lang="en-GB" dirty="0"/>
              <a:t>An opera singer was contracted to sing in an opera which was to start on 28 November. She was ill and was not available until 4 December, by which time the role had been given to someone else. The court held that the promise to start on 28 November was a condition (vital term) and so the defendants were entitled to treat the contract as if it had ended.</a:t>
            </a:r>
          </a:p>
          <a:p>
            <a:pPr marL="45720" indent="0">
              <a:buNone/>
            </a:pPr>
            <a:endParaRPr lang="en-GB" dirty="0"/>
          </a:p>
          <a:p>
            <a:pPr marL="45720" indent="0">
              <a:buNone/>
            </a:pPr>
            <a:endParaRPr lang="en-GB" dirty="0"/>
          </a:p>
          <a:p>
            <a:pPr marL="45720" indent="0">
              <a:buNone/>
            </a:pPr>
            <a:r>
              <a:rPr lang="en-GB" b="1" dirty="0">
                <a:solidFill>
                  <a:schemeClr val="tx1"/>
                </a:solidFill>
              </a:rPr>
              <a:t>Bettini v </a:t>
            </a:r>
            <a:r>
              <a:rPr lang="en-GB" b="1" dirty="0" err="1">
                <a:solidFill>
                  <a:schemeClr val="tx1"/>
                </a:solidFill>
              </a:rPr>
              <a:t>Gye</a:t>
            </a:r>
            <a:r>
              <a:rPr lang="en-GB" b="1" dirty="0">
                <a:solidFill>
                  <a:schemeClr val="tx1"/>
                </a:solidFill>
              </a:rPr>
              <a:t> [1876]</a:t>
            </a:r>
          </a:p>
          <a:p>
            <a:pPr marL="45720" indent="0">
              <a:buNone/>
            </a:pPr>
            <a:r>
              <a:rPr lang="en-GB" b="1" dirty="0">
                <a:solidFill>
                  <a:schemeClr val="tx1"/>
                </a:solidFill>
              </a:rPr>
              <a:t>- </a:t>
            </a:r>
            <a:r>
              <a:rPr lang="en-GB" dirty="0"/>
              <a:t>the facts were similar but the singer was only two days late for the obligatory six-day rehearsal period that preceded the opening of the opera. The rehearsal clause was not a condition (a vital term of the contract) but a warranty and therefore the theatre company could not treat the contract as it has ended, although it could claim damages to compensate for the two missed days.</a:t>
            </a:r>
          </a:p>
          <a:p>
            <a:pPr marL="45720" indent="0">
              <a:buNone/>
            </a:pPr>
            <a:endParaRPr lang="en-GB" b="1" dirty="0">
              <a:solidFill>
                <a:schemeClr val="tx1"/>
              </a:solidFill>
            </a:endParaRPr>
          </a:p>
        </p:txBody>
      </p:sp>
    </p:spTree>
    <p:extLst>
      <p:ext uri="{BB962C8B-B14F-4D97-AF65-F5344CB8AC3E}">
        <p14:creationId xmlns:p14="http://schemas.microsoft.com/office/powerpoint/2010/main" val="39871932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E702DB-454B-115C-8414-037B13389C31}"/>
              </a:ext>
            </a:extLst>
          </p:cNvPr>
          <p:cNvPicPr>
            <a:picLocks noChangeAspect="1"/>
          </p:cNvPicPr>
          <p:nvPr/>
        </p:nvPicPr>
        <p:blipFill>
          <a:blip r:embed="rId3"/>
          <a:stretch>
            <a:fillRect/>
          </a:stretch>
        </p:blipFill>
        <p:spPr>
          <a:xfrm>
            <a:off x="5574081" y="249038"/>
            <a:ext cx="6160961" cy="6359923"/>
          </a:xfrm>
          <a:prstGeom prst="rect">
            <a:avLst/>
          </a:prstGeom>
        </p:spPr>
      </p:pic>
      <p:sp>
        <p:nvSpPr>
          <p:cNvPr id="6" name="TextBox 5">
            <a:extLst>
              <a:ext uri="{FF2B5EF4-FFF2-40B4-BE49-F238E27FC236}">
                <a16:creationId xmlns:a16="http://schemas.microsoft.com/office/drawing/2014/main" id="{BC58C947-66DF-2B5B-02F0-A51AF888B7A5}"/>
              </a:ext>
            </a:extLst>
          </p:cNvPr>
          <p:cNvSpPr txBox="1"/>
          <p:nvPr/>
        </p:nvSpPr>
        <p:spPr>
          <a:xfrm>
            <a:off x="563671" y="1615858"/>
            <a:ext cx="3482236" cy="646331"/>
          </a:xfrm>
          <a:prstGeom prst="rect">
            <a:avLst/>
          </a:prstGeom>
          <a:noFill/>
        </p:spPr>
        <p:txBody>
          <a:bodyPr wrap="square" rtlCol="0">
            <a:spAutoFit/>
          </a:bodyPr>
          <a:lstStyle/>
          <a:p>
            <a:r>
              <a:rPr lang="en-GB" dirty="0"/>
              <a:t>Interpretation of terms of a contract</a:t>
            </a:r>
          </a:p>
        </p:txBody>
      </p:sp>
    </p:spTree>
    <p:extLst>
      <p:ext uri="{BB962C8B-B14F-4D97-AF65-F5344CB8AC3E}">
        <p14:creationId xmlns:p14="http://schemas.microsoft.com/office/powerpoint/2010/main" val="35666744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05D9C-333F-CBC7-D869-34589D5BE4A1}"/>
              </a:ext>
            </a:extLst>
          </p:cNvPr>
          <p:cNvSpPr>
            <a:spLocks noGrp="1"/>
          </p:cNvSpPr>
          <p:nvPr>
            <p:ph type="title"/>
          </p:nvPr>
        </p:nvSpPr>
        <p:spPr/>
        <p:txBody>
          <a:bodyPr/>
          <a:lstStyle/>
          <a:p>
            <a:r>
              <a:rPr lang="en-GB" dirty="0"/>
              <a:t>Interpretation of terms of a contract</a:t>
            </a:r>
          </a:p>
        </p:txBody>
      </p:sp>
      <p:pic>
        <p:nvPicPr>
          <p:cNvPr id="5" name="Picture 4">
            <a:extLst>
              <a:ext uri="{FF2B5EF4-FFF2-40B4-BE49-F238E27FC236}">
                <a16:creationId xmlns:a16="http://schemas.microsoft.com/office/drawing/2014/main" id="{2EC8A971-CF3D-38EE-F4AE-619D950C64C8}"/>
              </a:ext>
            </a:extLst>
          </p:cNvPr>
          <p:cNvPicPr>
            <a:picLocks noChangeAspect="1"/>
          </p:cNvPicPr>
          <p:nvPr/>
        </p:nvPicPr>
        <p:blipFill>
          <a:blip r:embed="rId2"/>
          <a:stretch>
            <a:fillRect/>
          </a:stretch>
        </p:blipFill>
        <p:spPr>
          <a:xfrm>
            <a:off x="1514475" y="2455949"/>
            <a:ext cx="9163050" cy="2847975"/>
          </a:xfrm>
          <a:prstGeom prst="rect">
            <a:avLst/>
          </a:prstGeom>
        </p:spPr>
      </p:pic>
    </p:spTree>
    <p:extLst>
      <p:ext uri="{BB962C8B-B14F-4D97-AF65-F5344CB8AC3E}">
        <p14:creationId xmlns:p14="http://schemas.microsoft.com/office/powerpoint/2010/main" val="12926162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0BCB6D3E-2815-49BC-A13F-4EFD175096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C77A9593-26A9-4234-8351-9339ABF913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 name="Straight Connector 19">
            <a:extLst>
              <a:ext uri="{FF2B5EF4-FFF2-40B4-BE49-F238E27FC236}">
                <a16:creationId xmlns:a16="http://schemas.microsoft.com/office/drawing/2014/main" id="{6E1AD3BD-190E-448E-9100-7E7AAB9BB9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7723AC0F-348F-4B67-BAC9-F3049BD20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A77CD8-101D-C09A-D2CC-6AF5CEC7455A}"/>
              </a:ext>
            </a:extLst>
          </p:cNvPr>
          <p:cNvSpPr>
            <a:spLocks noGrp="1"/>
          </p:cNvSpPr>
          <p:nvPr>
            <p:ph type="title"/>
          </p:nvPr>
        </p:nvSpPr>
        <p:spPr>
          <a:xfrm>
            <a:off x="8195138" y="857675"/>
            <a:ext cx="3113366" cy="3622844"/>
          </a:xfrm>
        </p:spPr>
        <p:txBody>
          <a:bodyPr vert="horz" lIns="91440" tIns="45720" rIns="91440" bIns="45720" rtlCol="0" anchor="b">
            <a:normAutofit/>
          </a:bodyPr>
          <a:lstStyle/>
          <a:p>
            <a:pPr algn="ctr">
              <a:lnSpc>
                <a:spcPct val="85000"/>
              </a:lnSpc>
            </a:pPr>
            <a:r>
              <a:rPr lang="en-US" sz="4600" b="1" cap="all">
                <a:solidFill>
                  <a:srgbClr val="FFFFFF"/>
                </a:solidFill>
              </a:rPr>
              <a:t>The parol evidence rule</a:t>
            </a:r>
          </a:p>
        </p:txBody>
      </p:sp>
      <p:pic>
        <p:nvPicPr>
          <p:cNvPr id="5" name="Content Placeholder 4">
            <a:extLst>
              <a:ext uri="{FF2B5EF4-FFF2-40B4-BE49-F238E27FC236}">
                <a16:creationId xmlns:a16="http://schemas.microsoft.com/office/drawing/2014/main" id="{3B8B6DAC-E09B-B98B-04C8-3B99DA32CDD4}"/>
              </a:ext>
            </a:extLst>
          </p:cNvPr>
          <p:cNvPicPr>
            <a:picLocks noGrp="1" noChangeAspect="1"/>
          </p:cNvPicPr>
          <p:nvPr>
            <p:ph idx="1"/>
          </p:nvPr>
        </p:nvPicPr>
        <p:blipFill>
          <a:blip r:embed="rId3"/>
          <a:stretch>
            <a:fillRect/>
          </a:stretch>
        </p:blipFill>
        <p:spPr>
          <a:xfrm>
            <a:off x="405917" y="1553227"/>
            <a:ext cx="7110933" cy="4497664"/>
          </a:xfrm>
          <a:prstGeom prst="rect">
            <a:avLst/>
          </a:prstGeom>
        </p:spPr>
      </p:pic>
    </p:spTree>
    <p:extLst>
      <p:ext uri="{BB962C8B-B14F-4D97-AF65-F5344CB8AC3E}">
        <p14:creationId xmlns:p14="http://schemas.microsoft.com/office/powerpoint/2010/main" val="3772763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83761-2ADC-4D18-8BCA-04EB46D57F4C}"/>
              </a:ext>
            </a:extLst>
          </p:cNvPr>
          <p:cNvSpPr>
            <a:spLocks noGrp="1"/>
          </p:cNvSpPr>
          <p:nvPr>
            <p:ph type="title"/>
          </p:nvPr>
        </p:nvSpPr>
        <p:spPr/>
        <p:txBody>
          <a:bodyPr/>
          <a:lstStyle/>
          <a:p>
            <a:r>
              <a:rPr lang="en-GB" dirty="0"/>
              <a:t>SUMMARY</a:t>
            </a:r>
          </a:p>
        </p:txBody>
      </p:sp>
      <p:sp>
        <p:nvSpPr>
          <p:cNvPr id="3" name="Text Placeholder 2">
            <a:extLst>
              <a:ext uri="{FF2B5EF4-FFF2-40B4-BE49-F238E27FC236}">
                <a16:creationId xmlns:a16="http://schemas.microsoft.com/office/drawing/2014/main" id="{969DBE9D-1327-4FBC-86FC-5FC99011940E}"/>
              </a:ext>
            </a:extLst>
          </p:cNvPr>
          <p:cNvSpPr>
            <a:spLocks noGrp="1"/>
          </p:cNvSpPr>
          <p:nvPr>
            <p:ph type="body" idx="1"/>
          </p:nvPr>
        </p:nvSpPr>
        <p:spPr/>
        <p:txBody>
          <a:bodyPr/>
          <a:lstStyle/>
          <a:p>
            <a:endParaRPr lang="en-GB"/>
          </a:p>
        </p:txBody>
      </p:sp>
      <p:pic>
        <p:nvPicPr>
          <p:cNvPr id="4" name="Audio 3">
            <a:hlinkClick r:id="" action="ppaction://media"/>
            <a:extLst>
              <a:ext uri="{FF2B5EF4-FFF2-40B4-BE49-F238E27FC236}">
                <a16:creationId xmlns:a16="http://schemas.microsoft.com/office/drawing/2014/main" id="{72EAAC77-FD7F-4BE3-B4D9-687A3DE38F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374692476"/>
      </p:ext>
    </p:extLst>
  </p:cSld>
  <p:clrMapOvr>
    <a:masterClrMapping/>
  </p:clrMapOvr>
  <mc:AlternateContent xmlns:mc="http://schemas.openxmlformats.org/markup-compatibility/2006" xmlns:p14="http://schemas.microsoft.com/office/powerpoint/2010/main">
    <mc:Choice Requires="p14">
      <p:transition spd="slow" p14:dur="2000" advTm="218780"/>
    </mc:Choice>
    <mc:Fallback xmlns="">
      <p:transition spd="slow" advTm="2187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51515" mute="1"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7.4|35.7|14.9"/>
</p:tagLst>
</file>

<file path=ppt/tags/tag2.xml><?xml version="1.0" encoding="utf-8"?>
<p:tagLst xmlns:a="http://schemas.openxmlformats.org/drawingml/2006/main" xmlns:r="http://schemas.openxmlformats.org/officeDocument/2006/relationships" xmlns:p="http://schemas.openxmlformats.org/presentationml/2006/main">
  <p:tag name="TIMING" val="|1.4|1.8"/>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2851</Words>
  <Application>Microsoft Office PowerPoint</Application>
  <PresentationFormat>Widescreen</PresentationFormat>
  <Paragraphs>288</Paragraphs>
  <Slides>43</Slides>
  <Notes>39</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43</vt:i4>
      </vt:variant>
    </vt:vector>
  </HeadingPairs>
  <TitlesOfParts>
    <vt:vector size="52" baseType="lpstr">
      <vt:lpstr>Arial</vt:lpstr>
      <vt:lpstr>Arial Rounded MT Bold</vt:lpstr>
      <vt:lpstr>Calibri</vt:lpstr>
      <vt:lpstr>Corbel</vt:lpstr>
      <vt:lpstr>Times New Roman</vt:lpstr>
      <vt:lpstr>Trebuchet MS</vt:lpstr>
      <vt:lpstr>Wingdings 3</vt:lpstr>
      <vt:lpstr>Facet</vt:lpstr>
      <vt:lpstr>Basis</vt:lpstr>
      <vt:lpstr>The contents of a contract 1:  Express and implied terms  </vt:lpstr>
      <vt:lpstr>Learning objectives</vt:lpstr>
      <vt:lpstr>Basic terminology</vt:lpstr>
      <vt:lpstr>Distinguishing between representations and terms</vt:lpstr>
      <vt:lpstr>1. IMPORTANCE OF STATEMENT </vt:lpstr>
      <vt:lpstr>2. Putting a statement in writing</vt:lpstr>
      <vt:lpstr>3. Timing</vt:lpstr>
      <vt:lpstr>4. Special knowledge or skills</vt:lpstr>
      <vt:lpstr>PowerPoint Presentation</vt:lpstr>
      <vt:lpstr>Express terms</vt:lpstr>
      <vt:lpstr>1. SIGNED WRITTEN DOCUMENTS CONTAINING CONTRACTUAL TERMS</vt:lpstr>
      <vt:lpstr>2. INCORPORATION OF WRITTEN TERMS INTO ORAL CONTRACTS</vt:lpstr>
      <vt:lpstr>2.1 Incorporation through notice</vt:lpstr>
      <vt:lpstr>Has reasonable notice been given? </vt:lpstr>
      <vt:lpstr>2.2 Consistent course of dealing</vt:lpstr>
      <vt:lpstr>2.3 Incorporation through a common understanding of the parties</vt:lpstr>
      <vt:lpstr>PowerPoint Presentation</vt:lpstr>
      <vt:lpstr>IMPLIED TERMS</vt:lpstr>
      <vt:lpstr>What are implied terms?</vt:lpstr>
      <vt:lpstr>1. Business-to-consumer contracts</vt:lpstr>
      <vt:lpstr>1.1 Goods contracts</vt:lpstr>
      <vt:lpstr>Goods contracts: s9 satisfactory quality</vt:lpstr>
      <vt:lpstr>Goods contracts: s9 satisfactory quality</vt:lpstr>
      <vt:lpstr>Goods contracts: s10- fitness for purpose</vt:lpstr>
      <vt:lpstr>TASK: Emma’s day</vt:lpstr>
      <vt:lpstr>Goods for purpose: s11- description</vt:lpstr>
      <vt:lpstr>Goods for purpose: s11- description</vt:lpstr>
      <vt:lpstr>1.2 Services contracts</vt:lpstr>
      <vt:lpstr>1.2 Services contracts</vt:lpstr>
      <vt:lpstr>TASK</vt:lpstr>
      <vt:lpstr>PowerPoint Presentation</vt:lpstr>
      <vt:lpstr>2. Business-to-business contracts</vt:lpstr>
      <vt:lpstr>Ss13 and 14 of the SGA 1979 are all classified by the Act as ‘conditions’ and they impose strict liability.</vt:lpstr>
      <vt:lpstr>Sale of Goods and Services Act 1982</vt:lpstr>
      <vt:lpstr>PowerPoint Presentation</vt:lpstr>
      <vt:lpstr>3. Terms implied by custom</vt:lpstr>
      <vt:lpstr>4. Terms implied by the courts</vt:lpstr>
      <vt:lpstr>PowerPoint Presentation</vt:lpstr>
      <vt:lpstr>Conditions, warranties and innominate terms </vt:lpstr>
      <vt:lpstr>PowerPoint Presentation</vt:lpstr>
      <vt:lpstr>Interpretation of terms of a contract</vt:lpstr>
      <vt:lpstr>The parol evidence rule</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contents of a contract</dc:title>
  <dc:creator>Laura Knight</dc:creator>
  <cp:lastModifiedBy>Laura Knight</cp:lastModifiedBy>
  <cp:revision>23</cp:revision>
  <cp:lastPrinted>2018-02-15T17:42:04Z</cp:lastPrinted>
  <dcterms:created xsi:type="dcterms:W3CDTF">2018-02-13T09:13:41Z</dcterms:created>
  <dcterms:modified xsi:type="dcterms:W3CDTF">2025-02-17T12:27:32Z</dcterms:modified>
</cp:coreProperties>
</file>