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96" r:id="rId1"/>
  </p:sldMasterIdLst>
  <p:sldIdLst>
    <p:sldId id="256" r:id="rId2"/>
    <p:sldId id="261" r:id="rId3"/>
    <p:sldId id="257" r:id="rId4"/>
    <p:sldId id="258" r:id="rId5"/>
    <p:sldId id="259" r:id="rId6"/>
    <p:sldId id="260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720"/>
    <p:restoredTop sz="94656"/>
  </p:normalViewPr>
  <p:slideViewPr>
    <p:cSldViewPr snapToGrid="0">
      <p:cViewPr>
        <p:scale>
          <a:sx n="111" d="100"/>
          <a:sy n="111" d="100"/>
        </p:scale>
        <p:origin x="1024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BD5FC-088A-BF4F-A863-29ADDE7F31AE}" type="datetimeFigureOut">
              <a:rPr lang="en-US" smtClean="0"/>
              <a:t>1/19/26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8EFF4-6381-8849-B8C1-7FCD6A1FF5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95944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BD5FC-088A-BF4F-A863-29ADDE7F31AE}" type="datetimeFigureOut">
              <a:rPr lang="en-US" smtClean="0"/>
              <a:t>1/19/26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8EFF4-6381-8849-B8C1-7FCD6A1FF5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82550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BD5FC-088A-BF4F-A863-29ADDE7F31AE}" type="datetimeFigureOut">
              <a:rPr lang="en-US" smtClean="0"/>
              <a:t>1/19/26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8EFF4-6381-8849-B8C1-7FCD6A1FF5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461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BD5FC-088A-BF4F-A863-29ADDE7F31AE}" type="datetimeFigureOut">
              <a:rPr lang="en-US" smtClean="0"/>
              <a:t>1/19/26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8EFF4-6381-8849-B8C1-7FCD6A1FF5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48754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BD5FC-088A-BF4F-A863-29ADDE7F31AE}" type="datetimeFigureOut">
              <a:rPr lang="en-US" smtClean="0"/>
              <a:t>1/19/26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8EFF4-6381-8849-B8C1-7FCD6A1FF58D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64191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BD5FC-088A-BF4F-A863-29ADDE7F31AE}" type="datetimeFigureOut">
              <a:rPr lang="en-US" smtClean="0"/>
              <a:t>1/19/26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8EFF4-6381-8849-B8C1-7FCD6A1FF5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09531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BD5FC-088A-BF4F-A863-29ADDE7F31AE}" type="datetimeFigureOut">
              <a:rPr lang="en-US" smtClean="0"/>
              <a:t>1/19/26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8EFF4-6381-8849-B8C1-7FCD6A1FF5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9620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BD5FC-088A-BF4F-A863-29ADDE7F31AE}" type="datetimeFigureOut">
              <a:rPr lang="en-US" smtClean="0"/>
              <a:t>1/19/26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8EFF4-6381-8849-B8C1-7FCD6A1FF5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1626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9BABD5FC-088A-BF4F-A863-29ADDE7F31AE}" type="datetimeFigureOut">
              <a:rPr lang="en-US" smtClean="0"/>
              <a:t>1/19/26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8EFF4-6381-8849-B8C1-7FCD6A1FF5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5720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BD5FC-088A-BF4F-A863-29ADDE7F31AE}" type="datetimeFigureOut">
              <a:rPr lang="en-US" smtClean="0"/>
              <a:t>1/19/26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8EFF4-6381-8849-B8C1-7FCD6A1FF5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96828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BD5FC-088A-BF4F-A863-29ADDE7F31AE}" type="datetimeFigureOut">
              <a:rPr lang="en-US" smtClean="0"/>
              <a:t>1/19/26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8EFF4-6381-8849-B8C1-7FCD6A1FF5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0131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9BABD5FC-088A-BF4F-A863-29ADDE7F31AE}" type="datetimeFigureOut">
              <a:rPr lang="en-US" smtClean="0"/>
              <a:t>1/19/26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D688EFF4-6381-8849-B8C1-7FCD6A1FF5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9509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7" r:id="rId1"/>
    <p:sldLayoutId id="2147483798" r:id="rId2"/>
    <p:sldLayoutId id="2147483799" r:id="rId3"/>
    <p:sldLayoutId id="2147483800" r:id="rId4"/>
    <p:sldLayoutId id="2147483801" r:id="rId5"/>
    <p:sldLayoutId id="2147483802" r:id="rId6"/>
    <p:sldLayoutId id="2147483803" r:id="rId7"/>
    <p:sldLayoutId id="2147483804" r:id="rId8"/>
    <p:sldLayoutId id="2147483805" r:id="rId9"/>
    <p:sldLayoutId id="2147483806" r:id="rId10"/>
    <p:sldLayoutId id="2147483807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microsoft.com/office/2007/relationships/media" Target="../media/media3.m4a"/><Relationship Id="rId7" Type="http://schemas.openxmlformats.org/officeDocument/2006/relationships/slideLayout" Target="../slideLayouts/slideLayout8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audio" Target="../media/media4.m4a"/><Relationship Id="rId5" Type="http://schemas.microsoft.com/office/2007/relationships/media" Target="../media/media4.m4a"/><Relationship Id="rId4" Type="http://schemas.openxmlformats.org/officeDocument/2006/relationships/audio" Target="../media/media3.m4a"/><Relationship Id="rId9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estyn.gov.wales/improvement-resources/learning-through-play-to-support-independent-learning/" TargetMode="External"/><Relationship Id="rId7" Type="http://schemas.openxmlformats.org/officeDocument/2006/relationships/hyperlink" Target="https://www.edutopia.org/article/how-use-play-learning/" TargetMode="External"/><Relationship Id="rId2" Type="http://schemas.openxmlformats.org/officeDocument/2006/relationships/hyperlink" Target="https://estyn.gov.wales/improvement-resources/how-to-facilitate-a-child-centred-approach-using-loose-parts-to-enhance-creativity-resilience-and-collaborative-skills/#what-impact-has-this-work-had-on-provision-and-learners--standard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hwb.gov.wales/curriculum-for-wales/mathematics-and-numeracy/designing-your-curriculum/?utm_source=copilot.com" TargetMode="External"/><Relationship Id="rId5" Type="http://schemas.openxmlformats.org/officeDocument/2006/relationships/hyperlink" Target="https://hwb.gov.wales/curriculum-2008/national-literacy-and-numeracy-framework-curriculum-for-wales-2008-version/framework/?utm_source=copilot.com" TargetMode="External"/><Relationship Id="rId4" Type="http://schemas.openxmlformats.org/officeDocument/2006/relationships/hyperlink" Target="https://estyn.gov.wales/improvement-resources/designing-a-pupil-led-curriculum/#:~:text=and%20their%20child's.-,What%20impact%20has%20this%20work%20had%20on%20provision%20and%20learners,embrace%20their%20own%20professional%20learni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6E311B-E74F-892F-2F52-5FC398E58AD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trwy</a:t>
            </a:r>
            <a:r>
              <a:rPr lang="en-US" dirty="0"/>
              <a:t> </a:t>
            </a:r>
            <a:r>
              <a:rPr lang="en-US" dirty="0" err="1"/>
              <a:t>chwarae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17BF53-E637-C0F1-28F9-C6E72997110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Gwen Jones</a:t>
            </a:r>
            <a:br>
              <a:rPr lang="en-US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24044272</a:t>
            </a:r>
            <a:endParaRPr lang="en-US" dirty="0"/>
          </a:p>
        </p:txBody>
      </p:sp>
      <p:pic>
        <p:nvPicPr>
          <p:cNvPr id="4" name="Audio Recording 19 Jan 2026 at 23:24:02">
            <a:hlinkClick r:id="" action="ppaction://media"/>
            <a:extLst>
              <a:ext uri="{FF2B5EF4-FFF2-40B4-BE49-F238E27FC236}">
                <a16:creationId xmlns:a16="http://schemas.microsoft.com/office/drawing/2014/main" id="{8AFF00DD-1822-4592-3B88-6B2A871D738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458106" y="8263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0071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37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9895DF-A7BD-E8AA-C0C9-A36EDC3E64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500070"/>
            <a:ext cx="8991600" cy="1645920"/>
          </a:xfrm>
        </p:spPr>
        <p:txBody>
          <a:bodyPr/>
          <a:lstStyle/>
          <a:p>
            <a:r>
              <a:rPr lang="en-US" dirty="0"/>
              <a:t>Pam </a:t>
            </a:r>
            <a:r>
              <a:rPr lang="en-US" dirty="0" err="1"/>
              <a:t>Canolbwyntio</a:t>
            </a:r>
            <a:r>
              <a:rPr lang="en-US" dirty="0"/>
              <a:t> </a:t>
            </a:r>
            <a:r>
              <a:rPr lang="en-US" dirty="0" err="1"/>
              <a:t>A’r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Trwy</a:t>
            </a:r>
            <a:r>
              <a:rPr lang="en-US" dirty="0"/>
              <a:t> </a:t>
            </a:r>
            <a:r>
              <a:rPr lang="en-US" dirty="0" err="1"/>
              <a:t>Chwarae</a:t>
            </a:r>
            <a:r>
              <a:rPr lang="en-US" dirty="0"/>
              <a:t>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67B73F-A94B-2AD9-44CF-FAE139EEE6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00199" y="2419491"/>
            <a:ext cx="8991599" cy="4073905"/>
          </a:xfrm>
        </p:spPr>
        <p:txBody>
          <a:bodyPr>
            <a:normAutofit fontScale="62500" lnSpcReduction="20000"/>
          </a:bodyPr>
          <a:lstStyle/>
          <a:p>
            <a:r>
              <a:rPr lang="en-GB" sz="22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</a:t>
            </a:r>
            <a:r>
              <a:rPr lang="en-GB" sz="220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anolbwyntio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plentyn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cynrychioli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enghraifft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arbennig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gymhellol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arfer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gorau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fewn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addysg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gynradd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Cymru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oherwydd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gyd-fyndiad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cryf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â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sylfeini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athronyddol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bwriadau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strwythurol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Cwricwlwm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Cymru (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Llywodraeth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Cymru, 2019).</a:t>
            </a:r>
          </a:p>
          <a:p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</a:t>
            </a:r>
            <a:r>
              <a:rPr lang="en-GB" sz="220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yfeiriadedd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addysgeg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hwn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gosod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dysgwr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asiant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gweithredol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wrth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adeiladu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gwybodaeth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hytrach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derbynnydd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goddefol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gan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bwysleisio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pwysigrwydd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asiantaeth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ymgysylltiad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pherthnasedd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personol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broses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ddysgu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  <a:p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-Mae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arwyddocâd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gorwedd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gyfraniad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uniongyrchol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at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wireddu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pedwar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diben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cwricwlwm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enwedig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datblygu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dysgwyr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uchelgeisiol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galluog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dinasyddion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moesegol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gwybodus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trwy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feithrin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ymreolaeth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cymhelliant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mewnol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chwilfrydedd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parhaus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(Hwb Cymru, 2026).</a:t>
            </a:r>
          </a:p>
          <a:p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 Dull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wedi'i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ategu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gan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fframweithiau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damcaniaethol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sefydledig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gan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gynnwys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damcaniaeth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adeiladol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safbwynt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cymdeithasol-ddiwylliannol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Vygotsky,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sy'n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pwysleisio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canologrwydd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rhyngweithio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cymdeithasol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sgaffaldiau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a'r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Parth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Datblygiad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Proximal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wrth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gefnogi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dilyniant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unigol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  <a:p>
            <a:r>
              <a:rPr lang="en-GB" sz="22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ymarferol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addysgeg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sy'n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canolbwyntio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plentyn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hyrwyddo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arfer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cynhwysol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trwy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ymateb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anghenion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amrywiol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dysgwyr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galluogi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llwybrau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gwahaniaethol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meithrin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ymdeimlad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berchnogaeth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dros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ddysgu</a:t>
            </a:r>
            <a:r>
              <a:rPr lang="en-GB" sz="22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egwyddorion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sy'n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atseinio'n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gryf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â'r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Safonau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Proffesiynol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gyfer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Addysgu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ac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Arweinyddiaeth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yng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Nghymru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enwedig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rhai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sy'n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ymwneud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ag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addysgeg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cynhwysiant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llais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dysgwr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  <a:p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Drwy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bwysleisio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profiadau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dilys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ystyrlon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dilyniant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personol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nid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unig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dysgu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sy'n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canolbwyntio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plentyn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cryfhau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datblygiad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llythrennedd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rhifedd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ond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hefyd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adlewyrchu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gwerthoedd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craidd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addysg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Cymru,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gan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gynnwys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ecwiti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lles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ac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ymrwymiad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cyfannol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feithrin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potensial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pob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dysgwr</a:t>
            </a:r>
            <a:r>
              <a:rPr lang="en-GB" sz="2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73479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72738-C1FD-348E-7C65-0608C5EE70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9620" y="659593"/>
            <a:ext cx="4486656" cy="1141497"/>
          </a:xfrm>
        </p:spPr>
        <p:txBody>
          <a:bodyPr>
            <a:normAutofit/>
          </a:bodyPr>
          <a:lstStyle/>
          <a:p>
            <a:r>
              <a:rPr lang="en-GB" b="1" i="0" u="none" strike="noStrike" dirty="0" err="1">
                <a:solidFill>
                  <a:srgbClr val="0E4163"/>
                </a:solidFill>
                <a:effectLst/>
                <a:latin typeface="Source Sans 3"/>
              </a:rPr>
              <a:t>Astudiaeth</a:t>
            </a:r>
            <a:r>
              <a:rPr lang="en-GB" b="1" i="0" u="none" strike="noStrike" dirty="0">
                <a:solidFill>
                  <a:srgbClr val="0E4163"/>
                </a:solidFill>
                <a:effectLst/>
                <a:latin typeface="Source Sans 3"/>
              </a:rPr>
              <a:t> </a:t>
            </a:r>
            <a:r>
              <a:rPr lang="en-GB" b="1" i="0" u="none" strike="noStrike" dirty="0" err="1">
                <a:solidFill>
                  <a:srgbClr val="0E4163"/>
                </a:solidFill>
                <a:effectLst/>
                <a:latin typeface="Source Sans 3"/>
              </a:rPr>
              <a:t>achos</a:t>
            </a:r>
            <a:r>
              <a:rPr lang="en-GB" b="1" i="0" u="none" strike="noStrike" dirty="0">
                <a:solidFill>
                  <a:srgbClr val="0E4163"/>
                </a:solidFill>
                <a:effectLst/>
                <a:latin typeface="Source Sans 3"/>
              </a:rPr>
              <a:t> 1: Ysgol </a:t>
            </a:r>
            <a:r>
              <a:rPr lang="en-GB" b="1" i="0" u="none" strike="noStrike" dirty="0" err="1">
                <a:solidFill>
                  <a:srgbClr val="0E4163"/>
                </a:solidFill>
                <a:effectLst/>
                <a:latin typeface="Source Sans 3"/>
              </a:rPr>
              <a:t>Gynradd</a:t>
            </a:r>
            <a:r>
              <a:rPr lang="en-GB" b="1" i="0" u="none" strike="noStrike" dirty="0">
                <a:solidFill>
                  <a:srgbClr val="0E4163"/>
                </a:solidFill>
                <a:effectLst/>
                <a:latin typeface="Source Sans 3"/>
              </a:rPr>
              <a:t> </a:t>
            </a:r>
            <a:r>
              <a:rPr lang="en-GB" b="1" i="0" u="none" strike="noStrike" dirty="0" err="1">
                <a:solidFill>
                  <a:srgbClr val="0E4163"/>
                </a:solidFill>
                <a:effectLst/>
                <a:latin typeface="Source Sans 3"/>
              </a:rPr>
              <a:t>Cefn</a:t>
            </a:r>
            <a:r>
              <a:rPr lang="en-GB" b="1" i="0" u="none" strike="noStrike" dirty="0">
                <a:solidFill>
                  <a:srgbClr val="0E4163"/>
                </a:solidFill>
                <a:effectLst/>
                <a:latin typeface="Source Sans 3"/>
              </a:rPr>
              <a:t> </a:t>
            </a:r>
            <a:r>
              <a:rPr lang="en-GB" b="1" i="0" u="none" strike="noStrike" dirty="0" err="1">
                <a:solidFill>
                  <a:srgbClr val="0E4163"/>
                </a:solidFill>
                <a:effectLst/>
                <a:latin typeface="Source Sans 3"/>
              </a:rPr>
              <a:t>Mawr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3356D5-DCD5-59E9-E533-E54907F36E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15568" y="2013995"/>
            <a:ext cx="3794760" cy="3729959"/>
          </a:xfrm>
        </p:spPr>
        <p:txBody>
          <a:bodyPr>
            <a:noAutofit/>
          </a:bodyPr>
          <a:lstStyle/>
          <a:p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- 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M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abwysiadu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safbwynt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blant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fel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dysgwyr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galluog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creadigol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ac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adnoddol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sy'n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llunio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addysgeg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lle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mae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athrawon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gweithio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ochr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ochr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â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disgyblion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fel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partneriaid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mewn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ymholiad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hytrach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nag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fel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trosglwyddwyr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gwybodaeth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unigol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r>
              <a:rPr lang="en-GB" sz="14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- </a:t>
            </a:r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G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weithgaredd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dangos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sut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y gall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chwarae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rhannau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rhydd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ddyfnhau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ac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ymestyn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dysgu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drwy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alluogi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plant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gymhwyso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eu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gwybodaeth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greadigol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ac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draws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sawl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maes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datblygu</a:t>
            </a:r>
            <a:r>
              <a:rPr lang="en-GB" sz="14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-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Mae'r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dull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addysgeg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hunangyfeiriedig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hwn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sydd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wedi'i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leoli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fewn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amgylchedd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dysgu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pwrpasol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tawel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chefnogol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wedi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cryfhau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gallu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disgyblion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sylweddol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ddangos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menter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cymryd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cyfrifoldeb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personol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ac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ymgysylltu'n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gydweithredol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ag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eraill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US" sz="1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026" name="Picture 2" descr="Preschool students playing with pieces of wood">
            <a:extLst>
              <a:ext uri="{FF2B5EF4-FFF2-40B4-BE49-F238E27FC236}">
                <a16:creationId xmlns:a16="http://schemas.microsoft.com/office/drawing/2014/main" id="{66E6E379-75E0-8537-9042-F0966FE26A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6151" y="1801090"/>
            <a:ext cx="5842312" cy="3283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EFA754C-A615-20AE-5759-24BB992750B8}"/>
              </a:ext>
            </a:extLst>
          </p:cNvPr>
          <p:cNvSpPr txBox="1"/>
          <p:nvPr/>
        </p:nvSpPr>
        <p:spPr>
          <a:xfrm>
            <a:off x="10578097" y="5084617"/>
            <a:ext cx="1647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Zelas</a:t>
            </a:r>
            <a:r>
              <a:rPr lang="en-US" dirty="0"/>
              <a:t>, C. (2026)</a:t>
            </a:r>
          </a:p>
        </p:txBody>
      </p:sp>
      <p:pic>
        <p:nvPicPr>
          <p:cNvPr id="7" name="Audio Recording 19 Jan 2026 at 23:42:29">
            <a:hlinkClick r:id="" action="ppaction://media"/>
            <a:extLst>
              <a:ext uri="{FF2B5EF4-FFF2-40B4-BE49-F238E27FC236}">
                <a16:creationId xmlns:a16="http://schemas.microsoft.com/office/drawing/2014/main" id="{6331A61D-ACB9-4250-98B8-6E2C0A5164C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441388" y="253193"/>
            <a:ext cx="812800" cy="812800"/>
          </a:xfrm>
          <a:prstGeom prst="rect">
            <a:avLst/>
          </a:prstGeom>
        </p:spPr>
      </p:pic>
      <p:pic>
        <p:nvPicPr>
          <p:cNvPr id="8" name="Audio Recording 19 Jan 2026 at 23:45:45">
            <a:hlinkClick r:id="" action="ppaction://media"/>
            <a:extLst>
              <a:ext uri="{FF2B5EF4-FFF2-40B4-BE49-F238E27FC236}">
                <a16:creationId xmlns:a16="http://schemas.microsoft.com/office/drawing/2014/main" id="{B640813C-463D-FDCC-99EE-54A5BA37C67F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6638724" y="253193"/>
            <a:ext cx="812800" cy="812800"/>
          </a:xfrm>
          <a:prstGeom prst="rect">
            <a:avLst/>
          </a:prstGeom>
        </p:spPr>
      </p:pic>
      <p:pic>
        <p:nvPicPr>
          <p:cNvPr id="9" name="Audio Recording 19 Jan 2026 at 23:49:07">
            <a:hlinkClick r:id="" action="ppaction://media"/>
            <a:extLst>
              <a:ext uri="{FF2B5EF4-FFF2-40B4-BE49-F238E27FC236}">
                <a16:creationId xmlns:a16="http://schemas.microsoft.com/office/drawing/2014/main" id="{7C0A8EF4-B274-47B2-4679-D48D4391AEAE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7836060" y="21434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4524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774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0048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6944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12F6F6-7174-66B8-8090-4174624131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449" y="657562"/>
            <a:ext cx="4494998" cy="1134640"/>
          </a:xfrm>
        </p:spPr>
        <p:txBody>
          <a:bodyPr/>
          <a:lstStyle/>
          <a:p>
            <a:br>
              <a:rPr lang="en-GB" sz="1800" b="0" kern="100" dirty="0">
                <a:solidFill>
                  <a:srgbClr val="0E4163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b="1" i="0" u="none" strike="noStrike" dirty="0" err="1">
                <a:solidFill>
                  <a:srgbClr val="0E4163"/>
                </a:solidFill>
                <a:effectLst/>
                <a:latin typeface="Source Sans 3"/>
              </a:rPr>
              <a:t>Astudiaeth</a:t>
            </a:r>
            <a:r>
              <a:rPr lang="en-GB" sz="1800" b="1" i="0" u="none" strike="noStrike" dirty="0">
                <a:solidFill>
                  <a:srgbClr val="0E4163"/>
                </a:solidFill>
                <a:effectLst/>
                <a:latin typeface="Source Sans 3"/>
              </a:rPr>
              <a:t> </a:t>
            </a:r>
            <a:r>
              <a:rPr lang="en-GB" sz="1800" b="1" i="0" u="none" strike="noStrike" dirty="0" err="1">
                <a:solidFill>
                  <a:srgbClr val="0E4163"/>
                </a:solidFill>
                <a:effectLst/>
                <a:latin typeface="Source Sans 3"/>
              </a:rPr>
              <a:t>achos</a:t>
            </a:r>
            <a:r>
              <a:rPr lang="en-GB" sz="1800" b="1" i="0" u="none" strike="noStrike" dirty="0">
                <a:solidFill>
                  <a:srgbClr val="0E4163"/>
                </a:solidFill>
                <a:effectLst/>
                <a:latin typeface="Source Sans 3"/>
              </a:rPr>
              <a:t> 2: </a:t>
            </a:r>
            <a:r>
              <a:rPr lang="en-GB" sz="1800" b="1" kern="100" dirty="0" err="1">
                <a:solidFill>
                  <a:srgbClr val="0E4163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Shirenewton</a:t>
            </a:r>
            <a:r>
              <a:rPr lang="en-GB" sz="1800" b="1" kern="100" dirty="0">
                <a:solidFill>
                  <a:srgbClr val="0E4163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Primary School</a:t>
            </a:r>
            <a:b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EA820FF-7C01-B84E-F614-1B587016E49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0"/>
            <a:ext cx="6102097" cy="6858000"/>
          </a:xfrm>
        </p:spPr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87E9B6-761C-CA8B-D2A1-04BAF996A3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15568" y="2210766"/>
            <a:ext cx="3794760" cy="3533190"/>
          </a:xfrm>
        </p:spPr>
        <p:txBody>
          <a:bodyPr>
            <a:noAutofit/>
          </a:bodyPr>
          <a:lstStyle/>
          <a:p>
            <a:r>
              <a:rPr lang="en-US" sz="1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Trwy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chwarae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mae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plant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gallu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arbrofi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cymryd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risgiau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priodol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datrys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problemau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gan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ddatblygu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annibyniaeth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gynyddol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ogystal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â'r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gallu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gydweithio'n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effeithiol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ag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eraill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r>
              <a:rPr lang="en-GB" sz="1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disgyblion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profi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cymysgedd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gofalus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gyfarwyddyd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dan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arweiniad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oedolion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mewn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sgiliau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hanfodol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dysgu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annibynnol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gychwynnir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gan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blant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fewn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ddarpariaeth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dan do ac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awyr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agored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well. </a:t>
            </a:r>
          </a:p>
          <a:p>
            <a:r>
              <a:rPr lang="en-GB" sz="1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pob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blwyddyn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dechrau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gyda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dysgwyr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dewis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pynciau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maent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am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eu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hastudio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ac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yna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diwrnod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trochol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“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Ymchwilio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Darganfod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”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sy’n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trawsnewid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ystafelloedd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dosbarth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ac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cyflwyno’r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thema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newydd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trwy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weithgareddau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cyfoethog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profiadol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US" sz="14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54F324A0-51D0-E42B-A2F8-BC4383C55D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4076" y="1755200"/>
            <a:ext cx="6565944" cy="3082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C059F22-97B5-5AC2-7D87-1D26DCFEB9A2}"/>
              </a:ext>
            </a:extLst>
          </p:cNvPr>
          <p:cNvSpPr txBox="1"/>
          <p:nvPr/>
        </p:nvSpPr>
        <p:spPr>
          <a:xfrm>
            <a:off x="10833936" y="4837522"/>
            <a:ext cx="13580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Estyn</a:t>
            </a:r>
            <a:r>
              <a:rPr lang="en-US" dirty="0"/>
              <a:t> (2019)</a:t>
            </a:r>
          </a:p>
        </p:txBody>
      </p:sp>
      <p:pic>
        <p:nvPicPr>
          <p:cNvPr id="7" name="Audio Recording 19 Jan 2026 at 23:57:54">
            <a:hlinkClick r:id="" action="ppaction://media"/>
            <a:extLst>
              <a:ext uri="{FF2B5EF4-FFF2-40B4-BE49-F238E27FC236}">
                <a16:creationId xmlns:a16="http://schemas.microsoft.com/office/drawing/2014/main" id="{0626FB31-95D9-6BCE-06CD-D9BBA7997D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039719" y="81848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967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366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18DE45-9862-CA78-18CF-E341A0905D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9620" y="647469"/>
            <a:ext cx="4486656" cy="1141497"/>
          </a:xfrm>
        </p:spPr>
        <p:txBody>
          <a:bodyPr/>
          <a:lstStyle/>
          <a:p>
            <a:r>
              <a:rPr lang="en-GB" b="1" i="0" u="none" strike="noStrike" dirty="0" err="1">
                <a:solidFill>
                  <a:srgbClr val="0E4163"/>
                </a:solidFill>
                <a:effectLst/>
                <a:latin typeface="Source Sans 3"/>
              </a:rPr>
              <a:t>Astudiaeth</a:t>
            </a:r>
            <a:r>
              <a:rPr lang="en-GB" b="1" i="0" u="none" strike="noStrike" dirty="0">
                <a:solidFill>
                  <a:srgbClr val="0E4163"/>
                </a:solidFill>
                <a:effectLst/>
                <a:latin typeface="Source Sans 3"/>
              </a:rPr>
              <a:t> </a:t>
            </a:r>
            <a:r>
              <a:rPr lang="en-GB" b="1" i="0" u="none" strike="noStrike" dirty="0" err="1">
                <a:solidFill>
                  <a:srgbClr val="0E4163"/>
                </a:solidFill>
                <a:effectLst/>
                <a:latin typeface="Source Sans 3"/>
              </a:rPr>
              <a:t>achos</a:t>
            </a:r>
            <a:r>
              <a:rPr lang="en-GB" b="1" i="0" u="none" strike="noStrike" dirty="0">
                <a:solidFill>
                  <a:srgbClr val="0E4163"/>
                </a:solidFill>
                <a:effectLst/>
                <a:latin typeface="Source Sans 3"/>
              </a:rPr>
              <a:t> 3: Tai Educational Centre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138805-8790-25E9-36A8-9B20046673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15568" y="2025570"/>
            <a:ext cx="3794760" cy="3718384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- 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llais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disgybl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gwasanaethu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egwyddor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drefniadol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ganolog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broses o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ddylunio'r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cwricwlwm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Dysgwyr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dewis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themâu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ysgol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gyfan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ac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mynegi'r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meysydd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dysgu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maent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dymuno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eu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dilyn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a'r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dulliau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maent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well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ganddynt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ymgysylltu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drwyddynt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endParaRPr lang="en-GB" sz="18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-Staff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cydweithio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fewn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grwpiau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Maes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Dysgu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Phrofiad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Uned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Cyfeirio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Disgyblion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gan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ddod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â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staff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addysgu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chymorth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ynghyd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integreiddio'r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safbwyntiau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dysgwyr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hyn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â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gwybodaeth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broffesiynol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ac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arbenigedd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addysgeg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endParaRPr lang="en-GB" sz="18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-Broses hon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arwain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at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gwricwlwm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sydd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wedi'i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seilio'n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gadarn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fewnbwn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dysgwyr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ac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wedi'i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ategu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gan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arfer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addysgol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cadarn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endParaRPr lang="en-US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2F2DE650-D5AF-FC5E-0AE3-FA2D7AC3E2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9594" y="1788966"/>
            <a:ext cx="6142406" cy="2899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6071E88-A8F4-C7A8-2174-45C803D6A992}"/>
              </a:ext>
            </a:extLst>
          </p:cNvPr>
          <p:cNvSpPr txBox="1"/>
          <p:nvPr/>
        </p:nvSpPr>
        <p:spPr>
          <a:xfrm>
            <a:off x="10891776" y="4688437"/>
            <a:ext cx="19098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Estyn</a:t>
            </a:r>
            <a:r>
              <a:rPr lang="en-US" dirty="0"/>
              <a:t> (2019)</a:t>
            </a:r>
          </a:p>
        </p:txBody>
      </p:sp>
    </p:spTree>
    <p:extLst>
      <p:ext uri="{BB962C8B-B14F-4D97-AF65-F5344CB8AC3E}">
        <p14:creationId xmlns:p14="http://schemas.microsoft.com/office/powerpoint/2010/main" val="41497112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4ACDE6D-28A5-1C2B-3F80-3C68B979E50A}"/>
              </a:ext>
            </a:extLst>
          </p:cNvPr>
          <p:cNvSpPr txBox="1"/>
          <p:nvPr/>
        </p:nvSpPr>
        <p:spPr>
          <a:xfrm>
            <a:off x="207818" y="484909"/>
            <a:ext cx="11790218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Referencing</a:t>
            </a:r>
          </a:p>
          <a:p>
            <a:endParaRPr lang="en-US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Hughes, F. (2009) Children, Play, and Development. 4</a:t>
            </a:r>
            <a:r>
              <a:rPr lang="en-US" sz="1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edn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. Sage Publications Inc.</a:t>
            </a:r>
          </a:p>
          <a:p>
            <a:endParaRPr lang="en-US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Estyn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(2024) </a:t>
            </a:r>
            <a:r>
              <a:rPr lang="en-GB" sz="1200" i="1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How To Facilitate a Child Centred Approach Using Loose Parts To Enhance Creativity, Resilience And Collaborative Skills. </a:t>
            </a:r>
            <a:r>
              <a:rPr lang="en-US" sz="12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2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gael</a:t>
            </a:r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2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https://estyn.gov.wales/improvement-resources/how-to-facilitate-a-child-centred-approach-using-loose-parts-to-enhance-creativity-resilience-and-collaborative-skills/#what-impact-has-this-work-had-on-provision-and-learners--standards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US" sz="12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Cyrchwyd</a:t>
            </a:r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: 16 </a:t>
            </a:r>
            <a:r>
              <a:rPr lang="en-US" sz="12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Gorffennaf</a:t>
            </a:r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2024)</a:t>
            </a:r>
          </a:p>
          <a:p>
            <a:endParaRPr lang="en-US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12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Estyn</a:t>
            </a:r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(2019) </a:t>
            </a:r>
            <a:r>
              <a:rPr lang="en-GB" sz="1200" i="1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Learning through play to support independent learning</a:t>
            </a:r>
            <a:r>
              <a:rPr lang="en-GB" sz="120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GB" sz="1200" i="0" u="none" strike="noStrike" dirty="0" err="1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120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i="0" u="none" strike="noStrike" dirty="0" err="1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gael</a:t>
            </a:r>
            <a:r>
              <a:rPr lang="en-GB" sz="120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i="0" u="none" strike="noStrike" dirty="0" err="1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120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GB" sz="120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https://estyn.gov.wales/improvement-resources/learning-through-play-to-support-independent-learning/</a:t>
            </a:r>
            <a:r>
              <a:rPr lang="en-GB" sz="120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US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Cyrchwyd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: 24 </a:t>
            </a:r>
            <a:r>
              <a:rPr lang="en-US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Mehefin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 2019) </a:t>
            </a:r>
          </a:p>
          <a:p>
            <a:endParaRPr lang="en-US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Estyn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 (2019) </a:t>
            </a:r>
            <a:r>
              <a:rPr lang="en-GB" sz="1200" i="1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Designing a pupil-led curriculum. </a:t>
            </a:r>
            <a:r>
              <a:rPr lang="en-GB" sz="1200" u="none" strike="noStrike" dirty="0" err="1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A’r</a:t>
            </a:r>
            <a:r>
              <a:rPr lang="en-GB" sz="120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u="none" strike="noStrike" dirty="0" err="1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gael</a:t>
            </a:r>
            <a:r>
              <a:rPr lang="en-GB" sz="120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u="none" strike="noStrike" dirty="0" err="1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120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https://estyn.gov.wales/improvement-resources/designing-a-pupil-led-curriculum/#:~:text=and%20their%20child's.-,What%20impact%20has%20this%20work%20had%20on%20provision%20and%20learners,embrace%20their%20own%20professional%20learning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 (</a:t>
            </a:r>
            <a:r>
              <a:rPr lang="en-US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Cyrchwyd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: 16 Medi 2019) </a:t>
            </a:r>
          </a:p>
          <a:p>
            <a:endParaRPr lang="en-US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Hwb Cymru (2026) </a:t>
            </a:r>
            <a:r>
              <a:rPr lang="en-GB" sz="1200" i="1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National Literacy and Numeracy Framework. </a:t>
            </a:r>
            <a:r>
              <a:rPr lang="en-GB" sz="1200" u="none" strike="noStrike" dirty="0" err="1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A’r</a:t>
            </a:r>
            <a:r>
              <a:rPr lang="en-GB" sz="120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u="none" strike="noStrike" dirty="0" err="1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gael</a:t>
            </a:r>
            <a:r>
              <a:rPr lang="en-GB" sz="120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u="none" strike="noStrike" dirty="0" err="1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:</a:t>
            </a:r>
            <a:endParaRPr lang="en-GB" sz="1200" u="none" strike="noStrike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https://hwb.gov.wales/curriculum-2008/national-literacy-and-numeracy-framework-curriculum-for-wales-2008-version/framework/?utm_source=copilot.com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 (</a:t>
            </a:r>
            <a:r>
              <a:rPr lang="en-US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Cyrchwyd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: 19 </a:t>
            </a:r>
            <a:r>
              <a:rPr lang="en-US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Ionawr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 2026)</a:t>
            </a:r>
          </a:p>
          <a:p>
            <a:endParaRPr lang="en-US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12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Halpenny</a:t>
            </a:r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A. a Pettersen, J. (2014)</a:t>
            </a:r>
            <a:r>
              <a:rPr lang="en-US" sz="1200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Introducing Piaget : a guide for practitioners and student in early years education. </a:t>
            </a:r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1st </a:t>
            </a:r>
            <a:r>
              <a:rPr lang="en-US" sz="12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edn</a:t>
            </a:r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New York:</a:t>
            </a:r>
          </a:p>
          <a:p>
            <a:pPr marL="0" indent="0">
              <a:buNone/>
            </a:pPr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Routledge. </a:t>
            </a:r>
            <a:endParaRPr lang="en-US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Llywodraeth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 Cymru (2019) </a:t>
            </a:r>
            <a:r>
              <a:rPr lang="en-GB" sz="1200" i="1" u="none" strike="noStrike" dirty="0">
                <a:solidFill>
                  <a:srgbClr val="1F1F1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Mathematics and Numeracy</a:t>
            </a:r>
            <a:r>
              <a:rPr lang="en-GB" sz="1200" i="0" u="none" strike="noStrike" dirty="0">
                <a:solidFill>
                  <a:srgbClr val="1F1F1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GB" sz="1200" i="0" u="none" strike="noStrike" dirty="0" err="1">
                <a:solidFill>
                  <a:srgbClr val="1F1F1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A’r</a:t>
            </a:r>
            <a:r>
              <a:rPr lang="en-GB" sz="1200" i="0" u="none" strike="noStrike" dirty="0">
                <a:solidFill>
                  <a:srgbClr val="1F1F1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i="0" u="none" strike="noStrike" dirty="0" err="1">
                <a:solidFill>
                  <a:srgbClr val="1F1F1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gael</a:t>
            </a:r>
            <a:r>
              <a:rPr lang="en-GB" sz="1200" i="0" u="none" strike="noStrike" dirty="0">
                <a:solidFill>
                  <a:srgbClr val="1F1F1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i="0" u="none" strike="noStrike" dirty="0" err="1">
                <a:solidFill>
                  <a:srgbClr val="1F1F1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1200" i="0" u="none" strike="noStrike" dirty="0">
                <a:solidFill>
                  <a:srgbClr val="1F1F1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:  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https://hwb.gov.wales/curriculum-for-wales/mathematics-and-numeracy/designing-your-curriculum/?utm_source=copilot.com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 (</a:t>
            </a:r>
            <a:r>
              <a:rPr lang="en-US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Cyrchwyd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: 10 </a:t>
            </a:r>
            <a:r>
              <a:rPr lang="en-US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Ionawr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 2022)</a:t>
            </a:r>
          </a:p>
          <a:p>
            <a:endParaRPr lang="en-US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Zelas</a:t>
            </a:r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C. (2026) </a:t>
            </a:r>
            <a:r>
              <a:rPr lang="en-US" sz="1200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Designing a Low-Tech, High-Connection Pre-K Classroom</a:t>
            </a:r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US" sz="12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2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gael</a:t>
            </a:r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2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https://www.edutopia.org/article/how-use-play-learning/</a:t>
            </a:r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</a:t>
            </a:r>
            <a:r>
              <a:rPr lang="en-US" sz="12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Cyrchwyd</a:t>
            </a:r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: 8 </a:t>
            </a:r>
            <a:r>
              <a:rPr lang="en-US" sz="12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Ionawr</a:t>
            </a:r>
            <a:r>
              <a:rPr lang="en-US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2026)</a:t>
            </a:r>
          </a:p>
          <a:p>
            <a:pPr marL="0" indent="0">
              <a:buNone/>
            </a:pPr>
            <a:endParaRPr lang="en-US" sz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3875517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{8399C94C-3F7D-4042-937E-FBC2350948B5}tf10001120</Template>
  <TotalTime>659</TotalTime>
  <Words>972</Words>
  <Application>Microsoft Macintosh PowerPoint</Application>
  <PresentationFormat>Widescreen</PresentationFormat>
  <Paragraphs>48</Paragraphs>
  <Slides>6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Gill Sans MT</vt:lpstr>
      <vt:lpstr>Source Sans 3</vt:lpstr>
      <vt:lpstr>Parcel</vt:lpstr>
      <vt:lpstr>Dysgu trwy chwarae</vt:lpstr>
      <vt:lpstr>Pam Canolbwyntio A’r Dysgu Trwy Chwarae?</vt:lpstr>
      <vt:lpstr>Astudiaeth achos 1: Ysgol Gynradd Cefn Mawr</vt:lpstr>
      <vt:lpstr> Astudiaeth achos 2: Shirenewton Primary School </vt:lpstr>
      <vt:lpstr>Astudiaeth achos 3: Tai Educational Centre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Dysgu trwy chwarae</dc:title>
  <dc:creator>gwen jones</dc:creator>
  <cp:lastModifiedBy>gwen jones</cp:lastModifiedBy>
  <cp:revision>17</cp:revision>
  <dcterms:created xsi:type="dcterms:W3CDTF">2026-01-19T12:58:53Z</dcterms:created>
  <dcterms:modified xsi:type="dcterms:W3CDTF">2026-01-19T23:58:06Z</dcterms:modified>
</cp:coreProperties>
</file>