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5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4"/>
    <p:sldMasterId id="2147483722" r:id="rId5"/>
    <p:sldMasterId id="2147483706" r:id="rId6"/>
    <p:sldMasterId id="2147483676" r:id="rId7"/>
    <p:sldMasterId id="2147483664" r:id="rId8"/>
    <p:sldMasterId id="2147483735" r:id="rId9"/>
  </p:sldMasterIdLst>
  <p:notesMasterIdLst>
    <p:notesMasterId r:id="rId27"/>
  </p:notesMasterIdLst>
  <p:handoutMasterIdLst>
    <p:handoutMasterId r:id="rId28"/>
  </p:handoutMasterIdLst>
  <p:sldIdLst>
    <p:sldId id="348" r:id="rId10"/>
    <p:sldId id="437" r:id="rId11"/>
    <p:sldId id="478" r:id="rId12"/>
    <p:sldId id="656" r:id="rId13"/>
    <p:sldId id="650" r:id="rId14"/>
    <p:sldId id="658" r:id="rId15"/>
    <p:sldId id="659" r:id="rId16"/>
    <p:sldId id="651" r:id="rId17"/>
    <p:sldId id="655" r:id="rId18"/>
    <p:sldId id="648" r:id="rId19"/>
    <p:sldId id="649" r:id="rId20"/>
    <p:sldId id="660" r:id="rId21"/>
    <p:sldId id="661" r:id="rId22"/>
    <p:sldId id="652" r:id="rId23"/>
    <p:sldId id="653" r:id="rId24"/>
    <p:sldId id="657" r:id="rId25"/>
    <p:sldId id="523" r:id="rId26"/>
  </p:sldIdLst>
  <p:sldSz cx="9144000" cy="6858000" type="screen4x3"/>
  <p:notesSz cx="687546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1" userDrawn="1">
          <p15:clr>
            <a:srgbClr val="A4A3A4"/>
          </p15:clr>
        </p15:guide>
        <p15:guide id="2" pos="2166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79E6"/>
    <a:srgbClr val="F8DC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90" autoAdjust="0"/>
    <p:restoredTop sz="58715" autoAdjust="0"/>
  </p:normalViewPr>
  <p:slideViewPr>
    <p:cSldViewPr snapToGrid="0">
      <p:cViewPr varScale="1">
        <p:scale>
          <a:sx n="124" d="100"/>
          <a:sy n="124" d="100"/>
        </p:scale>
        <p:origin x="134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51"/>
        <p:guide pos="2166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ma Smith" userId="c43517b7-c020-487a-a609-e5dcac601652" providerId="ADAL" clId="{62912DD0-F69B-404B-9F03-3D9501D39358}"/>
    <pc:docChg chg="custSel delSld modSld">
      <pc:chgData name="Jemma Smith" userId="c43517b7-c020-487a-a609-e5dcac601652" providerId="ADAL" clId="{62912DD0-F69B-404B-9F03-3D9501D39358}" dt="2025-11-21T16:41:57.919" v="114" actId="47"/>
      <pc:docMkLst>
        <pc:docMk/>
      </pc:docMkLst>
      <pc:sldChg chg="modSp mod">
        <pc:chgData name="Jemma Smith" userId="c43517b7-c020-487a-a609-e5dcac601652" providerId="ADAL" clId="{62912DD0-F69B-404B-9F03-3D9501D39358}" dt="2025-11-21T16:39:17.239" v="60" actId="20577"/>
        <pc:sldMkLst>
          <pc:docMk/>
          <pc:sldMk cId="1393221825" sldId="437"/>
        </pc:sldMkLst>
        <pc:spChg chg="mod">
          <ac:chgData name="Jemma Smith" userId="c43517b7-c020-487a-a609-e5dcac601652" providerId="ADAL" clId="{62912DD0-F69B-404B-9F03-3D9501D39358}" dt="2025-11-21T16:39:17.239" v="60" actId="20577"/>
          <ac:spMkLst>
            <pc:docMk/>
            <pc:sldMk cId="1393221825" sldId="437"/>
            <ac:spMk id="2" creationId="{A6E9004F-BFD6-4ADC-A0B5-89A9E2C7C48E}"/>
          </ac:spMkLst>
        </pc:spChg>
      </pc:sldChg>
      <pc:sldChg chg="del">
        <pc:chgData name="Jemma Smith" userId="c43517b7-c020-487a-a609-e5dcac601652" providerId="ADAL" clId="{62912DD0-F69B-404B-9F03-3D9501D39358}" dt="2025-11-21T16:41:57.919" v="114" actId="47"/>
        <pc:sldMkLst>
          <pc:docMk/>
          <pc:sldMk cId="2274741246" sldId="467"/>
        </pc:sldMkLst>
      </pc:sldChg>
      <pc:sldChg chg="del">
        <pc:chgData name="Jemma Smith" userId="c43517b7-c020-487a-a609-e5dcac601652" providerId="ADAL" clId="{62912DD0-F69B-404B-9F03-3D9501D39358}" dt="2025-11-21T16:41:49.294" v="112" actId="47"/>
        <pc:sldMkLst>
          <pc:docMk/>
          <pc:sldMk cId="2381026303" sldId="484"/>
        </pc:sldMkLst>
      </pc:sldChg>
      <pc:sldChg chg="del">
        <pc:chgData name="Jemma Smith" userId="c43517b7-c020-487a-a609-e5dcac601652" providerId="ADAL" clId="{62912DD0-F69B-404B-9F03-3D9501D39358}" dt="2025-11-21T16:41:50.998" v="113" actId="47"/>
        <pc:sldMkLst>
          <pc:docMk/>
          <pc:sldMk cId="1096380855" sldId="485"/>
        </pc:sldMkLst>
      </pc:sldChg>
      <pc:sldChg chg="del">
        <pc:chgData name="Jemma Smith" userId="c43517b7-c020-487a-a609-e5dcac601652" providerId="ADAL" clId="{62912DD0-F69B-404B-9F03-3D9501D39358}" dt="2025-11-21T16:39:24.897" v="61" actId="47"/>
        <pc:sldMkLst>
          <pc:docMk/>
          <pc:sldMk cId="387929802" sldId="583"/>
        </pc:sldMkLst>
      </pc:sldChg>
      <pc:sldChg chg="modSp mod">
        <pc:chgData name="Jemma Smith" userId="c43517b7-c020-487a-a609-e5dcac601652" providerId="ADAL" clId="{62912DD0-F69B-404B-9F03-3D9501D39358}" dt="2025-11-21T16:40:39.324" v="88" actId="1076"/>
        <pc:sldMkLst>
          <pc:docMk/>
          <pc:sldMk cId="420561054" sldId="648"/>
        </pc:sldMkLst>
        <pc:spChg chg="mod">
          <ac:chgData name="Jemma Smith" userId="c43517b7-c020-487a-a609-e5dcac601652" providerId="ADAL" clId="{62912DD0-F69B-404B-9F03-3D9501D39358}" dt="2025-11-21T16:40:33.456" v="87" actId="1076"/>
          <ac:spMkLst>
            <pc:docMk/>
            <pc:sldMk cId="420561054" sldId="648"/>
            <ac:spMk id="2" creationId="{6B33FDE3-9E49-7CCC-88BE-08B49B314F50}"/>
          </ac:spMkLst>
        </pc:spChg>
        <pc:picChg chg="mod">
          <ac:chgData name="Jemma Smith" userId="c43517b7-c020-487a-a609-e5dcac601652" providerId="ADAL" clId="{62912DD0-F69B-404B-9F03-3D9501D39358}" dt="2025-11-21T16:40:39.324" v="88" actId="1076"/>
          <ac:picMkLst>
            <pc:docMk/>
            <pc:sldMk cId="420561054" sldId="648"/>
            <ac:picMk id="4" creationId="{0048CF2F-D256-D8E5-F384-59E9D3D3FD6C}"/>
          </ac:picMkLst>
        </pc:picChg>
      </pc:sldChg>
      <pc:sldChg chg="modSp mod">
        <pc:chgData name="Jemma Smith" userId="c43517b7-c020-487a-a609-e5dcac601652" providerId="ADAL" clId="{62912DD0-F69B-404B-9F03-3D9501D39358}" dt="2025-11-21T16:39:42.064" v="66" actId="1076"/>
        <pc:sldMkLst>
          <pc:docMk/>
          <pc:sldMk cId="2675252684" sldId="650"/>
        </pc:sldMkLst>
        <pc:spChg chg="mod">
          <ac:chgData name="Jemma Smith" userId="c43517b7-c020-487a-a609-e5dcac601652" providerId="ADAL" clId="{62912DD0-F69B-404B-9F03-3D9501D39358}" dt="2025-11-21T16:39:42.064" v="66" actId="1076"/>
          <ac:spMkLst>
            <pc:docMk/>
            <pc:sldMk cId="2675252684" sldId="650"/>
            <ac:spMk id="2" creationId="{AD0AFDE3-CF5C-D9F4-2D89-F84D195DD2FA}"/>
          </ac:spMkLst>
        </pc:spChg>
        <pc:picChg chg="mod">
          <ac:chgData name="Jemma Smith" userId="c43517b7-c020-487a-a609-e5dcac601652" providerId="ADAL" clId="{62912DD0-F69B-404B-9F03-3D9501D39358}" dt="2025-11-21T16:39:39.478" v="65" actId="1076"/>
          <ac:picMkLst>
            <pc:docMk/>
            <pc:sldMk cId="2675252684" sldId="650"/>
            <ac:picMk id="4" creationId="{BE6820EC-FFC0-66CF-FF30-36752F56C7A0}"/>
          </ac:picMkLst>
        </pc:picChg>
      </pc:sldChg>
      <pc:sldChg chg="modSp mod">
        <pc:chgData name="Jemma Smith" userId="c43517b7-c020-487a-a609-e5dcac601652" providerId="ADAL" clId="{62912DD0-F69B-404B-9F03-3D9501D39358}" dt="2025-11-21T16:40:20.434" v="86" actId="20577"/>
        <pc:sldMkLst>
          <pc:docMk/>
          <pc:sldMk cId="578960173" sldId="651"/>
        </pc:sldMkLst>
        <pc:spChg chg="mod">
          <ac:chgData name="Jemma Smith" userId="c43517b7-c020-487a-a609-e5dcac601652" providerId="ADAL" clId="{62912DD0-F69B-404B-9F03-3D9501D39358}" dt="2025-11-21T16:40:20.434" v="86" actId="20577"/>
          <ac:spMkLst>
            <pc:docMk/>
            <pc:sldMk cId="578960173" sldId="651"/>
            <ac:spMk id="2" creationId="{BC25F56F-FB19-2DF9-874E-031115D5FF25}"/>
          </ac:spMkLst>
        </pc:spChg>
      </pc:sldChg>
      <pc:sldChg chg="modSp mod">
        <pc:chgData name="Jemma Smith" userId="c43517b7-c020-487a-a609-e5dcac601652" providerId="ADAL" clId="{62912DD0-F69B-404B-9F03-3D9501D39358}" dt="2025-11-21T16:39:35.348" v="64" actId="1076"/>
        <pc:sldMkLst>
          <pc:docMk/>
          <pc:sldMk cId="1195624241" sldId="656"/>
        </pc:sldMkLst>
        <pc:picChg chg="mod">
          <ac:chgData name="Jemma Smith" userId="c43517b7-c020-487a-a609-e5dcac601652" providerId="ADAL" clId="{62912DD0-F69B-404B-9F03-3D9501D39358}" dt="2025-11-21T16:39:35.348" v="64" actId="1076"/>
          <ac:picMkLst>
            <pc:docMk/>
            <pc:sldMk cId="1195624241" sldId="656"/>
            <ac:picMk id="5" creationId="{B0D39622-7749-BF48-F741-06D976C47653}"/>
          </ac:picMkLst>
        </pc:picChg>
      </pc:sldChg>
      <pc:sldChg chg="modSp mod">
        <pc:chgData name="Jemma Smith" userId="c43517b7-c020-487a-a609-e5dcac601652" providerId="ADAL" clId="{62912DD0-F69B-404B-9F03-3D9501D39358}" dt="2025-11-21T16:41:43.969" v="111" actId="1076"/>
        <pc:sldMkLst>
          <pc:docMk/>
          <pc:sldMk cId="2824915593" sldId="657"/>
        </pc:sldMkLst>
        <pc:spChg chg="mod">
          <ac:chgData name="Jemma Smith" userId="c43517b7-c020-487a-a609-e5dcac601652" providerId="ADAL" clId="{62912DD0-F69B-404B-9F03-3D9501D39358}" dt="2025-11-21T16:41:42.711" v="110" actId="1076"/>
          <ac:spMkLst>
            <pc:docMk/>
            <pc:sldMk cId="2824915593" sldId="657"/>
            <ac:spMk id="2" creationId="{54B0262C-E633-329D-6F9B-87C128C7CB3E}"/>
          </ac:spMkLst>
        </pc:spChg>
        <pc:picChg chg="mod">
          <ac:chgData name="Jemma Smith" userId="c43517b7-c020-487a-a609-e5dcac601652" providerId="ADAL" clId="{62912DD0-F69B-404B-9F03-3D9501D39358}" dt="2025-11-21T16:41:43.969" v="111" actId="1076"/>
          <ac:picMkLst>
            <pc:docMk/>
            <pc:sldMk cId="2824915593" sldId="657"/>
            <ac:picMk id="4" creationId="{D7DB70AD-68B9-7E62-F666-BC8C3A1AAE97}"/>
          </ac:picMkLst>
        </pc:picChg>
      </pc:sldChg>
      <pc:sldChg chg="modSp mod">
        <pc:chgData name="Jemma Smith" userId="c43517b7-c020-487a-a609-e5dcac601652" providerId="ADAL" clId="{62912DD0-F69B-404B-9F03-3D9501D39358}" dt="2025-11-21T16:39:56.950" v="70" actId="1076"/>
        <pc:sldMkLst>
          <pc:docMk/>
          <pc:sldMk cId="512233026" sldId="658"/>
        </pc:sldMkLst>
        <pc:spChg chg="mod">
          <ac:chgData name="Jemma Smith" userId="c43517b7-c020-487a-a609-e5dcac601652" providerId="ADAL" clId="{62912DD0-F69B-404B-9F03-3D9501D39358}" dt="2025-11-21T16:39:55.035" v="69" actId="1076"/>
          <ac:spMkLst>
            <pc:docMk/>
            <pc:sldMk cId="512233026" sldId="658"/>
            <ac:spMk id="2" creationId="{D490E02F-A2E1-7714-A01A-8F01A39FCB72}"/>
          </ac:spMkLst>
        </pc:spChg>
        <pc:picChg chg="mod">
          <ac:chgData name="Jemma Smith" userId="c43517b7-c020-487a-a609-e5dcac601652" providerId="ADAL" clId="{62912DD0-F69B-404B-9F03-3D9501D39358}" dt="2025-11-21T16:39:56.950" v="70" actId="1076"/>
          <ac:picMkLst>
            <pc:docMk/>
            <pc:sldMk cId="512233026" sldId="658"/>
            <ac:picMk id="4" creationId="{B63636BA-8DE1-F6BF-2512-2C5066E4F757}"/>
          </ac:picMkLst>
        </pc:picChg>
      </pc:sldChg>
      <pc:sldChg chg="delSp modSp mod">
        <pc:chgData name="Jemma Smith" userId="c43517b7-c020-487a-a609-e5dcac601652" providerId="ADAL" clId="{62912DD0-F69B-404B-9F03-3D9501D39358}" dt="2025-11-21T16:40:05.545" v="72" actId="1076"/>
        <pc:sldMkLst>
          <pc:docMk/>
          <pc:sldMk cId="3190823136" sldId="659"/>
        </pc:sldMkLst>
        <pc:spChg chg="del">
          <ac:chgData name="Jemma Smith" userId="c43517b7-c020-487a-a609-e5dcac601652" providerId="ADAL" clId="{62912DD0-F69B-404B-9F03-3D9501D39358}" dt="2025-11-21T16:40:02.698" v="71" actId="478"/>
          <ac:spMkLst>
            <pc:docMk/>
            <pc:sldMk cId="3190823136" sldId="659"/>
            <ac:spMk id="2" creationId="{960C268E-16D4-F29D-DFC3-74CA323DA4ED}"/>
          </ac:spMkLst>
        </pc:spChg>
        <pc:picChg chg="mod">
          <ac:chgData name="Jemma Smith" userId="c43517b7-c020-487a-a609-e5dcac601652" providerId="ADAL" clId="{62912DD0-F69B-404B-9F03-3D9501D39358}" dt="2025-11-21T16:40:05.545" v="72" actId="1076"/>
          <ac:picMkLst>
            <pc:docMk/>
            <pc:sldMk cId="3190823136" sldId="659"/>
            <ac:picMk id="5" creationId="{288E00EF-F2CA-D7CE-5CDF-A41ACD89648B}"/>
          </ac:picMkLst>
        </pc:picChg>
      </pc:sldChg>
      <pc:sldChg chg="modSp mod">
        <pc:chgData name="Jemma Smith" userId="c43517b7-c020-487a-a609-e5dcac601652" providerId="ADAL" clId="{62912DD0-F69B-404B-9F03-3D9501D39358}" dt="2025-11-21T16:41:02.186" v="89" actId="1076"/>
        <pc:sldMkLst>
          <pc:docMk/>
          <pc:sldMk cId="1215392372" sldId="660"/>
        </pc:sldMkLst>
        <pc:picChg chg="mod">
          <ac:chgData name="Jemma Smith" userId="c43517b7-c020-487a-a609-e5dcac601652" providerId="ADAL" clId="{62912DD0-F69B-404B-9F03-3D9501D39358}" dt="2025-11-21T16:41:02.186" v="89" actId="1076"/>
          <ac:picMkLst>
            <pc:docMk/>
            <pc:sldMk cId="1215392372" sldId="660"/>
            <ac:picMk id="4" creationId="{56128C44-A263-E7D5-9F2F-BBFAF475183E}"/>
          </ac:picMkLst>
        </pc:picChg>
      </pc:sldChg>
      <pc:sldChg chg="modSp mod">
        <pc:chgData name="Jemma Smith" userId="c43517b7-c020-487a-a609-e5dcac601652" providerId="ADAL" clId="{62912DD0-F69B-404B-9F03-3D9501D39358}" dt="2025-11-21T16:41:19.739" v="109" actId="20577"/>
        <pc:sldMkLst>
          <pc:docMk/>
          <pc:sldMk cId="3900816872" sldId="661"/>
        </pc:sldMkLst>
        <pc:spChg chg="mod">
          <ac:chgData name="Jemma Smith" userId="c43517b7-c020-487a-a609-e5dcac601652" providerId="ADAL" clId="{62912DD0-F69B-404B-9F03-3D9501D39358}" dt="2025-11-21T16:41:19.739" v="109" actId="20577"/>
          <ac:spMkLst>
            <pc:docMk/>
            <pc:sldMk cId="3900816872" sldId="661"/>
            <ac:spMk id="2" creationId="{841E6AB1-7A58-B8A8-D871-C68CF566559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500142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4505" y="0"/>
            <a:ext cx="2979367" cy="500142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96D292DE-8B7A-4254-AA83-74C1F4DD4AF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00960"/>
            <a:ext cx="2979367" cy="500142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4505" y="9500960"/>
            <a:ext cx="2979367" cy="500142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27ACFA33-DD99-D445-BBF2-692ED867A9DB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9038" y="1250950"/>
            <a:ext cx="4497387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2" tIns="48221" rIns="96442" bIns="4822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813866"/>
            <a:ext cx="5500370" cy="3938617"/>
          </a:xfrm>
          <a:prstGeom prst="rect">
            <a:avLst/>
          </a:prstGeom>
        </p:spPr>
        <p:txBody>
          <a:bodyPr vert="horz" lIns="96442" tIns="48221" rIns="96442" bIns="48221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FE08C8D7-18E8-2C4F-967C-29C09C3D1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16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138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665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5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4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655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535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>
              <a:defRPr sz="4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854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678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>
              <a:defRPr sz="4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265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126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132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512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706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532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70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988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69587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9550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967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6793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9209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4692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477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02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6048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6459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732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584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635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1064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0663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667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501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6863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6120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43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1317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8592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30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1357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4569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9174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29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487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28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30380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4987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7594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4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7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2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6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299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02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75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372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78" r:id="rId2"/>
    <p:sldLayoutId id="2147483679" r:id="rId3"/>
    <p:sldLayoutId id="2147483681" r:id="rId4"/>
    <p:sldLayoutId id="2147483682" r:id="rId5"/>
    <p:sldLayoutId id="214748368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20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03" r:id="rId2"/>
    <p:sldLayoutId id="2147483704" r:id="rId3"/>
    <p:sldLayoutId id="214748370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617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wi.co.uk/arable/harvest-2024-second-lowest-on-record-says-defra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hospitalityinsights.ehl.edu/sustainable-gastronomy-an-opportunity-for-a-green-recovery#Some%20of%20These%20Green%20Initiatives%20Are%20Already%20Taking%20Shape" TargetMode="External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efspencil.com/sustainable-gastronomy-101-a-chefs-guide-to-sustainable-dining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37.xml"/><Relationship Id="rId1" Type="http://schemas.openxmlformats.org/officeDocument/2006/relationships/video" Target="https://www.youtube.com/embed/Bd5NeL-Iegw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earthday.org/regenerative-agriculture-quiz/" TargetMode="External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37.xml"/><Relationship Id="rId1" Type="http://schemas.openxmlformats.org/officeDocument/2006/relationships/video" Target="https://www.youtube.com/embed/Zhe857AyD38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ustainablefoodplaces.org/about/what-are-sustainable-food-places/" TargetMode="External"/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stainablefoodplaces.org/about/what-are-sustainable-food-places/" TargetMode="External"/><Relationship Id="rId3" Type="http://schemas.openxmlformats.org/officeDocument/2006/relationships/hyperlink" Target="https://www.food.gov.uk/research/food-system-strategic-assessment-trends-and-issues-impacted-by-uk-economic-condition" TargetMode="External"/><Relationship Id="rId7" Type="http://schemas.openxmlformats.org/officeDocument/2006/relationships/hyperlink" Target="https://azurmendi.restaurant/en/sustainable-restaurant/" TargetMode="External"/><Relationship Id="rId2" Type="http://schemas.openxmlformats.org/officeDocument/2006/relationships/hyperlink" Target="https://azurmendi.restaurant/wp-content/uploads/2020/03/02-Sustainable-Azurmendi.pdf" TargetMode="External"/><Relationship Id="rId1" Type="http://schemas.openxmlformats.org/officeDocument/2006/relationships/slideLayout" Target="../slideLayouts/slideLayout37.xml"/><Relationship Id="rId6" Type="http://schemas.openxmlformats.org/officeDocument/2006/relationships/hyperlink" Target="https://www.chefspencil.com/sustainable-gastronomy-101-a-chefs-guide-to-sustainable-dining/" TargetMode="External"/><Relationship Id="rId5" Type="http://schemas.openxmlformats.org/officeDocument/2006/relationships/hyperlink" Target="https://hospitalityinsights.ehl.edu/sustainable-gastronomy-an-opportunity-for-a-green-recovery" TargetMode="External"/><Relationship Id="rId4" Type="http://schemas.openxmlformats.org/officeDocument/2006/relationships/hyperlink" Target="https://www.foodandwinegazette.com/81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68909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International Gastronomy Management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BMGM 5000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Embedding Sustainability within Organisations</a:t>
            </a:r>
            <a:endParaRPr lang="en-GB" sz="31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0045" y="2094472"/>
            <a:ext cx="7206925" cy="379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02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40768"/>
            <a:ext cx="3880287" cy="3312368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solidFill>
                  <a:schemeClr val="tx1"/>
                </a:solidFill>
              </a:rPr>
              <a:t>International Gastronomy Management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BMGM 5000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Embedding Sustainability within Organisations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Jemma Smith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j.smith@uwtsd.ac.uk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3A3ED-613A-5533-220E-E2BAEF955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448" y="1484784"/>
            <a:ext cx="4968552" cy="3312368"/>
          </a:xfrm>
          <a:prstGeom prst="rect">
            <a:avLst/>
          </a:prstGeom>
          <a:effectLst>
            <a:softEdge rad="101600"/>
          </a:effectLst>
        </p:spPr>
      </p:pic>
    </p:spTree>
    <p:extLst>
      <p:ext uri="{BB962C8B-B14F-4D97-AF65-F5344CB8AC3E}">
        <p14:creationId xmlns:p14="http://schemas.microsoft.com/office/powerpoint/2010/main" val="1393221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52367-FDA0-A754-E0C1-2C2CC2FD4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+mn-lt"/>
                <a:cs typeface="Arial" panose="020B0604020202020204" pitchFamily="34" charset="0"/>
              </a:rPr>
              <a:t>Aims For Today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7D7EE6-5FB8-0D67-B770-25CE9195EA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556792"/>
            <a:ext cx="4249280" cy="424928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E1192-8E00-B160-9E58-78F63EE4B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3943350" cy="3300048"/>
          </a:xfrm>
        </p:spPr>
        <p:txBody>
          <a:bodyPr/>
          <a:lstStyle/>
          <a:p>
            <a:r>
              <a:rPr lang="en-GB" dirty="0"/>
              <a:t>Recap on sustainability within Gastronomy</a:t>
            </a:r>
          </a:p>
          <a:p>
            <a:r>
              <a:rPr lang="en-GB" dirty="0"/>
              <a:t>Current Issues</a:t>
            </a:r>
          </a:p>
          <a:p>
            <a:pPr lvl="1"/>
            <a:r>
              <a:rPr lang="en-GB" dirty="0"/>
              <a:t>Green recovery</a:t>
            </a:r>
          </a:p>
          <a:p>
            <a:pPr lvl="1"/>
            <a:r>
              <a:rPr lang="en-GB" dirty="0"/>
              <a:t>Regenerative agriculture</a:t>
            </a:r>
          </a:p>
          <a:p>
            <a:pPr lvl="1"/>
            <a:r>
              <a:rPr lang="en-GB" dirty="0"/>
              <a:t>The most sustainable restaurant in the world?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Assessment 2 workshop</a:t>
            </a:r>
          </a:p>
        </p:txBody>
      </p:sp>
    </p:spTree>
    <p:extLst>
      <p:ext uri="{BB962C8B-B14F-4D97-AF65-F5344CB8AC3E}">
        <p14:creationId xmlns:p14="http://schemas.microsoft.com/office/powerpoint/2010/main" val="1455934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49B44-DBC6-CF45-9B1E-A68F3C107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Remembering the 3 pillars of sustainability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D39622-7749-BF48-F741-06D976C476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9116" y="1844168"/>
            <a:ext cx="3220652" cy="330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624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AFDE3-CF5C-D9F4-2D89-F84D195D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921" y="116320"/>
            <a:ext cx="7886700" cy="1325563"/>
          </a:xfrm>
        </p:spPr>
        <p:txBody>
          <a:bodyPr/>
          <a:lstStyle/>
          <a:p>
            <a:r>
              <a:rPr lang="en-GB" dirty="0"/>
              <a:t>Sustainability in Gastronomy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6820EC-FFC0-66CF-FF30-36752F56C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431" r="12897" b="12567"/>
          <a:stretch/>
        </p:blipFill>
        <p:spPr>
          <a:xfrm>
            <a:off x="1853699" y="1095785"/>
            <a:ext cx="5913011" cy="432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252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0E02F-A2E1-7714-A01A-8F01A39FC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455" y="88500"/>
            <a:ext cx="8052895" cy="1325563"/>
          </a:xfrm>
        </p:spPr>
        <p:txBody>
          <a:bodyPr/>
          <a:lstStyle/>
          <a:p>
            <a:r>
              <a:rPr lang="en-GB" dirty="0"/>
              <a:t>Issues facing sustainability in the food industry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3636BA-8DE1-F6BF-2512-2C5066E4F7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4820" y="1219699"/>
            <a:ext cx="7948164" cy="43604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991858-5508-B3F7-B800-0A7976E2E9D3}"/>
              </a:ext>
            </a:extLst>
          </p:cNvPr>
          <p:cNvSpPr txBox="1"/>
          <p:nvPr/>
        </p:nvSpPr>
        <p:spPr>
          <a:xfrm>
            <a:off x="1003739" y="5385786"/>
            <a:ext cx="674238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https://www.food.gov.uk/research/food-system-strategic-assessment-trends-and-issues-impacted-by-uk-economic-condition</a:t>
            </a:r>
          </a:p>
        </p:txBody>
      </p:sp>
    </p:spTree>
    <p:extLst>
      <p:ext uri="{BB962C8B-B14F-4D97-AF65-F5344CB8AC3E}">
        <p14:creationId xmlns:p14="http://schemas.microsoft.com/office/powerpoint/2010/main" val="512233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8E00EF-F2CA-D7CE-5CDF-A41ACD8964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8666" y="42042"/>
            <a:ext cx="7786195" cy="54149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016E8E-CD31-09C9-E3B9-0D024BBD3C9E}"/>
              </a:ext>
            </a:extLst>
          </p:cNvPr>
          <p:cNvSpPr txBox="1"/>
          <p:nvPr/>
        </p:nvSpPr>
        <p:spPr>
          <a:xfrm>
            <a:off x="2296511" y="5457005"/>
            <a:ext cx="42931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hlinkClick r:id="rId3"/>
              </a:rPr>
              <a:t>Harvest 2024 second lowest on record, says Defra - Farmers Weekly (fwi.co.uk)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190823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5F56F-FB19-2DF9-874E-031115D5F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30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5C23B-6ACD-6229-DB58-6BA51FCAE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537" y="4618244"/>
            <a:ext cx="7886700" cy="15184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Sustainable gastronomy: An opportunity for a green recovery (ehl.edu)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3317E7-B4A1-AFE3-F5A9-7ED06E5E558B}"/>
              </a:ext>
            </a:extLst>
          </p:cNvPr>
          <p:cNvSpPr txBox="1"/>
          <p:nvPr/>
        </p:nvSpPr>
        <p:spPr>
          <a:xfrm>
            <a:off x="1157681" y="1593426"/>
            <a:ext cx="6233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 the article below. Make some notes. Then we will discuss it together.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0E0742-3573-3229-6F78-1F42016C6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901" y="2348813"/>
            <a:ext cx="6303192" cy="246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960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8C8EB-A6A3-27A0-E369-A33A08691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Gastronomy 101 – A Chef’s Guide to Sustainable Dining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CA1CF7-84EF-5920-264A-A89D3A3176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3972" y="1568740"/>
            <a:ext cx="4016055" cy="33666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84C514-7873-E516-078C-BF89C34BDCB6}"/>
              </a:ext>
            </a:extLst>
          </p:cNvPr>
          <p:cNvSpPr txBox="1"/>
          <p:nvPr/>
        </p:nvSpPr>
        <p:spPr>
          <a:xfrm>
            <a:off x="0" y="4935391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Let’s look at this together…</a:t>
            </a:r>
          </a:p>
          <a:p>
            <a:r>
              <a:rPr lang="en-GB" dirty="0">
                <a:hlinkClick r:id="rId3"/>
              </a:rPr>
              <a:t>https://www.chefspencil.com/sustainable-gastronomy-101-a-chefs-guide-to-sustainable-dining/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806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3FDE3-9E49-7CCC-88BE-08B49B314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2" y="73133"/>
            <a:ext cx="7886700" cy="1325563"/>
          </a:xfrm>
        </p:spPr>
        <p:txBody>
          <a:bodyPr/>
          <a:lstStyle/>
          <a:p>
            <a:r>
              <a:rPr lang="en-GB" dirty="0"/>
              <a:t>Regenerative Agriculture</a:t>
            </a:r>
          </a:p>
        </p:txBody>
      </p:sp>
      <p:pic>
        <p:nvPicPr>
          <p:cNvPr id="4" name="Online Media 3" title="Earth Day Live Highlights: Regenerative Agriculture:">
            <a:hlinkClick r:id="" action="ppaction://media"/>
            <a:extLst>
              <a:ext uri="{FF2B5EF4-FFF2-40B4-BE49-F238E27FC236}">
                <a16:creationId xmlns:a16="http://schemas.microsoft.com/office/drawing/2014/main" id="{0048CF2F-D256-D8E5-F384-59E9D3D3FD6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35781" y="1253331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D6E97-A0BA-C01B-20EE-36DB596D5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let’s do the quiz</a:t>
            </a:r>
            <a:br>
              <a:rPr lang="en-GB" dirty="0"/>
            </a:br>
            <a:r>
              <a:rPr lang="en-GB" sz="2400" dirty="0">
                <a:hlinkClick r:id="rId2"/>
              </a:rPr>
              <a:t>Regenerative Agriculture Quiz - Earth Day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06849-EAEC-CE9E-0F8C-4113F744C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Regenerative Agriculture Quiz - Earth Day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77D7FA-B217-FCEE-D9FA-D92D3D58A2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04074"/>
            <a:ext cx="9144000" cy="344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693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B327B-70EF-20D9-4CC8-C8586A019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Together… Sustainable Food Places</a:t>
            </a:r>
          </a:p>
        </p:txBody>
      </p:sp>
      <p:pic>
        <p:nvPicPr>
          <p:cNvPr id="4" name="Online Media 3" title="Introducing Sustainable Food Places">
            <a:hlinkClick r:id="" action="ppaction://media"/>
            <a:extLst>
              <a:ext uri="{FF2B5EF4-FFF2-40B4-BE49-F238E27FC236}">
                <a16:creationId xmlns:a16="http://schemas.microsoft.com/office/drawing/2014/main" id="{56128C44-A263-E7D5-9F2F-BBFAF475183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8650" y="1253331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39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E6AB1-7A58-B8A8-D871-C68CF5665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 hour Group Activity – in pairs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63313-8162-B5C7-EEC5-D7217F957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Sustainable Food Places 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Visit the web site below</a:t>
            </a:r>
          </a:p>
          <a:p>
            <a:pPr lvl="1"/>
            <a:r>
              <a:rPr lang="en-GB" dirty="0"/>
              <a:t>What is a sustainable food place?</a:t>
            </a:r>
          </a:p>
          <a:p>
            <a:pPr lvl="1"/>
            <a:r>
              <a:rPr lang="en-GB" dirty="0"/>
              <a:t>How do they work?</a:t>
            </a:r>
          </a:p>
          <a:p>
            <a:pPr lvl="1"/>
            <a:r>
              <a:rPr lang="en-GB" dirty="0"/>
              <a:t>What are the 6 key issues they have identified?</a:t>
            </a:r>
          </a:p>
          <a:p>
            <a:pPr lvl="1"/>
            <a:r>
              <a:rPr lang="en-GB" dirty="0"/>
              <a:t>What role do you think there is for Sustainable Food Places within Gastronomy?</a:t>
            </a:r>
          </a:p>
          <a:p>
            <a:r>
              <a:rPr lang="en-GB" dirty="0">
                <a:hlinkClick r:id="rId2"/>
              </a:rPr>
              <a:t>https://www.sustainablefoodplaces.org/about/what-are-sustainable-food-places/</a:t>
            </a:r>
          </a:p>
        </p:txBody>
      </p:sp>
    </p:spTree>
    <p:extLst>
      <p:ext uri="{BB962C8B-B14F-4D97-AF65-F5344CB8AC3E}">
        <p14:creationId xmlns:p14="http://schemas.microsoft.com/office/powerpoint/2010/main" val="3900816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96724-D1E1-301A-45BC-39078322D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World’s most sustainable restaurant?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53B451-0EA0-4EF3-65B4-E969A15C27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7927" y="1582089"/>
            <a:ext cx="5538027" cy="36938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A9F1BF-F58C-2730-8132-CF775247F755}"/>
              </a:ext>
            </a:extLst>
          </p:cNvPr>
          <p:cNvSpPr txBox="1"/>
          <p:nvPr/>
        </p:nvSpPr>
        <p:spPr>
          <a:xfrm>
            <a:off x="1374191" y="5335398"/>
            <a:ext cx="626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Eneko</a:t>
            </a:r>
            <a:r>
              <a:rPr lang="en-GB" dirty="0"/>
              <a:t> </a:t>
            </a:r>
            <a:r>
              <a:rPr lang="en-GB" dirty="0" err="1"/>
              <a:t>Atxa</a:t>
            </a:r>
            <a:r>
              <a:rPr lang="en-GB" dirty="0"/>
              <a:t>, the Spanish chef of acclaimed restaurant </a:t>
            </a:r>
            <a:r>
              <a:rPr lang="en-GB" dirty="0" err="1"/>
              <a:t>Azurmendi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21719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C71AB-3075-0D33-937C-4DC0C0F98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Read the PDF in your Moodle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927C2-9D15-E2F0-BFEA-742F4510F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3423233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Then prepare a few slides identifying the reasons why </a:t>
            </a:r>
            <a:r>
              <a:rPr lang="en-GB" dirty="0" err="1"/>
              <a:t>Azurmendi</a:t>
            </a:r>
            <a:r>
              <a:rPr lang="en-GB" dirty="0"/>
              <a:t> is seen as being so  sustainable.</a:t>
            </a:r>
          </a:p>
          <a:p>
            <a:r>
              <a:rPr lang="en-GB" sz="1800" dirty="0"/>
              <a:t>Does it reflect the pillars of sustainability? If so, how?</a:t>
            </a:r>
          </a:p>
          <a:p>
            <a:r>
              <a:rPr lang="en-GB" sz="1800" dirty="0"/>
              <a:t>Does it link to the Sustainable Development Goals? Give a few examples</a:t>
            </a:r>
          </a:p>
          <a:p>
            <a:r>
              <a:rPr lang="en-GB" sz="1800" dirty="0"/>
              <a:t>Who are they working with to achieve their goals?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D59247-2A9A-9CA3-C1C1-A7B050144E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390" y="1351180"/>
            <a:ext cx="3598236" cy="4155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021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0262C-E633-329D-6F9B-87C128C7C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25" y="206447"/>
            <a:ext cx="7886700" cy="1325563"/>
          </a:xfrm>
        </p:spPr>
        <p:txBody>
          <a:bodyPr/>
          <a:lstStyle/>
          <a:p>
            <a:r>
              <a:rPr lang="en-GB" dirty="0"/>
              <a:t>Any questions? </a:t>
            </a:r>
            <a:br>
              <a:rPr lang="en-GB" dirty="0"/>
            </a:br>
            <a:r>
              <a:rPr lang="en-GB" sz="2800" dirty="0"/>
              <a:t>Anything you’d like me to recap?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7DB70AD-68B9-7E62-F666-BC8C3A1AAE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8857" y="1362961"/>
            <a:ext cx="630628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915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5564-008C-CC42-B330-F0F987ADA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006" y="179882"/>
            <a:ext cx="5572125" cy="576684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+mn-lt"/>
              </a:rPr>
            </a:br>
            <a:r>
              <a:rPr lang="en-GB" sz="4000" dirty="0">
                <a:latin typeface="+mn-lt"/>
              </a:rPr>
              <a:t>References and links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860420-B5B4-C56A-2726-3F85078C35D6}"/>
              </a:ext>
            </a:extLst>
          </p:cNvPr>
          <p:cNvSpPr txBox="1"/>
          <p:nvPr/>
        </p:nvSpPr>
        <p:spPr>
          <a:xfrm>
            <a:off x="644576" y="1349115"/>
            <a:ext cx="73669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err="1">
                <a:hlinkClick r:id="rId2"/>
              </a:rPr>
              <a:t>Azurmendi_sostenibilidad_dosier_b_EN</a:t>
            </a:r>
            <a:endParaRPr lang="es-E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Food System Strategic Assessment: Trends and issues impacted by UK economic condition | Food Standards Agency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JAKIN(N): </a:t>
            </a:r>
            <a:r>
              <a:rPr lang="en-GB" dirty="0" err="1">
                <a:hlinkClick r:id="rId4"/>
              </a:rPr>
              <a:t>Eneko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Atxa</a:t>
            </a:r>
            <a:r>
              <a:rPr lang="en-GB" dirty="0">
                <a:hlinkClick r:id="rId4"/>
              </a:rPr>
              <a:t> ‘cooking up the future’ - Food and Wine Gazette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Sustainable gastronomy: An opportunity for a green recovery (ehl.edu)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6"/>
              </a:rPr>
              <a:t>https://www.chefspencil.com/sustainable-gastronomy-101-a-chefs-guide-to-sustainable-dining/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7"/>
              </a:rPr>
              <a:t>Sustainable restaurant – </a:t>
            </a:r>
            <a:r>
              <a:rPr lang="en-GB" dirty="0" err="1">
                <a:hlinkClick r:id="rId7"/>
              </a:rPr>
              <a:t>Azurmendi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8"/>
              </a:rPr>
              <a:t>What are Sustainable Food Places | Sustainable Food Places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See those within the slides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929114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" id="{FF45DBA2-CD6A-4650-B6C6-AB18B91BA115}" vid="{FBC77213-00C1-421F-A4DD-0DA82D01A76C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5" ma:contentTypeDescription="Create a new document." ma:contentTypeScope="" ma:versionID="fcfd66f45db58e6b7f3294efb02d8f9a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d531aded19878172a0defbb669d82f39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DF11959-54C5-455E-8492-9E046D41451E}">
  <ds:schemaRefs>
    <ds:schemaRef ds:uri="7b371449-43eb-435e-a0a2-287b0bfa50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</TotalTime>
  <Words>444</Words>
  <Application>Microsoft Office PowerPoint</Application>
  <PresentationFormat>On-screen Show (4:3)</PresentationFormat>
  <Paragraphs>54</Paragraphs>
  <Slides>17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Calibri Light</vt:lpstr>
      <vt:lpstr>Title Slide 1</vt:lpstr>
      <vt:lpstr>Text 1</vt:lpstr>
      <vt:lpstr>Sub Title 1</vt:lpstr>
      <vt:lpstr>Sub Title 2</vt:lpstr>
      <vt:lpstr>Text 1</vt:lpstr>
      <vt:lpstr>theme</vt:lpstr>
      <vt:lpstr>International Gastronomy Management BMGM 5000 Embedding Sustainability within Organisations</vt:lpstr>
      <vt:lpstr>International Gastronomy Management  BMGM 5000   Embedding Sustainability within Organisations  Jemma Smith j.smith@uwtsd.ac.uk</vt:lpstr>
      <vt:lpstr> Aims For Today</vt:lpstr>
      <vt:lpstr>Remembering the 3 pillars of sustainability</vt:lpstr>
      <vt:lpstr>Sustainability in Gastronomy</vt:lpstr>
      <vt:lpstr>Issues facing sustainability in the food industry</vt:lpstr>
      <vt:lpstr>PowerPoint Presentation</vt:lpstr>
      <vt:lpstr>Activity – 30 minutes</vt:lpstr>
      <vt:lpstr>Sustainable Gastronomy 101 – A Chef’s Guide to Sustainable Dining</vt:lpstr>
      <vt:lpstr>Regenerative Agriculture</vt:lpstr>
      <vt:lpstr>Now let’s do the quiz Regenerative Agriculture Quiz - Earth Day</vt:lpstr>
      <vt:lpstr>Working Together… Sustainable Food Places</vt:lpstr>
      <vt:lpstr>1 hour Group Activity – in pairs </vt:lpstr>
      <vt:lpstr>The World’s most sustainable restaurant?</vt:lpstr>
      <vt:lpstr>ACTIVITY: Read the PDF in your Moodle resources</vt:lpstr>
      <vt:lpstr>Any questions?  Anything you’d like me to recap?</vt:lpstr>
      <vt:lpstr> References and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Jemma Smith</cp:lastModifiedBy>
  <cp:revision>9</cp:revision>
  <cp:lastPrinted>2022-10-17T15:19:31Z</cp:lastPrinted>
  <dcterms:created xsi:type="dcterms:W3CDTF">2015-04-14T15:21:28Z</dcterms:created>
  <dcterms:modified xsi:type="dcterms:W3CDTF">2025-11-21T16:42:02Z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