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handoutMasterIdLst>
    <p:handoutMasterId r:id="rId38"/>
  </p:handoutMasterIdLst>
  <p:sldIdLst>
    <p:sldId id="256" r:id="rId2"/>
    <p:sldId id="260" r:id="rId3"/>
    <p:sldId id="257" r:id="rId4"/>
    <p:sldId id="258" r:id="rId5"/>
    <p:sldId id="259" r:id="rId6"/>
    <p:sldId id="262" r:id="rId7"/>
    <p:sldId id="261" r:id="rId8"/>
    <p:sldId id="263" r:id="rId9"/>
    <p:sldId id="278" r:id="rId10"/>
    <p:sldId id="279" r:id="rId11"/>
    <p:sldId id="287" r:id="rId12"/>
    <p:sldId id="280" r:id="rId13"/>
    <p:sldId id="289" r:id="rId14"/>
    <p:sldId id="290" r:id="rId15"/>
    <p:sldId id="288" r:id="rId16"/>
    <p:sldId id="264" r:id="rId17"/>
    <p:sldId id="276" r:id="rId18"/>
    <p:sldId id="266" r:id="rId19"/>
    <p:sldId id="265" r:id="rId20"/>
    <p:sldId id="267" r:id="rId21"/>
    <p:sldId id="269" r:id="rId22"/>
    <p:sldId id="271" r:id="rId23"/>
    <p:sldId id="272" r:id="rId24"/>
    <p:sldId id="284" r:id="rId25"/>
    <p:sldId id="282" r:id="rId26"/>
    <p:sldId id="274" r:id="rId27"/>
    <p:sldId id="285" r:id="rId28"/>
    <p:sldId id="277" r:id="rId29"/>
    <p:sldId id="291" r:id="rId30"/>
    <p:sldId id="295" r:id="rId31"/>
    <p:sldId id="292" r:id="rId32"/>
    <p:sldId id="293" r:id="rId33"/>
    <p:sldId id="275" r:id="rId34"/>
    <p:sldId id="294" r:id="rId35"/>
    <p:sldId id="286"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6" d="100"/>
          <a:sy n="86" d="100"/>
        </p:scale>
        <p:origin x="-582" y="-90"/>
      </p:cViewPr>
      <p:guideLst>
        <p:guide orient="horz" pos="2160"/>
        <p:guide pos="2880"/>
      </p:guideLst>
    </p:cSldViewPr>
  </p:slideViewPr>
  <p:notesTextViewPr>
    <p:cViewPr>
      <p:scale>
        <a:sx n="100" d="100"/>
        <a:sy n="100" d="100"/>
      </p:scale>
      <p:origin x="0" y="0"/>
    </p:cViewPr>
  </p:notesTextViewPr>
  <p:sorterViewPr>
    <p:cViewPr>
      <p:scale>
        <a:sx n="84" d="100"/>
        <a:sy n="84" d="100"/>
      </p:scale>
      <p:origin x="0" y="426"/>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763FDF-AB76-4142-8168-FF23ECE5BD67}" type="doc">
      <dgm:prSet loTypeId="urn:microsoft.com/office/officeart/2005/8/layout/hProcess11" loCatId="process" qsTypeId="urn:microsoft.com/office/officeart/2005/8/quickstyle/simple1" qsCatId="simple" csTypeId="urn:microsoft.com/office/officeart/2005/8/colors/colorful3" csCatId="colorful" phldr="1"/>
      <dgm:spPr/>
    </dgm:pt>
    <dgm:pt modelId="{027E5099-EC20-433A-B5F1-FFAB452A2477}">
      <dgm:prSet phldrT="[Text]"/>
      <dgm:spPr/>
      <dgm:t>
        <a:bodyPr/>
        <a:lstStyle/>
        <a:p>
          <a:r>
            <a:rPr lang="en-GB" dirty="0" smtClean="0"/>
            <a:t>Savagery </a:t>
          </a:r>
          <a:endParaRPr lang="en-GB" dirty="0"/>
        </a:p>
      </dgm:t>
    </dgm:pt>
    <dgm:pt modelId="{C4EA84EE-3100-4B5A-ACF2-AC28DAB97469}" type="parTrans" cxnId="{8EB176CF-6A48-404C-B736-966100F21C54}">
      <dgm:prSet/>
      <dgm:spPr/>
      <dgm:t>
        <a:bodyPr/>
        <a:lstStyle/>
        <a:p>
          <a:endParaRPr lang="en-GB"/>
        </a:p>
      </dgm:t>
    </dgm:pt>
    <dgm:pt modelId="{0042ACA5-70C6-4C94-8B75-D676543773C6}" type="sibTrans" cxnId="{8EB176CF-6A48-404C-B736-966100F21C54}">
      <dgm:prSet/>
      <dgm:spPr/>
      <dgm:t>
        <a:bodyPr/>
        <a:lstStyle/>
        <a:p>
          <a:endParaRPr lang="en-GB"/>
        </a:p>
      </dgm:t>
    </dgm:pt>
    <dgm:pt modelId="{16E68804-C3CE-4946-95DB-F65ECDEAD67D}">
      <dgm:prSet phldrT="[Text]"/>
      <dgm:spPr/>
      <dgm:t>
        <a:bodyPr/>
        <a:lstStyle/>
        <a:p>
          <a:r>
            <a:rPr lang="en-GB" dirty="0" smtClean="0"/>
            <a:t>Barbarism </a:t>
          </a:r>
          <a:endParaRPr lang="en-GB" dirty="0"/>
        </a:p>
      </dgm:t>
    </dgm:pt>
    <dgm:pt modelId="{56254A12-F04C-47B4-924C-AB1E27C4A29A}" type="parTrans" cxnId="{1EDE11C1-9F82-4BE8-A05D-E47A14F182A5}">
      <dgm:prSet/>
      <dgm:spPr/>
      <dgm:t>
        <a:bodyPr/>
        <a:lstStyle/>
        <a:p>
          <a:endParaRPr lang="en-GB"/>
        </a:p>
      </dgm:t>
    </dgm:pt>
    <dgm:pt modelId="{A0FB2761-14C0-449A-93FC-00F0B1C9E8D1}" type="sibTrans" cxnId="{1EDE11C1-9F82-4BE8-A05D-E47A14F182A5}">
      <dgm:prSet/>
      <dgm:spPr/>
      <dgm:t>
        <a:bodyPr/>
        <a:lstStyle/>
        <a:p>
          <a:endParaRPr lang="en-GB"/>
        </a:p>
      </dgm:t>
    </dgm:pt>
    <dgm:pt modelId="{591FD42E-2EC5-44E1-A0A5-5DE11F51BE86}">
      <dgm:prSet phldrT="[Text]"/>
      <dgm:spPr/>
      <dgm:t>
        <a:bodyPr/>
        <a:lstStyle/>
        <a:p>
          <a:r>
            <a:rPr lang="en-GB" dirty="0" smtClean="0"/>
            <a:t>Civilised </a:t>
          </a:r>
          <a:endParaRPr lang="en-GB" dirty="0"/>
        </a:p>
      </dgm:t>
    </dgm:pt>
    <dgm:pt modelId="{0A7928A9-7772-42AE-A91C-7897BC15F247}" type="parTrans" cxnId="{64F26039-A5A0-4913-BFA8-645708FFE320}">
      <dgm:prSet/>
      <dgm:spPr/>
      <dgm:t>
        <a:bodyPr/>
        <a:lstStyle/>
        <a:p>
          <a:endParaRPr lang="en-GB"/>
        </a:p>
      </dgm:t>
    </dgm:pt>
    <dgm:pt modelId="{35741BC0-5C5D-4CC8-9589-C983C2D97D48}" type="sibTrans" cxnId="{64F26039-A5A0-4913-BFA8-645708FFE320}">
      <dgm:prSet/>
      <dgm:spPr/>
      <dgm:t>
        <a:bodyPr/>
        <a:lstStyle/>
        <a:p>
          <a:endParaRPr lang="en-GB"/>
        </a:p>
      </dgm:t>
    </dgm:pt>
    <dgm:pt modelId="{579B4486-C91B-49DC-8DF9-345E95B7B1D8}" type="pres">
      <dgm:prSet presAssocID="{0D763FDF-AB76-4142-8168-FF23ECE5BD67}" presName="Name0" presStyleCnt="0">
        <dgm:presLayoutVars>
          <dgm:dir/>
          <dgm:resizeHandles val="exact"/>
        </dgm:presLayoutVars>
      </dgm:prSet>
      <dgm:spPr/>
    </dgm:pt>
    <dgm:pt modelId="{3E027C0D-B127-4265-80DF-032393741B03}" type="pres">
      <dgm:prSet presAssocID="{0D763FDF-AB76-4142-8168-FF23ECE5BD67}" presName="arrow" presStyleLbl="bgShp" presStyleIdx="0" presStyleCnt="1" custLinFactNeighborY="-2185"/>
      <dgm:spPr/>
    </dgm:pt>
    <dgm:pt modelId="{DEEA748A-5B58-4459-9F72-3786CCD51F2E}" type="pres">
      <dgm:prSet presAssocID="{0D763FDF-AB76-4142-8168-FF23ECE5BD67}" presName="points" presStyleCnt="0"/>
      <dgm:spPr/>
    </dgm:pt>
    <dgm:pt modelId="{7064D957-CD3C-44DF-B7C8-3FDFF30CD3EA}" type="pres">
      <dgm:prSet presAssocID="{027E5099-EC20-433A-B5F1-FFAB452A2477}" presName="compositeA" presStyleCnt="0"/>
      <dgm:spPr/>
    </dgm:pt>
    <dgm:pt modelId="{572BA3DA-3B5A-46C5-8CD8-6A27C4C0F268}" type="pres">
      <dgm:prSet presAssocID="{027E5099-EC20-433A-B5F1-FFAB452A2477}" presName="textA" presStyleLbl="revTx" presStyleIdx="0" presStyleCnt="3">
        <dgm:presLayoutVars>
          <dgm:bulletEnabled val="1"/>
        </dgm:presLayoutVars>
      </dgm:prSet>
      <dgm:spPr/>
      <dgm:t>
        <a:bodyPr/>
        <a:lstStyle/>
        <a:p>
          <a:endParaRPr lang="en-GB"/>
        </a:p>
      </dgm:t>
    </dgm:pt>
    <dgm:pt modelId="{055C1FB7-8E1A-45B7-A5E3-0025F6BA6BC2}" type="pres">
      <dgm:prSet presAssocID="{027E5099-EC20-433A-B5F1-FFAB452A2477}" presName="circleA" presStyleLbl="node1" presStyleIdx="0" presStyleCnt="3"/>
      <dgm:spPr/>
    </dgm:pt>
    <dgm:pt modelId="{2F217ED1-F05E-40A3-83E4-AD6C1C0B28ED}" type="pres">
      <dgm:prSet presAssocID="{027E5099-EC20-433A-B5F1-FFAB452A2477}" presName="spaceA" presStyleCnt="0"/>
      <dgm:spPr/>
    </dgm:pt>
    <dgm:pt modelId="{732FFDC9-A628-47C2-A039-CD0788FADCA9}" type="pres">
      <dgm:prSet presAssocID="{0042ACA5-70C6-4C94-8B75-D676543773C6}" presName="space" presStyleCnt="0"/>
      <dgm:spPr/>
    </dgm:pt>
    <dgm:pt modelId="{82FBE0C4-F688-47E3-A9B4-4C542C2D15F7}" type="pres">
      <dgm:prSet presAssocID="{16E68804-C3CE-4946-95DB-F65ECDEAD67D}" presName="compositeB" presStyleCnt="0"/>
      <dgm:spPr/>
    </dgm:pt>
    <dgm:pt modelId="{FCA8768D-C65B-420A-A8F2-A6F82DA4DFEB}" type="pres">
      <dgm:prSet presAssocID="{16E68804-C3CE-4946-95DB-F65ECDEAD67D}" presName="textB" presStyleLbl="revTx" presStyleIdx="1" presStyleCnt="3">
        <dgm:presLayoutVars>
          <dgm:bulletEnabled val="1"/>
        </dgm:presLayoutVars>
      </dgm:prSet>
      <dgm:spPr/>
      <dgm:t>
        <a:bodyPr/>
        <a:lstStyle/>
        <a:p>
          <a:endParaRPr lang="en-GB"/>
        </a:p>
      </dgm:t>
    </dgm:pt>
    <dgm:pt modelId="{48124D55-04B1-41A5-BAFF-21C407BA7F18}" type="pres">
      <dgm:prSet presAssocID="{16E68804-C3CE-4946-95DB-F65ECDEAD67D}" presName="circleB" presStyleLbl="node1" presStyleIdx="1" presStyleCnt="3"/>
      <dgm:spPr/>
    </dgm:pt>
    <dgm:pt modelId="{C679E8CB-0AD0-42A2-B72D-58992BF734E0}" type="pres">
      <dgm:prSet presAssocID="{16E68804-C3CE-4946-95DB-F65ECDEAD67D}" presName="spaceB" presStyleCnt="0"/>
      <dgm:spPr/>
    </dgm:pt>
    <dgm:pt modelId="{4D4BED61-157D-43D0-802B-AE643C2B99EC}" type="pres">
      <dgm:prSet presAssocID="{A0FB2761-14C0-449A-93FC-00F0B1C9E8D1}" presName="space" presStyleCnt="0"/>
      <dgm:spPr/>
    </dgm:pt>
    <dgm:pt modelId="{B58B84EE-1E61-49FE-9B5B-CCA6F842A39A}" type="pres">
      <dgm:prSet presAssocID="{591FD42E-2EC5-44E1-A0A5-5DE11F51BE86}" presName="compositeA" presStyleCnt="0"/>
      <dgm:spPr/>
    </dgm:pt>
    <dgm:pt modelId="{4DB42468-EECF-443A-95AB-A1151F3E7DED}" type="pres">
      <dgm:prSet presAssocID="{591FD42E-2EC5-44E1-A0A5-5DE11F51BE86}" presName="textA" presStyleLbl="revTx" presStyleIdx="2" presStyleCnt="3">
        <dgm:presLayoutVars>
          <dgm:bulletEnabled val="1"/>
        </dgm:presLayoutVars>
      </dgm:prSet>
      <dgm:spPr/>
      <dgm:t>
        <a:bodyPr/>
        <a:lstStyle/>
        <a:p>
          <a:endParaRPr lang="en-GB"/>
        </a:p>
      </dgm:t>
    </dgm:pt>
    <dgm:pt modelId="{DAA04292-B878-41D2-9675-8D62D5BDA8E5}" type="pres">
      <dgm:prSet presAssocID="{591FD42E-2EC5-44E1-A0A5-5DE11F51BE86}" presName="circleA" presStyleLbl="node1" presStyleIdx="2" presStyleCnt="3"/>
      <dgm:spPr/>
    </dgm:pt>
    <dgm:pt modelId="{50FA70CD-766E-461A-984C-ABFF52606004}" type="pres">
      <dgm:prSet presAssocID="{591FD42E-2EC5-44E1-A0A5-5DE11F51BE86}" presName="spaceA" presStyleCnt="0"/>
      <dgm:spPr/>
    </dgm:pt>
  </dgm:ptLst>
  <dgm:cxnLst>
    <dgm:cxn modelId="{64F26039-A5A0-4913-BFA8-645708FFE320}" srcId="{0D763FDF-AB76-4142-8168-FF23ECE5BD67}" destId="{591FD42E-2EC5-44E1-A0A5-5DE11F51BE86}" srcOrd="2" destOrd="0" parTransId="{0A7928A9-7772-42AE-A91C-7897BC15F247}" sibTransId="{35741BC0-5C5D-4CC8-9589-C983C2D97D48}"/>
    <dgm:cxn modelId="{E2140F2F-0587-441C-8AC8-8E89E6B00A59}" type="presOf" srcId="{16E68804-C3CE-4946-95DB-F65ECDEAD67D}" destId="{FCA8768D-C65B-420A-A8F2-A6F82DA4DFEB}" srcOrd="0" destOrd="0" presId="urn:microsoft.com/office/officeart/2005/8/layout/hProcess11"/>
    <dgm:cxn modelId="{8EB176CF-6A48-404C-B736-966100F21C54}" srcId="{0D763FDF-AB76-4142-8168-FF23ECE5BD67}" destId="{027E5099-EC20-433A-B5F1-FFAB452A2477}" srcOrd="0" destOrd="0" parTransId="{C4EA84EE-3100-4B5A-ACF2-AC28DAB97469}" sibTransId="{0042ACA5-70C6-4C94-8B75-D676543773C6}"/>
    <dgm:cxn modelId="{BA15E89B-ADB6-4852-B530-B6F2A1F43D33}" type="presOf" srcId="{027E5099-EC20-433A-B5F1-FFAB452A2477}" destId="{572BA3DA-3B5A-46C5-8CD8-6A27C4C0F268}" srcOrd="0" destOrd="0" presId="urn:microsoft.com/office/officeart/2005/8/layout/hProcess11"/>
    <dgm:cxn modelId="{F2242F35-828A-4464-915B-23F5D392681D}" type="presOf" srcId="{591FD42E-2EC5-44E1-A0A5-5DE11F51BE86}" destId="{4DB42468-EECF-443A-95AB-A1151F3E7DED}" srcOrd="0" destOrd="0" presId="urn:microsoft.com/office/officeart/2005/8/layout/hProcess11"/>
    <dgm:cxn modelId="{19945D4A-4DBB-45EA-8C36-22E71AD2300F}" type="presOf" srcId="{0D763FDF-AB76-4142-8168-FF23ECE5BD67}" destId="{579B4486-C91B-49DC-8DF9-345E95B7B1D8}" srcOrd="0" destOrd="0" presId="urn:microsoft.com/office/officeart/2005/8/layout/hProcess11"/>
    <dgm:cxn modelId="{1EDE11C1-9F82-4BE8-A05D-E47A14F182A5}" srcId="{0D763FDF-AB76-4142-8168-FF23ECE5BD67}" destId="{16E68804-C3CE-4946-95DB-F65ECDEAD67D}" srcOrd="1" destOrd="0" parTransId="{56254A12-F04C-47B4-924C-AB1E27C4A29A}" sibTransId="{A0FB2761-14C0-449A-93FC-00F0B1C9E8D1}"/>
    <dgm:cxn modelId="{4936C739-DD51-4BE5-961A-0DA8A12F8FEB}" type="presParOf" srcId="{579B4486-C91B-49DC-8DF9-345E95B7B1D8}" destId="{3E027C0D-B127-4265-80DF-032393741B03}" srcOrd="0" destOrd="0" presId="urn:microsoft.com/office/officeart/2005/8/layout/hProcess11"/>
    <dgm:cxn modelId="{7A7A877C-0C46-42A0-8965-34505A912696}" type="presParOf" srcId="{579B4486-C91B-49DC-8DF9-345E95B7B1D8}" destId="{DEEA748A-5B58-4459-9F72-3786CCD51F2E}" srcOrd="1" destOrd="0" presId="urn:microsoft.com/office/officeart/2005/8/layout/hProcess11"/>
    <dgm:cxn modelId="{50FE9DCC-CC68-46C5-A0E6-6AB6C0492FC1}" type="presParOf" srcId="{DEEA748A-5B58-4459-9F72-3786CCD51F2E}" destId="{7064D957-CD3C-44DF-B7C8-3FDFF30CD3EA}" srcOrd="0" destOrd="0" presId="urn:microsoft.com/office/officeart/2005/8/layout/hProcess11"/>
    <dgm:cxn modelId="{20929006-9F8F-416A-BCBE-8D4E260AF806}" type="presParOf" srcId="{7064D957-CD3C-44DF-B7C8-3FDFF30CD3EA}" destId="{572BA3DA-3B5A-46C5-8CD8-6A27C4C0F268}" srcOrd="0" destOrd="0" presId="urn:microsoft.com/office/officeart/2005/8/layout/hProcess11"/>
    <dgm:cxn modelId="{6F4E6DDB-6DA5-4EB8-86C6-33859342D9D0}" type="presParOf" srcId="{7064D957-CD3C-44DF-B7C8-3FDFF30CD3EA}" destId="{055C1FB7-8E1A-45B7-A5E3-0025F6BA6BC2}" srcOrd="1" destOrd="0" presId="urn:microsoft.com/office/officeart/2005/8/layout/hProcess11"/>
    <dgm:cxn modelId="{DC93337B-9385-4590-ACB7-2F1CC416E0BB}" type="presParOf" srcId="{7064D957-CD3C-44DF-B7C8-3FDFF30CD3EA}" destId="{2F217ED1-F05E-40A3-83E4-AD6C1C0B28ED}" srcOrd="2" destOrd="0" presId="urn:microsoft.com/office/officeart/2005/8/layout/hProcess11"/>
    <dgm:cxn modelId="{34714DA7-52EA-4599-9CB4-53B69864E0AE}" type="presParOf" srcId="{DEEA748A-5B58-4459-9F72-3786CCD51F2E}" destId="{732FFDC9-A628-47C2-A039-CD0788FADCA9}" srcOrd="1" destOrd="0" presId="urn:microsoft.com/office/officeart/2005/8/layout/hProcess11"/>
    <dgm:cxn modelId="{FAE57E51-358A-4A42-B295-ED717D27EE00}" type="presParOf" srcId="{DEEA748A-5B58-4459-9F72-3786CCD51F2E}" destId="{82FBE0C4-F688-47E3-A9B4-4C542C2D15F7}" srcOrd="2" destOrd="0" presId="urn:microsoft.com/office/officeart/2005/8/layout/hProcess11"/>
    <dgm:cxn modelId="{4B534FAB-4EDD-4BE8-87A9-CBE6D1D96DA3}" type="presParOf" srcId="{82FBE0C4-F688-47E3-A9B4-4C542C2D15F7}" destId="{FCA8768D-C65B-420A-A8F2-A6F82DA4DFEB}" srcOrd="0" destOrd="0" presId="urn:microsoft.com/office/officeart/2005/8/layout/hProcess11"/>
    <dgm:cxn modelId="{3BEB701B-4D35-435F-ADF1-F7F91DCF39C7}" type="presParOf" srcId="{82FBE0C4-F688-47E3-A9B4-4C542C2D15F7}" destId="{48124D55-04B1-41A5-BAFF-21C407BA7F18}" srcOrd="1" destOrd="0" presId="urn:microsoft.com/office/officeart/2005/8/layout/hProcess11"/>
    <dgm:cxn modelId="{049C5EEA-B234-4982-8568-E409C5508F59}" type="presParOf" srcId="{82FBE0C4-F688-47E3-A9B4-4C542C2D15F7}" destId="{C679E8CB-0AD0-42A2-B72D-58992BF734E0}" srcOrd="2" destOrd="0" presId="urn:microsoft.com/office/officeart/2005/8/layout/hProcess11"/>
    <dgm:cxn modelId="{F6D90E32-458C-4D75-B114-FBF65D0CBB29}" type="presParOf" srcId="{DEEA748A-5B58-4459-9F72-3786CCD51F2E}" destId="{4D4BED61-157D-43D0-802B-AE643C2B99EC}" srcOrd="3" destOrd="0" presId="urn:microsoft.com/office/officeart/2005/8/layout/hProcess11"/>
    <dgm:cxn modelId="{D1F02A1B-A975-4320-A694-260B57CD7619}" type="presParOf" srcId="{DEEA748A-5B58-4459-9F72-3786CCD51F2E}" destId="{B58B84EE-1E61-49FE-9B5B-CCA6F842A39A}" srcOrd="4" destOrd="0" presId="urn:microsoft.com/office/officeart/2005/8/layout/hProcess11"/>
    <dgm:cxn modelId="{AC4FAAF3-814D-4600-B4BB-4E1898CF0A55}" type="presParOf" srcId="{B58B84EE-1E61-49FE-9B5B-CCA6F842A39A}" destId="{4DB42468-EECF-443A-95AB-A1151F3E7DED}" srcOrd="0" destOrd="0" presId="urn:microsoft.com/office/officeart/2005/8/layout/hProcess11"/>
    <dgm:cxn modelId="{22EFE053-2C87-4E4A-8628-EDD138D7337A}" type="presParOf" srcId="{B58B84EE-1E61-49FE-9B5B-CCA6F842A39A}" destId="{DAA04292-B878-41D2-9675-8D62D5BDA8E5}" srcOrd="1" destOrd="0" presId="urn:microsoft.com/office/officeart/2005/8/layout/hProcess11"/>
    <dgm:cxn modelId="{3FE2B199-F48D-41CF-A006-CA0B872BB9D9}" type="presParOf" srcId="{B58B84EE-1E61-49FE-9B5B-CCA6F842A39A}" destId="{50FA70CD-766E-461A-984C-ABFF52606004}" srcOrd="2" destOrd="0" presId="urn:microsoft.com/office/officeart/2005/8/layout/hProcess1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3E027C0D-B127-4265-80DF-032393741B03}">
      <dsp:nvSpPr>
        <dsp:cNvPr id="0" name=""/>
        <dsp:cNvSpPr/>
      </dsp:nvSpPr>
      <dsp:spPr>
        <a:xfrm>
          <a:off x="0" y="1183680"/>
          <a:ext cx="6408712" cy="1625600"/>
        </a:xfrm>
        <a:prstGeom prst="notched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2BA3DA-3B5A-46C5-8CD8-6A27C4C0F268}">
      <dsp:nvSpPr>
        <dsp:cNvPr id="0" name=""/>
        <dsp:cNvSpPr/>
      </dsp:nvSpPr>
      <dsp:spPr>
        <a:xfrm>
          <a:off x="2816" y="0"/>
          <a:ext cx="1858776" cy="1625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b" anchorCtr="0">
          <a:noAutofit/>
        </a:bodyPr>
        <a:lstStyle/>
        <a:p>
          <a:pPr lvl="0" algn="ctr" defTabSz="1200150">
            <a:lnSpc>
              <a:spcPct val="90000"/>
            </a:lnSpc>
            <a:spcBef>
              <a:spcPct val="0"/>
            </a:spcBef>
            <a:spcAft>
              <a:spcPct val="35000"/>
            </a:spcAft>
          </a:pPr>
          <a:r>
            <a:rPr lang="en-GB" sz="2700" kern="1200" dirty="0" smtClean="0"/>
            <a:t>Savagery </a:t>
          </a:r>
          <a:endParaRPr lang="en-GB" sz="2700" kern="1200" dirty="0"/>
        </a:p>
      </dsp:txBody>
      <dsp:txXfrm>
        <a:off x="2816" y="0"/>
        <a:ext cx="1858776" cy="1625600"/>
      </dsp:txXfrm>
    </dsp:sp>
    <dsp:sp modelId="{055C1FB7-8E1A-45B7-A5E3-0025F6BA6BC2}">
      <dsp:nvSpPr>
        <dsp:cNvPr id="0" name=""/>
        <dsp:cNvSpPr/>
      </dsp:nvSpPr>
      <dsp:spPr>
        <a:xfrm>
          <a:off x="729004" y="1828800"/>
          <a:ext cx="406400" cy="406400"/>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A8768D-C65B-420A-A8F2-A6F82DA4DFEB}">
      <dsp:nvSpPr>
        <dsp:cNvPr id="0" name=""/>
        <dsp:cNvSpPr/>
      </dsp:nvSpPr>
      <dsp:spPr>
        <a:xfrm>
          <a:off x="1954531" y="2438399"/>
          <a:ext cx="1858776" cy="1625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t" anchorCtr="0">
          <a:noAutofit/>
        </a:bodyPr>
        <a:lstStyle/>
        <a:p>
          <a:pPr lvl="0" algn="ctr" defTabSz="1200150">
            <a:lnSpc>
              <a:spcPct val="90000"/>
            </a:lnSpc>
            <a:spcBef>
              <a:spcPct val="0"/>
            </a:spcBef>
            <a:spcAft>
              <a:spcPct val="35000"/>
            </a:spcAft>
          </a:pPr>
          <a:r>
            <a:rPr lang="en-GB" sz="2700" kern="1200" dirty="0" smtClean="0"/>
            <a:t>Barbarism </a:t>
          </a:r>
          <a:endParaRPr lang="en-GB" sz="2700" kern="1200" dirty="0"/>
        </a:p>
      </dsp:txBody>
      <dsp:txXfrm>
        <a:off x="1954531" y="2438399"/>
        <a:ext cx="1858776" cy="1625600"/>
      </dsp:txXfrm>
    </dsp:sp>
    <dsp:sp modelId="{48124D55-04B1-41A5-BAFF-21C407BA7F18}">
      <dsp:nvSpPr>
        <dsp:cNvPr id="0" name=""/>
        <dsp:cNvSpPr/>
      </dsp:nvSpPr>
      <dsp:spPr>
        <a:xfrm>
          <a:off x="2680720" y="1828800"/>
          <a:ext cx="406400" cy="406400"/>
        </a:xfrm>
        <a:prstGeom prst="ellipse">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B42468-EECF-443A-95AB-A1151F3E7DED}">
      <dsp:nvSpPr>
        <dsp:cNvPr id="0" name=""/>
        <dsp:cNvSpPr/>
      </dsp:nvSpPr>
      <dsp:spPr>
        <a:xfrm>
          <a:off x="3906247" y="0"/>
          <a:ext cx="1858776" cy="1625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b" anchorCtr="0">
          <a:noAutofit/>
        </a:bodyPr>
        <a:lstStyle/>
        <a:p>
          <a:pPr lvl="0" algn="ctr" defTabSz="1200150">
            <a:lnSpc>
              <a:spcPct val="90000"/>
            </a:lnSpc>
            <a:spcBef>
              <a:spcPct val="0"/>
            </a:spcBef>
            <a:spcAft>
              <a:spcPct val="35000"/>
            </a:spcAft>
          </a:pPr>
          <a:r>
            <a:rPr lang="en-GB" sz="2700" kern="1200" dirty="0" smtClean="0"/>
            <a:t>Civilised </a:t>
          </a:r>
          <a:endParaRPr lang="en-GB" sz="2700" kern="1200" dirty="0"/>
        </a:p>
      </dsp:txBody>
      <dsp:txXfrm>
        <a:off x="3906247" y="0"/>
        <a:ext cx="1858776" cy="1625600"/>
      </dsp:txXfrm>
    </dsp:sp>
    <dsp:sp modelId="{DAA04292-B878-41D2-9675-8D62D5BDA8E5}">
      <dsp:nvSpPr>
        <dsp:cNvPr id="0" name=""/>
        <dsp:cNvSpPr/>
      </dsp:nvSpPr>
      <dsp:spPr>
        <a:xfrm>
          <a:off x="4632436" y="1828800"/>
          <a:ext cx="406400" cy="406400"/>
        </a:xfrm>
        <a:prstGeom prst="ellipse">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A173C268-1FB7-43B2-A8EB-E1DC34DCF0A3}" type="datetimeFigureOut">
              <a:rPr lang="en-GB" smtClean="0"/>
              <a:pPr/>
              <a:t>06/03/2013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40F88D4-7D86-4AC3-BE27-5B08A15CD9D5}"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B7724BB-5B4F-490A-9922-5BC19F5F2717}" type="datetimeFigureOut">
              <a:rPr lang="en-GB" smtClean="0"/>
              <a:pPr/>
              <a:t>06/03/2013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AC4824-AC59-484D-8A27-FBEF1C045AAB}"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Each stage had a lower,</a:t>
            </a:r>
            <a:r>
              <a:rPr lang="en-GB" baseline="0" dirty="0" smtClean="0"/>
              <a:t> middle and upper section – see </a:t>
            </a:r>
            <a:r>
              <a:rPr lang="en-GB" i="1" baseline="0" dirty="0" smtClean="0"/>
              <a:t>Ancient Society</a:t>
            </a:r>
            <a:r>
              <a:rPr lang="en-GB" baseline="0" dirty="0" smtClean="0"/>
              <a:t>, Morgan, 1877</a:t>
            </a:r>
            <a:endParaRPr lang="en-GB" dirty="0"/>
          </a:p>
        </p:txBody>
      </p:sp>
      <p:sp>
        <p:nvSpPr>
          <p:cNvPr id="4" name="Slide Number Placeholder 3"/>
          <p:cNvSpPr>
            <a:spLocks noGrp="1"/>
          </p:cNvSpPr>
          <p:nvPr>
            <p:ph type="sldNum" sz="quarter" idx="10"/>
          </p:nvPr>
        </p:nvSpPr>
        <p:spPr/>
        <p:txBody>
          <a:bodyPr/>
          <a:lstStyle/>
          <a:p>
            <a:fld id="{21AFAABC-E513-4DF9-A1BE-960695663777}" type="slidenum">
              <a:rPr lang="en-GB" smtClean="0"/>
              <a:pPr/>
              <a:t>10</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Boas claimed the ideas were racist and pseudo scientific (see </a:t>
            </a:r>
            <a:r>
              <a:rPr lang="en-GB" dirty="0" err="1" smtClean="0"/>
              <a:t>Eriksen</a:t>
            </a:r>
            <a:r>
              <a:rPr lang="en-GB" dirty="0" smtClean="0"/>
              <a:t>, p14)</a:t>
            </a:r>
          </a:p>
          <a:p>
            <a:endParaRPr lang="en-GB" dirty="0"/>
          </a:p>
        </p:txBody>
      </p:sp>
      <p:sp>
        <p:nvSpPr>
          <p:cNvPr id="4" name="Slide Number Placeholder 3"/>
          <p:cNvSpPr>
            <a:spLocks noGrp="1"/>
          </p:cNvSpPr>
          <p:nvPr>
            <p:ph type="sldNum" sz="quarter" idx="10"/>
          </p:nvPr>
        </p:nvSpPr>
        <p:spPr/>
        <p:txBody>
          <a:bodyPr/>
          <a:lstStyle/>
          <a:p>
            <a:fld id="{CEAC4824-AC59-484D-8A27-FBEF1C045AAB}" type="slidenum">
              <a:rPr lang="en-GB" smtClean="0"/>
              <a:pPr/>
              <a:t>19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3/6/2013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3/6/2013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BFECD78-3C8E-49F2-8FAB-59489D168ABB}" type="datetimeFigureOut">
              <a:rPr lang="en-US" smtClean="0"/>
              <a:pPr/>
              <a:t>3/6/2013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6BFECD78-3C8E-49F2-8FAB-59489D168ABB}" type="datetimeFigureOut">
              <a:rPr lang="en-US" smtClean="0"/>
              <a:pPr/>
              <a:t>3/6/2013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6BFECD78-3C8E-49F2-8FAB-59489D168ABB}" type="datetimeFigureOut">
              <a:rPr lang="en-US" smtClean="0"/>
              <a:pPr/>
              <a:t>3/6/2013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BFECD78-3C8E-49F2-8FAB-59489D168ABB}" type="datetimeFigureOut">
              <a:rPr lang="en-US" smtClean="0"/>
              <a:pPr/>
              <a:t>3/6/2013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FECD78-3C8E-49F2-8FAB-59489D168ABB}" type="datetimeFigureOut">
              <a:rPr lang="en-US" smtClean="0"/>
              <a:pPr/>
              <a:t>3/6/2013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pPr/>
              <a:t>3/6/2013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pPr/>
              <a:t>3/6/2013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3/6/2013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3/6/2013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FECD78-3C8E-49F2-8FAB-59489D168ABB}" type="datetimeFigureOut">
              <a:rPr lang="en-US" smtClean="0"/>
              <a:pPr/>
              <a:t>3/6/2013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xmlns="" val="2557711237"/>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Layout" Target="../diagrams/layout1.xml"/><Relationship Id="rId7" Type="http://schemas.openxmlformats.org/officeDocument/2006/relationships/image" Target="../media/image8.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10.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Culture – </a:t>
            </a:r>
            <a:r>
              <a:rPr lang="en-US" dirty="0" err="1" smtClean="0"/>
              <a:t>wot</a:t>
            </a:r>
            <a:r>
              <a:rPr lang="en-US" dirty="0" smtClean="0"/>
              <a:t>?</a:t>
            </a:r>
            <a:endParaRPr lang="en-US" dirty="0"/>
          </a:p>
        </p:txBody>
      </p:sp>
      <p:sp>
        <p:nvSpPr>
          <p:cNvPr id="3" name="Subtitle 2"/>
          <p:cNvSpPr>
            <a:spLocks noGrp="1"/>
          </p:cNvSpPr>
          <p:nvPr>
            <p:ph type="subTitle" idx="1"/>
          </p:nvPr>
        </p:nvSpPr>
        <p:spPr/>
        <p:txBody>
          <a:bodyPr/>
          <a:lstStyle/>
          <a:p>
            <a:r>
              <a:rPr lang="en-US" dirty="0" smtClean="0"/>
              <a:t>Why is a discussion about culture relevant to study of human evolution?</a:t>
            </a:r>
            <a:endParaRPr lang="en-US" dirty="0"/>
          </a:p>
        </p:txBody>
      </p:sp>
    </p:spTree>
    <p:extLst>
      <p:ext uri="{BB962C8B-B14F-4D97-AF65-F5344CB8AC3E}">
        <p14:creationId xmlns:p14="http://schemas.microsoft.com/office/powerpoint/2010/main" xmlns="" val="34738616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By way of reminder</a:t>
            </a:r>
            <a:endParaRPr lang="en-US" dirty="0"/>
          </a:p>
        </p:txBody>
      </p:sp>
      <p:sp>
        <p:nvSpPr>
          <p:cNvPr id="3" name="Content Placeholder 2"/>
          <p:cNvSpPr>
            <a:spLocks noGrp="1"/>
          </p:cNvSpPr>
          <p:nvPr>
            <p:ph sz="half" idx="1"/>
          </p:nvPr>
        </p:nvSpPr>
        <p:spPr>
          <a:xfrm>
            <a:off x="457200" y="1600200"/>
            <a:ext cx="4038600" cy="4813300"/>
          </a:xfrm>
        </p:spPr>
        <p:txBody>
          <a:bodyPr>
            <a:normAutofit fontScale="92500"/>
          </a:bodyPr>
          <a:lstStyle/>
          <a:p>
            <a:r>
              <a:rPr lang="en-US" dirty="0" smtClean="0"/>
              <a:t>Etymology = </a:t>
            </a:r>
            <a:r>
              <a:rPr lang="en-US" dirty="0"/>
              <a:t>L</a:t>
            </a:r>
            <a:r>
              <a:rPr lang="en-US" dirty="0" smtClean="0"/>
              <a:t>atin: to cultivate</a:t>
            </a:r>
          </a:p>
          <a:p>
            <a:pPr lvl="1"/>
            <a:r>
              <a:rPr lang="en-US" dirty="0" smtClean="0"/>
              <a:t>As in </a:t>
            </a:r>
            <a:r>
              <a:rPr lang="en-US" dirty="0" err="1" smtClean="0"/>
              <a:t>agri</a:t>
            </a:r>
            <a:r>
              <a:rPr lang="en-US" dirty="0" smtClean="0"/>
              <a:t>-culture </a:t>
            </a:r>
          </a:p>
          <a:p>
            <a:r>
              <a:rPr lang="en-US" dirty="0" smtClean="0"/>
              <a:t>Associated with tool use/development of tool use</a:t>
            </a:r>
          </a:p>
          <a:p>
            <a:r>
              <a:rPr lang="en-US" dirty="0" smtClean="0"/>
              <a:t>Disconnected from origins to represent refinement (of the mind) = now associated with elitist, intellectual hierarchy</a:t>
            </a:r>
            <a:endParaRPr lang="en-US" dirty="0"/>
          </a:p>
        </p:txBody>
      </p:sp>
      <p:pic>
        <p:nvPicPr>
          <p:cNvPr id="8" name="Content Placeholder 7"/>
          <p:cNvPicPr>
            <a:picLocks noGrp="1" noChangeAspect="1"/>
          </p:cNvPicPr>
          <p:nvPr>
            <p:ph sz="half" idx="2"/>
          </p:nvPr>
        </p:nvPicPr>
        <p:blipFill>
          <a:blip r:embed="rId2" cstate="screen"/>
          <a:srcRect/>
          <a:stretch>
            <a:fillRect/>
          </a:stretch>
        </p:blipFill>
        <p:spPr/>
      </p:pic>
    </p:spTree>
    <p:extLst>
      <p:ext uri="{BB962C8B-B14F-4D97-AF65-F5344CB8AC3E}">
        <p14:creationId xmlns:p14="http://schemas.microsoft.com/office/powerpoint/2010/main" xmlns="" val="8827122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Anthropology and changing meanings</a:t>
            </a:r>
            <a:endParaRPr lang="en-US" dirty="0"/>
          </a:p>
        </p:txBody>
      </p:sp>
      <p:sp>
        <p:nvSpPr>
          <p:cNvPr id="4" name="Content Placeholder 3"/>
          <p:cNvSpPr>
            <a:spLocks noGrp="1"/>
          </p:cNvSpPr>
          <p:nvPr>
            <p:ph sz="half" idx="1"/>
          </p:nvPr>
        </p:nvSpPr>
        <p:spPr/>
        <p:txBody>
          <a:bodyPr/>
          <a:lstStyle/>
          <a:p>
            <a:r>
              <a:rPr lang="en-US" dirty="0" smtClean="0"/>
              <a:t>Ethnographic data has </a:t>
            </a:r>
            <a:r>
              <a:rPr lang="en-US" dirty="0" err="1" smtClean="0"/>
              <a:t>problematised</a:t>
            </a:r>
            <a:r>
              <a:rPr lang="en-US" dirty="0" smtClean="0"/>
              <a:t> the word</a:t>
            </a:r>
          </a:p>
          <a:p>
            <a:r>
              <a:rPr lang="en-US" dirty="0" smtClean="0"/>
              <a:t>Nebulous, ungraspable</a:t>
            </a:r>
          </a:p>
          <a:p>
            <a:r>
              <a:rPr lang="en-US" dirty="0" smtClean="0"/>
              <a:t>Shorthand to describe shared meanings</a:t>
            </a:r>
          </a:p>
          <a:p>
            <a:r>
              <a:rPr lang="en-US" dirty="0" smtClean="0"/>
              <a:t>Explains and validates difference</a:t>
            </a:r>
          </a:p>
          <a:p>
            <a:r>
              <a:rPr lang="en-US" dirty="0" smtClean="0"/>
              <a:t>Establishes </a:t>
            </a:r>
            <a:r>
              <a:rPr lang="en-US" dirty="0" err="1" smtClean="0"/>
              <a:t>behaviour</a:t>
            </a:r>
            <a:r>
              <a:rPr lang="en-US" dirty="0" smtClean="0"/>
              <a:t> patterns</a:t>
            </a:r>
            <a:endParaRPr lang="en-US" dirty="0"/>
          </a:p>
        </p:txBody>
      </p:sp>
      <p:pic>
        <p:nvPicPr>
          <p:cNvPr id="22" name="Content Placeholder 21"/>
          <p:cNvPicPr>
            <a:picLocks noGrp="1" noChangeAspect="1"/>
          </p:cNvPicPr>
          <p:nvPr>
            <p:ph sz="half" idx="2"/>
          </p:nvPr>
        </p:nvPicPr>
        <p:blipFill>
          <a:blip r:embed="rId2" cstate="screen"/>
          <a:srcRect/>
          <a:stretch>
            <a:fillRect/>
          </a:stretch>
        </p:blipFill>
        <p:spPr/>
      </p:pic>
    </p:spTree>
    <p:extLst>
      <p:ext uri="{BB962C8B-B14F-4D97-AF65-F5344CB8AC3E}">
        <p14:creationId xmlns:p14="http://schemas.microsoft.com/office/powerpoint/2010/main" xmlns="" val="347039090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 two meanings?</a:t>
            </a:r>
            <a:endParaRPr lang="en-US" dirty="0"/>
          </a:p>
        </p:txBody>
      </p:sp>
      <p:sp>
        <p:nvSpPr>
          <p:cNvPr id="4" name="Content Placeholder 3"/>
          <p:cNvSpPr>
            <a:spLocks noGrp="1"/>
          </p:cNvSpPr>
          <p:nvPr>
            <p:ph sz="half" idx="1"/>
          </p:nvPr>
        </p:nvSpPr>
        <p:spPr/>
        <p:txBody>
          <a:bodyPr/>
          <a:lstStyle/>
          <a:p>
            <a:r>
              <a:rPr lang="en-US" dirty="0" smtClean="0"/>
              <a:t>Both meanings are ‘uncomfortable’ BUT</a:t>
            </a:r>
          </a:p>
          <a:p>
            <a:r>
              <a:rPr lang="en-US" dirty="0" smtClean="0"/>
              <a:t>Investigation into the bifurcation process  reveals something of complexity of exploring gather/hunter societies so as to understand the human species’ past</a:t>
            </a:r>
            <a:endParaRPr lang="en-US" dirty="0"/>
          </a:p>
        </p:txBody>
      </p:sp>
      <p:pic>
        <p:nvPicPr>
          <p:cNvPr id="10" name="Content Placeholder 9"/>
          <p:cNvPicPr>
            <a:picLocks noGrp="1" noChangeAspect="1"/>
          </p:cNvPicPr>
          <p:nvPr>
            <p:ph sz="half" idx="2"/>
          </p:nvPr>
        </p:nvPicPr>
        <p:blipFill>
          <a:blip r:embed="rId2" cstate="screen"/>
          <a:srcRect/>
          <a:stretch>
            <a:fillRect/>
          </a:stretch>
        </p:blipFill>
        <p:spPr/>
      </p:pic>
    </p:spTree>
    <p:extLst>
      <p:ext uri="{BB962C8B-B14F-4D97-AF65-F5344CB8AC3E}">
        <p14:creationId xmlns:p14="http://schemas.microsoft.com/office/powerpoint/2010/main" xmlns="" val="195425085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Time for a bit of history</a:t>
            </a:r>
            <a:endParaRPr lang="en-US" dirty="0"/>
          </a:p>
        </p:txBody>
      </p:sp>
      <p:sp>
        <p:nvSpPr>
          <p:cNvPr id="4" name="Content Placeholder 3"/>
          <p:cNvSpPr>
            <a:spLocks noGrp="1"/>
          </p:cNvSpPr>
          <p:nvPr>
            <p:ph sz="half" idx="1"/>
          </p:nvPr>
        </p:nvSpPr>
        <p:spPr>
          <a:xfrm>
            <a:off x="457200" y="1600200"/>
            <a:ext cx="4038600" cy="4876800"/>
          </a:xfrm>
        </p:spPr>
        <p:txBody>
          <a:bodyPr>
            <a:normAutofit lnSpcReduction="10000"/>
          </a:bodyPr>
          <a:lstStyle/>
          <a:p>
            <a:r>
              <a:rPr lang="en-US" dirty="0" smtClean="0"/>
              <a:t>EB </a:t>
            </a:r>
            <a:r>
              <a:rPr lang="en-US" dirty="0" err="1" smtClean="0"/>
              <a:t>Tylor’s</a:t>
            </a:r>
            <a:r>
              <a:rPr lang="en-US" dirty="0" smtClean="0"/>
              <a:t> book </a:t>
            </a:r>
            <a:r>
              <a:rPr lang="en-US" i="1" dirty="0" smtClean="0"/>
              <a:t>Primitive Culture </a:t>
            </a:r>
            <a:r>
              <a:rPr lang="en-US" dirty="0" smtClean="0"/>
              <a:t>(1871) changed the way the term was used poking at the ‘</a:t>
            </a:r>
            <a:r>
              <a:rPr lang="en-US" dirty="0" err="1" smtClean="0"/>
              <a:t>highminded</a:t>
            </a:r>
            <a:r>
              <a:rPr lang="en-US" dirty="0" smtClean="0"/>
              <a:t>’ and establishing that all societies are ‘cultured’</a:t>
            </a:r>
          </a:p>
          <a:p>
            <a:r>
              <a:rPr lang="en-US" dirty="0" smtClean="0"/>
              <a:t>Expanded definition to include all </a:t>
            </a:r>
            <a:r>
              <a:rPr lang="en-US" dirty="0" err="1" smtClean="0"/>
              <a:t>behaviour</a:t>
            </a:r>
            <a:r>
              <a:rPr lang="en-US" dirty="0" smtClean="0"/>
              <a:t> that isn’t associated with biological functioning </a:t>
            </a:r>
            <a:endParaRPr lang="en-US" i="1" dirty="0"/>
          </a:p>
        </p:txBody>
      </p:sp>
      <p:pic>
        <p:nvPicPr>
          <p:cNvPr id="6" name="Content Placeholder 5"/>
          <p:cNvPicPr>
            <a:picLocks noGrp="1" noChangeAspect="1"/>
          </p:cNvPicPr>
          <p:nvPr>
            <p:ph sz="half" idx="2"/>
          </p:nvPr>
        </p:nvPicPr>
        <p:blipFill>
          <a:blip r:embed="rId2" cstate="screen"/>
          <a:srcRect/>
          <a:stretch>
            <a:fillRect/>
          </a:stretch>
        </p:blipFill>
        <p:spPr/>
      </p:pic>
    </p:spTree>
    <p:extLst>
      <p:ext uri="{BB962C8B-B14F-4D97-AF65-F5344CB8AC3E}">
        <p14:creationId xmlns:p14="http://schemas.microsoft.com/office/powerpoint/2010/main" xmlns="" val="335745807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Culture = </a:t>
            </a:r>
            <a:r>
              <a:rPr lang="en-US" dirty="0" err="1" smtClean="0"/>
              <a:t>civilisation</a:t>
            </a:r>
            <a:endParaRPr lang="en-US" dirty="0"/>
          </a:p>
        </p:txBody>
      </p:sp>
      <p:sp>
        <p:nvSpPr>
          <p:cNvPr id="3" name="Content Placeholder 2"/>
          <p:cNvSpPr>
            <a:spLocks noGrp="1"/>
          </p:cNvSpPr>
          <p:nvPr>
            <p:ph sz="half" idx="1"/>
          </p:nvPr>
        </p:nvSpPr>
        <p:spPr>
          <a:xfrm>
            <a:off x="457200" y="1600200"/>
            <a:ext cx="4038600" cy="4887383"/>
          </a:xfrm>
        </p:spPr>
        <p:txBody>
          <a:bodyPr>
            <a:normAutofit/>
          </a:bodyPr>
          <a:lstStyle/>
          <a:p>
            <a:r>
              <a:rPr lang="en-US" dirty="0" err="1" smtClean="0"/>
              <a:t>Tylor’s</a:t>
            </a:r>
            <a:r>
              <a:rPr lang="en-US" dirty="0" smtClean="0"/>
              <a:t> ideas = culture is anything that is acquired socially</a:t>
            </a:r>
          </a:p>
          <a:p>
            <a:pPr lvl="1"/>
            <a:r>
              <a:rPr lang="en-US" dirty="0" smtClean="0"/>
              <a:t>The </a:t>
            </a:r>
            <a:r>
              <a:rPr lang="en-US" dirty="0" err="1" smtClean="0"/>
              <a:t>behaviours</a:t>
            </a:r>
            <a:r>
              <a:rPr lang="en-US" dirty="0" smtClean="0"/>
              <a:t> that creates membership to a group</a:t>
            </a:r>
          </a:p>
          <a:p>
            <a:r>
              <a:rPr lang="en-US" dirty="0" smtClean="0"/>
              <a:t>Thus humans have culture = they are different from other animals (and nature?)</a:t>
            </a:r>
            <a:endParaRPr lang="en-US" dirty="0"/>
          </a:p>
        </p:txBody>
      </p:sp>
      <p:pic>
        <p:nvPicPr>
          <p:cNvPr id="5" name="Content Placeholder 4"/>
          <p:cNvPicPr>
            <a:picLocks noGrp="1" noChangeAspect="1"/>
          </p:cNvPicPr>
          <p:nvPr>
            <p:ph sz="half" idx="2"/>
          </p:nvPr>
        </p:nvPicPr>
        <p:blipFill>
          <a:blip r:embed="rId2" cstate="screen"/>
          <a:srcRect/>
          <a:stretch>
            <a:fillRect/>
          </a:stretch>
        </p:blipFill>
        <p:spPr>
          <a:xfrm>
            <a:off x="4648200" y="1624627"/>
            <a:ext cx="4038600" cy="4525963"/>
          </a:xfrm>
        </p:spPr>
      </p:pic>
    </p:spTree>
    <p:extLst>
      <p:ext uri="{BB962C8B-B14F-4D97-AF65-F5344CB8AC3E}">
        <p14:creationId xmlns:p14="http://schemas.microsoft.com/office/powerpoint/2010/main" xmlns="" val="42720985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Culture = body of social knowledge</a:t>
            </a:r>
            <a:endParaRPr lang="en-US" dirty="0"/>
          </a:p>
        </p:txBody>
      </p:sp>
      <p:sp>
        <p:nvSpPr>
          <p:cNvPr id="3" name="Content Placeholder 2"/>
          <p:cNvSpPr>
            <a:spLocks noGrp="1"/>
          </p:cNvSpPr>
          <p:nvPr>
            <p:ph sz="half" idx="1"/>
          </p:nvPr>
        </p:nvSpPr>
        <p:spPr>
          <a:xfrm>
            <a:off x="457200" y="1600200"/>
            <a:ext cx="4038600" cy="4940300"/>
          </a:xfrm>
        </p:spPr>
        <p:txBody>
          <a:bodyPr>
            <a:normAutofit lnSpcReduction="10000"/>
          </a:bodyPr>
          <a:lstStyle/>
          <a:p>
            <a:r>
              <a:rPr lang="en-US" dirty="0" smtClean="0"/>
              <a:t>Culture is accumulated knowledge</a:t>
            </a:r>
          </a:p>
          <a:p>
            <a:pPr lvl="1"/>
            <a:r>
              <a:rPr lang="en-US" dirty="0"/>
              <a:t>K</a:t>
            </a:r>
            <a:r>
              <a:rPr lang="en-US" dirty="0" smtClean="0"/>
              <a:t>nowledge that is passed down via generations</a:t>
            </a:r>
          </a:p>
          <a:p>
            <a:r>
              <a:rPr lang="en-US" dirty="0" smtClean="0"/>
              <a:t>Suggests linearity and development seductively close to Darwin’s ideas</a:t>
            </a:r>
          </a:p>
          <a:p>
            <a:r>
              <a:rPr lang="en-US" dirty="0" smtClean="0"/>
              <a:t>Suggests difference from ‘nature’ and ‘natural’ </a:t>
            </a:r>
            <a:endParaRPr lang="en-US" dirty="0"/>
          </a:p>
        </p:txBody>
      </p:sp>
      <p:pic>
        <p:nvPicPr>
          <p:cNvPr id="5" name="Content Placeholder 4"/>
          <p:cNvPicPr>
            <a:picLocks noGrp="1" noChangeAspect="1"/>
          </p:cNvPicPr>
          <p:nvPr>
            <p:ph sz="half" idx="2"/>
          </p:nvPr>
        </p:nvPicPr>
        <p:blipFill>
          <a:blip r:embed="rId2" cstate="screen"/>
          <a:srcRect/>
          <a:stretch>
            <a:fillRect/>
          </a:stretch>
        </p:blipFill>
        <p:spPr/>
      </p:pic>
    </p:spTree>
    <p:extLst>
      <p:ext uri="{BB962C8B-B14F-4D97-AF65-F5344CB8AC3E}">
        <p14:creationId xmlns:p14="http://schemas.microsoft.com/office/powerpoint/2010/main" xmlns="" val="385941747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Social Evolution – Victorian ideas </a:t>
            </a:r>
            <a:endParaRPr lang="en-US" dirty="0"/>
          </a:p>
        </p:txBody>
      </p:sp>
      <p:sp>
        <p:nvSpPr>
          <p:cNvPr id="3" name="Content Placeholder 2"/>
          <p:cNvSpPr>
            <a:spLocks noGrp="1"/>
          </p:cNvSpPr>
          <p:nvPr>
            <p:ph sz="half" idx="1"/>
          </p:nvPr>
        </p:nvSpPr>
        <p:spPr/>
        <p:txBody>
          <a:bodyPr/>
          <a:lstStyle/>
          <a:p>
            <a:r>
              <a:rPr lang="en-US" dirty="0" err="1" smtClean="0"/>
              <a:t>Tylor</a:t>
            </a:r>
            <a:r>
              <a:rPr lang="en-US" dirty="0" smtClean="0"/>
              <a:t>, like Henry Morgan, thought tool use or making things (material culture) could reveal culture’s developmental stages</a:t>
            </a:r>
          </a:p>
          <a:p>
            <a:r>
              <a:rPr lang="en-US" dirty="0" smtClean="0"/>
              <a:t>Conclusion = some societies are more evolved than others…</a:t>
            </a:r>
            <a:endParaRPr lang="en-US" dirty="0"/>
          </a:p>
        </p:txBody>
      </p:sp>
      <p:pic>
        <p:nvPicPr>
          <p:cNvPr id="7" name="Content Placeholder 6"/>
          <p:cNvPicPr>
            <a:picLocks noGrp="1" noChangeAspect="1"/>
          </p:cNvPicPr>
          <p:nvPr>
            <p:ph sz="half" idx="2"/>
          </p:nvPr>
        </p:nvPicPr>
        <p:blipFill>
          <a:blip r:embed="rId2" cstate="screen"/>
          <a:srcRect/>
          <a:stretch>
            <a:fillRect/>
          </a:stretch>
        </p:blipFill>
        <p:spPr/>
      </p:pic>
    </p:spTree>
    <p:extLst>
      <p:ext uri="{BB962C8B-B14F-4D97-AF65-F5344CB8AC3E}">
        <p14:creationId xmlns:p14="http://schemas.microsoft.com/office/powerpoint/2010/main" xmlns="" val="147884280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Social evolutionism </a:t>
            </a:r>
            <a:endParaRPr lang="en-GB" dirty="0"/>
          </a:p>
        </p:txBody>
      </p:sp>
      <p:sp>
        <p:nvSpPr>
          <p:cNvPr id="6" name="Content Placeholder 5"/>
          <p:cNvSpPr>
            <a:spLocks noGrp="1"/>
          </p:cNvSpPr>
          <p:nvPr>
            <p:ph idx="1"/>
          </p:nvPr>
        </p:nvSpPr>
        <p:spPr/>
        <p:txBody>
          <a:bodyPr/>
          <a:lstStyle/>
          <a:p>
            <a:r>
              <a:rPr lang="en-GB" dirty="0" smtClean="0"/>
              <a:t>linked subsistence methods to evolutionary scale claiming human societies evolve through 3 stages</a:t>
            </a:r>
          </a:p>
          <a:p>
            <a:endParaRPr lang="en-GB" dirty="0"/>
          </a:p>
        </p:txBody>
      </p:sp>
      <p:graphicFrame>
        <p:nvGraphicFramePr>
          <p:cNvPr id="7" name="Diagram 6"/>
          <p:cNvGraphicFramePr/>
          <p:nvPr/>
        </p:nvGraphicFramePr>
        <p:xfrm>
          <a:off x="1331640" y="2101304"/>
          <a:ext cx="6408712"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22" name="Picture 2" descr="http://www.africarosetravel.com/files/NTThimbapeople8.jpg"/>
          <p:cNvPicPr>
            <a:picLocks noChangeAspect="1" noChangeArrowheads="1"/>
          </p:cNvPicPr>
          <p:nvPr/>
        </p:nvPicPr>
        <p:blipFill>
          <a:blip r:embed="rId7" cstate="screen"/>
          <a:srcRect/>
          <a:stretch>
            <a:fillRect/>
          </a:stretch>
        </p:blipFill>
        <p:spPr bwMode="auto">
          <a:xfrm>
            <a:off x="1043608" y="5229200"/>
            <a:ext cx="1337140" cy="1440000"/>
          </a:xfrm>
          <a:prstGeom prst="rect">
            <a:avLst/>
          </a:prstGeom>
          <a:noFill/>
        </p:spPr>
      </p:pic>
      <p:pic>
        <p:nvPicPr>
          <p:cNvPr id="30724" name="Picture 4" descr="http://upload.wikimedia.org/wikipedia/commons/thumb/5/56/Peasant_Family_of_Ramallah_1900-1910.jpg/782px-Peasant_Family_of_Ramallah_1900-1910.jpg"/>
          <p:cNvPicPr>
            <a:picLocks noChangeAspect="1" noChangeArrowheads="1"/>
          </p:cNvPicPr>
          <p:nvPr/>
        </p:nvPicPr>
        <p:blipFill>
          <a:blip r:embed="rId8" cstate="screen"/>
          <a:srcRect/>
          <a:stretch>
            <a:fillRect/>
          </a:stretch>
        </p:blipFill>
        <p:spPr bwMode="auto">
          <a:xfrm>
            <a:off x="2987824" y="5193360"/>
            <a:ext cx="2243520" cy="1476000"/>
          </a:xfrm>
          <a:prstGeom prst="rect">
            <a:avLst/>
          </a:prstGeom>
          <a:noFill/>
        </p:spPr>
      </p:pic>
      <p:pic>
        <p:nvPicPr>
          <p:cNvPr id="30726" name="Picture 6" descr="http://1.bp.blogspot.com/_MxEwAqH6was/TClX2x0aGzI/AAAAAAAAAiw/4IDRpTcQ2fo/s1600/1820-07+Paris+Dancers+2.jpeg"/>
          <p:cNvPicPr>
            <a:picLocks noChangeAspect="1" noChangeArrowheads="1"/>
          </p:cNvPicPr>
          <p:nvPr/>
        </p:nvPicPr>
        <p:blipFill>
          <a:blip r:embed="rId9" cstate="screen"/>
          <a:srcRect/>
          <a:stretch>
            <a:fillRect/>
          </a:stretch>
        </p:blipFill>
        <p:spPr bwMode="auto">
          <a:xfrm>
            <a:off x="5724128" y="5121360"/>
            <a:ext cx="2690575" cy="15480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stages Morgan suggested</a:t>
            </a:r>
            <a:endParaRPr lang="en-GB" dirty="0"/>
          </a:p>
        </p:txBody>
      </p:sp>
      <p:graphicFrame>
        <p:nvGraphicFramePr>
          <p:cNvPr id="7" name="Table 6"/>
          <p:cNvGraphicFramePr>
            <a:graphicFrameLocks noGrp="1"/>
          </p:cNvGraphicFramePr>
          <p:nvPr/>
        </p:nvGraphicFramePr>
        <p:xfrm>
          <a:off x="1083734" y="1397000"/>
          <a:ext cx="6944651" cy="4986196"/>
        </p:xfrm>
        <a:graphic>
          <a:graphicData uri="http://schemas.openxmlformats.org/drawingml/2006/table">
            <a:tbl>
              <a:tblPr firstRow="1" bandRow="1">
                <a:tableStyleId>{5C22544A-7EE6-4342-B048-85BDC9FD1C3A}</a:tableStyleId>
              </a:tblPr>
              <a:tblGrid>
                <a:gridCol w="1904091"/>
                <a:gridCol w="1584176"/>
                <a:gridCol w="2088232"/>
                <a:gridCol w="1368152"/>
              </a:tblGrid>
              <a:tr h="1030058">
                <a:tc>
                  <a:txBody>
                    <a:bodyPr/>
                    <a:lstStyle/>
                    <a:p>
                      <a:pPr>
                        <a:spcAft>
                          <a:spcPts val="0"/>
                        </a:spcAft>
                      </a:pPr>
                      <a:endParaRPr lang="en-GB" sz="2400" dirty="0">
                        <a:latin typeface="Cambria"/>
                        <a:ea typeface="ＭＳ 明朝"/>
                        <a:cs typeface="Times New Roman"/>
                      </a:endParaRPr>
                    </a:p>
                  </a:txBody>
                  <a:tcPr marL="68580" marR="68580" marT="0" marB="0">
                    <a:solidFill>
                      <a:schemeClr val="accent2">
                        <a:lumMod val="60000"/>
                        <a:lumOff val="40000"/>
                      </a:schemeClr>
                    </a:solidFill>
                  </a:tcPr>
                </a:tc>
                <a:tc>
                  <a:txBody>
                    <a:bodyPr/>
                    <a:lstStyle/>
                    <a:p>
                      <a:pPr>
                        <a:spcAft>
                          <a:spcPts val="0"/>
                        </a:spcAft>
                      </a:pPr>
                      <a:r>
                        <a:rPr lang="en-GB" sz="2400" dirty="0" smtClean="0">
                          <a:latin typeface="Cambria"/>
                          <a:ea typeface="ＭＳ 明朝"/>
                          <a:cs typeface="Times New Roman"/>
                        </a:rPr>
                        <a:t>Lower </a:t>
                      </a:r>
                      <a:endParaRPr lang="en-GB" sz="2400" dirty="0">
                        <a:latin typeface="Cambria"/>
                        <a:ea typeface="ＭＳ 明朝"/>
                        <a:cs typeface="Times New Roman"/>
                      </a:endParaRPr>
                    </a:p>
                  </a:txBody>
                  <a:tcPr marL="68580" marR="68580" marT="0" marB="0">
                    <a:solidFill>
                      <a:schemeClr val="accent2">
                        <a:lumMod val="60000"/>
                        <a:lumOff val="40000"/>
                      </a:schemeClr>
                    </a:solidFill>
                  </a:tcPr>
                </a:tc>
                <a:tc>
                  <a:txBody>
                    <a:bodyPr/>
                    <a:lstStyle/>
                    <a:p>
                      <a:pPr>
                        <a:spcAft>
                          <a:spcPts val="0"/>
                        </a:spcAft>
                      </a:pPr>
                      <a:r>
                        <a:rPr lang="en-GB" sz="2400" dirty="0" smtClean="0">
                          <a:latin typeface="Cambria"/>
                          <a:ea typeface="ＭＳ 明朝"/>
                          <a:cs typeface="Times New Roman"/>
                        </a:rPr>
                        <a:t>Middle </a:t>
                      </a:r>
                      <a:endParaRPr lang="en-GB" sz="2400" dirty="0">
                        <a:latin typeface="Cambria"/>
                        <a:ea typeface="ＭＳ 明朝"/>
                        <a:cs typeface="Times New Roman"/>
                      </a:endParaRPr>
                    </a:p>
                  </a:txBody>
                  <a:tcPr marL="68580" marR="68580" marT="0" marB="0">
                    <a:solidFill>
                      <a:schemeClr val="accent2">
                        <a:lumMod val="60000"/>
                        <a:lumOff val="40000"/>
                      </a:schemeClr>
                    </a:solidFill>
                  </a:tcPr>
                </a:tc>
                <a:tc>
                  <a:txBody>
                    <a:bodyPr/>
                    <a:lstStyle/>
                    <a:p>
                      <a:pPr>
                        <a:spcAft>
                          <a:spcPts val="0"/>
                        </a:spcAft>
                      </a:pPr>
                      <a:r>
                        <a:rPr lang="en-GB" sz="2400" dirty="0" smtClean="0">
                          <a:latin typeface="Cambria"/>
                          <a:ea typeface="ＭＳ 明朝"/>
                          <a:cs typeface="Times New Roman"/>
                        </a:rPr>
                        <a:t>Upper </a:t>
                      </a:r>
                      <a:endParaRPr lang="en-GB" sz="2400" dirty="0">
                        <a:latin typeface="Cambria"/>
                        <a:ea typeface="ＭＳ 明朝"/>
                        <a:cs typeface="Times New Roman"/>
                      </a:endParaRPr>
                    </a:p>
                  </a:txBody>
                  <a:tcPr marL="68580" marR="68580" marT="0" marB="0">
                    <a:solidFill>
                      <a:schemeClr val="accent2">
                        <a:lumMod val="60000"/>
                        <a:lumOff val="40000"/>
                      </a:schemeClr>
                    </a:solidFill>
                  </a:tcPr>
                </a:tc>
              </a:tr>
              <a:tr h="1030058">
                <a:tc>
                  <a:txBody>
                    <a:bodyPr/>
                    <a:lstStyle/>
                    <a:p>
                      <a:pPr>
                        <a:spcAft>
                          <a:spcPts val="0"/>
                        </a:spcAft>
                      </a:pPr>
                      <a:r>
                        <a:rPr lang="en-GB" sz="2400" dirty="0">
                          <a:solidFill>
                            <a:srgbClr val="002060"/>
                          </a:solidFill>
                          <a:latin typeface="Cambria"/>
                          <a:ea typeface="ＭＳ 明朝"/>
                          <a:cs typeface="Times New Roman"/>
                        </a:rPr>
                        <a:t>Savagery </a:t>
                      </a:r>
                    </a:p>
                  </a:txBody>
                  <a:tcPr marL="68580" marR="68580" marT="0" marB="0">
                    <a:solidFill>
                      <a:schemeClr val="accent2"/>
                    </a:solidFill>
                  </a:tcPr>
                </a:tc>
                <a:tc>
                  <a:txBody>
                    <a:bodyPr/>
                    <a:lstStyle/>
                    <a:p>
                      <a:pPr>
                        <a:spcAft>
                          <a:spcPts val="0"/>
                        </a:spcAft>
                      </a:pPr>
                      <a:r>
                        <a:rPr lang="en-GB" sz="2400" smtClean="0">
                          <a:latin typeface="Cambria"/>
                          <a:ea typeface="ＭＳ 明朝"/>
                          <a:cs typeface="Times New Roman"/>
                        </a:rPr>
                        <a:t>Gathering  </a:t>
                      </a:r>
                      <a:r>
                        <a:rPr lang="en-GB" sz="2400" dirty="0">
                          <a:latin typeface="Cambria"/>
                          <a:ea typeface="ＭＳ 明朝"/>
                          <a:cs typeface="Times New Roman"/>
                        </a:rPr>
                        <a:t>nuts and berries</a:t>
                      </a:r>
                    </a:p>
                  </a:txBody>
                  <a:tcPr marL="68580" marR="68580" marT="0" marB="0">
                    <a:solidFill>
                      <a:schemeClr val="accent2"/>
                    </a:solidFill>
                  </a:tcPr>
                </a:tc>
                <a:tc>
                  <a:txBody>
                    <a:bodyPr/>
                    <a:lstStyle/>
                    <a:p>
                      <a:pPr>
                        <a:spcAft>
                          <a:spcPts val="0"/>
                        </a:spcAft>
                      </a:pPr>
                      <a:r>
                        <a:rPr lang="en-GB" sz="2400" dirty="0">
                          <a:latin typeface="Cambria"/>
                          <a:ea typeface="ＭＳ 明朝"/>
                          <a:cs typeface="Times New Roman"/>
                        </a:rPr>
                        <a:t>Fire and fish</a:t>
                      </a:r>
                    </a:p>
                  </a:txBody>
                  <a:tcPr marL="68580" marR="68580" marT="0" marB="0">
                    <a:solidFill>
                      <a:schemeClr val="accent2"/>
                    </a:solidFill>
                  </a:tcPr>
                </a:tc>
                <a:tc>
                  <a:txBody>
                    <a:bodyPr/>
                    <a:lstStyle/>
                    <a:p>
                      <a:pPr>
                        <a:spcAft>
                          <a:spcPts val="0"/>
                        </a:spcAft>
                      </a:pPr>
                      <a:r>
                        <a:rPr lang="en-GB" sz="2400" dirty="0">
                          <a:latin typeface="Cambria"/>
                          <a:ea typeface="ＭＳ 明朝"/>
                          <a:cs typeface="Times New Roman"/>
                        </a:rPr>
                        <a:t>More techno bows and arrow</a:t>
                      </a:r>
                    </a:p>
                  </a:txBody>
                  <a:tcPr marL="68580" marR="68580" marT="0" marB="0">
                    <a:solidFill>
                      <a:schemeClr val="accent2"/>
                    </a:solidFill>
                  </a:tcPr>
                </a:tc>
              </a:tr>
              <a:tr h="1030058">
                <a:tc>
                  <a:txBody>
                    <a:bodyPr/>
                    <a:lstStyle/>
                    <a:p>
                      <a:pPr>
                        <a:spcAft>
                          <a:spcPts val="0"/>
                        </a:spcAft>
                      </a:pPr>
                      <a:r>
                        <a:rPr lang="en-GB" sz="2400">
                          <a:solidFill>
                            <a:srgbClr val="002060"/>
                          </a:solidFill>
                          <a:latin typeface="Cambria"/>
                          <a:ea typeface="ＭＳ 明朝"/>
                          <a:cs typeface="Times New Roman"/>
                        </a:rPr>
                        <a:t>Barbarism</a:t>
                      </a:r>
                    </a:p>
                  </a:txBody>
                  <a:tcPr marL="68580" marR="68580" marT="0" marB="0">
                    <a:solidFill>
                      <a:srgbClr val="00B0F0"/>
                    </a:solidFill>
                  </a:tcPr>
                </a:tc>
                <a:tc>
                  <a:txBody>
                    <a:bodyPr/>
                    <a:lstStyle/>
                    <a:p>
                      <a:pPr>
                        <a:spcAft>
                          <a:spcPts val="0"/>
                        </a:spcAft>
                      </a:pPr>
                      <a:r>
                        <a:rPr lang="en-GB" sz="2400">
                          <a:latin typeface="Cambria"/>
                          <a:ea typeface="ＭＳ 明朝"/>
                          <a:cs typeface="Times New Roman"/>
                        </a:rPr>
                        <a:t>Pottery </a:t>
                      </a:r>
                    </a:p>
                  </a:txBody>
                  <a:tcPr marL="68580" marR="68580" marT="0" marB="0">
                    <a:solidFill>
                      <a:srgbClr val="00B0F0"/>
                    </a:solidFill>
                  </a:tcPr>
                </a:tc>
                <a:tc>
                  <a:txBody>
                    <a:bodyPr/>
                    <a:lstStyle/>
                    <a:p>
                      <a:pPr>
                        <a:spcAft>
                          <a:spcPts val="0"/>
                        </a:spcAft>
                      </a:pPr>
                      <a:r>
                        <a:rPr lang="en-GB" sz="2400">
                          <a:latin typeface="Cambria"/>
                          <a:ea typeface="ＭＳ 明朝"/>
                          <a:cs typeface="Times New Roman"/>
                        </a:rPr>
                        <a:t>Domestication of animals and plants</a:t>
                      </a:r>
                    </a:p>
                  </a:txBody>
                  <a:tcPr marL="68580" marR="68580" marT="0" marB="0">
                    <a:solidFill>
                      <a:srgbClr val="00B0F0"/>
                    </a:solidFill>
                  </a:tcPr>
                </a:tc>
                <a:tc>
                  <a:txBody>
                    <a:bodyPr/>
                    <a:lstStyle/>
                    <a:p>
                      <a:pPr>
                        <a:spcAft>
                          <a:spcPts val="0"/>
                        </a:spcAft>
                      </a:pPr>
                      <a:r>
                        <a:rPr lang="en-GB" sz="2400" dirty="0">
                          <a:latin typeface="Cambria"/>
                          <a:ea typeface="ＭＳ 明朝"/>
                          <a:cs typeface="Times New Roman"/>
                        </a:rPr>
                        <a:t>Iron work, smelting</a:t>
                      </a:r>
                    </a:p>
                  </a:txBody>
                  <a:tcPr marL="68580" marR="68580" marT="0" marB="0">
                    <a:solidFill>
                      <a:srgbClr val="00B0F0"/>
                    </a:solidFill>
                  </a:tcPr>
                </a:tc>
              </a:tr>
              <a:tr h="1030058">
                <a:tc>
                  <a:txBody>
                    <a:bodyPr/>
                    <a:lstStyle/>
                    <a:p>
                      <a:pPr>
                        <a:spcAft>
                          <a:spcPts val="0"/>
                        </a:spcAft>
                      </a:pPr>
                      <a:r>
                        <a:rPr lang="en-GB" sz="2400" dirty="0">
                          <a:solidFill>
                            <a:srgbClr val="002060"/>
                          </a:solidFill>
                          <a:latin typeface="Cambria"/>
                          <a:ea typeface="ＭＳ 明朝"/>
                          <a:cs typeface="Times New Roman"/>
                        </a:rPr>
                        <a:t>Civilised</a:t>
                      </a:r>
                    </a:p>
                  </a:txBody>
                  <a:tcPr marL="68580" marR="68580" marT="0" marB="0">
                    <a:solidFill>
                      <a:schemeClr val="accent2">
                        <a:lumMod val="75000"/>
                      </a:schemeClr>
                    </a:solidFill>
                  </a:tcPr>
                </a:tc>
                <a:tc>
                  <a:txBody>
                    <a:bodyPr/>
                    <a:lstStyle/>
                    <a:p>
                      <a:pPr>
                        <a:spcAft>
                          <a:spcPts val="0"/>
                        </a:spcAft>
                      </a:pPr>
                      <a:r>
                        <a:rPr lang="en-GB" sz="2400" dirty="0">
                          <a:latin typeface="Cambria"/>
                          <a:ea typeface="ＭＳ 明朝"/>
                          <a:cs typeface="Times New Roman"/>
                        </a:rPr>
                        <a:t>Alphabet writing </a:t>
                      </a:r>
                    </a:p>
                  </a:txBody>
                  <a:tcPr marL="68580" marR="68580" marT="0" marB="0">
                    <a:solidFill>
                      <a:schemeClr val="accent2">
                        <a:lumMod val="75000"/>
                      </a:schemeClr>
                    </a:solidFill>
                  </a:tcPr>
                </a:tc>
                <a:tc>
                  <a:txBody>
                    <a:bodyPr/>
                    <a:lstStyle/>
                    <a:p>
                      <a:pPr>
                        <a:spcAft>
                          <a:spcPts val="0"/>
                        </a:spcAft>
                      </a:pPr>
                      <a:endParaRPr lang="en-GB" sz="2400">
                        <a:latin typeface="Cambria"/>
                        <a:ea typeface="ＭＳ 明朝"/>
                        <a:cs typeface="Times New Roman"/>
                      </a:endParaRPr>
                    </a:p>
                  </a:txBody>
                  <a:tcPr marL="68580" marR="68580" marT="0" marB="0">
                    <a:solidFill>
                      <a:schemeClr val="accent2">
                        <a:lumMod val="75000"/>
                      </a:schemeClr>
                    </a:solidFill>
                  </a:tcPr>
                </a:tc>
                <a:tc>
                  <a:txBody>
                    <a:bodyPr/>
                    <a:lstStyle/>
                    <a:p>
                      <a:pPr>
                        <a:spcAft>
                          <a:spcPts val="0"/>
                        </a:spcAft>
                      </a:pPr>
                      <a:endParaRPr lang="en-GB" sz="2400" dirty="0">
                        <a:latin typeface="Cambria"/>
                        <a:ea typeface="ＭＳ 明朝"/>
                        <a:cs typeface="Times New Roman"/>
                      </a:endParaRPr>
                    </a:p>
                  </a:txBody>
                  <a:tcPr marL="68580" marR="68580" marT="0" marB="0">
                    <a:solidFill>
                      <a:schemeClr val="accent2">
                        <a:lumMod val="75000"/>
                      </a:schemeClr>
                    </a:solidFill>
                  </a:tcPr>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Pitt Rivers – evolution of tools</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Very influenced by Darwinian ideas</a:t>
            </a:r>
          </a:p>
          <a:p>
            <a:r>
              <a:rPr lang="en-GB" dirty="0" smtClean="0"/>
              <a:t>Tool collection in Oxford</a:t>
            </a:r>
          </a:p>
          <a:p>
            <a:r>
              <a:rPr lang="en-GB" dirty="0" smtClean="0"/>
              <a:t>Organised to show universal developmental stages</a:t>
            </a:r>
          </a:p>
          <a:p>
            <a:pPr lvl="1"/>
            <a:r>
              <a:rPr lang="en-GB" dirty="0" smtClean="0"/>
              <a:t>Assumed that taxonomy could illustrate how tools evolve (e.g.: spear – gun)</a:t>
            </a:r>
          </a:p>
          <a:p>
            <a:r>
              <a:rPr lang="en-GB" dirty="0" smtClean="0"/>
              <a:t>Now rearranged  </a:t>
            </a:r>
            <a:r>
              <a:rPr lang="en-GB" dirty="0" err="1" smtClean="0"/>
              <a:t>locationally</a:t>
            </a:r>
            <a:r>
              <a:rPr lang="en-GB" dirty="0" smtClean="0"/>
              <a:t> </a:t>
            </a:r>
            <a:endParaRPr lang="en-GB" dirty="0"/>
          </a:p>
        </p:txBody>
      </p:sp>
      <p:sp>
        <p:nvSpPr>
          <p:cNvPr id="4" name="Content Placeholder 3"/>
          <p:cNvSpPr>
            <a:spLocks noGrp="1"/>
          </p:cNvSpPr>
          <p:nvPr>
            <p:ph sz="half" idx="2"/>
          </p:nvPr>
        </p:nvSpPr>
        <p:spPr/>
        <p:txBody>
          <a:bodyPr>
            <a:normAutofit lnSpcReduction="10000"/>
          </a:bodyPr>
          <a:lstStyle/>
          <a:p>
            <a:r>
              <a:rPr lang="en-GB" dirty="0" smtClean="0"/>
              <a:t>Cathedral of stuff</a:t>
            </a:r>
            <a:endParaRPr lang="en-GB" dirty="0"/>
          </a:p>
        </p:txBody>
      </p:sp>
      <p:pic>
        <p:nvPicPr>
          <p:cNvPr id="5122" name="Picture 2" descr="http://farm4.static.flickr.com/3519/3824170054_0221538662.jpg"/>
          <p:cNvPicPr>
            <a:picLocks noChangeAspect="1" noChangeArrowheads="1"/>
          </p:cNvPicPr>
          <p:nvPr/>
        </p:nvPicPr>
        <p:blipFill>
          <a:blip r:embed="rId2" cstate="screen"/>
          <a:srcRect/>
          <a:stretch>
            <a:fillRect/>
          </a:stretch>
        </p:blipFill>
        <p:spPr bwMode="auto">
          <a:xfrm>
            <a:off x="4381500" y="2561527"/>
            <a:ext cx="4762500" cy="3619500"/>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Responses</a:t>
            </a:r>
            <a:endParaRPr lang="en-GB" dirty="0"/>
          </a:p>
        </p:txBody>
      </p:sp>
      <p:sp>
        <p:nvSpPr>
          <p:cNvPr id="4" name="Content Placeholder 3"/>
          <p:cNvSpPr>
            <a:spLocks noGrp="1"/>
          </p:cNvSpPr>
          <p:nvPr>
            <p:ph sz="half" idx="1"/>
          </p:nvPr>
        </p:nvSpPr>
        <p:spPr/>
        <p:txBody>
          <a:bodyPr>
            <a:normAutofit/>
          </a:bodyPr>
          <a:lstStyle/>
          <a:p>
            <a:r>
              <a:rPr lang="en-GB" dirty="0" smtClean="0"/>
              <a:t>Theologians rejected Darwin’s ideas</a:t>
            </a:r>
          </a:p>
          <a:p>
            <a:r>
              <a:rPr lang="en-GB" dirty="0" smtClean="0"/>
              <a:t>Anthropological ethnographic information challenged the notion of primitive</a:t>
            </a:r>
          </a:p>
        </p:txBody>
      </p:sp>
      <p:pic>
        <p:nvPicPr>
          <p:cNvPr id="6" name="Picture 3"/>
          <p:cNvPicPr>
            <a:picLocks noChangeAspect="1" noChangeArrowheads="1"/>
          </p:cNvPicPr>
          <p:nvPr/>
        </p:nvPicPr>
        <p:blipFill>
          <a:blip r:embed="rId2" cstate="screen">
            <a:extLst>
              <a:ext uri="{28A0092B-C50C-407E-A947-70E740481C1C}">
                <a14:useLocalDpi xmlns="" xmlns:a14="http://schemas.microsoft.com/office/drawing/2010/main" val="0"/>
              </a:ext>
            </a:extLst>
          </a:blip>
          <a:srcRect/>
          <a:stretch>
            <a:fillRect/>
          </a:stretch>
        </p:blipFill>
        <p:spPr bwMode="auto">
          <a:xfrm>
            <a:off x="5364088" y="1556792"/>
            <a:ext cx="3343662" cy="4248472"/>
          </a:xfrm>
          <a:prstGeom prst="rect">
            <a:avLst/>
          </a:prstGeom>
          <a:noFill/>
          <a:ln w="19080">
            <a:solidFill>
              <a:srgbClr val="000000"/>
            </a:solidFill>
            <a:miter lim="800000"/>
            <a:headEnd/>
            <a:tailEnd/>
          </a:ln>
          <a:effectLst/>
          <a:extLst>
            <a:ext uri="{909E8E84-426E-40dd-AFC4-6F175D3DCCD1}">
              <a14:hiddenFill xmlns="" xmlns:a14="http://schemas.microsoft.com/office/drawing/2010/main">
                <a:blipFill dpi="0" rotWithShape="0">
                  <a:blip xmlns:r="http://schemas.openxmlformats.org/officeDocument/2006/relationships"/>
                  <a:srcRect/>
                  <a:stretch>
                    <a:fillRect/>
                  </a:stretch>
                </a:blip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issues with the ‘time ladder’</a:t>
            </a:r>
            <a:endParaRPr lang="en-GB" dirty="0"/>
          </a:p>
        </p:txBody>
      </p:sp>
      <p:sp>
        <p:nvSpPr>
          <p:cNvPr id="3" name="Content Placeholder 2"/>
          <p:cNvSpPr>
            <a:spLocks noGrp="1"/>
          </p:cNvSpPr>
          <p:nvPr>
            <p:ph sz="half" idx="1"/>
          </p:nvPr>
        </p:nvSpPr>
        <p:spPr/>
        <p:txBody>
          <a:bodyPr/>
          <a:lstStyle/>
          <a:p>
            <a:r>
              <a:rPr lang="en-GB" dirty="0" smtClean="0"/>
              <a:t>Last 10,000 yrs changes are cultural NOT biological; our genetic makeup is the same as </a:t>
            </a:r>
            <a:r>
              <a:rPr lang="en-GB" dirty="0" err="1" smtClean="0"/>
              <a:t>palaeo</a:t>
            </a:r>
            <a:r>
              <a:rPr lang="en-GB" dirty="0" smtClean="0"/>
              <a:t> times</a:t>
            </a:r>
          </a:p>
          <a:p>
            <a:r>
              <a:rPr lang="en-GB" dirty="0" smtClean="0"/>
              <a:t>Translating </a:t>
            </a:r>
            <a:r>
              <a:rPr lang="en-GB" dirty="0" err="1" smtClean="0"/>
              <a:t>biol</a:t>
            </a:r>
            <a:r>
              <a:rPr lang="en-GB" dirty="0" smtClean="0"/>
              <a:t> ideas to cultural is problematic and ambiguous – a bit </a:t>
            </a:r>
            <a:r>
              <a:rPr lang="en-GB" dirty="0" err="1" smtClean="0"/>
              <a:t>Lamarkian</a:t>
            </a:r>
            <a:r>
              <a:rPr lang="en-GB" dirty="0" smtClean="0"/>
              <a:t> </a:t>
            </a:r>
            <a:endParaRPr lang="en-GB" dirty="0"/>
          </a:p>
        </p:txBody>
      </p:sp>
      <p:sp>
        <p:nvSpPr>
          <p:cNvPr id="4" name="Content Placeholder 3"/>
          <p:cNvSpPr>
            <a:spLocks noGrp="1"/>
          </p:cNvSpPr>
          <p:nvPr>
            <p:ph sz="half" idx="2"/>
          </p:nvPr>
        </p:nvSpPr>
        <p:spPr/>
        <p:txBody>
          <a:bodyPr/>
          <a:lstStyle/>
          <a:p>
            <a:endParaRPr lang="en-GB"/>
          </a:p>
        </p:txBody>
      </p:sp>
      <p:pic>
        <p:nvPicPr>
          <p:cNvPr id="3076" name="Picture 4" descr="http://evolution.berkeley.edu/evosite/misconceps/images/laddervstree.gif"/>
          <p:cNvPicPr>
            <a:picLocks noChangeAspect="1" noChangeArrowheads="1"/>
          </p:cNvPicPr>
          <p:nvPr/>
        </p:nvPicPr>
        <p:blipFill>
          <a:blip r:embed="rId2" cstate="screen"/>
          <a:srcRect/>
          <a:stretch>
            <a:fillRect/>
          </a:stretch>
        </p:blipFill>
        <p:spPr bwMode="auto">
          <a:xfrm>
            <a:off x="4648200" y="2228849"/>
            <a:ext cx="4286250" cy="2933701"/>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But biology and sociality can be linked</a:t>
            </a:r>
            <a:endParaRPr lang="en-GB" dirty="0"/>
          </a:p>
        </p:txBody>
      </p:sp>
      <p:sp>
        <p:nvSpPr>
          <p:cNvPr id="3" name="Content Placeholder 2"/>
          <p:cNvSpPr>
            <a:spLocks noGrp="1"/>
          </p:cNvSpPr>
          <p:nvPr>
            <p:ph sz="half" idx="1"/>
          </p:nvPr>
        </p:nvSpPr>
        <p:spPr/>
        <p:txBody>
          <a:bodyPr>
            <a:normAutofit fontScale="92500"/>
          </a:bodyPr>
          <a:lstStyle/>
          <a:p>
            <a:r>
              <a:rPr lang="en-GB" dirty="0" smtClean="0"/>
              <a:t>Nature/nurture debate shows force of the social</a:t>
            </a:r>
          </a:p>
          <a:p>
            <a:r>
              <a:rPr lang="en-GB" dirty="0" smtClean="0"/>
              <a:t>‘fitness’ of the mind contributes to evolution</a:t>
            </a:r>
          </a:p>
          <a:p>
            <a:r>
              <a:rPr lang="en-GB" dirty="0" smtClean="0"/>
              <a:t>Memes account for spreading of ideas (memes = ability to imitate)</a:t>
            </a:r>
          </a:p>
          <a:p>
            <a:r>
              <a:rPr lang="en-GB" dirty="0" smtClean="0"/>
              <a:t>Copied behaviour becomes tradition in time</a:t>
            </a:r>
            <a:endParaRPr lang="en-GB" dirty="0"/>
          </a:p>
        </p:txBody>
      </p:sp>
      <p:sp>
        <p:nvSpPr>
          <p:cNvPr id="4" name="Content Placeholder 3"/>
          <p:cNvSpPr>
            <a:spLocks noGrp="1"/>
          </p:cNvSpPr>
          <p:nvPr>
            <p:ph sz="half" idx="2"/>
          </p:nvPr>
        </p:nvSpPr>
        <p:spPr/>
        <p:txBody>
          <a:bodyPr>
            <a:normAutofit fontScale="92500"/>
          </a:bodyPr>
          <a:lstStyle/>
          <a:p>
            <a:endParaRPr lang="en-GB"/>
          </a:p>
        </p:txBody>
      </p:sp>
      <p:pic>
        <p:nvPicPr>
          <p:cNvPr id="2050" name="Picture 2" descr="http://press.princeton.edu/images/k8505.gif"/>
          <p:cNvPicPr>
            <a:picLocks noChangeAspect="1" noChangeArrowheads="1"/>
          </p:cNvPicPr>
          <p:nvPr/>
        </p:nvPicPr>
        <p:blipFill>
          <a:blip r:embed="rId2" cstate="screen"/>
          <a:srcRect t="9596"/>
          <a:stretch>
            <a:fillRect/>
          </a:stretch>
        </p:blipFill>
        <p:spPr bwMode="auto">
          <a:xfrm>
            <a:off x="4901184" y="1408038"/>
            <a:ext cx="3537736" cy="4861346"/>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Susan Blackmore’s memes</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Susan links memes to brain size and ability</a:t>
            </a:r>
          </a:p>
          <a:p>
            <a:r>
              <a:rPr lang="en-GB" dirty="0" smtClean="0"/>
              <a:t>Brains selected by imitating more likely to produce language</a:t>
            </a:r>
          </a:p>
          <a:p>
            <a:r>
              <a:rPr lang="en-GB" dirty="0" smtClean="0"/>
              <a:t>Ability to imitate prompted notion of ‘I’</a:t>
            </a:r>
          </a:p>
          <a:p>
            <a:r>
              <a:rPr lang="en-GB" dirty="0" err="1" smtClean="0"/>
              <a:t>Dawkin</a:t>
            </a:r>
            <a:r>
              <a:rPr lang="en-GB" dirty="0" smtClean="0"/>
              <a:t> explored memes to account for religiosity</a:t>
            </a:r>
          </a:p>
          <a:p>
            <a:endParaRPr lang="en-GB" dirty="0"/>
          </a:p>
        </p:txBody>
      </p:sp>
      <p:sp>
        <p:nvSpPr>
          <p:cNvPr id="4" name="Content Placeholder 3"/>
          <p:cNvSpPr>
            <a:spLocks noGrp="1"/>
          </p:cNvSpPr>
          <p:nvPr>
            <p:ph sz="half" idx="2"/>
          </p:nvPr>
        </p:nvSpPr>
        <p:spPr/>
        <p:txBody>
          <a:bodyPr>
            <a:normAutofit lnSpcReduction="10000"/>
          </a:bodyPr>
          <a:lstStyle/>
          <a:p>
            <a:endParaRPr lang="en-GB"/>
          </a:p>
        </p:txBody>
      </p:sp>
      <p:pic>
        <p:nvPicPr>
          <p:cNvPr id="4098" name="Picture 2" descr="http://images.cheezburger.com/completestore/2011/5/11/32ea0865-cc41-41fa-a35c-259366ff7055.jpg"/>
          <p:cNvPicPr>
            <a:picLocks noChangeAspect="1" noChangeArrowheads="1"/>
          </p:cNvPicPr>
          <p:nvPr/>
        </p:nvPicPr>
        <p:blipFill>
          <a:blip r:embed="rId2" cstate="screen"/>
          <a:srcRect/>
          <a:stretch>
            <a:fillRect/>
          </a:stretch>
        </p:blipFill>
        <p:spPr bwMode="auto">
          <a:xfrm>
            <a:off x="4626166" y="1953791"/>
            <a:ext cx="4286250" cy="4038601"/>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normAutofit fontScale="90000"/>
          </a:bodyPr>
          <a:lstStyle/>
          <a:p>
            <a:r>
              <a:rPr lang="en-US" dirty="0" smtClean="0"/>
              <a:t> ‘Human history as the story of man’s rise from primitive savagery to modernity’ [</a:t>
            </a:r>
            <a:r>
              <a:rPr lang="en-US" i="1" dirty="0" smtClean="0"/>
              <a:t>sic</a:t>
            </a:r>
            <a:r>
              <a:rPr lang="en-US" dirty="0" smtClean="0"/>
              <a:t>]</a:t>
            </a:r>
            <a:endParaRPr lang="en-GB" dirty="0"/>
          </a:p>
        </p:txBody>
      </p:sp>
      <p:sp>
        <p:nvSpPr>
          <p:cNvPr id="3" name="Content Placeholder 2"/>
          <p:cNvSpPr>
            <a:spLocks noGrp="1"/>
          </p:cNvSpPr>
          <p:nvPr>
            <p:ph type="subTitle" idx="1"/>
          </p:nvPr>
        </p:nvSpPr>
        <p:spPr/>
        <p:txBody>
          <a:bodyPr>
            <a:normAutofit fontScale="92500" lnSpcReduction="20000"/>
          </a:bodyPr>
          <a:lstStyle/>
          <a:p>
            <a:r>
              <a:rPr lang="en-US" dirty="0" smtClean="0"/>
              <a:t>(</a:t>
            </a:r>
            <a:r>
              <a:rPr lang="en-US" i="1" dirty="0" smtClean="0"/>
              <a:t>Beyond biology and culture. The meaning of evolution in a  related world</a:t>
            </a:r>
            <a:r>
              <a:rPr lang="en-US" dirty="0" smtClean="0"/>
              <a:t>. </a:t>
            </a:r>
          </a:p>
          <a:p>
            <a:r>
              <a:rPr lang="en-US" dirty="0" smtClean="0"/>
              <a:t>Ingold,2004: 210)</a:t>
            </a:r>
            <a:endParaRPr lang="en-US" dirty="0"/>
          </a:p>
        </p:txBody>
      </p:sp>
    </p:spTree>
    <p:extLst>
      <p:ext uri="{BB962C8B-B14F-4D97-AF65-F5344CB8AC3E}">
        <p14:creationId xmlns:p14="http://schemas.microsoft.com/office/powerpoint/2010/main" xmlns="" val="6456048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Pre-eminence of human beings?</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Darwin’s conception - </a:t>
            </a:r>
            <a:r>
              <a:rPr lang="en-US" dirty="0" err="1" smtClean="0"/>
              <a:t>civilised</a:t>
            </a:r>
            <a:r>
              <a:rPr lang="en-US" dirty="0" smtClean="0"/>
              <a:t> people had reached ‘an exalted position’ (</a:t>
            </a:r>
            <a:r>
              <a:rPr lang="en-US" dirty="0" err="1" smtClean="0"/>
              <a:t>Ingold</a:t>
            </a:r>
            <a:r>
              <a:rPr lang="en-US" dirty="0" smtClean="0"/>
              <a:t>, 2004:209)</a:t>
            </a:r>
          </a:p>
          <a:p>
            <a:r>
              <a:rPr lang="en-US" dirty="0" smtClean="0"/>
              <a:t>Evolution of reason separated humans from others (nature/culture divide)</a:t>
            </a:r>
          </a:p>
          <a:p>
            <a:r>
              <a:rPr lang="en-US" dirty="0" smtClean="0"/>
              <a:t>‘evolution of species </a:t>
            </a:r>
            <a:r>
              <a:rPr lang="en-US" i="1" dirty="0" smtClean="0"/>
              <a:t>in </a:t>
            </a:r>
            <a:r>
              <a:rPr lang="en-US" dirty="0" smtClean="0"/>
              <a:t>nature was also an evolution </a:t>
            </a:r>
            <a:r>
              <a:rPr lang="en-US" i="1" dirty="0" smtClean="0"/>
              <a:t>out</a:t>
            </a:r>
            <a:r>
              <a:rPr lang="en-US" dirty="0" smtClean="0"/>
              <a:t> of it’ (Ibid, 210)</a:t>
            </a:r>
            <a:endParaRPr lang="en-US" dirty="0"/>
          </a:p>
        </p:txBody>
      </p:sp>
      <p:sp>
        <p:nvSpPr>
          <p:cNvPr id="4" name="Content Placeholder 3"/>
          <p:cNvSpPr>
            <a:spLocks noGrp="1"/>
          </p:cNvSpPr>
          <p:nvPr>
            <p:ph sz="half" idx="2"/>
          </p:nvPr>
        </p:nvSpPr>
        <p:spPr/>
        <p:txBody>
          <a:bodyPr>
            <a:normAutofit fontScale="92500" lnSpcReduction="20000"/>
          </a:bodyPr>
          <a:lstStyle/>
          <a:p>
            <a:endParaRPr lang="en-US" dirty="0"/>
          </a:p>
        </p:txBody>
      </p:sp>
      <p:pic>
        <p:nvPicPr>
          <p:cNvPr id="17410" name="Picture 2" descr="http://anmblog.typepad.com/.a/6a00d8341c565553ef013483f4a14e970c-320wi"/>
          <p:cNvPicPr>
            <a:picLocks noChangeAspect="1" noChangeArrowheads="1"/>
          </p:cNvPicPr>
          <p:nvPr/>
        </p:nvPicPr>
        <p:blipFill>
          <a:blip r:embed="rId2" cstate="screen"/>
          <a:srcRect/>
          <a:stretch>
            <a:fillRect/>
          </a:stretch>
        </p:blipFill>
        <p:spPr bwMode="auto">
          <a:xfrm>
            <a:off x="5001658" y="1701581"/>
            <a:ext cx="3411173" cy="4369497"/>
          </a:xfrm>
          <a:prstGeom prst="rect">
            <a:avLst/>
          </a:prstGeom>
          <a:noFill/>
        </p:spPr>
      </p:pic>
    </p:spTree>
    <p:extLst>
      <p:ext uri="{BB962C8B-B14F-4D97-AF65-F5344CB8AC3E}">
        <p14:creationId xmlns:p14="http://schemas.microsoft.com/office/powerpoint/2010/main" xmlns="" val="20825247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t>Franz Boas cultural </a:t>
            </a:r>
            <a:r>
              <a:rPr lang="en-US" dirty="0" err="1" smtClean="0"/>
              <a:t>anth</a:t>
            </a:r>
            <a:r>
              <a:rPr lang="en-US" dirty="0" smtClean="0"/>
              <a:t> (USA)</a:t>
            </a:r>
            <a:endParaRPr lang="en-US" dirty="0"/>
          </a:p>
        </p:txBody>
      </p:sp>
      <p:pic>
        <p:nvPicPr>
          <p:cNvPr id="5" name="Content Placeholder 4"/>
          <p:cNvPicPr>
            <a:picLocks noGrp="1" noChangeAspect="1"/>
          </p:cNvPicPr>
          <p:nvPr>
            <p:ph sz="half" idx="1"/>
          </p:nvPr>
        </p:nvPicPr>
        <p:blipFill>
          <a:blip r:embed="rId2" cstate="screen"/>
          <a:srcRect/>
          <a:stretch>
            <a:fillRect/>
          </a:stretch>
        </p:blipFill>
        <p:spPr/>
      </p:pic>
      <p:pic>
        <p:nvPicPr>
          <p:cNvPr id="11" name="Content Placeholder 10"/>
          <p:cNvPicPr>
            <a:picLocks noGrp="1" noChangeAspect="1"/>
          </p:cNvPicPr>
          <p:nvPr>
            <p:ph sz="half" idx="2"/>
          </p:nvPr>
        </p:nvPicPr>
        <p:blipFill>
          <a:blip r:embed="rId3" cstate="screen"/>
          <a:srcRect t="4613" b="4613"/>
          <a:stretch>
            <a:fillRect/>
          </a:stretch>
        </p:blipFill>
        <p:spPr/>
      </p:pic>
    </p:spTree>
    <p:extLst>
      <p:ext uri="{BB962C8B-B14F-4D97-AF65-F5344CB8AC3E}">
        <p14:creationId xmlns:p14="http://schemas.microsoft.com/office/powerpoint/2010/main" xmlns="" val="335139893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Boas – cont.</a:t>
            </a:r>
            <a:endParaRPr lang="en-US" dirty="0"/>
          </a:p>
        </p:txBody>
      </p:sp>
      <p:sp>
        <p:nvSpPr>
          <p:cNvPr id="3" name="Content Placeholder 2"/>
          <p:cNvSpPr>
            <a:spLocks noGrp="1"/>
          </p:cNvSpPr>
          <p:nvPr>
            <p:ph sz="half" idx="1"/>
          </p:nvPr>
        </p:nvSpPr>
        <p:spPr>
          <a:xfrm>
            <a:off x="457200" y="1600200"/>
            <a:ext cx="4038600" cy="4946350"/>
          </a:xfrm>
        </p:spPr>
        <p:txBody>
          <a:bodyPr>
            <a:normAutofit fontScale="92500"/>
          </a:bodyPr>
          <a:lstStyle/>
          <a:p>
            <a:r>
              <a:rPr lang="en-US" dirty="0" smtClean="0"/>
              <a:t>A deep and meaningful criticism came from America</a:t>
            </a:r>
          </a:p>
          <a:p>
            <a:pPr lvl="1"/>
            <a:r>
              <a:rPr lang="en-US" dirty="0" smtClean="0"/>
              <a:t>Racist, pseudo scientific ideas</a:t>
            </a:r>
          </a:p>
          <a:p>
            <a:pPr lvl="1"/>
            <a:r>
              <a:rPr lang="en-US" dirty="0" smtClean="0"/>
              <a:t>Reject ‘straight line’ overarching pattern</a:t>
            </a:r>
          </a:p>
          <a:p>
            <a:pPr lvl="1"/>
            <a:r>
              <a:rPr lang="en-US" dirty="0" smtClean="0"/>
              <a:t>Ideas diffuse and meld</a:t>
            </a:r>
          </a:p>
          <a:p>
            <a:r>
              <a:rPr lang="en-US" dirty="0" smtClean="0"/>
              <a:t>Culture not a thing/unity that could be predicted. It is meaning making made visible</a:t>
            </a:r>
          </a:p>
        </p:txBody>
      </p:sp>
      <p:pic>
        <p:nvPicPr>
          <p:cNvPr id="5" name="Content Placeholder 4"/>
          <p:cNvPicPr>
            <a:picLocks noGrp="1" noChangeAspect="1"/>
          </p:cNvPicPr>
          <p:nvPr>
            <p:ph sz="half" idx="2"/>
          </p:nvPr>
        </p:nvPicPr>
        <p:blipFill>
          <a:blip r:embed="rId3" cstate="screen"/>
          <a:srcRect/>
          <a:stretch>
            <a:fillRect/>
          </a:stretch>
        </p:blipFill>
        <p:spPr/>
      </p:pic>
    </p:spTree>
    <p:extLst>
      <p:ext uri="{BB962C8B-B14F-4D97-AF65-F5344CB8AC3E}">
        <p14:creationId xmlns:p14="http://schemas.microsoft.com/office/powerpoint/2010/main" xmlns="" val="153763273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Geertz’s contribution</a:t>
            </a:r>
            <a:endParaRPr lang="en-US" dirty="0"/>
          </a:p>
        </p:txBody>
      </p:sp>
      <p:sp>
        <p:nvSpPr>
          <p:cNvPr id="3" name="Content Placeholder 2"/>
          <p:cNvSpPr>
            <a:spLocks noGrp="1"/>
          </p:cNvSpPr>
          <p:nvPr>
            <p:ph sz="half" idx="1"/>
          </p:nvPr>
        </p:nvSpPr>
        <p:spPr/>
        <p:txBody>
          <a:bodyPr/>
          <a:lstStyle/>
          <a:p>
            <a:r>
              <a:rPr lang="en-US" dirty="0" smtClean="0"/>
              <a:t>Anthropology is an interpretative process; we seek embedded meanings</a:t>
            </a:r>
          </a:p>
          <a:p>
            <a:r>
              <a:rPr lang="en-US" dirty="0" smtClean="0"/>
              <a:t>Not a science</a:t>
            </a:r>
          </a:p>
          <a:p>
            <a:r>
              <a:rPr lang="en-US" dirty="0" err="1" smtClean="0"/>
              <a:t>Anths</a:t>
            </a:r>
            <a:r>
              <a:rPr lang="en-US" dirty="0" smtClean="0"/>
              <a:t> job is to make sense of actions by finding meaning</a:t>
            </a:r>
            <a:endParaRPr lang="en-US" dirty="0"/>
          </a:p>
        </p:txBody>
      </p:sp>
      <p:pic>
        <p:nvPicPr>
          <p:cNvPr id="14338" name="Picture 2" descr="http://silvieandmaryl.com/wp-content/uploads/2010/07/Dream-interpretation.jpg"/>
          <p:cNvPicPr>
            <a:picLocks noChangeAspect="1" noChangeArrowheads="1"/>
          </p:cNvPicPr>
          <p:nvPr/>
        </p:nvPicPr>
        <p:blipFill>
          <a:blip r:embed="rId2" cstate="screen"/>
          <a:srcRect/>
          <a:stretch>
            <a:fillRect/>
          </a:stretch>
        </p:blipFill>
        <p:spPr bwMode="auto">
          <a:xfrm>
            <a:off x="4495800" y="1897407"/>
            <a:ext cx="4284261" cy="3820347"/>
          </a:xfrm>
          <a:prstGeom prst="rect">
            <a:avLst/>
          </a:prstGeom>
          <a:noFill/>
        </p:spPr>
      </p:pic>
    </p:spTree>
    <p:extLst>
      <p:ext uri="{BB962C8B-B14F-4D97-AF65-F5344CB8AC3E}">
        <p14:creationId xmlns:p14="http://schemas.microsoft.com/office/powerpoint/2010/main" xmlns="" val="156129007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dirty="0" smtClean="0"/>
              <a:t>Implicit racism of applying </a:t>
            </a:r>
            <a:r>
              <a:rPr lang="en-US" dirty="0"/>
              <a:t>D</a:t>
            </a:r>
            <a:r>
              <a:rPr lang="en-US" dirty="0" smtClean="0"/>
              <a:t>arwinian ideas to sociality </a:t>
            </a:r>
            <a:endParaRPr lang="en-US" dirty="0"/>
          </a:p>
        </p:txBody>
      </p:sp>
      <p:sp>
        <p:nvSpPr>
          <p:cNvPr id="6" name="Content Placeholder 5"/>
          <p:cNvSpPr>
            <a:spLocks noGrp="1"/>
          </p:cNvSpPr>
          <p:nvPr>
            <p:ph idx="1"/>
          </p:nvPr>
        </p:nvSpPr>
        <p:spPr/>
        <p:txBody>
          <a:bodyPr>
            <a:normAutofit fontScale="92500"/>
          </a:bodyPr>
          <a:lstStyle/>
          <a:p>
            <a:r>
              <a:rPr lang="en-US" dirty="0" smtClean="0"/>
              <a:t>‘Darwin’s </a:t>
            </a:r>
            <a:r>
              <a:rPr lang="en-US" dirty="0"/>
              <a:t>view that the difference between the savage and the </a:t>
            </a:r>
            <a:r>
              <a:rPr lang="en-US" dirty="0" err="1"/>
              <a:t>civilised</a:t>
            </a:r>
            <a:r>
              <a:rPr lang="en-US" dirty="0"/>
              <a:t> man was one of brain-power has given way in mainstream science to a strong moral and ethical commitment to the idea that </a:t>
            </a:r>
            <a:r>
              <a:rPr lang="en-US" i="1" dirty="0"/>
              <a:t>all </a:t>
            </a:r>
            <a:r>
              <a:rPr lang="en-US" dirty="0"/>
              <a:t>humans – past, present and future – are equally endowed, at least so far as their moral and intellectual faculties are </a:t>
            </a:r>
            <a:r>
              <a:rPr lang="en-US" dirty="0" smtClean="0"/>
              <a:t>concerned’</a:t>
            </a:r>
          </a:p>
          <a:p>
            <a:pPr marL="0" indent="0">
              <a:buNone/>
            </a:pPr>
            <a:r>
              <a:rPr lang="en-US" dirty="0"/>
              <a:t/>
            </a:r>
            <a:br>
              <a:rPr lang="en-US" dirty="0"/>
            </a:br>
            <a:r>
              <a:rPr lang="en-US" dirty="0"/>
              <a:t> </a:t>
            </a:r>
            <a:r>
              <a:rPr lang="en-US" dirty="0" err="1"/>
              <a:t>Ingold</a:t>
            </a:r>
            <a:r>
              <a:rPr lang="en-US" dirty="0"/>
              <a:t> 2004:</a:t>
            </a:r>
            <a:r>
              <a:rPr lang="en-US" dirty="0" smtClean="0"/>
              <a:t>212, </a:t>
            </a:r>
            <a:r>
              <a:rPr lang="en-US" i="1" dirty="0" smtClean="0"/>
              <a:t>Beyond </a:t>
            </a:r>
            <a:r>
              <a:rPr lang="en-US" i="1" dirty="0"/>
              <a:t>biology and </a:t>
            </a:r>
            <a:r>
              <a:rPr lang="en-US" i="1" dirty="0" smtClean="0"/>
              <a:t>culture</a:t>
            </a:r>
            <a:r>
              <a:rPr lang="en-US" dirty="0" smtClean="0"/>
              <a:t>.</a:t>
            </a:r>
            <a:endParaRPr lang="en-US" dirty="0"/>
          </a:p>
          <a:p>
            <a:endParaRPr lang="en-US" dirty="0"/>
          </a:p>
          <a:p>
            <a:endParaRPr lang="en-US" dirty="0"/>
          </a:p>
        </p:txBody>
      </p:sp>
    </p:spTree>
    <p:extLst>
      <p:ext uri="{BB962C8B-B14F-4D97-AF65-F5344CB8AC3E}">
        <p14:creationId xmlns:p14="http://schemas.microsoft.com/office/powerpoint/2010/main" xmlns="" val="347891980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Ingold’s</a:t>
            </a:r>
            <a:r>
              <a:rPr lang="en-US" dirty="0" smtClean="0"/>
              <a:t> problems with straight lines</a:t>
            </a:r>
            <a:endParaRPr lang="en-US" dirty="0"/>
          </a:p>
        </p:txBody>
      </p:sp>
      <p:sp>
        <p:nvSpPr>
          <p:cNvPr id="3" name="Content Placeholder 2"/>
          <p:cNvSpPr>
            <a:spLocks noGrp="1"/>
          </p:cNvSpPr>
          <p:nvPr>
            <p:ph sz="half" idx="1"/>
          </p:nvPr>
        </p:nvSpPr>
        <p:spPr/>
        <p:txBody>
          <a:bodyPr>
            <a:normAutofit fontScale="62500" lnSpcReduction="20000"/>
          </a:bodyPr>
          <a:lstStyle/>
          <a:p>
            <a:r>
              <a:rPr lang="en-US" sz="4200" dirty="0"/>
              <a:t>Human evolution was portrayed as the rise, and eventual triumph, of head over heels. </a:t>
            </a:r>
            <a:endParaRPr lang="en-US" sz="4200" dirty="0" smtClean="0"/>
          </a:p>
          <a:p>
            <a:r>
              <a:rPr lang="en-US" sz="4400" dirty="0" smtClean="0"/>
              <a:t>‘</a:t>
            </a:r>
            <a:r>
              <a:rPr lang="en-US" sz="4400" dirty="0"/>
              <a:t>The </a:t>
            </a:r>
            <a:r>
              <a:rPr lang="en-US" sz="4400" dirty="0" err="1"/>
              <a:t>valorisation</a:t>
            </a:r>
            <a:r>
              <a:rPr lang="en-US" sz="4400" dirty="0"/>
              <a:t> of uprightness’ </a:t>
            </a:r>
            <a:r>
              <a:rPr lang="en-US" sz="4400" dirty="0" smtClean="0"/>
              <a:t>(2011:41</a:t>
            </a:r>
            <a:r>
              <a:rPr lang="en-US" sz="4400" dirty="0"/>
              <a:t>) Being upright is a measure of status (makes fascinating comparisons between cultures – Japanese and European)</a:t>
            </a:r>
          </a:p>
          <a:p>
            <a:endParaRPr lang="en-US" sz="4200" dirty="0" smtClean="0"/>
          </a:p>
          <a:p>
            <a:endParaRPr lang="en-US" sz="4200" dirty="0"/>
          </a:p>
          <a:p>
            <a:endParaRPr lang="en-US" dirty="0"/>
          </a:p>
        </p:txBody>
      </p:sp>
      <p:pic>
        <p:nvPicPr>
          <p:cNvPr id="12290" name="Picture 2" descr="http://4.bp.blogspot.com/-FYXcqNjMUzU/Tazq1GoNlbI/AAAAAAAABXM/Yi9nu_IZexY/s1600/Bipedal%2Bchimp.jpg"/>
          <p:cNvPicPr>
            <a:picLocks noChangeAspect="1" noChangeArrowheads="1"/>
          </p:cNvPicPr>
          <p:nvPr/>
        </p:nvPicPr>
        <p:blipFill>
          <a:blip r:embed="rId2" cstate="screen"/>
          <a:srcRect/>
          <a:stretch>
            <a:fillRect/>
          </a:stretch>
        </p:blipFill>
        <p:spPr bwMode="auto">
          <a:xfrm>
            <a:off x="4648200" y="1944688"/>
            <a:ext cx="4038600" cy="4181475"/>
          </a:xfrm>
          <a:prstGeom prst="rect">
            <a:avLst/>
          </a:prstGeom>
          <a:noFill/>
        </p:spPr>
      </p:pic>
    </p:spTree>
    <p:extLst>
      <p:ext uri="{BB962C8B-B14F-4D97-AF65-F5344CB8AC3E}">
        <p14:creationId xmlns:p14="http://schemas.microsoft.com/office/powerpoint/2010/main" xmlns="" val="2148425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Ingold</a:t>
            </a:r>
            <a:r>
              <a:rPr lang="en-US" dirty="0" smtClean="0"/>
              <a:t>, 2011: 35</a:t>
            </a:r>
            <a:endParaRPr lang="en-US" dirty="0"/>
          </a:p>
        </p:txBody>
      </p:sp>
      <p:sp>
        <p:nvSpPr>
          <p:cNvPr id="3" name="Content Placeholder 2"/>
          <p:cNvSpPr>
            <a:spLocks noGrp="1"/>
          </p:cNvSpPr>
          <p:nvPr>
            <p:ph sz="half" idx="1"/>
          </p:nvPr>
        </p:nvSpPr>
        <p:spPr/>
        <p:txBody>
          <a:bodyPr>
            <a:normAutofit fontScale="70000" lnSpcReduction="20000"/>
          </a:bodyPr>
          <a:lstStyle/>
          <a:p>
            <a:r>
              <a:rPr lang="en-US" dirty="0"/>
              <a:t>Darwin notes that ‘with some savages ... the foot has not altogether lost its prehensile power, as shown by their manner of climbing trees, and of using them in other ways’ (ibid.: 77). He does not take the point further; indeed it must have seemed to him more or less self-evident. As the savage was regarded as anatomically intermediate between the ape and the </a:t>
            </a:r>
            <a:r>
              <a:rPr lang="en-US" dirty="0" err="1"/>
              <a:t>civilised</a:t>
            </a:r>
            <a:r>
              <a:rPr lang="en-US" dirty="0"/>
              <a:t> human, it would stand to reason that his feet would retain some vestiges of the ape-like form. </a:t>
            </a:r>
          </a:p>
          <a:p>
            <a:endParaRPr lang="en-US" dirty="0"/>
          </a:p>
        </p:txBody>
      </p:sp>
      <p:pic>
        <p:nvPicPr>
          <p:cNvPr id="7170" name="Picture 2" descr="http://1.bp.blogspot.com/-sP5DPYNIE7s/TfUMa8gy00I/AAAAAAAAB0A/JjSXA3_FE70/s1600/ape%2Bto%2Bman.jpg"/>
          <p:cNvPicPr>
            <a:picLocks noChangeAspect="1" noChangeArrowheads="1"/>
          </p:cNvPicPr>
          <p:nvPr/>
        </p:nvPicPr>
        <p:blipFill>
          <a:blip r:embed="rId2" cstate="screen"/>
          <a:srcRect/>
          <a:stretch>
            <a:fillRect/>
          </a:stretch>
        </p:blipFill>
        <p:spPr bwMode="auto">
          <a:xfrm>
            <a:off x="4495800" y="1699351"/>
            <a:ext cx="4457478" cy="3886200"/>
          </a:xfrm>
          <a:prstGeom prst="rect">
            <a:avLst/>
          </a:prstGeom>
          <a:noFill/>
        </p:spPr>
      </p:pic>
    </p:spTree>
    <p:extLst>
      <p:ext uri="{BB962C8B-B14F-4D97-AF65-F5344CB8AC3E}">
        <p14:creationId xmlns:p14="http://schemas.microsoft.com/office/powerpoint/2010/main" xmlns="" val="21226266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What’s this got to do with culture?</a:t>
            </a:r>
            <a:endParaRPr lang="en-GB" dirty="0"/>
          </a:p>
        </p:txBody>
      </p:sp>
      <p:sp>
        <p:nvSpPr>
          <p:cNvPr id="5" name="Subtitle 4"/>
          <p:cNvSpPr>
            <a:spLocks noGrp="1"/>
          </p:cNvSpPr>
          <p:nvPr>
            <p:ph type="subTitle" idx="1"/>
          </p:nvPr>
        </p:nvSpPr>
        <p:spPr/>
        <p:txBody>
          <a:bodyPr/>
          <a:lstStyle/>
          <a:p>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Ingold’s</a:t>
            </a:r>
            <a:r>
              <a:rPr lang="en-US" dirty="0" smtClean="0"/>
              <a:t> phenomenological evolutionary theory?</a:t>
            </a:r>
            <a:endParaRPr lang="en-US" dirty="0"/>
          </a:p>
        </p:txBody>
      </p:sp>
      <p:sp>
        <p:nvSpPr>
          <p:cNvPr id="3" name="Content Placeholder 2"/>
          <p:cNvSpPr>
            <a:spLocks noGrp="1"/>
          </p:cNvSpPr>
          <p:nvPr>
            <p:ph sz="half" idx="1"/>
          </p:nvPr>
        </p:nvSpPr>
        <p:spPr/>
        <p:txBody>
          <a:bodyPr>
            <a:normAutofit lnSpcReduction="10000"/>
          </a:bodyPr>
          <a:lstStyle/>
          <a:p>
            <a:endParaRPr lang="en-US" dirty="0" smtClean="0"/>
          </a:p>
          <a:p>
            <a:r>
              <a:rPr lang="en-US" dirty="0" smtClean="0"/>
              <a:t>The changing use of the body (</a:t>
            </a:r>
            <a:r>
              <a:rPr lang="en-US" dirty="0" err="1" smtClean="0"/>
              <a:t>bipedality</a:t>
            </a:r>
            <a:r>
              <a:rPr lang="en-US" dirty="0" smtClean="0"/>
              <a:t>) repositioned human </a:t>
            </a:r>
            <a:r>
              <a:rPr lang="en-US" dirty="0" err="1" smtClean="0"/>
              <a:t>behaviour</a:t>
            </a:r>
            <a:r>
              <a:rPr lang="en-US" dirty="0" smtClean="0"/>
              <a:t> from ‘nature’ and ‘natural’ to cultural</a:t>
            </a:r>
          </a:p>
          <a:p>
            <a:r>
              <a:rPr lang="en-US" dirty="0" smtClean="0"/>
              <a:t>Hands become ‘answerable to the call of reason’ (</a:t>
            </a:r>
            <a:r>
              <a:rPr lang="en-US" dirty="0" err="1" smtClean="0"/>
              <a:t>Ingold</a:t>
            </a:r>
            <a:r>
              <a:rPr lang="en-US" dirty="0" smtClean="0"/>
              <a:t>, 2011:76-7)</a:t>
            </a:r>
            <a:endParaRPr lang="en-US" dirty="0"/>
          </a:p>
        </p:txBody>
      </p:sp>
      <p:sp>
        <p:nvSpPr>
          <p:cNvPr id="4" name="Content Placeholder 3"/>
          <p:cNvSpPr>
            <a:spLocks noGrp="1"/>
          </p:cNvSpPr>
          <p:nvPr>
            <p:ph sz="half" idx="2"/>
          </p:nvPr>
        </p:nvSpPr>
        <p:spPr/>
        <p:txBody>
          <a:bodyPr>
            <a:normAutofit lnSpcReduction="10000"/>
          </a:bodyPr>
          <a:lstStyle/>
          <a:p>
            <a:endParaRPr lang="en-GB"/>
          </a:p>
        </p:txBody>
      </p:sp>
      <p:pic>
        <p:nvPicPr>
          <p:cNvPr id="7170" name="Picture 2" descr="http://zombierobots.net/wp-content/main/2011_02/Look-no-hands.jpg"/>
          <p:cNvPicPr>
            <a:picLocks noChangeAspect="1" noChangeArrowheads="1"/>
          </p:cNvPicPr>
          <p:nvPr/>
        </p:nvPicPr>
        <p:blipFill>
          <a:blip r:embed="rId2" cstate="screen"/>
          <a:srcRect/>
          <a:stretch>
            <a:fillRect/>
          </a:stretch>
        </p:blipFill>
        <p:spPr bwMode="auto">
          <a:xfrm>
            <a:off x="4648200" y="1568130"/>
            <a:ext cx="4038599" cy="4565710"/>
          </a:xfrm>
          <a:prstGeom prst="rect">
            <a:avLst/>
          </a:prstGeom>
          <a:noFill/>
        </p:spPr>
      </p:pic>
    </p:spTree>
    <p:extLst>
      <p:ext uri="{BB962C8B-B14F-4D97-AF65-F5344CB8AC3E}">
        <p14:creationId xmlns:p14="http://schemas.microsoft.com/office/powerpoint/2010/main" xmlns="" val="5995664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US" dirty="0" smtClean="0"/>
              <a:t>Upright – freeing the hands to create culture</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Intellectual ability linked to hands and not </a:t>
            </a:r>
            <a:r>
              <a:rPr lang="en-US" dirty="0" smtClean="0"/>
              <a:t>feet</a:t>
            </a:r>
            <a:endParaRPr lang="en-US" dirty="0" smtClean="0"/>
          </a:p>
          <a:p>
            <a:r>
              <a:rPr lang="en-US" dirty="0" smtClean="0"/>
              <a:t>Hands thought to work </a:t>
            </a:r>
            <a:r>
              <a:rPr lang="en-US" i="1" dirty="0" smtClean="0"/>
              <a:t>on</a:t>
            </a:r>
            <a:r>
              <a:rPr lang="en-US" dirty="0" smtClean="0"/>
              <a:t> nature while feet move in it (2011,46)</a:t>
            </a:r>
          </a:p>
          <a:p>
            <a:r>
              <a:rPr lang="en-US" dirty="0" err="1" smtClean="0"/>
              <a:t>Ingold</a:t>
            </a:r>
            <a:r>
              <a:rPr lang="en-US" dirty="0" smtClean="0"/>
              <a:t> argues that the feet were as significant as the hands because we travel with them</a:t>
            </a:r>
          </a:p>
        </p:txBody>
      </p:sp>
      <p:pic>
        <p:nvPicPr>
          <p:cNvPr id="6" name="Picture 5"/>
          <p:cNvPicPr/>
          <p:nvPr/>
        </p:nvPicPr>
        <p:blipFill>
          <a:blip r:embed="rId2" cstate="screen">
            <a:extLst>
              <a:ext uri="{28A0092B-C50C-407E-A947-70E740481C1C}">
                <a14:useLocalDpi xmlns:a14="http://schemas.microsoft.com/office/drawing/2010/main" xmlns=""/>
              </a:ext>
            </a:extLst>
          </a:blip>
          <a:srcRect/>
          <a:stretch>
            <a:fillRect/>
          </a:stretch>
        </p:blipFill>
        <p:spPr bwMode="auto">
          <a:xfrm>
            <a:off x="4648200" y="1873251"/>
            <a:ext cx="4191000" cy="2944622"/>
          </a:xfrm>
          <a:prstGeom prst="rect">
            <a:avLst/>
          </a:prstGeom>
          <a:noFill/>
          <a:ln>
            <a:noFill/>
          </a:ln>
        </p:spPr>
      </p:pic>
      <p:sp>
        <p:nvSpPr>
          <p:cNvPr id="2" name="TextBox 1"/>
          <p:cNvSpPr txBox="1"/>
          <p:nvPr/>
        </p:nvSpPr>
        <p:spPr>
          <a:xfrm>
            <a:off x="4621454" y="5132917"/>
            <a:ext cx="4097095" cy="646331"/>
          </a:xfrm>
          <a:prstGeom prst="rect">
            <a:avLst/>
          </a:prstGeom>
          <a:noFill/>
        </p:spPr>
        <p:txBody>
          <a:bodyPr wrap="none" rtlCol="0">
            <a:spAutoFit/>
          </a:bodyPr>
          <a:lstStyle/>
          <a:p>
            <a:r>
              <a:rPr lang="en-US" dirty="0" err="1" smtClean="0"/>
              <a:t>Tylor’s</a:t>
            </a:r>
            <a:r>
              <a:rPr lang="en-US" dirty="0" smtClean="0"/>
              <a:t> 1881 pic that illustrated difference </a:t>
            </a:r>
          </a:p>
          <a:p>
            <a:r>
              <a:rPr lang="en-US" dirty="0" smtClean="0"/>
              <a:t>Between primates – humans and chimp</a:t>
            </a:r>
            <a:endParaRPr lang="en-US" dirty="0"/>
          </a:p>
        </p:txBody>
      </p:sp>
    </p:spTree>
    <p:extLst>
      <p:ext uri="{BB962C8B-B14F-4D97-AF65-F5344CB8AC3E}">
        <p14:creationId xmlns:p14="http://schemas.microsoft.com/office/powerpoint/2010/main" xmlns="" val="12229244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Underlying assumptions</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Human relations with environment are deemed cultural (and thus meaningful)</a:t>
            </a:r>
          </a:p>
          <a:p>
            <a:r>
              <a:rPr lang="en-GB" dirty="0" smtClean="0"/>
              <a:t>How does this square with all other animals who can relate without ‘culture’?</a:t>
            </a:r>
          </a:p>
          <a:p>
            <a:r>
              <a:rPr lang="en-GB" dirty="0" smtClean="0"/>
              <a:t>Do other creatures have meaningless worlds?</a:t>
            </a:r>
          </a:p>
          <a:p>
            <a:r>
              <a:rPr lang="en-GB" dirty="0" smtClean="0"/>
              <a:t>(</a:t>
            </a:r>
            <a:r>
              <a:rPr lang="en-GB" i="1" dirty="0" smtClean="0"/>
              <a:t>Being alive, </a:t>
            </a:r>
            <a:r>
              <a:rPr lang="en-GB" dirty="0" smtClean="0"/>
              <a:t>2011: 77-79)</a:t>
            </a:r>
            <a:endParaRPr lang="en-GB" dirty="0"/>
          </a:p>
        </p:txBody>
      </p:sp>
      <p:pic>
        <p:nvPicPr>
          <p:cNvPr id="5124" name="Picture 4" descr="http://i.livescience.com/images/i/000/027/041/iFF/young-chimp-cracking-nut.JPG?1336669852"/>
          <p:cNvPicPr>
            <a:picLocks noChangeAspect="1" noChangeArrowheads="1"/>
          </p:cNvPicPr>
          <p:nvPr/>
        </p:nvPicPr>
        <p:blipFill>
          <a:blip r:embed="rId2" cstate="screen"/>
          <a:srcRect/>
          <a:stretch>
            <a:fillRect/>
          </a:stretch>
        </p:blipFill>
        <p:spPr bwMode="auto">
          <a:xfrm>
            <a:off x="4556648" y="1949985"/>
            <a:ext cx="4311927" cy="2874619"/>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Biopolitics</a:t>
            </a:r>
            <a:r>
              <a:rPr lang="en-GB" dirty="0" smtClean="0"/>
              <a:t> of evolutionary thought</a:t>
            </a:r>
            <a:br>
              <a:rPr lang="en-GB" dirty="0" smtClean="0"/>
            </a:br>
            <a:r>
              <a:rPr lang="en-GB" dirty="0" smtClean="0"/>
              <a:t>nature/culture::feet/hands</a:t>
            </a:r>
            <a:endParaRPr lang="en-GB" dirty="0"/>
          </a:p>
        </p:txBody>
      </p:sp>
      <p:sp>
        <p:nvSpPr>
          <p:cNvPr id="3" name="Content Placeholder 2"/>
          <p:cNvSpPr>
            <a:spLocks noGrp="1"/>
          </p:cNvSpPr>
          <p:nvPr>
            <p:ph idx="1"/>
          </p:nvPr>
        </p:nvSpPr>
        <p:spPr/>
        <p:txBody>
          <a:bodyPr>
            <a:normAutofit fontScale="62500" lnSpcReduction="20000"/>
          </a:bodyPr>
          <a:lstStyle/>
          <a:p>
            <a:r>
              <a:rPr lang="en-US" dirty="0"/>
              <a:t>This immediately enables us to make sense of Darwin’s remarks concerning the relative significance of the hands and the feet. Unlike the quadruped, with four feet planted solidly in the ground of nature, the biped is held down only by two, while the arms and hands, released from their previous functions of support and locomotion, become answerable to the call of reason. Marching head over heels – half in nature, half out – the human biped figures as a constitutionally divided creature</a:t>
            </a:r>
            <a:r>
              <a:rPr lang="en-US" dirty="0" smtClean="0"/>
              <a:t>. The </a:t>
            </a:r>
            <a:r>
              <a:rPr lang="en-US" dirty="0"/>
              <a:t>dividing line, roughly level with the waist, separates the upper and lower parts of the body</a:t>
            </a:r>
            <a:r>
              <a:rPr lang="en-US" dirty="0" smtClean="0"/>
              <a:t>. Whereas </a:t>
            </a:r>
            <a:r>
              <a:rPr lang="en-US" dirty="0"/>
              <a:t>the feet, impelled by biomechanical necessity, undergird and propel the body </a:t>
            </a:r>
            <a:r>
              <a:rPr lang="en-US" i="1" dirty="0"/>
              <a:t>within </a:t>
            </a:r>
            <a:r>
              <a:rPr lang="en-US" dirty="0"/>
              <a:t>the natural world, the hands are free to deliver the intelligent designs or conceptions of the mind </a:t>
            </a:r>
            <a:r>
              <a:rPr lang="en-US" i="1" dirty="0"/>
              <a:t>upon </a:t>
            </a:r>
            <a:r>
              <a:rPr lang="en-US" dirty="0"/>
              <a:t>it: for the former, nature is the medium through which the body moves; to the latter it presents itself as a surface to be </a:t>
            </a:r>
            <a:r>
              <a:rPr lang="en-US" dirty="0" smtClean="0"/>
              <a:t>transformed. And </a:t>
            </a:r>
            <a:r>
              <a:rPr lang="en-US" dirty="0"/>
              <a:t>in this potential for transformation, inherent in the coupling of hands and brain, lie the conditions for man’s mastery and control over his material environment</a:t>
            </a:r>
            <a:r>
              <a:rPr lang="en-US" dirty="0" smtClean="0"/>
              <a:t>. </a:t>
            </a:r>
            <a:r>
              <a:rPr lang="en-US" dirty="0" err="1" smtClean="0"/>
              <a:t>Ingold</a:t>
            </a:r>
            <a:r>
              <a:rPr lang="en-US" dirty="0"/>
              <a:t>, </a:t>
            </a:r>
            <a:r>
              <a:rPr lang="en-US" dirty="0" smtClean="0"/>
              <a:t>T, 2011 </a:t>
            </a:r>
            <a:r>
              <a:rPr lang="en-US" i="1" dirty="0"/>
              <a:t>Being </a:t>
            </a:r>
            <a:r>
              <a:rPr lang="en-US" i="1" dirty="0" smtClean="0"/>
              <a:t>alive</a:t>
            </a:r>
            <a:endParaRPr lang="en-US" dirty="0"/>
          </a:p>
          <a:p>
            <a:endParaRPr lang="en-US" dirty="0"/>
          </a:p>
        </p:txBody>
      </p:sp>
    </p:spTree>
    <p:extLst>
      <p:ext uri="{BB962C8B-B14F-4D97-AF65-F5344CB8AC3E}">
        <p14:creationId xmlns:p14="http://schemas.microsoft.com/office/powerpoint/2010/main" xmlns="" val="18813808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Human hands as ‘cultural’</a:t>
            </a:r>
            <a:endParaRPr lang="en-GB" dirty="0"/>
          </a:p>
        </p:txBody>
      </p:sp>
      <p:sp>
        <p:nvSpPr>
          <p:cNvPr id="7" name="Content Placeholder 6"/>
          <p:cNvSpPr>
            <a:spLocks noGrp="1"/>
          </p:cNvSpPr>
          <p:nvPr>
            <p:ph sz="half" idx="1"/>
          </p:nvPr>
        </p:nvSpPr>
        <p:spPr>
          <a:xfrm>
            <a:off x="457200" y="1600200"/>
            <a:ext cx="4038600" cy="4965853"/>
          </a:xfrm>
        </p:spPr>
        <p:txBody>
          <a:bodyPr>
            <a:normAutofit fontScale="77500" lnSpcReduction="20000"/>
          </a:bodyPr>
          <a:lstStyle/>
          <a:p>
            <a:r>
              <a:rPr lang="en-US" dirty="0" smtClean="0"/>
              <a:t>‘Man could not have attained his present dominant position in the world without the use of his hands’, says Darwin, ‘which are so admirably adapted to act in obedience to his will’. He goes on to cite with approval the words of Sir Charles Bell, professor of surgery at the University of Edinburgh, from his Bridgewater Treatise of 1833. ‘The hand supplies all instruments, and by its correspondence with the intellect gives [man] universal dominion’ (ibid.: 76–77). </a:t>
            </a:r>
            <a:r>
              <a:rPr lang="en-US" dirty="0" err="1" smtClean="0"/>
              <a:t>Ingold</a:t>
            </a:r>
            <a:r>
              <a:rPr lang="en-US" dirty="0" smtClean="0"/>
              <a:t>, T, 2011 </a:t>
            </a:r>
            <a:r>
              <a:rPr lang="en-US" i="1" dirty="0" smtClean="0"/>
              <a:t>Being </a:t>
            </a:r>
            <a:r>
              <a:rPr lang="en-US" i="1" dirty="0" smtClean="0"/>
              <a:t>alive</a:t>
            </a:r>
            <a:endParaRPr lang="en-GB" dirty="0" smtClean="0"/>
          </a:p>
        </p:txBody>
      </p:sp>
      <p:sp>
        <p:nvSpPr>
          <p:cNvPr id="8" name="Content Placeholder 7"/>
          <p:cNvSpPr>
            <a:spLocks noGrp="1"/>
          </p:cNvSpPr>
          <p:nvPr>
            <p:ph sz="half" idx="2"/>
          </p:nvPr>
        </p:nvSpPr>
        <p:spPr/>
        <p:txBody>
          <a:bodyPr>
            <a:normAutofit fontScale="77500" lnSpcReduction="20000"/>
          </a:bodyPr>
          <a:lstStyle/>
          <a:p>
            <a:endParaRPr lang="en-GB"/>
          </a:p>
        </p:txBody>
      </p:sp>
      <p:pic>
        <p:nvPicPr>
          <p:cNvPr id="1026" name="Picture 2" descr="http://us.123rf.com/400wm/400/400/olivierl/olivierl1203/olivierl120300055/12942094-construction-worker-manly-and-rugged-hand-holding-a-pair-of-old-and-used-cutting-pliers-tool-over-gr.jpg"/>
          <p:cNvPicPr>
            <a:picLocks noChangeAspect="1" noChangeArrowheads="1"/>
          </p:cNvPicPr>
          <p:nvPr/>
        </p:nvPicPr>
        <p:blipFill>
          <a:blip r:embed="rId2" cstate="screen"/>
          <a:srcRect/>
          <a:stretch>
            <a:fillRect/>
          </a:stretch>
        </p:blipFill>
        <p:spPr bwMode="auto">
          <a:xfrm>
            <a:off x="4648200" y="2218845"/>
            <a:ext cx="4176311" cy="3355689"/>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Hands, minds, sociality</a:t>
            </a:r>
            <a:endParaRPr lang="en-GB" dirty="0"/>
          </a:p>
        </p:txBody>
      </p:sp>
      <p:sp>
        <p:nvSpPr>
          <p:cNvPr id="3" name="Content Placeholder 2"/>
          <p:cNvSpPr>
            <a:spLocks noGrp="1"/>
          </p:cNvSpPr>
          <p:nvPr>
            <p:ph sz="half" idx="1"/>
          </p:nvPr>
        </p:nvSpPr>
        <p:spPr/>
        <p:txBody>
          <a:bodyPr/>
          <a:lstStyle/>
          <a:p>
            <a:r>
              <a:rPr lang="en-GB" dirty="0" smtClean="0"/>
              <a:t>Material shows technical abilities (tools)</a:t>
            </a:r>
          </a:p>
          <a:p>
            <a:pPr lvl="1"/>
            <a:r>
              <a:rPr lang="en-GB" dirty="0" smtClean="0"/>
              <a:t>May indicate social ideas</a:t>
            </a:r>
          </a:p>
          <a:p>
            <a:r>
              <a:rPr lang="en-GB" dirty="0" smtClean="0"/>
              <a:t>Complexity of social rules as measure of mind at work</a:t>
            </a:r>
          </a:p>
          <a:p>
            <a:pPr lvl="1"/>
            <a:r>
              <a:rPr lang="en-GB" dirty="0" smtClean="0"/>
              <a:t>Politics, kinship, religious ideas</a:t>
            </a:r>
          </a:p>
          <a:p>
            <a:pPr lvl="1"/>
            <a:r>
              <a:rPr lang="en-GB" dirty="0" smtClean="0"/>
              <a:t>Levy </a:t>
            </a:r>
            <a:r>
              <a:rPr lang="en-GB" dirty="0" err="1" smtClean="0"/>
              <a:t>Bruhl’s</a:t>
            </a:r>
            <a:r>
              <a:rPr lang="en-GB" dirty="0" smtClean="0"/>
              <a:t> primitive mentality and rationality</a:t>
            </a:r>
            <a:endParaRPr lang="en-GB" dirty="0"/>
          </a:p>
        </p:txBody>
      </p:sp>
      <p:sp>
        <p:nvSpPr>
          <p:cNvPr id="4" name="Content Placeholder 3"/>
          <p:cNvSpPr>
            <a:spLocks noGrp="1"/>
          </p:cNvSpPr>
          <p:nvPr>
            <p:ph sz="half" idx="2"/>
          </p:nvPr>
        </p:nvSpPr>
        <p:spPr/>
        <p:txBody>
          <a:bodyPr/>
          <a:lstStyle/>
          <a:p>
            <a:endParaRPr lang="en-GB"/>
          </a:p>
        </p:txBody>
      </p:sp>
      <p:pic>
        <p:nvPicPr>
          <p:cNvPr id="52226" name="Picture 2" descr="http://howstuffworks.files.wordpress.com/2009/12/mudmen.jpg"/>
          <p:cNvPicPr>
            <a:picLocks noChangeAspect="1" noChangeArrowheads="1"/>
          </p:cNvPicPr>
          <p:nvPr/>
        </p:nvPicPr>
        <p:blipFill>
          <a:blip r:embed="rId2" cstate="screen"/>
          <a:srcRect l="3327" r="4777"/>
          <a:stretch>
            <a:fillRect/>
          </a:stretch>
        </p:blipFill>
        <p:spPr bwMode="auto">
          <a:xfrm>
            <a:off x="4648200" y="2214390"/>
            <a:ext cx="4209361" cy="2544762"/>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Haraway</a:t>
            </a:r>
            <a:r>
              <a:rPr lang="en-GB" dirty="0" smtClean="0"/>
              <a:t> – biology is a discourse</a:t>
            </a:r>
            <a:br>
              <a:rPr lang="en-GB" dirty="0" smtClean="0"/>
            </a:br>
            <a:r>
              <a:rPr lang="en-GB" dirty="0" smtClean="0"/>
              <a:t>and biology as humanities</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Interested in form</a:t>
            </a:r>
          </a:p>
          <a:p>
            <a:r>
              <a:rPr lang="en-GB" dirty="0" smtClean="0"/>
              <a:t>Work on cells concludes that boundaries are the </a:t>
            </a:r>
            <a:r>
              <a:rPr lang="en-GB" i="1" dirty="0" smtClean="0"/>
              <a:t>result of interactions</a:t>
            </a:r>
          </a:p>
          <a:p>
            <a:r>
              <a:rPr lang="en-GB" dirty="0" smtClean="0"/>
              <a:t>Questions the conceptual boundary between idea nature and idea culture</a:t>
            </a:r>
          </a:p>
          <a:p>
            <a:r>
              <a:rPr lang="en-GB" dirty="0" smtClean="0"/>
              <a:t>If biology is the central organising principle ‘What counts as nature’ (2000, 51)</a:t>
            </a:r>
          </a:p>
          <a:p>
            <a:endParaRPr lang="en-GB" dirty="0" smtClean="0"/>
          </a:p>
        </p:txBody>
      </p:sp>
      <p:pic>
        <p:nvPicPr>
          <p:cNvPr id="50178" name="Picture 2" descr="http://gandt.blogs.brynmawr.edu/files/2009/01/donna_haraway_and_cayenne.jpg"/>
          <p:cNvPicPr>
            <a:picLocks noChangeAspect="1" noChangeArrowheads="1"/>
          </p:cNvPicPr>
          <p:nvPr/>
        </p:nvPicPr>
        <p:blipFill>
          <a:blip r:embed="rId2" cstate="screen"/>
          <a:srcRect/>
          <a:stretch>
            <a:fillRect/>
          </a:stretch>
        </p:blipFill>
        <p:spPr bwMode="auto">
          <a:xfrm>
            <a:off x="4648200" y="1869520"/>
            <a:ext cx="4038600" cy="4048125"/>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Haraway</a:t>
            </a:r>
            <a:r>
              <a:rPr lang="en-GB" dirty="0" smtClean="0"/>
              <a:t> continued</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Biological and evolutionary stories are layered with politics and economics – western </a:t>
            </a:r>
            <a:r>
              <a:rPr lang="en-GB" dirty="0" smtClean="0"/>
              <a:t>construct</a:t>
            </a:r>
          </a:p>
          <a:p>
            <a:r>
              <a:rPr lang="en-GB" dirty="0" smtClean="0"/>
              <a:t>We live AS biology (2000:25)</a:t>
            </a:r>
            <a:endParaRPr lang="en-GB" dirty="0" smtClean="0"/>
          </a:p>
          <a:p>
            <a:r>
              <a:rPr lang="en-GB" dirty="0" smtClean="0"/>
              <a:t>Reject certainty via reductionism to sustain subtleties </a:t>
            </a:r>
          </a:p>
          <a:p>
            <a:endParaRPr lang="en-GB" dirty="0"/>
          </a:p>
        </p:txBody>
      </p:sp>
      <p:sp>
        <p:nvSpPr>
          <p:cNvPr id="4" name="Content Placeholder 3"/>
          <p:cNvSpPr>
            <a:spLocks noGrp="1"/>
          </p:cNvSpPr>
          <p:nvPr>
            <p:ph sz="half" idx="2"/>
          </p:nvPr>
        </p:nvSpPr>
        <p:spPr/>
        <p:txBody>
          <a:bodyPr>
            <a:normAutofit lnSpcReduction="10000"/>
          </a:bodyPr>
          <a:lstStyle/>
          <a:p>
            <a:endParaRPr lang="en-GB"/>
          </a:p>
        </p:txBody>
      </p:sp>
      <p:pic>
        <p:nvPicPr>
          <p:cNvPr id="49154" name="Picture 2" descr="http://ecx.images-amazon.com/images/I/41QlP5XSppL._BO2,204,203,200_PIsitb-sticker-arrow-click,TopRight,35,-76_AA300_SH20_OU02_.jpg"/>
          <p:cNvPicPr>
            <a:picLocks noChangeAspect="1" noChangeArrowheads="1"/>
          </p:cNvPicPr>
          <p:nvPr/>
        </p:nvPicPr>
        <p:blipFill>
          <a:blip r:embed="rId2" cstate="screen"/>
          <a:srcRect/>
          <a:stretch>
            <a:fillRect/>
          </a:stretch>
        </p:blipFill>
        <p:spPr bwMode="auto">
          <a:xfrm>
            <a:off x="4538126" y="1600201"/>
            <a:ext cx="4148674" cy="4525962"/>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Related and </a:t>
            </a:r>
            <a:r>
              <a:rPr lang="en-US" dirty="0" smtClean="0"/>
              <a:t>embedded</a:t>
            </a:r>
            <a:endParaRPr lang="en-US" dirty="0"/>
          </a:p>
        </p:txBody>
      </p:sp>
      <p:sp>
        <p:nvSpPr>
          <p:cNvPr id="4" name="Content Placeholder 3"/>
          <p:cNvSpPr>
            <a:spLocks noGrp="1"/>
          </p:cNvSpPr>
          <p:nvPr>
            <p:ph sz="half" idx="1"/>
          </p:nvPr>
        </p:nvSpPr>
        <p:spPr/>
        <p:txBody>
          <a:bodyPr>
            <a:normAutofit fontScale="77500" lnSpcReduction="20000"/>
          </a:bodyPr>
          <a:lstStyle/>
          <a:p>
            <a:r>
              <a:rPr lang="en-US" dirty="0" smtClean="0"/>
              <a:t>‘We </a:t>
            </a:r>
            <a:r>
              <a:rPr lang="en-US" dirty="0"/>
              <a:t>cannot, then, attribute </a:t>
            </a:r>
            <a:r>
              <a:rPr lang="en-US" dirty="0" err="1"/>
              <a:t>bipedality</a:t>
            </a:r>
            <a:r>
              <a:rPr lang="en-US" dirty="0"/>
              <a:t> to human nature, or to culture, or to some combination of the two. Rather, human capacities to walk, and to use their feet in countless other ways, emerge through processes of development, as properties of the systems of relations set up through the placement of the growing human organism within a richly textured environmental </a:t>
            </a:r>
            <a:r>
              <a:rPr lang="en-US" dirty="0" smtClean="0"/>
              <a:t>context’ (</a:t>
            </a:r>
            <a:r>
              <a:rPr lang="en-US" dirty="0" err="1" smtClean="0"/>
              <a:t>Ingold</a:t>
            </a:r>
            <a:r>
              <a:rPr lang="en-US" dirty="0" smtClean="0"/>
              <a:t>, 2011: 49)</a:t>
            </a:r>
            <a:endParaRPr lang="en-US" dirty="0"/>
          </a:p>
          <a:p>
            <a:endParaRPr lang="en-US" dirty="0"/>
          </a:p>
        </p:txBody>
      </p:sp>
      <p:pic>
        <p:nvPicPr>
          <p:cNvPr id="3074" name="Picture 2" descr="http://www.maurilioamorim.com/wp-content/uploads/2010/09/stuck-in-life1.jpg"/>
          <p:cNvPicPr>
            <a:picLocks noChangeAspect="1" noChangeArrowheads="1"/>
          </p:cNvPicPr>
          <p:nvPr/>
        </p:nvPicPr>
        <p:blipFill>
          <a:blip r:embed="rId2" cstate="screen"/>
          <a:srcRect/>
          <a:stretch>
            <a:fillRect/>
          </a:stretch>
        </p:blipFill>
        <p:spPr bwMode="auto">
          <a:xfrm>
            <a:off x="4648200" y="1981200"/>
            <a:ext cx="4038600" cy="3810000"/>
          </a:xfrm>
          <a:prstGeom prst="rect">
            <a:avLst/>
          </a:prstGeom>
          <a:noFill/>
        </p:spPr>
      </p:pic>
    </p:spTree>
    <p:extLst>
      <p:ext uri="{BB962C8B-B14F-4D97-AF65-F5344CB8AC3E}">
        <p14:creationId xmlns:p14="http://schemas.microsoft.com/office/powerpoint/2010/main" xmlns="" val="7902295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is this relevant to h/</a:t>
            </a:r>
            <a:r>
              <a:rPr lang="en-GB" dirty="0" err="1" smtClean="0"/>
              <a:t>gs</a:t>
            </a:r>
            <a:endParaRPr lang="en-GB" dirty="0"/>
          </a:p>
        </p:txBody>
      </p:sp>
      <p:sp>
        <p:nvSpPr>
          <p:cNvPr id="3" name="Content Placeholder 2"/>
          <p:cNvSpPr>
            <a:spLocks noGrp="1"/>
          </p:cNvSpPr>
          <p:nvPr>
            <p:ph sz="half" idx="1"/>
          </p:nvPr>
        </p:nvSpPr>
        <p:spPr>
          <a:xfrm>
            <a:off x="457200" y="1600200"/>
            <a:ext cx="4038600" cy="4778566"/>
          </a:xfrm>
        </p:spPr>
        <p:txBody>
          <a:bodyPr>
            <a:normAutofit fontScale="92500" lnSpcReduction="20000"/>
          </a:bodyPr>
          <a:lstStyle/>
          <a:p>
            <a:r>
              <a:rPr lang="en-GB" dirty="0" smtClean="0"/>
              <a:t>Evolutionary thinking positions human behaviours on a progressive timeline assuming changes as advances</a:t>
            </a:r>
            <a:r>
              <a:rPr lang="en-GB" dirty="0" smtClean="0"/>
              <a:t> </a:t>
            </a:r>
            <a:r>
              <a:rPr lang="en-GB" dirty="0" smtClean="0"/>
              <a:t>which simultaneously bifurcates existence into natural and cultural.</a:t>
            </a:r>
          </a:p>
          <a:p>
            <a:r>
              <a:rPr lang="en-GB" dirty="0" smtClean="0"/>
              <a:t>This perspective is challenged as problematic due to inaccuracies, racism, epistemology and politics</a:t>
            </a:r>
            <a:endParaRPr lang="en-GB" dirty="0"/>
          </a:p>
        </p:txBody>
      </p:sp>
      <p:sp>
        <p:nvSpPr>
          <p:cNvPr id="4" name="Content Placeholder 3"/>
          <p:cNvSpPr>
            <a:spLocks noGrp="1"/>
          </p:cNvSpPr>
          <p:nvPr>
            <p:ph sz="half" idx="2"/>
          </p:nvPr>
        </p:nvSpPr>
        <p:spPr/>
        <p:txBody>
          <a:bodyPr>
            <a:normAutofit fontScale="92500" lnSpcReduction="20000"/>
          </a:bodyPr>
          <a:lstStyle/>
          <a:p>
            <a:endParaRPr lang="en-GB"/>
          </a:p>
        </p:txBody>
      </p:sp>
      <p:pic>
        <p:nvPicPr>
          <p:cNvPr id="51202" name="Picture 2" descr="http://m5.paperblog.com/i/42/426696/how-hunter-gatherers-maintained-their-egalita-L-g5nezi.jpeg"/>
          <p:cNvPicPr>
            <a:picLocks noChangeAspect="1" noChangeArrowheads="1"/>
          </p:cNvPicPr>
          <p:nvPr/>
        </p:nvPicPr>
        <p:blipFill>
          <a:blip r:embed="rId2" cstate="screen"/>
          <a:srcRect/>
          <a:stretch>
            <a:fillRect/>
          </a:stretch>
        </p:blipFill>
        <p:spPr bwMode="auto">
          <a:xfrm>
            <a:off x="5067761" y="1578760"/>
            <a:ext cx="3096505" cy="4569437"/>
          </a:xfrm>
          <a:prstGeom prst="rect">
            <a:avLst/>
          </a:prstGeom>
          <a:noFill/>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sz="half" idx="1"/>
          </p:nvPr>
        </p:nvSpPr>
        <p:spPr/>
        <p:txBody>
          <a:bodyPr/>
          <a:lstStyle/>
          <a:p>
            <a:r>
              <a:rPr lang="en-GB" dirty="0" smtClean="0"/>
              <a:t>Physiology undoubtedly significant but not as distinct from ecology</a:t>
            </a:r>
          </a:p>
          <a:p>
            <a:r>
              <a:rPr lang="en-GB" dirty="0" smtClean="0"/>
              <a:t>Culture and evolution can’t easily be linked</a:t>
            </a:r>
          </a:p>
          <a:p>
            <a:r>
              <a:rPr lang="en-GB" dirty="0" smtClean="0"/>
              <a:t>Things and ideas change but the reliance on straight-line thinking needs challenging</a:t>
            </a:r>
          </a:p>
        </p:txBody>
      </p:sp>
      <p:sp>
        <p:nvSpPr>
          <p:cNvPr id="4" name="Content Placeholder 3"/>
          <p:cNvSpPr>
            <a:spLocks noGrp="1"/>
          </p:cNvSpPr>
          <p:nvPr>
            <p:ph sz="half" idx="2"/>
          </p:nvPr>
        </p:nvSpPr>
        <p:spPr/>
        <p:txBody>
          <a:bodyPr/>
          <a:lstStyle/>
          <a:p>
            <a:endParaRPr lang="en-GB"/>
          </a:p>
        </p:txBody>
      </p:sp>
      <p:pic>
        <p:nvPicPr>
          <p:cNvPr id="2052" name="Picture 4" descr="http://farm2.staticflickr.com/1059/1031268311_34e65c4754_z.jpg?zz=1"/>
          <p:cNvPicPr>
            <a:picLocks noChangeAspect="1" noChangeArrowheads="1"/>
          </p:cNvPicPr>
          <p:nvPr/>
        </p:nvPicPr>
        <p:blipFill>
          <a:blip r:embed="rId2" cstate="screen"/>
          <a:srcRect/>
          <a:stretch>
            <a:fillRect/>
          </a:stretch>
        </p:blipFill>
        <p:spPr bwMode="auto">
          <a:xfrm>
            <a:off x="4648200" y="1600200"/>
            <a:ext cx="4319530" cy="4572000"/>
          </a:xfrm>
          <a:prstGeom prst="rect">
            <a:avLst/>
          </a:prstGeom>
          <a:noFill/>
        </p:spPr>
      </p:pic>
    </p:spTree>
  </p:cSld>
  <p:clrMapOvr>
    <a:masterClrMapping/>
  </p:clrMapOvr>
</p:sld>
</file>

<file path=ppt/theme/theme1.xml><?xml version="1.0" encoding="utf-8"?>
<a:theme xmlns:a="http://schemas.openxmlformats.org/drawingml/2006/main" name=" Black ">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6101</TotalTime>
  <Words>1651</Words>
  <Application>Microsoft Office PowerPoint</Application>
  <PresentationFormat>On-screen Show (4:3)</PresentationFormat>
  <Paragraphs>148</Paragraphs>
  <Slides>35</Slides>
  <Notes>2</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 Black </vt:lpstr>
      <vt:lpstr>Culture – wot?</vt:lpstr>
      <vt:lpstr>By way of reminder</vt:lpstr>
      <vt:lpstr>Anthropology and changing meanings</vt:lpstr>
      <vt:lpstr>So, two meanings?</vt:lpstr>
      <vt:lpstr>Time for a bit of history</vt:lpstr>
      <vt:lpstr>Culture = civilisation</vt:lpstr>
      <vt:lpstr>Culture = body of social knowledge</vt:lpstr>
      <vt:lpstr>Social Evolution – Victorian ideas </vt:lpstr>
      <vt:lpstr>Social evolutionism </vt:lpstr>
      <vt:lpstr>Social stages Morgan suggested</vt:lpstr>
      <vt:lpstr>Pitt Rivers – evolution of tools</vt:lpstr>
      <vt:lpstr>Responses</vt:lpstr>
      <vt:lpstr>More issues with the ‘time ladder’</vt:lpstr>
      <vt:lpstr>But biology and sociality can be linked</vt:lpstr>
      <vt:lpstr>Susan Blackmore’s memes</vt:lpstr>
      <vt:lpstr> ‘Human history as the story of man’s rise from primitive savagery to modernity’ [sic]</vt:lpstr>
      <vt:lpstr>Pre-eminence of human beings?</vt:lpstr>
      <vt:lpstr>Franz Boas cultural anth (USA)</vt:lpstr>
      <vt:lpstr>Boas – cont.</vt:lpstr>
      <vt:lpstr>Geertz’s contribution</vt:lpstr>
      <vt:lpstr>Implicit racism of applying Darwinian ideas to sociality </vt:lpstr>
      <vt:lpstr>Ingold’s problems with straight lines</vt:lpstr>
      <vt:lpstr>Ingold, 2011: 35</vt:lpstr>
      <vt:lpstr>What’s this got to do with culture?</vt:lpstr>
      <vt:lpstr>Ingold’s phenomenological evolutionary theory?</vt:lpstr>
      <vt:lpstr>Upright – freeing the hands to create culture</vt:lpstr>
      <vt:lpstr>Underlying assumptions</vt:lpstr>
      <vt:lpstr>Biopolitics of evolutionary thought nature/culture::feet/hands</vt:lpstr>
      <vt:lpstr>Human hands as ‘cultural’</vt:lpstr>
      <vt:lpstr>Hands, minds, sociality</vt:lpstr>
      <vt:lpstr>Haraway – biology is a discourse and biology as humanities</vt:lpstr>
      <vt:lpstr>Haraway continued</vt:lpstr>
      <vt:lpstr>Related and embedded</vt:lpstr>
      <vt:lpstr>How is this relevant to h/gs</vt:lpstr>
      <vt:lpstr>Summary</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Culture – wot?</dc:title>
  <dc:creator>Luci Attala</dc:creator>
  <cp:lastModifiedBy>sa025</cp:lastModifiedBy>
  <cp:revision>89</cp:revision>
  <dcterms:created xsi:type="dcterms:W3CDTF">2013-02-15T16:13:10Z</dcterms:created>
  <dcterms:modified xsi:type="dcterms:W3CDTF">2013-03-06T15:00:26Z</dcterms:modified>
</cp:coreProperties>
</file>