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63" r:id="rId3"/>
    <p:sldId id="293" r:id="rId4"/>
    <p:sldId id="302" r:id="rId5"/>
    <p:sldId id="303" r:id="rId6"/>
    <p:sldId id="292" r:id="rId7"/>
    <p:sldId id="297" r:id="rId8"/>
    <p:sldId id="298" r:id="rId9"/>
    <p:sldId id="299" r:id="rId10"/>
    <p:sldId id="300" r:id="rId11"/>
    <p:sldId id="304" r:id="rId12"/>
    <p:sldId id="305" r:id="rId13"/>
    <p:sldId id="306" r:id="rId14"/>
    <p:sldId id="301" r:id="rId15"/>
    <p:sldId id="296" r:id="rId16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6" autoAdjust="0"/>
    <p:restoredTop sz="95701" autoAdjust="0"/>
  </p:normalViewPr>
  <p:slideViewPr>
    <p:cSldViewPr>
      <p:cViewPr varScale="1">
        <p:scale>
          <a:sx n="100" d="100"/>
          <a:sy n="100" d="100"/>
        </p:scale>
        <p:origin x="176" y="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40" d="100"/>
        <a:sy n="14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handoutMaster" Target="handoutMasters/handout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F0EB6418-8FDD-466E-B8FD-FDF8DFBBC14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C5B2C2D-F970-4BB5-8062-FD7A7A13823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CD8B819E-DD5B-4E7E-A5AE-2D70C1A06E3F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2EE9221C-2C47-42A2-A54B-8B15A7474AD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86EA57E-7559-4DAE-AFD8-64D135FAD3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9858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9C99641F-E5E0-443F-857F-BBE9A90EED0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AA912BC5-7D06-4BA6-8CF6-4D1F038E722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xmlns="" id="{A961BA8A-1466-4B71-9684-1ABCD7A83550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6483EBEB-5149-4757-BEAD-B8E4F3DB255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3A9BE34F-B3A4-4629-99CA-86E1DDFE22B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192C74B4-6365-40F3-89E2-4588CE08B5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5B246B08-1AD4-482A-B4E4-985B7039BB5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0450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2FF8801-A67E-460E-A23D-F9656E9CF7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65A15-4643-4552-8F90-97D14597E7F3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8811F0-E39C-408A-B113-B14243C20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7AE6BCA-4E53-4915-A4A1-76C3287FD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56C83-2A10-4C25-A6FA-F2B04429D2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7906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6A3EC7-C446-42B9-9FA5-AA69720F8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B28F8-D49C-40F8-A70C-70C92CA0F5D8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7E845BB-B472-4515-9CB9-D6E408E4D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3148EA9-8B48-4560-BAA3-D5F1BD92C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96EF7-AE92-4D90-B2A9-1448F92B1D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142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8625594-0AC5-4DD0-97DE-4EFC8E053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3CEFF-2EF9-464F-B34D-2E646DADFB7B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3DBDAE5B-8D29-4FD7-AFED-345839CE88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24A48-2731-4941-96AB-511A9B75695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335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777964C1-95DB-4576-BAAD-4B6AB0656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17AE2-FA40-484A-902D-662F5BA3F74B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AB2DA24-186D-465B-9899-C78622EA4F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677B1-F9DB-4437-9AD9-21D98A2099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05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4FEF8432-D5D0-455B-AC1B-B97D272E6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89332-F353-4450-8467-666D1436348A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E5EF987A-0E49-4E71-80FD-82B7BC7182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BA449-5323-4299-8715-0E73A96126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5761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2B79F4F-9FC9-4B07-83FB-9F5DFAF75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5051C-A59A-4500-AA9E-DA70D4EF499F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C1051687-CB72-4E52-893F-DC773A6B2B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C1271-C517-415B-A460-3FC2A2D7FC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6837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1E37194E-F66E-40C4-B647-1FF786750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BD80-14F2-4BEC-AD3E-E6C4E60725FA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57859585-F801-4F84-8548-0FE9EE52DC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92F27-087C-4F8F-B1B2-9EFFCAF90A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5807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63D2F872-22A3-4012-8F81-C65AC000F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DD2BB-61B0-4C6A-AD75-E8C1A8CEEE30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DDB2BAD-8D92-46FD-B021-AB942E0418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3E82D-B435-4822-9C38-E056EFFF55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89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A6D7E7F3-8292-4743-8F56-931EBA42A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C22A3-F4A0-488C-8A89-B9CA9E08C9DC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3FBBE40-EED1-464D-8CE2-B41FC657C0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5B2C5-48B7-4195-951A-16612829EF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5603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E3B838F-138B-4049-A9D5-9F60E2F6C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8769A-A26E-45D7-88BE-11B030ED59A2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FC998122-20B1-4857-A7D9-C9EF4FF3B2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4B569-EF36-436E-AA6A-F9D7FE8D62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5318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134B45F-15C2-411D-9D0C-887C74130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EED17-7B7A-4E98-97B1-E27B578E50D5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EF55D52B-7736-4884-AA88-AED8E16E9D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A7E0C-D4C6-49F1-A387-9DCEECC350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3393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xmlns="" id="{B7FB36F6-C2EA-4506-BADA-C2B889F6D25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xmlns="" id="{6D6E9468-6869-4BCB-9F53-95A9196C339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32ED074-8F07-4D67-B477-93C4310FE9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EE82B7-2B39-4A05-843F-6FA408CB7B2B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FC10A32-5F07-43DC-B63F-F086F836EB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C8D1CE4C-B55E-4F21-A29C-68426D5E34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1" r:id="rId1"/>
    <p:sldLayoutId id="2147483922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Ki7XsezOWw" TargetMode="External"/><Relationship Id="rId4" Type="http://schemas.openxmlformats.org/officeDocument/2006/relationships/hyperlink" Target="https://www.youtube.com/watch?v=8TTb_Zp43l4" TargetMode="External"/><Relationship Id="rId5" Type="http://schemas.openxmlformats.org/officeDocument/2006/relationships/hyperlink" Target="https://www.youtube.com/watch?v=b-ybDjFPDRk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JS33VJcaxjQ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safeguarding/adults/introduction/six-principles" TargetMode="External"/><Relationship Id="rId4" Type="http://schemas.openxmlformats.org/officeDocument/2006/relationships/hyperlink" Target="https://assets.publishing.service.gov.uk/government/uploads/system/uploads/attachment_data/file/942454/Working_together_to_safeguard_children_inter_agency_guidance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skillsforhealth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xmlns="" id="{9D5676A9-2DC0-4BA6-96B8-229A91689D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549275"/>
            <a:ext cx="7772400" cy="2016125"/>
          </a:xfrm>
        </p:spPr>
        <p:txBody>
          <a:bodyPr/>
          <a:lstStyle/>
          <a:p>
            <a:pPr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BMHP5016</a:t>
            </a: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Principles of Health &amp; Social Care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xmlns="" id="{52D8E05B-9B5B-48B6-9C27-06F8AF4E77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513" y="3213100"/>
            <a:ext cx="7912100" cy="2284413"/>
          </a:xfrm>
        </p:spPr>
        <p:txBody>
          <a:bodyPr/>
          <a:lstStyle/>
          <a:p>
            <a:pPr eaLnBrk="1" hangingPunct="1"/>
            <a:r>
              <a:rPr lang="en-GB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sz="2800" dirty="0">
              <a:solidFill>
                <a:schemeClr val="bg1"/>
              </a:solidFill>
            </a:endParaRPr>
          </a:p>
          <a:p>
            <a:endParaRPr lang="en-GB" altLang="en-US" sz="1800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7213288-7826-4B82-8886-CA0CEDDAB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xmlns="" id="{925B4CEF-CDED-4098-8D3F-6C7D02A981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03BCB54-B0C9-46ED-98B8-DDCFE18D696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xmlns="" id="{584D976B-EAD6-4670-938E-B9D23B8CA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075" y="0"/>
            <a:ext cx="5327650" cy="836613"/>
          </a:xfrm>
        </p:spPr>
        <p:txBody>
          <a:bodyPr/>
          <a:lstStyle/>
          <a:p>
            <a:pPr algn="l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safeguarding?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xmlns="" id="{85BB9D6E-D42F-4A50-AD70-DD821E45D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41438"/>
            <a:ext cx="3851275" cy="4319587"/>
          </a:xfrm>
        </p:spPr>
        <p:txBody>
          <a:bodyPr/>
          <a:lstStyle/>
          <a:p>
            <a:pPr>
              <a:defRPr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	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6" name="Picture 1">
            <a:extLst>
              <a:ext uri="{FF2B5EF4-FFF2-40B4-BE49-F238E27FC236}">
                <a16:creationId xmlns:a16="http://schemas.microsoft.com/office/drawing/2014/main" xmlns="" id="{2E9CD352-F48F-438E-9FEF-5BAB8533CA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938213"/>
            <a:ext cx="5970588" cy="461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xmlns="" id="{E310B23B-0564-44DF-8B70-09C32BE24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0088"/>
          </a:xfrm>
        </p:spPr>
        <p:txBody>
          <a:bodyPr/>
          <a:lstStyle/>
          <a:p>
            <a:r>
              <a:rPr lang="en-GB" altLang="en-US" sz="2400" b="1"/>
              <a:t>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D378692-6DD8-4792-8128-342E97F34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1052513"/>
            <a:ext cx="8856663" cy="453707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1800" dirty="0"/>
              <a:t>Safeguarding means protecting a citizen’s health, wellbeing and human rights; enabling them to live free from harm, abuse and neglect. It is an integral part of providing high-quality health care.  Safeguarding children, young people and adults is a collective responsibility.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1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1800" dirty="0"/>
              <a:t>Those most in need of protection include:</a:t>
            </a:r>
          </a:p>
          <a:p>
            <a:pPr>
              <a:defRPr/>
            </a:pPr>
            <a:r>
              <a:rPr lang="en-US" sz="1800" dirty="0"/>
              <a:t>Children and young people</a:t>
            </a:r>
          </a:p>
          <a:p>
            <a:pPr>
              <a:defRPr/>
            </a:pPr>
            <a:r>
              <a:rPr lang="en-US" sz="1800" dirty="0"/>
              <a:t>Adults at risk, such as those receiving care in their own home, people with physical, sensory and mental impairments </a:t>
            </a:r>
          </a:p>
          <a:p>
            <a:pPr>
              <a:defRPr/>
            </a:pPr>
            <a:r>
              <a:rPr lang="en-US" sz="1800" dirty="0"/>
              <a:t>Those with learning disabilities.</a:t>
            </a:r>
          </a:p>
          <a:p>
            <a:pPr>
              <a:defRPr/>
            </a:pPr>
            <a:endParaRPr lang="en-US" sz="1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1800" dirty="0"/>
              <a:t>All staff, whether they work in a hospital, a care home, in general practice, or in providing community care, and whether they are employed by a public sector, private, or not-for-profit organisation, have a responsibility to safeguard children and adults at risk of abuse or neglect.                                                  ( CQC, 2020)</a:t>
            </a: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0CF7157-207C-4276-9F39-6C662FC3D43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A031790-F955-46DD-89EF-3C5AABB9CC0F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xmlns="" id="{C15F0BB3-CAE5-4A63-8AF7-CBBA1AB4811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D85ED0-F8CE-4A47-AEB8-BAF72E622BB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92075" y="93317"/>
            <a:ext cx="8229600" cy="1143000"/>
          </a:xfrm>
        </p:spPr>
        <p:txBody>
          <a:bodyPr/>
          <a:lstStyle/>
          <a:p>
            <a:r>
              <a:rPr lang="en-US" sz="3600" dirty="0" smtClean="0">
                <a:solidFill>
                  <a:srgbClr val="7030A0"/>
                </a:solidFill>
              </a:rPr>
              <a:t>Children Act 1989</a:t>
            </a:r>
            <a:r>
              <a:rPr lang="en-US" sz="3600" dirty="0" smtClean="0"/>
              <a:t>       Child Act 2004</a:t>
            </a:r>
            <a:endParaRPr lang="en-US" sz="36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>
                <a:solidFill>
                  <a:srgbClr val="7030A0"/>
                </a:solidFill>
              </a:rPr>
              <a:t>Framework for protection and safeguarding of children.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7030A0"/>
                </a:solidFill>
              </a:rPr>
              <a:t>What is best for the child.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7030A0"/>
                </a:solidFill>
              </a:rPr>
              <a:t>Care order </a:t>
            </a:r>
            <a:r>
              <a:rPr lang="mr-IN" dirty="0" smtClean="0">
                <a:solidFill>
                  <a:srgbClr val="7030A0"/>
                </a:solidFill>
              </a:rPr>
              <a:t>–</a:t>
            </a:r>
            <a:r>
              <a:rPr lang="en-US" dirty="0" smtClean="0">
                <a:solidFill>
                  <a:srgbClr val="7030A0"/>
                </a:solidFill>
              </a:rPr>
              <a:t> imposed by courts, places child under care of local council to share parental responsibility.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Builds on previous Act.</a:t>
            </a:r>
          </a:p>
          <a:p>
            <a:pPr marL="0" indent="0">
              <a:buNone/>
            </a:pPr>
            <a:r>
              <a:rPr lang="en-US" dirty="0" smtClean="0"/>
              <a:t>Requires local authorities to use a multi-agency approach.</a:t>
            </a:r>
          </a:p>
          <a:p>
            <a:pPr marL="0" indent="0">
              <a:buNone/>
            </a:pPr>
            <a:r>
              <a:rPr lang="en-US" dirty="0" smtClean="0"/>
              <a:t>Well-being: healthy, safe, able to enjoy &amp; achieve, economic well-being, can make a positive contribution.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917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6" y="21309"/>
            <a:ext cx="8229600" cy="1143000"/>
          </a:xfrm>
        </p:spPr>
        <p:txBody>
          <a:bodyPr/>
          <a:lstStyle/>
          <a:p>
            <a:r>
              <a:rPr lang="en-US" dirty="0" smtClean="0"/>
              <a:t>Care Act 2014 </a:t>
            </a:r>
            <a:r>
              <a:rPr lang="en-US" sz="3200" dirty="0" smtClean="0"/>
              <a:t>(129 chapters)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911" y="1135188"/>
            <a:ext cx="8229600" cy="3917032"/>
          </a:xfrm>
        </p:spPr>
        <p:txBody>
          <a:bodyPr/>
          <a:lstStyle/>
          <a:p>
            <a:r>
              <a:rPr lang="en-US" dirty="0" smtClean="0"/>
              <a:t>Responsibilities of Local Authority </a:t>
            </a:r>
            <a:r>
              <a:rPr lang="mr-IN" dirty="0" smtClean="0"/>
              <a:t>–</a:t>
            </a:r>
            <a:r>
              <a:rPr lang="en-US" dirty="0" smtClean="0"/>
              <a:t> assessing needs, providing care and support, direct payments, safeguarding, transition for children to adult services</a:t>
            </a:r>
          </a:p>
          <a:p>
            <a:r>
              <a:rPr lang="en-US" dirty="0" smtClean="0"/>
              <a:t>Care standards </a:t>
            </a:r>
            <a:r>
              <a:rPr lang="mr-IN" dirty="0" smtClean="0"/>
              <a:t>–</a:t>
            </a:r>
            <a:r>
              <a:rPr lang="en-US" dirty="0" smtClean="0"/>
              <a:t> quality, CQC, performance ratings</a:t>
            </a:r>
          </a:p>
          <a:p>
            <a:r>
              <a:rPr lang="en-US" dirty="0" smtClean="0"/>
              <a:t>Health </a:t>
            </a:r>
            <a:r>
              <a:rPr lang="mr-IN" dirty="0" smtClean="0"/>
              <a:t>–</a:t>
            </a:r>
            <a:r>
              <a:rPr lang="en-US" dirty="0" smtClean="0"/>
              <a:t> establishment of HEE, HRA</a:t>
            </a:r>
          </a:p>
          <a:p>
            <a:r>
              <a:rPr lang="en-US" dirty="0" smtClean="0"/>
              <a:t>Integration of health and social care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5682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xmlns="" id="{6567F136-A868-4FF6-98FC-8B250BC77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17834" y="270868"/>
            <a:ext cx="7168958" cy="771525"/>
          </a:xfrm>
        </p:spPr>
        <p:txBody>
          <a:bodyPr/>
          <a:lstStyle/>
          <a:p>
            <a:r>
              <a:rPr lang="en-GB" altLang="en-US" sz="2400" b="1" dirty="0" smtClean="0">
                <a:solidFill>
                  <a:srgbClr val="FF0000"/>
                </a:solidFill>
              </a:rPr>
              <a:t>Safeguarding </a:t>
            </a:r>
            <a:br>
              <a:rPr lang="en-GB" altLang="en-US" sz="2400" b="1" dirty="0" smtClean="0">
                <a:solidFill>
                  <a:srgbClr val="FF0000"/>
                </a:solidFill>
              </a:rPr>
            </a:br>
            <a:r>
              <a:rPr lang="en-GB" altLang="en-US" sz="2400" b="1" dirty="0" smtClean="0">
                <a:solidFill>
                  <a:srgbClr val="FF0000"/>
                </a:solidFill>
              </a:rPr>
              <a:t>Principles</a:t>
            </a:r>
            <a:endParaRPr lang="en-GB" altLang="en-US" sz="24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263A29D-7183-487D-BCDF-CD4911EDB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38" y="1261666"/>
            <a:ext cx="2885614" cy="4824413"/>
          </a:xfrm>
        </p:spPr>
        <p:txBody>
          <a:bodyPr/>
          <a:lstStyle/>
          <a:p>
            <a:pPr marL="0" indent="0" defTabSz="457200">
              <a:buNone/>
              <a:defRPr/>
            </a:pPr>
            <a:r>
              <a:rPr lang="en-GB" sz="1800" dirty="0">
                <a:solidFill>
                  <a:prstClr val="black"/>
                </a:solidFill>
                <a:ea typeface="MS PGothic" pitchFamily="34" charset="-128"/>
              </a:rPr>
              <a:t>The </a:t>
            </a:r>
            <a:r>
              <a:rPr lang="en-GB" sz="1800" b="1" dirty="0">
                <a:solidFill>
                  <a:prstClr val="black"/>
                </a:solidFill>
                <a:ea typeface="MS PGothic" pitchFamily="34" charset="-128"/>
              </a:rPr>
              <a:t>Care Act 2014 </a:t>
            </a:r>
            <a:r>
              <a:rPr lang="en-GB" sz="1800" dirty="0">
                <a:solidFill>
                  <a:prstClr val="black"/>
                </a:solidFill>
                <a:ea typeface="MS PGothic" pitchFamily="34" charset="-128"/>
              </a:rPr>
              <a:t>encourages caregivers to take a </a:t>
            </a:r>
            <a:r>
              <a:rPr lang="en-GB" sz="1800" b="1" dirty="0">
                <a:ea typeface="MS PGothic" pitchFamily="34" charset="-128"/>
              </a:rPr>
              <a:t>person-centred approach </a:t>
            </a:r>
            <a:r>
              <a:rPr lang="en-GB" sz="1800" dirty="0">
                <a:solidFill>
                  <a:prstClr val="black"/>
                </a:solidFill>
                <a:ea typeface="MS PGothic" pitchFamily="34" charset="-128"/>
              </a:rPr>
              <a:t>when </a:t>
            </a:r>
            <a:r>
              <a:rPr lang="en-GB" sz="1800" b="1" dirty="0">
                <a:solidFill>
                  <a:srgbClr val="FF0000"/>
                </a:solidFill>
                <a:ea typeface="MS PGothic" pitchFamily="34" charset="-128"/>
              </a:rPr>
              <a:t>safeguarding</a:t>
            </a:r>
            <a:r>
              <a:rPr lang="en-GB" sz="1800" dirty="0">
                <a:solidFill>
                  <a:prstClr val="black"/>
                </a:solidFill>
                <a:ea typeface="MS PGothic" pitchFamily="34" charset="-128"/>
              </a:rPr>
              <a:t> vulnerable adults. </a:t>
            </a:r>
            <a:endParaRPr lang="en-GB" sz="1800" dirty="0" smtClean="0">
              <a:solidFill>
                <a:prstClr val="black"/>
              </a:solidFill>
              <a:ea typeface="MS PGothic" pitchFamily="34" charset="-128"/>
            </a:endParaRPr>
          </a:p>
          <a:p>
            <a:pPr marL="0" indent="0" defTabSz="457200">
              <a:buNone/>
              <a:defRPr/>
            </a:pPr>
            <a:endParaRPr lang="en-GB" sz="1800" dirty="0">
              <a:solidFill>
                <a:prstClr val="black"/>
              </a:solidFill>
              <a:ea typeface="MS PGothic" pitchFamily="34" charset="-128"/>
            </a:endParaRPr>
          </a:p>
          <a:p>
            <a:pPr marL="0" indent="0" defTabSz="457200">
              <a:buNone/>
              <a:defRPr/>
            </a:pPr>
            <a:r>
              <a:rPr lang="en-GB" sz="1800" dirty="0" smtClean="0">
                <a:solidFill>
                  <a:prstClr val="black"/>
                </a:solidFill>
                <a:ea typeface="MS PGothic" pitchFamily="34" charset="-128"/>
              </a:rPr>
              <a:t>The </a:t>
            </a:r>
            <a:r>
              <a:rPr lang="en-GB" sz="1800" dirty="0">
                <a:solidFill>
                  <a:prstClr val="black"/>
                </a:solidFill>
                <a:ea typeface="MS PGothic" pitchFamily="34" charset="-128"/>
              </a:rPr>
              <a:t>principles help you directly involve the vulnerable person – and any nominated people who can help reach decisions in the vulnerable adult’s best interest – when managing safeguarding concerns and care </a:t>
            </a:r>
            <a:r>
              <a:rPr lang="en-GB" sz="1800" dirty="0" smtClean="0">
                <a:solidFill>
                  <a:prstClr val="black"/>
                </a:solidFill>
                <a:ea typeface="MS PGothic" pitchFamily="34" charset="-128"/>
              </a:rPr>
              <a:t>plans</a:t>
            </a:r>
            <a:r>
              <a:rPr lang="en-GB" sz="1800" dirty="0">
                <a:solidFill>
                  <a:prstClr val="black"/>
                </a:solidFill>
                <a:ea typeface="MS PGothic" pitchFamily="34" charset="-128"/>
              </a:rPr>
              <a:t>.</a:t>
            </a:r>
            <a:endParaRPr lang="en-GB" sz="1800" dirty="0">
              <a:solidFill>
                <a:prstClr val="black"/>
              </a:solidFill>
              <a:ea typeface="MS PGothic" pitchFamily="34" charset="-128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2D7F40D-AA61-4BA5-B17E-B74C588B061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A031790-F955-46DD-89EF-3C5AABB9CC0F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xmlns="" id="{61454F80-3503-4300-A971-71F10DD72A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9ACC115-3D76-4CBE-B8CB-799402C099D3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9452" y="0"/>
            <a:ext cx="603454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dirty="0" smtClean="0"/>
              <a:t>Understanding safeguarding videos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Watch these real stories from </a:t>
            </a:r>
            <a:r>
              <a:rPr lang="en-US" dirty="0" err="1" smtClean="0"/>
              <a:t>Haringey</a:t>
            </a:r>
            <a:r>
              <a:rPr lang="en-US" dirty="0" smtClean="0"/>
              <a:t> Council</a:t>
            </a:r>
          </a:p>
          <a:p>
            <a:r>
              <a:rPr lang="en-US" sz="2800" dirty="0" smtClean="0">
                <a:hlinkClick r:id="rId2"/>
              </a:rPr>
              <a:t>https</a:t>
            </a:r>
            <a:r>
              <a:rPr lang="en-US" sz="2800" dirty="0">
                <a:hlinkClick r:id="rId2"/>
              </a:rPr>
              <a:t>://</a:t>
            </a:r>
            <a:r>
              <a:rPr lang="en-US" sz="2800" dirty="0" smtClean="0">
                <a:hlinkClick r:id="rId2"/>
              </a:rPr>
              <a:t>www.youtube.com/watch?v=JS33VJcaxjQ</a:t>
            </a:r>
            <a:endParaRPr lang="en-US" sz="2800" dirty="0" smtClean="0"/>
          </a:p>
          <a:p>
            <a:r>
              <a:rPr lang="en-US" sz="2800" dirty="0">
                <a:hlinkClick r:id="rId3"/>
              </a:rPr>
              <a:t>https://www.youtube.com/watch?v=_</a:t>
            </a:r>
            <a:r>
              <a:rPr lang="en-US" sz="2800" dirty="0" smtClean="0">
                <a:hlinkClick r:id="rId3"/>
              </a:rPr>
              <a:t>Ki7XsezOWw</a:t>
            </a:r>
            <a:endParaRPr lang="en-US" sz="2800" dirty="0" smtClean="0"/>
          </a:p>
          <a:p>
            <a:r>
              <a:rPr lang="en-US" sz="2800" dirty="0">
                <a:hlinkClick r:id="rId4"/>
              </a:rPr>
              <a:t>https://</a:t>
            </a:r>
            <a:r>
              <a:rPr lang="en-US" sz="2800" dirty="0" smtClean="0">
                <a:hlinkClick r:id="rId4"/>
              </a:rPr>
              <a:t>www.youtube.com/watch?v=8TTb_Zp43l4</a:t>
            </a:r>
            <a:endParaRPr lang="en-US" sz="2800" dirty="0" smtClean="0"/>
          </a:p>
          <a:p>
            <a:r>
              <a:rPr lang="en-US" sz="2800" dirty="0">
                <a:hlinkClick r:id="rId5"/>
              </a:rPr>
              <a:t>https://</a:t>
            </a:r>
            <a:r>
              <a:rPr lang="en-US" sz="2800" dirty="0" smtClean="0">
                <a:hlinkClick r:id="rId5"/>
              </a:rPr>
              <a:t>www.youtube.com/watch?v=b-ybDjFPDRk</a:t>
            </a:r>
            <a:r>
              <a:rPr lang="en-US" sz="2800" dirty="0" smtClean="0"/>
              <a:t> (but bear in mind we have different phone numbers</a:t>
            </a:r>
            <a:r>
              <a:rPr lang="en-US" sz="2800" dirty="0" smtClean="0"/>
              <a:t>)</a:t>
            </a:r>
          </a:p>
          <a:p>
            <a:r>
              <a:rPr lang="en-US" sz="2800" dirty="0" smtClean="0"/>
              <a:t>Do the Quiz on Moodle</a:t>
            </a:r>
            <a:endParaRPr lang="en-US" sz="2800" dirty="0" smtClean="0"/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to do?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Contact emergency services if in danger</a:t>
            </a:r>
          </a:p>
          <a:p>
            <a:r>
              <a:rPr lang="en-US" dirty="0" smtClean="0"/>
              <a:t>Report to manager / safeguarding officer</a:t>
            </a:r>
          </a:p>
          <a:p>
            <a:r>
              <a:rPr lang="en-US" dirty="0" smtClean="0"/>
              <a:t>Contact social services </a:t>
            </a:r>
            <a:r>
              <a:rPr lang="mr-IN" dirty="0" smtClean="0"/>
              <a:t>–</a:t>
            </a:r>
            <a:r>
              <a:rPr lang="en-US" dirty="0" smtClean="0"/>
              <a:t> see council website for appropriate </a:t>
            </a:r>
            <a:r>
              <a:rPr lang="en-US" dirty="0"/>
              <a:t>phone number </a:t>
            </a:r>
            <a:r>
              <a:rPr lang="en-US" sz="2000" dirty="0"/>
              <a:t>https://</a:t>
            </a:r>
            <a:r>
              <a:rPr lang="en-US" sz="2000" dirty="0" err="1"/>
              <a:t>www.birmingham.gov.uk</a:t>
            </a:r>
            <a:r>
              <a:rPr lang="en-US" sz="2000" dirty="0"/>
              <a:t>/info/20019/</a:t>
            </a:r>
            <a:r>
              <a:rPr lang="en-US" sz="2000" dirty="0" err="1"/>
              <a:t>children_young_people_and_families</a:t>
            </a:r>
            <a:r>
              <a:rPr lang="en-US" sz="2000" dirty="0"/>
              <a:t>/602/who_to_contact_if_you_re_worried_about_a_vulnerable_adult_or_child</a:t>
            </a:r>
            <a:endParaRPr lang="en-US" sz="2000" dirty="0" smtClean="0"/>
          </a:p>
          <a:p>
            <a:r>
              <a:rPr lang="en-US" dirty="0" smtClean="0"/>
              <a:t>Make notes on what you have seen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2018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27"/>
            <a:ext cx="9144000" cy="668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7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dirty="0" smtClean="0"/>
              <a:t>Birmingham </a:t>
            </a:r>
            <a:r>
              <a:rPr lang="en-US" smtClean="0"/>
              <a:t>City Council website</a:t>
            </a:r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608" y="1268760"/>
            <a:ext cx="8473863" cy="4591749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115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7229"/>
            <a:ext cx="7659396" cy="524192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159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9286196" cy="4679851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65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99" y="1052736"/>
            <a:ext cx="8669673" cy="4319811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937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to do?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Recognise</a:t>
            </a:r>
            <a:endParaRPr lang="en-US" dirty="0" smtClean="0"/>
          </a:p>
          <a:p>
            <a:r>
              <a:rPr lang="en-US" dirty="0" smtClean="0"/>
              <a:t>Respond</a:t>
            </a:r>
          </a:p>
          <a:p>
            <a:r>
              <a:rPr lang="en-US" dirty="0" smtClean="0"/>
              <a:t>Report</a:t>
            </a:r>
          </a:p>
          <a:p>
            <a:r>
              <a:rPr lang="en-US" dirty="0" smtClean="0"/>
              <a:t>Record</a:t>
            </a:r>
          </a:p>
          <a:p>
            <a:r>
              <a:rPr lang="en-US" dirty="0" smtClean="0"/>
              <a:t>Refer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47532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xmlns="" id="{7023E4BA-3802-4074-9CFA-29F245323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 sz="2800" b="1"/>
              <a:t>REFERENCES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xmlns="" id="{593236E2-AF8E-43E4-A5E8-A8DF64DE9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1196975"/>
            <a:ext cx="8856663" cy="431958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altLang="en-US" sz="1800" dirty="0">
              <a:hlinkClick r:id="rId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800" dirty="0">
                <a:hlinkClick r:id="rId2"/>
              </a:rPr>
              <a:t>https://www.cqc.org.uk/what-we-do/how-we-do-our-job/fundamental-standards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800" dirty="0">
                <a:hlinkClick r:id="rId2"/>
              </a:rPr>
              <a:t>www.skillsforhealth.org.uk</a:t>
            </a:r>
            <a:endParaRPr lang="en-US" altLang="en-US" sz="180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8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800" dirty="0" smtClean="0"/>
              <a:t>Principles of safeguarding</a:t>
            </a:r>
          </a:p>
          <a:p>
            <a:pPr marL="0" indent="0">
              <a:buNone/>
            </a:pPr>
            <a:r>
              <a:rPr lang="en-US" altLang="en-US" sz="1800" dirty="0">
                <a:hlinkClick r:id="rId3"/>
              </a:rPr>
              <a:t>https://</a:t>
            </a:r>
            <a:r>
              <a:rPr lang="en-US" altLang="en-US" sz="1800" dirty="0" smtClean="0">
                <a:hlinkClick r:id="rId3"/>
              </a:rPr>
              <a:t>www.scie.org.uk/safeguarding/adults/introduction/six-principles</a:t>
            </a:r>
            <a:endParaRPr lang="en-US" altLang="en-US" sz="1800" dirty="0" smtClean="0"/>
          </a:p>
          <a:p>
            <a:pPr marL="0" indent="0">
              <a:buNone/>
            </a:pPr>
            <a:endParaRPr lang="en-US" altLang="en-US" sz="1800" dirty="0"/>
          </a:p>
          <a:p>
            <a:pPr marL="0" indent="0">
              <a:buNone/>
            </a:pPr>
            <a:r>
              <a:rPr lang="en-US" altLang="en-US" sz="1800" dirty="0" smtClean="0"/>
              <a:t>HM Government (2018) Working Together to Safeguard Children</a:t>
            </a:r>
          </a:p>
          <a:p>
            <a:pPr marL="0" indent="0">
              <a:buNone/>
            </a:pPr>
            <a:r>
              <a:rPr lang="en-US" altLang="en-US" sz="1800" dirty="0">
                <a:hlinkClick r:id="rId4"/>
              </a:rPr>
              <a:t>https://</a:t>
            </a:r>
            <a:r>
              <a:rPr lang="en-US" altLang="en-US" sz="1800" dirty="0" smtClean="0">
                <a:hlinkClick r:id="rId4"/>
              </a:rPr>
              <a:t>assets.publishing.service.gov.uk/government/uploads/system/uploads/attachment_data/file/942454/Working_together_to_safeguard_children_inter_agency_guidance.pdf</a:t>
            </a:r>
            <a:endParaRPr lang="en-US" altLang="en-US" sz="1800" dirty="0" smtClean="0"/>
          </a:p>
          <a:p>
            <a:pPr marL="0" indent="0">
              <a:buNone/>
            </a:pPr>
            <a:endParaRPr lang="en-US" altLang="en-US" sz="1800" dirty="0" smtClean="0"/>
          </a:p>
          <a:p>
            <a:pPr marL="0" indent="0">
              <a:buNone/>
            </a:pPr>
            <a:endParaRPr lang="en-US" altLang="en-US" sz="180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80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800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C58D9E3-8AAA-41AB-B7D8-548FB60A487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E5EACB9-F52E-43D0-8100-AA25099FF70C}" type="datetime1">
              <a:rPr lang="en-GB" altLang="en-US" smtClean="0"/>
              <a:pPr>
                <a:defRPr/>
              </a:pPr>
              <a:t>09/03/2021</a:t>
            </a:fld>
            <a:endParaRPr lang="en-GB" altLang="en-US" dirty="0"/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xmlns="" id="{76C56D41-EA7C-44F7-A49D-1224491B3B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64C45C-E537-4C15-8F3B-89800529A88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476</Words>
  <Application>Microsoft Macintosh PowerPoint</Application>
  <PresentationFormat>On-screen Show (4:3)</PresentationFormat>
  <Paragraphs>93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MS PGothic</vt:lpstr>
      <vt:lpstr>Myriad Pro</vt:lpstr>
      <vt:lpstr>Verdana</vt:lpstr>
      <vt:lpstr>Arial</vt:lpstr>
      <vt:lpstr>20140311PresentationUWTSDTemplate</vt:lpstr>
      <vt:lpstr>BMHP5016 Principles of Health &amp; Social Care </vt:lpstr>
      <vt:lpstr>What is safeguarding?</vt:lpstr>
      <vt:lpstr>SAFEGUARDING</vt:lpstr>
      <vt:lpstr>Children Act 1989       Child Act 2004</vt:lpstr>
      <vt:lpstr>Care Act 2014 (129 chapters)</vt:lpstr>
      <vt:lpstr>Safeguarding  Principles</vt:lpstr>
      <vt:lpstr>Understanding safeguarding videos</vt:lpstr>
      <vt:lpstr>What to do?</vt:lpstr>
      <vt:lpstr>PowerPoint Presentation</vt:lpstr>
      <vt:lpstr>Birmingham City Council website</vt:lpstr>
      <vt:lpstr>PowerPoint Presentation</vt:lpstr>
      <vt:lpstr>PowerPoint Presentation</vt:lpstr>
      <vt:lpstr>PowerPoint Presentation</vt:lpstr>
      <vt:lpstr>What to do?</vt:lpstr>
      <vt:lpstr>REFERENCES 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131</cp:revision>
  <cp:lastPrinted>1601-01-01T00:00:00Z</cp:lastPrinted>
  <dcterms:created xsi:type="dcterms:W3CDTF">2002-10-07T19:43:58Z</dcterms:created>
  <dcterms:modified xsi:type="dcterms:W3CDTF">2021-03-09T11:23:44Z</dcterms:modified>
</cp:coreProperties>
</file>