
<file path=[Content_Types].xml><?xml version="1.0" encoding="utf-8"?>
<Types xmlns="http://schemas.openxmlformats.org/package/2006/content-types">
  <Default Extension="xml" ContentType="application/xml"/>
  <Default Extension="jpeg" ContentType="image/jpeg"/>
  <Default Extension="png" ContentType="image/png"/>
  <Default Extension="gif" ContentType="image/gif"/>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0" r:id="rId5"/>
    <p:sldId id="261" r:id="rId6"/>
    <p:sldId id="262" r:id="rId7"/>
    <p:sldId id="263"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0"/>
    <p:restoredTop sz="94764"/>
  </p:normalViewPr>
  <p:slideViewPr>
    <p:cSldViewPr snapToGrid="0" snapToObjects="1">
      <p:cViewPr varScale="1">
        <p:scale>
          <a:sx n="96" d="100"/>
          <a:sy n="96" d="100"/>
        </p:scale>
        <p:origin x="91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12/19/18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g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arwick.ac.uk/fac/arts/classics/students/modules/greekreligion/database/clunbe/" TargetMode="External"/><Relationship Id="rId4" Type="http://schemas.openxmlformats.org/officeDocument/2006/relationships/hyperlink" Target="https://digi.ub.uni-heidelberg.de/diglit/waldstein1902bd1/0162/image" TargetMode="External"/><Relationship Id="rId1" Type="http://schemas.openxmlformats.org/officeDocument/2006/relationships/slideLayout" Target="../slideLayouts/slideLayout2.xml"/><Relationship Id="rId2" Type="http://schemas.openxmlformats.org/officeDocument/2006/relationships/hyperlink" Target="https://www.ancient.eu/image/325/map-of-classical-greek-sanctua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Comparative Religion: An Analysis of Argos and Sparta in War</a:t>
            </a:r>
            <a:endParaRPr lang="en-US" dirty="0"/>
          </a:p>
        </p:txBody>
      </p:sp>
      <p:sp>
        <p:nvSpPr>
          <p:cNvPr id="3" name="Subtitle 2"/>
          <p:cNvSpPr>
            <a:spLocks noGrp="1"/>
          </p:cNvSpPr>
          <p:nvPr>
            <p:ph type="subTitle" idx="1"/>
          </p:nvPr>
        </p:nvSpPr>
        <p:spPr/>
        <p:txBody>
          <a:bodyPr/>
          <a:lstStyle/>
          <a:p>
            <a:r>
              <a:rPr lang="en-US" dirty="0" smtClean="0"/>
              <a:t>Jordan </a:t>
            </a:r>
            <a:r>
              <a:rPr lang="en-US" dirty="0" err="1" smtClean="0"/>
              <a:t>Kinnicutt</a:t>
            </a:r>
            <a:r>
              <a:rPr lang="en-US" dirty="0" smtClean="0"/>
              <a:t> - 1600613</a:t>
            </a:r>
            <a:endParaRPr lang="en-US" dirty="0"/>
          </a:p>
        </p:txBody>
      </p:sp>
    </p:spTree>
    <p:extLst>
      <p:ext uri="{BB962C8B-B14F-4D97-AF65-F5344CB8AC3E}">
        <p14:creationId xmlns:p14="http://schemas.microsoft.com/office/powerpoint/2010/main" val="1054968416"/>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40864"/>
          </a:xfrm>
        </p:spPr>
        <p:txBody>
          <a:bodyPr/>
          <a:lstStyle/>
          <a:p>
            <a:r>
              <a:rPr lang="en-US" dirty="0" smtClean="0"/>
              <a:t>Introduction and Aim</a:t>
            </a:r>
            <a:endParaRPr lang="en-US" dirty="0"/>
          </a:p>
        </p:txBody>
      </p:sp>
      <p:sp>
        <p:nvSpPr>
          <p:cNvPr id="3" name="Content Placeholder 2"/>
          <p:cNvSpPr>
            <a:spLocks noGrp="1"/>
          </p:cNvSpPr>
          <p:nvPr>
            <p:ph idx="1"/>
          </p:nvPr>
        </p:nvSpPr>
        <p:spPr>
          <a:xfrm>
            <a:off x="2589212" y="1736035"/>
            <a:ext cx="8915400" cy="4175187"/>
          </a:xfrm>
        </p:spPr>
        <p:txBody>
          <a:bodyPr>
            <a:normAutofit lnSpcReduction="10000"/>
          </a:bodyPr>
          <a:lstStyle/>
          <a:p>
            <a:r>
              <a:rPr lang="en-US" sz="2200" dirty="0" smtClean="0"/>
              <a:t>To give a brief history of religion in Sparta and Argos </a:t>
            </a:r>
          </a:p>
          <a:p>
            <a:endParaRPr lang="en-US" sz="2200" dirty="0" smtClean="0"/>
          </a:p>
          <a:p>
            <a:r>
              <a:rPr lang="en-US" sz="2200" dirty="0" smtClean="0"/>
              <a:t>To explore how times of war were effected by the religious beliefs and practices of each polis</a:t>
            </a:r>
          </a:p>
          <a:p>
            <a:endParaRPr lang="en-US" sz="2200" dirty="0"/>
          </a:p>
          <a:p>
            <a:r>
              <a:rPr lang="en-US" sz="2200" dirty="0" smtClean="0"/>
              <a:t>To explain how religion was utilized in both tactical and otherwise inadvisable ways</a:t>
            </a:r>
          </a:p>
          <a:p>
            <a:endParaRPr lang="en-US" sz="2200" dirty="0" smtClean="0"/>
          </a:p>
          <a:p>
            <a:r>
              <a:rPr lang="en-US" sz="2200" dirty="0" smtClean="0"/>
              <a:t>To demonstrate how Sparta was more scrupulous in its religious beliefs than Argos </a:t>
            </a:r>
          </a:p>
        </p:txBody>
      </p:sp>
    </p:spTree>
    <p:extLst>
      <p:ext uri="{BB962C8B-B14F-4D97-AF65-F5344CB8AC3E}">
        <p14:creationId xmlns:p14="http://schemas.microsoft.com/office/powerpoint/2010/main" val="1276872025"/>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3F4C104D-5F30-4811-9376-566B26E471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1259894"/>
          </a:xfrm>
        </p:spPr>
        <p:txBody>
          <a:bodyPr>
            <a:normAutofit/>
          </a:bodyPr>
          <a:lstStyle/>
          <a:p>
            <a:r>
              <a:rPr lang="en-US" dirty="0"/>
              <a:t>Religion in Greece</a:t>
            </a:r>
          </a:p>
        </p:txBody>
      </p:sp>
      <p:sp>
        <p:nvSpPr>
          <p:cNvPr id="15" name="Rectangle 14">
            <a:extLst>
              <a:ext uri="{FF2B5EF4-FFF2-40B4-BE49-F238E27FC236}">
                <a16:creationId xmlns:a16="http://schemas.microsoft.com/office/drawing/2014/main" xmlns="" id="{0815E34B-5D02-4E01-A936-E8E1C0AB6F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9">
            <a:extLst>
              <a:ext uri="{FF2B5EF4-FFF2-40B4-BE49-F238E27FC236}">
                <a16:creationId xmlns:a16="http://schemas.microsoft.com/office/drawing/2014/main" xmlns="" id="{2CE31C8E-0E75-4D9A-933E-2C4C6A0191D8}"/>
              </a:ext>
            </a:extLst>
          </p:cNvPr>
          <p:cNvSpPr>
            <a:spLocks noGrp="1"/>
          </p:cNvSpPr>
          <p:nvPr>
            <p:ph idx="1"/>
          </p:nvPr>
        </p:nvSpPr>
        <p:spPr>
          <a:xfrm>
            <a:off x="649225" y="2133600"/>
            <a:ext cx="3650278" cy="3759253"/>
          </a:xfrm>
        </p:spPr>
        <p:txBody>
          <a:bodyPr>
            <a:normAutofit/>
          </a:bodyPr>
          <a:lstStyle/>
          <a:p>
            <a:r>
              <a:rPr lang="en-US" sz="2000" dirty="0" smtClean="0"/>
              <a:t>“Everything inside sacred territory was owned by the god” (Sinn 2000: 158)</a:t>
            </a:r>
          </a:p>
          <a:p>
            <a:r>
              <a:rPr lang="en-US" sz="2000" dirty="0" smtClean="0"/>
              <a:t>Sacrifices were given to appease the gods to earn their protection during times of war</a:t>
            </a:r>
          </a:p>
          <a:p>
            <a:r>
              <a:rPr lang="en-US" sz="2000" dirty="0" smtClean="0"/>
              <a:t>Fear of divine intervention as a deterrent of unjust activity in war </a:t>
            </a:r>
            <a:endParaRPr lang="en-US" sz="2000" dirty="0"/>
          </a:p>
        </p:txBody>
      </p:sp>
      <p:pic>
        <p:nvPicPr>
          <p:cNvPr id="8"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6853" y="645106"/>
            <a:ext cx="6565966" cy="5252773"/>
          </a:xfrm>
          <a:prstGeom prst="rect">
            <a:avLst/>
          </a:prstGeom>
        </p:spPr>
      </p:pic>
      <p:sp>
        <p:nvSpPr>
          <p:cNvPr id="17" name="Freeform 11">
            <a:extLst>
              <a:ext uri="{FF2B5EF4-FFF2-40B4-BE49-F238E27FC236}">
                <a16:creationId xmlns:a16="http://schemas.microsoft.com/office/drawing/2014/main" xmlns="" id="{7DE3414B-B032-4710-A468-D3285E38C5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0122432"/>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B2EC7880-C5D9-40A8-A6B0-3198AD07AD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1259894"/>
          </a:xfrm>
        </p:spPr>
        <p:txBody>
          <a:bodyPr>
            <a:normAutofit/>
          </a:bodyPr>
          <a:lstStyle/>
          <a:p>
            <a:r>
              <a:rPr lang="en-US" dirty="0"/>
              <a:t>Spartan religion</a:t>
            </a:r>
          </a:p>
        </p:txBody>
      </p:sp>
      <p:sp>
        <p:nvSpPr>
          <p:cNvPr id="14" name="Rectangle 13">
            <a:extLst>
              <a:ext uri="{FF2B5EF4-FFF2-40B4-BE49-F238E27FC236}">
                <a16:creationId xmlns:a16="http://schemas.microsoft.com/office/drawing/2014/main" xmlns="" id="{94543A62-A2AB-454A-878E-D3D9190D5F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xmlns="" id="{AC3FB08C-D877-4A8F-B09A-771F645F8210}"/>
              </a:ext>
            </a:extLst>
          </p:cNvPr>
          <p:cNvSpPr>
            <a:spLocks noGrp="1"/>
          </p:cNvSpPr>
          <p:nvPr>
            <p:ph idx="1"/>
          </p:nvPr>
        </p:nvSpPr>
        <p:spPr>
          <a:xfrm>
            <a:off x="649225" y="1441342"/>
            <a:ext cx="3650278" cy="4451511"/>
          </a:xfrm>
        </p:spPr>
        <p:txBody>
          <a:bodyPr>
            <a:normAutofit/>
          </a:bodyPr>
          <a:lstStyle/>
          <a:p>
            <a:r>
              <a:rPr lang="en-US" sz="2100" dirty="0" smtClean="0"/>
              <a:t>Believed their constitution was god-sent</a:t>
            </a:r>
            <a:endParaRPr lang="en-US" sz="2100" dirty="0"/>
          </a:p>
          <a:p>
            <a:r>
              <a:rPr lang="en-US" sz="2100" dirty="0" smtClean="0"/>
              <a:t>Citizens had duties to cults from birth until death</a:t>
            </a:r>
          </a:p>
          <a:p>
            <a:r>
              <a:rPr lang="en-US" sz="2100" dirty="0" smtClean="0"/>
              <a:t>Frequently sought the guidance of the Oracle at Delphi to ensure the appeasement of gods </a:t>
            </a:r>
            <a:endParaRPr lang="en-US" sz="2100" dirty="0"/>
          </a:p>
        </p:txBody>
      </p:sp>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r="-2" b="3307"/>
          <a:stretch/>
        </p:blipFill>
        <p:spPr>
          <a:xfrm>
            <a:off x="4619543" y="640080"/>
            <a:ext cx="6953577" cy="5252773"/>
          </a:xfrm>
          <a:prstGeom prst="rect">
            <a:avLst/>
          </a:prstGeom>
        </p:spPr>
      </p:pic>
      <p:sp>
        <p:nvSpPr>
          <p:cNvPr id="16" name="Freeform 11">
            <a:extLst>
              <a:ext uri="{FF2B5EF4-FFF2-40B4-BE49-F238E27FC236}">
                <a16:creationId xmlns:a16="http://schemas.microsoft.com/office/drawing/2014/main" xmlns="" id="{50553464-41F1-4160-9D02-7C5EC7013B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589347"/>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Spartan religion in war</a:t>
            </a:r>
            <a:endParaRPr lang="en-US" dirty="0"/>
          </a:p>
        </p:txBody>
      </p:sp>
      <p:sp>
        <p:nvSpPr>
          <p:cNvPr id="3" name="Content Placeholder 2"/>
          <p:cNvSpPr>
            <a:spLocks noGrp="1"/>
          </p:cNvSpPr>
          <p:nvPr>
            <p:ph idx="1"/>
          </p:nvPr>
        </p:nvSpPr>
        <p:spPr>
          <a:xfrm>
            <a:off x="2589212" y="1363851"/>
            <a:ext cx="8915400" cy="4547371"/>
          </a:xfrm>
        </p:spPr>
        <p:txBody>
          <a:bodyPr/>
          <a:lstStyle/>
          <a:p>
            <a:r>
              <a:rPr lang="en-US" sz="2200" dirty="0" smtClean="0"/>
              <a:t>“</a:t>
            </a:r>
            <a:r>
              <a:rPr lang="en-GB" sz="2200" dirty="0" smtClean="0"/>
              <a:t>T</a:t>
            </a:r>
            <a:r>
              <a:rPr lang="en-GB" altLang="en-US" sz="2200" dirty="0" smtClean="0"/>
              <a:t>hey </a:t>
            </a:r>
            <a:r>
              <a:rPr lang="en-GB" altLang="en-US" sz="2200" dirty="0"/>
              <a:t>resolved to send help to the Athenians, but they could not do this immediately, for they were unwilling to break the law. It was the ninth day of the rising month, and they said that on the ninth they could not go out to war until the moon's circle was </a:t>
            </a:r>
            <a:r>
              <a:rPr lang="en-GB" altLang="en-US" sz="2200" dirty="0" smtClean="0"/>
              <a:t>full.” (</a:t>
            </a:r>
            <a:r>
              <a:rPr lang="en-GB" altLang="en-US" sz="2200" dirty="0" err="1" smtClean="0"/>
              <a:t>Herodotos</a:t>
            </a:r>
            <a:r>
              <a:rPr lang="en-GB" altLang="en-US" sz="2200" dirty="0" smtClean="0"/>
              <a:t> 6.106.3)</a:t>
            </a:r>
          </a:p>
          <a:p>
            <a:r>
              <a:rPr lang="en-GB" altLang="en-US" sz="2200" dirty="0" smtClean="0"/>
              <a:t>Both inadvisable and tactical methods:</a:t>
            </a:r>
            <a:endParaRPr lang="en-GB" altLang="en-US" sz="2200" dirty="0"/>
          </a:p>
          <a:p>
            <a:pPr lvl="1"/>
            <a:r>
              <a:rPr lang="en-GB" sz="2000" dirty="0" smtClean="0"/>
              <a:t>“The </a:t>
            </a:r>
            <a:r>
              <a:rPr lang="en-GB" sz="2000" dirty="0"/>
              <a:t>sacrifices, however, for crossing the frontier not proving propitious, the Lacedaemonians returned home </a:t>
            </a:r>
            <a:r>
              <a:rPr lang="en-GB" sz="2000" dirty="0" smtClean="0"/>
              <a:t>themselves</a:t>
            </a:r>
            <a:r>
              <a:rPr lang="is-IS" sz="2000" dirty="0" smtClean="0"/>
              <a:t>…</a:t>
            </a:r>
            <a:r>
              <a:rPr lang="en-GB" sz="2000" dirty="0" smtClean="0"/>
              <a:t>” </a:t>
            </a:r>
          </a:p>
          <a:p>
            <a:pPr lvl="1"/>
            <a:r>
              <a:rPr lang="en-GB" sz="2000" dirty="0" smtClean="0"/>
              <a:t>“</a:t>
            </a:r>
            <a:r>
              <a:rPr lang="is-IS" sz="2000" dirty="0" smtClean="0"/>
              <a:t>…</a:t>
            </a:r>
            <a:r>
              <a:rPr lang="en-GB" sz="2000" dirty="0" smtClean="0"/>
              <a:t>and </a:t>
            </a:r>
            <a:r>
              <a:rPr lang="en-GB" sz="2000" dirty="0"/>
              <a:t>sent word to the allies to be ready to march after the month ensuing, which happened to be the month of </a:t>
            </a:r>
            <a:r>
              <a:rPr lang="en-GB" sz="2000" dirty="0" err="1"/>
              <a:t>Carneus</a:t>
            </a:r>
            <a:r>
              <a:rPr lang="en-GB" sz="2000" dirty="0"/>
              <a:t>, a holy time for the Dorians</a:t>
            </a:r>
            <a:r>
              <a:rPr lang="en-GB" sz="2000" dirty="0" smtClean="0"/>
              <a:t>.” (Thucydides 5.54.2)</a:t>
            </a:r>
            <a:endParaRPr lang="en-GB" altLang="en-US" sz="2000" dirty="0" smtClean="0"/>
          </a:p>
        </p:txBody>
      </p:sp>
    </p:spTree>
    <p:extLst>
      <p:ext uri="{BB962C8B-B14F-4D97-AF65-F5344CB8AC3E}">
        <p14:creationId xmlns:p14="http://schemas.microsoft.com/office/powerpoint/2010/main" val="1072722217"/>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B2EC7880-C5D9-40A8-A6B0-3198AD07AD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1259894"/>
          </a:xfrm>
        </p:spPr>
        <p:txBody>
          <a:bodyPr>
            <a:normAutofit/>
          </a:bodyPr>
          <a:lstStyle/>
          <a:p>
            <a:r>
              <a:rPr lang="en-US" dirty="0"/>
              <a:t>Argive religion</a:t>
            </a:r>
          </a:p>
        </p:txBody>
      </p:sp>
      <p:sp>
        <p:nvSpPr>
          <p:cNvPr id="14" name="Rectangle 13">
            <a:extLst>
              <a:ext uri="{FF2B5EF4-FFF2-40B4-BE49-F238E27FC236}">
                <a16:creationId xmlns:a16="http://schemas.microsoft.com/office/drawing/2014/main" xmlns="" id="{94543A62-A2AB-454A-878E-D3D9190D5F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xmlns="" id="{C0E60AA0-E17D-4E7F-BF64-29E2E7EAF8FA}"/>
              </a:ext>
            </a:extLst>
          </p:cNvPr>
          <p:cNvSpPr>
            <a:spLocks noGrp="1"/>
          </p:cNvSpPr>
          <p:nvPr>
            <p:ph idx="1"/>
          </p:nvPr>
        </p:nvSpPr>
        <p:spPr>
          <a:xfrm>
            <a:off x="649225" y="1503336"/>
            <a:ext cx="3650278" cy="4389517"/>
          </a:xfrm>
        </p:spPr>
        <p:txBody>
          <a:bodyPr>
            <a:normAutofit/>
          </a:bodyPr>
          <a:lstStyle/>
          <a:p>
            <a:r>
              <a:rPr lang="en-US" sz="2100" dirty="0" smtClean="0"/>
              <a:t>No fixed hierarchy of gods</a:t>
            </a:r>
          </a:p>
          <a:p>
            <a:r>
              <a:rPr lang="en-US" sz="2100" dirty="0" smtClean="0"/>
              <a:t>Primary cult belonging to Hera</a:t>
            </a:r>
          </a:p>
          <a:p>
            <a:r>
              <a:rPr lang="en-US" sz="2100" dirty="0" smtClean="0"/>
              <a:t>Chief god was Apollo</a:t>
            </a:r>
          </a:p>
          <a:p>
            <a:r>
              <a:rPr lang="en-US" sz="2100" dirty="0" smtClean="0"/>
              <a:t>Believed that manipulation of religious practices reflected the welfare sanctioned by the gods</a:t>
            </a:r>
            <a:endParaRPr lang="en-US" sz="2100" dirty="0"/>
          </a:p>
        </p:txBody>
      </p:sp>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6371" r="10892"/>
          <a:stretch/>
        </p:blipFill>
        <p:spPr>
          <a:xfrm>
            <a:off x="4619543" y="640080"/>
            <a:ext cx="6953577" cy="5252773"/>
          </a:xfrm>
          <a:prstGeom prst="rect">
            <a:avLst/>
          </a:prstGeom>
        </p:spPr>
      </p:pic>
      <p:sp>
        <p:nvSpPr>
          <p:cNvPr id="16" name="Freeform 11">
            <a:extLst>
              <a:ext uri="{FF2B5EF4-FFF2-40B4-BE49-F238E27FC236}">
                <a16:creationId xmlns:a16="http://schemas.microsoft.com/office/drawing/2014/main" xmlns="" id="{50553464-41F1-4160-9D02-7C5EC7013B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9255301"/>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Argive religion in war</a:t>
            </a:r>
            <a:endParaRPr lang="en-US" dirty="0"/>
          </a:p>
        </p:txBody>
      </p:sp>
      <p:sp>
        <p:nvSpPr>
          <p:cNvPr id="3" name="Content Placeholder 2"/>
          <p:cNvSpPr>
            <a:spLocks noGrp="1"/>
          </p:cNvSpPr>
          <p:nvPr>
            <p:ph idx="1"/>
          </p:nvPr>
        </p:nvSpPr>
        <p:spPr>
          <a:xfrm>
            <a:off x="2589212" y="1394847"/>
            <a:ext cx="8915400" cy="4516375"/>
          </a:xfrm>
        </p:spPr>
        <p:txBody>
          <a:bodyPr>
            <a:normAutofit/>
          </a:bodyPr>
          <a:lstStyle/>
          <a:p>
            <a:r>
              <a:rPr lang="en-US" sz="2200" dirty="0" smtClean="0"/>
              <a:t>“It </a:t>
            </a:r>
            <a:r>
              <a:rPr lang="en-US" sz="2200" dirty="0"/>
              <a:t>would be consistent with piety if he did not acknowledge the holy truce claimed by the Argives; for, he urged, it was not when the appointed time came, but when the Lacedaemonians were about to invade their territory, that they pleaded the sacred </a:t>
            </a:r>
            <a:r>
              <a:rPr lang="en-US" sz="2200" dirty="0" smtClean="0"/>
              <a:t>months.” (Xen. Hell. 4.7.2)</a:t>
            </a:r>
          </a:p>
          <a:p>
            <a:r>
              <a:rPr lang="en-US" sz="2200" dirty="0" smtClean="0"/>
              <a:t>“Meanwhile the popular party at Argos little by little gathered new consistency and courage, and waited for the moment of the </a:t>
            </a:r>
            <a:r>
              <a:rPr lang="en-US" sz="2200" dirty="0" err="1" smtClean="0"/>
              <a:t>Gymnopaedic</a:t>
            </a:r>
            <a:r>
              <a:rPr lang="en-US" sz="2200" dirty="0" smtClean="0"/>
              <a:t> festival at Lacedaemon, and then fell upon the oligarchs. After a fight in the city victory declared for the commons, who slew some of their opponents and banished others” (Thucydides 5.82.2.)</a:t>
            </a:r>
          </a:p>
          <a:p>
            <a:endParaRPr lang="en-US" sz="2200" dirty="0"/>
          </a:p>
        </p:txBody>
      </p:sp>
    </p:spTree>
    <p:extLst>
      <p:ext uri="{BB962C8B-B14F-4D97-AF65-F5344CB8AC3E}">
        <p14:creationId xmlns:p14="http://schemas.microsoft.com/office/powerpoint/2010/main" val="216950896"/>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2589212" y="1518834"/>
            <a:ext cx="8915400" cy="4392388"/>
          </a:xfrm>
        </p:spPr>
        <p:txBody>
          <a:bodyPr>
            <a:normAutofit/>
          </a:bodyPr>
          <a:lstStyle/>
          <a:p>
            <a:r>
              <a:rPr lang="en-US" sz="2000" dirty="0" smtClean="0"/>
              <a:t>“The </a:t>
            </a:r>
            <a:r>
              <a:rPr lang="en-US" sz="2000" dirty="0"/>
              <a:t>Lacedaemonians for a long while let the messages of their friends at </a:t>
            </a:r>
            <a:r>
              <a:rPr lang="en-US" sz="2000" dirty="0" smtClean="0"/>
              <a:t>Argos remain </a:t>
            </a:r>
            <a:r>
              <a:rPr lang="en-US" sz="2000" dirty="0"/>
              <a:t>without effect. At last they put off the </a:t>
            </a:r>
            <a:r>
              <a:rPr lang="en-US" sz="2000" dirty="0" err="1"/>
              <a:t>Gymnopaediae</a:t>
            </a:r>
            <a:r>
              <a:rPr lang="en-US" sz="2000" dirty="0"/>
              <a:t> and marched to their succor, but learning at Tegea the defeat of the oligarchs, refused to go any further in spite of the entreaties of those who had escaped, and returned home and kept the festival</a:t>
            </a:r>
            <a:r>
              <a:rPr lang="en-US" sz="2000" dirty="0" smtClean="0"/>
              <a:t>.” (Thucydides 5.82.3)</a:t>
            </a:r>
          </a:p>
          <a:p>
            <a:r>
              <a:rPr lang="en-US" sz="2000" dirty="0" smtClean="0"/>
              <a:t>Sparta demonstrated a higher focus on religious scruples in times of war</a:t>
            </a:r>
          </a:p>
          <a:p>
            <a:r>
              <a:rPr lang="en-US" sz="2000" dirty="0" smtClean="0"/>
              <a:t>Argos revealed itself to be much more lenient and manipulative with its doctrines </a:t>
            </a:r>
          </a:p>
          <a:p>
            <a:r>
              <a:rPr lang="en-US" sz="2000" dirty="0" smtClean="0"/>
              <a:t>Religion was highly present during ancient warfare and guided decisions of all involved poleis</a:t>
            </a:r>
            <a:endParaRPr lang="en-US" sz="2000" dirty="0"/>
          </a:p>
        </p:txBody>
      </p:sp>
    </p:spTree>
    <p:extLst>
      <p:ext uri="{BB962C8B-B14F-4D97-AF65-F5344CB8AC3E}">
        <p14:creationId xmlns:p14="http://schemas.microsoft.com/office/powerpoint/2010/main" val="701482935"/>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93246"/>
          </a:xfrm>
        </p:spPr>
        <p:txBody>
          <a:bodyPr>
            <a:normAutofit/>
          </a:bodyPr>
          <a:lstStyle/>
          <a:p>
            <a:r>
              <a:rPr lang="en-US" sz="2800" dirty="0" smtClean="0"/>
              <a:t>Bibliography</a:t>
            </a:r>
            <a:endParaRPr lang="en-US" sz="2800" dirty="0"/>
          </a:p>
        </p:txBody>
      </p:sp>
      <p:sp>
        <p:nvSpPr>
          <p:cNvPr id="3" name="Content Placeholder 2"/>
          <p:cNvSpPr>
            <a:spLocks noGrp="1"/>
          </p:cNvSpPr>
          <p:nvPr>
            <p:ph idx="1"/>
          </p:nvPr>
        </p:nvSpPr>
        <p:spPr>
          <a:xfrm>
            <a:off x="2589212" y="1317356"/>
            <a:ext cx="8915400" cy="4593866"/>
          </a:xfrm>
        </p:spPr>
        <p:txBody>
          <a:bodyPr>
            <a:normAutofit fontScale="92500" lnSpcReduction="20000"/>
          </a:bodyPr>
          <a:lstStyle/>
          <a:p>
            <a:r>
              <a:rPr lang="en-US" sz="1200" dirty="0" smtClean="0"/>
              <a:t>Herodotus</a:t>
            </a:r>
            <a:r>
              <a:rPr lang="en-US" sz="1200" dirty="0"/>
              <a:t>, </a:t>
            </a:r>
            <a:r>
              <a:rPr lang="en-US" sz="1200" i="1" dirty="0"/>
              <a:t>The Histories. </a:t>
            </a:r>
            <a:r>
              <a:rPr lang="en-US" sz="1200" dirty="0"/>
              <a:t>Godley (trans.). 1920. Cambridge: Harvard University</a:t>
            </a:r>
          </a:p>
          <a:p>
            <a:r>
              <a:rPr lang="en-US" sz="1200" dirty="0" smtClean="0"/>
              <a:t>Plutarch</a:t>
            </a:r>
            <a:r>
              <a:rPr lang="en-US" sz="1200" dirty="0"/>
              <a:t>. </a:t>
            </a:r>
            <a:r>
              <a:rPr lang="en-US" sz="1200" i="1" dirty="0"/>
              <a:t>Lycurgus. </a:t>
            </a:r>
            <a:r>
              <a:rPr lang="en-US" sz="1200" dirty="0"/>
              <a:t>Perrin (trans.). 1914. Cambridge: Harvard University Press</a:t>
            </a:r>
          </a:p>
          <a:p>
            <a:r>
              <a:rPr lang="en-US" sz="1200" dirty="0" err="1" smtClean="0"/>
              <a:t>Polybuis</a:t>
            </a:r>
            <a:r>
              <a:rPr lang="en-US" sz="1200" dirty="0"/>
              <a:t>. </a:t>
            </a:r>
            <a:r>
              <a:rPr lang="en-US" sz="1200" i="1" dirty="0"/>
              <a:t>Histories. </a:t>
            </a:r>
            <a:r>
              <a:rPr lang="en-US" sz="1200" dirty="0" err="1"/>
              <a:t>Shuckburgh</a:t>
            </a:r>
            <a:r>
              <a:rPr lang="en-US" sz="1200" dirty="0"/>
              <a:t> (trans.). 1889. London</a:t>
            </a:r>
          </a:p>
          <a:p>
            <a:r>
              <a:rPr lang="en-US" sz="1200" dirty="0" smtClean="0"/>
              <a:t>Thucydides</a:t>
            </a:r>
            <a:r>
              <a:rPr lang="en-US" sz="1200" dirty="0"/>
              <a:t>, </a:t>
            </a:r>
            <a:r>
              <a:rPr lang="en-US" sz="1200" i="1" dirty="0"/>
              <a:t>The Peloponnesian War. </a:t>
            </a:r>
            <a:r>
              <a:rPr lang="en-US" sz="1200" dirty="0"/>
              <a:t>Crawley (trans.). 2010. London: J.M. Dent</a:t>
            </a:r>
          </a:p>
          <a:p>
            <a:r>
              <a:rPr lang="en-US" sz="1200" dirty="0" smtClean="0"/>
              <a:t>Xenophon</a:t>
            </a:r>
            <a:r>
              <a:rPr lang="en-US" sz="1200" dirty="0"/>
              <a:t>, </a:t>
            </a:r>
            <a:r>
              <a:rPr lang="en-US" sz="1200" i="1" dirty="0"/>
              <a:t>Hellenica. </a:t>
            </a:r>
            <a:r>
              <a:rPr lang="en-US" sz="1200" dirty="0" err="1"/>
              <a:t>Brownson</a:t>
            </a:r>
            <a:r>
              <a:rPr lang="en-US" sz="1200" dirty="0"/>
              <a:t> (trans.). 1921. Cambridge: Harvard University Press</a:t>
            </a:r>
          </a:p>
          <a:p>
            <a:r>
              <a:rPr lang="en-US" sz="1200" dirty="0" smtClean="0"/>
              <a:t>Kelly</a:t>
            </a:r>
            <a:r>
              <a:rPr lang="en-US" sz="1200" dirty="0"/>
              <a:t>, Thomas. “The Traditional Enmity Between Sparta and Argos: The Birth and Development of a Myth.” </a:t>
            </a:r>
            <a:r>
              <a:rPr lang="en-US" sz="1200" i="1" dirty="0"/>
              <a:t>The American Historical Review</a:t>
            </a:r>
            <a:r>
              <a:rPr lang="en-US" sz="1200" dirty="0"/>
              <a:t>, vol. 75, no. 4, 1970, pp. 971–1003</a:t>
            </a:r>
          </a:p>
          <a:p>
            <a:r>
              <a:rPr lang="en-US" sz="1200" dirty="0" smtClean="0"/>
              <a:t>Lanni</a:t>
            </a:r>
            <a:r>
              <a:rPr lang="en-US" sz="1200" dirty="0"/>
              <a:t>, A. “The Laws of War in Ancient Greece.” </a:t>
            </a:r>
            <a:r>
              <a:rPr lang="en-US" sz="1200" i="1" dirty="0"/>
              <a:t>Law and History Review</a:t>
            </a:r>
            <a:r>
              <a:rPr lang="en-US" sz="1200" dirty="0"/>
              <a:t>, vol. 26, no. 3, 2008, pp. 469–489</a:t>
            </a:r>
          </a:p>
          <a:p>
            <a:r>
              <a:rPr lang="en-US" sz="1200" dirty="0" smtClean="0"/>
              <a:t>Lloyd-Jones</a:t>
            </a:r>
            <a:r>
              <a:rPr lang="en-US" sz="1200" dirty="0"/>
              <a:t>, Hugh. “Ancient Greek Religion.” </a:t>
            </a:r>
            <a:r>
              <a:rPr lang="en-US" sz="1200" i="1" dirty="0"/>
              <a:t>Proceedings of the American Philosophical Society</a:t>
            </a:r>
            <a:r>
              <a:rPr lang="en-US" sz="1200" dirty="0"/>
              <a:t>, vol. 145, no. 4, 2001, pp. </a:t>
            </a:r>
            <a:r>
              <a:rPr lang="en-US" sz="1200" dirty="0" smtClean="0"/>
              <a:t>456–464</a:t>
            </a:r>
          </a:p>
          <a:p>
            <a:r>
              <a:rPr lang="en-US" sz="1200" dirty="0"/>
              <a:t>Parker, R. 2002. </a:t>
            </a:r>
            <a:r>
              <a:rPr lang="en-US" sz="1200" i="1" dirty="0"/>
              <a:t>Sparta. </a:t>
            </a:r>
            <a:r>
              <a:rPr lang="en-US" sz="1200" dirty="0"/>
              <a:t>Michael </a:t>
            </a:r>
            <a:r>
              <a:rPr lang="en-US" sz="1200" dirty="0" err="1"/>
              <a:t>Whitby</a:t>
            </a:r>
            <a:r>
              <a:rPr lang="en-US" sz="1200" dirty="0"/>
              <a:t> (</a:t>
            </a:r>
            <a:r>
              <a:rPr lang="en-US" sz="1200" dirty="0" err="1"/>
              <a:t>ed</a:t>
            </a:r>
            <a:r>
              <a:rPr lang="en-US" sz="1200" dirty="0"/>
              <a:t>).</a:t>
            </a:r>
            <a:r>
              <a:rPr lang="en-US" sz="1200" i="1" dirty="0"/>
              <a:t> </a:t>
            </a:r>
            <a:r>
              <a:rPr lang="en-US" sz="1200" dirty="0"/>
              <a:t>New York: Routledge</a:t>
            </a:r>
          </a:p>
          <a:p>
            <a:r>
              <a:rPr lang="en-US" sz="1200" dirty="0" err="1" smtClean="0"/>
              <a:t>Pettersson</a:t>
            </a:r>
            <a:r>
              <a:rPr lang="en-US" sz="1200" dirty="0"/>
              <a:t>, M. 1992. </a:t>
            </a:r>
            <a:r>
              <a:rPr lang="en-US" sz="1200" i="1" dirty="0"/>
              <a:t>Cults of Apollo at Sparta: The </a:t>
            </a:r>
            <a:r>
              <a:rPr lang="en-US" sz="1200" i="1" dirty="0" err="1"/>
              <a:t>Hyakinthia</a:t>
            </a:r>
            <a:r>
              <a:rPr lang="en-US" sz="1200" i="1" dirty="0"/>
              <a:t>, the </a:t>
            </a:r>
            <a:r>
              <a:rPr lang="en-US" sz="1200" i="1" dirty="0" err="1"/>
              <a:t>Gymnopaidiai</a:t>
            </a:r>
            <a:r>
              <a:rPr lang="en-US" sz="1200" i="1" dirty="0"/>
              <a:t>, and the </a:t>
            </a:r>
            <a:r>
              <a:rPr lang="en-US" sz="1200" i="1" dirty="0" err="1"/>
              <a:t>Karneia</a:t>
            </a:r>
            <a:r>
              <a:rPr lang="en-US" sz="1200" i="1" dirty="0"/>
              <a:t>. </a:t>
            </a:r>
            <a:r>
              <a:rPr lang="en-US" sz="1200" dirty="0"/>
              <a:t>Stockholm: </a:t>
            </a:r>
            <a:r>
              <a:rPr lang="en-US" sz="1200" dirty="0" err="1"/>
              <a:t>Textgruppen</a:t>
            </a:r>
            <a:r>
              <a:rPr lang="en-US" sz="1200" dirty="0"/>
              <a:t> I Uppsala</a:t>
            </a:r>
          </a:p>
          <a:p>
            <a:r>
              <a:rPr lang="en-US" sz="1200" dirty="0" smtClean="0"/>
              <a:t>Tomlinson</a:t>
            </a:r>
            <a:r>
              <a:rPr lang="en-US" sz="1200" dirty="0"/>
              <a:t>, R.A. 1972. </a:t>
            </a:r>
            <a:r>
              <a:rPr lang="en-US" sz="1200" i="1" dirty="0"/>
              <a:t>Argos and the </a:t>
            </a:r>
            <a:r>
              <a:rPr lang="en-US" sz="1200" i="1" dirty="0" err="1"/>
              <a:t>Argolid</a:t>
            </a:r>
            <a:r>
              <a:rPr lang="en-US" sz="1200" i="1" dirty="0"/>
              <a:t>: From the End of the Bronze Age to the Roman Occupation. </a:t>
            </a:r>
            <a:r>
              <a:rPr lang="en-US" sz="1200" dirty="0"/>
              <a:t>London: Routledge</a:t>
            </a:r>
          </a:p>
          <a:p>
            <a:r>
              <a:rPr lang="en-US" sz="1200" dirty="0" err="1" smtClean="0"/>
              <a:t>Marsyas</a:t>
            </a:r>
            <a:r>
              <a:rPr lang="en-US" sz="1200" dirty="0"/>
              <a:t>. (2012). </a:t>
            </a:r>
            <a:r>
              <a:rPr lang="en-US" sz="1200" i="1" dirty="0"/>
              <a:t>Map of Classical Greek </a:t>
            </a:r>
            <a:r>
              <a:rPr lang="en-US" sz="1200" i="1" dirty="0" err="1"/>
              <a:t>Sancuaries</a:t>
            </a:r>
            <a:r>
              <a:rPr lang="en-US" sz="1200" i="1" dirty="0"/>
              <a:t>. </a:t>
            </a:r>
            <a:r>
              <a:rPr lang="en-US" sz="1200" dirty="0"/>
              <a:t>Available from: </a:t>
            </a:r>
            <a:r>
              <a:rPr lang="en-US" sz="1200" u="sng" dirty="0">
                <a:hlinkClick r:id="rId2"/>
              </a:rPr>
              <a:t>https://www.ancient.eu/image/325/map-of-classical-greek-sanctuaries/</a:t>
            </a:r>
            <a:r>
              <a:rPr lang="en-US" sz="1200" dirty="0"/>
              <a:t>. [Accessed on 19/12/18]</a:t>
            </a:r>
          </a:p>
          <a:p>
            <a:r>
              <a:rPr lang="en-US" sz="1200" dirty="0" smtClean="0"/>
              <a:t>University </a:t>
            </a:r>
            <a:r>
              <a:rPr lang="en-US" sz="1200" dirty="0"/>
              <a:t>of Warwick. (2017). </a:t>
            </a:r>
            <a:r>
              <a:rPr lang="en-US" sz="1200" i="1" dirty="0"/>
              <a:t>Temple of Artemis </a:t>
            </a:r>
            <a:r>
              <a:rPr lang="en-US" sz="1200" i="1" dirty="0" err="1"/>
              <a:t>Orthia</a:t>
            </a:r>
            <a:r>
              <a:rPr lang="en-US" sz="1200" i="1" dirty="0"/>
              <a:t>, Sparta. </a:t>
            </a:r>
            <a:r>
              <a:rPr lang="en-US" sz="1200" dirty="0"/>
              <a:t>Available from: </a:t>
            </a:r>
            <a:r>
              <a:rPr lang="en-US" sz="1200" u="sng" dirty="0">
                <a:hlinkClick r:id="rId3"/>
              </a:rPr>
              <a:t>https://warwick.ac.uk/fac/arts/classics/students/modules/greekreligion/database/clunbe/</a:t>
            </a:r>
            <a:r>
              <a:rPr lang="en-US" sz="1200" dirty="0"/>
              <a:t>. [Accessed on 19/12/18]</a:t>
            </a:r>
          </a:p>
          <a:p>
            <a:r>
              <a:rPr lang="en-US" sz="1200" dirty="0" err="1" smtClean="0"/>
              <a:t>Waldstein</a:t>
            </a:r>
            <a:r>
              <a:rPr lang="en-US" sz="1200" dirty="0"/>
              <a:t>. (1902). </a:t>
            </a:r>
            <a:r>
              <a:rPr lang="en-US" sz="1200" i="1" dirty="0"/>
              <a:t>The Argive </a:t>
            </a:r>
            <a:r>
              <a:rPr lang="en-US" sz="1200" i="1" dirty="0" err="1"/>
              <a:t>Heraum</a:t>
            </a:r>
            <a:r>
              <a:rPr lang="en-US" sz="1200" i="1" dirty="0"/>
              <a:t>. </a:t>
            </a:r>
            <a:r>
              <a:rPr lang="en-US" sz="1200" dirty="0"/>
              <a:t>Available from: </a:t>
            </a:r>
            <a:r>
              <a:rPr lang="en-US" sz="1200" u="sng" dirty="0">
                <a:hlinkClick r:id="rId4"/>
              </a:rPr>
              <a:t>https://digi.ub.uni-heidelberg.de/diglit/waldstein1902bd1/0162/image</a:t>
            </a:r>
            <a:r>
              <a:rPr lang="en-US" sz="1200" dirty="0"/>
              <a:t>. [Accessed on 19/12/18]</a:t>
            </a:r>
          </a:p>
          <a:p>
            <a:endParaRPr lang="en-US" sz="1200" dirty="0"/>
          </a:p>
          <a:p>
            <a:endParaRPr lang="en-US" sz="1200" dirty="0"/>
          </a:p>
        </p:txBody>
      </p:sp>
    </p:spTree>
    <p:extLst>
      <p:ext uri="{BB962C8B-B14F-4D97-AF65-F5344CB8AC3E}">
        <p14:creationId xmlns:p14="http://schemas.microsoft.com/office/powerpoint/2010/main" val="354937788"/>
      </p:ext>
    </p:extLst>
  </p:cSld>
  <p:clrMapOvr>
    <a:masterClrMapping/>
  </p:clrMapOvr>
  <mc:AlternateContent xmlns:mc="http://schemas.openxmlformats.org/markup-compatibility/2006">
    <mc:Choice xmlns:p14="http://schemas.microsoft.com/office/powerpoint/2010/main" Requires="p14">
      <p:transition spd="slow" p14:dur="2000" advTm="140000"/>
    </mc:Choice>
    <mc:Fallback>
      <p:transition spd="slow" advTm="140000"/>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262</TotalTime>
  <Words>489</Words>
  <Application>Microsoft Macintosh PowerPoint</Application>
  <PresentationFormat>Widescreen</PresentationFormat>
  <Paragraphs>51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Century Gothic</vt:lpstr>
      <vt:lpstr>Wingdings 3</vt:lpstr>
      <vt:lpstr>Arial</vt:lpstr>
      <vt:lpstr>Wisp</vt:lpstr>
      <vt:lpstr>Comparative Religion: An Analysis of Argos and Sparta in War</vt:lpstr>
      <vt:lpstr>Introduction and Aim</vt:lpstr>
      <vt:lpstr>Religion in Greece</vt:lpstr>
      <vt:lpstr>Spartan religion</vt:lpstr>
      <vt:lpstr>Spartan religion in war</vt:lpstr>
      <vt:lpstr>Argive religion</vt:lpstr>
      <vt:lpstr>Argive religion in war</vt:lpstr>
      <vt:lpstr>Conclusion</vt:lpstr>
      <vt:lpstr>Bibliography</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Comparative Religion: An Analysis of Argos and Sparta in War</dc:title>
  <dc:creator>Jordan Kinnicutt</dc:creator>
  <cp:lastModifiedBy>Jordan Kinnicutt</cp:lastModifiedBy>
  <cp:revision>46</cp:revision>
  <dcterms:created xsi:type="dcterms:W3CDTF">2018-12-19T16:05:56Z</dcterms:created>
  <dcterms:modified xsi:type="dcterms:W3CDTF">2018-12-19T20:28:04Z</dcterms:modified>
</cp:coreProperties>
</file>