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30" r:id="rId1"/>
  </p:sldMasterIdLst>
  <p:notesMasterIdLst>
    <p:notesMasterId r:id="rId2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embeddedFontLst>
    <p:embeddedFont>
      <p:font typeface="GB Pinyinok-D" panose="020B0604020202020204" charset="-122"/>
      <p:regular r:id="rId29"/>
    </p:embeddedFont>
    <p:embeddedFont>
      <p:font typeface="黑体" panose="020B0604020202020204" charset="-122"/>
      <p:regular r:id="rId30"/>
    </p:embeddedFont>
    <p:embeddedFont>
      <p:font typeface="Corbel" panose="020B0503020204020204" pitchFamily="34" charset="0"/>
      <p:regular r:id="rId31"/>
      <p:bold r:id="rId32"/>
      <p:italic r:id="rId33"/>
      <p:boldItalic r:id="rId34"/>
    </p:embeddedFont>
    <p:embeddedFont>
      <p:font typeface="华文细黑" panose="020B0604020202020204" charset="-122"/>
      <p:regular r:id="rId35"/>
    </p:embeddedFont>
    <p:embeddedFont>
      <p:font typeface="华文楷体" panose="020B0604020202020204" charset="-122"/>
      <p:regular r:id="rId3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08B9EBBA-996F-894A-B54A-D6246ED52CEA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55584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9B3A1323-8D79-1946-B0D7-40001CF92E9D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5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806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70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689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024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7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901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334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67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4250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168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9485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2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379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078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5174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34913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9B482E8-6E0E-1B4F-B1FD-C69DB9E858D9}" type="datetimeFigureOut">
              <a:rPr lang="en-US" smtClean="0"/>
              <a:pPr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570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  <p:sldLayoutId id="2147483748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>
                <a:solidFill>
                  <a:srgbClr val="A6A6A6"/>
                </a:solidFill>
              </a:rPr>
              <a:t>Part</a:t>
            </a:r>
            <a:r>
              <a:rPr lang="en-US" sz="3200" dirty="0">
                <a:solidFill>
                  <a:srgbClr val="A6A6A6"/>
                </a:solidFill>
              </a:rPr>
              <a:t> 1 </a:t>
            </a:r>
            <a:r>
              <a:rPr sz="3200" dirty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  <a:r>
              <a:rPr sz="3200" dirty="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、</a:t>
            </a:r>
            <a:r>
              <a:rPr sz="3200" dirty="0">
                <a:solidFill>
                  <a:srgbClr val="A6A6A6"/>
                </a:solidFill>
              </a:rPr>
              <a:t>2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4381018" y="1676400"/>
            <a:ext cx="25672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n. Chinese language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6764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中文</a:t>
            </a:r>
          </a:p>
        </p:txBody>
      </p:sp>
      <p:sp>
        <p:nvSpPr>
          <p:cNvPr id="26" name="Shape 26"/>
          <p:cNvSpPr/>
          <p:nvPr/>
        </p:nvSpPr>
        <p:spPr>
          <a:xfrm>
            <a:off x="4333875" y="2357437"/>
            <a:ext cx="100142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class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428875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班</a:t>
            </a:r>
          </a:p>
        </p:txBody>
      </p:sp>
      <p:sp>
        <p:nvSpPr>
          <p:cNvPr id="28" name="Shape 28"/>
          <p:cNvSpPr/>
          <p:nvPr/>
        </p:nvSpPr>
        <p:spPr>
          <a:xfrm>
            <a:off x="1042987" y="3143250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一样</a:t>
            </a:r>
          </a:p>
        </p:txBody>
      </p:sp>
      <p:sp>
        <p:nvSpPr>
          <p:cNvPr id="29" name="Shape 29"/>
          <p:cNvSpPr/>
          <p:nvPr/>
        </p:nvSpPr>
        <p:spPr>
          <a:xfrm>
            <a:off x="4357687" y="3929062"/>
            <a:ext cx="187326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 the last one</a:t>
            </a:r>
          </a:p>
        </p:txBody>
      </p:sp>
      <p:sp>
        <p:nvSpPr>
          <p:cNvPr id="30" name="Shape 30"/>
          <p:cNvSpPr/>
          <p:nvPr/>
        </p:nvSpPr>
        <p:spPr>
          <a:xfrm>
            <a:off x="1000125" y="3857625"/>
            <a:ext cx="9572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最后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676400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400" dirty="0" err="1">
                <a:latin typeface="GB Pinyinok-D" pitchFamily="2" charset="-122"/>
                <a:ea typeface="GB Pinyinok-D" pitchFamily="2" charset="-122"/>
              </a:rPr>
              <a:t>z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hōnɡwén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4288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484437" y="314325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yíyànɡ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484437" y="385762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zuìhòu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5" name="Shape 35"/>
          <p:cNvSpPr/>
          <p:nvPr/>
        </p:nvSpPr>
        <p:spPr>
          <a:xfrm>
            <a:off x="1000125" y="4572000"/>
            <a:ext cx="928688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放心</a:t>
            </a:r>
          </a:p>
        </p:txBody>
      </p:sp>
      <p:sp>
        <p:nvSpPr>
          <p:cNvPr id="36" name="Shape 36"/>
          <p:cNvSpPr/>
          <p:nvPr/>
        </p:nvSpPr>
        <p:spPr>
          <a:xfrm>
            <a:off x="2500312" y="45720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fànɡ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1000125" y="5286375"/>
            <a:ext cx="10715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一定</a:t>
            </a:r>
          </a:p>
        </p:txBody>
      </p:sp>
      <p:sp>
        <p:nvSpPr>
          <p:cNvPr id="38" name="Shape 38"/>
          <p:cNvSpPr/>
          <p:nvPr/>
        </p:nvSpPr>
        <p:spPr>
          <a:xfrm>
            <a:off x="2441575" y="52863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yídìnɡ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4333875" y="3143250"/>
            <a:ext cx="313457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same, as……as……</a:t>
            </a:r>
          </a:p>
        </p:txBody>
      </p:sp>
      <p:sp>
        <p:nvSpPr>
          <p:cNvPr id="40" name="Shape 40"/>
          <p:cNvSpPr/>
          <p:nvPr/>
        </p:nvSpPr>
        <p:spPr>
          <a:xfrm>
            <a:off x="4333875" y="4572000"/>
            <a:ext cx="462152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 to ease one’s mind, to rest assured</a:t>
            </a:r>
          </a:p>
        </p:txBody>
      </p:sp>
      <p:sp>
        <p:nvSpPr>
          <p:cNvPr id="41" name="Shape 41"/>
          <p:cNvSpPr/>
          <p:nvPr/>
        </p:nvSpPr>
        <p:spPr>
          <a:xfrm>
            <a:off x="4356100" y="5357812"/>
            <a:ext cx="311984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 definitely, certainly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9" grpId="3" animBg="1" advAuto="0"/>
      <p:bldP spid="39" grpId="4" animBg="1" advAuto="0"/>
      <p:bldP spid="40" grpId="5" animBg="1" advAuto="0"/>
      <p:bldP spid="41" grpId="6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8" name="Shape 48"/>
          <p:cNvSpPr/>
          <p:nvPr/>
        </p:nvSpPr>
        <p:spPr>
          <a:xfrm>
            <a:off x="4459287" y="5529262"/>
            <a:ext cx="215672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Chinese language</a:t>
            </a:r>
          </a:p>
        </p:txBody>
      </p:sp>
      <p:sp>
        <p:nvSpPr>
          <p:cNvPr id="49" name="Shape 49"/>
          <p:cNvSpPr/>
          <p:nvPr/>
        </p:nvSpPr>
        <p:spPr>
          <a:xfrm>
            <a:off x="1049337" y="1857375"/>
            <a:ext cx="1008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中文</a:t>
            </a:r>
          </a:p>
        </p:txBody>
      </p:sp>
      <p:sp>
        <p:nvSpPr>
          <p:cNvPr id="50" name="Shape 50"/>
          <p:cNvSpPr/>
          <p:nvPr/>
        </p:nvSpPr>
        <p:spPr>
          <a:xfrm>
            <a:off x="4429125" y="1844824"/>
            <a:ext cx="85187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/>
              <a:t>n. class</a:t>
            </a:r>
          </a:p>
        </p:txBody>
      </p:sp>
      <p:sp>
        <p:nvSpPr>
          <p:cNvPr id="51" name="Shape 51"/>
          <p:cNvSpPr/>
          <p:nvPr/>
        </p:nvSpPr>
        <p:spPr>
          <a:xfrm>
            <a:off x="1049337" y="2609850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班</a:t>
            </a:r>
          </a:p>
        </p:txBody>
      </p:sp>
      <p:sp>
        <p:nvSpPr>
          <p:cNvPr id="52" name="Shape 52"/>
          <p:cNvSpPr/>
          <p:nvPr/>
        </p:nvSpPr>
        <p:spPr>
          <a:xfrm>
            <a:off x="1042987" y="3324225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一样</a:t>
            </a:r>
          </a:p>
        </p:txBody>
      </p:sp>
      <p:sp>
        <p:nvSpPr>
          <p:cNvPr id="53" name="Shape 53"/>
          <p:cNvSpPr/>
          <p:nvPr/>
        </p:nvSpPr>
        <p:spPr>
          <a:xfrm>
            <a:off x="4429125" y="2571750"/>
            <a:ext cx="157840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 the last one</a:t>
            </a:r>
          </a:p>
        </p:txBody>
      </p:sp>
      <p:sp>
        <p:nvSpPr>
          <p:cNvPr id="54" name="Shape 54"/>
          <p:cNvSpPr/>
          <p:nvPr/>
        </p:nvSpPr>
        <p:spPr>
          <a:xfrm>
            <a:off x="1000125" y="4038600"/>
            <a:ext cx="9572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最后</a:t>
            </a:r>
          </a:p>
        </p:txBody>
      </p:sp>
      <p:sp>
        <p:nvSpPr>
          <p:cNvPr id="55" name="Shape 55"/>
          <p:cNvSpPr/>
          <p:nvPr/>
        </p:nvSpPr>
        <p:spPr>
          <a:xfrm>
            <a:off x="2428875" y="5529262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400" dirty="0" err="1">
                <a:latin typeface="GB Pinyinok-D" pitchFamily="2" charset="-122"/>
                <a:ea typeface="GB Pinyinok-D" pitchFamily="2" charset="-122"/>
              </a:rPr>
              <a:t>z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hōnɡwén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2514600" y="257175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2457450" y="4071937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yíyànɡ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2457450" y="4792662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zuìhòu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16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59" name="Shape 59"/>
          <p:cNvSpPr/>
          <p:nvPr/>
        </p:nvSpPr>
        <p:spPr>
          <a:xfrm>
            <a:off x="1000125" y="4752975"/>
            <a:ext cx="928688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放心</a:t>
            </a:r>
          </a:p>
        </p:txBody>
      </p:sp>
      <p:sp>
        <p:nvSpPr>
          <p:cNvPr id="60" name="Shape 60"/>
          <p:cNvSpPr/>
          <p:nvPr/>
        </p:nvSpPr>
        <p:spPr>
          <a:xfrm>
            <a:off x="2428875" y="328612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fànɡ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1000125" y="5467350"/>
            <a:ext cx="10715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一定</a:t>
            </a:r>
          </a:p>
        </p:txBody>
      </p:sp>
      <p:sp>
        <p:nvSpPr>
          <p:cNvPr id="62" name="Shape 62"/>
          <p:cNvSpPr/>
          <p:nvPr/>
        </p:nvSpPr>
        <p:spPr>
          <a:xfrm>
            <a:off x="2428875" y="185737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yídìnɡ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4429125" y="4143375"/>
            <a:ext cx="262950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same, as……as……</a:t>
            </a:r>
          </a:p>
        </p:txBody>
      </p:sp>
      <p:sp>
        <p:nvSpPr>
          <p:cNvPr id="64" name="Shape 64"/>
          <p:cNvSpPr/>
          <p:nvPr/>
        </p:nvSpPr>
        <p:spPr>
          <a:xfrm>
            <a:off x="4333875" y="4752975"/>
            <a:ext cx="386862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 to ease one’s mind, to rest assured</a:t>
            </a:r>
          </a:p>
        </p:txBody>
      </p:sp>
      <p:sp>
        <p:nvSpPr>
          <p:cNvPr id="65" name="Shape 65"/>
          <p:cNvSpPr/>
          <p:nvPr/>
        </p:nvSpPr>
        <p:spPr>
          <a:xfrm>
            <a:off x="4429125" y="3357562"/>
            <a:ext cx="261722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 definitely, certainly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8" name="Shape 6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9" name="Shape 6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1" name="Shape 71"/>
          <p:cNvSpPr/>
          <p:nvPr/>
        </p:nvSpPr>
        <p:spPr>
          <a:xfrm>
            <a:off x="3179165" y="1733073"/>
            <a:ext cx="254437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(+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)</a:t>
            </a:r>
          </a:p>
        </p:txBody>
      </p:sp>
      <p:sp>
        <p:nvSpPr>
          <p:cNvPr id="72" name="Shape 72"/>
          <p:cNvSpPr/>
          <p:nvPr/>
        </p:nvSpPr>
        <p:spPr>
          <a:xfrm>
            <a:off x="2000250" y="3533298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儿子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2000250" y="2747486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这辆车的颜色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那辆车不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2000250" y="4357211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她的汉语说得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中国人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81" name="Group 8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9" name="Group 7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7" name="Shape 7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8" name="Shape 7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0" name="Shape 8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2" name="Shape 82"/>
          <p:cNvSpPr/>
          <p:nvPr/>
        </p:nvSpPr>
        <p:spPr>
          <a:xfrm>
            <a:off x="2555875" y="1700212"/>
            <a:ext cx="272125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班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放心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最后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83" name="Shape 83"/>
          <p:cNvSpPr/>
          <p:nvPr/>
        </p:nvSpPr>
        <p:spPr>
          <a:xfrm>
            <a:off x="1835150" y="2708275"/>
            <a:ext cx="5839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 对不起，这是＿＿一次，以后一定不会迟到了。</a:t>
            </a:r>
          </a:p>
        </p:txBody>
      </p:sp>
      <p:sp>
        <p:nvSpPr>
          <p:cNvPr id="84" name="Shape 84"/>
          <p:cNvSpPr/>
          <p:nvPr/>
        </p:nvSpPr>
        <p:spPr>
          <a:xfrm>
            <a:off x="1835149" y="3573462"/>
            <a:ext cx="4114801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508000" lvl="0" indent="-508000">
              <a:buSzPct val="100000"/>
              <a:buFont typeface="华文细黑"/>
              <a:buAutoNum type="arabicPeriod" startAt="2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A：你吃那么多，会越吃越胖。</a:t>
            </a:r>
          </a:p>
          <a:p>
            <a:pPr marL="457200" lvl="0" indent="-4572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B：＿＿，我每天都在运动。</a:t>
            </a:r>
          </a:p>
        </p:txBody>
      </p:sp>
      <p:sp>
        <p:nvSpPr>
          <p:cNvPr id="85" name="Shape 85"/>
          <p:cNvSpPr/>
          <p:nvPr/>
        </p:nvSpPr>
        <p:spPr>
          <a:xfrm>
            <a:off x="1819275" y="4508500"/>
            <a:ext cx="489585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你的书包颜色跟我的＿＿。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86" name="Shape 86"/>
          <p:cNvSpPr/>
          <p:nvPr/>
        </p:nvSpPr>
        <p:spPr>
          <a:xfrm>
            <a:off x="1785937" y="5243512"/>
            <a:ext cx="317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你在哪个＿＿学习汉语？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roup 92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8" name="Shape 88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91" name="Group 9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9" name="Shape 8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0" name="Shape 9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3" name="Shape 93"/>
          <p:cNvSpPr/>
          <p:nvPr/>
        </p:nvSpPr>
        <p:spPr>
          <a:xfrm>
            <a:off x="3048000" y="1381442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94" name="Shape 94"/>
          <p:cNvSpPr/>
          <p:nvPr/>
        </p:nvSpPr>
        <p:spPr>
          <a:xfrm>
            <a:off x="838200" y="20574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大山：马可，你的中文越说越好了。</a:t>
            </a:r>
          </a:p>
        </p:txBody>
      </p:sp>
      <p:sp>
        <p:nvSpPr>
          <p:cNvPr id="95" name="Shape 95"/>
          <p:cNvSpPr/>
          <p:nvPr/>
        </p:nvSpPr>
        <p:spPr>
          <a:xfrm>
            <a:off x="827087" y="2806700"/>
            <a:ext cx="468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马可：哪里哪里，我们班李静说得更好。</a:t>
            </a:r>
          </a:p>
        </p:txBody>
      </p:sp>
      <p:sp>
        <p:nvSpPr>
          <p:cNvPr id="96" name="Shape 96"/>
          <p:cNvSpPr/>
          <p:nvPr/>
        </p:nvSpPr>
        <p:spPr>
          <a:xfrm>
            <a:off x="827087" y="3527425"/>
            <a:ext cx="189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大山：怎么好？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4246562"/>
            <a:ext cx="4431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马可：她的汉语说的跟中国人一样好。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50133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大山：李静？我怎么没听说过这个名字？</a:t>
            </a:r>
          </a:p>
        </p:txBody>
      </p:sp>
      <p:sp>
        <p:nvSpPr>
          <p:cNvPr id="99" name="Shape 99"/>
          <p:cNvSpPr/>
          <p:nvPr/>
        </p:nvSpPr>
        <p:spPr>
          <a:xfrm>
            <a:off x="785812" y="5743575"/>
            <a:ext cx="341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马可：她是我们的汉语老师。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roup 10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1" name="Shape 10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4" name="Group 10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6" name="Shape 106"/>
          <p:cNvSpPr/>
          <p:nvPr/>
        </p:nvSpPr>
        <p:spPr>
          <a:xfrm>
            <a:off x="3048000" y="1381442"/>
            <a:ext cx="112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在蛋糕店</a:t>
            </a:r>
          </a:p>
        </p:txBody>
      </p:sp>
      <p:sp>
        <p:nvSpPr>
          <p:cNvPr id="107" name="Shape 107"/>
          <p:cNvSpPr/>
          <p:nvPr/>
        </p:nvSpPr>
        <p:spPr>
          <a:xfrm>
            <a:off x="838200" y="2057400"/>
            <a:ext cx="468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小丽：别吃了，你已经吃了三块蛋糕了。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827087" y="2806700"/>
            <a:ext cx="265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小刚：这是最后一块。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27087" y="35274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小丽：你总是吃甜的东西，会越吃越胖。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827087" y="4246562"/>
            <a:ext cx="3923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小刚：你放心，我一定不会变胖。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827087" y="5013325"/>
            <a:ext cx="189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小丽：为什么？</a:t>
            </a:r>
          </a:p>
        </p:txBody>
      </p:sp>
      <p:sp>
        <p:nvSpPr>
          <p:cNvPr id="112" name="Shape 112"/>
          <p:cNvSpPr/>
          <p:nvPr/>
        </p:nvSpPr>
        <p:spPr>
          <a:xfrm>
            <a:off x="785812" y="5743575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小刚：我们家的人都很瘦，吃不胖。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9" name="Group 119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7" name="Group 11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8" name="Shape 118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0" name="Shape 120"/>
          <p:cNvSpPr/>
          <p:nvPr/>
        </p:nvSpPr>
        <p:spPr>
          <a:xfrm>
            <a:off x="1676400" y="2105025"/>
            <a:ext cx="289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马可的中文越说越好了。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2" name="Shape 122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3" name="Shape 123"/>
          <p:cNvSpPr/>
          <p:nvPr/>
        </p:nvSpPr>
        <p:spPr>
          <a:xfrm>
            <a:off x="1676400" y="2897187"/>
            <a:ext cx="3152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李静是马可他们班的同学。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5" name="Shape 125"/>
          <p:cNvSpPr/>
          <p:nvPr/>
        </p:nvSpPr>
        <p:spPr>
          <a:xfrm>
            <a:off x="1676400" y="3735387"/>
            <a:ext cx="2136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小刚喜欢吃甜的。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1143000" y="45767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7" name="Shape 127"/>
          <p:cNvSpPr/>
          <p:nvPr/>
        </p:nvSpPr>
        <p:spPr>
          <a:xfrm>
            <a:off x="1676400" y="45608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小刚他们家人都很瘦。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315156293,3336407632&amp;fm=21&amp;gp=0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4662" y="25447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4265576834,404824311&amp;fm=21&amp;gp=0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00338" y="25447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123025969,3608086108&amp;fm=21&amp;gp=0.jpg"/>
          <p:cNvPicPr/>
          <p:nvPr/>
        </p:nvPicPr>
        <p:blipFill>
          <a:blip r:embed="rId4" cstate="print"/>
          <a:srcRect t="519" b="4175"/>
          <a:stretch>
            <a:fillRect/>
          </a:stretch>
        </p:blipFill>
        <p:spPr>
          <a:xfrm>
            <a:off x="6126056" y="2544762"/>
            <a:ext cx="2539916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995929" y="1700847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874662" y="2540031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dirty="0"/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500338" y="252253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537022" y="48974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yīfu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1.衣服</a:t>
            </a:r>
          </a:p>
        </p:txBody>
      </p:sp>
      <p:sp>
        <p:nvSpPr>
          <p:cNvPr id="23" name="Shape 23"/>
          <p:cNvSpPr/>
          <p:nvPr/>
        </p:nvSpPr>
        <p:spPr>
          <a:xfrm>
            <a:off x="4274591" y="48974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yánsè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2.颜 色</a:t>
            </a:r>
          </a:p>
        </p:txBody>
      </p:sp>
      <p:sp>
        <p:nvSpPr>
          <p:cNvPr id="24" name="Shape 24"/>
          <p:cNvSpPr/>
          <p:nvPr/>
        </p:nvSpPr>
        <p:spPr>
          <a:xfrm>
            <a:off x="6126013" y="2522537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753100" y="48974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fánɡzi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房  子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739900"/>
            <a:ext cx="143034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worry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747837"/>
            <a:ext cx="789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担心 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497137"/>
            <a:ext cx="218014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fairly, rather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比较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63900"/>
            <a:ext cx="15321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know  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了解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4025900"/>
            <a:ext cx="263183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first, in advance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4033837"/>
            <a:ext cx="561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先  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751012"/>
            <a:ext cx="106375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dān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2501900"/>
            <a:ext cx="8794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bǐjiào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14600" y="3263900"/>
            <a:ext cx="86337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liáojiě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4025900"/>
            <a:ext cx="62452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xiān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5060950" y="4887912"/>
            <a:ext cx="125547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middle</a:t>
            </a:r>
          </a:p>
        </p:txBody>
      </p:sp>
      <p:sp>
        <p:nvSpPr>
          <p:cNvPr id="44" name="Shape 44"/>
          <p:cNvSpPr/>
          <p:nvPr/>
        </p:nvSpPr>
        <p:spPr>
          <a:xfrm>
            <a:off x="1071562" y="4895850"/>
            <a:ext cx="866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中间  </a:t>
            </a:r>
          </a:p>
        </p:txBody>
      </p:sp>
      <p:sp>
        <p:nvSpPr>
          <p:cNvPr id="45" name="Shape 45"/>
          <p:cNvSpPr/>
          <p:nvPr/>
        </p:nvSpPr>
        <p:spPr>
          <a:xfrm>
            <a:off x="2536825" y="4887912"/>
            <a:ext cx="134427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zhōnɡjiān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43" grpId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8" name="Shape 4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9" name="Shape 4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1" name="Shape 5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2" name="Shape 52"/>
          <p:cNvSpPr/>
          <p:nvPr/>
        </p:nvSpPr>
        <p:spPr>
          <a:xfrm>
            <a:off x="5214937" y="4572000"/>
            <a:ext cx="120931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worry</a:t>
            </a:r>
          </a:p>
        </p:txBody>
      </p:sp>
      <p:sp>
        <p:nvSpPr>
          <p:cNvPr id="53" name="Shape 53"/>
          <p:cNvSpPr/>
          <p:nvPr/>
        </p:nvSpPr>
        <p:spPr>
          <a:xfrm>
            <a:off x="1049337" y="2105025"/>
            <a:ext cx="6756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担心 </a:t>
            </a:r>
          </a:p>
        </p:txBody>
      </p:sp>
      <p:sp>
        <p:nvSpPr>
          <p:cNvPr id="54" name="Shape 54"/>
          <p:cNvSpPr/>
          <p:nvPr/>
        </p:nvSpPr>
        <p:spPr>
          <a:xfrm>
            <a:off x="5000625" y="2143125"/>
            <a:ext cx="183414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fairly, rather</a:t>
            </a:r>
          </a:p>
        </p:txBody>
      </p:sp>
      <p:sp>
        <p:nvSpPr>
          <p:cNvPr id="55" name="Shape 55"/>
          <p:cNvSpPr/>
          <p:nvPr/>
        </p:nvSpPr>
        <p:spPr>
          <a:xfrm>
            <a:off x="1049337" y="2867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比较</a:t>
            </a:r>
          </a:p>
        </p:txBody>
      </p:sp>
      <p:sp>
        <p:nvSpPr>
          <p:cNvPr id="56" name="Shape 56"/>
          <p:cNvSpPr/>
          <p:nvPr/>
        </p:nvSpPr>
        <p:spPr>
          <a:xfrm>
            <a:off x="5072062" y="2928937"/>
            <a:ext cx="129414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know  </a:t>
            </a:r>
          </a:p>
        </p:txBody>
      </p:sp>
      <p:sp>
        <p:nvSpPr>
          <p:cNvPr id="57" name="Shape 57"/>
          <p:cNvSpPr/>
          <p:nvPr/>
        </p:nvSpPr>
        <p:spPr>
          <a:xfrm>
            <a:off x="1049337" y="3629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了解</a:t>
            </a:r>
          </a:p>
        </p:txBody>
      </p:sp>
      <p:sp>
        <p:nvSpPr>
          <p:cNvPr id="58" name="Shape 58"/>
          <p:cNvSpPr/>
          <p:nvPr/>
        </p:nvSpPr>
        <p:spPr>
          <a:xfrm>
            <a:off x="5072062" y="5357812"/>
            <a:ext cx="221055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first, in advance</a:t>
            </a:r>
          </a:p>
        </p:txBody>
      </p:sp>
      <p:sp>
        <p:nvSpPr>
          <p:cNvPr id="59" name="Shape 59"/>
          <p:cNvSpPr/>
          <p:nvPr/>
        </p:nvSpPr>
        <p:spPr>
          <a:xfrm>
            <a:off x="1049337" y="4391025"/>
            <a:ext cx="485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先  </a:t>
            </a:r>
          </a:p>
        </p:txBody>
      </p:sp>
      <p:sp>
        <p:nvSpPr>
          <p:cNvPr id="60" name="Shape 60"/>
          <p:cNvSpPr/>
          <p:nvPr/>
        </p:nvSpPr>
        <p:spPr>
          <a:xfrm>
            <a:off x="2500312" y="5286375"/>
            <a:ext cx="89864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dān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2571750" y="3714750"/>
            <a:ext cx="76238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bǐjiào</a:t>
            </a:r>
            <a:r>
              <a:rPr sz="2000" dirty="0"/>
              <a:t> </a:t>
            </a:r>
          </a:p>
        </p:txBody>
      </p:sp>
      <p:sp>
        <p:nvSpPr>
          <p:cNvPr id="62" name="Shape 62"/>
          <p:cNvSpPr/>
          <p:nvPr/>
        </p:nvSpPr>
        <p:spPr>
          <a:xfrm>
            <a:off x="2528887" y="4429125"/>
            <a:ext cx="73193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liáojiě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2571750" y="2928937"/>
            <a:ext cx="53476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Shape 64"/>
          <p:cNvSpPr/>
          <p:nvPr/>
        </p:nvSpPr>
        <p:spPr>
          <a:xfrm>
            <a:off x="5143500" y="3714750"/>
            <a:ext cx="106358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middle</a:t>
            </a:r>
          </a:p>
        </p:txBody>
      </p:sp>
      <p:sp>
        <p:nvSpPr>
          <p:cNvPr id="65" name="Shape 65"/>
          <p:cNvSpPr/>
          <p:nvPr/>
        </p:nvSpPr>
        <p:spPr>
          <a:xfrm>
            <a:off x="1043608" y="5253037"/>
            <a:ext cx="739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中间</a:t>
            </a:r>
            <a:r>
              <a:rPr sz="2000" dirty="0"/>
              <a:t>  </a:t>
            </a:r>
          </a:p>
        </p:txBody>
      </p:sp>
      <p:sp>
        <p:nvSpPr>
          <p:cNvPr id="66" name="Shape 66"/>
          <p:cNvSpPr/>
          <p:nvPr/>
        </p:nvSpPr>
        <p:spPr>
          <a:xfrm>
            <a:off x="2578100" y="2143125"/>
            <a:ext cx="113268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zhōnɡjiān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3177825" y="1733073"/>
            <a:ext cx="2281937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V.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</a:t>
            </a:r>
          </a:p>
        </p:txBody>
      </p:sp>
      <p:sp>
        <p:nvSpPr>
          <p:cNvPr id="73" name="Shape 73"/>
          <p:cNvSpPr/>
          <p:nvPr/>
        </p:nvSpPr>
        <p:spPr>
          <a:xfrm>
            <a:off x="2143125" y="2604611"/>
            <a:ext cx="4447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跳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 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飞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远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累</a:t>
            </a:r>
          </a:p>
        </p:txBody>
      </p:sp>
      <p:sp>
        <p:nvSpPr>
          <p:cNvPr id="74" name="Shape 74"/>
          <p:cNvSpPr/>
          <p:nvPr/>
        </p:nvSpPr>
        <p:spPr>
          <a:xfrm>
            <a:off x="2071687" y="3461861"/>
            <a:ext cx="4676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你总是吃甜的食物，会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胖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2000250" y="4357211"/>
            <a:ext cx="4980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山越高，路越难走，我也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先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中间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了解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比较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Shape 84"/>
          <p:cNvSpPr/>
          <p:nvPr/>
        </p:nvSpPr>
        <p:spPr>
          <a:xfrm>
            <a:off x="1908175" y="2781300"/>
            <a:ext cx="4885437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A：你怎么知道她会来？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B：我很＿＿她，她每天都在这儿吃饭。</a:t>
            </a:r>
          </a:p>
        </p:txBody>
      </p:sp>
      <p:sp>
        <p:nvSpPr>
          <p:cNvPr id="85" name="Shape 85"/>
          <p:cNvSpPr/>
          <p:nvPr/>
        </p:nvSpPr>
        <p:spPr>
          <a:xfrm>
            <a:off x="1908175" y="3743325"/>
            <a:ext cx="4696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这件事＿＿难，你再给我几天时间吧。</a:t>
            </a:r>
          </a:p>
        </p:txBody>
      </p:sp>
      <p:sp>
        <p:nvSpPr>
          <p:cNvPr id="86" name="Shape 86"/>
          <p:cNvSpPr/>
          <p:nvPr/>
        </p:nvSpPr>
        <p:spPr>
          <a:xfrm>
            <a:off x="1908175" y="4379704"/>
            <a:ext cx="4506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我想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去火车站接她，再去吃饭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7" name="Shape 87"/>
          <p:cNvSpPr/>
          <p:nvPr/>
        </p:nvSpPr>
        <p:spPr>
          <a:xfrm>
            <a:off x="1916112" y="5085184"/>
            <a:ext cx="2789175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A：你想要哪本书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、 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B：＿＿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的那本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9" name="Shape 8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4" name="Shape 94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在山上</a:t>
            </a:r>
          </a:p>
        </p:txBody>
      </p:sp>
      <p:sp>
        <p:nvSpPr>
          <p:cNvPr id="95" name="Shape 95"/>
          <p:cNvSpPr/>
          <p:nvPr/>
        </p:nvSpPr>
        <p:spPr>
          <a:xfrm>
            <a:off x="838200" y="2057400"/>
            <a:ext cx="265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小丽：我有点儿害怕。</a:t>
            </a:r>
          </a:p>
        </p:txBody>
      </p:sp>
      <p:sp>
        <p:nvSpPr>
          <p:cNvPr id="96" name="Shape 96"/>
          <p:cNvSpPr/>
          <p:nvPr/>
        </p:nvSpPr>
        <p:spPr>
          <a:xfrm>
            <a:off x="827087" y="2806700"/>
            <a:ext cx="189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小刚：怎么了？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35274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小丽：山越高，路越难走，我也越爬越冷。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50133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小丽：那我们先休息一下，一会儿再爬。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221162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小刚：不用担心，有我呢，我对这儿比较了解。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5786437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小刚：好，一会儿我们可以从中间那条路上去。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3" name="Shape 10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4" name="Shape 10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6" name="Shape 10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8" name="Shape 108"/>
          <p:cNvSpPr/>
          <p:nvPr/>
        </p:nvSpPr>
        <p:spPr>
          <a:xfrm>
            <a:off x="1692275" y="2060575"/>
            <a:ext cx="2145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小丽有点儿害怕。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92275" y="2852737"/>
            <a:ext cx="3669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小刚和小丽都是第一次来爬山。</a:t>
            </a:r>
          </a:p>
        </p:txBody>
      </p:sp>
      <p:sp>
        <p:nvSpPr>
          <p:cNvPr id="112" name="Shape 112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3" name="Shape 113"/>
          <p:cNvSpPr/>
          <p:nvPr/>
        </p:nvSpPr>
        <p:spPr>
          <a:xfrm>
            <a:off x="1692275" y="3573462"/>
            <a:ext cx="392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最后小丽和小刚会走中间那条路。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233762763,3146260502&amp;fm=21&amp;gp=0.jpg"/>
          <p:cNvPicPr/>
          <p:nvPr/>
        </p:nvPicPr>
        <p:blipFill>
          <a:blip r:embed="rId2" cstate="print"/>
          <a:srcRect l="242" t="240" r="242" b="11860"/>
          <a:stretch>
            <a:fillRect/>
          </a:stretch>
        </p:blipFill>
        <p:spPr>
          <a:xfrm>
            <a:off x="690562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3889087630,3687015010&amp;fm=21&amp;gp=0.jpg"/>
          <p:cNvPicPr/>
          <p:nvPr/>
        </p:nvPicPr>
        <p:blipFill>
          <a:blip r:embed="rId3" cstate="print"/>
          <a:srcRect l="381" t="181" r="381" b="3688"/>
          <a:stretch>
            <a:fillRect/>
          </a:stretch>
        </p:blipFill>
        <p:spPr>
          <a:xfrm>
            <a:off x="5813028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840915050,1913133496&amp;fm=21&amp;gp=0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45445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995929" y="1336675"/>
            <a:ext cx="3152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689371" y="2290762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241773" y="22653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409328" y="45926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tiānqì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1.天 气</a:t>
            </a:r>
          </a:p>
        </p:txBody>
      </p:sp>
      <p:sp>
        <p:nvSpPr>
          <p:cNvPr id="23" name="Shape 23"/>
          <p:cNvSpPr/>
          <p:nvPr/>
        </p:nvSpPr>
        <p:spPr>
          <a:xfrm>
            <a:off x="4130575" y="45926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bēizi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2.杯子</a:t>
            </a:r>
          </a:p>
        </p:txBody>
      </p:sp>
      <p:sp>
        <p:nvSpPr>
          <p:cNvPr id="24" name="Shape 24"/>
          <p:cNvSpPr/>
          <p:nvPr/>
        </p:nvSpPr>
        <p:spPr>
          <a:xfrm>
            <a:off x="5807075" y="22780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537076" y="45926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pànɡshòu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胖  瘦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03800" y="1772816"/>
            <a:ext cx="198860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v. to participate</a:t>
            </a:r>
          </a:p>
        </p:txBody>
      </p:sp>
      <p:sp>
        <p:nvSpPr>
          <p:cNvPr id="32" name="Shape 32"/>
          <p:cNvSpPr/>
          <p:nvPr/>
        </p:nvSpPr>
        <p:spPr>
          <a:xfrm>
            <a:off x="1117763" y="1785937"/>
            <a:ext cx="789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参加</a:t>
            </a:r>
            <a:r>
              <a:rPr sz="2400" dirty="0"/>
              <a:t> </a:t>
            </a:r>
          </a:p>
        </p:txBody>
      </p:sp>
      <p:sp>
        <p:nvSpPr>
          <p:cNvPr id="33" name="Shape 33"/>
          <p:cNvSpPr/>
          <p:nvPr/>
        </p:nvSpPr>
        <p:spPr>
          <a:xfrm>
            <a:off x="5003800" y="2865437"/>
            <a:ext cx="154286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influence</a:t>
            </a:r>
          </a:p>
        </p:txBody>
      </p:sp>
      <p:sp>
        <p:nvSpPr>
          <p:cNvPr id="34" name="Shape 34"/>
          <p:cNvSpPr/>
          <p:nvPr/>
        </p:nvSpPr>
        <p:spPr>
          <a:xfrm>
            <a:off x="1116012" y="2865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影响</a:t>
            </a:r>
          </a:p>
        </p:txBody>
      </p:sp>
      <p:sp>
        <p:nvSpPr>
          <p:cNvPr id="35" name="Shape 35"/>
          <p:cNvSpPr/>
          <p:nvPr/>
        </p:nvSpPr>
        <p:spPr>
          <a:xfrm>
            <a:off x="2581275" y="1785937"/>
            <a:ext cx="86337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cānjiā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2555875" y="2865437"/>
            <a:ext cx="137152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yínɡxiǎnɡ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9" name="Shape 3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0" name="Shape 4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2" name="Shape 42"/>
          <p:cNvSpPr/>
          <p:nvPr/>
        </p:nvSpPr>
        <p:spPr>
          <a:xfrm>
            <a:off x="1001712" y="1360487"/>
            <a:ext cx="6784976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3" name="Shape 43"/>
          <p:cNvSpPr/>
          <p:nvPr/>
        </p:nvSpPr>
        <p:spPr>
          <a:xfrm>
            <a:off x="5003800" y="2428875"/>
            <a:ext cx="1674525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participate</a:t>
            </a:r>
          </a:p>
        </p:txBody>
      </p:sp>
      <p:sp>
        <p:nvSpPr>
          <p:cNvPr id="44" name="Shape 44"/>
          <p:cNvSpPr/>
          <p:nvPr/>
        </p:nvSpPr>
        <p:spPr>
          <a:xfrm>
            <a:off x="1115616" y="2428875"/>
            <a:ext cx="6756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参加</a:t>
            </a:r>
            <a:r>
              <a:rPr sz="2000" dirty="0"/>
              <a:t> </a:t>
            </a:r>
          </a:p>
        </p:txBody>
      </p:sp>
      <p:sp>
        <p:nvSpPr>
          <p:cNvPr id="45" name="Shape 45"/>
          <p:cNvSpPr/>
          <p:nvPr/>
        </p:nvSpPr>
        <p:spPr>
          <a:xfrm>
            <a:off x="5003800" y="3436937"/>
            <a:ext cx="130307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influence</a:t>
            </a:r>
          </a:p>
        </p:txBody>
      </p:sp>
      <p:sp>
        <p:nvSpPr>
          <p:cNvPr id="46" name="Shape 46"/>
          <p:cNvSpPr/>
          <p:nvPr/>
        </p:nvSpPr>
        <p:spPr>
          <a:xfrm>
            <a:off x="1116012" y="350837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影响</a:t>
            </a:r>
          </a:p>
        </p:txBody>
      </p:sp>
      <p:sp>
        <p:nvSpPr>
          <p:cNvPr id="47" name="Shape 47"/>
          <p:cNvSpPr/>
          <p:nvPr/>
        </p:nvSpPr>
        <p:spPr>
          <a:xfrm>
            <a:off x="2857500" y="3500437"/>
            <a:ext cx="73353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cānjiā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842417" y="2420888"/>
            <a:ext cx="115351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yínɡxiǎnɡ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/>
              <a:t>VA.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558ED5"/>
                </a:solidFill>
              </a:rPr>
              <a:t>adj</a:t>
            </a:r>
            <a:r>
              <a:rPr sz="2400"/>
              <a:t>.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/>
              <a:t>VB+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4F81BD"/>
                </a:solidFill>
              </a:rPr>
              <a:t>adj. </a:t>
            </a:r>
          </a:p>
        </p:txBody>
      </p:sp>
      <p:sp>
        <p:nvSpPr>
          <p:cNvPr id="55" name="Shape 55"/>
          <p:cNvSpPr/>
          <p:nvPr/>
        </p:nvSpPr>
        <p:spPr>
          <a:xfrm>
            <a:off x="2357437" y="2984817"/>
            <a:ext cx="2786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吃得越多，长得越胖。</a:t>
            </a:r>
          </a:p>
        </p:txBody>
      </p:sp>
      <p:sp>
        <p:nvSpPr>
          <p:cNvPr id="56" name="Shape 56"/>
          <p:cNvSpPr/>
          <p:nvPr/>
        </p:nvSpPr>
        <p:spPr>
          <a:xfrm>
            <a:off x="2339752" y="398494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他让我多休息，休息得越多，好得越快</a:t>
            </a:r>
            <a:r>
              <a:rPr sz="2000" dirty="0"/>
              <a:t>。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6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6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59" name="Shape 5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0" name="Shape 6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62" name="Shape 6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64" name="Shape 64"/>
          <p:cNvSpPr/>
          <p:nvPr/>
        </p:nvSpPr>
        <p:spPr>
          <a:xfrm>
            <a:off x="723900" y="257175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你想不想去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跑步比赛？</a:t>
            </a:r>
          </a:p>
        </p:txBody>
      </p:sp>
      <p:sp>
        <p:nvSpPr>
          <p:cNvPr id="65" name="Shape 65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66" name="Shape 66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67" name="Shape 67"/>
          <p:cNvSpPr/>
          <p:nvPr/>
        </p:nvSpPr>
        <p:spPr>
          <a:xfrm>
            <a:off x="720725" y="3297043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2.少玩儿一会儿电子游戏吧，别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了学习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714375" y="407193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你应该多休息，休息得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多，好得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快。</a:t>
            </a:r>
          </a:p>
        </p:txBody>
      </p:sp>
      <p:sp>
        <p:nvSpPr>
          <p:cNvPr id="69" name="Shape 69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参加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越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71" name="Shape 7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7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76" name="Shape 76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在小明家</a:t>
            </a:r>
          </a:p>
        </p:txBody>
      </p:sp>
      <p:sp>
        <p:nvSpPr>
          <p:cNvPr id="77" name="Shape 77"/>
          <p:cNvSpPr/>
          <p:nvPr/>
        </p:nvSpPr>
        <p:spPr>
          <a:xfrm>
            <a:off x="838200" y="20574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同学：小明，你的眼睛怎么跟大熊猫一样了？</a:t>
            </a:r>
          </a:p>
        </p:txBody>
      </p:sp>
      <p:sp>
        <p:nvSpPr>
          <p:cNvPr id="78" name="Shape 78"/>
          <p:cNvSpPr/>
          <p:nvPr/>
        </p:nvSpPr>
        <p:spPr>
          <a:xfrm>
            <a:off x="850900" y="3429000"/>
            <a:ext cx="392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同学：去医院了吗？医生说什么？</a:t>
            </a:r>
          </a:p>
        </p:txBody>
      </p:sp>
      <p:sp>
        <p:nvSpPr>
          <p:cNvPr id="79" name="Shape 79"/>
          <p:cNvSpPr/>
          <p:nvPr/>
        </p:nvSpPr>
        <p:spPr>
          <a:xfrm>
            <a:off x="850899" y="4114800"/>
            <a:ext cx="544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小明：他让我多休息，休息得越多，好得越快。</a:t>
            </a:r>
          </a:p>
        </p:txBody>
      </p:sp>
      <p:sp>
        <p:nvSpPr>
          <p:cNvPr id="80" name="Shape 80"/>
          <p:cNvSpPr/>
          <p:nvPr/>
        </p:nvSpPr>
        <p:spPr>
          <a:xfrm>
            <a:off x="850900" y="2743200"/>
            <a:ext cx="392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小明：我这几天脚疼，没休息好。</a:t>
            </a:r>
          </a:p>
        </p:txBody>
      </p:sp>
      <p:sp>
        <p:nvSpPr>
          <p:cNvPr id="81" name="Shape 81"/>
          <p:cNvSpPr/>
          <p:nvPr/>
        </p:nvSpPr>
        <p:spPr>
          <a:xfrm>
            <a:off x="842962" y="4729162"/>
            <a:ext cx="4685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同学：下个月的篮球比赛，你能参加吗？</a:t>
            </a:r>
          </a:p>
        </p:txBody>
      </p:sp>
      <p:sp>
        <p:nvSpPr>
          <p:cNvPr id="82" name="Shape 82"/>
          <p:cNvSpPr/>
          <p:nvPr/>
        </p:nvSpPr>
        <p:spPr>
          <a:xfrm>
            <a:off x="855662" y="5414962"/>
            <a:ext cx="468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小明：一定能参加，一点儿影响也没有。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8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8" name="Shape 8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0" name="Shape 90"/>
          <p:cNvSpPr/>
          <p:nvPr/>
        </p:nvSpPr>
        <p:spPr>
          <a:xfrm>
            <a:off x="1639887" y="1852612"/>
            <a:ext cx="239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小明的眼睛受伤了。</a:t>
            </a:r>
          </a:p>
        </p:txBody>
      </p:sp>
      <p:sp>
        <p:nvSpPr>
          <p:cNvPr id="91" name="Shape 91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92" name="Shape 92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93" name="Shape 93"/>
          <p:cNvSpPr/>
          <p:nvPr/>
        </p:nvSpPr>
        <p:spPr>
          <a:xfrm>
            <a:off x="1639887" y="2668587"/>
            <a:ext cx="239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医生让小明多休息。</a:t>
            </a:r>
          </a:p>
        </p:txBody>
      </p:sp>
      <p:sp>
        <p:nvSpPr>
          <p:cNvPr id="94" name="Shape 94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95" name="Shape 95"/>
          <p:cNvSpPr/>
          <p:nvPr/>
        </p:nvSpPr>
        <p:spPr>
          <a:xfrm>
            <a:off x="1639887" y="3494087"/>
            <a:ext cx="417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小明不能参加下个月的篮球比赛了。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0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1" name="Shape 10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3" name="Shape 103"/>
          <p:cNvSpPr/>
          <p:nvPr/>
        </p:nvSpPr>
        <p:spPr>
          <a:xfrm>
            <a:off x="2038350" y="2426493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你给我的那本书我看完了。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619250" y="240982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05" name="Shape 105"/>
          <p:cNvSpPr/>
          <p:nvPr/>
        </p:nvSpPr>
        <p:spPr>
          <a:xfrm>
            <a:off x="1619250" y="284321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06" name="Shape 106"/>
          <p:cNvSpPr/>
          <p:nvPr/>
        </p:nvSpPr>
        <p:spPr>
          <a:xfrm>
            <a:off x="2038350" y="2867818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你觉得怎么样？</a:t>
            </a:r>
          </a:p>
        </p:txBody>
      </p:sp>
      <p:sp>
        <p:nvSpPr>
          <p:cNvPr id="107" name="Shape 107"/>
          <p:cNvSpPr/>
          <p:nvPr/>
        </p:nvSpPr>
        <p:spPr>
          <a:xfrm>
            <a:off x="1619250" y="3326910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08" name="Shape 108"/>
          <p:cNvSpPr/>
          <p:nvPr/>
        </p:nvSpPr>
        <p:spPr>
          <a:xfrm>
            <a:off x="2038350" y="3323235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很有意思，我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喜欢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-101601" y="1716881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越…越…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</a:t>
            </a:r>
          </a:p>
        </p:txBody>
      </p:sp>
      <p:sp>
        <p:nvSpPr>
          <p:cNvPr id="110" name="Shape 110"/>
          <p:cNvSpPr/>
          <p:nvPr/>
        </p:nvSpPr>
        <p:spPr>
          <a:xfrm>
            <a:off x="1631950" y="381476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B：</a:t>
            </a:r>
          </a:p>
        </p:txBody>
      </p:sp>
      <p:sp>
        <p:nvSpPr>
          <p:cNvPr id="111" name="Shape 111"/>
          <p:cNvSpPr/>
          <p:nvPr/>
        </p:nvSpPr>
        <p:spPr>
          <a:xfrm>
            <a:off x="2051050" y="3839368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我跟你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，也非常喜欢。</a:t>
            </a:r>
          </a:p>
        </p:txBody>
      </p:sp>
      <p:pic>
        <p:nvPicPr>
          <p:cNvPr id="112" name="17523124.jpg"/>
          <p:cNvPicPr/>
          <p:nvPr/>
        </p:nvPicPr>
        <p:blipFill>
          <a:blip r:embed="rId2" cstate="print"/>
          <a:srcRect l="306" t="647" r="306" b="5490"/>
          <a:stretch>
            <a:fillRect/>
          </a:stretch>
        </p:blipFill>
        <p:spPr>
          <a:xfrm>
            <a:off x="6130846" y="2571750"/>
            <a:ext cx="2235201" cy="1435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1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8" name="Shape 11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0" name="Shape 120"/>
          <p:cNvSpPr/>
          <p:nvPr/>
        </p:nvSpPr>
        <p:spPr>
          <a:xfrm>
            <a:off x="1758950" y="2132856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什么比赛？</a:t>
            </a:r>
          </a:p>
        </p:txBody>
      </p:sp>
      <p:sp>
        <p:nvSpPr>
          <p:cNvPr id="121" name="Shape 121"/>
          <p:cNvSpPr/>
          <p:nvPr/>
        </p:nvSpPr>
        <p:spPr>
          <a:xfrm>
            <a:off x="1301750" y="2155081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22" name="Shape 122"/>
          <p:cNvSpPr/>
          <p:nvPr/>
        </p:nvSpPr>
        <p:spPr>
          <a:xfrm>
            <a:off x="1301750" y="2641986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23" name="Shape 123"/>
          <p:cNvSpPr/>
          <p:nvPr/>
        </p:nvSpPr>
        <p:spPr>
          <a:xfrm>
            <a:off x="1758950" y="2640399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篮球比赛，你呢？</a:t>
            </a:r>
          </a:p>
        </p:txBody>
      </p:sp>
      <p:sp>
        <p:nvSpPr>
          <p:cNvPr id="124" name="Shape 124"/>
          <p:cNvSpPr/>
          <p:nvPr/>
        </p:nvSpPr>
        <p:spPr>
          <a:xfrm>
            <a:off x="1301750" y="3182461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A：</a:t>
            </a:r>
          </a:p>
        </p:txBody>
      </p:sp>
      <p:sp>
        <p:nvSpPr>
          <p:cNvPr id="125" name="Shape 125"/>
          <p:cNvSpPr/>
          <p:nvPr/>
        </p:nvSpPr>
        <p:spPr>
          <a:xfrm>
            <a:off x="1758950" y="3180873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我跟你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，也对打篮球感兴趣。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-1" y="1500187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参加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</a:t>
            </a:r>
          </a:p>
        </p:txBody>
      </p:sp>
      <p:sp>
        <p:nvSpPr>
          <p:cNvPr id="127" name="Shape 127"/>
          <p:cNvSpPr/>
          <p:nvPr/>
        </p:nvSpPr>
        <p:spPr>
          <a:xfrm>
            <a:off x="1314450" y="3692048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28" name="Shape 128"/>
          <p:cNvSpPr/>
          <p:nvPr/>
        </p:nvSpPr>
        <p:spPr>
          <a:xfrm>
            <a:off x="1771650" y="3690461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但是你上周腿受伤了，会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你打篮球吗？</a:t>
            </a:r>
          </a:p>
        </p:txBody>
      </p:sp>
      <p:sp>
        <p:nvSpPr>
          <p:cNvPr id="129" name="Shape 129"/>
          <p:cNvSpPr/>
          <p:nvPr/>
        </p:nvSpPr>
        <p:spPr>
          <a:xfrm>
            <a:off x="1301750" y="4187348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30" name="Shape 130"/>
          <p:cNvSpPr/>
          <p:nvPr/>
        </p:nvSpPr>
        <p:spPr>
          <a:xfrm>
            <a:off x="1758950" y="4185761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不会，我的腿早就好了。</a:t>
            </a:r>
          </a:p>
        </p:txBody>
      </p:sp>
      <p:pic>
        <p:nvPicPr>
          <p:cNvPr id="131" name="u=1887551697,3356711799&amp;fm=21&amp;gp=0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8843" y="2712720"/>
            <a:ext cx="2235201" cy="1435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视差">
  <a:themeElements>
    <a:clrScheme name="视差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视差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视差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TM03457496[[fn=视差]]</Template>
  <TotalTime>22</TotalTime>
  <Words>721</Words>
  <Application>Microsoft Office PowerPoint</Application>
  <PresentationFormat>On-screen Show (4:3)</PresentationFormat>
  <Paragraphs>243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GB Pinyinok-D</vt:lpstr>
      <vt:lpstr>黑体</vt:lpstr>
      <vt:lpstr>Times New Roman</vt:lpstr>
      <vt:lpstr>Corbel</vt:lpstr>
      <vt:lpstr>华文细黑</vt:lpstr>
      <vt:lpstr>华文楷体</vt:lpstr>
      <vt:lpstr>Helvetica Neue</vt:lpstr>
      <vt:lpstr>Arial</vt:lpstr>
      <vt:lpstr>视差</vt:lpstr>
      <vt:lpstr>第九课  她的汉语说得跟中国人一样好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第九课  她的汉语说得跟中国人一样好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第九课  她的汉语说得跟中国人一样好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第九课  她的汉语说得跟中国人一样好</dc:title>
  <dc:creator>888</dc:creator>
  <cp:lastModifiedBy>Yue Luan</cp:lastModifiedBy>
  <cp:revision>10</cp:revision>
  <dcterms:modified xsi:type="dcterms:W3CDTF">2019-10-24T16:28:00Z</dcterms:modified>
</cp:coreProperties>
</file>