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22"/>
  </p:handout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8F6BD7-15EF-4D31-AE00-E7B7A81E6AEF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51C149-C1CC-47D3-B31C-953CD637F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7990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45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2838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350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302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594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989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1560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1158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9688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346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4711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384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3608" y="9807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 guide </a:t>
            </a:r>
            <a:br>
              <a:rPr lang="en-GB" dirty="0" smtClean="0"/>
            </a:br>
            <a:r>
              <a:rPr lang="en-GB" dirty="0" smtClean="0"/>
              <a:t>to </a:t>
            </a:r>
            <a:br>
              <a:rPr lang="en-GB" dirty="0" smtClean="0"/>
            </a:br>
            <a:r>
              <a:rPr lang="en-GB" dirty="0" smtClean="0"/>
              <a:t>Academic Writing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1720" y="2996952"/>
            <a:ext cx="6400800" cy="1752600"/>
          </a:xfrm>
        </p:spPr>
        <p:txBody>
          <a:bodyPr/>
          <a:lstStyle/>
          <a:p>
            <a:r>
              <a:rPr lang="en-GB" dirty="0" smtClean="0"/>
              <a:t>UWTSD</a:t>
            </a:r>
          </a:p>
          <a:p>
            <a:r>
              <a:rPr lang="en-GB" dirty="0" smtClean="0"/>
              <a:t>January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8366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Characteristics of Academic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50000"/>
              </a:lnSpc>
            </a:pPr>
            <a:r>
              <a:rPr lang="en-US" dirty="0" smtClean="0">
                <a:latin typeface="+mj-lt"/>
              </a:rPr>
              <a:t>formal </a:t>
            </a:r>
            <a:r>
              <a:rPr lang="en-US" dirty="0">
                <a:latin typeface="+mj-lt"/>
              </a:rPr>
              <a:t>writing style, </a:t>
            </a:r>
            <a:endParaRPr lang="en-US" dirty="0" smtClean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US" dirty="0" smtClean="0">
                <a:latin typeface="+mj-lt"/>
              </a:rPr>
              <a:t>using </a:t>
            </a:r>
            <a:r>
              <a:rPr lang="en-US" dirty="0">
                <a:latin typeface="+mj-lt"/>
              </a:rPr>
              <a:t>the 3</a:t>
            </a:r>
            <a:r>
              <a:rPr lang="en-US" baseline="30000" dirty="0">
                <a:latin typeface="+mj-lt"/>
              </a:rPr>
              <a:t>rd</a:t>
            </a:r>
            <a:r>
              <a:rPr lang="en-US" dirty="0">
                <a:latin typeface="+mj-lt"/>
              </a:rPr>
              <a:t> person </a:t>
            </a:r>
            <a:endParaRPr lang="en-US" dirty="0" smtClean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US" dirty="0" smtClean="0">
                <a:latin typeface="+mj-lt"/>
              </a:rPr>
              <a:t>writing </a:t>
            </a:r>
            <a:r>
              <a:rPr lang="en-US" dirty="0">
                <a:latin typeface="+mj-lt"/>
              </a:rPr>
              <a:t>full sentences which are carefully structured into paragraphs</a:t>
            </a:r>
            <a:r>
              <a:rPr lang="en-US" dirty="0" smtClean="0">
                <a:latin typeface="+mj-lt"/>
              </a:rPr>
              <a:t>.</a:t>
            </a:r>
            <a:br>
              <a:rPr lang="en-US" dirty="0" smtClean="0">
                <a:latin typeface="+mj-lt"/>
              </a:rPr>
            </a:br>
            <a:r>
              <a:rPr lang="en-US" dirty="0" smtClean="0">
                <a:latin typeface="+mj-lt"/>
              </a:rPr>
              <a:t/>
            </a:r>
            <a:br>
              <a:rPr lang="en-US" dirty="0" smtClean="0">
                <a:latin typeface="+mj-lt"/>
              </a:rPr>
            </a:br>
            <a:r>
              <a:rPr lang="en-US" dirty="0" smtClean="0">
                <a:latin typeface="+mj-lt"/>
              </a:rPr>
              <a:t>  </a:t>
            </a:r>
            <a:r>
              <a:rPr lang="en-US" dirty="0">
                <a:latin typeface="+mj-lt"/>
              </a:rPr>
              <a:t>In order to get an idea of what academic writing looks like, try reading journals and the books from your reading list; these should give you an idea of academic style.  Your ability to write academically will improve the more you read widely and the more you practice your writing.</a:t>
            </a:r>
            <a:endParaRPr lang="en-GB" dirty="0"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2999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8936"/>
            <a:ext cx="8229600" cy="852704"/>
          </a:xfrm>
        </p:spPr>
        <p:txBody>
          <a:bodyPr>
            <a:noAutofit/>
          </a:bodyPr>
          <a:lstStyle/>
          <a:p>
            <a:r>
              <a:rPr lang="en-US" sz="2800" b="1" dirty="0"/>
              <a:t>Avoid abbreviations and slang expressions </a:t>
            </a:r>
            <a:r>
              <a:rPr lang="en-GB" sz="3200" dirty="0"/>
              <a:t/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725459"/>
            <a:ext cx="8229600" cy="5199856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latin typeface="+mj-lt"/>
              </a:rPr>
              <a:t>In academic writing, it is important to avoid slang expressions of any sort, unless there is a specific contextual reason for doing so. 	</a:t>
            </a:r>
            <a:endParaRPr lang="en-GB" dirty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+mj-lt"/>
              </a:rPr>
              <a:t>Avoid expressions such as: </a:t>
            </a:r>
            <a:endParaRPr lang="en-GB" dirty="0">
              <a:latin typeface="+mj-lt"/>
            </a:endParaRPr>
          </a:p>
          <a:p>
            <a:pPr lvl="1">
              <a:lnSpc>
                <a:spcPct val="150000"/>
              </a:lnSpc>
            </a:pPr>
            <a:r>
              <a:rPr lang="en-GB" dirty="0">
                <a:latin typeface="+mj-lt"/>
              </a:rPr>
              <a:t>This author </a:t>
            </a:r>
            <a:r>
              <a:rPr lang="en-GB" b="1" dirty="0">
                <a:latin typeface="+mj-lt"/>
              </a:rPr>
              <a:t>doesn’t have a clue</a:t>
            </a:r>
            <a:r>
              <a:rPr lang="en-GB" dirty="0">
                <a:latin typeface="+mj-lt"/>
              </a:rPr>
              <a:t> about the subject. 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+mj-lt"/>
              </a:rPr>
              <a:t>The argument proposed is a </a:t>
            </a:r>
            <a:r>
              <a:rPr lang="en-GB" b="1" dirty="0">
                <a:latin typeface="+mj-lt"/>
              </a:rPr>
              <a:t>bit over the top</a:t>
            </a:r>
            <a:r>
              <a:rPr lang="en-GB" dirty="0">
                <a:latin typeface="+mj-lt"/>
              </a:rPr>
              <a:t>. 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+mj-lt"/>
              </a:rPr>
              <a:t>Statements like these are </a:t>
            </a:r>
            <a:r>
              <a:rPr lang="en-GB" b="1" dirty="0">
                <a:latin typeface="+mj-lt"/>
              </a:rPr>
              <a:t>full of hot air. </a:t>
            </a:r>
            <a:endParaRPr lang="en-GB" dirty="0">
              <a:latin typeface="+mj-lt"/>
            </a:endParaRPr>
          </a:p>
          <a:p>
            <a:pPr>
              <a:lnSpc>
                <a:spcPct val="150000"/>
              </a:lnSpc>
            </a:pP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297050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Be cautious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US" dirty="0" smtClean="0">
                <a:latin typeface="+mj-lt"/>
              </a:rPr>
              <a:t>Academic </a:t>
            </a:r>
            <a:r>
              <a:rPr lang="en-US" dirty="0">
                <a:latin typeface="+mj-lt"/>
              </a:rPr>
              <a:t>writing is frequently expressed with care. </a:t>
            </a:r>
            <a:r>
              <a:rPr lang="en-US" b="1" dirty="0">
                <a:latin typeface="+mj-lt"/>
              </a:rPr>
              <a:t>Nothing is ever completely certain</a:t>
            </a:r>
            <a:r>
              <a:rPr lang="en-US" dirty="0">
                <a:latin typeface="+mj-lt"/>
              </a:rPr>
              <a:t>, so it is important to express this with language. </a:t>
            </a:r>
            <a:endParaRPr lang="en-US" dirty="0" smtClean="0">
              <a:latin typeface="+mj-lt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US" dirty="0" smtClean="0">
                <a:latin typeface="+mj-lt"/>
              </a:rPr>
              <a:t>Use </a:t>
            </a:r>
            <a:r>
              <a:rPr lang="en-US" dirty="0">
                <a:latin typeface="+mj-lt"/>
              </a:rPr>
              <a:t>phrases such as the following… </a:t>
            </a:r>
            <a:endParaRPr lang="en-US" dirty="0" smtClean="0">
              <a:latin typeface="+mj-lt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dirty="0">
              <a:latin typeface="+mj-lt"/>
            </a:endParaRPr>
          </a:p>
          <a:p>
            <a:r>
              <a:rPr lang="en-US" dirty="0">
                <a:latin typeface="+mj-lt"/>
              </a:rPr>
              <a:t> </a:t>
            </a:r>
            <a:r>
              <a:rPr lang="en-GB" dirty="0" smtClean="0">
                <a:latin typeface="+mj-lt"/>
              </a:rPr>
              <a:t>Appears </a:t>
            </a:r>
            <a:r>
              <a:rPr lang="en-GB" dirty="0">
                <a:latin typeface="+mj-lt"/>
              </a:rPr>
              <a:t>to</a:t>
            </a:r>
          </a:p>
          <a:p>
            <a:pPr lvl="0"/>
            <a:r>
              <a:rPr lang="en-GB" dirty="0">
                <a:latin typeface="+mj-lt"/>
              </a:rPr>
              <a:t>Seems to</a:t>
            </a:r>
          </a:p>
          <a:p>
            <a:pPr lvl="0"/>
            <a:r>
              <a:rPr lang="en-GB" dirty="0">
                <a:latin typeface="+mj-lt"/>
              </a:rPr>
              <a:t>Apparently</a:t>
            </a:r>
          </a:p>
          <a:p>
            <a:pPr lvl="0"/>
            <a:r>
              <a:rPr lang="en-GB" dirty="0">
                <a:latin typeface="+mj-lt"/>
              </a:rPr>
              <a:t>In some cases</a:t>
            </a:r>
            <a:br>
              <a:rPr lang="en-GB" dirty="0">
                <a:latin typeface="+mj-lt"/>
              </a:rPr>
            </a:br>
            <a:endParaRPr lang="en-GB" dirty="0"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071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868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Be careful </a:t>
            </a:r>
            <a:r>
              <a:rPr lang="en-GB" sz="3600" b="1" dirty="0" smtClean="0"/>
              <a:t>using </a:t>
            </a:r>
            <a:r>
              <a:rPr lang="en-GB" sz="3600" b="1" dirty="0"/>
              <a:t>personal opinion.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>
                <a:latin typeface="+mj-lt"/>
              </a:rPr>
              <a:t>Academic writing typically does not contain elements, such as personal or emotional language or judgmental words</a:t>
            </a:r>
            <a:r>
              <a:rPr lang="en-US" dirty="0" smtClean="0">
                <a:latin typeface="+mj-lt"/>
              </a:rPr>
              <a:t>.</a:t>
            </a:r>
            <a:br>
              <a:rPr lang="en-US" dirty="0" smtClean="0">
                <a:latin typeface="+mj-lt"/>
              </a:rPr>
            </a:br>
            <a:endParaRPr lang="en-US" dirty="0" smtClean="0">
              <a:latin typeface="+mj-lt"/>
            </a:endParaRPr>
          </a:p>
          <a:p>
            <a:pPr marL="0" indent="0">
              <a:buNone/>
            </a:pPr>
            <a:r>
              <a:rPr lang="en-US" dirty="0" smtClean="0">
                <a:latin typeface="+mj-lt"/>
              </a:rPr>
              <a:t> </a:t>
            </a:r>
            <a:r>
              <a:rPr lang="en-US" dirty="0">
                <a:latin typeface="+mj-lt"/>
              </a:rPr>
              <a:t>As a result it is characterised as impersonal and objective. </a:t>
            </a:r>
            <a:r>
              <a:rPr lang="en-US" dirty="0" smtClean="0">
                <a:latin typeface="+mj-lt"/>
              </a:rPr>
              <a:t/>
            </a:r>
            <a:br>
              <a:rPr lang="en-US" dirty="0" smtClean="0">
                <a:latin typeface="+mj-lt"/>
              </a:rPr>
            </a:br>
            <a:r>
              <a:rPr lang="en-US" dirty="0" smtClean="0">
                <a:latin typeface="+mj-lt"/>
              </a:rPr>
              <a:t/>
            </a:r>
            <a:br>
              <a:rPr lang="en-US" dirty="0" smtClean="0">
                <a:latin typeface="+mj-lt"/>
              </a:rPr>
            </a:br>
            <a:r>
              <a:rPr lang="en-US" dirty="0" smtClean="0">
                <a:latin typeface="+mj-lt"/>
              </a:rPr>
              <a:t>However</a:t>
            </a:r>
            <a:r>
              <a:rPr lang="en-US" dirty="0">
                <a:latin typeface="+mj-lt"/>
              </a:rPr>
              <a:t>, academic writing still requires you to develop an argument and express your opinion about issues. For example, by asking you essay questions such as:</a:t>
            </a:r>
            <a:endParaRPr lang="en-GB" dirty="0">
              <a:latin typeface="+mj-lt"/>
            </a:endParaRPr>
          </a:p>
          <a:p>
            <a:r>
              <a:rPr lang="en-US" dirty="0">
                <a:latin typeface="+mj-lt"/>
              </a:rPr>
              <a:t> </a:t>
            </a:r>
            <a:r>
              <a:rPr lang="en-GB" dirty="0" smtClean="0">
                <a:latin typeface="+mj-lt"/>
              </a:rPr>
              <a:t>Evaluate</a:t>
            </a:r>
            <a:endParaRPr lang="en-GB" dirty="0">
              <a:latin typeface="+mj-lt"/>
            </a:endParaRPr>
          </a:p>
          <a:p>
            <a:pPr lvl="0"/>
            <a:r>
              <a:rPr lang="en-GB" dirty="0">
                <a:latin typeface="+mj-lt"/>
              </a:rPr>
              <a:t>Do you agree?</a:t>
            </a:r>
          </a:p>
          <a:p>
            <a:pPr lvl="0"/>
            <a:r>
              <a:rPr lang="en-GB" dirty="0">
                <a:latin typeface="+mj-lt"/>
              </a:rPr>
              <a:t>Argue in favour or </a:t>
            </a:r>
            <a:r>
              <a:rPr lang="en-GB" dirty="0" smtClean="0">
                <a:latin typeface="+mj-lt"/>
              </a:rPr>
              <a:t>against</a:t>
            </a:r>
            <a:br>
              <a:rPr lang="en-GB" dirty="0" smtClean="0">
                <a:latin typeface="+mj-lt"/>
              </a:rPr>
            </a:br>
            <a:endParaRPr lang="en-GB" dirty="0">
              <a:latin typeface="+mj-lt"/>
            </a:endParaRPr>
          </a:p>
          <a:p>
            <a:pPr marL="0" indent="0">
              <a:buNone/>
            </a:pPr>
            <a:r>
              <a:rPr lang="en-GB" dirty="0">
                <a:latin typeface="+mj-lt"/>
              </a:rPr>
              <a:t>Lecturers and tutors are seeking your opinion - what </a:t>
            </a:r>
            <a:r>
              <a:rPr lang="en-GB" b="1" dirty="0">
                <a:latin typeface="+mj-lt"/>
              </a:rPr>
              <a:t>you</a:t>
            </a:r>
            <a:r>
              <a:rPr lang="en-GB" dirty="0">
                <a:latin typeface="+mj-lt"/>
              </a:rPr>
              <a:t> think about a particular issue, event, or theory</a:t>
            </a:r>
          </a:p>
        </p:txBody>
      </p:sp>
    </p:spTree>
    <p:extLst>
      <p:ext uri="{BB962C8B-B14F-4D97-AF65-F5344CB8AC3E}">
        <p14:creationId xmlns:p14="http://schemas.microsoft.com/office/powerpoint/2010/main" val="2240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Do’s and Don’ts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u="sng" dirty="0">
                <a:latin typeface="+mj-lt"/>
              </a:rPr>
              <a:t>Do not</a:t>
            </a:r>
            <a:r>
              <a:rPr lang="en-GB" dirty="0">
                <a:latin typeface="+mj-lt"/>
              </a:rPr>
              <a:t> write: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+mj-lt"/>
              </a:rPr>
              <a:t>I think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+mj-lt"/>
              </a:rPr>
              <a:t>I believe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+mj-lt"/>
              </a:rPr>
              <a:t>In my opinion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u="sng" dirty="0">
                <a:latin typeface="+mj-lt"/>
              </a:rPr>
              <a:t>You could</a:t>
            </a:r>
            <a:r>
              <a:rPr lang="en-GB" dirty="0">
                <a:latin typeface="+mj-lt"/>
              </a:rPr>
              <a:t> write: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+mj-lt"/>
              </a:rPr>
              <a:t>It is reasonable to conclude that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+mj-lt"/>
              </a:rPr>
              <a:t>It appears that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7432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492664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Using the 1</a:t>
            </a:r>
            <a:r>
              <a:rPr lang="en-US" b="1" baseline="30000" dirty="0"/>
              <a:t>st</a:t>
            </a:r>
            <a:r>
              <a:rPr lang="en-US" b="1" dirty="0"/>
              <a:t> and 3</a:t>
            </a:r>
            <a:r>
              <a:rPr lang="en-US" b="1" baseline="30000" dirty="0"/>
              <a:t>rd</a:t>
            </a:r>
            <a:r>
              <a:rPr lang="en-US" b="1" dirty="0"/>
              <a:t> person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800" dirty="0">
                <a:latin typeface="Calibri" panose="020F0502020204030204" pitchFamily="34" charset="0"/>
              </a:rPr>
              <a:t>The majority of academic writing requires you to write in the 3</a:t>
            </a:r>
            <a:r>
              <a:rPr lang="en-GB" sz="3800" baseline="30000" dirty="0">
                <a:latin typeface="Calibri" panose="020F0502020204030204" pitchFamily="34" charset="0"/>
              </a:rPr>
              <a:t>rd</a:t>
            </a:r>
            <a:r>
              <a:rPr lang="en-GB" sz="3800" dirty="0">
                <a:latin typeface="Calibri" panose="020F0502020204030204" pitchFamily="34" charset="0"/>
              </a:rPr>
              <a:t> person although in some circumstances, and for certain courses, you may be required to write in the 1</a:t>
            </a:r>
            <a:r>
              <a:rPr lang="en-GB" sz="3800" baseline="30000" dirty="0">
                <a:latin typeface="Calibri" panose="020F0502020204030204" pitchFamily="34" charset="0"/>
              </a:rPr>
              <a:t>st</a:t>
            </a:r>
            <a:r>
              <a:rPr lang="en-GB" sz="3800" dirty="0">
                <a:latin typeface="Calibri" panose="020F0502020204030204" pitchFamily="34" charset="0"/>
              </a:rPr>
              <a:t> person (if in doubt, check with your tutor</a:t>
            </a:r>
            <a:r>
              <a:rPr lang="en-GB" sz="3800" dirty="0" smtClean="0">
                <a:latin typeface="Calibri" panose="020F0502020204030204" pitchFamily="34" charset="0"/>
              </a:rPr>
              <a:t>).</a:t>
            </a:r>
            <a:br>
              <a:rPr lang="en-GB" sz="3800" dirty="0" smtClean="0">
                <a:latin typeface="Calibri" panose="020F0502020204030204" pitchFamily="34" charset="0"/>
              </a:rPr>
            </a:br>
            <a:r>
              <a:rPr lang="en-GB" sz="3800" dirty="0" smtClean="0">
                <a:latin typeface="Calibri" panose="020F0502020204030204" pitchFamily="34" charset="0"/>
              </a:rPr>
              <a:t/>
            </a:r>
            <a:br>
              <a:rPr lang="en-GB" sz="3800" dirty="0" smtClean="0">
                <a:latin typeface="Calibri" panose="020F0502020204030204" pitchFamily="34" charset="0"/>
              </a:rPr>
            </a:br>
            <a:endParaRPr lang="en-GB" sz="38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800" b="1" dirty="0">
                <a:latin typeface="Calibri" panose="020F0502020204030204" pitchFamily="34" charset="0"/>
              </a:rPr>
              <a:t>1</a:t>
            </a:r>
            <a:r>
              <a:rPr lang="en-GB" sz="3800" b="1" baseline="30000" dirty="0">
                <a:latin typeface="Calibri" panose="020F0502020204030204" pitchFamily="34" charset="0"/>
              </a:rPr>
              <a:t>st</a:t>
            </a:r>
            <a:r>
              <a:rPr lang="en-GB" sz="3800" b="1" dirty="0">
                <a:latin typeface="Calibri" panose="020F0502020204030204" pitchFamily="34" charset="0"/>
              </a:rPr>
              <a:t> person</a:t>
            </a:r>
            <a:r>
              <a:rPr lang="en-GB" sz="3800" dirty="0">
                <a:latin typeface="Calibri" panose="020F0502020204030204" pitchFamily="34" charset="0"/>
              </a:rPr>
              <a:t> (I/we/me/us) – this sounds very personal and informal</a:t>
            </a:r>
          </a:p>
          <a:p>
            <a:pPr marL="0" indent="0">
              <a:buNone/>
            </a:pPr>
            <a:r>
              <a:rPr lang="en-GB" sz="3800" b="1" dirty="0">
                <a:latin typeface="Calibri" panose="020F0502020204030204" pitchFamily="34" charset="0"/>
              </a:rPr>
              <a:t>I</a:t>
            </a:r>
            <a:r>
              <a:rPr lang="en-GB" sz="3800" dirty="0">
                <a:latin typeface="Calibri" panose="020F0502020204030204" pitchFamily="34" charset="0"/>
              </a:rPr>
              <a:t> will discuss the signs and symptoms of stress along with…</a:t>
            </a:r>
          </a:p>
          <a:p>
            <a:pPr marL="0" indent="0">
              <a:buNone/>
            </a:pPr>
            <a:r>
              <a:rPr lang="en-GB" sz="3800" dirty="0">
                <a:latin typeface="Calibri" panose="020F0502020204030204" pitchFamily="34" charset="0"/>
              </a:rPr>
              <a:t> </a:t>
            </a:r>
            <a:r>
              <a:rPr lang="en-GB" sz="3800" dirty="0" smtClean="0">
                <a:latin typeface="Calibri" panose="020F0502020204030204" pitchFamily="34" charset="0"/>
              </a:rPr>
              <a:t> </a:t>
            </a:r>
            <a:r>
              <a:rPr lang="en-GB" sz="3800" b="1" dirty="0">
                <a:latin typeface="Calibri" panose="020F0502020204030204" pitchFamily="34" charset="0"/>
              </a:rPr>
              <a:t> </a:t>
            </a:r>
            <a:r>
              <a:rPr lang="en-GB" sz="3800" dirty="0">
                <a:latin typeface="Calibri" panose="020F0502020204030204" pitchFamily="34" charset="0"/>
              </a:rPr>
              <a:t/>
            </a:r>
            <a:br>
              <a:rPr lang="en-GB" sz="3800" dirty="0">
                <a:latin typeface="Calibri" panose="020F0502020204030204" pitchFamily="34" charset="0"/>
              </a:rPr>
            </a:br>
            <a:r>
              <a:rPr lang="en-GB" sz="3800" b="1" dirty="0">
                <a:latin typeface="Calibri" panose="020F0502020204030204" pitchFamily="34" charset="0"/>
              </a:rPr>
              <a:t>2</a:t>
            </a:r>
            <a:r>
              <a:rPr lang="en-GB" sz="3800" b="1" baseline="30000" dirty="0">
                <a:latin typeface="Calibri" panose="020F0502020204030204" pitchFamily="34" charset="0"/>
              </a:rPr>
              <a:t>nd</a:t>
            </a:r>
            <a:r>
              <a:rPr lang="en-GB" sz="3800" b="1" dirty="0">
                <a:latin typeface="Calibri" panose="020F0502020204030204" pitchFamily="34" charset="0"/>
              </a:rPr>
              <a:t> person</a:t>
            </a:r>
            <a:r>
              <a:rPr lang="en-GB" sz="3800" dirty="0">
                <a:latin typeface="Calibri" panose="020F0502020204030204" pitchFamily="34" charset="0"/>
              </a:rPr>
              <a:t> (you) – this sounds as if you are speaking to the reader</a:t>
            </a:r>
          </a:p>
          <a:p>
            <a:pPr marL="0" indent="0">
              <a:buNone/>
            </a:pPr>
            <a:r>
              <a:rPr lang="en-GB" sz="3800" b="1" dirty="0">
                <a:latin typeface="Calibri" panose="020F0502020204030204" pitchFamily="34" charset="0"/>
              </a:rPr>
              <a:t>You</a:t>
            </a:r>
            <a:r>
              <a:rPr lang="en-GB" sz="3800" dirty="0">
                <a:latin typeface="Calibri" panose="020F0502020204030204" pitchFamily="34" charset="0"/>
              </a:rPr>
              <a:t> will see how the signs and symptoms of stress are discussed along with…</a:t>
            </a:r>
          </a:p>
          <a:p>
            <a:pPr marL="0" indent="0">
              <a:buNone/>
            </a:pPr>
            <a:r>
              <a:rPr lang="en-GB" sz="3800" dirty="0">
                <a:latin typeface="Calibri" panose="020F0502020204030204" pitchFamily="34" charset="0"/>
              </a:rPr>
              <a:t>    </a:t>
            </a:r>
            <a:br>
              <a:rPr lang="en-GB" sz="3800" dirty="0">
                <a:latin typeface="Calibri" panose="020F0502020204030204" pitchFamily="34" charset="0"/>
              </a:rPr>
            </a:br>
            <a:r>
              <a:rPr lang="en-GB" sz="3800" b="1" dirty="0">
                <a:latin typeface="Calibri" panose="020F0502020204030204" pitchFamily="34" charset="0"/>
              </a:rPr>
              <a:t>3</a:t>
            </a:r>
            <a:r>
              <a:rPr lang="en-GB" sz="3800" b="1" baseline="30000" dirty="0">
                <a:latin typeface="Calibri" panose="020F0502020204030204" pitchFamily="34" charset="0"/>
              </a:rPr>
              <a:t>rd</a:t>
            </a:r>
            <a:r>
              <a:rPr lang="en-GB" sz="3800" b="1" dirty="0">
                <a:latin typeface="Calibri" panose="020F0502020204030204" pitchFamily="34" charset="0"/>
              </a:rPr>
              <a:t> person</a:t>
            </a:r>
            <a:r>
              <a:rPr lang="en-GB" sz="3800" dirty="0">
                <a:latin typeface="Calibri" panose="020F0502020204030204" pitchFamily="34" charset="0"/>
              </a:rPr>
              <a:t> (he/she/it/him/her/them) – this sounds objective and formal</a:t>
            </a:r>
          </a:p>
          <a:p>
            <a:pPr marL="0" indent="0">
              <a:buNone/>
            </a:pPr>
            <a:r>
              <a:rPr lang="en-GB" sz="3800" b="1" dirty="0">
                <a:latin typeface="Calibri" panose="020F0502020204030204" pitchFamily="34" charset="0"/>
              </a:rPr>
              <a:t>This</a:t>
            </a:r>
            <a:r>
              <a:rPr lang="en-GB" sz="3800" dirty="0">
                <a:latin typeface="Calibri" panose="020F0502020204030204" pitchFamily="34" charset="0"/>
              </a:rPr>
              <a:t> essay will discuss the signs and symptoms of stress along with…</a:t>
            </a:r>
          </a:p>
          <a:p>
            <a:pPr marL="0" indent="0">
              <a:buNone/>
            </a:pPr>
            <a:r>
              <a:rPr lang="en-GB" sz="3800" dirty="0">
                <a:latin typeface="Calibri" panose="020F0502020204030204" pitchFamily="34" charset="0"/>
              </a:rPr>
              <a:t> 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5980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Active and passive sentences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latin typeface="Calibri" panose="020F0502020204030204" pitchFamily="34" charset="0"/>
              </a:rPr>
              <a:t>Often in academic writing, we don't want to focus on who is doing an action, but on who is receiving or experiencing the action.  </a:t>
            </a:r>
            <a:r>
              <a:rPr lang="en-US" dirty="0" smtClean="0">
                <a:latin typeface="Calibri" panose="020F0502020204030204" pitchFamily="34" charset="0"/>
              </a:rPr>
              <a:t/>
            </a:r>
            <a:br>
              <a:rPr lang="en-US" dirty="0" smtClean="0">
                <a:latin typeface="Calibri" panose="020F0502020204030204" pitchFamily="34" charset="0"/>
              </a:rPr>
            </a:br>
            <a:r>
              <a:rPr lang="en-US" dirty="0" smtClean="0">
                <a:latin typeface="Calibri" panose="020F0502020204030204" pitchFamily="34" charset="0"/>
              </a:rPr>
              <a:t> </a:t>
            </a:r>
            <a:r>
              <a:rPr lang="en-US" dirty="0">
                <a:latin typeface="Calibri" panose="020F0502020204030204" pitchFamily="34" charset="0"/>
              </a:rPr>
              <a:t>Occasionally, especially in report writing, you might be required to write in the passive voice. </a:t>
            </a: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46516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Calibri" panose="020F0502020204030204" pitchFamily="34" charset="0"/>
              </a:rPr>
              <a:t>Active:</a:t>
            </a:r>
            <a:r>
              <a:rPr lang="en-GB" dirty="0">
                <a:latin typeface="Calibri" panose="020F0502020204030204" pitchFamily="34" charset="0"/>
              </a:rPr>
              <a:t>   Four members of the nursing staff </a:t>
            </a:r>
            <a:r>
              <a:rPr lang="en-GB" b="1" dirty="0">
                <a:latin typeface="Calibri" panose="020F0502020204030204" pitchFamily="34" charset="0"/>
              </a:rPr>
              <a:t>observed </a:t>
            </a:r>
            <a:r>
              <a:rPr lang="en-GB" dirty="0">
                <a:latin typeface="Calibri" panose="020F0502020204030204" pitchFamily="34" charset="0"/>
              </a:rPr>
              <a:t>the hand washing  practices of staff during rostered shifts</a:t>
            </a:r>
            <a:r>
              <a:rPr lang="en-GB" dirty="0" smtClean="0">
                <a:latin typeface="Calibri" panose="020F0502020204030204" pitchFamily="34" charset="0"/>
              </a:rPr>
              <a:t>.</a:t>
            </a:r>
            <a:br>
              <a:rPr lang="en-GB" dirty="0" smtClean="0">
                <a:latin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Calibri" panose="020F0502020204030204" pitchFamily="34" charset="0"/>
              </a:rPr>
              <a:t>Passive:</a:t>
            </a:r>
            <a:r>
              <a:rPr lang="en-GB" dirty="0">
                <a:latin typeface="Calibri" panose="020F0502020204030204" pitchFamily="34" charset="0"/>
              </a:rPr>
              <a:t> The hand washing practices of staff </a:t>
            </a:r>
            <a:r>
              <a:rPr lang="en-GB" b="1" dirty="0">
                <a:latin typeface="Calibri" panose="020F0502020204030204" pitchFamily="34" charset="0"/>
              </a:rPr>
              <a:t>were observed </a:t>
            </a:r>
            <a:r>
              <a:rPr lang="en-GB" dirty="0">
                <a:latin typeface="Calibri" panose="020F0502020204030204" pitchFamily="34" charset="0"/>
              </a:rPr>
              <a:t>by four members of the nursing staff during rostered shifts</a:t>
            </a:r>
            <a:r>
              <a:rPr lang="en-GB" dirty="0" smtClean="0">
                <a:latin typeface="Calibri" panose="020F0502020204030204" pitchFamily="34" charset="0"/>
              </a:rPr>
              <a:t>.</a:t>
            </a:r>
            <a:br>
              <a:rPr lang="en-GB" dirty="0" smtClean="0">
                <a:latin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</a:rPr>
              <a:t>The passive sentence focuses on hand washing practices rather than on the four members of staff.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3510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Varied vocabulary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05584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5100" b="1" dirty="0">
                <a:latin typeface="Calibri" panose="020F0502020204030204" pitchFamily="34" charset="0"/>
              </a:rPr>
              <a:t>Varied vocabulary</a:t>
            </a:r>
            <a:endParaRPr lang="en-GB" sz="5100" dirty="0">
              <a:latin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5100" dirty="0">
                <a:latin typeface="Calibri" panose="020F0502020204030204" pitchFamily="34" charset="0"/>
              </a:rPr>
              <a:t>It is important to use evidence to support your argument.  These words provide some alternative ways of introducing quotations and paraphrasing what an author has </a:t>
            </a:r>
            <a:r>
              <a:rPr lang="en-GB" sz="5100" dirty="0" smtClean="0">
                <a:latin typeface="Calibri" panose="020F0502020204030204" pitchFamily="34" charset="0"/>
              </a:rPr>
              <a:t> said.</a:t>
            </a:r>
            <a:br>
              <a:rPr lang="en-GB" sz="5100" dirty="0" smtClean="0">
                <a:latin typeface="Calibri" panose="020F0502020204030204" pitchFamily="34" charset="0"/>
              </a:rPr>
            </a:br>
            <a:r>
              <a:rPr lang="en-GB" dirty="0" smtClean="0">
                <a:latin typeface="Calibri" panose="020F0502020204030204" pitchFamily="34" charset="0"/>
              </a:rPr>
              <a:t/>
            </a:r>
            <a:br>
              <a:rPr lang="en-GB" dirty="0" smtClean="0">
                <a:latin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X </a:t>
            </a:r>
            <a:r>
              <a:rPr lang="en-GB" sz="6200" b="1" dirty="0">
                <a:latin typeface="Calibri" panose="020F0502020204030204" pitchFamily="34" charset="0"/>
              </a:rPr>
              <a:t>states</a:t>
            </a:r>
            <a:r>
              <a:rPr lang="en-GB" sz="6200" dirty="0">
                <a:latin typeface="Calibri" panose="020F0502020204030204" pitchFamily="34" charset="0"/>
              </a:rPr>
              <a:t> that . . 	          </a:t>
            </a:r>
            <a:r>
              <a:rPr lang="en-GB" sz="6200" dirty="0" smtClean="0">
                <a:latin typeface="Calibri" panose="020F0502020204030204" pitchFamily="34" charset="0"/>
              </a:rPr>
              <a:t>	 </a:t>
            </a:r>
            <a:r>
              <a:rPr lang="en-GB" sz="6200" dirty="0">
                <a:latin typeface="Calibri" panose="020F0502020204030204" pitchFamily="34" charset="0"/>
              </a:rPr>
              <a:t>X </a:t>
            </a:r>
            <a:r>
              <a:rPr lang="en-GB" sz="6200" b="1" dirty="0">
                <a:latin typeface="Calibri" panose="020F0502020204030204" pitchFamily="34" charset="0"/>
              </a:rPr>
              <a:t>strongly</a:t>
            </a:r>
            <a:r>
              <a:rPr lang="en-GB" sz="6200" dirty="0">
                <a:latin typeface="Calibri" panose="020F0502020204030204" pitchFamily="34" charset="0"/>
              </a:rPr>
              <a:t> argues . . 	</a:t>
            </a:r>
            <a:r>
              <a:rPr lang="en-GB" sz="6200" dirty="0" smtClean="0">
                <a:latin typeface="Calibri" panose="020F0502020204030204" pitchFamily="34" charset="0"/>
              </a:rPr>
              <a:t>	X </a:t>
            </a:r>
            <a:r>
              <a:rPr lang="en-GB" sz="6200" b="1" dirty="0">
                <a:latin typeface="Calibri" panose="020F0502020204030204" pitchFamily="34" charset="0"/>
              </a:rPr>
              <a:t>asserts</a:t>
            </a:r>
            <a:r>
              <a:rPr lang="en-GB" sz="6200" dirty="0">
                <a:latin typeface="Calibri" panose="020F0502020204030204" pitchFamily="34" charset="0"/>
              </a:rPr>
              <a:t> that . 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200" dirty="0">
                <a:latin typeface="Calibri" panose="020F0502020204030204" pitchFamily="34" charset="0"/>
              </a:rPr>
              <a:t>X </a:t>
            </a:r>
            <a:r>
              <a:rPr lang="en-GB" sz="6200" b="1" dirty="0">
                <a:latin typeface="Calibri" panose="020F0502020204030204" pitchFamily="34" charset="0"/>
              </a:rPr>
              <a:t>strongly</a:t>
            </a:r>
            <a:r>
              <a:rPr lang="en-GB" sz="6200" dirty="0">
                <a:latin typeface="Calibri" panose="020F0502020204030204" pitchFamily="34" charset="0"/>
              </a:rPr>
              <a:t> argues . .        	X </a:t>
            </a:r>
            <a:r>
              <a:rPr lang="en-GB" sz="6200" b="1" dirty="0">
                <a:latin typeface="Calibri" panose="020F0502020204030204" pitchFamily="34" charset="0"/>
              </a:rPr>
              <a:t>suggests</a:t>
            </a:r>
            <a:r>
              <a:rPr lang="en-GB" sz="6200" dirty="0">
                <a:latin typeface="Calibri" panose="020F0502020204030204" pitchFamily="34" charset="0"/>
              </a:rPr>
              <a:t> that . .  		X </a:t>
            </a:r>
            <a:r>
              <a:rPr lang="en-GB" sz="6200" b="1" dirty="0">
                <a:latin typeface="Calibri" panose="020F0502020204030204" pitchFamily="34" charset="0"/>
              </a:rPr>
              <a:t>takes the view </a:t>
            </a:r>
            <a:r>
              <a:rPr lang="en-GB" sz="6200" dirty="0">
                <a:latin typeface="Calibri" panose="020F0502020204030204" pitchFamily="34" charset="0"/>
              </a:rPr>
              <a:t>that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200" dirty="0">
                <a:latin typeface="Calibri" panose="020F0502020204030204" pitchFamily="34" charset="0"/>
              </a:rPr>
              <a:t>X </a:t>
            </a:r>
            <a:r>
              <a:rPr lang="en-GB" sz="6200" b="1" dirty="0">
                <a:latin typeface="Calibri" panose="020F0502020204030204" pitchFamily="34" charset="0"/>
              </a:rPr>
              <a:t>believes</a:t>
            </a:r>
            <a:r>
              <a:rPr lang="en-GB" sz="6200" dirty="0">
                <a:latin typeface="Calibri" panose="020F0502020204030204" pitchFamily="34" charset="0"/>
              </a:rPr>
              <a:t> that . . 		X </a:t>
            </a:r>
            <a:r>
              <a:rPr lang="en-GB" sz="6200" b="1" dirty="0">
                <a:latin typeface="Calibri" panose="020F0502020204030204" pitchFamily="34" charset="0"/>
              </a:rPr>
              <a:t>claims</a:t>
            </a:r>
            <a:r>
              <a:rPr lang="en-GB" sz="6200" dirty="0">
                <a:latin typeface="Calibri" panose="020F0502020204030204" pitchFamily="34" charset="0"/>
              </a:rPr>
              <a:t> that . . 		X </a:t>
            </a:r>
            <a:r>
              <a:rPr lang="en-GB" sz="6200" b="1" dirty="0">
                <a:latin typeface="Calibri" panose="020F0502020204030204" pitchFamily="34" charset="0"/>
              </a:rPr>
              <a:t>agrees</a:t>
            </a:r>
            <a:r>
              <a:rPr lang="en-GB" sz="6200" dirty="0">
                <a:latin typeface="Calibri" panose="020F0502020204030204" pitchFamily="34" charset="0"/>
              </a:rPr>
              <a:t> that . 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200" dirty="0">
                <a:latin typeface="Calibri" panose="020F0502020204030204" pitchFamily="34" charset="0"/>
              </a:rPr>
              <a:t>X </a:t>
            </a:r>
            <a:r>
              <a:rPr lang="en-GB" sz="6200" b="1" dirty="0">
                <a:latin typeface="Calibri" panose="020F0502020204030204" pitchFamily="34" charset="0"/>
              </a:rPr>
              <a:t>comments</a:t>
            </a:r>
            <a:r>
              <a:rPr lang="en-GB" sz="6200" dirty="0">
                <a:latin typeface="Calibri" panose="020F0502020204030204" pitchFamily="34" charset="0"/>
              </a:rPr>
              <a:t> that . . </a:t>
            </a:r>
            <a:r>
              <a:rPr lang="en-GB" sz="6200" dirty="0" smtClean="0">
                <a:latin typeface="Calibri" panose="020F0502020204030204" pitchFamily="34" charset="0"/>
              </a:rPr>
              <a:t>	</a:t>
            </a:r>
            <a:r>
              <a:rPr lang="en-GB" sz="6200" dirty="0">
                <a:latin typeface="Calibri" panose="020F0502020204030204" pitchFamily="34" charset="0"/>
              </a:rPr>
              <a:t>	X </a:t>
            </a:r>
            <a:r>
              <a:rPr lang="en-GB" sz="6200" b="1" dirty="0">
                <a:latin typeface="Calibri" panose="020F0502020204030204" pitchFamily="34" charset="0"/>
              </a:rPr>
              <a:t>observes</a:t>
            </a:r>
            <a:r>
              <a:rPr lang="en-GB" sz="6200" dirty="0">
                <a:latin typeface="Calibri" panose="020F0502020204030204" pitchFamily="34" charset="0"/>
              </a:rPr>
              <a:t> that . . 		X </a:t>
            </a:r>
            <a:r>
              <a:rPr lang="en-GB" sz="6200" b="1" dirty="0">
                <a:latin typeface="Calibri" panose="020F0502020204030204" pitchFamily="34" charset="0"/>
              </a:rPr>
              <a:t>contends</a:t>
            </a:r>
            <a:r>
              <a:rPr lang="en-GB" sz="6200" dirty="0">
                <a:latin typeface="Calibri" panose="020F0502020204030204" pitchFamily="34" charset="0"/>
              </a:rPr>
              <a:t> that . 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200" dirty="0">
                <a:latin typeface="Calibri" panose="020F0502020204030204" pitchFamily="34" charset="0"/>
              </a:rPr>
              <a:t>X </a:t>
            </a:r>
            <a:r>
              <a:rPr lang="en-GB" sz="6200" b="1" dirty="0">
                <a:latin typeface="Calibri" panose="020F0502020204030204" pitchFamily="34" charset="0"/>
              </a:rPr>
              <a:t>proposes</a:t>
            </a:r>
            <a:r>
              <a:rPr lang="en-GB" sz="6200" dirty="0">
                <a:latin typeface="Calibri" panose="020F0502020204030204" pitchFamily="34" charset="0"/>
              </a:rPr>
              <a:t> that . . 		X </a:t>
            </a:r>
            <a:r>
              <a:rPr lang="en-GB" sz="6200" b="1" dirty="0">
                <a:latin typeface="Calibri" panose="020F0502020204030204" pitchFamily="34" charset="0"/>
              </a:rPr>
              <a:t>implies</a:t>
            </a:r>
            <a:r>
              <a:rPr lang="en-GB" sz="6200" dirty="0">
                <a:latin typeface="Calibri" panose="020F0502020204030204" pitchFamily="34" charset="0"/>
              </a:rPr>
              <a:t> that.. 		</a:t>
            </a:r>
            <a:r>
              <a:rPr lang="en-GB" sz="6200" b="1" dirty="0">
                <a:latin typeface="Calibri" panose="020F0502020204030204" pitchFamily="34" charset="0"/>
              </a:rPr>
              <a:t>According to</a:t>
            </a:r>
            <a:r>
              <a:rPr lang="en-GB" sz="6200" dirty="0">
                <a:latin typeface="Calibri" panose="020F0502020204030204" pitchFamily="34" charset="0"/>
              </a:rPr>
              <a:t> X . . 	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200" dirty="0">
                <a:latin typeface="Calibri" panose="020F0502020204030204" pitchFamily="34" charset="0"/>
              </a:rPr>
              <a:t>As X </a:t>
            </a:r>
            <a:r>
              <a:rPr lang="en-GB" sz="6200" b="1" dirty="0">
                <a:latin typeface="Calibri" panose="020F0502020204030204" pitchFamily="34" charset="0"/>
              </a:rPr>
              <a:t>states</a:t>
            </a:r>
            <a:r>
              <a:rPr lang="en-GB" sz="6200" dirty="0">
                <a:latin typeface="Calibri" panose="020F0502020204030204" pitchFamily="34" charset="0"/>
              </a:rPr>
              <a:t> . . 		X </a:t>
            </a:r>
            <a:r>
              <a:rPr lang="en-GB" sz="6200" b="1" dirty="0">
                <a:latin typeface="Calibri" panose="020F0502020204030204" pitchFamily="34" charset="0"/>
              </a:rPr>
              <a:t>notes</a:t>
            </a:r>
            <a:r>
              <a:rPr lang="en-GB" sz="6200" dirty="0">
                <a:latin typeface="Calibri" panose="020F0502020204030204" pitchFamily="34" charset="0"/>
              </a:rPr>
              <a:t> that . . 		 X </a:t>
            </a:r>
            <a:r>
              <a:rPr lang="en-GB" sz="6200" b="1" dirty="0">
                <a:latin typeface="Calibri" panose="020F0502020204030204" pitchFamily="34" charset="0"/>
              </a:rPr>
              <a:t>maintains</a:t>
            </a:r>
            <a:r>
              <a:rPr lang="en-GB" sz="6200" dirty="0">
                <a:latin typeface="Calibri" panose="020F0502020204030204" pitchFamily="34" charset="0"/>
              </a:rPr>
              <a:t> that . 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200" dirty="0">
                <a:latin typeface="Calibri" panose="020F0502020204030204" pitchFamily="34" charset="0"/>
              </a:rPr>
              <a:t>X </a:t>
            </a:r>
            <a:r>
              <a:rPr lang="en-GB" sz="6200" b="1" dirty="0">
                <a:latin typeface="Calibri" panose="020F0502020204030204" pitchFamily="34" charset="0"/>
              </a:rPr>
              <a:t>concedes that</a:t>
            </a:r>
            <a:r>
              <a:rPr lang="en-GB" sz="6200" dirty="0">
                <a:latin typeface="Calibri" panose="020F0502020204030204" pitchFamily="34" charset="0"/>
              </a:rPr>
              <a:t> . . 	</a:t>
            </a:r>
            <a:r>
              <a:rPr lang="en-GB" sz="6200" dirty="0" smtClean="0">
                <a:latin typeface="Calibri" panose="020F0502020204030204" pitchFamily="34" charset="0"/>
              </a:rPr>
              <a:t>	X </a:t>
            </a:r>
            <a:r>
              <a:rPr lang="en-GB" sz="6200" b="1" dirty="0">
                <a:latin typeface="Calibri" panose="020F0502020204030204" pitchFamily="34" charset="0"/>
              </a:rPr>
              <a:t>concludes</a:t>
            </a:r>
            <a:r>
              <a:rPr lang="en-GB" sz="6200" dirty="0">
                <a:latin typeface="Calibri" panose="020F0502020204030204" pitchFamily="34" charset="0"/>
              </a:rPr>
              <a:t> that . 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6200" dirty="0">
                <a:latin typeface="Calibri" panose="020F0502020204030204" pitchFamily="34" charset="0"/>
              </a:rPr>
              <a:t>(Adapted from Hirsh, 1996)</a:t>
            </a:r>
            <a:r>
              <a:rPr lang="en-US" sz="6200" i="1" dirty="0">
                <a:latin typeface="Calibri" panose="020F0502020204030204" pitchFamily="34" charset="0"/>
              </a:rPr>
              <a:t>.</a:t>
            </a:r>
            <a:endParaRPr lang="en-GB" sz="6200" dirty="0">
              <a:latin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6200" dirty="0">
                <a:latin typeface="Calibri" panose="020F0502020204030204" pitchFamily="34" charset="0"/>
              </a:rPr>
              <a:t> 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200" dirty="0">
                <a:latin typeface="Calibri" panose="020F0502020204030204" pitchFamily="34" charset="0"/>
              </a:rPr>
              <a:t> </a:t>
            </a:r>
          </a:p>
          <a:p>
            <a:pPr marL="0" indent="0">
              <a:buNone/>
            </a:pPr>
            <a:r>
              <a:rPr lang="en-GB" sz="62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750486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Linking ideas together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libri" panose="020F0502020204030204" pitchFamily="34" charset="0"/>
              </a:rPr>
              <a:t>The following lists may give you an idea of alternative words to use when linking points together.  </a:t>
            </a:r>
            <a:endParaRPr lang="en-GB" sz="3600" dirty="0" smtClean="0">
              <a:latin typeface="Calibri" panose="020F0502020204030204" pitchFamily="34" charset="0"/>
            </a:endParaRPr>
          </a:p>
          <a:p>
            <a:r>
              <a:rPr lang="en-GB" sz="3600" dirty="0" smtClean="0">
                <a:latin typeface="Calibri" panose="020F0502020204030204" pitchFamily="34" charset="0"/>
              </a:rPr>
              <a:t>Using </a:t>
            </a:r>
            <a:r>
              <a:rPr lang="en-GB" sz="3600" dirty="0">
                <a:latin typeface="Calibri" panose="020F0502020204030204" pitchFamily="34" charset="0"/>
              </a:rPr>
              <a:t>varied vocabulary will make your writing more interesting and stylistically academic.  </a:t>
            </a:r>
            <a:endParaRPr lang="en-GB" sz="18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7243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Comparing ideas or theories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</a:rPr>
              <a:t>To </a:t>
            </a:r>
            <a:r>
              <a:rPr lang="en-GB" b="1" dirty="0">
                <a:latin typeface="Calibri" panose="020F0502020204030204" pitchFamily="34" charset="0"/>
              </a:rPr>
              <a:t>compare</a:t>
            </a:r>
            <a:r>
              <a:rPr lang="en-GB" dirty="0">
                <a:latin typeface="Calibri" panose="020F0502020204030204" pitchFamily="34" charset="0"/>
              </a:rPr>
              <a:t>:   in a </a:t>
            </a:r>
            <a:r>
              <a:rPr lang="en-GB" dirty="0" smtClean="0">
                <a:latin typeface="Calibri" panose="020F0502020204030204" pitchFamily="34" charset="0"/>
              </a:rPr>
              <a:t>different </a:t>
            </a:r>
            <a:r>
              <a:rPr lang="en-GB" dirty="0">
                <a:latin typeface="Calibri" panose="020F0502020204030204" pitchFamily="34" charset="0"/>
              </a:rPr>
              <a:t>way/sense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similarly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likewise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whereas 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compared to</a:t>
            </a:r>
            <a:br>
              <a:rPr lang="en-GB" dirty="0">
                <a:latin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34769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Contrasting ideas or opinions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To </a:t>
            </a:r>
            <a:r>
              <a:rPr lang="en-GB" b="1" dirty="0">
                <a:latin typeface="Calibri" panose="020F0502020204030204" pitchFamily="34" charset="0"/>
              </a:rPr>
              <a:t>contrast</a:t>
            </a:r>
            <a:r>
              <a:rPr lang="en-GB" dirty="0">
                <a:latin typeface="Calibri" panose="020F0502020204030204" pitchFamily="34" charset="0"/>
              </a:rPr>
              <a:t>:   in contrast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on the other hand 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however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on the contrary 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  like, just like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conversely 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by comparison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05737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Indicating the sequence or order of: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Firstly</a:t>
            </a:r>
            <a:r>
              <a:rPr lang="en-GB" dirty="0">
                <a:latin typeface="Calibri" panose="020F0502020204030204" pitchFamily="34" charset="0"/>
              </a:rPr>
              <a:t>, secondly </a:t>
            </a:r>
            <a:r>
              <a:rPr lang="en-GB" dirty="0" smtClean="0">
                <a:latin typeface="Calibri" panose="020F0502020204030204" pitchFamily="34" charset="0"/>
              </a:rPr>
              <a:t>etc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Next</a:t>
            </a:r>
            <a:r>
              <a:rPr lang="en-GB" dirty="0">
                <a:latin typeface="Calibri" panose="020F0502020204030204" pitchFamily="34" charset="0"/>
              </a:rPr>
              <a:t>, last, </a:t>
            </a:r>
            <a:r>
              <a:rPr lang="en-GB" dirty="0" smtClean="0">
                <a:latin typeface="Calibri" panose="020F0502020204030204" pitchFamily="34" charset="0"/>
              </a:rPr>
              <a:t>finally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First </a:t>
            </a:r>
            <a:r>
              <a:rPr lang="en-GB" dirty="0">
                <a:latin typeface="Calibri" panose="020F0502020204030204" pitchFamily="34" charset="0"/>
              </a:rPr>
              <a:t>of </a:t>
            </a:r>
            <a:r>
              <a:rPr lang="en-GB" dirty="0" smtClean="0">
                <a:latin typeface="Calibri" panose="020F0502020204030204" pitchFamily="34" charset="0"/>
              </a:rPr>
              <a:t>all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Previously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Subsequently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and then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Meanwhile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Followed by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After </a:t>
            </a:r>
            <a:r>
              <a:rPr lang="en-GB" dirty="0">
                <a:latin typeface="Calibri" panose="020F0502020204030204" pitchFamily="34" charset="0"/>
              </a:rPr>
              <a:t>that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Next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Before</a:t>
            </a:r>
            <a:r>
              <a:rPr lang="en-GB" dirty="0">
                <a:latin typeface="Calibri" panose="020F0502020204030204" pitchFamily="34" charset="0"/>
              </a:rPr>
              <a:t>		</a:t>
            </a:r>
            <a:endParaRPr lang="en-GB" dirty="0" smtClean="0">
              <a:latin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Simultaneously</a:t>
            </a:r>
            <a:r>
              <a:rPr lang="en-GB" dirty="0">
                <a:latin typeface="Calibri" panose="020F0502020204030204" pitchFamily="34" charset="0"/>
              </a:rPr>
              <a:t>	</a:t>
            </a:r>
            <a:endParaRPr lang="en-GB" dirty="0" smtClean="0">
              <a:latin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At </a:t>
            </a:r>
            <a:r>
              <a:rPr lang="en-GB" dirty="0">
                <a:latin typeface="Calibri" panose="020F0502020204030204" pitchFamily="34" charset="0"/>
              </a:rPr>
              <a:t>this time	</a:t>
            </a:r>
            <a:endParaRPr lang="en-GB" dirty="0" smtClean="0">
              <a:latin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C</a:t>
            </a:r>
            <a:r>
              <a:rPr lang="en-GB" dirty="0" smtClean="0">
                <a:latin typeface="Calibri" panose="020F0502020204030204" pitchFamily="34" charset="0"/>
              </a:rPr>
              <a:t>oncurrently</a:t>
            </a:r>
            <a:endParaRPr lang="en-GB" dirty="0"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9160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indicate time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immediately</a:t>
            </a:r>
            <a:r>
              <a:rPr lang="en-GB" b="1" dirty="0">
                <a:latin typeface="Calibri" panose="020F0502020204030204" pitchFamily="34" charset="0"/>
              </a:rPr>
              <a:t>	</a:t>
            </a:r>
            <a:r>
              <a:rPr lang="en-GB" dirty="0">
                <a:latin typeface="Calibri" panose="020F0502020204030204" pitchFamily="34" charset="0"/>
              </a:rPr>
              <a:t/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 smtClean="0">
                <a:latin typeface="Calibri" panose="020F0502020204030204" pitchFamily="34" charset="0"/>
              </a:rPr>
              <a:t>thereafter         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formerly                                             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previously                   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during                             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prior </a:t>
            </a:r>
            <a:r>
              <a:rPr lang="en-GB" dirty="0">
                <a:latin typeface="Calibri" panose="020F0502020204030204" pitchFamily="34" charset="0"/>
              </a:rPr>
              <a:t>to                      </a:t>
            </a:r>
            <a:endParaRPr lang="en-GB" dirty="0" smtClean="0">
              <a:latin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before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after</a:t>
            </a:r>
            <a:r>
              <a:rPr lang="en-GB" dirty="0">
                <a:latin typeface="Calibri" panose="020F0502020204030204" pitchFamily="34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649827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introduce an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for example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to demonstrate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to illustrate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for instance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this can be seen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43603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introduce a different idea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in addition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also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another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besides that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further 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finally </a:t>
            </a:r>
          </a:p>
          <a:p>
            <a:pPr>
              <a:lnSpc>
                <a:spcPct val="150000"/>
              </a:lnSpc>
            </a:pP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32533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introduce an opposite idea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38912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however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on the other hand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instead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in contrast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whereas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while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in spite of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29519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summarise or conclude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in summary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in conclusion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in brief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on the whole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summing up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therefore 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hence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ultimately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05666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404664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References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HIRSH, E. P. 1996. </a:t>
            </a:r>
            <a:r>
              <a:rPr lang="en-GB" i="1" dirty="0"/>
              <a:t>Writing About Art</a:t>
            </a:r>
            <a:r>
              <a:rPr lang="en-GB" dirty="0"/>
              <a:t>.  Melbourne: Longman.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Slides adapted from:</a:t>
            </a:r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dirty="0" smtClean="0"/>
              <a:t>Academic Writing Style – a study guide published by the University of Wales, Newport in 2011.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032877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49</TotalTime>
  <Words>425</Words>
  <Application>Microsoft Office PowerPoint</Application>
  <PresentationFormat>On-screen Show (4:3)</PresentationFormat>
  <Paragraphs>111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Myriad Pro</vt:lpstr>
      <vt:lpstr>20140311PresentationUWTSDTemplate</vt:lpstr>
      <vt:lpstr>A guide  to  Academic Writing</vt:lpstr>
      <vt:lpstr>Characteristics of Academic Writing</vt:lpstr>
      <vt:lpstr>Avoid abbreviations and slang expressions  </vt:lpstr>
      <vt:lpstr>Be cautious </vt:lpstr>
      <vt:lpstr>Be careful using personal opinion.  </vt:lpstr>
      <vt:lpstr>Do’s and Don’ts</vt:lpstr>
      <vt:lpstr>Using the 1st and 3rd person </vt:lpstr>
      <vt:lpstr>Active and passive sentences </vt:lpstr>
      <vt:lpstr>PowerPoint Presentation</vt:lpstr>
      <vt:lpstr>Varied vocabulary </vt:lpstr>
      <vt:lpstr>Linking ideas together </vt:lpstr>
      <vt:lpstr>Comparing ideas or theories</vt:lpstr>
      <vt:lpstr>Contrasting ideas or opinions</vt:lpstr>
      <vt:lpstr>Indicating the sequence or order of:</vt:lpstr>
      <vt:lpstr>To indicate time</vt:lpstr>
      <vt:lpstr>To introduce an example</vt:lpstr>
      <vt:lpstr>To introduce a different idea</vt:lpstr>
      <vt:lpstr>To introduce an opposite idea</vt:lpstr>
      <vt:lpstr>To summarise or conclude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guide to Academic Writing</dc:title>
  <dc:creator>Administrator</dc:creator>
  <cp:lastModifiedBy>Stephen Darnell</cp:lastModifiedBy>
  <cp:revision>9</cp:revision>
  <cp:lastPrinted>2015-01-22T15:15:17Z</cp:lastPrinted>
  <dcterms:created xsi:type="dcterms:W3CDTF">2014-08-12T11:26:07Z</dcterms:created>
  <dcterms:modified xsi:type="dcterms:W3CDTF">2016-02-08T15:43:37Z</dcterms:modified>
</cp:coreProperties>
</file>