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</p:sldIdLst>
  <p:sldSz cx="16459200" cy="11887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11" autoAdjust="0"/>
    <p:restoredTop sz="93350"/>
  </p:normalViewPr>
  <p:slideViewPr>
    <p:cSldViewPr snapToGrid="0">
      <p:cViewPr varScale="1">
        <p:scale>
          <a:sx n="36" d="100"/>
          <a:sy n="36" d="100"/>
        </p:scale>
        <p:origin x="77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3866" y="2254696"/>
            <a:ext cx="11731468" cy="4349303"/>
          </a:xfrm>
        </p:spPr>
        <p:txBody>
          <a:bodyPr anchor="b">
            <a:normAutofit/>
          </a:bodyPr>
          <a:lstStyle>
            <a:lvl1pPr algn="ctr">
              <a:defRPr sz="83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66" y="6736083"/>
            <a:ext cx="11731468" cy="2377438"/>
          </a:xfrm>
        </p:spPr>
        <p:txBody>
          <a:bodyPr>
            <a:normAutofit/>
          </a:bodyPr>
          <a:lstStyle>
            <a:lvl1pPr marL="0" indent="0" algn="ctr">
              <a:buNone/>
              <a:defRPr sz="3813">
                <a:solidFill>
                  <a:schemeClr val="bg1">
                    <a:lumMod val="50000"/>
                  </a:schemeClr>
                </a:solidFill>
              </a:defRPr>
            </a:lvl1pPr>
            <a:lvl2pPr marL="792465" indent="0" algn="ctr">
              <a:buNone/>
              <a:defRPr sz="3467"/>
            </a:lvl2pPr>
            <a:lvl3pPr marL="1584930" indent="0" algn="ctr">
              <a:buNone/>
              <a:defRPr sz="3120"/>
            </a:lvl3pPr>
            <a:lvl4pPr marL="2377394" indent="0" algn="ctr">
              <a:buNone/>
              <a:defRPr sz="2773"/>
            </a:lvl4pPr>
            <a:lvl5pPr marL="3169859" indent="0" algn="ctr">
              <a:buNone/>
              <a:defRPr sz="2773"/>
            </a:lvl5pPr>
            <a:lvl6pPr marL="3962324" indent="0" algn="ctr">
              <a:buNone/>
              <a:defRPr sz="2773"/>
            </a:lvl6pPr>
            <a:lvl7pPr marL="4754789" indent="0" algn="ctr">
              <a:buNone/>
              <a:defRPr sz="2773"/>
            </a:lvl7pPr>
            <a:lvl8pPr marL="5547253" indent="0" algn="ctr">
              <a:buNone/>
              <a:defRPr sz="2773"/>
            </a:lvl8pPr>
            <a:lvl9pPr marL="6339718" indent="0" algn="ctr">
              <a:buNone/>
              <a:defRPr sz="277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74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233594" y="4102962"/>
            <a:ext cx="13991166" cy="59351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658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6" y="1436178"/>
            <a:ext cx="13974865" cy="4743820"/>
          </a:xfrm>
        </p:spPr>
        <p:txBody>
          <a:bodyPr anchor="b">
            <a:normAutofit/>
          </a:bodyPr>
          <a:lstStyle>
            <a:lvl1pPr>
              <a:defRPr sz="69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3596" y="6339595"/>
            <a:ext cx="13974865" cy="2371517"/>
          </a:xfrm>
        </p:spPr>
        <p:txBody>
          <a:bodyPr>
            <a:normAutofit/>
          </a:bodyPr>
          <a:lstStyle>
            <a:lvl1pPr marL="0" indent="0" algn="ctr">
              <a:buNone/>
              <a:defRPr sz="3467">
                <a:solidFill>
                  <a:schemeClr val="bg1">
                    <a:lumMod val="50000"/>
                  </a:schemeClr>
                </a:solidFill>
              </a:defRPr>
            </a:lvl1pPr>
            <a:lvl2pPr marL="792465" indent="0">
              <a:buNone/>
              <a:defRPr sz="3467">
                <a:solidFill>
                  <a:schemeClr val="tx1">
                    <a:tint val="75000"/>
                  </a:schemeClr>
                </a:solidFill>
              </a:defRPr>
            </a:lvl2pPr>
            <a:lvl3pPr marL="1584930" indent="0">
              <a:buNone/>
              <a:defRPr sz="3120">
                <a:solidFill>
                  <a:schemeClr val="tx1">
                    <a:tint val="75000"/>
                  </a:schemeClr>
                </a:solidFill>
              </a:defRPr>
            </a:lvl3pPr>
            <a:lvl4pPr marL="2377394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4pPr>
            <a:lvl5pPr marL="3169859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5pPr>
            <a:lvl6pPr marL="3962324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6pPr>
            <a:lvl7pPr marL="4754789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7pPr>
            <a:lvl8pPr marL="5547253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8pPr>
            <a:lvl9pPr marL="6339718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832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233598" y="1072099"/>
            <a:ext cx="13992008" cy="27667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233594" y="4102962"/>
            <a:ext cx="6893136" cy="59351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8332470" y="4102962"/>
            <a:ext cx="6892290" cy="59351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82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233598" y="1072099"/>
            <a:ext cx="13992008" cy="27667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7543" y="4109765"/>
            <a:ext cx="6579191" cy="1178656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4507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1233596" y="5288424"/>
            <a:ext cx="6893136" cy="47496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635172" y="4109765"/>
            <a:ext cx="6590435" cy="1178656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4507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8332471" y="5288424"/>
            <a:ext cx="6892292" cy="47496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043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16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91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6" y="1056640"/>
            <a:ext cx="5313179" cy="3506970"/>
          </a:xfrm>
        </p:spPr>
        <p:txBody>
          <a:bodyPr anchor="b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6855384" y="1056643"/>
            <a:ext cx="8370220" cy="89814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4563610"/>
            <a:ext cx="5313181" cy="5474470"/>
          </a:xfrm>
        </p:spPr>
        <p:txBody>
          <a:bodyPr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218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8" y="1056640"/>
            <a:ext cx="7433312" cy="3506974"/>
          </a:xfrm>
        </p:spPr>
        <p:txBody>
          <a:bodyPr anchor="b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07687" y="1056642"/>
            <a:ext cx="5410532" cy="898144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5547"/>
            </a:lvl1pPr>
            <a:lvl2pPr marL="792465" indent="0">
              <a:buNone/>
              <a:defRPr sz="4853"/>
            </a:lvl2pPr>
            <a:lvl3pPr marL="1584930" indent="0">
              <a:buNone/>
              <a:defRPr sz="4160"/>
            </a:lvl3pPr>
            <a:lvl4pPr marL="2377394" indent="0">
              <a:buNone/>
              <a:defRPr sz="3467"/>
            </a:lvl4pPr>
            <a:lvl5pPr marL="3169859" indent="0">
              <a:buNone/>
              <a:defRPr sz="3467"/>
            </a:lvl5pPr>
            <a:lvl6pPr marL="3962324" indent="0">
              <a:buNone/>
              <a:defRPr sz="3467"/>
            </a:lvl6pPr>
            <a:lvl7pPr marL="4754789" indent="0">
              <a:buNone/>
              <a:defRPr sz="3467"/>
            </a:lvl7pPr>
            <a:lvl8pPr marL="5547253" indent="0">
              <a:buNone/>
              <a:defRPr sz="3467"/>
            </a:lvl8pPr>
            <a:lvl9pPr marL="6339718" indent="0">
              <a:buNone/>
              <a:defRPr sz="346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623" y="4563613"/>
            <a:ext cx="7433287" cy="5474468"/>
          </a:xfrm>
        </p:spPr>
        <p:txBody>
          <a:bodyPr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79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623" y="7434915"/>
            <a:ext cx="13991983" cy="1406791"/>
          </a:xfrm>
        </p:spPr>
        <p:txBody>
          <a:bodyPr anchor="b"/>
          <a:lstStyle>
            <a:lvl1pPr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99405" y="1210319"/>
            <a:ext cx="13260418" cy="5571169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5547"/>
            </a:lvl1pPr>
            <a:lvl2pPr marL="792465" indent="0">
              <a:buNone/>
              <a:defRPr sz="4853"/>
            </a:lvl2pPr>
            <a:lvl3pPr marL="1584930" indent="0">
              <a:buNone/>
              <a:defRPr sz="4160"/>
            </a:lvl3pPr>
            <a:lvl4pPr marL="2377394" indent="0">
              <a:buNone/>
              <a:defRPr sz="3467"/>
            </a:lvl4pPr>
            <a:lvl5pPr marL="3169859" indent="0">
              <a:buNone/>
              <a:defRPr sz="3467"/>
            </a:lvl5pPr>
            <a:lvl6pPr marL="3962324" indent="0">
              <a:buNone/>
              <a:defRPr sz="3467"/>
            </a:lvl6pPr>
            <a:lvl7pPr marL="4754789" indent="0">
              <a:buNone/>
              <a:defRPr sz="3467"/>
            </a:lvl7pPr>
            <a:lvl8pPr marL="5547253" indent="0">
              <a:buNone/>
              <a:defRPr sz="3467"/>
            </a:lvl8pPr>
            <a:lvl9pPr marL="6339718" indent="0">
              <a:buNone/>
              <a:defRPr sz="346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8855129"/>
            <a:ext cx="13992010" cy="1182951"/>
          </a:xfrm>
        </p:spPr>
        <p:txBody>
          <a:bodyPr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505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7" y="1056641"/>
            <a:ext cx="13992010" cy="5940558"/>
          </a:xfrm>
        </p:spPr>
        <p:txBody>
          <a:bodyPr anchor="ctr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7288357"/>
            <a:ext cx="13992010" cy="2749725"/>
          </a:xfrm>
        </p:spPr>
        <p:txBody>
          <a:bodyPr anchor="ctr"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659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386" y="1512487"/>
            <a:ext cx="12558715" cy="4731853"/>
          </a:xfrm>
        </p:spPr>
        <p:txBody>
          <a:bodyPr anchor="ctr"/>
          <a:lstStyle>
            <a:lvl1pPr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322871" y="6257389"/>
            <a:ext cx="11815603" cy="1030966"/>
          </a:xfrm>
        </p:spPr>
        <p:txBody>
          <a:bodyPr anchor="t">
            <a:normAutofit/>
          </a:bodyPr>
          <a:lstStyle>
            <a:lvl1pPr marL="0" indent="0">
              <a:buNone/>
              <a:defRPr sz="2427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7579515"/>
            <a:ext cx="13992010" cy="2463159"/>
          </a:xfrm>
        </p:spPr>
        <p:txBody>
          <a:bodyPr anchor="ctr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327727" y="1538955"/>
            <a:ext cx="984398" cy="1013612"/>
          </a:xfrm>
          <a:prstGeom prst="rect">
            <a:avLst/>
          </a:prstGeom>
        </p:spPr>
        <p:txBody>
          <a:bodyPr vert="horz" lIns="158496" tIns="79248" rIns="158496" bIns="7924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3866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130235" y="5408026"/>
            <a:ext cx="996554" cy="1013612"/>
          </a:xfrm>
          <a:prstGeom prst="rect">
            <a:avLst/>
          </a:prstGeom>
        </p:spPr>
        <p:txBody>
          <a:bodyPr vert="horz" lIns="158496" tIns="79248" rIns="158496" bIns="7924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3866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0846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7" y="3707119"/>
            <a:ext cx="13992010" cy="4353847"/>
          </a:xfrm>
        </p:spPr>
        <p:txBody>
          <a:bodyPr anchor="b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8081381"/>
            <a:ext cx="13992010" cy="1977116"/>
          </a:xfrm>
        </p:spPr>
        <p:txBody>
          <a:bodyPr anchor="t"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8746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233597" y="1056640"/>
            <a:ext cx="13992010" cy="27821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233596" y="4102961"/>
            <a:ext cx="4453618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4160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233596" y="5101818"/>
            <a:ext cx="4453618" cy="4936265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10726" y="4102961"/>
            <a:ext cx="4443554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4160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995823" y="5101818"/>
            <a:ext cx="4459523" cy="4936265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0763953" y="4102961"/>
            <a:ext cx="4461653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4160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0763953" y="5101818"/>
            <a:ext cx="4461653" cy="4936265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167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233597" y="1058672"/>
            <a:ext cx="13992010" cy="278013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233597" y="7288355"/>
            <a:ext cx="4450153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813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233597" y="4102961"/>
            <a:ext cx="4450153" cy="26416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773"/>
            </a:lvl2pPr>
            <a:lvl3pPr marL="1584930" indent="0">
              <a:buNone/>
              <a:defRPr sz="2773"/>
            </a:lvl3pPr>
            <a:lvl4pPr marL="2377394" indent="0">
              <a:buNone/>
              <a:defRPr sz="2773"/>
            </a:lvl4pPr>
            <a:lvl5pPr marL="3169859" indent="0">
              <a:buNone/>
              <a:defRPr sz="2773"/>
            </a:lvl5pPr>
            <a:lvl6pPr marL="3962324" indent="0">
              <a:buNone/>
              <a:defRPr sz="2773"/>
            </a:lvl6pPr>
            <a:lvl7pPr marL="4754789" indent="0">
              <a:buNone/>
              <a:defRPr sz="2773"/>
            </a:lvl7pPr>
            <a:lvl8pPr marL="5547253" indent="0">
              <a:buNone/>
              <a:defRPr sz="2773"/>
            </a:lvl8pPr>
            <a:lvl9pPr marL="6339718" indent="0">
              <a:buNone/>
              <a:defRPr sz="277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233597" y="8287209"/>
            <a:ext cx="4450153" cy="1750871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7725" y="7288355"/>
            <a:ext cx="4457468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813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995820" y="4102961"/>
            <a:ext cx="4459525" cy="2641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773"/>
            </a:lvl2pPr>
            <a:lvl3pPr marL="1584930" indent="0">
              <a:buNone/>
              <a:defRPr sz="2773"/>
            </a:lvl3pPr>
            <a:lvl4pPr marL="2377394" indent="0">
              <a:buNone/>
              <a:defRPr sz="2773"/>
            </a:lvl4pPr>
            <a:lvl5pPr marL="3169859" indent="0">
              <a:buNone/>
              <a:defRPr sz="2773"/>
            </a:lvl5pPr>
            <a:lvl6pPr marL="3962324" indent="0">
              <a:buNone/>
              <a:defRPr sz="2773"/>
            </a:lvl6pPr>
            <a:lvl7pPr marL="4754789" indent="0">
              <a:buNone/>
              <a:defRPr sz="2773"/>
            </a:lvl7pPr>
            <a:lvl8pPr marL="5547253" indent="0">
              <a:buNone/>
              <a:defRPr sz="2773"/>
            </a:lvl8pPr>
            <a:lvl9pPr marL="6339718" indent="0">
              <a:buNone/>
              <a:defRPr sz="277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5995820" y="8287208"/>
            <a:ext cx="4459525" cy="1750873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0763954" y="7288355"/>
            <a:ext cx="4455920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813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0763953" y="4102961"/>
            <a:ext cx="4461653" cy="2641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773"/>
            </a:lvl2pPr>
            <a:lvl3pPr marL="1584930" indent="0">
              <a:buNone/>
              <a:defRPr sz="2773"/>
            </a:lvl3pPr>
            <a:lvl4pPr marL="2377394" indent="0">
              <a:buNone/>
              <a:defRPr sz="2773"/>
            </a:lvl4pPr>
            <a:lvl5pPr marL="3169859" indent="0">
              <a:buNone/>
              <a:defRPr sz="2773"/>
            </a:lvl5pPr>
            <a:lvl6pPr marL="3962324" indent="0">
              <a:buNone/>
              <a:defRPr sz="2773"/>
            </a:lvl6pPr>
            <a:lvl7pPr marL="4754789" indent="0">
              <a:buNone/>
              <a:defRPr sz="2773"/>
            </a:lvl7pPr>
            <a:lvl8pPr marL="5547253" indent="0">
              <a:buNone/>
              <a:defRPr sz="2773"/>
            </a:lvl8pPr>
            <a:lvl9pPr marL="6339718" indent="0">
              <a:buNone/>
              <a:defRPr sz="277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0763784" y="8287205"/>
            <a:ext cx="4461822" cy="1750876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510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233597" y="4102964"/>
            <a:ext cx="13992010" cy="593511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164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78616" y="1056644"/>
            <a:ext cx="3446991" cy="8981438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233597" y="1056644"/>
            <a:ext cx="10339277" cy="8981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200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1"/>
            <a:ext cx="16459204" cy="1188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33598" y="1072099"/>
            <a:ext cx="13992008" cy="2766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3597" y="4102964"/>
            <a:ext cx="13992010" cy="59351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6295" y="10197679"/>
            <a:ext cx="3703320" cy="6328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/>
                </a:solidFill>
              </a:defRPr>
            </a:lvl1pPr>
          </a:lstStyle>
          <a:p>
            <a:fld id="{6CF5A1A8-3D8C-4AE0-A000-86973B412EDB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33597" y="10197679"/>
            <a:ext cx="9008397" cy="6328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193917" y="10197679"/>
            <a:ext cx="1031690" cy="6328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/>
                </a:solidFill>
              </a:defRPr>
            </a:lvl1pPr>
          </a:lstStyle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90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1584930" rtl="0" eaLnBrk="1" latinLnBrk="0" hangingPunct="1">
        <a:lnSpc>
          <a:spcPct val="90000"/>
        </a:lnSpc>
        <a:spcBef>
          <a:spcPct val="0"/>
        </a:spcBef>
        <a:buNone/>
        <a:defRPr sz="624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96232" indent="-396232" algn="l" defTabSz="1584930" rtl="0" eaLnBrk="1" latinLnBrk="0" hangingPunct="1">
        <a:lnSpc>
          <a:spcPct val="120000"/>
        </a:lnSpc>
        <a:spcBef>
          <a:spcPts val="1733"/>
        </a:spcBef>
        <a:buClr>
          <a:schemeClr val="tx1"/>
        </a:buClr>
        <a:buFont typeface="Arial" panose="020B0604020202020204" pitchFamily="34" charset="0"/>
        <a:buChar char="•"/>
        <a:defRPr sz="346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188697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312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981162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773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773627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3566091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4358556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5151021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5943486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6735950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1pPr>
      <a:lvl2pPr marL="792465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2pPr>
      <a:lvl3pPr marL="1584930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3pPr>
      <a:lvl4pPr marL="2377394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4pPr>
      <a:lvl5pPr marL="3169859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5pPr>
      <a:lvl6pPr marL="3962324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6pPr>
      <a:lvl7pPr marL="4754789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7pPr>
      <a:lvl8pPr marL="5547253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8pPr>
      <a:lvl9pPr marL="6339718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doi.org/10.1007/s12160-016-9830-8" TargetMode="External"/><Relationship Id="rId7" Type="http://schemas.openxmlformats.org/officeDocument/2006/relationships/hyperlink" Target="https://www.who.int/news/item/26-06-2024-nearly-1.8-billion-adults-at-risk-of-disease-from-not-doing-enough-physical-activity" TargetMode="External"/><Relationship Id="rId2" Type="http://schemas.openxmlformats.org/officeDocument/2006/relationships/hyperlink" Target="https://www.c4dhi.org/projects/predicting-states-of-receptivity-for-just-in-time-adaptive-intervention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ho.int/teams/health-promotion/enhanced-wellbeing/first-global-conference" TargetMode="External"/><Relationship Id="rId5" Type="http://schemas.openxmlformats.org/officeDocument/2006/relationships/hyperlink" Target="https://www.sportengland.org/research-and-data/data/active-lives" TargetMode="External"/><Relationship Id="rId10" Type="http://schemas.openxmlformats.org/officeDocument/2006/relationships/image" Target="../media/image6.png"/><Relationship Id="rId4" Type="http://schemas.openxmlformats.org/officeDocument/2006/relationships/hyperlink" Target="https://www.nice.org.uk/guidance/ph54?utm_source=chatgpt.com" TargetMode="Externa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B0CC89-B92B-2511-B74D-9B45279B7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3866" y="1051538"/>
            <a:ext cx="11731468" cy="4349303"/>
          </a:xfrm>
        </p:spPr>
        <p:txBody>
          <a:bodyPr>
            <a:noAutofit/>
          </a:bodyPr>
          <a:lstStyle/>
          <a:p>
            <a:r>
              <a:rPr lang="en-US" sz="6000" b="1" dirty="0"/>
              <a:t>Program: MSc Public Health and Social Care in Practice</a:t>
            </a:r>
            <a:br>
              <a:rPr lang="en-US" sz="6000" b="1" dirty="0"/>
            </a:br>
            <a:br>
              <a:rPr lang="en-US" sz="6000" b="1" dirty="0"/>
            </a:br>
            <a:r>
              <a:rPr lang="en-GB" sz="6000" b="1" dirty="0"/>
              <a:t>LCHS7009  - </a:t>
            </a:r>
            <a:r>
              <a:rPr lang="en-US" sz="6000" b="1" dirty="0"/>
              <a:t>Population Health and Digital Health Promotion </a:t>
            </a:r>
            <a:r>
              <a:rPr lang="en-GB" sz="6000" b="1" dirty="0"/>
              <a:t> </a:t>
            </a:r>
            <a:endParaRPr lang="en-US" sz="60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B0440F-0407-8DE3-7446-9250D1F449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63866" y="6486360"/>
            <a:ext cx="11731468" cy="23774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Student Name: Nadeie Seaied</a:t>
            </a:r>
          </a:p>
          <a:p>
            <a:r>
              <a:rPr lang="en-US" dirty="0"/>
              <a:t>Student ID: 2212621</a:t>
            </a:r>
          </a:p>
          <a:p>
            <a:r>
              <a:rPr lang="en-US" dirty="0"/>
              <a:t>Lecturer: Dr Besty </a:t>
            </a:r>
            <a:r>
              <a:rPr lang="en-US" dirty="0" err="1"/>
              <a:t>jose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1639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A67C15-1EBB-7643-72C5-1891CEFD4F69}"/>
              </a:ext>
            </a:extLst>
          </p:cNvPr>
          <p:cNvSpPr/>
          <p:nvPr/>
        </p:nvSpPr>
        <p:spPr>
          <a:xfrm>
            <a:off x="506144" y="259095"/>
            <a:ext cx="15628591" cy="4442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Promoting Physical Activity Through Digital Health: A COM-B–Informed Mobile Health Intervention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E5ED2E-CB63-AFD1-7FC2-42B8B06192C2}"/>
              </a:ext>
            </a:extLst>
          </p:cNvPr>
          <p:cNvSpPr txBox="1"/>
          <p:nvPr/>
        </p:nvSpPr>
        <p:spPr>
          <a:xfrm>
            <a:off x="582971" y="1624882"/>
            <a:ext cx="4784776" cy="302390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cs typeface="Times New Roman" panose="02020603050405020304" pitchFamily="18" charset="0"/>
              </a:rPr>
              <a:t>Approximately 31% of adults worldwide (1.8 billion people) are physically inactive, increasing the risk of chronic diseases such as cardiovascular disease and diabetes (WHO, 2024). In England, 63.7% of adults achieved the recommended 150 minutes of weekly physical activity in 2023–24 according to the Sport England Active Lives survey.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cs typeface="Times New Roman" panose="02020603050405020304" pitchFamily="18" charset="0"/>
              </a:rPr>
              <a:t>Non-digital public health interventions such as exercise referral schemes and community walking groups have been widely used but often show limited long-term engagement (NICE, 2014). Digital tools like fitness trackers and step-counting apps improve monitoring but often experience user drop-out (Nahum-Shani et al., 2018).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cs typeface="Times New Roman" panose="02020603050405020304" pitchFamily="18" charset="0"/>
              </a:rPr>
              <a:t>The proposed digital intervention is a Just-in-Time Adaptive mHealth app that sends </a:t>
            </a:r>
            <a:r>
              <a:rPr lang="en-US" sz="1200" kern="100" dirty="0" err="1">
                <a:latin typeface="+mj-lt"/>
                <a:cs typeface="Times New Roman" panose="02020603050405020304" pitchFamily="18" charset="0"/>
              </a:rPr>
              <a:t>personalised</a:t>
            </a:r>
            <a:r>
              <a:rPr lang="en-US" sz="1200" kern="100" dirty="0">
                <a:latin typeface="+mj-lt"/>
                <a:cs typeface="Times New Roman" panose="02020603050405020304" pitchFamily="18" charset="0"/>
              </a:rPr>
              <a:t> prompts during periods of inactivity to encourage short bouts of physical activity. Its unique feature is delivering real-time, context-specific reminders based on </a:t>
            </a:r>
            <a:r>
              <a:rPr lang="en-US" sz="1200" kern="100" dirty="0" err="1">
                <a:latin typeface="+mj-lt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cs typeface="Times New Roman" panose="02020603050405020304" pitchFamily="18" charset="0"/>
              </a:rPr>
              <a:t> patterns to support sustained engagement (Nahum-Shani et al., 2018).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endParaRPr lang="en-US" sz="10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3B548B-E997-7364-B71A-C4A245A898F4}"/>
              </a:ext>
            </a:extLst>
          </p:cNvPr>
          <p:cNvSpPr txBox="1"/>
          <p:nvPr/>
        </p:nvSpPr>
        <p:spPr>
          <a:xfrm>
            <a:off x="582971" y="8344369"/>
            <a:ext cx="4754957" cy="324704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/>
              <a:t>Health promotion values </a:t>
            </a:r>
            <a:r>
              <a:rPr lang="en-US" sz="1200" dirty="0" err="1"/>
              <a:t>emphasise</a:t>
            </a:r>
            <a:r>
              <a:rPr lang="en-US" sz="1200" dirty="0"/>
              <a:t> equity, empowerment, and participation, enabling individuals to control their health </a:t>
            </a:r>
            <a:r>
              <a:rPr lang="en-US" sz="1200" dirty="0" err="1"/>
              <a:t>behaviours</a:t>
            </a:r>
            <a:r>
              <a:rPr lang="en-US" sz="1200" dirty="0"/>
              <a:t> and reduce health inequalities (WHO, 1986). 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/>
              <a:t>The JITAI mHealth app supports this by providing low-cost access, </a:t>
            </a:r>
            <a:r>
              <a:rPr lang="en-US" sz="1200" dirty="0" err="1"/>
              <a:t>personalised</a:t>
            </a:r>
            <a:r>
              <a:rPr lang="en-US" sz="1200" dirty="0"/>
              <a:t> prompts, and flexible activity pacing so users can manage their own physical activity.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/>
              <a:t>The Ottawa Charter principles—enable, mediate, and advocate—guide health promotion (Saan &amp; Wise, 2011). 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/>
              <a:t>The app enables </a:t>
            </a:r>
            <a:r>
              <a:rPr lang="en-US" sz="1200" dirty="0" err="1"/>
              <a:t>behaviour</a:t>
            </a:r>
            <a:r>
              <a:rPr lang="en-US" sz="1200" dirty="0"/>
              <a:t> change through goals and feedback, mediates by connecting users with nearby activity options, and advocates regular movement through reminders.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/>
              <a:t>NICE recommends safer, activity-friendly environments for walking and cycling (NICE, 2018). 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/>
              <a:t>The app improves this by suggesting nearby routes and activities (NICE, 2018; Nahum-Shani et al., 2018).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F2AE571-4F40-F21D-DD1C-7FC6ABDBA712}"/>
              </a:ext>
            </a:extLst>
          </p:cNvPr>
          <p:cNvSpPr txBox="1"/>
          <p:nvPr/>
        </p:nvSpPr>
        <p:spPr>
          <a:xfrm>
            <a:off x="5676812" y="5538942"/>
            <a:ext cx="4784775" cy="37856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Behaviour</a:t>
            </a:r>
            <a:r>
              <a:rPr lang="en-US" sz="1200" dirty="0"/>
              <a:t> change theories are widely used in public health to explain why individuals adopt or maintain healthy </a:t>
            </a:r>
            <a:r>
              <a:rPr lang="en-US" sz="1200" dirty="0" err="1"/>
              <a:t>behaviours</a:t>
            </a:r>
            <a:r>
              <a:rPr lang="en-US" sz="1200" dirty="0"/>
              <a:t>. Early frameworks such as the Health Belief Model highlighted the importance of perceived risks and benefits in shaping health decisions (Rosenstock, 1974).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/>
              <a:t>More recently, the COM-B model has been developed as an integrative framework explaining </a:t>
            </a:r>
            <a:r>
              <a:rPr lang="en-US" sz="1200" dirty="0" err="1"/>
              <a:t>behaviour</a:t>
            </a:r>
            <a:r>
              <a:rPr lang="en-US" sz="1200" dirty="0"/>
              <a:t> through the interaction of Capability, Opportunity, and Motivation (Michie et al., 2011).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/>
              <a:t>According to this model, </a:t>
            </a:r>
            <a:r>
              <a:rPr lang="en-US" sz="1200" dirty="0" err="1"/>
              <a:t>behaviour</a:t>
            </a:r>
            <a:r>
              <a:rPr lang="en-US" sz="1200" dirty="0"/>
              <a:t> occurs when people have the psychological and physical capability, the social or environmental opportunity, and sufficient motivation to perform an action.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/>
              <a:t>In this intervention, each stage of the COM-B model is applied through the mobile health app. 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US" sz="1200" dirty="0"/>
              <a:t>Capability is supported by providing simple activity suggestions and self-monitoring feedback. 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US" sz="1200" dirty="0"/>
              <a:t>Opportunity is created through just-in-time prompts triggered after long periods of sitting and suggesting nearby feasible activities. 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US" sz="1200" dirty="0"/>
              <a:t>Motivation is strengthened through </a:t>
            </a:r>
            <a:r>
              <a:rPr lang="en-US" sz="1200" dirty="0" err="1"/>
              <a:t>personalised</a:t>
            </a:r>
            <a:r>
              <a:rPr lang="en-US" sz="1200" dirty="0"/>
              <a:t> goals, progress feedback, and timely reinforcement to encourage sustained physical activity (Nahum-Shani et al., 2018).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7D6FAF-BBEC-0DC6-A27D-0D75E62E5AFC}"/>
              </a:ext>
            </a:extLst>
          </p:cNvPr>
          <p:cNvSpPr txBox="1"/>
          <p:nvPr/>
        </p:nvSpPr>
        <p:spPr>
          <a:xfrm>
            <a:off x="11021936" y="1557521"/>
            <a:ext cx="4784774" cy="249299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Through the application of the COM-B model, the intervention is predicted to enhance the physical activity by aligning the capability, opportunity, and motivation through enabling a more sustainable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Nevertheless,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prompts could also boost short-term engagement, but stay less effective in the long-term due to digital fatigue, unequal accessibility, and the lack of wider environmental support, whether they are tied to personal motivation (Michie et al., 2011; Nahum-Shani et al., 2018).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dirty="0"/>
              <a:t>The intervention improves </a:t>
            </a:r>
            <a:r>
              <a:rPr lang="en-US" sz="1200" dirty="0" err="1"/>
              <a:t>behaviour</a:t>
            </a:r>
            <a:r>
              <a:rPr lang="en-US" sz="1200" dirty="0"/>
              <a:t> by delivering real-time </a:t>
            </a:r>
            <a:r>
              <a:rPr lang="en-US" sz="1200" dirty="0" err="1"/>
              <a:t>personalised</a:t>
            </a:r>
            <a:r>
              <a:rPr lang="en-US" sz="1200" dirty="0"/>
              <a:t> prompts during periods of inactivity, providing simple activity suggestions, and offering progress feedback that supports regular movement and habit formation.</a:t>
            </a:r>
            <a:endParaRPr lang="en-US" sz="12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EEB6085-75C2-AD3C-1446-8C35B2E83313}"/>
              </a:ext>
            </a:extLst>
          </p:cNvPr>
          <p:cNvSpPr txBox="1"/>
          <p:nvPr/>
        </p:nvSpPr>
        <p:spPr>
          <a:xfrm>
            <a:off x="11021936" y="4764277"/>
            <a:ext cx="4784776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This online intervention contributes to policy objectives because it is in line with the UK physical activity strategies that prioritize prevention and self-management.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 education, it enhances health literacy through influencing people to learn and keep track of their activity levels.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 the case of research, it presents the possibility of assessing the long-term efficacy, fairness, and assimilation of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theory in digital health promotion.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C5E8A0B-9BCC-AE8B-2E42-98078B4EE5DF}"/>
              </a:ext>
            </a:extLst>
          </p:cNvPr>
          <p:cNvSpPr txBox="1"/>
          <p:nvPr/>
        </p:nvSpPr>
        <p:spPr>
          <a:xfrm>
            <a:off x="11021936" y="6923937"/>
            <a:ext cx="4784775" cy="48013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Ajzen, I. (1991). The theory of planned behavior. Organizational Behavior and Human Decision Processes, 50(2), 179–211. https://doi.org/10.1016/0749-5978(91)90020-T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Bandura, A. (1986). Social foundations of thought and action: A social cognitive theory. Prentice-Hall. (ISBN: 9780138156145) https://books.google.com/books?id=DKK3AAAAIAAJ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Centre for Digital Health Interventions. (2017). Predicting States of Receptivity for Just-in-time Adaptive Interventions. Available at: </a:t>
            </a: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https://www.c4dhi.org/projects/predicting-states-of-receptivity-for-just-in-time-adaptive-interventions/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Michie, S., van Stralen, M. M., &amp; West, R. (2011). The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 wheel: A new method for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characterising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and designing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 interventions. Implementation Science, 6, 42. https://doi.org/10.1186/1748-5908-6-42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Nahum-Shani, I., Smith, S. N., Spring, B. J., Collins, L. M.,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Witkiewitz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K., Tewari, A., &amp; Murphy, S. A. (2018). Just-in-time adaptive interventions (JITAIs) in mobile health: Key components and design principles for ongoing health behavior support. Annals of Behavioral Medicine, 52(6), 446–462. </a:t>
            </a: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https://doi.org/10.1007/s12160-016-9830-8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Excellence. (2014). </a:t>
            </a:r>
            <a:r>
              <a:rPr lang="en-US" sz="90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Exercise referral schemes to promote physical activity (PH54)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https://www.nice.org.uk/guidance/ph54</a:t>
            </a:r>
            <a:endParaRPr lang="en-US" sz="9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Excellence. (2018). Physical activity and the environment (NICE guideline NG90). https://www.nice.org.uk/guidance/ng90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Prochaska, J. O., &amp; DiClemente, C. C. (1983). Stages and processes of self-change of smoking: Toward an integrative model of change. Journal of Consulting and Clinical Psychology, 51(3), 390–395. https://doi.org/10.1037/0022-006X.51.3.390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Rosenstock, I. M. (1974). The Health Belief Model and preventive health behavior. Health Education Monographs, 2(4), 354–386. https://doi.org/10.1177/109019817400200405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Saan, H., &amp; Wise, M. (2011). Enable, mediate, advocate. Health Promotion International, 26(Suppl_2), ii187–ii193. https://doi.org/10.1093/heapro/dar069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Sport England. (2025). </a:t>
            </a:r>
            <a:r>
              <a:rPr lang="en-US" sz="90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Active Lives Adult Survey November 2023–24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https://www.sportengland.org/research-and-data/data/active-lives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Organization. (1986). Ottawa Charter for Health Promotion. </a:t>
            </a: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https://www.who.int/teams/health-promotion/enhanced-wellbeing/first-global-conference</a:t>
            </a:r>
            <a:endParaRPr lang="en-US" sz="9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Organization. (2024, June 26). </a:t>
            </a:r>
            <a:r>
              <a:rPr lang="en-US" sz="90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Nearly 1.8 billion adults at risk of disease from not doing enough physical activity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https://www.who.int/news/item/26-06-2024-nearly-1.8-billion-adults-at-risk-of-disease-from-not-doing-enough-physical-activity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9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D68C9E67-C9E2-03D9-E97B-9470B9FF087E}"/>
              </a:ext>
            </a:extLst>
          </p:cNvPr>
          <p:cNvSpPr/>
          <p:nvPr/>
        </p:nvSpPr>
        <p:spPr>
          <a:xfrm>
            <a:off x="582970" y="1180629"/>
            <a:ext cx="4784775" cy="4442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Background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19C17D0-521C-E13C-DE1D-1E9A67D64F53}"/>
              </a:ext>
            </a:extLst>
          </p:cNvPr>
          <p:cNvSpPr/>
          <p:nvPr/>
        </p:nvSpPr>
        <p:spPr>
          <a:xfrm>
            <a:off x="600163" y="7900116"/>
            <a:ext cx="4784775" cy="444253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kern="100" dirty="0">
                <a:ea typeface="Calibri" panose="020F0502020204030204" pitchFamily="34" charset="0"/>
                <a:cs typeface="Arial" panose="020B0604020202020204" pitchFamily="34" charset="0"/>
              </a:rPr>
              <a:t>Health promotion values and principles</a:t>
            </a:r>
            <a:endParaRPr lang="en-US" sz="20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DEBDD41-34D4-AD03-6463-AF9F1F11472D}"/>
              </a:ext>
            </a:extLst>
          </p:cNvPr>
          <p:cNvSpPr/>
          <p:nvPr/>
        </p:nvSpPr>
        <p:spPr>
          <a:xfrm>
            <a:off x="5676812" y="5094689"/>
            <a:ext cx="4784775" cy="444253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Behavioural</a:t>
            </a:r>
            <a:r>
              <a:rPr lang="en-US" sz="2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 Change Theory </a:t>
            </a:r>
            <a:endParaRPr lang="en-US" sz="20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85AA91F3-AD0B-3AB5-4EA6-69FF856F5898}"/>
              </a:ext>
            </a:extLst>
          </p:cNvPr>
          <p:cNvSpPr/>
          <p:nvPr/>
        </p:nvSpPr>
        <p:spPr>
          <a:xfrm>
            <a:off x="11021936" y="1106321"/>
            <a:ext cx="4784775" cy="444253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Expected Outcomes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B960C612-9D41-8B4D-9E55-6855CF0D8203}"/>
              </a:ext>
            </a:extLst>
          </p:cNvPr>
          <p:cNvSpPr/>
          <p:nvPr/>
        </p:nvSpPr>
        <p:spPr>
          <a:xfrm>
            <a:off x="11021936" y="4284952"/>
            <a:ext cx="4784775" cy="44425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Conclusion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60C3CD3E-DC42-368B-ACA8-2322FA8653F0}"/>
              </a:ext>
            </a:extLst>
          </p:cNvPr>
          <p:cNvSpPr/>
          <p:nvPr/>
        </p:nvSpPr>
        <p:spPr>
          <a:xfrm>
            <a:off x="11021936" y="6504639"/>
            <a:ext cx="4784775" cy="444253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References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47C35A8-E582-4FD9-568E-292146FEE5C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7735" y="4802500"/>
            <a:ext cx="4878794" cy="257240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FC92531-08C0-328A-FB26-170C0098B754}"/>
              </a:ext>
            </a:extLst>
          </p:cNvPr>
          <p:cNvSpPr txBox="1"/>
          <p:nvPr/>
        </p:nvSpPr>
        <p:spPr>
          <a:xfrm>
            <a:off x="506144" y="7431768"/>
            <a:ext cx="82296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Aft>
                <a:spcPts val="1000"/>
              </a:spcAft>
              <a:buNone/>
            </a:pPr>
            <a:r>
              <a:rPr lang="en-US" sz="1000" i="1" kern="100" dirty="0">
                <a:solidFill>
                  <a:srgbClr val="44546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Figure 1: 2023–24 Report of Sport England’s Active Lives survey (Sports England Active, 2023)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E6F412D-435F-1D97-1F37-7E2911F5EF5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85" y="1106321"/>
            <a:ext cx="4959231" cy="3793026"/>
          </a:xfrm>
          <a:prstGeom prst="rect">
            <a:avLst/>
          </a:prstGeom>
          <a:noFill/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192040D0-8972-87DB-0F09-443C27BA142F}"/>
              </a:ext>
            </a:extLst>
          </p:cNvPr>
          <p:cNvSpPr txBox="1"/>
          <p:nvPr/>
        </p:nvSpPr>
        <p:spPr>
          <a:xfrm>
            <a:off x="5589585" y="4524891"/>
            <a:ext cx="8229600" cy="298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00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Figure 2: just-in-time adaptive (JITAI) illustration (Centre for Digital Health Interventions, 2017)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3D9B0E4-A9DC-CF14-2F34-1E21584DF40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85" y="9497377"/>
            <a:ext cx="4959231" cy="2064417"/>
          </a:xfrm>
          <a:prstGeom prst="rect">
            <a:avLst/>
          </a:prstGeom>
          <a:noFill/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7D996618-3851-72BA-9DAC-3B3D879BF618}"/>
              </a:ext>
            </a:extLst>
          </p:cNvPr>
          <p:cNvSpPr txBox="1"/>
          <p:nvPr/>
        </p:nvSpPr>
        <p:spPr>
          <a:xfrm>
            <a:off x="8588496" y="11143982"/>
            <a:ext cx="2153265" cy="298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00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Figure 3: COM-B model Illustration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C38751-814E-90E6-CD77-29E13423261F}"/>
              </a:ext>
            </a:extLst>
          </p:cNvPr>
          <p:cNvSpPr txBox="1"/>
          <p:nvPr/>
        </p:nvSpPr>
        <p:spPr>
          <a:xfrm>
            <a:off x="693890" y="736989"/>
            <a:ext cx="4784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Active10  app  Physical activities intervention</a:t>
            </a:r>
          </a:p>
        </p:txBody>
      </p:sp>
    </p:spTree>
    <p:extLst>
      <p:ext uri="{BB962C8B-B14F-4D97-AF65-F5344CB8AC3E}">
        <p14:creationId xmlns:p14="http://schemas.microsoft.com/office/powerpoint/2010/main" val="107141280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131</TotalTime>
  <Words>1295</Words>
  <Application>Microsoft Macintosh PowerPoint</Application>
  <PresentationFormat>Custom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Courier New</vt:lpstr>
      <vt:lpstr>Tw Cen MT</vt:lpstr>
      <vt:lpstr>Wingdings</vt:lpstr>
      <vt:lpstr>Droplet</vt:lpstr>
      <vt:lpstr>Program: MSc Public Health and Social Care in Practice  LCHS7009  - Population Health and Digital Health Promotion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Nadeie Seaied (2212621)</cp:lastModifiedBy>
  <cp:revision>6</cp:revision>
  <dcterms:created xsi:type="dcterms:W3CDTF">2026-01-28T17:07:28Z</dcterms:created>
  <dcterms:modified xsi:type="dcterms:W3CDTF">2026-03-05T21:55:45Z</dcterms:modified>
</cp:coreProperties>
</file>