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857" r:id="rId1"/>
  </p:sldMasterIdLst>
  <p:notesMasterIdLst>
    <p:notesMasterId r:id="rId63"/>
  </p:notesMasterIdLst>
  <p:sldIdLst>
    <p:sldId id="319" r:id="rId2"/>
    <p:sldId id="318" r:id="rId3"/>
    <p:sldId id="304" r:id="rId4"/>
    <p:sldId id="305" r:id="rId5"/>
    <p:sldId id="306" r:id="rId6"/>
    <p:sldId id="307" r:id="rId7"/>
    <p:sldId id="328" r:id="rId8"/>
    <p:sldId id="310" r:id="rId9"/>
    <p:sldId id="308" r:id="rId10"/>
    <p:sldId id="309" r:id="rId11"/>
    <p:sldId id="311" r:id="rId12"/>
    <p:sldId id="256" r:id="rId13"/>
    <p:sldId id="330" r:id="rId14"/>
    <p:sldId id="331" r:id="rId15"/>
    <p:sldId id="260" r:id="rId16"/>
    <p:sldId id="267" r:id="rId17"/>
    <p:sldId id="266" r:id="rId18"/>
    <p:sldId id="261" r:id="rId19"/>
    <p:sldId id="332" r:id="rId20"/>
    <p:sldId id="313" r:id="rId21"/>
    <p:sldId id="333" r:id="rId22"/>
    <p:sldId id="334" r:id="rId23"/>
    <p:sldId id="335" r:id="rId24"/>
    <p:sldId id="336" r:id="rId25"/>
    <p:sldId id="337" r:id="rId26"/>
    <p:sldId id="338" r:id="rId27"/>
    <p:sldId id="339" r:id="rId28"/>
    <p:sldId id="271" r:id="rId29"/>
    <p:sldId id="340" r:id="rId30"/>
    <p:sldId id="341" r:id="rId31"/>
    <p:sldId id="342" r:id="rId32"/>
    <p:sldId id="343" r:id="rId33"/>
    <p:sldId id="344" r:id="rId34"/>
    <p:sldId id="312" r:id="rId35"/>
    <p:sldId id="314" r:id="rId36"/>
    <p:sldId id="315" r:id="rId37"/>
    <p:sldId id="316" r:id="rId38"/>
    <p:sldId id="259" r:id="rId39"/>
    <p:sldId id="263" r:id="rId40"/>
    <p:sldId id="264" r:id="rId41"/>
    <p:sldId id="322" r:id="rId42"/>
    <p:sldId id="265" r:id="rId43"/>
    <p:sldId id="258" r:id="rId44"/>
    <p:sldId id="268" r:id="rId45"/>
    <p:sldId id="269" r:id="rId46"/>
    <p:sldId id="270" r:id="rId47"/>
    <p:sldId id="273" r:id="rId48"/>
    <p:sldId id="262" r:id="rId49"/>
    <p:sldId id="272" r:id="rId50"/>
    <p:sldId id="274" r:id="rId51"/>
    <p:sldId id="275" r:id="rId52"/>
    <p:sldId id="276" r:id="rId53"/>
    <p:sldId id="321" r:id="rId54"/>
    <p:sldId id="345" r:id="rId55"/>
    <p:sldId id="323" r:id="rId56"/>
    <p:sldId id="324" r:id="rId57"/>
    <p:sldId id="326" r:id="rId58"/>
    <p:sldId id="346" r:id="rId59"/>
    <p:sldId id="349" r:id="rId60"/>
    <p:sldId id="347" r:id="rId61"/>
    <p:sldId id="348" r:id="rId62"/>
  </p:sldIdLst>
  <p:sldSz cx="12192000" cy="6858000"/>
  <p:notesSz cx="6858000" cy="9144000"/>
  <p:embeddedFontLst>
    <p:embeddedFont>
      <p:font typeface="Calibri" panose="020F0502020204030204" pitchFamily="34" charset="0"/>
      <p:regular r:id="rId64"/>
      <p:bold r:id="rId65"/>
      <p:italic r:id="rId66"/>
      <p:boldItalic r:id="rId67"/>
    </p:embeddedFont>
    <p:embeddedFont>
      <p:font typeface="Garamond" panose="02020404030301010803" pitchFamily="18" charset="0"/>
      <p:regular r:id="rId68"/>
      <p:bold r:id="rId69"/>
      <p:italic r:id="rId70"/>
    </p:embeddedFont>
    <p:embeddedFont>
      <p:font typeface="Gill Sans MT" panose="020B0502020104020203" pitchFamily="34" charset="0"/>
      <p:regular r:id="rId71"/>
      <p:bold r:id="rId72"/>
      <p:italic r:id="rId73"/>
      <p:boldItalic r:id="rId7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6B7081-B66C-4A0E-8E6E-4318125E26FF}" v="4" dt="2022-11-20T20:42:34.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36" autoAdjust="0"/>
    <p:restoredTop sz="48907" autoAdjust="0"/>
  </p:normalViewPr>
  <p:slideViewPr>
    <p:cSldViewPr snapToGrid="0">
      <p:cViewPr varScale="1">
        <p:scale>
          <a:sx n="72" d="100"/>
          <a:sy n="72" d="100"/>
        </p:scale>
        <p:origin x="773"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openxmlformats.org/officeDocument/2006/relationships/font" Target="fonts/font5.fntdata"/><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font" Target="fonts/font3.fntdata"/><Relationship Id="rId74" Type="http://schemas.openxmlformats.org/officeDocument/2006/relationships/font" Target="fonts/font11.fntdata"/><Relationship Id="rId79"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font" Target="fonts/font1.fntdata"/><Relationship Id="rId69" Type="http://schemas.openxmlformats.org/officeDocument/2006/relationships/font" Target="fonts/font6.fntdata"/><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9.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font" Target="fonts/font7.fntdata"/><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font" Target="fonts/font2.fntdata"/><Relationship Id="rId73" Type="http://schemas.openxmlformats.org/officeDocument/2006/relationships/font" Target="fonts/font10.fntdata"/><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font" Target="fonts/font8.fntdata"/><Relationship Id="rId2" Type="http://schemas.openxmlformats.org/officeDocument/2006/relationships/slide" Target="slides/slide1.xml"/><Relationship Id="rId29" Type="http://schemas.openxmlformats.org/officeDocument/2006/relationships/slide" Target="slides/slide28.xml"/></Relationships>
</file>

<file path=ppt/diagrams/_rels/data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16.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26.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6.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06815-CE54-4F4B-B922-C98D3D55F11E}"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F8476678-595D-4102-A1ED-E033D8D9AFB1}">
      <dgm:prSet/>
      <dgm:spPr/>
      <dgm:t>
        <a:bodyPr/>
        <a:lstStyle/>
        <a:p>
          <a:r>
            <a:rPr lang="en-GB"/>
            <a:t>History of Humanism and Relationship to Psychology</a:t>
          </a:r>
          <a:endParaRPr lang="en-US"/>
        </a:p>
      </dgm:t>
    </dgm:pt>
    <dgm:pt modelId="{DCFEBAA2-422B-4E40-A88C-FCDC61678509}" type="parTrans" cxnId="{413A4CC3-B3CA-41F3-92D7-0D884A9F8286}">
      <dgm:prSet/>
      <dgm:spPr/>
      <dgm:t>
        <a:bodyPr/>
        <a:lstStyle/>
        <a:p>
          <a:endParaRPr lang="en-US"/>
        </a:p>
      </dgm:t>
    </dgm:pt>
    <dgm:pt modelId="{F1F40224-CBCA-4EA7-87BE-B0694AFDCD32}" type="sibTrans" cxnId="{413A4CC3-B3CA-41F3-92D7-0D884A9F8286}">
      <dgm:prSet/>
      <dgm:spPr/>
      <dgm:t>
        <a:bodyPr/>
        <a:lstStyle/>
        <a:p>
          <a:endParaRPr lang="en-US"/>
        </a:p>
      </dgm:t>
    </dgm:pt>
    <dgm:pt modelId="{856E264B-3F59-4A03-8058-DBBA5EB6E69C}">
      <dgm:prSet/>
      <dgm:spPr/>
      <dgm:t>
        <a:bodyPr/>
        <a:lstStyle/>
        <a:p>
          <a:r>
            <a:rPr lang="en-GB" dirty="0"/>
            <a:t>Humanistic Counselling  </a:t>
          </a:r>
          <a:endParaRPr lang="en-US" dirty="0"/>
        </a:p>
      </dgm:t>
    </dgm:pt>
    <dgm:pt modelId="{5BF26BA2-D053-4E02-8B8D-E2DCA54F32CC}" type="parTrans" cxnId="{69618695-5A30-47BE-B010-B90530702DD2}">
      <dgm:prSet/>
      <dgm:spPr/>
      <dgm:t>
        <a:bodyPr/>
        <a:lstStyle/>
        <a:p>
          <a:endParaRPr lang="en-US"/>
        </a:p>
      </dgm:t>
    </dgm:pt>
    <dgm:pt modelId="{EC548552-81A6-47C7-AB25-5CD2E5638B40}" type="sibTrans" cxnId="{69618695-5A30-47BE-B010-B90530702DD2}">
      <dgm:prSet/>
      <dgm:spPr/>
      <dgm:t>
        <a:bodyPr/>
        <a:lstStyle/>
        <a:p>
          <a:endParaRPr lang="en-US"/>
        </a:p>
      </dgm:t>
    </dgm:pt>
    <dgm:pt modelId="{C5D1ACFF-BA60-480B-A58D-8B0982404B31}">
      <dgm:prSet/>
      <dgm:spPr/>
      <dgm:t>
        <a:bodyPr/>
        <a:lstStyle/>
        <a:p>
          <a:r>
            <a:rPr lang="en-GB"/>
            <a:t>Humanistic Approaches</a:t>
          </a:r>
          <a:endParaRPr lang="en-US"/>
        </a:p>
      </dgm:t>
    </dgm:pt>
    <dgm:pt modelId="{DCC1BF8E-13E0-439E-BC80-F6CB1DFAE5F8}" type="parTrans" cxnId="{531A1700-EB31-4BF2-9BF9-0428D612A478}">
      <dgm:prSet/>
      <dgm:spPr/>
      <dgm:t>
        <a:bodyPr/>
        <a:lstStyle/>
        <a:p>
          <a:endParaRPr lang="en-US"/>
        </a:p>
      </dgm:t>
    </dgm:pt>
    <dgm:pt modelId="{4DE937A6-68E7-482A-A0EB-AB0453D109BF}" type="sibTrans" cxnId="{531A1700-EB31-4BF2-9BF9-0428D612A478}">
      <dgm:prSet/>
      <dgm:spPr/>
      <dgm:t>
        <a:bodyPr/>
        <a:lstStyle/>
        <a:p>
          <a:endParaRPr lang="en-US"/>
        </a:p>
      </dgm:t>
    </dgm:pt>
    <dgm:pt modelId="{0F63272B-9FDA-4B76-A612-E278FB5E009D}" type="pres">
      <dgm:prSet presAssocID="{FF606815-CE54-4F4B-B922-C98D3D55F11E}" presName="diagram" presStyleCnt="0">
        <dgm:presLayoutVars>
          <dgm:dir/>
          <dgm:resizeHandles val="exact"/>
        </dgm:presLayoutVars>
      </dgm:prSet>
      <dgm:spPr/>
    </dgm:pt>
    <dgm:pt modelId="{D32AA125-AE89-4A98-9663-995D9745218F}" type="pres">
      <dgm:prSet presAssocID="{F8476678-595D-4102-A1ED-E033D8D9AFB1}" presName="node" presStyleLbl="node1" presStyleIdx="0" presStyleCnt="3">
        <dgm:presLayoutVars>
          <dgm:bulletEnabled val="1"/>
        </dgm:presLayoutVars>
      </dgm:prSet>
      <dgm:spPr/>
    </dgm:pt>
    <dgm:pt modelId="{AD422AAA-1138-4D9C-A31C-536F8B1BFE4A}" type="pres">
      <dgm:prSet presAssocID="{F1F40224-CBCA-4EA7-87BE-B0694AFDCD32}" presName="sibTrans" presStyleCnt="0"/>
      <dgm:spPr/>
    </dgm:pt>
    <dgm:pt modelId="{4FC04733-F1D0-4A32-905D-C4BA9D007F10}" type="pres">
      <dgm:prSet presAssocID="{856E264B-3F59-4A03-8058-DBBA5EB6E69C}" presName="node" presStyleLbl="node1" presStyleIdx="1" presStyleCnt="3">
        <dgm:presLayoutVars>
          <dgm:bulletEnabled val="1"/>
        </dgm:presLayoutVars>
      </dgm:prSet>
      <dgm:spPr/>
    </dgm:pt>
    <dgm:pt modelId="{8B5365C2-33DF-4A99-AF1A-232635C87FCE}" type="pres">
      <dgm:prSet presAssocID="{EC548552-81A6-47C7-AB25-5CD2E5638B40}" presName="sibTrans" presStyleCnt="0"/>
      <dgm:spPr/>
    </dgm:pt>
    <dgm:pt modelId="{AA5DFA50-E6D5-4E19-9C19-1592D82729F1}" type="pres">
      <dgm:prSet presAssocID="{C5D1ACFF-BA60-480B-A58D-8B0982404B31}" presName="node" presStyleLbl="node1" presStyleIdx="2" presStyleCnt="3">
        <dgm:presLayoutVars>
          <dgm:bulletEnabled val="1"/>
        </dgm:presLayoutVars>
      </dgm:prSet>
      <dgm:spPr/>
    </dgm:pt>
  </dgm:ptLst>
  <dgm:cxnLst>
    <dgm:cxn modelId="{531A1700-EB31-4BF2-9BF9-0428D612A478}" srcId="{FF606815-CE54-4F4B-B922-C98D3D55F11E}" destId="{C5D1ACFF-BA60-480B-A58D-8B0982404B31}" srcOrd="2" destOrd="0" parTransId="{DCC1BF8E-13E0-439E-BC80-F6CB1DFAE5F8}" sibTransId="{4DE937A6-68E7-482A-A0EB-AB0453D109BF}"/>
    <dgm:cxn modelId="{38E96E42-E760-4306-9144-FE880231957F}" type="presOf" srcId="{856E264B-3F59-4A03-8058-DBBA5EB6E69C}" destId="{4FC04733-F1D0-4A32-905D-C4BA9D007F10}" srcOrd="0" destOrd="0" presId="urn:microsoft.com/office/officeart/2005/8/layout/default"/>
    <dgm:cxn modelId="{69618695-5A30-47BE-B010-B90530702DD2}" srcId="{FF606815-CE54-4F4B-B922-C98D3D55F11E}" destId="{856E264B-3F59-4A03-8058-DBBA5EB6E69C}" srcOrd="1" destOrd="0" parTransId="{5BF26BA2-D053-4E02-8B8D-E2DCA54F32CC}" sibTransId="{EC548552-81A6-47C7-AB25-5CD2E5638B40}"/>
    <dgm:cxn modelId="{A1E00E96-4794-4764-84AA-14CFBEDB7431}" type="presOf" srcId="{FF606815-CE54-4F4B-B922-C98D3D55F11E}" destId="{0F63272B-9FDA-4B76-A612-E278FB5E009D}" srcOrd="0" destOrd="0" presId="urn:microsoft.com/office/officeart/2005/8/layout/default"/>
    <dgm:cxn modelId="{3E2E95A9-754D-4440-A890-308ADAA020F3}" type="presOf" srcId="{C5D1ACFF-BA60-480B-A58D-8B0982404B31}" destId="{AA5DFA50-E6D5-4E19-9C19-1592D82729F1}" srcOrd="0" destOrd="0" presId="urn:microsoft.com/office/officeart/2005/8/layout/default"/>
    <dgm:cxn modelId="{413A4CC3-B3CA-41F3-92D7-0D884A9F8286}" srcId="{FF606815-CE54-4F4B-B922-C98D3D55F11E}" destId="{F8476678-595D-4102-A1ED-E033D8D9AFB1}" srcOrd="0" destOrd="0" parTransId="{DCFEBAA2-422B-4E40-A88C-FCDC61678509}" sibTransId="{F1F40224-CBCA-4EA7-87BE-B0694AFDCD32}"/>
    <dgm:cxn modelId="{9B234ECE-C619-4ECD-A901-339D299874AD}" type="presOf" srcId="{F8476678-595D-4102-A1ED-E033D8D9AFB1}" destId="{D32AA125-AE89-4A98-9663-995D9745218F}" srcOrd="0" destOrd="0" presId="urn:microsoft.com/office/officeart/2005/8/layout/default"/>
    <dgm:cxn modelId="{E6C58292-5498-4371-8263-E7FEDC8AA9FF}" type="presParOf" srcId="{0F63272B-9FDA-4B76-A612-E278FB5E009D}" destId="{D32AA125-AE89-4A98-9663-995D9745218F}" srcOrd="0" destOrd="0" presId="urn:microsoft.com/office/officeart/2005/8/layout/default"/>
    <dgm:cxn modelId="{37D836AF-C462-4A6F-A4E1-9C2D48A18C4B}" type="presParOf" srcId="{0F63272B-9FDA-4B76-A612-E278FB5E009D}" destId="{AD422AAA-1138-4D9C-A31C-536F8B1BFE4A}" srcOrd="1" destOrd="0" presId="urn:microsoft.com/office/officeart/2005/8/layout/default"/>
    <dgm:cxn modelId="{745B64CB-26B8-4B26-94A4-6F393F1F629A}" type="presParOf" srcId="{0F63272B-9FDA-4B76-A612-E278FB5E009D}" destId="{4FC04733-F1D0-4A32-905D-C4BA9D007F10}" srcOrd="2" destOrd="0" presId="urn:microsoft.com/office/officeart/2005/8/layout/default"/>
    <dgm:cxn modelId="{27481BF4-A1B3-413A-9EE8-AFB628624673}" type="presParOf" srcId="{0F63272B-9FDA-4B76-A612-E278FB5E009D}" destId="{8B5365C2-33DF-4A99-AF1A-232635C87FCE}" srcOrd="3" destOrd="0" presId="urn:microsoft.com/office/officeart/2005/8/layout/default"/>
    <dgm:cxn modelId="{8A3374BA-DD1B-4BED-9E3F-FF3E278BC8B2}" type="presParOf" srcId="{0F63272B-9FDA-4B76-A612-E278FB5E009D}" destId="{AA5DFA50-E6D5-4E19-9C19-1592D82729F1}"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79146B-B186-447E-994F-55E0ED265CD4}"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1FDF784E-4297-4EF4-A023-E818683A90FA}">
      <dgm:prSet/>
      <dgm:spPr/>
      <dgm:t>
        <a:bodyPr/>
        <a:lstStyle/>
        <a:p>
          <a:r>
            <a:rPr lang="en-US"/>
            <a:t>In 1954, Humanistic Psychology gave rise after the First and Second Forces of  Psychoanalysis and Behaviorism</a:t>
          </a:r>
        </a:p>
      </dgm:t>
    </dgm:pt>
    <dgm:pt modelId="{2F9B400F-8F75-4F37-BD92-FBED72EA5429}" type="parTrans" cxnId="{B028BF0C-A50F-42C1-96BC-DE1DF4A3B6E7}">
      <dgm:prSet/>
      <dgm:spPr/>
      <dgm:t>
        <a:bodyPr/>
        <a:lstStyle/>
        <a:p>
          <a:endParaRPr lang="en-US"/>
        </a:p>
      </dgm:t>
    </dgm:pt>
    <dgm:pt modelId="{E00C7A11-01AC-4318-9C30-B5C84F4BD78B}" type="sibTrans" cxnId="{B028BF0C-A50F-42C1-96BC-DE1DF4A3B6E7}">
      <dgm:prSet/>
      <dgm:spPr/>
      <dgm:t>
        <a:bodyPr/>
        <a:lstStyle/>
        <a:p>
          <a:endParaRPr lang="en-US"/>
        </a:p>
      </dgm:t>
    </dgm:pt>
    <dgm:pt modelId="{B23B048F-B263-4AE9-AB37-63B6EB3A9F86}">
      <dgm:prSet/>
      <dgm:spPr/>
      <dgm:t>
        <a:bodyPr/>
        <a:lstStyle/>
        <a:p>
          <a:r>
            <a:rPr lang="en-US"/>
            <a:t>Humanistic Psychology, the Third Force, was popularized during the 1950’s and 1960’s following WWII and the Cold War.</a:t>
          </a:r>
        </a:p>
      </dgm:t>
    </dgm:pt>
    <dgm:pt modelId="{FE80BE52-1EDA-4D31-878C-8F466E11C7BB}" type="parTrans" cxnId="{75F5D60E-57B0-4050-A922-3FB64B0EEDD1}">
      <dgm:prSet/>
      <dgm:spPr/>
      <dgm:t>
        <a:bodyPr/>
        <a:lstStyle/>
        <a:p>
          <a:endParaRPr lang="en-US"/>
        </a:p>
      </dgm:t>
    </dgm:pt>
    <dgm:pt modelId="{19521EF6-C233-4132-899C-C104BD4207F3}" type="sibTrans" cxnId="{75F5D60E-57B0-4050-A922-3FB64B0EEDD1}">
      <dgm:prSet/>
      <dgm:spPr/>
      <dgm:t>
        <a:bodyPr/>
        <a:lstStyle/>
        <a:p>
          <a:endParaRPr lang="en-US"/>
        </a:p>
      </dgm:t>
    </dgm:pt>
    <dgm:pt modelId="{89F366C6-A7BC-4282-84A6-C2CF558E5989}">
      <dgm:prSet/>
      <dgm:spPr/>
      <dgm:t>
        <a:bodyPr/>
        <a:lstStyle/>
        <a:p>
          <a:r>
            <a:rPr lang="en-US"/>
            <a:t>During this time period psychologists were seeking a more optimistic and nurturing approach in response to the stresses that came with war.</a:t>
          </a:r>
        </a:p>
      </dgm:t>
    </dgm:pt>
    <dgm:pt modelId="{52306930-E498-40BB-B916-0A2B24167BD0}" type="parTrans" cxnId="{0FF088C0-57F1-42DE-8AAF-7002C4E49398}">
      <dgm:prSet/>
      <dgm:spPr/>
      <dgm:t>
        <a:bodyPr/>
        <a:lstStyle/>
        <a:p>
          <a:endParaRPr lang="en-US"/>
        </a:p>
      </dgm:t>
    </dgm:pt>
    <dgm:pt modelId="{9BF25282-193E-4283-942D-F50AA1EA15A8}" type="sibTrans" cxnId="{0FF088C0-57F1-42DE-8AAF-7002C4E49398}">
      <dgm:prSet/>
      <dgm:spPr/>
      <dgm:t>
        <a:bodyPr/>
        <a:lstStyle/>
        <a:p>
          <a:endParaRPr lang="en-US"/>
        </a:p>
      </dgm:t>
    </dgm:pt>
    <dgm:pt modelId="{73D74C0D-35F1-4931-A028-57779ACB1786}" type="pres">
      <dgm:prSet presAssocID="{3779146B-B186-447E-994F-55E0ED265CD4}" presName="linear" presStyleCnt="0">
        <dgm:presLayoutVars>
          <dgm:animLvl val="lvl"/>
          <dgm:resizeHandles val="exact"/>
        </dgm:presLayoutVars>
      </dgm:prSet>
      <dgm:spPr/>
    </dgm:pt>
    <dgm:pt modelId="{33B6D1E2-C20E-4E0D-B76C-BE2EEEEA9141}" type="pres">
      <dgm:prSet presAssocID="{1FDF784E-4297-4EF4-A023-E818683A90FA}" presName="parentText" presStyleLbl="node1" presStyleIdx="0" presStyleCnt="3">
        <dgm:presLayoutVars>
          <dgm:chMax val="0"/>
          <dgm:bulletEnabled val="1"/>
        </dgm:presLayoutVars>
      </dgm:prSet>
      <dgm:spPr/>
    </dgm:pt>
    <dgm:pt modelId="{28157A44-6878-42DB-9C5D-7B7CF1E64CF2}" type="pres">
      <dgm:prSet presAssocID="{E00C7A11-01AC-4318-9C30-B5C84F4BD78B}" presName="spacer" presStyleCnt="0"/>
      <dgm:spPr/>
    </dgm:pt>
    <dgm:pt modelId="{01F2DFAE-BF0A-45D5-B7C7-E9F6A95A3890}" type="pres">
      <dgm:prSet presAssocID="{B23B048F-B263-4AE9-AB37-63B6EB3A9F86}" presName="parentText" presStyleLbl="node1" presStyleIdx="1" presStyleCnt="3">
        <dgm:presLayoutVars>
          <dgm:chMax val="0"/>
          <dgm:bulletEnabled val="1"/>
        </dgm:presLayoutVars>
      </dgm:prSet>
      <dgm:spPr/>
    </dgm:pt>
    <dgm:pt modelId="{8F68B8C4-4EF1-4A8E-967B-8A438CD86CE2}" type="pres">
      <dgm:prSet presAssocID="{19521EF6-C233-4132-899C-C104BD4207F3}" presName="spacer" presStyleCnt="0"/>
      <dgm:spPr/>
    </dgm:pt>
    <dgm:pt modelId="{BB024956-3AFD-4224-91CE-895E86E0ADFD}" type="pres">
      <dgm:prSet presAssocID="{89F366C6-A7BC-4282-84A6-C2CF558E5989}" presName="parentText" presStyleLbl="node1" presStyleIdx="2" presStyleCnt="3">
        <dgm:presLayoutVars>
          <dgm:chMax val="0"/>
          <dgm:bulletEnabled val="1"/>
        </dgm:presLayoutVars>
      </dgm:prSet>
      <dgm:spPr/>
    </dgm:pt>
  </dgm:ptLst>
  <dgm:cxnLst>
    <dgm:cxn modelId="{B028BF0C-A50F-42C1-96BC-DE1DF4A3B6E7}" srcId="{3779146B-B186-447E-994F-55E0ED265CD4}" destId="{1FDF784E-4297-4EF4-A023-E818683A90FA}" srcOrd="0" destOrd="0" parTransId="{2F9B400F-8F75-4F37-BD92-FBED72EA5429}" sibTransId="{E00C7A11-01AC-4318-9C30-B5C84F4BD78B}"/>
    <dgm:cxn modelId="{75F5D60E-57B0-4050-A922-3FB64B0EEDD1}" srcId="{3779146B-B186-447E-994F-55E0ED265CD4}" destId="{B23B048F-B263-4AE9-AB37-63B6EB3A9F86}" srcOrd="1" destOrd="0" parTransId="{FE80BE52-1EDA-4D31-878C-8F466E11C7BB}" sibTransId="{19521EF6-C233-4132-899C-C104BD4207F3}"/>
    <dgm:cxn modelId="{85A3DF1F-5168-4898-B834-87060036950B}" type="presOf" srcId="{89F366C6-A7BC-4282-84A6-C2CF558E5989}" destId="{BB024956-3AFD-4224-91CE-895E86E0ADFD}" srcOrd="0" destOrd="0" presId="urn:microsoft.com/office/officeart/2005/8/layout/vList2"/>
    <dgm:cxn modelId="{7E587350-DD25-44F2-893A-194D2BC3E21B}" type="presOf" srcId="{B23B048F-B263-4AE9-AB37-63B6EB3A9F86}" destId="{01F2DFAE-BF0A-45D5-B7C7-E9F6A95A3890}" srcOrd="0" destOrd="0" presId="urn:microsoft.com/office/officeart/2005/8/layout/vList2"/>
    <dgm:cxn modelId="{505EAB84-1DDD-4F1A-B150-F4102ECCF5E8}" type="presOf" srcId="{3779146B-B186-447E-994F-55E0ED265CD4}" destId="{73D74C0D-35F1-4931-A028-57779ACB1786}" srcOrd="0" destOrd="0" presId="urn:microsoft.com/office/officeart/2005/8/layout/vList2"/>
    <dgm:cxn modelId="{0FF088C0-57F1-42DE-8AAF-7002C4E49398}" srcId="{3779146B-B186-447E-994F-55E0ED265CD4}" destId="{89F366C6-A7BC-4282-84A6-C2CF558E5989}" srcOrd="2" destOrd="0" parTransId="{52306930-E498-40BB-B916-0A2B24167BD0}" sibTransId="{9BF25282-193E-4283-942D-F50AA1EA15A8}"/>
    <dgm:cxn modelId="{818B4EC4-80E3-45A0-8C81-A78724ABEA97}" type="presOf" srcId="{1FDF784E-4297-4EF4-A023-E818683A90FA}" destId="{33B6D1E2-C20E-4E0D-B76C-BE2EEEEA9141}" srcOrd="0" destOrd="0" presId="urn:microsoft.com/office/officeart/2005/8/layout/vList2"/>
    <dgm:cxn modelId="{55C90DF7-CA16-42D4-9E84-EE096C497A19}" type="presParOf" srcId="{73D74C0D-35F1-4931-A028-57779ACB1786}" destId="{33B6D1E2-C20E-4E0D-B76C-BE2EEEEA9141}" srcOrd="0" destOrd="0" presId="urn:microsoft.com/office/officeart/2005/8/layout/vList2"/>
    <dgm:cxn modelId="{557BDF3F-4FF8-4DB3-A9BA-FA9886F7BFEB}" type="presParOf" srcId="{73D74C0D-35F1-4931-A028-57779ACB1786}" destId="{28157A44-6878-42DB-9C5D-7B7CF1E64CF2}" srcOrd="1" destOrd="0" presId="urn:microsoft.com/office/officeart/2005/8/layout/vList2"/>
    <dgm:cxn modelId="{76FF25A6-DAF7-4F80-A324-0CEE6B394038}" type="presParOf" srcId="{73D74C0D-35F1-4931-A028-57779ACB1786}" destId="{01F2DFAE-BF0A-45D5-B7C7-E9F6A95A3890}" srcOrd="2" destOrd="0" presId="urn:microsoft.com/office/officeart/2005/8/layout/vList2"/>
    <dgm:cxn modelId="{5E191A19-ECC9-4AC0-8DB1-BA256660F9EC}" type="presParOf" srcId="{73D74C0D-35F1-4931-A028-57779ACB1786}" destId="{8F68B8C4-4EF1-4A8E-967B-8A438CD86CE2}" srcOrd="3" destOrd="0" presId="urn:microsoft.com/office/officeart/2005/8/layout/vList2"/>
    <dgm:cxn modelId="{B60E3728-94B1-495C-B8A3-69FC2145D25D}" type="presParOf" srcId="{73D74C0D-35F1-4931-A028-57779ACB1786}" destId="{BB024956-3AFD-4224-91CE-895E86E0ADF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10ACD4-0C7D-464B-A390-753DD033C14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1E8FBD3-1DD9-4E94-A1E0-BDE062281A93}">
      <dgm:prSet/>
      <dgm:spPr/>
      <dgm:t>
        <a:bodyPr/>
        <a:lstStyle/>
        <a:p>
          <a:r>
            <a:rPr lang="en-GB"/>
            <a:t>It emerged in the middle of the 20th century as a reaction against the previous ways of looking at human experience, which were seen as overly deterministic  </a:t>
          </a:r>
          <a:endParaRPr lang="en-US"/>
        </a:p>
      </dgm:t>
    </dgm:pt>
    <dgm:pt modelId="{6F418A07-82B0-4ACA-8721-CF8B20DB6A65}" type="parTrans" cxnId="{81D90BE9-DEE7-4857-AFBB-980B480D8D58}">
      <dgm:prSet/>
      <dgm:spPr/>
      <dgm:t>
        <a:bodyPr/>
        <a:lstStyle/>
        <a:p>
          <a:endParaRPr lang="en-US"/>
        </a:p>
      </dgm:t>
    </dgm:pt>
    <dgm:pt modelId="{0B1B0466-0E33-4E09-ACA6-E6083C2F86FB}" type="sibTrans" cxnId="{81D90BE9-DEE7-4857-AFBB-980B480D8D58}">
      <dgm:prSet/>
      <dgm:spPr/>
      <dgm:t>
        <a:bodyPr/>
        <a:lstStyle/>
        <a:p>
          <a:endParaRPr lang="en-US"/>
        </a:p>
      </dgm:t>
    </dgm:pt>
    <dgm:pt modelId="{C77686C2-D5F3-4B49-976E-5331DE027EE4}">
      <dgm:prSet/>
      <dgm:spPr/>
      <dgm:t>
        <a:bodyPr/>
        <a:lstStyle/>
        <a:p>
          <a:r>
            <a:rPr lang="en-GB"/>
            <a:t>Emphasise human nature as essentially positive, emphasising choices, values and purpose in life</a:t>
          </a:r>
          <a:endParaRPr lang="en-US"/>
        </a:p>
      </dgm:t>
    </dgm:pt>
    <dgm:pt modelId="{8AC72F6A-7342-48BC-BC4B-74E43E0F3A04}" type="parTrans" cxnId="{C56DE80D-9EA9-4A50-9A7C-C97B9F45CBD3}">
      <dgm:prSet/>
      <dgm:spPr/>
      <dgm:t>
        <a:bodyPr/>
        <a:lstStyle/>
        <a:p>
          <a:endParaRPr lang="en-US"/>
        </a:p>
      </dgm:t>
    </dgm:pt>
    <dgm:pt modelId="{C15CBBB2-1FE3-466A-A51A-68D19FA5A1D2}" type="sibTrans" cxnId="{C56DE80D-9EA9-4A50-9A7C-C97B9F45CBD3}">
      <dgm:prSet/>
      <dgm:spPr/>
      <dgm:t>
        <a:bodyPr/>
        <a:lstStyle/>
        <a:p>
          <a:endParaRPr lang="en-US"/>
        </a:p>
      </dgm:t>
    </dgm:pt>
    <dgm:pt modelId="{00E3C04A-A412-42B0-BEDD-AEEF26996725}">
      <dgm:prSet/>
      <dgm:spPr/>
      <dgm:t>
        <a:bodyPr/>
        <a:lstStyle/>
        <a:p>
          <a:r>
            <a:rPr lang="en-GB"/>
            <a:t>Problems are seen as resulting from not accepting personal responsibility for one's actions</a:t>
          </a:r>
          <a:endParaRPr lang="en-US"/>
        </a:p>
      </dgm:t>
    </dgm:pt>
    <dgm:pt modelId="{8314AF25-9B5A-4D44-9256-610F38604EC7}" type="parTrans" cxnId="{5E3D4457-77FD-4ADE-BBAB-1A8F19B7E665}">
      <dgm:prSet/>
      <dgm:spPr/>
      <dgm:t>
        <a:bodyPr/>
        <a:lstStyle/>
        <a:p>
          <a:endParaRPr lang="en-US"/>
        </a:p>
      </dgm:t>
    </dgm:pt>
    <dgm:pt modelId="{512843A2-6485-4A31-8154-B1E3A3D9991D}" type="sibTrans" cxnId="{5E3D4457-77FD-4ADE-BBAB-1A8F19B7E665}">
      <dgm:prSet/>
      <dgm:spPr/>
      <dgm:t>
        <a:bodyPr/>
        <a:lstStyle/>
        <a:p>
          <a:endParaRPr lang="en-US"/>
        </a:p>
      </dgm:t>
    </dgm:pt>
    <dgm:pt modelId="{A8DE20B2-AEA3-4BA2-B086-39FD60A483F0}">
      <dgm:prSet/>
      <dgm:spPr/>
      <dgm:t>
        <a:bodyPr/>
        <a:lstStyle/>
        <a:p>
          <a:r>
            <a:rPr lang="en-GB"/>
            <a:t>Humanistic therapists stive to enable people to accept responsibility for their actions, to become aware of their subjective experience and to fulfil their potential for personal growth</a:t>
          </a:r>
          <a:endParaRPr lang="en-US"/>
        </a:p>
      </dgm:t>
    </dgm:pt>
    <dgm:pt modelId="{2893FB0F-0843-485D-A354-90A0B43C21D0}" type="parTrans" cxnId="{6AEB541E-41A7-47A8-A211-E0F62A9C111F}">
      <dgm:prSet/>
      <dgm:spPr/>
      <dgm:t>
        <a:bodyPr/>
        <a:lstStyle/>
        <a:p>
          <a:endParaRPr lang="en-US"/>
        </a:p>
      </dgm:t>
    </dgm:pt>
    <dgm:pt modelId="{E3BF22A1-7FD8-4B7F-9DD2-04C3D3DD3649}" type="sibTrans" cxnId="{6AEB541E-41A7-47A8-A211-E0F62A9C111F}">
      <dgm:prSet/>
      <dgm:spPr/>
      <dgm:t>
        <a:bodyPr/>
        <a:lstStyle/>
        <a:p>
          <a:endParaRPr lang="en-US"/>
        </a:p>
      </dgm:t>
    </dgm:pt>
    <dgm:pt modelId="{FADF67C0-8DE7-4A55-808A-EC0C41F2DB14}">
      <dgm:prSet/>
      <dgm:spPr/>
      <dgm:t>
        <a:bodyPr/>
        <a:lstStyle/>
        <a:p>
          <a:r>
            <a:rPr lang="en-GB"/>
            <a:t>- Joseph (2010) Theories of counselling and psychotherapy </a:t>
          </a:r>
          <a:endParaRPr lang="en-US"/>
        </a:p>
      </dgm:t>
    </dgm:pt>
    <dgm:pt modelId="{67FF3DE3-61E2-4013-9B8C-1BDC5F45DECA}" type="parTrans" cxnId="{E04E029A-AD82-45EB-BFDD-4EED6EC026CE}">
      <dgm:prSet/>
      <dgm:spPr/>
      <dgm:t>
        <a:bodyPr/>
        <a:lstStyle/>
        <a:p>
          <a:endParaRPr lang="en-US"/>
        </a:p>
      </dgm:t>
    </dgm:pt>
    <dgm:pt modelId="{43190B6C-3552-45D4-87B3-47AC59447724}" type="sibTrans" cxnId="{E04E029A-AD82-45EB-BFDD-4EED6EC026CE}">
      <dgm:prSet/>
      <dgm:spPr/>
      <dgm:t>
        <a:bodyPr/>
        <a:lstStyle/>
        <a:p>
          <a:endParaRPr lang="en-US"/>
        </a:p>
      </dgm:t>
    </dgm:pt>
    <dgm:pt modelId="{1B165EC0-63A5-4F44-AD45-B299DF8EA0F5}" type="pres">
      <dgm:prSet presAssocID="{DC10ACD4-0C7D-464B-A390-753DD033C14C}" presName="vert0" presStyleCnt="0">
        <dgm:presLayoutVars>
          <dgm:dir/>
          <dgm:animOne val="branch"/>
          <dgm:animLvl val="lvl"/>
        </dgm:presLayoutVars>
      </dgm:prSet>
      <dgm:spPr/>
    </dgm:pt>
    <dgm:pt modelId="{B1E8F6FF-7B4D-42A8-A260-B2AA8A4E052F}" type="pres">
      <dgm:prSet presAssocID="{B1E8FBD3-1DD9-4E94-A1E0-BDE062281A93}" presName="thickLine" presStyleLbl="alignNode1" presStyleIdx="0" presStyleCnt="5"/>
      <dgm:spPr/>
    </dgm:pt>
    <dgm:pt modelId="{ADEB0AE8-13AA-4E05-B7AF-2ACFC2B0F432}" type="pres">
      <dgm:prSet presAssocID="{B1E8FBD3-1DD9-4E94-A1E0-BDE062281A93}" presName="horz1" presStyleCnt="0"/>
      <dgm:spPr/>
    </dgm:pt>
    <dgm:pt modelId="{32460407-9456-48B2-9503-F6D31CC51F73}" type="pres">
      <dgm:prSet presAssocID="{B1E8FBD3-1DD9-4E94-A1E0-BDE062281A93}" presName="tx1" presStyleLbl="revTx" presStyleIdx="0" presStyleCnt="5"/>
      <dgm:spPr/>
    </dgm:pt>
    <dgm:pt modelId="{2D4C0ECA-2109-4116-AE1A-5EBF7AD9914D}" type="pres">
      <dgm:prSet presAssocID="{B1E8FBD3-1DD9-4E94-A1E0-BDE062281A93}" presName="vert1" presStyleCnt="0"/>
      <dgm:spPr/>
    </dgm:pt>
    <dgm:pt modelId="{BEBBE2A8-FF8F-4439-BDCB-9831B3CDC02B}" type="pres">
      <dgm:prSet presAssocID="{C77686C2-D5F3-4B49-976E-5331DE027EE4}" presName="thickLine" presStyleLbl="alignNode1" presStyleIdx="1" presStyleCnt="5"/>
      <dgm:spPr/>
    </dgm:pt>
    <dgm:pt modelId="{463C3F14-ED53-416B-9248-22A152B846B8}" type="pres">
      <dgm:prSet presAssocID="{C77686C2-D5F3-4B49-976E-5331DE027EE4}" presName="horz1" presStyleCnt="0"/>
      <dgm:spPr/>
    </dgm:pt>
    <dgm:pt modelId="{8E19F8DC-6FDB-4168-B1AD-DBA463C024B8}" type="pres">
      <dgm:prSet presAssocID="{C77686C2-D5F3-4B49-976E-5331DE027EE4}" presName="tx1" presStyleLbl="revTx" presStyleIdx="1" presStyleCnt="5"/>
      <dgm:spPr/>
    </dgm:pt>
    <dgm:pt modelId="{DE210C51-ADD0-4765-8E78-3E7D795C3627}" type="pres">
      <dgm:prSet presAssocID="{C77686C2-D5F3-4B49-976E-5331DE027EE4}" presName="vert1" presStyleCnt="0"/>
      <dgm:spPr/>
    </dgm:pt>
    <dgm:pt modelId="{7E014DB7-F259-487C-8968-A08F421BDA11}" type="pres">
      <dgm:prSet presAssocID="{00E3C04A-A412-42B0-BEDD-AEEF26996725}" presName="thickLine" presStyleLbl="alignNode1" presStyleIdx="2" presStyleCnt="5"/>
      <dgm:spPr/>
    </dgm:pt>
    <dgm:pt modelId="{FFBA2396-961A-4E6A-9359-72BED01513F9}" type="pres">
      <dgm:prSet presAssocID="{00E3C04A-A412-42B0-BEDD-AEEF26996725}" presName="horz1" presStyleCnt="0"/>
      <dgm:spPr/>
    </dgm:pt>
    <dgm:pt modelId="{4062A893-70E6-4021-909F-7EE812962B5C}" type="pres">
      <dgm:prSet presAssocID="{00E3C04A-A412-42B0-BEDD-AEEF26996725}" presName="tx1" presStyleLbl="revTx" presStyleIdx="2" presStyleCnt="5"/>
      <dgm:spPr/>
    </dgm:pt>
    <dgm:pt modelId="{CC046F45-A8B1-4DF4-AB30-09582FE27F1D}" type="pres">
      <dgm:prSet presAssocID="{00E3C04A-A412-42B0-BEDD-AEEF26996725}" presName="vert1" presStyleCnt="0"/>
      <dgm:spPr/>
    </dgm:pt>
    <dgm:pt modelId="{90A6977A-212A-4CDF-84CA-5AB86A37FA72}" type="pres">
      <dgm:prSet presAssocID="{A8DE20B2-AEA3-4BA2-B086-39FD60A483F0}" presName="thickLine" presStyleLbl="alignNode1" presStyleIdx="3" presStyleCnt="5"/>
      <dgm:spPr/>
    </dgm:pt>
    <dgm:pt modelId="{A84BBDDF-5295-485C-9315-3099A8D499EF}" type="pres">
      <dgm:prSet presAssocID="{A8DE20B2-AEA3-4BA2-B086-39FD60A483F0}" presName="horz1" presStyleCnt="0"/>
      <dgm:spPr/>
    </dgm:pt>
    <dgm:pt modelId="{BEDA7CAA-DE90-4413-BDF3-FF62D473C97B}" type="pres">
      <dgm:prSet presAssocID="{A8DE20B2-AEA3-4BA2-B086-39FD60A483F0}" presName="tx1" presStyleLbl="revTx" presStyleIdx="3" presStyleCnt="5"/>
      <dgm:spPr/>
    </dgm:pt>
    <dgm:pt modelId="{B6309C44-5D76-4283-9D00-A1F1B69D286F}" type="pres">
      <dgm:prSet presAssocID="{A8DE20B2-AEA3-4BA2-B086-39FD60A483F0}" presName="vert1" presStyleCnt="0"/>
      <dgm:spPr/>
    </dgm:pt>
    <dgm:pt modelId="{8364FD40-FF9E-41BF-BB1B-FB620B5F1567}" type="pres">
      <dgm:prSet presAssocID="{FADF67C0-8DE7-4A55-808A-EC0C41F2DB14}" presName="thickLine" presStyleLbl="alignNode1" presStyleIdx="4" presStyleCnt="5"/>
      <dgm:spPr/>
    </dgm:pt>
    <dgm:pt modelId="{3E3837D3-56A7-4CD7-A82B-434CAFA426E2}" type="pres">
      <dgm:prSet presAssocID="{FADF67C0-8DE7-4A55-808A-EC0C41F2DB14}" presName="horz1" presStyleCnt="0"/>
      <dgm:spPr/>
    </dgm:pt>
    <dgm:pt modelId="{B08E4931-3245-4128-8E30-694E81C1D428}" type="pres">
      <dgm:prSet presAssocID="{FADF67C0-8DE7-4A55-808A-EC0C41F2DB14}" presName="tx1" presStyleLbl="revTx" presStyleIdx="4" presStyleCnt="5"/>
      <dgm:spPr/>
    </dgm:pt>
    <dgm:pt modelId="{A1305FD5-8806-43BD-9382-6B167B33E6EB}" type="pres">
      <dgm:prSet presAssocID="{FADF67C0-8DE7-4A55-808A-EC0C41F2DB14}" presName="vert1" presStyleCnt="0"/>
      <dgm:spPr/>
    </dgm:pt>
  </dgm:ptLst>
  <dgm:cxnLst>
    <dgm:cxn modelId="{C56DE80D-9EA9-4A50-9A7C-C97B9F45CBD3}" srcId="{DC10ACD4-0C7D-464B-A390-753DD033C14C}" destId="{C77686C2-D5F3-4B49-976E-5331DE027EE4}" srcOrd="1" destOrd="0" parTransId="{8AC72F6A-7342-48BC-BC4B-74E43E0F3A04}" sibTransId="{C15CBBB2-1FE3-466A-A51A-68D19FA5A1D2}"/>
    <dgm:cxn modelId="{6AEB541E-41A7-47A8-A211-E0F62A9C111F}" srcId="{DC10ACD4-0C7D-464B-A390-753DD033C14C}" destId="{A8DE20B2-AEA3-4BA2-B086-39FD60A483F0}" srcOrd="3" destOrd="0" parTransId="{2893FB0F-0843-485D-A354-90A0B43C21D0}" sibTransId="{E3BF22A1-7FD8-4B7F-9DD2-04C3D3DD3649}"/>
    <dgm:cxn modelId="{C64C8522-9235-4F1C-AC9E-943A69E9B757}" type="presOf" srcId="{A8DE20B2-AEA3-4BA2-B086-39FD60A483F0}" destId="{BEDA7CAA-DE90-4413-BDF3-FF62D473C97B}" srcOrd="0" destOrd="0" presId="urn:microsoft.com/office/officeart/2008/layout/LinedList"/>
    <dgm:cxn modelId="{D8398B32-1247-44D8-9BB6-FDEF67CC6408}" type="presOf" srcId="{DC10ACD4-0C7D-464B-A390-753DD033C14C}" destId="{1B165EC0-63A5-4F44-AD45-B299DF8EA0F5}" srcOrd="0" destOrd="0" presId="urn:microsoft.com/office/officeart/2008/layout/LinedList"/>
    <dgm:cxn modelId="{C45EB247-1704-4E6A-BB9B-A01C6EC0388A}" type="presOf" srcId="{FADF67C0-8DE7-4A55-808A-EC0C41F2DB14}" destId="{B08E4931-3245-4128-8E30-694E81C1D428}" srcOrd="0" destOrd="0" presId="urn:microsoft.com/office/officeart/2008/layout/LinedList"/>
    <dgm:cxn modelId="{FB17E649-E0B0-4484-AB51-53BF4714B27F}" type="presOf" srcId="{B1E8FBD3-1DD9-4E94-A1E0-BDE062281A93}" destId="{32460407-9456-48B2-9503-F6D31CC51F73}" srcOrd="0" destOrd="0" presId="urn:microsoft.com/office/officeart/2008/layout/LinedList"/>
    <dgm:cxn modelId="{5E3D4457-77FD-4ADE-BBAB-1A8F19B7E665}" srcId="{DC10ACD4-0C7D-464B-A390-753DD033C14C}" destId="{00E3C04A-A412-42B0-BEDD-AEEF26996725}" srcOrd="2" destOrd="0" parTransId="{8314AF25-9B5A-4D44-9256-610F38604EC7}" sibTransId="{512843A2-6485-4A31-8154-B1E3A3D9991D}"/>
    <dgm:cxn modelId="{8C0BE091-5CE3-45ED-8A60-B765B4D5F81B}" type="presOf" srcId="{C77686C2-D5F3-4B49-976E-5331DE027EE4}" destId="{8E19F8DC-6FDB-4168-B1AD-DBA463C024B8}" srcOrd="0" destOrd="0" presId="urn:microsoft.com/office/officeart/2008/layout/LinedList"/>
    <dgm:cxn modelId="{E04E029A-AD82-45EB-BFDD-4EED6EC026CE}" srcId="{DC10ACD4-0C7D-464B-A390-753DD033C14C}" destId="{FADF67C0-8DE7-4A55-808A-EC0C41F2DB14}" srcOrd="4" destOrd="0" parTransId="{67FF3DE3-61E2-4013-9B8C-1BDC5F45DECA}" sibTransId="{43190B6C-3552-45D4-87B3-47AC59447724}"/>
    <dgm:cxn modelId="{AC0838E6-826E-4B26-948D-A4E850984750}" type="presOf" srcId="{00E3C04A-A412-42B0-BEDD-AEEF26996725}" destId="{4062A893-70E6-4021-909F-7EE812962B5C}" srcOrd="0" destOrd="0" presId="urn:microsoft.com/office/officeart/2008/layout/LinedList"/>
    <dgm:cxn modelId="{81D90BE9-DEE7-4857-AFBB-980B480D8D58}" srcId="{DC10ACD4-0C7D-464B-A390-753DD033C14C}" destId="{B1E8FBD3-1DD9-4E94-A1E0-BDE062281A93}" srcOrd="0" destOrd="0" parTransId="{6F418A07-82B0-4ACA-8721-CF8B20DB6A65}" sibTransId="{0B1B0466-0E33-4E09-ACA6-E6083C2F86FB}"/>
    <dgm:cxn modelId="{DDCED77C-3FBB-4A7D-BE23-4726BBAD8D7B}" type="presParOf" srcId="{1B165EC0-63A5-4F44-AD45-B299DF8EA0F5}" destId="{B1E8F6FF-7B4D-42A8-A260-B2AA8A4E052F}" srcOrd="0" destOrd="0" presId="urn:microsoft.com/office/officeart/2008/layout/LinedList"/>
    <dgm:cxn modelId="{332C239C-65D3-43AA-A4B9-20AAB54CF36C}" type="presParOf" srcId="{1B165EC0-63A5-4F44-AD45-B299DF8EA0F5}" destId="{ADEB0AE8-13AA-4E05-B7AF-2ACFC2B0F432}" srcOrd="1" destOrd="0" presId="urn:microsoft.com/office/officeart/2008/layout/LinedList"/>
    <dgm:cxn modelId="{DDDD5E18-8D65-4752-BAF0-C1FEAAD87E92}" type="presParOf" srcId="{ADEB0AE8-13AA-4E05-B7AF-2ACFC2B0F432}" destId="{32460407-9456-48B2-9503-F6D31CC51F73}" srcOrd="0" destOrd="0" presId="urn:microsoft.com/office/officeart/2008/layout/LinedList"/>
    <dgm:cxn modelId="{CC7FFFEA-B2A9-4A4C-BBDF-95194F5C3CAE}" type="presParOf" srcId="{ADEB0AE8-13AA-4E05-B7AF-2ACFC2B0F432}" destId="{2D4C0ECA-2109-4116-AE1A-5EBF7AD9914D}" srcOrd="1" destOrd="0" presId="urn:microsoft.com/office/officeart/2008/layout/LinedList"/>
    <dgm:cxn modelId="{B5AF31E6-9DF6-40BB-A3FB-5A6F5EB3C95A}" type="presParOf" srcId="{1B165EC0-63A5-4F44-AD45-B299DF8EA0F5}" destId="{BEBBE2A8-FF8F-4439-BDCB-9831B3CDC02B}" srcOrd="2" destOrd="0" presId="urn:microsoft.com/office/officeart/2008/layout/LinedList"/>
    <dgm:cxn modelId="{A1172D35-13FE-411A-9BB3-FDB06D01A5A7}" type="presParOf" srcId="{1B165EC0-63A5-4F44-AD45-B299DF8EA0F5}" destId="{463C3F14-ED53-416B-9248-22A152B846B8}" srcOrd="3" destOrd="0" presId="urn:microsoft.com/office/officeart/2008/layout/LinedList"/>
    <dgm:cxn modelId="{67E75BE0-4BB1-4E18-B1CD-E15EA750834D}" type="presParOf" srcId="{463C3F14-ED53-416B-9248-22A152B846B8}" destId="{8E19F8DC-6FDB-4168-B1AD-DBA463C024B8}" srcOrd="0" destOrd="0" presId="urn:microsoft.com/office/officeart/2008/layout/LinedList"/>
    <dgm:cxn modelId="{3E85E8A8-9510-40B0-89E9-3448FD676CC3}" type="presParOf" srcId="{463C3F14-ED53-416B-9248-22A152B846B8}" destId="{DE210C51-ADD0-4765-8E78-3E7D795C3627}" srcOrd="1" destOrd="0" presId="urn:microsoft.com/office/officeart/2008/layout/LinedList"/>
    <dgm:cxn modelId="{0829F4E8-54A0-4898-9362-DC091CC7BAB2}" type="presParOf" srcId="{1B165EC0-63A5-4F44-AD45-B299DF8EA0F5}" destId="{7E014DB7-F259-487C-8968-A08F421BDA11}" srcOrd="4" destOrd="0" presId="urn:microsoft.com/office/officeart/2008/layout/LinedList"/>
    <dgm:cxn modelId="{B4DFBA8C-8C20-4081-86AB-3271D52FA2A2}" type="presParOf" srcId="{1B165EC0-63A5-4F44-AD45-B299DF8EA0F5}" destId="{FFBA2396-961A-4E6A-9359-72BED01513F9}" srcOrd="5" destOrd="0" presId="urn:microsoft.com/office/officeart/2008/layout/LinedList"/>
    <dgm:cxn modelId="{DA48B4F2-D3B5-4E6F-98F2-D27554239FA6}" type="presParOf" srcId="{FFBA2396-961A-4E6A-9359-72BED01513F9}" destId="{4062A893-70E6-4021-909F-7EE812962B5C}" srcOrd="0" destOrd="0" presId="urn:microsoft.com/office/officeart/2008/layout/LinedList"/>
    <dgm:cxn modelId="{79FF08BF-C754-478B-BF96-7DA5A951D68B}" type="presParOf" srcId="{FFBA2396-961A-4E6A-9359-72BED01513F9}" destId="{CC046F45-A8B1-4DF4-AB30-09582FE27F1D}" srcOrd="1" destOrd="0" presId="urn:microsoft.com/office/officeart/2008/layout/LinedList"/>
    <dgm:cxn modelId="{3E67AE74-36BE-4041-B583-7B1CEAC8BEF3}" type="presParOf" srcId="{1B165EC0-63A5-4F44-AD45-B299DF8EA0F5}" destId="{90A6977A-212A-4CDF-84CA-5AB86A37FA72}" srcOrd="6" destOrd="0" presId="urn:microsoft.com/office/officeart/2008/layout/LinedList"/>
    <dgm:cxn modelId="{4CC026DC-F765-4BBF-ADB3-90A4013E9934}" type="presParOf" srcId="{1B165EC0-63A5-4F44-AD45-B299DF8EA0F5}" destId="{A84BBDDF-5295-485C-9315-3099A8D499EF}" srcOrd="7" destOrd="0" presId="urn:microsoft.com/office/officeart/2008/layout/LinedList"/>
    <dgm:cxn modelId="{03942ADB-95DA-460B-9508-1883A3DF61AC}" type="presParOf" srcId="{A84BBDDF-5295-485C-9315-3099A8D499EF}" destId="{BEDA7CAA-DE90-4413-BDF3-FF62D473C97B}" srcOrd="0" destOrd="0" presId="urn:microsoft.com/office/officeart/2008/layout/LinedList"/>
    <dgm:cxn modelId="{4402818A-310F-4FAE-9BC9-A75634D85202}" type="presParOf" srcId="{A84BBDDF-5295-485C-9315-3099A8D499EF}" destId="{B6309C44-5D76-4283-9D00-A1F1B69D286F}" srcOrd="1" destOrd="0" presId="urn:microsoft.com/office/officeart/2008/layout/LinedList"/>
    <dgm:cxn modelId="{602F4081-D475-490F-9E61-14A56765FE08}" type="presParOf" srcId="{1B165EC0-63A5-4F44-AD45-B299DF8EA0F5}" destId="{8364FD40-FF9E-41BF-BB1B-FB620B5F1567}" srcOrd="8" destOrd="0" presId="urn:microsoft.com/office/officeart/2008/layout/LinedList"/>
    <dgm:cxn modelId="{34946015-5401-4964-8D96-3EAA82FE1F76}" type="presParOf" srcId="{1B165EC0-63A5-4F44-AD45-B299DF8EA0F5}" destId="{3E3837D3-56A7-4CD7-A82B-434CAFA426E2}" srcOrd="9" destOrd="0" presId="urn:microsoft.com/office/officeart/2008/layout/LinedList"/>
    <dgm:cxn modelId="{B044F679-F08F-489C-8807-CDF94F3CE28A}" type="presParOf" srcId="{3E3837D3-56A7-4CD7-A82B-434CAFA426E2}" destId="{B08E4931-3245-4128-8E30-694E81C1D428}" srcOrd="0" destOrd="0" presId="urn:microsoft.com/office/officeart/2008/layout/LinedList"/>
    <dgm:cxn modelId="{E8A59611-4174-46E7-8DEB-BC3FD9BB617D}" type="presParOf" srcId="{3E3837D3-56A7-4CD7-A82B-434CAFA426E2}" destId="{A1305FD5-8806-43BD-9382-6B167B33E6E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2EAD70-40FF-4456-8D02-95CCA5835A6E}" type="doc">
      <dgm:prSet loTypeId="urn:microsoft.com/office/officeart/2005/8/layout/hierarchy1" loCatId="hierarchy" qsTypeId="urn:microsoft.com/office/officeart/2005/8/quickstyle/simple2" qsCatId="simple" csTypeId="urn:microsoft.com/office/officeart/2005/8/colors/accent0_3" csCatId="mainScheme"/>
      <dgm:spPr/>
      <dgm:t>
        <a:bodyPr/>
        <a:lstStyle/>
        <a:p>
          <a:endParaRPr lang="en-US"/>
        </a:p>
      </dgm:t>
    </dgm:pt>
    <dgm:pt modelId="{58128BEF-326B-4872-BB0A-7BF58D94B21F}">
      <dgm:prSet/>
      <dgm:spPr/>
      <dgm:t>
        <a:bodyPr/>
        <a:lstStyle/>
        <a:p>
          <a:r>
            <a:rPr lang="en-US"/>
            <a:t>How did this philosophy get translated into psychology  and psychotherapeutic practices and furthermore what does it have in common with Humanistic Psychology?</a:t>
          </a:r>
        </a:p>
      </dgm:t>
    </dgm:pt>
    <dgm:pt modelId="{6634B269-F03A-4A96-90B4-E83E8EEAE2BF}" type="parTrans" cxnId="{9F5B2D3F-0557-4A3F-A6C6-2CBB78405FAE}">
      <dgm:prSet/>
      <dgm:spPr/>
      <dgm:t>
        <a:bodyPr/>
        <a:lstStyle/>
        <a:p>
          <a:endParaRPr lang="en-US"/>
        </a:p>
      </dgm:t>
    </dgm:pt>
    <dgm:pt modelId="{DB767B7E-310B-4E82-B354-DD1F09C738F9}" type="sibTrans" cxnId="{9F5B2D3F-0557-4A3F-A6C6-2CBB78405FAE}">
      <dgm:prSet/>
      <dgm:spPr/>
      <dgm:t>
        <a:bodyPr/>
        <a:lstStyle/>
        <a:p>
          <a:endParaRPr lang="en-US"/>
        </a:p>
      </dgm:t>
    </dgm:pt>
    <dgm:pt modelId="{2B13498C-829E-4219-935F-5D2B02A3995F}">
      <dgm:prSet/>
      <dgm:spPr/>
      <dgm:t>
        <a:bodyPr/>
        <a:lstStyle/>
        <a:p>
          <a:r>
            <a:rPr lang="en-US"/>
            <a:t>The existentialists could be thought of as stressing the meaning of human existence.  Thus, they can  be seen as predecessors of modern Humanistic Psychology.  </a:t>
          </a:r>
        </a:p>
      </dgm:t>
    </dgm:pt>
    <dgm:pt modelId="{BF92F2DB-70AE-4317-ACF2-A2353FE1C27D}" type="parTrans" cxnId="{5929E9AC-EB76-4EF2-A17A-D883A1EFEAD6}">
      <dgm:prSet/>
      <dgm:spPr/>
      <dgm:t>
        <a:bodyPr/>
        <a:lstStyle/>
        <a:p>
          <a:endParaRPr lang="en-US"/>
        </a:p>
      </dgm:t>
    </dgm:pt>
    <dgm:pt modelId="{F9E00C8C-C2A3-4AF2-B163-41A9296A2A5E}" type="sibTrans" cxnId="{5929E9AC-EB76-4EF2-A17A-D883A1EFEAD6}">
      <dgm:prSet/>
      <dgm:spPr/>
      <dgm:t>
        <a:bodyPr/>
        <a:lstStyle/>
        <a:p>
          <a:endParaRPr lang="en-US"/>
        </a:p>
      </dgm:t>
    </dgm:pt>
    <dgm:pt modelId="{4266CFFF-1A49-4E1C-B545-71186F5BFA4E}" type="pres">
      <dgm:prSet presAssocID="{582EAD70-40FF-4456-8D02-95CCA5835A6E}" presName="hierChild1" presStyleCnt="0">
        <dgm:presLayoutVars>
          <dgm:chPref val="1"/>
          <dgm:dir/>
          <dgm:animOne val="branch"/>
          <dgm:animLvl val="lvl"/>
          <dgm:resizeHandles/>
        </dgm:presLayoutVars>
      </dgm:prSet>
      <dgm:spPr/>
    </dgm:pt>
    <dgm:pt modelId="{02AD11F6-B431-4A80-A843-25E5CF56D3A2}" type="pres">
      <dgm:prSet presAssocID="{58128BEF-326B-4872-BB0A-7BF58D94B21F}" presName="hierRoot1" presStyleCnt="0"/>
      <dgm:spPr/>
    </dgm:pt>
    <dgm:pt modelId="{B4A229F0-5D0A-43D2-82F6-298DE8EF0C58}" type="pres">
      <dgm:prSet presAssocID="{58128BEF-326B-4872-BB0A-7BF58D94B21F}" presName="composite" presStyleCnt="0"/>
      <dgm:spPr/>
    </dgm:pt>
    <dgm:pt modelId="{1BCAB4DC-0956-4BC5-8185-E3406825C453}" type="pres">
      <dgm:prSet presAssocID="{58128BEF-326B-4872-BB0A-7BF58D94B21F}" presName="background" presStyleLbl="node0" presStyleIdx="0" presStyleCnt="2"/>
      <dgm:spPr/>
    </dgm:pt>
    <dgm:pt modelId="{CD32C6D4-99D6-4354-952B-95471C0FF239}" type="pres">
      <dgm:prSet presAssocID="{58128BEF-326B-4872-BB0A-7BF58D94B21F}" presName="text" presStyleLbl="fgAcc0" presStyleIdx="0" presStyleCnt="2">
        <dgm:presLayoutVars>
          <dgm:chPref val="3"/>
        </dgm:presLayoutVars>
      </dgm:prSet>
      <dgm:spPr/>
    </dgm:pt>
    <dgm:pt modelId="{BF058C55-32D1-4B96-8B24-655594EA6AFD}" type="pres">
      <dgm:prSet presAssocID="{58128BEF-326B-4872-BB0A-7BF58D94B21F}" presName="hierChild2" presStyleCnt="0"/>
      <dgm:spPr/>
    </dgm:pt>
    <dgm:pt modelId="{926B115B-B146-494A-8460-1DB205D4BAF1}" type="pres">
      <dgm:prSet presAssocID="{2B13498C-829E-4219-935F-5D2B02A3995F}" presName="hierRoot1" presStyleCnt="0"/>
      <dgm:spPr/>
    </dgm:pt>
    <dgm:pt modelId="{D4CA3B28-6BBC-4232-B35A-7B0F049B6267}" type="pres">
      <dgm:prSet presAssocID="{2B13498C-829E-4219-935F-5D2B02A3995F}" presName="composite" presStyleCnt="0"/>
      <dgm:spPr/>
    </dgm:pt>
    <dgm:pt modelId="{F40DBF19-D632-4BE7-AE97-EFC5E669E9D4}" type="pres">
      <dgm:prSet presAssocID="{2B13498C-829E-4219-935F-5D2B02A3995F}" presName="background" presStyleLbl="node0" presStyleIdx="1" presStyleCnt="2"/>
      <dgm:spPr/>
    </dgm:pt>
    <dgm:pt modelId="{542BA9C5-CD76-4869-BB89-99B8783F25B9}" type="pres">
      <dgm:prSet presAssocID="{2B13498C-829E-4219-935F-5D2B02A3995F}" presName="text" presStyleLbl="fgAcc0" presStyleIdx="1" presStyleCnt="2">
        <dgm:presLayoutVars>
          <dgm:chPref val="3"/>
        </dgm:presLayoutVars>
      </dgm:prSet>
      <dgm:spPr/>
    </dgm:pt>
    <dgm:pt modelId="{C0C4FD1B-56B1-44A4-806A-0FCA54585C0B}" type="pres">
      <dgm:prSet presAssocID="{2B13498C-829E-4219-935F-5D2B02A3995F}" presName="hierChild2" presStyleCnt="0"/>
      <dgm:spPr/>
    </dgm:pt>
  </dgm:ptLst>
  <dgm:cxnLst>
    <dgm:cxn modelId="{9F5B2D3F-0557-4A3F-A6C6-2CBB78405FAE}" srcId="{582EAD70-40FF-4456-8D02-95CCA5835A6E}" destId="{58128BEF-326B-4872-BB0A-7BF58D94B21F}" srcOrd="0" destOrd="0" parTransId="{6634B269-F03A-4A96-90B4-E83E8EEAE2BF}" sibTransId="{DB767B7E-310B-4E82-B354-DD1F09C738F9}"/>
    <dgm:cxn modelId="{9026A045-709C-4C5D-ACF7-EE674DDB5DDB}" type="presOf" srcId="{58128BEF-326B-4872-BB0A-7BF58D94B21F}" destId="{CD32C6D4-99D6-4354-952B-95471C0FF239}" srcOrd="0" destOrd="0" presId="urn:microsoft.com/office/officeart/2005/8/layout/hierarchy1"/>
    <dgm:cxn modelId="{5929E9AC-EB76-4EF2-A17A-D883A1EFEAD6}" srcId="{582EAD70-40FF-4456-8D02-95CCA5835A6E}" destId="{2B13498C-829E-4219-935F-5D2B02A3995F}" srcOrd="1" destOrd="0" parTransId="{BF92F2DB-70AE-4317-ACF2-A2353FE1C27D}" sibTransId="{F9E00C8C-C2A3-4AF2-B163-41A9296A2A5E}"/>
    <dgm:cxn modelId="{B3529BB1-E5BE-4F1A-BBBF-CB4513A544C2}" type="presOf" srcId="{582EAD70-40FF-4456-8D02-95CCA5835A6E}" destId="{4266CFFF-1A49-4E1C-B545-71186F5BFA4E}" srcOrd="0" destOrd="0" presId="urn:microsoft.com/office/officeart/2005/8/layout/hierarchy1"/>
    <dgm:cxn modelId="{C7543DD3-3242-4B9E-A2FE-0C9551338EE1}" type="presOf" srcId="{2B13498C-829E-4219-935F-5D2B02A3995F}" destId="{542BA9C5-CD76-4869-BB89-99B8783F25B9}" srcOrd="0" destOrd="0" presId="urn:microsoft.com/office/officeart/2005/8/layout/hierarchy1"/>
    <dgm:cxn modelId="{30536B96-562D-49CE-9265-A546F1B52BD1}" type="presParOf" srcId="{4266CFFF-1A49-4E1C-B545-71186F5BFA4E}" destId="{02AD11F6-B431-4A80-A843-25E5CF56D3A2}" srcOrd="0" destOrd="0" presId="urn:microsoft.com/office/officeart/2005/8/layout/hierarchy1"/>
    <dgm:cxn modelId="{E820077D-FE68-493A-A3FC-8E0F644A5B02}" type="presParOf" srcId="{02AD11F6-B431-4A80-A843-25E5CF56D3A2}" destId="{B4A229F0-5D0A-43D2-82F6-298DE8EF0C58}" srcOrd="0" destOrd="0" presId="urn:microsoft.com/office/officeart/2005/8/layout/hierarchy1"/>
    <dgm:cxn modelId="{970E4B21-B08E-4ADA-ACD7-3964FDCAA0F7}" type="presParOf" srcId="{B4A229F0-5D0A-43D2-82F6-298DE8EF0C58}" destId="{1BCAB4DC-0956-4BC5-8185-E3406825C453}" srcOrd="0" destOrd="0" presId="urn:microsoft.com/office/officeart/2005/8/layout/hierarchy1"/>
    <dgm:cxn modelId="{375C96A4-DA96-48D9-8C29-A3A0532B6D31}" type="presParOf" srcId="{B4A229F0-5D0A-43D2-82F6-298DE8EF0C58}" destId="{CD32C6D4-99D6-4354-952B-95471C0FF239}" srcOrd="1" destOrd="0" presId="urn:microsoft.com/office/officeart/2005/8/layout/hierarchy1"/>
    <dgm:cxn modelId="{38EF3C6F-D80A-451B-809B-344FF9C698CE}" type="presParOf" srcId="{02AD11F6-B431-4A80-A843-25E5CF56D3A2}" destId="{BF058C55-32D1-4B96-8B24-655594EA6AFD}" srcOrd="1" destOrd="0" presId="urn:microsoft.com/office/officeart/2005/8/layout/hierarchy1"/>
    <dgm:cxn modelId="{8B57D722-0924-4286-ADE5-79362A40B87B}" type="presParOf" srcId="{4266CFFF-1A49-4E1C-B545-71186F5BFA4E}" destId="{926B115B-B146-494A-8460-1DB205D4BAF1}" srcOrd="1" destOrd="0" presId="urn:microsoft.com/office/officeart/2005/8/layout/hierarchy1"/>
    <dgm:cxn modelId="{3C3E929E-9135-4912-A789-81EDD368BDD7}" type="presParOf" srcId="{926B115B-B146-494A-8460-1DB205D4BAF1}" destId="{D4CA3B28-6BBC-4232-B35A-7B0F049B6267}" srcOrd="0" destOrd="0" presId="urn:microsoft.com/office/officeart/2005/8/layout/hierarchy1"/>
    <dgm:cxn modelId="{38DCA6AB-1A42-4994-A498-8C8502A57E34}" type="presParOf" srcId="{D4CA3B28-6BBC-4232-B35A-7B0F049B6267}" destId="{F40DBF19-D632-4BE7-AE97-EFC5E669E9D4}" srcOrd="0" destOrd="0" presId="urn:microsoft.com/office/officeart/2005/8/layout/hierarchy1"/>
    <dgm:cxn modelId="{6B1F8499-185D-4963-9BFB-70D2D453174B}" type="presParOf" srcId="{D4CA3B28-6BBC-4232-B35A-7B0F049B6267}" destId="{542BA9C5-CD76-4869-BB89-99B8783F25B9}" srcOrd="1" destOrd="0" presId="urn:microsoft.com/office/officeart/2005/8/layout/hierarchy1"/>
    <dgm:cxn modelId="{00995C5A-C680-469B-B716-2BE98C42A705}" type="presParOf" srcId="{926B115B-B146-494A-8460-1DB205D4BAF1}" destId="{C0C4FD1B-56B1-44A4-806A-0FCA54585C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A63942-58FB-4E66-A753-96A88624784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51F1374-E956-4392-ADDF-2F1A46D05C5A}">
      <dgm:prSet/>
      <dgm:spPr/>
      <dgm:t>
        <a:bodyPr/>
        <a:lstStyle/>
        <a:p>
          <a:r>
            <a:rPr lang="en-US" dirty="0"/>
            <a:t>Carl Rogers was born January 8, 1902 in Oak Park, Illinois a suburb of Chicago</a:t>
          </a:r>
        </a:p>
      </dgm:t>
    </dgm:pt>
    <dgm:pt modelId="{AF21CB74-781A-407D-AD97-A28119062D29}" type="parTrans" cxnId="{83B77C97-C19A-4111-8074-420D27703192}">
      <dgm:prSet/>
      <dgm:spPr/>
      <dgm:t>
        <a:bodyPr/>
        <a:lstStyle/>
        <a:p>
          <a:endParaRPr lang="en-US"/>
        </a:p>
      </dgm:t>
    </dgm:pt>
    <dgm:pt modelId="{C4EB5DCE-429E-416B-9590-9DDB5DD2753B}" type="sibTrans" cxnId="{83B77C97-C19A-4111-8074-420D27703192}">
      <dgm:prSet/>
      <dgm:spPr/>
      <dgm:t>
        <a:bodyPr/>
        <a:lstStyle/>
        <a:p>
          <a:endParaRPr lang="en-US"/>
        </a:p>
      </dgm:t>
    </dgm:pt>
    <dgm:pt modelId="{71B7901F-0E87-4DAE-A099-4318A4A6F6EE}">
      <dgm:prSet/>
      <dgm:spPr/>
      <dgm:t>
        <a:bodyPr/>
        <a:lstStyle/>
        <a:p>
          <a:r>
            <a:rPr lang="en-US"/>
            <a:t>Carl Rogers was very isolated, independent, and self-disciplined as a child.</a:t>
          </a:r>
        </a:p>
      </dgm:t>
    </dgm:pt>
    <dgm:pt modelId="{A18AA11B-876A-4F0D-A24B-C761ABDF655B}" type="parTrans" cxnId="{70DF1329-9226-4465-ABC0-662C57A63152}">
      <dgm:prSet/>
      <dgm:spPr/>
      <dgm:t>
        <a:bodyPr/>
        <a:lstStyle/>
        <a:p>
          <a:endParaRPr lang="en-US"/>
        </a:p>
      </dgm:t>
    </dgm:pt>
    <dgm:pt modelId="{2BBA61D5-57D5-4DCE-B77A-AC75E5779580}" type="sibTrans" cxnId="{70DF1329-9226-4465-ABC0-662C57A63152}">
      <dgm:prSet/>
      <dgm:spPr/>
      <dgm:t>
        <a:bodyPr/>
        <a:lstStyle/>
        <a:p>
          <a:endParaRPr lang="en-US"/>
        </a:p>
      </dgm:t>
    </dgm:pt>
    <dgm:pt modelId="{F7C36C13-A601-408A-87FD-7119DA7F9042}">
      <dgm:prSet/>
      <dgm:spPr/>
      <dgm:t>
        <a:bodyPr/>
        <a:lstStyle/>
        <a:p>
          <a:r>
            <a:rPr lang="en-US"/>
            <a:t>He went to the University of Wisconsin as an Agriculture major</a:t>
          </a:r>
        </a:p>
      </dgm:t>
    </dgm:pt>
    <dgm:pt modelId="{8D667EDC-9EBE-4EDE-BBFE-DE39AFD45D34}" type="parTrans" cxnId="{9590077F-3AB2-42FE-880C-435C2CEB335A}">
      <dgm:prSet/>
      <dgm:spPr/>
      <dgm:t>
        <a:bodyPr/>
        <a:lstStyle/>
        <a:p>
          <a:endParaRPr lang="en-US"/>
        </a:p>
      </dgm:t>
    </dgm:pt>
    <dgm:pt modelId="{BBDF1956-AEF2-4E21-A102-A96DDB08270A}" type="sibTrans" cxnId="{9590077F-3AB2-42FE-880C-435C2CEB335A}">
      <dgm:prSet/>
      <dgm:spPr/>
      <dgm:t>
        <a:bodyPr/>
        <a:lstStyle/>
        <a:p>
          <a:endParaRPr lang="en-US"/>
        </a:p>
      </dgm:t>
    </dgm:pt>
    <dgm:pt modelId="{7652C4BE-3E1B-403D-A892-E3D13F7D0789}">
      <dgm:prSet/>
      <dgm:spPr/>
      <dgm:t>
        <a:bodyPr/>
        <a:lstStyle/>
        <a:p>
          <a:r>
            <a:rPr lang="en-US"/>
            <a:t>Later, he switched his major to religion to study for ministry</a:t>
          </a:r>
        </a:p>
      </dgm:t>
    </dgm:pt>
    <dgm:pt modelId="{FF747A6A-BCA8-4BB9-8B4E-34A730F643BD}" type="parTrans" cxnId="{C227291A-E898-4DAA-BDB1-919990D7C2DD}">
      <dgm:prSet/>
      <dgm:spPr/>
      <dgm:t>
        <a:bodyPr/>
        <a:lstStyle/>
        <a:p>
          <a:endParaRPr lang="en-US"/>
        </a:p>
      </dgm:t>
    </dgm:pt>
    <dgm:pt modelId="{CFB9D657-0A62-4395-B4DB-A693F020BF0B}" type="sibTrans" cxnId="{C227291A-E898-4DAA-BDB1-919990D7C2DD}">
      <dgm:prSet/>
      <dgm:spPr/>
      <dgm:t>
        <a:bodyPr/>
        <a:lstStyle/>
        <a:p>
          <a:endParaRPr lang="en-US"/>
        </a:p>
      </dgm:t>
    </dgm:pt>
    <dgm:pt modelId="{9F690E4A-E864-432F-954B-B1CD45F1557A}">
      <dgm:prSet/>
      <dgm:spPr/>
      <dgm:t>
        <a:bodyPr/>
        <a:lstStyle/>
        <a:p>
          <a:r>
            <a:rPr lang="en-US"/>
            <a:t>Rory Lee Oakes (See Link on Moodle) </a:t>
          </a:r>
        </a:p>
      </dgm:t>
    </dgm:pt>
    <dgm:pt modelId="{CAACCA03-2897-4832-AAD2-F9A3990CD28E}" type="parTrans" cxnId="{FA5B2191-D4FF-40BB-BF72-5BB8FB216DC4}">
      <dgm:prSet/>
      <dgm:spPr/>
      <dgm:t>
        <a:bodyPr/>
        <a:lstStyle/>
        <a:p>
          <a:endParaRPr lang="en-US"/>
        </a:p>
      </dgm:t>
    </dgm:pt>
    <dgm:pt modelId="{45F24AE7-ACB7-487A-B604-9A5E4C661BD9}" type="sibTrans" cxnId="{FA5B2191-D4FF-40BB-BF72-5BB8FB216DC4}">
      <dgm:prSet/>
      <dgm:spPr/>
      <dgm:t>
        <a:bodyPr/>
        <a:lstStyle/>
        <a:p>
          <a:endParaRPr lang="en-US"/>
        </a:p>
      </dgm:t>
    </dgm:pt>
    <dgm:pt modelId="{F33654F9-2B34-4415-BC1D-B9A4C9A7CE3F}" type="pres">
      <dgm:prSet presAssocID="{D5A63942-58FB-4E66-A753-96A886247848}" presName="vert0" presStyleCnt="0">
        <dgm:presLayoutVars>
          <dgm:dir/>
          <dgm:animOne val="branch"/>
          <dgm:animLvl val="lvl"/>
        </dgm:presLayoutVars>
      </dgm:prSet>
      <dgm:spPr/>
    </dgm:pt>
    <dgm:pt modelId="{E7101D93-0940-463A-8F26-4C27C4EC9C03}" type="pres">
      <dgm:prSet presAssocID="{D51F1374-E956-4392-ADDF-2F1A46D05C5A}" presName="thickLine" presStyleLbl="alignNode1" presStyleIdx="0" presStyleCnt="5"/>
      <dgm:spPr/>
    </dgm:pt>
    <dgm:pt modelId="{46C0CA1B-7E4F-426E-B05E-89104D1A50C3}" type="pres">
      <dgm:prSet presAssocID="{D51F1374-E956-4392-ADDF-2F1A46D05C5A}" presName="horz1" presStyleCnt="0"/>
      <dgm:spPr/>
    </dgm:pt>
    <dgm:pt modelId="{D3621F23-8CBB-4DB1-BBB9-3BAEF8BE7341}" type="pres">
      <dgm:prSet presAssocID="{D51F1374-E956-4392-ADDF-2F1A46D05C5A}" presName="tx1" presStyleLbl="revTx" presStyleIdx="0" presStyleCnt="5"/>
      <dgm:spPr/>
    </dgm:pt>
    <dgm:pt modelId="{4C096AE7-C6E8-47A8-BC33-627AFBFD9689}" type="pres">
      <dgm:prSet presAssocID="{D51F1374-E956-4392-ADDF-2F1A46D05C5A}" presName="vert1" presStyleCnt="0"/>
      <dgm:spPr/>
    </dgm:pt>
    <dgm:pt modelId="{D15C89F9-F578-4BEB-9253-231F8176E814}" type="pres">
      <dgm:prSet presAssocID="{71B7901F-0E87-4DAE-A099-4318A4A6F6EE}" presName="thickLine" presStyleLbl="alignNode1" presStyleIdx="1" presStyleCnt="5"/>
      <dgm:spPr/>
    </dgm:pt>
    <dgm:pt modelId="{5E2EA3FA-600F-4167-8C96-2A8038353153}" type="pres">
      <dgm:prSet presAssocID="{71B7901F-0E87-4DAE-A099-4318A4A6F6EE}" presName="horz1" presStyleCnt="0"/>
      <dgm:spPr/>
    </dgm:pt>
    <dgm:pt modelId="{8399E135-89FD-4039-9007-E464C8484E77}" type="pres">
      <dgm:prSet presAssocID="{71B7901F-0E87-4DAE-A099-4318A4A6F6EE}" presName="tx1" presStyleLbl="revTx" presStyleIdx="1" presStyleCnt="5"/>
      <dgm:spPr/>
    </dgm:pt>
    <dgm:pt modelId="{C671F286-B592-4344-9DE8-FD4D14EBEF6E}" type="pres">
      <dgm:prSet presAssocID="{71B7901F-0E87-4DAE-A099-4318A4A6F6EE}" presName="vert1" presStyleCnt="0"/>
      <dgm:spPr/>
    </dgm:pt>
    <dgm:pt modelId="{CDF6E495-AB71-4C49-BF67-9307EAF20C2B}" type="pres">
      <dgm:prSet presAssocID="{F7C36C13-A601-408A-87FD-7119DA7F9042}" presName="thickLine" presStyleLbl="alignNode1" presStyleIdx="2" presStyleCnt="5"/>
      <dgm:spPr/>
    </dgm:pt>
    <dgm:pt modelId="{138FE330-734D-4A75-930B-A308C36BAAB9}" type="pres">
      <dgm:prSet presAssocID="{F7C36C13-A601-408A-87FD-7119DA7F9042}" presName="horz1" presStyleCnt="0"/>
      <dgm:spPr/>
    </dgm:pt>
    <dgm:pt modelId="{50861F47-3B90-4B2B-B806-04BBBF5D2D41}" type="pres">
      <dgm:prSet presAssocID="{F7C36C13-A601-408A-87FD-7119DA7F9042}" presName="tx1" presStyleLbl="revTx" presStyleIdx="2" presStyleCnt="5"/>
      <dgm:spPr/>
    </dgm:pt>
    <dgm:pt modelId="{F1A7A4DF-3938-4886-AFC5-DE0627026754}" type="pres">
      <dgm:prSet presAssocID="{F7C36C13-A601-408A-87FD-7119DA7F9042}" presName="vert1" presStyleCnt="0"/>
      <dgm:spPr/>
    </dgm:pt>
    <dgm:pt modelId="{A7F13677-71CE-4DFD-9AA3-0762F5F7A6C1}" type="pres">
      <dgm:prSet presAssocID="{7652C4BE-3E1B-403D-A892-E3D13F7D0789}" presName="thickLine" presStyleLbl="alignNode1" presStyleIdx="3" presStyleCnt="5"/>
      <dgm:spPr/>
    </dgm:pt>
    <dgm:pt modelId="{BC6B1052-00F0-448A-BB20-B91F57F8F3C1}" type="pres">
      <dgm:prSet presAssocID="{7652C4BE-3E1B-403D-A892-E3D13F7D0789}" presName="horz1" presStyleCnt="0"/>
      <dgm:spPr/>
    </dgm:pt>
    <dgm:pt modelId="{C33A1B9D-2EC0-4826-90FE-217B19B03EC6}" type="pres">
      <dgm:prSet presAssocID="{7652C4BE-3E1B-403D-A892-E3D13F7D0789}" presName="tx1" presStyleLbl="revTx" presStyleIdx="3" presStyleCnt="5"/>
      <dgm:spPr/>
    </dgm:pt>
    <dgm:pt modelId="{3CF3002A-47D5-4DD3-AACB-CF851F35F675}" type="pres">
      <dgm:prSet presAssocID="{7652C4BE-3E1B-403D-A892-E3D13F7D0789}" presName="vert1" presStyleCnt="0"/>
      <dgm:spPr/>
    </dgm:pt>
    <dgm:pt modelId="{A5C67E6A-9350-41BF-97EF-232405BA6BD6}" type="pres">
      <dgm:prSet presAssocID="{9F690E4A-E864-432F-954B-B1CD45F1557A}" presName="thickLine" presStyleLbl="alignNode1" presStyleIdx="4" presStyleCnt="5"/>
      <dgm:spPr/>
    </dgm:pt>
    <dgm:pt modelId="{2831588B-CC83-485B-92CF-B47BC0C2A138}" type="pres">
      <dgm:prSet presAssocID="{9F690E4A-E864-432F-954B-B1CD45F1557A}" presName="horz1" presStyleCnt="0"/>
      <dgm:spPr/>
    </dgm:pt>
    <dgm:pt modelId="{2FD70A99-EB9C-488D-9F8B-D528FA3ED970}" type="pres">
      <dgm:prSet presAssocID="{9F690E4A-E864-432F-954B-B1CD45F1557A}" presName="tx1" presStyleLbl="revTx" presStyleIdx="4" presStyleCnt="5"/>
      <dgm:spPr/>
    </dgm:pt>
    <dgm:pt modelId="{671693B3-18E4-4D92-A621-D6F2221E997A}" type="pres">
      <dgm:prSet presAssocID="{9F690E4A-E864-432F-954B-B1CD45F1557A}" presName="vert1" presStyleCnt="0"/>
      <dgm:spPr/>
    </dgm:pt>
  </dgm:ptLst>
  <dgm:cxnLst>
    <dgm:cxn modelId="{789AAB06-EFBF-4A1D-8B05-5FA56ECD78DF}" type="presOf" srcId="{9F690E4A-E864-432F-954B-B1CD45F1557A}" destId="{2FD70A99-EB9C-488D-9F8B-D528FA3ED970}" srcOrd="0" destOrd="0" presId="urn:microsoft.com/office/officeart/2008/layout/LinedList"/>
    <dgm:cxn modelId="{3F0CB907-EAF5-401D-A35B-5FF44298DC40}" type="presOf" srcId="{F7C36C13-A601-408A-87FD-7119DA7F9042}" destId="{50861F47-3B90-4B2B-B806-04BBBF5D2D41}" srcOrd="0" destOrd="0" presId="urn:microsoft.com/office/officeart/2008/layout/LinedList"/>
    <dgm:cxn modelId="{C227291A-E898-4DAA-BDB1-919990D7C2DD}" srcId="{D5A63942-58FB-4E66-A753-96A886247848}" destId="{7652C4BE-3E1B-403D-A892-E3D13F7D0789}" srcOrd="3" destOrd="0" parTransId="{FF747A6A-BCA8-4BB9-8B4E-34A730F643BD}" sibTransId="{CFB9D657-0A62-4395-B4DB-A693F020BF0B}"/>
    <dgm:cxn modelId="{70DF1329-9226-4465-ABC0-662C57A63152}" srcId="{D5A63942-58FB-4E66-A753-96A886247848}" destId="{71B7901F-0E87-4DAE-A099-4318A4A6F6EE}" srcOrd="1" destOrd="0" parTransId="{A18AA11B-876A-4F0D-A24B-C761ABDF655B}" sibTransId="{2BBA61D5-57D5-4DCE-B77A-AC75E5779580}"/>
    <dgm:cxn modelId="{D6826830-EECE-44CA-89D2-F39798176ECC}" type="presOf" srcId="{D51F1374-E956-4392-ADDF-2F1A46D05C5A}" destId="{D3621F23-8CBB-4DB1-BBB9-3BAEF8BE7341}" srcOrd="0" destOrd="0" presId="urn:microsoft.com/office/officeart/2008/layout/LinedList"/>
    <dgm:cxn modelId="{2B9E4A3B-BB94-4272-BCD8-28ABE7FEA436}" type="presOf" srcId="{71B7901F-0E87-4DAE-A099-4318A4A6F6EE}" destId="{8399E135-89FD-4039-9007-E464C8484E77}" srcOrd="0" destOrd="0" presId="urn:microsoft.com/office/officeart/2008/layout/LinedList"/>
    <dgm:cxn modelId="{2F047C49-95F9-4E90-8D70-61A153D6C6FE}" type="presOf" srcId="{7652C4BE-3E1B-403D-A892-E3D13F7D0789}" destId="{C33A1B9D-2EC0-4826-90FE-217B19B03EC6}" srcOrd="0" destOrd="0" presId="urn:microsoft.com/office/officeart/2008/layout/LinedList"/>
    <dgm:cxn modelId="{3B65616C-3CF3-4C97-8607-ECB3C3074AED}" type="presOf" srcId="{D5A63942-58FB-4E66-A753-96A886247848}" destId="{F33654F9-2B34-4415-BC1D-B9A4C9A7CE3F}" srcOrd="0" destOrd="0" presId="urn:microsoft.com/office/officeart/2008/layout/LinedList"/>
    <dgm:cxn modelId="{9590077F-3AB2-42FE-880C-435C2CEB335A}" srcId="{D5A63942-58FB-4E66-A753-96A886247848}" destId="{F7C36C13-A601-408A-87FD-7119DA7F9042}" srcOrd="2" destOrd="0" parTransId="{8D667EDC-9EBE-4EDE-BBFE-DE39AFD45D34}" sibTransId="{BBDF1956-AEF2-4E21-A102-A96DDB08270A}"/>
    <dgm:cxn modelId="{FA5B2191-D4FF-40BB-BF72-5BB8FB216DC4}" srcId="{D5A63942-58FB-4E66-A753-96A886247848}" destId="{9F690E4A-E864-432F-954B-B1CD45F1557A}" srcOrd="4" destOrd="0" parTransId="{CAACCA03-2897-4832-AAD2-F9A3990CD28E}" sibTransId="{45F24AE7-ACB7-487A-B604-9A5E4C661BD9}"/>
    <dgm:cxn modelId="{83B77C97-C19A-4111-8074-420D27703192}" srcId="{D5A63942-58FB-4E66-A753-96A886247848}" destId="{D51F1374-E956-4392-ADDF-2F1A46D05C5A}" srcOrd="0" destOrd="0" parTransId="{AF21CB74-781A-407D-AD97-A28119062D29}" sibTransId="{C4EB5DCE-429E-416B-9590-9DDB5DD2753B}"/>
    <dgm:cxn modelId="{13DE8714-CA5A-4E6F-A004-7EB2C1B2761E}" type="presParOf" srcId="{F33654F9-2B34-4415-BC1D-B9A4C9A7CE3F}" destId="{E7101D93-0940-463A-8F26-4C27C4EC9C03}" srcOrd="0" destOrd="0" presId="urn:microsoft.com/office/officeart/2008/layout/LinedList"/>
    <dgm:cxn modelId="{9CC33B2D-79FD-4F7A-B2F4-2A28088EAFC2}" type="presParOf" srcId="{F33654F9-2B34-4415-BC1D-B9A4C9A7CE3F}" destId="{46C0CA1B-7E4F-426E-B05E-89104D1A50C3}" srcOrd="1" destOrd="0" presId="urn:microsoft.com/office/officeart/2008/layout/LinedList"/>
    <dgm:cxn modelId="{AA30EC6A-B8D4-4651-85E5-AA5775E55B2B}" type="presParOf" srcId="{46C0CA1B-7E4F-426E-B05E-89104D1A50C3}" destId="{D3621F23-8CBB-4DB1-BBB9-3BAEF8BE7341}" srcOrd="0" destOrd="0" presId="urn:microsoft.com/office/officeart/2008/layout/LinedList"/>
    <dgm:cxn modelId="{9CEC9DEE-D204-421B-ADF8-D4B4A33799E0}" type="presParOf" srcId="{46C0CA1B-7E4F-426E-B05E-89104D1A50C3}" destId="{4C096AE7-C6E8-47A8-BC33-627AFBFD9689}" srcOrd="1" destOrd="0" presId="urn:microsoft.com/office/officeart/2008/layout/LinedList"/>
    <dgm:cxn modelId="{0BC24DE5-BB11-43C7-A2DB-B8D937218414}" type="presParOf" srcId="{F33654F9-2B34-4415-BC1D-B9A4C9A7CE3F}" destId="{D15C89F9-F578-4BEB-9253-231F8176E814}" srcOrd="2" destOrd="0" presId="urn:microsoft.com/office/officeart/2008/layout/LinedList"/>
    <dgm:cxn modelId="{29449F80-50A3-4DBD-8A97-835678C938E2}" type="presParOf" srcId="{F33654F9-2B34-4415-BC1D-B9A4C9A7CE3F}" destId="{5E2EA3FA-600F-4167-8C96-2A8038353153}" srcOrd="3" destOrd="0" presId="urn:microsoft.com/office/officeart/2008/layout/LinedList"/>
    <dgm:cxn modelId="{62D139BB-6AC5-47A1-BDE7-92F1609F272F}" type="presParOf" srcId="{5E2EA3FA-600F-4167-8C96-2A8038353153}" destId="{8399E135-89FD-4039-9007-E464C8484E77}" srcOrd="0" destOrd="0" presId="urn:microsoft.com/office/officeart/2008/layout/LinedList"/>
    <dgm:cxn modelId="{581A93BE-736A-45A5-87B6-70B6096AC990}" type="presParOf" srcId="{5E2EA3FA-600F-4167-8C96-2A8038353153}" destId="{C671F286-B592-4344-9DE8-FD4D14EBEF6E}" srcOrd="1" destOrd="0" presId="urn:microsoft.com/office/officeart/2008/layout/LinedList"/>
    <dgm:cxn modelId="{2C9AC9F8-27D0-4462-9475-2242E6D4F306}" type="presParOf" srcId="{F33654F9-2B34-4415-BC1D-B9A4C9A7CE3F}" destId="{CDF6E495-AB71-4C49-BF67-9307EAF20C2B}" srcOrd="4" destOrd="0" presId="urn:microsoft.com/office/officeart/2008/layout/LinedList"/>
    <dgm:cxn modelId="{41E153B3-677B-4DAC-9D82-74A00C66BC3C}" type="presParOf" srcId="{F33654F9-2B34-4415-BC1D-B9A4C9A7CE3F}" destId="{138FE330-734D-4A75-930B-A308C36BAAB9}" srcOrd="5" destOrd="0" presId="urn:microsoft.com/office/officeart/2008/layout/LinedList"/>
    <dgm:cxn modelId="{3B59AD06-297C-4F1C-A6D8-D9DFFCA80F94}" type="presParOf" srcId="{138FE330-734D-4A75-930B-A308C36BAAB9}" destId="{50861F47-3B90-4B2B-B806-04BBBF5D2D41}" srcOrd="0" destOrd="0" presId="urn:microsoft.com/office/officeart/2008/layout/LinedList"/>
    <dgm:cxn modelId="{D283EC33-FD55-4108-9399-B4A7FEB0213D}" type="presParOf" srcId="{138FE330-734D-4A75-930B-A308C36BAAB9}" destId="{F1A7A4DF-3938-4886-AFC5-DE0627026754}" srcOrd="1" destOrd="0" presId="urn:microsoft.com/office/officeart/2008/layout/LinedList"/>
    <dgm:cxn modelId="{91663F0E-F4F0-44BA-BBB4-8C1AB61DFEC3}" type="presParOf" srcId="{F33654F9-2B34-4415-BC1D-B9A4C9A7CE3F}" destId="{A7F13677-71CE-4DFD-9AA3-0762F5F7A6C1}" srcOrd="6" destOrd="0" presId="urn:microsoft.com/office/officeart/2008/layout/LinedList"/>
    <dgm:cxn modelId="{7460E743-779A-4C41-995A-7563E7E08C90}" type="presParOf" srcId="{F33654F9-2B34-4415-BC1D-B9A4C9A7CE3F}" destId="{BC6B1052-00F0-448A-BB20-B91F57F8F3C1}" srcOrd="7" destOrd="0" presId="urn:microsoft.com/office/officeart/2008/layout/LinedList"/>
    <dgm:cxn modelId="{21149018-B3B9-44C2-AE54-A06D705EB909}" type="presParOf" srcId="{BC6B1052-00F0-448A-BB20-B91F57F8F3C1}" destId="{C33A1B9D-2EC0-4826-90FE-217B19B03EC6}" srcOrd="0" destOrd="0" presId="urn:microsoft.com/office/officeart/2008/layout/LinedList"/>
    <dgm:cxn modelId="{6A9326ED-1D81-4F08-B966-67BB80457AFE}" type="presParOf" srcId="{BC6B1052-00F0-448A-BB20-B91F57F8F3C1}" destId="{3CF3002A-47D5-4DD3-AACB-CF851F35F675}" srcOrd="1" destOrd="0" presId="urn:microsoft.com/office/officeart/2008/layout/LinedList"/>
    <dgm:cxn modelId="{1A837648-3702-4FEE-8C33-C3A636CC95EA}" type="presParOf" srcId="{F33654F9-2B34-4415-BC1D-B9A4C9A7CE3F}" destId="{A5C67E6A-9350-41BF-97EF-232405BA6BD6}" srcOrd="8" destOrd="0" presId="urn:microsoft.com/office/officeart/2008/layout/LinedList"/>
    <dgm:cxn modelId="{BB70480A-59E0-4F25-BA8E-CD3E1F914732}" type="presParOf" srcId="{F33654F9-2B34-4415-BC1D-B9A4C9A7CE3F}" destId="{2831588B-CC83-485B-92CF-B47BC0C2A138}" srcOrd="9" destOrd="0" presId="urn:microsoft.com/office/officeart/2008/layout/LinedList"/>
    <dgm:cxn modelId="{590D4D21-FD28-41DB-9713-983500260051}" type="presParOf" srcId="{2831588B-CC83-485B-92CF-B47BC0C2A138}" destId="{2FD70A99-EB9C-488D-9F8B-D528FA3ED970}" srcOrd="0" destOrd="0" presId="urn:microsoft.com/office/officeart/2008/layout/LinedList"/>
    <dgm:cxn modelId="{70EDA81E-AFE9-4278-A212-C8FDD63A162D}" type="presParOf" srcId="{2831588B-CC83-485B-92CF-B47BC0C2A138}" destId="{671693B3-18E4-4D92-A621-D6F2221E997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64FCAF5-EBB5-4817-8104-5AF6D366031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623B4D4-E6CB-43D7-ABC2-E49AB1627049}">
      <dgm:prSet/>
      <dgm:spPr/>
      <dgm:t>
        <a:bodyPr/>
        <a:lstStyle/>
        <a:p>
          <a:r>
            <a:rPr lang="en-US"/>
            <a:t>After attending a seminar Rogers realized that his interest was not with the ministry and moved on to pursue Psychology</a:t>
          </a:r>
        </a:p>
      </dgm:t>
    </dgm:pt>
    <dgm:pt modelId="{E58B7D7B-1829-436A-B64D-ED3ECB086FBE}" type="parTrans" cxnId="{F7B0117C-3E42-432F-A4B2-DB1ACC98B67A}">
      <dgm:prSet/>
      <dgm:spPr/>
      <dgm:t>
        <a:bodyPr/>
        <a:lstStyle/>
        <a:p>
          <a:endParaRPr lang="en-US"/>
        </a:p>
      </dgm:t>
    </dgm:pt>
    <dgm:pt modelId="{3B1FB307-4ACC-4EEE-8ACE-B04C3C15A3B2}" type="sibTrans" cxnId="{F7B0117C-3E42-432F-A4B2-DB1ACC98B67A}">
      <dgm:prSet/>
      <dgm:spPr/>
      <dgm:t>
        <a:bodyPr/>
        <a:lstStyle/>
        <a:p>
          <a:endParaRPr lang="en-US"/>
        </a:p>
      </dgm:t>
    </dgm:pt>
    <dgm:pt modelId="{4041AC7A-F82A-4D4A-A214-0608393B262B}">
      <dgm:prSet/>
      <dgm:spPr/>
      <dgm:t>
        <a:bodyPr/>
        <a:lstStyle/>
        <a:p>
          <a:r>
            <a:rPr lang="en-US"/>
            <a:t>Rogers than switched to the Clinical psychology program of Columbia University, and received his PhD. In 1931</a:t>
          </a:r>
        </a:p>
      </dgm:t>
    </dgm:pt>
    <dgm:pt modelId="{213D3A2F-947D-416B-94A4-66ED2F9D9C12}" type="parTrans" cxnId="{CBEF84A9-30DE-4273-9BC9-94C3588261BE}">
      <dgm:prSet/>
      <dgm:spPr/>
      <dgm:t>
        <a:bodyPr/>
        <a:lstStyle/>
        <a:p>
          <a:endParaRPr lang="en-US"/>
        </a:p>
      </dgm:t>
    </dgm:pt>
    <dgm:pt modelId="{EB4D2C68-283D-4548-9E8A-6B2E4EDB3E0C}" type="sibTrans" cxnId="{CBEF84A9-30DE-4273-9BC9-94C3588261BE}">
      <dgm:prSet/>
      <dgm:spPr/>
      <dgm:t>
        <a:bodyPr/>
        <a:lstStyle/>
        <a:p>
          <a:endParaRPr lang="en-US"/>
        </a:p>
      </dgm:t>
    </dgm:pt>
    <dgm:pt modelId="{EBAB1860-C8C9-4B20-94F1-FE0B20A7036D}">
      <dgm:prSet/>
      <dgm:spPr/>
      <dgm:t>
        <a:bodyPr/>
        <a:lstStyle/>
        <a:p>
          <a:r>
            <a:rPr lang="en-US"/>
            <a:t>He was offered a full professorship at Ohio State in 1940</a:t>
          </a:r>
        </a:p>
      </dgm:t>
    </dgm:pt>
    <dgm:pt modelId="{144F1BEB-D9B8-4E47-8F46-1D1089D19E90}" type="parTrans" cxnId="{4559E997-B5AC-4932-B807-A29D855A8597}">
      <dgm:prSet/>
      <dgm:spPr/>
      <dgm:t>
        <a:bodyPr/>
        <a:lstStyle/>
        <a:p>
          <a:endParaRPr lang="en-US"/>
        </a:p>
      </dgm:t>
    </dgm:pt>
    <dgm:pt modelId="{2B3861D8-4CCF-4678-89FD-71C470D10770}" type="sibTrans" cxnId="{4559E997-B5AC-4932-B807-A29D855A8597}">
      <dgm:prSet/>
      <dgm:spPr/>
      <dgm:t>
        <a:bodyPr/>
        <a:lstStyle/>
        <a:p>
          <a:endParaRPr lang="en-US"/>
        </a:p>
      </dgm:t>
    </dgm:pt>
    <dgm:pt modelId="{8B33095B-EC84-44C4-9F95-F840FD8E9B83}">
      <dgm:prSet/>
      <dgm:spPr/>
      <dgm:t>
        <a:bodyPr/>
        <a:lstStyle/>
        <a:p>
          <a:r>
            <a:rPr lang="en-US"/>
            <a:t>In 1942, he wrote his first book, </a:t>
          </a:r>
          <a:r>
            <a:rPr lang="en-US" i="1"/>
            <a:t>Counseling and Psychotherapy</a:t>
          </a:r>
          <a:endParaRPr lang="en-US"/>
        </a:p>
      </dgm:t>
    </dgm:pt>
    <dgm:pt modelId="{9E21B9B2-79B6-40AA-95AE-A58DF3EE1F16}" type="parTrans" cxnId="{A946E97E-8ED9-40B2-8F43-E6A27502E3C4}">
      <dgm:prSet/>
      <dgm:spPr/>
      <dgm:t>
        <a:bodyPr/>
        <a:lstStyle/>
        <a:p>
          <a:endParaRPr lang="en-US"/>
        </a:p>
      </dgm:t>
    </dgm:pt>
    <dgm:pt modelId="{0FCBED03-5356-4DF7-B501-6F1F5EDB0F92}" type="sibTrans" cxnId="{A946E97E-8ED9-40B2-8F43-E6A27502E3C4}">
      <dgm:prSet/>
      <dgm:spPr/>
      <dgm:t>
        <a:bodyPr/>
        <a:lstStyle/>
        <a:p>
          <a:endParaRPr lang="en-US"/>
        </a:p>
      </dgm:t>
    </dgm:pt>
    <dgm:pt modelId="{0FC98FC7-6FC1-4B46-8372-AB38D3757FE6}">
      <dgm:prSet/>
      <dgm:spPr/>
      <dgm:t>
        <a:bodyPr/>
        <a:lstStyle/>
        <a:p>
          <a:r>
            <a:rPr lang="en-US"/>
            <a:t>It was while working there that in 1951 he published his major work, </a:t>
          </a:r>
          <a:r>
            <a:rPr lang="en-US" b="1"/>
            <a:t>Client-Centered therapy</a:t>
          </a:r>
          <a:r>
            <a:rPr lang="en-US"/>
            <a:t>, wherein he outlines his basic theory</a:t>
          </a:r>
        </a:p>
      </dgm:t>
    </dgm:pt>
    <dgm:pt modelId="{12FA6A98-3FB2-4843-9974-C904BC57E172}" type="parTrans" cxnId="{47E54C29-E1B6-46F6-9B7D-8BF5C7CC5872}">
      <dgm:prSet/>
      <dgm:spPr/>
      <dgm:t>
        <a:bodyPr/>
        <a:lstStyle/>
        <a:p>
          <a:endParaRPr lang="en-US"/>
        </a:p>
      </dgm:t>
    </dgm:pt>
    <dgm:pt modelId="{FE6FDBE4-F34D-45F2-82A6-43A84D36115A}" type="sibTrans" cxnId="{47E54C29-E1B6-46F6-9B7D-8BF5C7CC5872}">
      <dgm:prSet/>
      <dgm:spPr/>
      <dgm:t>
        <a:bodyPr/>
        <a:lstStyle/>
        <a:p>
          <a:endParaRPr lang="en-US"/>
        </a:p>
      </dgm:t>
    </dgm:pt>
    <dgm:pt modelId="{E2BA1BFC-C511-41BC-A45E-61F1F97C7EB6}" type="pres">
      <dgm:prSet presAssocID="{E64FCAF5-EBB5-4817-8104-5AF6D3660317}" presName="vert0" presStyleCnt="0">
        <dgm:presLayoutVars>
          <dgm:dir/>
          <dgm:animOne val="branch"/>
          <dgm:animLvl val="lvl"/>
        </dgm:presLayoutVars>
      </dgm:prSet>
      <dgm:spPr/>
    </dgm:pt>
    <dgm:pt modelId="{8B9E1D4B-D965-467D-BB0C-798982F8BFF2}" type="pres">
      <dgm:prSet presAssocID="{C623B4D4-E6CB-43D7-ABC2-E49AB1627049}" presName="thickLine" presStyleLbl="alignNode1" presStyleIdx="0" presStyleCnt="5"/>
      <dgm:spPr/>
    </dgm:pt>
    <dgm:pt modelId="{020E5638-5D2D-48D8-8988-CF3B0A842086}" type="pres">
      <dgm:prSet presAssocID="{C623B4D4-E6CB-43D7-ABC2-E49AB1627049}" presName="horz1" presStyleCnt="0"/>
      <dgm:spPr/>
    </dgm:pt>
    <dgm:pt modelId="{8F789E87-CAA1-4D3C-BE38-29D8150249A0}" type="pres">
      <dgm:prSet presAssocID="{C623B4D4-E6CB-43D7-ABC2-E49AB1627049}" presName="tx1" presStyleLbl="revTx" presStyleIdx="0" presStyleCnt="5"/>
      <dgm:spPr/>
    </dgm:pt>
    <dgm:pt modelId="{0489506A-2237-4E28-9E04-D87BAE9AE2AB}" type="pres">
      <dgm:prSet presAssocID="{C623B4D4-E6CB-43D7-ABC2-E49AB1627049}" presName="vert1" presStyleCnt="0"/>
      <dgm:spPr/>
    </dgm:pt>
    <dgm:pt modelId="{75397997-E78B-4211-B2CD-69E9A408132C}" type="pres">
      <dgm:prSet presAssocID="{4041AC7A-F82A-4D4A-A214-0608393B262B}" presName="thickLine" presStyleLbl="alignNode1" presStyleIdx="1" presStyleCnt="5"/>
      <dgm:spPr/>
    </dgm:pt>
    <dgm:pt modelId="{0C12D265-CD7F-4ED3-8629-DA9C8D111060}" type="pres">
      <dgm:prSet presAssocID="{4041AC7A-F82A-4D4A-A214-0608393B262B}" presName="horz1" presStyleCnt="0"/>
      <dgm:spPr/>
    </dgm:pt>
    <dgm:pt modelId="{039825F3-80BD-40D8-8E05-BAD383E13C98}" type="pres">
      <dgm:prSet presAssocID="{4041AC7A-F82A-4D4A-A214-0608393B262B}" presName="tx1" presStyleLbl="revTx" presStyleIdx="1" presStyleCnt="5"/>
      <dgm:spPr/>
    </dgm:pt>
    <dgm:pt modelId="{32C72218-2E17-4604-9571-F02105528711}" type="pres">
      <dgm:prSet presAssocID="{4041AC7A-F82A-4D4A-A214-0608393B262B}" presName="vert1" presStyleCnt="0"/>
      <dgm:spPr/>
    </dgm:pt>
    <dgm:pt modelId="{A417EB96-9EE3-41B7-82E7-D289A4E9233C}" type="pres">
      <dgm:prSet presAssocID="{EBAB1860-C8C9-4B20-94F1-FE0B20A7036D}" presName="thickLine" presStyleLbl="alignNode1" presStyleIdx="2" presStyleCnt="5"/>
      <dgm:spPr/>
    </dgm:pt>
    <dgm:pt modelId="{C3294AA5-5400-4A45-964D-75DFCE0BD35B}" type="pres">
      <dgm:prSet presAssocID="{EBAB1860-C8C9-4B20-94F1-FE0B20A7036D}" presName="horz1" presStyleCnt="0"/>
      <dgm:spPr/>
    </dgm:pt>
    <dgm:pt modelId="{782AC80F-E392-4176-ADC7-22205A3A9E5E}" type="pres">
      <dgm:prSet presAssocID="{EBAB1860-C8C9-4B20-94F1-FE0B20A7036D}" presName="tx1" presStyleLbl="revTx" presStyleIdx="2" presStyleCnt="5"/>
      <dgm:spPr/>
    </dgm:pt>
    <dgm:pt modelId="{3B9507CE-DBDC-4060-8414-47F1145209FA}" type="pres">
      <dgm:prSet presAssocID="{EBAB1860-C8C9-4B20-94F1-FE0B20A7036D}" presName="vert1" presStyleCnt="0"/>
      <dgm:spPr/>
    </dgm:pt>
    <dgm:pt modelId="{9BDAE2EB-6E80-4D8F-97FA-FA77811EA74C}" type="pres">
      <dgm:prSet presAssocID="{8B33095B-EC84-44C4-9F95-F840FD8E9B83}" presName="thickLine" presStyleLbl="alignNode1" presStyleIdx="3" presStyleCnt="5"/>
      <dgm:spPr/>
    </dgm:pt>
    <dgm:pt modelId="{8E139AF4-4DA9-4D23-9472-BE4E176578F8}" type="pres">
      <dgm:prSet presAssocID="{8B33095B-EC84-44C4-9F95-F840FD8E9B83}" presName="horz1" presStyleCnt="0"/>
      <dgm:spPr/>
    </dgm:pt>
    <dgm:pt modelId="{69AE6303-0E76-441A-B681-B4150D170E0E}" type="pres">
      <dgm:prSet presAssocID="{8B33095B-EC84-44C4-9F95-F840FD8E9B83}" presName="tx1" presStyleLbl="revTx" presStyleIdx="3" presStyleCnt="5"/>
      <dgm:spPr/>
    </dgm:pt>
    <dgm:pt modelId="{80F6B499-D2A6-4F0A-B258-D742FE8C7D11}" type="pres">
      <dgm:prSet presAssocID="{8B33095B-EC84-44C4-9F95-F840FD8E9B83}" presName="vert1" presStyleCnt="0"/>
      <dgm:spPr/>
    </dgm:pt>
    <dgm:pt modelId="{B2990418-CF2B-4F7C-89C9-635C918B1E67}" type="pres">
      <dgm:prSet presAssocID="{0FC98FC7-6FC1-4B46-8372-AB38D3757FE6}" presName="thickLine" presStyleLbl="alignNode1" presStyleIdx="4" presStyleCnt="5"/>
      <dgm:spPr/>
    </dgm:pt>
    <dgm:pt modelId="{C088AC2A-12AD-4F5A-B34C-F7FD7615525F}" type="pres">
      <dgm:prSet presAssocID="{0FC98FC7-6FC1-4B46-8372-AB38D3757FE6}" presName="horz1" presStyleCnt="0"/>
      <dgm:spPr/>
    </dgm:pt>
    <dgm:pt modelId="{2BB87A22-CEBF-4D93-8D0D-FA7ECD55AB01}" type="pres">
      <dgm:prSet presAssocID="{0FC98FC7-6FC1-4B46-8372-AB38D3757FE6}" presName="tx1" presStyleLbl="revTx" presStyleIdx="4" presStyleCnt="5"/>
      <dgm:spPr/>
    </dgm:pt>
    <dgm:pt modelId="{BE9E3DE2-191C-4B42-8B3E-A5C731EC2F82}" type="pres">
      <dgm:prSet presAssocID="{0FC98FC7-6FC1-4B46-8372-AB38D3757FE6}" presName="vert1" presStyleCnt="0"/>
      <dgm:spPr/>
    </dgm:pt>
  </dgm:ptLst>
  <dgm:cxnLst>
    <dgm:cxn modelId="{B611AD06-26A9-4617-A27E-8F54E79B40E9}" type="presOf" srcId="{E64FCAF5-EBB5-4817-8104-5AF6D3660317}" destId="{E2BA1BFC-C511-41BC-A45E-61F1F97C7EB6}" srcOrd="0" destOrd="0" presId="urn:microsoft.com/office/officeart/2008/layout/LinedList"/>
    <dgm:cxn modelId="{2D8E750D-B452-43A6-A339-0F69D0C1CC38}" type="presOf" srcId="{8B33095B-EC84-44C4-9F95-F840FD8E9B83}" destId="{69AE6303-0E76-441A-B681-B4150D170E0E}" srcOrd="0" destOrd="0" presId="urn:microsoft.com/office/officeart/2008/layout/LinedList"/>
    <dgm:cxn modelId="{67174628-62E8-48C0-8FE1-D7C69BC0CBF0}" type="presOf" srcId="{C623B4D4-E6CB-43D7-ABC2-E49AB1627049}" destId="{8F789E87-CAA1-4D3C-BE38-29D8150249A0}" srcOrd="0" destOrd="0" presId="urn:microsoft.com/office/officeart/2008/layout/LinedList"/>
    <dgm:cxn modelId="{47E54C29-E1B6-46F6-9B7D-8BF5C7CC5872}" srcId="{E64FCAF5-EBB5-4817-8104-5AF6D3660317}" destId="{0FC98FC7-6FC1-4B46-8372-AB38D3757FE6}" srcOrd="4" destOrd="0" parTransId="{12FA6A98-3FB2-4843-9974-C904BC57E172}" sibTransId="{FE6FDBE4-F34D-45F2-82A6-43A84D36115A}"/>
    <dgm:cxn modelId="{58731A3E-7A0D-40FD-AC4F-07F447D29CE2}" type="presOf" srcId="{4041AC7A-F82A-4D4A-A214-0608393B262B}" destId="{039825F3-80BD-40D8-8E05-BAD383E13C98}" srcOrd="0" destOrd="0" presId="urn:microsoft.com/office/officeart/2008/layout/LinedList"/>
    <dgm:cxn modelId="{08794D74-84DA-45F5-8400-80E5819AE127}" type="presOf" srcId="{0FC98FC7-6FC1-4B46-8372-AB38D3757FE6}" destId="{2BB87A22-CEBF-4D93-8D0D-FA7ECD55AB01}" srcOrd="0" destOrd="0" presId="urn:microsoft.com/office/officeart/2008/layout/LinedList"/>
    <dgm:cxn modelId="{F7B0117C-3E42-432F-A4B2-DB1ACC98B67A}" srcId="{E64FCAF5-EBB5-4817-8104-5AF6D3660317}" destId="{C623B4D4-E6CB-43D7-ABC2-E49AB1627049}" srcOrd="0" destOrd="0" parTransId="{E58B7D7B-1829-436A-B64D-ED3ECB086FBE}" sibTransId="{3B1FB307-4ACC-4EEE-8ACE-B04C3C15A3B2}"/>
    <dgm:cxn modelId="{A946E97E-8ED9-40B2-8F43-E6A27502E3C4}" srcId="{E64FCAF5-EBB5-4817-8104-5AF6D3660317}" destId="{8B33095B-EC84-44C4-9F95-F840FD8E9B83}" srcOrd="3" destOrd="0" parTransId="{9E21B9B2-79B6-40AA-95AE-A58DF3EE1F16}" sibTransId="{0FCBED03-5356-4DF7-B501-6F1F5EDB0F92}"/>
    <dgm:cxn modelId="{8BE49184-6420-4E62-97BC-428E10822457}" type="presOf" srcId="{EBAB1860-C8C9-4B20-94F1-FE0B20A7036D}" destId="{782AC80F-E392-4176-ADC7-22205A3A9E5E}" srcOrd="0" destOrd="0" presId="urn:microsoft.com/office/officeart/2008/layout/LinedList"/>
    <dgm:cxn modelId="{4559E997-B5AC-4932-B807-A29D855A8597}" srcId="{E64FCAF5-EBB5-4817-8104-5AF6D3660317}" destId="{EBAB1860-C8C9-4B20-94F1-FE0B20A7036D}" srcOrd="2" destOrd="0" parTransId="{144F1BEB-D9B8-4E47-8F46-1D1089D19E90}" sibTransId="{2B3861D8-4CCF-4678-89FD-71C470D10770}"/>
    <dgm:cxn modelId="{CBEF84A9-30DE-4273-9BC9-94C3588261BE}" srcId="{E64FCAF5-EBB5-4817-8104-5AF6D3660317}" destId="{4041AC7A-F82A-4D4A-A214-0608393B262B}" srcOrd="1" destOrd="0" parTransId="{213D3A2F-947D-416B-94A4-66ED2F9D9C12}" sibTransId="{EB4D2C68-283D-4548-9E8A-6B2E4EDB3E0C}"/>
    <dgm:cxn modelId="{9F3BAA66-6E9C-4059-A837-35F41DFBE732}" type="presParOf" srcId="{E2BA1BFC-C511-41BC-A45E-61F1F97C7EB6}" destId="{8B9E1D4B-D965-467D-BB0C-798982F8BFF2}" srcOrd="0" destOrd="0" presId="urn:microsoft.com/office/officeart/2008/layout/LinedList"/>
    <dgm:cxn modelId="{5C4DA94F-4D72-4E3F-B26A-46162CA4A963}" type="presParOf" srcId="{E2BA1BFC-C511-41BC-A45E-61F1F97C7EB6}" destId="{020E5638-5D2D-48D8-8988-CF3B0A842086}" srcOrd="1" destOrd="0" presId="urn:microsoft.com/office/officeart/2008/layout/LinedList"/>
    <dgm:cxn modelId="{7EB0087C-FF41-4D5B-8F44-AF8CF87B1295}" type="presParOf" srcId="{020E5638-5D2D-48D8-8988-CF3B0A842086}" destId="{8F789E87-CAA1-4D3C-BE38-29D8150249A0}" srcOrd="0" destOrd="0" presId="urn:microsoft.com/office/officeart/2008/layout/LinedList"/>
    <dgm:cxn modelId="{F637D5B3-1C0E-4175-9385-C35B54B7D704}" type="presParOf" srcId="{020E5638-5D2D-48D8-8988-CF3B0A842086}" destId="{0489506A-2237-4E28-9E04-D87BAE9AE2AB}" srcOrd="1" destOrd="0" presId="urn:microsoft.com/office/officeart/2008/layout/LinedList"/>
    <dgm:cxn modelId="{2C2C6A78-80CB-425E-B24B-A0E593EACE6B}" type="presParOf" srcId="{E2BA1BFC-C511-41BC-A45E-61F1F97C7EB6}" destId="{75397997-E78B-4211-B2CD-69E9A408132C}" srcOrd="2" destOrd="0" presId="urn:microsoft.com/office/officeart/2008/layout/LinedList"/>
    <dgm:cxn modelId="{0716D58E-8F1D-4F4C-9D58-92DAFE09218F}" type="presParOf" srcId="{E2BA1BFC-C511-41BC-A45E-61F1F97C7EB6}" destId="{0C12D265-CD7F-4ED3-8629-DA9C8D111060}" srcOrd="3" destOrd="0" presId="urn:microsoft.com/office/officeart/2008/layout/LinedList"/>
    <dgm:cxn modelId="{0298A5CF-719C-4763-947C-8F2BC1476126}" type="presParOf" srcId="{0C12D265-CD7F-4ED3-8629-DA9C8D111060}" destId="{039825F3-80BD-40D8-8E05-BAD383E13C98}" srcOrd="0" destOrd="0" presId="urn:microsoft.com/office/officeart/2008/layout/LinedList"/>
    <dgm:cxn modelId="{0B24E657-C6C4-4928-904E-22D0E00F46EF}" type="presParOf" srcId="{0C12D265-CD7F-4ED3-8629-DA9C8D111060}" destId="{32C72218-2E17-4604-9571-F02105528711}" srcOrd="1" destOrd="0" presId="urn:microsoft.com/office/officeart/2008/layout/LinedList"/>
    <dgm:cxn modelId="{1F2AD52A-F65D-4C0C-BE26-8C447CBF4264}" type="presParOf" srcId="{E2BA1BFC-C511-41BC-A45E-61F1F97C7EB6}" destId="{A417EB96-9EE3-41B7-82E7-D289A4E9233C}" srcOrd="4" destOrd="0" presId="urn:microsoft.com/office/officeart/2008/layout/LinedList"/>
    <dgm:cxn modelId="{B4C5FC24-92E8-4B18-99C7-E08549CE7353}" type="presParOf" srcId="{E2BA1BFC-C511-41BC-A45E-61F1F97C7EB6}" destId="{C3294AA5-5400-4A45-964D-75DFCE0BD35B}" srcOrd="5" destOrd="0" presId="urn:microsoft.com/office/officeart/2008/layout/LinedList"/>
    <dgm:cxn modelId="{CDC2B1B5-0A8F-4241-BF32-260480E8AFDB}" type="presParOf" srcId="{C3294AA5-5400-4A45-964D-75DFCE0BD35B}" destId="{782AC80F-E392-4176-ADC7-22205A3A9E5E}" srcOrd="0" destOrd="0" presId="urn:microsoft.com/office/officeart/2008/layout/LinedList"/>
    <dgm:cxn modelId="{B4D8B508-6293-416E-A138-020259A86889}" type="presParOf" srcId="{C3294AA5-5400-4A45-964D-75DFCE0BD35B}" destId="{3B9507CE-DBDC-4060-8414-47F1145209FA}" srcOrd="1" destOrd="0" presId="urn:microsoft.com/office/officeart/2008/layout/LinedList"/>
    <dgm:cxn modelId="{477F8DB7-4556-4BEC-90E7-E106E3063AE9}" type="presParOf" srcId="{E2BA1BFC-C511-41BC-A45E-61F1F97C7EB6}" destId="{9BDAE2EB-6E80-4D8F-97FA-FA77811EA74C}" srcOrd="6" destOrd="0" presId="urn:microsoft.com/office/officeart/2008/layout/LinedList"/>
    <dgm:cxn modelId="{AD15B205-1892-404C-83AD-11DA903FDB57}" type="presParOf" srcId="{E2BA1BFC-C511-41BC-A45E-61F1F97C7EB6}" destId="{8E139AF4-4DA9-4D23-9472-BE4E176578F8}" srcOrd="7" destOrd="0" presId="urn:microsoft.com/office/officeart/2008/layout/LinedList"/>
    <dgm:cxn modelId="{5785858E-11D1-45ED-9F8C-1FB4FC09FBE1}" type="presParOf" srcId="{8E139AF4-4DA9-4D23-9472-BE4E176578F8}" destId="{69AE6303-0E76-441A-B681-B4150D170E0E}" srcOrd="0" destOrd="0" presId="urn:microsoft.com/office/officeart/2008/layout/LinedList"/>
    <dgm:cxn modelId="{A7C94F21-7FA0-435E-9675-DCA2DD240A25}" type="presParOf" srcId="{8E139AF4-4DA9-4D23-9472-BE4E176578F8}" destId="{80F6B499-D2A6-4F0A-B258-D742FE8C7D11}" srcOrd="1" destOrd="0" presId="urn:microsoft.com/office/officeart/2008/layout/LinedList"/>
    <dgm:cxn modelId="{08D52A36-3A15-49C0-B505-42807591D52D}" type="presParOf" srcId="{E2BA1BFC-C511-41BC-A45E-61F1F97C7EB6}" destId="{B2990418-CF2B-4F7C-89C9-635C918B1E67}" srcOrd="8" destOrd="0" presId="urn:microsoft.com/office/officeart/2008/layout/LinedList"/>
    <dgm:cxn modelId="{4A48E98E-AF4F-4EB4-9A5E-69E5C61673C6}" type="presParOf" srcId="{E2BA1BFC-C511-41BC-A45E-61F1F97C7EB6}" destId="{C088AC2A-12AD-4F5A-B34C-F7FD7615525F}" srcOrd="9" destOrd="0" presId="urn:microsoft.com/office/officeart/2008/layout/LinedList"/>
    <dgm:cxn modelId="{D24BE645-211C-4515-AA6E-79979D88F5FD}" type="presParOf" srcId="{C088AC2A-12AD-4F5A-B34C-F7FD7615525F}" destId="{2BB87A22-CEBF-4D93-8D0D-FA7ECD55AB01}" srcOrd="0" destOrd="0" presId="urn:microsoft.com/office/officeart/2008/layout/LinedList"/>
    <dgm:cxn modelId="{BBFC54F0-F600-4150-8E38-2C532CF34ECC}" type="presParOf" srcId="{C088AC2A-12AD-4F5A-B34C-F7FD7615525F}" destId="{BE9E3DE2-191C-4B42-8B3E-A5C731EC2F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71D9E9D-69D9-4ACB-81CB-290A4DCDF996}"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07762327-3456-4944-BE97-4667015615BC}">
      <dgm:prSet/>
      <dgm:spPr/>
      <dgm:t>
        <a:bodyPr/>
        <a:lstStyle/>
        <a:p>
          <a:r>
            <a:rPr lang="en-US"/>
            <a:t>The purpose of this therapy is to help the client discover a better way to develop self awareness</a:t>
          </a:r>
        </a:p>
      </dgm:t>
    </dgm:pt>
    <dgm:pt modelId="{EEB33572-1328-4FB9-87CE-E229F7D70BD7}" type="parTrans" cxnId="{61903874-4D2C-48C9-BCEF-6A96BE90FA41}">
      <dgm:prSet/>
      <dgm:spPr/>
      <dgm:t>
        <a:bodyPr/>
        <a:lstStyle/>
        <a:p>
          <a:endParaRPr lang="en-US"/>
        </a:p>
      </dgm:t>
    </dgm:pt>
    <dgm:pt modelId="{8DECC098-56EC-4D8A-B8B6-73F01A2AF975}" type="sibTrans" cxnId="{61903874-4D2C-48C9-BCEF-6A96BE90FA41}">
      <dgm:prSet/>
      <dgm:spPr/>
      <dgm:t>
        <a:bodyPr/>
        <a:lstStyle/>
        <a:p>
          <a:endParaRPr lang="en-US"/>
        </a:p>
      </dgm:t>
    </dgm:pt>
    <dgm:pt modelId="{FF26B1A7-1888-463D-BC55-0A7FA49D92F7}">
      <dgm:prSet/>
      <dgm:spPr/>
      <dgm:t>
        <a:bodyPr/>
        <a:lstStyle/>
        <a:p>
          <a:r>
            <a:rPr lang="en-US"/>
            <a:t>Based on the idea that client can make positive and constructive choices.</a:t>
          </a:r>
        </a:p>
      </dgm:t>
    </dgm:pt>
    <dgm:pt modelId="{0203391E-4168-4450-A99E-9E748FB3E54C}" type="parTrans" cxnId="{F2FFB680-F9EE-4DE3-BBBD-C53FF6AF5892}">
      <dgm:prSet/>
      <dgm:spPr/>
      <dgm:t>
        <a:bodyPr/>
        <a:lstStyle/>
        <a:p>
          <a:endParaRPr lang="en-US"/>
        </a:p>
      </dgm:t>
    </dgm:pt>
    <dgm:pt modelId="{717A48BC-3804-430C-9D32-DDD27B97D645}" type="sibTrans" cxnId="{F2FFB680-F9EE-4DE3-BBBD-C53FF6AF5892}">
      <dgm:prSet/>
      <dgm:spPr/>
      <dgm:t>
        <a:bodyPr/>
        <a:lstStyle/>
        <a:p>
          <a:endParaRPr lang="en-US"/>
        </a:p>
      </dgm:t>
    </dgm:pt>
    <dgm:pt modelId="{82BC40B7-1B75-4271-BD0E-17E385D381B6}">
      <dgm:prSet/>
      <dgm:spPr/>
      <dgm:t>
        <a:bodyPr/>
        <a:lstStyle/>
        <a:p>
          <a:r>
            <a:rPr lang="en-US"/>
            <a:t>People are trustworthy (can solve problems without intervention)</a:t>
          </a:r>
        </a:p>
      </dgm:t>
    </dgm:pt>
    <dgm:pt modelId="{37B8C53F-9ED7-4584-9143-15A6A6D7809D}" type="parTrans" cxnId="{F51D66DC-DE5A-47CE-BB2A-EBB12C30D40B}">
      <dgm:prSet/>
      <dgm:spPr/>
      <dgm:t>
        <a:bodyPr/>
        <a:lstStyle/>
        <a:p>
          <a:endParaRPr lang="en-US"/>
        </a:p>
      </dgm:t>
    </dgm:pt>
    <dgm:pt modelId="{A10524C6-86FE-44DF-866E-5622045915E1}" type="sibTrans" cxnId="{F51D66DC-DE5A-47CE-BB2A-EBB12C30D40B}">
      <dgm:prSet/>
      <dgm:spPr/>
      <dgm:t>
        <a:bodyPr/>
        <a:lstStyle/>
        <a:p>
          <a:endParaRPr lang="en-US"/>
        </a:p>
      </dgm:t>
    </dgm:pt>
    <dgm:pt modelId="{A348EC80-FF84-4FB9-99F3-5DDC5887D539}">
      <dgm:prSet/>
      <dgm:spPr/>
      <dgm:t>
        <a:bodyPr/>
        <a:lstStyle/>
        <a:p>
          <a:r>
            <a:rPr lang="en-US"/>
            <a:t>People are capable of self-directed growth if involved in a therapeutic relationship</a:t>
          </a:r>
        </a:p>
      </dgm:t>
    </dgm:pt>
    <dgm:pt modelId="{7CA8DEAE-D9DB-44D6-B301-1999D6E6A2CF}" type="parTrans" cxnId="{4B8AF72E-1AD9-4E6F-AE7A-58DA7D794DDC}">
      <dgm:prSet/>
      <dgm:spPr/>
      <dgm:t>
        <a:bodyPr/>
        <a:lstStyle/>
        <a:p>
          <a:endParaRPr lang="en-US"/>
        </a:p>
      </dgm:t>
    </dgm:pt>
    <dgm:pt modelId="{DD1F04F3-709C-448C-824F-EA4E88A079DC}" type="sibTrans" cxnId="{4B8AF72E-1AD9-4E6F-AE7A-58DA7D794DDC}">
      <dgm:prSet/>
      <dgm:spPr/>
      <dgm:t>
        <a:bodyPr/>
        <a:lstStyle/>
        <a:p>
          <a:endParaRPr lang="en-US"/>
        </a:p>
      </dgm:t>
    </dgm:pt>
    <dgm:pt modelId="{33FD2DF1-B131-4D97-80DA-0A06736B18E9}">
      <dgm:prSet/>
      <dgm:spPr/>
      <dgm:t>
        <a:bodyPr/>
        <a:lstStyle/>
        <a:p>
          <a:r>
            <a:rPr lang="en-US"/>
            <a:t>Under nurturing conditions an individual can move forward and resolve their problems.</a:t>
          </a:r>
        </a:p>
      </dgm:t>
    </dgm:pt>
    <dgm:pt modelId="{8E08E96D-C3D2-47F2-A7DB-0942B755A925}" type="parTrans" cxnId="{6E5D598A-E56D-4CEB-8BC5-C99A64FA679C}">
      <dgm:prSet/>
      <dgm:spPr/>
      <dgm:t>
        <a:bodyPr/>
        <a:lstStyle/>
        <a:p>
          <a:endParaRPr lang="en-US"/>
        </a:p>
      </dgm:t>
    </dgm:pt>
    <dgm:pt modelId="{8F18A68E-AABD-4D80-9C3B-FBA21EFC403A}" type="sibTrans" cxnId="{6E5D598A-E56D-4CEB-8BC5-C99A64FA679C}">
      <dgm:prSet/>
      <dgm:spPr/>
      <dgm:t>
        <a:bodyPr/>
        <a:lstStyle/>
        <a:p>
          <a:endParaRPr lang="en-US"/>
        </a:p>
      </dgm:t>
    </dgm:pt>
    <dgm:pt modelId="{50443F82-93F9-42DF-8C30-21F4092C5BBD}" type="pres">
      <dgm:prSet presAssocID="{171D9E9D-69D9-4ACB-81CB-290A4DCDF996}" presName="diagram" presStyleCnt="0">
        <dgm:presLayoutVars>
          <dgm:dir/>
          <dgm:resizeHandles val="exact"/>
        </dgm:presLayoutVars>
      </dgm:prSet>
      <dgm:spPr/>
    </dgm:pt>
    <dgm:pt modelId="{8252861D-8519-4004-BE82-EE94E31E0562}" type="pres">
      <dgm:prSet presAssocID="{07762327-3456-4944-BE97-4667015615BC}" presName="node" presStyleLbl="node1" presStyleIdx="0" presStyleCnt="5">
        <dgm:presLayoutVars>
          <dgm:bulletEnabled val="1"/>
        </dgm:presLayoutVars>
      </dgm:prSet>
      <dgm:spPr/>
    </dgm:pt>
    <dgm:pt modelId="{AB9C0F4F-FD8F-4183-B8AA-0F03FA1257A7}" type="pres">
      <dgm:prSet presAssocID="{8DECC098-56EC-4D8A-B8B6-73F01A2AF975}" presName="sibTrans" presStyleCnt="0"/>
      <dgm:spPr/>
    </dgm:pt>
    <dgm:pt modelId="{9A885F3A-67D0-41B2-8699-D5D28209D43D}" type="pres">
      <dgm:prSet presAssocID="{FF26B1A7-1888-463D-BC55-0A7FA49D92F7}" presName="node" presStyleLbl="node1" presStyleIdx="1" presStyleCnt="5">
        <dgm:presLayoutVars>
          <dgm:bulletEnabled val="1"/>
        </dgm:presLayoutVars>
      </dgm:prSet>
      <dgm:spPr/>
    </dgm:pt>
    <dgm:pt modelId="{6857C74D-B536-4538-AFD4-0B9C31CE7931}" type="pres">
      <dgm:prSet presAssocID="{717A48BC-3804-430C-9D32-DDD27B97D645}" presName="sibTrans" presStyleCnt="0"/>
      <dgm:spPr/>
    </dgm:pt>
    <dgm:pt modelId="{BBD07270-4F05-4F47-9A89-63C9E2BF997E}" type="pres">
      <dgm:prSet presAssocID="{82BC40B7-1B75-4271-BD0E-17E385D381B6}" presName="node" presStyleLbl="node1" presStyleIdx="2" presStyleCnt="5">
        <dgm:presLayoutVars>
          <dgm:bulletEnabled val="1"/>
        </dgm:presLayoutVars>
      </dgm:prSet>
      <dgm:spPr/>
    </dgm:pt>
    <dgm:pt modelId="{7F213E99-8A11-438A-8872-AB27A95F14B4}" type="pres">
      <dgm:prSet presAssocID="{A10524C6-86FE-44DF-866E-5622045915E1}" presName="sibTrans" presStyleCnt="0"/>
      <dgm:spPr/>
    </dgm:pt>
    <dgm:pt modelId="{BF4A4DDC-3DF1-44C3-9DEE-EB8A6617752A}" type="pres">
      <dgm:prSet presAssocID="{A348EC80-FF84-4FB9-99F3-5DDC5887D539}" presName="node" presStyleLbl="node1" presStyleIdx="3" presStyleCnt="5">
        <dgm:presLayoutVars>
          <dgm:bulletEnabled val="1"/>
        </dgm:presLayoutVars>
      </dgm:prSet>
      <dgm:spPr/>
    </dgm:pt>
    <dgm:pt modelId="{3E3B8079-67C4-4AA6-BA09-73EC7556DF8F}" type="pres">
      <dgm:prSet presAssocID="{DD1F04F3-709C-448C-824F-EA4E88A079DC}" presName="sibTrans" presStyleCnt="0"/>
      <dgm:spPr/>
    </dgm:pt>
    <dgm:pt modelId="{C57066AD-0A6B-48FC-9C04-4361E1642105}" type="pres">
      <dgm:prSet presAssocID="{33FD2DF1-B131-4D97-80DA-0A06736B18E9}" presName="node" presStyleLbl="node1" presStyleIdx="4" presStyleCnt="5">
        <dgm:presLayoutVars>
          <dgm:bulletEnabled val="1"/>
        </dgm:presLayoutVars>
      </dgm:prSet>
      <dgm:spPr/>
    </dgm:pt>
  </dgm:ptLst>
  <dgm:cxnLst>
    <dgm:cxn modelId="{4B8AF72E-1AD9-4E6F-AE7A-58DA7D794DDC}" srcId="{171D9E9D-69D9-4ACB-81CB-290A4DCDF996}" destId="{A348EC80-FF84-4FB9-99F3-5DDC5887D539}" srcOrd="3" destOrd="0" parTransId="{7CA8DEAE-D9DB-44D6-B301-1999D6E6A2CF}" sibTransId="{DD1F04F3-709C-448C-824F-EA4E88A079DC}"/>
    <dgm:cxn modelId="{79070363-9218-44D5-8F36-E504457E2E50}" type="presOf" srcId="{07762327-3456-4944-BE97-4667015615BC}" destId="{8252861D-8519-4004-BE82-EE94E31E0562}" srcOrd="0" destOrd="0" presId="urn:microsoft.com/office/officeart/2005/8/layout/default"/>
    <dgm:cxn modelId="{EDA50069-27AB-4428-94D9-1AB18AD3D9EA}" type="presOf" srcId="{FF26B1A7-1888-463D-BC55-0A7FA49D92F7}" destId="{9A885F3A-67D0-41B2-8699-D5D28209D43D}" srcOrd="0" destOrd="0" presId="urn:microsoft.com/office/officeart/2005/8/layout/default"/>
    <dgm:cxn modelId="{61903874-4D2C-48C9-BCEF-6A96BE90FA41}" srcId="{171D9E9D-69D9-4ACB-81CB-290A4DCDF996}" destId="{07762327-3456-4944-BE97-4667015615BC}" srcOrd="0" destOrd="0" parTransId="{EEB33572-1328-4FB9-87CE-E229F7D70BD7}" sibTransId="{8DECC098-56EC-4D8A-B8B6-73F01A2AF975}"/>
    <dgm:cxn modelId="{BB8C8178-4B6B-45DF-BA47-FA23885333E4}" type="presOf" srcId="{33FD2DF1-B131-4D97-80DA-0A06736B18E9}" destId="{C57066AD-0A6B-48FC-9C04-4361E1642105}" srcOrd="0" destOrd="0" presId="urn:microsoft.com/office/officeart/2005/8/layout/default"/>
    <dgm:cxn modelId="{F2FFB680-F9EE-4DE3-BBBD-C53FF6AF5892}" srcId="{171D9E9D-69D9-4ACB-81CB-290A4DCDF996}" destId="{FF26B1A7-1888-463D-BC55-0A7FA49D92F7}" srcOrd="1" destOrd="0" parTransId="{0203391E-4168-4450-A99E-9E748FB3E54C}" sibTransId="{717A48BC-3804-430C-9D32-DDD27B97D645}"/>
    <dgm:cxn modelId="{27797882-ADA6-424C-9089-2381EFB97C25}" type="presOf" srcId="{A348EC80-FF84-4FB9-99F3-5DDC5887D539}" destId="{BF4A4DDC-3DF1-44C3-9DEE-EB8A6617752A}" srcOrd="0" destOrd="0" presId="urn:microsoft.com/office/officeart/2005/8/layout/default"/>
    <dgm:cxn modelId="{6E5D598A-E56D-4CEB-8BC5-C99A64FA679C}" srcId="{171D9E9D-69D9-4ACB-81CB-290A4DCDF996}" destId="{33FD2DF1-B131-4D97-80DA-0A06736B18E9}" srcOrd="4" destOrd="0" parTransId="{8E08E96D-C3D2-47F2-A7DB-0942B755A925}" sibTransId="{8F18A68E-AABD-4D80-9C3B-FBA21EFC403A}"/>
    <dgm:cxn modelId="{96E589AB-C60D-4BD5-878B-074D7FCC9690}" type="presOf" srcId="{82BC40B7-1B75-4271-BD0E-17E385D381B6}" destId="{BBD07270-4F05-4F47-9A89-63C9E2BF997E}" srcOrd="0" destOrd="0" presId="urn:microsoft.com/office/officeart/2005/8/layout/default"/>
    <dgm:cxn modelId="{F51D66DC-DE5A-47CE-BB2A-EBB12C30D40B}" srcId="{171D9E9D-69D9-4ACB-81CB-290A4DCDF996}" destId="{82BC40B7-1B75-4271-BD0E-17E385D381B6}" srcOrd="2" destOrd="0" parTransId="{37B8C53F-9ED7-4584-9143-15A6A6D7809D}" sibTransId="{A10524C6-86FE-44DF-866E-5622045915E1}"/>
    <dgm:cxn modelId="{534A45E2-0F8C-486F-852C-6E6DD7A27165}" type="presOf" srcId="{171D9E9D-69D9-4ACB-81CB-290A4DCDF996}" destId="{50443F82-93F9-42DF-8C30-21F4092C5BBD}" srcOrd="0" destOrd="0" presId="urn:microsoft.com/office/officeart/2005/8/layout/default"/>
    <dgm:cxn modelId="{C7FEE4C7-E33F-47CA-BD37-377FAC315D10}" type="presParOf" srcId="{50443F82-93F9-42DF-8C30-21F4092C5BBD}" destId="{8252861D-8519-4004-BE82-EE94E31E0562}" srcOrd="0" destOrd="0" presId="urn:microsoft.com/office/officeart/2005/8/layout/default"/>
    <dgm:cxn modelId="{D6A42E5E-2BEE-4EEE-9477-65F65506914E}" type="presParOf" srcId="{50443F82-93F9-42DF-8C30-21F4092C5BBD}" destId="{AB9C0F4F-FD8F-4183-B8AA-0F03FA1257A7}" srcOrd="1" destOrd="0" presId="urn:microsoft.com/office/officeart/2005/8/layout/default"/>
    <dgm:cxn modelId="{CC4EE186-C21D-4712-9FBD-16E9EACDF513}" type="presParOf" srcId="{50443F82-93F9-42DF-8C30-21F4092C5BBD}" destId="{9A885F3A-67D0-41B2-8699-D5D28209D43D}" srcOrd="2" destOrd="0" presId="urn:microsoft.com/office/officeart/2005/8/layout/default"/>
    <dgm:cxn modelId="{FFDC9B08-7590-4587-9749-8974A5FD71C5}" type="presParOf" srcId="{50443F82-93F9-42DF-8C30-21F4092C5BBD}" destId="{6857C74D-B536-4538-AFD4-0B9C31CE7931}" srcOrd="3" destOrd="0" presId="urn:microsoft.com/office/officeart/2005/8/layout/default"/>
    <dgm:cxn modelId="{7A84ED70-F01C-4F65-B9E4-6659C10622F2}" type="presParOf" srcId="{50443F82-93F9-42DF-8C30-21F4092C5BBD}" destId="{BBD07270-4F05-4F47-9A89-63C9E2BF997E}" srcOrd="4" destOrd="0" presId="urn:microsoft.com/office/officeart/2005/8/layout/default"/>
    <dgm:cxn modelId="{D3DEB32A-F7CB-4AF7-BD94-EBCE2F51B107}" type="presParOf" srcId="{50443F82-93F9-42DF-8C30-21F4092C5BBD}" destId="{7F213E99-8A11-438A-8872-AB27A95F14B4}" srcOrd="5" destOrd="0" presId="urn:microsoft.com/office/officeart/2005/8/layout/default"/>
    <dgm:cxn modelId="{A79F8EF1-3A36-456D-A0C6-BF6DA5EF2D3A}" type="presParOf" srcId="{50443F82-93F9-42DF-8C30-21F4092C5BBD}" destId="{BF4A4DDC-3DF1-44C3-9DEE-EB8A6617752A}" srcOrd="6" destOrd="0" presId="urn:microsoft.com/office/officeart/2005/8/layout/default"/>
    <dgm:cxn modelId="{7647ABAA-8A3D-4B47-9DBC-CA7669E0E572}" type="presParOf" srcId="{50443F82-93F9-42DF-8C30-21F4092C5BBD}" destId="{3E3B8079-67C4-4AA6-BA09-73EC7556DF8F}" srcOrd="7" destOrd="0" presId="urn:microsoft.com/office/officeart/2005/8/layout/default"/>
    <dgm:cxn modelId="{B3EF6083-97C2-46C0-B6DF-AB23DC8B3317}" type="presParOf" srcId="{50443F82-93F9-42DF-8C30-21F4092C5BBD}" destId="{C57066AD-0A6B-48FC-9C04-4361E164210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DF3B181-C047-4938-A4B4-8D83FF38C065}"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56C5D97D-4D6E-494C-A16F-051D3922BA3E}">
      <dgm:prSet/>
      <dgm:spPr/>
      <dgm:t>
        <a:bodyPr/>
        <a:lstStyle/>
        <a:p>
          <a:r>
            <a:rPr lang="en-GB"/>
            <a:t>When you’re attending counselling sessions with a person-centred counsellor, you’ll be encouraged to bring your own issues to the session – the counselling is led by you and not directed by the counsellor.</a:t>
          </a:r>
          <a:endParaRPr lang="en-US"/>
        </a:p>
      </dgm:t>
    </dgm:pt>
    <dgm:pt modelId="{5A5BDCB8-1146-410F-9466-205C8F86ADFE}" type="parTrans" cxnId="{3EAD74B9-BD73-49A9-9785-38D0ED554D83}">
      <dgm:prSet/>
      <dgm:spPr/>
      <dgm:t>
        <a:bodyPr/>
        <a:lstStyle/>
        <a:p>
          <a:endParaRPr lang="en-US"/>
        </a:p>
      </dgm:t>
    </dgm:pt>
    <dgm:pt modelId="{55C8B054-5C69-40E7-9CC2-CE64712D0881}" type="sibTrans" cxnId="{3EAD74B9-BD73-49A9-9785-38D0ED554D83}">
      <dgm:prSet/>
      <dgm:spPr/>
      <dgm:t>
        <a:bodyPr/>
        <a:lstStyle/>
        <a:p>
          <a:endParaRPr lang="en-US"/>
        </a:p>
      </dgm:t>
    </dgm:pt>
    <dgm:pt modelId="{A34C7C72-422F-4B2C-A572-9DD0B3BA18D2}">
      <dgm:prSet/>
      <dgm:spPr/>
      <dgm:t>
        <a:bodyPr/>
        <a:lstStyle/>
        <a:p>
          <a:r>
            <a:rPr lang="en-GB"/>
            <a:t>Many clients, with no prior knowledge of counselling, believe that the counsellor will sort their problems out for them. A person-centred counsellor will help you to explore your own issues, feelings, beliefs, behaviour, and worldview, so you can become more self-aware and achieve greater independence.</a:t>
          </a:r>
          <a:endParaRPr lang="en-US"/>
        </a:p>
      </dgm:t>
    </dgm:pt>
    <dgm:pt modelId="{96B55938-4225-4ED3-A737-372EA2B4D6E7}" type="parTrans" cxnId="{4A4F28E0-252D-4F84-857F-ADB4DB676874}">
      <dgm:prSet/>
      <dgm:spPr/>
      <dgm:t>
        <a:bodyPr/>
        <a:lstStyle/>
        <a:p>
          <a:endParaRPr lang="en-US"/>
        </a:p>
      </dgm:t>
    </dgm:pt>
    <dgm:pt modelId="{7D3ACA27-262D-401B-831C-764E7B4CBE8B}" type="sibTrans" cxnId="{4A4F28E0-252D-4F84-857F-ADB4DB676874}">
      <dgm:prSet/>
      <dgm:spPr/>
      <dgm:t>
        <a:bodyPr/>
        <a:lstStyle/>
        <a:p>
          <a:endParaRPr lang="en-US"/>
        </a:p>
      </dgm:t>
    </dgm:pt>
    <dgm:pt modelId="{8CC9F34F-B74D-4DD5-BFD1-8814E4520531}" type="pres">
      <dgm:prSet presAssocID="{ADF3B181-C047-4938-A4B4-8D83FF38C065}" presName="hierChild1" presStyleCnt="0">
        <dgm:presLayoutVars>
          <dgm:chPref val="1"/>
          <dgm:dir/>
          <dgm:animOne val="branch"/>
          <dgm:animLvl val="lvl"/>
          <dgm:resizeHandles/>
        </dgm:presLayoutVars>
      </dgm:prSet>
      <dgm:spPr/>
    </dgm:pt>
    <dgm:pt modelId="{ECE1A445-CC2B-446F-8C7D-72323561F3F1}" type="pres">
      <dgm:prSet presAssocID="{56C5D97D-4D6E-494C-A16F-051D3922BA3E}" presName="hierRoot1" presStyleCnt="0"/>
      <dgm:spPr/>
    </dgm:pt>
    <dgm:pt modelId="{815149D1-1288-4859-BBE2-AADF388FA347}" type="pres">
      <dgm:prSet presAssocID="{56C5D97D-4D6E-494C-A16F-051D3922BA3E}" presName="composite" presStyleCnt="0"/>
      <dgm:spPr/>
    </dgm:pt>
    <dgm:pt modelId="{20FA37C7-882C-4173-97A3-91EFE8BC221E}" type="pres">
      <dgm:prSet presAssocID="{56C5D97D-4D6E-494C-A16F-051D3922BA3E}" presName="background" presStyleLbl="node0" presStyleIdx="0" presStyleCnt="2"/>
      <dgm:spPr/>
    </dgm:pt>
    <dgm:pt modelId="{22D193CC-EA7C-4D63-95AB-9D30B3B551C6}" type="pres">
      <dgm:prSet presAssocID="{56C5D97D-4D6E-494C-A16F-051D3922BA3E}" presName="text" presStyleLbl="fgAcc0" presStyleIdx="0" presStyleCnt="2">
        <dgm:presLayoutVars>
          <dgm:chPref val="3"/>
        </dgm:presLayoutVars>
      </dgm:prSet>
      <dgm:spPr/>
    </dgm:pt>
    <dgm:pt modelId="{9EBB37EB-6ABC-4F16-AF81-8C1D3DEB9868}" type="pres">
      <dgm:prSet presAssocID="{56C5D97D-4D6E-494C-A16F-051D3922BA3E}" presName="hierChild2" presStyleCnt="0"/>
      <dgm:spPr/>
    </dgm:pt>
    <dgm:pt modelId="{6E3403B2-A783-4F53-B4E9-32BA1A219421}" type="pres">
      <dgm:prSet presAssocID="{A34C7C72-422F-4B2C-A572-9DD0B3BA18D2}" presName="hierRoot1" presStyleCnt="0"/>
      <dgm:spPr/>
    </dgm:pt>
    <dgm:pt modelId="{9E5AFFE7-7774-41C8-BDE4-B3C50BB2A261}" type="pres">
      <dgm:prSet presAssocID="{A34C7C72-422F-4B2C-A572-9DD0B3BA18D2}" presName="composite" presStyleCnt="0"/>
      <dgm:spPr/>
    </dgm:pt>
    <dgm:pt modelId="{8F3FA2E2-B324-47A9-B939-2DE25E21FFA1}" type="pres">
      <dgm:prSet presAssocID="{A34C7C72-422F-4B2C-A572-9DD0B3BA18D2}" presName="background" presStyleLbl="node0" presStyleIdx="1" presStyleCnt="2"/>
      <dgm:spPr/>
    </dgm:pt>
    <dgm:pt modelId="{B75EB97C-7104-4A17-BDA0-A7DF77BA2DE5}" type="pres">
      <dgm:prSet presAssocID="{A34C7C72-422F-4B2C-A572-9DD0B3BA18D2}" presName="text" presStyleLbl="fgAcc0" presStyleIdx="1" presStyleCnt="2">
        <dgm:presLayoutVars>
          <dgm:chPref val="3"/>
        </dgm:presLayoutVars>
      </dgm:prSet>
      <dgm:spPr/>
    </dgm:pt>
    <dgm:pt modelId="{361EEB7E-8127-4577-9847-B2162D3AB6F8}" type="pres">
      <dgm:prSet presAssocID="{A34C7C72-422F-4B2C-A572-9DD0B3BA18D2}" presName="hierChild2" presStyleCnt="0"/>
      <dgm:spPr/>
    </dgm:pt>
  </dgm:ptLst>
  <dgm:cxnLst>
    <dgm:cxn modelId="{E805004A-AF57-4426-BE9E-3F83D559D228}" type="presOf" srcId="{56C5D97D-4D6E-494C-A16F-051D3922BA3E}" destId="{22D193CC-EA7C-4D63-95AB-9D30B3B551C6}" srcOrd="0" destOrd="0" presId="urn:microsoft.com/office/officeart/2005/8/layout/hierarchy1"/>
    <dgm:cxn modelId="{2A1BA06A-BE4E-49AB-8D76-3FC0372EAB57}" type="presOf" srcId="{A34C7C72-422F-4B2C-A572-9DD0B3BA18D2}" destId="{B75EB97C-7104-4A17-BDA0-A7DF77BA2DE5}" srcOrd="0" destOrd="0" presId="urn:microsoft.com/office/officeart/2005/8/layout/hierarchy1"/>
    <dgm:cxn modelId="{925E8F9A-567E-4E77-85EB-C07600EE8E30}" type="presOf" srcId="{ADF3B181-C047-4938-A4B4-8D83FF38C065}" destId="{8CC9F34F-B74D-4DD5-BFD1-8814E4520531}" srcOrd="0" destOrd="0" presId="urn:microsoft.com/office/officeart/2005/8/layout/hierarchy1"/>
    <dgm:cxn modelId="{3EAD74B9-BD73-49A9-9785-38D0ED554D83}" srcId="{ADF3B181-C047-4938-A4B4-8D83FF38C065}" destId="{56C5D97D-4D6E-494C-A16F-051D3922BA3E}" srcOrd="0" destOrd="0" parTransId="{5A5BDCB8-1146-410F-9466-205C8F86ADFE}" sibTransId="{55C8B054-5C69-40E7-9CC2-CE64712D0881}"/>
    <dgm:cxn modelId="{4A4F28E0-252D-4F84-857F-ADB4DB676874}" srcId="{ADF3B181-C047-4938-A4B4-8D83FF38C065}" destId="{A34C7C72-422F-4B2C-A572-9DD0B3BA18D2}" srcOrd="1" destOrd="0" parTransId="{96B55938-4225-4ED3-A737-372EA2B4D6E7}" sibTransId="{7D3ACA27-262D-401B-831C-764E7B4CBE8B}"/>
    <dgm:cxn modelId="{EB33F077-0AFE-4256-A84E-83EF1DA876A3}" type="presParOf" srcId="{8CC9F34F-B74D-4DD5-BFD1-8814E4520531}" destId="{ECE1A445-CC2B-446F-8C7D-72323561F3F1}" srcOrd="0" destOrd="0" presId="urn:microsoft.com/office/officeart/2005/8/layout/hierarchy1"/>
    <dgm:cxn modelId="{C5983490-3C0D-486E-BFDF-6C24FCC9131B}" type="presParOf" srcId="{ECE1A445-CC2B-446F-8C7D-72323561F3F1}" destId="{815149D1-1288-4859-BBE2-AADF388FA347}" srcOrd="0" destOrd="0" presId="urn:microsoft.com/office/officeart/2005/8/layout/hierarchy1"/>
    <dgm:cxn modelId="{A43B38F5-F899-4817-B3DE-C6D47EFD9BCD}" type="presParOf" srcId="{815149D1-1288-4859-BBE2-AADF388FA347}" destId="{20FA37C7-882C-4173-97A3-91EFE8BC221E}" srcOrd="0" destOrd="0" presId="urn:microsoft.com/office/officeart/2005/8/layout/hierarchy1"/>
    <dgm:cxn modelId="{2EFA617E-D102-4AB5-969B-A4C376CB51D0}" type="presParOf" srcId="{815149D1-1288-4859-BBE2-AADF388FA347}" destId="{22D193CC-EA7C-4D63-95AB-9D30B3B551C6}" srcOrd="1" destOrd="0" presId="urn:microsoft.com/office/officeart/2005/8/layout/hierarchy1"/>
    <dgm:cxn modelId="{7E0A47E7-E77C-459E-8D91-72617605A0BB}" type="presParOf" srcId="{ECE1A445-CC2B-446F-8C7D-72323561F3F1}" destId="{9EBB37EB-6ABC-4F16-AF81-8C1D3DEB9868}" srcOrd="1" destOrd="0" presId="urn:microsoft.com/office/officeart/2005/8/layout/hierarchy1"/>
    <dgm:cxn modelId="{C9394FFC-C753-443A-9102-4503FDCF0587}" type="presParOf" srcId="{8CC9F34F-B74D-4DD5-BFD1-8814E4520531}" destId="{6E3403B2-A783-4F53-B4E9-32BA1A219421}" srcOrd="1" destOrd="0" presId="urn:microsoft.com/office/officeart/2005/8/layout/hierarchy1"/>
    <dgm:cxn modelId="{33B18E3F-13BA-4D63-972F-634138BBA6FC}" type="presParOf" srcId="{6E3403B2-A783-4F53-B4E9-32BA1A219421}" destId="{9E5AFFE7-7774-41C8-BDE4-B3C50BB2A261}" srcOrd="0" destOrd="0" presId="urn:microsoft.com/office/officeart/2005/8/layout/hierarchy1"/>
    <dgm:cxn modelId="{9DD1E1A7-5D55-4C8F-830A-C54A485C16CF}" type="presParOf" srcId="{9E5AFFE7-7774-41C8-BDE4-B3C50BB2A261}" destId="{8F3FA2E2-B324-47A9-B939-2DE25E21FFA1}" srcOrd="0" destOrd="0" presId="urn:microsoft.com/office/officeart/2005/8/layout/hierarchy1"/>
    <dgm:cxn modelId="{6292E420-C0D8-43ED-8E03-46755535CF54}" type="presParOf" srcId="{9E5AFFE7-7774-41C8-BDE4-B3C50BB2A261}" destId="{B75EB97C-7104-4A17-BDA0-A7DF77BA2DE5}" srcOrd="1" destOrd="0" presId="urn:microsoft.com/office/officeart/2005/8/layout/hierarchy1"/>
    <dgm:cxn modelId="{669F3D86-3E4B-4A54-B360-FFDDD07E63EB}" type="presParOf" srcId="{6E3403B2-A783-4F53-B4E9-32BA1A219421}" destId="{361EEB7E-8127-4577-9847-B2162D3AB6F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3A52CAB-3242-4301-9D53-DCEA7F5EB1C2}"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CA954415-7F2D-4C39-8BE5-9E507C5C8E4B}">
      <dgm:prSet/>
      <dgm:spPr/>
      <dgm:t>
        <a:bodyPr/>
        <a:lstStyle/>
        <a:p>
          <a:r>
            <a:rPr lang="en-GB"/>
            <a:t>These conditions allowed the public to see and understand what was happening within the PC counselling room</a:t>
          </a:r>
          <a:endParaRPr lang="en-US"/>
        </a:p>
      </dgm:t>
    </dgm:pt>
    <dgm:pt modelId="{15C2D239-0FC2-4E57-A7EA-C8E9390AF9D2}" type="parTrans" cxnId="{A5CDE40F-9B7D-4A90-9213-8F3D6D3BBBD0}">
      <dgm:prSet/>
      <dgm:spPr/>
      <dgm:t>
        <a:bodyPr/>
        <a:lstStyle/>
        <a:p>
          <a:endParaRPr lang="en-US"/>
        </a:p>
      </dgm:t>
    </dgm:pt>
    <dgm:pt modelId="{18FF8D16-C000-4D25-8FB9-69B84A7024C0}" type="sibTrans" cxnId="{A5CDE40F-9B7D-4A90-9213-8F3D6D3BBBD0}">
      <dgm:prSet/>
      <dgm:spPr/>
      <dgm:t>
        <a:bodyPr/>
        <a:lstStyle/>
        <a:p>
          <a:endParaRPr lang="en-US"/>
        </a:p>
      </dgm:t>
    </dgm:pt>
    <dgm:pt modelId="{F0B92C26-2A05-4F4D-9240-92A83AC5D4D8}">
      <dgm:prSet/>
      <dgm:spPr/>
      <dgm:t>
        <a:bodyPr/>
        <a:lstStyle/>
        <a:p>
          <a:r>
            <a:rPr lang="en-GB"/>
            <a:t>The relationship between the client and the therapist were all that were needed to bring about change</a:t>
          </a:r>
          <a:endParaRPr lang="en-US"/>
        </a:p>
      </dgm:t>
    </dgm:pt>
    <dgm:pt modelId="{A0BFB09D-4D5F-4014-94D1-256C4BEA5CF2}" type="parTrans" cxnId="{C570CE44-CA85-4AE0-843E-9C08DD2F5773}">
      <dgm:prSet/>
      <dgm:spPr/>
      <dgm:t>
        <a:bodyPr/>
        <a:lstStyle/>
        <a:p>
          <a:endParaRPr lang="en-US"/>
        </a:p>
      </dgm:t>
    </dgm:pt>
    <dgm:pt modelId="{A806CE41-986F-429B-808A-D1E27DF3387D}" type="sibTrans" cxnId="{C570CE44-CA85-4AE0-843E-9C08DD2F5773}">
      <dgm:prSet/>
      <dgm:spPr/>
      <dgm:t>
        <a:bodyPr/>
        <a:lstStyle/>
        <a:p>
          <a:endParaRPr lang="en-US"/>
        </a:p>
      </dgm:t>
    </dgm:pt>
    <dgm:pt modelId="{6C57AFD9-3439-4017-A395-F3E7E5719C2C}">
      <dgm:prSet/>
      <dgm:spPr/>
      <dgm:t>
        <a:bodyPr/>
        <a:lstStyle/>
        <a:p>
          <a:r>
            <a:rPr lang="en-GB" i="1"/>
            <a:t>No Other Conditions are necessary.</a:t>
          </a:r>
          <a:r>
            <a:rPr lang="en-GB"/>
            <a:t> This provided a direct challenge to the approaches that relied on the expert knowledge of the therapist.</a:t>
          </a:r>
          <a:endParaRPr lang="en-US"/>
        </a:p>
      </dgm:t>
    </dgm:pt>
    <dgm:pt modelId="{4D6A44FC-5E55-4AB9-8484-9258721D46F0}" type="parTrans" cxnId="{C141C1CE-7F78-409E-8F61-B29E68D5E247}">
      <dgm:prSet/>
      <dgm:spPr/>
      <dgm:t>
        <a:bodyPr/>
        <a:lstStyle/>
        <a:p>
          <a:endParaRPr lang="en-US"/>
        </a:p>
      </dgm:t>
    </dgm:pt>
    <dgm:pt modelId="{982E8045-A31E-463A-BDDC-A7A58F134515}" type="sibTrans" cxnId="{C141C1CE-7F78-409E-8F61-B29E68D5E247}">
      <dgm:prSet/>
      <dgm:spPr/>
      <dgm:t>
        <a:bodyPr/>
        <a:lstStyle/>
        <a:p>
          <a:endParaRPr lang="en-US"/>
        </a:p>
      </dgm:t>
    </dgm:pt>
    <dgm:pt modelId="{2679FFC3-0843-4C1D-BBFB-2058B3AB4EBC}">
      <dgm:prSet/>
      <dgm:spPr/>
      <dgm:t>
        <a:bodyPr/>
        <a:lstStyle/>
        <a:p>
          <a:r>
            <a:rPr lang="en-GB" dirty="0"/>
            <a:t>The client is at the centre of the process, they self direct, this can be facilitated by the therapist. It does not need an expert.</a:t>
          </a:r>
          <a:endParaRPr lang="en-US" dirty="0"/>
        </a:p>
      </dgm:t>
    </dgm:pt>
    <dgm:pt modelId="{079F66A5-A310-4C07-90F9-9B6B7AB152BE}" type="parTrans" cxnId="{EF4DD4C3-DB38-47A6-90DC-73F3C0F8BD75}">
      <dgm:prSet/>
      <dgm:spPr/>
      <dgm:t>
        <a:bodyPr/>
        <a:lstStyle/>
        <a:p>
          <a:endParaRPr lang="en-US"/>
        </a:p>
      </dgm:t>
    </dgm:pt>
    <dgm:pt modelId="{D4F04B41-9D91-4BA1-AA87-C7D5ED3E6ED6}" type="sibTrans" cxnId="{EF4DD4C3-DB38-47A6-90DC-73F3C0F8BD75}">
      <dgm:prSet/>
      <dgm:spPr/>
      <dgm:t>
        <a:bodyPr/>
        <a:lstStyle/>
        <a:p>
          <a:endParaRPr lang="en-US"/>
        </a:p>
      </dgm:t>
    </dgm:pt>
    <dgm:pt modelId="{EFF750F7-D929-4646-B1F9-ED6ADA00266B}" type="pres">
      <dgm:prSet presAssocID="{73A52CAB-3242-4301-9D53-DCEA7F5EB1C2}" presName="linear" presStyleCnt="0">
        <dgm:presLayoutVars>
          <dgm:animLvl val="lvl"/>
          <dgm:resizeHandles val="exact"/>
        </dgm:presLayoutVars>
      </dgm:prSet>
      <dgm:spPr/>
    </dgm:pt>
    <dgm:pt modelId="{D46453D4-A9B5-4409-9B32-58581CFC30E5}" type="pres">
      <dgm:prSet presAssocID="{CA954415-7F2D-4C39-8BE5-9E507C5C8E4B}" presName="parentText" presStyleLbl="node1" presStyleIdx="0" presStyleCnt="4">
        <dgm:presLayoutVars>
          <dgm:chMax val="0"/>
          <dgm:bulletEnabled val="1"/>
        </dgm:presLayoutVars>
      </dgm:prSet>
      <dgm:spPr/>
    </dgm:pt>
    <dgm:pt modelId="{A8DB5A1C-F6F4-41F2-9A7F-1F048FF3EB8E}" type="pres">
      <dgm:prSet presAssocID="{18FF8D16-C000-4D25-8FB9-69B84A7024C0}" presName="spacer" presStyleCnt="0"/>
      <dgm:spPr/>
    </dgm:pt>
    <dgm:pt modelId="{C17DC9E6-8624-430A-BFAB-FC5A4ADA68A6}" type="pres">
      <dgm:prSet presAssocID="{F0B92C26-2A05-4F4D-9240-92A83AC5D4D8}" presName="parentText" presStyleLbl="node1" presStyleIdx="1" presStyleCnt="4">
        <dgm:presLayoutVars>
          <dgm:chMax val="0"/>
          <dgm:bulletEnabled val="1"/>
        </dgm:presLayoutVars>
      </dgm:prSet>
      <dgm:spPr/>
    </dgm:pt>
    <dgm:pt modelId="{3879112C-03F5-4231-A4A1-E1FB5EE45AE8}" type="pres">
      <dgm:prSet presAssocID="{A806CE41-986F-429B-808A-D1E27DF3387D}" presName="spacer" presStyleCnt="0"/>
      <dgm:spPr/>
    </dgm:pt>
    <dgm:pt modelId="{7FB68B07-D09B-4642-80DD-3C209E2ACC80}" type="pres">
      <dgm:prSet presAssocID="{6C57AFD9-3439-4017-A395-F3E7E5719C2C}" presName="parentText" presStyleLbl="node1" presStyleIdx="2" presStyleCnt="4">
        <dgm:presLayoutVars>
          <dgm:chMax val="0"/>
          <dgm:bulletEnabled val="1"/>
        </dgm:presLayoutVars>
      </dgm:prSet>
      <dgm:spPr/>
    </dgm:pt>
    <dgm:pt modelId="{6F616C5C-F36C-4511-A325-C32FC6C385CB}" type="pres">
      <dgm:prSet presAssocID="{982E8045-A31E-463A-BDDC-A7A58F134515}" presName="spacer" presStyleCnt="0"/>
      <dgm:spPr/>
    </dgm:pt>
    <dgm:pt modelId="{CB674843-1C66-4E63-BA04-0B0CFF56E90E}" type="pres">
      <dgm:prSet presAssocID="{2679FFC3-0843-4C1D-BBFB-2058B3AB4EBC}" presName="parentText" presStyleLbl="node1" presStyleIdx="3" presStyleCnt="4">
        <dgm:presLayoutVars>
          <dgm:chMax val="0"/>
          <dgm:bulletEnabled val="1"/>
        </dgm:presLayoutVars>
      </dgm:prSet>
      <dgm:spPr/>
    </dgm:pt>
  </dgm:ptLst>
  <dgm:cxnLst>
    <dgm:cxn modelId="{EE8F8207-E221-4D69-9D29-1525D212D1C6}" type="presOf" srcId="{73A52CAB-3242-4301-9D53-DCEA7F5EB1C2}" destId="{EFF750F7-D929-4646-B1F9-ED6ADA00266B}" srcOrd="0" destOrd="0" presId="urn:microsoft.com/office/officeart/2005/8/layout/vList2"/>
    <dgm:cxn modelId="{A5CDE40F-9B7D-4A90-9213-8F3D6D3BBBD0}" srcId="{73A52CAB-3242-4301-9D53-DCEA7F5EB1C2}" destId="{CA954415-7F2D-4C39-8BE5-9E507C5C8E4B}" srcOrd="0" destOrd="0" parTransId="{15C2D239-0FC2-4E57-A7EA-C8E9390AF9D2}" sibTransId="{18FF8D16-C000-4D25-8FB9-69B84A7024C0}"/>
    <dgm:cxn modelId="{C570CE44-CA85-4AE0-843E-9C08DD2F5773}" srcId="{73A52CAB-3242-4301-9D53-DCEA7F5EB1C2}" destId="{F0B92C26-2A05-4F4D-9240-92A83AC5D4D8}" srcOrd="1" destOrd="0" parTransId="{A0BFB09D-4D5F-4014-94D1-256C4BEA5CF2}" sibTransId="{A806CE41-986F-429B-808A-D1E27DF3387D}"/>
    <dgm:cxn modelId="{95193365-7482-4BAB-8AF8-884BD4911CAE}" type="presOf" srcId="{F0B92C26-2A05-4F4D-9240-92A83AC5D4D8}" destId="{C17DC9E6-8624-430A-BFAB-FC5A4ADA68A6}" srcOrd="0" destOrd="0" presId="urn:microsoft.com/office/officeart/2005/8/layout/vList2"/>
    <dgm:cxn modelId="{00C8DB46-B60F-44DE-B685-029144344693}" type="presOf" srcId="{6C57AFD9-3439-4017-A395-F3E7E5719C2C}" destId="{7FB68B07-D09B-4642-80DD-3C209E2ACC80}" srcOrd="0" destOrd="0" presId="urn:microsoft.com/office/officeart/2005/8/layout/vList2"/>
    <dgm:cxn modelId="{4F384B6A-767A-48DB-AE6F-DA986B9DAEBE}" type="presOf" srcId="{CA954415-7F2D-4C39-8BE5-9E507C5C8E4B}" destId="{D46453D4-A9B5-4409-9B32-58581CFC30E5}" srcOrd="0" destOrd="0" presId="urn:microsoft.com/office/officeart/2005/8/layout/vList2"/>
    <dgm:cxn modelId="{DC0445B1-776C-4271-B6FA-B33609B52446}" type="presOf" srcId="{2679FFC3-0843-4C1D-BBFB-2058B3AB4EBC}" destId="{CB674843-1C66-4E63-BA04-0B0CFF56E90E}" srcOrd="0" destOrd="0" presId="urn:microsoft.com/office/officeart/2005/8/layout/vList2"/>
    <dgm:cxn modelId="{EF4DD4C3-DB38-47A6-90DC-73F3C0F8BD75}" srcId="{73A52CAB-3242-4301-9D53-DCEA7F5EB1C2}" destId="{2679FFC3-0843-4C1D-BBFB-2058B3AB4EBC}" srcOrd="3" destOrd="0" parTransId="{079F66A5-A310-4C07-90F9-9B6B7AB152BE}" sibTransId="{D4F04B41-9D91-4BA1-AA87-C7D5ED3E6ED6}"/>
    <dgm:cxn modelId="{C141C1CE-7F78-409E-8F61-B29E68D5E247}" srcId="{73A52CAB-3242-4301-9D53-DCEA7F5EB1C2}" destId="{6C57AFD9-3439-4017-A395-F3E7E5719C2C}" srcOrd="2" destOrd="0" parTransId="{4D6A44FC-5E55-4AB9-8484-9258721D46F0}" sibTransId="{982E8045-A31E-463A-BDDC-A7A58F134515}"/>
    <dgm:cxn modelId="{EAC5C1B7-6F9D-48C2-B843-B565638DA67C}" type="presParOf" srcId="{EFF750F7-D929-4646-B1F9-ED6ADA00266B}" destId="{D46453D4-A9B5-4409-9B32-58581CFC30E5}" srcOrd="0" destOrd="0" presId="urn:microsoft.com/office/officeart/2005/8/layout/vList2"/>
    <dgm:cxn modelId="{8AA49967-5449-49BA-A2EE-B45E88110B1D}" type="presParOf" srcId="{EFF750F7-D929-4646-B1F9-ED6ADA00266B}" destId="{A8DB5A1C-F6F4-41F2-9A7F-1F048FF3EB8E}" srcOrd="1" destOrd="0" presId="urn:microsoft.com/office/officeart/2005/8/layout/vList2"/>
    <dgm:cxn modelId="{5ABC01A5-1961-414F-92BF-9620EC3A21CD}" type="presParOf" srcId="{EFF750F7-D929-4646-B1F9-ED6ADA00266B}" destId="{C17DC9E6-8624-430A-BFAB-FC5A4ADA68A6}" srcOrd="2" destOrd="0" presId="urn:microsoft.com/office/officeart/2005/8/layout/vList2"/>
    <dgm:cxn modelId="{44118A67-C918-4002-82A6-BC1C963F5FE1}" type="presParOf" srcId="{EFF750F7-D929-4646-B1F9-ED6ADA00266B}" destId="{3879112C-03F5-4231-A4A1-E1FB5EE45AE8}" srcOrd="3" destOrd="0" presId="urn:microsoft.com/office/officeart/2005/8/layout/vList2"/>
    <dgm:cxn modelId="{2D2A469D-9AF1-4C77-B02E-A0D0DC1120D5}" type="presParOf" srcId="{EFF750F7-D929-4646-B1F9-ED6ADA00266B}" destId="{7FB68B07-D09B-4642-80DD-3C209E2ACC80}" srcOrd="4" destOrd="0" presId="urn:microsoft.com/office/officeart/2005/8/layout/vList2"/>
    <dgm:cxn modelId="{F4364E2A-13A7-4FA7-8BB6-0F6E135CD030}" type="presParOf" srcId="{EFF750F7-D929-4646-B1F9-ED6ADA00266B}" destId="{6F616C5C-F36C-4511-A325-C32FC6C385CB}" srcOrd="5" destOrd="0" presId="urn:microsoft.com/office/officeart/2005/8/layout/vList2"/>
    <dgm:cxn modelId="{74757134-4DAD-4724-BB80-8067F9E1FADE}" type="presParOf" srcId="{EFF750F7-D929-4646-B1F9-ED6ADA00266B}" destId="{CB674843-1C66-4E63-BA04-0B0CFF56E90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49B02C7-8AF8-40B6-AFC9-5490F587094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CC32419-AAC0-443D-BDE1-8FB1C1792349}">
      <dgm:prSet/>
      <dgm:spPr/>
      <dgm:t>
        <a:bodyPr/>
        <a:lstStyle/>
        <a:p>
          <a:r>
            <a:rPr lang="en-GB"/>
            <a:t>To help you achieve self-actualisation, the person-centred therapist will offer:</a:t>
          </a:r>
          <a:endParaRPr lang="en-US"/>
        </a:p>
      </dgm:t>
    </dgm:pt>
    <dgm:pt modelId="{E74CF107-20A1-4BBC-909B-02B02F4950A6}" type="parTrans" cxnId="{6161754A-F6F7-45AD-8EAB-43C776850729}">
      <dgm:prSet/>
      <dgm:spPr/>
      <dgm:t>
        <a:bodyPr/>
        <a:lstStyle/>
        <a:p>
          <a:endParaRPr lang="en-US"/>
        </a:p>
      </dgm:t>
    </dgm:pt>
    <dgm:pt modelId="{574930F7-57FB-4D17-9F4E-003288439B00}" type="sibTrans" cxnId="{6161754A-F6F7-45AD-8EAB-43C776850729}">
      <dgm:prSet/>
      <dgm:spPr/>
      <dgm:t>
        <a:bodyPr/>
        <a:lstStyle/>
        <a:p>
          <a:endParaRPr lang="en-US"/>
        </a:p>
      </dgm:t>
    </dgm:pt>
    <dgm:pt modelId="{E7A60443-9F87-43EA-BE66-833AD42A2BA9}">
      <dgm:prSet/>
      <dgm:spPr/>
      <dgm:t>
        <a:bodyPr/>
        <a:lstStyle/>
        <a:p>
          <a:r>
            <a:rPr lang="en-GB" b="1"/>
            <a:t>unconditional positive regard</a:t>
          </a:r>
          <a:r>
            <a:rPr lang="en-GB"/>
            <a:t> (UPR) – accepting and valuing you</a:t>
          </a:r>
          <a:endParaRPr lang="en-US"/>
        </a:p>
      </dgm:t>
    </dgm:pt>
    <dgm:pt modelId="{2A769D1F-15B0-4A8A-8A60-706BE298FC2A}" type="parTrans" cxnId="{FD11B5FB-EAA7-4519-B5A0-FC791368F812}">
      <dgm:prSet/>
      <dgm:spPr/>
      <dgm:t>
        <a:bodyPr/>
        <a:lstStyle/>
        <a:p>
          <a:endParaRPr lang="en-US"/>
        </a:p>
      </dgm:t>
    </dgm:pt>
    <dgm:pt modelId="{72E04F7D-C960-454C-B278-A127C0C46164}" type="sibTrans" cxnId="{FD11B5FB-EAA7-4519-B5A0-FC791368F812}">
      <dgm:prSet/>
      <dgm:spPr/>
      <dgm:t>
        <a:bodyPr/>
        <a:lstStyle/>
        <a:p>
          <a:endParaRPr lang="en-US"/>
        </a:p>
      </dgm:t>
    </dgm:pt>
    <dgm:pt modelId="{0BA6D98D-A342-460F-A3F9-483E2BEEB684}">
      <dgm:prSet/>
      <dgm:spPr/>
      <dgm:t>
        <a:bodyPr/>
        <a:lstStyle/>
        <a:p>
          <a:r>
            <a:rPr lang="en-GB" b="1"/>
            <a:t>congruence</a:t>
          </a:r>
          <a:r>
            <a:rPr lang="en-GB"/>
            <a:t> - being honest and transparent in how they experience you and your world</a:t>
          </a:r>
          <a:endParaRPr lang="en-US"/>
        </a:p>
      </dgm:t>
    </dgm:pt>
    <dgm:pt modelId="{4C885FBC-E787-486F-BB14-105FC5B52A2B}" type="parTrans" cxnId="{0B5ABEA9-7D77-4F33-AC4C-F310064B5F6B}">
      <dgm:prSet/>
      <dgm:spPr/>
      <dgm:t>
        <a:bodyPr/>
        <a:lstStyle/>
        <a:p>
          <a:endParaRPr lang="en-US"/>
        </a:p>
      </dgm:t>
    </dgm:pt>
    <dgm:pt modelId="{F1B64BE8-574D-4042-9B26-138BB9AB7ACF}" type="sibTrans" cxnId="{0B5ABEA9-7D77-4F33-AC4C-F310064B5F6B}">
      <dgm:prSet/>
      <dgm:spPr/>
      <dgm:t>
        <a:bodyPr/>
        <a:lstStyle/>
        <a:p>
          <a:endParaRPr lang="en-US"/>
        </a:p>
      </dgm:t>
    </dgm:pt>
    <dgm:pt modelId="{D5ABA139-C293-4BE2-8003-79371B072DD7}">
      <dgm:prSet/>
      <dgm:spPr/>
      <dgm:t>
        <a:bodyPr/>
        <a:lstStyle/>
        <a:p>
          <a:r>
            <a:rPr lang="en-GB" b="1"/>
            <a:t>empathic understanding</a:t>
          </a:r>
          <a:r>
            <a:rPr lang="en-GB"/>
            <a:t> – seeing your viewpoint as if they were you</a:t>
          </a:r>
          <a:endParaRPr lang="en-US"/>
        </a:p>
      </dgm:t>
    </dgm:pt>
    <dgm:pt modelId="{CAF7E385-3DB5-4F3D-8B3B-34BB97ACC19F}" type="parTrans" cxnId="{0229E13F-DDE6-49EE-86C9-F66B0CBC88DB}">
      <dgm:prSet/>
      <dgm:spPr/>
      <dgm:t>
        <a:bodyPr/>
        <a:lstStyle/>
        <a:p>
          <a:endParaRPr lang="en-US"/>
        </a:p>
      </dgm:t>
    </dgm:pt>
    <dgm:pt modelId="{006ABA32-2AEC-498A-BB10-280DB14E811D}" type="sibTrans" cxnId="{0229E13F-DDE6-49EE-86C9-F66B0CBC88DB}">
      <dgm:prSet/>
      <dgm:spPr/>
      <dgm:t>
        <a:bodyPr/>
        <a:lstStyle/>
        <a:p>
          <a:endParaRPr lang="en-US"/>
        </a:p>
      </dgm:t>
    </dgm:pt>
    <dgm:pt modelId="{B590356A-13AA-428E-8607-0E0EDF3BC95D}" type="pres">
      <dgm:prSet presAssocID="{B49B02C7-8AF8-40B6-AFC9-5490F5870944}" presName="vert0" presStyleCnt="0">
        <dgm:presLayoutVars>
          <dgm:dir/>
          <dgm:animOne val="branch"/>
          <dgm:animLvl val="lvl"/>
        </dgm:presLayoutVars>
      </dgm:prSet>
      <dgm:spPr/>
    </dgm:pt>
    <dgm:pt modelId="{7C00FCAE-0FEC-411C-8452-045209097198}" type="pres">
      <dgm:prSet presAssocID="{5CC32419-AAC0-443D-BDE1-8FB1C1792349}" presName="thickLine" presStyleLbl="alignNode1" presStyleIdx="0" presStyleCnt="4"/>
      <dgm:spPr/>
    </dgm:pt>
    <dgm:pt modelId="{58FD44FE-8C70-4BFB-99C5-806B6A9DACE3}" type="pres">
      <dgm:prSet presAssocID="{5CC32419-AAC0-443D-BDE1-8FB1C1792349}" presName="horz1" presStyleCnt="0"/>
      <dgm:spPr/>
    </dgm:pt>
    <dgm:pt modelId="{0E1B75C8-7C72-4514-B591-47EEE21BE270}" type="pres">
      <dgm:prSet presAssocID="{5CC32419-AAC0-443D-BDE1-8FB1C1792349}" presName="tx1" presStyleLbl="revTx" presStyleIdx="0" presStyleCnt="4"/>
      <dgm:spPr/>
    </dgm:pt>
    <dgm:pt modelId="{E018CF8C-CEFB-4CF9-868B-222A0C0550BD}" type="pres">
      <dgm:prSet presAssocID="{5CC32419-AAC0-443D-BDE1-8FB1C1792349}" presName="vert1" presStyleCnt="0"/>
      <dgm:spPr/>
    </dgm:pt>
    <dgm:pt modelId="{8E0CE106-4CD9-45F2-B31F-6A8396ED5BC2}" type="pres">
      <dgm:prSet presAssocID="{E7A60443-9F87-43EA-BE66-833AD42A2BA9}" presName="thickLine" presStyleLbl="alignNode1" presStyleIdx="1" presStyleCnt="4"/>
      <dgm:spPr/>
    </dgm:pt>
    <dgm:pt modelId="{51B588A2-BF53-49D7-8BF4-B96B8A450453}" type="pres">
      <dgm:prSet presAssocID="{E7A60443-9F87-43EA-BE66-833AD42A2BA9}" presName="horz1" presStyleCnt="0"/>
      <dgm:spPr/>
    </dgm:pt>
    <dgm:pt modelId="{1C281069-18A5-47E3-BE51-E3412FF41029}" type="pres">
      <dgm:prSet presAssocID="{E7A60443-9F87-43EA-BE66-833AD42A2BA9}" presName="tx1" presStyleLbl="revTx" presStyleIdx="1" presStyleCnt="4"/>
      <dgm:spPr/>
    </dgm:pt>
    <dgm:pt modelId="{43638FB8-A2B4-4826-B492-1A740BFB110C}" type="pres">
      <dgm:prSet presAssocID="{E7A60443-9F87-43EA-BE66-833AD42A2BA9}" presName="vert1" presStyleCnt="0"/>
      <dgm:spPr/>
    </dgm:pt>
    <dgm:pt modelId="{CAC80649-0F28-4D0A-AF0E-6A9304C0B6E5}" type="pres">
      <dgm:prSet presAssocID="{0BA6D98D-A342-460F-A3F9-483E2BEEB684}" presName="thickLine" presStyleLbl="alignNode1" presStyleIdx="2" presStyleCnt="4"/>
      <dgm:spPr/>
    </dgm:pt>
    <dgm:pt modelId="{9C3E6258-1781-4580-AFED-21C0641845A8}" type="pres">
      <dgm:prSet presAssocID="{0BA6D98D-A342-460F-A3F9-483E2BEEB684}" presName="horz1" presStyleCnt="0"/>
      <dgm:spPr/>
    </dgm:pt>
    <dgm:pt modelId="{97855CC8-BABE-4071-B2AE-15D91DF25866}" type="pres">
      <dgm:prSet presAssocID="{0BA6D98D-A342-460F-A3F9-483E2BEEB684}" presName="tx1" presStyleLbl="revTx" presStyleIdx="2" presStyleCnt="4"/>
      <dgm:spPr/>
    </dgm:pt>
    <dgm:pt modelId="{21C4DD69-6C08-412E-AA26-931C40F2AF73}" type="pres">
      <dgm:prSet presAssocID="{0BA6D98D-A342-460F-A3F9-483E2BEEB684}" presName="vert1" presStyleCnt="0"/>
      <dgm:spPr/>
    </dgm:pt>
    <dgm:pt modelId="{6A12BC1A-C9CA-474E-9178-200DF08B406E}" type="pres">
      <dgm:prSet presAssocID="{D5ABA139-C293-4BE2-8003-79371B072DD7}" presName="thickLine" presStyleLbl="alignNode1" presStyleIdx="3" presStyleCnt="4"/>
      <dgm:spPr/>
    </dgm:pt>
    <dgm:pt modelId="{1195A207-3917-4FAB-9713-88CDE993247E}" type="pres">
      <dgm:prSet presAssocID="{D5ABA139-C293-4BE2-8003-79371B072DD7}" presName="horz1" presStyleCnt="0"/>
      <dgm:spPr/>
    </dgm:pt>
    <dgm:pt modelId="{82A1835B-63A7-4499-87F4-F429CD5B2B35}" type="pres">
      <dgm:prSet presAssocID="{D5ABA139-C293-4BE2-8003-79371B072DD7}" presName="tx1" presStyleLbl="revTx" presStyleIdx="3" presStyleCnt="4"/>
      <dgm:spPr/>
    </dgm:pt>
    <dgm:pt modelId="{D2523F78-F012-4279-BE3F-0DBA254D3FDD}" type="pres">
      <dgm:prSet presAssocID="{D5ABA139-C293-4BE2-8003-79371B072DD7}" presName="vert1" presStyleCnt="0"/>
      <dgm:spPr/>
    </dgm:pt>
  </dgm:ptLst>
  <dgm:cxnLst>
    <dgm:cxn modelId="{0ED72312-437E-4737-91E2-3DE55B93E2B9}" type="presOf" srcId="{B49B02C7-8AF8-40B6-AFC9-5490F5870944}" destId="{B590356A-13AA-428E-8607-0E0EDF3BC95D}" srcOrd="0" destOrd="0" presId="urn:microsoft.com/office/officeart/2008/layout/LinedList"/>
    <dgm:cxn modelId="{16117C28-7506-460B-ADAE-8DA2AD958D8D}" type="presOf" srcId="{5CC32419-AAC0-443D-BDE1-8FB1C1792349}" destId="{0E1B75C8-7C72-4514-B591-47EEE21BE270}" srcOrd="0" destOrd="0" presId="urn:microsoft.com/office/officeart/2008/layout/LinedList"/>
    <dgm:cxn modelId="{0229E13F-DDE6-49EE-86C9-F66B0CBC88DB}" srcId="{B49B02C7-8AF8-40B6-AFC9-5490F5870944}" destId="{D5ABA139-C293-4BE2-8003-79371B072DD7}" srcOrd="3" destOrd="0" parTransId="{CAF7E385-3DB5-4F3D-8B3B-34BB97ACC19F}" sibTransId="{006ABA32-2AEC-498A-BB10-280DB14E811D}"/>
    <dgm:cxn modelId="{6161754A-F6F7-45AD-8EAB-43C776850729}" srcId="{B49B02C7-8AF8-40B6-AFC9-5490F5870944}" destId="{5CC32419-AAC0-443D-BDE1-8FB1C1792349}" srcOrd="0" destOrd="0" parTransId="{E74CF107-20A1-4BBC-909B-02B02F4950A6}" sibTransId="{574930F7-57FB-4D17-9F4E-003288439B00}"/>
    <dgm:cxn modelId="{E10A0F7E-AF1D-4078-883E-1B8E71F0F87D}" type="presOf" srcId="{0BA6D98D-A342-460F-A3F9-483E2BEEB684}" destId="{97855CC8-BABE-4071-B2AE-15D91DF25866}" srcOrd="0" destOrd="0" presId="urn:microsoft.com/office/officeart/2008/layout/LinedList"/>
    <dgm:cxn modelId="{0B5ABEA9-7D77-4F33-AC4C-F310064B5F6B}" srcId="{B49B02C7-8AF8-40B6-AFC9-5490F5870944}" destId="{0BA6D98D-A342-460F-A3F9-483E2BEEB684}" srcOrd="2" destOrd="0" parTransId="{4C885FBC-E787-486F-BB14-105FC5B52A2B}" sibTransId="{F1B64BE8-574D-4042-9B26-138BB9AB7ACF}"/>
    <dgm:cxn modelId="{617372B7-FFCB-42C5-A0AC-27E9F1A8C999}" type="presOf" srcId="{D5ABA139-C293-4BE2-8003-79371B072DD7}" destId="{82A1835B-63A7-4499-87F4-F429CD5B2B35}" srcOrd="0" destOrd="0" presId="urn:microsoft.com/office/officeart/2008/layout/LinedList"/>
    <dgm:cxn modelId="{0BB9E6F7-3097-4500-9C9A-F8578AF1A5AD}" type="presOf" srcId="{E7A60443-9F87-43EA-BE66-833AD42A2BA9}" destId="{1C281069-18A5-47E3-BE51-E3412FF41029}" srcOrd="0" destOrd="0" presId="urn:microsoft.com/office/officeart/2008/layout/LinedList"/>
    <dgm:cxn modelId="{FD11B5FB-EAA7-4519-B5A0-FC791368F812}" srcId="{B49B02C7-8AF8-40B6-AFC9-5490F5870944}" destId="{E7A60443-9F87-43EA-BE66-833AD42A2BA9}" srcOrd="1" destOrd="0" parTransId="{2A769D1F-15B0-4A8A-8A60-706BE298FC2A}" sibTransId="{72E04F7D-C960-454C-B278-A127C0C46164}"/>
    <dgm:cxn modelId="{E6E17C7D-EA45-4628-912B-1A79BDEF48FF}" type="presParOf" srcId="{B590356A-13AA-428E-8607-0E0EDF3BC95D}" destId="{7C00FCAE-0FEC-411C-8452-045209097198}" srcOrd="0" destOrd="0" presId="urn:microsoft.com/office/officeart/2008/layout/LinedList"/>
    <dgm:cxn modelId="{F9C39132-873C-472C-9F82-0F7772BD26B2}" type="presParOf" srcId="{B590356A-13AA-428E-8607-0E0EDF3BC95D}" destId="{58FD44FE-8C70-4BFB-99C5-806B6A9DACE3}" srcOrd="1" destOrd="0" presId="urn:microsoft.com/office/officeart/2008/layout/LinedList"/>
    <dgm:cxn modelId="{746134D4-63CC-4749-B01E-C2FE388698DD}" type="presParOf" srcId="{58FD44FE-8C70-4BFB-99C5-806B6A9DACE3}" destId="{0E1B75C8-7C72-4514-B591-47EEE21BE270}" srcOrd="0" destOrd="0" presId="urn:microsoft.com/office/officeart/2008/layout/LinedList"/>
    <dgm:cxn modelId="{567C1732-ABFA-47AA-B8AC-52E0A7940DBE}" type="presParOf" srcId="{58FD44FE-8C70-4BFB-99C5-806B6A9DACE3}" destId="{E018CF8C-CEFB-4CF9-868B-222A0C0550BD}" srcOrd="1" destOrd="0" presId="urn:microsoft.com/office/officeart/2008/layout/LinedList"/>
    <dgm:cxn modelId="{50667109-B290-4564-ACAD-CDFD5ADE5081}" type="presParOf" srcId="{B590356A-13AA-428E-8607-0E0EDF3BC95D}" destId="{8E0CE106-4CD9-45F2-B31F-6A8396ED5BC2}" srcOrd="2" destOrd="0" presId="urn:microsoft.com/office/officeart/2008/layout/LinedList"/>
    <dgm:cxn modelId="{463B815F-8F33-46AA-B34E-C7752DF67EFE}" type="presParOf" srcId="{B590356A-13AA-428E-8607-0E0EDF3BC95D}" destId="{51B588A2-BF53-49D7-8BF4-B96B8A450453}" srcOrd="3" destOrd="0" presId="urn:microsoft.com/office/officeart/2008/layout/LinedList"/>
    <dgm:cxn modelId="{E1F36339-D56A-4DC4-B481-9B1CF8742BB8}" type="presParOf" srcId="{51B588A2-BF53-49D7-8BF4-B96B8A450453}" destId="{1C281069-18A5-47E3-BE51-E3412FF41029}" srcOrd="0" destOrd="0" presId="urn:microsoft.com/office/officeart/2008/layout/LinedList"/>
    <dgm:cxn modelId="{AD2E3D53-D654-462B-8C48-F94F021C3195}" type="presParOf" srcId="{51B588A2-BF53-49D7-8BF4-B96B8A450453}" destId="{43638FB8-A2B4-4826-B492-1A740BFB110C}" srcOrd="1" destOrd="0" presId="urn:microsoft.com/office/officeart/2008/layout/LinedList"/>
    <dgm:cxn modelId="{246ED065-9C4D-4155-BC82-34D86FD4E697}" type="presParOf" srcId="{B590356A-13AA-428E-8607-0E0EDF3BC95D}" destId="{CAC80649-0F28-4D0A-AF0E-6A9304C0B6E5}" srcOrd="4" destOrd="0" presId="urn:microsoft.com/office/officeart/2008/layout/LinedList"/>
    <dgm:cxn modelId="{82EE8BB4-1DCE-4E70-A43F-A0558811E750}" type="presParOf" srcId="{B590356A-13AA-428E-8607-0E0EDF3BC95D}" destId="{9C3E6258-1781-4580-AFED-21C0641845A8}" srcOrd="5" destOrd="0" presId="urn:microsoft.com/office/officeart/2008/layout/LinedList"/>
    <dgm:cxn modelId="{444BBF2E-FCA3-4A47-BF80-B2AEB4B8AB07}" type="presParOf" srcId="{9C3E6258-1781-4580-AFED-21C0641845A8}" destId="{97855CC8-BABE-4071-B2AE-15D91DF25866}" srcOrd="0" destOrd="0" presId="urn:microsoft.com/office/officeart/2008/layout/LinedList"/>
    <dgm:cxn modelId="{B1162FF9-20CD-4B49-9B95-311BFD7B36F0}" type="presParOf" srcId="{9C3E6258-1781-4580-AFED-21C0641845A8}" destId="{21C4DD69-6C08-412E-AA26-931C40F2AF73}" srcOrd="1" destOrd="0" presId="urn:microsoft.com/office/officeart/2008/layout/LinedList"/>
    <dgm:cxn modelId="{47D2FFDB-92A7-48F2-B7CE-E7A25D087B2B}" type="presParOf" srcId="{B590356A-13AA-428E-8607-0E0EDF3BC95D}" destId="{6A12BC1A-C9CA-474E-9178-200DF08B406E}" srcOrd="6" destOrd="0" presId="urn:microsoft.com/office/officeart/2008/layout/LinedList"/>
    <dgm:cxn modelId="{5FC765AE-4B3E-438B-BE19-1660EA921818}" type="presParOf" srcId="{B590356A-13AA-428E-8607-0E0EDF3BC95D}" destId="{1195A207-3917-4FAB-9713-88CDE993247E}" srcOrd="7" destOrd="0" presId="urn:microsoft.com/office/officeart/2008/layout/LinedList"/>
    <dgm:cxn modelId="{14BCFDED-DB9F-4751-8034-7996F075CFE0}" type="presParOf" srcId="{1195A207-3917-4FAB-9713-88CDE993247E}" destId="{82A1835B-63A7-4499-87F4-F429CD5B2B35}" srcOrd="0" destOrd="0" presId="urn:microsoft.com/office/officeart/2008/layout/LinedList"/>
    <dgm:cxn modelId="{6432ED28-469F-4BB1-8DFB-1493774C5DD9}" type="presParOf" srcId="{1195A207-3917-4FAB-9713-88CDE993247E}" destId="{D2523F78-F012-4279-BE3F-0DBA254D3F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CF6A779-9796-461F-AB3A-AD3E0AFB2BEB}" type="doc">
      <dgm:prSet loTypeId="urn:microsoft.com/office/officeart/2005/8/layout/pyramid4" loCatId="pyramid" qsTypeId="urn:microsoft.com/office/officeart/2005/8/quickstyle/simple1" qsCatId="simple" csTypeId="urn:microsoft.com/office/officeart/2005/8/colors/colorful2" csCatId="colorful" phldr="1"/>
      <dgm:spPr/>
      <dgm:t>
        <a:bodyPr/>
        <a:lstStyle/>
        <a:p>
          <a:endParaRPr lang="en-GB"/>
        </a:p>
      </dgm:t>
    </dgm:pt>
    <dgm:pt modelId="{4D6F9574-BAC9-4FCB-8632-D8F38F1CBB6B}">
      <dgm:prSet phldrT="[Text]"/>
      <dgm:spPr/>
      <dgm:t>
        <a:bodyPr/>
        <a:lstStyle/>
        <a:p>
          <a:r>
            <a:rPr lang="en-GB" b="1">
              <a:latin typeface="Arial" panose="020B0604020202020204" pitchFamily="34" charset="0"/>
              <a:cs typeface="Arial" panose="020B0604020202020204" pitchFamily="34" charset="0"/>
            </a:rPr>
            <a:t>Congruence</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Authenticity and Realness</a:t>
          </a:r>
        </a:p>
        <a:p>
          <a:endParaRPr lang="en-GB">
            <a:latin typeface="Arial" panose="020B0604020202020204" pitchFamily="34" charset="0"/>
            <a:cs typeface="Arial" panose="020B0604020202020204" pitchFamily="34" charset="0"/>
          </a:endParaRPr>
        </a:p>
      </dgm:t>
    </dgm:pt>
    <dgm:pt modelId="{FCD86E43-0335-4047-9A71-45EBDB330C47}" type="parTrans" cxnId="{B7404A24-2567-4903-AA4E-5D2CA1966191}">
      <dgm:prSet/>
      <dgm:spPr/>
      <dgm:t>
        <a:bodyPr/>
        <a:lstStyle/>
        <a:p>
          <a:endParaRPr lang="en-GB"/>
        </a:p>
      </dgm:t>
    </dgm:pt>
    <dgm:pt modelId="{48507D37-3887-43DB-BB48-1C7BB090EBF8}" type="sibTrans" cxnId="{B7404A24-2567-4903-AA4E-5D2CA1966191}">
      <dgm:prSet/>
      <dgm:spPr/>
      <dgm:t>
        <a:bodyPr/>
        <a:lstStyle/>
        <a:p>
          <a:endParaRPr lang="en-GB"/>
        </a:p>
      </dgm:t>
    </dgm:pt>
    <dgm:pt modelId="{9E394D57-DB62-4948-82AC-104FC34756D9}">
      <dgm:prSet phldrT="[Text]"/>
      <dgm:spPr/>
      <dgm:t>
        <a:bodyPr/>
        <a:lstStyle/>
        <a:p>
          <a:r>
            <a:rPr lang="en-GB" b="1">
              <a:latin typeface="Arial" panose="020B0604020202020204" pitchFamily="34" charset="0"/>
              <a:cs typeface="Arial" panose="020B0604020202020204" pitchFamily="34" charset="0"/>
            </a:rPr>
            <a:t>Empathy</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Process of Understanding</a:t>
          </a:r>
        </a:p>
      </dgm:t>
    </dgm:pt>
    <dgm:pt modelId="{F3C783DA-C44E-4F6D-B50A-A762C4844F93}" type="parTrans" cxnId="{9B971BA2-9948-48B7-B1FB-FF1414236BF9}">
      <dgm:prSet/>
      <dgm:spPr/>
      <dgm:t>
        <a:bodyPr/>
        <a:lstStyle/>
        <a:p>
          <a:endParaRPr lang="en-GB"/>
        </a:p>
      </dgm:t>
    </dgm:pt>
    <dgm:pt modelId="{3FB5522B-9487-4D7D-A80B-913B5C07C051}" type="sibTrans" cxnId="{9B971BA2-9948-48B7-B1FB-FF1414236BF9}">
      <dgm:prSet/>
      <dgm:spPr/>
      <dgm:t>
        <a:bodyPr/>
        <a:lstStyle/>
        <a:p>
          <a:endParaRPr lang="en-GB"/>
        </a:p>
      </dgm:t>
    </dgm:pt>
    <dgm:pt modelId="{6C8F8A07-912B-4C5C-B679-64080995A4B0}">
      <dgm:prSet phldrT="[Text]"/>
      <dgm:spPr/>
      <dgm:t>
        <a:bodyPr/>
        <a:lstStyle/>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Person-Centred Approach</a:t>
          </a:r>
        </a:p>
      </dgm:t>
    </dgm:pt>
    <dgm:pt modelId="{5B7E1D18-74AE-479B-944B-D02D0F26863F}" type="parTrans" cxnId="{A4EA7592-FD21-4319-9E23-E8D037D6C04B}">
      <dgm:prSet/>
      <dgm:spPr/>
      <dgm:t>
        <a:bodyPr/>
        <a:lstStyle/>
        <a:p>
          <a:endParaRPr lang="en-GB"/>
        </a:p>
      </dgm:t>
    </dgm:pt>
    <dgm:pt modelId="{53E00A00-04B7-47CC-A069-2C42D687DE36}" type="sibTrans" cxnId="{A4EA7592-FD21-4319-9E23-E8D037D6C04B}">
      <dgm:prSet/>
      <dgm:spPr/>
      <dgm:t>
        <a:bodyPr/>
        <a:lstStyle/>
        <a:p>
          <a:endParaRPr lang="en-GB"/>
        </a:p>
      </dgm:t>
    </dgm:pt>
    <dgm:pt modelId="{CC9629FD-8C43-43E1-A218-A0122674E7C7}">
      <dgm:prSet phldrT="[Text]"/>
      <dgm:spPr/>
      <dgm:t>
        <a:bodyPr/>
        <a:lstStyle/>
        <a:p>
          <a:r>
            <a:rPr lang="en-GB" b="1">
              <a:latin typeface="Arial" panose="020B0604020202020204" pitchFamily="34" charset="0"/>
              <a:cs typeface="Arial" panose="020B0604020202020204" pitchFamily="34" charset="0"/>
            </a:rPr>
            <a:t>Unconditional Positive Regard</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Non-Judgemental Respect</a:t>
          </a:r>
        </a:p>
      </dgm:t>
    </dgm:pt>
    <dgm:pt modelId="{8DF5D35E-1DD0-42FF-8333-2D011C6C0A7C}" type="parTrans" cxnId="{8DD837E7-2AB2-492C-AF16-B906712F96CC}">
      <dgm:prSet/>
      <dgm:spPr/>
      <dgm:t>
        <a:bodyPr/>
        <a:lstStyle/>
        <a:p>
          <a:endParaRPr lang="en-GB"/>
        </a:p>
      </dgm:t>
    </dgm:pt>
    <dgm:pt modelId="{9E7EB1D9-98CE-498E-AC87-4E8439509FC2}" type="sibTrans" cxnId="{8DD837E7-2AB2-492C-AF16-B906712F96CC}">
      <dgm:prSet/>
      <dgm:spPr/>
      <dgm:t>
        <a:bodyPr/>
        <a:lstStyle/>
        <a:p>
          <a:endParaRPr lang="en-GB"/>
        </a:p>
      </dgm:t>
    </dgm:pt>
    <dgm:pt modelId="{7753BD83-B64C-469C-B769-A74B007FFC34}" type="pres">
      <dgm:prSet presAssocID="{4CF6A779-9796-461F-AB3A-AD3E0AFB2BEB}" presName="compositeShape" presStyleCnt="0">
        <dgm:presLayoutVars>
          <dgm:chMax val="9"/>
          <dgm:dir/>
          <dgm:resizeHandles val="exact"/>
        </dgm:presLayoutVars>
      </dgm:prSet>
      <dgm:spPr/>
    </dgm:pt>
    <dgm:pt modelId="{60311B3F-096D-4E0B-BF84-631411A39127}" type="pres">
      <dgm:prSet presAssocID="{4CF6A779-9796-461F-AB3A-AD3E0AFB2BEB}" presName="triangle1" presStyleLbl="node1" presStyleIdx="0" presStyleCnt="4">
        <dgm:presLayoutVars>
          <dgm:bulletEnabled val="1"/>
        </dgm:presLayoutVars>
      </dgm:prSet>
      <dgm:spPr/>
    </dgm:pt>
    <dgm:pt modelId="{657DF3BD-7C1D-4D64-90E7-23DD3C67DC15}" type="pres">
      <dgm:prSet presAssocID="{4CF6A779-9796-461F-AB3A-AD3E0AFB2BEB}" presName="triangle2" presStyleLbl="node1" presStyleIdx="1" presStyleCnt="4">
        <dgm:presLayoutVars>
          <dgm:bulletEnabled val="1"/>
        </dgm:presLayoutVars>
      </dgm:prSet>
      <dgm:spPr/>
    </dgm:pt>
    <dgm:pt modelId="{70B3E3CD-745D-4E48-AEF3-89349DCEC044}" type="pres">
      <dgm:prSet presAssocID="{4CF6A779-9796-461F-AB3A-AD3E0AFB2BEB}" presName="triangle3" presStyleLbl="node1" presStyleIdx="2" presStyleCnt="4">
        <dgm:presLayoutVars>
          <dgm:bulletEnabled val="1"/>
        </dgm:presLayoutVars>
      </dgm:prSet>
      <dgm:spPr/>
    </dgm:pt>
    <dgm:pt modelId="{DE1D5FA0-CED7-4F94-8BDA-A8C8A15DAB6D}" type="pres">
      <dgm:prSet presAssocID="{4CF6A779-9796-461F-AB3A-AD3E0AFB2BEB}" presName="triangle4" presStyleLbl="node1" presStyleIdx="3" presStyleCnt="4">
        <dgm:presLayoutVars>
          <dgm:bulletEnabled val="1"/>
        </dgm:presLayoutVars>
      </dgm:prSet>
      <dgm:spPr/>
    </dgm:pt>
  </dgm:ptLst>
  <dgm:cxnLst>
    <dgm:cxn modelId="{B7404A24-2567-4903-AA4E-5D2CA1966191}" srcId="{4CF6A779-9796-461F-AB3A-AD3E0AFB2BEB}" destId="{4D6F9574-BAC9-4FCB-8632-D8F38F1CBB6B}" srcOrd="0" destOrd="0" parTransId="{FCD86E43-0335-4047-9A71-45EBDB330C47}" sibTransId="{48507D37-3887-43DB-BB48-1C7BB090EBF8}"/>
    <dgm:cxn modelId="{BC243431-641A-45FA-A2C2-BFFB6D5627A6}" type="presOf" srcId="{6C8F8A07-912B-4C5C-B679-64080995A4B0}" destId="{70B3E3CD-745D-4E48-AEF3-89349DCEC044}" srcOrd="0" destOrd="0" presId="urn:microsoft.com/office/officeart/2005/8/layout/pyramid4"/>
    <dgm:cxn modelId="{87954638-C1AB-491B-8A34-F3A0F0F1F532}" type="presOf" srcId="{CC9629FD-8C43-43E1-A218-A0122674E7C7}" destId="{DE1D5FA0-CED7-4F94-8BDA-A8C8A15DAB6D}" srcOrd="0" destOrd="0" presId="urn:microsoft.com/office/officeart/2005/8/layout/pyramid4"/>
    <dgm:cxn modelId="{652C1A87-141C-4818-88EA-CAF2BC869D59}" type="presOf" srcId="{9E394D57-DB62-4948-82AC-104FC34756D9}" destId="{657DF3BD-7C1D-4D64-90E7-23DD3C67DC15}" srcOrd="0" destOrd="0" presId="urn:microsoft.com/office/officeart/2005/8/layout/pyramid4"/>
    <dgm:cxn modelId="{A4EA7592-FD21-4319-9E23-E8D037D6C04B}" srcId="{4CF6A779-9796-461F-AB3A-AD3E0AFB2BEB}" destId="{6C8F8A07-912B-4C5C-B679-64080995A4B0}" srcOrd="2" destOrd="0" parTransId="{5B7E1D18-74AE-479B-944B-D02D0F26863F}" sibTransId="{53E00A00-04B7-47CC-A069-2C42D687DE36}"/>
    <dgm:cxn modelId="{9B971BA2-9948-48B7-B1FB-FF1414236BF9}" srcId="{4CF6A779-9796-461F-AB3A-AD3E0AFB2BEB}" destId="{9E394D57-DB62-4948-82AC-104FC34756D9}" srcOrd="1" destOrd="0" parTransId="{F3C783DA-C44E-4F6D-B50A-A762C4844F93}" sibTransId="{3FB5522B-9487-4D7D-A80B-913B5C07C051}"/>
    <dgm:cxn modelId="{A44CA2E2-F7B8-42B3-9939-0C6FA2F43497}" type="presOf" srcId="{4D6F9574-BAC9-4FCB-8632-D8F38F1CBB6B}" destId="{60311B3F-096D-4E0B-BF84-631411A39127}" srcOrd="0" destOrd="0" presId="urn:microsoft.com/office/officeart/2005/8/layout/pyramid4"/>
    <dgm:cxn modelId="{8DD837E7-2AB2-492C-AF16-B906712F96CC}" srcId="{4CF6A779-9796-461F-AB3A-AD3E0AFB2BEB}" destId="{CC9629FD-8C43-43E1-A218-A0122674E7C7}" srcOrd="3" destOrd="0" parTransId="{8DF5D35E-1DD0-42FF-8333-2D011C6C0A7C}" sibTransId="{9E7EB1D9-98CE-498E-AC87-4E8439509FC2}"/>
    <dgm:cxn modelId="{14FDD6F7-420D-4320-B41A-927220DFA620}" type="presOf" srcId="{4CF6A779-9796-461F-AB3A-AD3E0AFB2BEB}" destId="{7753BD83-B64C-469C-B769-A74B007FFC34}" srcOrd="0" destOrd="0" presId="urn:microsoft.com/office/officeart/2005/8/layout/pyramid4"/>
    <dgm:cxn modelId="{46DCEE66-49B5-4B00-8B6F-8F367866BE17}" type="presParOf" srcId="{7753BD83-B64C-469C-B769-A74B007FFC34}" destId="{60311B3F-096D-4E0B-BF84-631411A39127}" srcOrd="0" destOrd="0" presId="urn:microsoft.com/office/officeart/2005/8/layout/pyramid4"/>
    <dgm:cxn modelId="{3EEEB395-403B-4790-8DD9-3B7471BD76D7}" type="presParOf" srcId="{7753BD83-B64C-469C-B769-A74B007FFC34}" destId="{657DF3BD-7C1D-4D64-90E7-23DD3C67DC15}" srcOrd="1" destOrd="0" presId="urn:microsoft.com/office/officeart/2005/8/layout/pyramid4"/>
    <dgm:cxn modelId="{1D1E8670-0B8A-4488-BBC0-ABE86FA35D68}" type="presParOf" srcId="{7753BD83-B64C-469C-B769-A74B007FFC34}" destId="{70B3E3CD-745D-4E48-AEF3-89349DCEC044}" srcOrd="2" destOrd="0" presId="urn:microsoft.com/office/officeart/2005/8/layout/pyramid4"/>
    <dgm:cxn modelId="{B841989D-BCE9-453C-8B41-E0668DEF9ACB}" type="presParOf" srcId="{7753BD83-B64C-469C-B769-A74B007FFC34}" destId="{DE1D5FA0-CED7-4F94-8BDA-A8C8A15DAB6D}"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05CB9FC-D883-4943-8AB2-F21CE5CC651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B773BE-A727-41FC-8918-8CC185F36870}">
      <dgm:prSet/>
      <dgm:spPr/>
      <dgm:t>
        <a:bodyPr/>
        <a:lstStyle/>
        <a:p>
          <a:r>
            <a:rPr lang="en-GB"/>
            <a:t>•How do you know you are experiencing it?</a:t>
          </a:r>
          <a:endParaRPr lang="en-US"/>
        </a:p>
      </dgm:t>
    </dgm:pt>
    <dgm:pt modelId="{F002A9EE-D1FE-4D8F-AE82-EAFCF8A43568}" type="parTrans" cxnId="{ABB49CEE-5465-4D45-AC17-0B687FB7D327}">
      <dgm:prSet/>
      <dgm:spPr/>
      <dgm:t>
        <a:bodyPr/>
        <a:lstStyle/>
        <a:p>
          <a:endParaRPr lang="en-US"/>
        </a:p>
      </dgm:t>
    </dgm:pt>
    <dgm:pt modelId="{A68FEC6E-62A1-4BCC-A685-55E56D67E8EC}" type="sibTrans" cxnId="{ABB49CEE-5465-4D45-AC17-0B687FB7D327}">
      <dgm:prSet/>
      <dgm:spPr/>
      <dgm:t>
        <a:bodyPr/>
        <a:lstStyle/>
        <a:p>
          <a:endParaRPr lang="en-US"/>
        </a:p>
      </dgm:t>
    </dgm:pt>
    <dgm:pt modelId="{0D5C7186-7443-4172-ADD1-150116E979C9}">
      <dgm:prSet/>
      <dgm:spPr/>
      <dgm:t>
        <a:bodyPr/>
        <a:lstStyle/>
        <a:p>
          <a:r>
            <a:rPr lang="en-GB"/>
            <a:t>•How can you tell?</a:t>
          </a:r>
          <a:endParaRPr lang="en-US"/>
        </a:p>
      </dgm:t>
    </dgm:pt>
    <dgm:pt modelId="{B4979323-C394-4264-84CF-81C2296476CB}" type="parTrans" cxnId="{9068172A-9A0A-425A-8982-170FDEA2323A}">
      <dgm:prSet/>
      <dgm:spPr/>
      <dgm:t>
        <a:bodyPr/>
        <a:lstStyle/>
        <a:p>
          <a:endParaRPr lang="en-US"/>
        </a:p>
      </dgm:t>
    </dgm:pt>
    <dgm:pt modelId="{7536A569-9F52-4F4A-8592-A05599B208DE}" type="sibTrans" cxnId="{9068172A-9A0A-425A-8982-170FDEA2323A}">
      <dgm:prSet/>
      <dgm:spPr/>
      <dgm:t>
        <a:bodyPr/>
        <a:lstStyle/>
        <a:p>
          <a:endParaRPr lang="en-US"/>
        </a:p>
      </dgm:t>
    </dgm:pt>
    <dgm:pt modelId="{1B579D4B-13BE-4519-A291-9EA43917D4AF}">
      <dgm:prSet/>
      <dgm:spPr/>
      <dgm:t>
        <a:bodyPr/>
        <a:lstStyle/>
        <a:p>
          <a:r>
            <a:rPr lang="en-GB"/>
            <a:t>•What does it feel like?</a:t>
          </a:r>
          <a:endParaRPr lang="en-US"/>
        </a:p>
      </dgm:t>
    </dgm:pt>
    <dgm:pt modelId="{633C22BD-A69C-4624-9927-25E36F0F6EA9}" type="parTrans" cxnId="{68EAD047-9DAA-48F1-8BDB-CE0F13E3BCB4}">
      <dgm:prSet/>
      <dgm:spPr/>
      <dgm:t>
        <a:bodyPr/>
        <a:lstStyle/>
        <a:p>
          <a:endParaRPr lang="en-US"/>
        </a:p>
      </dgm:t>
    </dgm:pt>
    <dgm:pt modelId="{28FBE258-46E0-4930-91DA-EFFFEAD30D08}" type="sibTrans" cxnId="{68EAD047-9DAA-48F1-8BDB-CE0F13E3BCB4}">
      <dgm:prSet/>
      <dgm:spPr/>
      <dgm:t>
        <a:bodyPr/>
        <a:lstStyle/>
        <a:p>
          <a:endParaRPr lang="en-US"/>
        </a:p>
      </dgm:t>
    </dgm:pt>
    <dgm:pt modelId="{EC77357B-3D32-4737-8629-BA1F520F7770}">
      <dgm:prSet/>
      <dgm:spPr/>
      <dgm:t>
        <a:bodyPr/>
        <a:lstStyle/>
        <a:p>
          <a:r>
            <a:rPr lang="en-GB"/>
            <a:t>•How do you communicate it?</a:t>
          </a:r>
          <a:endParaRPr lang="en-US"/>
        </a:p>
      </dgm:t>
    </dgm:pt>
    <dgm:pt modelId="{70635AA5-84FC-4F17-BBEA-F57BDCDC1F77}" type="parTrans" cxnId="{7107B6B0-855E-452F-88D2-C6642D4BB00E}">
      <dgm:prSet/>
      <dgm:spPr/>
      <dgm:t>
        <a:bodyPr/>
        <a:lstStyle/>
        <a:p>
          <a:endParaRPr lang="en-US"/>
        </a:p>
      </dgm:t>
    </dgm:pt>
    <dgm:pt modelId="{A08113D2-C7BB-40EB-B1A2-DAAB896AD5ED}" type="sibTrans" cxnId="{7107B6B0-855E-452F-88D2-C6642D4BB00E}">
      <dgm:prSet/>
      <dgm:spPr/>
      <dgm:t>
        <a:bodyPr/>
        <a:lstStyle/>
        <a:p>
          <a:endParaRPr lang="en-US"/>
        </a:p>
      </dgm:t>
    </dgm:pt>
    <dgm:pt modelId="{614F30FD-C378-480E-B395-30FB025FEB0A}" type="pres">
      <dgm:prSet presAssocID="{105CB9FC-D883-4943-8AB2-F21CE5CC651A}" presName="vert0" presStyleCnt="0">
        <dgm:presLayoutVars>
          <dgm:dir/>
          <dgm:animOne val="branch"/>
          <dgm:animLvl val="lvl"/>
        </dgm:presLayoutVars>
      </dgm:prSet>
      <dgm:spPr/>
    </dgm:pt>
    <dgm:pt modelId="{087E1B02-AF65-4248-AC7E-DD309C6B7102}" type="pres">
      <dgm:prSet presAssocID="{6CB773BE-A727-41FC-8918-8CC185F36870}" presName="thickLine" presStyleLbl="alignNode1" presStyleIdx="0" presStyleCnt="4"/>
      <dgm:spPr/>
    </dgm:pt>
    <dgm:pt modelId="{A2B9EF2D-5C75-41A0-8C32-97EF28B8CBFD}" type="pres">
      <dgm:prSet presAssocID="{6CB773BE-A727-41FC-8918-8CC185F36870}" presName="horz1" presStyleCnt="0"/>
      <dgm:spPr/>
    </dgm:pt>
    <dgm:pt modelId="{05BF675B-DB02-458D-81F9-1334F8098B57}" type="pres">
      <dgm:prSet presAssocID="{6CB773BE-A727-41FC-8918-8CC185F36870}" presName="tx1" presStyleLbl="revTx" presStyleIdx="0" presStyleCnt="4"/>
      <dgm:spPr/>
    </dgm:pt>
    <dgm:pt modelId="{D6861D6C-C0A4-4F67-879A-916C7FBEE824}" type="pres">
      <dgm:prSet presAssocID="{6CB773BE-A727-41FC-8918-8CC185F36870}" presName="vert1" presStyleCnt="0"/>
      <dgm:spPr/>
    </dgm:pt>
    <dgm:pt modelId="{8EA21C90-4BF9-406A-8E49-2032F117354B}" type="pres">
      <dgm:prSet presAssocID="{0D5C7186-7443-4172-ADD1-150116E979C9}" presName="thickLine" presStyleLbl="alignNode1" presStyleIdx="1" presStyleCnt="4"/>
      <dgm:spPr/>
    </dgm:pt>
    <dgm:pt modelId="{B89738DE-B83D-4E29-9B79-7661A6669119}" type="pres">
      <dgm:prSet presAssocID="{0D5C7186-7443-4172-ADD1-150116E979C9}" presName="horz1" presStyleCnt="0"/>
      <dgm:spPr/>
    </dgm:pt>
    <dgm:pt modelId="{F17F2FBF-8EAA-49D9-A4FD-5BD59CF58346}" type="pres">
      <dgm:prSet presAssocID="{0D5C7186-7443-4172-ADD1-150116E979C9}" presName="tx1" presStyleLbl="revTx" presStyleIdx="1" presStyleCnt="4"/>
      <dgm:spPr/>
    </dgm:pt>
    <dgm:pt modelId="{1D7064E5-443B-4C48-826C-2BCC3286118F}" type="pres">
      <dgm:prSet presAssocID="{0D5C7186-7443-4172-ADD1-150116E979C9}" presName="vert1" presStyleCnt="0"/>
      <dgm:spPr/>
    </dgm:pt>
    <dgm:pt modelId="{693FE044-938C-439B-B895-2A023D243E0C}" type="pres">
      <dgm:prSet presAssocID="{1B579D4B-13BE-4519-A291-9EA43917D4AF}" presName="thickLine" presStyleLbl="alignNode1" presStyleIdx="2" presStyleCnt="4"/>
      <dgm:spPr/>
    </dgm:pt>
    <dgm:pt modelId="{C77FBFFA-CC4E-4733-B577-97CB1FEA3926}" type="pres">
      <dgm:prSet presAssocID="{1B579D4B-13BE-4519-A291-9EA43917D4AF}" presName="horz1" presStyleCnt="0"/>
      <dgm:spPr/>
    </dgm:pt>
    <dgm:pt modelId="{32A572B7-910B-47C3-8F42-6A18344A18E6}" type="pres">
      <dgm:prSet presAssocID="{1B579D4B-13BE-4519-A291-9EA43917D4AF}" presName="tx1" presStyleLbl="revTx" presStyleIdx="2" presStyleCnt="4"/>
      <dgm:spPr/>
    </dgm:pt>
    <dgm:pt modelId="{61EDB64E-DCEC-4E9A-8DC8-E2BA8A4146FB}" type="pres">
      <dgm:prSet presAssocID="{1B579D4B-13BE-4519-A291-9EA43917D4AF}" presName="vert1" presStyleCnt="0"/>
      <dgm:spPr/>
    </dgm:pt>
    <dgm:pt modelId="{4BF1F6A2-C726-40FB-BFDE-752050BB65DE}" type="pres">
      <dgm:prSet presAssocID="{EC77357B-3D32-4737-8629-BA1F520F7770}" presName="thickLine" presStyleLbl="alignNode1" presStyleIdx="3" presStyleCnt="4"/>
      <dgm:spPr/>
    </dgm:pt>
    <dgm:pt modelId="{DB3E5326-2C37-4718-8120-8C8189E75A8D}" type="pres">
      <dgm:prSet presAssocID="{EC77357B-3D32-4737-8629-BA1F520F7770}" presName="horz1" presStyleCnt="0"/>
      <dgm:spPr/>
    </dgm:pt>
    <dgm:pt modelId="{A2BF87BA-4478-42F0-A707-AD735413C527}" type="pres">
      <dgm:prSet presAssocID="{EC77357B-3D32-4737-8629-BA1F520F7770}" presName="tx1" presStyleLbl="revTx" presStyleIdx="3" presStyleCnt="4"/>
      <dgm:spPr/>
    </dgm:pt>
    <dgm:pt modelId="{F79977F5-5F9B-44E8-B65B-7FFFEC834C1D}" type="pres">
      <dgm:prSet presAssocID="{EC77357B-3D32-4737-8629-BA1F520F7770}" presName="vert1" presStyleCnt="0"/>
      <dgm:spPr/>
    </dgm:pt>
  </dgm:ptLst>
  <dgm:cxnLst>
    <dgm:cxn modelId="{9068172A-9A0A-425A-8982-170FDEA2323A}" srcId="{105CB9FC-D883-4943-8AB2-F21CE5CC651A}" destId="{0D5C7186-7443-4172-ADD1-150116E979C9}" srcOrd="1" destOrd="0" parTransId="{B4979323-C394-4264-84CF-81C2296476CB}" sibTransId="{7536A569-9F52-4F4A-8592-A05599B208DE}"/>
    <dgm:cxn modelId="{94571C2D-0142-4C77-9735-FACA842C79D5}" type="presOf" srcId="{1B579D4B-13BE-4519-A291-9EA43917D4AF}" destId="{32A572B7-910B-47C3-8F42-6A18344A18E6}" srcOrd="0" destOrd="0" presId="urn:microsoft.com/office/officeart/2008/layout/LinedList"/>
    <dgm:cxn modelId="{68EAD047-9DAA-48F1-8BDB-CE0F13E3BCB4}" srcId="{105CB9FC-D883-4943-8AB2-F21CE5CC651A}" destId="{1B579D4B-13BE-4519-A291-9EA43917D4AF}" srcOrd="2" destOrd="0" parTransId="{633C22BD-A69C-4624-9927-25E36F0F6EA9}" sibTransId="{28FBE258-46E0-4930-91DA-EFFFEAD30D08}"/>
    <dgm:cxn modelId="{F32A776E-2BD7-4675-89B6-20F252626FD3}" type="presOf" srcId="{6CB773BE-A727-41FC-8918-8CC185F36870}" destId="{05BF675B-DB02-458D-81F9-1334F8098B57}" srcOrd="0" destOrd="0" presId="urn:microsoft.com/office/officeart/2008/layout/LinedList"/>
    <dgm:cxn modelId="{855A7F7C-A15F-4CBC-8363-4A1947DAC0ED}" type="presOf" srcId="{105CB9FC-D883-4943-8AB2-F21CE5CC651A}" destId="{614F30FD-C378-480E-B395-30FB025FEB0A}" srcOrd="0" destOrd="0" presId="urn:microsoft.com/office/officeart/2008/layout/LinedList"/>
    <dgm:cxn modelId="{3089B483-B110-468D-A078-D7D28A10ABF4}" type="presOf" srcId="{EC77357B-3D32-4737-8629-BA1F520F7770}" destId="{A2BF87BA-4478-42F0-A707-AD735413C527}" srcOrd="0" destOrd="0" presId="urn:microsoft.com/office/officeart/2008/layout/LinedList"/>
    <dgm:cxn modelId="{49264E88-EA94-40A2-8D93-7A22390C917D}" type="presOf" srcId="{0D5C7186-7443-4172-ADD1-150116E979C9}" destId="{F17F2FBF-8EAA-49D9-A4FD-5BD59CF58346}" srcOrd="0" destOrd="0" presId="urn:microsoft.com/office/officeart/2008/layout/LinedList"/>
    <dgm:cxn modelId="{7107B6B0-855E-452F-88D2-C6642D4BB00E}" srcId="{105CB9FC-D883-4943-8AB2-F21CE5CC651A}" destId="{EC77357B-3D32-4737-8629-BA1F520F7770}" srcOrd="3" destOrd="0" parTransId="{70635AA5-84FC-4F17-BBEA-F57BDCDC1F77}" sibTransId="{A08113D2-C7BB-40EB-B1A2-DAAB896AD5ED}"/>
    <dgm:cxn modelId="{ABB49CEE-5465-4D45-AC17-0B687FB7D327}" srcId="{105CB9FC-D883-4943-8AB2-F21CE5CC651A}" destId="{6CB773BE-A727-41FC-8918-8CC185F36870}" srcOrd="0" destOrd="0" parTransId="{F002A9EE-D1FE-4D8F-AE82-EAFCF8A43568}" sibTransId="{A68FEC6E-62A1-4BCC-A685-55E56D67E8EC}"/>
    <dgm:cxn modelId="{603E4999-B4E0-4C6A-BF2C-EF38416009D2}" type="presParOf" srcId="{614F30FD-C378-480E-B395-30FB025FEB0A}" destId="{087E1B02-AF65-4248-AC7E-DD309C6B7102}" srcOrd="0" destOrd="0" presId="urn:microsoft.com/office/officeart/2008/layout/LinedList"/>
    <dgm:cxn modelId="{159DDB0D-934D-43D1-94C8-124542BD7EC6}" type="presParOf" srcId="{614F30FD-C378-480E-B395-30FB025FEB0A}" destId="{A2B9EF2D-5C75-41A0-8C32-97EF28B8CBFD}" srcOrd="1" destOrd="0" presId="urn:microsoft.com/office/officeart/2008/layout/LinedList"/>
    <dgm:cxn modelId="{780113A9-D111-4313-9A95-778A6988F0D6}" type="presParOf" srcId="{A2B9EF2D-5C75-41A0-8C32-97EF28B8CBFD}" destId="{05BF675B-DB02-458D-81F9-1334F8098B57}" srcOrd="0" destOrd="0" presId="urn:microsoft.com/office/officeart/2008/layout/LinedList"/>
    <dgm:cxn modelId="{36F6E7F8-6C4C-49A6-9090-75DF9EEDACDD}" type="presParOf" srcId="{A2B9EF2D-5C75-41A0-8C32-97EF28B8CBFD}" destId="{D6861D6C-C0A4-4F67-879A-916C7FBEE824}" srcOrd="1" destOrd="0" presId="urn:microsoft.com/office/officeart/2008/layout/LinedList"/>
    <dgm:cxn modelId="{0095F36B-2B80-4637-BAD6-86B202040354}" type="presParOf" srcId="{614F30FD-C378-480E-B395-30FB025FEB0A}" destId="{8EA21C90-4BF9-406A-8E49-2032F117354B}" srcOrd="2" destOrd="0" presId="urn:microsoft.com/office/officeart/2008/layout/LinedList"/>
    <dgm:cxn modelId="{AEBBE069-8A20-41D5-8236-B84DAB47B880}" type="presParOf" srcId="{614F30FD-C378-480E-B395-30FB025FEB0A}" destId="{B89738DE-B83D-4E29-9B79-7661A6669119}" srcOrd="3" destOrd="0" presId="urn:microsoft.com/office/officeart/2008/layout/LinedList"/>
    <dgm:cxn modelId="{46632458-476F-413A-A8E7-82AE4A3EF224}" type="presParOf" srcId="{B89738DE-B83D-4E29-9B79-7661A6669119}" destId="{F17F2FBF-8EAA-49D9-A4FD-5BD59CF58346}" srcOrd="0" destOrd="0" presId="urn:microsoft.com/office/officeart/2008/layout/LinedList"/>
    <dgm:cxn modelId="{0015B5B3-02BC-427B-930F-56BBAB4E0256}" type="presParOf" srcId="{B89738DE-B83D-4E29-9B79-7661A6669119}" destId="{1D7064E5-443B-4C48-826C-2BCC3286118F}" srcOrd="1" destOrd="0" presId="urn:microsoft.com/office/officeart/2008/layout/LinedList"/>
    <dgm:cxn modelId="{30353BF8-6F9B-4B28-8D13-4C9F32CE7265}" type="presParOf" srcId="{614F30FD-C378-480E-B395-30FB025FEB0A}" destId="{693FE044-938C-439B-B895-2A023D243E0C}" srcOrd="4" destOrd="0" presId="urn:microsoft.com/office/officeart/2008/layout/LinedList"/>
    <dgm:cxn modelId="{EABB2067-98EA-4CCD-A9D9-D7227FE07172}" type="presParOf" srcId="{614F30FD-C378-480E-B395-30FB025FEB0A}" destId="{C77FBFFA-CC4E-4733-B577-97CB1FEA3926}" srcOrd="5" destOrd="0" presId="urn:microsoft.com/office/officeart/2008/layout/LinedList"/>
    <dgm:cxn modelId="{22E183A1-4B78-48FA-B005-1155A3E64B67}" type="presParOf" srcId="{C77FBFFA-CC4E-4733-B577-97CB1FEA3926}" destId="{32A572B7-910B-47C3-8F42-6A18344A18E6}" srcOrd="0" destOrd="0" presId="urn:microsoft.com/office/officeart/2008/layout/LinedList"/>
    <dgm:cxn modelId="{3962684D-C2F3-4FEE-8376-1BD9EBE6E36B}" type="presParOf" srcId="{C77FBFFA-CC4E-4733-B577-97CB1FEA3926}" destId="{61EDB64E-DCEC-4E9A-8DC8-E2BA8A4146FB}" srcOrd="1" destOrd="0" presId="urn:microsoft.com/office/officeart/2008/layout/LinedList"/>
    <dgm:cxn modelId="{570C024D-9A44-4C8B-A679-919E69D09AF0}" type="presParOf" srcId="{614F30FD-C378-480E-B395-30FB025FEB0A}" destId="{4BF1F6A2-C726-40FB-BFDE-752050BB65DE}" srcOrd="6" destOrd="0" presId="urn:microsoft.com/office/officeart/2008/layout/LinedList"/>
    <dgm:cxn modelId="{370E3AFB-E5CB-4BA2-A85C-BC61F0D82BA8}" type="presParOf" srcId="{614F30FD-C378-480E-B395-30FB025FEB0A}" destId="{DB3E5326-2C37-4718-8120-8C8189E75A8D}" srcOrd="7" destOrd="0" presId="urn:microsoft.com/office/officeart/2008/layout/LinedList"/>
    <dgm:cxn modelId="{DE9E6C53-FB9D-471A-AEF4-67553C55C83E}" type="presParOf" srcId="{DB3E5326-2C37-4718-8120-8C8189E75A8D}" destId="{A2BF87BA-4478-42F0-A707-AD735413C527}" srcOrd="0" destOrd="0" presId="urn:microsoft.com/office/officeart/2008/layout/LinedList"/>
    <dgm:cxn modelId="{856F86A5-50FE-42BD-9E20-08A88969A720}" type="presParOf" srcId="{DB3E5326-2C37-4718-8120-8C8189E75A8D}" destId="{F79977F5-5F9B-44E8-B65B-7FFFEC834C1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55A7B8D-2953-49AF-80A9-51392DBDFBCC}"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8049643-1272-43BA-8D66-3770C68C0A16}">
      <dgm:prSet/>
      <dgm:spPr/>
      <dgm:t>
        <a:bodyPr/>
        <a:lstStyle/>
        <a:p>
          <a:r>
            <a:rPr lang="en-US"/>
            <a:t>Neurotic persons deny awareness of significant sensory and emotional experiences</a:t>
          </a:r>
        </a:p>
      </dgm:t>
    </dgm:pt>
    <dgm:pt modelId="{79704ACA-F19F-4A8A-AE05-454B5B254489}" type="parTrans" cxnId="{09EEA081-3D05-4ADE-9FCC-BEF748CB47ED}">
      <dgm:prSet/>
      <dgm:spPr/>
      <dgm:t>
        <a:bodyPr/>
        <a:lstStyle/>
        <a:p>
          <a:endParaRPr lang="en-US"/>
        </a:p>
      </dgm:t>
    </dgm:pt>
    <dgm:pt modelId="{53D99C8B-7525-4DEC-AE3A-EF4CCB2486D7}" type="sibTrans" cxnId="{09EEA081-3D05-4ADE-9FCC-BEF748CB47ED}">
      <dgm:prSet/>
      <dgm:spPr/>
      <dgm:t>
        <a:bodyPr/>
        <a:lstStyle/>
        <a:p>
          <a:endParaRPr lang="en-US"/>
        </a:p>
      </dgm:t>
    </dgm:pt>
    <dgm:pt modelId="{6D0A3981-08B3-40EA-8063-9B18F1F49699}">
      <dgm:prSet/>
      <dgm:spPr/>
      <dgm:t>
        <a:bodyPr/>
        <a:lstStyle/>
        <a:p>
          <a:r>
            <a:rPr lang="en-US"/>
            <a:t>Experiences that are incongruent with their self-structure are subceived; reality is denied or distorted</a:t>
          </a:r>
        </a:p>
      </dgm:t>
    </dgm:pt>
    <dgm:pt modelId="{163EDB0A-9779-4246-A7BC-6A11162708C1}" type="parTrans" cxnId="{74EA6007-DD4A-4A9A-BBAE-97BCCDBD96A4}">
      <dgm:prSet/>
      <dgm:spPr/>
      <dgm:t>
        <a:bodyPr/>
        <a:lstStyle/>
        <a:p>
          <a:endParaRPr lang="en-US"/>
        </a:p>
      </dgm:t>
    </dgm:pt>
    <dgm:pt modelId="{51D7E318-98CA-45B3-9C08-1F9DB8CCA99B}" type="sibTrans" cxnId="{74EA6007-DD4A-4A9A-BBAE-97BCCDBD96A4}">
      <dgm:prSet/>
      <dgm:spPr/>
      <dgm:t>
        <a:bodyPr/>
        <a:lstStyle/>
        <a:p>
          <a:endParaRPr lang="en-US"/>
        </a:p>
      </dgm:t>
    </dgm:pt>
    <dgm:pt modelId="{52ADC249-1969-4311-B28C-4DC02190A883}">
      <dgm:prSet/>
      <dgm:spPr/>
      <dgm:t>
        <a:bodyPr/>
        <a:lstStyle/>
        <a:p>
          <a:r>
            <a:rPr lang="en-US"/>
            <a:t>Distortion and denial results in self-experience discrepancy</a:t>
          </a:r>
        </a:p>
      </dgm:t>
    </dgm:pt>
    <dgm:pt modelId="{B93D4B1E-BACE-4D2E-BEA3-232718B1D208}" type="parTrans" cxnId="{32269363-6C60-4510-B563-9F5C43DCC356}">
      <dgm:prSet/>
      <dgm:spPr/>
      <dgm:t>
        <a:bodyPr/>
        <a:lstStyle/>
        <a:p>
          <a:endParaRPr lang="en-US"/>
        </a:p>
      </dgm:t>
    </dgm:pt>
    <dgm:pt modelId="{CB8254E0-6A31-461D-AB45-F2B1775C204F}" type="sibTrans" cxnId="{32269363-6C60-4510-B563-9F5C43DCC356}">
      <dgm:prSet/>
      <dgm:spPr/>
      <dgm:t>
        <a:bodyPr/>
        <a:lstStyle/>
        <a:p>
          <a:endParaRPr lang="en-US"/>
        </a:p>
      </dgm:t>
    </dgm:pt>
    <dgm:pt modelId="{BFD6BFA8-87BB-45FD-825C-3D3B8197A555}" type="pres">
      <dgm:prSet presAssocID="{355A7B8D-2953-49AF-80A9-51392DBDFBCC}" presName="root" presStyleCnt="0">
        <dgm:presLayoutVars>
          <dgm:dir/>
          <dgm:resizeHandles val="exact"/>
        </dgm:presLayoutVars>
      </dgm:prSet>
      <dgm:spPr/>
    </dgm:pt>
    <dgm:pt modelId="{43F226CC-4D2A-43B0-B111-5D4EE3707806}" type="pres">
      <dgm:prSet presAssocID="{355A7B8D-2953-49AF-80A9-51392DBDFBCC}" presName="container" presStyleCnt="0">
        <dgm:presLayoutVars>
          <dgm:dir/>
          <dgm:resizeHandles val="exact"/>
        </dgm:presLayoutVars>
      </dgm:prSet>
      <dgm:spPr/>
    </dgm:pt>
    <dgm:pt modelId="{9B0B8A32-9530-40B4-B95D-070F6EB9B2BA}" type="pres">
      <dgm:prSet presAssocID="{18049643-1272-43BA-8D66-3770C68C0A16}" presName="compNode" presStyleCnt="0"/>
      <dgm:spPr/>
    </dgm:pt>
    <dgm:pt modelId="{9ADD920F-33BA-4297-9E13-3BB0F7023F86}" type="pres">
      <dgm:prSet presAssocID="{18049643-1272-43BA-8D66-3770C68C0A16}" presName="iconBgRect" presStyleLbl="bgShp" presStyleIdx="0" presStyleCnt="3"/>
      <dgm:spPr/>
    </dgm:pt>
    <dgm:pt modelId="{A548EBE4-FA06-40F9-A82E-1981DBFB2294}" type="pres">
      <dgm:prSet presAssocID="{18049643-1272-43BA-8D66-3770C68C0A1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D4B80E0A-D692-4AC7-B36A-832AC2271B0F}" type="pres">
      <dgm:prSet presAssocID="{18049643-1272-43BA-8D66-3770C68C0A16}" presName="spaceRect" presStyleCnt="0"/>
      <dgm:spPr/>
    </dgm:pt>
    <dgm:pt modelId="{40E6D335-1F72-486C-AA83-D3FD27751DEC}" type="pres">
      <dgm:prSet presAssocID="{18049643-1272-43BA-8D66-3770C68C0A16}" presName="textRect" presStyleLbl="revTx" presStyleIdx="0" presStyleCnt="3">
        <dgm:presLayoutVars>
          <dgm:chMax val="1"/>
          <dgm:chPref val="1"/>
        </dgm:presLayoutVars>
      </dgm:prSet>
      <dgm:spPr/>
    </dgm:pt>
    <dgm:pt modelId="{108F00D3-3FF3-4415-87DE-C2CC7D6AA8B5}" type="pres">
      <dgm:prSet presAssocID="{53D99C8B-7525-4DEC-AE3A-EF4CCB2486D7}" presName="sibTrans" presStyleLbl="sibTrans2D1" presStyleIdx="0" presStyleCnt="0"/>
      <dgm:spPr/>
    </dgm:pt>
    <dgm:pt modelId="{3FFCD744-F68D-4A7C-BAF7-12F3DF994D7C}" type="pres">
      <dgm:prSet presAssocID="{6D0A3981-08B3-40EA-8063-9B18F1F49699}" presName="compNode" presStyleCnt="0"/>
      <dgm:spPr/>
    </dgm:pt>
    <dgm:pt modelId="{37DC43C9-146E-4406-8B4C-B9FA2A54E65E}" type="pres">
      <dgm:prSet presAssocID="{6D0A3981-08B3-40EA-8063-9B18F1F49699}" presName="iconBgRect" presStyleLbl="bgShp" presStyleIdx="1" presStyleCnt="3"/>
      <dgm:spPr/>
    </dgm:pt>
    <dgm:pt modelId="{F289622F-38C3-4B5D-BADE-E2D3C66464B6}" type="pres">
      <dgm:prSet presAssocID="{6D0A3981-08B3-40EA-8063-9B18F1F4969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4A2FF7C6-178A-4F7A-B488-91337C844400}" type="pres">
      <dgm:prSet presAssocID="{6D0A3981-08B3-40EA-8063-9B18F1F49699}" presName="spaceRect" presStyleCnt="0"/>
      <dgm:spPr/>
    </dgm:pt>
    <dgm:pt modelId="{AA049794-12F4-4D71-B0DD-38A15596807B}" type="pres">
      <dgm:prSet presAssocID="{6D0A3981-08B3-40EA-8063-9B18F1F49699}" presName="textRect" presStyleLbl="revTx" presStyleIdx="1" presStyleCnt="3">
        <dgm:presLayoutVars>
          <dgm:chMax val="1"/>
          <dgm:chPref val="1"/>
        </dgm:presLayoutVars>
      </dgm:prSet>
      <dgm:spPr/>
    </dgm:pt>
    <dgm:pt modelId="{527364EE-B808-495A-804B-07A14B037CBD}" type="pres">
      <dgm:prSet presAssocID="{51D7E318-98CA-45B3-9C08-1F9DB8CCA99B}" presName="sibTrans" presStyleLbl="sibTrans2D1" presStyleIdx="0" presStyleCnt="0"/>
      <dgm:spPr/>
    </dgm:pt>
    <dgm:pt modelId="{880494AE-BE4F-41D7-A17B-95E6EA3636F5}" type="pres">
      <dgm:prSet presAssocID="{52ADC249-1969-4311-B28C-4DC02190A883}" presName="compNode" presStyleCnt="0"/>
      <dgm:spPr/>
    </dgm:pt>
    <dgm:pt modelId="{B8B327DF-15B2-4470-B63D-628CF7E55957}" type="pres">
      <dgm:prSet presAssocID="{52ADC249-1969-4311-B28C-4DC02190A883}" presName="iconBgRect" presStyleLbl="bgShp" presStyleIdx="2" presStyleCnt="3"/>
      <dgm:spPr/>
    </dgm:pt>
    <dgm:pt modelId="{3BA46638-22C6-43A4-BB42-684A8BCF3DDD}" type="pres">
      <dgm:prSet presAssocID="{52ADC249-1969-4311-B28C-4DC02190A88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ying Face with No Fill"/>
        </a:ext>
      </dgm:extLst>
    </dgm:pt>
    <dgm:pt modelId="{5783D0E3-4D86-401D-8184-A905756525FE}" type="pres">
      <dgm:prSet presAssocID="{52ADC249-1969-4311-B28C-4DC02190A883}" presName="spaceRect" presStyleCnt="0"/>
      <dgm:spPr/>
    </dgm:pt>
    <dgm:pt modelId="{07E01C1F-CD1E-427B-96EF-2BD944F5A554}" type="pres">
      <dgm:prSet presAssocID="{52ADC249-1969-4311-B28C-4DC02190A883}" presName="textRect" presStyleLbl="revTx" presStyleIdx="2" presStyleCnt="3">
        <dgm:presLayoutVars>
          <dgm:chMax val="1"/>
          <dgm:chPref val="1"/>
        </dgm:presLayoutVars>
      </dgm:prSet>
      <dgm:spPr/>
    </dgm:pt>
  </dgm:ptLst>
  <dgm:cxnLst>
    <dgm:cxn modelId="{74EA6007-DD4A-4A9A-BBAE-97BCCDBD96A4}" srcId="{355A7B8D-2953-49AF-80A9-51392DBDFBCC}" destId="{6D0A3981-08B3-40EA-8063-9B18F1F49699}" srcOrd="1" destOrd="0" parTransId="{163EDB0A-9779-4246-A7BC-6A11162708C1}" sibTransId="{51D7E318-98CA-45B3-9C08-1F9DB8CCA99B}"/>
    <dgm:cxn modelId="{273E2619-1F78-47E8-8D1E-36065EC4E0D4}" type="presOf" srcId="{355A7B8D-2953-49AF-80A9-51392DBDFBCC}" destId="{BFD6BFA8-87BB-45FD-825C-3D3B8197A555}" srcOrd="0" destOrd="0" presId="urn:microsoft.com/office/officeart/2018/2/layout/IconCircleList"/>
    <dgm:cxn modelId="{32269363-6C60-4510-B563-9F5C43DCC356}" srcId="{355A7B8D-2953-49AF-80A9-51392DBDFBCC}" destId="{52ADC249-1969-4311-B28C-4DC02190A883}" srcOrd="2" destOrd="0" parTransId="{B93D4B1E-BACE-4D2E-BEA3-232718B1D208}" sibTransId="{CB8254E0-6A31-461D-AB45-F2B1775C204F}"/>
    <dgm:cxn modelId="{2AF85372-6A81-425E-BF71-C900C7ADFCD0}" type="presOf" srcId="{53D99C8B-7525-4DEC-AE3A-EF4CCB2486D7}" destId="{108F00D3-3FF3-4415-87DE-C2CC7D6AA8B5}" srcOrd="0" destOrd="0" presId="urn:microsoft.com/office/officeart/2018/2/layout/IconCircleList"/>
    <dgm:cxn modelId="{77BC7C58-73AC-447D-A4C0-025851D64D8C}" type="presOf" srcId="{51D7E318-98CA-45B3-9C08-1F9DB8CCA99B}" destId="{527364EE-B808-495A-804B-07A14B037CBD}" srcOrd="0" destOrd="0" presId="urn:microsoft.com/office/officeart/2018/2/layout/IconCircleList"/>
    <dgm:cxn modelId="{7A0F657B-70FE-46FE-A7F5-0E615CC422C3}" type="presOf" srcId="{52ADC249-1969-4311-B28C-4DC02190A883}" destId="{07E01C1F-CD1E-427B-96EF-2BD944F5A554}" srcOrd="0" destOrd="0" presId="urn:microsoft.com/office/officeart/2018/2/layout/IconCircleList"/>
    <dgm:cxn modelId="{09EEA081-3D05-4ADE-9FCC-BEF748CB47ED}" srcId="{355A7B8D-2953-49AF-80A9-51392DBDFBCC}" destId="{18049643-1272-43BA-8D66-3770C68C0A16}" srcOrd="0" destOrd="0" parTransId="{79704ACA-F19F-4A8A-AE05-454B5B254489}" sibTransId="{53D99C8B-7525-4DEC-AE3A-EF4CCB2486D7}"/>
    <dgm:cxn modelId="{BD8821AA-AA8A-4D80-ACF3-3FA939C8C5DF}" type="presOf" srcId="{6D0A3981-08B3-40EA-8063-9B18F1F49699}" destId="{AA049794-12F4-4D71-B0DD-38A15596807B}" srcOrd="0" destOrd="0" presId="urn:microsoft.com/office/officeart/2018/2/layout/IconCircleList"/>
    <dgm:cxn modelId="{B68802C3-A8CC-4359-B877-226B0AF38DAF}" type="presOf" srcId="{18049643-1272-43BA-8D66-3770C68C0A16}" destId="{40E6D335-1F72-486C-AA83-D3FD27751DEC}" srcOrd="0" destOrd="0" presId="urn:microsoft.com/office/officeart/2018/2/layout/IconCircleList"/>
    <dgm:cxn modelId="{3CC85DD7-DC85-4FA8-A7F2-410DA264D7EF}" type="presParOf" srcId="{BFD6BFA8-87BB-45FD-825C-3D3B8197A555}" destId="{43F226CC-4D2A-43B0-B111-5D4EE3707806}" srcOrd="0" destOrd="0" presId="urn:microsoft.com/office/officeart/2018/2/layout/IconCircleList"/>
    <dgm:cxn modelId="{6BD47863-4AB4-4D26-B9A8-C26FDCA57A3F}" type="presParOf" srcId="{43F226CC-4D2A-43B0-B111-5D4EE3707806}" destId="{9B0B8A32-9530-40B4-B95D-070F6EB9B2BA}" srcOrd="0" destOrd="0" presId="urn:microsoft.com/office/officeart/2018/2/layout/IconCircleList"/>
    <dgm:cxn modelId="{68C7176B-F04A-4E6F-A144-65F3C8D12590}" type="presParOf" srcId="{9B0B8A32-9530-40B4-B95D-070F6EB9B2BA}" destId="{9ADD920F-33BA-4297-9E13-3BB0F7023F86}" srcOrd="0" destOrd="0" presId="urn:microsoft.com/office/officeart/2018/2/layout/IconCircleList"/>
    <dgm:cxn modelId="{7D6FE782-CDF4-4C63-892D-77C7EEF6FE55}" type="presParOf" srcId="{9B0B8A32-9530-40B4-B95D-070F6EB9B2BA}" destId="{A548EBE4-FA06-40F9-A82E-1981DBFB2294}" srcOrd="1" destOrd="0" presId="urn:microsoft.com/office/officeart/2018/2/layout/IconCircleList"/>
    <dgm:cxn modelId="{0E2E0D88-BC8B-4AE2-9A14-9EE90B7BC0FE}" type="presParOf" srcId="{9B0B8A32-9530-40B4-B95D-070F6EB9B2BA}" destId="{D4B80E0A-D692-4AC7-B36A-832AC2271B0F}" srcOrd="2" destOrd="0" presId="urn:microsoft.com/office/officeart/2018/2/layout/IconCircleList"/>
    <dgm:cxn modelId="{605D2E8F-52FD-4BCA-9AD9-9A3ED443163B}" type="presParOf" srcId="{9B0B8A32-9530-40B4-B95D-070F6EB9B2BA}" destId="{40E6D335-1F72-486C-AA83-D3FD27751DEC}" srcOrd="3" destOrd="0" presId="urn:microsoft.com/office/officeart/2018/2/layout/IconCircleList"/>
    <dgm:cxn modelId="{1DEF4A9B-A633-4E13-B149-5179415634EE}" type="presParOf" srcId="{43F226CC-4D2A-43B0-B111-5D4EE3707806}" destId="{108F00D3-3FF3-4415-87DE-C2CC7D6AA8B5}" srcOrd="1" destOrd="0" presId="urn:microsoft.com/office/officeart/2018/2/layout/IconCircleList"/>
    <dgm:cxn modelId="{DB54A61C-3065-4F8B-A0EF-603EC831E947}" type="presParOf" srcId="{43F226CC-4D2A-43B0-B111-5D4EE3707806}" destId="{3FFCD744-F68D-4A7C-BAF7-12F3DF994D7C}" srcOrd="2" destOrd="0" presId="urn:microsoft.com/office/officeart/2018/2/layout/IconCircleList"/>
    <dgm:cxn modelId="{8C692ABE-0433-47F0-8D28-299912042F0F}" type="presParOf" srcId="{3FFCD744-F68D-4A7C-BAF7-12F3DF994D7C}" destId="{37DC43C9-146E-4406-8B4C-B9FA2A54E65E}" srcOrd="0" destOrd="0" presId="urn:microsoft.com/office/officeart/2018/2/layout/IconCircleList"/>
    <dgm:cxn modelId="{0D39DD88-F59F-44E6-A05D-FE642743E0B7}" type="presParOf" srcId="{3FFCD744-F68D-4A7C-BAF7-12F3DF994D7C}" destId="{F289622F-38C3-4B5D-BADE-E2D3C66464B6}" srcOrd="1" destOrd="0" presId="urn:microsoft.com/office/officeart/2018/2/layout/IconCircleList"/>
    <dgm:cxn modelId="{73291BB6-6E93-4BF0-843F-F34BC9DE2B59}" type="presParOf" srcId="{3FFCD744-F68D-4A7C-BAF7-12F3DF994D7C}" destId="{4A2FF7C6-178A-4F7A-B488-91337C844400}" srcOrd="2" destOrd="0" presId="urn:microsoft.com/office/officeart/2018/2/layout/IconCircleList"/>
    <dgm:cxn modelId="{2D8A804B-F12F-41E5-B13C-D1EBFFFE6B3F}" type="presParOf" srcId="{3FFCD744-F68D-4A7C-BAF7-12F3DF994D7C}" destId="{AA049794-12F4-4D71-B0DD-38A15596807B}" srcOrd="3" destOrd="0" presId="urn:microsoft.com/office/officeart/2018/2/layout/IconCircleList"/>
    <dgm:cxn modelId="{458F4433-E56C-452B-B0F7-BAF4EDEEDDEC}" type="presParOf" srcId="{43F226CC-4D2A-43B0-B111-5D4EE3707806}" destId="{527364EE-B808-495A-804B-07A14B037CBD}" srcOrd="3" destOrd="0" presId="urn:microsoft.com/office/officeart/2018/2/layout/IconCircleList"/>
    <dgm:cxn modelId="{E74A16FC-80DC-4E33-8FCB-620278B6A82E}" type="presParOf" srcId="{43F226CC-4D2A-43B0-B111-5D4EE3707806}" destId="{880494AE-BE4F-41D7-A17B-95E6EA3636F5}" srcOrd="4" destOrd="0" presId="urn:microsoft.com/office/officeart/2018/2/layout/IconCircleList"/>
    <dgm:cxn modelId="{B066B40E-BFBF-405A-AFA9-21192063158B}" type="presParOf" srcId="{880494AE-BE4F-41D7-A17B-95E6EA3636F5}" destId="{B8B327DF-15B2-4470-B63D-628CF7E55957}" srcOrd="0" destOrd="0" presId="urn:microsoft.com/office/officeart/2018/2/layout/IconCircleList"/>
    <dgm:cxn modelId="{2A72B9D0-7C45-4562-9004-B17EC8AC00A4}" type="presParOf" srcId="{880494AE-BE4F-41D7-A17B-95E6EA3636F5}" destId="{3BA46638-22C6-43A4-BB42-684A8BCF3DDD}" srcOrd="1" destOrd="0" presId="urn:microsoft.com/office/officeart/2018/2/layout/IconCircleList"/>
    <dgm:cxn modelId="{2B5E92EE-1F4B-4478-8598-F6C6EEAAC685}" type="presParOf" srcId="{880494AE-BE4F-41D7-A17B-95E6EA3636F5}" destId="{5783D0E3-4D86-401D-8184-A905756525FE}" srcOrd="2" destOrd="0" presId="urn:microsoft.com/office/officeart/2018/2/layout/IconCircleList"/>
    <dgm:cxn modelId="{EE6D186C-0BDE-49E1-8982-F812FF5C29E7}" type="presParOf" srcId="{880494AE-BE4F-41D7-A17B-95E6EA3636F5}" destId="{07E01C1F-CD1E-427B-96EF-2BD944F5A55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88B944E-5BA3-4638-81EA-8EF9B8563DC4}"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29CE8FE-AB24-45F6-A862-7ECE4902CDDD}">
      <dgm:prSet/>
      <dgm:spPr/>
      <dgm:t>
        <a:bodyPr/>
        <a:lstStyle/>
        <a:p>
          <a:pPr>
            <a:defRPr cap="all"/>
          </a:pPr>
          <a:r>
            <a:rPr lang="en-US"/>
            <a:t>The therapist helps promote change but are not to direct change in the client</a:t>
          </a:r>
        </a:p>
      </dgm:t>
    </dgm:pt>
    <dgm:pt modelId="{A112DBF7-6686-457C-80DA-701378785707}" type="parTrans" cxnId="{08395E35-2BC5-49F3-A231-6BE853FF8A54}">
      <dgm:prSet/>
      <dgm:spPr/>
      <dgm:t>
        <a:bodyPr/>
        <a:lstStyle/>
        <a:p>
          <a:endParaRPr lang="en-US"/>
        </a:p>
      </dgm:t>
    </dgm:pt>
    <dgm:pt modelId="{D199ABF5-D71D-4931-B2F0-BB11591EA4AD}" type="sibTrans" cxnId="{08395E35-2BC5-49F3-A231-6BE853FF8A54}">
      <dgm:prSet/>
      <dgm:spPr/>
      <dgm:t>
        <a:bodyPr/>
        <a:lstStyle/>
        <a:p>
          <a:endParaRPr lang="en-US"/>
        </a:p>
      </dgm:t>
    </dgm:pt>
    <dgm:pt modelId="{3D1D38EB-0A90-4DCA-A5D5-8770118EAD26}">
      <dgm:prSet/>
      <dgm:spPr/>
      <dgm:t>
        <a:bodyPr/>
        <a:lstStyle/>
        <a:p>
          <a:pPr>
            <a:defRPr cap="all"/>
          </a:pPr>
          <a:r>
            <a:rPr lang="en-US"/>
            <a:t>Develops an environment where the patient can grow</a:t>
          </a:r>
        </a:p>
      </dgm:t>
    </dgm:pt>
    <dgm:pt modelId="{EB629EFA-F147-4E67-BED6-0C1040D201F3}" type="parTrans" cxnId="{B218F4E2-A48A-471D-9407-C321547FDEE2}">
      <dgm:prSet/>
      <dgm:spPr/>
      <dgm:t>
        <a:bodyPr/>
        <a:lstStyle/>
        <a:p>
          <a:endParaRPr lang="en-US"/>
        </a:p>
      </dgm:t>
    </dgm:pt>
    <dgm:pt modelId="{83C0ADA1-4794-4717-8FF0-0CB74BB42C3D}" type="sibTrans" cxnId="{B218F4E2-A48A-471D-9407-C321547FDEE2}">
      <dgm:prSet/>
      <dgm:spPr/>
      <dgm:t>
        <a:bodyPr/>
        <a:lstStyle/>
        <a:p>
          <a:endParaRPr lang="en-US"/>
        </a:p>
      </dgm:t>
    </dgm:pt>
    <dgm:pt modelId="{47A6366B-ED89-48D9-98DC-02F664423E12}">
      <dgm:prSet/>
      <dgm:spPr/>
      <dgm:t>
        <a:bodyPr/>
        <a:lstStyle/>
        <a:p>
          <a:pPr>
            <a:defRPr cap="all"/>
          </a:pPr>
          <a:r>
            <a:rPr lang="en-US"/>
            <a:t>Is respectful, real, understanding and caring the client. In doing this the client can let go of his/her defenses, gain perception and reconnect with themselves.</a:t>
          </a:r>
        </a:p>
      </dgm:t>
    </dgm:pt>
    <dgm:pt modelId="{58791775-654C-4C36-BD80-D3AE0ACBB17D}" type="parTrans" cxnId="{4CF577FE-DA75-4A01-AFF6-8647848BA39E}">
      <dgm:prSet/>
      <dgm:spPr/>
      <dgm:t>
        <a:bodyPr/>
        <a:lstStyle/>
        <a:p>
          <a:endParaRPr lang="en-US"/>
        </a:p>
      </dgm:t>
    </dgm:pt>
    <dgm:pt modelId="{E0795B3A-E939-400E-8C26-DBDA4FC062BF}" type="sibTrans" cxnId="{4CF577FE-DA75-4A01-AFF6-8647848BA39E}">
      <dgm:prSet/>
      <dgm:spPr/>
      <dgm:t>
        <a:bodyPr/>
        <a:lstStyle/>
        <a:p>
          <a:endParaRPr lang="en-US"/>
        </a:p>
      </dgm:t>
    </dgm:pt>
    <dgm:pt modelId="{7CAD4DA6-1D91-4E27-938E-B0F91C529DCF}" type="pres">
      <dgm:prSet presAssocID="{288B944E-5BA3-4638-81EA-8EF9B8563DC4}" presName="root" presStyleCnt="0">
        <dgm:presLayoutVars>
          <dgm:dir/>
          <dgm:resizeHandles val="exact"/>
        </dgm:presLayoutVars>
      </dgm:prSet>
      <dgm:spPr/>
    </dgm:pt>
    <dgm:pt modelId="{AFDC934C-F231-4E1A-8C3A-F6E4E1CA1EAE}" type="pres">
      <dgm:prSet presAssocID="{429CE8FE-AB24-45F6-A862-7ECE4902CDDD}" presName="compNode" presStyleCnt="0"/>
      <dgm:spPr/>
    </dgm:pt>
    <dgm:pt modelId="{9AD6F8E4-F2D2-49AF-B549-B3989C435FF1}" type="pres">
      <dgm:prSet presAssocID="{429CE8FE-AB24-45F6-A862-7ECE4902CDDD}" presName="iconBgRect" presStyleLbl="bgShp" presStyleIdx="0" presStyleCnt="3"/>
      <dgm:spPr>
        <a:prstGeom prst="round2DiagRect">
          <a:avLst>
            <a:gd name="adj1" fmla="val 29727"/>
            <a:gd name="adj2" fmla="val 0"/>
          </a:avLst>
        </a:prstGeom>
      </dgm:spPr>
    </dgm:pt>
    <dgm:pt modelId="{9FE8CBCC-6258-4AFA-935C-F87042C1C7F7}" type="pres">
      <dgm:prSet presAssocID="{429CE8FE-AB24-45F6-A862-7ECE4902CDD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17C657F6-7B4B-4E4C-9AED-502A6075E39C}" type="pres">
      <dgm:prSet presAssocID="{429CE8FE-AB24-45F6-A862-7ECE4902CDDD}" presName="spaceRect" presStyleCnt="0"/>
      <dgm:spPr/>
    </dgm:pt>
    <dgm:pt modelId="{54577D35-C706-4F58-A2EE-160146B3AB18}" type="pres">
      <dgm:prSet presAssocID="{429CE8FE-AB24-45F6-A862-7ECE4902CDDD}" presName="textRect" presStyleLbl="revTx" presStyleIdx="0" presStyleCnt="3">
        <dgm:presLayoutVars>
          <dgm:chMax val="1"/>
          <dgm:chPref val="1"/>
        </dgm:presLayoutVars>
      </dgm:prSet>
      <dgm:spPr/>
    </dgm:pt>
    <dgm:pt modelId="{18BE4C70-2269-4E5C-B435-AF36D6636D1B}" type="pres">
      <dgm:prSet presAssocID="{D199ABF5-D71D-4931-B2F0-BB11591EA4AD}" presName="sibTrans" presStyleCnt="0"/>
      <dgm:spPr/>
    </dgm:pt>
    <dgm:pt modelId="{15B88DCF-A866-483D-B2AE-7BE8BE62CF74}" type="pres">
      <dgm:prSet presAssocID="{3D1D38EB-0A90-4DCA-A5D5-8770118EAD26}" presName="compNode" presStyleCnt="0"/>
      <dgm:spPr/>
    </dgm:pt>
    <dgm:pt modelId="{CEB1AE8C-51B6-4565-BB10-1C37D1F4F366}" type="pres">
      <dgm:prSet presAssocID="{3D1D38EB-0A90-4DCA-A5D5-8770118EAD26}" presName="iconBgRect" presStyleLbl="bgShp" presStyleIdx="1" presStyleCnt="3"/>
      <dgm:spPr>
        <a:prstGeom prst="round2DiagRect">
          <a:avLst>
            <a:gd name="adj1" fmla="val 29727"/>
            <a:gd name="adj2" fmla="val 0"/>
          </a:avLst>
        </a:prstGeom>
      </dgm:spPr>
    </dgm:pt>
    <dgm:pt modelId="{DDDCED72-29F7-466D-9AD6-72A53689DD43}" type="pres">
      <dgm:prSet presAssocID="{3D1D38EB-0A90-4DCA-A5D5-8770118EAD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001A5F5A-5A9F-4C9B-A305-D91907679F41}" type="pres">
      <dgm:prSet presAssocID="{3D1D38EB-0A90-4DCA-A5D5-8770118EAD26}" presName="spaceRect" presStyleCnt="0"/>
      <dgm:spPr/>
    </dgm:pt>
    <dgm:pt modelId="{32F6CB36-E116-4308-98EA-E17C86E200E9}" type="pres">
      <dgm:prSet presAssocID="{3D1D38EB-0A90-4DCA-A5D5-8770118EAD26}" presName="textRect" presStyleLbl="revTx" presStyleIdx="1" presStyleCnt="3">
        <dgm:presLayoutVars>
          <dgm:chMax val="1"/>
          <dgm:chPref val="1"/>
        </dgm:presLayoutVars>
      </dgm:prSet>
      <dgm:spPr/>
    </dgm:pt>
    <dgm:pt modelId="{0DD262A1-6D43-41A2-9AA4-C5495F61697D}" type="pres">
      <dgm:prSet presAssocID="{83C0ADA1-4794-4717-8FF0-0CB74BB42C3D}" presName="sibTrans" presStyleCnt="0"/>
      <dgm:spPr/>
    </dgm:pt>
    <dgm:pt modelId="{FA244F31-DCCF-4331-9CD3-1EBD7710217A}" type="pres">
      <dgm:prSet presAssocID="{47A6366B-ED89-48D9-98DC-02F664423E12}" presName="compNode" presStyleCnt="0"/>
      <dgm:spPr/>
    </dgm:pt>
    <dgm:pt modelId="{C62F4E91-6BDA-40B1-9093-285D033DAB97}" type="pres">
      <dgm:prSet presAssocID="{47A6366B-ED89-48D9-98DC-02F664423E12}" presName="iconBgRect" presStyleLbl="bgShp" presStyleIdx="2" presStyleCnt="3"/>
      <dgm:spPr>
        <a:prstGeom prst="round2DiagRect">
          <a:avLst>
            <a:gd name="adj1" fmla="val 29727"/>
            <a:gd name="adj2" fmla="val 0"/>
          </a:avLst>
        </a:prstGeom>
      </dgm:spPr>
    </dgm:pt>
    <dgm:pt modelId="{93E50160-E38A-4D39-9527-7FC347E1684A}" type="pres">
      <dgm:prSet presAssocID="{47A6366B-ED89-48D9-98DC-02F664423E1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ull"/>
        </a:ext>
      </dgm:extLst>
    </dgm:pt>
    <dgm:pt modelId="{DEFCD161-2984-4A9B-8EE3-626C13B79C7F}" type="pres">
      <dgm:prSet presAssocID="{47A6366B-ED89-48D9-98DC-02F664423E12}" presName="spaceRect" presStyleCnt="0"/>
      <dgm:spPr/>
    </dgm:pt>
    <dgm:pt modelId="{7FBD2800-67EC-451A-BE0A-ADBDDB576508}" type="pres">
      <dgm:prSet presAssocID="{47A6366B-ED89-48D9-98DC-02F664423E12}" presName="textRect" presStyleLbl="revTx" presStyleIdx="2" presStyleCnt="3">
        <dgm:presLayoutVars>
          <dgm:chMax val="1"/>
          <dgm:chPref val="1"/>
        </dgm:presLayoutVars>
      </dgm:prSet>
      <dgm:spPr/>
    </dgm:pt>
  </dgm:ptLst>
  <dgm:cxnLst>
    <dgm:cxn modelId="{08395E35-2BC5-49F3-A231-6BE853FF8A54}" srcId="{288B944E-5BA3-4638-81EA-8EF9B8563DC4}" destId="{429CE8FE-AB24-45F6-A862-7ECE4902CDDD}" srcOrd="0" destOrd="0" parTransId="{A112DBF7-6686-457C-80DA-701378785707}" sibTransId="{D199ABF5-D71D-4931-B2F0-BB11591EA4AD}"/>
    <dgm:cxn modelId="{D9317436-89CF-4464-A2C0-44C18780C02A}" type="presOf" srcId="{288B944E-5BA3-4638-81EA-8EF9B8563DC4}" destId="{7CAD4DA6-1D91-4E27-938E-B0F91C529DCF}" srcOrd="0" destOrd="0" presId="urn:microsoft.com/office/officeart/2018/5/layout/IconLeafLabelList"/>
    <dgm:cxn modelId="{EDBF1247-9D43-4EAF-9376-A34918C14E2F}" type="presOf" srcId="{429CE8FE-AB24-45F6-A862-7ECE4902CDDD}" destId="{54577D35-C706-4F58-A2EE-160146B3AB18}" srcOrd="0" destOrd="0" presId="urn:microsoft.com/office/officeart/2018/5/layout/IconLeafLabelList"/>
    <dgm:cxn modelId="{B218F4E2-A48A-471D-9407-C321547FDEE2}" srcId="{288B944E-5BA3-4638-81EA-8EF9B8563DC4}" destId="{3D1D38EB-0A90-4DCA-A5D5-8770118EAD26}" srcOrd="1" destOrd="0" parTransId="{EB629EFA-F147-4E67-BED6-0C1040D201F3}" sibTransId="{83C0ADA1-4794-4717-8FF0-0CB74BB42C3D}"/>
    <dgm:cxn modelId="{56112CE7-27D9-43E2-817A-820F6396311A}" type="presOf" srcId="{3D1D38EB-0A90-4DCA-A5D5-8770118EAD26}" destId="{32F6CB36-E116-4308-98EA-E17C86E200E9}" srcOrd="0" destOrd="0" presId="urn:microsoft.com/office/officeart/2018/5/layout/IconLeafLabelList"/>
    <dgm:cxn modelId="{1726D3F1-BA4F-4B7B-9096-8A742DFDD475}" type="presOf" srcId="{47A6366B-ED89-48D9-98DC-02F664423E12}" destId="{7FBD2800-67EC-451A-BE0A-ADBDDB576508}" srcOrd="0" destOrd="0" presId="urn:microsoft.com/office/officeart/2018/5/layout/IconLeafLabelList"/>
    <dgm:cxn modelId="{4CF577FE-DA75-4A01-AFF6-8647848BA39E}" srcId="{288B944E-5BA3-4638-81EA-8EF9B8563DC4}" destId="{47A6366B-ED89-48D9-98DC-02F664423E12}" srcOrd="2" destOrd="0" parTransId="{58791775-654C-4C36-BD80-D3AE0ACBB17D}" sibTransId="{E0795B3A-E939-400E-8C26-DBDA4FC062BF}"/>
    <dgm:cxn modelId="{D604BA02-E6A7-41F4-BBA0-DC7E3FB9249F}" type="presParOf" srcId="{7CAD4DA6-1D91-4E27-938E-B0F91C529DCF}" destId="{AFDC934C-F231-4E1A-8C3A-F6E4E1CA1EAE}" srcOrd="0" destOrd="0" presId="urn:microsoft.com/office/officeart/2018/5/layout/IconLeafLabelList"/>
    <dgm:cxn modelId="{65556FFB-7175-4CF6-AAD3-D8E7F75A112E}" type="presParOf" srcId="{AFDC934C-F231-4E1A-8C3A-F6E4E1CA1EAE}" destId="{9AD6F8E4-F2D2-49AF-B549-B3989C435FF1}" srcOrd="0" destOrd="0" presId="urn:microsoft.com/office/officeart/2018/5/layout/IconLeafLabelList"/>
    <dgm:cxn modelId="{D946BFD7-8CCF-47F4-8E21-2E8954F51402}" type="presParOf" srcId="{AFDC934C-F231-4E1A-8C3A-F6E4E1CA1EAE}" destId="{9FE8CBCC-6258-4AFA-935C-F87042C1C7F7}" srcOrd="1" destOrd="0" presId="urn:microsoft.com/office/officeart/2018/5/layout/IconLeafLabelList"/>
    <dgm:cxn modelId="{4EFC32B2-9E53-470A-9C6C-E1AF23D5AB7D}" type="presParOf" srcId="{AFDC934C-F231-4E1A-8C3A-F6E4E1CA1EAE}" destId="{17C657F6-7B4B-4E4C-9AED-502A6075E39C}" srcOrd="2" destOrd="0" presId="urn:microsoft.com/office/officeart/2018/5/layout/IconLeafLabelList"/>
    <dgm:cxn modelId="{83130BE8-5353-4E84-8BF5-266FE6C259BF}" type="presParOf" srcId="{AFDC934C-F231-4E1A-8C3A-F6E4E1CA1EAE}" destId="{54577D35-C706-4F58-A2EE-160146B3AB18}" srcOrd="3" destOrd="0" presId="urn:microsoft.com/office/officeart/2018/5/layout/IconLeafLabelList"/>
    <dgm:cxn modelId="{70C3706D-87B6-4F9F-99F4-4EB5C42B7518}" type="presParOf" srcId="{7CAD4DA6-1D91-4E27-938E-B0F91C529DCF}" destId="{18BE4C70-2269-4E5C-B435-AF36D6636D1B}" srcOrd="1" destOrd="0" presId="urn:microsoft.com/office/officeart/2018/5/layout/IconLeafLabelList"/>
    <dgm:cxn modelId="{CE1BA743-69AF-4495-9A07-F960B7FB10DC}" type="presParOf" srcId="{7CAD4DA6-1D91-4E27-938E-B0F91C529DCF}" destId="{15B88DCF-A866-483D-B2AE-7BE8BE62CF74}" srcOrd="2" destOrd="0" presId="urn:microsoft.com/office/officeart/2018/5/layout/IconLeafLabelList"/>
    <dgm:cxn modelId="{65B4D356-D62E-49E8-BF79-87CFE9842BD9}" type="presParOf" srcId="{15B88DCF-A866-483D-B2AE-7BE8BE62CF74}" destId="{CEB1AE8C-51B6-4565-BB10-1C37D1F4F366}" srcOrd="0" destOrd="0" presId="urn:microsoft.com/office/officeart/2018/5/layout/IconLeafLabelList"/>
    <dgm:cxn modelId="{C2BA7752-461A-4380-AC13-4132AB8E9E64}" type="presParOf" srcId="{15B88DCF-A866-483D-B2AE-7BE8BE62CF74}" destId="{DDDCED72-29F7-466D-9AD6-72A53689DD43}" srcOrd="1" destOrd="0" presId="urn:microsoft.com/office/officeart/2018/5/layout/IconLeafLabelList"/>
    <dgm:cxn modelId="{039C7758-263E-47B3-92A3-DB6664845988}" type="presParOf" srcId="{15B88DCF-A866-483D-B2AE-7BE8BE62CF74}" destId="{001A5F5A-5A9F-4C9B-A305-D91907679F41}" srcOrd="2" destOrd="0" presId="urn:microsoft.com/office/officeart/2018/5/layout/IconLeafLabelList"/>
    <dgm:cxn modelId="{6D0B8376-4D00-4300-BC4A-9E477E8F5660}" type="presParOf" srcId="{15B88DCF-A866-483D-B2AE-7BE8BE62CF74}" destId="{32F6CB36-E116-4308-98EA-E17C86E200E9}" srcOrd="3" destOrd="0" presId="urn:microsoft.com/office/officeart/2018/5/layout/IconLeafLabelList"/>
    <dgm:cxn modelId="{66985292-D2F9-4B46-AD2A-A16C36E4B501}" type="presParOf" srcId="{7CAD4DA6-1D91-4E27-938E-B0F91C529DCF}" destId="{0DD262A1-6D43-41A2-9AA4-C5495F61697D}" srcOrd="3" destOrd="0" presId="urn:microsoft.com/office/officeart/2018/5/layout/IconLeafLabelList"/>
    <dgm:cxn modelId="{F20E28CD-D6C4-4A47-9585-04AD25BE6F0B}" type="presParOf" srcId="{7CAD4DA6-1D91-4E27-938E-B0F91C529DCF}" destId="{FA244F31-DCCF-4331-9CD3-1EBD7710217A}" srcOrd="4" destOrd="0" presId="urn:microsoft.com/office/officeart/2018/5/layout/IconLeafLabelList"/>
    <dgm:cxn modelId="{55828D38-97A6-4706-B409-C70DF8EA879C}" type="presParOf" srcId="{FA244F31-DCCF-4331-9CD3-1EBD7710217A}" destId="{C62F4E91-6BDA-40B1-9093-285D033DAB97}" srcOrd="0" destOrd="0" presId="urn:microsoft.com/office/officeart/2018/5/layout/IconLeafLabelList"/>
    <dgm:cxn modelId="{F45AB256-6CBB-4384-B71A-4999CAEAC994}" type="presParOf" srcId="{FA244F31-DCCF-4331-9CD3-1EBD7710217A}" destId="{93E50160-E38A-4D39-9527-7FC347E1684A}" srcOrd="1" destOrd="0" presId="urn:microsoft.com/office/officeart/2018/5/layout/IconLeafLabelList"/>
    <dgm:cxn modelId="{80D4D461-9CF3-49CC-B577-36A856A91229}" type="presParOf" srcId="{FA244F31-DCCF-4331-9CD3-1EBD7710217A}" destId="{DEFCD161-2984-4A9B-8EE3-626C13B79C7F}" srcOrd="2" destOrd="0" presId="urn:microsoft.com/office/officeart/2018/5/layout/IconLeafLabelList"/>
    <dgm:cxn modelId="{522291C1-8816-4097-94E2-134CD582DA59}" type="presParOf" srcId="{FA244F31-DCCF-4331-9CD3-1EBD7710217A}" destId="{7FBD2800-67EC-451A-BE0A-ADBDDB57650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D27C324-6288-4777-9F66-A1D3863CD5A3}"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F0BDA09F-8CDC-4F4F-A0B5-54A012085DFC}">
      <dgm:prSet/>
      <dgm:spPr/>
      <dgm:t>
        <a:bodyPr/>
        <a:lstStyle/>
        <a:p>
          <a:r>
            <a:rPr lang="en-GB"/>
            <a:t>Optimistic view of Human Nature</a:t>
          </a:r>
          <a:endParaRPr lang="en-US"/>
        </a:p>
      </dgm:t>
    </dgm:pt>
    <dgm:pt modelId="{100047B8-2AA6-4C70-9964-11FAA51D11F5}" type="parTrans" cxnId="{0609BE54-6A4A-4220-AD8B-4A350F6B84DD}">
      <dgm:prSet/>
      <dgm:spPr/>
      <dgm:t>
        <a:bodyPr/>
        <a:lstStyle/>
        <a:p>
          <a:endParaRPr lang="en-US"/>
        </a:p>
      </dgm:t>
    </dgm:pt>
    <dgm:pt modelId="{E6A6E003-20A1-4128-958D-9CCA59ED15A8}" type="sibTrans" cxnId="{0609BE54-6A4A-4220-AD8B-4A350F6B84DD}">
      <dgm:prSet/>
      <dgm:spPr/>
      <dgm:t>
        <a:bodyPr/>
        <a:lstStyle/>
        <a:p>
          <a:endParaRPr lang="en-US"/>
        </a:p>
      </dgm:t>
    </dgm:pt>
    <dgm:pt modelId="{94D0A93F-386D-40D6-8CF1-C99C4FF91E64}">
      <dgm:prSet/>
      <dgm:spPr/>
      <dgm:t>
        <a:bodyPr/>
        <a:lstStyle/>
        <a:p>
          <a:r>
            <a:rPr lang="en-GB"/>
            <a:t>Rogers believed that individuals are constantly developing and </a:t>
          </a:r>
          <a:r>
            <a:rPr lang="en-GB" i="1"/>
            <a:t>“becoming”. </a:t>
          </a:r>
          <a:endParaRPr lang="en-US"/>
        </a:p>
      </dgm:t>
    </dgm:pt>
    <dgm:pt modelId="{81331249-1AA8-4D73-AE49-276D8DE558FD}" type="parTrans" cxnId="{7614DC76-76D4-4F4A-880E-1563D5F497BD}">
      <dgm:prSet/>
      <dgm:spPr/>
      <dgm:t>
        <a:bodyPr/>
        <a:lstStyle/>
        <a:p>
          <a:endParaRPr lang="en-US"/>
        </a:p>
      </dgm:t>
    </dgm:pt>
    <dgm:pt modelId="{702B73E8-5B61-4C0D-9514-1AC30C4F2C57}" type="sibTrans" cxnId="{7614DC76-76D4-4F4A-880E-1563D5F497BD}">
      <dgm:prSet/>
      <dgm:spPr/>
      <dgm:t>
        <a:bodyPr/>
        <a:lstStyle/>
        <a:p>
          <a:endParaRPr lang="en-US"/>
        </a:p>
      </dgm:t>
    </dgm:pt>
    <dgm:pt modelId="{6EE530AD-FFBD-4E76-B1A5-660BA8F2A08A}">
      <dgm:prSet/>
      <dgm:spPr/>
      <dgm:t>
        <a:bodyPr/>
        <a:lstStyle/>
        <a:p>
          <a:r>
            <a:rPr lang="en-GB"/>
            <a:t>People are motivated by a tendency for growth</a:t>
          </a:r>
          <a:endParaRPr lang="en-US"/>
        </a:p>
      </dgm:t>
    </dgm:pt>
    <dgm:pt modelId="{DC66703B-5C9D-4A13-B752-43046EE4A148}" type="parTrans" cxnId="{C3B67A98-63F8-4305-A92F-24AAD1B722AB}">
      <dgm:prSet/>
      <dgm:spPr/>
      <dgm:t>
        <a:bodyPr/>
        <a:lstStyle/>
        <a:p>
          <a:endParaRPr lang="en-US"/>
        </a:p>
      </dgm:t>
    </dgm:pt>
    <dgm:pt modelId="{3466503E-1908-456B-B877-25D17CC4B74E}" type="sibTrans" cxnId="{C3B67A98-63F8-4305-A92F-24AAD1B722AB}">
      <dgm:prSet/>
      <dgm:spPr/>
      <dgm:t>
        <a:bodyPr/>
        <a:lstStyle/>
        <a:p>
          <a:endParaRPr lang="en-US"/>
        </a:p>
      </dgm:t>
    </dgm:pt>
    <dgm:pt modelId="{9E0AF90F-6A2D-4D0C-AE11-4B12FCB3B536}">
      <dgm:prSet/>
      <dgm:spPr/>
      <dgm:t>
        <a:bodyPr/>
        <a:lstStyle/>
        <a:p>
          <a:r>
            <a:rPr lang="en-GB"/>
            <a:t>Rogers believed that people have inner images of themselves (self concept) through early and later relationships. This is the foundation for how that individual behaves and reacts within the world. </a:t>
          </a:r>
          <a:endParaRPr lang="en-US"/>
        </a:p>
      </dgm:t>
    </dgm:pt>
    <dgm:pt modelId="{C74E8942-B9E6-4B8B-A1F4-896EA8536AA3}" type="parTrans" cxnId="{04DA66B9-D49F-4C6B-8907-14C569B73639}">
      <dgm:prSet/>
      <dgm:spPr/>
      <dgm:t>
        <a:bodyPr/>
        <a:lstStyle/>
        <a:p>
          <a:endParaRPr lang="en-US"/>
        </a:p>
      </dgm:t>
    </dgm:pt>
    <dgm:pt modelId="{BDAB5760-5F36-4E9C-B9ED-DCFA47572402}" type="sibTrans" cxnId="{04DA66B9-D49F-4C6B-8907-14C569B73639}">
      <dgm:prSet/>
      <dgm:spPr/>
      <dgm:t>
        <a:bodyPr/>
        <a:lstStyle/>
        <a:p>
          <a:endParaRPr lang="en-US"/>
        </a:p>
      </dgm:t>
    </dgm:pt>
    <dgm:pt modelId="{640796BE-646F-488C-AB4D-BC7110C039B2}">
      <dgm:prSet/>
      <dgm:spPr/>
      <dgm:t>
        <a:bodyPr/>
        <a:lstStyle/>
        <a:p>
          <a:r>
            <a:rPr lang="en-GB"/>
            <a:t>Phenomenological approach – the individual’s subjective experience.</a:t>
          </a:r>
          <a:endParaRPr lang="en-US"/>
        </a:p>
      </dgm:t>
    </dgm:pt>
    <dgm:pt modelId="{363E581A-8D26-4511-8390-405E3163A6FA}" type="parTrans" cxnId="{7D95F70C-068E-470E-9137-87A2A1825903}">
      <dgm:prSet/>
      <dgm:spPr/>
      <dgm:t>
        <a:bodyPr/>
        <a:lstStyle/>
        <a:p>
          <a:endParaRPr lang="en-US"/>
        </a:p>
      </dgm:t>
    </dgm:pt>
    <dgm:pt modelId="{ADABAA87-C865-482F-891F-AF4A8EF2FBD9}" type="sibTrans" cxnId="{7D95F70C-068E-470E-9137-87A2A1825903}">
      <dgm:prSet/>
      <dgm:spPr/>
      <dgm:t>
        <a:bodyPr/>
        <a:lstStyle/>
        <a:p>
          <a:endParaRPr lang="en-US"/>
        </a:p>
      </dgm:t>
    </dgm:pt>
    <dgm:pt modelId="{D32A3878-0A11-4887-8080-F5E8A7CF1CAD}" type="pres">
      <dgm:prSet presAssocID="{8D27C324-6288-4777-9F66-A1D3863CD5A3}" presName="diagram" presStyleCnt="0">
        <dgm:presLayoutVars>
          <dgm:dir/>
          <dgm:resizeHandles val="exact"/>
        </dgm:presLayoutVars>
      </dgm:prSet>
      <dgm:spPr/>
    </dgm:pt>
    <dgm:pt modelId="{F13968E7-DFDD-46B1-A908-7F8DA8A771CF}" type="pres">
      <dgm:prSet presAssocID="{F0BDA09F-8CDC-4F4F-A0B5-54A012085DFC}" presName="node" presStyleLbl="node1" presStyleIdx="0" presStyleCnt="5">
        <dgm:presLayoutVars>
          <dgm:bulletEnabled val="1"/>
        </dgm:presLayoutVars>
      </dgm:prSet>
      <dgm:spPr/>
    </dgm:pt>
    <dgm:pt modelId="{D12A128D-40EA-495C-AA09-373F48BC2C40}" type="pres">
      <dgm:prSet presAssocID="{E6A6E003-20A1-4128-958D-9CCA59ED15A8}" presName="sibTrans" presStyleCnt="0"/>
      <dgm:spPr/>
    </dgm:pt>
    <dgm:pt modelId="{38884D49-63A8-4F7D-8024-A7A5D26E481B}" type="pres">
      <dgm:prSet presAssocID="{94D0A93F-386D-40D6-8CF1-C99C4FF91E64}" presName="node" presStyleLbl="node1" presStyleIdx="1" presStyleCnt="5">
        <dgm:presLayoutVars>
          <dgm:bulletEnabled val="1"/>
        </dgm:presLayoutVars>
      </dgm:prSet>
      <dgm:spPr/>
    </dgm:pt>
    <dgm:pt modelId="{02F78487-6F3E-417D-877D-FC9B2D3B1084}" type="pres">
      <dgm:prSet presAssocID="{702B73E8-5B61-4C0D-9514-1AC30C4F2C57}" presName="sibTrans" presStyleCnt="0"/>
      <dgm:spPr/>
    </dgm:pt>
    <dgm:pt modelId="{F055642B-EF48-4E54-B490-D17AD4D7BFD5}" type="pres">
      <dgm:prSet presAssocID="{6EE530AD-FFBD-4E76-B1A5-660BA8F2A08A}" presName="node" presStyleLbl="node1" presStyleIdx="2" presStyleCnt="5">
        <dgm:presLayoutVars>
          <dgm:bulletEnabled val="1"/>
        </dgm:presLayoutVars>
      </dgm:prSet>
      <dgm:spPr/>
    </dgm:pt>
    <dgm:pt modelId="{2C7B917A-31CA-4038-AE43-1507A067601D}" type="pres">
      <dgm:prSet presAssocID="{3466503E-1908-456B-B877-25D17CC4B74E}" presName="sibTrans" presStyleCnt="0"/>
      <dgm:spPr/>
    </dgm:pt>
    <dgm:pt modelId="{296F1B76-9735-4969-8A80-63FE8484E0FF}" type="pres">
      <dgm:prSet presAssocID="{9E0AF90F-6A2D-4D0C-AE11-4B12FCB3B536}" presName="node" presStyleLbl="node1" presStyleIdx="3" presStyleCnt="5">
        <dgm:presLayoutVars>
          <dgm:bulletEnabled val="1"/>
        </dgm:presLayoutVars>
      </dgm:prSet>
      <dgm:spPr/>
    </dgm:pt>
    <dgm:pt modelId="{1FA4AFAD-BAE3-470E-83D6-A0484363216B}" type="pres">
      <dgm:prSet presAssocID="{BDAB5760-5F36-4E9C-B9ED-DCFA47572402}" presName="sibTrans" presStyleCnt="0"/>
      <dgm:spPr/>
    </dgm:pt>
    <dgm:pt modelId="{5E0B3547-8990-482D-88CB-153D676B79B6}" type="pres">
      <dgm:prSet presAssocID="{640796BE-646F-488C-AB4D-BC7110C039B2}" presName="node" presStyleLbl="node1" presStyleIdx="4" presStyleCnt="5">
        <dgm:presLayoutVars>
          <dgm:bulletEnabled val="1"/>
        </dgm:presLayoutVars>
      </dgm:prSet>
      <dgm:spPr/>
    </dgm:pt>
  </dgm:ptLst>
  <dgm:cxnLst>
    <dgm:cxn modelId="{871D1F04-88E5-43BA-87F2-B88432589682}" type="presOf" srcId="{9E0AF90F-6A2D-4D0C-AE11-4B12FCB3B536}" destId="{296F1B76-9735-4969-8A80-63FE8484E0FF}" srcOrd="0" destOrd="0" presId="urn:microsoft.com/office/officeart/2005/8/layout/default"/>
    <dgm:cxn modelId="{7D95F70C-068E-470E-9137-87A2A1825903}" srcId="{8D27C324-6288-4777-9F66-A1D3863CD5A3}" destId="{640796BE-646F-488C-AB4D-BC7110C039B2}" srcOrd="4" destOrd="0" parTransId="{363E581A-8D26-4511-8390-405E3163A6FA}" sibTransId="{ADABAA87-C865-482F-891F-AF4A8EF2FBD9}"/>
    <dgm:cxn modelId="{B3898E23-8CC6-42D7-B243-794309F86FC4}" type="presOf" srcId="{F0BDA09F-8CDC-4F4F-A0B5-54A012085DFC}" destId="{F13968E7-DFDD-46B1-A908-7F8DA8A771CF}" srcOrd="0" destOrd="0" presId="urn:microsoft.com/office/officeart/2005/8/layout/default"/>
    <dgm:cxn modelId="{42A48224-E375-4FE3-A5D2-3A3E6B4CFF8C}" type="presOf" srcId="{6EE530AD-FFBD-4E76-B1A5-660BA8F2A08A}" destId="{F055642B-EF48-4E54-B490-D17AD4D7BFD5}" srcOrd="0" destOrd="0" presId="urn:microsoft.com/office/officeart/2005/8/layout/default"/>
    <dgm:cxn modelId="{0FC80338-F1E7-4EDA-8D73-C3A5DF79BE5D}" type="presOf" srcId="{640796BE-646F-488C-AB4D-BC7110C039B2}" destId="{5E0B3547-8990-482D-88CB-153D676B79B6}" srcOrd="0" destOrd="0" presId="urn:microsoft.com/office/officeart/2005/8/layout/default"/>
    <dgm:cxn modelId="{3162464D-87BF-4C2E-B5A6-2375BA57463C}" type="presOf" srcId="{94D0A93F-386D-40D6-8CF1-C99C4FF91E64}" destId="{38884D49-63A8-4F7D-8024-A7A5D26E481B}" srcOrd="0" destOrd="0" presId="urn:microsoft.com/office/officeart/2005/8/layout/default"/>
    <dgm:cxn modelId="{0609BE54-6A4A-4220-AD8B-4A350F6B84DD}" srcId="{8D27C324-6288-4777-9F66-A1D3863CD5A3}" destId="{F0BDA09F-8CDC-4F4F-A0B5-54A012085DFC}" srcOrd="0" destOrd="0" parTransId="{100047B8-2AA6-4C70-9964-11FAA51D11F5}" sibTransId="{E6A6E003-20A1-4128-958D-9CCA59ED15A8}"/>
    <dgm:cxn modelId="{7614DC76-76D4-4F4A-880E-1563D5F497BD}" srcId="{8D27C324-6288-4777-9F66-A1D3863CD5A3}" destId="{94D0A93F-386D-40D6-8CF1-C99C4FF91E64}" srcOrd="1" destOrd="0" parTransId="{81331249-1AA8-4D73-AE49-276D8DE558FD}" sibTransId="{702B73E8-5B61-4C0D-9514-1AC30C4F2C57}"/>
    <dgm:cxn modelId="{C3B67A98-63F8-4305-A92F-24AAD1B722AB}" srcId="{8D27C324-6288-4777-9F66-A1D3863CD5A3}" destId="{6EE530AD-FFBD-4E76-B1A5-660BA8F2A08A}" srcOrd="2" destOrd="0" parTransId="{DC66703B-5C9D-4A13-B752-43046EE4A148}" sibTransId="{3466503E-1908-456B-B877-25D17CC4B74E}"/>
    <dgm:cxn modelId="{04DA66B9-D49F-4C6B-8907-14C569B73639}" srcId="{8D27C324-6288-4777-9F66-A1D3863CD5A3}" destId="{9E0AF90F-6A2D-4D0C-AE11-4B12FCB3B536}" srcOrd="3" destOrd="0" parTransId="{C74E8942-B9E6-4B8B-A1F4-896EA8536AA3}" sibTransId="{BDAB5760-5F36-4E9C-B9ED-DCFA47572402}"/>
    <dgm:cxn modelId="{C6C2C9D2-5D8D-4BA7-9258-B27AA04782A8}" type="presOf" srcId="{8D27C324-6288-4777-9F66-A1D3863CD5A3}" destId="{D32A3878-0A11-4887-8080-F5E8A7CF1CAD}" srcOrd="0" destOrd="0" presId="urn:microsoft.com/office/officeart/2005/8/layout/default"/>
    <dgm:cxn modelId="{561E061E-0B89-4AA9-B114-E13B56C8889B}" type="presParOf" srcId="{D32A3878-0A11-4887-8080-F5E8A7CF1CAD}" destId="{F13968E7-DFDD-46B1-A908-7F8DA8A771CF}" srcOrd="0" destOrd="0" presId="urn:microsoft.com/office/officeart/2005/8/layout/default"/>
    <dgm:cxn modelId="{717BE77F-7E4E-4B64-B4D3-4CF276B3F2B2}" type="presParOf" srcId="{D32A3878-0A11-4887-8080-F5E8A7CF1CAD}" destId="{D12A128D-40EA-495C-AA09-373F48BC2C40}" srcOrd="1" destOrd="0" presId="urn:microsoft.com/office/officeart/2005/8/layout/default"/>
    <dgm:cxn modelId="{FF302AB4-52BF-4169-8E1A-FDD5DE73161A}" type="presParOf" srcId="{D32A3878-0A11-4887-8080-F5E8A7CF1CAD}" destId="{38884D49-63A8-4F7D-8024-A7A5D26E481B}" srcOrd="2" destOrd="0" presId="urn:microsoft.com/office/officeart/2005/8/layout/default"/>
    <dgm:cxn modelId="{5989C230-2114-4328-92B6-9D7596351C89}" type="presParOf" srcId="{D32A3878-0A11-4887-8080-F5E8A7CF1CAD}" destId="{02F78487-6F3E-417D-877D-FC9B2D3B1084}" srcOrd="3" destOrd="0" presId="urn:microsoft.com/office/officeart/2005/8/layout/default"/>
    <dgm:cxn modelId="{0DD6B747-8130-4DEA-90D4-A53064EEB868}" type="presParOf" srcId="{D32A3878-0A11-4887-8080-F5E8A7CF1CAD}" destId="{F055642B-EF48-4E54-B490-D17AD4D7BFD5}" srcOrd="4" destOrd="0" presId="urn:microsoft.com/office/officeart/2005/8/layout/default"/>
    <dgm:cxn modelId="{28266013-4423-4C5F-918D-4CC621472815}" type="presParOf" srcId="{D32A3878-0A11-4887-8080-F5E8A7CF1CAD}" destId="{2C7B917A-31CA-4038-AE43-1507A067601D}" srcOrd="5" destOrd="0" presId="urn:microsoft.com/office/officeart/2005/8/layout/default"/>
    <dgm:cxn modelId="{04725C50-0242-4FBE-AFB5-310DE1AC48BF}" type="presParOf" srcId="{D32A3878-0A11-4887-8080-F5E8A7CF1CAD}" destId="{296F1B76-9735-4969-8A80-63FE8484E0FF}" srcOrd="6" destOrd="0" presId="urn:microsoft.com/office/officeart/2005/8/layout/default"/>
    <dgm:cxn modelId="{BBEFFD2E-F03D-4036-AE07-0D51C2748B2F}" type="presParOf" srcId="{D32A3878-0A11-4887-8080-F5E8A7CF1CAD}" destId="{1FA4AFAD-BAE3-470E-83D6-A0484363216B}" srcOrd="7" destOrd="0" presId="urn:microsoft.com/office/officeart/2005/8/layout/default"/>
    <dgm:cxn modelId="{E1AAAE28-380A-41A9-8609-E7984C712523}" type="presParOf" srcId="{D32A3878-0A11-4887-8080-F5E8A7CF1CAD}" destId="{5E0B3547-8990-482D-88CB-153D676B79B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3EC8C00-CC7B-423D-8FEC-3959F418697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5B6DE35-2461-48A8-A4CF-3C29F7D73621}">
      <dgm:prSet/>
      <dgm:spPr/>
      <dgm:t>
        <a:bodyPr/>
        <a:lstStyle/>
        <a:p>
          <a:r>
            <a:rPr lang="en-GB"/>
            <a:t>Organisms (including Humans) will develop positively if they are in an environment that encourages and supports positivity.</a:t>
          </a:r>
          <a:endParaRPr lang="en-US"/>
        </a:p>
      </dgm:t>
    </dgm:pt>
    <dgm:pt modelId="{D9E86F09-F461-4231-AA4A-ED72DA0B285F}" type="parTrans" cxnId="{1195780E-1F7C-4A10-B375-8305A43DC8D1}">
      <dgm:prSet/>
      <dgm:spPr/>
      <dgm:t>
        <a:bodyPr/>
        <a:lstStyle/>
        <a:p>
          <a:endParaRPr lang="en-US"/>
        </a:p>
      </dgm:t>
    </dgm:pt>
    <dgm:pt modelId="{AECBB36C-0AE3-4341-89F3-D7FFAE8AE80D}" type="sibTrans" cxnId="{1195780E-1F7C-4A10-B375-8305A43DC8D1}">
      <dgm:prSet/>
      <dgm:spPr/>
      <dgm:t>
        <a:bodyPr/>
        <a:lstStyle/>
        <a:p>
          <a:endParaRPr lang="en-US"/>
        </a:p>
      </dgm:t>
    </dgm:pt>
    <dgm:pt modelId="{1859E024-834E-48F4-B105-CC163297EE47}">
      <dgm:prSet/>
      <dgm:spPr/>
      <dgm:t>
        <a:bodyPr/>
        <a:lstStyle/>
        <a:p>
          <a:r>
            <a:rPr lang="en-GB"/>
            <a:t>Hostile and destructive environments will restrict the development of potential.</a:t>
          </a:r>
          <a:endParaRPr lang="en-US"/>
        </a:p>
      </dgm:t>
    </dgm:pt>
    <dgm:pt modelId="{DA36FE94-65E9-4B04-9539-396D089FDCDC}" type="parTrans" cxnId="{CA560DEF-924E-465F-AA58-C2506EC5E6E0}">
      <dgm:prSet/>
      <dgm:spPr/>
      <dgm:t>
        <a:bodyPr/>
        <a:lstStyle/>
        <a:p>
          <a:endParaRPr lang="en-US"/>
        </a:p>
      </dgm:t>
    </dgm:pt>
    <dgm:pt modelId="{5D65F35F-BB8E-4CCD-ABE1-9E03FCFCA4F4}" type="sibTrans" cxnId="{CA560DEF-924E-465F-AA58-C2506EC5E6E0}">
      <dgm:prSet/>
      <dgm:spPr/>
      <dgm:t>
        <a:bodyPr/>
        <a:lstStyle/>
        <a:p>
          <a:endParaRPr lang="en-US"/>
        </a:p>
      </dgm:t>
    </dgm:pt>
    <dgm:pt modelId="{F1914E7D-F596-427B-9977-DDAFC0550425}">
      <dgm:prSet/>
      <dgm:spPr/>
      <dgm:t>
        <a:bodyPr/>
        <a:lstStyle/>
        <a:p>
          <a:r>
            <a:rPr lang="en-GB"/>
            <a:t>For Rogers the environment, which includes the social environment (relationships) influences our ability to develop, form positive self concepts and develop self esteem</a:t>
          </a:r>
          <a:endParaRPr lang="en-US"/>
        </a:p>
      </dgm:t>
    </dgm:pt>
    <dgm:pt modelId="{3D32D5EC-393E-4491-A348-0D8A84113817}" type="parTrans" cxnId="{2D9D614B-9142-4AEA-BB74-0E1FC982B01E}">
      <dgm:prSet/>
      <dgm:spPr/>
      <dgm:t>
        <a:bodyPr/>
        <a:lstStyle/>
        <a:p>
          <a:endParaRPr lang="en-US"/>
        </a:p>
      </dgm:t>
    </dgm:pt>
    <dgm:pt modelId="{0E6A4D9A-0D70-4483-90FF-D8E39E294275}" type="sibTrans" cxnId="{2D9D614B-9142-4AEA-BB74-0E1FC982B01E}">
      <dgm:prSet/>
      <dgm:spPr/>
      <dgm:t>
        <a:bodyPr/>
        <a:lstStyle/>
        <a:p>
          <a:endParaRPr lang="en-US"/>
        </a:p>
      </dgm:t>
    </dgm:pt>
    <dgm:pt modelId="{869721B4-264E-419F-A93F-AF325DF60B9F}">
      <dgm:prSet/>
      <dgm:spPr/>
      <dgm:t>
        <a:bodyPr/>
        <a:lstStyle/>
        <a:p>
          <a:r>
            <a:rPr lang="en-GB"/>
            <a:t>Actualisation is not an activity which we are involved in at purely a conscious level, instead there are both conscious and unconscious processes at work.</a:t>
          </a:r>
          <a:endParaRPr lang="en-US"/>
        </a:p>
      </dgm:t>
    </dgm:pt>
    <dgm:pt modelId="{9B8D1283-C220-4625-BF82-4BDA0C3142AA}" type="parTrans" cxnId="{0B518E72-E9BC-4BD4-87D7-FD7D71A2182E}">
      <dgm:prSet/>
      <dgm:spPr/>
      <dgm:t>
        <a:bodyPr/>
        <a:lstStyle/>
        <a:p>
          <a:endParaRPr lang="en-US"/>
        </a:p>
      </dgm:t>
    </dgm:pt>
    <dgm:pt modelId="{A08E93A1-88DB-4A74-BB5D-F9A820D8CEEB}" type="sibTrans" cxnId="{0B518E72-E9BC-4BD4-87D7-FD7D71A2182E}">
      <dgm:prSet/>
      <dgm:spPr/>
      <dgm:t>
        <a:bodyPr/>
        <a:lstStyle/>
        <a:p>
          <a:endParaRPr lang="en-US"/>
        </a:p>
      </dgm:t>
    </dgm:pt>
    <dgm:pt modelId="{5C2BE4F0-B430-4A3D-9BB5-F30900A529E6}" type="pres">
      <dgm:prSet presAssocID="{53EC8C00-CC7B-423D-8FEC-3959F4186971}" presName="root" presStyleCnt="0">
        <dgm:presLayoutVars>
          <dgm:dir/>
          <dgm:resizeHandles val="exact"/>
        </dgm:presLayoutVars>
      </dgm:prSet>
      <dgm:spPr/>
    </dgm:pt>
    <dgm:pt modelId="{DCF799B9-A187-498C-9AE9-0446C3F6218A}" type="pres">
      <dgm:prSet presAssocID="{65B6DE35-2461-48A8-A4CF-3C29F7D73621}" presName="compNode" presStyleCnt="0"/>
      <dgm:spPr/>
    </dgm:pt>
    <dgm:pt modelId="{CD70078C-DBD2-4AC1-A3A6-ACAACEC88C2D}" type="pres">
      <dgm:prSet presAssocID="{65B6DE35-2461-48A8-A4CF-3C29F7D73621}" presName="bgRect" presStyleLbl="bgShp" presStyleIdx="0" presStyleCnt="4"/>
      <dgm:spPr/>
    </dgm:pt>
    <dgm:pt modelId="{1F7DADB3-0C96-4D25-A04E-A1112027BB2C}" type="pres">
      <dgm:prSet presAssocID="{65B6DE35-2461-48A8-A4CF-3C29F7D7362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EFA58701-C8E1-4986-8335-52DE38EA3FF6}" type="pres">
      <dgm:prSet presAssocID="{65B6DE35-2461-48A8-A4CF-3C29F7D73621}" presName="spaceRect" presStyleCnt="0"/>
      <dgm:spPr/>
    </dgm:pt>
    <dgm:pt modelId="{40548CB9-BB4D-4B3F-A996-D919FFE93FC4}" type="pres">
      <dgm:prSet presAssocID="{65B6DE35-2461-48A8-A4CF-3C29F7D73621}" presName="parTx" presStyleLbl="revTx" presStyleIdx="0" presStyleCnt="4">
        <dgm:presLayoutVars>
          <dgm:chMax val="0"/>
          <dgm:chPref val="0"/>
        </dgm:presLayoutVars>
      </dgm:prSet>
      <dgm:spPr/>
    </dgm:pt>
    <dgm:pt modelId="{D2D68354-BF40-4E27-A4A0-E7A32DE910A6}" type="pres">
      <dgm:prSet presAssocID="{AECBB36C-0AE3-4341-89F3-D7FFAE8AE80D}" presName="sibTrans" presStyleCnt="0"/>
      <dgm:spPr/>
    </dgm:pt>
    <dgm:pt modelId="{F3017A75-BCBE-48A9-A177-29A1D6CC4EB6}" type="pres">
      <dgm:prSet presAssocID="{1859E024-834E-48F4-B105-CC163297EE47}" presName="compNode" presStyleCnt="0"/>
      <dgm:spPr/>
    </dgm:pt>
    <dgm:pt modelId="{AD6D3D87-4ABB-461F-8C70-929BF1395833}" type="pres">
      <dgm:prSet presAssocID="{1859E024-834E-48F4-B105-CC163297EE47}" presName="bgRect" presStyleLbl="bgShp" presStyleIdx="1" presStyleCnt="4"/>
      <dgm:spPr/>
    </dgm:pt>
    <dgm:pt modelId="{9585A5E6-13E5-4493-BD54-A16B77D105E1}" type="pres">
      <dgm:prSet presAssocID="{1859E024-834E-48F4-B105-CC163297EE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connected"/>
        </a:ext>
      </dgm:extLst>
    </dgm:pt>
    <dgm:pt modelId="{EBE7CE74-FAF1-4B66-889A-7FC09186A182}" type="pres">
      <dgm:prSet presAssocID="{1859E024-834E-48F4-B105-CC163297EE47}" presName="spaceRect" presStyleCnt="0"/>
      <dgm:spPr/>
    </dgm:pt>
    <dgm:pt modelId="{19385A0F-323A-4ACF-B863-85F4DC761843}" type="pres">
      <dgm:prSet presAssocID="{1859E024-834E-48F4-B105-CC163297EE47}" presName="parTx" presStyleLbl="revTx" presStyleIdx="1" presStyleCnt="4">
        <dgm:presLayoutVars>
          <dgm:chMax val="0"/>
          <dgm:chPref val="0"/>
        </dgm:presLayoutVars>
      </dgm:prSet>
      <dgm:spPr/>
    </dgm:pt>
    <dgm:pt modelId="{08A98FAA-91D0-4EC0-85CB-22AE09C6312F}" type="pres">
      <dgm:prSet presAssocID="{5D65F35F-BB8E-4CCD-ABE1-9E03FCFCA4F4}" presName="sibTrans" presStyleCnt="0"/>
      <dgm:spPr/>
    </dgm:pt>
    <dgm:pt modelId="{86336522-60BB-45FA-B081-5751EDDDD1A4}" type="pres">
      <dgm:prSet presAssocID="{F1914E7D-F596-427B-9977-DDAFC0550425}" presName="compNode" presStyleCnt="0"/>
      <dgm:spPr/>
    </dgm:pt>
    <dgm:pt modelId="{B298659C-8FC4-4950-8AF6-0D85FECB129E}" type="pres">
      <dgm:prSet presAssocID="{F1914E7D-F596-427B-9977-DDAFC0550425}" presName="bgRect" presStyleLbl="bgShp" presStyleIdx="2" presStyleCnt="4"/>
      <dgm:spPr/>
    </dgm:pt>
    <dgm:pt modelId="{DD9DFC55-7D97-4212-A36C-3FCFBECBA3FA}" type="pres">
      <dgm:prSet presAssocID="{F1914E7D-F596-427B-9977-DDAFC055042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2C8F5BFC-3ECB-4805-9A99-1A56BB133104}" type="pres">
      <dgm:prSet presAssocID="{F1914E7D-F596-427B-9977-DDAFC0550425}" presName="spaceRect" presStyleCnt="0"/>
      <dgm:spPr/>
    </dgm:pt>
    <dgm:pt modelId="{81D3014B-B8BF-448B-A285-5EAE9D544185}" type="pres">
      <dgm:prSet presAssocID="{F1914E7D-F596-427B-9977-DDAFC0550425}" presName="parTx" presStyleLbl="revTx" presStyleIdx="2" presStyleCnt="4">
        <dgm:presLayoutVars>
          <dgm:chMax val="0"/>
          <dgm:chPref val="0"/>
        </dgm:presLayoutVars>
      </dgm:prSet>
      <dgm:spPr/>
    </dgm:pt>
    <dgm:pt modelId="{436CE4E1-4524-4B03-A15C-53A2055E2E52}" type="pres">
      <dgm:prSet presAssocID="{0E6A4D9A-0D70-4483-90FF-D8E39E294275}" presName="sibTrans" presStyleCnt="0"/>
      <dgm:spPr/>
    </dgm:pt>
    <dgm:pt modelId="{65B9F384-CC1A-47DC-93EC-833D75E77712}" type="pres">
      <dgm:prSet presAssocID="{869721B4-264E-419F-A93F-AF325DF60B9F}" presName="compNode" presStyleCnt="0"/>
      <dgm:spPr/>
    </dgm:pt>
    <dgm:pt modelId="{06B38E44-C6E4-4A54-90C3-63E05F6C055E}" type="pres">
      <dgm:prSet presAssocID="{869721B4-264E-419F-A93F-AF325DF60B9F}" presName="bgRect" presStyleLbl="bgShp" presStyleIdx="3" presStyleCnt="4"/>
      <dgm:spPr/>
    </dgm:pt>
    <dgm:pt modelId="{FBD8B965-A0C5-4148-B371-D5C38A2C4285}" type="pres">
      <dgm:prSet presAssocID="{869721B4-264E-419F-A93F-AF325DF60B9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41211016-A538-4292-BFA2-160757609D2E}" type="pres">
      <dgm:prSet presAssocID="{869721B4-264E-419F-A93F-AF325DF60B9F}" presName="spaceRect" presStyleCnt="0"/>
      <dgm:spPr/>
    </dgm:pt>
    <dgm:pt modelId="{386820E7-276E-419A-922C-9C4951825659}" type="pres">
      <dgm:prSet presAssocID="{869721B4-264E-419F-A93F-AF325DF60B9F}" presName="parTx" presStyleLbl="revTx" presStyleIdx="3" presStyleCnt="4">
        <dgm:presLayoutVars>
          <dgm:chMax val="0"/>
          <dgm:chPref val="0"/>
        </dgm:presLayoutVars>
      </dgm:prSet>
      <dgm:spPr/>
    </dgm:pt>
  </dgm:ptLst>
  <dgm:cxnLst>
    <dgm:cxn modelId="{1195780E-1F7C-4A10-B375-8305A43DC8D1}" srcId="{53EC8C00-CC7B-423D-8FEC-3959F4186971}" destId="{65B6DE35-2461-48A8-A4CF-3C29F7D73621}" srcOrd="0" destOrd="0" parTransId="{D9E86F09-F461-4231-AA4A-ED72DA0B285F}" sibTransId="{AECBB36C-0AE3-4341-89F3-D7FFAE8AE80D}"/>
    <dgm:cxn modelId="{2D9D614B-9142-4AEA-BB74-0E1FC982B01E}" srcId="{53EC8C00-CC7B-423D-8FEC-3959F4186971}" destId="{F1914E7D-F596-427B-9977-DDAFC0550425}" srcOrd="2" destOrd="0" parTransId="{3D32D5EC-393E-4491-A348-0D8A84113817}" sibTransId="{0E6A4D9A-0D70-4483-90FF-D8E39E294275}"/>
    <dgm:cxn modelId="{2CB03052-85A6-46E5-A6B7-4A6D9E1FEF1F}" type="presOf" srcId="{65B6DE35-2461-48A8-A4CF-3C29F7D73621}" destId="{40548CB9-BB4D-4B3F-A996-D919FFE93FC4}" srcOrd="0" destOrd="0" presId="urn:microsoft.com/office/officeart/2018/2/layout/IconVerticalSolidList"/>
    <dgm:cxn modelId="{0B518E72-E9BC-4BD4-87D7-FD7D71A2182E}" srcId="{53EC8C00-CC7B-423D-8FEC-3959F4186971}" destId="{869721B4-264E-419F-A93F-AF325DF60B9F}" srcOrd="3" destOrd="0" parTransId="{9B8D1283-C220-4625-BF82-4BDA0C3142AA}" sibTransId="{A08E93A1-88DB-4A74-BB5D-F9A820D8CEEB}"/>
    <dgm:cxn modelId="{3D952682-0657-45D8-A561-C52FA27AEB01}" type="presOf" srcId="{F1914E7D-F596-427B-9977-DDAFC0550425}" destId="{81D3014B-B8BF-448B-A285-5EAE9D544185}" srcOrd="0" destOrd="0" presId="urn:microsoft.com/office/officeart/2018/2/layout/IconVerticalSolidList"/>
    <dgm:cxn modelId="{B5C9CBA0-6E20-4803-9C8F-78D4877E0CD2}" type="presOf" srcId="{869721B4-264E-419F-A93F-AF325DF60B9F}" destId="{386820E7-276E-419A-922C-9C4951825659}" srcOrd="0" destOrd="0" presId="urn:microsoft.com/office/officeart/2018/2/layout/IconVerticalSolidList"/>
    <dgm:cxn modelId="{38D3B6AC-9BBA-47DA-B2E9-DE0AF4144D15}" type="presOf" srcId="{1859E024-834E-48F4-B105-CC163297EE47}" destId="{19385A0F-323A-4ACF-B863-85F4DC761843}" srcOrd="0" destOrd="0" presId="urn:microsoft.com/office/officeart/2018/2/layout/IconVerticalSolidList"/>
    <dgm:cxn modelId="{F0FB0AB5-FA27-4C6F-A404-8B2C38EDBFCF}" type="presOf" srcId="{53EC8C00-CC7B-423D-8FEC-3959F4186971}" destId="{5C2BE4F0-B430-4A3D-9BB5-F30900A529E6}" srcOrd="0" destOrd="0" presId="urn:microsoft.com/office/officeart/2018/2/layout/IconVerticalSolidList"/>
    <dgm:cxn modelId="{CA560DEF-924E-465F-AA58-C2506EC5E6E0}" srcId="{53EC8C00-CC7B-423D-8FEC-3959F4186971}" destId="{1859E024-834E-48F4-B105-CC163297EE47}" srcOrd="1" destOrd="0" parTransId="{DA36FE94-65E9-4B04-9539-396D089FDCDC}" sibTransId="{5D65F35F-BB8E-4CCD-ABE1-9E03FCFCA4F4}"/>
    <dgm:cxn modelId="{ACB53A4C-9D9E-4563-A4D7-849F56BBF197}" type="presParOf" srcId="{5C2BE4F0-B430-4A3D-9BB5-F30900A529E6}" destId="{DCF799B9-A187-498C-9AE9-0446C3F6218A}" srcOrd="0" destOrd="0" presId="urn:microsoft.com/office/officeart/2018/2/layout/IconVerticalSolidList"/>
    <dgm:cxn modelId="{A4897ADC-7E26-4032-AC4E-925C58797902}" type="presParOf" srcId="{DCF799B9-A187-498C-9AE9-0446C3F6218A}" destId="{CD70078C-DBD2-4AC1-A3A6-ACAACEC88C2D}" srcOrd="0" destOrd="0" presId="urn:microsoft.com/office/officeart/2018/2/layout/IconVerticalSolidList"/>
    <dgm:cxn modelId="{536FFF55-83CE-44FF-BE6C-D14AD63D2F47}" type="presParOf" srcId="{DCF799B9-A187-498C-9AE9-0446C3F6218A}" destId="{1F7DADB3-0C96-4D25-A04E-A1112027BB2C}" srcOrd="1" destOrd="0" presId="urn:microsoft.com/office/officeart/2018/2/layout/IconVerticalSolidList"/>
    <dgm:cxn modelId="{7D41C15F-CB3F-4C33-B56E-B5ED1095B7B5}" type="presParOf" srcId="{DCF799B9-A187-498C-9AE9-0446C3F6218A}" destId="{EFA58701-C8E1-4986-8335-52DE38EA3FF6}" srcOrd="2" destOrd="0" presId="urn:microsoft.com/office/officeart/2018/2/layout/IconVerticalSolidList"/>
    <dgm:cxn modelId="{A6120522-9DC6-4C9B-B5C3-160C938D3915}" type="presParOf" srcId="{DCF799B9-A187-498C-9AE9-0446C3F6218A}" destId="{40548CB9-BB4D-4B3F-A996-D919FFE93FC4}" srcOrd="3" destOrd="0" presId="urn:microsoft.com/office/officeart/2018/2/layout/IconVerticalSolidList"/>
    <dgm:cxn modelId="{CBECE3C3-8C82-488E-AAC0-B045465E83AB}" type="presParOf" srcId="{5C2BE4F0-B430-4A3D-9BB5-F30900A529E6}" destId="{D2D68354-BF40-4E27-A4A0-E7A32DE910A6}" srcOrd="1" destOrd="0" presId="urn:microsoft.com/office/officeart/2018/2/layout/IconVerticalSolidList"/>
    <dgm:cxn modelId="{6E219FFC-424E-4605-B16C-0BD33EEBF6A7}" type="presParOf" srcId="{5C2BE4F0-B430-4A3D-9BB5-F30900A529E6}" destId="{F3017A75-BCBE-48A9-A177-29A1D6CC4EB6}" srcOrd="2" destOrd="0" presId="urn:microsoft.com/office/officeart/2018/2/layout/IconVerticalSolidList"/>
    <dgm:cxn modelId="{44E8CC68-80FB-406A-AF8E-E5B0C8779776}" type="presParOf" srcId="{F3017A75-BCBE-48A9-A177-29A1D6CC4EB6}" destId="{AD6D3D87-4ABB-461F-8C70-929BF1395833}" srcOrd="0" destOrd="0" presId="urn:microsoft.com/office/officeart/2018/2/layout/IconVerticalSolidList"/>
    <dgm:cxn modelId="{18F060E8-E841-4F21-AF65-6F82E9968F78}" type="presParOf" srcId="{F3017A75-BCBE-48A9-A177-29A1D6CC4EB6}" destId="{9585A5E6-13E5-4493-BD54-A16B77D105E1}" srcOrd="1" destOrd="0" presId="urn:microsoft.com/office/officeart/2018/2/layout/IconVerticalSolidList"/>
    <dgm:cxn modelId="{BDEC613E-AA27-4086-A53D-628DC7B99369}" type="presParOf" srcId="{F3017A75-BCBE-48A9-A177-29A1D6CC4EB6}" destId="{EBE7CE74-FAF1-4B66-889A-7FC09186A182}" srcOrd="2" destOrd="0" presId="urn:microsoft.com/office/officeart/2018/2/layout/IconVerticalSolidList"/>
    <dgm:cxn modelId="{0193D2EF-6B5E-4344-B15F-4712B78FB1B3}" type="presParOf" srcId="{F3017A75-BCBE-48A9-A177-29A1D6CC4EB6}" destId="{19385A0F-323A-4ACF-B863-85F4DC761843}" srcOrd="3" destOrd="0" presId="urn:microsoft.com/office/officeart/2018/2/layout/IconVerticalSolidList"/>
    <dgm:cxn modelId="{15D6F3D2-73D7-4E56-ADB4-B713FFDB7636}" type="presParOf" srcId="{5C2BE4F0-B430-4A3D-9BB5-F30900A529E6}" destId="{08A98FAA-91D0-4EC0-85CB-22AE09C6312F}" srcOrd="3" destOrd="0" presId="urn:microsoft.com/office/officeart/2018/2/layout/IconVerticalSolidList"/>
    <dgm:cxn modelId="{08AD1507-F4DE-4657-832F-66D29FEB5538}" type="presParOf" srcId="{5C2BE4F0-B430-4A3D-9BB5-F30900A529E6}" destId="{86336522-60BB-45FA-B081-5751EDDDD1A4}" srcOrd="4" destOrd="0" presId="urn:microsoft.com/office/officeart/2018/2/layout/IconVerticalSolidList"/>
    <dgm:cxn modelId="{0485FA17-FD98-48AE-8E90-D795EB29F725}" type="presParOf" srcId="{86336522-60BB-45FA-B081-5751EDDDD1A4}" destId="{B298659C-8FC4-4950-8AF6-0D85FECB129E}" srcOrd="0" destOrd="0" presId="urn:microsoft.com/office/officeart/2018/2/layout/IconVerticalSolidList"/>
    <dgm:cxn modelId="{66F7FEA4-DA34-46F4-B6E9-2C5EDC012CB4}" type="presParOf" srcId="{86336522-60BB-45FA-B081-5751EDDDD1A4}" destId="{DD9DFC55-7D97-4212-A36C-3FCFBECBA3FA}" srcOrd="1" destOrd="0" presId="urn:microsoft.com/office/officeart/2018/2/layout/IconVerticalSolidList"/>
    <dgm:cxn modelId="{114D26E4-A611-4D0D-923C-0449E62C5DDF}" type="presParOf" srcId="{86336522-60BB-45FA-B081-5751EDDDD1A4}" destId="{2C8F5BFC-3ECB-4805-9A99-1A56BB133104}" srcOrd="2" destOrd="0" presId="urn:microsoft.com/office/officeart/2018/2/layout/IconVerticalSolidList"/>
    <dgm:cxn modelId="{88E0E9E5-898F-4BE6-A20E-A03C01637F93}" type="presParOf" srcId="{86336522-60BB-45FA-B081-5751EDDDD1A4}" destId="{81D3014B-B8BF-448B-A285-5EAE9D544185}" srcOrd="3" destOrd="0" presId="urn:microsoft.com/office/officeart/2018/2/layout/IconVerticalSolidList"/>
    <dgm:cxn modelId="{317CEC0F-7A2E-4231-A0CC-8E1C25D9E107}" type="presParOf" srcId="{5C2BE4F0-B430-4A3D-9BB5-F30900A529E6}" destId="{436CE4E1-4524-4B03-A15C-53A2055E2E52}" srcOrd="5" destOrd="0" presId="urn:microsoft.com/office/officeart/2018/2/layout/IconVerticalSolidList"/>
    <dgm:cxn modelId="{3DFCC30F-65EE-423B-AD66-BA90ADD6D9C1}" type="presParOf" srcId="{5C2BE4F0-B430-4A3D-9BB5-F30900A529E6}" destId="{65B9F384-CC1A-47DC-93EC-833D75E77712}" srcOrd="6" destOrd="0" presId="urn:microsoft.com/office/officeart/2018/2/layout/IconVerticalSolidList"/>
    <dgm:cxn modelId="{458C802A-B9E0-4AA8-9FC6-314B29552B95}" type="presParOf" srcId="{65B9F384-CC1A-47DC-93EC-833D75E77712}" destId="{06B38E44-C6E4-4A54-90C3-63E05F6C055E}" srcOrd="0" destOrd="0" presId="urn:microsoft.com/office/officeart/2018/2/layout/IconVerticalSolidList"/>
    <dgm:cxn modelId="{5E7A9F07-85C6-4423-BC67-C72EEFF9406C}" type="presParOf" srcId="{65B9F384-CC1A-47DC-93EC-833D75E77712}" destId="{FBD8B965-A0C5-4148-B371-D5C38A2C4285}" srcOrd="1" destOrd="0" presId="urn:microsoft.com/office/officeart/2018/2/layout/IconVerticalSolidList"/>
    <dgm:cxn modelId="{75870C9B-30AA-4BC0-A07A-B8C06A8D4BF4}" type="presParOf" srcId="{65B9F384-CC1A-47DC-93EC-833D75E77712}" destId="{41211016-A538-4292-BFA2-160757609D2E}" srcOrd="2" destOrd="0" presId="urn:microsoft.com/office/officeart/2018/2/layout/IconVerticalSolidList"/>
    <dgm:cxn modelId="{54E41642-1855-44DD-82F7-0DDC653C94F8}" type="presParOf" srcId="{65B9F384-CC1A-47DC-93EC-833D75E77712}" destId="{386820E7-276E-419A-922C-9C49518256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23A9616-8392-4683-9D42-BEA72A6F4B0C}"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3391B973-4E01-47D0-AAB2-83A865843B21}">
      <dgm:prSet/>
      <dgm:spPr/>
      <dgm:t>
        <a:bodyPr/>
        <a:lstStyle/>
        <a:p>
          <a:r>
            <a:rPr lang="en-GB"/>
            <a:t>The environment plays a crucial role in the actualisation of an individual.</a:t>
          </a:r>
          <a:endParaRPr lang="en-US"/>
        </a:p>
      </dgm:t>
    </dgm:pt>
    <dgm:pt modelId="{289EA08A-4CF1-4D3D-B5F7-F970190DA124}" type="parTrans" cxnId="{B17973FC-ACE6-48FA-A8FD-36CB4068B290}">
      <dgm:prSet/>
      <dgm:spPr/>
      <dgm:t>
        <a:bodyPr/>
        <a:lstStyle/>
        <a:p>
          <a:endParaRPr lang="en-US"/>
        </a:p>
      </dgm:t>
    </dgm:pt>
    <dgm:pt modelId="{D40D06AA-C506-4959-9CB2-9ECA463D3EFF}" type="sibTrans" cxnId="{B17973FC-ACE6-48FA-A8FD-36CB4068B290}">
      <dgm:prSet/>
      <dgm:spPr/>
      <dgm:t>
        <a:bodyPr/>
        <a:lstStyle/>
        <a:p>
          <a:endParaRPr lang="en-US"/>
        </a:p>
      </dgm:t>
    </dgm:pt>
    <dgm:pt modelId="{364E243E-D968-4E61-AE44-5297DAEDF552}">
      <dgm:prSet/>
      <dgm:spPr/>
      <dgm:t>
        <a:bodyPr/>
        <a:lstStyle/>
        <a:p>
          <a:r>
            <a:rPr lang="en-GB"/>
            <a:t>It is never perfect, there are always limitations or things that get in the way. This might include poor physical conditions, neglectful relationships, lack of love or nurturing</a:t>
          </a:r>
          <a:endParaRPr lang="en-US"/>
        </a:p>
      </dgm:t>
    </dgm:pt>
    <dgm:pt modelId="{768DBD42-D6F3-48F2-98E0-0503B92F68B6}" type="parTrans" cxnId="{018C9955-5883-45B7-B567-FBF3A5CBEB32}">
      <dgm:prSet/>
      <dgm:spPr/>
      <dgm:t>
        <a:bodyPr/>
        <a:lstStyle/>
        <a:p>
          <a:endParaRPr lang="en-US"/>
        </a:p>
      </dgm:t>
    </dgm:pt>
    <dgm:pt modelId="{77EAFF18-941A-4DA9-9A44-6174CBBF4567}" type="sibTrans" cxnId="{018C9955-5883-45B7-B567-FBF3A5CBEB32}">
      <dgm:prSet/>
      <dgm:spPr/>
      <dgm:t>
        <a:bodyPr/>
        <a:lstStyle/>
        <a:p>
          <a:endParaRPr lang="en-US"/>
        </a:p>
      </dgm:t>
    </dgm:pt>
    <dgm:pt modelId="{A0DBCDC2-8126-4E1F-B042-6E796D604D22}">
      <dgm:prSet/>
      <dgm:spPr/>
      <dgm:t>
        <a:bodyPr/>
        <a:lstStyle/>
        <a:p>
          <a:r>
            <a:rPr lang="en-GB"/>
            <a:t>However, each individual will react to the environment in an effort to reach their full potential.</a:t>
          </a:r>
          <a:endParaRPr lang="en-US"/>
        </a:p>
      </dgm:t>
    </dgm:pt>
    <dgm:pt modelId="{CABED471-2388-4816-87E7-CA42B40E5F28}" type="parTrans" cxnId="{64B51D44-F529-41BE-AEC1-B8889A1B5953}">
      <dgm:prSet/>
      <dgm:spPr/>
      <dgm:t>
        <a:bodyPr/>
        <a:lstStyle/>
        <a:p>
          <a:endParaRPr lang="en-US"/>
        </a:p>
      </dgm:t>
    </dgm:pt>
    <dgm:pt modelId="{D8204B04-0589-485B-B4A0-499519F18C61}" type="sibTrans" cxnId="{64B51D44-F529-41BE-AEC1-B8889A1B5953}">
      <dgm:prSet/>
      <dgm:spPr/>
      <dgm:t>
        <a:bodyPr/>
        <a:lstStyle/>
        <a:p>
          <a:endParaRPr lang="en-US"/>
        </a:p>
      </dgm:t>
    </dgm:pt>
    <dgm:pt modelId="{F1392987-C7C0-4552-A2FE-C9CEDB6B3D2B}">
      <dgm:prSet/>
      <dgm:spPr/>
      <dgm:t>
        <a:bodyPr/>
        <a:lstStyle/>
        <a:p>
          <a:r>
            <a:rPr lang="en-GB"/>
            <a:t>“The actualising tendency is, a universal characteristic of living things, but its detailed expression in human beings is always unique to the individual” (p25)</a:t>
          </a:r>
          <a:endParaRPr lang="en-US"/>
        </a:p>
      </dgm:t>
    </dgm:pt>
    <dgm:pt modelId="{5353E4C4-8B68-43B7-8BA4-83FF80459827}" type="parTrans" cxnId="{B8495E1B-B082-4269-8291-ADF2117AD066}">
      <dgm:prSet/>
      <dgm:spPr/>
      <dgm:t>
        <a:bodyPr/>
        <a:lstStyle/>
        <a:p>
          <a:endParaRPr lang="en-US"/>
        </a:p>
      </dgm:t>
    </dgm:pt>
    <dgm:pt modelId="{5828E2C6-F5C4-4353-97FA-F1AEA9D41DFB}" type="sibTrans" cxnId="{B8495E1B-B082-4269-8291-ADF2117AD066}">
      <dgm:prSet/>
      <dgm:spPr/>
      <dgm:t>
        <a:bodyPr/>
        <a:lstStyle/>
        <a:p>
          <a:endParaRPr lang="en-US"/>
        </a:p>
      </dgm:t>
    </dgm:pt>
    <dgm:pt modelId="{2F4FA44D-2B1B-4D70-821F-653B4452491D}" type="pres">
      <dgm:prSet presAssocID="{B23A9616-8392-4683-9D42-BEA72A6F4B0C}" presName="matrix" presStyleCnt="0">
        <dgm:presLayoutVars>
          <dgm:chMax val="1"/>
          <dgm:dir/>
          <dgm:resizeHandles val="exact"/>
        </dgm:presLayoutVars>
      </dgm:prSet>
      <dgm:spPr/>
    </dgm:pt>
    <dgm:pt modelId="{768188AA-8B52-492E-9989-8B1C7B1BB14F}" type="pres">
      <dgm:prSet presAssocID="{B23A9616-8392-4683-9D42-BEA72A6F4B0C}" presName="diamond" presStyleLbl="bgShp" presStyleIdx="0" presStyleCnt="1"/>
      <dgm:spPr/>
    </dgm:pt>
    <dgm:pt modelId="{A04A1756-96AE-4315-A276-E65883638142}" type="pres">
      <dgm:prSet presAssocID="{B23A9616-8392-4683-9D42-BEA72A6F4B0C}" presName="quad1" presStyleLbl="node1" presStyleIdx="0" presStyleCnt="4">
        <dgm:presLayoutVars>
          <dgm:chMax val="0"/>
          <dgm:chPref val="0"/>
          <dgm:bulletEnabled val="1"/>
        </dgm:presLayoutVars>
      </dgm:prSet>
      <dgm:spPr/>
    </dgm:pt>
    <dgm:pt modelId="{4C78BF43-86BD-4032-B35F-BE2E619FBA54}" type="pres">
      <dgm:prSet presAssocID="{B23A9616-8392-4683-9D42-BEA72A6F4B0C}" presName="quad2" presStyleLbl="node1" presStyleIdx="1" presStyleCnt="4">
        <dgm:presLayoutVars>
          <dgm:chMax val="0"/>
          <dgm:chPref val="0"/>
          <dgm:bulletEnabled val="1"/>
        </dgm:presLayoutVars>
      </dgm:prSet>
      <dgm:spPr/>
    </dgm:pt>
    <dgm:pt modelId="{DE553433-52DF-445C-A870-EE8D2D0164F5}" type="pres">
      <dgm:prSet presAssocID="{B23A9616-8392-4683-9D42-BEA72A6F4B0C}" presName="quad3" presStyleLbl="node1" presStyleIdx="2" presStyleCnt="4">
        <dgm:presLayoutVars>
          <dgm:chMax val="0"/>
          <dgm:chPref val="0"/>
          <dgm:bulletEnabled val="1"/>
        </dgm:presLayoutVars>
      </dgm:prSet>
      <dgm:spPr/>
    </dgm:pt>
    <dgm:pt modelId="{427CA433-F3FC-4E4A-9258-D6BD91879B70}" type="pres">
      <dgm:prSet presAssocID="{B23A9616-8392-4683-9D42-BEA72A6F4B0C}" presName="quad4" presStyleLbl="node1" presStyleIdx="3" presStyleCnt="4">
        <dgm:presLayoutVars>
          <dgm:chMax val="0"/>
          <dgm:chPref val="0"/>
          <dgm:bulletEnabled val="1"/>
        </dgm:presLayoutVars>
      </dgm:prSet>
      <dgm:spPr/>
    </dgm:pt>
  </dgm:ptLst>
  <dgm:cxnLst>
    <dgm:cxn modelId="{B8495E1B-B082-4269-8291-ADF2117AD066}" srcId="{B23A9616-8392-4683-9D42-BEA72A6F4B0C}" destId="{F1392987-C7C0-4552-A2FE-C9CEDB6B3D2B}" srcOrd="3" destOrd="0" parTransId="{5353E4C4-8B68-43B7-8BA4-83FF80459827}" sibTransId="{5828E2C6-F5C4-4353-97FA-F1AEA9D41DFB}"/>
    <dgm:cxn modelId="{83F1C23B-02EC-4485-AEC7-37D37117B957}" type="presOf" srcId="{3391B973-4E01-47D0-AAB2-83A865843B21}" destId="{A04A1756-96AE-4315-A276-E65883638142}" srcOrd="0" destOrd="0" presId="urn:microsoft.com/office/officeart/2005/8/layout/matrix3"/>
    <dgm:cxn modelId="{64B51D44-F529-41BE-AEC1-B8889A1B5953}" srcId="{B23A9616-8392-4683-9D42-BEA72A6F4B0C}" destId="{A0DBCDC2-8126-4E1F-B042-6E796D604D22}" srcOrd="2" destOrd="0" parTransId="{CABED471-2388-4816-87E7-CA42B40E5F28}" sibTransId="{D8204B04-0589-485B-B4A0-499519F18C61}"/>
    <dgm:cxn modelId="{018C9955-5883-45B7-B567-FBF3A5CBEB32}" srcId="{B23A9616-8392-4683-9D42-BEA72A6F4B0C}" destId="{364E243E-D968-4E61-AE44-5297DAEDF552}" srcOrd="1" destOrd="0" parTransId="{768DBD42-D6F3-48F2-98E0-0503B92F68B6}" sibTransId="{77EAFF18-941A-4DA9-9A44-6174CBBF4567}"/>
    <dgm:cxn modelId="{DCC37F92-98A7-4468-88F6-E357E7382188}" type="presOf" srcId="{A0DBCDC2-8126-4E1F-B042-6E796D604D22}" destId="{DE553433-52DF-445C-A870-EE8D2D0164F5}" srcOrd="0" destOrd="0" presId="urn:microsoft.com/office/officeart/2005/8/layout/matrix3"/>
    <dgm:cxn modelId="{FC6F759A-9289-4B25-A576-A3A149A654E7}" type="presOf" srcId="{F1392987-C7C0-4552-A2FE-C9CEDB6B3D2B}" destId="{427CA433-F3FC-4E4A-9258-D6BD91879B70}" srcOrd="0" destOrd="0" presId="urn:microsoft.com/office/officeart/2005/8/layout/matrix3"/>
    <dgm:cxn modelId="{7B8E52B4-07E3-484F-A6EA-9FDB727D6708}" type="presOf" srcId="{364E243E-D968-4E61-AE44-5297DAEDF552}" destId="{4C78BF43-86BD-4032-B35F-BE2E619FBA54}" srcOrd="0" destOrd="0" presId="urn:microsoft.com/office/officeart/2005/8/layout/matrix3"/>
    <dgm:cxn modelId="{F084B9FB-B948-40E9-8D2F-14FB17A4BB7D}" type="presOf" srcId="{B23A9616-8392-4683-9D42-BEA72A6F4B0C}" destId="{2F4FA44D-2B1B-4D70-821F-653B4452491D}" srcOrd="0" destOrd="0" presId="urn:microsoft.com/office/officeart/2005/8/layout/matrix3"/>
    <dgm:cxn modelId="{B17973FC-ACE6-48FA-A8FD-36CB4068B290}" srcId="{B23A9616-8392-4683-9D42-BEA72A6F4B0C}" destId="{3391B973-4E01-47D0-AAB2-83A865843B21}" srcOrd="0" destOrd="0" parTransId="{289EA08A-4CF1-4D3D-B5F7-F970190DA124}" sibTransId="{D40D06AA-C506-4959-9CB2-9ECA463D3EFF}"/>
    <dgm:cxn modelId="{69C3EBE9-131C-469B-81C3-B4E52EEE89F7}" type="presParOf" srcId="{2F4FA44D-2B1B-4D70-821F-653B4452491D}" destId="{768188AA-8B52-492E-9989-8B1C7B1BB14F}" srcOrd="0" destOrd="0" presId="urn:microsoft.com/office/officeart/2005/8/layout/matrix3"/>
    <dgm:cxn modelId="{27CE9E18-B88B-49E9-8C85-4AE9CD6BC57A}" type="presParOf" srcId="{2F4FA44D-2B1B-4D70-821F-653B4452491D}" destId="{A04A1756-96AE-4315-A276-E65883638142}" srcOrd="1" destOrd="0" presId="urn:microsoft.com/office/officeart/2005/8/layout/matrix3"/>
    <dgm:cxn modelId="{B1E1C577-F7E4-4094-8CFF-A2AFD687F628}" type="presParOf" srcId="{2F4FA44D-2B1B-4D70-821F-653B4452491D}" destId="{4C78BF43-86BD-4032-B35F-BE2E619FBA54}" srcOrd="2" destOrd="0" presId="urn:microsoft.com/office/officeart/2005/8/layout/matrix3"/>
    <dgm:cxn modelId="{BCC6E40C-2E0C-4A8F-A003-13CA4174CD5F}" type="presParOf" srcId="{2F4FA44D-2B1B-4D70-821F-653B4452491D}" destId="{DE553433-52DF-445C-A870-EE8D2D0164F5}" srcOrd="3" destOrd="0" presId="urn:microsoft.com/office/officeart/2005/8/layout/matrix3"/>
    <dgm:cxn modelId="{19AC585A-1906-4A5C-8B20-D904A98FCD3C}" type="presParOf" srcId="{2F4FA44D-2B1B-4D70-821F-653B4452491D}" destId="{427CA433-F3FC-4E4A-9258-D6BD91879B70}"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0800BA8-0713-4C02-BDF3-990E7BC14AB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3C62757-61F5-45FE-A61A-5049E75E3A8F}">
      <dgm:prSet/>
      <dgm:spPr/>
      <dgm:t>
        <a:bodyPr/>
        <a:lstStyle/>
        <a:p>
          <a:r>
            <a:rPr lang="en-GB"/>
            <a:t>Psychological disturbances can be seen as a disturbance in the experiential interaction process</a:t>
          </a:r>
          <a:endParaRPr lang="en-US"/>
        </a:p>
      </dgm:t>
    </dgm:pt>
    <dgm:pt modelId="{6AC71295-F90E-4D64-9A57-151AF2C8C4EC}" type="parTrans" cxnId="{39ACC966-816A-45E6-9072-732A8F5D842C}">
      <dgm:prSet/>
      <dgm:spPr/>
      <dgm:t>
        <a:bodyPr/>
        <a:lstStyle/>
        <a:p>
          <a:endParaRPr lang="en-US"/>
        </a:p>
      </dgm:t>
    </dgm:pt>
    <dgm:pt modelId="{937800BE-08A5-4333-9CC9-5F4896336EA1}" type="sibTrans" cxnId="{39ACC966-816A-45E6-9072-732A8F5D842C}">
      <dgm:prSet/>
      <dgm:spPr/>
      <dgm:t>
        <a:bodyPr/>
        <a:lstStyle/>
        <a:p>
          <a:endParaRPr lang="en-US"/>
        </a:p>
      </dgm:t>
    </dgm:pt>
    <dgm:pt modelId="{1BB2CBB8-4FAD-4579-A086-660DEC1A2181}">
      <dgm:prSet/>
      <dgm:spPr/>
      <dgm:t>
        <a:bodyPr/>
        <a:lstStyle/>
        <a:p>
          <a:r>
            <a:rPr lang="en-GB"/>
            <a:t>Process Skipping</a:t>
          </a:r>
          <a:endParaRPr lang="en-US"/>
        </a:p>
      </dgm:t>
    </dgm:pt>
    <dgm:pt modelId="{E64F4464-031A-4B50-B3C4-733F976988C3}" type="parTrans" cxnId="{480E79CE-B576-4F5A-A284-865607F7FEC7}">
      <dgm:prSet/>
      <dgm:spPr/>
      <dgm:t>
        <a:bodyPr/>
        <a:lstStyle/>
        <a:p>
          <a:endParaRPr lang="en-US"/>
        </a:p>
      </dgm:t>
    </dgm:pt>
    <dgm:pt modelId="{938ADCF0-5671-40B1-9F65-1DE6F3B923C1}" type="sibTrans" cxnId="{480E79CE-B576-4F5A-A284-865607F7FEC7}">
      <dgm:prSet/>
      <dgm:spPr/>
      <dgm:t>
        <a:bodyPr/>
        <a:lstStyle/>
        <a:p>
          <a:endParaRPr lang="en-US"/>
        </a:p>
      </dgm:t>
    </dgm:pt>
    <dgm:pt modelId="{7D4953F1-C9D0-4B06-AA51-3AA83E8A2FB0}">
      <dgm:prSet/>
      <dgm:spPr/>
      <dgm:t>
        <a:bodyPr/>
        <a:lstStyle/>
        <a:p>
          <a:r>
            <a:rPr lang="en-GB"/>
            <a:t>Theory of therapy: human nature is an interactional experiencing process which can become disturbed or blocked.</a:t>
          </a:r>
          <a:endParaRPr lang="en-US"/>
        </a:p>
      </dgm:t>
    </dgm:pt>
    <dgm:pt modelId="{2D0B4DAF-3597-473B-869B-3B2706188628}" type="parTrans" cxnId="{C7E88B71-A471-4AD5-A93E-994AA79D6B2E}">
      <dgm:prSet/>
      <dgm:spPr/>
      <dgm:t>
        <a:bodyPr/>
        <a:lstStyle/>
        <a:p>
          <a:endParaRPr lang="en-US"/>
        </a:p>
      </dgm:t>
    </dgm:pt>
    <dgm:pt modelId="{61D27954-D381-4290-9B84-8FD315886A46}" type="sibTrans" cxnId="{C7E88B71-A471-4AD5-A93E-994AA79D6B2E}">
      <dgm:prSet/>
      <dgm:spPr/>
      <dgm:t>
        <a:bodyPr/>
        <a:lstStyle/>
        <a:p>
          <a:endParaRPr lang="en-US"/>
        </a:p>
      </dgm:t>
    </dgm:pt>
    <dgm:pt modelId="{9C082419-8D7D-43F4-B6CC-B8CBBB30CAEE}">
      <dgm:prSet/>
      <dgm:spPr/>
      <dgm:t>
        <a:bodyPr/>
        <a:lstStyle/>
        <a:p>
          <a:r>
            <a:rPr lang="en-GB"/>
            <a:t>The therapist should be </a:t>
          </a:r>
          <a:r>
            <a:rPr lang="en-GB" i="1"/>
            <a:t>there with the client</a:t>
          </a:r>
          <a:r>
            <a:rPr lang="en-GB"/>
            <a:t> and </a:t>
          </a:r>
          <a:r>
            <a:rPr lang="en-GB" i="1"/>
            <a:t>not block the client’s process</a:t>
          </a:r>
          <a:endParaRPr lang="en-US"/>
        </a:p>
      </dgm:t>
    </dgm:pt>
    <dgm:pt modelId="{E149F0FC-2073-40D7-805E-72661DC4919A}" type="parTrans" cxnId="{2C891AF6-D396-42A4-B2F4-FF5746AB113A}">
      <dgm:prSet/>
      <dgm:spPr/>
      <dgm:t>
        <a:bodyPr/>
        <a:lstStyle/>
        <a:p>
          <a:endParaRPr lang="en-US"/>
        </a:p>
      </dgm:t>
    </dgm:pt>
    <dgm:pt modelId="{ECD9CDAC-592E-4D68-BE6C-5B1264D70517}" type="sibTrans" cxnId="{2C891AF6-D396-42A4-B2F4-FF5746AB113A}">
      <dgm:prSet/>
      <dgm:spPr/>
      <dgm:t>
        <a:bodyPr/>
        <a:lstStyle/>
        <a:p>
          <a:endParaRPr lang="en-US"/>
        </a:p>
      </dgm:t>
    </dgm:pt>
    <dgm:pt modelId="{B95665C5-FA1E-4C7E-AFEF-0CB218E4F6FA}" type="pres">
      <dgm:prSet presAssocID="{90800BA8-0713-4C02-BDF3-990E7BC14AB1}" presName="linear" presStyleCnt="0">
        <dgm:presLayoutVars>
          <dgm:animLvl val="lvl"/>
          <dgm:resizeHandles val="exact"/>
        </dgm:presLayoutVars>
      </dgm:prSet>
      <dgm:spPr/>
    </dgm:pt>
    <dgm:pt modelId="{304340DF-239A-46C8-B98D-7DF7AB741D84}" type="pres">
      <dgm:prSet presAssocID="{83C62757-61F5-45FE-A61A-5049E75E3A8F}" presName="parentText" presStyleLbl="node1" presStyleIdx="0" presStyleCnt="4">
        <dgm:presLayoutVars>
          <dgm:chMax val="0"/>
          <dgm:bulletEnabled val="1"/>
        </dgm:presLayoutVars>
      </dgm:prSet>
      <dgm:spPr/>
    </dgm:pt>
    <dgm:pt modelId="{5D3132FF-1331-4DF9-97FC-70B9B5B8CDCF}" type="pres">
      <dgm:prSet presAssocID="{937800BE-08A5-4333-9CC9-5F4896336EA1}" presName="spacer" presStyleCnt="0"/>
      <dgm:spPr/>
    </dgm:pt>
    <dgm:pt modelId="{AF8DF7A5-801E-4EE0-BA19-9165DE40A683}" type="pres">
      <dgm:prSet presAssocID="{1BB2CBB8-4FAD-4579-A086-660DEC1A2181}" presName="parentText" presStyleLbl="node1" presStyleIdx="1" presStyleCnt="4">
        <dgm:presLayoutVars>
          <dgm:chMax val="0"/>
          <dgm:bulletEnabled val="1"/>
        </dgm:presLayoutVars>
      </dgm:prSet>
      <dgm:spPr/>
    </dgm:pt>
    <dgm:pt modelId="{65030C72-B1DB-4067-8CE7-0D9297C02E04}" type="pres">
      <dgm:prSet presAssocID="{938ADCF0-5671-40B1-9F65-1DE6F3B923C1}" presName="spacer" presStyleCnt="0"/>
      <dgm:spPr/>
    </dgm:pt>
    <dgm:pt modelId="{A465181B-9906-4B17-9DE7-7873630C59E8}" type="pres">
      <dgm:prSet presAssocID="{7D4953F1-C9D0-4B06-AA51-3AA83E8A2FB0}" presName="parentText" presStyleLbl="node1" presStyleIdx="2" presStyleCnt="4">
        <dgm:presLayoutVars>
          <dgm:chMax val="0"/>
          <dgm:bulletEnabled val="1"/>
        </dgm:presLayoutVars>
      </dgm:prSet>
      <dgm:spPr/>
    </dgm:pt>
    <dgm:pt modelId="{CC9177DE-6EC1-47E6-9C5D-A61C8BE08550}" type="pres">
      <dgm:prSet presAssocID="{61D27954-D381-4290-9B84-8FD315886A46}" presName="spacer" presStyleCnt="0"/>
      <dgm:spPr/>
    </dgm:pt>
    <dgm:pt modelId="{9809CC04-2C80-4D25-BC7E-3693E37EDC06}" type="pres">
      <dgm:prSet presAssocID="{9C082419-8D7D-43F4-B6CC-B8CBBB30CAEE}" presName="parentText" presStyleLbl="node1" presStyleIdx="3" presStyleCnt="4">
        <dgm:presLayoutVars>
          <dgm:chMax val="0"/>
          <dgm:bulletEnabled val="1"/>
        </dgm:presLayoutVars>
      </dgm:prSet>
      <dgm:spPr/>
    </dgm:pt>
  </dgm:ptLst>
  <dgm:cxnLst>
    <dgm:cxn modelId="{9C3EC611-9843-4BCA-8F13-149FA56F48B3}" type="presOf" srcId="{90800BA8-0713-4C02-BDF3-990E7BC14AB1}" destId="{B95665C5-FA1E-4C7E-AFEF-0CB218E4F6FA}" srcOrd="0" destOrd="0" presId="urn:microsoft.com/office/officeart/2005/8/layout/vList2"/>
    <dgm:cxn modelId="{39ACC966-816A-45E6-9072-732A8F5D842C}" srcId="{90800BA8-0713-4C02-BDF3-990E7BC14AB1}" destId="{83C62757-61F5-45FE-A61A-5049E75E3A8F}" srcOrd="0" destOrd="0" parTransId="{6AC71295-F90E-4D64-9A57-151AF2C8C4EC}" sibTransId="{937800BE-08A5-4333-9CC9-5F4896336EA1}"/>
    <dgm:cxn modelId="{C7E88B71-A471-4AD5-A93E-994AA79D6B2E}" srcId="{90800BA8-0713-4C02-BDF3-990E7BC14AB1}" destId="{7D4953F1-C9D0-4B06-AA51-3AA83E8A2FB0}" srcOrd="2" destOrd="0" parTransId="{2D0B4DAF-3597-473B-869B-3B2706188628}" sibTransId="{61D27954-D381-4290-9B84-8FD315886A46}"/>
    <dgm:cxn modelId="{77D3E289-3E3E-4D94-BA6E-28DF6F3CE333}" type="presOf" srcId="{1BB2CBB8-4FAD-4579-A086-660DEC1A2181}" destId="{AF8DF7A5-801E-4EE0-BA19-9165DE40A683}" srcOrd="0" destOrd="0" presId="urn:microsoft.com/office/officeart/2005/8/layout/vList2"/>
    <dgm:cxn modelId="{13A8D4A0-D7D9-4C3F-821A-B1B4F7EAEC48}" type="presOf" srcId="{83C62757-61F5-45FE-A61A-5049E75E3A8F}" destId="{304340DF-239A-46C8-B98D-7DF7AB741D84}" srcOrd="0" destOrd="0" presId="urn:microsoft.com/office/officeart/2005/8/layout/vList2"/>
    <dgm:cxn modelId="{DA99D7B3-3A0F-4687-B29B-AF1881D820FA}" type="presOf" srcId="{7D4953F1-C9D0-4B06-AA51-3AA83E8A2FB0}" destId="{A465181B-9906-4B17-9DE7-7873630C59E8}" srcOrd="0" destOrd="0" presId="urn:microsoft.com/office/officeart/2005/8/layout/vList2"/>
    <dgm:cxn modelId="{480E79CE-B576-4F5A-A284-865607F7FEC7}" srcId="{90800BA8-0713-4C02-BDF3-990E7BC14AB1}" destId="{1BB2CBB8-4FAD-4579-A086-660DEC1A2181}" srcOrd="1" destOrd="0" parTransId="{E64F4464-031A-4B50-B3C4-733F976988C3}" sibTransId="{938ADCF0-5671-40B1-9F65-1DE6F3B923C1}"/>
    <dgm:cxn modelId="{2C891AF6-D396-42A4-B2F4-FF5746AB113A}" srcId="{90800BA8-0713-4C02-BDF3-990E7BC14AB1}" destId="{9C082419-8D7D-43F4-B6CC-B8CBBB30CAEE}" srcOrd="3" destOrd="0" parTransId="{E149F0FC-2073-40D7-805E-72661DC4919A}" sibTransId="{ECD9CDAC-592E-4D68-BE6C-5B1264D70517}"/>
    <dgm:cxn modelId="{863D5FFD-2B93-4A99-8290-22643D76FCE9}" type="presOf" srcId="{9C082419-8D7D-43F4-B6CC-B8CBBB30CAEE}" destId="{9809CC04-2C80-4D25-BC7E-3693E37EDC06}" srcOrd="0" destOrd="0" presId="urn:microsoft.com/office/officeart/2005/8/layout/vList2"/>
    <dgm:cxn modelId="{5F96E5B8-D066-4D9F-885E-40DB20292F76}" type="presParOf" srcId="{B95665C5-FA1E-4C7E-AFEF-0CB218E4F6FA}" destId="{304340DF-239A-46C8-B98D-7DF7AB741D84}" srcOrd="0" destOrd="0" presId="urn:microsoft.com/office/officeart/2005/8/layout/vList2"/>
    <dgm:cxn modelId="{14A9FADD-A7CC-48E9-8229-11DB30C49AE6}" type="presParOf" srcId="{B95665C5-FA1E-4C7E-AFEF-0CB218E4F6FA}" destId="{5D3132FF-1331-4DF9-97FC-70B9B5B8CDCF}" srcOrd="1" destOrd="0" presId="urn:microsoft.com/office/officeart/2005/8/layout/vList2"/>
    <dgm:cxn modelId="{7020B5C4-2737-4F40-96CF-424EE7C86886}" type="presParOf" srcId="{B95665C5-FA1E-4C7E-AFEF-0CB218E4F6FA}" destId="{AF8DF7A5-801E-4EE0-BA19-9165DE40A683}" srcOrd="2" destOrd="0" presId="urn:microsoft.com/office/officeart/2005/8/layout/vList2"/>
    <dgm:cxn modelId="{58DB42B6-B7D3-4A61-BAFC-6B2DF639F57A}" type="presParOf" srcId="{B95665C5-FA1E-4C7E-AFEF-0CB218E4F6FA}" destId="{65030C72-B1DB-4067-8CE7-0D9297C02E04}" srcOrd="3" destOrd="0" presId="urn:microsoft.com/office/officeart/2005/8/layout/vList2"/>
    <dgm:cxn modelId="{2B307F70-0510-4271-B935-3B2EA8EBC5F8}" type="presParOf" srcId="{B95665C5-FA1E-4C7E-AFEF-0CB218E4F6FA}" destId="{A465181B-9906-4B17-9DE7-7873630C59E8}" srcOrd="4" destOrd="0" presId="urn:microsoft.com/office/officeart/2005/8/layout/vList2"/>
    <dgm:cxn modelId="{0B3E98F3-1030-448D-9AF8-7F426A62C031}" type="presParOf" srcId="{B95665C5-FA1E-4C7E-AFEF-0CB218E4F6FA}" destId="{CC9177DE-6EC1-47E6-9C5D-A61C8BE08550}" srcOrd="5" destOrd="0" presId="urn:microsoft.com/office/officeart/2005/8/layout/vList2"/>
    <dgm:cxn modelId="{6B33FE96-0371-4E48-86B5-4B7628D756C3}" type="presParOf" srcId="{B95665C5-FA1E-4C7E-AFEF-0CB218E4F6FA}" destId="{9809CC04-2C80-4D25-BC7E-3693E37EDC0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750A2E9-ADD8-4736-BFF3-CD396857C53B}"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B60DB8AC-F01F-411F-A293-CA56407A2595}">
      <dgm:prSet/>
      <dgm:spPr/>
      <dgm:t>
        <a:bodyPr/>
        <a:lstStyle/>
        <a:p>
          <a:r>
            <a:rPr lang="en-GB"/>
            <a:t>Focusing involves </a:t>
          </a:r>
          <a:r>
            <a:rPr lang="en-GB" i="1"/>
            <a:t>attitudes</a:t>
          </a:r>
          <a:r>
            <a:rPr lang="en-GB"/>
            <a:t> towards the body and felt sensing</a:t>
          </a:r>
          <a:endParaRPr lang="en-US"/>
        </a:p>
      </dgm:t>
    </dgm:pt>
    <dgm:pt modelId="{E673BA61-5ADD-46FA-99A6-CC9117A45DFC}" type="parTrans" cxnId="{F72B4A05-0589-4544-AF9D-84035ED63EB0}">
      <dgm:prSet/>
      <dgm:spPr/>
      <dgm:t>
        <a:bodyPr/>
        <a:lstStyle/>
        <a:p>
          <a:endParaRPr lang="en-US"/>
        </a:p>
      </dgm:t>
    </dgm:pt>
    <dgm:pt modelId="{6C52DD63-F52F-48F0-B062-6BD71A532A59}" type="sibTrans" cxnId="{F72B4A05-0589-4544-AF9D-84035ED63EB0}">
      <dgm:prSet/>
      <dgm:spPr/>
      <dgm:t>
        <a:bodyPr/>
        <a:lstStyle/>
        <a:p>
          <a:endParaRPr lang="en-US"/>
        </a:p>
      </dgm:t>
    </dgm:pt>
    <dgm:pt modelId="{2E2564A9-69F3-4CA5-B2D5-4BF473C7076D}">
      <dgm:prSet/>
      <dgm:spPr/>
      <dgm:t>
        <a:bodyPr/>
        <a:lstStyle/>
        <a:p>
          <a:r>
            <a:rPr lang="en-GB"/>
            <a:t>Focusing is an </a:t>
          </a:r>
          <a:r>
            <a:rPr lang="en-GB" i="1"/>
            <a:t>interactional process, </a:t>
          </a:r>
          <a:r>
            <a:rPr lang="en-GB"/>
            <a:t>a relationship between what we know and what is yet unformed</a:t>
          </a:r>
          <a:endParaRPr lang="en-US"/>
        </a:p>
      </dgm:t>
    </dgm:pt>
    <dgm:pt modelId="{6285B07B-88BA-4E8A-86EE-51DC12F3BDA6}" type="parTrans" cxnId="{B9A6CB9D-E72F-4905-97A0-85C402167BAC}">
      <dgm:prSet/>
      <dgm:spPr/>
      <dgm:t>
        <a:bodyPr/>
        <a:lstStyle/>
        <a:p>
          <a:endParaRPr lang="en-US"/>
        </a:p>
      </dgm:t>
    </dgm:pt>
    <dgm:pt modelId="{9CAFCA10-1AA2-44A7-B2E9-3F998B6E43D4}" type="sibTrans" cxnId="{B9A6CB9D-E72F-4905-97A0-85C402167BAC}">
      <dgm:prSet/>
      <dgm:spPr/>
      <dgm:t>
        <a:bodyPr/>
        <a:lstStyle/>
        <a:p>
          <a:endParaRPr lang="en-US"/>
        </a:p>
      </dgm:t>
    </dgm:pt>
    <dgm:pt modelId="{4F6976C5-8334-47C9-ABFE-47F424AFB218}">
      <dgm:prSet/>
      <dgm:spPr/>
      <dgm:t>
        <a:bodyPr/>
        <a:lstStyle/>
        <a:p>
          <a:r>
            <a:rPr lang="en-GB"/>
            <a:t>Felt sensing is about direct experiencing of feelings </a:t>
          </a:r>
          <a:r>
            <a:rPr lang="en-GB" i="1"/>
            <a:t>in relation </a:t>
          </a:r>
          <a:r>
            <a:rPr lang="en-GB"/>
            <a:t> to life-situations</a:t>
          </a:r>
          <a:endParaRPr lang="en-US"/>
        </a:p>
      </dgm:t>
    </dgm:pt>
    <dgm:pt modelId="{0B512470-EE0E-4B3A-8360-DA172B06272C}" type="parTrans" cxnId="{59DBF4F2-DEC8-4B78-8CD0-4A2C192F8322}">
      <dgm:prSet/>
      <dgm:spPr/>
      <dgm:t>
        <a:bodyPr/>
        <a:lstStyle/>
        <a:p>
          <a:endParaRPr lang="en-US"/>
        </a:p>
      </dgm:t>
    </dgm:pt>
    <dgm:pt modelId="{3AB659C9-8A40-48EE-AA28-CF4BB55065AC}" type="sibTrans" cxnId="{59DBF4F2-DEC8-4B78-8CD0-4A2C192F8322}">
      <dgm:prSet/>
      <dgm:spPr/>
      <dgm:t>
        <a:bodyPr/>
        <a:lstStyle/>
        <a:p>
          <a:endParaRPr lang="en-US"/>
        </a:p>
      </dgm:t>
    </dgm:pt>
    <dgm:pt modelId="{4E1DA6C3-49D5-44B2-BB3D-7947C892D65E}" type="pres">
      <dgm:prSet presAssocID="{6750A2E9-ADD8-4736-BFF3-CD396857C53B}" presName="hierChild1" presStyleCnt="0">
        <dgm:presLayoutVars>
          <dgm:chPref val="1"/>
          <dgm:dir/>
          <dgm:animOne val="branch"/>
          <dgm:animLvl val="lvl"/>
          <dgm:resizeHandles/>
        </dgm:presLayoutVars>
      </dgm:prSet>
      <dgm:spPr/>
    </dgm:pt>
    <dgm:pt modelId="{10F0D947-3897-4076-A7FC-20F0572B1574}" type="pres">
      <dgm:prSet presAssocID="{B60DB8AC-F01F-411F-A293-CA56407A2595}" presName="hierRoot1" presStyleCnt="0"/>
      <dgm:spPr/>
    </dgm:pt>
    <dgm:pt modelId="{67861AD1-9131-4713-A3A1-5D63C3EAA8B9}" type="pres">
      <dgm:prSet presAssocID="{B60DB8AC-F01F-411F-A293-CA56407A2595}" presName="composite" presStyleCnt="0"/>
      <dgm:spPr/>
    </dgm:pt>
    <dgm:pt modelId="{CF18E434-E7E6-4FCD-B152-A589291C02EE}" type="pres">
      <dgm:prSet presAssocID="{B60DB8AC-F01F-411F-A293-CA56407A2595}" presName="background" presStyleLbl="node0" presStyleIdx="0" presStyleCnt="3"/>
      <dgm:spPr/>
    </dgm:pt>
    <dgm:pt modelId="{61CF863A-1515-409D-8EB5-81FB387013CB}" type="pres">
      <dgm:prSet presAssocID="{B60DB8AC-F01F-411F-A293-CA56407A2595}" presName="text" presStyleLbl="fgAcc0" presStyleIdx="0" presStyleCnt="3">
        <dgm:presLayoutVars>
          <dgm:chPref val="3"/>
        </dgm:presLayoutVars>
      </dgm:prSet>
      <dgm:spPr/>
    </dgm:pt>
    <dgm:pt modelId="{2FA258F8-0A7A-45CD-A953-FBD30EB9F3F9}" type="pres">
      <dgm:prSet presAssocID="{B60DB8AC-F01F-411F-A293-CA56407A2595}" presName="hierChild2" presStyleCnt="0"/>
      <dgm:spPr/>
    </dgm:pt>
    <dgm:pt modelId="{55224B13-A585-46CD-903F-F7ABE4967F39}" type="pres">
      <dgm:prSet presAssocID="{2E2564A9-69F3-4CA5-B2D5-4BF473C7076D}" presName="hierRoot1" presStyleCnt="0"/>
      <dgm:spPr/>
    </dgm:pt>
    <dgm:pt modelId="{1CA6C910-4D14-4773-8CB6-567B529EB68E}" type="pres">
      <dgm:prSet presAssocID="{2E2564A9-69F3-4CA5-B2D5-4BF473C7076D}" presName="composite" presStyleCnt="0"/>
      <dgm:spPr/>
    </dgm:pt>
    <dgm:pt modelId="{FFECE93D-4C9F-421B-A768-9EE5B6DFB1A2}" type="pres">
      <dgm:prSet presAssocID="{2E2564A9-69F3-4CA5-B2D5-4BF473C7076D}" presName="background" presStyleLbl="node0" presStyleIdx="1" presStyleCnt="3"/>
      <dgm:spPr/>
    </dgm:pt>
    <dgm:pt modelId="{A395AA36-8AC2-4189-A970-CA81A6DA781E}" type="pres">
      <dgm:prSet presAssocID="{2E2564A9-69F3-4CA5-B2D5-4BF473C7076D}" presName="text" presStyleLbl="fgAcc0" presStyleIdx="1" presStyleCnt="3">
        <dgm:presLayoutVars>
          <dgm:chPref val="3"/>
        </dgm:presLayoutVars>
      </dgm:prSet>
      <dgm:spPr/>
    </dgm:pt>
    <dgm:pt modelId="{1AE57B2E-EED0-4616-BC73-4A446B1FCDDE}" type="pres">
      <dgm:prSet presAssocID="{2E2564A9-69F3-4CA5-B2D5-4BF473C7076D}" presName="hierChild2" presStyleCnt="0"/>
      <dgm:spPr/>
    </dgm:pt>
    <dgm:pt modelId="{6E113D86-38D6-4C34-A542-5F2660C5EBB9}" type="pres">
      <dgm:prSet presAssocID="{4F6976C5-8334-47C9-ABFE-47F424AFB218}" presName="hierRoot1" presStyleCnt="0"/>
      <dgm:spPr/>
    </dgm:pt>
    <dgm:pt modelId="{33A4563D-4FAB-4C69-83A4-04DAFC89589E}" type="pres">
      <dgm:prSet presAssocID="{4F6976C5-8334-47C9-ABFE-47F424AFB218}" presName="composite" presStyleCnt="0"/>
      <dgm:spPr/>
    </dgm:pt>
    <dgm:pt modelId="{EB3CA89E-7F55-42F4-8173-D69A59A90334}" type="pres">
      <dgm:prSet presAssocID="{4F6976C5-8334-47C9-ABFE-47F424AFB218}" presName="background" presStyleLbl="node0" presStyleIdx="2" presStyleCnt="3"/>
      <dgm:spPr/>
    </dgm:pt>
    <dgm:pt modelId="{029CE896-D757-406C-B984-898AAB7E5ED1}" type="pres">
      <dgm:prSet presAssocID="{4F6976C5-8334-47C9-ABFE-47F424AFB218}" presName="text" presStyleLbl="fgAcc0" presStyleIdx="2" presStyleCnt="3">
        <dgm:presLayoutVars>
          <dgm:chPref val="3"/>
        </dgm:presLayoutVars>
      </dgm:prSet>
      <dgm:spPr/>
    </dgm:pt>
    <dgm:pt modelId="{B950EED4-8057-4FA0-A752-283F08823B93}" type="pres">
      <dgm:prSet presAssocID="{4F6976C5-8334-47C9-ABFE-47F424AFB218}" presName="hierChild2" presStyleCnt="0"/>
      <dgm:spPr/>
    </dgm:pt>
  </dgm:ptLst>
  <dgm:cxnLst>
    <dgm:cxn modelId="{F72B4A05-0589-4544-AF9D-84035ED63EB0}" srcId="{6750A2E9-ADD8-4736-BFF3-CD396857C53B}" destId="{B60DB8AC-F01F-411F-A293-CA56407A2595}" srcOrd="0" destOrd="0" parTransId="{E673BA61-5ADD-46FA-99A6-CC9117A45DFC}" sibTransId="{6C52DD63-F52F-48F0-B062-6BD71A532A59}"/>
    <dgm:cxn modelId="{4C92693D-9F7A-48D6-9DD6-B65A0B00635C}" type="presOf" srcId="{4F6976C5-8334-47C9-ABFE-47F424AFB218}" destId="{029CE896-D757-406C-B984-898AAB7E5ED1}" srcOrd="0" destOrd="0" presId="urn:microsoft.com/office/officeart/2005/8/layout/hierarchy1"/>
    <dgm:cxn modelId="{DB4E2D73-E209-4B2B-BA52-D554BF6AB1AE}" type="presOf" srcId="{6750A2E9-ADD8-4736-BFF3-CD396857C53B}" destId="{4E1DA6C3-49D5-44B2-BB3D-7947C892D65E}" srcOrd="0" destOrd="0" presId="urn:microsoft.com/office/officeart/2005/8/layout/hierarchy1"/>
    <dgm:cxn modelId="{1CCB2F7A-B068-4A3B-B49F-638FF258F8E5}" type="presOf" srcId="{2E2564A9-69F3-4CA5-B2D5-4BF473C7076D}" destId="{A395AA36-8AC2-4189-A970-CA81A6DA781E}" srcOrd="0" destOrd="0" presId="urn:microsoft.com/office/officeart/2005/8/layout/hierarchy1"/>
    <dgm:cxn modelId="{B9A6CB9D-E72F-4905-97A0-85C402167BAC}" srcId="{6750A2E9-ADD8-4736-BFF3-CD396857C53B}" destId="{2E2564A9-69F3-4CA5-B2D5-4BF473C7076D}" srcOrd="1" destOrd="0" parTransId="{6285B07B-88BA-4E8A-86EE-51DC12F3BDA6}" sibTransId="{9CAFCA10-1AA2-44A7-B2E9-3F998B6E43D4}"/>
    <dgm:cxn modelId="{AF1037AC-FC95-4FBB-9CA9-430B285D807D}" type="presOf" srcId="{B60DB8AC-F01F-411F-A293-CA56407A2595}" destId="{61CF863A-1515-409D-8EB5-81FB387013CB}" srcOrd="0" destOrd="0" presId="urn:microsoft.com/office/officeart/2005/8/layout/hierarchy1"/>
    <dgm:cxn modelId="{59DBF4F2-DEC8-4B78-8CD0-4A2C192F8322}" srcId="{6750A2E9-ADD8-4736-BFF3-CD396857C53B}" destId="{4F6976C5-8334-47C9-ABFE-47F424AFB218}" srcOrd="2" destOrd="0" parTransId="{0B512470-EE0E-4B3A-8360-DA172B06272C}" sibTransId="{3AB659C9-8A40-48EE-AA28-CF4BB55065AC}"/>
    <dgm:cxn modelId="{DE3583F7-1CED-4F5F-93B1-BA614F3FB21E}" type="presParOf" srcId="{4E1DA6C3-49D5-44B2-BB3D-7947C892D65E}" destId="{10F0D947-3897-4076-A7FC-20F0572B1574}" srcOrd="0" destOrd="0" presId="urn:microsoft.com/office/officeart/2005/8/layout/hierarchy1"/>
    <dgm:cxn modelId="{E5127A23-5EE4-4288-AC59-829C10E20C65}" type="presParOf" srcId="{10F0D947-3897-4076-A7FC-20F0572B1574}" destId="{67861AD1-9131-4713-A3A1-5D63C3EAA8B9}" srcOrd="0" destOrd="0" presId="urn:microsoft.com/office/officeart/2005/8/layout/hierarchy1"/>
    <dgm:cxn modelId="{99108289-762D-4CD2-8B1A-2354D020E82A}" type="presParOf" srcId="{67861AD1-9131-4713-A3A1-5D63C3EAA8B9}" destId="{CF18E434-E7E6-4FCD-B152-A589291C02EE}" srcOrd="0" destOrd="0" presId="urn:microsoft.com/office/officeart/2005/8/layout/hierarchy1"/>
    <dgm:cxn modelId="{6C750BC3-9CD5-494A-B957-AE819AB66567}" type="presParOf" srcId="{67861AD1-9131-4713-A3A1-5D63C3EAA8B9}" destId="{61CF863A-1515-409D-8EB5-81FB387013CB}" srcOrd="1" destOrd="0" presId="urn:microsoft.com/office/officeart/2005/8/layout/hierarchy1"/>
    <dgm:cxn modelId="{B60BE807-C3E2-47D8-8C4D-29148F96D735}" type="presParOf" srcId="{10F0D947-3897-4076-A7FC-20F0572B1574}" destId="{2FA258F8-0A7A-45CD-A953-FBD30EB9F3F9}" srcOrd="1" destOrd="0" presId="urn:microsoft.com/office/officeart/2005/8/layout/hierarchy1"/>
    <dgm:cxn modelId="{64AF6CC3-0ECF-4D25-A56D-BCFD92CBA948}" type="presParOf" srcId="{4E1DA6C3-49D5-44B2-BB3D-7947C892D65E}" destId="{55224B13-A585-46CD-903F-F7ABE4967F39}" srcOrd="1" destOrd="0" presId="urn:microsoft.com/office/officeart/2005/8/layout/hierarchy1"/>
    <dgm:cxn modelId="{1E07D99E-24F9-43EB-99FF-5A73BC322376}" type="presParOf" srcId="{55224B13-A585-46CD-903F-F7ABE4967F39}" destId="{1CA6C910-4D14-4773-8CB6-567B529EB68E}" srcOrd="0" destOrd="0" presId="urn:microsoft.com/office/officeart/2005/8/layout/hierarchy1"/>
    <dgm:cxn modelId="{2BCE94AC-76C0-4687-82E3-35F9B75967FC}" type="presParOf" srcId="{1CA6C910-4D14-4773-8CB6-567B529EB68E}" destId="{FFECE93D-4C9F-421B-A768-9EE5B6DFB1A2}" srcOrd="0" destOrd="0" presId="urn:microsoft.com/office/officeart/2005/8/layout/hierarchy1"/>
    <dgm:cxn modelId="{948DB40D-0CAA-4B94-B003-EA7FEA5C1D95}" type="presParOf" srcId="{1CA6C910-4D14-4773-8CB6-567B529EB68E}" destId="{A395AA36-8AC2-4189-A970-CA81A6DA781E}" srcOrd="1" destOrd="0" presId="urn:microsoft.com/office/officeart/2005/8/layout/hierarchy1"/>
    <dgm:cxn modelId="{973CF585-967C-40B6-AF18-CC094CC86D96}" type="presParOf" srcId="{55224B13-A585-46CD-903F-F7ABE4967F39}" destId="{1AE57B2E-EED0-4616-BC73-4A446B1FCDDE}" srcOrd="1" destOrd="0" presId="urn:microsoft.com/office/officeart/2005/8/layout/hierarchy1"/>
    <dgm:cxn modelId="{4DAB9368-3F16-488F-98AE-64BE04DF8D02}" type="presParOf" srcId="{4E1DA6C3-49D5-44B2-BB3D-7947C892D65E}" destId="{6E113D86-38D6-4C34-A542-5F2660C5EBB9}" srcOrd="2" destOrd="0" presId="urn:microsoft.com/office/officeart/2005/8/layout/hierarchy1"/>
    <dgm:cxn modelId="{9DF7D5C2-780B-4502-8541-FD907FF58BD7}" type="presParOf" srcId="{6E113D86-38D6-4C34-A542-5F2660C5EBB9}" destId="{33A4563D-4FAB-4C69-83A4-04DAFC89589E}" srcOrd="0" destOrd="0" presId="urn:microsoft.com/office/officeart/2005/8/layout/hierarchy1"/>
    <dgm:cxn modelId="{0DEAA0CA-CA0B-401F-A11A-1499AC7B49E2}" type="presParOf" srcId="{33A4563D-4FAB-4C69-83A4-04DAFC89589E}" destId="{EB3CA89E-7F55-42F4-8173-D69A59A90334}" srcOrd="0" destOrd="0" presId="urn:microsoft.com/office/officeart/2005/8/layout/hierarchy1"/>
    <dgm:cxn modelId="{8A6BD806-6AA4-4503-A58E-A3BB23D1ADCB}" type="presParOf" srcId="{33A4563D-4FAB-4C69-83A4-04DAFC89589E}" destId="{029CE896-D757-406C-B984-898AAB7E5ED1}" srcOrd="1" destOrd="0" presId="urn:microsoft.com/office/officeart/2005/8/layout/hierarchy1"/>
    <dgm:cxn modelId="{BEB2D8B6-C975-4C45-889B-851712432928}" type="presParOf" srcId="{6E113D86-38D6-4C34-A542-5F2660C5EBB9}" destId="{B950EED4-8057-4FA0-A752-283F08823B9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AA125-AE89-4A98-9663-995D9745218F}">
      <dsp:nvSpPr>
        <dsp:cNvPr id="0" name=""/>
        <dsp:cNvSpPr/>
      </dsp:nvSpPr>
      <dsp:spPr>
        <a:xfrm>
          <a:off x="0" y="919831"/>
          <a:ext cx="3143249" cy="188595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History of Humanism and Relationship to Psychology</a:t>
          </a:r>
          <a:endParaRPr lang="en-US" sz="3100" kern="1200"/>
        </a:p>
      </dsp:txBody>
      <dsp:txXfrm>
        <a:off x="0" y="919831"/>
        <a:ext cx="3143249" cy="1885950"/>
      </dsp:txXfrm>
    </dsp:sp>
    <dsp:sp modelId="{4FC04733-F1D0-4A32-905D-C4BA9D007F10}">
      <dsp:nvSpPr>
        <dsp:cNvPr id="0" name=""/>
        <dsp:cNvSpPr/>
      </dsp:nvSpPr>
      <dsp:spPr>
        <a:xfrm>
          <a:off x="3457575" y="919831"/>
          <a:ext cx="3143249" cy="188595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Humanistic Counselling  </a:t>
          </a:r>
          <a:endParaRPr lang="en-US" sz="3100" kern="1200" dirty="0"/>
        </a:p>
      </dsp:txBody>
      <dsp:txXfrm>
        <a:off x="3457575" y="919831"/>
        <a:ext cx="3143249" cy="1885950"/>
      </dsp:txXfrm>
    </dsp:sp>
    <dsp:sp modelId="{AA5DFA50-E6D5-4E19-9C19-1592D82729F1}">
      <dsp:nvSpPr>
        <dsp:cNvPr id="0" name=""/>
        <dsp:cNvSpPr/>
      </dsp:nvSpPr>
      <dsp:spPr>
        <a:xfrm>
          <a:off x="6915149" y="919831"/>
          <a:ext cx="3143249" cy="188595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Humanistic Approaches</a:t>
          </a:r>
          <a:endParaRPr lang="en-US" sz="3100" kern="1200"/>
        </a:p>
      </dsp:txBody>
      <dsp:txXfrm>
        <a:off x="6915149" y="919831"/>
        <a:ext cx="3143249" cy="1885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6D1E2-C20E-4E0D-B76C-BE2EEEEA9141}">
      <dsp:nvSpPr>
        <dsp:cNvPr id="0" name=""/>
        <dsp:cNvSpPr/>
      </dsp:nvSpPr>
      <dsp:spPr>
        <a:xfrm>
          <a:off x="0" y="282135"/>
          <a:ext cx="10058399" cy="10038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 1954, Humanistic Psychology gave rise after the First and Second Forces of  Psychoanalysis and Behaviorism</a:t>
          </a:r>
        </a:p>
      </dsp:txBody>
      <dsp:txXfrm>
        <a:off x="49004" y="331139"/>
        <a:ext cx="9960391" cy="905852"/>
      </dsp:txXfrm>
    </dsp:sp>
    <dsp:sp modelId="{01F2DFAE-BF0A-45D5-B7C7-E9F6A95A3890}">
      <dsp:nvSpPr>
        <dsp:cNvPr id="0" name=""/>
        <dsp:cNvSpPr/>
      </dsp:nvSpPr>
      <dsp:spPr>
        <a:xfrm>
          <a:off x="0" y="1360876"/>
          <a:ext cx="10058399" cy="10038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Humanistic Psychology, the Third Force, was popularized during the 1950’s and 1960’s following WWII and the Cold War.</a:t>
          </a:r>
        </a:p>
      </dsp:txBody>
      <dsp:txXfrm>
        <a:off x="49004" y="1409880"/>
        <a:ext cx="9960391" cy="905852"/>
      </dsp:txXfrm>
    </dsp:sp>
    <dsp:sp modelId="{BB024956-3AFD-4224-91CE-895E86E0ADFD}">
      <dsp:nvSpPr>
        <dsp:cNvPr id="0" name=""/>
        <dsp:cNvSpPr/>
      </dsp:nvSpPr>
      <dsp:spPr>
        <a:xfrm>
          <a:off x="0" y="2439616"/>
          <a:ext cx="10058399" cy="10038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During this time period psychologists were seeking a more optimistic and nurturing approach in response to the stresses that came with war.</a:t>
          </a:r>
        </a:p>
      </dsp:txBody>
      <dsp:txXfrm>
        <a:off x="49004" y="2488620"/>
        <a:ext cx="9960391" cy="9058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8F6FF-7B4D-42A8-A260-B2AA8A4E052F}">
      <dsp:nvSpPr>
        <dsp:cNvPr id="0" name=""/>
        <dsp:cNvSpPr/>
      </dsp:nvSpPr>
      <dsp:spPr>
        <a:xfrm>
          <a:off x="0" y="638"/>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460407-9456-48B2-9503-F6D31CC51F73}">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It emerged in the middle of the 20th century as a reaction against the previous ways of looking at human experience, which were seen as overly deterministic  </a:t>
          </a:r>
          <a:endParaRPr lang="en-US" sz="1700" kern="1200"/>
        </a:p>
      </dsp:txBody>
      <dsp:txXfrm>
        <a:off x="0" y="638"/>
        <a:ext cx="5906181" cy="1045888"/>
      </dsp:txXfrm>
    </dsp:sp>
    <dsp:sp modelId="{BEBBE2A8-FF8F-4439-BDCB-9831B3CDC02B}">
      <dsp:nvSpPr>
        <dsp:cNvPr id="0" name=""/>
        <dsp:cNvSpPr/>
      </dsp:nvSpPr>
      <dsp:spPr>
        <a:xfrm>
          <a:off x="0" y="1046526"/>
          <a:ext cx="5906181" cy="0"/>
        </a:xfrm>
        <a:prstGeom prst="line">
          <a:avLst/>
        </a:prstGeom>
        <a:solidFill>
          <a:schemeClr val="accent2">
            <a:hueOff val="280298"/>
            <a:satOff val="-12591"/>
            <a:lumOff val="1667"/>
            <a:alphaOff val="0"/>
          </a:schemeClr>
        </a:solidFill>
        <a:ln w="12700" cap="flat" cmpd="sng" algn="ctr">
          <a:solidFill>
            <a:schemeClr val="accent2">
              <a:hueOff val="280298"/>
              <a:satOff val="-12591"/>
              <a:lumOff val="1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19F8DC-6FDB-4168-B1AD-DBA463C024B8}">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Emphasise human nature as essentially positive, emphasising choices, values and purpose in life</a:t>
          </a:r>
          <a:endParaRPr lang="en-US" sz="1700" kern="1200"/>
        </a:p>
      </dsp:txBody>
      <dsp:txXfrm>
        <a:off x="0" y="1046526"/>
        <a:ext cx="5906181" cy="1045888"/>
      </dsp:txXfrm>
    </dsp:sp>
    <dsp:sp modelId="{7E014DB7-F259-487C-8968-A08F421BDA11}">
      <dsp:nvSpPr>
        <dsp:cNvPr id="0" name=""/>
        <dsp:cNvSpPr/>
      </dsp:nvSpPr>
      <dsp:spPr>
        <a:xfrm>
          <a:off x="0" y="2092414"/>
          <a:ext cx="5906181" cy="0"/>
        </a:xfrm>
        <a:prstGeom prst="line">
          <a:avLst/>
        </a:prstGeom>
        <a:solidFill>
          <a:schemeClr val="accent2">
            <a:hueOff val="560596"/>
            <a:satOff val="-25182"/>
            <a:lumOff val="3334"/>
            <a:alphaOff val="0"/>
          </a:schemeClr>
        </a:solidFill>
        <a:ln w="12700" cap="flat" cmpd="sng" algn="ctr">
          <a:solidFill>
            <a:schemeClr val="accent2">
              <a:hueOff val="560596"/>
              <a:satOff val="-25182"/>
              <a:lumOff val="333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62A893-70E6-4021-909F-7EE812962B5C}">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Problems are seen as resulting from not accepting personal responsibility for one's actions</a:t>
          </a:r>
          <a:endParaRPr lang="en-US" sz="1700" kern="1200"/>
        </a:p>
      </dsp:txBody>
      <dsp:txXfrm>
        <a:off x="0" y="2092414"/>
        <a:ext cx="5906181" cy="1045888"/>
      </dsp:txXfrm>
    </dsp:sp>
    <dsp:sp modelId="{90A6977A-212A-4CDF-84CA-5AB86A37FA72}">
      <dsp:nvSpPr>
        <dsp:cNvPr id="0" name=""/>
        <dsp:cNvSpPr/>
      </dsp:nvSpPr>
      <dsp:spPr>
        <a:xfrm>
          <a:off x="0" y="3138303"/>
          <a:ext cx="5906181" cy="0"/>
        </a:xfrm>
        <a:prstGeom prst="line">
          <a:avLst/>
        </a:prstGeom>
        <a:solidFill>
          <a:schemeClr val="accent2">
            <a:hueOff val="840893"/>
            <a:satOff val="-37774"/>
            <a:lumOff val="5000"/>
            <a:alphaOff val="0"/>
          </a:schemeClr>
        </a:solidFill>
        <a:ln w="12700" cap="flat" cmpd="sng" algn="ctr">
          <a:solidFill>
            <a:schemeClr val="accent2">
              <a:hueOff val="840893"/>
              <a:satOff val="-37774"/>
              <a:lumOff val="50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DA7CAA-DE90-4413-BDF3-FF62D473C97B}">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Humanistic therapists stive to enable people to accept responsibility for their actions, to become aware of their subjective experience and to fulfil their potential for personal growth</a:t>
          </a:r>
          <a:endParaRPr lang="en-US" sz="1700" kern="1200"/>
        </a:p>
      </dsp:txBody>
      <dsp:txXfrm>
        <a:off x="0" y="3138303"/>
        <a:ext cx="5906181" cy="1045888"/>
      </dsp:txXfrm>
    </dsp:sp>
    <dsp:sp modelId="{8364FD40-FF9E-41BF-BB1B-FB620B5F1567}">
      <dsp:nvSpPr>
        <dsp:cNvPr id="0" name=""/>
        <dsp:cNvSpPr/>
      </dsp:nvSpPr>
      <dsp:spPr>
        <a:xfrm>
          <a:off x="0" y="4184191"/>
          <a:ext cx="5906181" cy="0"/>
        </a:xfrm>
        <a:prstGeom prst="line">
          <a:avLst/>
        </a:prstGeom>
        <a:solidFill>
          <a:schemeClr val="accent2">
            <a:hueOff val="1121191"/>
            <a:satOff val="-50365"/>
            <a:lumOff val="6667"/>
            <a:alphaOff val="0"/>
          </a:schemeClr>
        </a:solidFill>
        <a:ln w="12700" cap="flat" cmpd="sng" algn="ctr">
          <a:solidFill>
            <a:schemeClr val="accent2">
              <a:hueOff val="1121191"/>
              <a:satOff val="-50365"/>
              <a:lumOff val="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8E4931-3245-4128-8E30-694E81C1D428}">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 Joseph (2010) Theories of counselling and psychotherapy </a:t>
          </a:r>
          <a:endParaRPr lang="en-US" sz="1700" kern="1200"/>
        </a:p>
      </dsp:txBody>
      <dsp:txXfrm>
        <a:off x="0" y="4184191"/>
        <a:ext cx="5906181" cy="10458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AB4DC-0956-4BC5-8185-E3406825C453}">
      <dsp:nvSpPr>
        <dsp:cNvPr id="0" name=""/>
        <dsp:cNvSpPr/>
      </dsp:nvSpPr>
      <dsp:spPr>
        <a:xfrm>
          <a:off x="1227" y="267023"/>
          <a:ext cx="4309690" cy="273665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D32C6D4-99D6-4354-952B-95471C0FF239}">
      <dsp:nvSpPr>
        <dsp:cNvPr id="0" name=""/>
        <dsp:cNvSpPr/>
      </dsp:nvSpPr>
      <dsp:spPr>
        <a:xfrm>
          <a:off x="480082" y="721935"/>
          <a:ext cx="4309690" cy="273665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How did this philosophy get translated into psychology  and psychotherapeutic practices and furthermore what does it have in common with Humanistic Psychology?</a:t>
          </a:r>
        </a:p>
      </dsp:txBody>
      <dsp:txXfrm>
        <a:off x="560236" y="802089"/>
        <a:ext cx="4149382" cy="2576345"/>
      </dsp:txXfrm>
    </dsp:sp>
    <dsp:sp modelId="{F40DBF19-D632-4BE7-AE97-EFC5E669E9D4}">
      <dsp:nvSpPr>
        <dsp:cNvPr id="0" name=""/>
        <dsp:cNvSpPr/>
      </dsp:nvSpPr>
      <dsp:spPr>
        <a:xfrm>
          <a:off x="5268627" y="267023"/>
          <a:ext cx="4309690" cy="273665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542BA9C5-CD76-4869-BB89-99B8783F25B9}">
      <dsp:nvSpPr>
        <dsp:cNvPr id="0" name=""/>
        <dsp:cNvSpPr/>
      </dsp:nvSpPr>
      <dsp:spPr>
        <a:xfrm>
          <a:off x="5747481" y="721935"/>
          <a:ext cx="4309690" cy="273665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The existentialists could be thought of as stressing the meaning of human existence.  Thus, they can  be seen as predecessors of modern Humanistic Psychology.  </a:t>
          </a:r>
        </a:p>
      </dsp:txBody>
      <dsp:txXfrm>
        <a:off x="5827635" y="802089"/>
        <a:ext cx="4149382" cy="25763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01D93-0940-463A-8F26-4C27C4EC9C03}">
      <dsp:nvSpPr>
        <dsp:cNvPr id="0" name=""/>
        <dsp:cNvSpPr/>
      </dsp:nvSpPr>
      <dsp:spPr>
        <a:xfrm>
          <a:off x="0" y="655"/>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621F23-8CBB-4DB1-BBB9-3BAEF8BE7341}">
      <dsp:nvSpPr>
        <dsp:cNvPr id="0" name=""/>
        <dsp:cNvSpPr/>
      </dsp:nvSpPr>
      <dsp:spPr>
        <a:xfrm>
          <a:off x="0" y="655"/>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Carl Rogers was born January 8, 1902 in Oak Park, Illinois a suburb of Chicago</a:t>
          </a:r>
        </a:p>
      </dsp:txBody>
      <dsp:txXfrm>
        <a:off x="0" y="655"/>
        <a:ext cx="4042310" cy="1073420"/>
      </dsp:txXfrm>
    </dsp:sp>
    <dsp:sp modelId="{D15C89F9-F578-4BEB-9253-231F8176E814}">
      <dsp:nvSpPr>
        <dsp:cNvPr id="0" name=""/>
        <dsp:cNvSpPr/>
      </dsp:nvSpPr>
      <dsp:spPr>
        <a:xfrm>
          <a:off x="0" y="1074075"/>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99E135-89FD-4039-9007-E464C8484E77}">
      <dsp:nvSpPr>
        <dsp:cNvPr id="0" name=""/>
        <dsp:cNvSpPr/>
      </dsp:nvSpPr>
      <dsp:spPr>
        <a:xfrm>
          <a:off x="0" y="1074075"/>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Carl Rogers was very isolated, independent, and self-disciplined as a child.</a:t>
          </a:r>
        </a:p>
      </dsp:txBody>
      <dsp:txXfrm>
        <a:off x="0" y="1074075"/>
        <a:ext cx="4042310" cy="1073420"/>
      </dsp:txXfrm>
    </dsp:sp>
    <dsp:sp modelId="{CDF6E495-AB71-4C49-BF67-9307EAF20C2B}">
      <dsp:nvSpPr>
        <dsp:cNvPr id="0" name=""/>
        <dsp:cNvSpPr/>
      </dsp:nvSpPr>
      <dsp:spPr>
        <a:xfrm>
          <a:off x="0" y="2147495"/>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861F47-3B90-4B2B-B806-04BBBF5D2D41}">
      <dsp:nvSpPr>
        <dsp:cNvPr id="0" name=""/>
        <dsp:cNvSpPr/>
      </dsp:nvSpPr>
      <dsp:spPr>
        <a:xfrm>
          <a:off x="0" y="2147495"/>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He went to the University of Wisconsin as an Agriculture major</a:t>
          </a:r>
        </a:p>
      </dsp:txBody>
      <dsp:txXfrm>
        <a:off x="0" y="2147495"/>
        <a:ext cx="4042310" cy="1073420"/>
      </dsp:txXfrm>
    </dsp:sp>
    <dsp:sp modelId="{A7F13677-71CE-4DFD-9AA3-0762F5F7A6C1}">
      <dsp:nvSpPr>
        <dsp:cNvPr id="0" name=""/>
        <dsp:cNvSpPr/>
      </dsp:nvSpPr>
      <dsp:spPr>
        <a:xfrm>
          <a:off x="0" y="3220916"/>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3A1B9D-2EC0-4826-90FE-217B19B03EC6}">
      <dsp:nvSpPr>
        <dsp:cNvPr id="0" name=""/>
        <dsp:cNvSpPr/>
      </dsp:nvSpPr>
      <dsp:spPr>
        <a:xfrm>
          <a:off x="0" y="3220916"/>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Later, he switched his major to religion to study for ministry</a:t>
          </a:r>
        </a:p>
      </dsp:txBody>
      <dsp:txXfrm>
        <a:off x="0" y="3220916"/>
        <a:ext cx="4042310" cy="1073420"/>
      </dsp:txXfrm>
    </dsp:sp>
    <dsp:sp modelId="{A5C67E6A-9350-41BF-97EF-232405BA6BD6}">
      <dsp:nvSpPr>
        <dsp:cNvPr id="0" name=""/>
        <dsp:cNvSpPr/>
      </dsp:nvSpPr>
      <dsp:spPr>
        <a:xfrm>
          <a:off x="0" y="4294336"/>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D70A99-EB9C-488D-9F8B-D528FA3ED970}">
      <dsp:nvSpPr>
        <dsp:cNvPr id="0" name=""/>
        <dsp:cNvSpPr/>
      </dsp:nvSpPr>
      <dsp:spPr>
        <a:xfrm>
          <a:off x="0" y="4294336"/>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Rory Lee Oakes (See Link on Moodle) </a:t>
          </a:r>
        </a:p>
      </dsp:txBody>
      <dsp:txXfrm>
        <a:off x="0" y="4294336"/>
        <a:ext cx="4042310" cy="10734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E1D4B-D965-467D-BB0C-798982F8BFF2}">
      <dsp:nvSpPr>
        <dsp:cNvPr id="0" name=""/>
        <dsp:cNvSpPr/>
      </dsp:nvSpPr>
      <dsp:spPr>
        <a:xfrm>
          <a:off x="0" y="638"/>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789E87-CAA1-4D3C-BE38-29D8150249A0}">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After attending a seminar Rogers realized that his interest was not with the ministry and moved on to pursue Psychology</a:t>
          </a:r>
        </a:p>
      </dsp:txBody>
      <dsp:txXfrm>
        <a:off x="0" y="638"/>
        <a:ext cx="5906181" cy="1045888"/>
      </dsp:txXfrm>
    </dsp:sp>
    <dsp:sp modelId="{75397997-E78B-4211-B2CD-69E9A408132C}">
      <dsp:nvSpPr>
        <dsp:cNvPr id="0" name=""/>
        <dsp:cNvSpPr/>
      </dsp:nvSpPr>
      <dsp:spPr>
        <a:xfrm>
          <a:off x="0" y="1046526"/>
          <a:ext cx="5906181" cy="0"/>
        </a:xfrm>
        <a:prstGeom prst="line">
          <a:avLst/>
        </a:prstGeom>
        <a:solidFill>
          <a:schemeClr val="accent2">
            <a:hueOff val="280298"/>
            <a:satOff val="-12591"/>
            <a:lumOff val="1667"/>
            <a:alphaOff val="0"/>
          </a:schemeClr>
        </a:solidFill>
        <a:ln w="12700" cap="flat" cmpd="sng" algn="ctr">
          <a:solidFill>
            <a:schemeClr val="accent2">
              <a:hueOff val="280298"/>
              <a:satOff val="-12591"/>
              <a:lumOff val="1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9825F3-80BD-40D8-8E05-BAD383E13C98}">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Rogers than switched to the Clinical psychology program of Columbia University, and received his PhD. In 1931</a:t>
          </a:r>
        </a:p>
      </dsp:txBody>
      <dsp:txXfrm>
        <a:off x="0" y="1046526"/>
        <a:ext cx="5906181" cy="1045888"/>
      </dsp:txXfrm>
    </dsp:sp>
    <dsp:sp modelId="{A417EB96-9EE3-41B7-82E7-D289A4E9233C}">
      <dsp:nvSpPr>
        <dsp:cNvPr id="0" name=""/>
        <dsp:cNvSpPr/>
      </dsp:nvSpPr>
      <dsp:spPr>
        <a:xfrm>
          <a:off x="0" y="2092414"/>
          <a:ext cx="5906181" cy="0"/>
        </a:xfrm>
        <a:prstGeom prst="line">
          <a:avLst/>
        </a:prstGeom>
        <a:solidFill>
          <a:schemeClr val="accent2">
            <a:hueOff val="560596"/>
            <a:satOff val="-25182"/>
            <a:lumOff val="3334"/>
            <a:alphaOff val="0"/>
          </a:schemeClr>
        </a:solidFill>
        <a:ln w="12700" cap="flat" cmpd="sng" algn="ctr">
          <a:solidFill>
            <a:schemeClr val="accent2">
              <a:hueOff val="560596"/>
              <a:satOff val="-25182"/>
              <a:lumOff val="333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2AC80F-E392-4176-ADC7-22205A3A9E5E}">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He was offered a full professorship at Ohio State in 1940</a:t>
          </a:r>
        </a:p>
      </dsp:txBody>
      <dsp:txXfrm>
        <a:off x="0" y="2092414"/>
        <a:ext cx="5906181" cy="1045888"/>
      </dsp:txXfrm>
    </dsp:sp>
    <dsp:sp modelId="{9BDAE2EB-6E80-4D8F-97FA-FA77811EA74C}">
      <dsp:nvSpPr>
        <dsp:cNvPr id="0" name=""/>
        <dsp:cNvSpPr/>
      </dsp:nvSpPr>
      <dsp:spPr>
        <a:xfrm>
          <a:off x="0" y="3138303"/>
          <a:ext cx="5906181" cy="0"/>
        </a:xfrm>
        <a:prstGeom prst="line">
          <a:avLst/>
        </a:prstGeom>
        <a:solidFill>
          <a:schemeClr val="accent2">
            <a:hueOff val="840893"/>
            <a:satOff val="-37774"/>
            <a:lumOff val="5000"/>
            <a:alphaOff val="0"/>
          </a:schemeClr>
        </a:solidFill>
        <a:ln w="12700" cap="flat" cmpd="sng" algn="ctr">
          <a:solidFill>
            <a:schemeClr val="accent2">
              <a:hueOff val="840893"/>
              <a:satOff val="-37774"/>
              <a:lumOff val="50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E6303-0E76-441A-B681-B4150D170E0E}">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In 1942, he wrote his first book, </a:t>
          </a:r>
          <a:r>
            <a:rPr lang="en-US" sz="2200" i="1" kern="1200"/>
            <a:t>Counseling and Psychotherapy</a:t>
          </a:r>
          <a:endParaRPr lang="en-US" sz="2200" kern="1200"/>
        </a:p>
      </dsp:txBody>
      <dsp:txXfrm>
        <a:off x="0" y="3138303"/>
        <a:ext cx="5906181" cy="1045888"/>
      </dsp:txXfrm>
    </dsp:sp>
    <dsp:sp modelId="{B2990418-CF2B-4F7C-89C9-635C918B1E67}">
      <dsp:nvSpPr>
        <dsp:cNvPr id="0" name=""/>
        <dsp:cNvSpPr/>
      </dsp:nvSpPr>
      <dsp:spPr>
        <a:xfrm>
          <a:off x="0" y="4184191"/>
          <a:ext cx="5906181" cy="0"/>
        </a:xfrm>
        <a:prstGeom prst="line">
          <a:avLst/>
        </a:prstGeom>
        <a:solidFill>
          <a:schemeClr val="accent2">
            <a:hueOff val="1121191"/>
            <a:satOff val="-50365"/>
            <a:lumOff val="6667"/>
            <a:alphaOff val="0"/>
          </a:schemeClr>
        </a:solidFill>
        <a:ln w="12700" cap="flat" cmpd="sng" algn="ctr">
          <a:solidFill>
            <a:schemeClr val="accent2">
              <a:hueOff val="1121191"/>
              <a:satOff val="-50365"/>
              <a:lumOff val="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B87A22-CEBF-4D93-8D0D-FA7ECD55AB01}">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It was while working there that in 1951 he published his major work, </a:t>
          </a:r>
          <a:r>
            <a:rPr lang="en-US" sz="2200" b="1" kern="1200"/>
            <a:t>Client-Centered therapy</a:t>
          </a:r>
          <a:r>
            <a:rPr lang="en-US" sz="2200" kern="1200"/>
            <a:t>, wherein he outlines his basic theory</a:t>
          </a:r>
        </a:p>
      </dsp:txBody>
      <dsp:txXfrm>
        <a:off x="0" y="4184191"/>
        <a:ext cx="5906181" cy="10458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2861D-8519-4004-BE82-EE94E31E0562}">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The purpose of this therapy is to help the client discover a better way to develop self awareness</a:t>
          </a:r>
        </a:p>
      </dsp:txBody>
      <dsp:txXfrm>
        <a:off x="447913" y="1658"/>
        <a:ext cx="2863304" cy="1717982"/>
      </dsp:txXfrm>
    </dsp:sp>
    <dsp:sp modelId="{9A885F3A-67D0-41B2-8699-D5D28209D43D}">
      <dsp:nvSpPr>
        <dsp:cNvPr id="0" name=""/>
        <dsp:cNvSpPr/>
      </dsp:nvSpPr>
      <dsp:spPr>
        <a:xfrm>
          <a:off x="3597547" y="1658"/>
          <a:ext cx="2863304" cy="1717982"/>
        </a:xfrm>
        <a:prstGeom prst="rect">
          <a:avLst/>
        </a:prstGeom>
        <a:solidFill>
          <a:schemeClr val="accent2">
            <a:hueOff val="280298"/>
            <a:satOff val="-12591"/>
            <a:lumOff val="166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Based on the idea that client can make positive and constructive choices.</a:t>
          </a:r>
        </a:p>
      </dsp:txBody>
      <dsp:txXfrm>
        <a:off x="3597547" y="1658"/>
        <a:ext cx="2863304" cy="1717982"/>
      </dsp:txXfrm>
    </dsp:sp>
    <dsp:sp modelId="{BBD07270-4F05-4F47-9A89-63C9E2BF997E}">
      <dsp:nvSpPr>
        <dsp:cNvPr id="0" name=""/>
        <dsp:cNvSpPr/>
      </dsp:nvSpPr>
      <dsp:spPr>
        <a:xfrm>
          <a:off x="6747182" y="1658"/>
          <a:ext cx="2863304" cy="1717982"/>
        </a:xfrm>
        <a:prstGeom prst="rect">
          <a:avLst/>
        </a:prstGeom>
        <a:solidFill>
          <a:schemeClr val="accent2">
            <a:hueOff val="560596"/>
            <a:satOff val="-25182"/>
            <a:lumOff val="333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People are trustworthy (can solve problems without intervention)</a:t>
          </a:r>
        </a:p>
      </dsp:txBody>
      <dsp:txXfrm>
        <a:off x="6747182" y="1658"/>
        <a:ext cx="2863304" cy="1717982"/>
      </dsp:txXfrm>
    </dsp:sp>
    <dsp:sp modelId="{BF4A4DDC-3DF1-44C3-9DEE-EB8A6617752A}">
      <dsp:nvSpPr>
        <dsp:cNvPr id="0" name=""/>
        <dsp:cNvSpPr/>
      </dsp:nvSpPr>
      <dsp:spPr>
        <a:xfrm>
          <a:off x="2022730" y="2005971"/>
          <a:ext cx="2863304" cy="1717982"/>
        </a:xfrm>
        <a:prstGeom prst="rect">
          <a:avLst/>
        </a:prstGeom>
        <a:solidFill>
          <a:schemeClr val="accent2">
            <a:hueOff val="840893"/>
            <a:satOff val="-37774"/>
            <a:lumOff val="500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People are capable of self-directed growth if involved in a therapeutic relationship</a:t>
          </a:r>
        </a:p>
      </dsp:txBody>
      <dsp:txXfrm>
        <a:off x="2022730" y="2005971"/>
        <a:ext cx="2863304" cy="1717982"/>
      </dsp:txXfrm>
    </dsp:sp>
    <dsp:sp modelId="{C57066AD-0A6B-48FC-9C04-4361E1642105}">
      <dsp:nvSpPr>
        <dsp:cNvPr id="0" name=""/>
        <dsp:cNvSpPr/>
      </dsp:nvSpPr>
      <dsp:spPr>
        <a:xfrm>
          <a:off x="5172365" y="2005971"/>
          <a:ext cx="2863304" cy="1717982"/>
        </a:xfrm>
        <a:prstGeom prst="rect">
          <a:avLst/>
        </a:prstGeom>
        <a:solidFill>
          <a:schemeClr val="accent2">
            <a:hueOff val="1121191"/>
            <a:satOff val="-50365"/>
            <a:lumOff val="666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Under nurturing conditions an individual can move forward and resolve their problems.</a:t>
          </a:r>
        </a:p>
      </dsp:txBody>
      <dsp:txXfrm>
        <a:off x="5172365" y="2005971"/>
        <a:ext cx="2863304" cy="17179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A37C7-882C-4173-97A3-91EFE8BC221E}">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2D193CC-EA7C-4D63-95AB-9D30B3B551C6}">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When you’re attending counselling sessions with a person-centred counsellor, you’ll be encouraged to bring your own issues to the session – the counselling is led by you and not directed by the counsellor.</a:t>
          </a:r>
          <a:endParaRPr lang="en-US" sz="2000" kern="1200"/>
        </a:p>
      </dsp:txBody>
      <dsp:txXfrm>
        <a:off x="560236" y="802089"/>
        <a:ext cx="4149382" cy="2576345"/>
      </dsp:txXfrm>
    </dsp:sp>
    <dsp:sp modelId="{8F3FA2E2-B324-47A9-B939-2DE25E21FFA1}">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75EB97C-7104-4A17-BDA0-A7DF77BA2DE5}">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Many clients, with no prior knowledge of counselling, believe that the counsellor will sort their problems out for them. A person-centred counsellor will help you to explore your own issues, feelings, beliefs, behaviour, and worldview, so you can become more self-aware and achieve greater independence.</a:t>
          </a:r>
          <a:endParaRPr lang="en-US" sz="2000" kern="1200"/>
        </a:p>
      </dsp:txBody>
      <dsp:txXfrm>
        <a:off x="5827635" y="802089"/>
        <a:ext cx="4149382" cy="25763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453D4-A9B5-4409-9B32-58581CFC30E5}">
      <dsp:nvSpPr>
        <dsp:cNvPr id="0" name=""/>
        <dsp:cNvSpPr/>
      </dsp:nvSpPr>
      <dsp:spPr>
        <a:xfrm>
          <a:off x="0" y="68925"/>
          <a:ext cx="10058399" cy="8494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These conditions allowed the public to see and understand what was happening within the PC counselling room</a:t>
          </a:r>
          <a:endParaRPr lang="en-US" sz="2200" kern="1200"/>
        </a:p>
      </dsp:txBody>
      <dsp:txXfrm>
        <a:off x="41465" y="110390"/>
        <a:ext cx="9975469" cy="766490"/>
      </dsp:txXfrm>
    </dsp:sp>
    <dsp:sp modelId="{C17DC9E6-8624-430A-BFAB-FC5A4ADA68A6}">
      <dsp:nvSpPr>
        <dsp:cNvPr id="0" name=""/>
        <dsp:cNvSpPr/>
      </dsp:nvSpPr>
      <dsp:spPr>
        <a:xfrm>
          <a:off x="0" y="981705"/>
          <a:ext cx="10058399" cy="849420"/>
        </a:xfrm>
        <a:prstGeom prst="roundRect">
          <a:avLst/>
        </a:prstGeom>
        <a:solidFill>
          <a:schemeClr val="accent2">
            <a:hueOff val="373730"/>
            <a:satOff val="-16788"/>
            <a:lumOff val="222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relationship between the client and the therapist were all that were needed to bring about change</a:t>
          </a:r>
          <a:endParaRPr lang="en-US" sz="2200" kern="1200"/>
        </a:p>
      </dsp:txBody>
      <dsp:txXfrm>
        <a:off x="41465" y="1023170"/>
        <a:ext cx="9975469" cy="766490"/>
      </dsp:txXfrm>
    </dsp:sp>
    <dsp:sp modelId="{7FB68B07-D09B-4642-80DD-3C209E2ACC80}">
      <dsp:nvSpPr>
        <dsp:cNvPr id="0" name=""/>
        <dsp:cNvSpPr/>
      </dsp:nvSpPr>
      <dsp:spPr>
        <a:xfrm>
          <a:off x="0" y="1894486"/>
          <a:ext cx="10058399" cy="849420"/>
        </a:xfrm>
        <a:prstGeom prst="roundRect">
          <a:avLst/>
        </a:prstGeom>
        <a:solidFill>
          <a:schemeClr val="accent2">
            <a:hueOff val="747461"/>
            <a:satOff val="-33577"/>
            <a:lumOff val="444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a:t>No Other Conditions are necessary.</a:t>
          </a:r>
          <a:r>
            <a:rPr lang="en-GB" sz="2200" kern="1200"/>
            <a:t> This provided a direct challenge to the approaches that relied on the expert knowledge of the therapist.</a:t>
          </a:r>
          <a:endParaRPr lang="en-US" sz="2200" kern="1200"/>
        </a:p>
      </dsp:txBody>
      <dsp:txXfrm>
        <a:off x="41465" y="1935951"/>
        <a:ext cx="9975469" cy="766490"/>
      </dsp:txXfrm>
    </dsp:sp>
    <dsp:sp modelId="{CB674843-1C66-4E63-BA04-0B0CFF56E90E}">
      <dsp:nvSpPr>
        <dsp:cNvPr id="0" name=""/>
        <dsp:cNvSpPr/>
      </dsp:nvSpPr>
      <dsp:spPr>
        <a:xfrm>
          <a:off x="0" y="2807266"/>
          <a:ext cx="10058399" cy="849420"/>
        </a:xfrm>
        <a:prstGeom prst="roundRect">
          <a:avLst/>
        </a:prstGeom>
        <a:solidFill>
          <a:schemeClr val="accent2">
            <a:hueOff val="1121191"/>
            <a:satOff val="-50365"/>
            <a:lumOff val="666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 client is at the centre of the process, they self direct, this can be facilitated by the therapist. It does not need an expert.</a:t>
          </a:r>
          <a:endParaRPr lang="en-US" sz="2200" kern="1200" dirty="0"/>
        </a:p>
      </dsp:txBody>
      <dsp:txXfrm>
        <a:off x="41465" y="2848731"/>
        <a:ext cx="9975469" cy="7664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00FCAE-0FEC-411C-8452-045209097198}">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1B75C8-7C72-4514-B591-47EEE21BE270}">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To help you achieve self-actualisation, the person-centred therapist will offer:</a:t>
          </a:r>
          <a:endParaRPr lang="en-US" sz="2700" kern="1200"/>
        </a:p>
      </dsp:txBody>
      <dsp:txXfrm>
        <a:off x="0" y="0"/>
        <a:ext cx="5906181" cy="1307679"/>
      </dsp:txXfrm>
    </dsp:sp>
    <dsp:sp modelId="{8E0CE106-4CD9-45F2-B31F-6A8396ED5BC2}">
      <dsp:nvSpPr>
        <dsp:cNvPr id="0" name=""/>
        <dsp:cNvSpPr/>
      </dsp:nvSpPr>
      <dsp:spPr>
        <a:xfrm>
          <a:off x="0" y="1307679"/>
          <a:ext cx="590618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81069-18A5-47E3-BE51-E3412FF41029}">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unconditional positive regard</a:t>
          </a:r>
          <a:r>
            <a:rPr lang="en-GB" sz="2700" kern="1200"/>
            <a:t> (UPR) – accepting and valuing you</a:t>
          </a:r>
          <a:endParaRPr lang="en-US" sz="2700" kern="1200"/>
        </a:p>
      </dsp:txBody>
      <dsp:txXfrm>
        <a:off x="0" y="1307679"/>
        <a:ext cx="5906181" cy="1307679"/>
      </dsp:txXfrm>
    </dsp:sp>
    <dsp:sp modelId="{CAC80649-0F28-4D0A-AF0E-6A9304C0B6E5}">
      <dsp:nvSpPr>
        <dsp:cNvPr id="0" name=""/>
        <dsp:cNvSpPr/>
      </dsp:nvSpPr>
      <dsp:spPr>
        <a:xfrm>
          <a:off x="0" y="2615358"/>
          <a:ext cx="590618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855CC8-BABE-4071-B2AE-15D91DF25866}">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congruence</a:t>
          </a:r>
          <a:r>
            <a:rPr lang="en-GB" sz="2700" kern="1200"/>
            <a:t> - being honest and transparent in how they experience you and your world</a:t>
          </a:r>
          <a:endParaRPr lang="en-US" sz="2700" kern="1200"/>
        </a:p>
      </dsp:txBody>
      <dsp:txXfrm>
        <a:off x="0" y="2615359"/>
        <a:ext cx="5906181" cy="1307679"/>
      </dsp:txXfrm>
    </dsp:sp>
    <dsp:sp modelId="{6A12BC1A-C9CA-474E-9178-200DF08B406E}">
      <dsp:nvSpPr>
        <dsp:cNvPr id="0" name=""/>
        <dsp:cNvSpPr/>
      </dsp:nvSpPr>
      <dsp:spPr>
        <a:xfrm>
          <a:off x="0" y="3923038"/>
          <a:ext cx="590618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A1835B-63A7-4499-87F4-F429CD5B2B35}">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empathic understanding</a:t>
          </a:r>
          <a:r>
            <a:rPr lang="en-GB" sz="2700" kern="1200"/>
            <a:t> – seeing your viewpoint as if they were you</a:t>
          </a:r>
          <a:endParaRPr lang="en-US" sz="2700" kern="1200"/>
        </a:p>
      </dsp:txBody>
      <dsp:txXfrm>
        <a:off x="0" y="3923038"/>
        <a:ext cx="5906181" cy="130767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11B3F-096D-4E0B-BF84-631411A39127}">
      <dsp:nvSpPr>
        <dsp:cNvPr id="0" name=""/>
        <dsp:cNvSpPr/>
      </dsp:nvSpPr>
      <dsp:spPr>
        <a:xfrm>
          <a:off x="1645411" y="0"/>
          <a:ext cx="2615359" cy="2615359"/>
        </a:xfrm>
        <a:prstGeom prst="triangl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Congruence</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Authenticity and Realness</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dsp:txBody>
      <dsp:txXfrm>
        <a:off x="2299251" y="1307680"/>
        <a:ext cx="1307679" cy="1307679"/>
      </dsp:txXfrm>
    </dsp:sp>
    <dsp:sp modelId="{657DF3BD-7C1D-4D64-90E7-23DD3C67DC15}">
      <dsp:nvSpPr>
        <dsp:cNvPr id="0" name=""/>
        <dsp:cNvSpPr/>
      </dsp:nvSpPr>
      <dsp:spPr>
        <a:xfrm>
          <a:off x="337731" y="2615359"/>
          <a:ext cx="2615359" cy="2615359"/>
        </a:xfrm>
        <a:prstGeom prst="triangle">
          <a:avLst/>
        </a:prstGeom>
        <a:solidFill>
          <a:schemeClr val="accent2">
            <a:hueOff val="373730"/>
            <a:satOff val="-16788"/>
            <a:lumOff val="22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Empathy</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Process of Understanding</a:t>
          </a:r>
        </a:p>
      </dsp:txBody>
      <dsp:txXfrm>
        <a:off x="991571" y="3923039"/>
        <a:ext cx="1307679" cy="1307679"/>
      </dsp:txXfrm>
    </dsp:sp>
    <dsp:sp modelId="{70B3E3CD-745D-4E48-AEF3-89349DCEC044}">
      <dsp:nvSpPr>
        <dsp:cNvPr id="0" name=""/>
        <dsp:cNvSpPr/>
      </dsp:nvSpPr>
      <dsp:spPr>
        <a:xfrm rot="10800000">
          <a:off x="1645411" y="2615359"/>
          <a:ext cx="2615359" cy="2615359"/>
        </a:xfrm>
        <a:prstGeom prst="triangle">
          <a:avLst/>
        </a:prstGeom>
        <a:solidFill>
          <a:schemeClr val="accent2">
            <a:hueOff val="747461"/>
            <a:satOff val="-33577"/>
            <a:lumOff val="44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Person-Centred Approach</a:t>
          </a:r>
        </a:p>
      </dsp:txBody>
      <dsp:txXfrm rot="10800000">
        <a:off x="2299251" y="2615359"/>
        <a:ext cx="1307679" cy="1307679"/>
      </dsp:txXfrm>
    </dsp:sp>
    <dsp:sp modelId="{DE1D5FA0-CED7-4F94-8BDA-A8C8A15DAB6D}">
      <dsp:nvSpPr>
        <dsp:cNvPr id="0" name=""/>
        <dsp:cNvSpPr/>
      </dsp:nvSpPr>
      <dsp:spPr>
        <a:xfrm>
          <a:off x="2953090" y="2615359"/>
          <a:ext cx="2615359" cy="2615359"/>
        </a:xfrm>
        <a:prstGeom prst="triangle">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Unconditional Positive Regard</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Non-Judgemental Respect</a:t>
          </a:r>
        </a:p>
      </dsp:txBody>
      <dsp:txXfrm>
        <a:off x="3606930" y="3923039"/>
        <a:ext cx="1307679" cy="130767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E1B02-AF65-4248-AC7E-DD309C6B7102}">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BF675B-DB02-458D-81F9-1334F8098B57}">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•How do you know you are experiencing it?</a:t>
          </a:r>
          <a:endParaRPr lang="en-US" sz="3800" kern="1200"/>
        </a:p>
      </dsp:txBody>
      <dsp:txXfrm>
        <a:off x="0" y="0"/>
        <a:ext cx="5906181" cy="1307679"/>
      </dsp:txXfrm>
    </dsp:sp>
    <dsp:sp modelId="{8EA21C90-4BF9-406A-8E49-2032F117354B}">
      <dsp:nvSpPr>
        <dsp:cNvPr id="0" name=""/>
        <dsp:cNvSpPr/>
      </dsp:nvSpPr>
      <dsp:spPr>
        <a:xfrm>
          <a:off x="0" y="1307679"/>
          <a:ext cx="5906181" cy="0"/>
        </a:xfrm>
        <a:prstGeom prst="line">
          <a:avLst/>
        </a:prstGeom>
        <a:solidFill>
          <a:schemeClr val="accent2">
            <a:hueOff val="373730"/>
            <a:satOff val="-16788"/>
            <a:lumOff val="2222"/>
            <a:alphaOff val="0"/>
          </a:schemeClr>
        </a:solidFill>
        <a:ln w="12700" cap="flat" cmpd="sng" algn="ctr">
          <a:solidFill>
            <a:schemeClr val="accent2">
              <a:hueOff val="373730"/>
              <a:satOff val="-16788"/>
              <a:lumOff val="22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7F2FBF-8EAA-49D9-A4FD-5BD59CF58346}">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•How can you tell?</a:t>
          </a:r>
          <a:endParaRPr lang="en-US" sz="3800" kern="1200"/>
        </a:p>
      </dsp:txBody>
      <dsp:txXfrm>
        <a:off x="0" y="1307679"/>
        <a:ext cx="5906181" cy="1307679"/>
      </dsp:txXfrm>
    </dsp:sp>
    <dsp:sp modelId="{693FE044-938C-439B-B895-2A023D243E0C}">
      <dsp:nvSpPr>
        <dsp:cNvPr id="0" name=""/>
        <dsp:cNvSpPr/>
      </dsp:nvSpPr>
      <dsp:spPr>
        <a:xfrm>
          <a:off x="0" y="2615358"/>
          <a:ext cx="5906181" cy="0"/>
        </a:xfrm>
        <a:prstGeom prst="line">
          <a:avLst/>
        </a:prstGeom>
        <a:solidFill>
          <a:schemeClr val="accent2">
            <a:hueOff val="747461"/>
            <a:satOff val="-33577"/>
            <a:lumOff val="4445"/>
            <a:alphaOff val="0"/>
          </a:schemeClr>
        </a:solidFill>
        <a:ln w="12700" cap="flat" cmpd="sng" algn="ctr">
          <a:solidFill>
            <a:schemeClr val="accent2">
              <a:hueOff val="747461"/>
              <a:satOff val="-33577"/>
              <a:lumOff val="44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A572B7-910B-47C3-8F42-6A18344A18E6}">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•What does it feel like?</a:t>
          </a:r>
          <a:endParaRPr lang="en-US" sz="3800" kern="1200"/>
        </a:p>
      </dsp:txBody>
      <dsp:txXfrm>
        <a:off x="0" y="2615359"/>
        <a:ext cx="5906181" cy="1307679"/>
      </dsp:txXfrm>
    </dsp:sp>
    <dsp:sp modelId="{4BF1F6A2-C726-40FB-BFDE-752050BB65DE}">
      <dsp:nvSpPr>
        <dsp:cNvPr id="0" name=""/>
        <dsp:cNvSpPr/>
      </dsp:nvSpPr>
      <dsp:spPr>
        <a:xfrm>
          <a:off x="0" y="3923038"/>
          <a:ext cx="5906181" cy="0"/>
        </a:xfrm>
        <a:prstGeom prst="line">
          <a:avLst/>
        </a:prstGeom>
        <a:solidFill>
          <a:schemeClr val="accent2">
            <a:hueOff val="1121191"/>
            <a:satOff val="-50365"/>
            <a:lumOff val="6667"/>
            <a:alphaOff val="0"/>
          </a:schemeClr>
        </a:solidFill>
        <a:ln w="12700" cap="flat" cmpd="sng" algn="ctr">
          <a:solidFill>
            <a:schemeClr val="accent2">
              <a:hueOff val="1121191"/>
              <a:satOff val="-50365"/>
              <a:lumOff val="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BF87BA-4478-42F0-A707-AD735413C527}">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•How do you communicate it?</a:t>
          </a:r>
          <a:endParaRPr lang="en-US" sz="3800" kern="1200"/>
        </a:p>
      </dsp:txBody>
      <dsp:txXfrm>
        <a:off x="0" y="3923038"/>
        <a:ext cx="5906181" cy="130767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D920F-33BA-4297-9E13-3BB0F7023F86}">
      <dsp:nvSpPr>
        <dsp:cNvPr id="0" name=""/>
        <dsp:cNvSpPr/>
      </dsp:nvSpPr>
      <dsp:spPr>
        <a:xfrm>
          <a:off x="344932" y="1456739"/>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48EBE4-FA06-40F9-A82E-1981DBFB2294}">
      <dsp:nvSpPr>
        <dsp:cNvPr id="0" name=""/>
        <dsp:cNvSpPr/>
      </dsp:nvSpPr>
      <dsp:spPr>
        <a:xfrm>
          <a:off x="515480" y="1627287"/>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E6D335-1F72-486C-AA83-D3FD27751DEC}">
      <dsp:nvSpPr>
        <dsp:cNvPr id="0" name=""/>
        <dsp:cNvSpPr/>
      </dsp:nvSpPr>
      <dsp:spPr>
        <a:xfrm>
          <a:off x="1331094" y="1456739"/>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Neurotic persons deny awareness of significant sensory and emotional experiences</a:t>
          </a:r>
        </a:p>
      </dsp:txBody>
      <dsp:txXfrm>
        <a:off x="1331094" y="1456739"/>
        <a:ext cx="1914313" cy="812133"/>
      </dsp:txXfrm>
    </dsp:sp>
    <dsp:sp modelId="{37DC43C9-146E-4406-8B4C-B9FA2A54E65E}">
      <dsp:nvSpPr>
        <dsp:cNvPr id="0" name=""/>
        <dsp:cNvSpPr/>
      </dsp:nvSpPr>
      <dsp:spPr>
        <a:xfrm>
          <a:off x="3578962" y="1456739"/>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9622F-38C3-4B5D-BADE-E2D3C66464B6}">
      <dsp:nvSpPr>
        <dsp:cNvPr id="0" name=""/>
        <dsp:cNvSpPr/>
      </dsp:nvSpPr>
      <dsp:spPr>
        <a:xfrm>
          <a:off x="3749510" y="1627287"/>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049794-12F4-4D71-B0DD-38A15596807B}">
      <dsp:nvSpPr>
        <dsp:cNvPr id="0" name=""/>
        <dsp:cNvSpPr/>
      </dsp:nvSpPr>
      <dsp:spPr>
        <a:xfrm>
          <a:off x="4565123" y="1456739"/>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Experiences that are incongruent with their self-structure are subceived; reality is denied or distorted</a:t>
          </a:r>
        </a:p>
      </dsp:txBody>
      <dsp:txXfrm>
        <a:off x="4565123" y="1456739"/>
        <a:ext cx="1914313" cy="812133"/>
      </dsp:txXfrm>
    </dsp:sp>
    <dsp:sp modelId="{B8B327DF-15B2-4470-B63D-628CF7E55957}">
      <dsp:nvSpPr>
        <dsp:cNvPr id="0" name=""/>
        <dsp:cNvSpPr/>
      </dsp:nvSpPr>
      <dsp:spPr>
        <a:xfrm>
          <a:off x="6812992" y="1456739"/>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46638-22C6-43A4-BB42-684A8BCF3DDD}">
      <dsp:nvSpPr>
        <dsp:cNvPr id="0" name=""/>
        <dsp:cNvSpPr/>
      </dsp:nvSpPr>
      <dsp:spPr>
        <a:xfrm>
          <a:off x="6983540" y="1627287"/>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E01C1F-CD1E-427B-96EF-2BD944F5A554}">
      <dsp:nvSpPr>
        <dsp:cNvPr id="0" name=""/>
        <dsp:cNvSpPr/>
      </dsp:nvSpPr>
      <dsp:spPr>
        <a:xfrm>
          <a:off x="7799153" y="1456739"/>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Distortion and denial results in self-experience discrepancy</a:t>
          </a:r>
        </a:p>
      </dsp:txBody>
      <dsp:txXfrm>
        <a:off x="7799153" y="1456739"/>
        <a:ext cx="1914313" cy="81213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6F8E4-F2D2-49AF-B549-B3989C435FF1}">
      <dsp:nvSpPr>
        <dsp:cNvPr id="0" name=""/>
        <dsp:cNvSpPr/>
      </dsp:nvSpPr>
      <dsp:spPr>
        <a:xfrm>
          <a:off x="616949" y="299055"/>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8CBCC-6258-4AFA-935C-F87042C1C7F7}">
      <dsp:nvSpPr>
        <dsp:cNvPr id="0" name=""/>
        <dsp:cNvSpPr/>
      </dsp:nvSpPr>
      <dsp:spPr>
        <a:xfrm>
          <a:off x="1004512" y="686618"/>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577D35-C706-4F58-A2EE-160146B3AB18}">
      <dsp:nvSpPr>
        <dsp:cNvPr id="0" name=""/>
        <dsp:cNvSpPr/>
      </dsp:nvSpPr>
      <dsp:spPr>
        <a:xfrm>
          <a:off x="35606" y="2684056"/>
          <a:ext cx="298125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The therapist helps promote change but are not to direct change in the client</a:t>
          </a:r>
        </a:p>
      </dsp:txBody>
      <dsp:txXfrm>
        <a:off x="35606" y="2684056"/>
        <a:ext cx="2981250" cy="742500"/>
      </dsp:txXfrm>
    </dsp:sp>
    <dsp:sp modelId="{CEB1AE8C-51B6-4565-BB10-1C37D1F4F366}">
      <dsp:nvSpPr>
        <dsp:cNvPr id="0" name=""/>
        <dsp:cNvSpPr/>
      </dsp:nvSpPr>
      <dsp:spPr>
        <a:xfrm>
          <a:off x="4119918" y="299055"/>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CED72-29F7-466D-9AD6-72A53689DD43}">
      <dsp:nvSpPr>
        <dsp:cNvPr id="0" name=""/>
        <dsp:cNvSpPr/>
      </dsp:nvSpPr>
      <dsp:spPr>
        <a:xfrm>
          <a:off x="4507481" y="68661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F6CB36-E116-4308-98EA-E17C86E200E9}">
      <dsp:nvSpPr>
        <dsp:cNvPr id="0" name=""/>
        <dsp:cNvSpPr/>
      </dsp:nvSpPr>
      <dsp:spPr>
        <a:xfrm>
          <a:off x="3538574" y="2684056"/>
          <a:ext cx="298125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Develops an environment where the patient can grow</a:t>
          </a:r>
        </a:p>
      </dsp:txBody>
      <dsp:txXfrm>
        <a:off x="3538574" y="2684056"/>
        <a:ext cx="2981250" cy="742500"/>
      </dsp:txXfrm>
    </dsp:sp>
    <dsp:sp modelId="{C62F4E91-6BDA-40B1-9093-285D033DAB97}">
      <dsp:nvSpPr>
        <dsp:cNvPr id="0" name=""/>
        <dsp:cNvSpPr/>
      </dsp:nvSpPr>
      <dsp:spPr>
        <a:xfrm>
          <a:off x="7622887" y="299055"/>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50160-E38A-4D39-9527-7FC347E1684A}">
      <dsp:nvSpPr>
        <dsp:cNvPr id="0" name=""/>
        <dsp:cNvSpPr/>
      </dsp:nvSpPr>
      <dsp:spPr>
        <a:xfrm>
          <a:off x="8010450" y="68661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BD2800-67EC-451A-BE0A-ADBDDB576508}">
      <dsp:nvSpPr>
        <dsp:cNvPr id="0" name=""/>
        <dsp:cNvSpPr/>
      </dsp:nvSpPr>
      <dsp:spPr>
        <a:xfrm>
          <a:off x="7041543" y="2684056"/>
          <a:ext cx="298125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Is respectful, real, understanding and caring the client. In doing this the client can let go of his/her defenses, gain perception and reconnect with themselves.</a:t>
          </a:r>
        </a:p>
      </dsp:txBody>
      <dsp:txXfrm>
        <a:off x="7041543" y="2684056"/>
        <a:ext cx="2981250" cy="7425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968E7-DFDD-46B1-A908-7F8DA8A771CF}">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Optimistic view of Human Nature</a:t>
          </a:r>
          <a:endParaRPr lang="en-US" sz="1600" kern="1200"/>
        </a:p>
      </dsp:txBody>
      <dsp:txXfrm>
        <a:off x="447913" y="1658"/>
        <a:ext cx="2863304" cy="1717982"/>
      </dsp:txXfrm>
    </dsp:sp>
    <dsp:sp modelId="{38884D49-63A8-4F7D-8024-A7A5D26E481B}">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Rogers believed that individuals are constantly developing and </a:t>
          </a:r>
          <a:r>
            <a:rPr lang="en-GB" sz="1600" i="1" kern="1200"/>
            <a:t>“becoming”. </a:t>
          </a:r>
          <a:endParaRPr lang="en-US" sz="1600" kern="1200"/>
        </a:p>
      </dsp:txBody>
      <dsp:txXfrm>
        <a:off x="3597547" y="1658"/>
        <a:ext cx="2863304" cy="1717982"/>
      </dsp:txXfrm>
    </dsp:sp>
    <dsp:sp modelId="{F055642B-EF48-4E54-B490-D17AD4D7BFD5}">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People are motivated by a tendency for growth</a:t>
          </a:r>
          <a:endParaRPr lang="en-US" sz="1600" kern="1200"/>
        </a:p>
      </dsp:txBody>
      <dsp:txXfrm>
        <a:off x="6747182" y="1658"/>
        <a:ext cx="2863304" cy="1717982"/>
      </dsp:txXfrm>
    </dsp:sp>
    <dsp:sp modelId="{296F1B76-9735-4969-8A80-63FE8484E0FF}">
      <dsp:nvSpPr>
        <dsp:cNvPr id="0" name=""/>
        <dsp:cNvSpPr/>
      </dsp:nvSpPr>
      <dsp:spPr>
        <a:xfrm>
          <a:off x="2022730"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Rogers believed that people have inner images of themselves (self concept) through early and later relationships. This is the foundation for how that individual behaves and reacts within the world. </a:t>
          </a:r>
          <a:endParaRPr lang="en-US" sz="1600" kern="1200"/>
        </a:p>
      </dsp:txBody>
      <dsp:txXfrm>
        <a:off x="2022730" y="2005971"/>
        <a:ext cx="2863304" cy="1717982"/>
      </dsp:txXfrm>
    </dsp:sp>
    <dsp:sp modelId="{5E0B3547-8990-482D-88CB-153D676B79B6}">
      <dsp:nvSpPr>
        <dsp:cNvPr id="0" name=""/>
        <dsp:cNvSpPr/>
      </dsp:nvSpPr>
      <dsp:spPr>
        <a:xfrm>
          <a:off x="5172365"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Phenomenological approach – the individual’s subjective experience.</a:t>
          </a:r>
          <a:endParaRPr lang="en-US" sz="1600" kern="1200"/>
        </a:p>
      </dsp:txBody>
      <dsp:txXfrm>
        <a:off x="5172365" y="2005971"/>
        <a:ext cx="2863304" cy="171798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0078C-DBD2-4AC1-A3A6-ACAACEC88C2D}">
      <dsp:nvSpPr>
        <dsp:cNvPr id="0" name=""/>
        <dsp:cNvSpPr/>
      </dsp:nvSpPr>
      <dsp:spPr>
        <a:xfrm>
          <a:off x="0" y="2170"/>
          <a:ext cx="5906181" cy="11002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DADB3-0C96-4D25-A04E-A1112027BB2C}">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548CB9-BB4D-4B3F-A996-D919FFE93FC4}">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Organisms (including Humans) will develop positively if they are in an environment that encourages and supports positivity.</a:t>
          </a:r>
          <a:endParaRPr lang="en-US" sz="1600" kern="1200"/>
        </a:p>
      </dsp:txBody>
      <dsp:txXfrm>
        <a:off x="1270834" y="2170"/>
        <a:ext cx="4635346" cy="1100289"/>
      </dsp:txXfrm>
    </dsp:sp>
    <dsp:sp modelId="{AD6D3D87-4ABB-461F-8C70-929BF1395833}">
      <dsp:nvSpPr>
        <dsp:cNvPr id="0" name=""/>
        <dsp:cNvSpPr/>
      </dsp:nvSpPr>
      <dsp:spPr>
        <a:xfrm>
          <a:off x="0" y="1377533"/>
          <a:ext cx="5906181" cy="11002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85A5E6-13E5-4493-BD54-A16B77D105E1}">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385A0F-323A-4ACF-B863-85F4DC761843}">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Hostile and destructive environments will restrict the development of potential.</a:t>
          </a:r>
          <a:endParaRPr lang="en-US" sz="1600" kern="1200"/>
        </a:p>
      </dsp:txBody>
      <dsp:txXfrm>
        <a:off x="1270834" y="1377533"/>
        <a:ext cx="4635346" cy="1100289"/>
      </dsp:txXfrm>
    </dsp:sp>
    <dsp:sp modelId="{B298659C-8FC4-4950-8AF6-0D85FECB129E}">
      <dsp:nvSpPr>
        <dsp:cNvPr id="0" name=""/>
        <dsp:cNvSpPr/>
      </dsp:nvSpPr>
      <dsp:spPr>
        <a:xfrm>
          <a:off x="0" y="2752895"/>
          <a:ext cx="5906181" cy="11002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DFC55-7D97-4212-A36C-3FCFBECBA3FA}">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D3014B-B8BF-448B-A285-5EAE9D544185}">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For Rogers the environment, which includes the social environment (relationships) influences our ability to develop, form positive self concepts and develop self esteem</a:t>
          </a:r>
          <a:endParaRPr lang="en-US" sz="1600" kern="1200"/>
        </a:p>
      </dsp:txBody>
      <dsp:txXfrm>
        <a:off x="1270834" y="2752895"/>
        <a:ext cx="4635346" cy="1100289"/>
      </dsp:txXfrm>
    </dsp:sp>
    <dsp:sp modelId="{06B38E44-C6E4-4A54-90C3-63E05F6C055E}">
      <dsp:nvSpPr>
        <dsp:cNvPr id="0" name=""/>
        <dsp:cNvSpPr/>
      </dsp:nvSpPr>
      <dsp:spPr>
        <a:xfrm>
          <a:off x="0" y="4128257"/>
          <a:ext cx="5906181" cy="11002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8B965-A0C5-4148-B371-D5C38A2C4285}">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6820E7-276E-419A-922C-9C4951825659}">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Actualisation is not an activity which we are involved in at purely a conscious level, instead there are both conscious and unconscious processes at work.</a:t>
          </a:r>
          <a:endParaRPr lang="en-US" sz="1600" kern="1200"/>
        </a:p>
      </dsp:txBody>
      <dsp:txXfrm>
        <a:off x="1270834" y="4128257"/>
        <a:ext cx="4635346" cy="110028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8188AA-8B52-492E-9989-8B1C7B1BB14F}">
      <dsp:nvSpPr>
        <dsp:cNvPr id="0" name=""/>
        <dsp:cNvSpPr/>
      </dsp:nvSpPr>
      <dsp:spPr>
        <a:xfrm>
          <a:off x="392099" y="0"/>
          <a:ext cx="5252381" cy="525238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A1756-96AE-4315-A276-E65883638142}">
      <dsp:nvSpPr>
        <dsp:cNvPr id="0" name=""/>
        <dsp:cNvSpPr/>
      </dsp:nvSpPr>
      <dsp:spPr>
        <a:xfrm>
          <a:off x="891075" y="498976"/>
          <a:ext cx="2048428" cy="20484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environment plays a crucial role in the actualisation of an individual.</a:t>
          </a:r>
          <a:endParaRPr lang="en-US" sz="1400" kern="1200"/>
        </a:p>
      </dsp:txBody>
      <dsp:txXfrm>
        <a:off x="991071" y="598972"/>
        <a:ext cx="1848436" cy="1848436"/>
      </dsp:txXfrm>
    </dsp:sp>
    <dsp:sp modelId="{4C78BF43-86BD-4032-B35F-BE2E619FBA54}">
      <dsp:nvSpPr>
        <dsp:cNvPr id="0" name=""/>
        <dsp:cNvSpPr/>
      </dsp:nvSpPr>
      <dsp:spPr>
        <a:xfrm>
          <a:off x="3097075" y="498976"/>
          <a:ext cx="2048428" cy="20484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 is never perfect, there are always limitations or things that get in the way. This might include poor physical conditions, neglectful relationships, lack of love or nurturing</a:t>
          </a:r>
          <a:endParaRPr lang="en-US" sz="1400" kern="1200"/>
        </a:p>
      </dsp:txBody>
      <dsp:txXfrm>
        <a:off x="3197071" y="598972"/>
        <a:ext cx="1848436" cy="1848436"/>
      </dsp:txXfrm>
    </dsp:sp>
    <dsp:sp modelId="{DE553433-52DF-445C-A870-EE8D2D0164F5}">
      <dsp:nvSpPr>
        <dsp:cNvPr id="0" name=""/>
        <dsp:cNvSpPr/>
      </dsp:nvSpPr>
      <dsp:spPr>
        <a:xfrm>
          <a:off x="891075" y="2704976"/>
          <a:ext cx="2048428" cy="20484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However, each individual will react to the environment in an effort to reach their full potential.</a:t>
          </a:r>
          <a:endParaRPr lang="en-US" sz="1400" kern="1200"/>
        </a:p>
      </dsp:txBody>
      <dsp:txXfrm>
        <a:off x="991071" y="2804972"/>
        <a:ext cx="1848436" cy="1848436"/>
      </dsp:txXfrm>
    </dsp:sp>
    <dsp:sp modelId="{427CA433-F3FC-4E4A-9258-D6BD91879B70}">
      <dsp:nvSpPr>
        <dsp:cNvPr id="0" name=""/>
        <dsp:cNvSpPr/>
      </dsp:nvSpPr>
      <dsp:spPr>
        <a:xfrm>
          <a:off x="3097075" y="2704976"/>
          <a:ext cx="2048428" cy="20484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actualising tendency is, a universal characteristic of living things, but its detailed expression in human beings is always unique to the individual” (p25)</a:t>
          </a:r>
          <a:endParaRPr lang="en-US" sz="1400" kern="1200"/>
        </a:p>
      </dsp:txBody>
      <dsp:txXfrm>
        <a:off x="3197071" y="2804972"/>
        <a:ext cx="1848436" cy="184843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340DF-239A-46C8-B98D-7DF7AB741D84}">
      <dsp:nvSpPr>
        <dsp:cNvPr id="0" name=""/>
        <dsp:cNvSpPr/>
      </dsp:nvSpPr>
      <dsp:spPr>
        <a:xfrm>
          <a:off x="0" y="94099"/>
          <a:ext cx="5906181" cy="12109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Psychological disturbances can be seen as a disturbance in the experiential interaction process</a:t>
          </a:r>
          <a:endParaRPr lang="en-US" sz="2300" kern="1200"/>
        </a:p>
      </dsp:txBody>
      <dsp:txXfrm>
        <a:off x="59114" y="153213"/>
        <a:ext cx="5787953" cy="1092721"/>
      </dsp:txXfrm>
    </dsp:sp>
    <dsp:sp modelId="{AF8DF7A5-801E-4EE0-BA19-9165DE40A683}">
      <dsp:nvSpPr>
        <dsp:cNvPr id="0" name=""/>
        <dsp:cNvSpPr/>
      </dsp:nvSpPr>
      <dsp:spPr>
        <a:xfrm>
          <a:off x="0" y="1371289"/>
          <a:ext cx="5906181" cy="1210949"/>
        </a:xfrm>
        <a:prstGeom prst="roundRect">
          <a:avLst/>
        </a:prstGeom>
        <a:solidFill>
          <a:schemeClr val="accent2">
            <a:hueOff val="373730"/>
            <a:satOff val="-16788"/>
            <a:lumOff val="22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Process Skipping</a:t>
          </a:r>
          <a:endParaRPr lang="en-US" sz="2300" kern="1200"/>
        </a:p>
      </dsp:txBody>
      <dsp:txXfrm>
        <a:off x="59114" y="1430403"/>
        <a:ext cx="5787953" cy="1092721"/>
      </dsp:txXfrm>
    </dsp:sp>
    <dsp:sp modelId="{A465181B-9906-4B17-9DE7-7873630C59E8}">
      <dsp:nvSpPr>
        <dsp:cNvPr id="0" name=""/>
        <dsp:cNvSpPr/>
      </dsp:nvSpPr>
      <dsp:spPr>
        <a:xfrm>
          <a:off x="0" y="2648479"/>
          <a:ext cx="5906181" cy="1210949"/>
        </a:xfrm>
        <a:prstGeom prst="roundRect">
          <a:avLst/>
        </a:prstGeom>
        <a:solidFill>
          <a:schemeClr val="accent2">
            <a:hueOff val="747461"/>
            <a:satOff val="-33577"/>
            <a:lumOff val="44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Theory of therapy: human nature is an interactional experiencing process which can become disturbed or blocked.</a:t>
          </a:r>
          <a:endParaRPr lang="en-US" sz="2300" kern="1200"/>
        </a:p>
      </dsp:txBody>
      <dsp:txXfrm>
        <a:off x="59114" y="2707593"/>
        <a:ext cx="5787953" cy="1092721"/>
      </dsp:txXfrm>
    </dsp:sp>
    <dsp:sp modelId="{9809CC04-2C80-4D25-BC7E-3693E37EDC06}">
      <dsp:nvSpPr>
        <dsp:cNvPr id="0" name=""/>
        <dsp:cNvSpPr/>
      </dsp:nvSpPr>
      <dsp:spPr>
        <a:xfrm>
          <a:off x="0" y="3925669"/>
          <a:ext cx="5906181" cy="1210949"/>
        </a:xfrm>
        <a:prstGeom prst="roundRect">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therapist should be </a:t>
          </a:r>
          <a:r>
            <a:rPr lang="en-GB" sz="2300" i="1" kern="1200"/>
            <a:t>there with the client</a:t>
          </a:r>
          <a:r>
            <a:rPr lang="en-GB" sz="2300" kern="1200"/>
            <a:t> and </a:t>
          </a:r>
          <a:r>
            <a:rPr lang="en-GB" sz="2300" i="1" kern="1200"/>
            <a:t>not block the client’s process</a:t>
          </a:r>
          <a:endParaRPr lang="en-US" sz="2300" kern="1200"/>
        </a:p>
      </dsp:txBody>
      <dsp:txXfrm>
        <a:off x="59114" y="3984783"/>
        <a:ext cx="5787953" cy="109272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18E434-E7E6-4FCD-B152-A589291C02EE}">
      <dsp:nvSpPr>
        <dsp:cNvPr id="0" name=""/>
        <dsp:cNvSpPr/>
      </dsp:nvSpPr>
      <dsp:spPr>
        <a:xfrm>
          <a:off x="0"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1CF863A-1515-409D-8EB5-81FB387013CB}">
      <dsp:nvSpPr>
        <dsp:cNvPr id="0" name=""/>
        <dsp:cNvSpPr/>
      </dsp:nvSpPr>
      <dsp:spPr>
        <a:xfrm>
          <a:off x="31432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Focusing involves </a:t>
          </a:r>
          <a:r>
            <a:rPr lang="en-GB" sz="2200" i="1" kern="1200"/>
            <a:t>attitudes</a:t>
          </a:r>
          <a:r>
            <a:rPr lang="en-GB" sz="2200" kern="1200"/>
            <a:t> towards the body and felt sensing</a:t>
          </a:r>
          <a:endParaRPr lang="en-US" sz="2200" kern="1200"/>
        </a:p>
      </dsp:txBody>
      <dsp:txXfrm>
        <a:off x="366939" y="1166540"/>
        <a:ext cx="2723696" cy="1691139"/>
      </dsp:txXfrm>
    </dsp:sp>
    <dsp:sp modelId="{FFECE93D-4C9F-421B-A768-9EE5B6DFB1A2}">
      <dsp:nvSpPr>
        <dsp:cNvPr id="0" name=""/>
        <dsp:cNvSpPr/>
      </dsp:nvSpPr>
      <dsp:spPr>
        <a:xfrm>
          <a:off x="3457574"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A395AA36-8AC2-4189-A970-CA81A6DA781E}">
      <dsp:nvSpPr>
        <dsp:cNvPr id="0" name=""/>
        <dsp:cNvSpPr/>
      </dsp:nvSpPr>
      <dsp:spPr>
        <a:xfrm>
          <a:off x="3771899"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Focusing is an </a:t>
          </a:r>
          <a:r>
            <a:rPr lang="en-GB" sz="2200" i="1" kern="1200"/>
            <a:t>interactional process, </a:t>
          </a:r>
          <a:r>
            <a:rPr lang="en-GB" sz="2200" kern="1200"/>
            <a:t>a relationship between what we know and what is yet unformed</a:t>
          </a:r>
          <a:endParaRPr lang="en-US" sz="2200" kern="1200"/>
        </a:p>
      </dsp:txBody>
      <dsp:txXfrm>
        <a:off x="3824513" y="1166540"/>
        <a:ext cx="2723696" cy="1691139"/>
      </dsp:txXfrm>
    </dsp:sp>
    <dsp:sp modelId="{EB3CA89E-7F55-42F4-8173-D69A59A90334}">
      <dsp:nvSpPr>
        <dsp:cNvPr id="0" name=""/>
        <dsp:cNvSpPr/>
      </dsp:nvSpPr>
      <dsp:spPr>
        <a:xfrm>
          <a:off x="6915149"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29CE896-D757-406C-B984-898AAB7E5ED1}">
      <dsp:nvSpPr>
        <dsp:cNvPr id="0" name=""/>
        <dsp:cNvSpPr/>
      </dsp:nvSpPr>
      <dsp:spPr>
        <a:xfrm>
          <a:off x="722947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Felt sensing is about direct experiencing of feelings </a:t>
          </a:r>
          <a:r>
            <a:rPr lang="en-GB" sz="2200" i="1" kern="1200"/>
            <a:t>in relation </a:t>
          </a:r>
          <a:r>
            <a:rPr lang="en-GB" sz="2200" kern="1200"/>
            <a:t> to life-situations</a:t>
          </a:r>
          <a:endParaRPr lang="en-US" sz="2200" kern="1200"/>
        </a:p>
      </dsp:txBody>
      <dsp:txXfrm>
        <a:off x="7282089" y="1166540"/>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0CF6C8-3C12-456B-B7B5-8EEFACBACCB6}" type="datetimeFigureOut">
              <a:rPr lang="en-GB" smtClean="0"/>
              <a:pPr/>
              <a:t>20/11/2022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ADDDE-D69D-4750-8414-76729BA0FE9F}" type="slidenum">
              <a:rPr lang="en-GB" smtClean="0"/>
              <a:pPr/>
              <a:t>‹#›</a:t>
            </a:fld>
            <a:endParaRPr lang="en-GB"/>
          </a:p>
        </p:txBody>
      </p:sp>
    </p:spTree>
    <p:extLst>
      <p:ext uri="{BB962C8B-B14F-4D97-AF65-F5344CB8AC3E}">
        <p14:creationId xmlns:p14="http://schemas.microsoft.com/office/powerpoint/2010/main" val="1206091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A2776765-6DB5-43AC-9B0C-7EDC92453349}" type="slidenum">
              <a:rPr lang="en-US" smtClean="0"/>
              <a:pPr/>
              <a:t>3</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976230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a:p>
            <a:endParaRPr lang="en-GB" dirty="0">
              <a:latin typeface="+mn-lt"/>
            </a:endParaRPr>
          </a:p>
          <a:p>
            <a:endParaRPr lang="en-GB" dirty="0">
              <a:latin typeface="+mn-lt"/>
            </a:endParaRPr>
          </a:p>
        </p:txBody>
      </p:sp>
      <p:sp>
        <p:nvSpPr>
          <p:cNvPr id="4" name="Slide Number Placeholder 3"/>
          <p:cNvSpPr>
            <a:spLocks noGrp="1"/>
          </p:cNvSpPr>
          <p:nvPr>
            <p:ph type="sldNum" sz="quarter" idx="10"/>
          </p:nvPr>
        </p:nvSpPr>
        <p:spPr/>
        <p:txBody>
          <a:bodyPr/>
          <a:lstStyle/>
          <a:p>
            <a:fld id="{6479C85A-BE6F-4403-A48E-A938B8D833C6}" type="slidenum">
              <a:rPr lang="en-GB" smtClean="0"/>
              <a:t>5</a:t>
            </a:fld>
            <a:endParaRPr lang="en-GB"/>
          </a:p>
        </p:txBody>
      </p:sp>
    </p:spTree>
    <p:extLst>
      <p:ext uri="{BB962C8B-B14F-4D97-AF65-F5344CB8AC3E}">
        <p14:creationId xmlns:p14="http://schemas.microsoft.com/office/powerpoint/2010/main" val="3284524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810C55CF-D6E3-4A00-856E-A70E72DFF608}" type="slidenum">
              <a:rPr lang="en-US" smtClean="0"/>
              <a:pPr/>
              <a:t>6</a:t>
            </a:fld>
            <a:endParaRPr 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101086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pPr eaLnBrk="1" hangingPunct="1">
              <a:spcBef>
                <a:spcPct val="0"/>
              </a:spcBef>
            </a:pPr>
            <a:endParaRPr lang="en-US"/>
          </a:p>
        </p:txBody>
      </p:sp>
      <p:sp>
        <p:nvSpPr>
          <p:cNvPr id="35844" name="Slide Number Placeholder 3"/>
          <p:cNvSpPr>
            <a:spLocks noGrp="1"/>
          </p:cNvSpPr>
          <p:nvPr>
            <p:ph type="sldNum" sz="quarter" idx="5"/>
          </p:nvPr>
        </p:nvSpPr>
        <p:spPr>
          <a:noFill/>
        </p:spPr>
        <p:txBody>
          <a:bodyPr/>
          <a:lstStyle/>
          <a:p>
            <a:fld id="{2DAC5736-CA60-4D1E-B4B6-D7623BAA5298}" type="slidenum">
              <a:rPr lang="en-US" smtClean="0"/>
              <a:pPr/>
              <a:t>9</a:t>
            </a:fld>
            <a:endParaRPr lang="en-US"/>
          </a:p>
        </p:txBody>
      </p:sp>
    </p:spTree>
    <p:extLst>
      <p:ext uri="{BB962C8B-B14F-4D97-AF65-F5344CB8AC3E}">
        <p14:creationId xmlns:p14="http://schemas.microsoft.com/office/powerpoint/2010/main" val="481718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415D0D4B-9D87-4E93-957A-188A775A38A2}" type="slidenum">
              <a:rPr lang="en-US" smtClean="0"/>
              <a:pPr/>
              <a:t>11</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98441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other conditions are necessary.</a:t>
            </a:r>
            <a:r>
              <a:rPr lang="en-GB" baseline="0" dirty="0"/>
              <a:t> If these six conditions exist and continue over a period of time, this is sufficient. The process of constructive personality change will follow</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15</a:t>
            </a:fld>
            <a:endParaRPr lang="en-GB"/>
          </a:p>
        </p:txBody>
      </p:sp>
    </p:spTree>
    <p:extLst>
      <p:ext uri="{BB962C8B-B14F-4D97-AF65-F5344CB8AC3E}">
        <p14:creationId xmlns:p14="http://schemas.microsoft.com/office/powerpoint/2010/main" val="2537282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16</a:t>
            </a:fld>
            <a:endParaRPr lang="en-GB"/>
          </a:p>
        </p:txBody>
      </p:sp>
    </p:spTree>
    <p:extLst>
      <p:ext uri="{BB962C8B-B14F-4D97-AF65-F5344CB8AC3E}">
        <p14:creationId xmlns:p14="http://schemas.microsoft.com/office/powerpoint/2010/main" val="453366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79C85A-BE6F-4403-A48E-A938B8D833C6}" type="slidenum">
              <a:rPr lang="en-GB" smtClean="0"/>
              <a:t>20</a:t>
            </a:fld>
            <a:endParaRPr lang="en-GB"/>
          </a:p>
        </p:txBody>
      </p:sp>
    </p:spTree>
    <p:extLst>
      <p:ext uri="{BB962C8B-B14F-4D97-AF65-F5344CB8AC3E}">
        <p14:creationId xmlns:p14="http://schemas.microsoft.com/office/powerpoint/2010/main" val="23102190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1172B86E-E476-48A4-A5AC-1414416AAAE3}" type="slidenum">
              <a:rPr lang="en-US" smtClean="0"/>
              <a:pPr/>
              <a:t>34</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149861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70987154-A119-4EA7-9D07-06636A486C41}" type="slidenum">
              <a:rPr lang="en-US" smtClean="0"/>
              <a:pPr/>
              <a:t>35</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925853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6B22BC2D-99A4-412F-AFEB-6315ADDB1656}" type="slidenum">
              <a:rPr lang="en-US" smtClean="0"/>
              <a:pPr/>
              <a:t>36</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261868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clinical treatment of the problem child</a:t>
            </a:r>
          </a:p>
          <a:p>
            <a:r>
              <a:rPr lang="en-GB" baseline="0" dirty="0"/>
              <a:t>Key aspects that he deemed were important:</a:t>
            </a:r>
          </a:p>
          <a:p>
            <a:r>
              <a:rPr lang="en-GB" baseline="0" dirty="0"/>
              <a:t>Parents have to want to be helped</a:t>
            </a:r>
          </a:p>
          <a:p>
            <a:r>
              <a:rPr lang="en-GB" baseline="0" dirty="0"/>
              <a:t>It’s the relationship that is important</a:t>
            </a:r>
          </a:p>
          <a:p>
            <a:r>
              <a:rPr lang="en-GB" baseline="0" dirty="0"/>
              <a:t>Help parents to clarify their feelings and bring about self acceptance</a:t>
            </a:r>
          </a:p>
          <a:p>
            <a:r>
              <a:rPr lang="en-GB" baseline="0" dirty="0"/>
              <a:t>Parents need to arrive at their own solutions</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38</a:t>
            </a:fld>
            <a:endParaRPr lang="en-GB"/>
          </a:p>
        </p:txBody>
      </p:sp>
    </p:spTree>
    <p:extLst>
      <p:ext uri="{BB962C8B-B14F-4D97-AF65-F5344CB8AC3E}">
        <p14:creationId xmlns:p14="http://schemas.microsoft.com/office/powerpoint/2010/main" val="4200835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seems to happen in therapeutic relationships characterised by a depth of relating facilitated by high levels of trust, therapist congruence and ability to stay with processing in the present. Another view is that presence is another condition of successful therapy, but may not be necessary.</a:t>
            </a:r>
          </a:p>
          <a:p>
            <a:r>
              <a:rPr lang="en-GB" baseline="0" dirty="0"/>
              <a:t>Others take Rogers quote to emphasise the point, central to Client-Centred Therapy, that it is the </a:t>
            </a:r>
            <a:r>
              <a:rPr lang="en-GB" i="1" baseline="0" dirty="0"/>
              <a:t>relationship</a:t>
            </a:r>
            <a:r>
              <a:rPr lang="en-GB" i="0" baseline="0" dirty="0"/>
              <a:t> that is key, not the skills or abilities of the therapist, and furthermore, that this relationship Is </a:t>
            </a:r>
            <a:r>
              <a:rPr lang="en-GB" i="1" baseline="0" dirty="0"/>
              <a:t>co-created</a:t>
            </a:r>
            <a:r>
              <a:rPr lang="en-GB" i="0" baseline="0" dirty="0"/>
              <a:t> by the therapist and the client.</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40</a:t>
            </a:fld>
            <a:endParaRPr lang="en-GB"/>
          </a:p>
        </p:txBody>
      </p:sp>
    </p:spTree>
    <p:extLst>
      <p:ext uri="{BB962C8B-B14F-4D97-AF65-F5344CB8AC3E}">
        <p14:creationId xmlns:p14="http://schemas.microsoft.com/office/powerpoint/2010/main" val="36954441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person is forward-moving,</a:t>
            </a:r>
            <a:r>
              <a:rPr lang="en-GB" baseline="0" dirty="0"/>
              <a:t> constructive, realistic and trustworthy</a:t>
            </a:r>
          </a:p>
          <a:p>
            <a:endParaRPr lang="en-GB" baseline="0" dirty="0"/>
          </a:p>
          <a:p>
            <a:r>
              <a:rPr lang="en-GB" baseline="0" dirty="0"/>
              <a:t>This phenomenological approach holds that the best way to understand a person’s behaviour and feelings is to understand how that person perceives and interprets the surrounding world.</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43</a:t>
            </a:fld>
            <a:endParaRPr lang="en-GB"/>
          </a:p>
        </p:txBody>
      </p:sp>
    </p:spTree>
    <p:extLst>
      <p:ext uri="{BB962C8B-B14F-4D97-AF65-F5344CB8AC3E}">
        <p14:creationId xmlns:p14="http://schemas.microsoft.com/office/powerpoint/2010/main" val="14810091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beginning of life, the individual is fully congruent</a:t>
            </a:r>
            <a:r>
              <a:rPr lang="en-GB" baseline="0" dirty="0"/>
              <a:t> (able to admit all experience into awareness without distortion)</a:t>
            </a:r>
          </a:p>
          <a:p>
            <a:r>
              <a:rPr lang="en-GB" baseline="0" dirty="0"/>
              <a:t>Later, the person meets disapproval, rejection or other threat and experiences anxiety</a:t>
            </a:r>
          </a:p>
          <a:p>
            <a:r>
              <a:rPr lang="en-GB" baseline="0" dirty="0"/>
              <a:t>The formation of the self-concept becomes conditioned by these negative experiences, and the person internalises negative judgements about him or herself</a:t>
            </a:r>
          </a:p>
          <a:p>
            <a:r>
              <a:rPr lang="en-GB" baseline="0" dirty="0"/>
              <a:t>This conditioned self concept becomes reinforced by further experiences, and the person becomes alienated from their “true Self”</a:t>
            </a:r>
          </a:p>
          <a:p>
            <a:endParaRPr lang="en-GB" baseline="0" dirty="0"/>
          </a:p>
          <a:p>
            <a:r>
              <a:rPr lang="en-GB" baseline="0" dirty="0"/>
              <a:t>Locus of Evaluation: When people were making judgements about their </a:t>
            </a:r>
            <a:r>
              <a:rPr lang="en-GB" baseline="0" dirty="0" err="1"/>
              <a:t>isues</a:t>
            </a:r>
            <a:r>
              <a:rPr lang="en-GB" baseline="0" dirty="0"/>
              <a:t> and people, they were guided either by the values they had previously introjected from others or by their own valuing process. Where people relied heavily on the values of </a:t>
            </a:r>
            <a:r>
              <a:rPr lang="en-GB" baseline="0" dirty="0" err="1"/>
              <a:t>thers</a:t>
            </a:r>
            <a:r>
              <a:rPr lang="en-GB" baseline="0" dirty="0"/>
              <a:t>, Rogers described them as experiencing an external locus of evaluation and when they were able to be more reliant on their own “</a:t>
            </a:r>
            <a:r>
              <a:rPr lang="en-GB" baseline="0" dirty="0" err="1"/>
              <a:t>prganismic</a:t>
            </a:r>
            <a:r>
              <a:rPr lang="en-GB" baseline="0" dirty="0"/>
              <a:t> valuing process”  he described them as having an “internal locus of evaluation”.</a:t>
            </a:r>
          </a:p>
          <a:p>
            <a:endParaRPr lang="en-GB" baseline="0" dirty="0"/>
          </a:p>
          <a:p>
            <a:r>
              <a:rPr lang="en-GB" baseline="0" dirty="0"/>
              <a:t>The term Rogers chose for introjected values was “conditions of worth”. He argued that we are brought into the world with two related needs. The first of these is the need to develop positive self-regard through the formation of a constructive self-concept. The second need is to experience unconditional positive regard from those in our environment on whom we depend for survival. It is through experience and feedback from the environment that we develop a self-concept, and where this feedback is positive and constructive, our self concept will enable us positively to value our self-worth. </a:t>
            </a:r>
          </a:p>
          <a:p>
            <a:r>
              <a:rPr lang="en-GB" baseline="0" dirty="0"/>
              <a:t>Where our experiences, feelings and behaviour are accepted, understood and valued positively by those on </a:t>
            </a:r>
            <a:r>
              <a:rPr lang="en-GB" baseline="0" dirty="0" err="1"/>
              <a:t>whome</a:t>
            </a:r>
            <a:r>
              <a:rPr lang="en-GB" baseline="0" dirty="0"/>
              <a:t> we depend, our needs for positive self-regard and for positive regard are met.</a:t>
            </a:r>
          </a:p>
          <a:p>
            <a:r>
              <a:rPr lang="en-GB" baseline="0" dirty="0"/>
              <a:t>Because the need to experience PR from others is so great, we will sometimes accept the values and judgements of others even when those values and judgements contradict our own experience. </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46</a:t>
            </a:fld>
            <a:endParaRPr lang="en-GB"/>
          </a:p>
        </p:txBody>
      </p:sp>
    </p:spTree>
    <p:extLst>
      <p:ext uri="{BB962C8B-B14F-4D97-AF65-F5344CB8AC3E}">
        <p14:creationId xmlns:p14="http://schemas.microsoft.com/office/powerpoint/2010/main" val="915322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a:t>
            </a:r>
            <a:r>
              <a:rPr lang="en-GB" baseline="0" dirty="0"/>
              <a:t> example someone relates effectively to practical issues in the external world, but avoids giving any attention to how external events strike them, how they feel about things, what things mean to them. The person’s attention skips the phase of interaction with their immediate experiencing, jumping from one event to another. </a:t>
            </a:r>
            <a:r>
              <a:rPr lang="en-GB" baseline="0" dirty="0" err="1"/>
              <a:t>Gendlin</a:t>
            </a:r>
            <a:r>
              <a:rPr lang="en-GB" baseline="0" dirty="0"/>
              <a:t> calls this “process skipping”</a:t>
            </a:r>
          </a:p>
          <a:p>
            <a:r>
              <a:rPr lang="en-GB" baseline="0" dirty="0"/>
              <a:t>Repetitive emotions. So an individual might be very much involved in their emotions, but are unable to stand back sufficiently to process them. There is, for example just </a:t>
            </a:r>
            <a:r>
              <a:rPr lang="en-GB" i="1" baseline="0" dirty="0"/>
              <a:t>this rage</a:t>
            </a:r>
            <a:r>
              <a:rPr lang="en-GB" i="0" baseline="0" dirty="0"/>
              <a:t> but we can’t work with it, differentiate it, relate to it. Again the </a:t>
            </a:r>
            <a:r>
              <a:rPr lang="en-GB" i="1" baseline="0" dirty="0"/>
              <a:t>interaction </a:t>
            </a:r>
            <a:r>
              <a:rPr lang="en-GB" i="0" baseline="0" dirty="0"/>
              <a:t>process between experiencing and understanding is not there.</a:t>
            </a:r>
          </a:p>
          <a:p>
            <a:endParaRPr lang="en-GB" i="0" baseline="0" dirty="0"/>
          </a:p>
          <a:p>
            <a:r>
              <a:rPr lang="en-GB" i="0" baseline="0" dirty="0"/>
              <a:t>The most important aspect of the interactional process for human beings lies in our interactions with other people. When we are with another person we are different from the way we are on our own, even if the other person simply listens in silence. When we are troubled there is often the impulse simply to talk to another human being, and their mere </a:t>
            </a:r>
            <a:r>
              <a:rPr lang="en-GB" i="0" baseline="0" dirty="0" err="1"/>
              <a:t>prensence</a:t>
            </a:r>
            <a:r>
              <a:rPr lang="en-GB" i="0" baseline="0" dirty="0"/>
              <a:t> can help, so long as they do not </a:t>
            </a:r>
            <a:r>
              <a:rPr lang="en-GB" i="1" baseline="0" dirty="0"/>
              <a:t>block</a:t>
            </a:r>
            <a:r>
              <a:rPr lang="en-GB" i="0" baseline="0" dirty="0"/>
              <a:t> the natural process of healing</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47</a:t>
            </a:fld>
            <a:endParaRPr lang="en-GB"/>
          </a:p>
        </p:txBody>
      </p:sp>
    </p:spTree>
    <p:extLst>
      <p:ext uri="{BB962C8B-B14F-4D97-AF65-F5344CB8AC3E}">
        <p14:creationId xmlns:p14="http://schemas.microsoft.com/office/powerpoint/2010/main" val="31359497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Gendlin</a:t>
            </a:r>
            <a:r>
              <a:rPr lang="en-GB" dirty="0"/>
              <a:t> unpacked</a:t>
            </a:r>
            <a:r>
              <a:rPr lang="en-GB" baseline="0" dirty="0"/>
              <a:t> the therapeutic process in the experience of the client. He looked a the course that successful therapy took and tried to describe the process. He believed that the same process happened in all cases where therapy was successful. He attempted to write down the process as a formula or series of steps. This divided the client centred community. They felt that by having the term “six-steps” they were moving away from the non-directive nature of CCT</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48</a:t>
            </a:fld>
            <a:endParaRPr lang="en-GB"/>
          </a:p>
        </p:txBody>
      </p:sp>
    </p:spTree>
    <p:extLst>
      <p:ext uri="{BB962C8B-B14F-4D97-AF65-F5344CB8AC3E}">
        <p14:creationId xmlns:p14="http://schemas.microsoft.com/office/powerpoint/2010/main" val="11379168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t>
            </a:r>
            <a:r>
              <a:rPr lang="en-GB" dirty="0" err="1"/>
              <a:t>Gendlin</a:t>
            </a:r>
            <a:r>
              <a:rPr lang="en-GB" dirty="0"/>
              <a:t>, human life is an interplay between the rich, intricate sensed</a:t>
            </a:r>
            <a:r>
              <a:rPr lang="en-GB" baseline="0" dirty="0"/>
              <a:t> experience of our situations and the concepts which we employ to articulate those situations.</a:t>
            </a:r>
          </a:p>
          <a:p>
            <a:r>
              <a:rPr lang="en-GB" baseline="0" dirty="0"/>
              <a:t>It is an interaction between </a:t>
            </a:r>
            <a:r>
              <a:rPr lang="en-GB" i="1" baseline="0" dirty="0"/>
              <a:t>this</a:t>
            </a:r>
            <a:r>
              <a:rPr lang="en-GB" i="0" baseline="0" dirty="0"/>
              <a:t> – my immediate sensed experience now, and the forms or concepts in terms of which I express it. We can articulate that a bit, just by saying “ I feel something there” and that is already to draw it a little into the realm of the explicit. But </a:t>
            </a:r>
            <a:r>
              <a:rPr lang="en-GB" i="1" baseline="0" dirty="0"/>
              <a:t>what </a:t>
            </a:r>
            <a:r>
              <a:rPr lang="en-GB" i="0" baseline="0" dirty="0"/>
              <a:t> it is cannot yet be said. Like the poet trying to finish off the last line of a poem. There is a physically felt sense that these endings are not right. In order to get a satisfactory ending (and it may never come), the poet has to stay with the felt sense of what is needed, and </a:t>
            </a:r>
            <a:r>
              <a:rPr lang="en-GB" i="1" baseline="0" dirty="0"/>
              <a:t>wait </a:t>
            </a:r>
            <a:r>
              <a:rPr lang="en-GB" i="0" baseline="0" dirty="0"/>
              <a:t>for what may come.</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49</a:t>
            </a:fld>
            <a:endParaRPr lang="en-GB"/>
          </a:p>
        </p:txBody>
      </p:sp>
    </p:spTree>
    <p:extLst>
      <p:ext uri="{BB962C8B-B14F-4D97-AF65-F5344CB8AC3E}">
        <p14:creationId xmlns:p14="http://schemas.microsoft.com/office/powerpoint/2010/main" val="5299611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err="1"/>
              <a:t>ie.e</a:t>
            </a:r>
            <a:r>
              <a:rPr lang="en-GB" baseline="0" dirty="0"/>
              <a:t> acceptance, welcoming, listening analogous to person-centred conditions</a:t>
            </a:r>
          </a:p>
          <a:p>
            <a:pPr marL="228600" indent="-228600">
              <a:buAutoNum type="arabicPeriod"/>
            </a:pPr>
            <a:r>
              <a:rPr lang="en-GB" baseline="0" dirty="0"/>
              <a:t>The explicit and implicit</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50</a:t>
            </a:fld>
            <a:endParaRPr lang="en-GB"/>
          </a:p>
        </p:txBody>
      </p:sp>
    </p:spTree>
    <p:extLst>
      <p:ext uri="{BB962C8B-B14F-4D97-AF65-F5344CB8AC3E}">
        <p14:creationId xmlns:p14="http://schemas.microsoft.com/office/powerpoint/2010/main" val="558157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Thus, bodily experiencing not only contains information about the felt meaning of situations,</a:t>
            </a:r>
            <a:r>
              <a:rPr lang="en-GB" baseline="0" dirty="0"/>
              <a:t> but also is an implying of next steps – what </a:t>
            </a:r>
            <a:r>
              <a:rPr lang="en-GB" i="1" baseline="0" dirty="0"/>
              <a:t>it is moving toward or becoming</a:t>
            </a:r>
            <a:r>
              <a:rPr lang="en-GB" i="0" baseline="0" dirty="0"/>
              <a:t> </a:t>
            </a:r>
            <a:r>
              <a:rPr lang="en-GB" i="0" baseline="0" dirty="0" err="1"/>
              <a:t>Gendlin</a:t>
            </a:r>
            <a:r>
              <a:rPr lang="en-GB" i="0" baseline="0" dirty="0"/>
              <a:t> calls this the </a:t>
            </a:r>
            <a:r>
              <a:rPr lang="en-GB" i="1" baseline="0" dirty="0"/>
              <a:t>life forward direction</a:t>
            </a:r>
            <a:r>
              <a:rPr lang="en-GB" i="0" baseline="0" dirty="0"/>
              <a:t>.</a:t>
            </a:r>
          </a:p>
          <a:p>
            <a:r>
              <a:rPr lang="en-GB" i="0" baseline="0" dirty="0"/>
              <a:t>When our life feels stuck, blocked or stagnant, the living body implicates or discloses something further, something needed, yet to happen.</a:t>
            </a:r>
          </a:p>
          <a:p>
            <a:r>
              <a:rPr lang="en-GB" i="0" baseline="0" dirty="0"/>
              <a:t>In any human process there is an implicit implying of what is to come next.</a:t>
            </a:r>
          </a:p>
          <a:p>
            <a:endParaRPr lang="en-GB" i="0" baseline="0" dirty="0"/>
          </a:p>
          <a:p>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51</a:t>
            </a:fld>
            <a:endParaRPr lang="en-GB"/>
          </a:p>
        </p:txBody>
      </p:sp>
    </p:spTree>
    <p:extLst>
      <p:ext uri="{BB962C8B-B14F-4D97-AF65-F5344CB8AC3E}">
        <p14:creationId xmlns:p14="http://schemas.microsoft.com/office/powerpoint/2010/main" val="3107246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11/20/2022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17148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79949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11/20/2022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49200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11749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9156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67032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42165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11/20/2022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89234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11/20/2022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73101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59963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19331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11/20/2022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756155022"/>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UuKexVWR_7k?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1Evwgu369Jw?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O-4ithG_07Q?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hyperlink" Target="https://focusing.org/" TargetMode="External"/><Relationship Id="rId2" Type="http://schemas.openxmlformats.org/officeDocument/2006/relationships/notesSlide" Target="../notesSlides/notesSlide18.xml"/><Relationship Id="rId1" Type="http://schemas.openxmlformats.org/officeDocument/2006/relationships/slideLayout" Target="../slideLayouts/slideLayout8.xml"/><Relationship Id="rId4" Type="http://schemas.openxmlformats.org/officeDocument/2006/relationships/image" Target="../media/image30.png"/></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2oiyDOoV4cc"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mick-cooper.squarespace.com/new-blog/2020/1/29/person-centred-therapy-is-not-one-thing-an-introduction-to-the-tribes"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pluralisticpractice.weebly.com/"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7.xml"/><Relationship Id="rId1" Type="http://schemas.openxmlformats.org/officeDocument/2006/relationships/video" Target="https://www.youtube.com/embed/cQDxVmpN2yU?start=8&amp;feature=oembed" TargetMode="External"/></Relationships>
</file>

<file path=ppt/slides/_rels/slide55.xml.rels><?xml version="1.0" encoding="UTF-8" standalone="yes"?>
<Relationships xmlns="http://schemas.openxmlformats.org/package/2006/relationships"><Relationship Id="rId2" Type="http://schemas.openxmlformats.org/officeDocument/2006/relationships/hyperlink" Target="https://www.ncbi.nlm.nih.gov/books/NBK64964/"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eb-a-ebscohost-com.ezproxy.uwtsd.ac.uk/ehost/pdfviewer/pdfviewer?vid=1&amp;sid=99ed80af-1d7a-4d58-a0fa-58788f9ceaf7%40sessionmgr4007" TargetMode="External"/><Relationship Id="rId2" Type="http://schemas.openxmlformats.org/officeDocument/2006/relationships/hyperlink" Target="https://focusing.org/"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XcymHw9AZvg?feature=oembed" TargetMode="External"/><Relationship Id="rId1" Type="http://schemas.openxmlformats.org/officeDocument/2006/relationships/video" Target="https://www.youtube.com/embed/VfsVqk-ke_s?feature=oembed" TargetMode="External"/><Relationship Id="rId5" Type="http://schemas.openxmlformats.org/officeDocument/2006/relationships/image" Target="../media/image34.jpeg"/><Relationship Id="rId4" Type="http://schemas.openxmlformats.org/officeDocument/2006/relationships/image" Target="../media/image33.jpe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nKNyFSLJy6o?feature=oembed" TargetMode="External"/><Relationship Id="rId1" Type="http://schemas.openxmlformats.org/officeDocument/2006/relationships/video" Target="https://www.youtube.com/embed/YOqJ4sc9TAc?feature=oembed" TargetMode="External"/><Relationship Id="rId5" Type="http://schemas.openxmlformats.org/officeDocument/2006/relationships/image" Target="../media/image36.jpeg"/><Relationship Id="rId4" Type="http://schemas.openxmlformats.org/officeDocument/2006/relationships/image" Target="../media/image35.jpeg"/></Relationships>
</file>

<file path=ppt/slides/_rels/slide6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31" name="Rectangle 30">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3" name="Rectangle 32">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5" name="Group 34">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36" name="Straight Connector 35">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40" name="Rectangle 39">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48" name="Rectangle 47">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3" name="Title 2"/>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3400" cap="all" spc="-100">
                <a:solidFill>
                  <a:schemeClr val="bg1"/>
                </a:solidFill>
              </a:rPr>
              <a:t>Counselling Skills and Approaches ECPS5010</a:t>
            </a:r>
          </a:p>
        </p:txBody>
      </p:sp>
      <p:sp>
        <p:nvSpPr>
          <p:cNvPr id="4" name="Text Placeholder 3"/>
          <p:cNvSpPr>
            <a:spLocks noGrp="1"/>
          </p:cNvSpPr>
          <p:nvPr>
            <p:ph type="body" sz="half" idx="2"/>
          </p:nvPr>
        </p:nvSpPr>
        <p:spPr>
          <a:xfrm>
            <a:off x="1256493" y="4096139"/>
            <a:ext cx="2978282" cy="1889029"/>
          </a:xfrm>
        </p:spPr>
        <p:txBody>
          <a:bodyPr vert="horz" lIns="91440" tIns="45720" rIns="91440" bIns="45720" rtlCol="0">
            <a:normAutofit fontScale="85000" lnSpcReduction="20000"/>
          </a:bodyPr>
          <a:lstStyle/>
          <a:p>
            <a:pPr algn="l" rtl="0" fontAlgn="base">
              <a:buFont typeface="Arial" panose="020B0604020202020204" pitchFamily="34" charset="0"/>
              <a:buChar char="•"/>
            </a:pPr>
            <a:r>
              <a:rPr lang="en-US" sz="1400" b="0" i="0" u="none" strike="noStrike">
                <a:solidFill>
                  <a:srgbClr val="000000"/>
                </a:solidFill>
                <a:effectLst/>
                <a:latin typeface="Calibri" panose="020F0502020204030204" pitchFamily="34" charset="0"/>
              </a:rPr>
              <a:t>Week 7- </a:t>
            </a:r>
            <a:r>
              <a:rPr lang="en-US" sz="1400" b="0" i="0" u="none" strike="noStrike" dirty="0">
                <a:solidFill>
                  <a:srgbClr val="000000"/>
                </a:solidFill>
                <a:effectLst/>
                <a:latin typeface="Calibri" panose="020F0502020204030204" pitchFamily="34" charset="0"/>
              </a:rPr>
              <a:t>21st November 2022 </a:t>
            </a:r>
            <a:r>
              <a:rPr lang="en-US" sz="1400" b="0" i="0" dirty="0">
                <a:solidFill>
                  <a:srgbClr val="000000"/>
                </a:solidFill>
                <a:effectLst/>
                <a:latin typeface="Calibri" panose="020F0502020204030204" pitchFamily="34" charset="0"/>
              </a:rPr>
              <a:t>​</a:t>
            </a:r>
            <a:endParaRPr lang="en-US" sz="1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400" b="0" i="0" dirty="0">
                <a:solidFill>
                  <a:srgbClr val="000000"/>
                </a:solidFill>
                <a:effectLst/>
                <a:latin typeface="Calibri" panose="020F0502020204030204" pitchFamily="34" charset="0"/>
              </a:rPr>
              <a:t>​</a:t>
            </a:r>
            <a:endParaRPr lang="en-US" sz="1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400" b="0" i="0" u="none" strike="noStrike" dirty="0">
                <a:solidFill>
                  <a:srgbClr val="000000"/>
                </a:solidFill>
                <a:effectLst/>
                <a:latin typeface="Calibri" panose="020F0502020204030204" pitchFamily="34" charset="0"/>
              </a:rPr>
              <a:t>Humanistic Perspectives – </a:t>
            </a:r>
            <a:r>
              <a:rPr lang="en-US" sz="1400" b="0" i="0" dirty="0">
                <a:solidFill>
                  <a:srgbClr val="000000"/>
                </a:solidFill>
                <a:effectLst/>
                <a:latin typeface="Calibri" panose="020F0502020204030204" pitchFamily="34" charset="0"/>
              </a:rPr>
              <a:t>​</a:t>
            </a:r>
            <a:endParaRPr lang="en-US" sz="1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400" b="0" i="0" u="none" strike="noStrike" dirty="0">
                <a:solidFill>
                  <a:srgbClr val="000000"/>
                </a:solidFill>
                <a:effectLst/>
                <a:latin typeface="Calibri" panose="020F0502020204030204" pitchFamily="34" charset="0"/>
              </a:rPr>
              <a:t>Overview of </a:t>
            </a:r>
            <a:r>
              <a:rPr lang="en-US" sz="1400" b="0" i="0" dirty="0">
                <a:solidFill>
                  <a:srgbClr val="000000"/>
                </a:solidFill>
                <a:effectLst/>
                <a:latin typeface="Calibri" panose="020F0502020204030204" pitchFamily="34" charset="0"/>
              </a:rPr>
              <a:t>​</a:t>
            </a:r>
            <a:endParaRPr lang="en-US" sz="1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400" b="0" i="0" u="none" strike="noStrike" dirty="0">
                <a:solidFill>
                  <a:srgbClr val="000000"/>
                </a:solidFill>
                <a:effectLst/>
                <a:latin typeface="Calibri" panose="020F0502020204030204" pitchFamily="34" charset="0"/>
              </a:rPr>
              <a:t> Person Centered Counselling</a:t>
            </a:r>
            <a:r>
              <a:rPr lang="en-US" sz="1400" b="0" i="0" dirty="0">
                <a:solidFill>
                  <a:srgbClr val="000000"/>
                </a:solidFill>
                <a:effectLst/>
                <a:latin typeface="Calibri" panose="020F0502020204030204" pitchFamily="34" charset="0"/>
              </a:rPr>
              <a:t>​</a:t>
            </a:r>
            <a:endParaRPr lang="en-US" sz="1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400" b="0" i="0" u="none" strike="noStrike" dirty="0">
                <a:solidFill>
                  <a:srgbClr val="000000"/>
                </a:solidFill>
                <a:effectLst/>
                <a:latin typeface="Calibri" panose="020F0502020204030204" pitchFamily="34" charset="0"/>
              </a:rPr>
              <a:t>Emotion Focused </a:t>
            </a:r>
            <a:r>
              <a:rPr lang="en-US" sz="1400" b="0" i="0" dirty="0">
                <a:solidFill>
                  <a:srgbClr val="000000"/>
                </a:solidFill>
                <a:effectLst/>
                <a:latin typeface="Calibri" panose="020F0502020204030204" pitchFamily="34" charset="0"/>
              </a:rPr>
              <a:t>​</a:t>
            </a:r>
            <a:endParaRPr lang="en-US" sz="1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400" b="0" i="0" u="none" strike="noStrike" dirty="0">
                <a:solidFill>
                  <a:srgbClr val="000000"/>
                </a:solidFill>
                <a:effectLst/>
                <a:latin typeface="Calibri" panose="020F0502020204030204" pitchFamily="34" charset="0"/>
              </a:rPr>
              <a:t>Pluralistic Approach</a:t>
            </a:r>
            <a:endParaRPr lang="en-US" sz="1400" b="0" i="0" dirty="0">
              <a:solidFill>
                <a:srgbClr val="000000"/>
              </a:solidFill>
              <a:effectLst/>
              <a:latin typeface="Arial" panose="020B0604020202020204" pitchFamily="34" charset="0"/>
            </a:endParaRPr>
          </a:p>
          <a:p>
            <a:pPr algn="ctr">
              <a:lnSpc>
                <a:spcPct val="100000"/>
              </a:lnSpc>
              <a:spcBef>
                <a:spcPts val="0"/>
              </a:spcBef>
              <a:spcAft>
                <a:spcPts val="600"/>
              </a:spcAft>
            </a:pPr>
            <a:endParaRPr lang="en-US" sz="1400" b="1" spc="80" dirty="0">
              <a:solidFill>
                <a:schemeClr val="bg1"/>
              </a:solidFill>
            </a:endParaRPr>
          </a:p>
        </p:txBody>
      </p:sp>
      <p:sp>
        <p:nvSpPr>
          <p:cNvPr id="50" name="Rectangle 49">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2" name="Straight Connector 51">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8" name="Picture Placeholder 7">
            <a:extLst>
              <a:ext uri="{FF2B5EF4-FFF2-40B4-BE49-F238E27FC236}">
                <a16:creationId xmlns:a16="http://schemas.microsoft.com/office/drawing/2014/main" id="{9E579BBF-ABFF-0A2A-7A4E-38472BFBBC7D}"/>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1073" r="11073"/>
          <a:stretch>
            <a:fillRect/>
          </a:stretch>
        </p:blipFill>
        <p:spPr>
          <a:xfrm>
            <a:off x="5346570" y="858241"/>
            <a:ext cx="6202238" cy="5138392"/>
          </a:xfrm>
          <a:prstGeom prst="rect">
            <a:avLst/>
          </a:prstGeom>
        </p:spPr>
      </p:pic>
    </p:spTree>
    <p:extLst>
      <p:ext uri="{BB962C8B-B14F-4D97-AF65-F5344CB8AC3E}">
        <p14:creationId xmlns:p14="http://schemas.microsoft.com/office/powerpoint/2010/main" val="77101222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Aims </a:t>
            </a:r>
            <a:br>
              <a:rPr lang="en-GB" dirty="0"/>
            </a:br>
            <a:r>
              <a:rPr lang="en-GB" dirty="0"/>
              <a:t>Overview</a:t>
            </a:r>
          </a:p>
        </p:txBody>
      </p:sp>
      <p:graphicFrame>
        <p:nvGraphicFramePr>
          <p:cNvPr id="5" name="Content Placeholder 2">
            <a:extLst>
              <a:ext uri="{FF2B5EF4-FFF2-40B4-BE49-F238E27FC236}">
                <a16:creationId xmlns:a16="http://schemas.microsoft.com/office/drawing/2014/main" id="{D08E36FC-3808-4C34-8FE8-2AEFB1265A80}"/>
              </a:ext>
            </a:extLst>
          </p:cNvPr>
          <p:cNvGraphicFramePr>
            <a:graphicFrameLocks noGrp="1"/>
          </p:cNvGraphicFramePr>
          <p:nvPr>
            <p:ph idx="1"/>
            <p:extLst>
              <p:ext uri="{D42A27DB-BD31-4B8C-83A1-F6EECF244321}">
                <p14:modId xmlns:p14="http://schemas.microsoft.com/office/powerpoint/2010/main" val="225759370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866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685B1578-9B95-463A-91DE-797A98F7E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77" name="Rectangle 76">
            <a:extLst>
              <a:ext uri="{FF2B5EF4-FFF2-40B4-BE49-F238E27FC236}">
                <a16:creationId xmlns:a16="http://schemas.microsoft.com/office/drawing/2014/main" id="{B7753F1F-C532-475B-BE0D-7359EB6F8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79" name="Rectangle 7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8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4098" name="Rectangle 2"/>
          <p:cNvSpPr>
            <a:spLocks noGrp="1" noChangeArrowheads="1"/>
          </p:cNvSpPr>
          <p:nvPr>
            <p:ph type="title"/>
          </p:nvPr>
        </p:nvSpPr>
        <p:spPr>
          <a:xfrm>
            <a:off x="1066800" y="642594"/>
            <a:ext cx="10058400" cy="1371600"/>
          </a:xfrm>
        </p:spPr>
        <p:txBody>
          <a:bodyPr vert="horz" lIns="91440" tIns="45720" rIns="91440" bIns="45720" rtlCol="0" anchor="ctr">
            <a:normAutofit/>
          </a:bodyPr>
          <a:lstStyle/>
          <a:p>
            <a:pPr algn="ctr">
              <a:lnSpc>
                <a:spcPct val="90000"/>
              </a:lnSpc>
              <a:defRPr/>
            </a:pPr>
            <a:r>
              <a:rPr lang="en-US" sz="2300" b="1">
                <a:solidFill>
                  <a:schemeClr val="tx1">
                    <a:lumMod val="85000"/>
                    <a:lumOff val="15000"/>
                  </a:schemeClr>
                </a:solidFill>
              </a:rPr>
              <a:t>History of Humanism and the relationship to Psychology</a:t>
            </a:r>
            <a:br>
              <a:rPr lang="en-US" sz="2300" b="1">
                <a:solidFill>
                  <a:schemeClr val="tx1">
                    <a:lumMod val="85000"/>
                    <a:lumOff val="15000"/>
                  </a:schemeClr>
                </a:solidFill>
              </a:rPr>
            </a:br>
            <a:br>
              <a:rPr lang="en-US" sz="2300" b="1">
                <a:solidFill>
                  <a:schemeClr val="tx1">
                    <a:lumMod val="85000"/>
                    <a:lumOff val="15000"/>
                  </a:schemeClr>
                </a:solidFill>
              </a:rPr>
            </a:br>
            <a:r>
              <a:rPr lang="en-US" sz="2300">
                <a:solidFill>
                  <a:schemeClr val="tx1">
                    <a:lumMod val="85000"/>
                    <a:lumOff val="15000"/>
                  </a:schemeClr>
                </a:solidFill>
              </a:rPr>
              <a:t>Carl Rogers &amp; Abraham Maslow</a:t>
            </a:r>
            <a:br>
              <a:rPr lang="en-US" sz="2300" b="1">
                <a:solidFill>
                  <a:schemeClr val="tx1">
                    <a:lumMod val="85000"/>
                    <a:lumOff val="15000"/>
                  </a:schemeClr>
                </a:solidFill>
              </a:rPr>
            </a:br>
            <a:r>
              <a:rPr lang="en-US" sz="2300" b="1">
                <a:solidFill>
                  <a:schemeClr val="tx1">
                    <a:lumMod val="85000"/>
                    <a:lumOff val="15000"/>
                  </a:schemeClr>
                </a:solidFill>
              </a:rPr>
              <a:t> </a:t>
            </a:r>
          </a:p>
        </p:txBody>
      </p:sp>
      <p:graphicFrame>
        <p:nvGraphicFramePr>
          <p:cNvPr id="4101" name="Rectangle 3">
            <a:extLst>
              <a:ext uri="{FF2B5EF4-FFF2-40B4-BE49-F238E27FC236}">
                <a16:creationId xmlns:a16="http://schemas.microsoft.com/office/drawing/2014/main" id="{667398A1-2CF0-4D6B-9A3A-391D341F4915}"/>
              </a:ext>
            </a:extLst>
          </p:cNvPr>
          <p:cNvGraphicFramePr>
            <a:graphicFrameLocks noGrp="1"/>
          </p:cNvGraphicFramePr>
          <p:nvPr>
            <p:ph idx="1"/>
            <p:extLst>
              <p:ext uri="{D42A27DB-BD31-4B8C-83A1-F6EECF244321}">
                <p14:modId xmlns:p14="http://schemas.microsoft.com/office/powerpoint/2010/main" val="173916434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5734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a:latin typeface="+mn-lt"/>
              </a:rPr>
              <a:t>Defining characteristics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pPr>
              <a:lnSpc>
                <a:spcPct val="90000"/>
              </a:lnSpc>
            </a:pPr>
            <a:r>
              <a:rPr lang="en-GB" dirty="0">
                <a:latin typeface="+mn-lt"/>
              </a:rPr>
              <a:t>View of the Human Person </a:t>
            </a:r>
          </a:p>
          <a:p>
            <a:pPr>
              <a:lnSpc>
                <a:spcPct val="90000"/>
              </a:lnSpc>
            </a:pPr>
            <a:r>
              <a:rPr lang="en-GB" dirty="0">
                <a:latin typeface="+mn-lt"/>
              </a:rPr>
              <a:t>Values –right, desire and ability of determining what is best. </a:t>
            </a:r>
          </a:p>
          <a:p>
            <a:pPr>
              <a:lnSpc>
                <a:spcPct val="90000"/>
              </a:lnSpc>
            </a:pPr>
            <a:r>
              <a:rPr lang="en-GB" dirty="0">
                <a:latin typeface="+mn-lt"/>
              </a:rPr>
              <a:t>Actualizing Tendency – maintain self and develop potential</a:t>
            </a:r>
          </a:p>
          <a:p>
            <a:pPr>
              <a:lnSpc>
                <a:spcPct val="90000"/>
              </a:lnSpc>
            </a:pPr>
            <a:r>
              <a:rPr lang="en-GB" dirty="0">
                <a:latin typeface="+mn-lt"/>
              </a:rPr>
              <a:t>Relational Emphasis</a:t>
            </a:r>
          </a:p>
          <a:p>
            <a:pPr>
              <a:lnSpc>
                <a:spcPct val="90000"/>
              </a:lnSpc>
            </a:pPr>
            <a:r>
              <a:rPr lang="en-GB" dirty="0">
                <a:latin typeface="+mn-lt"/>
              </a:rPr>
              <a:t>Phenomenology </a:t>
            </a:r>
          </a:p>
          <a:p>
            <a:pPr>
              <a:lnSpc>
                <a:spcPct val="90000"/>
              </a:lnSpc>
            </a:pPr>
            <a:r>
              <a:rPr lang="en-GB" i="1" dirty="0">
                <a:latin typeface="+mn-lt"/>
              </a:rPr>
              <a:t>Empathy</a:t>
            </a:r>
          </a:p>
          <a:p>
            <a:pPr>
              <a:lnSpc>
                <a:spcPct val="90000"/>
              </a:lnSpc>
            </a:pPr>
            <a:r>
              <a:rPr lang="en-GB" dirty="0">
                <a:latin typeface="+mn-lt"/>
              </a:rPr>
              <a:t>The Self – the ‘I’ or me of one’s existence</a:t>
            </a:r>
          </a:p>
          <a:p>
            <a:pPr>
              <a:lnSpc>
                <a:spcPct val="90000"/>
              </a:lnSpc>
            </a:pPr>
            <a:r>
              <a:rPr lang="en-GB" dirty="0">
                <a:latin typeface="+mn-lt"/>
              </a:rPr>
              <a:t>Emotion</a:t>
            </a:r>
          </a:p>
          <a:p>
            <a:pPr>
              <a:lnSpc>
                <a:spcPct val="90000"/>
              </a:lnSpc>
            </a:pPr>
            <a:r>
              <a:rPr lang="en-GB" dirty="0">
                <a:latin typeface="+mn-lt"/>
              </a:rPr>
              <a:t>Meaning</a:t>
            </a:r>
          </a:p>
          <a:p>
            <a:pPr>
              <a:lnSpc>
                <a:spcPct val="90000"/>
              </a:lnSpc>
            </a:pPr>
            <a:r>
              <a:rPr lang="en-GB" dirty="0">
                <a:latin typeface="+mn-lt"/>
              </a:rPr>
              <a:t>Holism – the human organism is conceives as a constantly  interconnected, indivisible whole.  Person viewed as a gestalt, a dynamic whole. Mind body are inseparable.</a:t>
            </a:r>
          </a:p>
          <a:p>
            <a:pPr>
              <a:lnSpc>
                <a:spcPct val="90000"/>
              </a:lnSpc>
            </a:pPr>
            <a:endParaRPr lang="en-GB" dirty="0">
              <a:latin typeface="+mn-lt"/>
            </a:endParaRPr>
          </a:p>
        </p:txBody>
      </p:sp>
    </p:spTree>
    <p:extLst>
      <p:ext uri="{BB962C8B-B14F-4D97-AF65-F5344CB8AC3E}">
        <p14:creationId xmlns:p14="http://schemas.microsoft.com/office/powerpoint/2010/main" val="2511327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to the school of Humanistic Counselling</a:t>
            </a:r>
          </a:p>
        </p:txBody>
      </p:sp>
      <p:sp>
        <p:nvSpPr>
          <p:cNvPr id="3" name="Text Placeholder 2"/>
          <p:cNvSpPr>
            <a:spLocks noGrp="1"/>
          </p:cNvSpPr>
          <p:nvPr>
            <p:ph type="body" idx="1"/>
          </p:nvPr>
        </p:nvSpPr>
        <p:spPr/>
        <p:txBody>
          <a:bodyPr>
            <a:normAutofit fontScale="85000" lnSpcReduction="10000"/>
          </a:bodyPr>
          <a:lstStyle/>
          <a:p>
            <a:r>
              <a:rPr lang="en-GB" dirty="0"/>
              <a:t>Some of the various approaches and theories within the modern and post-modern tapestry</a:t>
            </a:r>
          </a:p>
        </p:txBody>
      </p:sp>
      <p:sp>
        <p:nvSpPr>
          <p:cNvPr id="4" name="Content Placeholder 3"/>
          <p:cNvSpPr>
            <a:spLocks noGrp="1"/>
          </p:cNvSpPr>
          <p:nvPr>
            <p:ph sz="half" idx="2"/>
          </p:nvPr>
        </p:nvSpPr>
        <p:spPr>
          <a:xfrm>
            <a:off x="1069848" y="2834675"/>
            <a:ext cx="4663440" cy="3177368"/>
          </a:xfrm>
        </p:spPr>
        <p:txBody>
          <a:bodyPr>
            <a:normAutofit fontScale="92500" lnSpcReduction="20000"/>
          </a:bodyPr>
          <a:lstStyle/>
          <a:p>
            <a:r>
              <a:rPr lang="en-GB" sz="2400" dirty="0"/>
              <a:t>Person-Centred</a:t>
            </a:r>
          </a:p>
          <a:p>
            <a:r>
              <a:rPr lang="en-GB" sz="2400" dirty="0"/>
              <a:t>Existential Psychotherapies</a:t>
            </a:r>
          </a:p>
          <a:p>
            <a:r>
              <a:rPr lang="en-GB" sz="2400" dirty="0"/>
              <a:t>Gestalt Psychotherapy</a:t>
            </a:r>
          </a:p>
          <a:p>
            <a:r>
              <a:rPr lang="en-GB" sz="2400" dirty="0"/>
              <a:t>Experiential Psychotherapy – EFT </a:t>
            </a:r>
          </a:p>
          <a:p>
            <a:r>
              <a:rPr lang="en-GB" sz="2400" dirty="0"/>
              <a:t>Transactional Analysis (T.A.)</a:t>
            </a:r>
          </a:p>
          <a:p>
            <a:r>
              <a:rPr lang="en-GB" sz="2400" dirty="0"/>
              <a:t>Humanistic Creative therapies</a:t>
            </a:r>
          </a:p>
          <a:p>
            <a:r>
              <a:rPr lang="en-GB" sz="2400" i="1" dirty="0">
                <a:solidFill>
                  <a:srgbClr val="FF0000"/>
                </a:solidFill>
              </a:rPr>
              <a:t>Pluralistic Approach – Mick Cooper &amp; John McLeod</a:t>
            </a:r>
          </a:p>
        </p:txBody>
      </p:sp>
      <p:sp>
        <p:nvSpPr>
          <p:cNvPr id="5" name="Text Placeholder 4"/>
          <p:cNvSpPr>
            <a:spLocks noGrp="1"/>
          </p:cNvSpPr>
          <p:nvPr>
            <p:ph type="body" sz="quarter" idx="3"/>
          </p:nvPr>
        </p:nvSpPr>
        <p:spPr>
          <a:xfrm>
            <a:off x="6126480" y="1713655"/>
            <a:ext cx="4480560" cy="440265"/>
          </a:xfrm>
        </p:spPr>
        <p:txBody>
          <a:bodyPr/>
          <a:lstStyle/>
          <a:p>
            <a:endParaRPr lang="en-GB" dirty="0"/>
          </a:p>
        </p:txBody>
      </p:sp>
      <p:pic>
        <p:nvPicPr>
          <p:cNvPr id="7" name="Content Placeholder 6"/>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126003" y="1589649"/>
            <a:ext cx="5177387" cy="474081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641470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78" name="Rectangle 77">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5122" name="Rectangle 2"/>
          <p:cNvSpPr>
            <a:spLocks noGrp="1" noChangeArrowheads="1"/>
          </p:cNvSpPr>
          <p:nvPr>
            <p:ph type="title"/>
          </p:nvPr>
        </p:nvSpPr>
        <p:spPr>
          <a:xfrm>
            <a:off x="983887" y="1185059"/>
            <a:ext cx="3491832" cy="4487882"/>
          </a:xfrm>
        </p:spPr>
        <p:txBody>
          <a:bodyPr>
            <a:normAutofit/>
          </a:bodyPr>
          <a:lstStyle/>
          <a:p>
            <a:pPr algn="ctr" eaLnBrk="1" hangingPunct="1">
              <a:defRPr/>
            </a:pPr>
            <a:r>
              <a:rPr lang="en-US" b="1">
                <a:latin typeface="+mn-lt"/>
              </a:rPr>
              <a:t>The Humanistic Perspective</a:t>
            </a:r>
          </a:p>
        </p:txBody>
      </p:sp>
      <p:sp>
        <p:nvSpPr>
          <p:cNvPr id="80" name="Rectangle 79">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5123" name="Rectangle 3"/>
          <p:cNvSpPr>
            <a:spLocks noGrp="1" noChangeArrowheads="1"/>
          </p:cNvSpPr>
          <p:nvPr>
            <p:ph idx="1"/>
          </p:nvPr>
        </p:nvSpPr>
        <p:spPr>
          <a:xfrm>
            <a:off x="6403656" y="936416"/>
            <a:ext cx="4870512" cy="4985169"/>
          </a:xfrm>
        </p:spPr>
        <p:txBody>
          <a:bodyPr anchor="ctr">
            <a:normAutofit/>
          </a:bodyPr>
          <a:lstStyle/>
          <a:p>
            <a:pPr eaLnBrk="1" hangingPunct="1">
              <a:defRPr/>
            </a:pPr>
            <a:r>
              <a:rPr lang="en-US" sz="2000" dirty="0"/>
              <a:t>Unlike the first force of psychology, human </a:t>
            </a:r>
            <a:r>
              <a:rPr lang="en-US" sz="2000" dirty="0" err="1"/>
              <a:t>behaviour</a:t>
            </a:r>
            <a:r>
              <a:rPr lang="en-US" sz="2000" dirty="0"/>
              <a:t> was no longer attributed to conditioned responses to the environment or a result of early childhood experiences, as was explained by such as the second force.</a:t>
            </a:r>
            <a:endParaRPr lang="en-US" sz="2000" dirty="0">
              <a:cs typeface="Arial" charset="0"/>
            </a:endParaRPr>
          </a:p>
          <a:p>
            <a:pPr eaLnBrk="1" hangingPunct="1">
              <a:defRPr/>
            </a:pPr>
            <a:r>
              <a:rPr lang="en-US" sz="2000" dirty="0"/>
              <a:t>The humanistic perspective was based on the belief that human beings have an innate need to search for the meaning of life.</a:t>
            </a:r>
            <a:endParaRPr lang="en-US" sz="2000" dirty="0">
              <a:cs typeface="Arial" charset="0"/>
            </a:endParaRPr>
          </a:p>
          <a:p>
            <a:pPr eaLnBrk="1" hangingPunct="1">
              <a:defRPr/>
            </a:pPr>
            <a:r>
              <a:rPr lang="en-US" sz="2000" dirty="0"/>
              <a:t>The founders of humanism also based this perspective on the belief that human beings were </a:t>
            </a:r>
            <a:r>
              <a:rPr lang="en-US" sz="2000" b="1" dirty="0"/>
              <a:t>self-reflective, self-determined, and possessed free will.</a:t>
            </a:r>
            <a:endParaRPr lang="en-US" sz="2000" b="1" dirty="0">
              <a:cs typeface="Arial" charset="0"/>
            </a:endParaRPr>
          </a:p>
          <a:p>
            <a:pPr eaLnBrk="1" hangingPunct="1">
              <a:defRPr/>
            </a:pPr>
            <a:endParaRPr lang="en-US" sz="2000" dirty="0">
              <a:cs typeface="Arial" charset="0"/>
            </a:endParaRPr>
          </a:p>
        </p:txBody>
      </p:sp>
    </p:spTree>
    <p:extLst>
      <p:ext uri="{BB962C8B-B14F-4D97-AF65-F5344CB8AC3E}">
        <p14:creationId xmlns:p14="http://schemas.microsoft.com/office/powerpoint/2010/main" val="1678049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ADAC7BAD-53D3-2F08-BA44-6DC32AF1BBE7}"/>
              </a:ext>
            </a:extLst>
          </p:cNvPr>
          <p:cNvSpPr>
            <a:spLocks noGrp="1"/>
          </p:cNvSpPr>
          <p:nvPr>
            <p:ph type="title"/>
          </p:nvPr>
        </p:nvSpPr>
        <p:spPr>
          <a:xfrm>
            <a:off x="573409" y="559477"/>
            <a:ext cx="3765200" cy="5709931"/>
          </a:xfrm>
        </p:spPr>
        <p:txBody>
          <a:bodyPr>
            <a:normAutofit/>
          </a:bodyPr>
          <a:lstStyle/>
          <a:p>
            <a:pPr algn="ctr"/>
            <a:r>
              <a:rPr lang="en-GB" dirty="0">
                <a:cs typeface="Calibri Light"/>
              </a:rPr>
              <a:t>Humanistic Approaches – the 3rd force </a:t>
            </a:r>
            <a:endParaRPr lang="en-GB">
              <a:cs typeface="Calibri Light"/>
            </a:endParaRP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Picture Placeholder 2">
            <a:extLst>
              <a:ext uri="{FF2B5EF4-FFF2-40B4-BE49-F238E27FC236}">
                <a16:creationId xmlns:a16="http://schemas.microsoft.com/office/drawing/2014/main" id="{6D3847A0-955F-473C-E521-2623A87F0840}"/>
              </a:ext>
            </a:extLst>
          </p:cNvPr>
          <p:cNvGraphicFramePr>
            <a:graphicFrameLocks noGrp="1"/>
          </p:cNvGraphicFramePr>
          <p:nvPr>
            <p:ph idx="1"/>
            <p:extLst>
              <p:ext uri="{D42A27DB-BD31-4B8C-83A1-F6EECF244321}">
                <p14:modId xmlns:p14="http://schemas.microsoft.com/office/powerpoint/2010/main" val="29318838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6986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8194" name="Rectangle 2"/>
          <p:cNvSpPr>
            <a:spLocks noGrp="1" noChangeArrowheads="1"/>
          </p:cNvSpPr>
          <p:nvPr>
            <p:ph type="title"/>
          </p:nvPr>
        </p:nvSpPr>
        <p:spPr>
          <a:xfrm>
            <a:off x="1066800" y="642594"/>
            <a:ext cx="10058400" cy="1371600"/>
          </a:xfrm>
        </p:spPr>
        <p:txBody>
          <a:bodyPr>
            <a:normAutofit/>
          </a:bodyPr>
          <a:lstStyle/>
          <a:p>
            <a:pPr algn="ctr"/>
            <a:r>
              <a:rPr lang="en-US">
                <a:effectLst/>
                <a:latin typeface="+mn-lt"/>
              </a:rPr>
              <a:t>Influence</a:t>
            </a:r>
          </a:p>
        </p:txBody>
      </p:sp>
      <p:graphicFrame>
        <p:nvGraphicFramePr>
          <p:cNvPr id="65541" name="Rectangle 3">
            <a:extLst>
              <a:ext uri="{FF2B5EF4-FFF2-40B4-BE49-F238E27FC236}">
                <a16:creationId xmlns:a16="http://schemas.microsoft.com/office/drawing/2014/main" id="{ADC200FD-A14A-453D-82D8-20973213AF46}"/>
              </a:ext>
            </a:extLst>
          </p:cNvPr>
          <p:cNvGraphicFramePr>
            <a:graphicFrameLocks noGrp="1"/>
          </p:cNvGraphicFramePr>
          <p:nvPr>
            <p:ph idx="1"/>
            <p:extLst>
              <p:ext uri="{D42A27DB-BD31-4B8C-83A1-F6EECF244321}">
                <p14:modId xmlns:p14="http://schemas.microsoft.com/office/powerpoint/2010/main" val="404610830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2320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4700" y="761999"/>
            <a:ext cx="3511188" cy="5368413"/>
          </a:xfrm>
          <a:solidFill>
            <a:schemeClr val="accent1"/>
          </a:solidFill>
        </p:spPr>
        <p:txBody>
          <a:bodyPr rtlCol="0">
            <a:normAutofit/>
          </a:bodyPr>
          <a:lstStyle/>
          <a:p>
            <a:pPr>
              <a:defRPr/>
            </a:pPr>
            <a:r>
              <a:rPr lang="en-US" b="1" i="1" dirty="0">
                <a:solidFill>
                  <a:schemeClr val="tx1"/>
                </a:solidFill>
                <a:latin typeface="+mn-lt"/>
                <a:cs typeface="Times New Roman" pitchFamily="18" charset="0"/>
              </a:rPr>
              <a:t>Carl Rogers</a:t>
            </a:r>
            <a:br>
              <a:rPr lang="en-US" b="1" i="1" dirty="0">
                <a:solidFill>
                  <a:schemeClr val="tx1"/>
                </a:solidFill>
                <a:latin typeface="+mn-lt"/>
              </a:rPr>
            </a:br>
            <a:r>
              <a:rPr lang="en-US" sz="2800" b="1" i="1" dirty="0">
                <a:solidFill>
                  <a:schemeClr val="tx1"/>
                </a:solidFill>
                <a:latin typeface="+mn-lt"/>
                <a:cs typeface="Times New Roman" pitchFamily="18" charset="0"/>
              </a:rPr>
              <a:t>(Father of Humanistic Psychology)</a:t>
            </a:r>
          </a:p>
        </p:txBody>
      </p:sp>
      <p:graphicFrame>
        <p:nvGraphicFramePr>
          <p:cNvPr id="9224" name="Content Placeholder 2">
            <a:extLst>
              <a:ext uri="{FF2B5EF4-FFF2-40B4-BE49-F238E27FC236}">
                <a16:creationId xmlns:a16="http://schemas.microsoft.com/office/drawing/2014/main" id="{41BF1E69-268D-4D34-9BD2-AC4B2739B9E3}"/>
              </a:ext>
            </a:extLst>
          </p:cNvPr>
          <p:cNvGraphicFramePr>
            <a:graphicFrameLocks noGrp="1"/>
          </p:cNvGraphicFramePr>
          <p:nvPr>
            <p:ph idx="1"/>
          </p:nvPr>
        </p:nvGraphicFramePr>
        <p:xfrm>
          <a:off x="5093623" y="762000"/>
          <a:ext cx="4042310" cy="5368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20" name="Picture 2" descr="http://tbn0.google.com/images?q=tbn:889Oou9Oq-D4wM:http://blog.newport.ac.uk/photos/msimmo01/images/172/299x425.aspx"/>
          <p:cNvPicPr>
            <a:picLocks noChangeAspect="1" noChangeArrowheads="1"/>
          </p:cNvPicPr>
          <p:nvPr/>
        </p:nvPicPr>
        <p:blipFill rotWithShape="1">
          <a:blip r:embed="rId8" cstate="print"/>
          <a:srcRect b="2234"/>
          <a:stretch/>
        </p:blipFill>
        <p:spPr bwMode="auto">
          <a:xfrm>
            <a:off x="9616863" y="446007"/>
            <a:ext cx="2100838" cy="2907792"/>
          </a:xfrm>
          <a:prstGeom prst="rect">
            <a:avLst/>
          </a:prstGeom>
          <a:noFill/>
        </p:spPr>
      </p:pic>
    </p:spTree>
    <p:extLst>
      <p:ext uri="{BB962C8B-B14F-4D97-AF65-F5344CB8AC3E}">
        <p14:creationId xmlns:p14="http://schemas.microsoft.com/office/powerpoint/2010/main" val="129826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a:solidFill>
            <a:schemeClr val="accent1"/>
          </a:solidFill>
        </p:spPr>
        <p:txBody>
          <a:bodyPr rtlCol="0">
            <a:normAutofit/>
          </a:bodyPr>
          <a:lstStyle/>
          <a:p>
            <a:pPr algn="ctr">
              <a:defRPr/>
            </a:pPr>
            <a:r>
              <a:rPr lang="en-US" b="1" i="1" dirty="0">
                <a:latin typeface="+mn-lt"/>
                <a:cs typeface="Times New Roman" pitchFamily="18" charset="0"/>
              </a:rPr>
              <a:t>Carl Rogers</a:t>
            </a:r>
            <a:br>
              <a:rPr lang="en-US" b="1" i="1" dirty="0">
                <a:latin typeface="+mn-lt"/>
                <a:cs typeface="Times New Roman" pitchFamily="18" charset="0"/>
              </a:rPr>
            </a:br>
            <a:r>
              <a:rPr lang="en-US" b="1" i="1" dirty="0">
                <a:latin typeface="+mn-lt"/>
                <a:cs typeface="Times New Roman" pitchFamily="18" charset="0"/>
              </a:rPr>
              <a:t> (CONT)</a:t>
            </a:r>
          </a:p>
        </p:txBody>
      </p:sp>
      <p:sp>
        <p:nvSpPr>
          <p:cNvPr id="32" name="Rectangle 2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33" name="Content Placeholder 2">
            <a:extLst>
              <a:ext uri="{FF2B5EF4-FFF2-40B4-BE49-F238E27FC236}">
                <a16:creationId xmlns:a16="http://schemas.microsoft.com/office/drawing/2014/main" id="{1527ECA0-7C4C-4931-9D8E-F0067FB7D12F}"/>
              </a:ext>
            </a:extLst>
          </p:cNvPr>
          <p:cNvGraphicFramePr>
            <a:graphicFrameLocks noGrp="1"/>
          </p:cNvGraphicFramePr>
          <p:nvPr>
            <p:ph idx="1"/>
            <p:extLst>
              <p:ext uri="{D42A27DB-BD31-4B8C-83A1-F6EECF244321}">
                <p14:modId xmlns:p14="http://schemas.microsoft.com/office/powerpoint/2010/main" val="2831390783"/>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1307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7170" name="Rectangle 2"/>
          <p:cNvSpPr>
            <a:spLocks noGrp="1" noChangeArrowheads="1"/>
          </p:cNvSpPr>
          <p:nvPr>
            <p:ph type="title"/>
          </p:nvPr>
        </p:nvSpPr>
        <p:spPr>
          <a:xfrm>
            <a:off x="1066800" y="642594"/>
            <a:ext cx="10058400" cy="1371600"/>
          </a:xfrm>
        </p:spPr>
        <p:txBody>
          <a:bodyPr>
            <a:normAutofit/>
          </a:bodyPr>
          <a:lstStyle/>
          <a:p>
            <a:pPr algn="ctr" eaLnBrk="1" hangingPunct="1">
              <a:defRPr/>
            </a:pPr>
            <a:r>
              <a:rPr lang="en-US" b="1">
                <a:latin typeface="+mn-lt"/>
              </a:rPr>
              <a:t>Client Centered Therapy</a:t>
            </a:r>
          </a:p>
        </p:txBody>
      </p:sp>
      <p:graphicFrame>
        <p:nvGraphicFramePr>
          <p:cNvPr id="7173" name="Rectangle 3">
            <a:extLst>
              <a:ext uri="{FF2B5EF4-FFF2-40B4-BE49-F238E27FC236}">
                <a16:creationId xmlns:a16="http://schemas.microsoft.com/office/drawing/2014/main" id="{8939C2AB-8AE2-449C-82E4-727AB4A29C64}"/>
              </a:ext>
            </a:extLst>
          </p:cNvPr>
          <p:cNvGraphicFramePr>
            <a:graphicFrameLocks noGrp="1"/>
          </p:cNvGraphicFramePr>
          <p:nvPr>
            <p:ph idx="1"/>
            <p:extLst>
              <p:ext uri="{D42A27DB-BD31-4B8C-83A1-F6EECF244321}">
                <p14:modId xmlns:p14="http://schemas.microsoft.com/office/powerpoint/2010/main" val="42047593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2473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cs typeface="Calibri Light"/>
              </a:rPr>
              <a:t>Person Centred Counselling (BACP Statement)</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Subtitle 2"/>
          <p:cNvSpPr>
            <a:spLocks noGrp="1"/>
          </p:cNvSpPr>
          <p:nvPr>
            <p:ph idx="1"/>
          </p:nvPr>
        </p:nvSpPr>
        <p:spPr>
          <a:xfrm>
            <a:off x="6403656" y="936416"/>
            <a:ext cx="4870512" cy="4985169"/>
          </a:xfrm>
        </p:spPr>
        <p:txBody>
          <a:bodyPr vert="horz" lIns="91440" tIns="45720" rIns="91440" bIns="45720" rtlCol="0" anchor="ctr">
            <a:normAutofit/>
          </a:bodyPr>
          <a:lstStyle/>
          <a:p>
            <a:pPr marL="0" indent="0">
              <a:buNone/>
            </a:pPr>
            <a:r>
              <a:rPr lang="en-GB" sz="2000">
                <a:ea typeface="+mn-lt"/>
                <a:cs typeface="+mn-lt"/>
              </a:rPr>
              <a:t>Person-centred counselling is one of the humanistic modalities or approaches. It was founded in the 1940s by the American psychologist Carl Rogers who believed that, given the right conditions, a person can reach their full potential and become their true self, which he termed ‘self-actualisation’. This actualisation process is innate and accessible to everyone.</a:t>
            </a:r>
            <a:endParaRPr lang="en-GB" sz="2000">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42"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43"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4"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45" name="Rectangle 21">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3">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47" name="Rectangle 25">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Carl Rogers Client Centered Therapy">
            <a:hlinkClick r:id="" action="ppaction://media"/>
            <a:extLst>
              <a:ext uri="{FF2B5EF4-FFF2-40B4-BE49-F238E27FC236}">
                <a16:creationId xmlns:a16="http://schemas.microsoft.com/office/drawing/2014/main" id="{34BC97E0-271F-5C56-7BFA-01C9E6465743}"/>
              </a:ext>
            </a:extLst>
          </p:cNvPr>
          <p:cNvPicPr>
            <a:picLocks noGrp="1" noRot="1" noChangeAspect="1"/>
          </p:cNvPicPr>
          <p:nvPr>
            <p:ph idx="1"/>
            <a:videoFile r:link="rId1"/>
          </p:nvPr>
        </p:nvPicPr>
        <p:blipFill>
          <a:blip r:embed="rId3"/>
          <a:stretch>
            <a:fillRect/>
          </a:stretch>
        </p:blipFill>
        <p:spPr>
          <a:xfrm>
            <a:off x="643192" y="834034"/>
            <a:ext cx="6909386" cy="5182039"/>
          </a:xfrm>
          <a:prstGeom prst="rect">
            <a:avLst/>
          </a:prstGeom>
        </p:spPr>
      </p:pic>
      <p:sp>
        <p:nvSpPr>
          <p:cNvPr id="48" name="Rectangle 27">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6237D3-34C3-7DE2-452A-7DC356504118}"/>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sz="4800" cap="all" spc="-100"/>
              <a:t>What is Person Centred Therapy?</a:t>
            </a:r>
          </a:p>
        </p:txBody>
      </p:sp>
      <p:sp>
        <p:nvSpPr>
          <p:cNvPr id="49" name="Rectangle 29">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0" name="Straight Connector 31">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33">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2" name="Straight Connector 35">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003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C9EFBCF6-FDFA-F973-D482-EE72A844C3CC}"/>
              </a:ext>
            </a:extLst>
          </p:cNvPr>
          <p:cNvSpPr>
            <a:spLocks noGrp="1"/>
          </p:cNvSpPr>
          <p:nvPr>
            <p:ph type="title"/>
          </p:nvPr>
        </p:nvSpPr>
        <p:spPr>
          <a:xfrm>
            <a:off x="1066800" y="642594"/>
            <a:ext cx="10058400" cy="1371600"/>
          </a:xfrm>
        </p:spPr>
        <p:txBody>
          <a:bodyPr>
            <a:normAutofit/>
          </a:bodyPr>
          <a:lstStyle/>
          <a:p>
            <a:pPr algn="ctr"/>
            <a:r>
              <a:rPr lang="en-US" dirty="0"/>
              <a:t>In therapy…</a:t>
            </a:r>
            <a:endParaRPr lang="en-GB"/>
          </a:p>
        </p:txBody>
      </p:sp>
      <p:graphicFrame>
        <p:nvGraphicFramePr>
          <p:cNvPr id="5" name="Content Placeholder 2">
            <a:extLst>
              <a:ext uri="{FF2B5EF4-FFF2-40B4-BE49-F238E27FC236}">
                <a16:creationId xmlns:a16="http://schemas.microsoft.com/office/drawing/2014/main" id="{6761A4D1-E679-37AB-9843-5B8AD6316677}"/>
              </a:ext>
            </a:extLst>
          </p:cNvPr>
          <p:cNvGraphicFramePr>
            <a:graphicFrameLocks noGrp="1"/>
          </p:cNvGraphicFramePr>
          <p:nvPr>
            <p:ph idx="1"/>
            <p:extLst>
              <p:ext uri="{D42A27DB-BD31-4B8C-83A1-F6EECF244321}">
                <p14:modId xmlns:p14="http://schemas.microsoft.com/office/powerpoint/2010/main" val="353430343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2219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Necessary and Sufficient Conditions for Growth</a:t>
            </a:r>
            <a:endParaRPr lang="en-GB" dirty="0"/>
          </a:p>
        </p:txBody>
      </p:sp>
      <p:sp>
        <p:nvSpPr>
          <p:cNvPr id="3" name="Content Placeholder 2"/>
          <p:cNvSpPr>
            <a:spLocks noGrp="1"/>
          </p:cNvSpPr>
          <p:nvPr>
            <p:ph idx="1"/>
          </p:nvPr>
        </p:nvSpPr>
        <p:spPr>
          <a:xfrm>
            <a:off x="1154954" y="2603500"/>
            <a:ext cx="10048433" cy="3416300"/>
          </a:xfrm>
          <a:solidFill>
            <a:schemeClr val="accent5">
              <a:lumMod val="20000"/>
              <a:lumOff val="80000"/>
            </a:schemeClr>
          </a:solidFill>
        </p:spPr>
        <p:txBody>
          <a:bodyPr>
            <a:normAutofit/>
          </a:bodyPr>
          <a:lstStyle/>
          <a:p>
            <a:pPr marL="514350" indent="-514350">
              <a:buFont typeface="+mj-lt"/>
              <a:buAutoNum type="arabicPeriod"/>
            </a:pPr>
            <a:r>
              <a:rPr lang="en-GB" sz="2800" b="1" dirty="0">
                <a:effectLst/>
              </a:rPr>
              <a:t>Therapist–client psychological contact</a:t>
            </a:r>
            <a:r>
              <a:rPr lang="en-GB" sz="2800" dirty="0">
                <a:effectLst/>
              </a:rPr>
              <a:t>: a relationship between client and therapist must exist, and it must be a relationship in which each person's perception of the other is important.</a:t>
            </a:r>
          </a:p>
          <a:p>
            <a:pPr marL="514350" indent="-514350">
              <a:buFont typeface="+mj-lt"/>
              <a:buAutoNum type="arabicPeriod"/>
            </a:pPr>
            <a:r>
              <a:rPr lang="en-GB" sz="2800" b="1" dirty="0">
                <a:effectLst/>
              </a:rPr>
              <a:t>Client incongruence</a:t>
            </a:r>
            <a:r>
              <a:rPr lang="en-GB" sz="2800" dirty="0">
                <a:effectLst/>
              </a:rPr>
              <a:t>: that incongruence exists between the client's experience and awareness.</a:t>
            </a:r>
          </a:p>
          <a:p>
            <a:endParaRPr lang="en-GB" sz="2800" dirty="0"/>
          </a:p>
        </p:txBody>
      </p:sp>
    </p:spTree>
    <p:extLst>
      <p:ext uri="{BB962C8B-B14F-4D97-AF65-F5344CB8AC3E}">
        <p14:creationId xmlns:p14="http://schemas.microsoft.com/office/powerpoint/2010/main" val="9924438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and Sufficient Conditions for Growth (Core Conditions)</a:t>
            </a:r>
          </a:p>
        </p:txBody>
      </p:sp>
      <p:sp>
        <p:nvSpPr>
          <p:cNvPr id="3" name="Content Placeholder 2"/>
          <p:cNvSpPr>
            <a:spLocks noGrp="1"/>
          </p:cNvSpPr>
          <p:nvPr>
            <p:ph idx="1"/>
          </p:nvPr>
        </p:nvSpPr>
        <p:spPr>
          <a:xfrm>
            <a:off x="628153" y="2603500"/>
            <a:ext cx="10933044" cy="3821154"/>
          </a:xfrm>
          <a:solidFill>
            <a:schemeClr val="accent5">
              <a:lumMod val="20000"/>
              <a:lumOff val="80000"/>
            </a:schemeClr>
          </a:solidFill>
        </p:spPr>
        <p:txBody>
          <a:bodyPr>
            <a:normAutofit/>
          </a:bodyPr>
          <a:lstStyle/>
          <a:p>
            <a:pPr>
              <a:buFont typeface="+mj-lt"/>
              <a:buAutoNum type="arabicPeriod" startAt="3"/>
            </a:pPr>
            <a:r>
              <a:rPr lang="en-GB" sz="2000" b="1" dirty="0">
                <a:solidFill>
                  <a:schemeClr val="tx1"/>
                </a:solidFill>
              </a:rPr>
              <a:t>    </a:t>
            </a:r>
            <a:r>
              <a:rPr lang="en-GB" sz="2000" b="1" dirty="0">
                <a:solidFill>
                  <a:srgbClr val="0070C0"/>
                </a:solidFill>
              </a:rPr>
              <a:t>Therapist congruence, or genuineness</a:t>
            </a:r>
            <a:r>
              <a:rPr lang="en-GB" sz="2000" b="1" dirty="0">
                <a:solidFill>
                  <a:schemeClr val="tx1"/>
                </a:solidFill>
              </a:rPr>
              <a:t>: </a:t>
            </a:r>
            <a:r>
              <a:rPr lang="en-GB" sz="2000" dirty="0">
                <a:solidFill>
                  <a:schemeClr val="tx1"/>
                </a:solidFill>
              </a:rPr>
              <a:t>the therapist is congruent within the therapeutic  relationship. The therapist is deeply involved him or herself — they are not "acting" — and they can draw on their own experiences (self-disclosure) to facilitate the relationship.</a:t>
            </a:r>
          </a:p>
          <a:p>
            <a:pPr marL="514350" indent="-514350">
              <a:buFont typeface="+mj-lt"/>
              <a:buAutoNum type="arabicPeriod" startAt="3"/>
            </a:pPr>
            <a:r>
              <a:rPr lang="en-GB" sz="2000" b="1" dirty="0">
                <a:solidFill>
                  <a:srgbClr val="0070C0"/>
                </a:solidFill>
              </a:rPr>
              <a:t>Therapist unconditional positive regard (UPR)</a:t>
            </a:r>
            <a:r>
              <a:rPr lang="en-GB" sz="2000" b="1" dirty="0">
                <a:solidFill>
                  <a:schemeClr val="tx1"/>
                </a:solidFill>
              </a:rPr>
              <a:t>: </a:t>
            </a:r>
            <a:r>
              <a:rPr lang="en-GB" sz="2000" dirty="0">
                <a:solidFill>
                  <a:schemeClr val="tx1"/>
                </a:solidFill>
              </a:rPr>
              <a:t>the therapist accepts the client unconditionally, without judgment, disapproval or approval. This facilitates increased self-regard in the client, as they can begin to become aware of experiences in which their view of self-worth was distorted by others.</a:t>
            </a:r>
          </a:p>
          <a:p>
            <a:pPr marL="514350" indent="-514350">
              <a:buFont typeface="+mj-lt"/>
              <a:buAutoNum type="arabicPeriod" startAt="3"/>
            </a:pPr>
            <a:r>
              <a:rPr lang="en-GB" sz="2000" b="1" dirty="0">
                <a:solidFill>
                  <a:srgbClr val="0070C0"/>
                </a:solidFill>
              </a:rPr>
              <a:t>Therapist empathic understanding</a:t>
            </a:r>
            <a:r>
              <a:rPr lang="en-GB" sz="2000" b="1" dirty="0">
                <a:solidFill>
                  <a:schemeClr val="tx1"/>
                </a:solidFill>
              </a:rPr>
              <a:t>: </a:t>
            </a:r>
            <a:r>
              <a:rPr lang="en-GB" sz="2000" dirty="0">
                <a:solidFill>
                  <a:schemeClr val="tx1"/>
                </a:solidFill>
              </a:rPr>
              <a:t>the therapist experiences an empathic understanding of the client's internal frame of reference. Accurate empathy on the part of the therapist </a:t>
            </a:r>
            <a:r>
              <a:rPr lang="en-GB" sz="2000" dirty="0"/>
              <a:t>helps the client believe the therapist's unconditional love for them</a:t>
            </a:r>
            <a:r>
              <a:rPr lang="en-GB" dirty="0"/>
              <a:t>.</a:t>
            </a:r>
          </a:p>
          <a:p>
            <a:endParaRPr lang="en-GB" b="1" dirty="0">
              <a:solidFill>
                <a:schemeClr val="accent1">
                  <a:lumMod val="75000"/>
                </a:schemeClr>
              </a:solidFill>
            </a:endParaRPr>
          </a:p>
          <a:p>
            <a:endParaRPr lang="en-GB" dirty="0"/>
          </a:p>
        </p:txBody>
      </p:sp>
    </p:spTree>
    <p:extLst>
      <p:ext uri="{BB962C8B-B14F-4D97-AF65-F5344CB8AC3E}">
        <p14:creationId xmlns:p14="http://schemas.microsoft.com/office/powerpoint/2010/main" val="3600103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and Sufficient Conditions for Growth</a:t>
            </a:r>
          </a:p>
        </p:txBody>
      </p:sp>
      <p:sp>
        <p:nvSpPr>
          <p:cNvPr id="3" name="Content Placeholder 2"/>
          <p:cNvSpPr>
            <a:spLocks noGrp="1"/>
          </p:cNvSpPr>
          <p:nvPr>
            <p:ph idx="1"/>
          </p:nvPr>
        </p:nvSpPr>
        <p:spPr>
          <a:solidFill>
            <a:schemeClr val="accent5">
              <a:lumMod val="20000"/>
              <a:lumOff val="80000"/>
            </a:schemeClr>
          </a:solidFill>
        </p:spPr>
        <p:txBody>
          <a:bodyPr/>
          <a:lstStyle/>
          <a:p>
            <a:pPr marL="514350" indent="-514350">
              <a:buFont typeface="+mj-lt"/>
              <a:buAutoNum type="arabicPeriod" startAt="6"/>
            </a:pPr>
            <a:r>
              <a:rPr lang="en-GB" sz="3200" b="1" dirty="0"/>
              <a:t>Client perception</a:t>
            </a:r>
            <a:r>
              <a:rPr lang="en-GB" sz="3200" dirty="0"/>
              <a:t>: that the client perceives, to at least a minimal degree, the therapist's UPR and empathic understanding</a:t>
            </a:r>
          </a:p>
          <a:p>
            <a:endParaRPr lang="en-GB" dirty="0"/>
          </a:p>
        </p:txBody>
      </p:sp>
    </p:spTree>
    <p:extLst>
      <p:ext uri="{BB962C8B-B14F-4D97-AF65-F5344CB8AC3E}">
        <p14:creationId xmlns:p14="http://schemas.microsoft.com/office/powerpoint/2010/main" val="30154040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Necessary Conditions</a:t>
            </a:r>
            <a:endParaRPr lang="en-GB"/>
          </a:p>
        </p:txBody>
      </p:sp>
      <p:graphicFrame>
        <p:nvGraphicFramePr>
          <p:cNvPr id="5" name="Content Placeholder 2">
            <a:extLst>
              <a:ext uri="{FF2B5EF4-FFF2-40B4-BE49-F238E27FC236}">
                <a16:creationId xmlns:a16="http://schemas.microsoft.com/office/drawing/2014/main" id="{FEC1D80D-6D41-4BB8-936D-1B8D83BCB78A}"/>
              </a:ext>
            </a:extLst>
          </p:cNvPr>
          <p:cNvGraphicFramePr>
            <a:graphicFrameLocks noGrp="1"/>
          </p:cNvGraphicFramePr>
          <p:nvPr>
            <p:ph idx="1"/>
            <p:extLst>
              <p:ext uri="{D42A27DB-BD31-4B8C-83A1-F6EECF244321}">
                <p14:modId xmlns:p14="http://schemas.microsoft.com/office/powerpoint/2010/main" val="291519669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8346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B9C7BB23-26D9-8244-933A-1DEE12B72000}"/>
              </a:ext>
            </a:extLst>
          </p:cNvPr>
          <p:cNvSpPr>
            <a:spLocks noGrp="1"/>
          </p:cNvSpPr>
          <p:nvPr>
            <p:ph type="title"/>
          </p:nvPr>
        </p:nvSpPr>
        <p:spPr>
          <a:xfrm>
            <a:off x="573409" y="559477"/>
            <a:ext cx="3765200" cy="5709931"/>
          </a:xfrm>
        </p:spPr>
        <p:txBody>
          <a:bodyPr>
            <a:normAutofit/>
          </a:bodyPr>
          <a:lstStyle/>
          <a:p>
            <a:pPr algn="ctr"/>
            <a:r>
              <a:rPr lang="en-US" dirty="0"/>
              <a:t>The Three Core Conditions </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C5D1D954-13BC-E8C0-A888-F3F964DB344C}"/>
              </a:ext>
            </a:extLst>
          </p:cNvPr>
          <p:cNvGraphicFramePr>
            <a:graphicFrameLocks noGrp="1"/>
          </p:cNvGraphicFramePr>
          <p:nvPr>
            <p:ph idx="1"/>
            <p:extLst>
              <p:ext uri="{D42A27DB-BD31-4B8C-83A1-F6EECF244321}">
                <p14:modId xmlns:p14="http://schemas.microsoft.com/office/powerpoint/2010/main" val="411727420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2667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GB"/>
              <a:t>Growth Promoting Climate</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4" name="Content Placeholder 3"/>
          <p:cNvGraphicFramePr>
            <a:graphicFrameLocks noGrp="1"/>
          </p:cNvGraphicFramePr>
          <p:nvPr>
            <p:ph idx="1"/>
            <p:extLst>
              <p:ext uri="{D42A27DB-BD31-4B8C-83A1-F6EECF244321}">
                <p14:modId xmlns:p14="http://schemas.microsoft.com/office/powerpoint/2010/main" val="232134948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6228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Brené Brown on Empathy">
            <a:hlinkClick r:id="" action="ppaction://media"/>
            <a:extLst>
              <a:ext uri="{FF2B5EF4-FFF2-40B4-BE49-F238E27FC236}">
                <a16:creationId xmlns:a16="http://schemas.microsoft.com/office/drawing/2014/main" id="{526F9AAB-5EA6-16D4-74A6-4C84FC2497AB}"/>
              </a:ext>
            </a:extLst>
          </p:cNvPr>
          <p:cNvPicPr>
            <a:picLocks noGrp="1" noRot="1" noChangeAspect="1"/>
          </p:cNvPicPr>
          <p:nvPr>
            <p:ph idx="1"/>
            <a:videoFile r:link="rId1"/>
          </p:nvPr>
        </p:nvPicPr>
        <p:blipFill>
          <a:blip r:embed="rId3"/>
          <a:stretch>
            <a:fillRect/>
          </a:stretch>
        </p:blipFill>
        <p:spPr>
          <a:xfrm>
            <a:off x="643192" y="834034"/>
            <a:ext cx="6909386" cy="5182039"/>
          </a:xfrm>
          <a:prstGeom prst="rect">
            <a:avLst/>
          </a:prstGeom>
        </p:spPr>
      </p:pic>
      <p:sp>
        <p:nvSpPr>
          <p:cNvPr id="28" name="Rectangle 27">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D9C6A-6BE2-79AB-EA97-3071911C2FC3}"/>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sz="4800" cap="all" spc="-100"/>
              <a:t>Empathy vs Sympathy</a:t>
            </a:r>
          </a:p>
        </p:txBody>
      </p:sp>
      <p:sp>
        <p:nvSpPr>
          <p:cNvPr id="30" name="Rectangle 29">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2" name="Straight Connector 31">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16736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A5D0D144-6D5A-6B5F-0837-C0044985C979}"/>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Congruence </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FA3BF81E-FEB8-4D4D-5C1F-B4CAACE7A033}"/>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ea typeface="+mn-lt"/>
                <a:cs typeface="+mn-lt"/>
              </a:rPr>
              <a:t>“… the psychotherapist is what he </a:t>
            </a:r>
            <a:r>
              <a:rPr lang="en-GB" sz="2000" i="1">
                <a:ea typeface="+mn-lt"/>
                <a:cs typeface="+mn-lt"/>
              </a:rPr>
              <a:t>is</a:t>
            </a:r>
            <a:r>
              <a:rPr lang="en-GB" sz="2000">
                <a:ea typeface="+mn-lt"/>
                <a:cs typeface="+mn-lt"/>
              </a:rPr>
              <a:t>, when in the relationship with his client he is genuine and without ‘front’ or façade, openly being the feelings and attitudes which at that moment are flowing in him … the feelings the therapist is experiencing are available to him, available to his awareness, and he is able to live these feelings, be them, and able to communicate them if appropriate” (Rogers, 1961).</a:t>
            </a:r>
            <a:endParaRPr lang="en-GB" sz="2000">
              <a:cs typeface="Calibri"/>
            </a:endParaRPr>
          </a:p>
          <a:p>
            <a:endParaRPr lang="en-GB" sz="2000">
              <a:cs typeface="Calibri"/>
            </a:endParaRPr>
          </a:p>
        </p:txBody>
      </p:sp>
    </p:spTree>
    <p:extLst>
      <p:ext uri="{BB962C8B-B14F-4D97-AF65-F5344CB8AC3E}">
        <p14:creationId xmlns:p14="http://schemas.microsoft.com/office/powerpoint/2010/main" val="3876239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D442A6AB-5854-A686-53BF-D27FF46CEF5F}"/>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What Congruence is not...</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74D1DF9A-3B53-A277-FD93-6C579DB832FA}"/>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ea typeface="+mn-lt"/>
                <a:cs typeface="+mn-lt"/>
              </a:rPr>
              <a:t>•A warrant to express or communicate all the therapist’s thoughts and feelings in an undisciplined way.</a:t>
            </a:r>
            <a:endParaRPr lang="en-GB" sz="2000">
              <a:cs typeface="Calibri" panose="020F0502020204030204"/>
            </a:endParaRPr>
          </a:p>
          <a:p>
            <a:r>
              <a:rPr lang="en-GB" sz="2000">
                <a:ea typeface="+mn-lt"/>
                <a:cs typeface="+mn-lt"/>
              </a:rPr>
              <a:t>•Self-disclosure (inappropriate)</a:t>
            </a:r>
            <a:endParaRPr lang="en-GB" sz="2000"/>
          </a:p>
          <a:p>
            <a:r>
              <a:rPr lang="en-GB" sz="2000">
                <a:ea typeface="+mn-lt"/>
                <a:cs typeface="+mn-lt"/>
              </a:rPr>
              <a:t>•Unburdening</a:t>
            </a:r>
            <a:endParaRPr lang="en-GB" sz="2000"/>
          </a:p>
          <a:p>
            <a:r>
              <a:rPr lang="en-GB" sz="2000">
                <a:ea typeface="+mn-lt"/>
                <a:cs typeface="+mn-lt"/>
              </a:rPr>
              <a:t>•Exploitation of the client</a:t>
            </a:r>
            <a:endParaRPr lang="en-GB" sz="2000"/>
          </a:p>
          <a:p>
            <a:r>
              <a:rPr lang="en-GB" sz="2000">
                <a:ea typeface="+mn-lt"/>
                <a:cs typeface="+mn-lt"/>
              </a:rPr>
              <a:t>•Presenting a professional façade. We need to ‘own’ our own feelings and take responsibility for them if/when we need to share their presence with a client.</a:t>
            </a:r>
            <a:endParaRPr lang="en-GB" sz="2000"/>
          </a:p>
          <a:p>
            <a:endParaRPr lang="en-GB" sz="2000">
              <a:cs typeface="Calibri"/>
            </a:endParaRPr>
          </a:p>
        </p:txBody>
      </p:sp>
    </p:spTree>
    <p:extLst>
      <p:ext uri="{BB962C8B-B14F-4D97-AF65-F5344CB8AC3E}">
        <p14:creationId xmlns:p14="http://schemas.microsoft.com/office/powerpoint/2010/main" val="970870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0D1F516B-2B49-B6DA-A5D8-460BEE192553}"/>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Examples of therapist's congruence </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F86156A-369A-32AC-E32D-B6AF70CEAD9A}"/>
              </a:ext>
            </a:extLst>
          </p:cNvPr>
          <p:cNvSpPr>
            <a:spLocks noGrp="1"/>
          </p:cNvSpPr>
          <p:nvPr>
            <p:ph idx="1"/>
          </p:nvPr>
        </p:nvSpPr>
        <p:spPr>
          <a:xfrm>
            <a:off x="6403656" y="936416"/>
            <a:ext cx="4870512" cy="4985169"/>
          </a:xfrm>
        </p:spPr>
        <p:txBody>
          <a:bodyPr vert="horz" lIns="91440" tIns="45720" rIns="91440" bIns="45720" rtlCol="0" anchor="ctr">
            <a:normAutofit/>
          </a:bodyPr>
          <a:lstStyle/>
          <a:p>
            <a:pPr>
              <a:lnSpc>
                <a:spcPct val="90000"/>
              </a:lnSpc>
            </a:pPr>
            <a:r>
              <a:rPr lang="en-GB" sz="2000">
                <a:ea typeface="+mn-lt"/>
                <a:cs typeface="+mn-lt"/>
              </a:rPr>
              <a:t>•Expressing what you are feeling in your body in the moment</a:t>
            </a:r>
            <a:endParaRPr lang="en-GB" sz="2000">
              <a:cs typeface="Calibri" panose="020F0502020204030204"/>
            </a:endParaRPr>
          </a:p>
          <a:p>
            <a:pPr>
              <a:lnSpc>
                <a:spcPct val="90000"/>
              </a:lnSpc>
            </a:pPr>
            <a:r>
              <a:rPr lang="en-GB" sz="2000">
                <a:ea typeface="+mn-lt"/>
                <a:cs typeface="+mn-lt"/>
              </a:rPr>
              <a:t>•Speaking of a feeling that has been persisting over time, even if not being felt in the present moment</a:t>
            </a:r>
            <a:endParaRPr lang="en-GB" sz="2000"/>
          </a:p>
          <a:p>
            <a:pPr>
              <a:lnSpc>
                <a:spcPct val="90000"/>
              </a:lnSpc>
            </a:pPr>
            <a:r>
              <a:rPr lang="en-GB" sz="2000">
                <a:ea typeface="+mn-lt"/>
                <a:cs typeface="+mn-lt"/>
              </a:rPr>
              <a:t>•Saying something that spontaneously captures your sense of the moment</a:t>
            </a:r>
            <a:endParaRPr lang="en-GB" sz="2000"/>
          </a:p>
          <a:p>
            <a:pPr>
              <a:lnSpc>
                <a:spcPct val="90000"/>
              </a:lnSpc>
            </a:pPr>
            <a:r>
              <a:rPr lang="en-GB" sz="2000">
                <a:ea typeface="+mn-lt"/>
                <a:cs typeface="+mn-lt"/>
              </a:rPr>
              <a:t>•Sharing what you are thinking – perhaps an image or picture you may have of the client or the moment</a:t>
            </a:r>
            <a:endParaRPr lang="en-GB" sz="2000"/>
          </a:p>
          <a:p>
            <a:pPr>
              <a:lnSpc>
                <a:spcPct val="90000"/>
              </a:lnSpc>
            </a:pPr>
            <a:r>
              <a:rPr lang="en-GB" sz="2000">
                <a:ea typeface="+mn-lt"/>
                <a:cs typeface="+mn-lt"/>
              </a:rPr>
              <a:t>•Appropriate self-disclosure such as sharing a relevant past experience </a:t>
            </a:r>
            <a:endParaRPr lang="en-GB" sz="2000"/>
          </a:p>
          <a:p>
            <a:pPr>
              <a:lnSpc>
                <a:spcPct val="90000"/>
              </a:lnSpc>
            </a:pPr>
            <a:r>
              <a:rPr lang="en-GB" sz="2000">
                <a:ea typeface="+mn-lt"/>
                <a:cs typeface="+mn-lt"/>
              </a:rPr>
              <a:t>(underlying all expressions of congruence in therapy is the principle of doing no harm. Greenberg and Geller, 2001)</a:t>
            </a:r>
            <a:endParaRPr lang="en-GB" sz="2000"/>
          </a:p>
          <a:p>
            <a:pPr>
              <a:lnSpc>
                <a:spcPct val="90000"/>
              </a:lnSpc>
            </a:pPr>
            <a:endParaRPr lang="en-GB" sz="2000">
              <a:cs typeface="Calibri"/>
            </a:endParaRPr>
          </a:p>
        </p:txBody>
      </p:sp>
    </p:spTree>
    <p:extLst>
      <p:ext uri="{BB962C8B-B14F-4D97-AF65-F5344CB8AC3E}">
        <p14:creationId xmlns:p14="http://schemas.microsoft.com/office/powerpoint/2010/main" val="21620369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368D3837-7999-646F-8120-BD2129383C53}"/>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Examples of a therapist's incongruence </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D979187B-AE15-48C2-4349-7678B0C52187}"/>
              </a:ext>
            </a:extLst>
          </p:cNvPr>
          <p:cNvSpPr>
            <a:spLocks noGrp="1"/>
          </p:cNvSpPr>
          <p:nvPr>
            <p:ph idx="1"/>
          </p:nvPr>
        </p:nvSpPr>
        <p:spPr>
          <a:xfrm>
            <a:off x="6403656" y="936416"/>
            <a:ext cx="4870512" cy="4985169"/>
          </a:xfrm>
        </p:spPr>
        <p:txBody>
          <a:bodyPr vert="horz" lIns="91440" tIns="45720" rIns="91440" bIns="45720" rtlCol="0" anchor="ctr">
            <a:normAutofit/>
          </a:bodyPr>
          <a:lstStyle/>
          <a:p>
            <a:pPr>
              <a:lnSpc>
                <a:spcPct val="90000"/>
              </a:lnSpc>
            </a:pPr>
            <a:r>
              <a:rPr lang="en-GB" sz="2000">
                <a:ea typeface="+mn-lt"/>
                <a:cs typeface="+mn-lt"/>
              </a:rPr>
              <a:t>•When therapists are aware of their experiencing but deliberately don’t communicate it (sometimes this is appropriate, sometimes not).</a:t>
            </a:r>
            <a:endParaRPr lang="en-GB" sz="2000">
              <a:cs typeface="Calibri" panose="020F0502020204030204"/>
            </a:endParaRPr>
          </a:p>
          <a:p>
            <a:pPr>
              <a:lnSpc>
                <a:spcPct val="90000"/>
              </a:lnSpc>
            </a:pPr>
            <a:r>
              <a:rPr lang="en-GB" sz="2000">
                <a:ea typeface="+mn-lt"/>
                <a:cs typeface="+mn-lt"/>
              </a:rPr>
              <a:t>•When therapists are not clearly aware of what they are fundamentally experiencing, they are “anxiously unclear” – anxiety inhibits the ability to have a flow of experience.</a:t>
            </a:r>
            <a:endParaRPr lang="en-GB" sz="2000"/>
          </a:p>
          <a:p>
            <a:pPr>
              <a:lnSpc>
                <a:spcPct val="90000"/>
              </a:lnSpc>
            </a:pPr>
            <a:r>
              <a:rPr lang="en-GB" sz="2000">
                <a:ea typeface="+mn-lt"/>
                <a:cs typeface="+mn-lt"/>
              </a:rPr>
              <a:t>•When therapists are completely unaware of their basic experience.</a:t>
            </a:r>
            <a:endParaRPr lang="en-GB" sz="2000"/>
          </a:p>
          <a:p>
            <a:pPr>
              <a:lnSpc>
                <a:spcPct val="90000"/>
              </a:lnSpc>
            </a:pPr>
            <a:r>
              <a:rPr lang="en-GB" sz="2000">
                <a:ea typeface="+mn-lt"/>
                <a:cs typeface="+mn-lt"/>
              </a:rPr>
              <a:t>•Expressing a secondary or ‘racket’ emotion instead of a primary or ‘authentic’ one (e.g. anger instead of an underlying hurt)</a:t>
            </a:r>
            <a:endParaRPr lang="en-GB" sz="2000"/>
          </a:p>
          <a:p>
            <a:pPr>
              <a:lnSpc>
                <a:spcPct val="90000"/>
              </a:lnSpc>
            </a:pPr>
            <a:endParaRPr lang="en-GB" sz="2000">
              <a:cs typeface="Calibri"/>
            </a:endParaRPr>
          </a:p>
        </p:txBody>
      </p:sp>
    </p:spTree>
    <p:extLst>
      <p:ext uri="{BB962C8B-B14F-4D97-AF65-F5344CB8AC3E}">
        <p14:creationId xmlns:p14="http://schemas.microsoft.com/office/powerpoint/2010/main" val="41365512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31262-F32F-5D86-0B08-6D227A0390B4}"/>
              </a:ext>
            </a:extLst>
          </p:cNvPr>
          <p:cNvSpPr>
            <a:spLocks noGrp="1"/>
          </p:cNvSpPr>
          <p:nvPr>
            <p:ph type="title"/>
          </p:nvPr>
        </p:nvSpPr>
        <p:spPr>
          <a:xfrm>
            <a:off x="983887" y="1185059"/>
            <a:ext cx="3491832" cy="4487882"/>
          </a:xfrm>
        </p:spPr>
        <p:txBody>
          <a:bodyPr>
            <a:normAutofit/>
          </a:bodyPr>
          <a:lstStyle/>
          <a:p>
            <a:pPr algn="ctr"/>
            <a:r>
              <a:rPr lang="en-GB">
                <a:solidFill>
                  <a:schemeClr val="tx1"/>
                </a:solidFill>
                <a:cs typeface="Calibri Light"/>
              </a:rPr>
              <a:t>Reflective Exercise...</a:t>
            </a:r>
            <a:endParaRPr lang="en-GB">
              <a:solidFill>
                <a:schemeClr val="tx1"/>
              </a:solidFill>
            </a:endParaRPr>
          </a:p>
        </p:txBody>
      </p:sp>
      <p:sp>
        <p:nvSpPr>
          <p:cNvPr id="10" name="Rectangle 9">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6441E8DE-8B03-8C96-D976-7568349FDEF3}"/>
              </a:ext>
            </a:extLst>
          </p:cNvPr>
          <p:cNvSpPr>
            <a:spLocks noGrp="1"/>
          </p:cNvSpPr>
          <p:nvPr>
            <p:ph idx="1"/>
          </p:nvPr>
        </p:nvSpPr>
        <p:spPr>
          <a:xfrm>
            <a:off x="6096000" y="936416"/>
            <a:ext cx="5178168" cy="4985169"/>
          </a:xfrm>
        </p:spPr>
        <p:txBody>
          <a:bodyPr vert="horz" lIns="91440" tIns="45720" rIns="91440" bIns="45720" rtlCol="0" anchor="ctr">
            <a:normAutofit/>
          </a:bodyPr>
          <a:lstStyle/>
          <a:p>
            <a:pPr>
              <a:lnSpc>
                <a:spcPct val="90000"/>
              </a:lnSpc>
            </a:pPr>
            <a:r>
              <a:rPr lang="en-GB" sz="1600">
                <a:ea typeface="+mn-lt"/>
                <a:cs typeface="+mn-lt"/>
              </a:rPr>
              <a:t>How would you usually express your feelings in the following situations using words (i.e. verbally) and without words (behaviourally or with body language): </a:t>
            </a:r>
            <a:endParaRPr lang="en-GB" sz="1600">
              <a:cs typeface="Calibri" panose="020F0502020204030204"/>
            </a:endParaRPr>
          </a:p>
          <a:p>
            <a:pPr>
              <a:lnSpc>
                <a:spcPct val="90000"/>
              </a:lnSpc>
            </a:pPr>
            <a:r>
              <a:rPr lang="en-GB" sz="1600">
                <a:ea typeface="+mn-lt"/>
                <a:cs typeface="+mn-lt"/>
              </a:rPr>
              <a:t>(</a:t>
            </a:r>
            <a:r>
              <a:rPr lang="en-GB" sz="1600" b="1">
                <a:ea typeface="+mn-lt"/>
                <a:cs typeface="+mn-lt"/>
              </a:rPr>
              <a:t>Write out your answers)</a:t>
            </a:r>
            <a:br>
              <a:rPr lang="en-GB" sz="1600" b="1">
                <a:ea typeface="+mn-lt"/>
                <a:cs typeface="+mn-lt"/>
              </a:rPr>
            </a:br>
            <a:r>
              <a:rPr lang="en-GB" sz="1600" b="1">
                <a:ea typeface="+mn-lt"/>
                <a:cs typeface="+mn-lt"/>
              </a:rPr>
              <a:t> </a:t>
            </a:r>
            <a:br>
              <a:rPr lang="en-GB" sz="1600" b="1">
                <a:ea typeface="+mn-lt"/>
                <a:cs typeface="+mn-lt"/>
              </a:rPr>
            </a:br>
            <a:r>
              <a:rPr lang="en-GB" sz="1600" b="1">
                <a:ea typeface="+mn-lt"/>
                <a:cs typeface="+mn-lt"/>
              </a:rPr>
              <a:t>a)  When you feel bored with what is going on</a:t>
            </a:r>
            <a:br>
              <a:rPr lang="en-GB" sz="1600" b="1">
                <a:ea typeface="+mn-lt"/>
                <a:cs typeface="+mn-lt"/>
              </a:rPr>
            </a:br>
            <a:r>
              <a:rPr lang="en-GB" sz="1600" b="1">
                <a:ea typeface="+mn-lt"/>
                <a:cs typeface="+mn-lt"/>
              </a:rPr>
              <a:t> </a:t>
            </a:r>
            <a:br>
              <a:rPr lang="en-GB" sz="1600" b="1">
                <a:ea typeface="+mn-lt"/>
                <a:cs typeface="+mn-lt"/>
              </a:rPr>
            </a:br>
            <a:r>
              <a:rPr lang="en-GB" sz="1600" b="1">
                <a:ea typeface="+mn-lt"/>
                <a:cs typeface="+mn-lt"/>
              </a:rPr>
              <a:t>b) When you feel very annoyed with another person with whom you want to build a better relationship.</a:t>
            </a:r>
            <a:br>
              <a:rPr lang="en-GB" sz="1600" b="1">
                <a:ea typeface="+mn-lt"/>
                <a:cs typeface="+mn-lt"/>
              </a:rPr>
            </a:br>
            <a:r>
              <a:rPr lang="en-GB" sz="1600" b="1">
                <a:ea typeface="+mn-lt"/>
                <a:cs typeface="+mn-lt"/>
              </a:rPr>
              <a:t> </a:t>
            </a:r>
            <a:br>
              <a:rPr lang="en-GB" sz="1600" b="1">
                <a:ea typeface="+mn-lt"/>
                <a:cs typeface="+mn-lt"/>
              </a:rPr>
            </a:br>
            <a:r>
              <a:rPr lang="en-GB" sz="1600" b="1">
                <a:ea typeface="+mn-lt"/>
                <a:cs typeface="+mn-lt"/>
              </a:rPr>
              <a:t>c) when another person says or does something to you that hurts your feelings.</a:t>
            </a:r>
            <a:br>
              <a:rPr lang="en-GB" sz="1600" b="1">
                <a:ea typeface="+mn-lt"/>
                <a:cs typeface="+mn-lt"/>
              </a:rPr>
            </a:br>
            <a:r>
              <a:rPr lang="en-GB" sz="1600" b="1">
                <a:ea typeface="+mn-lt"/>
                <a:cs typeface="+mn-lt"/>
              </a:rPr>
              <a:t> </a:t>
            </a:r>
            <a:br>
              <a:rPr lang="en-GB" sz="1600" b="1">
                <a:ea typeface="+mn-lt"/>
                <a:cs typeface="+mn-lt"/>
              </a:rPr>
            </a:br>
            <a:br>
              <a:rPr lang="en-GB" sz="1600" b="1">
                <a:ea typeface="+mn-lt"/>
                <a:cs typeface="+mn-lt"/>
              </a:rPr>
            </a:br>
            <a:r>
              <a:rPr lang="en-GB" sz="1600" b="1">
                <a:ea typeface="+mn-lt"/>
                <a:cs typeface="+mn-lt"/>
              </a:rPr>
              <a:t>d) when you are asked to do something that you are afraid you cannot do well and you want to hide.</a:t>
            </a:r>
            <a:br>
              <a:rPr lang="en-GB" sz="1600" b="1">
                <a:ea typeface="+mn-lt"/>
                <a:cs typeface="+mn-lt"/>
              </a:rPr>
            </a:br>
            <a:r>
              <a:rPr lang="en-GB" sz="1600" b="1">
                <a:ea typeface="+mn-lt"/>
                <a:cs typeface="+mn-lt"/>
              </a:rPr>
              <a:t> </a:t>
            </a:r>
            <a:br>
              <a:rPr lang="en-GB" sz="1600" b="1">
                <a:ea typeface="+mn-lt"/>
                <a:cs typeface="+mn-lt"/>
              </a:rPr>
            </a:br>
            <a:r>
              <a:rPr lang="en-GB" sz="1600" b="1">
                <a:ea typeface="+mn-lt"/>
                <a:cs typeface="+mn-lt"/>
              </a:rPr>
              <a:t>e) when you feel angry with prejudices expressed by someone in a group, family, work colleagues.</a:t>
            </a:r>
            <a:endParaRPr lang="en-GB" sz="1600"/>
          </a:p>
        </p:txBody>
      </p:sp>
    </p:spTree>
    <p:extLst>
      <p:ext uri="{BB962C8B-B14F-4D97-AF65-F5344CB8AC3E}">
        <p14:creationId xmlns:p14="http://schemas.microsoft.com/office/powerpoint/2010/main" val="993063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330B9964-64C4-9E14-AB98-60A8305E423F}"/>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Unconditional Positive Regard...</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B9686212-9BA0-267E-B755-12F35EDBC4E2}"/>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ea typeface="+mn-lt"/>
                <a:cs typeface="+mn-lt"/>
              </a:rPr>
              <a:t>•Person-Centred:  “… a warm caring for the client – a caring which is not possessive, which demands no personal gratification.  It is an atmosphere which simply demonstrates ‘I care’; not ‘I care for you </a:t>
            </a:r>
            <a:r>
              <a:rPr lang="en-GB" sz="2000" i="1">
                <a:ea typeface="+mn-lt"/>
                <a:cs typeface="+mn-lt"/>
              </a:rPr>
              <a:t>if</a:t>
            </a:r>
            <a:r>
              <a:rPr lang="en-GB" sz="2000">
                <a:ea typeface="+mn-lt"/>
                <a:cs typeface="+mn-lt"/>
              </a:rPr>
              <a:t> you behave thus and so.’” (Rogers, 1961)</a:t>
            </a:r>
            <a:endParaRPr lang="en-GB" sz="2000">
              <a:cs typeface="Calibri" panose="020F0502020204030204"/>
            </a:endParaRPr>
          </a:p>
          <a:p>
            <a:r>
              <a:rPr lang="en-GB" sz="2000">
                <a:ea typeface="+mn-lt"/>
                <a:cs typeface="+mn-lt"/>
              </a:rPr>
              <a:t>•EFT:  “… the therapist tries to develop, maintain, and express acceptance, prizing and trust in the client.  </a:t>
            </a:r>
            <a:r>
              <a:rPr lang="en-GB" sz="2000" i="1">
                <a:ea typeface="+mn-lt"/>
                <a:cs typeface="+mn-lt"/>
              </a:rPr>
              <a:t>Acceptance</a:t>
            </a:r>
            <a:r>
              <a:rPr lang="en-GB" sz="2000">
                <a:ea typeface="+mn-lt"/>
                <a:cs typeface="+mn-lt"/>
              </a:rPr>
              <a:t> is the general baseline attitude of consistent, genuine, noncritical interest and tolerance for all aspects of the client.” (Elliot et al, 2010).</a:t>
            </a:r>
            <a:endParaRPr lang="en-GB" sz="2000"/>
          </a:p>
          <a:p>
            <a:endParaRPr lang="en-GB" sz="2000">
              <a:cs typeface="Calibri"/>
            </a:endParaRPr>
          </a:p>
        </p:txBody>
      </p:sp>
    </p:spTree>
    <p:extLst>
      <p:ext uri="{BB962C8B-B14F-4D97-AF65-F5344CB8AC3E}">
        <p14:creationId xmlns:p14="http://schemas.microsoft.com/office/powerpoint/2010/main" val="31535854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393E658A-F38A-FC45-C129-D49AF6CE8B05}"/>
              </a:ext>
            </a:extLst>
          </p:cNvPr>
          <p:cNvSpPr>
            <a:spLocks noGrp="1"/>
          </p:cNvSpPr>
          <p:nvPr>
            <p:ph type="title"/>
          </p:nvPr>
        </p:nvSpPr>
        <p:spPr>
          <a:xfrm>
            <a:off x="983887" y="1185059"/>
            <a:ext cx="3491832" cy="4487882"/>
          </a:xfrm>
        </p:spPr>
        <p:txBody>
          <a:bodyPr>
            <a:normAutofit/>
          </a:bodyPr>
          <a:lstStyle/>
          <a:p>
            <a:pPr algn="ctr"/>
            <a:r>
              <a:rPr lang="en-GB" sz="4100">
                <a:cs typeface="Calibri Light"/>
              </a:rPr>
              <a:t>Three Components...</a:t>
            </a:r>
            <a:endParaRPr lang="en-GB" sz="4100"/>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FEC7C24E-0006-6245-0254-06ED886BDC74}"/>
              </a:ext>
            </a:extLst>
          </p:cNvPr>
          <p:cNvSpPr>
            <a:spLocks noGrp="1"/>
          </p:cNvSpPr>
          <p:nvPr>
            <p:ph idx="1"/>
          </p:nvPr>
        </p:nvSpPr>
        <p:spPr>
          <a:xfrm>
            <a:off x="6403656" y="936416"/>
            <a:ext cx="4870512" cy="4985169"/>
          </a:xfrm>
        </p:spPr>
        <p:txBody>
          <a:bodyPr vert="horz" lIns="91440" tIns="45720" rIns="91440" bIns="45720" rtlCol="0" anchor="ctr">
            <a:normAutofit/>
          </a:bodyPr>
          <a:lstStyle/>
          <a:p>
            <a:pPr>
              <a:lnSpc>
                <a:spcPct val="90000"/>
              </a:lnSpc>
            </a:pPr>
            <a:r>
              <a:rPr lang="en-GB" sz="1900">
                <a:ea typeface="+mn-lt"/>
                <a:cs typeface="+mn-lt"/>
              </a:rPr>
              <a:t>•</a:t>
            </a:r>
            <a:r>
              <a:rPr lang="en-GB" sz="1900" b="1">
                <a:ea typeface="+mn-lt"/>
                <a:cs typeface="+mn-lt"/>
              </a:rPr>
              <a:t>Positive regard: -  </a:t>
            </a:r>
            <a:r>
              <a:rPr lang="en-GB" sz="1900">
                <a:ea typeface="+mn-lt"/>
                <a:cs typeface="+mn-lt"/>
              </a:rPr>
              <a:t>represents the affective attitudinal which encompasses valuing the client, </a:t>
            </a:r>
            <a:endParaRPr lang="en-GB" sz="1900">
              <a:cs typeface="Calibri" panose="020F0502020204030204"/>
            </a:endParaRPr>
          </a:p>
          <a:p>
            <a:pPr>
              <a:lnSpc>
                <a:spcPct val="90000"/>
              </a:lnSpc>
            </a:pPr>
            <a:r>
              <a:rPr lang="en-GB" sz="1900">
                <a:ea typeface="+mn-lt"/>
                <a:cs typeface="+mn-lt"/>
              </a:rPr>
              <a:t>•</a:t>
            </a:r>
            <a:r>
              <a:rPr lang="en-GB" sz="1900" b="1">
                <a:ea typeface="+mn-lt"/>
                <a:cs typeface="+mn-lt"/>
              </a:rPr>
              <a:t>Non-directivity: - </a:t>
            </a:r>
            <a:r>
              <a:rPr lang="en-GB" sz="1900">
                <a:ea typeface="+mn-lt"/>
                <a:cs typeface="+mn-lt"/>
              </a:rPr>
              <a:t> refers mainly to an attitude of respect, to approach the client “… as a unique and independent person with the right to live according to his own viewpoint” (Lietaer, 1984, p. 42). Respect refers to respect for the client's own right to self-direction and determination. </a:t>
            </a:r>
            <a:endParaRPr lang="en-GB" sz="1900"/>
          </a:p>
          <a:p>
            <a:pPr>
              <a:lnSpc>
                <a:spcPct val="90000"/>
              </a:lnSpc>
            </a:pPr>
            <a:r>
              <a:rPr lang="en-GB" sz="1900">
                <a:ea typeface="+mn-lt"/>
                <a:cs typeface="+mn-lt"/>
              </a:rPr>
              <a:t>•</a:t>
            </a:r>
            <a:r>
              <a:rPr lang="en-GB" sz="1900" b="1">
                <a:ea typeface="+mn-lt"/>
                <a:cs typeface="+mn-lt"/>
              </a:rPr>
              <a:t>Unconditionality: -</a:t>
            </a:r>
            <a:r>
              <a:rPr lang="en-GB" sz="1900">
                <a:ea typeface="+mn-lt"/>
                <a:cs typeface="+mn-lt"/>
              </a:rPr>
              <a:t> refers to constancy of acceptance, involving the counsellor accepting the client without “ifs.” </a:t>
            </a:r>
            <a:endParaRPr lang="en-GB" sz="1900"/>
          </a:p>
          <a:p>
            <a:pPr>
              <a:lnSpc>
                <a:spcPct val="90000"/>
              </a:lnSpc>
            </a:pPr>
            <a:r>
              <a:rPr lang="en-GB" sz="1900">
                <a:ea typeface="+mn-lt"/>
                <a:cs typeface="+mn-lt"/>
              </a:rPr>
              <a:t>•</a:t>
            </a:r>
            <a:endParaRPr lang="en-GB" sz="1900"/>
          </a:p>
          <a:p>
            <a:pPr>
              <a:lnSpc>
                <a:spcPct val="90000"/>
              </a:lnSpc>
            </a:pPr>
            <a:r>
              <a:rPr lang="en-GB" sz="1900">
                <a:ea typeface="+mn-lt"/>
                <a:cs typeface="+mn-lt"/>
              </a:rPr>
              <a:t>Cited: Irving, P. &amp; Dickson, D. Int J Adv Counselling. 2006. 28: 183. doi:10.1007/s10447-005-9000-3</a:t>
            </a:r>
            <a:endParaRPr lang="en-GB" sz="1900"/>
          </a:p>
          <a:p>
            <a:pPr>
              <a:lnSpc>
                <a:spcPct val="90000"/>
              </a:lnSpc>
            </a:pPr>
            <a:endParaRPr lang="en-GB" sz="1900">
              <a:cs typeface="Calibri"/>
            </a:endParaRPr>
          </a:p>
        </p:txBody>
      </p:sp>
    </p:spTree>
    <p:extLst>
      <p:ext uri="{BB962C8B-B14F-4D97-AF65-F5344CB8AC3E}">
        <p14:creationId xmlns:p14="http://schemas.microsoft.com/office/powerpoint/2010/main" val="22744908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059F704D-09F3-2F97-A2BA-AF23729959BE}"/>
              </a:ext>
            </a:extLst>
          </p:cNvPr>
          <p:cNvSpPr>
            <a:spLocks noGrp="1"/>
          </p:cNvSpPr>
          <p:nvPr>
            <p:ph type="title"/>
          </p:nvPr>
        </p:nvSpPr>
        <p:spPr>
          <a:xfrm>
            <a:off x="983887" y="1185059"/>
            <a:ext cx="3491832" cy="4487882"/>
          </a:xfrm>
        </p:spPr>
        <p:txBody>
          <a:bodyPr>
            <a:normAutofit/>
          </a:bodyPr>
          <a:lstStyle/>
          <a:p>
            <a:pPr algn="ctr"/>
            <a:r>
              <a:rPr lang="en-US" dirty="0"/>
              <a:t>UPR Continued…</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73ECC41-8198-CB01-786E-F26A141397A3}"/>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dirty="0">
                <a:ea typeface="+mn-lt"/>
                <a:cs typeface="+mn-lt"/>
              </a:rPr>
              <a:t>If, in my encounter ……. I am dealing with him (</a:t>
            </a:r>
            <a:r>
              <a:rPr lang="en-GB" sz="2000" i="1" dirty="0">
                <a:ea typeface="+mn-lt"/>
                <a:cs typeface="+mn-lt"/>
              </a:rPr>
              <a:t>the client</a:t>
            </a:r>
            <a:r>
              <a:rPr lang="en-GB" sz="2000" dirty="0">
                <a:ea typeface="+mn-lt"/>
                <a:cs typeface="+mn-lt"/>
              </a:rPr>
              <a:t>) as an immature child, an ignorant student, a neurotic personality, or a</a:t>
            </a:r>
            <a:br>
              <a:rPr lang="en-GB" sz="2000" dirty="0">
                <a:ea typeface="+mn-lt"/>
                <a:cs typeface="+mn-lt"/>
              </a:rPr>
            </a:br>
            <a:r>
              <a:rPr lang="en-GB" sz="2000" dirty="0">
                <a:ea typeface="+mn-lt"/>
                <a:cs typeface="+mn-lt"/>
              </a:rPr>
              <a:t> psychopath, each of these concepts of mine limits what he can be in the relationship.</a:t>
            </a:r>
            <a:endParaRPr lang="en-GB" sz="2000" dirty="0">
              <a:cs typeface="Calibri" panose="020F0502020204030204"/>
            </a:endParaRPr>
          </a:p>
          <a:p>
            <a:r>
              <a:rPr lang="en-GB" sz="2000" dirty="0">
                <a:ea typeface="+mn-lt"/>
                <a:cs typeface="+mn-lt"/>
              </a:rPr>
              <a:t>If I accept the other person as something fixed, already diagnosed and classified, already shaped by his past, then I am doing my part to confirm this limited hypothesis.  If I accept him as a process of becoming, then I am doing what I can to confirm or make real his potentialities“ </a:t>
            </a:r>
            <a:endParaRPr lang="en-GB" sz="2000" dirty="0"/>
          </a:p>
          <a:p>
            <a:r>
              <a:rPr lang="en-GB" sz="2000" dirty="0">
                <a:ea typeface="+mn-lt"/>
                <a:cs typeface="+mn-lt"/>
              </a:rPr>
              <a:t>Rogers, 1958).</a:t>
            </a:r>
            <a:endParaRPr lang="en-GB" sz="2000" dirty="0"/>
          </a:p>
          <a:p>
            <a:endParaRPr lang="en-GB" sz="2000" dirty="0">
              <a:cs typeface="Calibri"/>
            </a:endParaRPr>
          </a:p>
        </p:txBody>
      </p:sp>
    </p:spTree>
    <p:extLst>
      <p:ext uri="{BB962C8B-B14F-4D97-AF65-F5344CB8AC3E}">
        <p14:creationId xmlns:p14="http://schemas.microsoft.com/office/powerpoint/2010/main" val="14593684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A8EA8E71-D362-E181-DD41-E604AA06E96B}"/>
              </a:ext>
            </a:extLst>
          </p:cNvPr>
          <p:cNvSpPr>
            <a:spLocks noGrp="1"/>
          </p:cNvSpPr>
          <p:nvPr>
            <p:ph type="title"/>
          </p:nvPr>
        </p:nvSpPr>
        <p:spPr>
          <a:xfrm>
            <a:off x="573409" y="559477"/>
            <a:ext cx="3765200" cy="5709931"/>
          </a:xfrm>
        </p:spPr>
        <p:txBody>
          <a:bodyPr>
            <a:normAutofit/>
          </a:bodyPr>
          <a:lstStyle/>
          <a:p>
            <a:pPr algn="ctr"/>
            <a:r>
              <a:rPr lang="en-GB">
                <a:cs typeface="Calibri Light"/>
              </a:rPr>
              <a:t>Reflective Exercise...</a:t>
            </a:r>
            <a:endParaRPr lang="en-GB"/>
          </a:p>
        </p:txBody>
      </p:sp>
      <p:sp>
        <p:nvSpPr>
          <p:cNvPr id="17"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8" name="Content Placeholder 2">
            <a:extLst>
              <a:ext uri="{FF2B5EF4-FFF2-40B4-BE49-F238E27FC236}">
                <a16:creationId xmlns:a16="http://schemas.microsoft.com/office/drawing/2014/main" id="{654B1139-7FC6-C2AB-BF9B-081DD2C6145A}"/>
              </a:ext>
            </a:extLst>
          </p:cNvPr>
          <p:cNvGraphicFramePr>
            <a:graphicFrameLocks noGrp="1"/>
          </p:cNvGraphicFramePr>
          <p:nvPr>
            <p:ph idx="1"/>
            <p:extLst>
              <p:ext uri="{D42A27DB-BD31-4B8C-83A1-F6EECF244321}">
                <p14:modId xmlns:p14="http://schemas.microsoft.com/office/powerpoint/2010/main" val="256984389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21181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DCC6C664-25EC-57B8-701A-BA57F37EA788}"/>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Conveying UPR</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E99B241D-E86B-0CA5-E9AC-E55D2D150101}"/>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ea typeface="+mn-lt"/>
                <a:cs typeface="+mn-lt"/>
              </a:rPr>
              <a:t>•Attention:  I have time for you</a:t>
            </a:r>
            <a:endParaRPr lang="en-GB" sz="2000">
              <a:cs typeface="Calibri" panose="020F0502020204030204"/>
            </a:endParaRPr>
          </a:p>
          <a:p>
            <a:r>
              <a:rPr lang="en-GB" sz="2000">
                <a:ea typeface="+mn-lt"/>
                <a:cs typeface="+mn-lt"/>
              </a:rPr>
              <a:t>•Approval:  I like what you do</a:t>
            </a:r>
            <a:endParaRPr lang="en-GB" sz="2000"/>
          </a:p>
          <a:p>
            <a:r>
              <a:rPr lang="en-GB" sz="2000">
                <a:ea typeface="+mn-lt"/>
                <a:cs typeface="+mn-lt"/>
              </a:rPr>
              <a:t>•Acceptance:    It’s OK for you to be you</a:t>
            </a:r>
            <a:endParaRPr lang="en-GB" sz="2000"/>
          </a:p>
          <a:p>
            <a:r>
              <a:rPr lang="en-GB" sz="2000">
                <a:ea typeface="+mn-lt"/>
                <a:cs typeface="+mn-lt"/>
              </a:rPr>
              <a:t>•Admiration:   I can learn from you</a:t>
            </a:r>
            <a:endParaRPr lang="en-GB" sz="2000"/>
          </a:p>
          <a:p>
            <a:r>
              <a:rPr lang="en-GB" sz="2000">
                <a:ea typeface="+mn-lt"/>
                <a:cs typeface="+mn-lt"/>
              </a:rPr>
              <a:t>•Affirmation:  I celebrate your existence</a:t>
            </a:r>
            <a:endParaRPr lang="en-GB" sz="2000"/>
          </a:p>
          <a:p>
            <a:endParaRPr lang="en-GB" sz="2000">
              <a:cs typeface="Calibri"/>
            </a:endParaRPr>
          </a:p>
        </p:txBody>
      </p:sp>
    </p:spTree>
    <p:extLst>
      <p:ext uri="{BB962C8B-B14F-4D97-AF65-F5344CB8AC3E}">
        <p14:creationId xmlns:p14="http://schemas.microsoft.com/office/powerpoint/2010/main" val="26045012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7B6A4D27-2903-2022-877A-6720BB88DF2A}"/>
              </a:ext>
            </a:extLst>
          </p:cNvPr>
          <p:cNvSpPr>
            <a:spLocks noGrp="1"/>
          </p:cNvSpPr>
          <p:nvPr>
            <p:ph type="title"/>
          </p:nvPr>
        </p:nvSpPr>
        <p:spPr>
          <a:xfrm>
            <a:off x="983887" y="1185059"/>
            <a:ext cx="3491832" cy="4487882"/>
          </a:xfrm>
        </p:spPr>
        <p:txBody>
          <a:bodyPr>
            <a:normAutofit/>
          </a:bodyPr>
          <a:lstStyle/>
          <a:p>
            <a:pPr algn="ctr"/>
            <a:r>
              <a:rPr lang="en-GB" sz="3700">
                <a:cs typeface="Calibri Light"/>
              </a:rPr>
              <a:t>Considerations </a:t>
            </a:r>
            <a:endParaRPr lang="en-GB" sz="3700"/>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B019B261-BE07-FCD2-FBF4-A9DCAEA9819B}"/>
              </a:ext>
            </a:extLst>
          </p:cNvPr>
          <p:cNvSpPr>
            <a:spLocks noGrp="1"/>
          </p:cNvSpPr>
          <p:nvPr>
            <p:ph idx="1"/>
          </p:nvPr>
        </p:nvSpPr>
        <p:spPr>
          <a:xfrm>
            <a:off x="6403656" y="936416"/>
            <a:ext cx="4870512" cy="4985169"/>
          </a:xfrm>
        </p:spPr>
        <p:txBody>
          <a:bodyPr vert="horz" lIns="91440" tIns="45720" rIns="91440" bIns="45720" rtlCol="0" anchor="ctr">
            <a:normAutofit/>
          </a:bodyPr>
          <a:lstStyle/>
          <a:p>
            <a:pPr>
              <a:lnSpc>
                <a:spcPct val="90000"/>
              </a:lnSpc>
            </a:pPr>
            <a:r>
              <a:rPr lang="en-GB" dirty="0">
                <a:ea typeface="+mn-lt"/>
                <a:cs typeface="+mn-lt"/>
              </a:rPr>
              <a:t>•Unconditional positive regard is a problematic multi-dimensional concept that has frequently been misinterpreted in the literature (Wilkins, 2000). </a:t>
            </a:r>
            <a:endParaRPr lang="en-GB">
              <a:cs typeface="Calibri" panose="020F0502020204030204"/>
            </a:endParaRPr>
          </a:p>
          <a:p>
            <a:pPr>
              <a:lnSpc>
                <a:spcPct val="90000"/>
              </a:lnSpc>
            </a:pPr>
            <a:r>
              <a:rPr lang="en-GB" dirty="0">
                <a:ea typeface="+mn-lt"/>
                <a:cs typeface="+mn-lt"/>
              </a:rPr>
              <a:t>•It remains under-researched</a:t>
            </a:r>
            <a:endParaRPr lang="en-GB"/>
          </a:p>
          <a:p>
            <a:pPr>
              <a:lnSpc>
                <a:spcPct val="90000"/>
              </a:lnSpc>
            </a:pPr>
            <a:r>
              <a:rPr lang="en-GB" dirty="0">
                <a:ea typeface="+mn-lt"/>
                <a:cs typeface="+mn-lt"/>
              </a:rPr>
              <a:t>• It can usefully be conceptualized as an attitude comprising cognitive, affective and behavioural components.  Its affective component is the counsellor's experience of positive regard or caring for the client.  Its cognitive component relates to the basis of such feelings within the conceptual framework of the counsellor, which involves the counsellor being able to make subtle distinctions between respect for a person and approval of his or her actions.  In defining the behavioural component, what is crucial is the communication of caring. (Authier,1986).</a:t>
            </a:r>
            <a:endParaRPr lang="en-GB"/>
          </a:p>
          <a:p>
            <a:pPr>
              <a:lnSpc>
                <a:spcPct val="90000"/>
              </a:lnSpc>
            </a:pPr>
            <a:endParaRPr lang="en-GB">
              <a:cs typeface="Calibri"/>
            </a:endParaRPr>
          </a:p>
        </p:txBody>
      </p:sp>
    </p:spTree>
    <p:extLst>
      <p:ext uri="{BB962C8B-B14F-4D97-AF65-F5344CB8AC3E}">
        <p14:creationId xmlns:p14="http://schemas.microsoft.com/office/powerpoint/2010/main" val="34206226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Maslow's Hierarchy of Needs">
            <a:hlinkClick r:id="" action="ppaction://media"/>
            <a:extLst>
              <a:ext uri="{FF2B5EF4-FFF2-40B4-BE49-F238E27FC236}">
                <a16:creationId xmlns:a16="http://schemas.microsoft.com/office/drawing/2014/main" id="{C46B3CC5-31FC-4607-2724-809D78266A09}"/>
              </a:ext>
            </a:extLst>
          </p:cNvPr>
          <p:cNvPicPr>
            <a:picLocks noGrp="1" noRot="1" noChangeAspect="1"/>
          </p:cNvPicPr>
          <p:nvPr>
            <p:ph idx="1"/>
            <a:videoFile r:link="rId1"/>
          </p:nvPr>
        </p:nvPicPr>
        <p:blipFill>
          <a:blip r:embed="rId3"/>
          <a:stretch>
            <a:fillRect/>
          </a:stretch>
        </p:blipFill>
        <p:spPr>
          <a:xfrm>
            <a:off x="643192" y="834034"/>
            <a:ext cx="6909386" cy="5182039"/>
          </a:xfrm>
          <a:prstGeom prst="rect">
            <a:avLst/>
          </a:prstGeom>
        </p:spPr>
      </p:pic>
      <p:sp>
        <p:nvSpPr>
          <p:cNvPr id="28" name="Rectangle 27">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C51DF1-BFD9-08F4-ECB8-D34714AC066A}"/>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cap="all" spc="-100"/>
              <a:t>Maslow's Hierarchy of Needs</a:t>
            </a:r>
          </a:p>
        </p:txBody>
      </p:sp>
      <p:sp>
        <p:nvSpPr>
          <p:cNvPr id="30" name="Rectangle 29">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2" name="Straight Connector 31">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08085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579450" y="727627"/>
            <a:ext cx="4957553" cy="1645920"/>
          </a:xfrm>
        </p:spPr>
        <p:txBody>
          <a:bodyPr>
            <a:normAutofit/>
          </a:bodyPr>
          <a:lstStyle/>
          <a:p>
            <a:pPr eaLnBrk="1" hangingPunct="1">
              <a:defRPr/>
            </a:pPr>
            <a:r>
              <a:rPr lang="en-US">
                <a:latin typeface="+mn-lt"/>
              </a:rPr>
              <a:t>Client Centered Therapy</a:t>
            </a:r>
          </a:p>
        </p:txBody>
      </p:sp>
      <p:sp>
        <p:nvSpPr>
          <p:cNvPr id="10245" name="Rectangle 71">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0246" name="Rectangle 73">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3" b="10513"/>
          <a:stretch/>
        </p:blipFill>
        <p:spPr>
          <a:xfrm>
            <a:off x="1800473" y="1206900"/>
            <a:ext cx="3224003" cy="4462365"/>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
        <p:nvSpPr>
          <p:cNvPr id="10243" name="Rectangle 3"/>
          <p:cNvSpPr>
            <a:spLocks noGrp="1" noChangeArrowheads="1"/>
          </p:cNvSpPr>
          <p:nvPr>
            <p:ph idx="1"/>
          </p:nvPr>
        </p:nvSpPr>
        <p:spPr>
          <a:xfrm>
            <a:off x="6579450" y="2538919"/>
            <a:ext cx="4957554" cy="3496120"/>
          </a:xfrm>
        </p:spPr>
        <p:txBody>
          <a:bodyPr>
            <a:normAutofit/>
          </a:bodyPr>
          <a:lstStyle/>
          <a:p>
            <a:pPr eaLnBrk="1" hangingPunct="1">
              <a:defRPr/>
            </a:pPr>
            <a:endParaRPr lang="en-US" dirty="0"/>
          </a:p>
          <a:p>
            <a:pPr eaLnBrk="1" hangingPunct="1">
              <a:defRPr/>
            </a:pPr>
            <a:endParaRPr lang="en-US" dirty="0"/>
          </a:p>
          <a:p>
            <a:pPr eaLnBrk="1" hangingPunct="1">
              <a:defRPr/>
            </a:pPr>
            <a:r>
              <a:rPr lang="en-US" dirty="0"/>
              <a:t>Rogers believed that people are capable of self directed growth if they are in a therapeutic relationship</a:t>
            </a:r>
          </a:p>
          <a:p>
            <a:pPr eaLnBrk="1" hangingPunct="1">
              <a:defRPr/>
            </a:pPr>
            <a:r>
              <a:rPr lang="en-US" dirty="0"/>
              <a:t>We are capable of directing one’s life</a:t>
            </a:r>
          </a:p>
          <a:p>
            <a:pPr eaLnBrk="1" hangingPunct="1">
              <a:defRPr/>
            </a:pPr>
            <a:r>
              <a:rPr lang="en-US" dirty="0"/>
              <a:t>His primary focus was helping the client discover more appropriate behaviors by becoming aware of their true self and develop ways to fully “encounter reality”. </a:t>
            </a:r>
          </a:p>
          <a:p>
            <a:pPr eaLnBrk="1" hangingPunct="1">
              <a:defRPr/>
            </a:pPr>
            <a:endParaRPr lang="en-US" dirty="0"/>
          </a:p>
          <a:p>
            <a:pPr eaLnBrk="1" hangingPunct="1">
              <a:defRPr/>
            </a:pPr>
            <a:endParaRPr lang="en-US" dirty="0"/>
          </a:p>
          <a:p>
            <a:pPr eaLnBrk="1" hangingPunct="1">
              <a:defRPr/>
            </a:pPr>
            <a:endParaRPr lang="en-US" dirty="0">
              <a:latin typeface="+mn-lt"/>
            </a:endParaRPr>
          </a:p>
        </p:txBody>
      </p:sp>
    </p:spTree>
    <p:extLst>
      <p:ext uri="{BB962C8B-B14F-4D97-AF65-F5344CB8AC3E}">
        <p14:creationId xmlns:p14="http://schemas.microsoft.com/office/powerpoint/2010/main" val="36840117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6386" name="Rectangle 2"/>
          <p:cNvSpPr>
            <a:spLocks noGrp="1" noChangeArrowheads="1"/>
          </p:cNvSpPr>
          <p:nvPr>
            <p:ph type="title"/>
          </p:nvPr>
        </p:nvSpPr>
        <p:spPr>
          <a:xfrm>
            <a:off x="1066800" y="642594"/>
            <a:ext cx="10058400" cy="1371600"/>
          </a:xfrm>
        </p:spPr>
        <p:txBody>
          <a:bodyPr>
            <a:normAutofit/>
          </a:bodyPr>
          <a:lstStyle/>
          <a:p>
            <a:pPr algn="ctr" eaLnBrk="1" hangingPunct="1">
              <a:defRPr/>
            </a:pPr>
            <a:r>
              <a:rPr lang="en-US" b="1">
                <a:latin typeface="+mn-lt"/>
              </a:rPr>
              <a:t>Psychopathology</a:t>
            </a:r>
          </a:p>
        </p:txBody>
      </p:sp>
      <p:graphicFrame>
        <p:nvGraphicFramePr>
          <p:cNvPr id="16389" name="Rectangle 3">
            <a:extLst>
              <a:ext uri="{FF2B5EF4-FFF2-40B4-BE49-F238E27FC236}">
                <a16:creationId xmlns:a16="http://schemas.microsoft.com/office/drawing/2014/main" id="{828A297A-7A0F-4B45-948E-90EFAAC5005A}"/>
              </a:ext>
            </a:extLst>
          </p:cNvPr>
          <p:cNvGraphicFramePr>
            <a:graphicFrameLocks noGrp="1"/>
          </p:cNvGraphicFramePr>
          <p:nvPr>
            <p:ph idx="1"/>
            <p:extLst>
              <p:ext uri="{D42A27DB-BD31-4B8C-83A1-F6EECF244321}">
                <p14:modId xmlns:p14="http://schemas.microsoft.com/office/powerpoint/2010/main" val="69773361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62775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3314" name="Rectangle 2"/>
          <p:cNvSpPr>
            <a:spLocks noGrp="1" noChangeArrowheads="1"/>
          </p:cNvSpPr>
          <p:nvPr>
            <p:ph type="title"/>
          </p:nvPr>
        </p:nvSpPr>
        <p:spPr>
          <a:xfrm>
            <a:off x="1066800" y="642594"/>
            <a:ext cx="10058400" cy="1371600"/>
          </a:xfrm>
        </p:spPr>
        <p:txBody>
          <a:bodyPr>
            <a:normAutofit/>
          </a:bodyPr>
          <a:lstStyle/>
          <a:p>
            <a:pPr algn="ctr" eaLnBrk="1" hangingPunct="1">
              <a:defRPr/>
            </a:pPr>
            <a:r>
              <a:rPr lang="en-US" b="1">
                <a:latin typeface="+mn-lt"/>
              </a:rPr>
              <a:t>Therapist’s Job</a:t>
            </a:r>
          </a:p>
        </p:txBody>
      </p:sp>
      <p:graphicFrame>
        <p:nvGraphicFramePr>
          <p:cNvPr id="13317" name="Rectangle 3">
            <a:extLst>
              <a:ext uri="{FF2B5EF4-FFF2-40B4-BE49-F238E27FC236}">
                <a16:creationId xmlns:a16="http://schemas.microsoft.com/office/drawing/2014/main" id="{4AA84D50-D7E6-46DA-9EA9-BCF44685BDB6}"/>
              </a:ext>
            </a:extLst>
          </p:cNvPr>
          <p:cNvGraphicFramePr>
            <a:graphicFrameLocks noGrp="1"/>
          </p:cNvGraphicFramePr>
          <p:nvPr>
            <p:ph idx="1"/>
            <p:extLst>
              <p:ext uri="{D42A27DB-BD31-4B8C-83A1-F6EECF244321}">
                <p14:modId xmlns:p14="http://schemas.microsoft.com/office/powerpoint/2010/main" val="56602642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87234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76" name="Rectangle 75">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18434" name="Rectangle 2"/>
          <p:cNvSpPr>
            <a:spLocks noGrp="1" noChangeArrowheads="1"/>
          </p:cNvSpPr>
          <p:nvPr>
            <p:ph type="title"/>
          </p:nvPr>
        </p:nvSpPr>
        <p:spPr>
          <a:xfrm>
            <a:off x="983887" y="1185059"/>
            <a:ext cx="3491832" cy="4487882"/>
          </a:xfrm>
        </p:spPr>
        <p:txBody>
          <a:bodyPr>
            <a:normAutofit/>
          </a:bodyPr>
          <a:lstStyle/>
          <a:p>
            <a:pPr algn="ctr" eaLnBrk="1" hangingPunct="1">
              <a:defRPr/>
            </a:pPr>
            <a:r>
              <a:rPr lang="en-US" b="1" dirty="0">
                <a:solidFill>
                  <a:srgbClr val="FFFFFF"/>
                </a:solidFill>
                <a:latin typeface="+mn-lt"/>
              </a:rPr>
              <a:t>Since Rogers…</a:t>
            </a:r>
          </a:p>
        </p:txBody>
      </p:sp>
      <p:sp>
        <p:nvSpPr>
          <p:cNvPr id="78" name="Rectangle 77">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18435" name="Rectangle 3"/>
          <p:cNvSpPr>
            <a:spLocks noGrp="1" noChangeArrowheads="1"/>
          </p:cNvSpPr>
          <p:nvPr>
            <p:ph idx="1"/>
          </p:nvPr>
        </p:nvSpPr>
        <p:spPr>
          <a:xfrm>
            <a:off x="6096000" y="936416"/>
            <a:ext cx="5178168" cy="4985169"/>
          </a:xfrm>
        </p:spPr>
        <p:txBody>
          <a:bodyPr vert="horz" lIns="91440" tIns="45720" rIns="91440" bIns="45720" rtlCol="0" anchor="ctr">
            <a:normAutofit/>
          </a:bodyPr>
          <a:lstStyle/>
          <a:p>
            <a:pPr>
              <a:defRPr/>
            </a:pPr>
            <a:r>
              <a:rPr lang="en-US" sz="2000" dirty="0"/>
              <a:t>Other psychologists have worked within the Humanistic Psychology approach:</a:t>
            </a:r>
            <a:endParaRPr lang="en-US" sz="2000" dirty="0">
              <a:cs typeface="Calibri"/>
            </a:endParaRPr>
          </a:p>
          <a:p>
            <a:pPr lvl="1">
              <a:buClr>
                <a:schemeClr val="hlink"/>
              </a:buClr>
              <a:buSzPct val="120000"/>
              <a:buFontTx/>
              <a:buChar char="•"/>
              <a:defRPr/>
            </a:pPr>
            <a:r>
              <a:rPr lang="en-US" sz="2000" dirty="0">
                <a:latin typeface="+mn-lt"/>
              </a:rPr>
              <a:t>Abraham Maslow</a:t>
            </a:r>
            <a:r>
              <a:rPr lang="en-US" sz="2000" dirty="0"/>
              <a:t> </a:t>
            </a:r>
            <a:endParaRPr lang="en-US" sz="2000" dirty="0">
              <a:latin typeface="+mn-lt"/>
              <a:cs typeface="Calibri"/>
            </a:endParaRPr>
          </a:p>
          <a:p>
            <a:pPr lvl="1" eaLnBrk="1" hangingPunct="1">
              <a:buClr>
                <a:schemeClr val="hlink"/>
              </a:buClr>
              <a:buSzPct val="120000"/>
              <a:buFontTx/>
              <a:buChar char="•"/>
              <a:defRPr/>
            </a:pPr>
            <a:r>
              <a:rPr lang="en-US" sz="2000" dirty="0">
                <a:latin typeface="+mn-lt"/>
              </a:rPr>
              <a:t>Fritz </a:t>
            </a:r>
            <a:r>
              <a:rPr lang="en-US" sz="2000" dirty="0" err="1">
                <a:latin typeface="+mn-lt"/>
              </a:rPr>
              <a:t>Perls</a:t>
            </a:r>
            <a:endParaRPr lang="en-US" sz="2000" dirty="0">
              <a:latin typeface="+mn-lt"/>
              <a:cs typeface="Calibri"/>
            </a:endParaRPr>
          </a:p>
          <a:p>
            <a:pPr lvl="1" eaLnBrk="1" hangingPunct="1">
              <a:buClr>
                <a:schemeClr val="hlink"/>
              </a:buClr>
              <a:buSzPct val="120000"/>
              <a:buFontTx/>
              <a:buChar char="•"/>
              <a:defRPr/>
            </a:pPr>
            <a:r>
              <a:rPr lang="en-US" sz="2000" dirty="0">
                <a:latin typeface="+mn-lt"/>
              </a:rPr>
              <a:t>Victor Frankl</a:t>
            </a:r>
            <a:endParaRPr lang="en-US" sz="2000" dirty="0">
              <a:latin typeface="+mn-lt"/>
              <a:cs typeface="Calibri"/>
            </a:endParaRPr>
          </a:p>
          <a:p>
            <a:pPr lvl="1" eaLnBrk="1" hangingPunct="1">
              <a:buClr>
                <a:schemeClr val="hlink"/>
              </a:buClr>
              <a:buSzPct val="120000"/>
              <a:buFontTx/>
              <a:buChar char="•"/>
              <a:defRPr/>
            </a:pPr>
            <a:r>
              <a:rPr lang="en-US" sz="2000" dirty="0"/>
              <a:t>Existential-Humanistic Therapist</a:t>
            </a:r>
            <a:endParaRPr lang="en-US" sz="2000" dirty="0">
              <a:latin typeface="+mn-lt"/>
              <a:cs typeface="Calibri"/>
            </a:endParaRPr>
          </a:p>
          <a:p>
            <a:pPr lvl="1">
              <a:buClr>
                <a:schemeClr val="hlink"/>
              </a:buClr>
              <a:buSzPct val="120000"/>
              <a:buFontTx/>
              <a:buChar char="•"/>
              <a:defRPr/>
            </a:pPr>
            <a:r>
              <a:rPr lang="en-US" sz="2000" dirty="0">
                <a:cs typeface="Calibri"/>
              </a:rPr>
              <a:t>Emotion-Focused Therapies</a:t>
            </a:r>
            <a:endParaRPr lang="en-US" sz="2000" dirty="0">
              <a:latin typeface="+mn-lt"/>
              <a:cs typeface="Calibri"/>
            </a:endParaRPr>
          </a:p>
          <a:p>
            <a:pPr lvl="1">
              <a:buClr>
                <a:schemeClr val="hlink"/>
              </a:buClr>
              <a:buSzPct val="120000"/>
              <a:buFontTx/>
              <a:buChar char="•"/>
              <a:defRPr/>
            </a:pPr>
            <a:r>
              <a:rPr lang="en-US" sz="2000" dirty="0">
                <a:cs typeface="Calibri" panose="020F0502020204030204"/>
              </a:rPr>
              <a:t>The Tribes of the Person-</a:t>
            </a:r>
            <a:r>
              <a:rPr lang="en-US" sz="2000" dirty="0" err="1">
                <a:cs typeface="Calibri" panose="020F0502020204030204"/>
              </a:rPr>
              <a:t>Centred</a:t>
            </a:r>
            <a:r>
              <a:rPr lang="en-US" sz="2000" dirty="0">
                <a:cs typeface="Calibri" panose="020F0502020204030204"/>
              </a:rPr>
              <a:t> Approach</a:t>
            </a:r>
          </a:p>
          <a:p>
            <a:pPr lvl="1">
              <a:buClr>
                <a:schemeClr val="hlink"/>
              </a:buClr>
              <a:buSzPct val="120000"/>
              <a:buFontTx/>
              <a:buChar char="•"/>
              <a:defRPr/>
            </a:pPr>
            <a:endParaRPr lang="en-US" sz="2000" dirty="0">
              <a:cs typeface="Calibri" panose="020F0502020204030204"/>
            </a:endParaRPr>
          </a:p>
          <a:p>
            <a:pPr lvl="1">
              <a:buClr>
                <a:schemeClr val="hlink"/>
              </a:buClr>
              <a:buSzPct val="120000"/>
              <a:buFontTx/>
              <a:buChar char="•"/>
              <a:defRPr/>
            </a:pPr>
            <a:endParaRPr lang="en-US" sz="2000" dirty="0">
              <a:cs typeface="Calibri" panose="020F0502020204030204"/>
            </a:endParaRPr>
          </a:p>
          <a:p>
            <a:pPr marL="274320" lvl="1" indent="0">
              <a:buClr>
                <a:schemeClr val="hlink"/>
              </a:buClr>
              <a:buSzPct val="120000"/>
              <a:buNone/>
              <a:defRPr/>
            </a:pPr>
            <a:r>
              <a:rPr lang="en-GB" sz="2000" dirty="0"/>
              <a:t>Sanders, P. </a:t>
            </a:r>
            <a:r>
              <a:rPr lang="en-GB" sz="2000" i="1" dirty="0"/>
              <a:t>Ed</a:t>
            </a:r>
            <a:r>
              <a:rPr lang="en-GB" sz="2000" dirty="0"/>
              <a:t>. (2012) </a:t>
            </a:r>
            <a:r>
              <a:rPr lang="en-GB" sz="2000" i="1" dirty="0"/>
              <a:t>Tribes of the Person-Centred Nation 2</a:t>
            </a:r>
            <a:r>
              <a:rPr lang="en-GB" sz="2000" i="1" baseline="30000" dirty="0"/>
              <a:t>nd</a:t>
            </a:r>
            <a:r>
              <a:rPr lang="en-GB" sz="2000" i="1" dirty="0"/>
              <a:t> ed. Ross-on-Wye: PCCS</a:t>
            </a:r>
          </a:p>
          <a:p>
            <a:pPr lvl="1">
              <a:buClr>
                <a:schemeClr val="hlink"/>
              </a:buClr>
              <a:buSzPct val="120000"/>
              <a:buFontTx/>
              <a:buChar char="•"/>
              <a:defRPr/>
            </a:pPr>
            <a:endParaRPr lang="en-US" sz="2000" dirty="0">
              <a:cs typeface="Calibri" panose="020F0502020204030204"/>
            </a:endParaRPr>
          </a:p>
        </p:txBody>
      </p:sp>
    </p:spTree>
    <p:extLst>
      <p:ext uri="{BB962C8B-B14F-4D97-AF65-F5344CB8AC3E}">
        <p14:creationId xmlns:p14="http://schemas.microsoft.com/office/powerpoint/2010/main" val="13150361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a:t>
            </a:r>
          </a:p>
        </p:txBody>
      </p:sp>
      <p:sp>
        <p:nvSpPr>
          <p:cNvPr id="3" name="Content Placeholder 2"/>
          <p:cNvSpPr>
            <a:spLocks noGrp="1"/>
          </p:cNvSpPr>
          <p:nvPr>
            <p:ph idx="1"/>
          </p:nvPr>
        </p:nvSpPr>
        <p:spPr>
          <a:xfrm>
            <a:off x="1154954" y="2603500"/>
            <a:ext cx="10096141" cy="3416300"/>
          </a:xfrm>
          <a:solidFill>
            <a:schemeClr val="accent5">
              <a:lumMod val="20000"/>
              <a:lumOff val="80000"/>
            </a:schemeClr>
          </a:solidFill>
        </p:spPr>
        <p:txBody>
          <a:bodyPr>
            <a:normAutofit/>
          </a:bodyPr>
          <a:lstStyle/>
          <a:p>
            <a:pPr marL="0" indent="0">
              <a:buNone/>
            </a:pPr>
            <a:r>
              <a:rPr lang="en-GB" sz="2800" dirty="0"/>
              <a:t>Carl Rogers</a:t>
            </a:r>
          </a:p>
          <a:p>
            <a:r>
              <a:rPr lang="en-GB" sz="2800" dirty="0"/>
              <a:t>Non-directive – “Client-centred Therapy” 1951</a:t>
            </a:r>
          </a:p>
          <a:p>
            <a:pPr lvl="1"/>
            <a:r>
              <a:rPr lang="en-GB" sz="2600" dirty="0"/>
              <a:t>“On Becoming a Person” 1961</a:t>
            </a:r>
          </a:p>
          <a:p>
            <a:r>
              <a:rPr lang="en-GB" sz="2800" dirty="0"/>
              <a:t>Influenced by Kierkegaard and Sartre</a:t>
            </a:r>
          </a:p>
          <a:p>
            <a:r>
              <a:rPr lang="en-GB" sz="2800" dirty="0"/>
              <a:t>“Necessary and Sufficient conditions” -1957</a:t>
            </a:r>
          </a:p>
          <a:p>
            <a:endParaRPr lang="en-GB" sz="28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82250" y="406400"/>
            <a:ext cx="971550" cy="1419225"/>
          </a:xfrm>
          <a:prstGeom prst="rect">
            <a:avLst/>
          </a:prstGeom>
        </p:spPr>
      </p:pic>
    </p:spTree>
    <p:extLst>
      <p:ext uri="{BB962C8B-B14F-4D97-AF65-F5344CB8AC3E}">
        <p14:creationId xmlns:p14="http://schemas.microsoft.com/office/powerpoint/2010/main" val="8304791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Client-centred to Person-centred</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r>
              <a:rPr lang="en-GB" sz="2000" dirty="0"/>
              <a:t>In the late 1970s Rogers began to use the term “Person-Centred” to describe the work that he was doing.</a:t>
            </a:r>
          </a:p>
          <a:p>
            <a:r>
              <a:rPr lang="en-GB" sz="2000" dirty="0"/>
              <a:t>In the UK we continue to use this term (Person-centred counselling/person-centred therapy or person-centred approach).</a:t>
            </a:r>
          </a:p>
          <a:p>
            <a:r>
              <a:rPr lang="en-GB" sz="2000" dirty="0"/>
              <a:t>Carl Rogers used this term when discussing the application of this ideas to different fields and not just psychotherapy. Even later on in his life Carl Rogers continued to use Client-Centred therapy when discussing one-to-one therapeutic work.</a:t>
            </a:r>
          </a:p>
        </p:txBody>
      </p:sp>
    </p:spTree>
    <p:extLst>
      <p:ext uri="{BB962C8B-B14F-4D97-AF65-F5344CB8AC3E}">
        <p14:creationId xmlns:p14="http://schemas.microsoft.com/office/powerpoint/2010/main" val="34267603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a:solidFill>
                  <a:srgbClr val="FFFFFF"/>
                </a:solidFill>
              </a:rPr>
              <a:t>Presence</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096000" y="936416"/>
            <a:ext cx="5178168" cy="4985169"/>
          </a:xfrm>
        </p:spPr>
        <p:txBody>
          <a:bodyPr anchor="ctr">
            <a:normAutofit/>
          </a:bodyPr>
          <a:lstStyle/>
          <a:p>
            <a:pPr>
              <a:lnSpc>
                <a:spcPct val="90000"/>
              </a:lnSpc>
            </a:pPr>
            <a:r>
              <a:rPr lang="en-GB" sz="1900"/>
              <a:t>Particular quality within some therapeutic relationships</a:t>
            </a:r>
          </a:p>
          <a:p>
            <a:pPr>
              <a:lnSpc>
                <a:spcPct val="90000"/>
              </a:lnSpc>
            </a:pPr>
            <a:r>
              <a:rPr lang="en-GB" sz="1900"/>
              <a:t>Carl Rogers</a:t>
            </a:r>
            <a:r>
              <a:rPr lang="en-GB" sz="1900" baseline="0"/>
              <a:t> states that </a:t>
            </a:r>
          </a:p>
          <a:p>
            <a:pPr marL="457200" lvl="1" indent="0">
              <a:lnSpc>
                <a:spcPct val="90000"/>
              </a:lnSpc>
              <a:buNone/>
            </a:pPr>
            <a:r>
              <a:rPr lang="en-GB" sz="1900" baseline="0"/>
              <a:t>when I am at my best, as a group facilitator or a therapist, when I am closest to my inner intuitive self, when I am somehow in touch with the unknown in me, when perhaps I am in a slightly altered state of consciousness in the relationship, then whatever I seem to do seems full of healing. Then simply my </a:t>
            </a:r>
            <a:r>
              <a:rPr lang="en-GB" sz="1900" i="1" baseline="0"/>
              <a:t>presence</a:t>
            </a:r>
            <a:r>
              <a:rPr lang="en-GB" sz="1900" i="0" baseline="0"/>
              <a:t> is releasing and helpful. There is nothing I can do to force this experience, but when I can relax and be close to the transcendental core of me…at those moments it seems that my inner spirit has reached out and touched the inner spirit of the other.</a:t>
            </a:r>
          </a:p>
          <a:p>
            <a:pPr>
              <a:lnSpc>
                <a:spcPct val="90000"/>
              </a:lnSpc>
            </a:pPr>
            <a:r>
              <a:rPr lang="en-GB" sz="1900"/>
              <a:t>Is this another condition?</a:t>
            </a:r>
          </a:p>
          <a:p>
            <a:pPr>
              <a:lnSpc>
                <a:spcPct val="90000"/>
              </a:lnSpc>
            </a:pPr>
            <a:endParaRPr lang="en-GB" sz="1900"/>
          </a:p>
        </p:txBody>
      </p:sp>
    </p:spTree>
    <p:extLst>
      <p:ext uri="{BB962C8B-B14F-4D97-AF65-F5344CB8AC3E}">
        <p14:creationId xmlns:p14="http://schemas.microsoft.com/office/powerpoint/2010/main" val="23639324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Presence </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pPr marL="0" indent="0">
              <a:buNone/>
            </a:pPr>
            <a:r>
              <a:rPr lang="en-GB" sz="2000" i="1"/>
              <a:t>“I am inclined to think that in my writing I have stressed too much on the three basic conditions (congruence, unconditional positive regard and emphatic understanding). Perhaps it is something around the edges of those conditions that is really the most important element of therapy – when myself is very clearly obviously present’</a:t>
            </a:r>
            <a:r>
              <a:rPr lang="en-GB" sz="2000"/>
              <a:t> (Rogers cited in Baldwin, 2013 p.28).</a:t>
            </a:r>
          </a:p>
          <a:p>
            <a:endParaRPr lang="en-GB" sz="2000"/>
          </a:p>
          <a:p>
            <a:pPr marL="0" indent="0">
              <a:buNone/>
            </a:pPr>
            <a:r>
              <a:rPr lang="en-GB" sz="2000"/>
              <a:t>Baldwin, M., (2013)  Interview with Carl Rogers on the use of self therapy. In: M. Baldwin, ed. </a:t>
            </a:r>
            <a:r>
              <a:rPr lang="en-GB" sz="2000" i="1"/>
              <a:t>The use of self in therapy.</a:t>
            </a:r>
            <a:r>
              <a:rPr lang="en-GB" sz="2000"/>
              <a:t> 3rd ed. New York: Routledge, pp. 28-35.</a:t>
            </a:r>
          </a:p>
        </p:txBody>
      </p:sp>
    </p:spTree>
    <p:extLst>
      <p:ext uri="{BB962C8B-B14F-4D97-AF65-F5344CB8AC3E}">
        <p14:creationId xmlns:p14="http://schemas.microsoft.com/office/powerpoint/2010/main" val="32917097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p:cNvSpPr>
            <a:spLocks noGrp="1"/>
          </p:cNvSpPr>
          <p:nvPr>
            <p:ph type="title"/>
          </p:nvPr>
        </p:nvSpPr>
        <p:spPr>
          <a:xfrm>
            <a:off x="866440" y="1000370"/>
            <a:ext cx="3462079" cy="4857262"/>
          </a:xfrm>
        </p:spPr>
        <p:txBody>
          <a:bodyPr>
            <a:normAutofit/>
          </a:bodyPr>
          <a:lstStyle/>
          <a:p>
            <a:pPr algn="r"/>
            <a:r>
              <a:rPr lang="en-GB">
                <a:solidFill>
                  <a:srgbClr val="FFFFFF"/>
                </a:solidFill>
              </a:rPr>
              <a:t>Relational Nature of PCT</a:t>
            </a:r>
          </a:p>
        </p:txBody>
      </p:sp>
      <p:sp>
        <p:nvSpPr>
          <p:cNvPr id="26" name="Content Placeholder 2"/>
          <p:cNvSpPr>
            <a:spLocks noGrp="1"/>
          </p:cNvSpPr>
          <p:nvPr>
            <p:ph idx="1"/>
          </p:nvPr>
        </p:nvSpPr>
        <p:spPr>
          <a:xfrm>
            <a:off x="4963691" y="1000370"/>
            <a:ext cx="6212310" cy="4857262"/>
          </a:xfrm>
        </p:spPr>
        <p:txBody>
          <a:bodyPr anchor="ctr">
            <a:normAutofit/>
          </a:bodyPr>
          <a:lstStyle/>
          <a:p>
            <a:r>
              <a:rPr lang="en-GB" sz="2000" b="1">
                <a:solidFill>
                  <a:srgbClr val="FFFFFF"/>
                </a:solidFill>
              </a:rPr>
              <a:t>The human qualities of the therapist, rather than the skilled “doing of therapy”</a:t>
            </a:r>
          </a:p>
          <a:p>
            <a:r>
              <a:rPr lang="en-GB" sz="2000" b="1">
                <a:solidFill>
                  <a:srgbClr val="FFFFFF"/>
                </a:solidFill>
              </a:rPr>
              <a:t>The idea of therapist congruence as the taking of the whole self of the therapist into the relationship, rather than ‘using’ congruence as a ‘technique’</a:t>
            </a:r>
          </a:p>
          <a:p>
            <a:r>
              <a:rPr lang="en-GB" sz="2000" b="1">
                <a:solidFill>
                  <a:srgbClr val="FFFFFF"/>
                </a:solidFill>
              </a:rPr>
              <a:t>Therapy as co-created relationship, rather than the application of therapist-provided conditions.</a:t>
            </a:r>
          </a:p>
        </p:txBody>
      </p:sp>
    </p:spTree>
    <p:extLst>
      <p:ext uri="{BB962C8B-B14F-4D97-AF65-F5344CB8AC3E}">
        <p14:creationId xmlns:p14="http://schemas.microsoft.com/office/powerpoint/2010/main" val="19789516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Classical Person-Centred Counselling</a:t>
            </a:r>
            <a:endParaRPr lang="en-GB"/>
          </a:p>
        </p:txBody>
      </p:sp>
      <p:graphicFrame>
        <p:nvGraphicFramePr>
          <p:cNvPr id="5" name="Content Placeholder 2">
            <a:extLst>
              <a:ext uri="{FF2B5EF4-FFF2-40B4-BE49-F238E27FC236}">
                <a16:creationId xmlns:a16="http://schemas.microsoft.com/office/drawing/2014/main" id="{097B533D-485D-4B3A-974E-2F1A105F51AF}"/>
              </a:ext>
            </a:extLst>
          </p:cNvPr>
          <p:cNvGraphicFramePr>
            <a:graphicFrameLocks noGrp="1"/>
          </p:cNvGraphicFramePr>
          <p:nvPr>
            <p:ph idx="1"/>
            <p:extLst>
              <p:ext uri="{D42A27DB-BD31-4B8C-83A1-F6EECF244321}">
                <p14:modId xmlns:p14="http://schemas.microsoft.com/office/powerpoint/2010/main" val="332077573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0950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GB"/>
              <a:t>Actualisation</a:t>
            </a:r>
          </a:p>
        </p:txBody>
      </p:sp>
      <p:sp>
        <p:nvSpPr>
          <p:cNvPr id="17"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8" name="Content Placeholder 2">
            <a:extLst>
              <a:ext uri="{FF2B5EF4-FFF2-40B4-BE49-F238E27FC236}">
                <a16:creationId xmlns:a16="http://schemas.microsoft.com/office/drawing/2014/main" id="{C04A7ADA-71F0-4FBB-92C0-BED2FCBDB177}"/>
              </a:ext>
            </a:extLst>
          </p:cNvPr>
          <p:cNvGraphicFramePr>
            <a:graphicFrameLocks noGrp="1"/>
          </p:cNvGraphicFramePr>
          <p:nvPr>
            <p:ph idx="1"/>
            <p:extLst>
              <p:ext uri="{D42A27DB-BD31-4B8C-83A1-F6EECF244321}">
                <p14:modId xmlns:p14="http://schemas.microsoft.com/office/powerpoint/2010/main" val="3252177604"/>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02801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8ED0-C700-47B2-8D54-31F4BB36BE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40F7A-4BD9-4F50-A33B-8CB290C00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BD2FDAD1-72F9-4134-9A38-92BDC75F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747000" y="965200"/>
            <a:ext cx="3454400" cy="4936067"/>
          </a:xfrm>
        </p:spPr>
        <p:txBody>
          <a:bodyPr>
            <a:normAutofit/>
          </a:bodyPr>
          <a:lstStyle/>
          <a:p>
            <a:pPr algn="ctr"/>
            <a:r>
              <a:rPr lang="en-GB" dirty="0"/>
              <a:t>Actualisation and the Environment</a:t>
            </a:r>
            <a:endParaRPr lang="en-GB"/>
          </a:p>
        </p:txBody>
      </p:sp>
      <p:graphicFrame>
        <p:nvGraphicFramePr>
          <p:cNvPr id="5" name="Content Placeholder 2">
            <a:extLst>
              <a:ext uri="{FF2B5EF4-FFF2-40B4-BE49-F238E27FC236}">
                <a16:creationId xmlns:a16="http://schemas.microsoft.com/office/drawing/2014/main" id="{3F1F9A48-2AB9-44F4-B82C-F1B4EC44F3D4}"/>
              </a:ext>
            </a:extLst>
          </p:cNvPr>
          <p:cNvGraphicFramePr>
            <a:graphicFrameLocks noGrp="1"/>
          </p:cNvGraphicFramePr>
          <p:nvPr>
            <p:ph idx="1"/>
            <p:extLst>
              <p:ext uri="{D42A27DB-BD31-4B8C-83A1-F6EECF244321}">
                <p14:modId xmlns:p14="http://schemas.microsoft.com/office/powerpoint/2010/main" val="1362853458"/>
              </p:ext>
            </p:extLst>
          </p:nvPr>
        </p:nvGraphicFramePr>
        <p:xfrm>
          <a:off x="793590" y="800946"/>
          <a:ext cx="6036579" cy="5252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48345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Theory</a:t>
            </a:r>
          </a:p>
        </p:txBody>
      </p:sp>
      <p:sp>
        <p:nvSpPr>
          <p:cNvPr id="3" name="Content Placeholder 2"/>
          <p:cNvSpPr>
            <a:spLocks noGrp="1"/>
          </p:cNvSpPr>
          <p:nvPr>
            <p:ph idx="1"/>
          </p:nvPr>
        </p:nvSpPr>
        <p:spPr>
          <a:solidFill>
            <a:schemeClr val="accent5">
              <a:lumMod val="20000"/>
              <a:lumOff val="80000"/>
            </a:schemeClr>
          </a:solidFill>
        </p:spPr>
        <p:txBody>
          <a:bodyPr>
            <a:normAutofit/>
          </a:bodyPr>
          <a:lstStyle/>
          <a:p>
            <a:r>
              <a:rPr lang="en-GB" sz="3200" dirty="0"/>
              <a:t>Foundational concept of PCA</a:t>
            </a:r>
          </a:p>
          <a:p>
            <a:r>
              <a:rPr lang="en-GB" sz="3200" dirty="0"/>
              <a:t>Rogers personality theory is organised into 19 propositions that discuss how the individual develops their sense of self (Rogers, 1951) (</a:t>
            </a:r>
            <a:r>
              <a:rPr lang="en-GB" sz="3200" i="1" dirty="0"/>
              <a:t>See Rory Lee Oakes – 3 part videos</a:t>
            </a:r>
            <a:r>
              <a:rPr lang="en-GB" sz="3200" dirty="0"/>
              <a:t>) </a:t>
            </a:r>
          </a:p>
          <a:p>
            <a:r>
              <a:rPr lang="en-GB" sz="3200" dirty="0"/>
              <a:t>Locus of Evaluation</a:t>
            </a:r>
          </a:p>
          <a:p>
            <a:r>
              <a:rPr lang="en-GB" sz="3200" dirty="0"/>
              <a:t>Conditions of Worth and the Self Concept</a:t>
            </a:r>
          </a:p>
        </p:txBody>
      </p:sp>
      <p:sp>
        <p:nvSpPr>
          <p:cNvPr id="6" name="Text Placeholder 5"/>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25376416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GB" dirty="0"/>
              <a:t>Theory of Personality Change</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3CEA2224-084B-4782-B726-B86DAB9F21F0}"/>
              </a:ext>
            </a:extLst>
          </p:cNvPr>
          <p:cNvGraphicFramePr>
            <a:graphicFrameLocks noGrp="1"/>
          </p:cNvGraphicFramePr>
          <p:nvPr>
            <p:ph idx="1"/>
            <p:extLst>
              <p:ext uri="{D42A27DB-BD31-4B8C-83A1-F6EECF244321}">
                <p14:modId xmlns:p14="http://schemas.microsoft.com/office/powerpoint/2010/main" val="408013950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92010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Eugene </a:t>
            </a:r>
            <a:r>
              <a:rPr lang="en-GB" dirty="0" err="1"/>
              <a:t>Gendlin</a:t>
            </a:r>
            <a:r>
              <a:rPr lang="en-GB" dirty="0"/>
              <a:t> 126-2017 </a:t>
            </a:r>
          </a:p>
        </p:txBody>
      </p:sp>
      <p:sp>
        <p:nvSpPr>
          <p:cNvPr id="3" name="Content Placeholder 2"/>
          <p:cNvSpPr>
            <a:spLocks noGrp="1"/>
          </p:cNvSpPr>
          <p:nvPr>
            <p:ph idx="1"/>
          </p:nvPr>
        </p:nvSpPr>
        <p:spPr>
          <a:xfrm>
            <a:off x="685800" y="609600"/>
            <a:ext cx="6667728" cy="5334000"/>
          </a:xfrm>
          <a:solidFill>
            <a:schemeClr val="accent1"/>
          </a:solidFill>
        </p:spPr>
        <p:txBody>
          <a:bodyPr>
            <a:normAutofit/>
          </a:bodyPr>
          <a:lstStyle/>
          <a:p>
            <a:pPr marL="0" indent="0">
              <a:buNone/>
            </a:pPr>
            <a:r>
              <a:rPr lang="en-GB" b="1" dirty="0"/>
              <a:t>Carl Rogers and Eugene </a:t>
            </a:r>
            <a:r>
              <a:rPr lang="en-GB" b="1" dirty="0" err="1"/>
              <a:t>Gendlin</a:t>
            </a:r>
            <a:endParaRPr lang="en-GB" b="1" dirty="0"/>
          </a:p>
          <a:p>
            <a:r>
              <a:rPr lang="en-GB" sz="2000" dirty="0"/>
              <a:t>University of Wisconsin</a:t>
            </a:r>
          </a:p>
          <a:p>
            <a:r>
              <a:rPr lang="en-GB" sz="2000" dirty="0" err="1"/>
              <a:t>Gendlin</a:t>
            </a:r>
            <a:r>
              <a:rPr lang="en-GB" sz="2000" dirty="0"/>
              <a:t> had been a student of Rogers, he was invited to join the Wisconsin team.</a:t>
            </a:r>
          </a:p>
          <a:p>
            <a:r>
              <a:rPr lang="en-GB" sz="2000" dirty="0" err="1"/>
              <a:t>Gendlin</a:t>
            </a:r>
            <a:r>
              <a:rPr lang="en-GB" sz="2000" dirty="0"/>
              <a:t> developed his ideas and theory of </a:t>
            </a:r>
            <a:r>
              <a:rPr lang="en-GB" sz="2000" b="1" i="1" dirty="0"/>
              <a:t>experiencing</a:t>
            </a:r>
            <a:r>
              <a:rPr lang="en-GB" sz="2000" dirty="0"/>
              <a:t>. </a:t>
            </a:r>
            <a:r>
              <a:rPr lang="en-GB" sz="2000" dirty="0" err="1"/>
              <a:t>Gendlin</a:t>
            </a:r>
            <a:r>
              <a:rPr lang="en-GB" sz="2000" dirty="0"/>
              <a:t> was working from the same premise as Rogers, considering the interest of what was happening for the client during the process for change. </a:t>
            </a:r>
          </a:p>
          <a:p>
            <a:r>
              <a:rPr lang="en-GB" sz="2000" dirty="0" err="1"/>
              <a:t>Gendlin</a:t>
            </a:r>
            <a:r>
              <a:rPr lang="en-GB" sz="2000" dirty="0"/>
              <a:t> developed his theories of ‘</a:t>
            </a:r>
            <a:r>
              <a:rPr lang="en-GB" sz="2000" b="1" i="1" dirty="0"/>
              <a:t>Experiencing’ </a:t>
            </a:r>
            <a:r>
              <a:rPr lang="en-GB" sz="2000" dirty="0"/>
              <a:t>and formed two descriptions: a) the moments of change which occurred as the client contacted their present experiencing and b) the resultant change. He called the process ‘Focusing</a:t>
            </a:r>
          </a:p>
          <a:p>
            <a:r>
              <a:rPr lang="en-GB" sz="2000" dirty="0"/>
              <a:t>And thus began the start of the different tribes of PCA</a:t>
            </a:r>
          </a:p>
          <a:p>
            <a:pPr marL="0" indent="0">
              <a:buNone/>
            </a:pPr>
            <a:r>
              <a:rPr lang="en-GB" sz="2000" dirty="0"/>
              <a:t>Sanders, P. </a:t>
            </a:r>
            <a:r>
              <a:rPr lang="en-GB" sz="2000" i="1" dirty="0"/>
              <a:t>Ed</a:t>
            </a:r>
            <a:r>
              <a:rPr lang="en-GB" sz="2000" dirty="0"/>
              <a:t>. (2012) </a:t>
            </a:r>
            <a:r>
              <a:rPr lang="en-GB" sz="2000" i="1" dirty="0"/>
              <a:t>Tribes of the Person-Centred Nation 2</a:t>
            </a:r>
            <a:r>
              <a:rPr lang="en-GB" sz="2000" i="1" baseline="30000" dirty="0"/>
              <a:t>nd</a:t>
            </a:r>
            <a:r>
              <a:rPr lang="en-GB" sz="2000" i="1" dirty="0"/>
              <a:t> ed. Ross-on-Wye: PCCS</a:t>
            </a:r>
          </a:p>
        </p:txBody>
      </p:sp>
      <p:pic>
        <p:nvPicPr>
          <p:cNvPr id="8" name="Picture 7"/>
          <p:cNvPicPr>
            <a:picLocks noChangeAspect="1"/>
          </p:cNvPicPr>
          <p:nvPr/>
        </p:nvPicPr>
        <p:blipFill>
          <a:blip r:embed="rId3"/>
          <a:stretch>
            <a:fillRect/>
          </a:stretch>
        </p:blipFill>
        <p:spPr>
          <a:xfrm>
            <a:off x="8256976" y="2874610"/>
            <a:ext cx="3559043" cy="3429000"/>
          </a:xfrm>
          <a:prstGeom prst="rect">
            <a:avLst/>
          </a:prstGeom>
        </p:spPr>
      </p:pic>
      <p:sp>
        <p:nvSpPr>
          <p:cNvPr id="7" name="Text Placeholder 6"/>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3627734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Focusing-Orientated Therapy</a:t>
            </a:r>
          </a:p>
        </p:txBody>
      </p:sp>
      <p:sp>
        <p:nvSpPr>
          <p:cNvPr id="3" name="Content Placeholder 2"/>
          <p:cNvSpPr>
            <a:spLocks noGrp="1"/>
          </p:cNvSpPr>
          <p:nvPr>
            <p:ph idx="1"/>
          </p:nvPr>
        </p:nvSpPr>
        <p:spPr>
          <a:xfrm>
            <a:off x="685799" y="609599"/>
            <a:ext cx="7450717" cy="5780249"/>
          </a:xfrm>
          <a:solidFill>
            <a:schemeClr val="accent5">
              <a:lumMod val="20000"/>
              <a:lumOff val="80000"/>
            </a:schemeClr>
          </a:solidFill>
        </p:spPr>
        <p:txBody>
          <a:bodyPr>
            <a:normAutofit/>
          </a:bodyPr>
          <a:lstStyle/>
          <a:p>
            <a:pPr marL="0" indent="0">
              <a:buNone/>
            </a:pPr>
            <a:r>
              <a:rPr lang="en-GB" sz="2000" dirty="0"/>
              <a:t>From the “Focusing” text:</a:t>
            </a:r>
          </a:p>
          <a:p>
            <a:r>
              <a:rPr lang="en-GB" sz="2000" dirty="0"/>
              <a:t>The focusing procedure:</a:t>
            </a:r>
          </a:p>
          <a:p>
            <a:pPr lvl="1"/>
            <a:r>
              <a:rPr lang="en-GB" sz="2000" dirty="0"/>
              <a:t>Bringing awareness into the body, noticing concerns which are troubling and trying to get a physical felt sense of each of those troubles. From here, trying to get an image or words of that felt sense and noticing where a word or image brings release</a:t>
            </a:r>
          </a:p>
          <a:p>
            <a:r>
              <a:rPr lang="en-GB" sz="2000" dirty="0"/>
              <a:t>View of Human Nature: Interactional</a:t>
            </a:r>
          </a:p>
          <a:p>
            <a:pPr lvl="1"/>
            <a:r>
              <a:rPr lang="en-GB" sz="2000" dirty="0" err="1"/>
              <a:t>Gendlin’s</a:t>
            </a:r>
            <a:r>
              <a:rPr lang="en-GB" sz="2000" dirty="0"/>
              <a:t> view is that “we are beings who are always moving between our own immediate individual experiencing and the </a:t>
            </a:r>
            <a:r>
              <a:rPr lang="en-GB" sz="2000" i="1" dirty="0"/>
              <a:t>expression</a:t>
            </a:r>
            <a:r>
              <a:rPr lang="en-GB" sz="2000" dirty="0"/>
              <a:t> of that experience in words, images, dance, music and so on, which allows our experiencing to be in communication with others’ experiencing through its formulation in some way which is not just ours, but shareable”. (p.53)</a:t>
            </a:r>
          </a:p>
          <a:p>
            <a:pPr lvl="1"/>
            <a:endParaRPr lang="en-GB" sz="2000" dirty="0"/>
          </a:p>
          <a:p>
            <a:pPr marL="274320" lvl="1" indent="0">
              <a:buNone/>
            </a:pPr>
            <a:r>
              <a:rPr lang="en-GB" dirty="0" err="1"/>
              <a:t>Gendlin</a:t>
            </a:r>
            <a:r>
              <a:rPr lang="en-GB" dirty="0"/>
              <a:t>, E. (2003) </a:t>
            </a:r>
            <a:r>
              <a:rPr lang="en-GB" i="1" dirty="0"/>
              <a:t>Focusing. </a:t>
            </a:r>
            <a:r>
              <a:rPr lang="en-GB" dirty="0"/>
              <a:t>Reading: Radom House</a:t>
            </a:r>
          </a:p>
          <a:p>
            <a:pPr marL="274320" lvl="1" indent="0">
              <a:buNone/>
            </a:pPr>
            <a:r>
              <a:rPr lang="en-GB" dirty="0"/>
              <a:t>International Focusing Institute – Work of Eugene </a:t>
            </a:r>
            <a:r>
              <a:rPr lang="en-GB" dirty="0" err="1"/>
              <a:t>Gendlin</a:t>
            </a:r>
            <a:r>
              <a:rPr lang="en-GB" dirty="0"/>
              <a:t> </a:t>
            </a:r>
            <a:r>
              <a:rPr lang="en-GB" dirty="0">
                <a:hlinkClick r:id="rId3"/>
              </a:rPr>
              <a:t>https://focusing.org/</a:t>
            </a:r>
            <a:endParaRPr lang="en-GB" dirty="0"/>
          </a:p>
          <a:p>
            <a:pPr marL="274320" lvl="1" indent="0">
              <a:buNone/>
            </a:pPr>
            <a:endParaRPr lang="en-GB" dirty="0"/>
          </a:p>
          <a:p>
            <a:pPr marL="274320" lvl="1" indent="0">
              <a:buNone/>
            </a:pPr>
            <a:endParaRPr lang="en-GB" dirty="0"/>
          </a:p>
          <a:p>
            <a:endParaRPr lang="en-GB" dirty="0"/>
          </a:p>
        </p:txBody>
      </p:sp>
      <p:sp>
        <p:nvSpPr>
          <p:cNvPr id="4" name="Text Placeholder 3"/>
          <p:cNvSpPr>
            <a:spLocks noGrp="1"/>
          </p:cNvSpPr>
          <p:nvPr>
            <p:ph type="body" sz="half" idx="2"/>
          </p:nvPr>
        </p:nvSpPr>
        <p:spPr/>
        <p:txBody>
          <a:bodyPr/>
          <a:lstStyle/>
          <a:p>
            <a:endParaRPr lang="en-GB" dirty="0"/>
          </a:p>
        </p:txBody>
      </p:sp>
      <p:pic>
        <p:nvPicPr>
          <p:cNvPr id="5" name="Picture 4"/>
          <p:cNvPicPr>
            <a:picLocks noChangeAspect="1"/>
          </p:cNvPicPr>
          <p:nvPr/>
        </p:nvPicPr>
        <p:blipFill>
          <a:blip r:embed="rId4"/>
          <a:stretch>
            <a:fillRect/>
          </a:stretch>
        </p:blipFill>
        <p:spPr>
          <a:xfrm>
            <a:off x="8295305" y="2336800"/>
            <a:ext cx="3553567" cy="4162558"/>
          </a:xfrm>
          <a:prstGeom prst="rect">
            <a:avLst/>
          </a:prstGeom>
        </p:spPr>
      </p:pic>
    </p:spTree>
    <p:extLst>
      <p:ext uri="{BB962C8B-B14F-4D97-AF65-F5344CB8AC3E}">
        <p14:creationId xmlns:p14="http://schemas.microsoft.com/office/powerpoint/2010/main" val="10464215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Three elements</a:t>
            </a:r>
            <a:endParaRPr lang="en-GB"/>
          </a:p>
        </p:txBody>
      </p:sp>
      <p:graphicFrame>
        <p:nvGraphicFramePr>
          <p:cNvPr id="5" name="Content Placeholder 2">
            <a:extLst>
              <a:ext uri="{FF2B5EF4-FFF2-40B4-BE49-F238E27FC236}">
                <a16:creationId xmlns:a16="http://schemas.microsoft.com/office/drawing/2014/main" id="{1319C2D9-BCD4-474C-95E5-3FF64B7AFB4C}"/>
              </a:ext>
            </a:extLst>
          </p:cNvPr>
          <p:cNvGraphicFramePr>
            <a:graphicFrameLocks noGrp="1"/>
          </p:cNvGraphicFramePr>
          <p:nvPr>
            <p:ph idx="1"/>
            <p:extLst>
              <p:ext uri="{D42A27DB-BD31-4B8C-83A1-F6EECF244321}">
                <p14:modId xmlns:p14="http://schemas.microsoft.com/office/powerpoint/2010/main" val="191256926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27483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Life-Forward Direction</a:t>
            </a:r>
          </a:p>
        </p:txBody>
      </p:sp>
      <p:sp>
        <p:nvSpPr>
          <p:cNvPr id="3" name="Content Placeholder 2"/>
          <p:cNvSpPr>
            <a:spLocks noGrp="1"/>
          </p:cNvSpPr>
          <p:nvPr>
            <p:ph idx="1"/>
          </p:nvPr>
        </p:nvSpPr>
        <p:spPr>
          <a:xfrm>
            <a:off x="677333" y="2287811"/>
            <a:ext cx="10462443" cy="3953964"/>
          </a:xfrm>
          <a:solidFill>
            <a:schemeClr val="accent5">
              <a:lumMod val="20000"/>
              <a:lumOff val="80000"/>
            </a:schemeClr>
          </a:solidFill>
        </p:spPr>
        <p:txBody>
          <a:bodyPr>
            <a:normAutofit/>
          </a:bodyPr>
          <a:lstStyle/>
          <a:p>
            <a:r>
              <a:rPr lang="en-GB" sz="2800" dirty="0"/>
              <a:t>Our body “knows” what </a:t>
            </a:r>
            <a:r>
              <a:rPr lang="en-GB" sz="2800" i="1" dirty="0"/>
              <a:t>should have been</a:t>
            </a:r>
            <a:r>
              <a:rPr lang="en-GB" sz="2800" dirty="0"/>
              <a:t> and is always </a:t>
            </a:r>
            <a:r>
              <a:rPr lang="en-GB" sz="2800" i="1" dirty="0"/>
              <a:t>implying what would be life-forward. </a:t>
            </a:r>
          </a:p>
          <a:p>
            <a:r>
              <a:rPr lang="en-GB" sz="2800" dirty="0"/>
              <a:t>The organism is seen as always moving toward its next event, sometimes easily obtained, but usually not clear or easily accomplished.</a:t>
            </a:r>
          </a:p>
          <a:p>
            <a:r>
              <a:rPr lang="en-GB" sz="2800" b="1" dirty="0">
                <a:solidFill>
                  <a:schemeClr val="tx1"/>
                </a:solidFill>
                <a:hlinkClick r:id="rId3"/>
              </a:rPr>
              <a:t>Focusing in action</a:t>
            </a:r>
            <a:r>
              <a:rPr lang="en-GB" sz="2800" b="1" dirty="0">
                <a:solidFill>
                  <a:schemeClr val="tx1"/>
                </a:solidFill>
              </a:rPr>
              <a:t> </a:t>
            </a:r>
          </a:p>
        </p:txBody>
      </p:sp>
    </p:spTree>
    <p:extLst>
      <p:ext uri="{BB962C8B-B14F-4D97-AF65-F5344CB8AC3E}">
        <p14:creationId xmlns:p14="http://schemas.microsoft.com/office/powerpoint/2010/main" val="28758353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What about other tribes?</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r>
              <a:rPr lang="en-GB" sz="2000" dirty="0"/>
              <a:t>Experiential Therapy</a:t>
            </a:r>
          </a:p>
          <a:p>
            <a:r>
              <a:rPr lang="en-GB" sz="2000" dirty="0"/>
              <a:t>Emotion-Focused Therapy</a:t>
            </a:r>
          </a:p>
          <a:p>
            <a:r>
              <a:rPr lang="en-GB" sz="2000" dirty="0"/>
              <a:t>Person-Centred Expressive Arts Therapy</a:t>
            </a:r>
          </a:p>
          <a:p>
            <a:r>
              <a:rPr lang="en-GB" sz="2000" dirty="0"/>
              <a:t>Existential approaches to therapy</a:t>
            </a:r>
          </a:p>
          <a:p>
            <a:r>
              <a:rPr lang="en-GB" sz="2000" dirty="0"/>
              <a:t>Motivational Interviewing</a:t>
            </a:r>
          </a:p>
          <a:p>
            <a:r>
              <a:rPr lang="en-GB" sz="2000" dirty="0"/>
              <a:t>Pluralistic Counselling Approach </a:t>
            </a:r>
          </a:p>
          <a:p>
            <a:pPr marL="0" indent="0">
              <a:buNone/>
            </a:pPr>
            <a:r>
              <a:rPr lang="en-GB" sz="2000" dirty="0"/>
              <a:t>Mick Cooper Blog </a:t>
            </a:r>
          </a:p>
          <a:p>
            <a:pPr marL="0" indent="0">
              <a:buNone/>
            </a:pPr>
            <a:r>
              <a:rPr lang="en-GB" sz="2000" b="1" dirty="0">
                <a:hlinkClick r:id="rId2"/>
              </a:rPr>
              <a:t>https://mick-cooper.squarespace.com/new-blog/2020/1/29/person-centred-therapy-is-not-one-thing-an-introduction-to-the-tribes</a:t>
            </a:r>
            <a:endParaRPr lang="en-GB" sz="2000" b="1" dirty="0"/>
          </a:p>
          <a:p>
            <a:pPr marL="0" indent="0">
              <a:buNone/>
            </a:pPr>
            <a:endParaRPr lang="en-GB" sz="2000" dirty="0"/>
          </a:p>
        </p:txBody>
      </p:sp>
    </p:spTree>
    <p:extLst>
      <p:ext uri="{BB962C8B-B14F-4D97-AF65-F5344CB8AC3E}">
        <p14:creationId xmlns:p14="http://schemas.microsoft.com/office/powerpoint/2010/main" val="25992375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Pluralistic Counselling</a:t>
            </a:r>
          </a:p>
        </p:txBody>
      </p:sp>
      <p:sp>
        <p:nvSpPr>
          <p:cNvPr id="20"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pPr>
              <a:lnSpc>
                <a:spcPct val="90000"/>
              </a:lnSpc>
            </a:pPr>
            <a:r>
              <a:rPr lang="en-GB" sz="1300" dirty="0"/>
              <a:t>Pluralistic practice puts the client at the centre of a collaborative and engaging relationship, viewing the client as resourceful and full of agency, very much an active partner in the process of change.</a:t>
            </a:r>
          </a:p>
          <a:p>
            <a:pPr marL="0" indent="0">
              <a:lnSpc>
                <a:spcPct val="90000"/>
              </a:lnSpc>
              <a:buNone/>
            </a:pPr>
            <a:endParaRPr lang="en-GB" sz="1300" dirty="0"/>
          </a:p>
          <a:p>
            <a:pPr>
              <a:lnSpc>
                <a:spcPct val="90000"/>
              </a:lnSpc>
            </a:pPr>
            <a:r>
              <a:rPr lang="en-GB" sz="1300" dirty="0"/>
              <a:t>Pluralistic practitioners work collaboratively with their clients to understand their view of their situation and help clients identify goals they want to aim for. They jointly consider ways to move forward and agree on tasks that will help achieve those goals, drawing from many methods and approaches to suit client needs and preferences. Identifying client strengths and harnessing their personal resources is an important part of the process. Progress is reviewed regularly in an open, honest and productive partnership of equals.</a:t>
            </a:r>
          </a:p>
          <a:p>
            <a:pPr>
              <a:lnSpc>
                <a:spcPct val="90000"/>
              </a:lnSpc>
            </a:pPr>
            <a:endParaRPr lang="en-GB" sz="1300" dirty="0"/>
          </a:p>
          <a:p>
            <a:pPr>
              <a:lnSpc>
                <a:spcPct val="90000"/>
              </a:lnSpc>
            </a:pPr>
            <a:r>
              <a:rPr lang="en-GB" sz="1300" dirty="0"/>
              <a:t>Pluralistic practitioners are informed by a hopeful, postmodern, constructivist view of the world, believing that there is no one fixed or absolute truth; they embrace a 'both/and' philosophy (rather than 'either/or') - the idea that there is more than one way to look at things, more than one way to solve a problem. </a:t>
            </a:r>
          </a:p>
          <a:p>
            <a:pPr>
              <a:lnSpc>
                <a:spcPct val="90000"/>
              </a:lnSpc>
            </a:pPr>
            <a:r>
              <a:rPr lang="en-GB" sz="1300" dirty="0"/>
              <a:t>Pluralistic Practice.com</a:t>
            </a:r>
          </a:p>
          <a:p>
            <a:pPr>
              <a:lnSpc>
                <a:spcPct val="90000"/>
              </a:lnSpc>
            </a:pPr>
            <a:r>
              <a:rPr lang="en-GB" sz="1300" dirty="0">
                <a:hlinkClick r:id="rId2"/>
              </a:rPr>
              <a:t>https://pluralisticpractice.weebly.com/</a:t>
            </a:r>
            <a:endParaRPr lang="en-GB" sz="1300" dirty="0"/>
          </a:p>
          <a:p>
            <a:pPr>
              <a:lnSpc>
                <a:spcPct val="90000"/>
              </a:lnSpc>
            </a:pPr>
            <a:endParaRPr lang="en-GB" sz="1300" dirty="0"/>
          </a:p>
        </p:txBody>
      </p:sp>
    </p:spTree>
    <p:extLst>
      <p:ext uri="{BB962C8B-B14F-4D97-AF65-F5344CB8AC3E}">
        <p14:creationId xmlns:p14="http://schemas.microsoft.com/office/powerpoint/2010/main" val="33946759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ntroduction to pluralism">
            <a:hlinkClick r:id="" action="ppaction://media"/>
            <a:extLst>
              <a:ext uri="{FF2B5EF4-FFF2-40B4-BE49-F238E27FC236}">
                <a16:creationId xmlns:a16="http://schemas.microsoft.com/office/drawing/2014/main" id="{3DDE38B0-78A4-D378-D3DB-FF3BE164E806}"/>
              </a:ext>
            </a:extLst>
          </p:cNvPr>
          <p:cNvPicPr>
            <a:picLocks noRot="1" noChangeAspect="1"/>
          </p:cNvPicPr>
          <p:nvPr>
            <a:videoFile r:link="rId1"/>
          </p:nvPr>
        </p:nvPicPr>
        <p:blipFill>
          <a:blip r:embed="rId3"/>
          <a:stretch>
            <a:fillRect/>
          </a:stretch>
        </p:blipFill>
        <p:spPr>
          <a:xfrm>
            <a:off x="1893096" y="783771"/>
            <a:ext cx="8884725" cy="5019870"/>
          </a:xfrm>
          <a:prstGeom prst="rect">
            <a:avLst/>
          </a:prstGeom>
        </p:spPr>
      </p:pic>
    </p:spTree>
    <p:extLst>
      <p:ext uri="{BB962C8B-B14F-4D97-AF65-F5344CB8AC3E}">
        <p14:creationId xmlns:p14="http://schemas.microsoft.com/office/powerpoint/2010/main" val="3841520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chemeClr val="tx1">
                <a:lumMod val="75000"/>
                <a:lumOff val="25000"/>
              </a:schemeClr>
            </a:solidFill>
            <a:prstDash val="solid"/>
            <a:miter lim="800000"/>
          </a:ln>
          <a:effectLst/>
        </p:spPr>
      </p:sp>
      <p:sp>
        <p:nvSpPr>
          <p:cNvPr id="2" name="Title 1"/>
          <p:cNvSpPr>
            <a:spLocks noGrp="1"/>
          </p:cNvSpPr>
          <p:nvPr>
            <p:ph type="title"/>
          </p:nvPr>
        </p:nvSpPr>
        <p:spPr>
          <a:xfrm>
            <a:off x="1066800" y="1089090"/>
            <a:ext cx="10058400" cy="1371600"/>
          </a:xfrm>
        </p:spPr>
        <p:txBody>
          <a:bodyPr>
            <a:normAutofit/>
          </a:bodyPr>
          <a:lstStyle/>
          <a:p>
            <a:pPr algn="ctr"/>
            <a:r>
              <a:rPr lang="en-GB">
                <a:solidFill>
                  <a:schemeClr val="tx1"/>
                </a:solidFill>
              </a:rPr>
              <a:t>Motivational Interviewing (Miller and Rollnick 1991) </a:t>
            </a:r>
          </a:p>
        </p:txBody>
      </p:sp>
      <p:sp>
        <p:nvSpPr>
          <p:cNvPr id="3" name="Content Placeholder 2"/>
          <p:cNvSpPr>
            <a:spLocks noGrp="1"/>
          </p:cNvSpPr>
          <p:nvPr>
            <p:ph idx="1"/>
          </p:nvPr>
        </p:nvSpPr>
        <p:spPr>
          <a:xfrm>
            <a:off x="541177" y="3429000"/>
            <a:ext cx="10870162" cy="2508384"/>
          </a:xfrm>
        </p:spPr>
        <p:txBody>
          <a:bodyPr anchor="t">
            <a:normAutofit/>
          </a:bodyPr>
          <a:lstStyle/>
          <a:p>
            <a:pPr>
              <a:lnSpc>
                <a:spcPct val="90000"/>
              </a:lnSpc>
            </a:pPr>
            <a:r>
              <a:rPr lang="en-GB"/>
              <a:t>Around the 1980s, </a:t>
            </a:r>
            <a:r>
              <a:rPr lang="en-GB" b="1" i="1"/>
              <a:t>motivational interviewing </a:t>
            </a:r>
            <a:r>
              <a:rPr lang="en-GB"/>
              <a:t>(MI) began to develop in the field of treatments for drug dependency, and is now one of the best evidence interventions across the psychotherapy field. </a:t>
            </a:r>
          </a:p>
          <a:p>
            <a:pPr>
              <a:lnSpc>
                <a:spcPct val="90000"/>
              </a:lnSpc>
            </a:pPr>
            <a:r>
              <a:rPr lang="en-GB"/>
              <a:t>Bill Miller, one of the founders of the approach, was strongly influenced by the writings of Carl Rogers, and there is an emphasis in the approach on being empathic and engaging with the client’s perspective. </a:t>
            </a:r>
          </a:p>
          <a:p>
            <a:pPr>
              <a:lnSpc>
                <a:spcPct val="90000"/>
              </a:lnSpc>
            </a:pPr>
            <a:r>
              <a:rPr lang="en-GB"/>
              <a:t>Motivational Interviewing </a:t>
            </a:r>
            <a:r>
              <a:rPr lang="en-GB">
                <a:hlinkClick r:id="rId2"/>
              </a:rPr>
              <a:t>https://www.ncbi.nlm.nih.gov/books/NBK64964/</a:t>
            </a:r>
            <a:endParaRPr lang="en-GB"/>
          </a:p>
          <a:p>
            <a:pPr>
              <a:lnSpc>
                <a:spcPct val="90000"/>
              </a:lnSpc>
            </a:pPr>
            <a:r>
              <a:rPr lang="en-GB"/>
              <a:t>Both William Miller and Stephen Rollnick have journal articles and are on You tube. </a:t>
            </a:r>
            <a:endParaRPr lang="en-GB" dirty="0"/>
          </a:p>
        </p:txBody>
      </p:sp>
    </p:spTree>
    <p:extLst>
      <p:ext uri="{BB962C8B-B14F-4D97-AF65-F5344CB8AC3E}">
        <p14:creationId xmlns:p14="http://schemas.microsoft.com/office/powerpoint/2010/main" val="311228517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 </a:t>
            </a:r>
          </a:p>
        </p:txBody>
      </p:sp>
      <p:pic>
        <p:nvPicPr>
          <p:cNvPr id="4" name="Content Placeholder 3"/>
          <p:cNvPicPr>
            <a:picLocks noGrp="1" noChangeAspect="1"/>
          </p:cNvPicPr>
          <p:nvPr>
            <p:ph idx="1"/>
          </p:nvPr>
        </p:nvPicPr>
        <p:blipFill>
          <a:blip r:embed="rId2"/>
          <a:stretch>
            <a:fillRect/>
          </a:stretch>
        </p:blipFill>
        <p:spPr>
          <a:xfrm>
            <a:off x="383282" y="1692778"/>
            <a:ext cx="11323227" cy="4653267"/>
          </a:xfrm>
          <a:prstGeom prst="rect">
            <a:avLst/>
          </a:prstGeom>
        </p:spPr>
      </p:pic>
    </p:spTree>
    <p:extLst>
      <p:ext uri="{BB962C8B-B14F-4D97-AF65-F5344CB8AC3E}">
        <p14:creationId xmlns:p14="http://schemas.microsoft.com/office/powerpoint/2010/main" val="249727515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 </a:t>
            </a:r>
          </a:p>
        </p:txBody>
      </p:sp>
      <p:sp>
        <p:nvSpPr>
          <p:cNvPr id="3" name="Content Placeholder 2"/>
          <p:cNvSpPr>
            <a:spLocks noGrp="1"/>
          </p:cNvSpPr>
          <p:nvPr>
            <p:ph idx="1"/>
          </p:nvPr>
        </p:nvSpPr>
        <p:spPr/>
        <p:txBody>
          <a:bodyPr>
            <a:normAutofit/>
          </a:bodyPr>
          <a:lstStyle/>
          <a:p>
            <a:pPr marL="0" indent="0">
              <a:buNone/>
            </a:pPr>
            <a:r>
              <a:rPr lang="en-GB" sz="1800" dirty="0"/>
              <a:t>Baldwin, M., (2013)  Interview with Carl Rogers on the use of self therapy. In: M. Baldwin, ed. </a:t>
            </a:r>
            <a:r>
              <a:rPr lang="en-GB" sz="1800" i="1" dirty="0"/>
              <a:t>The use of self in therapy.</a:t>
            </a:r>
            <a:r>
              <a:rPr lang="en-GB" sz="1800" dirty="0"/>
              <a:t> 3rd ed. New York: Routledge, pp. 28-35.</a:t>
            </a:r>
          </a:p>
          <a:p>
            <a:pPr marL="0" indent="0">
              <a:buNone/>
            </a:pPr>
            <a:r>
              <a:rPr lang="en-GB" sz="1800" dirty="0"/>
              <a:t>International Focusing Institute </a:t>
            </a:r>
            <a:r>
              <a:rPr lang="en-GB" sz="1800" dirty="0">
                <a:hlinkClick r:id="rId2"/>
              </a:rPr>
              <a:t>https://focusing.org/</a:t>
            </a:r>
            <a:endParaRPr lang="en-GB" sz="1800" dirty="0"/>
          </a:p>
          <a:p>
            <a:pPr marL="0" indent="0">
              <a:buNone/>
            </a:pPr>
            <a:r>
              <a:rPr lang="en-GB" sz="1800" dirty="0"/>
              <a:t>Oakes, R.L (YouTube Videos) </a:t>
            </a:r>
          </a:p>
          <a:p>
            <a:pPr marL="0" indent="0">
              <a:buNone/>
            </a:pPr>
            <a:r>
              <a:rPr lang="en-GB" dirty="0"/>
              <a:t>Rogers, C. (2007) The Necessary and Sufficient Conditions of Therapeutic Personality Change </a:t>
            </a:r>
            <a:r>
              <a:rPr lang="en-GB" i="1" dirty="0"/>
              <a:t>Psychotherapy: Theory, Research, Practice, Training Copyright 2007 by the American Psychological Association 2007,</a:t>
            </a:r>
            <a:r>
              <a:rPr lang="en-GB" dirty="0"/>
              <a:t> Vol. 44, No. 3, 240 –248 0033-3204/07/$12.00 DOI: 10.1037/0033-3204.44.3.240  </a:t>
            </a:r>
            <a:r>
              <a:rPr lang="en-GB" dirty="0">
                <a:hlinkClick r:id="rId3"/>
              </a:rPr>
              <a:t>https://web-a-ebscohost-com.ezproxy.uwtsd.ac.uk/ehost/pdfviewer/pdfviewer?vid=1&amp;sid=99ed80af-1d7a-4d58-a0fa-58788f9ceaf7%40sessionmgr4007</a:t>
            </a:r>
            <a:endParaRPr lang="en-GB" dirty="0"/>
          </a:p>
          <a:p>
            <a:pPr marL="0" indent="0">
              <a:buNone/>
            </a:pPr>
            <a:r>
              <a:rPr lang="en-GB" sz="1800" dirty="0"/>
              <a:t>Sanders, P. </a:t>
            </a:r>
            <a:r>
              <a:rPr lang="en-GB" sz="1800" i="1" dirty="0"/>
              <a:t>Ed</a:t>
            </a:r>
            <a:r>
              <a:rPr lang="en-GB" sz="1800" dirty="0"/>
              <a:t>. (2012) </a:t>
            </a:r>
            <a:r>
              <a:rPr lang="en-GB" sz="1800" i="1" dirty="0"/>
              <a:t>Tribes of the Person-Centred Nation 2</a:t>
            </a:r>
            <a:r>
              <a:rPr lang="en-GB" sz="1800" i="1" baseline="30000" dirty="0"/>
              <a:t>nd</a:t>
            </a:r>
            <a:r>
              <a:rPr lang="en-GB" sz="1800" i="1" dirty="0"/>
              <a:t> ed. Ross-on-Wye: PCCS</a:t>
            </a:r>
          </a:p>
        </p:txBody>
      </p:sp>
    </p:spTree>
    <p:extLst>
      <p:ext uri="{BB962C8B-B14F-4D97-AF65-F5344CB8AC3E}">
        <p14:creationId xmlns:p14="http://schemas.microsoft.com/office/powerpoint/2010/main" val="19346172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6A413F7-FFE1-42E7-8C6C-E9CCC477F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BCE0B0FD-3413-40CC-A7D8-6A5058608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50C4C044-5B1C-40C8-8C7B-AA5E6D879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00163F5F-1439-4827-8F7A-B08BDDEFB9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A677414-C3D2-4430-876D-9092D633F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9181D20-1D81-447D-9854-10DDB10D54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E346D14A-35B6-462B-940E-FB42AD8A3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B5047"/>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C727E0C-AA2A-4BF0-B0C6-94E059D85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269159" cy="5571072"/>
          </a:xfrm>
          <a:prstGeom prst="rect">
            <a:avLst/>
          </a:prstGeom>
          <a:solidFill>
            <a:schemeClr val="bg1">
              <a:lumMod val="85000"/>
              <a:lumOff val="15000"/>
            </a:schemeClr>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a16="http://schemas.microsoft.com/office/drawing/2014/main" id="{1F6B2E7B-50A4-474C-A0BF-55323ECDA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16" y="809244"/>
            <a:ext cx="5943600" cy="52395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4B06258-D431-A0F0-FE96-35ECCA9CF54E}"/>
              </a:ext>
            </a:extLst>
          </p:cNvPr>
          <p:cNvSpPr>
            <a:spLocks noGrp="1"/>
          </p:cNvSpPr>
          <p:nvPr>
            <p:ph type="title"/>
          </p:nvPr>
        </p:nvSpPr>
        <p:spPr>
          <a:xfrm>
            <a:off x="1243632" y="1559768"/>
            <a:ext cx="5068568" cy="3135379"/>
          </a:xfrm>
        </p:spPr>
        <p:txBody>
          <a:bodyPr vert="horz" lIns="91440" tIns="45720" rIns="91440" bIns="45720" rtlCol="0" anchor="ctr">
            <a:normAutofit/>
          </a:bodyPr>
          <a:lstStyle/>
          <a:p>
            <a:pPr algn="ctr">
              <a:lnSpc>
                <a:spcPct val="83000"/>
              </a:lnSpc>
            </a:pPr>
            <a:r>
              <a:rPr lang="en-US" sz="6000" cap="all" spc="-100"/>
              <a:t>Emotion Focused Therapy </a:t>
            </a:r>
          </a:p>
        </p:txBody>
      </p:sp>
      <p:sp>
        <p:nvSpPr>
          <p:cNvPr id="29" name="Rectangle 28">
            <a:extLst>
              <a:ext uri="{FF2B5EF4-FFF2-40B4-BE49-F238E27FC236}">
                <a16:creationId xmlns:a16="http://schemas.microsoft.com/office/drawing/2014/main" id="{DAB684CD-1CA6-44AD-B86E-07661B89BA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30">
            <a:extLst>
              <a:ext uri="{FF2B5EF4-FFF2-40B4-BE49-F238E27FC236}">
                <a16:creationId xmlns:a16="http://schemas.microsoft.com/office/drawing/2014/main" id="{A207C111-4AF5-46E6-9072-33829E27EC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42FE6-BEAF-413E-A213-73F20F11F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232A2AC-37C6-4CAC-BAAD-1606F4BB6F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Online Media 4" title="Six principles for working with emotions">
            <a:hlinkClick r:id="" action="ppaction://media"/>
            <a:extLst>
              <a:ext uri="{FF2B5EF4-FFF2-40B4-BE49-F238E27FC236}">
                <a16:creationId xmlns:a16="http://schemas.microsoft.com/office/drawing/2014/main" id="{CA30C742-C42E-64C8-F157-8AE6CA1DA173}"/>
              </a:ext>
            </a:extLst>
          </p:cNvPr>
          <p:cNvPicPr>
            <a:picLocks noRot="1" noChangeAspect="1"/>
          </p:cNvPicPr>
          <p:nvPr>
            <a:videoFile r:link="rId1"/>
          </p:nvPr>
        </p:nvPicPr>
        <p:blipFill>
          <a:blip r:embed="rId4"/>
          <a:stretch>
            <a:fillRect/>
          </a:stretch>
        </p:blipFill>
        <p:spPr>
          <a:xfrm>
            <a:off x="7555769" y="824521"/>
            <a:ext cx="3999906" cy="2259946"/>
          </a:xfrm>
          <a:prstGeom prst="rect">
            <a:avLst/>
          </a:prstGeom>
        </p:spPr>
      </p:pic>
      <p:pic>
        <p:nvPicPr>
          <p:cNvPr id="4" name="Online Media 3" title="What is Emotion-Focused Therapy (EFT)?">
            <a:hlinkClick r:id="" action="ppaction://media"/>
            <a:extLst>
              <a:ext uri="{FF2B5EF4-FFF2-40B4-BE49-F238E27FC236}">
                <a16:creationId xmlns:a16="http://schemas.microsoft.com/office/drawing/2014/main" id="{A24D86DE-26EC-2E4B-25B6-A5290FDB74B5}"/>
              </a:ext>
            </a:extLst>
          </p:cNvPr>
          <p:cNvPicPr>
            <a:picLocks noGrp="1" noRot="1" noChangeAspect="1"/>
          </p:cNvPicPr>
          <p:nvPr>
            <p:ph idx="1"/>
            <a:videoFile r:link="rId2"/>
          </p:nvPr>
        </p:nvPicPr>
        <p:blipFill>
          <a:blip r:embed="rId5"/>
          <a:stretch>
            <a:fillRect/>
          </a:stretch>
        </p:blipFill>
        <p:spPr>
          <a:xfrm>
            <a:off x="7555769" y="3786029"/>
            <a:ext cx="3980067" cy="2248737"/>
          </a:xfrm>
          <a:prstGeom prst="rect">
            <a:avLst/>
          </a:prstGeom>
        </p:spPr>
      </p:pic>
    </p:spTree>
    <p:extLst>
      <p:ext uri="{BB962C8B-B14F-4D97-AF65-F5344CB8AC3E}">
        <p14:creationId xmlns:p14="http://schemas.microsoft.com/office/powerpoint/2010/main" val="40712170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B44038B0-3D66-BB7D-5848-ED9F28C152B9}"/>
              </a:ext>
            </a:extLst>
          </p:cNvPr>
          <p:cNvSpPr>
            <a:spLocks noGrp="1"/>
          </p:cNvSpPr>
          <p:nvPr>
            <p:ph type="title"/>
          </p:nvPr>
        </p:nvSpPr>
        <p:spPr>
          <a:xfrm>
            <a:off x="983887" y="1185059"/>
            <a:ext cx="3491832" cy="4487882"/>
          </a:xfrm>
        </p:spPr>
        <p:txBody>
          <a:bodyPr>
            <a:normAutofit/>
          </a:bodyPr>
          <a:lstStyle/>
          <a:p>
            <a:pPr algn="ctr"/>
            <a:r>
              <a:rPr lang="en-US" dirty="0"/>
              <a:t>Emotion Focused Therapy (Leslie Greenberg)</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54F4E8D0-4D71-A17A-94CD-6D479B382623}"/>
              </a:ext>
            </a:extLst>
          </p:cNvPr>
          <p:cNvSpPr>
            <a:spLocks noGrp="1"/>
          </p:cNvSpPr>
          <p:nvPr>
            <p:ph idx="1"/>
          </p:nvPr>
        </p:nvSpPr>
        <p:spPr>
          <a:xfrm>
            <a:off x="6403656" y="936416"/>
            <a:ext cx="4870512" cy="4985169"/>
          </a:xfrm>
        </p:spPr>
        <p:txBody>
          <a:bodyPr anchor="ctr">
            <a:normAutofit/>
          </a:bodyPr>
          <a:lstStyle/>
          <a:p>
            <a:pPr>
              <a:lnSpc>
                <a:spcPct val="90000"/>
              </a:lnSpc>
            </a:pPr>
            <a:r>
              <a:rPr lang="en-US" sz="1600" dirty="0"/>
              <a:t>It integrates Person </a:t>
            </a:r>
            <a:r>
              <a:rPr lang="en-US" sz="1600" dirty="0" err="1"/>
              <a:t>Centred</a:t>
            </a:r>
            <a:r>
              <a:rPr lang="en-US" sz="1600" dirty="0"/>
              <a:t>, Gestalt and Existential therapy</a:t>
            </a:r>
          </a:p>
          <a:p>
            <a:pPr>
              <a:lnSpc>
                <a:spcPct val="90000"/>
              </a:lnSpc>
            </a:pPr>
            <a:r>
              <a:rPr lang="en-US" sz="1600" dirty="0"/>
              <a:t>Helps clients develop their emotional intelligence </a:t>
            </a:r>
            <a:r>
              <a:rPr lang="en-GB" sz="1600" dirty="0"/>
              <a:t>to help them manage challenges in their life and improve their relationships </a:t>
            </a:r>
          </a:p>
          <a:p>
            <a:pPr>
              <a:lnSpc>
                <a:spcPct val="90000"/>
              </a:lnSpc>
            </a:pPr>
            <a:r>
              <a:rPr lang="en-GB" sz="1600" dirty="0"/>
              <a:t>Promotes that emotions are adaptive but can become problematic because of past traumas or because people are often taught to ignore or dismiss them </a:t>
            </a:r>
          </a:p>
          <a:p>
            <a:pPr>
              <a:lnSpc>
                <a:spcPct val="90000"/>
              </a:lnSpc>
            </a:pPr>
            <a:r>
              <a:rPr lang="en-GB" sz="1600" dirty="0"/>
              <a:t>Emotions tell us what is important in a situation and act as a guide to what we need to want </a:t>
            </a:r>
          </a:p>
          <a:p>
            <a:pPr>
              <a:lnSpc>
                <a:spcPct val="90000"/>
              </a:lnSpc>
            </a:pPr>
            <a:r>
              <a:rPr lang="en-GB" sz="1600" dirty="0"/>
              <a:t>A sense of consistency and wholeness can happen when we become aware of our emotions and learn how to manage them (emotional regulation) </a:t>
            </a:r>
          </a:p>
          <a:p>
            <a:pPr>
              <a:lnSpc>
                <a:spcPct val="90000"/>
              </a:lnSpc>
            </a:pPr>
            <a:r>
              <a:rPr lang="en-GB" sz="1600" dirty="0"/>
              <a:t>Experiencing emotions within the safety of a therapeutic relationship is fundamental to positive change </a:t>
            </a:r>
          </a:p>
          <a:p>
            <a:pPr>
              <a:lnSpc>
                <a:spcPct val="90000"/>
              </a:lnSpc>
            </a:pPr>
            <a:r>
              <a:rPr lang="en-GB" sz="1600" dirty="0"/>
              <a:t>It is an emotion focused therapy that systematically but flexibly helps clients become aware of and make productive use of their emotions </a:t>
            </a:r>
            <a:endParaRPr lang="en-US" sz="1600" dirty="0"/>
          </a:p>
        </p:txBody>
      </p:sp>
    </p:spTree>
    <p:extLst>
      <p:ext uri="{BB962C8B-B14F-4D97-AF65-F5344CB8AC3E}">
        <p14:creationId xmlns:p14="http://schemas.microsoft.com/office/powerpoint/2010/main" val="106954340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6A413F7-FFE1-42E7-8C6C-E9CCC477F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BCE0B0FD-3413-40CC-A7D8-6A5058608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50C4C044-5B1C-40C8-8C7B-AA5E6D879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00163F5F-1439-4827-8F7A-B08BDDEFB9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A677414-C3D2-4430-876D-9092D633F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9181D20-1D81-447D-9854-10DDB10D54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18D8845F-30A4-4D73-83CB-ABA691F5A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7CD12024-0854-604D-97A4-20F6A3E43C62}"/>
              </a:ext>
            </a:extLst>
          </p:cNvPr>
          <p:cNvSpPr>
            <a:spLocks noGrp="1"/>
          </p:cNvSpPr>
          <p:nvPr>
            <p:ph type="title"/>
          </p:nvPr>
        </p:nvSpPr>
        <p:spPr>
          <a:xfrm>
            <a:off x="1241170" y="3755360"/>
            <a:ext cx="9732773" cy="1465112"/>
          </a:xfrm>
        </p:spPr>
        <p:txBody>
          <a:bodyPr vert="horz" lIns="91440" tIns="45720" rIns="91440" bIns="45720" rtlCol="0" anchor="ctr">
            <a:normAutofit/>
          </a:bodyPr>
          <a:lstStyle/>
          <a:p>
            <a:pPr algn="ctr">
              <a:lnSpc>
                <a:spcPct val="83000"/>
              </a:lnSpc>
            </a:pPr>
            <a:r>
              <a:rPr lang="en-US" sz="5400" cap="all" spc="-100"/>
              <a:t>Transactional Analysis </a:t>
            </a:r>
          </a:p>
        </p:txBody>
      </p:sp>
      <p:sp>
        <p:nvSpPr>
          <p:cNvPr id="29" name="Rectangle 28">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30">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Online Media 4" title="Transactional Analysis 2: games">
            <a:hlinkClick r:id="" action="ppaction://media"/>
            <a:extLst>
              <a:ext uri="{FF2B5EF4-FFF2-40B4-BE49-F238E27FC236}">
                <a16:creationId xmlns:a16="http://schemas.microsoft.com/office/drawing/2014/main" id="{4742D5BA-9C6F-2F3B-025C-707F31DD950A}"/>
              </a:ext>
            </a:extLst>
          </p:cNvPr>
          <p:cNvPicPr>
            <a:picLocks noRot="1" noChangeAspect="1"/>
          </p:cNvPicPr>
          <p:nvPr>
            <a:videoFile r:link="rId1"/>
          </p:nvPr>
        </p:nvPicPr>
        <p:blipFill>
          <a:blip r:embed="rId4"/>
          <a:stretch>
            <a:fillRect/>
          </a:stretch>
        </p:blipFill>
        <p:spPr>
          <a:xfrm>
            <a:off x="1691679" y="1395172"/>
            <a:ext cx="3923376" cy="2216708"/>
          </a:xfrm>
          <a:prstGeom prst="rect">
            <a:avLst/>
          </a:prstGeom>
        </p:spPr>
      </p:pic>
      <p:pic>
        <p:nvPicPr>
          <p:cNvPr id="4" name="Online Media 3" title="Transactional Analysis 1: ego states &amp; basic transactions">
            <a:hlinkClick r:id="" action="ppaction://media"/>
            <a:extLst>
              <a:ext uri="{FF2B5EF4-FFF2-40B4-BE49-F238E27FC236}">
                <a16:creationId xmlns:a16="http://schemas.microsoft.com/office/drawing/2014/main" id="{A1476BF7-204E-2C47-B91C-39765F690306}"/>
              </a:ext>
            </a:extLst>
          </p:cNvPr>
          <p:cNvPicPr>
            <a:picLocks noGrp="1" noRot="1" noChangeAspect="1"/>
          </p:cNvPicPr>
          <p:nvPr>
            <p:ph idx="1"/>
            <a:videoFile r:link="rId2"/>
          </p:nvPr>
        </p:nvPicPr>
        <p:blipFill>
          <a:blip r:embed="rId5"/>
          <a:stretch>
            <a:fillRect/>
          </a:stretch>
        </p:blipFill>
        <p:spPr>
          <a:xfrm>
            <a:off x="6581336" y="1395173"/>
            <a:ext cx="3923376" cy="2216708"/>
          </a:xfrm>
          <a:prstGeom prst="rect">
            <a:avLst/>
          </a:prstGeom>
        </p:spPr>
      </p:pic>
    </p:spTree>
    <p:extLst>
      <p:ext uri="{BB962C8B-B14F-4D97-AF65-F5344CB8AC3E}">
        <p14:creationId xmlns:p14="http://schemas.microsoft.com/office/powerpoint/2010/main" val="1437189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7A9C548-0579-4864-92A3-093842E89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pic>
        <p:nvPicPr>
          <p:cNvPr id="4" name="Picture 3" descr="Different coloured question marks">
            <a:extLst>
              <a:ext uri="{FF2B5EF4-FFF2-40B4-BE49-F238E27FC236}">
                <a16:creationId xmlns:a16="http://schemas.microsoft.com/office/drawing/2014/main" id="{F0174B8F-97BA-3337-1968-C3D620CF67F9}"/>
              </a:ext>
            </a:extLst>
          </p:cNvPr>
          <p:cNvPicPr>
            <a:picLocks noChangeAspect="1"/>
          </p:cNvPicPr>
          <p:nvPr/>
        </p:nvPicPr>
        <p:blipFill rotWithShape="1">
          <a:blip r:embed="rId2"/>
          <a:srcRect l="20334" r="24246"/>
          <a:stretch/>
        </p:blipFill>
        <p:spPr>
          <a:xfrm>
            <a:off x="20" y="10"/>
            <a:ext cx="6756848" cy="6857990"/>
          </a:xfrm>
          <a:prstGeom prst="rect">
            <a:avLst/>
          </a:prstGeom>
        </p:spPr>
      </p:pic>
      <p:sp>
        <p:nvSpPr>
          <p:cNvPr id="25" name="Rectangle 24">
            <a:extLst>
              <a:ext uri="{FF2B5EF4-FFF2-40B4-BE49-F238E27FC236}">
                <a16:creationId xmlns:a16="http://schemas.microsoft.com/office/drawing/2014/main" id="{57525A5F-CDD4-4EB3-9187-2A0E9EA1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7" name="Rectangle 26">
            <a:extLst>
              <a:ext uri="{FF2B5EF4-FFF2-40B4-BE49-F238E27FC236}">
                <a16:creationId xmlns:a16="http://schemas.microsoft.com/office/drawing/2014/main" id="{08F5B423-DA6A-4E80-B3CA-549A442C8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21A955E-583B-BED0-E112-7E2487FC04D5}"/>
              </a:ext>
            </a:extLst>
          </p:cNvPr>
          <p:cNvSpPr>
            <a:spLocks noGrp="1"/>
          </p:cNvSpPr>
          <p:nvPr>
            <p:ph type="title"/>
          </p:nvPr>
        </p:nvSpPr>
        <p:spPr>
          <a:xfrm>
            <a:off x="7957225" y="1559768"/>
            <a:ext cx="2978281" cy="3135379"/>
          </a:xfrm>
        </p:spPr>
        <p:txBody>
          <a:bodyPr vert="horz" lIns="91440" tIns="45720" rIns="91440" bIns="45720" rtlCol="0" anchor="ctr">
            <a:normAutofit/>
          </a:bodyPr>
          <a:lstStyle/>
          <a:p>
            <a:pPr algn="ctr">
              <a:lnSpc>
                <a:spcPct val="83000"/>
              </a:lnSpc>
            </a:pPr>
            <a:r>
              <a:rPr lang="en-US" sz="4100" cap="all" spc="-100"/>
              <a:t>Any Questions or Feedback?</a:t>
            </a:r>
          </a:p>
        </p:txBody>
      </p:sp>
      <p:sp>
        <p:nvSpPr>
          <p:cNvPr id="29" name="Rectangle 28">
            <a:extLst>
              <a:ext uri="{FF2B5EF4-FFF2-40B4-BE49-F238E27FC236}">
                <a16:creationId xmlns:a16="http://schemas.microsoft.com/office/drawing/2014/main" id="{738170B5-3ECC-493B-85FA-6905971AD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30">
            <a:extLst>
              <a:ext uri="{FF2B5EF4-FFF2-40B4-BE49-F238E27FC236}">
                <a16:creationId xmlns:a16="http://schemas.microsoft.com/office/drawing/2014/main" id="{F8DD37B8-B6EA-49DC-90EF-F4E3594540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00F7FF8-41E5-4585-AFDC-54EA8B2757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AE2A71D-F8BA-4E4F-88A8-1F5FD5DF13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46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4812</TotalTime>
  <Words>5441</Words>
  <Application>Microsoft Office PowerPoint</Application>
  <PresentationFormat>Widescreen</PresentationFormat>
  <Paragraphs>354</Paragraphs>
  <Slides>61</Slides>
  <Notes>20</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61</vt:i4>
      </vt:variant>
    </vt:vector>
  </HeadingPairs>
  <TitlesOfParts>
    <vt:vector size="66" baseType="lpstr">
      <vt:lpstr>Gill Sans MT</vt:lpstr>
      <vt:lpstr>Calibri</vt:lpstr>
      <vt:lpstr>Garamond</vt:lpstr>
      <vt:lpstr>Arial</vt:lpstr>
      <vt:lpstr>SavonVTI</vt:lpstr>
      <vt:lpstr>Counselling Skills and Approaches ECPS5010</vt:lpstr>
      <vt:lpstr>Aims  Overview</vt:lpstr>
      <vt:lpstr>History of Humanism and the relationship to Psychology  Carl Rogers &amp; Abraham Maslow  </vt:lpstr>
      <vt:lpstr>Defining characteristics</vt:lpstr>
      <vt:lpstr>Introduction to the school of Humanistic Counselling</vt:lpstr>
      <vt:lpstr>The Humanistic Perspective</vt:lpstr>
      <vt:lpstr>Humanistic Approaches – the 3rd force </vt:lpstr>
      <vt:lpstr>Influence</vt:lpstr>
      <vt:lpstr>Carl Rogers (Father of Humanistic Psychology)</vt:lpstr>
      <vt:lpstr>Carl Rogers  (CONT)</vt:lpstr>
      <vt:lpstr>Client Centered Therapy</vt:lpstr>
      <vt:lpstr>Person Centred Counselling (BACP Statement)</vt:lpstr>
      <vt:lpstr>What is Person Centred Therapy?</vt:lpstr>
      <vt:lpstr>In therapy…</vt:lpstr>
      <vt:lpstr>Necessary and Sufficient Conditions for Growth</vt:lpstr>
      <vt:lpstr>Necessary and Sufficient Conditions for Growth (Core Conditions)</vt:lpstr>
      <vt:lpstr>Necessary and Sufficient Conditions for Growth</vt:lpstr>
      <vt:lpstr>Necessary Conditions</vt:lpstr>
      <vt:lpstr>The Three Core Conditions </vt:lpstr>
      <vt:lpstr>Growth Promoting Climate</vt:lpstr>
      <vt:lpstr>Empathy vs Sympathy</vt:lpstr>
      <vt:lpstr>Congruence </vt:lpstr>
      <vt:lpstr>What Congruence is not...</vt:lpstr>
      <vt:lpstr>Examples of therapist's congruence </vt:lpstr>
      <vt:lpstr>Examples of a therapist's incongruence </vt:lpstr>
      <vt:lpstr>Reflective Exercise...</vt:lpstr>
      <vt:lpstr>Unconditional Positive Regard...</vt:lpstr>
      <vt:lpstr>Three Components...</vt:lpstr>
      <vt:lpstr>UPR Continued…</vt:lpstr>
      <vt:lpstr>Reflective Exercise...</vt:lpstr>
      <vt:lpstr>Conveying UPR</vt:lpstr>
      <vt:lpstr>Considerations </vt:lpstr>
      <vt:lpstr>Maslow's Hierarchy of Needs</vt:lpstr>
      <vt:lpstr>Client Centered Therapy</vt:lpstr>
      <vt:lpstr>Psychopathology</vt:lpstr>
      <vt:lpstr>Therapist’s Job</vt:lpstr>
      <vt:lpstr>Since Rogers…</vt:lpstr>
      <vt:lpstr>History</vt:lpstr>
      <vt:lpstr>Client-centred to Person-centred</vt:lpstr>
      <vt:lpstr>Presence</vt:lpstr>
      <vt:lpstr>Presence </vt:lpstr>
      <vt:lpstr>Relational Nature of PCT</vt:lpstr>
      <vt:lpstr>Classical Person-Centred Counselling</vt:lpstr>
      <vt:lpstr>Actualisation</vt:lpstr>
      <vt:lpstr>Actualisation and the Environment</vt:lpstr>
      <vt:lpstr>Self Theory</vt:lpstr>
      <vt:lpstr>Theory of Personality Change</vt:lpstr>
      <vt:lpstr>Eugene Gendlin 126-2017 </vt:lpstr>
      <vt:lpstr>Focusing-Orientated Therapy</vt:lpstr>
      <vt:lpstr>Three elements</vt:lpstr>
      <vt:lpstr>Life-Forward Direction</vt:lpstr>
      <vt:lpstr>What about other tribes?</vt:lpstr>
      <vt:lpstr>Pluralistic Counselling</vt:lpstr>
      <vt:lpstr>PowerPoint Presentation</vt:lpstr>
      <vt:lpstr>Motivational Interviewing (Miller and Rollnick 1991) </vt:lpstr>
      <vt:lpstr>Resources </vt:lpstr>
      <vt:lpstr>Resources </vt:lpstr>
      <vt:lpstr>Emotion Focused Therapy </vt:lpstr>
      <vt:lpstr>Emotion Focused Therapy (Leslie Greenberg)</vt:lpstr>
      <vt:lpstr>Transactional Analysis </vt:lpstr>
      <vt:lpstr>Any Questions or Feedback?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Person-Centred Counselling</dc:title>
  <dc:creator>Catherine Slade</dc:creator>
  <cp:lastModifiedBy>Katie Ruddy</cp:lastModifiedBy>
  <cp:revision>45</cp:revision>
  <dcterms:created xsi:type="dcterms:W3CDTF">2016-03-14T10:14:17Z</dcterms:created>
  <dcterms:modified xsi:type="dcterms:W3CDTF">2022-11-20T20:58:55Z</dcterms:modified>
</cp:coreProperties>
</file>