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56" r:id="rId2"/>
    <p:sldId id="257" r:id="rId3"/>
    <p:sldId id="289" r:id="rId4"/>
    <p:sldId id="299" r:id="rId5"/>
    <p:sldId id="300" r:id="rId6"/>
    <p:sldId id="290" r:id="rId7"/>
    <p:sldId id="301" r:id="rId8"/>
    <p:sldId id="302" r:id="rId9"/>
    <p:sldId id="303" r:id="rId10"/>
    <p:sldId id="305" r:id="rId11"/>
    <p:sldId id="304" r:id="rId12"/>
    <p:sldId id="306" r:id="rId13"/>
    <p:sldId id="296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9EBF5"/>
          </a:solidFill>
        </a:fill>
      </a:tcStyle>
    </a:wholeTbl>
    <a:band1H>
      <a:tcStyle>
        <a:tcBdr/>
        <a:fill>
          <a:solidFill>
            <a:srgbClr val="CFD5EA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CFD5EA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4472C4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4472C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4" d="100"/>
          <a:sy n="84" d="100"/>
        </p:scale>
        <p:origin x="629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DB83C91-A702-FA96-A0A4-1A018D13DD45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AC579AC-C530-9745-36D4-7226585A506A}"/>
              </a:ext>
            </a:extLst>
          </p:cNvPr>
          <p:cNvSpPr txBox="1">
            <a:spLocks noGrp="1"/>
          </p:cNvSpPr>
          <p:nvPr>
            <p:ph type="dt" sz="quarter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440476A8-55F1-4394-8E69-07BF3CC39027}" type="datetime1"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11/11/2025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3B5094-9225-5EB7-5219-AAD1E2ACC6A5}"/>
              </a:ext>
            </a:extLst>
          </p:cNvPr>
          <p:cNvSpPr txBox="1">
            <a:spLocks noGrp="1"/>
          </p:cNvSpPr>
          <p:nvPr>
            <p:ph type="ftr" sz="quarter" idx="2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B00870-3FBE-60CF-5378-CC6E0FE0BAF5}"/>
              </a:ext>
            </a:extLst>
          </p:cNvPr>
          <p:cNvSpPr txBox="1">
            <a:spLocks noGrp="1"/>
          </p:cNvSpPr>
          <p:nvPr>
            <p:ph type="sldNum" sz="quarter" idx="3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C8E353A-A603-45BF-83EC-3B35EB3F4446}" type="slidenum">
              <a:t>‹#›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4023022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AC06169-1949-457A-309A-779496C9682F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C794556-DDCF-0C55-9EB8-4E9952D3412D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5409A382-2D2F-48C3-A2CC-F8E1DCF4D82F}" type="datetime1">
              <a:rPr lang="en-US"/>
              <a:pPr lvl="0"/>
              <a:t>11/11/2025</a:t>
            </a:fld>
            <a:endParaRPr 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1DAC648F-5E62-591E-4F64-13909273A17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F17041AA-504E-B286-1D7F-3E23113D95F3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6BAA85-25EE-C63B-C43E-AA6E8D031FB2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A74807-8701-EDC9-B59B-5DB5B4C085D7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BA8CC11E-93B2-44CF-BD4E-83E129DFA45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54324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A67373C-FB3E-903F-6D7F-F229204B365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46E62CD-F6C7-4B98-A3D1-2C656A1B0AF2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3B7FF4-138D-D19C-82FE-484CEF04CEB7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A41F87E7-CCF2-4760-BC89-710D5950C5FA}" type="slidenum">
              <a:t>1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2095ACC-B706-BDF6-3CCD-76072A6516F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9B83A33-3C77-7CD7-9B51-9A96747FF06D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D3F686-30E7-0B65-C42F-4F1BC3BF3CF0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8C7BDE6F-12BE-4237-9F44-F15125A8BCF4}" type="slidenum">
              <a:t>2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DC6D787-1054-5C46-4BB1-A5037C2A5C6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E5870A1-8664-17F3-9D46-B72C1C319444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917F20-1628-D839-9747-3491ACBCB65B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F7D5FBAD-8C88-46AB-96B2-5A239B8762B2}" type="slidenum">
              <a:t>3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25B203B-3211-D085-1A8E-A9D3147B6FE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02F7DA1-2C86-DB4E-3F55-892375F36B0B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25BA62-B000-CFF4-58C3-94837B329E60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E172239C-437A-48FC-9FDA-1EB9625174EC}" type="slidenum">
              <a:t>4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2D46008-DFFC-0FB4-931B-33B3713C1B7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D6DE1E9-3763-0A8A-FCEE-64827E2B1A65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E1525A-BAC9-FEF1-27A9-DBD948FEA70E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777D4BC0-3A02-4A98-B9B6-3CBECC8E1C7B}" type="slidenum">
              <a:t>6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044458C-4E91-D2FC-029A-E98656038CD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6D6C863-50BF-B8A5-2E64-6573380BE070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687941-D3C3-D39D-F641-E8F91AF3C777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22B00464-62A6-47AC-94D8-9C9C2868BEB4}" type="slidenum">
              <a:t>13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>
            <a:extLst>
              <a:ext uri="{FF2B5EF4-FFF2-40B4-BE49-F238E27FC236}">
                <a16:creationId xmlns:a16="http://schemas.microsoft.com/office/drawing/2014/main" id="{2B2D0685-C117-6608-6385-BE7E6CFB28AA}"/>
              </a:ext>
            </a:extLst>
          </p:cNvPr>
          <p:cNvSpPr/>
          <p:nvPr/>
        </p:nvSpPr>
        <p:spPr>
          <a:xfrm>
            <a:off x="0" y="4572000"/>
            <a:ext cx="12191996" cy="2286000"/>
          </a:xfrm>
          <a:prstGeom prst="rect">
            <a:avLst/>
          </a:prstGeom>
          <a:solidFill>
            <a:srgbClr val="DAE5E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grpSp>
        <p:nvGrpSpPr>
          <p:cNvPr id="3" name="Group 6">
            <a:extLst>
              <a:ext uri="{FF2B5EF4-FFF2-40B4-BE49-F238E27FC236}">
                <a16:creationId xmlns:a16="http://schemas.microsoft.com/office/drawing/2014/main" id="{A6C26013-A785-69C5-D152-3C2E9BD73607}"/>
              </a:ext>
            </a:extLst>
          </p:cNvPr>
          <p:cNvGrpSpPr/>
          <p:nvPr/>
        </p:nvGrpSpPr>
        <p:grpSpPr>
          <a:xfrm>
            <a:off x="0" y="-3420"/>
            <a:ext cx="12192005" cy="6861419"/>
            <a:chOff x="0" y="-3420"/>
            <a:chExt cx="12192005" cy="6861419"/>
          </a:xfrm>
        </p:grpSpPr>
        <p:sp>
          <p:nvSpPr>
            <p:cNvPr id="4" name="Oval 4">
              <a:extLst>
                <a:ext uri="{FF2B5EF4-FFF2-40B4-BE49-F238E27FC236}">
                  <a16:creationId xmlns:a16="http://schemas.microsoft.com/office/drawing/2014/main" id="{F06CCED5-60CB-8C16-3EFC-C17E58F293C2}"/>
                </a:ext>
              </a:extLst>
            </p:cNvPr>
            <p:cNvSpPr/>
            <p:nvPr/>
          </p:nvSpPr>
          <p:spPr>
            <a:xfrm>
              <a:off x="583743" y="4960025"/>
              <a:ext cx="1551215" cy="155121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solidFill>
              <a:srgbClr val="44546A"/>
            </a:solidFill>
            <a:ln w="12701" cap="flat">
              <a:solidFill>
                <a:srgbClr val="004ABC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Tenorite"/>
              </a:endParaRPr>
            </a:p>
          </p:txBody>
        </p:sp>
        <p:sp>
          <p:nvSpPr>
            <p:cNvPr id="5" name="Freeform 10">
              <a:extLst>
                <a:ext uri="{FF2B5EF4-FFF2-40B4-BE49-F238E27FC236}">
                  <a16:creationId xmlns:a16="http://schemas.microsoft.com/office/drawing/2014/main" id="{5CA21CF1-EF85-202D-48C2-249BEAE5BF3B}"/>
                </a:ext>
              </a:extLst>
            </p:cNvPr>
            <p:cNvSpPr/>
            <p:nvPr/>
          </p:nvSpPr>
          <p:spPr>
            <a:xfrm>
              <a:off x="0" y="4572000"/>
              <a:ext cx="1118512" cy="111851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167493"/>
                <a:gd name="f7" fmla="val 522704"/>
                <a:gd name="f8" fmla="+- 0 0 -90"/>
                <a:gd name="f9" fmla="*/ f3 1 1167493"/>
                <a:gd name="f10" fmla="*/ f4 1 1167493"/>
                <a:gd name="f11" fmla="+- f6 0 f5"/>
                <a:gd name="f12" fmla="*/ f8 f0 1"/>
                <a:gd name="f13" fmla="*/ f11 1 1167493"/>
                <a:gd name="f14" fmla="*/ 0 f11 1"/>
                <a:gd name="f15" fmla="*/ 1167493 f11 1"/>
                <a:gd name="f16" fmla="*/ f12 1 f2"/>
                <a:gd name="f17" fmla="*/ f14 1 1167493"/>
                <a:gd name="f18" fmla="*/ f15 1 1167493"/>
                <a:gd name="f19" fmla="*/ f5 1 f13"/>
                <a:gd name="f20" fmla="*/ f6 1 f13"/>
                <a:gd name="f21" fmla="+- f16 0 f1"/>
                <a:gd name="f22" fmla="*/ f17 1 f13"/>
                <a:gd name="f23" fmla="*/ f18 1 f13"/>
                <a:gd name="f24" fmla="*/ f19 f9 1"/>
                <a:gd name="f25" fmla="*/ f20 f9 1"/>
                <a:gd name="f26" fmla="*/ f20 f10 1"/>
                <a:gd name="f27" fmla="*/ f19 f10 1"/>
                <a:gd name="f28" fmla="*/ f22 f9 1"/>
                <a:gd name="f29" fmla="*/ f22 f10 1"/>
                <a:gd name="f30" fmla="*/ f23 f9 1"/>
                <a:gd name="f31" fmla="*/ f2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1">
                  <a:pos x="f28" y="f29"/>
                </a:cxn>
                <a:cxn ang="f21">
                  <a:pos x="f30" y="f29"/>
                </a:cxn>
                <a:cxn ang="f21">
                  <a:pos x="f28" y="f31"/>
                </a:cxn>
                <a:cxn ang="f21">
                  <a:pos x="f28" y="f29"/>
                </a:cxn>
              </a:cxnLst>
              <a:rect l="f24" t="f27" r="f25" b="f26"/>
              <a:pathLst>
                <a:path w="1167493" h="1167493">
                  <a:moveTo>
                    <a:pt x="f5" y="f5"/>
                  </a:moveTo>
                  <a:lnTo>
                    <a:pt x="f6" y="f5"/>
                  </a:lnTo>
                  <a:cubicBezTo>
                    <a:pt x="f7" y="f5"/>
                    <a:pt x="f5" y="f7"/>
                    <a:pt x="f5" y="f6"/>
                  </a:cubicBezTo>
                  <a:lnTo>
                    <a:pt x="f5" y="f5"/>
                  </a:lnTo>
                  <a:close/>
                </a:path>
              </a:pathLst>
            </a:custGeom>
            <a:solidFill>
              <a:srgbClr val="0068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Tenorite"/>
              </a:endParaRPr>
            </a:p>
          </p:txBody>
        </p:sp>
        <p:sp>
          <p:nvSpPr>
            <p:cNvPr id="6" name="Freeform 8">
              <a:extLst>
                <a:ext uri="{FF2B5EF4-FFF2-40B4-BE49-F238E27FC236}">
                  <a16:creationId xmlns:a16="http://schemas.microsoft.com/office/drawing/2014/main" id="{D580A8A0-E673-9D44-E386-8C4758392A3C}"/>
                </a:ext>
              </a:extLst>
            </p:cNvPr>
            <p:cNvSpPr/>
            <p:nvPr/>
          </p:nvSpPr>
          <p:spPr>
            <a:xfrm>
              <a:off x="0" y="5739487"/>
              <a:ext cx="1118512" cy="111851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167493"/>
                <a:gd name="f7" fmla="val 644789"/>
                <a:gd name="f8" fmla="val 522704"/>
                <a:gd name="f9" fmla="+- 0 0 -90"/>
                <a:gd name="f10" fmla="*/ f3 1 1167493"/>
                <a:gd name="f11" fmla="*/ f4 1 1167493"/>
                <a:gd name="f12" fmla="+- f6 0 f5"/>
                <a:gd name="f13" fmla="*/ f9 f0 1"/>
                <a:gd name="f14" fmla="*/ f12 1 1167493"/>
                <a:gd name="f15" fmla="*/ 0 f12 1"/>
                <a:gd name="f16" fmla="*/ 1167493 f12 1"/>
                <a:gd name="f17" fmla="*/ f13 1 f2"/>
                <a:gd name="f18" fmla="*/ f15 1 1167493"/>
                <a:gd name="f19" fmla="*/ f16 1 1167493"/>
                <a:gd name="f20" fmla="*/ f5 1 f14"/>
                <a:gd name="f21" fmla="*/ f6 1 f14"/>
                <a:gd name="f22" fmla="+- f17 0 f1"/>
                <a:gd name="f23" fmla="*/ f18 1 f14"/>
                <a:gd name="f24" fmla="*/ f19 1 f14"/>
                <a:gd name="f25" fmla="*/ f20 f10 1"/>
                <a:gd name="f26" fmla="*/ f21 f10 1"/>
                <a:gd name="f27" fmla="*/ f21 f11 1"/>
                <a:gd name="f28" fmla="*/ f20 f11 1"/>
                <a:gd name="f29" fmla="*/ f23 f10 1"/>
                <a:gd name="f30" fmla="*/ f23 f11 1"/>
                <a:gd name="f31" fmla="*/ f24 f10 1"/>
                <a:gd name="f32" fmla="*/ f24 f1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2">
                  <a:pos x="f29" y="f30"/>
                </a:cxn>
                <a:cxn ang="f22">
                  <a:pos x="f31" y="f32"/>
                </a:cxn>
                <a:cxn ang="f22">
                  <a:pos x="f29" y="f32"/>
                </a:cxn>
                <a:cxn ang="f22">
                  <a:pos x="f29" y="f30"/>
                </a:cxn>
              </a:cxnLst>
              <a:rect l="f25" t="f28" r="f26" b="f27"/>
              <a:pathLst>
                <a:path w="1167493" h="1167493">
                  <a:moveTo>
                    <a:pt x="f5" y="f5"/>
                  </a:moveTo>
                  <a:cubicBezTo>
                    <a:pt x="f5" y="f7"/>
                    <a:pt x="f8" y="f6"/>
                    <a:pt x="f6" y="f6"/>
                  </a:cubicBezTo>
                  <a:lnTo>
                    <a:pt x="f5" y="f6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0068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Tenorite"/>
              </a:endParaRPr>
            </a:p>
          </p:txBody>
        </p:sp>
        <p:grpSp>
          <p:nvGrpSpPr>
            <p:cNvPr id="7" name="Group 5">
              <a:extLst>
                <a:ext uri="{FF2B5EF4-FFF2-40B4-BE49-F238E27FC236}">
                  <a16:creationId xmlns:a16="http://schemas.microsoft.com/office/drawing/2014/main" id="{31E773C8-AD64-2DB0-48C0-B0D1DAEA815E}"/>
                </a:ext>
              </a:extLst>
            </p:cNvPr>
            <p:cNvGrpSpPr/>
            <p:nvPr/>
          </p:nvGrpSpPr>
          <p:grpSpPr>
            <a:xfrm>
              <a:off x="8264430" y="-3420"/>
              <a:ext cx="3927566" cy="3165021"/>
              <a:chOff x="8264430" y="-3420"/>
              <a:chExt cx="3927566" cy="3165021"/>
            </a:xfrm>
          </p:grpSpPr>
          <p:sp>
            <p:nvSpPr>
              <p:cNvPr id="8" name="Freeform 14">
                <a:extLst>
                  <a:ext uri="{FF2B5EF4-FFF2-40B4-BE49-F238E27FC236}">
                    <a16:creationId xmlns:a16="http://schemas.microsoft.com/office/drawing/2014/main" id="{7A8ECD14-080B-EC92-C137-8E624685C3D6}"/>
                  </a:ext>
                </a:extLst>
              </p:cNvPr>
              <p:cNvSpPr/>
              <p:nvPr/>
            </p:nvSpPr>
            <p:spPr>
              <a:xfrm rot="5400013" flipH="1" flipV="1">
                <a:off x="9627594" y="597199"/>
                <a:ext cx="3165021" cy="1963783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1881641"/>
                  <a:gd name="f7" fmla="val 1167493"/>
                  <a:gd name="f8" fmla="val 1167473"/>
                  <a:gd name="f9" fmla="val 522704"/>
                  <a:gd name="f10" fmla="val 644789"/>
                  <a:gd name="f11" fmla="val 714149"/>
                  <a:gd name="f12" fmla="val 1318639"/>
                  <a:gd name="f13" fmla="val 1815827"/>
                  <a:gd name="f14" fmla="val 459408"/>
                  <a:gd name="f15" fmla="val 1875614"/>
                  <a:gd name="f16" fmla="val 1048124"/>
                  <a:gd name="f17" fmla="+- 0 0 -90"/>
                  <a:gd name="f18" fmla="*/ f3 1 1881641"/>
                  <a:gd name="f19" fmla="*/ f4 1 1167493"/>
                  <a:gd name="f20" fmla="+- f7 0 f5"/>
                  <a:gd name="f21" fmla="+- f6 0 f5"/>
                  <a:gd name="f22" fmla="*/ f17 f0 1"/>
                  <a:gd name="f23" fmla="*/ f21 1 1881641"/>
                  <a:gd name="f24" fmla="*/ f20 1 1167493"/>
                  <a:gd name="f25" fmla="*/ 1881641 f21 1"/>
                  <a:gd name="f26" fmla="*/ 1167473 f20 1"/>
                  <a:gd name="f27" fmla="*/ 1167493 f20 1"/>
                  <a:gd name="f28" fmla="*/ 1167493 f21 1"/>
                  <a:gd name="f29" fmla="*/ 0 f21 1"/>
                  <a:gd name="f30" fmla="*/ 0 f20 1"/>
                  <a:gd name="f31" fmla="*/ 714149 f21 1"/>
                  <a:gd name="f32" fmla="*/ 1875614 f21 1"/>
                  <a:gd name="f33" fmla="*/ 1048124 f20 1"/>
                  <a:gd name="f34" fmla="*/ f22 1 f2"/>
                  <a:gd name="f35" fmla="*/ f25 1 1881641"/>
                  <a:gd name="f36" fmla="*/ f26 1 1167493"/>
                  <a:gd name="f37" fmla="*/ f27 1 1167493"/>
                  <a:gd name="f38" fmla="*/ f28 1 1881641"/>
                  <a:gd name="f39" fmla="*/ f29 1 1881641"/>
                  <a:gd name="f40" fmla="*/ f30 1 1167493"/>
                  <a:gd name="f41" fmla="*/ f31 1 1881641"/>
                  <a:gd name="f42" fmla="*/ f32 1 1881641"/>
                  <a:gd name="f43" fmla="*/ f33 1 1167493"/>
                  <a:gd name="f44" fmla="*/ f5 1 f23"/>
                  <a:gd name="f45" fmla="*/ f6 1 f23"/>
                  <a:gd name="f46" fmla="*/ f5 1 f24"/>
                  <a:gd name="f47" fmla="*/ f7 1 f24"/>
                  <a:gd name="f48" fmla="+- f34 0 f1"/>
                  <a:gd name="f49" fmla="*/ f35 1 f23"/>
                  <a:gd name="f50" fmla="*/ f36 1 f24"/>
                  <a:gd name="f51" fmla="*/ f37 1 f24"/>
                  <a:gd name="f52" fmla="*/ f38 1 f23"/>
                  <a:gd name="f53" fmla="*/ f39 1 f23"/>
                  <a:gd name="f54" fmla="*/ f40 1 f24"/>
                  <a:gd name="f55" fmla="*/ f41 1 f23"/>
                  <a:gd name="f56" fmla="*/ f42 1 f23"/>
                  <a:gd name="f57" fmla="*/ f43 1 f24"/>
                  <a:gd name="f58" fmla="*/ f44 f18 1"/>
                  <a:gd name="f59" fmla="*/ f45 f18 1"/>
                  <a:gd name="f60" fmla="*/ f47 f19 1"/>
                  <a:gd name="f61" fmla="*/ f46 f19 1"/>
                  <a:gd name="f62" fmla="*/ f49 f18 1"/>
                  <a:gd name="f63" fmla="*/ f50 f19 1"/>
                  <a:gd name="f64" fmla="*/ f51 f19 1"/>
                  <a:gd name="f65" fmla="*/ f52 f18 1"/>
                  <a:gd name="f66" fmla="*/ f53 f18 1"/>
                  <a:gd name="f67" fmla="*/ f54 f19 1"/>
                  <a:gd name="f68" fmla="*/ f55 f18 1"/>
                  <a:gd name="f69" fmla="*/ f56 f18 1"/>
                  <a:gd name="f70" fmla="*/ f57 f19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48">
                    <a:pos x="f62" y="f63"/>
                  </a:cxn>
                  <a:cxn ang="f48">
                    <a:pos x="f62" y="f64"/>
                  </a:cxn>
                  <a:cxn ang="f48">
                    <a:pos x="f65" y="f64"/>
                  </a:cxn>
                  <a:cxn ang="f48">
                    <a:pos x="f66" y="f67"/>
                  </a:cxn>
                  <a:cxn ang="f48">
                    <a:pos x="f68" y="f67"/>
                  </a:cxn>
                  <a:cxn ang="f48">
                    <a:pos x="f69" y="f70"/>
                  </a:cxn>
                  <a:cxn ang="f48">
                    <a:pos x="f62" y="f63"/>
                  </a:cxn>
                </a:cxnLst>
                <a:rect l="f58" t="f61" r="f59" b="f60"/>
                <a:pathLst>
                  <a:path w="1881641" h="1167493">
                    <a:moveTo>
                      <a:pt x="f6" y="f8"/>
                    </a:moveTo>
                    <a:lnTo>
                      <a:pt x="f6" y="f7"/>
                    </a:lnTo>
                    <a:lnTo>
                      <a:pt x="f7" y="f7"/>
                    </a:lnTo>
                    <a:cubicBezTo>
                      <a:pt x="f9" y="f7"/>
                      <a:pt x="f5" y="f10"/>
                      <a:pt x="f5" y="f5"/>
                    </a:cubicBezTo>
                    <a:lnTo>
                      <a:pt x="f11" y="f5"/>
                    </a:lnTo>
                    <a:cubicBezTo>
                      <a:pt x="f12" y="f5"/>
                      <a:pt x="f13" y="f14"/>
                      <a:pt x="f15" y="f16"/>
                    </a:cubicBezTo>
                    <a:lnTo>
                      <a:pt x="f6" y="f8"/>
                    </a:lnTo>
                    <a:close/>
                  </a:path>
                </a:pathLst>
              </a:custGeom>
              <a:solidFill>
                <a:srgbClr val="0068FF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Tenorite"/>
                </a:endParaRPr>
              </a:p>
            </p:txBody>
          </p:sp>
          <p:sp>
            <p:nvSpPr>
              <p:cNvPr id="9" name="Freeform 15">
                <a:extLst>
                  <a:ext uri="{FF2B5EF4-FFF2-40B4-BE49-F238E27FC236}">
                    <a16:creationId xmlns:a16="http://schemas.microsoft.com/office/drawing/2014/main" id="{D199A4A1-581E-6731-7E23-87DC5ECDF2C1}"/>
                  </a:ext>
                </a:extLst>
              </p:cNvPr>
              <p:cNvSpPr/>
              <p:nvPr/>
            </p:nvSpPr>
            <p:spPr>
              <a:xfrm rot="16199987" flipV="1">
                <a:off x="7663811" y="597199"/>
                <a:ext cx="3165021" cy="1963783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1881641"/>
                  <a:gd name="f7" fmla="val 1167493"/>
                  <a:gd name="f8" fmla="val 1167473"/>
                  <a:gd name="f9" fmla="val 522704"/>
                  <a:gd name="f10" fmla="val 644789"/>
                  <a:gd name="f11" fmla="val 714149"/>
                  <a:gd name="f12" fmla="val 1318639"/>
                  <a:gd name="f13" fmla="val 1815827"/>
                  <a:gd name="f14" fmla="val 459408"/>
                  <a:gd name="f15" fmla="val 1875614"/>
                  <a:gd name="f16" fmla="val 1048124"/>
                  <a:gd name="f17" fmla="+- 0 0 -90"/>
                  <a:gd name="f18" fmla="*/ f3 1 1881641"/>
                  <a:gd name="f19" fmla="*/ f4 1 1167493"/>
                  <a:gd name="f20" fmla="+- f7 0 f5"/>
                  <a:gd name="f21" fmla="+- f6 0 f5"/>
                  <a:gd name="f22" fmla="*/ f17 f0 1"/>
                  <a:gd name="f23" fmla="*/ f21 1 1881641"/>
                  <a:gd name="f24" fmla="*/ f20 1 1167493"/>
                  <a:gd name="f25" fmla="*/ 1881641 f21 1"/>
                  <a:gd name="f26" fmla="*/ 1167473 f20 1"/>
                  <a:gd name="f27" fmla="*/ 1167493 f20 1"/>
                  <a:gd name="f28" fmla="*/ 1167493 f21 1"/>
                  <a:gd name="f29" fmla="*/ 0 f21 1"/>
                  <a:gd name="f30" fmla="*/ 0 f20 1"/>
                  <a:gd name="f31" fmla="*/ 714149 f21 1"/>
                  <a:gd name="f32" fmla="*/ 1875614 f21 1"/>
                  <a:gd name="f33" fmla="*/ 1048124 f20 1"/>
                  <a:gd name="f34" fmla="*/ f22 1 f2"/>
                  <a:gd name="f35" fmla="*/ f25 1 1881641"/>
                  <a:gd name="f36" fmla="*/ f26 1 1167493"/>
                  <a:gd name="f37" fmla="*/ f27 1 1167493"/>
                  <a:gd name="f38" fmla="*/ f28 1 1881641"/>
                  <a:gd name="f39" fmla="*/ f29 1 1881641"/>
                  <a:gd name="f40" fmla="*/ f30 1 1167493"/>
                  <a:gd name="f41" fmla="*/ f31 1 1881641"/>
                  <a:gd name="f42" fmla="*/ f32 1 1881641"/>
                  <a:gd name="f43" fmla="*/ f33 1 1167493"/>
                  <a:gd name="f44" fmla="*/ f5 1 f23"/>
                  <a:gd name="f45" fmla="*/ f6 1 f23"/>
                  <a:gd name="f46" fmla="*/ f5 1 f24"/>
                  <a:gd name="f47" fmla="*/ f7 1 f24"/>
                  <a:gd name="f48" fmla="+- f34 0 f1"/>
                  <a:gd name="f49" fmla="*/ f35 1 f23"/>
                  <a:gd name="f50" fmla="*/ f36 1 f24"/>
                  <a:gd name="f51" fmla="*/ f37 1 f24"/>
                  <a:gd name="f52" fmla="*/ f38 1 f23"/>
                  <a:gd name="f53" fmla="*/ f39 1 f23"/>
                  <a:gd name="f54" fmla="*/ f40 1 f24"/>
                  <a:gd name="f55" fmla="*/ f41 1 f23"/>
                  <a:gd name="f56" fmla="*/ f42 1 f23"/>
                  <a:gd name="f57" fmla="*/ f43 1 f24"/>
                  <a:gd name="f58" fmla="*/ f44 f18 1"/>
                  <a:gd name="f59" fmla="*/ f45 f18 1"/>
                  <a:gd name="f60" fmla="*/ f47 f19 1"/>
                  <a:gd name="f61" fmla="*/ f46 f19 1"/>
                  <a:gd name="f62" fmla="*/ f49 f18 1"/>
                  <a:gd name="f63" fmla="*/ f50 f19 1"/>
                  <a:gd name="f64" fmla="*/ f51 f19 1"/>
                  <a:gd name="f65" fmla="*/ f52 f18 1"/>
                  <a:gd name="f66" fmla="*/ f53 f18 1"/>
                  <a:gd name="f67" fmla="*/ f54 f19 1"/>
                  <a:gd name="f68" fmla="*/ f55 f18 1"/>
                  <a:gd name="f69" fmla="*/ f56 f18 1"/>
                  <a:gd name="f70" fmla="*/ f57 f19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48">
                    <a:pos x="f62" y="f63"/>
                  </a:cxn>
                  <a:cxn ang="f48">
                    <a:pos x="f62" y="f64"/>
                  </a:cxn>
                  <a:cxn ang="f48">
                    <a:pos x="f65" y="f64"/>
                  </a:cxn>
                  <a:cxn ang="f48">
                    <a:pos x="f66" y="f67"/>
                  </a:cxn>
                  <a:cxn ang="f48">
                    <a:pos x="f68" y="f67"/>
                  </a:cxn>
                  <a:cxn ang="f48">
                    <a:pos x="f69" y="f70"/>
                  </a:cxn>
                  <a:cxn ang="f48">
                    <a:pos x="f62" y="f63"/>
                  </a:cxn>
                </a:cxnLst>
                <a:rect l="f58" t="f61" r="f59" b="f60"/>
                <a:pathLst>
                  <a:path w="1881641" h="1167493">
                    <a:moveTo>
                      <a:pt x="f6" y="f8"/>
                    </a:moveTo>
                    <a:lnTo>
                      <a:pt x="f6" y="f7"/>
                    </a:lnTo>
                    <a:lnTo>
                      <a:pt x="f7" y="f7"/>
                    </a:lnTo>
                    <a:cubicBezTo>
                      <a:pt x="f9" y="f7"/>
                      <a:pt x="f5" y="f10"/>
                      <a:pt x="f5" y="f5"/>
                    </a:cubicBezTo>
                    <a:lnTo>
                      <a:pt x="f11" y="f5"/>
                    </a:lnTo>
                    <a:cubicBezTo>
                      <a:pt x="f12" y="f5"/>
                      <a:pt x="f13" y="f14"/>
                      <a:pt x="f15" y="f16"/>
                    </a:cubicBezTo>
                    <a:lnTo>
                      <a:pt x="f6" y="f8"/>
                    </a:lnTo>
                    <a:close/>
                  </a:path>
                </a:pathLst>
              </a:custGeom>
              <a:solidFill>
                <a:srgbClr val="44546A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Tenorite"/>
                </a:endParaRPr>
              </a:p>
            </p:txBody>
          </p:sp>
        </p:grpSp>
        <p:sp>
          <p:nvSpPr>
            <p:cNvPr id="10" name="Freeform 21">
              <a:extLst>
                <a:ext uri="{FF2B5EF4-FFF2-40B4-BE49-F238E27FC236}">
                  <a16:creationId xmlns:a16="http://schemas.microsoft.com/office/drawing/2014/main" id="{D799ED3A-D13A-8E42-BEF4-64539112A7C6}"/>
                </a:ext>
              </a:extLst>
            </p:cNvPr>
            <p:cNvSpPr/>
            <p:nvPr/>
          </p:nvSpPr>
          <p:spPr>
            <a:xfrm>
              <a:off x="0" y="0"/>
              <a:ext cx="1167496" cy="116749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862693"/>
                <a:gd name="f7" fmla="val 476453"/>
                <a:gd name="f8" fmla="val 476452"/>
                <a:gd name="f9" fmla="+- 0 0 -90"/>
                <a:gd name="f10" fmla="*/ f3 1 862693"/>
                <a:gd name="f11" fmla="*/ f4 1 862693"/>
                <a:gd name="f12" fmla="+- f6 0 f5"/>
                <a:gd name="f13" fmla="*/ f9 f0 1"/>
                <a:gd name="f14" fmla="*/ f12 1 862693"/>
                <a:gd name="f15" fmla="*/ 0 f12 1"/>
                <a:gd name="f16" fmla="*/ 862693 f12 1"/>
                <a:gd name="f17" fmla="*/ f13 1 f2"/>
                <a:gd name="f18" fmla="*/ f15 1 862693"/>
                <a:gd name="f19" fmla="*/ f16 1 862693"/>
                <a:gd name="f20" fmla="*/ f5 1 f14"/>
                <a:gd name="f21" fmla="*/ f6 1 f14"/>
                <a:gd name="f22" fmla="+- f17 0 f1"/>
                <a:gd name="f23" fmla="*/ f18 1 f14"/>
                <a:gd name="f24" fmla="*/ f19 1 f14"/>
                <a:gd name="f25" fmla="*/ f20 f10 1"/>
                <a:gd name="f26" fmla="*/ f21 f10 1"/>
                <a:gd name="f27" fmla="*/ f21 f11 1"/>
                <a:gd name="f28" fmla="*/ f20 f11 1"/>
                <a:gd name="f29" fmla="*/ f23 f10 1"/>
                <a:gd name="f30" fmla="*/ f23 f11 1"/>
                <a:gd name="f31" fmla="*/ f24 f10 1"/>
                <a:gd name="f32" fmla="*/ f24 f1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2">
                  <a:pos x="f29" y="f30"/>
                </a:cxn>
                <a:cxn ang="f22">
                  <a:pos x="f31" y="f30"/>
                </a:cxn>
                <a:cxn ang="f22">
                  <a:pos x="f29" y="f32"/>
                </a:cxn>
                <a:cxn ang="f22">
                  <a:pos x="f29" y="f30"/>
                </a:cxn>
              </a:cxnLst>
              <a:rect l="f25" t="f28" r="f26" b="f27"/>
              <a:pathLst>
                <a:path w="862693" h="862693">
                  <a:moveTo>
                    <a:pt x="f5" y="f5"/>
                  </a:moveTo>
                  <a:lnTo>
                    <a:pt x="f6" y="f5"/>
                  </a:lnTo>
                  <a:cubicBezTo>
                    <a:pt x="f6" y="f7"/>
                    <a:pt x="f8" y="f6"/>
                    <a:pt x="f5" y="f6"/>
                  </a:cubicBezTo>
                  <a:lnTo>
                    <a:pt x="f5" y="f5"/>
                  </a:lnTo>
                  <a:close/>
                </a:path>
              </a:pathLst>
            </a:custGeom>
            <a:solidFill>
              <a:srgbClr val="637183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Tenorite"/>
              </a:endParaRPr>
            </a:p>
          </p:txBody>
        </p:sp>
        <p:sp>
          <p:nvSpPr>
            <p:cNvPr id="11" name="Freeform 27">
              <a:extLst>
                <a:ext uri="{FF2B5EF4-FFF2-40B4-BE49-F238E27FC236}">
                  <a16:creationId xmlns:a16="http://schemas.microsoft.com/office/drawing/2014/main" id="{5E1F3C9B-1E78-4A05-A03C-E7FAB4A69763}"/>
                </a:ext>
              </a:extLst>
            </p:cNvPr>
            <p:cNvSpPr/>
            <p:nvPr/>
          </p:nvSpPr>
          <p:spPr>
            <a:xfrm>
              <a:off x="11024509" y="4580705"/>
              <a:ext cx="1167496" cy="227729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167493"/>
                <a:gd name="f7" fmla="val 2272167"/>
                <a:gd name="f8" fmla="val 1167473"/>
                <a:gd name="f9" fmla="val 492960"/>
                <a:gd name="f10" fmla="val 720385"/>
                <a:gd name="f11" fmla="val 1898074"/>
                <a:gd name="f12" fmla="val 1271597"/>
                <a:gd name="f13" fmla="val 1177688"/>
                <a:gd name="f14" fmla="val 567919"/>
                <a:gd name="f15" fmla="val 459408"/>
                <a:gd name="f16" fmla="val 66389"/>
                <a:gd name="f17" fmla="val 1048124"/>
                <a:gd name="f18" fmla="val 6080"/>
                <a:gd name="f19" fmla="+- 0 0 -90"/>
                <a:gd name="f20" fmla="*/ f3 1 1167493"/>
                <a:gd name="f21" fmla="*/ f4 1 2272167"/>
                <a:gd name="f22" fmla="+- f7 0 f5"/>
                <a:gd name="f23" fmla="+- f6 0 f5"/>
                <a:gd name="f24" fmla="*/ f19 f0 1"/>
                <a:gd name="f25" fmla="*/ f23 1 1167493"/>
                <a:gd name="f26" fmla="*/ f22 1 2272167"/>
                <a:gd name="f27" fmla="*/ 1167473 f23 1"/>
                <a:gd name="f28" fmla="*/ 0 f22 1"/>
                <a:gd name="f29" fmla="*/ 1167493 f23 1"/>
                <a:gd name="f30" fmla="*/ 492960 f22 1"/>
                <a:gd name="f31" fmla="*/ 720385 f22 1"/>
                <a:gd name="f32" fmla="*/ 2272167 f22 1"/>
                <a:gd name="f33" fmla="*/ 0 f23 1"/>
                <a:gd name="f34" fmla="*/ 1898074 f22 1"/>
                <a:gd name="f35" fmla="*/ 1271597 f22 1"/>
                <a:gd name="f36" fmla="*/ 1177688 f22 1"/>
                <a:gd name="f37" fmla="*/ 1048124 f23 1"/>
                <a:gd name="f38" fmla="*/ 6080 f22 1"/>
                <a:gd name="f39" fmla="*/ f24 1 f2"/>
                <a:gd name="f40" fmla="*/ f27 1 1167493"/>
                <a:gd name="f41" fmla="*/ f28 1 2272167"/>
                <a:gd name="f42" fmla="*/ f29 1 1167493"/>
                <a:gd name="f43" fmla="*/ f30 1 2272167"/>
                <a:gd name="f44" fmla="*/ f31 1 2272167"/>
                <a:gd name="f45" fmla="*/ f32 1 2272167"/>
                <a:gd name="f46" fmla="*/ f33 1 1167493"/>
                <a:gd name="f47" fmla="*/ f34 1 2272167"/>
                <a:gd name="f48" fmla="*/ f35 1 2272167"/>
                <a:gd name="f49" fmla="*/ f36 1 2272167"/>
                <a:gd name="f50" fmla="*/ f37 1 1167493"/>
                <a:gd name="f51" fmla="*/ f38 1 2272167"/>
                <a:gd name="f52" fmla="*/ f5 1 f25"/>
                <a:gd name="f53" fmla="*/ f6 1 f25"/>
                <a:gd name="f54" fmla="*/ f5 1 f26"/>
                <a:gd name="f55" fmla="*/ f7 1 f26"/>
                <a:gd name="f56" fmla="+- f39 0 f1"/>
                <a:gd name="f57" fmla="*/ f40 1 f25"/>
                <a:gd name="f58" fmla="*/ f41 1 f26"/>
                <a:gd name="f59" fmla="*/ f42 1 f25"/>
                <a:gd name="f60" fmla="*/ f43 1 f26"/>
                <a:gd name="f61" fmla="*/ f44 1 f26"/>
                <a:gd name="f62" fmla="*/ f45 1 f26"/>
                <a:gd name="f63" fmla="*/ f46 1 f25"/>
                <a:gd name="f64" fmla="*/ f47 1 f26"/>
                <a:gd name="f65" fmla="*/ f48 1 f26"/>
                <a:gd name="f66" fmla="*/ f49 1 f26"/>
                <a:gd name="f67" fmla="*/ f50 1 f25"/>
                <a:gd name="f68" fmla="*/ f51 1 f26"/>
                <a:gd name="f69" fmla="*/ f52 f20 1"/>
                <a:gd name="f70" fmla="*/ f53 f20 1"/>
                <a:gd name="f71" fmla="*/ f55 f21 1"/>
                <a:gd name="f72" fmla="*/ f54 f21 1"/>
                <a:gd name="f73" fmla="*/ f57 f20 1"/>
                <a:gd name="f74" fmla="*/ f58 f21 1"/>
                <a:gd name="f75" fmla="*/ f59 f20 1"/>
                <a:gd name="f76" fmla="*/ f60 f21 1"/>
                <a:gd name="f77" fmla="*/ f61 f21 1"/>
                <a:gd name="f78" fmla="*/ f62 f21 1"/>
                <a:gd name="f79" fmla="*/ f63 f20 1"/>
                <a:gd name="f80" fmla="*/ f64 f21 1"/>
                <a:gd name="f81" fmla="*/ f65 f21 1"/>
                <a:gd name="f82" fmla="*/ f66 f21 1"/>
                <a:gd name="f83" fmla="*/ f67 f20 1"/>
                <a:gd name="f84" fmla="*/ f68 f2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56">
                  <a:pos x="f73" y="f74"/>
                </a:cxn>
                <a:cxn ang="f56">
                  <a:pos x="f75" y="f74"/>
                </a:cxn>
                <a:cxn ang="f56">
                  <a:pos x="f75" y="f76"/>
                </a:cxn>
                <a:cxn ang="f56">
                  <a:pos x="f75" y="f77"/>
                </a:cxn>
                <a:cxn ang="f56">
                  <a:pos x="f75" y="f78"/>
                </a:cxn>
                <a:cxn ang="f56">
                  <a:pos x="f79" y="f78"/>
                </a:cxn>
                <a:cxn ang="f56">
                  <a:pos x="f79" y="f80"/>
                </a:cxn>
                <a:cxn ang="f56">
                  <a:pos x="f79" y="f81"/>
                </a:cxn>
                <a:cxn ang="f56">
                  <a:pos x="f79" y="f82"/>
                </a:cxn>
                <a:cxn ang="f56">
                  <a:pos x="f83" y="f84"/>
                </a:cxn>
                <a:cxn ang="f56">
                  <a:pos x="f73" y="f74"/>
                </a:cxn>
              </a:cxnLst>
              <a:rect l="f69" t="f72" r="f70" b="f71"/>
              <a:pathLst>
                <a:path w="1167493" h="2272167">
                  <a:moveTo>
                    <a:pt x="f8" y="f5"/>
                  </a:moveTo>
                  <a:lnTo>
                    <a:pt x="f6" y="f5"/>
                  </a:lnTo>
                  <a:lnTo>
                    <a:pt x="f6" y="f9"/>
                  </a:lnTo>
                  <a:lnTo>
                    <a:pt x="f6" y="f10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11"/>
                  </a:lnTo>
                  <a:lnTo>
                    <a:pt x="f5" y="f12"/>
                  </a:lnTo>
                  <a:lnTo>
                    <a:pt x="f5" y="f13"/>
                  </a:lnTo>
                  <a:cubicBezTo>
                    <a:pt x="f5" y="f14"/>
                    <a:pt x="f15" y="f16"/>
                    <a:pt x="f17" y="f18"/>
                  </a:cubicBezTo>
                  <a:lnTo>
                    <a:pt x="f8" y="f5"/>
                  </a:lnTo>
                  <a:close/>
                </a:path>
              </a:pathLst>
            </a:custGeom>
            <a:solidFill>
              <a:srgbClr val="0068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Tenorite"/>
              </a:endParaRPr>
            </a:p>
          </p:txBody>
        </p:sp>
      </p:grpSp>
      <p:sp>
        <p:nvSpPr>
          <p:cNvPr id="12" name="Title 1">
            <a:extLst>
              <a:ext uri="{FF2B5EF4-FFF2-40B4-BE49-F238E27FC236}">
                <a16:creationId xmlns:a16="http://schemas.microsoft.com/office/drawing/2014/main" id="{5725AC38-3FEC-B4C1-AAC0-47EA873EAA7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67496" y="232915"/>
            <a:ext cx="7096932" cy="3830128"/>
          </a:xfrm>
        </p:spPr>
        <p:txBody>
          <a:bodyPr anchor="b"/>
          <a:lstStyle>
            <a:lvl1pPr>
              <a:defRPr sz="6000" b="1"/>
            </a:lvl1pPr>
          </a:lstStyle>
          <a:p>
            <a:pPr lvl="0"/>
            <a:r>
              <a:rPr lang="en-US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3423247641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2">
            <a:extLst>
              <a:ext uri="{FF2B5EF4-FFF2-40B4-BE49-F238E27FC236}">
                <a16:creationId xmlns:a16="http://schemas.microsoft.com/office/drawing/2014/main" id="{9248FC18-0CE4-9DC6-8795-73CE7999E75B}"/>
              </a:ext>
            </a:extLst>
          </p:cNvPr>
          <p:cNvGrpSpPr/>
          <p:nvPr/>
        </p:nvGrpSpPr>
        <p:grpSpPr>
          <a:xfrm>
            <a:off x="0" y="0"/>
            <a:ext cx="12191996" cy="6857999"/>
            <a:chOff x="0" y="0"/>
            <a:chExt cx="12191996" cy="6857999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0C3FAB11-C8E6-BCB6-CA34-143171551276}"/>
                </a:ext>
              </a:extLst>
            </p:cNvPr>
            <p:cNvSpPr/>
            <p:nvPr/>
          </p:nvSpPr>
          <p:spPr>
            <a:xfrm flipH="1">
              <a:off x="8580894" y="0"/>
              <a:ext cx="3611102" cy="361110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167493"/>
                <a:gd name="f7" fmla="val 522704"/>
                <a:gd name="f8" fmla="+- 0 0 -90"/>
                <a:gd name="f9" fmla="*/ f3 1 1167493"/>
                <a:gd name="f10" fmla="*/ f4 1 1167493"/>
                <a:gd name="f11" fmla="+- f6 0 f5"/>
                <a:gd name="f12" fmla="*/ f8 f0 1"/>
                <a:gd name="f13" fmla="*/ f11 1 1167493"/>
                <a:gd name="f14" fmla="*/ 0 f11 1"/>
                <a:gd name="f15" fmla="*/ 1167493 f11 1"/>
                <a:gd name="f16" fmla="*/ f12 1 f2"/>
                <a:gd name="f17" fmla="*/ f14 1 1167493"/>
                <a:gd name="f18" fmla="*/ f15 1 1167493"/>
                <a:gd name="f19" fmla="*/ f5 1 f13"/>
                <a:gd name="f20" fmla="*/ f6 1 f13"/>
                <a:gd name="f21" fmla="+- f16 0 f1"/>
                <a:gd name="f22" fmla="*/ f17 1 f13"/>
                <a:gd name="f23" fmla="*/ f18 1 f13"/>
                <a:gd name="f24" fmla="*/ f19 f9 1"/>
                <a:gd name="f25" fmla="*/ f20 f9 1"/>
                <a:gd name="f26" fmla="*/ f20 f10 1"/>
                <a:gd name="f27" fmla="*/ f19 f10 1"/>
                <a:gd name="f28" fmla="*/ f22 f9 1"/>
                <a:gd name="f29" fmla="*/ f22 f10 1"/>
                <a:gd name="f30" fmla="*/ f23 f9 1"/>
                <a:gd name="f31" fmla="*/ f2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1">
                  <a:pos x="f28" y="f29"/>
                </a:cxn>
                <a:cxn ang="f21">
                  <a:pos x="f30" y="f29"/>
                </a:cxn>
                <a:cxn ang="f21">
                  <a:pos x="f28" y="f31"/>
                </a:cxn>
                <a:cxn ang="f21">
                  <a:pos x="f28" y="f29"/>
                </a:cxn>
              </a:cxnLst>
              <a:rect l="f24" t="f27" r="f25" b="f26"/>
              <a:pathLst>
                <a:path w="1167493" h="1167493">
                  <a:moveTo>
                    <a:pt x="f5" y="f5"/>
                  </a:moveTo>
                  <a:lnTo>
                    <a:pt x="f6" y="f5"/>
                  </a:lnTo>
                  <a:cubicBezTo>
                    <a:pt x="f7" y="f5"/>
                    <a:pt x="f5" y="f7"/>
                    <a:pt x="f5" y="f6"/>
                  </a:cubicBezTo>
                  <a:lnTo>
                    <a:pt x="f5" y="f5"/>
                  </a:lnTo>
                  <a:close/>
                </a:path>
              </a:pathLst>
            </a:custGeom>
            <a:solidFill>
              <a:srgbClr val="0068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Tenorite"/>
              </a:endParaRPr>
            </a:p>
          </p:txBody>
        </p:sp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63A31640-77C8-B7DC-445E-FC055C8FC148}"/>
                </a:ext>
              </a:extLst>
            </p:cNvPr>
            <p:cNvSpPr/>
            <p:nvPr/>
          </p:nvSpPr>
          <p:spPr>
            <a:xfrm flipH="1">
              <a:off x="8580894" y="3246897"/>
              <a:ext cx="3611102" cy="361110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167493"/>
                <a:gd name="f7" fmla="val 644789"/>
                <a:gd name="f8" fmla="val 522704"/>
                <a:gd name="f9" fmla="+- 0 0 -90"/>
                <a:gd name="f10" fmla="*/ f3 1 1167493"/>
                <a:gd name="f11" fmla="*/ f4 1 1167493"/>
                <a:gd name="f12" fmla="+- f6 0 f5"/>
                <a:gd name="f13" fmla="*/ f9 f0 1"/>
                <a:gd name="f14" fmla="*/ f12 1 1167493"/>
                <a:gd name="f15" fmla="*/ 0 f12 1"/>
                <a:gd name="f16" fmla="*/ 1167493 f12 1"/>
                <a:gd name="f17" fmla="*/ f13 1 f2"/>
                <a:gd name="f18" fmla="*/ f15 1 1167493"/>
                <a:gd name="f19" fmla="*/ f16 1 1167493"/>
                <a:gd name="f20" fmla="*/ f5 1 f14"/>
                <a:gd name="f21" fmla="*/ f6 1 f14"/>
                <a:gd name="f22" fmla="+- f17 0 f1"/>
                <a:gd name="f23" fmla="*/ f18 1 f14"/>
                <a:gd name="f24" fmla="*/ f19 1 f14"/>
                <a:gd name="f25" fmla="*/ f20 f10 1"/>
                <a:gd name="f26" fmla="*/ f21 f10 1"/>
                <a:gd name="f27" fmla="*/ f21 f11 1"/>
                <a:gd name="f28" fmla="*/ f20 f11 1"/>
                <a:gd name="f29" fmla="*/ f23 f10 1"/>
                <a:gd name="f30" fmla="*/ f23 f11 1"/>
                <a:gd name="f31" fmla="*/ f24 f10 1"/>
                <a:gd name="f32" fmla="*/ f24 f1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2">
                  <a:pos x="f29" y="f30"/>
                </a:cxn>
                <a:cxn ang="f22">
                  <a:pos x="f31" y="f32"/>
                </a:cxn>
                <a:cxn ang="f22">
                  <a:pos x="f29" y="f32"/>
                </a:cxn>
                <a:cxn ang="f22">
                  <a:pos x="f29" y="f30"/>
                </a:cxn>
              </a:cxnLst>
              <a:rect l="f25" t="f28" r="f26" b="f27"/>
              <a:pathLst>
                <a:path w="1167493" h="1167493">
                  <a:moveTo>
                    <a:pt x="f5" y="f5"/>
                  </a:moveTo>
                  <a:cubicBezTo>
                    <a:pt x="f5" y="f7"/>
                    <a:pt x="f8" y="f6"/>
                    <a:pt x="f6" y="f6"/>
                  </a:cubicBezTo>
                  <a:lnTo>
                    <a:pt x="f5" y="f6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0068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Tenorite"/>
              </a:endParaRPr>
            </a:p>
          </p:txBody>
        </p:sp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534541BB-7498-D1C2-EA79-54F6FF3DF3E6}"/>
                </a:ext>
              </a:extLst>
            </p:cNvPr>
            <p:cNvSpPr/>
            <p:nvPr/>
          </p:nvSpPr>
          <p:spPr>
            <a:xfrm>
              <a:off x="0" y="0"/>
              <a:ext cx="933858" cy="93385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862693"/>
                <a:gd name="f7" fmla="val 476453"/>
                <a:gd name="f8" fmla="val 476452"/>
                <a:gd name="f9" fmla="+- 0 0 -90"/>
                <a:gd name="f10" fmla="*/ f3 1 862693"/>
                <a:gd name="f11" fmla="*/ f4 1 862693"/>
                <a:gd name="f12" fmla="+- f6 0 f5"/>
                <a:gd name="f13" fmla="*/ f9 f0 1"/>
                <a:gd name="f14" fmla="*/ f12 1 862693"/>
                <a:gd name="f15" fmla="*/ 0 f12 1"/>
                <a:gd name="f16" fmla="*/ 862693 f12 1"/>
                <a:gd name="f17" fmla="*/ f13 1 f2"/>
                <a:gd name="f18" fmla="*/ f15 1 862693"/>
                <a:gd name="f19" fmla="*/ f16 1 862693"/>
                <a:gd name="f20" fmla="*/ f5 1 f14"/>
                <a:gd name="f21" fmla="*/ f6 1 f14"/>
                <a:gd name="f22" fmla="+- f17 0 f1"/>
                <a:gd name="f23" fmla="*/ f18 1 f14"/>
                <a:gd name="f24" fmla="*/ f19 1 f14"/>
                <a:gd name="f25" fmla="*/ f20 f10 1"/>
                <a:gd name="f26" fmla="*/ f21 f10 1"/>
                <a:gd name="f27" fmla="*/ f21 f11 1"/>
                <a:gd name="f28" fmla="*/ f20 f11 1"/>
                <a:gd name="f29" fmla="*/ f23 f10 1"/>
                <a:gd name="f30" fmla="*/ f23 f11 1"/>
                <a:gd name="f31" fmla="*/ f24 f10 1"/>
                <a:gd name="f32" fmla="*/ f24 f1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2">
                  <a:pos x="f29" y="f30"/>
                </a:cxn>
                <a:cxn ang="f22">
                  <a:pos x="f31" y="f30"/>
                </a:cxn>
                <a:cxn ang="f22">
                  <a:pos x="f29" y="f32"/>
                </a:cxn>
                <a:cxn ang="f22">
                  <a:pos x="f29" y="f30"/>
                </a:cxn>
              </a:cxnLst>
              <a:rect l="f25" t="f28" r="f26" b="f27"/>
              <a:pathLst>
                <a:path w="862693" h="862693">
                  <a:moveTo>
                    <a:pt x="f5" y="f5"/>
                  </a:moveTo>
                  <a:lnTo>
                    <a:pt x="f6" y="f5"/>
                  </a:lnTo>
                  <a:cubicBezTo>
                    <a:pt x="f6" y="f7"/>
                    <a:pt x="f8" y="f6"/>
                    <a:pt x="f5" y="f6"/>
                  </a:cubicBezTo>
                  <a:lnTo>
                    <a:pt x="f5" y="f5"/>
                  </a:lnTo>
                  <a:close/>
                </a:path>
              </a:pathLst>
            </a:custGeom>
            <a:solidFill>
              <a:srgbClr val="637183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Tenorite"/>
              </a:endParaRPr>
            </a:p>
          </p:txBody>
        </p:sp>
        <p:grpSp>
          <p:nvGrpSpPr>
            <p:cNvPr id="6" name="Group 8">
              <a:extLst>
                <a:ext uri="{FF2B5EF4-FFF2-40B4-BE49-F238E27FC236}">
                  <a16:creationId xmlns:a16="http://schemas.microsoft.com/office/drawing/2014/main" id="{F4BDAC6B-4781-E396-C72B-5BF17091DC2E}"/>
                </a:ext>
              </a:extLst>
            </p:cNvPr>
            <p:cNvGrpSpPr/>
            <p:nvPr/>
          </p:nvGrpSpPr>
          <p:grpSpPr>
            <a:xfrm>
              <a:off x="8082098" y="5590897"/>
              <a:ext cx="1572365" cy="1267093"/>
              <a:chOff x="8082098" y="5590897"/>
              <a:chExt cx="1572365" cy="1267093"/>
            </a:xfrm>
          </p:grpSpPr>
          <p:sp>
            <p:nvSpPr>
              <p:cNvPr id="7" name="Freeform 6">
                <a:extLst>
                  <a:ext uri="{FF2B5EF4-FFF2-40B4-BE49-F238E27FC236}">
                    <a16:creationId xmlns:a16="http://schemas.microsoft.com/office/drawing/2014/main" id="{0FF87059-12DF-4AF0-F71D-DC8858D59F8A}"/>
                  </a:ext>
                </a:extLst>
              </p:cNvPr>
              <p:cNvSpPr/>
              <p:nvPr/>
            </p:nvSpPr>
            <p:spPr>
              <a:xfrm rot="5400013" flipH="1" flipV="1">
                <a:off x="8627821" y="5831348"/>
                <a:ext cx="1267093" cy="786191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1881641"/>
                  <a:gd name="f7" fmla="val 1167493"/>
                  <a:gd name="f8" fmla="val 1167473"/>
                  <a:gd name="f9" fmla="val 522704"/>
                  <a:gd name="f10" fmla="val 644789"/>
                  <a:gd name="f11" fmla="val 714149"/>
                  <a:gd name="f12" fmla="val 1318639"/>
                  <a:gd name="f13" fmla="val 1815827"/>
                  <a:gd name="f14" fmla="val 459408"/>
                  <a:gd name="f15" fmla="val 1875614"/>
                  <a:gd name="f16" fmla="val 1048124"/>
                  <a:gd name="f17" fmla="+- 0 0 -90"/>
                  <a:gd name="f18" fmla="*/ f3 1 1881641"/>
                  <a:gd name="f19" fmla="*/ f4 1 1167493"/>
                  <a:gd name="f20" fmla="+- f7 0 f5"/>
                  <a:gd name="f21" fmla="+- f6 0 f5"/>
                  <a:gd name="f22" fmla="*/ f17 f0 1"/>
                  <a:gd name="f23" fmla="*/ f21 1 1881641"/>
                  <a:gd name="f24" fmla="*/ f20 1 1167493"/>
                  <a:gd name="f25" fmla="*/ 1881641 f21 1"/>
                  <a:gd name="f26" fmla="*/ 1167473 f20 1"/>
                  <a:gd name="f27" fmla="*/ 1167493 f20 1"/>
                  <a:gd name="f28" fmla="*/ 1167493 f21 1"/>
                  <a:gd name="f29" fmla="*/ 0 f21 1"/>
                  <a:gd name="f30" fmla="*/ 0 f20 1"/>
                  <a:gd name="f31" fmla="*/ 714149 f21 1"/>
                  <a:gd name="f32" fmla="*/ 1875614 f21 1"/>
                  <a:gd name="f33" fmla="*/ 1048124 f20 1"/>
                  <a:gd name="f34" fmla="*/ f22 1 f2"/>
                  <a:gd name="f35" fmla="*/ f25 1 1881641"/>
                  <a:gd name="f36" fmla="*/ f26 1 1167493"/>
                  <a:gd name="f37" fmla="*/ f27 1 1167493"/>
                  <a:gd name="f38" fmla="*/ f28 1 1881641"/>
                  <a:gd name="f39" fmla="*/ f29 1 1881641"/>
                  <a:gd name="f40" fmla="*/ f30 1 1167493"/>
                  <a:gd name="f41" fmla="*/ f31 1 1881641"/>
                  <a:gd name="f42" fmla="*/ f32 1 1881641"/>
                  <a:gd name="f43" fmla="*/ f33 1 1167493"/>
                  <a:gd name="f44" fmla="*/ f5 1 f23"/>
                  <a:gd name="f45" fmla="*/ f6 1 f23"/>
                  <a:gd name="f46" fmla="*/ f5 1 f24"/>
                  <a:gd name="f47" fmla="*/ f7 1 f24"/>
                  <a:gd name="f48" fmla="+- f34 0 f1"/>
                  <a:gd name="f49" fmla="*/ f35 1 f23"/>
                  <a:gd name="f50" fmla="*/ f36 1 f24"/>
                  <a:gd name="f51" fmla="*/ f37 1 f24"/>
                  <a:gd name="f52" fmla="*/ f38 1 f23"/>
                  <a:gd name="f53" fmla="*/ f39 1 f23"/>
                  <a:gd name="f54" fmla="*/ f40 1 f24"/>
                  <a:gd name="f55" fmla="*/ f41 1 f23"/>
                  <a:gd name="f56" fmla="*/ f42 1 f23"/>
                  <a:gd name="f57" fmla="*/ f43 1 f24"/>
                  <a:gd name="f58" fmla="*/ f44 f18 1"/>
                  <a:gd name="f59" fmla="*/ f45 f18 1"/>
                  <a:gd name="f60" fmla="*/ f47 f19 1"/>
                  <a:gd name="f61" fmla="*/ f46 f19 1"/>
                  <a:gd name="f62" fmla="*/ f49 f18 1"/>
                  <a:gd name="f63" fmla="*/ f50 f19 1"/>
                  <a:gd name="f64" fmla="*/ f51 f19 1"/>
                  <a:gd name="f65" fmla="*/ f52 f18 1"/>
                  <a:gd name="f66" fmla="*/ f53 f18 1"/>
                  <a:gd name="f67" fmla="*/ f54 f19 1"/>
                  <a:gd name="f68" fmla="*/ f55 f18 1"/>
                  <a:gd name="f69" fmla="*/ f56 f18 1"/>
                  <a:gd name="f70" fmla="*/ f57 f19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48">
                    <a:pos x="f62" y="f63"/>
                  </a:cxn>
                  <a:cxn ang="f48">
                    <a:pos x="f62" y="f64"/>
                  </a:cxn>
                  <a:cxn ang="f48">
                    <a:pos x="f65" y="f64"/>
                  </a:cxn>
                  <a:cxn ang="f48">
                    <a:pos x="f66" y="f67"/>
                  </a:cxn>
                  <a:cxn ang="f48">
                    <a:pos x="f68" y="f67"/>
                  </a:cxn>
                  <a:cxn ang="f48">
                    <a:pos x="f69" y="f70"/>
                  </a:cxn>
                  <a:cxn ang="f48">
                    <a:pos x="f62" y="f63"/>
                  </a:cxn>
                </a:cxnLst>
                <a:rect l="f58" t="f61" r="f59" b="f60"/>
                <a:pathLst>
                  <a:path w="1881641" h="1167493">
                    <a:moveTo>
                      <a:pt x="f6" y="f8"/>
                    </a:moveTo>
                    <a:lnTo>
                      <a:pt x="f6" y="f7"/>
                    </a:lnTo>
                    <a:lnTo>
                      <a:pt x="f7" y="f7"/>
                    </a:lnTo>
                    <a:cubicBezTo>
                      <a:pt x="f9" y="f7"/>
                      <a:pt x="f5" y="f10"/>
                      <a:pt x="f5" y="f5"/>
                    </a:cubicBezTo>
                    <a:lnTo>
                      <a:pt x="f11" y="f5"/>
                    </a:lnTo>
                    <a:cubicBezTo>
                      <a:pt x="f12" y="f5"/>
                      <a:pt x="f13" y="f14"/>
                      <a:pt x="f15" y="f16"/>
                    </a:cubicBezTo>
                    <a:lnTo>
                      <a:pt x="f6" y="f8"/>
                    </a:lnTo>
                    <a:close/>
                  </a:path>
                </a:pathLst>
              </a:custGeom>
              <a:solidFill>
                <a:srgbClr val="0068FF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Tenorite"/>
                </a:endParaRPr>
              </a:p>
            </p:txBody>
          </p:sp>
          <p:sp>
            <p:nvSpPr>
              <p:cNvPr id="8" name="Freeform 7">
                <a:extLst>
                  <a:ext uri="{FF2B5EF4-FFF2-40B4-BE49-F238E27FC236}">
                    <a16:creationId xmlns:a16="http://schemas.microsoft.com/office/drawing/2014/main" id="{0CFD2654-5B15-F561-B7F9-9A844759571F}"/>
                  </a:ext>
                </a:extLst>
              </p:cNvPr>
              <p:cNvSpPr/>
              <p:nvPr/>
            </p:nvSpPr>
            <p:spPr>
              <a:xfrm rot="16199987" flipV="1">
                <a:off x="7841647" y="5831348"/>
                <a:ext cx="1267093" cy="786191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1881641"/>
                  <a:gd name="f7" fmla="val 1167493"/>
                  <a:gd name="f8" fmla="val 1167473"/>
                  <a:gd name="f9" fmla="val 522704"/>
                  <a:gd name="f10" fmla="val 644789"/>
                  <a:gd name="f11" fmla="val 714149"/>
                  <a:gd name="f12" fmla="val 1318639"/>
                  <a:gd name="f13" fmla="val 1815827"/>
                  <a:gd name="f14" fmla="val 459408"/>
                  <a:gd name="f15" fmla="val 1875614"/>
                  <a:gd name="f16" fmla="val 1048124"/>
                  <a:gd name="f17" fmla="+- 0 0 -90"/>
                  <a:gd name="f18" fmla="*/ f3 1 1881641"/>
                  <a:gd name="f19" fmla="*/ f4 1 1167493"/>
                  <a:gd name="f20" fmla="+- f7 0 f5"/>
                  <a:gd name="f21" fmla="+- f6 0 f5"/>
                  <a:gd name="f22" fmla="*/ f17 f0 1"/>
                  <a:gd name="f23" fmla="*/ f21 1 1881641"/>
                  <a:gd name="f24" fmla="*/ f20 1 1167493"/>
                  <a:gd name="f25" fmla="*/ 1881641 f21 1"/>
                  <a:gd name="f26" fmla="*/ 1167473 f20 1"/>
                  <a:gd name="f27" fmla="*/ 1167493 f20 1"/>
                  <a:gd name="f28" fmla="*/ 1167493 f21 1"/>
                  <a:gd name="f29" fmla="*/ 0 f21 1"/>
                  <a:gd name="f30" fmla="*/ 0 f20 1"/>
                  <a:gd name="f31" fmla="*/ 714149 f21 1"/>
                  <a:gd name="f32" fmla="*/ 1875614 f21 1"/>
                  <a:gd name="f33" fmla="*/ 1048124 f20 1"/>
                  <a:gd name="f34" fmla="*/ f22 1 f2"/>
                  <a:gd name="f35" fmla="*/ f25 1 1881641"/>
                  <a:gd name="f36" fmla="*/ f26 1 1167493"/>
                  <a:gd name="f37" fmla="*/ f27 1 1167493"/>
                  <a:gd name="f38" fmla="*/ f28 1 1881641"/>
                  <a:gd name="f39" fmla="*/ f29 1 1881641"/>
                  <a:gd name="f40" fmla="*/ f30 1 1167493"/>
                  <a:gd name="f41" fmla="*/ f31 1 1881641"/>
                  <a:gd name="f42" fmla="*/ f32 1 1881641"/>
                  <a:gd name="f43" fmla="*/ f33 1 1167493"/>
                  <a:gd name="f44" fmla="*/ f5 1 f23"/>
                  <a:gd name="f45" fmla="*/ f6 1 f23"/>
                  <a:gd name="f46" fmla="*/ f5 1 f24"/>
                  <a:gd name="f47" fmla="*/ f7 1 f24"/>
                  <a:gd name="f48" fmla="+- f34 0 f1"/>
                  <a:gd name="f49" fmla="*/ f35 1 f23"/>
                  <a:gd name="f50" fmla="*/ f36 1 f24"/>
                  <a:gd name="f51" fmla="*/ f37 1 f24"/>
                  <a:gd name="f52" fmla="*/ f38 1 f23"/>
                  <a:gd name="f53" fmla="*/ f39 1 f23"/>
                  <a:gd name="f54" fmla="*/ f40 1 f24"/>
                  <a:gd name="f55" fmla="*/ f41 1 f23"/>
                  <a:gd name="f56" fmla="*/ f42 1 f23"/>
                  <a:gd name="f57" fmla="*/ f43 1 f24"/>
                  <a:gd name="f58" fmla="*/ f44 f18 1"/>
                  <a:gd name="f59" fmla="*/ f45 f18 1"/>
                  <a:gd name="f60" fmla="*/ f47 f19 1"/>
                  <a:gd name="f61" fmla="*/ f46 f19 1"/>
                  <a:gd name="f62" fmla="*/ f49 f18 1"/>
                  <a:gd name="f63" fmla="*/ f50 f19 1"/>
                  <a:gd name="f64" fmla="*/ f51 f19 1"/>
                  <a:gd name="f65" fmla="*/ f52 f18 1"/>
                  <a:gd name="f66" fmla="*/ f53 f18 1"/>
                  <a:gd name="f67" fmla="*/ f54 f19 1"/>
                  <a:gd name="f68" fmla="*/ f55 f18 1"/>
                  <a:gd name="f69" fmla="*/ f56 f18 1"/>
                  <a:gd name="f70" fmla="*/ f57 f19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48">
                    <a:pos x="f62" y="f63"/>
                  </a:cxn>
                  <a:cxn ang="f48">
                    <a:pos x="f62" y="f64"/>
                  </a:cxn>
                  <a:cxn ang="f48">
                    <a:pos x="f65" y="f64"/>
                  </a:cxn>
                  <a:cxn ang="f48">
                    <a:pos x="f66" y="f67"/>
                  </a:cxn>
                  <a:cxn ang="f48">
                    <a:pos x="f68" y="f67"/>
                  </a:cxn>
                  <a:cxn ang="f48">
                    <a:pos x="f69" y="f70"/>
                  </a:cxn>
                  <a:cxn ang="f48">
                    <a:pos x="f62" y="f63"/>
                  </a:cxn>
                </a:cxnLst>
                <a:rect l="f58" t="f61" r="f59" b="f60"/>
                <a:pathLst>
                  <a:path w="1881641" h="1167493">
                    <a:moveTo>
                      <a:pt x="f6" y="f8"/>
                    </a:moveTo>
                    <a:lnTo>
                      <a:pt x="f6" y="f7"/>
                    </a:lnTo>
                    <a:lnTo>
                      <a:pt x="f7" y="f7"/>
                    </a:lnTo>
                    <a:cubicBezTo>
                      <a:pt x="f9" y="f7"/>
                      <a:pt x="f5" y="f10"/>
                      <a:pt x="f5" y="f5"/>
                    </a:cubicBezTo>
                    <a:lnTo>
                      <a:pt x="f11" y="f5"/>
                    </a:lnTo>
                    <a:cubicBezTo>
                      <a:pt x="f12" y="f5"/>
                      <a:pt x="f13" y="f14"/>
                      <a:pt x="f15" y="f16"/>
                    </a:cubicBezTo>
                    <a:lnTo>
                      <a:pt x="f6" y="f8"/>
                    </a:lnTo>
                    <a:close/>
                  </a:path>
                </a:pathLst>
              </a:custGeom>
              <a:solidFill>
                <a:srgbClr val="44546A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Tenorite"/>
                </a:endParaRPr>
              </a:p>
            </p:txBody>
          </p:sp>
        </p:grpSp>
      </p:grpSp>
      <p:sp>
        <p:nvSpPr>
          <p:cNvPr id="9" name="Title 1">
            <a:extLst>
              <a:ext uri="{FF2B5EF4-FFF2-40B4-BE49-F238E27FC236}">
                <a16:creationId xmlns:a16="http://schemas.microsoft.com/office/drawing/2014/main" id="{A54A0A3A-A6A1-A85B-DAD2-FB12899FEB7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8864" y="102019"/>
            <a:ext cx="9779178" cy="1744419"/>
          </a:xfrm>
        </p:spPr>
        <p:txBody>
          <a:bodyPr anchor="b"/>
          <a:lstStyle>
            <a:lvl1pPr>
              <a:defRPr sz="4200" b="1"/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53A2E0DE-55AD-8DE5-A7F3-5F8ABB72D1B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158864" y="2017468"/>
            <a:ext cx="9779178" cy="3366811"/>
          </a:xfrm>
        </p:spPr>
        <p:txBody>
          <a:bodyPr>
            <a:normAutofit/>
          </a:bodyPr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add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7411EF07-3801-D483-BF64-7E68AA06714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637183"/>
                </a:solidFill>
              </a:defRPr>
            </a:lvl1pPr>
          </a:lstStyle>
          <a:p>
            <a:pPr lvl="0"/>
            <a:r>
              <a:rPr lang="en-US"/>
              <a:t>9/8/20XX</a:t>
            </a:r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EAFABF1E-DE25-2F01-653C-C4B83462DCC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637183"/>
                </a:solidFill>
              </a:defRPr>
            </a:lvl1pPr>
          </a:lstStyle>
          <a:p>
            <a:pPr lvl="0"/>
            <a:endParaRPr lang="en-US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6B09DF20-A2B2-8AC5-BDAA-0F18A57BD7A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153278" y="6356351"/>
            <a:ext cx="1657724" cy="365129"/>
          </a:xfrm>
        </p:spPr>
        <p:txBody>
          <a:bodyPr/>
          <a:lstStyle>
            <a:lvl1pPr>
              <a:defRPr>
                <a:solidFill>
                  <a:srgbClr val="DAE5EF"/>
                </a:solidFill>
              </a:defRPr>
            </a:lvl1pPr>
          </a:lstStyle>
          <a:p>
            <a:pPr lvl="0"/>
            <a:fld id="{0C8C5CCB-4730-4EA4-A02C-58599FEE59E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9826315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 2">
    <p:bg>
      <p:bgPr>
        <a:solidFill>
          <a:srgbClr val="DAE5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24FC61A1-153B-E34C-D2E5-6DDB1A99C1DD}"/>
              </a:ext>
            </a:extLst>
          </p:cNvPr>
          <p:cNvGrpSpPr/>
          <p:nvPr/>
        </p:nvGrpSpPr>
        <p:grpSpPr>
          <a:xfrm>
            <a:off x="0" y="0"/>
            <a:ext cx="12208821" cy="6858000"/>
            <a:chOff x="0" y="0"/>
            <a:chExt cx="12208821" cy="6858000"/>
          </a:xfrm>
        </p:grpSpPr>
        <p:sp>
          <p:nvSpPr>
            <p:cNvPr id="3" name="Rectangle 6">
              <a:extLst>
                <a:ext uri="{FF2B5EF4-FFF2-40B4-BE49-F238E27FC236}">
                  <a16:creationId xmlns:a16="http://schemas.microsoft.com/office/drawing/2014/main" id="{7EF688EE-DD5D-7D27-C3F2-B90AA097465B}"/>
                </a:ext>
              </a:extLst>
            </p:cNvPr>
            <p:cNvSpPr/>
            <p:nvPr/>
          </p:nvSpPr>
          <p:spPr>
            <a:xfrm>
              <a:off x="0" y="2286000"/>
              <a:ext cx="12208821" cy="4572000"/>
            </a:xfrm>
            <a:prstGeom prst="rect">
              <a:avLst/>
            </a:prstGeom>
            <a:solidFill>
              <a:srgbClr val="0068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Tenorite"/>
              </a:endParaRPr>
            </a:p>
          </p:txBody>
        </p:sp>
        <p:sp>
          <p:nvSpPr>
            <p:cNvPr id="4" name="Freeform 11">
              <a:extLst>
                <a:ext uri="{FF2B5EF4-FFF2-40B4-BE49-F238E27FC236}">
                  <a16:creationId xmlns:a16="http://schemas.microsoft.com/office/drawing/2014/main" id="{C4F97446-E6A6-CE20-1900-9D0BBBB3EB72}"/>
                </a:ext>
              </a:extLst>
            </p:cNvPr>
            <p:cNvSpPr/>
            <p:nvPr/>
          </p:nvSpPr>
          <p:spPr>
            <a:xfrm flipH="1">
              <a:off x="8597719" y="3246897"/>
              <a:ext cx="3611102" cy="361110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167493"/>
                <a:gd name="f7" fmla="val 644789"/>
                <a:gd name="f8" fmla="val 522704"/>
                <a:gd name="f9" fmla="+- 0 0 -90"/>
                <a:gd name="f10" fmla="*/ f3 1 1167493"/>
                <a:gd name="f11" fmla="*/ f4 1 1167493"/>
                <a:gd name="f12" fmla="+- f6 0 f5"/>
                <a:gd name="f13" fmla="*/ f9 f0 1"/>
                <a:gd name="f14" fmla="*/ f12 1 1167493"/>
                <a:gd name="f15" fmla="*/ 0 f12 1"/>
                <a:gd name="f16" fmla="*/ 1167493 f12 1"/>
                <a:gd name="f17" fmla="*/ f13 1 f2"/>
                <a:gd name="f18" fmla="*/ f15 1 1167493"/>
                <a:gd name="f19" fmla="*/ f16 1 1167493"/>
                <a:gd name="f20" fmla="*/ f5 1 f14"/>
                <a:gd name="f21" fmla="*/ f6 1 f14"/>
                <a:gd name="f22" fmla="+- f17 0 f1"/>
                <a:gd name="f23" fmla="*/ f18 1 f14"/>
                <a:gd name="f24" fmla="*/ f19 1 f14"/>
                <a:gd name="f25" fmla="*/ f20 f10 1"/>
                <a:gd name="f26" fmla="*/ f21 f10 1"/>
                <a:gd name="f27" fmla="*/ f21 f11 1"/>
                <a:gd name="f28" fmla="*/ f20 f11 1"/>
                <a:gd name="f29" fmla="*/ f23 f10 1"/>
                <a:gd name="f30" fmla="*/ f23 f11 1"/>
                <a:gd name="f31" fmla="*/ f24 f10 1"/>
                <a:gd name="f32" fmla="*/ f24 f1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2">
                  <a:pos x="f29" y="f30"/>
                </a:cxn>
                <a:cxn ang="f22">
                  <a:pos x="f31" y="f32"/>
                </a:cxn>
                <a:cxn ang="f22">
                  <a:pos x="f29" y="f32"/>
                </a:cxn>
                <a:cxn ang="f22">
                  <a:pos x="f29" y="f30"/>
                </a:cxn>
              </a:cxnLst>
              <a:rect l="f25" t="f28" r="f26" b="f27"/>
              <a:pathLst>
                <a:path w="1167493" h="1167493">
                  <a:moveTo>
                    <a:pt x="f5" y="f5"/>
                  </a:moveTo>
                  <a:cubicBezTo>
                    <a:pt x="f5" y="f7"/>
                    <a:pt x="f8" y="f6"/>
                    <a:pt x="f6" y="f6"/>
                  </a:cubicBezTo>
                  <a:lnTo>
                    <a:pt x="f5" y="f6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DAE5E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Tenorite"/>
              </a:endParaRPr>
            </a:p>
          </p:txBody>
        </p:sp>
        <p:sp>
          <p:nvSpPr>
            <p:cNvPr id="5" name="Freeform 13">
              <a:extLst>
                <a:ext uri="{FF2B5EF4-FFF2-40B4-BE49-F238E27FC236}">
                  <a16:creationId xmlns:a16="http://schemas.microsoft.com/office/drawing/2014/main" id="{431339D8-96C8-FF29-29A5-3BA95FBC8952}"/>
                </a:ext>
              </a:extLst>
            </p:cNvPr>
            <p:cNvSpPr/>
            <p:nvPr/>
          </p:nvSpPr>
          <p:spPr>
            <a:xfrm>
              <a:off x="0" y="0"/>
              <a:ext cx="933858" cy="93385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862693"/>
                <a:gd name="f7" fmla="val 476453"/>
                <a:gd name="f8" fmla="val 476452"/>
                <a:gd name="f9" fmla="+- 0 0 -90"/>
                <a:gd name="f10" fmla="*/ f3 1 862693"/>
                <a:gd name="f11" fmla="*/ f4 1 862693"/>
                <a:gd name="f12" fmla="+- f6 0 f5"/>
                <a:gd name="f13" fmla="*/ f9 f0 1"/>
                <a:gd name="f14" fmla="*/ f12 1 862693"/>
                <a:gd name="f15" fmla="*/ 0 f12 1"/>
                <a:gd name="f16" fmla="*/ 862693 f12 1"/>
                <a:gd name="f17" fmla="*/ f13 1 f2"/>
                <a:gd name="f18" fmla="*/ f15 1 862693"/>
                <a:gd name="f19" fmla="*/ f16 1 862693"/>
                <a:gd name="f20" fmla="*/ f5 1 f14"/>
                <a:gd name="f21" fmla="*/ f6 1 f14"/>
                <a:gd name="f22" fmla="+- f17 0 f1"/>
                <a:gd name="f23" fmla="*/ f18 1 f14"/>
                <a:gd name="f24" fmla="*/ f19 1 f14"/>
                <a:gd name="f25" fmla="*/ f20 f10 1"/>
                <a:gd name="f26" fmla="*/ f21 f10 1"/>
                <a:gd name="f27" fmla="*/ f21 f11 1"/>
                <a:gd name="f28" fmla="*/ f20 f11 1"/>
                <a:gd name="f29" fmla="*/ f23 f10 1"/>
                <a:gd name="f30" fmla="*/ f23 f11 1"/>
                <a:gd name="f31" fmla="*/ f24 f10 1"/>
                <a:gd name="f32" fmla="*/ f24 f1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2">
                  <a:pos x="f29" y="f30"/>
                </a:cxn>
                <a:cxn ang="f22">
                  <a:pos x="f31" y="f30"/>
                </a:cxn>
                <a:cxn ang="f22">
                  <a:pos x="f29" y="f32"/>
                </a:cxn>
                <a:cxn ang="f22">
                  <a:pos x="f29" y="f30"/>
                </a:cxn>
              </a:cxnLst>
              <a:rect l="f25" t="f28" r="f26" b="f27"/>
              <a:pathLst>
                <a:path w="862693" h="862693">
                  <a:moveTo>
                    <a:pt x="f5" y="f5"/>
                  </a:moveTo>
                  <a:lnTo>
                    <a:pt x="f6" y="f5"/>
                  </a:lnTo>
                  <a:cubicBezTo>
                    <a:pt x="f6" y="f7"/>
                    <a:pt x="f8" y="f6"/>
                    <a:pt x="f5" y="f6"/>
                  </a:cubicBezTo>
                  <a:lnTo>
                    <a:pt x="f5" y="f5"/>
                  </a:lnTo>
                  <a:close/>
                </a:path>
              </a:pathLst>
            </a:custGeom>
            <a:solidFill>
              <a:srgbClr val="637183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Tenorite"/>
              </a:endParaRPr>
            </a:p>
          </p:txBody>
        </p:sp>
        <p:sp>
          <p:nvSpPr>
            <p:cNvPr id="6" name="Freeform 14">
              <a:extLst>
                <a:ext uri="{FF2B5EF4-FFF2-40B4-BE49-F238E27FC236}">
                  <a16:creationId xmlns:a16="http://schemas.microsoft.com/office/drawing/2014/main" id="{06EBA672-3EF7-C87D-47AB-EDD5473C0032}"/>
                </a:ext>
              </a:extLst>
            </p:cNvPr>
            <p:cNvSpPr/>
            <p:nvPr/>
          </p:nvSpPr>
          <p:spPr>
            <a:xfrm rot="5400013" flipH="1" flipV="1">
              <a:off x="10344094" y="438099"/>
              <a:ext cx="2286000" cy="14098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881641"/>
                <a:gd name="f7" fmla="val 1167493"/>
                <a:gd name="f8" fmla="val 1167473"/>
                <a:gd name="f9" fmla="val 522704"/>
                <a:gd name="f10" fmla="val 644789"/>
                <a:gd name="f11" fmla="val 714149"/>
                <a:gd name="f12" fmla="val 1318639"/>
                <a:gd name="f13" fmla="val 1815827"/>
                <a:gd name="f14" fmla="val 459408"/>
                <a:gd name="f15" fmla="val 1875614"/>
                <a:gd name="f16" fmla="val 1048124"/>
                <a:gd name="f17" fmla="+- 0 0 -90"/>
                <a:gd name="f18" fmla="*/ f3 1 1881641"/>
                <a:gd name="f19" fmla="*/ f4 1 1167493"/>
                <a:gd name="f20" fmla="+- f7 0 f5"/>
                <a:gd name="f21" fmla="+- f6 0 f5"/>
                <a:gd name="f22" fmla="*/ f17 f0 1"/>
                <a:gd name="f23" fmla="*/ f21 1 1881641"/>
                <a:gd name="f24" fmla="*/ f20 1 1167493"/>
                <a:gd name="f25" fmla="*/ 1881641 f21 1"/>
                <a:gd name="f26" fmla="*/ 1167473 f20 1"/>
                <a:gd name="f27" fmla="*/ 1167493 f20 1"/>
                <a:gd name="f28" fmla="*/ 1167493 f21 1"/>
                <a:gd name="f29" fmla="*/ 0 f21 1"/>
                <a:gd name="f30" fmla="*/ 0 f20 1"/>
                <a:gd name="f31" fmla="*/ 714149 f21 1"/>
                <a:gd name="f32" fmla="*/ 1875614 f21 1"/>
                <a:gd name="f33" fmla="*/ 1048124 f20 1"/>
                <a:gd name="f34" fmla="*/ f22 1 f2"/>
                <a:gd name="f35" fmla="*/ f25 1 1881641"/>
                <a:gd name="f36" fmla="*/ f26 1 1167493"/>
                <a:gd name="f37" fmla="*/ f27 1 1167493"/>
                <a:gd name="f38" fmla="*/ f28 1 1881641"/>
                <a:gd name="f39" fmla="*/ f29 1 1881641"/>
                <a:gd name="f40" fmla="*/ f30 1 1167493"/>
                <a:gd name="f41" fmla="*/ f31 1 1881641"/>
                <a:gd name="f42" fmla="*/ f32 1 1881641"/>
                <a:gd name="f43" fmla="*/ f33 1 1167493"/>
                <a:gd name="f44" fmla="*/ f5 1 f23"/>
                <a:gd name="f45" fmla="*/ f6 1 f23"/>
                <a:gd name="f46" fmla="*/ f5 1 f24"/>
                <a:gd name="f47" fmla="*/ f7 1 f24"/>
                <a:gd name="f48" fmla="+- f34 0 f1"/>
                <a:gd name="f49" fmla="*/ f35 1 f23"/>
                <a:gd name="f50" fmla="*/ f36 1 f24"/>
                <a:gd name="f51" fmla="*/ f37 1 f24"/>
                <a:gd name="f52" fmla="*/ f38 1 f23"/>
                <a:gd name="f53" fmla="*/ f39 1 f23"/>
                <a:gd name="f54" fmla="*/ f40 1 f24"/>
                <a:gd name="f55" fmla="*/ f41 1 f23"/>
                <a:gd name="f56" fmla="*/ f42 1 f23"/>
                <a:gd name="f57" fmla="*/ f43 1 f24"/>
                <a:gd name="f58" fmla="*/ f44 f18 1"/>
                <a:gd name="f59" fmla="*/ f45 f18 1"/>
                <a:gd name="f60" fmla="*/ f47 f19 1"/>
                <a:gd name="f61" fmla="*/ f46 f19 1"/>
                <a:gd name="f62" fmla="*/ f49 f18 1"/>
                <a:gd name="f63" fmla="*/ f50 f19 1"/>
                <a:gd name="f64" fmla="*/ f51 f19 1"/>
                <a:gd name="f65" fmla="*/ f52 f18 1"/>
                <a:gd name="f66" fmla="*/ f53 f18 1"/>
                <a:gd name="f67" fmla="*/ f54 f19 1"/>
                <a:gd name="f68" fmla="*/ f55 f18 1"/>
                <a:gd name="f69" fmla="*/ f56 f18 1"/>
                <a:gd name="f70" fmla="*/ f57 f1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8">
                  <a:pos x="f62" y="f63"/>
                </a:cxn>
                <a:cxn ang="f48">
                  <a:pos x="f62" y="f64"/>
                </a:cxn>
                <a:cxn ang="f48">
                  <a:pos x="f65" y="f64"/>
                </a:cxn>
                <a:cxn ang="f48">
                  <a:pos x="f66" y="f67"/>
                </a:cxn>
                <a:cxn ang="f48">
                  <a:pos x="f68" y="f67"/>
                </a:cxn>
                <a:cxn ang="f48">
                  <a:pos x="f69" y="f70"/>
                </a:cxn>
                <a:cxn ang="f48">
                  <a:pos x="f62" y="f63"/>
                </a:cxn>
              </a:cxnLst>
              <a:rect l="f58" t="f61" r="f59" b="f60"/>
              <a:pathLst>
                <a:path w="1881641" h="1167493">
                  <a:moveTo>
                    <a:pt x="f6" y="f8"/>
                  </a:moveTo>
                  <a:lnTo>
                    <a:pt x="f6" y="f7"/>
                  </a:lnTo>
                  <a:lnTo>
                    <a:pt x="f7" y="f7"/>
                  </a:lnTo>
                  <a:cubicBezTo>
                    <a:pt x="f9" y="f7"/>
                    <a:pt x="f5" y="f10"/>
                    <a:pt x="f5" y="f5"/>
                  </a:cubicBezTo>
                  <a:lnTo>
                    <a:pt x="f11" y="f5"/>
                  </a:lnTo>
                  <a:cubicBezTo>
                    <a:pt x="f12" y="f5"/>
                    <a:pt x="f13" y="f14"/>
                    <a:pt x="f15" y="f16"/>
                  </a:cubicBezTo>
                  <a:lnTo>
                    <a:pt x="f6" y="f8"/>
                  </a:lnTo>
                  <a:close/>
                </a:path>
              </a:pathLst>
            </a:custGeom>
            <a:solidFill>
              <a:srgbClr val="44546A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Tenorite"/>
              </a:endParaRPr>
            </a:p>
          </p:txBody>
        </p:sp>
      </p:grpSp>
      <p:sp>
        <p:nvSpPr>
          <p:cNvPr id="7" name="Title 1">
            <a:extLst>
              <a:ext uri="{FF2B5EF4-FFF2-40B4-BE49-F238E27FC236}">
                <a16:creationId xmlns:a16="http://schemas.microsoft.com/office/drawing/2014/main" id="{17E4B7B2-6C02-4BA4-871D-A17CE9A83EE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67487" y="45089"/>
            <a:ext cx="9779178" cy="1600830"/>
          </a:xfrm>
        </p:spPr>
        <p:txBody>
          <a:bodyPr anchor="b"/>
          <a:lstStyle>
            <a:lvl1pPr>
              <a:defRPr sz="4200" b="1"/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7F50982-06EF-A0A9-11E3-7AA032D2460F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1166088" y="2652710"/>
            <a:ext cx="9780586" cy="3436936"/>
          </a:xfrm>
        </p:spPr>
        <p:txBody>
          <a:bodyPr>
            <a:normAutofit/>
          </a:bodyPr>
          <a:lstStyle>
            <a:lvl1pPr marL="342900" indent="-283464">
              <a:defRPr sz="2000">
                <a:solidFill>
                  <a:srgbClr val="FFFFFF"/>
                </a:solidFill>
              </a:defRPr>
            </a:lvl1pPr>
            <a:lvl2pPr marL="566928" indent="-283464">
              <a:spcBef>
                <a:spcPts val="1000"/>
              </a:spcBef>
              <a:defRPr sz="2000">
                <a:solidFill>
                  <a:srgbClr val="FFFFFF"/>
                </a:solidFill>
              </a:defRPr>
            </a:lvl2pPr>
            <a:lvl3pPr marL="850392" indent="-283464">
              <a:spcBef>
                <a:spcPts val="1000"/>
              </a:spcBef>
              <a:defRPr>
                <a:solidFill>
                  <a:srgbClr val="FFFFFF"/>
                </a:solidFill>
              </a:defRPr>
            </a:lvl3pPr>
            <a:lvl4pPr marL="1097280" indent="-283464">
              <a:spcBef>
                <a:spcPts val="1000"/>
              </a:spcBef>
              <a:defRPr sz="2000">
                <a:solidFill>
                  <a:srgbClr val="FFFFFF"/>
                </a:solidFill>
              </a:defRPr>
            </a:lvl4pPr>
            <a:lvl5pPr marL="1371600" indent="-283464">
              <a:spcBef>
                <a:spcPts val="1000"/>
              </a:spcBef>
              <a:defRPr sz="2000">
                <a:solidFill>
                  <a:srgbClr val="FFFFFF"/>
                </a:solidFill>
              </a:defRPr>
            </a:lvl5pPr>
          </a:lstStyle>
          <a:p>
            <a:pPr lvl="0"/>
            <a:r>
              <a:rPr lang="en-US"/>
              <a:t>Click to add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46688529-05FC-16FE-0DBD-DF8BC281FCA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DAE5EF"/>
                </a:solidFill>
              </a:defRPr>
            </a:lvl1pPr>
          </a:lstStyle>
          <a:p>
            <a:pPr lvl="0"/>
            <a:r>
              <a:rPr lang="en-US"/>
              <a:t>9/8/20XX</a:t>
            </a:r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AB5330B2-3DE5-71C9-8818-555D936A6F8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DAE5EF"/>
                </a:solidFill>
              </a:defRPr>
            </a:lvl1pPr>
          </a:lstStyle>
          <a:p>
            <a:pPr lvl="0"/>
            <a:endParaRPr lang="en-US"/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955D35BD-E236-BA93-445C-E0B5CA786CF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206322" y="6356351"/>
            <a:ext cx="1604680" cy="365129"/>
          </a:xfrm>
        </p:spPr>
        <p:txBody>
          <a:bodyPr/>
          <a:lstStyle>
            <a:lvl1pPr>
              <a:defRPr>
                <a:solidFill>
                  <a:srgbClr val="637183"/>
                </a:solidFill>
              </a:defRPr>
            </a:lvl1pPr>
          </a:lstStyle>
          <a:p>
            <a:pPr lvl="0"/>
            <a:fld id="{C7820C2D-4C06-46CC-9930-0EC0C02D616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8834912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3">
            <a:extLst>
              <a:ext uri="{FF2B5EF4-FFF2-40B4-BE49-F238E27FC236}">
                <a16:creationId xmlns:a16="http://schemas.microsoft.com/office/drawing/2014/main" id="{325910D6-C3A7-5474-2B08-790EEA25030C}"/>
              </a:ext>
            </a:extLst>
          </p:cNvPr>
          <p:cNvGrpSpPr/>
          <p:nvPr/>
        </p:nvGrpSpPr>
        <p:grpSpPr>
          <a:xfrm>
            <a:off x="0" y="0"/>
            <a:ext cx="12191996" cy="6858000"/>
            <a:chOff x="0" y="0"/>
            <a:chExt cx="12191996" cy="6858000"/>
          </a:xfrm>
        </p:grpSpPr>
        <p:sp>
          <p:nvSpPr>
            <p:cNvPr id="3" name="Freeform 22">
              <a:extLst>
                <a:ext uri="{FF2B5EF4-FFF2-40B4-BE49-F238E27FC236}">
                  <a16:creationId xmlns:a16="http://schemas.microsoft.com/office/drawing/2014/main" id="{F3A02A79-16C7-158F-3F26-D07CD7CA9CF0}"/>
                </a:ext>
              </a:extLst>
            </p:cNvPr>
            <p:cNvSpPr/>
            <p:nvPr/>
          </p:nvSpPr>
          <p:spPr>
            <a:xfrm>
              <a:off x="0" y="0"/>
              <a:ext cx="8025487" cy="685800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8025490"/>
                <a:gd name="f7" fmla="val 6858000"/>
                <a:gd name="f8" fmla="val 4596490"/>
                <a:gd name="f9" fmla="val 6490274"/>
                <a:gd name="f10" fmla="val 1535216"/>
                <a:gd name="f11" fmla="val 3429000"/>
                <a:gd name="f12" fmla="val 5322784"/>
                <a:gd name="f13" fmla="+- 0 0 -90"/>
                <a:gd name="f14" fmla="*/ f3 1 8025490"/>
                <a:gd name="f15" fmla="*/ f4 1 6858000"/>
                <a:gd name="f16" fmla="+- f7 0 f5"/>
                <a:gd name="f17" fmla="+- f6 0 f5"/>
                <a:gd name="f18" fmla="*/ f13 f0 1"/>
                <a:gd name="f19" fmla="*/ f17 1 8025490"/>
                <a:gd name="f20" fmla="*/ f16 1 6858000"/>
                <a:gd name="f21" fmla="*/ 0 f17 1"/>
                <a:gd name="f22" fmla="*/ 0 f16 1"/>
                <a:gd name="f23" fmla="*/ 4596490 f17 1"/>
                <a:gd name="f24" fmla="*/ 8025490 f17 1"/>
                <a:gd name="f25" fmla="*/ 3429000 f16 1"/>
                <a:gd name="f26" fmla="*/ 6858000 f16 1"/>
                <a:gd name="f27" fmla="*/ f18 1 f2"/>
                <a:gd name="f28" fmla="*/ f21 1 8025490"/>
                <a:gd name="f29" fmla="*/ f22 1 6858000"/>
                <a:gd name="f30" fmla="*/ f23 1 8025490"/>
                <a:gd name="f31" fmla="*/ f24 1 8025490"/>
                <a:gd name="f32" fmla="*/ f25 1 6858000"/>
                <a:gd name="f33" fmla="*/ f26 1 6858000"/>
                <a:gd name="f34" fmla="*/ f5 1 f19"/>
                <a:gd name="f35" fmla="*/ f6 1 f19"/>
                <a:gd name="f36" fmla="*/ f5 1 f20"/>
                <a:gd name="f37" fmla="*/ f7 1 f20"/>
                <a:gd name="f38" fmla="+- f27 0 f1"/>
                <a:gd name="f39" fmla="*/ f28 1 f19"/>
                <a:gd name="f40" fmla="*/ f29 1 f20"/>
                <a:gd name="f41" fmla="*/ f30 1 f19"/>
                <a:gd name="f42" fmla="*/ f31 1 f19"/>
                <a:gd name="f43" fmla="*/ f32 1 f20"/>
                <a:gd name="f44" fmla="*/ f33 1 f20"/>
                <a:gd name="f45" fmla="*/ f34 f14 1"/>
                <a:gd name="f46" fmla="*/ f35 f14 1"/>
                <a:gd name="f47" fmla="*/ f37 f15 1"/>
                <a:gd name="f48" fmla="*/ f36 f15 1"/>
                <a:gd name="f49" fmla="*/ f39 f14 1"/>
                <a:gd name="f50" fmla="*/ f40 f15 1"/>
                <a:gd name="f51" fmla="*/ f41 f14 1"/>
                <a:gd name="f52" fmla="*/ f42 f14 1"/>
                <a:gd name="f53" fmla="*/ f43 f15 1"/>
                <a:gd name="f54" fmla="*/ f44 f1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8">
                  <a:pos x="f49" y="f50"/>
                </a:cxn>
                <a:cxn ang="f38">
                  <a:pos x="f51" y="f50"/>
                </a:cxn>
                <a:cxn ang="f38">
                  <a:pos x="f52" y="f53"/>
                </a:cxn>
                <a:cxn ang="f38">
                  <a:pos x="f51" y="f54"/>
                </a:cxn>
                <a:cxn ang="f38">
                  <a:pos x="f49" y="f54"/>
                </a:cxn>
              </a:cxnLst>
              <a:rect l="f45" t="f48" r="f46" b="f47"/>
              <a:pathLst>
                <a:path w="8025490" h="6858000">
                  <a:moveTo>
                    <a:pt x="f5" y="f5"/>
                  </a:moveTo>
                  <a:lnTo>
                    <a:pt x="f8" y="f5"/>
                  </a:lnTo>
                  <a:cubicBezTo>
                    <a:pt x="f9" y="f5"/>
                    <a:pt x="f6" y="f10"/>
                    <a:pt x="f6" y="f11"/>
                  </a:cubicBezTo>
                  <a:cubicBezTo>
                    <a:pt x="f6" y="f12"/>
                    <a:pt x="f9" y="f7"/>
                    <a:pt x="f8" y="f7"/>
                  </a:cubicBezTo>
                  <a:lnTo>
                    <a:pt x="f5" y="f7"/>
                  </a:lnTo>
                  <a:close/>
                </a:path>
              </a:pathLst>
            </a:custGeom>
            <a:solidFill>
              <a:srgbClr val="0068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Tenorite"/>
              </a:endParaRPr>
            </a:p>
          </p:txBody>
        </p:sp>
        <p:grpSp>
          <p:nvGrpSpPr>
            <p:cNvPr id="4" name="Group 5">
              <a:extLst>
                <a:ext uri="{FF2B5EF4-FFF2-40B4-BE49-F238E27FC236}">
                  <a16:creationId xmlns:a16="http://schemas.microsoft.com/office/drawing/2014/main" id="{E3F6A200-31D9-D442-8C26-4F3D02D22321}"/>
                </a:ext>
              </a:extLst>
            </p:cNvPr>
            <p:cNvGrpSpPr/>
            <p:nvPr/>
          </p:nvGrpSpPr>
          <p:grpSpPr>
            <a:xfrm>
              <a:off x="8580903" y="1912824"/>
              <a:ext cx="2443605" cy="3032351"/>
              <a:chOff x="8580903" y="1912824"/>
              <a:chExt cx="2443605" cy="3032351"/>
            </a:xfrm>
          </p:grpSpPr>
          <p:sp>
            <p:nvSpPr>
              <p:cNvPr id="5" name="Freeform 14">
                <a:extLst>
                  <a:ext uri="{FF2B5EF4-FFF2-40B4-BE49-F238E27FC236}">
                    <a16:creationId xmlns:a16="http://schemas.microsoft.com/office/drawing/2014/main" id="{1E0FDA44-7DE7-B593-D7C3-5A8C0E1F2352}"/>
                  </a:ext>
                </a:extLst>
              </p:cNvPr>
              <p:cNvSpPr/>
              <p:nvPr/>
            </p:nvSpPr>
            <p:spPr>
              <a:xfrm flipH="1" flipV="1">
                <a:off x="8580903" y="1912824"/>
                <a:ext cx="2443605" cy="1516175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1881641"/>
                  <a:gd name="f7" fmla="val 1167493"/>
                  <a:gd name="f8" fmla="val 1167473"/>
                  <a:gd name="f9" fmla="val 522704"/>
                  <a:gd name="f10" fmla="val 644789"/>
                  <a:gd name="f11" fmla="val 714149"/>
                  <a:gd name="f12" fmla="val 1318639"/>
                  <a:gd name="f13" fmla="val 1815827"/>
                  <a:gd name="f14" fmla="val 459408"/>
                  <a:gd name="f15" fmla="val 1875614"/>
                  <a:gd name="f16" fmla="val 1048124"/>
                  <a:gd name="f17" fmla="+- 0 0 -90"/>
                  <a:gd name="f18" fmla="*/ f3 1 1881641"/>
                  <a:gd name="f19" fmla="*/ f4 1 1167493"/>
                  <a:gd name="f20" fmla="+- f7 0 f5"/>
                  <a:gd name="f21" fmla="+- f6 0 f5"/>
                  <a:gd name="f22" fmla="*/ f17 f0 1"/>
                  <a:gd name="f23" fmla="*/ f21 1 1881641"/>
                  <a:gd name="f24" fmla="*/ f20 1 1167493"/>
                  <a:gd name="f25" fmla="*/ 1881641 f21 1"/>
                  <a:gd name="f26" fmla="*/ 1167473 f20 1"/>
                  <a:gd name="f27" fmla="*/ 1167493 f20 1"/>
                  <a:gd name="f28" fmla="*/ 1167493 f21 1"/>
                  <a:gd name="f29" fmla="*/ 0 f21 1"/>
                  <a:gd name="f30" fmla="*/ 0 f20 1"/>
                  <a:gd name="f31" fmla="*/ 714149 f21 1"/>
                  <a:gd name="f32" fmla="*/ 1875614 f21 1"/>
                  <a:gd name="f33" fmla="*/ 1048124 f20 1"/>
                  <a:gd name="f34" fmla="*/ f22 1 f2"/>
                  <a:gd name="f35" fmla="*/ f25 1 1881641"/>
                  <a:gd name="f36" fmla="*/ f26 1 1167493"/>
                  <a:gd name="f37" fmla="*/ f27 1 1167493"/>
                  <a:gd name="f38" fmla="*/ f28 1 1881641"/>
                  <a:gd name="f39" fmla="*/ f29 1 1881641"/>
                  <a:gd name="f40" fmla="*/ f30 1 1167493"/>
                  <a:gd name="f41" fmla="*/ f31 1 1881641"/>
                  <a:gd name="f42" fmla="*/ f32 1 1881641"/>
                  <a:gd name="f43" fmla="*/ f33 1 1167493"/>
                  <a:gd name="f44" fmla="*/ f5 1 f23"/>
                  <a:gd name="f45" fmla="*/ f6 1 f23"/>
                  <a:gd name="f46" fmla="*/ f5 1 f24"/>
                  <a:gd name="f47" fmla="*/ f7 1 f24"/>
                  <a:gd name="f48" fmla="+- f34 0 f1"/>
                  <a:gd name="f49" fmla="*/ f35 1 f23"/>
                  <a:gd name="f50" fmla="*/ f36 1 f24"/>
                  <a:gd name="f51" fmla="*/ f37 1 f24"/>
                  <a:gd name="f52" fmla="*/ f38 1 f23"/>
                  <a:gd name="f53" fmla="*/ f39 1 f23"/>
                  <a:gd name="f54" fmla="*/ f40 1 f24"/>
                  <a:gd name="f55" fmla="*/ f41 1 f23"/>
                  <a:gd name="f56" fmla="*/ f42 1 f23"/>
                  <a:gd name="f57" fmla="*/ f43 1 f24"/>
                  <a:gd name="f58" fmla="*/ f44 f18 1"/>
                  <a:gd name="f59" fmla="*/ f45 f18 1"/>
                  <a:gd name="f60" fmla="*/ f47 f19 1"/>
                  <a:gd name="f61" fmla="*/ f46 f19 1"/>
                  <a:gd name="f62" fmla="*/ f49 f18 1"/>
                  <a:gd name="f63" fmla="*/ f50 f19 1"/>
                  <a:gd name="f64" fmla="*/ f51 f19 1"/>
                  <a:gd name="f65" fmla="*/ f52 f18 1"/>
                  <a:gd name="f66" fmla="*/ f53 f18 1"/>
                  <a:gd name="f67" fmla="*/ f54 f19 1"/>
                  <a:gd name="f68" fmla="*/ f55 f18 1"/>
                  <a:gd name="f69" fmla="*/ f56 f18 1"/>
                  <a:gd name="f70" fmla="*/ f57 f19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48">
                    <a:pos x="f62" y="f63"/>
                  </a:cxn>
                  <a:cxn ang="f48">
                    <a:pos x="f62" y="f64"/>
                  </a:cxn>
                  <a:cxn ang="f48">
                    <a:pos x="f65" y="f64"/>
                  </a:cxn>
                  <a:cxn ang="f48">
                    <a:pos x="f66" y="f67"/>
                  </a:cxn>
                  <a:cxn ang="f48">
                    <a:pos x="f68" y="f67"/>
                  </a:cxn>
                  <a:cxn ang="f48">
                    <a:pos x="f69" y="f70"/>
                  </a:cxn>
                  <a:cxn ang="f48">
                    <a:pos x="f62" y="f63"/>
                  </a:cxn>
                </a:cxnLst>
                <a:rect l="f58" t="f61" r="f59" b="f60"/>
                <a:pathLst>
                  <a:path w="1881641" h="1167493">
                    <a:moveTo>
                      <a:pt x="f6" y="f8"/>
                    </a:moveTo>
                    <a:lnTo>
                      <a:pt x="f6" y="f7"/>
                    </a:lnTo>
                    <a:lnTo>
                      <a:pt x="f7" y="f7"/>
                    </a:lnTo>
                    <a:cubicBezTo>
                      <a:pt x="f9" y="f7"/>
                      <a:pt x="f5" y="f10"/>
                      <a:pt x="f5" y="f5"/>
                    </a:cubicBezTo>
                    <a:lnTo>
                      <a:pt x="f11" y="f5"/>
                    </a:lnTo>
                    <a:cubicBezTo>
                      <a:pt x="f12" y="f5"/>
                      <a:pt x="f13" y="f14"/>
                      <a:pt x="f15" y="f16"/>
                    </a:cubicBezTo>
                    <a:lnTo>
                      <a:pt x="f6" y="f8"/>
                    </a:lnTo>
                    <a:close/>
                  </a:path>
                </a:pathLst>
              </a:custGeom>
              <a:solidFill>
                <a:srgbClr val="0068FF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Tenorite"/>
                </a:endParaRPr>
              </a:p>
            </p:txBody>
          </p:sp>
          <p:sp>
            <p:nvSpPr>
              <p:cNvPr id="6" name="Freeform 15">
                <a:extLst>
                  <a:ext uri="{FF2B5EF4-FFF2-40B4-BE49-F238E27FC236}">
                    <a16:creationId xmlns:a16="http://schemas.microsoft.com/office/drawing/2014/main" id="{42CFD72F-1E7E-FF57-B9C7-0F09D7489863}"/>
                  </a:ext>
                </a:extLst>
              </p:cNvPr>
              <p:cNvSpPr/>
              <p:nvPr/>
            </p:nvSpPr>
            <p:spPr>
              <a:xfrm rot="10800009" flipV="1">
                <a:off x="8580903" y="3429000"/>
                <a:ext cx="2443605" cy="1516175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1881641"/>
                  <a:gd name="f7" fmla="val 1167493"/>
                  <a:gd name="f8" fmla="val 1167473"/>
                  <a:gd name="f9" fmla="val 522704"/>
                  <a:gd name="f10" fmla="val 644789"/>
                  <a:gd name="f11" fmla="val 714149"/>
                  <a:gd name="f12" fmla="val 1318639"/>
                  <a:gd name="f13" fmla="val 1815827"/>
                  <a:gd name="f14" fmla="val 459408"/>
                  <a:gd name="f15" fmla="val 1875614"/>
                  <a:gd name="f16" fmla="val 1048124"/>
                  <a:gd name="f17" fmla="+- 0 0 -90"/>
                  <a:gd name="f18" fmla="*/ f3 1 1881641"/>
                  <a:gd name="f19" fmla="*/ f4 1 1167493"/>
                  <a:gd name="f20" fmla="+- f7 0 f5"/>
                  <a:gd name="f21" fmla="+- f6 0 f5"/>
                  <a:gd name="f22" fmla="*/ f17 f0 1"/>
                  <a:gd name="f23" fmla="*/ f21 1 1881641"/>
                  <a:gd name="f24" fmla="*/ f20 1 1167493"/>
                  <a:gd name="f25" fmla="*/ 1881641 f21 1"/>
                  <a:gd name="f26" fmla="*/ 1167473 f20 1"/>
                  <a:gd name="f27" fmla="*/ 1167493 f20 1"/>
                  <a:gd name="f28" fmla="*/ 1167493 f21 1"/>
                  <a:gd name="f29" fmla="*/ 0 f21 1"/>
                  <a:gd name="f30" fmla="*/ 0 f20 1"/>
                  <a:gd name="f31" fmla="*/ 714149 f21 1"/>
                  <a:gd name="f32" fmla="*/ 1875614 f21 1"/>
                  <a:gd name="f33" fmla="*/ 1048124 f20 1"/>
                  <a:gd name="f34" fmla="*/ f22 1 f2"/>
                  <a:gd name="f35" fmla="*/ f25 1 1881641"/>
                  <a:gd name="f36" fmla="*/ f26 1 1167493"/>
                  <a:gd name="f37" fmla="*/ f27 1 1167493"/>
                  <a:gd name="f38" fmla="*/ f28 1 1881641"/>
                  <a:gd name="f39" fmla="*/ f29 1 1881641"/>
                  <a:gd name="f40" fmla="*/ f30 1 1167493"/>
                  <a:gd name="f41" fmla="*/ f31 1 1881641"/>
                  <a:gd name="f42" fmla="*/ f32 1 1881641"/>
                  <a:gd name="f43" fmla="*/ f33 1 1167493"/>
                  <a:gd name="f44" fmla="*/ f5 1 f23"/>
                  <a:gd name="f45" fmla="*/ f6 1 f23"/>
                  <a:gd name="f46" fmla="*/ f5 1 f24"/>
                  <a:gd name="f47" fmla="*/ f7 1 f24"/>
                  <a:gd name="f48" fmla="+- f34 0 f1"/>
                  <a:gd name="f49" fmla="*/ f35 1 f23"/>
                  <a:gd name="f50" fmla="*/ f36 1 f24"/>
                  <a:gd name="f51" fmla="*/ f37 1 f24"/>
                  <a:gd name="f52" fmla="*/ f38 1 f23"/>
                  <a:gd name="f53" fmla="*/ f39 1 f23"/>
                  <a:gd name="f54" fmla="*/ f40 1 f24"/>
                  <a:gd name="f55" fmla="*/ f41 1 f23"/>
                  <a:gd name="f56" fmla="*/ f42 1 f23"/>
                  <a:gd name="f57" fmla="*/ f43 1 f24"/>
                  <a:gd name="f58" fmla="*/ f44 f18 1"/>
                  <a:gd name="f59" fmla="*/ f45 f18 1"/>
                  <a:gd name="f60" fmla="*/ f47 f19 1"/>
                  <a:gd name="f61" fmla="*/ f46 f19 1"/>
                  <a:gd name="f62" fmla="*/ f49 f18 1"/>
                  <a:gd name="f63" fmla="*/ f50 f19 1"/>
                  <a:gd name="f64" fmla="*/ f51 f19 1"/>
                  <a:gd name="f65" fmla="*/ f52 f18 1"/>
                  <a:gd name="f66" fmla="*/ f53 f18 1"/>
                  <a:gd name="f67" fmla="*/ f54 f19 1"/>
                  <a:gd name="f68" fmla="*/ f55 f18 1"/>
                  <a:gd name="f69" fmla="*/ f56 f18 1"/>
                  <a:gd name="f70" fmla="*/ f57 f19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48">
                    <a:pos x="f62" y="f63"/>
                  </a:cxn>
                  <a:cxn ang="f48">
                    <a:pos x="f62" y="f64"/>
                  </a:cxn>
                  <a:cxn ang="f48">
                    <a:pos x="f65" y="f64"/>
                  </a:cxn>
                  <a:cxn ang="f48">
                    <a:pos x="f66" y="f67"/>
                  </a:cxn>
                  <a:cxn ang="f48">
                    <a:pos x="f68" y="f67"/>
                  </a:cxn>
                  <a:cxn ang="f48">
                    <a:pos x="f69" y="f70"/>
                  </a:cxn>
                  <a:cxn ang="f48">
                    <a:pos x="f62" y="f63"/>
                  </a:cxn>
                </a:cxnLst>
                <a:rect l="f58" t="f61" r="f59" b="f60"/>
                <a:pathLst>
                  <a:path w="1881641" h="1167493">
                    <a:moveTo>
                      <a:pt x="f6" y="f8"/>
                    </a:moveTo>
                    <a:lnTo>
                      <a:pt x="f6" y="f7"/>
                    </a:lnTo>
                    <a:lnTo>
                      <a:pt x="f7" y="f7"/>
                    </a:lnTo>
                    <a:cubicBezTo>
                      <a:pt x="f9" y="f7"/>
                      <a:pt x="f5" y="f10"/>
                      <a:pt x="f5" y="f5"/>
                    </a:cubicBezTo>
                    <a:lnTo>
                      <a:pt x="f11" y="f5"/>
                    </a:lnTo>
                    <a:cubicBezTo>
                      <a:pt x="f12" y="f5"/>
                      <a:pt x="f13" y="f14"/>
                      <a:pt x="f15" y="f16"/>
                    </a:cubicBezTo>
                    <a:lnTo>
                      <a:pt x="f6" y="f8"/>
                    </a:lnTo>
                    <a:close/>
                  </a:path>
                </a:pathLst>
              </a:custGeom>
              <a:solidFill>
                <a:srgbClr val="44546A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Tenorite"/>
                </a:endParaRPr>
              </a:p>
            </p:txBody>
          </p:sp>
        </p:grpSp>
        <p:sp>
          <p:nvSpPr>
            <p:cNvPr id="7" name="Freeform 16">
              <a:extLst>
                <a:ext uri="{FF2B5EF4-FFF2-40B4-BE49-F238E27FC236}">
                  <a16:creationId xmlns:a16="http://schemas.microsoft.com/office/drawing/2014/main" id="{1FAB5ABC-6CC9-FC6A-29B4-425B3D0B8F98}"/>
                </a:ext>
              </a:extLst>
            </p:cNvPr>
            <p:cNvSpPr/>
            <p:nvPr/>
          </p:nvSpPr>
          <p:spPr>
            <a:xfrm flipH="1">
              <a:off x="8580894" y="0"/>
              <a:ext cx="3611102" cy="361110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167493"/>
                <a:gd name="f7" fmla="val 522704"/>
                <a:gd name="f8" fmla="+- 0 0 -90"/>
                <a:gd name="f9" fmla="*/ f3 1 1167493"/>
                <a:gd name="f10" fmla="*/ f4 1 1167493"/>
                <a:gd name="f11" fmla="+- f6 0 f5"/>
                <a:gd name="f12" fmla="*/ f8 f0 1"/>
                <a:gd name="f13" fmla="*/ f11 1 1167493"/>
                <a:gd name="f14" fmla="*/ 0 f11 1"/>
                <a:gd name="f15" fmla="*/ 1167493 f11 1"/>
                <a:gd name="f16" fmla="*/ f12 1 f2"/>
                <a:gd name="f17" fmla="*/ f14 1 1167493"/>
                <a:gd name="f18" fmla="*/ f15 1 1167493"/>
                <a:gd name="f19" fmla="*/ f5 1 f13"/>
                <a:gd name="f20" fmla="*/ f6 1 f13"/>
                <a:gd name="f21" fmla="+- f16 0 f1"/>
                <a:gd name="f22" fmla="*/ f17 1 f13"/>
                <a:gd name="f23" fmla="*/ f18 1 f13"/>
                <a:gd name="f24" fmla="*/ f19 f9 1"/>
                <a:gd name="f25" fmla="*/ f20 f9 1"/>
                <a:gd name="f26" fmla="*/ f20 f10 1"/>
                <a:gd name="f27" fmla="*/ f19 f10 1"/>
                <a:gd name="f28" fmla="*/ f22 f9 1"/>
                <a:gd name="f29" fmla="*/ f22 f10 1"/>
                <a:gd name="f30" fmla="*/ f23 f9 1"/>
                <a:gd name="f31" fmla="*/ f2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1">
                  <a:pos x="f28" y="f29"/>
                </a:cxn>
                <a:cxn ang="f21">
                  <a:pos x="f30" y="f29"/>
                </a:cxn>
                <a:cxn ang="f21">
                  <a:pos x="f28" y="f31"/>
                </a:cxn>
                <a:cxn ang="f21">
                  <a:pos x="f28" y="f29"/>
                </a:cxn>
              </a:cxnLst>
              <a:rect l="f24" t="f27" r="f25" b="f26"/>
              <a:pathLst>
                <a:path w="1167493" h="1167493">
                  <a:moveTo>
                    <a:pt x="f5" y="f5"/>
                  </a:moveTo>
                  <a:lnTo>
                    <a:pt x="f6" y="f5"/>
                  </a:lnTo>
                  <a:cubicBezTo>
                    <a:pt x="f7" y="f5"/>
                    <a:pt x="f5" y="f7"/>
                    <a:pt x="f5" y="f6"/>
                  </a:cubicBezTo>
                  <a:lnTo>
                    <a:pt x="f5" y="f5"/>
                  </a:lnTo>
                  <a:close/>
                </a:path>
              </a:pathLst>
            </a:custGeom>
            <a:solidFill>
              <a:srgbClr val="44546A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Tenorite"/>
              </a:endParaRPr>
            </a:p>
          </p:txBody>
        </p:sp>
        <p:sp>
          <p:nvSpPr>
            <p:cNvPr id="8" name="Freeform 17">
              <a:extLst>
                <a:ext uri="{FF2B5EF4-FFF2-40B4-BE49-F238E27FC236}">
                  <a16:creationId xmlns:a16="http://schemas.microsoft.com/office/drawing/2014/main" id="{D8099825-1C17-5399-A1D3-BD128C0ADCE7}"/>
                </a:ext>
              </a:extLst>
            </p:cNvPr>
            <p:cNvSpPr/>
            <p:nvPr/>
          </p:nvSpPr>
          <p:spPr>
            <a:xfrm flipH="1">
              <a:off x="8580894" y="3246897"/>
              <a:ext cx="3611102" cy="361110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167493"/>
                <a:gd name="f7" fmla="val 644789"/>
                <a:gd name="f8" fmla="val 522704"/>
                <a:gd name="f9" fmla="+- 0 0 -90"/>
                <a:gd name="f10" fmla="*/ f3 1 1167493"/>
                <a:gd name="f11" fmla="*/ f4 1 1167493"/>
                <a:gd name="f12" fmla="+- f6 0 f5"/>
                <a:gd name="f13" fmla="*/ f9 f0 1"/>
                <a:gd name="f14" fmla="*/ f12 1 1167493"/>
                <a:gd name="f15" fmla="*/ 0 f12 1"/>
                <a:gd name="f16" fmla="*/ 1167493 f12 1"/>
                <a:gd name="f17" fmla="*/ f13 1 f2"/>
                <a:gd name="f18" fmla="*/ f15 1 1167493"/>
                <a:gd name="f19" fmla="*/ f16 1 1167493"/>
                <a:gd name="f20" fmla="*/ f5 1 f14"/>
                <a:gd name="f21" fmla="*/ f6 1 f14"/>
                <a:gd name="f22" fmla="+- f17 0 f1"/>
                <a:gd name="f23" fmla="*/ f18 1 f14"/>
                <a:gd name="f24" fmla="*/ f19 1 f14"/>
                <a:gd name="f25" fmla="*/ f20 f10 1"/>
                <a:gd name="f26" fmla="*/ f21 f10 1"/>
                <a:gd name="f27" fmla="*/ f21 f11 1"/>
                <a:gd name="f28" fmla="*/ f20 f11 1"/>
                <a:gd name="f29" fmla="*/ f23 f10 1"/>
                <a:gd name="f30" fmla="*/ f23 f11 1"/>
                <a:gd name="f31" fmla="*/ f24 f10 1"/>
                <a:gd name="f32" fmla="*/ f24 f1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2">
                  <a:pos x="f29" y="f30"/>
                </a:cxn>
                <a:cxn ang="f22">
                  <a:pos x="f31" y="f32"/>
                </a:cxn>
                <a:cxn ang="f22">
                  <a:pos x="f29" y="f32"/>
                </a:cxn>
                <a:cxn ang="f22">
                  <a:pos x="f29" y="f30"/>
                </a:cxn>
              </a:cxnLst>
              <a:rect l="f25" t="f28" r="f26" b="f27"/>
              <a:pathLst>
                <a:path w="1167493" h="1167493">
                  <a:moveTo>
                    <a:pt x="f5" y="f5"/>
                  </a:moveTo>
                  <a:cubicBezTo>
                    <a:pt x="f5" y="f7"/>
                    <a:pt x="f8" y="f6"/>
                    <a:pt x="f6" y="f6"/>
                  </a:cubicBezTo>
                  <a:lnTo>
                    <a:pt x="f5" y="f6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44546A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Tenorite"/>
              </a:endParaRPr>
            </a:p>
          </p:txBody>
        </p:sp>
      </p:grpSp>
      <p:sp>
        <p:nvSpPr>
          <p:cNvPr id="9" name="Title 1">
            <a:extLst>
              <a:ext uri="{FF2B5EF4-FFF2-40B4-BE49-F238E27FC236}">
                <a16:creationId xmlns:a16="http://schemas.microsoft.com/office/drawing/2014/main" id="{4DA3FF24-0530-5294-5922-0DB3920E3300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167496" y="177549"/>
            <a:ext cx="6245909" cy="3269446"/>
          </a:xfrm>
        </p:spPr>
        <p:txBody>
          <a:bodyPr bIns="0" anchor="b"/>
          <a:lstStyle>
            <a:lvl1pPr>
              <a:defRPr sz="6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39BFDC29-2829-CCDB-61F0-F65054AF6629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167496" y="3492898"/>
            <a:ext cx="6245909" cy="912845"/>
          </a:xfrm>
        </p:spPr>
        <p:txBody>
          <a:bodyPr anchor="ctr"/>
          <a:lstStyle>
            <a:lvl1pPr marL="0" indent="0">
              <a:buNone/>
              <a:defRPr sz="32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21282538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2 Colum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5">
            <a:extLst>
              <a:ext uri="{FF2B5EF4-FFF2-40B4-BE49-F238E27FC236}">
                <a16:creationId xmlns:a16="http://schemas.microsoft.com/office/drawing/2014/main" id="{FCC9D632-6FDB-347F-7FC2-35B331848F0A}"/>
              </a:ext>
            </a:extLst>
          </p:cNvPr>
          <p:cNvGrpSpPr/>
          <p:nvPr/>
        </p:nvGrpSpPr>
        <p:grpSpPr>
          <a:xfrm>
            <a:off x="0" y="0"/>
            <a:ext cx="12191996" cy="6857999"/>
            <a:chOff x="0" y="0"/>
            <a:chExt cx="12191996" cy="6857999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1F003363-8896-3DBD-2CF0-EA0743794013}"/>
                </a:ext>
              </a:extLst>
            </p:cNvPr>
            <p:cNvSpPr/>
            <p:nvPr/>
          </p:nvSpPr>
          <p:spPr>
            <a:xfrm flipH="1">
              <a:off x="8580894" y="0"/>
              <a:ext cx="3611102" cy="361110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167493"/>
                <a:gd name="f7" fmla="val 522704"/>
                <a:gd name="f8" fmla="+- 0 0 -90"/>
                <a:gd name="f9" fmla="*/ f3 1 1167493"/>
                <a:gd name="f10" fmla="*/ f4 1 1167493"/>
                <a:gd name="f11" fmla="+- f6 0 f5"/>
                <a:gd name="f12" fmla="*/ f8 f0 1"/>
                <a:gd name="f13" fmla="*/ f11 1 1167493"/>
                <a:gd name="f14" fmla="*/ 0 f11 1"/>
                <a:gd name="f15" fmla="*/ 1167493 f11 1"/>
                <a:gd name="f16" fmla="*/ f12 1 f2"/>
                <a:gd name="f17" fmla="*/ f14 1 1167493"/>
                <a:gd name="f18" fmla="*/ f15 1 1167493"/>
                <a:gd name="f19" fmla="*/ f5 1 f13"/>
                <a:gd name="f20" fmla="*/ f6 1 f13"/>
                <a:gd name="f21" fmla="+- f16 0 f1"/>
                <a:gd name="f22" fmla="*/ f17 1 f13"/>
                <a:gd name="f23" fmla="*/ f18 1 f13"/>
                <a:gd name="f24" fmla="*/ f19 f9 1"/>
                <a:gd name="f25" fmla="*/ f20 f9 1"/>
                <a:gd name="f26" fmla="*/ f20 f10 1"/>
                <a:gd name="f27" fmla="*/ f19 f10 1"/>
                <a:gd name="f28" fmla="*/ f22 f9 1"/>
                <a:gd name="f29" fmla="*/ f22 f10 1"/>
                <a:gd name="f30" fmla="*/ f23 f9 1"/>
                <a:gd name="f31" fmla="*/ f2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1">
                  <a:pos x="f28" y="f29"/>
                </a:cxn>
                <a:cxn ang="f21">
                  <a:pos x="f30" y="f29"/>
                </a:cxn>
                <a:cxn ang="f21">
                  <a:pos x="f28" y="f31"/>
                </a:cxn>
                <a:cxn ang="f21">
                  <a:pos x="f28" y="f29"/>
                </a:cxn>
              </a:cxnLst>
              <a:rect l="f24" t="f27" r="f25" b="f26"/>
              <a:pathLst>
                <a:path w="1167493" h="1167493">
                  <a:moveTo>
                    <a:pt x="f5" y="f5"/>
                  </a:moveTo>
                  <a:lnTo>
                    <a:pt x="f6" y="f5"/>
                  </a:lnTo>
                  <a:cubicBezTo>
                    <a:pt x="f7" y="f5"/>
                    <a:pt x="f5" y="f7"/>
                    <a:pt x="f5" y="f6"/>
                  </a:cubicBezTo>
                  <a:lnTo>
                    <a:pt x="f5" y="f5"/>
                  </a:lnTo>
                  <a:close/>
                </a:path>
              </a:pathLst>
            </a:custGeom>
            <a:solidFill>
              <a:srgbClr val="0068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Tenorite"/>
              </a:endParaRPr>
            </a:p>
          </p:txBody>
        </p:sp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068BE596-53A3-2AAB-5CBC-5981BC94106F}"/>
                </a:ext>
              </a:extLst>
            </p:cNvPr>
            <p:cNvSpPr/>
            <p:nvPr/>
          </p:nvSpPr>
          <p:spPr>
            <a:xfrm flipH="1">
              <a:off x="8580894" y="3246897"/>
              <a:ext cx="3611102" cy="361110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167493"/>
                <a:gd name="f7" fmla="val 644789"/>
                <a:gd name="f8" fmla="val 522704"/>
                <a:gd name="f9" fmla="+- 0 0 -90"/>
                <a:gd name="f10" fmla="*/ f3 1 1167493"/>
                <a:gd name="f11" fmla="*/ f4 1 1167493"/>
                <a:gd name="f12" fmla="+- f6 0 f5"/>
                <a:gd name="f13" fmla="*/ f9 f0 1"/>
                <a:gd name="f14" fmla="*/ f12 1 1167493"/>
                <a:gd name="f15" fmla="*/ 0 f12 1"/>
                <a:gd name="f16" fmla="*/ 1167493 f12 1"/>
                <a:gd name="f17" fmla="*/ f13 1 f2"/>
                <a:gd name="f18" fmla="*/ f15 1 1167493"/>
                <a:gd name="f19" fmla="*/ f16 1 1167493"/>
                <a:gd name="f20" fmla="*/ f5 1 f14"/>
                <a:gd name="f21" fmla="*/ f6 1 f14"/>
                <a:gd name="f22" fmla="+- f17 0 f1"/>
                <a:gd name="f23" fmla="*/ f18 1 f14"/>
                <a:gd name="f24" fmla="*/ f19 1 f14"/>
                <a:gd name="f25" fmla="*/ f20 f10 1"/>
                <a:gd name="f26" fmla="*/ f21 f10 1"/>
                <a:gd name="f27" fmla="*/ f21 f11 1"/>
                <a:gd name="f28" fmla="*/ f20 f11 1"/>
                <a:gd name="f29" fmla="*/ f23 f10 1"/>
                <a:gd name="f30" fmla="*/ f23 f11 1"/>
                <a:gd name="f31" fmla="*/ f24 f10 1"/>
                <a:gd name="f32" fmla="*/ f24 f1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2">
                  <a:pos x="f29" y="f30"/>
                </a:cxn>
                <a:cxn ang="f22">
                  <a:pos x="f31" y="f32"/>
                </a:cxn>
                <a:cxn ang="f22">
                  <a:pos x="f29" y="f32"/>
                </a:cxn>
                <a:cxn ang="f22">
                  <a:pos x="f29" y="f30"/>
                </a:cxn>
              </a:cxnLst>
              <a:rect l="f25" t="f28" r="f26" b="f27"/>
              <a:pathLst>
                <a:path w="1167493" h="1167493">
                  <a:moveTo>
                    <a:pt x="f5" y="f5"/>
                  </a:moveTo>
                  <a:cubicBezTo>
                    <a:pt x="f5" y="f7"/>
                    <a:pt x="f8" y="f6"/>
                    <a:pt x="f6" y="f6"/>
                  </a:cubicBezTo>
                  <a:lnTo>
                    <a:pt x="f5" y="f6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0068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Tenorite"/>
              </a:endParaRPr>
            </a:p>
          </p:txBody>
        </p:sp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1938A981-0E0B-5232-3B56-9C431F80D37F}"/>
                </a:ext>
              </a:extLst>
            </p:cNvPr>
            <p:cNvSpPr/>
            <p:nvPr/>
          </p:nvSpPr>
          <p:spPr>
            <a:xfrm>
              <a:off x="0" y="0"/>
              <a:ext cx="933858" cy="93385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862693"/>
                <a:gd name="f7" fmla="val 476453"/>
                <a:gd name="f8" fmla="val 476452"/>
                <a:gd name="f9" fmla="+- 0 0 -90"/>
                <a:gd name="f10" fmla="*/ f3 1 862693"/>
                <a:gd name="f11" fmla="*/ f4 1 862693"/>
                <a:gd name="f12" fmla="+- f6 0 f5"/>
                <a:gd name="f13" fmla="*/ f9 f0 1"/>
                <a:gd name="f14" fmla="*/ f12 1 862693"/>
                <a:gd name="f15" fmla="*/ 0 f12 1"/>
                <a:gd name="f16" fmla="*/ 862693 f12 1"/>
                <a:gd name="f17" fmla="*/ f13 1 f2"/>
                <a:gd name="f18" fmla="*/ f15 1 862693"/>
                <a:gd name="f19" fmla="*/ f16 1 862693"/>
                <a:gd name="f20" fmla="*/ f5 1 f14"/>
                <a:gd name="f21" fmla="*/ f6 1 f14"/>
                <a:gd name="f22" fmla="+- f17 0 f1"/>
                <a:gd name="f23" fmla="*/ f18 1 f14"/>
                <a:gd name="f24" fmla="*/ f19 1 f14"/>
                <a:gd name="f25" fmla="*/ f20 f10 1"/>
                <a:gd name="f26" fmla="*/ f21 f10 1"/>
                <a:gd name="f27" fmla="*/ f21 f11 1"/>
                <a:gd name="f28" fmla="*/ f20 f11 1"/>
                <a:gd name="f29" fmla="*/ f23 f10 1"/>
                <a:gd name="f30" fmla="*/ f23 f11 1"/>
                <a:gd name="f31" fmla="*/ f24 f10 1"/>
                <a:gd name="f32" fmla="*/ f24 f1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2">
                  <a:pos x="f29" y="f30"/>
                </a:cxn>
                <a:cxn ang="f22">
                  <a:pos x="f31" y="f30"/>
                </a:cxn>
                <a:cxn ang="f22">
                  <a:pos x="f29" y="f32"/>
                </a:cxn>
                <a:cxn ang="f22">
                  <a:pos x="f29" y="f30"/>
                </a:cxn>
              </a:cxnLst>
              <a:rect l="f25" t="f28" r="f26" b="f27"/>
              <a:pathLst>
                <a:path w="862693" h="862693">
                  <a:moveTo>
                    <a:pt x="f5" y="f5"/>
                  </a:moveTo>
                  <a:lnTo>
                    <a:pt x="f6" y="f5"/>
                  </a:lnTo>
                  <a:cubicBezTo>
                    <a:pt x="f6" y="f7"/>
                    <a:pt x="f8" y="f6"/>
                    <a:pt x="f5" y="f6"/>
                  </a:cubicBezTo>
                  <a:lnTo>
                    <a:pt x="f5" y="f5"/>
                  </a:lnTo>
                  <a:close/>
                </a:path>
              </a:pathLst>
            </a:custGeom>
            <a:solidFill>
              <a:srgbClr val="637183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Tenorite"/>
              </a:endParaRPr>
            </a:p>
          </p:txBody>
        </p:sp>
        <p:grpSp>
          <p:nvGrpSpPr>
            <p:cNvPr id="6" name="Group 8">
              <a:extLst>
                <a:ext uri="{FF2B5EF4-FFF2-40B4-BE49-F238E27FC236}">
                  <a16:creationId xmlns:a16="http://schemas.microsoft.com/office/drawing/2014/main" id="{404F81EC-1C3A-BEFC-3686-6927F55F8203}"/>
                </a:ext>
              </a:extLst>
            </p:cNvPr>
            <p:cNvGrpSpPr/>
            <p:nvPr/>
          </p:nvGrpSpPr>
          <p:grpSpPr>
            <a:xfrm>
              <a:off x="8082098" y="5590897"/>
              <a:ext cx="1572365" cy="1267093"/>
              <a:chOff x="8082098" y="5590897"/>
              <a:chExt cx="1572365" cy="1267093"/>
            </a:xfrm>
          </p:grpSpPr>
          <p:sp>
            <p:nvSpPr>
              <p:cNvPr id="7" name="Freeform 6">
                <a:extLst>
                  <a:ext uri="{FF2B5EF4-FFF2-40B4-BE49-F238E27FC236}">
                    <a16:creationId xmlns:a16="http://schemas.microsoft.com/office/drawing/2014/main" id="{4945B992-CC69-A869-1D6C-EC6FD07AA4F5}"/>
                  </a:ext>
                </a:extLst>
              </p:cNvPr>
              <p:cNvSpPr/>
              <p:nvPr/>
            </p:nvSpPr>
            <p:spPr>
              <a:xfrm rot="5400013" flipH="1" flipV="1">
                <a:off x="8627821" y="5831348"/>
                <a:ext cx="1267093" cy="786191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1881641"/>
                  <a:gd name="f7" fmla="val 1167493"/>
                  <a:gd name="f8" fmla="val 1167473"/>
                  <a:gd name="f9" fmla="val 522704"/>
                  <a:gd name="f10" fmla="val 644789"/>
                  <a:gd name="f11" fmla="val 714149"/>
                  <a:gd name="f12" fmla="val 1318639"/>
                  <a:gd name="f13" fmla="val 1815827"/>
                  <a:gd name="f14" fmla="val 459408"/>
                  <a:gd name="f15" fmla="val 1875614"/>
                  <a:gd name="f16" fmla="val 1048124"/>
                  <a:gd name="f17" fmla="+- 0 0 -90"/>
                  <a:gd name="f18" fmla="*/ f3 1 1881641"/>
                  <a:gd name="f19" fmla="*/ f4 1 1167493"/>
                  <a:gd name="f20" fmla="+- f7 0 f5"/>
                  <a:gd name="f21" fmla="+- f6 0 f5"/>
                  <a:gd name="f22" fmla="*/ f17 f0 1"/>
                  <a:gd name="f23" fmla="*/ f21 1 1881641"/>
                  <a:gd name="f24" fmla="*/ f20 1 1167493"/>
                  <a:gd name="f25" fmla="*/ 1881641 f21 1"/>
                  <a:gd name="f26" fmla="*/ 1167473 f20 1"/>
                  <a:gd name="f27" fmla="*/ 1167493 f20 1"/>
                  <a:gd name="f28" fmla="*/ 1167493 f21 1"/>
                  <a:gd name="f29" fmla="*/ 0 f21 1"/>
                  <a:gd name="f30" fmla="*/ 0 f20 1"/>
                  <a:gd name="f31" fmla="*/ 714149 f21 1"/>
                  <a:gd name="f32" fmla="*/ 1875614 f21 1"/>
                  <a:gd name="f33" fmla="*/ 1048124 f20 1"/>
                  <a:gd name="f34" fmla="*/ f22 1 f2"/>
                  <a:gd name="f35" fmla="*/ f25 1 1881641"/>
                  <a:gd name="f36" fmla="*/ f26 1 1167493"/>
                  <a:gd name="f37" fmla="*/ f27 1 1167493"/>
                  <a:gd name="f38" fmla="*/ f28 1 1881641"/>
                  <a:gd name="f39" fmla="*/ f29 1 1881641"/>
                  <a:gd name="f40" fmla="*/ f30 1 1167493"/>
                  <a:gd name="f41" fmla="*/ f31 1 1881641"/>
                  <a:gd name="f42" fmla="*/ f32 1 1881641"/>
                  <a:gd name="f43" fmla="*/ f33 1 1167493"/>
                  <a:gd name="f44" fmla="*/ f5 1 f23"/>
                  <a:gd name="f45" fmla="*/ f6 1 f23"/>
                  <a:gd name="f46" fmla="*/ f5 1 f24"/>
                  <a:gd name="f47" fmla="*/ f7 1 f24"/>
                  <a:gd name="f48" fmla="+- f34 0 f1"/>
                  <a:gd name="f49" fmla="*/ f35 1 f23"/>
                  <a:gd name="f50" fmla="*/ f36 1 f24"/>
                  <a:gd name="f51" fmla="*/ f37 1 f24"/>
                  <a:gd name="f52" fmla="*/ f38 1 f23"/>
                  <a:gd name="f53" fmla="*/ f39 1 f23"/>
                  <a:gd name="f54" fmla="*/ f40 1 f24"/>
                  <a:gd name="f55" fmla="*/ f41 1 f23"/>
                  <a:gd name="f56" fmla="*/ f42 1 f23"/>
                  <a:gd name="f57" fmla="*/ f43 1 f24"/>
                  <a:gd name="f58" fmla="*/ f44 f18 1"/>
                  <a:gd name="f59" fmla="*/ f45 f18 1"/>
                  <a:gd name="f60" fmla="*/ f47 f19 1"/>
                  <a:gd name="f61" fmla="*/ f46 f19 1"/>
                  <a:gd name="f62" fmla="*/ f49 f18 1"/>
                  <a:gd name="f63" fmla="*/ f50 f19 1"/>
                  <a:gd name="f64" fmla="*/ f51 f19 1"/>
                  <a:gd name="f65" fmla="*/ f52 f18 1"/>
                  <a:gd name="f66" fmla="*/ f53 f18 1"/>
                  <a:gd name="f67" fmla="*/ f54 f19 1"/>
                  <a:gd name="f68" fmla="*/ f55 f18 1"/>
                  <a:gd name="f69" fmla="*/ f56 f18 1"/>
                  <a:gd name="f70" fmla="*/ f57 f19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48">
                    <a:pos x="f62" y="f63"/>
                  </a:cxn>
                  <a:cxn ang="f48">
                    <a:pos x="f62" y="f64"/>
                  </a:cxn>
                  <a:cxn ang="f48">
                    <a:pos x="f65" y="f64"/>
                  </a:cxn>
                  <a:cxn ang="f48">
                    <a:pos x="f66" y="f67"/>
                  </a:cxn>
                  <a:cxn ang="f48">
                    <a:pos x="f68" y="f67"/>
                  </a:cxn>
                  <a:cxn ang="f48">
                    <a:pos x="f69" y="f70"/>
                  </a:cxn>
                  <a:cxn ang="f48">
                    <a:pos x="f62" y="f63"/>
                  </a:cxn>
                </a:cxnLst>
                <a:rect l="f58" t="f61" r="f59" b="f60"/>
                <a:pathLst>
                  <a:path w="1881641" h="1167493">
                    <a:moveTo>
                      <a:pt x="f6" y="f8"/>
                    </a:moveTo>
                    <a:lnTo>
                      <a:pt x="f6" y="f7"/>
                    </a:lnTo>
                    <a:lnTo>
                      <a:pt x="f7" y="f7"/>
                    </a:lnTo>
                    <a:cubicBezTo>
                      <a:pt x="f9" y="f7"/>
                      <a:pt x="f5" y="f10"/>
                      <a:pt x="f5" y="f5"/>
                    </a:cubicBezTo>
                    <a:lnTo>
                      <a:pt x="f11" y="f5"/>
                    </a:lnTo>
                    <a:cubicBezTo>
                      <a:pt x="f12" y="f5"/>
                      <a:pt x="f13" y="f14"/>
                      <a:pt x="f15" y="f16"/>
                    </a:cubicBezTo>
                    <a:lnTo>
                      <a:pt x="f6" y="f8"/>
                    </a:lnTo>
                    <a:close/>
                  </a:path>
                </a:pathLst>
              </a:custGeom>
              <a:solidFill>
                <a:srgbClr val="0068FF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Tenorite"/>
                </a:endParaRPr>
              </a:p>
            </p:txBody>
          </p:sp>
          <p:sp>
            <p:nvSpPr>
              <p:cNvPr id="8" name="Freeform 7">
                <a:extLst>
                  <a:ext uri="{FF2B5EF4-FFF2-40B4-BE49-F238E27FC236}">
                    <a16:creationId xmlns:a16="http://schemas.microsoft.com/office/drawing/2014/main" id="{6A3BA8A6-FF43-65A3-C1A3-101A6622207D}"/>
                  </a:ext>
                </a:extLst>
              </p:cNvPr>
              <p:cNvSpPr/>
              <p:nvPr/>
            </p:nvSpPr>
            <p:spPr>
              <a:xfrm rot="16199987" flipV="1">
                <a:off x="7841647" y="5831348"/>
                <a:ext cx="1267093" cy="786191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1881641"/>
                  <a:gd name="f7" fmla="val 1167493"/>
                  <a:gd name="f8" fmla="val 1167473"/>
                  <a:gd name="f9" fmla="val 522704"/>
                  <a:gd name="f10" fmla="val 644789"/>
                  <a:gd name="f11" fmla="val 714149"/>
                  <a:gd name="f12" fmla="val 1318639"/>
                  <a:gd name="f13" fmla="val 1815827"/>
                  <a:gd name="f14" fmla="val 459408"/>
                  <a:gd name="f15" fmla="val 1875614"/>
                  <a:gd name="f16" fmla="val 1048124"/>
                  <a:gd name="f17" fmla="+- 0 0 -90"/>
                  <a:gd name="f18" fmla="*/ f3 1 1881641"/>
                  <a:gd name="f19" fmla="*/ f4 1 1167493"/>
                  <a:gd name="f20" fmla="+- f7 0 f5"/>
                  <a:gd name="f21" fmla="+- f6 0 f5"/>
                  <a:gd name="f22" fmla="*/ f17 f0 1"/>
                  <a:gd name="f23" fmla="*/ f21 1 1881641"/>
                  <a:gd name="f24" fmla="*/ f20 1 1167493"/>
                  <a:gd name="f25" fmla="*/ 1881641 f21 1"/>
                  <a:gd name="f26" fmla="*/ 1167473 f20 1"/>
                  <a:gd name="f27" fmla="*/ 1167493 f20 1"/>
                  <a:gd name="f28" fmla="*/ 1167493 f21 1"/>
                  <a:gd name="f29" fmla="*/ 0 f21 1"/>
                  <a:gd name="f30" fmla="*/ 0 f20 1"/>
                  <a:gd name="f31" fmla="*/ 714149 f21 1"/>
                  <a:gd name="f32" fmla="*/ 1875614 f21 1"/>
                  <a:gd name="f33" fmla="*/ 1048124 f20 1"/>
                  <a:gd name="f34" fmla="*/ f22 1 f2"/>
                  <a:gd name="f35" fmla="*/ f25 1 1881641"/>
                  <a:gd name="f36" fmla="*/ f26 1 1167493"/>
                  <a:gd name="f37" fmla="*/ f27 1 1167493"/>
                  <a:gd name="f38" fmla="*/ f28 1 1881641"/>
                  <a:gd name="f39" fmla="*/ f29 1 1881641"/>
                  <a:gd name="f40" fmla="*/ f30 1 1167493"/>
                  <a:gd name="f41" fmla="*/ f31 1 1881641"/>
                  <a:gd name="f42" fmla="*/ f32 1 1881641"/>
                  <a:gd name="f43" fmla="*/ f33 1 1167493"/>
                  <a:gd name="f44" fmla="*/ f5 1 f23"/>
                  <a:gd name="f45" fmla="*/ f6 1 f23"/>
                  <a:gd name="f46" fmla="*/ f5 1 f24"/>
                  <a:gd name="f47" fmla="*/ f7 1 f24"/>
                  <a:gd name="f48" fmla="+- f34 0 f1"/>
                  <a:gd name="f49" fmla="*/ f35 1 f23"/>
                  <a:gd name="f50" fmla="*/ f36 1 f24"/>
                  <a:gd name="f51" fmla="*/ f37 1 f24"/>
                  <a:gd name="f52" fmla="*/ f38 1 f23"/>
                  <a:gd name="f53" fmla="*/ f39 1 f23"/>
                  <a:gd name="f54" fmla="*/ f40 1 f24"/>
                  <a:gd name="f55" fmla="*/ f41 1 f23"/>
                  <a:gd name="f56" fmla="*/ f42 1 f23"/>
                  <a:gd name="f57" fmla="*/ f43 1 f24"/>
                  <a:gd name="f58" fmla="*/ f44 f18 1"/>
                  <a:gd name="f59" fmla="*/ f45 f18 1"/>
                  <a:gd name="f60" fmla="*/ f47 f19 1"/>
                  <a:gd name="f61" fmla="*/ f46 f19 1"/>
                  <a:gd name="f62" fmla="*/ f49 f18 1"/>
                  <a:gd name="f63" fmla="*/ f50 f19 1"/>
                  <a:gd name="f64" fmla="*/ f51 f19 1"/>
                  <a:gd name="f65" fmla="*/ f52 f18 1"/>
                  <a:gd name="f66" fmla="*/ f53 f18 1"/>
                  <a:gd name="f67" fmla="*/ f54 f19 1"/>
                  <a:gd name="f68" fmla="*/ f55 f18 1"/>
                  <a:gd name="f69" fmla="*/ f56 f18 1"/>
                  <a:gd name="f70" fmla="*/ f57 f19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48">
                    <a:pos x="f62" y="f63"/>
                  </a:cxn>
                  <a:cxn ang="f48">
                    <a:pos x="f62" y="f64"/>
                  </a:cxn>
                  <a:cxn ang="f48">
                    <a:pos x="f65" y="f64"/>
                  </a:cxn>
                  <a:cxn ang="f48">
                    <a:pos x="f66" y="f67"/>
                  </a:cxn>
                  <a:cxn ang="f48">
                    <a:pos x="f68" y="f67"/>
                  </a:cxn>
                  <a:cxn ang="f48">
                    <a:pos x="f69" y="f70"/>
                  </a:cxn>
                  <a:cxn ang="f48">
                    <a:pos x="f62" y="f63"/>
                  </a:cxn>
                </a:cxnLst>
                <a:rect l="f58" t="f61" r="f59" b="f60"/>
                <a:pathLst>
                  <a:path w="1881641" h="1167493">
                    <a:moveTo>
                      <a:pt x="f6" y="f8"/>
                    </a:moveTo>
                    <a:lnTo>
                      <a:pt x="f6" y="f7"/>
                    </a:lnTo>
                    <a:lnTo>
                      <a:pt x="f7" y="f7"/>
                    </a:lnTo>
                    <a:cubicBezTo>
                      <a:pt x="f9" y="f7"/>
                      <a:pt x="f5" y="f10"/>
                      <a:pt x="f5" y="f5"/>
                    </a:cubicBezTo>
                    <a:lnTo>
                      <a:pt x="f11" y="f5"/>
                    </a:lnTo>
                    <a:cubicBezTo>
                      <a:pt x="f12" y="f5"/>
                      <a:pt x="f13" y="f14"/>
                      <a:pt x="f15" y="f16"/>
                    </a:cubicBezTo>
                    <a:lnTo>
                      <a:pt x="f6" y="f8"/>
                    </a:lnTo>
                    <a:close/>
                  </a:path>
                </a:pathLst>
              </a:custGeom>
              <a:solidFill>
                <a:srgbClr val="44546A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Tenorite"/>
                </a:endParaRPr>
              </a:p>
            </p:txBody>
          </p:sp>
        </p:grpSp>
      </p:grpSp>
      <p:sp>
        <p:nvSpPr>
          <p:cNvPr id="9" name="Title 1">
            <a:extLst>
              <a:ext uri="{FF2B5EF4-FFF2-40B4-BE49-F238E27FC236}">
                <a16:creationId xmlns:a16="http://schemas.microsoft.com/office/drawing/2014/main" id="{AE323EFE-F972-6699-2276-C878AC6B70E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67487" y="136529"/>
            <a:ext cx="9601200" cy="1653372"/>
          </a:xfrm>
        </p:spPr>
        <p:txBody>
          <a:bodyPr anchor="b"/>
          <a:lstStyle>
            <a:lvl1pPr>
              <a:defRPr sz="4200" b="1"/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A423B6C6-B472-B29B-006C-783721FB7B4C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1167496" y="2023987"/>
            <a:ext cx="4663440" cy="3332832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83464" indent="-283464">
              <a:spcBef>
                <a:spcPts val="1000"/>
              </a:spcBef>
              <a:defRPr sz="2000"/>
            </a:lvl2pPr>
            <a:lvl3pPr marL="566928" indent="-283464">
              <a:spcBef>
                <a:spcPts val="1000"/>
              </a:spcBef>
              <a:defRPr/>
            </a:lvl3pPr>
            <a:lvl4pPr marL="850392" indent="-283464">
              <a:spcBef>
                <a:spcPts val="1000"/>
              </a:spcBef>
              <a:defRPr sz="2000"/>
            </a:lvl4pPr>
            <a:lvl5pPr marL="1133856" indent="-283464">
              <a:spcBef>
                <a:spcPts val="1000"/>
              </a:spcBef>
              <a:defRPr sz="2000"/>
            </a:lvl5pPr>
          </a:lstStyle>
          <a:p>
            <a:pPr lvl="0"/>
            <a:r>
              <a:rPr lang="en-US"/>
              <a:t>Click to add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8DE1D79B-E98A-9108-1971-4832BE3FB99E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283235" y="2023987"/>
            <a:ext cx="4663440" cy="3332832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83464" indent="-283464">
              <a:spcBef>
                <a:spcPts val="1000"/>
              </a:spcBef>
              <a:defRPr sz="2000"/>
            </a:lvl2pPr>
            <a:lvl3pPr marL="566928" indent="-283464">
              <a:spcBef>
                <a:spcPts val="1000"/>
              </a:spcBef>
              <a:defRPr/>
            </a:lvl3pPr>
            <a:lvl4pPr marL="850392" indent="-283464">
              <a:spcBef>
                <a:spcPts val="1000"/>
              </a:spcBef>
              <a:defRPr sz="2000"/>
            </a:lvl4pPr>
            <a:lvl5pPr marL="1133856" indent="-283464">
              <a:spcBef>
                <a:spcPts val="1000"/>
              </a:spcBef>
              <a:defRPr sz="2000"/>
            </a:lvl5pPr>
          </a:lstStyle>
          <a:p>
            <a:pPr lvl="0"/>
            <a:r>
              <a:rPr lang="en-US"/>
              <a:t>Click to add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03252B28-9AEC-5743-D146-B742780684B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637183"/>
                </a:solidFill>
              </a:defRPr>
            </a:lvl1pPr>
          </a:lstStyle>
          <a:p>
            <a:pPr lvl="0"/>
            <a:r>
              <a:rPr lang="en-US"/>
              <a:t>9/8/20XX</a:t>
            </a:r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BB62A7F1-A7A3-0258-8EAF-F06EB2155E5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637183"/>
                </a:solidFill>
              </a:defRPr>
            </a:lvl1pPr>
          </a:lstStyle>
          <a:p>
            <a:pPr lvl="0"/>
            <a:endParaRPr lang="en-US"/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A07C2728-D7AA-6A82-35D2-F684E21616F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153278" y="6356351"/>
            <a:ext cx="1657724" cy="365129"/>
          </a:xfrm>
        </p:spPr>
        <p:txBody>
          <a:bodyPr/>
          <a:lstStyle>
            <a:lvl1pPr>
              <a:defRPr>
                <a:solidFill>
                  <a:srgbClr val="DAE5EF"/>
                </a:solidFill>
              </a:defRPr>
            </a:lvl1pPr>
          </a:lstStyle>
          <a:p>
            <a:pPr lvl="0"/>
            <a:fld id="{FFECB9B5-F269-4B36-8E01-EAEBD66BE9B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7531144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2 content">
    <p:bg>
      <p:bgPr>
        <a:solidFill>
          <a:srgbClr val="006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5">
            <a:extLst>
              <a:ext uri="{FF2B5EF4-FFF2-40B4-BE49-F238E27FC236}">
                <a16:creationId xmlns:a16="http://schemas.microsoft.com/office/drawing/2014/main" id="{1AF89E45-5D41-D29C-C93A-040437E5EFB0}"/>
              </a:ext>
            </a:extLst>
          </p:cNvPr>
          <p:cNvGrpSpPr/>
          <p:nvPr/>
        </p:nvGrpSpPr>
        <p:grpSpPr>
          <a:xfrm>
            <a:off x="-1" y="0"/>
            <a:ext cx="12191997" cy="6858000"/>
            <a:chOff x="-1" y="0"/>
            <a:chExt cx="12191997" cy="6858000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FA316F7B-0D43-7027-93FF-2EBC75E884D6}"/>
                </a:ext>
              </a:extLst>
            </p:cNvPr>
            <p:cNvSpPr/>
            <p:nvPr/>
          </p:nvSpPr>
          <p:spPr>
            <a:xfrm flipH="1">
              <a:off x="8580894" y="0"/>
              <a:ext cx="3611102" cy="361110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167493"/>
                <a:gd name="f7" fmla="val 522704"/>
                <a:gd name="f8" fmla="+- 0 0 -90"/>
                <a:gd name="f9" fmla="*/ f3 1 1167493"/>
                <a:gd name="f10" fmla="*/ f4 1 1167493"/>
                <a:gd name="f11" fmla="+- f6 0 f5"/>
                <a:gd name="f12" fmla="*/ f8 f0 1"/>
                <a:gd name="f13" fmla="*/ f11 1 1167493"/>
                <a:gd name="f14" fmla="*/ 0 f11 1"/>
                <a:gd name="f15" fmla="*/ 1167493 f11 1"/>
                <a:gd name="f16" fmla="*/ f12 1 f2"/>
                <a:gd name="f17" fmla="*/ f14 1 1167493"/>
                <a:gd name="f18" fmla="*/ f15 1 1167493"/>
                <a:gd name="f19" fmla="*/ f5 1 f13"/>
                <a:gd name="f20" fmla="*/ f6 1 f13"/>
                <a:gd name="f21" fmla="+- f16 0 f1"/>
                <a:gd name="f22" fmla="*/ f17 1 f13"/>
                <a:gd name="f23" fmla="*/ f18 1 f13"/>
                <a:gd name="f24" fmla="*/ f19 f9 1"/>
                <a:gd name="f25" fmla="*/ f20 f9 1"/>
                <a:gd name="f26" fmla="*/ f20 f10 1"/>
                <a:gd name="f27" fmla="*/ f19 f10 1"/>
                <a:gd name="f28" fmla="*/ f22 f9 1"/>
                <a:gd name="f29" fmla="*/ f22 f10 1"/>
                <a:gd name="f30" fmla="*/ f23 f9 1"/>
                <a:gd name="f31" fmla="*/ f2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1">
                  <a:pos x="f28" y="f29"/>
                </a:cxn>
                <a:cxn ang="f21">
                  <a:pos x="f30" y="f29"/>
                </a:cxn>
                <a:cxn ang="f21">
                  <a:pos x="f28" y="f31"/>
                </a:cxn>
                <a:cxn ang="f21">
                  <a:pos x="f28" y="f29"/>
                </a:cxn>
              </a:cxnLst>
              <a:rect l="f24" t="f27" r="f25" b="f26"/>
              <a:pathLst>
                <a:path w="1167493" h="1167493">
                  <a:moveTo>
                    <a:pt x="f5" y="f5"/>
                  </a:moveTo>
                  <a:lnTo>
                    <a:pt x="f6" y="f5"/>
                  </a:lnTo>
                  <a:cubicBezTo>
                    <a:pt x="f7" y="f5"/>
                    <a:pt x="f5" y="f7"/>
                    <a:pt x="f5" y="f6"/>
                  </a:cubicBezTo>
                  <a:lnTo>
                    <a:pt x="f5" y="f5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Tenorite"/>
              </a:endParaRPr>
            </a:p>
          </p:txBody>
        </p:sp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F7A52541-3319-780B-ABA2-D300095898B3}"/>
                </a:ext>
              </a:extLst>
            </p:cNvPr>
            <p:cNvSpPr/>
            <p:nvPr/>
          </p:nvSpPr>
          <p:spPr>
            <a:xfrm rot="5399996" flipH="1">
              <a:off x="-1" y="3246898"/>
              <a:ext cx="3611102" cy="361110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167493"/>
                <a:gd name="f7" fmla="val 644789"/>
                <a:gd name="f8" fmla="val 522704"/>
                <a:gd name="f9" fmla="+- 0 0 -90"/>
                <a:gd name="f10" fmla="*/ f3 1 1167493"/>
                <a:gd name="f11" fmla="*/ f4 1 1167493"/>
                <a:gd name="f12" fmla="+- f6 0 f5"/>
                <a:gd name="f13" fmla="*/ f9 f0 1"/>
                <a:gd name="f14" fmla="*/ f12 1 1167493"/>
                <a:gd name="f15" fmla="*/ 0 f12 1"/>
                <a:gd name="f16" fmla="*/ 1167493 f12 1"/>
                <a:gd name="f17" fmla="*/ f13 1 f2"/>
                <a:gd name="f18" fmla="*/ f15 1 1167493"/>
                <a:gd name="f19" fmla="*/ f16 1 1167493"/>
                <a:gd name="f20" fmla="*/ f5 1 f14"/>
                <a:gd name="f21" fmla="*/ f6 1 f14"/>
                <a:gd name="f22" fmla="+- f17 0 f1"/>
                <a:gd name="f23" fmla="*/ f18 1 f14"/>
                <a:gd name="f24" fmla="*/ f19 1 f14"/>
                <a:gd name="f25" fmla="*/ f20 f10 1"/>
                <a:gd name="f26" fmla="*/ f21 f10 1"/>
                <a:gd name="f27" fmla="*/ f21 f11 1"/>
                <a:gd name="f28" fmla="*/ f20 f11 1"/>
                <a:gd name="f29" fmla="*/ f23 f10 1"/>
                <a:gd name="f30" fmla="*/ f23 f11 1"/>
                <a:gd name="f31" fmla="*/ f24 f10 1"/>
                <a:gd name="f32" fmla="*/ f24 f1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2">
                  <a:pos x="f29" y="f30"/>
                </a:cxn>
                <a:cxn ang="f22">
                  <a:pos x="f31" y="f32"/>
                </a:cxn>
                <a:cxn ang="f22">
                  <a:pos x="f29" y="f32"/>
                </a:cxn>
                <a:cxn ang="f22">
                  <a:pos x="f29" y="f30"/>
                </a:cxn>
              </a:cxnLst>
              <a:rect l="f25" t="f28" r="f26" b="f27"/>
              <a:pathLst>
                <a:path w="1167493" h="1167493">
                  <a:moveTo>
                    <a:pt x="f5" y="f5"/>
                  </a:moveTo>
                  <a:cubicBezTo>
                    <a:pt x="f5" y="f7"/>
                    <a:pt x="f8" y="f6"/>
                    <a:pt x="f6" y="f6"/>
                  </a:cubicBezTo>
                  <a:lnTo>
                    <a:pt x="f5" y="f6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Tenorite"/>
              </a:endParaRPr>
            </a:p>
          </p:txBody>
        </p:sp>
      </p:grpSp>
      <p:sp>
        <p:nvSpPr>
          <p:cNvPr id="5" name="Title 1">
            <a:extLst>
              <a:ext uri="{FF2B5EF4-FFF2-40B4-BE49-F238E27FC236}">
                <a16:creationId xmlns:a16="http://schemas.microsoft.com/office/drawing/2014/main" id="{2F50BC72-7353-8E4D-8A31-D0562901F5A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67487" y="69009"/>
            <a:ext cx="9779178" cy="1706563"/>
          </a:xfrm>
        </p:spPr>
        <p:txBody>
          <a:bodyPr anchor="b"/>
          <a:lstStyle>
            <a:lvl1pPr>
              <a:defRPr sz="42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839D8C0B-F3C1-C923-9F22-10CAD540DCB6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1167496" y="2023987"/>
            <a:ext cx="4663440" cy="3332832"/>
          </a:xfrm>
        </p:spPr>
        <p:txBody>
          <a:bodyPr>
            <a:normAutofit/>
          </a:bodyPr>
          <a:lstStyle>
            <a:lvl1pPr marL="530352" indent="-530352">
              <a:buFont typeface="Tenorite"/>
              <a:buAutoNum type="arabicPeriod"/>
              <a:defRPr sz="2000">
                <a:solidFill>
                  <a:srgbClr val="FFFFFF"/>
                </a:solidFill>
              </a:defRPr>
            </a:lvl1pPr>
            <a:lvl2pPr marL="1097280" indent="-530352">
              <a:spcBef>
                <a:spcPts val="1000"/>
              </a:spcBef>
              <a:buFont typeface="Tenorite"/>
              <a:buAutoNum type="alphaLcPeriod"/>
              <a:defRPr sz="2000">
                <a:solidFill>
                  <a:srgbClr val="FFFFFF"/>
                </a:solidFill>
              </a:defRPr>
            </a:lvl2pPr>
            <a:lvl3pPr marL="1645920" indent="-530352">
              <a:spcBef>
                <a:spcPts val="1000"/>
              </a:spcBef>
              <a:buFont typeface="Tenorite"/>
              <a:buAutoNum type="arabicParenR"/>
              <a:defRPr>
                <a:solidFill>
                  <a:srgbClr val="FFFFFF"/>
                </a:solidFill>
              </a:defRPr>
            </a:lvl3pPr>
            <a:lvl4pPr marL="1920240" indent="-530352">
              <a:spcBef>
                <a:spcPts val="1000"/>
              </a:spcBef>
              <a:buFont typeface="Tenorite"/>
              <a:buAutoNum type="alphaLcParenR"/>
              <a:defRPr sz="2000">
                <a:solidFill>
                  <a:srgbClr val="FFFFFF"/>
                </a:solidFill>
              </a:defRPr>
            </a:lvl4pPr>
            <a:lvl5pPr marL="2560320" indent="-514350">
              <a:spcBef>
                <a:spcPts val="1000"/>
              </a:spcBef>
              <a:buFont typeface="Tenorite"/>
              <a:buAutoNum type="romanLcPeriod"/>
              <a:defRPr sz="2000">
                <a:solidFill>
                  <a:srgbClr val="FFFFFF"/>
                </a:solidFill>
              </a:defRPr>
            </a:lvl5pPr>
          </a:lstStyle>
          <a:p>
            <a:pPr lvl="0"/>
            <a:r>
              <a:rPr lang="en-US"/>
              <a:t>Click to add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EC7C8993-7FFA-382B-FEE5-934ACEF0E80D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283235" y="2023987"/>
            <a:ext cx="4663440" cy="3332832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283464" indent="-283464">
              <a:spcBef>
                <a:spcPts val="1000"/>
              </a:spcBef>
              <a:defRPr sz="2000">
                <a:solidFill>
                  <a:srgbClr val="FFFFFF"/>
                </a:solidFill>
              </a:defRPr>
            </a:lvl2pPr>
            <a:lvl3pPr marL="566928" indent="-283464">
              <a:spcBef>
                <a:spcPts val="1000"/>
              </a:spcBef>
              <a:defRPr>
                <a:solidFill>
                  <a:srgbClr val="FFFFFF"/>
                </a:solidFill>
              </a:defRPr>
            </a:lvl3pPr>
            <a:lvl4pPr marL="850392" indent="-283464">
              <a:spcBef>
                <a:spcPts val="1000"/>
              </a:spcBef>
              <a:defRPr sz="2000">
                <a:solidFill>
                  <a:srgbClr val="FFFFFF"/>
                </a:solidFill>
              </a:defRPr>
            </a:lvl4pPr>
            <a:lvl5pPr marL="1133856" indent="-283464">
              <a:spcBef>
                <a:spcPts val="1000"/>
              </a:spcBef>
              <a:defRPr sz="2000">
                <a:solidFill>
                  <a:srgbClr val="FFFFFF"/>
                </a:solidFill>
              </a:defRPr>
            </a:lvl5pPr>
          </a:lstStyle>
          <a:p>
            <a:pPr lvl="0"/>
            <a:r>
              <a:rPr lang="en-US"/>
              <a:t>Click to add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C148A54C-C5B8-5CDA-AB6D-4D6A99419C4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381003" y="6356351"/>
            <a:ext cx="1701021" cy="365129"/>
          </a:xfrm>
        </p:spPr>
        <p:txBody>
          <a:bodyPr/>
          <a:lstStyle>
            <a:lvl1pPr>
              <a:defRPr>
                <a:solidFill>
                  <a:srgbClr val="637183"/>
                </a:solidFill>
              </a:defRPr>
            </a:lvl1pPr>
          </a:lstStyle>
          <a:p>
            <a:pPr lvl="0"/>
            <a:r>
              <a:rPr lang="en-US"/>
              <a:t>9/8/20XX</a:t>
            </a:r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3F331883-F25A-F666-6B28-5C719FBE526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DAE5EF"/>
                </a:solidFill>
              </a:defRPr>
            </a:lvl1pPr>
          </a:lstStyle>
          <a:p>
            <a:pPr lvl="0"/>
            <a:endParaRPr lang="en-US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37616EA4-EC0C-0B49-B9C3-F46745047E9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153278" y="6356351"/>
            <a:ext cx="1657724" cy="365129"/>
          </a:xfrm>
        </p:spPr>
        <p:txBody>
          <a:bodyPr/>
          <a:lstStyle>
            <a:lvl1pPr>
              <a:defRPr>
                <a:solidFill>
                  <a:srgbClr val="DAE5EF"/>
                </a:solidFill>
              </a:defRPr>
            </a:lvl1pPr>
          </a:lstStyle>
          <a:p>
            <a:pPr lvl="0"/>
            <a:fld id="{BD3D69BE-D50C-4221-AF68-7FC22B049E5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0598856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hart ">
    <p:bg>
      <p:bgPr>
        <a:solidFill>
          <a:srgbClr val="DAE5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">
            <a:extLst>
              <a:ext uri="{FF2B5EF4-FFF2-40B4-BE49-F238E27FC236}">
                <a16:creationId xmlns:a16="http://schemas.microsoft.com/office/drawing/2014/main" id="{BE188C1C-3CCA-42EA-916E-ED653BE5EFA9}"/>
              </a:ext>
            </a:extLst>
          </p:cNvPr>
          <p:cNvGrpSpPr/>
          <p:nvPr/>
        </p:nvGrpSpPr>
        <p:grpSpPr>
          <a:xfrm>
            <a:off x="10924903" y="0"/>
            <a:ext cx="1267093" cy="1572365"/>
            <a:chOff x="10924903" y="0"/>
            <a:chExt cx="1267093" cy="1572365"/>
          </a:xfrm>
        </p:grpSpPr>
        <p:sp>
          <p:nvSpPr>
            <p:cNvPr id="3" name="Freeform 12">
              <a:extLst>
                <a:ext uri="{FF2B5EF4-FFF2-40B4-BE49-F238E27FC236}">
                  <a16:creationId xmlns:a16="http://schemas.microsoft.com/office/drawing/2014/main" id="{689AB1E0-F4BB-FD29-73C2-3C00B9BF2A2D}"/>
                </a:ext>
              </a:extLst>
            </p:cNvPr>
            <p:cNvSpPr/>
            <p:nvPr/>
          </p:nvSpPr>
          <p:spPr>
            <a:xfrm flipH="1" flipV="1">
              <a:off x="10924903" y="0"/>
              <a:ext cx="1267093" cy="7861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881641"/>
                <a:gd name="f7" fmla="val 1167493"/>
                <a:gd name="f8" fmla="val 1167473"/>
                <a:gd name="f9" fmla="val 522704"/>
                <a:gd name="f10" fmla="val 644789"/>
                <a:gd name="f11" fmla="val 714149"/>
                <a:gd name="f12" fmla="val 1318639"/>
                <a:gd name="f13" fmla="val 1815827"/>
                <a:gd name="f14" fmla="val 459408"/>
                <a:gd name="f15" fmla="val 1875614"/>
                <a:gd name="f16" fmla="val 1048124"/>
                <a:gd name="f17" fmla="+- 0 0 -90"/>
                <a:gd name="f18" fmla="*/ f3 1 1881641"/>
                <a:gd name="f19" fmla="*/ f4 1 1167493"/>
                <a:gd name="f20" fmla="+- f7 0 f5"/>
                <a:gd name="f21" fmla="+- f6 0 f5"/>
                <a:gd name="f22" fmla="*/ f17 f0 1"/>
                <a:gd name="f23" fmla="*/ f21 1 1881641"/>
                <a:gd name="f24" fmla="*/ f20 1 1167493"/>
                <a:gd name="f25" fmla="*/ 1881641 f21 1"/>
                <a:gd name="f26" fmla="*/ 1167473 f20 1"/>
                <a:gd name="f27" fmla="*/ 1167493 f20 1"/>
                <a:gd name="f28" fmla="*/ 1167493 f21 1"/>
                <a:gd name="f29" fmla="*/ 0 f21 1"/>
                <a:gd name="f30" fmla="*/ 0 f20 1"/>
                <a:gd name="f31" fmla="*/ 714149 f21 1"/>
                <a:gd name="f32" fmla="*/ 1875614 f21 1"/>
                <a:gd name="f33" fmla="*/ 1048124 f20 1"/>
                <a:gd name="f34" fmla="*/ f22 1 f2"/>
                <a:gd name="f35" fmla="*/ f25 1 1881641"/>
                <a:gd name="f36" fmla="*/ f26 1 1167493"/>
                <a:gd name="f37" fmla="*/ f27 1 1167493"/>
                <a:gd name="f38" fmla="*/ f28 1 1881641"/>
                <a:gd name="f39" fmla="*/ f29 1 1881641"/>
                <a:gd name="f40" fmla="*/ f30 1 1167493"/>
                <a:gd name="f41" fmla="*/ f31 1 1881641"/>
                <a:gd name="f42" fmla="*/ f32 1 1881641"/>
                <a:gd name="f43" fmla="*/ f33 1 1167493"/>
                <a:gd name="f44" fmla="*/ f5 1 f23"/>
                <a:gd name="f45" fmla="*/ f6 1 f23"/>
                <a:gd name="f46" fmla="*/ f5 1 f24"/>
                <a:gd name="f47" fmla="*/ f7 1 f24"/>
                <a:gd name="f48" fmla="+- f34 0 f1"/>
                <a:gd name="f49" fmla="*/ f35 1 f23"/>
                <a:gd name="f50" fmla="*/ f36 1 f24"/>
                <a:gd name="f51" fmla="*/ f37 1 f24"/>
                <a:gd name="f52" fmla="*/ f38 1 f23"/>
                <a:gd name="f53" fmla="*/ f39 1 f23"/>
                <a:gd name="f54" fmla="*/ f40 1 f24"/>
                <a:gd name="f55" fmla="*/ f41 1 f23"/>
                <a:gd name="f56" fmla="*/ f42 1 f23"/>
                <a:gd name="f57" fmla="*/ f43 1 f24"/>
                <a:gd name="f58" fmla="*/ f44 f18 1"/>
                <a:gd name="f59" fmla="*/ f45 f18 1"/>
                <a:gd name="f60" fmla="*/ f47 f19 1"/>
                <a:gd name="f61" fmla="*/ f46 f19 1"/>
                <a:gd name="f62" fmla="*/ f49 f18 1"/>
                <a:gd name="f63" fmla="*/ f50 f19 1"/>
                <a:gd name="f64" fmla="*/ f51 f19 1"/>
                <a:gd name="f65" fmla="*/ f52 f18 1"/>
                <a:gd name="f66" fmla="*/ f53 f18 1"/>
                <a:gd name="f67" fmla="*/ f54 f19 1"/>
                <a:gd name="f68" fmla="*/ f55 f18 1"/>
                <a:gd name="f69" fmla="*/ f56 f18 1"/>
                <a:gd name="f70" fmla="*/ f57 f1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8">
                  <a:pos x="f62" y="f63"/>
                </a:cxn>
                <a:cxn ang="f48">
                  <a:pos x="f62" y="f64"/>
                </a:cxn>
                <a:cxn ang="f48">
                  <a:pos x="f65" y="f64"/>
                </a:cxn>
                <a:cxn ang="f48">
                  <a:pos x="f66" y="f67"/>
                </a:cxn>
                <a:cxn ang="f48">
                  <a:pos x="f68" y="f67"/>
                </a:cxn>
                <a:cxn ang="f48">
                  <a:pos x="f69" y="f70"/>
                </a:cxn>
                <a:cxn ang="f48">
                  <a:pos x="f62" y="f63"/>
                </a:cxn>
              </a:cxnLst>
              <a:rect l="f58" t="f61" r="f59" b="f60"/>
              <a:pathLst>
                <a:path w="1881641" h="1167493">
                  <a:moveTo>
                    <a:pt x="f6" y="f8"/>
                  </a:moveTo>
                  <a:lnTo>
                    <a:pt x="f6" y="f7"/>
                  </a:lnTo>
                  <a:lnTo>
                    <a:pt x="f7" y="f7"/>
                  </a:lnTo>
                  <a:cubicBezTo>
                    <a:pt x="f9" y="f7"/>
                    <a:pt x="f5" y="f10"/>
                    <a:pt x="f5" y="f5"/>
                  </a:cubicBezTo>
                  <a:lnTo>
                    <a:pt x="f11" y="f5"/>
                  </a:lnTo>
                  <a:cubicBezTo>
                    <a:pt x="f12" y="f5"/>
                    <a:pt x="f13" y="f14"/>
                    <a:pt x="f15" y="f16"/>
                  </a:cubicBezTo>
                  <a:lnTo>
                    <a:pt x="f6" y="f8"/>
                  </a:lnTo>
                  <a:close/>
                </a:path>
              </a:pathLst>
            </a:custGeom>
            <a:solidFill>
              <a:srgbClr val="0068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Tenorite"/>
              </a:endParaRPr>
            </a:p>
          </p:txBody>
        </p:sp>
        <p:sp>
          <p:nvSpPr>
            <p:cNvPr id="4" name="Freeform 13">
              <a:extLst>
                <a:ext uri="{FF2B5EF4-FFF2-40B4-BE49-F238E27FC236}">
                  <a16:creationId xmlns:a16="http://schemas.microsoft.com/office/drawing/2014/main" id="{837A7D44-763B-0E3A-0411-1F585CF3394A}"/>
                </a:ext>
              </a:extLst>
            </p:cNvPr>
            <p:cNvSpPr/>
            <p:nvPr/>
          </p:nvSpPr>
          <p:spPr>
            <a:xfrm rot="10800009" flipV="1">
              <a:off x="10924903" y="786174"/>
              <a:ext cx="1267093" cy="7861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881641"/>
                <a:gd name="f7" fmla="val 1167493"/>
                <a:gd name="f8" fmla="val 1167473"/>
                <a:gd name="f9" fmla="val 522704"/>
                <a:gd name="f10" fmla="val 644789"/>
                <a:gd name="f11" fmla="val 714149"/>
                <a:gd name="f12" fmla="val 1318639"/>
                <a:gd name="f13" fmla="val 1815827"/>
                <a:gd name="f14" fmla="val 459408"/>
                <a:gd name="f15" fmla="val 1875614"/>
                <a:gd name="f16" fmla="val 1048124"/>
                <a:gd name="f17" fmla="+- 0 0 -90"/>
                <a:gd name="f18" fmla="*/ f3 1 1881641"/>
                <a:gd name="f19" fmla="*/ f4 1 1167493"/>
                <a:gd name="f20" fmla="+- f7 0 f5"/>
                <a:gd name="f21" fmla="+- f6 0 f5"/>
                <a:gd name="f22" fmla="*/ f17 f0 1"/>
                <a:gd name="f23" fmla="*/ f21 1 1881641"/>
                <a:gd name="f24" fmla="*/ f20 1 1167493"/>
                <a:gd name="f25" fmla="*/ 1881641 f21 1"/>
                <a:gd name="f26" fmla="*/ 1167473 f20 1"/>
                <a:gd name="f27" fmla="*/ 1167493 f20 1"/>
                <a:gd name="f28" fmla="*/ 1167493 f21 1"/>
                <a:gd name="f29" fmla="*/ 0 f21 1"/>
                <a:gd name="f30" fmla="*/ 0 f20 1"/>
                <a:gd name="f31" fmla="*/ 714149 f21 1"/>
                <a:gd name="f32" fmla="*/ 1875614 f21 1"/>
                <a:gd name="f33" fmla="*/ 1048124 f20 1"/>
                <a:gd name="f34" fmla="*/ f22 1 f2"/>
                <a:gd name="f35" fmla="*/ f25 1 1881641"/>
                <a:gd name="f36" fmla="*/ f26 1 1167493"/>
                <a:gd name="f37" fmla="*/ f27 1 1167493"/>
                <a:gd name="f38" fmla="*/ f28 1 1881641"/>
                <a:gd name="f39" fmla="*/ f29 1 1881641"/>
                <a:gd name="f40" fmla="*/ f30 1 1167493"/>
                <a:gd name="f41" fmla="*/ f31 1 1881641"/>
                <a:gd name="f42" fmla="*/ f32 1 1881641"/>
                <a:gd name="f43" fmla="*/ f33 1 1167493"/>
                <a:gd name="f44" fmla="*/ f5 1 f23"/>
                <a:gd name="f45" fmla="*/ f6 1 f23"/>
                <a:gd name="f46" fmla="*/ f5 1 f24"/>
                <a:gd name="f47" fmla="*/ f7 1 f24"/>
                <a:gd name="f48" fmla="+- f34 0 f1"/>
                <a:gd name="f49" fmla="*/ f35 1 f23"/>
                <a:gd name="f50" fmla="*/ f36 1 f24"/>
                <a:gd name="f51" fmla="*/ f37 1 f24"/>
                <a:gd name="f52" fmla="*/ f38 1 f23"/>
                <a:gd name="f53" fmla="*/ f39 1 f23"/>
                <a:gd name="f54" fmla="*/ f40 1 f24"/>
                <a:gd name="f55" fmla="*/ f41 1 f23"/>
                <a:gd name="f56" fmla="*/ f42 1 f23"/>
                <a:gd name="f57" fmla="*/ f43 1 f24"/>
                <a:gd name="f58" fmla="*/ f44 f18 1"/>
                <a:gd name="f59" fmla="*/ f45 f18 1"/>
                <a:gd name="f60" fmla="*/ f47 f19 1"/>
                <a:gd name="f61" fmla="*/ f46 f19 1"/>
                <a:gd name="f62" fmla="*/ f49 f18 1"/>
                <a:gd name="f63" fmla="*/ f50 f19 1"/>
                <a:gd name="f64" fmla="*/ f51 f19 1"/>
                <a:gd name="f65" fmla="*/ f52 f18 1"/>
                <a:gd name="f66" fmla="*/ f53 f18 1"/>
                <a:gd name="f67" fmla="*/ f54 f19 1"/>
                <a:gd name="f68" fmla="*/ f55 f18 1"/>
                <a:gd name="f69" fmla="*/ f56 f18 1"/>
                <a:gd name="f70" fmla="*/ f57 f1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8">
                  <a:pos x="f62" y="f63"/>
                </a:cxn>
                <a:cxn ang="f48">
                  <a:pos x="f62" y="f64"/>
                </a:cxn>
                <a:cxn ang="f48">
                  <a:pos x="f65" y="f64"/>
                </a:cxn>
                <a:cxn ang="f48">
                  <a:pos x="f66" y="f67"/>
                </a:cxn>
                <a:cxn ang="f48">
                  <a:pos x="f68" y="f67"/>
                </a:cxn>
                <a:cxn ang="f48">
                  <a:pos x="f69" y="f70"/>
                </a:cxn>
                <a:cxn ang="f48">
                  <a:pos x="f62" y="f63"/>
                </a:cxn>
              </a:cxnLst>
              <a:rect l="f58" t="f61" r="f59" b="f60"/>
              <a:pathLst>
                <a:path w="1881641" h="1167493">
                  <a:moveTo>
                    <a:pt x="f6" y="f8"/>
                  </a:moveTo>
                  <a:lnTo>
                    <a:pt x="f6" y="f7"/>
                  </a:lnTo>
                  <a:lnTo>
                    <a:pt x="f7" y="f7"/>
                  </a:lnTo>
                  <a:cubicBezTo>
                    <a:pt x="f9" y="f7"/>
                    <a:pt x="f5" y="f10"/>
                    <a:pt x="f5" y="f5"/>
                  </a:cubicBezTo>
                  <a:lnTo>
                    <a:pt x="f11" y="f5"/>
                  </a:lnTo>
                  <a:cubicBezTo>
                    <a:pt x="f12" y="f5"/>
                    <a:pt x="f13" y="f14"/>
                    <a:pt x="f15" y="f16"/>
                  </a:cubicBezTo>
                  <a:lnTo>
                    <a:pt x="f6" y="f8"/>
                  </a:lnTo>
                  <a:close/>
                </a:path>
              </a:pathLst>
            </a:custGeom>
            <a:solidFill>
              <a:srgbClr val="44546A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Tenorite"/>
              </a:endParaRPr>
            </a:p>
          </p:txBody>
        </p:sp>
      </p:grpSp>
      <p:sp>
        <p:nvSpPr>
          <p:cNvPr id="5" name="Title 1">
            <a:extLst>
              <a:ext uri="{FF2B5EF4-FFF2-40B4-BE49-F238E27FC236}">
                <a16:creationId xmlns:a16="http://schemas.microsoft.com/office/drawing/2014/main" id="{5D7DBE3C-4D3D-0D77-4A94-CC6277533D7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67487" y="136529"/>
            <a:ext cx="9779178" cy="1570033"/>
          </a:xfrm>
        </p:spPr>
        <p:txBody>
          <a:bodyPr anchor="b"/>
          <a:lstStyle>
            <a:lvl1pPr>
              <a:defRPr sz="4200" b="1"/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1A97703-B033-99F7-97F1-006E1A06926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167496" y="2084832"/>
            <a:ext cx="9779178" cy="3366811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add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EE476D85-3125-49BD-B980-73EBC819740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381003" y="6356351"/>
            <a:ext cx="1701021" cy="365129"/>
          </a:xfrm>
        </p:spPr>
        <p:txBody>
          <a:bodyPr/>
          <a:lstStyle>
            <a:lvl1pPr>
              <a:defRPr>
                <a:solidFill>
                  <a:srgbClr val="637183"/>
                </a:solidFill>
              </a:defRPr>
            </a:lvl1pPr>
          </a:lstStyle>
          <a:p>
            <a:pPr lvl="0"/>
            <a:r>
              <a:rPr lang="en-US"/>
              <a:t>9/8/20XX</a:t>
            </a:r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29FFC993-7FE0-C746-0C66-FD105740F62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637183"/>
                </a:solidFill>
              </a:defRPr>
            </a:lvl1pPr>
          </a:lstStyle>
          <a:p>
            <a:pPr lvl="0"/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C594523A-70DE-8405-CC88-9656C196542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153278" y="6356351"/>
            <a:ext cx="1657724" cy="365129"/>
          </a:xfrm>
        </p:spPr>
        <p:txBody>
          <a:bodyPr/>
          <a:lstStyle>
            <a:lvl1pPr>
              <a:defRPr>
                <a:solidFill>
                  <a:srgbClr val="637183"/>
                </a:solidFill>
              </a:defRPr>
            </a:lvl1pPr>
          </a:lstStyle>
          <a:p>
            <a:pPr lvl="0"/>
            <a:fld id="{4AF49CB5-6A30-469B-A15C-6DEA483BA42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65862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4">
            <a:extLst>
              <a:ext uri="{FF2B5EF4-FFF2-40B4-BE49-F238E27FC236}">
                <a16:creationId xmlns:a16="http://schemas.microsoft.com/office/drawing/2014/main" id="{28CA77D5-853D-C154-C782-683B919DCEA6}"/>
              </a:ext>
            </a:extLst>
          </p:cNvPr>
          <p:cNvGrpSpPr/>
          <p:nvPr/>
        </p:nvGrpSpPr>
        <p:grpSpPr>
          <a:xfrm>
            <a:off x="0" y="0"/>
            <a:ext cx="12192005" cy="6864794"/>
            <a:chOff x="0" y="0"/>
            <a:chExt cx="12192005" cy="6864794"/>
          </a:xfrm>
        </p:grpSpPr>
        <p:sp>
          <p:nvSpPr>
            <p:cNvPr id="3" name="Rectangle 3">
              <a:extLst>
                <a:ext uri="{FF2B5EF4-FFF2-40B4-BE49-F238E27FC236}">
                  <a16:creationId xmlns:a16="http://schemas.microsoft.com/office/drawing/2014/main" id="{01C9F853-FE21-92E4-2F88-0C6D663BB79A}"/>
                </a:ext>
              </a:extLst>
            </p:cNvPr>
            <p:cNvSpPr/>
            <p:nvPr/>
          </p:nvSpPr>
          <p:spPr>
            <a:xfrm>
              <a:off x="8264429" y="0"/>
              <a:ext cx="3927576" cy="6858000"/>
            </a:xfrm>
            <a:prstGeom prst="rect">
              <a:avLst/>
            </a:prstGeom>
            <a:solidFill>
              <a:srgbClr val="DAE5E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Tenorite"/>
              </a:endParaRPr>
            </a:p>
          </p:txBody>
        </p:sp>
        <p:grpSp>
          <p:nvGrpSpPr>
            <p:cNvPr id="4" name="Group 5">
              <a:extLst>
                <a:ext uri="{FF2B5EF4-FFF2-40B4-BE49-F238E27FC236}">
                  <a16:creationId xmlns:a16="http://schemas.microsoft.com/office/drawing/2014/main" id="{CECF66D8-BC44-9ED7-FC3E-3721BD9F048A}"/>
                </a:ext>
              </a:extLst>
            </p:cNvPr>
            <p:cNvGrpSpPr/>
            <p:nvPr/>
          </p:nvGrpSpPr>
          <p:grpSpPr>
            <a:xfrm>
              <a:off x="8264429" y="3685938"/>
              <a:ext cx="3927566" cy="3178856"/>
              <a:chOff x="8264429" y="3685938"/>
              <a:chExt cx="3927566" cy="3178856"/>
            </a:xfrm>
          </p:grpSpPr>
          <p:sp>
            <p:nvSpPr>
              <p:cNvPr id="5" name="Freeform 14">
                <a:extLst>
                  <a:ext uri="{FF2B5EF4-FFF2-40B4-BE49-F238E27FC236}">
                    <a16:creationId xmlns:a16="http://schemas.microsoft.com/office/drawing/2014/main" id="{BAA6C614-9C83-CC05-31BA-8878181874E9}"/>
                  </a:ext>
                </a:extLst>
              </p:cNvPr>
              <p:cNvSpPr/>
              <p:nvPr/>
            </p:nvSpPr>
            <p:spPr>
              <a:xfrm rot="5400013" flipH="1" flipV="1">
                <a:off x="9620676" y="4293474"/>
                <a:ext cx="3178856" cy="1963783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1881641"/>
                  <a:gd name="f7" fmla="val 1167493"/>
                  <a:gd name="f8" fmla="val 1167473"/>
                  <a:gd name="f9" fmla="val 522704"/>
                  <a:gd name="f10" fmla="val 644789"/>
                  <a:gd name="f11" fmla="val 714149"/>
                  <a:gd name="f12" fmla="val 1318639"/>
                  <a:gd name="f13" fmla="val 1815827"/>
                  <a:gd name="f14" fmla="val 459408"/>
                  <a:gd name="f15" fmla="val 1875614"/>
                  <a:gd name="f16" fmla="val 1048124"/>
                  <a:gd name="f17" fmla="+- 0 0 -90"/>
                  <a:gd name="f18" fmla="*/ f3 1 1881641"/>
                  <a:gd name="f19" fmla="*/ f4 1 1167493"/>
                  <a:gd name="f20" fmla="+- f7 0 f5"/>
                  <a:gd name="f21" fmla="+- f6 0 f5"/>
                  <a:gd name="f22" fmla="*/ f17 f0 1"/>
                  <a:gd name="f23" fmla="*/ f21 1 1881641"/>
                  <a:gd name="f24" fmla="*/ f20 1 1167493"/>
                  <a:gd name="f25" fmla="*/ 1881641 f21 1"/>
                  <a:gd name="f26" fmla="*/ 1167473 f20 1"/>
                  <a:gd name="f27" fmla="*/ 1167493 f20 1"/>
                  <a:gd name="f28" fmla="*/ 1167493 f21 1"/>
                  <a:gd name="f29" fmla="*/ 0 f21 1"/>
                  <a:gd name="f30" fmla="*/ 0 f20 1"/>
                  <a:gd name="f31" fmla="*/ 714149 f21 1"/>
                  <a:gd name="f32" fmla="*/ 1875614 f21 1"/>
                  <a:gd name="f33" fmla="*/ 1048124 f20 1"/>
                  <a:gd name="f34" fmla="*/ f22 1 f2"/>
                  <a:gd name="f35" fmla="*/ f25 1 1881641"/>
                  <a:gd name="f36" fmla="*/ f26 1 1167493"/>
                  <a:gd name="f37" fmla="*/ f27 1 1167493"/>
                  <a:gd name="f38" fmla="*/ f28 1 1881641"/>
                  <a:gd name="f39" fmla="*/ f29 1 1881641"/>
                  <a:gd name="f40" fmla="*/ f30 1 1167493"/>
                  <a:gd name="f41" fmla="*/ f31 1 1881641"/>
                  <a:gd name="f42" fmla="*/ f32 1 1881641"/>
                  <a:gd name="f43" fmla="*/ f33 1 1167493"/>
                  <a:gd name="f44" fmla="*/ f5 1 f23"/>
                  <a:gd name="f45" fmla="*/ f6 1 f23"/>
                  <a:gd name="f46" fmla="*/ f5 1 f24"/>
                  <a:gd name="f47" fmla="*/ f7 1 f24"/>
                  <a:gd name="f48" fmla="+- f34 0 f1"/>
                  <a:gd name="f49" fmla="*/ f35 1 f23"/>
                  <a:gd name="f50" fmla="*/ f36 1 f24"/>
                  <a:gd name="f51" fmla="*/ f37 1 f24"/>
                  <a:gd name="f52" fmla="*/ f38 1 f23"/>
                  <a:gd name="f53" fmla="*/ f39 1 f23"/>
                  <a:gd name="f54" fmla="*/ f40 1 f24"/>
                  <a:gd name="f55" fmla="*/ f41 1 f23"/>
                  <a:gd name="f56" fmla="*/ f42 1 f23"/>
                  <a:gd name="f57" fmla="*/ f43 1 f24"/>
                  <a:gd name="f58" fmla="*/ f44 f18 1"/>
                  <a:gd name="f59" fmla="*/ f45 f18 1"/>
                  <a:gd name="f60" fmla="*/ f47 f19 1"/>
                  <a:gd name="f61" fmla="*/ f46 f19 1"/>
                  <a:gd name="f62" fmla="*/ f49 f18 1"/>
                  <a:gd name="f63" fmla="*/ f50 f19 1"/>
                  <a:gd name="f64" fmla="*/ f51 f19 1"/>
                  <a:gd name="f65" fmla="*/ f52 f18 1"/>
                  <a:gd name="f66" fmla="*/ f53 f18 1"/>
                  <a:gd name="f67" fmla="*/ f54 f19 1"/>
                  <a:gd name="f68" fmla="*/ f55 f18 1"/>
                  <a:gd name="f69" fmla="*/ f56 f18 1"/>
                  <a:gd name="f70" fmla="*/ f57 f19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48">
                    <a:pos x="f62" y="f63"/>
                  </a:cxn>
                  <a:cxn ang="f48">
                    <a:pos x="f62" y="f64"/>
                  </a:cxn>
                  <a:cxn ang="f48">
                    <a:pos x="f65" y="f64"/>
                  </a:cxn>
                  <a:cxn ang="f48">
                    <a:pos x="f66" y="f67"/>
                  </a:cxn>
                  <a:cxn ang="f48">
                    <a:pos x="f68" y="f67"/>
                  </a:cxn>
                  <a:cxn ang="f48">
                    <a:pos x="f69" y="f70"/>
                  </a:cxn>
                  <a:cxn ang="f48">
                    <a:pos x="f62" y="f63"/>
                  </a:cxn>
                </a:cxnLst>
                <a:rect l="f58" t="f61" r="f59" b="f60"/>
                <a:pathLst>
                  <a:path w="1881641" h="1167493">
                    <a:moveTo>
                      <a:pt x="f6" y="f8"/>
                    </a:moveTo>
                    <a:lnTo>
                      <a:pt x="f6" y="f7"/>
                    </a:lnTo>
                    <a:lnTo>
                      <a:pt x="f7" y="f7"/>
                    </a:lnTo>
                    <a:cubicBezTo>
                      <a:pt x="f9" y="f7"/>
                      <a:pt x="f5" y="f10"/>
                      <a:pt x="f5" y="f5"/>
                    </a:cubicBezTo>
                    <a:lnTo>
                      <a:pt x="f11" y="f5"/>
                    </a:lnTo>
                    <a:cubicBezTo>
                      <a:pt x="f12" y="f5"/>
                      <a:pt x="f13" y="f14"/>
                      <a:pt x="f15" y="f16"/>
                    </a:cubicBezTo>
                    <a:lnTo>
                      <a:pt x="f6" y="f8"/>
                    </a:lnTo>
                    <a:close/>
                  </a:path>
                </a:pathLst>
              </a:custGeom>
              <a:solidFill>
                <a:srgbClr val="0068FF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Tenorite"/>
                </a:endParaRPr>
              </a:p>
            </p:txBody>
          </p:sp>
          <p:sp>
            <p:nvSpPr>
              <p:cNvPr id="6" name="Freeform 15">
                <a:extLst>
                  <a:ext uri="{FF2B5EF4-FFF2-40B4-BE49-F238E27FC236}">
                    <a16:creationId xmlns:a16="http://schemas.microsoft.com/office/drawing/2014/main" id="{95397AFA-4697-2C38-41B2-113E70EEAA8B}"/>
                  </a:ext>
                </a:extLst>
              </p:cNvPr>
              <p:cNvSpPr/>
              <p:nvPr/>
            </p:nvSpPr>
            <p:spPr>
              <a:xfrm rot="16199987" flipV="1">
                <a:off x="7656893" y="4293474"/>
                <a:ext cx="3178856" cy="1963783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1881641"/>
                  <a:gd name="f7" fmla="val 1167493"/>
                  <a:gd name="f8" fmla="val 1167473"/>
                  <a:gd name="f9" fmla="val 522704"/>
                  <a:gd name="f10" fmla="val 644789"/>
                  <a:gd name="f11" fmla="val 714149"/>
                  <a:gd name="f12" fmla="val 1318639"/>
                  <a:gd name="f13" fmla="val 1815827"/>
                  <a:gd name="f14" fmla="val 459408"/>
                  <a:gd name="f15" fmla="val 1875614"/>
                  <a:gd name="f16" fmla="val 1048124"/>
                  <a:gd name="f17" fmla="+- 0 0 -90"/>
                  <a:gd name="f18" fmla="*/ f3 1 1881641"/>
                  <a:gd name="f19" fmla="*/ f4 1 1167493"/>
                  <a:gd name="f20" fmla="+- f7 0 f5"/>
                  <a:gd name="f21" fmla="+- f6 0 f5"/>
                  <a:gd name="f22" fmla="*/ f17 f0 1"/>
                  <a:gd name="f23" fmla="*/ f21 1 1881641"/>
                  <a:gd name="f24" fmla="*/ f20 1 1167493"/>
                  <a:gd name="f25" fmla="*/ 1881641 f21 1"/>
                  <a:gd name="f26" fmla="*/ 1167473 f20 1"/>
                  <a:gd name="f27" fmla="*/ 1167493 f20 1"/>
                  <a:gd name="f28" fmla="*/ 1167493 f21 1"/>
                  <a:gd name="f29" fmla="*/ 0 f21 1"/>
                  <a:gd name="f30" fmla="*/ 0 f20 1"/>
                  <a:gd name="f31" fmla="*/ 714149 f21 1"/>
                  <a:gd name="f32" fmla="*/ 1875614 f21 1"/>
                  <a:gd name="f33" fmla="*/ 1048124 f20 1"/>
                  <a:gd name="f34" fmla="*/ f22 1 f2"/>
                  <a:gd name="f35" fmla="*/ f25 1 1881641"/>
                  <a:gd name="f36" fmla="*/ f26 1 1167493"/>
                  <a:gd name="f37" fmla="*/ f27 1 1167493"/>
                  <a:gd name="f38" fmla="*/ f28 1 1881641"/>
                  <a:gd name="f39" fmla="*/ f29 1 1881641"/>
                  <a:gd name="f40" fmla="*/ f30 1 1167493"/>
                  <a:gd name="f41" fmla="*/ f31 1 1881641"/>
                  <a:gd name="f42" fmla="*/ f32 1 1881641"/>
                  <a:gd name="f43" fmla="*/ f33 1 1167493"/>
                  <a:gd name="f44" fmla="*/ f5 1 f23"/>
                  <a:gd name="f45" fmla="*/ f6 1 f23"/>
                  <a:gd name="f46" fmla="*/ f5 1 f24"/>
                  <a:gd name="f47" fmla="*/ f7 1 f24"/>
                  <a:gd name="f48" fmla="+- f34 0 f1"/>
                  <a:gd name="f49" fmla="*/ f35 1 f23"/>
                  <a:gd name="f50" fmla="*/ f36 1 f24"/>
                  <a:gd name="f51" fmla="*/ f37 1 f24"/>
                  <a:gd name="f52" fmla="*/ f38 1 f23"/>
                  <a:gd name="f53" fmla="*/ f39 1 f23"/>
                  <a:gd name="f54" fmla="*/ f40 1 f24"/>
                  <a:gd name="f55" fmla="*/ f41 1 f23"/>
                  <a:gd name="f56" fmla="*/ f42 1 f23"/>
                  <a:gd name="f57" fmla="*/ f43 1 f24"/>
                  <a:gd name="f58" fmla="*/ f44 f18 1"/>
                  <a:gd name="f59" fmla="*/ f45 f18 1"/>
                  <a:gd name="f60" fmla="*/ f47 f19 1"/>
                  <a:gd name="f61" fmla="*/ f46 f19 1"/>
                  <a:gd name="f62" fmla="*/ f49 f18 1"/>
                  <a:gd name="f63" fmla="*/ f50 f19 1"/>
                  <a:gd name="f64" fmla="*/ f51 f19 1"/>
                  <a:gd name="f65" fmla="*/ f52 f18 1"/>
                  <a:gd name="f66" fmla="*/ f53 f18 1"/>
                  <a:gd name="f67" fmla="*/ f54 f19 1"/>
                  <a:gd name="f68" fmla="*/ f55 f18 1"/>
                  <a:gd name="f69" fmla="*/ f56 f18 1"/>
                  <a:gd name="f70" fmla="*/ f57 f19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48">
                    <a:pos x="f62" y="f63"/>
                  </a:cxn>
                  <a:cxn ang="f48">
                    <a:pos x="f62" y="f64"/>
                  </a:cxn>
                  <a:cxn ang="f48">
                    <a:pos x="f65" y="f64"/>
                  </a:cxn>
                  <a:cxn ang="f48">
                    <a:pos x="f66" y="f67"/>
                  </a:cxn>
                  <a:cxn ang="f48">
                    <a:pos x="f68" y="f67"/>
                  </a:cxn>
                  <a:cxn ang="f48">
                    <a:pos x="f69" y="f70"/>
                  </a:cxn>
                  <a:cxn ang="f48">
                    <a:pos x="f62" y="f63"/>
                  </a:cxn>
                </a:cxnLst>
                <a:rect l="f58" t="f61" r="f59" b="f60"/>
                <a:pathLst>
                  <a:path w="1881641" h="1167493">
                    <a:moveTo>
                      <a:pt x="f6" y="f8"/>
                    </a:moveTo>
                    <a:lnTo>
                      <a:pt x="f6" y="f7"/>
                    </a:lnTo>
                    <a:lnTo>
                      <a:pt x="f7" y="f7"/>
                    </a:lnTo>
                    <a:cubicBezTo>
                      <a:pt x="f9" y="f7"/>
                      <a:pt x="f5" y="f10"/>
                      <a:pt x="f5" y="f5"/>
                    </a:cubicBezTo>
                    <a:lnTo>
                      <a:pt x="f11" y="f5"/>
                    </a:lnTo>
                    <a:cubicBezTo>
                      <a:pt x="f12" y="f5"/>
                      <a:pt x="f13" y="f14"/>
                      <a:pt x="f15" y="f16"/>
                    </a:cubicBezTo>
                    <a:lnTo>
                      <a:pt x="f6" y="f8"/>
                    </a:lnTo>
                    <a:close/>
                  </a:path>
                </a:pathLst>
              </a:custGeom>
              <a:solidFill>
                <a:srgbClr val="44546A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Tenorite"/>
                </a:endParaRPr>
              </a:p>
            </p:txBody>
          </p:sp>
        </p:grpSp>
        <p:sp>
          <p:nvSpPr>
            <p:cNvPr id="7" name="Freeform 21">
              <a:extLst>
                <a:ext uri="{FF2B5EF4-FFF2-40B4-BE49-F238E27FC236}">
                  <a16:creationId xmlns:a16="http://schemas.microsoft.com/office/drawing/2014/main" id="{CA26918E-A56C-A63D-E03C-C2E31FF12E7E}"/>
                </a:ext>
              </a:extLst>
            </p:cNvPr>
            <p:cNvSpPr/>
            <p:nvPr/>
          </p:nvSpPr>
          <p:spPr>
            <a:xfrm>
              <a:off x="0" y="0"/>
              <a:ext cx="1167496" cy="116749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862693"/>
                <a:gd name="f7" fmla="val 476453"/>
                <a:gd name="f8" fmla="val 476452"/>
                <a:gd name="f9" fmla="+- 0 0 -90"/>
                <a:gd name="f10" fmla="*/ f3 1 862693"/>
                <a:gd name="f11" fmla="*/ f4 1 862693"/>
                <a:gd name="f12" fmla="+- f6 0 f5"/>
                <a:gd name="f13" fmla="*/ f9 f0 1"/>
                <a:gd name="f14" fmla="*/ f12 1 862693"/>
                <a:gd name="f15" fmla="*/ 0 f12 1"/>
                <a:gd name="f16" fmla="*/ 862693 f12 1"/>
                <a:gd name="f17" fmla="*/ f13 1 f2"/>
                <a:gd name="f18" fmla="*/ f15 1 862693"/>
                <a:gd name="f19" fmla="*/ f16 1 862693"/>
                <a:gd name="f20" fmla="*/ f5 1 f14"/>
                <a:gd name="f21" fmla="*/ f6 1 f14"/>
                <a:gd name="f22" fmla="+- f17 0 f1"/>
                <a:gd name="f23" fmla="*/ f18 1 f14"/>
                <a:gd name="f24" fmla="*/ f19 1 f14"/>
                <a:gd name="f25" fmla="*/ f20 f10 1"/>
                <a:gd name="f26" fmla="*/ f21 f10 1"/>
                <a:gd name="f27" fmla="*/ f21 f11 1"/>
                <a:gd name="f28" fmla="*/ f20 f11 1"/>
                <a:gd name="f29" fmla="*/ f23 f10 1"/>
                <a:gd name="f30" fmla="*/ f23 f11 1"/>
                <a:gd name="f31" fmla="*/ f24 f10 1"/>
                <a:gd name="f32" fmla="*/ f24 f1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2">
                  <a:pos x="f29" y="f30"/>
                </a:cxn>
                <a:cxn ang="f22">
                  <a:pos x="f31" y="f30"/>
                </a:cxn>
                <a:cxn ang="f22">
                  <a:pos x="f29" y="f32"/>
                </a:cxn>
                <a:cxn ang="f22">
                  <a:pos x="f29" y="f30"/>
                </a:cxn>
              </a:cxnLst>
              <a:rect l="f25" t="f28" r="f26" b="f27"/>
              <a:pathLst>
                <a:path w="862693" h="862693">
                  <a:moveTo>
                    <a:pt x="f5" y="f5"/>
                  </a:moveTo>
                  <a:lnTo>
                    <a:pt x="f6" y="f5"/>
                  </a:lnTo>
                  <a:cubicBezTo>
                    <a:pt x="f6" y="f7"/>
                    <a:pt x="f8" y="f6"/>
                    <a:pt x="f5" y="f6"/>
                  </a:cubicBezTo>
                  <a:lnTo>
                    <a:pt x="f5" y="f5"/>
                  </a:lnTo>
                  <a:close/>
                </a:path>
              </a:pathLst>
            </a:custGeom>
            <a:solidFill>
              <a:srgbClr val="637183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Tenorite"/>
              </a:endParaRPr>
            </a:p>
          </p:txBody>
        </p:sp>
        <p:sp>
          <p:nvSpPr>
            <p:cNvPr id="8" name="Freeform 16">
              <a:extLst>
                <a:ext uri="{FF2B5EF4-FFF2-40B4-BE49-F238E27FC236}">
                  <a16:creationId xmlns:a16="http://schemas.microsoft.com/office/drawing/2014/main" id="{B3403056-8DB4-4941-3FF9-8ECA116269D8}"/>
                </a:ext>
              </a:extLst>
            </p:cNvPr>
            <p:cNvSpPr/>
            <p:nvPr/>
          </p:nvSpPr>
          <p:spPr>
            <a:xfrm>
              <a:off x="10228213" y="0"/>
              <a:ext cx="1963783" cy="317885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963787"/>
                <a:gd name="f7" fmla="val 3178856"/>
                <a:gd name="f8" fmla="val 1967129"/>
                <a:gd name="f9" fmla="val 2349671"/>
                <a:gd name="f10" fmla="val 1963753"/>
                <a:gd name="f11" fmla="val 1763002"/>
                <a:gd name="f12" fmla="val 3168629"/>
                <a:gd name="f13" fmla="val 772749"/>
                <a:gd name="f14" fmla="val 3067186"/>
                <a:gd name="f15" fmla="val 2223585"/>
                <a:gd name="f16" fmla="val 1197921"/>
                <a:gd name="f17" fmla="val 1039961"/>
                <a:gd name="f18" fmla="+- 0 0 -90"/>
                <a:gd name="f19" fmla="*/ f3 1 1963787"/>
                <a:gd name="f20" fmla="*/ f4 1 3178856"/>
                <a:gd name="f21" fmla="+- f7 0 f5"/>
                <a:gd name="f22" fmla="+- f6 0 f5"/>
                <a:gd name="f23" fmla="*/ f18 f0 1"/>
                <a:gd name="f24" fmla="*/ f22 1 1963787"/>
                <a:gd name="f25" fmla="*/ f21 1 3178856"/>
                <a:gd name="f26" fmla="*/ 0 f22 1"/>
                <a:gd name="f27" fmla="*/ 0 f21 1"/>
                <a:gd name="f28" fmla="*/ 1963787 f22 1"/>
                <a:gd name="f29" fmla="*/ 1967129 f21 1"/>
                <a:gd name="f30" fmla="*/ 2349671 f21 1"/>
                <a:gd name="f31" fmla="*/ 3178856 f21 1"/>
                <a:gd name="f32" fmla="*/ 1963753 f22 1"/>
                <a:gd name="f33" fmla="*/ 1763002 f22 1"/>
                <a:gd name="f34" fmla="*/ 3168629 f21 1"/>
                <a:gd name="f35" fmla="*/ 1197921 f21 1"/>
                <a:gd name="f36" fmla="*/ 1039961 f21 1"/>
                <a:gd name="f37" fmla="*/ f23 1 f2"/>
                <a:gd name="f38" fmla="*/ f26 1 1963787"/>
                <a:gd name="f39" fmla="*/ f27 1 3178856"/>
                <a:gd name="f40" fmla="*/ f28 1 1963787"/>
                <a:gd name="f41" fmla="*/ f29 1 3178856"/>
                <a:gd name="f42" fmla="*/ f30 1 3178856"/>
                <a:gd name="f43" fmla="*/ f31 1 3178856"/>
                <a:gd name="f44" fmla="*/ f32 1 1963787"/>
                <a:gd name="f45" fmla="*/ f33 1 1963787"/>
                <a:gd name="f46" fmla="*/ f34 1 3178856"/>
                <a:gd name="f47" fmla="*/ f35 1 3178856"/>
                <a:gd name="f48" fmla="*/ f36 1 3178856"/>
                <a:gd name="f49" fmla="*/ f5 1 f24"/>
                <a:gd name="f50" fmla="*/ f6 1 f24"/>
                <a:gd name="f51" fmla="*/ f5 1 f25"/>
                <a:gd name="f52" fmla="*/ f7 1 f25"/>
                <a:gd name="f53" fmla="+- f37 0 f1"/>
                <a:gd name="f54" fmla="*/ f38 1 f24"/>
                <a:gd name="f55" fmla="*/ f39 1 f25"/>
                <a:gd name="f56" fmla="*/ f40 1 f24"/>
                <a:gd name="f57" fmla="*/ f41 1 f25"/>
                <a:gd name="f58" fmla="*/ f42 1 f25"/>
                <a:gd name="f59" fmla="*/ f43 1 f25"/>
                <a:gd name="f60" fmla="*/ f44 1 f24"/>
                <a:gd name="f61" fmla="*/ f45 1 f24"/>
                <a:gd name="f62" fmla="*/ f46 1 f25"/>
                <a:gd name="f63" fmla="*/ f47 1 f25"/>
                <a:gd name="f64" fmla="*/ f48 1 f25"/>
                <a:gd name="f65" fmla="*/ f49 f19 1"/>
                <a:gd name="f66" fmla="*/ f50 f19 1"/>
                <a:gd name="f67" fmla="*/ f52 f20 1"/>
                <a:gd name="f68" fmla="*/ f51 f20 1"/>
                <a:gd name="f69" fmla="*/ f54 f19 1"/>
                <a:gd name="f70" fmla="*/ f55 f20 1"/>
                <a:gd name="f71" fmla="*/ f56 f19 1"/>
                <a:gd name="f72" fmla="*/ f57 f20 1"/>
                <a:gd name="f73" fmla="*/ f58 f20 1"/>
                <a:gd name="f74" fmla="*/ f59 f20 1"/>
                <a:gd name="f75" fmla="*/ f60 f19 1"/>
                <a:gd name="f76" fmla="*/ f61 f19 1"/>
                <a:gd name="f77" fmla="*/ f62 f20 1"/>
                <a:gd name="f78" fmla="*/ f63 f20 1"/>
                <a:gd name="f79" fmla="*/ f64 f2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53">
                  <a:pos x="f69" y="f70"/>
                </a:cxn>
                <a:cxn ang="f53">
                  <a:pos x="f71" y="f70"/>
                </a:cxn>
                <a:cxn ang="f53">
                  <a:pos x="f71" y="f72"/>
                </a:cxn>
                <a:cxn ang="f53">
                  <a:pos x="f71" y="f73"/>
                </a:cxn>
                <a:cxn ang="f53">
                  <a:pos x="f71" y="f74"/>
                </a:cxn>
                <a:cxn ang="f53">
                  <a:pos x="f75" y="f74"/>
                </a:cxn>
                <a:cxn ang="f53">
                  <a:pos x="f76" y="f77"/>
                </a:cxn>
                <a:cxn ang="f53">
                  <a:pos x="f69" y="f78"/>
                </a:cxn>
                <a:cxn ang="f53">
                  <a:pos x="f69" y="f79"/>
                </a:cxn>
                <a:cxn ang="f53">
                  <a:pos x="f69" y="f70"/>
                </a:cxn>
              </a:cxnLst>
              <a:rect l="f65" t="f68" r="f66" b="f67"/>
              <a:pathLst>
                <a:path w="1963787" h="3178856">
                  <a:moveTo>
                    <a:pt x="f5" y="f5"/>
                  </a:moveTo>
                  <a:lnTo>
                    <a:pt x="f6" y="f5"/>
                  </a:lnTo>
                  <a:lnTo>
                    <a:pt x="f6" y="f8"/>
                  </a:lnTo>
                  <a:lnTo>
                    <a:pt x="f6" y="f9"/>
                  </a:lnTo>
                  <a:lnTo>
                    <a:pt x="f6" y="f7"/>
                  </a:lnTo>
                  <a:lnTo>
                    <a:pt x="f10" y="f7"/>
                  </a:lnTo>
                  <a:lnTo>
                    <a:pt x="f11" y="f12"/>
                  </a:lnTo>
                  <a:cubicBezTo>
                    <a:pt x="f13" y="f14"/>
                    <a:pt x="f5" y="f15"/>
                    <a:pt x="f5" y="f16"/>
                  </a:cubicBezTo>
                  <a:lnTo>
                    <a:pt x="f5" y="f1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0068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Tenorite"/>
              </a:endParaRPr>
            </a:p>
          </p:txBody>
        </p:sp>
      </p:grpSp>
      <p:sp>
        <p:nvSpPr>
          <p:cNvPr id="9" name="Title 1">
            <a:extLst>
              <a:ext uri="{FF2B5EF4-FFF2-40B4-BE49-F238E27FC236}">
                <a16:creationId xmlns:a16="http://schemas.microsoft.com/office/drawing/2014/main" id="{D4726A80-A404-6AD4-EF7D-E5CE8CD9C024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167496" y="252548"/>
            <a:ext cx="6220279" cy="3262807"/>
          </a:xfrm>
        </p:spPr>
        <p:txBody>
          <a:bodyPr anchor="b"/>
          <a:lstStyle>
            <a:lvl1pPr>
              <a:defRPr sz="6000" b="1"/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995275AE-C301-5569-17FD-D55846E9E89F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167496" y="3685937"/>
            <a:ext cx="6220279" cy="2919514"/>
          </a:xfrm>
        </p:spPr>
        <p:txBody>
          <a:bodyPr>
            <a:normAutofit/>
          </a:bodyPr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1370003847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1C9B3B8-152E-D820-9152-42822D42F32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81003" y="381003"/>
            <a:ext cx="114300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E21665-0EEC-0055-43E6-12EEFA0E968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381003" y="1825627"/>
            <a:ext cx="114300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E601A6-2BC5-CA46-87B9-6835A47A2369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3810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44546A"/>
                </a:solidFill>
                <a:uFillTx/>
                <a:latin typeface="Tenorite"/>
              </a:defRPr>
            </a:lvl1pPr>
          </a:lstStyle>
          <a:p>
            <a:pPr lvl="0"/>
            <a:r>
              <a:rPr lang="en-US"/>
              <a:t>9/8/20XX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E2928-E6EF-F94D-9069-00A1D667DC85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44546A"/>
                </a:solidFill>
                <a:uFillTx/>
                <a:latin typeface="Tenorite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036FA2-8298-9D27-A625-B753030DB426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90678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44546A"/>
                </a:solidFill>
                <a:uFillTx/>
                <a:latin typeface="Tenorite"/>
              </a:defRPr>
            </a:lvl1pPr>
          </a:lstStyle>
          <a:p>
            <a:pPr lvl="0"/>
            <a:fld id="{39D9DC78-2998-4343-9E8B-A37888F3494D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</p:sldLayoutIdLst>
  <p:txStyles>
    <p:titleStyle>
      <a:lvl1pPr marL="0" marR="0" lvl="0" indent="0" algn="l" defTabSz="914400" rtl="0" fontAlgn="auto" hangingPunct="1">
        <a:lnSpc>
          <a:spcPct val="8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Tenorite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Tenorite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Tenorite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Tenorite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Tenorite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Tenorite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3390/electronics13020306" TargetMode="External"/><Relationship Id="rId3" Type="http://schemas.openxmlformats.org/officeDocument/2006/relationships/hyperlink" Target="https://doi.org/10.3390/app14093903" TargetMode="External"/><Relationship Id="rId7" Type="http://schemas.openxmlformats.org/officeDocument/2006/relationships/hyperlink" Target="https://doi.org/10.1007/s44244-025-00024-2" TargetMode="External"/><Relationship Id="rId2" Type="http://schemas.openxmlformats.org/officeDocument/2006/relationships/hyperlink" Target="https://doi.org/10.1016/j.eswa.2020.11448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07/s00371-023-02801-5" TargetMode="External"/><Relationship Id="rId5" Type="http://schemas.openxmlformats.org/officeDocument/2006/relationships/hyperlink" Target="https://doi.org/10.1016/j.heliyon.2024.e26182" TargetMode="External"/><Relationship Id="rId4" Type="http://schemas.openxmlformats.org/officeDocument/2006/relationships/hyperlink" Target="https://doi.org/10.1109/access.2022.3197906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C92723-3F69-1616-2A85-12758E6D6AC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65888" y="469983"/>
            <a:ext cx="7096932" cy="3830128"/>
          </a:xfrm>
        </p:spPr>
        <p:txBody>
          <a:bodyPr/>
          <a:lstStyle/>
          <a:p>
            <a:pPr lvl="0"/>
            <a:r>
              <a:rPr lang="en-US"/>
              <a:t>Lightweight CNN for Real-Time UK Traffic Sign Recognition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2FD299-E456-B343-3E27-676E065F3102}"/>
              </a:ext>
            </a:extLst>
          </p:cNvPr>
          <p:cNvSpPr txBox="1"/>
          <p:nvPr/>
        </p:nvSpPr>
        <p:spPr>
          <a:xfrm>
            <a:off x="2404872" y="4846320"/>
            <a:ext cx="4541203" cy="127859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marL="0" marR="0" lvl="1" indent="0" algn="l" defTabSz="914400" rtl="0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Tenorite"/>
              </a:rPr>
              <a:t>ACFA7004</a:t>
            </a:r>
          </a:p>
          <a:p>
            <a:pPr marL="0" marR="0" lvl="1" indent="0" algn="l" defTabSz="914400" rtl="0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Tenorite"/>
              </a:rPr>
              <a:t>Mohammad Lakhi</a:t>
            </a:r>
            <a:br>
              <a: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Tenorite"/>
              </a:rPr>
            </a:br>
            <a:r>
              <a: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Tenorite"/>
              </a:rPr>
              <a:t>2512430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1CB69-D17F-0002-F7DE-5ACAECF970A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BF209F-056B-716D-7869-05F53CE1BD17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457200" lvl="0" indent="-457200">
              <a:lnSpc>
                <a:spcPct val="70000"/>
              </a:lnSpc>
              <a:buChar char="•"/>
            </a:pPr>
            <a:r>
              <a:rPr lang="en-GB" sz="2600"/>
              <a:t>Research context/background</a:t>
            </a:r>
            <a:endParaRPr lang="en-IN" sz="2600"/>
          </a:p>
          <a:p>
            <a:pPr marL="457200" lvl="0" indent="-457200">
              <a:lnSpc>
                <a:spcPct val="70000"/>
              </a:lnSpc>
              <a:buChar char="•"/>
            </a:pPr>
            <a:r>
              <a:rPr lang="en-GB" sz="2600"/>
              <a:t>Research Problem</a:t>
            </a:r>
          </a:p>
          <a:p>
            <a:pPr marL="457200" lvl="0" indent="-457200">
              <a:lnSpc>
                <a:spcPct val="70000"/>
              </a:lnSpc>
              <a:buChar char="•"/>
            </a:pPr>
            <a:r>
              <a:rPr lang="en-GB" sz="2600"/>
              <a:t>Aim and Objectives</a:t>
            </a:r>
            <a:endParaRPr lang="en-IN" sz="2600"/>
          </a:p>
          <a:p>
            <a:pPr marL="457200" lvl="0" indent="-457200">
              <a:lnSpc>
                <a:spcPct val="70000"/>
              </a:lnSpc>
              <a:buChar char="•"/>
            </a:pPr>
            <a:r>
              <a:rPr lang="en-GB" sz="2600"/>
              <a:t>Literature Review</a:t>
            </a:r>
          </a:p>
          <a:p>
            <a:pPr marL="457200" lvl="0" indent="-457200">
              <a:lnSpc>
                <a:spcPct val="70000"/>
              </a:lnSpc>
              <a:buChar char="•"/>
            </a:pPr>
            <a:r>
              <a:rPr lang="en-GB" sz="2600"/>
              <a:t>Research Methodology</a:t>
            </a:r>
            <a:endParaRPr lang="en-IN" sz="2600"/>
          </a:p>
          <a:p>
            <a:pPr marL="457200" lvl="0" indent="-457200">
              <a:lnSpc>
                <a:spcPct val="70000"/>
              </a:lnSpc>
              <a:buChar char="•"/>
            </a:pPr>
            <a:r>
              <a:rPr lang="en-GB" sz="2600"/>
              <a:t>Project planning and resources</a:t>
            </a:r>
            <a:endParaRPr lang="en-IN" sz="2600"/>
          </a:p>
          <a:p>
            <a:pPr marL="457200" lvl="0" indent="-457200">
              <a:lnSpc>
                <a:spcPct val="70000"/>
              </a:lnSpc>
              <a:buChar char="•"/>
            </a:pPr>
            <a:r>
              <a:rPr lang="en-GB" sz="2600"/>
              <a:t>Project impact and limitations</a:t>
            </a:r>
            <a:endParaRPr lang="en-IN" sz="2600"/>
          </a:p>
          <a:p>
            <a:pPr marL="457200" lvl="0" indent="-457200">
              <a:lnSpc>
                <a:spcPct val="70000"/>
              </a:lnSpc>
              <a:buChar char="•"/>
            </a:pPr>
            <a:r>
              <a:rPr lang="en-GB" sz="2600"/>
              <a:t>Reference</a:t>
            </a:r>
            <a:endParaRPr lang="en-IN" sz="2600"/>
          </a:p>
          <a:p>
            <a:pPr marL="457200" lvl="0" indent="-457200">
              <a:lnSpc>
                <a:spcPct val="70000"/>
              </a:lnSpc>
              <a:buChar char="•"/>
            </a:pPr>
            <a:endParaRPr lang="en-US" sz="26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>
            <a:extLst>
              <a:ext uri="{FF2B5EF4-FFF2-40B4-BE49-F238E27FC236}">
                <a16:creationId xmlns:a16="http://schemas.microsoft.com/office/drawing/2014/main" id="{340B4C09-20A2-A98D-F8AE-269A72B659F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Research context/background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28492A-E2EE-5858-DB81-6A31A17E4CD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66810" y="2652710"/>
            <a:ext cx="9780586" cy="3436936"/>
          </a:xfrm>
        </p:spPr>
        <p:txBody>
          <a:bodyPr>
            <a:normAutofit/>
          </a:bodyPr>
          <a:lstStyle/>
          <a:p>
            <a:pPr marL="342900" lvl="0" indent="-283464"/>
            <a:r>
              <a:rPr lang="en-US" sz="2000">
                <a:solidFill>
                  <a:srgbClr val="FFFFFF"/>
                </a:solidFill>
              </a:rPr>
              <a:t>AI and DL are changing Intelligent Transportation System(ITS) by allowing vehicles to see, understand and respond in real time [1].</a:t>
            </a:r>
          </a:p>
          <a:p>
            <a:pPr marL="342900" lvl="0" indent="-283464"/>
            <a:r>
              <a:rPr lang="en-US" sz="2000">
                <a:solidFill>
                  <a:srgbClr val="FFFFFF"/>
                </a:solidFill>
              </a:rPr>
              <a:t>Traffic Sign Recognition is an important part of this, as it assists vehicles in detecting and understanding road signs [2].</a:t>
            </a:r>
          </a:p>
          <a:p>
            <a:pPr marL="342900" lvl="0" indent="-283464"/>
            <a:r>
              <a:rPr lang="en-US" sz="2000">
                <a:solidFill>
                  <a:srgbClr val="FFFFFF"/>
                </a:solidFill>
              </a:rPr>
              <a:t>Earlier CNN models, such as VGG-19 and ResNet-50 has achieved highest accuracy, but requires more computational power which make them insufficient for real-time on device use [3].</a:t>
            </a:r>
          </a:p>
          <a:p>
            <a:pPr marL="342900" lvl="0" indent="-283464"/>
            <a:r>
              <a:rPr lang="en-US" sz="2000">
                <a:solidFill>
                  <a:srgbClr val="FFFFFF"/>
                </a:solidFill>
              </a:rPr>
              <a:t>Between 2021-25, studies focused on lightweight  model. Smaller and faster such as Deepthin, LE CNN and E-mobileVit, which provides higher accuracy with lower computational cost [1][2][6].</a:t>
            </a:r>
          </a:p>
          <a:p>
            <a:pPr marL="342900" lvl="0" indent="-283464"/>
            <a:endParaRPr lang="en-US" sz="20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>
            <a:extLst>
              <a:ext uri="{FF2B5EF4-FFF2-40B4-BE49-F238E27FC236}">
                <a16:creationId xmlns:a16="http://schemas.microsoft.com/office/drawing/2014/main" id="{9AF7871A-BBBB-04B5-386D-8FE3B9E9C53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Research context/background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E58515-F7F6-4BC7-F911-65723A9EFB4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66810" y="2652710"/>
            <a:ext cx="9780586" cy="3436936"/>
          </a:xfrm>
        </p:spPr>
        <p:txBody>
          <a:bodyPr>
            <a:normAutofit/>
          </a:bodyPr>
          <a:lstStyle/>
          <a:p>
            <a:pPr marL="342900" lvl="0" indent="-283464"/>
            <a:r>
              <a:rPr lang="en-US" sz="2000">
                <a:solidFill>
                  <a:srgbClr val="FFFFFF"/>
                </a:solidFill>
              </a:rPr>
              <a:t>These new methods combines segmented neural networks, attention mechanisms and model pruning to significantly reduce model size, while maintaining higher accuracy [4][5].</a:t>
            </a:r>
          </a:p>
          <a:p>
            <a:pPr marL="342900" lvl="0" indent="-283464"/>
            <a:r>
              <a:rPr lang="en-US" sz="2000">
                <a:solidFill>
                  <a:srgbClr val="FFFFFF"/>
                </a:solidFill>
              </a:rPr>
              <a:t>This development allows real-time TSR even o small mobile devices, pushing ITS towards safer, smarter  and more efficient development [7].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488700-1917-14F4-4030-BB54BF0D8EC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Research Problem</a:t>
            </a:r>
            <a:endParaRPr lang="en-IN"/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1B997C4D-9996-50EC-9222-1A979DF581A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67496" y="2023987"/>
            <a:ext cx="9779178" cy="3332832"/>
          </a:xfrm>
        </p:spPr>
        <p:txBody>
          <a:bodyPr>
            <a:normAutofit/>
          </a:bodyPr>
          <a:lstStyle/>
          <a:p>
            <a:pPr marL="530352" lvl="0" indent="-530352">
              <a:lnSpc>
                <a:spcPct val="80000"/>
              </a:lnSpc>
            </a:pPr>
            <a:r>
              <a:rPr lang="en-IN" sz="2000">
                <a:solidFill>
                  <a:srgbClr val="FFFFFF"/>
                </a:solidFill>
              </a:rPr>
              <a:t>Following the recent progress, there are major gaps in existing TSR systems.</a:t>
            </a:r>
          </a:p>
          <a:p>
            <a:pPr marL="530352" lvl="0" indent="-530352">
              <a:lnSpc>
                <a:spcPct val="80000"/>
              </a:lnSpc>
            </a:pPr>
            <a:r>
              <a:rPr lang="en-IN" sz="2000">
                <a:solidFill>
                  <a:srgbClr val="FFFFFF"/>
                </a:solidFill>
              </a:rPr>
              <a:t>Lightweight CNN models performed well in controlled conditions, but it lacks in real-world scenarios, especially when signs are partially hidden, faded and poorly highlighted [5].</a:t>
            </a:r>
          </a:p>
          <a:p>
            <a:pPr marL="530352" lvl="0" indent="-530352">
              <a:lnSpc>
                <a:spcPct val="80000"/>
              </a:lnSpc>
            </a:pPr>
            <a:r>
              <a:rPr lang="en-IN" sz="2000">
                <a:solidFill>
                  <a:srgbClr val="FFFFFF"/>
                </a:solidFill>
              </a:rPr>
              <a:t>Majority of models prioritize efficiency over interpretability, making difficult to understand decision making process [7].</a:t>
            </a:r>
          </a:p>
          <a:p>
            <a:pPr marL="530352" lvl="0" indent="-530352">
              <a:lnSpc>
                <a:spcPct val="80000"/>
              </a:lnSpc>
            </a:pPr>
            <a:r>
              <a:rPr lang="en-IN" sz="2000">
                <a:solidFill>
                  <a:srgbClr val="FFFFFF"/>
                </a:solidFill>
              </a:rPr>
              <a:t>Also, most of the models are trained on specific region datasets like GTSRB or ArabicTS, which limits their worldwide usage [2][4].</a:t>
            </a:r>
          </a:p>
          <a:p>
            <a:pPr marL="530352" lvl="0" indent="-530352">
              <a:lnSpc>
                <a:spcPct val="80000"/>
              </a:lnSpc>
            </a:pPr>
            <a:r>
              <a:rPr lang="en-IN" sz="2000">
                <a:solidFill>
                  <a:srgbClr val="FFFFFF"/>
                </a:solidFill>
              </a:rPr>
              <a:t>Hence, the key research of the problem is the lack of lightweighted model, interpretability of CNN to maintain higher accuracy in multiple environments and platforms	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5">
            <a:extLst>
              <a:ext uri="{FF2B5EF4-FFF2-40B4-BE49-F238E27FC236}">
                <a16:creationId xmlns:a16="http://schemas.microsoft.com/office/drawing/2014/main" id="{40BE92CB-7E23-F264-C54F-E7036AAEB30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Aim and Objectives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37E3E4-3C93-158C-C69A-A3B32E25A96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67496" y="2023987"/>
            <a:ext cx="4663440" cy="3332832"/>
          </a:xfrm>
        </p:spPr>
        <p:txBody>
          <a:bodyPr>
            <a:normAutofit/>
          </a:bodyPr>
          <a:lstStyle/>
          <a:p>
            <a:pPr marL="0" lvl="1" indent="0">
              <a:spcBef>
                <a:spcPts val="1000"/>
              </a:spcBef>
              <a:buNone/>
            </a:pPr>
            <a:r>
              <a:rPr lang="en-US" sz="2000"/>
              <a:t>A lightweight CNN model :</a:t>
            </a:r>
          </a:p>
          <a:p>
            <a:pPr marL="283464" lvl="1" indent="-283464">
              <a:spcBef>
                <a:spcPts val="1000"/>
              </a:spcBef>
            </a:pPr>
            <a:r>
              <a:rPr lang="en-US" sz="2000"/>
              <a:t>Higher accuracy</a:t>
            </a:r>
          </a:p>
          <a:p>
            <a:pPr marL="283464" lvl="1" indent="-283464">
              <a:spcBef>
                <a:spcPts val="1000"/>
              </a:spcBef>
            </a:pPr>
            <a:r>
              <a:rPr lang="en-US" sz="2000"/>
              <a:t>Cost efficient</a:t>
            </a:r>
          </a:p>
          <a:p>
            <a:pPr marL="283464" lvl="1" indent="-283464">
              <a:spcBef>
                <a:spcPts val="1000"/>
              </a:spcBef>
            </a:pPr>
            <a:r>
              <a:rPr lang="en-US" sz="2000"/>
              <a:t>Real-time outcomes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94675F-28B7-230B-834B-44A88BDD32D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283235" y="2023987"/>
            <a:ext cx="4663440" cy="3332832"/>
          </a:xfrm>
        </p:spPr>
        <p:txBody>
          <a:bodyPr>
            <a:normAutofit/>
          </a:bodyPr>
          <a:lstStyle/>
          <a:p>
            <a:pPr marL="342900" lvl="0" indent="-342900"/>
            <a:r>
              <a:rPr lang="en-US" sz="2000"/>
              <a:t>Evaluate recent approaches to identify common datasets and evaluations metrics.</a:t>
            </a:r>
          </a:p>
          <a:p>
            <a:pPr marL="342900" lvl="0" indent="-342900"/>
            <a:r>
              <a:rPr lang="en-US" sz="2000"/>
              <a:t>Examine current studies challenges like lighting variation and dataset biasness [5][7].</a:t>
            </a:r>
          </a:p>
          <a:p>
            <a:pPr marL="342900" lvl="0" indent="-342900"/>
            <a:r>
              <a:rPr lang="en-US" sz="2000"/>
              <a:t>Propose a lightweight CNN model with attention mechanisms with better robustness [4].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>
            <a:extLst>
              <a:ext uri="{FF2B5EF4-FFF2-40B4-BE49-F238E27FC236}">
                <a16:creationId xmlns:a16="http://schemas.microsoft.com/office/drawing/2014/main" id="{569FA527-90D9-D586-D498-6D08C92585F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Literature Review</a:t>
            </a:r>
            <a:endParaRPr lang="en-IN"/>
          </a:p>
        </p:txBody>
      </p:sp>
      <p:sp>
        <p:nvSpPr>
          <p:cNvPr id="3" name="Content Placeholder 5">
            <a:extLst>
              <a:ext uri="{FF2B5EF4-FFF2-40B4-BE49-F238E27FC236}">
                <a16:creationId xmlns:a16="http://schemas.microsoft.com/office/drawing/2014/main" id="{C1E192D1-2C66-4A83-CC38-601C8CA57DA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67487" y="2023987"/>
            <a:ext cx="9779178" cy="3332832"/>
          </a:xfrm>
        </p:spPr>
        <p:txBody>
          <a:bodyPr>
            <a:normAutofit/>
          </a:bodyPr>
          <a:lstStyle/>
          <a:p>
            <a:pPr marL="457200" lvl="0" indent="-457200"/>
            <a:r>
              <a:rPr lang="en-IN" sz="2000">
                <a:solidFill>
                  <a:srgbClr val="FFFFFF"/>
                </a:solidFill>
              </a:rPr>
              <a:t>Haque et al.[1] proposed a Deepthin CNN model, achieved 98.9% accuracy without use of GPU. It represents how a lightweighted CNN can be used to achieved real-time TSR.</a:t>
            </a:r>
          </a:p>
          <a:p>
            <a:pPr marL="457200" lvl="0" indent="-457200"/>
            <a:r>
              <a:rPr lang="en-IN" sz="2000">
                <a:solidFill>
                  <a:srgbClr val="FFFFFF"/>
                </a:solidFill>
              </a:rPr>
              <a:t>Khalifa et al.[2] developed LE-CNN, achieved 95.6% accuracy on ArabicTS dataset using depth-wise separable convolutions and reductions.</a:t>
            </a:r>
          </a:p>
          <a:p>
            <a:pPr marL="457200" lvl="0" indent="-457200"/>
            <a:r>
              <a:rPr lang="en-IN" sz="2000">
                <a:solidFill>
                  <a:srgbClr val="FFFFFF"/>
                </a:solidFill>
              </a:rPr>
              <a:t>Kim et al.[3] created an integer-based CNN processor on FPGA that increases speed up to 16x compared to GPUs.</a:t>
            </a:r>
          </a:p>
          <a:p>
            <a:pPr marL="457200" lvl="0" indent="-457200"/>
            <a:r>
              <a:rPr lang="en-IN" sz="2000">
                <a:solidFill>
                  <a:srgbClr val="FFFFFF"/>
                </a:solidFill>
              </a:rPr>
              <a:t>Wei et al.[4] improved feature extraction precision and robustness by combining multiple combination with Squeeze and Extraction attention.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>
            <a:extLst>
              <a:ext uri="{FF2B5EF4-FFF2-40B4-BE49-F238E27FC236}">
                <a16:creationId xmlns:a16="http://schemas.microsoft.com/office/drawing/2014/main" id="{624DF040-28F8-6F01-60CE-8016A9519A2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Literature Review</a:t>
            </a:r>
            <a:endParaRPr lang="en-IN"/>
          </a:p>
        </p:txBody>
      </p:sp>
      <p:sp>
        <p:nvSpPr>
          <p:cNvPr id="3" name="Content Placeholder 5">
            <a:extLst>
              <a:ext uri="{FF2B5EF4-FFF2-40B4-BE49-F238E27FC236}">
                <a16:creationId xmlns:a16="http://schemas.microsoft.com/office/drawing/2014/main" id="{8DAB5801-7158-8E51-47CA-382EA4638C5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67487" y="2023987"/>
            <a:ext cx="9779178" cy="3332832"/>
          </a:xfrm>
        </p:spPr>
        <p:txBody>
          <a:bodyPr>
            <a:normAutofit/>
          </a:bodyPr>
          <a:lstStyle/>
          <a:p>
            <a:pPr marL="457200" lvl="0" indent="-457200"/>
            <a:r>
              <a:rPr lang="en-IN" sz="2000">
                <a:solidFill>
                  <a:srgbClr val="FFFFFF"/>
                </a:solidFill>
              </a:rPr>
              <a:t>Zhao et al.[5] improved TSR to include road markings, demonstrate a 99.92% accuracy model that is stable to low light conditions.</a:t>
            </a:r>
          </a:p>
          <a:p>
            <a:pPr marL="457200" lvl="0" indent="-457200"/>
            <a:r>
              <a:rPr lang="en-IN" sz="2000">
                <a:solidFill>
                  <a:srgbClr val="FFFFFF"/>
                </a:solidFill>
              </a:rPr>
              <a:t>Song et al.[6] created E-MobileViT, a hybrid CNN technique that has increased recognition accuracy while keeping the model size of just under 10mb.</a:t>
            </a:r>
          </a:p>
          <a:p>
            <a:pPr marL="457200" lvl="0" indent="-457200"/>
            <a:r>
              <a:rPr lang="en-IN" sz="2000">
                <a:solidFill>
                  <a:srgbClr val="FFFFFF"/>
                </a:solidFill>
              </a:rPr>
              <a:t>Khan et al.[7] used XAI techniques like LIME Grad-CAM to visualize CNN decision regions, It represents both accuracy and interpretability.</a:t>
            </a:r>
          </a:p>
          <a:p>
            <a:pPr marL="457200" lvl="0" indent="-457200"/>
            <a:r>
              <a:rPr lang="en-IN" sz="2000">
                <a:solidFill>
                  <a:srgbClr val="FFFFFF"/>
                </a:solidFill>
              </a:rPr>
              <a:t>These research studies prove that lightweight CNN model can be achieve with higher accuracy, but interpretability and real-world reliability remain still unexplored.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9">
            <a:extLst>
              <a:ext uri="{FF2B5EF4-FFF2-40B4-BE49-F238E27FC236}">
                <a16:creationId xmlns:a16="http://schemas.microsoft.com/office/drawing/2014/main" id="{C7A87B98-05EB-5C08-1C8A-0D39F3452A9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Research methodology</a:t>
            </a:r>
            <a:endParaRPr lang="en-IN"/>
          </a:p>
        </p:txBody>
      </p:sp>
      <p:sp>
        <p:nvSpPr>
          <p:cNvPr id="3" name="Content Placeholder 10">
            <a:extLst>
              <a:ext uri="{FF2B5EF4-FFF2-40B4-BE49-F238E27FC236}">
                <a16:creationId xmlns:a16="http://schemas.microsoft.com/office/drawing/2014/main" id="{1A198B3D-E826-A2D9-70C8-CBDC4D1C830D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457200" lvl="0" indent="-457200">
              <a:lnSpc>
                <a:spcPct val="70000"/>
              </a:lnSpc>
              <a:buChar char="•"/>
            </a:pPr>
            <a:r>
              <a:rPr lang="en-IN" sz="2200"/>
              <a:t>This research will involve an experimental and comparative approach.</a:t>
            </a:r>
          </a:p>
          <a:p>
            <a:pPr marL="457200" lvl="0" indent="-457200">
              <a:lnSpc>
                <a:spcPct val="70000"/>
              </a:lnSpc>
              <a:buChar char="•"/>
            </a:pPr>
            <a:r>
              <a:rPr lang="en-IN" sz="2200"/>
              <a:t>I’ll study and test several lightweight CNN models, such as Deepthin, LE-CNN and E-MobileViT to see how they perform on limited resources and gives real-time outcomes [1][2][6].</a:t>
            </a:r>
          </a:p>
          <a:p>
            <a:pPr marL="457200" lvl="0" indent="-457200">
              <a:lnSpc>
                <a:spcPct val="70000"/>
              </a:lnSpc>
              <a:buChar char="•"/>
            </a:pPr>
            <a:r>
              <a:rPr lang="en-IN" sz="2200"/>
              <a:t>These models will be compared to different datasets such as GTSRB and BTSD [3][4].</a:t>
            </a:r>
          </a:p>
          <a:p>
            <a:pPr marL="457200" lvl="0" indent="-457200">
              <a:lnSpc>
                <a:spcPct val="70000"/>
              </a:lnSpc>
              <a:buChar char="•"/>
            </a:pPr>
            <a:r>
              <a:rPr lang="en-IN" sz="2200"/>
              <a:t>XAI tools such as Grad-CAM will be used to understand interpretability of the model [7].</a:t>
            </a:r>
          </a:p>
          <a:p>
            <a:pPr marL="457200" lvl="0" indent="-457200">
              <a:lnSpc>
                <a:spcPct val="70000"/>
              </a:lnSpc>
              <a:buChar char="•"/>
            </a:pPr>
            <a:r>
              <a:rPr lang="en-IN" sz="2200"/>
              <a:t>Tools : Python, TensorFlow and PyTorch.</a:t>
            </a:r>
          </a:p>
          <a:p>
            <a:pPr marL="457200" lvl="0" indent="-457200">
              <a:lnSpc>
                <a:spcPct val="70000"/>
              </a:lnSpc>
              <a:buChar char="•"/>
            </a:pPr>
            <a:r>
              <a:rPr lang="en-IN" sz="2200"/>
              <a:t>Ethics : ensure fair and transparent outcomes.</a:t>
            </a:r>
          </a:p>
          <a:p>
            <a:pPr lvl="0">
              <a:lnSpc>
                <a:spcPct val="70000"/>
              </a:lnSpc>
            </a:pPr>
            <a:endParaRPr lang="en-IN" sz="220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6146FA-3C97-36EE-D7BA-855C1C04265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Project planning</a:t>
            </a:r>
            <a:endParaRPr lang="en-IN"/>
          </a:p>
        </p:txBody>
      </p:sp>
      <p:graphicFrame>
        <p:nvGraphicFramePr>
          <p:cNvPr id="3" name="Table 4">
            <a:extLst>
              <a:ext uri="{FF2B5EF4-FFF2-40B4-BE49-F238E27FC236}">
                <a16:creationId xmlns:a16="http://schemas.microsoft.com/office/drawing/2014/main" id="{186F0E55-7E77-53DA-D29C-BC5376404E37}"/>
              </a:ext>
            </a:extLst>
          </p:cNvPr>
          <p:cNvGraphicFramePr>
            <a:graphicFrameLocks noGrp="1"/>
          </p:cNvGraphicFramePr>
          <p:nvPr/>
        </p:nvGraphicFramePr>
        <p:xfrm>
          <a:off x="1167487" y="2758781"/>
          <a:ext cx="8128001" cy="319051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4063995">
                  <a:extLst>
                    <a:ext uri="{9D8B030D-6E8A-4147-A177-3AD203B41FA5}">
                      <a16:colId xmlns:a16="http://schemas.microsoft.com/office/drawing/2014/main" val="2692301107"/>
                    </a:ext>
                  </a:extLst>
                </a:gridCol>
                <a:gridCol w="4063995">
                  <a:extLst>
                    <a:ext uri="{9D8B030D-6E8A-4147-A177-3AD203B41FA5}">
                      <a16:colId xmlns:a16="http://schemas.microsoft.com/office/drawing/2014/main" val="1322353444"/>
                    </a:ext>
                  </a:extLst>
                </a:gridCol>
              </a:tblGrid>
              <a:tr h="497973">
                <a:tc>
                  <a:txBody>
                    <a:bodyPr/>
                    <a:lstStyle/>
                    <a:p>
                      <a:pPr lvl="0"/>
                      <a:r>
                        <a:rPr lang="en-IN"/>
                        <a:t>Month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IN"/>
                        <a:t>Activity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4239678"/>
                  </a:ext>
                </a:extLst>
              </a:tr>
              <a:tr h="497973">
                <a:tc>
                  <a:txBody>
                    <a:bodyPr/>
                    <a:lstStyle/>
                    <a:p>
                      <a:pPr lvl="0"/>
                      <a:r>
                        <a:rPr lang="en-IN"/>
                        <a:t>Nov-Dec 2025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IN"/>
                        <a:t>Summarize all literature review and finalize research problem.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572995"/>
                  </a:ext>
                </a:extLst>
              </a:tr>
              <a:tr h="497973">
                <a:tc>
                  <a:txBody>
                    <a:bodyPr/>
                    <a:lstStyle/>
                    <a:p>
                      <a:pPr lvl="0"/>
                      <a:r>
                        <a:rPr lang="en-IN"/>
                        <a:t>Jan- Feb 2026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IN"/>
                        <a:t>Develop framework for the lightweight CNN model based on the key findings.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6406514"/>
                  </a:ext>
                </a:extLst>
              </a:tr>
              <a:tr h="497973">
                <a:tc>
                  <a:txBody>
                    <a:bodyPr/>
                    <a:lstStyle/>
                    <a:p>
                      <a:pPr lvl="0"/>
                      <a:r>
                        <a:rPr lang="en-IN"/>
                        <a:t>Mar-Apr 2026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IN"/>
                        <a:t>Understand and compare architectures, which focuses on efficiency and interpretability.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36937240"/>
                  </a:ext>
                </a:extLst>
              </a:tr>
              <a:tr h="497973">
                <a:tc>
                  <a:txBody>
                    <a:bodyPr/>
                    <a:lstStyle/>
                    <a:p>
                      <a:pPr lvl="0"/>
                      <a:r>
                        <a:rPr lang="en-IN"/>
                        <a:t>May 2026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IN"/>
                        <a:t>Finalize report and model.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5768984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>
            <a:extLst>
              <a:ext uri="{FF2B5EF4-FFF2-40B4-BE49-F238E27FC236}">
                <a16:creationId xmlns:a16="http://schemas.microsoft.com/office/drawing/2014/main" id="{2E62E239-B47E-92D2-14E5-A754F83797D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Project impact and limitations</a:t>
            </a:r>
            <a:endParaRPr lang="en-IN"/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41FB0027-E5CC-0B69-7152-83B03A15703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67496" y="2023987"/>
            <a:ext cx="4663440" cy="3332832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en-IN" sz="1900"/>
              <a:t>Expect Impact:</a:t>
            </a:r>
          </a:p>
          <a:p>
            <a:pPr marL="342900" lvl="0" indent="-342900"/>
            <a:r>
              <a:rPr lang="en-IN" sz="1900">
                <a:solidFill>
                  <a:srgbClr val="FFFFFF"/>
                </a:solidFill>
              </a:rPr>
              <a:t>This project will support the development of lightweight and interpretable CNN that can operate in real-time on low edge devices [1][2].</a:t>
            </a:r>
          </a:p>
          <a:p>
            <a:pPr marL="342900" lvl="0" indent="-342900"/>
            <a:r>
              <a:rPr lang="en-IN" sz="1900">
                <a:solidFill>
                  <a:srgbClr val="FFFFFF"/>
                </a:solidFill>
              </a:rPr>
              <a:t>It promotes safer transportation system by increasing accuracy in difficult conditions [4].</a:t>
            </a:r>
          </a:p>
          <a:p>
            <a:pPr marL="342900" lvl="0" indent="-342900"/>
            <a:r>
              <a:rPr lang="en-IN" sz="1900">
                <a:solidFill>
                  <a:srgbClr val="FFFFFF"/>
                </a:solidFill>
              </a:rPr>
              <a:t>Its also supports energy efficient AI approach for appropriate systems [6].</a:t>
            </a:r>
          </a:p>
          <a:p>
            <a:pPr marL="342900" lvl="0" indent="-342900"/>
            <a:endParaRPr lang="en-IN" sz="1900">
              <a:solidFill>
                <a:srgbClr val="FFFFFF"/>
              </a:solidFill>
            </a:endParaRPr>
          </a:p>
        </p:txBody>
      </p:sp>
      <p:sp>
        <p:nvSpPr>
          <p:cNvPr id="4" name="Content Placeholder 5">
            <a:extLst>
              <a:ext uri="{FF2B5EF4-FFF2-40B4-BE49-F238E27FC236}">
                <a16:creationId xmlns:a16="http://schemas.microsoft.com/office/drawing/2014/main" id="{BF9BD94B-760D-E159-1194-A1AC77C7B35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283235" y="2023987"/>
            <a:ext cx="4663440" cy="3332832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en-IN" sz="2000"/>
              <a:t>Limitations:</a:t>
            </a:r>
          </a:p>
          <a:p>
            <a:pPr marL="342900" lvl="0" indent="-342900"/>
            <a:r>
              <a:rPr lang="en-IN" sz="2000">
                <a:solidFill>
                  <a:srgbClr val="FFFFFF"/>
                </a:solidFill>
              </a:rPr>
              <a:t>These models will be trained and tested on limited number of datasets, so cross global performance may vary.</a:t>
            </a:r>
          </a:p>
          <a:p>
            <a:pPr marL="342900" lvl="0" indent="-342900"/>
            <a:r>
              <a:rPr lang="en-IN" sz="2000">
                <a:solidFill>
                  <a:srgbClr val="FFFFFF"/>
                </a:solidFill>
              </a:rPr>
              <a:t>Results in real-time speed can be influenced by what hardware is used.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>
            <a:extLst>
              <a:ext uri="{FF2B5EF4-FFF2-40B4-BE49-F238E27FC236}">
                <a16:creationId xmlns:a16="http://schemas.microsoft.com/office/drawing/2014/main" id="{61A58C09-7404-BED1-54ED-697226F39B3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IN"/>
              <a:t>References</a:t>
            </a:r>
          </a:p>
        </p:txBody>
      </p:sp>
      <p:sp>
        <p:nvSpPr>
          <p:cNvPr id="3" name="Content Placeholder 5">
            <a:extLst>
              <a:ext uri="{FF2B5EF4-FFF2-40B4-BE49-F238E27FC236}">
                <a16:creationId xmlns:a16="http://schemas.microsoft.com/office/drawing/2014/main" id="{A00800AA-96D3-6368-F812-79E41FB3371D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70000"/>
              </a:lnSpc>
            </a:pPr>
            <a:r>
              <a:rPr lang="en-IN" sz="1300"/>
              <a:t>[1] W. A. Haque, S. Arefin, A. S. M. Shihavuddin, and M. A. Hasan, “DeepThin: A novel lightweight CNN architecture for traffic sign recognition without GPU requirements,” </a:t>
            </a:r>
            <a:r>
              <a:rPr lang="en-IN" sz="1300" i="1"/>
              <a:t>Expert Systems with Applications</a:t>
            </a:r>
            <a:r>
              <a:rPr lang="en-IN" sz="1300"/>
              <a:t>, vol. 168, p. 114481, Apr. 2021, doi: </a:t>
            </a:r>
            <a:r>
              <a:rPr lang="en-IN" sz="130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https://doi.org/10.1016/j.eswa.2020.114481</a:t>
            </a:r>
            <a:r>
              <a:rPr lang="en-IN" sz="1300"/>
              <a:t>.</a:t>
            </a:r>
          </a:p>
          <a:p>
            <a:pPr lvl="0">
              <a:lnSpc>
                <a:spcPct val="70000"/>
              </a:lnSpc>
            </a:pPr>
            <a:r>
              <a:rPr lang="en-IN" sz="1300"/>
              <a:t>[2] A. A. Khalifa, W. M. Alayed, H. M. Elbadawy, and R. A. Sadek, “Real-Time Navigation Roads: Lightweight and Efficient Convolutional Neural Network (LE-CNN) for Arabic Traffic Sign Recognition in Intelligent Transportation Systems (ITS),” </a:t>
            </a:r>
            <a:r>
              <a:rPr lang="en-IN" sz="1300" i="1"/>
              <a:t>Applied Sciences</a:t>
            </a:r>
            <a:r>
              <a:rPr lang="en-IN" sz="1300"/>
              <a:t>, vol. 14, no. 9, pp. 3903–3903, May 2024, doi: </a:t>
            </a:r>
            <a:r>
              <a:rPr lang="en-IN" sz="130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https://doi.org/10.3390/app14093903</a:t>
            </a:r>
            <a:r>
              <a:rPr lang="en-IN" sz="1300"/>
              <a:t>.</a:t>
            </a:r>
          </a:p>
          <a:p>
            <a:pPr lvl="0">
              <a:lnSpc>
                <a:spcPct val="70000"/>
              </a:lnSpc>
            </a:pPr>
            <a:r>
              <a:rPr lang="en-IN" sz="1300"/>
              <a:t>[3]</a:t>
            </a:r>
            <a:r>
              <a:rPr lang="en-US" sz="1300"/>
              <a:t> J. Kim, J.-K. Kang, and Y. Kim, “A Low-Cost Fully Integer-Based CNN Accelerator on FPGA for Real-Time Traffic Sign Recognition,” </a:t>
            </a:r>
            <a:r>
              <a:rPr lang="en-US" sz="1300" i="1"/>
              <a:t>IEEE Access</a:t>
            </a:r>
            <a:r>
              <a:rPr lang="en-US" sz="1300"/>
              <a:t>, vol. 10, pp. 84626–84634, Jan. 2022, doi: </a:t>
            </a:r>
            <a:r>
              <a:rPr lang="en-US" sz="130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https://doi.org/10.1109/access.2022.3197906</a:t>
            </a:r>
            <a:r>
              <a:rPr lang="en-US" sz="1300"/>
              <a:t>.</a:t>
            </a:r>
          </a:p>
          <a:p>
            <a:pPr lvl="0">
              <a:lnSpc>
                <a:spcPct val="70000"/>
              </a:lnSpc>
            </a:pPr>
            <a:r>
              <a:rPr lang="en-IN" sz="1300"/>
              <a:t>[4] W. Wei </a:t>
            </a:r>
            <a:r>
              <a:rPr lang="en-IN" sz="1300" i="1"/>
              <a:t>et al.</a:t>
            </a:r>
            <a:r>
              <a:rPr lang="en-IN" sz="1300"/>
              <a:t>, “A lightweight network for traffic sign recognition based on multi-scale feature and attention mechanism,” </a:t>
            </a:r>
            <a:r>
              <a:rPr lang="en-IN" sz="1300" i="1"/>
              <a:t>Heliyon</a:t>
            </a:r>
            <a:r>
              <a:rPr lang="en-IN" sz="1300"/>
              <a:t>, vol. 10, no. 4, p. e26182, Feb. 2024, doi: </a:t>
            </a:r>
            <a:r>
              <a:rPr lang="en-IN" sz="130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https://doi.org/10.1016/j.heliyon.2024.e26182</a:t>
            </a:r>
            <a:r>
              <a:rPr lang="en-IN" sz="1300"/>
              <a:t>.</a:t>
            </a:r>
          </a:p>
          <a:p>
            <a:pPr lvl="0">
              <a:lnSpc>
                <a:spcPct val="70000"/>
              </a:lnSpc>
            </a:pPr>
            <a:r>
              <a:rPr lang="en-IN" sz="1300"/>
              <a:t>[5] S. Zhao, Z. Gong, and D. Zhao, “Traffic signs and markings recognition based on lightweight convolutional neural network,” </a:t>
            </a:r>
            <a:r>
              <a:rPr lang="en-IN" sz="1300" i="1"/>
              <a:t>The Visual Computer</a:t>
            </a:r>
            <a:r>
              <a:rPr lang="en-IN" sz="1300"/>
              <a:t>, vol. 40, no. 2, pp. 559–570, Mar. 2023, doi: </a:t>
            </a:r>
            <a:r>
              <a:rPr lang="en-IN" sz="1300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https://doi.org/10.1007/s00371-023-02801-5</a:t>
            </a:r>
            <a:r>
              <a:rPr lang="en-IN" sz="1300"/>
              <a:t>.</a:t>
            </a:r>
          </a:p>
          <a:p>
            <a:pPr lvl="0">
              <a:lnSpc>
                <a:spcPct val="70000"/>
              </a:lnSpc>
            </a:pPr>
            <a:r>
              <a:rPr lang="en-IN" sz="1300"/>
              <a:t>[6] S. Song, X. Ye, and S. Manoharan, “E-MobileViT: a lightweight model for traffic sign recognition,” </a:t>
            </a:r>
            <a:r>
              <a:rPr lang="en-IN" sz="1300" i="1"/>
              <a:t>Industrial Artificial Intelligence</a:t>
            </a:r>
            <a:r>
              <a:rPr lang="en-IN" sz="1300"/>
              <a:t>, vol. 3, no. 1, Mar. 2025, doi: </a:t>
            </a:r>
            <a:r>
              <a:rPr lang="en-IN" sz="1300"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https://doi.org/10.1007/s44244-025-00024-2</a:t>
            </a:r>
            <a:r>
              <a:rPr lang="en-IN" sz="1300"/>
              <a:t>.</a:t>
            </a:r>
          </a:p>
          <a:p>
            <a:pPr lvl="0">
              <a:lnSpc>
                <a:spcPct val="70000"/>
              </a:lnSpc>
            </a:pPr>
            <a:r>
              <a:rPr lang="en-IN" sz="1300"/>
              <a:t>[7] M. A. Khan and H. Park, “Exploring Explainable Artificial Intelligence Techniques for Interpretable Neural Networks in Traffic Sign Recognition Systems,” </a:t>
            </a:r>
            <a:r>
              <a:rPr lang="en-IN" sz="1300" i="1"/>
              <a:t>Electronics</a:t>
            </a:r>
            <a:r>
              <a:rPr lang="en-IN" sz="1300"/>
              <a:t>, vol. 13, no. 2, pp. 306–306, Jan. 2024, doi: </a:t>
            </a:r>
            <a:r>
              <a:rPr lang="en-IN" sz="1300"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https://doi.org/10.3390/electronics13020306</a:t>
            </a:r>
            <a:r>
              <a:rPr lang="en-IN" sz="1300"/>
              <a:t>.</a:t>
            </a:r>
          </a:p>
          <a:p>
            <a:pPr lvl="0">
              <a:lnSpc>
                <a:spcPct val="70000"/>
              </a:lnSpc>
            </a:pPr>
            <a:endParaRPr lang="en-IN" sz="1300"/>
          </a:p>
          <a:p>
            <a:pPr lvl="0">
              <a:lnSpc>
                <a:spcPct val="70000"/>
              </a:lnSpc>
            </a:pPr>
            <a:endParaRPr lang="en-IN" sz="130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0D569721-B1BE-4F8D-B8D2-96CDC9BE2E6E}"/>
              </a:ext>
            </a:extLst>
          </p:cNvPr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en-US"/>
              <a:t>Thank you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Universal%20presentation</Template>
  <TotalTime>990</TotalTime>
  <Words>1308</Words>
  <Application>Microsoft Office PowerPoint</Application>
  <PresentationFormat>Widescreen</PresentationFormat>
  <Paragraphs>85</Paragraphs>
  <Slides>13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Tenorite</vt:lpstr>
      <vt:lpstr>Custom</vt:lpstr>
      <vt:lpstr>Lightweight CNN for Real-Time UK Traffic Sign Recognition</vt:lpstr>
      <vt:lpstr>Agenda</vt:lpstr>
      <vt:lpstr>Research context/background</vt:lpstr>
      <vt:lpstr>Research context/background</vt:lpstr>
      <vt:lpstr>Research Problem</vt:lpstr>
      <vt:lpstr>Aim and Objectives</vt:lpstr>
      <vt:lpstr>Literature Review</vt:lpstr>
      <vt:lpstr>Literature Review</vt:lpstr>
      <vt:lpstr>Research methodology</vt:lpstr>
      <vt:lpstr>Project planning</vt:lpstr>
      <vt:lpstr>Project impact and limitations</vt:lpstr>
      <vt:lpstr>References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mohammad lakhi</dc:creator>
  <cp:lastModifiedBy>mohammad lakhi</cp:lastModifiedBy>
  <cp:revision>4</cp:revision>
  <dcterms:created xsi:type="dcterms:W3CDTF">2025-11-10T14:22:45Z</dcterms:created>
  <dcterms:modified xsi:type="dcterms:W3CDTF">2025-11-11T10:41:28Z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