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6"/>
  </p:notesMasterIdLst>
  <p:sldIdLst>
    <p:sldId id="256" r:id="rId2"/>
    <p:sldId id="257" r:id="rId3"/>
    <p:sldId id="260" r:id="rId4"/>
    <p:sldId id="283" r:id="rId5"/>
    <p:sldId id="280" r:id="rId6"/>
    <p:sldId id="261" r:id="rId7"/>
    <p:sldId id="259" r:id="rId8"/>
    <p:sldId id="275" r:id="rId9"/>
    <p:sldId id="258" r:id="rId10"/>
    <p:sldId id="281" r:id="rId11"/>
    <p:sldId id="276" r:id="rId12"/>
    <p:sldId id="277" r:id="rId13"/>
    <p:sldId id="278" r:id="rId14"/>
    <p:sldId id="263" r:id="rId15"/>
    <p:sldId id="284" r:id="rId16"/>
    <p:sldId id="285" r:id="rId17"/>
    <p:sldId id="286" r:id="rId18"/>
    <p:sldId id="287" r:id="rId19"/>
    <p:sldId id="288" r:id="rId20"/>
    <p:sldId id="289" r:id="rId21"/>
    <p:sldId id="264" r:id="rId22"/>
    <p:sldId id="290" r:id="rId23"/>
    <p:sldId id="265" r:id="rId24"/>
    <p:sldId id="291" r:id="rId25"/>
    <p:sldId id="292" r:id="rId26"/>
    <p:sldId id="293" r:id="rId27"/>
    <p:sldId id="266" r:id="rId28"/>
    <p:sldId id="300" r:id="rId29"/>
    <p:sldId id="301" r:id="rId30"/>
    <p:sldId id="302" r:id="rId31"/>
    <p:sldId id="294" r:id="rId32"/>
    <p:sldId id="303" r:id="rId33"/>
    <p:sldId id="297" r:id="rId34"/>
    <p:sldId id="299" r:id="rId35"/>
    <p:sldId id="298" r:id="rId36"/>
    <p:sldId id="304" r:id="rId37"/>
    <p:sldId id="305" r:id="rId38"/>
    <p:sldId id="295" r:id="rId39"/>
    <p:sldId id="267" r:id="rId40"/>
    <p:sldId id="306" r:id="rId41"/>
    <p:sldId id="307" r:id="rId42"/>
    <p:sldId id="308" r:id="rId43"/>
    <p:sldId id="309" r:id="rId44"/>
    <p:sldId id="310" r:id="rId45"/>
    <p:sldId id="311" r:id="rId46"/>
    <p:sldId id="312" r:id="rId47"/>
    <p:sldId id="268" r:id="rId48"/>
    <p:sldId id="269" r:id="rId49"/>
    <p:sldId id="270" r:id="rId50"/>
    <p:sldId id="271" r:id="rId51"/>
    <p:sldId id="272" r:id="rId52"/>
    <p:sldId id="273" r:id="rId53"/>
    <p:sldId id="274" r:id="rId54"/>
    <p:sldId id="296" r:id="rId5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66" d="100"/>
          <a:sy n="66" d="100"/>
        </p:scale>
        <p:origin x="1930" y="31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1" Type="http://schemas.openxmlformats.org/officeDocument/2006/relationships/hyperlink" Target="https://www.diabetes.org.uk/about-us/about-the-charity/our-strategy/statistics?utm_source=chatgpt.com" TargetMode="External"/></Relationships>
</file>

<file path=ppt/diagrams/_rels/data4.xml.rels><?xml version="1.0" encoding="UTF-8" standalone="yes"?>
<Relationships xmlns="http://schemas.openxmlformats.org/package/2006/relationships"><Relationship Id="rId1" Type="http://schemas.openxmlformats.org/officeDocument/2006/relationships/hyperlink" Target="https://www.diabetes.org.uk/about-us/news-and-views/diabetes-diagnoses-doubled-prevalence-2021?utm_source=chatgpt.com" TargetMode="External"/></Relationships>
</file>

<file path=ppt/diagrams/_rels/data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1" Type="http://schemas.openxmlformats.org/officeDocument/2006/relationships/hyperlink" Target="https://www.diabetes.org.uk/about-us/about-the-charity/our-strategy/statistics?utm_source=chatgpt.com" TargetMode="External"/></Relationships>
</file>

<file path=ppt/diagrams/_rels/drawing4.xml.rels><?xml version="1.0" encoding="UTF-8" standalone="yes"?>
<Relationships xmlns="http://schemas.openxmlformats.org/package/2006/relationships"><Relationship Id="rId1" Type="http://schemas.openxmlformats.org/officeDocument/2006/relationships/hyperlink" Target="https://www.diabetes.org.uk/about-us/news-and-views/diabetes-diagnoses-doubled-prevalence-2021?utm_source=chatgpt.com" TargetMode="External"/></Relationships>
</file>

<file path=ppt/diagrams/_rels/drawing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CE3392-7381-47FD-8CB3-4C57415C4CA5}"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247E6349-2A7B-437E-833E-7AEB8B125F76}">
      <dgm:prSet/>
      <dgm:spPr/>
      <dgm:t>
        <a:bodyPr/>
        <a:lstStyle/>
        <a:p>
          <a:r>
            <a:rPr lang="en-US"/>
            <a:t>High consumption of fruits, vegetables, nuts, seeds, whole grains, and olive oil.</a:t>
          </a:r>
        </a:p>
      </dgm:t>
    </dgm:pt>
    <dgm:pt modelId="{CC806979-F08F-4FD5-9779-C8D9734766FB}" type="parTrans" cxnId="{3943AA7B-6DC1-4E0A-9357-BEEA97C5B602}">
      <dgm:prSet/>
      <dgm:spPr/>
      <dgm:t>
        <a:bodyPr/>
        <a:lstStyle/>
        <a:p>
          <a:endParaRPr lang="en-US"/>
        </a:p>
      </dgm:t>
    </dgm:pt>
    <dgm:pt modelId="{1D8AEDFD-DAEF-45FB-86AD-5685A0E115FF}" type="sibTrans" cxnId="{3943AA7B-6DC1-4E0A-9357-BEEA97C5B602}">
      <dgm:prSet/>
      <dgm:spPr/>
      <dgm:t>
        <a:bodyPr/>
        <a:lstStyle/>
        <a:p>
          <a:endParaRPr lang="en-US"/>
        </a:p>
      </dgm:t>
    </dgm:pt>
    <dgm:pt modelId="{93877D40-D6C2-4537-B636-5FFF48F943D5}">
      <dgm:prSet/>
      <dgm:spPr/>
      <dgm:t>
        <a:bodyPr/>
        <a:lstStyle/>
        <a:p>
          <a:r>
            <a:rPr lang="en-US"/>
            <a:t>Moderate intake of fish, dairy, and wine; low intake of red meat and processed foods.</a:t>
          </a:r>
        </a:p>
      </dgm:t>
    </dgm:pt>
    <dgm:pt modelId="{0F75107C-36F4-474B-BB83-99F87854DE6D}" type="parTrans" cxnId="{9ABE01C6-5B53-4DF3-925D-0EE16DA9AD9E}">
      <dgm:prSet/>
      <dgm:spPr/>
      <dgm:t>
        <a:bodyPr/>
        <a:lstStyle/>
        <a:p>
          <a:endParaRPr lang="en-US"/>
        </a:p>
      </dgm:t>
    </dgm:pt>
    <dgm:pt modelId="{F06C1E06-31B7-4707-AA63-2C723BAF2866}" type="sibTrans" cxnId="{9ABE01C6-5B53-4DF3-925D-0EE16DA9AD9E}">
      <dgm:prSet/>
      <dgm:spPr/>
      <dgm:t>
        <a:bodyPr/>
        <a:lstStyle/>
        <a:p>
          <a:endParaRPr lang="en-US"/>
        </a:p>
      </dgm:t>
    </dgm:pt>
    <dgm:pt modelId="{45B39950-8A68-4EE7-B2C5-31420776C3D4}">
      <dgm:prSet/>
      <dgm:spPr/>
      <dgm:t>
        <a:bodyPr/>
        <a:lstStyle/>
        <a:p>
          <a:r>
            <a:rPr lang="en-US"/>
            <a:t>Proven benefits: reduced risk of cardiovascular disease, diabetes, and certain cancers.</a:t>
          </a:r>
        </a:p>
      </dgm:t>
    </dgm:pt>
    <dgm:pt modelId="{FC9C5D5C-BCB2-4979-AD83-75F58CA5ABBB}" type="parTrans" cxnId="{B23B5BB3-E8C3-4E70-B5C6-A3566D6AB2DD}">
      <dgm:prSet/>
      <dgm:spPr/>
      <dgm:t>
        <a:bodyPr/>
        <a:lstStyle/>
        <a:p>
          <a:endParaRPr lang="en-US"/>
        </a:p>
      </dgm:t>
    </dgm:pt>
    <dgm:pt modelId="{21789186-C60F-420B-8603-0A888AD509AC}" type="sibTrans" cxnId="{B23B5BB3-E8C3-4E70-B5C6-A3566D6AB2DD}">
      <dgm:prSet/>
      <dgm:spPr/>
      <dgm:t>
        <a:bodyPr/>
        <a:lstStyle/>
        <a:p>
          <a:endParaRPr lang="en-US"/>
        </a:p>
      </dgm:t>
    </dgm:pt>
    <dgm:pt modelId="{DAA133FD-E0E1-48AB-AB01-2FAEBB738266}">
      <dgm:prSet/>
      <dgm:spPr/>
      <dgm:t>
        <a:bodyPr/>
        <a:lstStyle/>
        <a:p>
          <a:r>
            <a:rPr lang="en-US" dirty="0"/>
            <a:t>Wine as a cultural, not excessive, component in moderation.</a:t>
          </a:r>
        </a:p>
      </dgm:t>
    </dgm:pt>
    <dgm:pt modelId="{46B4B5DC-8755-46B4-9B4D-FAA81D14E632}" type="parTrans" cxnId="{5EF53CC2-18AE-4822-9F56-CB32772192C9}">
      <dgm:prSet/>
      <dgm:spPr/>
      <dgm:t>
        <a:bodyPr/>
        <a:lstStyle/>
        <a:p>
          <a:endParaRPr lang="en-US"/>
        </a:p>
      </dgm:t>
    </dgm:pt>
    <dgm:pt modelId="{7979CF6B-CDBB-4FEB-B208-840C0FC11B18}" type="sibTrans" cxnId="{5EF53CC2-18AE-4822-9F56-CB32772192C9}">
      <dgm:prSet/>
      <dgm:spPr/>
      <dgm:t>
        <a:bodyPr/>
        <a:lstStyle/>
        <a:p>
          <a:endParaRPr lang="en-US"/>
        </a:p>
      </dgm:t>
    </dgm:pt>
    <dgm:pt modelId="{1E7F5357-CD20-4F96-8359-3465D6EC28AC}" type="pres">
      <dgm:prSet presAssocID="{76CE3392-7381-47FD-8CB3-4C57415C4CA5}" presName="diagram" presStyleCnt="0">
        <dgm:presLayoutVars>
          <dgm:dir/>
          <dgm:resizeHandles val="exact"/>
        </dgm:presLayoutVars>
      </dgm:prSet>
      <dgm:spPr/>
    </dgm:pt>
    <dgm:pt modelId="{EAAE48CD-D7E9-4054-AE0E-BEC8468A5D8A}" type="pres">
      <dgm:prSet presAssocID="{247E6349-2A7B-437E-833E-7AEB8B125F76}" presName="node" presStyleLbl="node1" presStyleIdx="0" presStyleCnt="4">
        <dgm:presLayoutVars>
          <dgm:bulletEnabled val="1"/>
        </dgm:presLayoutVars>
      </dgm:prSet>
      <dgm:spPr/>
    </dgm:pt>
    <dgm:pt modelId="{58455CD4-68EE-473A-85D5-1EE0A80E9206}" type="pres">
      <dgm:prSet presAssocID="{1D8AEDFD-DAEF-45FB-86AD-5685A0E115FF}" presName="sibTrans" presStyleCnt="0"/>
      <dgm:spPr/>
    </dgm:pt>
    <dgm:pt modelId="{4F89F36C-D965-4583-8426-82FCE2DCAFD2}" type="pres">
      <dgm:prSet presAssocID="{93877D40-D6C2-4537-B636-5FFF48F943D5}" presName="node" presStyleLbl="node1" presStyleIdx="1" presStyleCnt="4">
        <dgm:presLayoutVars>
          <dgm:bulletEnabled val="1"/>
        </dgm:presLayoutVars>
      </dgm:prSet>
      <dgm:spPr/>
    </dgm:pt>
    <dgm:pt modelId="{4A8B5EE7-E64E-4A5D-92F7-9A59443FCEC7}" type="pres">
      <dgm:prSet presAssocID="{F06C1E06-31B7-4707-AA63-2C723BAF2866}" presName="sibTrans" presStyleCnt="0"/>
      <dgm:spPr/>
    </dgm:pt>
    <dgm:pt modelId="{DCC37A6C-3A91-466A-B2B5-02C5828669D7}" type="pres">
      <dgm:prSet presAssocID="{45B39950-8A68-4EE7-B2C5-31420776C3D4}" presName="node" presStyleLbl="node1" presStyleIdx="2" presStyleCnt="4">
        <dgm:presLayoutVars>
          <dgm:bulletEnabled val="1"/>
        </dgm:presLayoutVars>
      </dgm:prSet>
      <dgm:spPr/>
    </dgm:pt>
    <dgm:pt modelId="{7502FD8E-4E9B-445E-858D-162BF6D2E18B}" type="pres">
      <dgm:prSet presAssocID="{21789186-C60F-420B-8603-0A888AD509AC}" presName="sibTrans" presStyleCnt="0"/>
      <dgm:spPr/>
    </dgm:pt>
    <dgm:pt modelId="{55C7C282-8F7A-4057-A8BD-60DB4F84313A}" type="pres">
      <dgm:prSet presAssocID="{DAA133FD-E0E1-48AB-AB01-2FAEBB738266}" presName="node" presStyleLbl="node1" presStyleIdx="3" presStyleCnt="4">
        <dgm:presLayoutVars>
          <dgm:bulletEnabled val="1"/>
        </dgm:presLayoutVars>
      </dgm:prSet>
      <dgm:spPr/>
    </dgm:pt>
  </dgm:ptLst>
  <dgm:cxnLst>
    <dgm:cxn modelId="{3943AA7B-6DC1-4E0A-9357-BEEA97C5B602}" srcId="{76CE3392-7381-47FD-8CB3-4C57415C4CA5}" destId="{247E6349-2A7B-437E-833E-7AEB8B125F76}" srcOrd="0" destOrd="0" parTransId="{CC806979-F08F-4FD5-9779-C8D9734766FB}" sibTransId="{1D8AEDFD-DAEF-45FB-86AD-5685A0E115FF}"/>
    <dgm:cxn modelId="{32E75CAE-48C5-425C-A37C-BBD7252807FA}" type="presOf" srcId="{247E6349-2A7B-437E-833E-7AEB8B125F76}" destId="{EAAE48CD-D7E9-4054-AE0E-BEC8468A5D8A}" srcOrd="0" destOrd="0" presId="urn:microsoft.com/office/officeart/2005/8/layout/default"/>
    <dgm:cxn modelId="{B23B5BB3-E8C3-4E70-B5C6-A3566D6AB2DD}" srcId="{76CE3392-7381-47FD-8CB3-4C57415C4CA5}" destId="{45B39950-8A68-4EE7-B2C5-31420776C3D4}" srcOrd="2" destOrd="0" parTransId="{FC9C5D5C-BCB2-4979-AD83-75F58CA5ABBB}" sibTransId="{21789186-C60F-420B-8603-0A888AD509AC}"/>
    <dgm:cxn modelId="{5EF53CC2-18AE-4822-9F56-CB32772192C9}" srcId="{76CE3392-7381-47FD-8CB3-4C57415C4CA5}" destId="{DAA133FD-E0E1-48AB-AB01-2FAEBB738266}" srcOrd="3" destOrd="0" parTransId="{46B4B5DC-8755-46B4-9B4D-FAA81D14E632}" sibTransId="{7979CF6B-CDBB-4FEB-B208-840C0FC11B18}"/>
    <dgm:cxn modelId="{BD4EADC4-5239-4EAD-BB0A-2F495EC77943}" type="presOf" srcId="{93877D40-D6C2-4537-B636-5FFF48F943D5}" destId="{4F89F36C-D965-4583-8426-82FCE2DCAFD2}" srcOrd="0" destOrd="0" presId="urn:microsoft.com/office/officeart/2005/8/layout/default"/>
    <dgm:cxn modelId="{9ABE01C6-5B53-4DF3-925D-0EE16DA9AD9E}" srcId="{76CE3392-7381-47FD-8CB3-4C57415C4CA5}" destId="{93877D40-D6C2-4537-B636-5FFF48F943D5}" srcOrd="1" destOrd="0" parTransId="{0F75107C-36F4-474B-BB83-99F87854DE6D}" sibTransId="{F06C1E06-31B7-4707-AA63-2C723BAF2866}"/>
    <dgm:cxn modelId="{005EF1CD-E849-4BF2-96B4-727D25EDE809}" type="presOf" srcId="{DAA133FD-E0E1-48AB-AB01-2FAEBB738266}" destId="{55C7C282-8F7A-4057-A8BD-60DB4F84313A}" srcOrd="0" destOrd="0" presId="urn:microsoft.com/office/officeart/2005/8/layout/default"/>
    <dgm:cxn modelId="{9D6556F2-966C-4E9C-908E-1062E06F1EB1}" type="presOf" srcId="{76CE3392-7381-47FD-8CB3-4C57415C4CA5}" destId="{1E7F5357-CD20-4F96-8359-3465D6EC28AC}" srcOrd="0" destOrd="0" presId="urn:microsoft.com/office/officeart/2005/8/layout/default"/>
    <dgm:cxn modelId="{294318FF-A13F-4888-9B40-9FC25D1E581C}" type="presOf" srcId="{45B39950-8A68-4EE7-B2C5-31420776C3D4}" destId="{DCC37A6C-3A91-466A-B2B5-02C5828669D7}" srcOrd="0" destOrd="0" presId="urn:microsoft.com/office/officeart/2005/8/layout/default"/>
    <dgm:cxn modelId="{DCFDED02-8365-404C-A43D-C075877FAB0D}" type="presParOf" srcId="{1E7F5357-CD20-4F96-8359-3465D6EC28AC}" destId="{EAAE48CD-D7E9-4054-AE0E-BEC8468A5D8A}" srcOrd="0" destOrd="0" presId="urn:microsoft.com/office/officeart/2005/8/layout/default"/>
    <dgm:cxn modelId="{D1431507-9662-46C8-A7B9-25FB879DEA92}" type="presParOf" srcId="{1E7F5357-CD20-4F96-8359-3465D6EC28AC}" destId="{58455CD4-68EE-473A-85D5-1EE0A80E9206}" srcOrd="1" destOrd="0" presId="urn:microsoft.com/office/officeart/2005/8/layout/default"/>
    <dgm:cxn modelId="{D5CA8060-2429-443D-9F23-A5921BD7C98A}" type="presParOf" srcId="{1E7F5357-CD20-4F96-8359-3465D6EC28AC}" destId="{4F89F36C-D965-4583-8426-82FCE2DCAFD2}" srcOrd="2" destOrd="0" presId="urn:microsoft.com/office/officeart/2005/8/layout/default"/>
    <dgm:cxn modelId="{390D87DF-2090-47AD-9ACA-46E720D39465}" type="presParOf" srcId="{1E7F5357-CD20-4F96-8359-3465D6EC28AC}" destId="{4A8B5EE7-E64E-4A5D-92F7-9A59443FCEC7}" srcOrd="3" destOrd="0" presId="urn:microsoft.com/office/officeart/2005/8/layout/default"/>
    <dgm:cxn modelId="{EACDF6D2-FA1C-41F0-B6B2-C9D67E0B007B}" type="presParOf" srcId="{1E7F5357-CD20-4F96-8359-3465D6EC28AC}" destId="{DCC37A6C-3A91-466A-B2B5-02C5828669D7}" srcOrd="4" destOrd="0" presId="urn:microsoft.com/office/officeart/2005/8/layout/default"/>
    <dgm:cxn modelId="{328E7A88-8948-4023-91B4-95B7EF714F65}" type="presParOf" srcId="{1E7F5357-CD20-4F96-8359-3465D6EC28AC}" destId="{7502FD8E-4E9B-445E-858D-162BF6D2E18B}" srcOrd="5" destOrd="0" presId="urn:microsoft.com/office/officeart/2005/8/layout/default"/>
    <dgm:cxn modelId="{F5E6BFBA-3D55-44CD-930A-3D90EBD0DB6B}" type="presParOf" srcId="{1E7F5357-CD20-4F96-8359-3465D6EC28AC}" destId="{55C7C282-8F7A-4057-A8BD-60DB4F84313A}"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C7D8B4-9E47-4A49-9EBF-4BC25D885E5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6FC6243-6E05-4A27-ACDE-3917CD45555B}">
      <dgm:prSet/>
      <dgm:spPr/>
      <dgm:t>
        <a:bodyPr/>
        <a:lstStyle/>
        <a:p>
          <a:r>
            <a:rPr lang="en-US"/>
            <a:t>High in added sugars, unhealthy fats, and preservatives.</a:t>
          </a:r>
        </a:p>
      </dgm:t>
    </dgm:pt>
    <dgm:pt modelId="{6A04A812-10FC-444B-B6D3-4984236E9B84}" type="parTrans" cxnId="{1440614F-264E-4D57-A264-6CBA26D58B16}">
      <dgm:prSet/>
      <dgm:spPr/>
      <dgm:t>
        <a:bodyPr/>
        <a:lstStyle/>
        <a:p>
          <a:endParaRPr lang="en-US"/>
        </a:p>
      </dgm:t>
    </dgm:pt>
    <dgm:pt modelId="{4A51C16A-B0C5-4D43-A9B1-03620D42115B}" type="sibTrans" cxnId="{1440614F-264E-4D57-A264-6CBA26D58B16}">
      <dgm:prSet/>
      <dgm:spPr/>
      <dgm:t>
        <a:bodyPr/>
        <a:lstStyle/>
        <a:p>
          <a:endParaRPr lang="en-US"/>
        </a:p>
      </dgm:t>
    </dgm:pt>
    <dgm:pt modelId="{FE9264F3-9891-437B-A97A-BAD8279D1E24}">
      <dgm:prSet/>
      <dgm:spPr/>
      <dgm:t>
        <a:bodyPr/>
        <a:lstStyle/>
        <a:p>
          <a:r>
            <a:rPr lang="en-US"/>
            <a:t>Low in nutrients </a:t>
          </a:r>
        </a:p>
      </dgm:t>
    </dgm:pt>
    <dgm:pt modelId="{9C4F0DA1-5D5F-4EFD-8907-9E122986DB4D}" type="parTrans" cxnId="{3F55CEFC-F876-4A45-B1F5-73D26A74615A}">
      <dgm:prSet/>
      <dgm:spPr/>
      <dgm:t>
        <a:bodyPr/>
        <a:lstStyle/>
        <a:p>
          <a:endParaRPr lang="en-US"/>
        </a:p>
      </dgm:t>
    </dgm:pt>
    <dgm:pt modelId="{36A62A86-FF6B-4608-BCE5-5F97A7568D09}" type="sibTrans" cxnId="{3F55CEFC-F876-4A45-B1F5-73D26A74615A}">
      <dgm:prSet/>
      <dgm:spPr/>
      <dgm:t>
        <a:bodyPr/>
        <a:lstStyle/>
        <a:p>
          <a:endParaRPr lang="en-US"/>
        </a:p>
      </dgm:t>
    </dgm:pt>
    <dgm:pt modelId="{A7C8E345-DB0F-45C9-B801-D575BD785C07}">
      <dgm:prSet/>
      <dgm:spPr/>
      <dgm:t>
        <a:bodyPr/>
        <a:lstStyle/>
        <a:p>
          <a:r>
            <a:rPr lang="en-US"/>
            <a:t>Impact on metabolic health: obesity, type 2 diabetes, cardiovascular disease.</a:t>
          </a:r>
        </a:p>
      </dgm:t>
    </dgm:pt>
    <dgm:pt modelId="{40AFAB93-3141-4F80-BADB-4EFB29D0EDF8}" type="parTrans" cxnId="{5E86A9F5-CE45-4715-A07A-E331E60EDD99}">
      <dgm:prSet/>
      <dgm:spPr/>
      <dgm:t>
        <a:bodyPr/>
        <a:lstStyle/>
        <a:p>
          <a:endParaRPr lang="en-US"/>
        </a:p>
      </dgm:t>
    </dgm:pt>
    <dgm:pt modelId="{C87FF90F-2E22-4B0F-8AA0-8CD9B29A6098}" type="sibTrans" cxnId="{5E86A9F5-CE45-4715-A07A-E331E60EDD99}">
      <dgm:prSet/>
      <dgm:spPr/>
      <dgm:t>
        <a:bodyPr/>
        <a:lstStyle/>
        <a:p>
          <a:endParaRPr lang="en-US"/>
        </a:p>
      </dgm:t>
    </dgm:pt>
    <dgm:pt modelId="{3D38F715-DE8C-4B42-B904-65452A8EE3C5}">
      <dgm:prSet/>
      <dgm:spPr/>
      <dgm:t>
        <a:bodyPr/>
        <a:lstStyle/>
        <a:p>
          <a:r>
            <a:rPr lang="en-US"/>
            <a:t>Heavily marketed and conveniently packaged, leading to overconsumption.</a:t>
          </a:r>
        </a:p>
      </dgm:t>
    </dgm:pt>
    <dgm:pt modelId="{66D26125-C981-47E8-848B-6432C5F7D119}" type="parTrans" cxnId="{90AA8A10-DDF8-4D2A-8D5C-BEE39596305B}">
      <dgm:prSet/>
      <dgm:spPr/>
      <dgm:t>
        <a:bodyPr/>
        <a:lstStyle/>
        <a:p>
          <a:endParaRPr lang="en-US"/>
        </a:p>
      </dgm:t>
    </dgm:pt>
    <dgm:pt modelId="{4DDCF1BC-04C5-419A-AA1F-72F8A8ADF9CE}" type="sibTrans" cxnId="{90AA8A10-DDF8-4D2A-8D5C-BEE39596305B}">
      <dgm:prSet/>
      <dgm:spPr/>
      <dgm:t>
        <a:bodyPr/>
        <a:lstStyle/>
        <a:p>
          <a:endParaRPr lang="en-US"/>
        </a:p>
      </dgm:t>
    </dgm:pt>
    <dgm:pt modelId="{7AEE93AE-8306-42C0-9E37-BDFF20EA8C68}" type="pres">
      <dgm:prSet presAssocID="{BDC7D8B4-9E47-4A49-9EBF-4BC25D885E5B}" presName="linear" presStyleCnt="0">
        <dgm:presLayoutVars>
          <dgm:animLvl val="lvl"/>
          <dgm:resizeHandles val="exact"/>
        </dgm:presLayoutVars>
      </dgm:prSet>
      <dgm:spPr/>
    </dgm:pt>
    <dgm:pt modelId="{482A1222-7B21-4D1B-A4F2-4B84811FCAC8}" type="pres">
      <dgm:prSet presAssocID="{06FC6243-6E05-4A27-ACDE-3917CD45555B}" presName="parentText" presStyleLbl="node1" presStyleIdx="0" presStyleCnt="4">
        <dgm:presLayoutVars>
          <dgm:chMax val="0"/>
          <dgm:bulletEnabled val="1"/>
        </dgm:presLayoutVars>
      </dgm:prSet>
      <dgm:spPr/>
    </dgm:pt>
    <dgm:pt modelId="{A994D2D7-6C07-41FC-ACA1-86CE8E1F03CF}" type="pres">
      <dgm:prSet presAssocID="{4A51C16A-B0C5-4D43-A9B1-03620D42115B}" presName="spacer" presStyleCnt="0"/>
      <dgm:spPr/>
    </dgm:pt>
    <dgm:pt modelId="{58381E86-F1A1-473C-93EF-B59AE1A92461}" type="pres">
      <dgm:prSet presAssocID="{FE9264F3-9891-437B-A97A-BAD8279D1E24}" presName="parentText" presStyleLbl="node1" presStyleIdx="1" presStyleCnt="4">
        <dgm:presLayoutVars>
          <dgm:chMax val="0"/>
          <dgm:bulletEnabled val="1"/>
        </dgm:presLayoutVars>
      </dgm:prSet>
      <dgm:spPr/>
    </dgm:pt>
    <dgm:pt modelId="{F89E17FF-0D72-4242-9DEA-1FA9DDCF646E}" type="pres">
      <dgm:prSet presAssocID="{36A62A86-FF6B-4608-BCE5-5F97A7568D09}" presName="spacer" presStyleCnt="0"/>
      <dgm:spPr/>
    </dgm:pt>
    <dgm:pt modelId="{FFBA9F98-0808-4320-918D-609CBD4F3DD2}" type="pres">
      <dgm:prSet presAssocID="{A7C8E345-DB0F-45C9-B801-D575BD785C07}" presName="parentText" presStyleLbl="node1" presStyleIdx="2" presStyleCnt="4">
        <dgm:presLayoutVars>
          <dgm:chMax val="0"/>
          <dgm:bulletEnabled val="1"/>
        </dgm:presLayoutVars>
      </dgm:prSet>
      <dgm:spPr/>
    </dgm:pt>
    <dgm:pt modelId="{E24D1542-DF80-45E8-AC3A-E7C76B5279B6}" type="pres">
      <dgm:prSet presAssocID="{C87FF90F-2E22-4B0F-8AA0-8CD9B29A6098}" presName="spacer" presStyleCnt="0"/>
      <dgm:spPr/>
    </dgm:pt>
    <dgm:pt modelId="{F3A3504B-385B-4F64-9659-92E00BBFBF13}" type="pres">
      <dgm:prSet presAssocID="{3D38F715-DE8C-4B42-B904-65452A8EE3C5}" presName="parentText" presStyleLbl="node1" presStyleIdx="3" presStyleCnt="4">
        <dgm:presLayoutVars>
          <dgm:chMax val="0"/>
          <dgm:bulletEnabled val="1"/>
        </dgm:presLayoutVars>
      </dgm:prSet>
      <dgm:spPr/>
    </dgm:pt>
  </dgm:ptLst>
  <dgm:cxnLst>
    <dgm:cxn modelId="{90AA8A10-DDF8-4D2A-8D5C-BEE39596305B}" srcId="{BDC7D8B4-9E47-4A49-9EBF-4BC25D885E5B}" destId="{3D38F715-DE8C-4B42-B904-65452A8EE3C5}" srcOrd="3" destOrd="0" parTransId="{66D26125-C981-47E8-848B-6432C5F7D119}" sibTransId="{4DDCF1BC-04C5-419A-AA1F-72F8A8ADF9CE}"/>
    <dgm:cxn modelId="{AE941F5C-18C3-4DD9-9CA8-2BA5543A7334}" type="presOf" srcId="{BDC7D8B4-9E47-4A49-9EBF-4BC25D885E5B}" destId="{7AEE93AE-8306-42C0-9E37-BDFF20EA8C68}" srcOrd="0" destOrd="0" presId="urn:microsoft.com/office/officeart/2005/8/layout/vList2"/>
    <dgm:cxn modelId="{1440614F-264E-4D57-A264-6CBA26D58B16}" srcId="{BDC7D8B4-9E47-4A49-9EBF-4BC25D885E5B}" destId="{06FC6243-6E05-4A27-ACDE-3917CD45555B}" srcOrd="0" destOrd="0" parTransId="{6A04A812-10FC-444B-B6D3-4984236E9B84}" sibTransId="{4A51C16A-B0C5-4D43-A9B1-03620D42115B}"/>
    <dgm:cxn modelId="{C27A4551-263A-46FF-A288-10E9C37C7C8F}" type="presOf" srcId="{FE9264F3-9891-437B-A97A-BAD8279D1E24}" destId="{58381E86-F1A1-473C-93EF-B59AE1A92461}" srcOrd="0" destOrd="0" presId="urn:microsoft.com/office/officeart/2005/8/layout/vList2"/>
    <dgm:cxn modelId="{19943759-C9B9-4ED0-BA02-F3343388FA2F}" type="presOf" srcId="{3D38F715-DE8C-4B42-B904-65452A8EE3C5}" destId="{F3A3504B-385B-4F64-9659-92E00BBFBF13}" srcOrd="0" destOrd="0" presId="urn:microsoft.com/office/officeart/2005/8/layout/vList2"/>
    <dgm:cxn modelId="{7A2183E4-C725-484B-A6E2-D412099B49D3}" type="presOf" srcId="{06FC6243-6E05-4A27-ACDE-3917CD45555B}" destId="{482A1222-7B21-4D1B-A4F2-4B84811FCAC8}" srcOrd="0" destOrd="0" presId="urn:microsoft.com/office/officeart/2005/8/layout/vList2"/>
    <dgm:cxn modelId="{D68C20EC-7D1D-4AFB-8D9E-7B1A639A150D}" type="presOf" srcId="{A7C8E345-DB0F-45C9-B801-D575BD785C07}" destId="{FFBA9F98-0808-4320-918D-609CBD4F3DD2}" srcOrd="0" destOrd="0" presId="urn:microsoft.com/office/officeart/2005/8/layout/vList2"/>
    <dgm:cxn modelId="{5E86A9F5-CE45-4715-A07A-E331E60EDD99}" srcId="{BDC7D8B4-9E47-4A49-9EBF-4BC25D885E5B}" destId="{A7C8E345-DB0F-45C9-B801-D575BD785C07}" srcOrd="2" destOrd="0" parTransId="{40AFAB93-3141-4F80-BADB-4EFB29D0EDF8}" sibTransId="{C87FF90F-2E22-4B0F-8AA0-8CD9B29A6098}"/>
    <dgm:cxn modelId="{3F55CEFC-F876-4A45-B1F5-73D26A74615A}" srcId="{BDC7D8B4-9E47-4A49-9EBF-4BC25D885E5B}" destId="{FE9264F3-9891-437B-A97A-BAD8279D1E24}" srcOrd="1" destOrd="0" parTransId="{9C4F0DA1-5D5F-4EFD-8907-9E122986DB4D}" sibTransId="{36A62A86-FF6B-4608-BCE5-5F97A7568D09}"/>
    <dgm:cxn modelId="{C0AE58C1-75AA-49CC-8CB9-1E437109FDE1}" type="presParOf" srcId="{7AEE93AE-8306-42C0-9E37-BDFF20EA8C68}" destId="{482A1222-7B21-4D1B-A4F2-4B84811FCAC8}" srcOrd="0" destOrd="0" presId="urn:microsoft.com/office/officeart/2005/8/layout/vList2"/>
    <dgm:cxn modelId="{10F698D8-0672-4969-9AB3-0D47F98B2F2C}" type="presParOf" srcId="{7AEE93AE-8306-42C0-9E37-BDFF20EA8C68}" destId="{A994D2D7-6C07-41FC-ACA1-86CE8E1F03CF}" srcOrd="1" destOrd="0" presId="urn:microsoft.com/office/officeart/2005/8/layout/vList2"/>
    <dgm:cxn modelId="{A5BD0ACF-793D-478E-9BF9-DE5472A8A7DD}" type="presParOf" srcId="{7AEE93AE-8306-42C0-9E37-BDFF20EA8C68}" destId="{58381E86-F1A1-473C-93EF-B59AE1A92461}" srcOrd="2" destOrd="0" presId="urn:microsoft.com/office/officeart/2005/8/layout/vList2"/>
    <dgm:cxn modelId="{78BA155C-24A3-417A-96E1-4E551AF8632E}" type="presParOf" srcId="{7AEE93AE-8306-42C0-9E37-BDFF20EA8C68}" destId="{F89E17FF-0D72-4242-9DEA-1FA9DDCF646E}" srcOrd="3" destOrd="0" presId="urn:microsoft.com/office/officeart/2005/8/layout/vList2"/>
    <dgm:cxn modelId="{D18A3751-5B0B-4B31-B3B2-2C0975530D6A}" type="presParOf" srcId="{7AEE93AE-8306-42C0-9E37-BDFF20EA8C68}" destId="{FFBA9F98-0808-4320-918D-609CBD4F3DD2}" srcOrd="4" destOrd="0" presId="urn:microsoft.com/office/officeart/2005/8/layout/vList2"/>
    <dgm:cxn modelId="{37B82DC7-9285-4B6F-9603-11E7E2600B90}" type="presParOf" srcId="{7AEE93AE-8306-42C0-9E37-BDFF20EA8C68}" destId="{E24D1542-DF80-45E8-AC3A-E7C76B5279B6}" srcOrd="5" destOrd="0" presId="urn:microsoft.com/office/officeart/2005/8/layout/vList2"/>
    <dgm:cxn modelId="{E496AB25-4009-4B19-858D-225B40174274}" type="presParOf" srcId="{7AEE93AE-8306-42C0-9E37-BDFF20EA8C68}" destId="{F3A3504B-385B-4F64-9659-92E00BBFBF1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AB6036-DA73-4985-9456-9F1304D9B19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1696AC3-BBDC-4BCF-B09C-766B18899EC3}">
      <dgm:prSet/>
      <dgm:spPr/>
      <dgm:t>
        <a:bodyPr/>
        <a:lstStyle/>
        <a:p>
          <a:r>
            <a:rPr lang="en-US"/>
            <a:t>In addition to those diagnosed, an estimated 1.2 million people are living with undiagnosed type 2 diabetes, and over 3.2 million people are at increased risk of developing the condition based on elevated blood sugar levels. </a:t>
          </a:r>
          <a:r>
            <a:rPr lang="en-US">
              <a:hlinkClick xmlns:r="http://schemas.openxmlformats.org/officeDocument/2006/relationships" r:id="rId1"/>
            </a:rPr>
            <a:t>Diabetes UK</a:t>
          </a:r>
          <a:endParaRPr lang="en-US"/>
        </a:p>
      </dgm:t>
    </dgm:pt>
    <dgm:pt modelId="{ECD545ED-AE6B-481D-9997-C4DADF4F2A78}" type="parTrans" cxnId="{9EE4C8D5-67F6-475F-9271-C8A54DC16274}">
      <dgm:prSet/>
      <dgm:spPr/>
      <dgm:t>
        <a:bodyPr/>
        <a:lstStyle/>
        <a:p>
          <a:endParaRPr lang="en-US"/>
        </a:p>
      </dgm:t>
    </dgm:pt>
    <dgm:pt modelId="{6805585D-2FA2-4593-AD5A-4D1044352DDB}" type="sibTrans" cxnId="{9EE4C8D5-67F6-475F-9271-C8A54DC16274}">
      <dgm:prSet/>
      <dgm:spPr/>
      <dgm:t>
        <a:bodyPr/>
        <a:lstStyle/>
        <a:p>
          <a:endParaRPr lang="en-US"/>
        </a:p>
      </dgm:t>
    </dgm:pt>
    <dgm:pt modelId="{4A48D5B3-1890-4CA9-AB42-CFC32CABC87D}">
      <dgm:prSet/>
      <dgm:spPr/>
      <dgm:t>
        <a:bodyPr/>
        <a:lstStyle/>
        <a:p>
          <a:r>
            <a:rPr lang="en-US"/>
            <a:t>The prevalence of type 2 diabetes is notably higher among certain ethnic groups; individuals of Asian, Black African, or African Caribbean descent are two to four times more likely to develop the condition compared to those of White ethnicity</a:t>
          </a:r>
        </a:p>
      </dgm:t>
    </dgm:pt>
    <dgm:pt modelId="{DB01B051-B9EE-46C2-9D97-478A54905483}" type="parTrans" cxnId="{5B7851F7-56E8-42E8-BDB8-FDCAE8D18B11}">
      <dgm:prSet/>
      <dgm:spPr/>
      <dgm:t>
        <a:bodyPr/>
        <a:lstStyle/>
        <a:p>
          <a:endParaRPr lang="en-US"/>
        </a:p>
      </dgm:t>
    </dgm:pt>
    <dgm:pt modelId="{E282236A-932D-42CB-BE5A-C1D740E68DAC}" type="sibTrans" cxnId="{5B7851F7-56E8-42E8-BDB8-FDCAE8D18B11}">
      <dgm:prSet/>
      <dgm:spPr/>
      <dgm:t>
        <a:bodyPr/>
        <a:lstStyle/>
        <a:p>
          <a:endParaRPr lang="en-US"/>
        </a:p>
      </dgm:t>
    </dgm:pt>
    <dgm:pt modelId="{1CF95852-6317-46D0-857C-968FADF123F2}" type="pres">
      <dgm:prSet presAssocID="{A5AB6036-DA73-4985-9456-9F1304D9B195}" presName="linear" presStyleCnt="0">
        <dgm:presLayoutVars>
          <dgm:animLvl val="lvl"/>
          <dgm:resizeHandles val="exact"/>
        </dgm:presLayoutVars>
      </dgm:prSet>
      <dgm:spPr/>
    </dgm:pt>
    <dgm:pt modelId="{C5675FFA-64CA-409F-8D7F-F203FCEC3E58}" type="pres">
      <dgm:prSet presAssocID="{D1696AC3-BBDC-4BCF-B09C-766B18899EC3}" presName="parentText" presStyleLbl="node1" presStyleIdx="0" presStyleCnt="2">
        <dgm:presLayoutVars>
          <dgm:chMax val="0"/>
          <dgm:bulletEnabled val="1"/>
        </dgm:presLayoutVars>
      </dgm:prSet>
      <dgm:spPr/>
    </dgm:pt>
    <dgm:pt modelId="{74B9304F-197B-4245-8B26-69CC07DBBC32}" type="pres">
      <dgm:prSet presAssocID="{6805585D-2FA2-4593-AD5A-4D1044352DDB}" presName="spacer" presStyleCnt="0"/>
      <dgm:spPr/>
    </dgm:pt>
    <dgm:pt modelId="{6E0FAE17-E5A1-4C85-8DCF-B3EBF31994BB}" type="pres">
      <dgm:prSet presAssocID="{4A48D5B3-1890-4CA9-AB42-CFC32CABC87D}" presName="parentText" presStyleLbl="node1" presStyleIdx="1" presStyleCnt="2">
        <dgm:presLayoutVars>
          <dgm:chMax val="0"/>
          <dgm:bulletEnabled val="1"/>
        </dgm:presLayoutVars>
      </dgm:prSet>
      <dgm:spPr/>
    </dgm:pt>
  </dgm:ptLst>
  <dgm:cxnLst>
    <dgm:cxn modelId="{85CA396D-2B01-4265-895B-AB9E6B2A273A}" type="presOf" srcId="{D1696AC3-BBDC-4BCF-B09C-766B18899EC3}" destId="{C5675FFA-64CA-409F-8D7F-F203FCEC3E58}" srcOrd="0" destOrd="0" presId="urn:microsoft.com/office/officeart/2005/8/layout/vList2"/>
    <dgm:cxn modelId="{0A4E09AB-C9DB-44A2-8A8D-0F562E912E89}" type="presOf" srcId="{A5AB6036-DA73-4985-9456-9F1304D9B195}" destId="{1CF95852-6317-46D0-857C-968FADF123F2}" srcOrd="0" destOrd="0" presId="urn:microsoft.com/office/officeart/2005/8/layout/vList2"/>
    <dgm:cxn modelId="{9EE4C8D5-67F6-475F-9271-C8A54DC16274}" srcId="{A5AB6036-DA73-4985-9456-9F1304D9B195}" destId="{D1696AC3-BBDC-4BCF-B09C-766B18899EC3}" srcOrd="0" destOrd="0" parTransId="{ECD545ED-AE6B-481D-9997-C4DADF4F2A78}" sibTransId="{6805585D-2FA2-4593-AD5A-4D1044352DDB}"/>
    <dgm:cxn modelId="{BCC2F2DB-07EC-41B3-84B4-F0050ECE8F4C}" type="presOf" srcId="{4A48D5B3-1890-4CA9-AB42-CFC32CABC87D}" destId="{6E0FAE17-E5A1-4C85-8DCF-B3EBF31994BB}" srcOrd="0" destOrd="0" presId="urn:microsoft.com/office/officeart/2005/8/layout/vList2"/>
    <dgm:cxn modelId="{5B7851F7-56E8-42E8-BDB8-FDCAE8D18B11}" srcId="{A5AB6036-DA73-4985-9456-9F1304D9B195}" destId="{4A48D5B3-1890-4CA9-AB42-CFC32CABC87D}" srcOrd="1" destOrd="0" parTransId="{DB01B051-B9EE-46C2-9D97-478A54905483}" sibTransId="{E282236A-932D-42CB-BE5A-C1D740E68DAC}"/>
    <dgm:cxn modelId="{2DE18152-1E8F-4E9D-8131-E76CBD694373}" type="presParOf" srcId="{1CF95852-6317-46D0-857C-968FADF123F2}" destId="{C5675FFA-64CA-409F-8D7F-F203FCEC3E58}" srcOrd="0" destOrd="0" presId="urn:microsoft.com/office/officeart/2005/8/layout/vList2"/>
    <dgm:cxn modelId="{42EF12F0-E706-4CBC-851E-6B29BACB8EF4}" type="presParOf" srcId="{1CF95852-6317-46D0-857C-968FADF123F2}" destId="{74B9304F-197B-4245-8B26-69CC07DBBC32}" srcOrd="1" destOrd="0" presId="urn:microsoft.com/office/officeart/2005/8/layout/vList2"/>
    <dgm:cxn modelId="{9BF8457A-1107-41BE-9122-DD152905B7DF}" type="presParOf" srcId="{1CF95852-6317-46D0-857C-968FADF123F2}" destId="{6E0FAE17-E5A1-4C85-8DCF-B3EBF31994B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8A87B6-F62C-472D-95B1-CA6E03C93888}" type="doc">
      <dgm:prSet loTypeId="urn:microsoft.com/office/officeart/2005/8/layout/process4" loCatId="process" qsTypeId="urn:microsoft.com/office/officeart/2005/8/quickstyle/simple1" qsCatId="simple" csTypeId="urn:microsoft.com/office/officeart/2005/8/colors/colorful1" csCatId="colorful"/>
      <dgm:spPr/>
      <dgm:t>
        <a:bodyPr/>
        <a:lstStyle/>
        <a:p>
          <a:endParaRPr lang="en-US"/>
        </a:p>
      </dgm:t>
    </dgm:pt>
    <dgm:pt modelId="{5920593E-F14B-42F3-BFAB-90692E8A85C6}">
      <dgm:prSet/>
      <dgm:spPr/>
      <dgm:t>
        <a:bodyPr/>
        <a:lstStyle/>
        <a:p>
          <a:r>
            <a:rPr lang="en-US"/>
            <a:t>The increasing prevalence of type 2 diabetes is closely linked to rising rates of obesity and sedentary lifestyles. Research indicates that living with obesity is the single greatest risk factor, accounting for 80-85% of an individual's risk of developing type 2 diabetes. </a:t>
          </a:r>
          <a:r>
            <a:rPr lang="en-US">
              <a:hlinkClick xmlns:r="http://schemas.openxmlformats.org/officeDocument/2006/relationships" r:id="rId1"/>
            </a:rPr>
            <a:t>Diabetes UK</a:t>
          </a:r>
          <a:endParaRPr lang="en-US"/>
        </a:p>
      </dgm:t>
    </dgm:pt>
    <dgm:pt modelId="{6BD76585-41E7-44A2-8978-8EDBE1A34051}" type="parTrans" cxnId="{25732466-3EFA-4A84-B2B9-24FACD4FAA88}">
      <dgm:prSet/>
      <dgm:spPr/>
      <dgm:t>
        <a:bodyPr/>
        <a:lstStyle/>
        <a:p>
          <a:endParaRPr lang="en-US"/>
        </a:p>
      </dgm:t>
    </dgm:pt>
    <dgm:pt modelId="{86449D49-E8E5-428F-A4B2-802C79398F0A}" type="sibTrans" cxnId="{25732466-3EFA-4A84-B2B9-24FACD4FAA88}">
      <dgm:prSet/>
      <dgm:spPr/>
      <dgm:t>
        <a:bodyPr/>
        <a:lstStyle/>
        <a:p>
          <a:endParaRPr lang="en-US"/>
        </a:p>
      </dgm:t>
    </dgm:pt>
    <dgm:pt modelId="{EC27C23C-0EBC-45D8-8A58-7B59BBF5B892}">
      <dgm:prSet/>
      <dgm:spPr/>
      <dgm:t>
        <a:bodyPr/>
        <a:lstStyle/>
        <a:p>
          <a:r>
            <a:rPr lang="en-US"/>
            <a:t>Social determinants such as income, education, housing, and access to healthy food also significantly influence the risk of developing the condition</a:t>
          </a:r>
        </a:p>
      </dgm:t>
    </dgm:pt>
    <dgm:pt modelId="{5E27DE2C-7BC2-412D-B270-3BFC2C88A177}" type="parTrans" cxnId="{D9E91676-9C9A-47A9-A412-A706A81271B5}">
      <dgm:prSet/>
      <dgm:spPr/>
      <dgm:t>
        <a:bodyPr/>
        <a:lstStyle/>
        <a:p>
          <a:endParaRPr lang="en-US"/>
        </a:p>
      </dgm:t>
    </dgm:pt>
    <dgm:pt modelId="{C672A50F-63F8-4306-AEF1-B7E5222A1101}" type="sibTrans" cxnId="{D9E91676-9C9A-47A9-A412-A706A81271B5}">
      <dgm:prSet/>
      <dgm:spPr/>
      <dgm:t>
        <a:bodyPr/>
        <a:lstStyle/>
        <a:p>
          <a:endParaRPr lang="en-US"/>
        </a:p>
      </dgm:t>
    </dgm:pt>
    <dgm:pt modelId="{F101D77A-66F6-4633-B92D-9A675DCC3186}" type="pres">
      <dgm:prSet presAssocID="{A68A87B6-F62C-472D-95B1-CA6E03C93888}" presName="Name0" presStyleCnt="0">
        <dgm:presLayoutVars>
          <dgm:dir/>
          <dgm:animLvl val="lvl"/>
          <dgm:resizeHandles val="exact"/>
        </dgm:presLayoutVars>
      </dgm:prSet>
      <dgm:spPr/>
    </dgm:pt>
    <dgm:pt modelId="{A49149D1-3654-4FAE-8AF3-93ECFEC952D9}" type="pres">
      <dgm:prSet presAssocID="{EC27C23C-0EBC-45D8-8A58-7B59BBF5B892}" presName="boxAndChildren" presStyleCnt="0"/>
      <dgm:spPr/>
    </dgm:pt>
    <dgm:pt modelId="{3EBD1978-EC9D-42C0-8465-2E442216C30F}" type="pres">
      <dgm:prSet presAssocID="{EC27C23C-0EBC-45D8-8A58-7B59BBF5B892}" presName="parentTextBox" presStyleLbl="node1" presStyleIdx="0" presStyleCnt="2"/>
      <dgm:spPr/>
    </dgm:pt>
    <dgm:pt modelId="{B5AC6462-EE7E-488B-B2E1-5D93D7BECD7F}" type="pres">
      <dgm:prSet presAssocID="{86449D49-E8E5-428F-A4B2-802C79398F0A}" presName="sp" presStyleCnt="0"/>
      <dgm:spPr/>
    </dgm:pt>
    <dgm:pt modelId="{B9197297-3417-4537-82CC-5F0147E08533}" type="pres">
      <dgm:prSet presAssocID="{5920593E-F14B-42F3-BFAB-90692E8A85C6}" presName="arrowAndChildren" presStyleCnt="0"/>
      <dgm:spPr/>
    </dgm:pt>
    <dgm:pt modelId="{F9D0FFFF-469D-4AF9-955C-47257DDD97C9}" type="pres">
      <dgm:prSet presAssocID="{5920593E-F14B-42F3-BFAB-90692E8A85C6}" presName="parentTextArrow" presStyleLbl="node1" presStyleIdx="1" presStyleCnt="2"/>
      <dgm:spPr/>
    </dgm:pt>
  </dgm:ptLst>
  <dgm:cxnLst>
    <dgm:cxn modelId="{25732466-3EFA-4A84-B2B9-24FACD4FAA88}" srcId="{A68A87B6-F62C-472D-95B1-CA6E03C93888}" destId="{5920593E-F14B-42F3-BFAB-90692E8A85C6}" srcOrd="0" destOrd="0" parTransId="{6BD76585-41E7-44A2-8978-8EDBE1A34051}" sibTransId="{86449D49-E8E5-428F-A4B2-802C79398F0A}"/>
    <dgm:cxn modelId="{22D89048-D566-45DC-8FEA-A54B32848D43}" type="presOf" srcId="{A68A87B6-F62C-472D-95B1-CA6E03C93888}" destId="{F101D77A-66F6-4633-B92D-9A675DCC3186}" srcOrd="0" destOrd="0" presId="urn:microsoft.com/office/officeart/2005/8/layout/process4"/>
    <dgm:cxn modelId="{D9E91676-9C9A-47A9-A412-A706A81271B5}" srcId="{A68A87B6-F62C-472D-95B1-CA6E03C93888}" destId="{EC27C23C-0EBC-45D8-8A58-7B59BBF5B892}" srcOrd="1" destOrd="0" parTransId="{5E27DE2C-7BC2-412D-B270-3BFC2C88A177}" sibTransId="{C672A50F-63F8-4306-AEF1-B7E5222A1101}"/>
    <dgm:cxn modelId="{4335B697-2E68-49ED-82CF-290E23A8323A}" type="presOf" srcId="{EC27C23C-0EBC-45D8-8A58-7B59BBF5B892}" destId="{3EBD1978-EC9D-42C0-8465-2E442216C30F}" srcOrd="0" destOrd="0" presId="urn:microsoft.com/office/officeart/2005/8/layout/process4"/>
    <dgm:cxn modelId="{B5A62DC1-7095-46CC-B71A-38B14EC70CD2}" type="presOf" srcId="{5920593E-F14B-42F3-BFAB-90692E8A85C6}" destId="{F9D0FFFF-469D-4AF9-955C-47257DDD97C9}" srcOrd="0" destOrd="0" presId="urn:microsoft.com/office/officeart/2005/8/layout/process4"/>
    <dgm:cxn modelId="{6D101465-CD07-49A2-A092-CA5C1AEFAB7C}" type="presParOf" srcId="{F101D77A-66F6-4633-B92D-9A675DCC3186}" destId="{A49149D1-3654-4FAE-8AF3-93ECFEC952D9}" srcOrd="0" destOrd="0" presId="urn:microsoft.com/office/officeart/2005/8/layout/process4"/>
    <dgm:cxn modelId="{533585FF-C62C-4EF4-B096-5707D1E1A54B}" type="presParOf" srcId="{A49149D1-3654-4FAE-8AF3-93ECFEC952D9}" destId="{3EBD1978-EC9D-42C0-8465-2E442216C30F}" srcOrd="0" destOrd="0" presId="urn:microsoft.com/office/officeart/2005/8/layout/process4"/>
    <dgm:cxn modelId="{196EE411-C369-43F9-9CFB-645E6D9B649F}" type="presParOf" srcId="{F101D77A-66F6-4633-B92D-9A675DCC3186}" destId="{B5AC6462-EE7E-488B-B2E1-5D93D7BECD7F}" srcOrd="1" destOrd="0" presId="urn:microsoft.com/office/officeart/2005/8/layout/process4"/>
    <dgm:cxn modelId="{7A81E245-0492-4FB8-9A66-73BD4CBA4597}" type="presParOf" srcId="{F101D77A-66F6-4633-B92D-9A675DCC3186}" destId="{B9197297-3417-4537-82CC-5F0147E08533}" srcOrd="2" destOrd="0" presId="urn:microsoft.com/office/officeart/2005/8/layout/process4"/>
    <dgm:cxn modelId="{9FB60E8E-C916-4492-82B1-67A8DA38AFFD}" type="presParOf" srcId="{B9197297-3417-4537-82CC-5F0147E08533}" destId="{F9D0FFFF-469D-4AF9-955C-47257DDD97C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C1371E-32C8-47B8-8D5B-846C47F0DF1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E01427A-D816-4F99-9D6B-B1F5C8C25777}">
      <dgm:prSet/>
      <dgm:spPr/>
      <dgm:t>
        <a:bodyPr/>
        <a:lstStyle/>
        <a:p>
          <a:r>
            <a:rPr lang="en-GB"/>
            <a:t>Chronic Diseases:</a:t>
          </a:r>
          <a:r>
            <a:rPr lang="en-US"/>
            <a:t>High sugar intake is linked to obesity, heart disease, diabetes, and non-alcoholic fatty liver disease (NAFLD).</a:t>
          </a:r>
        </a:p>
      </dgm:t>
    </dgm:pt>
    <dgm:pt modelId="{6D187E46-ADF5-47D5-A92D-75CA01B35D02}" type="parTrans" cxnId="{6061A47E-4BB8-4C4E-977F-002080C00E37}">
      <dgm:prSet/>
      <dgm:spPr/>
      <dgm:t>
        <a:bodyPr/>
        <a:lstStyle/>
        <a:p>
          <a:endParaRPr lang="en-US"/>
        </a:p>
      </dgm:t>
    </dgm:pt>
    <dgm:pt modelId="{D51BDA48-9E11-4037-815F-ED726B4A7C99}" type="sibTrans" cxnId="{6061A47E-4BB8-4C4E-977F-002080C00E37}">
      <dgm:prSet/>
      <dgm:spPr/>
      <dgm:t>
        <a:bodyPr/>
        <a:lstStyle/>
        <a:p>
          <a:endParaRPr lang="en-US"/>
        </a:p>
      </dgm:t>
    </dgm:pt>
    <dgm:pt modelId="{BEE04CB2-D21E-4B8C-86AC-CBD816C7D617}">
      <dgm:prSet/>
      <dgm:spPr/>
      <dgm:t>
        <a:bodyPr/>
        <a:lstStyle/>
        <a:p>
          <a:r>
            <a:rPr lang="en-US"/>
            <a:t>These conditions often arise from metabolic dysfunction.</a:t>
          </a:r>
        </a:p>
      </dgm:t>
    </dgm:pt>
    <dgm:pt modelId="{B58766BC-C88E-4B24-B13E-2D3B35E43259}" type="parTrans" cxnId="{84023663-6F0F-4EC8-8372-5CB7532F4F14}">
      <dgm:prSet/>
      <dgm:spPr/>
      <dgm:t>
        <a:bodyPr/>
        <a:lstStyle/>
        <a:p>
          <a:endParaRPr lang="en-US"/>
        </a:p>
      </dgm:t>
    </dgm:pt>
    <dgm:pt modelId="{ACF324B3-90F9-4449-9520-3103A08AEAF2}" type="sibTrans" cxnId="{84023663-6F0F-4EC8-8372-5CB7532F4F14}">
      <dgm:prSet/>
      <dgm:spPr/>
      <dgm:t>
        <a:bodyPr/>
        <a:lstStyle/>
        <a:p>
          <a:endParaRPr lang="en-US"/>
        </a:p>
      </dgm:t>
    </dgm:pt>
    <dgm:pt modelId="{32E2C6DE-3B91-47BE-BBB6-AAD9BE4B3FBE}">
      <dgm:prSet/>
      <dgm:spPr/>
      <dgm:t>
        <a:bodyPr/>
        <a:lstStyle/>
        <a:p>
          <a:r>
            <a:rPr lang="en-GB"/>
            <a:t>Metabolic Impact: </a:t>
          </a:r>
          <a:r>
            <a:rPr lang="en-US"/>
            <a:t>Added sugars can trigger processes like fat production in the liver (de novo lipogenesis).</a:t>
          </a:r>
        </a:p>
      </dgm:t>
    </dgm:pt>
    <dgm:pt modelId="{FB678837-6E12-4DEB-A6C4-7B45EFAC7FBE}" type="parTrans" cxnId="{68D23DC7-14B1-43CC-9227-B810B61EE5AC}">
      <dgm:prSet/>
      <dgm:spPr/>
      <dgm:t>
        <a:bodyPr/>
        <a:lstStyle/>
        <a:p>
          <a:endParaRPr lang="en-US"/>
        </a:p>
      </dgm:t>
    </dgm:pt>
    <dgm:pt modelId="{1DD55D36-6DEE-4329-AD95-93F2BF27566D}" type="sibTrans" cxnId="{68D23DC7-14B1-43CC-9227-B810B61EE5AC}">
      <dgm:prSet/>
      <dgm:spPr/>
      <dgm:t>
        <a:bodyPr/>
        <a:lstStyle/>
        <a:p>
          <a:endParaRPr lang="en-US"/>
        </a:p>
      </dgm:t>
    </dgm:pt>
    <dgm:pt modelId="{3F2DB2B1-A361-48E7-859D-7E1E28D474D5}">
      <dgm:prSet/>
      <dgm:spPr/>
      <dgm:t>
        <a:bodyPr/>
        <a:lstStyle/>
        <a:p>
          <a:r>
            <a:rPr lang="en-US"/>
            <a:t>Excess sugar also raises insulin levels (hyperinsulinemia), worsening metabolic issues.</a:t>
          </a:r>
        </a:p>
      </dgm:t>
    </dgm:pt>
    <dgm:pt modelId="{3AAF570C-57E9-4AD2-9050-0554F719BAEF}" type="parTrans" cxnId="{B8F1E845-E050-4687-8C20-7E6B6A97A941}">
      <dgm:prSet/>
      <dgm:spPr/>
      <dgm:t>
        <a:bodyPr/>
        <a:lstStyle/>
        <a:p>
          <a:endParaRPr lang="en-US"/>
        </a:p>
      </dgm:t>
    </dgm:pt>
    <dgm:pt modelId="{AE6EC727-448A-481A-AD9F-E4E96C354421}" type="sibTrans" cxnId="{B8F1E845-E050-4687-8C20-7E6B6A97A941}">
      <dgm:prSet/>
      <dgm:spPr/>
      <dgm:t>
        <a:bodyPr/>
        <a:lstStyle/>
        <a:p>
          <a:endParaRPr lang="en-US"/>
        </a:p>
      </dgm:t>
    </dgm:pt>
    <dgm:pt modelId="{C6F65063-E9BF-4ECC-A625-81AD9B3822B7}" type="pres">
      <dgm:prSet presAssocID="{34C1371E-32C8-47B8-8D5B-846C47F0DF13}" presName="root" presStyleCnt="0">
        <dgm:presLayoutVars>
          <dgm:dir/>
          <dgm:resizeHandles val="exact"/>
        </dgm:presLayoutVars>
      </dgm:prSet>
      <dgm:spPr/>
    </dgm:pt>
    <dgm:pt modelId="{017469B1-F73F-4502-83D9-2899DEF3868A}" type="pres">
      <dgm:prSet presAssocID="{2E01427A-D816-4F99-9D6B-B1F5C8C25777}" presName="compNode" presStyleCnt="0"/>
      <dgm:spPr/>
    </dgm:pt>
    <dgm:pt modelId="{B77E1895-C79D-45AC-8CA5-C3C5E5CADDEF}" type="pres">
      <dgm:prSet presAssocID="{2E01427A-D816-4F99-9D6B-B1F5C8C25777}" presName="bgRect" presStyleLbl="bgShp" presStyleIdx="0" presStyleCnt="4"/>
      <dgm:spPr/>
    </dgm:pt>
    <dgm:pt modelId="{32DEA8B7-2E5D-49F8-96B7-1493AA532C8E}" type="pres">
      <dgm:prSet presAssocID="{2E01427A-D816-4F99-9D6B-B1F5C8C2577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rt Organ"/>
        </a:ext>
      </dgm:extLst>
    </dgm:pt>
    <dgm:pt modelId="{0AF64A1E-8345-432E-A5CD-A10BFA87FB22}" type="pres">
      <dgm:prSet presAssocID="{2E01427A-D816-4F99-9D6B-B1F5C8C25777}" presName="spaceRect" presStyleCnt="0"/>
      <dgm:spPr/>
    </dgm:pt>
    <dgm:pt modelId="{A7D06D15-786D-48D9-96DD-ABD24F70171C}" type="pres">
      <dgm:prSet presAssocID="{2E01427A-D816-4F99-9D6B-B1F5C8C25777}" presName="parTx" presStyleLbl="revTx" presStyleIdx="0" presStyleCnt="4">
        <dgm:presLayoutVars>
          <dgm:chMax val="0"/>
          <dgm:chPref val="0"/>
        </dgm:presLayoutVars>
      </dgm:prSet>
      <dgm:spPr/>
    </dgm:pt>
    <dgm:pt modelId="{3B07804D-12A4-4625-8654-FC14AC7E529E}" type="pres">
      <dgm:prSet presAssocID="{D51BDA48-9E11-4037-815F-ED726B4A7C99}" presName="sibTrans" presStyleCnt="0"/>
      <dgm:spPr/>
    </dgm:pt>
    <dgm:pt modelId="{33AF1C9A-11A5-4C1A-8765-55AA9C6DC739}" type="pres">
      <dgm:prSet presAssocID="{BEE04CB2-D21E-4B8C-86AC-CBD816C7D617}" presName="compNode" presStyleCnt="0"/>
      <dgm:spPr/>
    </dgm:pt>
    <dgm:pt modelId="{39A66F80-6F8D-4BBF-AE3E-A9812A79F143}" type="pres">
      <dgm:prSet presAssocID="{BEE04CB2-D21E-4B8C-86AC-CBD816C7D617}" presName="bgRect" presStyleLbl="bgShp" presStyleIdx="1" presStyleCnt="4"/>
      <dgm:spPr/>
    </dgm:pt>
    <dgm:pt modelId="{49C02A64-37B2-4D80-9B71-949C6AFD6B21}" type="pres">
      <dgm:prSet presAssocID="{BEE04CB2-D21E-4B8C-86AC-CBD816C7D61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Kidney"/>
        </a:ext>
      </dgm:extLst>
    </dgm:pt>
    <dgm:pt modelId="{3C441C3D-89CF-4376-8A5A-F1EC13946AFA}" type="pres">
      <dgm:prSet presAssocID="{BEE04CB2-D21E-4B8C-86AC-CBD816C7D617}" presName="spaceRect" presStyleCnt="0"/>
      <dgm:spPr/>
    </dgm:pt>
    <dgm:pt modelId="{24EBCBAB-84D0-4CE4-84D3-0983889935A3}" type="pres">
      <dgm:prSet presAssocID="{BEE04CB2-D21E-4B8C-86AC-CBD816C7D617}" presName="parTx" presStyleLbl="revTx" presStyleIdx="1" presStyleCnt="4">
        <dgm:presLayoutVars>
          <dgm:chMax val="0"/>
          <dgm:chPref val="0"/>
        </dgm:presLayoutVars>
      </dgm:prSet>
      <dgm:spPr/>
    </dgm:pt>
    <dgm:pt modelId="{3F0BB073-5C49-4F9A-9CEC-DEE106528F70}" type="pres">
      <dgm:prSet presAssocID="{ACF324B3-90F9-4449-9520-3103A08AEAF2}" presName="sibTrans" presStyleCnt="0"/>
      <dgm:spPr/>
    </dgm:pt>
    <dgm:pt modelId="{E186CA9D-9F7D-4811-9267-65E9E7310C02}" type="pres">
      <dgm:prSet presAssocID="{32E2C6DE-3B91-47BE-BBB6-AAD9BE4B3FBE}" presName="compNode" presStyleCnt="0"/>
      <dgm:spPr/>
    </dgm:pt>
    <dgm:pt modelId="{5060E13C-714C-48E5-A256-2EFAC73E9DB9}" type="pres">
      <dgm:prSet presAssocID="{32E2C6DE-3B91-47BE-BBB6-AAD9BE4B3FBE}" presName="bgRect" presStyleLbl="bgShp" presStyleIdx="2" presStyleCnt="4"/>
      <dgm:spPr/>
    </dgm:pt>
    <dgm:pt modelId="{CCF77F7E-B660-483D-B06F-86717CB5E971}" type="pres">
      <dgm:prSet presAssocID="{32E2C6DE-3B91-47BE-BBB6-AAD9BE4B3FB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nut"/>
        </a:ext>
      </dgm:extLst>
    </dgm:pt>
    <dgm:pt modelId="{AE4749FA-FBA8-4792-9B67-0D37877DAF92}" type="pres">
      <dgm:prSet presAssocID="{32E2C6DE-3B91-47BE-BBB6-AAD9BE4B3FBE}" presName="spaceRect" presStyleCnt="0"/>
      <dgm:spPr/>
    </dgm:pt>
    <dgm:pt modelId="{FE3DFA1A-54E0-4D2B-A300-F3B028989DC9}" type="pres">
      <dgm:prSet presAssocID="{32E2C6DE-3B91-47BE-BBB6-AAD9BE4B3FBE}" presName="parTx" presStyleLbl="revTx" presStyleIdx="2" presStyleCnt="4">
        <dgm:presLayoutVars>
          <dgm:chMax val="0"/>
          <dgm:chPref val="0"/>
        </dgm:presLayoutVars>
      </dgm:prSet>
      <dgm:spPr/>
    </dgm:pt>
    <dgm:pt modelId="{925D5180-E432-435C-9127-6F5190D36363}" type="pres">
      <dgm:prSet presAssocID="{1DD55D36-6DEE-4329-AD95-93F2BF27566D}" presName="sibTrans" presStyleCnt="0"/>
      <dgm:spPr/>
    </dgm:pt>
    <dgm:pt modelId="{AD2EF353-7C0E-40A8-BBC4-584766546E48}" type="pres">
      <dgm:prSet presAssocID="{3F2DB2B1-A361-48E7-859D-7E1E28D474D5}" presName="compNode" presStyleCnt="0"/>
      <dgm:spPr/>
    </dgm:pt>
    <dgm:pt modelId="{A2AB8F8D-C422-4CF2-ABCB-626B044DB214}" type="pres">
      <dgm:prSet presAssocID="{3F2DB2B1-A361-48E7-859D-7E1E28D474D5}" presName="bgRect" presStyleLbl="bgShp" presStyleIdx="3" presStyleCnt="4"/>
      <dgm:spPr/>
    </dgm:pt>
    <dgm:pt modelId="{E731CFFD-2F98-48A0-8A52-40E8F291D59F}" type="pres">
      <dgm:prSet presAssocID="{3F2DB2B1-A361-48E7-859D-7E1E28D474D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Needle"/>
        </a:ext>
      </dgm:extLst>
    </dgm:pt>
    <dgm:pt modelId="{DC94239A-0710-4F01-8860-7685E68C718C}" type="pres">
      <dgm:prSet presAssocID="{3F2DB2B1-A361-48E7-859D-7E1E28D474D5}" presName="spaceRect" presStyleCnt="0"/>
      <dgm:spPr/>
    </dgm:pt>
    <dgm:pt modelId="{15EA4F2A-B755-45B8-A603-E33657F666DE}" type="pres">
      <dgm:prSet presAssocID="{3F2DB2B1-A361-48E7-859D-7E1E28D474D5}" presName="parTx" presStyleLbl="revTx" presStyleIdx="3" presStyleCnt="4">
        <dgm:presLayoutVars>
          <dgm:chMax val="0"/>
          <dgm:chPref val="0"/>
        </dgm:presLayoutVars>
      </dgm:prSet>
      <dgm:spPr/>
    </dgm:pt>
  </dgm:ptLst>
  <dgm:cxnLst>
    <dgm:cxn modelId="{143B6807-1C4B-4209-A036-8A21870E6FD9}" type="presOf" srcId="{32E2C6DE-3B91-47BE-BBB6-AAD9BE4B3FBE}" destId="{FE3DFA1A-54E0-4D2B-A300-F3B028989DC9}" srcOrd="0" destOrd="0" presId="urn:microsoft.com/office/officeart/2018/2/layout/IconVerticalSolidList"/>
    <dgm:cxn modelId="{84023663-6F0F-4EC8-8372-5CB7532F4F14}" srcId="{34C1371E-32C8-47B8-8D5B-846C47F0DF13}" destId="{BEE04CB2-D21E-4B8C-86AC-CBD816C7D617}" srcOrd="1" destOrd="0" parTransId="{B58766BC-C88E-4B24-B13E-2D3B35E43259}" sibTransId="{ACF324B3-90F9-4449-9520-3103A08AEAF2}"/>
    <dgm:cxn modelId="{B8F1E845-E050-4687-8C20-7E6B6A97A941}" srcId="{34C1371E-32C8-47B8-8D5B-846C47F0DF13}" destId="{3F2DB2B1-A361-48E7-859D-7E1E28D474D5}" srcOrd="3" destOrd="0" parTransId="{3AAF570C-57E9-4AD2-9050-0554F719BAEF}" sibTransId="{AE6EC727-448A-481A-AD9F-E4E96C354421}"/>
    <dgm:cxn modelId="{6794DF4A-2F4F-4C9A-8ECA-9C166EACCBEC}" type="presOf" srcId="{2E01427A-D816-4F99-9D6B-B1F5C8C25777}" destId="{A7D06D15-786D-48D9-96DD-ABD24F70171C}" srcOrd="0" destOrd="0" presId="urn:microsoft.com/office/officeart/2018/2/layout/IconVerticalSolidList"/>
    <dgm:cxn modelId="{6061A47E-4BB8-4C4E-977F-002080C00E37}" srcId="{34C1371E-32C8-47B8-8D5B-846C47F0DF13}" destId="{2E01427A-D816-4F99-9D6B-B1F5C8C25777}" srcOrd="0" destOrd="0" parTransId="{6D187E46-ADF5-47D5-A92D-75CA01B35D02}" sibTransId="{D51BDA48-9E11-4037-815F-ED726B4A7C99}"/>
    <dgm:cxn modelId="{D52B3793-83CA-4B79-8780-0ABE41C2BFC1}" type="presOf" srcId="{34C1371E-32C8-47B8-8D5B-846C47F0DF13}" destId="{C6F65063-E9BF-4ECC-A625-81AD9B3822B7}" srcOrd="0" destOrd="0" presId="urn:microsoft.com/office/officeart/2018/2/layout/IconVerticalSolidList"/>
    <dgm:cxn modelId="{284F76C6-0BC0-4F0B-973C-1BE41ED7178F}" type="presOf" srcId="{BEE04CB2-D21E-4B8C-86AC-CBD816C7D617}" destId="{24EBCBAB-84D0-4CE4-84D3-0983889935A3}" srcOrd="0" destOrd="0" presId="urn:microsoft.com/office/officeart/2018/2/layout/IconVerticalSolidList"/>
    <dgm:cxn modelId="{68D23DC7-14B1-43CC-9227-B810B61EE5AC}" srcId="{34C1371E-32C8-47B8-8D5B-846C47F0DF13}" destId="{32E2C6DE-3B91-47BE-BBB6-AAD9BE4B3FBE}" srcOrd="2" destOrd="0" parTransId="{FB678837-6E12-4DEB-A6C4-7B45EFAC7FBE}" sibTransId="{1DD55D36-6DEE-4329-AD95-93F2BF27566D}"/>
    <dgm:cxn modelId="{A30981EB-9CC6-4A2E-881A-0514DF938D10}" type="presOf" srcId="{3F2DB2B1-A361-48E7-859D-7E1E28D474D5}" destId="{15EA4F2A-B755-45B8-A603-E33657F666DE}" srcOrd="0" destOrd="0" presId="urn:microsoft.com/office/officeart/2018/2/layout/IconVerticalSolidList"/>
    <dgm:cxn modelId="{075331A5-88A7-41CB-8BC0-79FFEBD15CDC}" type="presParOf" srcId="{C6F65063-E9BF-4ECC-A625-81AD9B3822B7}" destId="{017469B1-F73F-4502-83D9-2899DEF3868A}" srcOrd="0" destOrd="0" presId="urn:microsoft.com/office/officeart/2018/2/layout/IconVerticalSolidList"/>
    <dgm:cxn modelId="{EC68059F-CDD6-44AF-B5C6-E673C2EB111A}" type="presParOf" srcId="{017469B1-F73F-4502-83D9-2899DEF3868A}" destId="{B77E1895-C79D-45AC-8CA5-C3C5E5CADDEF}" srcOrd="0" destOrd="0" presId="urn:microsoft.com/office/officeart/2018/2/layout/IconVerticalSolidList"/>
    <dgm:cxn modelId="{39C07EF4-23D9-4CF1-A5B5-3F127C503CAC}" type="presParOf" srcId="{017469B1-F73F-4502-83D9-2899DEF3868A}" destId="{32DEA8B7-2E5D-49F8-96B7-1493AA532C8E}" srcOrd="1" destOrd="0" presId="urn:microsoft.com/office/officeart/2018/2/layout/IconVerticalSolidList"/>
    <dgm:cxn modelId="{1150792E-57B6-4E28-A233-5394DB2AB4E3}" type="presParOf" srcId="{017469B1-F73F-4502-83D9-2899DEF3868A}" destId="{0AF64A1E-8345-432E-A5CD-A10BFA87FB22}" srcOrd="2" destOrd="0" presId="urn:microsoft.com/office/officeart/2018/2/layout/IconVerticalSolidList"/>
    <dgm:cxn modelId="{161A0022-D0DC-4E84-93B3-20D2F6A8A216}" type="presParOf" srcId="{017469B1-F73F-4502-83D9-2899DEF3868A}" destId="{A7D06D15-786D-48D9-96DD-ABD24F70171C}" srcOrd="3" destOrd="0" presId="urn:microsoft.com/office/officeart/2018/2/layout/IconVerticalSolidList"/>
    <dgm:cxn modelId="{ABFB08D5-A9A5-4DD5-A645-8DF1C85C107C}" type="presParOf" srcId="{C6F65063-E9BF-4ECC-A625-81AD9B3822B7}" destId="{3B07804D-12A4-4625-8654-FC14AC7E529E}" srcOrd="1" destOrd="0" presId="urn:microsoft.com/office/officeart/2018/2/layout/IconVerticalSolidList"/>
    <dgm:cxn modelId="{6382B72E-E23C-4A45-B762-08C16012D7FC}" type="presParOf" srcId="{C6F65063-E9BF-4ECC-A625-81AD9B3822B7}" destId="{33AF1C9A-11A5-4C1A-8765-55AA9C6DC739}" srcOrd="2" destOrd="0" presId="urn:microsoft.com/office/officeart/2018/2/layout/IconVerticalSolidList"/>
    <dgm:cxn modelId="{28AE1BFF-5310-4048-A9BE-C92298B5702B}" type="presParOf" srcId="{33AF1C9A-11A5-4C1A-8765-55AA9C6DC739}" destId="{39A66F80-6F8D-4BBF-AE3E-A9812A79F143}" srcOrd="0" destOrd="0" presId="urn:microsoft.com/office/officeart/2018/2/layout/IconVerticalSolidList"/>
    <dgm:cxn modelId="{FB100FD2-D227-4DDB-8F73-671517D7A956}" type="presParOf" srcId="{33AF1C9A-11A5-4C1A-8765-55AA9C6DC739}" destId="{49C02A64-37B2-4D80-9B71-949C6AFD6B21}" srcOrd="1" destOrd="0" presId="urn:microsoft.com/office/officeart/2018/2/layout/IconVerticalSolidList"/>
    <dgm:cxn modelId="{F445F94B-566B-412D-8937-0F25405AD41B}" type="presParOf" srcId="{33AF1C9A-11A5-4C1A-8765-55AA9C6DC739}" destId="{3C441C3D-89CF-4376-8A5A-F1EC13946AFA}" srcOrd="2" destOrd="0" presId="urn:microsoft.com/office/officeart/2018/2/layout/IconVerticalSolidList"/>
    <dgm:cxn modelId="{06057CEB-7644-40E1-934F-40FA008477FB}" type="presParOf" srcId="{33AF1C9A-11A5-4C1A-8765-55AA9C6DC739}" destId="{24EBCBAB-84D0-4CE4-84D3-0983889935A3}" srcOrd="3" destOrd="0" presId="urn:microsoft.com/office/officeart/2018/2/layout/IconVerticalSolidList"/>
    <dgm:cxn modelId="{3449219F-24E5-4660-A0F9-B8638C89097B}" type="presParOf" srcId="{C6F65063-E9BF-4ECC-A625-81AD9B3822B7}" destId="{3F0BB073-5C49-4F9A-9CEC-DEE106528F70}" srcOrd="3" destOrd="0" presId="urn:microsoft.com/office/officeart/2018/2/layout/IconVerticalSolidList"/>
    <dgm:cxn modelId="{011E1ABC-012E-4347-B787-9FC15A486CCF}" type="presParOf" srcId="{C6F65063-E9BF-4ECC-A625-81AD9B3822B7}" destId="{E186CA9D-9F7D-4811-9267-65E9E7310C02}" srcOrd="4" destOrd="0" presId="urn:microsoft.com/office/officeart/2018/2/layout/IconVerticalSolidList"/>
    <dgm:cxn modelId="{A99B2597-D3ED-423E-BFD2-10E12C7DA29D}" type="presParOf" srcId="{E186CA9D-9F7D-4811-9267-65E9E7310C02}" destId="{5060E13C-714C-48E5-A256-2EFAC73E9DB9}" srcOrd="0" destOrd="0" presId="urn:microsoft.com/office/officeart/2018/2/layout/IconVerticalSolidList"/>
    <dgm:cxn modelId="{AEAC7CA9-A2A2-46BB-9BEA-4D76B73B4DFA}" type="presParOf" srcId="{E186CA9D-9F7D-4811-9267-65E9E7310C02}" destId="{CCF77F7E-B660-483D-B06F-86717CB5E971}" srcOrd="1" destOrd="0" presId="urn:microsoft.com/office/officeart/2018/2/layout/IconVerticalSolidList"/>
    <dgm:cxn modelId="{01F9FEAD-28A1-413E-8F7E-9503159E4CB3}" type="presParOf" srcId="{E186CA9D-9F7D-4811-9267-65E9E7310C02}" destId="{AE4749FA-FBA8-4792-9B67-0D37877DAF92}" srcOrd="2" destOrd="0" presId="urn:microsoft.com/office/officeart/2018/2/layout/IconVerticalSolidList"/>
    <dgm:cxn modelId="{9C95627C-6A8E-4A04-B0ED-3E3BB6ED75FD}" type="presParOf" srcId="{E186CA9D-9F7D-4811-9267-65E9E7310C02}" destId="{FE3DFA1A-54E0-4D2B-A300-F3B028989DC9}" srcOrd="3" destOrd="0" presId="urn:microsoft.com/office/officeart/2018/2/layout/IconVerticalSolidList"/>
    <dgm:cxn modelId="{E2CCDF60-3894-4E60-97F0-FEFB8F8D3C49}" type="presParOf" srcId="{C6F65063-E9BF-4ECC-A625-81AD9B3822B7}" destId="{925D5180-E432-435C-9127-6F5190D36363}" srcOrd="5" destOrd="0" presId="urn:microsoft.com/office/officeart/2018/2/layout/IconVerticalSolidList"/>
    <dgm:cxn modelId="{EDABC476-6854-4755-BF0E-0C9E92D73EFF}" type="presParOf" srcId="{C6F65063-E9BF-4ECC-A625-81AD9B3822B7}" destId="{AD2EF353-7C0E-40A8-BBC4-584766546E48}" srcOrd="6" destOrd="0" presId="urn:microsoft.com/office/officeart/2018/2/layout/IconVerticalSolidList"/>
    <dgm:cxn modelId="{D1FEE193-85B8-442B-89F8-65EA5EBBA294}" type="presParOf" srcId="{AD2EF353-7C0E-40A8-BBC4-584766546E48}" destId="{A2AB8F8D-C422-4CF2-ABCB-626B044DB214}" srcOrd="0" destOrd="0" presId="urn:microsoft.com/office/officeart/2018/2/layout/IconVerticalSolidList"/>
    <dgm:cxn modelId="{23846714-46D1-4CAE-92EF-030851665B19}" type="presParOf" srcId="{AD2EF353-7C0E-40A8-BBC4-584766546E48}" destId="{E731CFFD-2F98-48A0-8A52-40E8F291D59F}" srcOrd="1" destOrd="0" presId="urn:microsoft.com/office/officeart/2018/2/layout/IconVerticalSolidList"/>
    <dgm:cxn modelId="{B915C0D1-CC81-4478-88FE-84CA706BF2CB}" type="presParOf" srcId="{AD2EF353-7C0E-40A8-BBC4-584766546E48}" destId="{DC94239A-0710-4F01-8860-7685E68C718C}" srcOrd="2" destOrd="0" presId="urn:microsoft.com/office/officeart/2018/2/layout/IconVerticalSolidList"/>
    <dgm:cxn modelId="{CBD7C1E6-61D7-4395-B540-D0BA9C7A077E}" type="presParOf" srcId="{AD2EF353-7C0E-40A8-BBC4-584766546E48}" destId="{15EA4F2A-B755-45B8-A603-E33657F666D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0B75B1-D432-4786-9233-8C0B2DC62A5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DF59BC6-3613-4191-9AFF-FE8918F3C0EF}">
      <dgm:prSet/>
      <dgm:spPr/>
      <dgm:t>
        <a:bodyPr/>
        <a:lstStyle/>
        <a:p>
          <a:r>
            <a:rPr lang="en-GB"/>
            <a:t>Systemic Effects:</a:t>
          </a:r>
          <a:endParaRPr lang="en-US"/>
        </a:p>
      </dgm:t>
    </dgm:pt>
    <dgm:pt modelId="{E321C372-246D-47FA-8244-A92437779A30}" type="parTrans" cxnId="{972EB7F6-6B53-4592-9004-DA9DC850EDE8}">
      <dgm:prSet/>
      <dgm:spPr/>
      <dgm:t>
        <a:bodyPr/>
        <a:lstStyle/>
        <a:p>
          <a:endParaRPr lang="en-US"/>
        </a:p>
      </dgm:t>
    </dgm:pt>
    <dgm:pt modelId="{6256127E-BC2C-4CA3-B578-16CA1BAFF30D}" type="sibTrans" cxnId="{972EB7F6-6B53-4592-9004-DA9DC850EDE8}">
      <dgm:prSet/>
      <dgm:spPr/>
      <dgm:t>
        <a:bodyPr/>
        <a:lstStyle/>
        <a:p>
          <a:endParaRPr lang="en-US"/>
        </a:p>
      </dgm:t>
    </dgm:pt>
    <dgm:pt modelId="{2C110258-E954-48DF-828B-3B5BF980EC7A}">
      <dgm:prSet/>
      <dgm:spPr/>
      <dgm:t>
        <a:bodyPr/>
        <a:lstStyle/>
        <a:p>
          <a:r>
            <a:rPr lang="en-US"/>
            <a:t>High sugar intake contributes to inflammation throughout the body.</a:t>
          </a:r>
        </a:p>
      </dgm:t>
    </dgm:pt>
    <dgm:pt modelId="{9A56F614-2157-4168-9578-EAD6826366A7}" type="parTrans" cxnId="{F8C8A79D-5B81-4201-BF5E-A5B31BE2464D}">
      <dgm:prSet/>
      <dgm:spPr/>
      <dgm:t>
        <a:bodyPr/>
        <a:lstStyle/>
        <a:p>
          <a:endParaRPr lang="en-US"/>
        </a:p>
      </dgm:t>
    </dgm:pt>
    <dgm:pt modelId="{3AD5F871-C6FB-403B-8C06-B3818046B258}" type="sibTrans" cxnId="{F8C8A79D-5B81-4201-BF5E-A5B31BE2464D}">
      <dgm:prSet/>
      <dgm:spPr/>
      <dgm:t>
        <a:bodyPr/>
        <a:lstStyle/>
        <a:p>
          <a:endParaRPr lang="en-US"/>
        </a:p>
      </dgm:t>
    </dgm:pt>
    <dgm:pt modelId="{D797FAD4-77BE-4212-9434-DC1CF431F7EF}">
      <dgm:prSet/>
      <dgm:spPr/>
      <dgm:t>
        <a:bodyPr/>
        <a:lstStyle/>
        <a:p>
          <a:r>
            <a:rPr lang="en-US"/>
            <a:t>This can harm oral health, leading to gum inflammation and imbalance in the mouth and gut microbiota.</a:t>
          </a:r>
        </a:p>
      </dgm:t>
    </dgm:pt>
    <dgm:pt modelId="{307DFE9B-3DD1-4AD4-907C-49CB5ED08D82}" type="parTrans" cxnId="{DE488704-2AF8-4D7A-85AC-17D83EF8ED60}">
      <dgm:prSet/>
      <dgm:spPr/>
      <dgm:t>
        <a:bodyPr/>
        <a:lstStyle/>
        <a:p>
          <a:endParaRPr lang="en-US"/>
        </a:p>
      </dgm:t>
    </dgm:pt>
    <dgm:pt modelId="{A3F4324B-29F1-4C0C-B3B0-C4B049D31459}" type="sibTrans" cxnId="{DE488704-2AF8-4D7A-85AC-17D83EF8ED60}">
      <dgm:prSet/>
      <dgm:spPr/>
      <dgm:t>
        <a:bodyPr/>
        <a:lstStyle/>
        <a:p>
          <a:endParaRPr lang="en-US"/>
        </a:p>
      </dgm:t>
    </dgm:pt>
    <dgm:pt modelId="{0EADDF23-BEF4-4AF6-A422-52D59BEFC6E2}">
      <dgm:prSet/>
      <dgm:spPr/>
      <dgm:t>
        <a:bodyPr/>
        <a:lstStyle/>
        <a:p>
          <a:r>
            <a:rPr lang="en-US"/>
            <a:t>Chronic inflammation from sugar may worsen other health conditions.</a:t>
          </a:r>
        </a:p>
      </dgm:t>
    </dgm:pt>
    <dgm:pt modelId="{9D6EB4F6-87D9-4CD1-A008-F689E3F67508}" type="parTrans" cxnId="{F5D74B49-B2A0-4B38-81BF-4CF607D83579}">
      <dgm:prSet/>
      <dgm:spPr/>
      <dgm:t>
        <a:bodyPr/>
        <a:lstStyle/>
        <a:p>
          <a:endParaRPr lang="en-US"/>
        </a:p>
      </dgm:t>
    </dgm:pt>
    <dgm:pt modelId="{C3934E43-8C0B-410D-AAF6-E46C043E3587}" type="sibTrans" cxnId="{F5D74B49-B2A0-4B38-81BF-4CF607D83579}">
      <dgm:prSet/>
      <dgm:spPr/>
      <dgm:t>
        <a:bodyPr/>
        <a:lstStyle/>
        <a:p>
          <a:endParaRPr lang="en-US"/>
        </a:p>
      </dgm:t>
    </dgm:pt>
    <dgm:pt modelId="{28DD9C50-DA22-4C76-8588-4D45B6CBB137}" type="pres">
      <dgm:prSet presAssocID="{5E0B75B1-D432-4786-9233-8C0B2DC62A54}" presName="linear" presStyleCnt="0">
        <dgm:presLayoutVars>
          <dgm:animLvl val="lvl"/>
          <dgm:resizeHandles val="exact"/>
        </dgm:presLayoutVars>
      </dgm:prSet>
      <dgm:spPr/>
    </dgm:pt>
    <dgm:pt modelId="{90FD95DD-92F6-4396-98BC-2F0DBC62C007}" type="pres">
      <dgm:prSet presAssocID="{BDF59BC6-3613-4191-9AFF-FE8918F3C0EF}" presName="parentText" presStyleLbl="node1" presStyleIdx="0" presStyleCnt="4">
        <dgm:presLayoutVars>
          <dgm:chMax val="0"/>
          <dgm:bulletEnabled val="1"/>
        </dgm:presLayoutVars>
      </dgm:prSet>
      <dgm:spPr/>
    </dgm:pt>
    <dgm:pt modelId="{E9C0D9D5-BB9F-4725-A338-8498292846C9}" type="pres">
      <dgm:prSet presAssocID="{6256127E-BC2C-4CA3-B578-16CA1BAFF30D}" presName="spacer" presStyleCnt="0"/>
      <dgm:spPr/>
    </dgm:pt>
    <dgm:pt modelId="{5EEDFB96-B299-4B73-A942-3BB703282242}" type="pres">
      <dgm:prSet presAssocID="{2C110258-E954-48DF-828B-3B5BF980EC7A}" presName="parentText" presStyleLbl="node1" presStyleIdx="1" presStyleCnt="4">
        <dgm:presLayoutVars>
          <dgm:chMax val="0"/>
          <dgm:bulletEnabled val="1"/>
        </dgm:presLayoutVars>
      </dgm:prSet>
      <dgm:spPr/>
    </dgm:pt>
    <dgm:pt modelId="{49C10C4A-2152-4D0A-88E6-0BD40352DECF}" type="pres">
      <dgm:prSet presAssocID="{3AD5F871-C6FB-403B-8C06-B3818046B258}" presName="spacer" presStyleCnt="0"/>
      <dgm:spPr/>
    </dgm:pt>
    <dgm:pt modelId="{19A955B8-827E-4308-BDFF-EECCED08EA23}" type="pres">
      <dgm:prSet presAssocID="{D797FAD4-77BE-4212-9434-DC1CF431F7EF}" presName="parentText" presStyleLbl="node1" presStyleIdx="2" presStyleCnt="4">
        <dgm:presLayoutVars>
          <dgm:chMax val="0"/>
          <dgm:bulletEnabled val="1"/>
        </dgm:presLayoutVars>
      </dgm:prSet>
      <dgm:spPr/>
    </dgm:pt>
    <dgm:pt modelId="{D92E9447-2FBF-4798-B62A-E36DF98C16EE}" type="pres">
      <dgm:prSet presAssocID="{A3F4324B-29F1-4C0C-B3B0-C4B049D31459}" presName="spacer" presStyleCnt="0"/>
      <dgm:spPr/>
    </dgm:pt>
    <dgm:pt modelId="{85796EF9-6C03-4814-86E4-38FA1346F312}" type="pres">
      <dgm:prSet presAssocID="{0EADDF23-BEF4-4AF6-A422-52D59BEFC6E2}" presName="parentText" presStyleLbl="node1" presStyleIdx="3" presStyleCnt="4">
        <dgm:presLayoutVars>
          <dgm:chMax val="0"/>
          <dgm:bulletEnabled val="1"/>
        </dgm:presLayoutVars>
      </dgm:prSet>
      <dgm:spPr/>
    </dgm:pt>
  </dgm:ptLst>
  <dgm:cxnLst>
    <dgm:cxn modelId="{DE488704-2AF8-4D7A-85AC-17D83EF8ED60}" srcId="{5E0B75B1-D432-4786-9233-8C0B2DC62A54}" destId="{D797FAD4-77BE-4212-9434-DC1CF431F7EF}" srcOrd="2" destOrd="0" parTransId="{307DFE9B-3DD1-4AD4-907C-49CB5ED08D82}" sibTransId="{A3F4324B-29F1-4C0C-B3B0-C4B049D31459}"/>
    <dgm:cxn modelId="{F5D74B49-B2A0-4B38-81BF-4CF607D83579}" srcId="{5E0B75B1-D432-4786-9233-8C0B2DC62A54}" destId="{0EADDF23-BEF4-4AF6-A422-52D59BEFC6E2}" srcOrd="3" destOrd="0" parTransId="{9D6EB4F6-87D9-4CD1-A008-F689E3F67508}" sibTransId="{C3934E43-8C0B-410D-AAF6-E46C043E3587}"/>
    <dgm:cxn modelId="{3A10A74B-882F-42C2-B7D9-2A5454065EA7}" type="presOf" srcId="{D797FAD4-77BE-4212-9434-DC1CF431F7EF}" destId="{19A955B8-827E-4308-BDFF-EECCED08EA23}" srcOrd="0" destOrd="0" presId="urn:microsoft.com/office/officeart/2005/8/layout/vList2"/>
    <dgm:cxn modelId="{69109493-CB4E-42F5-999C-378B723A64C8}" type="presOf" srcId="{5E0B75B1-D432-4786-9233-8C0B2DC62A54}" destId="{28DD9C50-DA22-4C76-8588-4D45B6CBB137}" srcOrd="0" destOrd="0" presId="urn:microsoft.com/office/officeart/2005/8/layout/vList2"/>
    <dgm:cxn modelId="{F8C8A79D-5B81-4201-BF5E-A5B31BE2464D}" srcId="{5E0B75B1-D432-4786-9233-8C0B2DC62A54}" destId="{2C110258-E954-48DF-828B-3B5BF980EC7A}" srcOrd="1" destOrd="0" parTransId="{9A56F614-2157-4168-9578-EAD6826366A7}" sibTransId="{3AD5F871-C6FB-403B-8C06-B3818046B258}"/>
    <dgm:cxn modelId="{B0B6EDCC-A305-485C-9550-8BDB959AFB6D}" type="presOf" srcId="{0EADDF23-BEF4-4AF6-A422-52D59BEFC6E2}" destId="{85796EF9-6C03-4814-86E4-38FA1346F312}" srcOrd="0" destOrd="0" presId="urn:microsoft.com/office/officeart/2005/8/layout/vList2"/>
    <dgm:cxn modelId="{1E74BEF5-E8F2-475C-822B-B3D3B01E1802}" type="presOf" srcId="{BDF59BC6-3613-4191-9AFF-FE8918F3C0EF}" destId="{90FD95DD-92F6-4396-98BC-2F0DBC62C007}" srcOrd="0" destOrd="0" presId="urn:microsoft.com/office/officeart/2005/8/layout/vList2"/>
    <dgm:cxn modelId="{972EB7F6-6B53-4592-9004-DA9DC850EDE8}" srcId="{5E0B75B1-D432-4786-9233-8C0B2DC62A54}" destId="{BDF59BC6-3613-4191-9AFF-FE8918F3C0EF}" srcOrd="0" destOrd="0" parTransId="{E321C372-246D-47FA-8244-A92437779A30}" sibTransId="{6256127E-BC2C-4CA3-B578-16CA1BAFF30D}"/>
    <dgm:cxn modelId="{0D3CB8FA-E3B3-4D0D-BF8F-DB34C68E8404}" type="presOf" srcId="{2C110258-E954-48DF-828B-3B5BF980EC7A}" destId="{5EEDFB96-B299-4B73-A942-3BB703282242}" srcOrd="0" destOrd="0" presId="urn:microsoft.com/office/officeart/2005/8/layout/vList2"/>
    <dgm:cxn modelId="{17C20966-0F43-412F-9DE0-2AE0E7063C16}" type="presParOf" srcId="{28DD9C50-DA22-4C76-8588-4D45B6CBB137}" destId="{90FD95DD-92F6-4396-98BC-2F0DBC62C007}" srcOrd="0" destOrd="0" presId="urn:microsoft.com/office/officeart/2005/8/layout/vList2"/>
    <dgm:cxn modelId="{CE530304-0532-49B6-A967-EF8BCCBE2E27}" type="presParOf" srcId="{28DD9C50-DA22-4C76-8588-4D45B6CBB137}" destId="{E9C0D9D5-BB9F-4725-A338-8498292846C9}" srcOrd="1" destOrd="0" presId="urn:microsoft.com/office/officeart/2005/8/layout/vList2"/>
    <dgm:cxn modelId="{9C960488-01FF-40EC-8B61-2A848DCFD53A}" type="presParOf" srcId="{28DD9C50-DA22-4C76-8588-4D45B6CBB137}" destId="{5EEDFB96-B299-4B73-A942-3BB703282242}" srcOrd="2" destOrd="0" presId="urn:microsoft.com/office/officeart/2005/8/layout/vList2"/>
    <dgm:cxn modelId="{102AAF43-C843-40F3-A2D7-A97874BE2DDD}" type="presParOf" srcId="{28DD9C50-DA22-4C76-8588-4D45B6CBB137}" destId="{49C10C4A-2152-4D0A-88E6-0BD40352DECF}" srcOrd="3" destOrd="0" presId="urn:microsoft.com/office/officeart/2005/8/layout/vList2"/>
    <dgm:cxn modelId="{0FDF3DCE-BBCB-4946-9F14-A46FE17C4152}" type="presParOf" srcId="{28DD9C50-DA22-4C76-8588-4D45B6CBB137}" destId="{19A955B8-827E-4308-BDFF-EECCED08EA23}" srcOrd="4" destOrd="0" presId="urn:microsoft.com/office/officeart/2005/8/layout/vList2"/>
    <dgm:cxn modelId="{33D0254A-CFFD-4347-9CFF-24F59FD3FA39}" type="presParOf" srcId="{28DD9C50-DA22-4C76-8588-4D45B6CBB137}" destId="{D92E9447-2FBF-4798-B62A-E36DF98C16EE}" srcOrd="5" destOrd="0" presId="urn:microsoft.com/office/officeart/2005/8/layout/vList2"/>
    <dgm:cxn modelId="{20D7F45A-9BFD-4516-A981-CCFAAB93CC9C}" type="presParOf" srcId="{28DD9C50-DA22-4C76-8588-4D45B6CBB137}" destId="{85796EF9-6C03-4814-86E4-38FA1346F31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29A42C-F67D-435E-A69B-A97D23109CED}"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242FE24-FFA9-4874-BDC8-AEB53AFE6D16}">
      <dgm:prSet/>
      <dgm:spPr/>
      <dgm:t>
        <a:bodyPr/>
        <a:lstStyle/>
        <a:p>
          <a:r>
            <a:rPr lang="en-US"/>
            <a:t>Reviews of partnerships with commercial actors raise concerns about effectiveness and conflicts of interest (Blanchard et al., 2025).</a:t>
          </a:r>
        </a:p>
      </dgm:t>
    </dgm:pt>
    <dgm:pt modelId="{FA610066-1BEA-4A37-ADED-A3410CA1158F}" type="parTrans" cxnId="{442D1532-DFAC-40A0-8A18-6EC99A9F804F}">
      <dgm:prSet/>
      <dgm:spPr/>
      <dgm:t>
        <a:bodyPr/>
        <a:lstStyle/>
        <a:p>
          <a:endParaRPr lang="en-US"/>
        </a:p>
      </dgm:t>
    </dgm:pt>
    <dgm:pt modelId="{F89533D3-0039-4E1C-AB9F-59F411102665}" type="sibTrans" cxnId="{442D1532-DFAC-40A0-8A18-6EC99A9F804F}">
      <dgm:prSet/>
      <dgm:spPr/>
      <dgm:t>
        <a:bodyPr/>
        <a:lstStyle/>
        <a:p>
          <a:endParaRPr lang="en-US"/>
        </a:p>
      </dgm:t>
    </dgm:pt>
    <dgm:pt modelId="{17EBA818-3CF6-49BD-8CF2-23DF05DA4AB2}">
      <dgm:prSet/>
      <dgm:spPr/>
      <dgm:t>
        <a:bodyPr/>
        <a:lstStyle/>
        <a:p>
          <a:r>
            <a:rPr lang="en-US"/>
            <a:t>Sponsorship and conflicts of interest can bias nutrition evidence and messaging (López-Moreno et al., 2025</a:t>
          </a:r>
        </a:p>
      </dgm:t>
    </dgm:pt>
    <dgm:pt modelId="{9FCAE995-4A26-43D6-9EDF-1114D11D3837}" type="parTrans" cxnId="{116FA6E5-EABC-4D3D-98B6-2DB40A1947C7}">
      <dgm:prSet/>
      <dgm:spPr/>
      <dgm:t>
        <a:bodyPr/>
        <a:lstStyle/>
        <a:p>
          <a:endParaRPr lang="en-US"/>
        </a:p>
      </dgm:t>
    </dgm:pt>
    <dgm:pt modelId="{B09A7324-3892-45AD-8038-EF7C1548DC7E}" type="sibTrans" cxnId="{116FA6E5-EABC-4D3D-98B6-2DB40A1947C7}">
      <dgm:prSet/>
      <dgm:spPr/>
      <dgm:t>
        <a:bodyPr/>
        <a:lstStyle/>
        <a:p>
          <a:endParaRPr lang="en-US"/>
        </a:p>
      </dgm:t>
    </dgm:pt>
    <dgm:pt modelId="{64122072-FDF6-428C-BC8F-4147B59698C3}" type="pres">
      <dgm:prSet presAssocID="{0F29A42C-F67D-435E-A69B-A97D23109CED}" presName="linear" presStyleCnt="0">
        <dgm:presLayoutVars>
          <dgm:animLvl val="lvl"/>
          <dgm:resizeHandles val="exact"/>
        </dgm:presLayoutVars>
      </dgm:prSet>
      <dgm:spPr/>
    </dgm:pt>
    <dgm:pt modelId="{A8916E1D-1AD2-4FED-AD64-E640B15EB930}" type="pres">
      <dgm:prSet presAssocID="{6242FE24-FFA9-4874-BDC8-AEB53AFE6D16}" presName="parentText" presStyleLbl="node1" presStyleIdx="0" presStyleCnt="2">
        <dgm:presLayoutVars>
          <dgm:chMax val="0"/>
          <dgm:bulletEnabled val="1"/>
        </dgm:presLayoutVars>
      </dgm:prSet>
      <dgm:spPr/>
    </dgm:pt>
    <dgm:pt modelId="{A8624009-52B8-4B01-836C-2F8F876999A1}" type="pres">
      <dgm:prSet presAssocID="{F89533D3-0039-4E1C-AB9F-59F411102665}" presName="spacer" presStyleCnt="0"/>
      <dgm:spPr/>
    </dgm:pt>
    <dgm:pt modelId="{840A4435-DC24-4104-B207-59AD8B0DED62}" type="pres">
      <dgm:prSet presAssocID="{17EBA818-3CF6-49BD-8CF2-23DF05DA4AB2}" presName="parentText" presStyleLbl="node1" presStyleIdx="1" presStyleCnt="2">
        <dgm:presLayoutVars>
          <dgm:chMax val="0"/>
          <dgm:bulletEnabled val="1"/>
        </dgm:presLayoutVars>
      </dgm:prSet>
      <dgm:spPr/>
    </dgm:pt>
  </dgm:ptLst>
  <dgm:cxnLst>
    <dgm:cxn modelId="{442D1532-DFAC-40A0-8A18-6EC99A9F804F}" srcId="{0F29A42C-F67D-435E-A69B-A97D23109CED}" destId="{6242FE24-FFA9-4874-BDC8-AEB53AFE6D16}" srcOrd="0" destOrd="0" parTransId="{FA610066-1BEA-4A37-ADED-A3410CA1158F}" sibTransId="{F89533D3-0039-4E1C-AB9F-59F411102665}"/>
    <dgm:cxn modelId="{A9747558-21DD-41E8-B556-0898A5ECD212}" type="presOf" srcId="{17EBA818-3CF6-49BD-8CF2-23DF05DA4AB2}" destId="{840A4435-DC24-4104-B207-59AD8B0DED62}" srcOrd="0" destOrd="0" presId="urn:microsoft.com/office/officeart/2005/8/layout/vList2"/>
    <dgm:cxn modelId="{9AABAF9F-4838-4715-9344-CC9CB8152A9E}" type="presOf" srcId="{6242FE24-FFA9-4874-BDC8-AEB53AFE6D16}" destId="{A8916E1D-1AD2-4FED-AD64-E640B15EB930}" srcOrd="0" destOrd="0" presId="urn:microsoft.com/office/officeart/2005/8/layout/vList2"/>
    <dgm:cxn modelId="{751AF2E3-E1D9-4085-8D15-51273A530C4D}" type="presOf" srcId="{0F29A42C-F67D-435E-A69B-A97D23109CED}" destId="{64122072-FDF6-428C-BC8F-4147B59698C3}" srcOrd="0" destOrd="0" presId="urn:microsoft.com/office/officeart/2005/8/layout/vList2"/>
    <dgm:cxn modelId="{116FA6E5-EABC-4D3D-98B6-2DB40A1947C7}" srcId="{0F29A42C-F67D-435E-A69B-A97D23109CED}" destId="{17EBA818-3CF6-49BD-8CF2-23DF05DA4AB2}" srcOrd="1" destOrd="0" parTransId="{9FCAE995-4A26-43D6-9EDF-1114D11D3837}" sibTransId="{B09A7324-3892-45AD-8038-EF7C1548DC7E}"/>
    <dgm:cxn modelId="{A832A091-F368-4F54-903F-40EA2DA733BE}" type="presParOf" srcId="{64122072-FDF6-428C-BC8F-4147B59698C3}" destId="{A8916E1D-1AD2-4FED-AD64-E640B15EB930}" srcOrd="0" destOrd="0" presId="urn:microsoft.com/office/officeart/2005/8/layout/vList2"/>
    <dgm:cxn modelId="{4058225A-94AC-4105-9DD5-B7301D782489}" type="presParOf" srcId="{64122072-FDF6-428C-BC8F-4147B59698C3}" destId="{A8624009-52B8-4B01-836C-2F8F876999A1}" srcOrd="1" destOrd="0" presId="urn:microsoft.com/office/officeart/2005/8/layout/vList2"/>
    <dgm:cxn modelId="{4C402575-3037-45FA-B5A7-D5B5F8DAB5B3}" type="presParOf" srcId="{64122072-FDF6-428C-BC8F-4147B59698C3}" destId="{840A4435-DC24-4104-B207-59AD8B0DED6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EF2939-0519-449D-A105-F241105F18C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56C82E8-5BAE-46DF-85B4-271E0E5744E4}">
      <dgm:prSet/>
      <dgm:spPr/>
      <dgm:t>
        <a:bodyPr/>
        <a:lstStyle/>
        <a:p>
          <a:r>
            <a:rPr lang="en-US"/>
            <a:t>Limit free sugars, salt, industrial trans fats, and keep saturated fat lower by swapping toward unsaturated fats (WHO, 2026).</a:t>
          </a:r>
        </a:p>
      </dgm:t>
    </dgm:pt>
    <dgm:pt modelId="{23F9E530-9E2D-41F6-8A36-1BDB7E70F0E4}" type="parTrans" cxnId="{C13B9579-6255-4C7D-A939-59E833CD3F34}">
      <dgm:prSet/>
      <dgm:spPr/>
      <dgm:t>
        <a:bodyPr/>
        <a:lstStyle/>
        <a:p>
          <a:endParaRPr lang="en-US"/>
        </a:p>
      </dgm:t>
    </dgm:pt>
    <dgm:pt modelId="{3190E05F-90B9-40BA-9EEB-28184812CC0A}" type="sibTrans" cxnId="{C13B9579-6255-4C7D-A939-59E833CD3F34}">
      <dgm:prSet/>
      <dgm:spPr/>
      <dgm:t>
        <a:bodyPr/>
        <a:lstStyle/>
        <a:p>
          <a:endParaRPr lang="en-US"/>
        </a:p>
      </dgm:t>
    </dgm:pt>
    <dgm:pt modelId="{5C270C56-D6A1-41DC-ABEE-07EB8C81761A}">
      <dgm:prSet/>
      <dgm:spPr/>
      <dgm:t>
        <a:bodyPr/>
        <a:lstStyle/>
        <a:p>
          <a:r>
            <a:rPr lang="en-GB"/>
            <a:t>Reduce ultra-processed foods; cook more from basic ingredients; support food-environment policies (front-of-pack labelling, marketing limits, procurement standards) (Scrinis et al., 2025; Baker et al., 2025).</a:t>
          </a:r>
          <a:endParaRPr lang="en-US"/>
        </a:p>
      </dgm:t>
    </dgm:pt>
    <dgm:pt modelId="{F2F43249-8F5B-42E3-9787-30884D945EFE}" type="parTrans" cxnId="{B2AE4A81-1121-4477-B042-532FBD1B80F8}">
      <dgm:prSet/>
      <dgm:spPr/>
      <dgm:t>
        <a:bodyPr/>
        <a:lstStyle/>
        <a:p>
          <a:endParaRPr lang="en-US"/>
        </a:p>
      </dgm:t>
    </dgm:pt>
    <dgm:pt modelId="{FCC38AFB-E217-4772-B608-14680F21BCB9}" type="sibTrans" cxnId="{B2AE4A81-1121-4477-B042-532FBD1B80F8}">
      <dgm:prSet/>
      <dgm:spPr/>
      <dgm:t>
        <a:bodyPr/>
        <a:lstStyle/>
        <a:p>
          <a:endParaRPr lang="en-US"/>
        </a:p>
      </dgm:t>
    </dgm:pt>
    <dgm:pt modelId="{1674014E-D9D9-4640-9632-E7A4253870AC}" type="pres">
      <dgm:prSet presAssocID="{7DEF2939-0519-449D-A105-F241105F18C1}" presName="linear" presStyleCnt="0">
        <dgm:presLayoutVars>
          <dgm:animLvl val="lvl"/>
          <dgm:resizeHandles val="exact"/>
        </dgm:presLayoutVars>
      </dgm:prSet>
      <dgm:spPr/>
    </dgm:pt>
    <dgm:pt modelId="{B1752E88-1867-4064-87E0-19E01EB6D45D}" type="pres">
      <dgm:prSet presAssocID="{756C82E8-5BAE-46DF-85B4-271E0E5744E4}" presName="parentText" presStyleLbl="node1" presStyleIdx="0" presStyleCnt="2">
        <dgm:presLayoutVars>
          <dgm:chMax val="0"/>
          <dgm:bulletEnabled val="1"/>
        </dgm:presLayoutVars>
      </dgm:prSet>
      <dgm:spPr/>
    </dgm:pt>
    <dgm:pt modelId="{824AACCE-B6F0-4D03-B914-479C763684CC}" type="pres">
      <dgm:prSet presAssocID="{3190E05F-90B9-40BA-9EEB-28184812CC0A}" presName="spacer" presStyleCnt="0"/>
      <dgm:spPr/>
    </dgm:pt>
    <dgm:pt modelId="{F6B459A3-9060-4B1B-84F6-EDDAF6133056}" type="pres">
      <dgm:prSet presAssocID="{5C270C56-D6A1-41DC-ABEE-07EB8C81761A}" presName="parentText" presStyleLbl="node1" presStyleIdx="1" presStyleCnt="2">
        <dgm:presLayoutVars>
          <dgm:chMax val="0"/>
          <dgm:bulletEnabled val="1"/>
        </dgm:presLayoutVars>
      </dgm:prSet>
      <dgm:spPr/>
    </dgm:pt>
  </dgm:ptLst>
  <dgm:cxnLst>
    <dgm:cxn modelId="{E1193531-EC65-4225-9B5A-16A1FFB527F5}" type="presOf" srcId="{5C270C56-D6A1-41DC-ABEE-07EB8C81761A}" destId="{F6B459A3-9060-4B1B-84F6-EDDAF6133056}" srcOrd="0" destOrd="0" presId="urn:microsoft.com/office/officeart/2005/8/layout/vList2"/>
    <dgm:cxn modelId="{546F3738-C66A-4AF9-BA81-E9F2E9014E53}" type="presOf" srcId="{7DEF2939-0519-449D-A105-F241105F18C1}" destId="{1674014E-D9D9-4640-9632-E7A4253870AC}" srcOrd="0" destOrd="0" presId="urn:microsoft.com/office/officeart/2005/8/layout/vList2"/>
    <dgm:cxn modelId="{C13B9579-6255-4C7D-A939-59E833CD3F34}" srcId="{7DEF2939-0519-449D-A105-F241105F18C1}" destId="{756C82E8-5BAE-46DF-85B4-271E0E5744E4}" srcOrd="0" destOrd="0" parTransId="{23F9E530-9E2D-41F6-8A36-1BDB7E70F0E4}" sibTransId="{3190E05F-90B9-40BA-9EEB-28184812CC0A}"/>
    <dgm:cxn modelId="{B2AE4A81-1121-4477-B042-532FBD1B80F8}" srcId="{7DEF2939-0519-449D-A105-F241105F18C1}" destId="{5C270C56-D6A1-41DC-ABEE-07EB8C81761A}" srcOrd="1" destOrd="0" parTransId="{F2F43249-8F5B-42E3-9787-30884D945EFE}" sibTransId="{FCC38AFB-E217-4772-B608-14680F21BCB9}"/>
    <dgm:cxn modelId="{18EB19C0-A7CF-469A-88FE-D9A4AFB11A5C}" type="presOf" srcId="{756C82E8-5BAE-46DF-85B4-271E0E5744E4}" destId="{B1752E88-1867-4064-87E0-19E01EB6D45D}" srcOrd="0" destOrd="0" presId="urn:microsoft.com/office/officeart/2005/8/layout/vList2"/>
    <dgm:cxn modelId="{59F1175B-3247-4556-83B2-3CE1F236B03A}" type="presParOf" srcId="{1674014E-D9D9-4640-9632-E7A4253870AC}" destId="{B1752E88-1867-4064-87E0-19E01EB6D45D}" srcOrd="0" destOrd="0" presId="urn:microsoft.com/office/officeart/2005/8/layout/vList2"/>
    <dgm:cxn modelId="{D7CD53F9-82A8-4D6A-96EA-1FFF800C0B24}" type="presParOf" srcId="{1674014E-D9D9-4640-9632-E7A4253870AC}" destId="{824AACCE-B6F0-4D03-B914-479C763684CC}" srcOrd="1" destOrd="0" presId="urn:microsoft.com/office/officeart/2005/8/layout/vList2"/>
    <dgm:cxn modelId="{02E1B44C-ADC6-49BF-927E-03ADE0EBF16F}" type="presParOf" srcId="{1674014E-D9D9-4640-9632-E7A4253870AC}" destId="{F6B459A3-9060-4B1B-84F6-EDDAF6133056}"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E48CD-D7E9-4054-AE0E-BEC8468A5D8A}">
      <dsp:nvSpPr>
        <dsp:cNvPr id="0" name=""/>
        <dsp:cNvSpPr/>
      </dsp:nvSpPr>
      <dsp:spPr>
        <a:xfrm>
          <a:off x="1045320" y="2124"/>
          <a:ext cx="2868885" cy="1721331"/>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High consumption of fruits, vegetables, nuts, seeds, whole grains, and olive oil.</a:t>
          </a:r>
        </a:p>
      </dsp:txBody>
      <dsp:txXfrm>
        <a:off x="1045320" y="2124"/>
        <a:ext cx="2868885" cy="1721331"/>
      </dsp:txXfrm>
    </dsp:sp>
    <dsp:sp modelId="{4F89F36C-D965-4583-8426-82FCE2DCAFD2}">
      <dsp:nvSpPr>
        <dsp:cNvPr id="0" name=""/>
        <dsp:cNvSpPr/>
      </dsp:nvSpPr>
      <dsp:spPr>
        <a:xfrm>
          <a:off x="4201094" y="2124"/>
          <a:ext cx="2868885" cy="1721331"/>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Moderate intake of fish, dairy, and wine; low intake of red meat and processed foods.</a:t>
          </a:r>
        </a:p>
      </dsp:txBody>
      <dsp:txXfrm>
        <a:off x="4201094" y="2124"/>
        <a:ext cx="2868885" cy="1721331"/>
      </dsp:txXfrm>
    </dsp:sp>
    <dsp:sp modelId="{DCC37A6C-3A91-466A-B2B5-02C5828669D7}">
      <dsp:nvSpPr>
        <dsp:cNvPr id="0" name=""/>
        <dsp:cNvSpPr/>
      </dsp:nvSpPr>
      <dsp:spPr>
        <a:xfrm>
          <a:off x="1045320" y="2010343"/>
          <a:ext cx="2868885" cy="1721331"/>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Proven benefits: reduced risk of cardiovascular disease, diabetes, and certain cancers.</a:t>
          </a:r>
        </a:p>
      </dsp:txBody>
      <dsp:txXfrm>
        <a:off x="1045320" y="2010343"/>
        <a:ext cx="2868885" cy="1721331"/>
      </dsp:txXfrm>
    </dsp:sp>
    <dsp:sp modelId="{55C7C282-8F7A-4057-A8BD-60DB4F84313A}">
      <dsp:nvSpPr>
        <dsp:cNvPr id="0" name=""/>
        <dsp:cNvSpPr/>
      </dsp:nvSpPr>
      <dsp:spPr>
        <a:xfrm>
          <a:off x="4201094" y="2010343"/>
          <a:ext cx="2868885" cy="1721331"/>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Wine as a cultural, not excessive, component in moderation.</a:t>
          </a:r>
        </a:p>
      </dsp:txBody>
      <dsp:txXfrm>
        <a:off x="4201094" y="2010343"/>
        <a:ext cx="2868885" cy="17213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A1222-7B21-4D1B-A4F2-4B84811FCAC8}">
      <dsp:nvSpPr>
        <dsp:cNvPr id="0" name=""/>
        <dsp:cNvSpPr/>
      </dsp:nvSpPr>
      <dsp:spPr>
        <a:xfrm>
          <a:off x="0" y="81411"/>
          <a:ext cx="7886700" cy="99312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High in added sugars, unhealthy fats, and preservatives.</a:t>
          </a:r>
        </a:p>
      </dsp:txBody>
      <dsp:txXfrm>
        <a:off x="48481" y="129892"/>
        <a:ext cx="7789738" cy="896166"/>
      </dsp:txXfrm>
    </dsp:sp>
    <dsp:sp modelId="{58381E86-F1A1-473C-93EF-B59AE1A92461}">
      <dsp:nvSpPr>
        <dsp:cNvPr id="0" name=""/>
        <dsp:cNvSpPr/>
      </dsp:nvSpPr>
      <dsp:spPr>
        <a:xfrm>
          <a:off x="0" y="1146540"/>
          <a:ext cx="7886700" cy="993128"/>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Low in nutrients </a:t>
          </a:r>
        </a:p>
      </dsp:txBody>
      <dsp:txXfrm>
        <a:off x="48481" y="1195021"/>
        <a:ext cx="7789738" cy="896166"/>
      </dsp:txXfrm>
    </dsp:sp>
    <dsp:sp modelId="{FFBA9F98-0808-4320-918D-609CBD4F3DD2}">
      <dsp:nvSpPr>
        <dsp:cNvPr id="0" name=""/>
        <dsp:cNvSpPr/>
      </dsp:nvSpPr>
      <dsp:spPr>
        <a:xfrm>
          <a:off x="0" y="2211669"/>
          <a:ext cx="7886700" cy="993128"/>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Impact on metabolic health: obesity, type 2 diabetes, cardiovascular disease.</a:t>
          </a:r>
        </a:p>
      </dsp:txBody>
      <dsp:txXfrm>
        <a:off x="48481" y="2260150"/>
        <a:ext cx="7789738" cy="896166"/>
      </dsp:txXfrm>
    </dsp:sp>
    <dsp:sp modelId="{F3A3504B-385B-4F64-9659-92E00BBFBF13}">
      <dsp:nvSpPr>
        <dsp:cNvPr id="0" name=""/>
        <dsp:cNvSpPr/>
      </dsp:nvSpPr>
      <dsp:spPr>
        <a:xfrm>
          <a:off x="0" y="3276797"/>
          <a:ext cx="7886700" cy="993128"/>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Heavily marketed and conveniently packaged, leading to overconsumption.</a:t>
          </a:r>
        </a:p>
      </dsp:txBody>
      <dsp:txXfrm>
        <a:off x="48481" y="3325278"/>
        <a:ext cx="7789738" cy="8961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75FFA-64CA-409F-8D7F-F203FCEC3E58}">
      <dsp:nvSpPr>
        <dsp:cNvPr id="0" name=""/>
        <dsp:cNvSpPr/>
      </dsp:nvSpPr>
      <dsp:spPr>
        <a:xfrm>
          <a:off x="0" y="43950"/>
          <a:ext cx="5175384" cy="26910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In addition to those diagnosed, an estimated 1.2 million people are living with undiagnosed type 2 diabetes, and over 3.2 million people are at increased risk of developing the condition based on elevated blood sugar levels. </a:t>
          </a:r>
          <a:r>
            <a:rPr lang="en-US" sz="2300" kern="1200">
              <a:hlinkClick xmlns:r="http://schemas.openxmlformats.org/officeDocument/2006/relationships" r:id="rId1"/>
            </a:rPr>
            <a:t>Diabetes UK</a:t>
          </a:r>
          <a:endParaRPr lang="en-US" sz="2300" kern="1200"/>
        </a:p>
      </dsp:txBody>
      <dsp:txXfrm>
        <a:off x="131364" y="175314"/>
        <a:ext cx="4912656" cy="2428272"/>
      </dsp:txXfrm>
    </dsp:sp>
    <dsp:sp modelId="{6E0FAE17-E5A1-4C85-8DCF-B3EBF31994BB}">
      <dsp:nvSpPr>
        <dsp:cNvPr id="0" name=""/>
        <dsp:cNvSpPr/>
      </dsp:nvSpPr>
      <dsp:spPr>
        <a:xfrm>
          <a:off x="0" y="2801190"/>
          <a:ext cx="5175384" cy="269100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 prevalence of type 2 diabetes is notably higher among certain ethnic groups; individuals of Asian, Black African, or African Caribbean descent are two to four times more likely to develop the condition compared to those of White ethnicity</a:t>
          </a:r>
        </a:p>
      </dsp:txBody>
      <dsp:txXfrm>
        <a:off x="131364" y="2932554"/>
        <a:ext cx="4912656" cy="24282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BD1978-EC9D-42C0-8465-2E442216C30F}">
      <dsp:nvSpPr>
        <dsp:cNvPr id="0" name=""/>
        <dsp:cNvSpPr/>
      </dsp:nvSpPr>
      <dsp:spPr>
        <a:xfrm>
          <a:off x="0" y="3327889"/>
          <a:ext cx="4773168" cy="218345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Social determinants such as income, education, housing, and access to healthy food also significantly influence the risk of developing the condition</a:t>
          </a:r>
        </a:p>
      </dsp:txBody>
      <dsp:txXfrm>
        <a:off x="0" y="3327889"/>
        <a:ext cx="4773168" cy="2183455"/>
      </dsp:txXfrm>
    </dsp:sp>
    <dsp:sp modelId="{F9D0FFFF-469D-4AF9-955C-47257DDD97C9}">
      <dsp:nvSpPr>
        <dsp:cNvPr id="0" name=""/>
        <dsp:cNvSpPr/>
      </dsp:nvSpPr>
      <dsp:spPr>
        <a:xfrm rot="10800000">
          <a:off x="0" y="2486"/>
          <a:ext cx="4773168" cy="3358155"/>
        </a:xfrm>
        <a:prstGeom prst="upArrowCallou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The increasing prevalence of type 2 diabetes is closely linked to rising rates of obesity and sedentary lifestyles. Research indicates that living with obesity is the single greatest risk factor, accounting for 80-85% of an individual's risk of developing type 2 diabetes. </a:t>
          </a:r>
          <a:r>
            <a:rPr lang="en-US" sz="1900" kern="1200">
              <a:hlinkClick xmlns:r="http://schemas.openxmlformats.org/officeDocument/2006/relationships" r:id="rId1"/>
            </a:rPr>
            <a:t>Diabetes UK</a:t>
          </a:r>
          <a:endParaRPr lang="en-US" sz="1900" kern="1200"/>
        </a:p>
      </dsp:txBody>
      <dsp:txXfrm rot="10800000">
        <a:off x="0" y="2486"/>
        <a:ext cx="4773168" cy="21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E1895-C79D-45AC-8CA5-C3C5E5CADDEF}">
      <dsp:nvSpPr>
        <dsp:cNvPr id="0" name=""/>
        <dsp:cNvSpPr/>
      </dsp:nvSpPr>
      <dsp:spPr>
        <a:xfrm>
          <a:off x="0" y="1808"/>
          <a:ext cx="78867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DEA8B7-2E5D-49F8-96B7-1493AA532C8E}">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D06D15-786D-48D9-96DD-ABD24F70171C}">
      <dsp:nvSpPr>
        <dsp:cNvPr id="0" name=""/>
        <dsp:cNvSpPr/>
      </dsp:nvSpPr>
      <dsp:spPr>
        <a:xfrm>
          <a:off x="1058686" y="1808"/>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kern="1200"/>
            <a:t>Chronic Diseases:</a:t>
          </a:r>
          <a:r>
            <a:rPr lang="en-US" sz="2000" kern="1200"/>
            <a:t>High sugar intake is linked to obesity, heart disease, diabetes, and non-alcoholic fatty liver disease (NAFLD).</a:t>
          </a:r>
        </a:p>
      </dsp:txBody>
      <dsp:txXfrm>
        <a:off x="1058686" y="1808"/>
        <a:ext cx="6828013" cy="916611"/>
      </dsp:txXfrm>
    </dsp:sp>
    <dsp:sp modelId="{39A66F80-6F8D-4BBF-AE3E-A9812A79F143}">
      <dsp:nvSpPr>
        <dsp:cNvPr id="0" name=""/>
        <dsp:cNvSpPr/>
      </dsp:nvSpPr>
      <dsp:spPr>
        <a:xfrm>
          <a:off x="0" y="1147573"/>
          <a:ext cx="78867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C02A64-37B2-4D80-9B71-949C6AFD6B21}">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4EBCBAB-84D0-4CE4-84D3-0983889935A3}">
      <dsp:nvSpPr>
        <dsp:cNvPr id="0" name=""/>
        <dsp:cNvSpPr/>
      </dsp:nvSpPr>
      <dsp:spPr>
        <a:xfrm>
          <a:off x="1058686" y="1147573"/>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US" sz="2000" kern="1200"/>
            <a:t>These conditions often arise from metabolic dysfunction.</a:t>
          </a:r>
        </a:p>
      </dsp:txBody>
      <dsp:txXfrm>
        <a:off x="1058686" y="1147573"/>
        <a:ext cx="6828013" cy="916611"/>
      </dsp:txXfrm>
    </dsp:sp>
    <dsp:sp modelId="{5060E13C-714C-48E5-A256-2EFAC73E9DB9}">
      <dsp:nvSpPr>
        <dsp:cNvPr id="0" name=""/>
        <dsp:cNvSpPr/>
      </dsp:nvSpPr>
      <dsp:spPr>
        <a:xfrm>
          <a:off x="0" y="2293338"/>
          <a:ext cx="78867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F77F7E-B660-483D-B06F-86717CB5E971}">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3DFA1A-54E0-4D2B-A300-F3B028989DC9}">
      <dsp:nvSpPr>
        <dsp:cNvPr id="0" name=""/>
        <dsp:cNvSpPr/>
      </dsp:nvSpPr>
      <dsp:spPr>
        <a:xfrm>
          <a:off x="1058686" y="2293338"/>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kern="1200"/>
            <a:t>Metabolic Impact: </a:t>
          </a:r>
          <a:r>
            <a:rPr lang="en-US" sz="2000" kern="1200"/>
            <a:t>Added sugars can trigger processes like fat production in the liver (de novo lipogenesis).</a:t>
          </a:r>
        </a:p>
      </dsp:txBody>
      <dsp:txXfrm>
        <a:off x="1058686" y="2293338"/>
        <a:ext cx="6828013" cy="916611"/>
      </dsp:txXfrm>
    </dsp:sp>
    <dsp:sp modelId="{A2AB8F8D-C422-4CF2-ABCB-626B044DB214}">
      <dsp:nvSpPr>
        <dsp:cNvPr id="0" name=""/>
        <dsp:cNvSpPr/>
      </dsp:nvSpPr>
      <dsp:spPr>
        <a:xfrm>
          <a:off x="0" y="3439103"/>
          <a:ext cx="78867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31CFFD-2F98-48A0-8A52-40E8F291D59F}">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5EA4F2A-B755-45B8-A603-E33657F666DE}">
      <dsp:nvSpPr>
        <dsp:cNvPr id="0" name=""/>
        <dsp:cNvSpPr/>
      </dsp:nvSpPr>
      <dsp:spPr>
        <a:xfrm>
          <a:off x="1058686" y="3439103"/>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US" sz="2000" kern="1200"/>
            <a:t>Excess sugar also raises insulin levels (hyperinsulinemia), worsening metabolic issues.</a:t>
          </a:r>
        </a:p>
      </dsp:txBody>
      <dsp:txXfrm>
        <a:off x="1058686" y="3439103"/>
        <a:ext cx="6828013" cy="9166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FD95DD-92F6-4396-98BC-2F0DBC62C007}">
      <dsp:nvSpPr>
        <dsp:cNvPr id="0" name=""/>
        <dsp:cNvSpPr/>
      </dsp:nvSpPr>
      <dsp:spPr>
        <a:xfrm>
          <a:off x="0" y="1183"/>
          <a:ext cx="8229600" cy="10725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Systemic Effects:</a:t>
          </a:r>
          <a:endParaRPr lang="en-US" sz="2700" kern="1200"/>
        </a:p>
      </dsp:txBody>
      <dsp:txXfrm>
        <a:off x="52359" y="53542"/>
        <a:ext cx="8124882" cy="967861"/>
      </dsp:txXfrm>
    </dsp:sp>
    <dsp:sp modelId="{5EEDFB96-B299-4B73-A942-3BB703282242}">
      <dsp:nvSpPr>
        <dsp:cNvPr id="0" name=""/>
        <dsp:cNvSpPr/>
      </dsp:nvSpPr>
      <dsp:spPr>
        <a:xfrm>
          <a:off x="0" y="1151522"/>
          <a:ext cx="8229600" cy="10725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High sugar intake contributes to inflammation throughout the body.</a:t>
          </a:r>
        </a:p>
      </dsp:txBody>
      <dsp:txXfrm>
        <a:off x="52359" y="1203881"/>
        <a:ext cx="8124882" cy="967861"/>
      </dsp:txXfrm>
    </dsp:sp>
    <dsp:sp modelId="{19A955B8-827E-4308-BDFF-EECCED08EA23}">
      <dsp:nvSpPr>
        <dsp:cNvPr id="0" name=""/>
        <dsp:cNvSpPr/>
      </dsp:nvSpPr>
      <dsp:spPr>
        <a:xfrm>
          <a:off x="0" y="2301861"/>
          <a:ext cx="8229600" cy="10725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This can harm oral health, leading to gum inflammation and imbalance in the mouth and gut microbiota.</a:t>
          </a:r>
        </a:p>
      </dsp:txBody>
      <dsp:txXfrm>
        <a:off x="52359" y="2354220"/>
        <a:ext cx="8124882" cy="967861"/>
      </dsp:txXfrm>
    </dsp:sp>
    <dsp:sp modelId="{85796EF9-6C03-4814-86E4-38FA1346F312}">
      <dsp:nvSpPr>
        <dsp:cNvPr id="0" name=""/>
        <dsp:cNvSpPr/>
      </dsp:nvSpPr>
      <dsp:spPr>
        <a:xfrm>
          <a:off x="0" y="3452200"/>
          <a:ext cx="8229600" cy="10725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Chronic inflammation from sugar may worsen other health conditions.</a:t>
          </a:r>
        </a:p>
      </dsp:txBody>
      <dsp:txXfrm>
        <a:off x="52359" y="3504559"/>
        <a:ext cx="8124882" cy="96786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916E1D-1AD2-4FED-AD64-E640B15EB930}">
      <dsp:nvSpPr>
        <dsp:cNvPr id="0" name=""/>
        <dsp:cNvSpPr/>
      </dsp:nvSpPr>
      <dsp:spPr>
        <a:xfrm>
          <a:off x="0" y="426339"/>
          <a:ext cx="7886700" cy="170469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Reviews of partnerships with commercial actors raise concerns about effectiveness and conflicts of interest (Blanchard et al., 2025).</a:t>
          </a:r>
        </a:p>
      </dsp:txBody>
      <dsp:txXfrm>
        <a:off x="83216" y="509555"/>
        <a:ext cx="7720268" cy="1538258"/>
      </dsp:txXfrm>
    </dsp:sp>
    <dsp:sp modelId="{840A4435-DC24-4104-B207-59AD8B0DED62}">
      <dsp:nvSpPr>
        <dsp:cNvPr id="0" name=""/>
        <dsp:cNvSpPr/>
      </dsp:nvSpPr>
      <dsp:spPr>
        <a:xfrm>
          <a:off x="0" y="2220309"/>
          <a:ext cx="7886700" cy="170469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a:t>Sponsorship and conflicts of interest can bias nutrition evidence and messaging (López-Moreno et al., 2025</a:t>
          </a:r>
        </a:p>
      </dsp:txBody>
      <dsp:txXfrm>
        <a:off x="83216" y="2303525"/>
        <a:ext cx="7720268" cy="15382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52E88-1867-4064-87E0-19E01EB6D45D}">
      <dsp:nvSpPr>
        <dsp:cNvPr id="0" name=""/>
        <dsp:cNvSpPr/>
      </dsp:nvSpPr>
      <dsp:spPr>
        <a:xfrm>
          <a:off x="0" y="306374"/>
          <a:ext cx="7886700" cy="183185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Limit free sugars, salt, industrial trans fats, and keep saturated fat lower by swapping toward unsaturated fats (WHO, 2026).</a:t>
          </a:r>
        </a:p>
      </dsp:txBody>
      <dsp:txXfrm>
        <a:off x="89424" y="395798"/>
        <a:ext cx="7707852" cy="1653006"/>
      </dsp:txXfrm>
    </dsp:sp>
    <dsp:sp modelId="{F6B459A3-9060-4B1B-84F6-EDDAF6133056}">
      <dsp:nvSpPr>
        <dsp:cNvPr id="0" name=""/>
        <dsp:cNvSpPr/>
      </dsp:nvSpPr>
      <dsp:spPr>
        <a:xfrm>
          <a:off x="0" y="2213109"/>
          <a:ext cx="7886700" cy="183185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Reduce ultra-processed foods; cook more from basic ingredients; support food-environment policies (front-of-pack labelling, marketing limits, procurement standards) (Scrinis et al., 2025; Baker et al., 2025).</a:t>
          </a:r>
          <a:endParaRPr lang="en-US" sz="2600" kern="1200"/>
        </a:p>
      </dsp:txBody>
      <dsp:txXfrm>
        <a:off x="89424" y="2302533"/>
        <a:ext cx="7707852" cy="165300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47E7DF-DAA5-480B-94DC-6D7C3F458803}" type="datetimeFigureOut">
              <a:rPr lang="en-GB" smtClean="0"/>
              <a:t>02/03/2026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20260-0B2D-4F50-A20B-D42C35AC92FF}" type="slidenum">
              <a:rPr lang="en-GB" smtClean="0"/>
              <a:t>‹#›</a:t>
            </a:fld>
            <a:endParaRPr lang="en-GB"/>
          </a:p>
        </p:txBody>
      </p:sp>
    </p:spTree>
    <p:extLst>
      <p:ext uri="{BB962C8B-B14F-4D97-AF65-F5344CB8AC3E}">
        <p14:creationId xmlns:p14="http://schemas.microsoft.com/office/powerpoint/2010/main" val="1909706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020260-0B2D-4F50-A20B-D42C35AC92FF}" type="slidenum">
              <a:rPr lang="en-GB" smtClean="0"/>
              <a:t>38</a:t>
            </a:fld>
            <a:endParaRPr lang="en-GB"/>
          </a:p>
        </p:txBody>
      </p:sp>
    </p:spTree>
    <p:extLst>
      <p:ext uri="{BB962C8B-B14F-4D97-AF65-F5344CB8AC3E}">
        <p14:creationId xmlns:p14="http://schemas.microsoft.com/office/powerpoint/2010/main" val="1988522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www.diabetes.org.uk/about-us/about-the-charity/our-strategy/statistics?utm_source=chatgpt.com" TargetMode="Externa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scDmziIwUEY?feature=oembed"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tiktok.com/@mindboost2206/video/7611836861039922464?_r=1&amp;_t=ZN-94KrVN9z2vu"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doi.org/10.3389/fmicb.2023.1196239" TargetMode="External"/><Relationship Id="rId2" Type="http://schemas.openxmlformats.org/officeDocument/2006/relationships/hyperlink" Target="https://doi.org/10.1186/s12888-025-06871-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Vegetables and fruits in a row">
            <a:extLst>
              <a:ext uri="{FF2B5EF4-FFF2-40B4-BE49-F238E27FC236}">
                <a16:creationId xmlns:a16="http://schemas.microsoft.com/office/drawing/2014/main" id="{FE17FD86-69BD-0EC7-1D70-95933913E617}"/>
              </a:ext>
            </a:extLst>
          </p:cNvPr>
          <p:cNvPicPr>
            <a:picLocks noChangeAspect="1"/>
          </p:cNvPicPr>
          <p:nvPr/>
        </p:nvPicPr>
        <p:blipFill>
          <a:blip r:embed="rId2">
            <a:alphaModFix amt="50000"/>
          </a:blip>
          <a:srcRect r="11021" b="-1"/>
          <a:stretch/>
        </p:blipFill>
        <p:spPr>
          <a:xfrm>
            <a:off x="20" y="10"/>
            <a:ext cx="9141692" cy="6857990"/>
          </a:xfrm>
          <a:prstGeom prst="rect">
            <a:avLst/>
          </a:prstGeom>
        </p:spPr>
      </p:pic>
      <p:sp>
        <p:nvSpPr>
          <p:cNvPr id="2" name="Title 1">
            <a:extLst>
              <a:ext uri="{FF2B5EF4-FFF2-40B4-BE49-F238E27FC236}">
                <a16:creationId xmlns:a16="http://schemas.microsoft.com/office/drawing/2014/main" id="{E3A56ECA-60C3-DC20-22EC-E383C34B3DA2}"/>
              </a:ext>
            </a:extLst>
          </p:cNvPr>
          <p:cNvSpPr>
            <a:spLocks noGrp="1"/>
          </p:cNvSpPr>
          <p:nvPr>
            <p:ph type="title"/>
          </p:nvPr>
        </p:nvSpPr>
        <p:spPr>
          <a:xfrm>
            <a:off x="1143000" y="1122363"/>
            <a:ext cx="6858000" cy="3063240"/>
          </a:xfrm>
        </p:spPr>
        <p:txBody>
          <a:bodyPr vert="horz" lIns="91440" tIns="45720" rIns="91440" bIns="45720" rtlCol="0" anchor="b">
            <a:normAutofit/>
          </a:bodyPr>
          <a:lstStyle/>
          <a:p>
            <a:pPr defTabSz="914400">
              <a:lnSpc>
                <a:spcPct val="90000"/>
              </a:lnSpc>
            </a:pPr>
            <a:r>
              <a:rPr lang="en-US" sz="5300">
                <a:solidFill>
                  <a:schemeClr val="bg1"/>
                </a:solidFill>
              </a:rPr>
              <a:t>Healthy Eating: Evidence-Based Insights</a:t>
            </a:r>
            <a:br>
              <a:rPr lang="en-US" sz="5300">
                <a:solidFill>
                  <a:schemeClr val="bg1"/>
                </a:solidFill>
              </a:rPr>
            </a:br>
            <a:endParaRPr lang="en-US" sz="5300">
              <a:solidFill>
                <a:schemeClr val="bg1"/>
              </a:solidFill>
            </a:endParaRPr>
          </a:p>
        </p:txBody>
      </p:sp>
      <p:sp>
        <p:nvSpPr>
          <p:cNvPr id="3" name="Content Placeholder 2">
            <a:extLst>
              <a:ext uri="{FF2B5EF4-FFF2-40B4-BE49-F238E27FC236}">
                <a16:creationId xmlns:a16="http://schemas.microsoft.com/office/drawing/2014/main" id="{ECB2F222-0D7D-F315-A303-98E9C48B2D02}"/>
              </a:ext>
            </a:extLst>
          </p:cNvPr>
          <p:cNvSpPr>
            <a:spLocks noGrp="1"/>
          </p:cNvSpPr>
          <p:nvPr>
            <p:ph idx="1"/>
          </p:nvPr>
        </p:nvSpPr>
        <p:spPr>
          <a:xfrm>
            <a:off x="1145286" y="4599432"/>
            <a:ext cx="6858000" cy="1536192"/>
          </a:xfrm>
        </p:spPr>
        <p:txBody>
          <a:bodyPr vert="horz" lIns="91440" tIns="45720" rIns="91440" bIns="45720" rtlCol="0">
            <a:normAutofit/>
          </a:bodyPr>
          <a:lstStyle/>
          <a:p>
            <a:pPr marL="0" indent="0" algn="ctr" defTabSz="914400">
              <a:lnSpc>
                <a:spcPct val="90000"/>
              </a:lnSpc>
              <a:spcBef>
                <a:spcPts val="1000"/>
              </a:spcBef>
              <a:buNone/>
            </a:pPr>
            <a:r>
              <a:rPr lang="en-US" sz="2400">
                <a:solidFill>
                  <a:schemeClr val="bg1"/>
                </a:solidFill>
              </a:rPr>
              <a:t>Understanding global dietary patterns and their affect on health </a:t>
            </a:r>
          </a:p>
        </p:txBody>
      </p:sp>
      <p:sp>
        <p:nvSpPr>
          <p:cNvPr id="20"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80654" y="4368623"/>
            <a:ext cx="3182692" cy="18288"/>
          </a:xfrm>
          <a:custGeom>
            <a:avLst/>
            <a:gdLst>
              <a:gd name="csX0" fmla="*/ 0 w 3182692"/>
              <a:gd name="csY0" fmla="*/ 0 h 18288"/>
              <a:gd name="csX1" fmla="*/ 636538 w 3182692"/>
              <a:gd name="csY1" fmla="*/ 0 h 18288"/>
              <a:gd name="csX2" fmla="*/ 1273077 w 3182692"/>
              <a:gd name="csY2" fmla="*/ 0 h 18288"/>
              <a:gd name="csX3" fmla="*/ 1909615 w 3182692"/>
              <a:gd name="csY3" fmla="*/ 0 h 18288"/>
              <a:gd name="csX4" fmla="*/ 2482500 w 3182692"/>
              <a:gd name="csY4" fmla="*/ 0 h 18288"/>
              <a:gd name="csX5" fmla="*/ 3182692 w 3182692"/>
              <a:gd name="csY5" fmla="*/ 0 h 18288"/>
              <a:gd name="csX6" fmla="*/ 3182692 w 3182692"/>
              <a:gd name="csY6" fmla="*/ 18288 h 18288"/>
              <a:gd name="csX7" fmla="*/ 2609807 w 3182692"/>
              <a:gd name="csY7" fmla="*/ 18288 h 18288"/>
              <a:gd name="csX8" fmla="*/ 2068750 w 3182692"/>
              <a:gd name="csY8" fmla="*/ 18288 h 18288"/>
              <a:gd name="csX9" fmla="*/ 1432211 w 3182692"/>
              <a:gd name="csY9" fmla="*/ 18288 h 18288"/>
              <a:gd name="csX10" fmla="*/ 859327 w 3182692"/>
              <a:gd name="csY10" fmla="*/ 18288 h 18288"/>
              <a:gd name="csX11" fmla="*/ 0 w 3182692"/>
              <a:gd name="csY11" fmla="*/ 18288 h 18288"/>
              <a:gd name="csX12" fmla="*/ 0 w 3182692"/>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93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5B32A-4F7D-EDFE-E419-467C05E47A50}"/>
              </a:ext>
            </a:extLst>
          </p:cNvPr>
          <p:cNvSpPr>
            <a:spLocks noGrp="1"/>
          </p:cNvSpPr>
          <p:nvPr>
            <p:ph type="title"/>
          </p:nvPr>
        </p:nvSpPr>
        <p:spPr>
          <a:xfrm>
            <a:off x="840699" y="687480"/>
            <a:ext cx="5605629" cy="994172"/>
          </a:xfrm>
        </p:spPr>
        <p:txBody>
          <a:bodyPr>
            <a:normAutofit/>
          </a:bodyPr>
          <a:lstStyle/>
          <a:p>
            <a:r>
              <a:rPr lang="en-US" sz="3850" dirty="0"/>
              <a:t>Objectives </a:t>
            </a:r>
            <a:endParaRPr lang="en-GB" sz="3850" dirty="0"/>
          </a:p>
        </p:txBody>
      </p:sp>
      <p:sp>
        <p:nvSpPr>
          <p:cNvPr id="3" name="Content Placeholder 2">
            <a:extLst>
              <a:ext uri="{FF2B5EF4-FFF2-40B4-BE49-F238E27FC236}">
                <a16:creationId xmlns:a16="http://schemas.microsoft.com/office/drawing/2014/main" id="{E7001AB3-B281-DD50-BEC4-2838D89E4D94}"/>
              </a:ext>
            </a:extLst>
          </p:cNvPr>
          <p:cNvSpPr>
            <a:spLocks noGrp="1"/>
          </p:cNvSpPr>
          <p:nvPr>
            <p:ph idx="1"/>
          </p:nvPr>
        </p:nvSpPr>
        <p:spPr>
          <a:xfrm>
            <a:off x="852321" y="2227943"/>
            <a:ext cx="5033221" cy="3788227"/>
          </a:xfrm>
        </p:spPr>
        <p:txBody>
          <a:bodyPr anchor="ctr">
            <a:noAutofit/>
          </a:bodyPr>
          <a:lstStyle/>
          <a:p>
            <a:pPr>
              <a:buFont typeface="Arial" panose="020B0604020202020204" pitchFamily="34" charset="0"/>
              <a:buChar char="•"/>
            </a:pPr>
            <a:r>
              <a:rPr lang="en-US" sz="2400" dirty="0"/>
              <a:t>The relationship between diet, lifestyle, and health.</a:t>
            </a:r>
          </a:p>
          <a:p>
            <a:pPr>
              <a:buFont typeface="Arial" panose="020B0604020202020204" pitchFamily="34" charset="0"/>
              <a:buChar char="•"/>
            </a:pPr>
            <a:r>
              <a:rPr lang="en-US" sz="2400" dirty="0"/>
              <a:t>Dietary patterns, obesity trends, and challenges in modern diets.</a:t>
            </a:r>
          </a:p>
          <a:p>
            <a:pPr>
              <a:buFont typeface="Arial" panose="020B0604020202020204" pitchFamily="34" charset="0"/>
              <a:buChar char="•"/>
            </a:pPr>
            <a:r>
              <a:rPr lang="en-US" sz="2400" dirty="0"/>
              <a:t>The role of excess alcohol, salt, sugar, and processed foods in modern health issues.</a:t>
            </a:r>
          </a:p>
          <a:p>
            <a:pPr>
              <a:buFont typeface="Arial" panose="020B0604020202020204" pitchFamily="34" charset="0"/>
              <a:buChar char="•"/>
            </a:pPr>
            <a:r>
              <a:rPr lang="en-US" sz="2400" dirty="0"/>
              <a:t>Growing consumption of fizzy drinks and their impact on health.</a:t>
            </a:r>
          </a:p>
          <a:p>
            <a:r>
              <a:rPr lang="en-GB" sz="2400" dirty="0"/>
              <a:t>Failure to meet dietary guidelines</a:t>
            </a:r>
          </a:p>
          <a:p>
            <a:r>
              <a:rPr lang="en-GB" sz="2400" dirty="0"/>
              <a:t>Lessons from the blue zones </a:t>
            </a:r>
          </a:p>
        </p:txBody>
      </p:sp>
      <p:sp>
        <p:nvSpPr>
          <p:cNvPr id="18" name="Rectangle 17">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Oval 19">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Fruit Bowl">
            <a:extLst>
              <a:ext uri="{FF2B5EF4-FFF2-40B4-BE49-F238E27FC236}">
                <a16:creationId xmlns:a16="http://schemas.microsoft.com/office/drawing/2014/main" id="{813B16F6-C0C6-DBB5-4704-BB9BF8812F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2411008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897163-0500-B097-15DA-E62FAED7260D}"/>
              </a:ext>
            </a:extLst>
          </p:cNvPr>
          <p:cNvSpPr>
            <a:spLocks noGrp="1"/>
          </p:cNvSpPr>
          <p:nvPr>
            <p:ph type="title"/>
          </p:nvPr>
        </p:nvSpPr>
        <p:spPr>
          <a:xfrm>
            <a:off x="515125" y="1153572"/>
            <a:ext cx="2400300" cy="4461163"/>
          </a:xfrm>
        </p:spPr>
        <p:txBody>
          <a:bodyPr>
            <a:normAutofit/>
          </a:bodyPr>
          <a:lstStyle/>
          <a:p>
            <a:r>
              <a:rPr lang="en-GB" b="1">
                <a:solidFill>
                  <a:srgbClr val="FFFFFF"/>
                </a:solidFill>
              </a:rPr>
              <a:t>Historical Dietary Shifts</a:t>
            </a:r>
            <a:br>
              <a:rPr lang="en-GB" b="1">
                <a:solidFill>
                  <a:srgbClr val="FFFFFF"/>
                </a:solidFill>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5F8687E-468C-C3DA-8A3E-C79292B4D168}"/>
              </a:ext>
            </a:extLst>
          </p:cNvPr>
          <p:cNvSpPr>
            <a:spLocks noGrp="1"/>
          </p:cNvSpPr>
          <p:nvPr>
            <p:ph idx="1"/>
          </p:nvPr>
        </p:nvSpPr>
        <p:spPr>
          <a:xfrm>
            <a:off x="3335481" y="591344"/>
            <a:ext cx="5179868" cy="5585619"/>
          </a:xfrm>
        </p:spPr>
        <p:txBody>
          <a:bodyPr anchor="ctr">
            <a:normAutofit/>
          </a:bodyPr>
          <a:lstStyle/>
          <a:p>
            <a:pPr>
              <a:lnSpc>
                <a:spcPct val="90000"/>
              </a:lnSpc>
              <a:buFont typeface="Arial" panose="020B0604020202020204" pitchFamily="34" charset="0"/>
              <a:buChar char="•"/>
            </a:pPr>
            <a:r>
              <a:rPr lang="en-US" sz="2200" dirty="0"/>
              <a:t>Shift from traditional to modern diets over the past 50 years.</a:t>
            </a:r>
          </a:p>
          <a:p>
            <a:pPr>
              <a:lnSpc>
                <a:spcPct val="90000"/>
              </a:lnSpc>
              <a:buFont typeface="Arial" panose="020B0604020202020204" pitchFamily="34" charset="0"/>
              <a:buChar char="•"/>
            </a:pPr>
            <a:r>
              <a:rPr lang="en-US" sz="2200" dirty="0"/>
              <a:t>Rise of low-fat, high-carbohydrate diets in the 1980s.</a:t>
            </a:r>
          </a:p>
          <a:p>
            <a:pPr>
              <a:lnSpc>
                <a:spcPct val="90000"/>
              </a:lnSpc>
              <a:buFont typeface="Arial" panose="020B0604020202020204" pitchFamily="34" charset="0"/>
              <a:buChar char="•"/>
            </a:pPr>
            <a:r>
              <a:rPr lang="en-US" sz="2200" dirty="0"/>
              <a:t>Increased consumption of processed and convenience foods.</a:t>
            </a:r>
          </a:p>
          <a:p>
            <a:pPr>
              <a:lnSpc>
                <a:spcPct val="90000"/>
              </a:lnSpc>
              <a:buFont typeface="Arial" panose="020B0604020202020204" pitchFamily="34" charset="0"/>
              <a:buChar char="•"/>
            </a:pPr>
            <a:r>
              <a:rPr lang="en-US" sz="2200" dirty="0"/>
              <a:t>Concurrent rise in alcohol consumption contributing to empty calorie intake.</a:t>
            </a:r>
          </a:p>
          <a:p>
            <a:pPr>
              <a:lnSpc>
                <a:spcPct val="90000"/>
              </a:lnSpc>
              <a:buFont typeface="Arial" panose="020B0604020202020204" pitchFamily="34" charset="0"/>
              <a:buChar char="•"/>
            </a:pPr>
            <a:r>
              <a:rPr lang="en-US" sz="2200" dirty="0"/>
              <a:t>Significant increase in fizzy drink consumption, leading to higher sugar intake.</a:t>
            </a:r>
          </a:p>
          <a:p>
            <a:pPr>
              <a:lnSpc>
                <a:spcPct val="90000"/>
              </a:lnSpc>
              <a:buFont typeface="Arial" panose="020B0604020202020204" pitchFamily="34" charset="0"/>
              <a:buChar char="•"/>
            </a:pPr>
            <a:r>
              <a:rPr lang="en-US" sz="2200" dirty="0"/>
              <a:t>Snacking - An early study conducted by Gore et. al (2003) suggested that the growing rise in obesity was due to snacking whilst watching television.</a:t>
            </a:r>
            <a:endParaRPr lang="en-GB" sz="2200" dirty="0"/>
          </a:p>
        </p:txBody>
      </p:sp>
    </p:spTree>
    <p:extLst>
      <p:ext uri="{BB962C8B-B14F-4D97-AF65-F5344CB8AC3E}">
        <p14:creationId xmlns:p14="http://schemas.microsoft.com/office/powerpoint/2010/main" val="130771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C90CE3-3478-0627-B869-6BB6C10055AA}"/>
              </a:ext>
            </a:extLst>
          </p:cNvPr>
          <p:cNvSpPr>
            <a:spLocks noGrp="1"/>
          </p:cNvSpPr>
          <p:nvPr>
            <p:ph type="title"/>
          </p:nvPr>
        </p:nvSpPr>
        <p:spPr>
          <a:xfrm>
            <a:off x="571350" y="762001"/>
            <a:ext cx="4000647" cy="1708242"/>
          </a:xfrm>
        </p:spPr>
        <p:txBody>
          <a:bodyPr anchor="ctr">
            <a:normAutofit/>
          </a:bodyPr>
          <a:lstStyle/>
          <a:p>
            <a:r>
              <a:rPr lang="en-US" sz="3500"/>
              <a:t>The modern diet</a:t>
            </a:r>
            <a:endParaRPr lang="en-GB" sz="3500"/>
          </a:p>
        </p:txBody>
      </p:sp>
      <p:sp>
        <p:nvSpPr>
          <p:cNvPr id="3" name="Content Placeholder 2">
            <a:extLst>
              <a:ext uri="{FF2B5EF4-FFF2-40B4-BE49-F238E27FC236}">
                <a16:creationId xmlns:a16="http://schemas.microsoft.com/office/drawing/2014/main" id="{CD16F0E4-959C-1E16-A901-DFF52E090E85}"/>
              </a:ext>
            </a:extLst>
          </p:cNvPr>
          <p:cNvSpPr>
            <a:spLocks noGrp="1"/>
          </p:cNvSpPr>
          <p:nvPr>
            <p:ph idx="1"/>
          </p:nvPr>
        </p:nvSpPr>
        <p:spPr>
          <a:xfrm>
            <a:off x="571350" y="2470244"/>
            <a:ext cx="4000647" cy="3769835"/>
          </a:xfrm>
        </p:spPr>
        <p:txBody>
          <a:bodyPr anchor="ctr">
            <a:normAutofit/>
          </a:bodyPr>
          <a:lstStyle/>
          <a:p>
            <a:pPr>
              <a:lnSpc>
                <a:spcPct val="90000"/>
              </a:lnSpc>
            </a:pPr>
            <a:r>
              <a:rPr lang="en-US" sz="1700"/>
              <a:t>The current diet is marked by high consumption of ready-made foods, processed meats, refined grains, unhealthy fats and high sugar beverages.</a:t>
            </a:r>
          </a:p>
          <a:p>
            <a:pPr>
              <a:lnSpc>
                <a:spcPct val="90000"/>
              </a:lnSpc>
            </a:pPr>
            <a:r>
              <a:rPr lang="en-US" sz="1700"/>
              <a:t>These foods have been linked to detrimental health outcomes such as metabolic dysfunction, inflammation, diabetes cardiovascular diseases, cancer. They also have an affect on the gut micro biota which have been shown to be essential for over all health and well being (Clemente-Suarez et al , 2023)</a:t>
            </a:r>
            <a:endParaRPr lang="en-GB" sz="1700"/>
          </a:p>
        </p:txBody>
      </p:sp>
      <p:pic>
        <p:nvPicPr>
          <p:cNvPr id="5" name="Picture 4" descr="A group of burgers and fries on a table&#10;&#10;Description automatically generated">
            <a:extLst>
              <a:ext uri="{FF2B5EF4-FFF2-40B4-BE49-F238E27FC236}">
                <a16:creationId xmlns:a16="http://schemas.microsoft.com/office/drawing/2014/main" id="{91F16D2C-4AD1-FB1A-E2D0-00950A73BABA}"/>
              </a:ext>
            </a:extLst>
          </p:cNvPr>
          <p:cNvPicPr>
            <a:picLocks noChangeAspect="1"/>
          </p:cNvPicPr>
          <p:nvPr/>
        </p:nvPicPr>
        <p:blipFill>
          <a:blip r:embed="rId2"/>
          <a:srcRect l="30829" r="36409" b="-1"/>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034281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74399E-B777-B439-899D-49C7C4FDC9C8}"/>
              </a:ext>
            </a:extLst>
          </p:cNvPr>
          <p:cNvSpPr>
            <a:spLocks noGrp="1"/>
          </p:cNvSpPr>
          <p:nvPr>
            <p:ph type="title"/>
          </p:nvPr>
        </p:nvSpPr>
        <p:spPr>
          <a:xfrm>
            <a:off x="4421221" y="479493"/>
            <a:ext cx="4094129" cy="1325563"/>
          </a:xfrm>
        </p:spPr>
        <p:txBody>
          <a:bodyPr>
            <a:normAutofit/>
          </a:bodyPr>
          <a:lstStyle/>
          <a:p>
            <a:pPr>
              <a:lnSpc>
                <a:spcPct val="90000"/>
              </a:lnSpc>
            </a:pPr>
            <a:r>
              <a:rPr lang="en-US"/>
              <a:t>Impact of the modern Diet </a:t>
            </a:r>
            <a:endParaRPr lang="en-GB"/>
          </a:p>
        </p:txBody>
      </p:sp>
      <p:sp>
        <p:nvSpPr>
          <p:cNvPr id="18" name="Freeform: Shape 17">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olorful pills stacked to make a bar graph">
            <a:extLst>
              <a:ext uri="{FF2B5EF4-FFF2-40B4-BE49-F238E27FC236}">
                <a16:creationId xmlns:a16="http://schemas.microsoft.com/office/drawing/2014/main" id="{EA9E1506-4D32-9F1D-9DB8-7C4D92DA3B28}"/>
              </a:ext>
            </a:extLst>
          </p:cNvPr>
          <p:cNvPicPr>
            <a:picLocks noChangeAspect="1"/>
          </p:cNvPicPr>
          <p:nvPr/>
        </p:nvPicPr>
        <p:blipFill>
          <a:blip r:embed="rId2"/>
          <a:srcRect l="39517" r="20442" b="1"/>
          <a:stretch/>
        </p:blipFill>
        <p:spPr>
          <a:xfrm>
            <a:off x="669003" y="511293"/>
            <a:ext cx="3299802"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CB443BFE-4407-EE7C-CC60-B8206DAB35A2}"/>
              </a:ext>
            </a:extLst>
          </p:cNvPr>
          <p:cNvSpPr>
            <a:spLocks noGrp="1"/>
          </p:cNvSpPr>
          <p:nvPr>
            <p:ph idx="1"/>
          </p:nvPr>
        </p:nvSpPr>
        <p:spPr>
          <a:xfrm>
            <a:off x="4421221" y="1984443"/>
            <a:ext cx="4094129" cy="4192520"/>
          </a:xfrm>
        </p:spPr>
        <p:txBody>
          <a:bodyPr>
            <a:normAutofit/>
          </a:bodyPr>
          <a:lstStyle/>
          <a:p>
            <a:pPr>
              <a:lnSpc>
                <a:spcPct val="90000"/>
              </a:lnSpc>
            </a:pPr>
            <a:r>
              <a:rPr lang="en-US" sz="2000" dirty="0"/>
              <a:t>The transition away from traditional diets has been linked to numerous negative health outcomes and evolving dietary patterns across various regions across the world. </a:t>
            </a:r>
          </a:p>
          <a:p>
            <a:pPr>
              <a:lnSpc>
                <a:spcPct val="90000"/>
              </a:lnSpc>
            </a:pPr>
            <a:r>
              <a:rPr lang="en-US" sz="2000" dirty="0"/>
              <a:t>The modern diet high in salt, fat and salt coupled with limited physical activity has resulted in significant increases in non-communicable diseases (NCD). Therefore, increasing the burden of disease (Cerf, 2021).</a:t>
            </a:r>
          </a:p>
          <a:p>
            <a:pPr>
              <a:lnSpc>
                <a:spcPct val="90000"/>
              </a:lnSpc>
            </a:pPr>
            <a:endParaRPr lang="en-GB" sz="2000" dirty="0"/>
          </a:p>
        </p:txBody>
      </p:sp>
    </p:spTree>
    <p:extLst>
      <p:ext uri="{BB962C8B-B14F-4D97-AF65-F5344CB8AC3E}">
        <p14:creationId xmlns:p14="http://schemas.microsoft.com/office/powerpoint/2010/main" val="20046041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close-up of a poster">
            <a:extLst>
              <a:ext uri="{FF2B5EF4-FFF2-40B4-BE49-F238E27FC236}">
                <a16:creationId xmlns:a16="http://schemas.microsoft.com/office/drawing/2014/main" id="{57C3D3DA-1EA4-B4D5-3A3C-63186C091B63}"/>
              </a:ext>
            </a:extLst>
          </p:cNvPr>
          <p:cNvPicPr>
            <a:picLocks noChangeAspect="1"/>
          </p:cNvPicPr>
          <p:nvPr/>
        </p:nvPicPr>
        <p:blipFill>
          <a:blip r:embed="rId2"/>
          <a:srcRect t="12605" r="-1" b="35654"/>
          <a:stretch/>
        </p:blipFill>
        <p:spPr>
          <a:xfrm>
            <a:off x="20" y="1282"/>
            <a:ext cx="9143980" cy="6856718"/>
          </a:xfrm>
          <a:prstGeom prst="rect">
            <a:avLst/>
          </a:prstGeom>
        </p:spPr>
      </p:pic>
    </p:spTree>
    <p:extLst>
      <p:ext uri="{BB962C8B-B14F-4D97-AF65-F5344CB8AC3E}">
        <p14:creationId xmlns:p14="http://schemas.microsoft.com/office/powerpoint/2010/main" val="683835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89C16-0D42-3823-0AB3-52BEAED69483}"/>
              </a:ext>
            </a:extLst>
          </p:cNvPr>
          <p:cNvSpPr>
            <a:spLocks noGrp="1"/>
          </p:cNvSpPr>
          <p:nvPr>
            <p:ph type="title"/>
          </p:nvPr>
        </p:nvSpPr>
        <p:spPr>
          <a:xfrm>
            <a:off x="360759" y="3752849"/>
            <a:ext cx="2468166" cy="2452687"/>
          </a:xfrm>
        </p:spPr>
        <p:txBody>
          <a:bodyPr anchor="ctr">
            <a:normAutofit/>
          </a:bodyPr>
          <a:lstStyle/>
          <a:p>
            <a:r>
              <a:rPr lang="en-GB" sz="3100" b="1"/>
              <a:t>The Blue Zones</a:t>
            </a:r>
            <a:br>
              <a:rPr lang="en-GB" sz="3100" b="1"/>
            </a:br>
            <a:endParaRPr lang="en-GB" sz="3100"/>
          </a:p>
        </p:txBody>
      </p:sp>
      <p:pic>
        <p:nvPicPr>
          <p:cNvPr id="5" name="Picture 4" descr="A map of the world&#10;&#10;Description automatically generated">
            <a:extLst>
              <a:ext uri="{FF2B5EF4-FFF2-40B4-BE49-F238E27FC236}">
                <a16:creationId xmlns:a16="http://schemas.microsoft.com/office/drawing/2014/main" id="{E39DC0F4-6E83-975F-5653-A8E0936899A8}"/>
              </a:ext>
            </a:extLst>
          </p:cNvPr>
          <p:cNvPicPr>
            <a:picLocks noChangeAspect="1"/>
          </p:cNvPicPr>
          <p:nvPr/>
        </p:nvPicPr>
        <p:blipFill>
          <a:blip r:embed="rId2"/>
          <a:srcRect t="11078" b="16459"/>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243F137F-BCE4-54C9-7631-32480427624C}"/>
              </a:ext>
            </a:extLst>
          </p:cNvPr>
          <p:cNvSpPr>
            <a:spLocks noGrp="1"/>
          </p:cNvSpPr>
          <p:nvPr>
            <p:ph idx="1"/>
          </p:nvPr>
        </p:nvSpPr>
        <p:spPr>
          <a:xfrm>
            <a:off x="3167986" y="3752850"/>
            <a:ext cx="5614060" cy="2452687"/>
          </a:xfrm>
        </p:spPr>
        <p:txBody>
          <a:bodyPr anchor="ctr">
            <a:normAutofit/>
          </a:bodyPr>
          <a:lstStyle/>
          <a:p>
            <a:pPr>
              <a:buFont typeface="Arial" panose="020B0604020202020204" pitchFamily="34" charset="0"/>
              <a:buChar char="•"/>
            </a:pPr>
            <a:r>
              <a:rPr lang="en-US" sz="2000" dirty="0"/>
              <a:t>Regions with the highest longevity (e.g., Okinawa, Sardinia, Nicoya).</a:t>
            </a:r>
          </a:p>
          <a:p>
            <a:pPr>
              <a:buFont typeface="Arial" panose="020B0604020202020204" pitchFamily="34" charset="0"/>
              <a:buChar char="•"/>
            </a:pPr>
            <a:r>
              <a:rPr lang="en-US" sz="2000" dirty="0"/>
              <a:t>Common dietary features: plant-based, whole foods, moderate caloric intake.</a:t>
            </a:r>
          </a:p>
          <a:p>
            <a:pPr>
              <a:buFont typeface="Arial" panose="020B0604020202020204" pitchFamily="34" charset="0"/>
              <a:buChar char="•"/>
            </a:pPr>
            <a:r>
              <a:rPr lang="en-US" sz="2000" dirty="0"/>
              <a:t>Lifestyle factors: physical activity, social connections, purpose.</a:t>
            </a:r>
          </a:p>
          <a:p>
            <a:endParaRPr lang="en-GB" sz="1600" dirty="0"/>
          </a:p>
        </p:txBody>
      </p:sp>
    </p:spTree>
    <p:extLst>
      <p:ext uri="{BB962C8B-B14F-4D97-AF65-F5344CB8AC3E}">
        <p14:creationId xmlns:p14="http://schemas.microsoft.com/office/powerpoint/2010/main" val="1937290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9FB72-E095-CBCB-3C2C-D532C29F8992}"/>
              </a:ext>
            </a:extLst>
          </p:cNvPr>
          <p:cNvSpPr>
            <a:spLocks noGrp="1"/>
          </p:cNvSpPr>
          <p:nvPr>
            <p:ph type="title"/>
          </p:nvPr>
        </p:nvSpPr>
        <p:spPr>
          <a:xfrm>
            <a:off x="360759" y="3752849"/>
            <a:ext cx="2468166" cy="2452687"/>
          </a:xfrm>
        </p:spPr>
        <p:txBody>
          <a:bodyPr anchor="ctr">
            <a:normAutofit/>
          </a:bodyPr>
          <a:lstStyle/>
          <a:p>
            <a:r>
              <a:rPr lang="en-US" sz="3100"/>
              <a:t>Lessons from the blue zones </a:t>
            </a:r>
            <a:endParaRPr lang="en-GB" sz="3100"/>
          </a:p>
        </p:txBody>
      </p:sp>
      <p:pic>
        <p:nvPicPr>
          <p:cNvPr id="5" name="Picture 4" descr="A map of the world">
            <a:extLst>
              <a:ext uri="{FF2B5EF4-FFF2-40B4-BE49-F238E27FC236}">
                <a16:creationId xmlns:a16="http://schemas.microsoft.com/office/drawing/2014/main" id="{F8F0299B-AC59-4976-8EC6-75911539B9DF}"/>
              </a:ext>
            </a:extLst>
          </p:cNvPr>
          <p:cNvPicPr>
            <a:picLocks noChangeAspect="1"/>
          </p:cNvPicPr>
          <p:nvPr/>
        </p:nvPicPr>
        <p:blipFill>
          <a:blip r:embed="rId2"/>
          <a:srcRect t="13768" b="13768"/>
          <a:stretch/>
        </p:blipFill>
        <p:spPr>
          <a:xfrm>
            <a:off x="20" y="-412945"/>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5E67F365-A495-E3F7-7BC0-BE87E1D33D82}"/>
              </a:ext>
            </a:extLst>
          </p:cNvPr>
          <p:cNvSpPr>
            <a:spLocks noGrp="1"/>
          </p:cNvSpPr>
          <p:nvPr>
            <p:ph idx="1"/>
          </p:nvPr>
        </p:nvSpPr>
        <p:spPr>
          <a:xfrm>
            <a:off x="3167986" y="3752850"/>
            <a:ext cx="5614060" cy="2452687"/>
          </a:xfrm>
        </p:spPr>
        <p:txBody>
          <a:bodyPr anchor="ctr">
            <a:noAutofit/>
          </a:bodyPr>
          <a:lstStyle/>
          <a:p>
            <a:pPr>
              <a:lnSpc>
                <a:spcPct val="90000"/>
              </a:lnSpc>
            </a:pPr>
            <a:r>
              <a:rPr lang="en-US" sz="2000" dirty="0"/>
              <a:t>The regions known as Blue Zones are recognized for their inhabitants' exceptional longevity and health. These areas offer valuable insights into practices that promote well-being and life extension. </a:t>
            </a:r>
          </a:p>
          <a:p>
            <a:pPr>
              <a:lnSpc>
                <a:spcPct val="90000"/>
              </a:lnSpc>
            </a:pPr>
            <a:r>
              <a:rPr lang="en-US" sz="2000" dirty="0"/>
              <a:t>Research highlights shared lifestyle features among these populations, including natural physical activity integrated into daily life rather than formal exercise, dietary patterns emphasizing plant-based meals, moderate caloric consumption, and the use of whole, minimally processed ingredients.</a:t>
            </a:r>
            <a:endParaRPr lang="en-GB" sz="2000" dirty="0"/>
          </a:p>
        </p:txBody>
      </p:sp>
    </p:spTree>
    <p:extLst>
      <p:ext uri="{BB962C8B-B14F-4D97-AF65-F5344CB8AC3E}">
        <p14:creationId xmlns:p14="http://schemas.microsoft.com/office/powerpoint/2010/main" val="850736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3998"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201"/>
            <a:ext cx="84582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825A9D14-B32C-0DF4-4711-E113622DB70B}"/>
              </a:ext>
            </a:extLst>
          </p:cNvPr>
          <p:cNvSpPr>
            <a:spLocks noGrp="1"/>
          </p:cNvSpPr>
          <p:nvPr>
            <p:ph type="title"/>
          </p:nvPr>
        </p:nvSpPr>
        <p:spPr>
          <a:xfrm>
            <a:off x="857250" y="990599"/>
            <a:ext cx="7429500" cy="685800"/>
          </a:xfrm>
        </p:spPr>
        <p:txBody>
          <a:bodyPr anchor="t">
            <a:normAutofit/>
          </a:bodyPr>
          <a:lstStyle/>
          <a:p>
            <a:pPr>
              <a:lnSpc>
                <a:spcPct val="90000"/>
              </a:lnSpc>
            </a:pPr>
            <a:r>
              <a:rPr lang="en-GB" sz="1900" b="1" dirty="0"/>
              <a:t>The Mediterranean Diet</a:t>
            </a:r>
            <a:br>
              <a:rPr lang="en-GB" sz="1900" b="1" dirty="0"/>
            </a:br>
            <a:r>
              <a:rPr lang="en-GB" sz="1900" b="1" dirty="0"/>
              <a:t>Dominguez, Bella &amp; Veronese (2021)</a:t>
            </a:r>
            <a:endParaRPr lang="en-GB" sz="1900" dirty="0"/>
          </a:p>
        </p:txBody>
      </p:sp>
      <p:graphicFrame>
        <p:nvGraphicFramePr>
          <p:cNvPr id="5" name="Content Placeholder 2">
            <a:extLst>
              <a:ext uri="{FF2B5EF4-FFF2-40B4-BE49-F238E27FC236}">
                <a16:creationId xmlns:a16="http://schemas.microsoft.com/office/drawing/2014/main" id="{261BC876-DB0C-F111-C3DC-E7E80457977A}"/>
              </a:ext>
            </a:extLst>
          </p:cNvPr>
          <p:cNvGraphicFramePr>
            <a:graphicFrameLocks noGrp="1"/>
          </p:cNvGraphicFramePr>
          <p:nvPr>
            <p:ph idx="1"/>
            <p:extLst>
              <p:ext uri="{D42A27DB-BD31-4B8C-83A1-F6EECF244321}">
                <p14:modId xmlns:p14="http://schemas.microsoft.com/office/powerpoint/2010/main" val="4239357991"/>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6053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65B4F4-DA2A-071D-F79D-D0C548A635DD}"/>
              </a:ext>
            </a:extLst>
          </p:cNvPr>
          <p:cNvSpPr>
            <a:spLocks noGrp="1"/>
          </p:cNvSpPr>
          <p:nvPr>
            <p:ph type="title"/>
          </p:nvPr>
        </p:nvSpPr>
        <p:spPr>
          <a:xfrm>
            <a:off x="429369" y="238539"/>
            <a:ext cx="8263890" cy="1434415"/>
          </a:xfrm>
        </p:spPr>
        <p:txBody>
          <a:bodyPr anchor="b">
            <a:normAutofit/>
          </a:bodyPr>
          <a:lstStyle/>
          <a:p>
            <a:r>
              <a:rPr lang="en-US" sz="4700"/>
              <a:t>Comparing diets</a:t>
            </a:r>
            <a:endParaRPr lang="en-GB" sz="4700"/>
          </a:p>
        </p:txBody>
      </p:sp>
      <p:sp>
        <p:nvSpPr>
          <p:cNvPr id="2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79478F-2EA6-DD75-36C5-4AB7A3080510}"/>
              </a:ext>
            </a:extLst>
          </p:cNvPr>
          <p:cNvSpPr>
            <a:spLocks noGrp="1"/>
          </p:cNvSpPr>
          <p:nvPr>
            <p:ph idx="1"/>
          </p:nvPr>
        </p:nvSpPr>
        <p:spPr>
          <a:xfrm>
            <a:off x="429369" y="2071316"/>
            <a:ext cx="5035164" cy="4119172"/>
          </a:xfrm>
        </p:spPr>
        <p:txBody>
          <a:bodyPr anchor="t">
            <a:noAutofit/>
          </a:bodyPr>
          <a:lstStyle/>
          <a:p>
            <a:pPr>
              <a:lnSpc>
                <a:spcPct val="90000"/>
              </a:lnSpc>
            </a:pPr>
            <a:r>
              <a:rPr lang="en-US" sz="1800" dirty="0"/>
              <a:t>The comparison of modern and traditional diets highlights significant differences in their impact on health and dietary habits. Diets, such as the Mediterranean or DASH diet, are associated with reduced risks of mortality and chronic diseases, including cardiovascular disease, even in populations not traditionally following these patterns. The Mediterranean diet with it’s high intact of health fats especially olive oil has been show to help prevent heart disease (Delgado-Lista et.al, 2016)</a:t>
            </a:r>
          </a:p>
          <a:p>
            <a:pPr>
              <a:lnSpc>
                <a:spcPct val="90000"/>
              </a:lnSpc>
            </a:pPr>
            <a:r>
              <a:rPr lang="en-US" sz="1800" dirty="0"/>
              <a:t>Findings from the </a:t>
            </a:r>
            <a:r>
              <a:rPr lang="en-US" sz="1800" dirty="0" err="1"/>
              <a:t>Moli</a:t>
            </a:r>
            <a:r>
              <a:rPr lang="en-US" sz="1800" dirty="0"/>
              <a:t>-Sani Study demonstrate that adherence to these diets correlates with lower all-cause and cardiovascular mortality. This suggests that traditional dietary practices may provide health benefits that are not consistently achieved with modern diets (</a:t>
            </a:r>
            <a:r>
              <a:rPr lang="it-IT" sz="1800" b="0" i="0" dirty="0">
                <a:effectLst/>
                <a:latin typeface="Source Sans Pro" panose="020B0503030403020204" pitchFamily="34" charset="0"/>
              </a:rPr>
              <a:t>Iacoviello, &amp; Bonaccio ,2020).</a:t>
            </a:r>
            <a:endParaRPr lang="en-GB" sz="1800" dirty="0"/>
          </a:p>
        </p:txBody>
      </p:sp>
      <p:pic>
        <p:nvPicPr>
          <p:cNvPr id="5" name="Picture 4" descr="Assorted vegetables and fruits">
            <a:extLst>
              <a:ext uri="{FF2B5EF4-FFF2-40B4-BE49-F238E27FC236}">
                <a16:creationId xmlns:a16="http://schemas.microsoft.com/office/drawing/2014/main" id="{4C508735-B5C6-9E7F-1139-F106DDA740B7}"/>
              </a:ext>
            </a:extLst>
          </p:cNvPr>
          <p:cNvPicPr>
            <a:picLocks noChangeAspect="1"/>
          </p:cNvPicPr>
          <p:nvPr/>
        </p:nvPicPr>
        <p:blipFill>
          <a:blip r:embed="rId2"/>
          <a:srcRect l="32658" r="19180" b="2"/>
          <a:stretch/>
        </p:blipFill>
        <p:spPr>
          <a:xfrm>
            <a:off x="5756743" y="2093976"/>
            <a:ext cx="2955798" cy="4096512"/>
          </a:xfrm>
          <a:prstGeom prst="rect">
            <a:avLst/>
          </a:prstGeom>
        </p:spPr>
      </p:pic>
    </p:spTree>
    <p:extLst>
      <p:ext uri="{BB962C8B-B14F-4D97-AF65-F5344CB8AC3E}">
        <p14:creationId xmlns:p14="http://schemas.microsoft.com/office/powerpoint/2010/main" val="1619191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2584CB-0F2F-37DC-2744-F4AD977A9974}"/>
              </a:ext>
            </a:extLst>
          </p:cNvPr>
          <p:cNvSpPr>
            <a:spLocks noGrp="1"/>
          </p:cNvSpPr>
          <p:nvPr>
            <p:ph type="title"/>
          </p:nvPr>
        </p:nvSpPr>
        <p:spPr>
          <a:xfrm>
            <a:off x="429369" y="238539"/>
            <a:ext cx="8263890" cy="1434415"/>
          </a:xfrm>
        </p:spPr>
        <p:txBody>
          <a:bodyPr anchor="b">
            <a:normAutofit/>
          </a:bodyPr>
          <a:lstStyle/>
          <a:p>
            <a:r>
              <a:rPr lang="en-US" sz="4700"/>
              <a:t>Blue zones social networks </a:t>
            </a:r>
            <a:endParaRPr lang="en-GB" sz="4700"/>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FB0D5A-35F5-E3DF-133D-169626E0835B}"/>
              </a:ext>
            </a:extLst>
          </p:cNvPr>
          <p:cNvSpPr>
            <a:spLocks noGrp="1"/>
          </p:cNvSpPr>
          <p:nvPr>
            <p:ph idx="1"/>
          </p:nvPr>
        </p:nvSpPr>
        <p:spPr>
          <a:xfrm>
            <a:off x="429369" y="2071316"/>
            <a:ext cx="5035164" cy="4119172"/>
          </a:xfrm>
        </p:spPr>
        <p:txBody>
          <a:bodyPr anchor="t">
            <a:normAutofit/>
          </a:bodyPr>
          <a:lstStyle/>
          <a:p>
            <a:r>
              <a:rPr lang="en-US" sz="2000" dirty="0"/>
              <a:t>Social networks are also pivotal in Blue Zones, where strong family bonds, robust community support, and meaningful friendships create a sense of belonging and purpose. This sense of purpose, often called "ikigai" or similar concepts, is linked to better health outcomes and longer lifespans.</a:t>
            </a:r>
            <a:endParaRPr lang="en-GB" sz="2000" dirty="0"/>
          </a:p>
        </p:txBody>
      </p:sp>
      <p:pic>
        <p:nvPicPr>
          <p:cNvPr id="5" name="Picture 4" descr="Top shot of a representation of networks with stick figures.">
            <a:extLst>
              <a:ext uri="{FF2B5EF4-FFF2-40B4-BE49-F238E27FC236}">
                <a16:creationId xmlns:a16="http://schemas.microsoft.com/office/drawing/2014/main" id="{27EDC596-0B6E-D8E6-684E-05ED49BAE7CA}"/>
              </a:ext>
            </a:extLst>
          </p:cNvPr>
          <p:cNvPicPr>
            <a:picLocks noChangeAspect="1"/>
          </p:cNvPicPr>
          <p:nvPr/>
        </p:nvPicPr>
        <p:blipFill>
          <a:blip r:embed="rId2"/>
          <a:srcRect l="36449" r="15567" b="-3"/>
          <a:stretch/>
        </p:blipFill>
        <p:spPr>
          <a:xfrm>
            <a:off x="5756743" y="2093976"/>
            <a:ext cx="2955798" cy="4096512"/>
          </a:xfrm>
          <a:prstGeom prst="rect">
            <a:avLst/>
          </a:prstGeom>
        </p:spPr>
      </p:pic>
    </p:spTree>
    <p:extLst>
      <p:ext uri="{BB962C8B-B14F-4D97-AF65-F5344CB8AC3E}">
        <p14:creationId xmlns:p14="http://schemas.microsoft.com/office/powerpoint/2010/main" val="1542336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1F1BA7-FB24-73A4-823B-3AC6778FD06B}"/>
              </a:ext>
            </a:extLst>
          </p:cNvPr>
          <p:cNvSpPr>
            <a:spLocks noGrp="1"/>
          </p:cNvSpPr>
          <p:nvPr>
            <p:ph type="title"/>
          </p:nvPr>
        </p:nvSpPr>
        <p:spPr>
          <a:xfrm>
            <a:off x="628650" y="365125"/>
            <a:ext cx="7886700" cy="1325563"/>
          </a:xfrm>
        </p:spPr>
        <p:txBody>
          <a:bodyPr>
            <a:normAutofit/>
          </a:bodyPr>
          <a:lstStyle/>
          <a:p>
            <a:r>
              <a:rPr lang="en-US" sz="4700"/>
              <a:t>Blue zones and stress </a:t>
            </a:r>
            <a:endParaRPr lang="en-GB" sz="47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sX0" fmla="*/ 0 w 8140446"/>
              <a:gd name="csY0" fmla="*/ 0 h 18288"/>
              <a:gd name="csX1" fmla="*/ 434157 w 8140446"/>
              <a:gd name="csY1" fmla="*/ 0 h 18288"/>
              <a:gd name="csX2" fmla="*/ 1193932 w 8140446"/>
              <a:gd name="csY2" fmla="*/ 0 h 18288"/>
              <a:gd name="csX3" fmla="*/ 1628089 w 8140446"/>
              <a:gd name="csY3" fmla="*/ 0 h 18288"/>
              <a:gd name="csX4" fmla="*/ 2225055 w 8140446"/>
              <a:gd name="csY4" fmla="*/ 0 h 18288"/>
              <a:gd name="csX5" fmla="*/ 3066235 w 8140446"/>
              <a:gd name="csY5" fmla="*/ 0 h 18288"/>
              <a:gd name="csX6" fmla="*/ 3744605 w 8140446"/>
              <a:gd name="csY6" fmla="*/ 0 h 18288"/>
              <a:gd name="csX7" fmla="*/ 4504380 w 8140446"/>
              <a:gd name="csY7" fmla="*/ 0 h 18288"/>
              <a:gd name="csX8" fmla="*/ 5101346 w 8140446"/>
              <a:gd name="csY8" fmla="*/ 0 h 18288"/>
              <a:gd name="csX9" fmla="*/ 5779717 w 8140446"/>
              <a:gd name="csY9" fmla="*/ 0 h 18288"/>
              <a:gd name="csX10" fmla="*/ 6620896 w 8140446"/>
              <a:gd name="csY10" fmla="*/ 0 h 18288"/>
              <a:gd name="csX11" fmla="*/ 7136458 w 8140446"/>
              <a:gd name="csY11" fmla="*/ 0 h 18288"/>
              <a:gd name="csX12" fmla="*/ 8140446 w 8140446"/>
              <a:gd name="csY12" fmla="*/ 0 h 18288"/>
              <a:gd name="csX13" fmla="*/ 8140446 w 8140446"/>
              <a:gd name="csY13" fmla="*/ 18288 h 18288"/>
              <a:gd name="csX14" fmla="*/ 7543480 w 8140446"/>
              <a:gd name="csY14" fmla="*/ 18288 h 18288"/>
              <a:gd name="csX15" fmla="*/ 7109323 w 8140446"/>
              <a:gd name="csY15" fmla="*/ 18288 h 18288"/>
              <a:gd name="csX16" fmla="*/ 6430952 w 8140446"/>
              <a:gd name="csY16" fmla="*/ 18288 h 18288"/>
              <a:gd name="csX17" fmla="*/ 5915391 w 8140446"/>
              <a:gd name="csY17" fmla="*/ 18288 h 18288"/>
              <a:gd name="csX18" fmla="*/ 5237020 w 8140446"/>
              <a:gd name="csY18" fmla="*/ 18288 h 18288"/>
              <a:gd name="csX19" fmla="*/ 4558650 w 8140446"/>
              <a:gd name="csY19" fmla="*/ 18288 h 18288"/>
              <a:gd name="csX20" fmla="*/ 3880279 w 8140446"/>
              <a:gd name="csY20" fmla="*/ 18288 h 18288"/>
              <a:gd name="csX21" fmla="*/ 3201909 w 8140446"/>
              <a:gd name="csY21" fmla="*/ 18288 h 18288"/>
              <a:gd name="csX22" fmla="*/ 2604943 w 8140446"/>
              <a:gd name="csY22" fmla="*/ 18288 h 18288"/>
              <a:gd name="csX23" fmla="*/ 1845168 w 8140446"/>
              <a:gd name="csY23" fmla="*/ 18288 h 18288"/>
              <a:gd name="csX24" fmla="*/ 1166797 w 8140446"/>
              <a:gd name="csY24" fmla="*/ 18288 h 18288"/>
              <a:gd name="csX25" fmla="*/ 0 w 8140446"/>
              <a:gd name="csY25" fmla="*/ 18288 h 18288"/>
              <a:gd name="csX26" fmla="*/ 0 w 8140446"/>
              <a:gd name="csY2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736EE7-27F0-4B56-6468-477700941ECF}"/>
              </a:ext>
            </a:extLst>
          </p:cNvPr>
          <p:cNvSpPr>
            <a:spLocks noGrp="1"/>
          </p:cNvSpPr>
          <p:nvPr>
            <p:ph idx="1"/>
          </p:nvPr>
        </p:nvSpPr>
        <p:spPr>
          <a:xfrm>
            <a:off x="628650" y="1929384"/>
            <a:ext cx="7886700" cy="4251960"/>
          </a:xfrm>
        </p:spPr>
        <p:txBody>
          <a:bodyPr>
            <a:normAutofit/>
          </a:bodyPr>
          <a:lstStyle/>
          <a:p>
            <a:r>
              <a:rPr lang="en-US" sz="1900"/>
              <a:t>Stress management is another hallmark of these regions. Residents commonly practice mindfulness, take naps, or participate in spiritual activities, all of which contribute to reduced stress and enhanced mental health. </a:t>
            </a:r>
          </a:p>
          <a:p>
            <a:r>
              <a:rPr lang="en-US" sz="1900"/>
              <a:t>Additionally, community-driven initiatives, such as the Blue Zones Project, illustrate how environmental and policy interventions can encourage healthier choices.</a:t>
            </a:r>
            <a:endParaRPr lang="en-GB" sz="1900"/>
          </a:p>
        </p:txBody>
      </p:sp>
    </p:spTree>
    <p:extLst>
      <p:ext uri="{BB962C8B-B14F-4D97-AF65-F5344CB8AC3E}">
        <p14:creationId xmlns:p14="http://schemas.microsoft.com/office/powerpoint/2010/main" val="1611209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89015-5298-075E-17E3-71675F8B3837}"/>
              </a:ext>
            </a:extLst>
          </p:cNvPr>
          <p:cNvSpPr>
            <a:spLocks noGrp="1"/>
          </p:cNvSpPr>
          <p:nvPr>
            <p:ph type="title"/>
          </p:nvPr>
        </p:nvSpPr>
        <p:spPr/>
        <p:txBody>
          <a:bodyPr/>
          <a:lstStyle/>
          <a:p>
            <a:r>
              <a:rPr lang="en-US" dirty="0"/>
              <a:t>Key Highlights </a:t>
            </a:r>
            <a:endParaRPr lang="en-GB" dirty="0"/>
          </a:p>
        </p:txBody>
      </p:sp>
      <p:sp>
        <p:nvSpPr>
          <p:cNvPr id="3" name="Content Placeholder 2">
            <a:extLst>
              <a:ext uri="{FF2B5EF4-FFF2-40B4-BE49-F238E27FC236}">
                <a16:creationId xmlns:a16="http://schemas.microsoft.com/office/drawing/2014/main" id="{39368DE6-D18D-DD3A-A255-5BF63404D688}"/>
              </a:ext>
            </a:extLst>
          </p:cNvPr>
          <p:cNvSpPr>
            <a:spLocks noGrp="1"/>
          </p:cNvSpPr>
          <p:nvPr>
            <p:ph idx="1"/>
          </p:nvPr>
        </p:nvSpPr>
        <p:spPr/>
        <p:txBody>
          <a:bodyPr/>
          <a:lstStyle/>
          <a:p>
            <a:r>
              <a:rPr lang="en-US" dirty="0"/>
              <a:t>The lessons of the Blue Zones highlight the importance of lifestyle habits, social connections, and enabling environments in fostering longer, healthier lives. </a:t>
            </a:r>
          </a:p>
          <a:p>
            <a:r>
              <a:rPr lang="en-US" dirty="0"/>
              <a:t>These findings can guide public health efforts to improve well-being on a broader scale.</a:t>
            </a:r>
            <a:endParaRPr lang="en-GB" dirty="0"/>
          </a:p>
        </p:txBody>
      </p:sp>
    </p:spTree>
    <p:extLst>
      <p:ext uri="{BB962C8B-B14F-4D97-AF65-F5344CB8AC3E}">
        <p14:creationId xmlns:p14="http://schemas.microsoft.com/office/powerpoint/2010/main" val="3173121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EE8AED1-6A30-D6BE-FA2C-C1D84EED497A}"/>
              </a:ext>
            </a:extLst>
          </p:cNvPr>
          <p:cNvPicPr>
            <a:picLocks noChangeAspect="1"/>
          </p:cNvPicPr>
          <p:nvPr/>
        </p:nvPicPr>
        <p:blipFill>
          <a:blip r:embed="rId2">
            <a:duotone>
              <a:schemeClr val="bg2">
                <a:shade val="45000"/>
                <a:satMod val="135000"/>
              </a:schemeClr>
              <a:prstClr val="white"/>
            </a:duotone>
          </a:blip>
          <a:srcRect r="12668" b="2"/>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DB6A6-60F1-ACA6-833D-DC6F98D4909A}"/>
              </a:ext>
            </a:extLst>
          </p:cNvPr>
          <p:cNvSpPr>
            <a:spLocks noGrp="1"/>
          </p:cNvSpPr>
          <p:nvPr>
            <p:ph type="title"/>
          </p:nvPr>
        </p:nvSpPr>
        <p:spPr>
          <a:xfrm>
            <a:off x="628650" y="365125"/>
            <a:ext cx="7886700" cy="1325563"/>
          </a:xfrm>
        </p:spPr>
        <p:txBody>
          <a:bodyPr>
            <a:normAutofit/>
          </a:bodyPr>
          <a:lstStyle/>
          <a:p>
            <a:pPr>
              <a:lnSpc>
                <a:spcPct val="90000"/>
              </a:lnSpc>
            </a:pPr>
            <a:r>
              <a:rPr lang="en-US" sz="4100" b="1"/>
              <a:t>The Problem with Processed Foods</a:t>
            </a:r>
            <a:br>
              <a:rPr lang="en-US" sz="4100" b="1"/>
            </a:br>
            <a:endParaRPr lang="en-GB" sz="4100"/>
          </a:p>
        </p:txBody>
      </p:sp>
      <p:graphicFrame>
        <p:nvGraphicFramePr>
          <p:cNvPr id="5" name="Content Placeholder 2">
            <a:extLst>
              <a:ext uri="{FF2B5EF4-FFF2-40B4-BE49-F238E27FC236}">
                <a16:creationId xmlns:a16="http://schemas.microsoft.com/office/drawing/2014/main" id="{689FA812-A784-985E-26E9-B2EC96A0D9B4}"/>
              </a:ext>
            </a:extLst>
          </p:cNvPr>
          <p:cNvGraphicFramePr>
            <a:graphicFrameLocks noGrp="1"/>
          </p:cNvGraphicFramePr>
          <p:nvPr>
            <p:ph idx="1"/>
            <p:extLst>
              <p:ext uri="{D42A27DB-BD31-4B8C-83A1-F6EECF244321}">
                <p14:modId xmlns:p14="http://schemas.microsoft.com/office/powerpoint/2010/main" val="253764533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3327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F799D2-22F6-2768-AF51-94D64FEC1AE4}"/>
              </a:ext>
            </a:extLst>
          </p:cNvPr>
          <p:cNvSpPr>
            <a:spLocks noGrp="1"/>
          </p:cNvSpPr>
          <p:nvPr>
            <p:ph type="title" idx="4294967295"/>
          </p:nvPr>
        </p:nvSpPr>
        <p:spPr>
          <a:xfrm>
            <a:off x="483798" y="525982"/>
            <a:ext cx="3212237" cy="1200361"/>
          </a:xfrm>
        </p:spPr>
        <p:txBody>
          <a:bodyPr vert="horz" lIns="91440" tIns="45720" rIns="91440" bIns="45720" rtlCol="0" anchor="b">
            <a:normAutofit/>
          </a:bodyPr>
          <a:lstStyle/>
          <a:p>
            <a:pPr algn="l" defTabSz="914400">
              <a:lnSpc>
                <a:spcPct val="90000"/>
              </a:lnSpc>
            </a:pPr>
            <a:r>
              <a:rPr lang="en-US" sz="2600" kern="1200">
                <a:solidFill>
                  <a:schemeClr val="tx1"/>
                </a:solidFill>
                <a:latin typeface="+mj-lt"/>
                <a:ea typeface="+mj-ea"/>
                <a:cs typeface="+mj-cs"/>
              </a:rPr>
              <a:t>Processed food and the affects on hormones </a:t>
            </a:r>
          </a:p>
        </p:txBody>
      </p:sp>
      <p:sp>
        <p:nvSpPr>
          <p:cNvPr id="22" name="Rectangle 2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399" y="1944913"/>
            <a:ext cx="301752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765A0A-FEA2-8C89-C5DD-5F81385F9170}"/>
              </a:ext>
            </a:extLst>
          </p:cNvPr>
          <p:cNvSpPr>
            <a:spLocks noGrp="1"/>
          </p:cNvSpPr>
          <p:nvPr>
            <p:ph idx="4294967295"/>
          </p:nvPr>
        </p:nvSpPr>
        <p:spPr>
          <a:xfrm>
            <a:off x="483799" y="2031101"/>
            <a:ext cx="3788794" cy="3730513"/>
          </a:xfrm>
        </p:spPr>
        <p:txBody>
          <a:bodyPr vert="horz" lIns="91440" tIns="45720" rIns="91440" bIns="45720" rtlCol="0" anchor="ctr">
            <a:normAutofit/>
          </a:bodyPr>
          <a:lstStyle/>
          <a:p>
            <a:pPr indent="-228600" defTabSz="914400">
              <a:lnSpc>
                <a:spcPct val="90000"/>
              </a:lnSpc>
              <a:buFont typeface="Arial" panose="020B0604020202020204" pitchFamily="34" charset="0"/>
              <a:buChar char="•"/>
            </a:pPr>
            <a:r>
              <a:rPr lang="en-US" sz="1600" b="0" i="0">
                <a:effectLst/>
              </a:rPr>
              <a:t>Leptin is a hormone that signals satiety, while ghrelin is known as the hunger hormone, stimulating appetite.</a:t>
            </a:r>
          </a:p>
          <a:p>
            <a:pPr indent="-228600" defTabSz="914400">
              <a:lnSpc>
                <a:spcPct val="90000"/>
              </a:lnSpc>
              <a:buFont typeface="Arial" panose="020B0604020202020204" pitchFamily="34" charset="0"/>
              <a:buChar char="•"/>
            </a:pPr>
            <a:r>
              <a:rPr lang="en-US" sz="1600" b="0" i="0">
                <a:effectLst/>
              </a:rPr>
              <a:t>The relationship between leptin, ghrelin, and processed foods is complex and may result in overeating as the body is lacking in nutrients and fibre which signal satiety.</a:t>
            </a:r>
            <a:endParaRPr lang="en-US" sz="1600" dirty="0"/>
          </a:p>
        </p:txBody>
      </p:sp>
      <p:sp>
        <p:nvSpPr>
          <p:cNvPr id="24" name="Rectangle 2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61965" y="6072626"/>
            <a:ext cx="740664" cy="11559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36109" y="1694387"/>
            <a:ext cx="740664" cy="88751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2594" y="354959"/>
            <a:ext cx="4638730"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diagram of a person eating an apple&#10;&#10;Description automatically generated">
            <a:extLst>
              <a:ext uri="{FF2B5EF4-FFF2-40B4-BE49-F238E27FC236}">
                <a16:creationId xmlns:a16="http://schemas.microsoft.com/office/drawing/2014/main" id="{43E4E106-8583-7C7B-9F77-C33DD0B84E68}"/>
              </a:ext>
            </a:extLst>
          </p:cNvPr>
          <p:cNvPicPr>
            <a:picLocks noChangeAspect="1"/>
          </p:cNvPicPr>
          <p:nvPr/>
        </p:nvPicPr>
        <p:blipFill>
          <a:blip r:embed="rId2"/>
          <a:stretch>
            <a:fillRect/>
          </a:stretch>
        </p:blipFill>
        <p:spPr>
          <a:xfrm>
            <a:off x="4490803" y="1851039"/>
            <a:ext cx="4221014" cy="2923052"/>
          </a:xfrm>
          <a:prstGeom prst="rect">
            <a:avLst/>
          </a:prstGeom>
        </p:spPr>
      </p:pic>
    </p:spTree>
    <p:extLst>
      <p:ext uri="{BB962C8B-B14F-4D97-AF65-F5344CB8AC3E}">
        <p14:creationId xmlns:p14="http://schemas.microsoft.com/office/powerpoint/2010/main" val="4262977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23FFB4-57C5-9B95-EC68-9B856F953C51}"/>
              </a:ext>
            </a:extLst>
          </p:cNvPr>
          <p:cNvSpPr>
            <a:spLocks noGrp="1"/>
          </p:cNvSpPr>
          <p:nvPr>
            <p:ph type="title"/>
          </p:nvPr>
        </p:nvSpPr>
        <p:spPr>
          <a:xfrm>
            <a:off x="653581" y="685800"/>
            <a:ext cx="3264837" cy="1474666"/>
          </a:xfrm>
        </p:spPr>
        <p:txBody>
          <a:bodyPr anchor="b">
            <a:normAutofit/>
          </a:bodyPr>
          <a:lstStyle/>
          <a:p>
            <a:r>
              <a:rPr lang="en-US" sz="2800">
                <a:solidFill>
                  <a:srgbClr val="595959"/>
                </a:solidFill>
              </a:rPr>
              <a:t>Other factors leading to hormone imbalance </a:t>
            </a:r>
            <a:endParaRPr lang="en-GB" sz="2800">
              <a:solidFill>
                <a:srgbClr val="595959"/>
              </a:solidFill>
            </a:endParaRPr>
          </a:p>
        </p:txBody>
      </p:sp>
      <p:sp>
        <p:nvSpPr>
          <p:cNvPr id="3" name="Content Placeholder 2">
            <a:extLst>
              <a:ext uri="{FF2B5EF4-FFF2-40B4-BE49-F238E27FC236}">
                <a16:creationId xmlns:a16="http://schemas.microsoft.com/office/drawing/2014/main" id="{EBAD460A-7620-C5B3-DEB2-8E8DCCBADEF4}"/>
              </a:ext>
            </a:extLst>
          </p:cNvPr>
          <p:cNvSpPr>
            <a:spLocks noGrp="1"/>
          </p:cNvSpPr>
          <p:nvPr>
            <p:ph idx="1"/>
          </p:nvPr>
        </p:nvSpPr>
        <p:spPr>
          <a:xfrm>
            <a:off x="653581" y="2447337"/>
            <a:ext cx="3264837" cy="3770434"/>
          </a:xfrm>
        </p:spPr>
        <p:txBody>
          <a:bodyPr anchor="t">
            <a:normAutofit/>
          </a:bodyPr>
          <a:lstStyle/>
          <a:p>
            <a:r>
              <a:rPr lang="en-US" sz="1700">
                <a:solidFill>
                  <a:srgbClr val="595959"/>
                </a:solidFill>
              </a:rPr>
              <a:t>Research suggests that chronic stress,lack of sleep can disrupt these hormones which may foster unhealthy eating habits and can lead to obesity (</a:t>
            </a:r>
            <a:r>
              <a:rPr lang="en-GB" sz="1700" b="0" i="0">
                <a:solidFill>
                  <a:srgbClr val="595959"/>
                </a:solidFill>
                <a:effectLst/>
                <a:latin typeface="Source Sans Pro" panose="020B0503030403020204" pitchFamily="34" charset="0"/>
              </a:rPr>
              <a:t>Piątkowska-Chmiel, et. al 2023).</a:t>
            </a:r>
            <a:endParaRPr lang="en-GB" sz="1700">
              <a:solidFill>
                <a:srgbClr val="595959"/>
              </a:solidFill>
            </a:endParaRPr>
          </a:p>
        </p:txBody>
      </p:sp>
      <p:pic>
        <p:nvPicPr>
          <p:cNvPr id="6" name="Picture 5" descr="A diagram of the human body&#10;&#10;Description automatically generated">
            <a:extLst>
              <a:ext uri="{FF2B5EF4-FFF2-40B4-BE49-F238E27FC236}">
                <a16:creationId xmlns:a16="http://schemas.microsoft.com/office/drawing/2014/main" id="{F6EF465F-5D35-3D69-9CA7-BD1FB0F40267}"/>
              </a:ext>
            </a:extLst>
          </p:cNvPr>
          <p:cNvPicPr>
            <a:picLocks noChangeAspect="1"/>
          </p:cNvPicPr>
          <p:nvPr/>
        </p:nvPicPr>
        <p:blipFill>
          <a:blip r:embed="rId2"/>
          <a:stretch>
            <a:fillRect/>
          </a:stretch>
        </p:blipFill>
        <p:spPr>
          <a:xfrm>
            <a:off x="5086350" y="1527832"/>
            <a:ext cx="3597792" cy="3847905"/>
          </a:xfrm>
          <a:prstGeom prst="rect">
            <a:avLst/>
          </a:prstGeom>
        </p:spPr>
      </p:pic>
    </p:spTree>
    <p:extLst>
      <p:ext uri="{BB962C8B-B14F-4D97-AF65-F5344CB8AC3E}">
        <p14:creationId xmlns:p14="http://schemas.microsoft.com/office/powerpoint/2010/main" val="3333595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Needle">
            <a:extLst>
              <a:ext uri="{FF2B5EF4-FFF2-40B4-BE49-F238E27FC236}">
                <a16:creationId xmlns:a16="http://schemas.microsoft.com/office/drawing/2014/main" id="{A6C603C7-ADE2-A77F-F70F-C6F1956621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3741" y="2165637"/>
            <a:ext cx="2526726" cy="2526726"/>
          </a:xfrm>
          <a:prstGeom prst="rect">
            <a:avLst/>
          </a:prstGeom>
        </p:spPr>
      </p:pic>
      <p:sp>
        <p:nvSpPr>
          <p:cNvPr id="25" name="Freeform: Shape 24">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2494" y="0"/>
            <a:ext cx="5671506"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7885338E-52AE-1690-3160-922725BCB683}"/>
              </a:ext>
            </a:extLst>
          </p:cNvPr>
          <p:cNvSpPr>
            <a:spLocks noGrp="1"/>
          </p:cNvSpPr>
          <p:nvPr>
            <p:ph type="title"/>
          </p:nvPr>
        </p:nvSpPr>
        <p:spPr>
          <a:xfrm>
            <a:off x="4319515" y="457201"/>
            <a:ext cx="4002953" cy="1835911"/>
          </a:xfrm>
        </p:spPr>
        <p:txBody>
          <a:bodyPr anchor="b">
            <a:normAutofit/>
          </a:bodyPr>
          <a:lstStyle/>
          <a:p>
            <a:r>
              <a:rPr lang="en-US" sz="4700">
                <a:solidFill>
                  <a:srgbClr val="FFFFFF"/>
                </a:solidFill>
              </a:rPr>
              <a:t>Diabetes </a:t>
            </a:r>
            <a:endParaRPr lang="en-GB" sz="4700">
              <a:solidFill>
                <a:srgbClr val="FFFFFF"/>
              </a:solidFill>
            </a:endParaRPr>
          </a:p>
        </p:txBody>
      </p:sp>
      <p:sp>
        <p:nvSpPr>
          <p:cNvPr id="27"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9514" y="2560829"/>
            <a:ext cx="3771900" cy="18288"/>
          </a:xfrm>
          <a:custGeom>
            <a:avLst/>
            <a:gdLst>
              <a:gd name="csX0" fmla="*/ 0 w 3771900"/>
              <a:gd name="csY0" fmla="*/ 0 h 18288"/>
              <a:gd name="csX1" fmla="*/ 704088 w 3771900"/>
              <a:gd name="csY1" fmla="*/ 0 h 18288"/>
              <a:gd name="csX2" fmla="*/ 1370457 w 3771900"/>
              <a:gd name="csY2" fmla="*/ 0 h 18288"/>
              <a:gd name="csX3" fmla="*/ 2036826 w 3771900"/>
              <a:gd name="csY3" fmla="*/ 0 h 18288"/>
              <a:gd name="csX4" fmla="*/ 2552319 w 3771900"/>
              <a:gd name="csY4" fmla="*/ 0 h 18288"/>
              <a:gd name="csX5" fmla="*/ 3105531 w 3771900"/>
              <a:gd name="csY5" fmla="*/ 0 h 18288"/>
              <a:gd name="csX6" fmla="*/ 3771900 w 3771900"/>
              <a:gd name="csY6" fmla="*/ 0 h 18288"/>
              <a:gd name="csX7" fmla="*/ 3771900 w 3771900"/>
              <a:gd name="csY7" fmla="*/ 18288 h 18288"/>
              <a:gd name="csX8" fmla="*/ 3143250 w 3771900"/>
              <a:gd name="csY8" fmla="*/ 18288 h 18288"/>
              <a:gd name="csX9" fmla="*/ 2627757 w 3771900"/>
              <a:gd name="csY9" fmla="*/ 18288 h 18288"/>
              <a:gd name="csX10" fmla="*/ 2112264 w 3771900"/>
              <a:gd name="csY10" fmla="*/ 18288 h 18288"/>
              <a:gd name="csX11" fmla="*/ 1445895 w 3771900"/>
              <a:gd name="csY11" fmla="*/ 18288 h 18288"/>
              <a:gd name="csX12" fmla="*/ 892683 w 3771900"/>
              <a:gd name="csY12" fmla="*/ 18288 h 18288"/>
              <a:gd name="csX13" fmla="*/ 0 w 3771900"/>
              <a:gd name="csY13" fmla="*/ 18288 h 18288"/>
              <a:gd name="csX14" fmla="*/ 0 w 3771900"/>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771900" h="18288" fill="none" extrusionOk="0">
                <a:moveTo>
                  <a:pt x="0" y="0"/>
                </a:moveTo>
                <a:cubicBezTo>
                  <a:pt x="285982" y="-16509"/>
                  <a:pt x="373591" y="28957"/>
                  <a:pt x="704088" y="0"/>
                </a:cubicBezTo>
                <a:cubicBezTo>
                  <a:pt x="1034585" y="-28957"/>
                  <a:pt x="1127575" y="15529"/>
                  <a:pt x="1370457" y="0"/>
                </a:cubicBezTo>
                <a:cubicBezTo>
                  <a:pt x="1613339" y="-15529"/>
                  <a:pt x="1901330" y="-18417"/>
                  <a:pt x="2036826" y="0"/>
                </a:cubicBezTo>
                <a:cubicBezTo>
                  <a:pt x="2172322" y="18417"/>
                  <a:pt x="2391554" y="24426"/>
                  <a:pt x="2552319" y="0"/>
                </a:cubicBezTo>
                <a:cubicBezTo>
                  <a:pt x="2713084" y="-24426"/>
                  <a:pt x="2832344" y="19126"/>
                  <a:pt x="3105531" y="0"/>
                </a:cubicBezTo>
                <a:cubicBezTo>
                  <a:pt x="3378718" y="-19126"/>
                  <a:pt x="3624591" y="4962"/>
                  <a:pt x="3771900" y="0"/>
                </a:cubicBezTo>
                <a:cubicBezTo>
                  <a:pt x="3771400" y="8855"/>
                  <a:pt x="3772009" y="14521"/>
                  <a:pt x="3771900" y="18288"/>
                </a:cubicBezTo>
                <a:cubicBezTo>
                  <a:pt x="3458898" y="17742"/>
                  <a:pt x="3421743" y="-6827"/>
                  <a:pt x="3143250" y="18288"/>
                </a:cubicBezTo>
                <a:cubicBezTo>
                  <a:pt x="2864757" y="43403"/>
                  <a:pt x="2852800" y="27764"/>
                  <a:pt x="2627757" y="18288"/>
                </a:cubicBezTo>
                <a:cubicBezTo>
                  <a:pt x="2402714" y="8812"/>
                  <a:pt x="2240384" y="-3809"/>
                  <a:pt x="2112264" y="18288"/>
                </a:cubicBezTo>
                <a:cubicBezTo>
                  <a:pt x="1984144" y="40385"/>
                  <a:pt x="1648028" y="25259"/>
                  <a:pt x="1445895" y="18288"/>
                </a:cubicBezTo>
                <a:cubicBezTo>
                  <a:pt x="1243762" y="11317"/>
                  <a:pt x="1123026" y="22466"/>
                  <a:pt x="892683" y="18288"/>
                </a:cubicBezTo>
                <a:cubicBezTo>
                  <a:pt x="662340" y="14110"/>
                  <a:pt x="180978" y="-26198"/>
                  <a:pt x="0" y="18288"/>
                </a:cubicBezTo>
                <a:cubicBezTo>
                  <a:pt x="683" y="12014"/>
                  <a:pt x="724" y="5908"/>
                  <a:pt x="0" y="0"/>
                </a:cubicBezTo>
                <a:close/>
              </a:path>
              <a:path w="3771900" h="18288" stroke="0" extrusionOk="0">
                <a:moveTo>
                  <a:pt x="0" y="0"/>
                </a:moveTo>
                <a:cubicBezTo>
                  <a:pt x="168080" y="-24280"/>
                  <a:pt x="426899" y="-27643"/>
                  <a:pt x="590931" y="0"/>
                </a:cubicBezTo>
                <a:cubicBezTo>
                  <a:pt x="754963" y="27643"/>
                  <a:pt x="943937" y="-964"/>
                  <a:pt x="1106424" y="0"/>
                </a:cubicBezTo>
                <a:cubicBezTo>
                  <a:pt x="1268911" y="964"/>
                  <a:pt x="1620128" y="24107"/>
                  <a:pt x="1810512" y="0"/>
                </a:cubicBezTo>
                <a:cubicBezTo>
                  <a:pt x="2000896" y="-24107"/>
                  <a:pt x="2173109" y="23508"/>
                  <a:pt x="2401443" y="0"/>
                </a:cubicBezTo>
                <a:cubicBezTo>
                  <a:pt x="2629777" y="-23508"/>
                  <a:pt x="2762620" y="-19902"/>
                  <a:pt x="2992374" y="0"/>
                </a:cubicBezTo>
                <a:cubicBezTo>
                  <a:pt x="3222128" y="19902"/>
                  <a:pt x="3483193" y="6322"/>
                  <a:pt x="3771900" y="0"/>
                </a:cubicBezTo>
                <a:cubicBezTo>
                  <a:pt x="3771002" y="7180"/>
                  <a:pt x="3772069" y="13790"/>
                  <a:pt x="3771900" y="18288"/>
                </a:cubicBezTo>
                <a:cubicBezTo>
                  <a:pt x="3466427" y="17166"/>
                  <a:pt x="3360902" y="-2444"/>
                  <a:pt x="3143250" y="18288"/>
                </a:cubicBezTo>
                <a:cubicBezTo>
                  <a:pt x="2925598" y="39020"/>
                  <a:pt x="2852709" y="34774"/>
                  <a:pt x="2627757" y="18288"/>
                </a:cubicBezTo>
                <a:cubicBezTo>
                  <a:pt x="2402805" y="1802"/>
                  <a:pt x="2156087" y="-12568"/>
                  <a:pt x="1999107" y="18288"/>
                </a:cubicBezTo>
                <a:cubicBezTo>
                  <a:pt x="1842127" y="49144"/>
                  <a:pt x="1528676" y="3672"/>
                  <a:pt x="1370457" y="18288"/>
                </a:cubicBezTo>
                <a:cubicBezTo>
                  <a:pt x="1212238" y="32905"/>
                  <a:pt x="1007440" y="24475"/>
                  <a:pt x="779526" y="18288"/>
                </a:cubicBezTo>
                <a:cubicBezTo>
                  <a:pt x="551612" y="12101"/>
                  <a:pt x="175765" y="8638"/>
                  <a:pt x="0" y="18288"/>
                </a:cubicBezTo>
                <a:cubicBezTo>
                  <a:pt x="571" y="10093"/>
                  <a:pt x="-125" y="8407"/>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2CFC3D-D364-FDF3-E9B7-DC60A50DC80B}"/>
              </a:ext>
            </a:extLst>
          </p:cNvPr>
          <p:cNvSpPr>
            <a:spLocks noGrp="1"/>
          </p:cNvSpPr>
          <p:nvPr>
            <p:ph idx="1"/>
          </p:nvPr>
        </p:nvSpPr>
        <p:spPr>
          <a:xfrm>
            <a:off x="4319515" y="2798064"/>
            <a:ext cx="4095821" cy="3417611"/>
          </a:xfrm>
        </p:spPr>
        <p:txBody>
          <a:bodyPr anchor="t">
            <a:normAutofit/>
          </a:bodyPr>
          <a:lstStyle/>
          <a:p>
            <a:r>
              <a:rPr lang="en-US" sz="1900" dirty="0">
                <a:solidFill>
                  <a:srgbClr val="FFFFFF"/>
                </a:solidFill>
              </a:rPr>
              <a:t>As of January 2025, the prevalence of type 2 diabetes in the United Kingdom has been increasing. According to Diabetes UK, more than 5.6 million people are living with diabetes, with approximately 90% of these cases being type 2 diabetes </a:t>
            </a:r>
            <a:r>
              <a:rPr lang="en-US" sz="1900" dirty="0" err="1">
                <a:solidFill>
                  <a:srgbClr val="FFFFFF"/>
                </a:solidFill>
                <a:hlinkClick r:id="rId4"/>
              </a:rPr>
              <a:t>Diabetes</a:t>
            </a:r>
            <a:r>
              <a:rPr lang="en-US" sz="1900" dirty="0">
                <a:solidFill>
                  <a:srgbClr val="FFFFFF"/>
                </a:solidFill>
                <a:hlinkClick r:id="rId4"/>
              </a:rPr>
              <a:t> UK</a:t>
            </a:r>
            <a:endParaRPr lang="en-US" sz="1900" dirty="0">
              <a:solidFill>
                <a:srgbClr val="FFFFFF"/>
              </a:solidFill>
            </a:endParaRPr>
          </a:p>
          <a:p>
            <a:r>
              <a:rPr lang="en-US" sz="1900" dirty="0">
                <a:solidFill>
                  <a:srgbClr val="FFFFFF"/>
                </a:solidFill>
              </a:rPr>
              <a:t>This indicates that over 5 million individuals in the UK have type 2 diabetes.</a:t>
            </a:r>
            <a:endParaRPr lang="en-GB" sz="1900" dirty="0">
              <a:solidFill>
                <a:srgbClr val="FFFFFF"/>
              </a:solidFill>
            </a:endParaRPr>
          </a:p>
        </p:txBody>
      </p:sp>
    </p:spTree>
    <p:extLst>
      <p:ext uri="{BB962C8B-B14F-4D97-AF65-F5344CB8AC3E}">
        <p14:creationId xmlns:p14="http://schemas.microsoft.com/office/powerpoint/2010/main" val="2718049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495B07-7C22-E451-509A-76477036B4AB}"/>
              </a:ext>
            </a:extLst>
          </p:cNvPr>
          <p:cNvSpPr>
            <a:spLocks noGrp="1"/>
          </p:cNvSpPr>
          <p:nvPr>
            <p:ph type="title"/>
          </p:nvPr>
        </p:nvSpPr>
        <p:spPr>
          <a:xfrm>
            <a:off x="476250" y="640823"/>
            <a:ext cx="2563994" cy="5583148"/>
          </a:xfrm>
        </p:spPr>
        <p:txBody>
          <a:bodyPr anchor="ctr">
            <a:normAutofit/>
          </a:bodyPr>
          <a:lstStyle/>
          <a:p>
            <a:r>
              <a:rPr lang="en-US" sz="4700"/>
              <a:t>Diabetes </a:t>
            </a:r>
            <a:endParaRPr lang="en-GB" sz="4700"/>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sX0" fmla="*/ 0 w 5410200"/>
              <a:gd name="csY0" fmla="*/ 0 h 13716"/>
              <a:gd name="csX1" fmla="*/ 568071 w 5410200"/>
              <a:gd name="csY1" fmla="*/ 0 h 13716"/>
              <a:gd name="csX2" fmla="*/ 1298448 w 5410200"/>
              <a:gd name="csY2" fmla="*/ 0 h 13716"/>
              <a:gd name="csX3" fmla="*/ 1920621 w 5410200"/>
              <a:gd name="csY3" fmla="*/ 0 h 13716"/>
              <a:gd name="csX4" fmla="*/ 2488692 w 5410200"/>
              <a:gd name="csY4" fmla="*/ 0 h 13716"/>
              <a:gd name="csX5" fmla="*/ 3219069 w 5410200"/>
              <a:gd name="csY5" fmla="*/ 0 h 13716"/>
              <a:gd name="csX6" fmla="*/ 3895344 w 5410200"/>
              <a:gd name="csY6" fmla="*/ 0 h 13716"/>
              <a:gd name="csX7" fmla="*/ 4571619 w 5410200"/>
              <a:gd name="csY7" fmla="*/ 0 h 13716"/>
              <a:gd name="csX8" fmla="*/ 5410200 w 5410200"/>
              <a:gd name="csY8" fmla="*/ 0 h 13716"/>
              <a:gd name="csX9" fmla="*/ 5410200 w 5410200"/>
              <a:gd name="csY9" fmla="*/ 13716 h 13716"/>
              <a:gd name="csX10" fmla="*/ 4842129 w 5410200"/>
              <a:gd name="csY10" fmla="*/ 13716 h 13716"/>
              <a:gd name="csX11" fmla="*/ 4328160 w 5410200"/>
              <a:gd name="csY11" fmla="*/ 13716 h 13716"/>
              <a:gd name="csX12" fmla="*/ 3597783 w 5410200"/>
              <a:gd name="csY12" fmla="*/ 13716 h 13716"/>
              <a:gd name="csX13" fmla="*/ 3029712 w 5410200"/>
              <a:gd name="csY13" fmla="*/ 13716 h 13716"/>
              <a:gd name="csX14" fmla="*/ 2299335 w 5410200"/>
              <a:gd name="csY14" fmla="*/ 13716 h 13716"/>
              <a:gd name="csX15" fmla="*/ 1514856 w 5410200"/>
              <a:gd name="csY15" fmla="*/ 13716 h 13716"/>
              <a:gd name="csX16" fmla="*/ 892683 w 5410200"/>
              <a:gd name="csY16" fmla="*/ 13716 h 13716"/>
              <a:gd name="csX17" fmla="*/ 0 w 5410200"/>
              <a:gd name="csY17" fmla="*/ 13716 h 13716"/>
              <a:gd name="csX18" fmla="*/ 0 w 5410200"/>
              <a:gd name="csY18"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7C95772-ACA7-01FC-7975-7DF629F280CF}"/>
              </a:ext>
            </a:extLst>
          </p:cNvPr>
          <p:cNvGraphicFramePr>
            <a:graphicFrameLocks noGrp="1"/>
          </p:cNvGraphicFramePr>
          <p:nvPr>
            <p:ph idx="1"/>
            <p:extLst>
              <p:ext uri="{D42A27DB-BD31-4B8C-83A1-F6EECF244321}">
                <p14:modId xmlns:p14="http://schemas.microsoft.com/office/powerpoint/2010/main" val="2521421003"/>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99395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4166"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08608"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6570AC8-28AB-823D-04E0-D41EFFD37B79}"/>
              </a:ext>
            </a:extLst>
          </p:cNvPr>
          <p:cNvSpPr>
            <a:spLocks noGrp="1"/>
          </p:cNvSpPr>
          <p:nvPr>
            <p:ph type="title"/>
          </p:nvPr>
        </p:nvSpPr>
        <p:spPr>
          <a:xfrm>
            <a:off x="466344" y="1161288"/>
            <a:ext cx="2702052" cy="4526280"/>
          </a:xfrm>
        </p:spPr>
        <p:txBody>
          <a:bodyPr>
            <a:normAutofit/>
          </a:bodyPr>
          <a:lstStyle/>
          <a:p>
            <a:r>
              <a:rPr lang="en-US" sz="3500"/>
              <a:t>Diabetes</a:t>
            </a:r>
            <a:endParaRPr lang="en-GB" sz="3500"/>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74F7409-D1C4-62BE-9F27-323C9CEF3497}"/>
              </a:ext>
            </a:extLst>
          </p:cNvPr>
          <p:cNvGraphicFramePr>
            <a:graphicFrameLocks noGrp="1"/>
          </p:cNvGraphicFramePr>
          <p:nvPr>
            <p:ph idx="1"/>
            <p:extLst>
              <p:ext uri="{D42A27DB-BD31-4B8C-83A1-F6EECF244321}">
                <p14:modId xmlns:p14="http://schemas.microsoft.com/office/powerpoint/2010/main" val="3586485606"/>
              </p:ext>
            </p:extLst>
          </p:nvPr>
        </p:nvGraphicFramePr>
        <p:xfrm>
          <a:off x="3977640" y="676656"/>
          <a:ext cx="4773168"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0653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erson standing on a scale with diabetes icons&#10;&#10;Description automatically generated">
            <a:extLst>
              <a:ext uri="{FF2B5EF4-FFF2-40B4-BE49-F238E27FC236}">
                <a16:creationId xmlns:a16="http://schemas.microsoft.com/office/drawing/2014/main" id="{9D691995-11B9-FB73-9D22-BAF7ABDBB77D}"/>
              </a:ext>
            </a:extLst>
          </p:cNvPr>
          <p:cNvPicPr>
            <a:picLocks noChangeAspect="1"/>
          </p:cNvPicPr>
          <p:nvPr/>
        </p:nvPicPr>
        <p:blipFill>
          <a:blip r:embed="rId2"/>
          <a:srcRect b="11259"/>
          <a:stretch/>
        </p:blipFill>
        <p:spPr>
          <a:xfrm>
            <a:off x="20" y="1282"/>
            <a:ext cx="9143980" cy="6856718"/>
          </a:xfrm>
          <a:prstGeom prst="rect">
            <a:avLst/>
          </a:prstGeom>
        </p:spPr>
      </p:pic>
    </p:spTree>
    <p:extLst>
      <p:ext uri="{BB962C8B-B14F-4D97-AF65-F5344CB8AC3E}">
        <p14:creationId xmlns:p14="http://schemas.microsoft.com/office/powerpoint/2010/main" val="1584523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F0CB0-4AE2-7041-387F-5C8E3E1F73B9}"/>
              </a:ext>
            </a:extLst>
          </p:cNvPr>
          <p:cNvSpPr>
            <a:spLocks noGrp="1"/>
          </p:cNvSpPr>
          <p:nvPr>
            <p:ph type="title"/>
          </p:nvPr>
        </p:nvSpPr>
        <p:spPr/>
        <p:txBody>
          <a:bodyPr/>
          <a:lstStyle/>
          <a:p>
            <a:r>
              <a:rPr lang="en-US" dirty="0"/>
              <a:t>What is the problem with sugar?</a:t>
            </a:r>
            <a:endParaRPr lang="en-GB" dirty="0"/>
          </a:p>
        </p:txBody>
      </p:sp>
      <p:sp>
        <p:nvSpPr>
          <p:cNvPr id="3" name="Content Placeholder 2">
            <a:extLst>
              <a:ext uri="{FF2B5EF4-FFF2-40B4-BE49-F238E27FC236}">
                <a16:creationId xmlns:a16="http://schemas.microsoft.com/office/drawing/2014/main" id="{BFBE2A0B-3A54-0348-551B-3C72E98AD0AC}"/>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en-US" dirty="0"/>
              <a:t>Excess sugar contributes to obesity, type 2 diabetes, and tooth decay.</a:t>
            </a:r>
          </a:p>
          <a:p>
            <a:pPr>
              <a:buFont typeface="Arial" panose="020B0604020202020204" pitchFamily="34" charset="0"/>
              <a:buChar char="•"/>
            </a:pPr>
            <a:r>
              <a:rPr lang="en-US" dirty="0"/>
              <a:t>High salt intake linked to hypertension and cardiovascular disease.</a:t>
            </a:r>
          </a:p>
          <a:p>
            <a:pPr>
              <a:buFont typeface="Arial" panose="020B0604020202020204" pitchFamily="34" charset="0"/>
              <a:buChar char="•"/>
            </a:pPr>
            <a:r>
              <a:rPr lang="en-US" dirty="0"/>
              <a:t>Hidden sugars and salts in processed and convenience foods exacerbate health risks.</a:t>
            </a:r>
          </a:p>
          <a:p>
            <a:pPr>
              <a:buFont typeface="Arial" panose="020B0604020202020204" pitchFamily="34" charset="0"/>
              <a:buChar char="•"/>
            </a:pPr>
            <a:r>
              <a:rPr lang="en-US" dirty="0"/>
              <a:t>Recommended daily limits: no more than 6g of salt and 30g of free sugars for adults.</a:t>
            </a:r>
          </a:p>
          <a:p>
            <a:pPr>
              <a:buFont typeface="Arial" panose="020B0604020202020204" pitchFamily="34" charset="0"/>
              <a:buChar char="•"/>
            </a:pPr>
            <a:r>
              <a:rPr lang="en-US" dirty="0"/>
              <a:t>Fizzy drinks often exceed the daily recommended sugar intake in a single serving</a:t>
            </a:r>
          </a:p>
          <a:p>
            <a:endParaRPr lang="en-GB" dirty="0"/>
          </a:p>
        </p:txBody>
      </p:sp>
    </p:spTree>
    <p:extLst>
      <p:ext uri="{BB962C8B-B14F-4D97-AF65-F5344CB8AC3E}">
        <p14:creationId xmlns:p14="http://schemas.microsoft.com/office/powerpoint/2010/main" val="11048211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7B7E55-04B4-811E-69AA-F9406A642A6F}"/>
              </a:ext>
            </a:extLst>
          </p:cNvPr>
          <p:cNvSpPr>
            <a:spLocks noGrp="1"/>
          </p:cNvSpPr>
          <p:nvPr>
            <p:ph type="title"/>
          </p:nvPr>
        </p:nvSpPr>
        <p:spPr>
          <a:xfrm>
            <a:off x="630936" y="256032"/>
            <a:ext cx="7879842" cy="1014984"/>
          </a:xfrm>
        </p:spPr>
        <p:txBody>
          <a:bodyPr anchor="b">
            <a:normAutofit/>
          </a:bodyPr>
          <a:lstStyle/>
          <a:p>
            <a:r>
              <a:rPr lang="en-US" dirty="0"/>
              <a:t>The Health Risks of Added Sugars</a:t>
            </a:r>
            <a:endParaRPr lang="en-GB" dirty="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52CB1889-1171-605B-47E4-2D3CE00E1C0B}"/>
              </a:ext>
            </a:extLst>
          </p:cNvPr>
          <p:cNvGraphicFramePr>
            <a:graphicFrameLocks noGrp="1"/>
          </p:cNvGraphicFramePr>
          <p:nvPr>
            <p:ph idx="1"/>
            <p:extLst>
              <p:ext uri="{D42A27DB-BD31-4B8C-83A1-F6EECF244321}">
                <p14:modId xmlns:p14="http://schemas.microsoft.com/office/powerpoint/2010/main" val="670114731"/>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4198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325EE-8559-B152-6A98-EAAB27D162CB}"/>
              </a:ext>
            </a:extLst>
          </p:cNvPr>
          <p:cNvSpPr>
            <a:spLocks noGrp="1"/>
          </p:cNvSpPr>
          <p:nvPr>
            <p:ph type="title"/>
          </p:nvPr>
        </p:nvSpPr>
        <p:spPr/>
        <p:txBody>
          <a:bodyPr>
            <a:normAutofit fontScale="90000"/>
          </a:bodyPr>
          <a:lstStyle/>
          <a:p>
            <a:r>
              <a:rPr lang="en-GB" b="1" dirty="0"/>
              <a:t>Incremental Growth in Diabetes</a:t>
            </a:r>
            <a:br>
              <a:rPr lang="en-GB" b="1" dirty="0"/>
            </a:br>
            <a:endParaRPr lang="en-GB" dirty="0"/>
          </a:p>
        </p:txBody>
      </p:sp>
      <p:sp>
        <p:nvSpPr>
          <p:cNvPr id="3" name="Content Placeholder 2">
            <a:extLst>
              <a:ext uri="{FF2B5EF4-FFF2-40B4-BE49-F238E27FC236}">
                <a16:creationId xmlns:a16="http://schemas.microsoft.com/office/drawing/2014/main" id="{166DB270-E038-AC2B-2313-C86C61038CA4}"/>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en-GB" dirty="0"/>
              <a:t>Diabetes prevalence has steadily increased alongside poor dietary habits.</a:t>
            </a:r>
          </a:p>
          <a:p>
            <a:pPr>
              <a:buFont typeface="Arial" panose="020B0604020202020204" pitchFamily="34" charset="0"/>
              <a:buChar char="•"/>
            </a:pPr>
            <a:r>
              <a:rPr lang="en-GB" dirty="0"/>
              <a:t>Direct link between sugar-sweetened beverages, including fizzy drinks, and type 2 diabetes.</a:t>
            </a:r>
          </a:p>
          <a:p>
            <a:pPr>
              <a:buFont typeface="Arial" panose="020B0604020202020204" pitchFamily="34" charset="0"/>
              <a:buChar char="•"/>
            </a:pPr>
            <a:r>
              <a:rPr lang="en-GB" dirty="0"/>
              <a:t>Rising healthcare costs for managing diabetes: significant burden on the NHS.</a:t>
            </a:r>
          </a:p>
          <a:p>
            <a:pPr>
              <a:buFont typeface="Arial" panose="020B0604020202020204" pitchFamily="34" charset="0"/>
              <a:buChar char="•"/>
            </a:pPr>
            <a:r>
              <a:rPr lang="en-GB" dirty="0"/>
              <a:t>NHS cost: Over £10 billion annually spent on diabetes care.</a:t>
            </a:r>
          </a:p>
          <a:p>
            <a:pPr>
              <a:buFont typeface="Arial" panose="020B0604020202020204" pitchFamily="34" charset="0"/>
              <a:buChar char="•"/>
            </a:pPr>
            <a:r>
              <a:rPr lang="en-GB" dirty="0"/>
              <a:t>Alcohol’s role in disrupting glucose regulation, particularly with binge consumption.</a:t>
            </a:r>
          </a:p>
          <a:p>
            <a:endParaRPr lang="en-GB" dirty="0"/>
          </a:p>
        </p:txBody>
      </p:sp>
    </p:spTree>
    <p:extLst>
      <p:ext uri="{BB962C8B-B14F-4D97-AF65-F5344CB8AC3E}">
        <p14:creationId xmlns:p14="http://schemas.microsoft.com/office/powerpoint/2010/main" val="6056751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D43C5-48FF-DF2D-268E-3113C533F5D1}"/>
              </a:ext>
            </a:extLst>
          </p:cNvPr>
          <p:cNvSpPr>
            <a:spLocks noGrp="1"/>
          </p:cNvSpPr>
          <p:nvPr>
            <p:ph type="title"/>
          </p:nvPr>
        </p:nvSpPr>
        <p:spPr>
          <a:xfrm>
            <a:off x="360759" y="3752849"/>
            <a:ext cx="2468166" cy="2452687"/>
          </a:xfrm>
        </p:spPr>
        <p:txBody>
          <a:bodyPr anchor="ctr">
            <a:normAutofit/>
          </a:bodyPr>
          <a:lstStyle/>
          <a:p>
            <a:r>
              <a:rPr lang="en-GB" sz="3100"/>
              <a:t>Sugar and Liver Health</a:t>
            </a:r>
          </a:p>
        </p:txBody>
      </p:sp>
      <p:pic>
        <p:nvPicPr>
          <p:cNvPr id="6" name="Picture 5" descr="A diagram of liver and fatty liver&#10;&#10;Description automatically generated">
            <a:extLst>
              <a:ext uri="{FF2B5EF4-FFF2-40B4-BE49-F238E27FC236}">
                <a16:creationId xmlns:a16="http://schemas.microsoft.com/office/drawing/2014/main" id="{9378BE97-DCD2-29CD-1955-865586FCAD30}"/>
              </a:ext>
            </a:extLst>
          </p:cNvPr>
          <p:cNvPicPr>
            <a:picLocks noChangeAspect="1"/>
          </p:cNvPicPr>
          <p:nvPr/>
        </p:nvPicPr>
        <p:blipFill>
          <a:blip r:embed="rId2"/>
          <a:srcRect t="34809" b="3238"/>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B90D0DB1-19E5-56B3-FB1A-68AFBC82C7CD}"/>
              </a:ext>
            </a:extLst>
          </p:cNvPr>
          <p:cNvSpPr>
            <a:spLocks noGrp="1"/>
          </p:cNvSpPr>
          <p:nvPr>
            <p:ph idx="1"/>
          </p:nvPr>
        </p:nvSpPr>
        <p:spPr>
          <a:xfrm>
            <a:off x="3167986" y="3752850"/>
            <a:ext cx="5614060" cy="2452687"/>
          </a:xfrm>
        </p:spPr>
        <p:txBody>
          <a:bodyPr anchor="ctr">
            <a:normAutofit fontScale="92500" lnSpcReduction="10000"/>
          </a:bodyPr>
          <a:lstStyle/>
          <a:p>
            <a:r>
              <a:rPr lang="en-GB" sz="2800" dirty="0"/>
              <a:t>NAFLD Connection</a:t>
            </a:r>
          </a:p>
          <a:p>
            <a:r>
              <a:rPr lang="en-US" sz="2800" dirty="0"/>
              <a:t>Sugar consumption is strongly tied to the rise in obesity and fatty liver disease.</a:t>
            </a:r>
          </a:p>
          <a:p>
            <a:r>
              <a:rPr lang="en-US" sz="2800" dirty="0"/>
              <a:t>Diet plays a crucial role in maintaining liver health and metabolic balance.</a:t>
            </a:r>
          </a:p>
          <a:p>
            <a:endParaRPr lang="en-GB" sz="1600" dirty="0"/>
          </a:p>
        </p:txBody>
      </p:sp>
    </p:spTree>
    <p:extLst>
      <p:ext uri="{BB962C8B-B14F-4D97-AF65-F5344CB8AC3E}">
        <p14:creationId xmlns:p14="http://schemas.microsoft.com/office/powerpoint/2010/main" val="26785056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3053B-6FA4-DB41-BF7F-93E166D7785E}"/>
              </a:ext>
            </a:extLst>
          </p:cNvPr>
          <p:cNvSpPr>
            <a:spLocks noGrp="1"/>
          </p:cNvSpPr>
          <p:nvPr>
            <p:ph type="title"/>
          </p:nvPr>
        </p:nvSpPr>
        <p:spPr/>
        <p:txBody>
          <a:bodyPr/>
          <a:lstStyle/>
          <a:p>
            <a:r>
              <a:rPr lang="en-GB" dirty="0"/>
              <a:t>Sugar’s Role in Inflammation</a:t>
            </a:r>
          </a:p>
        </p:txBody>
      </p:sp>
      <p:graphicFrame>
        <p:nvGraphicFramePr>
          <p:cNvPr id="5" name="Content Placeholder 2">
            <a:extLst>
              <a:ext uri="{FF2B5EF4-FFF2-40B4-BE49-F238E27FC236}">
                <a16:creationId xmlns:a16="http://schemas.microsoft.com/office/drawing/2014/main" id="{4922662F-5F84-E5E2-3C87-69CEAD4F3EE4}"/>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47832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Diagram of a diabetic brain&#10;&#10;Description automatically generated">
            <a:extLst>
              <a:ext uri="{FF2B5EF4-FFF2-40B4-BE49-F238E27FC236}">
                <a16:creationId xmlns:a16="http://schemas.microsoft.com/office/drawing/2014/main" id="{DBA79AB1-1625-01EB-1A22-0EC3D073398A}"/>
              </a:ext>
            </a:extLst>
          </p:cNvPr>
          <p:cNvPicPr>
            <a:picLocks noChangeAspect="1"/>
          </p:cNvPicPr>
          <p:nvPr/>
        </p:nvPicPr>
        <p:blipFill>
          <a:blip r:embed="rId2"/>
          <a:srcRect l="2237" r="7415" b="2"/>
          <a:stretch/>
        </p:blipFill>
        <p:spPr>
          <a:xfrm>
            <a:off x="20" y="1282"/>
            <a:ext cx="9143980" cy="6856718"/>
          </a:xfrm>
          <a:prstGeom prst="rect">
            <a:avLst/>
          </a:prstGeom>
        </p:spPr>
      </p:pic>
    </p:spTree>
    <p:extLst>
      <p:ext uri="{BB962C8B-B14F-4D97-AF65-F5344CB8AC3E}">
        <p14:creationId xmlns:p14="http://schemas.microsoft.com/office/powerpoint/2010/main" val="37628235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08D0C9-8B0A-B7A8-3F58-6A50CC4B0822}"/>
              </a:ext>
            </a:extLst>
          </p:cNvPr>
          <p:cNvSpPr>
            <a:spLocks noGrp="1"/>
          </p:cNvSpPr>
          <p:nvPr>
            <p:ph type="title"/>
          </p:nvPr>
        </p:nvSpPr>
        <p:spPr>
          <a:xfrm>
            <a:off x="429369" y="238539"/>
            <a:ext cx="8263890" cy="1434415"/>
          </a:xfrm>
        </p:spPr>
        <p:txBody>
          <a:bodyPr anchor="b">
            <a:normAutofit/>
          </a:bodyPr>
          <a:lstStyle/>
          <a:p>
            <a:pPr>
              <a:lnSpc>
                <a:spcPct val="90000"/>
              </a:lnSpc>
            </a:pPr>
            <a:r>
              <a:rPr lang="en-US" sz="4700" b="1"/>
              <a:t>The Role of Convenience Foods</a:t>
            </a:r>
            <a:br>
              <a:rPr lang="en-US" sz="4700" b="1"/>
            </a:br>
            <a:endParaRPr lang="en-GB" sz="4700"/>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sX0" fmla="*/ 0 w 8229600"/>
              <a:gd name="csY0" fmla="*/ 0 h 18288"/>
              <a:gd name="csX1" fmla="*/ 521208 w 8229600"/>
              <a:gd name="csY1" fmla="*/ 0 h 18288"/>
              <a:gd name="csX2" fmla="*/ 1371600 w 8229600"/>
              <a:gd name="csY2" fmla="*/ 0 h 18288"/>
              <a:gd name="csX3" fmla="*/ 2221992 w 8229600"/>
              <a:gd name="csY3" fmla="*/ 0 h 18288"/>
              <a:gd name="csX4" fmla="*/ 3072384 w 8229600"/>
              <a:gd name="csY4" fmla="*/ 0 h 18288"/>
              <a:gd name="csX5" fmla="*/ 3511296 w 8229600"/>
              <a:gd name="csY5" fmla="*/ 0 h 18288"/>
              <a:gd name="csX6" fmla="*/ 4114800 w 8229600"/>
              <a:gd name="csY6" fmla="*/ 0 h 18288"/>
              <a:gd name="csX7" fmla="*/ 4553712 w 8229600"/>
              <a:gd name="csY7" fmla="*/ 0 h 18288"/>
              <a:gd name="csX8" fmla="*/ 5239512 w 8229600"/>
              <a:gd name="csY8" fmla="*/ 0 h 18288"/>
              <a:gd name="csX9" fmla="*/ 5843016 w 8229600"/>
              <a:gd name="csY9" fmla="*/ 0 h 18288"/>
              <a:gd name="csX10" fmla="*/ 6611112 w 8229600"/>
              <a:gd name="csY10" fmla="*/ 0 h 18288"/>
              <a:gd name="csX11" fmla="*/ 7461504 w 8229600"/>
              <a:gd name="csY11" fmla="*/ 0 h 18288"/>
              <a:gd name="csX12" fmla="*/ 8229600 w 8229600"/>
              <a:gd name="csY12" fmla="*/ 0 h 18288"/>
              <a:gd name="csX13" fmla="*/ 8229600 w 8229600"/>
              <a:gd name="csY13" fmla="*/ 18288 h 18288"/>
              <a:gd name="csX14" fmla="*/ 7461504 w 8229600"/>
              <a:gd name="csY14" fmla="*/ 18288 h 18288"/>
              <a:gd name="csX15" fmla="*/ 6940296 w 8229600"/>
              <a:gd name="csY15" fmla="*/ 18288 h 18288"/>
              <a:gd name="csX16" fmla="*/ 6419088 w 8229600"/>
              <a:gd name="csY16" fmla="*/ 18288 h 18288"/>
              <a:gd name="csX17" fmla="*/ 5650992 w 8229600"/>
              <a:gd name="csY17" fmla="*/ 18288 h 18288"/>
              <a:gd name="csX18" fmla="*/ 5129784 w 8229600"/>
              <a:gd name="csY18" fmla="*/ 18288 h 18288"/>
              <a:gd name="csX19" fmla="*/ 4690872 w 8229600"/>
              <a:gd name="csY19" fmla="*/ 18288 h 18288"/>
              <a:gd name="csX20" fmla="*/ 4087368 w 8229600"/>
              <a:gd name="csY20" fmla="*/ 18288 h 18288"/>
              <a:gd name="csX21" fmla="*/ 3401568 w 8229600"/>
              <a:gd name="csY21" fmla="*/ 18288 h 18288"/>
              <a:gd name="csX22" fmla="*/ 2798064 w 8229600"/>
              <a:gd name="csY22" fmla="*/ 18288 h 18288"/>
              <a:gd name="csX23" fmla="*/ 2276856 w 8229600"/>
              <a:gd name="csY23" fmla="*/ 18288 h 18288"/>
              <a:gd name="csX24" fmla="*/ 1426464 w 8229600"/>
              <a:gd name="csY24" fmla="*/ 18288 h 18288"/>
              <a:gd name="csX25" fmla="*/ 740664 w 8229600"/>
              <a:gd name="csY25" fmla="*/ 18288 h 18288"/>
              <a:gd name="csX26" fmla="*/ 0 w 8229600"/>
              <a:gd name="csY26" fmla="*/ 18288 h 18288"/>
              <a:gd name="csX27" fmla="*/ 0 w 8229600"/>
              <a:gd name="csY2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5FA960-6FDC-3E9F-86ED-E66CAD22F163}"/>
              </a:ext>
            </a:extLst>
          </p:cNvPr>
          <p:cNvSpPr>
            <a:spLocks noGrp="1"/>
          </p:cNvSpPr>
          <p:nvPr>
            <p:ph idx="1"/>
          </p:nvPr>
        </p:nvSpPr>
        <p:spPr>
          <a:xfrm>
            <a:off x="429369" y="2071316"/>
            <a:ext cx="5035164" cy="4119172"/>
          </a:xfrm>
        </p:spPr>
        <p:txBody>
          <a:bodyPr anchor="t">
            <a:normAutofit/>
          </a:bodyPr>
          <a:lstStyle/>
          <a:p>
            <a:pPr>
              <a:buFont typeface="Arial" panose="020B0604020202020204" pitchFamily="34" charset="0"/>
              <a:buChar char="•"/>
            </a:pPr>
            <a:r>
              <a:rPr lang="en-US" sz="1900" dirty="0"/>
              <a:t>Highly processed, calorie-dense, and nutrient-poor.</a:t>
            </a:r>
          </a:p>
          <a:p>
            <a:pPr>
              <a:buFont typeface="Arial" panose="020B0604020202020204" pitchFamily="34" charset="0"/>
              <a:buChar char="•"/>
            </a:pPr>
            <a:r>
              <a:rPr lang="en-US" sz="1900" dirty="0"/>
              <a:t>Often high in sugar, salt, unhealthy fats, and calories from alcohol.</a:t>
            </a:r>
          </a:p>
          <a:p>
            <a:pPr>
              <a:buFont typeface="Arial" panose="020B0604020202020204" pitchFamily="34" charset="0"/>
              <a:buChar char="•"/>
            </a:pPr>
            <a:r>
              <a:rPr lang="en-US" sz="1900" dirty="0"/>
              <a:t>Linked to increased risk of obesity, diabetes, and heart disease.</a:t>
            </a:r>
          </a:p>
          <a:p>
            <a:pPr>
              <a:buFont typeface="Arial" panose="020B0604020202020204" pitchFamily="34" charset="0"/>
              <a:buChar char="•"/>
            </a:pPr>
            <a:r>
              <a:rPr lang="en-US" sz="1900" dirty="0"/>
              <a:t>Fizzy drinks and convenience snacks are often consumed together, compounding health risks.</a:t>
            </a:r>
          </a:p>
          <a:p>
            <a:pPr>
              <a:buFont typeface="Arial" panose="020B0604020202020204" pitchFamily="34" charset="0"/>
              <a:buChar char="•"/>
            </a:pPr>
            <a:r>
              <a:rPr lang="en-US" sz="1900" dirty="0"/>
              <a:t>Addictive?</a:t>
            </a:r>
          </a:p>
          <a:p>
            <a:endParaRPr lang="en-GB" sz="1900" dirty="0"/>
          </a:p>
        </p:txBody>
      </p:sp>
      <p:pic>
        <p:nvPicPr>
          <p:cNvPr id="5" name="Picture 4" descr="A person holding a shopping basket full of food&#10;&#10;Description automatically generated">
            <a:extLst>
              <a:ext uri="{FF2B5EF4-FFF2-40B4-BE49-F238E27FC236}">
                <a16:creationId xmlns:a16="http://schemas.microsoft.com/office/drawing/2014/main" id="{0509D447-DDFD-0C18-E62F-17166CC336D4}"/>
              </a:ext>
            </a:extLst>
          </p:cNvPr>
          <p:cNvPicPr>
            <a:picLocks noChangeAspect="1"/>
          </p:cNvPicPr>
          <p:nvPr/>
        </p:nvPicPr>
        <p:blipFill>
          <a:blip r:embed="rId2"/>
          <a:srcRect l="12938" r="14910" b="3"/>
          <a:stretch/>
        </p:blipFill>
        <p:spPr>
          <a:xfrm>
            <a:off x="5756743" y="2093976"/>
            <a:ext cx="2955798" cy="4096512"/>
          </a:xfrm>
          <a:prstGeom prst="rect">
            <a:avLst/>
          </a:prstGeom>
        </p:spPr>
      </p:pic>
    </p:spTree>
    <p:extLst>
      <p:ext uri="{BB962C8B-B14F-4D97-AF65-F5344CB8AC3E}">
        <p14:creationId xmlns:p14="http://schemas.microsoft.com/office/powerpoint/2010/main" val="975681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5C74F-9DB7-1D48-3532-7611AC801BCA}"/>
              </a:ext>
            </a:extLst>
          </p:cNvPr>
          <p:cNvSpPr>
            <a:spLocks noGrp="1"/>
          </p:cNvSpPr>
          <p:nvPr>
            <p:ph type="title"/>
          </p:nvPr>
        </p:nvSpPr>
        <p:spPr/>
        <p:txBody>
          <a:bodyPr/>
          <a:lstStyle/>
          <a:p>
            <a:r>
              <a:rPr lang="en-US" dirty="0"/>
              <a:t>The role of good gut bacteria </a:t>
            </a:r>
            <a:endParaRPr lang="en-GB" dirty="0"/>
          </a:p>
        </p:txBody>
      </p:sp>
      <p:pic>
        <p:nvPicPr>
          <p:cNvPr id="4" name="Online Media 3" title="Probiotics Benefits + Myths | Improve Gut Health | Doctor Mike">
            <a:hlinkClick r:id="" action="ppaction://media"/>
            <a:extLst>
              <a:ext uri="{FF2B5EF4-FFF2-40B4-BE49-F238E27FC236}">
                <a16:creationId xmlns:a16="http://schemas.microsoft.com/office/drawing/2014/main" id="{E33F38B8-B6F9-BD41-EE56-DF9454E51C2E}"/>
              </a:ext>
            </a:extLst>
          </p:cNvPr>
          <p:cNvPicPr>
            <a:picLocks noGrp="1" noRot="1" noChangeAspect="1"/>
          </p:cNvPicPr>
          <p:nvPr>
            <p:ph idx="1"/>
            <a:videoFile r:link="rId1"/>
          </p:nvPr>
        </p:nvPicPr>
        <p:blipFill>
          <a:blip r:embed="rId3"/>
          <a:stretch>
            <a:fillRect/>
          </a:stretch>
        </p:blipFill>
        <p:spPr>
          <a:xfrm>
            <a:off x="563563" y="1600200"/>
            <a:ext cx="8016875" cy="4525963"/>
          </a:xfrm>
          <a:prstGeom prst="rect">
            <a:avLst/>
          </a:prstGeom>
        </p:spPr>
      </p:pic>
    </p:spTree>
    <p:extLst>
      <p:ext uri="{BB962C8B-B14F-4D97-AF65-F5344CB8AC3E}">
        <p14:creationId xmlns:p14="http://schemas.microsoft.com/office/powerpoint/2010/main" val="414996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FD84B9-91FE-482E-2445-B1B63C5D5298}"/>
              </a:ext>
            </a:extLst>
          </p:cNvPr>
          <p:cNvSpPr>
            <a:spLocks noGrp="1"/>
          </p:cNvSpPr>
          <p:nvPr>
            <p:ph type="title"/>
          </p:nvPr>
        </p:nvSpPr>
        <p:spPr>
          <a:xfrm>
            <a:off x="515125" y="1153572"/>
            <a:ext cx="2400300" cy="4461163"/>
          </a:xfrm>
        </p:spPr>
        <p:txBody>
          <a:bodyPr>
            <a:normAutofit/>
          </a:bodyPr>
          <a:lstStyle/>
          <a:p>
            <a:r>
              <a:rPr lang="en-GB" sz="3700">
                <a:solidFill>
                  <a:srgbClr val="FFFFFF"/>
                </a:solidFill>
              </a:rPr>
              <a:t>Gut microbiota &amp; health</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55399A4-39CF-2CA4-8780-A7F1350B6256}"/>
              </a:ext>
            </a:extLst>
          </p:cNvPr>
          <p:cNvSpPr>
            <a:spLocks noGrp="1"/>
          </p:cNvSpPr>
          <p:nvPr>
            <p:ph idx="1"/>
          </p:nvPr>
        </p:nvSpPr>
        <p:spPr>
          <a:xfrm>
            <a:off x="3335481" y="591344"/>
            <a:ext cx="5179868" cy="5585619"/>
          </a:xfrm>
        </p:spPr>
        <p:txBody>
          <a:bodyPr anchor="ctr">
            <a:normAutofit/>
          </a:bodyPr>
          <a:lstStyle/>
          <a:p>
            <a:r>
              <a:rPr lang="en-GB" dirty="0"/>
              <a:t>The gut microbiome influences immunity, metabolism, and the gut–brain axis through microbial metabolites (e.g., short-chain fatty acids), bile acids, tryptophan pathways, gut barrier integrity, and neuro-immune/vagal signalling (Al Bander et al., 2026).</a:t>
            </a:r>
          </a:p>
        </p:txBody>
      </p:sp>
    </p:spTree>
    <p:extLst>
      <p:ext uri="{BB962C8B-B14F-4D97-AF65-F5344CB8AC3E}">
        <p14:creationId xmlns:p14="http://schemas.microsoft.com/office/powerpoint/2010/main" val="3780673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99DD47-A885-8A90-48C8-6D48DF8A2986}"/>
              </a:ext>
            </a:extLst>
          </p:cNvPr>
          <p:cNvSpPr>
            <a:spLocks noGrp="1"/>
          </p:cNvSpPr>
          <p:nvPr>
            <p:ph type="title"/>
          </p:nvPr>
        </p:nvSpPr>
        <p:spPr>
          <a:xfrm>
            <a:off x="515125" y="1153572"/>
            <a:ext cx="2400300" cy="4461163"/>
          </a:xfrm>
        </p:spPr>
        <p:txBody>
          <a:bodyPr>
            <a:normAutofit/>
          </a:bodyPr>
          <a:lstStyle/>
          <a:p>
            <a:r>
              <a:rPr lang="en-US">
                <a:solidFill>
                  <a:srgbClr val="FFFFFF"/>
                </a:solidFill>
              </a:rPr>
              <a:t>Mental Health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4B5431A-38CC-E9B6-FE93-CECC77EBA232}"/>
              </a:ext>
            </a:extLst>
          </p:cNvPr>
          <p:cNvSpPr>
            <a:spLocks noGrp="1"/>
          </p:cNvSpPr>
          <p:nvPr>
            <p:ph idx="1"/>
          </p:nvPr>
        </p:nvSpPr>
        <p:spPr>
          <a:xfrm>
            <a:off x="3335481" y="591344"/>
            <a:ext cx="5179868" cy="5585619"/>
          </a:xfrm>
        </p:spPr>
        <p:txBody>
          <a:bodyPr anchor="ctr">
            <a:normAutofit/>
          </a:bodyPr>
          <a:lstStyle/>
          <a:p>
            <a:r>
              <a:rPr lang="en-GB" dirty="0"/>
              <a:t>The gut microbiome influences immunity, metabolism, and the gut–brain axis through microbial metabolites (e.g., short-chain fatty acids), bile acids, tryptophan pathways, gut barrier integrity, and neuro-immune/vagal signalling (Al Bander et al., 2026).</a:t>
            </a:r>
          </a:p>
        </p:txBody>
      </p:sp>
    </p:spTree>
    <p:extLst>
      <p:ext uri="{BB962C8B-B14F-4D97-AF65-F5344CB8AC3E}">
        <p14:creationId xmlns:p14="http://schemas.microsoft.com/office/powerpoint/2010/main" val="32049395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49221B-70E2-F2BE-8193-2F664014DAE9}"/>
              </a:ext>
            </a:extLst>
          </p:cNvPr>
          <p:cNvSpPr>
            <a:spLocks noGrp="1"/>
          </p:cNvSpPr>
          <p:nvPr>
            <p:ph type="title"/>
          </p:nvPr>
        </p:nvSpPr>
        <p:spPr>
          <a:xfrm>
            <a:off x="515125" y="1153572"/>
            <a:ext cx="2400300" cy="4461163"/>
          </a:xfrm>
        </p:spPr>
        <p:txBody>
          <a:bodyPr>
            <a:normAutofit/>
          </a:bodyPr>
          <a:lstStyle/>
          <a:p>
            <a:r>
              <a:rPr lang="en-US">
                <a:solidFill>
                  <a:srgbClr val="FFFFFF"/>
                </a:solidFill>
              </a:rPr>
              <a:t>Burden of disease</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BFE3431-095D-BBD8-9EE5-99B4C8D306E0}"/>
              </a:ext>
            </a:extLst>
          </p:cNvPr>
          <p:cNvSpPr>
            <a:spLocks noGrp="1"/>
          </p:cNvSpPr>
          <p:nvPr>
            <p:ph idx="1"/>
          </p:nvPr>
        </p:nvSpPr>
        <p:spPr>
          <a:xfrm>
            <a:off x="3335481" y="591344"/>
            <a:ext cx="5179868" cy="5585619"/>
          </a:xfrm>
        </p:spPr>
        <p:txBody>
          <a:bodyPr anchor="ctr">
            <a:normAutofit/>
          </a:bodyPr>
          <a:lstStyle/>
          <a:p>
            <a:pPr>
              <a:lnSpc>
                <a:spcPct val="90000"/>
              </a:lnSpc>
            </a:pPr>
            <a:r>
              <a:rPr lang="en-US" sz="2500"/>
              <a:t>The impact of obesity on the UK is extensive, affecting both health and economic factors. Studies show that obesity and overweight cost the NHS approximately £3.2 billion annually. Earlier estimates varied, ranging from £480 million in 1998 to £1.1 billion in 2004. </a:t>
            </a:r>
          </a:p>
          <a:p>
            <a:pPr>
              <a:lnSpc>
                <a:spcPct val="90000"/>
              </a:lnSpc>
            </a:pPr>
            <a:r>
              <a:rPr lang="en-US" sz="2500"/>
              <a:t>It is estimated that in 2023 the UK will see an increase of approximately 11 million more adults leading to 5.7-7.3 million cases of heart disease and stroke.</a:t>
            </a:r>
          </a:p>
        </p:txBody>
      </p:sp>
    </p:spTree>
    <p:extLst>
      <p:ext uri="{BB962C8B-B14F-4D97-AF65-F5344CB8AC3E}">
        <p14:creationId xmlns:p14="http://schemas.microsoft.com/office/powerpoint/2010/main" val="1373259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DEB7FC-4F80-BB23-A2EC-7C0BE8AF6E59}"/>
              </a:ext>
            </a:extLst>
          </p:cNvPr>
          <p:cNvSpPr>
            <a:spLocks noGrp="1"/>
          </p:cNvSpPr>
          <p:nvPr>
            <p:ph type="title"/>
          </p:nvPr>
        </p:nvSpPr>
        <p:spPr>
          <a:xfrm>
            <a:off x="515125" y="1153572"/>
            <a:ext cx="2400300" cy="4461163"/>
          </a:xfrm>
        </p:spPr>
        <p:txBody>
          <a:bodyPr>
            <a:normAutofit/>
          </a:bodyPr>
          <a:lstStyle/>
          <a:p>
            <a:r>
              <a:rPr lang="en-GB" sz="1800">
                <a:solidFill>
                  <a:srgbClr val="FFFFFF"/>
                </a:solidFill>
              </a:rPr>
              <a:t>Dementia/Alzheimer’s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69ECB25-BE9E-DB91-9334-A19C170C63AB}"/>
              </a:ext>
            </a:extLst>
          </p:cNvPr>
          <p:cNvSpPr>
            <a:spLocks noGrp="1"/>
          </p:cNvSpPr>
          <p:nvPr>
            <p:ph idx="1"/>
          </p:nvPr>
        </p:nvSpPr>
        <p:spPr>
          <a:xfrm>
            <a:off x="3335481" y="591344"/>
            <a:ext cx="5179868" cy="5585619"/>
          </a:xfrm>
        </p:spPr>
        <p:txBody>
          <a:bodyPr anchor="ctr">
            <a:normAutofit/>
          </a:bodyPr>
          <a:lstStyle/>
          <a:p>
            <a:pPr>
              <a:lnSpc>
                <a:spcPct val="90000"/>
              </a:lnSpc>
            </a:pPr>
            <a:r>
              <a:rPr lang="en-GB" dirty="0"/>
              <a:t>Meta-analytic and review evidence shows microbiome differences in Alzheimer’s disease and proposes mechanisms involving inflammation, permeability, and microbial metabolites; intervention evidence is emerging but not yet definitive (Zhang et al., 2024; Li et al., 2024; Kelly et al., 2026).</a:t>
            </a:r>
          </a:p>
        </p:txBody>
      </p:sp>
    </p:spTree>
    <p:extLst>
      <p:ext uri="{BB962C8B-B14F-4D97-AF65-F5344CB8AC3E}">
        <p14:creationId xmlns:p14="http://schemas.microsoft.com/office/powerpoint/2010/main" val="1994956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6D55CE-7BB6-A1DD-F9E8-257E8AD46E41}"/>
              </a:ext>
            </a:extLst>
          </p:cNvPr>
          <p:cNvSpPr>
            <a:spLocks noGrp="1"/>
          </p:cNvSpPr>
          <p:nvPr>
            <p:ph type="title"/>
          </p:nvPr>
        </p:nvSpPr>
        <p:spPr>
          <a:xfrm>
            <a:off x="571352" y="350196"/>
            <a:ext cx="3485178" cy="1624520"/>
          </a:xfrm>
        </p:spPr>
        <p:txBody>
          <a:bodyPr anchor="ctr">
            <a:normAutofit/>
          </a:bodyPr>
          <a:lstStyle/>
          <a:p>
            <a:r>
              <a:rPr lang="en-US" sz="3500"/>
              <a:t>Traffic Light System</a:t>
            </a:r>
            <a:endParaRPr lang="en-GB" sz="3500"/>
          </a:p>
        </p:txBody>
      </p:sp>
      <p:sp>
        <p:nvSpPr>
          <p:cNvPr id="3" name="Content Placeholder 2">
            <a:extLst>
              <a:ext uri="{FF2B5EF4-FFF2-40B4-BE49-F238E27FC236}">
                <a16:creationId xmlns:a16="http://schemas.microsoft.com/office/drawing/2014/main" id="{D02792B1-D3CE-0FB1-130B-91485D65039F}"/>
              </a:ext>
            </a:extLst>
          </p:cNvPr>
          <p:cNvSpPr>
            <a:spLocks noGrp="1"/>
          </p:cNvSpPr>
          <p:nvPr>
            <p:ph idx="1"/>
          </p:nvPr>
        </p:nvSpPr>
        <p:spPr>
          <a:xfrm>
            <a:off x="571351" y="2743200"/>
            <a:ext cx="3485179" cy="3613149"/>
          </a:xfrm>
        </p:spPr>
        <p:txBody>
          <a:bodyPr anchor="ctr">
            <a:normAutofit/>
          </a:bodyPr>
          <a:lstStyle/>
          <a:p>
            <a:r>
              <a:rPr lang="en-US" sz="1700"/>
              <a:t>The UK Traffic Light food labelling system is a front-of-pack colour-coded nutritional guide.</a:t>
            </a:r>
          </a:p>
          <a:p>
            <a:r>
              <a:rPr lang="en-US" sz="1700"/>
              <a:t>It was designed to help consumers quickly assess levels of fat, saturated fat, sugars and  energy in packaged foods.</a:t>
            </a:r>
            <a:endParaRPr lang="en-GB" sz="1700"/>
          </a:p>
        </p:txBody>
      </p:sp>
      <p:pic>
        <p:nvPicPr>
          <p:cNvPr id="8" name="Picture 7" descr="Green color on the traffic light">
            <a:extLst>
              <a:ext uri="{FF2B5EF4-FFF2-40B4-BE49-F238E27FC236}">
                <a16:creationId xmlns:a16="http://schemas.microsoft.com/office/drawing/2014/main" id="{5F8EEDBB-5362-0B3A-8675-C8A2069AD178}"/>
              </a:ext>
            </a:extLst>
          </p:cNvPr>
          <p:cNvPicPr>
            <a:picLocks noChangeAspect="1"/>
          </p:cNvPicPr>
          <p:nvPr/>
        </p:nvPicPr>
        <p:blipFill>
          <a:blip r:embed="rId2"/>
          <a:srcRect l="36788" r="18662" b="-2"/>
          <a:stretch>
            <a:fillRect/>
          </a:stretch>
        </p:blipFill>
        <p:spPr>
          <a:xfrm>
            <a:off x="4572000" y="1"/>
            <a:ext cx="4577118" cy="6858000"/>
          </a:xfrm>
          <a:prstGeom prst="rect">
            <a:avLst/>
          </a:prstGeom>
        </p:spPr>
      </p:pic>
    </p:spTree>
    <p:extLst>
      <p:ext uri="{BB962C8B-B14F-4D97-AF65-F5344CB8AC3E}">
        <p14:creationId xmlns:p14="http://schemas.microsoft.com/office/powerpoint/2010/main" val="373986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25B7F-7774-2C68-46DB-66840B082B3A}"/>
              </a:ext>
            </a:extLst>
          </p:cNvPr>
          <p:cNvSpPr>
            <a:spLocks noGrp="1"/>
          </p:cNvSpPr>
          <p:nvPr>
            <p:ph type="title"/>
          </p:nvPr>
        </p:nvSpPr>
        <p:spPr/>
        <p:txBody>
          <a:bodyPr/>
          <a:lstStyle/>
          <a:p>
            <a:r>
              <a:rPr lang="en-US" dirty="0"/>
              <a:t>Limitations </a:t>
            </a:r>
            <a:endParaRPr lang="en-GB" dirty="0"/>
          </a:p>
        </p:txBody>
      </p:sp>
      <p:sp>
        <p:nvSpPr>
          <p:cNvPr id="3" name="Content Placeholder 2">
            <a:extLst>
              <a:ext uri="{FF2B5EF4-FFF2-40B4-BE49-F238E27FC236}">
                <a16:creationId xmlns:a16="http://schemas.microsoft.com/office/drawing/2014/main" id="{EDCD106C-5DF4-0CFD-B670-FE0F02F075F8}"/>
              </a:ext>
            </a:extLst>
          </p:cNvPr>
          <p:cNvSpPr>
            <a:spLocks noGrp="1"/>
          </p:cNvSpPr>
          <p:nvPr>
            <p:ph idx="1"/>
          </p:nvPr>
        </p:nvSpPr>
        <p:spPr/>
        <p:txBody>
          <a:bodyPr/>
          <a:lstStyle/>
          <a:p>
            <a:r>
              <a:rPr lang="en-US" dirty="0">
                <a:hlinkClick r:id="rId2"/>
              </a:rPr>
              <a:t>Diet Coke is NOT healthy! That green light is misleading. Learn how ar... | TikTok</a:t>
            </a:r>
            <a:endParaRPr lang="en-GB" dirty="0"/>
          </a:p>
        </p:txBody>
      </p:sp>
    </p:spTree>
    <p:extLst>
      <p:ext uri="{BB962C8B-B14F-4D97-AF65-F5344CB8AC3E}">
        <p14:creationId xmlns:p14="http://schemas.microsoft.com/office/powerpoint/2010/main" val="41189893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C517E2-BB8A-EE59-CB83-95F8F1481A4F}"/>
              </a:ext>
            </a:extLst>
          </p:cNvPr>
          <p:cNvSpPr>
            <a:spLocks noGrp="1"/>
          </p:cNvSpPr>
          <p:nvPr>
            <p:ph type="title"/>
          </p:nvPr>
        </p:nvSpPr>
        <p:spPr>
          <a:xfrm>
            <a:off x="515125" y="1153572"/>
            <a:ext cx="2400300" cy="4461163"/>
          </a:xfrm>
        </p:spPr>
        <p:txBody>
          <a:bodyPr>
            <a:normAutofit/>
          </a:bodyPr>
          <a:lstStyle/>
          <a:p>
            <a:r>
              <a:rPr lang="en-US">
                <a:solidFill>
                  <a:srgbClr val="FFFFFF"/>
                </a:solidFill>
              </a:rPr>
              <a:t>What it means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C030A4C-70C4-4851-82EA-B208E5606743}"/>
              </a:ext>
            </a:extLst>
          </p:cNvPr>
          <p:cNvSpPr>
            <a:spLocks noGrp="1"/>
          </p:cNvSpPr>
          <p:nvPr>
            <p:ph idx="1"/>
          </p:nvPr>
        </p:nvSpPr>
        <p:spPr>
          <a:xfrm>
            <a:off x="3335481" y="591344"/>
            <a:ext cx="5179868" cy="5585619"/>
          </a:xfrm>
        </p:spPr>
        <p:txBody>
          <a:bodyPr anchor="ctr">
            <a:normAutofit/>
          </a:bodyPr>
          <a:lstStyle/>
          <a:p>
            <a:r>
              <a:rPr lang="en-US" b="1" dirty="0"/>
              <a:t>Green</a:t>
            </a:r>
            <a:r>
              <a:rPr lang="en-US" dirty="0"/>
              <a:t>: Indicates low content of the nutrient, making it a healthier choice.</a:t>
            </a:r>
          </a:p>
          <a:p>
            <a:r>
              <a:rPr lang="en-US" b="1" dirty="0"/>
              <a:t>Amber</a:t>
            </a:r>
            <a:r>
              <a:rPr lang="en-US" dirty="0"/>
              <a:t>: Signals a moderate amount of the nutrient, which can be consumed in moderation.</a:t>
            </a:r>
          </a:p>
          <a:p>
            <a:r>
              <a:rPr lang="en-US" b="1" dirty="0"/>
              <a:t>Red</a:t>
            </a:r>
            <a:r>
              <a:rPr lang="en-US" dirty="0"/>
              <a:t>: Denotes high in saturated fats, sugars and salt eat sparingly</a:t>
            </a:r>
            <a:endParaRPr lang="en-GB" dirty="0"/>
          </a:p>
        </p:txBody>
      </p:sp>
    </p:spTree>
    <p:extLst>
      <p:ext uri="{BB962C8B-B14F-4D97-AF65-F5344CB8AC3E}">
        <p14:creationId xmlns:p14="http://schemas.microsoft.com/office/powerpoint/2010/main" val="39927116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91" y="1119031"/>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AA03FC-1B55-4CAF-9E7F-CF83422475EE}"/>
              </a:ext>
            </a:extLst>
          </p:cNvPr>
          <p:cNvSpPr>
            <a:spLocks noGrp="1"/>
          </p:cNvSpPr>
          <p:nvPr>
            <p:ph type="title"/>
          </p:nvPr>
        </p:nvSpPr>
        <p:spPr>
          <a:xfrm>
            <a:off x="878305" y="1396686"/>
            <a:ext cx="2430380" cy="4064628"/>
          </a:xfrm>
        </p:spPr>
        <p:txBody>
          <a:bodyPr>
            <a:normAutofit/>
          </a:bodyPr>
          <a:lstStyle/>
          <a:p>
            <a:r>
              <a:rPr lang="en-US">
                <a:solidFill>
                  <a:srgbClr val="FFFFFF"/>
                </a:solidFill>
              </a:rPr>
              <a:t>Weight Gain and Obesity </a:t>
            </a: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6512790" y="941148"/>
            <a:ext cx="2240924"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6" y="4780992"/>
            <a:ext cx="409575"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945810D-76C5-888F-4EEA-2B361733C37E}"/>
              </a:ext>
            </a:extLst>
          </p:cNvPr>
          <p:cNvSpPr>
            <a:spLocks noGrp="1"/>
          </p:cNvSpPr>
          <p:nvPr>
            <p:ph idx="1"/>
          </p:nvPr>
        </p:nvSpPr>
        <p:spPr>
          <a:xfrm>
            <a:off x="4027614" y="1526033"/>
            <a:ext cx="4152298" cy="3935281"/>
          </a:xfrm>
        </p:spPr>
        <p:txBody>
          <a:bodyPr>
            <a:normAutofit/>
          </a:bodyPr>
          <a:lstStyle/>
          <a:p>
            <a:pPr>
              <a:lnSpc>
                <a:spcPct val="90000"/>
              </a:lnSpc>
            </a:pPr>
            <a:r>
              <a:rPr lang="en-GB" sz="2200"/>
              <a:t>Meta-analytic and review evidence shows microbiome differences in Alzheimer’s disease and proposes mechanisms involving inflammation, permeability, and microbial metabolites; intervention evidence is emerging but not yet definitive (Zhang et al., 2024; Li et al., 2024; Kelly et al., 2026).</a:t>
            </a:r>
          </a:p>
        </p:txBody>
      </p:sp>
    </p:spTree>
    <p:extLst>
      <p:ext uri="{BB962C8B-B14F-4D97-AF65-F5344CB8AC3E}">
        <p14:creationId xmlns:p14="http://schemas.microsoft.com/office/powerpoint/2010/main" val="1118142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6AD4F7-73FA-7D7B-5861-B04F1318FA31}"/>
              </a:ext>
            </a:extLst>
          </p:cNvPr>
          <p:cNvSpPr>
            <a:spLocks noGrp="1"/>
          </p:cNvSpPr>
          <p:nvPr>
            <p:ph type="title"/>
          </p:nvPr>
        </p:nvSpPr>
        <p:spPr>
          <a:xfrm>
            <a:off x="515125" y="1153572"/>
            <a:ext cx="2400300" cy="4461163"/>
          </a:xfrm>
        </p:spPr>
        <p:txBody>
          <a:bodyPr>
            <a:normAutofit/>
          </a:bodyPr>
          <a:lstStyle/>
          <a:p>
            <a:r>
              <a:rPr lang="en-US" sz="3700">
                <a:solidFill>
                  <a:srgbClr val="FFFFFF"/>
                </a:solidFill>
              </a:rPr>
              <a:t>Fermented foods (what they are)</a:t>
            </a:r>
            <a:endParaRPr lang="en-GB" sz="37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8C84D41-D5E1-647C-3511-B53E1565B71D}"/>
              </a:ext>
            </a:extLst>
          </p:cNvPr>
          <p:cNvSpPr>
            <a:spLocks noGrp="1"/>
          </p:cNvSpPr>
          <p:nvPr>
            <p:ph idx="1"/>
          </p:nvPr>
        </p:nvSpPr>
        <p:spPr>
          <a:xfrm>
            <a:off x="3335481" y="591344"/>
            <a:ext cx="5179868" cy="5585619"/>
          </a:xfrm>
        </p:spPr>
        <p:txBody>
          <a:bodyPr anchor="ctr">
            <a:normAutofit/>
          </a:bodyPr>
          <a:lstStyle/>
          <a:p>
            <a:pPr>
              <a:lnSpc>
                <a:spcPct val="90000"/>
              </a:lnSpc>
            </a:pPr>
            <a:r>
              <a:rPr lang="en-US" sz="2200" dirty="0"/>
              <a:t>Fermented foods are produced via controlled microbial growth that converts food components (often sugars) into acids/alcohols, changing taste, texture, and digestibility (Tamang et al., 2023). Not all fermented foods are “probiotic” (some are </a:t>
            </a:r>
            <a:r>
              <a:rPr lang="en-US" sz="2200" dirty="0" err="1"/>
              <a:t>pasteurised</a:t>
            </a:r>
            <a:r>
              <a:rPr lang="en-US" sz="2200" dirty="0"/>
              <a:t>), and “probiotic” implies defined strains at effective doses with demonstrated benefit (</a:t>
            </a:r>
            <a:r>
              <a:rPr lang="en-US" sz="2200" dirty="0" err="1"/>
              <a:t>Dimidi</a:t>
            </a:r>
            <a:r>
              <a:rPr lang="en-US" sz="2200" dirty="0"/>
              <a:t> et al., 2025). Evidence suggests fermented foods may support gut ecology via live microbes and fermentation metabolites, though effects vary by food and outcome (Nath et al., 2025).</a:t>
            </a:r>
            <a:endParaRPr lang="en-GB" sz="2200" dirty="0"/>
          </a:p>
        </p:txBody>
      </p:sp>
    </p:spTree>
    <p:extLst>
      <p:ext uri="{BB962C8B-B14F-4D97-AF65-F5344CB8AC3E}">
        <p14:creationId xmlns:p14="http://schemas.microsoft.com/office/powerpoint/2010/main" val="29072164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3C7D20-7D71-C988-46C4-92554042927B}"/>
              </a:ext>
            </a:extLst>
          </p:cNvPr>
          <p:cNvSpPr>
            <a:spLocks noGrp="1"/>
          </p:cNvSpPr>
          <p:nvPr>
            <p:ph type="title"/>
          </p:nvPr>
        </p:nvSpPr>
        <p:spPr>
          <a:xfrm>
            <a:off x="628650" y="365125"/>
            <a:ext cx="7886700" cy="1325563"/>
          </a:xfrm>
        </p:spPr>
        <p:txBody>
          <a:bodyPr>
            <a:normAutofit/>
          </a:bodyPr>
          <a:lstStyle/>
          <a:p>
            <a:r>
              <a:rPr lang="en-US" sz="4700"/>
              <a:t>Burden of disease </a:t>
            </a:r>
            <a:endParaRPr lang="en-GB" sz="4700"/>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sX0" fmla="*/ 0 w 8140446"/>
              <a:gd name="csY0" fmla="*/ 0 h 18288"/>
              <a:gd name="csX1" fmla="*/ 434157 w 8140446"/>
              <a:gd name="csY1" fmla="*/ 0 h 18288"/>
              <a:gd name="csX2" fmla="*/ 1193932 w 8140446"/>
              <a:gd name="csY2" fmla="*/ 0 h 18288"/>
              <a:gd name="csX3" fmla="*/ 1628089 w 8140446"/>
              <a:gd name="csY3" fmla="*/ 0 h 18288"/>
              <a:gd name="csX4" fmla="*/ 2225055 w 8140446"/>
              <a:gd name="csY4" fmla="*/ 0 h 18288"/>
              <a:gd name="csX5" fmla="*/ 3066235 w 8140446"/>
              <a:gd name="csY5" fmla="*/ 0 h 18288"/>
              <a:gd name="csX6" fmla="*/ 3744605 w 8140446"/>
              <a:gd name="csY6" fmla="*/ 0 h 18288"/>
              <a:gd name="csX7" fmla="*/ 4504380 w 8140446"/>
              <a:gd name="csY7" fmla="*/ 0 h 18288"/>
              <a:gd name="csX8" fmla="*/ 5101346 w 8140446"/>
              <a:gd name="csY8" fmla="*/ 0 h 18288"/>
              <a:gd name="csX9" fmla="*/ 5779717 w 8140446"/>
              <a:gd name="csY9" fmla="*/ 0 h 18288"/>
              <a:gd name="csX10" fmla="*/ 6620896 w 8140446"/>
              <a:gd name="csY10" fmla="*/ 0 h 18288"/>
              <a:gd name="csX11" fmla="*/ 7136458 w 8140446"/>
              <a:gd name="csY11" fmla="*/ 0 h 18288"/>
              <a:gd name="csX12" fmla="*/ 8140446 w 8140446"/>
              <a:gd name="csY12" fmla="*/ 0 h 18288"/>
              <a:gd name="csX13" fmla="*/ 8140446 w 8140446"/>
              <a:gd name="csY13" fmla="*/ 18288 h 18288"/>
              <a:gd name="csX14" fmla="*/ 7543480 w 8140446"/>
              <a:gd name="csY14" fmla="*/ 18288 h 18288"/>
              <a:gd name="csX15" fmla="*/ 7109323 w 8140446"/>
              <a:gd name="csY15" fmla="*/ 18288 h 18288"/>
              <a:gd name="csX16" fmla="*/ 6430952 w 8140446"/>
              <a:gd name="csY16" fmla="*/ 18288 h 18288"/>
              <a:gd name="csX17" fmla="*/ 5915391 w 8140446"/>
              <a:gd name="csY17" fmla="*/ 18288 h 18288"/>
              <a:gd name="csX18" fmla="*/ 5237020 w 8140446"/>
              <a:gd name="csY18" fmla="*/ 18288 h 18288"/>
              <a:gd name="csX19" fmla="*/ 4558650 w 8140446"/>
              <a:gd name="csY19" fmla="*/ 18288 h 18288"/>
              <a:gd name="csX20" fmla="*/ 3880279 w 8140446"/>
              <a:gd name="csY20" fmla="*/ 18288 h 18288"/>
              <a:gd name="csX21" fmla="*/ 3201909 w 8140446"/>
              <a:gd name="csY21" fmla="*/ 18288 h 18288"/>
              <a:gd name="csX22" fmla="*/ 2604943 w 8140446"/>
              <a:gd name="csY22" fmla="*/ 18288 h 18288"/>
              <a:gd name="csX23" fmla="*/ 1845168 w 8140446"/>
              <a:gd name="csY23" fmla="*/ 18288 h 18288"/>
              <a:gd name="csX24" fmla="*/ 1166797 w 8140446"/>
              <a:gd name="csY24" fmla="*/ 18288 h 18288"/>
              <a:gd name="csX25" fmla="*/ 0 w 8140446"/>
              <a:gd name="csY25" fmla="*/ 18288 h 18288"/>
              <a:gd name="csX26" fmla="*/ 0 w 8140446"/>
              <a:gd name="csY2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83F46D-36A2-489F-49B3-EA72500D39EA}"/>
              </a:ext>
            </a:extLst>
          </p:cNvPr>
          <p:cNvSpPr>
            <a:spLocks noGrp="1"/>
          </p:cNvSpPr>
          <p:nvPr>
            <p:ph idx="1"/>
          </p:nvPr>
        </p:nvSpPr>
        <p:spPr>
          <a:xfrm>
            <a:off x="628650" y="1929384"/>
            <a:ext cx="7886700" cy="4251960"/>
          </a:xfrm>
        </p:spPr>
        <p:txBody>
          <a:bodyPr>
            <a:normAutofit lnSpcReduction="10000"/>
          </a:bodyPr>
          <a:lstStyle/>
          <a:p>
            <a:r>
              <a:rPr lang="en-US" b="0" i="0" dirty="0">
                <a:effectLst/>
                <a:latin typeface="Source Sans 3"/>
              </a:rPr>
              <a:t>6-8.5 million cases of diabetes, and 492,000-669,000 additional cancer cases. </a:t>
            </a:r>
          </a:p>
          <a:p>
            <a:r>
              <a:rPr lang="en-US" dirty="0">
                <a:latin typeface="Source Sans 3"/>
              </a:rPr>
              <a:t>The combined medical coats associate with these preventable disease are expected to rise to £1.9- 2 billion annually.</a:t>
            </a:r>
          </a:p>
          <a:p>
            <a:r>
              <a:rPr lang="en-US" b="0" i="0" dirty="0">
                <a:effectLst/>
                <a:latin typeface="Source Sans 3"/>
              </a:rPr>
              <a:t>This underscores the urgent need for effective public health initiatives to mitigate the increasing prevalence of obesity and its associated health risks</a:t>
            </a:r>
          </a:p>
          <a:p>
            <a:endParaRPr lang="en-GB" sz="1900" dirty="0"/>
          </a:p>
        </p:txBody>
      </p:sp>
    </p:spTree>
    <p:extLst>
      <p:ext uri="{BB962C8B-B14F-4D97-AF65-F5344CB8AC3E}">
        <p14:creationId xmlns:p14="http://schemas.microsoft.com/office/powerpoint/2010/main" val="3606336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izza and toppics on table">
            <a:extLst>
              <a:ext uri="{FF2B5EF4-FFF2-40B4-BE49-F238E27FC236}">
                <a16:creationId xmlns:a16="http://schemas.microsoft.com/office/drawing/2014/main" id="{5BEA2A9D-D88E-ED37-FDC0-64607C2576E8}"/>
              </a:ext>
            </a:extLst>
          </p:cNvPr>
          <p:cNvPicPr>
            <a:picLocks noChangeAspect="1"/>
          </p:cNvPicPr>
          <p:nvPr/>
        </p:nvPicPr>
        <p:blipFill>
          <a:blip r:embed="rId2"/>
          <a:srcRect l="60507" r="-2" b="-2"/>
          <a:stretch/>
        </p:blipFill>
        <p:spPr>
          <a:xfrm>
            <a:off x="20" y="-2"/>
            <a:ext cx="4057627"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7647" y="-1"/>
            <a:ext cx="508635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CC0F33-DD3F-1F11-8E69-46776F41CCF2}"/>
              </a:ext>
            </a:extLst>
          </p:cNvPr>
          <p:cNvSpPr>
            <a:spLocks noGrp="1"/>
          </p:cNvSpPr>
          <p:nvPr>
            <p:ph type="title"/>
          </p:nvPr>
        </p:nvSpPr>
        <p:spPr>
          <a:xfrm>
            <a:off x="4586487" y="405685"/>
            <a:ext cx="4098726" cy="1559301"/>
          </a:xfrm>
        </p:spPr>
        <p:txBody>
          <a:bodyPr>
            <a:normAutofit/>
          </a:bodyPr>
          <a:lstStyle/>
          <a:p>
            <a:pPr>
              <a:lnSpc>
                <a:spcPct val="90000"/>
              </a:lnSpc>
            </a:pPr>
            <a:r>
              <a:rPr lang="en-US" sz="3500" b="1"/>
              <a:t>Why We Turn to Convenience Foods</a:t>
            </a:r>
            <a:br>
              <a:rPr lang="en-US" sz="3500" b="1"/>
            </a:br>
            <a:endParaRPr lang="en-GB" sz="3500"/>
          </a:p>
        </p:txBody>
      </p:sp>
      <p:sp>
        <p:nvSpPr>
          <p:cNvPr id="3" name="Content Placeholder 2">
            <a:extLst>
              <a:ext uri="{FF2B5EF4-FFF2-40B4-BE49-F238E27FC236}">
                <a16:creationId xmlns:a16="http://schemas.microsoft.com/office/drawing/2014/main" id="{5E7D8666-0372-38B7-7874-29B2E01C9DC3}"/>
              </a:ext>
            </a:extLst>
          </p:cNvPr>
          <p:cNvSpPr>
            <a:spLocks noGrp="1"/>
          </p:cNvSpPr>
          <p:nvPr>
            <p:ph idx="1"/>
          </p:nvPr>
        </p:nvSpPr>
        <p:spPr>
          <a:xfrm>
            <a:off x="4586487" y="2743200"/>
            <a:ext cx="3935505" cy="3496878"/>
          </a:xfrm>
        </p:spPr>
        <p:txBody>
          <a:bodyPr anchor="ctr">
            <a:normAutofit fontScale="92500" lnSpcReduction="10000"/>
          </a:bodyPr>
          <a:lstStyle/>
          <a:p>
            <a:pPr>
              <a:lnSpc>
                <a:spcPct val="90000"/>
              </a:lnSpc>
            </a:pPr>
            <a:endParaRPr lang="en-US" sz="1800" b="1" dirty="0"/>
          </a:p>
          <a:p>
            <a:pPr>
              <a:lnSpc>
                <a:spcPct val="90000"/>
              </a:lnSpc>
              <a:buFont typeface="Arial" panose="020B0604020202020204" pitchFamily="34" charset="0"/>
              <a:buChar char="•"/>
            </a:pPr>
            <a:r>
              <a:rPr lang="en-US" sz="1800" dirty="0"/>
              <a:t>Busy lifestyles: lack of time to cook fresh meals.</a:t>
            </a:r>
          </a:p>
          <a:p>
            <a:pPr marL="742950" lvl="1" indent="-285750">
              <a:lnSpc>
                <a:spcPct val="90000"/>
              </a:lnSpc>
              <a:buFont typeface="Arial" panose="020B0604020202020204" pitchFamily="34" charset="0"/>
              <a:buChar char="•"/>
            </a:pPr>
            <a:r>
              <a:rPr lang="en-US" sz="1800" dirty="0"/>
              <a:t>Marketing and availability: convenience foods are heavily promoted and widely accessible.</a:t>
            </a:r>
          </a:p>
          <a:p>
            <a:pPr marL="742950" lvl="1" indent="-285750">
              <a:lnSpc>
                <a:spcPct val="90000"/>
              </a:lnSpc>
              <a:buFont typeface="Arial" panose="020B0604020202020204" pitchFamily="34" charset="0"/>
              <a:buChar char="•"/>
            </a:pPr>
            <a:r>
              <a:rPr lang="en-US" sz="1800" dirty="0"/>
              <a:t>Cost-effectiveness: perceived affordability of processed foods compared to fresh options.</a:t>
            </a:r>
          </a:p>
          <a:p>
            <a:pPr marL="742950" lvl="1" indent="-285750">
              <a:lnSpc>
                <a:spcPct val="90000"/>
              </a:lnSpc>
              <a:buFont typeface="Arial" panose="020B0604020202020204" pitchFamily="34" charset="0"/>
              <a:buChar char="•"/>
            </a:pPr>
            <a:r>
              <a:rPr lang="en-US" sz="1800" dirty="0"/>
              <a:t>Emotional eating: stress and fatigue drive consumption of comfort foods.</a:t>
            </a:r>
          </a:p>
          <a:p>
            <a:pPr marL="742950" lvl="1" indent="-285750">
              <a:lnSpc>
                <a:spcPct val="90000"/>
              </a:lnSpc>
              <a:buFont typeface="Arial" panose="020B0604020202020204" pitchFamily="34" charset="0"/>
              <a:buChar char="•"/>
            </a:pPr>
            <a:r>
              <a:rPr lang="en-US" sz="1800" dirty="0"/>
              <a:t>Alcohol as a social and stress-relief mechanism tied to convenience consumption.</a:t>
            </a:r>
          </a:p>
          <a:p>
            <a:pPr>
              <a:lnSpc>
                <a:spcPct val="90000"/>
              </a:lnSpc>
            </a:pPr>
            <a:endParaRPr lang="en-GB" sz="1400" dirty="0"/>
          </a:p>
        </p:txBody>
      </p:sp>
    </p:spTree>
    <p:extLst>
      <p:ext uri="{BB962C8B-B14F-4D97-AF65-F5344CB8AC3E}">
        <p14:creationId xmlns:p14="http://schemas.microsoft.com/office/powerpoint/2010/main" val="19973533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64DEA1-AF9E-F13F-522B-8E0877E70235}"/>
              </a:ext>
            </a:extLst>
          </p:cNvPr>
          <p:cNvSpPr>
            <a:spLocks noGrp="1"/>
          </p:cNvSpPr>
          <p:nvPr>
            <p:ph type="title"/>
          </p:nvPr>
        </p:nvSpPr>
        <p:spPr>
          <a:xfrm>
            <a:off x="515125" y="1153572"/>
            <a:ext cx="2400300" cy="4461163"/>
          </a:xfrm>
        </p:spPr>
        <p:txBody>
          <a:bodyPr>
            <a:normAutofit/>
          </a:bodyPr>
          <a:lstStyle/>
          <a:p>
            <a:pPr>
              <a:lnSpc>
                <a:spcPct val="90000"/>
              </a:lnSpc>
            </a:pPr>
            <a:r>
              <a:rPr lang="en-US" sz="3700">
                <a:solidFill>
                  <a:srgbClr val="FFFFFF"/>
                </a:solidFill>
              </a:rPr>
              <a:t>What does the best evidence converge on as a healthy diet?</a:t>
            </a:r>
            <a:endParaRPr lang="en-GB" sz="37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1C4B436-BE6F-9E67-3192-66FFF8845698}"/>
              </a:ext>
            </a:extLst>
          </p:cNvPr>
          <p:cNvSpPr>
            <a:spLocks noGrp="1"/>
          </p:cNvSpPr>
          <p:nvPr>
            <p:ph idx="1"/>
          </p:nvPr>
        </p:nvSpPr>
        <p:spPr>
          <a:xfrm>
            <a:off x="3335481" y="591344"/>
            <a:ext cx="5179868" cy="5585619"/>
          </a:xfrm>
        </p:spPr>
        <p:txBody>
          <a:bodyPr anchor="ctr">
            <a:normAutofit/>
          </a:bodyPr>
          <a:lstStyle/>
          <a:p>
            <a:pPr>
              <a:lnSpc>
                <a:spcPct val="90000"/>
              </a:lnSpc>
            </a:pPr>
            <a:r>
              <a:rPr lang="en-US" sz="2000" dirty="0"/>
              <a:t>Healthy dietary patterns consistently </a:t>
            </a:r>
            <a:r>
              <a:rPr lang="en-US" sz="2000" dirty="0" err="1"/>
              <a:t>emphasise</a:t>
            </a:r>
            <a:r>
              <a:rPr lang="en-US" sz="2000" dirty="0"/>
              <a:t> vegetables, fruit, legumes, nuts, whole grains, and unsaturated oils, with lower intakes of free sugars, salt, saturated/trans fats (WHO, 2026).</a:t>
            </a:r>
            <a:br>
              <a:rPr lang="en-US" sz="2000" dirty="0"/>
            </a:br>
            <a:r>
              <a:rPr lang="en-US" sz="2000" dirty="0"/>
              <a:t>• Systematic review evidence for lower all-cause mortality is strongest for patterns high in veg/fruit/legumes/nuts/whole grains, plus fish and unsaturated fats, and lower in red/processed meat and refined carbs/sweets (Dietary Guidelines Advisory Committee, 2020).</a:t>
            </a:r>
            <a:br>
              <a:rPr lang="en-US" sz="2000" dirty="0"/>
            </a:br>
            <a:r>
              <a:rPr lang="en-US" sz="2000" dirty="0"/>
              <a:t>• Umbrella evidence links higher nuts/whole grains/fruit/veg/fish to lower mortality, and higher red/processed meat and sugar-sweetened beverages to higher mortality (Onni et al., 2025).</a:t>
            </a:r>
            <a:br>
              <a:rPr lang="en-US" sz="2000" dirty="0"/>
            </a:br>
            <a:endParaRPr lang="en-GB" sz="2000" dirty="0"/>
          </a:p>
        </p:txBody>
      </p:sp>
    </p:spTree>
    <p:extLst>
      <p:ext uri="{BB962C8B-B14F-4D97-AF65-F5344CB8AC3E}">
        <p14:creationId xmlns:p14="http://schemas.microsoft.com/office/powerpoint/2010/main" val="3851076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B5F27F-9D98-1E05-A1F5-DFF1813D0D46}"/>
              </a:ext>
            </a:extLst>
          </p:cNvPr>
          <p:cNvSpPr>
            <a:spLocks noGrp="1"/>
          </p:cNvSpPr>
          <p:nvPr>
            <p:ph type="title"/>
          </p:nvPr>
        </p:nvSpPr>
        <p:spPr>
          <a:xfrm>
            <a:off x="515125" y="1153572"/>
            <a:ext cx="2400300" cy="4461163"/>
          </a:xfrm>
        </p:spPr>
        <p:txBody>
          <a:bodyPr>
            <a:normAutofit/>
          </a:bodyPr>
          <a:lstStyle/>
          <a:p>
            <a:pPr>
              <a:lnSpc>
                <a:spcPct val="90000"/>
              </a:lnSpc>
            </a:pPr>
            <a:r>
              <a:rPr lang="en-GB">
                <a:solidFill>
                  <a:srgbClr val="FFFFFF"/>
                </a:solidFill>
              </a:rPr>
              <a:t>Do “best diets” differ? Pattern beats macro-ratio</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191CF8C-7E85-867E-F2FC-BB607C00CE21}"/>
              </a:ext>
            </a:extLst>
          </p:cNvPr>
          <p:cNvSpPr>
            <a:spLocks noGrp="1"/>
          </p:cNvSpPr>
          <p:nvPr>
            <p:ph idx="1"/>
          </p:nvPr>
        </p:nvSpPr>
        <p:spPr>
          <a:xfrm>
            <a:off x="3335481" y="591344"/>
            <a:ext cx="5179868" cy="5585619"/>
          </a:xfrm>
        </p:spPr>
        <p:txBody>
          <a:bodyPr anchor="ctr">
            <a:normAutofit/>
          </a:bodyPr>
          <a:lstStyle/>
          <a:p>
            <a:pPr>
              <a:lnSpc>
                <a:spcPct val="90000"/>
              </a:lnSpc>
            </a:pPr>
            <a:r>
              <a:rPr lang="en-US" sz="2500" dirty="0"/>
              <a:t>Evidence syntheses suggest named patterns (e.g., Mediterranean/DASH/plant-forward) are more reliably linked to health outcomes than macro percentage targets alone (Dietary Guidelines Advisory Committee, 2020).</a:t>
            </a:r>
          </a:p>
          <a:p>
            <a:pPr>
              <a:lnSpc>
                <a:spcPct val="90000"/>
              </a:lnSpc>
            </a:pPr>
            <a:r>
              <a:rPr lang="en-US" sz="2500" dirty="0"/>
              <a:t>Weight management reviews generally find several dietary approaches can work; long-term success is driven by adherence, food quality, and sustained energy deficit rather than one macro split (NICE, 2025).</a:t>
            </a:r>
          </a:p>
          <a:p>
            <a:pPr>
              <a:lnSpc>
                <a:spcPct val="90000"/>
              </a:lnSpc>
            </a:pPr>
            <a:endParaRPr lang="en-GB" sz="2500" dirty="0"/>
          </a:p>
        </p:txBody>
      </p:sp>
    </p:spTree>
    <p:extLst>
      <p:ext uri="{BB962C8B-B14F-4D97-AF65-F5344CB8AC3E}">
        <p14:creationId xmlns:p14="http://schemas.microsoft.com/office/powerpoint/2010/main" val="20452211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32A37F1-7701-D658-505A-C0E583D29697}"/>
              </a:ext>
            </a:extLst>
          </p:cNvPr>
          <p:cNvSpPr>
            <a:spLocks noGrp="1"/>
          </p:cNvSpPr>
          <p:nvPr>
            <p:ph type="title"/>
          </p:nvPr>
        </p:nvSpPr>
        <p:spPr>
          <a:xfrm>
            <a:off x="628650" y="365125"/>
            <a:ext cx="7886700" cy="1325563"/>
          </a:xfrm>
        </p:spPr>
        <p:txBody>
          <a:bodyPr>
            <a:normAutofit/>
          </a:bodyPr>
          <a:lstStyle/>
          <a:p>
            <a:pPr>
              <a:lnSpc>
                <a:spcPct val="90000"/>
              </a:lnSpc>
            </a:pPr>
            <a:r>
              <a:rPr lang="en-US" dirty="0"/>
              <a:t>How the food industry shapes “what’s normal to eat”</a:t>
            </a:r>
            <a:endParaRPr lang="en-GB"/>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4FF87BA-FEFF-AA7B-85CF-01988489CCEB}"/>
              </a:ext>
            </a:extLst>
          </p:cNvPr>
          <p:cNvSpPr>
            <a:spLocks noGrp="1"/>
          </p:cNvSpPr>
          <p:nvPr>
            <p:ph idx="1"/>
          </p:nvPr>
        </p:nvSpPr>
        <p:spPr>
          <a:xfrm>
            <a:off x="628650" y="1825625"/>
            <a:ext cx="7886700" cy="4351338"/>
          </a:xfrm>
        </p:spPr>
        <p:txBody>
          <a:bodyPr>
            <a:normAutofit/>
          </a:bodyPr>
          <a:lstStyle/>
          <a:p>
            <a:r>
              <a:rPr lang="en-US" dirty="0"/>
              <a:t>Ultra-processed foods are engineered for convenience and palatability, and rising UPF dominance is linked to poorer diet quality; policy proposals target marketing, availability, affordability, and corporate practices (</a:t>
            </a:r>
            <a:r>
              <a:rPr lang="en-US" dirty="0" err="1"/>
              <a:t>Scrinis</a:t>
            </a:r>
            <a:r>
              <a:rPr lang="en-US" dirty="0"/>
              <a:t> et al., 2025; Baker et al., 2025).</a:t>
            </a:r>
            <a:endParaRPr lang="en-GB" dirty="0"/>
          </a:p>
        </p:txBody>
      </p:sp>
    </p:spTree>
    <p:extLst>
      <p:ext uri="{BB962C8B-B14F-4D97-AF65-F5344CB8AC3E}">
        <p14:creationId xmlns:p14="http://schemas.microsoft.com/office/powerpoint/2010/main" val="15951245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E30395-BDC5-6124-A920-490BC063DBA2}"/>
              </a:ext>
            </a:extLst>
          </p:cNvPr>
          <p:cNvSpPr>
            <a:spLocks noGrp="1"/>
          </p:cNvSpPr>
          <p:nvPr>
            <p:ph type="title"/>
          </p:nvPr>
        </p:nvSpPr>
        <p:spPr>
          <a:xfrm>
            <a:off x="628650" y="365125"/>
            <a:ext cx="7886700" cy="1325563"/>
          </a:xfrm>
        </p:spPr>
        <p:txBody>
          <a:bodyPr>
            <a:normAutofit/>
          </a:bodyPr>
          <a:lstStyle/>
          <a:p>
            <a:r>
              <a:rPr lang="en-US" dirty="0"/>
              <a:t>Food industry continued</a:t>
            </a:r>
            <a:endParaRPr lang="en-GB"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4FE8B53-5F0F-D642-21F4-CC7E115B5F4E}"/>
              </a:ext>
            </a:extLst>
          </p:cNvPr>
          <p:cNvSpPr>
            <a:spLocks noGrp="1"/>
          </p:cNvSpPr>
          <p:nvPr>
            <p:ph idx="1"/>
          </p:nvPr>
        </p:nvSpPr>
        <p:spPr>
          <a:xfrm>
            <a:off x="628650" y="1825625"/>
            <a:ext cx="7886700" cy="4351338"/>
          </a:xfrm>
        </p:spPr>
        <p:txBody>
          <a:bodyPr>
            <a:normAutofit/>
          </a:bodyPr>
          <a:lstStyle/>
          <a:p>
            <a:r>
              <a:rPr lang="en-US" dirty="0"/>
              <a:t>Ultra-processed foods are engineered for convenience and palatability, and rising UPF dominance is linked to poorer diet quality; policy proposals target marketing, availability, affordability, and corporate practices (</a:t>
            </a:r>
            <a:r>
              <a:rPr lang="en-US" dirty="0" err="1"/>
              <a:t>Scrinis</a:t>
            </a:r>
            <a:r>
              <a:rPr lang="en-US" dirty="0"/>
              <a:t> et al., 2025; Baker et al., 2025).</a:t>
            </a:r>
            <a:endParaRPr lang="en-GB" dirty="0"/>
          </a:p>
        </p:txBody>
      </p:sp>
    </p:spTree>
    <p:extLst>
      <p:ext uri="{BB962C8B-B14F-4D97-AF65-F5344CB8AC3E}">
        <p14:creationId xmlns:p14="http://schemas.microsoft.com/office/powerpoint/2010/main" val="1673207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DC73701-E507-2B93-BA75-4E5B0D28FC9C}"/>
              </a:ext>
            </a:extLst>
          </p:cNvPr>
          <p:cNvPicPr>
            <a:picLocks noChangeAspect="1"/>
          </p:cNvPicPr>
          <p:nvPr/>
        </p:nvPicPr>
        <p:blipFill>
          <a:blip r:embed="rId2">
            <a:duotone>
              <a:schemeClr val="bg2">
                <a:shade val="45000"/>
                <a:satMod val="135000"/>
              </a:schemeClr>
              <a:prstClr val="white"/>
            </a:duotone>
          </a:blip>
          <a:srcRect l="7295" r="17705"/>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ACC40-EF33-7126-075E-0114C2914B2C}"/>
              </a:ext>
            </a:extLst>
          </p:cNvPr>
          <p:cNvSpPr>
            <a:spLocks noGrp="1"/>
          </p:cNvSpPr>
          <p:nvPr>
            <p:ph type="title"/>
          </p:nvPr>
        </p:nvSpPr>
        <p:spPr>
          <a:xfrm>
            <a:off x="628650" y="365125"/>
            <a:ext cx="7886700" cy="1325563"/>
          </a:xfrm>
        </p:spPr>
        <p:txBody>
          <a:bodyPr>
            <a:normAutofit/>
          </a:bodyPr>
          <a:lstStyle/>
          <a:p>
            <a:r>
              <a:rPr lang="en-US" dirty="0"/>
              <a:t>Food industry continued</a:t>
            </a:r>
            <a:endParaRPr lang="en-GB" dirty="0"/>
          </a:p>
        </p:txBody>
      </p:sp>
      <p:graphicFrame>
        <p:nvGraphicFramePr>
          <p:cNvPr id="5" name="Content Placeholder 2">
            <a:extLst>
              <a:ext uri="{FF2B5EF4-FFF2-40B4-BE49-F238E27FC236}">
                <a16:creationId xmlns:a16="http://schemas.microsoft.com/office/drawing/2014/main" id="{BE080E8B-0786-5ED7-F5A9-342CD1C04826}"/>
              </a:ext>
            </a:extLst>
          </p:cNvPr>
          <p:cNvGraphicFramePr>
            <a:graphicFrameLocks noGrp="1"/>
          </p:cNvGraphicFramePr>
          <p:nvPr>
            <p:ph idx="1"/>
            <p:extLst>
              <p:ext uri="{D42A27DB-BD31-4B8C-83A1-F6EECF244321}">
                <p14:modId xmlns:p14="http://schemas.microsoft.com/office/powerpoint/2010/main" val="168280108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63567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194F8FF-45E8-FE5D-80B0-AB8B0EF437A5}"/>
              </a:ext>
            </a:extLst>
          </p:cNvPr>
          <p:cNvSpPr>
            <a:spLocks noGrp="1"/>
          </p:cNvSpPr>
          <p:nvPr>
            <p:ph type="title"/>
          </p:nvPr>
        </p:nvSpPr>
        <p:spPr>
          <a:xfrm>
            <a:off x="628650" y="365125"/>
            <a:ext cx="7886700" cy="1325563"/>
          </a:xfrm>
        </p:spPr>
        <p:txBody>
          <a:bodyPr>
            <a:normAutofit/>
          </a:bodyPr>
          <a:lstStyle/>
          <a:p>
            <a:pPr>
              <a:lnSpc>
                <a:spcPct val="90000"/>
              </a:lnSpc>
            </a:pPr>
            <a:r>
              <a:rPr lang="en-GB" dirty="0"/>
              <a:t>What we recommend (evidence-aligned)</a:t>
            </a:r>
            <a:endParaRPr lang="en-GB"/>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CE0145E-A2E9-BFD8-2905-00DBBB34509A}"/>
              </a:ext>
            </a:extLst>
          </p:cNvPr>
          <p:cNvSpPr>
            <a:spLocks noGrp="1"/>
          </p:cNvSpPr>
          <p:nvPr>
            <p:ph idx="1"/>
          </p:nvPr>
        </p:nvSpPr>
        <p:spPr>
          <a:xfrm>
            <a:off x="628650" y="1825625"/>
            <a:ext cx="7886700" cy="4351338"/>
          </a:xfrm>
        </p:spPr>
        <p:txBody>
          <a:bodyPr>
            <a:normAutofit/>
          </a:bodyPr>
          <a:lstStyle/>
          <a:p>
            <a:r>
              <a:rPr lang="en-US" dirty="0"/>
              <a:t>Base meals on vegetables, fruit, legumes, whole grains, nuts/seeds; use unsaturated oils; include fish and/or other minimally processed proteins as appropriate (WHO, 2026; Dietary Guidelines Advisory Committee, 2020; Onni et al., 2025).</a:t>
            </a:r>
            <a:endParaRPr lang="en-GB" dirty="0"/>
          </a:p>
        </p:txBody>
      </p:sp>
    </p:spTree>
    <p:extLst>
      <p:ext uri="{BB962C8B-B14F-4D97-AF65-F5344CB8AC3E}">
        <p14:creationId xmlns:p14="http://schemas.microsoft.com/office/powerpoint/2010/main" val="15830631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BD47DF3-0332-A5B9-4630-9A2955F9208D}"/>
              </a:ext>
            </a:extLst>
          </p:cNvPr>
          <p:cNvPicPr>
            <a:picLocks noChangeAspect="1"/>
          </p:cNvPicPr>
          <p:nvPr/>
        </p:nvPicPr>
        <p:blipFill>
          <a:blip r:embed="rId2">
            <a:duotone>
              <a:schemeClr val="bg2">
                <a:shade val="45000"/>
                <a:satMod val="135000"/>
              </a:schemeClr>
              <a:prstClr val="white"/>
            </a:duotone>
          </a:blip>
          <a:srcRect l="4925" r="6074" b="-1"/>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7EE754-4D8E-254A-E59E-EEBD4B31D255}"/>
              </a:ext>
            </a:extLst>
          </p:cNvPr>
          <p:cNvSpPr>
            <a:spLocks noGrp="1"/>
          </p:cNvSpPr>
          <p:nvPr>
            <p:ph type="title"/>
          </p:nvPr>
        </p:nvSpPr>
        <p:spPr>
          <a:xfrm>
            <a:off x="628650" y="365125"/>
            <a:ext cx="7886700" cy="1325563"/>
          </a:xfrm>
        </p:spPr>
        <p:txBody>
          <a:bodyPr>
            <a:normAutofit/>
          </a:bodyPr>
          <a:lstStyle/>
          <a:p>
            <a:r>
              <a:rPr lang="en-US" dirty="0"/>
              <a:t>The evidence </a:t>
            </a:r>
            <a:endParaRPr lang="en-GB" dirty="0"/>
          </a:p>
        </p:txBody>
      </p:sp>
      <p:graphicFrame>
        <p:nvGraphicFramePr>
          <p:cNvPr id="5" name="Content Placeholder 2">
            <a:extLst>
              <a:ext uri="{FF2B5EF4-FFF2-40B4-BE49-F238E27FC236}">
                <a16:creationId xmlns:a16="http://schemas.microsoft.com/office/drawing/2014/main" id="{A2A3ED54-98EE-6646-BC6A-40C52E1846A6}"/>
              </a:ext>
            </a:extLst>
          </p:cNvPr>
          <p:cNvGraphicFramePr>
            <a:graphicFrameLocks noGrp="1"/>
          </p:cNvGraphicFramePr>
          <p:nvPr>
            <p:ph idx="1"/>
            <p:extLst>
              <p:ext uri="{D42A27DB-BD31-4B8C-83A1-F6EECF244321}">
                <p14:modId xmlns:p14="http://schemas.microsoft.com/office/powerpoint/2010/main" val="1503806340"/>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53411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9D53E9-D29C-2C19-470E-62764C9E13B2}"/>
              </a:ext>
            </a:extLst>
          </p:cNvPr>
          <p:cNvSpPr>
            <a:spLocks noGrp="1"/>
          </p:cNvSpPr>
          <p:nvPr>
            <p:ph type="title"/>
          </p:nvPr>
        </p:nvSpPr>
        <p:spPr>
          <a:xfrm>
            <a:off x="571350" y="762001"/>
            <a:ext cx="4000647" cy="1708242"/>
          </a:xfrm>
        </p:spPr>
        <p:txBody>
          <a:bodyPr anchor="ctr">
            <a:normAutofit/>
          </a:bodyPr>
          <a:lstStyle/>
          <a:p>
            <a:r>
              <a:rPr lang="en-GB" sz="3500" b="1"/>
              <a:t> Benefits of Whole Foods</a:t>
            </a:r>
            <a:br>
              <a:rPr lang="en-GB" sz="3500" b="1"/>
            </a:br>
            <a:endParaRPr lang="en-GB" sz="3500"/>
          </a:p>
        </p:txBody>
      </p:sp>
      <p:sp>
        <p:nvSpPr>
          <p:cNvPr id="3" name="Content Placeholder 2">
            <a:extLst>
              <a:ext uri="{FF2B5EF4-FFF2-40B4-BE49-F238E27FC236}">
                <a16:creationId xmlns:a16="http://schemas.microsoft.com/office/drawing/2014/main" id="{23E5B81D-908C-F4DB-9008-A78718866007}"/>
              </a:ext>
            </a:extLst>
          </p:cNvPr>
          <p:cNvSpPr>
            <a:spLocks noGrp="1"/>
          </p:cNvSpPr>
          <p:nvPr>
            <p:ph idx="1"/>
          </p:nvPr>
        </p:nvSpPr>
        <p:spPr>
          <a:xfrm>
            <a:off x="571350" y="2470244"/>
            <a:ext cx="4000647" cy="3769835"/>
          </a:xfrm>
        </p:spPr>
        <p:txBody>
          <a:bodyPr anchor="ctr">
            <a:normAutofit/>
          </a:bodyPr>
          <a:lstStyle/>
          <a:p>
            <a:pPr>
              <a:buFont typeface="Arial" panose="020B0604020202020204" pitchFamily="34" charset="0"/>
              <a:buChar char="•"/>
            </a:pPr>
            <a:r>
              <a:rPr lang="en-US" sz="1700"/>
              <a:t>Nutrient-dense and rich in vitamins, minerals, and antioxidants.</a:t>
            </a:r>
          </a:p>
          <a:p>
            <a:pPr>
              <a:buFont typeface="Arial" panose="020B0604020202020204" pitchFamily="34" charset="0"/>
              <a:buChar char="•"/>
            </a:pPr>
            <a:r>
              <a:rPr lang="en-US" sz="1700"/>
              <a:t>Supports gut health and reduces inflammation.</a:t>
            </a:r>
          </a:p>
          <a:p>
            <a:pPr>
              <a:buFont typeface="Arial" panose="020B0604020202020204" pitchFamily="34" charset="0"/>
              <a:buChar char="•"/>
            </a:pPr>
            <a:r>
              <a:rPr lang="en-US" sz="1700"/>
              <a:t>Encourages a balanced calorie intake.</a:t>
            </a:r>
          </a:p>
          <a:p>
            <a:pPr>
              <a:buFont typeface="Arial" panose="020B0604020202020204" pitchFamily="34" charset="0"/>
              <a:buChar char="•"/>
            </a:pPr>
            <a:r>
              <a:rPr lang="en-US" sz="1700"/>
              <a:t>Reduces dependency on processed and salt and sugar laden products.</a:t>
            </a:r>
          </a:p>
          <a:p>
            <a:endParaRPr lang="en-GB" sz="1700"/>
          </a:p>
        </p:txBody>
      </p:sp>
      <p:pic>
        <p:nvPicPr>
          <p:cNvPr id="16" name="Picture 15" descr="Assorted vegetables and fruits">
            <a:extLst>
              <a:ext uri="{FF2B5EF4-FFF2-40B4-BE49-F238E27FC236}">
                <a16:creationId xmlns:a16="http://schemas.microsoft.com/office/drawing/2014/main" id="{ECDFE86C-11A4-62FA-42E5-F72EB1DD4E9F}"/>
              </a:ext>
            </a:extLst>
          </p:cNvPr>
          <p:cNvPicPr>
            <a:picLocks noChangeAspect="1"/>
          </p:cNvPicPr>
          <p:nvPr/>
        </p:nvPicPr>
        <p:blipFill>
          <a:blip r:embed="rId2"/>
          <a:srcRect l="36702" r="24420" b="-1"/>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635026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6" name="Picture 5" descr="A collage of different foods&#10;&#10;Description automatically generated">
            <a:extLst>
              <a:ext uri="{FF2B5EF4-FFF2-40B4-BE49-F238E27FC236}">
                <a16:creationId xmlns:a16="http://schemas.microsoft.com/office/drawing/2014/main" id="{2E9F9B15-3A23-72B1-85EA-A0000F774C43}"/>
              </a:ext>
            </a:extLst>
          </p:cNvPr>
          <p:cNvPicPr>
            <a:picLocks noChangeAspect="1"/>
          </p:cNvPicPr>
          <p:nvPr/>
        </p:nvPicPr>
        <p:blipFill>
          <a:blip r:embed="rId2">
            <a:alphaModFix amt="60000"/>
          </a:blip>
          <a:srcRect l="13667" r="1" b="1"/>
          <a:stretch/>
        </p:blipFill>
        <p:spPr>
          <a:xfrm>
            <a:off x="20" y="10"/>
            <a:ext cx="9143980" cy="6857990"/>
          </a:xfrm>
          <a:prstGeom prst="rect">
            <a:avLst/>
          </a:prstGeom>
        </p:spPr>
      </p:pic>
      <p:sp>
        <p:nvSpPr>
          <p:cNvPr id="2" name="Title 1">
            <a:extLst>
              <a:ext uri="{FF2B5EF4-FFF2-40B4-BE49-F238E27FC236}">
                <a16:creationId xmlns:a16="http://schemas.microsoft.com/office/drawing/2014/main" id="{6362C131-9044-1AA9-B967-3911ACE6401E}"/>
              </a:ext>
            </a:extLst>
          </p:cNvPr>
          <p:cNvSpPr>
            <a:spLocks noGrp="1"/>
          </p:cNvSpPr>
          <p:nvPr>
            <p:ph type="title"/>
          </p:nvPr>
        </p:nvSpPr>
        <p:spPr>
          <a:xfrm>
            <a:off x="628649" y="1671570"/>
            <a:ext cx="3866446" cy="4072044"/>
          </a:xfrm>
        </p:spPr>
        <p:txBody>
          <a:bodyPr anchor="t">
            <a:normAutofit/>
          </a:bodyPr>
          <a:lstStyle/>
          <a:p>
            <a:r>
              <a:rPr lang="en-GB" b="1" dirty="0">
                <a:solidFill>
                  <a:srgbClr val="FFFFFF"/>
                </a:solidFill>
              </a:rPr>
              <a:t>The Importance of Fibre</a:t>
            </a:r>
            <a:br>
              <a:rPr lang="en-GB" b="1" dirty="0">
                <a:solidFill>
                  <a:srgbClr val="FFFFFF"/>
                </a:solidFill>
              </a:rPr>
            </a:br>
            <a:endParaRPr lang="en-GB" dirty="0">
              <a:solidFill>
                <a:srgbClr val="FFFFFF"/>
              </a:solidFill>
            </a:endParaRPr>
          </a:p>
        </p:txBody>
      </p:sp>
      <p:sp>
        <p:nvSpPr>
          <p:cNvPr id="3" name="Content Placeholder 2">
            <a:extLst>
              <a:ext uri="{FF2B5EF4-FFF2-40B4-BE49-F238E27FC236}">
                <a16:creationId xmlns:a16="http://schemas.microsoft.com/office/drawing/2014/main" id="{29F3EB35-FC63-9F5B-BB7C-A87AE9A9FDD7}"/>
              </a:ext>
            </a:extLst>
          </p:cNvPr>
          <p:cNvSpPr>
            <a:spLocks noGrp="1"/>
          </p:cNvSpPr>
          <p:nvPr>
            <p:ph idx="1"/>
          </p:nvPr>
        </p:nvSpPr>
        <p:spPr>
          <a:xfrm>
            <a:off x="4639489" y="1671566"/>
            <a:ext cx="3878146" cy="4072043"/>
          </a:xfrm>
        </p:spPr>
        <p:txBody>
          <a:bodyPr>
            <a:noAutofit/>
          </a:bodyPr>
          <a:lstStyle/>
          <a:p>
            <a:pPr>
              <a:lnSpc>
                <a:spcPct val="90000"/>
              </a:lnSpc>
              <a:buFont typeface="Arial" panose="020B0604020202020204" pitchFamily="34" charset="0"/>
              <a:buChar char="•"/>
            </a:pPr>
            <a:r>
              <a:rPr lang="en-US" sz="2000" dirty="0">
                <a:solidFill>
                  <a:srgbClr val="FFFFFF"/>
                </a:solidFill>
              </a:rPr>
              <a:t>Essential for digestive health and reducing the risk of bowel cancer.</a:t>
            </a:r>
          </a:p>
          <a:p>
            <a:pPr>
              <a:lnSpc>
                <a:spcPct val="90000"/>
              </a:lnSpc>
              <a:buFont typeface="Arial" panose="020B0604020202020204" pitchFamily="34" charset="0"/>
              <a:buChar char="•"/>
            </a:pPr>
            <a:r>
              <a:rPr lang="en-US" sz="2000" dirty="0">
                <a:solidFill>
                  <a:srgbClr val="FFFFFF"/>
                </a:solidFill>
              </a:rPr>
              <a:t>Recent increase in bowel cancer among younger populations linked to low </a:t>
            </a:r>
            <a:r>
              <a:rPr lang="en-US" sz="2000" dirty="0" err="1">
                <a:solidFill>
                  <a:srgbClr val="FFFFFF"/>
                </a:solidFill>
              </a:rPr>
              <a:t>fibre</a:t>
            </a:r>
            <a:r>
              <a:rPr lang="en-US" sz="2000" dirty="0">
                <a:solidFill>
                  <a:srgbClr val="FFFFFF"/>
                </a:solidFill>
              </a:rPr>
              <a:t> intake.</a:t>
            </a:r>
          </a:p>
          <a:p>
            <a:pPr>
              <a:lnSpc>
                <a:spcPct val="90000"/>
              </a:lnSpc>
              <a:buFont typeface="Arial" panose="020B0604020202020204" pitchFamily="34" charset="0"/>
              <a:buChar char="•"/>
            </a:pPr>
            <a:r>
              <a:rPr lang="en-US" sz="2000" dirty="0">
                <a:solidFill>
                  <a:srgbClr val="FFFFFF"/>
                </a:solidFill>
              </a:rPr>
              <a:t>Slows gastric emptying, which helps regulate blood sugar levels and prevents glucose spikes. Naturally increases GLP1</a:t>
            </a:r>
          </a:p>
          <a:p>
            <a:pPr>
              <a:lnSpc>
                <a:spcPct val="90000"/>
              </a:lnSpc>
            </a:pPr>
            <a:r>
              <a:rPr lang="en-US" sz="2000" dirty="0">
                <a:solidFill>
                  <a:srgbClr val="FFFFFF"/>
                </a:solidFill>
              </a:rPr>
              <a:t>Whole foods like fruits, vegetables, nuts, seeds, whole grains, and legumes are rich in </a:t>
            </a:r>
            <a:r>
              <a:rPr lang="en-US" sz="2000" dirty="0" err="1">
                <a:solidFill>
                  <a:srgbClr val="FFFFFF"/>
                </a:solidFill>
              </a:rPr>
              <a:t>fibre</a:t>
            </a:r>
            <a:r>
              <a:rPr lang="en-US" sz="2000" dirty="0">
                <a:solidFill>
                  <a:srgbClr val="FFFFFF"/>
                </a:solidFill>
              </a:rPr>
              <a:t>, vitamins, and minerals </a:t>
            </a:r>
          </a:p>
          <a:p>
            <a:pPr marL="0" indent="0">
              <a:lnSpc>
                <a:spcPct val="90000"/>
              </a:lnSpc>
              <a:buNone/>
            </a:pPr>
            <a:r>
              <a:rPr lang="en-US" sz="2000" dirty="0">
                <a:solidFill>
                  <a:srgbClr val="FFFFFF"/>
                </a:solidFill>
              </a:rPr>
              <a:t>(</a:t>
            </a:r>
            <a:r>
              <a:rPr lang="pt-BR" sz="2000" b="0" i="0" dirty="0">
                <a:solidFill>
                  <a:srgbClr val="FFFFFF"/>
                </a:solidFill>
                <a:effectLst/>
                <a:latin typeface="Source Sans Pro" panose="020B0503030403020204" pitchFamily="34" charset="0"/>
              </a:rPr>
              <a:t>Vale,  Almeida, Azevedo,  &amp; Padrão, 2024).</a:t>
            </a:r>
            <a:endParaRPr lang="en-GB" sz="2000" dirty="0">
              <a:solidFill>
                <a:srgbClr val="FFFFFF"/>
              </a:solidFill>
            </a:endParaRPr>
          </a:p>
        </p:txBody>
      </p:sp>
    </p:spTree>
    <p:extLst>
      <p:ext uri="{BB962C8B-B14F-4D97-AF65-F5344CB8AC3E}">
        <p14:creationId xmlns:p14="http://schemas.microsoft.com/office/powerpoint/2010/main" val="10987625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560276-8FA4-2AAC-29E8-45DDAC03C27F}"/>
              </a:ext>
            </a:extLst>
          </p:cNvPr>
          <p:cNvSpPr>
            <a:spLocks noGrp="1"/>
          </p:cNvSpPr>
          <p:nvPr>
            <p:ph type="title"/>
          </p:nvPr>
        </p:nvSpPr>
        <p:spPr>
          <a:xfrm>
            <a:off x="515125" y="1153572"/>
            <a:ext cx="2400300" cy="4461163"/>
          </a:xfrm>
        </p:spPr>
        <p:txBody>
          <a:bodyPr>
            <a:normAutofit/>
          </a:bodyPr>
          <a:lstStyle/>
          <a:p>
            <a:r>
              <a:rPr lang="en-US" b="1">
                <a:solidFill>
                  <a:srgbClr val="FFFFFF"/>
                </a:solidFill>
              </a:rPr>
              <a:t>The Evidence for "10 a Day"</a:t>
            </a:r>
            <a:br>
              <a:rPr lang="en-US" b="1">
                <a:solidFill>
                  <a:srgbClr val="FFFFFF"/>
                </a:solidFill>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E3B01E1-87E6-BDBB-A6D1-D431F5A31FC5}"/>
              </a:ext>
            </a:extLst>
          </p:cNvPr>
          <p:cNvSpPr>
            <a:spLocks noGrp="1"/>
          </p:cNvSpPr>
          <p:nvPr>
            <p:ph idx="1"/>
          </p:nvPr>
        </p:nvSpPr>
        <p:spPr>
          <a:xfrm>
            <a:off x="3335481" y="591344"/>
            <a:ext cx="5179868" cy="5585619"/>
          </a:xfrm>
        </p:spPr>
        <p:txBody>
          <a:bodyPr anchor="ctr">
            <a:normAutofit/>
          </a:bodyPr>
          <a:lstStyle/>
          <a:p>
            <a:pPr>
              <a:lnSpc>
                <a:spcPct val="90000"/>
              </a:lnSpc>
              <a:buFont typeface="Arial" panose="020B0604020202020204" pitchFamily="34" charset="0"/>
              <a:buChar char="•"/>
            </a:pPr>
            <a:r>
              <a:rPr lang="en-US" sz="1800"/>
              <a:t>New research suggests 10 servings of fruits and vegetables per day provide optimal health benefits.</a:t>
            </a:r>
          </a:p>
          <a:p>
            <a:pPr>
              <a:lnSpc>
                <a:spcPct val="90000"/>
              </a:lnSpc>
              <a:buFont typeface="Arial" panose="020B0604020202020204" pitchFamily="34" charset="0"/>
              <a:buChar char="•"/>
            </a:pPr>
            <a:r>
              <a:rPr lang="en-US" sz="1800"/>
              <a:t>Associated with reduced risk of heart disease, stroke, and certain cancers.</a:t>
            </a:r>
          </a:p>
          <a:p>
            <a:pPr>
              <a:lnSpc>
                <a:spcPct val="90000"/>
              </a:lnSpc>
              <a:buFont typeface="Arial" panose="020B0604020202020204" pitchFamily="34" charset="0"/>
              <a:buChar char="•"/>
            </a:pPr>
            <a:r>
              <a:rPr lang="en-US" sz="1800"/>
              <a:t>Rich in essential nutrients, fiber, and antioxidants.</a:t>
            </a:r>
          </a:p>
          <a:p>
            <a:pPr>
              <a:lnSpc>
                <a:spcPct val="90000"/>
              </a:lnSpc>
              <a:buFont typeface="Arial" panose="020B0604020202020204" pitchFamily="34" charset="0"/>
              <a:buChar char="•"/>
            </a:pPr>
            <a:r>
              <a:rPr lang="en-US" sz="1800"/>
              <a:t>Practical tips for achieving 10 a day: include fruits and vegetables in every meal and snack.</a:t>
            </a:r>
          </a:p>
          <a:p>
            <a:pPr>
              <a:lnSpc>
                <a:spcPct val="90000"/>
              </a:lnSpc>
              <a:buFont typeface="Arial" panose="020B0604020202020204" pitchFamily="34" charset="0"/>
              <a:buChar char="•"/>
            </a:pPr>
            <a:r>
              <a:rPr lang="en-US" sz="1800"/>
              <a:t>A study shows 60%-87% of adults fail to meet even 5 servings per day, raising concerns about health implications (Palmer, 2014).</a:t>
            </a:r>
          </a:p>
          <a:p>
            <a:pPr>
              <a:lnSpc>
                <a:spcPct val="90000"/>
              </a:lnSpc>
              <a:buFont typeface="Arial" panose="020B0604020202020204" pitchFamily="34" charset="0"/>
              <a:buChar char="•"/>
            </a:pPr>
            <a:r>
              <a:rPr lang="en-US" sz="1800"/>
              <a:t>WHO highlights links between lifestyle diseases and insufficient intake of fruits and vegetables, suggesting that even 5 a day might be insufficient for optimal health (Living Media India, 2010).</a:t>
            </a:r>
          </a:p>
          <a:p>
            <a:pPr>
              <a:lnSpc>
                <a:spcPct val="90000"/>
              </a:lnSpc>
              <a:buFont typeface="Arial" panose="020B0604020202020204" pitchFamily="34" charset="0"/>
              <a:buChar char="•"/>
            </a:pPr>
            <a:r>
              <a:rPr lang="en-US" sz="1800"/>
              <a:t>Doubling fruit and vegetable intake could lead to further reduction in chronic disease risk (Mazzoni et al., 2023).</a:t>
            </a:r>
          </a:p>
          <a:p>
            <a:pPr>
              <a:lnSpc>
                <a:spcPct val="90000"/>
              </a:lnSpc>
            </a:pPr>
            <a:endParaRPr lang="en-GB" sz="1800"/>
          </a:p>
        </p:txBody>
      </p:sp>
    </p:spTree>
    <p:extLst>
      <p:ext uri="{BB962C8B-B14F-4D97-AF65-F5344CB8AC3E}">
        <p14:creationId xmlns:p14="http://schemas.microsoft.com/office/powerpoint/2010/main" val="5757097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EC5E3D-B09E-46C1-398D-888DC8CB9A06}"/>
              </a:ext>
            </a:extLst>
          </p:cNvPr>
          <p:cNvSpPr>
            <a:spLocks noGrp="1"/>
          </p:cNvSpPr>
          <p:nvPr>
            <p:ph type="title"/>
          </p:nvPr>
        </p:nvSpPr>
        <p:spPr>
          <a:xfrm>
            <a:off x="515125" y="1153572"/>
            <a:ext cx="2400300" cy="4461163"/>
          </a:xfrm>
        </p:spPr>
        <p:txBody>
          <a:bodyPr>
            <a:normAutofit/>
          </a:bodyPr>
          <a:lstStyle/>
          <a:p>
            <a:r>
              <a:rPr lang="en-GB" b="1">
                <a:solidFill>
                  <a:srgbClr val="FFFFFF"/>
                </a:solidFill>
              </a:rPr>
              <a:t>The Role of Exercise</a:t>
            </a:r>
            <a:br>
              <a:rPr lang="en-GB" b="1">
                <a:solidFill>
                  <a:srgbClr val="FFFFFF"/>
                </a:solidFill>
              </a:rPr>
            </a:b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C746287-DA10-DBAE-3A0C-646147B067C9}"/>
              </a:ext>
            </a:extLst>
          </p:cNvPr>
          <p:cNvSpPr>
            <a:spLocks noGrp="1"/>
          </p:cNvSpPr>
          <p:nvPr>
            <p:ph idx="1"/>
          </p:nvPr>
        </p:nvSpPr>
        <p:spPr>
          <a:xfrm>
            <a:off x="3335481" y="591344"/>
            <a:ext cx="5179868" cy="5585619"/>
          </a:xfrm>
        </p:spPr>
        <p:txBody>
          <a:bodyPr anchor="ctr">
            <a:normAutofit/>
          </a:bodyPr>
          <a:lstStyle/>
          <a:p>
            <a:pPr>
              <a:buFont typeface="Arial" panose="020B0604020202020204" pitchFamily="34" charset="0"/>
              <a:buChar char="•"/>
            </a:pPr>
            <a:r>
              <a:rPr lang="en-US" dirty="0"/>
              <a:t>Combats the effects of poor diet and sedentary lifestyle.</a:t>
            </a:r>
          </a:p>
          <a:p>
            <a:pPr>
              <a:buFont typeface="Arial" panose="020B0604020202020204" pitchFamily="34" charset="0"/>
              <a:buChar char="•"/>
            </a:pPr>
            <a:r>
              <a:rPr lang="en-US" dirty="0"/>
              <a:t>Enhances metabolic health, builds muscle, and reduces stress.</a:t>
            </a:r>
          </a:p>
          <a:p>
            <a:pPr>
              <a:buFont typeface="Arial" panose="020B0604020202020204" pitchFamily="34" charset="0"/>
              <a:buChar char="•"/>
            </a:pPr>
            <a:r>
              <a:rPr lang="en-US" dirty="0"/>
              <a:t>Recommendations: at least 150 minutes of moderate exercise weekly.</a:t>
            </a:r>
          </a:p>
          <a:p>
            <a:endParaRPr lang="en-GB" dirty="0"/>
          </a:p>
        </p:txBody>
      </p:sp>
    </p:spTree>
    <p:extLst>
      <p:ext uri="{BB962C8B-B14F-4D97-AF65-F5344CB8AC3E}">
        <p14:creationId xmlns:p14="http://schemas.microsoft.com/office/powerpoint/2010/main" val="11067907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E94849-375B-A47D-5D23-6F19BB351E02}"/>
              </a:ext>
            </a:extLst>
          </p:cNvPr>
          <p:cNvSpPr>
            <a:spLocks noGrp="1"/>
          </p:cNvSpPr>
          <p:nvPr>
            <p:ph type="title"/>
          </p:nvPr>
        </p:nvSpPr>
        <p:spPr>
          <a:xfrm>
            <a:off x="515125" y="1153572"/>
            <a:ext cx="2400300" cy="4461163"/>
          </a:xfrm>
        </p:spPr>
        <p:txBody>
          <a:bodyPr>
            <a:normAutofit/>
          </a:bodyPr>
          <a:lstStyle/>
          <a:p>
            <a:r>
              <a:rPr lang="en-GB" sz="3700" b="1">
                <a:solidFill>
                  <a:srgbClr val="FFFFFF"/>
                </a:solidFill>
              </a:rPr>
              <a:t>Challenges in the UK</a:t>
            </a:r>
            <a:br>
              <a:rPr lang="en-GB" sz="3700" b="1">
                <a:solidFill>
                  <a:srgbClr val="FFFFFF"/>
                </a:solidFill>
              </a:rPr>
            </a:br>
            <a:endParaRPr lang="en-GB" sz="37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E8FD998-F136-C714-8586-3518F1D7E4BC}"/>
              </a:ext>
            </a:extLst>
          </p:cNvPr>
          <p:cNvSpPr>
            <a:spLocks noGrp="1"/>
          </p:cNvSpPr>
          <p:nvPr>
            <p:ph idx="1"/>
          </p:nvPr>
        </p:nvSpPr>
        <p:spPr>
          <a:xfrm>
            <a:off x="3335481" y="591344"/>
            <a:ext cx="5179868" cy="5585619"/>
          </a:xfrm>
        </p:spPr>
        <p:txBody>
          <a:bodyPr anchor="ctr">
            <a:normAutofit/>
          </a:bodyPr>
          <a:lstStyle/>
          <a:p>
            <a:pPr>
              <a:lnSpc>
                <a:spcPct val="90000"/>
              </a:lnSpc>
              <a:buFont typeface="Arial" panose="020B0604020202020204" pitchFamily="34" charset="0"/>
              <a:buChar char="•"/>
            </a:pPr>
            <a:r>
              <a:rPr lang="en-US" sz="3000"/>
              <a:t>Access to healthy food: food deserts and economic disparities.</a:t>
            </a:r>
          </a:p>
          <a:p>
            <a:pPr>
              <a:lnSpc>
                <a:spcPct val="90000"/>
              </a:lnSpc>
              <a:buFont typeface="Arial" panose="020B0604020202020204" pitchFamily="34" charset="0"/>
              <a:buChar char="•"/>
            </a:pPr>
            <a:r>
              <a:rPr lang="en-US" sz="3000"/>
              <a:t>Education: lack of knowledge about nutrition and cooking skills.</a:t>
            </a:r>
          </a:p>
          <a:p>
            <a:pPr>
              <a:lnSpc>
                <a:spcPct val="90000"/>
              </a:lnSpc>
              <a:buFont typeface="Arial" panose="020B0604020202020204" pitchFamily="34" charset="0"/>
              <a:buChar char="•"/>
            </a:pPr>
            <a:r>
              <a:rPr lang="en-US" sz="3000"/>
              <a:t>Policy: need for public health interventions to address obesity.</a:t>
            </a:r>
          </a:p>
          <a:p>
            <a:pPr>
              <a:lnSpc>
                <a:spcPct val="90000"/>
              </a:lnSpc>
              <a:buFont typeface="Arial" panose="020B0604020202020204" pitchFamily="34" charset="0"/>
              <a:buChar char="•"/>
            </a:pPr>
            <a:r>
              <a:rPr lang="en-US" sz="3000"/>
              <a:t>Alcohol consumption trends and its contribution to health disparities.</a:t>
            </a:r>
          </a:p>
          <a:p>
            <a:pPr>
              <a:lnSpc>
                <a:spcPct val="90000"/>
              </a:lnSpc>
            </a:pPr>
            <a:endParaRPr lang="en-GB" sz="3000"/>
          </a:p>
        </p:txBody>
      </p:sp>
    </p:spTree>
    <p:extLst>
      <p:ext uri="{BB962C8B-B14F-4D97-AF65-F5344CB8AC3E}">
        <p14:creationId xmlns:p14="http://schemas.microsoft.com/office/powerpoint/2010/main" val="1835027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45F1CC-3AC0-D134-7702-C8E08FD543CB}"/>
              </a:ext>
            </a:extLst>
          </p:cNvPr>
          <p:cNvSpPr>
            <a:spLocks noGrp="1"/>
          </p:cNvSpPr>
          <p:nvPr>
            <p:ph type="title"/>
          </p:nvPr>
        </p:nvSpPr>
        <p:spPr>
          <a:xfrm>
            <a:off x="515125" y="1153572"/>
            <a:ext cx="2400300" cy="4461163"/>
          </a:xfrm>
        </p:spPr>
        <p:txBody>
          <a:bodyPr>
            <a:normAutofit/>
          </a:bodyPr>
          <a:lstStyle/>
          <a:p>
            <a:r>
              <a:rPr lang="en-US">
                <a:solidFill>
                  <a:srgbClr val="FFFFFF"/>
                </a:solidFill>
              </a:rPr>
              <a:t>Moving Forward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9E1239C-50C1-CD18-2ED3-BD87A7A9A5B2}"/>
              </a:ext>
            </a:extLst>
          </p:cNvPr>
          <p:cNvSpPr>
            <a:spLocks noGrp="1"/>
          </p:cNvSpPr>
          <p:nvPr>
            <p:ph idx="1"/>
          </p:nvPr>
        </p:nvSpPr>
        <p:spPr>
          <a:xfrm>
            <a:off x="3335481" y="591344"/>
            <a:ext cx="5179868" cy="5585619"/>
          </a:xfrm>
        </p:spPr>
        <p:txBody>
          <a:bodyPr anchor="ctr">
            <a:normAutofit/>
          </a:bodyPr>
          <a:lstStyle/>
          <a:p>
            <a:pPr>
              <a:lnSpc>
                <a:spcPct val="90000"/>
              </a:lnSpc>
              <a:buFont typeface="Arial" panose="020B0604020202020204" pitchFamily="34" charset="0"/>
              <a:buChar char="•"/>
            </a:pPr>
            <a:r>
              <a:rPr lang="en-US" sz="2700"/>
              <a:t>Embrace principles of traditional diets like Mediterranean and Blue Zones.</a:t>
            </a:r>
          </a:p>
          <a:p>
            <a:pPr>
              <a:lnSpc>
                <a:spcPct val="90000"/>
              </a:lnSpc>
              <a:buFont typeface="Arial" panose="020B0604020202020204" pitchFamily="34" charset="0"/>
              <a:buChar char="•"/>
            </a:pPr>
            <a:r>
              <a:rPr lang="en-US" sz="2700"/>
              <a:t>Reduce processed food consumption and prioritize whole foods.</a:t>
            </a:r>
          </a:p>
          <a:p>
            <a:pPr>
              <a:lnSpc>
                <a:spcPct val="90000"/>
              </a:lnSpc>
              <a:buFont typeface="Arial" panose="020B0604020202020204" pitchFamily="34" charset="0"/>
              <a:buChar char="•"/>
            </a:pPr>
            <a:r>
              <a:rPr lang="en-US" sz="2700"/>
              <a:t>Promote public awareness and policy changes to combat obesity.</a:t>
            </a:r>
          </a:p>
          <a:p>
            <a:pPr>
              <a:lnSpc>
                <a:spcPct val="90000"/>
              </a:lnSpc>
              <a:buFont typeface="Arial" panose="020B0604020202020204" pitchFamily="34" charset="0"/>
              <a:buChar char="•"/>
            </a:pPr>
            <a:r>
              <a:rPr lang="en-US" sz="2700"/>
              <a:t>Address excessive alcohol consumption as part of a holistic health strategy.</a:t>
            </a:r>
          </a:p>
          <a:p>
            <a:pPr>
              <a:lnSpc>
                <a:spcPct val="90000"/>
              </a:lnSpc>
            </a:pPr>
            <a:endParaRPr lang="en-GB" sz="2700"/>
          </a:p>
        </p:txBody>
      </p:sp>
    </p:spTree>
    <p:extLst>
      <p:ext uri="{BB962C8B-B14F-4D97-AF65-F5344CB8AC3E}">
        <p14:creationId xmlns:p14="http://schemas.microsoft.com/office/powerpoint/2010/main" val="10371008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660FDCF-FEE9-E18D-57DD-73B5404D6AD7}"/>
              </a:ext>
            </a:extLst>
          </p:cNvPr>
          <p:cNvSpPr>
            <a:spLocks noGrp="1"/>
          </p:cNvSpPr>
          <p:nvPr>
            <p:ph type="title"/>
          </p:nvPr>
        </p:nvSpPr>
        <p:spPr>
          <a:xfrm>
            <a:off x="628650" y="365125"/>
            <a:ext cx="7886700" cy="1325563"/>
          </a:xfrm>
        </p:spPr>
        <p:txBody>
          <a:bodyPr>
            <a:normAutofit/>
          </a:bodyPr>
          <a:lstStyle/>
          <a:p>
            <a:pPr>
              <a:lnSpc>
                <a:spcPct val="90000"/>
              </a:lnSpc>
            </a:pPr>
            <a:r>
              <a:rPr lang="en-GB" b="1" dirty="0"/>
              <a:t>Conclusion</a:t>
            </a:r>
            <a:br>
              <a:rPr lang="en-GB" b="1" dirty="0"/>
            </a:br>
            <a:endParaRPr lang="en-GB"/>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93647" y="2693652"/>
            <a:ext cx="4083433"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0146D71-1635-134D-68E1-EC890536916E}"/>
              </a:ext>
            </a:extLst>
          </p:cNvPr>
          <p:cNvSpPr>
            <a:spLocks noGrp="1"/>
          </p:cNvSpPr>
          <p:nvPr>
            <p:ph idx="1"/>
          </p:nvPr>
        </p:nvSpPr>
        <p:spPr>
          <a:xfrm>
            <a:off x="628650" y="1825625"/>
            <a:ext cx="7886700" cy="4351338"/>
          </a:xfrm>
        </p:spPr>
        <p:txBody>
          <a:bodyPr>
            <a:normAutofit/>
          </a:bodyPr>
          <a:lstStyle/>
          <a:p>
            <a:endParaRPr lang="en-US" b="1" dirty="0"/>
          </a:p>
          <a:p>
            <a:pPr marL="742950" lvl="1" indent="-285750">
              <a:buFont typeface="Arial" panose="020B0604020202020204" pitchFamily="34" charset="0"/>
              <a:buChar char="•"/>
            </a:pPr>
            <a:r>
              <a:rPr lang="en-US" dirty="0"/>
              <a:t>Healthy eating is rooted in evidence-based dietary patterns.</a:t>
            </a:r>
          </a:p>
          <a:p>
            <a:pPr marL="742950" lvl="1" indent="-285750">
              <a:buFont typeface="Arial" panose="020B0604020202020204" pitchFamily="34" charset="0"/>
              <a:buChar char="•"/>
            </a:pPr>
            <a:r>
              <a:rPr lang="en-US" dirty="0"/>
              <a:t>Combining diet with exercise and lifestyle changes is essential.</a:t>
            </a:r>
          </a:p>
          <a:p>
            <a:pPr marL="742950" lvl="1" indent="-285750">
              <a:buFont typeface="Arial" panose="020B0604020202020204" pitchFamily="34" charset="0"/>
              <a:buChar char="•"/>
            </a:pPr>
            <a:r>
              <a:rPr lang="en-US" dirty="0"/>
              <a:t>Global lessons can help address the obesity crisis in the UK.</a:t>
            </a:r>
          </a:p>
          <a:p>
            <a:pPr marL="742950" lvl="1" indent="-285750">
              <a:buFont typeface="Arial" panose="020B0604020202020204" pitchFamily="34" charset="0"/>
              <a:buChar char="•"/>
            </a:pPr>
            <a:r>
              <a:rPr lang="en-US" dirty="0"/>
              <a:t>Reduce the burden of disease.</a:t>
            </a:r>
          </a:p>
          <a:p>
            <a:endParaRPr lang="en-GB" dirty="0"/>
          </a:p>
        </p:txBody>
      </p:sp>
    </p:spTree>
    <p:extLst>
      <p:ext uri="{BB962C8B-B14F-4D97-AF65-F5344CB8AC3E}">
        <p14:creationId xmlns:p14="http://schemas.microsoft.com/office/powerpoint/2010/main" val="38021062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3888-7003-FB70-91CF-6A9BE871F1B0}"/>
              </a:ext>
            </a:extLst>
          </p:cNvPr>
          <p:cNvSpPr>
            <a:spLocks noGrp="1"/>
          </p:cNvSpPr>
          <p:nvPr>
            <p:ph type="title"/>
          </p:nvPr>
        </p:nvSpPr>
        <p:spPr/>
        <p:txBody>
          <a:bodyPr/>
          <a:lstStyle/>
          <a:p>
            <a:r>
              <a:rPr lang="en-US" dirty="0"/>
              <a:t>References </a:t>
            </a:r>
            <a:endParaRPr lang="en-GB" dirty="0"/>
          </a:p>
        </p:txBody>
      </p:sp>
      <p:sp>
        <p:nvSpPr>
          <p:cNvPr id="3" name="Content Placeholder 2">
            <a:extLst>
              <a:ext uri="{FF2B5EF4-FFF2-40B4-BE49-F238E27FC236}">
                <a16:creationId xmlns:a16="http://schemas.microsoft.com/office/drawing/2014/main" id="{955B77D2-61EF-9B0A-3C25-3485B0DA26E0}"/>
              </a:ext>
            </a:extLst>
          </p:cNvPr>
          <p:cNvSpPr>
            <a:spLocks noGrp="1"/>
          </p:cNvSpPr>
          <p:nvPr>
            <p:ph idx="1"/>
          </p:nvPr>
        </p:nvSpPr>
        <p:spPr/>
        <p:txBody>
          <a:bodyPr>
            <a:normAutofit fontScale="25000" lnSpcReduction="20000"/>
          </a:bodyPr>
          <a:lstStyle/>
          <a:p>
            <a:r>
              <a:rPr lang="en-GB" dirty="0"/>
              <a:t>Aliberti, S.M., Donato, A., Funk, R.H.W., and </a:t>
            </a:r>
            <a:r>
              <a:rPr lang="en-GB" dirty="0" err="1"/>
              <a:t>Capunzo</a:t>
            </a:r>
            <a:r>
              <a:rPr lang="en-GB" dirty="0"/>
              <a:t>, M., 2024. A narrative review exploring the similarities between Cilento and the already defined “Blue Zones” in terms of environment, nutrition, and lifestyle: Can Cilento be considered an undefined “Blue Zone”? </a:t>
            </a:r>
            <a:r>
              <a:rPr lang="en-GB" i="1" dirty="0"/>
              <a:t>Nutrients</a:t>
            </a:r>
            <a:r>
              <a:rPr lang="en-GB" dirty="0"/>
              <a:t>.</a:t>
            </a:r>
          </a:p>
          <a:p>
            <a:r>
              <a:rPr lang="en-GB" dirty="0"/>
              <a:t>Anyanwu, O.A., Naumova, E.N., </a:t>
            </a:r>
            <a:r>
              <a:rPr lang="en-GB" dirty="0" err="1"/>
              <a:t>Chomitz</a:t>
            </a:r>
            <a:r>
              <a:rPr lang="en-GB" dirty="0"/>
              <a:t>, V.R., Zhang, F.-F., Chui, K., </a:t>
            </a:r>
            <a:r>
              <a:rPr lang="en-GB" dirty="0" err="1"/>
              <a:t>Kartasurya</a:t>
            </a:r>
            <a:r>
              <a:rPr lang="en-GB" dirty="0"/>
              <a:t>, M.I., and Folta, S.C., 2022. The socio-ecological context of the nutrition transition in Indonesia: A qualitative investigation of perspectives from multi-disciplinary stakeholders. </a:t>
            </a:r>
            <a:r>
              <a:rPr lang="en-GB" i="1" dirty="0"/>
              <a:t>Nutrients</a:t>
            </a:r>
            <a:r>
              <a:rPr lang="en-GB" dirty="0"/>
              <a:t>, 15(1), p.25.</a:t>
            </a:r>
          </a:p>
          <a:p>
            <a:r>
              <a:rPr lang="en-GB" dirty="0"/>
              <a:t>Buettner, D., 2021. Micro nudges: A systems approach to health. </a:t>
            </a:r>
            <a:r>
              <a:rPr lang="en-GB" i="1" dirty="0"/>
              <a:t>American Journal of Health Promotion</a:t>
            </a:r>
            <a:r>
              <a:rPr lang="en-GB" dirty="0"/>
              <a:t>, 35(4), pp.593–596.</a:t>
            </a:r>
          </a:p>
          <a:p>
            <a:r>
              <a:rPr lang="en-GB" dirty="0"/>
              <a:t>Cao, Y.Y., </a:t>
            </a:r>
            <a:r>
              <a:rPr lang="en-GB" i="1" dirty="0"/>
              <a:t>et al</a:t>
            </a:r>
            <a:r>
              <a:rPr lang="en-GB" dirty="0"/>
              <a:t>., 2025. Gut microbiota variations in depression and anxiety: a systematic review. </a:t>
            </a:r>
            <a:r>
              <a:rPr lang="en-GB" i="1" dirty="0"/>
              <a:t>BMC Psychiatry</a:t>
            </a:r>
            <a:r>
              <a:rPr lang="en-GB" dirty="0"/>
              <a:t>, 25, Article 6871. </a:t>
            </a:r>
            <a:r>
              <a:rPr lang="en-GB" dirty="0">
                <a:hlinkClick r:id="rId2"/>
              </a:rPr>
              <a:t>https://doi.org/10.1186/s12888-025-06871-8</a:t>
            </a:r>
            <a:endParaRPr lang="en-GB" dirty="0"/>
          </a:p>
          <a:p>
            <a:r>
              <a:rPr lang="en-GB" dirty="0"/>
              <a:t>Cerf, M.E., 2021. Healthy lifestyles and noncommunicable diseases: Nutrition, the life-course, and health promotion. </a:t>
            </a:r>
            <a:r>
              <a:rPr lang="en-GB" i="1" dirty="0"/>
              <a:t>Lifestyle Medicine (Hoboken, N.J.)</a:t>
            </a:r>
            <a:r>
              <a:rPr lang="en-GB" dirty="0"/>
              <a:t>.</a:t>
            </a:r>
          </a:p>
          <a:p>
            <a:r>
              <a:rPr lang="en-GB" dirty="0"/>
              <a:t>Clemente-Suárez, V.J., </a:t>
            </a:r>
            <a:r>
              <a:rPr lang="en-GB" i="1" dirty="0"/>
              <a:t>et al</a:t>
            </a:r>
            <a:r>
              <a:rPr lang="en-GB" dirty="0"/>
              <a:t>., 2023. Global impacts of Western diet and its effects on metabolism and health: A narrative review. </a:t>
            </a:r>
            <a:r>
              <a:rPr lang="en-GB" i="1" dirty="0"/>
              <a:t>Nutrients</a:t>
            </a:r>
            <a:r>
              <a:rPr lang="en-GB" dirty="0"/>
              <a:t>, 15(12), p.2749.</a:t>
            </a:r>
          </a:p>
          <a:p>
            <a:r>
              <a:rPr lang="en-GB" dirty="0"/>
              <a:t>Delgado-Lista, J., Perez-Martinez, P., Garcia-Rios, A., Alcala-Diaz, J., Perez-Caballero, A., Gomez-Delgado, F., Fuentes, F., </a:t>
            </a:r>
            <a:r>
              <a:rPr lang="en-GB" dirty="0" err="1"/>
              <a:t>Quintana</a:t>
            </a:r>
            <a:r>
              <a:rPr lang="en-GB" dirty="0"/>
              <a:t>-Navarro, G., Lopez-Segura, F., Ortiz-Morales, A., Delgado-Casado, N., </a:t>
            </a:r>
            <a:r>
              <a:rPr lang="en-GB" dirty="0" err="1"/>
              <a:t>Yubero</a:t>
            </a:r>
            <a:r>
              <a:rPr lang="en-GB" dirty="0"/>
              <a:t>-Serrano, E., Camargo, A., Marin, C., Rodriguez-</a:t>
            </a:r>
            <a:r>
              <a:rPr lang="en-GB" dirty="0" err="1"/>
              <a:t>Cantalejo</a:t>
            </a:r>
            <a:r>
              <a:rPr lang="en-GB" dirty="0"/>
              <a:t>, F., Gomez-Luna, P., </a:t>
            </a:r>
            <a:r>
              <a:rPr lang="en-GB" dirty="0" err="1"/>
              <a:t>Ordovas</a:t>
            </a:r>
            <a:r>
              <a:rPr lang="en-GB" dirty="0"/>
              <a:t>, J.M., Lopez-Miranda, J., and Perez-Jimenez, F., 2016. </a:t>
            </a:r>
            <a:r>
              <a:rPr lang="en-GB" dirty="0" err="1"/>
              <a:t>CORonary</a:t>
            </a:r>
            <a:r>
              <a:rPr lang="en-GB" dirty="0"/>
              <a:t> Diet Intervention with Olive oil and cardiovascular </a:t>
            </a:r>
            <a:r>
              <a:rPr lang="en-GB" dirty="0" err="1"/>
              <a:t>PREVention</a:t>
            </a:r>
            <a:r>
              <a:rPr lang="en-GB" dirty="0"/>
              <a:t> study (the CORDIOPREV study): Rationale, methods, and baseline characteristics: A clinical trial comparing the efficacy of a Mediterranean diet rich in olive oil versus a low-fat diet on cardiovascular disease in coronary patients. </a:t>
            </a:r>
            <a:r>
              <a:rPr lang="en-GB" i="1" dirty="0"/>
              <a:t>The American Heart Journal</a:t>
            </a:r>
            <a:r>
              <a:rPr lang="en-GB" dirty="0"/>
              <a:t>, 177, pp.42–50.</a:t>
            </a:r>
          </a:p>
          <a:p>
            <a:r>
              <a:rPr lang="en-GB" dirty="0" err="1"/>
              <a:t>Dimidi</a:t>
            </a:r>
            <a:r>
              <a:rPr lang="en-GB" dirty="0"/>
              <a:t>, E., Cox, S.R., Rossi, M., and Whelan, K., 2019. Fermented foods: definitions and characteristics, impact on the gut microbiota and effects on gastrointestinal health and disease. </a:t>
            </a:r>
            <a:r>
              <a:rPr lang="en-GB" i="1" dirty="0"/>
              <a:t>Nutrients</a:t>
            </a:r>
            <a:r>
              <a:rPr lang="en-GB" dirty="0"/>
              <a:t>, 11(8), Article 1806. https://doi.org/10.3390/nu11081806</a:t>
            </a:r>
          </a:p>
          <a:p>
            <a:r>
              <a:rPr lang="en-GB" dirty="0"/>
              <a:t>Dominguez, L.J., Bella, G.D., and Veronese, N., 2021. Impact of Mediterranean diet on chronic non-communicable diseases and longevity. </a:t>
            </a:r>
            <a:r>
              <a:rPr lang="en-GB" i="1" dirty="0"/>
              <a:t>Nutrients</a:t>
            </a:r>
            <a:r>
              <a:rPr lang="en-GB" dirty="0"/>
              <a:t>, 13(6), p.2028.</a:t>
            </a:r>
          </a:p>
          <a:p>
            <a:r>
              <a:rPr lang="en-GB" dirty="0"/>
              <a:t>Gore, S.A., Foster, J.A., DiLillo, V.G., Kirk, K., and Smith West, D., 2003. Television viewing and snacking. </a:t>
            </a:r>
            <a:r>
              <a:rPr lang="en-GB" i="1" dirty="0"/>
              <a:t>Eating </a:t>
            </a:r>
            <a:r>
              <a:rPr lang="en-GB" i="1" dirty="0" err="1"/>
              <a:t>Behaviors</a:t>
            </a:r>
            <a:r>
              <a:rPr lang="en-GB" i="1" dirty="0"/>
              <a:t>: An International Journal</a:t>
            </a:r>
            <a:r>
              <a:rPr lang="en-GB" dirty="0"/>
              <a:t>, 4(4), pp.399–405.</a:t>
            </a:r>
          </a:p>
          <a:p>
            <a:r>
              <a:rPr lang="en-GB" dirty="0"/>
              <a:t>Iacoviello, L., and </a:t>
            </a:r>
            <a:r>
              <a:rPr lang="en-GB" dirty="0" err="1"/>
              <a:t>Bonaccio</a:t>
            </a:r>
            <a:r>
              <a:rPr lang="en-GB" dirty="0"/>
              <a:t>, M., 2020. Health benefits of Mediterranean and non-Mediterranean dietary patterns in different cultural contexts. </a:t>
            </a:r>
            <a:r>
              <a:rPr lang="en-GB" i="1" dirty="0"/>
              <a:t>European Journal of Public Health</a:t>
            </a:r>
            <a:r>
              <a:rPr lang="en-GB" dirty="0"/>
              <a:t>, 30(Supplement_5).</a:t>
            </a:r>
          </a:p>
          <a:p>
            <a:r>
              <a:rPr lang="en-GB" dirty="0"/>
              <a:t>Jimenez-García, A.M., Villarino, M., and Arias, N., 2024. A systematic review and meta-analysis of basal microbiota and cognitive function in Alzheimer’s disease: A potential target for treatment or a contributor to disease progression? </a:t>
            </a:r>
            <a:r>
              <a:rPr lang="en-GB" i="1" dirty="0"/>
              <a:t>Alzheimer’s &amp; Dementia: Diagnosis, Assessment &amp; Disease Monitoring</a:t>
            </a:r>
            <a:r>
              <a:rPr lang="en-GB" dirty="0"/>
              <a:t>, 16(4), e70057. https://doi.org/10.1002/dad2.70057</a:t>
            </a:r>
          </a:p>
          <a:p>
            <a:r>
              <a:rPr lang="en-GB" dirty="0" err="1"/>
              <a:t>Kreouzi</a:t>
            </a:r>
            <a:r>
              <a:rPr lang="en-GB" dirty="0"/>
              <a:t>, M., Theodorakis, N., and Constantinou, C., 2024. Lessons learned from Blue Zones, lifestyle medicine pillars, and beyond: An update on the contributions of </a:t>
            </a:r>
            <a:r>
              <a:rPr lang="en-GB" dirty="0" err="1"/>
              <a:t>behavior</a:t>
            </a:r>
            <a:r>
              <a:rPr lang="en-GB" dirty="0"/>
              <a:t> and genetics to wellbeing and longevity. </a:t>
            </a:r>
            <a:r>
              <a:rPr lang="en-GB" i="1" dirty="0"/>
              <a:t>American Journal of Lifestyle Medicine</a:t>
            </a:r>
            <a:r>
              <a:rPr lang="en-GB" dirty="0"/>
              <a:t>, 18(6), pp.750–76.</a:t>
            </a:r>
          </a:p>
          <a:p>
            <a:r>
              <a:rPr lang="en-GB" dirty="0"/>
              <a:t>Masi, D., Watanabe, M., and Clément, K., 2026. Gut microbiome and obesity care: Bridging dietary, surgical, and pharmacological interventions. </a:t>
            </a:r>
            <a:r>
              <a:rPr lang="en-GB" i="1" dirty="0"/>
              <a:t>Cell Reports Medicine</a:t>
            </a:r>
            <a:r>
              <a:rPr lang="en-GB" dirty="0"/>
              <a:t>, 7(2), 102573. https://doi.org/10.1016/j.xcrm.2025.102573</a:t>
            </a:r>
          </a:p>
          <a:p>
            <a:r>
              <a:rPr lang="en-GB" dirty="0"/>
              <a:t>Park, I., and </a:t>
            </a:r>
            <a:r>
              <a:rPr lang="en-GB" dirty="0" err="1"/>
              <a:t>Mannaa</a:t>
            </a:r>
            <a:r>
              <a:rPr lang="en-GB" dirty="0"/>
              <a:t>, M., 2025. Fermented Foods as Functional Systems: Microbial Communities and Metabolites Influencing Gut Health and Systemic Outcomes. </a:t>
            </a:r>
            <a:r>
              <a:rPr lang="en-GB" i="1" dirty="0"/>
              <a:t>Foods</a:t>
            </a:r>
            <a:r>
              <a:rPr lang="en-GB" dirty="0"/>
              <a:t>, 14(13), 2292. https://doi.org/10.3390/foods14132292</a:t>
            </a:r>
          </a:p>
          <a:p>
            <a:r>
              <a:rPr lang="en-GB" dirty="0" err="1"/>
              <a:t>Piątkowska</a:t>
            </a:r>
            <a:r>
              <a:rPr lang="en-GB" dirty="0"/>
              <a:t>-Chmiel, I., Krawiec, P., </a:t>
            </a:r>
            <a:r>
              <a:rPr lang="en-GB" dirty="0" err="1"/>
              <a:t>Ziętara</a:t>
            </a:r>
            <a:r>
              <a:rPr lang="en-GB" dirty="0"/>
              <a:t>, K.J., Pawłowski, P., </a:t>
            </a:r>
            <a:r>
              <a:rPr lang="en-GB" dirty="0" err="1"/>
              <a:t>Samardakiewicz</a:t>
            </a:r>
            <a:r>
              <a:rPr lang="en-GB" dirty="0"/>
              <a:t>, M., Pac-</a:t>
            </a:r>
            <a:r>
              <a:rPr lang="en-GB" dirty="0" err="1"/>
              <a:t>Kożuchowska</a:t>
            </a:r>
            <a:r>
              <a:rPr lang="en-GB" dirty="0"/>
              <a:t>, E., and Herbet, M., 2023. The impact of chronic stress related to COVID-19 on eating </a:t>
            </a:r>
            <a:r>
              <a:rPr lang="en-GB" dirty="0" err="1"/>
              <a:t>behaviors</a:t>
            </a:r>
            <a:r>
              <a:rPr lang="en-GB" dirty="0"/>
              <a:t> and the risk of obesity in children and adolescents. </a:t>
            </a:r>
            <a:r>
              <a:rPr lang="en-GB" i="1" dirty="0"/>
              <a:t>Nutrients</a:t>
            </a:r>
            <a:r>
              <a:rPr lang="en-GB" dirty="0"/>
              <a:t>, 16(1), p.54.</a:t>
            </a:r>
          </a:p>
          <a:p>
            <a:r>
              <a:rPr lang="en-GB" dirty="0"/>
              <a:t>Roca, C., 2016. The dying of the blue zones. </a:t>
            </a:r>
            <a:r>
              <a:rPr lang="en-GB" i="1" dirty="0"/>
              <a:t>Maclean’s (Toronto)</a:t>
            </a:r>
            <a:r>
              <a:rPr lang="en-GB" dirty="0"/>
              <a:t>, 129(48–49), p.30.</a:t>
            </a:r>
          </a:p>
          <a:p>
            <a:r>
              <a:rPr lang="en-GB" dirty="0"/>
              <a:t>Shaikh, R.G., </a:t>
            </a:r>
            <a:r>
              <a:rPr lang="en-GB" i="1" dirty="0"/>
              <a:t>et al</a:t>
            </a:r>
            <a:r>
              <a:rPr lang="en-GB" dirty="0"/>
              <a:t>., 2025. Understanding the Impact of the Gut Microbiome on Mental Health: A Systematic Review. </a:t>
            </a:r>
            <a:r>
              <a:rPr lang="en-GB" i="1" dirty="0" err="1"/>
              <a:t>Cureus</a:t>
            </a:r>
            <a:r>
              <a:rPr lang="en-GB" dirty="0"/>
              <a:t>, 17(1), e78100. https://doi.org/10.7759/cureus.78100</a:t>
            </a:r>
          </a:p>
          <a:p>
            <a:r>
              <a:rPr lang="en-GB" dirty="0"/>
              <a:t>Vale, C., Almeida, C., Azevedo, J., and </a:t>
            </a:r>
            <a:r>
              <a:rPr lang="en-GB" dirty="0" err="1"/>
              <a:t>Padrão</a:t>
            </a:r>
            <a:r>
              <a:rPr lang="en-GB" dirty="0"/>
              <a:t>, P., 2024. Nutrient profile of packaged foods according to the degree of processing. </a:t>
            </a:r>
            <a:r>
              <a:rPr lang="en-GB" i="1" dirty="0"/>
              <a:t>International Journal of Food Sciences and Nutrition</a:t>
            </a:r>
            <a:r>
              <a:rPr lang="en-GB" dirty="0"/>
              <a:t>, 75(2), pp.148–158.</a:t>
            </a:r>
          </a:p>
          <a:p>
            <a:r>
              <a:rPr lang="en-GB" dirty="0" err="1"/>
              <a:t>Vinderola</a:t>
            </a:r>
            <a:r>
              <a:rPr lang="en-GB" dirty="0"/>
              <a:t>, G., </a:t>
            </a:r>
            <a:r>
              <a:rPr lang="en-GB" i="1" dirty="0"/>
              <a:t>et al</a:t>
            </a:r>
            <a:r>
              <a:rPr lang="en-GB" dirty="0"/>
              <a:t>., 2023. Fermented foods: a perspective on their role in delivering biotics. </a:t>
            </a:r>
            <a:r>
              <a:rPr lang="en-GB" i="1" dirty="0"/>
              <a:t>Frontiers in Microbiology</a:t>
            </a:r>
            <a:r>
              <a:rPr lang="en-GB" dirty="0"/>
              <a:t>, 14, 1196239. </a:t>
            </a:r>
            <a:r>
              <a:rPr lang="en-GB" dirty="0">
                <a:hlinkClick r:id="rId3"/>
              </a:rPr>
              <a:t>https://doi.org/10.3389/fmicb.2023.1196239</a:t>
            </a:r>
            <a:endParaRPr lang="en-GB" dirty="0"/>
          </a:p>
          <a:p>
            <a:r>
              <a:rPr lang="en-GB" dirty="0"/>
              <a:t>Warren, A., </a:t>
            </a:r>
            <a:r>
              <a:rPr lang="en-GB" i="1" dirty="0"/>
              <a:t>et al</a:t>
            </a:r>
            <a:r>
              <a:rPr lang="en-GB" dirty="0"/>
              <a:t>., 2026. The microbiota-gut-brain axis in mild cognitive impairment and Alzheimer’s disease: a scoping review of human studies. </a:t>
            </a:r>
            <a:r>
              <a:rPr lang="en-GB" i="1" dirty="0"/>
              <a:t>Alzheimer’s &amp; Dementia</a:t>
            </a:r>
            <a:r>
              <a:rPr lang="en-GB" dirty="0"/>
              <a:t>, 22(1), e71023. https://doi.org/10.1002/alz.71023</a:t>
            </a:r>
          </a:p>
          <a:p>
            <a:pPr marL="0" indent="0">
              <a:buNone/>
            </a:pPr>
            <a:endParaRPr lang="en-GB" dirty="0"/>
          </a:p>
        </p:txBody>
      </p:sp>
    </p:spTree>
    <p:extLst>
      <p:ext uri="{BB962C8B-B14F-4D97-AF65-F5344CB8AC3E}">
        <p14:creationId xmlns:p14="http://schemas.microsoft.com/office/powerpoint/2010/main" val="3420693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424</TotalTime>
  <Words>4137</Words>
  <Application>Microsoft Office PowerPoint</Application>
  <PresentationFormat>On-screen Show (4:3)</PresentationFormat>
  <Paragraphs>209</Paragraphs>
  <Slides>54</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Aptos</vt:lpstr>
      <vt:lpstr>Arial</vt:lpstr>
      <vt:lpstr>Calibri</vt:lpstr>
      <vt:lpstr>Source Sans 3</vt:lpstr>
      <vt:lpstr>Source Sans Pro</vt:lpstr>
      <vt:lpstr>Office Theme</vt:lpstr>
      <vt:lpstr>Healthy Eating: Evidence-Based Insights </vt:lpstr>
      <vt:lpstr>Objectives </vt:lpstr>
      <vt:lpstr>Historical Dietary Shifts </vt:lpstr>
      <vt:lpstr>The modern diet</vt:lpstr>
      <vt:lpstr>Impact of the modern Diet </vt:lpstr>
      <vt:lpstr>PowerPoint Presentation</vt:lpstr>
      <vt:lpstr>The Blue Zones </vt:lpstr>
      <vt:lpstr>Lessons from the blue zones </vt:lpstr>
      <vt:lpstr>The Mediterranean Diet Dominguez, Bella &amp; Veronese (2021)</vt:lpstr>
      <vt:lpstr>Comparing diets</vt:lpstr>
      <vt:lpstr>Blue zones social networks </vt:lpstr>
      <vt:lpstr>Blue zones and stress </vt:lpstr>
      <vt:lpstr>Key Highlights </vt:lpstr>
      <vt:lpstr>The Problem with Processed Foods </vt:lpstr>
      <vt:lpstr>Processed food and the affects on hormones </vt:lpstr>
      <vt:lpstr>Other factors leading to hormone imbalance </vt:lpstr>
      <vt:lpstr>Diabetes </vt:lpstr>
      <vt:lpstr>Diabetes </vt:lpstr>
      <vt:lpstr>Diabetes</vt:lpstr>
      <vt:lpstr>PowerPoint Presentation</vt:lpstr>
      <vt:lpstr>What is the problem with sugar?</vt:lpstr>
      <vt:lpstr>The Health Risks of Added Sugars</vt:lpstr>
      <vt:lpstr>Incremental Growth in Diabetes </vt:lpstr>
      <vt:lpstr>Sugar and Liver Health</vt:lpstr>
      <vt:lpstr>Sugar’s Role in Inflammation</vt:lpstr>
      <vt:lpstr>PowerPoint Presentation</vt:lpstr>
      <vt:lpstr>The Role of Convenience Foods </vt:lpstr>
      <vt:lpstr>The role of good gut bacteria </vt:lpstr>
      <vt:lpstr>Gut microbiota &amp; health</vt:lpstr>
      <vt:lpstr>Mental Health </vt:lpstr>
      <vt:lpstr>Burden of disease</vt:lpstr>
      <vt:lpstr>Dementia/Alzheimer’s</vt:lpstr>
      <vt:lpstr>Traffic Light System</vt:lpstr>
      <vt:lpstr>Limitations </vt:lpstr>
      <vt:lpstr>What it means </vt:lpstr>
      <vt:lpstr>Weight Gain and Obesity </vt:lpstr>
      <vt:lpstr>Fermented foods (what they are)</vt:lpstr>
      <vt:lpstr>Burden of disease </vt:lpstr>
      <vt:lpstr>Why We Turn to Convenience Foods </vt:lpstr>
      <vt:lpstr>What does the best evidence converge on as a healthy diet?</vt:lpstr>
      <vt:lpstr>Do “best diets” differ? Pattern beats macro-ratio</vt:lpstr>
      <vt:lpstr>How the food industry shapes “what’s normal to eat”</vt:lpstr>
      <vt:lpstr>Food industry continued</vt:lpstr>
      <vt:lpstr>Food industry continued</vt:lpstr>
      <vt:lpstr>What we recommend (evidence-aligned)</vt:lpstr>
      <vt:lpstr>The evidence </vt:lpstr>
      <vt:lpstr> Benefits of Whole Foods </vt:lpstr>
      <vt:lpstr>The Importance of Fibre </vt:lpstr>
      <vt:lpstr>The Evidence for "10 a Day" </vt:lpstr>
      <vt:lpstr>The Role of Exercise </vt:lpstr>
      <vt:lpstr>Challenges in the UK </vt:lpstr>
      <vt:lpstr>Moving Forward </vt:lpstr>
      <vt:lpstr>Conclusion </vt:lpstr>
      <vt:lpstr>References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User</dc:creator>
  <cp:keywords/>
  <dc:description>generated using python-pptx</dc:description>
  <cp:lastModifiedBy>Felicity Peacock</cp:lastModifiedBy>
  <cp:revision>9</cp:revision>
  <dcterms:created xsi:type="dcterms:W3CDTF">2013-01-27T09:14:16Z</dcterms:created>
  <dcterms:modified xsi:type="dcterms:W3CDTF">2026-03-02T22:01:37Z</dcterms:modified>
  <cp:category/>
</cp:coreProperties>
</file>