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59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6357" autoAdjust="0"/>
  </p:normalViewPr>
  <p:slideViewPr>
    <p:cSldViewPr snapToGrid="0">
      <p:cViewPr varScale="1">
        <p:scale>
          <a:sx n="110" d="100"/>
          <a:sy n="110" d="100"/>
        </p:scale>
        <p:origin x="456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840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6F1652-F5CE-45C6-AA90-F9D434590204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6381-C90E-4D67-9D30-11DBA001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320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https://www.britannica.com/biography/Bertolt-Brecht</a:t>
            </a:r>
          </a:p>
          <a:p>
            <a:endParaRPr lang="en-GB" dirty="0"/>
          </a:p>
          <a:p>
            <a:r>
              <a:rPr lang="en-GB" dirty="0"/>
              <a:t>https://www.youtube.com/watch?v=Lk0baAeeqnE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6381-C90E-4D67-9D30-11DBA001428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2235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https://www.bbc.co.uk/bitesize/guides/zwmvd2p/revision/7#:~:text=Spass%20literally%20translates%20as%20'fun,to%20make%20his%20audience%20think.&amp;text=Brecht%20needed%20to%20break%20rising,even%20a%20stand%2Dup%20routine.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736381-C90E-4D67-9D30-11DBA001428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7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BF31F-4B7D-4FF2-B0EF-D25B4BD593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EE94E-E505-4F02-A004-1BC7694334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B1156-FC35-4A97-96F5-975F9D778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3B8425-D411-4DD1-92C9-81FF3C42C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6328D8-F3C0-4FA1-8E02-4E58B9B32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356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8BCBD-1574-443A-A165-06E759EBF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E6A37-099A-4022-AFF4-A4D343E7BA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454E5-65A0-4140-924E-9D8BF72E1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67AC1-2784-44C4-A431-3DC9ABD5D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14757-75CB-447F-8BA0-0882F7C9A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177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77C6D-C062-42A4-BFA3-C410E6D53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F172A-F444-49AF-8575-C2FB7A7451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CF61C-FD9E-4FF9-AEE4-E6E813F1F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2ED3D-DF61-4B47-A89D-749E94B6C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26B52-A8FB-4F4C-88D7-728515288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500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679F9-8A7E-462F-ABD1-5CA0A05DA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7E256-6DF1-412F-BD69-7072688416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C95799-81C8-4233-8F76-84A4E40073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4EC316-7AC6-430B-A6A5-54BAEF7C4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7D85C-A561-4F06-811A-256E3274F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A9D57C-0305-4464-A7D3-68D5C2E92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6017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6CC99-E80E-45CD-8169-06A76D9E3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9282B-D1FF-4B3D-A7E2-94761A9EDA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5E6BEF-98BE-49E6-997C-3665EAD552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D9CDB7-AC18-42E4-A698-50649A41D9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8E2FA6-2C96-4754-9521-130CFBA4C7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EB9D1E-EE2D-49DA-AB21-B954094F98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D0E924-3B99-4788-AF33-1C5F6459A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785991-ADEF-4BA4-8A96-1B522E704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741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DA61B-4107-49AF-AF01-DCD749AF6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E0EC08-5DCE-49E3-A04E-B811F9871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CD1EDE-7BC0-436F-B5C4-D9BA10511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6E3BEF-BC93-460C-A18C-3965D8974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234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FC02DA-86C9-4193-BBD1-F799C4740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178B00-7D66-4E10-9CC9-7D5F3DE7E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1E3577-3F2B-432E-BE88-931B18DF8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1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D2C95-BA41-4A59-9B98-869D50BB4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35067-9E60-4CC3-90E9-C067BF6EF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197D35-2D5A-4249-A959-3F46E7EDF4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515C09-2EA0-4A7E-99B2-4DF0FE7C4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DD80D8-247D-4161-8C68-E3D1E2716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82B5E7-B43F-4A7F-9751-69321DE2B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197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D552-62BB-47B8-98D8-D4652F9D0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DD3486-2C52-4FA5-9FB9-1CC09D8EE0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42AECA-6091-42E0-A790-2FA0503552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FB4C7-32D6-453D-B9AB-5CF668D2A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877741-4A2B-4BEF-975A-C3C77A2C4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3D7697-5FC4-46CF-B464-B550D6025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949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25A71-50B5-422B-8571-541A7708C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E8C919-F941-4FDA-A128-B0E9BC952C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EAA2A-5C61-4EFF-82A0-580E99D60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27BF7-C9E3-4548-BABE-2F5C1C75E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D4092-8BC0-42DF-8E9D-7BBEF8FDB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00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C8C885-1B05-44B9-B844-EA836EB11E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2186DE-64F8-4EB3-A45B-C8BD7C8871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4F171-82CC-405C-B28D-44AEBEC61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7F4F9-4E9C-440A-BB9F-82B7A2F12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D522A-176B-40D0-9E27-9F8CECD72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488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7F6111-03B1-4EA7-AFE8-C2C83F4E5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673A2B-A755-4AC7-99D4-630A0819FD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1C4A4D-5697-484F-B23F-DFF5DB66D0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D78D3-52C5-4EBB-A3D9-41B4D61827B2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C2537-3232-4211-A93D-FCE9DFCDA5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7C43F7-8391-4211-835B-C2A82AD413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CB54BC-A4EE-4276-AD1C-F8105A844D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698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s://es.wikipedia.org/wiki/Bertolt_Brecht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oundabouttheatre.org/get-tickets/2016-2017-season/on-the-exhale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k0baAeeqnE" TargetMode="External"/><Relationship Id="rId2" Type="http://schemas.openxmlformats.org/officeDocument/2006/relationships/hyperlink" Target="https://www.britannica.com/biography/Bertolt-Brech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.uk/bitesize/guides/zwmvd2p/revision/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1A632-9365-4335-B198-13F07998CF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2903" y="949325"/>
            <a:ext cx="8071706" cy="2387600"/>
          </a:xfrm>
        </p:spPr>
        <p:txBody>
          <a:bodyPr>
            <a:normAutofit/>
          </a:bodyPr>
          <a:lstStyle/>
          <a:p>
            <a:pPr algn="l"/>
            <a:r>
              <a:rPr lang="en-GB" sz="6600">
                <a:solidFill>
                  <a:schemeClr val="bg1"/>
                </a:solidFill>
              </a:rPr>
              <a:t>Spass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977C6-3BC0-4AFF-92F5-3EE61E6739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2902" y="3429000"/>
            <a:ext cx="8071697" cy="1655762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bg1"/>
                </a:solidFill>
              </a:rPr>
              <a:t>Faye Brightman (1902295)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C4521DE-248E-440D-AAD6-FD9E7D34B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285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42C13FA-4C0F-42D0-9626-5BA6040D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6252485"/>
            <a:ext cx="1219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0496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7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BA7BBA-37A5-42F4-9DFC-3055B031C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159" y="249761"/>
            <a:ext cx="4394200" cy="1323439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Who is Bertolt Brecht?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44B40-065E-4834-AC3F-DAFBD4399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59" y="1772573"/>
            <a:ext cx="4394200" cy="3312309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Born 1898, passed away 1956</a:t>
            </a:r>
          </a:p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Worked in an army hospital in WW1</a:t>
            </a:r>
          </a:p>
          <a:p>
            <a:r>
              <a:rPr lang="en-GB" sz="2000" dirty="0">
                <a:solidFill>
                  <a:schemeClr val="bg1">
                    <a:alpha val="80000"/>
                  </a:schemeClr>
                </a:solidFill>
              </a:rPr>
              <a:t>Opposite to Stanislavski</a:t>
            </a:r>
          </a:p>
          <a:p>
            <a:pPr marL="0" indent="0">
              <a:buNone/>
            </a:pPr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 i="1" dirty="0">
                <a:solidFill>
                  <a:schemeClr val="bg1">
                    <a:alpha val="80000"/>
                  </a:schemeClr>
                </a:solidFill>
              </a:rPr>
              <a:t>‘’German poet, playwright, and theatrical reformer whose epic theatre departed from the conventions of theatrical illusion and developed the drama as a social and ideological forum for leftist causes’’ (Britannica) </a:t>
            </a:r>
          </a:p>
          <a:p>
            <a:pPr marL="0" indent="0">
              <a:buNone/>
            </a:pPr>
            <a:endParaRPr lang="en-GB" sz="2000" i="1" dirty="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13" name="Picture 12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33E8A054-7922-4C24-B020-08E4E31FF89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651" b="24401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24" name="Group 19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5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04569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4525AF-BFA6-4CDF-84BF-F07941BAFB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918" r="14438" b="909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70167-43D4-496C-9E21-E30147BC1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Spass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7FCFE-F104-4B32-ACEC-7C857A3BC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91898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i="1" dirty="0"/>
              <a:t>‘</a:t>
            </a:r>
            <a:r>
              <a:rPr lang="en-GB" sz="1700" i="1" dirty="0" err="1"/>
              <a:t>Spass</a:t>
            </a:r>
            <a:r>
              <a:rPr lang="en-GB" sz="1700" i="1" dirty="0"/>
              <a:t> literally translates as ‘fun’ </a:t>
            </a:r>
            <a:r>
              <a:rPr lang="en-GB" sz="1700" dirty="0"/>
              <a:t>(BBC Bitesize)</a:t>
            </a:r>
          </a:p>
          <a:p>
            <a:pPr marL="0" indent="0">
              <a:buNone/>
            </a:pPr>
            <a:endParaRPr lang="en-GB" sz="1700" i="1" dirty="0"/>
          </a:p>
          <a:p>
            <a:pPr marL="0" indent="0">
              <a:buNone/>
            </a:pPr>
            <a:r>
              <a:rPr lang="en-GB" sz="1700" i="1" u="sng" dirty="0"/>
              <a:t>How was it used?</a:t>
            </a:r>
          </a:p>
          <a:p>
            <a:pPr marL="0" indent="0">
              <a:buNone/>
            </a:pPr>
            <a:r>
              <a:rPr lang="en-GB" sz="1700" dirty="0"/>
              <a:t>You would take a scene and add humour where you normally wouldn’t see it.</a:t>
            </a:r>
          </a:p>
          <a:p>
            <a:pPr marL="0" indent="0">
              <a:buNone/>
            </a:pPr>
            <a:r>
              <a:rPr lang="en-GB" sz="1700" dirty="0"/>
              <a:t>This was to make you think about the scene in more depth. 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669528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AA1106-4B88-421B-B106-F47D6659E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 dirty="0" err="1">
                <a:solidFill>
                  <a:schemeClr val="bg1"/>
                </a:solidFill>
              </a:rPr>
              <a:t>Spass</a:t>
            </a:r>
            <a:r>
              <a:rPr lang="en-GB" sz="8000" dirty="0">
                <a:solidFill>
                  <a:schemeClr val="bg1"/>
                </a:solidFill>
              </a:rPr>
              <a:t> and Dark Humour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6EFD0-007B-452A-A74E-ED0AF036C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i="1" dirty="0">
                <a:solidFill>
                  <a:schemeClr val="bg1"/>
                </a:solidFill>
              </a:rPr>
              <a:t>How far can you go?</a:t>
            </a:r>
          </a:p>
          <a:p>
            <a:pPr marL="0" indent="0">
              <a:buNone/>
            </a:pPr>
            <a:endParaRPr lang="en-GB" sz="20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i="1" dirty="0">
                <a:solidFill>
                  <a:schemeClr val="bg1"/>
                </a:solidFill>
              </a:rPr>
              <a:t>How dark can you go?</a:t>
            </a:r>
          </a:p>
          <a:p>
            <a:pPr marL="0" indent="0">
              <a:buNone/>
            </a:pPr>
            <a:endParaRPr lang="en-GB" sz="20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i="1" dirty="0">
                <a:solidFill>
                  <a:schemeClr val="bg1"/>
                </a:solidFill>
              </a:rPr>
              <a:t>Who’s the audience?</a:t>
            </a:r>
          </a:p>
          <a:p>
            <a:pPr marL="0" indent="0">
              <a:buNone/>
            </a:pPr>
            <a:endParaRPr lang="en-GB" sz="20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i="1" dirty="0">
                <a:solidFill>
                  <a:schemeClr val="bg1"/>
                </a:solidFill>
              </a:rPr>
              <a:t>Where’s do you draw the line?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536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E95967-4633-4447-9743-E08B86AD8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Demonstration!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7E35A-D391-4210-887E-CEC6B43FA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I will perform a monologue, which I have written taking into consideration the use of </a:t>
            </a:r>
            <a:r>
              <a:rPr lang="en-GB" sz="2000" dirty="0" err="1">
                <a:solidFill>
                  <a:schemeClr val="bg1"/>
                </a:solidFill>
              </a:rPr>
              <a:t>Spass</a:t>
            </a:r>
            <a:r>
              <a:rPr lang="en-GB" sz="2000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During this demonstration, I would like you to think about what themes you see, along with your thought process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6476722A-A930-479E-849C-52ED83E4C0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563" r="9283" b="-1"/>
          <a:stretch/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811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3DBF4-42AE-4012-B07E-AFFF281CD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1904" y="2524788"/>
            <a:ext cx="5505441" cy="6544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Thoughts?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FF681-81D9-49EE-B505-A19F1F111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1896" y="3675204"/>
            <a:ext cx="5505449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What were your thoughts? What struck out to you?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EA8332D-EA74-40A2-8709-00EDB2379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7240" y="3429000"/>
            <a:ext cx="0" cy="3164872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9358801C-1E89-48FF-B14F-D76A2EA14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34797" y="816429"/>
            <a:ext cx="8239647" cy="5225143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B88284F-ED00-40CA-B57D-89C49E8EC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00357" y="272979"/>
            <a:ext cx="0" cy="2906211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1413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F2A78-B89D-4FED-9B9A-5C7761944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4948" y="717224"/>
            <a:ext cx="6151074" cy="21543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Diolch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yn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800" dirty="0" err="1">
                <a:solidFill>
                  <a:schemeClr val="bg1"/>
                </a:solidFill>
              </a:rPr>
              <a:t>f</a:t>
            </a:r>
            <a:r>
              <a:rPr lang="en-US" sz="4800" kern="1200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awr</a:t>
            </a:r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C84BF-FCA9-4C0B-862F-D2E807A13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0607" y="4214848"/>
            <a:ext cx="3842778" cy="489643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14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Thank you for taking part in this presentation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C8A451-B6C1-4CB1-95FC-2DBDEC61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3068597"/>
            <a:ext cx="748602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8439DD6-1CCF-48C6-AF10-B70187930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360607" y="4859086"/>
            <a:ext cx="583139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760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8A046-11A9-4C0B-B4BB-1FB843FBB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7D636-E2C0-408E-99C5-DDC1E6BF4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Britannica. (N/D) ‘Bertolt Brecht’. Available at: </a:t>
            </a:r>
            <a:r>
              <a:rPr lang="en-GB" dirty="0">
                <a:hlinkClick r:id="rId2"/>
              </a:rPr>
              <a:t>https://www.britannica.com/biography/Bertolt-Brecht</a:t>
            </a:r>
            <a:r>
              <a:rPr lang="en-GB" dirty="0"/>
              <a:t> (Accessed: 14</a:t>
            </a:r>
            <a:r>
              <a:rPr lang="en-GB" baseline="30000" dirty="0"/>
              <a:t>th</a:t>
            </a:r>
            <a:r>
              <a:rPr lang="en-GB" dirty="0"/>
              <a:t> March 2021)</a:t>
            </a:r>
          </a:p>
          <a:p>
            <a:r>
              <a:rPr lang="en-GB" dirty="0"/>
              <a:t>Bethan Wheeler (2015) ‘Introduction to Brecht’. Available at: </a:t>
            </a:r>
            <a:r>
              <a:rPr lang="en-GB" dirty="0">
                <a:hlinkClick r:id="rId3"/>
              </a:rPr>
              <a:t>https://www.youtube.com/watch?v=Lk0baAeeqnE</a:t>
            </a:r>
            <a:r>
              <a:rPr lang="en-GB" dirty="0"/>
              <a:t> (Accessed: 14</a:t>
            </a:r>
            <a:r>
              <a:rPr lang="en-GB" baseline="30000" dirty="0"/>
              <a:t>th</a:t>
            </a:r>
            <a:r>
              <a:rPr lang="en-GB" dirty="0"/>
              <a:t> March 2021)</a:t>
            </a:r>
          </a:p>
          <a:p>
            <a:r>
              <a:rPr lang="en-GB" dirty="0"/>
              <a:t>BBC Bitesize. (N/D) ‘Epic Theatre and Brecht’. Available at: </a:t>
            </a:r>
            <a:r>
              <a:rPr lang="en-GB" dirty="0">
                <a:hlinkClick r:id="rId4"/>
              </a:rPr>
              <a:t>https://www.bbc.co.uk/bitesize/guides/zwmvd2p/revision/7</a:t>
            </a:r>
            <a:r>
              <a:rPr lang="en-GB" dirty="0"/>
              <a:t> (Accessed: 27th February 2021)</a:t>
            </a:r>
          </a:p>
        </p:txBody>
      </p:sp>
    </p:spTree>
    <p:extLst>
      <p:ext uri="{BB962C8B-B14F-4D97-AF65-F5344CB8AC3E}">
        <p14:creationId xmlns:p14="http://schemas.microsoft.com/office/powerpoint/2010/main" val="16070716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400</Words>
  <Application>Microsoft Office PowerPoint</Application>
  <PresentationFormat>Widescreen</PresentationFormat>
  <Paragraphs>41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Spass</vt:lpstr>
      <vt:lpstr>Who is Bertolt Brecht?</vt:lpstr>
      <vt:lpstr>Spass</vt:lpstr>
      <vt:lpstr>Spass and Dark Humour</vt:lpstr>
      <vt:lpstr>Demonstration!</vt:lpstr>
      <vt:lpstr>Thoughts?</vt:lpstr>
      <vt:lpstr>Diolch yn fawr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Spass</dc:title>
  <dc:creator>Faye Sian Brightman (1902295)</dc:creator>
  <cp:lastModifiedBy>Faye Sian Brightman (1902295)</cp:lastModifiedBy>
  <cp:revision>3</cp:revision>
  <dcterms:created xsi:type="dcterms:W3CDTF">2021-03-16T22:36:45Z</dcterms:created>
  <dcterms:modified xsi:type="dcterms:W3CDTF">2021-03-17T08:05:00Z</dcterms:modified>
</cp:coreProperties>
</file>