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65" r:id="rId4"/>
    <p:sldId id="258" r:id="rId5"/>
    <p:sldId id="259" r:id="rId6"/>
    <p:sldId id="261" r:id="rId7"/>
    <p:sldId id="269" r:id="rId8"/>
    <p:sldId id="262" r:id="rId9"/>
    <p:sldId id="263" r:id="rId10"/>
    <p:sldId id="264" r:id="rId11"/>
    <p:sldId id="266" r:id="rId12"/>
    <p:sldId id="268" r:id="rId13"/>
    <p:sldId id="270" r:id="rId14"/>
    <p:sldId id="271" r:id="rId15"/>
    <p:sldId id="272"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94660"/>
  </p:normalViewPr>
  <p:slideViewPr>
    <p:cSldViewPr snapToGrid="0">
      <p:cViewPr varScale="1">
        <p:scale>
          <a:sx n="48" d="100"/>
          <a:sy n="48" d="100"/>
        </p:scale>
        <p:origin x="67" y="7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104158-BFE1-458C-A500-2BAE81C9E84C}" type="datetimeFigureOut">
              <a:rPr lang="en-GB" smtClean="0"/>
              <a:t>30/04/2021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38DE31-9335-4E89-881E-FE4534CED3C7}" type="slidenum">
              <a:rPr lang="en-GB" smtClean="0"/>
              <a:t>‹#›</a:t>
            </a:fld>
            <a:endParaRPr lang="en-GB"/>
          </a:p>
        </p:txBody>
      </p:sp>
    </p:spTree>
    <p:extLst>
      <p:ext uri="{BB962C8B-B14F-4D97-AF65-F5344CB8AC3E}">
        <p14:creationId xmlns:p14="http://schemas.microsoft.com/office/powerpoint/2010/main" val="8273639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Cenesthopathic </a:t>
            </a:r>
            <a:r>
              <a:rPr lang="en-US" dirty="0" err="1"/>
              <a:t>schizo</a:t>
            </a:r>
            <a:r>
              <a:rPr lang="en-US" dirty="0"/>
              <a:t> – people with this experience unusual body sensations. </a:t>
            </a:r>
          </a:p>
          <a:p>
            <a:r>
              <a:rPr lang="en-US" dirty="0"/>
              <a:t>Unspecified </a:t>
            </a:r>
            <a:r>
              <a:rPr lang="en-US" dirty="0" err="1"/>
              <a:t>schizo</a:t>
            </a:r>
            <a:r>
              <a:rPr lang="en-US" dirty="0"/>
              <a:t> – symptoms meet the general conditions for a diagnosis, but they do not fit into any of the above categories. </a:t>
            </a:r>
            <a:endParaRPr lang="en-GB" dirty="0"/>
          </a:p>
        </p:txBody>
      </p:sp>
      <p:sp>
        <p:nvSpPr>
          <p:cNvPr id="4" name="Slide Number Placeholder 3"/>
          <p:cNvSpPr>
            <a:spLocks noGrp="1"/>
          </p:cNvSpPr>
          <p:nvPr>
            <p:ph type="sldNum" sz="quarter" idx="5"/>
          </p:nvPr>
        </p:nvSpPr>
        <p:spPr/>
        <p:txBody>
          <a:bodyPr/>
          <a:lstStyle/>
          <a:p>
            <a:fld id="{8438DE31-9335-4E89-881E-FE4534CED3C7}" type="slidenum">
              <a:rPr lang="en-GB" smtClean="0"/>
              <a:t>8</a:t>
            </a:fld>
            <a:endParaRPr lang="en-GB"/>
          </a:p>
        </p:txBody>
      </p:sp>
    </p:spTree>
    <p:extLst>
      <p:ext uri="{BB962C8B-B14F-4D97-AF65-F5344CB8AC3E}">
        <p14:creationId xmlns:p14="http://schemas.microsoft.com/office/powerpoint/2010/main" val="985697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90B1E-CED3-4BF3-BA1C-8B85BB6628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59AC465-D932-4689-BCC1-BE105EE023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3328CB-624D-4465-B8E3-16B578E43F55}"/>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5" name="Footer Placeholder 4">
            <a:extLst>
              <a:ext uri="{FF2B5EF4-FFF2-40B4-BE49-F238E27FC236}">
                <a16:creationId xmlns:a16="http://schemas.microsoft.com/office/drawing/2014/main" id="{0A02BFF7-CFB8-4066-905B-816A8EFBA7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34182A-62B2-4042-8038-E0B5C48B6DC5}"/>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2163242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9945-CCBA-46BF-84FB-C02FCB9785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5D875B-5137-46F9-BA66-D2E6116246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F6E4FE-A82F-4CDE-933D-171DEC1B6EA8}"/>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5" name="Footer Placeholder 4">
            <a:extLst>
              <a:ext uri="{FF2B5EF4-FFF2-40B4-BE49-F238E27FC236}">
                <a16:creationId xmlns:a16="http://schemas.microsoft.com/office/drawing/2014/main" id="{E3978A22-76AD-41AD-BD6D-F846857EF7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77F05-4465-4AB5-9C89-EB5D36053231}"/>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691168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19F1-B016-4A7E-B507-9749AF8F236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0CB688F-13B7-439A-9171-1F9128DF058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B9ED850-F064-4D08-9234-CF3D50502CEC}"/>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5" name="Footer Placeholder 4">
            <a:extLst>
              <a:ext uri="{FF2B5EF4-FFF2-40B4-BE49-F238E27FC236}">
                <a16:creationId xmlns:a16="http://schemas.microsoft.com/office/drawing/2014/main" id="{67398053-CE99-4BB1-AF26-D5CFAF6FC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E92536-822F-4ACF-9139-993CFF2AEA12}"/>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1777652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29D4E-B2A5-4E86-B40B-6516FBEAF9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F9A4C8-3B8C-44A1-8647-EC800CDC059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DDCE069-CF9B-49C4-989D-84F9B6AEF3C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A46E425-93FC-40D4-BDEA-54EDFD1181CA}"/>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6" name="Footer Placeholder 5">
            <a:extLst>
              <a:ext uri="{FF2B5EF4-FFF2-40B4-BE49-F238E27FC236}">
                <a16:creationId xmlns:a16="http://schemas.microsoft.com/office/drawing/2014/main" id="{60381974-E9EF-4B13-BA00-A5DD12EC45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E49EFA-6319-408E-A068-C7F495005159}"/>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4290945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16FFF-C324-4ACC-93C8-C2DA1CF858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167C3CD-B801-4784-879F-CCDFFCF800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7A423B-EFF5-443B-B131-F0B5361FC9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D6243C-B4B9-4F64-BAEE-D20845123C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6B5936-4E79-4177-BF4A-A81A0AD447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2818C0-C756-4FCC-B0ED-B0705E480733}"/>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8" name="Footer Placeholder 7">
            <a:extLst>
              <a:ext uri="{FF2B5EF4-FFF2-40B4-BE49-F238E27FC236}">
                <a16:creationId xmlns:a16="http://schemas.microsoft.com/office/drawing/2014/main" id="{CCB97DE1-B211-45FC-83D4-8B9F6BDFE33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3581E7A-3F47-45EE-B93F-05070249ED59}"/>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1657194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150D9-673E-40DC-B11E-9E9C626D59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6F1AC1-C828-44D5-8F20-F01ABFE002E3}"/>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4" name="Footer Placeholder 3">
            <a:extLst>
              <a:ext uri="{FF2B5EF4-FFF2-40B4-BE49-F238E27FC236}">
                <a16:creationId xmlns:a16="http://schemas.microsoft.com/office/drawing/2014/main" id="{1B6EBD5E-09E5-4B1D-996E-23ACCFD384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E6A2393-55B9-40D7-B5DA-5478C5C42374}"/>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39610580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BA0BA3-8919-4039-8694-33432809116F}"/>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3" name="Footer Placeholder 2">
            <a:extLst>
              <a:ext uri="{FF2B5EF4-FFF2-40B4-BE49-F238E27FC236}">
                <a16:creationId xmlns:a16="http://schemas.microsoft.com/office/drawing/2014/main" id="{F55B37F3-D9E1-4EBE-AF91-1B469C1B93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D28C43-474E-439D-9E2D-B25C2E44ECD2}"/>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2361049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BE5A2-74C6-493D-9F0F-30AAEB69DB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AD517D-12BB-45D6-B600-40913DB28C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7AA8C5-E847-4571-B47B-4015DF12E1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7063D0-98D0-49F3-8B03-1720FEB22C86}"/>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6" name="Footer Placeholder 5">
            <a:extLst>
              <a:ext uri="{FF2B5EF4-FFF2-40B4-BE49-F238E27FC236}">
                <a16:creationId xmlns:a16="http://schemas.microsoft.com/office/drawing/2014/main" id="{9E9FA6A8-42FC-4806-BE55-4239DB5D94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2A2922-B8AD-4062-94F1-8525ED66EA7C}"/>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26895725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BFB3-F85D-4E16-9B91-E1BDCCD5AE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384681B-8D38-4691-A12D-12BE663A1A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688F57-090D-40ED-927D-A383E68679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C757A3-AD92-45F1-B58B-37EC3BB2A5B0}"/>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6" name="Footer Placeholder 5">
            <a:extLst>
              <a:ext uri="{FF2B5EF4-FFF2-40B4-BE49-F238E27FC236}">
                <a16:creationId xmlns:a16="http://schemas.microsoft.com/office/drawing/2014/main" id="{786F3D81-45A1-49CB-91C3-A0F1E18936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0E6C10-CAC8-4544-B351-DFBA008822A6}"/>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27257465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12908-BC4A-4096-9187-EB2EF3042C0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403304-25D7-42C3-A786-E9A273E263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8020B-3C7F-43A9-95E4-EDA5D948E0FC}"/>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5" name="Footer Placeholder 4">
            <a:extLst>
              <a:ext uri="{FF2B5EF4-FFF2-40B4-BE49-F238E27FC236}">
                <a16:creationId xmlns:a16="http://schemas.microsoft.com/office/drawing/2014/main" id="{97CD82CA-7003-4543-B04E-9E738A790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41C1D9-CD01-4CD4-9F61-68072C545093}"/>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2498010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5D9187-E072-4FB9-9A27-42FA60E27F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D524A2-A70C-4A07-A74D-F03189B3E15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BE0340-9504-47B0-934B-2D20FB86E564}"/>
              </a:ext>
            </a:extLst>
          </p:cNvPr>
          <p:cNvSpPr>
            <a:spLocks noGrp="1"/>
          </p:cNvSpPr>
          <p:nvPr>
            <p:ph type="dt" sz="half" idx="10"/>
          </p:nvPr>
        </p:nvSpPr>
        <p:spPr/>
        <p:txBody>
          <a:bodyPr/>
          <a:lstStyle/>
          <a:p>
            <a:fld id="{18998367-3DB0-4FB1-8EE2-D0A68496D450}" type="datetimeFigureOut">
              <a:rPr lang="en-GB" smtClean="0"/>
              <a:t>30/04/2021</a:t>
            </a:fld>
            <a:endParaRPr lang="en-GB"/>
          </a:p>
        </p:txBody>
      </p:sp>
      <p:sp>
        <p:nvSpPr>
          <p:cNvPr id="5" name="Footer Placeholder 4">
            <a:extLst>
              <a:ext uri="{FF2B5EF4-FFF2-40B4-BE49-F238E27FC236}">
                <a16:creationId xmlns:a16="http://schemas.microsoft.com/office/drawing/2014/main" id="{DF203B85-B1C5-4199-B2BC-33D4C9BD87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31A526-2C47-4548-A366-D280846AF11F}"/>
              </a:ext>
            </a:extLst>
          </p:cNvPr>
          <p:cNvSpPr>
            <a:spLocks noGrp="1"/>
          </p:cNvSpPr>
          <p:nvPr>
            <p:ph type="sldNum" sz="quarter" idx="12"/>
          </p:nvPr>
        </p:nvSpPr>
        <p:spPr/>
        <p:txBody>
          <a:bodyPr/>
          <a:lstStyle/>
          <a:p>
            <a:fld id="{2AE859D6-697A-4A23-B8B7-454EEA092766}" type="slidenum">
              <a:rPr lang="en-GB" smtClean="0"/>
              <a:t>‹#›</a:t>
            </a:fld>
            <a:endParaRPr lang="en-GB"/>
          </a:p>
        </p:txBody>
      </p:sp>
    </p:spTree>
    <p:extLst>
      <p:ext uri="{BB962C8B-B14F-4D97-AF65-F5344CB8AC3E}">
        <p14:creationId xmlns:p14="http://schemas.microsoft.com/office/powerpoint/2010/main" val="4222330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CEC9D5-27C0-4422-8459-3C541B39CA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F6C087-A3BB-486F-AE9C-D5A3E14038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B4AB2-CD33-4C95-8924-B7F13063DF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998367-3DB0-4FB1-8EE2-D0A68496D450}" type="datetimeFigureOut">
              <a:rPr lang="en-GB" smtClean="0"/>
              <a:t>30/04/2021</a:t>
            </a:fld>
            <a:endParaRPr lang="en-GB"/>
          </a:p>
        </p:txBody>
      </p:sp>
      <p:sp>
        <p:nvSpPr>
          <p:cNvPr id="5" name="Footer Placeholder 4">
            <a:extLst>
              <a:ext uri="{FF2B5EF4-FFF2-40B4-BE49-F238E27FC236}">
                <a16:creationId xmlns:a16="http://schemas.microsoft.com/office/drawing/2014/main" id="{3CD5033F-1B54-44C7-A5C4-EB1E4A3712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913D407-DA75-4179-9B13-D861A6127A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E859D6-697A-4A23-B8B7-454EEA092766}" type="slidenum">
              <a:rPr lang="en-GB" smtClean="0"/>
              <a:t>‹#›</a:t>
            </a:fld>
            <a:endParaRPr lang="en-GB"/>
          </a:p>
        </p:txBody>
      </p:sp>
    </p:spTree>
    <p:extLst>
      <p:ext uri="{BB962C8B-B14F-4D97-AF65-F5344CB8AC3E}">
        <p14:creationId xmlns:p14="http://schemas.microsoft.com/office/powerpoint/2010/main" val="6640157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4.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1.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2.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470D9-766B-4542-BF83-540A81FA2B75}"/>
              </a:ext>
            </a:extLst>
          </p:cNvPr>
          <p:cNvSpPr>
            <a:spLocks noGrp="1"/>
          </p:cNvSpPr>
          <p:nvPr>
            <p:ph type="ctrTitle"/>
          </p:nvPr>
        </p:nvSpPr>
        <p:spPr/>
        <p:txBody>
          <a:bodyPr/>
          <a:lstStyle/>
          <a:p>
            <a:r>
              <a:rPr lang="en-US" dirty="0"/>
              <a:t>Schizophrenia</a:t>
            </a:r>
            <a:endParaRPr lang="en-GB" dirty="0"/>
          </a:p>
        </p:txBody>
      </p:sp>
    </p:spTree>
    <p:extLst>
      <p:ext uri="{BB962C8B-B14F-4D97-AF65-F5344CB8AC3E}">
        <p14:creationId xmlns:p14="http://schemas.microsoft.com/office/powerpoint/2010/main" val="22381558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F604F-3EEC-40CC-9EF5-9F9C66A6F8AA}"/>
              </a:ext>
            </a:extLst>
          </p:cNvPr>
          <p:cNvSpPr>
            <a:spLocks noGrp="1"/>
          </p:cNvSpPr>
          <p:nvPr>
            <p:ph type="title"/>
          </p:nvPr>
        </p:nvSpPr>
        <p:spPr/>
        <p:txBody>
          <a:bodyPr/>
          <a:lstStyle/>
          <a:p>
            <a:r>
              <a:rPr lang="en-US" dirty="0"/>
              <a:t>Introduction</a:t>
            </a:r>
            <a:endParaRPr lang="en-GB" dirty="0"/>
          </a:p>
        </p:txBody>
      </p:sp>
      <p:pic>
        <p:nvPicPr>
          <p:cNvPr id="3" name="Recorded Sound">
            <a:hlinkClick r:id="" action="ppaction://media"/>
            <a:extLst>
              <a:ext uri="{FF2B5EF4-FFF2-40B4-BE49-F238E27FC236}">
                <a16:creationId xmlns:a16="http://schemas.microsoft.com/office/drawing/2014/main" id="{00FC03B5-2CA4-498D-84D9-8850E02B64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54742" y="365125"/>
            <a:ext cx="487363" cy="487363"/>
          </a:xfrm>
          <a:prstGeom prst="rect">
            <a:avLst/>
          </a:prstGeom>
        </p:spPr>
      </p:pic>
    </p:spTree>
    <p:extLst>
      <p:ext uri="{BB962C8B-B14F-4D97-AF65-F5344CB8AC3E}">
        <p14:creationId xmlns:p14="http://schemas.microsoft.com/office/powerpoint/2010/main" val="392771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9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B224A-DBBC-4A63-89FB-5FAF40D326B6}"/>
              </a:ext>
            </a:extLst>
          </p:cNvPr>
          <p:cNvSpPr>
            <a:spLocks noGrp="1"/>
          </p:cNvSpPr>
          <p:nvPr>
            <p:ph type="title"/>
          </p:nvPr>
        </p:nvSpPr>
        <p:spPr/>
        <p:txBody>
          <a:bodyPr/>
          <a:lstStyle/>
          <a:p>
            <a:r>
              <a:rPr lang="en-US" dirty="0"/>
              <a:t>The history of schizophrenia</a:t>
            </a:r>
            <a:endParaRPr lang="en-GB" dirty="0"/>
          </a:p>
        </p:txBody>
      </p:sp>
      <p:pic>
        <p:nvPicPr>
          <p:cNvPr id="4" name="Recorded Sound">
            <a:hlinkClick r:id="" action="ppaction://media"/>
            <a:extLst>
              <a:ext uri="{FF2B5EF4-FFF2-40B4-BE49-F238E27FC236}">
                <a16:creationId xmlns:a16="http://schemas.microsoft.com/office/drawing/2014/main" id="{635B9F6A-CA02-4E09-9DF7-A2E7BC6B1C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075988" y="153361"/>
            <a:ext cx="487363" cy="487363"/>
          </a:xfrm>
          <a:prstGeom prst="rect">
            <a:avLst/>
          </a:prstGeom>
        </p:spPr>
      </p:pic>
      <p:pic>
        <p:nvPicPr>
          <p:cNvPr id="5" name="Picture 4">
            <a:extLst>
              <a:ext uri="{FF2B5EF4-FFF2-40B4-BE49-F238E27FC236}">
                <a16:creationId xmlns:a16="http://schemas.microsoft.com/office/drawing/2014/main" id="{B8EF38B8-C99C-4CB8-97E3-298D45106631}"/>
              </a:ext>
            </a:extLst>
          </p:cNvPr>
          <p:cNvPicPr>
            <a:picLocks noChangeAspect="1"/>
          </p:cNvPicPr>
          <p:nvPr/>
        </p:nvPicPr>
        <p:blipFill>
          <a:blip r:embed="rId5"/>
          <a:stretch>
            <a:fillRect/>
          </a:stretch>
        </p:blipFill>
        <p:spPr>
          <a:xfrm>
            <a:off x="837669" y="2341237"/>
            <a:ext cx="3370309" cy="2808591"/>
          </a:xfrm>
          <a:prstGeom prst="rect">
            <a:avLst/>
          </a:prstGeom>
        </p:spPr>
      </p:pic>
      <p:pic>
        <p:nvPicPr>
          <p:cNvPr id="6" name="Picture 5">
            <a:extLst>
              <a:ext uri="{FF2B5EF4-FFF2-40B4-BE49-F238E27FC236}">
                <a16:creationId xmlns:a16="http://schemas.microsoft.com/office/drawing/2014/main" id="{9A869E59-6C9D-4F49-8257-311CB648C6AF}"/>
              </a:ext>
            </a:extLst>
          </p:cNvPr>
          <p:cNvPicPr>
            <a:picLocks noChangeAspect="1"/>
          </p:cNvPicPr>
          <p:nvPr/>
        </p:nvPicPr>
        <p:blipFill>
          <a:blip r:embed="rId6"/>
          <a:stretch>
            <a:fillRect/>
          </a:stretch>
        </p:blipFill>
        <p:spPr>
          <a:xfrm>
            <a:off x="8435050" y="1618666"/>
            <a:ext cx="3149231" cy="4684341"/>
          </a:xfrm>
          <a:prstGeom prst="rect">
            <a:avLst/>
          </a:prstGeom>
        </p:spPr>
      </p:pic>
      <p:sp>
        <p:nvSpPr>
          <p:cNvPr id="8" name="TextBox 7">
            <a:extLst>
              <a:ext uri="{FF2B5EF4-FFF2-40B4-BE49-F238E27FC236}">
                <a16:creationId xmlns:a16="http://schemas.microsoft.com/office/drawing/2014/main" id="{C9F33EA1-767D-4506-A560-10F2B67A82B9}"/>
              </a:ext>
            </a:extLst>
          </p:cNvPr>
          <p:cNvSpPr txBox="1"/>
          <p:nvPr/>
        </p:nvSpPr>
        <p:spPr>
          <a:xfrm>
            <a:off x="8415630" y="1285261"/>
            <a:ext cx="1888185" cy="369332"/>
          </a:xfrm>
          <a:prstGeom prst="rect">
            <a:avLst/>
          </a:prstGeom>
          <a:noFill/>
        </p:spPr>
        <p:txBody>
          <a:bodyPr wrap="square">
            <a:spAutoFit/>
          </a:bodyPr>
          <a:lstStyle/>
          <a:p>
            <a:r>
              <a:rPr lang="en-US" dirty="0"/>
              <a:t>Dr Emil Kraepelin </a:t>
            </a:r>
            <a:endParaRPr lang="en-GB" dirty="0"/>
          </a:p>
        </p:txBody>
      </p:sp>
      <p:sp>
        <p:nvSpPr>
          <p:cNvPr id="9" name="TextBox 8">
            <a:extLst>
              <a:ext uri="{FF2B5EF4-FFF2-40B4-BE49-F238E27FC236}">
                <a16:creationId xmlns:a16="http://schemas.microsoft.com/office/drawing/2014/main" id="{7C3644F4-A11E-42A5-870E-C16BCD7AEF2C}"/>
              </a:ext>
            </a:extLst>
          </p:cNvPr>
          <p:cNvSpPr txBox="1"/>
          <p:nvPr/>
        </p:nvSpPr>
        <p:spPr>
          <a:xfrm>
            <a:off x="-19093" y="6169709"/>
            <a:ext cx="9338762" cy="646331"/>
          </a:xfrm>
          <a:prstGeom prst="rect">
            <a:avLst/>
          </a:prstGeom>
          <a:noFill/>
        </p:spPr>
        <p:txBody>
          <a:bodyPr wrap="square" rtlCol="0">
            <a:spAutoFit/>
          </a:bodyPr>
          <a:lstStyle/>
          <a:p>
            <a:r>
              <a:rPr lang="en-US" dirty="0"/>
              <a:t>Living with schizophrenia (2021). MENTAL HELP (2021). Lumen learning (2021).</a:t>
            </a:r>
          </a:p>
          <a:p>
            <a:r>
              <a:rPr lang="en-US" dirty="0"/>
              <a:t> Image </a:t>
            </a:r>
            <a:r>
              <a:rPr lang="en-US" dirty="0" err="1"/>
              <a:t>Slideplayer</a:t>
            </a:r>
            <a:r>
              <a:rPr lang="en-US" dirty="0"/>
              <a:t> (2021).  Image the journal of psychiatric orgone therapy, (2014).  </a:t>
            </a:r>
            <a:endParaRPr lang="en-GB" dirty="0"/>
          </a:p>
        </p:txBody>
      </p:sp>
      <p:sp>
        <p:nvSpPr>
          <p:cNvPr id="11" name="TextBox 10">
            <a:extLst>
              <a:ext uri="{FF2B5EF4-FFF2-40B4-BE49-F238E27FC236}">
                <a16:creationId xmlns:a16="http://schemas.microsoft.com/office/drawing/2014/main" id="{9ABD2B21-17E3-4A7B-89E7-9028AE577988}"/>
              </a:ext>
            </a:extLst>
          </p:cNvPr>
          <p:cNvSpPr txBox="1"/>
          <p:nvPr/>
        </p:nvSpPr>
        <p:spPr>
          <a:xfrm>
            <a:off x="1418121" y="1902452"/>
            <a:ext cx="1700463" cy="369332"/>
          </a:xfrm>
          <a:prstGeom prst="rect">
            <a:avLst/>
          </a:prstGeom>
          <a:noFill/>
        </p:spPr>
        <p:txBody>
          <a:bodyPr wrap="square">
            <a:spAutoFit/>
          </a:bodyPr>
          <a:lstStyle/>
          <a:p>
            <a:r>
              <a:rPr lang="en-US" dirty="0"/>
              <a:t>Eugen Bleuler </a:t>
            </a:r>
            <a:endParaRPr lang="en-GB" dirty="0"/>
          </a:p>
        </p:txBody>
      </p:sp>
    </p:spTree>
    <p:extLst>
      <p:ext uri="{BB962C8B-B14F-4D97-AF65-F5344CB8AC3E}">
        <p14:creationId xmlns:p14="http://schemas.microsoft.com/office/powerpoint/2010/main" val="2979741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589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A92DF-A93C-42F6-918F-C429149C8DCF}"/>
              </a:ext>
            </a:extLst>
          </p:cNvPr>
          <p:cNvSpPr>
            <a:spLocks noGrp="1"/>
          </p:cNvSpPr>
          <p:nvPr>
            <p:ph type="title"/>
          </p:nvPr>
        </p:nvSpPr>
        <p:spPr/>
        <p:txBody>
          <a:bodyPr/>
          <a:lstStyle/>
          <a:p>
            <a:r>
              <a:rPr lang="en-US" dirty="0"/>
              <a:t>What is Schizophrenia</a:t>
            </a:r>
            <a:endParaRPr lang="en-GB" dirty="0"/>
          </a:p>
        </p:txBody>
      </p:sp>
      <p:pic>
        <p:nvPicPr>
          <p:cNvPr id="4" name="Recorded Sound">
            <a:hlinkClick r:id="" action="ppaction://media"/>
            <a:extLst>
              <a:ext uri="{FF2B5EF4-FFF2-40B4-BE49-F238E27FC236}">
                <a16:creationId xmlns:a16="http://schemas.microsoft.com/office/drawing/2014/main" id="{56124DBF-CF36-4F3A-8751-56B7C41DD2C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541209" y="365125"/>
            <a:ext cx="487363" cy="487363"/>
          </a:xfrm>
          <a:prstGeom prst="rect">
            <a:avLst/>
          </a:prstGeom>
        </p:spPr>
      </p:pic>
      <p:sp>
        <p:nvSpPr>
          <p:cNvPr id="5" name="TextBox 4">
            <a:extLst>
              <a:ext uri="{FF2B5EF4-FFF2-40B4-BE49-F238E27FC236}">
                <a16:creationId xmlns:a16="http://schemas.microsoft.com/office/drawing/2014/main" id="{E907ADDD-2EF7-4DA6-BE7F-605981A21D51}"/>
              </a:ext>
            </a:extLst>
          </p:cNvPr>
          <p:cNvSpPr txBox="1"/>
          <p:nvPr/>
        </p:nvSpPr>
        <p:spPr>
          <a:xfrm>
            <a:off x="0" y="6308209"/>
            <a:ext cx="6288505" cy="646331"/>
          </a:xfrm>
          <a:prstGeom prst="rect">
            <a:avLst/>
          </a:prstGeom>
          <a:noFill/>
        </p:spPr>
        <p:txBody>
          <a:bodyPr wrap="square" rtlCol="0">
            <a:spAutoFit/>
          </a:bodyPr>
          <a:lstStyle/>
          <a:p>
            <a:r>
              <a:rPr lang="en-US" dirty="0"/>
              <a:t>Patel (2014). National alliance on mental illness (2021). Image good therapy, (2021). </a:t>
            </a:r>
            <a:endParaRPr lang="en-GB" dirty="0"/>
          </a:p>
        </p:txBody>
      </p:sp>
      <p:pic>
        <p:nvPicPr>
          <p:cNvPr id="6" name="Picture 5">
            <a:extLst>
              <a:ext uri="{FF2B5EF4-FFF2-40B4-BE49-F238E27FC236}">
                <a16:creationId xmlns:a16="http://schemas.microsoft.com/office/drawing/2014/main" id="{53E12D19-AB95-4674-83BD-D1101412E88C}"/>
              </a:ext>
            </a:extLst>
          </p:cNvPr>
          <p:cNvPicPr>
            <a:picLocks noChangeAspect="1"/>
          </p:cNvPicPr>
          <p:nvPr/>
        </p:nvPicPr>
        <p:blipFill>
          <a:blip r:embed="rId5"/>
          <a:stretch>
            <a:fillRect/>
          </a:stretch>
        </p:blipFill>
        <p:spPr>
          <a:xfrm>
            <a:off x="3527341" y="1690688"/>
            <a:ext cx="5137318" cy="4447745"/>
          </a:xfrm>
          <a:prstGeom prst="rect">
            <a:avLst/>
          </a:prstGeom>
        </p:spPr>
      </p:pic>
    </p:spTree>
    <p:extLst>
      <p:ext uri="{BB962C8B-B14F-4D97-AF65-F5344CB8AC3E}">
        <p14:creationId xmlns:p14="http://schemas.microsoft.com/office/powerpoint/2010/main" val="4056977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1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CD820-9514-4119-8DC2-5929DFC0C6DD}"/>
              </a:ext>
            </a:extLst>
          </p:cNvPr>
          <p:cNvSpPr>
            <a:spLocks noGrp="1"/>
          </p:cNvSpPr>
          <p:nvPr>
            <p:ph type="title"/>
          </p:nvPr>
        </p:nvSpPr>
        <p:spPr/>
        <p:txBody>
          <a:bodyPr>
            <a:normAutofit/>
          </a:bodyPr>
          <a:lstStyle/>
          <a:p>
            <a:r>
              <a:rPr lang="en-US" dirty="0"/>
              <a:t>What are the signs and symptoms of schizophrenia</a:t>
            </a:r>
            <a:endParaRPr lang="en-GB" dirty="0"/>
          </a:p>
        </p:txBody>
      </p:sp>
      <p:pic>
        <p:nvPicPr>
          <p:cNvPr id="4" name="Recorded Sound">
            <a:hlinkClick r:id="" action="ppaction://media"/>
            <a:extLst>
              <a:ext uri="{FF2B5EF4-FFF2-40B4-BE49-F238E27FC236}">
                <a16:creationId xmlns:a16="http://schemas.microsoft.com/office/drawing/2014/main" id="{C8328BDC-79DB-4D9F-9EB2-5971EBC6725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653504" y="459224"/>
            <a:ext cx="487363" cy="487363"/>
          </a:xfrm>
          <a:prstGeom prst="rect">
            <a:avLst/>
          </a:prstGeom>
        </p:spPr>
      </p:pic>
      <p:pic>
        <p:nvPicPr>
          <p:cNvPr id="5" name="Picture 4">
            <a:extLst>
              <a:ext uri="{FF2B5EF4-FFF2-40B4-BE49-F238E27FC236}">
                <a16:creationId xmlns:a16="http://schemas.microsoft.com/office/drawing/2014/main" id="{2085B3BE-E166-4DF0-8EC5-481AEE75A1A3}"/>
              </a:ext>
            </a:extLst>
          </p:cNvPr>
          <p:cNvPicPr>
            <a:picLocks noChangeAspect="1"/>
          </p:cNvPicPr>
          <p:nvPr/>
        </p:nvPicPr>
        <p:blipFill>
          <a:blip r:embed="rId5"/>
          <a:stretch>
            <a:fillRect/>
          </a:stretch>
        </p:blipFill>
        <p:spPr>
          <a:xfrm>
            <a:off x="2885574" y="1953125"/>
            <a:ext cx="5167563" cy="3875672"/>
          </a:xfrm>
          <a:prstGeom prst="rect">
            <a:avLst/>
          </a:prstGeom>
        </p:spPr>
      </p:pic>
      <p:sp>
        <p:nvSpPr>
          <p:cNvPr id="6" name="TextBox 5">
            <a:extLst>
              <a:ext uri="{FF2B5EF4-FFF2-40B4-BE49-F238E27FC236}">
                <a16:creationId xmlns:a16="http://schemas.microsoft.com/office/drawing/2014/main" id="{581B3C8A-2FCD-43AB-A3EA-701C342B0DC7}"/>
              </a:ext>
            </a:extLst>
          </p:cNvPr>
          <p:cNvSpPr txBox="1"/>
          <p:nvPr/>
        </p:nvSpPr>
        <p:spPr>
          <a:xfrm>
            <a:off x="288758" y="6161820"/>
            <a:ext cx="8261684" cy="369332"/>
          </a:xfrm>
          <a:prstGeom prst="rect">
            <a:avLst/>
          </a:prstGeom>
          <a:noFill/>
        </p:spPr>
        <p:txBody>
          <a:bodyPr wrap="square" rtlCol="0">
            <a:spAutoFit/>
          </a:bodyPr>
          <a:lstStyle/>
          <a:p>
            <a:r>
              <a:rPr lang="en-US" dirty="0"/>
              <a:t>Picchioni (2007). Image </a:t>
            </a:r>
            <a:r>
              <a:rPr lang="en-US" dirty="0" err="1"/>
              <a:t>Eurochlor</a:t>
            </a:r>
            <a:r>
              <a:rPr lang="en-US" dirty="0"/>
              <a:t> (2019). </a:t>
            </a:r>
            <a:endParaRPr lang="en-GB" dirty="0"/>
          </a:p>
        </p:txBody>
      </p:sp>
    </p:spTree>
    <p:extLst>
      <p:ext uri="{BB962C8B-B14F-4D97-AF65-F5344CB8AC3E}">
        <p14:creationId xmlns:p14="http://schemas.microsoft.com/office/powerpoint/2010/main" val="643948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333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4B0AD-8322-48FA-94AE-A6EEC2A12821}"/>
              </a:ext>
            </a:extLst>
          </p:cNvPr>
          <p:cNvSpPr>
            <a:spLocks noGrp="1"/>
          </p:cNvSpPr>
          <p:nvPr>
            <p:ph type="title"/>
          </p:nvPr>
        </p:nvSpPr>
        <p:spPr/>
        <p:txBody>
          <a:bodyPr/>
          <a:lstStyle/>
          <a:p>
            <a:r>
              <a:rPr lang="en-US" dirty="0"/>
              <a:t>How does a person get diagnosed with schizophrenia</a:t>
            </a:r>
            <a:endParaRPr lang="en-GB" dirty="0"/>
          </a:p>
        </p:txBody>
      </p:sp>
      <p:pic>
        <p:nvPicPr>
          <p:cNvPr id="4" name="Recorded Sound">
            <a:hlinkClick r:id="" action="ppaction://media"/>
            <a:extLst>
              <a:ext uri="{FF2B5EF4-FFF2-40B4-BE49-F238E27FC236}">
                <a16:creationId xmlns:a16="http://schemas.microsoft.com/office/drawing/2014/main" id="{0B67F553-1297-42F2-BEAA-0512F8F8AD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26220" y="488406"/>
            <a:ext cx="487363" cy="487363"/>
          </a:xfrm>
          <a:prstGeom prst="rect">
            <a:avLst/>
          </a:prstGeom>
        </p:spPr>
      </p:pic>
      <p:pic>
        <p:nvPicPr>
          <p:cNvPr id="5" name="Picture 4">
            <a:extLst>
              <a:ext uri="{FF2B5EF4-FFF2-40B4-BE49-F238E27FC236}">
                <a16:creationId xmlns:a16="http://schemas.microsoft.com/office/drawing/2014/main" id="{CA6B881F-1842-4D03-878A-17A23A901DD5}"/>
              </a:ext>
            </a:extLst>
          </p:cNvPr>
          <p:cNvPicPr>
            <a:picLocks noChangeAspect="1"/>
          </p:cNvPicPr>
          <p:nvPr/>
        </p:nvPicPr>
        <p:blipFill>
          <a:blip r:embed="rId5"/>
          <a:stretch>
            <a:fillRect/>
          </a:stretch>
        </p:blipFill>
        <p:spPr>
          <a:xfrm>
            <a:off x="350570" y="2182284"/>
            <a:ext cx="3258904" cy="3258904"/>
          </a:xfrm>
          <a:prstGeom prst="rect">
            <a:avLst/>
          </a:prstGeom>
        </p:spPr>
      </p:pic>
      <p:pic>
        <p:nvPicPr>
          <p:cNvPr id="6" name="Picture 5">
            <a:extLst>
              <a:ext uri="{FF2B5EF4-FFF2-40B4-BE49-F238E27FC236}">
                <a16:creationId xmlns:a16="http://schemas.microsoft.com/office/drawing/2014/main" id="{8D555F9B-ECF2-419B-AD5E-32B313DADA3E}"/>
              </a:ext>
            </a:extLst>
          </p:cNvPr>
          <p:cNvPicPr>
            <a:picLocks noChangeAspect="1"/>
          </p:cNvPicPr>
          <p:nvPr/>
        </p:nvPicPr>
        <p:blipFill>
          <a:blip r:embed="rId6"/>
          <a:stretch>
            <a:fillRect/>
          </a:stretch>
        </p:blipFill>
        <p:spPr>
          <a:xfrm>
            <a:off x="4295179" y="2288601"/>
            <a:ext cx="3736558" cy="3046270"/>
          </a:xfrm>
          <a:prstGeom prst="rect">
            <a:avLst/>
          </a:prstGeom>
        </p:spPr>
      </p:pic>
      <p:pic>
        <p:nvPicPr>
          <p:cNvPr id="7" name="Picture 6">
            <a:extLst>
              <a:ext uri="{FF2B5EF4-FFF2-40B4-BE49-F238E27FC236}">
                <a16:creationId xmlns:a16="http://schemas.microsoft.com/office/drawing/2014/main" id="{DFF54ADA-E359-4262-91C8-01C5E5019BAA}"/>
              </a:ext>
            </a:extLst>
          </p:cNvPr>
          <p:cNvPicPr>
            <a:picLocks noChangeAspect="1"/>
          </p:cNvPicPr>
          <p:nvPr/>
        </p:nvPicPr>
        <p:blipFill>
          <a:blip r:embed="rId7"/>
          <a:stretch>
            <a:fillRect/>
          </a:stretch>
        </p:blipFill>
        <p:spPr>
          <a:xfrm>
            <a:off x="8649190" y="2278386"/>
            <a:ext cx="3041421" cy="3069495"/>
          </a:xfrm>
          <a:prstGeom prst="rect">
            <a:avLst/>
          </a:prstGeom>
        </p:spPr>
      </p:pic>
      <p:sp>
        <p:nvSpPr>
          <p:cNvPr id="8" name="TextBox 7">
            <a:extLst>
              <a:ext uri="{FF2B5EF4-FFF2-40B4-BE49-F238E27FC236}">
                <a16:creationId xmlns:a16="http://schemas.microsoft.com/office/drawing/2014/main" id="{9E9A2960-517C-432D-94EA-76E89C997DC6}"/>
              </a:ext>
            </a:extLst>
          </p:cNvPr>
          <p:cNvSpPr txBox="1"/>
          <p:nvPr/>
        </p:nvSpPr>
        <p:spPr>
          <a:xfrm>
            <a:off x="5851525" y="5935579"/>
            <a:ext cx="5907338" cy="923330"/>
          </a:xfrm>
          <a:prstGeom prst="rect">
            <a:avLst/>
          </a:prstGeom>
          <a:noFill/>
        </p:spPr>
        <p:txBody>
          <a:bodyPr wrap="square" rtlCol="0">
            <a:spAutoFit/>
          </a:bodyPr>
          <a:lstStyle/>
          <a:p>
            <a:r>
              <a:rPr lang="en-US" dirty="0"/>
              <a:t>Living with schizophrenia (2021). Mayo clinic (2021)  Image Clipart library (2021). Image john </a:t>
            </a:r>
            <a:r>
              <a:rPr lang="en-US" dirty="0" err="1"/>
              <a:t>perryn</a:t>
            </a:r>
            <a:r>
              <a:rPr lang="en-US" dirty="0"/>
              <a:t> primary (2021). Image </a:t>
            </a:r>
            <a:r>
              <a:rPr lang="en-US" dirty="0" err="1"/>
              <a:t>alamy</a:t>
            </a:r>
            <a:r>
              <a:rPr lang="en-US" dirty="0"/>
              <a:t> (2021)</a:t>
            </a:r>
            <a:endParaRPr lang="en-GB" dirty="0"/>
          </a:p>
        </p:txBody>
      </p:sp>
    </p:spTree>
    <p:extLst>
      <p:ext uri="{BB962C8B-B14F-4D97-AF65-F5344CB8AC3E}">
        <p14:creationId xmlns:p14="http://schemas.microsoft.com/office/powerpoint/2010/main" val="3694132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5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FD666-8723-416B-AA0D-43E85EF0204F}"/>
              </a:ext>
            </a:extLst>
          </p:cNvPr>
          <p:cNvSpPr>
            <a:spLocks noGrp="1"/>
          </p:cNvSpPr>
          <p:nvPr>
            <p:ph type="title"/>
          </p:nvPr>
        </p:nvSpPr>
        <p:spPr/>
        <p:txBody>
          <a:bodyPr/>
          <a:lstStyle/>
          <a:p>
            <a:r>
              <a:rPr lang="en-US" dirty="0"/>
              <a:t>How does schizophrenia develop in a person</a:t>
            </a:r>
            <a:endParaRPr lang="en-GB" dirty="0"/>
          </a:p>
        </p:txBody>
      </p:sp>
      <p:sp>
        <p:nvSpPr>
          <p:cNvPr id="3" name="TextBox 2">
            <a:extLst>
              <a:ext uri="{FF2B5EF4-FFF2-40B4-BE49-F238E27FC236}">
                <a16:creationId xmlns:a16="http://schemas.microsoft.com/office/drawing/2014/main" id="{D9050685-63EB-4A57-8F4C-F68D56CAC0A3}"/>
              </a:ext>
            </a:extLst>
          </p:cNvPr>
          <p:cNvSpPr txBox="1"/>
          <p:nvPr/>
        </p:nvSpPr>
        <p:spPr>
          <a:xfrm>
            <a:off x="176463" y="1484077"/>
            <a:ext cx="11855116" cy="2031325"/>
          </a:xfrm>
          <a:prstGeom prst="rect">
            <a:avLst/>
          </a:prstGeom>
          <a:noFill/>
        </p:spPr>
        <p:txBody>
          <a:bodyPr wrap="square" rtlCol="0">
            <a:spAutoFit/>
          </a:bodyPr>
          <a:lstStyle/>
          <a:p>
            <a:r>
              <a:rPr lang="en-US" dirty="0"/>
              <a:t>NHS (2021) said that the exact causes of schizophrenia are unknown, however research shows that there are factors that can make a person more likely to develop schizophrenia such as </a:t>
            </a:r>
          </a:p>
          <a:p>
            <a:pPr marL="285750" indent="-285750">
              <a:buFont typeface="Arial" panose="020B0604020202020204" pitchFamily="34" charset="0"/>
              <a:buChar char="•"/>
            </a:pPr>
            <a:r>
              <a:rPr lang="en-US" dirty="0"/>
              <a:t>Environmental</a:t>
            </a:r>
          </a:p>
          <a:p>
            <a:pPr marL="285750" indent="-285750">
              <a:buFont typeface="Arial" panose="020B0604020202020204" pitchFamily="34" charset="0"/>
              <a:buChar char="•"/>
            </a:pPr>
            <a:r>
              <a:rPr lang="en-US" dirty="0"/>
              <a:t>Psychological</a:t>
            </a:r>
          </a:p>
          <a:p>
            <a:pPr marL="285750" indent="-285750">
              <a:buFont typeface="Arial" panose="020B0604020202020204" pitchFamily="34" charset="0"/>
              <a:buChar char="•"/>
            </a:pPr>
            <a:r>
              <a:rPr lang="en-US" dirty="0"/>
              <a:t>Genetic </a:t>
            </a:r>
            <a:endParaRPr lang="en-GB" dirty="0"/>
          </a:p>
          <a:p>
            <a:pPr marL="285750" indent="-285750">
              <a:buFont typeface="Arial" panose="020B0604020202020204" pitchFamily="34" charset="0"/>
              <a:buChar char="•"/>
            </a:pPr>
            <a:r>
              <a:rPr lang="en-GB" dirty="0"/>
              <a:t>Physical factors</a:t>
            </a:r>
            <a:endParaRPr lang="en-US" dirty="0"/>
          </a:p>
          <a:p>
            <a:endParaRPr lang="en-GB" dirty="0"/>
          </a:p>
        </p:txBody>
      </p:sp>
      <p:pic>
        <p:nvPicPr>
          <p:cNvPr id="4" name="Recorded Sound">
            <a:hlinkClick r:id="" action="ppaction://media"/>
            <a:extLst>
              <a:ext uri="{FF2B5EF4-FFF2-40B4-BE49-F238E27FC236}">
                <a16:creationId xmlns:a16="http://schemas.microsoft.com/office/drawing/2014/main" id="{272B170A-5BEC-4978-A619-7359569C38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53800" y="193557"/>
            <a:ext cx="487363" cy="487363"/>
          </a:xfrm>
          <a:prstGeom prst="rect">
            <a:avLst/>
          </a:prstGeom>
        </p:spPr>
      </p:pic>
      <p:sp>
        <p:nvSpPr>
          <p:cNvPr id="5" name="TextBox 4">
            <a:extLst>
              <a:ext uri="{FF2B5EF4-FFF2-40B4-BE49-F238E27FC236}">
                <a16:creationId xmlns:a16="http://schemas.microsoft.com/office/drawing/2014/main" id="{98B93F9E-7E05-470D-AC35-0DDF02BB03E3}"/>
              </a:ext>
            </a:extLst>
          </p:cNvPr>
          <p:cNvSpPr txBox="1"/>
          <p:nvPr/>
        </p:nvSpPr>
        <p:spPr>
          <a:xfrm>
            <a:off x="529389" y="5871411"/>
            <a:ext cx="7603958" cy="369332"/>
          </a:xfrm>
          <a:prstGeom prst="rect">
            <a:avLst/>
          </a:prstGeom>
          <a:noFill/>
        </p:spPr>
        <p:txBody>
          <a:bodyPr wrap="square" rtlCol="0">
            <a:spAutoFit/>
          </a:bodyPr>
          <a:lstStyle/>
          <a:p>
            <a:r>
              <a:rPr lang="en-US" dirty="0"/>
              <a:t>NHS (2021). </a:t>
            </a:r>
            <a:r>
              <a:rPr lang="en-US" dirty="0" err="1"/>
              <a:t>Stilo</a:t>
            </a:r>
            <a:r>
              <a:rPr lang="en-US" dirty="0"/>
              <a:t> (2019). </a:t>
            </a:r>
            <a:r>
              <a:rPr lang="en-US" dirty="0" err="1"/>
              <a:t>Casarella</a:t>
            </a:r>
            <a:r>
              <a:rPr lang="en-US" dirty="0"/>
              <a:t>, (2020). Legg (2020). </a:t>
            </a:r>
            <a:endParaRPr lang="en-GB" dirty="0"/>
          </a:p>
        </p:txBody>
      </p:sp>
    </p:spTree>
    <p:extLst>
      <p:ext uri="{BB962C8B-B14F-4D97-AF65-F5344CB8AC3E}">
        <p14:creationId xmlns:p14="http://schemas.microsoft.com/office/powerpoint/2010/main" val="1513665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8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95482-F5DD-420F-B23C-8D817DDA8953}"/>
              </a:ext>
            </a:extLst>
          </p:cNvPr>
          <p:cNvSpPr>
            <a:spLocks noGrp="1"/>
          </p:cNvSpPr>
          <p:nvPr>
            <p:ph type="title"/>
          </p:nvPr>
        </p:nvSpPr>
        <p:spPr/>
        <p:txBody>
          <a:bodyPr/>
          <a:lstStyle/>
          <a:p>
            <a:r>
              <a:rPr lang="en-US" dirty="0"/>
              <a:t>What are the different types of schizophrenia</a:t>
            </a:r>
            <a:endParaRPr lang="en-GB" dirty="0"/>
          </a:p>
        </p:txBody>
      </p:sp>
      <p:sp>
        <p:nvSpPr>
          <p:cNvPr id="3" name="TextBox 2">
            <a:extLst>
              <a:ext uri="{FF2B5EF4-FFF2-40B4-BE49-F238E27FC236}">
                <a16:creationId xmlns:a16="http://schemas.microsoft.com/office/drawing/2014/main" id="{61E8D16B-E009-4EAC-A2D0-DD4F5741277B}"/>
              </a:ext>
            </a:extLst>
          </p:cNvPr>
          <p:cNvSpPr txBox="1"/>
          <p:nvPr/>
        </p:nvSpPr>
        <p:spPr>
          <a:xfrm>
            <a:off x="465221" y="1690688"/>
            <a:ext cx="11277600" cy="861774"/>
          </a:xfrm>
          <a:prstGeom prst="rect">
            <a:avLst/>
          </a:prstGeom>
          <a:noFill/>
        </p:spPr>
        <p:txBody>
          <a:bodyPr wrap="square" rtlCol="0">
            <a:spAutoFit/>
          </a:bodyPr>
          <a:lstStyle/>
          <a:p>
            <a:r>
              <a:rPr lang="en-US" dirty="0"/>
              <a:t>There are many different types of schizophrenia these are:</a:t>
            </a:r>
          </a:p>
          <a:p>
            <a:endParaRPr lang="en-US" sz="1600" dirty="0"/>
          </a:p>
          <a:p>
            <a:endParaRPr lang="en-GB" sz="1600" dirty="0"/>
          </a:p>
        </p:txBody>
      </p:sp>
      <p:pic>
        <p:nvPicPr>
          <p:cNvPr id="4" name="Recorded Sound">
            <a:hlinkClick r:id="" action="ppaction://media"/>
            <a:extLst>
              <a:ext uri="{FF2B5EF4-FFF2-40B4-BE49-F238E27FC236}">
                <a16:creationId xmlns:a16="http://schemas.microsoft.com/office/drawing/2014/main" id="{4DA681FF-3783-4FA9-8797-DA513224DB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060947" y="540543"/>
            <a:ext cx="487363" cy="487363"/>
          </a:xfrm>
          <a:prstGeom prst="rect">
            <a:avLst/>
          </a:prstGeom>
        </p:spPr>
      </p:pic>
      <p:sp>
        <p:nvSpPr>
          <p:cNvPr id="6" name="TextBox 5">
            <a:extLst>
              <a:ext uri="{FF2B5EF4-FFF2-40B4-BE49-F238E27FC236}">
                <a16:creationId xmlns:a16="http://schemas.microsoft.com/office/drawing/2014/main" id="{455DFB8F-3EA7-40B0-AC04-9038E1347318}"/>
              </a:ext>
            </a:extLst>
          </p:cNvPr>
          <p:cNvSpPr txBox="1"/>
          <p:nvPr/>
        </p:nvSpPr>
        <p:spPr>
          <a:xfrm>
            <a:off x="96626" y="6308209"/>
            <a:ext cx="2627721" cy="369332"/>
          </a:xfrm>
          <a:prstGeom prst="rect">
            <a:avLst/>
          </a:prstGeom>
          <a:noFill/>
        </p:spPr>
        <p:txBody>
          <a:bodyPr wrap="square">
            <a:spAutoFit/>
          </a:bodyPr>
          <a:lstStyle/>
          <a:p>
            <a:r>
              <a:rPr lang="en-US" dirty="0"/>
              <a:t>(Mental Health UK, 2021). </a:t>
            </a:r>
            <a:endParaRPr lang="en-GB" dirty="0"/>
          </a:p>
        </p:txBody>
      </p:sp>
      <p:sp>
        <p:nvSpPr>
          <p:cNvPr id="8" name="TextBox 7">
            <a:extLst>
              <a:ext uri="{FF2B5EF4-FFF2-40B4-BE49-F238E27FC236}">
                <a16:creationId xmlns:a16="http://schemas.microsoft.com/office/drawing/2014/main" id="{5BD5DF83-CAFF-428C-8528-721E24E3CB61}"/>
              </a:ext>
            </a:extLst>
          </p:cNvPr>
          <p:cNvSpPr txBox="1"/>
          <p:nvPr/>
        </p:nvSpPr>
        <p:spPr>
          <a:xfrm>
            <a:off x="285161" y="2190873"/>
            <a:ext cx="6094428" cy="2308324"/>
          </a:xfrm>
          <a:prstGeom prst="rect">
            <a:avLst/>
          </a:prstGeom>
          <a:noFill/>
        </p:spPr>
        <p:txBody>
          <a:bodyPr wrap="square">
            <a:spAutoFit/>
          </a:bodyPr>
          <a:lstStyle/>
          <a:p>
            <a:pPr marL="285750" indent="-285750">
              <a:buFont typeface="Arial" panose="020B0604020202020204" pitchFamily="34" charset="0"/>
              <a:buChar char="•"/>
            </a:pPr>
            <a:r>
              <a:rPr lang="en-US" dirty="0"/>
              <a:t>paranoid schizophrenia</a:t>
            </a:r>
          </a:p>
          <a:p>
            <a:pPr marL="285750" indent="-285750">
              <a:buFont typeface="Arial" panose="020B0604020202020204" pitchFamily="34" charset="0"/>
              <a:buChar char="•"/>
            </a:pPr>
            <a:r>
              <a:rPr lang="en-US" dirty="0"/>
              <a:t>hebephrenic schizophrenia</a:t>
            </a:r>
          </a:p>
          <a:p>
            <a:pPr marL="285750" indent="-285750">
              <a:buFont typeface="Arial" panose="020B0604020202020204" pitchFamily="34" charset="0"/>
              <a:buChar char="•"/>
            </a:pPr>
            <a:r>
              <a:rPr lang="en-US" dirty="0"/>
              <a:t>catatonic schizophrenia</a:t>
            </a:r>
          </a:p>
          <a:p>
            <a:pPr marL="285750" indent="-285750">
              <a:buFont typeface="Arial" panose="020B0604020202020204" pitchFamily="34" charset="0"/>
              <a:buChar char="•"/>
            </a:pPr>
            <a:r>
              <a:rPr lang="en-US" dirty="0"/>
              <a:t>undifferentiated schizophrenia</a:t>
            </a:r>
          </a:p>
          <a:p>
            <a:pPr marL="285750" indent="-285750">
              <a:buFont typeface="Arial" panose="020B0604020202020204" pitchFamily="34" charset="0"/>
              <a:buChar char="•"/>
            </a:pPr>
            <a:r>
              <a:rPr lang="en-US" dirty="0"/>
              <a:t>residual schizophrenia</a:t>
            </a:r>
          </a:p>
          <a:p>
            <a:pPr marL="285750" indent="-285750">
              <a:buFont typeface="Arial" panose="020B0604020202020204" pitchFamily="34" charset="0"/>
              <a:buChar char="•"/>
            </a:pPr>
            <a:r>
              <a:rPr lang="en-US" dirty="0"/>
              <a:t>simple schizophrenia</a:t>
            </a:r>
          </a:p>
          <a:p>
            <a:pPr marL="285750" indent="-285750">
              <a:buFont typeface="Arial" panose="020B0604020202020204" pitchFamily="34" charset="0"/>
              <a:buChar char="•"/>
            </a:pPr>
            <a:r>
              <a:rPr lang="en-US" dirty="0"/>
              <a:t>cenesthopathic schizophrenia</a:t>
            </a:r>
          </a:p>
          <a:p>
            <a:pPr marL="285750" indent="-285750">
              <a:buFont typeface="Arial" panose="020B0604020202020204" pitchFamily="34" charset="0"/>
              <a:buChar char="•"/>
            </a:pPr>
            <a:r>
              <a:rPr lang="en-US" dirty="0"/>
              <a:t>unspecified schizophrenia</a:t>
            </a:r>
            <a:endParaRPr lang="en-GB" dirty="0"/>
          </a:p>
        </p:txBody>
      </p:sp>
    </p:spTree>
    <p:extLst>
      <p:ext uri="{BB962C8B-B14F-4D97-AF65-F5344CB8AC3E}">
        <p14:creationId xmlns:p14="http://schemas.microsoft.com/office/powerpoint/2010/main" val="410925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2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871AF-6E61-4BB5-8DD1-CB8446B27897}"/>
              </a:ext>
            </a:extLst>
          </p:cNvPr>
          <p:cNvSpPr>
            <a:spLocks noGrp="1"/>
          </p:cNvSpPr>
          <p:nvPr>
            <p:ph type="title"/>
          </p:nvPr>
        </p:nvSpPr>
        <p:spPr/>
        <p:txBody>
          <a:bodyPr/>
          <a:lstStyle/>
          <a:p>
            <a:r>
              <a:rPr lang="en-US" dirty="0"/>
              <a:t>How many people in the UK have schizophrenia</a:t>
            </a:r>
            <a:endParaRPr lang="en-GB" dirty="0"/>
          </a:p>
        </p:txBody>
      </p:sp>
      <p:sp>
        <p:nvSpPr>
          <p:cNvPr id="4" name="TextBox 3">
            <a:extLst>
              <a:ext uri="{FF2B5EF4-FFF2-40B4-BE49-F238E27FC236}">
                <a16:creationId xmlns:a16="http://schemas.microsoft.com/office/drawing/2014/main" id="{DB8E0394-DFC4-4184-9C38-F4F304402019}"/>
              </a:ext>
            </a:extLst>
          </p:cNvPr>
          <p:cNvSpPr txBox="1"/>
          <p:nvPr/>
        </p:nvSpPr>
        <p:spPr>
          <a:xfrm>
            <a:off x="240632" y="1690688"/>
            <a:ext cx="11758863" cy="923330"/>
          </a:xfrm>
          <a:prstGeom prst="rect">
            <a:avLst/>
          </a:prstGeom>
          <a:noFill/>
        </p:spPr>
        <p:txBody>
          <a:bodyPr wrap="square" rtlCol="0">
            <a:spAutoFit/>
          </a:bodyPr>
          <a:lstStyle/>
          <a:p>
            <a:r>
              <a:rPr lang="en-US" dirty="0"/>
              <a:t>1 in 100 people will suffer an episode of schizophrenia. </a:t>
            </a:r>
          </a:p>
          <a:p>
            <a:r>
              <a:rPr lang="en-US" dirty="0"/>
              <a:t>220,000 people are being treated for schizophrenia in the UK by the NHS (Living with schizophrenia, 2021). </a:t>
            </a:r>
          </a:p>
          <a:p>
            <a:endParaRPr lang="en-GB" dirty="0"/>
          </a:p>
        </p:txBody>
      </p:sp>
      <p:pic>
        <p:nvPicPr>
          <p:cNvPr id="3" name="Recorded Sound">
            <a:hlinkClick r:id="" action="ppaction://media"/>
            <a:extLst>
              <a:ext uri="{FF2B5EF4-FFF2-40B4-BE49-F238E27FC236}">
                <a16:creationId xmlns:a16="http://schemas.microsoft.com/office/drawing/2014/main" id="{CBD562CC-EF8B-4D63-A7A6-E23590AE22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886197" y="460178"/>
            <a:ext cx="487363" cy="487363"/>
          </a:xfrm>
          <a:prstGeom prst="rect">
            <a:avLst/>
          </a:prstGeom>
        </p:spPr>
      </p:pic>
    </p:spTree>
    <p:extLst>
      <p:ext uri="{BB962C8B-B14F-4D97-AF65-F5344CB8AC3E}">
        <p14:creationId xmlns:p14="http://schemas.microsoft.com/office/powerpoint/2010/main" val="111735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11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D80FF-434E-4ECB-BF85-A14A01D92DA1}"/>
              </a:ext>
            </a:extLst>
          </p:cNvPr>
          <p:cNvSpPr>
            <a:spLocks noGrp="1"/>
          </p:cNvSpPr>
          <p:nvPr>
            <p:ph type="title"/>
          </p:nvPr>
        </p:nvSpPr>
        <p:spPr/>
        <p:txBody>
          <a:bodyPr/>
          <a:lstStyle/>
          <a:p>
            <a:r>
              <a:rPr lang="en-US" dirty="0"/>
              <a:t>Statistics for Wales</a:t>
            </a:r>
            <a:endParaRPr lang="en-GB" dirty="0"/>
          </a:p>
        </p:txBody>
      </p:sp>
      <p:sp>
        <p:nvSpPr>
          <p:cNvPr id="3" name="TextBox 2">
            <a:extLst>
              <a:ext uri="{FF2B5EF4-FFF2-40B4-BE49-F238E27FC236}">
                <a16:creationId xmlns:a16="http://schemas.microsoft.com/office/drawing/2014/main" id="{50C8BC34-AF3C-4730-B5DA-D2BC385E056A}"/>
              </a:ext>
            </a:extLst>
          </p:cNvPr>
          <p:cNvSpPr txBox="1"/>
          <p:nvPr/>
        </p:nvSpPr>
        <p:spPr>
          <a:xfrm>
            <a:off x="176463" y="1331495"/>
            <a:ext cx="11839074" cy="923330"/>
          </a:xfrm>
          <a:prstGeom prst="rect">
            <a:avLst/>
          </a:prstGeom>
          <a:noFill/>
        </p:spPr>
        <p:txBody>
          <a:bodyPr wrap="square" rtlCol="0">
            <a:spAutoFit/>
          </a:bodyPr>
          <a:lstStyle/>
          <a:p>
            <a:r>
              <a:rPr lang="en-US" dirty="0"/>
              <a:t>There are a  number of people across the UK with a diagnosis of schizophrenia a document from the Mental Health Foundation (2016) states that there is a lack of details on mental health in wales, especially around diagnosis, treatment and support. </a:t>
            </a:r>
            <a:endParaRPr lang="en-GB" dirty="0"/>
          </a:p>
        </p:txBody>
      </p:sp>
      <p:pic>
        <p:nvPicPr>
          <p:cNvPr id="4" name="Recorded Sound">
            <a:hlinkClick r:id="" action="ppaction://media"/>
            <a:extLst>
              <a:ext uri="{FF2B5EF4-FFF2-40B4-BE49-F238E27FC236}">
                <a16:creationId xmlns:a16="http://schemas.microsoft.com/office/drawing/2014/main" id="{0A373EEF-03A9-4CB7-BA07-550ADBEF4F8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953355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07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646DE-98E4-4439-BAD0-981B393F994E}"/>
              </a:ext>
            </a:extLst>
          </p:cNvPr>
          <p:cNvSpPr>
            <a:spLocks noGrp="1"/>
          </p:cNvSpPr>
          <p:nvPr>
            <p:ph type="title"/>
          </p:nvPr>
        </p:nvSpPr>
        <p:spPr/>
        <p:txBody>
          <a:bodyPr/>
          <a:lstStyle/>
          <a:p>
            <a:r>
              <a:rPr lang="en-US" dirty="0"/>
              <a:t>Current treatments and responses to schizophrenia </a:t>
            </a:r>
            <a:endParaRPr lang="en-GB" dirty="0"/>
          </a:p>
        </p:txBody>
      </p:sp>
      <p:sp>
        <p:nvSpPr>
          <p:cNvPr id="3" name="TextBox 2">
            <a:extLst>
              <a:ext uri="{FF2B5EF4-FFF2-40B4-BE49-F238E27FC236}">
                <a16:creationId xmlns:a16="http://schemas.microsoft.com/office/drawing/2014/main" id="{CB51DEDB-DA84-4924-8E2B-090E995F756A}"/>
              </a:ext>
            </a:extLst>
          </p:cNvPr>
          <p:cNvSpPr txBox="1"/>
          <p:nvPr/>
        </p:nvSpPr>
        <p:spPr>
          <a:xfrm>
            <a:off x="224589" y="1860884"/>
            <a:ext cx="11839074" cy="923330"/>
          </a:xfrm>
          <a:prstGeom prst="rect">
            <a:avLst/>
          </a:prstGeom>
          <a:noFill/>
        </p:spPr>
        <p:txBody>
          <a:bodyPr wrap="square" rtlCol="0">
            <a:spAutoFit/>
          </a:bodyPr>
          <a:lstStyle/>
          <a:p>
            <a:r>
              <a:rPr lang="en-US" dirty="0"/>
              <a:t>The main treatment that is used for schizophrenia is anti psychotic drugs these types of drugs focus on reducing the symptoms of schizophrenia (Stepnicki, 2018).  Along with antipsychotic drugs there is also psychological treatment such as cognitive behavioural therapy (CBT), family therapy and arts therapy (NHS, 2021)</a:t>
            </a:r>
          </a:p>
        </p:txBody>
      </p:sp>
      <p:pic>
        <p:nvPicPr>
          <p:cNvPr id="4" name="Recorded Sound">
            <a:hlinkClick r:id="" action="ppaction://media"/>
            <a:extLst>
              <a:ext uri="{FF2B5EF4-FFF2-40B4-BE49-F238E27FC236}">
                <a16:creationId xmlns:a16="http://schemas.microsoft.com/office/drawing/2014/main" id="{025F9BC8-E9FE-4543-92E1-1584305FC3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86640" y="540543"/>
            <a:ext cx="487363" cy="487363"/>
          </a:xfrm>
          <a:prstGeom prst="rect">
            <a:avLst/>
          </a:prstGeom>
        </p:spPr>
      </p:pic>
      <p:sp>
        <p:nvSpPr>
          <p:cNvPr id="5" name="TextBox 4">
            <a:extLst>
              <a:ext uri="{FF2B5EF4-FFF2-40B4-BE49-F238E27FC236}">
                <a16:creationId xmlns:a16="http://schemas.microsoft.com/office/drawing/2014/main" id="{81429D75-3AB7-4843-BBF2-00201297A6DC}"/>
              </a:ext>
            </a:extLst>
          </p:cNvPr>
          <p:cNvSpPr txBox="1"/>
          <p:nvPr/>
        </p:nvSpPr>
        <p:spPr>
          <a:xfrm>
            <a:off x="92743" y="6169709"/>
            <a:ext cx="5502442" cy="646331"/>
          </a:xfrm>
          <a:prstGeom prst="rect">
            <a:avLst/>
          </a:prstGeom>
          <a:noFill/>
        </p:spPr>
        <p:txBody>
          <a:bodyPr wrap="square" rtlCol="0">
            <a:spAutoFit/>
          </a:bodyPr>
          <a:lstStyle/>
          <a:p>
            <a:r>
              <a:rPr lang="en-US" dirty="0"/>
              <a:t>NHS, (2021). Image </a:t>
            </a:r>
            <a:r>
              <a:rPr lang="en-US" dirty="0" err="1"/>
              <a:t>creakyjoints</a:t>
            </a:r>
            <a:r>
              <a:rPr lang="en-US" dirty="0"/>
              <a:t>, (2021). Image NAMI (2018). Image </a:t>
            </a:r>
            <a:r>
              <a:rPr lang="en-US" dirty="0" err="1"/>
              <a:t>MyMind</a:t>
            </a:r>
            <a:r>
              <a:rPr lang="en-US" dirty="0"/>
              <a:t> (2016). </a:t>
            </a:r>
            <a:endParaRPr lang="en-GB" dirty="0"/>
          </a:p>
        </p:txBody>
      </p:sp>
      <p:pic>
        <p:nvPicPr>
          <p:cNvPr id="6" name="Picture 5">
            <a:extLst>
              <a:ext uri="{FF2B5EF4-FFF2-40B4-BE49-F238E27FC236}">
                <a16:creationId xmlns:a16="http://schemas.microsoft.com/office/drawing/2014/main" id="{3DC97CE7-97D9-464F-9004-AEA1E5E0FA31}"/>
              </a:ext>
            </a:extLst>
          </p:cNvPr>
          <p:cNvPicPr>
            <a:picLocks noChangeAspect="1"/>
          </p:cNvPicPr>
          <p:nvPr/>
        </p:nvPicPr>
        <p:blipFill>
          <a:blip r:embed="rId5"/>
          <a:stretch>
            <a:fillRect/>
          </a:stretch>
        </p:blipFill>
        <p:spPr>
          <a:xfrm>
            <a:off x="224589" y="3019389"/>
            <a:ext cx="3846198" cy="2559470"/>
          </a:xfrm>
          <a:prstGeom prst="rect">
            <a:avLst/>
          </a:prstGeom>
        </p:spPr>
      </p:pic>
      <p:pic>
        <p:nvPicPr>
          <p:cNvPr id="7" name="Picture 6">
            <a:extLst>
              <a:ext uri="{FF2B5EF4-FFF2-40B4-BE49-F238E27FC236}">
                <a16:creationId xmlns:a16="http://schemas.microsoft.com/office/drawing/2014/main" id="{DE32CEF1-C43A-4C31-B807-7140ECA39753}"/>
              </a:ext>
            </a:extLst>
          </p:cNvPr>
          <p:cNvPicPr>
            <a:picLocks noChangeAspect="1"/>
          </p:cNvPicPr>
          <p:nvPr/>
        </p:nvPicPr>
        <p:blipFill>
          <a:blip r:embed="rId6"/>
          <a:stretch>
            <a:fillRect/>
          </a:stretch>
        </p:blipFill>
        <p:spPr>
          <a:xfrm>
            <a:off x="4751469" y="3019389"/>
            <a:ext cx="3049501" cy="2494491"/>
          </a:xfrm>
          <a:prstGeom prst="rect">
            <a:avLst/>
          </a:prstGeom>
        </p:spPr>
      </p:pic>
      <p:pic>
        <p:nvPicPr>
          <p:cNvPr id="8" name="Picture 7">
            <a:extLst>
              <a:ext uri="{FF2B5EF4-FFF2-40B4-BE49-F238E27FC236}">
                <a16:creationId xmlns:a16="http://schemas.microsoft.com/office/drawing/2014/main" id="{6A5A8DD2-1AE9-49E1-984C-B113E6409702}"/>
              </a:ext>
            </a:extLst>
          </p:cNvPr>
          <p:cNvPicPr>
            <a:picLocks noChangeAspect="1"/>
          </p:cNvPicPr>
          <p:nvPr/>
        </p:nvPicPr>
        <p:blipFill>
          <a:blip r:embed="rId7"/>
          <a:stretch>
            <a:fillRect/>
          </a:stretch>
        </p:blipFill>
        <p:spPr>
          <a:xfrm>
            <a:off x="8847725" y="3185757"/>
            <a:ext cx="3049501" cy="2045922"/>
          </a:xfrm>
          <a:prstGeom prst="rect">
            <a:avLst/>
          </a:prstGeom>
        </p:spPr>
      </p:pic>
    </p:spTree>
    <p:extLst>
      <p:ext uri="{BB962C8B-B14F-4D97-AF65-F5344CB8AC3E}">
        <p14:creationId xmlns:p14="http://schemas.microsoft.com/office/powerpoint/2010/main" val="18427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A6246-5A67-46BA-B824-A3B58A3F9C0B}"/>
              </a:ext>
            </a:extLst>
          </p:cNvPr>
          <p:cNvSpPr>
            <a:spLocks noGrp="1"/>
          </p:cNvSpPr>
          <p:nvPr>
            <p:ph type="title"/>
          </p:nvPr>
        </p:nvSpPr>
        <p:spPr/>
        <p:txBody>
          <a:bodyPr/>
          <a:lstStyle/>
          <a:p>
            <a:r>
              <a:rPr lang="en-US" dirty="0"/>
              <a:t>Recommendations for a better quality of life living with schizophrenia</a:t>
            </a:r>
            <a:endParaRPr lang="en-GB" dirty="0"/>
          </a:p>
        </p:txBody>
      </p:sp>
      <p:pic>
        <p:nvPicPr>
          <p:cNvPr id="4" name="Recorded Sound">
            <a:hlinkClick r:id="" action="ppaction://media"/>
            <a:extLst>
              <a:ext uri="{FF2B5EF4-FFF2-40B4-BE49-F238E27FC236}">
                <a16:creationId xmlns:a16="http://schemas.microsoft.com/office/drawing/2014/main" id="{4F8B5EB2-B770-4AC8-A689-E4AB4A614C7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0048" y="419329"/>
            <a:ext cx="487363" cy="487363"/>
          </a:xfrm>
          <a:prstGeom prst="rect">
            <a:avLst/>
          </a:prstGeom>
        </p:spPr>
      </p:pic>
      <p:sp>
        <p:nvSpPr>
          <p:cNvPr id="6" name="TextBox 5">
            <a:extLst>
              <a:ext uri="{FF2B5EF4-FFF2-40B4-BE49-F238E27FC236}">
                <a16:creationId xmlns:a16="http://schemas.microsoft.com/office/drawing/2014/main" id="{A688DB00-04F4-4D6F-B587-11A6B742CA9D}"/>
              </a:ext>
            </a:extLst>
          </p:cNvPr>
          <p:cNvSpPr txBox="1"/>
          <p:nvPr/>
        </p:nvSpPr>
        <p:spPr>
          <a:xfrm>
            <a:off x="673768" y="5999747"/>
            <a:ext cx="6176211" cy="646331"/>
          </a:xfrm>
          <a:prstGeom prst="rect">
            <a:avLst/>
          </a:prstGeom>
          <a:noFill/>
        </p:spPr>
        <p:txBody>
          <a:bodyPr wrap="square" rtlCol="0">
            <a:spAutoFit/>
          </a:bodyPr>
          <a:lstStyle/>
          <a:p>
            <a:r>
              <a:rPr lang="en-US" dirty="0"/>
              <a:t>Anderson (2018). Greenhalgh, (2020). Image smart energy (2019). </a:t>
            </a:r>
            <a:endParaRPr lang="en-GB" dirty="0"/>
          </a:p>
        </p:txBody>
      </p:sp>
      <p:pic>
        <p:nvPicPr>
          <p:cNvPr id="7" name="Picture 6">
            <a:extLst>
              <a:ext uri="{FF2B5EF4-FFF2-40B4-BE49-F238E27FC236}">
                <a16:creationId xmlns:a16="http://schemas.microsoft.com/office/drawing/2014/main" id="{F0FF0EAF-957C-44E6-9359-C52612EE9C65}"/>
              </a:ext>
            </a:extLst>
          </p:cNvPr>
          <p:cNvPicPr>
            <a:picLocks noChangeAspect="1"/>
          </p:cNvPicPr>
          <p:nvPr/>
        </p:nvPicPr>
        <p:blipFill>
          <a:blip r:embed="rId5"/>
          <a:stretch>
            <a:fillRect/>
          </a:stretch>
        </p:blipFill>
        <p:spPr>
          <a:xfrm>
            <a:off x="6273879" y="1465285"/>
            <a:ext cx="4203622" cy="4534462"/>
          </a:xfrm>
          <a:prstGeom prst="rect">
            <a:avLst/>
          </a:prstGeom>
        </p:spPr>
      </p:pic>
    </p:spTree>
    <p:extLst>
      <p:ext uri="{BB962C8B-B14F-4D97-AF65-F5344CB8AC3E}">
        <p14:creationId xmlns:p14="http://schemas.microsoft.com/office/powerpoint/2010/main" val="43131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10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F6EF6-BC03-4886-A72C-825256748FD9}"/>
              </a:ext>
            </a:extLst>
          </p:cNvPr>
          <p:cNvSpPr>
            <a:spLocks noGrp="1"/>
          </p:cNvSpPr>
          <p:nvPr>
            <p:ph type="title"/>
          </p:nvPr>
        </p:nvSpPr>
        <p:spPr/>
        <p:txBody>
          <a:bodyPr/>
          <a:lstStyle/>
          <a:p>
            <a:r>
              <a:rPr lang="en-US" dirty="0"/>
              <a:t>References </a:t>
            </a:r>
            <a:endParaRPr lang="en-GB" dirty="0"/>
          </a:p>
        </p:txBody>
      </p:sp>
      <p:sp>
        <p:nvSpPr>
          <p:cNvPr id="3" name="TextBox 2">
            <a:extLst>
              <a:ext uri="{FF2B5EF4-FFF2-40B4-BE49-F238E27FC236}">
                <a16:creationId xmlns:a16="http://schemas.microsoft.com/office/drawing/2014/main" id="{6D453261-EAD8-4F82-8254-F4FC343FC570}"/>
              </a:ext>
            </a:extLst>
          </p:cNvPr>
          <p:cNvSpPr txBox="1"/>
          <p:nvPr/>
        </p:nvSpPr>
        <p:spPr>
          <a:xfrm>
            <a:off x="176463" y="1540042"/>
            <a:ext cx="11839074" cy="4837606"/>
          </a:xfrm>
          <a:prstGeom prst="rect">
            <a:avLst/>
          </a:prstGeom>
          <a:noFill/>
        </p:spPr>
        <p:txBody>
          <a:bodyPr wrap="square" rtlCol="0">
            <a:spAutoFit/>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Anderson, J. (2018).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8 ways to help someone live well with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https://www.everydayhealth.com/hs/schizophrenia-caregiver-guide/8-ways-to-help-someone-live-well-with-schizophrenia-pictures/. Last accessed: 29</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Casarella</a:t>
            </a:r>
            <a:r>
              <a:rPr lang="en-US" sz="1800" dirty="0">
                <a:effectLst/>
                <a:latin typeface="Calibri" panose="020F0502020204030204" pitchFamily="34" charset="0"/>
                <a:ea typeface="Calibri" panose="020F0502020204030204" pitchFamily="34" charset="0"/>
                <a:cs typeface="Times New Roman" panose="02020603050405020304" pitchFamily="18" charset="0"/>
              </a:rPr>
              <a:t>, J.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causes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https://www.webmd.com/schizophrenia/what-causes-schizophrenia. Last accessed: 17</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Greenhalgh, N.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case studies: putting theory into practice.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https://pharmaceutical-journal.com/article/ld/schizophrenia-case-studies-putting-theory-into-practice. Last accessed: 29</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(2014).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an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orgonomic</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perspective.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https://www.psychorgone.com/biopathies-psychiatric-orgone-therapy/schizophrenia-an-orgonomic-perspective.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(2019).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PCBS – oily substances with positive and negative qualities.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https://www.eurochlor.org/publication/pcbs-oily-substances-with-positive-and-negative-qualities/.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Image.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Emotion. Available at: https://www.goodtherapy.org/blog/psychpedia/emotion. Last accessed: 30</a:t>
            </a:r>
            <a:r>
              <a:rPr lang="en-US" sz="1800" i="1"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14690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7017-E036-4FF2-AB66-8FB541B8C226}"/>
              </a:ext>
            </a:extLst>
          </p:cNvPr>
          <p:cNvSpPr>
            <a:spLocks noGrp="1"/>
          </p:cNvSpPr>
          <p:nvPr>
            <p:ph type="title"/>
          </p:nvPr>
        </p:nvSpPr>
        <p:spPr/>
        <p:txBody>
          <a:bodyPr/>
          <a:lstStyle/>
          <a:p>
            <a:r>
              <a:rPr lang="en-US" dirty="0"/>
              <a:t>References </a:t>
            </a:r>
            <a:endParaRPr lang="en-GB" dirty="0"/>
          </a:p>
        </p:txBody>
      </p:sp>
      <p:sp>
        <p:nvSpPr>
          <p:cNvPr id="3" name="TextBox 2">
            <a:extLst>
              <a:ext uri="{FF2B5EF4-FFF2-40B4-BE49-F238E27FC236}">
                <a16:creationId xmlns:a16="http://schemas.microsoft.com/office/drawing/2014/main" id="{39EBB83F-31BA-458D-907C-A501760351BF}"/>
              </a:ext>
            </a:extLst>
          </p:cNvPr>
          <p:cNvSpPr txBox="1"/>
          <p:nvPr/>
        </p:nvSpPr>
        <p:spPr>
          <a:xfrm>
            <a:off x="192506" y="1690688"/>
            <a:ext cx="11806990" cy="5236562"/>
          </a:xfrm>
          <a:prstGeom prst="rect">
            <a:avLst/>
          </a:prstGeom>
          <a:noFill/>
        </p:spPr>
        <p:txBody>
          <a:bodyPr wrap="square" rtlCol="0">
            <a:spAutoFit/>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and other psychotic disorders.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https://slideplayer.com/slide/12129659/.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Alamy</a:t>
            </a:r>
            <a:r>
              <a:rPr lang="en-US" sz="1800" dirty="0">
                <a:effectLst/>
                <a:latin typeface="Calibri" panose="020F0502020204030204" pitchFamily="34" charset="0"/>
                <a:ea typeface="Calibri" panose="020F0502020204030204" pitchFamily="34" charset="0"/>
                <a:cs typeface="Times New Roman" panose="02020603050405020304" pitchFamily="18" charset="0"/>
              </a:rPr>
              <a:t>. (2021)</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Imkblot</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for psychiatric evaluations.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https://www.alamy.com/stock-image-ink-blot-for-psychiatric-evaluations-165010471.html.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Clipart library.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Physical examination clipart.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http://clipart-library.com/clipart/1325376.htm.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Image.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Creakyjoints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cognitive behavioural therapy for arthritis: does it work? What is it like?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https://creakyjoints.org/mental-health/cognitive-behavioral-therapy-for-arthritis/. Last accessed: 30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John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Perryn</a:t>
            </a:r>
            <a:r>
              <a:rPr lang="en-US" sz="1800" dirty="0">
                <a:effectLst/>
                <a:latin typeface="Calibri" panose="020F0502020204030204" pitchFamily="34" charset="0"/>
                <a:ea typeface="Calibri" panose="020F0502020204030204" pitchFamily="34" charset="0"/>
                <a:cs typeface="Times New Roman" panose="02020603050405020304" pitchFamily="18" charset="0"/>
              </a:rPr>
              <a:t> Primary.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Reception hearing screening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programme</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https://johnperryn.ealing.sch.uk/events/2021-05-27-reception-hearing-screening-programme.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Image.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MyMind</a:t>
            </a:r>
            <a:r>
              <a:rPr lang="en-US" sz="1800" dirty="0">
                <a:effectLst/>
                <a:latin typeface="Calibri" panose="020F0502020204030204" pitchFamily="34" charset="0"/>
                <a:ea typeface="Calibri" panose="020F0502020204030204" pitchFamily="34" charset="0"/>
                <a:cs typeface="Times New Roman" panose="02020603050405020304" pitchFamily="18" charset="0"/>
              </a:rPr>
              <a:t>. (2016).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Creative arts therapy.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https://mymind.org/creative-arts-therapy. Last accessed: 30</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Image. NAMI.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Tips for successful family therapy.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https://www.nami.org/Blogs/NAMI-Blog/November-2018/Tips-for-Successful-Family-Therapy. Last accessed: 30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endParaRPr lang="en-GB" dirty="0"/>
          </a:p>
        </p:txBody>
      </p:sp>
    </p:spTree>
    <p:extLst>
      <p:ext uri="{BB962C8B-B14F-4D97-AF65-F5344CB8AC3E}">
        <p14:creationId xmlns:p14="http://schemas.microsoft.com/office/powerpoint/2010/main" val="3224546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F8310-C463-4086-BC8D-46A6DF50153A}"/>
              </a:ext>
            </a:extLst>
          </p:cNvPr>
          <p:cNvSpPr>
            <a:spLocks noGrp="1"/>
          </p:cNvSpPr>
          <p:nvPr>
            <p:ph type="title"/>
          </p:nvPr>
        </p:nvSpPr>
        <p:spPr/>
        <p:txBody>
          <a:bodyPr/>
          <a:lstStyle/>
          <a:p>
            <a:r>
              <a:rPr lang="en-US" dirty="0"/>
              <a:t>References </a:t>
            </a:r>
            <a:endParaRPr lang="en-GB" dirty="0"/>
          </a:p>
        </p:txBody>
      </p:sp>
      <p:sp>
        <p:nvSpPr>
          <p:cNvPr id="3" name="TextBox 2">
            <a:extLst>
              <a:ext uri="{FF2B5EF4-FFF2-40B4-BE49-F238E27FC236}">
                <a16:creationId xmlns:a16="http://schemas.microsoft.com/office/drawing/2014/main" id="{FFF4713E-398D-4AFB-933D-53D131B2425B}"/>
              </a:ext>
            </a:extLst>
          </p:cNvPr>
          <p:cNvSpPr txBox="1"/>
          <p:nvPr/>
        </p:nvSpPr>
        <p:spPr>
          <a:xfrm>
            <a:off x="0" y="1171074"/>
            <a:ext cx="12192000" cy="5687967"/>
          </a:xfrm>
          <a:prstGeom prst="rect">
            <a:avLst/>
          </a:prstGeom>
          <a:noFill/>
        </p:spPr>
        <p:txBody>
          <a:bodyPr wrap="square" rtlCol="0">
            <a:spAutoFit/>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Image. Smart energy. (2019).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Five key recommendations for sustainable energy sector growth in MENA.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https://www.smart-energy.com/industry-sectors/smart-energy/five-key-recommendations-for-the-sustainable-energy-sector-growth-in-mena/. Last accessed: 30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Legg, T. Holland, K. (2020).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6 causes of schizophrenia that may surprise you.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https://www.healthline.com/health/schizophrenia-causes. Last accessed: 21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Living with schizophrenia.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Facts and figures.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https://livingwithschizophreniauk.org/facts-and-figures/#:~:text=1.,ill%20health%20during%20their%20lifetime.&amp;text=2.,suffer%20an%20episode%20of%20schizophrenia. Last accessed: 21</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Living with schizophrenia.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is schizophrenia diagnosed?.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https://livingwithschizophreniauk.org/information-sheets/how-is-schizophrenia-diagnosed/. Last accessed: 17</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Living with schizophrenia.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a brief history.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https://livingwithschizophreniauk.org/information-sheets/schizophrenia-a-brief-history/. Last accessed: 28</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800" dirty="0">
                <a:effectLst/>
                <a:latin typeface="Calibri" panose="020F0502020204030204" pitchFamily="34" charset="0"/>
                <a:ea typeface="Calibri" panose="020F0502020204030204" pitchFamily="34" charset="0"/>
                <a:cs typeface="Times New Roman" panose="02020603050405020304" pitchFamily="18" charset="0"/>
              </a:rPr>
              <a:t>Lumen Learning.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History of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https://courses.lumenlearning.com/hvcc-abnormalpsychology/chapter/history-of-schizophrenia/. Last accessed: 28</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Mayo clinic.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https://www.mayoclinic.org/diseases-conditions/schizophrenia/diagnosis-treatment/drc-20354449. Last accessed: 21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928611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C771-EF85-4937-9260-66BE290DEF46}"/>
              </a:ext>
            </a:extLst>
          </p:cNvPr>
          <p:cNvSpPr>
            <a:spLocks noGrp="1"/>
          </p:cNvSpPr>
          <p:nvPr>
            <p:ph type="title"/>
          </p:nvPr>
        </p:nvSpPr>
        <p:spPr/>
        <p:txBody>
          <a:bodyPr/>
          <a:lstStyle/>
          <a:p>
            <a:r>
              <a:rPr lang="en-US" dirty="0"/>
              <a:t>References </a:t>
            </a:r>
            <a:endParaRPr lang="en-GB" dirty="0"/>
          </a:p>
        </p:txBody>
      </p:sp>
      <p:sp>
        <p:nvSpPr>
          <p:cNvPr id="3" name="TextBox 2">
            <a:extLst>
              <a:ext uri="{FF2B5EF4-FFF2-40B4-BE49-F238E27FC236}">
                <a16:creationId xmlns:a16="http://schemas.microsoft.com/office/drawing/2014/main" id="{BB1C4CBE-BF26-4074-812F-E57938D9B723}"/>
              </a:ext>
            </a:extLst>
          </p:cNvPr>
          <p:cNvSpPr txBox="1"/>
          <p:nvPr/>
        </p:nvSpPr>
        <p:spPr>
          <a:xfrm>
            <a:off x="160421" y="1315453"/>
            <a:ext cx="11790947" cy="5687967"/>
          </a:xfrm>
          <a:prstGeom prst="rect">
            <a:avLst/>
          </a:prstGeom>
          <a:noFill/>
        </p:spPr>
        <p:txBody>
          <a:bodyPr wrap="square" rtlCol="0">
            <a:sp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Mental health Foundation (2016)</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Mental Health in Wales: Fundamental Facts 2016  </a:t>
            </a:r>
            <a:r>
              <a:rPr lang="en-US" sz="1800" dirty="0">
                <a:effectLst/>
                <a:latin typeface="Calibri" panose="020F0502020204030204" pitchFamily="34" charset="0"/>
                <a:ea typeface="Calibri" panose="020F0502020204030204" pitchFamily="34" charset="0"/>
                <a:cs typeface="Times New Roman" panose="02020603050405020304" pitchFamily="18" charset="0"/>
              </a:rPr>
              <a:t> Available at https://www.mentalhealth.org.uk/sites/default/files/FF16%20Wales.pdf. Last accessed: 29</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Mental health UK.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Types of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https://mentalhealth-uk.org/help-and-information/conditions/schizophrenia/types-of-schizophrenia/. Last accessed: 21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Mental help.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Historical and contemporary understandings of schizophrenia.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https://www.mentalhelp.net/schizophrenia/understanding/#:~:text=The%20term%20%22schizophrenia%22%20was%20first,of%20people%20with%20the%20illness. Last accessed: 28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National alliance on mental health.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https://www.nami.org/About-Mental-Illness/Mental-Health-Conditions/Schizophrenia. Last accessed: 17</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March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NHS.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Causes –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https://www.nhs.uk/mental-health/conditions/schizophrenia/causes/#:~:text=Research%20suggests%20a%20combination%20of,might%20trigger%20a%20psychotic%20episode. Last accessed: 21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NHS.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Treatment – schizophrenia.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https://www.nhs.uk/mental-health/conditions/schizophrenia/treatment/. Last accessed: 28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r>
              <a:rPr lang="en-US" sz="1800" dirty="0">
                <a:effectLst/>
                <a:latin typeface="Calibri" panose="020F0502020204030204" pitchFamily="34" charset="0"/>
                <a:ea typeface="Calibri" panose="020F0502020204030204" pitchFamily="34" charset="0"/>
                <a:cs typeface="Times New Roman" panose="02020603050405020304" pitchFamily="18" charset="0"/>
              </a:rPr>
              <a:t>Patel, K. Cherian, J. Gohil, K. Atkinson, D. (2014).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overview and treatment options.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https://www.ncbi.nlm.nih.gov/pmc/articles/PMC4159061/. Last accessed 17</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March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55644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1C4AD-E918-4079-AB85-B996FFA510BA}"/>
              </a:ext>
            </a:extLst>
          </p:cNvPr>
          <p:cNvSpPr>
            <a:spLocks noGrp="1"/>
          </p:cNvSpPr>
          <p:nvPr>
            <p:ph type="title"/>
          </p:nvPr>
        </p:nvSpPr>
        <p:spPr/>
        <p:txBody>
          <a:bodyPr/>
          <a:lstStyle/>
          <a:p>
            <a:r>
              <a:rPr lang="en-US" dirty="0"/>
              <a:t>References </a:t>
            </a:r>
            <a:endParaRPr lang="en-GB" dirty="0"/>
          </a:p>
        </p:txBody>
      </p:sp>
      <p:sp>
        <p:nvSpPr>
          <p:cNvPr id="5" name="TextBox 4">
            <a:extLst>
              <a:ext uri="{FF2B5EF4-FFF2-40B4-BE49-F238E27FC236}">
                <a16:creationId xmlns:a16="http://schemas.microsoft.com/office/drawing/2014/main" id="{ED0BDB31-3C89-4931-BB73-B212698EBC26}"/>
              </a:ext>
            </a:extLst>
          </p:cNvPr>
          <p:cNvSpPr txBox="1"/>
          <p:nvPr/>
        </p:nvSpPr>
        <p:spPr>
          <a:xfrm>
            <a:off x="112295" y="1502701"/>
            <a:ext cx="12192000" cy="3350597"/>
          </a:xfrm>
          <a:prstGeom prst="rect">
            <a:avLst/>
          </a:prstGeom>
          <a:noFill/>
        </p:spPr>
        <p:txBody>
          <a:bodyPr wrap="square">
            <a:spAutoFit/>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Picchioni, M. (2007).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https://www.ncbi.nlm.nih.gov/pmc/articles/PMC1914490/. Last accessed: 17</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March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Stepnicki, 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Kondej</a:t>
            </a:r>
            <a:r>
              <a:rPr lang="en-GB" sz="1800" dirty="0">
                <a:effectLst/>
                <a:latin typeface="Calibri" panose="020F0502020204030204" pitchFamily="34" charset="0"/>
                <a:ea typeface="Calibri" panose="020F0502020204030204" pitchFamily="34" charset="0"/>
                <a:cs typeface="Times New Roman" panose="02020603050405020304" pitchFamily="18" charset="0"/>
              </a:rPr>
              <a:t>, 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Kaczor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 (2018).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Current concepts and treatments of schizophrenia. </a:t>
            </a: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https://www.ncbi.nlm.nih.gov/pmc/articles/PMC6222385/. Last accessed: 28</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April 2021. </a:t>
            </a:r>
          </a:p>
          <a:p>
            <a:pPr>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Stilo</a:t>
            </a:r>
            <a:r>
              <a:rPr lang="en-US" sz="1800" dirty="0">
                <a:effectLst/>
                <a:latin typeface="Calibri" panose="020F0502020204030204" pitchFamily="34" charset="0"/>
                <a:ea typeface="Calibri" panose="020F0502020204030204" pitchFamily="34" charset="0"/>
                <a:cs typeface="Times New Roman" panose="02020603050405020304" pitchFamily="18" charset="0"/>
              </a:rPr>
              <a:t>, S. Murray, R. (2019).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Non-genetic factors in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https://link.springer.com/article/10.1007/s11920-019-1091-3#:~:text=Environmental%20risk%20factors%20such%20as,likelihood%20to%20develop%20the%20disorder. Last accessed: 21</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Department of Health. (2007).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What causes schizophrenia. </a:t>
            </a:r>
            <a:r>
              <a:rPr lang="en-US" sz="1800" dirty="0">
                <a:effectLst/>
                <a:latin typeface="Calibri" panose="020F0502020204030204" pitchFamily="34" charset="0"/>
                <a:ea typeface="Calibri" panose="020F0502020204030204" pitchFamily="34" charset="0"/>
                <a:cs typeface="Times New Roman" panose="02020603050405020304" pitchFamily="18" charset="0"/>
              </a:rPr>
              <a:t>Available at: https://www1.health.gov.au/internet/publications/publishing.nsf/Content/mental-pubs-w-whatschiz-toc~mental-pubs-w-whatschiz-cau. Last accessed: 17</a:t>
            </a:r>
            <a:r>
              <a:rPr lang="en-US"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US" sz="1800" dirty="0">
                <a:effectLst/>
                <a:latin typeface="Calibri" panose="020F0502020204030204" pitchFamily="34" charset="0"/>
                <a:ea typeface="Calibri" panose="020F0502020204030204" pitchFamily="34" charset="0"/>
                <a:cs typeface="Times New Roman" panose="02020603050405020304" pitchFamily="18" charset="0"/>
              </a:rPr>
              <a:t> April 2021.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35478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991</TotalTime>
  <Words>1702</Words>
  <Application>Microsoft Office PowerPoint</Application>
  <PresentationFormat>Widescreen</PresentationFormat>
  <Paragraphs>80</Paragraphs>
  <Slides>17</Slides>
  <Notes>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Schizophrenia</vt:lpstr>
      <vt:lpstr>Introduction</vt:lpstr>
      <vt:lpstr>The history of schizophrenia</vt:lpstr>
      <vt:lpstr>What is Schizophrenia</vt:lpstr>
      <vt:lpstr>What are the signs and symptoms of schizophrenia</vt:lpstr>
      <vt:lpstr>How does a person get diagnosed with schizophrenia</vt:lpstr>
      <vt:lpstr>How does schizophrenia develop in a person</vt:lpstr>
      <vt:lpstr>What are the different types of schizophrenia</vt:lpstr>
      <vt:lpstr>How many people in the UK have schizophrenia</vt:lpstr>
      <vt:lpstr>Statistics for Wales</vt:lpstr>
      <vt:lpstr>Current treatments and responses to schizophrenia </vt:lpstr>
      <vt:lpstr>Recommendations for a better quality of life living with schizophrenia</vt:lpstr>
      <vt:lpstr>References </vt:lpstr>
      <vt:lpstr>References </vt:lpstr>
      <vt:lpstr>References </vt:lpstr>
      <vt:lpstr>References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dc:title>
  <dc:creator>Cassie Thomas (1902530)</dc:creator>
  <cp:lastModifiedBy>Cassie Thomas (1902530)</cp:lastModifiedBy>
  <cp:revision>43</cp:revision>
  <dcterms:created xsi:type="dcterms:W3CDTF">2021-03-17T10:12:07Z</dcterms:created>
  <dcterms:modified xsi:type="dcterms:W3CDTF">2021-04-30T13:57:31Z</dcterms:modified>
</cp:coreProperties>
</file>