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3"/>
  </p:notesMasterIdLst>
  <p:sldIdLst>
    <p:sldId id="256" r:id="rId2"/>
  </p:sldIdLst>
  <p:sldSz cx="7559675" cy="10691813"/>
  <p:notesSz cx="30275213" cy="4280376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100" d="100"/>
          <a:sy n="100" d="100"/>
        </p:scale>
        <p:origin x="1200" y="-27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28386940"/>
      </p:ext>
    </p:extLst>
  </p:cSld>
  <p:clrMap bg1="lt1" tx1="dk1" bg2="lt2" tx2="dk2" accent1="accent1" accent2="accent2" accent3="accent3" accent4="accent4" accent5="accent5" accent6="accent6" hlink="hlink" folHlink="folHlink"/>
  <p:notesStyle>
    <a:lvl1pPr marL="0" algn="l" defTabSz="228280" rtl="0" eaLnBrk="1" latinLnBrk="0" hangingPunct="1">
      <a:defRPr sz="300" kern="1200">
        <a:solidFill>
          <a:schemeClr val="tx1"/>
        </a:solidFill>
        <a:latin typeface="+mn-lt"/>
        <a:ea typeface="+mn-ea"/>
        <a:cs typeface="+mn-cs"/>
      </a:defRPr>
    </a:lvl1pPr>
    <a:lvl2pPr marL="114140" algn="l" defTabSz="228280" rtl="0" eaLnBrk="1" latinLnBrk="0" hangingPunct="1">
      <a:defRPr sz="300" kern="1200">
        <a:solidFill>
          <a:schemeClr val="tx1"/>
        </a:solidFill>
        <a:latin typeface="+mn-lt"/>
        <a:ea typeface="+mn-ea"/>
        <a:cs typeface="+mn-cs"/>
      </a:defRPr>
    </a:lvl2pPr>
    <a:lvl3pPr marL="228280" algn="l" defTabSz="228280" rtl="0" eaLnBrk="1" latinLnBrk="0" hangingPunct="1">
      <a:defRPr sz="300" kern="1200">
        <a:solidFill>
          <a:schemeClr val="tx1"/>
        </a:solidFill>
        <a:latin typeface="+mn-lt"/>
        <a:ea typeface="+mn-ea"/>
        <a:cs typeface="+mn-cs"/>
      </a:defRPr>
    </a:lvl3pPr>
    <a:lvl4pPr marL="342420" algn="l" defTabSz="228280" rtl="0" eaLnBrk="1" latinLnBrk="0" hangingPunct="1">
      <a:defRPr sz="300" kern="1200">
        <a:solidFill>
          <a:schemeClr val="tx1"/>
        </a:solidFill>
        <a:latin typeface="+mn-lt"/>
        <a:ea typeface="+mn-ea"/>
        <a:cs typeface="+mn-cs"/>
      </a:defRPr>
    </a:lvl4pPr>
    <a:lvl5pPr marL="456559" algn="l" defTabSz="228280" rtl="0" eaLnBrk="1" latinLnBrk="0" hangingPunct="1">
      <a:defRPr sz="300" kern="1200">
        <a:solidFill>
          <a:schemeClr val="tx1"/>
        </a:solidFill>
        <a:latin typeface="+mn-lt"/>
        <a:ea typeface="+mn-ea"/>
        <a:cs typeface="+mn-cs"/>
      </a:defRPr>
    </a:lvl5pPr>
    <a:lvl6pPr marL="570699" algn="l" defTabSz="228280" rtl="0" eaLnBrk="1" latinLnBrk="0" hangingPunct="1">
      <a:defRPr sz="300" kern="1200">
        <a:solidFill>
          <a:schemeClr val="tx1"/>
        </a:solidFill>
        <a:latin typeface="+mn-lt"/>
        <a:ea typeface="+mn-ea"/>
        <a:cs typeface="+mn-cs"/>
      </a:defRPr>
    </a:lvl6pPr>
    <a:lvl7pPr marL="684839" algn="l" defTabSz="228280" rtl="0" eaLnBrk="1" latinLnBrk="0" hangingPunct="1">
      <a:defRPr sz="300" kern="1200">
        <a:solidFill>
          <a:schemeClr val="tx1"/>
        </a:solidFill>
        <a:latin typeface="+mn-lt"/>
        <a:ea typeface="+mn-ea"/>
        <a:cs typeface="+mn-cs"/>
      </a:defRPr>
    </a:lvl7pPr>
    <a:lvl8pPr marL="798979" algn="l" defTabSz="228280" rtl="0" eaLnBrk="1" latinLnBrk="0" hangingPunct="1">
      <a:defRPr sz="300" kern="1200">
        <a:solidFill>
          <a:schemeClr val="tx1"/>
        </a:solidFill>
        <a:latin typeface="+mn-lt"/>
        <a:ea typeface="+mn-ea"/>
        <a:cs typeface="+mn-cs"/>
      </a:defRPr>
    </a:lvl8pPr>
    <a:lvl9pPr marL="913119" algn="l" defTabSz="228280" rtl="0" eaLnBrk="1" latinLnBrk="0" hangingPunct="1">
      <a:defRPr sz="3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66976" y="1749795"/>
            <a:ext cx="6425724" cy="3722335"/>
          </a:xfrm>
        </p:spPr>
        <p:txBody>
          <a:bodyPr anchor="b"/>
          <a:lstStyle>
            <a:lvl1pPr algn="ctr">
              <a:defRPr sz="4960"/>
            </a:lvl1pPr>
          </a:lstStyle>
          <a:p>
            <a:r>
              <a:rPr lang="en-US" smtClean="0"/>
              <a:t>Click to edit Master title style</a:t>
            </a:r>
            <a:endParaRPr lang="en-US" dirty="0"/>
          </a:p>
        </p:txBody>
      </p:sp>
      <p:sp>
        <p:nvSpPr>
          <p:cNvPr id="3" name="Subtitle 2"/>
          <p:cNvSpPr>
            <a:spLocks noGrp="1"/>
          </p:cNvSpPr>
          <p:nvPr>
            <p:ph type="subTitle" idx="1"/>
          </p:nvPr>
        </p:nvSpPr>
        <p:spPr>
          <a:xfrm>
            <a:off x="944960" y="5615678"/>
            <a:ext cx="5669756" cy="2581379"/>
          </a:xfrm>
        </p:spPr>
        <p:txBody>
          <a:bodyPr/>
          <a:lstStyle>
            <a:lvl1pPr marL="0" indent="0" algn="ctr">
              <a:buNone/>
              <a:defRPr sz="1984"/>
            </a:lvl1pPr>
            <a:lvl2pPr marL="377967" indent="0" algn="ctr">
              <a:buNone/>
              <a:defRPr sz="1653"/>
            </a:lvl2pPr>
            <a:lvl3pPr marL="755934" indent="0" algn="ctr">
              <a:buNone/>
              <a:defRPr sz="1488"/>
            </a:lvl3pPr>
            <a:lvl4pPr marL="1133902" indent="0" algn="ctr">
              <a:buNone/>
              <a:defRPr sz="1323"/>
            </a:lvl4pPr>
            <a:lvl5pPr marL="1511869" indent="0" algn="ctr">
              <a:buNone/>
              <a:defRPr sz="1323"/>
            </a:lvl5pPr>
            <a:lvl6pPr marL="1889836" indent="0" algn="ctr">
              <a:buNone/>
              <a:defRPr sz="1323"/>
            </a:lvl6pPr>
            <a:lvl7pPr marL="2267803" indent="0" algn="ctr">
              <a:buNone/>
              <a:defRPr sz="1323"/>
            </a:lvl7pPr>
            <a:lvl8pPr marL="2645771" indent="0" algn="ctr">
              <a:buNone/>
              <a:defRPr sz="1323"/>
            </a:lvl8pPr>
            <a:lvl9pPr marL="3023738" indent="0" algn="ctr">
              <a:buNone/>
              <a:defRPr sz="1323"/>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7344480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0936819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5791" y="2665532"/>
            <a:ext cx="6520220" cy="4447496"/>
          </a:xfrm>
        </p:spPr>
        <p:txBody>
          <a:bodyPr anchor="b"/>
          <a:lstStyle>
            <a:lvl1pPr>
              <a:defRPr sz="4960"/>
            </a:lvl1pPr>
          </a:lstStyle>
          <a:p>
            <a:r>
              <a:rPr lang="en-US" smtClean="0"/>
              <a:t>Click to edit Master title style</a:t>
            </a:r>
            <a:endParaRPr lang="en-US" dirty="0"/>
          </a:p>
        </p:txBody>
      </p:sp>
      <p:sp>
        <p:nvSpPr>
          <p:cNvPr id="3" name="Text Placeholder 2"/>
          <p:cNvSpPr>
            <a:spLocks noGrp="1"/>
          </p:cNvSpPr>
          <p:nvPr>
            <p:ph type="body" idx="1"/>
          </p:nvPr>
        </p:nvSpPr>
        <p:spPr>
          <a:xfrm>
            <a:off x="515791" y="7155103"/>
            <a:ext cx="6520220" cy="2338833"/>
          </a:xfrm>
        </p:spPr>
        <p:txBody>
          <a:bodyPr/>
          <a:lstStyle>
            <a:lvl1pPr marL="0" indent="0">
              <a:buNone/>
              <a:defRPr sz="1984">
                <a:solidFill>
                  <a:schemeClr val="tx1"/>
                </a:solidFill>
              </a:defRPr>
            </a:lvl1pPr>
            <a:lvl2pPr marL="377967" indent="0">
              <a:buNone/>
              <a:defRPr sz="1653">
                <a:solidFill>
                  <a:schemeClr val="tx1">
                    <a:tint val="75000"/>
                  </a:schemeClr>
                </a:solidFill>
              </a:defRPr>
            </a:lvl2pPr>
            <a:lvl3pPr marL="755934" indent="0">
              <a:buNone/>
              <a:defRPr sz="1488">
                <a:solidFill>
                  <a:schemeClr val="tx1">
                    <a:tint val="75000"/>
                  </a:schemeClr>
                </a:solidFill>
              </a:defRPr>
            </a:lvl3pPr>
            <a:lvl4pPr marL="1133902" indent="0">
              <a:buNone/>
              <a:defRPr sz="1323">
                <a:solidFill>
                  <a:schemeClr val="tx1">
                    <a:tint val="75000"/>
                  </a:schemeClr>
                </a:solidFill>
              </a:defRPr>
            </a:lvl4pPr>
            <a:lvl5pPr marL="1511869" indent="0">
              <a:buNone/>
              <a:defRPr sz="1323">
                <a:solidFill>
                  <a:schemeClr val="tx1">
                    <a:tint val="75000"/>
                  </a:schemeClr>
                </a:solidFill>
              </a:defRPr>
            </a:lvl5pPr>
            <a:lvl6pPr marL="1889836" indent="0">
              <a:buNone/>
              <a:defRPr sz="1323">
                <a:solidFill>
                  <a:schemeClr val="tx1">
                    <a:tint val="75000"/>
                  </a:schemeClr>
                </a:solidFill>
              </a:defRPr>
            </a:lvl6pPr>
            <a:lvl7pPr marL="2267803" indent="0">
              <a:buNone/>
              <a:defRPr sz="1323">
                <a:solidFill>
                  <a:schemeClr val="tx1">
                    <a:tint val="75000"/>
                  </a:schemeClr>
                </a:solidFill>
              </a:defRPr>
            </a:lvl7pPr>
            <a:lvl8pPr marL="2645771" indent="0">
              <a:buNone/>
              <a:defRPr sz="1323">
                <a:solidFill>
                  <a:schemeClr val="tx1">
                    <a:tint val="75000"/>
                  </a:schemeClr>
                </a:solidFill>
              </a:defRPr>
            </a:lvl8pPr>
            <a:lvl9pPr marL="3023738" indent="0">
              <a:buNone/>
              <a:defRPr sz="1323">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93146893"/>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519728" y="2846200"/>
            <a:ext cx="3212862" cy="67838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27085" y="2846200"/>
            <a:ext cx="3212862" cy="67838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10/8/2026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1068573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0712" y="569242"/>
            <a:ext cx="6520220" cy="206659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520713" y="2620980"/>
            <a:ext cx="3198096" cy="1284502"/>
          </a:xfrm>
        </p:spPr>
        <p:txBody>
          <a:bodyPr anchor="b"/>
          <a:lstStyle>
            <a:lvl1pPr marL="0" indent="0">
              <a:buNone/>
              <a:defRPr sz="1984" b="1"/>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smtClean="0"/>
              <a:t>Edit Master text styles</a:t>
            </a:r>
          </a:p>
        </p:txBody>
      </p:sp>
      <p:sp>
        <p:nvSpPr>
          <p:cNvPr id="4" name="Content Placeholder 3"/>
          <p:cNvSpPr>
            <a:spLocks noGrp="1"/>
          </p:cNvSpPr>
          <p:nvPr>
            <p:ph sz="half" idx="2"/>
          </p:nvPr>
        </p:nvSpPr>
        <p:spPr>
          <a:xfrm>
            <a:off x="520713" y="3905482"/>
            <a:ext cx="3198096" cy="574437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27086" y="2620980"/>
            <a:ext cx="3213847" cy="1284502"/>
          </a:xfrm>
        </p:spPr>
        <p:txBody>
          <a:bodyPr anchor="b"/>
          <a:lstStyle>
            <a:lvl1pPr marL="0" indent="0">
              <a:buNone/>
              <a:defRPr sz="1984" b="1"/>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smtClean="0"/>
              <a:t>Edit Master text styles</a:t>
            </a:r>
          </a:p>
        </p:txBody>
      </p:sp>
      <p:sp>
        <p:nvSpPr>
          <p:cNvPr id="6" name="Content Placeholder 5"/>
          <p:cNvSpPr>
            <a:spLocks noGrp="1"/>
          </p:cNvSpPr>
          <p:nvPr>
            <p:ph sz="quarter" idx="4"/>
          </p:nvPr>
        </p:nvSpPr>
        <p:spPr>
          <a:xfrm>
            <a:off x="3827086" y="3905482"/>
            <a:ext cx="3213847" cy="574437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10/8/2026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8384642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10/8/2026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9843130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8355262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712" y="712788"/>
            <a:ext cx="2438192" cy="2494756"/>
          </a:xfrm>
        </p:spPr>
        <p:txBody>
          <a:bodyPr anchor="b"/>
          <a:lstStyle>
            <a:lvl1pPr>
              <a:defRPr sz="2645"/>
            </a:lvl1pPr>
          </a:lstStyle>
          <a:p>
            <a:r>
              <a:rPr lang="en-US" smtClean="0"/>
              <a:t>Click to edit Master title style</a:t>
            </a:r>
            <a:endParaRPr lang="en-US" dirty="0"/>
          </a:p>
        </p:txBody>
      </p:sp>
      <p:sp>
        <p:nvSpPr>
          <p:cNvPr id="3" name="Content Placeholder 2"/>
          <p:cNvSpPr>
            <a:spLocks noGrp="1"/>
          </p:cNvSpPr>
          <p:nvPr>
            <p:ph idx="1"/>
          </p:nvPr>
        </p:nvSpPr>
        <p:spPr>
          <a:xfrm>
            <a:off x="3213847" y="1539425"/>
            <a:ext cx="3827085" cy="7598117"/>
          </a:xfrm>
        </p:spPr>
        <p:txBody>
          <a:bodyPr/>
          <a:lstStyle>
            <a:lvl1pPr>
              <a:defRPr sz="2645"/>
            </a:lvl1pPr>
            <a:lvl2pPr>
              <a:defRPr sz="2315"/>
            </a:lvl2pPr>
            <a:lvl3pPr>
              <a:defRPr sz="1984"/>
            </a:lvl3pPr>
            <a:lvl4pPr>
              <a:defRPr sz="1653"/>
            </a:lvl4pPr>
            <a:lvl5pPr>
              <a:defRPr sz="1653"/>
            </a:lvl5pPr>
            <a:lvl6pPr>
              <a:defRPr sz="1653"/>
            </a:lvl6pPr>
            <a:lvl7pPr>
              <a:defRPr sz="1653"/>
            </a:lvl7pPr>
            <a:lvl8pPr>
              <a:defRPr sz="1653"/>
            </a:lvl8pPr>
            <a:lvl9pPr>
              <a:defRPr sz="1653"/>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20712" y="3207544"/>
            <a:ext cx="2438192" cy="5942372"/>
          </a:xfrm>
        </p:spPr>
        <p:txBody>
          <a:bodyPr/>
          <a:lstStyle>
            <a:lvl1pPr marL="0" indent="0">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smtClean="0"/>
              <a:t>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7137044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712" y="712788"/>
            <a:ext cx="2438192" cy="2494756"/>
          </a:xfrm>
        </p:spPr>
        <p:txBody>
          <a:bodyPr anchor="b"/>
          <a:lstStyle>
            <a:lvl1pPr>
              <a:defRPr sz="2645"/>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213847" y="1539425"/>
            <a:ext cx="3827085" cy="7598117"/>
          </a:xfrm>
        </p:spPr>
        <p:txBody>
          <a:bodyPr anchor="t"/>
          <a:lstStyle>
            <a:lvl1pPr marL="0" indent="0">
              <a:buNone/>
              <a:defRPr sz="2645"/>
            </a:lvl1pPr>
            <a:lvl2pPr marL="377967" indent="0">
              <a:buNone/>
              <a:defRPr sz="2315"/>
            </a:lvl2pPr>
            <a:lvl3pPr marL="755934" indent="0">
              <a:buNone/>
              <a:defRPr sz="1984"/>
            </a:lvl3pPr>
            <a:lvl4pPr marL="1133902" indent="0">
              <a:buNone/>
              <a:defRPr sz="1653"/>
            </a:lvl4pPr>
            <a:lvl5pPr marL="1511869" indent="0">
              <a:buNone/>
              <a:defRPr sz="1653"/>
            </a:lvl5pPr>
            <a:lvl6pPr marL="1889836" indent="0">
              <a:buNone/>
              <a:defRPr sz="1653"/>
            </a:lvl6pPr>
            <a:lvl7pPr marL="2267803" indent="0">
              <a:buNone/>
              <a:defRPr sz="1653"/>
            </a:lvl7pPr>
            <a:lvl8pPr marL="2645771" indent="0">
              <a:buNone/>
              <a:defRPr sz="1653"/>
            </a:lvl8pPr>
            <a:lvl9pPr marL="3023738" indent="0">
              <a:buNone/>
              <a:defRPr sz="1653"/>
            </a:lvl9pPr>
          </a:lstStyle>
          <a:p>
            <a:r>
              <a:rPr lang="en-US" smtClean="0"/>
              <a:t>Click icon to add picture</a:t>
            </a:r>
            <a:endParaRPr lang="en-US" dirty="0"/>
          </a:p>
        </p:txBody>
      </p:sp>
      <p:sp>
        <p:nvSpPr>
          <p:cNvPr id="4" name="Text Placeholder 3"/>
          <p:cNvSpPr>
            <a:spLocks noGrp="1"/>
          </p:cNvSpPr>
          <p:nvPr>
            <p:ph type="body" sz="half" idx="2"/>
          </p:nvPr>
        </p:nvSpPr>
        <p:spPr>
          <a:xfrm>
            <a:off x="520712" y="3207544"/>
            <a:ext cx="2438192" cy="5942372"/>
          </a:xfrm>
        </p:spPr>
        <p:txBody>
          <a:bodyPr/>
          <a:lstStyle>
            <a:lvl1pPr marL="0" indent="0">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smtClean="0"/>
              <a:t>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9101215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9458368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409893" y="569240"/>
            <a:ext cx="1630055" cy="9060817"/>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19728" y="569240"/>
            <a:ext cx="4795669" cy="9060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1336408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8781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9728" y="569242"/>
            <a:ext cx="6520220" cy="206659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19728" y="2846200"/>
            <a:ext cx="6520220" cy="6783857"/>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19728" y="9909729"/>
            <a:ext cx="1700927" cy="569240"/>
          </a:xfrm>
          <a:prstGeom prst="rect">
            <a:avLst/>
          </a:prstGeom>
        </p:spPr>
        <p:txBody>
          <a:bodyPr vert="horz" lIns="91440" tIns="45720" rIns="91440" bIns="45720" rtlCol="0" anchor="ctr"/>
          <a:lstStyle>
            <a:lvl1pPr algn="l">
              <a:defRPr sz="992">
                <a:solidFill>
                  <a:schemeClr val="tx1">
                    <a:tint val="75000"/>
                  </a:schemeClr>
                </a:solidFill>
              </a:defRPr>
            </a:lvl1pPr>
          </a:lstStyle>
          <a:p>
            <a:fld id="{C764DE79-268F-4C1A-8933-263129D2AF90}" type="datetimeFigureOut">
              <a:rPr lang="en-US" dirty="0"/>
              <a:t>10/8/2026</a:t>
            </a:fld>
            <a:endParaRPr lang="en-US" dirty="0"/>
          </a:p>
        </p:txBody>
      </p:sp>
      <p:sp>
        <p:nvSpPr>
          <p:cNvPr id="5" name="Footer Placeholder 4"/>
          <p:cNvSpPr>
            <a:spLocks noGrp="1"/>
          </p:cNvSpPr>
          <p:nvPr>
            <p:ph type="ftr" sz="quarter" idx="3"/>
          </p:nvPr>
        </p:nvSpPr>
        <p:spPr>
          <a:xfrm>
            <a:off x="2504143" y="9909729"/>
            <a:ext cx="2551390" cy="569240"/>
          </a:xfrm>
          <a:prstGeom prst="rect">
            <a:avLst/>
          </a:prstGeom>
        </p:spPr>
        <p:txBody>
          <a:bodyPr vert="horz" lIns="91440" tIns="45720" rIns="91440" bIns="45720" rtlCol="0" anchor="ctr"/>
          <a:lstStyle>
            <a:lvl1pPr algn="ctr">
              <a:defRPr sz="992">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39020" y="9909729"/>
            <a:ext cx="1700927" cy="569240"/>
          </a:xfrm>
          <a:prstGeom prst="rect">
            <a:avLst/>
          </a:prstGeom>
        </p:spPr>
        <p:txBody>
          <a:bodyPr vert="horz" lIns="91440" tIns="45720" rIns="91440" bIns="45720" rtlCol="0" anchor="ctr"/>
          <a:lstStyle>
            <a:lvl1pPr algn="r">
              <a:defRPr sz="992">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272822573"/>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Lst>
  <p:hf sldNum="0" hdr="0" ftr="0" dt="0"/>
  <p:txStyles>
    <p:titleStyle>
      <a:lvl1pPr algn="l" defTabSz="755934" rtl="0" eaLnBrk="1" latinLnBrk="0" hangingPunct="1">
        <a:lnSpc>
          <a:spcPct val="90000"/>
        </a:lnSpc>
        <a:spcBef>
          <a:spcPct val="0"/>
        </a:spcBef>
        <a:buNone/>
        <a:defRPr sz="3637" kern="1200">
          <a:solidFill>
            <a:schemeClr val="tx1"/>
          </a:solidFill>
          <a:latin typeface="+mj-lt"/>
          <a:ea typeface="+mj-ea"/>
          <a:cs typeface="+mj-cs"/>
        </a:defRPr>
      </a:lvl1pPr>
    </p:titleStyle>
    <p:bodyStyle>
      <a:lvl1pPr marL="188984" indent="-188984" algn="l" defTabSz="755934" rtl="0" eaLnBrk="1" latinLnBrk="0" hangingPunct="1">
        <a:lnSpc>
          <a:spcPct val="90000"/>
        </a:lnSpc>
        <a:spcBef>
          <a:spcPts val="827"/>
        </a:spcBef>
        <a:buFont typeface="Arial" panose="020B0604020202020204" pitchFamily="34" charset="0"/>
        <a:buChar char="•"/>
        <a:defRPr sz="2315" kern="1200">
          <a:solidFill>
            <a:schemeClr val="tx1"/>
          </a:solidFill>
          <a:latin typeface="+mn-lt"/>
          <a:ea typeface="+mn-ea"/>
          <a:cs typeface="+mn-cs"/>
        </a:defRPr>
      </a:lvl1pPr>
      <a:lvl2pPr marL="566951" indent="-188984" algn="l" defTabSz="755934" rtl="0" eaLnBrk="1" latinLnBrk="0" hangingPunct="1">
        <a:lnSpc>
          <a:spcPct val="90000"/>
        </a:lnSpc>
        <a:spcBef>
          <a:spcPts val="413"/>
        </a:spcBef>
        <a:buFont typeface="Arial" panose="020B0604020202020204" pitchFamily="34" charset="0"/>
        <a:buChar char="•"/>
        <a:defRPr sz="1984" kern="1200">
          <a:solidFill>
            <a:schemeClr val="tx1"/>
          </a:solidFill>
          <a:latin typeface="+mn-lt"/>
          <a:ea typeface="+mn-ea"/>
          <a:cs typeface="+mn-cs"/>
        </a:defRPr>
      </a:lvl2pPr>
      <a:lvl3pPr marL="944918" indent="-188984" algn="l" defTabSz="755934" rtl="0" eaLnBrk="1" latinLnBrk="0" hangingPunct="1">
        <a:lnSpc>
          <a:spcPct val="90000"/>
        </a:lnSpc>
        <a:spcBef>
          <a:spcPts val="413"/>
        </a:spcBef>
        <a:buFont typeface="Arial" panose="020B0604020202020204" pitchFamily="34" charset="0"/>
        <a:buChar char="•"/>
        <a:defRPr sz="1653" kern="1200">
          <a:solidFill>
            <a:schemeClr val="tx1"/>
          </a:solidFill>
          <a:latin typeface="+mn-lt"/>
          <a:ea typeface="+mn-ea"/>
          <a:cs typeface="+mn-cs"/>
        </a:defRPr>
      </a:lvl3pPr>
      <a:lvl4pPr marL="1322885"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4pPr>
      <a:lvl5pPr marL="1700853"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p:bodyStyle>
    <p:otherStyle>
      <a:defPPr>
        <a:defRPr lang="en-US"/>
      </a:defPPr>
      <a:lvl1pPr marL="0" algn="l" defTabSz="755934" rtl="0" eaLnBrk="1" latinLnBrk="0" hangingPunct="1">
        <a:defRPr sz="1488" kern="1200">
          <a:solidFill>
            <a:schemeClr val="tx1"/>
          </a:solidFill>
          <a:latin typeface="+mn-lt"/>
          <a:ea typeface="+mn-ea"/>
          <a:cs typeface="+mn-cs"/>
        </a:defRPr>
      </a:lvl1pPr>
      <a:lvl2pPr marL="377967" algn="l" defTabSz="755934" rtl="0" eaLnBrk="1" latinLnBrk="0" hangingPunct="1">
        <a:defRPr sz="1488" kern="1200">
          <a:solidFill>
            <a:schemeClr val="tx1"/>
          </a:solidFill>
          <a:latin typeface="+mn-lt"/>
          <a:ea typeface="+mn-ea"/>
          <a:cs typeface="+mn-cs"/>
        </a:defRPr>
      </a:lvl2pPr>
      <a:lvl3pPr marL="755934" algn="l" defTabSz="755934" rtl="0" eaLnBrk="1" latinLnBrk="0" hangingPunct="1">
        <a:defRPr sz="1488" kern="1200">
          <a:solidFill>
            <a:schemeClr val="tx1"/>
          </a:solidFill>
          <a:latin typeface="+mn-lt"/>
          <a:ea typeface="+mn-ea"/>
          <a:cs typeface="+mn-cs"/>
        </a:defRPr>
      </a:lvl3pPr>
      <a:lvl4pPr marL="1133902" algn="l" defTabSz="755934" rtl="0" eaLnBrk="1" latinLnBrk="0" hangingPunct="1">
        <a:defRPr sz="1488" kern="1200">
          <a:solidFill>
            <a:schemeClr val="tx1"/>
          </a:solidFill>
          <a:latin typeface="+mn-lt"/>
          <a:ea typeface="+mn-ea"/>
          <a:cs typeface="+mn-cs"/>
        </a:defRPr>
      </a:lvl4pPr>
      <a:lvl5pPr marL="1511869" algn="l" defTabSz="755934" rtl="0" eaLnBrk="1" latinLnBrk="0" hangingPunct="1">
        <a:defRPr sz="1488" kern="1200">
          <a:solidFill>
            <a:schemeClr val="tx1"/>
          </a:solidFill>
          <a:latin typeface="+mn-lt"/>
          <a:ea typeface="+mn-ea"/>
          <a:cs typeface="+mn-cs"/>
        </a:defRPr>
      </a:lvl5pPr>
      <a:lvl6pPr marL="1889836" algn="l" defTabSz="755934" rtl="0" eaLnBrk="1" latinLnBrk="0" hangingPunct="1">
        <a:defRPr sz="1488" kern="1200">
          <a:solidFill>
            <a:schemeClr val="tx1"/>
          </a:solidFill>
          <a:latin typeface="+mn-lt"/>
          <a:ea typeface="+mn-ea"/>
          <a:cs typeface="+mn-cs"/>
        </a:defRPr>
      </a:lvl6pPr>
      <a:lvl7pPr marL="2267803" algn="l" defTabSz="755934" rtl="0" eaLnBrk="1" latinLnBrk="0" hangingPunct="1">
        <a:defRPr sz="1488" kern="1200">
          <a:solidFill>
            <a:schemeClr val="tx1"/>
          </a:solidFill>
          <a:latin typeface="+mn-lt"/>
          <a:ea typeface="+mn-ea"/>
          <a:cs typeface="+mn-cs"/>
        </a:defRPr>
      </a:lvl7pPr>
      <a:lvl8pPr marL="2645771" algn="l" defTabSz="755934" rtl="0" eaLnBrk="1" latinLnBrk="0" hangingPunct="1">
        <a:defRPr sz="1488" kern="1200">
          <a:solidFill>
            <a:schemeClr val="tx1"/>
          </a:solidFill>
          <a:latin typeface="+mn-lt"/>
          <a:ea typeface="+mn-ea"/>
          <a:cs typeface="+mn-cs"/>
        </a:defRPr>
      </a:lvl8pPr>
      <a:lvl9pPr marL="3023738" algn="l" defTabSz="755934" rtl="0" eaLnBrk="1" latinLnBrk="0" hangingPunct="1">
        <a:defRPr sz="148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13" Type="http://schemas.openxmlformats.org/officeDocument/2006/relationships/hyperlink" Target="https://doi.org/10.4103/bbrj.bbrj_64_23" TargetMode="External"/><Relationship Id="rId18" Type="http://schemas.openxmlformats.org/officeDocument/2006/relationships/hyperlink" Target="https://doi.org/10.1186/s12909-024-05208-5" TargetMode="External"/><Relationship Id="rId3" Type="http://schemas.openxmlformats.org/officeDocument/2006/relationships/image" Target="../media/image1.jpeg"/><Relationship Id="rId7" Type="http://schemas.openxmlformats.org/officeDocument/2006/relationships/image" Target="../media/image5.jpeg"/><Relationship Id="rId12" Type="http://schemas.openxmlformats.org/officeDocument/2006/relationships/hyperlink" Target="https://journals.gulfuniversity.org/index.php/ijihrm/article/view/116" TargetMode="External"/><Relationship Id="rId17" Type="http://schemas.openxmlformats.org/officeDocument/2006/relationships/hyperlink" Target="https://doi.org/10.3389/fpsyg.2020.01517" TargetMode="External"/><Relationship Id="rId2" Type="http://schemas.openxmlformats.org/officeDocument/2006/relationships/notesSlide" Target="../notesSlides/notesSlide1.xml"/><Relationship Id="rId16" Type="http://schemas.openxmlformats.org/officeDocument/2006/relationships/hyperlink" Target="https://doi.org/10.1007/978-3-031-81068-8_5" TargetMode="External"/><Relationship Id="rId1" Type="http://schemas.openxmlformats.org/officeDocument/2006/relationships/slideLayout" Target="../slideLayouts/slideLayout12.xml"/><Relationship Id="rId6" Type="http://schemas.openxmlformats.org/officeDocument/2006/relationships/image" Target="../media/image4.jpeg"/><Relationship Id="rId11" Type="http://schemas.openxmlformats.org/officeDocument/2006/relationships/image" Target="../media/image9.jpeg"/><Relationship Id="rId5" Type="http://schemas.openxmlformats.org/officeDocument/2006/relationships/image" Target="../media/image3.jpeg"/><Relationship Id="rId15" Type="http://schemas.openxmlformats.org/officeDocument/2006/relationships/hyperlink" Target="https://doi.org/10.55885/jmap.v3i1.220" TargetMode="External"/><Relationship Id="rId10" Type="http://schemas.openxmlformats.org/officeDocument/2006/relationships/image" Target="../media/image8.jpeg"/><Relationship Id="rId19" Type="http://schemas.openxmlformats.org/officeDocument/2006/relationships/hyperlink" Target="https://doi.org/10.3389/fpubh.2023.1259250" TargetMode="External"/><Relationship Id="rId4" Type="http://schemas.openxmlformats.org/officeDocument/2006/relationships/image" Target="../media/image2.png"/><Relationship Id="rId9" Type="http://schemas.openxmlformats.org/officeDocument/2006/relationships/image" Target="../media/image7.jpeg"/><Relationship Id="rId14" Type="http://schemas.openxmlformats.org/officeDocument/2006/relationships/hyperlink" Target="https://doi.org/10.1007/978-3-032-28042-8_2"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Background"/>
          <p:cNvSpPr/>
          <p:nvPr/>
        </p:nvSpPr>
        <p:spPr>
          <a:xfrm>
            <a:off x="-1" y="1888"/>
            <a:ext cx="7559818" cy="10687861"/>
          </a:xfrm>
          <a:prstGeom prst="rect">
            <a:avLst/>
          </a:prstGeom>
          <a:solidFill>
            <a:schemeClr val="bg2"/>
          </a:solidFill>
          <a:ln w="12700">
            <a:solidFill>
              <a:schemeClr val="bg2"/>
            </a:solidFill>
            <a:prstDash val="solid"/>
          </a:ln>
        </p:spPr>
      </p:sp>
      <p:sp>
        <p:nvSpPr>
          <p:cNvPr id="3" name="Banner"/>
          <p:cNvSpPr/>
          <p:nvPr/>
        </p:nvSpPr>
        <p:spPr>
          <a:xfrm>
            <a:off x="-1" y="1888"/>
            <a:ext cx="7559818" cy="1050292"/>
          </a:xfrm>
          <a:prstGeom prst="rect">
            <a:avLst/>
          </a:prstGeom>
          <a:solidFill>
            <a:schemeClr val="accent5"/>
          </a:solidFill>
          <a:ln w="12700">
            <a:solidFill>
              <a:schemeClr val="accent5"/>
            </a:solidFill>
            <a:prstDash val="solid"/>
          </a:ln>
        </p:spPr>
      </p:sp>
      <p:sp>
        <p:nvSpPr>
          <p:cNvPr id="4" name="Banner dot 1"/>
          <p:cNvSpPr/>
          <p:nvPr/>
        </p:nvSpPr>
        <p:spPr>
          <a:xfrm>
            <a:off x="6301751" y="275878"/>
            <a:ext cx="502313" cy="502313"/>
          </a:xfrm>
          <a:prstGeom prst="ellipse">
            <a:avLst/>
          </a:prstGeom>
          <a:solidFill>
            <a:schemeClr val="accent1">
              <a:alpha val="90000"/>
            </a:schemeClr>
          </a:solidFill>
          <a:ln w="38100">
            <a:solidFill>
              <a:schemeClr val="bg1"/>
            </a:solidFill>
            <a:prstDash val="solid"/>
          </a:ln>
        </p:spPr>
      </p:sp>
      <p:sp>
        <p:nvSpPr>
          <p:cNvPr id="5" name="Banner dot 2"/>
          <p:cNvSpPr/>
          <p:nvPr/>
        </p:nvSpPr>
        <p:spPr>
          <a:xfrm>
            <a:off x="6621405" y="390040"/>
            <a:ext cx="502313" cy="502313"/>
          </a:xfrm>
          <a:prstGeom prst="ellipse">
            <a:avLst/>
          </a:prstGeom>
          <a:solidFill>
            <a:schemeClr val="accent2">
              <a:alpha val="90000"/>
            </a:schemeClr>
          </a:solidFill>
          <a:ln w="38100">
            <a:solidFill>
              <a:schemeClr val="bg1"/>
            </a:solidFill>
            <a:prstDash val="solid"/>
          </a:ln>
        </p:spPr>
      </p:sp>
      <p:sp>
        <p:nvSpPr>
          <p:cNvPr id="6" name="Banner dot 3"/>
          <p:cNvSpPr/>
          <p:nvPr/>
        </p:nvSpPr>
        <p:spPr>
          <a:xfrm>
            <a:off x="6941059" y="275878"/>
            <a:ext cx="502313" cy="502313"/>
          </a:xfrm>
          <a:prstGeom prst="ellipse">
            <a:avLst/>
          </a:prstGeom>
          <a:solidFill>
            <a:schemeClr val="accent3">
              <a:alpha val="90000"/>
            </a:schemeClr>
          </a:solidFill>
          <a:ln w="38100">
            <a:solidFill>
              <a:schemeClr val="bg1"/>
            </a:solidFill>
            <a:prstDash val="solid"/>
          </a:ln>
        </p:spPr>
      </p:sp>
      <p:sp>
        <p:nvSpPr>
          <p:cNvPr id="7" name="Title"/>
          <p:cNvSpPr txBox="1"/>
          <p:nvPr/>
        </p:nvSpPr>
        <p:spPr>
          <a:xfrm>
            <a:off x="228324" y="104634"/>
            <a:ext cx="5936432" cy="844800"/>
          </a:xfrm>
          <a:prstGeom prst="rect">
            <a:avLst/>
          </a:prstGeom>
          <a:noFill/>
          <a:ln/>
        </p:spPr>
        <p:txBody>
          <a:bodyPr wrap="square" lIns="0" tIns="0" rIns="0" bIns="0" rtlCol="0" anchor="ctr"/>
          <a:lstStyle/>
          <a:p>
            <a:pPr algn="ctr"/>
            <a:r>
              <a:rPr lang="en-US" sz="1798" b="1" dirty="0">
                <a:solidFill>
                  <a:schemeClr val="bg1"/>
                </a:solidFill>
                <a:latin typeface="Times New Roman" panose="02020603050405020304" pitchFamily="18" charset="0"/>
                <a:cs typeface="Times New Roman" panose="02020603050405020304" pitchFamily="18" charset="0"/>
              </a:rPr>
              <a:t>LCLM5006 </a:t>
            </a:r>
            <a:r>
              <a:rPr lang="en-US" sz="1798" b="1" dirty="0">
                <a:solidFill>
                  <a:schemeClr val="bg1"/>
                </a:solidFill>
                <a:latin typeface="Times New Roman" panose="02020603050405020304" pitchFamily="18" charset="0"/>
                <a:cs typeface="Times New Roman" panose="02020603050405020304" pitchFamily="18" charset="0"/>
              </a:rPr>
              <a:t>Developing Emotional Intelligence Skills</a:t>
            </a:r>
            <a:endParaRPr lang="en-US" sz="849" dirty="0">
              <a:latin typeface="Times New Roman" panose="02020603050405020304" pitchFamily="18" charset="0"/>
              <a:cs typeface="Times New Roman" panose="02020603050405020304" pitchFamily="18" charset="0"/>
            </a:endParaRPr>
          </a:p>
        </p:txBody>
      </p:sp>
      <p:sp>
        <p:nvSpPr>
          <p:cNvPr id="8" name="Introduction card"/>
          <p:cNvSpPr/>
          <p:nvPr/>
        </p:nvSpPr>
        <p:spPr>
          <a:xfrm>
            <a:off x="228324" y="1189175"/>
            <a:ext cx="3483087" cy="2191913"/>
          </a:xfrm>
          <a:prstGeom prst="roundRect">
            <a:avLst>
              <a:gd name="adj" fmla="val 3125"/>
            </a:avLst>
          </a:prstGeom>
          <a:solidFill>
            <a:schemeClr val="accent1">
              <a:lumMod val="20000"/>
              <a:lumOff val="80000"/>
            </a:schemeClr>
          </a:solidFill>
          <a:ln w="25400">
            <a:solidFill>
              <a:schemeClr val="accent5"/>
            </a:solidFill>
            <a:prstDash val="solid"/>
          </a:ln>
          <a:effectLst>
            <a:outerShdw blurRad="177800" dist="38100" dir="5400000" algn="bl" rotWithShape="0">
              <a:srgbClr val="000000">
                <a:alpha val="20000"/>
              </a:srgbClr>
            </a:outerShdw>
          </a:effectLst>
        </p:spPr>
      </p:sp>
      <p:sp>
        <p:nvSpPr>
          <p:cNvPr id="9" name="Introduction header"/>
          <p:cNvSpPr/>
          <p:nvPr/>
        </p:nvSpPr>
        <p:spPr>
          <a:xfrm>
            <a:off x="296821" y="1257672"/>
            <a:ext cx="3346093" cy="239741"/>
          </a:xfrm>
          <a:prstGeom prst="roundRect">
            <a:avLst>
              <a:gd name="adj" fmla="val 19048"/>
            </a:avLst>
          </a:prstGeom>
          <a:solidFill>
            <a:schemeClr val="accent5"/>
          </a:solidFill>
          <a:ln w="12700">
            <a:solidFill>
              <a:schemeClr val="accent5"/>
            </a:solidFill>
            <a:prstDash val="solid"/>
          </a:ln>
        </p:spPr>
      </p:sp>
      <p:sp>
        <p:nvSpPr>
          <p:cNvPr id="10" name="Introduction heading"/>
          <p:cNvSpPr txBox="1"/>
          <p:nvPr/>
        </p:nvSpPr>
        <p:spPr>
          <a:xfrm>
            <a:off x="296821" y="1257672"/>
            <a:ext cx="3346093" cy="239741"/>
          </a:xfrm>
          <a:prstGeom prst="rect">
            <a:avLst/>
          </a:prstGeom>
          <a:noFill/>
          <a:ln/>
        </p:spPr>
        <p:txBody>
          <a:bodyPr wrap="square" lIns="0" tIns="0" rIns="0" bIns="0" rtlCol="0" anchor="ctr"/>
          <a:lstStyle/>
          <a:p>
            <a:pPr algn="ctr"/>
            <a:r>
              <a:rPr lang="en-US" sz="674" b="1" dirty="0">
                <a:solidFill>
                  <a:schemeClr val="bg1"/>
                </a:solidFill>
                <a:latin typeface="Times New Roman" panose="02020603050405020304" pitchFamily="18" charset="0"/>
                <a:cs typeface="Times New Roman" panose="02020603050405020304" pitchFamily="18" charset="0"/>
              </a:rPr>
              <a:t>Introduction</a:t>
            </a:r>
            <a:endParaRPr lang="en-US" sz="674" dirty="0">
              <a:latin typeface="Times New Roman" panose="02020603050405020304" pitchFamily="18" charset="0"/>
              <a:cs typeface="Times New Roman" panose="02020603050405020304" pitchFamily="18" charset="0"/>
            </a:endParaRPr>
          </a:p>
        </p:txBody>
      </p:sp>
      <p:sp>
        <p:nvSpPr>
          <p:cNvPr id="11" name="Text 2"/>
          <p:cNvSpPr txBox="1"/>
          <p:nvPr/>
        </p:nvSpPr>
        <p:spPr>
          <a:xfrm>
            <a:off x="331070" y="1565910"/>
            <a:ext cx="3277595" cy="803987"/>
          </a:xfrm>
          <a:prstGeom prst="rect">
            <a:avLst/>
          </a:prstGeom>
          <a:noFill/>
          <a:ln/>
        </p:spPr>
        <p:txBody>
          <a:bodyPr wrap="square" lIns="0" tIns="0" rIns="0" bIns="0" rtlCol="0" anchor="t"/>
          <a:lstStyle/>
          <a:p>
            <a:pPr algn="just"/>
            <a:r>
              <a:rPr lang="en-US" sz="574" dirty="0">
                <a:latin typeface="Times New Roman" panose="02020603050405020304" pitchFamily="18" charset="0"/>
                <a:cs typeface="Times New Roman" panose="02020603050405020304" pitchFamily="18" charset="0"/>
              </a:rPr>
              <a:t>Emotional intelligence (EI) is the ability to recognise, understanding, and managing emotions to enhance thinking, behaviour and judgements (Khalisah, 2023). The significance of emotional intelligence lies in its role towards success in academics, personal growth and effectiveness in the workplace environment. The framework designed by Salovey &amp; Mayer is fundamental in terms of the use of emotional information towards judgement, whereas the framework designed by Goleman can help in building upon aspects of self-awareness, self-regulation and motivation. According to a meta-analysis of 42,529 participants, there exists a positive correlation between emotional intelligence and academic success (Zhou et al., 2024). This poster analyses emotional awareness, assesses the influence of emotional factors to academic performance and critically reflects on improving learning and professional development through mindfulness.</a:t>
            </a:r>
          </a:p>
        </p:txBody>
      </p:sp>
      <p:sp>
        <p:nvSpPr>
          <p:cNvPr id="12" name="Frame image1.jpeg"/>
          <p:cNvSpPr/>
          <p:nvPr/>
        </p:nvSpPr>
        <p:spPr>
          <a:xfrm>
            <a:off x="1462926" y="2449810"/>
            <a:ext cx="1013883" cy="817116"/>
          </a:xfrm>
          <a:prstGeom prst="rect">
            <a:avLst/>
          </a:prstGeom>
          <a:solidFill>
            <a:schemeClr val="bg1"/>
          </a:solidFill>
          <a:ln w="38100">
            <a:solidFill>
              <a:schemeClr val="accent5"/>
            </a:solidFill>
            <a:prstDash val="solid"/>
          </a:ln>
        </p:spPr>
      </p:sp>
      <p:pic>
        <p:nvPicPr>
          <p:cNvPr id="13" name="Picture image1.jpeg" descr="Illustration: image1.jpeg"/>
          <p:cNvPicPr>
            <a:picLocks noChangeAspect="1"/>
          </p:cNvPicPr>
          <p:nvPr/>
        </p:nvPicPr>
        <p:blipFill>
          <a:blip r:embed="rId3"/>
          <a:stretch>
            <a:fillRect/>
          </a:stretch>
        </p:blipFill>
        <p:spPr>
          <a:xfrm>
            <a:off x="1485759" y="2472643"/>
            <a:ext cx="968218" cy="771451"/>
          </a:xfrm>
          <a:prstGeom prst="rect">
            <a:avLst/>
          </a:prstGeom>
        </p:spPr>
      </p:pic>
      <p:sp>
        <p:nvSpPr>
          <p:cNvPr id="14" name="Method card"/>
          <p:cNvSpPr/>
          <p:nvPr/>
        </p:nvSpPr>
        <p:spPr>
          <a:xfrm>
            <a:off x="3848406" y="1189175"/>
            <a:ext cx="3483087" cy="2191913"/>
          </a:xfrm>
          <a:prstGeom prst="roundRect">
            <a:avLst>
              <a:gd name="adj" fmla="val 3125"/>
            </a:avLst>
          </a:prstGeom>
          <a:solidFill>
            <a:schemeClr val="accent1">
              <a:lumMod val="20000"/>
              <a:lumOff val="80000"/>
            </a:schemeClr>
          </a:solidFill>
          <a:ln w="25400">
            <a:solidFill>
              <a:schemeClr val="accent1"/>
            </a:solidFill>
            <a:prstDash val="solid"/>
          </a:ln>
          <a:effectLst>
            <a:outerShdw blurRad="177800" dist="38100" dir="5400000" algn="bl" rotWithShape="0">
              <a:srgbClr val="000000">
                <a:alpha val="20000"/>
              </a:srgbClr>
            </a:outerShdw>
          </a:effectLst>
        </p:spPr>
      </p:sp>
      <p:sp>
        <p:nvSpPr>
          <p:cNvPr id="15" name="Method header"/>
          <p:cNvSpPr/>
          <p:nvPr/>
        </p:nvSpPr>
        <p:spPr>
          <a:xfrm>
            <a:off x="3916903" y="1257672"/>
            <a:ext cx="3346093" cy="239741"/>
          </a:xfrm>
          <a:prstGeom prst="roundRect">
            <a:avLst>
              <a:gd name="adj" fmla="val 19048"/>
            </a:avLst>
          </a:prstGeom>
          <a:solidFill>
            <a:schemeClr val="accent1"/>
          </a:solidFill>
          <a:ln w="12700">
            <a:solidFill>
              <a:schemeClr val="accent1"/>
            </a:solidFill>
            <a:prstDash val="solid"/>
          </a:ln>
        </p:spPr>
      </p:sp>
      <p:sp>
        <p:nvSpPr>
          <p:cNvPr id="16" name="Method heading"/>
          <p:cNvSpPr txBox="1"/>
          <p:nvPr/>
        </p:nvSpPr>
        <p:spPr>
          <a:xfrm>
            <a:off x="3916903" y="1257672"/>
            <a:ext cx="3346093" cy="239741"/>
          </a:xfrm>
          <a:prstGeom prst="rect">
            <a:avLst/>
          </a:prstGeom>
          <a:noFill/>
          <a:ln/>
        </p:spPr>
        <p:txBody>
          <a:bodyPr wrap="square" lIns="0" tIns="0" rIns="0" bIns="0" rtlCol="0" anchor="ctr"/>
          <a:lstStyle/>
          <a:p>
            <a:pPr algn="ctr"/>
            <a:r>
              <a:rPr lang="en-US" sz="674" b="1" dirty="0">
                <a:solidFill>
                  <a:schemeClr val="bg1"/>
                </a:solidFill>
                <a:latin typeface="Times New Roman" panose="02020603050405020304" pitchFamily="18" charset="0"/>
                <a:cs typeface="Times New Roman" panose="02020603050405020304" pitchFamily="18" charset="0"/>
              </a:rPr>
              <a:t>Method: Research Approach</a:t>
            </a:r>
            <a:endParaRPr lang="en-US" sz="674" dirty="0">
              <a:latin typeface="Times New Roman" panose="02020603050405020304" pitchFamily="18" charset="0"/>
              <a:cs typeface="Times New Roman" panose="02020603050405020304" pitchFamily="18" charset="0"/>
            </a:endParaRPr>
          </a:p>
        </p:txBody>
      </p:sp>
      <p:sp>
        <p:nvSpPr>
          <p:cNvPr id="17" name="Text 5"/>
          <p:cNvSpPr txBox="1"/>
          <p:nvPr/>
        </p:nvSpPr>
        <p:spPr>
          <a:xfrm>
            <a:off x="3951152" y="1565910"/>
            <a:ext cx="3277595" cy="717192"/>
          </a:xfrm>
          <a:prstGeom prst="rect">
            <a:avLst/>
          </a:prstGeom>
          <a:noFill/>
          <a:ln/>
        </p:spPr>
        <p:txBody>
          <a:bodyPr wrap="square" lIns="0" tIns="0" rIns="0" bIns="0" rtlCol="0" anchor="t"/>
          <a:lstStyle/>
          <a:p>
            <a:pPr algn="just"/>
            <a:r>
              <a:rPr lang="en-US" sz="574" dirty="0">
                <a:latin typeface="Times New Roman" panose="02020603050405020304" pitchFamily="18" charset="0"/>
                <a:cs typeface="Times New Roman" panose="02020603050405020304" pitchFamily="18" charset="0"/>
              </a:rPr>
              <a:t>This poster will be based on secondary research, which consists of reading the scholarly literature in the form of journal articles, the established theories and systematic reviews. The selection of evidence was done according to its relevance to emotional awareness, academic performance, mindfulness and emotional regulation. Theoretical values are provided within the context of Salovey and Mayer and Goleman's emotional intelligence model (Aamir, 2023). Published meta-analyses were reviewed to evaluate quantitative findings in order to examine relationships between emotional intelligence and academic outcomes. Limitations of studies were considered to avoid assumptions about causality and the reflective analysis can be connected with the theoretical knowledge and practical experiences.</a:t>
            </a:r>
          </a:p>
        </p:txBody>
      </p:sp>
      <p:sp>
        <p:nvSpPr>
          <p:cNvPr id="18" name="Frame image2.png"/>
          <p:cNvSpPr/>
          <p:nvPr/>
        </p:nvSpPr>
        <p:spPr>
          <a:xfrm>
            <a:off x="4748790" y="2363015"/>
            <a:ext cx="1682319" cy="903911"/>
          </a:xfrm>
          <a:prstGeom prst="rect">
            <a:avLst/>
          </a:prstGeom>
          <a:solidFill>
            <a:schemeClr val="bg1"/>
          </a:solidFill>
          <a:ln w="38100">
            <a:solidFill>
              <a:schemeClr val="accent1"/>
            </a:solidFill>
            <a:prstDash val="solid"/>
          </a:ln>
        </p:spPr>
      </p:sp>
      <p:pic>
        <p:nvPicPr>
          <p:cNvPr id="19" name="Picture image2.png" descr="Illustration: image2.png"/>
          <p:cNvPicPr>
            <a:picLocks noChangeAspect="1"/>
          </p:cNvPicPr>
          <p:nvPr/>
        </p:nvPicPr>
        <p:blipFill>
          <a:blip r:embed="rId4"/>
          <a:stretch>
            <a:fillRect/>
          </a:stretch>
        </p:blipFill>
        <p:spPr>
          <a:xfrm>
            <a:off x="4771622" y="2385848"/>
            <a:ext cx="1636655" cy="858246"/>
          </a:xfrm>
          <a:prstGeom prst="rect">
            <a:avLst/>
          </a:prstGeom>
        </p:spPr>
      </p:pic>
      <p:sp>
        <p:nvSpPr>
          <p:cNvPr id="20" name="Section 1 card"/>
          <p:cNvSpPr/>
          <p:nvPr/>
        </p:nvSpPr>
        <p:spPr>
          <a:xfrm>
            <a:off x="228324" y="3518083"/>
            <a:ext cx="2276393" cy="4863308"/>
          </a:xfrm>
          <a:prstGeom prst="roundRect">
            <a:avLst>
              <a:gd name="adj" fmla="val 3009"/>
            </a:avLst>
          </a:prstGeom>
          <a:solidFill>
            <a:schemeClr val="accent1">
              <a:lumMod val="20000"/>
              <a:lumOff val="80000"/>
            </a:schemeClr>
          </a:solidFill>
          <a:ln w="25400">
            <a:solidFill>
              <a:schemeClr val="accent2"/>
            </a:solidFill>
            <a:prstDash val="solid"/>
          </a:ln>
          <a:effectLst>
            <a:outerShdw blurRad="177800" dist="38100" dir="5400000" algn="bl" rotWithShape="0">
              <a:srgbClr val="000000">
                <a:alpha val="20000"/>
              </a:srgbClr>
            </a:outerShdw>
          </a:effectLst>
        </p:spPr>
      </p:sp>
      <p:sp>
        <p:nvSpPr>
          <p:cNvPr id="21" name="Section 1 header"/>
          <p:cNvSpPr/>
          <p:nvPr/>
        </p:nvSpPr>
        <p:spPr>
          <a:xfrm>
            <a:off x="296821" y="3586580"/>
            <a:ext cx="2139399" cy="239741"/>
          </a:xfrm>
          <a:prstGeom prst="roundRect">
            <a:avLst>
              <a:gd name="adj" fmla="val 19048"/>
            </a:avLst>
          </a:prstGeom>
          <a:solidFill>
            <a:schemeClr val="accent2"/>
          </a:solidFill>
          <a:ln w="12700">
            <a:solidFill>
              <a:schemeClr val="accent2"/>
            </a:solidFill>
            <a:prstDash val="solid"/>
          </a:ln>
        </p:spPr>
      </p:sp>
      <p:sp>
        <p:nvSpPr>
          <p:cNvPr id="22" name="Section 1 heading"/>
          <p:cNvSpPr txBox="1"/>
          <p:nvPr/>
        </p:nvSpPr>
        <p:spPr>
          <a:xfrm>
            <a:off x="296821" y="3586580"/>
            <a:ext cx="2139399" cy="239741"/>
          </a:xfrm>
          <a:prstGeom prst="rect">
            <a:avLst/>
          </a:prstGeom>
          <a:noFill/>
          <a:ln/>
        </p:spPr>
        <p:txBody>
          <a:bodyPr wrap="square" lIns="0" tIns="0" rIns="0" bIns="0" rtlCol="0" anchor="ctr"/>
          <a:lstStyle/>
          <a:p>
            <a:pPr algn="ctr"/>
            <a:r>
              <a:rPr lang="en-US" sz="674" b="1" dirty="0">
                <a:solidFill>
                  <a:schemeClr val="bg1"/>
                </a:solidFill>
                <a:latin typeface="Times New Roman" panose="02020603050405020304" pitchFamily="18" charset="0"/>
                <a:cs typeface="Times New Roman" panose="02020603050405020304" pitchFamily="18" charset="0"/>
              </a:rPr>
              <a:t>1. Analyse Emotional Awareness</a:t>
            </a:r>
            <a:endParaRPr lang="en-US" sz="674" dirty="0">
              <a:latin typeface="Times New Roman" panose="02020603050405020304" pitchFamily="18" charset="0"/>
              <a:cs typeface="Times New Roman" panose="02020603050405020304" pitchFamily="18" charset="0"/>
            </a:endParaRPr>
          </a:p>
        </p:txBody>
      </p:sp>
      <p:sp>
        <p:nvSpPr>
          <p:cNvPr id="23" name="Subheading 8"/>
          <p:cNvSpPr txBox="1"/>
          <p:nvPr/>
        </p:nvSpPr>
        <p:spPr>
          <a:xfrm>
            <a:off x="331070" y="3894818"/>
            <a:ext cx="2070901" cy="225280"/>
          </a:xfrm>
          <a:prstGeom prst="rect">
            <a:avLst/>
          </a:prstGeom>
          <a:noFill/>
          <a:ln/>
        </p:spPr>
        <p:txBody>
          <a:bodyPr wrap="square" lIns="0" tIns="0" rIns="0" bIns="0" rtlCol="0" anchor="t"/>
          <a:lstStyle/>
          <a:p>
            <a:r>
              <a:rPr lang="en-US" sz="649" b="1" dirty="0">
                <a:solidFill>
                  <a:schemeClr val="accent2"/>
                </a:solidFill>
                <a:latin typeface="Times New Roman" panose="02020603050405020304" pitchFamily="18" charset="0"/>
                <a:cs typeface="Times New Roman" panose="02020603050405020304" pitchFamily="18" charset="0"/>
              </a:rPr>
              <a:t>Influence of Emotions on Thinking and Decision-Making</a:t>
            </a:r>
            <a:endParaRPr lang="en-US" sz="649" dirty="0">
              <a:latin typeface="Times New Roman" panose="02020603050405020304" pitchFamily="18" charset="0"/>
              <a:cs typeface="Times New Roman" panose="02020603050405020304" pitchFamily="18" charset="0"/>
            </a:endParaRPr>
          </a:p>
        </p:txBody>
      </p:sp>
      <p:sp>
        <p:nvSpPr>
          <p:cNvPr id="24" name="Text 9"/>
          <p:cNvSpPr txBox="1"/>
          <p:nvPr/>
        </p:nvSpPr>
        <p:spPr>
          <a:xfrm>
            <a:off x="331070" y="4147497"/>
            <a:ext cx="2070901" cy="890782"/>
          </a:xfrm>
          <a:prstGeom prst="rect">
            <a:avLst/>
          </a:prstGeom>
          <a:noFill/>
          <a:ln/>
        </p:spPr>
        <p:txBody>
          <a:bodyPr wrap="square" lIns="0" tIns="0" rIns="0" bIns="0" rtlCol="0" anchor="t"/>
          <a:lstStyle/>
          <a:p>
            <a:pPr algn="just"/>
            <a:r>
              <a:rPr lang="en-US" sz="574" dirty="0">
                <a:latin typeface="Times New Roman" panose="02020603050405020304" pitchFamily="18" charset="0"/>
                <a:cs typeface="Times New Roman" panose="02020603050405020304" pitchFamily="18" charset="0"/>
              </a:rPr>
              <a:t>Emotional awareness entails self-awareness of emotions and how they affect thinking and decision-making (Qudrat-Ullah, 2025). Positive emotions (confidence and enthusiasm) can be used to achieve motivation and problem solving.  The model formulated by Salovey and Mayer shows that the emotions can be a useful source of information in decision-making process. One case in point is moderate examination anxiety where one can be driven to studying, but extreme examination anxiety that can affect the performance. Emotions are therefore not intrinsically bad, but the level of emotions, circumstances and management of emotions.</a:t>
            </a:r>
          </a:p>
        </p:txBody>
      </p:sp>
      <p:sp>
        <p:nvSpPr>
          <p:cNvPr id="25" name="Frame image3.jpeg"/>
          <p:cNvSpPr/>
          <p:nvPr/>
        </p:nvSpPr>
        <p:spPr>
          <a:xfrm>
            <a:off x="831398" y="5118193"/>
            <a:ext cx="1070246" cy="728719"/>
          </a:xfrm>
          <a:prstGeom prst="rect">
            <a:avLst/>
          </a:prstGeom>
          <a:solidFill>
            <a:schemeClr val="bg1"/>
          </a:solidFill>
          <a:ln w="38100">
            <a:solidFill>
              <a:schemeClr val="accent2"/>
            </a:solidFill>
            <a:prstDash val="solid"/>
          </a:ln>
        </p:spPr>
      </p:sp>
      <p:pic>
        <p:nvPicPr>
          <p:cNvPr id="26" name="Picture image3.jpeg" descr="Illustration: image3.jpeg"/>
          <p:cNvPicPr>
            <a:picLocks noChangeAspect="1"/>
          </p:cNvPicPr>
          <p:nvPr/>
        </p:nvPicPr>
        <p:blipFill>
          <a:blip r:embed="rId5"/>
          <a:stretch>
            <a:fillRect/>
          </a:stretch>
        </p:blipFill>
        <p:spPr>
          <a:xfrm>
            <a:off x="854230" y="5141025"/>
            <a:ext cx="1024582" cy="683054"/>
          </a:xfrm>
          <a:prstGeom prst="rect">
            <a:avLst/>
          </a:prstGeom>
        </p:spPr>
      </p:pic>
      <p:sp>
        <p:nvSpPr>
          <p:cNvPr id="27" name="Subheading 11"/>
          <p:cNvSpPr txBox="1"/>
          <p:nvPr/>
        </p:nvSpPr>
        <p:spPr>
          <a:xfrm>
            <a:off x="331070" y="5881160"/>
            <a:ext cx="2070901" cy="225280"/>
          </a:xfrm>
          <a:prstGeom prst="rect">
            <a:avLst/>
          </a:prstGeom>
          <a:noFill/>
          <a:ln/>
        </p:spPr>
        <p:txBody>
          <a:bodyPr wrap="square" lIns="0" tIns="0" rIns="0" bIns="0" rtlCol="0" anchor="t"/>
          <a:lstStyle/>
          <a:p>
            <a:r>
              <a:rPr lang="en-US" sz="649" b="1" dirty="0">
                <a:solidFill>
                  <a:schemeClr val="accent2"/>
                </a:solidFill>
                <a:latin typeface="Times New Roman" panose="02020603050405020304" pitchFamily="18" charset="0"/>
                <a:cs typeface="Times New Roman" panose="02020603050405020304" pitchFamily="18" charset="0"/>
              </a:rPr>
              <a:t>Developing Self-Awareness and Emotional Regulation</a:t>
            </a:r>
            <a:endParaRPr lang="en-US" sz="649" dirty="0">
              <a:latin typeface="Times New Roman" panose="02020603050405020304" pitchFamily="18" charset="0"/>
              <a:cs typeface="Times New Roman" panose="02020603050405020304" pitchFamily="18" charset="0"/>
            </a:endParaRPr>
          </a:p>
        </p:txBody>
      </p:sp>
      <p:sp>
        <p:nvSpPr>
          <p:cNvPr id="28" name="Text 12"/>
          <p:cNvSpPr txBox="1"/>
          <p:nvPr/>
        </p:nvSpPr>
        <p:spPr>
          <a:xfrm>
            <a:off x="331070" y="6133839"/>
            <a:ext cx="2070901" cy="1324757"/>
          </a:xfrm>
          <a:prstGeom prst="rect">
            <a:avLst/>
          </a:prstGeom>
          <a:noFill/>
          <a:ln/>
        </p:spPr>
        <p:txBody>
          <a:bodyPr wrap="square" lIns="0" tIns="0" rIns="0" bIns="0" rtlCol="0" anchor="t"/>
          <a:lstStyle/>
          <a:p>
            <a:pPr algn="just"/>
            <a:r>
              <a:rPr lang="en-US" sz="574" dirty="0">
                <a:latin typeface="Times New Roman" panose="02020603050405020304" pitchFamily="18" charset="0"/>
                <a:cs typeface="Times New Roman" panose="02020603050405020304" pitchFamily="18" charset="0"/>
              </a:rPr>
              <a:t>According to Goleman's model, self-awareness and self-regulation are two critical emotional competencies. The two emotional competencies can be improved through reflective writing, recognizing one’s emotional triggers, and feedback from fellow students (Gibbons, 2026). On a personal example, when students realise that they are experiencing frustration with an assignment they should re-evaluate the manner in which they tackle the assignment instead of abandoning the task. Mindful breathing may help reduce the impulsive responsiveness to emotion and enable the dispassionate appraisal. However, emotional over-monitoring might cause greater self-consciousness and Suppressing negative emotions may create additional stress. The successful regulation involves the ability to take into consideration emotions and make the right choices. These are also the competencies which facilitate communication in the workplace, managing conflicts and responsible leadership.</a:t>
            </a:r>
          </a:p>
        </p:txBody>
      </p:sp>
      <p:sp>
        <p:nvSpPr>
          <p:cNvPr id="29" name="Frame image4.jpeg"/>
          <p:cNvSpPr/>
          <p:nvPr/>
        </p:nvSpPr>
        <p:spPr>
          <a:xfrm>
            <a:off x="734194" y="7538509"/>
            <a:ext cx="1264654" cy="728719"/>
          </a:xfrm>
          <a:prstGeom prst="rect">
            <a:avLst/>
          </a:prstGeom>
          <a:solidFill>
            <a:schemeClr val="bg1"/>
          </a:solidFill>
          <a:ln w="38100">
            <a:solidFill>
              <a:schemeClr val="accent2"/>
            </a:solidFill>
            <a:prstDash val="solid"/>
          </a:ln>
        </p:spPr>
      </p:sp>
      <p:pic>
        <p:nvPicPr>
          <p:cNvPr id="30" name="Picture image4.jpeg" descr="Illustration: image4.jpeg"/>
          <p:cNvPicPr>
            <a:picLocks noChangeAspect="1"/>
          </p:cNvPicPr>
          <p:nvPr/>
        </p:nvPicPr>
        <p:blipFill>
          <a:blip r:embed="rId6"/>
          <a:stretch>
            <a:fillRect/>
          </a:stretch>
        </p:blipFill>
        <p:spPr>
          <a:xfrm>
            <a:off x="757026" y="7561342"/>
            <a:ext cx="1218989" cy="683054"/>
          </a:xfrm>
          <a:prstGeom prst="rect">
            <a:avLst/>
          </a:prstGeom>
        </p:spPr>
      </p:pic>
      <p:sp>
        <p:nvSpPr>
          <p:cNvPr id="31" name="Section 2 card"/>
          <p:cNvSpPr/>
          <p:nvPr/>
        </p:nvSpPr>
        <p:spPr>
          <a:xfrm>
            <a:off x="2641712" y="3518083"/>
            <a:ext cx="2276393" cy="4863308"/>
          </a:xfrm>
          <a:prstGeom prst="roundRect">
            <a:avLst>
              <a:gd name="adj" fmla="val 3009"/>
            </a:avLst>
          </a:prstGeom>
          <a:solidFill>
            <a:schemeClr val="accent1">
              <a:lumMod val="20000"/>
              <a:lumOff val="80000"/>
            </a:schemeClr>
          </a:solidFill>
          <a:ln w="25400">
            <a:solidFill>
              <a:schemeClr val="accent3"/>
            </a:solidFill>
            <a:prstDash val="solid"/>
          </a:ln>
          <a:effectLst>
            <a:outerShdw blurRad="177800" dist="38100" dir="5400000" algn="bl" rotWithShape="0">
              <a:srgbClr val="000000">
                <a:alpha val="20000"/>
              </a:srgbClr>
            </a:outerShdw>
          </a:effectLst>
        </p:spPr>
      </p:sp>
      <p:sp>
        <p:nvSpPr>
          <p:cNvPr id="32" name="Section 2 header"/>
          <p:cNvSpPr/>
          <p:nvPr/>
        </p:nvSpPr>
        <p:spPr>
          <a:xfrm>
            <a:off x="2710209" y="3586580"/>
            <a:ext cx="2139399" cy="239741"/>
          </a:xfrm>
          <a:prstGeom prst="roundRect">
            <a:avLst>
              <a:gd name="adj" fmla="val 19048"/>
            </a:avLst>
          </a:prstGeom>
          <a:solidFill>
            <a:schemeClr val="accent3"/>
          </a:solidFill>
          <a:ln w="12700">
            <a:solidFill>
              <a:schemeClr val="accent3"/>
            </a:solidFill>
            <a:prstDash val="solid"/>
          </a:ln>
        </p:spPr>
      </p:sp>
      <p:sp>
        <p:nvSpPr>
          <p:cNvPr id="33" name="Section 2 heading"/>
          <p:cNvSpPr txBox="1"/>
          <p:nvPr/>
        </p:nvSpPr>
        <p:spPr>
          <a:xfrm>
            <a:off x="2710209" y="3586580"/>
            <a:ext cx="2139399" cy="239741"/>
          </a:xfrm>
          <a:prstGeom prst="rect">
            <a:avLst/>
          </a:prstGeom>
          <a:noFill/>
          <a:ln/>
        </p:spPr>
        <p:txBody>
          <a:bodyPr wrap="square" lIns="0" tIns="0" rIns="0" bIns="0" rtlCol="0" anchor="ctr"/>
          <a:lstStyle/>
          <a:p>
            <a:pPr algn="ctr"/>
            <a:r>
              <a:rPr lang="en-US" sz="674" b="1" dirty="0">
                <a:solidFill>
                  <a:schemeClr val="bg1"/>
                </a:solidFill>
                <a:latin typeface="Times New Roman" panose="02020603050405020304" pitchFamily="18" charset="0"/>
                <a:cs typeface="Times New Roman" panose="02020603050405020304" pitchFamily="18" charset="0"/>
              </a:rPr>
              <a:t>2. Evaluate Emotional Intelligence in Academic Success</a:t>
            </a:r>
            <a:endParaRPr lang="en-US" sz="674" dirty="0">
              <a:latin typeface="Times New Roman" panose="02020603050405020304" pitchFamily="18" charset="0"/>
              <a:cs typeface="Times New Roman" panose="02020603050405020304" pitchFamily="18" charset="0"/>
            </a:endParaRPr>
          </a:p>
        </p:txBody>
      </p:sp>
      <p:sp>
        <p:nvSpPr>
          <p:cNvPr id="34" name="Subheading 15"/>
          <p:cNvSpPr txBox="1"/>
          <p:nvPr/>
        </p:nvSpPr>
        <p:spPr>
          <a:xfrm>
            <a:off x="2744458" y="3894818"/>
            <a:ext cx="2070901" cy="126339"/>
          </a:xfrm>
          <a:prstGeom prst="rect">
            <a:avLst/>
          </a:prstGeom>
          <a:noFill/>
          <a:ln/>
        </p:spPr>
        <p:txBody>
          <a:bodyPr wrap="square" lIns="0" tIns="0" rIns="0" bIns="0" rtlCol="0" anchor="t"/>
          <a:lstStyle/>
          <a:p>
            <a:r>
              <a:rPr lang="en-US" sz="649" b="1" dirty="0">
                <a:solidFill>
                  <a:schemeClr val="accent3"/>
                </a:solidFill>
                <a:latin typeface="Times New Roman" panose="02020603050405020304" pitchFamily="18" charset="0"/>
                <a:cs typeface="Times New Roman" panose="02020603050405020304" pitchFamily="18" charset="0"/>
              </a:rPr>
              <a:t>Stress, Motivation and Resilience</a:t>
            </a:r>
            <a:endParaRPr lang="en-US" sz="649" dirty="0">
              <a:latin typeface="Times New Roman" panose="02020603050405020304" pitchFamily="18" charset="0"/>
              <a:cs typeface="Times New Roman" panose="02020603050405020304" pitchFamily="18" charset="0"/>
            </a:endParaRPr>
          </a:p>
        </p:txBody>
      </p:sp>
      <p:sp>
        <p:nvSpPr>
          <p:cNvPr id="35" name="Text 16"/>
          <p:cNvSpPr txBox="1"/>
          <p:nvPr/>
        </p:nvSpPr>
        <p:spPr>
          <a:xfrm>
            <a:off x="2744458" y="4048556"/>
            <a:ext cx="2070901" cy="1237962"/>
          </a:xfrm>
          <a:prstGeom prst="rect">
            <a:avLst/>
          </a:prstGeom>
          <a:noFill/>
          <a:ln/>
        </p:spPr>
        <p:txBody>
          <a:bodyPr wrap="square" lIns="0" tIns="0" rIns="0" bIns="0" rtlCol="0" anchor="t"/>
          <a:lstStyle/>
          <a:p>
            <a:pPr algn="just"/>
            <a:r>
              <a:rPr lang="en-US" sz="574" dirty="0">
                <a:latin typeface="Times New Roman" panose="02020603050405020304" pitchFamily="18" charset="0"/>
                <a:cs typeface="Times New Roman" panose="02020603050405020304" pitchFamily="18" charset="0"/>
              </a:rPr>
              <a:t>This emotional intelligence can be applied in the academic success since it will help these students to overcome the stress, stay motivated and recover from academic setbacks. Students who are more emotionally aware would be capable of becoming more aware of the stress before and practice positive coping behaviours. A meta-analysis that involved 42,529 individuals found out a positive link between emotional intelligence and academic performance with the overall correlation of approximately 0.20. This was compared to a second meta-analysis of 13,909 participants that reported a correlation of approximately 0.39 (Sánchez-Álvarez, Berrios Martos and Extremera, 2020). These results indicate that emotional intelligence is associated with educational outcomes, but alternative methods of measurement and the study populations might be another cause of the variation. </a:t>
            </a:r>
          </a:p>
        </p:txBody>
      </p:sp>
      <p:sp>
        <p:nvSpPr>
          <p:cNvPr id="36" name="Frame image5.jpeg"/>
          <p:cNvSpPr/>
          <p:nvPr/>
        </p:nvSpPr>
        <p:spPr>
          <a:xfrm>
            <a:off x="3403295" y="5366431"/>
            <a:ext cx="753228" cy="517805"/>
          </a:xfrm>
          <a:prstGeom prst="rect">
            <a:avLst/>
          </a:prstGeom>
          <a:solidFill>
            <a:schemeClr val="bg1"/>
          </a:solidFill>
          <a:ln w="38100">
            <a:solidFill>
              <a:schemeClr val="accent3"/>
            </a:solidFill>
            <a:prstDash val="solid"/>
          </a:ln>
        </p:spPr>
      </p:sp>
      <p:pic>
        <p:nvPicPr>
          <p:cNvPr id="37" name="Picture image5.jpeg" descr="Illustration: image5.jpeg"/>
          <p:cNvPicPr>
            <a:picLocks noChangeAspect="1"/>
          </p:cNvPicPr>
          <p:nvPr/>
        </p:nvPicPr>
        <p:blipFill>
          <a:blip r:embed="rId7"/>
          <a:stretch>
            <a:fillRect/>
          </a:stretch>
        </p:blipFill>
        <p:spPr>
          <a:xfrm>
            <a:off x="3426127" y="5389264"/>
            <a:ext cx="707563" cy="472140"/>
          </a:xfrm>
          <a:prstGeom prst="rect">
            <a:avLst/>
          </a:prstGeom>
        </p:spPr>
      </p:pic>
      <p:sp>
        <p:nvSpPr>
          <p:cNvPr id="38" name="Subheading 18"/>
          <p:cNvSpPr txBox="1"/>
          <p:nvPr/>
        </p:nvSpPr>
        <p:spPr>
          <a:xfrm>
            <a:off x="2744458" y="5918485"/>
            <a:ext cx="2070901" cy="225280"/>
          </a:xfrm>
          <a:prstGeom prst="rect">
            <a:avLst/>
          </a:prstGeom>
          <a:noFill/>
          <a:ln/>
        </p:spPr>
        <p:txBody>
          <a:bodyPr wrap="square" lIns="0" tIns="0" rIns="0" bIns="0" rtlCol="0" anchor="t"/>
          <a:lstStyle/>
          <a:p>
            <a:r>
              <a:rPr lang="en-US" sz="649" b="1" dirty="0">
                <a:solidFill>
                  <a:schemeClr val="accent3"/>
                </a:solidFill>
                <a:latin typeface="Times New Roman" panose="02020603050405020304" pitchFamily="18" charset="0"/>
                <a:cs typeface="Times New Roman" panose="02020603050405020304" pitchFamily="18" charset="0"/>
              </a:rPr>
              <a:t>Managing Procrastination, Anxiety and Low Motivation</a:t>
            </a:r>
            <a:endParaRPr lang="en-US" sz="649" dirty="0">
              <a:latin typeface="Times New Roman" panose="02020603050405020304" pitchFamily="18" charset="0"/>
              <a:cs typeface="Times New Roman" panose="02020603050405020304" pitchFamily="18" charset="0"/>
            </a:endParaRPr>
          </a:p>
        </p:txBody>
      </p:sp>
      <p:sp>
        <p:nvSpPr>
          <p:cNvPr id="39" name="Text 19"/>
          <p:cNvSpPr txBox="1"/>
          <p:nvPr/>
        </p:nvSpPr>
        <p:spPr>
          <a:xfrm>
            <a:off x="2744458" y="6171164"/>
            <a:ext cx="2070901" cy="1498347"/>
          </a:xfrm>
          <a:prstGeom prst="rect">
            <a:avLst/>
          </a:prstGeom>
          <a:noFill/>
          <a:ln/>
        </p:spPr>
        <p:txBody>
          <a:bodyPr wrap="square" lIns="0" tIns="0" rIns="0" bIns="0" rtlCol="0" anchor="t"/>
          <a:lstStyle/>
          <a:p>
            <a:pPr algn="just"/>
            <a:r>
              <a:rPr lang="en-US" sz="574" dirty="0">
                <a:latin typeface="Times New Roman" panose="02020603050405020304" pitchFamily="18" charset="0"/>
                <a:cs typeface="Times New Roman" panose="02020603050405020304" pitchFamily="18" charset="0"/>
              </a:rPr>
              <a:t>Procrastination is often characterised by avoidance of tasks which are linked to anxiety, doubt or fear of failure. Emotional awareness will assist students to discover these triggers and embrace realistic goals, schedules that are given priority and manageable learning activities. Mindfulness also aids in attending to what is presently happening, and cognitive re-framing can assist in putting constructive interpretations of academic challenges in studying in a more productive way. Breaking down assignments into smaller parts could be a boost that establishes goals that are attainable. However, an emotional intelligence will never work alone in any situation concerning bad teaching, budgeting or work overloads. Emotional control and the use of effective studying methods, institutional support and proper environments are the elements of emotional regulation needed to achieve academic success. The workplace skills that are transferable are also developed which includes adaptability, working under pressure and resilience, and management of time.</a:t>
            </a:r>
          </a:p>
        </p:txBody>
      </p:sp>
      <p:sp>
        <p:nvSpPr>
          <p:cNvPr id="40" name="Frame image6.jpeg"/>
          <p:cNvSpPr/>
          <p:nvPr/>
        </p:nvSpPr>
        <p:spPr>
          <a:xfrm>
            <a:off x="3336256" y="7749424"/>
            <a:ext cx="887305" cy="517805"/>
          </a:xfrm>
          <a:prstGeom prst="rect">
            <a:avLst/>
          </a:prstGeom>
          <a:solidFill>
            <a:schemeClr val="bg1"/>
          </a:solidFill>
          <a:ln w="38100">
            <a:solidFill>
              <a:schemeClr val="accent3"/>
            </a:solidFill>
            <a:prstDash val="solid"/>
          </a:ln>
        </p:spPr>
      </p:sp>
      <p:pic>
        <p:nvPicPr>
          <p:cNvPr id="41" name="Picture image6.jpeg" descr="Illustration: image6.jpeg"/>
          <p:cNvPicPr>
            <a:picLocks noChangeAspect="1"/>
          </p:cNvPicPr>
          <p:nvPr/>
        </p:nvPicPr>
        <p:blipFill>
          <a:blip r:embed="rId8"/>
          <a:stretch>
            <a:fillRect/>
          </a:stretch>
        </p:blipFill>
        <p:spPr>
          <a:xfrm>
            <a:off x="3359089" y="7772256"/>
            <a:ext cx="841640" cy="472140"/>
          </a:xfrm>
          <a:prstGeom prst="rect">
            <a:avLst/>
          </a:prstGeom>
        </p:spPr>
      </p:pic>
      <p:sp>
        <p:nvSpPr>
          <p:cNvPr id="42" name="Section 3 card"/>
          <p:cNvSpPr/>
          <p:nvPr/>
        </p:nvSpPr>
        <p:spPr>
          <a:xfrm>
            <a:off x="5055100" y="3518083"/>
            <a:ext cx="2276393" cy="4863308"/>
          </a:xfrm>
          <a:prstGeom prst="roundRect">
            <a:avLst>
              <a:gd name="adj" fmla="val 3009"/>
            </a:avLst>
          </a:prstGeom>
          <a:solidFill>
            <a:schemeClr val="accent1">
              <a:lumMod val="20000"/>
              <a:lumOff val="80000"/>
            </a:schemeClr>
          </a:solidFill>
          <a:ln w="25400">
            <a:solidFill>
              <a:schemeClr val="accent4"/>
            </a:solidFill>
            <a:prstDash val="solid"/>
          </a:ln>
          <a:effectLst>
            <a:outerShdw blurRad="177800" dist="38100" dir="5400000" algn="bl" rotWithShape="0">
              <a:srgbClr val="000000">
                <a:alpha val="20000"/>
              </a:srgbClr>
            </a:outerShdw>
          </a:effectLst>
        </p:spPr>
      </p:sp>
      <p:sp>
        <p:nvSpPr>
          <p:cNvPr id="43" name="Section 3 header"/>
          <p:cNvSpPr/>
          <p:nvPr/>
        </p:nvSpPr>
        <p:spPr>
          <a:xfrm>
            <a:off x="5123597" y="3586580"/>
            <a:ext cx="2139399" cy="239741"/>
          </a:xfrm>
          <a:prstGeom prst="roundRect">
            <a:avLst>
              <a:gd name="adj" fmla="val 19048"/>
            </a:avLst>
          </a:prstGeom>
          <a:solidFill>
            <a:schemeClr val="accent4"/>
          </a:solidFill>
          <a:ln w="12700">
            <a:solidFill>
              <a:schemeClr val="accent4"/>
            </a:solidFill>
            <a:prstDash val="solid"/>
          </a:ln>
        </p:spPr>
      </p:sp>
      <p:sp>
        <p:nvSpPr>
          <p:cNvPr id="44" name="Section 3 heading"/>
          <p:cNvSpPr txBox="1"/>
          <p:nvPr/>
        </p:nvSpPr>
        <p:spPr>
          <a:xfrm>
            <a:off x="5123597" y="3586580"/>
            <a:ext cx="2139399" cy="239741"/>
          </a:xfrm>
          <a:prstGeom prst="rect">
            <a:avLst/>
          </a:prstGeom>
          <a:noFill/>
          <a:ln/>
        </p:spPr>
        <p:txBody>
          <a:bodyPr wrap="square" lIns="0" tIns="0" rIns="0" bIns="0" rtlCol="0" anchor="ctr"/>
          <a:lstStyle/>
          <a:p>
            <a:pPr algn="ctr"/>
            <a:r>
              <a:rPr lang="en-US" sz="674" b="1" dirty="0">
                <a:solidFill>
                  <a:schemeClr val="bg1"/>
                </a:solidFill>
                <a:latin typeface="Times New Roman" panose="02020603050405020304" pitchFamily="18" charset="0"/>
                <a:cs typeface="Times New Roman" panose="02020603050405020304" pitchFamily="18" charset="0"/>
              </a:rPr>
              <a:t>3. Critically Reflect on Personal Experience</a:t>
            </a:r>
            <a:endParaRPr lang="en-US" sz="674" dirty="0">
              <a:latin typeface="Times New Roman" panose="02020603050405020304" pitchFamily="18" charset="0"/>
              <a:cs typeface="Times New Roman" panose="02020603050405020304" pitchFamily="18" charset="0"/>
            </a:endParaRPr>
          </a:p>
        </p:txBody>
      </p:sp>
      <p:sp>
        <p:nvSpPr>
          <p:cNvPr id="45" name="Subheading 22"/>
          <p:cNvSpPr txBox="1"/>
          <p:nvPr/>
        </p:nvSpPr>
        <p:spPr>
          <a:xfrm>
            <a:off x="5157846" y="3894818"/>
            <a:ext cx="2070901" cy="126339"/>
          </a:xfrm>
          <a:prstGeom prst="rect">
            <a:avLst/>
          </a:prstGeom>
          <a:solidFill>
            <a:schemeClr val="tx1">
              <a:lumMod val="10000"/>
              <a:lumOff val="90000"/>
            </a:schemeClr>
          </a:solidFill>
          <a:ln/>
        </p:spPr>
        <p:txBody>
          <a:bodyPr wrap="square" lIns="0" tIns="0" rIns="0" bIns="0" rtlCol="0" anchor="t"/>
          <a:lstStyle/>
          <a:p>
            <a:r>
              <a:rPr lang="en-US" sz="649" b="1" dirty="0">
                <a:solidFill>
                  <a:schemeClr val="accent4"/>
                </a:solidFill>
                <a:latin typeface="Times New Roman" panose="02020603050405020304" pitchFamily="18" charset="0"/>
                <a:cs typeface="Times New Roman" panose="02020603050405020304" pitchFamily="18" charset="0"/>
              </a:rPr>
              <a:t>Personal Experience and Emotional Challenges</a:t>
            </a:r>
            <a:endParaRPr lang="en-US" sz="649" dirty="0">
              <a:latin typeface="Times New Roman" panose="02020603050405020304" pitchFamily="18" charset="0"/>
              <a:cs typeface="Times New Roman" panose="02020603050405020304" pitchFamily="18" charset="0"/>
            </a:endParaRPr>
          </a:p>
        </p:txBody>
      </p:sp>
      <p:sp>
        <p:nvSpPr>
          <p:cNvPr id="46" name="Text 23"/>
          <p:cNvSpPr txBox="1"/>
          <p:nvPr/>
        </p:nvSpPr>
        <p:spPr>
          <a:xfrm>
            <a:off x="5157846" y="4048556"/>
            <a:ext cx="2070901" cy="803987"/>
          </a:xfrm>
          <a:prstGeom prst="rect">
            <a:avLst/>
          </a:prstGeom>
          <a:solidFill>
            <a:schemeClr val="tx1">
              <a:lumMod val="10000"/>
              <a:lumOff val="90000"/>
            </a:schemeClr>
          </a:solidFill>
          <a:ln/>
        </p:spPr>
        <p:txBody>
          <a:bodyPr wrap="square" lIns="0" tIns="0" rIns="0" bIns="0" rtlCol="0" anchor="t"/>
          <a:lstStyle/>
          <a:p>
            <a:pPr algn="just"/>
            <a:r>
              <a:rPr lang="en-US" sz="574" dirty="0">
                <a:latin typeface="Times New Roman" panose="02020603050405020304" pitchFamily="18" charset="0"/>
                <a:cs typeface="Times New Roman" panose="02020603050405020304" pitchFamily="18" charset="0"/>
              </a:rPr>
              <a:t>I was anxious during a period when there was a clash of assignment deadlines during an academic time of intense study. At the beginning, I did not want to do any hard work as I was afraid of creating poor work. It was this procrastination that put pressure and diminished concentration (Ahmed, Bernhardt and Shivappa, 2023). When I paused for reflection, I realized that my lack of motivation and avoidance of responsibilities had nothing to do with the complexity of the task but the emotion behind the task. Experience showed me how emotions can affect motivation and decision-making.</a:t>
            </a:r>
          </a:p>
        </p:txBody>
      </p:sp>
      <p:sp>
        <p:nvSpPr>
          <p:cNvPr id="47" name="Frame image7.jpeg"/>
          <p:cNvSpPr/>
          <p:nvPr/>
        </p:nvSpPr>
        <p:spPr>
          <a:xfrm>
            <a:off x="5871826" y="4932457"/>
            <a:ext cx="642941" cy="450449"/>
          </a:xfrm>
          <a:prstGeom prst="rect">
            <a:avLst/>
          </a:prstGeom>
          <a:solidFill>
            <a:schemeClr val="bg1"/>
          </a:solidFill>
          <a:ln w="38100">
            <a:solidFill>
              <a:schemeClr val="accent4"/>
            </a:solidFill>
            <a:prstDash val="solid"/>
          </a:ln>
        </p:spPr>
      </p:sp>
      <p:pic>
        <p:nvPicPr>
          <p:cNvPr id="48" name="Picture image7.jpeg" descr="Illustration: image7.jpeg"/>
          <p:cNvPicPr>
            <a:picLocks noChangeAspect="1"/>
          </p:cNvPicPr>
          <p:nvPr/>
        </p:nvPicPr>
        <p:blipFill>
          <a:blip r:embed="rId9"/>
          <a:stretch>
            <a:fillRect/>
          </a:stretch>
        </p:blipFill>
        <p:spPr>
          <a:xfrm>
            <a:off x="5894658" y="4955289"/>
            <a:ext cx="597277" cy="404784"/>
          </a:xfrm>
          <a:prstGeom prst="rect">
            <a:avLst/>
          </a:prstGeom>
        </p:spPr>
      </p:pic>
      <p:sp>
        <p:nvSpPr>
          <p:cNvPr id="49" name="Subheading 25"/>
          <p:cNvSpPr txBox="1"/>
          <p:nvPr/>
        </p:nvSpPr>
        <p:spPr>
          <a:xfrm>
            <a:off x="5157846" y="5417154"/>
            <a:ext cx="2070901" cy="126339"/>
          </a:xfrm>
          <a:prstGeom prst="rect">
            <a:avLst/>
          </a:prstGeom>
          <a:solidFill>
            <a:schemeClr val="tx1">
              <a:lumMod val="10000"/>
              <a:lumOff val="90000"/>
            </a:schemeClr>
          </a:solidFill>
          <a:ln/>
        </p:spPr>
        <p:txBody>
          <a:bodyPr wrap="square" lIns="0" tIns="0" rIns="0" bIns="0" rtlCol="0" anchor="t"/>
          <a:lstStyle/>
          <a:p>
            <a:r>
              <a:rPr lang="en-US" sz="649" b="1" dirty="0">
                <a:solidFill>
                  <a:schemeClr val="accent4"/>
                </a:solidFill>
                <a:latin typeface="Times New Roman" panose="02020603050405020304" pitchFamily="18" charset="0"/>
                <a:cs typeface="Times New Roman" panose="02020603050405020304" pitchFamily="18" charset="0"/>
              </a:rPr>
              <a:t>Applying Mindfulness and Emotional Regulation</a:t>
            </a:r>
            <a:endParaRPr lang="en-US" sz="649" dirty="0">
              <a:latin typeface="Times New Roman" panose="02020603050405020304" pitchFamily="18" charset="0"/>
              <a:cs typeface="Times New Roman" panose="02020603050405020304" pitchFamily="18" charset="0"/>
            </a:endParaRPr>
          </a:p>
        </p:txBody>
      </p:sp>
      <p:sp>
        <p:nvSpPr>
          <p:cNvPr id="50" name="Text 26"/>
          <p:cNvSpPr txBox="1"/>
          <p:nvPr/>
        </p:nvSpPr>
        <p:spPr>
          <a:xfrm>
            <a:off x="5157846" y="5570892"/>
            <a:ext cx="2070901" cy="1237962"/>
          </a:xfrm>
          <a:prstGeom prst="rect">
            <a:avLst/>
          </a:prstGeom>
          <a:solidFill>
            <a:schemeClr val="tx1">
              <a:lumMod val="10000"/>
              <a:lumOff val="90000"/>
            </a:schemeClr>
          </a:solidFill>
          <a:ln/>
        </p:spPr>
        <p:txBody>
          <a:bodyPr wrap="square" lIns="0" tIns="0" rIns="0" bIns="0" rtlCol="0" anchor="t"/>
          <a:lstStyle/>
          <a:p>
            <a:pPr algn="just"/>
            <a:r>
              <a:rPr lang="en-US" sz="574" dirty="0">
                <a:latin typeface="Times New Roman" panose="02020603050405020304" pitchFamily="18" charset="0"/>
                <a:cs typeface="Times New Roman" panose="02020603050405020304" pitchFamily="18" charset="0"/>
              </a:rPr>
              <a:t>Mindful breathing, effective study periods and realistic objectives for each day were also part of the academic stress management process. It became clear that one had been experiencing anxious thoughts, but that one was not required to respond to them without doing something constructive first regarding the hard work one was faced with. Research conducted among 1,824 university students showed that there were psychological profits to taking part in mindfulness programs that involves lower levels of stress and anxiety (Zuo et al., 2023). Nevertheless, the effectiveness of interventions was not the same, and so mindfulness might not be of help to every student. These methods might enhance concentration and ability to control emotions but would not remove work demands. A combination of time management, scholarly support and mindfulness are a more effective and balanced approach.</a:t>
            </a:r>
          </a:p>
        </p:txBody>
      </p:sp>
      <p:sp>
        <p:nvSpPr>
          <p:cNvPr id="51" name="Frame image8.jpeg"/>
          <p:cNvSpPr/>
          <p:nvPr/>
        </p:nvSpPr>
        <p:spPr>
          <a:xfrm>
            <a:off x="5866876" y="6888768"/>
            <a:ext cx="652841" cy="450449"/>
          </a:xfrm>
          <a:prstGeom prst="rect">
            <a:avLst/>
          </a:prstGeom>
          <a:solidFill>
            <a:schemeClr val="bg1"/>
          </a:solidFill>
          <a:ln w="38100">
            <a:solidFill>
              <a:schemeClr val="accent4"/>
            </a:solidFill>
            <a:prstDash val="solid"/>
          </a:ln>
        </p:spPr>
      </p:sp>
      <p:pic>
        <p:nvPicPr>
          <p:cNvPr id="52" name="Picture image8.jpeg" descr="Illustration: image8.jpeg"/>
          <p:cNvPicPr>
            <a:picLocks noChangeAspect="1"/>
          </p:cNvPicPr>
          <p:nvPr/>
        </p:nvPicPr>
        <p:blipFill>
          <a:blip r:embed="rId10"/>
          <a:stretch>
            <a:fillRect/>
          </a:stretch>
        </p:blipFill>
        <p:spPr>
          <a:xfrm>
            <a:off x="5889708" y="6911600"/>
            <a:ext cx="607176" cy="404784"/>
          </a:xfrm>
          <a:prstGeom prst="rect">
            <a:avLst/>
          </a:prstGeom>
        </p:spPr>
      </p:pic>
      <p:sp>
        <p:nvSpPr>
          <p:cNvPr id="53" name="Subheading 28"/>
          <p:cNvSpPr txBox="1"/>
          <p:nvPr/>
        </p:nvSpPr>
        <p:spPr>
          <a:xfrm>
            <a:off x="5157846" y="7373466"/>
            <a:ext cx="2070901" cy="126339"/>
          </a:xfrm>
          <a:prstGeom prst="rect">
            <a:avLst/>
          </a:prstGeom>
          <a:solidFill>
            <a:schemeClr val="tx1">
              <a:lumMod val="10000"/>
              <a:lumOff val="90000"/>
            </a:schemeClr>
          </a:solidFill>
          <a:ln/>
        </p:spPr>
        <p:txBody>
          <a:bodyPr wrap="square" lIns="0" tIns="0" rIns="0" bIns="0" rtlCol="0" anchor="t"/>
          <a:lstStyle/>
          <a:p>
            <a:r>
              <a:rPr lang="en-US" sz="649" b="1" dirty="0">
                <a:solidFill>
                  <a:schemeClr val="accent4"/>
                </a:solidFill>
                <a:latin typeface="Times New Roman" panose="02020603050405020304" pitchFamily="18" charset="0"/>
                <a:cs typeface="Times New Roman" panose="02020603050405020304" pitchFamily="18" charset="0"/>
              </a:rPr>
              <a:t>Personal Learning and Professional Development</a:t>
            </a:r>
            <a:endParaRPr lang="en-US" sz="649" dirty="0">
              <a:latin typeface="Times New Roman" panose="02020603050405020304" pitchFamily="18" charset="0"/>
              <a:cs typeface="Times New Roman" panose="02020603050405020304" pitchFamily="18" charset="0"/>
            </a:endParaRPr>
          </a:p>
        </p:txBody>
      </p:sp>
      <p:sp>
        <p:nvSpPr>
          <p:cNvPr id="54" name="Text 29"/>
          <p:cNvSpPr txBox="1"/>
          <p:nvPr/>
        </p:nvSpPr>
        <p:spPr>
          <a:xfrm>
            <a:off x="5157846" y="7527204"/>
            <a:ext cx="2070901" cy="717192"/>
          </a:xfrm>
          <a:prstGeom prst="rect">
            <a:avLst/>
          </a:prstGeom>
          <a:solidFill>
            <a:schemeClr val="tx1">
              <a:lumMod val="10000"/>
              <a:lumOff val="90000"/>
            </a:schemeClr>
          </a:solidFill>
          <a:ln/>
        </p:spPr>
        <p:txBody>
          <a:bodyPr wrap="square" lIns="0" tIns="0" rIns="0" bIns="0" rtlCol="0" anchor="t"/>
          <a:lstStyle/>
          <a:p>
            <a:pPr algn="just"/>
            <a:r>
              <a:rPr lang="en-US" sz="574" dirty="0">
                <a:latin typeface="Times New Roman" panose="02020603050405020304" pitchFamily="18" charset="0"/>
                <a:cs typeface="Times New Roman" panose="02020603050405020304" pitchFamily="18" charset="0"/>
              </a:rPr>
              <a:t>This reflection demonstrated that emotional intelligence needs to be put into practice and it should not occur on an occasion where one acknowledges feelings. I got to understand that being in constructive reaction to academic pressure could bolster the confidence levels, strength and learning all by oneself. The skills can also be transferred to the workplace environment where they will be required to perform as a team player, to make good judgement, conflict management and also be good leaders.</a:t>
            </a:r>
          </a:p>
        </p:txBody>
      </p:sp>
      <p:sp>
        <p:nvSpPr>
          <p:cNvPr id="55" name="Conclusion card"/>
          <p:cNvSpPr/>
          <p:nvPr/>
        </p:nvSpPr>
        <p:spPr>
          <a:xfrm>
            <a:off x="228324" y="8518385"/>
            <a:ext cx="3483087" cy="1943040"/>
          </a:xfrm>
          <a:prstGeom prst="roundRect">
            <a:avLst>
              <a:gd name="adj" fmla="val 3525"/>
            </a:avLst>
          </a:prstGeom>
          <a:solidFill>
            <a:schemeClr val="accent1">
              <a:lumMod val="20000"/>
              <a:lumOff val="80000"/>
            </a:schemeClr>
          </a:solidFill>
          <a:ln w="25400">
            <a:solidFill>
              <a:schemeClr val="accent5"/>
            </a:solidFill>
            <a:prstDash val="solid"/>
          </a:ln>
          <a:effectLst>
            <a:outerShdw blurRad="177800" dist="38100" dir="5400000" algn="bl" rotWithShape="0">
              <a:srgbClr val="000000">
                <a:alpha val="20000"/>
              </a:srgbClr>
            </a:outerShdw>
          </a:effectLst>
        </p:spPr>
      </p:sp>
      <p:sp>
        <p:nvSpPr>
          <p:cNvPr id="56" name="Conclusion header"/>
          <p:cNvSpPr/>
          <p:nvPr/>
        </p:nvSpPr>
        <p:spPr>
          <a:xfrm>
            <a:off x="296821" y="8586882"/>
            <a:ext cx="3346093" cy="239741"/>
          </a:xfrm>
          <a:prstGeom prst="roundRect">
            <a:avLst>
              <a:gd name="adj" fmla="val 19048"/>
            </a:avLst>
          </a:prstGeom>
          <a:solidFill>
            <a:schemeClr val="accent5"/>
          </a:solidFill>
          <a:ln w="12700">
            <a:solidFill>
              <a:schemeClr val="accent5"/>
            </a:solidFill>
            <a:prstDash val="solid"/>
          </a:ln>
        </p:spPr>
      </p:sp>
      <p:sp>
        <p:nvSpPr>
          <p:cNvPr id="57" name="Conclusion heading"/>
          <p:cNvSpPr txBox="1"/>
          <p:nvPr/>
        </p:nvSpPr>
        <p:spPr>
          <a:xfrm>
            <a:off x="296821" y="8586882"/>
            <a:ext cx="3346093" cy="239741"/>
          </a:xfrm>
          <a:prstGeom prst="rect">
            <a:avLst/>
          </a:prstGeom>
          <a:noFill/>
          <a:ln/>
        </p:spPr>
        <p:txBody>
          <a:bodyPr wrap="square" lIns="0" tIns="0" rIns="0" bIns="0" rtlCol="0" anchor="ctr"/>
          <a:lstStyle/>
          <a:p>
            <a:pPr algn="ctr"/>
            <a:r>
              <a:rPr lang="en-US" sz="674" b="1" dirty="0">
                <a:solidFill>
                  <a:schemeClr val="bg1"/>
                </a:solidFill>
                <a:latin typeface="Times New Roman" panose="02020603050405020304" pitchFamily="18" charset="0"/>
                <a:cs typeface="Times New Roman" panose="02020603050405020304" pitchFamily="18" charset="0"/>
              </a:rPr>
              <a:t>Conclusion</a:t>
            </a:r>
            <a:endParaRPr lang="en-US" sz="674" dirty="0">
              <a:latin typeface="Times New Roman" panose="02020603050405020304" pitchFamily="18" charset="0"/>
              <a:cs typeface="Times New Roman" panose="02020603050405020304" pitchFamily="18" charset="0"/>
            </a:endParaRPr>
          </a:p>
        </p:txBody>
      </p:sp>
      <p:sp>
        <p:nvSpPr>
          <p:cNvPr id="58" name="Text 32"/>
          <p:cNvSpPr txBox="1"/>
          <p:nvPr/>
        </p:nvSpPr>
        <p:spPr>
          <a:xfrm>
            <a:off x="331070" y="8895120"/>
            <a:ext cx="3277595" cy="543602"/>
          </a:xfrm>
          <a:prstGeom prst="rect">
            <a:avLst/>
          </a:prstGeom>
          <a:solidFill>
            <a:schemeClr val="tx1">
              <a:lumMod val="10000"/>
              <a:lumOff val="90000"/>
            </a:schemeClr>
          </a:solidFill>
          <a:ln/>
        </p:spPr>
        <p:txBody>
          <a:bodyPr wrap="square" lIns="0" tIns="0" rIns="0" bIns="0" rtlCol="0" anchor="t"/>
          <a:lstStyle/>
          <a:p>
            <a:pPr algn="just"/>
            <a:r>
              <a:rPr lang="en-US" sz="574" dirty="0">
                <a:latin typeface="Times New Roman" panose="02020603050405020304" pitchFamily="18" charset="0"/>
                <a:cs typeface="Times New Roman" panose="02020603050405020304" pitchFamily="18" charset="0"/>
              </a:rPr>
              <a:t>EI affects decision-making, academic and professional growth via emotional awareness in the form of self-regulation and resilience. It has been found that there presents a positive connection between the two but the causality of the connection has not been developed. Systematic and mindful rules of feelings can only help learning and not take the position of good planning or institutional help. Overall, a managed solution to both efficiency and academic achievement in workplaces in future is an emotional intelligence connected with practical study planning. </a:t>
            </a:r>
          </a:p>
        </p:txBody>
      </p:sp>
      <p:sp>
        <p:nvSpPr>
          <p:cNvPr id="59" name="Frame image9.jpeg"/>
          <p:cNvSpPr/>
          <p:nvPr/>
        </p:nvSpPr>
        <p:spPr>
          <a:xfrm>
            <a:off x="800555" y="9518636"/>
            <a:ext cx="2338625" cy="828627"/>
          </a:xfrm>
          <a:prstGeom prst="rect">
            <a:avLst/>
          </a:prstGeom>
          <a:solidFill>
            <a:schemeClr val="bg1"/>
          </a:solidFill>
          <a:ln w="38100">
            <a:solidFill>
              <a:schemeClr val="accent5"/>
            </a:solidFill>
            <a:prstDash val="solid"/>
          </a:ln>
        </p:spPr>
      </p:sp>
      <p:pic>
        <p:nvPicPr>
          <p:cNvPr id="60" name="Picture image9.jpeg" descr="Illustration: image9.jpeg"/>
          <p:cNvPicPr>
            <a:picLocks noChangeAspect="1"/>
          </p:cNvPicPr>
          <p:nvPr/>
        </p:nvPicPr>
        <p:blipFill>
          <a:blip r:embed="rId11"/>
          <a:stretch>
            <a:fillRect/>
          </a:stretch>
        </p:blipFill>
        <p:spPr>
          <a:xfrm>
            <a:off x="823387" y="9541468"/>
            <a:ext cx="2292960" cy="782962"/>
          </a:xfrm>
          <a:prstGeom prst="rect">
            <a:avLst/>
          </a:prstGeom>
        </p:spPr>
      </p:pic>
      <p:sp>
        <p:nvSpPr>
          <p:cNvPr id="61" name="References card"/>
          <p:cNvSpPr/>
          <p:nvPr/>
        </p:nvSpPr>
        <p:spPr>
          <a:xfrm>
            <a:off x="3848406" y="8518385"/>
            <a:ext cx="3483087" cy="1943040"/>
          </a:xfrm>
          <a:prstGeom prst="roundRect">
            <a:avLst>
              <a:gd name="adj" fmla="val 3525"/>
            </a:avLst>
          </a:prstGeom>
          <a:solidFill>
            <a:schemeClr val="accent1">
              <a:lumMod val="20000"/>
              <a:lumOff val="80000"/>
            </a:schemeClr>
          </a:solidFill>
          <a:ln w="25400">
            <a:solidFill>
              <a:schemeClr val="accent1"/>
            </a:solidFill>
            <a:prstDash val="solid"/>
          </a:ln>
          <a:effectLst>
            <a:outerShdw blurRad="177800" dist="38100" dir="5400000" algn="bl" rotWithShape="0">
              <a:srgbClr val="000000">
                <a:alpha val="20000"/>
              </a:srgbClr>
            </a:outerShdw>
          </a:effectLst>
        </p:spPr>
      </p:sp>
      <p:sp>
        <p:nvSpPr>
          <p:cNvPr id="62" name="References header"/>
          <p:cNvSpPr/>
          <p:nvPr/>
        </p:nvSpPr>
        <p:spPr>
          <a:xfrm>
            <a:off x="3916903" y="8586882"/>
            <a:ext cx="3346093" cy="239741"/>
          </a:xfrm>
          <a:prstGeom prst="roundRect">
            <a:avLst>
              <a:gd name="adj" fmla="val 19048"/>
            </a:avLst>
          </a:prstGeom>
          <a:solidFill>
            <a:schemeClr val="accent1"/>
          </a:solidFill>
          <a:ln w="12700">
            <a:solidFill>
              <a:schemeClr val="accent1"/>
            </a:solidFill>
            <a:prstDash val="solid"/>
          </a:ln>
        </p:spPr>
      </p:sp>
      <p:sp>
        <p:nvSpPr>
          <p:cNvPr id="63" name="References heading"/>
          <p:cNvSpPr txBox="1"/>
          <p:nvPr/>
        </p:nvSpPr>
        <p:spPr>
          <a:xfrm>
            <a:off x="3916903" y="8586882"/>
            <a:ext cx="3346093" cy="239741"/>
          </a:xfrm>
          <a:prstGeom prst="rect">
            <a:avLst/>
          </a:prstGeom>
          <a:noFill/>
          <a:ln/>
        </p:spPr>
        <p:txBody>
          <a:bodyPr wrap="square" lIns="0" tIns="0" rIns="0" bIns="0" rtlCol="0" anchor="ctr"/>
          <a:lstStyle/>
          <a:p>
            <a:pPr algn="ctr"/>
            <a:r>
              <a:rPr lang="en-US" sz="674" b="1" dirty="0">
                <a:solidFill>
                  <a:schemeClr val="bg1"/>
                </a:solidFill>
                <a:latin typeface="Times New Roman" panose="02020603050405020304" pitchFamily="18" charset="0"/>
                <a:cs typeface="Times New Roman" panose="02020603050405020304" pitchFamily="18" charset="0"/>
              </a:rPr>
              <a:t>References</a:t>
            </a:r>
            <a:endParaRPr lang="en-US" sz="674" dirty="0">
              <a:latin typeface="Times New Roman" panose="02020603050405020304" pitchFamily="18" charset="0"/>
              <a:cs typeface="Times New Roman" panose="02020603050405020304" pitchFamily="18" charset="0"/>
            </a:endParaRPr>
          </a:p>
        </p:txBody>
      </p:sp>
      <p:sp>
        <p:nvSpPr>
          <p:cNvPr id="64" name="References text"/>
          <p:cNvSpPr txBox="1"/>
          <p:nvPr/>
        </p:nvSpPr>
        <p:spPr>
          <a:xfrm>
            <a:off x="3951152" y="8895120"/>
            <a:ext cx="3277595" cy="1474975"/>
          </a:xfrm>
          <a:prstGeom prst="rect">
            <a:avLst/>
          </a:prstGeom>
          <a:solidFill>
            <a:schemeClr val="accent1">
              <a:lumMod val="20000"/>
              <a:lumOff val="80000"/>
            </a:schemeClr>
          </a:solidFill>
          <a:ln/>
        </p:spPr>
        <p:txBody>
          <a:bodyPr wrap="square" lIns="0" tIns="0" rIns="0" bIns="0" rtlCol="0" anchor="t"/>
          <a:lstStyle/>
          <a:p>
            <a:pPr marL="85622" indent="-85622" algn="just">
              <a:buFont typeface="Arial" panose="020B0604020202020204" pitchFamily="34" charset="0"/>
              <a:buChar char="•"/>
            </a:pPr>
            <a:r>
              <a:rPr lang="en-US" sz="462" dirty="0">
                <a:latin typeface="Times New Roman" panose="02020603050405020304" pitchFamily="18" charset="0"/>
                <a:cs typeface="Times New Roman" panose="02020603050405020304" pitchFamily="18" charset="0"/>
              </a:rPr>
              <a:t>Aamir, D.A. (2023). Emotional intelligence and organizational commitment - application of the Goleman’s model of emotional intelligence. </a:t>
            </a:r>
            <a:r>
              <a:rPr lang="en-US" sz="462" i="1" dirty="0">
                <a:latin typeface="Times New Roman" panose="02020603050405020304" pitchFamily="18" charset="0"/>
                <a:cs typeface="Times New Roman" panose="02020603050405020304" pitchFamily="18" charset="0"/>
              </a:rPr>
              <a:t>International Journal of Intellectual Human Resource Management (IJIHRM)</a:t>
            </a:r>
            <a:r>
              <a:rPr lang="en-US" sz="462" dirty="0">
                <a:latin typeface="Times New Roman" panose="02020603050405020304" pitchFamily="18" charset="0"/>
                <a:cs typeface="Times New Roman" panose="02020603050405020304" pitchFamily="18" charset="0"/>
              </a:rPr>
              <a:t>, [online] 4(01), pp.01–06. Available at: </a:t>
            </a:r>
            <a:r>
              <a:rPr lang="en-US" sz="462" u="sng" dirty="0">
                <a:solidFill>
                  <a:srgbClr val="000000"/>
                </a:solidFill>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xmlns="" val="tx"/>
                    </a:ext>
                  </a:extLst>
                </a:hlinkClick>
              </a:rPr>
              <a:t>https://journals.gulfuniversity.org/index.php/ijihrm/article/view/116</a:t>
            </a:r>
            <a:r>
              <a:rPr lang="en-US" sz="462" dirty="0">
                <a:latin typeface="Times New Roman" panose="02020603050405020304" pitchFamily="18" charset="0"/>
                <a:cs typeface="Times New Roman" panose="02020603050405020304" pitchFamily="18" charset="0"/>
              </a:rPr>
              <a:t> </a:t>
            </a:r>
          </a:p>
          <a:p>
            <a:pPr marL="85622" indent="-85622" algn="just">
              <a:buFont typeface="Arial" panose="020B0604020202020204" pitchFamily="34" charset="0"/>
              <a:buChar char="•"/>
            </a:pPr>
            <a:r>
              <a:rPr lang="en-US" sz="462" dirty="0">
                <a:latin typeface="Times New Roman" panose="02020603050405020304" pitchFamily="18" charset="0"/>
                <a:cs typeface="Times New Roman" panose="02020603050405020304" pitchFamily="18" charset="0"/>
              </a:rPr>
              <a:t>Ahmed, I., Bernhardt, G.V. and Shivappa, P. (2023). Prevalence of academic procrastination and its negative impact on students. </a:t>
            </a:r>
            <a:r>
              <a:rPr lang="en-US" sz="462" i="1" dirty="0">
                <a:latin typeface="Times New Roman" panose="02020603050405020304" pitchFamily="18" charset="0"/>
                <a:cs typeface="Times New Roman" panose="02020603050405020304" pitchFamily="18" charset="0"/>
              </a:rPr>
              <a:t>Biomedical and Biotechnology Research Journal (BBRJ)</a:t>
            </a:r>
            <a:r>
              <a:rPr lang="en-US" sz="462" dirty="0">
                <a:latin typeface="Times New Roman" panose="02020603050405020304" pitchFamily="18" charset="0"/>
                <a:cs typeface="Times New Roman" panose="02020603050405020304" pitchFamily="18" charset="0"/>
              </a:rPr>
              <a:t>, [online] 7(3), pp.363–370. </a:t>
            </a:r>
            <a:r>
              <a:rPr lang="en-US" sz="462" u="sng" dirty="0">
                <a:solidFill>
                  <a:srgbClr val="000000"/>
                </a:solidFill>
                <a:latin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xmlns="" val="tx"/>
                    </a:ext>
                  </a:extLst>
                </a:hlinkClick>
              </a:rPr>
              <a:t>https://doi.org/10.4103/bbrj.bbrj_64_23</a:t>
            </a:r>
            <a:r>
              <a:rPr lang="en-US" sz="462" dirty="0">
                <a:latin typeface="Times New Roman" panose="02020603050405020304" pitchFamily="18" charset="0"/>
                <a:cs typeface="Times New Roman" panose="02020603050405020304" pitchFamily="18" charset="0"/>
              </a:rPr>
              <a:t>. </a:t>
            </a:r>
          </a:p>
          <a:p>
            <a:pPr marL="85622" indent="-85622" algn="just">
              <a:buFont typeface="Arial" panose="020B0604020202020204" pitchFamily="34" charset="0"/>
              <a:buChar char="•"/>
            </a:pPr>
            <a:r>
              <a:rPr lang="en-US" sz="462" dirty="0">
                <a:latin typeface="Times New Roman" panose="02020603050405020304" pitchFamily="18" charset="0"/>
                <a:cs typeface="Times New Roman" panose="02020603050405020304" pitchFamily="18" charset="0"/>
              </a:rPr>
              <a:t>Gibbons, E.A. (2026). Self-awareness and emotional intelligence. </a:t>
            </a:r>
            <a:r>
              <a:rPr lang="en-US" sz="462" i="1" dirty="0">
                <a:latin typeface="Times New Roman" panose="02020603050405020304" pitchFamily="18" charset="0"/>
                <a:cs typeface="Times New Roman" panose="02020603050405020304" pitchFamily="18" charset="0"/>
              </a:rPr>
              <a:t>Foundations of Leadership Development</a:t>
            </a:r>
            <a:r>
              <a:rPr lang="en-US" sz="462" dirty="0">
                <a:latin typeface="Times New Roman" panose="02020603050405020304" pitchFamily="18" charset="0"/>
                <a:cs typeface="Times New Roman" panose="02020603050405020304" pitchFamily="18" charset="0"/>
              </a:rPr>
              <a:t>, pp.21–43. </a:t>
            </a:r>
            <a:r>
              <a:rPr lang="en-US" sz="462" u="sng" dirty="0">
                <a:solidFill>
                  <a:srgbClr val="000000"/>
                </a:solidFill>
                <a:latin typeface="Times New Roman" panose="02020603050405020304" pitchFamily="18" charset="0"/>
                <a:cs typeface="Times New Roman" panose="02020603050405020304" pitchFamily="18" charset="0"/>
                <a:hlinkClick r:id="rId14">
                  <a:extLst>
                    <a:ext uri="{A12FA001-AC4F-418D-AE19-62706E023703}">
                      <ahyp:hlinkClr xmlns:ahyp="http://schemas.microsoft.com/office/drawing/2018/hyperlinkcolor" xmlns="" val="tx"/>
                    </a:ext>
                  </a:extLst>
                </a:hlinkClick>
              </a:rPr>
              <a:t>https://doi.org/10.1007/978-3-032-28042-8_2</a:t>
            </a:r>
            <a:r>
              <a:rPr lang="en-US" sz="462" dirty="0">
                <a:latin typeface="Times New Roman" panose="02020603050405020304" pitchFamily="18" charset="0"/>
                <a:cs typeface="Times New Roman" panose="02020603050405020304" pitchFamily="18" charset="0"/>
              </a:rPr>
              <a:t>. </a:t>
            </a:r>
          </a:p>
          <a:p>
            <a:pPr marL="85622" indent="-85622" algn="just">
              <a:buFont typeface="Arial" panose="020B0604020202020204" pitchFamily="34" charset="0"/>
              <a:buChar char="•"/>
            </a:pPr>
            <a:r>
              <a:rPr lang="en-US" sz="462" dirty="0">
                <a:latin typeface="Times New Roman" panose="02020603050405020304" pitchFamily="18" charset="0"/>
                <a:cs typeface="Times New Roman" panose="02020603050405020304" pitchFamily="18" charset="0"/>
              </a:rPr>
              <a:t>Khalisah, N. (2023). The role of emotional intelligence in effective decision-making. </a:t>
            </a:r>
            <a:r>
              <a:rPr lang="en-US" sz="462" i="1" dirty="0">
                <a:latin typeface="Times New Roman" panose="02020603050405020304" pitchFamily="18" charset="0"/>
                <a:cs typeface="Times New Roman" panose="02020603050405020304" pitchFamily="18" charset="0"/>
              </a:rPr>
              <a:t>Journal of Management and Administration Provision</a:t>
            </a:r>
            <a:r>
              <a:rPr lang="en-US" sz="462" dirty="0">
                <a:latin typeface="Times New Roman" panose="02020603050405020304" pitchFamily="18" charset="0"/>
                <a:cs typeface="Times New Roman" panose="02020603050405020304" pitchFamily="18" charset="0"/>
              </a:rPr>
              <a:t>, 3(1), pp.17–21. </a:t>
            </a:r>
            <a:r>
              <a:rPr lang="en-US" sz="462" u="sng" dirty="0">
                <a:solidFill>
                  <a:srgbClr val="000000"/>
                </a:solidFill>
                <a:latin typeface="Times New Roman" panose="02020603050405020304" pitchFamily="18" charset="0"/>
                <a:cs typeface="Times New Roman" panose="02020603050405020304" pitchFamily="18" charset="0"/>
                <a:hlinkClick r:id="rId15">
                  <a:extLst>
                    <a:ext uri="{A12FA001-AC4F-418D-AE19-62706E023703}">
                      <ahyp:hlinkClr xmlns:ahyp="http://schemas.microsoft.com/office/drawing/2018/hyperlinkcolor" xmlns="" val="tx"/>
                    </a:ext>
                  </a:extLst>
                </a:hlinkClick>
              </a:rPr>
              <a:t>https://doi.org/10.55885/jmap.v3i1.220</a:t>
            </a:r>
            <a:r>
              <a:rPr lang="en-US" sz="462" dirty="0">
                <a:latin typeface="Times New Roman" panose="02020603050405020304" pitchFamily="18" charset="0"/>
                <a:cs typeface="Times New Roman" panose="02020603050405020304" pitchFamily="18" charset="0"/>
              </a:rPr>
              <a:t>. </a:t>
            </a:r>
          </a:p>
          <a:p>
            <a:pPr marL="85622" indent="-85622" algn="just">
              <a:buFont typeface="Arial" panose="020B0604020202020204" pitchFamily="34" charset="0"/>
              <a:buChar char="•"/>
            </a:pPr>
            <a:r>
              <a:rPr lang="en-US" sz="462" dirty="0">
                <a:latin typeface="Times New Roman" panose="02020603050405020304" pitchFamily="18" charset="0"/>
                <a:cs typeface="Times New Roman" panose="02020603050405020304" pitchFamily="18" charset="0"/>
              </a:rPr>
              <a:t>Qudrat-Ullah, H. (2025). Building self-awareness. </a:t>
            </a:r>
            <a:r>
              <a:rPr lang="en-US" sz="462" i="1" dirty="0">
                <a:latin typeface="Times New Roman" panose="02020603050405020304" pitchFamily="18" charset="0"/>
                <a:cs typeface="Times New Roman" panose="02020603050405020304" pitchFamily="18" charset="0"/>
              </a:rPr>
              <a:t>Mastering Decision-Making in Business and Personal Life</a:t>
            </a:r>
            <a:r>
              <a:rPr lang="en-US" sz="462" dirty="0">
                <a:latin typeface="Times New Roman" panose="02020603050405020304" pitchFamily="18" charset="0"/>
                <a:cs typeface="Times New Roman" panose="02020603050405020304" pitchFamily="18" charset="0"/>
              </a:rPr>
              <a:t>, pp.109–146. </a:t>
            </a:r>
            <a:r>
              <a:rPr lang="en-US" sz="462" u="sng" dirty="0">
                <a:solidFill>
                  <a:srgbClr val="000000"/>
                </a:solidFill>
                <a:latin typeface="Times New Roman" panose="02020603050405020304" pitchFamily="18" charset="0"/>
                <a:cs typeface="Times New Roman" panose="02020603050405020304" pitchFamily="18" charset="0"/>
                <a:hlinkClick r:id="rId16">
                  <a:extLst>
                    <a:ext uri="{A12FA001-AC4F-418D-AE19-62706E023703}">
                      <ahyp:hlinkClr xmlns:ahyp="http://schemas.microsoft.com/office/drawing/2018/hyperlinkcolor" xmlns="" val="tx"/>
                    </a:ext>
                  </a:extLst>
                </a:hlinkClick>
              </a:rPr>
              <a:t>https://doi.org/10.1007/978-3-031-81068-8_5</a:t>
            </a:r>
            <a:r>
              <a:rPr lang="en-US" sz="462" dirty="0">
                <a:latin typeface="Times New Roman" panose="02020603050405020304" pitchFamily="18" charset="0"/>
                <a:cs typeface="Times New Roman" panose="02020603050405020304" pitchFamily="18" charset="0"/>
              </a:rPr>
              <a:t>. </a:t>
            </a:r>
          </a:p>
          <a:p>
            <a:pPr marL="85622" indent="-85622" algn="just">
              <a:buFont typeface="Arial" panose="020B0604020202020204" pitchFamily="34" charset="0"/>
              <a:buChar char="•"/>
            </a:pPr>
            <a:r>
              <a:rPr lang="en-US" sz="462" dirty="0">
                <a:latin typeface="Times New Roman" panose="02020603050405020304" pitchFamily="18" charset="0"/>
                <a:cs typeface="Times New Roman" panose="02020603050405020304" pitchFamily="18" charset="0"/>
              </a:rPr>
              <a:t>Sánchez-Álvarez, N., Berrios Martos, M.P. and Extremera, N. (2020). A meta-analysis of the relationship between Emotional Intelligence and academic performance in secondary education: A multi-stream comparison. </a:t>
            </a:r>
            <a:r>
              <a:rPr lang="en-US" sz="462" i="1" dirty="0">
                <a:latin typeface="Times New Roman" panose="02020603050405020304" pitchFamily="18" charset="0"/>
                <a:cs typeface="Times New Roman" panose="02020603050405020304" pitchFamily="18" charset="0"/>
              </a:rPr>
              <a:t>Frontiers in Psychology</a:t>
            </a:r>
            <a:r>
              <a:rPr lang="en-US" sz="462" dirty="0">
                <a:latin typeface="Times New Roman" panose="02020603050405020304" pitchFamily="18" charset="0"/>
                <a:cs typeface="Times New Roman" panose="02020603050405020304" pitchFamily="18" charset="0"/>
              </a:rPr>
              <a:t>, [online] 11. </a:t>
            </a:r>
            <a:r>
              <a:rPr lang="en-US" sz="462" u="sng" dirty="0">
                <a:solidFill>
                  <a:srgbClr val="000000"/>
                </a:solidFill>
                <a:latin typeface="Times New Roman" panose="02020603050405020304" pitchFamily="18" charset="0"/>
                <a:cs typeface="Times New Roman" panose="02020603050405020304" pitchFamily="18" charset="0"/>
                <a:hlinkClick r:id="rId17">
                  <a:extLst>
                    <a:ext uri="{A12FA001-AC4F-418D-AE19-62706E023703}">
                      <ahyp:hlinkClr xmlns:ahyp="http://schemas.microsoft.com/office/drawing/2018/hyperlinkcolor" xmlns="" val="tx"/>
                    </a:ext>
                  </a:extLst>
                </a:hlinkClick>
              </a:rPr>
              <a:t>https://doi.org/10.3389/fpsyg.2020.01517</a:t>
            </a:r>
            <a:r>
              <a:rPr lang="en-US" sz="462" dirty="0">
                <a:latin typeface="Times New Roman" panose="02020603050405020304" pitchFamily="18" charset="0"/>
                <a:cs typeface="Times New Roman" panose="02020603050405020304" pitchFamily="18" charset="0"/>
              </a:rPr>
              <a:t>. </a:t>
            </a:r>
          </a:p>
          <a:p>
            <a:pPr marL="85622" indent="-85622" algn="just">
              <a:buFont typeface="Arial" panose="020B0604020202020204" pitchFamily="34" charset="0"/>
              <a:buChar char="•"/>
            </a:pPr>
            <a:r>
              <a:rPr lang="en-US" sz="462" dirty="0">
                <a:latin typeface="Times New Roman" panose="02020603050405020304" pitchFamily="18" charset="0"/>
                <a:cs typeface="Times New Roman" panose="02020603050405020304" pitchFamily="18" charset="0"/>
              </a:rPr>
              <a:t>Zhou, Z., Tavan, H., Kavarizadeh, F., Sarokhani, M. and Sayehmiri, K. (2024). The relationship between emotional intelligence, spiritual intelligence, and student achievement: A systematic review and meta-analysis. </a:t>
            </a:r>
            <a:r>
              <a:rPr lang="en-US" sz="462" i="1" dirty="0">
                <a:latin typeface="Times New Roman" panose="02020603050405020304" pitchFamily="18" charset="0"/>
                <a:cs typeface="Times New Roman" panose="02020603050405020304" pitchFamily="18" charset="0"/>
              </a:rPr>
              <a:t>BMC Medical Education</a:t>
            </a:r>
            <a:r>
              <a:rPr lang="en-US" sz="462" dirty="0">
                <a:latin typeface="Times New Roman" panose="02020603050405020304" pitchFamily="18" charset="0"/>
                <a:cs typeface="Times New Roman" panose="02020603050405020304" pitchFamily="18" charset="0"/>
              </a:rPr>
              <a:t>, 24(1). </a:t>
            </a:r>
            <a:r>
              <a:rPr lang="en-US" sz="462" u="sng" dirty="0">
                <a:solidFill>
                  <a:srgbClr val="000000"/>
                </a:solidFill>
                <a:latin typeface="Times New Roman" panose="02020603050405020304" pitchFamily="18" charset="0"/>
                <a:cs typeface="Times New Roman" panose="02020603050405020304" pitchFamily="18" charset="0"/>
                <a:hlinkClick r:id="rId18">
                  <a:extLst>
                    <a:ext uri="{A12FA001-AC4F-418D-AE19-62706E023703}">
                      <ahyp:hlinkClr xmlns:ahyp="http://schemas.microsoft.com/office/drawing/2018/hyperlinkcolor" xmlns="" val="tx"/>
                    </a:ext>
                  </a:extLst>
                </a:hlinkClick>
              </a:rPr>
              <a:t>https://doi.org/10.1186/s12909-024-05208-5</a:t>
            </a:r>
            <a:r>
              <a:rPr lang="en-US" sz="462" dirty="0">
                <a:latin typeface="Times New Roman" panose="02020603050405020304" pitchFamily="18" charset="0"/>
                <a:cs typeface="Times New Roman" panose="02020603050405020304" pitchFamily="18" charset="0"/>
              </a:rPr>
              <a:t>. </a:t>
            </a:r>
          </a:p>
          <a:p>
            <a:pPr marL="85622" indent="-85622" algn="just">
              <a:buFont typeface="Arial" panose="020B0604020202020204" pitchFamily="34" charset="0"/>
              <a:buChar char="•"/>
            </a:pPr>
            <a:r>
              <a:rPr lang="en-US" sz="462" dirty="0">
                <a:latin typeface="Times New Roman" panose="02020603050405020304" pitchFamily="18" charset="0"/>
                <a:cs typeface="Times New Roman" panose="02020603050405020304" pitchFamily="18" charset="0"/>
              </a:rPr>
              <a:t>Zuo, X., Tang, Y., Chen, Y. and Zhou, Z. (2023). The efficacy of mindfulness-based interventions on mental health among university students: A systematic review and meta-analysis. </a:t>
            </a:r>
            <a:r>
              <a:rPr lang="en-US" sz="462" i="1" dirty="0">
                <a:latin typeface="Times New Roman" panose="02020603050405020304" pitchFamily="18" charset="0"/>
                <a:cs typeface="Times New Roman" panose="02020603050405020304" pitchFamily="18" charset="0"/>
              </a:rPr>
              <a:t>Frontiers in Public Health</a:t>
            </a:r>
            <a:r>
              <a:rPr lang="en-US" sz="462" dirty="0">
                <a:latin typeface="Times New Roman" panose="02020603050405020304" pitchFamily="18" charset="0"/>
                <a:cs typeface="Times New Roman" panose="02020603050405020304" pitchFamily="18" charset="0"/>
              </a:rPr>
              <a:t>, [online] 11. </a:t>
            </a:r>
            <a:r>
              <a:rPr lang="en-US" sz="462" u="sng" dirty="0">
                <a:solidFill>
                  <a:srgbClr val="000000"/>
                </a:solidFill>
                <a:latin typeface="Times New Roman" panose="02020603050405020304" pitchFamily="18" charset="0"/>
                <a:cs typeface="Times New Roman" panose="02020603050405020304" pitchFamily="18" charset="0"/>
                <a:hlinkClick r:id="rId19">
                  <a:extLst>
                    <a:ext uri="{A12FA001-AC4F-418D-AE19-62706E023703}">
                      <ahyp:hlinkClr xmlns:ahyp="http://schemas.microsoft.com/office/drawing/2018/hyperlinkcolor" xmlns="" val="tx"/>
                    </a:ext>
                  </a:extLst>
                </a:hlinkClick>
              </a:rPr>
              <a:t>https://doi.org/10.3389/fpubh.2023.1259250</a:t>
            </a:r>
            <a:r>
              <a:rPr lang="en-US" sz="462" dirty="0">
                <a:latin typeface="Times New Roman" panose="02020603050405020304" pitchFamily="18" charset="0"/>
                <a:cs typeface="Times New Roman" panose="02020603050405020304" pitchFamily="18" charset="0"/>
              </a:rPr>
              <a:t>. </a:t>
            </a:r>
          </a:p>
        </p:txBody>
      </p:sp>
    </p:spTree>
  </p:cSld>
  <p:clrMapOvr>
    <a:masterClrMapping/>
  </p:clrMapOvr>
</p:sld>
</file>

<file path=ppt/theme/theme1.xml><?xml version="1.0" encoding="utf-8"?>
<a:theme xmlns:a="http://schemas.openxmlformats.org/drawingml/2006/main" name="EI Poster">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TotalTime>
  <Words>1627</Words>
  <Application>Microsoft Office PowerPoint</Application>
  <PresentationFormat>Custom</PresentationFormat>
  <Paragraphs>34</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EI Poster</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LCLM5006 Developing Emotional Intelligence Skills</dc:title>
  <dc:subject>PptxGenJS Presentation</dc:subject>
  <dc:creator>PptxGenJS</dc:creator>
  <cp:lastModifiedBy>user</cp:lastModifiedBy>
  <cp:revision>4</cp:revision>
  <dcterms:created xsi:type="dcterms:W3CDTF">2026-10-08T09:32:56Z</dcterms:created>
  <dcterms:modified xsi:type="dcterms:W3CDTF">2026-10-08T09:45:04Z</dcterms:modified>
</cp:coreProperties>
</file>