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59" r:id="rId5"/>
    <p:sldId id="767" r:id="rId6"/>
    <p:sldId id="760" r:id="rId7"/>
    <p:sldId id="766" r:id="rId8"/>
    <p:sldId id="759" r:id="rId9"/>
    <p:sldId id="764" r:id="rId10"/>
    <p:sldId id="761" r:id="rId11"/>
    <p:sldId id="7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9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2" d="100"/>
          <a:sy n="72" d="100"/>
        </p:scale>
        <p:origin x="357" y="-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9-30T07:15:38.152"/>
    </inkml:context>
    <inkml:brush xml:id="br0">
      <inkml:brushProperty name="width" value="0.4" units="cm"/>
      <inkml:brushProperty name="height" value="0.8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9-30T07:15:45.271"/>
    </inkml:context>
    <inkml:brush xml:id="br0">
      <inkml:brushProperty name="width" value="0.4" units="cm"/>
      <inkml:brushProperty name="height" value="0.8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0,'14631'0,"-10101"0,-4516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9-30T07:15:58.793"/>
    </inkml:context>
    <inkml:brush xml:id="br0">
      <inkml:brushProperty name="width" value="0.4" units="cm"/>
      <inkml:brushProperty name="height" value="0.8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1,'5664'0,"-5647"0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9-30T07:16:06.717"/>
    </inkml:context>
    <inkml:brush xml:id="br0">
      <inkml:brushProperty name="width" value="0.4" units="cm"/>
      <inkml:brushProperty name="height" value="0.8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0,'5702'0,"-5684"0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202B7-B169-451D-A407-2C560E6E9F6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4F0E6-4DE3-4A29-8B63-0756001BC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65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889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979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14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0626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846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4F0E6-4DE3-4A29-8B63-0756001BCD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34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711D6-0AB8-4C19-BAD7-B0FF6FE530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19BAF1-EFB5-4F35-B55A-80DA2B6DCB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1B2CC-EC8E-4960-A343-21C1CFA3F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49FA3-3878-44FF-9E24-DA5393570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2E098-4919-4395-812C-5A81B5336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77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9A491-F018-4B78-9BB7-911586342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EBD71-E4D3-4D06-9B5E-18213F62E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849E1-55DF-408F-B36E-71D4A150C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146F0-CA6A-4C78-AB41-4E565AAFF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F9E12-F362-4F06-8902-649FA41A0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302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55B24-4D81-4610-9BD8-767BD52C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FD0FC9-D275-4F8F-B451-12DF9AA19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F9DE-A5F0-482C-91CF-BB7832EA9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D17C5-CFCF-42D0-98D3-FA53D9BBF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EBB10-B93A-43F4-9094-04814F8F9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5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C58F9-B29F-4687-A00D-8116CF7D4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FB19F-A477-4DFE-A80F-5159E4DA1A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F3CB16-C224-4431-B687-5DBE825ED2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4BB2A4-4234-4EB5-909A-25BCD887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AE13F2-AF3C-420C-B3AA-94C47CECF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61995-B054-4372-85B1-CC47D98B1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3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6D648-1778-4788-ACAF-BD881A4B6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AF923-7271-4FCE-AA63-7CD4A70C4F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AC495-CD29-4B86-B14F-90C5C7FDA8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7E0039-697F-4CA2-92C5-C98FCC06C7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F18698-66CC-4492-924B-5D025CB31B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9A2AFD-7A19-4D0A-87F9-860B0765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D89FDD-B5C1-4795-B1B5-AD5F2A88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40477F-3CC7-4550-BF15-2CFB9E64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6D53D-12CE-4F47-BA8D-D7ED64389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DE9430-10EF-4826-9D97-EA334F41B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BFDA07-59EF-4229-B3C8-C48D0EDB5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F1C4DA-1AC9-4A15-94F3-8E808776D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689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4F5DC5-289B-426B-92B1-A5231068C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017029-8BD4-4D93-BA0E-FD54FDEF0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C3DAAD-D5FA-42CE-BD53-9B16267C3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65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2D28B-427B-4257-B1B3-AA6F17896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E7864-EEE1-4672-8635-8322CDD0F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37752D-8877-4486-BBA1-A27A58497C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0971A8-B38D-4A9B-8723-DD2DD353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5222A3-2589-4BF1-A5AF-4BFDEFC2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14F4C-92DB-4EA6-B844-7B578C314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933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1111-998F-4F2C-A259-87AB15F5E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76F48-AB21-49E9-B64D-DEA5CAD2EF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98956B-34F8-4CD9-92EA-9542814D6C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67FA1-B1A0-4802-8400-42CE3EC6A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1594F-21ED-49A0-AE22-D07B37F90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E27C7E-E5CF-420D-9A38-F8BCA463E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628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642E0-C918-45F1-BC69-DC1BCBA8B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AE5652-2ED3-4B3A-820A-179E86610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719FC-C4E7-4DB1-BA7E-99E67562C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2878D-263B-473E-ABEE-390F41D00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2AE24-E9E9-436A-BDC0-B3AD8775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623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777F3D-1409-40C3-94CB-998438C66E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4AEDD8-C42D-45CD-90F2-F3B4C85983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DE3D9-180D-4056-8985-528958BE1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47BD6-0B6B-40E5-9134-F773FB667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6952A-27B7-4252-B587-74D0A95F1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2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_02_G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524935" y="6370641"/>
            <a:ext cx="531284" cy="2127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609600" y="1937385"/>
            <a:ext cx="4876800" cy="689570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800">
                <a:solidFill>
                  <a:srgbClr val="4D4F53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609602" y="2743202"/>
            <a:ext cx="2927593" cy="728133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607486" y="457200"/>
            <a:ext cx="10985500" cy="109319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86" y="5848290"/>
            <a:ext cx="3952193" cy="99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945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83DFD3-AE88-4392-B20C-C9D2AAF6E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1FDBB-9CB8-4A80-85A6-458DCEBE09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C202B-DF5C-4910-84D7-DF70B9DA23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57678-7B80-4642-AFAA-A4B21D753FB6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2EFA6-598C-4572-B267-724C437DB6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8213F-205E-4FB2-A482-C54869850F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E2FA2-5A1B-42D3-A3BE-A18D9AB2D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44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customXml" Target="../ink/ink2.xml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61523" y="2025221"/>
            <a:ext cx="3253479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en-US" sz="2800" b="1" i="1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Calibri Light"/>
              </a:rPr>
              <a:t>Shoulder arthroplasty</a:t>
            </a:r>
            <a:br>
              <a:rPr lang="en-US" sz="2800" b="1" i="1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Calibri Light"/>
              </a:rPr>
            </a:br>
            <a:r>
              <a:rPr lang="en-US" sz="2800" b="1" i="1" kern="12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Calibri Light"/>
              </a:rPr>
              <a:t>Team Investment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9D392B-ADEC-6C95-6EEB-D856448B8D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245"/>
          <a:stretch/>
        </p:blipFill>
        <p:spPr>
          <a:xfrm>
            <a:off x="6096000" y="1574019"/>
            <a:ext cx="5881854" cy="4687909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9D8B15-3130-8B5F-6EE5-9B8E427DD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615" y="497232"/>
            <a:ext cx="6011007" cy="73528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500" dirty="0">
                <a:solidFill>
                  <a:srgbClr val="BF9000"/>
                </a:solidFill>
                <a:latin typeface="Amasis MT Pro Medium" panose="02040604050005020304" pitchFamily="18" charset="0"/>
                <a:cs typeface="Calibri Light"/>
              </a:rPr>
              <a:t>Problems</a:t>
            </a:r>
            <a:r>
              <a:rPr lang="en-US" sz="4500" dirty="0">
                <a:solidFill>
                  <a:srgbClr val="002060"/>
                </a:solidFill>
                <a:latin typeface="Amasis MT Pro Medium" panose="020B0604020202020204" pitchFamily="18" charset="0"/>
                <a:cs typeface="Calibri Light"/>
              </a:rPr>
              <a:t> </a:t>
            </a:r>
            <a:endParaRPr lang="en-US" sz="4500" kern="1200" dirty="0">
              <a:solidFill>
                <a:srgbClr val="002060"/>
              </a:solidFill>
              <a:latin typeface="Amasis MT Pro Medium" panose="020B0604020202020204" pitchFamily="18" charset="0"/>
              <a:cs typeface="Calibri Light"/>
            </a:endParaRP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437EDA0C-92F1-5430-ABD7-FDE0E18B4AE0}"/>
              </a:ext>
            </a:extLst>
          </p:cNvPr>
          <p:cNvSpPr txBox="1">
            <a:spLocks/>
          </p:cNvSpPr>
          <p:nvPr/>
        </p:nvSpPr>
        <p:spPr>
          <a:xfrm>
            <a:off x="147240" y="1357970"/>
            <a:ext cx="7251672" cy="32784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685800" indent="-6858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Spread too thin</a:t>
            </a:r>
          </a:p>
          <a:p>
            <a:pPr marL="685800" indent="-685800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pPr marL="685800" indent="-6858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Surgery is support heavy</a:t>
            </a:r>
          </a:p>
          <a:p>
            <a:pPr marL="685800" indent="-685800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pPr marL="685800" indent="-6858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nhs staff turnover – 12% </a:t>
            </a:r>
          </a:p>
          <a:p>
            <a:pPr marL="685800" indent="-685800">
              <a:buFont typeface="Wingdings" panose="05000000000000000000" pitchFamily="2" charset="2"/>
              <a:buChar char="§"/>
            </a:pPr>
            <a:endParaRPr lang="en-US" sz="1800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pPr marL="685800" indent="-685800">
              <a:buFont typeface="Wingdings" panose="05000000000000000000" pitchFamily="2" charset="2"/>
              <a:buChar char="§"/>
            </a:pPr>
            <a:r>
              <a:rPr lang="en-US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Not equipped for increased cases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074CFA-135C-4FFA-8D60-C206D4AB0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6282" y="0"/>
            <a:ext cx="41657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130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FA50392-A184-3E73-8419-D4FBA9E44E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885" r="2" b="7190"/>
          <a:stretch/>
        </p:blipFill>
        <p:spPr>
          <a:xfrm>
            <a:off x="6310149" y="476651"/>
            <a:ext cx="5662835" cy="3876261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1D5135-6353-2C6A-D0BA-5454E91397F1}"/>
              </a:ext>
            </a:extLst>
          </p:cNvPr>
          <p:cNvSpPr txBox="1"/>
          <p:nvPr/>
        </p:nvSpPr>
        <p:spPr>
          <a:xfrm>
            <a:off x="553794" y="412789"/>
            <a:ext cx="554038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>
                <a:solidFill>
                  <a:srgbClr val="002060"/>
                </a:solidFill>
                <a:latin typeface="Amasis MT Pro Medium" panose="02040604050005020304" pitchFamily="18" charset="0"/>
              </a:rPr>
              <a:t>BENEFITS</a:t>
            </a:r>
          </a:p>
          <a:p>
            <a:endParaRPr lang="en-GB" sz="4400" u="sng" dirty="0">
              <a:solidFill>
                <a:srgbClr val="002060"/>
              </a:solidFill>
              <a:latin typeface="Amasis MT Pro Medium" panose="02040604050005020304" pitchFamily="18" charset="0"/>
            </a:endParaRP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masis MT Pro" panose="02040504050005020304" pitchFamily="18" charset="0"/>
              </a:rPr>
              <a:t>Focused workforce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masis MT Pro" panose="02040504050005020304" pitchFamily="18" charset="0"/>
              </a:rPr>
              <a:t>Training and support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masis MT Pro" panose="02040504050005020304" pitchFamily="18" charset="0"/>
              </a:rPr>
              <a:t>Experts in field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masis MT Pro" panose="02040504050005020304" pitchFamily="18" charset="0"/>
              </a:rPr>
              <a:t>Ready for NPI launch 2024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masis MT Pro" panose="020405040500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masis MT Pro" panose="02040504050005020304" pitchFamily="18" charset="0"/>
              </a:rPr>
              <a:t>Better customer experience </a:t>
            </a:r>
          </a:p>
          <a:p>
            <a:endParaRPr lang="en-GB" dirty="0">
              <a:latin typeface="Amasis MT Pro Light" panose="020B0604020202020204" pitchFamily="18" charset="0"/>
            </a:endParaRPr>
          </a:p>
          <a:p>
            <a:endParaRPr lang="en-GB" dirty="0">
              <a:latin typeface="Amasis MT Pro Light" panose="020B06040202020202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195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FB060BB-11A5-22D8-6D50-9A934AC8B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120" y="1214679"/>
            <a:ext cx="11529060" cy="421419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6EBD9A79-69BD-5E57-E739-FE7182DF8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20" y="173864"/>
            <a:ext cx="6591804" cy="643944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rgbClr val="BF9000"/>
                </a:solidFill>
                <a:latin typeface="Amasis MT Pro Medium" panose="020B0604020202020204" pitchFamily="18" charset="0"/>
                <a:cs typeface="Calibri Light"/>
              </a:rPr>
              <a:t>Arthroplasty Trends</a:t>
            </a:r>
            <a:r>
              <a:rPr lang="en-US" sz="4400" dirty="0">
                <a:solidFill>
                  <a:srgbClr val="002060"/>
                </a:solidFill>
                <a:latin typeface="Amasis MT Pro Medium" panose="020B0604020202020204" pitchFamily="18" charset="0"/>
                <a:cs typeface="Calibri Light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103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97787B-5F4E-4425-A9B6-9E5F019B1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743" y="423270"/>
            <a:ext cx="6011007" cy="8517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500" dirty="0" err="1">
                <a:solidFill>
                  <a:srgbClr val="002060"/>
                </a:solidFill>
                <a:latin typeface="Amasis MT Pro Medium" panose="020B0604020202020204" pitchFamily="18" charset="0"/>
                <a:cs typeface="Calibri Light"/>
              </a:rPr>
              <a:t>Depuy</a:t>
            </a:r>
            <a:r>
              <a:rPr lang="en-US" sz="3500" dirty="0">
                <a:solidFill>
                  <a:srgbClr val="002060"/>
                </a:solidFill>
                <a:latin typeface="Amasis MT Pro Medium" panose="020B0604020202020204" pitchFamily="18" charset="0"/>
                <a:cs typeface="Calibri Light"/>
              </a:rPr>
              <a:t> Synthes Trends </a:t>
            </a:r>
            <a:endParaRPr lang="en-US" sz="3500" kern="1200" dirty="0">
              <a:solidFill>
                <a:srgbClr val="002060"/>
              </a:solidFill>
              <a:latin typeface="Amasis MT Pro Medium" panose="020B0604020202020204" pitchFamily="18" charset="0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1420D9-57D0-20C7-7952-4FDB97EF97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24"/>
          <a:stretch/>
        </p:blipFill>
        <p:spPr>
          <a:xfrm>
            <a:off x="10544975" y="0"/>
            <a:ext cx="1647025" cy="14778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05462E-8B20-74E6-6E77-047EE2BD6A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6"/>
          <a:stretch/>
        </p:blipFill>
        <p:spPr>
          <a:xfrm>
            <a:off x="500743" y="1708313"/>
            <a:ext cx="11410681" cy="4035050"/>
          </a:xfrm>
          <a:prstGeom prst="rect">
            <a:avLst/>
          </a:prstGeom>
        </p:spPr>
      </p:pic>
      <p:sp>
        <p:nvSpPr>
          <p:cNvPr id="9" name="Subtitle 8">
            <a:extLst>
              <a:ext uri="{FF2B5EF4-FFF2-40B4-BE49-F238E27FC236}">
                <a16:creationId xmlns:a16="http://schemas.microsoft.com/office/drawing/2014/main" id="{76A63CF7-78C5-1B6B-0E49-7E9FBC8D55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7D152300-F10E-9FC3-8D68-23DFD420ED05}"/>
                  </a:ext>
                </a:extLst>
              </p14:cNvPr>
              <p14:cNvContentPartPr/>
              <p14:nvPr/>
            </p14:nvContentPartPr>
            <p14:xfrm>
              <a:off x="3457972" y="2855525"/>
              <a:ext cx="360" cy="3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7D152300-F10E-9FC3-8D68-23DFD420ED0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385972" y="2711525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F738B81-1763-1E83-76C9-039A35794453}"/>
                  </a:ext>
                </a:extLst>
              </p14:cNvPr>
              <p14:cNvContentPartPr/>
              <p14:nvPr/>
            </p14:nvContentPartPr>
            <p14:xfrm>
              <a:off x="547012" y="2855525"/>
              <a:ext cx="6903720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F738B81-1763-1E83-76C9-039A3579445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75372" y="2711525"/>
                <a:ext cx="704736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FFCAFE68-314B-6C0A-9A75-F42754B39FC8}"/>
                  </a:ext>
                </a:extLst>
              </p14:cNvPr>
              <p14:cNvContentPartPr/>
              <p14:nvPr/>
            </p14:nvContentPartPr>
            <p14:xfrm>
              <a:off x="7598332" y="3557165"/>
              <a:ext cx="204552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FFCAFE68-314B-6C0A-9A75-F42754B39FC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526692" y="3413525"/>
                <a:ext cx="218916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192EB6DE-2BAF-73E3-30FA-DF4A0077607F}"/>
                  </a:ext>
                </a:extLst>
              </p14:cNvPr>
              <p14:cNvContentPartPr/>
              <p14:nvPr/>
            </p14:nvContentPartPr>
            <p14:xfrm>
              <a:off x="9787852" y="3917885"/>
              <a:ext cx="2059560" cy="3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192EB6DE-2BAF-73E3-30FA-DF4A0077607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716212" y="3773885"/>
                <a:ext cx="2203200" cy="2880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itle 3">
            <a:extLst>
              <a:ext uri="{FF2B5EF4-FFF2-40B4-BE49-F238E27FC236}">
                <a16:creationId xmlns:a16="http://schemas.microsoft.com/office/drawing/2014/main" id="{C8B17CC7-8A0D-92A6-39B0-8ECC210C0E95}"/>
              </a:ext>
            </a:extLst>
          </p:cNvPr>
          <p:cNvSpPr txBox="1">
            <a:spLocks/>
          </p:cNvSpPr>
          <p:nvPr/>
        </p:nvSpPr>
        <p:spPr>
          <a:xfrm>
            <a:off x="9643852" y="5804182"/>
            <a:ext cx="2432952" cy="8517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>
                <a:solidFill>
                  <a:srgbClr val="002060"/>
                </a:solidFill>
                <a:latin typeface="Amasis MT Pro" panose="02040504050005020304" pitchFamily="18" charset="0"/>
                <a:cs typeface="Calibri Light"/>
              </a:rPr>
              <a:t>Australia Trends </a:t>
            </a:r>
          </a:p>
        </p:txBody>
      </p:sp>
    </p:spTree>
    <p:extLst>
      <p:ext uri="{BB962C8B-B14F-4D97-AF65-F5344CB8AC3E}">
        <p14:creationId xmlns:p14="http://schemas.microsoft.com/office/powerpoint/2010/main" val="782394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C72AFC6-9CFB-1F07-B0FF-4977E4A4D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04" y="77273"/>
            <a:ext cx="10985500" cy="1093192"/>
          </a:xfrm>
        </p:spPr>
        <p:txBody>
          <a:bodyPr/>
          <a:lstStyle/>
          <a:p>
            <a:r>
              <a:rPr lang="en-GB" dirty="0">
                <a:solidFill>
                  <a:srgbClr val="BF9000"/>
                </a:solidFill>
                <a:latin typeface="Amasis MT Pro Medium" panose="02040604050005020304" pitchFamily="18" charset="0"/>
              </a:rPr>
              <a:t>Trends Continued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E782FFA-5EA0-AC01-DECF-76B235CB8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604" y="1067434"/>
            <a:ext cx="10402671" cy="4133880"/>
          </a:xfrm>
          <a:prstGeom prst="rect">
            <a:avLst/>
          </a:prstGeom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68BE46A3-F4C1-D825-8B86-3DD0ABEEA29C}"/>
              </a:ext>
            </a:extLst>
          </p:cNvPr>
          <p:cNvSpPr txBox="1">
            <a:spLocks/>
          </p:cNvSpPr>
          <p:nvPr/>
        </p:nvSpPr>
        <p:spPr>
          <a:xfrm>
            <a:off x="9160139" y="5031468"/>
            <a:ext cx="5724513" cy="10931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err="1">
                <a:solidFill>
                  <a:srgbClr val="BF9000"/>
                </a:solidFill>
                <a:latin typeface="Amasis MT Pro Medium" panose="02040604050005020304" pitchFamily="18" charset="0"/>
              </a:rPr>
              <a:t>Uk</a:t>
            </a:r>
            <a:r>
              <a:rPr lang="en-GB" sz="1800" dirty="0">
                <a:solidFill>
                  <a:srgbClr val="BF9000"/>
                </a:solidFill>
                <a:latin typeface="Amasis MT Pro Medium" panose="02040604050005020304" pitchFamily="18" charset="0"/>
              </a:rPr>
              <a:t> Trends</a:t>
            </a:r>
          </a:p>
        </p:txBody>
      </p:sp>
    </p:spTree>
    <p:extLst>
      <p:ext uri="{BB962C8B-B14F-4D97-AF65-F5344CB8AC3E}">
        <p14:creationId xmlns:p14="http://schemas.microsoft.com/office/powerpoint/2010/main" val="3774666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58006A24-784E-487B-A76B-9E1DB2149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204" y="0"/>
            <a:ext cx="6011007" cy="8517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500" dirty="0">
                <a:solidFill>
                  <a:srgbClr val="002060"/>
                </a:solidFill>
                <a:latin typeface="Amasis MT Pro Medium" panose="020B0604020202020204" pitchFamily="18" charset="0"/>
                <a:cs typeface="Calibri Light"/>
              </a:rPr>
              <a:t>Financials</a:t>
            </a:r>
            <a:endParaRPr lang="en-US" sz="3500" kern="1200" dirty="0">
              <a:solidFill>
                <a:srgbClr val="002060"/>
              </a:solidFill>
              <a:latin typeface="Amasis MT Pro Medium" panose="020B0604020202020204" pitchFamily="18" charset="0"/>
              <a:cs typeface="Calibri Ligh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62C78C0-6BBB-2D0C-C28A-CB1B52DA2D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321417"/>
              </p:ext>
            </p:extLst>
          </p:nvPr>
        </p:nvGraphicFramePr>
        <p:xfrm>
          <a:off x="262204" y="1025056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68229585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4132021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100" b="1" i="0" u="none" strike="noStrike" baseline="0" dirty="0">
                          <a:effectLst/>
                        </a:rPr>
                        <a:t>Number of Years</a:t>
                      </a:r>
                      <a:endParaRPr lang="en-GB" sz="11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5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1279812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INITIAL INVESTMENT 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57188" indent="0" algn="ctr" fontAlgn="ctr"/>
                      <a:r>
                        <a:rPr lang="en-GB" sz="1200" b="1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£194,144.00 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47152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NPV (7%)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£1,896,968.40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68426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IRR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>
                          <a:effectLst/>
                        </a:rPr>
                        <a:t>196.09%</a:t>
                      </a:r>
                      <a:endParaRPr lang="en-GB" sz="1200" b="1" i="0" u="none" strike="noStrike" baseline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5813910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>
                          <a:effectLst/>
                        </a:rPr>
                        <a:t>PI</a:t>
                      </a:r>
                      <a:endParaRPr lang="en-GB" sz="1200" b="1" i="0" u="none" strike="noStrike" baseline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2.389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99007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BCR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200" b="1" i="0" u="none" strike="noStrike" baseline="0" dirty="0">
                          <a:effectLst/>
                        </a:rPr>
                        <a:t>1.389</a:t>
                      </a:r>
                      <a:endParaRPr lang="en-GB" sz="12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90141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b">
                        <a:lnSpc>
                          <a:spcPct val="150000"/>
                        </a:lnSpc>
                      </a:pPr>
                      <a:r>
                        <a:rPr lang="en-GB" sz="1100" b="1" i="0" u="none" strike="noStrike" baseline="0" dirty="0">
                          <a:effectLst/>
                        </a:rPr>
                        <a:t>ARR</a:t>
                      </a:r>
                      <a:endParaRPr lang="en-GB" sz="11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b">
                        <a:lnSpc>
                          <a:spcPct val="150000"/>
                        </a:lnSpc>
                      </a:pPr>
                      <a:r>
                        <a:rPr lang="en-GB" sz="1100" b="1" i="0" u="none" strike="noStrike" baseline="0" dirty="0">
                          <a:effectLst/>
                        </a:rPr>
                        <a:t>334%</a:t>
                      </a:r>
                      <a:endParaRPr lang="en-GB" sz="1100" b="1" i="0" u="none" strike="noStrike" baseline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322585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60000" algn="ctr" fontAlgn="b">
                        <a:lnSpc>
                          <a:spcPct val="150000"/>
                        </a:lnSpc>
                      </a:pPr>
                      <a:r>
                        <a:rPr lang="en-GB" sz="1100" b="1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 YEAR AVERAGE REVENUE</a:t>
                      </a: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marL="360000" algn="ctr" fontAlgn="ctr">
                        <a:lnSpc>
                          <a:spcPct val="150000"/>
                        </a:lnSpc>
                      </a:pPr>
                      <a:r>
                        <a:rPr lang="en-GB" sz="1100" b="1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£518,537.39</a:t>
                      </a: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3451329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624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2151A4C5-AC42-8053-590E-E51B1433C2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157" y="-1514"/>
            <a:ext cx="6923902" cy="68507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2CC64F-7AE4-7D5F-D2E4-FFAD2520DE94}"/>
              </a:ext>
            </a:extLst>
          </p:cNvPr>
          <p:cNvSpPr txBox="1"/>
          <p:nvPr/>
        </p:nvSpPr>
        <p:spPr>
          <a:xfrm>
            <a:off x="585990" y="552649"/>
            <a:ext cx="31746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solidFill>
                  <a:srgbClr val="BF9000"/>
                </a:solidFill>
                <a:latin typeface="Amasis MT Pro Medium" panose="02040604050005020304" pitchFamily="18" charset="0"/>
                <a:cs typeface="Calibri Light"/>
              </a:rPr>
              <a:t>Summary</a:t>
            </a:r>
            <a:endParaRPr lang="en-GB" sz="4000" dirty="0">
              <a:latin typeface="Amasis MT Pro Medium" panose="020406040500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F03676-042B-3E5B-CE13-EF831C24CA10}"/>
              </a:ext>
            </a:extLst>
          </p:cNvPr>
          <p:cNvSpPr txBox="1"/>
          <p:nvPr/>
        </p:nvSpPr>
        <p:spPr>
          <a:xfrm>
            <a:off x="962695" y="2255622"/>
            <a:ext cx="3854003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Team will offer:</a:t>
            </a:r>
            <a:endParaRPr lang="en-GB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endParaRPr lang="en-GB" sz="1800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Increase ability to upskill staff</a:t>
            </a:r>
            <a:endParaRPr lang="en-GB" dirty="0">
              <a:solidFill>
                <a:srgbClr val="BF9000"/>
              </a:solidFill>
              <a:latin typeface="Amasis MT Pro" panose="02040504050005020304" pitchFamily="18" charset="0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Be prepared for market trends/NPI’s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Increased customer focus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BF9000"/>
                </a:solidFill>
                <a:latin typeface="Amasis MT Pro" panose="02040504050005020304" pitchFamily="18" charset="0"/>
                <a:cs typeface="Calibri Light"/>
              </a:rPr>
              <a:t>Financial incentive/return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732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f330322e-951b-462a-b6a3-66046a1e5cf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E11BD016FDC147A346E4C634369CB0" ma:contentTypeVersion="6" ma:contentTypeDescription="Create a new document." ma:contentTypeScope="" ma:versionID="0324e72ea3e9aa053b844197f0501cb1">
  <xsd:schema xmlns:xsd="http://www.w3.org/2001/XMLSchema" xmlns:xs="http://www.w3.org/2001/XMLSchema" xmlns:p="http://schemas.microsoft.com/office/2006/metadata/properties" xmlns:ns2="f330322e-951b-462a-b6a3-66046a1e5cf5" xmlns:ns3="5bb0cd9b-34a3-4a6c-9ebf-cb1a777e04e3" targetNamespace="http://schemas.microsoft.com/office/2006/metadata/properties" ma:root="true" ma:fieldsID="ef7b157e8179c6a57bb14dc19590b649" ns2:_="" ns3:_="">
    <xsd:import namespace="f330322e-951b-462a-b6a3-66046a1e5cf5"/>
    <xsd:import namespace="5bb0cd9b-34a3-4a6c-9ebf-cb1a777e04e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30322e-951b-462a-b6a3-66046a1e5cf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b0cd9b-34a3-4a6c-9ebf-cb1a777e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BB76FF4-04EF-4F17-9ED8-B556295FC463}">
  <ds:schemaRefs>
    <ds:schemaRef ds:uri="072e0f19-0c67-4aa8-b1a1-02cf130009cc"/>
    <ds:schemaRef ds:uri="f330322e-951b-462a-b6a3-66046a1e5cf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DE377C-6B9D-48CF-ADAB-E0A9D6456B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E38BD64-E3C8-4912-B980-EAD23FD8D654}">
  <ds:schemaRefs>
    <ds:schemaRef ds:uri="5bb0cd9b-34a3-4a6c-9ebf-cb1a777e04e3"/>
    <ds:schemaRef ds:uri="f330322e-951b-462a-b6a3-66046a1e5cf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953</TotalTime>
  <Words>113</Words>
  <Application>Microsoft Office PowerPoint</Application>
  <PresentationFormat>Widescreen</PresentationFormat>
  <Paragraphs>59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Amasis MT Pro</vt:lpstr>
      <vt:lpstr>Amasis MT Pro Light</vt:lpstr>
      <vt:lpstr>Amasis MT Pro Medium</vt:lpstr>
      <vt:lpstr>Arial</vt:lpstr>
      <vt:lpstr>Calibri</vt:lpstr>
      <vt:lpstr>Calibri Light</vt:lpstr>
      <vt:lpstr>Wingdings</vt:lpstr>
      <vt:lpstr>Office Theme</vt:lpstr>
      <vt:lpstr>Shoulder arthroplasty Team Investment </vt:lpstr>
      <vt:lpstr>Problems </vt:lpstr>
      <vt:lpstr>PowerPoint Presentation</vt:lpstr>
      <vt:lpstr>Arthroplasty Trends </vt:lpstr>
      <vt:lpstr>Depuy Synthes Trends </vt:lpstr>
      <vt:lpstr>Trends Continued </vt:lpstr>
      <vt:lpstr>Financials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dePuy Mitek Knee Soft-Tissue  Presentation</dc:title>
  <dc:creator>Muckalt, David [DPYGB]</dc:creator>
  <cp:lastModifiedBy>Ryan Prosser (2126851)</cp:lastModifiedBy>
  <cp:revision>7</cp:revision>
  <dcterms:created xsi:type="dcterms:W3CDTF">2020-04-21T19:04:02Z</dcterms:created>
  <dcterms:modified xsi:type="dcterms:W3CDTF">2023-09-30T07:50:23Z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0x010100DAE11BD016FDC147A346E4C634369CB0</vt:lpwstr>
  </property>
  <property fmtid="{D5CDD505-2E9C-101B-9397-08002B2CF9AE}" pid="3" name="xd_ProgID">
    <vt:lpwstr/>
  </property>
  <property fmtid="{D5CDD505-2E9C-101B-9397-08002B2CF9AE}" pid="4" name="ComplianceAssetId">
    <vt:lpwstr/>
  </property>
  <property fmtid="{D5CDD505-2E9C-101B-9397-08002B2CF9AE}" pid="5" name="TemplateUrl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xd_Signature">
    <vt:bool>false</vt:bool>
  </property>
</Properties>
</file>