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A6C7F-70E2-1CFF-A3C0-32C3DE4916E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DD89073-5807-B5DA-76BC-E97E5E7819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3D3E2FE-5887-1F1D-8CF0-A333F00A279D}"/>
              </a:ext>
            </a:extLst>
          </p:cNvPr>
          <p:cNvSpPr>
            <a:spLocks noGrp="1"/>
          </p:cNvSpPr>
          <p:nvPr>
            <p:ph type="dt" sz="half" idx="10"/>
          </p:nvPr>
        </p:nvSpPr>
        <p:spPr/>
        <p:txBody>
          <a:bodyPr/>
          <a:lstStyle/>
          <a:p>
            <a:fld id="{5946B666-FB91-C246-9C4E-EC41A626A188}" type="datetimeFigureOut">
              <a:rPr lang="en-US" smtClean="0"/>
              <a:t>11/9/25</a:t>
            </a:fld>
            <a:endParaRPr lang="en-US"/>
          </a:p>
        </p:txBody>
      </p:sp>
      <p:sp>
        <p:nvSpPr>
          <p:cNvPr id="5" name="Footer Placeholder 4">
            <a:extLst>
              <a:ext uri="{FF2B5EF4-FFF2-40B4-BE49-F238E27FC236}">
                <a16:creationId xmlns:a16="http://schemas.microsoft.com/office/drawing/2014/main" id="{B4640180-653D-FA15-08E1-5D99783CE1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D98F29-4C9E-3FD0-5E50-114CAC418C48}"/>
              </a:ext>
            </a:extLst>
          </p:cNvPr>
          <p:cNvSpPr>
            <a:spLocks noGrp="1"/>
          </p:cNvSpPr>
          <p:nvPr>
            <p:ph type="sldNum" sz="quarter" idx="12"/>
          </p:nvPr>
        </p:nvSpPr>
        <p:spPr/>
        <p:txBody>
          <a:bodyPr/>
          <a:lstStyle/>
          <a:p>
            <a:fld id="{1770F91C-8C5C-6D47-A064-2DB164F79742}" type="slidenum">
              <a:rPr lang="en-US" smtClean="0"/>
              <a:t>‹#›</a:t>
            </a:fld>
            <a:endParaRPr lang="en-US"/>
          </a:p>
        </p:txBody>
      </p:sp>
    </p:spTree>
    <p:extLst>
      <p:ext uri="{BB962C8B-B14F-4D97-AF65-F5344CB8AC3E}">
        <p14:creationId xmlns:p14="http://schemas.microsoft.com/office/powerpoint/2010/main" val="520252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43A20-B540-6F43-FAA4-80138428C08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050C046-1736-8241-48BB-6CA5C1A21B8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B09BB37-6AA4-14CE-AD67-265FFF46E7C0}"/>
              </a:ext>
            </a:extLst>
          </p:cNvPr>
          <p:cNvSpPr>
            <a:spLocks noGrp="1"/>
          </p:cNvSpPr>
          <p:nvPr>
            <p:ph type="dt" sz="half" idx="10"/>
          </p:nvPr>
        </p:nvSpPr>
        <p:spPr/>
        <p:txBody>
          <a:bodyPr/>
          <a:lstStyle/>
          <a:p>
            <a:fld id="{5946B666-FB91-C246-9C4E-EC41A626A188}" type="datetimeFigureOut">
              <a:rPr lang="en-US" smtClean="0"/>
              <a:t>11/9/25</a:t>
            </a:fld>
            <a:endParaRPr lang="en-US"/>
          </a:p>
        </p:txBody>
      </p:sp>
      <p:sp>
        <p:nvSpPr>
          <p:cNvPr id="5" name="Footer Placeholder 4">
            <a:extLst>
              <a:ext uri="{FF2B5EF4-FFF2-40B4-BE49-F238E27FC236}">
                <a16:creationId xmlns:a16="http://schemas.microsoft.com/office/drawing/2014/main" id="{050A060A-CF80-45D4-DA34-2ED21B5790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DC03B8-C4B4-7010-0AFF-042354B56491}"/>
              </a:ext>
            </a:extLst>
          </p:cNvPr>
          <p:cNvSpPr>
            <a:spLocks noGrp="1"/>
          </p:cNvSpPr>
          <p:nvPr>
            <p:ph type="sldNum" sz="quarter" idx="12"/>
          </p:nvPr>
        </p:nvSpPr>
        <p:spPr/>
        <p:txBody>
          <a:bodyPr/>
          <a:lstStyle/>
          <a:p>
            <a:fld id="{1770F91C-8C5C-6D47-A064-2DB164F79742}" type="slidenum">
              <a:rPr lang="en-US" smtClean="0"/>
              <a:t>‹#›</a:t>
            </a:fld>
            <a:endParaRPr lang="en-US"/>
          </a:p>
        </p:txBody>
      </p:sp>
    </p:spTree>
    <p:extLst>
      <p:ext uri="{BB962C8B-B14F-4D97-AF65-F5344CB8AC3E}">
        <p14:creationId xmlns:p14="http://schemas.microsoft.com/office/powerpoint/2010/main" val="7777434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7601C-5047-B3CC-6DA8-E8C72305EC4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682BC9-6AEB-3EEE-2B61-55EDC655085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FFB5BFC-0BB0-29B3-FE52-6E32584254C9}"/>
              </a:ext>
            </a:extLst>
          </p:cNvPr>
          <p:cNvSpPr>
            <a:spLocks noGrp="1"/>
          </p:cNvSpPr>
          <p:nvPr>
            <p:ph type="dt" sz="half" idx="10"/>
          </p:nvPr>
        </p:nvSpPr>
        <p:spPr/>
        <p:txBody>
          <a:bodyPr/>
          <a:lstStyle/>
          <a:p>
            <a:fld id="{5946B666-FB91-C246-9C4E-EC41A626A188}" type="datetimeFigureOut">
              <a:rPr lang="en-US" smtClean="0"/>
              <a:t>11/9/25</a:t>
            </a:fld>
            <a:endParaRPr lang="en-US"/>
          </a:p>
        </p:txBody>
      </p:sp>
      <p:sp>
        <p:nvSpPr>
          <p:cNvPr id="5" name="Footer Placeholder 4">
            <a:extLst>
              <a:ext uri="{FF2B5EF4-FFF2-40B4-BE49-F238E27FC236}">
                <a16:creationId xmlns:a16="http://schemas.microsoft.com/office/drawing/2014/main" id="{6FCE3234-0597-5187-F40B-FD00477CC5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39F57-1B79-859A-005E-9F03324EB291}"/>
              </a:ext>
            </a:extLst>
          </p:cNvPr>
          <p:cNvSpPr>
            <a:spLocks noGrp="1"/>
          </p:cNvSpPr>
          <p:nvPr>
            <p:ph type="sldNum" sz="quarter" idx="12"/>
          </p:nvPr>
        </p:nvSpPr>
        <p:spPr/>
        <p:txBody>
          <a:bodyPr/>
          <a:lstStyle/>
          <a:p>
            <a:fld id="{1770F91C-8C5C-6D47-A064-2DB164F79742}" type="slidenum">
              <a:rPr lang="en-US" smtClean="0"/>
              <a:t>‹#›</a:t>
            </a:fld>
            <a:endParaRPr lang="en-US"/>
          </a:p>
        </p:txBody>
      </p:sp>
    </p:spTree>
    <p:extLst>
      <p:ext uri="{BB962C8B-B14F-4D97-AF65-F5344CB8AC3E}">
        <p14:creationId xmlns:p14="http://schemas.microsoft.com/office/powerpoint/2010/main" val="3866767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9E1B0-7FAB-E7A4-A241-25145777E45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E189BF2-7337-C48D-C4A8-D858CC71A59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E17826E-C357-C7C1-9279-F4646C76CF4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0547A29-A5F0-A283-C5C0-C680C4FE5D8D}"/>
              </a:ext>
            </a:extLst>
          </p:cNvPr>
          <p:cNvSpPr>
            <a:spLocks noGrp="1"/>
          </p:cNvSpPr>
          <p:nvPr>
            <p:ph type="dt" sz="half" idx="10"/>
          </p:nvPr>
        </p:nvSpPr>
        <p:spPr/>
        <p:txBody>
          <a:bodyPr/>
          <a:lstStyle/>
          <a:p>
            <a:fld id="{5946B666-FB91-C246-9C4E-EC41A626A188}" type="datetimeFigureOut">
              <a:rPr lang="en-US" smtClean="0"/>
              <a:t>11/9/25</a:t>
            </a:fld>
            <a:endParaRPr lang="en-US"/>
          </a:p>
        </p:txBody>
      </p:sp>
      <p:sp>
        <p:nvSpPr>
          <p:cNvPr id="6" name="Footer Placeholder 5">
            <a:extLst>
              <a:ext uri="{FF2B5EF4-FFF2-40B4-BE49-F238E27FC236}">
                <a16:creationId xmlns:a16="http://schemas.microsoft.com/office/drawing/2014/main" id="{14C8790A-9FDC-CE46-1D25-77E036870E2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A219AB5-AF67-CC0A-E353-3117A8BF9201}"/>
              </a:ext>
            </a:extLst>
          </p:cNvPr>
          <p:cNvSpPr>
            <a:spLocks noGrp="1"/>
          </p:cNvSpPr>
          <p:nvPr>
            <p:ph type="sldNum" sz="quarter" idx="12"/>
          </p:nvPr>
        </p:nvSpPr>
        <p:spPr/>
        <p:txBody>
          <a:bodyPr/>
          <a:lstStyle/>
          <a:p>
            <a:fld id="{1770F91C-8C5C-6D47-A064-2DB164F79742}" type="slidenum">
              <a:rPr lang="en-US" smtClean="0"/>
              <a:t>‹#›</a:t>
            </a:fld>
            <a:endParaRPr lang="en-US"/>
          </a:p>
        </p:txBody>
      </p:sp>
    </p:spTree>
    <p:extLst>
      <p:ext uri="{BB962C8B-B14F-4D97-AF65-F5344CB8AC3E}">
        <p14:creationId xmlns:p14="http://schemas.microsoft.com/office/powerpoint/2010/main" val="4204314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68EE1-195E-9B99-FA34-D16B0684E8B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268B98B-B0FA-2120-20BA-A611824C498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F0CB88B-AF55-2138-8433-E0833E2DE99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2B6E317-3AA1-2F42-9F63-15773D9D211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4D409-5CAC-86AB-BB1D-A63B7766C3F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8CF0ADD-FBF1-6543-B8FE-1A1007F5628D}"/>
              </a:ext>
            </a:extLst>
          </p:cNvPr>
          <p:cNvSpPr>
            <a:spLocks noGrp="1"/>
          </p:cNvSpPr>
          <p:nvPr>
            <p:ph type="dt" sz="half" idx="10"/>
          </p:nvPr>
        </p:nvSpPr>
        <p:spPr/>
        <p:txBody>
          <a:bodyPr/>
          <a:lstStyle/>
          <a:p>
            <a:fld id="{5946B666-FB91-C246-9C4E-EC41A626A188}" type="datetimeFigureOut">
              <a:rPr lang="en-US" smtClean="0"/>
              <a:t>11/9/25</a:t>
            </a:fld>
            <a:endParaRPr lang="en-US"/>
          </a:p>
        </p:txBody>
      </p:sp>
      <p:sp>
        <p:nvSpPr>
          <p:cNvPr id="8" name="Footer Placeholder 7">
            <a:extLst>
              <a:ext uri="{FF2B5EF4-FFF2-40B4-BE49-F238E27FC236}">
                <a16:creationId xmlns:a16="http://schemas.microsoft.com/office/drawing/2014/main" id="{A871E553-BA38-97AA-E033-A1938ECD010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AD02006-C2EB-22DC-AEBE-B5165CCC0D58}"/>
              </a:ext>
            </a:extLst>
          </p:cNvPr>
          <p:cNvSpPr>
            <a:spLocks noGrp="1"/>
          </p:cNvSpPr>
          <p:nvPr>
            <p:ph type="sldNum" sz="quarter" idx="12"/>
          </p:nvPr>
        </p:nvSpPr>
        <p:spPr/>
        <p:txBody>
          <a:bodyPr/>
          <a:lstStyle/>
          <a:p>
            <a:fld id="{1770F91C-8C5C-6D47-A064-2DB164F79742}" type="slidenum">
              <a:rPr lang="en-US" smtClean="0"/>
              <a:t>‹#›</a:t>
            </a:fld>
            <a:endParaRPr lang="en-US"/>
          </a:p>
        </p:txBody>
      </p:sp>
    </p:spTree>
    <p:extLst>
      <p:ext uri="{BB962C8B-B14F-4D97-AF65-F5344CB8AC3E}">
        <p14:creationId xmlns:p14="http://schemas.microsoft.com/office/powerpoint/2010/main" val="1003770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A7709-7085-46A4-F53C-4202B69BB91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A23F695-4AA0-29F4-DBD2-326C59E0B66D}"/>
              </a:ext>
            </a:extLst>
          </p:cNvPr>
          <p:cNvSpPr>
            <a:spLocks noGrp="1"/>
          </p:cNvSpPr>
          <p:nvPr>
            <p:ph type="dt" sz="half" idx="10"/>
          </p:nvPr>
        </p:nvSpPr>
        <p:spPr/>
        <p:txBody>
          <a:bodyPr/>
          <a:lstStyle/>
          <a:p>
            <a:fld id="{5946B666-FB91-C246-9C4E-EC41A626A188}" type="datetimeFigureOut">
              <a:rPr lang="en-US" smtClean="0"/>
              <a:t>11/9/25</a:t>
            </a:fld>
            <a:endParaRPr lang="en-US"/>
          </a:p>
        </p:txBody>
      </p:sp>
      <p:sp>
        <p:nvSpPr>
          <p:cNvPr id="4" name="Footer Placeholder 3">
            <a:extLst>
              <a:ext uri="{FF2B5EF4-FFF2-40B4-BE49-F238E27FC236}">
                <a16:creationId xmlns:a16="http://schemas.microsoft.com/office/drawing/2014/main" id="{EBB58384-0810-2115-F878-B62E5F72327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AC7EED9-71D3-7964-C1D3-DAEEDDD95A98}"/>
              </a:ext>
            </a:extLst>
          </p:cNvPr>
          <p:cNvSpPr>
            <a:spLocks noGrp="1"/>
          </p:cNvSpPr>
          <p:nvPr>
            <p:ph type="sldNum" sz="quarter" idx="12"/>
          </p:nvPr>
        </p:nvSpPr>
        <p:spPr/>
        <p:txBody>
          <a:bodyPr/>
          <a:lstStyle/>
          <a:p>
            <a:fld id="{1770F91C-8C5C-6D47-A064-2DB164F79742}" type="slidenum">
              <a:rPr lang="en-US" smtClean="0"/>
              <a:t>‹#›</a:t>
            </a:fld>
            <a:endParaRPr lang="en-US"/>
          </a:p>
        </p:txBody>
      </p:sp>
    </p:spTree>
    <p:extLst>
      <p:ext uri="{BB962C8B-B14F-4D97-AF65-F5344CB8AC3E}">
        <p14:creationId xmlns:p14="http://schemas.microsoft.com/office/powerpoint/2010/main" val="3280465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32924D-3142-DEFD-8295-BFF1E069A9C3}"/>
              </a:ext>
            </a:extLst>
          </p:cNvPr>
          <p:cNvSpPr>
            <a:spLocks noGrp="1"/>
          </p:cNvSpPr>
          <p:nvPr>
            <p:ph type="dt" sz="half" idx="10"/>
          </p:nvPr>
        </p:nvSpPr>
        <p:spPr/>
        <p:txBody>
          <a:bodyPr/>
          <a:lstStyle/>
          <a:p>
            <a:fld id="{5946B666-FB91-C246-9C4E-EC41A626A188}" type="datetimeFigureOut">
              <a:rPr lang="en-US" smtClean="0"/>
              <a:t>11/9/25</a:t>
            </a:fld>
            <a:endParaRPr lang="en-US"/>
          </a:p>
        </p:txBody>
      </p:sp>
      <p:sp>
        <p:nvSpPr>
          <p:cNvPr id="3" name="Footer Placeholder 2">
            <a:extLst>
              <a:ext uri="{FF2B5EF4-FFF2-40B4-BE49-F238E27FC236}">
                <a16:creationId xmlns:a16="http://schemas.microsoft.com/office/drawing/2014/main" id="{727C59AF-65E6-9F61-425D-211635BBB6C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9857920-66AB-1EDC-7945-AAA3E660F207}"/>
              </a:ext>
            </a:extLst>
          </p:cNvPr>
          <p:cNvSpPr>
            <a:spLocks noGrp="1"/>
          </p:cNvSpPr>
          <p:nvPr>
            <p:ph type="sldNum" sz="quarter" idx="12"/>
          </p:nvPr>
        </p:nvSpPr>
        <p:spPr/>
        <p:txBody>
          <a:bodyPr/>
          <a:lstStyle/>
          <a:p>
            <a:fld id="{1770F91C-8C5C-6D47-A064-2DB164F79742}" type="slidenum">
              <a:rPr lang="en-US" smtClean="0"/>
              <a:t>‹#›</a:t>
            </a:fld>
            <a:endParaRPr lang="en-US"/>
          </a:p>
        </p:txBody>
      </p:sp>
    </p:spTree>
    <p:extLst>
      <p:ext uri="{BB962C8B-B14F-4D97-AF65-F5344CB8AC3E}">
        <p14:creationId xmlns:p14="http://schemas.microsoft.com/office/powerpoint/2010/main" val="42669098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C94BB-E438-59E1-6DDC-20BD06D364B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84603FC-EAA1-D3E1-E250-FDAC563963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61AC3AF-4DED-16E7-0CAD-51D66A4437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9AB160B-7095-E72E-DB05-44BA8510DF61}"/>
              </a:ext>
            </a:extLst>
          </p:cNvPr>
          <p:cNvSpPr>
            <a:spLocks noGrp="1"/>
          </p:cNvSpPr>
          <p:nvPr>
            <p:ph type="dt" sz="half" idx="10"/>
          </p:nvPr>
        </p:nvSpPr>
        <p:spPr/>
        <p:txBody>
          <a:bodyPr/>
          <a:lstStyle/>
          <a:p>
            <a:fld id="{5946B666-FB91-C246-9C4E-EC41A626A188}" type="datetimeFigureOut">
              <a:rPr lang="en-US" smtClean="0"/>
              <a:t>11/9/25</a:t>
            </a:fld>
            <a:endParaRPr lang="en-US"/>
          </a:p>
        </p:txBody>
      </p:sp>
      <p:sp>
        <p:nvSpPr>
          <p:cNvPr id="6" name="Footer Placeholder 5">
            <a:extLst>
              <a:ext uri="{FF2B5EF4-FFF2-40B4-BE49-F238E27FC236}">
                <a16:creationId xmlns:a16="http://schemas.microsoft.com/office/drawing/2014/main" id="{14929B81-B133-5F8C-72A6-98D7230450F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045340-946A-3B62-3E4A-3592A91B7813}"/>
              </a:ext>
            </a:extLst>
          </p:cNvPr>
          <p:cNvSpPr>
            <a:spLocks noGrp="1"/>
          </p:cNvSpPr>
          <p:nvPr>
            <p:ph type="sldNum" sz="quarter" idx="12"/>
          </p:nvPr>
        </p:nvSpPr>
        <p:spPr/>
        <p:txBody>
          <a:bodyPr/>
          <a:lstStyle/>
          <a:p>
            <a:fld id="{1770F91C-8C5C-6D47-A064-2DB164F79742}" type="slidenum">
              <a:rPr lang="en-US" smtClean="0"/>
              <a:t>‹#›</a:t>
            </a:fld>
            <a:endParaRPr lang="en-US"/>
          </a:p>
        </p:txBody>
      </p:sp>
    </p:spTree>
    <p:extLst>
      <p:ext uri="{BB962C8B-B14F-4D97-AF65-F5344CB8AC3E}">
        <p14:creationId xmlns:p14="http://schemas.microsoft.com/office/powerpoint/2010/main" val="3690866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1D2E2-99D2-76FD-F5FC-F1916933A5D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489883C-3AFC-9138-4346-B089FE2117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2E03924-3D1A-4C5F-48EC-54D86CADA8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C1A840D-7F63-AB32-643D-01A6FFFFDFEB}"/>
              </a:ext>
            </a:extLst>
          </p:cNvPr>
          <p:cNvSpPr>
            <a:spLocks noGrp="1"/>
          </p:cNvSpPr>
          <p:nvPr>
            <p:ph type="dt" sz="half" idx="10"/>
          </p:nvPr>
        </p:nvSpPr>
        <p:spPr/>
        <p:txBody>
          <a:bodyPr/>
          <a:lstStyle/>
          <a:p>
            <a:fld id="{5946B666-FB91-C246-9C4E-EC41A626A188}" type="datetimeFigureOut">
              <a:rPr lang="en-US" smtClean="0"/>
              <a:t>11/9/25</a:t>
            </a:fld>
            <a:endParaRPr lang="en-US"/>
          </a:p>
        </p:txBody>
      </p:sp>
      <p:sp>
        <p:nvSpPr>
          <p:cNvPr id="6" name="Footer Placeholder 5">
            <a:extLst>
              <a:ext uri="{FF2B5EF4-FFF2-40B4-BE49-F238E27FC236}">
                <a16:creationId xmlns:a16="http://schemas.microsoft.com/office/drawing/2014/main" id="{A02A1D03-62F9-FB15-38F7-FBF4CD9EE01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D9BDD3-B928-D21B-8837-5587A22914CA}"/>
              </a:ext>
            </a:extLst>
          </p:cNvPr>
          <p:cNvSpPr>
            <a:spLocks noGrp="1"/>
          </p:cNvSpPr>
          <p:nvPr>
            <p:ph type="sldNum" sz="quarter" idx="12"/>
          </p:nvPr>
        </p:nvSpPr>
        <p:spPr/>
        <p:txBody>
          <a:bodyPr/>
          <a:lstStyle/>
          <a:p>
            <a:fld id="{1770F91C-8C5C-6D47-A064-2DB164F79742}" type="slidenum">
              <a:rPr lang="en-US" smtClean="0"/>
              <a:t>‹#›</a:t>
            </a:fld>
            <a:endParaRPr lang="en-US"/>
          </a:p>
        </p:txBody>
      </p:sp>
    </p:spTree>
    <p:extLst>
      <p:ext uri="{BB962C8B-B14F-4D97-AF65-F5344CB8AC3E}">
        <p14:creationId xmlns:p14="http://schemas.microsoft.com/office/powerpoint/2010/main" val="3213060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E7979-957E-F87B-95C1-DC5C94862E9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6A034E9-CD83-829F-9391-8DE352E4C7B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A620989-906E-D57C-A0E9-805F3C7E703C}"/>
              </a:ext>
            </a:extLst>
          </p:cNvPr>
          <p:cNvSpPr>
            <a:spLocks noGrp="1"/>
          </p:cNvSpPr>
          <p:nvPr>
            <p:ph type="dt" sz="half" idx="10"/>
          </p:nvPr>
        </p:nvSpPr>
        <p:spPr/>
        <p:txBody>
          <a:bodyPr/>
          <a:lstStyle/>
          <a:p>
            <a:fld id="{5946B666-FB91-C246-9C4E-EC41A626A188}" type="datetimeFigureOut">
              <a:rPr lang="en-US" smtClean="0"/>
              <a:t>11/9/25</a:t>
            </a:fld>
            <a:endParaRPr lang="en-US"/>
          </a:p>
        </p:txBody>
      </p:sp>
      <p:sp>
        <p:nvSpPr>
          <p:cNvPr id="5" name="Footer Placeholder 4">
            <a:extLst>
              <a:ext uri="{FF2B5EF4-FFF2-40B4-BE49-F238E27FC236}">
                <a16:creationId xmlns:a16="http://schemas.microsoft.com/office/drawing/2014/main" id="{B8C7F42E-7E19-FDAD-3AB7-D103C0497E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DB9DBD9-AE7F-C3E3-D124-DA69454B1EE3}"/>
              </a:ext>
            </a:extLst>
          </p:cNvPr>
          <p:cNvSpPr>
            <a:spLocks noGrp="1"/>
          </p:cNvSpPr>
          <p:nvPr>
            <p:ph type="sldNum" sz="quarter" idx="12"/>
          </p:nvPr>
        </p:nvSpPr>
        <p:spPr/>
        <p:txBody>
          <a:bodyPr/>
          <a:lstStyle/>
          <a:p>
            <a:fld id="{1770F91C-8C5C-6D47-A064-2DB164F79742}" type="slidenum">
              <a:rPr lang="en-US" smtClean="0"/>
              <a:t>‹#›</a:t>
            </a:fld>
            <a:endParaRPr lang="en-US"/>
          </a:p>
        </p:txBody>
      </p:sp>
    </p:spTree>
    <p:extLst>
      <p:ext uri="{BB962C8B-B14F-4D97-AF65-F5344CB8AC3E}">
        <p14:creationId xmlns:p14="http://schemas.microsoft.com/office/powerpoint/2010/main" val="4183663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9FFFD24-7B1D-8D4C-5D55-C525799DCF2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59BFC0E-F66A-73D0-200E-C7522D758D7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30432B0-7533-6722-478C-467568BF85B9}"/>
              </a:ext>
            </a:extLst>
          </p:cNvPr>
          <p:cNvSpPr>
            <a:spLocks noGrp="1"/>
          </p:cNvSpPr>
          <p:nvPr>
            <p:ph type="dt" sz="half" idx="10"/>
          </p:nvPr>
        </p:nvSpPr>
        <p:spPr/>
        <p:txBody>
          <a:bodyPr/>
          <a:lstStyle/>
          <a:p>
            <a:fld id="{5946B666-FB91-C246-9C4E-EC41A626A188}" type="datetimeFigureOut">
              <a:rPr lang="en-US" smtClean="0"/>
              <a:t>11/9/25</a:t>
            </a:fld>
            <a:endParaRPr lang="en-US"/>
          </a:p>
        </p:txBody>
      </p:sp>
      <p:sp>
        <p:nvSpPr>
          <p:cNvPr id="5" name="Footer Placeholder 4">
            <a:extLst>
              <a:ext uri="{FF2B5EF4-FFF2-40B4-BE49-F238E27FC236}">
                <a16:creationId xmlns:a16="http://schemas.microsoft.com/office/drawing/2014/main" id="{CD27C9FE-4F9A-4E55-EEBB-BA9A8AB464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A981B-4675-54D2-2572-C8F60A50A8EA}"/>
              </a:ext>
            </a:extLst>
          </p:cNvPr>
          <p:cNvSpPr>
            <a:spLocks noGrp="1"/>
          </p:cNvSpPr>
          <p:nvPr>
            <p:ph type="sldNum" sz="quarter" idx="12"/>
          </p:nvPr>
        </p:nvSpPr>
        <p:spPr/>
        <p:txBody>
          <a:bodyPr/>
          <a:lstStyle/>
          <a:p>
            <a:fld id="{1770F91C-8C5C-6D47-A064-2DB164F79742}" type="slidenum">
              <a:rPr lang="en-US" smtClean="0"/>
              <a:t>‹#›</a:t>
            </a:fld>
            <a:endParaRPr lang="en-US"/>
          </a:p>
        </p:txBody>
      </p:sp>
    </p:spTree>
    <p:extLst>
      <p:ext uri="{BB962C8B-B14F-4D97-AF65-F5344CB8AC3E}">
        <p14:creationId xmlns:p14="http://schemas.microsoft.com/office/powerpoint/2010/main" val="935541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F23BA0-D55D-DDD1-E85F-DE9C48739B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782582F-44E9-65A3-CC2D-1027E1B32F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148A240-8E5E-19E0-9FF9-9C76A6CD68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46B666-FB91-C246-9C4E-EC41A626A188}" type="datetimeFigureOut">
              <a:rPr lang="en-US" smtClean="0"/>
              <a:t>11/9/25</a:t>
            </a:fld>
            <a:endParaRPr lang="en-US"/>
          </a:p>
        </p:txBody>
      </p:sp>
      <p:sp>
        <p:nvSpPr>
          <p:cNvPr id="5" name="Footer Placeholder 4">
            <a:extLst>
              <a:ext uri="{FF2B5EF4-FFF2-40B4-BE49-F238E27FC236}">
                <a16:creationId xmlns:a16="http://schemas.microsoft.com/office/drawing/2014/main" id="{0EB81E39-D961-8CEC-13E9-A6FF7D4089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A509CFC-DC48-8C38-5AF5-9545E727FF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70F91C-8C5C-6D47-A064-2DB164F79742}" type="slidenum">
              <a:rPr lang="en-US" smtClean="0"/>
              <a:t>‹#›</a:t>
            </a:fld>
            <a:endParaRPr lang="en-US"/>
          </a:p>
        </p:txBody>
      </p:sp>
    </p:spTree>
    <p:extLst>
      <p:ext uri="{BB962C8B-B14F-4D97-AF65-F5344CB8AC3E}">
        <p14:creationId xmlns:p14="http://schemas.microsoft.com/office/powerpoint/2010/main" val="32844387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2">
            <a:extLst>
              <a:ext uri="{FF2B5EF4-FFF2-40B4-BE49-F238E27FC236}">
                <a16:creationId xmlns:a16="http://schemas.microsoft.com/office/drawing/2014/main" id="{29210672-ADC1-CAAE-7AED-F8BF3CFEBC9C}"/>
              </a:ext>
            </a:extLst>
          </p:cNvPr>
          <p:cNvSpPr>
            <a:spLocks noGrp="1"/>
          </p:cNvSpPr>
          <p:nvPr>
            <p:ph type="ctrTitle"/>
          </p:nvPr>
        </p:nvSpPr>
        <p:spPr>
          <a:xfrm>
            <a:off x="1524000" y="1500909"/>
            <a:ext cx="9144000" cy="3203864"/>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b="1" dirty="0"/>
              <a:t>Slide 1 – Title Slide</a:t>
            </a:r>
            <a:br>
              <a:rPr lang="en-GB" b="1" dirty="0"/>
            </a:br>
            <a:br>
              <a:rPr lang="en-GB" dirty="0"/>
            </a:br>
            <a:r>
              <a:rPr lang="en-GB" dirty="0" err="1"/>
              <a:t>Skyn</a:t>
            </a:r>
            <a:r>
              <a:rPr lang="en-GB" dirty="0"/>
              <a:t> Pure – Ethical Skincare for a Sustainable Future</a:t>
            </a:r>
            <a:br>
              <a:rPr lang="en-GB" dirty="0"/>
            </a:br>
            <a:r>
              <a:rPr lang="en-GB" dirty="0"/>
              <a:t>Student: Iqra Sahak | ID: 2426716</a:t>
            </a:r>
            <a:br>
              <a:rPr lang="en-GB" dirty="0"/>
            </a:br>
            <a:r>
              <a:rPr lang="en-GB" dirty="0"/>
              <a:t>Module: Enterprise &amp; Entrepreneurship (LCLM4006)</a:t>
            </a:r>
            <a:br>
              <a:rPr lang="en-GB" dirty="0"/>
            </a:br>
            <a:r>
              <a:rPr lang="en-GB" dirty="0"/>
              <a:t>Certificate in Higher Education Business Skills for the Workplace</a:t>
            </a:r>
            <a:br>
              <a:rPr lang="en-GB" dirty="0"/>
            </a:br>
            <a:endParaRPr lang="en-US" dirty="0"/>
          </a:p>
        </p:txBody>
      </p:sp>
    </p:spTree>
    <p:extLst>
      <p:ext uri="{BB962C8B-B14F-4D97-AF65-F5344CB8AC3E}">
        <p14:creationId xmlns:p14="http://schemas.microsoft.com/office/powerpoint/2010/main" val="35348175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2">
            <a:extLst>
              <a:ext uri="{FF2B5EF4-FFF2-40B4-BE49-F238E27FC236}">
                <a16:creationId xmlns:a16="http://schemas.microsoft.com/office/drawing/2014/main" id="{1D73DBFC-6BE5-8B13-E246-F905CA6037C1}"/>
              </a:ext>
            </a:extLst>
          </p:cNvPr>
          <p:cNvSpPr>
            <a:spLocks noGrp="1"/>
          </p:cNvSpPr>
          <p:nvPr>
            <p:ph idx="1"/>
          </p:nvPr>
        </p:nvSpPr>
        <p:spPr>
          <a:xfrm>
            <a:off x="750455" y="721591"/>
            <a:ext cx="10603345" cy="545537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u="sng" dirty="0"/>
              <a:t>Speaker Notes:</a:t>
            </a:r>
          </a:p>
          <a:p>
            <a:pPr marL="0" indent="0">
              <a:buNone/>
            </a:pPr>
            <a:r>
              <a:rPr lang="en-GB" dirty="0"/>
              <a:t>“Good morning everyone. My name is Iqra Sahak, and today I’ll be presenting my business plan for </a:t>
            </a:r>
            <a:r>
              <a:rPr lang="en-GB" dirty="0" err="1"/>
              <a:t>Skyn</a:t>
            </a:r>
            <a:r>
              <a:rPr lang="en-GB" dirty="0"/>
              <a:t> Pure. This presentation is based on the business idea developed in Component 1 for the Enterprise and Entrepreneurship module.</a:t>
            </a:r>
          </a:p>
          <a:p>
            <a:pPr marL="0" indent="0">
              <a:buNone/>
            </a:pPr>
            <a:r>
              <a:rPr lang="en-GB" dirty="0" err="1"/>
              <a:t>Skyn</a:t>
            </a:r>
            <a:r>
              <a:rPr lang="en-GB" dirty="0"/>
              <a:t> Pure is a new skincare brand that focuses on sustainability, ethics, and affordability. The brand aims to redefine beauty by creating products that are not only effective and natural but also environmentally responsible. In this presentation, I’ll take you through the business overview, market analysis, marketing strategies, and funding requirements that make this start-up both innovative and realistic.”</a:t>
            </a:r>
          </a:p>
          <a:p>
            <a:pPr marL="0" indent="0">
              <a:buNone/>
            </a:pPr>
            <a:endParaRPr lang="en-US" dirty="0"/>
          </a:p>
        </p:txBody>
      </p:sp>
    </p:spTree>
    <p:extLst>
      <p:ext uri="{BB962C8B-B14F-4D97-AF65-F5344CB8AC3E}">
        <p14:creationId xmlns:p14="http://schemas.microsoft.com/office/powerpoint/2010/main" val="39707541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4BA2F-9030-21C9-B50C-580F58C87264}"/>
              </a:ext>
            </a:extLst>
          </p:cNvPr>
          <p:cNvSpPr>
            <a:spLocks noGrp="1"/>
          </p:cNvSpPr>
          <p:nvPr>
            <p:ph type="title"/>
          </p:nvPr>
        </p:nvSpPr>
        <p:spPr/>
        <p:txBody>
          <a:bodyPr/>
          <a:lstStyle/>
          <a:p>
            <a:r>
              <a:rPr lang="en-GB" b="1" u="sng" dirty="0"/>
              <a:t>Slide 2 – Overview of the Business Idea</a:t>
            </a:r>
            <a:br>
              <a:rPr lang="en-GB" b="1" u="sng" dirty="0"/>
            </a:br>
            <a:endParaRPr lang="en-US" u="sng" dirty="0"/>
          </a:p>
        </p:txBody>
      </p:sp>
      <p:sp>
        <p:nvSpPr>
          <p:cNvPr id="3" name="Content Placeholder 2">
            <a:extLst>
              <a:ext uri="{FF2B5EF4-FFF2-40B4-BE49-F238E27FC236}">
                <a16:creationId xmlns:a16="http://schemas.microsoft.com/office/drawing/2014/main" id="{EB36FA28-B0F3-6610-8A3F-1B3F577F836B}"/>
              </a:ext>
            </a:extLst>
          </p:cNvPr>
          <p:cNvSpPr>
            <a:spLocks noGrp="1"/>
          </p:cNvSpPr>
          <p:nvPr>
            <p:ph sz="half" idx="1"/>
          </p:nvPr>
        </p:nvSpPr>
        <p:spPr/>
        <p:txBody>
          <a:bodyPr>
            <a:normAutofit fontScale="70000" lnSpcReduction="20000"/>
          </a:bodyPr>
          <a:lstStyle/>
          <a:p>
            <a:r>
              <a:rPr lang="en-GB" dirty="0"/>
              <a:t>Business Name: </a:t>
            </a:r>
            <a:r>
              <a:rPr lang="en-GB" dirty="0" err="1"/>
              <a:t>Skyn</a:t>
            </a:r>
            <a:r>
              <a:rPr lang="en-GB" dirty="0"/>
              <a:t> Pure</a:t>
            </a:r>
          </a:p>
          <a:p>
            <a:r>
              <a:rPr lang="en-GB" dirty="0"/>
              <a:t>Type: Private Limited Company (Ltd)</a:t>
            </a:r>
          </a:p>
          <a:p>
            <a:r>
              <a:rPr lang="en-GB" dirty="0"/>
              <a:t>Mission: Provide natural, vegan skincare with environmental responsibility</a:t>
            </a:r>
          </a:p>
          <a:p>
            <a:r>
              <a:rPr lang="en-GB" dirty="0"/>
              <a:t>Vision: Become a trusted affordable luxury skincare brand</a:t>
            </a:r>
          </a:p>
          <a:p>
            <a:r>
              <a:rPr lang="en-GB" dirty="0"/>
              <a:t>USP: Ethical, high-quality skincare at accessible prices</a:t>
            </a:r>
          </a:p>
          <a:p>
            <a:pPr marL="0" indent="0">
              <a:buNone/>
            </a:pPr>
            <a:endParaRPr lang="en-US" dirty="0"/>
          </a:p>
        </p:txBody>
      </p:sp>
      <p:sp>
        <p:nvSpPr>
          <p:cNvPr id="4" name="Content Placeholder 3">
            <a:extLst>
              <a:ext uri="{FF2B5EF4-FFF2-40B4-BE49-F238E27FC236}">
                <a16:creationId xmlns:a16="http://schemas.microsoft.com/office/drawing/2014/main" id="{E8318F36-2D77-27CB-A931-2340701AAC37}"/>
              </a:ext>
            </a:extLst>
          </p:cNvPr>
          <p:cNvSpPr>
            <a:spLocks noGrp="1"/>
          </p:cNvSpPr>
          <p:nvPr>
            <p:ph sz="half" idx="2"/>
          </p:nvPr>
        </p:nvSpPr>
        <p:spPr>
          <a:xfrm>
            <a:off x="6019800" y="1253331"/>
            <a:ext cx="5181600" cy="4351338"/>
          </a:xfrm>
        </p:spPr>
        <p:txBody>
          <a:bodyPr>
            <a:normAutofit fontScale="70000" lnSpcReduction="20000"/>
          </a:bodyPr>
          <a:lstStyle/>
          <a:p>
            <a:pPr marL="0" indent="0">
              <a:buNone/>
            </a:pPr>
            <a:r>
              <a:rPr lang="en-GB" dirty="0"/>
              <a:t>Speaker Notes:</a:t>
            </a:r>
          </a:p>
          <a:p>
            <a:pPr marL="0" indent="0">
              <a:buNone/>
            </a:pPr>
            <a:r>
              <a:rPr lang="en-GB" dirty="0"/>
              <a:t>“</a:t>
            </a:r>
            <a:r>
              <a:rPr lang="en-GB" dirty="0" err="1"/>
              <a:t>Skyn</a:t>
            </a:r>
            <a:r>
              <a:rPr lang="en-GB" dirty="0"/>
              <a:t> Pure will operate as a private limited company based in the UK. The company’s mission is to offer high-quality, natural, and vegan skincare products that promote healthy and glowing skin, while maintaining a commitment to ethical and sustainable practices.</a:t>
            </a:r>
          </a:p>
          <a:p>
            <a:pPr marL="0" indent="0">
              <a:buNone/>
            </a:pPr>
            <a:r>
              <a:rPr lang="en-GB" dirty="0"/>
              <a:t>Our vision is to become a leading name in affordable luxury skincare — offering products that make people feel good about their skin and their impact on the planet.</a:t>
            </a:r>
          </a:p>
          <a:p>
            <a:pPr marL="0" indent="0">
              <a:buNone/>
            </a:pPr>
            <a:r>
              <a:rPr lang="en-GB" dirty="0"/>
              <a:t>What makes </a:t>
            </a:r>
            <a:r>
              <a:rPr lang="en-GB" dirty="0" err="1"/>
              <a:t>Skyn</a:t>
            </a:r>
            <a:r>
              <a:rPr lang="en-GB" dirty="0"/>
              <a:t> Pure stand out is our unique selling proposition. We bridge the gap between luxury and accessibility, providing eco-friendly skincare at prices that everyday consumers can afford without compromising on quality or values.”</a:t>
            </a:r>
          </a:p>
          <a:p>
            <a:endParaRPr lang="en-US" dirty="0"/>
          </a:p>
        </p:txBody>
      </p:sp>
    </p:spTree>
    <p:extLst>
      <p:ext uri="{BB962C8B-B14F-4D97-AF65-F5344CB8AC3E}">
        <p14:creationId xmlns:p14="http://schemas.microsoft.com/office/powerpoint/2010/main" val="977772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3113D-E1BC-873F-628A-D0B12F68D786}"/>
              </a:ext>
            </a:extLst>
          </p:cNvPr>
          <p:cNvSpPr>
            <a:spLocks noGrp="1"/>
          </p:cNvSpPr>
          <p:nvPr>
            <p:ph type="title"/>
          </p:nvPr>
        </p:nvSpPr>
        <p:spPr/>
        <p:txBody>
          <a:bodyPr/>
          <a:lstStyle/>
          <a:p>
            <a:r>
              <a:rPr lang="en-GB" b="1" u="sng" dirty="0"/>
              <a:t>Slide 3 – Products and Services</a:t>
            </a:r>
            <a:br>
              <a:rPr lang="en-GB" b="1" u="sng" dirty="0"/>
            </a:br>
            <a:endParaRPr lang="en-US" u="sng" dirty="0"/>
          </a:p>
        </p:txBody>
      </p:sp>
      <p:sp>
        <p:nvSpPr>
          <p:cNvPr id="3" name="Content Placeholder 2">
            <a:extLst>
              <a:ext uri="{FF2B5EF4-FFF2-40B4-BE49-F238E27FC236}">
                <a16:creationId xmlns:a16="http://schemas.microsoft.com/office/drawing/2014/main" id="{932C07F8-9DA3-62D9-969A-4D01D2F3F641}"/>
              </a:ext>
            </a:extLst>
          </p:cNvPr>
          <p:cNvSpPr>
            <a:spLocks noGrp="1"/>
          </p:cNvSpPr>
          <p:nvPr>
            <p:ph sz="half" idx="1"/>
          </p:nvPr>
        </p:nvSpPr>
        <p:spPr/>
        <p:txBody>
          <a:bodyPr>
            <a:normAutofit fontScale="70000" lnSpcReduction="20000"/>
          </a:bodyPr>
          <a:lstStyle/>
          <a:p>
            <a:endParaRPr lang="en-GB" dirty="0"/>
          </a:p>
          <a:p>
            <a:r>
              <a:rPr lang="en-GB" dirty="0"/>
              <a:t>Range includes:</a:t>
            </a:r>
          </a:p>
          <a:p>
            <a:r>
              <a:rPr lang="en-GB" dirty="0"/>
              <a:t>Facial cleansers, serums, moisturisers</a:t>
            </a:r>
          </a:p>
          <a:p>
            <a:r>
              <a:rPr lang="en-GB" dirty="0"/>
              <a:t>Masks, lip balms, and eye creams</a:t>
            </a:r>
          </a:p>
          <a:p>
            <a:r>
              <a:rPr lang="en-GB" dirty="0"/>
              <a:t>100% vegan and cruelty-free</a:t>
            </a:r>
          </a:p>
          <a:p>
            <a:r>
              <a:rPr lang="en-GB" dirty="0"/>
              <a:t>Eco-friendly recyclable packaging</a:t>
            </a:r>
          </a:p>
          <a:p>
            <a:r>
              <a:rPr lang="en-GB" dirty="0"/>
              <a:t>Transparent sourcing and ethical production</a:t>
            </a:r>
          </a:p>
          <a:p>
            <a:pPr marL="0" indent="0">
              <a:buNone/>
            </a:pPr>
            <a:endParaRPr lang="en-US" dirty="0"/>
          </a:p>
        </p:txBody>
      </p:sp>
      <p:sp>
        <p:nvSpPr>
          <p:cNvPr id="4" name="Content Placeholder 3">
            <a:extLst>
              <a:ext uri="{FF2B5EF4-FFF2-40B4-BE49-F238E27FC236}">
                <a16:creationId xmlns:a16="http://schemas.microsoft.com/office/drawing/2014/main" id="{8960B532-A5F6-B290-403B-2D3C072617EC}"/>
              </a:ext>
            </a:extLst>
          </p:cNvPr>
          <p:cNvSpPr>
            <a:spLocks noGrp="1"/>
          </p:cNvSpPr>
          <p:nvPr>
            <p:ph sz="half" idx="2"/>
          </p:nvPr>
        </p:nvSpPr>
        <p:spPr/>
        <p:txBody>
          <a:bodyPr>
            <a:normAutofit fontScale="70000" lnSpcReduction="20000"/>
          </a:bodyPr>
          <a:lstStyle/>
          <a:p>
            <a:pPr marL="0" indent="0">
              <a:buNone/>
            </a:pPr>
            <a:r>
              <a:rPr lang="en-GB" dirty="0"/>
              <a:t>Speaker Notes:</a:t>
            </a:r>
          </a:p>
          <a:p>
            <a:pPr marL="0" indent="0">
              <a:buNone/>
            </a:pPr>
            <a:r>
              <a:rPr lang="en-GB" dirty="0"/>
              <a:t>“Our initial product range covers the essentials of a complete skincare routine. This includes facial cleansers, toners, serums, moisturisers, and night creams — along with lip balms and under-eye treatments.</a:t>
            </a:r>
          </a:p>
          <a:p>
            <a:pPr marL="0" indent="0">
              <a:buNone/>
            </a:pPr>
            <a:r>
              <a:rPr lang="en-GB" dirty="0"/>
              <a:t>Each product will be 100% vegan, cruelty-free, and made using sustainably sourced ingredients. The packaging will be recyclable and minimalist, reflecting the purity and simplicity of the brand.</a:t>
            </a:r>
          </a:p>
          <a:p>
            <a:pPr marL="0" indent="0">
              <a:buNone/>
            </a:pPr>
            <a:r>
              <a:rPr lang="en-GB" dirty="0" err="1"/>
              <a:t>Skyn</a:t>
            </a:r>
            <a:r>
              <a:rPr lang="en-GB" dirty="0"/>
              <a:t> Pure’s focus on ethical production will appeal to customers who are conscious of what they buy and the environmental footprint behind it. By ensuring transparency about our ingredients and sourcing, we aim to build long-term trust and brand loyalty.”</a:t>
            </a:r>
          </a:p>
          <a:p>
            <a:endParaRPr lang="en-US" dirty="0"/>
          </a:p>
        </p:txBody>
      </p:sp>
    </p:spTree>
    <p:extLst>
      <p:ext uri="{BB962C8B-B14F-4D97-AF65-F5344CB8AC3E}">
        <p14:creationId xmlns:p14="http://schemas.microsoft.com/office/powerpoint/2010/main" val="34361080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03795-822C-8651-B212-E8C008F04778}"/>
              </a:ext>
            </a:extLst>
          </p:cNvPr>
          <p:cNvSpPr>
            <a:spLocks noGrp="1"/>
          </p:cNvSpPr>
          <p:nvPr>
            <p:ph type="title"/>
          </p:nvPr>
        </p:nvSpPr>
        <p:spPr/>
        <p:txBody>
          <a:bodyPr>
            <a:normAutofit fontScale="90000"/>
          </a:bodyPr>
          <a:lstStyle/>
          <a:p>
            <a:r>
              <a:rPr lang="en-GB" b="1" u="sng" dirty="0"/>
              <a:t>Slide 4 – Target Market &amp; Management Structure</a:t>
            </a:r>
            <a:br>
              <a:rPr lang="en-GB" b="1" u="sng" dirty="0"/>
            </a:br>
            <a:endParaRPr lang="en-US" u="sng" dirty="0"/>
          </a:p>
        </p:txBody>
      </p:sp>
      <p:sp>
        <p:nvSpPr>
          <p:cNvPr id="3" name="Content Placeholder 2">
            <a:extLst>
              <a:ext uri="{FF2B5EF4-FFF2-40B4-BE49-F238E27FC236}">
                <a16:creationId xmlns:a16="http://schemas.microsoft.com/office/drawing/2014/main" id="{BF54EAEC-DA85-1165-57EE-76C0735D9411}"/>
              </a:ext>
            </a:extLst>
          </p:cNvPr>
          <p:cNvSpPr>
            <a:spLocks noGrp="1"/>
          </p:cNvSpPr>
          <p:nvPr>
            <p:ph sz="half" idx="1"/>
          </p:nvPr>
        </p:nvSpPr>
        <p:spPr/>
        <p:txBody>
          <a:bodyPr>
            <a:normAutofit fontScale="62500" lnSpcReduction="20000"/>
          </a:bodyPr>
          <a:lstStyle/>
          <a:p>
            <a:r>
              <a:rPr lang="en-GB" dirty="0"/>
              <a:t>Target Audience: Ages 18–45, eco-conscious and social media active</a:t>
            </a:r>
          </a:p>
          <a:p>
            <a:r>
              <a:rPr lang="en-GB" dirty="0"/>
              <a:t>Customer Values: Natural beauty, transparency, sustainability</a:t>
            </a:r>
          </a:p>
          <a:p>
            <a:r>
              <a:rPr lang="en-GB" dirty="0"/>
              <a:t>Management:</a:t>
            </a:r>
          </a:p>
          <a:p>
            <a:r>
              <a:rPr lang="en-GB" dirty="0"/>
              <a:t>Founder/CEO – Strategy &amp; Finance</a:t>
            </a:r>
          </a:p>
          <a:p>
            <a:r>
              <a:rPr lang="en-GB" dirty="0"/>
              <a:t>Operations Manager – Production &amp; Supply</a:t>
            </a:r>
          </a:p>
          <a:p>
            <a:r>
              <a:rPr lang="en-GB" dirty="0"/>
              <a:t>Marketing Manager – Campaigns &amp; Partnerships</a:t>
            </a:r>
          </a:p>
          <a:p>
            <a:r>
              <a:rPr lang="en-GB" dirty="0"/>
              <a:t>Sales &amp; Customer Service – Online and retail</a:t>
            </a:r>
          </a:p>
          <a:p>
            <a:endParaRPr lang="en-US" dirty="0"/>
          </a:p>
        </p:txBody>
      </p:sp>
      <p:sp>
        <p:nvSpPr>
          <p:cNvPr id="4" name="Content Placeholder 3">
            <a:extLst>
              <a:ext uri="{FF2B5EF4-FFF2-40B4-BE49-F238E27FC236}">
                <a16:creationId xmlns:a16="http://schemas.microsoft.com/office/drawing/2014/main" id="{8608A441-BE9B-044A-0933-7C519937216D}"/>
              </a:ext>
            </a:extLst>
          </p:cNvPr>
          <p:cNvSpPr>
            <a:spLocks noGrp="1"/>
          </p:cNvSpPr>
          <p:nvPr>
            <p:ph sz="half" idx="2"/>
          </p:nvPr>
        </p:nvSpPr>
        <p:spPr/>
        <p:txBody>
          <a:bodyPr>
            <a:normAutofit fontScale="62500" lnSpcReduction="20000"/>
          </a:bodyPr>
          <a:lstStyle/>
          <a:p>
            <a:pPr marL="0" indent="0">
              <a:buNone/>
            </a:pPr>
            <a:r>
              <a:rPr lang="en-GB" dirty="0"/>
              <a:t>Speaker Notes:</a:t>
            </a:r>
          </a:p>
          <a:p>
            <a:pPr marL="0" indent="0">
              <a:buNone/>
            </a:pPr>
            <a:r>
              <a:rPr lang="en-GB" dirty="0"/>
              <a:t>“Our main target audience is men and women between the ages of 18 and 45 who care about what they put on their skin. They are typically health-conscious, environmentally aware, and active on social media.</a:t>
            </a:r>
          </a:p>
          <a:p>
            <a:pPr marL="0" indent="0">
              <a:buNone/>
            </a:pPr>
            <a:r>
              <a:rPr lang="en-GB" dirty="0"/>
              <a:t>This demographic tends to follow trends in clean beauty and prefers products that are both effective and ethically produced.</a:t>
            </a:r>
          </a:p>
          <a:p>
            <a:pPr marL="0" indent="0">
              <a:buNone/>
            </a:pPr>
            <a:r>
              <a:rPr lang="en-GB" dirty="0"/>
              <a:t>In terms of management, </a:t>
            </a:r>
            <a:r>
              <a:rPr lang="en-GB" dirty="0" err="1"/>
              <a:t>Skyn</a:t>
            </a:r>
            <a:r>
              <a:rPr lang="en-GB" dirty="0"/>
              <a:t> Pure will start with a small and flexible structure. As the founder and CEO, I’ll focus on business strategy and finance. The operations manager will oversee production and supply chains, while the marketing manager will handle brand campaigns and collaborations.</a:t>
            </a:r>
          </a:p>
          <a:p>
            <a:pPr marL="0" indent="0">
              <a:buNone/>
            </a:pPr>
            <a:r>
              <a:rPr lang="en-GB" dirty="0"/>
              <a:t>Having a dedicated customer service team is also vital — they’ll help build relationships with customers and manage feedback, which will be essential for growth.”</a:t>
            </a:r>
          </a:p>
          <a:p>
            <a:pPr marL="0" indent="0">
              <a:buNone/>
            </a:pPr>
            <a:endParaRPr lang="en-US" dirty="0"/>
          </a:p>
        </p:txBody>
      </p:sp>
    </p:spTree>
    <p:extLst>
      <p:ext uri="{BB962C8B-B14F-4D97-AF65-F5344CB8AC3E}">
        <p14:creationId xmlns:p14="http://schemas.microsoft.com/office/powerpoint/2010/main" val="3980249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C6210-E1DF-8119-71C5-B039730FB7F8}"/>
              </a:ext>
            </a:extLst>
          </p:cNvPr>
          <p:cNvSpPr>
            <a:spLocks noGrp="1"/>
          </p:cNvSpPr>
          <p:nvPr>
            <p:ph type="title"/>
          </p:nvPr>
        </p:nvSpPr>
        <p:spPr/>
        <p:txBody>
          <a:bodyPr/>
          <a:lstStyle/>
          <a:p>
            <a:r>
              <a:rPr lang="en-GB" b="1" u="sng" dirty="0"/>
              <a:t>Slide 5 – Environmental Analysis (PESTEL)</a:t>
            </a:r>
            <a:br>
              <a:rPr lang="en-GB" b="1" u="sng" dirty="0"/>
            </a:br>
            <a:endParaRPr lang="en-US" u="sng" dirty="0"/>
          </a:p>
        </p:txBody>
      </p:sp>
      <p:sp>
        <p:nvSpPr>
          <p:cNvPr id="3" name="Content Placeholder 2">
            <a:extLst>
              <a:ext uri="{FF2B5EF4-FFF2-40B4-BE49-F238E27FC236}">
                <a16:creationId xmlns:a16="http://schemas.microsoft.com/office/drawing/2014/main" id="{AC78C4C8-36C8-961D-9D87-324B27C18016}"/>
              </a:ext>
            </a:extLst>
          </p:cNvPr>
          <p:cNvSpPr>
            <a:spLocks noGrp="1"/>
          </p:cNvSpPr>
          <p:nvPr>
            <p:ph sz="half" idx="1"/>
          </p:nvPr>
        </p:nvSpPr>
        <p:spPr/>
        <p:txBody>
          <a:bodyPr>
            <a:normAutofit fontScale="55000" lnSpcReduction="20000"/>
          </a:bodyPr>
          <a:lstStyle/>
          <a:p>
            <a:r>
              <a:rPr lang="en-GB" dirty="0"/>
              <a:t>Political: UK Cosmetic Regulations; government support for green businesses</a:t>
            </a:r>
          </a:p>
          <a:p>
            <a:r>
              <a:rPr lang="en-GB" dirty="0"/>
              <a:t>Economic: Growing skincare market; focus on affordable luxury</a:t>
            </a:r>
          </a:p>
          <a:p>
            <a:r>
              <a:rPr lang="en-GB" dirty="0"/>
              <a:t>Social: Demand for vegan, cruelty-free, and self-care products</a:t>
            </a:r>
          </a:p>
          <a:p>
            <a:r>
              <a:rPr lang="en-GB" dirty="0"/>
              <a:t>Technological: E-commerce, data analytics, social media marketing</a:t>
            </a:r>
          </a:p>
          <a:p>
            <a:r>
              <a:rPr lang="en-GB" dirty="0"/>
              <a:t>Environmental: Recyclable packaging, carbon reduction focus</a:t>
            </a:r>
          </a:p>
          <a:p>
            <a:r>
              <a:rPr lang="en-GB" dirty="0"/>
              <a:t>Legal: Compliance with UK Cosmetics &amp; GDPR regulations</a:t>
            </a:r>
          </a:p>
          <a:p>
            <a:endParaRPr lang="en-US" dirty="0"/>
          </a:p>
        </p:txBody>
      </p:sp>
      <p:sp>
        <p:nvSpPr>
          <p:cNvPr id="4" name="Content Placeholder 3">
            <a:extLst>
              <a:ext uri="{FF2B5EF4-FFF2-40B4-BE49-F238E27FC236}">
                <a16:creationId xmlns:a16="http://schemas.microsoft.com/office/drawing/2014/main" id="{2E45BEAE-4B9B-B151-B1C2-462F9771DA0A}"/>
              </a:ext>
            </a:extLst>
          </p:cNvPr>
          <p:cNvSpPr>
            <a:spLocks noGrp="1"/>
          </p:cNvSpPr>
          <p:nvPr>
            <p:ph sz="half" idx="2"/>
          </p:nvPr>
        </p:nvSpPr>
        <p:spPr>
          <a:xfrm>
            <a:off x="6172202" y="1455376"/>
            <a:ext cx="5181600" cy="4351338"/>
          </a:xfrm>
        </p:spPr>
        <p:txBody>
          <a:bodyPr>
            <a:normAutofit fontScale="55000" lnSpcReduction="20000"/>
          </a:bodyPr>
          <a:lstStyle/>
          <a:p>
            <a:pPr marL="0" indent="0">
              <a:buNone/>
            </a:pPr>
            <a:r>
              <a:rPr lang="en-GB" dirty="0"/>
              <a:t>Speaker Notes:</a:t>
            </a:r>
          </a:p>
          <a:p>
            <a:pPr marL="0" indent="0">
              <a:buNone/>
            </a:pPr>
            <a:r>
              <a:rPr lang="en-GB" dirty="0"/>
              <a:t>“The external business environment plays a big role in shaping </a:t>
            </a:r>
            <a:r>
              <a:rPr lang="en-GB" dirty="0" err="1"/>
              <a:t>Skyn</a:t>
            </a:r>
            <a:r>
              <a:rPr lang="en-GB" dirty="0"/>
              <a:t> Pure’s strategy.</a:t>
            </a:r>
          </a:p>
          <a:p>
            <a:pPr marL="0" indent="0">
              <a:buNone/>
            </a:pPr>
            <a:r>
              <a:rPr lang="en-GB" dirty="0"/>
              <a:t>Politically, the UK has clear cosmetic regulations which ensure consumer safety and transparency, and there are government grants that support small sustainable businesses.</a:t>
            </a:r>
          </a:p>
          <a:p>
            <a:pPr marL="0" indent="0">
              <a:buNone/>
            </a:pPr>
            <a:r>
              <a:rPr lang="en-GB" dirty="0"/>
              <a:t>Economically, the beauty market remains strong even during financial uncertainty because consumers continue to invest in self-care. However, our pricing strategy needs to balance quality and affordability to stay competitive.</a:t>
            </a:r>
          </a:p>
          <a:p>
            <a:pPr marL="0" indent="0">
              <a:buNone/>
            </a:pPr>
            <a:r>
              <a:rPr lang="en-GB" dirty="0"/>
              <a:t>Social factors work in our favour — there’s a strong trend towards ethical and vegan skincare, especially among younger consumers.</a:t>
            </a:r>
          </a:p>
          <a:p>
            <a:pPr marL="0" indent="0">
              <a:buNone/>
            </a:pPr>
            <a:r>
              <a:rPr lang="en-GB" dirty="0"/>
              <a:t>Technological advancements like e-commerce and social media analytics will help us understand customer behaviour and build a strong online presence.</a:t>
            </a:r>
          </a:p>
          <a:p>
            <a:pPr marL="0" indent="0">
              <a:buNone/>
            </a:pPr>
            <a:r>
              <a:rPr lang="en-GB" dirty="0"/>
              <a:t>Environmental awareness is at the heart of our brand, with recyclable packaging and sustainable sourcing as standard.</a:t>
            </a:r>
          </a:p>
          <a:p>
            <a:pPr marL="0" indent="0">
              <a:buNone/>
            </a:pPr>
            <a:r>
              <a:rPr lang="en-GB" dirty="0"/>
              <a:t>Finally, legally, we will comply with all cosmetic regulations, REACH standards, and GDPR to ensure product safety and data protection.”</a:t>
            </a:r>
          </a:p>
          <a:p>
            <a:endParaRPr lang="en-US" dirty="0"/>
          </a:p>
        </p:txBody>
      </p:sp>
    </p:spTree>
    <p:extLst>
      <p:ext uri="{BB962C8B-B14F-4D97-AF65-F5344CB8AC3E}">
        <p14:creationId xmlns:p14="http://schemas.microsoft.com/office/powerpoint/2010/main" val="893469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C7A25-7813-1F9C-BD8F-4DF2370952BD}"/>
              </a:ext>
            </a:extLst>
          </p:cNvPr>
          <p:cNvSpPr>
            <a:spLocks noGrp="1"/>
          </p:cNvSpPr>
          <p:nvPr>
            <p:ph type="title"/>
          </p:nvPr>
        </p:nvSpPr>
        <p:spPr/>
        <p:txBody>
          <a:bodyPr/>
          <a:lstStyle/>
          <a:p>
            <a:r>
              <a:rPr lang="en-GB" b="1" u="sng" dirty="0"/>
              <a:t>Slide 6 – Marketing Strategies</a:t>
            </a:r>
            <a:br>
              <a:rPr lang="en-GB" b="1" u="sng" dirty="0"/>
            </a:br>
            <a:endParaRPr lang="en-US" u="sng" dirty="0"/>
          </a:p>
        </p:txBody>
      </p:sp>
      <p:sp>
        <p:nvSpPr>
          <p:cNvPr id="3" name="Content Placeholder 2">
            <a:extLst>
              <a:ext uri="{FF2B5EF4-FFF2-40B4-BE49-F238E27FC236}">
                <a16:creationId xmlns:a16="http://schemas.microsoft.com/office/drawing/2014/main" id="{0155C833-35BA-573A-ECDF-8E639A255132}"/>
              </a:ext>
            </a:extLst>
          </p:cNvPr>
          <p:cNvSpPr>
            <a:spLocks noGrp="1"/>
          </p:cNvSpPr>
          <p:nvPr>
            <p:ph sz="half" idx="1"/>
          </p:nvPr>
        </p:nvSpPr>
        <p:spPr/>
        <p:txBody>
          <a:bodyPr>
            <a:normAutofit fontScale="55000" lnSpcReduction="20000"/>
          </a:bodyPr>
          <a:lstStyle/>
          <a:p>
            <a:r>
              <a:rPr lang="en-GB" dirty="0"/>
              <a:t>Branding: Minimalist, ethical, and elegant design</a:t>
            </a:r>
          </a:p>
          <a:p>
            <a:r>
              <a:rPr lang="en-GB" dirty="0"/>
              <a:t>Digital Marketing:</a:t>
            </a:r>
          </a:p>
          <a:p>
            <a:r>
              <a:rPr lang="en-GB" dirty="0"/>
              <a:t>Instagram, TikTok &amp; YouTube campaigns</a:t>
            </a:r>
          </a:p>
          <a:p>
            <a:r>
              <a:rPr lang="en-GB" dirty="0"/>
              <a:t>SEO and email marketing</a:t>
            </a:r>
          </a:p>
          <a:p>
            <a:r>
              <a:rPr lang="en-GB" dirty="0"/>
              <a:t>Influencer collaborations</a:t>
            </a:r>
          </a:p>
          <a:p>
            <a:r>
              <a:rPr lang="en-GB" dirty="0"/>
              <a:t>Retail Presence:</a:t>
            </a:r>
          </a:p>
          <a:p>
            <a:r>
              <a:rPr lang="en-GB" dirty="0"/>
              <a:t>Pop-up stores &amp; sampling events</a:t>
            </a:r>
          </a:p>
          <a:p>
            <a:r>
              <a:rPr lang="en-GB" dirty="0"/>
              <a:t>Pricing: £15–£50 – affordable luxury</a:t>
            </a:r>
          </a:p>
          <a:p>
            <a:pPr marL="0" indent="0">
              <a:buNone/>
            </a:pPr>
            <a:endParaRPr lang="en-US" dirty="0"/>
          </a:p>
        </p:txBody>
      </p:sp>
      <p:sp>
        <p:nvSpPr>
          <p:cNvPr id="4" name="Content Placeholder 3">
            <a:extLst>
              <a:ext uri="{FF2B5EF4-FFF2-40B4-BE49-F238E27FC236}">
                <a16:creationId xmlns:a16="http://schemas.microsoft.com/office/drawing/2014/main" id="{B8F4E041-5513-1D8F-6744-3D7F022CA2E0}"/>
              </a:ext>
            </a:extLst>
          </p:cNvPr>
          <p:cNvSpPr>
            <a:spLocks noGrp="1"/>
          </p:cNvSpPr>
          <p:nvPr>
            <p:ph sz="half" idx="2"/>
          </p:nvPr>
        </p:nvSpPr>
        <p:spPr/>
        <p:txBody>
          <a:bodyPr>
            <a:normAutofit fontScale="55000" lnSpcReduction="20000"/>
          </a:bodyPr>
          <a:lstStyle/>
          <a:p>
            <a:pPr marL="0" indent="0">
              <a:buNone/>
            </a:pPr>
            <a:r>
              <a:rPr lang="en-GB" dirty="0"/>
              <a:t>Speaker Notes:</a:t>
            </a:r>
          </a:p>
          <a:p>
            <a:pPr marL="0" indent="0">
              <a:buNone/>
            </a:pPr>
            <a:r>
              <a:rPr lang="en-GB" dirty="0"/>
              <a:t>“Our branding will focus on simplicity and authenticity. The minimalist design and clean packaging will represent purity and trust — qualities that align with our name, </a:t>
            </a:r>
            <a:r>
              <a:rPr lang="en-GB" dirty="0" err="1"/>
              <a:t>Skyn</a:t>
            </a:r>
            <a:r>
              <a:rPr lang="en-GB" dirty="0"/>
              <a:t> Pure.</a:t>
            </a:r>
          </a:p>
          <a:p>
            <a:pPr marL="0" indent="0">
              <a:buNone/>
            </a:pPr>
            <a:r>
              <a:rPr lang="en-GB" dirty="0"/>
              <a:t>Digital marketing will play the biggest role in promoting the brand. We’ll use platforms like Instagram, TikTok, and YouTube to share tutorials, product reviews, and skincare tips. Collaborating with influencers who share our ethical values will help us reach a wider audience.</a:t>
            </a:r>
          </a:p>
          <a:p>
            <a:pPr marL="0" indent="0">
              <a:buNone/>
            </a:pPr>
            <a:r>
              <a:rPr lang="en-GB" dirty="0"/>
              <a:t>We’ll also use SEO and email marketing to build customer engagement and loyalty.</a:t>
            </a:r>
          </a:p>
          <a:p>
            <a:pPr marL="0" indent="0">
              <a:buNone/>
            </a:pPr>
            <a:r>
              <a:rPr lang="en-GB" dirty="0"/>
              <a:t>In addition to online sales, we’ll host pop-up stores and events, where customers can try products and learn about the brand in person. This personal connection will help build a loyal community.</a:t>
            </a:r>
          </a:p>
          <a:p>
            <a:pPr marL="0" indent="0">
              <a:buNone/>
            </a:pPr>
            <a:r>
              <a:rPr lang="en-GB" dirty="0"/>
              <a:t>Our pricing strategy positions </a:t>
            </a:r>
            <a:r>
              <a:rPr lang="en-GB" dirty="0" err="1"/>
              <a:t>Skyn</a:t>
            </a:r>
            <a:r>
              <a:rPr lang="en-GB" dirty="0"/>
              <a:t> Pure as an affordable luxury — premium products priced between £15 and £50 to ensure quality while remaining accessible.”</a:t>
            </a:r>
          </a:p>
          <a:p>
            <a:endParaRPr lang="en-US" dirty="0"/>
          </a:p>
        </p:txBody>
      </p:sp>
    </p:spTree>
    <p:extLst>
      <p:ext uri="{BB962C8B-B14F-4D97-AF65-F5344CB8AC3E}">
        <p14:creationId xmlns:p14="http://schemas.microsoft.com/office/powerpoint/2010/main" val="5527757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E46C2-0B4D-EEF3-3CF7-3F5D23D3CD98}"/>
              </a:ext>
            </a:extLst>
          </p:cNvPr>
          <p:cNvSpPr>
            <a:spLocks noGrp="1"/>
          </p:cNvSpPr>
          <p:nvPr>
            <p:ph type="title"/>
          </p:nvPr>
        </p:nvSpPr>
        <p:spPr/>
        <p:txBody>
          <a:bodyPr>
            <a:normAutofit fontScale="90000"/>
          </a:bodyPr>
          <a:lstStyle/>
          <a:p>
            <a:r>
              <a:rPr lang="en-GB" b="1" u="sng" dirty="0"/>
              <a:t>Slide 7 – Funding Requirements &amp; Start-up Costs</a:t>
            </a:r>
            <a:br>
              <a:rPr lang="en-GB" b="1" u="sng" dirty="0"/>
            </a:br>
            <a:endParaRPr lang="en-US" u="sng" dirty="0"/>
          </a:p>
        </p:txBody>
      </p:sp>
      <p:sp>
        <p:nvSpPr>
          <p:cNvPr id="3" name="Content Placeholder 2">
            <a:extLst>
              <a:ext uri="{FF2B5EF4-FFF2-40B4-BE49-F238E27FC236}">
                <a16:creationId xmlns:a16="http://schemas.microsoft.com/office/drawing/2014/main" id="{ABD47A4E-9780-5143-1ABF-94996B5FAC60}"/>
              </a:ext>
            </a:extLst>
          </p:cNvPr>
          <p:cNvSpPr>
            <a:spLocks noGrp="1"/>
          </p:cNvSpPr>
          <p:nvPr>
            <p:ph sz="half" idx="1"/>
          </p:nvPr>
        </p:nvSpPr>
        <p:spPr/>
        <p:txBody>
          <a:bodyPr>
            <a:normAutofit fontScale="70000" lnSpcReduction="20000"/>
          </a:bodyPr>
          <a:lstStyle/>
          <a:p>
            <a:r>
              <a:rPr lang="en-GB" dirty="0"/>
              <a:t>Total Funding: £75,000</a:t>
            </a:r>
          </a:p>
          <a:p>
            <a:r>
              <a:rPr lang="en-GB" dirty="0"/>
              <a:t>£15,000 – Personal Savings</a:t>
            </a:r>
          </a:p>
          <a:p>
            <a:r>
              <a:rPr lang="en-GB" dirty="0"/>
              <a:t>£40,000 – Angel Investors</a:t>
            </a:r>
          </a:p>
          <a:p>
            <a:r>
              <a:rPr lang="en-GB" dirty="0"/>
              <a:t>£20,000 – Small Business Grant</a:t>
            </a:r>
          </a:p>
          <a:p>
            <a:r>
              <a:rPr lang="en-GB" dirty="0"/>
              <a:t>Main Costs:</a:t>
            </a:r>
          </a:p>
          <a:p>
            <a:r>
              <a:rPr lang="en-GB" dirty="0"/>
              <a:t>Product Development £20,000</a:t>
            </a:r>
          </a:p>
          <a:p>
            <a:r>
              <a:rPr lang="en-GB" dirty="0"/>
              <a:t>Marketing £4,500</a:t>
            </a:r>
          </a:p>
          <a:p>
            <a:r>
              <a:rPr lang="en-GB" dirty="0"/>
              <a:t>Website £3,500</a:t>
            </a:r>
          </a:p>
          <a:p>
            <a:r>
              <a:rPr lang="en-GB" dirty="0"/>
              <a:t>Pop-up Setup £7,000</a:t>
            </a:r>
          </a:p>
          <a:p>
            <a:r>
              <a:rPr lang="en-GB" dirty="0"/>
              <a:t>Revenue Goal:</a:t>
            </a:r>
          </a:p>
          <a:p>
            <a:r>
              <a:rPr lang="en-GB" dirty="0"/>
              <a:t>Year 1: £150,000 (break-even)</a:t>
            </a:r>
          </a:p>
          <a:p>
            <a:r>
              <a:rPr lang="en-GB" dirty="0"/>
              <a:t>Year 3: £400,000</a:t>
            </a:r>
          </a:p>
          <a:p>
            <a:endParaRPr lang="en-US" dirty="0"/>
          </a:p>
        </p:txBody>
      </p:sp>
      <p:sp>
        <p:nvSpPr>
          <p:cNvPr id="4" name="Content Placeholder 3">
            <a:extLst>
              <a:ext uri="{FF2B5EF4-FFF2-40B4-BE49-F238E27FC236}">
                <a16:creationId xmlns:a16="http://schemas.microsoft.com/office/drawing/2014/main" id="{B24AD6C5-8039-4D88-6C23-A4A8ECF83408}"/>
              </a:ext>
            </a:extLst>
          </p:cNvPr>
          <p:cNvSpPr>
            <a:spLocks noGrp="1"/>
          </p:cNvSpPr>
          <p:nvPr>
            <p:ph sz="half" idx="2"/>
          </p:nvPr>
        </p:nvSpPr>
        <p:spPr/>
        <p:txBody>
          <a:bodyPr>
            <a:normAutofit fontScale="70000" lnSpcReduction="20000"/>
          </a:bodyPr>
          <a:lstStyle/>
          <a:p>
            <a:pPr marL="0" indent="0">
              <a:buNone/>
            </a:pPr>
            <a:r>
              <a:rPr lang="en-GB" dirty="0"/>
              <a:t>Speaker Notes:</a:t>
            </a:r>
          </a:p>
          <a:p>
            <a:pPr marL="0" indent="0">
              <a:buNone/>
            </a:pPr>
            <a:r>
              <a:rPr lang="en-GB" dirty="0"/>
              <a:t>“To launch </a:t>
            </a:r>
            <a:r>
              <a:rPr lang="en-GB" dirty="0" err="1"/>
              <a:t>Skyn</a:t>
            </a:r>
            <a:r>
              <a:rPr lang="en-GB" dirty="0"/>
              <a:t> Pure successfully, we need an initial investment of £75,000.</a:t>
            </a:r>
          </a:p>
          <a:p>
            <a:pPr marL="0" indent="0">
              <a:buNone/>
            </a:pPr>
            <a:r>
              <a:rPr lang="en-GB" dirty="0"/>
              <a:t>This will come from a mix of personal savings, angel investment, and a small business grant.</a:t>
            </a:r>
          </a:p>
          <a:p>
            <a:pPr marL="0" indent="0">
              <a:buNone/>
            </a:pPr>
            <a:r>
              <a:rPr lang="en-GB" dirty="0"/>
              <a:t>Most of our budget will go toward product development, marketing, and building a professional e-commerce website.</a:t>
            </a:r>
          </a:p>
          <a:p>
            <a:pPr marL="0" indent="0">
              <a:buNone/>
            </a:pPr>
            <a:r>
              <a:rPr lang="en-GB" dirty="0"/>
              <a:t>We’ll also set aside funds for pop-up events, which will help build brand awareness.</a:t>
            </a:r>
          </a:p>
          <a:p>
            <a:pPr marL="0" indent="0">
              <a:buNone/>
            </a:pPr>
            <a:r>
              <a:rPr lang="en-GB" dirty="0"/>
              <a:t>Our financial projections show that we can break even within the first year, reaching £150,000 in revenue, and growing to £400,000 by the third year as we expand our customer base and retail partnerships.”</a:t>
            </a:r>
          </a:p>
          <a:p>
            <a:endParaRPr lang="en-US" dirty="0"/>
          </a:p>
        </p:txBody>
      </p:sp>
    </p:spTree>
    <p:extLst>
      <p:ext uri="{BB962C8B-B14F-4D97-AF65-F5344CB8AC3E}">
        <p14:creationId xmlns:p14="http://schemas.microsoft.com/office/powerpoint/2010/main" val="24864448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77DC3-B254-F638-A53D-A44F7207ABD1}"/>
              </a:ext>
            </a:extLst>
          </p:cNvPr>
          <p:cNvSpPr>
            <a:spLocks noGrp="1"/>
          </p:cNvSpPr>
          <p:nvPr>
            <p:ph type="title"/>
          </p:nvPr>
        </p:nvSpPr>
        <p:spPr/>
        <p:txBody>
          <a:bodyPr/>
          <a:lstStyle/>
          <a:p>
            <a:r>
              <a:rPr lang="en-GB" b="1" u="sng" dirty="0"/>
              <a:t>Slide 8 – Future Growth &amp; Conclusion</a:t>
            </a:r>
            <a:br>
              <a:rPr lang="en-GB" b="1" u="sng" dirty="0"/>
            </a:br>
            <a:endParaRPr lang="en-US" u="sng" dirty="0"/>
          </a:p>
        </p:txBody>
      </p:sp>
      <p:sp>
        <p:nvSpPr>
          <p:cNvPr id="3" name="Content Placeholder 2">
            <a:extLst>
              <a:ext uri="{FF2B5EF4-FFF2-40B4-BE49-F238E27FC236}">
                <a16:creationId xmlns:a16="http://schemas.microsoft.com/office/drawing/2014/main" id="{8AD0E2CC-599F-38F7-0D7A-8E4CB055F4D2}"/>
              </a:ext>
            </a:extLst>
          </p:cNvPr>
          <p:cNvSpPr>
            <a:spLocks noGrp="1"/>
          </p:cNvSpPr>
          <p:nvPr>
            <p:ph sz="half" idx="1"/>
          </p:nvPr>
        </p:nvSpPr>
        <p:spPr/>
        <p:txBody>
          <a:bodyPr>
            <a:normAutofit fontScale="70000" lnSpcReduction="20000"/>
          </a:bodyPr>
          <a:lstStyle/>
          <a:p>
            <a:r>
              <a:rPr lang="en-GB" dirty="0"/>
              <a:t>Expand into body care &amp; eco-accessories</a:t>
            </a:r>
          </a:p>
          <a:p>
            <a:r>
              <a:rPr lang="en-GB" dirty="0"/>
              <a:t>Build long-term brand loyalty</a:t>
            </a:r>
          </a:p>
          <a:p>
            <a:r>
              <a:rPr lang="en-GB" dirty="0"/>
              <a:t>Explore partnerships with ASOS, Cult Beauty</a:t>
            </a:r>
          </a:p>
          <a:p>
            <a:r>
              <a:rPr lang="en-GB" dirty="0"/>
              <a:t>Maintain ethical and sustainable principles</a:t>
            </a:r>
          </a:p>
          <a:p>
            <a:pPr marL="0" indent="0">
              <a:buNone/>
            </a:pPr>
            <a:endParaRPr lang="en-US" dirty="0"/>
          </a:p>
        </p:txBody>
      </p:sp>
      <p:sp>
        <p:nvSpPr>
          <p:cNvPr id="4" name="Content Placeholder 3">
            <a:extLst>
              <a:ext uri="{FF2B5EF4-FFF2-40B4-BE49-F238E27FC236}">
                <a16:creationId xmlns:a16="http://schemas.microsoft.com/office/drawing/2014/main" id="{1FA11E72-5CF5-21E2-15D3-C5DAE1C2CEDA}"/>
              </a:ext>
            </a:extLst>
          </p:cNvPr>
          <p:cNvSpPr>
            <a:spLocks noGrp="1"/>
          </p:cNvSpPr>
          <p:nvPr>
            <p:ph sz="half" idx="2"/>
          </p:nvPr>
        </p:nvSpPr>
        <p:spPr/>
        <p:txBody>
          <a:bodyPr>
            <a:normAutofit fontScale="70000" lnSpcReduction="20000"/>
          </a:bodyPr>
          <a:lstStyle/>
          <a:p>
            <a:pPr marL="0" indent="0">
              <a:buNone/>
            </a:pPr>
            <a:r>
              <a:rPr lang="en-GB" dirty="0"/>
              <a:t>Speaker Notes:</a:t>
            </a:r>
          </a:p>
          <a:p>
            <a:pPr marL="0" indent="0">
              <a:buNone/>
            </a:pPr>
            <a:r>
              <a:rPr lang="en-GB" dirty="0"/>
              <a:t>“In the long term, </a:t>
            </a:r>
            <a:r>
              <a:rPr lang="en-GB" dirty="0" err="1"/>
              <a:t>Skyn</a:t>
            </a:r>
            <a:r>
              <a:rPr lang="en-GB" dirty="0"/>
              <a:t> Pure aims to expand beyond facial skincare into body care and eco-friendly beauty accessories.</a:t>
            </a:r>
          </a:p>
          <a:p>
            <a:pPr marL="0" indent="0">
              <a:buNone/>
            </a:pPr>
            <a:r>
              <a:rPr lang="en-GB" dirty="0"/>
              <a:t>We also plan to partner with established online retailers like ASOS, Cult Beauty, and LookFantastic to reach a larger audience.</a:t>
            </a:r>
          </a:p>
          <a:p>
            <a:pPr marL="0" indent="0">
              <a:buNone/>
            </a:pPr>
            <a:r>
              <a:rPr lang="en-GB" dirty="0"/>
              <a:t>Our long-term success depends on maintaining strong relationships with our customers and staying true to our ethical values.</a:t>
            </a:r>
          </a:p>
          <a:p>
            <a:pPr marL="0" indent="0">
              <a:buNone/>
            </a:pPr>
            <a:r>
              <a:rPr lang="en-GB" dirty="0"/>
              <a:t>To conclude, </a:t>
            </a:r>
            <a:r>
              <a:rPr lang="en-GB" dirty="0" err="1"/>
              <a:t>Skyn</a:t>
            </a:r>
            <a:r>
              <a:rPr lang="en-GB" dirty="0"/>
              <a:t> Pure represents more than just skincare — it’s about promoting sustainable beauty and self-care that benefits both people and the planet. Thank you for listening.”</a:t>
            </a:r>
          </a:p>
          <a:p>
            <a:endParaRPr lang="en-US" dirty="0"/>
          </a:p>
        </p:txBody>
      </p:sp>
    </p:spTree>
    <p:extLst>
      <p:ext uri="{BB962C8B-B14F-4D97-AF65-F5344CB8AC3E}">
        <p14:creationId xmlns:p14="http://schemas.microsoft.com/office/powerpoint/2010/main" val="2561391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Slide 1 – Title Slide  Skyn Pure – Ethical Skincare for a Sustainable Future Student: Iqra Sahak | ID: 2426716 Module: Enterprise &amp; Entrepreneurship (LCLM4006) Certificate in Higher Education Business Skills for the Workplace </vt:lpstr>
      <vt:lpstr>PowerPoint Presentation</vt:lpstr>
      <vt:lpstr>Slide 2 – Overview of the Business Idea </vt:lpstr>
      <vt:lpstr>Slide 3 – Products and Services </vt:lpstr>
      <vt:lpstr>Slide 4 – Target Market &amp; Management Structure </vt:lpstr>
      <vt:lpstr>Slide 5 – Environmental Analysis (PESTEL) </vt:lpstr>
      <vt:lpstr>Slide 6 – Marketing Strategies </vt:lpstr>
      <vt:lpstr>Slide 7 – Funding Requirements &amp; Start-up Costs </vt:lpstr>
      <vt:lpstr>Slide 8 – Future Growth &amp; 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 – Title Slide  Skyn Pure – Ethical Skincare for a Sustainable Future Student: Iqra Sahak | ID: 2426716 Module: Enterprise &amp; Entrepreneurship (LCLM4006) Certificate in Higher Education Business Skills for the Workplace </dc:title>
  <dc:creator>iqra sahak</dc:creator>
  <cp:lastModifiedBy>iqra sahak</cp:lastModifiedBy>
  <cp:revision>1</cp:revision>
  <dcterms:created xsi:type="dcterms:W3CDTF">2025-11-09T14:21:53Z</dcterms:created>
  <dcterms:modified xsi:type="dcterms:W3CDTF">2025-11-09T14:39:44Z</dcterms:modified>
</cp:coreProperties>
</file>