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9" r:id="rId4"/>
    <p:sldId id="260" r:id="rId5"/>
    <p:sldId id="265" r:id="rId6"/>
    <p:sldId id="261" r:id="rId7"/>
    <p:sldId id="264" r:id="rId8"/>
    <p:sldId id="263" r:id="rId9"/>
    <p:sldId id="262"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A844FB-CAB1-4641-AD7B-C3B44B5CF41A}" v="2681" dt="2019-06-02T11:45:57.1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125" d="100"/>
          <a:sy n="125" d="100"/>
        </p:scale>
        <p:origin x="-108" y="-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am Wright" userId="3a8ec93d-22a8-4825-bf04-8fdaf335c3ca" providerId="ADAL" clId="{08A844FB-CAB1-4641-AD7B-C3B44B5CF41A}"/>
    <pc:docChg chg="undo custSel mod addSld modSld">
      <pc:chgData name="Adam Wright" userId="3a8ec93d-22a8-4825-bf04-8fdaf335c3ca" providerId="ADAL" clId="{08A844FB-CAB1-4641-AD7B-C3B44B5CF41A}" dt="2019-06-02T11:45:57.111" v="2680" actId="1076"/>
      <pc:docMkLst>
        <pc:docMk/>
      </pc:docMkLst>
      <pc:sldChg chg="modSp">
        <pc:chgData name="Adam Wright" userId="3a8ec93d-22a8-4825-bf04-8fdaf335c3ca" providerId="ADAL" clId="{08A844FB-CAB1-4641-AD7B-C3B44B5CF41A}" dt="2019-06-02T11:32:09.375" v="2088" actId="20577"/>
        <pc:sldMkLst>
          <pc:docMk/>
          <pc:sldMk cId="778169264" sldId="261"/>
        </pc:sldMkLst>
        <pc:spChg chg="mod">
          <ac:chgData name="Adam Wright" userId="3a8ec93d-22a8-4825-bf04-8fdaf335c3ca" providerId="ADAL" clId="{08A844FB-CAB1-4641-AD7B-C3B44B5CF41A}" dt="2019-06-02T11:29:23.607" v="2065" actId="20577"/>
          <ac:spMkLst>
            <pc:docMk/>
            <pc:sldMk cId="778169264" sldId="261"/>
            <ac:spMk id="2" creationId="{21EB54BA-46D5-4FB8-BA39-DDEBE76C9771}"/>
          </ac:spMkLst>
        </pc:spChg>
        <pc:spChg chg="mod">
          <ac:chgData name="Adam Wright" userId="3a8ec93d-22a8-4825-bf04-8fdaf335c3ca" providerId="ADAL" clId="{08A844FB-CAB1-4641-AD7B-C3B44B5CF41A}" dt="2019-06-02T11:32:09.375" v="2088" actId="20577"/>
          <ac:spMkLst>
            <pc:docMk/>
            <pc:sldMk cId="778169264" sldId="261"/>
            <ac:spMk id="3" creationId="{DE9A5D13-F933-4F63-BA4E-636ED08B1B2D}"/>
          </ac:spMkLst>
        </pc:spChg>
      </pc:sldChg>
      <pc:sldChg chg="modSp">
        <pc:chgData name="Adam Wright" userId="3a8ec93d-22a8-4825-bf04-8fdaf335c3ca" providerId="ADAL" clId="{08A844FB-CAB1-4641-AD7B-C3B44B5CF41A}" dt="2019-06-02T11:33:15.354" v="2211" actId="20577"/>
        <pc:sldMkLst>
          <pc:docMk/>
          <pc:sldMk cId="3431508702" sldId="262"/>
        </pc:sldMkLst>
        <pc:spChg chg="mod">
          <ac:chgData name="Adam Wright" userId="3a8ec93d-22a8-4825-bf04-8fdaf335c3ca" providerId="ADAL" clId="{08A844FB-CAB1-4641-AD7B-C3B44B5CF41A}" dt="2019-06-02T11:33:15.354" v="2211" actId="20577"/>
          <ac:spMkLst>
            <pc:docMk/>
            <pc:sldMk cId="3431508702" sldId="262"/>
            <ac:spMk id="3" creationId="{5FC14339-B6AF-4220-B603-0AE33506DD6F}"/>
          </ac:spMkLst>
        </pc:spChg>
      </pc:sldChg>
      <pc:sldChg chg="modSp">
        <pc:chgData name="Adam Wright" userId="3a8ec93d-22a8-4825-bf04-8fdaf335c3ca" providerId="ADAL" clId="{08A844FB-CAB1-4641-AD7B-C3B44B5CF41A}" dt="2019-06-02T11:39:43.912" v="2578" actId="20577"/>
        <pc:sldMkLst>
          <pc:docMk/>
          <pc:sldMk cId="2277087026" sldId="264"/>
        </pc:sldMkLst>
        <pc:spChg chg="mod">
          <ac:chgData name="Adam Wright" userId="3a8ec93d-22a8-4825-bf04-8fdaf335c3ca" providerId="ADAL" clId="{08A844FB-CAB1-4641-AD7B-C3B44B5CF41A}" dt="2019-06-02T11:34:54.432" v="2402" actId="20577"/>
          <ac:spMkLst>
            <pc:docMk/>
            <pc:sldMk cId="2277087026" sldId="264"/>
            <ac:spMk id="3" creationId="{494E3FA1-D41B-491A-BEBD-08B1FF783047}"/>
          </ac:spMkLst>
        </pc:spChg>
        <pc:spChg chg="mod">
          <ac:chgData name="Adam Wright" userId="3a8ec93d-22a8-4825-bf04-8fdaf335c3ca" providerId="ADAL" clId="{08A844FB-CAB1-4641-AD7B-C3B44B5CF41A}" dt="2019-06-02T11:39:43.912" v="2578" actId="20577"/>
          <ac:spMkLst>
            <pc:docMk/>
            <pc:sldMk cId="2277087026" sldId="264"/>
            <ac:spMk id="4" creationId="{056E6B13-0FF5-430D-817D-B2D8E0BE9130}"/>
          </ac:spMkLst>
        </pc:spChg>
      </pc:sldChg>
      <pc:sldChg chg="modSp">
        <pc:chgData name="Adam Wright" userId="3a8ec93d-22a8-4825-bf04-8fdaf335c3ca" providerId="ADAL" clId="{08A844FB-CAB1-4641-AD7B-C3B44B5CF41A}" dt="2019-06-02T11:29:12.715" v="2064" actId="20577"/>
        <pc:sldMkLst>
          <pc:docMk/>
          <pc:sldMk cId="3388899026" sldId="265"/>
        </pc:sldMkLst>
        <pc:graphicFrameChg chg="mod modGraphic">
          <ac:chgData name="Adam Wright" userId="3a8ec93d-22a8-4825-bf04-8fdaf335c3ca" providerId="ADAL" clId="{08A844FB-CAB1-4641-AD7B-C3B44B5CF41A}" dt="2019-06-02T11:29:12.715" v="2064" actId="20577"/>
          <ac:graphicFrameMkLst>
            <pc:docMk/>
            <pc:sldMk cId="3388899026" sldId="265"/>
            <ac:graphicFrameMk id="4" creationId="{BF58008C-FB19-4C8C-B8C2-FF8E610EC9E2}"/>
          </ac:graphicFrameMkLst>
        </pc:graphicFrameChg>
      </pc:sldChg>
      <pc:sldChg chg="addSp modSp add mod setBg setClrOvrMap">
        <pc:chgData name="Adam Wright" userId="3a8ec93d-22a8-4825-bf04-8fdaf335c3ca" providerId="ADAL" clId="{08A844FB-CAB1-4641-AD7B-C3B44B5CF41A}" dt="2019-06-02T11:45:57.111" v="2680" actId="1076"/>
        <pc:sldMkLst>
          <pc:docMk/>
          <pc:sldMk cId="3383468276" sldId="266"/>
        </pc:sldMkLst>
        <pc:spChg chg="mod">
          <ac:chgData name="Adam Wright" userId="3a8ec93d-22a8-4825-bf04-8fdaf335c3ca" providerId="ADAL" clId="{08A844FB-CAB1-4641-AD7B-C3B44B5CF41A}" dt="2019-06-02T11:44:55.545" v="2677" actId="20577"/>
          <ac:spMkLst>
            <pc:docMk/>
            <pc:sldMk cId="3383468276" sldId="266"/>
            <ac:spMk id="2" creationId="{B4FE2B77-2600-40AD-947F-B011A9904A77}"/>
          </ac:spMkLst>
        </pc:spChg>
        <pc:spChg chg="mod">
          <ac:chgData name="Adam Wright" userId="3a8ec93d-22a8-4825-bf04-8fdaf335c3ca" providerId="ADAL" clId="{08A844FB-CAB1-4641-AD7B-C3B44B5CF41A}" dt="2019-06-02T11:44:48.794" v="2655" actId="20577"/>
          <ac:spMkLst>
            <pc:docMk/>
            <pc:sldMk cId="3383468276" sldId="266"/>
            <ac:spMk id="3" creationId="{784C9C28-2DB8-4F29-8ED2-42282E1B6161}"/>
          </ac:spMkLst>
        </pc:spChg>
        <pc:spChg chg="add">
          <ac:chgData name="Adam Wright" userId="3a8ec93d-22a8-4825-bf04-8fdaf335c3ca" providerId="ADAL" clId="{08A844FB-CAB1-4641-AD7B-C3B44B5CF41A}" dt="2019-06-02T11:43:07.755" v="2580" actId="26606"/>
          <ac:spMkLst>
            <pc:docMk/>
            <pc:sldMk cId="3383468276" sldId="266"/>
            <ac:spMk id="8" creationId="{74CD14DB-BB81-479F-A1FC-1C75640E9F84}"/>
          </ac:spMkLst>
        </pc:spChg>
        <pc:spChg chg="add">
          <ac:chgData name="Adam Wright" userId="3a8ec93d-22a8-4825-bf04-8fdaf335c3ca" providerId="ADAL" clId="{08A844FB-CAB1-4641-AD7B-C3B44B5CF41A}" dt="2019-06-02T11:43:07.755" v="2580" actId="26606"/>
          <ac:spMkLst>
            <pc:docMk/>
            <pc:sldMk cId="3383468276" sldId="266"/>
            <ac:spMk id="10" creationId="{C943A91B-7CA7-4592-A975-73B1BF8C4C74}"/>
          </ac:spMkLst>
        </pc:spChg>
        <pc:spChg chg="add">
          <ac:chgData name="Adam Wright" userId="3a8ec93d-22a8-4825-bf04-8fdaf335c3ca" providerId="ADAL" clId="{08A844FB-CAB1-4641-AD7B-C3B44B5CF41A}" dt="2019-06-02T11:43:07.755" v="2580" actId="26606"/>
          <ac:spMkLst>
            <pc:docMk/>
            <pc:sldMk cId="3383468276" sldId="266"/>
            <ac:spMk id="12" creationId="{EC471314-E46A-414B-8D91-74880E84F187}"/>
          </ac:spMkLst>
        </pc:spChg>
        <pc:spChg chg="add">
          <ac:chgData name="Adam Wright" userId="3a8ec93d-22a8-4825-bf04-8fdaf335c3ca" providerId="ADAL" clId="{08A844FB-CAB1-4641-AD7B-C3B44B5CF41A}" dt="2019-06-02T11:43:07.755" v="2580" actId="26606"/>
          <ac:spMkLst>
            <pc:docMk/>
            <pc:sldMk cId="3383468276" sldId="266"/>
            <ac:spMk id="14" creationId="{6A681326-1C9D-44A3-A627-3871BDAE4127}"/>
          </ac:spMkLst>
        </pc:spChg>
        <pc:picChg chg="add mod">
          <ac:chgData name="Adam Wright" userId="3a8ec93d-22a8-4825-bf04-8fdaf335c3ca" providerId="ADAL" clId="{08A844FB-CAB1-4641-AD7B-C3B44B5CF41A}" dt="2019-06-02T11:45:57.111" v="2680" actId="1076"/>
          <ac:picMkLst>
            <pc:docMk/>
            <pc:sldMk cId="3383468276" sldId="266"/>
            <ac:picMk id="9" creationId="{A8D7E3B3-7485-4382-AED1-18742232C4F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DAD100-20C0-44C3-A1D2-C867856CE1C5}"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EA2FAAD-518B-4F47-B838-DF6998BEA143}">
      <dgm:prSet/>
      <dgm:spPr/>
      <dgm:t>
        <a:bodyPr/>
        <a:lstStyle/>
        <a:p>
          <a:r>
            <a:rPr lang="en-GB" dirty="0"/>
            <a:t>Our focus in the past 18 months has been on the technology and platform development</a:t>
          </a:r>
          <a:endParaRPr lang="en-US" dirty="0"/>
        </a:p>
      </dgm:t>
    </dgm:pt>
    <dgm:pt modelId="{1DE2155B-92BB-40A5-A377-F15AD6D575C5}" type="parTrans" cxnId="{10C2B3F3-78F6-400B-A251-4971B2F5264E}">
      <dgm:prSet/>
      <dgm:spPr/>
      <dgm:t>
        <a:bodyPr/>
        <a:lstStyle/>
        <a:p>
          <a:endParaRPr lang="en-US"/>
        </a:p>
      </dgm:t>
    </dgm:pt>
    <dgm:pt modelId="{66B49A74-A4FA-4432-987B-163230B49142}" type="sibTrans" cxnId="{10C2B3F3-78F6-400B-A251-4971B2F5264E}">
      <dgm:prSet/>
      <dgm:spPr/>
      <dgm:t>
        <a:bodyPr/>
        <a:lstStyle/>
        <a:p>
          <a:endParaRPr lang="en-US"/>
        </a:p>
      </dgm:t>
    </dgm:pt>
    <dgm:pt modelId="{D7423058-340B-4567-9EFF-329B50EBD011}">
      <dgm:prSet/>
      <dgm:spPr/>
      <dgm:t>
        <a:bodyPr/>
        <a:lstStyle/>
        <a:p>
          <a:r>
            <a:rPr lang="en-GB"/>
            <a:t>Our traditional product is becoming an enabler for the new data markets</a:t>
          </a:r>
          <a:endParaRPr lang="en-US"/>
        </a:p>
      </dgm:t>
    </dgm:pt>
    <dgm:pt modelId="{5D4EBAB2-687E-490E-AE21-6A118446CE3F}" type="parTrans" cxnId="{1C4410BE-25C5-4B58-BCFF-1D1786944247}">
      <dgm:prSet/>
      <dgm:spPr/>
      <dgm:t>
        <a:bodyPr/>
        <a:lstStyle/>
        <a:p>
          <a:endParaRPr lang="en-US"/>
        </a:p>
      </dgm:t>
    </dgm:pt>
    <dgm:pt modelId="{20FABAA7-FEB5-405F-9A61-3A2AC1A2BF25}" type="sibTrans" cxnId="{1C4410BE-25C5-4B58-BCFF-1D1786944247}">
      <dgm:prSet/>
      <dgm:spPr/>
      <dgm:t>
        <a:bodyPr/>
        <a:lstStyle/>
        <a:p>
          <a:endParaRPr lang="en-US"/>
        </a:p>
      </dgm:t>
    </dgm:pt>
    <dgm:pt modelId="{2754D45F-E1D3-429F-B178-8A1E279167BB}">
      <dgm:prSet/>
      <dgm:spPr/>
      <dgm:t>
        <a:bodyPr/>
        <a:lstStyle/>
        <a:p>
          <a:r>
            <a:rPr lang="en-GB" dirty="0"/>
            <a:t>The bid data form our products is the largest new market</a:t>
          </a:r>
          <a:endParaRPr lang="en-US" dirty="0"/>
        </a:p>
      </dgm:t>
    </dgm:pt>
    <dgm:pt modelId="{98F03ED0-9DDA-4C81-B704-AA08699DFFED}" type="parTrans" cxnId="{6BFE0A1E-49C2-4618-8788-60DA31657E74}">
      <dgm:prSet/>
      <dgm:spPr/>
      <dgm:t>
        <a:bodyPr/>
        <a:lstStyle/>
        <a:p>
          <a:endParaRPr lang="en-US"/>
        </a:p>
      </dgm:t>
    </dgm:pt>
    <dgm:pt modelId="{394E20B8-A5A7-4AB0-A974-DFB0F8CB39C2}" type="sibTrans" cxnId="{6BFE0A1E-49C2-4618-8788-60DA31657E74}">
      <dgm:prSet/>
      <dgm:spPr/>
      <dgm:t>
        <a:bodyPr/>
        <a:lstStyle/>
        <a:p>
          <a:endParaRPr lang="en-US"/>
        </a:p>
      </dgm:t>
    </dgm:pt>
    <dgm:pt modelId="{4722B7BB-78C6-45A1-91EC-A5CBDC7DB7C7}">
      <dgm:prSet/>
      <dgm:spPr/>
      <dgm:t>
        <a:bodyPr/>
        <a:lstStyle/>
        <a:p>
          <a:r>
            <a:rPr lang="en-GB" dirty="0"/>
            <a:t>We are not relying on known sales market data</a:t>
          </a:r>
          <a:endParaRPr lang="en-US" dirty="0"/>
        </a:p>
      </dgm:t>
    </dgm:pt>
    <dgm:pt modelId="{67C88BF4-0C23-48C5-905C-E51B8FE698C4}" type="parTrans" cxnId="{091848BD-4158-4251-A450-23CEB634F11E}">
      <dgm:prSet/>
      <dgm:spPr/>
      <dgm:t>
        <a:bodyPr/>
        <a:lstStyle/>
        <a:p>
          <a:endParaRPr lang="en-US"/>
        </a:p>
      </dgm:t>
    </dgm:pt>
    <dgm:pt modelId="{A46D3301-955C-479D-83AA-2EA45671A6C5}" type="sibTrans" cxnId="{091848BD-4158-4251-A450-23CEB634F11E}">
      <dgm:prSet/>
      <dgm:spPr/>
      <dgm:t>
        <a:bodyPr/>
        <a:lstStyle/>
        <a:p>
          <a:endParaRPr lang="en-US"/>
        </a:p>
      </dgm:t>
    </dgm:pt>
    <dgm:pt modelId="{E32E415F-F980-4391-BA40-1B275815C543}">
      <dgm:prSet/>
      <dgm:spPr/>
      <dgm:t>
        <a:bodyPr/>
        <a:lstStyle/>
        <a:p>
          <a:r>
            <a:rPr lang="en-GB"/>
            <a:t>We are developing market hypothesis with potential customers, user groups and other businesses</a:t>
          </a:r>
          <a:endParaRPr lang="en-US"/>
        </a:p>
      </dgm:t>
    </dgm:pt>
    <dgm:pt modelId="{6565DA68-9527-440C-A9E2-B1AB86E74D63}" type="parTrans" cxnId="{690467B3-D84D-42DE-BD66-AB84EB728A8D}">
      <dgm:prSet/>
      <dgm:spPr/>
      <dgm:t>
        <a:bodyPr/>
        <a:lstStyle/>
        <a:p>
          <a:endParaRPr lang="en-US"/>
        </a:p>
      </dgm:t>
    </dgm:pt>
    <dgm:pt modelId="{77EC0803-E4BD-4E40-9B08-A2A5E6203B0E}" type="sibTrans" cxnId="{690467B3-D84D-42DE-BD66-AB84EB728A8D}">
      <dgm:prSet/>
      <dgm:spPr/>
      <dgm:t>
        <a:bodyPr/>
        <a:lstStyle/>
        <a:p>
          <a:endParaRPr lang="en-US"/>
        </a:p>
      </dgm:t>
    </dgm:pt>
    <dgm:pt modelId="{1DD91A35-638E-45EF-883C-A49618B9FAE7}">
      <dgm:prSet/>
      <dgm:spPr/>
      <dgm:t>
        <a:bodyPr/>
        <a:lstStyle/>
        <a:p>
          <a:r>
            <a:rPr lang="en-GB"/>
            <a:t>We have estimated $1.5BN dollar growth by 2023</a:t>
          </a:r>
          <a:endParaRPr lang="en-US"/>
        </a:p>
      </dgm:t>
    </dgm:pt>
    <dgm:pt modelId="{2BD9D09C-54B2-4B40-A96D-8532BC0F465A}" type="parTrans" cxnId="{A62CEC61-237D-4CAD-9DA3-F5BF68615401}">
      <dgm:prSet/>
      <dgm:spPr/>
      <dgm:t>
        <a:bodyPr/>
        <a:lstStyle/>
        <a:p>
          <a:endParaRPr lang="en-US"/>
        </a:p>
      </dgm:t>
    </dgm:pt>
    <dgm:pt modelId="{1707F388-F843-4960-8ED1-0F6DFBDFD544}" type="sibTrans" cxnId="{A62CEC61-237D-4CAD-9DA3-F5BF68615401}">
      <dgm:prSet/>
      <dgm:spPr/>
      <dgm:t>
        <a:bodyPr/>
        <a:lstStyle/>
        <a:p>
          <a:endParaRPr lang="en-US"/>
        </a:p>
      </dgm:t>
    </dgm:pt>
    <dgm:pt modelId="{34E13F1D-6F0A-4CA3-B46A-449EFAC0E15A}" type="pres">
      <dgm:prSet presAssocID="{80DAD100-20C0-44C3-A1D2-C867856CE1C5}" presName="linear" presStyleCnt="0">
        <dgm:presLayoutVars>
          <dgm:animLvl val="lvl"/>
          <dgm:resizeHandles val="exact"/>
        </dgm:presLayoutVars>
      </dgm:prSet>
      <dgm:spPr/>
    </dgm:pt>
    <dgm:pt modelId="{E5203BD9-D116-4D20-9EDB-AB7CFFFA2563}" type="pres">
      <dgm:prSet presAssocID="{4EA2FAAD-518B-4F47-B838-DF6998BEA143}" presName="parentText" presStyleLbl="node1" presStyleIdx="0" presStyleCnt="6">
        <dgm:presLayoutVars>
          <dgm:chMax val="0"/>
          <dgm:bulletEnabled val="1"/>
        </dgm:presLayoutVars>
      </dgm:prSet>
      <dgm:spPr/>
    </dgm:pt>
    <dgm:pt modelId="{952AE9E0-FF2E-4539-97FF-408E552F9481}" type="pres">
      <dgm:prSet presAssocID="{66B49A74-A4FA-4432-987B-163230B49142}" presName="spacer" presStyleCnt="0"/>
      <dgm:spPr/>
    </dgm:pt>
    <dgm:pt modelId="{73A1978F-ACBE-4D0B-9785-B1A31A23D509}" type="pres">
      <dgm:prSet presAssocID="{D7423058-340B-4567-9EFF-329B50EBD011}" presName="parentText" presStyleLbl="node1" presStyleIdx="1" presStyleCnt="6">
        <dgm:presLayoutVars>
          <dgm:chMax val="0"/>
          <dgm:bulletEnabled val="1"/>
        </dgm:presLayoutVars>
      </dgm:prSet>
      <dgm:spPr/>
    </dgm:pt>
    <dgm:pt modelId="{1604A479-380B-4402-9A26-17C93021ECDC}" type="pres">
      <dgm:prSet presAssocID="{20FABAA7-FEB5-405F-9A61-3A2AC1A2BF25}" presName="spacer" presStyleCnt="0"/>
      <dgm:spPr/>
    </dgm:pt>
    <dgm:pt modelId="{04844370-DFCA-434F-A2F9-4D1D4910175B}" type="pres">
      <dgm:prSet presAssocID="{2754D45F-E1D3-429F-B178-8A1E279167BB}" presName="parentText" presStyleLbl="node1" presStyleIdx="2" presStyleCnt="6">
        <dgm:presLayoutVars>
          <dgm:chMax val="0"/>
          <dgm:bulletEnabled val="1"/>
        </dgm:presLayoutVars>
      </dgm:prSet>
      <dgm:spPr/>
    </dgm:pt>
    <dgm:pt modelId="{A42CC54F-A94D-4D04-9BCD-17E8C26FE56B}" type="pres">
      <dgm:prSet presAssocID="{394E20B8-A5A7-4AB0-A974-DFB0F8CB39C2}" presName="spacer" presStyleCnt="0"/>
      <dgm:spPr/>
    </dgm:pt>
    <dgm:pt modelId="{3D3BE211-F6E5-4F82-925E-7E56F08D0559}" type="pres">
      <dgm:prSet presAssocID="{4722B7BB-78C6-45A1-91EC-A5CBDC7DB7C7}" presName="parentText" presStyleLbl="node1" presStyleIdx="3" presStyleCnt="6">
        <dgm:presLayoutVars>
          <dgm:chMax val="0"/>
          <dgm:bulletEnabled val="1"/>
        </dgm:presLayoutVars>
      </dgm:prSet>
      <dgm:spPr/>
    </dgm:pt>
    <dgm:pt modelId="{BF5D22CE-6F3A-4E55-ACFD-E8589657D4B0}" type="pres">
      <dgm:prSet presAssocID="{A46D3301-955C-479D-83AA-2EA45671A6C5}" presName="spacer" presStyleCnt="0"/>
      <dgm:spPr/>
    </dgm:pt>
    <dgm:pt modelId="{0AB55691-AD00-4AB4-8E0F-C992DCC9FA18}" type="pres">
      <dgm:prSet presAssocID="{E32E415F-F980-4391-BA40-1B275815C543}" presName="parentText" presStyleLbl="node1" presStyleIdx="4" presStyleCnt="6">
        <dgm:presLayoutVars>
          <dgm:chMax val="0"/>
          <dgm:bulletEnabled val="1"/>
        </dgm:presLayoutVars>
      </dgm:prSet>
      <dgm:spPr/>
    </dgm:pt>
    <dgm:pt modelId="{7F01A705-A2AE-40BD-B80E-FDE415C09E26}" type="pres">
      <dgm:prSet presAssocID="{77EC0803-E4BD-4E40-9B08-A2A5E6203B0E}" presName="spacer" presStyleCnt="0"/>
      <dgm:spPr/>
    </dgm:pt>
    <dgm:pt modelId="{F6CF9E7E-0AA6-4891-96BE-B26612B37C86}" type="pres">
      <dgm:prSet presAssocID="{1DD91A35-638E-45EF-883C-A49618B9FAE7}" presName="parentText" presStyleLbl="node1" presStyleIdx="5" presStyleCnt="6">
        <dgm:presLayoutVars>
          <dgm:chMax val="0"/>
          <dgm:bulletEnabled val="1"/>
        </dgm:presLayoutVars>
      </dgm:prSet>
      <dgm:spPr/>
    </dgm:pt>
  </dgm:ptLst>
  <dgm:cxnLst>
    <dgm:cxn modelId="{6BFE0A1E-49C2-4618-8788-60DA31657E74}" srcId="{80DAD100-20C0-44C3-A1D2-C867856CE1C5}" destId="{2754D45F-E1D3-429F-B178-8A1E279167BB}" srcOrd="2" destOrd="0" parTransId="{98F03ED0-9DDA-4C81-B704-AA08699DFFED}" sibTransId="{394E20B8-A5A7-4AB0-A974-DFB0F8CB39C2}"/>
    <dgm:cxn modelId="{2EDF3731-1071-4C42-BF8D-08E0A3D67065}" type="presOf" srcId="{E32E415F-F980-4391-BA40-1B275815C543}" destId="{0AB55691-AD00-4AB4-8E0F-C992DCC9FA18}" srcOrd="0" destOrd="0" presId="urn:microsoft.com/office/officeart/2005/8/layout/vList2"/>
    <dgm:cxn modelId="{A62CEC61-237D-4CAD-9DA3-F5BF68615401}" srcId="{80DAD100-20C0-44C3-A1D2-C867856CE1C5}" destId="{1DD91A35-638E-45EF-883C-A49618B9FAE7}" srcOrd="5" destOrd="0" parTransId="{2BD9D09C-54B2-4B40-A96D-8532BC0F465A}" sibTransId="{1707F388-F843-4960-8ED1-0F6DFBDFD544}"/>
    <dgm:cxn modelId="{82231E64-BE17-4B5A-A9F5-5EEC799D2B3D}" type="presOf" srcId="{4EA2FAAD-518B-4F47-B838-DF6998BEA143}" destId="{E5203BD9-D116-4D20-9EDB-AB7CFFFA2563}" srcOrd="0" destOrd="0" presId="urn:microsoft.com/office/officeart/2005/8/layout/vList2"/>
    <dgm:cxn modelId="{DE17D67B-A8DF-46AA-839F-215DBFCC3FA9}" type="presOf" srcId="{80DAD100-20C0-44C3-A1D2-C867856CE1C5}" destId="{34E13F1D-6F0A-4CA3-B46A-449EFAC0E15A}" srcOrd="0" destOrd="0" presId="urn:microsoft.com/office/officeart/2005/8/layout/vList2"/>
    <dgm:cxn modelId="{0E89FFAD-4D1F-4D3B-8BFF-95F67D634DB3}" type="presOf" srcId="{D7423058-340B-4567-9EFF-329B50EBD011}" destId="{73A1978F-ACBE-4D0B-9785-B1A31A23D509}" srcOrd="0" destOrd="0" presId="urn:microsoft.com/office/officeart/2005/8/layout/vList2"/>
    <dgm:cxn modelId="{690467B3-D84D-42DE-BD66-AB84EB728A8D}" srcId="{80DAD100-20C0-44C3-A1D2-C867856CE1C5}" destId="{E32E415F-F980-4391-BA40-1B275815C543}" srcOrd="4" destOrd="0" parTransId="{6565DA68-9527-440C-A9E2-B1AB86E74D63}" sibTransId="{77EC0803-E4BD-4E40-9B08-A2A5E6203B0E}"/>
    <dgm:cxn modelId="{091848BD-4158-4251-A450-23CEB634F11E}" srcId="{80DAD100-20C0-44C3-A1D2-C867856CE1C5}" destId="{4722B7BB-78C6-45A1-91EC-A5CBDC7DB7C7}" srcOrd="3" destOrd="0" parTransId="{67C88BF4-0C23-48C5-905C-E51B8FE698C4}" sibTransId="{A46D3301-955C-479D-83AA-2EA45671A6C5}"/>
    <dgm:cxn modelId="{1C4410BE-25C5-4B58-BCFF-1D1786944247}" srcId="{80DAD100-20C0-44C3-A1D2-C867856CE1C5}" destId="{D7423058-340B-4567-9EFF-329B50EBD011}" srcOrd="1" destOrd="0" parTransId="{5D4EBAB2-687E-490E-AE21-6A118446CE3F}" sibTransId="{20FABAA7-FEB5-405F-9A61-3A2AC1A2BF25}"/>
    <dgm:cxn modelId="{7B75CCC7-2E19-4CD0-B1A1-31B96D76CA9D}" type="presOf" srcId="{1DD91A35-638E-45EF-883C-A49618B9FAE7}" destId="{F6CF9E7E-0AA6-4891-96BE-B26612B37C86}" srcOrd="0" destOrd="0" presId="urn:microsoft.com/office/officeart/2005/8/layout/vList2"/>
    <dgm:cxn modelId="{10C2B3F3-78F6-400B-A251-4971B2F5264E}" srcId="{80DAD100-20C0-44C3-A1D2-C867856CE1C5}" destId="{4EA2FAAD-518B-4F47-B838-DF6998BEA143}" srcOrd="0" destOrd="0" parTransId="{1DE2155B-92BB-40A5-A377-F15AD6D575C5}" sibTransId="{66B49A74-A4FA-4432-987B-163230B49142}"/>
    <dgm:cxn modelId="{52D88FF4-BAAD-4BE3-BFB9-C6A6755ED37E}" type="presOf" srcId="{4722B7BB-78C6-45A1-91EC-A5CBDC7DB7C7}" destId="{3D3BE211-F6E5-4F82-925E-7E56F08D0559}" srcOrd="0" destOrd="0" presId="urn:microsoft.com/office/officeart/2005/8/layout/vList2"/>
    <dgm:cxn modelId="{4D8C69FB-B201-453D-94C2-0EF4A09E677A}" type="presOf" srcId="{2754D45F-E1D3-429F-B178-8A1E279167BB}" destId="{04844370-DFCA-434F-A2F9-4D1D4910175B}" srcOrd="0" destOrd="0" presId="urn:microsoft.com/office/officeart/2005/8/layout/vList2"/>
    <dgm:cxn modelId="{7E52AEEC-728C-439A-A5D7-BC739E3B880F}" type="presParOf" srcId="{34E13F1D-6F0A-4CA3-B46A-449EFAC0E15A}" destId="{E5203BD9-D116-4D20-9EDB-AB7CFFFA2563}" srcOrd="0" destOrd="0" presId="urn:microsoft.com/office/officeart/2005/8/layout/vList2"/>
    <dgm:cxn modelId="{726A0A42-F934-4BE2-AE00-8CE7C9C98CE1}" type="presParOf" srcId="{34E13F1D-6F0A-4CA3-B46A-449EFAC0E15A}" destId="{952AE9E0-FF2E-4539-97FF-408E552F9481}" srcOrd="1" destOrd="0" presId="urn:microsoft.com/office/officeart/2005/8/layout/vList2"/>
    <dgm:cxn modelId="{D56912B2-D19F-43EB-8C35-104AEA3AA04E}" type="presParOf" srcId="{34E13F1D-6F0A-4CA3-B46A-449EFAC0E15A}" destId="{73A1978F-ACBE-4D0B-9785-B1A31A23D509}" srcOrd="2" destOrd="0" presId="urn:microsoft.com/office/officeart/2005/8/layout/vList2"/>
    <dgm:cxn modelId="{36EF5271-1DAE-4BEC-B984-A26443458E3F}" type="presParOf" srcId="{34E13F1D-6F0A-4CA3-B46A-449EFAC0E15A}" destId="{1604A479-380B-4402-9A26-17C93021ECDC}" srcOrd="3" destOrd="0" presId="urn:microsoft.com/office/officeart/2005/8/layout/vList2"/>
    <dgm:cxn modelId="{DC191A92-7C51-49BE-AED5-A69158A38915}" type="presParOf" srcId="{34E13F1D-6F0A-4CA3-B46A-449EFAC0E15A}" destId="{04844370-DFCA-434F-A2F9-4D1D4910175B}" srcOrd="4" destOrd="0" presId="urn:microsoft.com/office/officeart/2005/8/layout/vList2"/>
    <dgm:cxn modelId="{4D64717E-0B07-4747-A0CD-2BC090580EB7}" type="presParOf" srcId="{34E13F1D-6F0A-4CA3-B46A-449EFAC0E15A}" destId="{A42CC54F-A94D-4D04-9BCD-17E8C26FE56B}" srcOrd="5" destOrd="0" presId="urn:microsoft.com/office/officeart/2005/8/layout/vList2"/>
    <dgm:cxn modelId="{F69E5000-F085-46D1-9B41-C9C2626CF974}" type="presParOf" srcId="{34E13F1D-6F0A-4CA3-B46A-449EFAC0E15A}" destId="{3D3BE211-F6E5-4F82-925E-7E56F08D0559}" srcOrd="6" destOrd="0" presId="urn:microsoft.com/office/officeart/2005/8/layout/vList2"/>
    <dgm:cxn modelId="{50D081C2-15AB-444B-BC6D-95E4A20A2D36}" type="presParOf" srcId="{34E13F1D-6F0A-4CA3-B46A-449EFAC0E15A}" destId="{BF5D22CE-6F3A-4E55-ACFD-E8589657D4B0}" srcOrd="7" destOrd="0" presId="urn:microsoft.com/office/officeart/2005/8/layout/vList2"/>
    <dgm:cxn modelId="{26FFEB93-9150-4658-98EB-1EB629D2DF0B}" type="presParOf" srcId="{34E13F1D-6F0A-4CA3-B46A-449EFAC0E15A}" destId="{0AB55691-AD00-4AB4-8E0F-C992DCC9FA18}" srcOrd="8" destOrd="0" presId="urn:microsoft.com/office/officeart/2005/8/layout/vList2"/>
    <dgm:cxn modelId="{D17F1AAE-5BE7-4F08-9631-46B374300A49}" type="presParOf" srcId="{34E13F1D-6F0A-4CA3-B46A-449EFAC0E15A}" destId="{7F01A705-A2AE-40BD-B80E-FDE415C09E26}" srcOrd="9" destOrd="0" presId="urn:microsoft.com/office/officeart/2005/8/layout/vList2"/>
    <dgm:cxn modelId="{3347781C-73C3-4ABC-967F-671F60D613AD}" type="presParOf" srcId="{34E13F1D-6F0A-4CA3-B46A-449EFAC0E15A}" destId="{F6CF9E7E-0AA6-4891-96BE-B26612B37C8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DAD100-20C0-44C3-A1D2-C867856CE1C5}"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EA2FAAD-518B-4F47-B838-DF6998BEA143}">
      <dgm:prSet/>
      <dgm:spPr/>
      <dgm:t>
        <a:bodyPr/>
        <a:lstStyle/>
        <a:p>
          <a:r>
            <a:rPr lang="en-GB" dirty="0"/>
            <a:t>“Eras” of connectivity with progressive levels of connectivity and data are noted by </a:t>
          </a:r>
          <a:r>
            <a:rPr lang="en-GB" dirty="0" err="1"/>
            <a:t>Ninan</a:t>
          </a:r>
          <a:endParaRPr lang="en-US" dirty="0"/>
        </a:p>
      </dgm:t>
    </dgm:pt>
    <dgm:pt modelId="{1DE2155B-92BB-40A5-A377-F15AD6D575C5}" type="parTrans" cxnId="{10C2B3F3-78F6-400B-A251-4971B2F5264E}">
      <dgm:prSet/>
      <dgm:spPr/>
      <dgm:t>
        <a:bodyPr/>
        <a:lstStyle/>
        <a:p>
          <a:endParaRPr lang="en-US"/>
        </a:p>
      </dgm:t>
    </dgm:pt>
    <dgm:pt modelId="{66B49A74-A4FA-4432-987B-163230B49142}" type="sibTrans" cxnId="{10C2B3F3-78F6-400B-A251-4971B2F5264E}">
      <dgm:prSet/>
      <dgm:spPr/>
      <dgm:t>
        <a:bodyPr/>
        <a:lstStyle/>
        <a:p>
          <a:endParaRPr lang="en-US"/>
        </a:p>
      </dgm:t>
    </dgm:pt>
    <dgm:pt modelId="{34E13F1D-6F0A-4CA3-B46A-449EFAC0E15A}" type="pres">
      <dgm:prSet presAssocID="{80DAD100-20C0-44C3-A1D2-C867856CE1C5}" presName="linear" presStyleCnt="0">
        <dgm:presLayoutVars>
          <dgm:animLvl val="lvl"/>
          <dgm:resizeHandles val="exact"/>
        </dgm:presLayoutVars>
      </dgm:prSet>
      <dgm:spPr/>
    </dgm:pt>
    <dgm:pt modelId="{E5203BD9-D116-4D20-9EDB-AB7CFFFA2563}" type="pres">
      <dgm:prSet presAssocID="{4EA2FAAD-518B-4F47-B838-DF6998BEA143}" presName="parentText" presStyleLbl="node1" presStyleIdx="0" presStyleCnt="1">
        <dgm:presLayoutVars>
          <dgm:chMax val="0"/>
          <dgm:bulletEnabled val="1"/>
        </dgm:presLayoutVars>
      </dgm:prSet>
      <dgm:spPr/>
    </dgm:pt>
  </dgm:ptLst>
  <dgm:cxnLst>
    <dgm:cxn modelId="{82231E64-BE17-4B5A-A9F5-5EEC799D2B3D}" type="presOf" srcId="{4EA2FAAD-518B-4F47-B838-DF6998BEA143}" destId="{E5203BD9-D116-4D20-9EDB-AB7CFFFA2563}" srcOrd="0" destOrd="0" presId="urn:microsoft.com/office/officeart/2005/8/layout/vList2"/>
    <dgm:cxn modelId="{DE17D67B-A8DF-46AA-839F-215DBFCC3FA9}" type="presOf" srcId="{80DAD100-20C0-44C3-A1D2-C867856CE1C5}" destId="{34E13F1D-6F0A-4CA3-B46A-449EFAC0E15A}" srcOrd="0" destOrd="0" presId="urn:microsoft.com/office/officeart/2005/8/layout/vList2"/>
    <dgm:cxn modelId="{10C2B3F3-78F6-400B-A251-4971B2F5264E}" srcId="{80DAD100-20C0-44C3-A1D2-C867856CE1C5}" destId="{4EA2FAAD-518B-4F47-B838-DF6998BEA143}" srcOrd="0" destOrd="0" parTransId="{1DE2155B-92BB-40A5-A377-F15AD6D575C5}" sibTransId="{66B49A74-A4FA-4432-987B-163230B49142}"/>
    <dgm:cxn modelId="{7E52AEEC-728C-439A-A5D7-BC739E3B880F}" type="presParOf" srcId="{34E13F1D-6F0A-4CA3-B46A-449EFAC0E15A}" destId="{E5203BD9-D116-4D20-9EDB-AB7CFFFA2563}"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DC1BB0-5CD7-4469-9972-93E675386AC3}"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E182ED9F-873B-4F6C-800E-10CA86F3AC62}">
      <dgm:prSet/>
      <dgm:spPr/>
      <dgm:t>
        <a:bodyPr/>
        <a:lstStyle/>
        <a:p>
          <a:r>
            <a:rPr lang="en-GB"/>
            <a:t>We have various models in development for varying market segments</a:t>
          </a:r>
          <a:endParaRPr lang="en-US"/>
        </a:p>
      </dgm:t>
    </dgm:pt>
    <dgm:pt modelId="{97C6EF7C-C587-4DF9-BEB6-999E6BEA57AE}" type="parTrans" cxnId="{99EDCB3E-3269-4FEA-82B6-38B775A2753F}">
      <dgm:prSet/>
      <dgm:spPr/>
      <dgm:t>
        <a:bodyPr/>
        <a:lstStyle/>
        <a:p>
          <a:endParaRPr lang="en-US"/>
        </a:p>
      </dgm:t>
    </dgm:pt>
    <dgm:pt modelId="{7B0E966A-9D83-4568-AA40-71045847C974}" type="sibTrans" cxnId="{99EDCB3E-3269-4FEA-82B6-38B775A2753F}">
      <dgm:prSet/>
      <dgm:spPr/>
      <dgm:t>
        <a:bodyPr/>
        <a:lstStyle/>
        <a:p>
          <a:endParaRPr lang="en-US"/>
        </a:p>
      </dgm:t>
    </dgm:pt>
    <dgm:pt modelId="{F85038E1-D200-477F-8581-105E9713ABF6}">
      <dgm:prSet/>
      <dgm:spPr/>
      <dgm:t>
        <a:bodyPr/>
        <a:lstStyle/>
        <a:p>
          <a:r>
            <a:rPr lang="en-GB"/>
            <a:t>Each segmentation relates to how data is consumed</a:t>
          </a:r>
          <a:endParaRPr lang="en-US"/>
        </a:p>
      </dgm:t>
    </dgm:pt>
    <dgm:pt modelId="{97BB8C26-0585-446B-94BB-05110ABC87EE}" type="parTrans" cxnId="{B40F6CF0-9C20-4458-B8C9-C1AD451CABD8}">
      <dgm:prSet/>
      <dgm:spPr/>
      <dgm:t>
        <a:bodyPr/>
        <a:lstStyle/>
        <a:p>
          <a:endParaRPr lang="en-US"/>
        </a:p>
      </dgm:t>
    </dgm:pt>
    <dgm:pt modelId="{6DDA1BE5-C5D4-4B1D-9C9E-9726825FB460}" type="sibTrans" cxnId="{B40F6CF0-9C20-4458-B8C9-C1AD451CABD8}">
      <dgm:prSet/>
      <dgm:spPr/>
      <dgm:t>
        <a:bodyPr/>
        <a:lstStyle/>
        <a:p>
          <a:endParaRPr lang="en-US"/>
        </a:p>
      </dgm:t>
    </dgm:pt>
    <dgm:pt modelId="{B38D6E88-7D15-4F40-8334-524A4824EE69}">
      <dgm:prSet/>
      <dgm:spPr/>
      <dgm:t>
        <a:bodyPr/>
        <a:lstStyle/>
        <a:p>
          <a:r>
            <a:rPr lang="en-GB"/>
            <a:t>Taking another view we could say we have: </a:t>
          </a:r>
          <a:endParaRPr lang="en-US"/>
        </a:p>
      </dgm:t>
    </dgm:pt>
    <dgm:pt modelId="{96B14937-F704-4D5C-9ED9-0D8127A8E4D3}" type="parTrans" cxnId="{267883C4-12AD-42DC-87FF-16617C8D595C}">
      <dgm:prSet/>
      <dgm:spPr/>
      <dgm:t>
        <a:bodyPr/>
        <a:lstStyle/>
        <a:p>
          <a:endParaRPr lang="en-US"/>
        </a:p>
      </dgm:t>
    </dgm:pt>
    <dgm:pt modelId="{7E78A95B-D646-406B-8921-A756C8157A4D}" type="sibTrans" cxnId="{267883C4-12AD-42DC-87FF-16617C8D595C}">
      <dgm:prSet/>
      <dgm:spPr/>
      <dgm:t>
        <a:bodyPr/>
        <a:lstStyle/>
        <a:p>
          <a:endParaRPr lang="en-US"/>
        </a:p>
      </dgm:t>
    </dgm:pt>
    <dgm:pt modelId="{B05EE43B-E6C5-4538-B506-737F2CF7998C}">
      <dgm:prSet/>
      <dgm:spPr/>
      <dgm:t>
        <a:bodyPr/>
        <a:lstStyle/>
        <a:p>
          <a:r>
            <a:rPr lang="en-GB"/>
            <a:t>Individuals – Desire insights to their product</a:t>
          </a:r>
          <a:endParaRPr lang="en-US"/>
        </a:p>
      </dgm:t>
    </dgm:pt>
    <dgm:pt modelId="{70E16137-E045-46EB-8145-709A56556CB9}" type="parTrans" cxnId="{6B1C84BA-3BBF-49F6-84DD-F9EEA8D383AA}">
      <dgm:prSet/>
      <dgm:spPr/>
      <dgm:t>
        <a:bodyPr/>
        <a:lstStyle/>
        <a:p>
          <a:endParaRPr lang="en-US"/>
        </a:p>
      </dgm:t>
    </dgm:pt>
    <dgm:pt modelId="{48150543-4A49-4228-90DE-86EE869FF4F8}" type="sibTrans" cxnId="{6B1C84BA-3BBF-49F6-84DD-F9EEA8D383AA}">
      <dgm:prSet/>
      <dgm:spPr/>
      <dgm:t>
        <a:bodyPr/>
        <a:lstStyle/>
        <a:p>
          <a:endParaRPr lang="en-US"/>
        </a:p>
      </dgm:t>
    </dgm:pt>
    <dgm:pt modelId="{8DA0AE69-4E9F-4BB0-872A-6CE47EC60351}">
      <dgm:prSet/>
      <dgm:spPr/>
      <dgm:t>
        <a:bodyPr/>
        <a:lstStyle/>
        <a:p>
          <a:r>
            <a:rPr lang="en-GB"/>
            <a:t>Fleets – Haulage operators looking for efficiency of there asset</a:t>
          </a:r>
          <a:endParaRPr lang="en-US"/>
        </a:p>
      </dgm:t>
    </dgm:pt>
    <dgm:pt modelId="{66056542-EE86-42C1-88C6-2D5B943E0D29}" type="parTrans" cxnId="{F36F7788-94A8-4FDF-8C4D-05B4E888C277}">
      <dgm:prSet/>
      <dgm:spPr/>
      <dgm:t>
        <a:bodyPr/>
        <a:lstStyle/>
        <a:p>
          <a:endParaRPr lang="en-US"/>
        </a:p>
      </dgm:t>
    </dgm:pt>
    <dgm:pt modelId="{1A845FF6-6201-4460-838E-AC523FBF4835}" type="sibTrans" cxnId="{F36F7788-94A8-4FDF-8C4D-05B4E888C277}">
      <dgm:prSet/>
      <dgm:spPr/>
      <dgm:t>
        <a:bodyPr/>
        <a:lstStyle/>
        <a:p>
          <a:endParaRPr lang="en-US"/>
        </a:p>
      </dgm:t>
    </dgm:pt>
    <dgm:pt modelId="{273138EF-C553-40BA-A956-106F2D5BD043}">
      <dgm:prSet/>
      <dgm:spPr/>
      <dgm:t>
        <a:bodyPr/>
        <a:lstStyle/>
        <a:p>
          <a:r>
            <a:rPr lang="en-GB"/>
            <a:t>Services – eg insurers, maintainers</a:t>
          </a:r>
          <a:endParaRPr lang="en-US"/>
        </a:p>
      </dgm:t>
    </dgm:pt>
    <dgm:pt modelId="{4C20C0AE-5B80-43A3-A1AF-68469C971DF3}" type="parTrans" cxnId="{16353078-5483-4C7D-8799-31E2ED892440}">
      <dgm:prSet/>
      <dgm:spPr/>
      <dgm:t>
        <a:bodyPr/>
        <a:lstStyle/>
        <a:p>
          <a:endParaRPr lang="en-US"/>
        </a:p>
      </dgm:t>
    </dgm:pt>
    <dgm:pt modelId="{30FC4ABF-3FB3-4E45-ADDD-954CA37AEACE}" type="sibTrans" cxnId="{16353078-5483-4C7D-8799-31E2ED892440}">
      <dgm:prSet/>
      <dgm:spPr/>
      <dgm:t>
        <a:bodyPr/>
        <a:lstStyle/>
        <a:p>
          <a:endParaRPr lang="en-US"/>
        </a:p>
      </dgm:t>
    </dgm:pt>
    <dgm:pt modelId="{C762857F-2CED-4758-81F7-ED566A821B03}" type="pres">
      <dgm:prSet presAssocID="{4FDC1BB0-5CD7-4469-9972-93E675386AC3}" presName="Name0" presStyleCnt="0">
        <dgm:presLayoutVars>
          <dgm:dir/>
          <dgm:animLvl val="lvl"/>
          <dgm:resizeHandles val="exact"/>
        </dgm:presLayoutVars>
      </dgm:prSet>
      <dgm:spPr/>
    </dgm:pt>
    <dgm:pt modelId="{D4591B33-193B-459F-8FBD-3D805E320E09}" type="pres">
      <dgm:prSet presAssocID="{B38D6E88-7D15-4F40-8334-524A4824EE69}" presName="boxAndChildren" presStyleCnt="0"/>
      <dgm:spPr/>
    </dgm:pt>
    <dgm:pt modelId="{6F04DD7B-8552-4224-84A7-60810B23E3EF}" type="pres">
      <dgm:prSet presAssocID="{B38D6E88-7D15-4F40-8334-524A4824EE69}" presName="parentTextBox" presStyleLbl="node1" presStyleIdx="0" presStyleCnt="2"/>
      <dgm:spPr/>
    </dgm:pt>
    <dgm:pt modelId="{9CA5674C-018F-4287-902D-806B704425DD}" type="pres">
      <dgm:prSet presAssocID="{B38D6E88-7D15-4F40-8334-524A4824EE69}" presName="entireBox" presStyleLbl="node1" presStyleIdx="0" presStyleCnt="2"/>
      <dgm:spPr/>
    </dgm:pt>
    <dgm:pt modelId="{4B48B50D-04F6-4B8A-A9EA-5037A31720BE}" type="pres">
      <dgm:prSet presAssocID="{B38D6E88-7D15-4F40-8334-524A4824EE69}" presName="descendantBox" presStyleCnt="0"/>
      <dgm:spPr/>
    </dgm:pt>
    <dgm:pt modelId="{02D645A8-F681-4B34-85B1-CD11A460BF90}" type="pres">
      <dgm:prSet presAssocID="{B05EE43B-E6C5-4538-B506-737F2CF7998C}" presName="childTextBox" presStyleLbl="fgAccFollowNode1" presStyleIdx="0" presStyleCnt="4">
        <dgm:presLayoutVars>
          <dgm:bulletEnabled val="1"/>
        </dgm:presLayoutVars>
      </dgm:prSet>
      <dgm:spPr/>
    </dgm:pt>
    <dgm:pt modelId="{65EE7CAD-FCF3-4ED4-BFFC-2A6C091E979A}" type="pres">
      <dgm:prSet presAssocID="{8DA0AE69-4E9F-4BB0-872A-6CE47EC60351}" presName="childTextBox" presStyleLbl="fgAccFollowNode1" presStyleIdx="1" presStyleCnt="4">
        <dgm:presLayoutVars>
          <dgm:bulletEnabled val="1"/>
        </dgm:presLayoutVars>
      </dgm:prSet>
      <dgm:spPr/>
    </dgm:pt>
    <dgm:pt modelId="{2051AA67-6FAB-4D40-907C-0829E2C583CA}" type="pres">
      <dgm:prSet presAssocID="{273138EF-C553-40BA-A956-106F2D5BD043}" presName="childTextBox" presStyleLbl="fgAccFollowNode1" presStyleIdx="2" presStyleCnt="4">
        <dgm:presLayoutVars>
          <dgm:bulletEnabled val="1"/>
        </dgm:presLayoutVars>
      </dgm:prSet>
      <dgm:spPr/>
    </dgm:pt>
    <dgm:pt modelId="{CFF33A8F-1ADC-4839-8B8F-9AD59B98B7C0}" type="pres">
      <dgm:prSet presAssocID="{7B0E966A-9D83-4568-AA40-71045847C974}" presName="sp" presStyleCnt="0"/>
      <dgm:spPr/>
    </dgm:pt>
    <dgm:pt modelId="{18FCA391-FF94-4C0B-9088-01A3EDFA4B2C}" type="pres">
      <dgm:prSet presAssocID="{E182ED9F-873B-4F6C-800E-10CA86F3AC62}" presName="arrowAndChildren" presStyleCnt="0"/>
      <dgm:spPr/>
    </dgm:pt>
    <dgm:pt modelId="{5B7B8169-10A4-4BD8-970D-97ACEB6DE8A3}" type="pres">
      <dgm:prSet presAssocID="{E182ED9F-873B-4F6C-800E-10CA86F3AC62}" presName="parentTextArrow" presStyleLbl="node1" presStyleIdx="0" presStyleCnt="2"/>
      <dgm:spPr/>
    </dgm:pt>
    <dgm:pt modelId="{EE10AB7C-2A54-4B68-B608-EF7182EEAB2A}" type="pres">
      <dgm:prSet presAssocID="{E182ED9F-873B-4F6C-800E-10CA86F3AC62}" presName="arrow" presStyleLbl="node1" presStyleIdx="1" presStyleCnt="2"/>
      <dgm:spPr/>
    </dgm:pt>
    <dgm:pt modelId="{C5058B41-B1B6-4778-B5DB-3A40009AFEB3}" type="pres">
      <dgm:prSet presAssocID="{E182ED9F-873B-4F6C-800E-10CA86F3AC62}" presName="descendantArrow" presStyleCnt="0"/>
      <dgm:spPr/>
    </dgm:pt>
    <dgm:pt modelId="{A97CA3EB-2A33-4049-B32F-B9358C9AA9A2}" type="pres">
      <dgm:prSet presAssocID="{F85038E1-D200-477F-8581-105E9713ABF6}" presName="childTextArrow" presStyleLbl="fgAccFollowNode1" presStyleIdx="3" presStyleCnt="4">
        <dgm:presLayoutVars>
          <dgm:bulletEnabled val="1"/>
        </dgm:presLayoutVars>
      </dgm:prSet>
      <dgm:spPr/>
    </dgm:pt>
  </dgm:ptLst>
  <dgm:cxnLst>
    <dgm:cxn modelId="{E4A6F72A-A8CD-48F4-9A2F-902098DF5EB3}" type="presOf" srcId="{8DA0AE69-4E9F-4BB0-872A-6CE47EC60351}" destId="{65EE7CAD-FCF3-4ED4-BFFC-2A6C091E979A}" srcOrd="0" destOrd="0" presId="urn:microsoft.com/office/officeart/2005/8/layout/process4"/>
    <dgm:cxn modelId="{CCEE342D-84BD-48C3-8C08-A367EB5ECC1B}" type="presOf" srcId="{E182ED9F-873B-4F6C-800E-10CA86F3AC62}" destId="{EE10AB7C-2A54-4B68-B608-EF7182EEAB2A}" srcOrd="1" destOrd="0" presId="urn:microsoft.com/office/officeart/2005/8/layout/process4"/>
    <dgm:cxn modelId="{1F51C738-8250-4BA0-AC2C-C0A190FC8EAE}" type="presOf" srcId="{4FDC1BB0-5CD7-4469-9972-93E675386AC3}" destId="{C762857F-2CED-4758-81F7-ED566A821B03}" srcOrd="0" destOrd="0" presId="urn:microsoft.com/office/officeart/2005/8/layout/process4"/>
    <dgm:cxn modelId="{99EDCB3E-3269-4FEA-82B6-38B775A2753F}" srcId="{4FDC1BB0-5CD7-4469-9972-93E675386AC3}" destId="{E182ED9F-873B-4F6C-800E-10CA86F3AC62}" srcOrd="0" destOrd="0" parTransId="{97C6EF7C-C587-4DF9-BEB6-999E6BEA57AE}" sibTransId="{7B0E966A-9D83-4568-AA40-71045847C974}"/>
    <dgm:cxn modelId="{70DCDE67-2282-4415-B880-FC2E1522AF5D}" type="presOf" srcId="{B38D6E88-7D15-4F40-8334-524A4824EE69}" destId="{9CA5674C-018F-4287-902D-806B704425DD}" srcOrd="1" destOrd="0" presId="urn:microsoft.com/office/officeart/2005/8/layout/process4"/>
    <dgm:cxn modelId="{16353078-5483-4C7D-8799-31E2ED892440}" srcId="{B38D6E88-7D15-4F40-8334-524A4824EE69}" destId="{273138EF-C553-40BA-A956-106F2D5BD043}" srcOrd="2" destOrd="0" parTransId="{4C20C0AE-5B80-43A3-A1AF-68469C971DF3}" sibTransId="{30FC4ABF-3FB3-4E45-ADDD-954CA37AEACE}"/>
    <dgm:cxn modelId="{8963937D-06AB-4082-B29B-C3809E74D034}" type="presOf" srcId="{273138EF-C553-40BA-A956-106F2D5BD043}" destId="{2051AA67-6FAB-4D40-907C-0829E2C583CA}" srcOrd="0" destOrd="0" presId="urn:microsoft.com/office/officeart/2005/8/layout/process4"/>
    <dgm:cxn modelId="{F36F7788-94A8-4FDF-8C4D-05B4E888C277}" srcId="{B38D6E88-7D15-4F40-8334-524A4824EE69}" destId="{8DA0AE69-4E9F-4BB0-872A-6CE47EC60351}" srcOrd="1" destOrd="0" parTransId="{66056542-EE86-42C1-88C6-2D5B943E0D29}" sibTransId="{1A845FF6-6201-4460-838E-AC523FBF4835}"/>
    <dgm:cxn modelId="{6B1C84BA-3BBF-49F6-84DD-F9EEA8D383AA}" srcId="{B38D6E88-7D15-4F40-8334-524A4824EE69}" destId="{B05EE43B-E6C5-4538-B506-737F2CF7998C}" srcOrd="0" destOrd="0" parTransId="{70E16137-E045-46EB-8145-709A56556CB9}" sibTransId="{48150543-4A49-4228-90DE-86EE869FF4F8}"/>
    <dgm:cxn modelId="{986495C3-FF6E-4896-83B3-D96AD8952253}" type="presOf" srcId="{B38D6E88-7D15-4F40-8334-524A4824EE69}" destId="{6F04DD7B-8552-4224-84A7-60810B23E3EF}" srcOrd="0" destOrd="0" presId="urn:microsoft.com/office/officeart/2005/8/layout/process4"/>
    <dgm:cxn modelId="{267883C4-12AD-42DC-87FF-16617C8D595C}" srcId="{4FDC1BB0-5CD7-4469-9972-93E675386AC3}" destId="{B38D6E88-7D15-4F40-8334-524A4824EE69}" srcOrd="1" destOrd="0" parTransId="{96B14937-F704-4D5C-9ED9-0D8127A8E4D3}" sibTransId="{7E78A95B-D646-406B-8921-A756C8157A4D}"/>
    <dgm:cxn modelId="{0EAE7DCF-FD0D-4A1D-A95C-33A6B77D65B5}" type="presOf" srcId="{B05EE43B-E6C5-4538-B506-737F2CF7998C}" destId="{02D645A8-F681-4B34-85B1-CD11A460BF90}" srcOrd="0" destOrd="0" presId="urn:microsoft.com/office/officeart/2005/8/layout/process4"/>
    <dgm:cxn modelId="{9DF2F3D9-54F5-47A1-B9F4-4B1933443E79}" type="presOf" srcId="{F85038E1-D200-477F-8581-105E9713ABF6}" destId="{A97CA3EB-2A33-4049-B32F-B9358C9AA9A2}" srcOrd="0" destOrd="0" presId="urn:microsoft.com/office/officeart/2005/8/layout/process4"/>
    <dgm:cxn modelId="{F20D47DB-3468-4C5E-B02E-A1C11DF75B63}" type="presOf" srcId="{E182ED9F-873B-4F6C-800E-10CA86F3AC62}" destId="{5B7B8169-10A4-4BD8-970D-97ACEB6DE8A3}" srcOrd="0" destOrd="0" presId="urn:microsoft.com/office/officeart/2005/8/layout/process4"/>
    <dgm:cxn modelId="{B40F6CF0-9C20-4458-B8C9-C1AD451CABD8}" srcId="{E182ED9F-873B-4F6C-800E-10CA86F3AC62}" destId="{F85038E1-D200-477F-8581-105E9713ABF6}" srcOrd="0" destOrd="0" parTransId="{97BB8C26-0585-446B-94BB-05110ABC87EE}" sibTransId="{6DDA1BE5-C5D4-4B1D-9C9E-9726825FB460}"/>
    <dgm:cxn modelId="{DFBCA980-B183-4EE2-B3F2-C04F9742A336}" type="presParOf" srcId="{C762857F-2CED-4758-81F7-ED566A821B03}" destId="{D4591B33-193B-459F-8FBD-3D805E320E09}" srcOrd="0" destOrd="0" presId="urn:microsoft.com/office/officeart/2005/8/layout/process4"/>
    <dgm:cxn modelId="{FBC66C74-ADBB-439F-826A-AAFB3C12AC7D}" type="presParOf" srcId="{D4591B33-193B-459F-8FBD-3D805E320E09}" destId="{6F04DD7B-8552-4224-84A7-60810B23E3EF}" srcOrd="0" destOrd="0" presId="urn:microsoft.com/office/officeart/2005/8/layout/process4"/>
    <dgm:cxn modelId="{7CFD0005-0EAD-4E56-8E34-42A0889412EE}" type="presParOf" srcId="{D4591B33-193B-459F-8FBD-3D805E320E09}" destId="{9CA5674C-018F-4287-902D-806B704425DD}" srcOrd="1" destOrd="0" presId="urn:microsoft.com/office/officeart/2005/8/layout/process4"/>
    <dgm:cxn modelId="{BB43AD95-A7A4-411B-98EF-01F421AD2C69}" type="presParOf" srcId="{D4591B33-193B-459F-8FBD-3D805E320E09}" destId="{4B48B50D-04F6-4B8A-A9EA-5037A31720BE}" srcOrd="2" destOrd="0" presId="urn:microsoft.com/office/officeart/2005/8/layout/process4"/>
    <dgm:cxn modelId="{5666BC80-025D-4265-8B76-04E25E3A82A7}" type="presParOf" srcId="{4B48B50D-04F6-4B8A-A9EA-5037A31720BE}" destId="{02D645A8-F681-4B34-85B1-CD11A460BF90}" srcOrd="0" destOrd="0" presId="urn:microsoft.com/office/officeart/2005/8/layout/process4"/>
    <dgm:cxn modelId="{EA6A7722-069B-4254-9F04-408A4901CAD7}" type="presParOf" srcId="{4B48B50D-04F6-4B8A-A9EA-5037A31720BE}" destId="{65EE7CAD-FCF3-4ED4-BFFC-2A6C091E979A}" srcOrd="1" destOrd="0" presId="urn:microsoft.com/office/officeart/2005/8/layout/process4"/>
    <dgm:cxn modelId="{4E9C7413-10F1-45CB-AA4A-CA987E893409}" type="presParOf" srcId="{4B48B50D-04F6-4B8A-A9EA-5037A31720BE}" destId="{2051AA67-6FAB-4D40-907C-0829E2C583CA}" srcOrd="2" destOrd="0" presId="urn:microsoft.com/office/officeart/2005/8/layout/process4"/>
    <dgm:cxn modelId="{174FE897-1C41-4348-9D50-C9F7EF11D148}" type="presParOf" srcId="{C762857F-2CED-4758-81F7-ED566A821B03}" destId="{CFF33A8F-1ADC-4839-8B8F-9AD59B98B7C0}" srcOrd="1" destOrd="0" presId="urn:microsoft.com/office/officeart/2005/8/layout/process4"/>
    <dgm:cxn modelId="{C30886C5-0BE6-4F45-A822-27CA060EAE04}" type="presParOf" srcId="{C762857F-2CED-4758-81F7-ED566A821B03}" destId="{18FCA391-FF94-4C0B-9088-01A3EDFA4B2C}" srcOrd="2" destOrd="0" presId="urn:microsoft.com/office/officeart/2005/8/layout/process4"/>
    <dgm:cxn modelId="{73F63D37-641F-4275-9578-59CEF8D8C13D}" type="presParOf" srcId="{18FCA391-FF94-4C0B-9088-01A3EDFA4B2C}" destId="{5B7B8169-10A4-4BD8-970D-97ACEB6DE8A3}" srcOrd="0" destOrd="0" presId="urn:microsoft.com/office/officeart/2005/8/layout/process4"/>
    <dgm:cxn modelId="{C8EC5769-A103-453C-8C4D-0379991ED389}" type="presParOf" srcId="{18FCA391-FF94-4C0B-9088-01A3EDFA4B2C}" destId="{EE10AB7C-2A54-4B68-B608-EF7182EEAB2A}" srcOrd="1" destOrd="0" presId="urn:microsoft.com/office/officeart/2005/8/layout/process4"/>
    <dgm:cxn modelId="{21F097C6-A2B9-433E-BDB9-F406B6C641E9}" type="presParOf" srcId="{18FCA391-FF94-4C0B-9088-01A3EDFA4B2C}" destId="{C5058B41-B1B6-4778-B5DB-3A40009AFEB3}" srcOrd="2" destOrd="0" presId="urn:microsoft.com/office/officeart/2005/8/layout/process4"/>
    <dgm:cxn modelId="{D761237A-8E71-4222-880E-B3BFF53757B2}" type="presParOf" srcId="{C5058B41-B1B6-4778-B5DB-3A40009AFEB3}" destId="{A97CA3EB-2A33-4049-B32F-B9358C9AA9A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03BD9-D116-4D20-9EDB-AB7CFFFA2563}">
      <dsp:nvSpPr>
        <dsp:cNvPr id="0" name=""/>
        <dsp:cNvSpPr/>
      </dsp:nvSpPr>
      <dsp:spPr>
        <a:xfrm>
          <a:off x="0" y="8280"/>
          <a:ext cx="6496050" cy="71604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Our focus in the past 18 months has been on the technology and platform development</a:t>
          </a:r>
          <a:endParaRPr lang="en-US" sz="1800" kern="1200" dirty="0"/>
        </a:p>
      </dsp:txBody>
      <dsp:txXfrm>
        <a:off x="34954" y="43234"/>
        <a:ext cx="6426142" cy="646132"/>
      </dsp:txXfrm>
    </dsp:sp>
    <dsp:sp modelId="{73A1978F-ACBE-4D0B-9785-B1A31A23D509}">
      <dsp:nvSpPr>
        <dsp:cNvPr id="0" name=""/>
        <dsp:cNvSpPr/>
      </dsp:nvSpPr>
      <dsp:spPr>
        <a:xfrm>
          <a:off x="0" y="776160"/>
          <a:ext cx="6496050" cy="716040"/>
        </a:xfrm>
        <a:prstGeom prst="roundRect">
          <a:avLst/>
        </a:prstGeom>
        <a:gradFill rotWithShape="0">
          <a:gsLst>
            <a:gs pos="0">
              <a:schemeClr val="accent2">
                <a:hueOff val="-266147"/>
                <a:satOff val="1643"/>
                <a:lumOff val="-235"/>
                <a:alphaOff val="0"/>
                <a:tint val="98000"/>
                <a:lumMod val="114000"/>
              </a:schemeClr>
            </a:gs>
            <a:gs pos="100000">
              <a:schemeClr val="accent2">
                <a:hueOff val="-266147"/>
                <a:satOff val="1643"/>
                <a:lumOff val="-23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Our traditional product is becoming an enabler for the new data markets</a:t>
          </a:r>
          <a:endParaRPr lang="en-US" sz="1800" kern="1200"/>
        </a:p>
      </dsp:txBody>
      <dsp:txXfrm>
        <a:off x="34954" y="811114"/>
        <a:ext cx="6426142" cy="646132"/>
      </dsp:txXfrm>
    </dsp:sp>
    <dsp:sp modelId="{04844370-DFCA-434F-A2F9-4D1D4910175B}">
      <dsp:nvSpPr>
        <dsp:cNvPr id="0" name=""/>
        <dsp:cNvSpPr/>
      </dsp:nvSpPr>
      <dsp:spPr>
        <a:xfrm>
          <a:off x="0" y="1544040"/>
          <a:ext cx="6496050" cy="716040"/>
        </a:xfrm>
        <a:prstGeom prst="roundRect">
          <a:avLst/>
        </a:prstGeom>
        <a:gradFill rotWithShape="0">
          <a:gsLst>
            <a:gs pos="0">
              <a:schemeClr val="accent2">
                <a:hueOff val="-532294"/>
                <a:satOff val="3286"/>
                <a:lumOff val="-470"/>
                <a:alphaOff val="0"/>
                <a:tint val="98000"/>
                <a:lumMod val="114000"/>
              </a:schemeClr>
            </a:gs>
            <a:gs pos="100000">
              <a:schemeClr val="accent2">
                <a:hueOff val="-532294"/>
                <a:satOff val="3286"/>
                <a:lumOff val="-47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The bid data form our products is the largest new market</a:t>
          </a:r>
          <a:endParaRPr lang="en-US" sz="1800" kern="1200" dirty="0"/>
        </a:p>
      </dsp:txBody>
      <dsp:txXfrm>
        <a:off x="34954" y="1578994"/>
        <a:ext cx="6426142" cy="646132"/>
      </dsp:txXfrm>
    </dsp:sp>
    <dsp:sp modelId="{3D3BE211-F6E5-4F82-925E-7E56F08D0559}">
      <dsp:nvSpPr>
        <dsp:cNvPr id="0" name=""/>
        <dsp:cNvSpPr/>
      </dsp:nvSpPr>
      <dsp:spPr>
        <a:xfrm>
          <a:off x="0" y="2311920"/>
          <a:ext cx="6496050" cy="716040"/>
        </a:xfrm>
        <a:prstGeom prst="roundRect">
          <a:avLst/>
        </a:prstGeom>
        <a:gradFill rotWithShape="0">
          <a:gsLst>
            <a:gs pos="0">
              <a:schemeClr val="accent2">
                <a:hueOff val="-798441"/>
                <a:satOff val="4930"/>
                <a:lumOff val="-706"/>
                <a:alphaOff val="0"/>
                <a:tint val="98000"/>
                <a:lumMod val="114000"/>
              </a:schemeClr>
            </a:gs>
            <a:gs pos="100000">
              <a:schemeClr val="accent2">
                <a:hueOff val="-798441"/>
                <a:satOff val="4930"/>
                <a:lumOff val="-70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We are not relying on known sales market data</a:t>
          </a:r>
          <a:endParaRPr lang="en-US" sz="1800" kern="1200" dirty="0"/>
        </a:p>
      </dsp:txBody>
      <dsp:txXfrm>
        <a:off x="34954" y="2346874"/>
        <a:ext cx="6426142" cy="646132"/>
      </dsp:txXfrm>
    </dsp:sp>
    <dsp:sp modelId="{0AB55691-AD00-4AB4-8E0F-C992DCC9FA18}">
      <dsp:nvSpPr>
        <dsp:cNvPr id="0" name=""/>
        <dsp:cNvSpPr/>
      </dsp:nvSpPr>
      <dsp:spPr>
        <a:xfrm>
          <a:off x="0" y="3079800"/>
          <a:ext cx="6496050" cy="716040"/>
        </a:xfrm>
        <a:prstGeom prst="roundRect">
          <a:avLst/>
        </a:prstGeom>
        <a:gradFill rotWithShape="0">
          <a:gsLst>
            <a:gs pos="0">
              <a:schemeClr val="accent2">
                <a:hueOff val="-1064588"/>
                <a:satOff val="6573"/>
                <a:lumOff val="-941"/>
                <a:alphaOff val="0"/>
                <a:tint val="98000"/>
                <a:lumMod val="114000"/>
              </a:schemeClr>
            </a:gs>
            <a:gs pos="100000">
              <a:schemeClr val="accent2">
                <a:hueOff val="-1064588"/>
                <a:satOff val="6573"/>
                <a:lumOff val="-941"/>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 are developing market hypothesis with potential customers, user groups and other businesses</a:t>
          </a:r>
          <a:endParaRPr lang="en-US" sz="1800" kern="1200"/>
        </a:p>
      </dsp:txBody>
      <dsp:txXfrm>
        <a:off x="34954" y="3114754"/>
        <a:ext cx="6426142" cy="646132"/>
      </dsp:txXfrm>
    </dsp:sp>
    <dsp:sp modelId="{F6CF9E7E-0AA6-4891-96BE-B26612B37C86}">
      <dsp:nvSpPr>
        <dsp:cNvPr id="0" name=""/>
        <dsp:cNvSpPr/>
      </dsp:nvSpPr>
      <dsp:spPr>
        <a:xfrm>
          <a:off x="0" y="3847680"/>
          <a:ext cx="6496050" cy="716040"/>
        </a:xfrm>
        <a:prstGeom prst="roundRect">
          <a:avLst/>
        </a:prstGeom>
        <a:gradFill rotWithShape="0">
          <a:gsLst>
            <a:gs pos="0">
              <a:schemeClr val="accent2">
                <a:hueOff val="-1330735"/>
                <a:satOff val="8216"/>
                <a:lumOff val="-1176"/>
                <a:alphaOff val="0"/>
                <a:tint val="98000"/>
                <a:lumMod val="114000"/>
              </a:schemeClr>
            </a:gs>
            <a:gs pos="100000">
              <a:schemeClr val="accent2">
                <a:hueOff val="-1330735"/>
                <a:satOff val="8216"/>
                <a:lumOff val="-117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 have estimated $1.5BN dollar growth by 2023</a:t>
          </a:r>
          <a:endParaRPr lang="en-US" sz="1800" kern="1200"/>
        </a:p>
      </dsp:txBody>
      <dsp:txXfrm>
        <a:off x="34954" y="3882634"/>
        <a:ext cx="6426142" cy="6461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03BD9-D116-4D20-9EDB-AB7CFFFA2563}">
      <dsp:nvSpPr>
        <dsp:cNvPr id="0" name=""/>
        <dsp:cNvSpPr/>
      </dsp:nvSpPr>
      <dsp:spPr>
        <a:xfrm>
          <a:off x="0" y="80723"/>
          <a:ext cx="6496050" cy="87516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“Eras” of connectivity with progressive levels of connectivity and data are noted by </a:t>
          </a:r>
          <a:r>
            <a:rPr lang="en-GB" sz="2200" kern="1200" dirty="0" err="1"/>
            <a:t>Ninan</a:t>
          </a:r>
          <a:endParaRPr lang="en-US" sz="2200" kern="1200" dirty="0"/>
        </a:p>
      </dsp:txBody>
      <dsp:txXfrm>
        <a:off x="42722" y="123445"/>
        <a:ext cx="6410606" cy="7897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A5674C-018F-4287-902D-806B704425DD}">
      <dsp:nvSpPr>
        <dsp:cNvPr id="0" name=""/>
        <dsp:cNvSpPr/>
      </dsp:nvSpPr>
      <dsp:spPr>
        <a:xfrm>
          <a:off x="0" y="2448272"/>
          <a:ext cx="9404352" cy="1606332"/>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Taking another view we could say we have: </a:t>
          </a:r>
          <a:endParaRPr lang="en-US" sz="2100" kern="1200"/>
        </a:p>
      </dsp:txBody>
      <dsp:txXfrm>
        <a:off x="0" y="2448272"/>
        <a:ext cx="9404352" cy="867419"/>
      </dsp:txXfrm>
    </dsp:sp>
    <dsp:sp modelId="{02D645A8-F681-4B34-85B1-CD11A460BF90}">
      <dsp:nvSpPr>
        <dsp:cNvPr id="0" name=""/>
        <dsp:cNvSpPr/>
      </dsp:nvSpPr>
      <dsp:spPr>
        <a:xfrm>
          <a:off x="4591" y="3283565"/>
          <a:ext cx="3131722" cy="738912"/>
        </a:xfrm>
        <a:prstGeom prst="rect">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Individuals – Desire insights to their product</a:t>
          </a:r>
          <a:endParaRPr lang="en-US" sz="1600" kern="1200"/>
        </a:p>
      </dsp:txBody>
      <dsp:txXfrm>
        <a:off x="4591" y="3283565"/>
        <a:ext cx="3131722" cy="738912"/>
      </dsp:txXfrm>
    </dsp:sp>
    <dsp:sp modelId="{65EE7CAD-FCF3-4ED4-BFFC-2A6C091E979A}">
      <dsp:nvSpPr>
        <dsp:cNvPr id="0" name=""/>
        <dsp:cNvSpPr/>
      </dsp:nvSpPr>
      <dsp:spPr>
        <a:xfrm>
          <a:off x="3136314" y="3283565"/>
          <a:ext cx="3131722" cy="738912"/>
        </a:xfrm>
        <a:prstGeom prst="rect">
          <a:avLst/>
        </a:prstGeom>
        <a:solidFill>
          <a:schemeClr val="accent5">
            <a:tint val="40000"/>
            <a:alpha val="90000"/>
            <a:hueOff val="-1062866"/>
            <a:satOff val="-7102"/>
            <a:lumOff val="-696"/>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Fleets – Haulage operators looking for efficiency of there asset</a:t>
          </a:r>
          <a:endParaRPr lang="en-US" sz="1600" kern="1200"/>
        </a:p>
      </dsp:txBody>
      <dsp:txXfrm>
        <a:off x="3136314" y="3283565"/>
        <a:ext cx="3131722" cy="738912"/>
      </dsp:txXfrm>
    </dsp:sp>
    <dsp:sp modelId="{2051AA67-6FAB-4D40-907C-0829E2C583CA}">
      <dsp:nvSpPr>
        <dsp:cNvPr id="0" name=""/>
        <dsp:cNvSpPr/>
      </dsp:nvSpPr>
      <dsp:spPr>
        <a:xfrm>
          <a:off x="6268037" y="3283565"/>
          <a:ext cx="3131722" cy="738912"/>
        </a:xfrm>
        <a:prstGeom prst="rect">
          <a:avLst/>
        </a:prstGeom>
        <a:solidFill>
          <a:schemeClr val="accent5">
            <a:tint val="40000"/>
            <a:alpha val="90000"/>
            <a:hueOff val="-2125732"/>
            <a:satOff val="-14203"/>
            <a:lumOff val="-1391"/>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Services – eg insurers, maintainers</a:t>
          </a:r>
          <a:endParaRPr lang="en-US" sz="1600" kern="1200"/>
        </a:p>
      </dsp:txBody>
      <dsp:txXfrm>
        <a:off x="6268037" y="3283565"/>
        <a:ext cx="3131722" cy="738912"/>
      </dsp:txXfrm>
    </dsp:sp>
    <dsp:sp modelId="{EE10AB7C-2A54-4B68-B608-EF7182EEAB2A}">
      <dsp:nvSpPr>
        <dsp:cNvPr id="0" name=""/>
        <dsp:cNvSpPr/>
      </dsp:nvSpPr>
      <dsp:spPr>
        <a:xfrm rot="10800000">
          <a:off x="0" y="1829"/>
          <a:ext cx="9404352" cy="2470538"/>
        </a:xfrm>
        <a:prstGeom prst="upArrowCallout">
          <a:avLst/>
        </a:prstGeom>
        <a:solidFill>
          <a:schemeClr val="accent5">
            <a:hueOff val="-2627937"/>
            <a:satOff val="-17848"/>
            <a:lumOff val="-745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We have various models in development for varying market segments</a:t>
          </a:r>
          <a:endParaRPr lang="en-US" sz="2100" kern="1200"/>
        </a:p>
      </dsp:txBody>
      <dsp:txXfrm rot="-10800000">
        <a:off x="0" y="1829"/>
        <a:ext cx="9404352" cy="867159"/>
      </dsp:txXfrm>
    </dsp:sp>
    <dsp:sp modelId="{A97CA3EB-2A33-4049-B32F-B9358C9AA9A2}">
      <dsp:nvSpPr>
        <dsp:cNvPr id="0" name=""/>
        <dsp:cNvSpPr/>
      </dsp:nvSpPr>
      <dsp:spPr>
        <a:xfrm>
          <a:off x="0" y="868988"/>
          <a:ext cx="9404352" cy="738691"/>
        </a:xfrm>
        <a:prstGeom prst="rect">
          <a:avLst/>
        </a:prstGeom>
        <a:solidFill>
          <a:schemeClr val="accent5">
            <a:tint val="40000"/>
            <a:alpha val="90000"/>
            <a:hueOff val="-3188598"/>
            <a:satOff val="-21305"/>
            <a:lumOff val="-2087"/>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Each segmentation relates to how data is consumed</a:t>
          </a:r>
          <a:endParaRPr lang="en-US" sz="1600" kern="1200"/>
        </a:p>
      </dsp:txBody>
      <dsp:txXfrm>
        <a:off x="0" y="868988"/>
        <a:ext cx="9404352" cy="73869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6/2/2019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6/2/2019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6/2/2019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6/2/2019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6/2/2019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6/2/2019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6/2/2019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6/2/2019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6/2/2019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image" Target="../media/image2.png"/><Relationship Id="rId7" Type="http://schemas.openxmlformats.org/officeDocument/2006/relationships/image" Target="../media/image6.jpeg"/><Relationship Id="rId12"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diagramColors" Target="../diagrams/colors2.xml"/><Relationship Id="rId5" Type="http://schemas.openxmlformats.org/officeDocument/2006/relationships/image" Target="../media/image4.png"/><Relationship Id="rId10" Type="http://schemas.openxmlformats.org/officeDocument/2006/relationships/diagramQuickStyle" Target="../diagrams/quickStyle2.xml"/><Relationship Id="rId4" Type="http://schemas.openxmlformats.org/officeDocument/2006/relationships/image" Target="../media/image3.png"/><Relationship Id="rId9"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venturebeat.com/2018/07/27/ai-weekly-for-self-driving-cars-the-path-to-public-acceptance-is-transparency-and-an-abundance-of-caution/" TargetMode="External"/><Relationship Id="rId2" Type="http://schemas.openxmlformats.org/officeDocument/2006/relationships/hyperlink" Target="https://www.theatlantic.com/technology/archive/2015/09/self-driving-cars-could-save-300000-lives-per-decade-in-america/407956/"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newsroom.ibm.com/Cybersecurity-and-Privacy-Research" TargetMode="External"/><Relationship Id="rId2" Type="http://schemas.openxmlformats.org/officeDocument/2006/relationships/hyperlink" Target="http://dupress.com/articles/internet-of-things-iot-in-automotive-industry" TargetMode="External"/><Relationship Id="rId1" Type="http://schemas.openxmlformats.org/officeDocument/2006/relationships/slideLayout" Target="../slideLayouts/slideLayout2.xml"/><Relationship Id="rId5" Type="http://schemas.openxmlformats.org/officeDocument/2006/relationships/hyperlink" Target="https://www.solstice.com/fwd/from-machine-to-mindset-the-ethical-dilemma-of-car-data" TargetMode="External"/><Relationship Id="rId4" Type="http://schemas.openxmlformats.org/officeDocument/2006/relationships/hyperlink" Target="https://www.fleetnews.co.uk/news/fleet-industry-news/2017/05/22/big-data-to-drive-massive-revolution-in-fleet-industry"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D24A8-83AF-46F7-BD76-80C1F9229374}"/>
              </a:ext>
            </a:extLst>
          </p:cNvPr>
          <p:cNvSpPr>
            <a:spLocks noGrp="1"/>
          </p:cNvSpPr>
          <p:nvPr>
            <p:ph type="ctrTitle"/>
          </p:nvPr>
        </p:nvSpPr>
        <p:spPr/>
        <p:txBody>
          <a:bodyPr/>
          <a:lstStyle/>
          <a:p>
            <a:r>
              <a:rPr lang="en-GB" dirty="0"/>
              <a:t>Marketing Ethics of our Connected Devices</a:t>
            </a:r>
          </a:p>
        </p:txBody>
      </p:sp>
      <p:sp>
        <p:nvSpPr>
          <p:cNvPr id="3" name="Subtitle 2">
            <a:extLst>
              <a:ext uri="{FF2B5EF4-FFF2-40B4-BE49-F238E27FC236}">
                <a16:creationId xmlns:a16="http://schemas.microsoft.com/office/drawing/2014/main" id="{F38DD83C-AE5F-49BE-A12D-B073393AE46F}"/>
              </a:ext>
            </a:extLst>
          </p:cNvPr>
          <p:cNvSpPr>
            <a:spLocks noGrp="1"/>
          </p:cNvSpPr>
          <p:nvPr>
            <p:ph type="subTitle" idx="1"/>
          </p:nvPr>
        </p:nvSpPr>
        <p:spPr/>
        <p:txBody>
          <a:bodyPr/>
          <a:lstStyle/>
          <a:p>
            <a:r>
              <a:rPr lang="en-GB" dirty="0"/>
              <a:t>Where does Our responsibility STOP?</a:t>
            </a:r>
          </a:p>
        </p:txBody>
      </p:sp>
    </p:spTree>
    <p:extLst>
      <p:ext uri="{BB962C8B-B14F-4D97-AF65-F5344CB8AC3E}">
        <p14:creationId xmlns:p14="http://schemas.microsoft.com/office/powerpoint/2010/main" val="692209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8B9538A-2A89-47DD-996C-7D2BE2AB6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53996D-2894-4DC0-896D-604973858091}"/>
              </a:ext>
            </a:extLst>
          </p:cNvPr>
          <p:cNvSpPr>
            <a:spLocks noGrp="1"/>
          </p:cNvSpPr>
          <p:nvPr>
            <p:ph type="title"/>
          </p:nvPr>
        </p:nvSpPr>
        <p:spPr>
          <a:xfrm>
            <a:off x="643855" y="1447800"/>
            <a:ext cx="3108626" cy="4572000"/>
          </a:xfrm>
        </p:spPr>
        <p:txBody>
          <a:bodyPr anchor="ctr">
            <a:normAutofit/>
          </a:bodyPr>
          <a:lstStyle/>
          <a:p>
            <a:r>
              <a:rPr lang="en-GB" sz="3600">
                <a:solidFill>
                  <a:srgbClr val="EBEBEB"/>
                </a:solidFill>
              </a:rPr>
              <a:t>Emergent Market</a:t>
            </a:r>
          </a:p>
        </p:txBody>
      </p:sp>
      <p:sp>
        <p:nvSpPr>
          <p:cNvPr id="12" name="Freeform: Shape 11">
            <a:extLst>
              <a:ext uri="{FF2B5EF4-FFF2-40B4-BE49-F238E27FC236}">
                <a16:creationId xmlns:a16="http://schemas.microsoft.com/office/drawing/2014/main" id="{E625979B-5325-4898-8EF9-5C174B192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11">
            <a:extLst>
              <a:ext uri="{FF2B5EF4-FFF2-40B4-BE49-F238E27FC236}">
                <a16:creationId xmlns:a16="http://schemas.microsoft.com/office/drawing/2014/main" id="{34B22E2B-30D5-47A4-97C5-091EA1AB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6" name="Rectangle 15">
            <a:extLst>
              <a:ext uri="{FF2B5EF4-FFF2-40B4-BE49-F238E27FC236}">
                <a16:creationId xmlns:a16="http://schemas.microsoft.com/office/drawing/2014/main" id="{9B6DA3CD-A002-40ED-8194-B4E637BD7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8412BF10-A565-4E88-8776-D6675183B3EA}"/>
              </a:ext>
            </a:extLst>
          </p:cNvPr>
          <p:cNvGraphicFramePr>
            <a:graphicFrameLocks noGrp="1"/>
          </p:cNvGraphicFramePr>
          <p:nvPr>
            <p:ph idx="1"/>
            <p:extLst>
              <p:ext uri="{D42A27DB-BD31-4B8C-83A1-F6EECF244321}">
                <p14:modId xmlns:p14="http://schemas.microsoft.com/office/powerpoint/2010/main" val="2201224355"/>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7474855"/>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81" name="Rectangle 80">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BE14905-BE9E-489F-8248-5EC0A8BFEC7F}"/>
              </a:ext>
            </a:extLst>
          </p:cNvPr>
          <p:cNvSpPr>
            <a:spLocks noGrp="1"/>
          </p:cNvSpPr>
          <p:nvPr>
            <p:ph type="title"/>
          </p:nvPr>
        </p:nvSpPr>
        <p:spPr>
          <a:xfrm>
            <a:off x="8191925" y="1325880"/>
            <a:ext cx="3352375" cy="3066507"/>
          </a:xfrm>
        </p:spPr>
        <p:txBody>
          <a:bodyPr vert="horz" lIns="91440" tIns="45720" rIns="91440" bIns="45720" rtlCol="0" anchor="b">
            <a:normAutofit/>
          </a:bodyPr>
          <a:lstStyle/>
          <a:p>
            <a:r>
              <a:rPr lang="en-US" sz="4600" dirty="0"/>
              <a:t>Market Progression</a:t>
            </a:r>
          </a:p>
        </p:txBody>
      </p:sp>
      <p:sp>
        <p:nvSpPr>
          <p:cNvPr id="83" name="Rectangle 82">
            <a:extLst>
              <a:ext uri="{FF2B5EF4-FFF2-40B4-BE49-F238E27FC236}">
                <a16:creationId xmlns:a16="http://schemas.microsoft.com/office/drawing/2014/main" id="{4C1E981B-F06E-48B4-9275-F4B261AFC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571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Freeform 36">
            <a:extLst>
              <a:ext uri="{FF2B5EF4-FFF2-40B4-BE49-F238E27FC236}">
                <a16:creationId xmlns:a16="http://schemas.microsoft.com/office/drawing/2014/main" id="{312E2C24-0CD2-4071-8CE2-B059993A9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87" name="Freeform 5">
            <a:extLst>
              <a:ext uri="{FF2B5EF4-FFF2-40B4-BE49-F238E27FC236}">
                <a16:creationId xmlns:a16="http://schemas.microsoft.com/office/drawing/2014/main" id="{24F1DC13-C830-4B86-A9C6-927F5C55D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3708596"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1026" name="Picture 2" descr="Evolution of the connected vehicle">
            <a:extLst>
              <a:ext uri="{FF2B5EF4-FFF2-40B4-BE49-F238E27FC236}">
                <a16:creationId xmlns:a16="http://schemas.microsoft.com/office/drawing/2014/main" id="{B02653DB-CAE9-4AC2-B3B0-48AF5E1CEE14}"/>
              </a:ext>
            </a:extLst>
          </p:cNvPr>
          <p:cNvPicPr>
            <a:picLocks noGrp="1" noChangeAspect="1" noChangeArrowheads="1"/>
          </p:cNvPicPr>
          <p:nvPr>
            <p:ph idx="1"/>
          </p:nvPr>
        </p:nvPicPr>
        <p:blipFill rotWithShape="1">
          <a:blip r:embed="rId7">
            <a:extLst>
              <a:ext uri="{28A0092B-C50C-407E-A947-70E740481C1C}">
                <a14:useLocalDpi xmlns:a14="http://schemas.microsoft.com/office/drawing/2010/main" val="0"/>
              </a:ext>
            </a:extLst>
          </a:blip>
          <a:srcRect l="5751" t="1632" r="5156" b="10815"/>
          <a:stretch/>
        </p:blipFill>
        <p:spPr bwMode="auto">
          <a:xfrm>
            <a:off x="194121" y="409684"/>
            <a:ext cx="7047389" cy="4086116"/>
          </a:xfrm>
          <a:prstGeom prst="rect">
            <a:avLst/>
          </a:prstGeom>
          <a:noFill/>
          <a:effectLst/>
          <a:extLst>
            <a:ext uri="{909E8E84-426E-40DD-AFC4-6F175D3DCCD1}">
              <a14:hiddenFill xmlns:a14="http://schemas.microsoft.com/office/drawing/2010/main">
                <a:solidFill>
                  <a:srgbClr val="FFFFFF"/>
                </a:solidFill>
              </a14:hiddenFill>
            </a:ext>
          </a:extLst>
        </p:spPr>
      </p:pic>
      <p:graphicFrame>
        <p:nvGraphicFramePr>
          <p:cNvPr id="14" name="Content Placeholder 2">
            <a:extLst>
              <a:ext uri="{FF2B5EF4-FFF2-40B4-BE49-F238E27FC236}">
                <a16:creationId xmlns:a16="http://schemas.microsoft.com/office/drawing/2014/main" id="{6B50A662-E682-4B56-AF80-30B5A68DB03D}"/>
              </a:ext>
            </a:extLst>
          </p:cNvPr>
          <p:cNvGraphicFramePr>
            <a:graphicFrameLocks/>
          </p:cNvGraphicFramePr>
          <p:nvPr>
            <p:extLst>
              <p:ext uri="{D42A27DB-BD31-4B8C-83A1-F6EECF244321}">
                <p14:modId xmlns:p14="http://schemas.microsoft.com/office/powerpoint/2010/main" val="684448815"/>
              </p:ext>
            </p:extLst>
          </p:nvPr>
        </p:nvGraphicFramePr>
        <p:xfrm>
          <a:off x="661661" y="5303089"/>
          <a:ext cx="6496050" cy="103660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114385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2E019-AC76-4A62-B13B-1F2748341DBA}"/>
              </a:ext>
            </a:extLst>
          </p:cNvPr>
          <p:cNvSpPr>
            <a:spLocks noGrp="1"/>
          </p:cNvSpPr>
          <p:nvPr>
            <p:ph type="title"/>
          </p:nvPr>
        </p:nvSpPr>
        <p:spPr>
          <a:xfrm>
            <a:off x="646111" y="452718"/>
            <a:ext cx="9404723" cy="1400530"/>
          </a:xfrm>
        </p:spPr>
        <p:txBody>
          <a:bodyPr>
            <a:normAutofit/>
          </a:bodyPr>
          <a:lstStyle/>
          <a:p>
            <a:r>
              <a:rPr lang="en-GB" dirty="0"/>
              <a:t>Data Consumption</a:t>
            </a:r>
          </a:p>
        </p:txBody>
      </p:sp>
      <p:graphicFrame>
        <p:nvGraphicFramePr>
          <p:cNvPr id="5" name="Content Placeholder 2">
            <a:extLst>
              <a:ext uri="{FF2B5EF4-FFF2-40B4-BE49-F238E27FC236}">
                <a16:creationId xmlns:a16="http://schemas.microsoft.com/office/drawing/2014/main" id="{40A6DB6D-7729-47A6-B288-F62E4B28243B}"/>
              </a:ext>
            </a:extLst>
          </p:cNvPr>
          <p:cNvGraphicFramePr>
            <a:graphicFrameLocks noGrp="1"/>
          </p:cNvGraphicFramePr>
          <p:nvPr>
            <p:ph idx="1"/>
            <p:extLst>
              <p:ext uri="{D42A27DB-BD31-4B8C-83A1-F6EECF244321}">
                <p14:modId xmlns:p14="http://schemas.microsoft.com/office/powerpoint/2010/main" val="25958272"/>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03142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2A7DF-7A06-4F78-A10C-9DB618B9749E}"/>
              </a:ext>
            </a:extLst>
          </p:cNvPr>
          <p:cNvSpPr>
            <a:spLocks noGrp="1"/>
          </p:cNvSpPr>
          <p:nvPr>
            <p:ph type="title"/>
          </p:nvPr>
        </p:nvSpPr>
        <p:spPr/>
        <p:txBody>
          <a:bodyPr/>
          <a:lstStyle/>
          <a:p>
            <a:r>
              <a:rPr lang="en-GB" dirty="0"/>
              <a:t>Data Management</a:t>
            </a:r>
          </a:p>
        </p:txBody>
      </p:sp>
      <p:graphicFrame>
        <p:nvGraphicFramePr>
          <p:cNvPr id="4" name="Content Placeholder 3">
            <a:extLst>
              <a:ext uri="{FF2B5EF4-FFF2-40B4-BE49-F238E27FC236}">
                <a16:creationId xmlns:a16="http://schemas.microsoft.com/office/drawing/2014/main" id="{BF58008C-FB19-4C8C-B8C2-FF8E610EC9E2}"/>
              </a:ext>
            </a:extLst>
          </p:cNvPr>
          <p:cNvGraphicFramePr>
            <a:graphicFrameLocks noGrp="1"/>
          </p:cNvGraphicFramePr>
          <p:nvPr>
            <p:ph idx="1"/>
            <p:extLst>
              <p:ext uri="{D42A27DB-BD31-4B8C-83A1-F6EECF244321}">
                <p14:modId xmlns:p14="http://schemas.microsoft.com/office/powerpoint/2010/main" val="365362625"/>
              </p:ext>
            </p:extLst>
          </p:nvPr>
        </p:nvGraphicFramePr>
        <p:xfrm>
          <a:off x="483079" y="1673525"/>
          <a:ext cx="11309233" cy="4766946"/>
        </p:xfrm>
        <a:graphic>
          <a:graphicData uri="http://schemas.openxmlformats.org/drawingml/2006/table">
            <a:tbl>
              <a:tblPr firstRow="1" bandRow="1">
                <a:tableStyleId>{5C22544A-7EE6-4342-B048-85BDC9FD1C3A}</a:tableStyleId>
              </a:tblPr>
              <a:tblGrid>
                <a:gridCol w="992038">
                  <a:extLst>
                    <a:ext uri="{9D8B030D-6E8A-4147-A177-3AD203B41FA5}">
                      <a16:colId xmlns:a16="http://schemas.microsoft.com/office/drawing/2014/main" val="2464847914"/>
                    </a:ext>
                  </a:extLst>
                </a:gridCol>
                <a:gridCol w="3439065">
                  <a:extLst>
                    <a:ext uri="{9D8B030D-6E8A-4147-A177-3AD203B41FA5}">
                      <a16:colId xmlns:a16="http://schemas.microsoft.com/office/drawing/2014/main" val="1409684514"/>
                    </a:ext>
                  </a:extLst>
                </a:gridCol>
                <a:gridCol w="3439065">
                  <a:extLst>
                    <a:ext uri="{9D8B030D-6E8A-4147-A177-3AD203B41FA5}">
                      <a16:colId xmlns:a16="http://schemas.microsoft.com/office/drawing/2014/main" val="2694447150"/>
                    </a:ext>
                  </a:extLst>
                </a:gridCol>
                <a:gridCol w="3439065">
                  <a:extLst>
                    <a:ext uri="{9D8B030D-6E8A-4147-A177-3AD203B41FA5}">
                      <a16:colId xmlns:a16="http://schemas.microsoft.com/office/drawing/2014/main" val="4126550188"/>
                    </a:ext>
                  </a:extLst>
                </a:gridCol>
              </a:tblGrid>
              <a:tr h="415987">
                <a:tc>
                  <a:txBody>
                    <a:bodyPr/>
                    <a:lstStyle/>
                    <a:p>
                      <a:endParaRPr lang="en-GB" sz="1200" dirty="0"/>
                    </a:p>
                  </a:txBody>
                  <a:tcPr/>
                </a:tc>
                <a:tc>
                  <a:txBody>
                    <a:bodyPr/>
                    <a:lstStyle/>
                    <a:p>
                      <a:r>
                        <a:rPr lang="en-GB" sz="1200" dirty="0"/>
                        <a:t>Individuals</a:t>
                      </a:r>
                    </a:p>
                  </a:txBody>
                  <a:tcPr/>
                </a:tc>
                <a:tc>
                  <a:txBody>
                    <a:bodyPr/>
                    <a:lstStyle/>
                    <a:p>
                      <a:r>
                        <a:rPr lang="en-GB" sz="1200" dirty="0"/>
                        <a:t>Fleets</a:t>
                      </a:r>
                    </a:p>
                  </a:txBody>
                  <a:tcPr/>
                </a:tc>
                <a:tc>
                  <a:txBody>
                    <a:bodyPr/>
                    <a:lstStyle/>
                    <a:p>
                      <a:r>
                        <a:rPr lang="en-GB" sz="1200" dirty="0"/>
                        <a:t>Services</a:t>
                      </a:r>
                    </a:p>
                  </a:txBody>
                  <a:tcPr/>
                </a:tc>
                <a:extLst>
                  <a:ext uri="{0D108BD9-81ED-4DB2-BD59-A6C34878D82A}">
                    <a16:rowId xmlns:a16="http://schemas.microsoft.com/office/drawing/2014/main" val="1414753278"/>
                  </a:ext>
                </a:extLst>
              </a:tr>
              <a:tr h="1333439">
                <a:tc>
                  <a:txBody>
                    <a:bodyPr/>
                    <a:lstStyle/>
                    <a:p>
                      <a:r>
                        <a:rPr lang="en-GB" sz="1200" dirty="0"/>
                        <a:t>Scenario</a:t>
                      </a:r>
                    </a:p>
                  </a:txBody>
                  <a:tcPr/>
                </a:tc>
                <a:tc>
                  <a:txBody>
                    <a:bodyPr/>
                    <a:lstStyle/>
                    <a:p>
                      <a:r>
                        <a:rPr lang="en-GB" sz="1200" dirty="0"/>
                        <a:t>Cars are generating huge amounts of data that are capable of supporting an individual manage their asset.</a:t>
                      </a:r>
                    </a:p>
                  </a:txBody>
                  <a:tcPr/>
                </a:tc>
                <a:tc>
                  <a:txBody>
                    <a:bodyPr/>
                    <a:lstStyle/>
                    <a:p>
                      <a:r>
                        <a:rPr lang="en-GB" sz="1200" dirty="0"/>
                        <a:t>Management of company vehicles, hire cars, car pools, transportation assets relates strongly with compliance, safety and efficiency needs.</a:t>
                      </a:r>
                    </a:p>
                  </a:txBody>
                  <a:tcPr/>
                </a:tc>
                <a:tc>
                  <a:txBody>
                    <a:bodyPr/>
                    <a:lstStyle/>
                    <a:p>
                      <a:r>
                        <a:rPr lang="en-GB" sz="1200" dirty="0"/>
                        <a:t>Vehicle servicing, tyre management, cleaning providers could benefit from data relating to connected vehicles.</a:t>
                      </a:r>
                    </a:p>
                  </a:txBody>
                  <a:tcPr/>
                </a:tc>
                <a:extLst>
                  <a:ext uri="{0D108BD9-81ED-4DB2-BD59-A6C34878D82A}">
                    <a16:rowId xmlns:a16="http://schemas.microsoft.com/office/drawing/2014/main" val="1695862793"/>
                  </a:ext>
                </a:extLst>
              </a:tr>
              <a:tr h="1025722">
                <a:tc>
                  <a:txBody>
                    <a:bodyPr/>
                    <a:lstStyle/>
                    <a:p>
                      <a:r>
                        <a:rPr lang="en-GB" sz="1200" dirty="0"/>
                        <a:t>Model</a:t>
                      </a:r>
                    </a:p>
                  </a:txBody>
                  <a:tcPr/>
                </a:tc>
                <a:tc>
                  <a:txBody>
                    <a:bodyPr/>
                    <a:lstStyle/>
                    <a:p>
                      <a:r>
                        <a:rPr lang="en-GB" sz="1200" dirty="0"/>
                        <a:t>In Marketing, we could use this to profile individuals based on driving habits, behaviour etc.</a:t>
                      </a:r>
                    </a:p>
                  </a:txBody>
                  <a:tcPr/>
                </a:tc>
                <a:tc>
                  <a:txBody>
                    <a:bodyPr/>
                    <a:lstStyle/>
                    <a:p>
                      <a:r>
                        <a:rPr lang="en-GB" sz="1200" dirty="0"/>
                        <a:t>Marketing can use data here to profile customers &amp; users.  Set strategic partnerships with supporting service providers.</a:t>
                      </a:r>
                    </a:p>
                    <a:p>
                      <a:r>
                        <a:rPr lang="en-GB" sz="1200" dirty="0"/>
                        <a:t>Incorporate analytics with existing management platforms.</a:t>
                      </a:r>
                    </a:p>
                  </a:txBody>
                  <a:tcPr/>
                </a:tc>
                <a:tc>
                  <a:txBody>
                    <a:bodyPr/>
                    <a:lstStyle/>
                    <a:p>
                      <a:r>
                        <a:rPr lang="en-GB" sz="1200" dirty="0"/>
                        <a:t>We can partner with providers to share provider specific analysis from our big data pool.  </a:t>
                      </a:r>
                    </a:p>
                  </a:txBody>
                  <a:tcPr/>
                </a:tc>
                <a:extLst>
                  <a:ext uri="{0D108BD9-81ED-4DB2-BD59-A6C34878D82A}">
                    <a16:rowId xmlns:a16="http://schemas.microsoft.com/office/drawing/2014/main" val="1566049533"/>
                  </a:ext>
                </a:extLst>
              </a:tr>
              <a:tr h="718005">
                <a:tc>
                  <a:txBody>
                    <a:bodyPr/>
                    <a:lstStyle/>
                    <a:p>
                      <a:r>
                        <a:rPr lang="en-GB" sz="1200" dirty="0"/>
                        <a:t>Potential</a:t>
                      </a:r>
                    </a:p>
                  </a:txBody>
                  <a:tcPr/>
                </a:tc>
                <a:tc>
                  <a:txBody>
                    <a:bodyPr/>
                    <a:lstStyle/>
                    <a:p>
                      <a:r>
                        <a:rPr lang="en-GB" sz="1200" dirty="0"/>
                        <a:t>This could be valuable to other businesses.</a:t>
                      </a:r>
                    </a:p>
                    <a:p>
                      <a:r>
                        <a:rPr lang="en-GB" sz="1200" dirty="0"/>
                        <a:t>We could also build a progressive insight model, point of subscription based to satisfy varying interest from customers.</a:t>
                      </a:r>
                    </a:p>
                  </a:txBody>
                  <a:tcPr/>
                </a:tc>
                <a:tc>
                  <a:txBody>
                    <a:bodyPr/>
                    <a:lstStyle/>
                    <a:p>
                      <a:r>
                        <a:rPr lang="en-GB" sz="1200" dirty="0"/>
                        <a:t>We could develop optimisation models and sell the efficiencies to fleet providers.</a:t>
                      </a:r>
                    </a:p>
                  </a:txBody>
                  <a:tcPr/>
                </a:tc>
                <a:tc>
                  <a:txBody>
                    <a:bodyPr/>
                    <a:lstStyle/>
                    <a:p>
                      <a:r>
                        <a:rPr lang="en-GB" sz="1200" dirty="0"/>
                        <a:t>Service providers may pay a premium to for this data in order to gain market share, improve efficiency etc.</a:t>
                      </a:r>
                    </a:p>
                  </a:txBody>
                  <a:tcPr/>
                </a:tc>
                <a:extLst>
                  <a:ext uri="{0D108BD9-81ED-4DB2-BD59-A6C34878D82A}">
                    <a16:rowId xmlns:a16="http://schemas.microsoft.com/office/drawing/2014/main" val="1097911905"/>
                  </a:ext>
                </a:extLst>
              </a:tr>
              <a:tr h="718005">
                <a:tc>
                  <a:txBody>
                    <a:bodyPr/>
                    <a:lstStyle/>
                    <a:p>
                      <a:r>
                        <a:rPr lang="en-GB" sz="1200" dirty="0"/>
                        <a:t>Ethics</a:t>
                      </a:r>
                    </a:p>
                  </a:txBody>
                  <a:tcPr/>
                </a:tc>
                <a:tc>
                  <a:txBody>
                    <a:bodyPr/>
                    <a:lstStyle/>
                    <a:p>
                      <a:r>
                        <a:rPr lang="en-GB" sz="1200" dirty="0"/>
                        <a:t>We would amass data, trends and insight directly related to that individual which could aid profiling.</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t>Individual profiling would be unavoidable.  </a:t>
                      </a:r>
                    </a:p>
                    <a:p>
                      <a:r>
                        <a:rPr lang="en-GB" sz="1200" dirty="0"/>
                        <a:t>The question would be on the accuracy of the profile and the parity of consequential use.</a:t>
                      </a:r>
                    </a:p>
                  </a:txBody>
                  <a:tcPr/>
                </a:tc>
                <a:tc>
                  <a:txBody>
                    <a:bodyPr/>
                    <a:lstStyle/>
                    <a:p>
                      <a:r>
                        <a:rPr lang="en-GB" sz="1200" dirty="0"/>
                        <a:t>We become the market forecaster and partially invested in the subsidiary performance.  This would have similar concerns as ethics in the unreliability of trading.</a:t>
                      </a:r>
                    </a:p>
                  </a:txBody>
                  <a:tcPr/>
                </a:tc>
                <a:extLst>
                  <a:ext uri="{0D108BD9-81ED-4DB2-BD59-A6C34878D82A}">
                    <a16:rowId xmlns:a16="http://schemas.microsoft.com/office/drawing/2014/main" val="1327250559"/>
                  </a:ext>
                </a:extLst>
              </a:tr>
            </a:tbl>
          </a:graphicData>
        </a:graphic>
      </p:graphicFrame>
    </p:spTree>
    <p:extLst>
      <p:ext uri="{BB962C8B-B14F-4D97-AF65-F5344CB8AC3E}">
        <p14:creationId xmlns:p14="http://schemas.microsoft.com/office/powerpoint/2010/main" val="3388899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21EB54BA-46D5-4FB8-BA39-DDEBE76C9771}"/>
              </a:ext>
            </a:extLst>
          </p:cNvPr>
          <p:cNvSpPr>
            <a:spLocks noGrp="1"/>
          </p:cNvSpPr>
          <p:nvPr>
            <p:ph type="title"/>
          </p:nvPr>
        </p:nvSpPr>
        <p:spPr>
          <a:xfrm>
            <a:off x="1103312" y="452718"/>
            <a:ext cx="8947522" cy="1400530"/>
          </a:xfrm>
        </p:spPr>
        <p:txBody>
          <a:bodyPr anchor="ctr">
            <a:normAutofit/>
          </a:bodyPr>
          <a:lstStyle/>
          <a:p>
            <a:r>
              <a:rPr lang="en-GB" dirty="0">
                <a:solidFill>
                  <a:srgbClr val="FFFFFF"/>
                </a:solidFill>
              </a:rPr>
              <a:t>Data Responsibility </a:t>
            </a:r>
          </a:p>
        </p:txBody>
      </p:sp>
      <p:sp>
        <p:nvSpPr>
          <p:cNvPr id="3" name="Content Placeholder 2">
            <a:extLst>
              <a:ext uri="{FF2B5EF4-FFF2-40B4-BE49-F238E27FC236}">
                <a16:creationId xmlns:a16="http://schemas.microsoft.com/office/drawing/2014/main" id="{DE9A5D13-F933-4F63-BA4E-636ED08B1B2D}"/>
              </a:ext>
            </a:extLst>
          </p:cNvPr>
          <p:cNvSpPr>
            <a:spLocks noGrp="1"/>
          </p:cNvSpPr>
          <p:nvPr>
            <p:ph idx="1"/>
          </p:nvPr>
        </p:nvSpPr>
        <p:spPr>
          <a:xfrm>
            <a:off x="1103312" y="2763520"/>
            <a:ext cx="8946541" cy="3484879"/>
          </a:xfrm>
        </p:spPr>
        <p:txBody>
          <a:bodyPr>
            <a:normAutofit fontScale="85000" lnSpcReduction="20000"/>
          </a:bodyPr>
          <a:lstStyle/>
          <a:p>
            <a:pPr>
              <a:lnSpc>
                <a:spcPct val="90000"/>
              </a:lnSpc>
            </a:pPr>
            <a:r>
              <a:rPr lang="en-GB" sz="1500" dirty="0"/>
              <a:t>Data security, retention, analytics, predictions… necessary to be in the business</a:t>
            </a:r>
          </a:p>
          <a:p>
            <a:pPr lvl="1">
              <a:lnSpc>
                <a:spcPct val="90000"/>
              </a:lnSpc>
            </a:pPr>
            <a:r>
              <a:rPr lang="en-GB" sz="1500" dirty="0"/>
              <a:t>Security – </a:t>
            </a:r>
          </a:p>
          <a:p>
            <a:pPr lvl="2">
              <a:lnSpc>
                <a:spcPct val="90000"/>
              </a:lnSpc>
            </a:pPr>
            <a:r>
              <a:rPr lang="en-US" dirty="0"/>
              <a:t>“Today’s connectivity is the start of the journey towards the autonomous car and while the secure exchange of data builds the foundations for new business activities and applications, there are significant risks and challenges regarding safety, security and privacy that need to be addressed.” (Anon, 2017)</a:t>
            </a:r>
            <a:endParaRPr lang="en-GB" sz="1500" dirty="0"/>
          </a:p>
          <a:p>
            <a:pPr lvl="2">
              <a:lnSpc>
                <a:spcPct val="90000"/>
              </a:lnSpc>
            </a:pPr>
            <a:r>
              <a:rPr lang="en-GB" sz="1500" dirty="0"/>
              <a:t>“</a:t>
            </a:r>
            <a:r>
              <a:rPr lang="en-US" sz="1500" dirty="0"/>
              <a:t>A new survey shows that 78 percent of U.S. respondents say a company's ability to keep their data private is "extremely important" and only 20 percent "completely trust" organizations they interact with to maintain the privacy of their data.”  (IBM, 2018)</a:t>
            </a:r>
          </a:p>
          <a:p>
            <a:pPr lvl="2">
              <a:lnSpc>
                <a:spcPct val="90000"/>
              </a:lnSpc>
            </a:pPr>
            <a:r>
              <a:rPr lang="en-US" sz="1500" dirty="0"/>
              <a:t>Who owns the security, the harvester of information or the provider?</a:t>
            </a:r>
          </a:p>
          <a:p>
            <a:pPr lvl="1">
              <a:lnSpc>
                <a:spcPct val="90000"/>
              </a:lnSpc>
            </a:pPr>
            <a:r>
              <a:rPr lang="en-US" sz="1500" dirty="0"/>
              <a:t>Analytics – </a:t>
            </a:r>
          </a:p>
          <a:p>
            <a:pPr lvl="2">
              <a:lnSpc>
                <a:spcPct val="90000"/>
              </a:lnSpc>
            </a:pPr>
            <a:r>
              <a:rPr lang="en-US" sz="1500" dirty="0"/>
              <a:t>Fundamentally, it is our future aim to </a:t>
            </a:r>
            <a:r>
              <a:rPr lang="en-US" sz="1500" dirty="0" err="1"/>
              <a:t>analyse</a:t>
            </a:r>
            <a:r>
              <a:rPr lang="en-US" sz="1500" dirty="0"/>
              <a:t> behavior of an </a:t>
            </a:r>
            <a:r>
              <a:rPr lang="en-US" sz="1500" dirty="0" err="1"/>
              <a:t>assest</a:t>
            </a:r>
            <a:r>
              <a:rPr lang="en-US" sz="1500" dirty="0"/>
              <a:t> and possible the owner / user of the asset.</a:t>
            </a:r>
          </a:p>
          <a:p>
            <a:pPr lvl="2">
              <a:lnSpc>
                <a:spcPct val="90000"/>
              </a:lnSpc>
            </a:pPr>
            <a:r>
              <a:rPr lang="en-US" sz="1500" dirty="0"/>
              <a:t>Once a behavior is understood, it has value to others.</a:t>
            </a:r>
          </a:p>
          <a:p>
            <a:pPr lvl="2">
              <a:lnSpc>
                <a:spcPct val="90000"/>
              </a:lnSpc>
            </a:pPr>
            <a:r>
              <a:rPr lang="en-GB" sz="1500" dirty="0"/>
              <a:t>What if… we see a behaviour that could be harmful to self or others – where does our responsibility stop.</a:t>
            </a:r>
          </a:p>
        </p:txBody>
      </p:sp>
    </p:spTree>
    <p:extLst>
      <p:ext uri="{BB962C8B-B14F-4D97-AF65-F5344CB8AC3E}">
        <p14:creationId xmlns:p14="http://schemas.microsoft.com/office/powerpoint/2010/main" val="77816926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A8B35-C9D2-4D5A-B412-0E66C0C0A319}"/>
              </a:ext>
            </a:extLst>
          </p:cNvPr>
          <p:cNvSpPr>
            <a:spLocks noGrp="1"/>
          </p:cNvSpPr>
          <p:nvPr>
            <p:ph type="title"/>
          </p:nvPr>
        </p:nvSpPr>
        <p:spPr/>
        <p:txBody>
          <a:bodyPr/>
          <a:lstStyle/>
          <a:p>
            <a:r>
              <a:rPr lang="en-GB" dirty="0"/>
              <a:t>Roles &amp; Responsibilities</a:t>
            </a:r>
          </a:p>
        </p:txBody>
      </p:sp>
      <p:sp>
        <p:nvSpPr>
          <p:cNvPr id="3" name="Content Placeholder 2">
            <a:extLst>
              <a:ext uri="{FF2B5EF4-FFF2-40B4-BE49-F238E27FC236}">
                <a16:creationId xmlns:a16="http://schemas.microsoft.com/office/drawing/2014/main" id="{494E3FA1-D41B-491A-BEBD-08B1FF783047}"/>
              </a:ext>
            </a:extLst>
          </p:cNvPr>
          <p:cNvSpPr>
            <a:spLocks noGrp="1"/>
          </p:cNvSpPr>
          <p:nvPr>
            <p:ph idx="1"/>
          </p:nvPr>
        </p:nvSpPr>
        <p:spPr>
          <a:xfrm>
            <a:off x="1103312" y="2052918"/>
            <a:ext cx="4538363" cy="4195481"/>
          </a:xfrm>
        </p:spPr>
        <p:txBody>
          <a:bodyPr>
            <a:normAutofit fontScale="92500" lnSpcReduction="20000"/>
          </a:bodyPr>
          <a:lstStyle/>
          <a:p>
            <a:r>
              <a:rPr lang="en-GB" dirty="0"/>
              <a:t>Marketing</a:t>
            </a:r>
          </a:p>
          <a:p>
            <a:pPr lvl="1"/>
            <a:r>
              <a:rPr lang="en-GB" dirty="0"/>
              <a:t>We will identify the opportunities to monitor  / </a:t>
            </a:r>
            <a:r>
              <a:rPr lang="en-GB" dirty="0" err="1"/>
              <a:t>aquire</a:t>
            </a:r>
            <a:r>
              <a:rPr lang="en-GB" dirty="0"/>
              <a:t> data</a:t>
            </a:r>
          </a:p>
          <a:p>
            <a:pPr lvl="1"/>
            <a:r>
              <a:rPr lang="en-GB" dirty="0"/>
              <a:t>We will identify the opportunities to consume data</a:t>
            </a:r>
          </a:p>
          <a:p>
            <a:pPr lvl="1"/>
            <a:r>
              <a:rPr lang="en-GB" dirty="0"/>
              <a:t>We will own customer confidence in our data solutions and the campaign to be secure &amp; reliable</a:t>
            </a:r>
          </a:p>
          <a:p>
            <a:pPr lvl="1"/>
            <a:r>
              <a:rPr lang="en-GB" dirty="0"/>
              <a:t>We will be a key stakeholder in the policy governing data security</a:t>
            </a:r>
          </a:p>
          <a:p>
            <a:pPr lvl="1"/>
            <a:r>
              <a:rPr lang="en-GB" dirty="0"/>
              <a:t>We will not share data that does not have explicit agreement to do so</a:t>
            </a:r>
          </a:p>
          <a:p>
            <a:pPr lvl="1"/>
            <a:r>
              <a:rPr lang="en-GB" dirty="0"/>
              <a:t>We will not restrict analysis that has consequences for safety</a:t>
            </a:r>
          </a:p>
        </p:txBody>
      </p:sp>
      <p:sp>
        <p:nvSpPr>
          <p:cNvPr id="4" name="Content Placeholder 2">
            <a:extLst>
              <a:ext uri="{FF2B5EF4-FFF2-40B4-BE49-F238E27FC236}">
                <a16:creationId xmlns:a16="http://schemas.microsoft.com/office/drawing/2014/main" id="{056E6B13-0FF5-430D-817D-B2D8E0BE9130}"/>
              </a:ext>
            </a:extLst>
          </p:cNvPr>
          <p:cNvSpPr txBox="1">
            <a:spLocks/>
          </p:cNvSpPr>
          <p:nvPr/>
        </p:nvSpPr>
        <p:spPr>
          <a:xfrm>
            <a:off x="6261909" y="2052918"/>
            <a:ext cx="4538363" cy="4195481"/>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r>
              <a:rPr lang="en-GB" dirty="0"/>
              <a:t>Our business</a:t>
            </a:r>
          </a:p>
          <a:p>
            <a:pPr lvl="1"/>
            <a:r>
              <a:rPr lang="en-GB" dirty="0"/>
              <a:t>We should set clear ownership of the data we generate, store and analyse</a:t>
            </a:r>
          </a:p>
          <a:p>
            <a:pPr lvl="1"/>
            <a:r>
              <a:rPr lang="en-GB" dirty="0"/>
              <a:t>We should encourage OEMs to own the liability as a platform</a:t>
            </a:r>
          </a:p>
          <a:p>
            <a:pPr lvl="1"/>
            <a:r>
              <a:rPr lang="en-GB" dirty="0"/>
              <a:t>We should define who’s data and what we analyse </a:t>
            </a:r>
          </a:p>
          <a:p>
            <a:pPr lvl="1"/>
            <a:r>
              <a:rPr lang="en-GB" dirty="0"/>
              <a:t>We will not share data that benefits competitors unless there is an overriding safety or client benefit</a:t>
            </a:r>
          </a:p>
          <a:p>
            <a:pPr lvl="1"/>
            <a:r>
              <a:rPr lang="en-GB" dirty="0"/>
              <a:t>We will enable the right to </a:t>
            </a:r>
            <a:r>
              <a:rPr lang="en-GB"/>
              <a:t>be forgotten</a:t>
            </a:r>
            <a:endParaRPr lang="en-GB" dirty="0"/>
          </a:p>
        </p:txBody>
      </p:sp>
    </p:spTree>
    <p:extLst>
      <p:ext uri="{BB962C8B-B14F-4D97-AF65-F5344CB8AC3E}">
        <p14:creationId xmlns:p14="http://schemas.microsoft.com/office/powerpoint/2010/main" val="2277087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5FCDC-0B9A-4775-9D29-E26E820008EB}"/>
              </a:ext>
            </a:extLst>
          </p:cNvPr>
          <p:cNvSpPr>
            <a:spLocks noGrp="1"/>
          </p:cNvSpPr>
          <p:nvPr>
            <p:ph type="title"/>
          </p:nvPr>
        </p:nvSpPr>
        <p:spPr/>
        <p:txBody>
          <a:bodyPr/>
          <a:lstStyle/>
          <a:p>
            <a:r>
              <a:rPr lang="en-GB" dirty="0"/>
              <a:t>The challenge ahead</a:t>
            </a:r>
          </a:p>
        </p:txBody>
      </p:sp>
      <p:sp>
        <p:nvSpPr>
          <p:cNvPr id="3" name="Content Placeholder 2">
            <a:extLst>
              <a:ext uri="{FF2B5EF4-FFF2-40B4-BE49-F238E27FC236}">
                <a16:creationId xmlns:a16="http://schemas.microsoft.com/office/drawing/2014/main" id="{EAB59D28-5019-4DCA-96F4-9E6D834C580F}"/>
              </a:ext>
            </a:extLst>
          </p:cNvPr>
          <p:cNvSpPr>
            <a:spLocks noGrp="1"/>
          </p:cNvSpPr>
          <p:nvPr>
            <p:ph idx="1"/>
          </p:nvPr>
        </p:nvSpPr>
        <p:spPr/>
        <p:txBody>
          <a:bodyPr/>
          <a:lstStyle/>
          <a:p>
            <a:r>
              <a:rPr lang="en-US" dirty="0"/>
              <a:t>Auto companies will be on the frontlines of the charm offensive needed to sway public opinion on </a:t>
            </a:r>
            <a:r>
              <a:rPr lang="en-US" b="1" dirty="0"/>
              <a:t>data security, privacy, and driver safety</a:t>
            </a:r>
            <a:r>
              <a:rPr lang="en-US" dirty="0"/>
              <a:t>. It’s the responsibility of these companies to help consumers understand that the sharing of driver data brings </a:t>
            </a:r>
            <a:r>
              <a:rPr lang="en-US" dirty="0">
                <a:hlinkClick r:id="rId2"/>
              </a:rPr>
              <a:t>greater road safety and fewer fatalities</a:t>
            </a:r>
            <a:r>
              <a:rPr lang="en-US" dirty="0"/>
              <a:t>. In time, this understanding will lead to acceptance, and because public opinion on autonomous vehicle safety </a:t>
            </a:r>
            <a:r>
              <a:rPr lang="en-US" dirty="0">
                <a:hlinkClick r:id="rId3"/>
              </a:rPr>
              <a:t>remains uncertain</a:t>
            </a:r>
            <a:r>
              <a:rPr lang="en-US" dirty="0"/>
              <a:t>, doing so is critical if automotive companies expect to see their investments in autonomous technology grow. (O’Brien, 2018)</a:t>
            </a:r>
            <a:endParaRPr lang="en-GB" dirty="0"/>
          </a:p>
        </p:txBody>
      </p:sp>
    </p:spTree>
    <p:extLst>
      <p:ext uri="{BB962C8B-B14F-4D97-AF65-F5344CB8AC3E}">
        <p14:creationId xmlns:p14="http://schemas.microsoft.com/office/powerpoint/2010/main" val="1910939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C16CD7D1-A16A-4F15-8697-17F871BAEFFF}"/>
              </a:ext>
            </a:extLst>
          </p:cNvPr>
          <p:cNvSpPr>
            <a:spLocks noGrp="1"/>
          </p:cNvSpPr>
          <p:nvPr>
            <p:ph type="title"/>
          </p:nvPr>
        </p:nvSpPr>
        <p:spPr>
          <a:xfrm>
            <a:off x="1103312" y="452718"/>
            <a:ext cx="8947522" cy="1400530"/>
          </a:xfrm>
        </p:spPr>
        <p:txBody>
          <a:bodyPr anchor="ctr">
            <a:normAutofit/>
          </a:bodyPr>
          <a:lstStyle/>
          <a:p>
            <a:r>
              <a:rPr lang="en-GB" dirty="0">
                <a:solidFill>
                  <a:srgbClr val="FFFFFF"/>
                </a:solidFill>
              </a:rPr>
              <a:t>References</a:t>
            </a:r>
          </a:p>
        </p:txBody>
      </p:sp>
      <p:sp>
        <p:nvSpPr>
          <p:cNvPr id="3" name="Content Placeholder 2">
            <a:extLst>
              <a:ext uri="{FF2B5EF4-FFF2-40B4-BE49-F238E27FC236}">
                <a16:creationId xmlns:a16="http://schemas.microsoft.com/office/drawing/2014/main" id="{5FC14339-B6AF-4220-B603-0AE33506DD6F}"/>
              </a:ext>
            </a:extLst>
          </p:cNvPr>
          <p:cNvSpPr>
            <a:spLocks noGrp="1"/>
          </p:cNvSpPr>
          <p:nvPr>
            <p:ph idx="1"/>
          </p:nvPr>
        </p:nvSpPr>
        <p:spPr>
          <a:xfrm>
            <a:off x="1103312" y="2763520"/>
            <a:ext cx="8946541" cy="3484879"/>
          </a:xfrm>
        </p:spPr>
        <p:txBody>
          <a:bodyPr>
            <a:normAutofit fontScale="77500" lnSpcReduction="20000"/>
          </a:bodyPr>
          <a:lstStyle/>
          <a:p>
            <a:endParaRPr lang="en-GB" dirty="0"/>
          </a:p>
          <a:p>
            <a:r>
              <a:rPr lang="en-GB" dirty="0" err="1"/>
              <a:t>Ninan</a:t>
            </a:r>
            <a:r>
              <a:rPr lang="en-GB" dirty="0"/>
              <a:t>, et al., 2015.  Who owns the Road?  The IoT-connected car of today and tomorrow.  Online: Deloitte.com.  Available at: </a:t>
            </a:r>
            <a:r>
              <a:rPr lang="en-GB" dirty="0">
                <a:hlinkClick r:id="rId2"/>
              </a:rPr>
              <a:t>http://dupress.com/articles/internet-of-things-iot-in-automotive-industry</a:t>
            </a:r>
            <a:r>
              <a:rPr lang="en-GB" dirty="0"/>
              <a:t> [Accessed 2</a:t>
            </a:r>
            <a:r>
              <a:rPr lang="en-GB" baseline="30000" dirty="0"/>
              <a:t>nd</a:t>
            </a:r>
            <a:r>
              <a:rPr lang="en-GB" dirty="0"/>
              <a:t> June 2019]</a:t>
            </a:r>
          </a:p>
          <a:p>
            <a:r>
              <a:rPr lang="en-GB" dirty="0"/>
              <a:t>Anon, 2018.  </a:t>
            </a:r>
            <a:r>
              <a:rPr lang="en-US" dirty="0"/>
              <a:t>IBM Cybersecurity and Privacy Research [Online] newsroom.ibm.com.  </a:t>
            </a:r>
            <a:r>
              <a:rPr lang="en-GB" dirty="0"/>
              <a:t>Available at: </a:t>
            </a:r>
            <a:r>
              <a:rPr lang="en-GB" dirty="0">
                <a:hlinkClick r:id="rId3"/>
              </a:rPr>
              <a:t>https://newsroom.ibm.com/Cybersecurity-and-Privacy-Research</a:t>
            </a:r>
            <a:r>
              <a:rPr lang="en-GB" dirty="0"/>
              <a:t> [Accessed 2</a:t>
            </a:r>
            <a:r>
              <a:rPr lang="en-GB" baseline="30000" dirty="0"/>
              <a:t>nd</a:t>
            </a:r>
            <a:r>
              <a:rPr lang="en-GB" dirty="0"/>
              <a:t> June 2019]</a:t>
            </a:r>
          </a:p>
          <a:p>
            <a:r>
              <a:rPr lang="en-GB" dirty="0"/>
              <a:t>Anon, 2017.  Fleet Industry News.  [Online] fleetnews.co.uk.  Available at: </a:t>
            </a:r>
            <a:r>
              <a:rPr lang="en-GB" dirty="0">
                <a:hlinkClick r:id="rId4"/>
              </a:rPr>
              <a:t>https://www.fleetnews.co.uk/news/fleet-industry-news/2017/05/22/big-data-to-drive-massive-revolution-in-fleet-industry</a:t>
            </a:r>
            <a:r>
              <a:rPr lang="en-GB" dirty="0"/>
              <a:t>  [Accessed 2</a:t>
            </a:r>
            <a:r>
              <a:rPr lang="en-GB" baseline="30000" dirty="0"/>
              <a:t>nd</a:t>
            </a:r>
            <a:r>
              <a:rPr lang="en-GB" dirty="0"/>
              <a:t> June 2019]</a:t>
            </a:r>
          </a:p>
          <a:p>
            <a:r>
              <a:rPr lang="en-GB" dirty="0"/>
              <a:t>O’Brien, C. 2018.  </a:t>
            </a:r>
            <a:r>
              <a:rPr lang="en-US" dirty="0"/>
              <a:t>From machine to mindset: the ethical dilemma of car data.  [Online] </a:t>
            </a:r>
            <a:r>
              <a:rPr lang="en-GB" dirty="0"/>
              <a:t>Solstice.com  Available at: </a:t>
            </a:r>
            <a:r>
              <a:rPr lang="en-GB" dirty="0">
                <a:hlinkClick r:id="rId5"/>
              </a:rPr>
              <a:t>https://www.solstice.com/fwd/from-machine-to-mindset-the-ethical-dilemma-of-car-data</a:t>
            </a:r>
            <a:r>
              <a:rPr lang="en-GB" dirty="0"/>
              <a:t>  [Accessed 2</a:t>
            </a:r>
            <a:r>
              <a:rPr lang="en-GB" baseline="30000" dirty="0"/>
              <a:t>nd</a:t>
            </a:r>
            <a:r>
              <a:rPr lang="en-GB" dirty="0"/>
              <a:t> June 2019]</a:t>
            </a:r>
          </a:p>
        </p:txBody>
      </p:sp>
    </p:spTree>
    <p:extLst>
      <p:ext uri="{BB962C8B-B14F-4D97-AF65-F5344CB8AC3E}">
        <p14:creationId xmlns:p14="http://schemas.microsoft.com/office/powerpoint/2010/main" val="343150870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B4FE2B77-2600-40AD-947F-B011A9904A77}"/>
              </a:ext>
            </a:extLst>
          </p:cNvPr>
          <p:cNvSpPr>
            <a:spLocks noGrp="1"/>
          </p:cNvSpPr>
          <p:nvPr>
            <p:ph type="title"/>
          </p:nvPr>
        </p:nvSpPr>
        <p:spPr>
          <a:xfrm>
            <a:off x="1103312" y="452718"/>
            <a:ext cx="8947522" cy="1400530"/>
          </a:xfrm>
        </p:spPr>
        <p:txBody>
          <a:bodyPr anchor="ctr">
            <a:normAutofit/>
          </a:bodyPr>
          <a:lstStyle/>
          <a:p>
            <a:r>
              <a:rPr lang="en-GB" dirty="0">
                <a:solidFill>
                  <a:srgbClr val="FFFFFF"/>
                </a:solidFill>
              </a:rPr>
              <a:t>Assignment 1</a:t>
            </a:r>
          </a:p>
        </p:txBody>
      </p:sp>
      <p:sp>
        <p:nvSpPr>
          <p:cNvPr id="3" name="Content Placeholder 2">
            <a:extLst>
              <a:ext uri="{FF2B5EF4-FFF2-40B4-BE49-F238E27FC236}">
                <a16:creationId xmlns:a16="http://schemas.microsoft.com/office/drawing/2014/main" id="{784C9C28-2DB8-4F29-8ED2-42282E1B6161}"/>
              </a:ext>
            </a:extLst>
          </p:cNvPr>
          <p:cNvSpPr>
            <a:spLocks noGrp="1"/>
          </p:cNvSpPr>
          <p:nvPr>
            <p:ph idx="1"/>
          </p:nvPr>
        </p:nvSpPr>
        <p:spPr>
          <a:xfrm>
            <a:off x="1103312" y="2763520"/>
            <a:ext cx="8946541" cy="3484879"/>
          </a:xfrm>
        </p:spPr>
        <p:txBody>
          <a:bodyPr>
            <a:normAutofit/>
          </a:bodyPr>
          <a:lstStyle/>
          <a:p>
            <a:r>
              <a:rPr lang="en-GB" dirty="0"/>
              <a:t>Name:			Adam Wright</a:t>
            </a:r>
          </a:p>
          <a:p>
            <a:r>
              <a:rPr lang="en-GB" dirty="0"/>
              <a:t>Student #:		1803749</a:t>
            </a:r>
          </a:p>
          <a:p>
            <a:r>
              <a:rPr lang="en-GB" dirty="0"/>
              <a:t>Recipient:		Huw Thomas</a:t>
            </a:r>
          </a:p>
          <a:p>
            <a:r>
              <a:rPr lang="en-GB" dirty="0"/>
              <a:t>Date: 			02 June 2019</a:t>
            </a:r>
          </a:p>
          <a:p>
            <a:r>
              <a:rPr lang="en-GB" dirty="0"/>
              <a:t>Programme:	MBA – Marketing Management - BMMB7012D</a:t>
            </a:r>
          </a:p>
        </p:txBody>
      </p:sp>
      <p:pic>
        <p:nvPicPr>
          <p:cNvPr id="9" name="Picture 8" descr="Discover University of Wales Trinity Saint David">
            <a:extLst>
              <a:ext uri="{FF2B5EF4-FFF2-40B4-BE49-F238E27FC236}">
                <a16:creationId xmlns:a16="http://schemas.microsoft.com/office/drawing/2014/main" id="{A8D7E3B3-7485-4382-AED1-18742232C4FF}"/>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175385" y="5467350"/>
            <a:ext cx="1809750" cy="723900"/>
          </a:xfrm>
          <a:prstGeom prst="rect">
            <a:avLst/>
          </a:prstGeom>
          <a:noFill/>
          <a:ln>
            <a:noFill/>
          </a:ln>
        </p:spPr>
      </p:pic>
    </p:spTree>
    <p:extLst>
      <p:ext uri="{BB962C8B-B14F-4D97-AF65-F5344CB8AC3E}">
        <p14:creationId xmlns:p14="http://schemas.microsoft.com/office/powerpoint/2010/main" val="3383468276"/>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otalTime>2</TotalTime>
  <Words>961</Words>
  <Application>Microsoft Office PowerPoint</Application>
  <PresentationFormat>Widescreen</PresentationFormat>
  <Paragraphs>79</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Century Gothic</vt:lpstr>
      <vt:lpstr>Wingdings 3</vt:lpstr>
      <vt:lpstr>Ion</vt:lpstr>
      <vt:lpstr>Marketing Ethics of our Connected Devices</vt:lpstr>
      <vt:lpstr>Emergent Market</vt:lpstr>
      <vt:lpstr>Market Progression</vt:lpstr>
      <vt:lpstr>Data Consumption</vt:lpstr>
      <vt:lpstr>Data Management</vt:lpstr>
      <vt:lpstr>Data Responsibility </vt:lpstr>
      <vt:lpstr>Roles &amp; Responsibilities</vt:lpstr>
      <vt:lpstr>The challenge ahead</vt:lpstr>
      <vt:lpstr>References</vt:lpstr>
      <vt:lpstr>Assignment 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Ethics of our Connected Devices</dc:title>
  <dc:creator>Adam Wright</dc:creator>
  <cp:lastModifiedBy>Adam Wright</cp:lastModifiedBy>
  <cp:revision>1</cp:revision>
  <dcterms:created xsi:type="dcterms:W3CDTF">2019-06-02T11:43:07Z</dcterms:created>
  <dcterms:modified xsi:type="dcterms:W3CDTF">2019-06-02T11:46:06Z</dcterms:modified>
</cp:coreProperties>
</file>