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</p:sldIdLst>
  <p:sldSz cx="12192000" cy="6858000"/>
  <p:notesSz cx="12192000" cy="6858000"/>
  <p:embeddedFontLst>
    <p:embeddedFont>
      <p:font typeface="Bahnschrift" panose="020B0502040204020203" pitchFamily="34" charset="0"/>
      <p:regular r:id="rId17"/>
      <p:bold r:id="rId18"/>
    </p:embeddedFont>
    <p:embeddedFont>
      <p:font typeface="Sitka Subheading" panose="02000505000000020004" pitchFamily="2" charset="0"/>
      <p:regular r:id="rId19"/>
      <p:bold r:id="rId20"/>
      <p:italic r:id="rId21"/>
      <p:boldItalic r:id="rId22"/>
    </p:embeddedFont>
    <p:embeddedFont>
      <p:font typeface="Trebuchet MS" panose="020B0603020202020204" pitchFamily="34" charset="0"/>
      <p:regular r:id="rId23"/>
      <p:bold r:id="rId24"/>
      <p:italic r:id="rId25"/>
      <p:boldItalic r:id="rId26"/>
    </p:embeddedFont>
    <p:embeddedFont>
      <p:font typeface="Wingdings 3" panose="05040102010807070707" pitchFamily="18" charset="2"/>
      <p:regular r:id="rId2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2" d="100"/>
          <a:sy n="72" d="100"/>
        </p:scale>
        <p:origin x="660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77426" y="4825"/>
            <a:ext cx="1218565" cy="6853555"/>
          </a:xfrm>
          <a:custGeom>
            <a:avLst/>
            <a:gdLst/>
            <a:ahLst/>
            <a:cxnLst/>
            <a:rect l="l" t="t" r="r" b="b"/>
            <a:pathLst>
              <a:path w="1218565" h="6853555">
                <a:moveTo>
                  <a:pt x="0" y="0"/>
                </a:moveTo>
                <a:lnTo>
                  <a:pt x="1218352" y="68531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7448612" y="3694896"/>
            <a:ext cx="4743450" cy="3163570"/>
          </a:xfrm>
          <a:custGeom>
            <a:avLst/>
            <a:gdLst/>
            <a:ahLst/>
            <a:cxnLst/>
            <a:rect l="l" t="t" r="r" b="b"/>
            <a:pathLst>
              <a:path w="4743450" h="3163570">
                <a:moveTo>
                  <a:pt x="4743387" y="0"/>
                </a:moveTo>
                <a:lnTo>
                  <a:pt x="0" y="316310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182100" y="0"/>
            <a:ext cx="3009900" cy="6858000"/>
          </a:xfrm>
          <a:custGeom>
            <a:avLst/>
            <a:gdLst/>
            <a:ahLst/>
            <a:cxnLst/>
            <a:rect l="l" t="t" r="r" b="b"/>
            <a:pathLst>
              <a:path w="3009900" h="6858000">
                <a:moveTo>
                  <a:pt x="3009899" y="0"/>
                </a:moveTo>
                <a:lnTo>
                  <a:pt x="2044399" y="0"/>
                </a:lnTo>
                <a:lnTo>
                  <a:pt x="0" y="6857996"/>
                </a:lnTo>
                <a:lnTo>
                  <a:pt x="3009899" y="6857996"/>
                </a:lnTo>
                <a:lnTo>
                  <a:pt x="3009899" y="0"/>
                </a:lnTo>
                <a:close/>
              </a:path>
            </a:pathLst>
          </a:custGeom>
          <a:solidFill>
            <a:srgbClr val="90C225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602878" y="0"/>
            <a:ext cx="2589530" cy="6858000"/>
          </a:xfrm>
          <a:custGeom>
            <a:avLst/>
            <a:gdLst/>
            <a:ahLst/>
            <a:cxnLst/>
            <a:rect l="l" t="t" r="r" b="b"/>
            <a:pathLst>
              <a:path w="2589529" h="6858000">
                <a:moveTo>
                  <a:pt x="2589120" y="0"/>
                </a:moveTo>
                <a:lnTo>
                  <a:pt x="0" y="0"/>
                </a:lnTo>
                <a:lnTo>
                  <a:pt x="1208884" y="6857996"/>
                </a:lnTo>
                <a:lnTo>
                  <a:pt x="2589120" y="6857996"/>
                </a:lnTo>
                <a:lnTo>
                  <a:pt x="2589120" y="0"/>
                </a:lnTo>
                <a:close/>
              </a:path>
            </a:pathLst>
          </a:custGeom>
          <a:solidFill>
            <a:srgbClr val="90C225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934450" y="3048000"/>
            <a:ext cx="3257550" cy="3810000"/>
          </a:xfrm>
          <a:custGeom>
            <a:avLst/>
            <a:gdLst/>
            <a:ahLst/>
            <a:cxnLst/>
            <a:rect l="l" t="t" r="r" b="b"/>
            <a:pathLst>
              <a:path w="3257550" h="3810000">
                <a:moveTo>
                  <a:pt x="3257550" y="0"/>
                </a:moveTo>
                <a:lnTo>
                  <a:pt x="0" y="3810000"/>
                </a:lnTo>
                <a:lnTo>
                  <a:pt x="3257550" y="3810000"/>
                </a:lnTo>
                <a:lnTo>
                  <a:pt x="3257550" y="0"/>
                </a:lnTo>
                <a:close/>
              </a:path>
            </a:pathLst>
          </a:custGeom>
          <a:solidFill>
            <a:srgbClr val="539F2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37930" y="0"/>
            <a:ext cx="2854325" cy="6858000"/>
          </a:xfrm>
          <a:custGeom>
            <a:avLst/>
            <a:gdLst/>
            <a:ahLst/>
            <a:cxnLst/>
            <a:rect l="l" t="t" r="r" b="b"/>
            <a:pathLst>
              <a:path w="2854325" h="6858000">
                <a:moveTo>
                  <a:pt x="2854069" y="0"/>
                </a:moveTo>
                <a:lnTo>
                  <a:pt x="0" y="0"/>
                </a:lnTo>
                <a:lnTo>
                  <a:pt x="2470020" y="6857996"/>
                </a:lnTo>
                <a:lnTo>
                  <a:pt x="2854069" y="6857996"/>
                </a:lnTo>
                <a:lnTo>
                  <a:pt x="2854069" y="0"/>
                </a:lnTo>
                <a:close/>
              </a:path>
            </a:pathLst>
          </a:custGeom>
          <a:solidFill>
            <a:srgbClr val="3E7818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896600" y="0"/>
            <a:ext cx="1295400" cy="6858000"/>
          </a:xfrm>
          <a:custGeom>
            <a:avLst/>
            <a:gdLst/>
            <a:ahLst/>
            <a:cxnLst/>
            <a:rect l="l" t="t" r="r" b="b"/>
            <a:pathLst>
              <a:path w="1295400" h="6858000">
                <a:moveTo>
                  <a:pt x="1295399" y="0"/>
                </a:moveTo>
                <a:lnTo>
                  <a:pt x="1022453" y="0"/>
                </a:lnTo>
                <a:lnTo>
                  <a:pt x="0" y="6857996"/>
                </a:lnTo>
                <a:lnTo>
                  <a:pt x="1295399" y="6857996"/>
                </a:lnTo>
                <a:lnTo>
                  <a:pt x="1295399" y="0"/>
                </a:lnTo>
                <a:close/>
              </a:path>
            </a:pathLst>
          </a:custGeom>
          <a:solidFill>
            <a:srgbClr val="C0E374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36247" y="0"/>
            <a:ext cx="1256030" cy="6858000"/>
          </a:xfrm>
          <a:custGeom>
            <a:avLst/>
            <a:gdLst/>
            <a:ahLst/>
            <a:cxnLst/>
            <a:rect l="l" t="t" r="r" b="b"/>
            <a:pathLst>
              <a:path w="1256029" h="6858000">
                <a:moveTo>
                  <a:pt x="1255752" y="0"/>
                </a:moveTo>
                <a:lnTo>
                  <a:pt x="0" y="0"/>
                </a:lnTo>
                <a:lnTo>
                  <a:pt x="1114527" y="6857996"/>
                </a:lnTo>
                <a:lnTo>
                  <a:pt x="1255752" y="6857996"/>
                </a:lnTo>
                <a:lnTo>
                  <a:pt x="1255752" y="0"/>
                </a:lnTo>
                <a:close/>
              </a:path>
            </a:pathLst>
          </a:custGeom>
          <a:solidFill>
            <a:srgbClr val="90C225">
              <a:alpha val="6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372725" y="3590925"/>
            <a:ext cx="1819275" cy="3267075"/>
          </a:xfrm>
          <a:custGeom>
            <a:avLst/>
            <a:gdLst/>
            <a:ahLst/>
            <a:cxnLst/>
            <a:rect l="l" t="t" r="r" b="b"/>
            <a:pathLst>
              <a:path w="1819275" h="3267075">
                <a:moveTo>
                  <a:pt x="1819275" y="0"/>
                </a:moveTo>
                <a:lnTo>
                  <a:pt x="0" y="3267075"/>
                </a:lnTo>
                <a:lnTo>
                  <a:pt x="1819275" y="3267075"/>
                </a:lnTo>
                <a:lnTo>
                  <a:pt x="1819275" y="0"/>
                </a:lnTo>
                <a:close/>
              </a:path>
            </a:pathLst>
          </a:custGeom>
          <a:solidFill>
            <a:srgbClr val="90C225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0" y="4010025"/>
            <a:ext cx="447675" cy="2847975"/>
          </a:xfrm>
          <a:custGeom>
            <a:avLst/>
            <a:gdLst/>
            <a:ahLst/>
            <a:cxnLst/>
            <a:rect l="l" t="t" r="r" b="b"/>
            <a:pathLst>
              <a:path w="447675" h="2847975">
                <a:moveTo>
                  <a:pt x="0" y="0"/>
                </a:moveTo>
                <a:lnTo>
                  <a:pt x="0" y="2847975"/>
                </a:lnTo>
                <a:lnTo>
                  <a:pt x="447675" y="2847975"/>
                </a:lnTo>
                <a:lnTo>
                  <a:pt x="0" y="0"/>
                </a:lnTo>
                <a:close/>
              </a:path>
            </a:pathLst>
          </a:custGeom>
          <a:solidFill>
            <a:srgbClr val="90C225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0" y="1828800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3301365" y="0"/>
                </a:moveTo>
                <a:lnTo>
                  <a:pt x="222885" y="0"/>
                </a:lnTo>
                <a:lnTo>
                  <a:pt x="177966" y="4529"/>
                </a:lnTo>
                <a:lnTo>
                  <a:pt x="136128" y="17520"/>
                </a:lnTo>
                <a:lnTo>
                  <a:pt x="98268" y="38073"/>
                </a:lnTo>
                <a:lnTo>
                  <a:pt x="65281" y="65293"/>
                </a:lnTo>
                <a:lnTo>
                  <a:pt x="38065" y="98282"/>
                </a:lnTo>
                <a:lnTo>
                  <a:pt x="17515" y="136142"/>
                </a:lnTo>
                <a:lnTo>
                  <a:pt x="4528" y="177975"/>
                </a:lnTo>
                <a:lnTo>
                  <a:pt x="0" y="222885"/>
                </a:lnTo>
                <a:lnTo>
                  <a:pt x="0" y="2005964"/>
                </a:lnTo>
                <a:lnTo>
                  <a:pt x="4528" y="2050874"/>
                </a:lnTo>
                <a:lnTo>
                  <a:pt x="17515" y="2092707"/>
                </a:lnTo>
                <a:lnTo>
                  <a:pt x="38065" y="2130567"/>
                </a:lnTo>
                <a:lnTo>
                  <a:pt x="65281" y="2163556"/>
                </a:lnTo>
                <a:lnTo>
                  <a:pt x="98268" y="2190776"/>
                </a:lnTo>
                <a:lnTo>
                  <a:pt x="136128" y="2211329"/>
                </a:lnTo>
                <a:lnTo>
                  <a:pt x="177966" y="2224320"/>
                </a:lnTo>
                <a:lnTo>
                  <a:pt x="222885" y="2228850"/>
                </a:lnTo>
                <a:lnTo>
                  <a:pt x="3301365" y="2228850"/>
                </a:lnTo>
                <a:lnTo>
                  <a:pt x="3346274" y="2224320"/>
                </a:lnTo>
                <a:lnTo>
                  <a:pt x="3388107" y="2211329"/>
                </a:lnTo>
                <a:lnTo>
                  <a:pt x="3425967" y="2190776"/>
                </a:lnTo>
                <a:lnTo>
                  <a:pt x="3458956" y="2163556"/>
                </a:lnTo>
                <a:lnTo>
                  <a:pt x="3486176" y="2130567"/>
                </a:lnTo>
                <a:lnTo>
                  <a:pt x="3506729" y="2092707"/>
                </a:lnTo>
                <a:lnTo>
                  <a:pt x="3519720" y="2050874"/>
                </a:lnTo>
                <a:lnTo>
                  <a:pt x="3524250" y="2005964"/>
                </a:lnTo>
                <a:lnTo>
                  <a:pt x="3524250" y="222885"/>
                </a:lnTo>
                <a:lnTo>
                  <a:pt x="3519720" y="177975"/>
                </a:lnTo>
                <a:lnTo>
                  <a:pt x="3506729" y="136142"/>
                </a:lnTo>
                <a:lnTo>
                  <a:pt x="3486176" y="98282"/>
                </a:lnTo>
                <a:lnTo>
                  <a:pt x="3458956" y="65293"/>
                </a:lnTo>
                <a:lnTo>
                  <a:pt x="3425967" y="38073"/>
                </a:lnTo>
                <a:lnTo>
                  <a:pt x="3388107" y="17520"/>
                </a:lnTo>
                <a:lnTo>
                  <a:pt x="3346274" y="4529"/>
                </a:lnTo>
                <a:lnTo>
                  <a:pt x="3301365" y="0"/>
                </a:lnTo>
                <a:close/>
              </a:path>
            </a:pathLst>
          </a:custGeom>
          <a:solidFill>
            <a:srgbClr val="90C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0" y="1828800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0" y="222885"/>
                </a:moveTo>
                <a:lnTo>
                  <a:pt x="4528" y="177975"/>
                </a:lnTo>
                <a:lnTo>
                  <a:pt x="17515" y="136142"/>
                </a:lnTo>
                <a:lnTo>
                  <a:pt x="38065" y="98282"/>
                </a:lnTo>
                <a:lnTo>
                  <a:pt x="65281" y="65293"/>
                </a:lnTo>
                <a:lnTo>
                  <a:pt x="98268" y="38073"/>
                </a:lnTo>
                <a:lnTo>
                  <a:pt x="136128" y="17520"/>
                </a:lnTo>
                <a:lnTo>
                  <a:pt x="177966" y="4529"/>
                </a:lnTo>
                <a:lnTo>
                  <a:pt x="222885" y="0"/>
                </a:lnTo>
                <a:lnTo>
                  <a:pt x="3301365" y="0"/>
                </a:lnTo>
                <a:lnTo>
                  <a:pt x="3346274" y="4529"/>
                </a:lnTo>
                <a:lnTo>
                  <a:pt x="3388107" y="17520"/>
                </a:lnTo>
                <a:lnTo>
                  <a:pt x="3425967" y="38073"/>
                </a:lnTo>
                <a:lnTo>
                  <a:pt x="3458956" y="65293"/>
                </a:lnTo>
                <a:lnTo>
                  <a:pt x="3486176" y="98282"/>
                </a:lnTo>
                <a:lnTo>
                  <a:pt x="3506729" y="136142"/>
                </a:lnTo>
                <a:lnTo>
                  <a:pt x="3519720" y="177975"/>
                </a:lnTo>
                <a:lnTo>
                  <a:pt x="3524250" y="222885"/>
                </a:lnTo>
                <a:lnTo>
                  <a:pt x="3524250" y="2005964"/>
                </a:lnTo>
                <a:lnTo>
                  <a:pt x="3519720" y="2050874"/>
                </a:lnTo>
                <a:lnTo>
                  <a:pt x="3506729" y="2092707"/>
                </a:lnTo>
                <a:lnTo>
                  <a:pt x="3486176" y="2130567"/>
                </a:lnTo>
                <a:lnTo>
                  <a:pt x="3458956" y="2163556"/>
                </a:lnTo>
                <a:lnTo>
                  <a:pt x="3425967" y="2190776"/>
                </a:lnTo>
                <a:lnTo>
                  <a:pt x="3388107" y="2211329"/>
                </a:lnTo>
                <a:lnTo>
                  <a:pt x="3346274" y="2224320"/>
                </a:lnTo>
                <a:lnTo>
                  <a:pt x="3301365" y="2228850"/>
                </a:lnTo>
                <a:lnTo>
                  <a:pt x="222885" y="2228850"/>
                </a:lnTo>
                <a:lnTo>
                  <a:pt x="177966" y="2224320"/>
                </a:lnTo>
                <a:lnTo>
                  <a:pt x="136128" y="2211329"/>
                </a:lnTo>
                <a:lnTo>
                  <a:pt x="98268" y="2190776"/>
                </a:lnTo>
                <a:lnTo>
                  <a:pt x="65281" y="2163556"/>
                </a:lnTo>
                <a:lnTo>
                  <a:pt x="38065" y="2130567"/>
                </a:lnTo>
                <a:lnTo>
                  <a:pt x="17515" y="2092707"/>
                </a:lnTo>
                <a:lnTo>
                  <a:pt x="4528" y="2050874"/>
                </a:lnTo>
                <a:lnTo>
                  <a:pt x="0" y="2005964"/>
                </a:lnTo>
                <a:lnTo>
                  <a:pt x="0" y="22288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390525" y="2200275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3301365" y="0"/>
                </a:moveTo>
                <a:lnTo>
                  <a:pt x="222884" y="0"/>
                </a:lnTo>
                <a:lnTo>
                  <a:pt x="177964" y="4529"/>
                </a:lnTo>
                <a:lnTo>
                  <a:pt x="136125" y="17520"/>
                </a:lnTo>
                <a:lnTo>
                  <a:pt x="98265" y="38073"/>
                </a:lnTo>
                <a:lnTo>
                  <a:pt x="65279" y="65293"/>
                </a:lnTo>
                <a:lnTo>
                  <a:pt x="38063" y="98282"/>
                </a:lnTo>
                <a:lnTo>
                  <a:pt x="17514" y="136142"/>
                </a:lnTo>
                <a:lnTo>
                  <a:pt x="4528" y="177975"/>
                </a:lnTo>
                <a:lnTo>
                  <a:pt x="0" y="222885"/>
                </a:lnTo>
                <a:lnTo>
                  <a:pt x="0" y="2005964"/>
                </a:lnTo>
                <a:lnTo>
                  <a:pt x="4528" y="2050874"/>
                </a:lnTo>
                <a:lnTo>
                  <a:pt x="17514" y="2092707"/>
                </a:lnTo>
                <a:lnTo>
                  <a:pt x="38063" y="2130567"/>
                </a:lnTo>
                <a:lnTo>
                  <a:pt x="65279" y="2163556"/>
                </a:lnTo>
                <a:lnTo>
                  <a:pt x="98265" y="2190776"/>
                </a:lnTo>
                <a:lnTo>
                  <a:pt x="136125" y="2211329"/>
                </a:lnTo>
                <a:lnTo>
                  <a:pt x="177964" y="2224320"/>
                </a:lnTo>
                <a:lnTo>
                  <a:pt x="222884" y="2228850"/>
                </a:lnTo>
                <a:lnTo>
                  <a:pt x="3301365" y="2228850"/>
                </a:lnTo>
                <a:lnTo>
                  <a:pt x="3346274" y="2224320"/>
                </a:lnTo>
                <a:lnTo>
                  <a:pt x="3388107" y="2211329"/>
                </a:lnTo>
                <a:lnTo>
                  <a:pt x="3425967" y="2190776"/>
                </a:lnTo>
                <a:lnTo>
                  <a:pt x="3458956" y="2163556"/>
                </a:lnTo>
                <a:lnTo>
                  <a:pt x="3486176" y="2130567"/>
                </a:lnTo>
                <a:lnTo>
                  <a:pt x="3506729" y="2092707"/>
                </a:lnTo>
                <a:lnTo>
                  <a:pt x="3519720" y="2050874"/>
                </a:lnTo>
                <a:lnTo>
                  <a:pt x="3524250" y="2005964"/>
                </a:lnTo>
                <a:lnTo>
                  <a:pt x="3524250" y="222885"/>
                </a:lnTo>
                <a:lnTo>
                  <a:pt x="3519720" y="177975"/>
                </a:lnTo>
                <a:lnTo>
                  <a:pt x="3506729" y="136142"/>
                </a:lnTo>
                <a:lnTo>
                  <a:pt x="3486176" y="98282"/>
                </a:lnTo>
                <a:lnTo>
                  <a:pt x="3458956" y="65293"/>
                </a:lnTo>
                <a:lnTo>
                  <a:pt x="3425967" y="38073"/>
                </a:lnTo>
                <a:lnTo>
                  <a:pt x="3388107" y="17520"/>
                </a:lnTo>
                <a:lnTo>
                  <a:pt x="3346274" y="4529"/>
                </a:lnTo>
                <a:lnTo>
                  <a:pt x="3301365" y="0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390525" y="2200275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0" y="222885"/>
                </a:moveTo>
                <a:lnTo>
                  <a:pt x="4528" y="177975"/>
                </a:lnTo>
                <a:lnTo>
                  <a:pt x="17514" y="136142"/>
                </a:lnTo>
                <a:lnTo>
                  <a:pt x="38063" y="98282"/>
                </a:lnTo>
                <a:lnTo>
                  <a:pt x="65279" y="65293"/>
                </a:lnTo>
                <a:lnTo>
                  <a:pt x="98265" y="38073"/>
                </a:lnTo>
                <a:lnTo>
                  <a:pt x="136125" y="17520"/>
                </a:lnTo>
                <a:lnTo>
                  <a:pt x="177964" y="4529"/>
                </a:lnTo>
                <a:lnTo>
                  <a:pt x="222884" y="0"/>
                </a:lnTo>
                <a:lnTo>
                  <a:pt x="3301365" y="0"/>
                </a:lnTo>
                <a:lnTo>
                  <a:pt x="3346274" y="4529"/>
                </a:lnTo>
                <a:lnTo>
                  <a:pt x="3388107" y="17520"/>
                </a:lnTo>
                <a:lnTo>
                  <a:pt x="3425967" y="38073"/>
                </a:lnTo>
                <a:lnTo>
                  <a:pt x="3458956" y="65293"/>
                </a:lnTo>
                <a:lnTo>
                  <a:pt x="3486176" y="98282"/>
                </a:lnTo>
                <a:lnTo>
                  <a:pt x="3506729" y="136142"/>
                </a:lnTo>
                <a:lnTo>
                  <a:pt x="3519720" y="177975"/>
                </a:lnTo>
                <a:lnTo>
                  <a:pt x="3524250" y="222885"/>
                </a:lnTo>
                <a:lnTo>
                  <a:pt x="3524250" y="2005964"/>
                </a:lnTo>
                <a:lnTo>
                  <a:pt x="3519720" y="2050874"/>
                </a:lnTo>
                <a:lnTo>
                  <a:pt x="3506729" y="2092707"/>
                </a:lnTo>
                <a:lnTo>
                  <a:pt x="3486176" y="2130567"/>
                </a:lnTo>
                <a:lnTo>
                  <a:pt x="3458956" y="2163556"/>
                </a:lnTo>
                <a:lnTo>
                  <a:pt x="3425967" y="2190776"/>
                </a:lnTo>
                <a:lnTo>
                  <a:pt x="3388107" y="2211329"/>
                </a:lnTo>
                <a:lnTo>
                  <a:pt x="3346274" y="2224320"/>
                </a:lnTo>
                <a:lnTo>
                  <a:pt x="3301365" y="2228850"/>
                </a:lnTo>
                <a:lnTo>
                  <a:pt x="222884" y="2228850"/>
                </a:lnTo>
                <a:lnTo>
                  <a:pt x="177964" y="2224320"/>
                </a:lnTo>
                <a:lnTo>
                  <a:pt x="136125" y="2211329"/>
                </a:lnTo>
                <a:lnTo>
                  <a:pt x="98265" y="2190776"/>
                </a:lnTo>
                <a:lnTo>
                  <a:pt x="65279" y="2163556"/>
                </a:lnTo>
                <a:lnTo>
                  <a:pt x="38063" y="2130567"/>
                </a:lnTo>
                <a:lnTo>
                  <a:pt x="17514" y="2092707"/>
                </a:lnTo>
                <a:lnTo>
                  <a:pt x="4528" y="2050874"/>
                </a:lnTo>
                <a:lnTo>
                  <a:pt x="0" y="2005964"/>
                </a:lnTo>
                <a:lnTo>
                  <a:pt x="0" y="222885"/>
                </a:lnTo>
                <a:close/>
              </a:path>
            </a:pathLst>
          </a:custGeom>
          <a:ln w="19050">
            <a:solidFill>
              <a:srgbClr val="90C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77426" y="4825"/>
            <a:ext cx="1218565" cy="6853555"/>
          </a:xfrm>
          <a:custGeom>
            <a:avLst/>
            <a:gdLst/>
            <a:ahLst/>
            <a:cxnLst/>
            <a:rect l="l" t="t" r="r" b="b"/>
            <a:pathLst>
              <a:path w="1218565" h="6853555">
                <a:moveTo>
                  <a:pt x="0" y="0"/>
                </a:moveTo>
                <a:lnTo>
                  <a:pt x="1218352" y="68531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7448612" y="3694896"/>
            <a:ext cx="4743450" cy="3163570"/>
          </a:xfrm>
          <a:custGeom>
            <a:avLst/>
            <a:gdLst/>
            <a:ahLst/>
            <a:cxnLst/>
            <a:rect l="l" t="t" r="r" b="b"/>
            <a:pathLst>
              <a:path w="4743450" h="3163570">
                <a:moveTo>
                  <a:pt x="4743387" y="0"/>
                </a:moveTo>
                <a:lnTo>
                  <a:pt x="0" y="316310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182100" y="0"/>
            <a:ext cx="3009900" cy="6858000"/>
          </a:xfrm>
          <a:custGeom>
            <a:avLst/>
            <a:gdLst/>
            <a:ahLst/>
            <a:cxnLst/>
            <a:rect l="l" t="t" r="r" b="b"/>
            <a:pathLst>
              <a:path w="3009900" h="6858000">
                <a:moveTo>
                  <a:pt x="3009899" y="0"/>
                </a:moveTo>
                <a:lnTo>
                  <a:pt x="2044399" y="0"/>
                </a:lnTo>
                <a:lnTo>
                  <a:pt x="0" y="6857996"/>
                </a:lnTo>
                <a:lnTo>
                  <a:pt x="3009899" y="6857996"/>
                </a:lnTo>
                <a:lnTo>
                  <a:pt x="3009899" y="0"/>
                </a:lnTo>
                <a:close/>
              </a:path>
            </a:pathLst>
          </a:custGeom>
          <a:solidFill>
            <a:srgbClr val="90C225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602878" y="0"/>
            <a:ext cx="2589530" cy="6858000"/>
          </a:xfrm>
          <a:custGeom>
            <a:avLst/>
            <a:gdLst/>
            <a:ahLst/>
            <a:cxnLst/>
            <a:rect l="l" t="t" r="r" b="b"/>
            <a:pathLst>
              <a:path w="2589529" h="6858000">
                <a:moveTo>
                  <a:pt x="2589120" y="0"/>
                </a:moveTo>
                <a:lnTo>
                  <a:pt x="0" y="0"/>
                </a:lnTo>
                <a:lnTo>
                  <a:pt x="1208884" y="6857996"/>
                </a:lnTo>
                <a:lnTo>
                  <a:pt x="2589120" y="6857996"/>
                </a:lnTo>
                <a:lnTo>
                  <a:pt x="2589120" y="0"/>
                </a:lnTo>
                <a:close/>
              </a:path>
            </a:pathLst>
          </a:custGeom>
          <a:solidFill>
            <a:srgbClr val="90C225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934450" y="3048000"/>
            <a:ext cx="3257550" cy="3810000"/>
          </a:xfrm>
          <a:custGeom>
            <a:avLst/>
            <a:gdLst/>
            <a:ahLst/>
            <a:cxnLst/>
            <a:rect l="l" t="t" r="r" b="b"/>
            <a:pathLst>
              <a:path w="3257550" h="3810000">
                <a:moveTo>
                  <a:pt x="3257550" y="0"/>
                </a:moveTo>
                <a:lnTo>
                  <a:pt x="0" y="3810000"/>
                </a:lnTo>
                <a:lnTo>
                  <a:pt x="3257550" y="3810000"/>
                </a:lnTo>
                <a:lnTo>
                  <a:pt x="3257550" y="0"/>
                </a:lnTo>
                <a:close/>
              </a:path>
            </a:pathLst>
          </a:custGeom>
          <a:solidFill>
            <a:srgbClr val="539F2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37930" y="0"/>
            <a:ext cx="2854325" cy="6858000"/>
          </a:xfrm>
          <a:custGeom>
            <a:avLst/>
            <a:gdLst/>
            <a:ahLst/>
            <a:cxnLst/>
            <a:rect l="l" t="t" r="r" b="b"/>
            <a:pathLst>
              <a:path w="2854325" h="6858000">
                <a:moveTo>
                  <a:pt x="2854069" y="0"/>
                </a:moveTo>
                <a:lnTo>
                  <a:pt x="0" y="0"/>
                </a:lnTo>
                <a:lnTo>
                  <a:pt x="2470020" y="6857996"/>
                </a:lnTo>
                <a:lnTo>
                  <a:pt x="2854069" y="6857996"/>
                </a:lnTo>
                <a:lnTo>
                  <a:pt x="2854069" y="0"/>
                </a:lnTo>
                <a:close/>
              </a:path>
            </a:pathLst>
          </a:custGeom>
          <a:solidFill>
            <a:srgbClr val="3E7818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896600" y="0"/>
            <a:ext cx="1295400" cy="6858000"/>
          </a:xfrm>
          <a:custGeom>
            <a:avLst/>
            <a:gdLst/>
            <a:ahLst/>
            <a:cxnLst/>
            <a:rect l="l" t="t" r="r" b="b"/>
            <a:pathLst>
              <a:path w="1295400" h="6858000">
                <a:moveTo>
                  <a:pt x="1295399" y="0"/>
                </a:moveTo>
                <a:lnTo>
                  <a:pt x="1022453" y="0"/>
                </a:lnTo>
                <a:lnTo>
                  <a:pt x="0" y="6857996"/>
                </a:lnTo>
                <a:lnTo>
                  <a:pt x="1295399" y="6857996"/>
                </a:lnTo>
                <a:lnTo>
                  <a:pt x="1295399" y="0"/>
                </a:lnTo>
                <a:close/>
              </a:path>
            </a:pathLst>
          </a:custGeom>
          <a:solidFill>
            <a:srgbClr val="C0E374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36247" y="0"/>
            <a:ext cx="1256030" cy="6858000"/>
          </a:xfrm>
          <a:custGeom>
            <a:avLst/>
            <a:gdLst/>
            <a:ahLst/>
            <a:cxnLst/>
            <a:rect l="l" t="t" r="r" b="b"/>
            <a:pathLst>
              <a:path w="1256029" h="6858000">
                <a:moveTo>
                  <a:pt x="1255752" y="0"/>
                </a:moveTo>
                <a:lnTo>
                  <a:pt x="0" y="0"/>
                </a:lnTo>
                <a:lnTo>
                  <a:pt x="1114527" y="6857996"/>
                </a:lnTo>
                <a:lnTo>
                  <a:pt x="1255752" y="6857996"/>
                </a:lnTo>
                <a:lnTo>
                  <a:pt x="1255752" y="0"/>
                </a:lnTo>
                <a:close/>
              </a:path>
            </a:pathLst>
          </a:custGeom>
          <a:solidFill>
            <a:srgbClr val="90C225">
              <a:alpha val="6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372725" y="3590925"/>
            <a:ext cx="1819275" cy="3267075"/>
          </a:xfrm>
          <a:custGeom>
            <a:avLst/>
            <a:gdLst/>
            <a:ahLst/>
            <a:cxnLst/>
            <a:rect l="l" t="t" r="r" b="b"/>
            <a:pathLst>
              <a:path w="1819275" h="3267075">
                <a:moveTo>
                  <a:pt x="1819275" y="0"/>
                </a:moveTo>
                <a:lnTo>
                  <a:pt x="0" y="3267075"/>
                </a:lnTo>
                <a:lnTo>
                  <a:pt x="1819275" y="3267075"/>
                </a:lnTo>
                <a:lnTo>
                  <a:pt x="1819275" y="0"/>
                </a:lnTo>
                <a:close/>
              </a:path>
            </a:pathLst>
          </a:custGeom>
          <a:solidFill>
            <a:srgbClr val="90C225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0" y="4010025"/>
            <a:ext cx="447675" cy="2847975"/>
          </a:xfrm>
          <a:custGeom>
            <a:avLst/>
            <a:gdLst/>
            <a:ahLst/>
            <a:cxnLst/>
            <a:rect l="l" t="t" r="r" b="b"/>
            <a:pathLst>
              <a:path w="447675" h="2847975">
                <a:moveTo>
                  <a:pt x="0" y="0"/>
                </a:moveTo>
                <a:lnTo>
                  <a:pt x="0" y="2847975"/>
                </a:lnTo>
                <a:lnTo>
                  <a:pt x="447675" y="2847975"/>
                </a:lnTo>
                <a:lnTo>
                  <a:pt x="0" y="0"/>
                </a:lnTo>
                <a:close/>
              </a:path>
            </a:pathLst>
          </a:custGeom>
          <a:solidFill>
            <a:srgbClr val="90C225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327" y="29210"/>
            <a:ext cx="12031345" cy="575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7339" y="3283902"/>
            <a:ext cx="11577320" cy="31711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rixresources.proceduresonline.com/nat_key/keywords/abuse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chiatry.org/" TargetMode="External"/><Relationship Id="rId7" Type="http://schemas.openxmlformats.org/officeDocument/2006/relationships/hyperlink" Target="https://www.safeguardingcambspeterborough.org.uk/children-board/professionals/procedures/safeguarding-disabled-children/" TargetMode="External"/><Relationship Id="rId2" Type="http://schemas.openxmlformats.org/officeDocument/2006/relationships/hyperlink" Target="https://stock.adobe.com/uk/images/different-ages-man-with-family-mans-life-stages-person-growth-from-kid-young-boy-teenager-student-to-adult-and-old-man-male-character-vector-illustration-set-boy-growing-up-and-starting-family/3106948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pa.co.uk/health-information/workplace-mental-health/signs-poor-mh" TargetMode="External"/><Relationship Id="rId5" Type="http://schemas.openxmlformats.org/officeDocument/2006/relationships/hyperlink" Target="http://www.bupa.co.uk/" TargetMode="External"/><Relationship Id="rId4" Type="http://schemas.openxmlformats.org/officeDocument/2006/relationships/hyperlink" Target="https://www.psychiatry.org/File%20Library/Psychiatrists/Cultural-Competency/IPV-Guide/APA-Guide-to-IPV-Among-Women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Well-being" TargetMode="External"/><Relationship Id="rId3" Type="http://schemas.openxmlformats.org/officeDocument/2006/relationships/hyperlink" Target="https://www.gov.uk/disability-living-allowance-children" TargetMode="External"/><Relationship Id="rId7" Type="http://schemas.openxmlformats.org/officeDocument/2006/relationships/hyperlink" Target="https://www.thefosteringnetwork.org.uk/policy-practice/practice-information/staying-put" TargetMode="External"/><Relationship Id="rId2" Type="http://schemas.openxmlformats.org/officeDocument/2006/relationships/hyperlink" Target="https://www.gov.uk/check-benefits-financial-suppor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etchbubble.com/en/presentation-domains-of-wellbeing.html" TargetMode="External"/><Relationship Id="rId5" Type="http://schemas.openxmlformats.org/officeDocument/2006/relationships/hyperlink" Target="https://www.gov.uk/government/collections/public-mental-health" TargetMode="External"/><Relationship Id="rId4" Type="http://schemas.openxmlformats.org/officeDocument/2006/relationships/hyperlink" Target="https://www.gov.uk/government/publications/staying-put-arrangements-for-care-leavers-aged-18-years-and-above" TargetMode="External"/><Relationship Id="rId9" Type="http://schemas.openxmlformats.org/officeDocument/2006/relationships/hyperlink" Target="https://www.womensaid.org.uk/get-involved/campaign/domestic-abuse-bil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7528559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CHILDREN,</a:t>
            </a:r>
            <a:r>
              <a:rPr spc="-65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dirty="0"/>
              <a:t>YOUTH</a:t>
            </a:r>
            <a:r>
              <a:rPr spc="-180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spc="-45" dirty="0"/>
              <a:t>FAMILIES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327" y="1006972"/>
            <a:ext cx="8530273" cy="2827056"/>
          </a:xfrm>
          <a:prstGeom prst="rect">
            <a:avLst/>
          </a:prstGeom>
        </p:spPr>
        <p:txBody>
          <a:bodyPr vert="horz" wrap="square" lIns="0" tIns="1454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20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PROGRAMME:</a:t>
            </a:r>
            <a:r>
              <a:rPr lang="en-US" sz="2750" dirty="0">
                <a:solidFill>
                  <a:srgbClr val="404040"/>
                </a:solidFill>
                <a:latin typeface="Trebuchet MS"/>
                <a:cs typeface="Trebuchet MS"/>
              </a:rPr>
              <a:t> BSc</a:t>
            </a:r>
            <a:r>
              <a:rPr sz="27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80" dirty="0">
                <a:solidFill>
                  <a:srgbClr val="404040"/>
                </a:solidFill>
                <a:latin typeface="Trebuchet MS"/>
                <a:cs typeface="Trebuchet MS"/>
              </a:rPr>
              <a:t>H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ealth</a:t>
            </a:r>
            <a:r>
              <a:rPr sz="2750" spc="1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750" spc="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160" dirty="0">
                <a:solidFill>
                  <a:srgbClr val="404040"/>
                </a:solidFill>
                <a:latin typeface="Trebuchet MS"/>
                <a:cs typeface="Trebuchet MS"/>
              </a:rPr>
              <a:t>S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ocial</a:t>
            </a:r>
            <a:r>
              <a:rPr sz="27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-20" dirty="0">
                <a:solidFill>
                  <a:srgbClr val="404040"/>
                </a:solidFill>
                <a:latin typeface="Trebuchet MS"/>
                <a:cs typeface="Trebuchet MS"/>
              </a:rPr>
              <a:t>C</a:t>
            </a:r>
            <a:r>
              <a:rPr sz="2750" spc="-2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19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MODULE:</a:t>
            </a:r>
            <a:r>
              <a:rPr sz="27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70" dirty="0">
                <a:solidFill>
                  <a:srgbClr val="404040"/>
                </a:solidFill>
                <a:latin typeface="Trebuchet MS"/>
                <a:cs typeface="Trebuchet MS"/>
              </a:rPr>
              <a:t>C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hildren,</a:t>
            </a:r>
            <a:r>
              <a:rPr sz="2750" spc="229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229" dirty="0">
                <a:solidFill>
                  <a:srgbClr val="404040"/>
                </a:solidFill>
                <a:latin typeface="Trebuchet MS"/>
                <a:cs typeface="Trebuchet MS"/>
              </a:rPr>
              <a:t>Y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oung</a:t>
            </a:r>
            <a:r>
              <a:rPr sz="27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dirty="0">
                <a:solidFill>
                  <a:srgbClr val="404040"/>
                </a:solidFill>
                <a:latin typeface="Trebuchet MS"/>
                <a:cs typeface="Trebuchet MS"/>
              </a:rPr>
              <a:t>People,</a:t>
            </a:r>
            <a:r>
              <a:rPr sz="27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7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-10" dirty="0">
                <a:solidFill>
                  <a:srgbClr val="404040"/>
                </a:solidFill>
                <a:latin typeface="Trebuchet MS"/>
                <a:cs typeface="Trebuchet MS"/>
              </a:rPr>
              <a:t>F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amilies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23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LECTURER:</a:t>
            </a:r>
            <a:r>
              <a:rPr sz="27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R</a:t>
            </a:r>
            <a:r>
              <a:rPr lang="en-US" sz="2750" spc="-10" dirty="0">
                <a:solidFill>
                  <a:srgbClr val="404040"/>
                </a:solidFill>
                <a:latin typeface="Trebuchet MS"/>
                <a:cs typeface="Trebuchet MS"/>
              </a:rPr>
              <a:t>achael Rivers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lang="en-US" sz="2750" spc="55" dirty="0">
                <a:solidFill>
                  <a:srgbClr val="404040"/>
                </a:solidFill>
                <a:latin typeface="Trebuchet MS"/>
                <a:cs typeface="Times New Roman"/>
              </a:rPr>
              <a:t>PRESENTERS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r>
              <a:rPr sz="275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Tayba</a:t>
            </a:r>
            <a:r>
              <a:rPr sz="27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Habib</a:t>
            </a:r>
            <a:r>
              <a:rPr sz="275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(2026249)</a:t>
            </a:r>
            <a:endParaRPr lang="en-US" sz="2750" spc="-1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lang="en-GB" sz="2750" spc="-10" dirty="0">
                <a:solidFill>
                  <a:srgbClr val="404040"/>
                </a:solidFill>
                <a:latin typeface="Trebuchet MS"/>
                <a:cs typeface="Trebuchet MS"/>
              </a:rPr>
              <a:t>		       Maryam Anwar (2015318)</a:t>
            </a:r>
            <a:endParaRPr sz="27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19837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CONTENTS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327" y="1066800"/>
            <a:ext cx="11035665" cy="52655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2: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CONTENTS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3: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INTRODUCTION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4: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DEFINITION</a:t>
            </a:r>
            <a:r>
              <a:rPr sz="2400" spc="-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WELL</a:t>
            </a:r>
            <a:r>
              <a:rPr sz="2400" spc="-7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BEING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5: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DOMAINS</a:t>
            </a:r>
            <a:r>
              <a:rPr sz="2400" spc="-8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WELL</a:t>
            </a:r>
            <a:r>
              <a:rPr sz="2400" spc="-7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BEING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spcBef>
                <a:spcPts val="45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11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6: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ANALYSIS</a:t>
            </a:r>
            <a:r>
              <a:rPr sz="2400" spc="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8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RATIONALE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5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7: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PROFESSIONAL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HELP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WHICH</a:t>
            </a:r>
            <a:r>
              <a:rPr sz="2400" spc="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CAN</a:t>
            </a:r>
            <a:r>
              <a:rPr sz="2400" spc="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UTILISED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BY</a:t>
            </a:r>
            <a:r>
              <a:rPr sz="2400" spc="-85" dirty="0">
                <a:latin typeface="Trebuchet MS"/>
                <a:cs typeface="Trebuchet MS"/>
              </a:rPr>
              <a:t> 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8:</a:t>
            </a:r>
            <a:r>
              <a:rPr sz="2400" spc="-3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MEETING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ISSUES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THROUGH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PROFESSIONAL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INTERVENTIONS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9: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POLICIES</a:t>
            </a:r>
            <a:r>
              <a:rPr sz="2400" spc="-1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IN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PLACE</a:t>
            </a:r>
            <a:r>
              <a:rPr sz="2400" spc="-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FOR</a:t>
            </a:r>
            <a:r>
              <a:rPr sz="2400" spc="-3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10: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DOMESTIC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ABUSE</a:t>
            </a:r>
            <a:r>
              <a:rPr sz="2400" spc="1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BILL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spcBef>
                <a:spcPts val="45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11: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BENEFITS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5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FINANCIAL</a:t>
            </a:r>
            <a:r>
              <a:rPr sz="2400" spc="-21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AID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FROM</a:t>
            </a:r>
            <a:r>
              <a:rPr sz="2400" spc="-10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GOVERNMENT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5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12: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 </a:t>
            </a:r>
            <a:r>
              <a:rPr sz="2400" spc="-60" dirty="0">
                <a:latin typeface="Trebuchet MS"/>
                <a:cs typeface="Trebuchet MS"/>
              </a:rPr>
              <a:t>STAYING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PUT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ACT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13: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CONCLUSION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14: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REFERENCES</a:t>
            </a:r>
            <a:endParaRPr lang="en-US" sz="2400" spc="-10" dirty="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50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lang="en-GB" sz="2400" spc="-10" dirty="0">
                <a:latin typeface="Trebuchet MS"/>
                <a:cs typeface="Trebuchet MS"/>
              </a:rPr>
              <a:t>SLIDE 15: REFERENCES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312039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6892" y="2427541"/>
            <a:ext cx="3216275" cy="175450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065" marR="5080" indent="30480" algn="ctr">
              <a:lnSpc>
                <a:spcPct val="90000"/>
              </a:lnSpc>
              <a:spcBef>
                <a:spcPts val="310"/>
              </a:spcBef>
            </a:pPr>
            <a:r>
              <a:rPr sz="1550" spc="-10" dirty="0">
                <a:latin typeface="Trebuchet MS"/>
                <a:cs typeface="Trebuchet MS"/>
              </a:rPr>
              <a:t>Today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going</a:t>
            </a:r>
            <a:r>
              <a:rPr sz="1550" spc="9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to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discuss</a:t>
            </a:r>
            <a:r>
              <a:rPr sz="1550" spc="10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the </a:t>
            </a:r>
            <a:r>
              <a:rPr sz="1550" dirty="0">
                <a:latin typeface="Trebuchet MS"/>
                <a:cs typeface="Trebuchet MS"/>
              </a:rPr>
              <a:t>predicament</a:t>
            </a:r>
            <a:r>
              <a:rPr sz="1550" spc="2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family</a:t>
            </a:r>
            <a:r>
              <a:rPr sz="1550" spc="15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D.</a:t>
            </a:r>
            <a:r>
              <a:rPr sz="1550" spc="-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70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case </a:t>
            </a:r>
            <a:r>
              <a:rPr sz="1550" dirty="0">
                <a:latin typeface="Trebuchet MS"/>
                <a:cs typeface="Trebuchet MS"/>
              </a:rPr>
              <a:t>study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-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family</a:t>
            </a:r>
            <a:r>
              <a:rPr sz="1550" spc="17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</a:t>
            </a:r>
            <a:r>
              <a:rPr sz="1550" spc="6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involves</a:t>
            </a:r>
            <a:r>
              <a:rPr sz="1550" spc="8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mother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6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her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4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children,</a:t>
            </a:r>
            <a:r>
              <a:rPr sz="1550" spc="1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2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-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which</a:t>
            </a:r>
            <a:r>
              <a:rPr sz="1550" spc="16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are </a:t>
            </a:r>
            <a:r>
              <a:rPr sz="1550" dirty="0">
                <a:latin typeface="Trebuchet MS"/>
                <a:cs typeface="Trebuchet MS"/>
              </a:rPr>
              <a:t>secondary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aged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daughter</a:t>
            </a:r>
            <a:r>
              <a:rPr lang="en-US" sz="1550" dirty="0">
                <a:latin typeface="Trebuchet MS"/>
                <a:cs typeface="Trebuchet MS"/>
              </a:rPr>
              <a:t>s</a:t>
            </a:r>
            <a:r>
              <a:rPr sz="1550" spc="204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the </a:t>
            </a:r>
            <a:r>
              <a:rPr sz="1550" dirty="0">
                <a:latin typeface="Trebuchet MS"/>
                <a:cs typeface="Trebuchet MS"/>
              </a:rPr>
              <a:t>other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two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13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boys,</a:t>
            </a:r>
            <a:r>
              <a:rPr sz="1550" spc="-2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one</a:t>
            </a:r>
            <a:r>
              <a:rPr sz="1550" spc="7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of </a:t>
            </a:r>
            <a:r>
              <a:rPr sz="1550" dirty="0">
                <a:latin typeface="Trebuchet MS"/>
                <a:cs typeface="Trebuchet MS"/>
              </a:rPr>
              <a:t>working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age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8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one</a:t>
            </a:r>
            <a:r>
              <a:rPr sz="1550" spc="18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9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of </a:t>
            </a:r>
            <a:r>
              <a:rPr sz="1550" dirty="0">
                <a:latin typeface="Trebuchet MS"/>
                <a:cs typeface="Trebuchet MS"/>
              </a:rPr>
              <a:t>primary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school</a:t>
            </a:r>
            <a:r>
              <a:rPr sz="1550" spc="204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age.</a:t>
            </a:r>
            <a:endParaRPr sz="1550" dirty="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295775" y="1819275"/>
            <a:ext cx="3933825" cy="2619375"/>
            <a:chOff x="4295775" y="1819275"/>
            <a:chExt cx="3933825" cy="2619375"/>
          </a:xfrm>
        </p:grpSpPr>
        <p:sp>
          <p:nvSpPr>
            <p:cNvPr id="5" name="object 5"/>
            <p:cNvSpPr/>
            <p:nvPr/>
          </p:nvSpPr>
          <p:spPr>
            <a:xfrm>
              <a:off x="4305300" y="1828800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3301365" y="0"/>
                  </a:moveTo>
                  <a:lnTo>
                    <a:pt x="222885" y="0"/>
                  </a:lnTo>
                  <a:lnTo>
                    <a:pt x="177975" y="4529"/>
                  </a:lnTo>
                  <a:lnTo>
                    <a:pt x="136142" y="17520"/>
                  </a:lnTo>
                  <a:lnTo>
                    <a:pt x="98282" y="38073"/>
                  </a:lnTo>
                  <a:lnTo>
                    <a:pt x="65293" y="65293"/>
                  </a:lnTo>
                  <a:lnTo>
                    <a:pt x="38073" y="98282"/>
                  </a:lnTo>
                  <a:lnTo>
                    <a:pt x="17520" y="136142"/>
                  </a:lnTo>
                  <a:lnTo>
                    <a:pt x="4529" y="177975"/>
                  </a:lnTo>
                  <a:lnTo>
                    <a:pt x="0" y="222885"/>
                  </a:lnTo>
                  <a:lnTo>
                    <a:pt x="0" y="2005964"/>
                  </a:lnTo>
                  <a:lnTo>
                    <a:pt x="4529" y="2050874"/>
                  </a:lnTo>
                  <a:lnTo>
                    <a:pt x="17520" y="2092707"/>
                  </a:lnTo>
                  <a:lnTo>
                    <a:pt x="38073" y="2130567"/>
                  </a:lnTo>
                  <a:lnTo>
                    <a:pt x="65293" y="2163556"/>
                  </a:lnTo>
                  <a:lnTo>
                    <a:pt x="98282" y="2190776"/>
                  </a:lnTo>
                  <a:lnTo>
                    <a:pt x="136142" y="2211329"/>
                  </a:lnTo>
                  <a:lnTo>
                    <a:pt x="177975" y="2224320"/>
                  </a:lnTo>
                  <a:lnTo>
                    <a:pt x="222885" y="2228850"/>
                  </a:lnTo>
                  <a:lnTo>
                    <a:pt x="3301365" y="2228850"/>
                  </a:lnTo>
                  <a:lnTo>
                    <a:pt x="3346274" y="2224320"/>
                  </a:lnTo>
                  <a:lnTo>
                    <a:pt x="3388107" y="2211329"/>
                  </a:lnTo>
                  <a:lnTo>
                    <a:pt x="3425967" y="2190776"/>
                  </a:lnTo>
                  <a:lnTo>
                    <a:pt x="3458956" y="2163556"/>
                  </a:lnTo>
                  <a:lnTo>
                    <a:pt x="3486176" y="2130567"/>
                  </a:lnTo>
                  <a:lnTo>
                    <a:pt x="3506729" y="2092707"/>
                  </a:lnTo>
                  <a:lnTo>
                    <a:pt x="3519720" y="2050874"/>
                  </a:lnTo>
                  <a:lnTo>
                    <a:pt x="3524250" y="2005964"/>
                  </a:lnTo>
                  <a:lnTo>
                    <a:pt x="3524250" y="222885"/>
                  </a:lnTo>
                  <a:lnTo>
                    <a:pt x="3519720" y="177975"/>
                  </a:lnTo>
                  <a:lnTo>
                    <a:pt x="3506729" y="136142"/>
                  </a:lnTo>
                  <a:lnTo>
                    <a:pt x="3486176" y="98282"/>
                  </a:lnTo>
                  <a:lnTo>
                    <a:pt x="3458956" y="65293"/>
                  </a:lnTo>
                  <a:lnTo>
                    <a:pt x="3425967" y="38073"/>
                  </a:lnTo>
                  <a:lnTo>
                    <a:pt x="3388107" y="17520"/>
                  </a:lnTo>
                  <a:lnTo>
                    <a:pt x="3346274" y="4529"/>
                  </a:lnTo>
                  <a:lnTo>
                    <a:pt x="330136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305300" y="1828800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0" y="222885"/>
                  </a:moveTo>
                  <a:lnTo>
                    <a:pt x="4529" y="177975"/>
                  </a:lnTo>
                  <a:lnTo>
                    <a:pt x="17520" y="136142"/>
                  </a:lnTo>
                  <a:lnTo>
                    <a:pt x="38073" y="98282"/>
                  </a:lnTo>
                  <a:lnTo>
                    <a:pt x="65293" y="65293"/>
                  </a:lnTo>
                  <a:lnTo>
                    <a:pt x="98282" y="38073"/>
                  </a:lnTo>
                  <a:lnTo>
                    <a:pt x="136142" y="17520"/>
                  </a:lnTo>
                  <a:lnTo>
                    <a:pt x="177975" y="4529"/>
                  </a:lnTo>
                  <a:lnTo>
                    <a:pt x="222885" y="0"/>
                  </a:lnTo>
                  <a:lnTo>
                    <a:pt x="3301365" y="0"/>
                  </a:lnTo>
                  <a:lnTo>
                    <a:pt x="3346274" y="4529"/>
                  </a:lnTo>
                  <a:lnTo>
                    <a:pt x="3388107" y="17520"/>
                  </a:lnTo>
                  <a:lnTo>
                    <a:pt x="3425967" y="38073"/>
                  </a:lnTo>
                  <a:lnTo>
                    <a:pt x="3458956" y="65293"/>
                  </a:lnTo>
                  <a:lnTo>
                    <a:pt x="3486176" y="98282"/>
                  </a:lnTo>
                  <a:lnTo>
                    <a:pt x="3506729" y="136142"/>
                  </a:lnTo>
                  <a:lnTo>
                    <a:pt x="3519720" y="177975"/>
                  </a:lnTo>
                  <a:lnTo>
                    <a:pt x="3524250" y="222885"/>
                  </a:lnTo>
                  <a:lnTo>
                    <a:pt x="3524250" y="2005964"/>
                  </a:lnTo>
                  <a:lnTo>
                    <a:pt x="3519720" y="2050874"/>
                  </a:lnTo>
                  <a:lnTo>
                    <a:pt x="3506729" y="2092707"/>
                  </a:lnTo>
                  <a:lnTo>
                    <a:pt x="3486176" y="2130567"/>
                  </a:lnTo>
                  <a:lnTo>
                    <a:pt x="3458956" y="2163556"/>
                  </a:lnTo>
                  <a:lnTo>
                    <a:pt x="3425967" y="2190776"/>
                  </a:lnTo>
                  <a:lnTo>
                    <a:pt x="3388107" y="2211329"/>
                  </a:lnTo>
                  <a:lnTo>
                    <a:pt x="3346274" y="2224320"/>
                  </a:lnTo>
                  <a:lnTo>
                    <a:pt x="3301365" y="2228850"/>
                  </a:lnTo>
                  <a:lnTo>
                    <a:pt x="222885" y="2228850"/>
                  </a:lnTo>
                  <a:lnTo>
                    <a:pt x="177975" y="2224320"/>
                  </a:lnTo>
                  <a:lnTo>
                    <a:pt x="136142" y="2211329"/>
                  </a:lnTo>
                  <a:lnTo>
                    <a:pt x="98282" y="2190776"/>
                  </a:lnTo>
                  <a:lnTo>
                    <a:pt x="65293" y="2163556"/>
                  </a:lnTo>
                  <a:lnTo>
                    <a:pt x="38073" y="2130567"/>
                  </a:lnTo>
                  <a:lnTo>
                    <a:pt x="17520" y="2092707"/>
                  </a:lnTo>
                  <a:lnTo>
                    <a:pt x="4529" y="2050874"/>
                  </a:lnTo>
                  <a:lnTo>
                    <a:pt x="0" y="2005964"/>
                  </a:lnTo>
                  <a:lnTo>
                    <a:pt x="0" y="222885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695825" y="2200275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3301365" y="0"/>
                  </a:moveTo>
                  <a:lnTo>
                    <a:pt x="222885" y="0"/>
                  </a:lnTo>
                  <a:lnTo>
                    <a:pt x="177975" y="4529"/>
                  </a:lnTo>
                  <a:lnTo>
                    <a:pt x="136142" y="17520"/>
                  </a:lnTo>
                  <a:lnTo>
                    <a:pt x="98282" y="38073"/>
                  </a:lnTo>
                  <a:lnTo>
                    <a:pt x="65293" y="65293"/>
                  </a:lnTo>
                  <a:lnTo>
                    <a:pt x="38073" y="98282"/>
                  </a:lnTo>
                  <a:lnTo>
                    <a:pt x="17520" y="136142"/>
                  </a:lnTo>
                  <a:lnTo>
                    <a:pt x="4529" y="177975"/>
                  </a:lnTo>
                  <a:lnTo>
                    <a:pt x="0" y="222885"/>
                  </a:lnTo>
                  <a:lnTo>
                    <a:pt x="0" y="2005964"/>
                  </a:lnTo>
                  <a:lnTo>
                    <a:pt x="4529" y="2050874"/>
                  </a:lnTo>
                  <a:lnTo>
                    <a:pt x="17520" y="2092707"/>
                  </a:lnTo>
                  <a:lnTo>
                    <a:pt x="38073" y="2130567"/>
                  </a:lnTo>
                  <a:lnTo>
                    <a:pt x="65293" y="2163556"/>
                  </a:lnTo>
                  <a:lnTo>
                    <a:pt x="98282" y="2190776"/>
                  </a:lnTo>
                  <a:lnTo>
                    <a:pt x="136142" y="2211329"/>
                  </a:lnTo>
                  <a:lnTo>
                    <a:pt x="177975" y="2224320"/>
                  </a:lnTo>
                  <a:lnTo>
                    <a:pt x="222885" y="2228850"/>
                  </a:lnTo>
                  <a:lnTo>
                    <a:pt x="3301365" y="2228850"/>
                  </a:lnTo>
                  <a:lnTo>
                    <a:pt x="3346274" y="2224320"/>
                  </a:lnTo>
                  <a:lnTo>
                    <a:pt x="3388107" y="2211329"/>
                  </a:lnTo>
                  <a:lnTo>
                    <a:pt x="3425967" y="2190776"/>
                  </a:lnTo>
                  <a:lnTo>
                    <a:pt x="3458956" y="2163556"/>
                  </a:lnTo>
                  <a:lnTo>
                    <a:pt x="3486176" y="2130567"/>
                  </a:lnTo>
                  <a:lnTo>
                    <a:pt x="3506729" y="2092707"/>
                  </a:lnTo>
                  <a:lnTo>
                    <a:pt x="3519720" y="2050874"/>
                  </a:lnTo>
                  <a:lnTo>
                    <a:pt x="3524250" y="2005964"/>
                  </a:lnTo>
                  <a:lnTo>
                    <a:pt x="3524250" y="222885"/>
                  </a:lnTo>
                  <a:lnTo>
                    <a:pt x="3519720" y="177975"/>
                  </a:lnTo>
                  <a:lnTo>
                    <a:pt x="3506729" y="136142"/>
                  </a:lnTo>
                  <a:lnTo>
                    <a:pt x="3486176" y="98282"/>
                  </a:lnTo>
                  <a:lnTo>
                    <a:pt x="3458956" y="65293"/>
                  </a:lnTo>
                  <a:lnTo>
                    <a:pt x="3425967" y="38073"/>
                  </a:lnTo>
                  <a:lnTo>
                    <a:pt x="3388107" y="17520"/>
                  </a:lnTo>
                  <a:lnTo>
                    <a:pt x="3346274" y="4529"/>
                  </a:lnTo>
                  <a:lnTo>
                    <a:pt x="3301365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695825" y="2200275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0" y="222885"/>
                  </a:moveTo>
                  <a:lnTo>
                    <a:pt x="4529" y="177975"/>
                  </a:lnTo>
                  <a:lnTo>
                    <a:pt x="17520" y="136142"/>
                  </a:lnTo>
                  <a:lnTo>
                    <a:pt x="38073" y="98282"/>
                  </a:lnTo>
                  <a:lnTo>
                    <a:pt x="65293" y="65293"/>
                  </a:lnTo>
                  <a:lnTo>
                    <a:pt x="98282" y="38073"/>
                  </a:lnTo>
                  <a:lnTo>
                    <a:pt x="136142" y="17520"/>
                  </a:lnTo>
                  <a:lnTo>
                    <a:pt x="177975" y="4529"/>
                  </a:lnTo>
                  <a:lnTo>
                    <a:pt x="222885" y="0"/>
                  </a:lnTo>
                  <a:lnTo>
                    <a:pt x="3301365" y="0"/>
                  </a:lnTo>
                  <a:lnTo>
                    <a:pt x="3346274" y="4529"/>
                  </a:lnTo>
                  <a:lnTo>
                    <a:pt x="3388107" y="17520"/>
                  </a:lnTo>
                  <a:lnTo>
                    <a:pt x="3425967" y="38073"/>
                  </a:lnTo>
                  <a:lnTo>
                    <a:pt x="3458956" y="65293"/>
                  </a:lnTo>
                  <a:lnTo>
                    <a:pt x="3486176" y="98282"/>
                  </a:lnTo>
                  <a:lnTo>
                    <a:pt x="3506729" y="136142"/>
                  </a:lnTo>
                  <a:lnTo>
                    <a:pt x="3519720" y="177975"/>
                  </a:lnTo>
                  <a:lnTo>
                    <a:pt x="3524250" y="222885"/>
                  </a:lnTo>
                  <a:lnTo>
                    <a:pt x="3524250" y="2005964"/>
                  </a:lnTo>
                  <a:lnTo>
                    <a:pt x="3519720" y="2050874"/>
                  </a:lnTo>
                  <a:lnTo>
                    <a:pt x="3506729" y="2092707"/>
                  </a:lnTo>
                  <a:lnTo>
                    <a:pt x="3486176" y="2130567"/>
                  </a:lnTo>
                  <a:lnTo>
                    <a:pt x="3458956" y="2163556"/>
                  </a:lnTo>
                  <a:lnTo>
                    <a:pt x="3425967" y="2190776"/>
                  </a:lnTo>
                  <a:lnTo>
                    <a:pt x="3388107" y="2211329"/>
                  </a:lnTo>
                  <a:lnTo>
                    <a:pt x="3346274" y="2224320"/>
                  </a:lnTo>
                  <a:lnTo>
                    <a:pt x="3301365" y="2228850"/>
                  </a:lnTo>
                  <a:lnTo>
                    <a:pt x="222885" y="2228850"/>
                  </a:lnTo>
                  <a:lnTo>
                    <a:pt x="177975" y="2224320"/>
                  </a:lnTo>
                  <a:lnTo>
                    <a:pt x="136142" y="2211329"/>
                  </a:lnTo>
                  <a:lnTo>
                    <a:pt x="98282" y="2190776"/>
                  </a:lnTo>
                  <a:lnTo>
                    <a:pt x="65293" y="2163556"/>
                  </a:lnTo>
                  <a:lnTo>
                    <a:pt x="38073" y="2130567"/>
                  </a:lnTo>
                  <a:lnTo>
                    <a:pt x="17520" y="2092707"/>
                  </a:lnTo>
                  <a:lnTo>
                    <a:pt x="4529" y="2050874"/>
                  </a:lnTo>
                  <a:lnTo>
                    <a:pt x="0" y="2005964"/>
                  </a:lnTo>
                  <a:lnTo>
                    <a:pt x="0" y="222885"/>
                  </a:lnTo>
                  <a:close/>
                </a:path>
              </a:pathLst>
            </a:custGeom>
            <a:ln w="19050">
              <a:solidFill>
                <a:srgbClr val="90C22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852034" y="2533967"/>
            <a:ext cx="3218815" cy="153479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065" marR="5080" indent="-17780" algn="ctr">
              <a:lnSpc>
                <a:spcPct val="89500"/>
              </a:lnSpc>
              <a:spcBef>
                <a:spcPts val="320"/>
              </a:spcBef>
            </a:pPr>
            <a:r>
              <a:rPr sz="1550" dirty="0">
                <a:latin typeface="Trebuchet MS"/>
                <a:cs typeface="Trebuchet MS"/>
              </a:rPr>
              <a:t>Domestic</a:t>
            </a:r>
            <a:r>
              <a:rPr sz="1550" spc="14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violence,</a:t>
            </a:r>
            <a:r>
              <a:rPr sz="1550" spc="130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concerns </a:t>
            </a:r>
            <a:r>
              <a:rPr sz="1550" dirty="0">
                <a:latin typeface="Trebuchet MS"/>
                <a:cs typeface="Trebuchet MS"/>
              </a:rPr>
              <a:t>between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mother</a:t>
            </a:r>
            <a:r>
              <a:rPr sz="1550" spc="24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her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non- </a:t>
            </a:r>
            <a:r>
              <a:rPr sz="1550" dirty="0">
                <a:latin typeface="Trebuchet MS"/>
                <a:cs typeface="Trebuchet MS"/>
              </a:rPr>
              <a:t>resident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partner,</a:t>
            </a:r>
            <a:r>
              <a:rPr sz="1550" spc="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re-housing</a:t>
            </a:r>
            <a:r>
              <a:rPr sz="1550" spc="17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needs, </a:t>
            </a:r>
            <a:r>
              <a:rPr sz="1550" dirty="0">
                <a:latin typeface="Trebuchet MS"/>
                <a:cs typeface="Trebuchet MS"/>
              </a:rPr>
              <a:t>general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finances,</a:t>
            </a:r>
            <a:r>
              <a:rPr sz="1550" spc="1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disabilities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and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eldest</a:t>
            </a:r>
            <a:r>
              <a:rPr sz="1550" spc="114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son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17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in</a:t>
            </a:r>
            <a:r>
              <a:rPr sz="1550" spc="3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care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all </a:t>
            </a:r>
            <a:r>
              <a:rPr sz="1550" dirty="0">
                <a:latin typeface="Trebuchet MS"/>
                <a:cs typeface="Trebuchet MS"/>
              </a:rPr>
              <a:t>tribulations</a:t>
            </a:r>
            <a:r>
              <a:rPr sz="1550" spc="2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which</a:t>
            </a:r>
            <a:r>
              <a:rPr sz="1550" spc="70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have</a:t>
            </a:r>
            <a:r>
              <a:rPr sz="1550" spc="2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significantly</a:t>
            </a:r>
            <a:r>
              <a:rPr sz="1550" spc="1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impacted</a:t>
            </a:r>
            <a:r>
              <a:rPr sz="1550" spc="2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this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family</a:t>
            </a:r>
            <a:endParaRPr sz="155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62950" y="1362075"/>
            <a:ext cx="3762375" cy="31813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565404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DEFINITION</a:t>
            </a:r>
            <a:r>
              <a:rPr spc="-1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10" dirty="0"/>
              <a:t>WELL-BEING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327" y="1352232"/>
            <a:ext cx="8218805" cy="2782428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3535">
              <a:lnSpc>
                <a:spcPct val="100800"/>
              </a:lnSpc>
              <a:spcBef>
                <a:spcPts val="8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lang="en-US" sz="18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definition</a:t>
            </a:r>
            <a:r>
              <a:rPr lang="en-US" sz="18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lang="en-US" sz="18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refers</a:t>
            </a:r>
            <a:r>
              <a:rPr lang="en-US"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lang="en-US" sz="18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lang="en-US" sz="18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is</a:t>
            </a:r>
            <a:r>
              <a:rPr lang="en-US"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intrinsically</a:t>
            </a:r>
            <a:r>
              <a:rPr lang="en-US" sz="1800" spc="-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important</a:t>
            </a:r>
            <a:r>
              <a:rPr lang="en-US" sz="18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lang="en-US" sz="18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this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is</a:t>
            </a:r>
            <a:r>
              <a:rPr lang="en-US" sz="18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relative</a:t>
            </a:r>
            <a:r>
              <a:rPr lang="en-US"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to the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individual,</a:t>
            </a:r>
            <a:r>
              <a:rPr lang="en-US" sz="18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lang="en-US"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lang="en-US" sz="18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lang="en-US"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both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positive</a:t>
            </a:r>
            <a:r>
              <a:rPr lang="en-US"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negative. (Wikipedia contributor,2013)</a:t>
            </a:r>
            <a:endParaRPr sz="1800" dirty="0">
              <a:latin typeface="Trebuchet MS"/>
              <a:cs typeface="Trebuchet MS"/>
            </a:endParaRPr>
          </a:p>
          <a:p>
            <a:pPr marL="355600" marR="151765" indent="-343535">
              <a:lnSpc>
                <a:spcPct val="100800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Positive</a:t>
            </a:r>
            <a:r>
              <a:rPr sz="18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sz="18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18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regards</a:t>
            </a:r>
            <a:r>
              <a:rPr sz="18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18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D would</a:t>
            </a:r>
            <a:r>
              <a:rPr sz="18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18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stability</a:t>
            </a:r>
            <a:r>
              <a:rPr sz="18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being</a:t>
            </a:r>
            <a:r>
              <a:rPr sz="18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recipients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18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18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new</a:t>
            </a:r>
            <a:r>
              <a:rPr sz="18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Trebuchet MS"/>
                <a:cs typeface="Trebuchet MS"/>
              </a:rPr>
              <a:t>house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. Smaller organizations like Refuge and Family Services Units offer groups and specialized counseling to women and children who are victims of domestic violence. (Humphreys and Mullender,n.d)</a:t>
            </a:r>
            <a:endParaRPr sz="18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4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Whereas</a:t>
            </a:r>
            <a:r>
              <a:rPr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negative</a:t>
            </a:r>
            <a:r>
              <a:rPr sz="18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sz="18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would</a:t>
            </a:r>
            <a:r>
              <a:rPr sz="18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18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18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opposite</a:t>
            </a:r>
            <a:r>
              <a:rPr sz="18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endParaRPr sz="1800" dirty="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3429000"/>
            <a:ext cx="4581525" cy="257841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512889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DOMAINS</a:t>
            </a:r>
            <a:r>
              <a:rPr spc="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WELL</a:t>
            </a:r>
            <a:r>
              <a:rPr spc="-180" dirty="0"/>
              <a:t> </a:t>
            </a:r>
            <a:r>
              <a:rPr spc="-10" dirty="0"/>
              <a:t>BEING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43950" y="0"/>
            <a:ext cx="3448050" cy="26955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137" y="872172"/>
            <a:ext cx="8422005" cy="113030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Trebuchet MS"/>
                <a:cs typeface="Trebuchet MS"/>
              </a:rPr>
              <a:t>With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careful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analysis</a:t>
            </a:r>
            <a:r>
              <a:rPr sz="1800" spc="-6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 the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case</a:t>
            </a:r>
            <a:r>
              <a:rPr sz="1800" spc="-8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study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Family</a:t>
            </a:r>
            <a:r>
              <a:rPr sz="1800" spc="-7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seems</a:t>
            </a:r>
            <a:r>
              <a:rPr sz="1800" spc="2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that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psychological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well- </a:t>
            </a:r>
            <a:r>
              <a:rPr sz="1800" dirty="0">
                <a:latin typeface="Trebuchet MS"/>
                <a:cs typeface="Trebuchet MS"/>
              </a:rPr>
              <a:t>being</a:t>
            </a:r>
            <a:r>
              <a:rPr sz="1800" spc="3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</a:t>
            </a:r>
            <a:r>
              <a:rPr sz="1800" spc="-7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major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component</a:t>
            </a:r>
            <a:r>
              <a:rPr sz="1800" spc="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families</a:t>
            </a:r>
            <a:r>
              <a:rPr sz="1800" spc="-7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issues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latin typeface="Trebuchet MS"/>
                <a:cs typeface="Trebuchet MS"/>
              </a:rPr>
              <a:t>As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stated</a:t>
            </a:r>
            <a:r>
              <a:rPr sz="1800" spc="-1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earlier</a:t>
            </a:r>
            <a:r>
              <a:rPr sz="1800" spc="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problems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which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family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deals with</a:t>
            </a:r>
            <a:r>
              <a:rPr sz="1800" spc="-100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are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61950" y="2038350"/>
            <a:ext cx="514350" cy="1000125"/>
            <a:chOff x="361950" y="2038350"/>
            <a:chExt cx="514350" cy="1000125"/>
          </a:xfrm>
        </p:grpSpPr>
        <p:sp>
          <p:nvSpPr>
            <p:cNvPr id="6" name="object 6"/>
            <p:cNvSpPr/>
            <p:nvPr/>
          </p:nvSpPr>
          <p:spPr>
            <a:xfrm>
              <a:off x="37147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7147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2247900" y="2038350"/>
            <a:ext cx="514350" cy="1000125"/>
            <a:chOff x="2247900" y="2038350"/>
            <a:chExt cx="514350" cy="1000125"/>
          </a:xfrm>
        </p:grpSpPr>
        <p:sp>
          <p:nvSpPr>
            <p:cNvPr id="9" name="object 9"/>
            <p:cNvSpPr/>
            <p:nvPr/>
          </p:nvSpPr>
          <p:spPr>
            <a:xfrm>
              <a:off x="22574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2574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4038600" y="2038350"/>
            <a:ext cx="514350" cy="1000125"/>
            <a:chOff x="4038600" y="2038350"/>
            <a:chExt cx="514350" cy="1000125"/>
          </a:xfrm>
        </p:grpSpPr>
        <p:sp>
          <p:nvSpPr>
            <p:cNvPr id="12" name="object 12"/>
            <p:cNvSpPr/>
            <p:nvPr/>
          </p:nvSpPr>
          <p:spPr>
            <a:xfrm>
              <a:off x="40481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0481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254634" y="3288728"/>
            <a:ext cx="977900" cy="5765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spc="-10" dirty="0">
                <a:latin typeface="Trebuchet MS"/>
                <a:cs typeface="Trebuchet MS"/>
              </a:rPr>
              <a:t>Domestic Violence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139314" y="3360102"/>
            <a:ext cx="8820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finances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35476" y="3355657"/>
            <a:ext cx="96583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disability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381250" y="4124325"/>
            <a:ext cx="504825" cy="1000125"/>
            <a:chOff x="2381250" y="4124325"/>
            <a:chExt cx="504825" cy="1000125"/>
          </a:xfrm>
        </p:grpSpPr>
        <p:sp>
          <p:nvSpPr>
            <p:cNvPr id="18" name="object 18"/>
            <p:cNvSpPr/>
            <p:nvPr/>
          </p:nvSpPr>
          <p:spPr>
            <a:xfrm>
              <a:off x="2390775" y="4133850"/>
              <a:ext cx="485775" cy="981075"/>
            </a:xfrm>
            <a:custGeom>
              <a:avLst/>
              <a:gdLst/>
              <a:ahLst/>
              <a:cxnLst/>
              <a:rect l="l" t="t" r="r" b="b"/>
              <a:pathLst>
                <a:path w="485775" h="981075">
                  <a:moveTo>
                    <a:pt x="364363" y="0"/>
                  </a:moveTo>
                  <a:lnTo>
                    <a:pt x="121412" y="0"/>
                  </a:lnTo>
                  <a:lnTo>
                    <a:pt x="121412" y="738251"/>
                  </a:lnTo>
                  <a:lnTo>
                    <a:pt x="0" y="738251"/>
                  </a:lnTo>
                  <a:lnTo>
                    <a:pt x="242950" y="981075"/>
                  </a:lnTo>
                  <a:lnTo>
                    <a:pt x="485775" y="738251"/>
                  </a:lnTo>
                  <a:lnTo>
                    <a:pt x="364363" y="738251"/>
                  </a:lnTo>
                  <a:lnTo>
                    <a:pt x="364363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390775" y="4133850"/>
              <a:ext cx="485775" cy="981075"/>
            </a:xfrm>
            <a:custGeom>
              <a:avLst/>
              <a:gdLst/>
              <a:ahLst/>
              <a:cxnLst/>
              <a:rect l="l" t="t" r="r" b="b"/>
              <a:pathLst>
                <a:path w="485775" h="981075">
                  <a:moveTo>
                    <a:pt x="0" y="738251"/>
                  </a:moveTo>
                  <a:lnTo>
                    <a:pt x="121412" y="738251"/>
                  </a:lnTo>
                  <a:lnTo>
                    <a:pt x="121412" y="0"/>
                  </a:lnTo>
                  <a:lnTo>
                    <a:pt x="364363" y="0"/>
                  </a:lnTo>
                  <a:lnTo>
                    <a:pt x="364363" y="738251"/>
                  </a:lnTo>
                  <a:lnTo>
                    <a:pt x="485775" y="738251"/>
                  </a:lnTo>
                  <a:lnTo>
                    <a:pt x="242950" y="981075"/>
                  </a:lnTo>
                  <a:lnTo>
                    <a:pt x="0" y="738251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706437" y="5360670"/>
            <a:ext cx="4131310" cy="57721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Trebuchet MS"/>
                <a:cs typeface="Trebuchet MS"/>
              </a:rPr>
              <a:t>Poor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psychological</a:t>
            </a:r>
            <a:r>
              <a:rPr sz="1800" spc="-10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health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 reflected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in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behaviour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0" dirty="0">
                <a:latin typeface="Trebuchet MS"/>
                <a:cs typeface="Trebuchet MS"/>
              </a:rPr>
              <a:t> family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body" idx="1"/>
          </p:nvPr>
        </p:nvSpPr>
        <p:spPr>
          <a:xfrm>
            <a:off x="307339" y="3283902"/>
            <a:ext cx="11577320" cy="319164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720080" marR="5080" indent="-343535">
              <a:lnSpc>
                <a:spcPct val="100000"/>
              </a:lnSpc>
              <a:spcBef>
                <a:spcPts val="125"/>
              </a:spcBef>
              <a:tabLst>
                <a:tab pos="5720080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Poor</a:t>
            </a:r>
            <a:r>
              <a:rPr spc="65" dirty="0"/>
              <a:t> </a:t>
            </a:r>
            <a:r>
              <a:rPr dirty="0"/>
              <a:t>psychological</a:t>
            </a:r>
            <a:r>
              <a:rPr spc="-45" dirty="0"/>
              <a:t> </a:t>
            </a:r>
            <a:r>
              <a:rPr dirty="0"/>
              <a:t>health</a:t>
            </a:r>
            <a:r>
              <a:rPr spc="-195" dirty="0"/>
              <a:t> </a:t>
            </a:r>
            <a:r>
              <a:rPr dirty="0"/>
              <a:t>is</a:t>
            </a:r>
            <a:r>
              <a:rPr spc="40" dirty="0"/>
              <a:t> </a:t>
            </a:r>
            <a:r>
              <a:rPr dirty="0"/>
              <a:t>reflected</a:t>
            </a:r>
            <a:r>
              <a:rPr spc="-215" dirty="0"/>
              <a:t> </a:t>
            </a:r>
            <a:r>
              <a:rPr dirty="0"/>
              <a:t>in</a:t>
            </a:r>
            <a:r>
              <a:rPr spc="-30" dirty="0"/>
              <a:t> </a:t>
            </a:r>
            <a:r>
              <a:rPr spc="-10" dirty="0"/>
              <a:t>individuals</a:t>
            </a:r>
            <a:r>
              <a:rPr lang="en-US" spc="-10" dirty="0"/>
              <a:t>'</a:t>
            </a:r>
            <a:r>
              <a:rPr spc="-10" dirty="0"/>
              <a:t> </a:t>
            </a:r>
            <a:r>
              <a:rPr spc="-25" dirty="0"/>
              <a:t>behaviour,</a:t>
            </a:r>
            <a:r>
              <a:rPr spc="-130" dirty="0"/>
              <a:t> </a:t>
            </a:r>
            <a:r>
              <a:rPr dirty="0"/>
              <a:t>for</a:t>
            </a:r>
            <a:r>
              <a:rPr spc="-10" dirty="0"/>
              <a:t> </a:t>
            </a:r>
            <a:r>
              <a:rPr dirty="0"/>
              <a:t>example</a:t>
            </a:r>
            <a:r>
              <a:rPr spc="-114" dirty="0"/>
              <a:t> </a:t>
            </a:r>
            <a:r>
              <a:rPr dirty="0"/>
              <a:t>signs</a:t>
            </a:r>
            <a:r>
              <a:rPr spc="-50" dirty="0"/>
              <a:t> </a:t>
            </a:r>
            <a:r>
              <a:rPr dirty="0"/>
              <a:t>of</a:t>
            </a:r>
            <a:r>
              <a:rPr spc="30" dirty="0"/>
              <a:t> </a:t>
            </a:r>
            <a:r>
              <a:rPr dirty="0"/>
              <a:t>poor</a:t>
            </a:r>
            <a:r>
              <a:rPr spc="65" dirty="0"/>
              <a:t> </a:t>
            </a:r>
            <a:r>
              <a:rPr dirty="0"/>
              <a:t>mental</a:t>
            </a:r>
            <a:r>
              <a:rPr spc="-130" dirty="0"/>
              <a:t> </a:t>
            </a:r>
            <a:r>
              <a:rPr spc="-10" dirty="0"/>
              <a:t>health </a:t>
            </a:r>
            <a:r>
              <a:rPr dirty="0"/>
              <a:t>may</a:t>
            </a:r>
            <a:r>
              <a:rPr spc="25" dirty="0"/>
              <a:t> </a:t>
            </a:r>
            <a:r>
              <a:rPr dirty="0"/>
              <a:t>be</a:t>
            </a:r>
            <a:r>
              <a:rPr spc="70" dirty="0"/>
              <a:t> </a:t>
            </a:r>
            <a:r>
              <a:rPr dirty="0"/>
              <a:t>talking</a:t>
            </a:r>
            <a:r>
              <a:rPr spc="-165" dirty="0"/>
              <a:t> </a:t>
            </a:r>
            <a:r>
              <a:rPr dirty="0"/>
              <a:t>less,</a:t>
            </a:r>
            <a:r>
              <a:rPr spc="-20" dirty="0"/>
              <a:t> </a:t>
            </a:r>
            <a:r>
              <a:rPr dirty="0"/>
              <a:t>avoiding</a:t>
            </a:r>
            <a:r>
              <a:rPr spc="-80" dirty="0"/>
              <a:t> </a:t>
            </a:r>
            <a:r>
              <a:rPr dirty="0"/>
              <a:t>social</a:t>
            </a:r>
            <a:r>
              <a:rPr spc="60" dirty="0"/>
              <a:t> </a:t>
            </a:r>
            <a:r>
              <a:rPr dirty="0"/>
              <a:t>activities</a:t>
            </a:r>
            <a:r>
              <a:rPr spc="-190" dirty="0"/>
              <a:t> </a:t>
            </a:r>
            <a:r>
              <a:rPr spc="-25" dirty="0"/>
              <a:t>and </a:t>
            </a:r>
            <a:r>
              <a:rPr dirty="0"/>
              <a:t>struggling</a:t>
            </a:r>
            <a:r>
              <a:rPr spc="-235" dirty="0"/>
              <a:t> </a:t>
            </a:r>
            <a:r>
              <a:rPr dirty="0"/>
              <a:t>to</a:t>
            </a:r>
            <a:r>
              <a:rPr spc="25" dirty="0"/>
              <a:t> </a:t>
            </a:r>
            <a:r>
              <a:rPr dirty="0"/>
              <a:t>make</a:t>
            </a:r>
            <a:r>
              <a:rPr spc="5" dirty="0"/>
              <a:t> </a:t>
            </a:r>
            <a:r>
              <a:rPr dirty="0"/>
              <a:t>decisions</a:t>
            </a:r>
            <a:r>
              <a:rPr spc="-45" dirty="0"/>
              <a:t> </a:t>
            </a:r>
            <a:r>
              <a:rPr dirty="0"/>
              <a:t>(Bupa</a:t>
            </a:r>
            <a:r>
              <a:rPr lang="en-US" spc="50" dirty="0"/>
              <a:t>.co.uk,2019)</a:t>
            </a:r>
            <a:r>
              <a:rPr spc="-10" dirty="0"/>
              <a:t>.</a:t>
            </a:r>
          </a:p>
          <a:p>
            <a:pPr marL="5720080" marR="372745" indent="-343535">
              <a:lnSpc>
                <a:spcPts val="2180"/>
              </a:lnSpc>
              <a:spcBef>
                <a:spcPts val="45"/>
              </a:spcBef>
              <a:tabLst>
                <a:tab pos="572008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lang="en-US" sz="1800" dirty="0">
                <a:latin typeface="Arial"/>
                <a:cs typeface="Arial"/>
              </a:rPr>
              <a:t>We</a:t>
            </a:r>
            <a:r>
              <a:rPr sz="1800" spc="5" dirty="0"/>
              <a:t> </a:t>
            </a:r>
            <a:r>
              <a:rPr sz="1800" dirty="0"/>
              <a:t>would</a:t>
            </a:r>
            <a:r>
              <a:rPr sz="1800" spc="-45" dirty="0"/>
              <a:t> </a:t>
            </a:r>
            <a:r>
              <a:rPr sz="1800" dirty="0"/>
              <a:t>advise</a:t>
            </a:r>
            <a:r>
              <a:rPr sz="1800" spc="-25" dirty="0"/>
              <a:t> </a:t>
            </a:r>
            <a:r>
              <a:rPr sz="1800" dirty="0"/>
              <a:t>Family</a:t>
            </a:r>
            <a:r>
              <a:rPr sz="1800" spc="-75" dirty="0"/>
              <a:t> </a:t>
            </a:r>
            <a:r>
              <a:rPr sz="1800" dirty="0"/>
              <a:t>D</a:t>
            </a:r>
            <a:r>
              <a:rPr sz="1800" spc="40" dirty="0"/>
              <a:t> </a:t>
            </a:r>
            <a:r>
              <a:rPr sz="1800" dirty="0"/>
              <a:t>to</a:t>
            </a:r>
            <a:r>
              <a:rPr sz="1800" spc="-85" dirty="0"/>
              <a:t> </a:t>
            </a:r>
            <a:r>
              <a:rPr sz="1800" dirty="0"/>
              <a:t>receive</a:t>
            </a:r>
            <a:r>
              <a:rPr sz="1800" spc="75" dirty="0"/>
              <a:t> </a:t>
            </a:r>
            <a:r>
              <a:rPr sz="1800" dirty="0"/>
              <a:t>treatment</a:t>
            </a:r>
            <a:r>
              <a:rPr sz="1800" spc="-45" dirty="0"/>
              <a:t> </a:t>
            </a:r>
            <a:r>
              <a:rPr sz="1800" dirty="0"/>
              <a:t>from</a:t>
            </a:r>
            <a:r>
              <a:rPr sz="1800" spc="-5" dirty="0"/>
              <a:t> </a:t>
            </a:r>
            <a:r>
              <a:rPr sz="1800" spc="-50" dirty="0"/>
              <a:t>a </a:t>
            </a:r>
            <a:r>
              <a:rPr sz="1800" dirty="0"/>
              <a:t>psychologist</a:t>
            </a:r>
            <a:r>
              <a:rPr sz="1800" spc="-60" dirty="0"/>
              <a:t> </a:t>
            </a:r>
            <a:r>
              <a:rPr sz="1800" dirty="0"/>
              <a:t>as</a:t>
            </a:r>
            <a:r>
              <a:rPr sz="1800" spc="-50" dirty="0"/>
              <a:t> </a:t>
            </a:r>
            <a:r>
              <a:rPr sz="1800" dirty="0"/>
              <a:t>what</a:t>
            </a:r>
            <a:r>
              <a:rPr sz="1800" spc="-60" dirty="0"/>
              <a:t> </a:t>
            </a:r>
            <a:r>
              <a:rPr sz="1800" dirty="0"/>
              <a:t>they</a:t>
            </a:r>
            <a:r>
              <a:rPr sz="1800" spc="-10" dirty="0"/>
              <a:t> </a:t>
            </a:r>
            <a:r>
              <a:rPr sz="1800" dirty="0"/>
              <a:t>have</a:t>
            </a:r>
            <a:r>
              <a:rPr sz="1800" spc="-30" dirty="0"/>
              <a:t> </a:t>
            </a:r>
            <a:r>
              <a:rPr sz="1800" dirty="0"/>
              <a:t>experienced</a:t>
            </a:r>
            <a:r>
              <a:rPr sz="1800" spc="100" dirty="0"/>
              <a:t> </a:t>
            </a:r>
            <a:r>
              <a:rPr sz="1800" dirty="0"/>
              <a:t>may</a:t>
            </a:r>
            <a:r>
              <a:rPr sz="1800" spc="-5" dirty="0"/>
              <a:t> </a:t>
            </a:r>
            <a:r>
              <a:rPr sz="1800" spc="-25" dirty="0"/>
              <a:t>be </a:t>
            </a:r>
            <a:r>
              <a:rPr sz="1800" dirty="0"/>
              <a:t>traumatic</a:t>
            </a:r>
            <a:r>
              <a:rPr sz="1800" spc="-75" dirty="0"/>
              <a:t> </a:t>
            </a:r>
            <a:r>
              <a:rPr sz="1800" dirty="0"/>
              <a:t>for</a:t>
            </a:r>
            <a:r>
              <a:rPr sz="1800" spc="-30" dirty="0"/>
              <a:t> </a:t>
            </a:r>
            <a:r>
              <a:rPr sz="1800" dirty="0"/>
              <a:t>them,</a:t>
            </a:r>
            <a:r>
              <a:rPr sz="1800" spc="15" dirty="0"/>
              <a:t> </a:t>
            </a:r>
            <a:r>
              <a:rPr sz="1800" dirty="0"/>
              <a:t>and</a:t>
            </a:r>
            <a:r>
              <a:rPr sz="1800" spc="-35" dirty="0"/>
              <a:t> </a:t>
            </a:r>
            <a:r>
              <a:rPr sz="1800" dirty="0"/>
              <a:t>this</a:t>
            </a:r>
            <a:r>
              <a:rPr sz="1800" spc="-55" dirty="0"/>
              <a:t> </a:t>
            </a:r>
            <a:r>
              <a:rPr sz="1800" dirty="0"/>
              <a:t>would</a:t>
            </a:r>
            <a:r>
              <a:rPr sz="1800" spc="100" dirty="0"/>
              <a:t> </a:t>
            </a:r>
            <a:r>
              <a:rPr sz="1800" dirty="0"/>
              <a:t>give</a:t>
            </a:r>
            <a:r>
              <a:rPr sz="1800" spc="-10" dirty="0"/>
              <a:t> </a:t>
            </a:r>
            <a:r>
              <a:rPr sz="1800" dirty="0"/>
              <a:t>them</a:t>
            </a:r>
            <a:r>
              <a:rPr sz="1800" spc="5" dirty="0"/>
              <a:t> </a:t>
            </a:r>
            <a:r>
              <a:rPr sz="1800" spc="-25" dirty="0"/>
              <a:t>the</a:t>
            </a:r>
            <a:endParaRPr sz="1800" dirty="0">
              <a:latin typeface="Arial"/>
              <a:cs typeface="Arial"/>
            </a:endParaRPr>
          </a:p>
          <a:p>
            <a:pPr marL="5720080" marR="372745">
              <a:lnSpc>
                <a:spcPts val="2100"/>
              </a:lnSpc>
              <a:spcBef>
                <a:spcPts val="55"/>
              </a:spcBef>
            </a:pPr>
            <a:r>
              <a:rPr sz="1800" dirty="0"/>
              <a:t>chance</a:t>
            </a:r>
            <a:r>
              <a:rPr sz="1800" spc="-45" dirty="0"/>
              <a:t> </a:t>
            </a:r>
            <a:r>
              <a:rPr sz="1800" dirty="0"/>
              <a:t>to</a:t>
            </a:r>
            <a:r>
              <a:rPr sz="1800" spc="-75" dirty="0"/>
              <a:t> </a:t>
            </a:r>
            <a:r>
              <a:rPr sz="1800" dirty="0"/>
              <a:t>converse</a:t>
            </a:r>
            <a:r>
              <a:rPr sz="1800" spc="50" dirty="0"/>
              <a:t> </a:t>
            </a:r>
            <a:r>
              <a:rPr sz="1800" dirty="0"/>
              <a:t>about</a:t>
            </a:r>
            <a:r>
              <a:rPr sz="1800" spc="-60" dirty="0"/>
              <a:t> </a:t>
            </a:r>
            <a:r>
              <a:rPr sz="1800" dirty="0"/>
              <a:t>their</a:t>
            </a:r>
            <a:r>
              <a:rPr sz="1800" spc="-40" dirty="0"/>
              <a:t> </a:t>
            </a:r>
            <a:r>
              <a:rPr sz="1800" dirty="0"/>
              <a:t>problems</a:t>
            </a:r>
            <a:r>
              <a:rPr sz="1800" spc="75" dirty="0"/>
              <a:t> </a:t>
            </a:r>
            <a:r>
              <a:rPr sz="1800" dirty="0"/>
              <a:t>and</a:t>
            </a:r>
            <a:r>
              <a:rPr sz="1800" spc="30" dirty="0"/>
              <a:t> </a:t>
            </a:r>
            <a:r>
              <a:rPr sz="1800" spc="-10" dirty="0"/>
              <a:t>receive </a:t>
            </a:r>
            <a:r>
              <a:rPr sz="1800" dirty="0"/>
              <a:t>advice</a:t>
            </a:r>
            <a:r>
              <a:rPr sz="1800" spc="-35" dirty="0"/>
              <a:t> </a:t>
            </a:r>
            <a:r>
              <a:rPr sz="1800" dirty="0"/>
              <a:t>from</a:t>
            </a:r>
            <a:r>
              <a:rPr sz="1800" spc="-15" dirty="0"/>
              <a:t> </a:t>
            </a:r>
            <a:r>
              <a:rPr sz="1800" dirty="0"/>
              <a:t>a</a:t>
            </a:r>
            <a:r>
              <a:rPr sz="1800" spc="5" dirty="0"/>
              <a:t> </a:t>
            </a:r>
            <a:r>
              <a:rPr sz="1800" spc="-10" dirty="0"/>
              <a:t>professional</a:t>
            </a:r>
            <a:r>
              <a:rPr lang="en-US" sz="1800" spc="-10" dirty="0"/>
              <a:t>.</a:t>
            </a:r>
            <a:endParaRPr sz="1800" dirty="0"/>
          </a:p>
          <a:p>
            <a:pPr marL="5720080" marR="212090" indent="-343535">
              <a:lnSpc>
                <a:spcPts val="2180"/>
              </a:lnSpc>
              <a:spcBef>
                <a:spcPts val="20"/>
              </a:spcBef>
              <a:tabLst>
                <a:tab pos="572008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/>
              <a:t>As</a:t>
            </a:r>
            <a:r>
              <a:rPr sz="1800" spc="-10" dirty="0"/>
              <a:t> </a:t>
            </a:r>
            <a:r>
              <a:rPr sz="1800" dirty="0"/>
              <a:t>mental</a:t>
            </a:r>
            <a:r>
              <a:rPr sz="1800" spc="-25" dirty="0"/>
              <a:t> </a:t>
            </a:r>
            <a:r>
              <a:rPr sz="1800" dirty="0"/>
              <a:t>health</a:t>
            </a:r>
            <a:r>
              <a:rPr sz="1800" spc="-110" dirty="0"/>
              <a:t> </a:t>
            </a:r>
            <a:r>
              <a:rPr sz="1800" dirty="0"/>
              <a:t>is</a:t>
            </a:r>
            <a:r>
              <a:rPr sz="1800" spc="20" dirty="0"/>
              <a:t> </a:t>
            </a:r>
            <a:r>
              <a:rPr sz="1800" dirty="0"/>
              <a:t>a</a:t>
            </a:r>
            <a:r>
              <a:rPr sz="1800" spc="10" dirty="0"/>
              <a:t> </a:t>
            </a:r>
            <a:r>
              <a:rPr sz="1800" dirty="0"/>
              <a:t>prodigious</a:t>
            </a:r>
            <a:r>
              <a:rPr sz="1800" spc="-5" dirty="0"/>
              <a:t> </a:t>
            </a:r>
            <a:r>
              <a:rPr sz="1800" dirty="0"/>
              <a:t>part</a:t>
            </a:r>
            <a:r>
              <a:rPr sz="1800" spc="15" dirty="0"/>
              <a:t> </a:t>
            </a:r>
            <a:r>
              <a:rPr sz="1800" dirty="0"/>
              <a:t>of</a:t>
            </a:r>
            <a:r>
              <a:rPr sz="1800" spc="-15" dirty="0"/>
              <a:t> </a:t>
            </a:r>
            <a:r>
              <a:rPr sz="1800" dirty="0"/>
              <a:t>our</a:t>
            </a:r>
            <a:r>
              <a:rPr sz="1800" spc="20" dirty="0"/>
              <a:t> </a:t>
            </a:r>
            <a:r>
              <a:rPr sz="1800" dirty="0"/>
              <a:t>health</a:t>
            </a:r>
            <a:r>
              <a:rPr sz="1800" spc="-100" dirty="0"/>
              <a:t> </a:t>
            </a:r>
            <a:r>
              <a:rPr sz="1800" dirty="0"/>
              <a:t>as </a:t>
            </a:r>
            <a:r>
              <a:rPr sz="1800" spc="-50" dirty="0"/>
              <a:t>a </a:t>
            </a:r>
            <a:r>
              <a:rPr sz="1800" spc="-20" dirty="0"/>
              <a:t>whole</a:t>
            </a:r>
            <a:r>
              <a:rPr lang="en-US" sz="1800" spc="-20" dirty="0"/>
              <a:t>.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638238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0" dirty="0"/>
              <a:t>ANALYSIS</a:t>
            </a:r>
            <a:r>
              <a:rPr spc="-7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spc="-135" dirty="0"/>
              <a:t>FAMILY </a:t>
            </a:r>
            <a:r>
              <a:rPr spc="-40" dirty="0"/>
              <a:t>RATIONALE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55980" y="1358518"/>
            <a:ext cx="1792605" cy="7550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70"/>
              </a:lnSpc>
              <a:spcBef>
                <a:spcPts val="105"/>
              </a:spcBef>
            </a:pPr>
            <a:r>
              <a:rPr sz="2400" spc="-10" dirty="0">
                <a:latin typeface="Trebuchet MS"/>
                <a:cs typeface="Trebuchet MS"/>
              </a:rPr>
              <a:t>FINANCIAL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</a:pPr>
            <a:r>
              <a:rPr sz="2400" spc="-10" dirty="0">
                <a:latin typeface="Trebuchet MS"/>
                <a:cs typeface="Trebuchet MS"/>
              </a:rPr>
              <a:t>DIFFICULTIES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92651" y="1350073"/>
            <a:ext cx="1268095" cy="1488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900"/>
              </a:lnSpc>
              <a:spcBef>
                <a:spcPts val="105"/>
              </a:spcBef>
            </a:pPr>
            <a:r>
              <a:rPr sz="2400" spc="-10" dirty="0">
                <a:latin typeface="Trebuchet MS"/>
                <a:cs typeface="Trebuchet MS"/>
              </a:rPr>
              <a:t>RELYING </a:t>
            </a:r>
            <a:r>
              <a:rPr sz="2400" spc="-25" dirty="0">
                <a:latin typeface="Trebuchet MS"/>
                <a:cs typeface="Trebuchet MS"/>
              </a:rPr>
              <a:t>ON </a:t>
            </a:r>
            <a:r>
              <a:rPr sz="2400" spc="-10" dirty="0">
                <a:latin typeface="Trebuchet MS"/>
                <a:cs typeface="Trebuchet MS"/>
              </a:rPr>
              <a:t>INCOME SUPPORT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52716" y="1347406"/>
            <a:ext cx="1396365" cy="75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DOMESTIC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</a:pPr>
            <a:r>
              <a:rPr sz="2400" spc="-10" dirty="0">
                <a:latin typeface="Trebuchet MS"/>
                <a:cs typeface="Trebuchet MS"/>
              </a:rPr>
              <a:t>VIOLENCE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2487" y="3257486"/>
            <a:ext cx="169545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DISABILITIES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94175" y="3108642"/>
            <a:ext cx="1200150" cy="75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sz="2400" dirty="0">
                <a:latin typeface="Trebuchet MS"/>
                <a:cs typeface="Trebuchet MS"/>
              </a:rPr>
              <a:t>CHILD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IN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</a:pPr>
            <a:r>
              <a:rPr sz="2400" spc="-20" dirty="0">
                <a:latin typeface="Trebuchet MS"/>
                <a:cs typeface="Trebuchet MS"/>
              </a:rPr>
              <a:t>CARE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18069" y="3061017"/>
            <a:ext cx="125984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HOUSING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739" y="4601464"/>
            <a:ext cx="5878830" cy="1998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52875">
              <a:lnSpc>
                <a:spcPts val="2870"/>
              </a:lnSpc>
              <a:spcBef>
                <a:spcPts val="105"/>
              </a:spcBef>
            </a:pPr>
            <a:r>
              <a:rPr sz="2400" spc="-20" dirty="0">
                <a:latin typeface="Trebuchet MS"/>
                <a:cs typeface="Trebuchet MS"/>
              </a:rPr>
              <a:t>RELATIONSHIP</a:t>
            </a:r>
            <a:endParaRPr sz="2400">
              <a:latin typeface="Trebuchet MS"/>
              <a:cs typeface="Trebuchet MS"/>
            </a:endParaRPr>
          </a:p>
          <a:p>
            <a:pPr marL="3952875">
              <a:lnSpc>
                <a:spcPts val="2870"/>
              </a:lnSpc>
            </a:pPr>
            <a:r>
              <a:rPr sz="2400" spc="-10" dirty="0">
                <a:latin typeface="Trebuchet MS"/>
                <a:cs typeface="Trebuchet MS"/>
              </a:rPr>
              <a:t>ISSUES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Trebuchet MS"/>
              <a:cs typeface="Trebuchet MS"/>
            </a:endParaRPr>
          </a:p>
          <a:p>
            <a:pPr marL="298450" marR="84455" indent="-286385">
              <a:lnSpc>
                <a:spcPct val="100800"/>
              </a:lnSpc>
              <a:tabLst>
                <a:tab pos="29845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rebuchet MS"/>
                <a:cs typeface="Trebuchet MS"/>
              </a:rPr>
              <a:t>This is</a:t>
            </a:r>
            <a:r>
              <a:rPr sz="1800" spc="-6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overview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tribulations</a:t>
            </a:r>
            <a:r>
              <a:rPr sz="1800" spc="-6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that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family </a:t>
            </a:r>
            <a:r>
              <a:rPr sz="1800" spc="-20" dirty="0">
                <a:latin typeface="Trebuchet MS"/>
                <a:cs typeface="Trebuchet MS"/>
              </a:rPr>
              <a:t>face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29845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rebuchet MS"/>
                <a:cs typeface="Trebuchet MS"/>
              </a:rPr>
              <a:t>Making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it</a:t>
            </a:r>
            <a:r>
              <a:rPr sz="1800" spc="-4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easier</a:t>
            </a:r>
            <a:r>
              <a:rPr sz="1800" spc="-2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to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analyse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these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issues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individually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7296150" cy="111823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dirty="0"/>
              <a:t>PROFESSIONAL</a:t>
            </a:r>
            <a:r>
              <a:rPr spc="-110" dirty="0"/>
              <a:t> </a:t>
            </a:r>
            <a:r>
              <a:rPr dirty="0"/>
              <a:t>HELP</a:t>
            </a:r>
            <a:r>
              <a:rPr spc="-70" dirty="0"/>
              <a:t> </a:t>
            </a:r>
            <a:r>
              <a:rPr dirty="0"/>
              <a:t>WHICH</a:t>
            </a:r>
            <a:r>
              <a:rPr spc="-40" dirty="0"/>
              <a:t> </a:t>
            </a:r>
            <a:r>
              <a:rPr dirty="0"/>
              <a:t>CAN</a:t>
            </a:r>
            <a:r>
              <a:rPr spc="-60" dirty="0"/>
              <a:t> </a:t>
            </a:r>
            <a:r>
              <a:rPr spc="-25" dirty="0"/>
              <a:t>BE </a:t>
            </a:r>
            <a:r>
              <a:rPr dirty="0"/>
              <a:t>UTILISED BY</a:t>
            </a:r>
            <a:r>
              <a:rPr spc="-135" dirty="0"/>
              <a:t> FAMILY</a:t>
            </a:r>
            <a:r>
              <a:rPr spc="-60" dirty="0"/>
              <a:t> </a:t>
            </a:r>
            <a:r>
              <a:rPr spc="-50" dirty="0"/>
              <a:t>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479930"/>
            <a:ext cx="11249025" cy="4999958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ts val="2490"/>
              </a:lnSpc>
              <a:spcBef>
                <a:spcPts val="130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CBT--&gt;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Cognitive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behavioral</a:t>
            </a:r>
            <a:r>
              <a:rPr sz="2150" spc="1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therapy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(American Psychiatric Association,2019)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used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those who've</a:t>
            </a:r>
            <a:r>
              <a:rPr sz="215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experienced</a:t>
            </a:r>
            <a:endParaRPr sz="2150" dirty="0">
              <a:latin typeface="Trebuchet MS"/>
              <a:cs typeface="Trebuchet MS"/>
            </a:endParaRPr>
          </a:p>
          <a:p>
            <a:pPr marL="355600">
              <a:lnSpc>
                <a:spcPts val="2490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violence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reduces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it's</a:t>
            </a:r>
            <a:r>
              <a:rPr sz="21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likelihood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future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15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ts val="2330"/>
              </a:lnSpc>
              <a:spcBef>
                <a:spcPts val="1085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BENEFITS--&gt;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research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see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0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support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eligible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for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ease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15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1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difficulties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(GOV.UK)</a:t>
            </a:r>
            <a:endParaRPr sz="2150" dirty="0">
              <a:latin typeface="Trebuchet MS"/>
              <a:cs typeface="Trebuchet MS"/>
            </a:endParaRPr>
          </a:p>
          <a:p>
            <a:pPr marL="355600" marR="165100" indent="-343535">
              <a:lnSpc>
                <a:spcPts val="2400"/>
              </a:lnSpc>
              <a:spcBef>
                <a:spcPts val="990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PUBLIC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ENGLAND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(PHE)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--&gt;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help the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achieve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good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15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health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ameliorate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situation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.(Public Health England,2018)</a:t>
            </a:r>
            <a:endParaRPr sz="2150" dirty="0">
              <a:latin typeface="Trebuchet MS"/>
              <a:cs typeface="Trebuchet MS"/>
            </a:endParaRPr>
          </a:p>
          <a:p>
            <a:pPr marL="355600" marR="124460" indent="-343535" algn="just">
              <a:lnSpc>
                <a:spcPct val="91700"/>
              </a:lnSpc>
              <a:spcBef>
                <a:spcPts val="970"/>
              </a:spcBef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200" dirty="0">
                <a:solidFill>
                  <a:srgbClr val="90C225"/>
                </a:solidFill>
                <a:latin typeface="Times New Roman"/>
                <a:cs typeface="Times New Roman"/>
              </a:rPr>
              <a:t> 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LIVING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ALLOWANCE--&gt;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 provides</a:t>
            </a:r>
            <a:r>
              <a:rPr sz="2150" spc="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those</a:t>
            </a:r>
            <a:r>
              <a:rPr sz="215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disabled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under</a:t>
            </a:r>
            <a:r>
              <a:rPr sz="21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16,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spent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 youngest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son in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1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quality</a:t>
            </a:r>
            <a:r>
              <a:rPr sz="215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150" spc="-20" dirty="0">
                <a:solidFill>
                  <a:srgbClr val="404040"/>
                </a:solidFill>
                <a:latin typeface="Trebuchet MS"/>
                <a:cs typeface="Trebuchet MS"/>
              </a:rPr>
              <a:t>life</a:t>
            </a:r>
            <a:r>
              <a:rPr lang="en-US" sz="2150" spc="-20" dirty="0">
                <a:solidFill>
                  <a:srgbClr val="404040"/>
                </a:solidFill>
                <a:latin typeface="Trebuchet MS"/>
                <a:cs typeface="Trebuchet MS"/>
              </a:rPr>
              <a:t>.(GOV.UK)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700" dirty="0">
              <a:latin typeface="Trebuchet MS"/>
              <a:cs typeface="Trebuchet MS"/>
            </a:endParaRPr>
          </a:p>
          <a:p>
            <a:pPr marL="12700" marR="76200">
              <a:lnSpc>
                <a:spcPct val="93200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professional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utilised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every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member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1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isn't</a:t>
            </a:r>
            <a:r>
              <a:rPr sz="21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subjective</a:t>
            </a:r>
            <a:r>
              <a:rPr sz="2150" spc="1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one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person,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example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CBT</a:t>
            </a:r>
            <a:r>
              <a:rPr sz="2150" spc="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used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members</a:t>
            </a:r>
            <a:r>
              <a:rPr sz="2150" spc="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regardless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sz="215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their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problems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endParaRPr sz="21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61594"/>
            <a:ext cx="8285480" cy="111887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50"/>
              </a:spcBef>
            </a:pPr>
            <a:r>
              <a:rPr dirty="0"/>
              <a:t>MEETING</a:t>
            </a:r>
            <a:r>
              <a:rPr spc="-225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spc="-30" dirty="0"/>
              <a:t>FAMILIES</a:t>
            </a:r>
            <a:r>
              <a:rPr spc="-50" dirty="0"/>
              <a:t> </a:t>
            </a:r>
            <a:r>
              <a:rPr dirty="0"/>
              <a:t>ISSUES</a:t>
            </a:r>
            <a:r>
              <a:rPr spc="-45" dirty="0"/>
              <a:t> </a:t>
            </a:r>
            <a:r>
              <a:rPr spc="-10" dirty="0"/>
              <a:t>THROUGH </a:t>
            </a:r>
            <a:r>
              <a:rPr dirty="0"/>
              <a:t>PROFESSIONAL</a:t>
            </a:r>
            <a:r>
              <a:rPr spc="-170" dirty="0"/>
              <a:t> </a:t>
            </a:r>
            <a:r>
              <a:rPr spc="-10" dirty="0"/>
              <a:t>INTERVENTIONS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426844"/>
            <a:ext cx="11860530" cy="490262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9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abuse--&gt;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 Openforwards CBT and counselling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150" spc="85" dirty="0">
                <a:solidFill>
                  <a:srgbClr val="404040"/>
                </a:solidFill>
                <a:latin typeface="Trebuchet MS"/>
                <a:cs typeface="Trebuchet MS"/>
              </a:rPr>
              <a:t>Birmingham, Birmingham and Solihull Women’s Aid(Independent Domestic Violence Advisor)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difficulties--&gt;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benefits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government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41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issues--&gt;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legreya Sans"/>
              </a:rPr>
              <a:t>UK Health Security Agency</a:t>
            </a:r>
            <a:r>
              <a:rPr lang="en-US" sz="2150" b="0" i="0" dirty="0">
                <a:solidFill>
                  <a:srgbClr val="404040"/>
                </a:solidFill>
                <a:effectLst/>
                <a:latin typeface="Trebuchet MS"/>
              </a:rPr>
              <a:t>(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150" spc="25" dirty="0">
                <a:solidFill>
                  <a:srgbClr val="404040"/>
                </a:solidFill>
                <a:latin typeface="Trebuchet MS"/>
                <a:cs typeface="Trebuchet MS"/>
              </a:rPr>
              <a:t>PHE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), NHS Foundation Trust(Birmingham Healthy Minds)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6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15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child--&gt;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living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allowance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ts val="2495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3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These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ways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complex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issues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resolved,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giving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specific</a:t>
            </a:r>
            <a:endParaRPr sz="2150" dirty="0">
              <a:latin typeface="Trebuchet MS"/>
              <a:cs typeface="Trebuchet MS"/>
            </a:endParaRPr>
          </a:p>
          <a:p>
            <a:pPr marL="298450">
              <a:lnSpc>
                <a:spcPts val="2495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treatments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specific</a:t>
            </a:r>
            <a:r>
              <a:rPr sz="2150" spc="2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issues,</a:t>
            </a:r>
            <a:endParaRPr sz="21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669290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POLICIES</a:t>
            </a:r>
            <a:r>
              <a:rPr spc="-45" dirty="0"/>
              <a:t> </a:t>
            </a:r>
            <a:r>
              <a:rPr dirty="0"/>
              <a:t>IN FORCE</a:t>
            </a:r>
            <a:r>
              <a:rPr spc="-70" dirty="0"/>
              <a:t> </a:t>
            </a:r>
            <a:r>
              <a:rPr dirty="0"/>
              <a:t>FOR</a:t>
            </a:r>
            <a:r>
              <a:rPr spc="-25" dirty="0"/>
              <a:t> </a:t>
            </a:r>
            <a:r>
              <a:rPr spc="-135" dirty="0"/>
              <a:t>FAMILY</a:t>
            </a:r>
            <a:r>
              <a:rPr spc="-45" dirty="0"/>
              <a:t> </a:t>
            </a:r>
            <a:r>
              <a:rPr spc="-60" dirty="0"/>
              <a:t>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052" y="762000"/>
            <a:ext cx="10204948" cy="5237331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55600" marR="20320" indent="-343535">
              <a:lnSpc>
                <a:spcPts val="2850"/>
              </a:lnSpc>
              <a:spcBef>
                <a:spcPts val="22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9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b="1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b="1" spc="-6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buse</a:t>
            </a:r>
            <a:r>
              <a:rPr sz="2400" b="1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b="1" spc="-3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b="1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(2021),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 act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ensures</a:t>
            </a:r>
            <a:r>
              <a:rPr sz="240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survivors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cared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well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ts val="2845"/>
              </a:lnSpc>
            </a:pPr>
            <a:r>
              <a:rPr lang="en-US"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lang="en-US" sz="2400" i="1" dirty="0">
                <a:solidFill>
                  <a:srgbClr val="404040"/>
                </a:solidFill>
                <a:latin typeface="Sitka Subheading" panose="02000505000000020004" pitchFamily="2" charset="0"/>
                <a:cs typeface="Trebuchet MS"/>
              </a:rPr>
              <a:t>. Specialist Women Refuges</a:t>
            </a:r>
            <a:r>
              <a:rPr sz="2400" i="1" spc="15" dirty="0">
                <a:solidFill>
                  <a:srgbClr val="404040"/>
                </a:solidFill>
                <a:latin typeface="Sitka Subheading" panose="02000505000000020004" pitchFamily="2" charset="0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(Women's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aid,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r>
              <a:rPr lang="en-GB" sz="2400" dirty="0">
                <a:solidFill>
                  <a:srgbClr val="90C225"/>
                </a:solidFill>
                <a:latin typeface="Wingdings 3"/>
                <a:cs typeface="Wingdings 3"/>
              </a:rPr>
              <a:t> </a:t>
            </a:r>
            <a:endParaRPr lang="en-US" sz="2400" spc="-10" dirty="0">
              <a:solidFill>
                <a:srgbClr val="404040"/>
              </a:solidFill>
              <a:latin typeface="Wingdings3"/>
              <a:cs typeface="Trebuchet MS"/>
            </a:endParaRPr>
          </a:p>
          <a:p>
            <a:pPr marL="355600" marR="226695" indent="-343535">
              <a:spcBef>
                <a:spcPts val="1055"/>
              </a:spcBef>
            </a:pPr>
            <a:r>
              <a:rPr lang="en-US" sz="18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lang="en-US" sz="1800" spc="43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lang="en-US" sz="2400" b="1" spc="434" dirty="0">
                <a:solidFill>
                  <a:schemeClr val="tx1"/>
                </a:solidFill>
                <a:latin typeface="Trebuchet MS" panose="020B0603020202020204" pitchFamily="34" charset="0"/>
                <a:cs typeface="Times New Roman"/>
              </a:rPr>
              <a:t>Housing needs assessment; This</a:t>
            </a:r>
            <a:r>
              <a:rPr lang="en-US" sz="2400" spc="434" dirty="0">
                <a:solidFill>
                  <a:schemeClr val="tx1"/>
                </a:solidFill>
                <a:latin typeface="Trebuchet MS" panose="020B0603020202020204" pitchFamily="34" charset="0"/>
                <a:cs typeface="Times New Roman"/>
              </a:rPr>
              <a:t> family requires rehousing needs as well.(Birmingham City Council)</a:t>
            </a:r>
            <a:endParaRPr lang="en-US" sz="2400" dirty="0">
              <a:solidFill>
                <a:schemeClr val="tx1"/>
              </a:solidFill>
              <a:latin typeface="Trebuchet MS" panose="020B0603020202020204" pitchFamily="34" charset="0"/>
              <a:cs typeface="Trebuchet MS"/>
            </a:endParaRPr>
          </a:p>
          <a:p>
            <a:pPr marL="355600" marR="226695" indent="-343535">
              <a:spcBef>
                <a:spcPts val="105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3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Safeguarding</a:t>
            </a:r>
            <a:r>
              <a:rPr sz="2400" b="1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400" b="1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b="1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b="1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(2009),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act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ensures</a:t>
            </a:r>
            <a:r>
              <a:rPr sz="240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"that disabled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same</a:t>
            </a:r>
            <a:r>
              <a:rPr sz="2400" spc="-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right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non-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40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protected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harm</a:t>
            </a:r>
            <a:r>
              <a:rPr lang="en-US" sz="2400" spc="-20" dirty="0"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Abuse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",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(Cambridgeshire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Peterborough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ts val="2870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Safeguarding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Partnership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Board,</a:t>
            </a:r>
            <a:r>
              <a:rPr sz="24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ct val="100000"/>
              </a:lnSpc>
              <a:spcBef>
                <a:spcPts val="1019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8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Staying</a:t>
            </a:r>
            <a:r>
              <a:rPr sz="2400" b="1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put</a:t>
            </a:r>
            <a:r>
              <a:rPr sz="2400" b="1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(2013),</a:t>
            </a:r>
            <a:r>
              <a:rPr sz="2400" spc="-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was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put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place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so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those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reached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age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18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able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remain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with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foster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carers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longer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period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time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(GOV.UK, 2013)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4451350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DOMESTIC</a:t>
            </a:r>
            <a:r>
              <a:rPr spc="-240" dirty="0"/>
              <a:t> </a:t>
            </a:r>
            <a:r>
              <a:rPr dirty="0"/>
              <a:t>ABUSE</a:t>
            </a:r>
            <a:r>
              <a:rPr spc="-25" dirty="0"/>
              <a:t> </a:t>
            </a:r>
            <a:r>
              <a:rPr lang="en-US" spc="-20" dirty="0"/>
              <a:t>ACT</a:t>
            </a:r>
            <a:endParaRPr spc="-20" dirty="0"/>
          </a:p>
        </p:txBody>
      </p:sp>
      <p:sp>
        <p:nvSpPr>
          <p:cNvPr id="3" name="object 3"/>
          <p:cNvSpPr txBox="1"/>
          <p:nvPr/>
        </p:nvSpPr>
        <p:spPr>
          <a:xfrm>
            <a:off x="78739" y="724852"/>
            <a:ext cx="11939905" cy="469328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22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was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first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imposed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30th</a:t>
            </a:r>
            <a:r>
              <a:rPr sz="2400" spc="-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April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2021,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it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aims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those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are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facing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abuse.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offers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range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things which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example: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Priority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housing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house</a:t>
            </a:r>
            <a:endParaRPr sz="2400" dirty="0">
              <a:latin typeface="Trebuchet MS"/>
              <a:cs typeface="Trebuchet MS"/>
            </a:endParaRPr>
          </a:p>
          <a:p>
            <a:pPr marL="298450" marR="329565" indent="-286385">
              <a:lnSpc>
                <a:spcPts val="2850"/>
              </a:lnSpc>
              <a:spcBef>
                <a:spcPts val="114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1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official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definition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deems children</a:t>
            </a:r>
            <a:r>
              <a:rPr sz="240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victims</a:t>
            </a:r>
            <a:r>
              <a:rPr sz="2400" spc="-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own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right,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provide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protection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ensuring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their</a:t>
            </a:r>
            <a:endParaRPr sz="2400" dirty="0">
              <a:latin typeface="Trebuchet MS"/>
              <a:cs typeface="Trebuchet MS"/>
            </a:endParaRPr>
          </a:p>
          <a:p>
            <a:pPr marL="298450">
              <a:lnSpc>
                <a:spcPts val="2765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experience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with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doesn’t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become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obstacle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future,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endParaRPr sz="2400" dirty="0">
              <a:latin typeface="Trebuchet MS"/>
              <a:cs typeface="Trebuchet MS"/>
            </a:endParaRPr>
          </a:p>
          <a:p>
            <a:pPr marL="29845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obstructing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success</a:t>
            </a:r>
            <a:endParaRPr sz="24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1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These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offers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made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relatively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new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get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support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during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calamitous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time</a:t>
            </a:r>
            <a:r>
              <a:rPr sz="2400" spc="-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 (Women's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aid,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449453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THE</a:t>
            </a:r>
            <a:r>
              <a:rPr spc="-160" dirty="0"/>
              <a:t> </a:t>
            </a:r>
            <a:r>
              <a:rPr spc="-85" dirty="0"/>
              <a:t>STAYING</a:t>
            </a:r>
            <a:r>
              <a:rPr spc="-15" dirty="0"/>
              <a:t> </a:t>
            </a:r>
            <a:r>
              <a:rPr dirty="0"/>
              <a:t>PUT</a:t>
            </a:r>
            <a:r>
              <a:rPr spc="-270" dirty="0"/>
              <a:t> </a:t>
            </a:r>
            <a:r>
              <a:rPr spc="-25" dirty="0"/>
              <a:t>ACT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771" y="1962604"/>
            <a:ext cx="11481116" cy="4668329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434340" indent="-343535">
              <a:lnSpc>
                <a:spcPct val="100800"/>
              </a:lnSpc>
              <a:spcBef>
                <a:spcPts val="8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staying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put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was</a:t>
            </a:r>
            <a:r>
              <a:rPr sz="2000" spc="-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implemented</a:t>
            </a:r>
            <a:r>
              <a:rPr sz="2000" spc="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ensure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individuals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receive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from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their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</a:t>
            </a:r>
            <a:r>
              <a:rPr sz="2000" spc="-114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carers</a:t>
            </a:r>
            <a:r>
              <a:rPr sz="2000" spc="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past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18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369570" indent="-343535">
              <a:lnSpc>
                <a:spcPct val="100899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Local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authorities</a:t>
            </a:r>
            <a:r>
              <a:rPr sz="2000" spc="-1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England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must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"facilitate,</a:t>
            </a:r>
            <a:r>
              <a:rPr sz="2000" spc="-1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monitor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support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staying</a:t>
            </a:r>
            <a:r>
              <a:rPr sz="2000" spc="-7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put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arrangements</a:t>
            </a:r>
            <a:r>
              <a:rPr sz="2000" spc="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fostered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young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people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until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they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reach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21"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(The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Fostering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network,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2014)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429895" indent="-343535">
              <a:lnSpc>
                <a:spcPct val="100899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ensure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eldest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son</a:t>
            </a:r>
            <a:r>
              <a:rPr sz="2000" spc="-1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remain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during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 critical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period</a:t>
            </a:r>
            <a:r>
              <a:rPr sz="2000" spc="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life,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allowing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without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shifted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independence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425450" indent="-343535">
              <a:lnSpc>
                <a:spcPct val="101000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example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,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employment,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education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,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training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without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disrupted</a:t>
            </a:r>
            <a:r>
              <a:rPr sz="2000" spc="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whilst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same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time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provided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by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family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5080" indent="-343535">
              <a:lnSpc>
                <a:spcPct val="100899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is</a:t>
            </a:r>
            <a:r>
              <a:rPr sz="2000" spc="-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essential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 it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allows him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get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 life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together,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made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independent</a:t>
            </a:r>
            <a:r>
              <a:rPr sz="2000" spc="1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tender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18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may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detrimental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his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general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well-being</a:t>
            </a:r>
            <a:r>
              <a:rPr sz="2000" spc="5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quality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256540" indent="-343535">
              <a:lnSpc>
                <a:spcPct val="100899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Issues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such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homelessness,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unemployment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depression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may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afflict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due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having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no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knowledge</a:t>
            </a:r>
            <a:r>
              <a:rPr sz="2000" spc="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real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world,</a:t>
            </a:r>
            <a:r>
              <a:rPr sz="2000" spc="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provide</a:t>
            </a:r>
            <a:r>
              <a:rPr sz="2000" spc="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time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gain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experience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adult</a:t>
            </a:r>
            <a:r>
              <a:rPr sz="2000" spc="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order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successful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future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62500" y="19430"/>
            <a:ext cx="7429500" cy="19431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8127365" cy="111823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dirty="0"/>
              <a:t>BENEFITS</a:t>
            </a:r>
            <a:r>
              <a:rPr spc="-21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FINANCIAL</a:t>
            </a:r>
            <a:r>
              <a:rPr spc="-360" dirty="0"/>
              <a:t> </a:t>
            </a:r>
            <a:r>
              <a:rPr dirty="0"/>
              <a:t>AID</a:t>
            </a:r>
            <a:r>
              <a:rPr spc="60" dirty="0"/>
              <a:t> </a:t>
            </a:r>
            <a:r>
              <a:rPr dirty="0"/>
              <a:t>FROM</a:t>
            </a:r>
            <a:r>
              <a:rPr spc="-60" dirty="0"/>
              <a:t> </a:t>
            </a:r>
            <a:r>
              <a:rPr spc="-25" dirty="0"/>
              <a:t>THE </a:t>
            </a:r>
            <a:r>
              <a:rPr spc="-10" dirty="0"/>
              <a:t>GOVERNEMENT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381823"/>
            <a:ext cx="12013565" cy="4965462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55600" marR="413384" indent="-343535">
              <a:lnSpc>
                <a:spcPts val="2850"/>
              </a:lnSpc>
              <a:spcBef>
                <a:spcPts val="22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9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mother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try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research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gain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advice</a:t>
            </a:r>
            <a:r>
              <a:rPr sz="24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advisor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see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if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 are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eligible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government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ct val="100400"/>
              </a:lnSpc>
              <a:spcBef>
                <a:spcPts val="93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2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doing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so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reduce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families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difficulties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allowing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less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anxiety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when it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comes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finances,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relieving</a:t>
            </a:r>
            <a:r>
              <a:rPr sz="240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 mother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stress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provided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endParaRPr sz="2400" dirty="0">
              <a:latin typeface="Trebuchet MS"/>
              <a:cs typeface="Trebuchet MS"/>
            </a:endParaRPr>
          </a:p>
          <a:p>
            <a:pPr marL="355600" marR="396240" indent="-343535">
              <a:lnSpc>
                <a:spcPct val="100400"/>
              </a:lnSpc>
              <a:spcBef>
                <a:spcPts val="101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example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may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meet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eligibility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criteria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claim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receive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 for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disabled son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used to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buy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him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things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with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his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day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day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life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5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4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mother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may</a:t>
            </a:r>
            <a:r>
              <a:rPr sz="2400" spc="-1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able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claim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single</a:t>
            </a:r>
            <a:r>
              <a:rPr lang="en-US" sz="2400" dirty="0">
                <a:solidFill>
                  <a:srgbClr val="404040"/>
                </a:solidFill>
                <a:latin typeface="Trebuchet MS"/>
                <a:cs typeface="Trebuchet MS"/>
              </a:rPr>
              <a:t> parent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benefits</a:t>
            </a:r>
            <a:r>
              <a:rPr sz="24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make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spc="-40" dirty="0">
                <a:solidFill>
                  <a:srgbClr val="404040"/>
                </a:solidFill>
                <a:latin typeface="Trebuchet MS"/>
                <a:cs typeface="Trebuchet MS"/>
              </a:rPr>
              <a:t>           	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sure</a:t>
            </a:r>
            <a:r>
              <a:rPr lang="en-US"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receive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everything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4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applying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focus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lives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individually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benefit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602" y="634111"/>
            <a:ext cx="264287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CONCLUSION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3085" y="1583118"/>
            <a:ext cx="8333105" cy="377449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ct val="90200"/>
              </a:lnSpc>
              <a:spcBef>
                <a:spcPts val="325"/>
              </a:spcBef>
            </a:pPr>
            <a:r>
              <a:rPr lang="en-US" sz="1700" dirty="0">
                <a:solidFill>
                  <a:schemeClr val="tx1"/>
                </a:solidFill>
                <a:latin typeface="Trebuchet MS"/>
                <a:cs typeface="Trebuchet MS"/>
              </a:rPr>
              <a:t>After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viewing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case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of</a:t>
            </a:r>
            <a:r>
              <a:rPr sz="1700" spc="1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D,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there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many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issues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for</a:t>
            </a:r>
            <a:r>
              <a:rPr sz="1700" spc="-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consider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when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thinking</a:t>
            </a:r>
            <a:r>
              <a:rPr sz="1700" spc="-2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about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moving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forward</a:t>
            </a:r>
            <a:r>
              <a:rPr sz="1700" spc="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family,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factors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should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take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into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consideration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are: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02565" indent="-343535">
              <a:lnSpc>
                <a:spcPts val="1880"/>
              </a:lnSpc>
              <a:spcBef>
                <a:spcPts val="101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Gaining</a:t>
            </a:r>
            <a:r>
              <a:rPr sz="1700" spc="-2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help</a:t>
            </a:r>
            <a:r>
              <a:rPr sz="1700" spc="-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from professionals</a:t>
            </a:r>
            <a:r>
              <a:rPr sz="1700" spc="-1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seeking</a:t>
            </a:r>
            <a:r>
              <a:rPr sz="1700" spc="-2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advice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from professionals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how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can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go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about</a:t>
            </a:r>
            <a:r>
              <a:rPr sz="1700" spc="-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tackling</a:t>
            </a:r>
            <a:r>
              <a:rPr sz="1700" spc="-1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their</a:t>
            </a:r>
            <a:r>
              <a:rPr sz="1700" spc="-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issues</a:t>
            </a:r>
            <a:r>
              <a:rPr lang="en-US" sz="1700" spc="-1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73685" indent="-343535">
              <a:lnSpc>
                <a:spcPts val="1880"/>
              </a:lnSpc>
              <a:spcBef>
                <a:spcPts val="894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mother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must consider</a:t>
            </a:r>
            <a:r>
              <a:rPr sz="1700" spc="-7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children's</a:t>
            </a:r>
            <a:r>
              <a:rPr sz="1700" spc="-19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mental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health</a:t>
            </a:r>
            <a:r>
              <a:rPr sz="1700" spc="-1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have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all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been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experiencing</a:t>
            </a:r>
            <a:r>
              <a:rPr sz="1700" spc="-1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domestic</a:t>
            </a:r>
            <a:r>
              <a:rPr sz="1700" spc="-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abuse</a:t>
            </a:r>
            <a:r>
              <a:rPr lang="en-US" sz="1700" spc="-2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448309" indent="-343535">
              <a:lnSpc>
                <a:spcPts val="1800"/>
              </a:lnSpc>
              <a:spcBef>
                <a:spcPts val="103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Making</a:t>
            </a:r>
            <a:r>
              <a:rPr sz="1700" spc="-1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sure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stay</a:t>
            </a:r>
            <a:r>
              <a:rPr sz="1700" spc="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together</a:t>
            </a:r>
            <a:r>
              <a:rPr sz="1700" spc="-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unit</a:t>
            </a:r>
            <a:r>
              <a:rPr sz="1700" spc="-10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ensure</a:t>
            </a:r>
            <a:r>
              <a:rPr sz="1700" spc="-1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each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member</a:t>
            </a:r>
            <a:r>
              <a:rPr sz="1700" spc="-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is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feeling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good</a:t>
            </a:r>
            <a:r>
              <a:rPr lang="en-US" sz="1700" spc="-2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988060" indent="-343535">
              <a:lnSpc>
                <a:spcPts val="1800"/>
              </a:lnSpc>
              <a:spcBef>
                <a:spcPts val="105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Keeping</a:t>
            </a:r>
            <a:r>
              <a:rPr sz="1700" spc="-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positive</a:t>
            </a:r>
            <a:r>
              <a:rPr sz="1700" spc="10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mindset</a:t>
            </a:r>
            <a:r>
              <a:rPr sz="1700" spc="-1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negativity</a:t>
            </a:r>
            <a:r>
              <a:rPr sz="1700" spc="-2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will</a:t>
            </a:r>
            <a:r>
              <a:rPr sz="1700" spc="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not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contribute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towards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the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betterment</a:t>
            </a:r>
            <a:r>
              <a:rPr sz="1700" spc="-1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of</a:t>
            </a:r>
            <a:r>
              <a:rPr sz="1700" spc="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situation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in</a:t>
            </a:r>
            <a:r>
              <a:rPr lang="en-US" sz="1700" spc="-25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59715" indent="-343535">
              <a:lnSpc>
                <a:spcPts val="1880"/>
              </a:lnSpc>
              <a:spcBef>
                <a:spcPts val="990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These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considerations</a:t>
            </a:r>
            <a:r>
              <a:rPr sz="1700" spc="-19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being</a:t>
            </a:r>
            <a:r>
              <a:rPr sz="1700" spc="-1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taken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by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0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will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improve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their</a:t>
            </a:r>
            <a:r>
              <a:rPr sz="1700" spc="-7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situation</a:t>
            </a:r>
            <a:r>
              <a:rPr sz="1700" spc="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and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help</a:t>
            </a:r>
            <a:r>
              <a:rPr sz="1700" spc="-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them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reach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place</a:t>
            </a:r>
            <a:r>
              <a:rPr sz="1700" spc="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where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content</a:t>
            </a:r>
            <a:r>
              <a:rPr lang="en-US" sz="1700" spc="-1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776D9D-1D81-203A-4F8E-3BE98670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9892" y="4345577"/>
            <a:ext cx="3382108" cy="249835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58000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025" y="741680"/>
            <a:ext cx="12045950" cy="5530553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52069">
              <a:lnSpc>
                <a:spcPct val="99900"/>
              </a:lnSpc>
              <a:spcBef>
                <a:spcPts val="130"/>
              </a:spcBef>
              <a:tabLst>
                <a:tab pos="11984990" algn="l"/>
              </a:tabLst>
            </a:pPr>
            <a:r>
              <a:rPr dirty="0">
                <a:latin typeface="Trebuchet MS"/>
                <a:cs typeface="Trebuchet MS"/>
              </a:rPr>
              <a:t>Adobe</a:t>
            </a:r>
            <a:r>
              <a:rPr spc="-13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Different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ages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</a:t>
            </a:r>
            <a:r>
              <a:rPr i="1" spc="-4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with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spc="-20" dirty="0">
                <a:latin typeface="Trebuchet MS"/>
                <a:cs typeface="Trebuchet MS"/>
              </a:rPr>
              <a:t>family.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Mans</a:t>
            </a:r>
            <a:r>
              <a:rPr i="1" spc="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life</a:t>
            </a:r>
            <a:r>
              <a:rPr i="1" spc="-1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stages,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person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growth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from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kid,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spc="-10" dirty="0">
                <a:latin typeface="Trebuchet MS"/>
                <a:cs typeface="Trebuchet MS"/>
              </a:rPr>
              <a:t>young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spc="-40" dirty="0">
                <a:latin typeface="Trebuchet MS"/>
                <a:cs typeface="Trebuchet MS"/>
              </a:rPr>
              <a:t>boy,</a:t>
            </a:r>
            <a:r>
              <a:rPr i="1" spc="-15" dirty="0">
                <a:latin typeface="Trebuchet MS"/>
                <a:cs typeface="Trebuchet MS"/>
              </a:rPr>
              <a:t> </a:t>
            </a:r>
            <a:r>
              <a:rPr i="1" spc="-25" dirty="0">
                <a:latin typeface="Trebuchet MS"/>
                <a:cs typeface="Trebuchet MS"/>
              </a:rPr>
              <a:t>teenager,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student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to</a:t>
            </a:r>
            <a:r>
              <a:rPr i="1" spc="-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adult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old</a:t>
            </a:r>
            <a:r>
              <a:rPr i="1"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man.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spc="-20" dirty="0">
                <a:latin typeface="Trebuchet MS"/>
                <a:cs typeface="Trebuchet MS"/>
              </a:rPr>
              <a:t>Male </a:t>
            </a:r>
            <a:r>
              <a:rPr i="1" dirty="0">
                <a:latin typeface="Trebuchet MS"/>
                <a:cs typeface="Trebuchet MS"/>
              </a:rPr>
              <a:t>character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vector illustration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set.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Boy</a:t>
            </a:r>
            <a:r>
              <a:rPr i="1" spc="-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growing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up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starting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family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Stock</a:t>
            </a:r>
            <a:r>
              <a:rPr i="1" spc="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Vector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9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-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Adobe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Stock.</a:t>
            </a:r>
            <a:r>
              <a:rPr spc="-17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0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https://stock.adobe.com/uk/images/different-ages-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man-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with-family-mans-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life-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stages-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person-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growth-from-</a:t>
            </a:r>
            <a:r>
              <a:rPr u="sng" spc="-3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kid-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young-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boy-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teenager-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stude</a:t>
            </a:r>
            <a:r>
              <a:rPr lang="en-GB" u="sng" spc="-20" dirty="0" err="1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nt</a:t>
            </a:r>
            <a:r>
              <a:rPr lang="en-GB"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-</a:t>
            </a:r>
            <a:r>
              <a:rPr lang="en-GB"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to-</a:t>
            </a: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and-old-man-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male-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character-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vector-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illustration-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set-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boy-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growing-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up-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and-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starting-family/310694848</a:t>
            </a:r>
            <a:r>
              <a:rPr spc="40" dirty="0">
                <a:solidFill>
                  <a:srgbClr val="99C93B"/>
                </a:solidFill>
                <a:latin typeface="Trebuchet MS"/>
                <a:cs typeface="Trebuchet MS"/>
                <a:hlinkClick r:id="rId2"/>
              </a:rPr>
              <a:t> </a:t>
            </a:r>
            <a:r>
              <a:rPr spc="-10" dirty="0">
                <a:latin typeface="Trebuchet MS"/>
                <a:cs typeface="Trebuchet MS"/>
                <a:hlinkClick r:id="rId2"/>
              </a:rPr>
              <a:t>[Accessed</a:t>
            </a:r>
            <a:r>
              <a:rPr spc="7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9</a:t>
            </a:r>
            <a:r>
              <a:rPr spc="25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Oct.</a:t>
            </a:r>
            <a:r>
              <a:rPr spc="145" dirty="0">
                <a:latin typeface="Trebuchet MS"/>
                <a:cs typeface="Trebuchet MS"/>
                <a:hlinkClick r:id="rId2"/>
              </a:rPr>
              <a:t> </a:t>
            </a:r>
            <a:r>
              <a:rPr spc="-10" dirty="0">
                <a:latin typeface="Trebuchet MS"/>
                <a:cs typeface="Trebuchet MS"/>
                <a:hlinkClick r:id="rId2"/>
              </a:rPr>
              <a:t>2022].</a:t>
            </a:r>
            <a:endParaRPr dirty="0">
              <a:latin typeface="Trebuchet MS"/>
              <a:cs typeface="Trebuchet MS"/>
            </a:endParaRPr>
          </a:p>
          <a:p>
            <a:pPr marL="12700" marR="227965">
              <a:lnSpc>
                <a:spcPts val="1650"/>
              </a:lnSpc>
              <a:spcBef>
                <a:spcPts val="125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27965">
              <a:lnSpc>
                <a:spcPts val="1650"/>
              </a:lnSpc>
              <a:spcBef>
                <a:spcPts val="125"/>
              </a:spcBef>
            </a:pPr>
            <a:r>
              <a:rPr dirty="0">
                <a:latin typeface="Trebuchet MS"/>
                <a:cs typeface="Trebuchet MS"/>
              </a:rPr>
              <a:t>American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Psychiatric</a:t>
            </a:r>
            <a:r>
              <a:rPr spc="-1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Association</a:t>
            </a:r>
            <a:r>
              <a:rPr spc="-6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(2019). </a:t>
            </a:r>
            <a:r>
              <a:rPr i="1" spc="-25" dirty="0">
                <a:latin typeface="Trebuchet MS"/>
                <a:cs typeface="Trebuchet MS"/>
              </a:rPr>
              <a:t>Treating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Women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Who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Have</a:t>
            </a:r>
            <a:r>
              <a:rPr i="1"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Experienced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Intimate</a:t>
            </a:r>
            <a:r>
              <a:rPr i="1" spc="-1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Partner</a:t>
            </a:r>
            <a:r>
              <a:rPr i="1" spc="-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Violence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114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[online]</a:t>
            </a:r>
            <a:r>
              <a:rPr spc="50" dirty="0">
                <a:latin typeface="Trebuchet MS"/>
                <a:cs typeface="Trebuchet MS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www.psychiatry.org</a:t>
            </a:r>
            <a:r>
              <a:rPr spc="-20" dirty="0">
                <a:latin typeface="Trebuchet MS"/>
                <a:cs typeface="Trebuchet MS"/>
              </a:rPr>
              <a:t>.</a:t>
            </a:r>
            <a:r>
              <a:rPr spc="-1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160" dirty="0">
                <a:latin typeface="Trebuchet MS"/>
                <a:cs typeface="Trebuchet MS"/>
              </a:rPr>
              <a:t> 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https://www.psychiatry.org/File%20Library/Psychiatrists/Cultural-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Competency/IPV-</a:t>
            </a:r>
            <a:r>
              <a:rPr u="sng" spc="-4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Guide/APA-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Guide-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to-IPV-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Among-Women.pdf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r>
              <a:rPr lang="en-US" dirty="0">
                <a:latin typeface="Trebuchet MS"/>
                <a:cs typeface="Trebuchet MS"/>
              </a:rPr>
              <a:t>https://www.birmingham.gov.uk/info/50099/your_housing_needs_assessment.</a:t>
            </a: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r>
              <a:rPr dirty="0">
                <a:latin typeface="Trebuchet MS"/>
                <a:cs typeface="Trebuchet MS"/>
              </a:rPr>
              <a:t>Bupa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UK</a:t>
            </a:r>
            <a:r>
              <a:rPr spc="7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-8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Signs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of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poor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mental</a:t>
            </a:r>
            <a:r>
              <a:rPr i="1" spc="-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health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-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Health</a:t>
            </a:r>
            <a:r>
              <a:rPr i="1" spc="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Information</a:t>
            </a:r>
            <a:r>
              <a:rPr i="1" spc="-13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6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Bupa</a:t>
            </a:r>
            <a:r>
              <a:rPr i="1"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UK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www.bupa.co.uk</a:t>
            </a:r>
            <a:r>
              <a:rPr spc="-10" dirty="0">
                <a:latin typeface="Trebuchet MS"/>
                <a:cs typeface="Trebuchet MS"/>
              </a:rPr>
              <a:t>.</a:t>
            </a:r>
            <a:r>
              <a:rPr spc="-18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5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https://www.bupa.co.uk/health-information/workplace-mental-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health/signs-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poor-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mh</a:t>
            </a:r>
            <a:r>
              <a:rPr spc="-25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endParaRPr lang="en-US" dirty="0"/>
          </a:p>
          <a:p>
            <a:pPr marL="12700">
              <a:lnSpc>
                <a:spcPts val="1605"/>
              </a:lnSpc>
            </a:pPr>
            <a:r>
              <a:rPr lang="en-US" dirty="0"/>
              <a:t>Children and domestic violence: a research overview of the impact on children Catherine Humphreys and Audrey </a:t>
            </a:r>
            <a:r>
              <a:rPr lang="en-US" dirty="0" err="1"/>
              <a:t>Mullender</a:t>
            </a:r>
            <a:r>
              <a:rPr lang="en-US" dirty="0"/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spc="-10" dirty="0" err="1">
                <a:latin typeface="Trebuchet MS"/>
                <a:cs typeface="Trebuchet MS"/>
              </a:rPr>
              <a:t>Cambridgeshire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and</a:t>
            </a:r>
            <a:r>
              <a:rPr spc="5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Peterborough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Safeguarding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0" dirty="0">
                <a:latin typeface="Trebuchet MS"/>
                <a:cs typeface="Trebuchet MS"/>
              </a:rPr>
              <a:t>Partnership</a:t>
            </a:r>
            <a:r>
              <a:rPr spc="-3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Board</a:t>
            </a:r>
            <a:r>
              <a:rPr spc="5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(2022).</a:t>
            </a:r>
            <a:r>
              <a:rPr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Safeguarding</a:t>
            </a:r>
            <a:r>
              <a:rPr i="1" spc="-114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Disabled</a:t>
            </a:r>
            <a:r>
              <a:rPr i="1" spc="-114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Children</a:t>
            </a:r>
            <a:r>
              <a:rPr i="1"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-6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Cambridgeshire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-35" dirty="0">
                <a:latin typeface="Trebuchet MS"/>
                <a:cs typeface="Trebuchet MS"/>
              </a:rPr>
              <a:t> </a:t>
            </a:r>
            <a:r>
              <a:rPr i="1" spc="-10" dirty="0">
                <a:latin typeface="Trebuchet MS"/>
                <a:cs typeface="Trebuchet MS"/>
              </a:rPr>
              <a:t>Peterborough</a:t>
            </a:r>
            <a:endParaRPr dirty="0">
              <a:latin typeface="Trebuchet MS"/>
              <a:cs typeface="Trebuchet MS"/>
            </a:endParaRPr>
          </a:p>
          <a:p>
            <a:pPr marL="12700" marR="1672589">
              <a:lnSpc>
                <a:spcPts val="1650"/>
              </a:lnSpc>
              <a:spcBef>
                <a:spcPts val="130"/>
              </a:spcBef>
            </a:pPr>
            <a:r>
              <a:rPr i="1" dirty="0">
                <a:latin typeface="Trebuchet MS"/>
                <a:cs typeface="Trebuchet MS"/>
              </a:rPr>
              <a:t>Safeguarding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Partnership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Board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5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Safeguardingcambspeterborough.org.uk.</a:t>
            </a:r>
            <a:r>
              <a:rPr spc="-14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80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https://www.safeguardingcambspeterborough.org.uk/children-board/professionals/procedures/safeguarding-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disabled-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children/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sz="1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58000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025" y="741680"/>
            <a:ext cx="12045950" cy="564596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605790">
              <a:lnSpc>
                <a:spcPts val="1650"/>
              </a:lnSpc>
              <a:spcBef>
                <a:spcPts val="75"/>
              </a:spcBef>
            </a:pPr>
            <a:r>
              <a:rPr spc="-30" dirty="0">
                <a:latin typeface="Trebuchet MS"/>
                <a:cs typeface="Trebuchet MS"/>
                <a:hlinkClick r:id="rId2"/>
              </a:rPr>
              <a:t>GOV.UK</a:t>
            </a:r>
            <a:r>
              <a:rPr spc="1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(n.d.).</a:t>
            </a:r>
            <a:r>
              <a:rPr spc="-6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Check</a:t>
            </a:r>
            <a:r>
              <a:rPr i="1" spc="-4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benefits</a:t>
            </a:r>
            <a:r>
              <a:rPr i="1" spc="-6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and</a:t>
            </a:r>
            <a:r>
              <a:rPr i="1" spc="4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financial</a:t>
            </a:r>
            <a:r>
              <a:rPr i="1" spc="-8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support</a:t>
            </a:r>
            <a:r>
              <a:rPr i="1" spc="-85" dirty="0">
                <a:latin typeface="Trebuchet MS"/>
                <a:cs typeface="Trebuchet MS"/>
                <a:hlinkClick r:id="rId2"/>
              </a:rPr>
              <a:t> </a:t>
            </a:r>
            <a:r>
              <a:rPr i="1" spc="-10" dirty="0">
                <a:latin typeface="Trebuchet MS"/>
                <a:cs typeface="Trebuchet MS"/>
                <a:hlinkClick r:id="rId2"/>
              </a:rPr>
              <a:t>you</a:t>
            </a:r>
            <a:r>
              <a:rPr i="1" spc="-4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can</a:t>
            </a:r>
            <a:r>
              <a:rPr i="1" spc="-3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get</a:t>
            </a:r>
            <a:r>
              <a:rPr dirty="0">
                <a:latin typeface="Trebuchet MS"/>
                <a:cs typeface="Trebuchet MS"/>
                <a:hlinkClick r:id="rId2"/>
              </a:rPr>
              <a:t>.</a:t>
            </a:r>
            <a:r>
              <a:rPr spc="1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[online]</a:t>
            </a:r>
            <a:r>
              <a:rPr spc="100" dirty="0">
                <a:latin typeface="Trebuchet MS"/>
                <a:cs typeface="Trebuchet MS"/>
                <a:hlinkClick r:id="rId2"/>
              </a:rPr>
              <a:t> </a:t>
            </a:r>
            <a:r>
              <a:rPr spc="-35" dirty="0">
                <a:latin typeface="Trebuchet MS"/>
                <a:cs typeface="Trebuchet MS"/>
                <a:hlinkClick r:id="rId2"/>
              </a:rPr>
              <a:t>GOV.UK.</a:t>
            </a:r>
            <a:r>
              <a:rPr spc="-16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Available</a:t>
            </a:r>
            <a:r>
              <a:rPr spc="-25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at:</a:t>
            </a:r>
            <a:r>
              <a:rPr spc="-135" dirty="0">
                <a:latin typeface="Trebuchet MS"/>
                <a:cs typeface="Trebuchet MS"/>
                <a:hlinkClick r:id="rId2"/>
              </a:rPr>
              <a:t> 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https://www.gov.uk/check-benefits-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financial-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2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support</a:t>
            </a:r>
            <a:r>
              <a:rPr spc="-10" dirty="0">
                <a:latin typeface="Trebuchet MS"/>
                <a:cs typeface="Trebuchet MS"/>
                <a:hlinkClick r:id="rId2"/>
              </a:rPr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 marR="605790">
              <a:lnSpc>
                <a:spcPts val="1650"/>
              </a:lnSpc>
              <a:spcBef>
                <a:spcPts val="75"/>
              </a:spcBef>
            </a:pP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spc="-30" dirty="0">
                <a:latin typeface="Trebuchet MS"/>
                <a:cs typeface="Trebuchet MS"/>
              </a:rPr>
              <a:t>GOV.UK</a:t>
            </a:r>
            <a:r>
              <a:rPr spc="4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Disability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Living</a:t>
            </a:r>
            <a:r>
              <a:rPr i="1" spc="-1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Allowance</a:t>
            </a:r>
            <a:r>
              <a:rPr i="1" spc="-7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(DLA)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for</a:t>
            </a:r>
            <a:r>
              <a:rPr i="1" spc="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children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35" dirty="0">
                <a:latin typeface="Trebuchet MS"/>
                <a:cs typeface="Trebuchet MS"/>
              </a:rPr>
              <a:t> </a:t>
            </a:r>
            <a:r>
              <a:rPr spc="-35" dirty="0">
                <a:latin typeface="Trebuchet MS"/>
                <a:cs typeface="Trebuchet MS"/>
              </a:rPr>
              <a:t>GOV.UK.</a:t>
            </a:r>
            <a:r>
              <a:rPr spc="-1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-20" dirty="0">
                <a:latin typeface="Trebuchet MS"/>
                <a:cs typeface="Trebuchet MS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https://www.gov.uk/disability-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living-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allowance-children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2683510">
              <a:lnSpc>
                <a:spcPts val="1650"/>
              </a:lnSpc>
              <a:spcBef>
                <a:spcPts val="130"/>
              </a:spcBef>
            </a:pPr>
            <a:endParaRPr lang="en-US" spc="-30" dirty="0">
              <a:latin typeface="Trebuchet MS"/>
              <a:cs typeface="Trebuchet MS"/>
            </a:endParaRPr>
          </a:p>
          <a:p>
            <a:pPr marL="12700" marR="2683510">
              <a:lnSpc>
                <a:spcPts val="1650"/>
              </a:lnSpc>
              <a:spcBef>
                <a:spcPts val="130"/>
              </a:spcBef>
            </a:pPr>
            <a:r>
              <a:rPr spc="-30" dirty="0">
                <a:latin typeface="Trebuchet MS"/>
                <a:cs typeface="Trebuchet MS"/>
              </a:rPr>
              <a:t>GOV.UK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(2013).</a:t>
            </a:r>
            <a:r>
              <a:rPr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Staying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put: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arrangements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for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care</a:t>
            </a:r>
            <a:r>
              <a:rPr i="1" spc="-4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leavers</a:t>
            </a:r>
            <a:r>
              <a:rPr i="1" spc="-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aged 18</a:t>
            </a:r>
            <a:r>
              <a:rPr i="1" spc="-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years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above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spc="-35" dirty="0">
                <a:latin typeface="Trebuchet MS"/>
                <a:cs typeface="Trebuchet MS"/>
              </a:rPr>
              <a:t>GOV.UK.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35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https://www.gov.uk/government/publications/staying-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put-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arrangements-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for-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care-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leavers-aged-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18-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years-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and-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above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81330">
              <a:lnSpc>
                <a:spcPts val="1650"/>
              </a:lnSpc>
              <a:spcBef>
                <a:spcPts val="80"/>
              </a:spcBef>
            </a:pPr>
            <a:endParaRPr lang="en-US" dirty="0">
              <a:latin typeface="Trebuchet MS"/>
              <a:cs typeface="Trebuchet MS"/>
              <a:hlinkClick r:id="rId5"/>
            </a:endParaRPr>
          </a:p>
          <a:p>
            <a:pPr marL="12700" marR="481330">
              <a:lnSpc>
                <a:spcPts val="1650"/>
              </a:lnSpc>
              <a:spcBef>
                <a:spcPts val="80"/>
              </a:spcBef>
            </a:pPr>
            <a:r>
              <a:rPr dirty="0">
                <a:latin typeface="Trebuchet MS"/>
                <a:cs typeface="Trebuchet MS"/>
                <a:hlinkClick r:id="rId5"/>
              </a:rPr>
              <a:t>Public</a:t>
            </a:r>
            <a:r>
              <a:rPr spc="-105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Health</a:t>
            </a:r>
            <a:r>
              <a:rPr spc="-15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England</a:t>
            </a:r>
            <a:r>
              <a:rPr spc="-30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(2018).</a:t>
            </a:r>
            <a:r>
              <a:rPr spc="60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Public</a:t>
            </a:r>
            <a:r>
              <a:rPr i="1" spc="-40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mental</a:t>
            </a:r>
            <a:r>
              <a:rPr i="1" spc="15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health</a:t>
            </a:r>
            <a:r>
              <a:rPr dirty="0">
                <a:latin typeface="Trebuchet MS"/>
                <a:cs typeface="Trebuchet MS"/>
                <a:hlinkClick r:id="rId5"/>
              </a:rPr>
              <a:t>.</a:t>
            </a:r>
            <a:r>
              <a:rPr spc="-70" dirty="0">
                <a:latin typeface="Trebuchet MS"/>
                <a:cs typeface="Trebuchet MS"/>
                <a:hlinkClick r:id="rId5"/>
              </a:rPr>
              <a:t> </a:t>
            </a:r>
            <a:r>
              <a:rPr spc="-10" dirty="0">
                <a:latin typeface="Trebuchet MS"/>
                <a:cs typeface="Trebuchet MS"/>
                <a:hlinkClick r:id="rId5"/>
              </a:rPr>
              <a:t>[online]</a:t>
            </a:r>
            <a:r>
              <a:rPr spc="25" dirty="0">
                <a:latin typeface="Trebuchet MS"/>
                <a:cs typeface="Trebuchet MS"/>
                <a:hlinkClick r:id="rId5"/>
              </a:rPr>
              <a:t> </a:t>
            </a:r>
            <a:r>
              <a:rPr spc="-35" dirty="0">
                <a:latin typeface="Trebuchet MS"/>
                <a:cs typeface="Trebuchet MS"/>
                <a:hlinkClick r:id="rId5"/>
              </a:rPr>
              <a:t>GOV.UK.</a:t>
            </a:r>
            <a:r>
              <a:rPr spc="-65" dirty="0">
                <a:latin typeface="Trebuchet MS"/>
                <a:cs typeface="Trebuchet MS"/>
                <a:hlinkClick r:id="rId5"/>
              </a:rPr>
              <a:t> </a:t>
            </a:r>
            <a:r>
              <a:rPr spc="-10" dirty="0">
                <a:latin typeface="Trebuchet MS"/>
                <a:cs typeface="Trebuchet MS"/>
                <a:hlinkClick r:id="rId5"/>
              </a:rPr>
              <a:t>Available</a:t>
            </a:r>
            <a:r>
              <a:rPr spc="-100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at:</a:t>
            </a:r>
            <a:r>
              <a:rPr spc="55" dirty="0">
                <a:latin typeface="Trebuchet MS"/>
                <a:cs typeface="Trebuchet MS"/>
                <a:hlinkClick r:id="rId5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https://www.gov.uk/government/collections/public-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mental-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5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health</a:t>
            </a:r>
            <a:r>
              <a:rPr spc="-10" dirty="0">
                <a:latin typeface="Trebuchet MS"/>
                <a:cs typeface="Trebuchet MS"/>
                <a:hlinkClick r:id="rId5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dirty="0">
                <a:latin typeface="Trebuchet MS"/>
                <a:cs typeface="Trebuchet MS"/>
                <a:hlinkClick r:id="rId6"/>
              </a:rPr>
              <a:t>Sketch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Bubble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(2022).</a:t>
            </a:r>
            <a:r>
              <a:rPr spc="-45" dirty="0">
                <a:latin typeface="Trebuchet MS"/>
                <a:cs typeface="Trebuchet MS"/>
                <a:hlinkClick r:id="rId6"/>
              </a:rPr>
              <a:t> </a:t>
            </a:r>
            <a:r>
              <a:rPr i="1" dirty="0">
                <a:latin typeface="Trebuchet MS"/>
                <a:cs typeface="Trebuchet MS"/>
                <a:hlinkClick r:id="rId6"/>
              </a:rPr>
              <a:t>Domains</a:t>
            </a:r>
            <a:r>
              <a:rPr i="1" spc="-45" dirty="0">
                <a:latin typeface="Trebuchet MS"/>
                <a:cs typeface="Trebuchet MS"/>
                <a:hlinkClick r:id="rId6"/>
              </a:rPr>
              <a:t> </a:t>
            </a:r>
            <a:r>
              <a:rPr i="1" dirty="0">
                <a:latin typeface="Trebuchet MS"/>
                <a:cs typeface="Trebuchet MS"/>
                <a:hlinkClick r:id="rId6"/>
              </a:rPr>
              <a:t>of</a:t>
            </a:r>
            <a:r>
              <a:rPr i="1" spc="50" dirty="0">
                <a:latin typeface="Trebuchet MS"/>
                <a:cs typeface="Trebuchet MS"/>
                <a:hlinkClick r:id="rId6"/>
              </a:rPr>
              <a:t> </a:t>
            </a:r>
            <a:r>
              <a:rPr i="1" spc="-10" dirty="0">
                <a:latin typeface="Trebuchet MS"/>
                <a:cs typeface="Trebuchet MS"/>
                <a:hlinkClick r:id="rId6"/>
              </a:rPr>
              <a:t>Wellbeing</a:t>
            </a:r>
            <a:r>
              <a:rPr spc="-10" dirty="0">
                <a:latin typeface="Trebuchet MS"/>
                <a:cs typeface="Trebuchet MS"/>
                <a:hlinkClick r:id="rId6"/>
              </a:rPr>
              <a:t>.</a:t>
            </a:r>
            <a:r>
              <a:rPr spc="-75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[online]</a:t>
            </a:r>
            <a:r>
              <a:rPr spc="25" dirty="0">
                <a:latin typeface="Trebuchet MS"/>
                <a:cs typeface="Trebuchet MS"/>
                <a:hlinkClick r:id="rId6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www.sketchbubble.com</a:t>
            </a:r>
            <a:r>
              <a:rPr spc="-10" dirty="0">
                <a:latin typeface="Trebuchet MS"/>
                <a:cs typeface="Trebuchet MS"/>
                <a:hlinkClick r:id="rId6"/>
              </a:rPr>
              <a:t>.</a:t>
            </a:r>
            <a:r>
              <a:rPr spc="-250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Available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at:</a:t>
            </a:r>
            <a:r>
              <a:rPr spc="-55" dirty="0">
                <a:latin typeface="Trebuchet MS"/>
                <a:cs typeface="Trebuchet MS"/>
                <a:hlinkClick r:id="rId6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https://www.sketchbubble.com/en/presentation-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64"/>
              </a:lnSpc>
              <a:spcBef>
                <a:spcPts val="45"/>
              </a:spcBef>
            </a:pP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domains-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of-wellbeing.html</a:t>
            </a:r>
            <a:r>
              <a:rPr spc="-55" dirty="0">
                <a:solidFill>
                  <a:srgbClr val="99C93B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[Accessed</a:t>
            </a:r>
            <a:r>
              <a:rPr spc="-4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5</a:t>
            </a:r>
            <a:r>
              <a:rPr spc="-65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Oct.</a:t>
            </a:r>
            <a:r>
              <a:rPr spc="20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2022].</a:t>
            </a:r>
            <a:endParaRPr dirty="0">
              <a:latin typeface="Trebuchet MS"/>
              <a:cs typeface="Trebuchet MS"/>
            </a:endParaRPr>
          </a:p>
          <a:p>
            <a:pPr marL="12700" marR="2489835">
              <a:lnSpc>
                <a:spcPts val="1730"/>
              </a:lnSpc>
              <a:spcBef>
                <a:spcPts val="5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489835">
              <a:lnSpc>
                <a:spcPts val="1730"/>
              </a:lnSpc>
              <a:spcBef>
                <a:spcPts val="5"/>
              </a:spcBef>
            </a:pPr>
            <a:r>
              <a:rPr dirty="0">
                <a:latin typeface="Trebuchet MS"/>
                <a:cs typeface="Trebuchet MS"/>
              </a:rPr>
              <a:t>The</a:t>
            </a:r>
            <a:r>
              <a:rPr spc="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Fostering</a:t>
            </a:r>
            <a:r>
              <a:rPr spc="-4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network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(2014).</a:t>
            </a:r>
            <a:r>
              <a:rPr spc="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Staying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Put |</a:t>
            </a:r>
            <a:r>
              <a:rPr i="1" spc="8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The</a:t>
            </a:r>
            <a:r>
              <a:rPr i="1" spc="-1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Fostering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Network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Thefosteringnetwork.org.uk.</a:t>
            </a:r>
            <a:r>
              <a:rPr spc="-17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14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https://www.thefosteringnetwork.org.uk/policy-practice/practice-information/staying-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put</a:t>
            </a:r>
            <a:r>
              <a:rPr spc="-2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570"/>
              </a:lnSpc>
            </a:pP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570"/>
              </a:lnSpc>
            </a:pPr>
            <a:r>
              <a:rPr spc="-10" dirty="0">
                <a:latin typeface="Trebuchet MS"/>
                <a:cs typeface="Trebuchet MS"/>
              </a:rPr>
              <a:t>Wikipedia</a:t>
            </a:r>
            <a:r>
              <a:rPr spc="-9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Contributors</a:t>
            </a:r>
            <a:r>
              <a:rPr spc="2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(2019).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i="1" spc="-25" dirty="0">
                <a:latin typeface="Trebuchet MS"/>
                <a:cs typeface="Trebuchet MS"/>
              </a:rPr>
              <a:t>Well-</a:t>
            </a:r>
            <a:r>
              <a:rPr i="1" dirty="0">
                <a:latin typeface="Trebuchet MS"/>
                <a:cs typeface="Trebuchet MS"/>
              </a:rPr>
              <a:t>being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8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[online]</a:t>
            </a:r>
            <a:r>
              <a:rPr spc="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Wikipedia.</a:t>
            </a:r>
            <a:r>
              <a:rPr spc="-17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35" dirty="0">
                <a:latin typeface="Trebuchet MS"/>
                <a:cs typeface="Trebuchet MS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8"/>
              </a:rPr>
              <a:t>https://en.wikipedia.org/wiki/Well-being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lang="en-US" spc="-10" dirty="0">
              <a:latin typeface="Trebuchet MS"/>
              <a:cs typeface="Trebuchet MS"/>
              <a:hlinkClick r:id="rId9"/>
            </a:endParaRPr>
          </a:p>
          <a:p>
            <a:pPr marL="12700" marR="452755">
              <a:lnSpc>
                <a:spcPts val="1730"/>
              </a:lnSpc>
            </a:pPr>
            <a:r>
              <a:rPr spc="-10" dirty="0">
                <a:latin typeface="Trebuchet MS"/>
                <a:cs typeface="Trebuchet MS"/>
                <a:hlinkClick r:id="rId9"/>
              </a:rPr>
              <a:t>Women's</a:t>
            </a:r>
            <a:r>
              <a:rPr spc="25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aid</a:t>
            </a:r>
            <a:r>
              <a:rPr spc="40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(2022).</a:t>
            </a:r>
            <a:r>
              <a:rPr spc="30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Domestic</a:t>
            </a:r>
            <a:r>
              <a:rPr i="1" spc="-145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Abuse</a:t>
            </a:r>
            <a:r>
              <a:rPr i="1" spc="-185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Act</a:t>
            </a:r>
            <a:r>
              <a:rPr dirty="0">
                <a:latin typeface="Trebuchet MS"/>
                <a:cs typeface="Trebuchet MS"/>
                <a:hlinkClick r:id="rId9"/>
              </a:rPr>
              <a:t>.</a:t>
            </a:r>
            <a:r>
              <a:rPr spc="-80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[online]</a:t>
            </a:r>
            <a:r>
              <a:rPr spc="5" dirty="0">
                <a:latin typeface="Trebuchet MS"/>
                <a:cs typeface="Trebuchet MS"/>
                <a:hlinkClick r:id="rId9"/>
              </a:rPr>
              <a:t> </a:t>
            </a:r>
            <a:r>
              <a:rPr spc="-35" dirty="0">
                <a:latin typeface="Trebuchet MS"/>
                <a:cs typeface="Trebuchet MS"/>
                <a:hlinkClick r:id="rId9"/>
              </a:rPr>
              <a:t>Women’s</a:t>
            </a:r>
            <a:r>
              <a:rPr spc="-145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Aid.</a:t>
            </a:r>
            <a:r>
              <a:rPr spc="-80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Available</a:t>
            </a:r>
            <a:r>
              <a:rPr spc="-30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at:</a:t>
            </a:r>
            <a:r>
              <a:rPr spc="-35" dirty="0">
                <a:latin typeface="Trebuchet MS"/>
                <a:cs typeface="Trebuchet MS"/>
                <a:hlinkClick r:id="rId9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https://www.womensaid.org.uk/get-involved/campaign/domestic-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9"/>
              </a:rPr>
              <a:t> </a:t>
            </a: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abuse-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bill/</a:t>
            </a:r>
            <a:r>
              <a:rPr spc="-10" dirty="0">
                <a:latin typeface="Trebuchet MS"/>
                <a:cs typeface="Trebuchet MS"/>
                <a:hlinkClick r:id="rId9"/>
              </a:rPr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sz="1400" dirty="0"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602761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2801</TotalTime>
  <Words>2199</Words>
  <Application>Microsoft Office PowerPoint</Application>
  <PresentationFormat>Widescreen</PresentationFormat>
  <Paragraphs>140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Alegreya Sans</vt:lpstr>
      <vt:lpstr>Trebuchet MS</vt:lpstr>
      <vt:lpstr>Arial</vt:lpstr>
      <vt:lpstr>Times New Roman</vt:lpstr>
      <vt:lpstr>Bahnschrift</vt:lpstr>
      <vt:lpstr>Sitka Subheading</vt:lpstr>
      <vt:lpstr>Wingdings3</vt:lpstr>
      <vt:lpstr>Wingdings 3</vt:lpstr>
      <vt:lpstr>Office Theme</vt:lpstr>
      <vt:lpstr>CHILDREN, THE YOUTH AND FAMILIES</vt:lpstr>
      <vt:lpstr>CONTENTS</vt:lpstr>
      <vt:lpstr>INTRODUCTION</vt:lpstr>
      <vt:lpstr>DEFINITION OF WELL-BEING</vt:lpstr>
      <vt:lpstr>DOMAINS OF WELL BEING</vt:lpstr>
      <vt:lpstr>ANALYSIS OF FAMILY RATIONALE</vt:lpstr>
      <vt:lpstr>PROFESSIONAL HELP WHICH CAN BE UTILISED BY FAMILY D</vt:lpstr>
      <vt:lpstr>MEETING THE FAMILIES ISSUES THROUGH PROFESSIONAL INTERVENTIONS</vt:lpstr>
      <vt:lpstr>POLICIES IN FORCE FOR FAMILY D</vt:lpstr>
      <vt:lpstr>DOMESTIC ABUSE ACT</vt:lpstr>
      <vt:lpstr>THE STAYING PUT ACT</vt:lpstr>
      <vt:lpstr>BENEFITS AND FINANCIAL AID FROM THE GOVERNEMENT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CHILDREN, THE YOUTH AND FAMILIES</dc:title>
  <dc:creator>saeed anwar</dc:creator>
  <cp:lastModifiedBy>saeed anwar</cp:lastModifiedBy>
  <cp:revision>9</cp:revision>
  <dcterms:created xsi:type="dcterms:W3CDTF">2022-10-10T22:06:41Z</dcterms:created>
  <dcterms:modified xsi:type="dcterms:W3CDTF">2022-10-20T22:50:02Z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2022-10-09T00:00:00Z</vt:filetime>
  </property>
  <property fmtid="{D5CDD505-2E9C-101B-9397-08002B2CF9AE}" pid="3" name="LastSaved">
    <vt:filetime>2022-10-10T00:00:00Z</vt:filetime>
  </property>
</Properties>
</file>