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60"/>
  </p:notesMasterIdLst>
  <p:sldIdLst>
    <p:sldId id="256" r:id="rId3"/>
    <p:sldId id="317" r:id="rId4"/>
    <p:sldId id="335" r:id="rId5"/>
    <p:sldId id="316" r:id="rId6"/>
    <p:sldId id="263" r:id="rId7"/>
    <p:sldId id="318" r:id="rId8"/>
    <p:sldId id="319" r:id="rId9"/>
    <p:sldId id="320" r:id="rId10"/>
    <p:sldId id="321" r:id="rId11"/>
    <p:sldId id="338" r:id="rId12"/>
    <p:sldId id="322" r:id="rId13"/>
    <p:sldId id="339" r:id="rId14"/>
    <p:sldId id="323" r:id="rId15"/>
    <p:sldId id="324" r:id="rId16"/>
    <p:sldId id="342" r:id="rId17"/>
    <p:sldId id="260" r:id="rId18"/>
    <p:sldId id="341" r:id="rId19"/>
    <p:sldId id="347" r:id="rId20"/>
    <p:sldId id="346" r:id="rId21"/>
    <p:sldId id="345" r:id="rId22"/>
    <p:sldId id="344" r:id="rId23"/>
    <p:sldId id="284" r:id="rId24"/>
    <p:sldId id="343" r:id="rId25"/>
    <p:sldId id="348" r:id="rId26"/>
    <p:sldId id="349" r:id="rId27"/>
    <p:sldId id="350" r:id="rId28"/>
    <p:sldId id="352" r:id="rId29"/>
    <p:sldId id="351" r:id="rId30"/>
    <p:sldId id="357" r:id="rId31"/>
    <p:sldId id="356" r:id="rId32"/>
    <p:sldId id="355" r:id="rId33"/>
    <p:sldId id="354" r:id="rId34"/>
    <p:sldId id="266" r:id="rId35"/>
    <p:sldId id="353" r:id="rId36"/>
    <p:sldId id="289" r:id="rId37"/>
    <p:sldId id="358" r:id="rId38"/>
    <p:sldId id="363" r:id="rId39"/>
    <p:sldId id="267" r:id="rId40"/>
    <p:sldId id="296" r:id="rId41"/>
    <p:sldId id="280" r:id="rId42"/>
    <p:sldId id="299" r:id="rId43"/>
    <p:sldId id="269" r:id="rId44"/>
    <p:sldId id="297" r:id="rId45"/>
    <p:sldId id="303" r:id="rId46"/>
    <p:sldId id="287" r:id="rId47"/>
    <p:sldId id="307" r:id="rId48"/>
    <p:sldId id="313" r:id="rId49"/>
    <p:sldId id="309" r:id="rId50"/>
    <p:sldId id="308" r:id="rId51"/>
    <p:sldId id="311" r:id="rId52"/>
    <p:sldId id="312" r:id="rId53"/>
    <p:sldId id="292" r:id="rId54"/>
    <p:sldId id="300" r:id="rId55"/>
    <p:sldId id="301" r:id="rId56"/>
    <p:sldId id="314" r:id="rId57"/>
    <p:sldId id="362" r:id="rId58"/>
    <p:sldId id="315"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9EE12-66A3-47E0-8A2F-3472B8BA2B4D}" v="3" dt="2022-10-13T10:10:04.018"/>
    <p1510:client id="{41436325-0898-435F-0DD1-14138E2F1B36}" v="308" dt="2022-10-13T15:15:27.481"/>
    <p1510:client id="{8C8593D1-0DF1-1B6A-674E-991413FC097B}" v="253" dt="2022-10-14T07:52:01.788"/>
    <p1510:client id="{C371C71C-4B73-C7D1-80A0-73CD363E24EA}" v="3" dt="2022-10-14T11:43:25.453"/>
    <p1510:client id="{C974EA2A-7160-B9B7-EE0E-359209E4C948}" v="97" dt="2022-10-13T21:02:54.259"/>
    <p1510:client id="{E39C9D29-AFB6-A9FA-AFDF-EE2516851597}" v="10" dt="2022-10-13T08:36:40.359"/>
    <p1510:client id="{EFF3041F-4DA3-FBAE-303C-C0DF038EB07C}" v="40" dt="2022-10-14T07:37:11.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7" autoAdjust="0"/>
    <p:restoredTop sz="93878" autoAdjust="0"/>
  </p:normalViewPr>
  <p:slideViewPr>
    <p:cSldViewPr snapToGrid="0">
      <p:cViewPr varScale="1">
        <p:scale>
          <a:sx n="68" d="100"/>
          <a:sy n="68" d="100"/>
        </p:scale>
        <p:origin x="69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43B95A-0DAA-4731-81BB-DCA2D7C8A68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494882B-A8E3-45F2-8742-7A4A063881CC}">
      <dgm:prSet/>
      <dgm:spPr/>
      <dgm:t>
        <a:bodyPr/>
        <a:lstStyle/>
        <a:p>
          <a:r>
            <a:rPr lang="en-GB"/>
            <a:t>Common Law</a:t>
          </a:r>
          <a:endParaRPr lang="en-US"/>
        </a:p>
      </dgm:t>
    </dgm:pt>
    <dgm:pt modelId="{9EB829FE-09A2-4F3E-934F-CBC776B10BAA}" type="parTrans" cxnId="{E5DFB4D9-9C35-45A4-8086-EE3F0D1BD61F}">
      <dgm:prSet/>
      <dgm:spPr/>
      <dgm:t>
        <a:bodyPr/>
        <a:lstStyle/>
        <a:p>
          <a:endParaRPr lang="en-US"/>
        </a:p>
      </dgm:t>
    </dgm:pt>
    <dgm:pt modelId="{7EEC1080-0211-4F33-B289-7A454DA226AE}" type="sibTrans" cxnId="{E5DFB4D9-9C35-45A4-8086-EE3F0D1BD61F}">
      <dgm:prSet/>
      <dgm:spPr/>
      <dgm:t>
        <a:bodyPr/>
        <a:lstStyle/>
        <a:p>
          <a:endParaRPr lang="en-US"/>
        </a:p>
      </dgm:t>
    </dgm:pt>
    <dgm:pt modelId="{4068913A-2BEE-491F-AE60-9F1841A8256A}">
      <dgm:prSet/>
      <dgm:spPr/>
      <dgm:t>
        <a:bodyPr/>
        <a:lstStyle/>
        <a:p>
          <a:r>
            <a:rPr lang="en-GB" dirty="0"/>
            <a:t>Statute Law </a:t>
          </a:r>
          <a:endParaRPr lang="en-US" dirty="0"/>
        </a:p>
      </dgm:t>
    </dgm:pt>
    <dgm:pt modelId="{63454354-2188-4326-99BA-C5B0552C9EF9}" type="parTrans" cxnId="{A7133538-B5F3-4AB1-9E4F-1CD9B00D64AC}">
      <dgm:prSet/>
      <dgm:spPr/>
      <dgm:t>
        <a:bodyPr/>
        <a:lstStyle/>
        <a:p>
          <a:endParaRPr lang="en-US"/>
        </a:p>
      </dgm:t>
    </dgm:pt>
    <dgm:pt modelId="{1B7195E5-623D-4EAB-A20D-7A87AD287D72}" type="sibTrans" cxnId="{A7133538-B5F3-4AB1-9E4F-1CD9B00D64AC}">
      <dgm:prSet/>
      <dgm:spPr/>
      <dgm:t>
        <a:bodyPr/>
        <a:lstStyle/>
        <a:p>
          <a:endParaRPr lang="en-US"/>
        </a:p>
      </dgm:t>
    </dgm:pt>
    <dgm:pt modelId="{8DA87B86-909E-4DE8-BE9E-75A02BB8646C}">
      <dgm:prSet/>
      <dgm:spPr/>
      <dgm:t>
        <a:bodyPr/>
        <a:lstStyle/>
        <a:p>
          <a:r>
            <a:rPr lang="en-GB"/>
            <a:t>Case Law </a:t>
          </a:r>
          <a:endParaRPr lang="en-US"/>
        </a:p>
      </dgm:t>
    </dgm:pt>
    <dgm:pt modelId="{83747AE0-EB93-4FE9-AE1D-D63A03A5C01F}" type="parTrans" cxnId="{C66C547C-AAB7-4858-9595-5E539A34DE6D}">
      <dgm:prSet/>
      <dgm:spPr/>
      <dgm:t>
        <a:bodyPr/>
        <a:lstStyle/>
        <a:p>
          <a:endParaRPr lang="en-US"/>
        </a:p>
      </dgm:t>
    </dgm:pt>
    <dgm:pt modelId="{26C86BCB-6C21-4595-B7E8-BB6817E1F0FE}" type="sibTrans" cxnId="{C66C547C-AAB7-4858-9595-5E539A34DE6D}">
      <dgm:prSet/>
      <dgm:spPr/>
      <dgm:t>
        <a:bodyPr/>
        <a:lstStyle/>
        <a:p>
          <a:endParaRPr lang="en-US"/>
        </a:p>
      </dgm:t>
    </dgm:pt>
    <dgm:pt modelId="{5E3F3820-2B4A-48DA-A7B1-ED24FDC85B06}">
      <dgm:prSet/>
      <dgm:spPr/>
      <dgm:t>
        <a:bodyPr/>
        <a:lstStyle/>
        <a:p>
          <a:r>
            <a:rPr lang="en-GB" dirty="0"/>
            <a:t>Acts of Parliament </a:t>
          </a:r>
          <a:endParaRPr lang="en-US" dirty="0"/>
        </a:p>
      </dgm:t>
    </dgm:pt>
    <dgm:pt modelId="{77750FEE-9628-472F-BD9B-FE3431DEC0F6}" type="parTrans" cxnId="{BD6FAD36-6FF4-4338-8948-C8759B9FB4EE}">
      <dgm:prSet/>
      <dgm:spPr/>
      <dgm:t>
        <a:bodyPr/>
        <a:lstStyle/>
        <a:p>
          <a:endParaRPr lang="en-US"/>
        </a:p>
      </dgm:t>
    </dgm:pt>
    <dgm:pt modelId="{B4E17093-BAF4-4F5E-A1C1-19AEE2B4E04C}" type="sibTrans" cxnId="{BD6FAD36-6FF4-4338-8948-C8759B9FB4EE}">
      <dgm:prSet/>
      <dgm:spPr/>
      <dgm:t>
        <a:bodyPr/>
        <a:lstStyle/>
        <a:p>
          <a:endParaRPr lang="en-US"/>
        </a:p>
      </dgm:t>
    </dgm:pt>
    <dgm:pt modelId="{1B1939EB-F32F-4D11-B4C6-AFF82BA756D4}">
      <dgm:prSet/>
      <dgm:spPr/>
      <dgm:t>
        <a:bodyPr/>
        <a:lstStyle/>
        <a:p>
          <a:r>
            <a:rPr lang="en-GB"/>
            <a:t>By-laws </a:t>
          </a:r>
          <a:endParaRPr lang="en-US"/>
        </a:p>
      </dgm:t>
    </dgm:pt>
    <dgm:pt modelId="{53BA2362-9D9B-4B7C-8BF7-DDC1D5938C96}" type="parTrans" cxnId="{7D943A27-F6F4-491B-8B27-56E09DA8A2FC}">
      <dgm:prSet/>
      <dgm:spPr/>
      <dgm:t>
        <a:bodyPr/>
        <a:lstStyle/>
        <a:p>
          <a:endParaRPr lang="en-US"/>
        </a:p>
      </dgm:t>
    </dgm:pt>
    <dgm:pt modelId="{2718F90E-4550-4300-9EC9-E74AA59BE957}" type="sibTrans" cxnId="{7D943A27-F6F4-491B-8B27-56E09DA8A2FC}">
      <dgm:prSet/>
      <dgm:spPr/>
      <dgm:t>
        <a:bodyPr/>
        <a:lstStyle/>
        <a:p>
          <a:endParaRPr lang="en-US"/>
        </a:p>
      </dgm:t>
    </dgm:pt>
    <dgm:pt modelId="{AFB072D6-90EE-7B43-9DF8-E2BE67ACF882}" type="pres">
      <dgm:prSet presAssocID="{A843B95A-0DAA-4731-81BB-DCA2D7C8A686}" presName="vert0" presStyleCnt="0">
        <dgm:presLayoutVars>
          <dgm:dir/>
          <dgm:animOne val="branch"/>
          <dgm:animLvl val="lvl"/>
        </dgm:presLayoutVars>
      </dgm:prSet>
      <dgm:spPr/>
    </dgm:pt>
    <dgm:pt modelId="{C8322793-37DE-DD43-B0F6-A03A8B98969B}" type="pres">
      <dgm:prSet presAssocID="{E494882B-A8E3-45F2-8742-7A4A063881CC}" presName="thickLine" presStyleLbl="alignNode1" presStyleIdx="0" presStyleCnt="5"/>
      <dgm:spPr/>
    </dgm:pt>
    <dgm:pt modelId="{191D9104-8A59-334B-94E9-3C8A6519D85F}" type="pres">
      <dgm:prSet presAssocID="{E494882B-A8E3-45F2-8742-7A4A063881CC}" presName="horz1" presStyleCnt="0"/>
      <dgm:spPr/>
    </dgm:pt>
    <dgm:pt modelId="{91D38D40-39CA-4A4C-BD61-5E412E5B52A0}" type="pres">
      <dgm:prSet presAssocID="{E494882B-A8E3-45F2-8742-7A4A063881CC}" presName="tx1" presStyleLbl="revTx" presStyleIdx="0" presStyleCnt="5"/>
      <dgm:spPr/>
    </dgm:pt>
    <dgm:pt modelId="{34DB5EF4-16DE-C646-B6E8-8E7AF61DF02B}" type="pres">
      <dgm:prSet presAssocID="{E494882B-A8E3-45F2-8742-7A4A063881CC}" presName="vert1" presStyleCnt="0"/>
      <dgm:spPr/>
    </dgm:pt>
    <dgm:pt modelId="{E8557CBA-6EE6-DF47-BF04-D7D7904334EE}" type="pres">
      <dgm:prSet presAssocID="{4068913A-2BEE-491F-AE60-9F1841A8256A}" presName="thickLine" presStyleLbl="alignNode1" presStyleIdx="1" presStyleCnt="5"/>
      <dgm:spPr/>
    </dgm:pt>
    <dgm:pt modelId="{D27A6FBB-5A12-6B45-9BD9-FBC7E8697F85}" type="pres">
      <dgm:prSet presAssocID="{4068913A-2BEE-491F-AE60-9F1841A8256A}" presName="horz1" presStyleCnt="0"/>
      <dgm:spPr/>
    </dgm:pt>
    <dgm:pt modelId="{49FBEFA8-3446-6446-AB88-9196FA6D63B6}" type="pres">
      <dgm:prSet presAssocID="{4068913A-2BEE-491F-AE60-9F1841A8256A}" presName="tx1" presStyleLbl="revTx" presStyleIdx="1" presStyleCnt="5"/>
      <dgm:spPr/>
    </dgm:pt>
    <dgm:pt modelId="{CB76A9D1-77FB-A641-8A1D-065760992E12}" type="pres">
      <dgm:prSet presAssocID="{4068913A-2BEE-491F-AE60-9F1841A8256A}" presName="vert1" presStyleCnt="0"/>
      <dgm:spPr/>
    </dgm:pt>
    <dgm:pt modelId="{4E2C3040-9EA3-9546-9677-0A13EE7CFF9F}" type="pres">
      <dgm:prSet presAssocID="{8DA87B86-909E-4DE8-BE9E-75A02BB8646C}" presName="thickLine" presStyleLbl="alignNode1" presStyleIdx="2" presStyleCnt="5"/>
      <dgm:spPr/>
    </dgm:pt>
    <dgm:pt modelId="{DB7C7CA9-C6B5-4045-9D03-8176DE2622D8}" type="pres">
      <dgm:prSet presAssocID="{8DA87B86-909E-4DE8-BE9E-75A02BB8646C}" presName="horz1" presStyleCnt="0"/>
      <dgm:spPr/>
    </dgm:pt>
    <dgm:pt modelId="{42D35160-2396-5C45-B048-7C82F70568E6}" type="pres">
      <dgm:prSet presAssocID="{8DA87B86-909E-4DE8-BE9E-75A02BB8646C}" presName="tx1" presStyleLbl="revTx" presStyleIdx="2" presStyleCnt="5"/>
      <dgm:spPr/>
    </dgm:pt>
    <dgm:pt modelId="{262FA4EB-2D35-894A-9E0B-8A3A2C698CAF}" type="pres">
      <dgm:prSet presAssocID="{8DA87B86-909E-4DE8-BE9E-75A02BB8646C}" presName="vert1" presStyleCnt="0"/>
      <dgm:spPr/>
    </dgm:pt>
    <dgm:pt modelId="{C0EE02BF-F1B8-3342-B33B-73E46D26A63D}" type="pres">
      <dgm:prSet presAssocID="{5E3F3820-2B4A-48DA-A7B1-ED24FDC85B06}" presName="thickLine" presStyleLbl="alignNode1" presStyleIdx="3" presStyleCnt="5"/>
      <dgm:spPr/>
    </dgm:pt>
    <dgm:pt modelId="{4EC888B6-89EF-454D-A087-0BDAB58BE7F5}" type="pres">
      <dgm:prSet presAssocID="{5E3F3820-2B4A-48DA-A7B1-ED24FDC85B06}" presName="horz1" presStyleCnt="0"/>
      <dgm:spPr/>
    </dgm:pt>
    <dgm:pt modelId="{606FC53B-9796-9542-AFCF-850877234806}" type="pres">
      <dgm:prSet presAssocID="{5E3F3820-2B4A-48DA-A7B1-ED24FDC85B06}" presName="tx1" presStyleLbl="revTx" presStyleIdx="3" presStyleCnt="5"/>
      <dgm:spPr/>
    </dgm:pt>
    <dgm:pt modelId="{1554ECA6-02EA-EC42-8DDA-B0DD2AD49071}" type="pres">
      <dgm:prSet presAssocID="{5E3F3820-2B4A-48DA-A7B1-ED24FDC85B06}" presName="vert1" presStyleCnt="0"/>
      <dgm:spPr/>
    </dgm:pt>
    <dgm:pt modelId="{98687B39-5D3F-2C4B-BF7A-EA50CECDC4B2}" type="pres">
      <dgm:prSet presAssocID="{1B1939EB-F32F-4D11-B4C6-AFF82BA756D4}" presName="thickLine" presStyleLbl="alignNode1" presStyleIdx="4" presStyleCnt="5"/>
      <dgm:spPr/>
    </dgm:pt>
    <dgm:pt modelId="{79F8BC48-C17D-C049-807F-C2B553736357}" type="pres">
      <dgm:prSet presAssocID="{1B1939EB-F32F-4D11-B4C6-AFF82BA756D4}" presName="horz1" presStyleCnt="0"/>
      <dgm:spPr/>
    </dgm:pt>
    <dgm:pt modelId="{655172E0-4C41-374C-B6E2-EB5E8DB73488}" type="pres">
      <dgm:prSet presAssocID="{1B1939EB-F32F-4D11-B4C6-AFF82BA756D4}" presName="tx1" presStyleLbl="revTx" presStyleIdx="4" presStyleCnt="5"/>
      <dgm:spPr/>
    </dgm:pt>
    <dgm:pt modelId="{0EA96E97-E616-7E48-9D84-BB4E41A89A2C}" type="pres">
      <dgm:prSet presAssocID="{1B1939EB-F32F-4D11-B4C6-AFF82BA756D4}" presName="vert1" presStyleCnt="0"/>
      <dgm:spPr/>
    </dgm:pt>
  </dgm:ptLst>
  <dgm:cxnLst>
    <dgm:cxn modelId="{5BF22A1D-4724-9246-B20E-FA2232988C02}" type="presOf" srcId="{A843B95A-0DAA-4731-81BB-DCA2D7C8A686}" destId="{AFB072D6-90EE-7B43-9DF8-E2BE67ACF882}" srcOrd="0" destOrd="0" presId="urn:microsoft.com/office/officeart/2008/layout/LinedList"/>
    <dgm:cxn modelId="{7D943A27-F6F4-491B-8B27-56E09DA8A2FC}" srcId="{A843B95A-0DAA-4731-81BB-DCA2D7C8A686}" destId="{1B1939EB-F32F-4D11-B4C6-AFF82BA756D4}" srcOrd="4" destOrd="0" parTransId="{53BA2362-9D9B-4B7C-8BF7-DDC1D5938C96}" sibTransId="{2718F90E-4550-4300-9EC9-E74AA59BE957}"/>
    <dgm:cxn modelId="{100A8F2A-9021-A740-8E42-93FEA4793EA7}" type="presOf" srcId="{5E3F3820-2B4A-48DA-A7B1-ED24FDC85B06}" destId="{606FC53B-9796-9542-AFCF-850877234806}" srcOrd="0" destOrd="0" presId="urn:microsoft.com/office/officeart/2008/layout/LinedList"/>
    <dgm:cxn modelId="{BD6FAD36-6FF4-4338-8948-C8759B9FB4EE}" srcId="{A843B95A-0DAA-4731-81BB-DCA2D7C8A686}" destId="{5E3F3820-2B4A-48DA-A7B1-ED24FDC85B06}" srcOrd="3" destOrd="0" parTransId="{77750FEE-9628-472F-BD9B-FE3431DEC0F6}" sibTransId="{B4E17093-BAF4-4F5E-A1C1-19AEE2B4E04C}"/>
    <dgm:cxn modelId="{A7133538-B5F3-4AB1-9E4F-1CD9B00D64AC}" srcId="{A843B95A-0DAA-4731-81BB-DCA2D7C8A686}" destId="{4068913A-2BEE-491F-AE60-9F1841A8256A}" srcOrd="1" destOrd="0" parTransId="{63454354-2188-4326-99BA-C5B0552C9EF9}" sibTransId="{1B7195E5-623D-4EAB-A20D-7A87AD287D72}"/>
    <dgm:cxn modelId="{995C3063-B158-BB4C-8076-59A8B77C2284}" type="presOf" srcId="{1B1939EB-F32F-4D11-B4C6-AFF82BA756D4}" destId="{655172E0-4C41-374C-B6E2-EB5E8DB73488}" srcOrd="0" destOrd="0" presId="urn:microsoft.com/office/officeart/2008/layout/LinedList"/>
    <dgm:cxn modelId="{5D16386D-4E68-E845-AF85-F689631464CB}" type="presOf" srcId="{4068913A-2BEE-491F-AE60-9F1841A8256A}" destId="{49FBEFA8-3446-6446-AB88-9196FA6D63B6}" srcOrd="0" destOrd="0" presId="urn:microsoft.com/office/officeart/2008/layout/LinedList"/>
    <dgm:cxn modelId="{4C9CF153-B164-F349-9AAB-9C2116BB1FEA}" type="presOf" srcId="{E494882B-A8E3-45F2-8742-7A4A063881CC}" destId="{91D38D40-39CA-4A4C-BD61-5E412E5B52A0}" srcOrd="0" destOrd="0" presId="urn:microsoft.com/office/officeart/2008/layout/LinedList"/>
    <dgm:cxn modelId="{C66C547C-AAB7-4858-9595-5E539A34DE6D}" srcId="{A843B95A-0DAA-4731-81BB-DCA2D7C8A686}" destId="{8DA87B86-909E-4DE8-BE9E-75A02BB8646C}" srcOrd="2" destOrd="0" parTransId="{83747AE0-EB93-4FE9-AE1D-D63A03A5C01F}" sibTransId="{26C86BCB-6C21-4595-B7E8-BB6817E1F0FE}"/>
    <dgm:cxn modelId="{F8F33EC6-F5F6-6C46-8D88-56468DEEC2BD}" type="presOf" srcId="{8DA87B86-909E-4DE8-BE9E-75A02BB8646C}" destId="{42D35160-2396-5C45-B048-7C82F70568E6}" srcOrd="0" destOrd="0" presId="urn:microsoft.com/office/officeart/2008/layout/LinedList"/>
    <dgm:cxn modelId="{E5DFB4D9-9C35-45A4-8086-EE3F0D1BD61F}" srcId="{A843B95A-0DAA-4731-81BB-DCA2D7C8A686}" destId="{E494882B-A8E3-45F2-8742-7A4A063881CC}" srcOrd="0" destOrd="0" parTransId="{9EB829FE-09A2-4F3E-934F-CBC776B10BAA}" sibTransId="{7EEC1080-0211-4F33-B289-7A454DA226AE}"/>
    <dgm:cxn modelId="{72C94003-7CDC-1F48-9383-E6EF6935617B}" type="presParOf" srcId="{AFB072D6-90EE-7B43-9DF8-E2BE67ACF882}" destId="{C8322793-37DE-DD43-B0F6-A03A8B98969B}" srcOrd="0" destOrd="0" presId="urn:microsoft.com/office/officeart/2008/layout/LinedList"/>
    <dgm:cxn modelId="{26D67D3F-B57C-A845-9335-CA2CF7AF4061}" type="presParOf" srcId="{AFB072D6-90EE-7B43-9DF8-E2BE67ACF882}" destId="{191D9104-8A59-334B-94E9-3C8A6519D85F}" srcOrd="1" destOrd="0" presId="urn:microsoft.com/office/officeart/2008/layout/LinedList"/>
    <dgm:cxn modelId="{71ACAED9-572A-6543-BE1B-0D39B1FAE304}" type="presParOf" srcId="{191D9104-8A59-334B-94E9-3C8A6519D85F}" destId="{91D38D40-39CA-4A4C-BD61-5E412E5B52A0}" srcOrd="0" destOrd="0" presId="urn:microsoft.com/office/officeart/2008/layout/LinedList"/>
    <dgm:cxn modelId="{452BAEC9-6BA6-FD4D-8D1A-DE30A2D0AAD6}" type="presParOf" srcId="{191D9104-8A59-334B-94E9-3C8A6519D85F}" destId="{34DB5EF4-16DE-C646-B6E8-8E7AF61DF02B}" srcOrd="1" destOrd="0" presId="urn:microsoft.com/office/officeart/2008/layout/LinedList"/>
    <dgm:cxn modelId="{88CE793A-8B1B-AF46-B79F-60E40960009F}" type="presParOf" srcId="{AFB072D6-90EE-7B43-9DF8-E2BE67ACF882}" destId="{E8557CBA-6EE6-DF47-BF04-D7D7904334EE}" srcOrd="2" destOrd="0" presId="urn:microsoft.com/office/officeart/2008/layout/LinedList"/>
    <dgm:cxn modelId="{37608126-0BBD-694D-BC3E-6AD0A23837E2}" type="presParOf" srcId="{AFB072D6-90EE-7B43-9DF8-E2BE67ACF882}" destId="{D27A6FBB-5A12-6B45-9BD9-FBC7E8697F85}" srcOrd="3" destOrd="0" presId="urn:microsoft.com/office/officeart/2008/layout/LinedList"/>
    <dgm:cxn modelId="{916DD6E4-B811-D34F-86D1-19038651A491}" type="presParOf" srcId="{D27A6FBB-5A12-6B45-9BD9-FBC7E8697F85}" destId="{49FBEFA8-3446-6446-AB88-9196FA6D63B6}" srcOrd="0" destOrd="0" presId="urn:microsoft.com/office/officeart/2008/layout/LinedList"/>
    <dgm:cxn modelId="{A8DDA831-7099-414C-92E9-B22777421C59}" type="presParOf" srcId="{D27A6FBB-5A12-6B45-9BD9-FBC7E8697F85}" destId="{CB76A9D1-77FB-A641-8A1D-065760992E12}" srcOrd="1" destOrd="0" presId="urn:microsoft.com/office/officeart/2008/layout/LinedList"/>
    <dgm:cxn modelId="{929997C8-C73C-CC4F-BD09-8EB586D1C877}" type="presParOf" srcId="{AFB072D6-90EE-7B43-9DF8-E2BE67ACF882}" destId="{4E2C3040-9EA3-9546-9677-0A13EE7CFF9F}" srcOrd="4" destOrd="0" presId="urn:microsoft.com/office/officeart/2008/layout/LinedList"/>
    <dgm:cxn modelId="{CB9B836B-F7E1-EB4F-9FA3-E3A4320ADA78}" type="presParOf" srcId="{AFB072D6-90EE-7B43-9DF8-E2BE67ACF882}" destId="{DB7C7CA9-C6B5-4045-9D03-8176DE2622D8}" srcOrd="5" destOrd="0" presId="urn:microsoft.com/office/officeart/2008/layout/LinedList"/>
    <dgm:cxn modelId="{4442CDE1-84ED-8D43-8D9B-D853E9553D96}" type="presParOf" srcId="{DB7C7CA9-C6B5-4045-9D03-8176DE2622D8}" destId="{42D35160-2396-5C45-B048-7C82F70568E6}" srcOrd="0" destOrd="0" presId="urn:microsoft.com/office/officeart/2008/layout/LinedList"/>
    <dgm:cxn modelId="{4FA99954-30E3-2B4D-BF1D-6FCC92101DC2}" type="presParOf" srcId="{DB7C7CA9-C6B5-4045-9D03-8176DE2622D8}" destId="{262FA4EB-2D35-894A-9E0B-8A3A2C698CAF}" srcOrd="1" destOrd="0" presId="urn:microsoft.com/office/officeart/2008/layout/LinedList"/>
    <dgm:cxn modelId="{297E394C-C216-494C-95E0-BC7967B03277}" type="presParOf" srcId="{AFB072D6-90EE-7B43-9DF8-E2BE67ACF882}" destId="{C0EE02BF-F1B8-3342-B33B-73E46D26A63D}" srcOrd="6" destOrd="0" presId="urn:microsoft.com/office/officeart/2008/layout/LinedList"/>
    <dgm:cxn modelId="{D8F2D835-EFEE-1F49-B34B-45D15B6EEDB1}" type="presParOf" srcId="{AFB072D6-90EE-7B43-9DF8-E2BE67ACF882}" destId="{4EC888B6-89EF-454D-A087-0BDAB58BE7F5}" srcOrd="7" destOrd="0" presId="urn:microsoft.com/office/officeart/2008/layout/LinedList"/>
    <dgm:cxn modelId="{6CE361E0-8A7A-8F44-ADD3-11F0912A5208}" type="presParOf" srcId="{4EC888B6-89EF-454D-A087-0BDAB58BE7F5}" destId="{606FC53B-9796-9542-AFCF-850877234806}" srcOrd="0" destOrd="0" presId="urn:microsoft.com/office/officeart/2008/layout/LinedList"/>
    <dgm:cxn modelId="{EBCA4B18-3080-5E4E-AA44-5A09CE760459}" type="presParOf" srcId="{4EC888B6-89EF-454D-A087-0BDAB58BE7F5}" destId="{1554ECA6-02EA-EC42-8DDA-B0DD2AD49071}" srcOrd="1" destOrd="0" presId="urn:microsoft.com/office/officeart/2008/layout/LinedList"/>
    <dgm:cxn modelId="{1D7F3622-00D9-4E44-9693-1AEB552929A2}" type="presParOf" srcId="{AFB072D6-90EE-7B43-9DF8-E2BE67ACF882}" destId="{98687B39-5D3F-2C4B-BF7A-EA50CECDC4B2}" srcOrd="8" destOrd="0" presId="urn:microsoft.com/office/officeart/2008/layout/LinedList"/>
    <dgm:cxn modelId="{988427B7-4872-E540-8BE3-95F8EEABA3E7}" type="presParOf" srcId="{AFB072D6-90EE-7B43-9DF8-E2BE67ACF882}" destId="{79F8BC48-C17D-C049-807F-C2B553736357}" srcOrd="9" destOrd="0" presId="urn:microsoft.com/office/officeart/2008/layout/LinedList"/>
    <dgm:cxn modelId="{78A22869-F15C-9547-8711-41F0124374D9}" type="presParOf" srcId="{79F8BC48-C17D-C049-807F-C2B553736357}" destId="{655172E0-4C41-374C-B6E2-EB5E8DB73488}" srcOrd="0" destOrd="0" presId="urn:microsoft.com/office/officeart/2008/layout/LinedList"/>
    <dgm:cxn modelId="{823F4235-D065-A245-BB02-4402F774A3A4}" type="presParOf" srcId="{79F8BC48-C17D-C049-807F-C2B553736357}" destId="{0EA96E97-E616-7E48-9D84-BB4E41A89A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43B95A-0DAA-4731-81BB-DCA2D7C8A686}"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E494882B-A8E3-45F2-8742-7A4A063881CC}">
      <dgm:prSet/>
      <dgm:spPr/>
      <dgm:t>
        <a:bodyPr/>
        <a:lstStyle/>
        <a:p>
          <a:r>
            <a:rPr lang="en-GB" dirty="0">
              <a:latin typeface="Calibri Light" panose="020F0302020204030204"/>
            </a:rPr>
            <a:t>1</a:t>
          </a:r>
          <a:r>
            <a:rPr lang="en-GB" dirty="0"/>
            <a:t>: Common Law</a:t>
          </a:r>
          <a:endParaRPr lang="en-US" dirty="0"/>
        </a:p>
      </dgm:t>
    </dgm:pt>
    <dgm:pt modelId="{9EB829FE-09A2-4F3E-934F-CBC776B10BAA}" type="parTrans" cxnId="{E5DFB4D9-9C35-45A4-8086-EE3F0D1BD61F}">
      <dgm:prSet/>
      <dgm:spPr/>
      <dgm:t>
        <a:bodyPr/>
        <a:lstStyle/>
        <a:p>
          <a:endParaRPr lang="en-US"/>
        </a:p>
      </dgm:t>
    </dgm:pt>
    <dgm:pt modelId="{7EEC1080-0211-4F33-B289-7A454DA226AE}" type="sibTrans" cxnId="{E5DFB4D9-9C35-45A4-8086-EE3F0D1BD61F}">
      <dgm:prSet/>
      <dgm:spPr/>
      <dgm:t>
        <a:bodyPr/>
        <a:lstStyle/>
        <a:p>
          <a:endParaRPr lang="en-US"/>
        </a:p>
      </dgm:t>
    </dgm:pt>
    <dgm:pt modelId="{4068913A-2BEE-491F-AE60-9F1841A8256A}">
      <dgm:prSet/>
      <dgm:spPr/>
      <dgm:t>
        <a:bodyPr/>
        <a:lstStyle/>
        <a:p>
          <a:pPr rtl="0"/>
          <a:r>
            <a:rPr lang="en-GB" dirty="0">
              <a:latin typeface="Calibri Light" panose="020F0302020204030204"/>
            </a:rPr>
            <a:t>2</a:t>
          </a:r>
          <a:r>
            <a:rPr lang="en-GB" dirty="0"/>
            <a:t>: Statute Law</a:t>
          </a:r>
          <a:r>
            <a:rPr lang="en-GB" dirty="0">
              <a:latin typeface="Calibri Light" panose="020F0302020204030204"/>
            </a:rPr>
            <a:t> </a:t>
          </a:r>
          <a:endParaRPr lang="en-US" dirty="0"/>
        </a:p>
      </dgm:t>
    </dgm:pt>
    <dgm:pt modelId="{63454354-2188-4326-99BA-C5B0552C9EF9}" type="parTrans" cxnId="{A7133538-B5F3-4AB1-9E4F-1CD9B00D64AC}">
      <dgm:prSet/>
      <dgm:spPr/>
      <dgm:t>
        <a:bodyPr/>
        <a:lstStyle/>
        <a:p>
          <a:endParaRPr lang="en-US"/>
        </a:p>
      </dgm:t>
    </dgm:pt>
    <dgm:pt modelId="{1B7195E5-623D-4EAB-A20D-7A87AD287D72}" type="sibTrans" cxnId="{A7133538-B5F3-4AB1-9E4F-1CD9B00D64AC}">
      <dgm:prSet/>
      <dgm:spPr/>
      <dgm:t>
        <a:bodyPr/>
        <a:lstStyle/>
        <a:p>
          <a:endParaRPr lang="en-US"/>
        </a:p>
      </dgm:t>
    </dgm:pt>
    <dgm:pt modelId="{8DA87B86-909E-4DE8-BE9E-75A02BB8646C}">
      <dgm:prSet/>
      <dgm:spPr/>
      <dgm:t>
        <a:bodyPr/>
        <a:lstStyle/>
        <a:p>
          <a:pPr rtl="0"/>
          <a:r>
            <a:rPr lang="en-GB" dirty="0">
              <a:latin typeface="Calibri Light" panose="020F0302020204030204"/>
            </a:rPr>
            <a:t>3</a:t>
          </a:r>
          <a:r>
            <a:rPr lang="en-GB" dirty="0"/>
            <a:t>: Case Law</a:t>
          </a:r>
          <a:r>
            <a:rPr lang="en-GB" dirty="0">
              <a:latin typeface="Calibri Light" panose="020F0302020204030204"/>
            </a:rPr>
            <a:t> </a:t>
          </a:r>
          <a:endParaRPr lang="en-US" dirty="0"/>
        </a:p>
      </dgm:t>
    </dgm:pt>
    <dgm:pt modelId="{83747AE0-EB93-4FE9-AE1D-D63A03A5C01F}" type="parTrans" cxnId="{C66C547C-AAB7-4858-9595-5E539A34DE6D}">
      <dgm:prSet/>
      <dgm:spPr/>
      <dgm:t>
        <a:bodyPr/>
        <a:lstStyle/>
        <a:p>
          <a:endParaRPr lang="en-US"/>
        </a:p>
      </dgm:t>
    </dgm:pt>
    <dgm:pt modelId="{26C86BCB-6C21-4595-B7E8-BB6817E1F0FE}" type="sibTrans" cxnId="{C66C547C-AAB7-4858-9595-5E539A34DE6D}">
      <dgm:prSet/>
      <dgm:spPr/>
      <dgm:t>
        <a:bodyPr/>
        <a:lstStyle/>
        <a:p>
          <a:endParaRPr lang="en-US"/>
        </a:p>
      </dgm:t>
    </dgm:pt>
    <dgm:pt modelId="{5E3F3820-2B4A-48DA-A7B1-ED24FDC85B06}">
      <dgm:prSet/>
      <dgm:spPr/>
      <dgm:t>
        <a:bodyPr/>
        <a:lstStyle/>
        <a:p>
          <a:pPr rtl="0"/>
          <a:r>
            <a:rPr lang="en-GB" dirty="0">
              <a:latin typeface="Calibri Light" panose="020F0302020204030204"/>
            </a:rPr>
            <a:t>4</a:t>
          </a:r>
          <a:r>
            <a:rPr lang="en-GB" dirty="0"/>
            <a:t>: Acts of Parliament</a:t>
          </a:r>
          <a:r>
            <a:rPr lang="en-GB" dirty="0">
              <a:latin typeface="Calibri Light" panose="020F0302020204030204"/>
            </a:rPr>
            <a:t> </a:t>
          </a:r>
          <a:endParaRPr lang="en-US" dirty="0"/>
        </a:p>
      </dgm:t>
    </dgm:pt>
    <dgm:pt modelId="{77750FEE-9628-472F-BD9B-FE3431DEC0F6}" type="parTrans" cxnId="{BD6FAD36-6FF4-4338-8948-C8759B9FB4EE}">
      <dgm:prSet/>
      <dgm:spPr/>
      <dgm:t>
        <a:bodyPr/>
        <a:lstStyle/>
        <a:p>
          <a:endParaRPr lang="en-US"/>
        </a:p>
      </dgm:t>
    </dgm:pt>
    <dgm:pt modelId="{B4E17093-BAF4-4F5E-A1C1-19AEE2B4E04C}" type="sibTrans" cxnId="{BD6FAD36-6FF4-4338-8948-C8759B9FB4EE}">
      <dgm:prSet/>
      <dgm:spPr/>
      <dgm:t>
        <a:bodyPr/>
        <a:lstStyle/>
        <a:p>
          <a:endParaRPr lang="en-US"/>
        </a:p>
      </dgm:t>
    </dgm:pt>
    <dgm:pt modelId="{1B1939EB-F32F-4D11-B4C6-AFF82BA756D4}">
      <dgm:prSet/>
      <dgm:spPr/>
      <dgm:t>
        <a:bodyPr/>
        <a:lstStyle/>
        <a:p>
          <a:pPr rtl="0"/>
          <a:r>
            <a:rPr lang="en-GB" dirty="0">
              <a:latin typeface="Calibri Light" panose="020F0302020204030204"/>
            </a:rPr>
            <a:t>5</a:t>
          </a:r>
          <a:r>
            <a:rPr lang="en-GB" dirty="0"/>
            <a:t>: By-laws</a:t>
          </a:r>
          <a:r>
            <a:rPr lang="en-GB" dirty="0">
              <a:latin typeface="Calibri Light" panose="020F0302020204030204"/>
            </a:rPr>
            <a:t> </a:t>
          </a:r>
          <a:endParaRPr lang="en-US" dirty="0"/>
        </a:p>
      </dgm:t>
    </dgm:pt>
    <dgm:pt modelId="{53BA2362-9D9B-4B7C-8BF7-DDC1D5938C96}" type="parTrans" cxnId="{7D943A27-F6F4-491B-8B27-56E09DA8A2FC}">
      <dgm:prSet/>
      <dgm:spPr/>
      <dgm:t>
        <a:bodyPr/>
        <a:lstStyle/>
        <a:p>
          <a:endParaRPr lang="en-US"/>
        </a:p>
      </dgm:t>
    </dgm:pt>
    <dgm:pt modelId="{2718F90E-4550-4300-9EC9-E74AA59BE957}" type="sibTrans" cxnId="{7D943A27-F6F4-491B-8B27-56E09DA8A2FC}">
      <dgm:prSet/>
      <dgm:spPr/>
      <dgm:t>
        <a:bodyPr/>
        <a:lstStyle/>
        <a:p>
          <a:endParaRPr lang="en-US"/>
        </a:p>
      </dgm:t>
    </dgm:pt>
    <dgm:pt modelId="{25B28FD7-14BC-4E8A-8A99-E6FA2910DD9E}" type="pres">
      <dgm:prSet presAssocID="{A843B95A-0DAA-4731-81BB-DCA2D7C8A686}" presName="linear" presStyleCnt="0">
        <dgm:presLayoutVars>
          <dgm:animLvl val="lvl"/>
          <dgm:resizeHandles val="exact"/>
        </dgm:presLayoutVars>
      </dgm:prSet>
      <dgm:spPr/>
    </dgm:pt>
    <dgm:pt modelId="{702A132E-0290-45A6-A54A-FD4FE36F3DB1}" type="pres">
      <dgm:prSet presAssocID="{E494882B-A8E3-45F2-8742-7A4A063881CC}" presName="parentText" presStyleLbl="node1" presStyleIdx="0" presStyleCnt="5">
        <dgm:presLayoutVars>
          <dgm:chMax val="0"/>
          <dgm:bulletEnabled val="1"/>
        </dgm:presLayoutVars>
      </dgm:prSet>
      <dgm:spPr/>
    </dgm:pt>
    <dgm:pt modelId="{81B7BE3F-74FB-4463-A777-9C4FD54FF883}" type="pres">
      <dgm:prSet presAssocID="{7EEC1080-0211-4F33-B289-7A454DA226AE}" presName="spacer" presStyleCnt="0"/>
      <dgm:spPr/>
    </dgm:pt>
    <dgm:pt modelId="{250C78CD-31D6-49CF-98DE-F9240A79A3EC}" type="pres">
      <dgm:prSet presAssocID="{4068913A-2BEE-491F-AE60-9F1841A8256A}" presName="parentText" presStyleLbl="node1" presStyleIdx="1" presStyleCnt="5">
        <dgm:presLayoutVars>
          <dgm:chMax val="0"/>
          <dgm:bulletEnabled val="1"/>
        </dgm:presLayoutVars>
      </dgm:prSet>
      <dgm:spPr/>
    </dgm:pt>
    <dgm:pt modelId="{77E8EFC1-E31E-402B-948E-0C9DCF5F4BB8}" type="pres">
      <dgm:prSet presAssocID="{1B7195E5-623D-4EAB-A20D-7A87AD287D72}" presName="spacer" presStyleCnt="0"/>
      <dgm:spPr/>
    </dgm:pt>
    <dgm:pt modelId="{08849440-208E-4DEF-9E94-F72D8A00A0E7}" type="pres">
      <dgm:prSet presAssocID="{8DA87B86-909E-4DE8-BE9E-75A02BB8646C}" presName="parentText" presStyleLbl="node1" presStyleIdx="2" presStyleCnt="5">
        <dgm:presLayoutVars>
          <dgm:chMax val="0"/>
          <dgm:bulletEnabled val="1"/>
        </dgm:presLayoutVars>
      </dgm:prSet>
      <dgm:spPr/>
    </dgm:pt>
    <dgm:pt modelId="{62739088-9B9D-498F-8DD6-713ADB635A17}" type="pres">
      <dgm:prSet presAssocID="{26C86BCB-6C21-4595-B7E8-BB6817E1F0FE}" presName="spacer" presStyleCnt="0"/>
      <dgm:spPr/>
    </dgm:pt>
    <dgm:pt modelId="{397CC5D8-51F9-400C-9632-5B2069B313FD}" type="pres">
      <dgm:prSet presAssocID="{5E3F3820-2B4A-48DA-A7B1-ED24FDC85B06}" presName="parentText" presStyleLbl="node1" presStyleIdx="3" presStyleCnt="5">
        <dgm:presLayoutVars>
          <dgm:chMax val="0"/>
          <dgm:bulletEnabled val="1"/>
        </dgm:presLayoutVars>
      </dgm:prSet>
      <dgm:spPr/>
    </dgm:pt>
    <dgm:pt modelId="{8C2D2CBF-0B76-4E00-BF50-B02E4D29C65D}" type="pres">
      <dgm:prSet presAssocID="{B4E17093-BAF4-4F5E-A1C1-19AEE2B4E04C}" presName="spacer" presStyleCnt="0"/>
      <dgm:spPr/>
    </dgm:pt>
    <dgm:pt modelId="{2D3079A6-BD63-4CD2-9526-DBA9895D00BB}" type="pres">
      <dgm:prSet presAssocID="{1B1939EB-F32F-4D11-B4C6-AFF82BA756D4}" presName="parentText" presStyleLbl="node1" presStyleIdx="4" presStyleCnt="5">
        <dgm:presLayoutVars>
          <dgm:chMax val="0"/>
          <dgm:bulletEnabled val="1"/>
        </dgm:presLayoutVars>
      </dgm:prSet>
      <dgm:spPr/>
    </dgm:pt>
  </dgm:ptLst>
  <dgm:cxnLst>
    <dgm:cxn modelId="{CAC7E209-8B4C-457C-ABCE-3A64BA634302}" type="presOf" srcId="{5E3F3820-2B4A-48DA-A7B1-ED24FDC85B06}" destId="{397CC5D8-51F9-400C-9632-5B2069B313FD}" srcOrd="0" destOrd="0" presId="urn:microsoft.com/office/officeart/2005/8/layout/vList2"/>
    <dgm:cxn modelId="{25AB6B0E-5CB1-4ADC-AC02-F425BD3E2462}" type="presOf" srcId="{4068913A-2BEE-491F-AE60-9F1841A8256A}" destId="{250C78CD-31D6-49CF-98DE-F9240A79A3EC}" srcOrd="0" destOrd="0" presId="urn:microsoft.com/office/officeart/2005/8/layout/vList2"/>
    <dgm:cxn modelId="{7D943A27-F6F4-491B-8B27-56E09DA8A2FC}" srcId="{A843B95A-0DAA-4731-81BB-DCA2D7C8A686}" destId="{1B1939EB-F32F-4D11-B4C6-AFF82BA756D4}" srcOrd="4" destOrd="0" parTransId="{53BA2362-9D9B-4B7C-8BF7-DDC1D5938C96}" sibTransId="{2718F90E-4550-4300-9EC9-E74AA59BE957}"/>
    <dgm:cxn modelId="{BD6FAD36-6FF4-4338-8948-C8759B9FB4EE}" srcId="{A843B95A-0DAA-4731-81BB-DCA2D7C8A686}" destId="{5E3F3820-2B4A-48DA-A7B1-ED24FDC85B06}" srcOrd="3" destOrd="0" parTransId="{77750FEE-9628-472F-BD9B-FE3431DEC0F6}" sibTransId="{B4E17093-BAF4-4F5E-A1C1-19AEE2B4E04C}"/>
    <dgm:cxn modelId="{A7133538-B5F3-4AB1-9E4F-1CD9B00D64AC}" srcId="{A843B95A-0DAA-4731-81BB-DCA2D7C8A686}" destId="{4068913A-2BEE-491F-AE60-9F1841A8256A}" srcOrd="1" destOrd="0" parTransId="{63454354-2188-4326-99BA-C5B0552C9EF9}" sibTransId="{1B7195E5-623D-4EAB-A20D-7A87AD287D72}"/>
    <dgm:cxn modelId="{5918486F-3322-409C-8880-2F3663FC3524}" type="presOf" srcId="{8DA87B86-909E-4DE8-BE9E-75A02BB8646C}" destId="{08849440-208E-4DEF-9E94-F72D8A00A0E7}" srcOrd="0" destOrd="0" presId="urn:microsoft.com/office/officeart/2005/8/layout/vList2"/>
    <dgm:cxn modelId="{26EB1173-620D-46AB-8D76-D966FA7EB037}" type="presOf" srcId="{1B1939EB-F32F-4D11-B4C6-AFF82BA756D4}" destId="{2D3079A6-BD63-4CD2-9526-DBA9895D00BB}" srcOrd="0" destOrd="0" presId="urn:microsoft.com/office/officeart/2005/8/layout/vList2"/>
    <dgm:cxn modelId="{C66C547C-AAB7-4858-9595-5E539A34DE6D}" srcId="{A843B95A-0DAA-4731-81BB-DCA2D7C8A686}" destId="{8DA87B86-909E-4DE8-BE9E-75A02BB8646C}" srcOrd="2" destOrd="0" parTransId="{83747AE0-EB93-4FE9-AE1D-D63A03A5C01F}" sibTransId="{26C86BCB-6C21-4595-B7E8-BB6817E1F0FE}"/>
    <dgm:cxn modelId="{489C3D80-9257-486B-83ED-931945AD7D7D}" type="presOf" srcId="{E494882B-A8E3-45F2-8742-7A4A063881CC}" destId="{702A132E-0290-45A6-A54A-FD4FE36F3DB1}" srcOrd="0" destOrd="0" presId="urn:microsoft.com/office/officeart/2005/8/layout/vList2"/>
    <dgm:cxn modelId="{A6B389A0-FF14-451B-B681-1A8DA75BED86}" type="presOf" srcId="{A843B95A-0DAA-4731-81BB-DCA2D7C8A686}" destId="{25B28FD7-14BC-4E8A-8A99-E6FA2910DD9E}" srcOrd="0" destOrd="0" presId="urn:microsoft.com/office/officeart/2005/8/layout/vList2"/>
    <dgm:cxn modelId="{E5DFB4D9-9C35-45A4-8086-EE3F0D1BD61F}" srcId="{A843B95A-0DAA-4731-81BB-DCA2D7C8A686}" destId="{E494882B-A8E3-45F2-8742-7A4A063881CC}" srcOrd="0" destOrd="0" parTransId="{9EB829FE-09A2-4F3E-934F-CBC776B10BAA}" sibTransId="{7EEC1080-0211-4F33-B289-7A454DA226AE}"/>
    <dgm:cxn modelId="{B92C9439-417E-48E6-9F9A-1AEFC943C236}" type="presParOf" srcId="{25B28FD7-14BC-4E8A-8A99-E6FA2910DD9E}" destId="{702A132E-0290-45A6-A54A-FD4FE36F3DB1}" srcOrd="0" destOrd="0" presId="urn:microsoft.com/office/officeart/2005/8/layout/vList2"/>
    <dgm:cxn modelId="{E11FC361-6924-464F-84BE-CBF70573A179}" type="presParOf" srcId="{25B28FD7-14BC-4E8A-8A99-E6FA2910DD9E}" destId="{81B7BE3F-74FB-4463-A777-9C4FD54FF883}" srcOrd="1" destOrd="0" presId="urn:microsoft.com/office/officeart/2005/8/layout/vList2"/>
    <dgm:cxn modelId="{B4F80128-A08B-43E9-878B-8E301A255D72}" type="presParOf" srcId="{25B28FD7-14BC-4E8A-8A99-E6FA2910DD9E}" destId="{250C78CD-31D6-49CF-98DE-F9240A79A3EC}" srcOrd="2" destOrd="0" presId="urn:microsoft.com/office/officeart/2005/8/layout/vList2"/>
    <dgm:cxn modelId="{47B0704B-8985-4B17-BD59-2E4583D0BA70}" type="presParOf" srcId="{25B28FD7-14BC-4E8A-8A99-E6FA2910DD9E}" destId="{77E8EFC1-E31E-402B-948E-0C9DCF5F4BB8}" srcOrd="3" destOrd="0" presId="urn:microsoft.com/office/officeart/2005/8/layout/vList2"/>
    <dgm:cxn modelId="{3FE0DB5A-2F81-490D-8AE4-D06FF72CF0E5}" type="presParOf" srcId="{25B28FD7-14BC-4E8A-8A99-E6FA2910DD9E}" destId="{08849440-208E-4DEF-9E94-F72D8A00A0E7}" srcOrd="4" destOrd="0" presId="urn:microsoft.com/office/officeart/2005/8/layout/vList2"/>
    <dgm:cxn modelId="{FD143289-059D-4307-B363-EA1F2E58CFCC}" type="presParOf" srcId="{25B28FD7-14BC-4E8A-8A99-E6FA2910DD9E}" destId="{62739088-9B9D-498F-8DD6-713ADB635A17}" srcOrd="5" destOrd="0" presId="urn:microsoft.com/office/officeart/2005/8/layout/vList2"/>
    <dgm:cxn modelId="{24D21F6B-5861-45D4-BE9F-E39F1566D4E6}" type="presParOf" srcId="{25B28FD7-14BC-4E8A-8A99-E6FA2910DD9E}" destId="{397CC5D8-51F9-400C-9632-5B2069B313FD}" srcOrd="6" destOrd="0" presId="urn:microsoft.com/office/officeart/2005/8/layout/vList2"/>
    <dgm:cxn modelId="{9B1EBDEF-0603-4218-BD0D-15A1D69C311C}" type="presParOf" srcId="{25B28FD7-14BC-4E8A-8A99-E6FA2910DD9E}" destId="{8C2D2CBF-0B76-4E00-BF50-B02E4D29C65D}" srcOrd="7" destOrd="0" presId="urn:microsoft.com/office/officeart/2005/8/layout/vList2"/>
    <dgm:cxn modelId="{DCD18316-1E65-4F75-A595-4463C5FB398D}" type="presParOf" srcId="{25B28FD7-14BC-4E8A-8A99-E6FA2910DD9E}" destId="{2D3079A6-BD63-4CD2-9526-DBA9895D00B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22793-37DE-DD43-B0F6-A03A8B98969B}">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38D40-39CA-4A4C-BD61-5E412E5B52A0}">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Common Law</a:t>
          </a:r>
          <a:endParaRPr lang="en-US" sz="4700" kern="1200"/>
        </a:p>
      </dsp:txBody>
      <dsp:txXfrm>
        <a:off x="0" y="623"/>
        <a:ext cx="6492875" cy="1020830"/>
      </dsp:txXfrm>
    </dsp:sp>
    <dsp:sp modelId="{E8557CBA-6EE6-DF47-BF04-D7D7904334EE}">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BEFA8-3446-6446-AB88-9196FA6D63B6}">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dirty="0"/>
            <a:t>Statute Law </a:t>
          </a:r>
          <a:endParaRPr lang="en-US" sz="4700" kern="1200" dirty="0"/>
        </a:p>
      </dsp:txBody>
      <dsp:txXfrm>
        <a:off x="0" y="1021453"/>
        <a:ext cx="6492875" cy="1020830"/>
      </dsp:txXfrm>
    </dsp:sp>
    <dsp:sp modelId="{4E2C3040-9EA3-9546-9677-0A13EE7CFF9F}">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35160-2396-5C45-B048-7C82F70568E6}">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Case Law </a:t>
          </a:r>
          <a:endParaRPr lang="en-US" sz="4700" kern="1200"/>
        </a:p>
      </dsp:txBody>
      <dsp:txXfrm>
        <a:off x="0" y="2042284"/>
        <a:ext cx="6492875" cy="1020830"/>
      </dsp:txXfrm>
    </dsp:sp>
    <dsp:sp modelId="{C0EE02BF-F1B8-3342-B33B-73E46D26A63D}">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6FC53B-9796-9542-AFCF-850877234806}">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dirty="0"/>
            <a:t>Acts of Parliament </a:t>
          </a:r>
          <a:endParaRPr lang="en-US" sz="4700" kern="1200" dirty="0"/>
        </a:p>
      </dsp:txBody>
      <dsp:txXfrm>
        <a:off x="0" y="3063115"/>
        <a:ext cx="6492875" cy="1020830"/>
      </dsp:txXfrm>
    </dsp:sp>
    <dsp:sp modelId="{98687B39-5D3F-2C4B-BF7A-EA50CECDC4B2}">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172E0-4C41-374C-B6E2-EB5E8DB73488}">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By-laws </a:t>
          </a:r>
          <a:endParaRPr lang="en-US" sz="4700" kern="1200"/>
        </a:p>
      </dsp:txBody>
      <dsp:txXfrm>
        <a:off x="0" y="4083946"/>
        <a:ext cx="6492875" cy="10208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A132E-0290-45A6-A54A-FD4FE36F3DB1}">
      <dsp:nvSpPr>
        <dsp:cNvPr id="0" name=""/>
        <dsp:cNvSpPr/>
      </dsp:nvSpPr>
      <dsp:spPr>
        <a:xfrm>
          <a:off x="0" y="22188"/>
          <a:ext cx="6713552" cy="74353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latin typeface="Calibri Light" panose="020F0302020204030204"/>
            </a:rPr>
            <a:t>1</a:t>
          </a:r>
          <a:r>
            <a:rPr lang="en-GB" sz="3100" kern="1200" dirty="0"/>
            <a:t>: Common Law</a:t>
          </a:r>
          <a:endParaRPr lang="en-US" sz="3100" kern="1200" dirty="0"/>
        </a:p>
      </dsp:txBody>
      <dsp:txXfrm>
        <a:off x="36296" y="58484"/>
        <a:ext cx="6640960" cy="670943"/>
      </dsp:txXfrm>
    </dsp:sp>
    <dsp:sp modelId="{250C78CD-31D6-49CF-98DE-F9240A79A3EC}">
      <dsp:nvSpPr>
        <dsp:cNvPr id="0" name=""/>
        <dsp:cNvSpPr/>
      </dsp:nvSpPr>
      <dsp:spPr>
        <a:xfrm>
          <a:off x="0" y="855003"/>
          <a:ext cx="6713552" cy="743535"/>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2</a:t>
          </a:r>
          <a:r>
            <a:rPr lang="en-GB" sz="3100" kern="1200" dirty="0"/>
            <a:t>: Statute Law</a:t>
          </a:r>
          <a:r>
            <a:rPr lang="en-GB" sz="3100" kern="1200" dirty="0">
              <a:latin typeface="Calibri Light" panose="020F0302020204030204"/>
            </a:rPr>
            <a:t> </a:t>
          </a:r>
          <a:endParaRPr lang="en-US" sz="3100" kern="1200" dirty="0"/>
        </a:p>
      </dsp:txBody>
      <dsp:txXfrm>
        <a:off x="36296" y="891299"/>
        <a:ext cx="6640960" cy="670943"/>
      </dsp:txXfrm>
    </dsp:sp>
    <dsp:sp modelId="{08849440-208E-4DEF-9E94-F72D8A00A0E7}">
      <dsp:nvSpPr>
        <dsp:cNvPr id="0" name=""/>
        <dsp:cNvSpPr/>
      </dsp:nvSpPr>
      <dsp:spPr>
        <a:xfrm>
          <a:off x="0" y="1687818"/>
          <a:ext cx="6713552" cy="74353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3</a:t>
          </a:r>
          <a:r>
            <a:rPr lang="en-GB" sz="3100" kern="1200" dirty="0"/>
            <a:t>: Case Law</a:t>
          </a:r>
          <a:r>
            <a:rPr lang="en-GB" sz="3100" kern="1200" dirty="0">
              <a:latin typeface="Calibri Light" panose="020F0302020204030204"/>
            </a:rPr>
            <a:t> </a:t>
          </a:r>
          <a:endParaRPr lang="en-US" sz="3100" kern="1200" dirty="0"/>
        </a:p>
      </dsp:txBody>
      <dsp:txXfrm>
        <a:off x="36296" y="1724114"/>
        <a:ext cx="6640960" cy="670943"/>
      </dsp:txXfrm>
    </dsp:sp>
    <dsp:sp modelId="{397CC5D8-51F9-400C-9632-5B2069B313FD}">
      <dsp:nvSpPr>
        <dsp:cNvPr id="0" name=""/>
        <dsp:cNvSpPr/>
      </dsp:nvSpPr>
      <dsp:spPr>
        <a:xfrm>
          <a:off x="0" y="2520633"/>
          <a:ext cx="6713552" cy="743535"/>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4</a:t>
          </a:r>
          <a:r>
            <a:rPr lang="en-GB" sz="3100" kern="1200" dirty="0"/>
            <a:t>: Acts of Parliament</a:t>
          </a:r>
          <a:r>
            <a:rPr lang="en-GB" sz="3100" kern="1200" dirty="0">
              <a:latin typeface="Calibri Light" panose="020F0302020204030204"/>
            </a:rPr>
            <a:t> </a:t>
          </a:r>
          <a:endParaRPr lang="en-US" sz="3100" kern="1200" dirty="0"/>
        </a:p>
      </dsp:txBody>
      <dsp:txXfrm>
        <a:off x="36296" y="2556929"/>
        <a:ext cx="6640960" cy="670943"/>
      </dsp:txXfrm>
    </dsp:sp>
    <dsp:sp modelId="{2D3079A6-BD63-4CD2-9526-DBA9895D00BB}">
      <dsp:nvSpPr>
        <dsp:cNvPr id="0" name=""/>
        <dsp:cNvSpPr/>
      </dsp:nvSpPr>
      <dsp:spPr>
        <a:xfrm>
          <a:off x="0" y="3353448"/>
          <a:ext cx="6713552" cy="74353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5</a:t>
          </a:r>
          <a:r>
            <a:rPr lang="en-GB" sz="3100" kern="1200" dirty="0"/>
            <a:t>: By-laws</a:t>
          </a:r>
          <a:r>
            <a:rPr lang="en-GB" sz="3100" kern="1200" dirty="0">
              <a:latin typeface="Calibri Light" panose="020F0302020204030204"/>
            </a:rPr>
            <a:t> </a:t>
          </a:r>
          <a:endParaRPr lang="en-US" sz="3100" kern="1200" dirty="0"/>
        </a:p>
      </dsp:txBody>
      <dsp:txXfrm>
        <a:off x="36296" y="3389744"/>
        <a:ext cx="6640960" cy="6709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9B09F-6320-4AAC-959E-462970D5A771}" type="datetimeFigureOut">
              <a:rPr lang="en-GB" smtClean="0"/>
              <a:t>14/10/2022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A72E80-064E-46A1-A7F5-298EF386AF38}" type="slidenum">
              <a:rPr lang="en-GB" smtClean="0"/>
              <a:t>‹#›</a:t>
            </a:fld>
            <a:endParaRPr lang="en-GB"/>
          </a:p>
        </p:txBody>
      </p:sp>
    </p:spTree>
    <p:extLst>
      <p:ext uri="{BB962C8B-B14F-4D97-AF65-F5344CB8AC3E}">
        <p14:creationId xmlns:p14="http://schemas.microsoft.com/office/powerpoint/2010/main" val="908517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zakon.co.uk/admin/resources/downloads/r-v-turnbull-and-camelo-1976.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3A3A3A"/>
                </a:solidFill>
                <a:effectLst/>
                <a:latin typeface="Source Sans Pro" panose="020B0503030403020204" pitchFamily="34" charset="0"/>
              </a:rPr>
              <a:t>Cownie</a:t>
            </a:r>
            <a:r>
              <a:rPr lang="en-GB" b="0" i="0" dirty="0">
                <a:solidFill>
                  <a:srgbClr val="3A3A3A"/>
                </a:solidFill>
                <a:effectLst/>
                <a:latin typeface="Source Sans Pro" panose="020B0503030403020204" pitchFamily="34" charset="0"/>
              </a:rPr>
              <a:t>, F. et al. (2013) </a:t>
            </a:r>
            <a:r>
              <a:rPr lang="en-GB" b="0" i="1" dirty="0">
                <a:solidFill>
                  <a:srgbClr val="3A3A3A"/>
                </a:solidFill>
                <a:effectLst/>
                <a:latin typeface="Source Sans Pro" panose="020B0503030403020204" pitchFamily="34" charset="0"/>
              </a:rPr>
              <a:t>English legal system in context.</a:t>
            </a:r>
            <a:r>
              <a:rPr lang="en-GB" b="0" i="0" dirty="0">
                <a:solidFill>
                  <a:srgbClr val="3A3A3A"/>
                </a:solidFill>
                <a:effectLst/>
                <a:latin typeface="Source Sans Pro" panose="020B0503030403020204" pitchFamily="34" charset="0"/>
              </a:rPr>
              <a:t> 6th edition. / Fiona </a:t>
            </a:r>
            <a:r>
              <a:rPr lang="en-GB" b="0" i="0" dirty="0" err="1">
                <a:solidFill>
                  <a:srgbClr val="3A3A3A"/>
                </a:solidFill>
                <a:effectLst/>
                <a:latin typeface="Source Sans Pro" panose="020B0503030403020204" pitchFamily="34" charset="0"/>
              </a:rPr>
              <a:t>Cownie</a:t>
            </a:r>
            <a:r>
              <a:rPr lang="en-GB" b="0" i="0" dirty="0">
                <a:solidFill>
                  <a:srgbClr val="3A3A3A"/>
                </a:solidFill>
                <a:effectLst/>
                <a:latin typeface="Source Sans Pro" panose="020B0503030403020204" pitchFamily="34" charset="0"/>
              </a:rPr>
              <a:t>, Professor of Law, University of </a:t>
            </a:r>
            <a:r>
              <a:rPr lang="en-GB" b="0" i="0" dirty="0" err="1">
                <a:solidFill>
                  <a:srgbClr val="3A3A3A"/>
                </a:solidFill>
                <a:effectLst/>
                <a:latin typeface="Source Sans Pro" panose="020B0503030403020204" pitchFamily="34" charset="0"/>
              </a:rPr>
              <a:t>Keele</a:t>
            </a:r>
            <a:r>
              <a:rPr lang="en-GB" b="0" i="0" dirty="0">
                <a:solidFill>
                  <a:srgbClr val="3A3A3A"/>
                </a:solidFill>
                <a:effectLst/>
                <a:latin typeface="Source Sans Pro" panose="020B0503030403020204" pitchFamily="34" charset="0"/>
              </a:rPr>
              <a:t>, Anthony </a:t>
            </a:r>
            <a:r>
              <a:rPr lang="en-GB" b="0" i="0" dirty="0" err="1">
                <a:solidFill>
                  <a:srgbClr val="3A3A3A"/>
                </a:solidFill>
                <a:effectLst/>
                <a:latin typeface="Source Sans Pro" panose="020B0503030403020204" pitchFamily="34" charset="0"/>
              </a:rPr>
              <a:t>Bradney</a:t>
            </a:r>
            <a:r>
              <a:rPr lang="en-GB" b="0" i="0" dirty="0">
                <a:solidFill>
                  <a:srgbClr val="3A3A3A"/>
                </a:solidFill>
                <a:effectLst/>
                <a:latin typeface="Source Sans Pro" panose="020B0503030403020204" pitchFamily="34" charset="0"/>
              </a:rPr>
              <a:t>, Professor of Law, </a:t>
            </a:r>
            <a:r>
              <a:rPr lang="en-GB" b="0" i="0" dirty="0" err="1">
                <a:solidFill>
                  <a:srgbClr val="3A3A3A"/>
                </a:solidFill>
                <a:effectLst/>
                <a:latin typeface="Source Sans Pro" panose="020B0503030403020204" pitchFamily="34" charset="0"/>
              </a:rPr>
              <a:t>Unviersity</a:t>
            </a:r>
            <a:r>
              <a:rPr lang="en-GB" b="0" i="0" dirty="0">
                <a:solidFill>
                  <a:srgbClr val="3A3A3A"/>
                </a:solidFill>
                <a:effectLst/>
                <a:latin typeface="Source Sans Pro" panose="020B0503030403020204" pitchFamily="34" charset="0"/>
              </a:rPr>
              <a:t> of </a:t>
            </a:r>
            <a:r>
              <a:rPr lang="en-GB" b="0" i="0" dirty="0" err="1">
                <a:solidFill>
                  <a:srgbClr val="3A3A3A"/>
                </a:solidFill>
                <a:effectLst/>
                <a:latin typeface="Source Sans Pro" panose="020B0503030403020204" pitchFamily="34" charset="0"/>
              </a:rPr>
              <a:t>Keele</a:t>
            </a:r>
            <a:r>
              <a:rPr lang="en-GB" b="0" i="0" dirty="0">
                <a:solidFill>
                  <a:srgbClr val="3A3A3A"/>
                </a:solidFill>
                <a:effectLst/>
                <a:latin typeface="Source Sans Pro" panose="020B0503030403020204" pitchFamily="34" charset="0"/>
              </a:rPr>
              <a:t>, Mandy Burton, Professor of Socio-Legal Studies, University of Leicester. Oxford: Oxford University Press.</a:t>
            </a:r>
            <a:endParaRPr lang="en-GB" dirty="0"/>
          </a:p>
        </p:txBody>
      </p:sp>
      <p:sp>
        <p:nvSpPr>
          <p:cNvPr id="4" name="Slide Number Placeholder 3"/>
          <p:cNvSpPr>
            <a:spLocks noGrp="1"/>
          </p:cNvSpPr>
          <p:nvPr>
            <p:ph type="sldNum" sz="quarter" idx="5"/>
          </p:nvPr>
        </p:nvSpPr>
        <p:spPr/>
        <p:txBody>
          <a:bodyPr/>
          <a:lstStyle/>
          <a:p>
            <a:fld id="{0CA72E80-064E-46A1-A7F5-298EF386AF38}" type="slidenum">
              <a:rPr lang="en-GB" smtClean="0"/>
              <a:t>5</a:t>
            </a:fld>
            <a:endParaRPr lang="en-GB"/>
          </a:p>
        </p:txBody>
      </p:sp>
    </p:spTree>
    <p:extLst>
      <p:ext uri="{BB962C8B-B14F-4D97-AF65-F5344CB8AC3E}">
        <p14:creationId xmlns:p14="http://schemas.microsoft.com/office/powerpoint/2010/main" val="3965579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https://bills.parliament.uk/</a:t>
            </a:r>
          </a:p>
        </p:txBody>
      </p:sp>
      <p:sp>
        <p:nvSpPr>
          <p:cNvPr id="4" name="Slide Number Placeholder 3"/>
          <p:cNvSpPr>
            <a:spLocks noGrp="1"/>
          </p:cNvSpPr>
          <p:nvPr>
            <p:ph type="sldNum" sz="quarter" idx="5"/>
          </p:nvPr>
        </p:nvSpPr>
        <p:spPr/>
        <p:txBody>
          <a:bodyPr/>
          <a:lstStyle/>
          <a:p>
            <a:fld id="{0CA72E80-064E-46A1-A7F5-298EF386AF38}" type="slidenum">
              <a:rPr lang="en-GB" smtClean="0"/>
              <a:t>9</a:t>
            </a:fld>
            <a:endParaRPr lang="en-GB"/>
          </a:p>
        </p:txBody>
      </p:sp>
    </p:spTree>
    <p:extLst>
      <p:ext uri="{BB962C8B-B14F-4D97-AF65-F5344CB8AC3E}">
        <p14:creationId xmlns:p14="http://schemas.microsoft.com/office/powerpoint/2010/main" val="1561107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https://zakon.co.uk/admin/resources/downloads/r-v-turnbull-and-camelo-1976.pdf</a:t>
            </a:r>
            <a:endParaRPr lang="en-US"/>
          </a:p>
          <a:p>
            <a:endParaRPr lang="en-US" dirty="0">
              <a:cs typeface="Calibri"/>
            </a:endParaRPr>
          </a:p>
          <a:p>
            <a:r>
              <a:rPr lang="en-US" dirty="0"/>
              <a:t>https://www.cps.gov.uk/legal-guidance/identification</a:t>
            </a:r>
            <a:endParaRPr lang="en-US" dirty="0">
              <a:cs typeface="Calibri"/>
            </a:endParaRPr>
          </a:p>
        </p:txBody>
      </p:sp>
      <p:sp>
        <p:nvSpPr>
          <p:cNvPr id="4" name="Slide Number Placeholder 3"/>
          <p:cNvSpPr>
            <a:spLocks noGrp="1"/>
          </p:cNvSpPr>
          <p:nvPr>
            <p:ph type="sldNum" sz="quarter" idx="5"/>
          </p:nvPr>
        </p:nvSpPr>
        <p:spPr/>
        <p:txBody>
          <a:bodyPr/>
          <a:lstStyle/>
          <a:p>
            <a:fld id="{0CA72E80-064E-46A1-A7F5-298EF386AF38}" type="slidenum">
              <a:rPr lang="en-GB" smtClean="0"/>
              <a:t>11</a:t>
            </a:fld>
            <a:endParaRPr lang="en-GB"/>
          </a:p>
        </p:txBody>
      </p:sp>
    </p:spTree>
    <p:extLst>
      <p:ext uri="{BB962C8B-B14F-4D97-AF65-F5344CB8AC3E}">
        <p14:creationId xmlns:p14="http://schemas.microsoft.com/office/powerpoint/2010/main" val="4126560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A72E80-064E-46A1-A7F5-298EF386AF38}" type="slidenum">
              <a:rPr lang="en-GB" smtClean="0"/>
              <a:t>16</a:t>
            </a:fld>
            <a:endParaRPr lang="en-GB"/>
          </a:p>
        </p:txBody>
      </p:sp>
    </p:spTree>
    <p:extLst>
      <p:ext uri="{BB962C8B-B14F-4D97-AF65-F5344CB8AC3E}">
        <p14:creationId xmlns:p14="http://schemas.microsoft.com/office/powerpoint/2010/main" val="2578364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=IShDpXap_z0. </a:t>
            </a:r>
          </a:p>
        </p:txBody>
      </p:sp>
      <p:sp>
        <p:nvSpPr>
          <p:cNvPr id="4" name="Slide Number Placeholder 3"/>
          <p:cNvSpPr>
            <a:spLocks noGrp="1"/>
          </p:cNvSpPr>
          <p:nvPr>
            <p:ph type="sldNum" sz="quarter" idx="5"/>
          </p:nvPr>
        </p:nvSpPr>
        <p:spPr/>
        <p:txBody>
          <a:bodyPr/>
          <a:lstStyle/>
          <a:p>
            <a:fld id="{294F3805-DB54-A248-BE03-7CCB0CD7E5A2}" type="slidenum">
              <a:rPr lang="en-GB" smtClean="0"/>
              <a:t>28</a:t>
            </a:fld>
            <a:endParaRPr lang="en-GB"/>
          </a:p>
        </p:txBody>
      </p:sp>
    </p:spTree>
    <p:extLst>
      <p:ext uri="{BB962C8B-B14F-4D97-AF65-F5344CB8AC3E}">
        <p14:creationId xmlns:p14="http://schemas.microsoft.com/office/powerpoint/2010/main" val="2998579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=WeNDacwO5NA</a:t>
            </a:r>
          </a:p>
        </p:txBody>
      </p:sp>
      <p:sp>
        <p:nvSpPr>
          <p:cNvPr id="4" name="Slide Number Placeholder 3"/>
          <p:cNvSpPr>
            <a:spLocks noGrp="1"/>
          </p:cNvSpPr>
          <p:nvPr>
            <p:ph type="sldNum" sz="quarter" idx="5"/>
          </p:nvPr>
        </p:nvSpPr>
        <p:spPr/>
        <p:txBody>
          <a:bodyPr/>
          <a:lstStyle/>
          <a:p>
            <a:fld id="{294F3805-DB54-A248-BE03-7CCB0CD7E5A2}" type="slidenum">
              <a:rPr lang="en-GB" smtClean="0"/>
              <a:t>32</a:t>
            </a:fld>
            <a:endParaRPr lang="en-GB"/>
          </a:p>
        </p:txBody>
      </p:sp>
    </p:spTree>
    <p:extLst>
      <p:ext uri="{BB962C8B-B14F-4D97-AF65-F5344CB8AC3E}">
        <p14:creationId xmlns:p14="http://schemas.microsoft.com/office/powerpoint/2010/main" val="3947006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=tZYvv_s5R-s</a:t>
            </a:r>
          </a:p>
        </p:txBody>
      </p:sp>
      <p:sp>
        <p:nvSpPr>
          <p:cNvPr id="4" name="Slide Number Placeholder 3"/>
          <p:cNvSpPr>
            <a:spLocks noGrp="1"/>
          </p:cNvSpPr>
          <p:nvPr>
            <p:ph type="sldNum" sz="quarter" idx="5"/>
          </p:nvPr>
        </p:nvSpPr>
        <p:spPr/>
        <p:txBody>
          <a:bodyPr/>
          <a:lstStyle/>
          <a:p>
            <a:fld id="{294F3805-DB54-A248-BE03-7CCB0CD7E5A2}" type="slidenum">
              <a:rPr lang="en-GB" smtClean="0"/>
              <a:t>34</a:t>
            </a:fld>
            <a:endParaRPr lang="en-GB"/>
          </a:p>
        </p:txBody>
      </p:sp>
    </p:spTree>
    <p:extLst>
      <p:ext uri="{BB962C8B-B14F-4D97-AF65-F5344CB8AC3E}">
        <p14:creationId xmlns:p14="http://schemas.microsoft.com/office/powerpoint/2010/main" val="3374510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82523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300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2898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40930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6711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9380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2745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06351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8222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1302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03788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08640-53B6-4C6C-B8D3-B9BA231CB5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BACB24-AB93-47BF-BA33-9EDB7A6B9A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611805-D6DD-4445-8F50-F2E87385AE99}"/>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5" name="Footer Placeholder 4">
            <a:extLst>
              <a:ext uri="{FF2B5EF4-FFF2-40B4-BE49-F238E27FC236}">
                <a16:creationId xmlns:a16="http://schemas.microsoft.com/office/drawing/2014/main" id="{A63B8B83-69EF-47AE-9FAC-886F716EE6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E28A0-FB83-4F97-89CE-29009001BE2E}"/>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618494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674FD-427A-4038-BAC5-C3830CFB5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3C5DAA-ACED-45A3-AB86-8893489A79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5B2793-947D-483A-A80C-0FEF33329262}"/>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5" name="Footer Placeholder 4">
            <a:extLst>
              <a:ext uri="{FF2B5EF4-FFF2-40B4-BE49-F238E27FC236}">
                <a16:creationId xmlns:a16="http://schemas.microsoft.com/office/drawing/2014/main" id="{FFE5C0F5-319E-4D33-951A-F06ABAFF2D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86DFF2-3599-41A5-8AEF-0F894A647923}"/>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660908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1A27-65E2-4C8E-87F9-ACE6204373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F648DE-419F-4564-AB32-F05027DA54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D09677-D5CE-4366-B2A0-4094B6D2289D}"/>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5" name="Footer Placeholder 4">
            <a:extLst>
              <a:ext uri="{FF2B5EF4-FFF2-40B4-BE49-F238E27FC236}">
                <a16:creationId xmlns:a16="http://schemas.microsoft.com/office/drawing/2014/main" id="{01C28930-8A6C-4D90-BC4C-7F9AFA1BF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10A8A-0F69-45BB-9DE1-6EAF68096A16}"/>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13588566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0FBC8-3ACD-4370-BCC2-4345704149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37DFA6-7C3E-413F-A705-4B1A54B39A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26DF98-4AFB-4C77-B8D4-E7DCE03C4D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ADBFD4-6BEC-4251-BF6C-B0CD10E788D3}"/>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6" name="Footer Placeholder 5">
            <a:extLst>
              <a:ext uri="{FF2B5EF4-FFF2-40B4-BE49-F238E27FC236}">
                <a16:creationId xmlns:a16="http://schemas.microsoft.com/office/drawing/2014/main" id="{7F174B90-A65E-40A5-B698-CE8D625BC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3F757A-9C1B-48E7-BCDB-30B4FA7212E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42299597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0F8F-5848-4544-B6CB-381CD9A53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87FCDB-93CC-4E49-8743-5305ECB082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66A0E0-A655-490B-86AA-F28EB6BC32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11ED55-386C-46CA-854B-A5FD3B72B5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4D7708-8CC0-4553-861E-45CC6FD859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C3FCA3-E971-441F-9D0D-DD75AD1CA6C3}"/>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8" name="Footer Placeholder 7">
            <a:extLst>
              <a:ext uri="{FF2B5EF4-FFF2-40B4-BE49-F238E27FC236}">
                <a16:creationId xmlns:a16="http://schemas.microsoft.com/office/drawing/2014/main" id="{E98B3E17-D628-4A7E-BB68-E8C67B6B6D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E4F27D-EF4C-4CD5-89D0-FF18B95319F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965618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2E90F-EDC5-44D4-9BF5-39E9406904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2B2E44-9091-44F5-8E3E-204244A686B0}"/>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4" name="Footer Placeholder 3">
            <a:extLst>
              <a:ext uri="{FF2B5EF4-FFF2-40B4-BE49-F238E27FC236}">
                <a16:creationId xmlns:a16="http://schemas.microsoft.com/office/drawing/2014/main" id="{D16348F9-7EC0-4EB9-8DFD-157F9F82B7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65430A-A2E0-4245-958D-BBAD44BBB827}"/>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6794886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909BD7-DD70-48AC-BCEF-43C8438FBE64}"/>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3" name="Footer Placeholder 2">
            <a:extLst>
              <a:ext uri="{FF2B5EF4-FFF2-40B4-BE49-F238E27FC236}">
                <a16:creationId xmlns:a16="http://schemas.microsoft.com/office/drawing/2014/main" id="{C76E82D5-367B-4125-8533-FE76659204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E24DB9-8467-469E-9268-4504F98E98C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653900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7C5D-C65E-4522-8023-2BFC1DAFD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3C5B30-4899-42E2-B980-1B8E105EE3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6579A9-20A7-46BE-806E-AB418D03E5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9425F8-A5E9-4156-A166-0216D5625CA7}"/>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6" name="Footer Placeholder 5">
            <a:extLst>
              <a:ext uri="{FF2B5EF4-FFF2-40B4-BE49-F238E27FC236}">
                <a16:creationId xmlns:a16="http://schemas.microsoft.com/office/drawing/2014/main" id="{41E54096-DBC6-4452-9DE6-814808EE73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48CB66-F80D-40FD-A547-5F800C251255}"/>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33208600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BD751-68BA-4F2A-8D71-8F9F0FB48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B8DF40-748C-4799-B5BB-608EEAFEE5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3D5248-81C6-4E06-8D87-24A708ED1F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723834-68F3-4A68-8972-01373B6814BF}"/>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6" name="Footer Placeholder 5">
            <a:extLst>
              <a:ext uri="{FF2B5EF4-FFF2-40B4-BE49-F238E27FC236}">
                <a16:creationId xmlns:a16="http://schemas.microsoft.com/office/drawing/2014/main" id="{F68DC2EC-6A54-4782-9599-B280645989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04E0F-D022-48AA-B4C4-B3A0AA57F173}"/>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25040199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A662-105E-46B4-B4CB-C379372D3F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C1283-4C5D-4595-8B18-4E19A39310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261D8-E712-4CA9-A562-AE090F95B8AC}"/>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5" name="Footer Placeholder 4">
            <a:extLst>
              <a:ext uri="{FF2B5EF4-FFF2-40B4-BE49-F238E27FC236}">
                <a16:creationId xmlns:a16="http://schemas.microsoft.com/office/drawing/2014/main" id="{9EA922B0-A604-494A-B8E9-85EC4BE13B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E44D62-146A-4C10-8C8E-786E6FA4939F}"/>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36634539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4D6CFD-F04D-425E-BAA2-91D8BFBEACF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BA4A11-28D9-488C-B0E1-1EC83595B8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BDD204-711E-43DC-874B-FA7B74CEC66D}"/>
              </a:ext>
            </a:extLst>
          </p:cNvPr>
          <p:cNvSpPr>
            <a:spLocks noGrp="1"/>
          </p:cNvSpPr>
          <p:nvPr>
            <p:ph type="dt" sz="half" idx="10"/>
          </p:nvPr>
        </p:nvSpPr>
        <p:spPr/>
        <p:txBody>
          <a:bodyPr/>
          <a:lstStyle/>
          <a:p>
            <a:fld id="{AD852084-B297-413D-B439-2CEF0226EE05}" type="datetimeFigureOut">
              <a:rPr lang="en-GB" smtClean="0"/>
              <a:t>14/10/2022</a:t>
            </a:fld>
            <a:endParaRPr lang="en-GB"/>
          </a:p>
        </p:txBody>
      </p:sp>
      <p:sp>
        <p:nvSpPr>
          <p:cNvPr id="5" name="Footer Placeholder 4">
            <a:extLst>
              <a:ext uri="{FF2B5EF4-FFF2-40B4-BE49-F238E27FC236}">
                <a16:creationId xmlns:a16="http://schemas.microsoft.com/office/drawing/2014/main" id="{6C942740-2996-4F31-A8EF-EB0D9108EE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44BD5-1C6B-451D-9177-66F18E3FBF62}"/>
              </a:ext>
            </a:extLst>
          </p:cNvPr>
          <p:cNvSpPr>
            <a:spLocks noGrp="1"/>
          </p:cNvSpPr>
          <p:nvPr>
            <p:ph type="sldNum" sz="quarter" idx="12"/>
          </p:nvPr>
        </p:nvSpPr>
        <p:spPr/>
        <p:txBody>
          <a:bodyPr/>
          <a:lstStyle/>
          <a:p>
            <a:fld id="{79E38CB6-B7E9-460E-BCAD-8C5EE0FB88C9}" type="slidenum">
              <a:rPr lang="en-GB" smtClean="0"/>
              <a:t>‹#›</a:t>
            </a:fld>
            <a:endParaRPr lang="en-GB"/>
          </a:p>
        </p:txBody>
      </p:sp>
    </p:spTree>
    <p:extLst>
      <p:ext uri="{BB962C8B-B14F-4D97-AF65-F5344CB8AC3E}">
        <p14:creationId xmlns:p14="http://schemas.microsoft.com/office/powerpoint/2010/main" val="1635284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10/14/2022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17349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1AE5E-249D-4C36-B485-94D0BB4255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4D6783-6DB4-43D5-A72E-623BAAC17C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45FF9-2BC6-4F28-AFD9-1AA3C422DD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852084-B297-413D-B439-2CEF0226EE05}" type="datetimeFigureOut">
              <a:rPr lang="en-GB" smtClean="0"/>
              <a:t>14/10/2022</a:t>
            </a:fld>
            <a:endParaRPr lang="en-GB"/>
          </a:p>
        </p:txBody>
      </p:sp>
      <p:sp>
        <p:nvSpPr>
          <p:cNvPr id="5" name="Footer Placeholder 4">
            <a:extLst>
              <a:ext uri="{FF2B5EF4-FFF2-40B4-BE49-F238E27FC236}">
                <a16:creationId xmlns:a16="http://schemas.microsoft.com/office/drawing/2014/main" id="{DBFE056F-4CA9-4B74-8B04-BA16362062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D66D87-1D46-48A6-8CFD-55454F9EED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E38CB6-B7E9-460E-BCAD-8C5EE0FB88C9}" type="slidenum">
              <a:rPr lang="en-GB" smtClean="0"/>
              <a:t>‹#›</a:t>
            </a:fld>
            <a:endParaRPr lang="en-GB"/>
          </a:p>
        </p:txBody>
      </p:sp>
    </p:spTree>
    <p:extLst>
      <p:ext uri="{BB962C8B-B14F-4D97-AF65-F5344CB8AC3E}">
        <p14:creationId xmlns:p14="http://schemas.microsoft.com/office/powerpoint/2010/main" val="979497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IShDpXap_z0"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WeNDacwO5NA"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2.png"/></Relationships>
</file>

<file path=ppt/slides/_rels/slide3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tZYvv_s5R-s"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hyperlink" Target="https://www.theguardian.com/law/2016/nov/29/magistrates-quitting-uk-court-closures-cost-cuttin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transformjustice.org.uk/the-magistracy-is-withering-on-the-vine-can-and-should-it-be-revived/" TargetMode="External"/><Relationship Id="rId2" Type="http://schemas.openxmlformats.org/officeDocument/2006/relationships/hyperlink" Target="https://www.parliament.uk/business/committees/committees-a-z/commons-select/justice-committee/news-parliament-2017/role-of-the-magistry-report-published-17-19/" TargetMode="External"/><Relationship Id="rId1" Type="http://schemas.openxmlformats.org/officeDocument/2006/relationships/slideLayout" Target="../slideLayouts/slideLayout2.xml"/><Relationship Id="rId4" Type="http://schemas.openxmlformats.org/officeDocument/2006/relationships/hyperlink" Target="https://www.theguardian.com/law/2016/jun/22/fall-in-number-of-magistrates-will-mean-less-diversity"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hyperlink" Target="http://ybtj.justice.gov.uk/" TargetMode="External"/><Relationship Id="rId2" Type="http://schemas.openxmlformats.org/officeDocument/2006/relationships/hyperlink" Target="https://www.gov.uk/courts/youth-courts"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judiciary.uk/courts-and-tribunals/magistrates-courts/" TargetMode="External"/><Relationship Id="rId2" Type="http://schemas.openxmlformats.org/officeDocument/2006/relationships/hyperlink" Target="https://www.spectator.co.uk/article/it-s-time-to-take-back-control-from-our-judges"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descr="A large building&#10;&#10;Description automatically generated">
            <a:extLst>
              <a:ext uri="{FF2B5EF4-FFF2-40B4-BE49-F238E27FC236}">
                <a16:creationId xmlns:a16="http://schemas.microsoft.com/office/drawing/2014/main" id="{46064CE4-20B0-44B0-864B-425433B02A48}"/>
              </a:ext>
            </a:extLst>
          </p:cNvPr>
          <p:cNvPicPr>
            <a:picLocks noChangeAspect="1"/>
          </p:cNvPicPr>
          <p:nvPr/>
        </p:nvPicPr>
        <p:blipFill rotWithShape="1">
          <a:blip r:embed="rId2">
            <a:extLst>
              <a:ext uri="{28A0092B-C50C-407E-A947-70E740481C1C}">
                <a14:useLocalDpi xmlns:a14="http://schemas.microsoft.com/office/drawing/2010/main" val="0"/>
              </a:ext>
            </a:extLst>
          </a:blip>
          <a:srcRect t="15730"/>
          <a:stretch/>
        </p:blipFill>
        <p:spPr>
          <a:xfrm>
            <a:off x="20" y="10"/>
            <a:ext cx="12191981" cy="6857990"/>
          </a:xfrm>
          <a:prstGeom prst="rect">
            <a:avLst/>
          </a:prstGeom>
        </p:spPr>
      </p:pic>
      <p:sp>
        <p:nvSpPr>
          <p:cNvPr id="2" name="Title 1">
            <a:extLst>
              <a:ext uri="{FF2B5EF4-FFF2-40B4-BE49-F238E27FC236}">
                <a16:creationId xmlns:a16="http://schemas.microsoft.com/office/drawing/2014/main" id="{E3D1AFFE-F393-42AE-9690-CC35B03D7C43}"/>
              </a:ext>
            </a:extLst>
          </p:cNvPr>
          <p:cNvSpPr>
            <a:spLocks noGrp="1"/>
          </p:cNvSpPr>
          <p:nvPr>
            <p:ph type="ctrTitle"/>
          </p:nvPr>
        </p:nvSpPr>
        <p:spPr>
          <a:xfrm>
            <a:off x="404553" y="3091928"/>
            <a:ext cx="9078562" cy="2387600"/>
          </a:xfrm>
        </p:spPr>
        <p:txBody>
          <a:bodyPr>
            <a:normAutofit/>
          </a:bodyPr>
          <a:lstStyle/>
          <a:p>
            <a:pPr algn="l"/>
            <a:r>
              <a:rPr lang="en-GB" sz="6600">
                <a:latin typeface="+mn-lt"/>
              </a:rPr>
              <a:t>The Criminal Courts in England &amp; Wales</a:t>
            </a:r>
          </a:p>
        </p:txBody>
      </p:sp>
      <p:sp>
        <p:nvSpPr>
          <p:cNvPr id="3" name="Subtitle 2">
            <a:extLst>
              <a:ext uri="{FF2B5EF4-FFF2-40B4-BE49-F238E27FC236}">
                <a16:creationId xmlns:a16="http://schemas.microsoft.com/office/drawing/2014/main" id="{5916F8CD-0C8B-4DC5-99EC-74C77F40D61A}"/>
              </a:ext>
            </a:extLst>
          </p:cNvPr>
          <p:cNvSpPr>
            <a:spLocks noGrp="1"/>
          </p:cNvSpPr>
          <p:nvPr>
            <p:ph type="subTitle" idx="1"/>
          </p:nvPr>
        </p:nvSpPr>
        <p:spPr>
          <a:xfrm>
            <a:off x="404553" y="5624945"/>
            <a:ext cx="9078562" cy="592975"/>
          </a:xfrm>
        </p:spPr>
        <p:txBody>
          <a:bodyPr anchor="ctr">
            <a:normAutofit/>
          </a:bodyPr>
          <a:lstStyle/>
          <a:p>
            <a:pPr algn="l"/>
            <a:r>
              <a:rPr lang="en-GB" sz="1300" dirty="0"/>
              <a:t>Week 2</a:t>
            </a:r>
          </a:p>
          <a:p>
            <a:pPr algn="l"/>
            <a:r>
              <a:rPr lang="en-GB" sz="1300" dirty="0"/>
              <a:t>Jane</a:t>
            </a:r>
          </a:p>
        </p:txBody>
      </p:sp>
    </p:spTree>
    <p:extLst>
      <p:ext uri="{BB962C8B-B14F-4D97-AF65-F5344CB8AC3E}">
        <p14:creationId xmlns:p14="http://schemas.microsoft.com/office/powerpoint/2010/main" val="143585073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08B9C-B943-447A-BEA2-2A7BBB1FDF9C}"/>
              </a:ext>
            </a:extLst>
          </p:cNvPr>
          <p:cNvSpPr>
            <a:spLocks noGrp="1"/>
          </p:cNvSpPr>
          <p:nvPr>
            <p:ph type="title"/>
          </p:nvPr>
        </p:nvSpPr>
        <p:spPr>
          <a:xfrm>
            <a:off x="838200" y="963877"/>
            <a:ext cx="3494362" cy="4930246"/>
          </a:xfrm>
        </p:spPr>
        <p:txBody>
          <a:bodyPr>
            <a:normAutofit/>
          </a:bodyPr>
          <a:lstStyle/>
          <a:p>
            <a:pPr algn="r"/>
            <a:r>
              <a:rPr lang="en-GB" sz="4800" dirty="0">
                <a:solidFill>
                  <a:schemeClr val="accent1"/>
                </a:solidFill>
                <a:latin typeface="+mn-lt"/>
              </a:rPr>
              <a:t>Summary of lecture</a:t>
            </a:r>
          </a:p>
        </p:txBody>
      </p:sp>
      <p:sp>
        <p:nvSpPr>
          <p:cNvPr id="3" name="Content Placeholder 2">
            <a:extLst>
              <a:ext uri="{FF2B5EF4-FFF2-40B4-BE49-F238E27FC236}">
                <a16:creationId xmlns:a16="http://schemas.microsoft.com/office/drawing/2014/main" id="{5A35C142-6B1C-4F28-A4A0-22647E53B694}"/>
              </a:ext>
            </a:extLst>
          </p:cNvPr>
          <p:cNvSpPr>
            <a:spLocks noGrp="1"/>
          </p:cNvSpPr>
          <p:nvPr>
            <p:ph idx="1"/>
          </p:nvPr>
        </p:nvSpPr>
        <p:spPr>
          <a:xfrm>
            <a:off x="4976031" y="963877"/>
            <a:ext cx="6377769" cy="4930246"/>
          </a:xfrm>
        </p:spPr>
        <p:txBody>
          <a:bodyPr anchor="ctr">
            <a:normAutofit/>
          </a:bodyPr>
          <a:lstStyle/>
          <a:p>
            <a:r>
              <a:rPr lang="en-GB" sz="2400" dirty="0"/>
              <a:t>Attendance Note (email/Bron)</a:t>
            </a:r>
          </a:p>
          <a:p>
            <a:r>
              <a:rPr lang="en-GB" sz="2400" dirty="0"/>
              <a:t>Link to Assessment 1</a:t>
            </a:r>
          </a:p>
          <a:p>
            <a:r>
              <a:rPr lang="en-GB" sz="2400" dirty="0"/>
              <a:t>The law in England and Wales </a:t>
            </a:r>
          </a:p>
          <a:p>
            <a:r>
              <a:rPr lang="en-GB" sz="2400" dirty="0"/>
              <a:t>Overview of the main courts in England and Wales </a:t>
            </a:r>
          </a:p>
          <a:p>
            <a:r>
              <a:rPr lang="en-GB" sz="2400" dirty="0"/>
              <a:t>Magistrates’ court</a:t>
            </a:r>
          </a:p>
          <a:p>
            <a:r>
              <a:rPr lang="en-GB" sz="2400" dirty="0"/>
              <a:t>Crown Court</a:t>
            </a:r>
          </a:p>
          <a:p>
            <a:r>
              <a:rPr lang="en-GB" sz="2400" dirty="0"/>
              <a:t>Other relevant courts</a:t>
            </a:r>
          </a:p>
        </p:txBody>
      </p:sp>
    </p:spTree>
    <p:extLst>
      <p:ext uri="{BB962C8B-B14F-4D97-AF65-F5344CB8AC3E}">
        <p14:creationId xmlns:p14="http://schemas.microsoft.com/office/powerpoint/2010/main" val="3886838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19CAF-295F-B27C-B341-5E130A5B0389}"/>
              </a:ext>
            </a:extLst>
          </p:cNvPr>
          <p:cNvSpPr>
            <a:spLocks noGrp="1"/>
          </p:cNvSpPr>
          <p:nvPr>
            <p:ph type="title"/>
          </p:nvPr>
        </p:nvSpPr>
        <p:spPr/>
        <p:txBody>
          <a:bodyPr>
            <a:normAutofit/>
          </a:bodyPr>
          <a:lstStyle/>
          <a:p>
            <a:r>
              <a:rPr lang="en-GB" sz="5400" dirty="0"/>
              <a:t>Email Students</a:t>
            </a:r>
          </a:p>
        </p:txBody>
      </p:sp>
      <p:sp>
        <p:nvSpPr>
          <p:cNvPr id="3" name="Content Placeholder 2">
            <a:extLst>
              <a:ext uri="{FF2B5EF4-FFF2-40B4-BE49-F238E27FC236}">
                <a16:creationId xmlns:a16="http://schemas.microsoft.com/office/drawing/2014/main" id="{5B67C3AD-4267-5D6B-2A2D-D7BA1618E346}"/>
              </a:ext>
            </a:extLst>
          </p:cNvPr>
          <p:cNvSpPr>
            <a:spLocks noGrp="1"/>
          </p:cNvSpPr>
          <p:nvPr>
            <p:ph idx="1"/>
          </p:nvPr>
        </p:nvSpPr>
        <p:spPr>
          <a:xfrm>
            <a:off x="838200" y="1833020"/>
            <a:ext cx="10515600" cy="4348324"/>
          </a:xfrm>
        </p:spPr>
        <p:txBody>
          <a:bodyPr>
            <a:normAutofit/>
          </a:bodyPr>
          <a:lstStyle/>
          <a:p>
            <a:pPr algn="l"/>
            <a:r>
              <a:rPr lang="en-GB" sz="1800" b="0" i="0" dirty="0">
                <a:solidFill>
                  <a:srgbClr val="242424"/>
                </a:solidFill>
                <a:effectLst/>
                <a:latin typeface="inherit"/>
              </a:rPr>
              <a:t>As a university we must correctly monitor students’ attendance, we do this by taking registers either in class or if your sessions are online by downloading participation lists.</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inherit"/>
              </a:rPr>
              <a:t>Please can we ask students to do the following:</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inherit"/>
              </a:rPr>
              <a:t>If you are not able to attend a session for any reason you must inform your </a:t>
            </a:r>
            <a:r>
              <a:rPr lang="en-GB" sz="1800" b="1" i="0" u="sng" dirty="0">
                <a:solidFill>
                  <a:srgbClr val="242424"/>
                </a:solidFill>
                <a:effectLst/>
                <a:latin typeface="inherit"/>
              </a:rPr>
              <a:t>Module Tutors</a:t>
            </a:r>
            <a:r>
              <a:rPr lang="en-GB" sz="1800" b="0" i="0" dirty="0">
                <a:solidFill>
                  <a:srgbClr val="242424"/>
                </a:solidFill>
                <a:effectLst/>
                <a:latin typeface="inherit"/>
              </a:rPr>
              <a:t> for</a:t>
            </a:r>
            <a:r>
              <a:rPr lang="en-GB" sz="1800" b="1" i="0" dirty="0">
                <a:solidFill>
                  <a:srgbClr val="242424"/>
                </a:solidFill>
                <a:effectLst/>
                <a:latin typeface="inherit"/>
              </a:rPr>
              <a:t> </a:t>
            </a:r>
            <a:r>
              <a:rPr lang="en-GB" sz="1800" b="1" i="0" u="sng" dirty="0">
                <a:solidFill>
                  <a:srgbClr val="242424"/>
                </a:solidFill>
                <a:effectLst/>
                <a:latin typeface="inherit"/>
              </a:rPr>
              <a:t>all</a:t>
            </a:r>
            <a:r>
              <a:rPr lang="en-GB" sz="1800" b="0" i="0" dirty="0">
                <a:solidFill>
                  <a:srgbClr val="242424"/>
                </a:solidFill>
                <a:effectLst/>
                <a:latin typeface="inherit"/>
              </a:rPr>
              <a:t> modules, you are absent for.</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inherit"/>
              </a:rPr>
              <a:t>If you attend an online session as a pair or a group then you </a:t>
            </a:r>
            <a:r>
              <a:rPr lang="en-GB" sz="1800" b="1" i="0" u="sng" dirty="0">
                <a:solidFill>
                  <a:srgbClr val="242424"/>
                </a:solidFill>
                <a:effectLst/>
                <a:latin typeface="inherit"/>
              </a:rPr>
              <a:t>must</a:t>
            </a:r>
            <a:r>
              <a:rPr lang="en-GB" sz="1800" b="0" i="0" dirty="0">
                <a:solidFill>
                  <a:srgbClr val="242424"/>
                </a:solidFill>
                <a:effectLst/>
                <a:latin typeface="inherit"/>
              </a:rPr>
              <a:t> always have your camera </a:t>
            </a:r>
            <a:r>
              <a:rPr lang="en-GB" sz="1800" b="1" i="0" u="sng" dirty="0">
                <a:solidFill>
                  <a:srgbClr val="242424"/>
                </a:solidFill>
                <a:effectLst/>
                <a:latin typeface="inherit"/>
              </a:rPr>
              <a:t>on</a:t>
            </a:r>
            <a:r>
              <a:rPr lang="en-GB" sz="1800" b="0" i="0" dirty="0">
                <a:solidFill>
                  <a:srgbClr val="242424"/>
                </a:solidFill>
                <a:effectLst/>
                <a:latin typeface="inherit"/>
              </a:rPr>
              <a:t> so we can see who is present, as only one of you will show up in the participation list. If you don’t then you will not be marked as present.</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inherit"/>
              </a:rPr>
              <a:t>It is very important that we have accurate attendance records, and we appreciate your support in helping us to do this.</a:t>
            </a:r>
            <a:endParaRPr lang="en-GB" sz="1800" b="0" i="0" dirty="0">
              <a:solidFill>
                <a:srgbClr val="242424"/>
              </a:solidFill>
              <a:effectLst/>
              <a:latin typeface="Calibri" panose="020F0502020204030204" pitchFamily="34" charset="0"/>
            </a:endParaRPr>
          </a:p>
          <a:p>
            <a:pPr algn="l"/>
            <a:r>
              <a:rPr lang="en-GB" sz="1800" b="0" i="0" dirty="0">
                <a:solidFill>
                  <a:srgbClr val="242424"/>
                </a:solidFill>
                <a:effectLst/>
                <a:latin typeface="inherit"/>
              </a:rPr>
              <a:t>Thank you</a:t>
            </a:r>
            <a:endParaRPr lang="en-GB" sz="1800" b="0" i="0" dirty="0">
              <a:solidFill>
                <a:srgbClr val="242424"/>
              </a:solidFill>
              <a:effectLst/>
              <a:latin typeface="Calibri" panose="020F0502020204030204" pitchFamily="34" charset="0"/>
            </a:endParaRPr>
          </a:p>
          <a:p>
            <a:endParaRPr lang="en-GB" sz="2200" dirty="0"/>
          </a:p>
        </p:txBody>
      </p:sp>
    </p:spTree>
    <p:extLst>
      <p:ext uri="{BB962C8B-B14F-4D97-AF65-F5344CB8AC3E}">
        <p14:creationId xmlns:p14="http://schemas.microsoft.com/office/powerpoint/2010/main" val="1096239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9BA3A-D769-0049-A436-E34B361C7BE2}"/>
              </a:ext>
            </a:extLst>
          </p:cNvPr>
          <p:cNvSpPr>
            <a:spLocks noGrp="1"/>
          </p:cNvSpPr>
          <p:nvPr>
            <p:ph type="title"/>
          </p:nvPr>
        </p:nvSpPr>
        <p:spPr>
          <a:xfrm>
            <a:off x="7320466" y="609600"/>
            <a:ext cx="4140014" cy="1330839"/>
          </a:xfrm>
        </p:spPr>
        <p:txBody>
          <a:bodyPr>
            <a:normAutofit/>
          </a:bodyPr>
          <a:lstStyle/>
          <a:p>
            <a:r>
              <a:rPr lang="en-GB" u="sng" dirty="0"/>
              <a:t>Assessment 1 </a:t>
            </a:r>
          </a:p>
        </p:txBody>
      </p:sp>
      <p:sp>
        <p:nvSpPr>
          <p:cNvPr id="3" name="Content Placeholder 2">
            <a:extLst>
              <a:ext uri="{FF2B5EF4-FFF2-40B4-BE49-F238E27FC236}">
                <a16:creationId xmlns:a16="http://schemas.microsoft.com/office/drawing/2014/main" id="{08D8596B-5042-E14A-B80D-AF58B381CB76}"/>
              </a:ext>
            </a:extLst>
          </p:cNvPr>
          <p:cNvSpPr>
            <a:spLocks noGrp="1"/>
          </p:cNvSpPr>
          <p:nvPr>
            <p:ph idx="1"/>
          </p:nvPr>
        </p:nvSpPr>
        <p:spPr>
          <a:xfrm>
            <a:off x="7320465" y="2194102"/>
            <a:ext cx="4140013" cy="3908586"/>
          </a:xfrm>
        </p:spPr>
        <p:txBody>
          <a:bodyPr>
            <a:normAutofit lnSpcReduction="10000"/>
          </a:bodyPr>
          <a:lstStyle/>
          <a:p>
            <a:pPr marL="0" indent="0">
              <a:buNone/>
            </a:pPr>
            <a:r>
              <a:rPr lang="en-GB" sz="3200" i="1" dirty="0"/>
              <a:t>1/10 question choices:</a:t>
            </a:r>
          </a:p>
          <a:p>
            <a:pPr marL="0" indent="0">
              <a:buNone/>
            </a:pPr>
            <a:endParaRPr lang="en-GB" sz="3200" i="1" dirty="0"/>
          </a:p>
          <a:p>
            <a:pPr marL="0" indent="0" algn="ctr">
              <a:buNone/>
            </a:pPr>
            <a:r>
              <a:rPr lang="en-GB" sz="3200" i="1" dirty="0"/>
              <a:t>‘Critically compare </a:t>
            </a:r>
            <a:r>
              <a:rPr lang="en-GB" sz="3200" i="1" u="sng" dirty="0"/>
              <a:t>trial by judge and jury in Crown Court </a:t>
            </a:r>
            <a:r>
              <a:rPr lang="en-GB" sz="3200" i="1" dirty="0"/>
              <a:t>with </a:t>
            </a:r>
            <a:r>
              <a:rPr lang="en-GB" sz="3200" i="1" u="sng" dirty="0"/>
              <a:t>trial in the magistrates’ court </a:t>
            </a:r>
            <a:r>
              <a:rPr lang="en-GB" sz="3200" i="1" dirty="0"/>
              <a:t>in relation </a:t>
            </a:r>
            <a:r>
              <a:rPr lang="en-GB" sz="3200" i="1" u="sng" dirty="0"/>
              <a:t>to an impartial and fair hearing</a:t>
            </a:r>
            <a:r>
              <a:rPr lang="en-GB" sz="3200" i="1" dirty="0"/>
              <a:t>.’</a:t>
            </a:r>
          </a:p>
          <a:p>
            <a:pPr marL="0" indent="0">
              <a:buNone/>
            </a:pPr>
            <a:endParaRPr lang="en-GB" sz="2000" dirty="0"/>
          </a:p>
        </p:txBody>
      </p:sp>
      <p:pic>
        <p:nvPicPr>
          <p:cNvPr id="1026" name="Picture 2" descr="Will my case go to the Magistrates' Court or Crown Court? |  Defence-Barrister.co.uk — Defence-Barrister.co.uk">
            <a:extLst>
              <a:ext uri="{FF2B5EF4-FFF2-40B4-BE49-F238E27FC236}">
                <a16:creationId xmlns:a16="http://schemas.microsoft.com/office/drawing/2014/main" id="{C2988214-678D-0E42-BD08-F48A829510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33"/>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499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AB2FE-D0B7-4B9F-84D9-DD40CDAAAFAC}"/>
              </a:ext>
            </a:extLst>
          </p:cNvPr>
          <p:cNvSpPr>
            <a:spLocks noGrp="1"/>
          </p:cNvSpPr>
          <p:nvPr>
            <p:ph type="title"/>
          </p:nvPr>
        </p:nvSpPr>
        <p:spPr/>
        <p:txBody>
          <a:bodyPr/>
          <a:lstStyle/>
          <a:p>
            <a:r>
              <a:rPr lang="en-GB" dirty="0">
                <a:latin typeface="+mn-lt"/>
              </a:rPr>
              <a:t>The relative importance of courts in the CJS</a:t>
            </a:r>
          </a:p>
        </p:txBody>
      </p:sp>
      <p:sp>
        <p:nvSpPr>
          <p:cNvPr id="3" name="Content Placeholder 2">
            <a:extLst>
              <a:ext uri="{FF2B5EF4-FFF2-40B4-BE49-F238E27FC236}">
                <a16:creationId xmlns:a16="http://schemas.microsoft.com/office/drawing/2014/main" id="{262E761C-C19C-4638-8713-F37857406BAB}"/>
              </a:ext>
            </a:extLst>
          </p:cNvPr>
          <p:cNvSpPr>
            <a:spLocks noGrp="1"/>
          </p:cNvSpPr>
          <p:nvPr>
            <p:ph idx="1"/>
          </p:nvPr>
        </p:nvSpPr>
        <p:spPr>
          <a:xfrm>
            <a:off x="838200" y="1825625"/>
            <a:ext cx="10515600" cy="2249418"/>
          </a:xfrm>
        </p:spPr>
        <p:txBody>
          <a:bodyPr>
            <a:normAutofit/>
          </a:bodyPr>
          <a:lstStyle/>
          <a:p>
            <a:r>
              <a:rPr lang="en-GB" dirty="0"/>
              <a:t>Act as a visible aspect of the legal system</a:t>
            </a:r>
          </a:p>
          <a:p>
            <a:r>
              <a:rPr lang="en-GB" dirty="0"/>
              <a:t>Rule enforcers or rule makers</a:t>
            </a:r>
          </a:p>
          <a:p>
            <a:r>
              <a:rPr lang="en-GB" dirty="0"/>
              <a:t>Consider time spent in court against time spent preparing a case</a:t>
            </a:r>
          </a:p>
          <a:p>
            <a:r>
              <a:rPr lang="en-GB" dirty="0"/>
              <a:t>Cost of courts</a:t>
            </a:r>
          </a:p>
          <a:p>
            <a:endParaRPr lang="en-GB" dirty="0"/>
          </a:p>
        </p:txBody>
      </p:sp>
      <p:sp>
        <p:nvSpPr>
          <p:cNvPr id="4" name="TextBox 3">
            <a:extLst>
              <a:ext uri="{FF2B5EF4-FFF2-40B4-BE49-F238E27FC236}">
                <a16:creationId xmlns:a16="http://schemas.microsoft.com/office/drawing/2014/main" id="{227F370F-AB83-4A8E-A52C-3EB3994AA6A0}"/>
              </a:ext>
            </a:extLst>
          </p:cNvPr>
          <p:cNvSpPr txBox="1"/>
          <p:nvPr/>
        </p:nvSpPr>
        <p:spPr>
          <a:xfrm>
            <a:off x="950844" y="4014864"/>
            <a:ext cx="10290312" cy="1384995"/>
          </a:xfrm>
          <a:prstGeom prst="rect">
            <a:avLst/>
          </a:prstGeom>
          <a:noFill/>
        </p:spPr>
        <p:txBody>
          <a:bodyPr wrap="square" rtlCol="0">
            <a:spAutoFit/>
          </a:bodyPr>
          <a:lstStyle/>
          <a:p>
            <a:r>
              <a:rPr lang="en-GB" sz="2800" dirty="0"/>
              <a:t>“</a:t>
            </a:r>
            <a:r>
              <a:rPr lang="en-GB" sz="2800" i="1" dirty="0"/>
              <a:t>Courts make law when they interpret statutes, when they give a legally authoritative explanation of what the Act means</a:t>
            </a:r>
            <a:r>
              <a:rPr lang="en-GB" sz="2800" dirty="0"/>
              <a:t>.” (</a:t>
            </a:r>
            <a:r>
              <a:rPr lang="en-GB" sz="2800" dirty="0" err="1"/>
              <a:t>Cownie</a:t>
            </a:r>
            <a:r>
              <a:rPr lang="en-GB" sz="2800" dirty="0"/>
              <a:t> et al 2007:31)</a:t>
            </a:r>
          </a:p>
        </p:txBody>
      </p:sp>
    </p:spTree>
    <p:extLst>
      <p:ext uri="{BB962C8B-B14F-4D97-AF65-F5344CB8AC3E}">
        <p14:creationId xmlns:p14="http://schemas.microsoft.com/office/powerpoint/2010/main" val="3441199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0619-337A-1046-BAF5-8E8DB5283C02}"/>
              </a:ext>
            </a:extLst>
          </p:cNvPr>
          <p:cNvSpPr>
            <a:spLocks noGrp="1"/>
          </p:cNvSpPr>
          <p:nvPr>
            <p:ph type="title"/>
          </p:nvPr>
        </p:nvSpPr>
        <p:spPr>
          <a:xfrm>
            <a:off x="638882" y="639193"/>
            <a:ext cx="3571810" cy="3573516"/>
          </a:xfrm>
        </p:spPr>
        <p:txBody>
          <a:bodyPr vert="horz" lIns="91440" tIns="45720" rIns="91440" bIns="45720" rtlCol="0" anchor="b">
            <a:normAutofit/>
          </a:bodyPr>
          <a:lstStyle/>
          <a:p>
            <a:br>
              <a:rPr lang="en-US" sz="6100" kern="1200">
                <a:solidFill>
                  <a:schemeClr val="tx1"/>
                </a:solidFill>
                <a:latin typeface="+mj-lt"/>
                <a:ea typeface="+mj-ea"/>
                <a:cs typeface="+mj-cs"/>
              </a:rPr>
            </a:br>
            <a:r>
              <a:rPr lang="en-US" sz="6100" kern="1200">
                <a:solidFill>
                  <a:schemeClr val="tx1"/>
                </a:solidFill>
                <a:latin typeface="+mj-lt"/>
                <a:ea typeface="+mj-ea"/>
                <a:cs typeface="+mj-cs"/>
              </a:rPr>
              <a:t>The Law in England and Wales </a:t>
            </a:r>
          </a:p>
        </p:txBody>
      </p:sp>
      <p:graphicFrame>
        <p:nvGraphicFramePr>
          <p:cNvPr id="5" name="Content Placeholder 2">
            <a:extLst>
              <a:ext uri="{FF2B5EF4-FFF2-40B4-BE49-F238E27FC236}">
                <a16:creationId xmlns:a16="http://schemas.microsoft.com/office/drawing/2014/main" id="{8AD72F79-343C-4034-A561-5DE2762322A0}"/>
              </a:ext>
            </a:extLst>
          </p:cNvPr>
          <p:cNvGraphicFramePr>
            <a:graphicFrameLocks noGrp="1"/>
          </p:cNvGraphicFramePr>
          <p:nvPr>
            <p:ph idx="1"/>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8257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0619-337A-1046-BAF5-8E8DB5283C02}"/>
              </a:ext>
            </a:extLst>
          </p:cNvPr>
          <p:cNvSpPr>
            <a:spLocks noGrp="1"/>
          </p:cNvSpPr>
          <p:nvPr>
            <p:ph type="title"/>
          </p:nvPr>
        </p:nvSpPr>
        <p:spPr>
          <a:xfrm>
            <a:off x="572493" y="238539"/>
            <a:ext cx="11018520" cy="1434415"/>
          </a:xfrm>
        </p:spPr>
        <p:txBody>
          <a:bodyPr anchor="b">
            <a:normAutofit/>
          </a:bodyPr>
          <a:lstStyle/>
          <a:p>
            <a:r>
              <a:rPr lang="en-GB" sz="2200" b="1" u="sng"/>
              <a:t>Task:</a:t>
            </a:r>
            <a:br>
              <a:rPr lang="en-GB" sz="2200" b="1" u="sng"/>
            </a:br>
            <a:r>
              <a:rPr lang="en-GB" sz="2200" b="1" u="sng"/>
              <a:t> </a:t>
            </a:r>
            <a:br>
              <a:rPr lang="en-GB" sz="2200" b="1" u="sng"/>
            </a:br>
            <a:r>
              <a:rPr lang="en-GB" sz="2200" b="1" u="sng"/>
              <a:t>Define &amp; Discuss </a:t>
            </a:r>
            <a:br>
              <a:rPr lang="en-GB" sz="2200"/>
            </a:br>
            <a:endParaRPr lang="en-GB" sz="2200"/>
          </a:p>
        </p:txBody>
      </p:sp>
      <p:graphicFrame>
        <p:nvGraphicFramePr>
          <p:cNvPr id="5" name="Content Placeholder 2">
            <a:extLst>
              <a:ext uri="{FF2B5EF4-FFF2-40B4-BE49-F238E27FC236}">
                <a16:creationId xmlns:a16="http://schemas.microsoft.com/office/drawing/2014/main" id="{8AD72F79-343C-4034-A561-5DE2762322A0}"/>
              </a:ext>
            </a:extLst>
          </p:cNvPr>
          <p:cNvGraphicFramePr>
            <a:graphicFrameLocks noGrp="1"/>
          </p:cNvGraphicFramePr>
          <p:nvPr>
            <p:ph idx="1"/>
            <p:extLst>
              <p:ext uri="{D42A27DB-BD31-4B8C-83A1-F6EECF244321}">
                <p14:modId xmlns:p14="http://schemas.microsoft.com/office/powerpoint/2010/main" val="276359191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Ten Minutes Stock Illustrations – 388 Ten Minutes Stock Illustrations,  Vectors &amp; Clipart - Dreamstime">
            <a:extLst>
              <a:ext uri="{FF2B5EF4-FFF2-40B4-BE49-F238E27FC236}">
                <a16:creationId xmlns:a16="http://schemas.microsoft.com/office/drawing/2014/main" id="{26D3671C-B6FF-8A48-8058-1F1DECF98E1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795" r="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698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B8C16-D765-0D49-A21B-06380D43C000}"/>
              </a:ext>
            </a:extLst>
          </p:cNvPr>
          <p:cNvSpPr>
            <a:spLocks noGrp="1"/>
          </p:cNvSpPr>
          <p:nvPr>
            <p:ph type="title"/>
          </p:nvPr>
        </p:nvSpPr>
        <p:spPr>
          <a:xfrm>
            <a:off x="572493" y="238539"/>
            <a:ext cx="11018520" cy="1434415"/>
          </a:xfrm>
        </p:spPr>
        <p:txBody>
          <a:bodyPr anchor="b">
            <a:normAutofit/>
          </a:bodyPr>
          <a:lstStyle/>
          <a:p>
            <a:r>
              <a:rPr lang="en-GB" sz="5400"/>
              <a:t>Common law</a:t>
            </a:r>
          </a:p>
        </p:txBody>
      </p:sp>
      <p:sp>
        <p:nvSpPr>
          <p:cNvPr id="3" name="Content Placeholder 2">
            <a:extLst>
              <a:ext uri="{FF2B5EF4-FFF2-40B4-BE49-F238E27FC236}">
                <a16:creationId xmlns:a16="http://schemas.microsoft.com/office/drawing/2014/main" id="{D03A9936-C52D-CF47-A302-6406E4E11E0E}"/>
              </a:ext>
            </a:extLst>
          </p:cNvPr>
          <p:cNvSpPr>
            <a:spLocks noGrp="1"/>
          </p:cNvSpPr>
          <p:nvPr>
            <p:ph idx="1"/>
          </p:nvPr>
        </p:nvSpPr>
        <p:spPr>
          <a:xfrm>
            <a:off x="572493" y="2071316"/>
            <a:ext cx="6713552" cy="4119172"/>
          </a:xfrm>
        </p:spPr>
        <p:txBody>
          <a:bodyPr anchor="t">
            <a:normAutofit/>
          </a:bodyPr>
          <a:lstStyle/>
          <a:p>
            <a:r>
              <a:rPr lang="en-GB" sz="2200" dirty="0"/>
              <a:t>‘judge-made law’. </a:t>
            </a:r>
          </a:p>
          <a:p>
            <a:r>
              <a:rPr lang="en-GB" sz="2200" dirty="0"/>
              <a:t>Traces back to the Norman invasion of Britain in the 11</a:t>
            </a:r>
            <a:r>
              <a:rPr lang="en-GB" sz="2200" baseline="30000" dirty="0"/>
              <a:t>th</a:t>
            </a:r>
            <a:r>
              <a:rPr lang="en-GB" sz="2200" dirty="0"/>
              <a:t> century.</a:t>
            </a:r>
            <a:endParaRPr lang="en-GB" sz="2200" dirty="0">
              <a:cs typeface="Calibri"/>
            </a:endParaRPr>
          </a:p>
          <a:p>
            <a:r>
              <a:rPr lang="en-GB" sz="2200" dirty="0"/>
              <a:t>Local courts made decisions that were then passed by word of mouth to other courts.</a:t>
            </a:r>
            <a:endParaRPr lang="en-GB" sz="2200" dirty="0">
              <a:cs typeface="Calibri"/>
            </a:endParaRPr>
          </a:p>
          <a:p>
            <a:r>
              <a:rPr lang="en-GB" sz="2200" dirty="0"/>
              <a:t>Examples of common law offences include murder, manslaughter, perverting the course of justice, and escape from lawful custody.</a:t>
            </a:r>
            <a:endParaRPr lang="en-GB" sz="2200" dirty="0">
              <a:cs typeface="Calibri"/>
            </a:endParaRPr>
          </a:p>
          <a:p>
            <a:r>
              <a:rPr lang="en-GB" sz="2200" dirty="0"/>
              <a:t>New common law offences are no longer created, however courts continue to interrupt existing laws when setting precedents. </a:t>
            </a:r>
            <a:endParaRPr lang="en-GB" sz="2200" dirty="0">
              <a:cs typeface="Calibri"/>
            </a:endParaRPr>
          </a:p>
        </p:txBody>
      </p:sp>
      <p:pic>
        <p:nvPicPr>
          <p:cNvPr id="2050" name="Picture 2" descr="What is Common Law? - YouTube">
            <a:extLst>
              <a:ext uri="{FF2B5EF4-FFF2-40B4-BE49-F238E27FC236}">
                <a16:creationId xmlns:a16="http://schemas.microsoft.com/office/drawing/2014/main" id="{B6E93743-339A-BA47-B382-41FC628B75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196" r="1474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8538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288B8-8F7E-1C4A-B306-41C827C4C3CF}"/>
              </a:ext>
            </a:extLst>
          </p:cNvPr>
          <p:cNvSpPr>
            <a:spLocks noGrp="1"/>
          </p:cNvSpPr>
          <p:nvPr>
            <p:ph type="title"/>
          </p:nvPr>
        </p:nvSpPr>
        <p:spPr>
          <a:xfrm>
            <a:off x="572493" y="238539"/>
            <a:ext cx="11018520" cy="1434415"/>
          </a:xfrm>
        </p:spPr>
        <p:txBody>
          <a:bodyPr anchor="b">
            <a:normAutofit/>
          </a:bodyPr>
          <a:lstStyle/>
          <a:p>
            <a:r>
              <a:rPr lang="en-GB" sz="5400"/>
              <a:t>Statute Law </a:t>
            </a:r>
          </a:p>
        </p:txBody>
      </p:sp>
      <p:sp>
        <p:nvSpPr>
          <p:cNvPr id="3" name="Content Placeholder 2">
            <a:extLst>
              <a:ext uri="{FF2B5EF4-FFF2-40B4-BE49-F238E27FC236}">
                <a16:creationId xmlns:a16="http://schemas.microsoft.com/office/drawing/2014/main" id="{3231D532-B08D-5345-9034-059CCADB39C1}"/>
              </a:ext>
            </a:extLst>
          </p:cNvPr>
          <p:cNvSpPr>
            <a:spLocks noGrp="1"/>
          </p:cNvSpPr>
          <p:nvPr>
            <p:ph idx="1"/>
          </p:nvPr>
        </p:nvSpPr>
        <p:spPr>
          <a:xfrm>
            <a:off x="572493" y="2071316"/>
            <a:ext cx="6713552" cy="4119172"/>
          </a:xfrm>
        </p:spPr>
        <p:txBody>
          <a:bodyPr anchor="t">
            <a:normAutofit lnSpcReduction="10000"/>
          </a:bodyPr>
          <a:lstStyle/>
          <a:p>
            <a:r>
              <a:rPr lang="en-GB" sz="2000" dirty="0"/>
              <a:t>Foundation of the current legal system in England and Wales. </a:t>
            </a:r>
            <a:endParaRPr lang="en-GB" sz="2000"/>
          </a:p>
          <a:p>
            <a:pPr marL="0" indent="0">
              <a:buNone/>
            </a:pPr>
            <a:endParaRPr lang="en-GB" sz="2000"/>
          </a:p>
          <a:p>
            <a:r>
              <a:rPr lang="en-GB" sz="2000" dirty="0"/>
              <a:t>Primary source of law which can be accessed electronically via the UK Statute Law Database. </a:t>
            </a:r>
            <a:endParaRPr lang="en-GB" sz="2000" dirty="0">
              <a:cs typeface="Calibri"/>
            </a:endParaRPr>
          </a:p>
          <a:p>
            <a:pPr marL="0" indent="0">
              <a:buNone/>
            </a:pPr>
            <a:endParaRPr lang="en-GB" sz="2000"/>
          </a:p>
          <a:p>
            <a:r>
              <a:rPr lang="en-GB" sz="2000" dirty="0"/>
              <a:t>Bills or ‘draft law’ are needed to created new legislation.</a:t>
            </a:r>
            <a:endParaRPr lang="en-GB" sz="2000" dirty="0">
              <a:cs typeface="Calibri"/>
            </a:endParaRPr>
          </a:p>
          <a:p>
            <a:pPr marL="0" indent="0">
              <a:buNone/>
            </a:pPr>
            <a:endParaRPr lang="en-GB" sz="2000"/>
          </a:p>
          <a:p>
            <a:r>
              <a:rPr lang="en-GB" sz="2000" dirty="0"/>
              <a:t>Ministry officials write a proposal &gt; Submit to HOP/HOL &gt; decision made &gt; accepted &gt; Royal Assent given &gt; becomes an Act of Parliament &gt; thereby becoming statute law. </a:t>
            </a:r>
          </a:p>
          <a:p>
            <a:r>
              <a:rPr lang="en-GB" sz="1200" dirty="0">
                <a:cs typeface="Calibri"/>
              </a:rPr>
              <a:t>Animal Welfare (Kept animals) Bil</a:t>
            </a:r>
          </a:p>
          <a:p>
            <a:r>
              <a:rPr lang="en-GB" sz="1200" dirty="0"/>
              <a:t>Asylum Seekers (Permission to Work) Bill     -  </a:t>
            </a:r>
            <a:r>
              <a:rPr lang="en-GB" sz="1200" dirty="0">
                <a:ea typeface="+mn-lt"/>
                <a:cs typeface="+mn-lt"/>
              </a:rPr>
              <a:t>https://bills.parliament.uk/bills/3263</a:t>
            </a:r>
          </a:p>
          <a:p>
            <a:endParaRPr lang="en-GB" sz="2000" dirty="0">
              <a:cs typeface="Calibri"/>
            </a:endParaRPr>
          </a:p>
          <a:p>
            <a:pPr marL="0" indent="0">
              <a:buNone/>
            </a:pPr>
            <a:endParaRPr lang="en-GB" sz="2000"/>
          </a:p>
        </p:txBody>
      </p:sp>
      <p:pic>
        <p:nvPicPr>
          <p:cNvPr id="3074" name="Picture 2" descr="Government's world record . . . for abolishing obsolete laws">
            <a:extLst>
              <a:ext uri="{FF2B5EF4-FFF2-40B4-BE49-F238E27FC236}">
                <a16:creationId xmlns:a16="http://schemas.microsoft.com/office/drawing/2014/main" id="{3BBEB89F-8044-E943-8EF5-54297F7BF3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267" r="1467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9471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1D75A-1672-BEC1-2593-4A291E7133B4}"/>
              </a:ext>
            </a:extLst>
          </p:cNvPr>
          <p:cNvSpPr>
            <a:spLocks noGrp="1"/>
          </p:cNvSpPr>
          <p:nvPr>
            <p:ph type="title"/>
          </p:nvPr>
        </p:nvSpPr>
        <p:spPr>
          <a:xfrm>
            <a:off x="838200" y="365125"/>
            <a:ext cx="10515600" cy="451803"/>
          </a:xfrm>
        </p:spPr>
        <p:txBody>
          <a:bodyPr>
            <a:normAutofit fontScale="90000"/>
          </a:bodyPr>
          <a:lstStyle/>
          <a:p>
            <a:endParaRPr lang="en-US"/>
          </a:p>
        </p:txBody>
      </p:sp>
      <p:pic>
        <p:nvPicPr>
          <p:cNvPr id="4" name="Picture 4" descr="Graphical user interface, application&#10;&#10;Description automatically generated">
            <a:extLst>
              <a:ext uri="{FF2B5EF4-FFF2-40B4-BE49-F238E27FC236}">
                <a16:creationId xmlns:a16="http://schemas.microsoft.com/office/drawing/2014/main" id="{B3140626-BC32-E27C-7D3D-BA4D07785256}"/>
              </a:ext>
            </a:extLst>
          </p:cNvPr>
          <p:cNvPicPr>
            <a:picLocks noGrp="1" noChangeAspect="1"/>
          </p:cNvPicPr>
          <p:nvPr>
            <p:ph idx="1"/>
          </p:nvPr>
        </p:nvPicPr>
        <p:blipFill>
          <a:blip r:embed="rId2"/>
          <a:stretch>
            <a:fillRect/>
          </a:stretch>
        </p:blipFill>
        <p:spPr>
          <a:xfrm>
            <a:off x="600075" y="361156"/>
            <a:ext cx="11357610" cy="6182995"/>
          </a:xfrm>
        </p:spPr>
      </p:pic>
    </p:spTree>
    <p:extLst>
      <p:ext uri="{BB962C8B-B14F-4D97-AF65-F5344CB8AC3E}">
        <p14:creationId xmlns:p14="http://schemas.microsoft.com/office/powerpoint/2010/main" val="3087394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18452-E7BC-CD4E-9182-68CAD160E625}"/>
              </a:ext>
            </a:extLst>
          </p:cNvPr>
          <p:cNvSpPr>
            <a:spLocks noGrp="1"/>
          </p:cNvSpPr>
          <p:nvPr>
            <p:ph type="title"/>
          </p:nvPr>
        </p:nvSpPr>
        <p:spPr>
          <a:xfrm>
            <a:off x="572493" y="238539"/>
            <a:ext cx="11018520" cy="1434415"/>
          </a:xfrm>
        </p:spPr>
        <p:txBody>
          <a:bodyPr anchor="b">
            <a:normAutofit/>
          </a:bodyPr>
          <a:lstStyle/>
          <a:p>
            <a:r>
              <a:rPr lang="en-GB" sz="5400"/>
              <a:t>Case Law </a:t>
            </a:r>
          </a:p>
        </p:txBody>
      </p:sp>
      <p:sp>
        <p:nvSpPr>
          <p:cNvPr id="3" name="Content Placeholder 2">
            <a:extLst>
              <a:ext uri="{FF2B5EF4-FFF2-40B4-BE49-F238E27FC236}">
                <a16:creationId xmlns:a16="http://schemas.microsoft.com/office/drawing/2014/main" id="{0C7D67A3-90A3-9249-879E-712682C3B187}"/>
              </a:ext>
            </a:extLst>
          </p:cNvPr>
          <p:cNvSpPr>
            <a:spLocks noGrp="1"/>
          </p:cNvSpPr>
          <p:nvPr>
            <p:ph idx="1"/>
          </p:nvPr>
        </p:nvSpPr>
        <p:spPr>
          <a:xfrm>
            <a:off x="572493" y="2071316"/>
            <a:ext cx="6713552" cy="4119172"/>
          </a:xfrm>
        </p:spPr>
        <p:txBody>
          <a:bodyPr anchor="t">
            <a:normAutofit/>
          </a:bodyPr>
          <a:lstStyle/>
          <a:p>
            <a:r>
              <a:rPr lang="en-GB" sz="2000" dirty="0"/>
              <a:t>Helps to establish the precise meaning of legislation and sets precedents. </a:t>
            </a:r>
          </a:p>
          <a:p>
            <a:r>
              <a:rPr lang="en-GB" sz="2000" dirty="0"/>
              <a:t>Decisions made by higher courts about legislation are then accepted by lower courts throughout the country.</a:t>
            </a:r>
          </a:p>
          <a:p>
            <a:r>
              <a:rPr lang="en-GB" sz="2000" dirty="0"/>
              <a:t>The ‘doctrine of precedent’ sets out how the legislation should be used by a court in similar circumstances. </a:t>
            </a:r>
          </a:p>
          <a:p>
            <a:r>
              <a:rPr lang="en-GB" sz="2000" dirty="0"/>
              <a:t>Although the specific circumstances of the case might change, the court should use the same reasoning that was used by the previous courts to reach a decision.</a:t>
            </a:r>
          </a:p>
          <a:p>
            <a:r>
              <a:rPr lang="en-GB" sz="2000" dirty="0"/>
              <a:t>Example: Any decisions made about identification evidence follows the precedents set in </a:t>
            </a:r>
            <a:r>
              <a:rPr lang="en-GB" sz="2000" dirty="0">
                <a:ea typeface="+mn-lt"/>
                <a:cs typeface="+mn-lt"/>
              </a:rPr>
              <a:t>R v Turnbull (1976) </a:t>
            </a:r>
            <a:endParaRPr lang="en-GB" sz="2000" dirty="0">
              <a:cs typeface="Calibri"/>
            </a:endParaRPr>
          </a:p>
        </p:txBody>
      </p:sp>
      <p:pic>
        <p:nvPicPr>
          <p:cNvPr id="4098" name="Picture 2" descr="Workshop with Supreme Court judges for better application of the case-law  of the European Court of Human Rights by national courts in Georgia -  Council of Europe Office in Georgia News">
            <a:extLst>
              <a:ext uri="{FF2B5EF4-FFF2-40B4-BE49-F238E27FC236}">
                <a16:creationId xmlns:a16="http://schemas.microsoft.com/office/drawing/2014/main" id="{A861BF33-49DC-AB4C-8B2F-8066440DFB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618" r="2450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651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3BA58-7DA1-6FA6-838C-A298E3DB7BA0}"/>
              </a:ext>
            </a:extLst>
          </p:cNvPr>
          <p:cNvSpPr>
            <a:spLocks noGrp="1"/>
          </p:cNvSpPr>
          <p:nvPr>
            <p:ph type="title"/>
          </p:nvPr>
        </p:nvSpPr>
        <p:spPr>
          <a:xfrm>
            <a:off x="686834" y="1153572"/>
            <a:ext cx="3200400" cy="4461163"/>
          </a:xfrm>
        </p:spPr>
        <p:txBody>
          <a:bodyPr>
            <a:normAutofit/>
          </a:bodyPr>
          <a:lstStyle/>
          <a:p>
            <a:br>
              <a:rPr lang="en-US">
                <a:solidFill>
                  <a:srgbClr val="FFFFFF"/>
                </a:solidFill>
              </a:rPr>
            </a:br>
            <a:r>
              <a:rPr lang="en-US">
                <a:solidFill>
                  <a:srgbClr val="FFFFFF"/>
                </a:solidFill>
              </a:rPr>
              <a:t>Coronavirus Act 2020</a:t>
            </a:r>
          </a:p>
          <a:p>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2DA6D3-4CAF-3D14-77BA-0A47CCBC4A1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rPr>
              <a:t>The Act was introduced by the then Secretary of State for Health and social Care, Matt Hancock – 19th March 2020</a:t>
            </a:r>
          </a:p>
          <a:p>
            <a:r>
              <a:rPr lang="en-US" dirty="0">
                <a:ea typeface="+mn-lt"/>
                <a:cs typeface="+mn-lt"/>
              </a:rPr>
              <a:t> It passed all stages of consideration in the House of Commons on 23rd March 2020 without a vote.</a:t>
            </a:r>
          </a:p>
          <a:p>
            <a:r>
              <a:rPr lang="en-US" dirty="0">
                <a:ea typeface="+mn-lt"/>
                <a:cs typeface="+mn-lt"/>
              </a:rPr>
              <a:t>It received all stages of consideration in the House of Lords 25th March</a:t>
            </a:r>
          </a:p>
          <a:p>
            <a:r>
              <a:rPr lang="en-US" dirty="0">
                <a:ea typeface="+mn-lt"/>
                <a:cs typeface="+mn-lt"/>
              </a:rPr>
              <a:t>Received royal assent on 25 March 2020.</a:t>
            </a:r>
            <a:endParaRPr lang="en-US">
              <a:cs typeface="Calibri"/>
            </a:endParaRPr>
          </a:p>
        </p:txBody>
      </p:sp>
    </p:spTree>
    <p:extLst>
      <p:ext uri="{BB962C8B-B14F-4D97-AF65-F5344CB8AC3E}">
        <p14:creationId xmlns:p14="http://schemas.microsoft.com/office/powerpoint/2010/main" val="3511531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568B-01D6-AB41-BD9C-3D32F7E5AA88}"/>
              </a:ext>
            </a:extLst>
          </p:cNvPr>
          <p:cNvSpPr>
            <a:spLocks noGrp="1"/>
          </p:cNvSpPr>
          <p:nvPr>
            <p:ph type="title"/>
          </p:nvPr>
        </p:nvSpPr>
        <p:spPr>
          <a:xfrm>
            <a:off x="572493" y="238539"/>
            <a:ext cx="11018520" cy="1434415"/>
          </a:xfrm>
        </p:spPr>
        <p:txBody>
          <a:bodyPr anchor="b">
            <a:normAutofit/>
          </a:bodyPr>
          <a:lstStyle/>
          <a:p>
            <a:r>
              <a:rPr lang="en-GB" sz="5400"/>
              <a:t>Acts of Parliament </a:t>
            </a:r>
          </a:p>
        </p:txBody>
      </p:sp>
      <p:sp>
        <p:nvSpPr>
          <p:cNvPr id="3" name="Content Placeholder 2">
            <a:extLst>
              <a:ext uri="{FF2B5EF4-FFF2-40B4-BE49-F238E27FC236}">
                <a16:creationId xmlns:a16="http://schemas.microsoft.com/office/drawing/2014/main" id="{FA719905-A612-C145-A7A3-473FC540EB90}"/>
              </a:ext>
            </a:extLst>
          </p:cNvPr>
          <p:cNvSpPr>
            <a:spLocks noGrp="1"/>
          </p:cNvSpPr>
          <p:nvPr>
            <p:ph idx="1"/>
          </p:nvPr>
        </p:nvSpPr>
        <p:spPr>
          <a:xfrm>
            <a:off x="572493" y="2071316"/>
            <a:ext cx="6713552" cy="4119172"/>
          </a:xfrm>
        </p:spPr>
        <p:txBody>
          <a:bodyPr anchor="t">
            <a:normAutofit/>
          </a:bodyPr>
          <a:lstStyle/>
          <a:p>
            <a:r>
              <a:rPr lang="en-GB" sz="2200"/>
              <a:t>Divided into sections (i,e – definitions, offences, powers of arrest, exemptions, and interpretations of words and expressions used. </a:t>
            </a:r>
          </a:p>
          <a:p>
            <a:r>
              <a:rPr lang="en-GB" sz="2200"/>
              <a:t>An Act usually consists of technical details such as fines and penalties (often revised/updated)</a:t>
            </a:r>
          </a:p>
          <a:p>
            <a:r>
              <a:rPr lang="en-GB" sz="2200"/>
              <a:t>The updates are provided as Statutory Instruments such as Orders, Regulations and Rules. </a:t>
            </a:r>
          </a:p>
          <a:p>
            <a:r>
              <a:rPr lang="en-GB" sz="2200"/>
              <a:t>Statutory Instruments – allow details of an Act to be revised without using parliamentary procedures. </a:t>
            </a:r>
          </a:p>
        </p:txBody>
      </p:sp>
      <p:pic>
        <p:nvPicPr>
          <p:cNvPr id="5122" name="Picture 2" descr="The Laws and Acts of Parliament Made by King James the First With .. |  Scotland, Thomas Murray, Compiler">
            <a:extLst>
              <a:ext uri="{FF2B5EF4-FFF2-40B4-BE49-F238E27FC236}">
                <a16:creationId xmlns:a16="http://schemas.microsoft.com/office/drawing/2014/main" id="{8824240C-04BA-3A45-86A7-97F3055961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622" r="1" b="3341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915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8E98-B97B-F645-AFF6-F2F66EAE07EF}"/>
              </a:ext>
            </a:extLst>
          </p:cNvPr>
          <p:cNvSpPr>
            <a:spLocks noGrp="1"/>
          </p:cNvSpPr>
          <p:nvPr>
            <p:ph type="title"/>
          </p:nvPr>
        </p:nvSpPr>
        <p:spPr>
          <a:xfrm>
            <a:off x="572493" y="238539"/>
            <a:ext cx="11018520" cy="1434415"/>
          </a:xfrm>
        </p:spPr>
        <p:txBody>
          <a:bodyPr anchor="b">
            <a:normAutofit/>
          </a:bodyPr>
          <a:lstStyle/>
          <a:p>
            <a:r>
              <a:rPr lang="en-GB" sz="5400"/>
              <a:t>By-laws </a:t>
            </a:r>
          </a:p>
        </p:txBody>
      </p:sp>
      <p:sp>
        <p:nvSpPr>
          <p:cNvPr id="3" name="Content Placeholder 2">
            <a:extLst>
              <a:ext uri="{FF2B5EF4-FFF2-40B4-BE49-F238E27FC236}">
                <a16:creationId xmlns:a16="http://schemas.microsoft.com/office/drawing/2014/main" id="{5B083DE8-E5A7-2244-A94A-5ECD21AFBB5D}"/>
              </a:ext>
            </a:extLst>
          </p:cNvPr>
          <p:cNvSpPr>
            <a:spLocks noGrp="1"/>
          </p:cNvSpPr>
          <p:nvPr>
            <p:ph idx="1"/>
          </p:nvPr>
        </p:nvSpPr>
        <p:spPr>
          <a:xfrm>
            <a:off x="572493" y="2071316"/>
            <a:ext cx="6713552" cy="4119172"/>
          </a:xfrm>
        </p:spPr>
        <p:txBody>
          <a:bodyPr anchor="t">
            <a:normAutofit/>
          </a:bodyPr>
          <a:lstStyle/>
          <a:p>
            <a:r>
              <a:rPr lang="en-GB" sz="1900"/>
              <a:t>Usually local laws which have been made by a local authority.</a:t>
            </a:r>
          </a:p>
          <a:p>
            <a:pPr marL="0" indent="0">
              <a:buNone/>
            </a:pPr>
            <a:endParaRPr lang="en-GB" sz="1900"/>
          </a:p>
          <a:p>
            <a:r>
              <a:rPr lang="en-GB" sz="1900"/>
              <a:t>Approved by a Secretary of State of the Government.</a:t>
            </a:r>
          </a:p>
          <a:p>
            <a:pPr marL="0" indent="0">
              <a:buNone/>
            </a:pPr>
            <a:endParaRPr lang="en-GB" sz="1900"/>
          </a:p>
          <a:p>
            <a:r>
              <a:rPr lang="en-GB" sz="1900"/>
              <a:t>Normally deals with local matters (i.e, dogs on leads in recreational areas).</a:t>
            </a:r>
          </a:p>
          <a:p>
            <a:pPr marL="0" indent="0">
              <a:buNone/>
            </a:pPr>
            <a:r>
              <a:rPr lang="en-GB" sz="1900"/>
              <a:t> </a:t>
            </a:r>
          </a:p>
          <a:p>
            <a:r>
              <a:rPr lang="en-GB" sz="1900"/>
              <a:t>Can also refer to charters which are documents created under a generic form of legislation to regulate certain activities within an organisation. (i,e. Trade Union charters and the Department of Health Information Charter. </a:t>
            </a:r>
          </a:p>
        </p:txBody>
      </p:sp>
      <p:pic>
        <p:nvPicPr>
          <p:cNvPr id="6146" name="Picture 2" descr="By-Laws - Running USA">
            <a:extLst>
              <a:ext uri="{FF2B5EF4-FFF2-40B4-BE49-F238E27FC236}">
                <a16:creationId xmlns:a16="http://schemas.microsoft.com/office/drawing/2014/main" id="{85FF0E13-137D-2849-BA37-796E99CCE7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188" r="2799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0968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7481200-3BB2-4CA3-9D54-1077F6F76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0A08CEE-2617-7541-B27C-BC16B597D333}"/>
              </a:ext>
            </a:extLst>
          </p:cNvPr>
          <p:cNvSpPr/>
          <p:nvPr/>
        </p:nvSpPr>
        <p:spPr>
          <a:xfrm>
            <a:off x="642938" y="642938"/>
            <a:ext cx="6267450" cy="2112963"/>
          </a:xfrm>
          <a:prstGeom prst="rect">
            <a:avLst/>
          </a:prstGeom>
        </p:spPr>
        <p:txBody>
          <a:bodyPr vert="horz" wrap="square" lIns="91440" tIns="45720" rIns="91440" bIns="45720" rtlCol="0" anchor="t">
            <a:normAutofit/>
          </a:bodyPr>
          <a:lstStyle/>
          <a:p>
            <a:pPr>
              <a:lnSpc>
                <a:spcPct val="90000"/>
              </a:lnSpc>
              <a:spcAft>
                <a:spcPts val="600"/>
              </a:spcAft>
              <a:buClr>
                <a:schemeClr val="accent6"/>
              </a:buClr>
              <a:buSzPct val="90000"/>
              <a:defRPr/>
            </a:pPr>
            <a:r>
              <a:rPr lang="en-US" altLang="en-US" sz="2400" b="1" u="sng" dirty="0"/>
              <a:t>Civil cases</a:t>
            </a:r>
          </a:p>
          <a:p>
            <a:pPr marL="285750" indent="-228600">
              <a:lnSpc>
                <a:spcPct val="90000"/>
              </a:lnSpc>
              <a:spcAft>
                <a:spcPts val="600"/>
              </a:spcAft>
              <a:buClr>
                <a:schemeClr val="accent6"/>
              </a:buClr>
              <a:buSzPct val="90000"/>
              <a:buFont typeface="Arial" panose="020B0604020202020204" pitchFamily="34" charset="0"/>
              <a:buChar char="•"/>
              <a:defRPr/>
            </a:pPr>
            <a:r>
              <a:rPr lang="en-US" altLang="en-US" sz="2400" dirty="0"/>
              <a:t>Claimant sues the defendant</a:t>
            </a:r>
          </a:p>
          <a:p>
            <a:pPr marL="285750" indent="-228600">
              <a:lnSpc>
                <a:spcPct val="90000"/>
              </a:lnSpc>
              <a:spcAft>
                <a:spcPts val="600"/>
              </a:spcAft>
              <a:buClr>
                <a:schemeClr val="accent6"/>
              </a:buClr>
              <a:buSzPct val="90000"/>
              <a:buFont typeface="Arial" panose="020B0604020202020204" pitchFamily="34" charset="0"/>
              <a:buChar char="•"/>
              <a:defRPr/>
            </a:pPr>
            <a:r>
              <a:rPr lang="en-US" altLang="en-US" sz="2400" dirty="0"/>
              <a:t>Claimant is seeking a private remedy, such as compensation or an injunction</a:t>
            </a:r>
          </a:p>
          <a:p>
            <a:pPr marL="285750" indent="-228600">
              <a:lnSpc>
                <a:spcPct val="90000"/>
              </a:lnSpc>
              <a:spcAft>
                <a:spcPts val="600"/>
              </a:spcAft>
              <a:buClr>
                <a:schemeClr val="accent6"/>
              </a:buClr>
              <a:buSzPct val="90000"/>
              <a:buFont typeface="Arial" panose="020B0604020202020204" pitchFamily="34" charset="0"/>
              <a:buChar char="•"/>
              <a:defRPr/>
            </a:pPr>
            <a:r>
              <a:rPr lang="en-US" altLang="en-US" sz="2400" dirty="0"/>
              <a:t>Punishment is not an objective of the civil law </a:t>
            </a:r>
          </a:p>
        </p:txBody>
      </p:sp>
      <p:sp>
        <p:nvSpPr>
          <p:cNvPr id="5" name="Rectangle 4">
            <a:extLst>
              <a:ext uri="{FF2B5EF4-FFF2-40B4-BE49-F238E27FC236}">
                <a16:creationId xmlns:a16="http://schemas.microsoft.com/office/drawing/2014/main" id="{4B0B89C4-4553-BB44-A221-90091B1316CF}"/>
              </a:ext>
            </a:extLst>
          </p:cNvPr>
          <p:cNvSpPr/>
          <p:nvPr/>
        </p:nvSpPr>
        <p:spPr>
          <a:xfrm>
            <a:off x="642938" y="2825750"/>
            <a:ext cx="6267450" cy="3390900"/>
          </a:xfrm>
          <a:prstGeom prst="rect">
            <a:avLst/>
          </a:prstGeom>
        </p:spPr>
        <p:txBody>
          <a:bodyPr wrap="square" anchor="t">
            <a:normAutofit/>
          </a:bodyPr>
          <a:lstStyle/>
          <a:p>
            <a:pPr>
              <a:lnSpc>
                <a:spcPct val="90000"/>
              </a:lnSpc>
              <a:spcAft>
                <a:spcPts val="600"/>
              </a:spcAft>
              <a:defRPr/>
            </a:pPr>
            <a:r>
              <a:rPr lang="en-GB" altLang="en-US" sz="2400" b="1" u="sng" dirty="0"/>
              <a:t>Criminal cases </a:t>
            </a:r>
          </a:p>
          <a:p>
            <a:pPr marL="285750" indent="-285750">
              <a:lnSpc>
                <a:spcPct val="90000"/>
              </a:lnSpc>
              <a:spcAft>
                <a:spcPts val="600"/>
              </a:spcAft>
              <a:buFont typeface="Arial" panose="020B0604020202020204" pitchFamily="34" charset="0"/>
              <a:buChar char="•"/>
              <a:defRPr/>
            </a:pPr>
            <a:r>
              <a:rPr lang="en-GB" altLang="en-US" sz="2400" dirty="0"/>
              <a:t>Involves state institutions such the CPS </a:t>
            </a:r>
          </a:p>
          <a:p>
            <a:pPr marL="285750" indent="-285750">
              <a:lnSpc>
                <a:spcPct val="90000"/>
              </a:lnSpc>
              <a:spcAft>
                <a:spcPts val="600"/>
              </a:spcAft>
              <a:buFont typeface="Arial" panose="020B0604020202020204" pitchFamily="34" charset="0"/>
              <a:buChar char="•"/>
              <a:defRPr/>
            </a:pPr>
            <a:r>
              <a:rPr lang="en-GB" altLang="en-US" sz="2400" dirty="0"/>
              <a:t>Taking action against an individual suspected of criminal behaviour</a:t>
            </a:r>
          </a:p>
          <a:p>
            <a:pPr marL="285750" indent="-285750">
              <a:lnSpc>
                <a:spcPct val="90000"/>
              </a:lnSpc>
              <a:spcAft>
                <a:spcPts val="600"/>
              </a:spcAft>
              <a:buFont typeface="Arial" panose="020B0604020202020204" pitchFamily="34" charset="0"/>
              <a:buChar char="•"/>
              <a:defRPr/>
            </a:pPr>
            <a:r>
              <a:rPr lang="en-GB" altLang="en-US" sz="2400" dirty="0"/>
              <a:t>The institutions such as the CPS are the PROSECUTION who PROSECUTE the DEFENDANT. </a:t>
            </a:r>
          </a:p>
          <a:p>
            <a:pPr marL="285750" indent="-285750">
              <a:lnSpc>
                <a:spcPct val="90000"/>
              </a:lnSpc>
              <a:spcAft>
                <a:spcPts val="600"/>
              </a:spcAft>
              <a:buFont typeface="Arial" panose="020B0604020202020204" pitchFamily="34" charset="0"/>
              <a:buChar char="•"/>
              <a:defRPr/>
            </a:pPr>
            <a:r>
              <a:rPr lang="en-GB" altLang="en-US" sz="2400" dirty="0"/>
              <a:t>If the defendant is found guilty, he/she is PUNISHED </a:t>
            </a:r>
            <a:endParaRPr lang="en-US" altLang="en-US" sz="2400" dirty="0"/>
          </a:p>
        </p:txBody>
      </p:sp>
      <p:sp>
        <p:nvSpPr>
          <p:cNvPr id="2" name="Title 1">
            <a:extLst>
              <a:ext uri="{FF2B5EF4-FFF2-40B4-BE49-F238E27FC236}">
                <a16:creationId xmlns:a16="http://schemas.microsoft.com/office/drawing/2014/main" id="{05FAF819-6D4C-F74C-9F5F-F39A525E503E}"/>
              </a:ext>
            </a:extLst>
          </p:cNvPr>
          <p:cNvSpPr>
            <a:spLocks noGrp="1"/>
          </p:cNvSpPr>
          <p:nvPr>
            <p:ph type="title"/>
          </p:nvPr>
        </p:nvSpPr>
        <p:spPr>
          <a:xfrm>
            <a:off x="8199459" y="642938"/>
            <a:ext cx="3670808" cy="5502264"/>
          </a:xfrm>
        </p:spPr>
        <p:txBody>
          <a:bodyPr vert="horz" lIns="91440" tIns="45720" rIns="91440" bIns="45720" rtlCol="0" anchor="ctr">
            <a:normAutofit/>
          </a:bodyPr>
          <a:lstStyle/>
          <a:p>
            <a:r>
              <a:rPr lang="en-US" kern="1200" dirty="0">
                <a:solidFill>
                  <a:srgbClr val="FFFFFF"/>
                </a:solidFill>
                <a:latin typeface="+mj-lt"/>
                <a:ea typeface="+mj-ea"/>
                <a:cs typeface="+mj-cs"/>
              </a:rPr>
              <a:t>What’s the difference between </a:t>
            </a:r>
            <a:br>
              <a:rPr lang="en-US" kern="1200" dirty="0">
                <a:solidFill>
                  <a:srgbClr val="FFFFFF"/>
                </a:solidFill>
                <a:latin typeface="+mj-lt"/>
                <a:ea typeface="+mj-ea"/>
                <a:cs typeface="+mj-cs"/>
              </a:rPr>
            </a:br>
            <a:r>
              <a:rPr lang="en-US" u="sng" kern="1200" dirty="0">
                <a:solidFill>
                  <a:srgbClr val="FFFFFF"/>
                </a:solidFill>
                <a:latin typeface="+mj-lt"/>
                <a:ea typeface="+mj-ea"/>
                <a:cs typeface="+mj-cs"/>
              </a:rPr>
              <a:t>Civil</a:t>
            </a:r>
            <a:r>
              <a:rPr lang="en-US" kern="1200" dirty="0">
                <a:solidFill>
                  <a:srgbClr val="FFFFFF"/>
                </a:solidFill>
                <a:latin typeface="+mj-lt"/>
                <a:ea typeface="+mj-ea"/>
                <a:cs typeface="+mj-cs"/>
              </a:rPr>
              <a:t> cases and </a:t>
            </a:r>
            <a:r>
              <a:rPr lang="en-US" u="sng" kern="1200" dirty="0">
                <a:solidFill>
                  <a:srgbClr val="FFFFFF"/>
                </a:solidFill>
                <a:latin typeface="+mj-lt"/>
                <a:ea typeface="+mj-ea"/>
                <a:cs typeface="+mj-cs"/>
              </a:rPr>
              <a:t>Criminal cases</a:t>
            </a:r>
            <a:r>
              <a:rPr lang="en-US" kern="1200" dirty="0">
                <a:solidFill>
                  <a:srgbClr val="FFFFFF"/>
                </a:solidFill>
                <a:latin typeface="+mj-lt"/>
                <a:ea typeface="+mj-ea"/>
                <a:cs typeface="+mj-cs"/>
              </a:rPr>
              <a:t>?</a:t>
            </a:r>
          </a:p>
        </p:txBody>
      </p:sp>
    </p:spTree>
    <p:extLst>
      <p:ext uri="{BB962C8B-B14F-4D97-AF65-F5344CB8AC3E}">
        <p14:creationId xmlns:p14="http://schemas.microsoft.com/office/powerpoint/2010/main" val="227855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08824FB4-2466-48E4-A5D7-AFE6808920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9244" y="-6709"/>
            <a:ext cx="10322844" cy="6871417"/>
          </a:xfrm>
          <a:prstGeom prst="rect">
            <a:avLst/>
          </a:prstGeom>
        </p:spPr>
      </p:pic>
    </p:spTree>
    <p:extLst>
      <p:ext uri="{BB962C8B-B14F-4D97-AF65-F5344CB8AC3E}">
        <p14:creationId xmlns:p14="http://schemas.microsoft.com/office/powerpoint/2010/main" val="2182408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94EF0-1D73-E74A-84E9-97E2B7A86C5E}"/>
              </a:ext>
            </a:extLst>
          </p:cNvPr>
          <p:cNvSpPr>
            <a:spLocks noGrp="1"/>
          </p:cNvSpPr>
          <p:nvPr>
            <p:ph type="title"/>
          </p:nvPr>
        </p:nvSpPr>
        <p:spPr>
          <a:xfrm>
            <a:off x="572493" y="238539"/>
            <a:ext cx="11018520" cy="1434415"/>
          </a:xfrm>
        </p:spPr>
        <p:txBody>
          <a:bodyPr anchor="b">
            <a:normAutofit/>
          </a:bodyPr>
          <a:lstStyle/>
          <a:p>
            <a:r>
              <a:rPr lang="en-GB" sz="5400" dirty="0"/>
              <a:t>The Naming System for Legal purposes</a:t>
            </a:r>
          </a:p>
        </p:txBody>
      </p:sp>
      <p:sp>
        <p:nvSpPr>
          <p:cNvPr id="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6EACAC-B9D3-C64F-8B65-B7DBE4AA66C7}"/>
              </a:ext>
            </a:extLst>
          </p:cNvPr>
          <p:cNvSpPr>
            <a:spLocks noGrp="1"/>
          </p:cNvSpPr>
          <p:nvPr>
            <p:ph idx="1"/>
          </p:nvPr>
        </p:nvSpPr>
        <p:spPr>
          <a:xfrm>
            <a:off x="572493" y="2071316"/>
            <a:ext cx="6713552" cy="4119172"/>
          </a:xfrm>
        </p:spPr>
        <p:txBody>
          <a:bodyPr anchor="t">
            <a:normAutofit/>
          </a:bodyPr>
          <a:lstStyle/>
          <a:p>
            <a:r>
              <a:rPr lang="en-GB" sz="2200" dirty="0"/>
              <a:t>Each legal case in court has an official title. </a:t>
            </a:r>
          </a:p>
          <a:p>
            <a:r>
              <a:rPr lang="en-GB" sz="2200" dirty="0"/>
              <a:t>Created through an official system for naming cases. </a:t>
            </a:r>
            <a:br>
              <a:rPr lang="en-GB" sz="2200" dirty="0"/>
            </a:br>
            <a:endParaRPr lang="en-GB" sz="2200" dirty="0"/>
          </a:p>
          <a:p>
            <a:pPr marL="0" indent="0" algn="ctr">
              <a:buNone/>
            </a:pPr>
            <a:r>
              <a:rPr lang="en-GB" sz="2200" b="1" u="sng" dirty="0"/>
              <a:t>R v Turnbull (1976) </a:t>
            </a:r>
          </a:p>
          <a:p>
            <a:pPr marL="0" indent="0">
              <a:buNone/>
            </a:pPr>
            <a:r>
              <a:rPr lang="en-GB" sz="2200" dirty="0"/>
              <a:t>-</a:t>
            </a:r>
            <a:r>
              <a:rPr lang="en-GB" sz="2200" dirty="0">
                <a:solidFill>
                  <a:srgbClr val="FF0000"/>
                </a:solidFill>
              </a:rPr>
              <a:t>‘R’ </a:t>
            </a:r>
            <a:r>
              <a:rPr lang="en-GB" sz="2200" dirty="0"/>
              <a:t>stands for </a:t>
            </a:r>
            <a:r>
              <a:rPr lang="en-GB" sz="2200" u="sng" dirty="0">
                <a:solidFill>
                  <a:srgbClr val="FF0000"/>
                </a:solidFill>
              </a:rPr>
              <a:t>‘Regina</a:t>
            </a:r>
            <a:r>
              <a:rPr lang="en-GB" sz="2200" dirty="0">
                <a:solidFill>
                  <a:srgbClr val="FF0000"/>
                </a:solidFill>
              </a:rPr>
              <a:t>’ or </a:t>
            </a:r>
            <a:r>
              <a:rPr lang="en-GB" sz="2200" u="sng" dirty="0">
                <a:solidFill>
                  <a:srgbClr val="FF0000"/>
                </a:solidFill>
              </a:rPr>
              <a:t>‘Rex’ </a:t>
            </a:r>
            <a:br>
              <a:rPr lang="en-GB" sz="2200" dirty="0">
                <a:solidFill>
                  <a:srgbClr val="FF0000"/>
                </a:solidFill>
              </a:rPr>
            </a:br>
            <a:r>
              <a:rPr lang="en-GB" sz="2200" dirty="0"/>
              <a:t>(The Queen or King respectively, depending on who is on the throne at the time the case is heard) </a:t>
            </a:r>
          </a:p>
          <a:p>
            <a:pPr marL="0" indent="0">
              <a:buNone/>
            </a:pPr>
            <a:r>
              <a:rPr lang="en-GB" sz="2200" dirty="0"/>
              <a:t>-</a:t>
            </a:r>
            <a:r>
              <a:rPr lang="en-GB" sz="2200" dirty="0">
                <a:solidFill>
                  <a:srgbClr val="FF0000"/>
                </a:solidFill>
              </a:rPr>
              <a:t>‘V’ </a:t>
            </a:r>
            <a:r>
              <a:rPr lang="en-GB" sz="2200" dirty="0"/>
              <a:t>stands for </a:t>
            </a:r>
            <a:r>
              <a:rPr lang="en-GB" sz="2200" dirty="0">
                <a:solidFill>
                  <a:srgbClr val="FF0000"/>
                </a:solidFill>
              </a:rPr>
              <a:t>‘versus’ </a:t>
            </a:r>
          </a:p>
          <a:p>
            <a:pPr marL="0" indent="0">
              <a:buNone/>
            </a:pPr>
            <a:r>
              <a:rPr lang="en-GB" sz="2200" dirty="0"/>
              <a:t>-</a:t>
            </a:r>
            <a:r>
              <a:rPr lang="en-GB" sz="2200" dirty="0">
                <a:solidFill>
                  <a:srgbClr val="FF0000"/>
                </a:solidFill>
              </a:rPr>
              <a:t>‘Turnbull’ </a:t>
            </a:r>
            <a:r>
              <a:rPr lang="en-GB" sz="2200" dirty="0"/>
              <a:t>is the </a:t>
            </a:r>
            <a:r>
              <a:rPr lang="en-GB" sz="2200" dirty="0">
                <a:solidFill>
                  <a:srgbClr val="FF0000"/>
                </a:solidFill>
              </a:rPr>
              <a:t>name</a:t>
            </a:r>
            <a:r>
              <a:rPr lang="en-GB" sz="2200" dirty="0"/>
              <a:t> of the </a:t>
            </a:r>
            <a:r>
              <a:rPr lang="en-GB" sz="2200" dirty="0">
                <a:solidFill>
                  <a:srgbClr val="FF0000"/>
                </a:solidFill>
              </a:rPr>
              <a:t>defendant </a:t>
            </a:r>
          </a:p>
          <a:p>
            <a:pPr marL="0" indent="0">
              <a:buNone/>
            </a:pPr>
            <a:r>
              <a:rPr lang="en-GB" sz="2200" dirty="0"/>
              <a:t>-</a:t>
            </a:r>
            <a:r>
              <a:rPr lang="en-GB" sz="2200" dirty="0">
                <a:solidFill>
                  <a:srgbClr val="FF0000"/>
                </a:solidFill>
              </a:rPr>
              <a:t>‘1976’ </a:t>
            </a:r>
            <a:r>
              <a:rPr lang="en-GB" sz="2200" dirty="0"/>
              <a:t>is the </a:t>
            </a:r>
            <a:r>
              <a:rPr lang="en-GB" sz="2200" dirty="0">
                <a:solidFill>
                  <a:srgbClr val="FF0000"/>
                </a:solidFill>
              </a:rPr>
              <a:t>year </a:t>
            </a:r>
            <a:r>
              <a:rPr lang="en-GB" sz="2200" dirty="0"/>
              <a:t>in which the case was held. </a:t>
            </a:r>
          </a:p>
        </p:txBody>
      </p:sp>
      <p:pic>
        <p:nvPicPr>
          <p:cNvPr id="7170" name="Picture 2" descr="5 writing habits every lawyer needs | The Law Society">
            <a:extLst>
              <a:ext uri="{FF2B5EF4-FFF2-40B4-BE49-F238E27FC236}">
                <a16:creationId xmlns:a16="http://schemas.microsoft.com/office/drawing/2014/main" id="{3FFED2D3-A939-7A45-8787-118E681D76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899" r="1322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299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0433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834949-10B8-E845-9DF8-28C831B980F8}"/>
              </a:ext>
            </a:extLst>
          </p:cNvPr>
          <p:cNvSpPr>
            <a:spLocks noGrp="1"/>
          </p:cNvSpPr>
          <p:nvPr>
            <p:ph type="title"/>
          </p:nvPr>
        </p:nvSpPr>
        <p:spPr>
          <a:xfrm>
            <a:off x="524256" y="491260"/>
            <a:ext cx="7107305" cy="1625210"/>
          </a:xfrm>
        </p:spPr>
        <p:txBody>
          <a:bodyPr vert="horz" lIns="91440" tIns="45720" rIns="91440" bIns="45720" rtlCol="0" anchor="ctr">
            <a:normAutofit/>
          </a:bodyPr>
          <a:lstStyle/>
          <a:p>
            <a:pPr algn="ctr"/>
            <a:r>
              <a:rPr lang="en-US" dirty="0">
                <a:solidFill>
                  <a:srgbClr val="FFFFFF"/>
                </a:solidFill>
              </a:rPr>
              <a:t>The Classification of </a:t>
            </a:r>
            <a:br>
              <a:rPr lang="en-US" dirty="0">
                <a:solidFill>
                  <a:srgbClr val="FFFFFF"/>
                </a:solidFill>
              </a:rPr>
            </a:br>
            <a:r>
              <a:rPr lang="en-US" dirty="0">
                <a:solidFill>
                  <a:srgbClr val="FFFFFF"/>
                </a:solidFill>
              </a:rPr>
              <a:t>Criminal Offences</a:t>
            </a:r>
          </a:p>
        </p:txBody>
      </p:sp>
      <p:pic>
        <p:nvPicPr>
          <p:cNvPr id="11270" name="Picture 6" descr="Indictable offences Vs. Summary Convictions | Slaferek Callihoo">
            <a:extLst>
              <a:ext uri="{FF2B5EF4-FFF2-40B4-BE49-F238E27FC236}">
                <a16:creationId xmlns:a16="http://schemas.microsoft.com/office/drawing/2014/main" id="{D70B6BFD-D2DE-9747-8A28-9D78AB976B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229"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C165BD1-EB6D-ED4C-9478-965C5DCD521F}"/>
              </a:ext>
            </a:extLst>
          </p:cNvPr>
          <p:cNvSpPr txBox="1"/>
          <p:nvPr/>
        </p:nvSpPr>
        <p:spPr>
          <a:xfrm>
            <a:off x="7631561" y="917725"/>
            <a:ext cx="3822497" cy="4852362"/>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Some offences are more serious than others and can only be tried in particular courts. </a:t>
            </a:r>
          </a:p>
          <a:p>
            <a:pPr>
              <a:lnSpc>
                <a:spcPct val="90000"/>
              </a:lnSpc>
              <a:spcAft>
                <a:spcPts val="600"/>
              </a:spcAft>
            </a:pPr>
            <a:endParaRPr lang="en-US" sz="2000" dirty="0">
              <a:solidFill>
                <a:srgbClr val="FFFFFF"/>
              </a:solidFill>
            </a:endParaRPr>
          </a:p>
          <a:p>
            <a:pPr>
              <a:lnSpc>
                <a:spcPct val="90000"/>
              </a:lnSpc>
              <a:spcAft>
                <a:spcPts val="600"/>
              </a:spcAft>
            </a:pPr>
            <a:endParaRPr lang="en-US" sz="2000" dirty="0">
              <a:solidFill>
                <a:srgbClr val="FFFFFF"/>
              </a:solidFill>
            </a:endParaRPr>
          </a:p>
          <a:p>
            <a:pPr>
              <a:lnSpc>
                <a:spcPct val="90000"/>
              </a:lnSpc>
              <a:spcAft>
                <a:spcPts val="600"/>
              </a:spcAft>
            </a:pPr>
            <a:r>
              <a:rPr lang="en-US" sz="2000" dirty="0">
                <a:solidFill>
                  <a:srgbClr val="FFFFFF"/>
                </a:solidFill>
              </a:rPr>
              <a:t>Classified in </a:t>
            </a:r>
            <a:r>
              <a:rPr lang="en-US" sz="2000" u="sng" dirty="0">
                <a:solidFill>
                  <a:srgbClr val="FFFFFF"/>
                </a:solidFill>
              </a:rPr>
              <a:t>three main </a:t>
            </a:r>
            <a:r>
              <a:rPr lang="en-US" sz="2000" dirty="0">
                <a:solidFill>
                  <a:srgbClr val="FFFFFF"/>
                </a:solidFill>
              </a:rPr>
              <a:t>forms:</a:t>
            </a:r>
          </a:p>
          <a:p>
            <a:pPr marL="342900" indent="-228600">
              <a:lnSpc>
                <a:spcPct val="90000"/>
              </a:lnSpc>
              <a:spcAft>
                <a:spcPts val="600"/>
              </a:spcAft>
              <a:buFont typeface="Arial" panose="020B0604020202020204" pitchFamily="34" charset="0"/>
              <a:buChar char="•"/>
            </a:pPr>
            <a:r>
              <a:rPr lang="en-US" sz="2000" dirty="0">
                <a:solidFill>
                  <a:srgbClr val="FFFFFF"/>
                </a:solidFill>
              </a:rPr>
              <a:t>Summary-only offences </a:t>
            </a:r>
          </a:p>
          <a:p>
            <a:pPr marL="342900" indent="-228600">
              <a:lnSpc>
                <a:spcPct val="90000"/>
              </a:lnSpc>
              <a:spcAft>
                <a:spcPts val="600"/>
              </a:spcAft>
              <a:buFont typeface="Arial" panose="020B0604020202020204" pitchFamily="34" charset="0"/>
              <a:buChar char="•"/>
            </a:pPr>
            <a:r>
              <a:rPr lang="en-US" sz="2000" dirty="0">
                <a:solidFill>
                  <a:srgbClr val="FFFFFF"/>
                </a:solidFill>
              </a:rPr>
              <a:t>Indictment-only offences </a:t>
            </a:r>
          </a:p>
          <a:p>
            <a:pPr marL="342900" indent="-228600">
              <a:lnSpc>
                <a:spcPct val="90000"/>
              </a:lnSpc>
              <a:spcAft>
                <a:spcPts val="600"/>
              </a:spcAft>
              <a:buFont typeface="Arial" panose="020B0604020202020204" pitchFamily="34" charset="0"/>
              <a:buChar char="•"/>
            </a:pPr>
            <a:r>
              <a:rPr lang="en-US" sz="2000" dirty="0">
                <a:solidFill>
                  <a:srgbClr val="FFFFFF"/>
                </a:solidFill>
              </a:rPr>
              <a:t>Either-way offences </a:t>
            </a:r>
          </a:p>
          <a:p>
            <a:pPr marL="342900" indent="-2286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1578358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4" name="Rectangle 7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554B2B-ABE2-BE49-9D73-20ABFA2CB43E}"/>
              </a:ext>
            </a:extLst>
          </p:cNvPr>
          <p:cNvSpPr>
            <a:spLocks noGrp="1"/>
          </p:cNvSpPr>
          <p:nvPr>
            <p:ph type="title"/>
          </p:nvPr>
        </p:nvSpPr>
        <p:spPr>
          <a:xfrm>
            <a:off x="268275" y="207264"/>
            <a:ext cx="7083500" cy="1993559"/>
          </a:xfrm>
        </p:spPr>
        <p:txBody>
          <a:bodyPr>
            <a:normAutofit/>
          </a:bodyPr>
          <a:lstStyle/>
          <a:p>
            <a:r>
              <a:rPr lang="en-GB" b="1" u="sng" dirty="0"/>
              <a:t>What are </a:t>
            </a:r>
            <a:br>
              <a:rPr lang="en-GB" b="1" u="sng" dirty="0"/>
            </a:br>
            <a:r>
              <a:rPr lang="en-GB" b="1" u="sng" dirty="0">
                <a:solidFill>
                  <a:schemeClr val="accent6"/>
                </a:solidFill>
              </a:rPr>
              <a:t>“Summary-only” </a:t>
            </a:r>
            <a:br>
              <a:rPr lang="en-GB" b="1" u="sng" dirty="0"/>
            </a:br>
            <a:r>
              <a:rPr lang="en-GB" b="1" u="sng" dirty="0"/>
              <a:t>offences? </a:t>
            </a:r>
          </a:p>
        </p:txBody>
      </p:sp>
      <p:sp>
        <p:nvSpPr>
          <p:cNvPr id="3" name="Content Placeholder 2">
            <a:extLst>
              <a:ext uri="{FF2B5EF4-FFF2-40B4-BE49-F238E27FC236}">
                <a16:creationId xmlns:a16="http://schemas.microsoft.com/office/drawing/2014/main" id="{9C14D0CD-680A-9D40-A55F-82188D1F93E8}"/>
              </a:ext>
            </a:extLst>
          </p:cNvPr>
          <p:cNvSpPr>
            <a:spLocks noGrp="1"/>
          </p:cNvSpPr>
          <p:nvPr>
            <p:ph idx="1"/>
          </p:nvPr>
        </p:nvSpPr>
        <p:spPr>
          <a:xfrm>
            <a:off x="268275" y="2514996"/>
            <a:ext cx="6290371" cy="3447098"/>
          </a:xfrm>
        </p:spPr>
        <p:txBody>
          <a:bodyPr vert="horz" lIns="91440" tIns="45720" rIns="91440" bIns="45720" rtlCol="0" anchor="t">
            <a:normAutofit/>
          </a:bodyPr>
          <a:lstStyle/>
          <a:p>
            <a:r>
              <a:rPr lang="en-GB" dirty="0"/>
              <a:t>Less serious offences which are </a:t>
            </a:r>
            <a:r>
              <a:rPr lang="en-GB" u="sng" dirty="0"/>
              <a:t>normally</a:t>
            </a:r>
            <a:r>
              <a:rPr lang="en-GB" dirty="0"/>
              <a:t> dealt with in the Magistrates’ Court </a:t>
            </a:r>
          </a:p>
          <a:p>
            <a:pPr marL="0" indent="0">
              <a:buNone/>
            </a:pPr>
            <a:endParaRPr lang="en-GB" dirty="0"/>
          </a:p>
          <a:p>
            <a:pPr marL="0" indent="0">
              <a:buNone/>
            </a:pPr>
            <a:r>
              <a:rPr lang="en-GB" dirty="0"/>
              <a:t>- Traffic offences</a:t>
            </a:r>
            <a:endParaRPr lang="en-GB" dirty="0">
              <a:cs typeface="Calibri"/>
            </a:endParaRPr>
          </a:p>
          <a:p>
            <a:pPr marL="0" indent="0">
              <a:buNone/>
            </a:pPr>
            <a:r>
              <a:rPr lang="en-GB" dirty="0"/>
              <a:t>-Common assault</a:t>
            </a:r>
            <a:endParaRPr lang="en-GB" dirty="0">
              <a:cs typeface="Calibri" panose="020F0502020204030204"/>
            </a:endParaRPr>
          </a:p>
          <a:p>
            <a:pPr marL="0" indent="0">
              <a:buNone/>
            </a:pPr>
            <a:r>
              <a:rPr lang="en-GB" dirty="0"/>
              <a:t>-Drunk and disorderly</a:t>
            </a:r>
            <a:endParaRPr lang="en-GB" dirty="0">
              <a:cs typeface="Calibri" panose="020F0502020204030204"/>
            </a:endParaRPr>
          </a:p>
          <a:p>
            <a:pPr marL="0" indent="0">
              <a:buNone/>
            </a:pPr>
            <a:endParaRPr lang="en-GB" dirty="0"/>
          </a:p>
        </p:txBody>
      </p:sp>
      <p:sp>
        <p:nvSpPr>
          <p:cNvPr id="12295" name="Oval 7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2290" name="Picture 2" descr="91.7% of drivers are speeding, a flashing radar speed sign finds">
            <a:extLst>
              <a:ext uri="{FF2B5EF4-FFF2-40B4-BE49-F238E27FC236}">
                <a16:creationId xmlns:a16="http://schemas.microsoft.com/office/drawing/2014/main" id="{859FBCF5-CA35-8B4E-B3A5-43710BA62A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770" r="6100" b="1"/>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2296" name="Arc 7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2292" name="Picture 4" descr="Drunk and disorderly news from Wiltshire 999s | Swindon and Wiltshire news">
            <a:extLst>
              <a:ext uri="{FF2B5EF4-FFF2-40B4-BE49-F238E27FC236}">
                <a16:creationId xmlns:a16="http://schemas.microsoft.com/office/drawing/2014/main" id="{5D77596D-B0FC-A342-BF8A-E950C2EE4E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32" r="21869"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464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63584-9A30-5247-93AE-092057DF4D52}"/>
              </a:ext>
            </a:extLst>
          </p:cNvPr>
          <p:cNvSpPr>
            <a:spLocks noGrp="1"/>
          </p:cNvSpPr>
          <p:nvPr>
            <p:ph type="title"/>
          </p:nvPr>
        </p:nvSpPr>
        <p:spPr>
          <a:xfrm>
            <a:off x="5844586" y="-483814"/>
            <a:ext cx="6257516" cy="2579692"/>
          </a:xfrm>
        </p:spPr>
        <p:txBody>
          <a:bodyPr anchor="b">
            <a:normAutofit/>
          </a:bodyPr>
          <a:lstStyle/>
          <a:p>
            <a:pPr algn="ctr"/>
            <a:r>
              <a:rPr lang="en-GB" sz="3600" b="1" u="sng" dirty="0"/>
              <a:t>What are </a:t>
            </a:r>
            <a:br>
              <a:rPr lang="en-GB" sz="3600" b="1" u="sng" dirty="0"/>
            </a:br>
            <a:r>
              <a:rPr lang="en-GB" sz="3600" b="1" u="sng" dirty="0">
                <a:solidFill>
                  <a:schemeClr val="accent1"/>
                </a:solidFill>
              </a:rPr>
              <a:t>“Indictment-only” </a:t>
            </a:r>
            <a:r>
              <a:rPr lang="en-GB" sz="3600" b="1" u="sng" dirty="0"/>
              <a:t>offences? </a:t>
            </a:r>
          </a:p>
        </p:txBody>
      </p:sp>
      <p:pic>
        <p:nvPicPr>
          <p:cNvPr id="13314" name="Picture 2" descr="What is an indictable offence in the UK?">
            <a:extLst>
              <a:ext uri="{FF2B5EF4-FFF2-40B4-BE49-F238E27FC236}">
                <a16:creationId xmlns:a16="http://schemas.microsoft.com/office/drawing/2014/main" id="{368A750C-7751-394B-A22B-52123B3E06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9460" b="-1"/>
          <a:stretch/>
        </p:blipFill>
        <p:spPr bwMode="auto">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Robbery vs Burglary – What is the Difference?">
            <a:extLst>
              <a:ext uri="{FF2B5EF4-FFF2-40B4-BE49-F238E27FC236}">
                <a16:creationId xmlns:a16="http://schemas.microsoft.com/office/drawing/2014/main" id="{E1A9AF45-62E2-E848-A209-F77B10C155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437" r="2" b="14687"/>
          <a:stretch/>
        </p:blipFill>
        <p:spPr bwMode="auto">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C09128E-6D78-244E-B672-DDFBBFED65DE}"/>
              </a:ext>
            </a:extLst>
          </p:cNvPr>
          <p:cNvSpPr>
            <a:spLocks noGrp="1"/>
          </p:cNvSpPr>
          <p:nvPr>
            <p:ph idx="1"/>
          </p:nvPr>
        </p:nvSpPr>
        <p:spPr>
          <a:xfrm>
            <a:off x="6420644" y="2950560"/>
            <a:ext cx="5105400" cy="3052757"/>
          </a:xfrm>
        </p:spPr>
        <p:txBody>
          <a:bodyPr vert="horz" lIns="91440" tIns="45720" rIns="91440" bIns="45720" rtlCol="0" anchor="t">
            <a:normAutofit fontScale="92500" lnSpcReduction="20000"/>
          </a:bodyPr>
          <a:lstStyle/>
          <a:p>
            <a:r>
              <a:rPr lang="en-GB" sz="2400" dirty="0"/>
              <a:t>Most serious offences and can only be dealt with in a Crown Court</a:t>
            </a:r>
          </a:p>
          <a:p>
            <a:pPr marL="0" indent="0">
              <a:buNone/>
            </a:pPr>
            <a:endParaRPr lang="en-GB" sz="2400" dirty="0"/>
          </a:p>
          <a:p>
            <a:pPr marL="0" indent="0">
              <a:buNone/>
            </a:pPr>
            <a:r>
              <a:rPr lang="en-GB" sz="2400" dirty="0"/>
              <a:t>-Murder /  Manslaughter</a:t>
            </a:r>
            <a:endParaRPr lang="en-GB" sz="2400" dirty="0">
              <a:cs typeface="Calibri"/>
            </a:endParaRPr>
          </a:p>
          <a:p>
            <a:pPr marL="0" indent="0">
              <a:buNone/>
            </a:pPr>
            <a:r>
              <a:rPr lang="en-GB" sz="2400" dirty="0"/>
              <a:t>-Causing death by dangerous driving</a:t>
            </a:r>
            <a:endParaRPr lang="en-GB" sz="2400" dirty="0">
              <a:cs typeface="Calibri" panose="020F0502020204030204"/>
            </a:endParaRPr>
          </a:p>
          <a:p>
            <a:pPr marL="0" indent="0">
              <a:buNone/>
            </a:pPr>
            <a:r>
              <a:rPr lang="en-GB" sz="2400" dirty="0"/>
              <a:t>-Aggravated robbery / burglary</a:t>
            </a:r>
            <a:endParaRPr lang="en-GB" sz="2400" dirty="0">
              <a:cs typeface="Calibri" panose="020F0502020204030204"/>
            </a:endParaRPr>
          </a:p>
          <a:p>
            <a:pPr marL="0" indent="0">
              <a:buNone/>
            </a:pPr>
            <a:endParaRPr lang="en-GB" sz="1600" dirty="0"/>
          </a:p>
          <a:p>
            <a:pPr marL="0" indent="0">
              <a:buNone/>
            </a:pPr>
            <a:endParaRPr lang="en-GB" sz="1600" dirty="0"/>
          </a:p>
          <a:p>
            <a:pPr marL="0" indent="0">
              <a:buNone/>
            </a:pPr>
            <a:r>
              <a:rPr lang="en-GB" sz="1600" dirty="0"/>
              <a:t> </a:t>
            </a:r>
          </a:p>
        </p:txBody>
      </p:sp>
    </p:spTree>
    <p:extLst>
      <p:ext uri="{BB962C8B-B14F-4D97-AF65-F5344CB8AC3E}">
        <p14:creationId xmlns:p14="http://schemas.microsoft.com/office/powerpoint/2010/main" val="3961588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8E63D-CA95-D74B-81B7-35C062D0DD40}"/>
              </a:ext>
            </a:extLst>
          </p:cNvPr>
          <p:cNvSpPr>
            <a:spLocks noGrp="1"/>
          </p:cNvSpPr>
          <p:nvPr>
            <p:ph type="title"/>
          </p:nvPr>
        </p:nvSpPr>
        <p:spPr>
          <a:xfrm>
            <a:off x="838200" y="365125"/>
            <a:ext cx="10515600" cy="1325563"/>
          </a:xfrm>
        </p:spPr>
        <p:txBody>
          <a:bodyPr>
            <a:normAutofit/>
          </a:bodyPr>
          <a:lstStyle/>
          <a:p>
            <a:r>
              <a:rPr lang="en-GB" b="1" u="sng" dirty="0"/>
              <a:t>What are </a:t>
            </a:r>
            <a:r>
              <a:rPr lang="en-GB" b="1" u="sng" dirty="0">
                <a:solidFill>
                  <a:schemeClr val="accent1"/>
                </a:solidFill>
              </a:rPr>
              <a:t>“either-way” </a:t>
            </a:r>
            <a:r>
              <a:rPr lang="en-GB" b="1" u="sng" dirty="0"/>
              <a:t>offences?</a:t>
            </a:r>
          </a:p>
        </p:txBody>
      </p:sp>
      <p:sp>
        <p:nvSpPr>
          <p:cNvPr id="3" name="Content Placeholder 2">
            <a:extLst>
              <a:ext uri="{FF2B5EF4-FFF2-40B4-BE49-F238E27FC236}">
                <a16:creationId xmlns:a16="http://schemas.microsoft.com/office/drawing/2014/main" id="{3B3759FE-10F1-014A-8F30-F739E40512C9}"/>
              </a:ext>
            </a:extLst>
          </p:cNvPr>
          <p:cNvSpPr>
            <a:spLocks noGrp="1"/>
          </p:cNvSpPr>
          <p:nvPr>
            <p:ph idx="1"/>
          </p:nvPr>
        </p:nvSpPr>
        <p:spPr>
          <a:xfrm>
            <a:off x="848361" y="2013625"/>
            <a:ext cx="5303262" cy="4275097"/>
          </a:xfrm>
        </p:spPr>
        <p:txBody>
          <a:bodyPr vert="horz" lIns="91440" tIns="45720" rIns="91440" bIns="45720" rtlCol="0" anchor="t">
            <a:normAutofit/>
          </a:bodyPr>
          <a:lstStyle/>
          <a:p>
            <a:r>
              <a:rPr lang="en-GB" dirty="0"/>
              <a:t>Can be tried in a Magistrates’ Court or a Crown Court. </a:t>
            </a:r>
            <a:endParaRPr lang="en-GB" dirty="0">
              <a:ea typeface="+mn-lt"/>
              <a:cs typeface="+mn-lt"/>
            </a:endParaRPr>
          </a:p>
          <a:p>
            <a:r>
              <a:rPr lang="en-GB" dirty="0">
                <a:ea typeface="+mn-lt"/>
                <a:cs typeface="+mn-lt"/>
              </a:rPr>
              <a:t>If the magistrate court decides their sentencing powers are sufficient to deal with the offence</a:t>
            </a:r>
            <a:endParaRPr lang="en-GB">
              <a:cs typeface="Calibri"/>
            </a:endParaRPr>
          </a:p>
          <a:p>
            <a:r>
              <a:rPr lang="en-GB" dirty="0"/>
              <a:t>Theft</a:t>
            </a:r>
            <a:endParaRPr lang="en-GB" dirty="0">
              <a:cs typeface="Calibri"/>
            </a:endParaRPr>
          </a:p>
          <a:p>
            <a:r>
              <a:rPr lang="en-GB" dirty="0"/>
              <a:t>Assault</a:t>
            </a:r>
            <a:endParaRPr lang="en-GB" dirty="0">
              <a:cs typeface="Calibri" panose="020F0502020204030204"/>
            </a:endParaRPr>
          </a:p>
          <a:p>
            <a:r>
              <a:rPr lang="en-GB" dirty="0"/>
              <a:t>Criminal damage (below £5000)</a:t>
            </a:r>
            <a:endParaRPr lang="en-GB" dirty="0">
              <a:cs typeface="Calibri" panose="020F0502020204030204"/>
            </a:endParaRPr>
          </a:p>
        </p:txBody>
      </p:sp>
      <p:pic>
        <p:nvPicPr>
          <p:cNvPr id="2050" name="Picture 2" descr="Criminal Damage – Free Legal Advice">
            <a:extLst>
              <a:ext uri="{FF2B5EF4-FFF2-40B4-BE49-F238E27FC236}">
                <a16:creationId xmlns:a16="http://schemas.microsoft.com/office/drawing/2014/main" id="{71B49ECF-5CF2-804B-B640-F6BD783AA8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287" r="8106" b="1"/>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5320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178B-E5E5-4C7B-85A6-8C85CC7FA22A}"/>
              </a:ext>
            </a:extLst>
          </p:cNvPr>
          <p:cNvSpPr>
            <a:spLocks noGrp="1"/>
          </p:cNvSpPr>
          <p:nvPr>
            <p:ph type="title"/>
          </p:nvPr>
        </p:nvSpPr>
        <p:spPr/>
        <p:txBody>
          <a:bodyPr/>
          <a:lstStyle/>
          <a:p>
            <a:r>
              <a:rPr lang="en-GB" dirty="0">
                <a:latin typeface="+mn-lt"/>
              </a:rPr>
              <a:t>‘Either way offences’</a:t>
            </a:r>
          </a:p>
        </p:txBody>
      </p:sp>
      <p:sp>
        <p:nvSpPr>
          <p:cNvPr id="3" name="Content Placeholder 2">
            <a:extLst>
              <a:ext uri="{FF2B5EF4-FFF2-40B4-BE49-F238E27FC236}">
                <a16:creationId xmlns:a16="http://schemas.microsoft.com/office/drawing/2014/main" id="{3F898A9F-D50B-42BE-9845-7FC817E8C134}"/>
              </a:ext>
            </a:extLst>
          </p:cNvPr>
          <p:cNvSpPr>
            <a:spLocks noGrp="1"/>
          </p:cNvSpPr>
          <p:nvPr>
            <p:ph idx="1"/>
          </p:nvPr>
        </p:nvSpPr>
        <p:spPr/>
        <p:txBody>
          <a:bodyPr vert="horz" lIns="91440" tIns="45720" rIns="91440" bIns="45720" rtlCol="0" anchor="t">
            <a:normAutofit fontScale="70000" lnSpcReduction="20000"/>
          </a:bodyPr>
          <a:lstStyle/>
          <a:p>
            <a:r>
              <a:rPr lang="en-GB" b="1" dirty="0">
                <a:cs typeface="Times New Roman" panose="02020603050405020304" pitchFamily="18" charset="0"/>
              </a:rPr>
              <a:t>Either Way offences having a sentencing starting point in a magistrates' court at custody or high level community order</a:t>
            </a:r>
          </a:p>
          <a:p>
            <a:r>
              <a:rPr lang="en-GB" dirty="0">
                <a:cs typeface="Times New Roman" panose="02020603050405020304" pitchFamily="18" charset="0"/>
              </a:rPr>
              <a:t>Assault occasioning actual bodily harm - S.47 OAPA (Offences Against the Person Act) 1861</a:t>
            </a:r>
          </a:p>
          <a:p>
            <a:r>
              <a:rPr lang="en-GB" dirty="0">
                <a:cs typeface="Times New Roman" panose="02020603050405020304" pitchFamily="18" charset="0"/>
              </a:rPr>
              <a:t>Wounding or causing grievous bodily harm - S.20 OAPA 1861</a:t>
            </a:r>
          </a:p>
          <a:p>
            <a:r>
              <a:rPr lang="en-GB" dirty="0">
                <a:cs typeface="Times New Roman" panose="02020603050405020304" pitchFamily="18" charset="0"/>
              </a:rPr>
              <a:t>Possession of an offensive weapon - S.1Prevention of Crime Act 1953</a:t>
            </a:r>
          </a:p>
          <a:p>
            <a:r>
              <a:rPr lang="en-GB" dirty="0">
                <a:cs typeface="Times New Roman" panose="02020603050405020304" pitchFamily="18" charset="0"/>
              </a:rPr>
              <a:t>Possession of a bladed article - S.139 Criminal Justice Act 1988 </a:t>
            </a:r>
          </a:p>
          <a:p>
            <a:r>
              <a:rPr lang="en-GB" dirty="0">
                <a:cs typeface="Times New Roman" panose="02020603050405020304" pitchFamily="18" charset="0"/>
              </a:rPr>
              <a:t>Harassment – putting people in fear of violence - S.4 Protection from Harassment Act 1977</a:t>
            </a:r>
          </a:p>
          <a:p>
            <a:r>
              <a:rPr lang="en-GB" dirty="0">
                <a:cs typeface="Times New Roman" panose="02020603050405020304" pitchFamily="18" charset="0"/>
              </a:rPr>
              <a:t>Stalking - involving violence or serious alarm or distress - S4A Protection from Harassment Act 1977</a:t>
            </a:r>
          </a:p>
          <a:p>
            <a:r>
              <a:rPr lang="en-GB" dirty="0">
                <a:cs typeface="Times New Roman" panose="02020603050405020304" pitchFamily="18" charset="0"/>
              </a:rPr>
              <a:t>Violent Disorder - S.2 Public Order Act 1986</a:t>
            </a:r>
          </a:p>
          <a:p>
            <a:r>
              <a:rPr lang="en-GB" dirty="0">
                <a:cs typeface="Times New Roman" panose="02020603050405020304" pitchFamily="18" charset="0"/>
              </a:rPr>
              <a:t>Affray – S3 POA 1986 </a:t>
            </a:r>
          </a:p>
          <a:p>
            <a:r>
              <a:rPr lang="en-GB" dirty="0">
                <a:cs typeface="Times New Roman" panose="02020603050405020304" pitchFamily="18" charset="0"/>
              </a:rPr>
              <a:t>Cruelty to a child - S.1 Children and Young Persons Act 1933</a:t>
            </a:r>
          </a:p>
          <a:p>
            <a:r>
              <a:rPr lang="en-GB" dirty="0">
                <a:cs typeface="Times New Roman"/>
              </a:rPr>
              <a:t>Witness Intimidation - S.51 Criminal Justice and Public Order Act 1994</a:t>
            </a:r>
          </a:p>
          <a:p>
            <a:endParaRPr lang="en-GB" dirty="0"/>
          </a:p>
        </p:txBody>
      </p:sp>
    </p:spTree>
    <p:extLst>
      <p:ext uri="{BB962C8B-B14F-4D97-AF65-F5344CB8AC3E}">
        <p14:creationId xmlns:p14="http://schemas.microsoft.com/office/powerpoint/2010/main" val="22108682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73">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Forrester&amp;#39;s first Waves on journey analytics show the growing importance of  customers&amp;#39; steps toward purchase">
            <a:extLst>
              <a:ext uri="{FF2B5EF4-FFF2-40B4-BE49-F238E27FC236}">
                <a16:creationId xmlns:a16="http://schemas.microsoft.com/office/drawing/2014/main" id="{9CB789FD-A64D-6C45-A449-F6056A4E3A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091" r="3536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E10A2D-045E-904C-B39F-06E545EB34CD}"/>
              </a:ext>
            </a:extLst>
          </p:cNvPr>
          <p:cNvSpPr>
            <a:spLocks noGrp="1"/>
          </p:cNvSpPr>
          <p:nvPr>
            <p:ph type="title"/>
          </p:nvPr>
        </p:nvSpPr>
        <p:spPr>
          <a:xfrm>
            <a:off x="407013" y="-268969"/>
            <a:ext cx="8103311" cy="3204134"/>
          </a:xfrm>
        </p:spPr>
        <p:txBody>
          <a:bodyPr vert="horz" lIns="91440" tIns="45720" rIns="91440" bIns="45720" rtlCol="0" anchor="b">
            <a:normAutofit/>
          </a:bodyPr>
          <a:lstStyle/>
          <a:p>
            <a:r>
              <a:rPr lang="en-US" sz="4100" dirty="0"/>
              <a:t>Discuss: How does someone end up in a court? (Magistrates’ or Crown Court)</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6098694-0C07-B64F-9B1F-E5A1DB9112DE}"/>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2000" dirty="0"/>
              <a:t> </a:t>
            </a:r>
          </a:p>
        </p:txBody>
      </p:sp>
      <p:pic>
        <p:nvPicPr>
          <p:cNvPr id="10242" name="Picture 2" descr="Create a Targeted Prospect List on the New LinkedIn in 5 Minutes or Less -  Wayne Breitbarth">
            <a:extLst>
              <a:ext uri="{FF2B5EF4-FFF2-40B4-BE49-F238E27FC236}">
                <a16:creationId xmlns:a16="http://schemas.microsoft.com/office/drawing/2014/main" id="{293F2F15-FA2D-5F4C-9929-65E9507851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029" y="4079552"/>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983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6156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E10A2D-045E-904C-B39F-06E545EB34CD}"/>
              </a:ext>
            </a:extLst>
          </p:cNvPr>
          <p:cNvSpPr>
            <a:spLocks noGrp="1"/>
          </p:cNvSpPr>
          <p:nvPr>
            <p:ph type="title"/>
          </p:nvPr>
        </p:nvSpPr>
        <p:spPr>
          <a:xfrm>
            <a:off x="524256" y="516804"/>
            <a:ext cx="6594189" cy="1625210"/>
          </a:xfrm>
        </p:spPr>
        <p:txBody>
          <a:bodyPr vert="horz" lIns="91440" tIns="45720" rIns="91440" bIns="45720" rtlCol="0" anchor="ctr">
            <a:normAutofit/>
          </a:bodyPr>
          <a:lstStyle/>
          <a:p>
            <a:pPr algn="ctr"/>
            <a:r>
              <a:rPr lang="en-US" kern="1200" dirty="0">
                <a:solidFill>
                  <a:srgbClr val="FFFFFF"/>
                </a:solidFill>
                <a:latin typeface="+mj-lt"/>
                <a:ea typeface="+mj-ea"/>
                <a:cs typeface="+mj-cs"/>
              </a:rPr>
              <a:t>The Criminal Justice System in Practice </a:t>
            </a:r>
          </a:p>
        </p:txBody>
      </p:sp>
      <p:sp>
        <p:nvSpPr>
          <p:cNvPr id="76" name="Rectangle 75">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Forrester&amp;#39;s first Waves on journey analytics show the growing importance of  customers&amp;#39; steps toward purchase">
            <a:extLst>
              <a:ext uri="{FF2B5EF4-FFF2-40B4-BE49-F238E27FC236}">
                <a16:creationId xmlns:a16="http://schemas.microsoft.com/office/drawing/2014/main" id="{9CB789FD-A64D-6C45-A449-F6056A4E3A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tretch/>
        </p:blipFill>
        <p:spPr bwMode="auto">
          <a:xfrm>
            <a:off x="615020" y="2660287"/>
            <a:ext cx="6483357" cy="3646887"/>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977AA04-AECC-9140-A380-BF7BDD6FEE05}"/>
              </a:ext>
            </a:extLst>
          </p:cNvPr>
          <p:cNvSpPr txBox="1"/>
          <p:nvPr/>
        </p:nvSpPr>
        <p:spPr>
          <a:xfrm>
            <a:off x="7606897" y="668972"/>
            <a:ext cx="4191127" cy="5985441"/>
          </a:xfrm>
          <a:prstGeom prst="rect">
            <a:avLst/>
          </a:prstGeom>
        </p:spPr>
        <p:txBody>
          <a:bodyPr vert="horz" lIns="91440" tIns="45720" rIns="91440" bIns="45720" rtlCol="0" anchor="ctr">
            <a:normAutofit lnSpcReduction="10000"/>
          </a:bodyPr>
          <a:lstStyle/>
          <a:p>
            <a:pPr marL="114300">
              <a:lnSpc>
                <a:spcPct val="90000"/>
              </a:lnSpc>
              <a:spcAft>
                <a:spcPts val="600"/>
              </a:spcAft>
            </a:pPr>
            <a:r>
              <a:rPr lang="en-US" dirty="0">
                <a:solidFill>
                  <a:srgbClr val="FFFFFF"/>
                </a:solidFill>
              </a:rPr>
              <a:t>An example...</a:t>
            </a:r>
          </a:p>
          <a:p>
            <a:pPr marL="114300">
              <a:lnSpc>
                <a:spcPct val="90000"/>
              </a:lnSpc>
              <a:spcAft>
                <a:spcPts val="600"/>
              </a:spcAft>
            </a:pPr>
            <a:endParaRPr lang="en-US" dirty="0">
              <a:solidFill>
                <a:srgbClr val="FFFFFF"/>
              </a:solidFill>
            </a:endParaRPr>
          </a:p>
          <a:p>
            <a:pPr marL="400050" indent="-285750">
              <a:lnSpc>
                <a:spcPct val="90000"/>
              </a:lnSpc>
              <a:spcAft>
                <a:spcPts val="600"/>
              </a:spcAft>
              <a:buFont typeface="Arial" panose="020B0604020202020204" pitchFamily="34" charset="0"/>
              <a:buChar char="•"/>
            </a:pPr>
            <a:r>
              <a:rPr lang="en-US" dirty="0">
                <a:solidFill>
                  <a:srgbClr val="FFFFFF"/>
                </a:solidFill>
              </a:rPr>
              <a:t>Alleged crime reported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An investigation carried out (usually by the police)</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The extent and nature of the investigation will vary depending on the circumstances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If the investigation leads to a prosecution, it will usually be conducted by the CPS on behalf of the Crown (The State)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The prosecution will take place in a court (</a:t>
            </a:r>
            <a:r>
              <a:rPr lang="en-US" dirty="0" err="1">
                <a:solidFill>
                  <a:srgbClr val="FFFFFF"/>
                </a:solidFill>
              </a:rPr>
              <a:t>i,e</a:t>
            </a:r>
            <a:r>
              <a:rPr lang="en-US" dirty="0">
                <a:solidFill>
                  <a:srgbClr val="FFFFFF"/>
                </a:solidFill>
              </a:rPr>
              <a:t>. Magistrates’ or Crown) </a:t>
            </a:r>
            <a:br>
              <a:rPr lang="en-US" dirty="0">
                <a:solidFill>
                  <a:srgbClr val="FFFFFF"/>
                </a:solidFill>
              </a:rPr>
            </a:br>
            <a:endParaRPr lang="en-US" dirty="0">
              <a:solidFill>
                <a:srgbClr val="FFFFFF"/>
              </a:solidFill>
            </a:endParaRPr>
          </a:p>
          <a:p>
            <a:pPr marL="342900" indent="-228600">
              <a:lnSpc>
                <a:spcPct val="90000"/>
              </a:lnSpc>
              <a:spcAft>
                <a:spcPts val="600"/>
              </a:spcAft>
              <a:buFont typeface="Arial" panose="020B0604020202020204" pitchFamily="34" charset="0"/>
              <a:buChar char="•"/>
            </a:pPr>
            <a:r>
              <a:rPr lang="en-US" dirty="0">
                <a:solidFill>
                  <a:srgbClr val="FFFFFF"/>
                </a:solidFill>
              </a:rPr>
              <a:t>The defendant will usually be represented by a solicitor or barrister, however, can represent themselves. </a:t>
            </a:r>
          </a:p>
          <a:p>
            <a:pPr marL="342900" indent="-228600">
              <a:lnSpc>
                <a:spcPct val="90000"/>
              </a:lnSpc>
              <a:spcAft>
                <a:spcPts val="600"/>
              </a:spcAft>
              <a:buFont typeface="Arial" panose="020B0604020202020204" pitchFamily="34" charset="0"/>
              <a:buChar char="•"/>
            </a:pPr>
            <a:endParaRPr lang="en-US" sz="1700" dirty="0">
              <a:solidFill>
                <a:srgbClr val="FFFFFF"/>
              </a:solidFill>
            </a:endParaRPr>
          </a:p>
          <a:p>
            <a:pPr marL="342900" indent="-228600">
              <a:lnSpc>
                <a:spcPct val="90000"/>
              </a:lnSpc>
              <a:spcAft>
                <a:spcPts val="600"/>
              </a:spcAft>
              <a:buFont typeface="Arial" panose="020B0604020202020204" pitchFamily="34" charset="0"/>
              <a:buChar char="•"/>
            </a:pPr>
            <a:endParaRPr lang="en-US" sz="1700" dirty="0">
              <a:solidFill>
                <a:srgbClr val="FFFFFF"/>
              </a:solidFill>
            </a:endParaRPr>
          </a:p>
        </p:txBody>
      </p:sp>
    </p:spTree>
    <p:extLst>
      <p:ext uri="{BB962C8B-B14F-4D97-AF65-F5344CB8AC3E}">
        <p14:creationId xmlns:p14="http://schemas.microsoft.com/office/powerpoint/2010/main" val="4206712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descr="Two cups of coffee on wooden table">
            <a:extLst>
              <a:ext uri="{FF2B5EF4-FFF2-40B4-BE49-F238E27FC236}">
                <a16:creationId xmlns:a16="http://schemas.microsoft.com/office/drawing/2014/main" id="{D4FD5DF4-F3DA-7417-5E8B-91273F91C175}"/>
              </a:ext>
            </a:extLst>
          </p:cNvPr>
          <p:cNvPicPr>
            <a:picLocks noChangeAspect="1"/>
          </p:cNvPicPr>
          <p:nvPr/>
        </p:nvPicPr>
        <p:blipFill rotWithShape="1">
          <a:blip r:embed="rId2"/>
          <a:srcRect l="5069" r="9728" b="9091"/>
          <a:stretch/>
        </p:blipFill>
        <p:spPr>
          <a:xfrm>
            <a:off x="2562726" y="1"/>
            <a:ext cx="9629274" cy="6857999"/>
          </a:xfrm>
          <a:prstGeom prst="rect">
            <a:avLst/>
          </a:prstGeom>
        </p:spPr>
      </p:pic>
      <p:sp>
        <p:nvSpPr>
          <p:cNvPr id="140" name="Freeform: Shape 139">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2" name="Freeform: Shape 141">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9E22FD-2E1E-E342-8E7E-E684DD8D38B6}"/>
              </a:ext>
            </a:extLst>
          </p:cNvPr>
          <p:cNvSpPr>
            <a:spLocks noGrp="1"/>
          </p:cNvSpPr>
          <p:nvPr>
            <p:ph type="title"/>
          </p:nvPr>
        </p:nvSpPr>
        <p:spPr>
          <a:xfrm>
            <a:off x="804672" y="342006"/>
            <a:ext cx="3879232" cy="2248122"/>
          </a:xfrm>
        </p:spPr>
        <p:txBody>
          <a:bodyPr vert="horz" lIns="91440" tIns="45720" rIns="91440" bIns="45720" rtlCol="0" anchor="b">
            <a:normAutofit/>
          </a:bodyPr>
          <a:lstStyle/>
          <a:p>
            <a:r>
              <a:rPr lang="en-US" sz="5400"/>
              <a:t>Break Time: 20 mins </a:t>
            </a:r>
          </a:p>
        </p:txBody>
      </p:sp>
    </p:spTree>
    <p:extLst>
      <p:ext uri="{BB962C8B-B14F-4D97-AF65-F5344CB8AC3E}">
        <p14:creationId xmlns:p14="http://schemas.microsoft.com/office/powerpoint/2010/main" val="427056129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C40196-78A9-1043-892C-3D00538C9C14}"/>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6100" kern="1200" dirty="0">
                <a:solidFill>
                  <a:schemeClr val="tx1"/>
                </a:solidFill>
                <a:latin typeface="+mj-lt"/>
                <a:ea typeface="+mj-ea"/>
                <a:cs typeface="+mj-cs"/>
              </a:rPr>
              <a:t>What type of courts are there in England and Wales? </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91819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with low confidence">
            <a:extLst>
              <a:ext uri="{FF2B5EF4-FFF2-40B4-BE49-F238E27FC236}">
                <a16:creationId xmlns:a16="http://schemas.microsoft.com/office/drawing/2014/main" id="{EB0CCFD1-1349-8E45-962F-43D1D8A15F9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1686" y="-33275"/>
            <a:ext cx="9809642" cy="689127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316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FCB1B81-A384-9548-AEBB-A6D84273C8CA}"/>
              </a:ext>
            </a:extLst>
          </p:cNvPr>
          <p:cNvSpPr/>
          <p:nvPr/>
        </p:nvSpPr>
        <p:spPr>
          <a:xfrm>
            <a:off x="717630" y="5497125"/>
            <a:ext cx="2847372" cy="683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2384893-7BB3-AA4E-BBD0-6B6992011A7C}"/>
              </a:ext>
            </a:extLst>
          </p:cNvPr>
          <p:cNvSpPr/>
          <p:nvPr/>
        </p:nvSpPr>
        <p:spPr>
          <a:xfrm>
            <a:off x="4167360" y="5468880"/>
            <a:ext cx="3054204" cy="683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6A66AB5-6A55-BC4B-874F-11A82A5CE136}"/>
              </a:ext>
            </a:extLst>
          </p:cNvPr>
          <p:cNvSpPr/>
          <p:nvPr/>
        </p:nvSpPr>
        <p:spPr>
          <a:xfrm>
            <a:off x="8241650" y="5429168"/>
            <a:ext cx="2847372" cy="683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1C87926F-0CFF-CE44-BEFF-01C382F22F72}"/>
              </a:ext>
            </a:extLst>
          </p:cNvPr>
          <p:cNvSpPr/>
          <p:nvPr/>
        </p:nvSpPr>
        <p:spPr>
          <a:xfrm>
            <a:off x="6321334" y="3886043"/>
            <a:ext cx="2931156" cy="8924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806F758-6918-5A47-9CFB-8D39D82AC164}"/>
              </a:ext>
            </a:extLst>
          </p:cNvPr>
          <p:cNvSpPr/>
          <p:nvPr/>
        </p:nvSpPr>
        <p:spPr>
          <a:xfrm>
            <a:off x="2184854" y="3923103"/>
            <a:ext cx="2931156" cy="8924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0E44691-ACF2-304B-BD00-3E44A42F6A1C}"/>
              </a:ext>
            </a:extLst>
          </p:cNvPr>
          <p:cNvSpPr/>
          <p:nvPr/>
        </p:nvSpPr>
        <p:spPr>
          <a:xfrm>
            <a:off x="4120587" y="2418142"/>
            <a:ext cx="2847372" cy="77749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01428D22-C4F0-204C-BCBD-05F216EF8FC2}"/>
              </a:ext>
            </a:extLst>
          </p:cNvPr>
          <p:cNvSpPr/>
          <p:nvPr/>
        </p:nvSpPr>
        <p:spPr>
          <a:xfrm>
            <a:off x="4109013" y="879676"/>
            <a:ext cx="2882096" cy="8102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2240D19-11D2-304B-8BA1-FDE01BC3CC1E}"/>
              </a:ext>
            </a:extLst>
          </p:cNvPr>
          <p:cNvSpPr txBox="1"/>
          <p:nvPr/>
        </p:nvSpPr>
        <p:spPr>
          <a:xfrm>
            <a:off x="4340328" y="1015034"/>
            <a:ext cx="3446584" cy="523220"/>
          </a:xfrm>
          <a:prstGeom prst="rect">
            <a:avLst/>
          </a:prstGeom>
          <a:noFill/>
        </p:spPr>
        <p:txBody>
          <a:bodyPr wrap="square" rtlCol="0">
            <a:spAutoFit/>
          </a:bodyPr>
          <a:lstStyle/>
          <a:p>
            <a:r>
              <a:rPr lang="en-GB" sz="2800" dirty="0"/>
              <a:t>Supreme Court </a:t>
            </a:r>
          </a:p>
        </p:txBody>
      </p:sp>
      <p:sp>
        <p:nvSpPr>
          <p:cNvPr id="6" name="TextBox 5">
            <a:extLst>
              <a:ext uri="{FF2B5EF4-FFF2-40B4-BE49-F238E27FC236}">
                <a16:creationId xmlns:a16="http://schemas.microsoft.com/office/drawing/2014/main" id="{CEF7598F-28AC-A148-93B6-261089718A94}"/>
              </a:ext>
            </a:extLst>
          </p:cNvPr>
          <p:cNvSpPr txBox="1"/>
          <p:nvPr/>
        </p:nvSpPr>
        <p:spPr>
          <a:xfrm>
            <a:off x="4354574" y="2564438"/>
            <a:ext cx="2729133" cy="523220"/>
          </a:xfrm>
          <a:prstGeom prst="rect">
            <a:avLst/>
          </a:prstGeom>
          <a:noFill/>
        </p:spPr>
        <p:txBody>
          <a:bodyPr wrap="square" rtlCol="0">
            <a:spAutoFit/>
          </a:bodyPr>
          <a:lstStyle/>
          <a:p>
            <a:r>
              <a:rPr lang="en-GB" sz="2800" dirty="0"/>
              <a:t>Court of Appeal </a:t>
            </a:r>
          </a:p>
        </p:txBody>
      </p:sp>
      <p:sp>
        <p:nvSpPr>
          <p:cNvPr id="7" name="TextBox 6">
            <a:extLst>
              <a:ext uri="{FF2B5EF4-FFF2-40B4-BE49-F238E27FC236}">
                <a16:creationId xmlns:a16="http://schemas.microsoft.com/office/drawing/2014/main" id="{2F881B85-9CFC-1347-BDEB-2FE6EE2A21B9}"/>
              </a:ext>
            </a:extLst>
          </p:cNvPr>
          <p:cNvSpPr txBox="1"/>
          <p:nvPr/>
        </p:nvSpPr>
        <p:spPr>
          <a:xfrm>
            <a:off x="6779024" y="4031952"/>
            <a:ext cx="3108959" cy="523220"/>
          </a:xfrm>
          <a:prstGeom prst="rect">
            <a:avLst/>
          </a:prstGeom>
          <a:noFill/>
        </p:spPr>
        <p:txBody>
          <a:bodyPr wrap="square" rtlCol="0">
            <a:spAutoFit/>
          </a:bodyPr>
          <a:lstStyle/>
          <a:p>
            <a:r>
              <a:rPr lang="en-GB" sz="2800" dirty="0"/>
              <a:t>High Court </a:t>
            </a:r>
          </a:p>
        </p:txBody>
      </p:sp>
      <p:sp>
        <p:nvSpPr>
          <p:cNvPr id="8" name="TextBox 7">
            <a:extLst>
              <a:ext uri="{FF2B5EF4-FFF2-40B4-BE49-F238E27FC236}">
                <a16:creationId xmlns:a16="http://schemas.microsoft.com/office/drawing/2014/main" id="{793890B9-4863-7D41-9E4A-F6D208BAE7CA}"/>
              </a:ext>
            </a:extLst>
          </p:cNvPr>
          <p:cNvSpPr txBox="1"/>
          <p:nvPr/>
        </p:nvSpPr>
        <p:spPr>
          <a:xfrm>
            <a:off x="1102978" y="5600543"/>
            <a:ext cx="1955409" cy="523220"/>
          </a:xfrm>
          <a:prstGeom prst="rect">
            <a:avLst/>
          </a:prstGeom>
          <a:noFill/>
        </p:spPr>
        <p:txBody>
          <a:bodyPr wrap="square" rtlCol="0">
            <a:spAutoFit/>
          </a:bodyPr>
          <a:lstStyle/>
          <a:p>
            <a:r>
              <a:rPr lang="en-GB" sz="2800" dirty="0"/>
              <a:t>Youth Court </a:t>
            </a:r>
          </a:p>
        </p:txBody>
      </p:sp>
      <p:sp>
        <p:nvSpPr>
          <p:cNvPr id="9" name="TextBox 8">
            <a:extLst>
              <a:ext uri="{FF2B5EF4-FFF2-40B4-BE49-F238E27FC236}">
                <a16:creationId xmlns:a16="http://schemas.microsoft.com/office/drawing/2014/main" id="{B426ADE6-3488-9341-BD1F-0672B5D76A79}"/>
              </a:ext>
            </a:extLst>
          </p:cNvPr>
          <p:cNvSpPr txBox="1"/>
          <p:nvPr/>
        </p:nvSpPr>
        <p:spPr>
          <a:xfrm>
            <a:off x="4263046" y="5543425"/>
            <a:ext cx="3376246" cy="523220"/>
          </a:xfrm>
          <a:prstGeom prst="rect">
            <a:avLst/>
          </a:prstGeom>
          <a:noFill/>
        </p:spPr>
        <p:txBody>
          <a:bodyPr wrap="square" rtlCol="0">
            <a:spAutoFit/>
          </a:bodyPr>
          <a:lstStyle/>
          <a:p>
            <a:r>
              <a:rPr lang="en-GB" sz="2800" dirty="0"/>
              <a:t>Magistrates’ Court </a:t>
            </a:r>
          </a:p>
        </p:txBody>
      </p:sp>
      <p:sp>
        <p:nvSpPr>
          <p:cNvPr id="10" name="TextBox 9">
            <a:extLst>
              <a:ext uri="{FF2B5EF4-FFF2-40B4-BE49-F238E27FC236}">
                <a16:creationId xmlns:a16="http://schemas.microsoft.com/office/drawing/2014/main" id="{D07748EB-AB19-7740-ACC0-CE7DD0E78F59}"/>
              </a:ext>
            </a:extLst>
          </p:cNvPr>
          <p:cNvSpPr txBox="1"/>
          <p:nvPr/>
        </p:nvSpPr>
        <p:spPr>
          <a:xfrm>
            <a:off x="8511309" y="5487043"/>
            <a:ext cx="3010486" cy="523220"/>
          </a:xfrm>
          <a:prstGeom prst="rect">
            <a:avLst/>
          </a:prstGeom>
          <a:noFill/>
        </p:spPr>
        <p:txBody>
          <a:bodyPr wrap="square" rtlCol="0">
            <a:spAutoFit/>
          </a:bodyPr>
          <a:lstStyle/>
          <a:p>
            <a:r>
              <a:rPr lang="en-GB" sz="2800" dirty="0"/>
              <a:t>County Court </a:t>
            </a:r>
          </a:p>
        </p:txBody>
      </p:sp>
      <p:sp>
        <p:nvSpPr>
          <p:cNvPr id="11" name="TextBox 10">
            <a:extLst>
              <a:ext uri="{FF2B5EF4-FFF2-40B4-BE49-F238E27FC236}">
                <a16:creationId xmlns:a16="http://schemas.microsoft.com/office/drawing/2014/main" id="{BC837165-973C-0D45-A582-8F72A6F96304}"/>
              </a:ext>
            </a:extLst>
          </p:cNvPr>
          <p:cNvSpPr txBox="1"/>
          <p:nvPr/>
        </p:nvSpPr>
        <p:spPr>
          <a:xfrm>
            <a:off x="2558005" y="4051139"/>
            <a:ext cx="2013995" cy="523220"/>
          </a:xfrm>
          <a:prstGeom prst="rect">
            <a:avLst/>
          </a:prstGeom>
          <a:noFill/>
        </p:spPr>
        <p:txBody>
          <a:bodyPr wrap="square" rtlCol="0">
            <a:spAutoFit/>
          </a:bodyPr>
          <a:lstStyle/>
          <a:p>
            <a:r>
              <a:rPr lang="en-GB" sz="2800" dirty="0"/>
              <a:t>Crown Court </a:t>
            </a:r>
          </a:p>
        </p:txBody>
      </p:sp>
      <p:cxnSp>
        <p:nvCxnSpPr>
          <p:cNvPr id="20" name="Straight Connector 19">
            <a:extLst>
              <a:ext uri="{FF2B5EF4-FFF2-40B4-BE49-F238E27FC236}">
                <a16:creationId xmlns:a16="http://schemas.microsoft.com/office/drawing/2014/main" id="{E2FF6B95-43CB-754B-BD4E-E937828A56FA}"/>
              </a:ext>
            </a:extLst>
          </p:cNvPr>
          <p:cNvCxnSpPr>
            <a:cxnSpLocks/>
          </p:cNvCxnSpPr>
          <p:nvPr/>
        </p:nvCxnSpPr>
        <p:spPr>
          <a:xfrm flipH="1">
            <a:off x="5451673" y="1689904"/>
            <a:ext cx="5788" cy="728238"/>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1118641-A6EC-8C4B-B8D7-DB0AC949DA12}"/>
              </a:ext>
            </a:extLst>
          </p:cNvPr>
          <p:cNvCxnSpPr>
            <a:cxnSpLocks/>
            <a:endCxn id="14" idx="0"/>
          </p:cNvCxnSpPr>
          <p:nvPr/>
        </p:nvCxnSpPr>
        <p:spPr>
          <a:xfrm flipH="1">
            <a:off x="3650432" y="3195251"/>
            <a:ext cx="516928" cy="72785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6DAE4B2-A839-8249-A872-B0429F872302}"/>
              </a:ext>
            </a:extLst>
          </p:cNvPr>
          <p:cNvCxnSpPr>
            <a:cxnSpLocks/>
          </p:cNvCxnSpPr>
          <p:nvPr/>
        </p:nvCxnSpPr>
        <p:spPr>
          <a:xfrm>
            <a:off x="6897578" y="3158890"/>
            <a:ext cx="491923" cy="74135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DCE595C-0C25-5045-981D-40A3C9D64ACF}"/>
              </a:ext>
            </a:extLst>
          </p:cNvPr>
          <p:cNvCxnSpPr>
            <a:cxnSpLocks/>
          </p:cNvCxnSpPr>
          <p:nvPr/>
        </p:nvCxnSpPr>
        <p:spPr>
          <a:xfrm flipH="1">
            <a:off x="1882852" y="4810933"/>
            <a:ext cx="516928" cy="69079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7FCDA5E-5028-0041-8D2C-C71EAC5F7189}"/>
              </a:ext>
            </a:extLst>
          </p:cNvPr>
          <p:cNvCxnSpPr>
            <a:cxnSpLocks/>
          </p:cNvCxnSpPr>
          <p:nvPr/>
        </p:nvCxnSpPr>
        <p:spPr>
          <a:xfrm flipH="1" flipV="1">
            <a:off x="9197757" y="4761158"/>
            <a:ext cx="399231" cy="681683"/>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705DD77-F809-284B-9DDF-8E4FC0CDBF89}"/>
              </a:ext>
            </a:extLst>
          </p:cNvPr>
          <p:cNvCxnSpPr>
            <a:cxnSpLocks/>
          </p:cNvCxnSpPr>
          <p:nvPr/>
        </p:nvCxnSpPr>
        <p:spPr>
          <a:xfrm flipH="1" flipV="1">
            <a:off x="4383956" y="4794895"/>
            <a:ext cx="317755" cy="6625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0974EA-741D-F247-801B-4F0E454E1F57}"/>
              </a:ext>
            </a:extLst>
          </p:cNvPr>
          <p:cNvCxnSpPr>
            <a:cxnSpLocks/>
          </p:cNvCxnSpPr>
          <p:nvPr/>
        </p:nvCxnSpPr>
        <p:spPr>
          <a:xfrm flipH="1">
            <a:off x="6127978" y="4758425"/>
            <a:ext cx="416997" cy="713136"/>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DA118F52-6ACC-FE4F-85CF-970D3A0DC593}"/>
              </a:ext>
            </a:extLst>
          </p:cNvPr>
          <p:cNvSpPr txBox="1"/>
          <p:nvPr/>
        </p:nvSpPr>
        <p:spPr>
          <a:xfrm>
            <a:off x="117615" y="114924"/>
            <a:ext cx="3926133" cy="1077218"/>
          </a:xfrm>
          <a:prstGeom prst="rect">
            <a:avLst/>
          </a:prstGeom>
          <a:noFill/>
        </p:spPr>
        <p:txBody>
          <a:bodyPr wrap="square" rtlCol="0">
            <a:spAutoFit/>
          </a:bodyPr>
          <a:lstStyle/>
          <a:p>
            <a:r>
              <a:rPr lang="en-GB" sz="3200" dirty="0"/>
              <a:t>Discuss: </a:t>
            </a:r>
          </a:p>
          <a:p>
            <a:r>
              <a:rPr lang="en-GB" sz="3200" dirty="0"/>
              <a:t>What’s their purpose? </a:t>
            </a:r>
          </a:p>
        </p:txBody>
      </p:sp>
      <p:pic>
        <p:nvPicPr>
          <p:cNvPr id="7170" name="Picture 2" descr="YouTube is getting a new logo every week this month – here's why | Creative  Bloq">
            <a:hlinkClick r:id="rId3"/>
            <a:extLst>
              <a:ext uri="{FF2B5EF4-FFF2-40B4-BE49-F238E27FC236}">
                <a16:creationId xmlns:a16="http://schemas.microsoft.com/office/drawing/2014/main" id="{75E54360-FF17-CE43-9B53-4031E66114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1162" y="487141"/>
            <a:ext cx="2517860" cy="1410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167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C207D10-D28A-4E84-940A-15770F8C8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592"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90A28-E440-BB46-8C28-99F9D00373AE}"/>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Civil Court</a:t>
            </a:r>
          </a:p>
        </p:txBody>
      </p:sp>
      <p:pic>
        <p:nvPicPr>
          <p:cNvPr id="4098" name="Picture 2" descr="25 October - European Day of Justice">
            <a:extLst>
              <a:ext uri="{FF2B5EF4-FFF2-40B4-BE49-F238E27FC236}">
                <a16:creationId xmlns:a16="http://schemas.microsoft.com/office/drawing/2014/main" id="{FCD140DE-BD1A-6642-8FA6-49587B35B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35" r="16281"/>
          <a:stretch/>
        </p:blipFill>
        <p:spPr bwMode="auto">
          <a:xfrm>
            <a:off x="841249" y="2516778"/>
            <a:ext cx="3858074" cy="34627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AFA4778-FF93-C84B-A880-2A5EE938E3AB}"/>
              </a:ext>
            </a:extLst>
          </p:cNvPr>
          <p:cNvSpPr txBox="1"/>
          <p:nvPr/>
        </p:nvSpPr>
        <p:spPr>
          <a:xfrm>
            <a:off x="4699323" y="2245489"/>
            <a:ext cx="6654477" cy="4352081"/>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600" dirty="0"/>
              <a:t>Most civil disputes do not end up in court, with many being dealt with through mediation/ established complaints procedures.</a:t>
            </a:r>
          </a:p>
          <a:p>
            <a:pPr marL="285750"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Deal with a rang of cases from small simple claims to large claims between multi-national companies.</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M</a:t>
            </a:r>
            <a:r>
              <a:rPr lang="en-US" sz="1600" b="0" i="0" dirty="0">
                <a:effectLst/>
              </a:rPr>
              <a:t>ainly dealt with in the County </a:t>
            </a:r>
            <a:r>
              <a:rPr lang="en-US" sz="1600" dirty="0"/>
              <a:t>C</a:t>
            </a:r>
            <a:r>
              <a:rPr lang="en-US" sz="1600" b="0" i="0" dirty="0">
                <a:effectLst/>
              </a:rPr>
              <a:t>ourt.</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dirty="0"/>
              <a:t>M</a:t>
            </a:r>
            <a:r>
              <a:rPr lang="en-US" sz="1600" b="0" i="0" dirty="0">
                <a:effectLst/>
              </a:rPr>
              <a:t>ore substantial/complex cases in the High Court. </a:t>
            </a:r>
          </a:p>
          <a:p>
            <a:pPr marL="57150">
              <a:lnSpc>
                <a:spcPct val="90000"/>
              </a:lnSpc>
              <a:spcAft>
                <a:spcPts val="600"/>
              </a:spcAft>
            </a:pPr>
            <a:endParaRPr lang="en-US" sz="1600" b="0" i="0" dirty="0">
              <a:effectLst/>
            </a:endParaRPr>
          </a:p>
          <a:p>
            <a:pPr marL="285750" indent="-228600">
              <a:lnSpc>
                <a:spcPct val="90000"/>
              </a:lnSpc>
              <a:spcAft>
                <a:spcPts val="600"/>
              </a:spcAft>
              <a:buFont typeface="Arial" panose="020B0604020202020204" pitchFamily="34" charset="0"/>
              <a:buChar char="•"/>
            </a:pPr>
            <a:r>
              <a:rPr lang="en-US" sz="1600" dirty="0"/>
              <a:t>Small claims – Small claims Court.</a:t>
            </a:r>
          </a:p>
          <a:p>
            <a:pPr indent="-228600">
              <a:lnSpc>
                <a:spcPct val="90000"/>
              </a:lnSpc>
              <a:spcAft>
                <a:spcPts val="600"/>
              </a:spcAft>
              <a:buFont typeface="Arial" panose="020B0604020202020204" pitchFamily="34" charset="0"/>
              <a:buChar char="•"/>
            </a:pPr>
            <a:endParaRPr lang="en-US" sz="1600" dirty="0"/>
          </a:p>
          <a:p>
            <a:pPr marL="285750" indent="-228600">
              <a:lnSpc>
                <a:spcPct val="90000"/>
              </a:lnSpc>
              <a:spcAft>
                <a:spcPts val="600"/>
              </a:spcAft>
              <a:buFont typeface="Arial" panose="020B0604020202020204" pitchFamily="34" charset="0"/>
              <a:buChar char="•"/>
            </a:pPr>
            <a:r>
              <a:rPr lang="en-US" sz="1600" b="0" i="0" dirty="0">
                <a:effectLst/>
              </a:rPr>
              <a:t>Judges in the civil jurisdiction do not have the power to imprison a losing party. </a:t>
            </a:r>
            <a:endParaRPr lang="en-US" sz="1600" dirty="0"/>
          </a:p>
          <a:p>
            <a:pPr marL="285750" indent="-228600">
              <a:lnSpc>
                <a:spcPct val="90000"/>
              </a:lnSpc>
              <a:spcAft>
                <a:spcPts val="600"/>
              </a:spcAft>
              <a:buFont typeface="Arial" panose="020B0604020202020204" pitchFamily="34" charset="0"/>
              <a:buChar char="•"/>
            </a:pPr>
            <a:endParaRPr lang="en-US" sz="1600" b="0" i="0" dirty="0">
              <a:effectLst/>
            </a:endParaRPr>
          </a:p>
          <a:p>
            <a:pPr marL="285750" indent="-228600">
              <a:lnSpc>
                <a:spcPct val="90000"/>
              </a:lnSpc>
              <a:spcAft>
                <a:spcPts val="600"/>
              </a:spcAft>
              <a:buFont typeface="Arial" panose="020B0604020202020204" pitchFamily="34" charset="0"/>
              <a:buChar char="•"/>
            </a:pPr>
            <a:r>
              <a:rPr lang="en-US" sz="1600" b="0" i="0" dirty="0">
                <a:effectLst/>
              </a:rPr>
              <a:t>Opportunity</a:t>
            </a:r>
            <a:r>
              <a:rPr lang="en-US" sz="1600" dirty="0"/>
              <a:t> to </a:t>
            </a:r>
            <a:r>
              <a:rPr lang="en-US" sz="1600" b="0" i="0" dirty="0">
                <a:effectLst/>
              </a:rPr>
              <a:t>award financial ‘damages’ to the successful party.</a:t>
            </a:r>
          </a:p>
        </p:txBody>
      </p:sp>
    </p:spTree>
    <p:extLst>
      <p:ext uri="{BB962C8B-B14F-4D97-AF65-F5344CB8AC3E}">
        <p14:creationId xmlns:p14="http://schemas.microsoft.com/office/powerpoint/2010/main" val="276977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4" name="Rectangle 134">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F58B8E-58FD-3C42-80CB-57AF089C1E20}"/>
              </a:ext>
            </a:extLst>
          </p:cNvPr>
          <p:cNvSpPr>
            <a:spLocks noGrp="1"/>
          </p:cNvSpPr>
          <p:nvPr>
            <p:ph type="title"/>
          </p:nvPr>
        </p:nvSpPr>
        <p:spPr>
          <a:xfrm>
            <a:off x="730155" y="730155"/>
            <a:ext cx="6090743" cy="1422871"/>
          </a:xfrm>
        </p:spPr>
        <p:txBody>
          <a:bodyPr>
            <a:normAutofit/>
          </a:bodyPr>
          <a:lstStyle/>
          <a:p>
            <a:r>
              <a:rPr lang="en-GB" u="sng">
                <a:solidFill>
                  <a:srgbClr val="FFFFFF"/>
                </a:solidFill>
              </a:rPr>
              <a:t>Family Court </a:t>
            </a:r>
          </a:p>
        </p:txBody>
      </p:sp>
      <p:sp>
        <p:nvSpPr>
          <p:cNvPr id="5125" name="Rectangle 13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26" name="Rectangle 138">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0048A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127" name="Rectangle 14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A35EEF4-A8BC-8745-895F-A05A14C74340}"/>
              </a:ext>
            </a:extLst>
          </p:cNvPr>
          <p:cNvSpPr>
            <a:spLocks noGrp="1"/>
          </p:cNvSpPr>
          <p:nvPr>
            <p:ph idx="1"/>
          </p:nvPr>
        </p:nvSpPr>
        <p:spPr>
          <a:xfrm>
            <a:off x="786384" y="2717021"/>
            <a:ext cx="6034514" cy="3410824"/>
          </a:xfrm>
        </p:spPr>
        <p:txBody>
          <a:bodyPr anchor="ctr">
            <a:normAutofit/>
          </a:bodyPr>
          <a:lstStyle/>
          <a:p>
            <a:pPr marL="0" indent="0">
              <a:buNone/>
            </a:pPr>
            <a:r>
              <a:rPr lang="en-GB" sz="1600" u="sng" dirty="0"/>
              <a:t>Aims </a:t>
            </a:r>
          </a:p>
          <a:p>
            <a:r>
              <a:rPr lang="en-GB" sz="1600" dirty="0"/>
              <a:t>To help families avoid disputes.</a:t>
            </a:r>
          </a:p>
          <a:p>
            <a:r>
              <a:rPr lang="en-GB" sz="1600" dirty="0"/>
              <a:t>To enable them to resolve any problems quickly with minimum upset.</a:t>
            </a:r>
          </a:p>
          <a:p>
            <a:r>
              <a:rPr lang="en-GB" sz="1600" dirty="0"/>
              <a:t>To encouraged families to resolve their disputes out of court (</a:t>
            </a:r>
            <a:r>
              <a:rPr lang="en-GB" sz="1600" dirty="0" err="1"/>
              <a:t>ie</a:t>
            </a:r>
            <a:r>
              <a:rPr lang="en-GB" sz="1600" dirty="0"/>
              <a:t>. through mediation).</a:t>
            </a:r>
          </a:p>
          <a:p>
            <a:pPr marL="0" indent="0">
              <a:buNone/>
            </a:pPr>
            <a:endParaRPr lang="en-GB" sz="1600" dirty="0"/>
          </a:p>
          <a:p>
            <a:r>
              <a:rPr lang="en-GB" sz="1600" dirty="0"/>
              <a:t>Cases are dealt with by magistrates and judges specially trained to deal with issues affecting families. </a:t>
            </a:r>
          </a:p>
          <a:p>
            <a:r>
              <a:rPr lang="en-GB" sz="1600" dirty="0"/>
              <a:t>Difficult circumstances (</a:t>
            </a:r>
            <a:r>
              <a:rPr lang="en-GB" sz="1600" dirty="0" err="1"/>
              <a:t>ie</a:t>
            </a:r>
            <a:r>
              <a:rPr lang="en-GB" sz="1600" dirty="0"/>
              <a:t>. relationship breakdowns or child contact). </a:t>
            </a:r>
            <a:endParaRPr lang="en-GB" sz="1600" dirty="0">
              <a:cs typeface="Calibri"/>
            </a:endParaRPr>
          </a:p>
        </p:txBody>
      </p:sp>
      <p:sp>
        <p:nvSpPr>
          <p:cNvPr id="143" name="Rectangle 142">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0048A6">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122" name="Picture 2" descr="Alameda County Family Justice Resource Center Clipart (#2613460) -  PinClipart">
            <a:extLst>
              <a:ext uri="{FF2B5EF4-FFF2-40B4-BE49-F238E27FC236}">
                <a16:creationId xmlns:a16="http://schemas.microsoft.com/office/drawing/2014/main" id="{0992162B-9CCC-6542-AC17-E8D6602A41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17695" y="3108394"/>
            <a:ext cx="3977640" cy="26711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2962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A7149">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92A9F0-310A-D44E-AE41-174244D13F24}"/>
              </a:ext>
            </a:extLst>
          </p:cNvPr>
          <p:cNvSpPr>
            <a:spLocks noGrp="1"/>
          </p:cNvSpPr>
          <p:nvPr>
            <p:ph type="title"/>
          </p:nvPr>
        </p:nvSpPr>
        <p:spPr>
          <a:xfrm>
            <a:off x="524256" y="491260"/>
            <a:ext cx="6594189" cy="1625210"/>
          </a:xfrm>
        </p:spPr>
        <p:txBody>
          <a:bodyPr>
            <a:normAutofit/>
          </a:bodyPr>
          <a:lstStyle/>
          <a:p>
            <a:r>
              <a:rPr lang="en-GB" b="1" u="sng" dirty="0">
                <a:solidFill>
                  <a:srgbClr val="FFFFFF"/>
                </a:solidFill>
              </a:rPr>
              <a:t>Youth Court </a:t>
            </a:r>
          </a:p>
        </p:txBody>
      </p:sp>
      <p:pic>
        <p:nvPicPr>
          <p:cNvPr id="6148" name="Picture 4" descr="Top judge to lead on youth justice in landmark move | CYP Now">
            <a:extLst>
              <a:ext uri="{FF2B5EF4-FFF2-40B4-BE49-F238E27FC236}">
                <a16:creationId xmlns:a16="http://schemas.microsoft.com/office/drawing/2014/main" id="{A6DEDC99-00E7-EC4A-8186-2CE4FAAC7E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130" r="2" b="2"/>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93" name="Rectangle 19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148A56-33F6-B44A-A0AC-658E308A173D}"/>
              </a:ext>
            </a:extLst>
          </p:cNvPr>
          <p:cNvSpPr>
            <a:spLocks noGrp="1"/>
          </p:cNvSpPr>
          <p:nvPr>
            <p:ph idx="1"/>
          </p:nvPr>
        </p:nvSpPr>
        <p:spPr>
          <a:xfrm>
            <a:off x="8029319" y="917725"/>
            <a:ext cx="3424739" cy="4852362"/>
          </a:xfrm>
        </p:spPr>
        <p:txBody>
          <a:bodyPr anchor="ctr">
            <a:normAutofit/>
          </a:bodyPr>
          <a:lstStyle/>
          <a:p>
            <a:r>
              <a:rPr lang="en-GB" sz="2000" dirty="0">
                <a:solidFill>
                  <a:srgbClr val="FFFFFF"/>
                </a:solidFill>
              </a:rPr>
              <a:t>Special type of Magistrates’ Court for people aged between 10 and 17 years old.</a:t>
            </a:r>
          </a:p>
          <a:p>
            <a:pPr marL="0" indent="0">
              <a:buNone/>
            </a:pPr>
            <a:endParaRPr lang="en-GB" sz="2000" dirty="0">
              <a:solidFill>
                <a:srgbClr val="FFFFFF"/>
              </a:solidFill>
            </a:endParaRPr>
          </a:p>
          <a:p>
            <a:r>
              <a:rPr lang="en-GB" sz="2000" dirty="0">
                <a:solidFill>
                  <a:srgbClr val="FFFFFF"/>
                </a:solidFill>
              </a:rPr>
              <a:t>A youth court has either:</a:t>
            </a:r>
          </a:p>
          <a:p>
            <a:pPr marL="0" indent="0">
              <a:buNone/>
            </a:pPr>
            <a:r>
              <a:rPr lang="en-GB" sz="2000" dirty="0">
                <a:solidFill>
                  <a:srgbClr val="FFFFFF"/>
                </a:solidFill>
              </a:rPr>
              <a:t>-3 magistrates</a:t>
            </a:r>
          </a:p>
          <a:p>
            <a:pPr marL="0" indent="0">
              <a:buNone/>
            </a:pPr>
            <a:r>
              <a:rPr lang="en-GB" sz="2000" dirty="0">
                <a:solidFill>
                  <a:srgbClr val="FFFFFF"/>
                </a:solidFill>
              </a:rPr>
              <a:t>-a district judge</a:t>
            </a:r>
          </a:p>
          <a:p>
            <a:pPr marL="0" indent="0">
              <a:buNone/>
            </a:pPr>
            <a:endParaRPr lang="en-GB" sz="2000" dirty="0">
              <a:solidFill>
                <a:srgbClr val="FFFFFF"/>
              </a:solidFill>
            </a:endParaRPr>
          </a:p>
          <a:p>
            <a:r>
              <a:rPr lang="en-GB" sz="2000" dirty="0">
                <a:solidFill>
                  <a:srgbClr val="FFFFFF"/>
                </a:solidFill>
              </a:rPr>
              <a:t>No Jury </a:t>
            </a:r>
          </a:p>
        </p:txBody>
      </p:sp>
    </p:spTree>
    <p:extLst>
      <p:ext uri="{BB962C8B-B14F-4D97-AF65-F5344CB8AC3E}">
        <p14:creationId xmlns:p14="http://schemas.microsoft.com/office/powerpoint/2010/main" val="1011947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D2458F-6C96-2F42-B82F-71D425A996B2}"/>
              </a:ext>
            </a:extLst>
          </p:cNvPr>
          <p:cNvSpPr>
            <a:spLocks noGrp="1"/>
          </p:cNvSpPr>
          <p:nvPr>
            <p:ph type="title"/>
          </p:nvPr>
        </p:nvSpPr>
        <p:spPr>
          <a:xfrm>
            <a:off x="730155" y="730155"/>
            <a:ext cx="6090743" cy="1422871"/>
          </a:xfrm>
        </p:spPr>
        <p:txBody>
          <a:bodyPr>
            <a:normAutofit/>
          </a:bodyPr>
          <a:lstStyle/>
          <a:p>
            <a:r>
              <a:rPr lang="en-GB">
                <a:solidFill>
                  <a:srgbClr val="FFFFFF"/>
                </a:solidFill>
              </a:rPr>
              <a:t>The Magistrates’ Court </a:t>
            </a:r>
          </a:p>
        </p:txBody>
      </p:sp>
      <p:sp>
        <p:nvSpPr>
          <p:cNvPr id="73" name="Rectangle 7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rgbClr val="685B4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B0895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C4D671A-9767-C54F-9A21-BB6A63B11742}"/>
              </a:ext>
            </a:extLst>
          </p:cNvPr>
          <p:cNvSpPr>
            <a:spLocks noGrp="1"/>
          </p:cNvSpPr>
          <p:nvPr>
            <p:ph idx="1"/>
          </p:nvPr>
        </p:nvSpPr>
        <p:spPr>
          <a:xfrm>
            <a:off x="786384" y="2717021"/>
            <a:ext cx="6034514" cy="3410824"/>
          </a:xfrm>
        </p:spPr>
        <p:txBody>
          <a:bodyPr anchor="ctr">
            <a:normAutofit lnSpcReduction="10000"/>
          </a:bodyPr>
          <a:lstStyle/>
          <a:p>
            <a:r>
              <a:rPr lang="en-GB" sz="1700" dirty="0"/>
              <a:t>All criminal cases start in the Magistrates’ Court.</a:t>
            </a:r>
            <a:endParaRPr lang="en-GB" sz="1700" dirty="0">
              <a:cs typeface="Calibri"/>
            </a:endParaRPr>
          </a:p>
          <a:p>
            <a:r>
              <a:rPr lang="en-GB" sz="1700" dirty="0"/>
              <a:t>“Indictable-only” offences will always be sent straight to the Crown Court from the Magistrates’.</a:t>
            </a:r>
          </a:p>
          <a:p>
            <a:r>
              <a:rPr lang="en-GB" sz="1700" dirty="0"/>
              <a:t>Deals with a variety of hearings (</a:t>
            </a:r>
            <a:r>
              <a:rPr lang="en-GB" sz="1700" dirty="0" err="1"/>
              <a:t>i,e</a:t>
            </a:r>
            <a:r>
              <a:rPr lang="en-GB" sz="1700" dirty="0"/>
              <a:t>. applications for bails, pleas, sentencing &amp; trials)</a:t>
            </a:r>
          </a:p>
          <a:p>
            <a:r>
              <a:rPr lang="en-GB" sz="1700" dirty="0"/>
              <a:t>Approx. 150 Magistrates’ Courts throughout England and Wales currently. Were 330 in 2015</a:t>
            </a:r>
          </a:p>
          <a:p>
            <a:r>
              <a:rPr lang="en-GB" sz="1700" dirty="0"/>
              <a:t>Magistrates are lay people drawn from the local community and not professional judges or lawyers.</a:t>
            </a:r>
          </a:p>
          <a:p>
            <a:r>
              <a:rPr lang="en-GB" sz="1700" dirty="0"/>
              <a:t>Can issue custodial sentences – no longer than 6 months</a:t>
            </a:r>
          </a:p>
          <a:p>
            <a:r>
              <a:rPr lang="en-GB" sz="1700" dirty="0"/>
              <a:t>Can issue fines which do not exceed £5000</a:t>
            </a:r>
          </a:p>
          <a:p>
            <a:endParaRPr lang="en-GB" sz="1700" dirty="0"/>
          </a:p>
        </p:txBody>
      </p:sp>
      <p:sp>
        <p:nvSpPr>
          <p:cNvPr id="79" name="Rectangle 78">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B08957">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8196" name="Picture 4" descr="YouTube is getting a new logo every week this month – here's why | Creative  Bloq">
            <a:hlinkClick r:id="rId3"/>
            <a:extLst>
              <a:ext uri="{FF2B5EF4-FFF2-40B4-BE49-F238E27FC236}">
                <a16:creationId xmlns:a16="http://schemas.microsoft.com/office/drawing/2014/main" id="{AD3E29B6-3936-2C4D-A655-B009C628C5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3865" y="794807"/>
            <a:ext cx="2184545" cy="122334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78466C-C787-B843-A401-5E55E26F23E1}"/>
              </a:ext>
            </a:extLst>
          </p:cNvPr>
          <p:cNvSpPr txBox="1"/>
          <p:nvPr/>
        </p:nvSpPr>
        <p:spPr>
          <a:xfrm>
            <a:off x="7461503" y="2893534"/>
            <a:ext cx="4047744" cy="1815882"/>
          </a:xfrm>
          <a:prstGeom prst="rect">
            <a:avLst/>
          </a:prstGeom>
          <a:noFill/>
        </p:spPr>
        <p:txBody>
          <a:bodyPr wrap="square" rtlCol="0">
            <a:spAutoFit/>
          </a:bodyPr>
          <a:lstStyle/>
          <a:p>
            <a:pPr algn="ctr"/>
            <a:r>
              <a:rPr lang="en-GB" sz="2800" b="1" u="sng" dirty="0"/>
              <a:t>Research &amp; Discuss </a:t>
            </a:r>
          </a:p>
          <a:p>
            <a:endParaRPr lang="en-GB" sz="2800" b="1" u="sng" dirty="0"/>
          </a:p>
          <a:p>
            <a:pPr algn="ctr"/>
            <a:r>
              <a:rPr lang="en-GB" sz="2800" dirty="0"/>
              <a:t>What happens in a Magistrates’ Court trial? </a:t>
            </a:r>
          </a:p>
        </p:txBody>
      </p:sp>
      <p:pic>
        <p:nvPicPr>
          <p:cNvPr id="8198" name="Picture 6" descr="Ten Minutes Stock Illustrations – 388 Ten Minutes Stock Illustrations,  Vectors &amp; Clipart - Dreamstime">
            <a:extLst>
              <a:ext uri="{FF2B5EF4-FFF2-40B4-BE49-F238E27FC236}">
                <a16:creationId xmlns:a16="http://schemas.microsoft.com/office/drawing/2014/main" id="{0E469D85-5630-9A41-AF13-1ACCA2F66B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53907" y="4878283"/>
            <a:ext cx="1184910" cy="1184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1586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8BE24-D323-40E8-89EC-38285E4FDE1F}"/>
              </a:ext>
            </a:extLst>
          </p:cNvPr>
          <p:cNvSpPr>
            <a:spLocks noGrp="1"/>
          </p:cNvSpPr>
          <p:nvPr>
            <p:ph type="title"/>
          </p:nvPr>
        </p:nvSpPr>
        <p:spPr>
          <a:xfrm>
            <a:off x="695674" y="0"/>
            <a:ext cx="4274607" cy="2135867"/>
          </a:xfrm>
        </p:spPr>
        <p:txBody>
          <a:bodyPr anchor="b">
            <a:normAutofit/>
          </a:bodyPr>
          <a:lstStyle/>
          <a:p>
            <a:r>
              <a:rPr lang="en-GB" sz="4800" dirty="0">
                <a:latin typeface="+mn-lt"/>
              </a:rPr>
              <a:t>History of the magistrates</a:t>
            </a:r>
          </a:p>
        </p:txBody>
      </p:sp>
      <p:sp>
        <p:nvSpPr>
          <p:cNvPr id="3" name="Content Placeholder 2">
            <a:extLst>
              <a:ext uri="{FF2B5EF4-FFF2-40B4-BE49-F238E27FC236}">
                <a16:creationId xmlns:a16="http://schemas.microsoft.com/office/drawing/2014/main" id="{D58F4CCA-1756-4BDA-8E9A-5BBF992A9A26}"/>
              </a:ext>
            </a:extLst>
          </p:cNvPr>
          <p:cNvSpPr>
            <a:spLocks noGrp="1"/>
          </p:cNvSpPr>
          <p:nvPr>
            <p:ph idx="1"/>
          </p:nvPr>
        </p:nvSpPr>
        <p:spPr>
          <a:xfrm>
            <a:off x="319603" y="2135867"/>
            <a:ext cx="6374157" cy="3904439"/>
          </a:xfrm>
        </p:spPr>
        <p:txBody>
          <a:bodyPr anchor="t">
            <a:normAutofit/>
          </a:bodyPr>
          <a:lstStyle/>
          <a:p>
            <a:r>
              <a:rPr lang="en-GB" dirty="0">
                <a:cs typeface="Times New Roman"/>
              </a:rPr>
              <a:t>The office of Justice of the Peace (JP) can trace its origins back to the reign of Richard I who first appointed ‘keepers of the peace’ (knights who travelled the land) to enforce the law. </a:t>
            </a:r>
            <a:endParaRPr lang="en-GB" dirty="0">
              <a:cs typeface="Times New Roman" panose="02020603050405020304" pitchFamily="18" charset="0"/>
            </a:endParaRPr>
          </a:p>
          <a:p>
            <a:r>
              <a:rPr lang="en-GB" dirty="0">
                <a:cs typeface="Times New Roman" panose="02020603050405020304" pitchFamily="18" charset="0"/>
              </a:rPr>
              <a:t>Justice of the Peace, as a title, came into existence during the reign of Edward III in 1360/1361 with the Justice of the Peace Act.</a:t>
            </a:r>
          </a:p>
          <a:p>
            <a:endParaRPr lang="en-GB" sz="1100" dirty="0"/>
          </a:p>
        </p:txBody>
      </p:sp>
      <p:pic>
        <p:nvPicPr>
          <p:cNvPr id="5" name="Picture 4" descr="A picture containing photo, old, table, train&#10;&#10;Description automatically generated">
            <a:extLst>
              <a:ext uri="{FF2B5EF4-FFF2-40B4-BE49-F238E27FC236}">
                <a16:creationId xmlns:a16="http://schemas.microsoft.com/office/drawing/2014/main" id="{2DF3CC8E-3F58-4834-92FE-E17FFDDC4A29}"/>
              </a:ext>
            </a:extLst>
          </p:cNvPr>
          <p:cNvPicPr>
            <a:picLocks noChangeAspect="1"/>
          </p:cNvPicPr>
          <p:nvPr/>
        </p:nvPicPr>
        <p:blipFill rotWithShape="1">
          <a:blip r:embed="rId2">
            <a:extLst>
              <a:ext uri="{28A0092B-C50C-407E-A947-70E740481C1C}">
                <a14:useLocalDpi xmlns:a14="http://schemas.microsoft.com/office/drawing/2010/main" val="0"/>
              </a:ext>
            </a:extLst>
          </a:blip>
          <a:srcRect l="564" r="3812" b="1"/>
          <a:stretch/>
        </p:blipFill>
        <p:spPr>
          <a:xfrm>
            <a:off x="6624870" y="1211125"/>
            <a:ext cx="2436114" cy="4131206"/>
          </a:xfrm>
          <a:prstGeom prst="rect">
            <a:avLst/>
          </a:prstGeom>
        </p:spPr>
      </p:pic>
      <p:pic>
        <p:nvPicPr>
          <p:cNvPr id="7" name="Picture 6" descr="A vintage photo of a group of people standing in front of a building&#10;&#10;Description automatically generated">
            <a:extLst>
              <a:ext uri="{FF2B5EF4-FFF2-40B4-BE49-F238E27FC236}">
                <a16:creationId xmlns:a16="http://schemas.microsoft.com/office/drawing/2014/main" id="{E65E6199-08B4-4437-B6CF-98085B172EA2}"/>
              </a:ext>
            </a:extLst>
          </p:cNvPr>
          <p:cNvPicPr>
            <a:picLocks noChangeAspect="1"/>
          </p:cNvPicPr>
          <p:nvPr/>
        </p:nvPicPr>
        <p:blipFill rotWithShape="1">
          <a:blip r:embed="rId3">
            <a:extLst>
              <a:ext uri="{28A0092B-C50C-407E-A947-70E740481C1C}">
                <a14:useLocalDpi xmlns:a14="http://schemas.microsoft.com/office/drawing/2010/main" val="0"/>
              </a:ext>
            </a:extLst>
          </a:blip>
          <a:srcRect r="5604" b="3"/>
          <a:stretch/>
        </p:blipFill>
        <p:spPr>
          <a:xfrm>
            <a:off x="8927609" y="1209203"/>
            <a:ext cx="2438381" cy="4135050"/>
          </a:xfrm>
          <a:prstGeom prst="rect">
            <a:avLst/>
          </a:prstGeom>
        </p:spPr>
      </p:pic>
    </p:spTree>
    <p:extLst>
      <p:ext uri="{BB962C8B-B14F-4D97-AF65-F5344CB8AC3E}">
        <p14:creationId xmlns:p14="http://schemas.microsoft.com/office/powerpoint/2010/main" val="31784037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6956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84B3638-1CD3-A847-A7AB-69D0EAECB07E}"/>
              </a:ext>
            </a:extLst>
          </p:cNvPr>
          <p:cNvSpPr>
            <a:spLocks noGrp="1"/>
          </p:cNvSpPr>
          <p:nvPr>
            <p:ph type="title"/>
          </p:nvPr>
        </p:nvSpPr>
        <p:spPr>
          <a:xfrm>
            <a:off x="731520" y="731520"/>
            <a:ext cx="6089904" cy="1426464"/>
          </a:xfrm>
        </p:spPr>
        <p:txBody>
          <a:bodyPr>
            <a:normAutofit/>
          </a:bodyPr>
          <a:lstStyle/>
          <a:p>
            <a:r>
              <a:rPr lang="en-GB">
                <a:solidFill>
                  <a:srgbClr val="FFFFFF"/>
                </a:solidFill>
              </a:rPr>
              <a:t>The Crown Court </a:t>
            </a:r>
          </a:p>
        </p:txBody>
      </p:sp>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DAAE6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C0FC55-996C-F540-B157-463E94D2796C}"/>
              </a:ext>
            </a:extLst>
          </p:cNvPr>
          <p:cNvSpPr>
            <a:spLocks noGrp="1"/>
          </p:cNvSpPr>
          <p:nvPr>
            <p:ph idx="1"/>
          </p:nvPr>
        </p:nvSpPr>
        <p:spPr>
          <a:xfrm>
            <a:off x="789456" y="2798385"/>
            <a:ext cx="6031967" cy="3283260"/>
          </a:xfrm>
        </p:spPr>
        <p:txBody>
          <a:bodyPr anchor="ctr">
            <a:normAutofit/>
          </a:bodyPr>
          <a:lstStyle/>
          <a:p>
            <a:r>
              <a:rPr lang="en-GB" sz="2400" dirty="0"/>
              <a:t>For more serious criminal cases</a:t>
            </a:r>
          </a:p>
          <a:p>
            <a:r>
              <a:rPr lang="en-GB" sz="2400" dirty="0"/>
              <a:t>Try appeals from the Mags’ Court</a:t>
            </a:r>
          </a:p>
          <a:p>
            <a:r>
              <a:rPr lang="en-GB" sz="2400" dirty="0"/>
              <a:t>Try “either-way” cases referred from the Mags’ Court</a:t>
            </a:r>
          </a:p>
          <a:p>
            <a:r>
              <a:rPr lang="en-GB" sz="2400" dirty="0"/>
              <a:t>Trials takes place before a judge and a jury (+ members of the public as witnesses)</a:t>
            </a:r>
          </a:p>
          <a:p>
            <a:r>
              <a:rPr lang="en-GB" sz="2400" dirty="0"/>
              <a:t>70 Crown Courts across the UK</a:t>
            </a:r>
            <a:endParaRPr lang="en-GB" sz="2400" dirty="0">
              <a:cs typeface="Calibri"/>
            </a:endParaRPr>
          </a:p>
        </p:txBody>
      </p:sp>
      <p:pic>
        <p:nvPicPr>
          <p:cNvPr id="9220" name="Picture 4" descr="YouTube is getting a new logo every week this month – here's why | Creative  Bloq">
            <a:hlinkClick r:id="rId3"/>
            <a:extLst>
              <a:ext uri="{FF2B5EF4-FFF2-40B4-BE49-F238E27FC236}">
                <a16:creationId xmlns:a16="http://schemas.microsoft.com/office/drawing/2014/main" id="{DCA4546E-7CD6-D94F-B9B5-09A7CA70B5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8950" y="731520"/>
            <a:ext cx="2401138" cy="134463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EEB40CC-EB7F-B747-894E-307B859B6305}"/>
              </a:ext>
            </a:extLst>
          </p:cNvPr>
          <p:cNvSpPr txBox="1"/>
          <p:nvPr/>
        </p:nvSpPr>
        <p:spPr>
          <a:xfrm>
            <a:off x="7626614" y="2720125"/>
            <a:ext cx="4096512" cy="2308324"/>
          </a:xfrm>
          <a:prstGeom prst="rect">
            <a:avLst/>
          </a:prstGeom>
          <a:noFill/>
        </p:spPr>
        <p:txBody>
          <a:bodyPr wrap="square">
            <a:spAutoFit/>
          </a:bodyPr>
          <a:lstStyle/>
          <a:p>
            <a:pPr algn="ctr"/>
            <a:r>
              <a:rPr lang="en-GB" sz="3600" b="1" u="sng" dirty="0"/>
              <a:t>Research &amp; Discuss </a:t>
            </a:r>
          </a:p>
          <a:p>
            <a:endParaRPr lang="en-GB" sz="3600" b="1" u="sng" dirty="0"/>
          </a:p>
          <a:p>
            <a:pPr algn="ctr"/>
            <a:r>
              <a:rPr lang="en-GB" sz="3600" dirty="0"/>
              <a:t>What happens in a Crown Court trial? </a:t>
            </a:r>
          </a:p>
        </p:txBody>
      </p:sp>
      <p:pic>
        <p:nvPicPr>
          <p:cNvPr id="12" name="Picture 6" descr="Ten Minutes Stock Illustrations – 388 Ten Minutes Stock Illustrations,  Vectors &amp; Clipart - Dreamstime">
            <a:extLst>
              <a:ext uri="{FF2B5EF4-FFF2-40B4-BE49-F238E27FC236}">
                <a16:creationId xmlns:a16="http://schemas.microsoft.com/office/drawing/2014/main" id="{58BF12B7-9755-AE40-99E3-DECB9A880A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24899" y="5358958"/>
            <a:ext cx="977645" cy="977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30081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4361-EFFB-40CD-936F-2F2765B7ADE2}"/>
              </a:ext>
            </a:extLst>
          </p:cNvPr>
          <p:cNvSpPr>
            <a:spLocks noGrp="1"/>
          </p:cNvSpPr>
          <p:nvPr>
            <p:ph type="title"/>
          </p:nvPr>
        </p:nvSpPr>
        <p:spPr/>
        <p:txBody>
          <a:bodyPr/>
          <a:lstStyle/>
          <a:p>
            <a:r>
              <a:rPr lang="en-GB" dirty="0">
                <a:latin typeface="+mn-lt"/>
              </a:rPr>
              <a:t>Crown Courts cont’d…</a:t>
            </a:r>
          </a:p>
        </p:txBody>
      </p:sp>
      <p:sp>
        <p:nvSpPr>
          <p:cNvPr id="3" name="Content Placeholder 2">
            <a:extLst>
              <a:ext uri="{FF2B5EF4-FFF2-40B4-BE49-F238E27FC236}">
                <a16:creationId xmlns:a16="http://schemas.microsoft.com/office/drawing/2014/main" id="{CDC5B261-FCDB-4237-AEC7-760AD5C3BA82}"/>
              </a:ext>
            </a:extLst>
          </p:cNvPr>
          <p:cNvSpPr>
            <a:spLocks noGrp="1"/>
          </p:cNvSpPr>
          <p:nvPr>
            <p:ph idx="1"/>
          </p:nvPr>
        </p:nvSpPr>
        <p:spPr/>
        <p:txBody>
          <a:bodyPr>
            <a:normAutofit fontScale="62500" lnSpcReduction="20000"/>
          </a:bodyPr>
          <a:lstStyle/>
          <a:p>
            <a:pPr>
              <a:lnSpc>
                <a:spcPct val="100000"/>
              </a:lnSpc>
            </a:pPr>
            <a:r>
              <a:rPr lang="en-GB" dirty="0">
                <a:cs typeface="Times New Roman" panose="02020603050405020304" pitchFamily="18" charset="0"/>
              </a:rPr>
              <a:t>Offences tried in the Crown Court are divided into 4 classes of seriousness.</a:t>
            </a:r>
          </a:p>
          <a:p>
            <a:pPr>
              <a:lnSpc>
                <a:spcPct val="100000"/>
              </a:lnSpc>
            </a:pPr>
            <a:r>
              <a:rPr lang="en-GB" dirty="0">
                <a:cs typeface="Times New Roman" panose="02020603050405020304" pitchFamily="18" charset="0"/>
              </a:rPr>
              <a:t>Class 1 offences are the most serious - treason and murder, and are generally heard by a High Court Judge – less than 1%</a:t>
            </a:r>
          </a:p>
          <a:p>
            <a:pPr>
              <a:lnSpc>
                <a:spcPct val="100000"/>
              </a:lnSpc>
            </a:pPr>
            <a:r>
              <a:rPr lang="en-GB" dirty="0">
                <a:cs typeface="Times New Roman" panose="02020603050405020304" pitchFamily="18" charset="0"/>
              </a:rPr>
              <a:t>Class 2 offenses include rape, manslaughter - usually heard by a circuit judge, under the authority of the Presiding Judge – approx. 3%</a:t>
            </a:r>
          </a:p>
          <a:p>
            <a:pPr>
              <a:lnSpc>
                <a:spcPct val="100000"/>
              </a:lnSpc>
            </a:pPr>
            <a:r>
              <a:rPr lang="en-GB" dirty="0">
                <a:cs typeface="Times New Roman" panose="02020603050405020304" pitchFamily="18" charset="0"/>
              </a:rPr>
              <a:t>Class 3 includes offences such as kidnapping, burglary</a:t>
            </a:r>
          </a:p>
          <a:p>
            <a:pPr>
              <a:lnSpc>
                <a:spcPct val="100000"/>
              </a:lnSpc>
            </a:pPr>
            <a:r>
              <a:rPr lang="en-GB" dirty="0">
                <a:cs typeface="Times New Roman" panose="02020603050405020304" pitchFamily="18" charset="0"/>
              </a:rPr>
              <a:t> Class 4 includes GBH and robber which are normally tried by a circuit judge or  recorder – 90%</a:t>
            </a:r>
          </a:p>
          <a:p>
            <a:pPr>
              <a:lnSpc>
                <a:spcPct val="100000"/>
              </a:lnSpc>
            </a:pPr>
            <a:r>
              <a:rPr lang="en-GB" dirty="0">
                <a:cs typeface="Times New Roman" panose="02020603050405020304" pitchFamily="18" charset="0"/>
              </a:rPr>
              <a:t>All cases start in the magistrates’ court. With ‘indictable only’ offences the defendant will be sent to the Crown Court for trial.</a:t>
            </a:r>
          </a:p>
          <a:p>
            <a:pPr>
              <a:lnSpc>
                <a:spcPct val="100000"/>
              </a:lnSpc>
            </a:pPr>
            <a:r>
              <a:rPr lang="en-GB" dirty="0">
                <a:cs typeface="Times New Roman" panose="02020603050405020304" pitchFamily="18" charset="0"/>
              </a:rPr>
              <a:t>A defendant in an ‘either way’ case who chooses to plead not guilty can request a jury trial, and will be sent to the Crown Court. Even if they don’t request a jury trial, magistrates can decide to send them for trial in the Crown Court if the offence is serious enough.</a:t>
            </a:r>
          </a:p>
          <a:p>
            <a:pPr>
              <a:lnSpc>
                <a:spcPct val="100000"/>
              </a:lnSpc>
            </a:pPr>
            <a:r>
              <a:rPr lang="en-GB" dirty="0">
                <a:cs typeface="Times New Roman" panose="02020603050405020304" pitchFamily="18" charset="0"/>
              </a:rPr>
              <a:t>If the defendant pleads guilty to a serious ‘either-way’ </a:t>
            </a:r>
            <a:r>
              <a:rPr lang="en-US" dirty="0">
                <a:cs typeface="Times New Roman" panose="02020603050405020304" pitchFamily="18" charset="0"/>
              </a:rPr>
              <a:t>offence</a:t>
            </a:r>
            <a:r>
              <a:rPr lang="en-GB" dirty="0">
                <a:cs typeface="Times New Roman" panose="02020603050405020304" pitchFamily="18" charset="0"/>
              </a:rPr>
              <a:t>, magistrates can commit them to the Crown Court for sentencing.</a:t>
            </a:r>
          </a:p>
          <a:p>
            <a:endParaRPr lang="en-GB" dirty="0"/>
          </a:p>
        </p:txBody>
      </p:sp>
    </p:spTree>
    <p:extLst>
      <p:ext uri="{BB962C8B-B14F-4D97-AF65-F5344CB8AC3E}">
        <p14:creationId xmlns:p14="http://schemas.microsoft.com/office/powerpoint/2010/main" val="22767376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9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ill my case go to the Magistrates' Court or Crown Court? |  Defence-Barrister.co.uk — Defence-Barrister.co.uk">
            <a:extLst>
              <a:ext uri="{FF2B5EF4-FFF2-40B4-BE49-F238E27FC236}">
                <a16:creationId xmlns:a16="http://schemas.microsoft.com/office/drawing/2014/main" id="{C2988214-678D-0E42-BD08-F48A829510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33"/>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D8596B-5042-E14A-B80D-AF58B381CB76}"/>
              </a:ext>
            </a:extLst>
          </p:cNvPr>
          <p:cNvSpPr>
            <a:spLocks noGrp="1"/>
          </p:cNvSpPr>
          <p:nvPr>
            <p:ph idx="1"/>
          </p:nvPr>
        </p:nvSpPr>
        <p:spPr>
          <a:xfrm>
            <a:off x="6955568" y="554914"/>
            <a:ext cx="4730440" cy="3908586"/>
          </a:xfrm>
        </p:spPr>
        <p:txBody>
          <a:bodyPr>
            <a:normAutofit/>
          </a:bodyPr>
          <a:lstStyle/>
          <a:p>
            <a:pPr marL="0" indent="0">
              <a:buNone/>
            </a:pPr>
            <a:endParaRPr lang="en-GB" sz="2400" i="1" dirty="0"/>
          </a:p>
          <a:p>
            <a:pPr marL="0" indent="0" algn="ctr">
              <a:buNone/>
            </a:pPr>
            <a:r>
              <a:rPr lang="en-GB" sz="2400" i="1" dirty="0"/>
              <a:t>‘Critically compare </a:t>
            </a:r>
            <a:r>
              <a:rPr lang="en-GB" sz="2400" i="1" u="sng" dirty="0"/>
              <a:t>trial by judge and jury in Crown Court </a:t>
            </a:r>
            <a:r>
              <a:rPr lang="en-GB" sz="2400" i="1" dirty="0"/>
              <a:t>with </a:t>
            </a:r>
            <a:r>
              <a:rPr lang="en-GB" sz="2400" i="1" u="sng" dirty="0"/>
              <a:t>trial in the Magistrates’ Court </a:t>
            </a:r>
            <a:r>
              <a:rPr lang="en-GB" sz="2400" i="1" dirty="0"/>
              <a:t>in relation </a:t>
            </a:r>
            <a:r>
              <a:rPr lang="en-GB" sz="2400" i="1" u="sng" dirty="0"/>
              <a:t>to an impartial and fair hearing</a:t>
            </a:r>
            <a:r>
              <a:rPr lang="en-GB" sz="2400" i="1" dirty="0"/>
              <a:t>.’</a:t>
            </a:r>
          </a:p>
          <a:p>
            <a:pPr marL="0" indent="0">
              <a:buNone/>
            </a:pPr>
            <a:endParaRPr lang="en-GB" sz="2000" dirty="0"/>
          </a:p>
        </p:txBody>
      </p:sp>
      <p:sp>
        <p:nvSpPr>
          <p:cNvPr id="4" name="TextBox 3">
            <a:extLst>
              <a:ext uri="{FF2B5EF4-FFF2-40B4-BE49-F238E27FC236}">
                <a16:creationId xmlns:a16="http://schemas.microsoft.com/office/drawing/2014/main" id="{FC6A5386-E455-B744-B3A3-4ED9B4FAAD7C}"/>
              </a:ext>
            </a:extLst>
          </p:cNvPr>
          <p:cNvSpPr txBox="1"/>
          <p:nvPr/>
        </p:nvSpPr>
        <p:spPr>
          <a:xfrm>
            <a:off x="6832055" y="4348793"/>
            <a:ext cx="5154281" cy="923330"/>
          </a:xfrm>
          <a:prstGeom prst="rect">
            <a:avLst/>
          </a:prstGeom>
          <a:noFill/>
        </p:spPr>
        <p:txBody>
          <a:bodyPr wrap="square" rtlCol="0">
            <a:spAutoFit/>
          </a:bodyPr>
          <a:lstStyle/>
          <a:p>
            <a:r>
              <a:rPr lang="en-GB" dirty="0"/>
              <a:t>2. Why would someone argue that trial by judge and jury in a Crown Court is less impartial and/ or less fair  than trial in a Magistrates’ Court, or visa versa?</a:t>
            </a:r>
          </a:p>
        </p:txBody>
      </p:sp>
      <p:sp>
        <p:nvSpPr>
          <p:cNvPr id="5" name="TextBox 4">
            <a:extLst>
              <a:ext uri="{FF2B5EF4-FFF2-40B4-BE49-F238E27FC236}">
                <a16:creationId xmlns:a16="http://schemas.microsoft.com/office/drawing/2014/main" id="{B5CF26D4-9DD1-4A4D-B91C-714910EE2952}"/>
              </a:ext>
            </a:extLst>
          </p:cNvPr>
          <p:cNvSpPr txBox="1"/>
          <p:nvPr/>
        </p:nvSpPr>
        <p:spPr>
          <a:xfrm>
            <a:off x="6873921" y="3262254"/>
            <a:ext cx="4770762" cy="646331"/>
          </a:xfrm>
          <a:prstGeom prst="rect">
            <a:avLst/>
          </a:prstGeom>
          <a:noFill/>
        </p:spPr>
        <p:txBody>
          <a:bodyPr wrap="square" rtlCol="0">
            <a:spAutoFit/>
          </a:bodyPr>
          <a:lstStyle/>
          <a:p>
            <a:r>
              <a:rPr lang="en-GB" dirty="0"/>
              <a:t>1. What’s the differences between trial in Crown Court and trial in Magistrates’ Court? </a:t>
            </a:r>
          </a:p>
        </p:txBody>
      </p:sp>
      <p:sp>
        <p:nvSpPr>
          <p:cNvPr id="6" name="TextBox 5">
            <a:extLst>
              <a:ext uri="{FF2B5EF4-FFF2-40B4-BE49-F238E27FC236}">
                <a16:creationId xmlns:a16="http://schemas.microsoft.com/office/drawing/2014/main" id="{6AD22E7A-5014-6942-B695-BD317A0E9EEE}"/>
              </a:ext>
            </a:extLst>
          </p:cNvPr>
          <p:cNvSpPr txBox="1"/>
          <p:nvPr/>
        </p:nvSpPr>
        <p:spPr>
          <a:xfrm>
            <a:off x="7437124" y="303028"/>
            <a:ext cx="3767328" cy="523220"/>
          </a:xfrm>
          <a:prstGeom prst="rect">
            <a:avLst/>
          </a:prstGeom>
          <a:noFill/>
        </p:spPr>
        <p:txBody>
          <a:bodyPr wrap="square" rtlCol="0">
            <a:spAutoFit/>
          </a:bodyPr>
          <a:lstStyle/>
          <a:p>
            <a:pPr algn="ctr"/>
            <a:r>
              <a:rPr lang="en-GB" sz="2800" u="sng" dirty="0"/>
              <a:t>Group Task</a:t>
            </a:r>
          </a:p>
        </p:txBody>
      </p:sp>
      <p:pic>
        <p:nvPicPr>
          <p:cNvPr id="10242" name="Picture 2" descr="15 Minute Timer – 123Timer">
            <a:extLst>
              <a:ext uri="{FF2B5EF4-FFF2-40B4-BE49-F238E27FC236}">
                <a16:creationId xmlns:a16="http://schemas.microsoft.com/office/drawing/2014/main" id="{4DA34434-20A8-4E44-A857-0430B52F2E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7715" y="5482451"/>
            <a:ext cx="1133474" cy="11334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64737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6834-D60E-375A-2709-E7AC6AAE1915}"/>
              </a:ext>
            </a:extLst>
          </p:cNvPr>
          <p:cNvSpPr>
            <a:spLocks noGrp="1"/>
          </p:cNvSpPr>
          <p:nvPr>
            <p:ph type="title"/>
          </p:nvPr>
        </p:nvSpPr>
        <p:spPr>
          <a:xfrm>
            <a:off x="640080" y="325369"/>
            <a:ext cx="4368602" cy="1956841"/>
          </a:xfrm>
        </p:spPr>
        <p:txBody>
          <a:bodyPr anchor="b">
            <a:normAutofit/>
          </a:bodyPr>
          <a:lstStyle/>
          <a:p>
            <a:r>
              <a:rPr lang="en-GB" sz="5400">
                <a:cs typeface="Calibri Light"/>
              </a:rPr>
              <a:t>Who are they?</a:t>
            </a:r>
            <a:endParaRPr lang="en-GB" sz="54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81A84C8-BCE7-0E5A-C30E-DBB26A5C6DF4}"/>
              </a:ext>
            </a:extLst>
          </p:cNvPr>
          <p:cNvSpPr>
            <a:spLocks noGrp="1"/>
          </p:cNvSpPr>
          <p:nvPr>
            <p:ph idx="1"/>
          </p:nvPr>
        </p:nvSpPr>
        <p:spPr>
          <a:xfrm>
            <a:off x="640080" y="2872899"/>
            <a:ext cx="4243589" cy="3320668"/>
          </a:xfrm>
        </p:spPr>
        <p:txBody>
          <a:bodyPr>
            <a:normAutofit/>
          </a:bodyPr>
          <a:lstStyle/>
          <a:p>
            <a:endParaRPr lang="en-US" sz="2200"/>
          </a:p>
        </p:txBody>
      </p:sp>
      <p:pic>
        <p:nvPicPr>
          <p:cNvPr id="4" name="Picture 4" descr="Hand with a gavel">
            <a:extLst>
              <a:ext uri="{FF2B5EF4-FFF2-40B4-BE49-F238E27FC236}">
                <a16:creationId xmlns:a16="http://schemas.microsoft.com/office/drawing/2014/main" id="{4F07733E-0BDB-D84F-F86D-86A92E444CF0}"/>
              </a:ext>
            </a:extLst>
          </p:cNvPr>
          <p:cNvPicPr>
            <a:picLocks noChangeAspect="1"/>
          </p:cNvPicPr>
          <p:nvPr/>
        </p:nvPicPr>
        <p:blipFill rotWithShape="1">
          <a:blip r:embed="rId2"/>
          <a:srcRect l="7154" r="2589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232633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F130-1C35-49DA-A9B2-32FC6A53186C}"/>
              </a:ext>
            </a:extLst>
          </p:cNvPr>
          <p:cNvSpPr>
            <a:spLocks noGrp="1"/>
          </p:cNvSpPr>
          <p:nvPr>
            <p:ph type="title"/>
          </p:nvPr>
        </p:nvSpPr>
        <p:spPr/>
        <p:txBody>
          <a:bodyPr/>
          <a:lstStyle/>
          <a:p>
            <a:r>
              <a:rPr lang="en-GB" dirty="0">
                <a:latin typeface="+mn-lt"/>
              </a:rPr>
              <a:t>Who are the magistrates?</a:t>
            </a:r>
          </a:p>
        </p:txBody>
      </p:sp>
      <p:sp>
        <p:nvSpPr>
          <p:cNvPr id="3" name="Content Placeholder 2">
            <a:extLst>
              <a:ext uri="{FF2B5EF4-FFF2-40B4-BE49-F238E27FC236}">
                <a16:creationId xmlns:a16="http://schemas.microsoft.com/office/drawing/2014/main" id="{DB1C0A78-76DC-427B-8FF3-939F5474EDBA}"/>
              </a:ext>
            </a:extLst>
          </p:cNvPr>
          <p:cNvSpPr>
            <a:spLocks noGrp="1"/>
          </p:cNvSpPr>
          <p:nvPr>
            <p:ph idx="1"/>
          </p:nvPr>
        </p:nvSpPr>
        <p:spPr/>
        <p:txBody>
          <a:bodyPr vert="horz" lIns="91440" tIns="45720" rIns="91440" bIns="45720" rtlCol="0" anchor="t">
            <a:normAutofit fontScale="92500" lnSpcReduction="20000"/>
          </a:bodyPr>
          <a:lstStyle/>
          <a:p>
            <a:pPr>
              <a:lnSpc>
                <a:spcPct val="150000"/>
              </a:lnSpc>
            </a:pPr>
            <a:r>
              <a:rPr lang="en-GB" dirty="0">
                <a:cs typeface="Times New Roman"/>
              </a:rPr>
              <a:t>Magistrates (also known as Justices of the Peace) are volunteer or lay judicial office holders who serve in magistrates’ courts throughout England and Wales (</a:t>
            </a:r>
            <a:r>
              <a:rPr lang="en-GB" dirty="0">
                <a:ea typeface="+mn-lt"/>
                <a:cs typeface="+mn-lt"/>
              </a:rPr>
              <a:t>12,651 magistrates January 2022)</a:t>
            </a:r>
            <a:endParaRPr lang="en-GB" dirty="0">
              <a:cs typeface="Calibri"/>
            </a:endParaRPr>
          </a:p>
          <a:p>
            <a:pPr>
              <a:lnSpc>
                <a:spcPct val="150000"/>
              </a:lnSpc>
            </a:pPr>
            <a:r>
              <a:rPr lang="en-GB" dirty="0">
                <a:cs typeface="Times New Roman"/>
              </a:rPr>
              <a:t>Unpaid but can claim expenses</a:t>
            </a:r>
          </a:p>
          <a:p>
            <a:pPr>
              <a:lnSpc>
                <a:spcPct val="150000"/>
              </a:lnSpc>
            </a:pPr>
            <a:r>
              <a:rPr lang="en-GB" dirty="0">
                <a:cs typeface="Times New Roman"/>
              </a:rPr>
              <a:t>Magistrates appointed from age 18 and retire at 75. </a:t>
            </a:r>
            <a:endParaRPr lang="en-GB" dirty="0">
              <a:cs typeface="Times New Roman" panose="02020603050405020304" pitchFamily="18" charset="0"/>
            </a:endParaRPr>
          </a:p>
          <a:p>
            <a:pPr>
              <a:lnSpc>
                <a:spcPct val="150000"/>
              </a:lnSpc>
            </a:pPr>
            <a:r>
              <a:rPr lang="en-GB" dirty="0">
                <a:cs typeface="Times New Roman"/>
              </a:rPr>
              <a:t>Magistrates do not need to have formal legal training or qualifications. </a:t>
            </a:r>
            <a:endParaRPr lang="en-GB" dirty="0">
              <a:cs typeface="Times New Roman" panose="02020603050405020304" pitchFamily="18" charset="0"/>
            </a:endParaRPr>
          </a:p>
          <a:p>
            <a:pPr>
              <a:lnSpc>
                <a:spcPct val="150000"/>
              </a:lnSpc>
            </a:pPr>
            <a:r>
              <a:rPr lang="en-GB" dirty="0">
                <a:ea typeface="+mn-lt"/>
                <a:cs typeface="+mn-lt"/>
              </a:rPr>
              <a:t>Justices clerk – legally qualified adviser</a:t>
            </a:r>
            <a:endParaRPr lang="en-US" dirty="0">
              <a:ea typeface="+mn-lt"/>
              <a:cs typeface="+mn-lt"/>
            </a:endParaRPr>
          </a:p>
          <a:p>
            <a:pPr>
              <a:lnSpc>
                <a:spcPct val="150000"/>
              </a:lnSpc>
            </a:pPr>
            <a:endParaRPr lang="en-GB" dirty="0">
              <a:cs typeface="Times New Roman"/>
            </a:endParaRPr>
          </a:p>
          <a:p>
            <a:endParaRPr lang="en-GB" dirty="0">
              <a:cs typeface="Calibri" panose="020F0502020204030204"/>
            </a:endParaRPr>
          </a:p>
        </p:txBody>
      </p:sp>
    </p:spTree>
    <p:extLst>
      <p:ext uri="{BB962C8B-B14F-4D97-AF65-F5344CB8AC3E}">
        <p14:creationId xmlns:p14="http://schemas.microsoft.com/office/powerpoint/2010/main" val="1181466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66C80-9735-4E83-98CF-8CCBE51A4C34}"/>
              </a:ext>
            </a:extLst>
          </p:cNvPr>
          <p:cNvSpPr>
            <a:spLocks noGrp="1"/>
          </p:cNvSpPr>
          <p:nvPr>
            <p:ph type="title"/>
          </p:nvPr>
        </p:nvSpPr>
        <p:spPr/>
        <p:txBody>
          <a:bodyPr/>
          <a:lstStyle/>
          <a:p>
            <a:r>
              <a:rPr lang="en-GB" dirty="0">
                <a:latin typeface="+mn-lt"/>
              </a:rPr>
              <a:t>Criticisms of the magistracy</a:t>
            </a:r>
          </a:p>
        </p:txBody>
      </p:sp>
      <p:sp>
        <p:nvSpPr>
          <p:cNvPr id="3" name="Content Placeholder 2">
            <a:extLst>
              <a:ext uri="{FF2B5EF4-FFF2-40B4-BE49-F238E27FC236}">
                <a16:creationId xmlns:a16="http://schemas.microsoft.com/office/drawing/2014/main" id="{5D579AB5-EE97-4573-B546-029C82194476}"/>
              </a:ext>
            </a:extLst>
          </p:cNvPr>
          <p:cNvSpPr>
            <a:spLocks noGrp="1"/>
          </p:cNvSpPr>
          <p:nvPr>
            <p:ph idx="1"/>
          </p:nvPr>
        </p:nvSpPr>
        <p:spPr/>
        <p:txBody>
          <a:bodyPr>
            <a:normAutofit fontScale="92500"/>
          </a:bodyPr>
          <a:lstStyle/>
          <a:p>
            <a:r>
              <a:rPr lang="en-GB" dirty="0"/>
              <a:t>Transform Justice (2014) reports on diversity – class, gender, age, ethnicity</a:t>
            </a:r>
          </a:p>
          <a:p>
            <a:r>
              <a:rPr lang="en-GB" dirty="0"/>
              <a:t>House of Commons report – “The role of the magistracy: follow up” (2017-2019)</a:t>
            </a:r>
          </a:p>
          <a:p>
            <a:r>
              <a:rPr lang="en-GB" i="1" dirty="0"/>
              <a:t>Stories of the Law and How It’s Broken </a:t>
            </a:r>
            <a:r>
              <a:rPr lang="en-GB" dirty="0"/>
              <a:t>by The Secret Barrister (2018)</a:t>
            </a:r>
          </a:p>
          <a:p>
            <a:r>
              <a:rPr lang="en-GB" dirty="0"/>
              <a:t>Lack of correct legal training and expertise</a:t>
            </a:r>
          </a:p>
          <a:p>
            <a:r>
              <a:rPr lang="en-GB" dirty="0"/>
              <a:t>Reliance on Justices’ Clerk (depends on who they are…)</a:t>
            </a:r>
          </a:p>
          <a:p>
            <a:r>
              <a:rPr lang="en-GB" dirty="0"/>
              <a:t>Principles of fairness, efficiency and accountability questionable</a:t>
            </a:r>
          </a:p>
          <a:p>
            <a:r>
              <a:rPr lang="en-GB" dirty="0"/>
              <a:t>External employment may make them politically biased</a:t>
            </a:r>
          </a:p>
          <a:p>
            <a:r>
              <a:rPr lang="en-GB" dirty="0"/>
              <a:t>Familiarity with ‘regulars’ could be an issue when dispensing justice </a:t>
            </a:r>
          </a:p>
          <a:p>
            <a:endParaRPr lang="en-GB" dirty="0"/>
          </a:p>
        </p:txBody>
      </p:sp>
    </p:spTree>
    <p:extLst>
      <p:ext uri="{BB962C8B-B14F-4D97-AF65-F5344CB8AC3E}">
        <p14:creationId xmlns:p14="http://schemas.microsoft.com/office/powerpoint/2010/main" val="10584151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4A068-3DC7-4B1E-A9A9-B7E17EFEC376}"/>
              </a:ext>
            </a:extLst>
          </p:cNvPr>
          <p:cNvSpPr>
            <a:spLocks noGrp="1"/>
          </p:cNvSpPr>
          <p:nvPr>
            <p:ph type="title"/>
          </p:nvPr>
        </p:nvSpPr>
        <p:spPr/>
        <p:txBody>
          <a:bodyPr/>
          <a:lstStyle/>
          <a:p>
            <a:r>
              <a:rPr lang="en-GB" dirty="0">
                <a:latin typeface="+mn-lt"/>
              </a:rPr>
              <a:t>Justices’ Clerk</a:t>
            </a:r>
          </a:p>
        </p:txBody>
      </p:sp>
      <p:sp>
        <p:nvSpPr>
          <p:cNvPr id="3" name="Content Placeholder 2">
            <a:extLst>
              <a:ext uri="{FF2B5EF4-FFF2-40B4-BE49-F238E27FC236}">
                <a16:creationId xmlns:a16="http://schemas.microsoft.com/office/drawing/2014/main" id="{5CEBD4FB-14B0-41AF-928B-BDBDEB60AED9}"/>
              </a:ext>
            </a:extLst>
          </p:cNvPr>
          <p:cNvSpPr>
            <a:spLocks noGrp="1"/>
          </p:cNvSpPr>
          <p:nvPr>
            <p:ph idx="1"/>
          </p:nvPr>
        </p:nvSpPr>
        <p:spPr>
          <a:xfrm>
            <a:off x="838200" y="1341783"/>
            <a:ext cx="10515600" cy="5151092"/>
          </a:xfrm>
        </p:spPr>
        <p:txBody>
          <a:bodyPr>
            <a:normAutofit fontScale="62500" lnSpcReduction="20000"/>
          </a:bodyPr>
          <a:lstStyle/>
          <a:p>
            <a:pPr>
              <a:lnSpc>
                <a:spcPct val="150000"/>
              </a:lnSpc>
            </a:pPr>
            <a:r>
              <a:rPr lang="en-GB" sz="3400" dirty="0">
                <a:cs typeface="Times New Roman" panose="02020603050405020304" pitchFamily="18" charset="0"/>
              </a:rPr>
              <a:t>The Justices' Clerk is the senior lawyer and adviser to the magistracy; they rely on the JC. </a:t>
            </a:r>
          </a:p>
          <a:p>
            <a:pPr>
              <a:lnSpc>
                <a:spcPct val="150000"/>
              </a:lnSpc>
            </a:pPr>
            <a:r>
              <a:rPr lang="en-GB" sz="3400" dirty="0">
                <a:cs typeface="Times New Roman" panose="02020603050405020304" pitchFamily="18" charset="0"/>
              </a:rPr>
              <a:t>The JCs train the magistrates in basics.</a:t>
            </a:r>
          </a:p>
          <a:p>
            <a:pPr>
              <a:lnSpc>
                <a:spcPct val="150000"/>
              </a:lnSpc>
            </a:pPr>
            <a:r>
              <a:rPr lang="en-GB" sz="3400" dirty="0">
                <a:cs typeface="Times New Roman" panose="02020603050405020304" pitchFamily="18" charset="0"/>
              </a:rPr>
              <a:t>Can determine the level of legal representation (access to legal aid)</a:t>
            </a:r>
          </a:p>
          <a:p>
            <a:pPr>
              <a:lnSpc>
                <a:spcPct val="150000"/>
              </a:lnSpc>
            </a:pPr>
            <a:r>
              <a:rPr lang="en-GB" sz="3400" dirty="0">
                <a:cs typeface="Times New Roman" panose="02020603050405020304" pitchFamily="18" charset="0"/>
              </a:rPr>
              <a:t>Handle pre-trial proceedings to manage cases for courts</a:t>
            </a:r>
          </a:p>
          <a:p>
            <a:pPr>
              <a:lnSpc>
                <a:spcPct val="150000"/>
              </a:lnSpc>
            </a:pPr>
            <a:r>
              <a:rPr lang="en-GB" sz="3400" dirty="0">
                <a:cs typeface="Times New Roman" panose="02020603050405020304" pitchFamily="18" charset="0"/>
              </a:rPr>
              <a:t>Currently - appointment is made under the Justice of the Peace Act 1997 and requires the post holder to be a solicitor or barrister of five years' standing or be a solicitor or barrister with five years' experience of working in Magistrates' Courts.</a:t>
            </a:r>
          </a:p>
          <a:p>
            <a:pPr>
              <a:lnSpc>
                <a:spcPct val="150000"/>
              </a:lnSpc>
            </a:pPr>
            <a:r>
              <a:rPr lang="en-GB" sz="3400" dirty="0">
                <a:cs typeface="Times New Roman" panose="02020603050405020304" pitchFamily="18" charset="0"/>
              </a:rPr>
              <a:t>Clerk advises and guides magistrates on matters of law, sentencing and proceeding, but does not instruct on the decision, nor give judgement on matters of fact.</a:t>
            </a:r>
          </a:p>
          <a:p>
            <a:pPr>
              <a:lnSpc>
                <a:spcPct val="150000"/>
              </a:lnSpc>
            </a:pPr>
            <a:r>
              <a:rPr lang="en-GB" sz="3400" dirty="0">
                <a:cs typeface="Times New Roman" panose="02020603050405020304" pitchFamily="18" charset="0"/>
              </a:rPr>
              <a:t>Clerk is aided by legally qualified assistants known as court legal advisers. </a:t>
            </a:r>
          </a:p>
          <a:p>
            <a:endParaRPr lang="en-GB" dirty="0"/>
          </a:p>
        </p:txBody>
      </p:sp>
    </p:spTree>
    <p:extLst>
      <p:ext uri="{BB962C8B-B14F-4D97-AF65-F5344CB8AC3E}">
        <p14:creationId xmlns:p14="http://schemas.microsoft.com/office/powerpoint/2010/main" val="11693544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4BB06-3AAE-4D2C-8949-70D14F993C99}"/>
              </a:ext>
            </a:extLst>
          </p:cNvPr>
          <p:cNvSpPr>
            <a:spLocks noGrp="1"/>
          </p:cNvSpPr>
          <p:nvPr>
            <p:ph type="title"/>
          </p:nvPr>
        </p:nvSpPr>
        <p:spPr/>
        <p:txBody>
          <a:bodyPr/>
          <a:lstStyle/>
          <a:p>
            <a:r>
              <a:rPr lang="en-GB" dirty="0">
                <a:latin typeface="+mn-lt"/>
              </a:rPr>
              <a:t>Criticisms of the Justices’ clerks</a:t>
            </a:r>
            <a:endParaRPr lang="en-GB">
              <a:latin typeface="+mn-lt"/>
              <a:cs typeface="Calibri"/>
            </a:endParaRPr>
          </a:p>
        </p:txBody>
      </p:sp>
      <p:sp>
        <p:nvSpPr>
          <p:cNvPr id="3" name="Content Placeholder 2">
            <a:extLst>
              <a:ext uri="{FF2B5EF4-FFF2-40B4-BE49-F238E27FC236}">
                <a16:creationId xmlns:a16="http://schemas.microsoft.com/office/drawing/2014/main" id="{3F70DC82-D5E9-4C43-86BB-87AF9853AC57}"/>
              </a:ext>
            </a:extLst>
          </p:cNvPr>
          <p:cNvSpPr>
            <a:spLocks noGrp="1"/>
          </p:cNvSpPr>
          <p:nvPr>
            <p:ph idx="1"/>
          </p:nvPr>
        </p:nvSpPr>
        <p:spPr>
          <a:xfrm>
            <a:off x="838200" y="1638720"/>
            <a:ext cx="10515600" cy="4538243"/>
          </a:xfrm>
        </p:spPr>
        <p:txBody>
          <a:bodyPr vert="horz" lIns="91440" tIns="45720" rIns="91440" bIns="45720" rtlCol="0" anchor="t">
            <a:normAutofit/>
          </a:bodyPr>
          <a:lstStyle/>
          <a:p>
            <a:r>
              <a:rPr lang="en-GB" dirty="0"/>
              <a:t>Some come across as abrupt and intimidating when assisting unrepresented defendants (Derbyshire 1984)</a:t>
            </a:r>
          </a:p>
          <a:p>
            <a:r>
              <a:rPr lang="en-GB" dirty="0"/>
              <a:t>Allegiance to the rules/proper running of court (Astor 1986:232) rather than the most just outcome for defendants </a:t>
            </a:r>
          </a:p>
          <a:p>
            <a:r>
              <a:rPr lang="en-GB" dirty="0"/>
              <a:t>Huge amount of influence over magistrates?</a:t>
            </a:r>
            <a:endParaRPr lang="en-GB" dirty="0">
              <a:cs typeface="Calibri" panose="020F0502020204030204"/>
            </a:endParaRPr>
          </a:p>
          <a:p>
            <a:r>
              <a:rPr lang="en-GB" dirty="0"/>
              <a:t>Influence over due process and crime control (Sanders et al 2010: 515)</a:t>
            </a:r>
          </a:p>
        </p:txBody>
      </p:sp>
    </p:spTree>
    <p:extLst>
      <p:ext uri="{BB962C8B-B14F-4D97-AF65-F5344CB8AC3E}">
        <p14:creationId xmlns:p14="http://schemas.microsoft.com/office/powerpoint/2010/main" val="21184273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A5A16A-3A8E-4377-A68F-DA3F9A5C34D6}"/>
              </a:ext>
            </a:extLst>
          </p:cNvPr>
          <p:cNvSpPr txBox="1"/>
          <p:nvPr/>
        </p:nvSpPr>
        <p:spPr>
          <a:xfrm>
            <a:off x="743778" y="2105359"/>
            <a:ext cx="10704443" cy="1569660"/>
          </a:xfrm>
          <a:prstGeom prst="rect">
            <a:avLst/>
          </a:prstGeom>
          <a:noFill/>
        </p:spPr>
        <p:txBody>
          <a:bodyPr wrap="square" rtlCol="0">
            <a:spAutoFit/>
          </a:bodyPr>
          <a:lstStyle/>
          <a:p>
            <a:pPr algn="just"/>
            <a:r>
              <a:rPr lang="en-GB" sz="2400" dirty="0"/>
              <a:t>“</a:t>
            </a:r>
            <a:r>
              <a:rPr lang="en-GB" sz="2400" i="1" dirty="0"/>
              <a:t>Lay magistrates in England and Wales undertake the functions performed by both judge and jury in the Crown Court. They are judges of fact and law and usually impose sentence. This has led to the description of magistrates as uniquely powerful when compared with lay decision makers in other jurisdictions</a:t>
            </a:r>
            <a:r>
              <a:rPr lang="en-GB" sz="2400" dirty="0"/>
              <a:t>.” (Davies 2005:93)</a:t>
            </a:r>
          </a:p>
        </p:txBody>
      </p:sp>
      <p:sp>
        <p:nvSpPr>
          <p:cNvPr id="3" name="TextBox 2">
            <a:extLst>
              <a:ext uri="{FF2B5EF4-FFF2-40B4-BE49-F238E27FC236}">
                <a16:creationId xmlns:a16="http://schemas.microsoft.com/office/drawing/2014/main" id="{72E2ACEF-616C-4D8E-A7B0-35887AB77F8D}"/>
              </a:ext>
            </a:extLst>
          </p:cNvPr>
          <p:cNvSpPr txBox="1"/>
          <p:nvPr/>
        </p:nvSpPr>
        <p:spPr>
          <a:xfrm>
            <a:off x="824948" y="834887"/>
            <a:ext cx="7623313" cy="646331"/>
          </a:xfrm>
          <a:prstGeom prst="rect">
            <a:avLst/>
          </a:prstGeom>
          <a:noFill/>
        </p:spPr>
        <p:txBody>
          <a:bodyPr wrap="square" rtlCol="0">
            <a:spAutoFit/>
          </a:bodyPr>
          <a:lstStyle/>
          <a:p>
            <a:r>
              <a:rPr lang="en-GB" sz="3600" dirty="0"/>
              <a:t>Do magistrates have too much power?</a:t>
            </a:r>
          </a:p>
        </p:txBody>
      </p:sp>
      <p:sp>
        <p:nvSpPr>
          <p:cNvPr id="4" name="TextBox 3">
            <a:extLst>
              <a:ext uri="{FF2B5EF4-FFF2-40B4-BE49-F238E27FC236}">
                <a16:creationId xmlns:a16="http://schemas.microsoft.com/office/drawing/2014/main" id="{2C370BD4-5AF8-418C-93BF-A575BBE45E6F}"/>
              </a:ext>
            </a:extLst>
          </p:cNvPr>
          <p:cNvSpPr txBox="1"/>
          <p:nvPr/>
        </p:nvSpPr>
        <p:spPr>
          <a:xfrm>
            <a:off x="976544" y="4438835"/>
            <a:ext cx="10147175" cy="830997"/>
          </a:xfrm>
          <a:prstGeom prst="rect">
            <a:avLst/>
          </a:prstGeom>
          <a:noFill/>
        </p:spPr>
        <p:txBody>
          <a:bodyPr wrap="square" lIns="91440" tIns="45720" rIns="91440" bIns="45720" rtlCol="0" anchor="t">
            <a:spAutoFit/>
          </a:bodyPr>
          <a:lstStyle/>
          <a:p>
            <a:r>
              <a:rPr lang="en-GB" sz="2400" dirty="0">
                <a:ea typeface="+mn-lt"/>
                <a:cs typeface="+mn-lt"/>
              </a:rPr>
              <a:t>https://www.gov.uk/government/news/magistrates-to-help-tackle-backlog-as-sentencing-powers-doubled</a:t>
            </a:r>
            <a:endParaRPr lang="en-US" dirty="0"/>
          </a:p>
        </p:txBody>
      </p:sp>
    </p:spTree>
    <p:extLst>
      <p:ext uri="{BB962C8B-B14F-4D97-AF65-F5344CB8AC3E}">
        <p14:creationId xmlns:p14="http://schemas.microsoft.com/office/powerpoint/2010/main" val="21156407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498D46-F6A6-469B-B3EC-D6E4ADF3EA3C}"/>
              </a:ext>
            </a:extLst>
          </p:cNvPr>
          <p:cNvSpPr txBox="1"/>
          <p:nvPr/>
        </p:nvSpPr>
        <p:spPr>
          <a:xfrm>
            <a:off x="980982" y="1451499"/>
            <a:ext cx="9596761" cy="590931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200" dirty="0"/>
              <a:t>13% of magistrates declared themselves as BAME. </a:t>
            </a:r>
          </a:p>
          <a:p>
            <a:pPr marL="285750" indent="-285750">
              <a:buFont typeface="Arial" panose="020B0604020202020204" pitchFamily="34" charset="0"/>
              <a:buChar char="•"/>
            </a:pPr>
            <a:r>
              <a:rPr lang="en-GB" sz="2200" dirty="0">
                <a:cs typeface="Calibri"/>
              </a:rPr>
              <a:t>16% Barristers; 18% Solicitors; 9% Legal Executives</a:t>
            </a:r>
          </a:p>
          <a:p>
            <a:endParaRPr lang="en-GB" sz="2200" dirty="0"/>
          </a:p>
          <a:p>
            <a:pPr marL="285750" indent="-285750">
              <a:buFont typeface="Arial" panose="020B0604020202020204" pitchFamily="34" charset="0"/>
              <a:buChar char="•"/>
            </a:pPr>
            <a:r>
              <a:rPr lang="en-GB" sz="2200" dirty="0"/>
              <a:t>There were very few magistrates aged under 40 (4%) compared with 55% of magistrates who were aged over 60.</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More than half of magistrates were female (55%) </a:t>
            </a:r>
          </a:p>
          <a:p>
            <a:pPr marL="285750" indent="-285750">
              <a:buFont typeface="Arial" panose="020B0604020202020204" pitchFamily="34" charset="0"/>
              <a:buChar char="•"/>
            </a:pPr>
            <a:r>
              <a:rPr lang="en-GB" sz="2200" dirty="0">
                <a:cs typeface="Calibri"/>
              </a:rPr>
              <a:t>39% Barristers; 53% Solicitors; 77% Legal Executives</a:t>
            </a:r>
          </a:p>
          <a:p>
            <a:pPr marL="285750" indent="-285750">
              <a:buFont typeface="Arial" panose="020B0604020202020204" pitchFamily="34" charset="0"/>
              <a:buChar char="•"/>
            </a:pPr>
            <a:endParaRPr lang="en-GB" sz="2200" dirty="0">
              <a:cs typeface="Calibri"/>
            </a:endParaRPr>
          </a:p>
          <a:p>
            <a:pPr marL="285750" indent="-285750">
              <a:buFont typeface="Arial" panose="020B0604020202020204" pitchFamily="34" charset="0"/>
              <a:buChar char="•"/>
            </a:pPr>
            <a:r>
              <a:rPr lang="en-GB" sz="2200" dirty="0"/>
              <a:t>District judges – magistrates 35% female, deputy district judges 34%</a:t>
            </a:r>
            <a:endParaRPr lang="en-GB" sz="2200" dirty="0">
              <a:cs typeface="Calibri"/>
            </a:endParaRP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District judges – magistrates 7% BAME, deputy district judges (fee paid) 7%</a:t>
            </a:r>
          </a:p>
          <a:p>
            <a:pPr marL="285750" indent="-285750">
              <a:buFont typeface="Arial" panose="020B0604020202020204" pitchFamily="34" charset="0"/>
              <a:buChar char="•"/>
            </a:pPr>
            <a:endParaRPr lang="en-GB" sz="2200" dirty="0"/>
          </a:p>
          <a:p>
            <a:pPr marL="285750" indent="-285750">
              <a:buFont typeface="Arial" panose="020B0604020202020204" pitchFamily="34" charset="0"/>
              <a:buChar char="•"/>
            </a:pPr>
            <a:r>
              <a:rPr lang="en-GB" sz="2200" dirty="0"/>
              <a:t>Will it get worse? https://www.theguardian.com/law/2016/jun/22/fall-in-number-of-magistrates-will-mean-less-diversity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p:txBody>
      </p:sp>
      <p:sp>
        <p:nvSpPr>
          <p:cNvPr id="4" name="TextBox 3">
            <a:extLst>
              <a:ext uri="{FF2B5EF4-FFF2-40B4-BE49-F238E27FC236}">
                <a16:creationId xmlns:a16="http://schemas.microsoft.com/office/drawing/2014/main" id="{9B80FEDC-CC06-45B3-A7BB-B21696B3AB6E}"/>
              </a:ext>
            </a:extLst>
          </p:cNvPr>
          <p:cNvSpPr txBox="1"/>
          <p:nvPr/>
        </p:nvSpPr>
        <p:spPr>
          <a:xfrm>
            <a:off x="1269507" y="95382"/>
            <a:ext cx="9019713" cy="1200329"/>
          </a:xfrm>
          <a:prstGeom prst="rect">
            <a:avLst/>
          </a:prstGeom>
          <a:noFill/>
        </p:spPr>
        <p:txBody>
          <a:bodyPr wrap="square" lIns="91440" tIns="45720" rIns="91440" bIns="45720" rtlCol="0" anchor="t">
            <a:spAutoFit/>
          </a:bodyPr>
          <a:lstStyle/>
          <a:p>
            <a:r>
              <a:rPr lang="en-GB" sz="3600" dirty="0"/>
              <a:t>Findings of the Lord Chief Justice of England and Wales’ Judicial Diversity Statistics  </a:t>
            </a:r>
          </a:p>
        </p:txBody>
      </p:sp>
    </p:spTree>
    <p:extLst>
      <p:ext uri="{BB962C8B-B14F-4D97-AF65-F5344CB8AC3E}">
        <p14:creationId xmlns:p14="http://schemas.microsoft.com/office/powerpoint/2010/main" val="30093014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642AA-8DC9-4773-B599-96A7E6B55A37}"/>
              </a:ext>
            </a:extLst>
          </p:cNvPr>
          <p:cNvSpPr>
            <a:spLocks noGrp="1"/>
          </p:cNvSpPr>
          <p:nvPr>
            <p:ph type="title"/>
          </p:nvPr>
        </p:nvSpPr>
        <p:spPr/>
        <p:txBody>
          <a:bodyPr/>
          <a:lstStyle/>
          <a:p>
            <a:r>
              <a:rPr lang="en-GB" dirty="0">
                <a:latin typeface="+mn-lt"/>
              </a:rPr>
              <a:t>From the magistrates’ perspective</a:t>
            </a:r>
          </a:p>
        </p:txBody>
      </p:sp>
      <p:sp>
        <p:nvSpPr>
          <p:cNvPr id="3" name="Content Placeholder 2">
            <a:extLst>
              <a:ext uri="{FF2B5EF4-FFF2-40B4-BE49-F238E27FC236}">
                <a16:creationId xmlns:a16="http://schemas.microsoft.com/office/drawing/2014/main" id="{12BF8D6E-8243-4221-855E-613BB84A8438}"/>
              </a:ext>
            </a:extLst>
          </p:cNvPr>
          <p:cNvSpPr>
            <a:spLocks noGrp="1"/>
          </p:cNvSpPr>
          <p:nvPr>
            <p:ph idx="1"/>
          </p:nvPr>
        </p:nvSpPr>
        <p:spPr/>
        <p:txBody>
          <a:bodyPr/>
          <a:lstStyle/>
          <a:p>
            <a:r>
              <a:rPr lang="en-GB" dirty="0"/>
              <a:t>Volunteer role – they give up time and energy – should society be grateful?</a:t>
            </a:r>
          </a:p>
          <a:p>
            <a:r>
              <a:rPr lang="en-GB" dirty="0"/>
              <a:t>Low morale</a:t>
            </a:r>
          </a:p>
          <a:p>
            <a:r>
              <a:rPr lang="en-GB" dirty="0">
                <a:hlinkClick r:id="rId2"/>
              </a:rPr>
              <a:t>https://www.theguardian.com/law/2016/dec/12/crisis-in-morale-blamed-for-resignation-of-842-magistrates-since-april</a:t>
            </a:r>
          </a:p>
          <a:p>
            <a:r>
              <a:rPr lang="en-GB" dirty="0">
                <a:hlinkClick r:id="rId2"/>
              </a:rPr>
              <a:t>https://www.theguardian.com/law/2016/nov/29/magistrates-quitting-uk-court-closures-cost-cutting</a:t>
            </a:r>
            <a:endParaRPr lang="en-GB" dirty="0"/>
          </a:p>
          <a:p>
            <a:endParaRPr lang="en-GB" dirty="0"/>
          </a:p>
          <a:p>
            <a:endParaRPr lang="en-GB" dirty="0"/>
          </a:p>
        </p:txBody>
      </p:sp>
    </p:spTree>
    <p:extLst>
      <p:ext uri="{BB962C8B-B14F-4D97-AF65-F5344CB8AC3E}">
        <p14:creationId xmlns:p14="http://schemas.microsoft.com/office/powerpoint/2010/main" val="1273995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D686-E3B3-41F2-BA30-B9FD17CD91E6}"/>
              </a:ext>
            </a:extLst>
          </p:cNvPr>
          <p:cNvSpPr>
            <a:spLocks noGrp="1"/>
          </p:cNvSpPr>
          <p:nvPr>
            <p:ph type="title"/>
          </p:nvPr>
        </p:nvSpPr>
        <p:spPr/>
        <p:txBody>
          <a:bodyPr/>
          <a:lstStyle/>
          <a:p>
            <a:r>
              <a:rPr lang="en-GB" dirty="0">
                <a:latin typeface="+mn-lt"/>
              </a:rPr>
              <a:t>Criticism of the magistrates links</a:t>
            </a:r>
          </a:p>
        </p:txBody>
      </p:sp>
      <p:sp>
        <p:nvSpPr>
          <p:cNvPr id="3" name="Content Placeholder 2">
            <a:extLst>
              <a:ext uri="{FF2B5EF4-FFF2-40B4-BE49-F238E27FC236}">
                <a16:creationId xmlns:a16="http://schemas.microsoft.com/office/drawing/2014/main" id="{7567E966-0542-4E71-A840-B9936D5B5EB5}"/>
              </a:ext>
            </a:extLst>
          </p:cNvPr>
          <p:cNvSpPr>
            <a:spLocks noGrp="1"/>
          </p:cNvSpPr>
          <p:nvPr>
            <p:ph idx="1"/>
          </p:nvPr>
        </p:nvSpPr>
        <p:spPr/>
        <p:txBody>
          <a:bodyPr>
            <a:normAutofit/>
          </a:bodyPr>
          <a:lstStyle/>
          <a:p>
            <a:r>
              <a:rPr lang="en-GB" dirty="0">
                <a:hlinkClick r:id="rId2"/>
              </a:rPr>
              <a:t>https://www.parliament.uk/business/committees/committees-a-z/commons-select/justice-committee/news-parliament-2017/role-of-the-magistry-report-published-17-19/</a:t>
            </a:r>
            <a:endParaRPr lang="en-GB" dirty="0"/>
          </a:p>
          <a:p>
            <a:endParaRPr lang="en-GB" dirty="0"/>
          </a:p>
          <a:p>
            <a:r>
              <a:rPr lang="en-GB" dirty="0">
                <a:hlinkClick r:id="rId3"/>
              </a:rPr>
              <a:t>http://www.transformjustice.org.uk/the-magistracy-is-withering-on-the-vine-can-and-should-it-be-revived/</a:t>
            </a:r>
            <a:endParaRPr lang="en-GB" dirty="0"/>
          </a:p>
          <a:p>
            <a:endParaRPr lang="en-GB" dirty="0"/>
          </a:p>
          <a:p>
            <a:r>
              <a:rPr lang="en-GB" dirty="0">
                <a:hlinkClick r:id="rId4"/>
              </a:rPr>
              <a:t>https://www.theguardian.com/law/2016/jun/22/fall-in-number-of-magistrates-will-mean-less-diversity</a:t>
            </a:r>
            <a:endParaRPr lang="en-GB" dirty="0"/>
          </a:p>
          <a:p>
            <a:endParaRPr lang="en-GB" dirty="0"/>
          </a:p>
          <a:p>
            <a:endParaRPr lang="en-GB" dirty="0"/>
          </a:p>
        </p:txBody>
      </p:sp>
    </p:spTree>
    <p:extLst>
      <p:ext uri="{BB962C8B-B14F-4D97-AF65-F5344CB8AC3E}">
        <p14:creationId xmlns:p14="http://schemas.microsoft.com/office/powerpoint/2010/main" val="6729373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87FFC-29E3-4276-B0A7-AA8AD7999ABE}"/>
              </a:ext>
            </a:extLst>
          </p:cNvPr>
          <p:cNvSpPr>
            <a:spLocks noGrp="1"/>
          </p:cNvSpPr>
          <p:nvPr>
            <p:ph type="title"/>
          </p:nvPr>
        </p:nvSpPr>
        <p:spPr/>
        <p:txBody>
          <a:bodyPr/>
          <a:lstStyle/>
          <a:p>
            <a:r>
              <a:rPr lang="en-GB" dirty="0">
                <a:latin typeface="+mn-lt"/>
              </a:rPr>
              <a:t>Right to trial by jury</a:t>
            </a:r>
          </a:p>
        </p:txBody>
      </p:sp>
      <p:sp>
        <p:nvSpPr>
          <p:cNvPr id="3" name="Content Placeholder 2">
            <a:extLst>
              <a:ext uri="{FF2B5EF4-FFF2-40B4-BE49-F238E27FC236}">
                <a16:creationId xmlns:a16="http://schemas.microsoft.com/office/drawing/2014/main" id="{FF55B2C6-45E7-464A-9ED0-2EC60BD9BC84}"/>
              </a:ext>
            </a:extLst>
          </p:cNvPr>
          <p:cNvSpPr>
            <a:spLocks noGrp="1"/>
          </p:cNvSpPr>
          <p:nvPr>
            <p:ph idx="1"/>
          </p:nvPr>
        </p:nvSpPr>
        <p:spPr/>
        <p:txBody>
          <a:bodyPr/>
          <a:lstStyle/>
          <a:p>
            <a:r>
              <a:rPr lang="en-GB" sz="4000" dirty="0">
                <a:cs typeface="Times New Roman" panose="02020603050405020304" pitchFamily="18" charset="0"/>
              </a:rPr>
              <a:t>All criminal cases that are indictable go to a jury.</a:t>
            </a:r>
          </a:p>
          <a:p>
            <a:r>
              <a:rPr lang="en-GB" sz="4000" dirty="0">
                <a:cs typeface="Times New Roman" panose="02020603050405020304" pitchFamily="18" charset="0"/>
              </a:rPr>
              <a:t>Either way cases may go to a jury and the defendant may opt for a jury trial.</a:t>
            </a:r>
          </a:p>
          <a:p>
            <a:r>
              <a:rPr lang="en-GB" sz="4000" dirty="0">
                <a:cs typeface="Times New Roman" panose="02020603050405020304" pitchFamily="18" charset="0"/>
              </a:rPr>
              <a:t>Trial by jury represents a small percentage of criminal trials</a:t>
            </a:r>
          </a:p>
          <a:p>
            <a:endParaRPr lang="en-GB" dirty="0"/>
          </a:p>
        </p:txBody>
      </p:sp>
    </p:spTree>
    <p:extLst>
      <p:ext uri="{BB962C8B-B14F-4D97-AF65-F5344CB8AC3E}">
        <p14:creationId xmlns:p14="http://schemas.microsoft.com/office/powerpoint/2010/main" val="7300047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94C39-65D2-4207-9ABA-95824BC05F31}"/>
              </a:ext>
            </a:extLst>
          </p:cNvPr>
          <p:cNvSpPr>
            <a:spLocks noGrp="1"/>
          </p:cNvSpPr>
          <p:nvPr>
            <p:ph type="title"/>
          </p:nvPr>
        </p:nvSpPr>
        <p:spPr/>
        <p:txBody>
          <a:bodyPr/>
          <a:lstStyle/>
          <a:p>
            <a:r>
              <a:rPr lang="en-GB" dirty="0">
                <a:latin typeface="+mn-lt"/>
                <a:cs typeface="Times New Roman" panose="02020603050405020304" pitchFamily="18" charset="0"/>
              </a:rPr>
              <a:t>Criminal trial in Crown court</a:t>
            </a:r>
            <a:endParaRPr lang="en-GB" dirty="0">
              <a:latin typeface="+mn-lt"/>
            </a:endParaRPr>
          </a:p>
        </p:txBody>
      </p:sp>
      <p:sp>
        <p:nvSpPr>
          <p:cNvPr id="3" name="Content Placeholder 2">
            <a:extLst>
              <a:ext uri="{FF2B5EF4-FFF2-40B4-BE49-F238E27FC236}">
                <a16:creationId xmlns:a16="http://schemas.microsoft.com/office/drawing/2014/main" id="{6C9DBA1D-0833-4D63-B036-42B833532BD7}"/>
              </a:ext>
            </a:extLst>
          </p:cNvPr>
          <p:cNvSpPr>
            <a:spLocks noGrp="1"/>
          </p:cNvSpPr>
          <p:nvPr>
            <p:ph idx="1"/>
          </p:nvPr>
        </p:nvSpPr>
        <p:spPr/>
        <p:txBody>
          <a:bodyPr>
            <a:normAutofit fontScale="92500" lnSpcReduction="20000"/>
          </a:bodyPr>
          <a:lstStyle/>
          <a:p>
            <a:pPr>
              <a:lnSpc>
                <a:spcPct val="150000"/>
              </a:lnSpc>
            </a:pPr>
            <a:r>
              <a:rPr lang="en-GB" dirty="0">
                <a:cs typeface="Times New Roman" panose="02020603050405020304" pitchFamily="18" charset="0"/>
              </a:rPr>
              <a:t>Judge sums up for jury at end of trial.</a:t>
            </a:r>
          </a:p>
          <a:p>
            <a:pPr>
              <a:lnSpc>
                <a:spcPct val="150000"/>
              </a:lnSpc>
            </a:pPr>
            <a:r>
              <a:rPr lang="en-GB" dirty="0">
                <a:cs typeface="Times New Roman" panose="02020603050405020304" pitchFamily="18" charset="0"/>
              </a:rPr>
              <a:t>Judge can direct jury not to convict ( on grounds of insufficient evidence) but cannot direct jury to convict.</a:t>
            </a:r>
          </a:p>
          <a:p>
            <a:pPr>
              <a:lnSpc>
                <a:spcPct val="150000"/>
              </a:lnSpc>
            </a:pPr>
            <a:r>
              <a:rPr lang="en-GB" dirty="0">
                <a:cs typeface="Times New Roman" panose="02020603050405020304" pitchFamily="18" charset="0"/>
              </a:rPr>
              <a:t>But tone of summing up may influence jury</a:t>
            </a:r>
            <a:r>
              <a:rPr lang="en-GB" b="1" i="1" dirty="0">
                <a:cs typeface="Times New Roman" panose="02020603050405020304" pitchFamily="18" charset="0"/>
              </a:rPr>
              <a:t>.</a:t>
            </a:r>
            <a:endParaRPr lang="en-GB" dirty="0">
              <a:cs typeface="Times New Roman" panose="02020603050405020304" pitchFamily="18" charset="0"/>
            </a:endParaRPr>
          </a:p>
          <a:p>
            <a:pPr>
              <a:lnSpc>
                <a:spcPct val="150000"/>
              </a:lnSpc>
            </a:pPr>
            <a:r>
              <a:rPr lang="en-GB" dirty="0">
                <a:cs typeface="Times New Roman" panose="02020603050405020304" pitchFamily="18" charset="0"/>
              </a:rPr>
              <a:t>Pressure on jury </a:t>
            </a:r>
            <a:r>
              <a:rPr lang="en-GB" i="1" dirty="0">
                <a:cs typeface="Times New Roman" panose="02020603050405020304" pitchFamily="18" charset="0"/>
              </a:rPr>
              <a:t>- R v McKenna </a:t>
            </a:r>
            <a:r>
              <a:rPr lang="en-GB" dirty="0">
                <a:cs typeface="Times New Roman" panose="02020603050405020304" pitchFamily="18" charset="0"/>
              </a:rPr>
              <a:t>[1960] where judge threatened jury that if they did not return a verdict in the next 10 minutes they would be locked up all night.</a:t>
            </a:r>
            <a:endParaRPr lang="en-GB" i="1" dirty="0">
              <a:cs typeface="Times New Roman" panose="02020603050405020304" pitchFamily="18" charset="0"/>
            </a:endParaRPr>
          </a:p>
          <a:p>
            <a:endParaRPr lang="en-GB" dirty="0"/>
          </a:p>
        </p:txBody>
      </p:sp>
    </p:spTree>
    <p:extLst>
      <p:ext uri="{BB962C8B-B14F-4D97-AF65-F5344CB8AC3E}">
        <p14:creationId xmlns:p14="http://schemas.microsoft.com/office/powerpoint/2010/main" val="41195632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0EC4E-3449-41A8-A921-20E79A038E17}"/>
              </a:ext>
            </a:extLst>
          </p:cNvPr>
          <p:cNvSpPr>
            <a:spLocks noGrp="1"/>
          </p:cNvSpPr>
          <p:nvPr>
            <p:ph type="title"/>
          </p:nvPr>
        </p:nvSpPr>
        <p:spPr/>
        <p:txBody>
          <a:bodyPr/>
          <a:lstStyle/>
          <a:p>
            <a:r>
              <a:rPr lang="en-GB" dirty="0">
                <a:latin typeface="+mn-lt"/>
              </a:rPr>
              <a:t>Who are the jury?</a:t>
            </a:r>
          </a:p>
        </p:txBody>
      </p:sp>
      <p:sp>
        <p:nvSpPr>
          <p:cNvPr id="3" name="Content Placeholder 2">
            <a:extLst>
              <a:ext uri="{FF2B5EF4-FFF2-40B4-BE49-F238E27FC236}">
                <a16:creationId xmlns:a16="http://schemas.microsoft.com/office/drawing/2014/main" id="{8FC11651-5C97-438A-A820-B86CC1766910}"/>
              </a:ext>
            </a:extLst>
          </p:cNvPr>
          <p:cNvSpPr>
            <a:spLocks noGrp="1"/>
          </p:cNvSpPr>
          <p:nvPr>
            <p:ph idx="1"/>
          </p:nvPr>
        </p:nvSpPr>
        <p:spPr/>
        <p:txBody>
          <a:bodyPr>
            <a:normAutofit/>
          </a:bodyPr>
          <a:lstStyle/>
          <a:p>
            <a:r>
              <a:rPr lang="en-GB" sz="3600" dirty="0"/>
              <a:t>12 in England &amp; Wales for each trial</a:t>
            </a:r>
          </a:p>
          <a:p>
            <a:r>
              <a:rPr lang="en-GB" sz="3600" dirty="0"/>
              <a:t>They decide on the facts of the case</a:t>
            </a:r>
          </a:p>
          <a:p>
            <a:r>
              <a:rPr lang="en-GB" sz="3600" dirty="0"/>
              <a:t>Defence and prosecution try to convince the jury</a:t>
            </a:r>
          </a:p>
          <a:p>
            <a:r>
              <a:rPr lang="en-GB" sz="3600" dirty="0"/>
              <a:t>Jury decides whether defendant is guilty or not</a:t>
            </a:r>
          </a:p>
          <a:p>
            <a:r>
              <a:rPr lang="en-GB" sz="3600" dirty="0"/>
              <a:t>Judge explains the law</a:t>
            </a:r>
          </a:p>
        </p:txBody>
      </p:sp>
    </p:spTree>
    <p:extLst>
      <p:ext uri="{BB962C8B-B14F-4D97-AF65-F5344CB8AC3E}">
        <p14:creationId xmlns:p14="http://schemas.microsoft.com/office/powerpoint/2010/main" val="40673248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87C2-4178-4A31-8A50-3B488CFAA389}"/>
              </a:ext>
            </a:extLst>
          </p:cNvPr>
          <p:cNvSpPr>
            <a:spLocks noGrp="1"/>
          </p:cNvSpPr>
          <p:nvPr>
            <p:ph type="title"/>
          </p:nvPr>
        </p:nvSpPr>
        <p:spPr/>
        <p:txBody>
          <a:bodyPr/>
          <a:lstStyle/>
          <a:p>
            <a:r>
              <a:rPr lang="en-GB" dirty="0">
                <a:latin typeface="+mn-lt"/>
              </a:rPr>
              <a:t>Juror eligibility</a:t>
            </a:r>
          </a:p>
        </p:txBody>
      </p:sp>
      <p:sp>
        <p:nvSpPr>
          <p:cNvPr id="3" name="Content Placeholder 2">
            <a:extLst>
              <a:ext uri="{FF2B5EF4-FFF2-40B4-BE49-F238E27FC236}">
                <a16:creationId xmlns:a16="http://schemas.microsoft.com/office/drawing/2014/main" id="{FCE1EA96-B18F-440C-8699-65820D89237B}"/>
              </a:ext>
            </a:extLst>
          </p:cNvPr>
          <p:cNvSpPr>
            <a:spLocks noGrp="1"/>
          </p:cNvSpPr>
          <p:nvPr>
            <p:ph idx="1"/>
          </p:nvPr>
        </p:nvSpPr>
        <p:spPr/>
        <p:txBody>
          <a:bodyPr>
            <a:normAutofit fontScale="77500" lnSpcReduction="20000"/>
          </a:bodyPr>
          <a:lstStyle/>
          <a:p>
            <a:pPr>
              <a:lnSpc>
                <a:spcPct val="150000"/>
              </a:lnSpc>
            </a:pPr>
            <a:r>
              <a:rPr lang="en-GB" dirty="0">
                <a:cs typeface="Times New Roman" panose="02020603050405020304" pitchFamily="18" charset="0"/>
              </a:rPr>
              <a:t>Criminal Justice Act 2003 removed previous exclusions relating to persons involved in the administration of justice</a:t>
            </a:r>
          </a:p>
          <a:p>
            <a:pPr>
              <a:lnSpc>
                <a:spcPct val="150000"/>
              </a:lnSpc>
            </a:pPr>
            <a:r>
              <a:rPr lang="en-GB" dirty="0">
                <a:cs typeface="Times New Roman" panose="02020603050405020304" pitchFamily="18" charset="0"/>
              </a:rPr>
              <a:t>In England and Wales, it is a random selection – should it be representative? </a:t>
            </a:r>
          </a:p>
          <a:p>
            <a:pPr>
              <a:lnSpc>
                <a:spcPct val="150000"/>
              </a:lnSpc>
            </a:pPr>
            <a:r>
              <a:rPr lang="en-GB" dirty="0">
                <a:cs typeface="Times New Roman" panose="02020603050405020304" pitchFamily="18" charset="0"/>
              </a:rPr>
              <a:t>18 – 70</a:t>
            </a:r>
          </a:p>
          <a:p>
            <a:pPr>
              <a:lnSpc>
                <a:spcPct val="150000"/>
              </a:lnSpc>
            </a:pPr>
            <a:r>
              <a:rPr lang="en-GB" dirty="0">
                <a:cs typeface="Times New Roman" panose="02020603050405020304" pitchFamily="18" charset="0"/>
              </a:rPr>
              <a:t>On electoral register</a:t>
            </a:r>
          </a:p>
          <a:p>
            <a:pPr>
              <a:lnSpc>
                <a:spcPct val="150000"/>
              </a:lnSpc>
            </a:pPr>
            <a:r>
              <a:rPr lang="en-GB" dirty="0">
                <a:cs typeface="Times New Roman" panose="02020603050405020304" pitchFamily="18" charset="0"/>
              </a:rPr>
              <a:t>Lived in UK for 5 years or more since age of 13</a:t>
            </a:r>
          </a:p>
          <a:p>
            <a:pPr>
              <a:lnSpc>
                <a:spcPct val="150000"/>
              </a:lnSpc>
            </a:pPr>
            <a:r>
              <a:rPr lang="en-GB" dirty="0">
                <a:cs typeface="Times New Roman" panose="02020603050405020304" pitchFamily="18" charset="0"/>
              </a:rPr>
              <a:t>Not sentenced to prison for 5 years or more, or subject to imprisonment in the last 10 years</a:t>
            </a:r>
          </a:p>
          <a:p>
            <a:endParaRPr lang="en-GB" dirty="0"/>
          </a:p>
        </p:txBody>
      </p:sp>
    </p:spTree>
    <p:extLst>
      <p:ext uri="{BB962C8B-B14F-4D97-AF65-F5344CB8AC3E}">
        <p14:creationId xmlns:p14="http://schemas.microsoft.com/office/powerpoint/2010/main" val="40599043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757E-EF71-4E1D-BB33-05C5DA4D1B21}"/>
              </a:ext>
            </a:extLst>
          </p:cNvPr>
          <p:cNvSpPr>
            <a:spLocks noGrp="1"/>
          </p:cNvSpPr>
          <p:nvPr>
            <p:ph type="title"/>
          </p:nvPr>
        </p:nvSpPr>
        <p:spPr/>
        <p:txBody>
          <a:bodyPr/>
          <a:lstStyle/>
          <a:p>
            <a:r>
              <a:rPr lang="en-GB" dirty="0">
                <a:latin typeface="+mn-lt"/>
                <a:cs typeface="Times New Roman" panose="02020603050405020304" pitchFamily="18" charset="0"/>
              </a:rPr>
              <a:t>Unanimous v majority verdict </a:t>
            </a:r>
            <a:endParaRPr lang="en-GB" dirty="0">
              <a:latin typeface="+mn-lt"/>
            </a:endParaRPr>
          </a:p>
        </p:txBody>
      </p:sp>
      <p:sp>
        <p:nvSpPr>
          <p:cNvPr id="3" name="Content Placeholder 2">
            <a:extLst>
              <a:ext uri="{FF2B5EF4-FFF2-40B4-BE49-F238E27FC236}">
                <a16:creationId xmlns:a16="http://schemas.microsoft.com/office/drawing/2014/main" id="{9C3282D9-28FC-4C42-A4F9-14233F7331E6}"/>
              </a:ext>
            </a:extLst>
          </p:cNvPr>
          <p:cNvSpPr>
            <a:spLocks noGrp="1"/>
          </p:cNvSpPr>
          <p:nvPr>
            <p:ph idx="1"/>
          </p:nvPr>
        </p:nvSpPr>
        <p:spPr/>
        <p:txBody>
          <a:bodyPr/>
          <a:lstStyle/>
          <a:p>
            <a:pPr>
              <a:lnSpc>
                <a:spcPct val="150000"/>
              </a:lnSpc>
            </a:pPr>
            <a:r>
              <a:rPr lang="en-GB" i="1" dirty="0">
                <a:cs typeface="Times New Roman" panose="02020603050405020304" pitchFamily="18" charset="0"/>
              </a:rPr>
              <a:t>“If one or two jurymen conscientiously feel strongly enough to dissent from the majority view that demonstrates to my satisfaction that there is a reasonable doubt as to the guilt of the accused.” </a:t>
            </a:r>
          </a:p>
          <a:p>
            <a:pPr>
              <a:lnSpc>
                <a:spcPct val="150000"/>
              </a:lnSpc>
            </a:pPr>
            <a:r>
              <a:rPr lang="en-GB" sz="2000" dirty="0">
                <a:cs typeface="Times New Roman" panose="02020603050405020304" pitchFamily="18" charset="0"/>
              </a:rPr>
              <a:t>(Freeman, in Sanders et al, 2010).</a:t>
            </a:r>
            <a:endParaRPr lang="en-GB" dirty="0">
              <a:cs typeface="Times New Roman" panose="02020603050405020304" pitchFamily="18" charset="0"/>
            </a:endParaRPr>
          </a:p>
          <a:p>
            <a:pPr>
              <a:lnSpc>
                <a:spcPct val="150000"/>
              </a:lnSpc>
            </a:pPr>
            <a:r>
              <a:rPr lang="en-GB" dirty="0">
                <a:cs typeface="Times New Roman" panose="02020603050405020304" pitchFamily="18" charset="0"/>
              </a:rPr>
              <a:t>Undermines requirement that prosecution proves guilt beyond a reasonable doubt.</a:t>
            </a:r>
          </a:p>
          <a:p>
            <a:endParaRPr lang="en-GB" dirty="0"/>
          </a:p>
        </p:txBody>
      </p:sp>
    </p:spTree>
    <p:extLst>
      <p:ext uri="{BB962C8B-B14F-4D97-AF65-F5344CB8AC3E}">
        <p14:creationId xmlns:p14="http://schemas.microsoft.com/office/powerpoint/2010/main" val="16383637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74CA6-5D39-4E93-A1F7-96DAED0BB01B}"/>
              </a:ext>
            </a:extLst>
          </p:cNvPr>
          <p:cNvSpPr>
            <a:spLocks noGrp="1"/>
          </p:cNvSpPr>
          <p:nvPr>
            <p:ph type="title"/>
          </p:nvPr>
        </p:nvSpPr>
        <p:spPr/>
        <p:txBody>
          <a:bodyPr>
            <a:normAutofit/>
          </a:bodyPr>
          <a:lstStyle/>
          <a:p>
            <a:r>
              <a:rPr lang="en-GB" dirty="0">
                <a:latin typeface="+mn-lt"/>
                <a:cs typeface="Times New Roman" panose="02020603050405020304" pitchFamily="18" charset="0"/>
              </a:rPr>
              <a:t>Unanimous v majority verdict </a:t>
            </a:r>
            <a:endParaRPr lang="en-GB" dirty="0">
              <a:latin typeface="+mn-lt"/>
            </a:endParaRPr>
          </a:p>
        </p:txBody>
      </p:sp>
      <p:sp>
        <p:nvSpPr>
          <p:cNvPr id="3" name="Content Placeholder 2">
            <a:extLst>
              <a:ext uri="{FF2B5EF4-FFF2-40B4-BE49-F238E27FC236}">
                <a16:creationId xmlns:a16="http://schemas.microsoft.com/office/drawing/2014/main" id="{99750688-DE06-4E09-AF73-DB5E70978C90}"/>
              </a:ext>
            </a:extLst>
          </p:cNvPr>
          <p:cNvSpPr>
            <a:spLocks noGrp="1"/>
          </p:cNvSpPr>
          <p:nvPr>
            <p:ph idx="1"/>
          </p:nvPr>
        </p:nvSpPr>
        <p:spPr/>
        <p:txBody>
          <a:bodyPr>
            <a:normAutofit lnSpcReduction="10000"/>
          </a:bodyPr>
          <a:lstStyle/>
          <a:p>
            <a:pPr>
              <a:lnSpc>
                <a:spcPct val="150000"/>
              </a:lnSpc>
            </a:pPr>
            <a:r>
              <a:rPr lang="en-GB" dirty="0">
                <a:cs typeface="Times New Roman" panose="02020603050405020304" pitchFamily="18" charset="0"/>
              </a:rPr>
              <a:t>Introduction of majority verdicts - nearly one in five (18%) of guilty verdicts are now by majority.</a:t>
            </a:r>
          </a:p>
          <a:p>
            <a:pPr>
              <a:lnSpc>
                <a:spcPct val="150000"/>
              </a:lnSpc>
            </a:pPr>
            <a:r>
              <a:rPr lang="en-GB" dirty="0">
                <a:cs typeface="Times New Roman" panose="02020603050405020304" pitchFamily="18" charset="0"/>
              </a:rPr>
              <a:t>Prevent jury tampering.</a:t>
            </a:r>
          </a:p>
          <a:p>
            <a:pPr>
              <a:lnSpc>
                <a:spcPct val="150000"/>
              </a:lnSpc>
            </a:pPr>
            <a:r>
              <a:rPr lang="en-GB" dirty="0">
                <a:cs typeface="Times New Roman" panose="02020603050405020304" pitchFamily="18" charset="0"/>
              </a:rPr>
              <a:t>Conviction of guilty v acquittal of innocent.</a:t>
            </a:r>
          </a:p>
          <a:p>
            <a:pPr>
              <a:lnSpc>
                <a:spcPct val="150000"/>
              </a:lnSpc>
            </a:pPr>
            <a:r>
              <a:rPr lang="en-GB" dirty="0">
                <a:cs typeface="Times New Roman" panose="02020603050405020304" pitchFamily="18" charset="0"/>
              </a:rPr>
              <a:t>Majority v hung jury – retrial</a:t>
            </a:r>
          </a:p>
          <a:p>
            <a:pPr>
              <a:lnSpc>
                <a:spcPct val="150000"/>
              </a:lnSpc>
            </a:pPr>
            <a:r>
              <a:rPr lang="en-GB" dirty="0">
                <a:cs typeface="Times New Roman" panose="02020603050405020304" pitchFamily="18" charset="0"/>
              </a:rPr>
              <a:t>Presumption of innocence</a:t>
            </a:r>
          </a:p>
          <a:p>
            <a:endParaRPr lang="en-GB" dirty="0"/>
          </a:p>
        </p:txBody>
      </p:sp>
    </p:spTree>
    <p:extLst>
      <p:ext uri="{BB962C8B-B14F-4D97-AF65-F5344CB8AC3E}">
        <p14:creationId xmlns:p14="http://schemas.microsoft.com/office/powerpoint/2010/main" val="15260222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F086-2054-425D-9782-9DC9309E7F7C}"/>
              </a:ext>
            </a:extLst>
          </p:cNvPr>
          <p:cNvSpPr>
            <a:spLocks noGrp="1"/>
          </p:cNvSpPr>
          <p:nvPr>
            <p:ph type="title"/>
          </p:nvPr>
        </p:nvSpPr>
        <p:spPr/>
        <p:txBody>
          <a:bodyPr/>
          <a:lstStyle/>
          <a:p>
            <a:r>
              <a:rPr lang="en-GB" dirty="0">
                <a:latin typeface="+mn-lt"/>
              </a:rPr>
              <a:t>Questions to consider</a:t>
            </a:r>
          </a:p>
        </p:txBody>
      </p:sp>
      <p:sp>
        <p:nvSpPr>
          <p:cNvPr id="3" name="Content Placeholder 2">
            <a:extLst>
              <a:ext uri="{FF2B5EF4-FFF2-40B4-BE49-F238E27FC236}">
                <a16:creationId xmlns:a16="http://schemas.microsoft.com/office/drawing/2014/main" id="{2C561044-AA95-40A2-8992-47D0BB305833}"/>
              </a:ext>
            </a:extLst>
          </p:cNvPr>
          <p:cNvSpPr>
            <a:spLocks noGrp="1"/>
          </p:cNvSpPr>
          <p:nvPr>
            <p:ph idx="1"/>
          </p:nvPr>
        </p:nvSpPr>
        <p:spPr/>
        <p:txBody>
          <a:bodyPr/>
          <a:lstStyle/>
          <a:p>
            <a:r>
              <a:rPr lang="en-GB" dirty="0"/>
              <a:t>Does justice in the magistrates’ court live up to the idea of a fair trial?</a:t>
            </a:r>
          </a:p>
          <a:p>
            <a:r>
              <a:rPr lang="en-GB" dirty="0"/>
              <a:t>Where are the safeguards against procedural errors, e.g. when magistrates don’t understand the nature of the offence?</a:t>
            </a:r>
          </a:p>
          <a:p>
            <a:r>
              <a:rPr lang="en-GB" dirty="0"/>
              <a:t>Does the jury always meet the beyond reasonable doubt criteria?</a:t>
            </a:r>
          </a:p>
          <a:p>
            <a:r>
              <a:rPr lang="en-GB" dirty="0"/>
              <a:t>Can Judges make mistakes?</a:t>
            </a:r>
          </a:p>
        </p:txBody>
      </p:sp>
    </p:spTree>
    <p:extLst>
      <p:ext uri="{BB962C8B-B14F-4D97-AF65-F5344CB8AC3E}">
        <p14:creationId xmlns:p14="http://schemas.microsoft.com/office/powerpoint/2010/main" val="23688142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932F8A-61DB-4390-AAA7-F44B0DE8C8CD}"/>
              </a:ext>
            </a:extLst>
          </p:cNvPr>
          <p:cNvSpPr txBox="1"/>
          <p:nvPr/>
        </p:nvSpPr>
        <p:spPr>
          <a:xfrm>
            <a:off x="1109709" y="2743201"/>
            <a:ext cx="9365941" cy="1200329"/>
          </a:xfrm>
          <a:prstGeom prst="rect">
            <a:avLst/>
          </a:prstGeom>
          <a:noFill/>
        </p:spPr>
        <p:txBody>
          <a:bodyPr wrap="square" rtlCol="0">
            <a:spAutoFit/>
          </a:bodyPr>
          <a:lstStyle/>
          <a:p>
            <a:pPr algn="ctr"/>
            <a:r>
              <a:rPr lang="en-GB" sz="3600" dirty="0"/>
              <a:t>Are Crown courts fairer than Magistrates’ courts? If so, why? </a:t>
            </a:r>
          </a:p>
        </p:txBody>
      </p:sp>
    </p:spTree>
    <p:extLst>
      <p:ext uri="{BB962C8B-B14F-4D97-AF65-F5344CB8AC3E}">
        <p14:creationId xmlns:p14="http://schemas.microsoft.com/office/powerpoint/2010/main" val="25272304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DEDF8-0D33-4B19-A5F3-00FD287EE012}"/>
              </a:ext>
            </a:extLst>
          </p:cNvPr>
          <p:cNvSpPr>
            <a:spLocks noGrp="1"/>
          </p:cNvSpPr>
          <p:nvPr>
            <p:ph type="title"/>
          </p:nvPr>
        </p:nvSpPr>
        <p:spPr/>
        <p:txBody>
          <a:bodyPr/>
          <a:lstStyle/>
          <a:p>
            <a:r>
              <a:rPr lang="en-GB" dirty="0">
                <a:latin typeface="+mn-lt"/>
              </a:rPr>
              <a:t>Youth courts</a:t>
            </a:r>
          </a:p>
        </p:txBody>
      </p:sp>
      <p:sp>
        <p:nvSpPr>
          <p:cNvPr id="3" name="Content Placeholder 2">
            <a:extLst>
              <a:ext uri="{FF2B5EF4-FFF2-40B4-BE49-F238E27FC236}">
                <a16:creationId xmlns:a16="http://schemas.microsoft.com/office/drawing/2014/main" id="{8C781090-D1BD-4761-87E1-AFE7BD705EAF}"/>
              </a:ext>
            </a:extLst>
          </p:cNvPr>
          <p:cNvSpPr>
            <a:spLocks noGrp="1"/>
          </p:cNvSpPr>
          <p:nvPr>
            <p:ph idx="1"/>
          </p:nvPr>
        </p:nvSpPr>
        <p:spPr/>
        <p:txBody>
          <a:bodyPr>
            <a:normAutofit fontScale="92500" lnSpcReduction="10000"/>
          </a:bodyPr>
          <a:lstStyle/>
          <a:p>
            <a:pPr>
              <a:lnSpc>
                <a:spcPct val="120000"/>
              </a:lnSpc>
            </a:pPr>
            <a:r>
              <a:rPr lang="en-GB" dirty="0">
                <a:cs typeface="Times New Roman" panose="02020603050405020304" pitchFamily="18" charset="0"/>
              </a:rPr>
              <a:t>Defendants under 18 normally tried by youth court regardless of classification of offence. </a:t>
            </a:r>
          </a:p>
          <a:p>
            <a:pPr>
              <a:lnSpc>
                <a:spcPct val="120000"/>
              </a:lnSpc>
            </a:pPr>
            <a:r>
              <a:rPr lang="en-GB" dirty="0">
                <a:cs typeface="Times New Roman" panose="02020603050405020304" pitchFamily="18" charset="0"/>
                <a:hlinkClick r:id="rId2"/>
              </a:rPr>
              <a:t>https://www.gov.uk/courts/youth-courts</a:t>
            </a:r>
            <a:endParaRPr lang="en-GB" dirty="0">
              <a:cs typeface="Times New Roman" panose="02020603050405020304" pitchFamily="18" charset="0"/>
            </a:endParaRPr>
          </a:p>
          <a:p>
            <a:pPr>
              <a:lnSpc>
                <a:spcPct val="120000"/>
              </a:lnSpc>
            </a:pPr>
            <a:r>
              <a:rPr lang="en-GB" dirty="0">
                <a:cs typeface="Times New Roman" panose="02020603050405020304" pitchFamily="18" charset="0"/>
              </a:rPr>
              <a:t>10- 17</a:t>
            </a:r>
          </a:p>
          <a:p>
            <a:pPr>
              <a:lnSpc>
                <a:spcPct val="120000"/>
              </a:lnSpc>
            </a:pPr>
            <a:r>
              <a:rPr lang="en-GB" dirty="0">
                <a:cs typeface="Times New Roman" panose="02020603050405020304" pitchFamily="18" charset="0"/>
              </a:rPr>
              <a:t>3 Magistrates or 1 District judge</a:t>
            </a:r>
          </a:p>
          <a:p>
            <a:pPr>
              <a:lnSpc>
                <a:spcPct val="120000"/>
              </a:lnSpc>
            </a:pPr>
            <a:r>
              <a:rPr lang="en-GB" dirty="0">
                <a:cs typeface="Times New Roman" panose="02020603050405020304" pitchFamily="18" charset="0"/>
              </a:rPr>
              <a:t>Parent/guardian</a:t>
            </a:r>
          </a:p>
          <a:p>
            <a:pPr>
              <a:lnSpc>
                <a:spcPct val="120000"/>
              </a:lnSpc>
            </a:pPr>
            <a:r>
              <a:rPr lang="en-GB" dirty="0">
                <a:cs typeface="Times New Roman" panose="02020603050405020304" pitchFamily="18" charset="0"/>
              </a:rPr>
              <a:t>Closed hearing</a:t>
            </a:r>
          </a:p>
          <a:p>
            <a:pPr>
              <a:lnSpc>
                <a:spcPct val="120000"/>
              </a:lnSpc>
            </a:pPr>
            <a:r>
              <a:rPr lang="en-GB" dirty="0">
                <a:cs typeface="Times New Roman" panose="02020603050405020304" pitchFamily="18" charset="0"/>
                <a:hlinkClick r:id="rId3"/>
              </a:rPr>
              <a:t>http://ybtj.justice.gov.uk/</a:t>
            </a:r>
            <a:endParaRPr lang="en-GB" dirty="0">
              <a:cs typeface="Times New Roman" panose="02020603050405020304" pitchFamily="18" charset="0"/>
            </a:endParaRPr>
          </a:p>
          <a:p>
            <a:endParaRPr lang="en-GB" dirty="0"/>
          </a:p>
        </p:txBody>
      </p:sp>
    </p:spTree>
    <p:extLst>
      <p:ext uri="{BB962C8B-B14F-4D97-AF65-F5344CB8AC3E}">
        <p14:creationId xmlns:p14="http://schemas.microsoft.com/office/powerpoint/2010/main" val="29897021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1A8F-59CC-4B7E-AB50-A7FBE2C9295C}"/>
              </a:ext>
            </a:extLst>
          </p:cNvPr>
          <p:cNvSpPr>
            <a:spLocks noGrp="1"/>
          </p:cNvSpPr>
          <p:nvPr>
            <p:ph type="title"/>
          </p:nvPr>
        </p:nvSpPr>
        <p:spPr/>
        <p:txBody>
          <a:bodyPr/>
          <a:lstStyle/>
          <a:p>
            <a:r>
              <a:rPr lang="en-GB" dirty="0">
                <a:latin typeface="+mn-lt"/>
              </a:rPr>
              <a:t>Critical criminological/sociological perspectives on the courts</a:t>
            </a:r>
          </a:p>
        </p:txBody>
      </p:sp>
      <p:sp>
        <p:nvSpPr>
          <p:cNvPr id="3" name="Content Placeholder 2">
            <a:extLst>
              <a:ext uri="{FF2B5EF4-FFF2-40B4-BE49-F238E27FC236}">
                <a16:creationId xmlns:a16="http://schemas.microsoft.com/office/drawing/2014/main" id="{E6E333C1-2E88-4821-AAE5-B2B951EE5A23}"/>
              </a:ext>
            </a:extLst>
          </p:cNvPr>
          <p:cNvSpPr>
            <a:spLocks noGrp="1"/>
          </p:cNvSpPr>
          <p:nvPr>
            <p:ph idx="1"/>
          </p:nvPr>
        </p:nvSpPr>
        <p:spPr/>
        <p:txBody>
          <a:bodyPr vert="horz" lIns="91440" tIns="45720" rIns="91440" bIns="45720" rtlCol="0" anchor="t">
            <a:normAutofit fontScale="92500"/>
          </a:bodyPr>
          <a:lstStyle/>
          <a:p>
            <a:r>
              <a:rPr lang="en-GB" dirty="0"/>
              <a:t>Harold Garfinkel – degradation ceremony – someone’s social status has been lowered, they are placed outside the legitimate order</a:t>
            </a:r>
          </a:p>
          <a:p>
            <a:r>
              <a:rPr lang="en-GB" dirty="0"/>
              <a:t>Pat Carlen explores symbolic and dramatic aspects of the magistrates’ court</a:t>
            </a:r>
          </a:p>
          <a:p>
            <a:r>
              <a:rPr lang="en-GB" dirty="0"/>
              <a:t>Paul Rock looks at the adversarial system in terms of antagonistic trials, tactical cross-examination, managed through ‘good manners’</a:t>
            </a:r>
          </a:p>
          <a:p>
            <a:r>
              <a:rPr lang="en-GB" dirty="0"/>
              <a:t>Doreen </a:t>
            </a:r>
            <a:r>
              <a:rPr lang="en-GB" dirty="0" err="1"/>
              <a:t>McBarnet</a:t>
            </a:r>
            <a:r>
              <a:rPr lang="en-GB" dirty="0"/>
              <a:t> – gap between rhetorical presentation of the justice process and actual practice – what is the problem – the law itself or the practice</a:t>
            </a:r>
            <a:endParaRPr lang="en-GB" dirty="0">
              <a:cs typeface="Calibri"/>
            </a:endParaRPr>
          </a:p>
          <a:p>
            <a:r>
              <a:rPr lang="en-GB" dirty="0"/>
              <a:t>Read about these in Newburn, T. (2017) </a:t>
            </a:r>
            <a:r>
              <a:rPr lang="en-GB" i="1" dirty="0"/>
              <a:t>Criminology</a:t>
            </a:r>
            <a:r>
              <a:rPr lang="en-GB" dirty="0"/>
              <a:t>. London: Routledge.</a:t>
            </a:r>
            <a:endParaRPr lang="en-GB" dirty="0">
              <a:cs typeface="Calibri"/>
            </a:endParaRPr>
          </a:p>
          <a:p>
            <a:endParaRPr lang="en-GB" dirty="0"/>
          </a:p>
        </p:txBody>
      </p:sp>
    </p:spTree>
    <p:extLst>
      <p:ext uri="{BB962C8B-B14F-4D97-AF65-F5344CB8AC3E}">
        <p14:creationId xmlns:p14="http://schemas.microsoft.com/office/powerpoint/2010/main" val="42700101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32B4D-B84E-07BD-29CF-AF2FAAB8588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5FB5DF-622C-329B-AF55-30EBC898896A}"/>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https://www.spectator.co.uk/article/it-s-time-to-take-back-control-from-our-judges</a:t>
            </a:r>
            <a:endParaRPr lang="en-GB">
              <a:ea typeface="+mn-lt"/>
              <a:cs typeface="+mn-lt"/>
            </a:endParaRPr>
          </a:p>
          <a:p>
            <a:r>
              <a:rPr lang="en-GB" dirty="0">
                <a:ea typeface="+mn-lt"/>
                <a:cs typeface="+mn-lt"/>
                <a:hlinkClick r:id="rId3"/>
              </a:rPr>
              <a:t>https://www.judiciary.uk/courts-and-tribunals/magistrates-courts/</a:t>
            </a:r>
            <a:endParaRPr lang="en-GB" dirty="0">
              <a:ea typeface="+mn-lt"/>
              <a:cs typeface="+mn-lt"/>
            </a:endParaRPr>
          </a:p>
          <a:p>
            <a:r>
              <a:rPr lang="en-GB" dirty="0">
                <a:ea typeface="+mn-lt"/>
                <a:cs typeface="+mn-lt"/>
              </a:rPr>
              <a:t>https://www.statista.com/statistics/298885/law-court-spending-uk/#:~:text=Expenditure%20on%20law%20courts%20in,British%20pounds%20in%202021%2F22.</a:t>
            </a:r>
            <a:endParaRPr lang="en-GB" dirty="0">
              <a:cs typeface="Calibri"/>
            </a:endParaRPr>
          </a:p>
        </p:txBody>
      </p:sp>
    </p:spTree>
    <p:extLst>
      <p:ext uri="{BB962C8B-B14F-4D97-AF65-F5344CB8AC3E}">
        <p14:creationId xmlns:p14="http://schemas.microsoft.com/office/powerpoint/2010/main" val="35799901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38F23-6AFB-4F03-9AC3-FABCF6376E3A}"/>
              </a:ext>
            </a:extLst>
          </p:cNvPr>
          <p:cNvSpPr>
            <a:spLocks noGrp="1"/>
          </p:cNvSpPr>
          <p:nvPr>
            <p:ph type="title"/>
          </p:nvPr>
        </p:nvSpPr>
        <p:spPr/>
        <p:txBody>
          <a:bodyPr>
            <a:normAutofit/>
          </a:bodyPr>
          <a:lstStyle/>
          <a:p>
            <a:r>
              <a:rPr lang="en-GB" sz="5400" dirty="0">
                <a:latin typeface="+mn-lt"/>
              </a:rPr>
              <a:t>Discussion points</a:t>
            </a:r>
          </a:p>
        </p:txBody>
      </p:sp>
      <p:sp>
        <p:nvSpPr>
          <p:cNvPr id="3" name="Content Placeholder 2">
            <a:extLst>
              <a:ext uri="{FF2B5EF4-FFF2-40B4-BE49-F238E27FC236}">
                <a16:creationId xmlns:a16="http://schemas.microsoft.com/office/drawing/2014/main" id="{59EFA9E0-4EAC-4C54-A10A-5A564374873E}"/>
              </a:ext>
            </a:extLst>
          </p:cNvPr>
          <p:cNvSpPr>
            <a:spLocks noGrp="1"/>
          </p:cNvSpPr>
          <p:nvPr>
            <p:ph idx="1"/>
          </p:nvPr>
        </p:nvSpPr>
        <p:spPr/>
        <p:txBody>
          <a:bodyPr/>
          <a:lstStyle/>
          <a:p>
            <a:r>
              <a:rPr lang="en-GB" sz="3600" dirty="0"/>
              <a:t>How might the magistrates’ court be optimally reformed?</a:t>
            </a:r>
          </a:p>
          <a:p>
            <a:r>
              <a:rPr lang="en-GB" sz="3600" dirty="0"/>
              <a:t>Should we have an engineered jury (e.g. gender, ethnicity matches defendant’s) or a randomly selected one?</a:t>
            </a:r>
          </a:p>
          <a:p>
            <a:endParaRPr lang="en-GB" dirty="0"/>
          </a:p>
        </p:txBody>
      </p:sp>
    </p:spTree>
    <p:extLst>
      <p:ext uri="{BB962C8B-B14F-4D97-AF65-F5344CB8AC3E}">
        <p14:creationId xmlns:p14="http://schemas.microsoft.com/office/powerpoint/2010/main" val="234742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877</TotalTime>
  <Words>3726</Words>
  <Application>Microsoft Office PowerPoint</Application>
  <PresentationFormat>Widescreen</PresentationFormat>
  <Paragraphs>358</Paragraphs>
  <Slides>57</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57</vt:i4>
      </vt:variant>
    </vt:vector>
  </HeadingPairs>
  <TitlesOfParts>
    <vt:vector size="64" baseType="lpstr">
      <vt:lpstr>Arial</vt:lpstr>
      <vt:lpstr>Calibri</vt:lpstr>
      <vt:lpstr>Calibri Light</vt:lpstr>
      <vt:lpstr>inherit</vt:lpstr>
      <vt:lpstr>Source Sans Pro</vt:lpstr>
      <vt:lpstr>Office Theme</vt:lpstr>
      <vt:lpstr>Office Theme</vt:lpstr>
      <vt:lpstr>The Criminal Courts in England &amp; Wales</vt:lpstr>
      <vt:lpstr>Summary of lecture</vt:lpstr>
      <vt:lpstr>Email Students</vt:lpstr>
      <vt:lpstr>Assessment 1 </vt:lpstr>
      <vt:lpstr>The relative importance of courts in the CJS</vt:lpstr>
      <vt:lpstr> The Law in England and Wales </vt:lpstr>
      <vt:lpstr>Task:   Define &amp; Discuss  </vt:lpstr>
      <vt:lpstr>Common law</vt:lpstr>
      <vt:lpstr>Statute Law </vt:lpstr>
      <vt:lpstr>PowerPoint Presentation</vt:lpstr>
      <vt:lpstr>Case Law </vt:lpstr>
      <vt:lpstr> Coronavirus Act 2020 </vt:lpstr>
      <vt:lpstr>Acts of Parliament </vt:lpstr>
      <vt:lpstr>By-laws </vt:lpstr>
      <vt:lpstr>What’s the difference between  Civil cases and Criminal cases?</vt:lpstr>
      <vt:lpstr>PowerPoint Presentation</vt:lpstr>
      <vt:lpstr>The Naming System for Legal purposes</vt:lpstr>
      <vt:lpstr>The Classification of  Criminal Offences</vt:lpstr>
      <vt:lpstr>What are  “Summary-only”  offences? </vt:lpstr>
      <vt:lpstr>What are  “Indictment-only” offences? </vt:lpstr>
      <vt:lpstr>What are “either-way” offences?</vt:lpstr>
      <vt:lpstr>‘Either way offences’</vt:lpstr>
      <vt:lpstr>Discuss: How does someone end up in a court? (Magistrates’ or Crown Court)</vt:lpstr>
      <vt:lpstr>The Criminal Justice System in Practice </vt:lpstr>
      <vt:lpstr>Break Time: 20 mins </vt:lpstr>
      <vt:lpstr>What type of courts are there in England and Wales? </vt:lpstr>
      <vt:lpstr>PowerPoint Presentation</vt:lpstr>
      <vt:lpstr>PowerPoint Presentation</vt:lpstr>
      <vt:lpstr>Civil Court</vt:lpstr>
      <vt:lpstr>Family Court </vt:lpstr>
      <vt:lpstr>Youth Court </vt:lpstr>
      <vt:lpstr>The Magistrates’ Court </vt:lpstr>
      <vt:lpstr>History of the magistrates</vt:lpstr>
      <vt:lpstr>The Crown Court </vt:lpstr>
      <vt:lpstr>Crown Courts cont’d…</vt:lpstr>
      <vt:lpstr>PowerPoint Presentation</vt:lpstr>
      <vt:lpstr>Who are they?</vt:lpstr>
      <vt:lpstr>Who are the magistrates?</vt:lpstr>
      <vt:lpstr>Criticisms of the magistracy</vt:lpstr>
      <vt:lpstr>Justices’ Clerk</vt:lpstr>
      <vt:lpstr>Criticisms of the Justices’ clerks</vt:lpstr>
      <vt:lpstr>PowerPoint Presentation</vt:lpstr>
      <vt:lpstr>PowerPoint Presentation</vt:lpstr>
      <vt:lpstr>From the magistrates’ perspective</vt:lpstr>
      <vt:lpstr>Criticism of the magistrates links</vt:lpstr>
      <vt:lpstr>Right to trial by jury</vt:lpstr>
      <vt:lpstr>Criminal trial in Crown court</vt:lpstr>
      <vt:lpstr>Who are the jury?</vt:lpstr>
      <vt:lpstr>Juror eligibility</vt:lpstr>
      <vt:lpstr>Unanimous v majority verdict </vt:lpstr>
      <vt:lpstr>Unanimous v majority verdict </vt:lpstr>
      <vt:lpstr>Questions to consider</vt:lpstr>
      <vt:lpstr>PowerPoint Presentation</vt:lpstr>
      <vt:lpstr>Youth courts</vt:lpstr>
      <vt:lpstr>Critical criminological/sociological perspectives on the courts</vt:lpstr>
      <vt:lpstr>PowerPoint Presentation</vt:lpstr>
      <vt:lpstr>Discussion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Criminal Courts in England &amp; Wales</dc:title>
  <dc:creator>Claudine Young</dc:creator>
  <cp:lastModifiedBy>Jane Thomas</cp:lastModifiedBy>
  <cp:revision>286</cp:revision>
  <dcterms:created xsi:type="dcterms:W3CDTF">2020-02-07T00:09:55Z</dcterms:created>
  <dcterms:modified xsi:type="dcterms:W3CDTF">2022-10-14T11:46:46Z</dcterms:modified>
</cp:coreProperties>
</file>