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21"/>
  </p:notesMasterIdLst>
  <p:sldIdLst>
    <p:sldId id="256" r:id="rId2"/>
    <p:sldId id="257" r:id="rId3"/>
    <p:sldId id="266" r:id="rId4"/>
    <p:sldId id="275" r:id="rId5"/>
    <p:sldId id="274" r:id="rId6"/>
    <p:sldId id="279" r:id="rId7"/>
    <p:sldId id="267" r:id="rId8"/>
    <p:sldId id="277" r:id="rId9"/>
    <p:sldId id="268" r:id="rId10"/>
    <p:sldId id="269" r:id="rId11"/>
    <p:sldId id="270" r:id="rId12"/>
    <p:sldId id="271" r:id="rId13"/>
    <p:sldId id="273" r:id="rId14"/>
    <p:sldId id="272" r:id="rId15"/>
    <p:sldId id="259" r:id="rId16"/>
    <p:sldId id="261" r:id="rId17"/>
    <p:sldId id="276" r:id="rId18"/>
    <p:sldId id="264" r:id="rId19"/>
    <p:sldId id="27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53" autoAdjust="0"/>
    <p:restoredTop sz="94660"/>
  </p:normalViewPr>
  <p:slideViewPr>
    <p:cSldViewPr snapToGrid="0">
      <p:cViewPr>
        <p:scale>
          <a:sx n="80" d="100"/>
          <a:sy n="80" d="100"/>
        </p:scale>
        <p:origin x="38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621BAC-C372-4040-8457-3A4AD773AF6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E92EE82-1710-4428-800F-F4B8E9195136}">
      <dgm:prSet/>
      <dgm:spPr/>
      <dgm:t>
        <a:bodyPr/>
        <a:lstStyle/>
        <a:p>
          <a:r>
            <a:rPr lang="en-GB"/>
            <a:t>Promoting gym by radio, television adverts, billboards, creches/nurseries, universities.</a:t>
          </a:r>
          <a:endParaRPr lang="en-US"/>
        </a:p>
      </dgm:t>
    </dgm:pt>
    <dgm:pt modelId="{0599D425-A4DA-4C13-8FD1-712026C8F9A4}" type="parTrans" cxnId="{27C3F997-7207-4333-80B6-BCAA2830C54C}">
      <dgm:prSet/>
      <dgm:spPr/>
      <dgm:t>
        <a:bodyPr/>
        <a:lstStyle/>
        <a:p>
          <a:endParaRPr lang="en-US"/>
        </a:p>
      </dgm:t>
    </dgm:pt>
    <dgm:pt modelId="{F4B73D96-9274-49E2-A822-1F279C79B8C2}" type="sibTrans" cxnId="{27C3F997-7207-4333-80B6-BCAA2830C54C}">
      <dgm:prSet/>
      <dgm:spPr/>
      <dgm:t>
        <a:bodyPr/>
        <a:lstStyle/>
        <a:p>
          <a:endParaRPr lang="en-US"/>
        </a:p>
      </dgm:t>
    </dgm:pt>
    <dgm:pt modelId="{76C0389C-1DD0-49DE-BDB2-6A8F1499CBF0}">
      <dgm:prSet/>
      <dgm:spPr/>
      <dgm:t>
        <a:bodyPr/>
        <a:lstStyle/>
        <a:p>
          <a:r>
            <a:rPr lang="en-GB"/>
            <a:t>Providing experienced staff like nutritionists.</a:t>
          </a:r>
          <a:endParaRPr lang="en-US"/>
        </a:p>
      </dgm:t>
    </dgm:pt>
    <dgm:pt modelId="{0DB3A142-7BA3-4C8F-9A3C-41D1025DFA5F}" type="parTrans" cxnId="{4656C8E5-CD6F-4E07-84CF-3A48EC700013}">
      <dgm:prSet/>
      <dgm:spPr/>
      <dgm:t>
        <a:bodyPr/>
        <a:lstStyle/>
        <a:p>
          <a:endParaRPr lang="en-US"/>
        </a:p>
      </dgm:t>
    </dgm:pt>
    <dgm:pt modelId="{786C6147-800F-46E5-804A-53DB0067BB38}" type="sibTrans" cxnId="{4656C8E5-CD6F-4E07-84CF-3A48EC700013}">
      <dgm:prSet/>
      <dgm:spPr/>
      <dgm:t>
        <a:bodyPr/>
        <a:lstStyle/>
        <a:p>
          <a:endParaRPr lang="en-US"/>
        </a:p>
      </dgm:t>
    </dgm:pt>
    <dgm:pt modelId="{2DB591DD-F44F-4BD9-B6CC-5AF2C575C8E6}">
      <dgm:prSet/>
      <dgm:spPr/>
      <dgm:t>
        <a:bodyPr/>
        <a:lstStyle/>
        <a:p>
          <a:r>
            <a:rPr lang="en-GB"/>
            <a:t>Up to date facilities – gym equipment’s</a:t>
          </a:r>
          <a:endParaRPr lang="en-US"/>
        </a:p>
      </dgm:t>
    </dgm:pt>
    <dgm:pt modelId="{8028EE90-DD2F-49F0-9C68-C2B72E2C8A5E}" type="parTrans" cxnId="{F9DAF6E6-E506-4A91-9E46-714381103CD2}">
      <dgm:prSet/>
      <dgm:spPr/>
      <dgm:t>
        <a:bodyPr/>
        <a:lstStyle/>
        <a:p>
          <a:endParaRPr lang="en-US"/>
        </a:p>
      </dgm:t>
    </dgm:pt>
    <dgm:pt modelId="{40AA36D4-DEDA-4500-89BC-340820BD70E9}" type="sibTrans" cxnId="{F9DAF6E6-E506-4A91-9E46-714381103CD2}">
      <dgm:prSet/>
      <dgm:spPr/>
      <dgm:t>
        <a:bodyPr/>
        <a:lstStyle/>
        <a:p>
          <a:endParaRPr lang="en-US"/>
        </a:p>
      </dgm:t>
    </dgm:pt>
    <dgm:pt modelId="{00959DE4-08BB-4DEE-A9F4-CDB4CB154BA1}">
      <dgm:prSet/>
      <dgm:spPr/>
      <dgm:t>
        <a:bodyPr/>
        <a:lstStyle/>
        <a:p>
          <a:r>
            <a:rPr lang="en-GB"/>
            <a:t>Discounts for students and parents  </a:t>
          </a:r>
          <a:endParaRPr lang="en-US"/>
        </a:p>
      </dgm:t>
    </dgm:pt>
    <dgm:pt modelId="{5268CAFC-E832-4749-83D5-2D366BF6C843}" type="parTrans" cxnId="{34E09FF5-E765-494C-A494-8CA29C67073B}">
      <dgm:prSet/>
      <dgm:spPr/>
      <dgm:t>
        <a:bodyPr/>
        <a:lstStyle/>
        <a:p>
          <a:endParaRPr lang="en-US"/>
        </a:p>
      </dgm:t>
    </dgm:pt>
    <dgm:pt modelId="{BCF47F42-DC3F-44DF-AF93-4219953E9651}" type="sibTrans" cxnId="{34E09FF5-E765-494C-A494-8CA29C67073B}">
      <dgm:prSet/>
      <dgm:spPr/>
      <dgm:t>
        <a:bodyPr/>
        <a:lstStyle/>
        <a:p>
          <a:endParaRPr lang="en-US"/>
        </a:p>
      </dgm:t>
    </dgm:pt>
    <dgm:pt modelId="{639DB6C8-5F24-45BF-8494-9F13041D8DFE}" type="pres">
      <dgm:prSet presAssocID="{79621BAC-C372-4040-8457-3A4AD773AF6E}" presName="linear" presStyleCnt="0">
        <dgm:presLayoutVars>
          <dgm:animLvl val="lvl"/>
          <dgm:resizeHandles val="exact"/>
        </dgm:presLayoutVars>
      </dgm:prSet>
      <dgm:spPr/>
    </dgm:pt>
    <dgm:pt modelId="{FE3C61D4-89E0-4DCB-9F35-47D6D35659C4}" type="pres">
      <dgm:prSet presAssocID="{5E92EE82-1710-4428-800F-F4B8E9195136}" presName="parentText" presStyleLbl="node1" presStyleIdx="0" presStyleCnt="4">
        <dgm:presLayoutVars>
          <dgm:chMax val="0"/>
          <dgm:bulletEnabled val="1"/>
        </dgm:presLayoutVars>
      </dgm:prSet>
      <dgm:spPr/>
    </dgm:pt>
    <dgm:pt modelId="{C9D62FBA-1F85-4224-BDE7-E3BCB73975E5}" type="pres">
      <dgm:prSet presAssocID="{F4B73D96-9274-49E2-A822-1F279C79B8C2}" presName="spacer" presStyleCnt="0"/>
      <dgm:spPr/>
    </dgm:pt>
    <dgm:pt modelId="{E6381F75-B4EB-41ED-A799-796D6F74235A}" type="pres">
      <dgm:prSet presAssocID="{76C0389C-1DD0-49DE-BDB2-6A8F1499CBF0}" presName="parentText" presStyleLbl="node1" presStyleIdx="1" presStyleCnt="4">
        <dgm:presLayoutVars>
          <dgm:chMax val="0"/>
          <dgm:bulletEnabled val="1"/>
        </dgm:presLayoutVars>
      </dgm:prSet>
      <dgm:spPr/>
    </dgm:pt>
    <dgm:pt modelId="{2146ED8A-E664-4C03-8D00-279BE5FAA481}" type="pres">
      <dgm:prSet presAssocID="{786C6147-800F-46E5-804A-53DB0067BB38}" presName="spacer" presStyleCnt="0"/>
      <dgm:spPr/>
    </dgm:pt>
    <dgm:pt modelId="{7AB43DCF-11BF-4E6D-BD38-BB19EC77484C}" type="pres">
      <dgm:prSet presAssocID="{2DB591DD-F44F-4BD9-B6CC-5AF2C575C8E6}" presName="parentText" presStyleLbl="node1" presStyleIdx="2" presStyleCnt="4">
        <dgm:presLayoutVars>
          <dgm:chMax val="0"/>
          <dgm:bulletEnabled val="1"/>
        </dgm:presLayoutVars>
      </dgm:prSet>
      <dgm:spPr/>
    </dgm:pt>
    <dgm:pt modelId="{ABA60A59-21E6-4176-AE8F-34EA256ED856}" type="pres">
      <dgm:prSet presAssocID="{40AA36D4-DEDA-4500-89BC-340820BD70E9}" presName="spacer" presStyleCnt="0"/>
      <dgm:spPr/>
    </dgm:pt>
    <dgm:pt modelId="{6441D707-1CD6-49F4-AE19-EDA71C6E7E31}" type="pres">
      <dgm:prSet presAssocID="{00959DE4-08BB-4DEE-A9F4-CDB4CB154BA1}" presName="parentText" presStyleLbl="node1" presStyleIdx="3" presStyleCnt="4">
        <dgm:presLayoutVars>
          <dgm:chMax val="0"/>
          <dgm:bulletEnabled val="1"/>
        </dgm:presLayoutVars>
      </dgm:prSet>
      <dgm:spPr/>
    </dgm:pt>
  </dgm:ptLst>
  <dgm:cxnLst>
    <dgm:cxn modelId="{BCF56C28-5FBD-409D-9BAB-ADCC6298E0FE}" type="presOf" srcId="{00959DE4-08BB-4DEE-A9F4-CDB4CB154BA1}" destId="{6441D707-1CD6-49F4-AE19-EDA71C6E7E31}" srcOrd="0" destOrd="0" presId="urn:microsoft.com/office/officeart/2005/8/layout/vList2"/>
    <dgm:cxn modelId="{27C3F997-7207-4333-80B6-BCAA2830C54C}" srcId="{79621BAC-C372-4040-8457-3A4AD773AF6E}" destId="{5E92EE82-1710-4428-800F-F4B8E9195136}" srcOrd="0" destOrd="0" parTransId="{0599D425-A4DA-4C13-8FD1-712026C8F9A4}" sibTransId="{F4B73D96-9274-49E2-A822-1F279C79B8C2}"/>
    <dgm:cxn modelId="{BBC206A0-5D49-4352-B59B-C04F7A329128}" type="presOf" srcId="{5E92EE82-1710-4428-800F-F4B8E9195136}" destId="{FE3C61D4-89E0-4DCB-9F35-47D6D35659C4}" srcOrd="0" destOrd="0" presId="urn:microsoft.com/office/officeart/2005/8/layout/vList2"/>
    <dgm:cxn modelId="{D6DEDED3-E5AC-450C-B728-183955E0FC9A}" type="presOf" srcId="{2DB591DD-F44F-4BD9-B6CC-5AF2C575C8E6}" destId="{7AB43DCF-11BF-4E6D-BD38-BB19EC77484C}" srcOrd="0" destOrd="0" presId="urn:microsoft.com/office/officeart/2005/8/layout/vList2"/>
    <dgm:cxn modelId="{1FBC44D5-CA1B-4E45-B341-F835A7B066A5}" type="presOf" srcId="{76C0389C-1DD0-49DE-BDB2-6A8F1499CBF0}" destId="{E6381F75-B4EB-41ED-A799-796D6F74235A}" srcOrd="0" destOrd="0" presId="urn:microsoft.com/office/officeart/2005/8/layout/vList2"/>
    <dgm:cxn modelId="{4656C8E5-CD6F-4E07-84CF-3A48EC700013}" srcId="{79621BAC-C372-4040-8457-3A4AD773AF6E}" destId="{76C0389C-1DD0-49DE-BDB2-6A8F1499CBF0}" srcOrd="1" destOrd="0" parTransId="{0DB3A142-7BA3-4C8F-9A3C-41D1025DFA5F}" sibTransId="{786C6147-800F-46E5-804A-53DB0067BB38}"/>
    <dgm:cxn modelId="{F9DAF6E6-E506-4A91-9E46-714381103CD2}" srcId="{79621BAC-C372-4040-8457-3A4AD773AF6E}" destId="{2DB591DD-F44F-4BD9-B6CC-5AF2C575C8E6}" srcOrd="2" destOrd="0" parTransId="{8028EE90-DD2F-49F0-9C68-C2B72E2C8A5E}" sibTransId="{40AA36D4-DEDA-4500-89BC-340820BD70E9}"/>
    <dgm:cxn modelId="{D4249AEA-0B39-4A15-9E62-27CC563CACE4}" type="presOf" srcId="{79621BAC-C372-4040-8457-3A4AD773AF6E}" destId="{639DB6C8-5F24-45BF-8494-9F13041D8DFE}" srcOrd="0" destOrd="0" presId="urn:microsoft.com/office/officeart/2005/8/layout/vList2"/>
    <dgm:cxn modelId="{34E09FF5-E765-494C-A494-8CA29C67073B}" srcId="{79621BAC-C372-4040-8457-3A4AD773AF6E}" destId="{00959DE4-08BB-4DEE-A9F4-CDB4CB154BA1}" srcOrd="3" destOrd="0" parTransId="{5268CAFC-E832-4749-83D5-2D366BF6C843}" sibTransId="{BCF47F42-DC3F-44DF-AF93-4219953E9651}"/>
    <dgm:cxn modelId="{DB8CE5FA-039B-4F04-95F7-082976580C42}" type="presParOf" srcId="{639DB6C8-5F24-45BF-8494-9F13041D8DFE}" destId="{FE3C61D4-89E0-4DCB-9F35-47D6D35659C4}" srcOrd="0" destOrd="0" presId="urn:microsoft.com/office/officeart/2005/8/layout/vList2"/>
    <dgm:cxn modelId="{A4F484AF-788C-4013-9723-F487CF3C4E88}" type="presParOf" srcId="{639DB6C8-5F24-45BF-8494-9F13041D8DFE}" destId="{C9D62FBA-1F85-4224-BDE7-E3BCB73975E5}" srcOrd="1" destOrd="0" presId="urn:microsoft.com/office/officeart/2005/8/layout/vList2"/>
    <dgm:cxn modelId="{17712492-CAC5-443D-9D0A-41A6CB22ECAC}" type="presParOf" srcId="{639DB6C8-5F24-45BF-8494-9F13041D8DFE}" destId="{E6381F75-B4EB-41ED-A799-796D6F74235A}" srcOrd="2" destOrd="0" presId="urn:microsoft.com/office/officeart/2005/8/layout/vList2"/>
    <dgm:cxn modelId="{5EF96976-F103-4EE5-AAF9-2CC5E79CA274}" type="presParOf" srcId="{639DB6C8-5F24-45BF-8494-9F13041D8DFE}" destId="{2146ED8A-E664-4C03-8D00-279BE5FAA481}" srcOrd="3" destOrd="0" presId="urn:microsoft.com/office/officeart/2005/8/layout/vList2"/>
    <dgm:cxn modelId="{DE447966-E5EE-4CCD-9A35-3BBEFF049CC7}" type="presParOf" srcId="{639DB6C8-5F24-45BF-8494-9F13041D8DFE}" destId="{7AB43DCF-11BF-4E6D-BD38-BB19EC77484C}" srcOrd="4" destOrd="0" presId="urn:microsoft.com/office/officeart/2005/8/layout/vList2"/>
    <dgm:cxn modelId="{77369061-CAEC-4D4D-9790-DF99879211C6}" type="presParOf" srcId="{639DB6C8-5F24-45BF-8494-9F13041D8DFE}" destId="{ABA60A59-21E6-4176-AE8F-34EA256ED856}" srcOrd="5" destOrd="0" presId="urn:microsoft.com/office/officeart/2005/8/layout/vList2"/>
    <dgm:cxn modelId="{FC9BD21E-49FD-4116-959D-BE763494ED3B}" type="presParOf" srcId="{639DB6C8-5F24-45BF-8494-9F13041D8DFE}" destId="{6441D707-1CD6-49F4-AE19-EDA71C6E7E31}"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D0389D-761F-4E96-AB7F-E5E2F38A28D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36C5DE0-744B-4BED-956E-20BD6D7ED172}">
      <dgm:prSet/>
      <dgm:spPr/>
      <dgm:t>
        <a:bodyPr/>
        <a:lstStyle/>
        <a:p>
          <a:r>
            <a:rPr lang="en-GB"/>
            <a:t>£20,000 capital from each partner </a:t>
          </a:r>
          <a:endParaRPr lang="en-US"/>
        </a:p>
      </dgm:t>
    </dgm:pt>
    <dgm:pt modelId="{9E733F82-4BBE-4636-A543-2622B3DD4A8C}" type="parTrans" cxnId="{E843D5EC-8C29-471E-9C9E-53DF20F938C5}">
      <dgm:prSet/>
      <dgm:spPr/>
      <dgm:t>
        <a:bodyPr/>
        <a:lstStyle/>
        <a:p>
          <a:endParaRPr lang="en-US"/>
        </a:p>
      </dgm:t>
    </dgm:pt>
    <dgm:pt modelId="{651241CE-2B0C-4591-B3E7-87E715DA8449}" type="sibTrans" cxnId="{E843D5EC-8C29-471E-9C9E-53DF20F938C5}">
      <dgm:prSet/>
      <dgm:spPr/>
      <dgm:t>
        <a:bodyPr/>
        <a:lstStyle/>
        <a:p>
          <a:endParaRPr lang="en-US"/>
        </a:p>
      </dgm:t>
    </dgm:pt>
    <dgm:pt modelId="{5D236AF2-29C9-4646-9A66-FC9319BA4048}">
      <dgm:prSet/>
      <dgm:spPr/>
      <dgm:t>
        <a:bodyPr/>
        <a:lstStyle/>
        <a:p>
          <a:r>
            <a:rPr lang="en-GB"/>
            <a:t>£80,000 bank loan </a:t>
          </a:r>
          <a:endParaRPr lang="en-US"/>
        </a:p>
      </dgm:t>
    </dgm:pt>
    <dgm:pt modelId="{3E56B6F4-1DE0-4BF9-8B94-3BCFC2E69D10}" type="parTrans" cxnId="{DA0EC752-A77F-4C66-933E-676F46ED426D}">
      <dgm:prSet/>
      <dgm:spPr/>
      <dgm:t>
        <a:bodyPr/>
        <a:lstStyle/>
        <a:p>
          <a:endParaRPr lang="en-US"/>
        </a:p>
      </dgm:t>
    </dgm:pt>
    <dgm:pt modelId="{2DB45C7C-C30B-4887-B7FE-15457F2E36BE}" type="sibTrans" cxnId="{DA0EC752-A77F-4C66-933E-676F46ED426D}">
      <dgm:prSet/>
      <dgm:spPr/>
      <dgm:t>
        <a:bodyPr/>
        <a:lstStyle/>
        <a:p>
          <a:endParaRPr lang="en-US"/>
        </a:p>
      </dgm:t>
    </dgm:pt>
    <dgm:pt modelId="{C4908F01-4398-48C0-9C2C-BD9ACF646468}">
      <dgm:prSet/>
      <dgm:spPr/>
      <dgm:t>
        <a:bodyPr/>
        <a:lstStyle/>
        <a:p>
          <a:r>
            <a:rPr lang="en-GB"/>
            <a:t>Total  setup £120,000</a:t>
          </a:r>
          <a:endParaRPr lang="en-US"/>
        </a:p>
      </dgm:t>
    </dgm:pt>
    <dgm:pt modelId="{FCC26AA1-DF2E-4C3E-A8E3-5F377BF08A64}" type="parTrans" cxnId="{A016D630-7E16-4500-92A7-7EB3FA4418CA}">
      <dgm:prSet/>
      <dgm:spPr/>
      <dgm:t>
        <a:bodyPr/>
        <a:lstStyle/>
        <a:p>
          <a:endParaRPr lang="en-US"/>
        </a:p>
      </dgm:t>
    </dgm:pt>
    <dgm:pt modelId="{6929A03D-80BD-41AC-BC7E-252BC7274B21}" type="sibTrans" cxnId="{A016D630-7E16-4500-92A7-7EB3FA4418CA}">
      <dgm:prSet/>
      <dgm:spPr/>
      <dgm:t>
        <a:bodyPr/>
        <a:lstStyle/>
        <a:p>
          <a:endParaRPr lang="en-US"/>
        </a:p>
      </dgm:t>
    </dgm:pt>
    <dgm:pt modelId="{C8CD62F0-CFED-4759-8D44-7F8E08C70585}">
      <dgm:prSet/>
      <dgm:spPr/>
      <dgm:t>
        <a:bodyPr/>
        <a:lstStyle/>
        <a:p>
          <a:r>
            <a:rPr lang="en-GB" dirty="0"/>
            <a:t>Aim to get 650 members to join, will give a turnover of £19,500 per month</a:t>
          </a:r>
          <a:endParaRPr lang="en-US" dirty="0"/>
        </a:p>
      </dgm:t>
    </dgm:pt>
    <dgm:pt modelId="{D0FB1AEF-1619-4584-9841-3A72E460C5F3}" type="parTrans" cxnId="{B72135B1-6132-4081-91CE-5C640B147A86}">
      <dgm:prSet/>
      <dgm:spPr/>
      <dgm:t>
        <a:bodyPr/>
        <a:lstStyle/>
        <a:p>
          <a:endParaRPr lang="en-US"/>
        </a:p>
      </dgm:t>
    </dgm:pt>
    <dgm:pt modelId="{6A73D8C8-2773-4C39-AFCD-E6AF7952C0AA}" type="sibTrans" cxnId="{B72135B1-6132-4081-91CE-5C640B147A86}">
      <dgm:prSet/>
      <dgm:spPr/>
      <dgm:t>
        <a:bodyPr/>
        <a:lstStyle/>
        <a:p>
          <a:endParaRPr lang="en-US"/>
        </a:p>
      </dgm:t>
    </dgm:pt>
    <dgm:pt modelId="{3236E257-EEC0-4B5C-82A6-53500108A832}">
      <dgm:prSet/>
      <dgm:spPr/>
      <dgm:t>
        <a:bodyPr/>
        <a:lstStyle/>
        <a:p>
          <a:r>
            <a:rPr lang="en-GB" dirty="0"/>
            <a:t>£19,500 is to break even per month</a:t>
          </a:r>
          <a:endParaRPr lang="en-US" dirty="0"/>
        </a:p>
      </dgm:t>
    </dgm:pt>
    <dgm:pt modelId="{41F0B4E7-6903-4451-B4A1-7D460AACD27A}" type="parTrans" cxnId="{520B333D-D9D1-44C5-BA8E-2022EA3EC69B}">
      <dgm:prSet/>
      <dgm:spPr/>
      <dgm:t>
        <a:bodyPr/>
        <a:lstStyle/>
        <a:p>
          <a:endParaRPr lang="en-US"/>
        </a:p>
      </dgm:t>
    </dgm:pt>
    <dgm:pt modelId="{2FB80304-D577-42C9-9845-E4031E51CF71}" type="sibTrans" cxnId="{520B333D-D9D1-44C5-BA8E-2022EA3EC69B}">
      <dgm:prSet/>
      <dgm:spPr/>
      <dgm:t>
        <a:bodyPr/>
        <a:lstStyle/>
        <a:p>
          <a:endParaRPr lang="en-US"/>
        </a:p>
      </dgm:t>
    </dgm:pt>
    <dgm:pt modelId="{0896BA43-4285-413D-908A-42534058EB85}">
      <dgm:prSet/>
      <dgm:spPr/>
      <dgm:t>
        <a:bodyPr/>
        <a:lstStyle/>
        <a:p>
          <a:r>
            <a:rPr lang="en-GB"/>
            <a:t>Membership - £30 per person </a:t>
          </a:r>
          <a:endParaRPr lang="en-US"/>
        </a:p>
      </dgm:t>
    </dgm:pt>
    <dgm:pt modelId="{D9F99D28-B0FF-42C6-BE8B-A79391B1CBCF}" type="parTrans" cxnId="{4BEAADA4-ECD3-4457-94FF-82030DAD9078}">
      <dgm:prSet/>
      <dgm:spPr/>
      <dgm:t>
        <a:bodyPr/>
        <a:lstStyle/>
        <a:p>
          <a:endParaRPr lang="en-US"/>
        </a:p>
      </dgm:t>
    </dgm:pt>
    <dgm:pt modelId="{518F0545-CD68-4734-B4A2-38B9293A9425}" type="sibTrans" cxnId="{4BEAADA4-ECD3-4457-94FF-82030DAD9078}">
      <dgm:prSet/>
      <dgm:spPr/>
      <dgm:t>
        <a:bodyPr/>
        <a:lstStyle/>
        <a:p>
          <a:endParaRPr lang="en-US"/>
        </a:p>
      </dgm:t>
    </dgm:pt>
    <dgm:pt modelId="{6A877020-A3B7-4CC7-BAB7-C2F7F38E1E1F}">
      <dgm:prSet/>
      <dgm:spPr/>
      <dgm:t>
        <a:bodyPr/>
        <a:lstStyle/>
        <a:p>
          <a:r>
            <a:rPr lang="en-GB"/>
            <a:t>Rented gym premises </a:t>
          </a:r>
          <a:endParaRPr lang="en-US"/>
        </a:p>
      </dgm:t>
    </dgm:pt>
    <dgm:pt modelId="{BCAC6E49-C456-4040-9936-DD8D7FDBAB86}" type="parTrans" cxnId="{96F1E8B6-34EF-4C95-A0FF-D1D5755C291A}">
      <dgm:prSet/>
      <dgm:spPr/>
      <dgm:t>
        <a:bodyPr/>
        <a:lstStyle/>
        <a:p>
          <a:endParaRPr lang="en-US"/>
        </a:p>
      </dgm:t>
    </dgm:pt>
    <dgm:pt modelId="{033BBC70-9B47-476E-9F4D-1BA9F76C594E}" type="sibTrans" cxnId="{96F1E8B6-34EF-4C95-A0FF-D1D5755C291A}">
      <dgm:prSet/>
      <dgm:spPr/>
      <dgm:t>
        <a:bodyPr/>
        <a:lstStyle/>
        <a:p>
          <a:endParaRPr lang="en-US"/>
        </a:p>
      </dgm:t>
    </dgm:pt>
    <dgm:pt modelId="{59F7E57F-D4F2-4298-B6A2-7EFA9094C586}">
      <dgm:prSet/>
      <dgm:spPr/>
      <dgm:t>
        <a:bodyPr/>
        <a:lstStyle/>
        <a:p>
          <a:r>
            <a:rPr lang="en-GB"/>
            <a:t>£2000 per month </a:t>
          </a:r>
          <a:endParaRPr lang="en-US"/>
        </a:p>
      </dgm:t>
    </dgm:pt>
    <dgm:pt modelId="{37303AE7-E49D-40C9-9568-6EB24ACB7053}" type="parTrans" cxnId="{8A724AF7-A68F-4D6B-844F-4171F786AB99}">
      <dgm:prSet/>
      <dgm:spPr/>
      <dgm:t>
        <a:bodyPr/>
        <a:lstStyle/>
        <a:p>
          <a:endParaRPr lang="en-US"/>
        </a:p>
      </dgm:t>
    </dgm:pt>
    <dgm:pt modelId="{D0B35217-4BC0-405B-A0C7-814057BD7767}" type="sibTrans" cxnId="{8A724AF7-A68F-4D6B-844F-4171F786AB99}">
      <dgm:prSet/>
      <dgm:spPr/>
      <dgm:t>
        <a:bodyPr/>
        <a:lstStyle/>
        <a:p>
          <a:endParaRPr lang="en-US"/>
        </a:p>
      </dgm:t>
    </dgm:pt>
    <dgm:pt modelId="{61785B51-701C-4233-9489-A93CE9629665}" type="pres">
      <dgm:prSet presAssocID="{77D0389D-761F-4E96-AB7F-E5E2F38A28DC}" presName="linear" presStyleCnt="0">
        <dgm:presLayoutVars>
          <dgm:animLvl val="lvl"/>
          <dgm:resizeHandles val="exact"/>
        </dgm:presLayoutVars>
      </dgm:prSet>
      <dgm:spPr/>
    </dgm:pt>
    <dgm:pt modelId="{27BCF9C5-D708-409D-8DA6-FC94778461EA}" type="pres">
      <dgm:prSet presAssocID="{436C5DE0-744B-4BED-956E-20BD6D7ED172}" presName="parentText" presStyleLbl="node1" presStyleIdx="0" presStyleCnt="8">
        <dgm:presLayoutVars>
          <dgm:chMax val="0"/>
          <dgm:bulletEnabled val="1"/>
        </dgm:presLayoutVars>
      </dgm:prSet>
      <dgm:spPr/>
    </dgm:pt>
    <dgm:pt modelId="{2B00C02B-784A-4FA6-BE63-1808BB27D489}" type="pres">
      <dgm:prSet presAssocID="{651241CE-2B0C-4591-B3E7-87E715DA8449}" presName="spacer" presStyleCnt="0"/>
      <dgm:spPr/>
    </dgm:pt>
    <dgm:pt modelId="{A0AAAF37-8AC5-4341-987D-934E4BFEBE47}" type="pres">
      <dgm:prSet presAssocID="{5D236AF2-29C9-4646-9A66-FC9319BA4048}" presName="parentText" presStyleLbl="node1" presStyleIdx="1" presStyleCnt="8">
        <dgm:presLayoutVars>
          <dgm:chMax val="0"/>
          <dgm:bulletEnabled val="1"/>
        </dgm:presLayoutVars>
      </dgm:prSet>
      <dgm:spPr/>
    </dgm:pt>
    <dgm:pt modelId="{B3F87C9C-FCD1-46C1-A85B-4AE673641C77}" type="pres">
      <dgm:prSet presAssocID="{2DB45C7C-C30B-4887-B7FE-15457F2E36BE}" presName="spacer" presStyleCnt="0"/>
      <dgm:spPr/>
    </dgm:pt>
    <dgm:pt modelId="{613CE546-781B-4078-B93F-D19D33E06154}" type="pres">
      <dgm:prSet presAssocID="{C4908F01-4398-48C0-9C2C-BD9ACF646468}" presName="parentText" presStyleLbl="node1" presStyleIdx="2" presStyleCnt="8">
        <dgm:presLayoutVars>
          <dgm:chMax val="0"/>
          <dgm:bulletEnabled val="1"/>
        </dgm:presLayoutVars>
      </dgm:prSet>
      <dgm:spPr/>
    </dgm:pt>
    <dgm:pt modelId="{207F90B3-5F38-4491-B4B4-D4B20AF41D2B}" type="pres">
      <dgm:prSet presAssocID="{6929A03D-80BD-41AC-BC7E-252BC7274B21}" presName="spacer" presStyleCnt="0"/>
      <dgm:spPr/>
    </dgm:pt>
    <dgm:pt modelId="{AA0201B8-10BC-4F1D-8612-B4AEEDBD4210}" type="pres">
      <dgm:prSet presAssocID="{C8CD62F0-CFED-4759-8D44-7F8E08C70585}" presName="parentText" presStyleLbl="node1" presStyleIdx="3" presStyleCnt="8">
        <dgm:presLayoutVars>
          <dgm:chMax val="0"/>
          <dgm:bulletEnabled val="1"/>
        </dgm:presLayoutVars>
      </dgm:prSet>
      <dgm:spPr/>
    </dgm:pt>
    <dgm:pt modelId="{A0ADCE4D-64E6-4A23-A933-4E879E9CB7BE}" type="pres">
      <dgm:prSet presAssocID="{6A73D8C8-2773-4C39-AFCD-E6AF7952C0AA}" presName="spacer" presStyleCnt="0"/>
      <dgm:spPr/>
    </dgm:pt>
    <dgm:pt modelId="{0FC15AD2-6848-410E-AD28-DB1A3EDE3D8E}" type="pres">
      <dgm:prSet presAssocID="{3236E257-EEC0-4B5C-82A6-53500108A832}" presName="parentText" presStyleLbl="node1" presStyleIdx="4" presStyleCnt="8">
        <dgm:presLayoutVars>
          <dgm:chMax val="0"/>
          <dgm:bulletEnabled val="1"/>
        </dgm:presLayoutVars>
      </dgm:prSet>
      <dgm:spPr/>
    </dgm:pt>
    <dgm:pt modelId="{24D86DCF-5655-4479-BB27-14E4892C9D9C}" type="pres">
      <dgm:prSet presAssocID="{2FB80304-D577-42C9-9845-E4031E51CF71}" presName="spacer" presStyleCnt="0"/>
      <dgm:spPr/>
    </dgm:pt>
    <dgm:pt modelId="{2DFDA2B1-927A-4309-95D1-5E484AD1C450}" type="pres">
      <dgm:prSet presAssocID="{0896BA43-4285-413D-908A-42534058EB85}" presName="parentText" presStyleLbl="node1" presStyleIdx="5" presStyleCnt="8">
        <dgm:presLayoutVars>
          <dgm:chMax val="0"/>
          <dgm:bulletEnabled val="1"/>
        </dgm:presLayoutVars>
      </dgm:prSet>
      <dgm:spPr/>
    </dgm:pt>
    <dgm:pt modelId="{425426EC-0821-4F9F-AB42-005326C1C5AC}" type="pres">
      <dgm:prSet presAssocID="{518F0545-CD68-4734-B4A2-38B9293A9425}" presName="spacer" presStyleCnt="0"/>
      <dgm:spPr/>
    </dgm:pt>
    <dgm:pt modelId="{8BFCAD83-0BD0-4210-A556-E264874181BB}" type="pres">
      <dgm:prSet presAssocID="{6A877020-A3B7-4CC7-BAB7-C2F7F38E1E1F}" presName="parentText" presStyleLbl="node1" presStyleIdx="6" presStyleCnt="8">
        <dgm:presLayoutVars>
          <dgm:chMax val="0"/>
          <dgm:bulletEnabled val="1"/>
        </dgm:presLayoutVars>
      </dgm:prSet>
      <dgm:spPr/>
    </dgm:pt>
    <dgm:pt modelId="{C87E6963-A008-4381-AA8A-59A839EC5D77}" type="pres">
      <dgm:prSet presAssocID="{033BBC70-9B47-476E-9F4D-1BA9F76C594E}" presName="spacer" presStyleCnt="0"/>
      <dgm:spPr/>
    </dgm:pt>
    <dgm:pt modelId="{ABA36DA0-2558-4F1A-854E-C4FFDCA502DE}" type="pres">
      <dgm:prSet presAssocID="{59F7E57F-D4F2-4298-B6A2-7EFA9094C586}" presName="parentText" presStyleLbl="node1" presStyleIdx="7" presStyleCnt="8">
        <dgm:presLayoutVars>
          <dgm:chMax val="0"/>
          <dgm:bulletEnabled val="1"/>
        </dgm:presLayoutVars>
      </dgm:prSet>
      <dgm:spPr/>
    </dgm:pt>
  </dgm:ptLst>
  <dgm:cxnLst>
    <dgm:cxn modelId="{BFFC2B21-0095-4986-BC19-43080BFF8E7F}" type="presOf" srcId="{77D0389D-761F-4E96-AB7F-E5E2F38A28DC}" destId="{61785B51-701C-4233-9489-A93CE9629665}" srcOrd="0" destOrd="0" presId="urn:microsoft.com/office/officeart/2005/8/layout/vList2"/>
    <dgm:cxn modelId="{E92FA52A-4218-48C8-9B97-E0DC3CB329A1}" type="presOf" srcId="{C8CD62F0-CFED-4759-8D44-7F8E08C70585}" destId="{AA0201B8-10BC-4F1D-8612-B4AEEDBD4210}" srcOrd="0" destOrd="0" presId="urn:microsoft.com/office/officeart/2005/8/layout/vList2"/>
    <dgm:cxn modelId="{C1C0002E-B500-4074-B4DF-5C9968F3A6AE}" type="presOf" srcId="{0896BA43-4285-413D-908A-42534058EB85}" destId="{2DFDA2B1-927A-4309-95D1-5E484AD1C450}" srcOrd="0" destOrd="0" presId="urn:microsoft.com/office/officeart/2005/8/layout/vList2"/>
    <dgm:cxn modelId="{A016D630-7E16-4500-92A7-7EB3FA4418CA}" srcId="{77D0389D-761F-4E96-AB7F-E5E2F38A28DC}" destId="{C4908F01-4398-48C0-9C2C-BD9ACF646468}" srcOrd="2" destOrd="0" parTransId="{FCC26AA1-DF2E-4C3E-A8E3-5F377BF08A64}" sibTransId="{6929A03D-80BD-41AC-BC7E-252BC7274B21}"/>
    <dgm:cxn modelId="{520B333D-D9D1-44C5-BA8E-2022EA3EC69B}" srcId="{77D0389D-761F-4E96-AB7F-E5E2F38A28DC}" destId="{3236E257-EEC0-4B5C-82A6-53500108A832}" srcOrd="4" destOrd="0" parTransId="{41F0B4E7-6903-4451-B4A1-7D460AACD27A}" sibTransId="{2FB80304-D577-42C9-9845-E4031E51CF71}"/>
    <dgm:cxn modelId="{9DC3E864-2E8C-48E6-B6D5-68DEB398A13D}" type="presOf" srcId="{3236E257-EEC0-4B5C-82A6-53500108A832}" destId="{0FC15AD2-6848-410E-AD28-DB1A3EDE3D8E}" srcOrd="0" destOrd="0" presId="urn:microsoft.com/office/officeart/2005/8/layout/vList2"/>
    <dgm:cxn modelId="{278B884E-BA59-4830-BDA6-21A1EDF2F5DD}" type="presOf" srcId="{59F7E57F-D4F2-4298-B6A2-7EFA9094C586}" destId="{ABA36DA0-2558-4F1A-854E-C4FFDCA502DE}" srcOrd="0" destOrd="0" presId="urn:microsoft.com/office/officeart/2005/8/layout/vList2"/>
    <dgm:cxn modelId="{DA0EC752-A77F-4C66-933E-676F46ED426D}" srcId="{77D0389D-761F-4E96-AB7F-E5E2F38A28DC}" destId="{5D236AF2-29C9-4646-9A66-FC9319BA4048}" srcOrd="1" destOrd="0" parTransId="{3E56B6F4-1DE0-4BF9-8B94-3BCFC2E69D10}" sibTransId="{2DB45C7C-C30B-4887-B7FE-15457F2E36BE}"/>
    <dgm:cxn modelId="{156C5978-ADB1-43C7-9282-5E118CB45477}" type="presOf" srcId="{436C5DE0-744B-4BED-956E-20BD6D7ED172}" destId="{27BCF9C5-D708-409D-8DA6-FC94778461EA}" srcOrd="0" destOrd="0" presId="urn:microsoft.com/office/officeart/2005/8/layout/vList2"/>
    <dgm:cxn modelId="{BE999D84-D67B-47AC-879A-8F150098FF47}" type="presOf" srcId="{6A877020-A3B7-4CC7-BAB7-C2F7F38E1E1F}" destId="{8BFCAD83-0BD0-4210-A556-E264874181BB}" srcOrd="0" destOrd="0" presId="urn:microsoft.com/office/officeart/2005/8/layout/vList2"/>
    <dgm:cxn modelId="{4BEAADA4-ECD3-4457-94FF-82030DAD9078}" srcId="{77D0389D-761F-4E96-AB7F-E5E2F38A28DC}" destId="{0896BA43-4285-413D-908A-42534058EB85}" srcOrd="5" destOrd="0" parTransId="{D9F99D28-B0FF-42C6-BE8B-A79391B1CBCF}" sibTransId="{518F0545-CD68-4734-B4A2-38B9293A9425}"/>
    <dgm:cxn modelId="{B72135B1-6132-4081-91CE-5C640B147A86}" srcId="{77D0389D-761F-4E96-AB7F-E5E2F38A28DC}" destId="{C8CD62F0-CFED-4759-8D44-7F8E08C70585}" srcOrd="3" destOrd="0" parTransId="{D0FB1AEF-1619-4584-9841-3A72E460C5F3}" sibTransId="{6A73D8C8-2773-4C39-AFCD-E6AF7952C0AA}"/>
    <dgm:cxn modelId="{96F1E8B6-34EF-4C95-A0FF-D1D5755C291A}" srcId="{77D0389D-761F-4E96-AB7F-E5E2F38A28DC}" destId="{6A877020-A3B7-4CC7-BAB7-C2F7F38E1E1F}" srcOrd="6" destOrd="0" parTransId="{BCAC6E49-C456-4040-9936-DD8D7FDBAB86}" sibTransId="{033BBC70-9B47-476E-9F4D-1BA9F76C594E}"/>
    <dgm:cxn modelId="{EC4AE2C3-9CFC-4F84-B116-2F4B6386D0B5}" type="presOf" srcId="{5D236AF2-29C9-4646-9A66-FC9319BA4048}" destId="{A0AAAF37-8AC5-4341-987D-934E4BFEBE47}" srcOrd="0" destOrd="0" presId="urn:microsoft.com/office/officeart/2005/8/layout/vList2"/>
    <dgm:cxn modelId="{30F2D3DF-12FA-443C-AE63-442CC078004A}" type="presOf" srcId="{C4908F01-4398-48C0-9C2C-BD9ACF646468}" destId="{613CE546-781B-4078-B93F-D19D33E06154}" srcOrd="0" destOrd="0" presId="urn:microsoft.com/office/officeart/2005/8/layout/vList2"/>
    <dgm:cxn modelId="{E843D5EC-8C29-471E-9C9E-53DF20F938C5}" srcId="{77D0389D-761F-4E96-AB7F-E5E2F38A28DC}" destId="{436C5DE0-744B-4BED-956E-20BD6D7ED172}" srcOrd="0" destOrd="0" parTransId="{9E733F82-4BBE-4636-A543-2622B3DD4A8C}" sibTransId="{651241CE-2B0C-4591-B3E7-87E715DA8449}"/>
    <dgm:cxn modelId="{8A724AF7-A68F-4D6B-844F-4171F786AB99}" srcId="{77D0389D-761F-4E96-AB7F-E5E2F38A28DC}" destId="{59F7E57F-D4F2-4298-B6A2-7EFA9094C586}" srcOrd="7" destOrd="0" parTransId="{37303AE7-E49D-40C9-9568-6EB24ACB7053}" sibTransId="{D0B35217-4BC0-405B-A0C7-814057BD7767}"/>
    <dgm:cxn modelId="{B7F675D8-8799-43D6-AC9F-0F9E10AE64A1}" type="presParOf" srcId="{61785B51-701C-4233-9489-A93CE9629665}" destId="{27BCF9C5-D708-409D-8DA6-FC94778461EA}" srcOrd="0" destOrd="0" presId="urn:microsoft.com/office/officeart/2005/8/layout/vList2"/>
    <dgm:cxn modelId="{51347D1C-7950-4097-ADE2-3415BB019DF6}" type="presParOf" srcId="{61785B51-701C-4233-9489-A93CE9629665}" destId="{2B00C02B-784A-4FA6-BE63-1808BB27D489}" srcOrd="1" destOrd="0" presId="urn:microsoft.com/office/officeart/2005/8/layout/vList2"/>
    <dgm:cxn modelId="{CE357949-2C2D-49A9-A34A-1ACD614F287D}" type="presParOf" srcId="{61785B51-701C-4233-9489-A93CE9629665}" destId="{A0AAAF37-8AC5-4341-987D-934E4BFEBE47}" srcOrd="2" destOrd="0" presId="urn:microsoft.com/office/officeart/2005/8/layout/vList2"/>
    <dgm:cxn modelId="{208BFCC0-55B2-4E10-AB40-98AC1F815BDF}" type="presParOf" srcId="{61785B51-701C-4233-9489-A93CE9629665}" destId="{B3F87C9C-FCD1-46C1-A85B-4AE673641C77}" srcOrd="3" destOrd="0" presId="urn:microsoft.com/office/officeart/2005/8/layout/vList2"/>
    <dgm:cxn modelId="{0B835139-89EC-4A26-97EA-83D96734FE99}" type="presParOf" srcId="{61785B51-701C-4233-9489-A93CE9629665}" destId="{613CE546-781B-4078-B93F-D19D33E06154}" srcOrd="4" destOrd="0" presId="urn:microsoft.com/office/officeart/2005/8/layout/vList2"/>
    <dgm:cxn modelId="{05200196-AE11-45AD-B71A-1A90F16C43E6}" type="presParOf" srcId="{61785B51-701C-4233-9489-A93CE9629665}" destId="{207F90B3-5F38-4491-B4B4-D4B20AF41D2B}" srcOrd="5" destOrd="0" presId="urn:microsoft.com/office/officeart/2005/8/layout/vList2"/>
    <dgm:cxn modelId="{D9224297-7792-4A4F-AC0B-1F72434ADC6F}" type="presParOf" srcId="{61785B51-701C-4233-9489-A93CE9629665}" destId="{AA0201B8-10BC-4F1D-8612-B4AEEDBD4210}" srcOrd="6" destOrd="0" presId="urn:microsoft.com/office/officeart/2005/8/layout/vList2"/>
    <dgm:cxn modelId="{E774E6FD-265C-4973-943C-6344F8DCD9CD}" type="presParOf" srcId="{61785B51-701C-4233-9489-A93CE9629665}" destId="{A0ADCE4D-64E6-4A23-A933-4E879E9CB7BE}" srcOrd="7" destOrd="0" presId="urn:microsoft.com/office/officeart/2005/8/layout/vList2"/>
    <dgm:cxn modelId="{C4AE5550-86D0-4ADF-A6C6-91B32C89F40F}" type="presParOf" srcId="{61785B51-701C-4233-9489-A93CE9629665}" destId="{0FC15AD2-6848-410E-AD28-DB1A3EDE3D8E}" srcOrd="8" destOrd="0" presId="urn:microsoft.com/office/officeart/2005/8/layout/vList2"/>
    <dgm:cxn modelId="{7073F7CB-D1CB-4D07-A8A8-AA4054411E96}" type="presParOf" srcId="{61785B51-701C-4233-9489-A93CE9629665}" destId="{24D86DCF-5655-4479-BB27-14E4892C9D9C}" srcOrd="9" destOrd="0" presId="urn:microsoft.com/office/officeart/2005/8/layout/vList2"/>
    <dgm:cxn modelId="{229B7D57-EBCA-49A3-8978-13AD68CF3C06}" type="presParOf" srcId="{61785B51-701C-4233-9489-A93CE9629665}" destId="{2DFDA2B1-927A-4309-95D1-5E484AD1C450}" srcOrd="10" destOrd="0" presId="urn:microsoft.com/office/officeart/2005/8/layout/vList2"/>
    <dgm:cxn modelId="{2DEB359E-33A5-422A-9A9F-7DC6826C57AB}" type="presParOf" srcId="{61785B51-701C-4233-9489-A93CE9629665}" destId="{425426EC-0821-4F9F-AB42-005326C1C5AC}" srcOrd="11" destOrd="0" presId="urn:microsoft.com/office/officeart/2005/8/layout/vList2"/>
    <dgm:cxn modelId="{BE79FDC8-DDC0-4379-83E3-7C5E095836B2}" type="presParOf" srcId="{61785B51-701C-4233-9489-A93CE9629665}" destId="{8BFCAD83-0BD0-4210-A556-E264874181BB}" srcOrd="12" destOrd="0" presId="urn:microsoft.com/office/officeart/2005/8/layout/vList2"/>
    <dgm:cxn modelId="{2249A2CA-A397-4196-8CC5-64E3BBFA3FAB}" type="presParOf" srcId="{61785B51-701C-4233-9489-A93CE9629665}" destId="{C87E6963-A008-4381-AA8A-59A839EC5D77}" srcOrd="13" destOrd="0" presId="urn:microsoft.com/office/officeart/2005/8/layout/vList2"/>
    <dgm:cxn modelId="{854F584A-EEF2-4733-9342-CED7BB53A054}" type="presParOf" srcId="{61785B51-701C-4233-9489-A93CE9629665}" destId="{ABA36DA0-2558-4F1A-854E-C4FFDCA502DE}"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C61D4-89E0-4DCB-9F35-47D6D35659C4}">
      <dsp:nvSpPr>
        <dsp:cNvPr id="0" name=""/>
        <dsp:cNvSpPr/>
      </dsp:nvSpPr>
      <dsp:spPr>
        <a:xfrm>
          <a:off x="0" y="74522"/>
          <a:ext cx="6683374" cy="105183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Promoting gym by radio, television adverts, billboards, creches/nurseries, universities.</a:t>
          </a:r>
          <a:endParaRPr lang="en-US" sz="2900" kern="1200"/>
        </a:p>
      </dsp:txBody>
      <dsp:txXfrm>
        <a:off x="51346" y="125868"/>
        <a:ext cx="6580682" cy="949138"/>
      </dsp:txXfrm>
    </dsp:sp>
    <dsp:sp modelId="{E6381F75-B4EB-41ED-A799-796D6F74235A}">
      <dsp:nvSpPr>
        <dsp:cNvPr id="0" name=""/>
        <dsp:cNvSpPr/>
      </dsp:nvSpPr>
      <dsp:spPr>
        <a:xfrm>
          <a:off x="0" y="1209872"/>
          <a:ext cx="6683374" cy="1051830"/>
        </a:xfrm>
        <a:prstGeom prst="roundRect">
          <a:avLst/>
        </a:prstGeom>
        <a:gradFill rotWithShape="0">
          <a:gsLst>
            <a:gs pos="0">
              <a:schemeClr val="accent2">
                <a:hueOff val="-1458064"/>
                <a:satOff val="-2807"/>
                <a:lumOff val="196"/>
                <a:alphaOff val="0"/>
                <a:tint val="94000"/>
                <a:satMod val="100000"/>
                <a:lumMod val="108000"/>
              </a:schemeClr>
            </a:gs>
            <a:gs pos="50000">
              <a:schemeClr val="accent2">
                <a:hueOff val="-1458064"/>
                <a:satOff val="-2807"/>
                <a:lumOff val="196"/>
                <a:alphaOff val="0"/>
                <a:tint val="98000"/>
                <a:shade val="100000"/>
                <a:satMod val="100000"/>
                <a:lumMod val="100000"/>
              </a:schemeClr>
            </a:gs>
            <a:gs pos="100000">
              <a:schemeClr val="accent2">
                <a:hueOff val="-1458064"/>
                <a:satOff val="-2807"/>
                <a:lumOff val="19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Providing experienced staff like nutritionists.</a:t>
          </a:r>
          <a:endParaRPr lang="en-US" sz="2900" kern="1200"/>
        </a:p>
      </dsp:txBody>
      <dsp:txXfrm>
        <a:off x="51346" y="1261218"/>
        <a:ext cx="6580682" cy="949138"/>
      </dsp:txXfrm>
    </dsp:sp>
    <dsp:sp modelId="{7AB43DCF-11BF-4E6D-BD38-BB19EC77484C}">
      <dsp:nvSpPr>
        <dsp:cNvPr id="0" name=""/>
        <dsp:cNvSpPr/>
      </dsp:nvSpPr>
      <dsp:spPr>
        <a:xfrm>
          <a:off x="0" y="2345222"/>
          <a:ext cx="6683374" cy="1051830"/>
        </a:xfrm>
        <a:prstGeom prst="roundRect">
          <a:avLst/>
        </a:prstGeom>
        <a:gradFill rotWithShape="0">
          <a:gsLst>
            <a:gs pos="0">
              <a:schemeClr val="accent2">
                <a:hueOff val="-2916128"/>
                <a:satOff val="-5613"/>
                <a:lumOff val="392"/>
                <a:alphaOff val="0"/>
                <a:tint val="94000"/>
                <a:satMod val="100000"/>
                <a:lumMod val="108000"/>
              </a:schemeClr>
            </a:gs>
            <a:gs pos="50000">
              <a:schemeClr val="accent2">
                <a:hueOff val="-2916128"/>
                <a:satOff val="-5613"/>
                <a:lumOff val="392"/>
                <a:alphaOff val="0"/>
                <a:tint val="98000"/>
                <a:shade val="100000"/>
                <a:satMod val="100000"/>
                <a:lumMod val="100000"/>
              </a:schemeClr>
            </a:gs>
            <a:gs pos="100000">
              <a:schemeClr val="accent2">
                <a:hueOff val="-2916128"/>
                <a:satOff val="-5613"/>
                <a:lumOff val="39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Up to date facilities – gym equipment’s</a:t>
          </a:r>
          <a:endParaRPr lang="en-US" sz="2900" kern="1200"/>
        </a:p>
      </dsp:txBody>
      <dsp:txXfrm>
        <a:off x="51346" y="2396568"/>
        <a:ext cx="6580682" cy="949138"/>
      </dsp:txXfrm>
    </dsp:sp>
    <dsp:sp modelId="{6441D707-1CD6-49F4-AE19-EDA71C6E7E31}">
      <dsp:nvSpPr>
        <dsp:cNvPr id="0" name=""/>
        <dsp:cNvSpPr/>
      </dsp:nvSpPr>
      <dsp:spPr>
        <a:xfrm>
          <a:off x="0" y="3480572"/>
          <a:ext cx="6683374" cy="1051830"/>
        </a:xfrm>
        <a:prstGeom prst="roundRect">
          <a:avLst/>
        </a:prstGeom>
        <a:gradFill rotWithShape="0">
          <a:gsLst>
            <a:gs pos="0">
              <a:schemeClr val="accent2">
                <a:hueOff val="-4374192"/>
                <a:satOff val="-8420"/>
                <a:lumOff val="588"/>
                <a:alphaOff val="0"/>
                <a:tint val="94000"/>
                <a:satMod val="100000"/>
                <a:lumMod val="108000"/>
              </a:schemeClr>
            </a:gs>
            <a:gs pos="50000">
              <a:schemeClr val="accent2">
                <a:hueOff val="-4374192"/>
                <a:satOff val="-8420"/>
                <a:lumOff val="588"/>
                <a:alphaOff val="0"/>
                <a:tint val="98000"/>
                <a:shade val="100000"/>
                <a:satMod val="100000"/>
                <a:lumMod val="100000"/>
              </a:schemeClr>
            </a:gs>
            <a:gs pos="100000">
              <a:schemeClr val="accent2">
                <a:hueOff val="-4374192"/>
                <a:satOff val="-8420"/>
                <a:lumOff val="58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Discounts for students and parents  </a:t>
          </a:r>
          <a:endParaRPr lang="en-US" sz="2900" kern="1200"/>
        </a:p>
      </dsp:txBody>
      <dsp:txXfrm>
        <a:off x="51346" y="3531918"/>
        <a:ext cx="6580682" cy="949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CF9C5-D708-409D-8DA6-FC94778461EA}">
      <dsp:nvSpPr>
        <dsp:cNvPr id="0" name=""/>
        <dsp:cNvSpPr/>
      </dsp:nvSpPr>
      <dsp:spPr>
        <a:xfrm>
          <a:off x="0" y="68982"/>
          <a:ext cx="11277914" cy="5019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£20,000 capital from each partner </a:t>
          </a:r>
          <a:endParaRPr lang="en-US" sz="2200" kern="1200"/>
        </a:p>
      </dsp:txBody>
      <dsp:txXfrm>
        <a:off x="24502" y="93484"/>
        <a:ext cx="11228910" cy="452926"/>
      </dsp:txXfrm>
    </dsp:sp>
    <dsp:sp modelId="{A0AAAF37-8AC5-4341-987D-934E4BFEBE47}">
      <dsp:nvSpPr>
        <dsp:cNvPr id="0" name=""/>
        <dsp:cNvSpPr/>
      </dsp:nvSpPr>
      <dsp:spPr>
        <a:xfrm>
          <a:off x="0" y="634272"/>
          <a:ext cx="11277914" cy="5019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£80,000 bank loan </a:t>
          </a:r>
          <a:endParaRPr lang="en-US" sz="2200" kern="1200"/>
        </a:p>
      </dsp:txBody>
      <dsp:txXfrm>
        <a:off x="24502" y="658774"/>
        <a:ext cx="11228910" cy="452926"/>
      </dsp:txXfrm>
    </dsp:sp>
    <dsp:sp modelId="{613CE546-781B-4078-B93F-D19D33E06154}">
      <dsp:nvSpPr>
        <dsp:cNvPr id="0" name=""/>
        <dsp:cNvSpPr/>
      </dsp:nvSpPr>
      <dsp:spPr>
        <a:xfrm>
          <a:off x="0" y="1199562"/>
          <a:ext cx="11277914" cy="5019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Total  setup £120,000</a:t>
          </a:r>
          <a:endParaRPr lang="en-US" sz="2200" kern="1200"/>
        </a:p>
      </dsp:txBody>
      <dsp:txXfrm>
        <a:off x="24502" y="1224064"/>
        <a:ext cx="11228910" cy="452926"/>
      </dsp:txXfrm>
    </dsp:sp>
    <dsp:sp modelId="{AA0201B8-10BC-4F1D-8612-B4AEEDBD4210}">
      <dsp:nvSpPr>
        <dsp:cNvPr id="0" name=""/>
        <dsp:cNvSpPr/>
      </dsp:nvSpPr>
      <dsp:spPr>
        <a:xfrm>
          <a:off x="0" y="1764852"/>
          <a:ext cx="11277914" cy="5019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Aim to get 650 members to join, will give a turnover of £19,500 per month</a:t>
          </a:r>
          <a:endParaRPr lang="en-US" sz="2200" kern="1200" dirty="0"/>
        </a:p>
      </dsp:txBody>
      <dsp:txXfrm>
        <a:off x="24502" y="1789354"/>
        <a:ext cx="11228910" cy="452926"/>
      </dsp:txXfrm>
    </dsp:sp>
    <dsp:sp modelId="{0FC15AD2-6848-410E-AD28-DB1A3EDE3D8E}">
      <dsp:nvSpPr>
        <dsp:cNvPr id="0" name=""/>
        <dsp:cNvSpPr/>
      </dsp:nvSpPr>
      <dsp:spPr>
        <a:xfrm>
          <a:off x="0" y="2330142"/>
          <a:ext cx="11277914" cy="5019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£19,500 is to break even per month</a:t>
          </a:r>
          <a:endParaRPr lang="en-US" sz="2200" kern="1200" dirty="0"/>
        </a:p>
      </dsp:txBody>
      <dsp:txXfrm>
        <a:off x="24502" y="2354644"/>
        <a:ext cx="11228910" cy="452926"/>
      </dsp:txXfrm>
    </dsp:sp>
    <dsp:sp modelId="{2DFDA2B1-927A-4309-95D1-5E484AD1C450}">
      <dsp:nvSpPr>
        <dsp:cNvPr id="0" name=""/>
        <dsp:cNvSpPr/>
      </dsp:nvSpPr>
      <dsp:spPr>
        <a:xfrm>
          <a:off x="0" y="2895432"/>
          <a:ext cx="11277914" cy="5019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Membership - £30 per person </a:t>
          </a:r>
          <a:endParaRPr lang="en-US" sz="2200" kern="1200"/>
        </a:p>
      </dsp:txBody>
      <dsp:txXfrm>
        <a:off x="24502" y="2919934"/>
        <a:ext cx="11228910" cy="452926"/>
      </dsp:txXfrm>
    </dsp:sp>
    <dsp:sp modelId="{8BFCAD83-0BD0-4210-A556-E264874181BB}">
      <dsp:nvSpPr>
        <dsp:cNvPr id="0" name=""/>
        <dsp:cNvSpPr/>
      </dsp:nvSpPr>
      <dsp:spPr>
        <a:xfrm>
          <a:off x="0" y="3460722"/>
          <a:ext cx="11277914" cy="5019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Rented gym premises </a:t>
          </a:r>
          <a:endParaRPr lang="en-US" sz="2200" kern="1200"/>
        </a:p>
      </dsp:txBody>
      <dsp:txXfrm>
        <a:off x="24502" y="3485224"/>
        <a:ext cx="11228910" cy="452926"/>
      </dsp:txXfrm>
    </dsp:sp>
    <dsp:sp modelId="{ABA36DA0-2558-4F1A-854E-C4FFDCA502DE}">
      <dsp:nvSpPr>
        <dsp:cNvPr id="0" name=""/>
        <dsp:cNvSpPr/>
      </dsp:nvSpPr>
      <dsp:spPr>
        <a:xfrm>
          <a:off x="0" y="4026012"/>
          <a:ext cx="11277914" cy="5019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£2000 per month </a:t>
          </a:r>
          <a:endParaRPr lang="en-US" sz="2200" kern="1200"/>
        </a:p>
      </dsp:txBody>
      <dsp:txXfrm>
        <a:off x="24502" y="4050514"/>
        <a:ext cx="11228910" cy="4529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B094DB-A7C3-4D9A-8D0B-C35AFDA2CC72}" type="datetimeFigureOut">
              <a:rPr lang="en-GB" smtClean="0"/>
              <a:t>26/11/2021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DCF93B-3CF6-43DE-B542-6C980E1CB8F2}" type="slidenum">
              <a:rPr lang="en-GB" smtClean="0"/>
              <a:t>‹#›</a:t>
            </a:fld>
            <a:endParaRPr lang="en-GB"/>
          </a:p>
        </p:txBody>
      </p:sp>
    </p:spTree>
    <p:extLst>
      <p:ext uri="{BB962C8B-B14F-4D97-AF65-F5344CB8AC3E}">
        <p14:creationId xmlns:p14="http://schemas.microsoft.com/office/powerpoint/2010/main" val="109703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 Hello everyone, my name is Lilu meah and today I will be presenting my business to you all. My business is called Fitness, we strive to aspire, progress, and achieve. Our motto is let’s get fit together, our details and information are on the left-hand corner, this includes our telephone, email, Facebook and our address</a:t>
            </a:r>
          </a:p>
        </p:txBody>
      </p:sp>
      <p:sp>
        <p:nvSpPr>
          <p:cNvPr id="4" name="Slide Number Placeholder 3"/>
          <p:cNvSpPr>
            <a:spLocks noGrp="1"/>
          </p:cNvSpPr>
          <p:nvPr>
            <p:ph type="sldNum" sz="quarter" idx="5"/>
          </p:nvPr>
        </p:nvSpPr>
        <p:spPr/>
        <p:txBody>
          <a:bodyPr/>
          <a:lstStyle/>
          <a:p>
            <a:fld id="{23DCF93B-3CF6-43DE-B542-6C980E1CB8F2}" type="slidenum">
              <a:rPr lang="en-GB" smtClean="0"/>
              <a:t>1</a:t>
            </a:fld>
            <a:endParaRPr lang="en-GB"/>
          </a:p>
        </p:txBody>
      </p:sp>
    </p:spTree>
    <p:extLst>
      <p:ext uri="{BB962C8B-B14F-4D97-AF65-F5344CB8AC3E}">
        <p14:creationId xmlns:p14="http://schemas.microsoft.com/office/powerpoint/2010/main" val="1366838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 – what is fitness for all? Fitness for all is a family orientated gym which is suited for all individuals in the community. This varies from parents, carers, students, and children. </a:t>
            </a:r>
          </a:p>
        </p:txBody>
      </p:sp>
      <p:sp>
        <p:nvSpPr>
          <p:cNvPr id="4" name="Slide Number Placeholder 3"/>
          <p:cNvSpPr>
            <a:spLocks noGrp="1"/>
          </p:cNvSpPr>
          <p:nvPr>
            <p:ph type="sldNum" sz="quarter" idx="5"/>
          </p:nvPr>
        </p:nvSpPr>
        <p:spPr/>
        <p:txBody>
          <a:bodyPr/>
          <a:lstStyle/>
          <a:p>
            <a:fld id="{23DCF93B-3CF6-43DE-B542-6C980E1CB8F2}" type="slidenum">
              <a:rPr lang="en-GB" smtClean="0"/>
              <a:t>2</a:t>
            </a:fld>
            <a:endParaRPr lang="en-GB"/>
          </a:p>
        </p:txBody>
      </p:sp>
    </p:spTree>
    <p:extLst>
      <p:ext uri="{BB962C8B-B14F-4D97-AF65-F5344CB8AC3E}">
        <p14:creationId xmlns:p14="http://schemas.microsoft.com/office/powerpoint/2010/main" val="39391555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3 – our aims as a business are to establish a profitable business as well as being an important part to the community. Our second aim is to better people’s lifestyles to promote healthy living. Our final aim is to become the number one gym choice for people with families. ‘’research suggests that “healthy” food choices such as eating fruits and vegetables have not only physical but also mental health benefits and might be a long-term investment in future well-being.’’ (Wahl, 2017). This is why we feel a healthy lifestyle is vital for everyone. </a:t>
            </a:r>
          </a:p>
        </p:txBody>
      </p:sp>
      <p:sp>
        <p:nvSpPr>
          <p:cNvPr id="4" name="Slide Number Placeholder 3"/>
          <p:cNvSpPr>
            <a:spLocks noGrp="1"/>
          </p:cNvSpPr>
          <p:nvPr>
            <p:ph type="sldNum" sz="quarter" idx="5"/>
          </p:nvPr>
        </p:nvSpPr>
        <p:spPr/>
        <p:txBody>
          <a:bodyPr/>
          <a:lstStyle/>
          <a:p>
            <a:fld id="{23DCF93B-3CF6-43DE-B542-6C980E1CB8F2}" type="slidenum">
              <a:rPr lang="en-GB" smtClean="0"/>
              <a:t>3</a:t>
            </a:fld>
            <a:endParaRPr lang="en-GB"/>
          </a:p>
        </p:txBody>
      </p:sp>
    </p:spTree>
    <p:extLst>
      <p:ext uri="{BB962C8B-B14F-4D97-AF65-F5344CB8AC3E}">
        <p14:creationId xmlns:p14="http://schemas.microsoft.com/office/powerpoint/2010/main" val="1466052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4 – our objectives to achieve these aims is to promote gym by radio, television adverts, billboards, creches and nurseries and universities. We also are providing experienced staff like nutritionists. We would have up to date facilities in the gym area such as equipment. Finally, we would give discounts for students and parents</a:t>
            </a:r>
          </a:p>
        </p:txBody>
      </p:sp>
      <p:sp>
        <p:nvSpPr>
          <p:cNvPr id="4" name="Slide Number Placeholder 3"/>
          <p:cNvSpPr>
            <a:spLocks noGrp="1"/>
          </p:cNvSpPr>
          <p:nvPr>
            <p:ph type="sldNum" sz="quarter" idx="5"/>
          </p:nvPr>
        </p:nvSpPr>
        <p:spPr/>
        <p:txBody>
          <a:bodyPr/>
          <a:lstStyle/>
          <a:p>
            <a:fld id="{23DCF93B-3CF6-43DE-B542-6C980E1CB8F2}" type="slidenum">
              <a:rPr lang="en-GB" smtClean="0"/>
              <a:t>4</a:t>
            </a:fld>
            <a:endParaRPr lang="en-GB"/>
          </a:p>
        </p:txBody>
      </p:sp>
    </p:spTree>
    <p:extLst>
      <p:ext uri="{BB962C8B-B14F-4D97-AF65-F5344CB8AC3E}">
        <p14:creationId xmlns:p14="http://schemas.microsoft.com/office/powerpoint/2010/main" val="2959221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5 – in the finance aspects, the business will consist of 2 partners in a partnership. There will be £20,000 capital from each partner, a £80,000 bank loan, a total setup of £120,000. We aim to get 600 members to join, this would give a turnover of £18,000 per month. £17,600 is to break even per month. The membership would be £30 per person. we would also rent gym premises which would be £2000 per month</a:t>
            </a:r>
          </a:p>
        </p:txBody>
      </p:sp>
      <p:sp>
        <p:nvSpPr>
          <p:cNvPr id="4" name="Slide Number Placeholder 3"/>
          <p:cNvSpPr>
            <a:spLocks noGrp="1"/>
          </p:cNvSpPr>
          <p:nvPr>
            <p:ph type="sldNum" sz="quarter" idx="5"/>
          </p:nvPr>
        </p:nvSpPr>
        <p:spPr/>
        <p:txBody>
          <a:bodyPr/>
          <a:lstStyle/>
          <a:p>
            <a:fld id="{23DCF93B-3CF6-43DE-B542-6C980E1CB8F2}" type="slidenum">
              <a:rPr lang="en-GB" smtClean="0"/>
              <a:t>5</a:t>
            </a:fld>
            <a:endParaRPr lang="en-GB"/>
          </a:p>
        </p:txBody>
      </p:sp>
    </p:spTree>
    <p:extLst>
      <p:ext uri="{BB962C8B-B14F-4D97-AF65-F5344CB8AC3E}">
        <p14:creationId xmlns:p14="http://schemas.microsoft.com/office/powerpoint/2010/main" val="3631694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12-month cash flow forecast to show how the business would work in the first financial year. </a:t>
            </a:r>
          </a:p>
        </p:txBody>
      </p:sp>
      <p:sp>
        <p:nvSpPr>
          <p:cNvPr id="4" name="Slide Number Placeholder 3"/>
          <p:cNvSpPr>
            <a:spLocks noGrp="1"/>
          </p:cNvSpPr>
          <p:nvPr>
            <p:ph type="sldNum" sz="quarter" idx="5"/>
          </p:nvPr>
        </p:nvSpPr>
        <p:spPr/>
        <p:txBody>
          <a:bodyPr/>
          <a:lstStyle/>
          <a:p>
            <a:fld id="{23DCF93B-3CF6-43DE-B542-6C980E1CB8F2}" type="slidenum">
              <a:rPr lang="en-GB" smtClean="0"/>
              <a:t>6</a:t>
            </a:fld>
            <a:endParaRPr lang="en-GB"/>
          </a:p>
        </p:txBody>
      </p:sp>
    </p:spTree>
    <p:extLst>
      <p:ext uri="{BB962C8B-B14F-4D97-AF65-F5344CB8AC3E}">
        <p14:creationId xmlns:p14="http://schemas.microsoft.com/office/powerpoint/2010/main" val="2935800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Human Resources sector will consist of 10 staff in total. This includes 1 receptionist, 2 baristas, 3 personal trainers, 3 nursery workers and 1 nutritionist. </a:t>
            </a:r>
          </a:p>
        </p:txBody>
      </p:sp>
      <p:sp>
        <p:nvSpPr>
          <p:cNvPr id="4" name="Slide Number Placeholder 3"/>
          <p:cNvSpPr>
            <a:spLocks noGrp="1"/>
          </p:cNvSpPr>
          <p:nvPr>
            <p:ph type="sldNum" sz="quarter" idx="5"/>
          </p:nvPr>
        </p:nvSpPr>
        <p:spPr/>
        <p:txBody>
          <a:bodyPr/>
          <a:lstStyle/>
          <a:p>
            <a:fld id="{23DCF93B-3CF6-43DE-B542-6C980E1CB8F2}" type="slidenum">
              <a:rPr lang="en-GB" smtClean="0"/>
              <a:t>7</a:t>
            </a:fld>
            <a:endParaRPr lang="en-GB"/>
          </a:p>
        </p:txBody>
      </p:sp>
    </p:spTree>
    <p:extLst>
      <p:ext uri="{BB962C8B-B14F-4D97-AF65-F5344CB8AC3E}">
        <p14:creationId xmlns:p14="http://schemas.microsoft.com/office/powerpoint/2010/main" val="381151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chain of command in the business is first the 2 owners, the manager, assistant manager, and the employers such as the nutritionists, personal trainer and baristas. </a:t>
            </a:r>
          </a:p>
        </p:txBody>
      </p:sp>
      <p:sp>
        <p:nvSpPr>
          <p:cNvPr id="4" name="Slide Number Placeholder 3"/>
          <p:cNvSpPr>
            <a:spLocks noGrp="1"/>
          </p:cNvSpPr>
          <p:nvPr>
            <p:ph type="sldNum" sz="quarter" idx="5"/>
          </p:nvPr>
        </p:nvSpPr>
        <p:spPr/>
        <p:txBody>
          <a:bodyPr/>
          <a:lstStyle/>
          <a:p>
            <a:fld id="{23DCF93B-3CF6-43DE-B542-6C980E1CB8F2}" type="slidenum">
              <a:rPr lang="en-GB" smtClean="0"/>
              <a:t>8</a:t>
            </a:fld>
            <a:endParaRPr lang="en-GB"/>
          </a:p>
        </p:txBody>
      </p:sp>
    </p:spTree>
    <p:extLst>
      <p:ext uri="{BB962C8B-B14F-4D97-AF65-F5344CB8AC3E}">
        <p14:creationId xmlns:p14="http://schemas.microsoft.com/office/powerpoint/2010/main" val="3543065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marketing and pr, we would produce leaflets, television adverts, Facebook and other social media. ‘’Facebook reported having 2.38 billion monthly active users and 1.56 billion daily active users as of March 31, 2019’’. (Appel, 2020.)  ‘’ More recently, the value of advertising on social media continues to be explored.’’ (e.g., Gordon et al. 2019). This is why advertising on Facebook would be the best option for the gym. Furthermore, posters, radio, discounts to students, billboards, fresher’s week promotions in universities. </a:t>
            </a:r>
          </a:p>
        </p:txBody>
      </p:sp>
      <p:sp>
        <p:nvSpPr>
          <p:cNvPr id="4" name="Slide Number Placeholder 3"/>
          <p:cNvSpPr>
            <a:spLocks noGrp="1"/>
          </p:cNvSpPr>
          <p:nvPr>
            <p:ph type="sldNum" sz="quarter" idx="5"/>
          </p:nvPr>
        </p:nvSpPr>
        <p:spPr/>
        <p:txBody>
          <a:bodyPr/>
          <a:lstStyle/>
          <a:p>
            <a:fld id="{23DCF93B-3CF6-43DE-B542-6C980E1CB8F2}" type="slidenum">
              <a:rPr lang="en-GB" smtClean="0"/>
              <a:t>9</a:t>
            </a:fld>
            <a:endParaRPr lang="en-GB"/>
          </a:p>
        </p:txBody>
      </p:sp>
    </p:spTree>
    <p:extLst>
      <p:ext uri="{BB962C8B-B14F-4D97-AF65-F5344CB8AC3E}">
        <p14:creationId xmlns:p14="http://schemas.microsoft.com/office/powerpoint/2010/main" val="93017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took out market research to look more in detail of the sector that we need to focus on. As you can see, woman is more interested in the gym, this may mean they are mothers who struggle with attending gym as ‘’mothers are at-risk for low levels of physical activity since they have to balance the competing interests of work and family life.’’(Christine,2020). This links to the creche which is seen as extremely important. </a:t>
            </a:r>
          </a:p>
        </p:txBody>
      </p:sp>
      <p:sp>
        <p:nvSpPr>
          <p:cNvPr id="4" name="Slide Number Placeholder 3"/>
          <p:cNvSpPr>
            <a:spLocks noGrp="1"/>
          </p:cNvSpPr>
          <p:nvPr>
            <p:ph type="sldNum" sz="quarter" idx="5"/>
          </p:nvPr>
        </p:nvSpPr>
        <p:spPr/>
        <p:txBody>
          <a:bodyPr/>
          <a:lstStyle/>
          <a:p>
            <a:fld id="{23DCF93B-3CF6-43DE-B542-6C980E1CB8F2}" type="slidenum">
              <a:rPr lang="en-GB" smtClean="0"/>
              <a:t>10</a:t>
            </a:fld>
            <a:endParaRPr lang="en-GB"/>
          </a:p>
        </p:txBody>
      </p:sp>
    </p:spTree>
    <p:extLst>
      <p:ext uri="{BB962C8B-B14F-4D97-AF65-F5344CB8AC3E}">
        <p14:creationId xmlns:p14="http://schemas.microsoft.com/office/powerpoint/2010/main" val="801785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age is based around 26-35 and people are seen to attend gym 2 times a week between never. We want to aim for people to attend gym more as ‘’fitness centres are an important arena for physical activity. However, it has been found that members would like to exercise more regularly than they do.’’ (Riseth, Long-term members’ use of fitness centres: a qualitative study, 2019.)</a:t>
            </a:r>
          </a:p>
        </p:txBody>
      </p:sp>
      <p:sp>
        <p:nvSpPr>
          <p:cNvPr id="4" name="Slide Number Placeholder 3"/>
          <p:cNvSpPr>
            <a:spLocks noGrp="1"/>
          </p:cNvSpPr>
          <p:nvPr>
            <p:ph type="sldNum" sz="quarter" idx="5"/>
          </p:nvPr>
        </p:nvSpPr>
        <p:spPr/>
        <p:txBody>
          <a:bodyPr/>
          <a:lstStyle/>
          <a:p>
            <a:fld id="{23DCF93B-3CF6-43DE-B542-6C980E1CB8F2}" type="slidenum">
              <a:rPr lang="en-GB" smtClean="0"/>
              <a:t>11</a:t>
            </a:fld>
            <a:endParaRPr lang="en-GB"/>
          </a:p>
        </p:txBody>
      </p:sp>
    </p:spTree>
    <p:extLst>
      <p:ext uri="{BB962C8B-B14F-4D97-AF65-F5344CB8AC3E}">
        <p14:creationId xmlns:p14="http://schemas.microsoft.com/office/powerpoint/2010/main" val="961021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amount of people willing to use the café is 7 people and the pricing would be balanced as all prices are seen as reasonable</a:t>
            </a:r>
          </a:p>
        </p:txBody>
      </p:sp>
      <p:sp>
        <p:nvSpPr>
          <p:cNvPr id="4" name="Slide Number Placeholder 3"/>
          <p:cNvSpPr>
            <a:spLocks noGrp="1"/>
          </p:cNvSpPr>
          <p:nvPr>
            <p:ph type="sldNum" sz="quarter" idx="5"/>
          </p:nvPr>
        </p:nvSpPr>
        <p:spPr/>
        <p:txBody>
          <a:bodyPr/>
          <a:lstStyle/>
          <a:p>
            <a:fld id="{23DCF93B-3CF6-43DE-B542-6C980E1CB8F2}" type="slidenum">
              <a:rPr lang="en-GB" smtClean="0"/>
              <a:t>12</a:t>
            </a:fld>
            <a:endParaRPr lang="en-GB"/>
          </a:p>
        </p:txBody>
      </p:sp>
    </p:spTree>
    <p:extLst>
      <p:ext uri="{BB962C8B-B14F-4D97-AF65-F5344CB8AC3E}">
        <p14:creationId xmlns:p14="http://schemas.microsoft.com/office/powerpoint/2010/main" val="36473199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things I’ve learnt through market research is who to target, so this will mean I mostly target young mothers by giving 10% discount. Pricing and a better idea of which facility is more important. Market research has a major increase in the ability to target individual consumers.’’ (Robert Crawford, 2018.)</a:t>
            </a:r>
          </a:p>
        </p:txBody>
      </p:sp>
      <p:sp>
        <p:nvSpPr>
          <p:cNvPr id="4" name="Slide Number Placeholder 3"/>
          <p:cNvSpPr>
            <a:spLocks noGrp="1"/>
          </p:cNvSpPr>
          <p:nvPr>
            <p:ph type="sldNum" sz="quarter" idx="5"/>
          </p:nvPr>
        </p:nvSpPr>
        <p:spPr/>
        <p:txBody>
          <a:bodyPr/>
          <a:lstStyle/>
          <a:p>
            <a:fld id="{23DCF93B-3CF6-43DE-B542-6C980E1CB8F2}" type="slidenum">
              <a:rPr lang="en-GB" smtClean="0"/>
              <a:t>13</a:t>
            </a:fld>
            <a:endParaRPr lang="en-GB"/>
          </a:p>
        </p:txBody>
      </p:sp>
    </p:spTree>
    <p:extLst>
      <p:ext uri="{BB962C8B-B14F-4D97-AF65-F5344CB8AC3E}">
        <p14:creationId xmlns:p14="http://schemas.microsoft.com/office/powerpoint/2010/main" val="30288548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strength is the creche services available to parents, the fact that the gym is open 24/7 and the responsibility is 50/50 with partner. ‘It could favour a competitive advantage for the business. A partnership with a true win-win intention could provide the edge a business needs to surpass its competitors.’’(silva,2019). The weakness would be the competitors and the turnover. Opportunities would be franchises, a new concept, and services. The threats to the business would be covid, competitors and staff absence. ‘’as we are in the middle of a pandemic outbreak, it is very difficult to estimate its long-term effects.’’ (Gustafsson, 2020)</a:t>
            </a:r>
          </a:p>
        </p:txBody>
      </p:sp>
      <p:sp>
        <p:nvSpPr>
          <p:cNvPr id="4" name="Slide Number Placeholder 3"/>
          <p:cNvSpPr>
            <a:spLocks noGrp="1"/>
          </p:cNvSpPr>
          <p:nvPr>
            <p:ph type="sldNum" sz="quarter" idx="5"/>
          </p:nvPr>
        </p:nvSpPr>
        <p:spPr/>
        <p:txBody>
          <a:bodyPr/>
          <a:lstStyle/>
          <a:p>
            <a:fld id="{23DCF93B-3CF6-43DE-B542-6C980E1CB8F2}" type="slidenum">
              <a:rPr lang="en-GB" smtClean="0"/>
              <a:t>14</a:t>
            </a:fld>
            <a:endParaRPr lang="en-GB"/>
          </a:p>
        </p:txBody>
      </p:sp>
    </p:spTree>
    <p:extLst>
      <p:ext uri="{BB962C8B-B14F-4D97-AF65-F5344CB8AC3E}">
        <p14:creationId xmlns:p14="http://schemas.microsoft.com/office/powerpoint/2010/main" val="14120642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experts at fitness for all is personal trainers, nutritionists, fully qualified child minders and nursery staff. ’Employee engagement is critical to any organization.’’ (Hammoud, 2017)</a:t>
            </a:r>
          </a:p>
        </p:txBody>
      </p:sp>
      <p:sp>
        <p:nvSpPr>
          <p:cNvPr id="4" name="Slide Number Placeholder 3"/>
          <p:cNvSpPr>
            <a:spLocks noGrp="1"/>
          </p:cNvSpPr>
          <p:nvPr>
            <p:ph type="sldNum" sz="quarter" idx="5"/>
          </p:nvPr>
        </p:nvSpPr>
        <p:spPr/>
        <p:txBody>
          <a:bodyPr/>
          <a:lstStyle/>
          <a:p>
            <a:fld id="{23DCF93B-3CF6-43DE-B542-6C980E1CB8F2}" type="slidenum">
              <a:rPr lang="en-GB" smtClean="0"/>
              <a:t>15</a:t>
            </a:fld>
            <a:endParaRPr lang="en-GB"/>
          </a:p>
        </p:txBody>
      </p:sp>
    </p:spTree>
    <p:extLst>
      <p:ext uri="{BB962C8B-B14F-4D97-AF65-F5344CB8AC3E}">
        <p14:creationId xmlns:p14="http://schemas.microsoft.com/office/powerpoint/2010/main" val="19408093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gym equipment’s that we provide is a vast selection of free weights, cycling machines, treadmills, and rowing machines. As well as other machines. </a:t>
            </a:r>
          </a:p>
        </p:txBody>
      </p:sp>
      <p:sp>
        <p:nvSpPr>
          <p:cNvPr id="4" name="Slide Number Placeholder 3"/>
          <p:cNvSpPr>
            <a:spLocks noGrp="1"/>
          </p:cNvSpPr>
          <p:nvPr>
            <p:ph type="sldNum" sz="quarter" idx="5"/>
          </p:nvPr>
        </p:nvSpPr>
        <p:spPr/>
        <p:txBody>
          <a:bodyPr/>
          <a:lstStyle/>
          <a:p>
            <a:fld id="{23DCF93B-3CF6-43DE-B542-6C980E1CB8F2}" type="slidenum">
              <a:rPr lang="en-GB" smtClean="0"/>
              <a:t>16</a:t>
            </a:fld>
            <a:endParaRPr lang="en-GB"/>
          </a:p>
        </p:txBody>
      </p:sp>
    </p:spTree>
    <p:extLst>
      <p:ext uri="{BB962C8B-B14F-4D97-AF65-F5344CB8AC3E}">
        <p14:creationId xmlns:p14="http://schemas.microsoft.com/office/powerpoint/2010/main" val="24512610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pricing of the gym equipment’s which would totally cost around £50,000</a:t>
            </a:r>
          </a:p>
        </p:txBody>
      </p:sp>
      <p:sp>
        <p:nvSpPr>
          <p:cNvPr id="4" name="Slide Number Placeholder 3"/>
          <p:cNvSpPr>
            <a:spLocks noGrp="1"/>
          </p:cNvSpPr>
          <p:nvPr>
            <p:ph type="sldNum" sz="quarter" idx="5"/>
          </p:nvPr>
        </p:nvSpPr>
        <p:spPr/>
        <p:txBody>
          <a:bodyPr/>
          <a:lstStyle/>
          <a:p>
            <a:fld id="{23DCF93B-3CF6-43DE-B542-6C980E1CB8F2}" type="slidenum">
              <a:rPr lang="en-GB" smtClean="0"/>
              <a:t>17</a:t>
            </a:fld>
            <a:endParaRPr lang="en-GB"/>
          </a:p>
        </p:txBody>
      </p:sp>
    </p:spTree>
    <p:extLst>
      <p:ext uri="{BB962C8B-B14F-4D97-AF65-F5344CB8AC3E}">
        <p14:creationId xmlns:p14="http://schemas.microsoft.com/office/powerpoint/2010/main" val="35373718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creche would be a 2-hour maximum stay for children per visit, this would be aged around 1-5 year olds in separate rooms for different age groups. 7am – 7pm start. Fruits and snakes will be provided. ’Mothers who engage in physical activity report less psychological stress.’’  (Boyce P, 2018)</a:t>
            </a:r>
          </a:p>
        </p:txBody>
      </p:sp>
      <p:sp>
        <p:nvSpPr>
          <p:cNvPr id="4" name="Slide Number Placeholder 3"/>
          <p:cNvSpPr>
            <a:spLocks noGrp="1"/>
          </p:cNvSpPr>
          <p:nvPr>
            <p:ph type="sldNum" sz="quarter" idx="5"/>
          </p:nvPr>
        </p:nvSpPr>
        <p:spPr/>
        <p:txBody>
          <a:bodyPr/>
          <a:lstStyle/>
          <a:p>
            <a:fld id="{23DCF93B-3CF6-43DE-B542-6C980E1CB8F2}" type="slidenum">
              <a:rPr lang="en-GB" smtClean="0"/>
              <a:t>18</a:t>
            </a:fld>
            <a:endParaRPr lang="en-GB"/>
          </a:p>
        </p:txBody>
      </p:sp>
    </p:spTree>
    <p:extLst>
      <p:ext uri="{BB962C8B-B14F-4D97-AF65-F5344CB8AC3E}">
        <p14:creationId xmlns:p14="http://schemas.microsoft.com/office/powerpoint/2010/main" val="38140554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DCF93B-3CF6-43DE-B542-6C980E1CB8F2}" type="slidenum">
              <a:rPr lang="en-GB" smtClean="0"/>
              <a:t>19</a:t>
            </a:fld>
            <a:endParaRPr lang="en-GB"/>
          </a:p>
        </p:txBody>
      </p:sp>
    </p:spTree>
    <p:extLst>
      <p:ext uri="{BB962C8B-B14F-4D97-AF65-F5344CB8AC3E}">
        <p14:creationId xmlns:p14="http://schemas.microsoft.com/office/powerpoint/2010/main" val="2059231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755037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565378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9AFA87-1417-4992-ABD9-27C3BC8CC883}" type="datetimeFigureOut">
              <a:rPr lang="en-US" smtClean="0"/>
              <a:t>11/26/2021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45604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831321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8" name="Footer Placeholder 7"/>
          <p:cNvSpPr>
            <a:spLocks noGrp="1"/>
          </p:cNvSpPr>
          <p:nvPr>
            <p:ph type="ftr" sz="quarter" idx="11"/>
          </p:nvPr>
        </p:nvSpPr>
        <p:spPr/>
        <p:txBody>
          <a:bodyPr/>
          <a:lstStyle/>
          <a:p>
            <a:endParaRPr lang="en-US" sz="1000" dirty="0"/>
          </a:p>
        </p:txBody>
      </p:sp>
      <p:sp>
        <p:nvSpPr>
          <p:cNvPr id="9" name="Slide Number Placeholder 8"/>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505919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9AFA87-1417-4992-ABD9-27C3BC8CC883}" type="datetimeFigureOut">
              <a:rPr lang="en-US" smtClean="0"/>
              <a:t>11/26/2021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98045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3F9AFA87-1417-4992-ABD9-27C3BC8CC883}" type="datetimeFigureOut">
              <a:rPr lang="en-US" smtClean="0"/>
              <a:t>11/26/2021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78581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741045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11/26/2021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78874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258300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471034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p:txBody>
          <a:bodyPr/>
          <a:lstStyle/>
          <a:p>
            <a:fld id="{CB1E4CB7-CB13-4810-BF18-BE31AFC64F93}" type="slidenum">
              <a:rPr lang="en-US" smtClean="0"/>
              <a:pPr/>
              <a:t>‹#›</a:t>
            </a:fld>
            <a:endParaRPr lang="en-US" sz="1000"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148151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388735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4" name="Footer Placeholder 3"/>
          <p:cNvSpPr>
            <a:spLocks noGrp="1"/>
          </p:cNvSpPr>
          <p:nvPr>
            <p:ph type="ftr" sz="quarter" idx="11"/>
          </p:nvPr>
        </p:nvSpPr>
        <p:spPr/>
        <p:txBody>
          <a:bodyPr/>
          <a:lstStyle/>
          <a:p>
            <a:endParaRPr lang="en-US" sz="1000" dirty="0"/>
          </a:p>
        </p:txBody>
      </p:sp>
      <p:sp>
        <p:nvSpPr>
          <p:cNvPr id="5" name="Slide Number Placeholder 4"/>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3322634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4" name="Footer Placeholder 3"/>
          <p:cNvSpPr>
            <a:spLocks noGrp="1"/>
          </p:cNvSpPr>
          <p:nvPr>
            <p:ph type="ftr" sz="quarter" idx="11"/>
          </p:nvPr>
        </p:nvSpPr>
        <p:spPr/>
        <p:txBody>
          <a:bodyPr/>
          <a:lstStyle/>
          <a:p>
            <a:endParaRPr lang="en-US" sz="1000" dirty="0"/>
          </a:p>
        </p:txBody>
      </p:sp>
      <p:sp>
        <p:nvSpPr>
          <p:cNvPr id="5" name="Slide Number Placeholder 4"/>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4895837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162609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11/26/2021</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7245393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t>11/26/2021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766996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11/26/2021</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622040860"/>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 id="2147483774"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mailto:FITNESSFORALL@GMAIL.COM" TargetMode="External"/><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18.jpe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image" Target="../media/image23.png"/><Relationship Id="rId5" Type="http://schemas.openxmlformats.org/officeDocument/2006/relationships/image" Target="../media/image18.jpe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1.png"/><Relationship Id="rId7"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7EC20945-F044-4ABB-A7ED-C38FED2D176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20" y="10"/>
            <a:ext cx="12191977" cy="6857990"/>
          </a:xfrm>
          <a:prstGeom prst="rect">
            <a:avLst/>
          </a:prstGeom>
        </p:spPr>
      </p:pic>
      <p:sp>
        <p:nvSpPr>
          <p:cNvPr id="2" name="Title 1">
            <a:extLst>
              <a:ext uri="{FF2B5EF4-FFF2-40B4-BE49-F238E27FC236}">
                <a16:creationId xmlns:a16="http://schemas.microsoft.com/office/drawing/2014/main" id="{57DB80E2-3829-4767-B2F5-56B2838FA575}"/>
              </a:ext>
            </a:extLst>
          </p:cNvPr>
          <p:cNvSpPr>
            <a:spLocks noGrp="1"/>
          </p:cNvSpPr>
          <p:nvPr>
            <p:ph type="ctrTitle"/>
          </p:nvPr>
        </p:nvSpPr>
        <p:spPr>
          <a:xfrm>
            <a:off x="6586070" y="747059"/>
            <a:ext cx="4843929" cy="2762904"/>
          </a:xfrm>
        </p:spPr>
        <p:txBody>
          <a:bodyPr>
            <a:normAutofit/>
          </a:bodyPr>
          <a:lstStyle/>
          <a:p>
            <a:pPr algn="l"/>
            <a:r>
              <a:rPr lang="en-GB" dirty="0">
                <a:solidFill>
                  <a:schemeClr val="bg1"/>
                </a:solidFill>
              </a:rPr>
              <a:t>FITNESS FOR ALL </a:t>
            </a:r>
          </a:p>
        </p:txBody>
      </p:sp>
      <p:sp>
        <p:nvSpPr>
          <p:cNvPr id="3" name="Subtitle 2">
            <a:extLst>
              <a:ext uri="{FF2B5EF4-FFF2-40B4-BE49-F238E27FC236}">
                <a16:creationId xmlns:a16="http://schemas.microsoft.com/office/drawing/2014/main" id="{8F1F76C8-5C61-48AB-B71D-467B68207484}"/>
              </a:ext>
            </a:extLst>
          </p:cNvPr>
          <p:cNvSpPr>
            <a:spLocks noGrp="1"/>
          </p:cNvSpPr>
          <p:nvPr>
            <p:ph type="subTitle" idx="1"/>
          </p:nvPr>
        </p:nvSpPr>
        <p:spPr>
          <a:xfrm>
            <a:off x="6586070" y="3810000"/>
            <a:ext cx="5255410" cy="762000"/>
          </a:xfrm>
        </p:spPr>
        <p:txBody>
          <a:bodyPr>
            <a:normAutofit fontScale="92500"/>
          </a:bodyPr>
          <a:lstStyle/>
          <a:p>
            <a:pPr algn="l"/>
            <a:r>
              <a:rPr lang="en-GB" sz="2800" b="1" dirty="0">
                <a:solidFill>
                  <a:schemeClr val="bg1"/>
                </a:solidFill>
              </a:rPr>
              <a:t>ASPIRE      progress      ACHIEVE </a:t>
            </a:r>
          </a:p>
        </p:txBody>
      </p:sp>
      <p:sp>
        <p:nvSpPr>
          <p:cNvPr id="5" name="TextBox 4">
            <a:extLst>
              <a:ext uri="{FF2B5EF4-FFF2-40B4-BE49-F238E27FC236}">
                <a16:creationId xmlns:a16="http://schemas.microsoft.com/office/drawing/2014/main" id="{0464F813-700B-4A97-8607-4573FA165F28}"/>
              </a:ext>
            </a:extLst>
          </p:cNvPr>
          <p:cNvSpPr txBox="1"/>
          <p:nvPr/>
        </p:nvSpPr>
        <p:spPr>
          <a:xfrm>
            <a:off x="119270" y="251791"/>
            <a:ext cx="2411895" cy="369332"/>
          </a:xfrm>
          <a:prstGeom prst="rect">
            <a:avLst/>
          </a:prstGeom>
          <a:noFill/>
        </p:spPr>
        <p:txBody>
          <a:bodyPr wrap="square" rtlCol="0">
            <a:spAutoFit/>
          </a:bodyPr>
          <a:lstStyle/>
          <a:p>
            <a:r>
              <a:rPr lang="en-GB" dirty="0"/>
              <a:t>Lilu Meah 2009177</a:t>
            </a:r>
          </a:p>
        </p:txBody>
      </p:sp>
      <p:sp>
        <p:nvSpPr>
          <p:cNvPr id="6" name="TextBox 5">
            <a:extLst>
              <a:ext uri="{FF2B5EF4-FFF2-40B4-BE49-F238E27FC236}">
                <a16:creationId xmlns:a16="http://schemas.microsoft.com/office/drawing/2014/main" id="{14BAFF52-1456-4918-8350-0B2B0786E650}"/>
              </a:ext>
            </a:extLst>
          </p:cNvPr>
          <p:cNvSpPr txBox="1"/>
          <p:nvPr/>
        </p:nvSpPr>
        <p:spPr>
          <a:xfrm>
            <a:off x="251790" y="4758803"/>
            <a:ext cx="5698436" cy="1938992"/>
          </a:xfrm>
          <a:prstGeom prst="rect">
            <a:avLst/>
          </a:prstGeom>
          <a:noFill/>
        </p:spPr>
        <p:txBody>
          <a:bodyPr wrap="square" rtlCol="0">
            <a:spAutoFit/>
          </a:bodyPr>
          <a:lstStyle/>
          <a:p>
            <a:r>
              <a:rPr lang="en-GB" sz="2400" b="1" dirty="0">
                <a:solidFill>
                  <a:schemeClr val="bg1"/>
                </a:solidFill>
              </a:rPr>
              <a:t>TEL : 0165563211</a:t>
            </a:r>
          </a:p>
          <a:p>
            <a:r>
              <a:rPr lang="en-GB" sz="2400" b="1" dirty="0">
                <a:solidFill>
                  <a:schemeClr val="bg1"/>
                </a:solidFill>
              </a:rPr>
              <a:t>EMAIL : </a:t>
            </a:r>
            <a:r>
              <a:rPr lang="en-GB" sz="2400" b="1" dirty="0">
                <a:solidFill>
                  <a:schemeClr val="bg1"/>
                </a:solidFill>
                <a:hlinkClick r:id="rId6">
                  <a:extLst>
                    <a:ext uri="{A12FA001-AC4F-418D-AE19-62706E023703}">
                      <ahyp:hlinkClr xmlns:ahyp="http://schemas.microsoft.com/office/drawing/2018/hyperlinkcolor" val="tx"/>
                    </a:ext>
                  </a:extLst>
                </a:hlinkClick>
              </a:rPr>
              <a:t>FITNESSFORALL@GMAIL.COM</a:t>
            </a:r>
            <a:endParaRPr lang="en-GB" sz="2400" b="1" dirty="0">
              <a:solidFill>
                <a:schemeClr val="bg1"/>
              </a:solidFill>
            </a:endParaRPr>
          </a:p>
          <a:p>
            <a:r>
              <a:rPr lang="en-GB" sz="2400" b="1" dirty="0">
                <a:solidFill>
                  <a:schemeClr val="bg1"/>
                </a:solidFill>
              </a:rPr>
              <a:t>FACEBOOK: @FITNESSFORALL</a:t>
            </a:r>
          </a:p>
          <a:p>
            <a:r>
              <a:rPr lang="en-GB" sz="2400" b="1" dirty="0">
                <a:solidFill>
                  <a:schemeClr val="bg1"/>
                </a:solidFill>
              </a:rPr>
              <a:t>ADDRESS: 4 Belmont Walk, Cardiff, CF10 5AP</a:t>
            </a:r>
          </a:p>
        </p:txBody>
      </p:sp>
      <p:sp>
        <p:nvSpPr>
          <p:cNvPr id="7" name="TextBox 6">
            <a:extLst>
              <a:ext uri="{FF2B5EF4-FFF2-40B4-BE49-F238E27FC236}">
                <a16:creationId xmlns:a16="http://schemas.microsoft.com/office/drawing/2014/main" id="{24600C17-AE74-42D9-96B0-C790BE8BC752}"/>
              </a:ext>
            </a:extLst>
          </p:cNvPr>
          <p:cNvSpPr txBox="1"/>
          <p:nvPr/>
        </p:nvSpPr>
        <p:spPr>
          <a:xfrm>
            <a:off x="6831132" y="4558748"/>
            <a:ext cx="5109077" cy="523220"/>
          </a:xfrm>
          <a:prstGeom prst="rect">
            <a:avLst/>
          </a:prstGeom>
          <a:noFill/>
        </p:spPr>
        <p:txBody>
          <a:bodyPr wrap="square" rtlCol="0">
            <a:spAutoFit/>
          </a:bodyPr>
          <a:lstStyle/>
          <a:p>
            <a:r>
              <a:rPr lang="en-GB" sz="2800" b="1" i="1" dirty="0">
                <a:solidFill>
                  <a:schemeClr val="bg1"/>
                </a:solidFill>
              </a:rPr>
              <a:t>Let’s get fit and healthy together </a:t>
            </a:r>
          </a:p>
        </p:txBody>
      </p:sp>
    </p:spTree>
    <p:extLst>
      <p:ext uri="{BB962C8B-B14F-4D97-AF65-F5344CB8AC3E}">
        <p14:creationId xmlns:p14="http://schemas.microsoft.com/office/powerpoint/2010/main" val="590278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0"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B33F0840-89AD-4DA5-A3CC-484CC6C78A9E}"/>
              </a:ext>
            </a:extLst>
          </p:cNvPr>
          <p:cNvPicPr>
            <a:picLocks noChangeAspect="1"/>
          </p:cNvPicPr>
          <p:nvPr/>
        </p:nvPicPr>
        <p:blipFill rotWithShape="1">
          <a:blip r:embed="rId3"/>
          <a:srcRect b="15730"/>
          <a:stretch/>
        </p:blipFill>
        <p:spPr>
          <a:xfrm>
            <a:off x="20" y="10"/>
            <a:ext cx="12191977" cy="6857990"/>
          </a:xfrm>
          <a:prstGeom prst="rect">
            <a:avLst/>
          </a:prstGeom>
        </p:spPr>
      </p:pic>
      <p:sp>
        <p:nvSpPr>
          <p:cNvPr id="2" name="Title 1">
            <a:extLst>
              <a:ext uri="{FF2B5EF4-FFF2-40B4-BE49-F238E27FC236}">
                <a16:creationId xmlns:a16="http://schemas.microsoft.com/office/drawing/2014/main" id="{32B94A76-1FB1-4950-90A0-D19AF6FEE9B8}"/>
              </a:ext>
            </a:extLst>
          </p:cNvPr>
          <p:cNvSpPr>
            <a:spLocks noGrp="1"/>
          </p:cNvSpPr>
          <p:nvPr>
            <p:ph type="title"/>
          </p:nvPr>
        </p:nvSpPr>
        <p:spPr>
          <a:xfrm>
            <a:off x="6586070" y="747059"/>
            <a:ext cx="4843929" cy="2762904"/>
          </a:xfrm>
        </p:spPr>
        <p:txBody>
          <a:bodyPr vert="horz" lIns="91440" tIns="45720" rIns="91440" bIns="45720" rtlCol="0" anchor="b">
            <a:normAutofit/>
          </a:bodyPr>
          <a:lstStyle/>
          <a:p>
            <a:r>
              <a:rPr lang="en-US" sz="6000" dirty="0">
                <a:solidFill>
                  <a:schemeClr val="bg1"/>
                </a:solidFill>
              </a:rPr>
              <a:t>WHAT IS FITNESS FOR ALL?</a:t>
            </a:r>
          </a:p>
        </p:txBody>
      </p:sp>
      <p:sp>
        <p:nvSpPr>
          <p:cNvPr id="4" name="TextBox 3">
            <a:extLst>
              <a:ext uri="{FF2B5EF4-FFF2-40B4-BE49-F238E27FC236}">
                <a16:creationId xmlns:a16="http://schemas.microsoft.com/office/drawing/2014/main" id="{9264D4B8-E6A7-480B-9524-13864FDB2424}"/>
              </a:ext>
            </a:extLst>
          </p:cNvPr>
          <p:cNvSpPr txBox="1"/>
          <p:nvPr/>
        </p:nvSpPr>
        <p:spPr>
          <a:xfrm>
            <a:off x="940904" y="1099930"/>
            <a:ext cx="4333461" cy="646331"/>
          </a:xfrm>
          <a:prstGeom prst="rect">
            <a:avLst/>
          </a:prstGeom>
          <a:noFill/>
        </p:spPr>
        <p:txBody>
          <a:bodyPr wrap="square" rtlCol="0">
            <a:spAutoFit/>
          </a:bodyPr>
          <a:lstStyle/>
          <a:p>
            <a:r>
              <a:rPr lang="en-GB" dirty="0"/>
              <a:t> </a:t>
            </a:r>
          </a:p>
          <a:p>
            <a:endParaRPr lang="en-GB" dirty="0"/>
          </a:p>
        </p:txBody>
      </p:sp>
      <p:sp>
        <p:nvSpPr>
          <p:cNvPr id="3" name="TextBox 2">
            <a:extLst>
              <a:ext uri="{FF2B5EF4-FFF2-40B4-BE49-F238E27FC236}">
                <a16:creationId xmlns:a16="http://schemas.microsoft.com/office/drawing/2014/main" id="{5565D7A4-9C91-4833-B94D-4BC825E8A874}"/>
              </a:ext>
            </a:extLst>
          </p:cNvPr>
          <p:cNvSpPr txBox="1"/>
          <p:nvPr/>
        </p:nvSpPr>
        <p:spPr>
          <a:xfrm>
            <a:off x="940904" y="838320"/>
            <a:ext cx="3935895" cy="1815882"/>
          </a:xfrm>
          <a:prstGeom prst="rect">
            <a:avLst/>
          </a:prstGeom>
          <a:noFill/>
        </p:spPr>
        <p:txBody>
          <a:bodyPr wrap="square" rtlCol="0">
            <a:spAutoFit/>
          </a:bodyPr>
          <a:lstStyle/>
          <a:p>
            <a:r>
              <a:rPr lang="en-GB" sz="2800" dirty="0"/>
              <a:t>A family orientated gym  which is suited for all individuals in the community. </a:t>
            </a:r>
          </a:p>
        </p:txBody>
      </p:sp>
      <p:sp>
        <p:nvSpPr>
          <p:cNvPr id="6" name="TextBox 5">
            <a:extLst>
              <a:ext uri="{FF2B5EF4-FFF2-40B4-BE49-F238E27FC236}">
                <a16:creationId xmlns:a16="http://schemas.microsoft.com/office/drawing/2014/main" id="{DFB96494-B505-422C-8AAD-4D6001140674}"/>
              </a:ext>
            </a:extLst>
          </p:cNvPr>
          <p:cNvSpPr txBox="1"/>
          <p:nvPr/>
        </p:nvSpPr>
        <p:spPr>
          <a:xfrm>
            <a:off x="940904" y="4079630"/>
            <a:ext cx="3795421" cy="1815882"/>
          </a:xfrm>
          <a:prstGeom prst="rect">
            <a:avLst/>
          </a:prstGeom>
          <a:noFill/>
        </p:spPr>
        <p:txBody>
          <a:bodyPr wrap="square" rtlCol="0">
            <a:spAutoFit/>
          </a:bodyPr>
          <a:lstStyle/>
          <a:p>
            <a:pPr marL="285750" indent="-285750">
              <a:buFontTx/>
              <a:buChar char="-"/>
            </a:pPr>
            <a:r>
              <a:rPr lang="en-GB" sz="2800" dirty="0"/>
              <a:t>Parents </a:t>
            </a:r>
          </a:p>
          <a:p>
            <a:pPr marL="285750" indent="-285750">
              <a:buFontTx/>
              <a:buChar char="-"/>
            </a:pPr>
            <a:r>
              <a:rPr lang="en-GB" sz="2800" dirty="0"/>
              <a:t>Carers </a:t>
            </a:r>
          </a:p>
          <a:p>
            <a:pPr marL="285750" indent="-285750">
              <a:buFontTx/>
              <a:buChar char="-"/>
            </a:pPr>
            <a:r>
              <a:rPr lang="en-GB" sz="2800" dirty="0"/>
              <a:t>Students </a:t>
            </a:r>
          </a:p>
          <a:p>
            <a:pPr marL="285750" indent="-285750">
              <a:buFontTx/>
              <a:buChar char="-"/>
            </a:pPr>
            <a:r>
              <a:rPr lang="en-GB" sz="2800" dirty="0"/>
              <a:t>Children </a:t>
            </a:r>
          </a:p>
        </p:txBody>
      </p:sp>
    </p:spTree>
    <p:extLst>
      <p:ext uri="{BB962C8B-B14F-4D97-AF65-F5344CB8AC3E}">
        <p14:creationId xmlns:p14="http://schemas.microsoft.com/office/powerpoint/2010/main" val="785291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2EAF6-290B-4154-B269-50993CFE75EC}"/>
              </a:ext>
            </a:extLst>
          </p:cNvPr>
          <p:cNvSpPr>
            <a:spLocks noGrp="1"/>
          </p:cNvSpPr>
          <p:nvPr>
            <p:ph type="ctrTitle"/>
          </p:nvPr>
        </p:nvSpPr>
        <p:spPr>
          <a:xfrm>
            <a:off x="4446967" y="145737"/>
            <a:ext cx="3298066" cy="960781"/>
          </a:xfrm>
        </p:spPr>
        <p:txBody>
          <a:bodyPr/>
          <a:lstStyle/>
          <a:p>
            <a:r>
              <a:rPr lang="en-GB" u="sng" dirty="0"/>
              <a:t>Aims</a:t>
            </a:r>
          </a:p>
        </p:txBody>
      </p:sp>
      <p:sp>
        <p:nvSpPr>
          <p:cNvPr id="3" name="Subtitle 2">
            <a:extLst>
              <a:ext uri="{FF2B5EF4-FFF2-40B4-BE49-F238E27FC236}">
                <a16:creationId xmlns:a16="http://schemas.microsoft.com/office/drawing/2014/main" id="{EB306B6B-4080-414D-85A1-0B6154D0ACBB}"/>
              </a:ext>
            </a:extLst>
          </p:cNvPr>
          <p:cNvSpPr>
            <a:spLocks noGrp="1"/>
          </p:cNvSpPr>
          <p:nvPr>
            <p:ph type="subTitle" idx="1"/>
          </p:nvPr>
        </p:nvSpPr>
        <p:spPr>
          <a:xfrm>
            <a:off x="1751012" y="1341689"/>
            <a:ext cx="8689976" cy="1371599"/>
          </a:xfrm>
        </p:spPr>
        <p:txBody>
          <a:bodyPr>
            <a:normAutofit/>
          </a:bodyPr>
          <a:lstStyle/>
          <a:p>
            <a:r>
              <a:rPr lang="en-GB" sz="2800" dirty="0">
                <a:solidFill>
                  <a:schemeClr val="tx1"/>
                </a:solidFill>
              </a:rPr>
              <a:t>Establishing a profitable business as well as being an important part to the community </a:t>
            </a:r>
          </a:p>
        </p:txBody>
      </p:sp>
      <p:sp>
        <p:nvSpPr>
          <p:cNvPr id="7" name="TextBox 6">
            <a:extLst>
              <a:ext uri="{FF2B5EF4-FFF2-40B4-BE49-F238E27FC236}">
                <a16:creationId xmlns:a16="http://schemas.microsoft.com/office/drawing/2014/main" id="{6CC5C335-C9E8-4DEB-9C0E-E84131745463}"/>
              </a:ext>
            </a:extLst>
          </p:cNvPr>
          <p:cNvSpPr txBox="1"/>
          <p:nvPr/>
        </p:nvSpPr>
        <p:spPr>
          <a:xfrm>
            <a:off x="281868" y="2487356"/>
            <a:ext cx="4611756" cy="1384995"/>
          </a:xfrm>
          <a:prstGeom prst="rect">
            <a:avLst/>
          </a:prstGeom>
          <a:noFill/>
        </p:spPr>
        <p:txBody>
          <a:bodyPr wrap="square" rtlCol="0">
            <a:spAutoFit/>
          </a:bodyPr>
          <a:lstStyle/>
          <a:p>
            <a:r>
              <a:rPr lang="en-GB" sz="2800" dirty="0"/>
              <a:t>Aim to better people's lifestyles to promote healthy living </a:t>
            </a:r>
          </a:p>
        </p:txBody>
      </p:sp>
      <p:sp>
        <p:nvSpPr>
          <p:cNvPr id="8" name="TextBox 7">
            <a:extLst>
              <a:ext uri="{FF2B5EF4-FFF2-40B4-BE49-F238E27FC236}">
                <a16:creationId xmlns:a16="http://schemas.microsoft.com/office/drawing/2014/main" id="{EE1A5A84-E1E5-4EA1-973D-54C6F5408C87}"/>
              </a:ext>
            </a:extLst>
          </p:cNvPr>
          <p:cNvSpPr txBox="1"/>
          <p:nvPr/>
        </p:nvSpPr>
        <p:spPr>
          <a:xfrm>
            <a:off x="8547652" y="2487355"/>
            <a:ext cx="3644348" cy="1384995"/>
          </a:xfrm>
          <a:prstGeom prst="rect">
            <a:avLst/>
          </a:prstGeom>
          <a:noFill/>
        </p:spPr>
        <p:txBody>
          <a:bodyPr wrap="square" rtlCol="0">
            <a:spAutoFit/>
          </a:bodyPr>
          <a:lstStyle/>
          <a:p>
            <a:r>
              <a:rPr lang="en-GB" sz="2800" dirty="0"/>
              <a:t>To become the number one gym choice for people with families </a:t>
            </a:r>
          </a:p>
        </p:txBody>
      </p:sp>
      <p:pic>
        <p:nvPicPr>
          <p:cNvPr id="10" name="Picture 9">
            <a:extLst>
              <a:ext uri="{FF2B5EF4-FFF2-40B4-BE49-F238E27FC236}">
                <a16:creationId xmlns:a16="http://schemas.microsoft.com/office/drawing/2014/main" id="{598F3639-C9BE-49B2-A897-9855689F9D95}"/>
              </a:ext>
            </a:extLst>
          </p:cNvPr>
          <p:cNvPicPr>
            <a:picLocks noChangeAspect="1"/>
          </p:cNvPicPr>
          <p:nvPr/>
        </p:nvPicPr>
        <p:blipFill>
          <a:blip r:embed="rId3"/>
          <a:stretch>
            <a:fillRect/>
          </a:stretch>
        </p:blipFill>
        <p:spPr>
          <a:xfrm>
            <a:off x="281868" y="3872350"/>
            <a:ext cx="4329839" cy="2883724"/>
          </a:xfrm>
          <a:prstGeom prst="rect">
            <a:avLst/>
          </a:prstGeom>
        </p:spPr>
      </p:pic>
      <p:pic>
        <p:nvPicPr>
          <p:cNvPr id="11" name="Picture 10">
            <a:extLst>
              <a:ext uri="{FF2B5EF4-FFF2-40B4-BE49-F238E27FC236}">
                <a16:creationId xmlns:a16="http://schemas.microsoft.com/office/drawing/2014/main" id="{1147B940-3E06-4F4C-8EE3-DA2D75700382}"/>
              </a:ext>
            </a:extLst>
          </p:cNvPr>
          <p:cNvPicPr>
            <a:picLocks noChangeAspect="1"/>
          </p:cNvPicPr>
          <p:nvPr/>
        </p:nvPicPr>
        <p:blipFill>
          <a:blip r:embed="rId4"/>
          <a:stretch>
            <a:fillRect/>
          </a:stretch>
        </p:blipFill>
        <p:spPr>
          <a:xfrm>
            <a:off x="7506269" y="4167605"/>
            <a:ext cx="4523838" cy="2544658"/>
          </a:xfrm>
          <a:prstGeom prst="rect">
            <a:avLst/>
          </a:prstGeom>
        </p:spPr>
      </p:pic>
      <p:sp>
        <p:nvSpPr>
          <p:cNvPr id="12" name="TextBox 11">
            <a:extLst>
              <a:ext uri="{FF2B5EF4-FFF2-40B4-BE49-F238E27FC236}">
                <a16:creationId xmlns:a16="http://schemas.microsoft.com/office/drawing/2014/main" id="{5C91F354-4D39-4FBA-AF0B-225176DC0BC4}"/>
              </a:ext>
            </a:extLst>
          </p:cNvPr>
          <p:cNvSpPr txBox="1"/>
          <p:nvPr/>
        </p:nvSpPr>
        <p:spPr>
          <a:xfrm>
            <a:off x="4838829" y="3179852"/>
            <a:ext cx="2514341" cy="3170099"/>
          </a:xfrm>
          <a:prstGeom prst="rect">
            <a:avLst/>
          </a:prstGeom>
          <a:noFill/>
        </p:spPr>
        <p:txBody>
          <a:bodyPr wrap="square" rtlCol="0">
            <a:spAutoFit/>
          </a:bodyPr>
          <a:lstStyle/>
          <a:p>
            <a:r>
              <a:rPr lang="en-GB" sz="2000" dirty="0"/>
              <a:t>‘</a:t>
            </a:r>
            <a:r>
              <a:rPr lang="en-GB" sz="2000" dirty="0">
                <a:solidFill>
                  <a:schemeClr val="accent6">
                    <a:lumMod val="75000"/>
                  </a:schemeClr>
                </a:solidFill>
              </a:rPr>
              <a:t>’Research suggests that “healthy” food choices such as eating fruits and vegetables have not only physical but also mental health benefits and might be a long-term investment in future well-being.’’</a:t>
            </a:r>
          </a:p>
          <a:p>
            <a:r>
              <a:rPr lang="en-GB" sz="2000" dirty="0">
                <a:solidFill>
                  <a:schemeClr val="accent6">
                    <a:lumMod val="75000"/>
                  </a:schemeClr>
                </a:solidFill>
              </a:rPr>
              <a:t> – Wahl, 2017</a:t>
            </a:r>
          </a:p>
        </p:txBody>
      </p:sp>
    </p:spTree>
    <p:extLst>
      <p:ext uri="{BB962C8B-B14F-4D97-AF65-F5344CB8AC3E}">
        <p14:creationId xmlns:p14="http://schemas.microsoft.com/office/powerpoint/2010/main" val="2123073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409AD0-57E0-4518-AC74-91CA4879FFC3}"/>
              </a:ext>
            </a:extLst>
          </p:cNvPr>
          <p:cNvSpPr>
            <a:spLocks noGrp="1"/>
          </p:cNvSpPr>
          <p:nvPr>
            <p:ph type="title"/>
          </p:nvPr>
        </p:nvSpPr>
        <p:spPr>
          <a:xfrm>
            <a:off x="641074" y="1314450"/>
            <a:ext cx="2844002" cy="3680244"/>
          </a:xfrm>
        </p:spPr>
        <p:txBody>
          <a:bodyPr>
            <a:normAutofit/>
          </a:bodyPr>
          <a:lstStyle/>
          <a:p>
            <a:pPr algn="l"/>
            <a:r>
              <a:rPr lang="en-GB" sz="4100" u="sng" dirty="0"/>
              <a:t>Objectives</a:t>
            </a:r>
            <a:r>
              <a:rPr lang="en-GB" sz="4100" dirty="0"/>
              <a:t> </a:t>
            </a:r>
          </a:p>
        </p:txBody>
      </p:sp>
      <p:pic>
        <p:nvPicPr>
          <p:cNvPr id="13" name="Picture 12">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902A82F5-363F-46C2-ABE9-3464E40D5B34}"/>
              </a:ext>
            </a:extLst>
          </p:cNvPr>
          <p:cNvGraphicFramePr>
            <a:graphicFrameLocks noGrp="1"/>
          </p:cNvGraphicFramePr>
          <p:nvPr>
            <p:ph sz="quarter" idx="13"/>
            <p:extLst>
              <p:ext uri="{D42A27DB-BD31-4B8C-83A1-F6EECF244321}">
                <p14:modId xmlns:p14="http://schemas.microsoft.com/office/powerpoint/2010/main" val="19995362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95048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DF1F6-A281-44EB-B013-DC6ACC359B78}"/>
              </a:ext>
            </a:extLst>
          </p:cNvPr>
          <p:cNvSpPr>
            <a:spLocks noGrp="1"/>
          </p:cNvSpPr>
          <p:nvPr>
            <p:ph type="title"/>
          </p:nvPr>
        </p:nvSpPr>
        <p:spPr>
          <a:xfrm>
            <a:off x="4266887" y="141439"/>
            <a:ext cx="3658225" cy="759709"/>
          </a:xfrm>
        </p:spPr>
        <p:txBody>
          <a:bodyPr/>
          <a:lstStyle/>
          <a:p>
            <a:r>
              <a:rPr lang="en-GB" u="sng" dirty="0"/>
              <a:t>Finance</a:t>
            </a:r>
            <a:r>
              <a:rPr lang="en-GB" dirty="0"/>
              <a:t> </a:t>
            </a:r>
          </a:p>
        </p:txBody>
      </p:sp>
      <p:graphicFrame>
        <p:nvGraphicFramePr>
          <p:cNvPr id="6" name="Content Placeholder 2">
            <a:extLst>
              <a:ext uri="{FF2B5EF4-FFF2-40B4-BE49-F238E27FC236}">
                <a16:creationId xmlns:a16="http://schemas.microsoft.com/office/drawing/2014/main" id="{2E963764-57B1-4BB4-8BA5-C644DD355BBD}"/>
              </a:ext>
            </a:extLst>
          </p:cNvPr>
          <p:cNvGraphicFramePr>
            <a:graphicFrameLocks noGrp="1"/>
          </p:cNvGraphicFramePr>
          <p:nvPr>
            <p:ph sz="quarter" idx="13"/>
            <p:extLst>
              <p:ext uri="{D42A27DB-BD31-4B8C-83A1-F6EECF244321}">
                <p14:modId xmlns:p14="http://schemas.microsoft.com/office/powerpoint/2010/main" val="3318819032"/>
              </p:ext>
            </p:extLst>
          </p:nvPr>
        </p:nvGraphicFramePr>
        <p:xfrm>
          <a:off x="457042" y="1960609"/>
          <a:ext cx="11277914" cy="4596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B4503AE-53FD-4C43-BCE2-9B8D616C2C58}"/>
              </a:ext>
            </a:extLst>
          </p:cNvPr>
          <p:cNvSpPr txBox="1"/>
          <p:nvPr/>
        </p:nvSpPr>
        <p:spPr>
          <a:xfrm>
            <a:off x="2213112" y="1245705"/>
            <a:ext cx="8017565" cy="523220"/>
          </a:xfrm>
          <a:prstGeom prst="rect">
            <a:avLst/>
          </a:prstGeom>
          <a:noFill/>
        </p:spPr>
        <p:txBody>
          <a:bodyPr wrap="square" rtlCol="0">
            <a:spAutoFit/>
          </a:bodyPr>
          <a:lstStyle/>
          <a:p>
            <a:r>
              <a:rPr lang="en-GB" sz="2800" dirty="0"/>
              <a:t>The business will consist of 2 partners in a partnership </a:t>
            </a:r>
          </a:p>
        </p:txBody>
      </p:sp>
    </p:spTree>
    <p:extLst>
      <p:ext uri="{BB962C8B-B14F-4D97-AF65-F5344CB8AC3E}">
        <p14:creationId xmlns:p14="http://schemas.microsoft.com/office/powerpoint/2010/main" val="1573492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7B696E9-08F4-4580-A601-46BFDF0BDC29}"/>
              </a:ext>
            </a:extLst>
          </p:cNvPr>
          <p:cNvPicPr>
            <a:picLocks noChangeAspect="1"/>
          </p:cNvPicPr>
          <p:nvPr/>
        </p:nvPicPr>
        <p:blipFill>
          <a:blip r:embed="rId3"/>
          <a:stretch>
            <a:fillRect/>
          </a:stretch>
        </p:blipFill>
        <p:spPr>
          <a:xfrm>
            <a:off x="1034715" y="1116334"/>
            <a:ext cx="9594322" cy="5579239"/>
          </a:xfrm>
          <a:prstGeom prst="rect">
            <a:avLst/>
          </a:prstGeom>
        </p:spPr>
      </p:pic>
      <p:sp>
        <p:nvSpPr>
          <p:cNvPr id="8" name="TextBox 7">
            <a:extLst>
              <a:ext uri="{FF2B5EF4-FFF2-40B4-BE49-F238E27FC236}">
                <a16:creationId xmlns:a16="http://schemas.microsoft.com/office/drawing/2014/main" id="{DACA83F9-91BD-4C66-BA5B-0AA3CEC82926}"/>
              </a:ext>
            </a:extLst>
          </p:cNvPr>
          <p:cNvSpPr txBox="1"/>
          <p:nvPr/>
        </p:nvSpPr>
        <p:spPr>
          <a:xfrm>
            <a:off x="3618065" y="312820"/>
            <a:ext cx="5321398" cy="584775"/>
          </a:xfrm>
          <a:prstGeom prst="rect">
            <a:avLst/>
          </a:prstGeom>
          <a:noFill/>
        </p:spPr>
        <p:txBody>
          <a:bodyPr wrap="square" rtlCol="0">
            <a:spAutoFit/>
          </a:bodyPr>
          <a:lstStyle/>
          <a:p>
            <a:r>
              <a:rPr lang="en-GB" sz="3200" u="sng" dirty="0"/>
              <a:t>12-month Cash Flow Forecast </a:t>
            </a:r>
          </a:p>
        </p:txBody>
      </p:sp>
    </p:spTree>
    <p:extLst>
      <p:ext uri="{BB962C8B-B14F-4D97-AF65-F5344CB8AC3E}">
        <p14:creationId xmlns:p14="http://schemas.microsoft.com/office/powerpoint/2010/main" val="3431488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5" name="Picture 2">
            <a:extLst>
              <a:ext uri="{FF2B5EF4-FFF2-40B4-BE49-F238E27FC236}">
                <a16:creationId xmlns:a16="http://schemas.microsoft.com/office/drawing/2014/main" id="{55185833-50A1-4075-9C90-F6E7B153AE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680F41EF-72A4-4DA7-9DEB-C487B2512F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9" name="Rectangle 28">
            <a:extLst>
              <a:ext uri="{FF2B5EF4-FFF2-40B4-BE49-F238E27FC236}">
                <a16:creationId xmlns:a16="http://schemas.microsoft.com/office/drawing/2014/main" id="{CE194D91-9FD4-4CB4-AD8E-C842798FF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2">
            <a:extLst>
              <a:ext uri="{FF2B5EF4-FFF2-40B4-BE49-F238E27FC236}">
                <a16:creationId xmlns:a16="http://schemas.microsoft.com/office/drawing/2014/main" id="{287B275B-62BF-40C0-95BA-606F0ACCA8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DB475FC-D31A-4DEF-A186-D4B8173040BF}"/>
              </a:ext>
            </a:extLst>
          </p:cNvPr>
          <p:cNvPicPr>
            <a:picLocks noChangeAspect="1"/>
          </p:cNvPicPr>
          <p:nvPr/>
        </p:nvPicPr>
        <p:blipFill rotWithShape="1">
          <a:blip r:embed="rId5"/>
          <a:srcRect t="17666" r="1" b="6865"/>
          <a:stretch/>
        </p:blipFill>
        <p:spPr>
          <a:xfrm>
            <a:off x="1" y="10"/>
            <a:ext cx="7479157" cy="3428987"/>
          </a:xfrm>
          <a:prstGeom prst="rect">
            <a:avLst/>
          </a:prstGeom>
        </p:spPr>
      </p:pic>
      <p:pic>
        <p:nvPicPr>
          <p:cNvPr id="6" name="Picture 5" descr="A group of children sitting on the floor in front of a person&#10;&#10;Description automatically generated with low confidence">
            <a:extLst>
              <a:ext uri="{FF2B5EF4-FFF2-40B4-BE49-F238E27FC236}">
                <a16:creationId xmlns:a16="http://schemas.microsoft.com/office/drawing/2014/main" id="{F9C6D45F-CA0B-424B-AFBC-9A32A55A1BEE}"/>
              </a:ext>
            </a:extLst>
          </p:cNvPr>
          <p:cNvPicPr>
            <a:picLocks noChangeAspect="1"/>
          </p:cNvPicPr>
          <p:nvPr/>
        </p:nvPicPr>
        <p:blipFill rotWithShape="1">
          <a:blip r:embed="rId6"/>
          <a:srcRect r="1" b="38870"/>
          <a:stretch/>
        </p:blipFill>
        <p:spPr>
          <a:xfrm>
            <a:off x="1" y="3428998"/>
            <a:ext cx="7479157" cy="3429001"/>
          </a:xfrm>
          <a:prstGeom prst="rect">
            <a:avLst/>
          </a:prstGeom>
        </p:spPr>
      </p:pic>
      <p:cxnSp>
        <p:nvCxnSpPr>
          <p:cNvPr id="33" name="Straight Connector 32">
            <a:extLst>
              <a:ext uri="{FF2B5EF4-FFF2-40B4-BE49-F238E27FC236}">
                <a16:creationId xmlns:a16="http://schemas.microsoft.com/office/drawing/2014/main" id="{2DDE8805-3EA4-4406-A843-10FB62D154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020" y="3429000"/>
            <a:ext cx="7421138" cy="1"/>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0F72099E-AFE3-450F-AC2A-7A52DE354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F2BC5777-6C9B-4A78-9BA6-92FA4E86BD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2105D4-9045-4179-A943-E4F40D3292C9}"/>
              </a:ext>
            </a:extLst>
          </p:cNvPr>
          <p:cNvSpPr>
            <a:spLocks noGrp="1"/>
          </p:cNvSpPr>
          <p:nvPr>
            <p:ph type="ctrTitle"/>
          </p:nvPr>
        </p:nvSpPr>
        <p:spPr>
          <a:xfrm>
            <a:off x="8196408" y="640831"/>
            <a:ext cx="3352128" cy="1573863"/>
          </a:xfrm>
        </p:spPr>
        <p:txBody>
          <a:bodyPr vert="horz" lIns="91440" tIns="45720" rIns="91440" bIns="45720" rtlCol="0" anchor="ctr">
            <a:normAutofit/>
          </a:bodyPr>
          <a:lstStyle/>
          <a:p>
            <a:pPr algn="l"/>
            <a:r>
              <a:rPr lang="en-US" sz="3600" dirty="0"/>
              <a:t>Human </a:t>
            </a:r>
            <a:r>
              <a:rPr lang="en-US" sz="3600" u="sng" dirty="0"/>
              <a:t>resources</a:t>
            </a:r>
            <a:r>
              <a:rPr lang="en-US" sz="3600" dirty="0"/>
              <a:t> </a:t>
            </a:r>
          </a:p>
        </p:txBody>
      </p:sp>
      <p:sp>
        <p:nvSpPr>
          <p:cNvPr id="3" name="Subtitle 2">
            <a:extLst>
              <a:ext uri="{FF2B5EF4-FFF2-40B4-BE49-F238E27FC236}">
                <a16:creationId xmlns:a16="http://schemas.microsoft.com/office/drawing/2014/main" id="{D584F633-AED5-4034-AA4F-D70519D1BE59}"/>
              </a:ext>
            </a:extLst>
          </p:cNvPr>
          <p:cNvSpPr>
            <a:spLocks noGrp="1"/>
          </p:cNvSpPr>
          <p:nvPr>
            <p:ph type="subTitle" idx="1"/>
          </p:nvPr>
        </p:nvSpPr>
        <p:spPr>
          <a:xfrm>
            <a:off x="8196407" y="2367092"/>
            <a:ext cx="3370939" cy="4166230"/>
          </a:xfrm>
        </p:spPr>
        <p:txBody>
          <a:bodyPr vert="horz" lIns="91440" tIns="45720" rIns="91440" bIns="45720" rtlCol="0">
            <a:normAutofit lnSpcReduction="10000"/>
          </a:bodyPr>
          <a:lstStyle/>
          <a:p>
            <a:pPr indent="-228600" algn="l">
              <a:buFont typeface="Arial" panose="020B0604020202020204" pitchFamily="34" charset="0"/>
              <a:buChar char="•"/>
            </a:pPr>
            <a:r>
              <a:rPr lang="en-US" sz="2400" dirty="0">
                <a:solidFill>
                  <a:schemeClr val="tx1"/>
                </a:solidFill>
              </a:rPr>
              <a:t>10 staff members in total </a:t>
            </a:r>
          </a:p>
          <a:p>
            <a:pPr marL="342900" indent="-228600" algn="l">
              <a:buFont typeface="Arial" panose="020B0604020202020204" pitchFamily="34" charset="0"/>
              <a:buChar char="•"/>
            </a:pPr>
            <a:r>
              <a:rPr lang="en-US" sz="2400" dirty="0">
                <a:solidFill>
                  <a:schemeClr val="tx1"/>
                </a:solidFill>
              </a:rPr>
              <a:t> 1Receptionist </a:t>
            </a:r>
          </a:p>
          <a:p>
            <a:pPr marL="342900" indent="-228600" algn="l">
              <a:buFont typeface="Arial" panose="020B0604020202020204" pitchFamily="34" charset="0"/>
              <a:buChar char="•"/>
            </a:pPr>
            <a:r>
              <a:rPr lang="en-US" sz="2400" dirty="0">
                <a:solidFill>
                  <a:schemeClr val="tx1"/>
                </a:solidFill>
              </a:rPr>
              <a:t> 2 Barista </a:t>
            </a:r>
          </a:p>
          <a:p>
            <a:pPr marL="342900" indent="-228600" algn="l">
              <a:buFont typeface="Arial" panose="020B0604020202020204" pitchFamily="34" charset="0"/>
              <a:buChar char="•"/>
            </a:pPr>
            <a:r>
              <a:rPr lang="en-US" sz="2400" dirty="0">
                <a:solidFill>
                  <a:schemeClr val="tx1"/>
                </a:solidFill>
              </a:rPr>
              <a:t> 3 personal trainers </a:t>
            </a:r>
          </a:p>
          <a:p>
            <a:pPr marL="342900" indent="-228600" algn="l">
              <a:buFont typeface="Arial" panose="020B0604020202020204" pitchFamily="34" charset="0"/>
              <a:buChar char="•"/>
            </a:pPr>
            <a:r>
              <a:rPr lang="en-US" sz="2400" dirty="0">
                <a:solidFill>
                  <a:schemeClr val="tx1"/>
                </a:solidFill>
              </a:rPr>
              <a:t>3 Nursery workers </a:t>
            </a:r>
          </a:p>
          <a:p>
            <a:pPr marL="342900" indent="-228600" algn="l">
              <a:buFont typeface="Arial" panose="020B0604020202020204" pitchFamily="34" charset="0"/>
              <a:buChar char="•"/>
            </a:pPr>
            <a:r>
              <a:rPr lang="en-US" sz="2400" dirty="0">
                <a:solidFill>
                  <a:schemeClr val="tx1"/>
                </a:solidFill>
              </a:rPr>
              <a:t> 1Nutritionist  </a:t>
            </a:r>
          </a:p>
          <a:p>
            <a:pPr marL="342900" indent="-228600" algn="l">
              <a:buFont typeface="Arial" panose="020B0604020202020204" pitchFamily="34" charset="0"/>
              <a:buChar char="•"/>
            </a:pPr>
            <a:endParaRPr lang="en-US" sz="1800" dirty="0">
              <a:solidFill>
                <a:schemeClr val="tx1"/>
              </a:solidFill>
            </a:endParaRPr>
          </a:p>
          <a:p>
            <a:pPr marL="342900" indent="-228600" algn="l">
              <a:buFont typeface="Arial" panose="020B0604020202020204" pitchFamily="34" charset="0"/>
              <a:buChar char="•"/>
            </a:pPr>
            <a:endParaRPr lang="en-US" sz="1800" dirty="0">
              <a:solidFill>
                <a:schemeClr val="tx1"/>
              </a:solidFill>
            </a:endParaRPr>
          </a:p>
          <a:p>
            <a:pPr indent="-228600" algn="l">
              <a:buFont typeface="Arial" panose="020B0604020202020204" pitchFamily="34" charset="0"/>
              <a:buChar char="•"/>
            </a:pPr>
            <a:endParaRPr lang="en-US" sz="1800" dirty="0">
              <a:solidFill>
                <a:schemeClr val="tx1"/>
              </a:solidFill>
            </a:endParaRPr>
          </a:p>
        </p:txBody>
      </p:sp>
    </p:spTree>
    <p:extLst>
      <p:ext uri="{BB962C8B-B14F-4D97-AF65-F5344CB8AC3E}">
        <p14:creationId xmlns:p14="http://schemas.microsoft.com/office/powerpoint/2010/main" val="496053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3C170-E128-479E-8288-F28697FB40D6}"/>
              </a:ext>
            </a:extLst>
          </p:cNvPr>
          <p:cNvSpPr>
            <a:spLocks noGrp="1"/>
          </p:cNvSpPr>
          <p:nvPr>
            <p:ph type="title"/>
          </p:nvPr>
        </p:nvSpPr>
        <p:spPr>
          <a:xfrm>
            <a:off x="3803061" y="0"/>
            <a:ext cx="4585877" cy="666944"/>
          </a:xfrm>
        </p:spPr>
        <p:txBody>
          <a:bodyPr/>
          <a:lstStyle/>
          <a:p>
            <a:r>
              <a:rPr lang="en-GB" u="sng" dirty="0"/>
              <a:t>Chain of command</a:t>
            </a:r>
          </a:p>
        </p:txBody>
      </p:sp>
      <p:sp>
        <p:nvSpPr>
          <p:cNvPr id="4" name="Arrow: Down 3">
            <a:extLst>
              <a:ext uri="{FF2B5EF4-FFF2-40B4-BE49-F238E27FC236}">
                <a16:creationId xmlns:a16="http://schemas.microsoft.com/office/drawing/2014/main" id="{88A5C368-353C-4636-8E34-F249DED5A60E}"/>
              </a:ext>
            </a:extLst>
          </p:cNvPr>
          <p:cNvSpPr/>
          <p:nvPr/>
        </p:nvSpPr>
        <p:spPr>
          <a:xfrm>
            <a:off x="5062330" y="1709530"/>
            <a:ext cx="1285461" cy="66694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0C8B7C17-2120-4B3F-851C-5FDFB6B03632}"/>
              </a:ext>
            </a:extLst>
          </p:cNvPr>
          <p:cNvPicPr>
            <a:picLocks noChangeAspect="1"/>
          </p:cNvPicPr>
          <p:nvPr/>
        </p:nvPicPr>
        <p:blipFill>
          <a:blip r:embed="rId3"/>
          <a:stretch>
            <a:fillRect/>
          </a:stretch>
        </p:blipFill>
        <p:spPr>
          <a:xfrm>
            <a:off x="5022249" y="3038428"/>
            <a:ext cx="1365622" cy="695004"/>
          </a:xfrm>
          <a:prstGeom prst="rect">
            <a:avLst/>
          </a:prstGeom>
        </p:spPr>
      </p:pic>
      <p:pic>
        <p:nvPicPr>
          <p:cNvPr id="6" name="Picture 5">
            <a:extLst>
              <a:ext uri="{FF2B5EF4-FFF2-40B4-BE49-F238E27FC236}">
                <a16:creationId xmlns:a16="http://schemas.microsoft.com/office/drawing/2014/main" id="{3D4A4E53-76AF-4267-ADA3-A1BE93B7DFDA}"/>
              </a:ext>
            </a:extLst>
          </p:cNvPr>
          <p:cNvPicPr>
            <a:picLocks noChangeAspect="1"/>
          </p:cNvPicPr>
          <p:nvPr/>
        </p:nvPicPr>
        <p:blipFill>
          <a:blip r:embed="rId3"/>
          <a:stretch>
            <a:fillRect/>
          </a:stretch>
        </p:blipFill>
        <p:spPr>
          <a:xfrm>
            <a:off x="5022249" y="4742238"/>
            <a:ext cx="1365622" cy="648989"/>
          </a:xfrm>
          <a:prstGeom prst="rect">
            <a:avLst/>
          </a:prstGeom>
        </p:spPr>
      </p:pic>
      <p:sp>
        <p:nvSpPr>
          <p:cNvPr id="8" name="TextBox 7">
            <a:extLst>
              <a:ext uri="{FF2B5EF4-FFF2-40B4-BE49-F238E27FC236}">
                <a16:creationId xmlns:a16="http://schemas.microsoft.com/office/drawing/2014/main" id="{558E2C02-342D-4D98-B281-B84371FD2222}"/>
              </a:ext>
            </a:extLst>
          </p:cNvPr>
          <p:cNvSpPr txBox="1"/>
          <p:nvPr/>
        </p:nvSpPr>
        <p:spPr>
          <a:xfrm>
            <a:off x="4857164" y="1005621"/>
            <a:ext cx="1775954" cy="523220"/>
          </a:xfrm>
          <a:prstGeom prst="rect">
            <a:avLst/>
          </a:prstGeom>
          <a:noFill/>
        </p:spPr>
        <p:txBody>
          <a:bodyPr wrap="square" rtlCol="0">
            <a:spAutoFit/>
          </a:bodyPr>
          <a:lstStyle/>
          <a:p>
            <a:pPr algn="ctr"/>
            <a:r>
              <a:rPr lang="en-GB" sz="2800" dirty="0"/>
              <a:t>2 owners </a:t>
            </a:r>
          </a:p>
        </p:txBody>
      </p:sp>
      <p:sp>
        <p:nvSpPr>
          <p:cNvPr id="9" name="TextBox 8">
            <a:extLst>
              <a:ext uri="{FF2B5EF4-FFF2-40B4-BE49-F238E27FC236}">
                <a16:creationId xmlns:a16="http://schemas.microsoft.com/office/drawing/2014/main" id="{B5A85A5B-A1B5-46F1-BB4A-BDFF402887FE}"/>
              </a:ext>
            </a:extLst>
          </p:cNvPr>
          <p:cNvSpPr txBox="1"/>
          <p:nvPr/>
        </p:nvSpPr>
        <p:spPr>
          <a:xfrm>
            <a:off x="4817082" y="2476618"/>
            <a:ext cx="1775955" cy="461665"/>
          </a:xfrm>
          <a:prstGeom prst="rect">
            <a:avLst/>
          </a:prstGeom>
          <a:noFill/>
        </p:spPr>
        <p:txBody>
          <a:bodyPr wrap="square" rtlCol="0">
            <a:spAutoFit/>
          </a:bodyPr>
          <a:lstStyle/>
          <a:p>
            <a:pPr algn="ctr"/>
            <a:r>
              <a:rPr lang="en-GB" sz="2400" dirty="0"/>
              <a:t>Manager </a:t>
            </a:r>
          </a:p>
        </p:txBody>
      </p:sp>
      <p:sp>
        <p:nvSpPr>
          <p:cNvPr id="11" name="TextBox 10">
            <a:extLst>
              <a:ext uri="{FF2B5EF4-FFF2-40B4-BE49-F238E27FC236}">
                <a16:creationId xmlns:a16="http://schemas.microsoft.com/office/drawing/2014/main" id="{18ECD235-C2DF-476C-B3E0-14923376CBAF}"/>
              </a:ext>
            </a:extLst>
          </p:cNvPr>
          <p:cNvSpPr txBox="1"/>
          <p:nvPr/>
        </p:nvSpPr>
        <p:spPr>
          <a:xfrm>
            <a:off x="4563654" y="3833576"/>
            <a:ext cx="2282810" cy="830997"/>
          </a:xfrm>
          <a:prstGeom prst="rect">
            <a:avLst/>
          </a:prstGeom>
          <a:noFill/>
        </p:spPr>
        <p:txBody>
          <a:bodyPr wrap="square" rtlCol="0">
            <a:spAutoFit/>
          </a:bodyPr>
          <a:lstStyle/>
          <a:p>
            <a:pPr algn="ctr"/>
            <a:r>
              <a:rPr lang="en-GB" sz="2400" dirty="0"/>
              <a:t>Assistant manager </a:t>
            </a:r>
          </a:p>
        </p:txBody>
      </p:sp>
      <p:sp>
        <p:nvSpPr>
          <p:cNvPr id="12" name="TextBox 11">
            <a:extLst>
              <a:ext uri="{FF2B5EF4-FFF2-40B4-BE49-F238E27FC236}">
                <a16:creationId xmlns:a16="http://schemas.microsoft.com/office/drawing/2014/main" id="{916194C9-BF95-4381-8447-EC97EDE8140A}"/>
              </a:ext>
            </a:extLst>
          </p:cNvPr>
          <p:cNvSpPr txBox="1"/>
          <p:nvPr/>
        </p:nvSpPr>
        <p:spPr>
          <a:xfrm>
            <a:off x="4159255" y="5436880"/>
            <a:ext cx="3091607" cy="830997"/>
          </a:xfrm>
          <a:prstGeom prst="rect">
            <a:avLst/>
          </a:prstGeom>
          <a:noFill/>
        </p:spPr>
        <p:txBody>
          <a:bodyPr wrap="square" rtlCol="0">
            <a:spAutoFit/>
          </a:bodyPr>
          <a:lstStyle/>
          <a:p>
            <a:pPr algn="ctr"/>
            <a:r>
              <a:rPr lang="en-GB" sz="2400" dirty="0"/>
              <a:t>Nutritionists, personal trainers, baristas </a:t>
            </a:r>
          </a:p>
        </p:txBody>
      </p:sp>
      <p:pic>
        <p:nvPicPr>
          <p:cNvPr id="13" name="Picture 12">
            <a:extLst>
              <a:ext uri="{FF2B5EF4-FFF2-40B4-BE49-F238E27FC236}">
                <a16:creationId xmlns:a16="http://schemas.microsoft.com/office/drawing/2014/main" id="{FE63DACB-E153-4571-8E58-CA61AB833A29}"/>
              </a:ext>
            </a:extLst>
          </p:cNvPr>
          <p:cNvPicPr>
            <a:picLocks noChangeAspect="1"/>
          </p:cNvPicPr>
          <p:nvPr/>
        </p:nvPicPr>
        <p:blipFill>
          <a:blip r:embed="rId4"/>
          <a:stretch>
            <a:fillRect/>
          </a:stretch>
        </p:blipFill>
        <p:spPr>
          <a:xfrm>
            <a:off x="384149" y="678323"/>
            <a:ext cx="3775105" cy="2512161"/>
          </a:xfrm>
          <a:prstGeom prst="rect">
            <a:avLst/>
          </a:prstGeom>
        </p:spPr>
      </p:pic>
      <p:pic>
        <p:nvPicPr>
          <p:cNvPr id="14" name="Picture 13">
            <a:extLst>
              <a:ext uri="{FF2B5EF4-FFF2-40B4-BE49-F238E27FC236}">
                <a16:creationId xmlns:a16="http://schemas.microsoft.com/office/drawing/2014/main" id="{85A7EE42-EABE-4239-BA1C-6A8DB4C6A58E}"/>
              </a:ext>
            </a:extLst>
          </p:cNvPr>
          <p:cNvPicPr>
            <a:picLocks noChangeAspect="1"/>
          </p:cNvPicPr>
          <p:nvPr/>
        </p:nvPicPr>
        <p:blipFill>
          <a:blip r:embed="rId5"/>
          <a:stretch>
            <a:fillRect/>
          </a:stretch>
        </p:blipFill>
        <p:spPr>
          <a:xfrm>
            <a:off x="123888" y="4155846"/>
            <a:ext cx="4178044" cy="2069376"/>
          </a:xfrm>
          <a:prstGeom prst="rect">
            <a:avLst/>
          </a:prstGeom>
        </p:spPr>
      </p:pic>
      <p:pic>
        <p:nvPicPr>
          <p:cNvPr id="15" name="Picture 14">
            <a:extLst>
              <a:ext uri="{FF2B5EF4-FFF2-40B4-BE49-F238E27FC236}">
                <a16:creationId xmlns:a16="http://schemas.microsoft.com/office/drawing/2014/main" id="{44EFFFB1-2163-4061-874C-FEC3E2C07D25}"/>
              </a:ext>
            </a:extLst>
          </p:cNvPr>
          <p:cNvPicPr>
            <a:picLocks noChangeAspect="1"/>
          </p:cNvPicPr>
          <p:nvPr/>
        </p:nvPicPr>
        <p:blipFill>
          <a:blip r:embed="rId6"/>
          <a:stretch>
            <a:fillRect/>
          </a:stretch>
        </p:blipFill>
        <p:spPr>
          <a:xfrm>
            <a:off x="7606862" y="4001545"/>
            <a:ext cx="3856672" cy="2566440"/>
          </a:xfrm>
          <a:prstGeom prst="rect">
            <a:avLst/>
          </a:prstGeom>
        </p:spPr>
      </p:pic>
      <p:pic>
        <p:nvPicPr>
          <p:cNvPr id="16" name="Picture 15">
            <a:extLst>
              <a:ext uri="{FF2B5EF4-FFF2-40B4-BE49-F238E27FC236}">
                <a16:creationId xmlns:a16="http://schemas.microsoft.com/office/drawing/2014/main" id="{AD1B5DE2-2EDC-4C11-ABF3-A53CF2F7C804}"/>
              </a:ext>
            </a:extLst>
          </p:cNvPr>
          <p:cNvPicPr>
            <a:picLocks noChangeAspect="1"/>
          </p:cNvPicPr>
          <p:nvPr/>
        </p:nvPicPr>
        <p:blipFill>
          <a:blip r:embed="rId7"/>
          <a:stretch>
            <a:fillRect/>
          </a:stretch>
        </p:blipFill>
        <p:spPr>
          <a:xfrm>
            <a:off x="7554550" y="800218"/>
            <a:ext cx="3972611" cy="2444684"/>
          </a:xfrm>
          <a:prstGeom prst="rect">
            <a:avLst/>
          </a:prstGeom>
        </p:spPr>
      </p:pic>
    </p:spTree>
    <p:extLst>
      <p:ext uri="{BB962C8B-B14F-4D97-AF65-F5344CB8AC3E}">
        <p14:creationId xmlns:p14="http://schemas.microsoft.com/office/powerpoint/2010/main" val="1872027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4"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44E843C5-E258-463E-B6A7-03E24286BC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8" name="Rectangle 27">
            <a:extLst>
              <a:ext uri="{FF2B5EF4-FFF2-40B4-BE49-F238E27FC236}">
                <a16:creationId xmlns:a16="http://schemas.microsoft.com/office/drawing/2014/main" id="{5D2CA358-2EA6-49C2-AAEF-0C79C1F76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
            <a:extLst>
              <a:ext uri="{FF2B5EF4-FFF2-40B4-BE49-F238E27FC236}">
                <a16:creationId xmlns:a16="http://schemas.microsoft.com/office/drawing/2014/main" id="{AAD74829-8970-4A28-B5F6-387E0E313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68DB13E-8B80-4376-AD95-4A049C5F156F}"/>
              </a:ext>
            </a:extLst>
          </p:cNvPr>
          <p:cNvPicPr>
            <a:picLocks noChangeAspect="1"/>
          </p:cNvPicPr>
          <p:nvPr/>
        </p:nvPicPr>
        <p:blipFill>
          <a:blip r:embed="rId5"/>
          <a:stretch>
            <a:fillRect/>
          </a:stretch>
        </p:blipFill>
        <p:spPr>
          <a:xfrm>
            <a:off x="7293694" y="618518"/>
            <a:ext cx="4223402" cy="2810482"/>
          </a:xfrm>
          <a:prstGeom prst="rect">
            <a:avLst/>
          </a:prstGeom>
        </p:spPr>
      </p:pic>
      <p:pic>
        <p:nvPicPr>
          <p:cNvPr id="4" name="Picture 3" descr="Chart, bar chart&#10;&#10;Description automatically generated">
            <a:extLst>
              <a:ext uri="{FF2B5EF4-FFF2-40B4-BE49-F238E27FC236}">
                <a16:creationId xmlns:a16="http://schemas.microsoft.com/office/drawing/2014/main" id="{A0D8C8FF-99C4-437E-A2C2-52E9D2D470EC}"/>
              </a:ext>
            </a:extLst>
          </p:cNvPr>
          <p:cNvPicPr>
            <a:picLocks noChangeAspect="1"/>
          </p:cNvPicPr>
          <p:nvPr/>
        </p:nvPicPr>
        <p:blipFill>
          <a:blip r:embed="rId6"/>
          <a:stretch>
            <a:fillRect/>
          </a:stretch>
        </p:blipFill>
        <p:spPr>
          <a:xfrm>
            <a:off x="7065979" y="3762986"/>
            <a:ext cx="4482557" cy="2525173"/>
          </a:xfrm>
          <a:prstGeom prst="rect">
            <a:avLst/>
          </a:prstGeom>
        </p:spPr>
      </p:pic>
      <p:pic>
        <p:nvPicPr>
          <p:cNvPr id="32" name="Picture 31">
            <a:extLst>
              <a:ext uri="{FF2B5EF4-FFF2-40B4-BE49-F238E27FC236}">
                <a16:creationId xmlns:a16="http://schemas.microsoft.com/office/drawing/2014/main" id="{D976ACB9-C2D4-45C2-924A-2CF7CFF511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2"/>
            <a:ext cx="12192000" cy="6858000"/>
          </a:xfrm>
          <a:prstGeom prst="rect">
            <a:avLst/>
          </a:prstGeom>
        </p:spPr>
      </p:pic>
      <p:sp>
        <p:nvSpPr>
          <p:cNvPr id="3" name="Subtitle 2">
            <a:extLst>
              <a:ext uri="{FF2B5EF4-FFF2-40B4-BE49-F238E27FC236}">
                <a16:creationId xmlns:a16="http://schemas.microsoft.com/office/drawing/2014/main" id="{7D4A5ABF-135F-46BC-8A2A-4A6B4D454AAF}"/>
              </a:ext>
            </a:extLst>
          </p:cNvPr>
          <p:cNvSpPr>
            <a:spLocks noGrp="1"/>
          </p:cNvSpPr>
          <p:nvPr>
            <p:ph type="subTitle" idx="1"/>
          </p:nvPr>
        </p:nvSpPr>
        <p:spPr>
          <a:xfrm>
            <a:off x="337453" y="1764119"/>
            <a:ext cx="6956237" cy="4901723"/>
          </a:xfrm>
        </p:spPr>
        <p:txBody>
          <a:bodyPr vert="horz" lIns="91440" tIns="45720" rIns="91440" bIns="45720" rtlCol="0">
            <a:normAutofit fontScale="85000" lnSpcReduction="20000"/>
          </a:bodyPr>
          <a:lstStyle/>
          <a:p>
            <a:pPr indent="-228600" algn="l">
              <a:lnSpc>
                <a:spcPct val="110000"/>
              </a:lnSpc>
              <a:buFont typeface="Arial" panose="020B0604020202020204" pitchFamily="34" charset="0"/>
              <a:buChar char="•"/>
            </a:pPr>
            <a:r>
              <a:rPr lang="en-US" sz="2400" dirty="0">
                <a:solidFill>
                  <a:schemeClr val="tx1"/>
                </a:solidFill>
              </a:rPr>
              <a:t>Leaflets</a:t>
            </a:r>
          </a:p>
          <a:p>
            <a:pPr indent="-228600" algn="l">
              <a:lnSpc>
                <a:spcPct val="110000"/>
              </a:lnSpc>
              <a:buFont typeface="Arial" panose="020B0604020202020204" pitchFamily="34" charset="0"/>
              <a:buChar char="•"/>
            </a:pPr>
            <a:r>
              <a:rPr lang="en-US" sz="2400" dirty="0">
                <a:solidFill>
                  <a:schemeClr val="tx1"/>
                </a:solidFill>
              </a:rPr>
              <a:t> Television </a:t>
            </a:r>
          </a:p>
          <a:p>
            <a:pPr indent="-228600" algn="l">
              <a:lnSpc>
                <a:spcPct val="110000"/>
              </a:lnSpc>
              <a:buFont typeface="Arial" panose="020B0604020202020204" pitchFamily="34" charset="0"/>
              <a:buChar char="•"/>
            </a:pPr>
            <a:r>
              <a:rPr lang="en-US" sz="2400" dirty="0">
                <a:solidFill>
                  <a:schemeClr val="tx1"/>
                </a:solidFill>
              </a:rPr>
              <a:t>Facebook/social media - </a:t>
            </a:r>
            <a:r>
              <a:rPr lang="en-GB" sz="2400" dirty="0">
                <a:solidFill>
                  <a:schemeClr val="accent6">
                    <a:lumMod val="75000"/>
                  </a:schemeClr>
                </a:solidFill>
              </a:rPr>
              <a:t>Facebook, reported having 2.38 billion monthly active users and 1.56 billion daily active users as of March 31, 2019. – appel, 2020. </a:t>
            </a:r>
          </a:p>
          <a:p>
            <a:pPr indent="-228600" algn="l">
              <a:lnSpc>
                <a:spcPct val="110000"/>
              </a:lnSpc>
              <a:buFont typeface="Arial" panose="020B0604020202020204" pitchFamily="34" charset="0"/>
              <a:buChar char="•"/>
            </a:pPr>
            <a:r>
              <a:rPr lang="en-GB" sz="2400" dirty="0">
                <a:solidFill>
                  <a:schemeClr val="accent6">
                    <a:lumMod val="75000"/>
                  </a:schemeClr>
                </a:solidFill>
              </a:rPr>
              <a:t>More recently, the value of advertising on social media continues to be explored (e.g., Gordon et al. 2019).</a:t>
            </a:r>
            <a:endParaRPr lang="en-US" sz="2400" dirty="0">
              <a:solidFill>
                <a:schemeClr val="accent6">
                  <a:lumMod val="75000"/>
                </a:schemeClr>
              </a:solidFill>
            </a:endParaRPr>
          </a:p>
          <a:p>
            <a:pPr indent="-228600" algn="l">
              <a:lnSpc>
                <a:spcPct val="110000"/>
              </a:lnSpc>
              <a:buFont typeface="Arial" panose="020B0604020202020204" pitchFamily="34" charset="0"/>
              <a:buChar char="•"/>
            </a:pPr>
            <a:r>
              <a:rPr lang="en-US" sz="2400" dirty="0">
                <a:solidFill>
                  <a:schemeClr val="tx1"/>
                </a:solidFill>
              </a:rPr>
              <a:t>Posters </a:t>
            </a:r>
          </a:p>
          <a:p>
            <a:pPr indent="-228600" algn="l">
              <a:lnSpc>
                <a:spcPct val="110000"/>
              </a:lnSpc>
              <a:buFont typeface="Arial" panose="020B0604020202020204" pitchFamily="34" charset="0"/>
              <a:buChar char="•"/>
            </a:pPr>
            <a:r>
              <a:rPr lang="en-US" sz="2400" dirty="0">
                <a:solidFill>
                  <a:schemeClr val="tx1"/>
                </a:solidFill>
              </a:rPr>
              <a:t>radio</a:t>
            </a:r>
          </a:p>
          <a:p>
            <a:pPr indent="-228600" algn="l">
              <a:lnSpc>
                <a:spcPct val="110000"/>
              </a:lnSpc>
              <a:buFont typeface="Arial" panose="020B0604020202020204" pitchFamily="34" charset="0"/>
              <a:buChar char="•"/>
            </a:pPr>
            <a:r>
              <a:rPr lang="en-US" sz="2400" dirty="0">
                <a:solidFill>
                  <a:schemeClr val="tx1"/>
                </a:solidFill>
              </a:rPr>
              <a:t>discounts to students </a:t>
            </a:r>
          </a:p>
          <a:p>
            <a:pPr indent="-228600" algn="l">
              <a:lnSpc>
                <a:spcPct val="110000"/>
              </a:lnSpc>
              <a:buFont typeface="Arial" panose="020B0604020202020204" pitchFamily="34" charset="0"/>
              <a:buChar char="•"/>
            </a:pPr>
            <a:r>
              <a:rPr lang="en-US" sz="2400" dirty="0">
                <a:solidFill>
                  <a:schemeClr val="tx1"/>
                </a:solidFill>
              </a:rPr>
              <a:t>billboards</a:t>
            </a:r>
          </a:p>
          <a:p>
            <a:pPr indent="-228600" algn="l">
              <a:lnSpc>
                <a:spcPct val="110000"/>
              </a:lnSpc>
              <a:buFont typeface="Arial" panose="020B0604020202020204" pitchFamily="34" charset="0"/>
              <a:buChar char="•"/>
            </a:pPr>
            <a:r>
              <a:rPr lang="en-US" sz="2400" dirty="0">
                <a:solidFill>
                  <a:schemeClr val="tx1"/>
                </a:solidFill>
              </a:rPr>
              <a:t>Freshers' week promotions in universities </a:t>
            </a:r>
          </a:p>
          <a:p>
            <a:pPr indent="-228600" algn="l">
              <a:lnSpc>
                <a:spcPct val="110000"/>
              </a:lnSpc>
              <a:buFont typeface="Arial" panose="020B0604020202020204" pitchFamily="34" charset="0"/>
              <a:buChar char="•"/>
            </a:pPr>
            <a:endParaRPr lang="en-US" sz="2000" dirty="0">
              <a:solidFill>
                <a:schemeClr val="tx1"/>
              </a:solidFill>
            </a:endParaRPr>
          </a:p>
        </p:txBody>
      </p:sp>
      <p:sp>
        <p:nvSpPr>
          <p:cNvPr id="2" name="Title 1">
            <a:extLst>
              <a:ext uri="{FF2B5EF4-FFF2-40B4-BE49-F238E27FC236}">
                <a16:creationId xmlns:a16="http://schemas.microsoft.com/office/drawing/2014/main" id="{4C549052-5AE4-4762-9899-D0E42CF3200A}"/>
              </a:ext>
            </a:extLst>
          </p:cNvPr>
          <p:cNvSpPr>
            <a:spLocks noGrp="1"/>
          </p:cNvSpPr>
          <p:nvPr>
            <p:ph type="ctrTitle"/>
          </p:nvPr>
        </p:nvSpPr>
        <p:spPr>
          <a:xfrm>
            <a:off x="1054064" y="618517"/>
            <a:ext cx="5855416" cy="1596177"/>
          </a:xfrm>
        </p:spPr>
        <p:txBody>
          <a:bodyPr vert="horz" lIns="91440" tIns="45720" rIns="91440" bIns="45720" rtlCol="0" anchor="ctr">
            <a:normAutofit/>
          </a:bodyPr>
          <a:lstStyle/>
          <a:p>
            <a:r>
              <a:rPr lang="en-US" sz="3600" u="sng" dirty="0"/>
              <a:t>Marketing and pr  </a:t>
            </a:r>
          </a:p>
        </p:txBody>
      </p:sp>
    </p:spTree>
    <p:extLst>
      <p:ext uri="{BB962C8B-B14F-4D97-AF65-F5344CB8AC3E}">
        <p14:creationId xmlns:p14="http://schemas.microsoft.com/office/powerpoint/2010/main" val="2710517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Magnifying glass showing decling performance">
            <a:extLst>
              <a:ext uri="{FF2B5EF4-FFF2-40B4-BE49-F238E27FC236}">
                <a16:creationId xmlns:a16="http://schemas.microsoft.com/office/drawing/2014/main" id="{31D036CD-7120-42CD-BB9E-51B347732FBF}"/>
              </a:ext>
            </a:extLst>
          </p:cNvPr>
          <p:cNvPicPr>
            <a:picLocks noChangeAspect="1"/>
          </p:cNvPicPr>
          <p:nvPr/>
        </p:nvPicPr>
        <p:blipFill rotWithShape="1">
          <a:blip r:embed="rId3">
            <a:alphaModFix amt="35000"/>
          </a:blip>
          <a:srcRect t="1220" b="14510"/>
          <a:stretch/>
        </p:blipFill>
        <p:spPr>
          <a:xfrm>
            <a:off x="20" y="10"/>
            <a:ext cx="12191980" cy="6857990"/>
          </a:xfrm>
          <a:prstGeom prst="rect">
            <a:avLst/>
          </a:prstGeom>
        </p:spPr>
      </p:pic>
      <p:pic>
        <p:nvPicPr>
          <p:cNvPr id="15" name="Picture 10">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BA7B673-30BC-46A9-BF3B-DB1F496F5EC0}"/>
              </a:ext>
            </a:extLst>
          </p:cNvPr>
          <p:cNvSpPr>
            <a:spLocks noGrp="1"/>
          </p:cNvSpPr>
          <p:nvPr>
            <p:ph type="ctrTitle"/>
          </p:nvPr>
        </p:nvSpPr>
        <p:spPr>
          <a:xfrm>
            <a:off x="1751012" y="265043"/>
            <a:ext cx="8689976" cy="828259"/>
          </a:xfrm>
        </p:spPr>
        <p:txBody>
          <a:bodyPr>
            <a:normAutofit/>
          </a:bodyPr>
          <a:lstStyle/>
          <a:p>
            <a:r>
              <a:rPr lang="en-GB" dirty="0"/>
              <a:t>Market research </a:t>
            </a:r>
          </a:p>
        </p:txBody>
      </p:sp>
      <p:pic>
        <p:nvPicPr>
          <p:cNvPr id="7" name="Picture 6">
            <a:extLst>
              <a:ext uri="{FF2B5EF4-FFF2-40B4-BE49-F238E27FC236}">
                <a16:creationId xmlns:a16="http://schemas.microsoft.com/office/drawing/2014/main" id="{174B422C-ABDC-44CB-A71F-352F8A545D55}"/>
              </a:ext>
            </a:extLst>
          </p:cNvPr>
          <p:cNvPicPr>
            <a:picLocks noChangeAspect="1"/>
          </p:cNvPicPr>
          <p:nvPr/>
        </p:nvPicPr>
        <p:blipFill rotWithShape="1">
          <a:blip r:embed="rId5"/>
          <a:srcRect l="2133" r="18014"/>
          <a:stretch/>
        </p:blipFill>
        <p:spPr>
          <a:xfrm>
            <a:off x="106016" y="980661"/>
            <a:ext cx="9232454" cy="3010113"/>
          </a:xfrm>
          <a:prstGeom prst="rect">
            <a:avLst/>
          </a:prstGeom>
        </p:spPr>
      </p:pic>
      <p:pic>
        <p:nvPicPr>
          <p:cNvPr id="10" name="Picture 9">
            <a:extLst>
              <a:ext uri="{FF2B5EF4-FFF2-40B4-BE49-F238E27FC236}">
                <a16:creationId xmlns:a16="http://schemas.microsoft.com/office/drawing/2014/main" id="{A261F2B2-BEB1-4CDD-9E2C-B21B6BF16291}"/>
              </a:ext>
            </a:extLst>
          </p:cNvPr>
          <p:cNvPicPr>
            <a:picLocks noChangeAspect="1"/>
          </p:cNvPicPr>
          <p:nvPr/>
        </p:nvPicPr>
        <p:blipFill>
          <a:blip r:embed="rId6"/>
          <a:stretch>
            <a:fillRect/>
          </a:stretch>
        </p:blipFill>
        <p:spPr>
          <a:xfrm>
            <a:off x="3896139" y="3967720"/>
            <a:ext cx="8068104" cy="2910898"/>
          </a:xfrm>
          <a:prstGeom prst="rect">
            <a:avLst/>
          </a:prstGeom>
        </p:spPr>
      </p:pic>
      <p:sp>
        <p:nvSpPr>
          <p:cNvPr id="3" name="TextBox 2">
            <a:extLst>
              <a:ext uri="{FF2B5EF4-FFF2-40B4-BE49-F238E27FC236}">
                <a16:creationId xmlns:a16="http://schemas.microsoft.com/office/drawing/2014/main" id="{41D86EA6-AB8D-4DBF-A7AF-F17A92450365}"/>
              </a:ext>
            </a:extLst>
          </p:cNvPr>
          <p:cNvSpPr txBox="1"/>
          <p:nvPr/>
        </p:nvSpPr>
        <p:spPr>
          <a:xfrm>
            <a:off x="332539" y="4284633"/>
            <a:ext cx="3337078" cy="2308324"/>
          </a:xfrm>
          <a:prstGeom prst="rect">
            <a:avLst/>
          </a:prstGeom>
          <a:noFill/>
        </p:spPr>
        <p:txBody>
          <a:bodyPr wrap="square" rtlCol="0">
            <a:spAutoFit/>
          </a:bodyPr>
          <a:lstStyle/>
          <a:p>
            <a:r>
              <a:rPr lang="en-GB" sz="2400" dirty="0"/>
              <a:t>’Mothers are at-risk for low levels of physical activity since they have to balance the competing ‘interests of work and family life.’’</a:t>
            </a:r>
            <a:endParaRPr lang="en-GB" dirty="0"/>
          </a:p>
        </p:txBody>
      </p:sp>
      <p:sp>
        <p:nvSpPr>
          <p:cNvPr id="4" name="TextBox 3">
            <a:extLst>
              <a:ext uri="{FF2B5EF4-FFF2-40B4-BE49-F238E27FC236}">
                <a16:creationId xmlns:a16="http://schemas.microsoft.com/office/drawing/2014/main" id="{259BB399-17F7-4B71-A27B-1798C8DD5CC4}"/>
              </a:ext>
            </a:extLst>
          </p:cNvPr>
          <p:cNvSpPr txBox="1"/>
          <p:nvPr/>
        </p:nvSpPr>
        <p:spPr>
          <a:xfrm>
            <a:off x="9727095" y="649356"/>
            <a:ext cx="2237147" cy="2677656"/>
          </a:xfrm>
          <a:prstGeom prst="rect">
            <a:avLst/>
          </a:prstGeom>
          <a:noFill/>
        </p:spPr>
        <p:txBody>
          <a:bodyPr wrap="square" rtlCol="0">
            <a:spAutoFit/>
          </a:bodyPr>
          <a:lstStyle/>
          <a:p>
            <a:r>
              <a:rPr lang="en-GB" sz="2400" dirty="0"/>
              <a:t>Christine “Physical activity in working mothers: Running low impacts quality of life.” – 2020 </a:t>
            </a:r>
          </a:p>
        </p:txBody>
      </p:sp>
    </p:spTree>
    <p:extLst>
      <p:ext uri="{BB962C8B-B14F-4D97-AF65-F5344CB8AC3E}">
        <p14:creationId xmlns:p14="http://schemas.microsoft.com/office/powerpoint/2010/main" val="57069872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245D5343-7EEA-46B1-ADF9-5B4A1F9AD000}"/>
              </a:ext>
            </a:extLst>
          </p:cNvPr>
          <p:cNvPicPr>
            <a:picLocks noChangeAspect="1"/>
          </p:cNvPicPr>
          <p:nvPr/>
        </p:nvPicPr>
        <p:blipFill rotWithShape="1">
          <a:blip r:embed="rId5">
            <a:alphaModFix amt="35000"/>
          </a:blip>
          <a:srcRect t="1220" b="14510"/>
          <a:stretch/>
        </p:blipFill>
        <p:spPr>
          <a:xfrm>
            <a:off x="-3" y="10"/>
            <a:ext cx="12191980" cy="6857990"/>
          </a:xfrm>
          <a:prstGeom prst="rect">
            <a:avLst/>
          </a:prstGeom>
        </p:spPr>
      </p:pic>
      <p:pic>
        <p:nvPicPr>
          <p:cNvPr id="15" name="Picture 14">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5">
            <a:extLst>
              <a:ext uri="{FF2B5EF4-FFF2-40B4-BE49-F238E27FC236}">
                <a16:creationId xmlns:a16="http://schemas.microsoft.com/office/drawing/2014/main" id="{D5EE7236-04CC-4E36-A0A8-31ABAA544E90}"/>
              </a:ext>
            </a:extLst>
          </p:cNvPr>
          <p:cNvPicPr>
            <a:picLocks noChangeAspect="1"/>
          </p:cNvPicPr>
          <p:nvPr/>
        </p:nvPicPr>
        <p:blipFill>
          <a:blip r:embed="rId6"/>
          <a:stretch>
            <a:fillRect/>
          </a:stretch>
        </p:blipFill>
        <p:spPr>
          <a:xfrm>
            <a:off x="189050" y="275809"/>
            <a:ext cx="8532976" cy="3153190"/>
          </a:xfrm>
          <a:prstGeom prst="rect">
            <a:avLst/>
          </a:prstGeom>
        </p:spPr>
      </p:pic>
      <p:pic>
        <p:nvPicPr>
          <p:cNvPr id="8" name="Picture 7">
            <a:extLst>
              <a:ext uri="{FF2B5EF4-FFF2-40B4-BE49-F238E27FC236}">
                <a16:creationId xmlns:a16="http://schemas.microsoft.com/office/drawing/2014/main" id="{D8D87F91-82B9-4F13-8E60-CE3B74E7B36D}"/>
              </a:ext>
            </a:extLst>
          </p:cNvPr>
          <p:cNvPicPr>
            <a:picLocks noChangeAspect="1"/>
          </p:cNvPicPr>
          <p:nvPr/>
        </p:nvPicPr>
        <p:blipFill>
          <a:blip r:embed="rId7"/>
          <a:stretch>
            <a:fillRect/>
          </a:stretch>
        </p:blipFill>
        <p:spPr>
          <a:xfrm>
            <a:off x="3565177" y="3429000"/>
            <a:ext cx="8147986" cy="3428990"/>
          </a:xfrm>
          <a:prstGeom prst="rect">
            <a:avLst/>
          </a:prstGeom>
        </p:spPr>
      </p:pic>
      <p:sp>
        <p:nvSpPr>
          <p:cNvPr id="2" name="TextBox 1">
            <a:extLst>
              <a:ext uri="{FF2B5EF4-FFF2-40B4-BE49-F238E27FC236}">
                <a16:creationId xmlns:a16="http://schemas.microsoft.com/office/drawing/2014/main" id="{48710229-E8CE-442C-B884-73D8B31A9CB7}"/>
              </a:ext>
            </a:extLst>
          </p:cNvPr>
          <p:cNvSpPr txBox="1"/>
          <p:nvPr/>
        </p:nvSpPr>
        <p:spPr>
          <a:xfrm>
            <a:off x="189050" y="3704798"/>
            <a:ext cx="3376104" cy="2677656"/>
          </a:xfrm>
          <a:prstGeom prst="rect">
            <a:avLst/>
          </a:prstGeom>
          <a:noFill/>
        </p:spPr>
        <p:txBody>
          <a:bodyPr wrap="square" rtlCol="0">
            <a:spAutoFit/>
          </a:bodyPr>
          <a:lstStyle/>
          <a:p>
            <a:r>
              <a:rPr lang="en-GB" sz="2400" dirty="0"/>
              <a:t>‘’Fitness centres are an important arena for physical activity. However, it has been found that members would like to exercise more regularly than they do.’’</a:t>
            </a:r>
          </a:p>
        </p:txBody>
      </p:sp>
      <p:sp>
        <p:nvSpPr>
          <p:cNvPr id="4" name="TextBox 3">
            <a:extLst>
              <a:ext uri="{FF2B5EF4-FFF2-40B4-BE49-F238E27FC236}">
                <a16:creationId xmlns:a16="http://schemas.microsoft.com/office/drawing/2014/main" id="{9C270D70-764A-4D17-A9F4-E185BC84871F}"/>
              </a:ext>
            </a:extLst>
          </p:cNvPr>
          <p:cNvSpPr txBox="1"/>
          <p:nvPr/>
        </p:nvSpPr>
        <p:spPr>
          <a:xfrm>
            <a:off x="9250017" y="609600"/>
            <a:ext cx="2332383" cy="1938992"/>
          </a:xfrm>
          <a:prstGeom prst="rect">
            <a:avLst/>
          </a:prstGeom>
          <a:noFill/>
        </p:spPr>
        <p:txBody>
          <a:bodyPr wrap="square" rtlCol="0">
            <a:spAutoFit/>
          </a:bodyPr>
          <a:lstStyle/>
          <a:p>
            <a:r>
              <a:rPr lang="en-GB" sz="2400" dirty="0"/>
              <a:t>Riseth, Long-term members’ use of fitness centres: a qualitative study, 2019.</a:t>
            </a:r>
          </a:p>
        </p:txBody>
      </p:sp>
    </p:spTree>
    <p:extLst>
      <p:ext uri="{BB962C8B-B14F-4D97-AF65-F5344CB8AC3E}">
        <p14:creationId xmlns:p14="http://schemas.microsoft.com/office/powerpoint/2010/main" val="133091242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91BF6503-DB44-4AD0-B774-DC4A8ADE3FE8}"/>
              </a:ext>
            </a:extLst>
          </p:cNvPr>
          <p:cNvPicPr>
            <a:picLocks noChangeAspect="1"/>
          </p:cNvPicPr>
          <p:nvPr/>
        </p:nvPicPr>
        <p:blipFill rotWithShape="1">
          <a:blip r:embed="rId5">
            <a:alphaModFix amt="35000"/>
          </a:blip>
          <a:srcRect t="1220" b="1451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5">
            <a:extLst>
              <a:ext uri="{FF2B5EF4-FFF2-40B4-BE49-F238E27FC236}">
                <a16:creationId xmlns:a16="http://schemas.microsoft.com/office/drawing/2014/main" id="{A87FE8AF-0863-4D1A-A385-D5A241D7B01A}"/>
              </a:ext>
            </a:extLst>
          </p:cNvPr>
          <p:cNvPicPr>
            <a:picLocks noChangeAspect="1"/>
          </p:cNvPicPr>
          <p:nvPr/>
        </p:nvPicPr>
        <p:blipFill>
          <a:blip r:embed="rId6"/>
          <a:stretch>
            <a:fillRect/>
          </a:stretch>
        </p:blipFill>
        <p:spPr>
          <a:xfrm>
            <a:off x="183009" y="191327"/>
            <a:ext cx="9065483" cy="3237673"/>
          </a:xfrm>
          <a:prstGeom prst="rect">
            <a:avLst/>
          </a:prstGeom>
        </p:spPr>
      </p:pic>
      <p:pic>
        <p:nvPicPr>
          <p:cNvPr id="8" name="Picture 7">
            <a:extLst>
              <a:ext uri="{FF2B5EF4-FFF2-40B4-BE49-F238E27FC236}">
                <a16:creationId xmlns:a16="http://schemas.microsoft.com/office/drawing/2014/main" id="{5A69E8D7-D454-46A6-AD78-D9C9F7E2A375}"/>
              </a:ext>
            </a:extLst>
          </p:cNvPr>
          <p:cNvPicPr>
            <a:picLocks noChangeAspect="1"/>
          </p:cNvPicPr>
          <p:nvPr/>
        </p:nvPicPr>
        <p:blipFill>
          <a:blip r:embed="rId7"/>
          <a:stretch>
            <a:fillRect/>
          </a:stretch>
        </p:blipFill>
        <p:spPr>
          <a:xfrm>
            <a:off x="1550505" y="3649403"/>
            <a:ext cx="10479157" cy="3115822"/>
          </a:xfrm>
          <a:prstGeom prst="rect">
            <a:avLst/>
          </a:prstGeom>
        </p:spPr>
      </p:pic>
    </p:spTree>
    <p:extLst>
      <p:ext uri="{BB962C8B-B14F-4D97-AF65-F5344CB8AC3E}">
        <p14:creationId xmlns:p14="http://schemas.microsoft.com/office/powerpoint/2010/main" val="7615069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B1223-06F8-4E43-A278-42437485D7D2}"/>
              </a:ext>
            </a:extLst>
          </p:cNvPr>
          <p:cNvSpPr>
            <a:spLocks noGrp="1"/>
          </p:cNvSpPr>
          <p:nvPr>
            <p:ph type="ctrTitle"/>
          </p:nvPr>
        </p:nvSpPr>
        <p:spPr>
          <a:xfrm>
            <a:off x="1751012" y="390940"/>
            <a:ext cx="8689976" cy="2047459"/>
          </a:xfrm>
        </p:spPr>
        <p:txBody>
          <a:bodyPr/>
          <a:lstStyle/>
          <a:p>
            <a:r>
              <a:rPr lang="en-GB" dirty="0"/>
              <a:t>What we’ve learnt after market research </a:t>
            </a:r>
          </a:p>
        </p:txBody>
      </p:sp>
      <p:sp>
        <p:nvSpPr>
          <p:cNvPr id="3" name="Subtitle 2">
            <a:extLst>
              <a:ext uri="{FF2B5EF4-FFF2-40B4-BE49-F238E27FC236}">
                <a16:creationId xmlns:a16="http://schemas.microsoft.com/office/drawing/2014/main" id="{09FCE79D-49A4-445B-A2EC-83F56A22D013}"/>
              </a:ext>
            </a:extLst>
          </p:cNvPr>
          <p:cNvSpPr>
            <a:spLocks noGrp="1"/>
          </p:cNvSpPr>
          <p:nvPr>
            <p:ph type="subTitle" idx="1"/>
          </p:nvPr>
        </p:nvSpPr>
        <p:spPr>
          <a:xfrm>
            <a:off x="1751012" y="3056284"/>
            <a:ext cx="8890484" cy="3596307"/>
          </a:xfrm>
        </p:spPr>
        <p:txBody>
          <a:bodyPr>
            <a:normAutofit fontScale="92500" lnSpcReduction="10000"/>
          </a:bodyPr>
          <a:lstStyle/>
          <a:p>
            <a:pPr marL="342900" indent="-342900">
              <a:buFontTx/>
              <a:buChar char="-"/>
            </a:pPr>
            <a:r>
              <a:rPr lang="en-GB" sz="2800" dirty="0">
                <a:solidFill>
                  <a:schemeClr val="tx1"/>
                </a:solidFill>
              </a:rPr>
              <a:t>Who to target </a:t>
            </a:r>
          </a:p>
          <a:p>
            <a:pPr marL="342900" indent="-342900">
              <a:buFontTx/>
              <a:buChar char="-"/>
            </a:pPr>
            <a:r>
              <a:rPr lang="en-GB" sz="2800" dirty="0">
                <a:solidFill>
                  <a:schemeClr val="tx1"/>
                </a:solidFill>
              </a:rPr>
              <a:t>Targeting young mothers by giving 10% discount. ‘’ </a:t>
            </a:r>
            <a:r>
              <a:rPr lang="en-GB" sz="2800" dirty="0">
                <a:solidFill>
                  <a:srgbClr val="7030A0"/>
                </a:solidFill>
              </a:rPr>
              <a:t>market research has a major increase in the ability to target individual consumers.’’ Robert Crawford, 2018.</a:t>
            </a:r>
          </a:p>
          <a:p>
            <a:pPr marL="342900" indent="-342900">
              <a:buFontTx/>
              <a:buChar char="-"/>
            </a:pPr>
            <a:r>
              <a:rPr lang="en-GB" sz="2800" dirty="0">
                <a:solidFill>
                  <a:schemeClr val="tx1"/>
                </a:solidFill>
              </a:rPr>
              <a:t>Pricing </a:t>
            </a:r>
          </a:p>
          <a:p>
            <a:pPr marL="342900" indent="-342900">
              <a:buFontTx/>
              <a:buChar char="-"/>
            </a:pPr>
            <a:r>
              <a:rPr lang="en-GB" sz="2800" dirty="0">
                <a:solidFill>
                  <a:schemeClr val="tx1"/>
                </a:solidFill>
              </a:rPr>
              <a:t>Better idea of which facility is more important </a:t>
            </a:r>
          </a:p>
        </p:txBody>
      </p:sp>
    </p:spTree>
    <p:extLst>
      <p:ext uri="{BB962C8B-B14F-4D97-AF65-F5344CB8AC3E}">
        <p14:creationId xmlns:p14="http://schemas.microsoft.com/office/powerpoint/2010/main" val="3926288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FEA489-1EA0-424C-97B8-08CD755AF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874DF7-8796-4B48-9F01-D080C2E7B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t>S</a:t>
            </a:r>
          </a:p>
        </p:txBody>
      </p:sp>
      <p:sp useBgFill="1">
        <p:nvSpPr>
          <p:cNvPr id="12" name="Rectangle 11">
            <a:extLst>
              <a:ext uri="{FF2B5EF4-FFF2-40B4-BE49-F238E27FC236}">
                <a16:creationId xmlns:a16="http://schemas.microsoft.com/office/drawing/2014/main" id="{8F7FCF0A-437A-4E03-80EC-4F0D39919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64266"/>
          </a:xfrm>
          <a:prstGeom prst="rect">
            <a:avLst/>
          </a:prstGeom>
          <a:ln>
            <a:noFill/>
          </a:ln>
          <a:effectLst>
            <a:outerShdw blurRad="762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A57EAC40-E194-4BA7-A0FC-83528638F6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71358"/>
          <a:stretch/>
        </p:blipFill>
        <p:spPr>
          <a:xfrm>
            <a:off x="0" y="0"/>
            <a:ext cx="12192000" cy="1964266"/>
          </a:xfrm>
          <a:prstGeom prst="rect">
            <a:avLst/>
          </a:prstGeom>
        </p:spPr>
      </p:pic>
      <p:sp>
        <p:nvSpPr>
          <p:cNvPr id="2" name="Title 1">
            <a:extLst>
              <a:ext uri="{FF2B5EF4-FFF2-40B4-BE49-F238E27FC236}">
                <a16:creationId xmlns:a16="http://schemas.microsoft.com/office/drawing/2014/main" id="{3671D17A-449F-4BAB-B9B7-6223E34C7032}"/>
              </a:ext>
            </a:extLst>
          </p:cNvPr>
          <p:cNvSpPr>
            <a:spLocks noGrp="1"/>
          </p:cNvSpPr>
          <p:nvPr>
            <p:ph type="title"/>
          </p:nvPr>
        </p:nvSpPr>
        <p:spPr>
          <a:xfrm>
            <a:off x="913775" y="618518"/>
            <a:ext cx="10364451" cy="1024016"/>
          </a:xfrm>
        </p:spPr>
        <p:txBody>
          <a:bodyPr>
            <a:normAutofit/>
          </a:bodyPr>
          <a:lstStyle/>
          <a:p>
            <a:pPr algn="l"/>
            <a:r>
              <a:rPr lang="en-GB" sz="4000" dirty="0"/>
              <a:t>SWOT </a:t>
            </a:r>
          </a:p>
        </p:txBody>
      </p:sp>
      <p:sp>
        <p:nvSpPr>
          <p:cNvPr id="3" name="Content Placeholder 2">
            <a:extLst>
              <a:ext uri="{FF2B5EF4-FFF2-40B4-BE49-F238E27FC236}">
                <a16:creationId xmlns:a16="http://schemas.microsoft.com/office/drawing/2014/main" id="{E5B94867-46B0-4FE1-A3D3-C800BDFC82EB}"/>
              </a:ext>
            </a:extLst>
          </p:cNvPr>
          <p:cNvSpPr>
            <a:spLocks noGrp="1"/>
          </p:cNvSpPr>
          <p:nvPr>
            <p:ph idx="1"/>
          </p:nvPr>
        </p:nvSpPr>
        <p:spPr>
          <a:xfrm>
            <a:off x="124183" y="1964266"/>
            <a:ext cx="9873496" cy="4406348"/>
          </a:xfrm>
        </p:spPr>
        <p:txBody>
          <a:bodyPr anchor="ctr">
            <a:normAutofit fontScale="77500" lnSpcReduction="20000"/>
          </a:bodyPr>
          <a:lstStyle/>
          <a:p>
            <a:r>
              <a:rPr lang="en-GB" sz="3200" dirty="0"/>
              <a:t>Strength – creche services, 24-hour opening, 50/50 responsibilities with partner. </a:t>
            </a:r>
            <a:r>
              <a:rPr lang="en-GB" sz="3200" dirty="0">
                <a:solidFill>
                  <a:srgbClr val="FFFF00"/>
                </a:solidFill>
              </a:rPr>
              <a:t>‘’it could favour a competitive advantage for the business. A partnership with a true win-win intention could provide the edge a business needs to surpass its competitors.’’ – silva,2019</a:t>
            </a:r>
          </a:p>
          <a:p>
            <a:r>
              <a:rPr lang="en-GB" sz="3200" dirty="0"/>
              <a:t>Weakness – competitors, turnover. </a:t>
            </a:r>
          </a:p>
          <a:p>
            <a:r>
              <a:rPr lang="en-GB" sz="3200" dirty="0"/>
              <a:t>Opportunities – more franchises, new concept, new services.</a:t>
            </a:r>
          </a:p>
          <a:p>
            <a:r>
              <a:rPr lang="en-GB" sz="3200" dirty="0"/>
              <a:t>Threats – covid, competitors, staff absence. </a:t>
            </a:r>
            <a:r>
              <a:rPr lang="en-GB" sz="3200" dirty="0">
                <a:solidFill>
                  <a:srgbClr val="FFFF00"/>
                </a:solidFill>
              </a:rPr>
              <a:t>‘’as we are in the middle of a pandemic outbreak, it is very difficult to estimate its long-term effects.’’ – Gustafsson, 2020</a:t>
            </a:r>
          </a:p>
        </p:txBody>
      </p:sp>
    </p:spTree>
    <p:extLst>
      <p:ext uri="{BB962C8B-B14F-4D97-AF65-F5344CB8AC3E}">
        <p14:creationId xmlns:p14="http://schemas.microsoft.com/office/powerpoint/2010/main" val="75787681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D7005-F4E7-4E32-8452-E58707F27F41}"/>
              </a:ext>
            </a:extLst>
          </p:cNvPr>
          <p:cNvSpPr>
            <a:spLocks noGrp="1"/>
          </p:cNvSpPr>
          <p:nvPr>
            <p:ph type="title"/>
          </p:nvPr>
        </p:nvSpPr>
        <p:spPr>
          <a:xfrm>
            <a:off x="662112" y="995517"/>
            <a:ext cx="5568089" cy="4795684"/>
          </a:xfrm>
        </p:spPr>
        <p:txBody>
          <a:bodyPr>
            <a:normAutofit/>
          </a:bodyPr>
          <a:lstStyle/>
          <a:p>
            <a:r>
              <a:rPr lang="en-GB" sz="5400" dirty="0"/>
              <a:t>Our experts at Fitness For All</a:t>
            </a:r>
          </a:p>
        </p:txBody>
      </p:sp>
      <p:sp>
        <p:nvSpPr>
          <p:cNvPr id="3" name="Content Placeholder 2">
            <a:extLst>
              <a:ext uri="{FF2B5EF4-FFF2-40B4-BE49-F238E27FC236}">
                <a16:creationId xmlns:a16="http://schemas.microsoft.com/office/drawing/2014/main" id="{EB769ABB-4495-4D6E-8334-F5570971CED0}"/>
              </a:ext>
            </a:extLst>
          </p:cNvPr>
          <p:cNvSpPr>
            <a:spLocks noGrp="1"/>
          </p:cNvSpPr>
          <p:nvPr>
            <p:ph idx="1"/>
          </p:nvPr>
        </p:nvSpPr>
        <p:spPr>
          <a:xfrm>
            <a:off x="7194782" y="995517"/>
            <a:ext cx="4353751" cy="4795684"/>
          </a:xfrm>
        </p:spPr>
        <p:txBody>
          <a:bodyPr>
            <a:normAutofit/>
          </a:bodyPr>
          <a:lstStyle/>
          <a:p>
            <a:r>
              <a:rPr lang="en-GB" sz="3600" dirty="0"/>
              <a:t>Personal trainers</a:t>
            </a:r>
          </a:p>
          <a:p>
            <a:r>
              <a:rPr lang="en-GB" sz="3600" dirty="0"/>
              <a:t>Nutritionists </a:t>
            </a:r>
          </a:p>
          <a:p>
            <a:r>
              <a:rPr lang="en-GB" sz="3600" dirty="0"/>
              <a:t>Fully qualified child minders/nursery staff </a:t>
            </a:r>
          </a:p>
          <a:p>
            <a:endParaRPr lang="en-GB" sz="1800" dirty="0"/>
          </a:p>
        </p:txBody>
      </p:sp>
      <p:sp>
        <p:nvSpPr>
          <p:cNvPr id="4" name="TextBox 3">
            <a:extLst>
              <a:ext uri="{FF2B5EF4-FFF2-40B4-BE49-F238E27FC236}">
                <a16:creationId xmlns:a16="http://schemas.microsoft.com/office/drawing/2014/main" id="{36558916-2878-4977-99ED-2A04C53F9EE3}"/>
              </a:ext>
            </a:extLst>
          </p:cNvPr>
          <p:cNvSpPr txBox="1"/>
          <p:nvPr/>
        </p:nvSpPr>
        <p:spPr>
          <a:xfrm>
            <a:off x="940904" y="5062330"/>
            <a:ext cx="6811618" cy="954107"/>
          </a:xfrm>
          <a:prstGeom prst="rect">
            <a:avLst/>
          </a:prstGeom>
          <a:noFill/>
        </p:spPr>
        <p:txBody>
          <a:bodyPr wrap="square" rtlCol="0">
            <a:spAutoFit/>
          </a:bodyPr>
          <a:lstStyle/>
          <a:p>
            <a:r>
              <a:rPr lang="en-GB" dirty="0"/>
              <a:t>‘</a:t>
            </a:r>
            <a:r>
              <a:rPr lang="en-GB" sz="2800" dirty="0">
                <a:solidFill>
                  <a:srgbClr val="FFFF00"/>
                </a:solidFill>
              </a:rPr>
              <a:t>’Employee engagement is critical to any organization.’’ – Hammoud, 2017 </a:t>
            </a:r>
            <a:endParaRPr lang="en-GB" dirty="0">
              <a:solidFill>
                <a:srgbClr val="FFFF00"/>
              </a:solidFill>
            </a:endParaRPr>
          </a:p>
        </p:txBody>
      </p:sp>
    </p:spTree>
    <p:extLst>
      <p:ext uri="{BB962C8B-B14F-4D97-AF65-F5344CB8AC3E}">
        <p14:creationId xmlns:p14="http://schemas.microsoft.com/office/powerpoint/2010/main" val="1095331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umbbell rack at gym">
            <a:extLst>
              <a:ext uri="{FF2B5EF4-FFF2-40B4-BE49-F238E27FC236}">
                <a16:creationId xmlns:a16="http://schemas.microsoft.com/office/drawing/2014/main" id="{E2605E19-2FFE-46D3-888F-B156C0D3B238}"/>
              </a:ext>
            </a:extLst>
          </p:cNvPr>
          <p:cNvPicPr>
            <a:picLocks noChangeAspect="1"/>
          </p:cNvPicPr>
          <p:nvPr/>
        </p:nvPicPr>
        <p:blipFill rotWithShape="1">
          <a:blip r:embed="rId5">
            <a:alphaModFix amt="35000"/>
          </a:blip>
          <a:srcRect b="9274"/>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6BE4A69-3D9D-45DF-9DEA-5AE43F6D990B}"/>
              </a:ext>
            </a:extLst>
          </p:cNvPr>
          <p:cNvSpPr>
            <a:spLocks noGrp="1"/>
          </p:cNvSpPr>
          <p:nvPr>
            <p:ph type="title"/>
          </p:nvPr>
        </p:nvSpPr>
        <p:spPr>
          <a:xfrm>
            <a:off x="1751012" y="1300785"/>
            <a:ext cx="8689976" cy="2509213"/>
          </a:xfrm>
        </p:spPr>
        <p:txBody>
          <a:bodyPr vert="horz" lIns="91440" tIns="45720" rIns="91440" bIns="45720" rtlCol="0" anchor="b">
            <a:normAutofit/>
          </a:bodyPr>
          <a:lstStyle/>
          <a:p>
            <a:r>
              <a:rPr lang="en-US" sz="4800" dirty="0"/>
              <a:t>Gym equipment's</a:t>
            </a:r>
          </a:p>
        </p:txBody>
      </p:sp>
      <p:cxnSp>
        <p:nvCxnSpPr>
          <p:cNvPr id="6" name="Straight Arrow Connector 5">
            <a:extLst>
              <a:ext uri="{FF2B5EF4-FFF2-40B4-BE49-F238E27FC236}">
                <a16:creationId xmlns:a16="http://schemas.microsoft.com/office/drawing/2014/main" id="{155C6CBF-2BDD-4A78-999F-D59E89081975}"/>
              </a:ext>
            </a:extLst>
          </p:cNvPr>
          <p:cNvCxnSpPr/>
          <p:nvPr/>
        </p:nvCxnSpPr>
        <p:spPr>
          <a:xfrm flipV="1">
            <a:off x="7891975" y="1744394"/>
            <a:ext cx="829994" cy="970671"/>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8FBBF550-74E0-49D3-9FA3-6B7AA4B5E663}"/>
              </a:ext>
            </a:extLst>
          </p:cNvPr>
          <p:cNvPicPr>
            <a:picLocks noChangeAspect="1"/>
          </p:cNvPicPr>
          <p:nvPr/>
        </p:nvPicPr>
        <p:blipFill>
          <a:blip r:embed="rId6"/>
          <a:stretch>
            <a:fillRect/>
          </a:stretch>
        </p:blipFill>
        <p:spPr>
          <a:xfrm rot="10649553">
            <a:off x="2716658" y="3963752"/>
            <a:ext cx="1103472" cy="1237595"/>
          </a:xfrm>
          <a:prstGeom prst="rect">
            <a:avLst/>
          </a:prstGeom>
        </p:spPr>
      </p:pic>
      <p:pic>
        <p:nvPicPr>
          <p:cNvPr id="8" name="Picture 7">
            <a:extLst>
              <a:ext uri="{FF2B5EF4-FFF2-40B4-BE49-F238E27FC236}">
                <a16:creationId xmlns:a16="http://schemas.microsoft.com/office/drawing/2014/main" id="{C2CBA6B6-DFC9-40CF-B749-67DE00D1D920}"/>
              </a:ext>
            </a:extLst>
          </p:cNvPr>
          <p:cNvPicPr>
            <a:picLocks noChangeAspect="1"/>
          </p:cNvPicPr>
          <p:nvPr/>
        </p:nvPicPr>
        <p:blipFill>
          <a:blip r:embed="rId6"/>
          <a:stretch>
            <a:fillRect/>
          </a:stretch>
        </p:blipFill>
        <p:spPr>
          <a:xfrm rot="5827679">
            <a:off x="7755236" y="3981839"/>
            <a:ext cx="1103472" cy="1237595"/>
          </a:xfrm>
          <a:prstGeom prst="rect">
            <a:avLst/>
          </a:prstGeom>
        </p:spPr>
      </p:pic>
      <p:pic>
        <p:nvPicPr>
          <p:cNvPr id="10" name="Picture 9">
            <a:extLst>
              <a:ext uri="{FF2B5EF4-FFF2-40B4-BE49-F238E27FC236}">
                <a16:creationId xmlns:a16="http://schemas.microsoft.com/office/drawing/2014/main" id="{2C5D21CF-0BB3-4B62-96B9-6281CD1C15C7}"/>
              </a:ext>
            </a:extLst>
          </p:cNvPr>
          <p:cNvPicPr>
            <a:picLocks noChangeAspect="1"/>
          </p:cNvPicPr>
          <p:nvPr/>
        </p:nvPicPr>
        <p:blipFill>
          <a:blip r:embed="rId6"/>
          <a:stretch>
            <a:fillRect/>
          </a:stretch>
        </p:blipFill>
        <p:spPr>
          <a:xfrm rot="16200000">
            <a:off x="2676141" y="1610931"/>
            <a:ext cx="1103472" cy="1237595"/>
          </a:xfrm>
          <a:prstGeom prst="rect">
            <a:avLst/>
          </a:prstGeom>
        </p:spPr>
      </p:pic>
      <p:sp>
        <p:nvSpPr>
          <p:cNvPr id="12" name="TextBox 11">
            <a:extLst>
              <a:ext uri="{FF2B5EF4-FFF2-40B4-BE49-F238E27FC236}">
                <a16:creationId xmlns:a16="http://schemas.microsoft.com/office/drawing/2014/main" id="{1FA9FC50-C3D7-463E-BCFC-9298A8F9D0E7}"/>
              </a:ext>
            </a:extLst>
          </p:cNvPr>
          <p:cNvSpPr txBox="1"/>
          <p:nvPr/>
        </p:nvSpPr>
        <p:spPr>
          <a:xfrm>
            <a:off x="8721969" y="1083211"/>
            <a:ext cx="2827606" cy="707886"/>
          </a:xfrm>
          <a:prstGeom prst="rect">
            <a:avLst/>
          </a:prstGeom>
          <a:noFill/>
        </p:spPr>
        <p:txBody>
          <a:bodyPr wrap="square" rtlCol="0">
            <a:spAutoFit/>
          </a:bodyPr>
          <a:lstStyle/>
          <a:p>
            <a:r>
              <a:rPr lang="en-GB" sz="4000" dirty="0"/>
              <a:t>Treadmills</a:t>
            </a:r>
            <a:r>
              <a:rPr lang="en-GB" dirty="0"/>
              <a:t> </a:t>
            </a:r>
          </a:p>
        </p:txBody>
      </p:sp>
      <p:sp>
        <p:nvSpPr>
          <p:cNvPr id="14" name="TextBox 13">
            <a:extLst>
              <a:ext uri="{FF2B5EF4-FFF2-40B4-BE49-F238E27FC236}">
                <a16:creationId xmlns:a16="http://schemas.microsoft.com/office/drawing/2014/main" id="{F3CC0796-B4D2-4AE0-B825-BA70DF36FF7E}"/>
              </a:ext>
            </a:extLst>
          </p:cNvPr>
          <p:cNvSpPr txBox="1"/>
          <p:nvPr/>
        </p:nvSpPr>
        <p:spPr>
          <a:xfrm>
            <a:off x="7617461" y="5110773"/>
            <a:ext cx="2518311" cy="1323439"/>
          </a:xfrm>
          <a:prstGeom prst="rect">
            <a:avLst/>
          </a:prstGeom>
          <a:noFill/>
        </p:spPr>
        <p:txBody>
          <a:bodyPr wrap="square" rtlCol="0">
            <a:spAutoFit/>
          </a:bodyPr>
          <a:lstStyle/>
          <a:p>
            <a:r>
              <a:rPr lang="en-GB" sz="4000" dirty="0"/>
              <a:t>Rowing machines </a:t>
            </a:r>
          </a:p>
        </p:txBody>
      </p:sp>
      <p:sp>
        <p:nvSpPr>
          <p:cNvPr id="16" name="TextBox 15">
            <a:extLst>
              <a:ext uri="{FF2B5EF4-FFF2-40B4-BE49-F238E27FC236}">
                <a16:creationId xmlns:a16="http://schemas.microsoft.com/office/drawing/2014/main" id="{1BFBBC99-4462-440D-ADFC-1E291066722E}"/>
              </a:ext>
            </a:extLst>
          </p:cNvPr>
          <p:cNvSpPr txBox="1"/>
          <p:nvPr/>
        </p:nvSpPr>
        <p:spPr>
          <a:xfrm>
            <a:off x="703318" y="867231"/>
            <a:ext cx="2658794" cy="1754326"/>
          </a:xfrm>
          <a:prstGeom prst="rect">
            <a:avLst/>
          </a:prstGeom>
          <a:noFill/>
        </p:spPr>
        <p:txBody>
          <a:bodyPr wrap="square" rtlCol="0">
            <a:spAutoFit/>
          </a:bodyPr>
          <a:lstStyle/>
          <a:p>
            <a:r>
              <a:rPr lang="en-GB" sz="3600" dirty="0"/>
              <a:t>Vast selection of free weights </a:t>
            </a:r>
          </a:p>
        </p:txBody>
      </p:sp>
      <p:sp>
        <p:nvSpPr>
          <p:cNvPr id="17" name="TextBox 16">
            <a:extLst>
              <a:ext uri="{FF2B5EF4-FFF2-40B4-BE49-F238E27FC236}">
                <a16:creationId xmlns:a16="http://schemas.microsoft.com/office/drawing/2014/main" id="{653C038F-3813-4103-A11A-09AA86BF8EAB}"/>
              </a:ext>
            </a:extLst>
          </p:cNvPr>
          <p:cNvSpPr txBox="1"/>
          <p:nvPr/>
        </p:nvSpPr>
        <p:spPr>
          <a:xfrm>
            <a:off x="782907" y="5191512"/>
            <a:ext cx="3378275" cy="1323439"/>
          </a:xfrm>
          <a:prstGeom prst="rect">
            <a:avLst/>
          </a:prstGeom>
          <a:noFill/>
        </p:spPr>
        <p:txBody>
          <a:bodyPr wrap="square" rtlCol="0">
            <a:spAutoFit/>
          </a:bodyPr>
          <a:lstStyle/>
          <a:p>
            <a:r>
              <a:rPr lang="en-GB" sz="4000" dirty="0"/>
              <a:t>Cycling machines </a:t>
            </a:r>
          </a:p>
        </p:txBody>
      </p:sp>
    </p:spTree>
    <p:extLst>
      <p:ext uri="{BB962C8B-B14F-4D97-AF65-F5344CB8AC3E}">
        <p14:creationId xmlns:p14="http://schemas.microsoft.com/office/powerpoint/2010/main" val="125591044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66" name="Picture 2">
            <a:extLst>
              <a:ext uri="{FF2B5EF4-FFF2-40B4-BE49-F238E27FC236}">
                <a16:creationId xmlns:a16="http://schemas.microsoft.com/office/drawing/2014/main" id="{E329ADF2-0541-4770-8D6F-7F7392064B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68" name="Picture 67">
            <a:extLst>
              <a:ext uri="{FF2B5EF4-FFF2-40B4-BE49-F238E27FC236}">
                <a16:creationId xmlns:a16="http://schemas.microsoft.com/office/drawing/2014/main" id="{DB042749-FB5E-4C0B-867D-6D25FB5FF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0" name="Rectangle 69">
            <a:extLst>
              <a:ext uri="{FF2B5EF4-FFF2-40B4-BE49-F238E27FC236}">
                <a16:creationId xmlns:a16="http://schemas.microsoft.com/office/drawing/2014/main" id="{760CE105-C7BB-46B3-821C-82BED63A6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Picture 2">
            <a:extLst>
              <a:ext uri="{FF2B5EF4-FFF2-40B4-BE49-F238E27FC236}">
                <a16:creationId xmlns:a16="http://schemas.microsoft.com/office/drawing/2014/main" id="{1BBC21E4-EBAB-40A6-893B-F781E3371D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74" name="Rounded Rectangle 13">
            <a:extLst>
              <a:ext uri="{FF2B5EF4-FFF2-40B4-BE49-F238E27FC236}">
                <a16:creationId xmlns:a16="http://schemas.microsoft.com/office/drawing/2014/main" id="{91D60D6D-74C1-4244-ABB3-2A20561CC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3774" y="550655"/>
            <a:ext cx="10364452" cy="3690466"/>
          </a:xfrm>
          <a:prstGeom prst="roundRect">
            <a:avLst>
              <a:gd name="adj" fmla="val 483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Graphical user interface&#10;&#10;Description automatically generated">
            <a:extLst>
              <a:ext uri="{FF2B5EF4-FFF2-40B4-BE49-F238E27FC236}">
                <a16:creationId xmlns:a16="http://schemas.microsoft.com/office/drawing/2014/main" id="{2413C21C-E1AB-4E88-89A5-D37D323D002F}"/>
              </a:ext>
            </a:extLst>
          </p:cNvPr>
          <p:cNvPicPr>
            <a:picLocks noChangeAspect="1"/>
          </p:cNvPicPr>
          <p:nvPr/>
        </p:nvPicPr>
        <p:blipFill>
          <a:blip r:embed="rId5"/>
          <a:stretch>
            <a:fillRect/>
          </a:stretch>
        </p:blipFill>
        <p:spPr>
          <a:xfrm>
            <a:off x="3639009" y="715246"/>
            <a:ext cx="2063841" cy="3525875"/>
          </a:xfrm>
          <a:prstGeom prst="roundRect">
            <a:avLst>
              <a:gd name="adj" fmla="val 0"/>
            </a:avLst>
          </a:prstGeom>
          <a:ln w="82550" cap="sq">
            <a:noFill/>
            <a:miter lim="800000"/>
          </a:ln>
          <a:effectLst/>
        </p:spPr>
      </p:pic>
      <p:pic>
        <p:nvPicPr>
          <p:cNvPr id="7" name="Picture 6" descr="A group of black grapes&#10;&#10;Description automatically generated with low confidence">
            <a:extLst>
              <a:ext uri="{FF2B5EF4-FFF2-40B4-BE49-F238E27FC236}">
                <a16:creationId xmlns:a16="http://schemas.microsoft.com/office/drawing/2014/main" id="{AEBB1DF8-6E00-47BE-8DBC-BA2A4C689136}"/>
              </a:ext>
            </a:extLst>
          </p:cNvPr>
          <p:cNvPicPr>
            <a:picLocks noChangeAspect="1"/>
          </p:cNvPicPr>
          <p:nvPr/>
        </p:nvPicPr>
        <p:blipFill>
          <a:blip r:embed="rId6"/>
          <a:stretch>
            <a:fillRect/>
          </a:stretch>
        </p:blipFill>
        <p:spPr>
          <a:xfrm>
            <a:off x="6038821" y="715246"/>
            <a:ext cx="2379179" cy="3361283"/>
          </a:xfrm>
          <a:prstGeom prst="roundRect">
            <a:avLst>
              <a:gd name="adj" fmla="val 0"/>
            </a:avLst>
          </a:prstGeom>
          <a:ln w="82550" cap="sq">
            <a:noFill/>
            <a:miter lim="800000"/>
          </a:ln>
          <a:effectLst/>
        </p:spPr>
      </p:pic>
      <p:pic>
        <p:nvPicPr>
          <p:cNvPr id="76" name="Picture 75">
            <a:extLst>
              <a:ext uri="{FF2B5EF4-FFF2-40B4-BE49-F238E27FC236}">
                <a16:creationId xmlns:a16="http://schemas.microsoft.com/office/drawing/2014/main" id="{7FF1EE29-26EE-44DB-A2DA-6298E8470C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69764" t="46543"/>
          <a:stretch/>
        </p:blipFill>
        <p:spPr>
          <a:xfrm>
            <a:off x="8500434" y="3191932"/>
            <a:ext cx="3686351" cy="3666067"/>
          </a:xfrm>
          <a:prstGeom prst="rect">
            <a:avLst/>
          </a:prstGeom>
        </p:spPr>
      </p:pic>
      <p:sp>
        <p:nvSpPr>
          <p:cNvPr id="2" name="Title 1">
            <a:extLst>
              <a:ext uri="{FF2B5EF4-FFF2-40B4-BE49-F238E27FC236}">
                <a16:creationId xmlns:a16="http://schemas.microsoft.com/office/drawing/2014/main" id="{C0DE9ED3-4D15-42C8-92CE-CF306CAF6170}"/>
              </a:ext>
            </a:extLst>
          </p:cNvPr>
          <p:cNvSpPr>
            <a:spLocks noGrp="1"/>
          </p:cNvSpPr>
          <p:nvPr>
            <p:ph type="title"/>
          </p:nvPr>
        </p:nvSpPr>
        <p:spPr>
          <a:xfrm>
            <a:off x="2510840" y="5359632"/>
            <a:ext cx="7170319" cy="1137554"/>
          </a:xfrm>
        </p:spPr>
        <p:txBody>
          <a:bodyPr vert="horz" lIns="91440" tIns="45720" rIns="91440" bIns="45720" rtlCol="0" anchor="b">
            <a:noAutofit/>
          </a:bodyPr>
          <a:lstStyle/>
          <a:p>
            <a:r>
              <a:rPr lang="en-US" dirty="0"/>
              <a:t>Gym equipment pricing</a:t>
            </a:r>
            <a:br>
              <a:rPr lang="en-US" dirty="0"/>
            </a:br>
            <a:r>
              <a:rPr lang="en-US" dirty="0"/>
              <a:t>total - £50,000 </a:t>
            </a:r>
          </a:p>
        </p:txBody>
      </p:sp>
      <p:pic>
        <p:nvPicPr>
          <p:cNvPr id="5" name="Picture 4" descr="Diagram&#10;&#10;Description automatically generated with low confidence">
            <a:extLst>
              <a:ext uri="{FF2B5EF4-FFF2-40B4-BE49-F238E27FC236}">
                <a16:creationId xmlns:a16="http://schemas.microsoft.com/office/drawing/2014/main" id="{BF8ADADE-F7F8-43CB-9636-0DE08A7CD651}"/>
              </a:ext>
            </a:extLst>
          </p:cNvPr>
          <p:cNvPicPr>
            <a:picLocks noChangeAspect="1"/>
          </p:cNvPicPr>
          <p:nvPr/>
        </p:nvPicPr>
        <p:blipFill>
          <a:blip r:embed="rId7"/>
          <a:stretch>
            <a:fillRect/>
          </a:stretch>
        </p:blipFill>
        <p:spPr>
          <a:xfrm>
            <a:off x="8729089" y="715246"/>
            <a:ext cx="2379179" cy="3361283"/>
          </a:xfrm>
          <a:prstGeom prst="roundRect">
            <a:avLst>
              <a:gd name="adj" fmla="val 0"/>
            </a:avLst>
          </a:prstGeom>
          <a:ln w="82550" cap="sq">
            <a:noFill/>
            <a:miter lim="800000"/>
          </a:ln>
          <a:effectLst/>
        </p:spPr>
      </p:pic>
      <p:pic>
        <p:nvPicPr>
          <p:cNvPr id="78" name="Picture 77">
            <a:extLst>
              <a:ext uri="{FF2B5EF4-FFF2-40B4-BE49-F238E27FC236}">
                <a16:creationId xmlns:a16="http://schemas.microsoft.com/office/drawing/2014/main" id="{12EC82D8-77B2-423C-8501-A4DBC6F6C1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55478"/>
          <a:stretch/>
        </p:blipFill>
        <p:spPr>
          <a:xfrm>
            <a:off x="-2607" y="0"/>
            <a:ext cx="12192000" cy="3053351"/>
          </a:xfrm>
          <a:prstGeom prst="rect">
            <a:avLst/>
          </a:prstGeom>
        </p:spPr>
      </p:pic>
      <p:pic>
        <p:nvPicPr>
          <p:cNvPr id="18" name="Picture 17" descr="A person on a bicycle&#10;&#10;Description automatically generated with low confidence">
            <a:extLst>
              <a:ext uri="{FF2B5EF4-FFF2-40B4-BE49-F238E27FC236}">
                <a16:creationId xmlns:a16="http://schemas.microsoft.com/office/drawing/2014/main" id="{AB78AF5E-0F8D-41CD-A81D-66EEA74D449D}"/>
              </a:ext>
            </a:extLst>
          </p:cNvPr>
          <p:cNvPicPr>
            <a:picLocks noChangeAspect="1"/>
          </p:cNvPicPr>
          <p:nvPr/>
        </p:nvPicPr>
        <p:blipFill>
          <a:blip r:embed="rId8"/>
          <a:stretch>
            <a:fillRect/>
          </a:stretch>
        </p:blipFill>
        <p:spPr>
          <a:xfrm>
            <a:off x="1083732" y="715246"/>
            <a:ext cx="2063841" cy="3394669"/>
          </a:xfrm>
          <a:prstGeom prst="roundRect">
            <a:avLst>
              <a:gd name="adj" fmla="val 0"/>
            </a:avLst>
          </a:prstGeom>
          <a:ln w="82550" cap="sq">
            <a:noFill/>
            <a:miter lim="800000"/>
          </a:ln>
          <a:effectLst/>
        </p:spPr>
      </p:pic>
      <p:sp>
        <p:nvSpPr>
          <p:cNvPr id="20" name="TextBox 19">
            <a:extLst>
              <a:ext uri="{FF2B5EF4-FFF2-40B4-BE49-F238E27FC236}">
                <a16:creationId xmlns:a16="http://schemas.microsoft.com/office/drawing/2014/main" id="{F6BBDF38-39A5-4D19-9DA0-2924324C7D7E}"/>
              </a:ext>
            </a:extLst>
          </p:cNvPr>
          <p:cNvSpPr txBox="1"/>
          <p:nvPr/>
        </p:nvSpPr>
        <p:spPr>
          <a:xfrm>
            <a:off x="948588" y="4352487"/>
            <a:ext cx="2334127" cy="707886"/>
          </a:xfrm>
          <a:prstGeom prst="rect">
            <a:avLst/>
          </a:prstGeom>
          <a:noFill/>
        </p:spPr>
        <p:txBody>
          <a:bodyPr wrap="square" rtlCol="0">
            <a:spAutoFit/>
          </a:bodyPr>
          <a:lstStyle/>
          <a:p>
            <a:r>
              <a:rPr lang="en-GB" sz="2000" dirty="0"/>
              <a:t>7 rowing machines £2000</a:t>
            </a:r>
          </a:p>
        </p:txBody>
      </p:sp>
      <p:sp>
        <p:nvSpPr>
          <p:cNvPr id="21" name="TextBox 20">
            <a:extLst>
              <a:ext uri="{FF2B5EF4-FFF2-40B4-BE49-F238E27FC236}">
                <a16:creationId xmlns:a16="http://schemas.microsoft.com/office/drawing/2014/main" id="{8134B120-F9CF-4FE0-9FA0-E8E1B7539CCD}"/>
              </a:ext>
            </a:extLst>
          </p:cNvPr>
          <p:cNvSpPr txBox="1"/>
          <p:nvPr/>
        </p:nvSpPr>
        <p:spPr>
          <a:xfrm>
            <a:off x="3831762" y="4257696"/>
            <a:ext cx="2207059" cy="830997"/>
          </a:xfrm>
          <a:prstGeom prst="rect">
            <a:avLst/>
          </a:prstGeom>
          <a:noFill/>
        </p:spPr>
        <p:txBody>
          <a:bodyPr wrap="square" rtlCol="0">
            <a:spAutoFit/>
          </a:bodyPr>
          <a:lstStyle/>
          <a:p>
            <a:r>
              <a:rPr lang="en-GB" sz="2400" dirty="0"/>
              <a:t>£28000 – 8 treadmills</a:t>
            </a:r>
          </a:p>
        </p:txBody>
      </p:sp>
      <p:sp>
        <p:nvSpPr>
          <p:cNvPr id="23" name="TextBox 22">
            <a:extLst>
              <a:ext uri="{FF2B5EF4-FFF2-40B4-BE49-F238E27FC236}">
                <a16:creationId xmlns:a16="http://schemas.microsoft.com/office/drawing/2014/main" id="{36E7B2AD-D7D3-4DBC-8F93-27D8D0F78AF2}"/>
              </a:ext>
            </a:extLst>
          </p:cNvPr>
          <p:cNvSpPr txBox="1"/>
          <p:nvPr/>
        </p:nvSpPr>
        <p:spPr>
          <a:xfrm>
            <a:off x="6292516" y="4241121"/>
            <a:ext cx="2379179" cy="707886"/>
          </a:xfrm>
          <a:prstGeom prst="rect">
            <a:avLst/>
          </a:prstGeom>
          <a:noFill/>
        </p:spPr>
        <p:txBody>
          <a:bodyPr wrap="square" rtlCol="0">
            <a:spAutoFit/>
          </a:bodyPr>
          <a:lstStyle/>
          <a:p>
            <a:r>
              <a:rPr lang="en-GB" sz="2000" dirty="0"/>
              <a:t>£2000 </a:t>
            </a:r>
          </a:p>
          <a:p>
            <a:r>
              <a:rPr lang="en-GB" sz="2000" dirty="0"/>
              <a:t>2 dumbbell racks</a:t>
            </a:r>
          </a:p>
        </p:txBody>
      </p:sp>
      <p:sp>
        <p:nvSpPr>
          <p:cNvPr id="27" name="TextBox 26">
            <a:extLst>
              <a:ext uri="{FF2B5EF4-FFF2-40B4-BE49-F238E27FC236}">
                <a16:creationId xmlns:a16="http://schemas.microsoft.com/office/drawing/2014/main" id="{15B72675-B4BA-466B-94B0-230E4C6D7E9D}"/>
              </a:ext>
            </a:extLst>
          </p:cNvPr>
          <p:cNvSpPr txBox="1"/>
          <p:nvPr/>
        </p:nvSpPr>
        <p:spPr>
          <a:xfrm>
            <a:off x="9094254" y="4252811"/>
            <a:ext cx="1883813" cy="1200329"/>
          </a:xfrm>
          <a:prstGeom prst="rect">
            <a:avLst/>
          </a:prstGeom>
          <a:noFill/>
        </p:spPr>
        <p:txBody>
          <a:bodyPr wrap="square" rtlCol="0">
            <a:spAutoFit/>
          </a:bodyPr>
          <a:lstStyle/>
          <a:p>
            <a:r>
              <a:rPr lang="en-GB" sz="2400" dirty="0"/>
              <a:t>£3200 </a:t>
            </a:r>
          </a:p>
          <a:p>
            <a:r>
              <a:rPr lang="en-GB" sz="2400" dirty="0"/>
              <a:t>4 bench press stations</a:t>
            </a:r>
          </a:p>
        </p:txBody>
      </p:sp>
      <p:sp>
        <p:nvSpPr>
          <p:cNvPr id="29" name="TextBox 28">
            <a:extLst>
              <a:ext uri="{FF2B5EF4-FFF2-40B4-BE49-F238E27FC236}">
                <a16:creationId xmlns:a16="http://schemas.microsoft.com/office/drawing/2014/main" id="{1C3F1660-30EA-41A6-9CCF-E2E9C6DEF04F}"/>
              </a:ext>
            </a:extLst>
          </p:cNvPr>
          <p:cNvSpPr txBox="1"/>
          <p:nvPr/>
        </p:nvSpPr>
        <p:spPr>
          <a:xfrm>
            <a:off x="782053" y="5342021"/>
            <a:ext cx="1564105" cy="1323439"/>
          </a:xfrm>
          <a:prstGeom prst="rect">
            <a:avLst/>
          </a:prstGeom>
          <a:noFill/>
        </p:spPr>
        <p:txBody>
          <a:bodyPr wrap="square" rtlCol="0">
            <a:spAutoFit/>
          </a:bodyPr>
          <a:lstStyle/>
          <a:p>
            <a:r>
              <a:rPr lang="en-GB" sz="2000" dirty="0"/>
              <a:t>4 Lat Pull down machines - £10,000</a:t>
            </a:r>
          </a:p>
        </p:txBody>
      </p:sp>
      <p:sp>
        <p:nvSpPr>
          <p:cNvPr id="31" name="TextBox 30">
            <a:extLst>
              <a:ext uri="{FF2B5EF4-FFF2-40B4-BE49-F238E27FC236}">
                <a16:creationId xmlns:a16="http://schemas.microsoft.com/office/drawing/2014/main" id="{E28240C7-7FAB-4D72-B5EC-443E2F6E0790}"/>
              </a:ext>
            </a:extLst>
          </p:cNvPr>
          <p:cNvSpPr txBox="1"/>
          <p:nvPr/>
        </p:nvSpPr>
        <p:spPr>
          <a:xfrm>
            <a:off x="9840627" y="5342021"/>
            <a:ext cx="2299538" cy="1015663"/>
          </a:xfrm>
          <a:prstGeom prst="rect">
            <a:avLst/>
          </a:prstGeom>
          <a:noFill/>
        </p:spPr>
        <p:txBody>
          <a:bodyPr wrap="square" rtlCol="0">
            <a:spAutoFit/>
          </a:bodyPr>
          <a:lstStyle/>
          <a:p>
            <a:r>
              <a:rPr lang="en-GB" sz="2000" dirty="0"/>
              <a:t>Yoga Mats -£1800</a:t>
            </a:r>
          </a:p>
          <a:p>
            <a:r>
              <a:rPr lang="en-GB" sz="2000" dirty="0"/>
              <a:t>Cycling and cross trainers - £3000</a:t>
            </a:r>
          </a:p>
        </p:txBody>
      </p:sp>
    </p:spTree>
    <p:extLst>
      <p:ext uri="{BB962C8B-B14F-4D97-AF65-F5344CB8AC3E}">
        <p14:creationId xmlns:p14="http://schemas.microsoft.com/office/powerpoint/2010/main" val="1958097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ll pit">
            <a:extLst>
              <a:ext uri="{FF2B5EF4-FFF2-40B4-BE49-F238E27FC236}">
                <a16:creationId xmlns:a16="http://schemas.microsoft.com/office/drawing/2014/main" id="{8B61D17C-3DAD-4665-9B6A-473D8681CF8F}"/>
              </a:ext>
            </a:extLst>
          </p:cNvPr>
          <p:cNvPicPr>
            <a:picLocks noChangeAspect="1"/>
          </p:cNvPicPr>
          <p:nvPr/>
        </p:nvPicPr>
        <p:blipFill rotWithShape="1">
          <a:blip r:embed="rId5">
            <a:alphaModFix amt="35000"/>
          </a:blip>
          <a:srcRect b="15730"/>
          <a:stretch/>
        </p:blipFill>
        <p:spPr>
          <a:xfrm>
            <a:off x="20" y="10"/>
            <a:ext cx="12191980" cy="6857990"/>
          </a:xfrm>
          <a:prstGeom prst="rect">
            <a:avLst/>
          </a:prstGeom>
        </p:spPr>
      </p:pic>
      <p:pic>
        <p:nvPicPr>
          <p:cNvPr id="15" name="Picture 14">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912258A-A8D4-4061-88C8-25815EF7860B}"/>
              </a:ext>
            </a:extLst>
          </p:cNvPr>
          <p:cNvSpPr>
            <a:spLocks noGrp="1"/>
          </p:cNvSpPr>
          <p:nvPr>
            <p:ph type="title"/>
          </p:nvPr>
        </p:nvSpPr>
        <p:spPr>
          <a:xfrm>
            <a:off x="3672577" y="160578"/>
            <a:ext cx="4172710" cy="846937"/>
          </a:xfrm>
        </p:spPr>
        <p:txBody>
          <a:bodyPr vert="horz" lIns="91440" tIns="45720" rIns="91440" bIns="45720" rtlCol="0" anchor="b">
            <a:normAutofit/>
          </a:bodyPr>
          <a:lstStyle/>
          <a:p>
            <a:r>
              <a:rPr lang="en-US" sz="4800" dirty="0"/>
              <a:t>Creche </a:t>
            </a:r>
          </a:p>
        </p:txBody>
      </p:sp>
      <p:sp>
        <p:nvSpPr>
          <p:cNvPr id="4" name="TextBox 3">
            <a:extLst>
              <a:ext uri="{FF2B5EF4-FFF2-40B4-BE49-F238E27FC236}">
                <a16:creationId xmlns:a16="http://schemas.microsoft.com/office/drawing/2014/main" id="{CAF622F1-8142-41EE-9DAA-C9E1C22D1B63}"/>
              </a:ext>
            </a:extLst>
          </p:cNvPr>
          <p:cNvSpPr txBox="1"/>
          <p:nvPr/>
        </p:nvSpPr>
        <p:spPr>
          <a:xfrm>
            <a:off x="8551777" y="1907919"/>
            <a:ext cx="3010486" cy="769441"/>
          </a:xfrm>
          <a:prstGeom prst="rect">
            <a:avLst/>
          </a:prstGeom>
          <a:noFill/>
        </p:spPr>
        <p:txBody>
          <a:bodyPr wrap="square" rtlCol="0">
            <a:spAutoFit/>
          </a:bodyPr>
          <a:lstStyle/>
          <a:p>
            <a:r>
              <a:rPr lang="en-GB" sz="4400" dirty="0"/>
              <a:t>7am – 7pm </a:t>
            </a:r>
          </a:p>
        </p:txBody>
      </p:sp>
      <p:sp>
        <p:nvSpPr>
          <p:cNvPr id="6" name="TextBox 5">
            <a:extLst>
              <a:ext uri="{FF2B5EF4-FFF2-40B4-BE49-F238E27FC236}">
                <a16:creationId xmlns:a16="http://schemas.microsoft.com/office/drawing/2014/main" id="{EE8454EC-6120-4649-8C95-937550867A2C}"/>
              </a:ext>
            </a:extLst>
          </p:cNvPr>
          <p:cNvSpPr txBox="1"/>
          <p:nvPr/>
        </p:nvSpPr>
        <p:spPr>
          <a:xfrm>
            <a:off x="96786" y="1782101"/>
            <a:ext cx="3721320" cy="707886"/>
          </a:xfrm>
          <a:prstGeom prst="rect">
            <a:avLst/>
          </a:prstGeom>
          <a:noFill/>
        </p:spPr>
        <p:txBody>
          <a:bodyPr wrap="square" rtlCol="0">
            <a:spAutoFit/>
          </a:bodyPr>
          <a:lstStyle/>
          <a:p>
            <a:r>
              <a:rPr lang="en-GB" sz="4000" dirty="0"/>
              <a:t>1–5-year-olds</a:t>
            </a:r>
            <a:r>
              <a:rPr lang="en-GB" sz="3200" dirty="0"/>
              <a:t> </a:t>
            </a:r>
          </a:p>
        </p:txBody>
      </p:sp>
      <p:sp>
        <p:nvSpPr>
          <p:cNvPr id="7" name="TextBox 6">
            <a:extLst>
              <a:ext uri="{FF2B5EF4-FFF2-40B4-BE49-F238E27FC236}">
                <a16:creationId xmlns:a16="http://schemas.microsoft.com/office/drawing/2014/main" id="{4C025D21-3C14-4103-9A7D-9F182AC1A8F3}"/>
              </a:ext>
            </a:extLst>
          </p:cNvPr>
          <p:cNvSpPr txBox="1"/>
          <p:nvPr/>
        </p:nvSpPr>
        <p:spPr>
          <a:xfrm>
            <a:off x="96786" y="2551836"/>
            <a:ext cx="3721320" cy="1754326"/>
          </a:xfrm>
          <a:prstGeom prst="rect">
            <a:avLst/>
          </a:prstGeom>
          <a:noFill/>
        </p:spPr>
        <p:txBody>
          <a:bodyPr wrap="square" rtlCol="0">
            <a:spAutoFit/>
          </a:bodyPr>
          <a:lstStyle/>
          <a:p>
            <a:r>
              <a:rPr lang="en-GB" sz="3600" dirty="0"/>
              <a:t>Separate rooms for different age groups</a:t>
            </a:r>
          </a:p>
        </p:txBody>
      </p:sp>
      <p:sp>
        <p:nvSpPr>
          <p:cNvPr id="8" name="TextBox 7">
            <a:extLst>
              <a:ext uri="{FF2B5EF4-FFF2-40B4-BE49-F238E27FC236}">
                <a16:creationId xmlns:a16="http://schemas.microsoft.com/office/drawing/2014/main" id="{39E66B6B-5DBD-4CEC-9468-D424DAFBFBF7}"/>
              </a:ext>
            </a:extLst>
          </p:cNvPr>
          <p:cNvSpPr txBox="1"/>
          <p:nvPr/>
        </p:nvSpPr>
        <p:spPr>
          <a:xfrm>
            <a:off x="8806375" y="3075056"/>
            <a:ext cx="3010486" cy="707886"/>
          </a:xfrm>
          <a:prstGeom prst="rect">
            <a:avLst/>
          </a:prstGeom>
          <a:noFill/>
        </p:spPr>
        <p:txBody>
          <a:bodyPr wrap="square" rtlCol="0">
            <a:spAutoFit/>
          </a:bodyPr>
          <a:lstStyle/>
          <a:p>
            <a:r>
              <a:rPr lang="en-GB" sz="4000" dirty="0"/>
              <a:t>Fruits/snacks</a:t>
            </a:r>
          </a:p>
        </p:txBody>
      </p:sp>
      <p:sp>
        <p:nvSpPr>
          <p:cNvPr id="10" name="TextBox 9">
            <a:extLst>
              <a:ext uri="{FF2B5EF4-FFF2-40B4-BE49-F238E27FC236}">
                <a16:creationId xmlns:a16="http://schemas.microsoft.com/office/drawing/2014/main" id="{B4B146D7-8407-463F-ABCF-829FA321DA95}"/>
              </a:ext>
            </a:extLst>
          </p:cNvPr>
          <p:cNvSpPr txBox="1"/>
          <p:nvPr/>
        </p:nvSpPr>
        <p:spPr>
          <a:xfrm>
            <a:off x="1799847" y="844917"/>
            <a:ext cx="8511771" cy="646331"/>
          </a:xfrm>
          <a:prstGeom prst="rect">
            <a:avLst/>
          </a:prstGeom>
          <a:noFill/>
        </p:spPr>
        <p:txBody>
          <a:bodyPr wrap="square" rtlCol="0">
            <a:spAutoFit/>
          </a:bodyPr>
          <a:lstStyle/>
          <a:p>
            <a:r>
              <a:rPr lang="en-GB" sz="3600" dirty="0"/>
              <a:t>2 hours maximum stay for children per visit </a:t>
            </a:r>
          </a:p>
        </p:txBody>
      </p:sp>
      <p:sp>
        <p:nvSpPr>
          <p:cNvPr id="3" name="TextBox 2">
            <a:extLst>
              <a:ext uri="{FF2B5EF4-FFF2-40B4-BE49-F238E27FC236}">
                <a16:creationId xmlns:a16="http://schemas.microsoft.com/office/drawing/2014/main" id="{9D10BCD6-44D2-4DC2-ABF2-369926D7E162}"/>
              </a:ext>
            </a:extLst>
          </p:cNvPr>
          <p:cNvSpPr txBox="1"/>
          <p:nvPr/>
        </p:nvSpPr>
        <p:spPr>
          <a:xfrm>
            <a:off x="3875749" y="1923990"/>
            <a:ext cx="4359966" cy="1815882"/>
          </a:xfrm>
          <a:prstGeom prst="rect">
            <a:avLst/>
          </a:prstGeom>
          <a:noFill/>
        </p:spPr>
        <p:txBody>
          <a:bodyPr wrap="square" rtlCol="0">
            <a:spAutoFit/>
          </a:bodyPr>
          <a:lstStyle/>
          <a:p>
            <a:r>
              <a:rPr lang="en-GB" dirty="0"/>
              <a:t>‘</a:t>
            </a:r>
            <a:r>
              <a:rPr lang="en-GB" sz="2800" dirty="0"/>
              <a:t>’Mothers who engage in physical activity report less psychological stress.’’ - Boyce P, 2018</a:t>
            </a:r>
            <a:endParaRPr lang="en-GB" dirty="0"/>
          </a:p>
        </p:txBody>
      </p:sp>
    </p:spTree>
    <p:extLst>
      <p:ext uri="{BB962C8B-B14F-4D97-AF65-F5344CB8AC3E}">
        <p14:creationId xmlns:p14="http://schemas.microsoft.com/office/powerpoint/2010/main" val="184128606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25C39468-39F0-4952-BCBB-7519AF7325D5}"/>
              </a:ext>
            </a:extLst>
          </p:cNvPr>
          <p:cNvSpPr>
            <a:spLocks noGrp="1"/>
          </p:cNvSpPr>
          <p:nvPr>
            <p:ph type="title"/>
          </p:nvPr>
        </p:nvSpPr>
        <p:spPr>
          <a:xfrm>
            <a:off x="1712063" y="-66055"/>
            <a:ext cx="7859564" cy="872941"/>
          </a:xfrm>
        </p:spPr>
        <p:txBody>
          <a:bodyPr>
            <a:normAutofit/>
          </a:bodyPr>
          <a:lstStyle/>
          <a:p>
            <a:r>
              <a:rPr lang="en-GB" sz="4000" u="sng" dirty="0"/>
              <a:t>Appendix</a:t>
            </a:r>
            <a:r>
              <a:rPr lang="en-GB" sz="4000" dirty="0"/>
              <a:t> </a:t>
            </a:r>
          </a:p>
        </p:txBody>
      </p:sp>
      <p:pic>
        <p:nvPicPr>
          <p:cNvPr id="29" name="Picture 28">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31" name="Picture 30">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sp>
        <p:nvSpPr>
          <p:cNvPr id="3" name="Content Placeholder 2">
            <a:extLst>
              <a:ext uri="{FF2B5EF4-FFF2-40B4-BE49-F238E27FC236}">
                <a16:creationId xmlns:a16="http://schemas.microsoft.com/office/drawing/2014/main" id="{28ADB8A4-4229-4421-96E8-FA68FAB02E49}"/>
              </a:ext>
            </a:extLst>
          </p:cNvPr>
          <p:cNvSpPr>
            <a:spLocks noGrp="1"/>
          </p:cNvSpPr>
          <p:nvPr>
            <p:ph sz="quarter" idx="13"/>
          </p:nvPr>
        </p:nvSpPr>
        <p:spPr>
          <a:xfrm>
            <a:off x="0" y="1081558"/>
            <a:ext cx="12192000" cy="5492497"/>
          </a:xfrm>
        </p:spPr>
        <p:txBody>
          <a:bodyPr>
            <a:normAutofit lnSpcReduction="10000"/>
          </a:bodyPr>
          <a:lstStyle/>
          <a:p>
            <a:pPr>
              <a:lnSpc>
                <a:spcPct val="110000"/>
              </a:lnSpc>
            </a:pPr>
            <a:r>
              <a:rPr lang="en-GB" sz="1600" dirty="0"/>
              <a:t>Riseth, L., </a:t>
            </a:r>
            <a:r>
              <a:rPr lang="en-GB" sz="1600" dirty="0" err="1"/>
              <a:t>Nøst</a:t>
            </a:r>
            <a:r>
              <a:rPr lang="en-GB" sz="1600" dirty="0"/>
              <a:t>, T.H., Nilsen, T.I.L. et al. Long-term members’ use of fitness </a:t>
            </a:r>
            <a:r>
              <a:rPr lang="en-GB" sz="1600" dirty="0" err="1"/>
              <a:t>centers</a:t>
            </a:r>
            <a:r>
              <a:rPr lang="en-GB" sz="1600" dirty="0"/>
              <a:t>: a qualitative study. BMC Sports Sci Med </a:t>
            </a:r>
            <a:r>
              <a:rPr lang="en-GB" sz="1600" dirty="0" err="1"/>
              <a:t>Rehabil</a:t>
            </a:r>
            <a:r>
              <a:rPr lang="en-GB" sz="1600" dirty="0"/>
              <a:t> 11, 2 (2019). </a:t>
            </a:r>
          </a:p>
          <a:p>
            <a:pPr>
              <a:lnSpc>
                <a:spcPct val="110000"/>
              </a:lnSpc>
            </a:pPr>
            <a:r>
              <a:rPr lang="en-GB" sz="1600" dirty="0"/>
              <a:t>Limbers, Christine A et al. “Physical activity in working mothers: Running low impacts quality of life.” Women's health (London, England) vol. 16 (2020)</a:t>
            </a:r>
          </a:p>
          <a:p>
            <a:pPr>
              <a:lnSpc>
                <a:spcPct val="110000"/>
              </a:lnSpc>
            </a:pPr>
            <a:r>
              <a:rPr lang="en-GB" sz="1600" dirty="0"/>
              <a:t>Watson SJ, Lewis AJ, Boyce P, </a:t>
            </a:r>
            <a:r>
              <a:rPr lang="en-GB" sz="1600" dirty="0" err="1"/>
              <a:t>Galbally</a:t>
            </a:r>
            <a:r>
              <a:rPr lang="en-GB" sz="1600" dirty="0"/>
              <a:t> M. J </a:t>
            </a:r>
            <a:r>
              <a:rPr lang="en-GB" sz="1600" dirty="0" err="1"/>
              <a:t>Psychosom</a:t>
            </a:r>
            <a:r>
              <a:rPr lang="en-GB" sz="1600" dirty="0"/>
              <a:t> Res. 2018 Aug; 111():91-99.</a:t>
            </a:r>
          </a:p>
          <a:p>
            <a:pPr>
              <a:lnSpc>
                <a:spcPct val="110000"/>
              </a:lnSpc>
            </a:pPr>
            <a:r>
              <a:rPr lang="en-GB" sz="1600" dirty="0" err="1"/>
              <a:t>Tsutsumi</a:t>
            </a:r>
            <a:r>
              <a:rPr lang="en-GB" sz="1600" dirty="0"/>
              <a:t>, D.P., </a:t>
            </a:r>
            <a:r>
              <a:rPr lang="en-GB" sz="1600" dirty="0" err="1"/>
              <a:t>Fenerich</a:t>
            </a:r>
            <a:r>
              <a:rPr lang="en-GB" sz="1600" dirty="0"/>
              <a:t>, A.T. &amp; Silva, T.H. Towards business partnership recommendation using user opinion on Facebook. J Internet </a:t>
            </a:r>
            <a:r>
              <a:rPr lang="en-GB" sz="1600" dirty="0" err="1"/>
              <a:t>Serv</a:t>
            </a:r>
            <a:r>
              <a:rPr lang="en-GB" sz="1600" dirty="0"/>
              <a:t> </a:t>
            </a:r>
            <a:r>
              <a:rPr lang="en-GB" sz="1600" dirty="0" err="1"/>
              <a:t>Appl</a:t>
            </a:r>
            <a:r>
              <a:rPr lang="en-GB" sz="1600" dirty="0"/>
              <a:t> 10, 11 (2019).</a:t>
            </a:r>
          </a:p>
          <a:p>
            <a:pPr>
              <a:lnSpc>
                <a:spcPct val="110000"/>
              </a:lnSpc>
            </a:pPr>
            <a:r>
              <a:rPr lang="en-GB" sz="1600" dirty="0"/>
              <a:t>Appel, G., Grewal, L., </a:t>
            </a:r>
            <a:r>
              <a:rPr lang="en-GB" sz="1600" dirty="0" err="1"/>
              <a:t>Hadi</a:t>
            </a:r>
            <a:r>
              <a:rPr lang="en-GB" sz="1600" dirty="0"/>
              <a:t>, R. et al. The future of social media in marketing. J. of the Acad. Mark. Sci. 48, 79–95 (2020)</a:t>
            </a:r>
          </a:p>
          <a:p>
            <a:pPr>
              <a:lnSpc>
                <a:spcPct val="110000"/>
              </a:lnSpc>
            </a:pPr>
            <a:r>
              <a:rPr lang="en-GB" sz="1600" dirty="0"/>
              <a:t>Gordon, B. R., </a:t>
            </a:r>
            <a:r>
              <a:rPr lang="en-GB" sz="1600" dirty="0" err="1"/>
              <a:t>Zettelmeyer</a:t>
            </a:r>
            <a:r>
              <a:rPr lang="en-GB" sz="1600" dirty="0"/>
              <a:t>, F., Bhargava, N., &amp; </a:t>
            </a:r>
            <a:r>
              <a:rPr lang="en-GB" sz="1600" dirty="0" err="1"/>
              <a:t>Chapsky</a:t>
            </a:r>
            <a:r>
              <a:rPr lang="en-GB" sz="1600" dirty="0"/>
              <a:t>, D. (2019). A comparison of approaches to advertising measurement: Evidence from big field experiments at Facebook. Marketing Science, 193–225</a:t>
            </a:r>
          </a:p>
          <a:p>
            <a:pPr>
              <a:lnSpc>
                <a:spcPct val="110000"/>
              </a:lnSpc>
            </a:pPr>
            <a:r>
              <a:rPr lang="en-GB" sz="1600" dirty="0"/>
              <a:t>Wahl, D.R., </a:t>
            </a:r>
            <a:r>
              <a:rPr lang="en-GB" sz="1600" dirty="0" err="1"/>
              <a:t>Villinger</a:t>
            </a:r>
            <a:r>
              <a:rPr lang="en-GB" sz="1600" dirty="0"/>
              <a:t>, K., König, L.M. et al. Healthy food choices are happy food choices: Evidence from a real life sample using smartphone based assessments. (2017). </a:t>
            </a:r>
          </a:p>
          <a:p>
            <a:pPr>
              <a:lnSpc>
                <a:spcPct val="110000"/>
              </a:lnSpc>
            </a:pPr>
            <a:r>
              <a:rPr lang="en-GB" sz="1600" dirty="0"/>
              <a:t>international Journal of Applied Management and Technology 2017, Volume 16, Issue 1, Pages 50–67.</a:t>
            </a:r>
            <a:r>
              <a:rPr lang="nl-NL" sz="1600" dirty="0"/>
              <a:t> Mohamad S. Hammoud, Walden University.</a:t>
            </a:r>
          </a:p>
          <a:p>
            <a:pPr>
              <a:lnSpc>
                <a:spcPct val="110000"/>
              </a:lnSpc>
            </a:pPr>
            <a:r>
              <a:rPr lang="en-GB" sz="1600" dirty="0" err="1"/>
              <a:t>Donthu</a:t>
            </a:r>
            <a:r>
              <a:rPr lang="en-GB" sz="1600" dirty="0"/>
              <a:t> N, Gustafsson A. Effects of COVID-19 on business and research. J Bus Res. 2020;117:284-289. </a:t>
            </a:r>
          </a:p>
          <a:p>
            <a:pPr>
              <a:lnSpc>
                <a:spcPct val="110000"/>
              </a:lnSpc>
            </a:pPr>
            <a:r>
              <a:rPr lang="en-GB" sz="1600" dirty="0"/>
              <a:t>Robert Crawford et al., Journal of Historical Research in Marketing, 2018.</a:t>
            </a:r>
          </a:p>
          <a:p>
            <a:pPr>
              <a:lnSpc>
                <a:spcPct val="110000"/>
              </a:lnSpc>
            </a:pPr>
            <a:endParaRPr lang="en-GB" sz="1600" dirty="0"/>
          </a:p>
        </p:txBody>
      </p:sp>
      <p:pic>
        <p:nvPicPr>
          <p:cNvPr id="33" name="Picture 32">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35" name="Picture 34">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144509356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18465</TotalTime>
  <Words>2115</Words>
  <Application>Microsoft Office PowerPoint</Application>
  <PresentationFormat>Widescreen</PresentationFormat>
  <Paragraphs>151</Paragraphs>
  <Slides>19</Slides>
  <Notes>19</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Tw Cen MT</vt:lpstr>
      <vt:lpstr>Droplet</vt:lpstr>
      <vt:lpstr>FITNESS FOR ALL </vt:lpstr>
      <vt:lpstr>WHAT IS FITNESS FOR ALL?</vt:lpstr>
      <vt:lpstr>Aims</vt:lpstr>
      <vt:lpstr>Objectives </vt:lpstr>
      <vt:lpstr>Finance </vt:lpstr>
      <vt:lpstr>PowerPoint Presentation</vt:lpstr>
      <vt:lpstr>Human resources </vt:lpstr>
      <vt:lpstr>Chain of command</vt:lpstr>
      <vt:lpstr>Marketing and pr  </vt:lpstr>
      <vt:lpstr>Market research </vt:lpstr>
      <vt:lpstr>PowerPoint Presentation</vt:lpstr>
      <vt:lpstr>PowerPoint Presentation</vt:lpstr>
      <vt:lpstr>What we’ve learnt after market research </vt:lpstr>
      <vt:lpstr>SWOT </vt:lpstr>
      <vt:lpstr>Our experts at Fitness For All</vt:lpstr>
      <vt:lpstr>Gym equipment's</vt:lpstr>
      <vt:lpstr>Gym equipment pricing total - £50,000 </vt:lpstr>
      <vt:lpstr>Creche </vt:lpstr>
      <vt:lpstr>Appendix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FITNESS FOR ALL </dc:title>
  <dc:creator>Lilu Meah (2009177)</dc:creator>
  <cp:lastModifiedBy>Lilu Meah (2009177)</cp:lastModifiedBy>
  <cp:revision>29</cp:revision>
  <dcterms:created xsi:type="dcterms:W3CDTF">2021-11-14T20:42:29Z</dcterms:created>
  <dcterms:modified xsi:type="dcterms:W3CDTF">2021-12-01T22:39:44Z</dcterms:modified>
</cp:coreProperties>
</file>