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2" r:id="rId6"/>
  </p:sldMasterIdLst>
  <p:notesMasterIdLst>
    <p:notesMasterId r:id="rId31"/>
  </p:notesMasterIdLst>
  <p:sldIdLst>
    <p:sldId id="311" r:id="rId7"/>
    <p:sldId id="372" r:id="rId8"/>
    <p:sldId id="371" r:id="rId9"/>
    <p:sldId id="377" r:id="rId10"/>
    <p:sldId id="369" r:id="rId11"/>
    <p:sldId id="373" r:id="rId12"/>
    <p:sldId id="374" r:id="rId13"/>
    <p:sldId id="376" r:id="rId14"/>
    <p:sldId id="378" r:id="rId15"/>
    <p:sldId id="379" r:id="rId16"/>
    <p:sldId id="380" r:id="rId17"/>
    <p:sldId id="381" r:id="rId18"/>
    <p:sldId id="382" r:id="rId19"/>
    <p:sldId id="383" r:id="rId20"/>
    <p:sldId id="384" r:id="rId21"/>
    <p:sldId id="385" r:id="rId22"/>
    <p:sldId id="375" r:id="rId23"/>
    <p:sldId id="368" r:id="rId24"/>
    <p:sldId id="370" r:id="rId25"/>
    <p:sldId id="348" r:id="rId26"/>
    <p:sldId id="349" r:id="rId27"/>
    <p:sldId id="347" r:id="rId28"/>
    <p:sldId id="284" r:id="rId29"/>
    <p:sldId id="32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45"/>
    <p:restoredTop sz="86378"/>
  </p:normalViewPr>
  <p:slideViewPr>
    <p:cSldViewPr snapToGrid="0" snapToObjects="1">
      <p:cViewPr varScale="1">
        <p:scale>
          <a:sx n="76" d="100"/>
          <a:sy n="76" d="100"/>
        </p:scale>
        <p:origin x="816" y="9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2B9C6-C1C5-3F4F-A7F2-8497F1506501}" type="datetimeFigureOut">
              <a:rPr lang="en-US" smtClean="0"/>
              <a:pPr/>
              <a:t>10/24/2019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814FA8-C21D-8543-ABD6-D2781E7251ED}" type="slidenum">
              <a:rPr lang="en-US" smtClean="0"/>
              <a:pPr/>
              <a:t>‹#›</a:t>
            </a:fld>
            <a:endParaRPr lang="en-US"/>
          </a:p>
        </p:txBody>
      </p:sp>
    </p:spTree>
    <p:extLst>
      <p:ext uri="{BB962C8B-B14F-4D97-AF65-F5344CB8AC3E}">
        <p14:creationId xmlns:p14="http://schemas.microsoft.com/office/powerpoint/2010/main" val="140493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Register</a:t>
            </a:r>
          </a:p>
          <a:p>
            <a:r>
              <a:rPr lang="en-GB" baseline="0" dirty="0"/>
              <a:t>Refer to last week’s directed study which was to begin to familiarize with children’s books</a:t>
            </a:r>
          </a:p>
        </p:txBody>
      </p:sp>
      <p:sp>
        <p:nvSpPr>
          <p:cNvPr id="4" name="Slide Number Placeholder 3"/>
          <p:cNvSpPr>
            <a:spLocks noGrp="1"/>
          </p:cNvSpPr>
          <p:nvPr>
            <p:ph type="sldNum" sz="quarter" idx="10"/>
          </p:nvPr>
        </p:nvSpPr>
        <p:spPr/>
        <p:txBody>
          <a:bodyPr/>
          <a:lstStyle/>
          <a:p>
            <a:fld id="{34363F00-7F05-4888-870A-A771EB1772FD}" type="slidenum">
              <a:rPr lang="en-GB" smtClean="0"/>
              <a:pPr/>
              <a:t>1</a:t>
            </a:fld>
            <a:endParaRPr lang="en-GB" dirty="0"/>
          </a:p>
        </p:txBody>
      </p:sp>
    </p:spTree>
    <p:extLst>
      <p:ext uri="{BB962C8B-B14F-4D97-AF65-F5344CB8AC3E}">
        <p14:creationId xmlns:p14="http://schemas.microsoft.com/office/powerpoint/2010/main" val="1148301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2008650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942123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87165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995613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872461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450055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64205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2077013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016388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363969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ext uri="{BB962C8B-B14F-4D97-AF65-F5344CB8AC3E}">
        <p14:creationId xmlns:p14="http://schemas.microsoft.com/office/powerpoint/2010/main" val="1995526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9" name="Slide Number Placeholder 8"/>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5" name="Slide Number Placeholder 4"/>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4" name="Slide Number Placeholder 3"/>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7" name="Slide Number Placeholder 6"/>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00B302-53EB-AA47-99AC-098B19F1B706}" type="datetimeFigureOut">
              <a:rPr lang="en-US" smtClean="0"/>
              <a:pPr/>
              <a:t>10/24/2019</a:t>
            </a:fld>
            <a:endParaRPr lang="en-US"/>
          </a:p>
        </p:txBody>
      </p:sp>
      <p:sp>
        <p:nvSpPr>
          <p:cNvPr id="6" name="Slide Number Placeholder 5"/>
          <p:cNvSpPr>
            <a:spLocks noGrp="1"/>
          </p:cNvSpPr>
          <p:nvPr>
            <p:ph type="sldNum" sz="quarter" idx="12"/>
          </p:nvPr>
        </p:nvSpPr>
        <p:spPr/>
        <p:txBody>
          <a:bodyPr/>
          <a:lstStyle/>
          <a:p>
            <a:fld id="{3FCE836F-9200-3840-BDC7-DB1DBF9A0326}" type="slidenum">
              <a:rPr lang="en-US" smtClean="0"/>
              <a:pPr/>
              <a:t>‹#›</a:t>
            </a:fld>
            <a:endParaRPr lang="en-US"/>
          </a:p>
        </p:txBody>
      </p:sp>
    </p:spTree>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469654" y="2386744"/>
            <a:ext cx="9252693"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5" y="4352544"/>
            <a:ext cx="6801612"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475232" y="2386744"/>
            <a:ext cx="9253728"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5" y="4352465"/>
            <a:ext cx="6801612"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69653" y="2638044"/>
            <a:ext cx="438403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6" y="2638044"/>
            <a:ext cx="4387355"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469652" y="2313435"/>
            <a:ext cx="4384032"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69652" y="3143250"/>
            <a:ext cx="4384032"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387355"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5"/>
            <a:ext cx="4387355"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4271" y="2243830"/>
            <a:ext cx="4387459"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0620"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10" name="Footer Placeholder 9"/>
          <p:cNvSpPr>
            <a:spLocks noGrp="1"/>
          </p:cNvSpPr>
          <p:nvPr>
            <p:ph type="ftr" sz="quarter" idx="11"/>
          </p:nvPr>
        </p:nvSpPr>
        <p:spPr>
          <a:xfrm>
            <a:off x="854271" y="6236208"/>
            <a:ext cx="5075197"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2"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53440" y="2243828"/>
            <a:ext cx="438912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6001" y="-42172"/>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150620" y="3549920"/>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pPr/>
              <a:t>24/10/2019</a:t>
            </a:fld>
            <a:endParaRPr lang="en-GB" dirty="0"/>
          </a:p>
        </p:txBody>
      </p:sp>
      <p:sp>
        <p:nvSpPr>
          <p:cNvPr id="9" name="Footer Placeholder 8"/>
          <p:cNvSpPr>
            <a:spLocks noGrp="1"/>
          </p:cNvSpPr>
          <p:nvPr>
            <p:ph type="ftr" sz="quarter" idx="11"/>
          </p:nvPr>
        </p:nvSpPr>
        <p:spPr>
          <a:xfrm>
            <a:off x="853440" y="6236208"/>
            <a:ext cx="5071872"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40528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141395" y="937260"/>
            <a:ext cx="6288232"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24/10/2019</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00B302-53EB-AA47-99AC-098B19F1B706}" type="datetimeFigureOut">
              <a:rPr lang="en-US" smtClean="0"/>
              <a:pPr/>
              <a:t>10/24/2019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CE836F-9200-3840-BDC7-DB1DBF9A0326}" type="slidenum">
              <a:rPr lang="en-US" smtClean="0"/>
              <a:pPr/>
              <a:t>‹#›</a:t>
            </a:fld>
            <a:endParaRPr lang="en-US"/>
          </a:p>
        </p:txBody>
      </p:sp>
    </p:spTree>
    <p:extLst>
      <p:ext uri="{BB962C8B-B14F-4D97-AF65-F5344CB8AC3E}">
        <p14:creationId xmlns:p14="http://schemas.microsoft.com/office/powerpoint/2010/main" val="151019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C00B302-53EB-AA47-99AC-098B19F1B706}" type="datetimeFigureOut">
              <a:rPr lang="en-US" smtClean="0"/>
              <a:pPr/>
              <a:t>10/24/2019</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FCE836F-9200-3840-BDC7-DB1DBF9A0326}" type="slidenum">
              <a:rPr lang="en-US" smtClean="0"/>
              <a:pPr/>
              <a:t>‹#›</a:t>
            </a:fld>
            <a:endParaRPr lang="en-US"/>
          </a:p>
        </p:txBody>
      </p:sp>
    </p:spTree>
    <p:extLst>
      <p:ext uri="{BB962C8B-B14F-4D97-AF65-F5344CB8AC3E}">
        <p14:creationId xmlns:p14="http://schemas.microsoft.com/office/powerpoint/2010/main" val="17657645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141394" y="964692"/>
            <a:ext cx="7917007"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141394" y="2638046"/>
            <a:ext cx="7917007"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71924" y="6238816"/>
            <a:ext cx="2753747"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24/10/2019</a:t>
            </a:fld>
            <a:endParaRPr lang="en-GB" dirty="0"/>
          </a:p>
        </p:txBody>
      </p:sp>
      <p:sp>
        <p:nvSpPr>
          <p:cNvPr id="5" name="Footer Placeholder 4"/>
          <p:cNvSpPr>
            <a:spLocks noGrp="1"/>
          </p:cNvSpPr>
          <p:nvPr>
            <p:ph type="ftr" sz="quarter" idx="3"/>
          </p:nvPr>
        </p:nvSpPr>
        <p:spPr>
          <a:xfrm>
            <a:off x="1469652" y="6236208"/>
            <a:ext cx="6075552"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986816" y="6217920"/>
            <a:ext cx="48768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1275512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www.robinalexander.org.uk/wp-content/uploads/2012/06/DfE-oracy-120220-Alexander-FINAL.pdf" TargetMode="External"/><Relationship Id="rId2" Type="http://schemas.openxmlformats.org/officeDocument/2006/relationships/hyperlink" Target="https://www.bing.com/videos/search?q=neil+mercer+oracy&amp;qs=AS&amp;cvid=a959ef71199240a28f4cdc7ba43dec5a&amp;cc=GB&amp;setlang=en-US&amp;ru=/search?q=neil+mercer+oracy&amp;form=EDGTCT&amp;qs=AS&amp;cvid=a959ef71199240a28f4cdc7ba43dec5a&amp;cc=GB&amp;setlang=en-US&amp;"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hyperlink" Target="https://oracycambridge.org/wp-content/uploads/2018/07/Oracy-across-the-Welsh-curriculum-July-2018.pdf" TargetMode="Externa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1-63zEVpDjU" TargetMode="External"/><Relationship Id="rId2"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learning.gov.wales/docs/learningwales/publications/130424-art-and-design-in-the-national-curriculum-en-v2.pdf" TargetMode="External"/><Relationship Id="rId2" Type="http://schemas.openxmlformats.org/officeDocument/2006/relationships/hyperlink" Target="http://learning.gov.wales/docs/learningwales/publications/150803-fp-framework-en.pdf" TargetMode="External"/><Relationship Id="rId1" Type="http://schemas.openxmlformats.org/officeDocument/2006/relationships/slideLayout" Target="../slideLayouts/slideLayout13.xml"/><Relationship Id="rId5" Type="http://schemas.openxmlformats.org/officeDocument/2006/relationships/hyperlink" Target="https://dramaresource.com/teaching-literacy-through-drama/" TargetMode="External"/><Relationship Id="rId4" Type="http://schemas.openxmlformats.org/officeDocument/2006/relationships/hyperlink" Target="https://beta.gov.wales/sites/default/files/publications/2018-03/areas-of-learning-and-experience-developments-to-july-2017.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conwyartsandmusic.org.uk/en/updates/2015-03-03-the-expressive-arts-are-proposed-as-one-of-six-areas-of-learning-and-experience-in-professor-donaldsons-review-of-the-education-curriculum-in-wales" TargetMode="Externa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conwyartsandmusic.org.uk/en/updates/2015-03-03-the-expressive-arts-are-proposed-as-one-of-six-areas-of-learning-and-experience-in-professor-donaldsons-review-of-the-education-curriculum-in-wales"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hyperlink" Target="https://www.bing.com/videos/search?q=tecahers+tv+primary+literacy+drama&amp;&amp;view=detail&amp;mid=8C8CDF09D257E2209D598C8CDF09D257E2209D59&amp;&amp;FORM=VDRVRV" TargetMode="External"/><Relationship Id="rId2" Type="http://schemas.openxmlformats.org/officeDocument/2006/relationships/hyperlink" Target="http://www.arts.wales/arts-in-wales/creative-learning/the-lead-creative-schools-scheme" TargetMode="External"/><Relationship Id="rId1" Type="http://schemas.openxmlformats.org/officeDocument/2006/relationships/slideLayout" Target="../slideLayouts/slideLayout13.xml"/><Relationship Id="rId4" Type="http://schemas.openxmlformats.org/officeDocument/2006/relationships/hyperlink" Target="https://www.bing.com/videos/search?q=tecahers+tv+primary+literacy+drama&amp;view=detail&amp;mid=706BB18A7D3FF01DA67F706BB18A7D3FF01DA67F&amp;FORM=VIRE"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hyperlink" Target="http://gov.wales/topics/people-and-communities/people/future-generations-act/?lang=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214141"/>
            <a:ext cx="10363200" cy="1470025"/>
          </a:xfrm>
        </p:spPr>
        <p:txBody>
          <a:bodyPr/>
          <a:lstStyle/>
          <a:p>
            <a:r>
              <a:rPr lang="en-GB" dirty="0"/>
              <a:t>Literacy</a:t>
            </a:r>
          </a:p>
        </p:txBody>
      </p:sp>
      <p:sp>
        <p:nvSpPr>
          <p:cNvPr id="3" name="Subtitle 2"/>
          <p:cNvSpPr>
            <a:spLocks noGrp="1"/>
          </p:cNvSpPr>
          <p:nvPr>
            <p:ph type="subTitle" idx="1"/>
          </p:nvPr>
        </p:nvSpPr>
        <p:spPr>
          <a:xfrm>
            <a:off x="1825824" y="2595266"/>
            <a:ext cx="9108876" cy="3145134"/>
          </a:xfrm>
        </p:spPr>
        <p:txBody>
          <a:bodyPr vert="horz" lIns="91440" tIns="45720" rIns="91440" bIns="45720" rtlCol="0" anchor="t">
            <a:noAutofit/>
          </a:bodyPr>
          <a:lstStyle/>
          <a:p>
            <a:r>
              <a:rPr lang="en-GB" dirty="0"/>
              <a:t>Cross Curricular Responsibilities: Literacy, Numeracy and Digital Competence</a:t>
            </a:r>
          </a:p>
          <a:p>
            <a:endParaRPr lang="en-GB" sz="2000" dirty="0"/>
          </a:p>
          <a:p>
            <a:r>
              <a:rPr lang="en-GB" sz="2000">
                <a:solidFill>
                  <a:schemeClr val="bg1"/>
                </a:solidFill>
              </a:rPr>
              <a:t> Expressive Arts</a:t>
            </a:r>
          </a:p>
          <a:p>
            <a:endParaRPr lang="en-GB" sz="20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19841300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Oracy</a:t>
            </a:r>
            <a:endParaRPr lang="en-GB" dirty="0"/>
          </a:p>
        </p:txBody>
      </p:sp>
      <p:sp>
        <p:nvSpPr>
          <p:cNvPr id="3" name="Content Placeholder 2"/>
          <p:cNvSpPr>
            <a:spLocks noGrp="1"/>
          </p:cNvSpPr>
          <p:nvPr>
            <p:ph idx="1"/>
          </p:nvPr>
        </p:nvSpPr>
        <p:spPr/>
        <p:txBody>
          <a:bodyPr/>
          <a:lstStyle/>
          <a:p>
            <a:r>
              <a:rPr lang="en-GB" dirty="0"/>
              <a:t>“Being able to listen attentively and speak lucidly and understandably, or to use non-verbal communication effectively, are crucial attributes in learning and life more generally. Developing oracy – the capacity to develop and express ideas through speech – is of central importance to both thinking and learning.” Donaldson, 2015.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p:txBody>
          <a:bodyPr/>
          <a:lstStyle/>
          <a:p>
            <a:pPr eaLnBrk="1" fontAlgn="auto" hangingPunct="1">
              <a:spcAft>
                <a:spcPts val="0"/>
              </a:spcAft>
              <a:defRPr/>
            </a:pPr>
            <a:r>
              <a:rPr lang="en-GB" sz="3200"/>
              <a:t>“Reading and writing float on a sea of talk” James Britton</a:t>
            </a:r>
          </a:p>
        </p:txBody>
      </p:sp>
      <p:sp>
        <p:nvSpPr>
          <p:cNvPr id="11267" name="Rectangle 3"/>
          <p:cNvSpPr>
            <a:spLocks noGrp="1" noChangeArrowheads="1"/>
          </p:cNvSpPr>
          <p:nvPr>
            <p:ph sz="quarter" idx="1"/>
          </p:nvPr>
        </p:nvSpPr>
        <p:spPr>
          <a:xfrm>
            <a:off x="609600" y="1600201"/>
            <a:ext cx="9956800" cy="4873625"/>
          </a:xfrm>
        </p:spPr>
        <p:txBody>
          <a:bodyPr/>
          <a:lstStyle/>
          <a:p>
            <a:pPr eaLnBrk="1" hangingPunct="1">
              <a:lnSpc>
                <a:spcPct val="90000"/>
              </a:lnSpc>
            </a:pPr>
            <a:r>
              <a:rPr lang="en-GB" altLang="en-US" sz="2000" dirty="0"/>
              <a:t>Oracy in and of itself –speaking and listening assessment at GCSE; Oracy strand of the LNF.</a:t>
            </a:r>
          </a:p>
          <a:p>
            <a:pPr eaLnBrk="1" hangingPunct="1">
              <a:lnSpc>
                <a:spcPct val="90000"/>
              </a:lnSpc>
            </a:pPr>
            <a:r>
              <a:rPr lang="en-GB" altLang="en-US" sz="2000" dirty="0"/>
              <a:t>Oracy as part of a language continuum –oracy skills supporting the development of skills in reading and writing. </a:t>
            </a:r>
          </a:p>
          <a:p>
            <a:pPr eaLnBrk="1" hangingPunct="1">
              <a:lnSpc>
                <a:spcPct val="90000"/>
              </a:lnSpc>
            </a:pPr>
            <a:r>
              <a:rPr lang="en-GB" altLang="en-US" sz="2000" dirty="0"/>
              <a:t>Oracy should play a central role in teaching (Rose Review 2006)</a:t>
            </a:r>
          </a:p>
          <a:p>
            <a:pPr eaLnBrk="1" hangingPunct="1">
              <a:lnSpc>
                <a:spcPct val="90000"/>
              </a:lnSpc>
            </a:pPr>
            <a:r>
              <a:rPr lang="en-GB" altLang="en-US" sz="2000" dirty="0"/>
              <a:t>Oracy a key part of the development of speaking and listening (</a:t>
            </a:r>
            <a:r>
              <a:rPr lang="en-GB" altLang="en-US" sz="2000" dirty="0" err="1"/>
              <a:t>Estyn</a:t>
            </a:r>
            <a:r>
              <a:rPr lang="en-GB" altLang="en-US" sz="2000" dirty="0"/>
              <a:t> 2008)</a:t>
            </a:r>
          </a:p>
          <a:p>
            <a:pPr eaLnBrk="1" hangingPunct="1">
              <a:lnSpc>
                <a:spcPct val="90000"/>
              </a:lnSpc>
            </a:pPr>
            <a:endParaRPr lang="en-GB" alt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Consider this: </a:t>
            </a:r>
          </a:p>
        </p:txBody>
      </p:sp>
      <p:sp>
        <p:nvSpPr>
          <p:cNvPr id="3" name="Content Placeholder 2"/>
          <p:cNvSpPr>
            <a:spLocks noGrp="1"/>
          </p:cNvSpPr>
          <p:nvPr>
            <p:ph sz="quarter" idx="1"/>
          </p:nvPr>
        </p:nvSpPr>
        <p:spPr>
          <a:xfrm>
            <a:off x="609600" y="1600201"/>
            <a:ext cx="9956800" cy="4873625"/>
          </a:xfrm>
        </p:spPr>
        <p:txBody>
          <a:bodyPr>
            <a:normAutofit/>
          </a:bodyPr>
          <a:lstStyle/>
          <a:p>
            <a:pPr marL="274320" indent="-274320" eaLnBrk="1" fontAlgn="auto" hangingPunct="1">
              <a:spcAft>
                <a:spcPts val="0"/>
              </a:spcAft>
              <a:buNone/>
              <a:defRPr/>
            </a:pPr>
            <a:r>
              <a:rPr lang="en-GB" sz="2400" dirty="0"/>
              <a:t>In reading and writing, the student’s skills are influenced more by the teacher’s skills as a </a:t>
            </a:r>
            <a:r>
              <a:rPr lang="en-GB" sz="2400" i="1" dirty="0"/>
              <a:t>teacher </a:t>
            </a:r>
            <a:r>
              <a:rPr lang="en-GB" sz="2400" dirty="0"/>
              <a:t>of reading and writing than by how well the teacher herself reads and writes. Not so with talk. Its essentially interactive nature means </a:t>
            </a:r>
            <a:r>
              <a:rPr lang="en-GB" sz="2400" i="1" dirty="0"/>
              <a:t>that the teacher’s own competence as a speaker and listener contributes significantly to the developing oral competence of the student. </a:t>
            </a:r>
            <a:endParaRPr lang="en-GB" sz="2400" dirty="0"/>
          </a:p>
          <a:p>
            <a:pPr marL="274320" indent="-274320" eaLnBrk="1" fontAlgn="auto" hangingPunct="1">
              <a:spcAft>
                <a:spcPts val="0"/>
              </a:spcAft>
              <a:buFont typeface="Wingdings"/>
              <a:buNone/>
              <a:defRPr/>
            </a:pPr>
            <a:r>
              <a:rPr lang="en-GB" sz="2400" dirty="0"/>
              <a:t> (Alexander</a:t>
            </a:r>
            <a:r>
              <a:rPr lang="en-GB" sz="2400" i="1" dirty="0"/>
              <a:t>, 2012)</a:t>
            </a:r>
            <a:endParaRPr lang="en-GB" sz="2400" dirty="0"/>
          </a:p>
          <a:p>
            <a:pPr marL="274320" indent="-274320" eaLnBrk="1" fontAlgn="auto" hangingPunct="1">
              <a:spcAft>
                <a:spcPts val="0"/>
              </a:spcAft>
              <a:buNone/>
              <a:defRPr/>
            </a:pPr>
            <a:r>
              <a:rPr lang="en-GB" sz="2400" dirty="0"/>
              <a:t>Do you agree with this claim?</a:t>
            </a:r>
          </a:p>
          <a:p>
            <a:pPr marL="274320" indent="-274320" eaLnBrk="1" fontAlgn="auto" hangingPunct="1">
              <a:spcAft>
                <a:spcPts val="0"/>
              </a:spcAft>
              <a:buNone/>
              <a:defRPr/>
            </a:pPr>
            <a:r>
              <a:rPr lang="en-GB" sz="2400" dirty="0"/>
              <a:t>What does it suggest about the role of teacher talk in the classroom?</a:t>
            </a:r>
          </a:p>
          <a:p>
            <a:pPr marL="274320" indent="-274320" eaLnBrk="1" fontAlgn="auto" hangingPunct="1">
              <a:spcAft>
                <a:spcPts val="0"/>
              </a:spcAft>
              <a:buNone/>
              <a:defRPr/>
            </a:pP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74B1D-09B5-47EF-8953-2C8A4A141127}"/>
              </a:ext>
            </a:extLst>
          </p:cNvPr>
          <p:cNvSpPr>
            <a:spLocks noGrp="1"/>
          </p:cNvSpPr>
          <p:nvPr>
            <p:ph type="title"/>
          </p:nvPr>
        </p:nvSpPr>
        <p:spPr>
          <a:xfrm>
            <a:off x="646234" y="274638"/>
            <a:ext cx="10936166" cy="461597"/>
          </a:xfrm>
        </p:spPr>
        <p:txBody>
          <a:bodyPr>
            <a:normAutofit fontScale="90000"/>
          </a:bodyPr>
          <a:lstStyle/>
          <a:p>
            <a:r>
              <a:rPr lang="en-US" dirty="0"/>
              <a:t>Reading and writing float on a sea of talk...</a:t>
            </a:r>
          </a:p>
        </p:txBody>
      </p:sp>
      <p:sp>
        <p:nvSpPr>
          <p:cNvPr id="3" name="Content Placeholder 2">
            <a:extLst>
              <a:ext uri="{FF2B5EF4-FFF2-40B4-BE49-F238E27FC236}">
                <a16:creationId xmlns:a16="http://schemas.microsoft.com/office/drawing/2014/main" id="{6A509726-4BF8-4D2E-88EE-8D74B9791AA5}"/>
              </a:ext>
            </a:extLst>
          </p:cNvPr>
          <p:cNvSpPr>
            <a:spLocks noGrp="1"/>
          </p:cNvSpPr>
          <p:nvPr>
            <p:ph idx="1"/>
          </p:nvPr>
        </p:nvSpPr>
        <p:spPr/>
        <p:txBody>
          <a:bodyPr vert="horz" lIns="91440" tIns="45720" rIns="91440" bIns="45720" rtlCol="0" anchor="t">
            <a:normAutofit/>
          </a:bodyPr>
          <a:lstStyle/>
          <a:p>
            <a:r>
              <a:rPr lang="en-US" dirty="0"/>
              <a:t>What is </a:t>
            </a:r>
            <a:r>
              <a:rPr lang="en-US" dirty="0" err="1"/>
              <a:t>Oracy</a:t>
            </a:r>
            <a:r>
              <a:rPr lang="en-US" dirty="0"/>
              <a:t>?</a:t>
            </a:r>
          </a:p>
          <a:p>
            <a:r>
              <a:rPr lang="en-US" dirty="0"/>
              <a:t>Do you teach talking?</a:t>
            </a:r>
          </a:p>
          <a:p>
            <a:r>
              <a:rPr lang="en-US" dirty="0">
                <a:hlinkClick r:id="rId2"/>
              </a:rPr>
              <a:t>Mercer</a:t>
            </a:r>
            <a:endParaRPr lang="en-US" dirty="0"/>
          </a:p>
          <a:p>
            <a:r>
              <a:rPr lang="en-US" dirty="0">
                <a:hlinkClick r:id="rId3"/>
              </a:rPr>
              <a:t>Alexander</a:t>
            </a:r>
            <a:endParaRPr lang="en-US" dirty="0"/>
          </a:p>
        </p:txBody>
      </p:sp>
    </p:spTree>
    <p:extLst>
      <p:ext uri="{BB962C8B-B14F-4D97-AF65-F5344CB8AC3E}">
        <p14:creationId xmlns:p14="http://schemas.microsoft.com/office/powerpoint/2010/main" val="1231719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Oracy across the Welsh curriculum </a:t>
            </a:r>
          </a:p>
        </p:txBody>
      </p:sp>
      <p:sp>
        <p:nvSpPr>
          <p:cNvPr id="3" name="Content Placeholder 2"/>
          <p:cNvSpPr>
            <a:spLocks noGrp="1"/>
          </p:cNvSpPr>
          <p:nvPr>
            <p:ph idx="1"/>
          </p:nvPr>
        </p:nvSpPr>
        <p:spPr/>
        <p:txBody>
          <a:bodyPr/>
          <a:lstStyle/>
          <a:p>
            <a:r>
              <a:rPr lang="en-US" dirty="0"/>
              <a:t>Mercer and </a:t>
            </a:r>
            <a:r>
              <a:rPr lang="en-US" dirty="0" err="1"/>
              <a:t>Mannion</a:t>
            </a:r>
            <a:r>
              <a:rPr lang="en-US" dirty="0"/>
              <a:t>, 2018 Copy and paste the link below: </a:t>
            </a:r>
            <a:r>
              <a:rPr lang="en-US" dirty="0">
                <a:hlinkClick r:id="rId2"/>
              </a:rPr>
              <a:t>https://oracycambridge.org/wp-content/uploads/2018/07/Oracy-across-the-Welsh-curriculum-July-2018.pdf</a:t>
            </a:r>
            <a:endParaRPr lang="en-US" dirty="0"/>
          </a:p>
          <a:p>
            <a:r>
              <a:rPr lang="en-US" dirty="0" err="1"/>
              <a:t>Oracy</a:t>
            </a:r>
            <a:r>
              <a:rPr lang="en-US" dirty="0"/>
              <a:t> can be taught explicitly to any age group.</a:t>
            </a:r>
          </a:p>
          <a:p>
            <a:r>
              <a:rPr lang="en-US" dirty="0"/>
              <a:t>Developing oracy can help develop reasoning.</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Lost in the jungle</a:t>
            </a:r>
          </a:p>
        </p:txBody>
      </p:sp>
      <p:sp>
        <p:nvSpPr>
          <p:cNvPr id="15363" name="Content Placeholder 2"/>
          <p:cNvSpPr>
            <a:spLocks noGrp="1"/>
          </p:cNvSpPr>
          <p:nvPr>
            <p:ph sz="quarter" idx="1"/>
          </p:nvPr>
        </p:nvSpPr>
        <p:spPr>
          <a:xfrm>
            <a:off x="609600" y="1600201"/>
            <a:ext cx="9956800" cy="4873625"/>
          </a:xfrm>
        </p:spPr>
        <p:txBody>
          <a:bodyPr/>
          <a:lstStyle/>
          <a:p>
            <a:pPr eaLnBrk="1" hangingPunct="1"/>
            <a:r>
              <a:rPr lang="en-GB" altLang="en-US"/>
              <a:t>You are stranded in the jungle! You are able to take only 26 weight units with you and nothing else.</a:t>
            </a:r>
          </a:p>
          <a:p>
            <a:pPr eaLnBrk="1" hangingPunct="1"/>
            <a:r>
              <a:rPr lang="en-GB" altLang="en-US"/>
              <a:t>Decide as a group what you will take and what must, therefore, be left behind.</a:t>
            </a:r>
          </a:p>
          <a:p>
            <a:pPr eaLnBrk="1" hangingPunct="1"/>
            <a:endParaRPr lang="en-GB" altLang="en-US"/>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Lost in the jungle</a:t>
            </a:r>
          </a:p>
        </p:txBody>
      </p:sp>
      <p:sp>
        <p:nvSpPr>
          <p:cNvPr id="16387" name="Content Placeholder 2"/>
          <p:cNvSpPr>
            <a:spLocks noGrp="1"/>
          </p:cNvSpPr>
          <p:nvPr>
            <p:ph sz="quarter" idx="1"/>
          </p:nvPr>
        </p:nvSpPr>
        <p:spPr>
          <a:xfrm>
            <a:off x="609600" y="1600201"/>
            <a:ext cx="9956800" cy="4873625"/>
          </a:xfrm>
        </p:spPr>
        <p:txBody>
          <a:bodyPr/>
          <a:lstStyle/>
          <a:p>
            <a:pPr eaLnBrk="1" hangingPunct="1"/>
            <a:r>
              <a:rPr lang="en-GB" altLang="en-US" sz="2800" dirty="0"/>
              <a:t>What opportunities could this task present for your pupils?</a:t>
            </a:r>
          </a:p>
          <a:p>
            <a:pPr eaLnBrk="1" hangingPunct="1"/>
            <a:r>
              <a:rPr lang="en-GB" altLang="en-US" sz="2800" dirty="0"/>
              <a:t>What skills could be developed? How?</a:t>
            </a:r>
          </a:p>
          <a:p>
            <a:pPr eaLnBrk="1" hangingPunct="1"/>
            <a:r>
              <a:rPr lang="en-GB" altLang="en-US" sz="2800" dirty="0"/>
              <a:t>Would this be an end point? A starting point? Leading where?</a:t>
            </a:r>
          </a:p>
          <a:p>
            <a:pPr eaLnBrk="1" hangingPunct="1"/>
            <a:r>
              <a:rPr lang="en-GB" altLang="en-US" sz="2800" dirty="0"/>
              <a:t>Is it best situated as an oracy assessment? Writing? Something else? </a:t>
            </a:r>
          </a:p>
          <a:p>
            <a:pPr eaLnBrk="1" hangingPunct="1"/>
            <a:r>
              <a:rPr lang="en-GB" altLang="en-US" sz="2800" dirty="0"/>
              <a:t>How are they </a:t>
            </a:r>
            <a:r>
              <a:rPr lang="en-GB" altLang="en-US" sz="2800" i="1" dirty="0"/>
              <a:t>using</a:t>
            </a:r>
            <a:r>
              <a:rPr lang="en-GB" altLang="en-US" sz="2800" dirty="0"/>
              <a:t> oracy and how could this task help them </a:t>
            </a:r>
            <a:r>
              <a:rPr lang="en-GB" altLang="en-US" sz="2800" i="1" dirty="0"/>
              <a:t>develop</a:t>
            </a:r>
            <a:r>
              <a:rPr lang="en-GB" altLang="en-US" sz="2800" dirty="0"/>
              <a:t> their oracy? </a:t>
            </a:r>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Talk in the classroom</a:t>
            </a:r>
          </a:p>
        </p:txBody>
      </p:sp>
      <p:sp>
        <p:nvSpPr>
          <p:cNvPr id="3" name="Content Placeholder 2"/>
          <p:cNvSpPr>
            <a:spLocks noGrp="1"/>
          </p:cNvSpPr>
          <p:nvPr>
            <p:ph sz="quarter" idx="1"/>
          </p:nvPr>
        </p:nvSpPr>
        <p:spPr>
          <a:xfrm>
            <a:off x="609600" y="1600201"/>
            <a:ext cx="9956800" cy="4873625"/>
          </a:xfrm>
        </p:spPr>
        <p:txBody>
          <a:bodyPr/>
          <a:lstStyle/>
          <a:p>
            <a:pPr eaLnBrk="1" hangingPunct="1"/>
            <a:r>
              <a:rPr lang="en-GB" altLang="en-US" dirty="0"/>
              <a:t>Teacher: What is the capital of Peru?</a:t>
            </a:r>
          </a:p>
          <a:p>
            <a:pPr eaLnBrk="1" hangingPunct="1"/>
            <a:r>
              <a:rPr lang="en-GB" altLang="en-US" dirty="0"/>
              <a:t>Students: Lima.</a:t>
            </a:r>
          </a:p>
          <a:p>
            <a:pPr eaLnBrk="1" hangingPunct="1"/>
            <a:r>
              <a:rPr lang="en-GB" altLang="en-US" dirty="0"/>
              <a:t>Teacher: Yes, quite right.</a:t>
            </a:r>
          </a:p>
          <a:p>
            <a:pPr eaLnBrk="1" hangingPunct="1"/>
            <a:endParaRPr lang="en-GB" altLang="en-US" dirty="0"/>
          </a:p>
          <a:p>
            <a:pPr eaLnBrk="1" hangingPunct="1"/>
            <a:r>
              <a:rPr lang="en-GB" altLang="en-US" dirty="0"/>
              <a:t>What does this sort of talk do? What is its purpose? What skills are developed? Does this talk develop oracy? Is it ‘learning talk’?</a:t>
            </a:r>
          </a:p>
          <a:p>
            <a:pPr eaLnBrk="1" hangingPunct="1"/>
            <a:endParaRPr lang="en-GB" altLang="en-US" dirty="0"/>
          </a:p>
          <a:p>
            <a:pPr eaLnBrk="1" hangingPunct="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4" presetClass="entr" presetSubtype="0" accel="100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ppt_w*0.05"/>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anim calcmode="lin" valueType="num">
                                      <p:cBhvr>
                                        <p:cTn id="9" dur="500" fill="hold"/>
                                        <p:tgtEl>
                                          <p:spTgt spid="2"/>
                                        </p:tgtEl>
                                        <p:attrNameLst>
                                          <p:attrName>ppt_x</p:attrName>
                                        </p:attrNameLst>
                                      </p:cBhvr>
                                      <p:tavLst>
                                        <p:tav tm="0">
                                          <p:val>
                                            <p:strVal val="#ppt_x-.2"/>
                                          </p:val>
                                        </p:tav>
                                        <p:tav tm="100000">
                                          <p:val>
                                            <p:strVal val="#ppt_x"/>
                                          </p:val>
                                        </p:tav>
                                      </p:tavLst>
                                    </p:anim>
                                    <p:anim calcmode="lin" valueType="num">
                                      <p:cBhvr>
                                        <p:cTn id="10" dur="500" fill="hold"/>
                                        <p:tgtEl>
                                          <p:spTgt spid="2"/>
                                        </p:tgtEl>
                                        <p:attrNameLst>
                                          <p:attrName>ppt_y</p:attrName>
                                        </p:attrNameLst>
                                      </p:cBhvr>
                                      <p:tavLst>
                                        <p:tav tm="0">
                                          <p:val>
                                            <p:strVal val="#ppt_y"/>
                                          </p:val>
                                        </p:tav>
                                        <p:tav tm="100000">
                                          <p:val>
                                            <p:strVal val="#ppt_y"/>
                                          </p:val>
                                        </p:tav>
                                      </p:tavLst>
                                    </p:anim>
                                    <p:animEffect transition="in" filter="fade">
                                      <p:cBhvr>
                                        <p:cTn id="1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1" y="214314"/>
            <a:ext cx="9709151" cy="560387"/>
          </a:xfrm>
        </p:spPr>
        <p:txBody>
          <a:bodyPr>
            <a:normAutofit fontScale="90000"/>
          </a:bodyPr>
          <a:lstStyle/>
          <a:p>
            <a:pPr eaLnBrk="1" fontAlgn="auto" hangingPunct="1">
              <a:spcAft>
                <a:spcPts val="0"/>
              </a:spcAft>
              <a:defRPr/>
            </a:pPr>
            <a:r>
              <a:rPr lang="en-GB" dirty="0"/>
              <a:t>It’s good to talk</a:t>
            </a:r>
          </a:p>
        </p:txBody>
      </p:sp>
      <p:sp>
        <p:nvSpPr>
          <p:cNvPr id="19459" name="Content Placeholder 2"/>
          <p:cNvSpPr>
            <a:spLocks noGrp="1"/>
          </p:cNvSpPr>
          <p:nvPr>
            <p:ph sz="quarter" idx="1"/>
          </p:nvPr>
        </p:nvSpPr>
        <p:spPr>
          <a:xfrm>
            <a:off x="571501" y="928689"/>
            <a:ext cx="9994900" cy="5545137"/>
          </a:xfrm>
        </p:spPr>
        <p:txBody>
          <a:bodyPr>
            <a:normAutofit/>
          </a:bodyPr>
          <a:lstStyle/>
          <a:p>
            <a:pPr eaLnBrk="1" hangingPunct="1"/>
            <a:r>
              <a:rPr lang="en-GB" altLang="en-US" sz="2600" dirty="0"/>
              <a:t>Oracy in the classroom is also seen by many (Mercer 2000, Fisher 2003, Alexander 2006)  as key to pupils’ developing and extending their problem solving and thinking skills.</a:t>
            </a:r>
          </a:p>
          <a:p>
            <a:pPr eaLnBrk="1" hangingPunct="1"/>
            <a:r>
              <a:rPr lang="en-GB" altLang="en-US" sz="2600" dirty="0"/>
              <a:t>It can provide opportunities for pupils to develop and extend their oral repertoire. This can also give them chances to orally rehearse sentence structures and vocabulary that may in turn become part of their written language. This may be particularly important if pupils have limited oral repertoires. </a:t>
            </a:r>
          </a:p>
          <a:p>
            <a:pPr eaLnBrk="1" hangingPunct="1"/>
            <a:r>
              <a:rPr lang="en-GB" altLang="en-US" sz="2600" dirty="0"/>
              <a:t>Talk can be seen (particularly in social constructivist models) as key to developing thinking and problem solving.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dirty="0"/>
              <a:t>Consider this…</a:t>
            </a:r>
          </a:p>
        </p:txBody>
      </p:sp>
      <p:sp>
        <p:nvSpPr>
          <p:cNvPr id="22531" name="Text Box 3"/>
          <p:cNvSpPr txBox="1">
            <a:spLocks noChangeArrowheads="1"/>
          </p:cNvSpPr>
          <p:nvPr/>
        </p:nvSpPr>
        <p:spPr bwMode="auto">
          <a:xfrm>
            <a:off x="1327149" y="1057275"/>
            <a:ext cx="7607301" cy="4247317"/>
          </a:xfrm>
          <a:prstGeom prst="rect">
            <a:avLst/>
          </a:prstGeom>
          <a:noFill/>
          <a:ln w="9525">
            <a:noFill/>
            <a:miter lim="800000"/>
            <a:headEnd/>
            <a:tailEnd/>
          </a:ln>
        </p:spPr>
        <p:txBody>
          <a:bodyPr wrap="square">
            <a:spAutoFit/>
          </a:bodyPr>
          <a:lstStyle/>
          <a:p>
            <a:pPr>
              <a:spcBef>
                <a:spcPct val="50000"/>
              </a:spcBef>
            </a:pPr>
            <a:endParaRPr lang="en-US" altLang="en-US" sz="2400" dirty="0">
              <a:latin typeface="Times New Roman" pitchFamily="18" charset="0"/>
            </a:endParaRPr>
          </a:p>
          <a:p>
            <a:pPr>
              <a:spcBef>
                <a:spcPct val="50000"/>
              </a:spcBef>
            </a:pPr>
            <a:endParaRPr lang="en-US" altLang="en-US" sz="2400" dirty="0">
              <a:latin typeface="Times New Roman" pitchFamily="18" charset="0"/>
            </a:endParaRPr>
          </a:p>
          <a:p>
            <a:pPr>
              <a:spcBef>
                <a:spcPct val="50000"/>
              </a:spcBef>
            </a:pPr>
            <a:r>
              <a:rPr lang="en-US" altLang="en-US" sz="2000" dirty="0">
                <a:latin typeface="Times New Roman" pitchFamily="18" charset="0"/>
              </a:rPr>
              <a:t>Teacher: </a:t>
            </a:r>
            <a:r>
              <a:rPr lang="en-US" altLang="en-US" sz="2000" i="1" dirty="0">
                <a:latin typeface="Times New Roman" pitchFamily="18" charset="0"/>
              </a:rPr>
              <a:t>What is this animal?</a:t>
            </a:r>
          </a:p>
          <a:p>
            <a:pPr>
              <a:spcBef>
                <a:spcPct val="50000"/>
              </a:spcBef>
            </a:pPr>
            <a:r>
              <a:rPr lang="en-US" altLang="en-US" sz="2000" dirty="0">
                <a:latin typeface="Times New Roman" pitchFamily="18" charset="0"/>
              </a:rPr>
              <a:t> Pupil: </a:t>
            </a:r>
            <a:r>
              <a:rPr lang="en-US" altLang="en-US" sz="2000" i="1" dirty="0">
                <a:latin typeface="Times New Roman" pitchFamily="18" charset="0"/>
              </a:rPr>
              <a:t>(hesitates)</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Is it a horse?</a:t>
            </a:r>
          </a:p>
          <a:p>
            <a:pPr>
              <a:spcBef>
                <a:spcPct val="50000"/>
              </a:spcBef>
            </a:pPr>
            <a:r>
              <a:rPr lang="en-US" altLang="en-US" sz="2000" dirty="0">
                <a:latin typeface="Times New Roman" pitchFamily="18" charset="0"/>
              </a:rPr>
              <a:t>Pupil: </a:t>
            </a:r>
            <a:r>
              <a:rPr lang="en-US" altLang="en-US" sz="2000" i="1" dirty="0">
                <a:latin typeface="Times New Roman" pitchFamily="18" charset="0"/>
              </a:rPr>
              <a:t>No.</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No. Horses don’t live in trees.  Could it be a monkey?</a:t>
            </a:r>
          </a:p>
          <a:p>
            <a:pPr>
              <a:spcBef>
                <a:spcPct val="50000"/>
              </a:spcBef>
            </a:pPr>
            <a:r>
              <a:rPr lang="en-US" altLang="en-US" sz="2000" dirty="0">
                <a:latin typeface="Times New Roman" pitchFamily="18" charset="0"/>
              </a:rPr>
              <a:t>Pupil: </a:t>
            </a:r>
            <a:r>
              <a:rPr lang="en-US" altLang="en-US" sz="2000" i="1" dirty="0">
                <a:latin typeface="Times New Roman" pitchFamily="18" charset="0"/>
              </a:rPr>
              <a:t>Yes.</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Correct. Well done! (smiles)</a:t>
            </a:r>
            <a:endParaRPr lang="en-US" altLang="en-US" sz="2000" dirty="0">
              <a:latin typeface="Times New Roman" pitchFamily="18" charset="0"/>
            </a:endParaRP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endParaRPr lang="en-US" dirty="0"/>
          </a:p>
        </p:txBody>
      </p:sp>
      <p:sp>
        <p:nvSpPr>
          <p:cNvPr id="23555" name="Text Box 3"/>
          <p:cNvSpPr txBox="1">
            <a:spLocks noChangeArrowheads="1"/>
          </p:cNvSpPr>
          <p:nvPr/>
        </p:nvSpPr>
        <p:spPr bwMode="auto">
          <a:xfrm>
            <a:off x="2061634" y="1905001"/>
            <a:ext cx="7488767" cy="3447098"/>
          </a:xfrm>
          <a:prstGeom prst="rect">
            <a:avLst/>
          </a:prstGeom>
          <a:noFill/>
          <a:ln w="9525">
            <a:noFill/>
            <a:miter lim="800000"/>
            <a:headEnd/>
            <a:tailEnd/>
          </a:ln>
        </p:spPr>
        <p:txBody>
          <a:bodyPr>
            <a:spAutoFit/>
          </a:bodyPr>
          <a:lstStyle/>
          <a:p>
            <a:pPr>
              <a:spcBef>
                <a:spcPct val="50000"/>
              </a:spcBef>
            </a:pPr>
            <a:endParaRPr lang="en-US" altLang="en-US" sz="2800" dirty="0">
              <a:latin typeface="Times New Roman" pitchFamily="18" charset="0"/>
            </a:endParaRPr>
          </a:p>
          <a:p>
            <a:pPr>
              <a:spcBef>
                <a:spcPct val="50000"/>
              </a:spcBef>
            </a:pPr>
            <a:r>
              <a:rPr lang="en-US" altLang="en-US" sz="2800" dirty="0">
                <a:latin typeface="Times New Roman" pitchFamily="18" charset="0"/>
              </a:rPr>
              <a:t>This is an example of what Mercer (2000) calls </a:t>
            </a:r>
            <a:r>
              <a:rPr lang="en-US" altLang="en-US" sz="2800" i="1" dirty="0">
                <a:latin typeface="Times New Roman" pitchFamily="18" charset="0"/>
              </a:rPr>
              <a:t>cued elicitation.</a:t>
            </a:r>
            <a:r>
              <a:rPr lang="en-US" altLang="en-US" sz="2800" dirty="0">
                <a:latin typeface="Times New Roman" pitchFamily="18" charset="0"/>
              </a:rPr>
              <a:t> The teacher begins speaking as soon as the pupil hesitates (</a:t>
            </a:r>
            <a:r>
              <a:rPr lang="en-US" altLang="en-US" sz="2800" i="1" dirty="0">
                <a:latin typeface="Times New Roman" pitchFamily="18" charset="0"/>
              </a:rPr>
              <a:t>Is it a horse?) </a:t>
            </a:r>
            <a:r>
              <a:rPr lang="en-US" altLang="en-US" sz="2800" dirty="0">
                <a:latin typeface="Times New Roman" pitchFamily="18" charset="0"/>
              </a:rPr>
              <a:t>repeats the pupil’s answer (</a:t>
            </a:r>
            <a:r>
              <a:rPr lang="en-US" altLang="en-US" sz="2800" i="1" dirty="0">
                <a:latin typeface="Times New Roman" pitchFamily="18" charset="0"/>
              </a:rPr>
              <a:t>No</a:t>
            </a:r>
            <a:r>
              <a:rPr lang="en-US" altLang="en-US" sz="2800" dirty="0">
                <a:latin typeface="Times New Roman" pitchFamily="18" charset="0"/>
              </a:rPr>
              <a:t>) and finally gives a prompt (</a:t>
            </a:r>
            <a:r>
              <a:rPr lang="en-US" altLang="en-US" sz="2800" i="1" dirty="0">
                <a:latin typeface="Times New Roman" pitchFamily="18" charset="0"/>
              </a:rPr>
              <a:t>horses don’t live in trees</a:t>
            </a:r>
            <a:r>
              <a:rPr lang="en-US" altLang="en-US" sz="2800" dirty="0">
                <a:latin typeface="Times New Roman" pitchFamily="18" charset="0"/>
              </a:rPr>
              <a:t>).</a:t>
            </a:r>
          </a:p>
          <a:p>
            <a:pPr>
              <a:spcBef>
                <a:spcPct val="50000"/>
              </a:spcBef>
            </a:pPr>
            <a:r>
              <a:rPr lang="en-US" altLang="en-US" sz="2400" dirty="0">
                <a:latin typeface="Times New Roman" pitchFamily="18" charset="0"/>
              </a:rPr>
              <a:t> </a:t>
            </a:r>
            <a:endParaRPr lang="en-US" altLang="en-US" sz="2800" dirty="0">
              <a:latin typeface="Times New Roman" pitchFamily="18" charset="0"/>
            </a:endParaRP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sz="3200" dirty="0"/>
              <a:t>Another type of talk…</a:t>
            </a:r>
            <a:endParaRPr lang="en-US" dirty="0"/>
          </a:p>
        </p:txBody>
      </p:sp>
      <p:sp>
        <p:nvSpPr>
          <p:cNvPr id="24579" name="Text Box 3"/>
          <p:cNvSpPr txBox="1">
            <a:spLocks noChangeArrowheads="1"/>
          </p:cNvSpPr>
          <p:nvPr/>
        </p:nvSpPr>
        <p:spPr bwMode="auto">
          <a:xfrm>
            <a:off x="1619250" y="1590675"/>
            <a:ext cx="7488767" cy="3939540"/>
          </a:xfrm>
          <a:prstGeom prst="rect">
            <a:avLst/>
          </a:prstGeom>
          <a:noFill/>
          <a:ln w="9525">
            <a:noFill/>
            <a:miter lim="800000"/>
            <a:headEnd/>
            <a:tailEnd/>
          </a:ln>
        </p:spPr>
        <p:txBody>
          <a:bodyPr>
            <a:spAutoFit/>
          </a:bodyPr>
          <a:lstStyle/>
          <a:p>
            <a:pPr>
              <a:spcBef>
                <a:spcPct val="50000"/>
              </a:spcBef>
            </a:pPr>
            <a:r>
              <a:rPr lang="en-US" altLang="en-US" sz="2000" dirty="0">
                <a:latin typeface="Times New Roman" pitchFamily="18" charset="0"/>
              </a:rPr>
              <a:t>Teacher: </a:t>
            </a:r>
            <a:r>
              <a:rPr lang="en-US" altLang="en-US" sz="2000" i="1" dirty="0">
                <a:latin typeface="Times New Roman" pitchFamily="18" charset="0"/>
              </a:rPr>
              <a:t>Class. Here is a picture of an animal in a tree.  Why do animals live in trees?</a:t>
            </a:r>
          </a:p>
          <a:p>
            <a:pPr>
              <a:spcBef>
                <a:spcPct val="50000"/>
              </a:spcBef>
            </a:pPr>
            <a:r>
              <a:rPr lang="en-US" altLang="en-US" sz="2000" dirty="0">
                <a:latin typeface="Times New Roman" pitchFamily="18" charset="0"/>
              </a:rPr>
              <a:t>Pupil A: </a:t>
            </a:r>
            <a:r>
              <a:rPr lang="en-US" altLang="en-US" sz="2000" i="1" dirty="0">
                <a:latin typeface="Times New Roman" pitchFamily="18" charset="0"/>
              </a:rPr>
              <a:t>To see .</a:t>
            </a:r>
          </a:p>
          <a:p>
            <a:pPr>
              <a:spcBef>
                <a:spcPct val="50000"/>
              </a:spcBef>
            </a:pPr>
            <a:r>
              <a:rPr lang="en-US" altLang="en-US" sz="2000" dirty="0">
                <a:latin typeface="Times New Roman" pitchFamily="18" charset="0"/>
              </a:rPr>
              <a:t>Teacher: </a:t>
            </a:r>
            <a:r>
              <a:rPr lang="en-US" altLang="en-US" sz="2000" i="1" dirty="0">
                <a:latin typeface="Times New Roman" pitchFamily="18" charset="0"/>
              </a:rPr>
              <a:t>Interesting. Can anyone add anything?</a:t>
            </a:r>
          </a:p>
          <a:p>
            <a:pPr>
              <a:spcBef>
                <a:spcPct val="50000"/>
              </a:spcBef>
            </a:pPr>
            <a:r>
              <a:rPr lang="en-US" altLang="en-US" sz="2000" dirty="0">
                <a:latin typeface="Times New Roman" pitchFamily="18" charset="0"/>
              </a:rPr>
              <a:t>Pupil B: </a:t>
            </a:r>
            <a:r>
              <a:rPr lang="en-US" altLang="en-US" sz="2000" i="1" dirty="0">
                <a:latin typeface="Times New Roman" pitchFamily="18" charset="0"/>
              </a:rPr>
              <a:t>For food </a:t>
            </a:r>
          </a:p>
          <a:p>
            <a:pPr>
              <a:spcBef>
                <a:spcPct val="50000"/>
              </a:spcBef>
            </a:pPr>
            <a:r>
              <a:rPr lang="en-US" altLang="en-US" sz="2000" dirty="0">
                <a:latin typeface="Times New Roman" pitchFamily="18" charset="0"/>
              </a:rPr>
              <a:t>Pupil C:</a:t>
            </a:r>
            <a:r>
              <a:rPr lang="en-US" altLang="en-US" sz="2000" i="1" dirty="0">
                <a:latin typeface="Times New Roman" pitchFamily="18" charset="0"/>
              </a:rPr>
              <a:t>  Danger.</a:t>
            </a:r>
          </a:p>
          <a:p>
            <a:pPr>
              <a:spcBef>
                <a:spcPct val="50000"/>
              </a:spcBef>
            </a:pPr>
            <a:r>
              <a:rPr lang="en-US" altLang="en-US" sz="2000" dirty="0">
                <a:latin typeface="Times New Roman" pitchFamily="18" charset="0"/>
              </a:rPr>
              <a:t>Teacher:</a:t>
            </a:r>
            <a:r>
              <a:rPr lang="en-US" altLang="en-US" sz="2000" i="1" dirty="0">
                <a:latin typeface="Times New Roman" pitchFamily="18" charset="0"/>
              </a:rPr>
              <a:t> OK! What danger?</a:t>
            </a:r>
          </a:p>
          <a:p>
            <a:pPr>
              <a:spcBef>
                <a:spcPct val="50000"/>
              </a:spcBef>
            </a:pPr>
            <a:r>
              <a:rPr lang="en-US" altLang="en-US" sz="2000" dirty="0">
                <a:latin typeface="Times New Roman" pitchFamily="18" charset="0"/>
              </a:rPr>
              <a:t>Pupil C: </a:t>
            </a:r>
            <a:r>
              <a:rPr lang="en-US" altLang="en-US" sz="2000" i="1" dirty="0">
                <a:latin typeface="Times New Roman" pitchFamily="18" charset="0"/>
              </a:rPr>
              <a:t> Eaten by a lion</a:t>
            </a:r>
          </a:p>
          <a:p>
            <a:pPr>
              <a:spcBef>
                <a:spcPct val="50000"/>
              </a:spcBef>
            </a:pPr>
            <a:r>
              <a:rPr lang="en-US" altLang="en-US" sz="2000" i="1" dirty="0">
                <a:latin typeface="Times New Roman" pitchFamily="18" charset="0"/>
              </a:rPr>
              <a:t> </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AutoShape 2"/>
          <p:cNvSpPr>
            <a:spLocks noGrp="1" noChangeArrowheads="1"/>
          </p:cNvSpPr>
          <p:nvPr>
            <p:ph type="title"/>
          </p:nvPr>
        </p:nvSpPr>
        <p:spPr>
          <a:xfrm>
            <a:off x="914400" y="228600"/>
            <a:ext cx="10363200" cy="1143000"/>
          </a:xfrm>
        </p:spPr>
        <p:txBody>
          <a:bodyPr/>
          <a:lstStyle/>
          <a:p>
            <a:pPr eaLnBrk="1" fontAlgn="auto" hangingPunct="1">
              <a:spcAft>
                <a:spcPts val="0"/>
              </a:spcAft>
              <a:defRPr/>
            </a:pPr>
            <a:r>
              <a:rPr lang="en-US" sz="2800" dirty="0"/>
              <a:t>Another type of talk</a:t>
            </a:r>
            <a:endParaRPr lang="en-US" dirty="0"/>
          </a:p>
        </p:txBody>
      </p:sp>
      <p:sp>
        <p:nvSpPr>
          <p:cNvPr id="25603" name="Text Box 3"/>
          <p:cNvSpPr txBox="1">
            <a:spLocks noChangeArrowheads="1"/>
          </p:cNvSpPr>
          <p:nvPr/>
        </p:nvSpPr>
        <p:spPr bwMode="auto">
          <a:xfrm>
            <a:off x="1871134" y="1638300"/>
            <a:ext cx="7488767" cy="3323987"/>
          </a:xfrm>
          <a:prstGeom prst="rect">
            <a:avLst/>
          </a:prstGeom>
          <a:noFill/>
          <a:ln w="9525">
            <a:noFill/>
            <a:miter lim="800000"/>
            <a:headEnd/>
            <a:tailEnd/>
          </a:ln>
        </p:spPr>
        <p:txBody>
          <a:bodyPr>
            <a:spAutoFit/>
          </a:bodyPr>
          <a:lstStyle/>
          <a:p>
            <a:pPr>
              <a:spcBef>
                <a:spcPct val="50000"/>
              </a:spcBef>
            </a:pPr>
            <a:r>
              <a:rPr lang="en-US" altLang="en-US" sz="2000" dirty="0">
                <a:latin typeface="Times New Roman" pitchFamily="18" charset="0"/>
              </a:rPr>
              <a:t>This is an example of what Alexander (2004) calls</a:t>
            </a:r>
            <a:r>
              <a:rPr lang="en-US" altLang="en-US" sz="2000" i="1" dirty="0">
                <a:latin typeface="Times New Roman" pitchFamily="18" charset="0"/>
              </a:rPr>
              <a:t> dialogic </a:t>
            </a:r>
            <a:r>
              <a:rPr lang="en-US" altLang="en-US" sz="2000" dirty="0">
                <a:latin typeface="Times New Roman" pitchFamily="18" charset="0"/>
              </a:rPr>
              <a:t>teaching. It is</a:t>
            </a:r>
          </a:p>
          <a:p>
            <a:pPr lvl="1">
              <a:spcBef>
                <a:spcPct val="50000"/>
              </a:spcBef>
              <a:buFontTx/>
              <a:buChar char="•"/>
            </a:pPr>
            <a:r>
              <a:rPr lang="en-US" altLang="en-US" sz="2000" b="1" dirty="0">
                <a:latin typeface="Times New Roman" pitchFamily="18" charset="0"/>
              </a:rPr>
              <a:t>  Collective: </a:t>
            </a:r>
            <a:r>
              <a:rPr lang="en-US" altLang="en-US" sz="2000" dirty="0">
                <a:latin typeface="Times New Roman" pitchFamily="18" charset="0"/>
              </a:rPr>
              <a:t>The class address the learning task together rather than mainly teacher-individual pupil exchanges.</a:t>
            </a:r>
          </a:p>
          <a:p>
            <a:pPr lvl="1">
              <a:spcBef>
                <a:spcPct val="50000"/>
              </a:spcBef>
              <a:buFontTx/>
              <a:buChar char="•"/>
            </a:pPr>
            <a:r>
              <a:rPr lang="en-US" altLang="en-US" sz="2000" b="1" dirty="0">
                <a:latin typeface="Times New Roman" pitchFamily="18" charset="0"/>
              </a:rPr>
              <a:t> Supportive: </a:t>
            </a:r>
            <a:r>
              <a:rPr lang="en-US" altLang="en-US" sz="2000" dirty="0">
                <a:latin typeface="Times New Roman" pitchFamily="18" charset="0"/>
              </a:rPr>
              <a:t>Pupils express ideas freely without fear of giving a wrong answer. Class help each other to reach common understandings,</a:t>
            </a:r>
          </a:p>
          <a:p>
            <a:pPr lvl="1">
              <a:spcBef>
                <a:spcPct val="50000"/>
              </a:spcBef>
              <a:buFontTx/>
              <a:buChar char="•"/>
            </a:pPr>
            <a:r>
              <a:rPr lang="en-US" altLang="en-US" sz="2000" b="1" dirty="0">
                <a:latin typeface="Times New Roman" pitchFamily="18" charset="0"/>
              </a:rPr>
              <a:t> Cumulative: </a:t>
            </a:r>
            <a:r>
              <a:rPr lang="en-US" altLang="en-US" sz="2000" dirty="0">
                <a:latin typeface="Times New Roman" pitchFamily="18" charset="0"/>
              </a:rPr>
              <a:t>Teacher and pupils build on their own and each other’s ideas. </a:t>
            </a:r>
            <a:endParaRPr lang="en-US" altLang="en-US" sz="2000" i="1" dirty="0">
              <a:latin typeface="Times New Roman" pitchFamily="18" charset="0"/>
            </a:endParaRP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AutoShape 2"/>
          <p:cNvSpPr>
            <a:spLocks noGrp="1" noChangeArrowheads="1"/>
          </p:cNvSpPr>
          <p:nvPr>
            <p:ph type="title"/>
          </p:nvPr>
        </p:nvSpPr>
        <p:spPr/>
        <p:txBody>
          <a:bodyPr/>
          <a:lstStyle/>
          <a:p>
            <a:pPr eaLnBrk="1" fontAlgn="auto" hangingPunct="1">
              <a:spcAft>
                <a:spcPts val="0"/>
              </a:spcAft>
              <a:defRPr/>
            </a:pPr>
            <a:r>
              <a:rPr lang="en-US" sz="2000" dirty="0">
                <a:latin typeface="Arial" pitchFamily="34" charset="0"/>
                <a:cs typeface="Arial" pitchFamily="34" charset="0"/>
              </a:rPr>
              <a:t>Some strategies…</a:t>
            </a:r>
            <a:endParaRPr lang="en-GB" sz="2000" dirty="0">
              <a:latin typeface="Arial" pitchFamily="34" charset="0"/>
              <a:cs typeface="Arial" pitchFamily="34" charset="0"/>
            </a:endParaRPr>
          </a:p>
        </p:txBody>
      </p:sp>
      <p:sp>
        <p:nvSpPr>
          <p:cNvPr id="12291" name="Rectangle 3"/>
          <p:cNvSpPr>
            <a:spLocks noGrp="1" noChangeArrowheads="1"/>
          </p:cNvSpPr>
          <p:nvPr>
            <p:ph sz="quarter" idx="1"/>
          </p:nvPr>
        </p:nvSpPr>
        <p:spPr>
          <a:xfrm>
            <a:off x="609600" y="1600201"/>
            <a:ext cx="9956800" cy="4873625"/>
          </a:xfrm>
        </p:spPr>
        <p:txBody>
          <a:bodyPr/>
          <a:lstStyle/>
          <a:p>
            <a:pPr eaLnBrk="1" hangingPunct="1">
              <a:lnSpc>
                <a:spcPct val="90000"/>
              </a:lnSpc>
              <a:buClr>
                <a:srgbClr val="CC0000"/>
              </a:buClr>
            </a:pPr>
            <a:r>
              <a:rPr lang="en-GB" altLang="en-US" sz="2000" dirty="0"/>
              <a:t>Pair talk</a:t>
            </a:r>
          </a:p>
          <a:p>
            <a:pPr eaLnBrk="1" hangingPunct="1">
              <a:lnSpc>
                <a:spcPct val="90000"/>
              </a:lnSpc>
              <a:buClr>
                <a:srgbClr val="CC0000"/>
              </a:buClr>
            </a:pPr>
            <a:r>
              <a:rPr lang="en-GB" altLang="en-US" sz="2000" dirty="0"/>
              <a:t>Listening triads – groups of 3 pupils: speaker, questioner and recorder.</a:t>
            </a:r>
          </a:p>
          <a:p>
            <a:pPr eaLnBrk="1" hangingPunct="1">
              <a:lnSpc>
                <a:spcPct val="90000"/>
              </a:lnSpc>
              <a:buClr>
                <a:srgbClr val="CC0000"/>
              </a:buClr>
            </a:pPr>
            <a:r>
              <a:rPr lang="en-GB" altLang="en-US" sz="2000" dirty="0"/>
              <a:t>Envoys – envoy from each group moves to another to explain, inform etc. They then return to their original group to feedback.</a:t>
            </a:r>
          </a:p>
          <a:p>
            <a:pPr eaLnBrk="1" hangingPunct="1">
              <a:lnSpc>
                <a:spcPct val="90000"/>
              </a:lnSpc>
              <a:buClr>
                <a:srgbClr val="CC0000"/>
              </a:buClr>
            </a:pPr>
            <a:r>
              <a:rPr lang="en-GB" altLang="en-US" sz="2000" dirty="0"/>
              <a:t>Snowball – pairs – fours –eights – whole class feedback.</a:t>
            </a:r>
          </a:p>
          <a:p>
            <a:pPr eaLnBrk="1" hangingPunct="1">
              <a:lnSpc>
                <a:spcPct val="90000"/>
              </a:lnSpc>
              <a:buClr>
                <a:srgbClr val="CC0000"/>
              </a:buClr>
            </a:pPr>
            <a:r>
              <a:rPr lang="en-GB" altLang="en-US" sz="2000" dirty="0"/>
              <a:t>Rainbow groups – pupils given colour or number and join up.</a:t>
            </a:r>
          </a:p>
          <a:p>
            <a:pPr eaLnBrk="1" hangingPunct="1">
              <a:lnSpc>
                <a:spcPct val="90000"/>
              </a:lnSpc>
              <a:buClr>
                <a:srgbClr val="CC0000"/>
              </a:buClr>
            </a:pPr>
            <a:r>
              <a:rPr lang="en-GB" altLang="en-US" sz="2000" dirty="0"/>
              <a:t>Jigsaw –home groups allocated roles, split up into expert groups then return to home group.</a:t>
            </a:r>
          </a:p>
          <a:p>
            <a:pPr eaLnBrk="1" hangingPunct="1">
              <a:lnSpc>
                <a:spcPct val="90000"/>
              </a:lnSpc>
              <a:buClr>
                <a:srgbClr val="CC0000"/>
              </a:buClr>
            </a:pPr>
            <a:r>
              <a:rPr lang="en-GB" altLang="en-US" sz="2000" dirty="0"/>
              <a:t>What are the possible problems/limitations? Here?</a:t>
            </a:r>
          </a:p>
          <a:p>
            <a:pPr eaLnBrk="1" hangingPunct="1">
              <a:lnSpc>
                <a:spcPct val="90000"/>
              </a:lnSpc>
            </a:pPr>
            <a:endParaRPr lang="en-GB" alt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fontAlgn="auto" hangingPunct="1">
              <a:spcAft>
                <a:spcPts val="0"/>
              </a:spcAft>
              <a:defRPr/>
            </a:pPr>
            <a:endParaRPr lang="en-US"/>
          </a:p>
        </p:txBody>
      </p:sp>
      <p:sp>
        <p:nvSpPr>
          <p:cNvPr id="3" name="Content Placeholder 2"/>
          <p:cNvSpPr>
            <a:spLocks noGrp="1"/>
          </p:cNvSpPr>
          <p:nvPr>
            <p:ph sz="quarter" idx="1"/>
          </p:nvPr>
        </p:nvSpPr>
        <p:spPr>
          <a:xfrm>
            <a:off x="609600" y="1600201"/>
            <a:ext cx="9956800" cy="4873625"/>
          </a:xfrm>
        </p:spPr>
        <p:txBody>
          <a:bodyPr/>
          <a:lstStyle/>
          <a:p>
            <a:pPr eaLnBrk="1" hangingPunct="1"/>
            <a:r>
              <a:rPr lang="en-GB" altLang="en-US" dirty="0"/>
              <a:t>Not just the content and opportunity but also the functional structure of talk is important for learning and development.</a:t>
            </a:r>
          </a:p>
          <a:p>
            <a:pPr eaLnBrk="1" hangingPunct="1"/>
            <a:r>
              <a:rPr lang="en-GB" altLang="en-US" dirty="0"/>
              <a:t>We need to guide talk as we would a piece of writing...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Expressive Arts</a:t>
            </a:r>
          </a:p>
        </p:txBody>
      </p:sp>
      <p:pic>
        <p:nvPicPr>
          <p:cNvPr id="5" name="Picture 4"/>
          <p:cNvPicPr>
            <a:picLocks noChangeAspect="1"/>
          </p:cNvPicPr>
          <p:nvPr/>
        </p:nvPicPr>
        <p:blipFill>
          <a:blip r:embed="rId2"/>
          <a:stretch>
            <a:fillRect/>
          </a:stretch>
        </p:blipFill>
        <p:spPr>
          <a:xfrm>
            <a:off x="428937" y="1394896"/>
            <a:ext cx="4584700" cy="2865438"/>
          </a:xfrm>
          <a:prstGeom prst="rect">
            <a:avLst/>
          </a:prstGeom>
        </p:spPr>
      </p:pic>
      <p:sp>
        <p:nvSpPr>
          <p:cNvPr id="4" name="Rectangle 3"/>
          <p:cNvSpPr/>
          <p:nvPr/>
        </p:nvSpPr>
        <p:spPr>
          <a:xfrm>
            <a:off x="1052137" y="3518115"/>
            <a:ext cx="3038011" cy="369332"/>
          </a:xfrm>
          <a:prstGeom prst="rect">
            <a:avLst/>
          </a:prstGeom>
        </p:spPr>
        <p:txBody>
          <a:bodyPr wrap="none">
            <a:spAutoFit/>
          </a:bodyPr>
          <a:lstStyle/>
          <a:p>
            <a:r>
              <a:rPr lang="en-US" dirty="0">
                <a:solidFill>
                  <a:schemeClr val="bg1"/>
                </a:solidFill>
                <a:hlinkClick r:id="rId3"/>
              </a:rPr>
              <a:t>https://</a:t>
            </a:r>
            <a:r>
              <a:rPr lang="en-US" dirty="0" err="1">
                <a:solidFill>
                  <a:schemeClr val="bg1"/>
                </a:solidFill>
                <a:hlinkClick r:id="rId3"/>
              </a:rPr>
              <a:t>youtu.be</a:t>
            </a:r>
            <a:r>
              <a:rPr lang="en-US" dirty="0">
                <a:solidFill>
                  <a:schemeClr val="bg1"/>
                </a:solidFill>
                <a:hlinkClick r:id="rId3"/>
              </a:rPr>
              <a:t>/1-63zEVpDjU</a:t>
            </a:r>
            <a:endParaRPr lang="en-US" dirty="0">
              <a:solidFill>
                <a:schemeClr val="bg1"/>
              </a:solidFill>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56249" y="1421542"/>
            <a:ext cx="2682918" cy="268291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72853" y="1101854"/>
            <a:ext cx="2940085" cy="3889246"/>
          </a:xfrm>
          <a:prstGeom prst="rect">
            <a:avLst/>
          </a:prstGeom>
        </p:spPr>
      </p:pic>
      <p:pic>
        <p:nvPicPr>
          <p:cNvPr id="9" name="Picture 8"/>
          <p:cNvPicPr>
            <a:picLocks noChangeAspect="1"/>
          </p:cNvPicPr>
          <p:nvPr/>
        </p:nvPicPr>
        <p:blipFill>
          <a:blip r:embed="rId6"/>
          <a:stretch>
            <a:fillRect/>
          </a:stretch>
        </p:blipFill>
        <p:spPr>
          <a:xfrm>
            <a:off x="5746750" y="4851400"/>
            <a:ext cx="4406900" cy="533400"/>
          </a:xfrm>
          <a:prstGeom prst="rect">
            <a:avLst/>
          </a:prstGeom>
        </p:spPr>
      </p:pic>
    </p:spTree>
    <p:extLst>
      <p:ext uri="{BB962C8B-B14F-4D97-AF65-F5344CB8AC3E}">
        <p14:creationId xmlns:p14="http://schemas.microsoft.com/office/powerpoint/2010/main" val="374876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Barnes (2015) </a:t>
            </a:r>
          </a:p>
        </p:txBody>
      </p:sp>
      <p:sp>
        <p:nvSpPr>
          <p:cNvPr id="3" name="Content Placeholder 2"/>
          <p:cNvSpPr>
            <a:spLocks noGrp="1"/>
          </p:cNvSpPr>
          <p:nvPr>
            <p:ph idx="1"/>
          </p:nvPr>
        </p:nvSpPr>
        <p:spPr/>
        <p:txBody>
          <a:bodyPr/>
          <a:lstStyle/>
          <a:p>
            <a:endParaRPr lang="en-US" dirty="0"/>
          </a:p>
          <a:p>
            <a:endParaRPr lang="en-US" dirty="0"/>
          </a:p>
        </p:txBody>
      </p:sp>
      <p:pic>
        <p:nvPicPr>
          <p:cNvPr id="4" name="Picture 3"/>
          <p:cNvPicPr>
            <a:picLocks noChangeAspect="1"/>
          </p:cNvPicPr>
          <p:nvPr/>
        </p:nvPicPr>
        <p:blipFill>
          <a:blip r:embed="rId2"/>
          <a:stretch>
            <a:fillRect/>
          </a:stretch>
        </p:blipFill>
        <p:spPr>
          <a:xfrm>
            <a:off x="1188623" y="1600201"/>
            <a:ext cx="9814753" cy="2774949"/>
          </a:xfrm>
          <a:prstGeom prst="rect">
            <a:avLst/>
          </a:prstGeom>
        </p:spPr>
      </p:pic>
      <p:sp>
        <p:nvSpPr>
          <p:cNvPr id="5" name="TextBox 4"/>
          <p:cNvSpPr txBox="1"/>
          <p:nvPr/>
        </p:nvSpPr>
        <p:spPr>
          <a:xfrm>
            <a:off x="1854200" y="4864100"/>
            <a:ext cx="7175500" cy="646331"/>
          </a:xfrm>
          <a:prstGeom prst="rect">
            <a:avLst/>
          </a:prstGeom>
          <a:noFill/>
        </p:spPr>
        <p:txBody>
          <a:bodyPr wrap="square" rtlCol="0" anchor="t">
            <a:spAutoFit/>
          </a:bodyPr>
          <a:lstStyle/>
          <a:p>
            <a:r>
              <a:rPr lang="en-US" dirty="0"/>
              <a:t>What could these approaches look like when teaching expressive arts? </a:t>
            </a:r>
          </a:p>
        </p:txBody>
      </p:sp>
    </p:spTree>
    <p:extLst>
      <p:ext uri="{BB962C8B-B14F-4D97-AF65-F5344CB8AC3E}">
        <p14:creationId xmlns:p14="http://schemas.microsoft.com/office/powerpoint/2010/main" val="921953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CB234-520D-43E2-BB33-3416A4290B2D}"/>
              </a:ext>
            </a:extLst>
          </p:cNvPr>
          <p:cNvSpPr>
            <a:spLocks noGrp="1"/>
          </p:cNvSpPr>
          <p:nvPr>
            <p:ph type="title"/>
          </p:nvPr>
        </p:nvSpPr>
        <p:spPr/>
        <p:txBody>
          <a:bodyPr/>
          <a:lstStyle/>
          <a:p>
            <a:r>
              <a:rPr lang="en-US" dirty="0"/>
              <a:t>What does the documentation say?</a:t>
            </a:r>
          </a:p>
        </p:txBody>
      </p:sp>
      <p:sp>
        <p:nvSpPr>
          <p:cNvPr id="3" name="Content Placeholder 2">
            <a:extLst>
              <a:ext uri="{FF2B5EF4-FFF2-40B4-BE49-F238E27FC236}">
                <a16:creationId xmlns:a16="http://schemas.microsoft.com/office/drawing/2014/main" id="{1F8D8939-CE2E-40BD-AB46-548717646ACC}"/>
              </a:ext>
            </a:extLst>
          </p:cNvPr>
          <p:cNvSpPr>
            <a:spLocks noGrp="1"/>
          </p:cNvSpPr>
          <p:nvPr>
            <p:ph idx="1"/>
          </p:nvPr>
        </p:nvSpPr>
        <p:spPr/>
        <p:txBody>
          <a:bodyPr vert="horz" lIns="91440" tIns="45720" rIns="91440" bIns="45720" rtlCol="0" anchor="t">
            <a:normAutofit/>
          </a:bodyPr>
          <a:lstStyle/>
          <a:p>
            <a:r>
              <a:rPr lang="en-US" dirty="0">
                <a:hlinkClick r:id="rId2"/>
              </a:rPr>
              <a:t>Foundation Phase</a:t>
            </a:r>
          </a:p>
          <a:p>
            <a:r>
              <a:rPr lang="en-US" dirty="0">
                <a:hlinkClick r:id="rId3"/>
              </a:rPr>
              <a:t>KS2</a:t>
            </a:r>
          </a:p>
          <a:p>
            <a:r>
              <a:rPr lang="en-US" dirty="0">
                <a:hlinkClick r:id="rId4"/>
              </a:rPr>
              <a:t>The future for Expressive Arts...</a:t>
            </a:r>
          </a:p>
          <a:p>
            <a:r>
              <a:rPr lang="en-US" dirty="0">
                <a:hlinkClick r:id="rId5"/>
              </a:rPr>
              <a:t>Literacy through Drama</a:t>
            </a:r>
          </a:p>
        </p:txBody>
      </p:sp>
    </p:spTree>
    <p:extLst>
      <p:ext uri="{BB962C8B-B14F-4D97-AF65-F5344CB8AC3E}">
        <p14:creationId xmlns:p14="http://schemas.microsoft.com/office/powerpoint/2010/main" val="1487975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500" y="228600"/>
            <a:ext cx="11391900" cy="5346700"/>
          </a:xfrm>
        </p:spPr>
        <p:txBody>
          <a:bodyPr>
            <a:normAutofit fontScale="25000" lnSpcReduction="20000"/>
          </a:bodyPr>
          <a:lstStyle/>
          <a:p>
            <a:pPr marL="0" indent="0">
              <a:buNone/>
            </a:pPr>
            <a:r>
              <a:rPr lang="en-US" sz="6400" b="1" dirty="0">
                <a:ea typeface="Comic Sans MS" charset="0"/>
                <a:cs typeface="Comic Sans MS" charset="0"/>
              </a:rPr>
              <a:t>Rationale</a:t>
            </a:r>
            <a:r>
              <a:rPr lang="en-US" sz="6400" dirty="0">
                <a:ea typeface="Comic Sans MS" charset="0"/>
                <a:cs typeface="Comic Sans MS" charset="0"/>
              </a:rPr>
              <a:t> </a:t>
            </a:r>
            <a:br>
              <a:rPr lang="en-US" sz="6400" dirty="0">
                <a:ea typeface="Comic Sans MS" charset="0"/>
                <a:cs typeface="Comic Sans MS" charset="0"/>
              </a:rPr>
            </a:br>
            <a:r>
              <a:rPr lang="en-US" sz="6400" dirty="0">
                <a:ea typeface="Comic Sans MS" charset="0"/>
                <a:cs typeface="Comic Sans MS" charset="0"/>
              </a:rPr>
              <a:t>Through the Expressive Arts Area of Learning and Experience, schools and teachers can encourage children and young people to develop their </a:t>
            </a:r>
            <a:r>
              <a:rPr lang="en-US" sz="6400" b="1" dirty="0">
                <a:solidFill>
                  <a:schemeClr val="accent6">
                    <a:lumMod val="60000"/>
                    <a:lumOff val="40000"/>
                  </a:schemeClr>
                </a:solidFill>
                <a:ea typeface="Comic Sans MS" charset="0"/>
                <a:cs typeface="Comic Sans MS" charset="0"/>
              </a:rPr>
              <a:t>creative appreciation </a:t>
            </a:r>
            <a:r>
              <a:rPr lang="en-US" sz="6400" dirty="0">
                <a:ea typeface="Comic Sans MS" charset="0"/>
                <a:cs typeface="Comic Sans MS" charset="0"/>
              </a:rPr>
              <a:t>and </a:t>
            </a:r>
            <a:r>
              <a:rPr lang="en-US" sz="6400" b="1" dirty="0">
                <a:solidFill>
                  <a:schemeClr val="accent5">
                    <a:lumMod val="75000"/>
                  </a:schemeClr>
                </a:solidFill>
                <a:ea typeface="Comic Sans MS" charset="0"/>
                <a:cs typeface="Comic Sans MS" charset="0"/>
              </a:rPr>
              <a:t>talent</a:t>
            </a:r>
            <a:r>
              <a:rPr lang="en-US" sz="6400" dirty="0">
                <a:ea typeface="Comic Sans MS" charset="0"/>
                <a:cs typeface="Comic Sans MS" charset="0"/>
              </a:rPr>
              <a:t> and their</a:t>
            </a:r>
            <a:r>
              <a:rPr lang="en-US" sz="6400" dirty="0">
                <a:solidFill>
                  <a:schemeClr val="bg2">
                    <a:lumMod val="25000"/>
                  </a:schemeClr>
                </a:solidFill>
                <a:ea typeface="Comic Sans MS" charset="0"/>
                <a:cs typeface="Comic Sans MS" charset="0"/>
              </a:rPr>
              <a:t> </a:t>
            </a:r>
            <a:r>
              <a:rPr lang="en-US" sz="6400" b="1" dirty="0">
                <a:solidFill>
                  <a:schemeClr val="bg2">
                    <a:lumMod val="25000"/>
                  </a:schemeClr>
                </a:solidFill>
                <a:ea typeface="Comic Sans MS" charset="0"/>
                <a:cs typeface="Comic Sans MS" charset="0"/>
              </a:rPr>
              <a:t>artistic</a:t>
            </a:r>
            <a:r>
              <a:rPr lang="en-US" sz="6400" dirty="0">
                <a:solidFill>
                  <a:schemeClr val="bg2">
                    <a:lumMod val="25000"/>
                  </a:schemeClr>
                </a:solidFill>
                <a:ea typeface="Comic Sans MS" charset="0"/>
                <a:cs typeface="Comic Sans MS" charset="0"/>
              </a:rPr>
              <a:t> </a:t>
            </a:r>
            <a:r>
              <a:rPr lang="en-US" sz="6400" dirty="0">
                <a:ea typeface="Comic Sans MS" charset="0"/>
                <a:cs typeface="Comic Sans MS" charset="0"/>
              </a:rPr>
              <a:t>and </a:t>
            </a:r>
            <a:r>
              <a:rPr lang="en-US" sz="6400" b="1" dirty="0">
                <a:solidFill>
                  <a:schemeClr val="accent4">
                    <a:lumMod val="75000"/>
                  </a:schemeClr>
                </a:solidFill>
                <a:ea typeface="Comic Sans MS" charset="0"/>
                <a:cs typeface="Comic Sans MS" charset="0"/>
              </a:rPr>
              <a:t>performance skills</a:t>
            </a:r>
            <a:r>
              <a:rPr lang="en-US" sz="6400" b="1" dirty="0">
                <a:ea typeface="Comic Sans MS" charset="0"/>
                <a:cs typeface="Comic Sans MS" charset="0"/>
              </a:rPr>
              <a:t>. </a:t>
            </a:r>
          </a:p>
          <a:p>
            <a:pPr marL="0" indent="0">
              <a:buNone/>
            </a:pPr>
            <a:endParaRPr lang="en-US" sz="4800" dirty="0">
              <a:ea typeface="Comic Sans MS" charset="0"/>
              <a:cs typeface="Comic Sans MS" charset="0"/>
            </a:endParaRPr>
          </a:p>
          <a:p>
            <a:pPr marL="0" indent="0">
              <a:buNone/>
            </a:pPr>
            <a:r>
              <a:rPr lang="en-US" sz="6400" dirty="0">
                <a:ea typeface="Comic Sans MS" charset="0"/>
                <a:cs typeface="Comic Sans MS" charset="0"/>
              </a:rPr>
              <a:t>The expressive arts provide </a:t>
            </a:r>
            <a:r>
              <a:rPr lang="en-US" sz="6400" dirty="0">
                <a:solidFill>
                  <a:srgbClr val="FF0000"/>
                </a:solidFill>
                <a:ea typeface="Comic Sans MS" charset="0"/>
                <a:cs typeface="Comic Sans MS" charset="0"/>
              </a:rPr>
              <a:t>opportunities </a:t>
            </a:r>
            <a:r>
              <a:rPr lang="en-US" sz="6400" dirty="0">
                <a:ea typeface="Comic Sans MS" charset="0"/>
                <a:cs typeface="Comic Sans MS" charset="0"/>
              </a:rPr>
              <a:t>to </a:t>
            </a:r>
            <a:r>
              <a:rPr lang="en-US" sz="6400" dirty="0">
                <a:solidFill>
                  <a:srgbClr val="FF0000"/>
                </a:solidFill>
                <a:ea typeface="Comic Sans MS" charset="0"/>
                <a:cs typeface="Comic Sans MS" charset="0"/>
              </a:rPr>
              <a:t>explore</a:t>
            </a:r>
            <a:r>
              <a:rPr lang="en-US" sz="6400" dirty="0">
                <a:ea typeface="Comic Sans MS" charset="0"/>
                <a:cs typeface="Comic Sans MS" charset="0"/>
              </a:rPr>
              <a:t> thinking, refine, and communicate ideas, engaging thinking, imagination and senses creatively.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They also </a:t>
            </a:r>
            <a:r>
              <a:rPr lang="en-US" sz="6400" b="1" dirty="0">
                <a:solidFill>
                  <a:srgbClr val="00B050"/>
                </a:solidFill>
                <a:ea typeface="Comic Sans MS" charset="0"/>
                <a:cs typeface="Comic Sans MS" charset="0"/>
              </a:rPr>
              <a:t>promote exploration of issues of personal and cultural identity</a:t>
            </a:r>
            <a:r>
              <a:rPr lang="en-US" sz="6400" dirty="0">
                <a:ea typeface="Comic Sans MS" charset="0"/>
                <a:cs typeface="Comic Sans MS" charset="0"/>
              </a:rPr>
              <a:t>. Engagement with the expressive arts requires application, perseverance and close attention to detail, capacities that have benefits across learning more widely.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In the Arts in Education in the Schools of Wales review commissioned by the Welsh Government, Professor Dai Smith said powerfully </a:t>
            </a:r>
            <a:r>
              <a:rPr lang="en-US" sz="6400" b="1" dirty="0">
                <a:solidFill>
                  <a:srgbClr val="00B0F0"/>
                </a:solidFill>
                <a:ea typeface="Comic Sans MS" charset="0"/>
                <a:cs typeface="Comic Sans MS" charset="0"/>
              </a:rPr>
              <a:t>‘It is clear…that countries across the world recognise the significance and potential of the arts in enabling improved educational, social and economic outcomes’.</a:t>
            </a:r>
            <a:r>
              <a:rPr lang="en-US" sz="6400" dirty="0">
                <a:ea typeface="Comic Sans MS" charset="0"/>
                <a:cs typeface="Comic Sans MS" charset="0"/>
              </a:rPr>
              <a:t> </a:t>
            </a:r>
          </a:p>
          <a:p>
            <a:pPr marL="0" indent="0">
              <a:buNone/>
            </a:pPr>
            <a:r>
              <a:rPr lang="en-US" sz="6400" dirty="0">
                <a:ea typeface="Comic Sans MS" charset="0"/>
                <a:cs typeface="Comic Sans MS" charset="0"/>
              </a:rPr>
              <a:t>The expressive arts provide </a:t>
            </a:r>
            <a:r>
              <a:rPr lang="en-US" sz="6400" b="1" dirty="0">
                <a:solidFill>
                  <a:schemeClr val="accent2">
                    <a:lumMod val="50000"/>
                  </a:schemeClr>
                </a:solidFill>
                <a:ea typeface="Comic Sans MS" charset="0"/>
                <a:cs typeface="Comic Sans MS" charset="0"/>
              </a:rPr>
              <a:t>inspiration</a:t>
            </a:r>
            <a:r>
              <a:rPr lang="en-US" sz="6400" dirty="0">
                <a:ea typeface="Comic Sans MS" charset="0"/>
                <a:cs typeface="Comic Sans MS" charset="0"/>
              </a:rPr>
              <a:t> and </a:t>
            </a:r>
            <a:r>
              <a:rPr lang="en-US" sz="6400" b="1" dirty="0">
                <a:solidFill>
                  <a:schemeClr val="accent2">
                    <a:lumMod val="50000"/>
                  </a:schemeClr>
                </a:solidFill>
                <a:ea typeface="Comic Sans MS" charset="0"/>
                <a:cs typeface="Comic Sans MS" charset="0"/>
              </a:rPr>
              <a:t>motivation</a:t>
            </a:r>
            <a:r>
              <a:rPr lang="en-US" sz="6400" dirty="0">
                <a:ea typeface="Comic Sans MS" charset="0"/>
                <a:cs typeface="Comic Sans MS" charset="0"/>
              </a:rPr>
              <a:t> as they bring children and young people into contact with the creative processes, performances and products of others and stimulate their own experimentation and </a:t>
            </a:r>
            <a:r>
              <a:rPr lang="en-US" sz="6400" b="1" dirty="0">
                <a:solidFill>
                  <a:schemeClr val="accent6">
                    <a:lumMod val="40000"/>
                    <a:lumOff val="60000"/>
                  </a:schemeClr>
                </a:solidFill>
                <a:ea typeface="Comic Sans MS" charset="0"/>
                <a:cs typeface="Comic Sans MS" charset="0"/>
              </a:rPr>
              <a:t>creativity</a:t>
            </a:r>
            <a:r>
              <a:rPr lang="en-US" sz="6400" dirty="0">
                <a:ea typeface="Comic Sans MS" charset="0"/>
                <a:cs typeface="Comic Sans MS" charset="0"/>
              </a:rPr>
              <a:t>. </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rPr>
              <a:t>They provide many </a:t>
            </a:r>
            <a:r>
              <a:rPr lang="en-US" sz="6400" dirty="0">
                <a:solidFill>
                  <a:srgbClr val="FF0000"/>
                </a:solidFill>
                <a:ea typeface="Comic Sans MS" charset="0"/>
                <a:cs typeface="Comic Sans MS" charset="0"/>
              </a:rPr>
              <a:t>opportunities</a:t>
            </a:r>
            <a:r>
              <a:rPr lang="en-US" sz="6400" dirty="0">
                <a:ea typeface="Comic Sans MS" charset="0"/>
                <a:cs typeface="Comic Sans MS" charset="0"/>
              </a:rPr>
              <a:t> for </a:t>
            </a:r>
            <a:r>
              <a:rPr lang="en-US" sz="6400" dirty="0">
                <a:solidFill>
                  <a:srgbClr val="FF0000"/>
                </a:solidFill>
                <a:ea typeface="Comic Sans MS" charset="0"/>
                <a:cs typeface="Comic Sans MS" charset="0"/>
              </a:rPr>
              <a:t>experiences</a:t>
            </a:r>
            <a:r>
              <a:rPr lang="en-US" sz="6400" dirty="0">
                <a:ea typeface="Comic Sans MS" charset="0"/>
                <a:cs typeface="Comic Sans MS" charset="0"/>
              </a:rPr>
              <a:t> such as visits to theatres and galleries and for bringing the specialist expertise of, for example, artists and musicians into the classroom. </a:t>
            </a:r>
          </a:p>
          <a:p>
            <a:pPr marL="0" indent="0">
              <a:buNone/>
            </a:pPr>
            <a:endParaRPr lang="en-US" sz="6400" dirty="0">
              <a:ea typeface="Comic Sans MS" charset="0"/>
              <a:cs typeface="Comic Sans MS" charset="0"/>
            </a:endParaRPr>
          </a:p>
          <a:p>
            <a:pPr marL="0" indent="0">
              <a:buNone/>
            </a:pPr>
            <a:r>
              <a:rPr lang="en-US" sz="6400" dirty="0">
                <a:ea typeface="Comic Sans MS" charset="0"/>
                <a:cs typeface="Comic Sans MS" charset="0"/>
              </a:rPr>
              <a:t>Achievement in the expressive arts also provides a basis for lifelong participation and can ultimately contribute to a thriving economy and cultural life for Wales.</a:t>
            </a:r>
          </a:p>
          <a:p>
            <a:pPr marL="0" indent="0">
              <a:buNone/>
            </a:pPr>
            <a:endParaRPr lang="en-US" sz="4400" dirty="0">
              <a:ea typeface="Comic Sans MS" charset="0"/>
              <a:cs typeface="Comic Sans MS" charset="0"/>
            </a:endParaRPr>
          </a:p>
          <a:p>
            <a:pPr marL="0" indent="0">
              <a:buNone/>
            </a:pPr>
            <a:r>
              <a:rPr lang="en-US" sz="6400" dirty="0">
                <a:ea typeface="Comic Sans MS" charset="0"/>
                <a:cs typeface="Comic Sans MS" charset="0"/>
                <a:hlinkClick r:id="rId2"/>
              </a:rPr>
              <a:t>https://www.conwyartsandmusic.org.uk/en/updates/2015-03-03-the-expressive-arts-are-proposed-as-one-of-six-areas-of-learning-and-experience-in-professor-donaldsons-review-of-the-education-curriculum-in-wales</a:t>
            </a:r>
            <a:endParaRPr lang="en-US" sz="6400" dirty="0">
              <a:ea typeface="Comic Sans MS" charset="0"/>
              <a:cs typeface="Comic Sans MS" charset="0"/>
            </a:endParaRPr>
          </a:p>
          <a:p>
            <a:endParaRPr lang="en-US" dirty="0"/>
          </a:p>
        </p:txBody>
      </p:sp>
    </p:spTree>
    <p:extLst>
      <p:ext uri="{BB962C8B-B14F-4D97-AF65-F5344CB8AC3E}">
        <p14:creationId xmlns:p14="http://schemas.microsoft.com/office/powerpoint/2010/main" val="143736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92100" y="368300"/>
            <a:ext cx="11658600" cy="5029199"/>
          </a:xfrm>
        </p:spPr>
        <p:txBody>
          <a:bodyPr>
            <a:normAutofit fontScale="62500" lnSpcReduction="20000"/>
          </a:bodyPr>
          <a:lstStyle/>
          <a:p>
            <a:pPr marL="0" indent="0">
              <a:buNone/>
            </a:pPr>
            <a:r>
              <a:rPr lang="en-US" b="1" dirty="0">
                <a:ea typeface="Comic Sans MS" charset="0"/>
                <a:cs typeface="Comic Sans MS" charset="0"/>
              </a:rPr>
              <a:t>Scope and connections with other Areas of Learning and Experience</a:t>
            </a:r>
            <a:r>
              <a:rPr lang="en-US" dirty="0">
                <a:ea typeface="Comic Sans MS" charset="0"/>
                <a:cs typeface="Comic Sans MS" charset="0"/>
              </a:rPr>
              <a:t> </a:t>
            </a:r>
          </a:p>
          <a:p>
            <a:pPr marL="0" indent="0">
              <a:buNone/>
            </a:pPr>
            <a:br>
              <a:rPr lang="en-US" dirty="0">
                <a:ea typeface="Comic Sans MS" charset="0"/>
                <a:cs typeface="Comic Sans MS" charset="0"/>
              </a:rPr>
            </a:br>
            <a:r>
              <a:rPr lang="en-US" dirty="0">
                <a:ea typeface="Comic Sans MS" charset="0"/>
                <a:cs typeface="Comic Sans MS" charset="0"/>
              </a:rPr>
              <a:t>The Expressive Arts Area of Learning and Experience will span </a:t>
            </a:r>
            <a:r>
              <a:rPr lang="en-US" dirty="0">
                <a:solidFill>
                  <a:srgbClr val="00B050"/>
                </a:solidFill>
                <a:ea typeface="Comic Sans MS" charset="0"/>
                <a:cs typeface="Comic Sans MS" charset="0"/>
              </a:rPr>
              <a:t>art, drama, music, dance, film and digital media</a:t>
            </a:r>
            <a:r>
              <a:rPr lang="en-US" dirty="0">
                <a:ea typeface="Comic Sans MS" charset="0"/>
                <a:cs typeface="Comic Sans MS" charset="0"/>
              </a:rPr>
              <a:t>, encompassing wider creative aspects such as </a:t>
            </a:r>
            <a:r>
              <a:rPr lang="en-US" b="1" dirty="0">
                <a:solidFill>
                  <a:schemeClr val="tx2">
                    <a:lumMod val="60000"/>
                    <a:lumOff val="40000"/>
                  </a:schemeClr>
                </a:solidFill>
                <a:ea typeface="Comic Sans MS" charset="0"/>
                <a:cs typeface="Comic Sans MS" charset="0"/>
              </a:rPr>
              <a:t>improvisation</a:t>
            </a:r>
            <a:r>
              <a:rPr lang="en-US" dirty="0">
                <a:ea typeface="Comic Sans MS" charset="0"/>
                <a:cs typeface="Comic Sans MS" charset="0"/>
              </a:rPr>
              <a:t>. </a:t>
            </a:r>
          </a:p>
          <a:p>
            <a:pPr marL="0" indent="0">
              <a:buNone/>
            </a:pPr>
            <a:r>
              <a:rPr lang="en-US" dirty="0">
                <a:ea typeface="Comic Sans MS" charset="0"/>
                <a:cs typeface="Comic Sans MS" charset="0"/>
              </a:rPr>
              <a:t>The Review has taken account of the report of the review of Arts in Education in the Schools in Wales, which described ‘the arts’ as including the making, performance, expression or appreciation of one or more of: music; drama; dance; film and digital media; visual arts and design; literature and creative writing. </a:t>
            </a:r>
          </a:p>
          <a:p>
            <a:pPr marL="0" indent="0">
              <a:buNone/>
            </a:pPr>
            <a:r>
              <a:rPr lang="en-US" dirty="0">
                <a:ea typeface="Comic Sans MS" charset="0"/>
                <a:cs typeface="Comic Sans MS" charset="0"/>
              </a:rPr>
              <a:t>All of these art forms will be addressed within the curriculum, mainly through the Expressive Arts Area of Learning and Experience, but outcomes for literature and creative writing will form part of the Languages, literacy and communication Area of Learning and Experience. </a:t>
            </a:r>
          </a:p>
          <a:p>
            <a:pPr marL="0" indent="0">
              <a:buNone/>
            </a:pPr>
            <a:endParaRPr lang="en-US" sz="2200" dirty="0">
              <a:ea typeface="Comic Sans MS" charset="0"/>
              <a:cs typeface="Comic Sans MS" charset="0"/>
            </a:endParaRPr>
          </a:p>
          <a:p>
            <a:pPr marL="0" indent="0">
              <a:buNone/>
            </a:pPr>
            <a:r>
              <a:rPr lang="en-US" dirty="0">
                <a:ea typeface="Comic Sans MS" charset="0"/>
                <a:cs typeface="Comic Sans MS" charset="0"/>
              </a:rPr>
              <a:t>There will also be connections between the Expressive Arts Area of Learning and Experience and the technologies components of the Science and technology and Humanities Areas of Learning and Experience in interpreting and expressing meaning.</a:t>
            </a:r>
          </a:p>
          <a:p>
            <a:pPr marL="0" indent="0">
              <a:buNone/>
            </a:pPr>
            <a:endParaRPr lang="en-US" sz="2000" dirty="0">
              <a:ea typeface="Comic Sans MS" charset="0"/>
              <a:cs typeface="Comic Sans MS" charset="0"/>
            </a:endParaRPr>
          </a:p>
          <a:p>
            <a:pPr marL="0" indent="0">
              <a:buNone/>
            </a:pPr>
            <a:r>
              <a:rPr lang="en-US" dirty="0">
                <a:ea typeface="Comic Sans MS" charset="0"/>
                <a:cs typeface="Comic Sans MS" charset="0"/>
                <a:hlinkClick r:id="rId2"/>
              </a:rPr>
              <a:t>https://www.conwyartsandmusic.org.uk/en/updates/2015-03-03-the-expressive-arts-are-proposed-as-one-of-six-areas-of-learning-and-experience-in-professor-donaldsons-review-of-the-education-curriculum-in-wales</a:t>
            </a:r>
            <a:endParaRPr lang="en-US" dirty="0">
              <a:ea typeface="Comic Sans MS" charset="0"/>
              <a:cs typeface="Comic Sans MS" charset="0"/>
            </a:endParaRPr>
          </a:p>
          <a:p>
            <a:endParaRPr lang="en-US" dirty="0"/>
          </a:p>
        </p:txBody>
      </p:sp>
    </p:spTree>
    <p:extLst>
      <p:ext uri="{BB962C8B-B14F-4D97-AF65-F5344CB8AC3E}">
        <p14:creationId xmlns:p14="http://schemas.microsoft.com/office/powerpoint/2010/main" val="2006139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46100" y="454719"/>
            <a:ext cx="11023600" cy="646331"/>
          </a:xfrm>
          <a:prstGeom prst="rect">
            <a:avLst/>
          </a:prstGeom>
        </p:spPr>
        <p:txBody>
          <a:bodyPr wrap="square">
            <a:spAutoFit/>
          </a:bodyPr>
          <a:lstStyle/>
          <a:p>
            <a:pPr algn="ctr"/>
            <a:r>
              <a:rPr lang="en-US" dirty="0">
                <a:ea typeface="Comic Sans MS" charset="0"/>
                <a:cs typeface="Comic Sans MS" charset="0"/>
              </a:rPr>
              <a:t>The </a:t>
            </a:r>
            <a:r>
              <a:rPr lang="en-US" dirty="0">
                <a:ea typeface="Comic Sans MS" charset="0"/>
                <a:cs typeface="Comic Sans MS" charset="0"/>
                <a:hlinkClick r:id="rId2"/>
              </a:rPr>
              <a:t>Lead Creative Schools Scheme </a:t>
            </a:r>
            <a:r>
              <a:rPr lang="en-US" dirty="0">
                <a:ea typeface="Comic Sans MS" charset="0"/>
                <a:cs typeface="Comic Sans MS" charset="0"/>
              </a:rPr>
              <a:t>aims to promote new ways of working, with innovative and bespoke programmes of learning designed to improve the quality of teaching and learning</a:t>
            </a:r>
            <a:r>
              <a:rPr lang="en-US" dirty="0">
                <a:latin typeface="Comic Sans MS" charset="0"/>
                <a:ea typeface="Comic Sans MS" charset="0"/>
                <a:cs typeface="Comic Sans MS" charset="0"/>
              </a:rPr>
              <a:t>. </a:t>
            </a:r>
            <a:endParaRPr lang="en-US" sz="2800" dirty="0">
              <a:latin typeface="Comic Sans MS" charset="0"/>
              <a:ea typeface="Comic Sans MS" charset="0"/>
              <a:cs typeface="Comic Sans MS" charset="0"/>
            </a:endParaRPr>
          </a:p>
        </p:txBody>
      </p:sp>
      <p:sp>
        <p:nvSpPr>
          <p:cNvPr id="6" name="Content Placeholder 5"/>
          <p:cNvSpPr>
            <a:spLocks noGrp="1"/>
          </p:cNvSpPr>
          <p:nvPr>
            <p:ph idx="1"/>
          </p:nvPr>
        </p:nvSpPr>
        <p:spPr/>
        <p:txBody>
          <a:bodyPr>
            <a:normAutofit/>
          </a:bodyPr>
          <a:lstStyle/>
          <a:p>
            <a:r>
              <a:rPr lang="en-US" sz="2000" dirty="0">
                <a:hlinkClick r:id="rId3"/>
              </a:rPr>
              <a:t>Teachers TV – a blast from the past…what are your thoughts on the drama/literacy work seen here? </a:t>
            </a:r>
            <a:endParaRPr lang="en-US" sz="2000" dirty="0"/>
          </a:p>
          <a:p>
            <a:r>
              <a:rPr lang="en-US" sz="2000" dirty="0">
                <a:hlinkClick r:id="rId4"/>
              </a:rPr>
              <a:t>Teachers TV Drama literacy</a:t>
            </a:r>
            <a:endParaRPr lang="en-GB" sz="2000" dirty="0"/>
          </a:p>
        </p:txBody>
      </p:sp>
    </p:spTree>
    <p:extLst>
      <p:ext uri="{BB962C8B-B14F-4D97-AF65-F5344CB8AC3E}">
        <p14:creationId xmlns:p14="http://schemas.microsoft.com/office/powerpoint/2010/main" val="4250684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r>
              <a:rPr lang="mr-IN" dirty="0"/>
              <a:t>…</a:t>
            </a:r>
            <a:r>
              <a:rPr lang="en-US" dirty="0"/>
              <a:t>..</a:t>
            </a:r>
          </a:p>
        </p:txBody>
      </p:sp>
      <p:pic>
        <p:nvPicPr>
          <p:cNvPr id="4" name="Picture 3"/>
          <p:cNvPicPr>
            <a:picLocks noChangeAspect="1"/>
          </p:cNvPicPr>
          <p:nvPr/>
        </p:nvPicPr>
        <p:blipFill>
          <a:blip r:embed="rId2"/>
          <a:stretch>
            <a:fillRect/>
          </a:stretch>
        </p:blipFill>
        <p:spPr>
          <a:xfrm>
            <a:off x="10668000" y="5393267"/>
            <a:ext cx="903816" cy="903816"/>
          </a:xfrm>
          <a:prstGeom prst="rect">
            <a:avLst/>
          </a:prstGeom>
        </p:spPr>
      </p:pic>
      <p:sp>
        <p:nvSpPr>
          <p:cNvPr id="3" name="TextBox 2">
            <a:extLst>
              <a:ext uri="{FF2B5EF4-FFF2-40B4-BE49-F238E27FC236}">
                <a16:creationId xmlns:a16="http://schemas.microsoft.com/office/drawing/2014/main" id="{6EE30F99-5FFB-4C6B-B2A5-1F4BD226E70B}"/>
              </a:ext>
            </a:extLst>
          </p:cNvPr>
          <p:cNvSpPr txBox="1"/>
          <p:nvPr/>
        </p:nvSpPr>
        <p:spPr>
          <a:xfrm>
            <a:off x="657957" y="1544515"/>
            <a:ext cx="6809642" cy="424731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In your groups:</a:t>
            </a:r>
          </a:p>
          <a:p>
            <a:endParaRPr lang="en-US" dirty="0">
              <a:cs typeface="Calibri"/>
            </a:endParaRPr>
          </a:p>
          <a:p>
            <a:pPr marL="285750" indent="-285750">
              <a:buFont typeface="Arial"/>
              <a:buChar char="•"/>
            </a:pPr>
            <a:r>
              <a:rPr lang="en-US" dirty="0">
                <a:cs typeface="Calibri"/>
              </a:rPr>
              <a:t>Construct a </a:t>
            </a:r>
            <a:r>
              <a:rPr lang="en-US" b="1" dirty="0">
                <a:cs typeface="Calibri"/>
              </a:rPr>
              <a:t>Drama or Art </a:t>
            </a:r>
            <a:r>
              <a:rPr lang="en-US" dirty="0">
                <a:cs typeface="Calibri"/>
              </a:rPr>
              <a:t>lesson that fits with the documentation for your phase.</a:t>
            </a:r>
          </a:p>
          <a:p>
            <a:pPr marL="285750" indent="-285750">
              <a:buFont typeface="Arial"/>
              <a:buChar char="•"/>
            </a:pPr>
            <a:r>
              <a:rPr lang="en-US" dirty="0">
                <a:cs typeface="Calibri"/>
              </a:rPr>
              <a:t>Develop or use pupils'</a:t>
            </a:r>
            <a:r>
              <a:rPr lang="en-US" b="1" dirty="0">
                <a:cs typeface="Calibri"/>
              </a:rPr>
              <a:t> </a:t>
            </a:r>
            <a:r>
              <a:rPr lang="en-US" b="1" dirty="0" err="1">
                <a:cs typeface="Calibri"/>
              </a:rPr>
              <a:t>oracy</a:t>
            </a:r>
            <a:r>
              <a:rPr lang="en-US" dirty="0">
                <a:cs typeface="Calibri"/>
              </a:rPr>
              <a:t> in the lesson –explain what is being developed or used. Word level? Sentence level? Vocabulary? Notion of audience?</a:t>
            </a:r>
          </a:p>
          <a:p>
            <a:pPr marL="285750" indent="-285750">
              <a:buFont typeface="Arial"/>
              <a:buChar char="•"/>
            </a:pPr>
            <a:r>
              <a:rPr lang="en-US" dirty="0">
                <a:cs typeface="Calibri"/>
              </a:rPr>
              <a:t>How will you ‘teach’ oracy in your lesson?</a:t>
            </a:r>
          </a:p>
          <a:p>
            <a:pPr marL="285750" indent="-285750">
              <a:buFont typeface="Arial"/>
              <a:buChar char="•"/>
            </a:pPr>
            <a:r>
              <a:rPr lang="en-US" dirty="0">
                <a:cs typeface="Calibri"/>
              </a:rPr>
              <a:t>Plan it according to one of Barnes' cross-curricular models.</a:t>
            </a:r>
          </a:p>
          <a:p>
            <a:pPr marL="285750" indent="-285750">
              <a:buFont typeface="Arial"/>
              <a:buChar char="•"/>
            </a:pPr>
            <a:r>
              <a:rPr lang="en-US" dirty="0">
                <a:cs typeface="Calibri"/>
              </a:rPr>
              <a:t>Three groups will present to the class.</a:t>
            </a:r>
          </a:p>
          <a:p>
            <a:pPr marL="285750" indent="-285750">
              <a:buFont typeface="Arial"/>
              <a:buChar char="•"/>
            </a:pPr>
            <a:r>
              <a:rPr lang="en-US" dirty="0">
                <a:cs typeface="Calibri"/>
              </a:rPr>
              <a:t>All groups will share their ideas via the forum on Moodle.</a:t>
            </a:r>
          </a:p>
          <a:p>
            <a:pPr marL="285750" indent="-285750">
              <a:buFont typeface="Arial"/>
              <a:buChar char="•"/>
            </a:pPr>
            <a:endParaRPr lang="en-US" dirty="0">
              <a:cs typeface="Calibri"/>
            </a:endParaRPr>
          </a:p>
          <a:p>
            <a:pPr marL="285750" indent="-285750">
              <a:buFont typeface="Arial"/>
              <a:buChar char="•"/>
            </a:pPr>
            <a:r>
              <a:rPr lang="en-US" dirty="0">
                <a:cs typeface="Calibri"/>
              </a:rPr>
              <a:t>Be prepared to explain and justify your ideas.</a:t>
            </a:r>
          </a:p>
          <a:p>
            <a:endParaRPr lang="en-US" dirty="0">
              <a:cs typeface="Calibri"/>
            </a:endParaRPr>
          </a:p>
          <a:p>
            <a:pPr algn="ctr"/>
            <a:endParaRPr lang="en-US" dirty="0">
              <a:cs typeface="Calibri"/>
            </a:endParaRPr>
          </a:p>
        </p:txBody>
      </p:sp>
    </p:spTree>
    <p:extLst>
      <p:ext uri="{BB962C8B-B14F-4D97-AF65-F5344CB8AC3E}">
        <p14:creationId xmlns:p14="http://schemas.microsoft.com/office/powerpoint/2010/main" val="2070524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itchFamily="34" charset="0"/>
                <a:ea typeface="Comic Sans MS" charset="0"/>
                <a:cs typeface="Arial" pitchFamily="34" charset="0"/>
              </a:rPr>
              <a:t>Post-session tasks: </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pPr marL="114300" indent="0">
              <a:buNone/>
            </a:pPr>
            <a:endParaRPr lang="en-GB" dirty="0">
              <a:latin typeface="Comic Sans MS" charset="0"/>
              <a:ea typeface="Comic Sans MS" charset="0"/>
              <a:cs typeface="Comic Sans MS" charset="0"/>
            </a:endParaRPr>
          </a:p>
          <a:p>
            <a:pPr marL="114300" indent="0">
              <a:buNone/>
            </a:pPr>
            <a:r>
              <a:rPr lang="en-GB" dirty="0">
                <a:latin typeface="Arial" pitchFamily="34" charset="0"/>
                <a:ea typeface="Comic Sans MS" charset="0"/>
                <a:cs typeface="Arial" pitchFamily="34" charset="0"/>
              </a:rPr>
              <a:t>A)Share your ideas from today to the forum under the Literacy tab on Moodle by Monday.</a:t>
            </a:r>
          </a:p>
          <a:p>
            <a:pPr marL="114300" indent="0">
              <a:buNone/>
            </a:pPr>
            <a:endParaRPr lang="en-GB" dirty="0">
              <a:latin typeface="Arial" pitchFamily="34" charset="0"/>
              <a:ea typeface="Comic Sans MS" charset="0"/>
              <a:cs typeface="Arial" pitchFamily="34" charset="0"/>
            </a:endParaRPr>
          </a:p>
          <a:p>
            <a:pPr marL="114300" indent="0">
              <a:buNone/>
            </a:pPr>
            <a:r>
              <a:rPr lang="en-GB" dirty="0">
                <a:latin typeface="Arial" pitchFamily="34" charset="0"/>
                <a:ea typeface="Comic Sans MS" charset="0"/>
                <a:cs typeface="Arial" pitchFamily="34" charset="0"/>
              </a:rPr>
              <a:t>B) Bring with you to the next session any lessons or observations you have regarding Health and Well-being session in your placement schools.</a:t>
            </a:r>
          </a:p>
          <a:p>
            <a:pPr marL="114300" indent="0">
              <a:buNone/>
            </a:pPr>
            <a:endParaRPr lang="en-GB" dirty="0">
              <a:latin typeface="Arial" pitchFamily="34" charset="0"/>
              <a:ea typeface="Comic Sans MS" charset="0"/>
              <a:cs typeface="Arial" pitchFamily="34" charset="0"/>
            </a:endParaRPr>
          </a:p>
          <a:p>
            <a:pPr marL="114300" indent="0">
              <a:buNone/>
            </a:pPr>
            <a:r>
              <a:rPr lang="en-GB" dirty="0">
                <a:latin typeface="Arial" pitchFamily="34" charset="0"/>
                <a:ea typeface="Comic Sans MS" charset="0"/>
                <a:cs typeface="Arial" pitchFamily="34" charset="0"/>
              </a:rPr>
              <a:t>C) Revisit this document: Well-being of Future Generations (Wales) Act 2015</a:t>
            </a:r>
            <a:endParaRPr lang="en-GB" dirty="0">
              <a:latin typeface="Arial" pitchFamily="34" charset="0"/>
              <a:cs typeface="Arial" pitchFamily="34" charset="0"/>
            </a:endParaRPr>
          </a:p>
          <a:p>
            <a:pPr marL="114300" indent="0">
              <a:buNone/>
            </a:pPr>
            <a:r>
              <a:rPr lang="en-US" dirty="0">
                <a:latin typeface="Arial" pitchFamily="34" charset="0"/>
                <a:ea typeface="Comic Sans MS" charset="0"/>
                <a:cs typeface="Arial" pitchFamily="34" charset="0"/>
                <a:hlinkClick r:id="rId2"/>
              </a:rPr>
              <a:t>http://gov.wales/topics/people-and-communities/people/future-generations-act/?lang=en</a:t>
            </a:r>
            <a:endParaRPr lang="en-US" dirty="0">
              <a:latin typeface="Arial" pitchFamily="34" charset="0"/>
              <a:ea typeface="Comic Sans MS" charset="0"/>
              <a:cs typeface="Arial" pitchFamily="34" charset="0"/>
            </a:endParaRPr>
          </a:p>
          <a:p>
            <a:pPr marL="114300" indent="0">
              <a:buNone/>
            </a:pPr>
            <a:endParaRPr lang="is-IS" dirty="0">
              <a:latin typeface="Comic Sans MS" charset="0"/>
              <a:ea typeface="Comic Sans MS" charset="0"/>
              <a:cs typeface="Comic Sans MS" charset="0"/>
            </a:endParaRPr>
          </a:p>
          <a:p>
            <a:pPr marL="114300" indent="0">
              <a:buNone/>
            </a:pPr>
            <a:endParaRPr lang="en-GB" dirty="0">
              <a:latin typeface="Comic Sans MS" charset="0"/>
              <a:ea typeface="Comic Sans MS" charset="0"/>
              <a:cs typeface="Comic Sans MS" charset="0"/>
            </a:endParaRPr>
          </a:p>
          <a:p>
            <a:pPr marL="114300" indent="0">
              <a:buNone/>
            </a:pPr>
            <a:endParaRPr lang="en-GB" dirty="0"/>
          </a:p>
        </p:txBody>
      </p:sp>
      <p:pic>
        <p:nvPicPr>
          <p:cNvPr id="5" name="Picture 4"/>
          <p:cNvPicPr>
            <a:picLocks noChangeAspect="1"/>
          </p:cNvPicPr>
          <p:nvPr/>
        </p:nvPicPr>
        <p:blipFill>
          <a:blip r:embed="rId3"/>
          <a:stretch>
            <a:fillRect/>
          </a:stretch>
        </p:blipFill>
        <p:spPr>
          <a:xfrm>
            <a:off x="10668000" y="5393267"/>
            <a:ext cx="903816" cy="903816"/>
          </a:xfrm>
          <a:prstGeom prst="rect">
            <a:avLst/>
          </a:prstGeom>
        </p:spPr>
      </p:pic>
    </p:spTree>
    <p:extLst>
      <p:ext uri="{BB962C8B-B14F-4D97-AF65-F5344CB8AC3E}">
        <p14:creationId xmlns:p14="http://schemas.microsoft.com/office/powerpoint/2010/main" val="753341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A0D7E578-C770-434C-9B34-965420741501}" vid="{C25D42E0-6264-6945-8A42-AE73DE391D30}"/>
    </a:ext>
  </a:ext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38F608C28E4C14AA92A00A39936C4E9" ma:contentTypeVersion="24" ma:contentTypeDescription="Create a new document." ma:contentTypeScope="" ma:versionID="5c239f04a8138b5b4bd371050dba29a6">
  <xsd:schema xmlns:xsd="http://www.w3.org/2001/XMLSchema" xmlns:xs="http://www.w3.org/2001/XMLSchema" xmlns:p="http://schemas.microsoft.com/office/2006/metadata/properties" xmlns:ns3="b55e67e9-c331-48bb-9225-044246612f9d" xmlns:ns4="a88b85f8-fab3-4317-8d38-a725c20f5341" targetNamespace="http://schemas.microsoft.com/office/2006/metadata/properties" ma:root="true" ma:fieldsID="844dbff1b47935ca8f258135130ed8d4" ns3:_="" ns4:_="">
    <xsd:import namespace="b55e67e9-c331-48bb-9225-044246612f9d"/>
    <xsd:import namespace="a88b85f8-fab3-4317-8d38-a725c20f5341"/>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55e67e9-c331-48bb-9225-044246612f9d"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NotebookType" ma:index="13" nillable="true" ma:displayName="Notebook Type" ma:internalName="NotebookType">
      <xsd:simpleType>
        <xsd:restriction base="dms:Text"/>
      </xsd:simpleType>
    </xsd:element>
    <xsd:element name="FolderType" ma:index="14" nillable="true" ma:displayName="Folder Type" ma:internalName="FolderType">
      <xsd:simpleType>
        <xsd:restriction base="dms:Text"/>
      </xsd:simpleType>
    </xsd:element>
    <xsd:element name="Owner" ma:index="1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6" nillable="true" ma:displayName="Default Section Names" ma:internalName="DefaultSectionNames">
      <xsd:simpleType>
        <xsd:restriction base="dms:Note">
          <xsd:maxLength value="255"/>
        </xsd:restriction>
      </xsd:simpleType>
    </xsd:element>
    <xsd:element name="Templates" ma:index="17" nillable="true" ma:displayName="Templates" ma:internalName="Templates">
      <xsd:simpleType>
        <xsd:restriction base="dms:Note">
          <xsd:maxLength value="255"/>
        </xsd:restriction>
      </xsd:simpleType>
    </xsd:element>
    <xsd:element name="CultureName" ma:index="18" nillable="true" ma:displayName="Culture Name" ma:internalName="CultureName">
      <xsd:simpleType>
        <xsd:restriction base="dms:Text"/>
      </xsd:simpleType>
    </xsd:element>
    <xsd:element name="AppVersion" ma:index="19" nillable="true" ma:displayName="App Version" ma:internalName="AppVersion">
      <xsd:simpleType>
        <xsd:restriction base="dms:Text"/>
      </xsd:simpleType>
    </xsd:element>
    <xsd:element name="Teachers" ma:index="2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3" nillable="true" ma:displayName="Invited Teachers" ma:internalName="Invited_Teachers">
      <xsd:simpleType>
        <xsd:restriction base="dms:Note">
          <xsd:maxLength value="255"/>
        </xsd:restriction>
      </xsd:simpleType>
    </xsd:element>
    <xsd:element name="Invited_Students" ma:index="24" nillable="true" ma:displayName="Invited Students" ma:internalName="Invited_Students">
      <xsd:simpleType>
        <xsd:restriction base="dms:Note">
          <xsd:maxLength value="255"/>
        </xsd:restriction>
      </xsd:simpleType>
    </xsd:element>
    <xsd:element name="Self_Registration_Enabled" ma:index="25" nillable="true" ma:displayName="Self Registration Enabled" ma:internalName="Self_Registration_Enabled">
      <xsd:simpleType>
        <xsd:restriction base="dms:Boolean"/>
      </xsd:simpleType>
    </xsd:element>
    <xsd:element name="Has_Teacher_Only_SectionGroup" ma:index="26" nillable="true" ma:displayName="Has Teacher Only SectionGroup" ma:internalName="Has_Teacher_Only_SectionGroup">
      <xsd:simpleType>
        <xsd:restriction base="dms:Boolean"/>
      </xsd:simpleType>
    </xsd:element>
    <xsd:element name="Is_Collaboration_Space_Locked" ma:index="27" nillable="true" ma:displayName="Is Collaboration Space Locked" ma:internalName="Is_Collaboration_Space_Locked">
      <xsd:simpleType>
        <xsd:restriction base="dms:Boolean"/>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MediaServiceAutoTags" ma:internalName="MediaServiceAutoTags" ma:readOnly="true">
      <xsd:simpleType>
        <xsd:restriction base="dms:Text"/>
      </xsd:simpleType>
    </xsd:element>
    <xsd:element name="MediaServiceOCR" ma:index="30" nillable="true" ma:displayName="MediaServiceOCR" ma:internalName="MediaServiceOCR" ma:readOnly="true">
      <xsd:simpleType>
        <xsd:restriction base="dms:Note">
          <xsd:maxLength value="255"/>
        </xsd:restriction>
      </xsd:simpleType>
    </xsd:element>
    <xsd:element name="MediaServiceLocation" ma:index="31" nillable="true" ma:displayName="MediaServic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88b85f8-fab3-4317-8d38-a725c20f5341" elementFormDefault="qualified">
    <xsd:import namespace="http://schemas.microsoft.com/office/2006/documentManagement/types"/>
    <xsd:import namespace="http://schemas.microsoft.com/office/infopath/2007/PartnerControls"/>
    <xsd:element name="SharedWithUsers" ma:index="10"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description="" ma:internalName="SharedWithDetails" ma:readOnly="true">
      <xsd:simpleType>
        <xsd:restriction base="dms:Note">
          <xsd:maxLength value="255"/>
        </xsd:restriction>
      </xsd:simpleType>
    </xsd:element>
    <xsd:element name="SharingHintHash" ma:index="12" nillable="true" ma:displayName="Sharing Hint Hash" ma:description=""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emplates xmlns="b55e67e9-c331-48bb-9225-044246612f9d" xsi:nil="true"/>
    <Has_Teacher_Only_SectionGroup xmlns="b55e67e9-c331-48bb-9225-044246612f9d" xsi:nil="true"/>
    <NotebookType xmlns="b55e67e9-c331-48bb-9225-044246612f9d" xsi:nil="true"/>
    <Invited_Teachers xmlns="b55e67e9-c331-48bb-9225-044246612f9d" xsi:nil="true"/>
    <DefaultSectionNames xmlns="b55e67e9-c331-48bb-9225-044246612f9d" xsi:nil="true"/>
    <Self_Registration_Enabled xmlns="b55e67e9-c331-48bb-9225-044246612f9d" xsi:nil="true"/>
    <Teachers xmlns="b55e67e9-c331-48bb-9225-044246612f9d">
      <UserInfo>
        <DisplayName/>
        <AccountId xsi:nil="true"/>
        <AccountType/>
      </UserInfo>
    </Teachers>
    <Invited_Students xmlns="b55e67e9-c331-48bb-9225-044246612f9d" xsi:nil="true"/>
    <CultureName xmlns="b55e67e9-c331-48bb-9225-044246612f9d" xsi:nil="true"/>
    <Students xmlns="b55e67e9-c331-48bb-9225-044246612f9d">
      <UserInfo>
        <DisplayName/>
        <AccountId xsi:nil="true"/>
        <AccountType/>
      </UserInfo>
    </Students>
    <FolderType xmlns="b55e67e9-c331-48bb-9225-044246612f9d" xsi:nil="true"/>
    <AppVersion xmlns="b55e67e9-c331-48bb-9225-044246612f9d" xsi:nil="true"/>
    <Is_Collaboration_Space_Locked xmlns="b55e67e9-c331-48bb-9225-044246612f9d" xsi:nil="true"/>
    <Owner xmlns="b55e67e9-c331-48bb-9225-044246612f9d">
      <UserInfo>
        <DisplayName/>
        <AccountId xsi:nil="true"/>
        <AccountType/>
      </UserInfo>
    </Owner>
    <Student_Groups xmlns="b55e67e9-c331-48bb-9225-044246612f9d">
      <UserInfo>
        <DisplayName/>
        <AccountId xsi:nil="true"/>
        <AccountType/>
      </UserInfo>
    </Student_Groups>
  </documentManagement>
</p:properties>
</file>

<file path=customXml/itemProps1.xml><?xml version="1.0" encoding="utf-8"?>
<ds:datastoreItem xmlns:ds="http://schemas.openxmlformats.org/officeDocument/2006/customXml" ds:itemID="{856CF83B-C75B-4154-986C-402202F3F1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55e67e9-c331-48bb-9225-044246612f9d"/>
    <ds:schemaRef ds:uri="a88b85f8-fab3-4317-8d38-a725c20f534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BBB4DC-E558-4127-A891-B5D5219CDFF9}">
  <ds:schemaRefs>
    <ds:schemaRef ds:uri="http://schemas.microsoft.com/sharepoint/v3/contenttype/forms"/>
  </ds:schemaRefs>
</ds:datastoreItem>
</file>

<file path=customXml/itemProps3.xml><?xml version="1.0" encoding="utf-8"?>
<ds:datastoreItem xmlns:ds="http://schemas.openxmlformats.org/officeDocument/2006/customXml" ds:itemID="{749DF557-8409-41DB-B693-3E1B5F2B81BD}">
  <ds:schemaRefs>
    <ds:schemaRef ds:uri="http://purl.org/dc/elements/1.1/"/>
    <ds:schemaRef ds:uri="http://schemas.microsoft.com/office/2006/metadata/properties"/>
    <ds:schemaRef ds:uri="b55e67e9-c331-48bb-9225-044246612f9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88b85f8-fab3-4317-8d38-a725c20f534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2417</TotalTime>
  <Words>1274</Words>
  <Application>Microsoft Office PowerPoint</Application>
  <PresentationFormat>Widescreen</PresentationFormat>
  <Paragraphs>139</Paragraphs>
  <Slides>24</Slides>
  <Notes>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24</vt:i4>
      </vt:variant>
    </vt:vector>
  </HeadingPairs>
  <TitlesOfParts>
    <vt:vector size="36" baseType="lpstr">
      <vt:lpstr>Arial</vt:lpstr>
      <vt:lpstr>Calibri</vt:lpstr>
      <vt:lpstr>Calibri Light</vt:lpstr>
      <vt:lpstr>Comic Sans MS</vt:lpstr>
      <vt:lpstr>Gill Sans MT</vt:lpstr>
      <vt:lpstr>Mangal</vt:lpstr>
      <vt:lpstr>Myriad Pro</vt:lpstr>
      <vt:lpstr>Times New Roman</vt:lpstr>
      <vt:lpstr>Wingdings</vt:lpstr>
      <vt:lpstr>Office Theme</vt:lpstr>
      <vt:lpstr>UWTSD theme</vt:lpstr>
      <vt:lpstr>Parcel</vt:lpstr>
      <vt:lpstr>Literacy</vt:lpstr>
      <vt:lpstr>Oracy</vt:lpstr>
      <vt:lpstr>“Reading and writing float on a sea of talk” James Britton</vt:lpstr>
      <vt:lpstr>Consider this: </vt:lpstr>
      <vt:lpstr>Reading and writing float on a sea of talk...</vt:lpstr>
      <vt:lpstr>Oracy across the Welsh curriculum </vt:lpstr>
      <vt:lpstr>Lost in the jungle</vt:lpstr>
      <vt:lpstr>Lost in the jungle</vt:lpstr>
      <vt:lpstr>Talk in the classroom</vt:lpstr>
      <vt:lpstr>It’s good to talk</vt:lpstr>
      <vt:lpstr>Consider this…</vt:lpstr>
      <vt:lpstr>PowerPoint Presentation</vt:lpstr>
      <vt:lpstr>Another type of talk…</vt:lpstr>
      <vt:lpstr>Another type of talk</vt:lpstr>
      <vt:lpstr>Some strategies…</vt:lpstr>
      <vt:lpstr>PowerPoint Presentation</vt:lpstr>
      <vt:lpstr>Expressive Arts</vt:lpstr>
      <vt:lpstr>Barnes (2015) </vt:lpstr>
      <vt:lpstr>What does the documentation say?</vt:lpstr>
      <vt:lpstr>PowerPoint Presentation</vt:lpstr>
      <vt:lpstr>PowerPoint Presentation</vt:lpstr>
      <vt:lpstr>PowerPoint Presentation</vt:lpstr>
      <vt:lpstr>Activity…..</vt:lpstr>
      <vt:lpstr>Post-session tasks: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Elsey</dc:creator>
  <cp:lastModifiedBy>Angella Cooze</cp:lastModifiedBy>
  <cp:revision>310</cp:revision>
  <cp:lastPrinted>2017-10-09T20:44:16Z</cp:lastPrinted>
  <dcterms:created xsi:type="dcterms:W3CDTF">2017-10-01T16:01:01Z</dcterms:created>
  <dcterms:modified xsi:type="dcterms:W3CDTF">2019-10-24T11:29:14Z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0x010100838F608C28E4C14AA92A00A39936C4E9</vt:lpwstr>
  </property>
</Properties>
</file>