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256" r:id="rId2"/>
    <p:sldId id="259" r:id="rId3"/>
    <p:sldId id="257" r:id="rId4"/>
    <p:sldId id="258" r:id="rId5"/>
    <p:sldId id="260" r:id="rId6"/>
    <p:sldId id="264" r:id="rId7"/>
    <p:sldId id="263" r:id="rId8"/>
    <p:sldId id="284" r:id="rId9"/>
    <p:sldId id="282" r:id="rId10"/>
    <p:sldId id="266" r:id="rId11"/>
    <p:sldId id="267" r:id="rId12"/>
    <p:sldId id="268" r:id="rId13"/>
    <p:sldId id="269" r:id="rId14"/>
    <p:sldId id="285" r:id="rId15"/>
    <p:sldId id="271" r:id="rId16"/>
    <p:sldId id="272" r:id="rId17"/>
    <p:sldId id="273" r:id="rId18"/>
    <p:sldId id="283" r:id="rId19"/>
    <p:sldId id="274" r:id="rId20"/>
    <p:sldId id="275" r:id="rId21"/>
    <p:sldId id="276" r:id="rId22"/>
    <p:sldId id="278" r:id="rId23"/>
    <p:sldId id="279" r:id="rId24"/>
    <p:sldId id="280" r:id="rId25"/>
    <p:sldId id="281" r:id="rId26"/>
    <p:sldId id="286"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299" autoAdjust="0"/>
  </p:normalViewPr>
  <p:slideViewPr>
    <p:cSldViewPr>
      <p:cViewPr varScale="1">
        <p:scale>
          <a:sx n="97" d="100"/>
          <a:sy n="97" d="100"/>
        </p:scale>
        <p:origin x="200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5298DD8-548C-4B40-9FA4-407FC8D5988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F7D3A783-278E-4A8D-80CF-0FFBF1A5D7B3}">
      <dgm:prSet>
        <dgm:style>
          <a:lnRef idx="1">
            <a:schemeClr val="accent2"/>
          </a:lnRef>
          <a:fillRef idx="3">
            <a:schemeClr val="accent2"/>
          </a:fillRef>
          <a:effectRef idx="2">
            <a:schemeClr val="accent2"/>
          </a:effectRef>
          <a:fontRef idx="minor">
            <a:schemeClr val="lt1"/>
          </a:fontRef>
        </dgm:style>
      </dgm:prSet>
      <dgm:spPr/>
      <dgm:t>
        <a:bodyPr/>
        <a:lstStyle/>
        <a:p>
          <a:pPr rtl="0"/>
          <a:r>
            <a:rPr lang="en-GB" dirty="0"/>
            <a:t>Secondary data can also be your historical research reports</a:t>
          </a:r>
        </a:p>
      </dgm:t>
    </dgm:pt>
    <dgm:pt modelId="{B822A63C-E2DE-41B7-8547-75DB9937D2E1}" type="parTrans" cxnId="{9ABE7999-371D-4886-BDB4-E8FABFE1DFE0}">
      <dgm:prSet/>
      <dgm:spPr/>
      <dgm:t>
        <a:bodyPr/>
        <a:lstStyle/>
        <a:p>
          <a:endParaRPr lang="en-GB"/>
        </a:p>
      </dgm:t>
    </dgm:pt>
    <dgm:pt modelId="{9D8C4EB2-DC36-48E3-A893-79C8D33682A5}" type="sibTrans" cxnId="{9ABE7999-371D-4886-BDB4-E8FABFE1DFE0}">
      <dgm:prSet/>
      <dgm:spPr/>
      <dgm:t>
        <a:bodyPr/>
        <a:lstStyle/>
        <a:p>
          <a:endParaRPr lang="en-GB"/>
        </a:p>
      </dgm:t>
    </dgm:pt>
    <dgm:pt modelId="{3B9D98C6-2CA8-40EB-AFB6-A8223840AEE5}">
      <dgm:prSet>
        <dgm:style>
          <a:lnRef idx="1">
            <a:schemeClr val="accent3"/>
          </a:lnRef>
          <a:fillRef idx="3">
            <a:schemeClr val="accent3"/>
          </a:fillRef>
          <a:effectRef idx="2">
            <a:schemeClr val="accent3"/>
          </a:effectRef>
          <a:fontRef idx="minor">
            <a:schemeClr val="lt1"/>
          </a:fontRef>
        </dgm:style>
      </dgm:prSet>
      <dgm:spPr/>
      <dgm:t>
        <a:bodyPr/>
        <a:lstStyle/>
        <a:p>
          <a:pPr rtl="0"/>
          <a:r>
            <a:rPr lang="en-GB" dirty="0"/>
            <a:t>It is </a:t>
          </a:r>
          <a:r>
            <a:rPr lang="en-GB" dirty="0">
              <a:solidFill>
                <a:srgbClr val="C00000"/>
              </a:solidFill>
            </a:rPr>
            <a:t>good practice </a:t>
          </a:r>
          <a:r>
            <a:rPr lang="en-GB" dirty="0"/>
            <a:t>to re-visit old research to glean new insights</a:t>
          </a:r>
        </a:p>
      </dgm:t>
    </dgm:pt>
    <dgm:pt modelId="{CCCCEFF0-BFF9-4A38-BD55-A8C8B85BE027}" type="parTrans" cxnId="{388A383A-DE9D-4FA1-A7C3-530D45B0E97E}">
      <dgm:prSet/>
      <dgm:spPr/>
      <dgm:t>
        <a:bodyPr/>
        <a:lstStyle/>
        <a:p>
          <a:endParaRPr lang="en-GB"/>
        </a:p>
      </dgm:t>
    </dgm:pt>
    <dgm:pt modelId="{7F27DEED-5E80-4FF3-B0DC-C9195CCCD2B0}" type="sibTrans" cxnId="{388A383A-DE9D-4FA1-A7C3-530D45B0E97E}">
      <dgm:prSet/>
      <dgm:spPr/>
      <dgm:t>
        <a:bodyPr/>
        <a:lstStyle/>
        <a:p>
          <a:endParaRPr lang="en-GB"/>
        </a:p>
      </dgm:t>
    </dgm:pt>
    <dgm:pt modelId="{93E1966C-C49F-4B1B-A404-8D2B29147059}" type="pres">
      <dgm:prSet presAssocID="{C5298DD8-548C-4B40-9FA4-407FC8D59889}" presName="linear" presStyleCnt="0">
        <dgm:presLayoutVars>
          <dgm:animLvl val="lvl"/>
          <dgm:resizeHandles val="exact"/>
        </dgm:presLayoutVars>
      </dgm:prSet>
      <dgm:spPr/>
      <dgm:t>
        <a:bodyPr/>
        <a:lstStyle/>
        <a:p>
          <a:endParaRPr lang="en-US"/>
        </a:p>
      </dgm:t>
    </dgm:pt>
    <dgm:pt modelId="{596552F9-4D6B-4AC8-B3EA-18B2BEAA0B3F}" type="pres">
      <dgm:prSet presAssocID="{F7D3A783-278E-4A8D-80CF-0FFBF1A5D7B3}" presName="parentText" presStyleLbl="node1" presStyleIdx="0" presStyleCnt="2">
        <dgm:presLayoutVars>
          <dgm:chMax val="0"/>
          <dgm:bulletEnabled val="1"/>
        </dgm:presLayoutVars>
      </dgm:prSet>
      <dgm:spPr/>
      <dgm:t>
        <a:bodyPr/>
        <a:lstStyle/>
        <a:p>
          <a:endParaRPr lang="en-US"/>
        </a:p>
      </dgm:t>
    </dgm:pt>
    <dgm:pt modelId="{881B0A96-1336-45DB-8DB5-8695DEADF4F7}" type="pres">
      <dgm:prSet presAssocID="{9D8C4EB2-DC36-48E3-A893-79C8D33682A5}" presName="spacer" presStyleCnt="0"/>
      <dgm:spPr/>
    </dgm:pt>
    <dgm:pt modelId="{FB09626B-1B70-4C4F-9D71-3CD3EB20D5DA}" type="pres">
      <dgm:prSet presAssocID="{3B9D98C6-2CA8-40EB-AFB6-A8223840AEE5}" presName="parentText" presStyleLbl="node1" presStyleIdx="1" presStyleCnt="2">
        <dgm:presLayoutVars>
          <dgm:chMax val="0"/>
          <dgm:bulletEnabled val="1"/>
        </dgm:presLayoutVars>
      </dgm:prSet>
      <dgm:spPr/>
      <dgm:t>
        <a:bodyPr/>
        <a:lstStyle/>
        <a:p>
          <a:endParaRPr lang="en-US"/>
        </a:p>
      </dgm:t>
    </dgm:pt>
  </dgm:ptLst>
  <dgm:cxnLst>
    <dgm:cxn modelId="{3323974A-2C86-44CA-8CAB-EC6EE08F9488}" type="presOf" srcId="{F7D3A783-278E-4A8D-80CF-0FFBF1A5D7B3}" destId="{596552F9-4D6B-4AC8-B3EA-18B2BEAA0B3F}" srcOrd="0" destOrd="0" presId="urn:microsoft.com/office/officeart/2005/8/layout/vList2"/>
    <dgm:cxn modelId="{9ABE7999-371D-4886-BDB4-E8FABFE1DFE0}" srcId="{C5298DD8-548C-4B40-9FA4-407FC8D59889}" destId="{F7D3A783-278E-4A8D-80CF-0FFBF1A5D7B3}" srcOrd="0" destOrd="0" parTransId="{B822A63C-E2DE-41B7-8547-75DB9937D2E1}" sibTransId="{9D8C4EB2-DC36-48E3-A893-79C8D33682A5}"/>
    <dgm:cxn modelId="{59DCCF1F-1A79-4336-A78F-99BFDE99F53C}" type="presOf" srcId="{3B9D98C6-2CA8-40EB-AFB6-A8223840AEE5}" destId="{FB09626B-1B70-4C4F-9D71-3CD3EB20D5DA}" srcOrd="0" destOrd="0" presId="urn:microsoft.com/office/officeart/2005/8/layout/vList2"/>
    <dgm:cxn modelId="{7E99B98C-44BE-4C90-B24D-32A2DEE880EE}" type="presOf" srcId="{C5298DD8-548C-4B40-9FA4-407FC8D59889}" destId="{93E1966C-C49F-4B1B-A404-8D2B29147059}" srcOrd="0" destOrd="0" presId="urn:microsoft.com/office/officeart/2005/8/layout/vList2"/>
    <dgm:cxn modelId="{388A383A-DE9D-4FA1-A7C3-530D45B0E97E}" srcId="{C5298DD8-548C-4B40-9FA4-407FC8D59889}" destId="{3B9D98C6-2CA8-40EB-AFB6-A8223840AEE5}" srcOrd="1" destOrd="0" parTransId="{CCCCEFF0-BFF9-4A38-BD55-A8C8B85BE027}" sibTransId="{7F27DEED-5E80-4FF3-B0DC-C9195CCCD2B0}"/>
    <dgm:cxn modelId="{217DB9F8-FB0A-4761-89CB-F0C230FE3E94}" type="presParOf" srcId="{93E1966C-C49F-4B1B-A404-8D2B29147059}" destId="{596552F9-4D6B-4AC8-B3EA-18B2BEAA0B3F}" srcOrd="0" destOrd="0" presId="urn:microsoft.com/office/officeart/2005/8/layout/vList2"/>
    <dgm:cxn modelId="{DF52102B-E9BC-4F83-A6A4-F7223246D6A7}" type="presParOf" srcId="{93E1966C-C49F-4B1B-A404-8D2B29147059}" destId="{881B0A96-1336-45DB-8DB5-8695DEADF4F7}" srcOrd="1" destOrd="0" presId="urn:microsoft.com/office/officeart/2005/8/layout/vList2"/>
    <dgm:cxn modelId="{26F901AE-4530-4D26-AF84-213132AAE4B1}" type="presParOf" srcId="{93E1966C-C49F-4B1B-A404-8D2B29147059}" destId="{FB09626B-1B70-4C4F-9D71-3CD3EB20D5DA}"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6552F9-4D6B-4AC8-B3EA-18B2BEAA0B3F}">
      <dsp:nvSpPr>
        <dsp:cNvPr id="0" name=""/>
        <dsp:cNvSpPr/>
      </dsp:nvSpPr>
      <dsp:spPr>
        <a:xfrm>
          <a:off x="0" y="440211"/>
          <a:ext cx="8229600" cy="1760850"/>
        </a:xfrm>
        <a:prstGeom prst="roundRect">
          <a:avLst/>
        </a:prstGeom>
        <a:gradFill rotWithShape="1">
          <a:gsLst>
            <a:gs pos="0">
              <a:schemeClr val="accent2">
                <a:shade val="60000"/>
              </a:schemeClr>
            </a:gs>
            <a:gs pos="33000">
              <a:schemeClr val="accent2">
                <a:tint val="86500"/>
              </a:schemeClr>
            </a:gs>
            <a:gs pos="46750">
              <a:schemeClr val="accent2">
                <a:tint val="71000"/>
                <a:satMod val="112000"/>
              </a:schemeClr>
            </a:gs>
            <a:gs pos="53000">
              <a:schemeClr val="accent2">
                <a:tint val="71000"/>
                <a:satMod val="112000"/>
              </a:schemeClr>
            </a:gs>
            <a:gs pos="68000">
              <a:schemeClr val="accent2">
                <a:tint val="86000"/>
              </a:schemeClr>
            </a:gs>
            <a:gs pos="100000">
              <a:schemeClr val="accent2">
                <a:shade val="60000"/>
              </a:schemeClr>
            </a:gs>
          </a:gsLst>
          <a:lin ang="8350000" scaled="1"/>
        </a:gradFill>
        <a:ln w="9525" cap="flat" cmpd="sng" algn="ctr">
          <a:solidFill>
            <a:schemeClr val="accent2">
              <a:shade val="48000"/>
              <a:satMod val="110000"/>
            </a:schemeClr>
          </a:solidFill>
          <a:prstDash val="solid"/>
        </a:ln>
        <a:effectLst>
          <a:outerShdw blurRad="190500" dist="228600" dir="2700000" sy="90000" rotWithShape="0">
            <a:srgbClr val="000000">
              <a:alpha val="25500"/>
            </a:srgbClr>
          </a:outerShdw>
        </a:effectLst>
      </dsp:spPr>
      <dsp:style>
        <a:lnRef idx="1">
          <a:schemeClr val="accent2"/>
        </a:lnRef>
        <a:fillRef idx="3">
          <a:schemeClr val="accent2"/>
        </a:fillRef>
        <a:effectRef idx="2">
          <a:schemeClr val="accent2"/>
        </a:effectRef>
        <a:fontRef idx="minor">
          <a:schemeClr val="lt1"/>
        </a:fontRef>
      </dsp:style>
      <dsp:txBody>
        <a:bodyPr spcFirstLastPara="0" vert="horz" wrap="square" lIns="163830" tIns="163830" rIns="163830" bIns="163830" numCol="1" spcCol="1270" anchor="ctr" anchorCtr="0">
          <a:noAutofit/>
        </a:bodyPr>
        <a:lstStyle/>
        <a:p>
          <a:pPr lvl="0" algn="l" defTabSz="1911350" rtl="0">
            <a:lnSpc>
              <a:spcPct val="90000"/>
            </a:lnSpc>
            <a:spcBef>
              <a:spcPct val="0"/>
            </a:spcBef>
            <a:spcAft>
              <a:spcPct val="35000"/>
            </a:spcAft>
          </a:pPr>
          <a:r>
            <a:rPr lang="en-GB" sz="4300" kern="1200" dirty="0"/>
            <a:t>Secondary data can also be your historical research reports</a:t>
          </a:r>
        </a:p>
      </dsp:txBody>
      <dsp:txXfrm>
        <a:off x="85958" y="526169"/>
        <a:ext cx="8057684" cy="1588934"/>
      </dsp:txXfrm>
    </dsp:sp>
    <dsp:sp modelId="{FB09626B-1B70-4C4F-9D71-3CD3EB20D5DA}">
      <dsp:nvSpPr>
        <dsp:cNvPr id="0" name=""/>
        <dsp:cNvSpPr/>
      </dsp:nvSpPr>
      <dsp:spPr>
        <a:xfrm>
          <a:off x="0" y="2324901"/>
          <a:ext cx="8229600" cy="1760850"/>
        </a:xfrm>
        <a:prstGeom prst="roundRect">
          <a:avLst/>
        </a:prstGeom>
        <a:gradFill rotWithShape="1">
          <a:gsLst>
            <a:gs pos="0">
              <a:schemeClr val="accent3">
                <a:shade val="60000"/>
              </a:schemeClr>
            </a:gs>
            <a:gs pos="33000">
              <a:schemeClr val="accent3">
                <a:tint val="86500"/>
              </a:schemeClr>
            </a:gs>
            <a:gs pos="46750">
              <a:schemeClr val="accent3">
                <a:tint val="71000"/>
                <a:satMod val="112000"/>
              </a:schemeClr>
            </a:gs>
            <a:gs pos="53000">
              <a:schemeClr val="accent3">
                <a:tint val="71000"/>
                <a:satMod val="112000"/>
              </a:schemeClr>
            </a:gs>
            <a:gs pos="68000">
              <a:schemeClr val="accent3">
                <a:tint val="86000"/>
              </a:schemeClr>
            </a:gs>
            <a:gs pos="100000">
              <a:schemeClr val="accent3">
                <a:shade val="60000"/>
              </a:schemeClr>
            </a:gs>
          </a:gsLst>
          <a:lin ang="8350000" scaled="1"/>
        </a:gradFill>
        <a:ln w="9525" cap="flat" cmpd="sng" algn="ctr">
          <a:solidFill>
            <a:schemeClr val="accent3">
              <a:shade val="48000"/>
              <a:satMod val="110000"/>
            </a:schemeClr>
          </a:solidFill>
          <a:prstDash val="solid"/>
        </a:ln>
        <a:effectLst>
          <a:outerShdw blurRad="190500" dist="228600" dir="2700000" sy="90000" rotWithShape="0">
            <a:srgbClr val="000000">
              <a:alpha val="25500"/>
            </a:srgbClr>
          </a:outerShdw>
        </a:effectLst>
      </dsp:spPr>
      <dsp:style>
        <a:lnRef idx="1">
          <a:schemeClr val="accent3"/>
        </a:lnRef>
        <a:fillRef idx="3">
          <a:schemeClr val="accent3"/>
        </a:fillRef>
        <a:effectRef idx="2">
          <a:schemeClr val="accent3"/>
        </a:effectRef>
        <a:fontRef idx="minor">
          <a:schemeClr val="lt1"/>
        </a:fontRef>
      </dsp:style>
      <dsp:txBody>
        <a:bodyPr spcFirstLastPara="0" vert="horz" wrap="square" lIns="163830" tIns="163830" rIns="163830" bIns="163830" numCol="1" spcCol="1270" anchor="ctr" anchorCtr="0">
          <a:noAutofit/>
        </a:bodyPr>
        <a:lstStyle/>
        <a:p>
          <a:pPr lvl="0" algn="l" defTabSz="1911350" rtl="0">
            <a:lnSpc>
              <a:spcPct val="90000"/>
            </a:lnSpc>
            <a:spcBef>
              <a:spcPct val="0"/>
            </a:spcBef>
            <a:spcAft>
              <a:spcPct val="35000"/>
            </a:spcAft>
          </a:pPr>
          <a:r>
            <a:rPr lang="en-GB" sz="4300" kern="1200" dirty="0"/>
            <a:t>It is </a:t>
          </a:r>
          <a:r>
            <a:rPr lang="en-GB" sz="4300" kern="1200" dirty="0">
              <a:solidFill>
                <a:srgbClr val="C00000"/>
              </a:solidFill>
            </a:rPr>
            <a:t>good practice </a:t>
          </a:r>
          <a:r>
            <a:rPr lang="en-GB" sz="4300" kern="1200" dirty="0"/>
            <a:t>to re-visit old research to glean new insights</a:t>
          </a:r>
        </a:p>
      </dsp:txBody>
      <dsp:txXfrm>
        <a:off x="85958" y="2410859"/>
        <a:ext cx="8057684" cy="158893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E62FEF5-193B-497A-93C0-4263987E333F}" type="datetimeFigureOut">
              <a:rPr lang="en-US" smtClean="0"/>
              <a:t>2/25/2019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21CC366-3813-43BF-B227-91487A7983E2}"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changingminds.org/disciplines/argument/making_argument/toulmin.htm"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Tutor to use whatever method they prefer to conduct a ‘draw’ where each student will have ‘2’ theorists to prepare a report on – approx. 500 words – ready for a group discussion and review at the next session.  Make a note of ‘who’ has ‘which theorist.  Several students can have the same theorist – it only adds to the debate, and it is critical thinking we are interested in….not necessarily the individual theories. </a:t>
            </a:r>
          </a:p>
        </p:txBody>
      </p:sp>
      <p:sp>
        <p:nvSpPr>
          <p:cNvPr id="4" name="Slide Number Placeholder 3"/>
          <p:cNvSpPr>
            <a:spLocks noGrp="1"/>
          </p:cNvSpPr>
          <p:nvPr>
            <p:ph type="sldNum" sz="quarter" idx="10"/>
          </p:nvPr>
        </p:nvSpPr>
        <p:spPr/>
        <p:txBody>
          <a:bodyPr/>
          <a:lstStyle/>
          <a:p>
            <a:pPr>
              <a:defRPr/>
            </a:pPr>
            <a:fld id="{8EDFB633-A503-47DB-85BC-BA8EEE9BDCD5}" type="slidenum">
              <a:rPr lang="en-GB" smtClean="0"/>
              <a:pPr>
                <a:defRPr/>
              </a:pPr>
              <a:t>3</a:t>
            </a:fld>
            <a:endParaRPr lang="en-GB"/>
          </a:p>
        </p:txBody>
      </p:sp>
    </p:spTree>
    <p:extLst>
      <p:ext uri="{BB962C8B-B14F-4D97-AF65-F5344CB8AC3E}">
        <p14:creationId xmlns:p14="http://schemas.microsoft.com/office/powerpoint/2010/main" val="37789316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Stephen </a:t>
            </a:r>
            <a:r>
              <a:rPr lang="en-US" sz="1200" kern="1200" dirty="0" err="1" smtClean="0">
                <a:solidFill>
                  <a:schemeClr val="tx1"/>
                </a:solidFill>
                <a:latin typeface="+mn-lt"/>
                <a:ea typeface="+mn-ea"/>
                <a:cs typeface="+mn-cs"/>
              </a:rPr>
              <a:t>Edelston</a:t>
            </a:r>
            <a:r>
              <a:rPr lang="en-US" sz="1200" kern="1200" dirty="0" smtClean="0">
                <a:solidFill>
                  <a:schemeClr val="tx1"/>
                </a:solidFill>
                <a:latin typeface="+mn-lt"/>
                <a:ea typeface="+mn-ea"/>
                <a:cs typeface="+mn-cs"/>
              </a:rPr>
              <a:t> </a:t>
            </a:r>
            <a:r>
              <a:rPr lang="en-US" sz="1200" kern="1200" dirty="0" err="1" smtClean="0">
                <a:solidFill>
                  <a:schemeClr val="tx1"/>
                </a:solidFill>
                <a:latin typeface="+mn-lt"/>
                <a:ea typeface="+mn-ea"/>
                <a:cs typeface="+mn-cs"/>
              </a:rPr>
              <a:t>Toulmin</a:t>
            </a:r>
            <a:r>
              <a:rPr lang="en-US" sz="1200" kern="1200" dirty="0" smtClean="0">
                <a:solidFill>
                  <a:schemeClr val="tx1"/>
                </a:solidFill>
                <a:latin typeface="+mn-lt"/>
                <a:ea typeface="+mn-ea"/>
                <a:cs typeface="+mn-cs"/>
              </a:rPr>
              <a:t> was a British philosopher, author, and educator</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focussing</a:t>
            </a:r>
            <a:r>
              <a:rPr lang="en-US" sz="1200" kern="1200" baseline="0" dirty="0" smtClean="0">
                <a:solidFill>
                  <a:schemeClr val="tx1"/>
                </a:solidFill>
                <a:latin typeface="+mn-lt"/>
                <a:ea typeface="+mn-ea"/>
                <a:cs typeface="+mn-cs"/>
              </a:rPr>
              <a:t> his work on </a:t>
            </a:r>
            <a:r>
              <a:rPr lang="en-US" sz="1200" kern="1200" baseline="0" dirty="0" err="1" smtClean="0">
                <a:solidFill>
                  <a:schemeClr val="tx1"/>
                </a:solidFill>
                <a:latin typeface="+mn-lt"/>
                <a:ea typeface="+mn-ea"/>
                <a:cs typeface="+mn-cs"/>
              </a:rPr>
              <a:t>analysing</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moral reasoning. He developed arguments to be used in evaluating the ethics behind moral issues. The </a:t>
            </a:r>
            <a:r>
              <a:rPr lang="en-US" sz="1200" kern="1200" dirty="0" err="1" smtClean="0">
                <a:solidFill>
                  <a:schemeClr val="tx1"/>
                </a:solidFill>
                <a:latin typeface="+mn-lt"/>
                <a:ea typeface="+mn-ea"/>
                <a:cs typeface="+mn-cs"/>
              </a:rPr>
              <a:t>Toulmin</a:t>
            </a:r>
            <a:r>
              <a:rPr lang="en-US" sz="1200" kern="1200" dirty="0" smtClean="0">
                <a:solidFill>
                  <a:schemeClr val="tx1"/>
                </a:solidFill>
                <a:latin typeface="+mn-lt"/>
                <a:ea typeface="+mn-ea"/>
                <a:cs typeface="+mn-cs"/>
              </a:rPr>
              <a:t> model of argumentation, a diagram containing six interrelated components used for </a:t>
            </a:r>
            <a:r>
              <a:rPr lang="en-US" sz="1200" kern="1200" dirty="0" err="1" smtClean="0">
                <a:solidFill>
                  <a:schemeClr val="tx1"/>
                </a:solidFill>
                <a:latin typeface="+mn-lt"/>
                <a:ea typeface="+mn-ea"/>
                <a:cs typeface="+mn-cs"/>
              </a:rPr>
              <a:t>analysing</a:t>
            </a:r>
            <a:r>
              <a:rPr lang="en-US" sz="1200" kern="1200" dirty="0" smtClean="0">
                <a:solidFill>
                  <a:schemeClr val="tx1"/>
                </a:solidFill>
                <a:latin typeface="+mn-lt"/>
                <a:ea typeface="+mn-ea"/>
                <a:cs typeface="+mn-cs"/>
              </a:rPr>
              <a:t> arguments, and published in his 1958 book The Uses of Argument.</a:t>
            </a:r>
            <a:endParaRPr lang="en-US" dirty="0" smtClean="0"/>
          </a:p>
          <a:p>
            <a:endParaRPr lang="en-GB" dirty="0"/>
          </a:p>
        </p:txBody>
      </p:sp>
      <p:sp>
        <p:nvSpPr>
          <p:cNvPr id="4" name="Slide Number Placeholder 3"/>
          <p:cNvSpPr>
            <a:spLocks noGrp="1"/>
          </p:cNvSpPr>
          <p:nvPr>
            <p:ph type="sldNum" sz="quarter" idx="10"/>
          </p:nvPr>
        </p:nvSpPr>
        <p:spPr/>
        <p:txBody>
          <a:bodyPr/>
          <a:lstStyle/>
          <a:p>
            <a:fld id="{021CC366-3813-43BF-B227-91487A7983E2}" type="slidenum">
              <a:rPr lang="en-US" smtClean="0"/>
              <a:t>6</a:t>
            </a:fld>
            <a:endParaRPr lang="en-US"/>
          </a:p>
        </p:txBody>
      </p:sp>
    </p:spTree>
    <p:extLst>
      <p:ext uri="{BB962C8B-B14F-4D97-AF65-F5344CB8AC3E}">
        <p14:creationId xmlns:p14="http://schemas.microsoft.com/office/powerpoint/2010/main" val="36301636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1" dirty="0" smtClean="0"/>
              <a:t>The </a:t>
            </a:r>
            <a:r>
              <a:rPr lang="en-US" b="1" dirty="0" smtClean="0"/>
              <a:t>Claim:</a:t>
            </a:r>
            <a:r>
              <a:rPr lang="en-US" dirty="0" smtClean="0"/>
              <a:t> The first component of the </a:t>
            </a:r>
            <a:r>
              <a:rPr lang="en-US" dirty="0" err="1" smtClean="0">
                <a:hlinkClick r:id="rId3"/>
              </a:rPr>
              <a:t>Toulmin</a:t>
            </a:r>
            <a:r>
              <a:rPr lang="en-US" dirty="0" smtClean="0">
                <a:hlinkClick r:id="rId3"/>
              </a:rPr>
              <a:t> model</a:t>
            </a:r>
            <a:r>
              <a:rPr lang="en-US" dirty="0" smtClean="0"/>
              <a:t> is the claim—the conclusion that we are seeking to establish over the course of the argument. A claim is a statement that requires support. By itself the statement carries little argumentative force. It is missing evidence on which to ground it so the audience can start to accept it.</a:t>
            </a:r>
          </a:p>
          <a:p>
            <a:r>
              <a:rPr lang="en-US" b="1" dirty="0" smtClean="0"/>
              <a:t>The Grounds:</a:t>
            </a:r>
            <a:r>
              <a:rPr lang="en-US" dirty="0" smtClean="0"/>
              <a:t> for an argument represent the facts, data, statistics, or any other type of evidence. The grounds are the second component of the model.</a:t>
            </a:r>
          </a:p>
          <a:p>
            <a:r>
              <a:rPr lang="en-US" b="1" dirty="0" smtClean="0"/>
              <a:t>The Warrant:</a:t>
            </a:r>
            <a:r>
              <a:rPr lang="en-US" dirty="0" smtClean="0"/>
              <a:t> According to Dr. </a:t>
            </a:r>
            <a:r>
              <a:rPr lang="en-US" dirty="0" err="1" smtClean="0"/>
              <a:t>Toulmin</a:t>
            </a:r>
            <a:r>
              <a:rPr lang="en-US" dirty="0" smtClean="0"/>
              <a:t>, the connection between the evidence and the claim is not automatic. In most arguments, people make strong claims and have some data, but they invest relatively little time in connecting them. The connection is the warrant—the third component of the model. Its key to focus your attention on the warrant – because it is the connection between the grounds and the claim is often the most vulnerable part of an argument.</a:t>
            </a:r>
          </a:p>
          <a:p>
            <a:endParaRPr lang="en-US" dirty="0"/>
          </a:p>
        </p:txBody>
      </p:sp>
      <p:sp>
        <p:nvSpPr>
          <p:cNvPr id="4" name="Slide Number Placeholder 3"/>
          <p:cNvSpPr>
            <a:spLocks noGrp="1"/>
          </p:cNvSpPr>
          <p:nvPr>
            <p:ph type="sldNum" sz="quarter" idx="10"/>
          </p:nvPr>
        </p:nvSpPr>
        <p:spPr/>
        <p:txBody>
          <a:bodyPr/>
          <a:lstStyle/>
          <a:p>
            <a:fld id="{021CC366-3813-43BF-B227-91487A7983E2}" type="slidenum">
              <a:rPr lang="en-US" smtClean="0"/>
              <a:t>7</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What are the different research methods and why is it important when considering critical thinking</a:t>
            </a:r>
            <a:endParaRPr lang="en-US" dirty="0"/>
          </a:p>
        </p:txBody>
      </p:sp>
      <p:sp>
        <p:nvSpPr>
          <p:cNvPr id="4" name="Slide Number Placeholder 3"/>
          <p:cNvSpPr>
            <a:spLocks noGrp="1"/>
          </p:cNvSpPr>
          <p:nvPr>
            <p:ph type="sldNum" sz="quarter" idx="10"/>
          </p:nvPr>
        </p:nvSpPr>
        <p:spPr/>
        <p:txBody>
          <a:bodyPr/>
          <a:lstStyle/>
          <a:p>
            <a:fld id="{021CC366-3813-43BF-B227-91487A7983E2}" type="slidenum">
              <a:rPr lang="en-US" smtClean="0"/>
              <a:t>9</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There are two types of data i.e. the primary and the secondary sources of data. These are briefly stated below as a brief introduction of the two types:</a:t>
            </a:r>
          </a:p>
          <a:p>
            <a:r>
              <a:rPr lang="en-GB" altLang="en-US" dirty="0" smtClean="0"/>
              <a:t>Primary Data:</a:t>
            </a:r>
            <a:r>
              <a:rPr lang="en-GB" altLang="en-US" baseline="0" dirty="0" smtClean="0"/>
              <a:t> </a:t>
            </a:r>
            <a:r>
              <a:rPr lang="en-GB" altLang="en-US" dirty="0" smtClean="0"/>
              <a:t>Data </a:t>
            </a:r>
            <a:r>
              <a:rPr lang="en-GB" altLang="en-US" dirty="0"/>
              <a:t>collected by investigator for his own purpose, for the first-time, from beginning to end, are called primary data. These are collected from the source of origin. In other words data originally collected in the process of investigation are known as primary data. Primary data are original. The concerned investigator is the first person who collects this information. The primary data is thus first hand information.</a:t>
            </a:r>
          </a:p>
          <a:p>
            <a:r>
              <a:rPr lang="en-GB" altLang="en-US" dirty="0"/>
              <a:t> </a:t>
            </a:r>
            <a:r>
              <a:rPr lang="en-GB" altLang="en-US" dirty="0" smtClean="0"/>
              <a:t>Secondary </a:t>
            </a:r>
            <a:r>
              <a:rPr lang="en-GB" altLang="en-US" dirty="0" err="1" smtClean="0"/>
              <a:t>Data:Secondary</a:t>
            </a:r>
            <a:r>
              <a:rPr lang="en-GB" altLang="en-US" dirty="0" smtClean="0"/>
              <a:t> </a:t>
            </a:r>
            <a:r>
              <a:rPr lang="en-GB" altLang="en-US" dirty="0"/>
              <a:t>data is the information which is already inexistence, and which has been collected, for some other purpose than the answering of the question at hand. In other words data collected by other persons is called secondary data. There data are, therefore, called second hand data. These are available in published or unpublished forms</a:t>
            </a:r>
          </a:p>
        </p:txBody>
      </p:sp>
      <p:sp>
        <p:nvSpPr>
          <p:cNvPr id="4" name="Slide Number Placeholder 3"/>
          <p:cNvSpPr>
            <a:spLocks noGrp="1"/>
          </p:cNvSpPr>
          <p:nvPr>
            <p:ph type="sldNum" sz="quarter" idx="5"/>
          </p:nvPr>
        </p:nvSpPr>
        <p:spPr/>
        <p:txBody>
          <a:bodyPr/>
          <a:lstStyle/>
          <a:p>
            <a:pPr>
              <a:defRPr/>
            </a:pPr>
            <a:fld id="{D97A0536-1949-4BEF-B0D6-27C2753CD959}" type="slidenum">
              <a:rPr lang="en-GB" smtClean="0"/>
              <a:pPr>
                <a:defRPr/>
              </a:pPr>
              <a:t>10</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4" name="Slide Number Placeholder 3"/>
          <p:cNvSpPr>
            <a:spLocks noGrp="1"/>
          </p:cNvSpPr>
          <p:nvPr>
            <p:ph type="sldNum" sz="quarter" idx="5"/>
          </p:nvPr>
        </p:nvSpPr>
        <p:spPr/>
        <p:txBody>
          <a:bodyPr/>
          <a:lstStyle/>
          <a:p>
            <a:pPr>
              <a:defRPr/>
            </a:pPr>
            <a:fld id="{D97A0536-1949-4BEF-B0D6-27C2753CD959}" type="slidenum">
              <a:rPr lang="en-GB" smtClean="0"/>
              <a:pPr>
                <a:defRPr/>
              </a:pPr>
              <a:t>11</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8EDFB633-A503-47DB-85BC-BA8EEE9BDCD5}" type="slidenum">
              <a:rPr lang="en-GB" smtClean="0"/>
              <a:pPr>
                <a:defRPr/>
              </a:pPr>
              <a:t>12</a:t>
            </a:fld>
            <a:endParaRPr lang="en-GB"/>
          </a:p>
        </p:txBody>
      </p:sp>
    </p:spTree>
    <p:extLst>
      <p:ext uri="{BB962C8B-B14F-4D97-AF65-F5344CB8AC3E}">
        <p14:creationId xmlns:p14="http://schemas.microsoft.com/office/powerpoint/2010/main" val="12575295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GB" altLang="en-US"/>
          </a:p>
        </p:txBody>
      </p:sp>
      <p:sp>
        <p:nvSpPr>
          <p:cNvPr id="614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846" indent="-285710">
              <a:defRPr>
                <a:solidFill>
                  <a:schemeClr val="tx1"/>
                </a:solidFill>
                <a:latin typeface="Arial" pitchFamily="34" charset="0"/>
              </a:defRPr>
            </a:lvl2pPr>
            <a:lvl3pPr marL="1142841" indent="-228568">
              <a:defRPr>
                <a:solidFill>
                  <a:schemeClr val="tx1"/>
                </a:solidFill>
                <a:latin typeface="Arial" pitchFamily="34" charset="0"/>
              </a:defRPr>
            </a:lvl3pPr>
            <a:lvl4pPr marL="1599977" indent="-228568">
              <a:defRPr>
                <a:solidFill>
                  <a:schemeClr val="tx1"/>
                </a:solidFill>
                <a:latin typeface="Arial" pitchFamily="34" charset="0"/>
              </a:defRPr>
            </a:lvl4pPr>
            <a:lvl5pPr marL="2057113" indent="-228568">
              <a:defRPr>
                <a:solidFill>
                  <a:schemeClr val="tx1"/>
                </a:solidFill>
                <a:latin typeface="Arial" pitchFamily="34" charset="0"/>
              </a:defRPr>
            </a:lvl5pPr>
            <a:lvl6pPr marL="2514249" indent="-228568" fontAlgn="base">
              <a:spcBef>
                <a:spcPct val="0"/>
              </a:spcBef>
              <a:spcAft>
                <a:spcPct val="0"/>
              </a:spcAft>
              <a:defRPr>
                <a:solidFill>
                  <a:schemeClr val="tx1"/>
                </a:solidFill>
                <a:latin typeface="Arial" pitchFamily="34" charset="0"/>
              </a:defRPr>
            </a:lvl6pPr>
            <a:lvl7pPr marL="2971386" indent="-228568" fontAlgn="base">
              <a:spcBef>
                <a:spcPct val="0"/>
              </a:spcBef>
              <a:spcAft>
                <a:spcPct val="0"/>
              </a:spcAft>
              <a:defRPr>
                <a:solidFill>
                  <a:schemeClr val="tx1"/>
                </a:solidFill>
                <a:latin typeface="Arial" pitchFamily="34" charset="0"/>
              </a:defRPr>
            </a:lvl7pPr>
            <a:lvl8pPr marL="3428522" indent="-228568" fontAlgn="base">
              <a:spcBef>
                <a:spcPct val="0"/>
              </a:spcBef>
              <a:spcAft>
                <a:spcPct val="0"/>
              </a:spcAft>
              <a:defRPr>
                <a:solidFill>
                  <a:schemeClr val="tx1"/>
                </a:solidFill>
                <a:latin typeface="Arial" pitchFamily="34" charset="0"/>
              </a:defRPr>
            </a:lvl8pPr>
            <a:lvl9pPr marL="3885658" indent="-228568"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1C434F56-A68B-43E3-81DD-2C3D2AA34FAA}" type="slidenum">
              <a:rPr lang="en-GB">
                <a:latin typeface="Calibri" pitchFamily="34" charset="0"/>
              </a:rPr>
              <a:pPr fontAlgn="base">
                <a:spcBef>
                  <a:spcPct val="0"/>
                </a:spcBef>
                <a:spcAft>
                  <a:spcPct val="0"/>
                </a:spcAft>
                <a:defRPr/>
              </a:pPr>
              <a:t>20</a:t>
            </a:fld>
            <a:endParaRPr lang="en-GB">
              <a:latin typeface="Calibri"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GB" altLang="en-US"/>
          </a:p>
        </p:txBody>
      </p:sp>
      <p:sp>
        <p:nvSpPr>
          <p:cNvPr id="614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846" indent="-285710">
              <a:defRPr>
                <a:solidFill>
                  <a:schemeClr val="tx1"/>
                </a:solidFill>
                <a:latin typeface="Arial" pitchFamily="34" charset="0"/>
              </a:defRPr>
            </a:lvl2pPr>
            <a:lvl3pPr marL="1142841" indent="-228568">
              <a:defRPr>
                <a:solidFill>
                  <a:schemeClr val="tx1"/>
                </a:solidFill>
                <a:latin typeface="Arial" pitchFamily="34" charset="0"/>
              </a:defRPr>
            </a:lvl3pPr>
            <a:lvl4pPr marL="1599977" indent="-228568">
              <a:defRPr>
                <a:solidFill>
                  <a:schemeClr val="tx1"/>
                </a:solidFill>
                <a:latin typeface="Arial" pitchFamily="34" charset="0"/>
              </a:defRPr>
            </a:lvl4pPr>
            <a:lvl5pPr marL="2057113" indent="-228568">
              <a:defRPr>
                <a:solidFill>
                  <a:schemeClr val="tx1"/>
                </a:solidFill>
                <a:latin typeface="Arial" pitchFamily="34" charset="0"/>
              </a:defRPr>
            </a:lvl5pPr>
            <a:lvl6pPr marL="2514249" indent="-228568" fontAlgn="base">
              <a:spcBef>
                <a:spcPct val="0"/>
              </a:spcBef>
              <a:spcAft>
                <a:spcPct val="0"/>
              </a:spcAft>
              <a:defRPr>
                <a:solidFill>
                  <a:schemeClr val="tx1"/>
                </a:solidFill>
                <a:latin typeface="Arial" pitchFamily="34" charset="0"/>
              </a:defRPr>
            </a:lvl6pPr>
            <a:lvl7pPr marL="2971386" indent="-228568" fontAlgn="base">
              <a:spcBef>
                <a:spcPct val="0"/>
              </a:spcBef>
              <a:spcAft>
                <a:spcPct val="0"/>
              </a:spcAft>
              <a:defRPr>
                <a:solidFill>
                  <a:schemeClr val="tx1"/>
                </a:solidFill>
                <a:latin typeface="Arial" pitchFamily="34" charset="0"/>
              </a:defRPr>
            </a:lvl7pPr>
            <a:lvl8pPr marL="3428522" indent="-228568" fontAlgn="base">
              <a:spcBef>
                <a:spcPct val="0"/>
              </a:spcBef>
              <a:spcAft>
                <a:spcPct val="0"/>
              </a:spcAft>
              <a:defRPr>
                <a:solidFill>
                  <a:schemeClr val="tx1"/>
                </a:solidFill>
                <a:latin typeface="Arial" pitchFamily="34" charset="0"/>
              </a:defRPr>
            </a:lvl8pPr>
            <a:lvl9pPr marL="3885658" indent="-228568"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1C434F56-A68B-43E3-81DD-2C3D2AA34FAA}" type="slidenum">
              <a:rPr lang="en-GB">
                <a:latin typeface="Calibri" pitchFamily="34" charset="0"/>
              </a:rPr>
              <a:pPr fontAlgn="base">
                <a:spcBef>
                  <a:spcPct val="0"/>
                </a:spcBef>
                <a:spcAft>
                  <a:spcPct val="0"/>
                </a:spcAft>
                <a:defRPr/>
              </a:pPr>
              <a:t>21</a:t>
            </a:fld>
            <a:endParaRPr lang="en-GB">
              <a:latin typeface="Calibri"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GB" altLang="en-US"/>
          </a:p>
        </p:txBody>
      </p:sp>
      <p:sp>
        <p:nvSpPr>
          <p:cNvPr id="614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846" indent="-285710">
              <a:defRPr>
                <a:solidFill>
                  <a:schemeClr val="tx1"/>
                </a:solidFill>
                <a:latin typeface="Arial" pitchFamily="34" charset="0"/>
              </a:defRPr>
            </a:lvl2pPr>
            <a:lvl3pPr marL="1142841" indent="-228568">
              <a:defRPr>
                <a:solidFill>
                  <a:schemeClr val="tx1"/>
                </a:solidFill>
                <a:latin typeface="Arial" pitchFamily="34" charset="0"/>
              </a:defRPr>
            </a:lvl3pPr>
            <a:lvl4pPr marL="1599977" indent="-228568">
              <a:defRPr>
                <a:solidFill>
                  <a:schemeClr val="tx1"/>
                </a:solidFill>
                <a:latin typeface="Arial" pitchFamily="34" charset="0"/>
              </a:defRPr>
            </a:lvl4pPr>
            <a:lvl5pPr marL="2057113" indent="-228568">
              <a:defRPr>
                <a:solidFill>
                  <a:schemeClr val="tx1"/>
                </a:solidFill>
                <a:latin typeface="Arial" pitchFamily="34" charset="0"/>
              </a:defRPr>
            </a:lvl5pPr>
            <a:lvl6pPr marL="2514249" indent="-228568" fontAlgn="base">
              <a:spcBef>
                <a:spcPct val="0"/>
              </a:spcBef>
              <a:spcAft>
                <a:spcPct val="0"/>
              </a:spcAft>
              <a:defRPr>
                <a:solidFill>
                  <a:schemeClr val="tx1"/>
                </a:solidFill>
                <a:latin typeface="Arial" pitchFamily="34" charset="0"/>
              </a:defRPr>
            </a:lvl6pPr>
            <a:lvl7pPr marL="2971386" indent="-228568" fontAlgn="base">
              <a:spcBef>
                <a:spcPct val="0"/>
              </a:spcBef>
              <a:spcAft>
                <a:spcPct val="0"/>
              </a:spcAft>
              <a:defRPr>
                <a:solidFill>
                  <a:schemeClr val="tx1"/>
                </a:solidFill>
                <a:latin typeface="Arial" pitchFamily="34" charset="0"/>
              </a:defRPr>
            </a:lvl7pPr>
            <a:lvl8pPr marL="3428522" indent="-228568" fontAlgn="base">
              <a:spcBef>
                <a:spcPct val="0"/>
              </a:spcBef>
              <a:spcAft>
                <a:spcPct val="0"/>
              </a:spcAft>
              <a:defRPr>
                <a:solidFill>
                  <a:schemeClr val="tx1"/>
                </a:solidFill>
                <a:latin typeface="Arial" pitchFamily="34" charset="0"/>
              </a:defRPr>
            </a:lvl8pPr>
            <a:lvl9pPr marL="3885658" indent="-228568"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1C434F56-A68B-43E3-81DD-2C3D2AA34FAA}" type="slidenum">
              <a:rPr lang="en-GB">
                <a:latin typeface="Calibri" pitchFamily="34" charset="0"/>
              </a:rPr>
              <a:pPr fontAlgn="base">
                <a:spcBef>
                  <a:spcPct val="0"/>
                </a:spcBef>
                <a:spcAft>
                  <a:spcPct val="0"/>
                </a:spcAft>
                <a:defRPr/>
              </a:pPr>
              <a:t>22</a:t>
            </a:fld>
            <a:endParaRPr lang="en-GB">
              <a:latin typeface="Calibri"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GB" altLang="en-US"/>
          </a:p>
        </p:txBody>
      </p:sp>
      <p:sp>
        <p:nvSpPr>
          <p:cNvPr id="614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846" indent="-285710">
              <a:defRPr>
                <a:solidFill>
                  <a:schemeClr val="tx1"/>
                </a:solidFill>
                <a:latin typeface="Arial" pitchFamily="34" charset="0"/>
              </a:defRPr>
            </a:lvl2pPr>
            <a:lvl3pPr marL="1142841" indent="-228568">
              <a:defRPr>
                <a:solidFill>
                  <a:schemeClr val="tx1"/>
                </a:solidFill>
                <a:latin typeface="Arial" pitchFamily="34" charset="0"/>
              </a:defRPr>
            </a:lvl3pPr>
            <a:lvl4pPr marL="1599977" indent="-228568">
              <a:defRPr>
                <a:solidFill>
                  <a:schemeClr val="tx1"/>
                </a:solidFill>
                <a:latin typeface="Arial" pitchFamily="34" charset="0"/>
              </a:defRPr>
            </a:lvl4pPr>
            <a:lvl5pPr marL="2057113" indent="-228568">
              <a:defRPr>
                <a:solidFill>
                  <a:schemeClr val="tx1"/>
                </a:solidFill>
                <a:latin typeface="Arial" pitchFamily="34" charset="0"/>
              </a:defRPr>
            </a:lvl5pPr>
            <a:lvl6pPr marL="2514249" indent="-228568" fontAlgn="base">
              <a:spcBef>
                <a:spcPct val="0"/>
              </a:spcBef>
              <a:spcAft>
                <a:spcPct val="0"/>
              </a:spcAft>
              <a:defRPr>
                <a:solidFill>
                  <a:schemeClr val="tx1"/>
                </a:solidFill>
                <a:latin typeface="Arial" pitchFamily="34" charset="0"/>
              </a:defRPr>
            </a:lvl6pPr>
            <a:lvl7pPr marL="2971386" indent="-228568" fontAlgn="base">
              <a:spcBef>
                <a:spcPct val="0"/>
              </a:spcBef>
              <a:spcAft>
                <a:spcPct val="0"/>
              </a:spcAft>
              <a:defRPr>
                <a:solidFill>
                  <a:schemeClr val="tx1"/>
                </a:solidFill>
                <a:latin typeface="Arial" pitchFamily="34" charset="0"/>
              </a:defRPr>
            </a:lvl7pPr>
            <a:lvl8pPr marL="3428522" indent="-228568" fontAlgn="base">
              <a:spcBef>
                <a:spcPct val="0"/>
              </a:spcBef>
              <a:spcAft>
                <a:spcPct val="0"/>
              </a:spcAft>
              <a:defRPr>
                <a:solidFill>
                  <a:schemeClr val="tx1"/>
                </a:solidFill>
                <a:latin typeface="Arial" pitchFamily="34" charset="0"/>
              </a:defRPr>
            </a:lvl8pPr>
            <a:lvl9pPr marL="3885658" indent="-228568"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1C434F56-A68B-43E3-81DD-2C3D2AA34FAA}" type="slidenum">
              <a:rPr lang="en-GB">
                <a:latin typeface="Calibri" pitchFamily="34" charset="0"/>
              </a:rPr>
              <a:pPr fontAlgn="base">
                <a:spcBef>
                  <a:spcPct val="0"/>
                </a:spcBef>
                <a:spcAft>
                  <a:spcPct val="0"/>
                </a:spcAft>
                <a:defRPr/>
              </a:pPr>
              <a:t>23</a:t>
            </a:fld>
            <a:endParaRPr lang="en-GB">
              <a:latin typeface="Calibri"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GB" altLang="en-US"/>
          </a:p>
        </p:txBody>
      </p:sp>
      <p:sp>
        <p:nvSpPr>
          <p:cNvPr id="614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itchFamily="34" charset="0"/>
              </a:defRPr>
            </a:lvl1pPr>
            <a:lvl2pPr marL="742846" indent="-285710">
              <a:defRPr>
                <a:solidFill>
                  <a:schemeClr val="tx1"/>
                </a:solidFill>
                <a:latin typeface="Arial" pitchFamily="34" charset="0"/>
              </a:defRPr>
            </a:lvl2pPr>
            <a:lvl3pPr marL="1142841" indent="-228568">
              <a:defRPr>
                <a:solidFill>
                  <a:schemeClr val="tx1"/>
                </a:solidFill>
                <a:latin typeface="Arial" pitchFamily="34" charset="0"/>
              </a:defRPr>
            </a:lvl3pPr>
            <a:lvl4pPr marL="1599977" indent="-228568">
              <a:defRPr>
                <a:solidFill>
                  <a:schemeClr val="tx1"/>
                </a:solidFill>
                <a:latin typeface="Arial" pitchFamily="34" charset="0"/>
              </a:defRPr>
            </a:lvl4pPr>
            <a:lvl5pPr marL="2057113" indent="-228568">
              <a:defRPr>
                <a:solidFill>
                  <a:schemeClr val="tx1"/>
                </a:solidFill>
                <a:latin typeface="Arial" pitchFamily="34" charset="0"/>
              </a:defRPr>
            </a:lvl5pPr>
            <a:lvl6pPr marL="2514249" indent="-228568" fontAlgn="base">
              <a:spcBef>
                <a:spcPct val="0"/>
              </a:spcBef>
              <a:spcAft>
                <a:spcPct val="0"/>
              </a:spcAft>
              <a:defRPr>
                <a:solidFill>
                  <a:schemeClr val="tx1"/>
                </a:solidFill>
                <a:latin typeface="Arial" pitchFamily="34" charset="0"/>
              </a:defRPr>
            </a:lvl6pPr>
            <a:lvl7pPr marL="2971386" indent="-228568" fontAlgn="base">
              <a:spcBef>
                <a:spcPct val="0"/>
              </a:spcBef>
              <a:spcAft>
                <a:spcPct val="0"/>
              </a:spcAft>
              <a:defRPr>
                <a:solidFill>
                  <a:schemeClr val="tx1"/>
                </a:solidFill>
                <a:latin typeface="Arial" pitchFamily="34" charset="0"/>
              </a:defRPr>
            </a:lvl7pPr>
            <a:lvl8pPr marL="3428522" indent="-228568" fontAlgn="base">
              <a:spcBef>
                <a:spcPct val="0"/>
              </a:spcBef>
              <a:spcAft>
                <a:spcPct val="0"/>
              </a:spcAft>
              <a:defRPr>
                <a:solidFill>
                  <a:schemeClr val="tx1"/>
                </a:solidFill>
                <a:latin typeface="Arial" pitchFamily="34" charset="0"/>
              </a:defRPr>
            </a:lvl8pPr>
            <a:lvl9pPr marL="3885658" indent="-228568" fontAlgn="base">
              <a:spcBef>
                <a:spcPct val="0"/>
              </a:spcBef>
              <a:spcAft>
                <a:spcPct val="0"/>
              </a:spcAft>
              <a:defRPr>
                <a:solidFill>
                  <a:schemeClr val="tx1"/>
                </a:solidFill>
                <a:latin typeface="Arial" pitchFamily="34" charset="0"/>
              </a:defRPr>
            </a:lvl9pPr>
          </a:lstStyle>
          <a:p>
            <a:pPr fontAlgn="base">
              <a:spcBef>
                <a:spcPct val="0"/>
              </a:spcBef>
              <a:spcAft>
                <a:spcPct val="0"/>
              </a:spcAft>
              <a:defRPr/>
            </a:pPr>
            <a:fld id="{1C434F56-A68B-43E3-81DD-2C3D2AA34FAA}" type="slidenum">
              <a:rPr lang="en-GB">
                <a:latin typeface="Calibri" pitchFamily="34" charset="0"/>
              </a:rPr>
              <a:pPr fontAlgn="base">
                <a:spcBef>
                  <a:spcPct val="0"/>
                </a:spcBef>
                <a:spcAft>
                  <a:spcPct val="0"/>
                </a:spcAft>
                <a:defRPr/>
              </a:pPr>
              <a:t>24</a:t>
            </a:fld>
            <a:endParaRPr lang="en-GB">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374A650D-D014-44C3-BF72-F520668A48AD}" type="datetimeFigureOut">
              <a:rPr lang="en-US" smtClean="0"/>
              <a:t>2/25/2019</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a:lstStyle/>
          <a:p>
            <a:fld id="{7BCAD8B6-C440-43F6-89AA-61A52A40F2A0}" type="slidenum">
              <a:rPr lang="en-US" smtClean="0"/>
              <a:t>‹#›</a:t>
            </a:fld>
            <a:endParaRPr lang="en-US"/>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74A650D-D014-44C3-BF72-F520668A48AD}" type="datetimeFigureOut">
              <a:rPr lang="en-US" smtClean="0"/>
              <a:t>2/25/2019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CAD8B6-C440-43F6-89AA-61A52A40F2A0}"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74A650D-D014-44C3-BF72-F520668A48AD}" type="datetimeFigureOut">
              <a:rPr lang="en-US" smtClean="0"/>
              <a:t>2/25/2019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7924800" y="6416675"/>
            <a:ext cx="762000" cy="365125"/>
          </a:xfrm>
        </p:spPr>
        <p:txBody>
          <a:bodyPr/>
          <a:lstStyle/>
          <a:p>
            <a:fld id="{7BCAD8B6-C440-43F6-89AA-61A52A40F2A0}"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74A650D-D014-44C3-BF72-F520668A48AD}" type="datetimeFigureOut">
              <a:rPr lang="en-US" smtClean="0"/>
              <a:t>2/25/2019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CAD8B6-C440-43F6-89AA-61A52A40F2A0}"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374A650D-D014-44C3-BF72-F520668A48AD}" type="datetimeFigureOut">
              <a:rPr lang="en-US" smtClean="0"/>
              <a:t>2/25/2019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CAD8B6-C440-43F6-89AA-61A52A40F2A0}"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74A650D-D014-44C3-BF72-F520668A48AD}" type="datetimeFigureOut">
              <a:rPr lang="en-US" smtClean="0"/>
              <a:t>2/25/2019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BCAD8B6-C440-43F6-89AA-61A52A40F2A0}"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4A650D-D014-44C3-BF72-F520668A48AD}" type="datetimeFigureOut">
              <a:rPr lang="en-US" smtClean="0"/>
              <a:t>2/25/2019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BCAD8B6-C440-43F6-89AA-61A52A40F2A0}"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74A650D-D014-44C3-BF72-F520668A48AD}" type="datetimeFigureOut">
              <a:rPr lang="en-US" smtClean="0"/>
              <a:t>2/25/2019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CAD8B6-C440-43F6-89AA-61A52A40F2A0}"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74A650D-D014-44C3-BF72-F520668A48AD}" type="datetimeFigureOut">
              <a:rPr lang="en-US" smtClean="0"/>
              <a:t>2/25/2019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CAD8B6-C440-43F6-89AA-61A52A40F2A0}"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74A650D-D014-44C3-BF72-F520668A48AD}" type="datetimeFigureOut">
              <a:rPr lang="en-US" smtClean="0"/>
              <a:t>2/25/2019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CAD8B6-C440-43F6-89AA-61A52A40F2A0}"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74A650D-D014-44C3-BF72-F520668A48AD}" type="datetimeFigureOut">
              <a:rPr lang="en-US" smtClean="0"/>
              <a:t>2/25/2019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CAD8B6-C440-43F6-89AA-61A52A40F2A0}"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374A650D-D014-44C3-BF72-F520668A48AD}" type="datetimeFigureOut">
              <a:rPr lang="en-US" smtClean="0"/>
              <a:t>2/25/2019</a:t>
            </a:fld>
            <a:endParaRPr lang="en-US"/>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7BCAD8B6-C440-43F6-89AA-61A52A40F2A0}"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google.com/url?sa=i&amp;rct=j&amp;q=&amp;esrc=s&amp;source=images&amp;cd=&amp;cad=rja&amp;uact=8&amp;ved=2ahUKEwj_3ubG15_eAhUJJBoKHTKMDbUQjRx6BAgBEAU&amp;url=https://zurb.com/blog/you-re-design-thinking-too-much&amp;psig=AOvVaw1ma6QDNrfFMv_zYXR-66Kr&amp;ust=1540491323644209"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google.com/url?sa=i&amp;rct=j&amp;q=&amp;esrc=s&amp;source=images&amp;cd=&amp;cad=rja&amp;uact=8&amp;ved=2ahUKEwj037uj2J_eAhVNyhoKHbJKDcEQjRx6BAgBEAU&amp;url=https://fr.123rf.com/photo_30178447_rendu-3d-de-la-personne-tenant-et-regardant-d-interrogation-rouge-et-la-r%C3%A9flexion-3d-personnes-de-r.html&amp;psig=AOvVaw1ma6QDNrfFMv_zYXR-66Kr&amp;ust=1540491323644209"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blogs.studyinsweden.se/2016/05/16/a-small-brief-on-types-of-research/"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3" Type="http://schemas.openxmlformats.org/officeDocument/2006/relationships/hyperlink" Target="https://www.google.com/url?sa=i&amp;rct=j&amp;q=&amp;esrc=s&amp;source=images&amp;cd=&amp;cad=rja&amp;uact=8&amp;ved=2ahUKEwi0wPCZ_Z_eAhUExxoKHakGBJkQjRx6BAgBEAU&amp;url=https://www.bacp.co.uk/events-and-resources/research/&amp;psig=AOvVaw0_kLu9aUYKR-xYAGkEZI0W&amp;ust=1540501192020601" TargetMode="External"/><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hyperlink" Target="http://www.google.com/url?sa=i&amp;rct=j&amp;q=&amp;esrc=s&amp;source=images&amp;cd=&amp;cad=rja&amp;uact=8&amp;ved=2ahUKEwiNs9_d_Z_eAhUu-YUKHXPUAb8QjRx6BAgBEAU&amp;url=http://www.dowellresearch.com/&amp;psig=AOvVaw0_kLu9aUYKR-xYAGkEZI0W&amp;ust=1540501192020601" TargetMode="External"/><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Critical Thinking</a:t>
            </a:r>
            <a:endParaRPr lang="en-US" dirty="0"/>
          </a:p>
        </p:txBody>
      </p:sp>
      <p:sp>
        <p:nvSpPr>
          <p:cNvPr id="3" name="Subtitle 2"/>
          <p:cNvSpPr>
            <a:spLocks noGrp="1"/>
          </p:cNvSpPr>
          <p:nvPr>
            <p:ph type="subTitle" idx="1"/>
          </p:nvPr>
        </p:nvSpPr>
        <p:spPr/>
        <p:txBody>
          <a:bodyPr/>
          <a:lstStyle/>
          <a:p>
            <a:r>
              <a:rPr lang="en-GB" b="1" dirty="0" smtClean="0">
                <a:solidFill>
                  <a:srgbClr val="FF0000"/>
                </a:solidFill>
              </a:rPr>
              <a:t>Week </a:t>
            </a:r>
            <a:r>
              <a:rPr lang="en-GB" b="1" dirty="0" smtClean="0">
                <a:solidFill>
                  <a:srgbClr val="FF0000"/>
                </a:solidFill>
              </a:rPr>
              <a:t>5</a:t>
            </a:r>
            <a:endParaRPr lang="en-US" b="1" dirty="0">
              <a:solidFill>
                <a:srgbClr val="FF0000"/>
              </a:solidFill>
            </a:endParaRPr>
          </a:p>
        </p:txBody>
      </p:sp>
      <p:pic>
        <p:nvPicPr>
          <p:cNvPr id="27650" name="Picture 2" descr="Image result for thinking">
            <a:hlinkClick r:id="rId2"/>
          </p:cNvPr>
          <p:cNvPicPr>
            <a:picLocks noChangeAspect="1" noChangeArrowheads="1"/>
          </p:cNvPicPr>
          <p:nvPr/>
        </p:nvPicPr>
        <p:blipFill>
          <a:blip r:embed="rId3"/>
          <a:srcRect/>
          <a:stretch>
            <a:fillRect/>
          </a:stretch>
        </p:blipFill>
        <p:spPr bwMode="auto">
          <a:xfrm>
            <a:off x="2786050" y="4071942"/>
            <a:ext cx="3643337" cy="2185245"/>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This week</a:t>
            </a:r>
            <a:endParaRPr lang="en-US" dirty="0"/>
          </a:p>
        </p:txBody>
      </p:sp>
      <p:sp>
        <p:nvSpPr>
          <p:cNvPr id="3" name="Content Placeholder 2"/>
          <p:cNvSpPr>
            <a:spLocks noGrp="1"/>
          </p:cNvSpPr>
          <p:nvPr>
            <p:ph idx="1"/>
          </p:nvPr>
        </p:nvSpPr>
        <p:spPr/>
        <p:txBody>
          <a:bodyPr/>
          <a:lstStyle/>
          <a:p>
            <a:r>
              <a:rPr lang="en-GB" dirty="0" err="1" smtClean="0"/>
              <a:t>Toulmin’s</a:t>
            </a:r>
            <a:r>
              <a:rPr lang="en-GB" dirty="0" smtClean="0"/>
              <a:t> Model</a:t>
            </a:r>
          </a:p>
          <a:p>
            <a:r>
              <a:rPr lang="en-GB" dirty="0" smtClean="0"/>
              <a:t>Research methods</a:t>
            </a:r>
          </a:p>
        </p:txBody>
      </p:sp>
      <p:pic>
        <p:nvPicPr>
          <p:cNvPr id="30722" name="Picture 2" descr="Related image">
            <a:hlinkClick r:id="rId2"/>
          </p:cNvPr>
          <p:cNvPicPr>
            <a:picLocks noChangeAspect="1" noChangeArrowheads="1"/>
          </p:cNvPicPr>
          <p:nvPr/>
        </p:nvPicPr>
        <p:blipFill>
          <a:blip r:embed="rId3" cstate="print"/>
          <a:srcRect/>
          <a:stretch>
            <a:fillRect/>
          </a:stretch>
        </p:blipFill>
        <p:spPr bwMode="auto">
          <a:xfrm>
            <a:off x="6500826" y="1714488"/>
            <a:ext cx="1926748" cy="1714512"/>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DEBD6E-0C51-426B-B82D-DBA81470EE14}"/>
              </a:ext>
            </a:extLst>
          </p:cNvPr>
          <p:cNvSpPr>
            <a:spLocks noGrp="1"/>
          </p:cNvSpPr>
          <p:nvPr>
            <p:ph type="title"/>
          </p:nvPr>
        </p:nvSpPr>
        <p:spPr/>
        <p:txBody>
          <a:bodyPr>
            <a:normAutofit/>
          </a:bodyPr>
          <a:lstStyle/>
          <a:p>
            <a:r>
              <a:rPr lang="en-GB" altLang="en-US" sz="3600" dirty="0" smtClean="0">
                <a:solidFill>
                  <a:srgbClr val="7030A0"/>
                </a:solidFill>
                <a:latin typeface="Arial" pitchFamily="34" charset="0"/>
                <a:cs typeface="Arial" pitchFamily="34" charset="0"/>
              </a:rPr>
              <a:t>The </a:t>
            </a:r>
            <a:r>
              <a:rPr lang="en-GB" altLang="en-US" sz="3600" dirty="0">
                <a:solidFill>
                  <a:srgbClr val="7030A0"/>
                </a:solidFill>
                <a:latin typeface="Arial" pitchFamily="34" charset="0"/>
                <a:cs typeface="Arial" pitchFamily="34" charset="0"/>
              </a:rPr>
              <a:t>‘</a:t>
            </a:r>
            <a:r>
              <a:rPr lang="en-GB" altLang="en-US" sz="3600" dirty="0" smtClean="0">
                <a:solidFill>
                  <a:srgbClr val="7030A0"/>
                </a:solidFill>
                <a:latin typeface="Arial" pitchFamily="34" charset="0"/>
                <a:cs typeface="Arial" pitchFamily="34" charset="0"/>
              </a:rPr>
              <a:t>Theorists’</a:t>
            </a:r>
            <a:endParaRPr lang="en-GB" sz="3600" dirty="0">
              <a:solidFill>
                <a:srgbClr val="7030A0"/>
              </a:solidFill>
            </a:endParaRPr>
          </a:p>
        </p:txBody>
      </p:sp>
      <p:sp>
        <p:nvSpPr>
          <p:cNvPr id="4" name="Footer Placeholder 3">
            <a:extLst>
              <a:ext uri="{FF2B5EF4-FFF2-40B4-BE49-F238E27FC236}">
                <a16:creationId xmlns:a16="http://schemas.microsoft.com/office/drawing/2014/main" id="{CC9723E1-B8CF-4C16-A91D-019317D5A168}"/>
              </a:ext>
            </a:extLst>
          </p:cNvPr>
          <p:cNvSpPr>
            <a:spLocks noGrp="1"/>
          </p:cNvSpPr>
          <p:nvPr>
            <p:ph type="ftr" sz="quarter" idx="11"/>
          </p:nvPr>
        </p:nvSpPr>
        <p:spPr/>
        <p:txBody>
          <a:bodyPr/>
          <a:lstStyle/>
          <a:p>
            <a:pPr>
              <a:defRPr/>
            </a:pPr>
            <a:r>
              <a:rPr lang="en-GB"/>
              <a:t>                             </a:t>
            </a:r>
          </a:p>
        </p:txBody>
      </p:sp>
      <p:sp>
        <p:nvSpPr>
          <p:cNvPr id="5" name="Slide Number Placeholder 4">
            <a:extLst>
              <a:ext uri="{FF2B5EF4-FFF2-40B4-BE49-F238E27FC236}">
                <a16:creationId xmlns:a16="http://schemas.microsoft.com/office/drawing/2014/main" id="{E9593C6A-163C-4DB8-AF0C-FEF280F04B27}"/>
              </a:ext>
            </a:extLst>
          </p:cNvPr>
          <p:cNvSpPr>
            <a:spLocks noGrp="1"/>
          </p:cNvSpPr>
          <p:nvPr>
            <p:ph type="sldNum" sz="quarter" idx="12"/>
          </p:nvPr>
        </p:nvSpPr>
        <p:spPr/>
        <p:txBody>
          <a:bodyPr/>
          <a:lstStyle/>
          <a:p>
            <a:pPr>
              <a:defRPr/>
            </a:pPr>
            <a:fld id="{53EA6BA6-A53F-4E90-B1FA-0FC7F4298048}" type="slidenum">
              <a:rPr lang="en-GB" smtClean="0"/>
              <a:pPr>
                <a:defRPr/>
              </a:pPr>
              <a:t>3</a:t>
            </a:fld>
            <a:endParaRPr lang="en-GB"/>
          </a:p>
        </p:txBody>
      </p:sp>
      <p:graphicFrame>
        <p:nvGraphicFramePr>
          <p:cNvPr id="7" name="Table 6">
            <a:extLst>
              <a:ext uri="{FF2B5EF4-FFF2-40B4-BE49-F238E27FC236}">
                <a16:creationId xmlns:a16="http://schemas.microsoft.com/office/drawing/2014/main" id="{EDC95E7D-06CC-4D81-88B8-66EF3C0AA9AF}"/>
              </a:ext>
            </a:extLst>
          </p:cNvPr>
          <p:cNvGraphicFramePr>
            <a:graphicFrameLocks noGrp="1"/>
          </p:cNvGraphicFramePr>
          <p:nvPr>
            <p:extLst>
              <p:ext uri="{D42A27DB-BD31-4B8C-83A1-F6EECF244321}">
                <p14:modId xmlns:p14="http://schemas.microsoft.com/office/powerpoint/2010/main" val="1142502427"/>
              </p:ext>
            </p:extLst>
          </p:nvPr>
        </p:nvGraphicFramePr>
        <p:xfrm>
          <a:off x="1785918" y="1643050"/>
          <a:ext cx="6096000" cy="4480560"/>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val="2995196717"/>
                    </a:ext>
                  </a:extLst>
                </a:gridCol>
                <a:gridCol w="3048000">
                  <a:extLst>
                    <a:ext uri="{9D8B030D-6E8A-4147-A177-3AD203B41FA5}">
                      <a16:colId xmlns:a16="http://schemas.microsoft.com/office/drawing/2014/main" val="3405247700"/>
                    </a:ext>
                  </a:extLst>
                </a:gridCol>
              </a:tblGrid>
              <a:tr h="370840">
                <a:tc>
                  <a:txBody>
                    <a:bodyPr/>
                    <a:lstStyle/>
                    <a:p>
                      <a:pPr marL="342900" lvl="0" indent="-342900">
                        <a:lnSpc>
                          <a:spcPct val="200000"/>
                        </a:lnSpc>
                        <a:buFont typeface="Arial" panose="020B0604020202020204" pitchFamily="34" charset="0"/>
                        <a:buChar char="•"/>
                      </a:pPr>
                      <a:r>
                        <a:rPr lang="en-GB" altLang="en-US" dirty="0">
                          <a:solidFill>
                            <a:srgbClr val="FFFF00"/>
                          </a:solidFill>
                          <a:latin typeface="Arial" panose="020B0604020202020204" pitchFamily="34" charset="0"/>
                        </a:rPr>
                        <a:t>1.John Adair</a:t>
                      </a:r>
                      <a:endParaRPr lang="en-GB" dirty="0">
                        <a:solidFill>
                          <a:srgbClr val="FFFF00"/>
                        </a:solidFill>
                      </a:endParaRPr>
                    </a:p>
                  </a:txBody>
                  <a:tcPr/>
                </a:tc>
                <a:tc>
                  <a:txBody>
                    <a:bodyPr/>
                    <a:lstStyle/>
                    <a:p>
                      <a:pPr marL="342900" lvl="0" indent="-342900">
                        <a:lnSpc>
                          <a:spcPct val="200000"/>
                        </a:lnSpc>
                        <a:buFont typeface="Arial" panose="020B0604020202020204" pitchFamily="34" charset="0"/>
                        <a:buChar char="•"/>
                      </a:pPr>
                      <a:r>
                        <a:rPr lang="en-GB" altLang="en-US" dirty="0">
                          <a:solidFill>
                            <a:srgbClr val="FFFF00"/>
                          </a:solidFill>
                          <a:latin typeface="Arial" panose="020B0604020202020204" pitchFamily="34" charset="0"/>
                        </a:rPr>
                        <a:t>8.Frederick Herzberg</a:t>
                      </a:r>
                      <a:endParaRPr lang="en-GB" dirty="0">
                        <a:solidFill>
                          <a:srgbClr val="FFFF00"/>
                        </a:solidFill>
                      </a:endParaRPr>
                    </a:p>
                  </a:txBody>
                  <a:tcPr/>
                </a:tc>
                <a:extLst>
                  <a:ext uri="{0D108BD9-81ED-4DB2-BD59-A6C34878D82A}">
                    <a16:rowId xmlns:a16="http://schemas.microsoft.com/office/drawing/2014/main" val="4032835508"/>
                  </a:ext>
                </a:extLst>
              </a:tr>
              <a:tr h="370840">
                <a:tc>
                  <a:txBody>
                    <a:bodyPr/>
                    <a:lstStyle/>
                    <a:p>
                      <a:pPr marL="342900" lvl="0" indent="-342900">
                        <a:lnSpc>
                          <a:spcPct val="200000"/>
                        </a:lnSpc>
                        <a:buFont typeface="Arial" panose="020B0604020202020204" pitchFamily="34" charset="0"/>
                        <a:buChar char="•"/>
                      </a:pPr>
                      <a:r>
                        <a:rPr lang="en-GB" altLang="en-US" dirty="0">
                          <a:solidFill>
                            <a:schemeClr val="bg2">
                              <a:lumMod val="25000"/>
                            </a:schemeClr>
                          </a:solidFill>
                          <a:latin typeface="Arial" panose="020B0604020202020204" pitchFamily="34" charset="0"/>
                        </a:rPr>
                        <a:t>2.Charles Handy</a:t>
                      </a:r>
                      <a:endParaRPr lang="en-GB" dirty="0">
                        <a:solidFill>
                          <a:schemeClr val="bg2">
                            <a:lumMod val="25000"/>
                          </a:schemeClr>
                        </a:solidFill>
                      </a:endParaRPr>
                    </a:p>
                  </a:txBody>
                  <a:tcPr/>
                </a:tc>
                <a:tc>
                  <a:txBody>
                    <a:bodyPr/>
                    <a:lstStyle/>
                    <a:p>
                      <a:pPr marL="342900" lvl="0" indent="-342900">
                        <a:lnSpc>
                          <a:spcPct val="200000"/>
                        </a:lnSpc>
                        <a:buFont typeface="Arial" panose="020B0604020202020204" pitchFamily="34" charset="0"/>
                        <a:buChar char="•"/>
                      </a:pPr>
                      <a:r>
                        <a:rPr lang="en-GB" altLang="en-US" dirty="0">
                          <a:solidFill>
                            <a:schemeClr val="bg2">
                              <a:lumMod val="25000"/>
                            </a:schemeClr>
                          </a:solidFill>
                          <a:latin typeface="Arial" panose="020B0604020202020204" pitchFamily="34" charset="0"/>
                        </a:rPr>
                        <a:t>9.Rensis Likert </a:t>
                      </a:r>
                      <a:endParaRPr lang="en-GB" dirty="0">
                        <a:solidFill>
                          <a:schemeClr val="bg2">
                            <a:lumMod val="25000"/>
                          </a:schemeClr>
                        </a:solidFill>
                      </a:endParaRPr>
                    </a:p>
                  </a:txBody>
                  <a:tcPr/>
                </a:tc>
                <a:extLst>
                  <a:ext uri="{0D108BD9-81ED-4DB2-BD59-A6C34878D82A}">
                    <a16:rowId xmlns:a16="http://schemas.microsoft.com/office/drawing/2014/main" val="1851707929"/>
                  </a:ext>
                </a:extLst>
              </a:tr>
              <a:tr h="370840">
                <a:tc>
                  <a:txBody>
                    <a:bodyPr/>
                    <a:lstStyle/>
                    <a:p>
                      <a:pPr marL="342900" lvl="0" indent="-342900">
                        <a:lnSpc>
                          <a:spcPct val="200000"/>
                        </a:lnSpc>
                        <a:buFont typeface="Arial" panose="020B0604020202020204" pitchFamily="34" charset="0"/>
                        <a:buChar char="•"/>
                      </a:pPr>
                      <a:r>
                        <a:rPr lang="en-GB" altLang="en-US" dirty="0">
                          <a:solidFill>
                            <a:srgbClr val="FF0000"/>
                          </a:solidFill>
                          <a:latin typeface="Arial" panose="020B0604020202020204" pitchFamily="34" charset="0"/>
                        </a:rPr>
                        <a:t>3.Henry Mintzberg</a:t>
                      </a:r>
                      <a:endParaRPr lang="en-GB" dirty="0">
                        <a:solidFill>
                          <a:srgbClr val="FF0000"/>
                        </a:solidFill>
                      </a:endParaRPr>
                    </a:p>
                  </a:txBody>
                  <a:tcPr/>
                </a:tc>
                <a:tc>
                  <a:txBody>
                    <a:bodyPr/>
                    <a:lstStyle/>
                    <a:p>
                      <a:pPr marL="342900" lvl="0" indent="-342900">
                        <a:lnSpc>
                          <a:spcPct val="200000"/>
                        </a:lnSpc>
                        <a:buFont typeface="Arial" panose="020B0604020202020204" pitchFamily="34" charset="0"/>
                        <a:buChar char="•"/>
                      </a:pPr>
                      <a:r>
                        <a:rPr lang="en-GB" altLang="en-US" dirty="0">
                          <a:solidFill>
                            <a:srgbClr val="FF0000"/>
                          </a:solidFill>
                          <a:latin typeface="Arial" panose="020B0604020202020204" pitchFamily="34" charset="0"/>
                        </a:rPr>
                        <a:t>10.Edward de Bono</a:t>
                      </a:r>
                      <a:endParaRPr lang="en-GB" dirty="0">
                        <a:solidFill>
                          <a:srgbClr val="FF0000"/>
                        </a:solidFill>
                      </a:endParaRPr>
                    </a:p>
                  </a:txBody>
                  <a:tcPr/>
                </a:tc>
                <a:extLst>
                  <a:ext uri="{0D108BD9-81ED-4DB2-BD59-A6C34878D82A}">
                    <a16:rowId xmlns:a16="http://schemas.microsoft.com/office/drawing/2014/main" val="2971093815"/>
                  </a:ext>
                </a:extLst>
              </a:tr>
              <a:tr h="370840">
                <a:tc>
                  <a:txBody>
                    <a:bodyPr/>
                    <a:lstStyle/>
                    <a:p>
                      <a:pPr marL="342900" lvl="0" indent="-342900">
                        <a:lnSpc>
                          <a:spcPct val="200000"/>
                        </a:lnSpc>
                        <a:buFont typeface="Arial" panose="020B0604020202020204" pitchFamily="34" charset="0"/>
                        <a:buChar char="•"/>
                      </a:pPr>
                      <a:r>
                        <a:rPr lang="en-GB" altLang="en-US" dirty="0">
                          <a:solidFill>
                            <a:srgbClr val="002060"/>
                          </a:solidFill>
                          <a:latin typeface="Arial" panose="020B0604020202020204" pitchFamily="34" charset="0"/>
                        </a:rPr>
                        <a:t>4.Douglas McGregor</a:t>
                      </a:r>
                      <a:endParaRPr lang="en-GB" dirty="0">
                        <a:solidFill>
                          <a:srgbClr val="002060"/>
                        </a:solidFill>
                      </a:endParaRPr>
                    </a:p>
                  </a:txBody>
                  <a:tcPr/>
                </a:tc>
                <a:tc>
                  <a:txBody>
                    <a:bodyPr/>
                    <a:lstStyle/>
                    <a:p>
                      <a:pPr marL="342900" lvl="0" indent="-342900">
                        <a:lnSpc>
                          <a:spcPct val="200000"/>
                        </a:lnSpc>
                        <a:buFont typeface="Arial" panose="020B0604020202020204" pitchFamily="34" charset="0"/>
                        <a:buChar char="•"/>
                      </a:pPr>
                      <a:r>
                        <a:rPr lang="en-GB" altLang="en-US" dirty="0">
                          <a:solidFill>
                            <a:srgbClr val="002060"/>
                          </a:solidFill>
                          <a:latin typeface="Arial" panose="020B0604020202020204" pitchFamily="34" charset="0"/>
                        </a:rPr>
                        <a:t>11.Stephen Covey </a:t>
                      </a:r>
                      <a:endParaRPr lang="en-GB" dirty="0">
                        <a:solidFill>
                          <a:srgbClr val="002060"/>
                        </a:solidFill>
                      </a:endParaRPr>
                    </a:p>
                  </a:txBody>
                  <a:tcPr/>
                </a:tc>
                <a:extLst>
                  <a:ext uri="{0D108BD9-81ED-4DB2-BD59-A6C34878D82A}">
                    <a16:rowId xmlns:a16="http://schemas.microsoft.com/office/drawing/2014/main" val="3129152276"/>
                  </a:ext>
                </a:extLst>
              </a:tr>
              <a:tr h="370840">
                <a:tc>
                  <a:txBody>
                    <a:bodyPr/>
                    <a:lstStyle/>
                    <a:p>
                      <a:pPr marL="342900" lvl="0" indent="-342900">
                        <a:lnSpc>
                          <a:spcPct val="200000"/>
                        </a:lnSpc>
                        <a:buFont typeface="Arial" panose="020B0604020202020204" pitchFamily="34" charset="0"/>
                        <a:buChar char="•"/>
                      </a:pPr>
                      <a:r>
                        <a:rPr lang="en-GB" altLang="en-US" dirty="0">
                          <a:solidFill>
                            <a:srgbClr val="00B050"/>
                          </a:solidFill>
                          <a:latin typeface="Arial" panose="020B0604020202020204" pitchFamily="34" charset="0"/>
                        </a:rPr>
                        <a:t>5.Daniel Goleman</a:t>
                      </a:r>
                      <a:endParaRPr lang="en-GB" dirty="0">
                        <a:solidFill>
                          <a:srgbClr val="00B050"/>
                        </a:solidFill>
                      </a:endParaRPr>
                    </a:p>
                  </a:txBody>
                  <a:tcPr/>
                </a:tc>
                <a:tc>
                  <a:txBody>
                    <a:bodyPr/>
                    <a:lstStyle/>
                    <a:p>
                      <a:pPr marL="342900" lvl="0" indent="-342900">
                        <a:lnSpc>
                          <a:spcPct val="200000"/>
                        </a:lnSpc>
                        <a:buFont typeface="Arial" panose="020B0604020202020204" pitchFamily="34" charset="0"/>
                        <a:buChar char="•"/>
                      </a:pPr>
                      <a:r>
                        <a:rPr lang="en-GB" altLang="en-US" dirty="0">
                          <a:solidFill>
                            <a:srgbClr val="00B050"/>
                          </a:solidFill>
                          <a:latin typeface="Arial" panose="020B0604020202020204" pitchFamily="34" charset="0"/>
                        </a:rPr>
                        <a:t>12.W. Edwards Deming </a:t>
                      </a:r>
                      <a:endParaRPr lang="en-GB" dirty="0">
                        <a:solidFill>
                          <a:srgbClr val="00B050"/>
                        </a:solidFill>
                      </a:endParaRPr>
                    </a:p>
                  </a:txBody>
                  <a:tcPr/>
                </a:tc>
                <a:extLst>
                  <a:ext uri="{0D108BD9-81ED-4DB2-BD59-A6C34878D82A}">
                    <a16:rowId xmlns:a16="http://schemas.microsoft.com/office/drawing/2014/main" val="1838027495"/>
                  </a:ext>
                </a:extLst>
              </a:tr>
              <a:tr h="370840">
                <a:tc>
                  <a:txBody>
                    <a:bodyPr/>
                    <a:lstStyle/>
                    <a:p>
                      <a:pPr marL="342900" lvl="0" indent="-342900">
                        <a:lnSpc>
                          <a:spcPct val="200000"/>
                        </a:lnSpc>
                        <a:buFont typeface="Arial" panose="020B0604020202020204" pitchFamily="34" charset="0"/>
                        <a:buChar char="•"/>
                      </a:pPr>
                      <a:r>
                        <a:rPr lang="en-GB" altLang="en-US" dirty="0">
                          <a:solidFill>
                            <a:srgbClr val="0070C0"/>
                          </a:solidFill>
                          <a:latin typeface="Arial" panose="020B0604020202020204" pitchFamily="34" charset="0"/>
                        </a:rPr>
                        <a:t>6.Elton Mayo</a:t>
                      </a:r>
                      <a:endParaRPr lang="en-GB" dirty="0">
                        <a:solidFill>
                          <a:srgbClr val="0070C0"/>
                        </a:solidFill>
                      </a:endParaRPr>
                    </a:p>
                  </a:txBody>
                  <a:tcPr/>
                </a:tc>
                <a:tc>
                  <a:txBody>
                    <a:bodyPr/>
                    <a:lstStyle/>
                    <a:p>
                      <a:pPr marL="342900" lvl="0" indent="-342900">
                        <a:lnSpc>
                          <a:spcPct val="200000"/>
                        </a:lnSpc>
                        <a:buFont typeface="Arial" panose="020B0604020202020204" pitchFamily="34" charset="0"/>
                        <a:buChar char="•"/>
                      </a:pPr>
                      <a:r>
                        <a:rPr lang="en-GB" altLang="en-US" dirty="0">
                          <a:solidFill>
                            <a:srgbClr val="0070C0"/>
                          </a:solidFill>
                          <a:latin typeface="Arial" panose="020B0604020202020204" pitchFamily="34" charset="0"/>
                        </a:rPr>
                        <a:t>13.Reginald Revans </a:t>
                      </a:r>
                      <a:endParaRPr lang="en-GB" dirty="0">
                        <a:solidFill>
                          <a:srgbClr val="0070C0"/>
                        </a:solidFill>
                      </a:endParaRPr>
                    </a:p>
                  </a:txBody>
                  <a:tcPr/>
                </a:tc>
                <a:extLst>
                  <a:ext uri="{0D108BD9-81ED-4DB2-BD59-A6C34878D82A}">
                    <a16:rowId xmlns:a16="http://schemas.microsoft.com/office/drawing/2014/main" val="4209731647"/>
                  </a:ext>
                </a:extLst>
              </a:tr>
              <a:tr h="370840">
                <a:tc>
                  <a:txBody>
                    <a:bodyPr/>
                    <a:lstStyle/>
                    <a:p>
                      <a:pPr marL="342900" lvl="0" indent="-342900">
                        <a:lnSpc>
                          <a:spcPct val="200000"/>
                        </a:lnSpc>
                        <a:buFont typeface="Arial" panose="020B0604020202020204" pitchFamily="34" charset="0"/>
                        <a:buChar char="•"/>
                      </a:pPr>
                      <a:r>
                        <a:rPr lang="en-GB" altLang="en-US" dirty="0">
                          <a:solidFill>
                            <a:srgbClr val="7030A0"/>
                          </a:solidFill>
                          <a:latin typeface="Arial" panose="020B0604020202020204" pitchFamily="34" charset="0"/>
                        </a:rPr>
                        <a:t>7.Henri Fayol </a:t>
                      </a:r>
                      <a:endParaRPr lang="en-GB" dirty="0">
                        <a:solidFill>
                          <a:srgbClr val="7030A0"/>
                        </a:solidFill>
                      </a:endParaRPr>
                    </a:p>
                  </a:txBody>
                  <a:tcPr/>
                </a:tc>
                <a:tc>
                  <a:txBody>
                    <a:bodyPr/>
                    <a:lstStyle/>
                    <a:p>
                      <a:pPr marL="342900" lvl="0" indent="-342900">
                        <a:lnSpc>
                          <a:spcPct val="200000"/>
                        </a:lnSpc>
                        <a:buFont typeface="Arial" panose="020B0604020202020204" pitchFamily="34" charset="0"/>
                        <a:buChar char="•"/>
                      </a:pPr>
                      <a:r>
                        <a:rPr lang="en-GB" altLang="en-US" dirty="0">
                          <a:solidFill>
                            <a:srgbClr val="7030A0"/>
                          </a:solidFill>
                          <a:latin typeface="Arial" panose="020B0604020202020204" pitchFamily="34" charset="0"/>
                        </a:rPr>
                        <a:t>14.Max Weber</a:t>
                      </a:r>
                      <a:endParaRPr lang="en-GB" dirty="0">
                        <a:solidFill>
                          <a:srgbClr val="7030A0"/>
                        </a:solidFill>
                      </a:endParaRPr>
                    </a:p>
                  </a:txBody>
                  <a:tcPr/>
                </a:tc>
                <a:extLst>
                  <a:ext uri="{0D108BD9-81ED-4DB2-BD59-A6C34878D82A}">
                    <a16:rowId xmlns:a16="http://schemas.microsoft.com/office/drawing/2014/main" val="965635906"/>
                  </a:ext>
                </a:extLst>
              </a:tr>
            </a:tbl>
          </a:graphicData>
        </a:graphic>
      </p:graphicFrame>
      <p:sp>
        <p:nvSpPr>
          <p:cNvPr id="8" name="Rectangle 7">
            <a:extLst>
              <a:ext uri="{FF2B5EF4-FFF2-40B4-BE49-F238E27FC236}">
                <a16:creationId xmlns:a16="http://schemas.microsoft.com/office/drawing/2014/main" id="{0B15C814-F99B-4D31-AA94-3163CC03685B}"/>
              </a:ext>
            </a:extLst>
          </p:cNvPr>
          <p:cNvSpPr/>
          <p:nvPr/>
        </p:nvSpPr>
        <p:spPr>
          <a:xfrm>
            <a:off x="2286000" y="2845593"/>
            <a:ext cx="4572000" cy="2031325"/>
          </a:xfrm>
          <a:prstGeom prst="rect">
            <a:avLst/>
          </a:prstGeom>
        </p:spPr>
        <p:txBody>
          <a:bodyPr>
            <a:spAutoFit/>
          </a:bodyPr>
          <a:lstStyle/>
          <a:p>
            <a:pPr marL="0" indent="0">
              <a:buNone/>
            </a:pPr>
            <a:r>
              <a:rPr lang="en-GB" altLang="en-US" dirty="0">
                <a:latin typeface="Arial" panose="020B0604020202020204" pitchFamily="34" charset="0"/>
              </a:rPr>
              <a:t>		 	</a:t>
            </a:r>
          </a:p>
          <a:p>
            <a:pPr marL="0" indent="0">
              <a:buNone/>
            </a:pPr>
            <a:r>
              <a:rPr lang="en-GB" altLang="en-US" dirty="0">
                <a:latin typeface="Arial" panose="020B0604020202020204" pitchFamily="34" charset="0"/>
              </a:rPr>
              <a:t>	 	</a:t>
            </a:r>
          </a:p>
          <a:p>
            <a:pPr marL="0" indent="0">
              <a:buNone/>
            </a:pPr>
            <a:r>
              <a:rPr lang="en-GB" altLang="en-US" dirty="0">
                <a:latin typeface="Arial" panose="020B0604020202020204" pitchFamily="34" charset="0"/>
              </a:rPr>
              <a:t>	 	</a:t>
            </a:r>
          </a:p>
          <a:p>
            <a:pPr marL="0" indent="0">
              <a:buNone/>
            </a:pPr>
            <a:r>
              <a:rPr lang="en-GB" altLang="en-US" dirty="0">
                <a:latin typeface="Arial" panose="020B0604020202020204" pitchFamily="34" charset="0"/>
              </a:rPr>
              <a:t>	</a:t>
            </a:r>
          </a:p>
          <a:p>
            <a:pPr marL="0" indent="0">
              <a:buNone/>
            </a:pPr>
            <a:r>
              <a:rPr lang="en-GB" altLang="en-US" dirty="0">
                <a:latin typeface="Arial" panose="020B0604020202020204" pitchFamily="34" charset="0"/>
              </a:rPr>
              <a:t>		</a:t>
            </a:r>
          </a:p>
          <a:p>
            <a:pPr marL="0" indent="0">
              <a:buNone/>
            </a:pPr>
            <a:r>
              <a:rPr lang="en-GB" altLang="en-US" dirty="0">
                <a:latin typeface="Arial" panose="020B0604020202020204" pitchFamily="34" charset="0"/>
              </a:rPr>
              <a:t>			</a:t>
            </a:r>
          </a:p>
          <a:p>
            <a:pPr marL="0" indent="0">
              <a:buNone/>
            </a:pPr>
            <a:r>
              <a:rPr lang="en-GB" altLang="en-US" dirty="0">
                <a:latin typeface="Arial" panose="020B0604020202020204" pitchFamily="34" charset="0"/>
              </a:rPr>
              <a:t>			</a:t>
            </a:r>
            <a:endParaRPr lang="en-GB" altLang="en-US" b="1" dirty="0">
              <a:latin typeface="Arial" panose="020B0604020202020204" pitchFamily="34" charset="0"/>
            </a:endParaRPr>
          </a:p>
        </p:txBody>
      </p:sp>
    </p:spTree>
    <p:extLst>
      <p:ext uri="{BB962C8B-B14F-4D97-AF65-F5344CB8AC3E}">
        <p14:creationId xmlns:p14="http://schemas.microsoft.com/office/powerpoint/2010/main" val="19367379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27893-2D4E-42CD-8ACF-35A47168E71F}"/>
              </a:ext>
            </a:extLst>
          </p:cNvPr>
          <p:cNvSpPr>
            <a:spLocks noGrp="1"/>
          </p:cNvSpPr>
          <p:nvPr>
            <p:ph type="title"/>
          </p:nvPr>
        </p:nvSpPr>
        <p:spPr/>
        <p:txBody>
          <a:bodyPr>
            <a:normAutofit/>
          </a:bodyPr>
          <a:lstStyle/>
          <a:p>
            <a:r>
              <a:rPr lang="en-GB" altLang="en-US" sz="3600" b="1" dirty="0">
                <a:latin typeface="Arial" pitchFamily="34" charset="0"/>
                <a:cs typeface="Arial" pitchFamily="34" charset="0"/>
              </a:rPr>
              <a:t>Theorists</a:t>
            </a:r>
            <a:r>
              <a:rPr lang="en-GB" altLang="en-US" sz="3600" dirty="0">
                <a:latin typeface="Arial" pitchFamily="34" charset="0"/>
                <a:cs typeface="Arial" pitchFamily="34" charset="0"/>
              </a:rPr>
              <a:t> – Collate the following…</a:t>
            </a:r>
            <a:endParaRPr lang="en-GB" sz="3600" dirty="0"/>
          </a:p>
        </p:txBody>
      </p:sp>
      <p:sp>
        <p:nvSpPr>
          <p:cNvPr id="3" name="Content Placeholder 2">
            <a:extLst>
              <a:ext uri="{FF2B5EF4-FFF2-40B4-BE49-F238E27FC236}">
                <a16:creationId xmlns:a16="http://schemas.microsoft.com/office/drawing/2014/main" id="{964FF822-021A-400A-BA79-5A8F8FC2A742}"/>
              </a:ext>
            </a:extLst>
          </p:cNvPr>
          <p:cNvSpPr>
            <a:spLocks noGrp="1"/>
          </p:cNvSpPr>
          <p:nvPr>
            <p:ph idx="1"/>
          </p:nvPr>
        </p:nvSpPr>
        <p:spPr/>
        <p:txBody>
          <a:bodyPr>
            <a:normAutofit fontScale="92500" lnSpcReduction="10000"/>
          </a:bodyPr>
          <a:lstStyle/>
          <a:p>
            <a:pPr marL="457200" indent="-457200">
              <a:spcAft>
                <a:spcPts val="600"/>
              </a:spcAft>
              <a:buFont typeface="Arial" panose="020B0604020202020204" pitchFamily="34" charset="0"/>
              <a:buAutoNum type="arabicPeriod"/>
            </a:pPr>
            <a:r>
              <a:rPr lang="en-GB" altLang="en-US" dirty="0">
                <a:latin typeface="Arial" panose="020B0604020202020204" pitchFamily="34" charset="0"/>
                <a:cs typeface="Arial" panose="020B0604020202020204" pitchFamily="34" charset="0"/>
              </a:rPr>
              <a:t>Name of theorist</a:t>
            </a:r>
          </a:p>
          <a:p>
            <a:pPr marL="457200" indent="-457200">
              <a:spcAft>
                <a:spcPts val="600"/>
              </a:spcAft>
              <a:buFont typeface="Arial" panose="020B0604020202020204" pitchFamily="34" charset="0"/>
              <a:buAutoNum type="arabicPeriod"/>
            </a:pPr>
            <a:r>
              <a:rPr lang="en-GB" altLang="en-US" dirty="0">
                <a:solidFill>
                  <a:srgbClr val="FF0000"/>
                </a:solidFill>
                <a:latin typeface="Arial" panose="020B0604020202020204" pitchFamily="34" charset="0"/>
                <a:cs typeface="Arial" panose="020B0604020202020204" pitchFamily="34" charset="0"/>
              </a:rPr>
              <a:t>Brief background</a:t>
            </a:r>
          </a:p>
          <a:p>
            <a:pPr marL="457200" indent="-457200">
              <a:spcAft>
                <a:spcPts val="600"/>
              </a:spcAft>
              <a:buFont typeface="Arial" panose="020B0604020202020204" pitchFamily="34" charset="0"/>
              <a:buAutoNum type="arabicPeriod"/>
            </a:pPr>
            <a:r>
              <a:rPr lang="en-GB" altLang="en-US" dirty="0">
                <a:latin typeface="Arial" panose="020B0604020202020204" pitchFamily="34" charset="0"/>
                <a:cs typeface="Arial" panose="020B0604020202020204" pitchFamily="34" charset="0"/>
              </a:rPr>
              <a:t>Most famous theory</a:t>
            </a:r>
          </a:p>
          <a:p>
            <a:pPr marL="457200" indent="-457200">
              <a:spcAft>
                <a:spcPts val="600"/>
              </a:spcAft>
              <a:buFont typeface="Arial" panose="020B0604020202020204" pitchFamily="34" charset="0"/>
              <a:buAutoNum type="arabicPeriod"/>
            </a:pPr>
            <a:r>
              <a:rPr lang="en-GB" altLang="en-US" dirty="0">
                <a:solidFill>
                  <a:srgbClr val="7030A0"/>
                </a:solidFill>
                <a:latin typeface="Arial" panose="020B0604020202020204" pitchFamily="34" charset="0"/>
                <a:cs typeface="Arial" panose="020B0604020202020204" pitchFamily="34" charset="0"/>
              </a:rPr>
              <a:t>Other views, critiques etc</a:t>
            </a:r>
          </a:p>
          <a:p>
            <a:pPr marL="457200" indent="-457200">
              <a:spcAft>
                <a:spcPts val="600"/>
              </a:spcAft>
              <a:buFont typeface="Arial" panose="020B0604020202020204" pitchFamily="34" charset="0"/>
              <a:buAutoNum type="arabicPeriod"/>
            </a:pPr>
            <a:r>
              <a:rPr lang="en-GB" altLang="en-US" dirty="0">
                <a:latin typeface="Arial" panose="020B0604020202020204" pitchFamily="34" charset="0"/>
                <a:cs typeface="Arial" panose="020B0604020202020204" pitchFamily="34" charset="0"/>
              </a:rPr>
              <a:t>How useful in the workplace</a:t>
            </a:r>
          </a:p>
          <a:p>
            <a:pPr marL="457200" indent="-457200">
              <a:spcAft>
                <a:spcPts val="600"/>
              </a:spcAft>
              <a:buFont typeface="Arial" panose="020B0604020202020204" pitchFamily="34" charset="0"/>
              <a:buAutoNum type="arabicPeriod"/>
            </a:pPr>
            <a:r>
              <a:rPr lang="en-GB" altLang="en-US" dirty="0">
                <a:solidFill>
                  <a:srgbClr val="00B050"/>
                </a:solidFill>
                <a:latin typeface="Arial" panose="020B0604020202020204" pitchFamily="34" charset="0"/>
                <a:cs typeface="Arial" panose="020B0604020202020204" pitchFamily="34" charset="0"/>
              </a:rPr>
              <a:t>Give a practical example of how its been applied (positive or negative)</a:t>
            </a:r>
          </a:p>
          <a:p>
            <a:pPr marL="457200" indent="-457200">
              <a:spcAft>
                <a:spcPts val="600"/>
              </a:spcAft>
              <a:buFont typeface="Arial" panose="020B0604020202020204" pitchFamily="34" charset="0"/>
              <a:buAutoNum type="arabicPeriod"/>
            </a:pPr>
            <a:r>
              <a:rPr lang="en-GB" altLang="en-US" dirty="0">
                <a:latin typeface="Arial" panose="020B0604020202020204" pitchFamily="34" charset="0"/>
                <a:cs typeface="Arial" panose="020B0604020202020204" pitchFamily="34" charset="0"/>
              </a:rPr>
              <a:t>Your opinion</a:t>
            </a:r>
          </a:p>
          <a:p>
            <a:pPr marL="457200" indent="-457200">
              <a:spcAft>
                <a:spcPts val="600"/>
              </a:spcAft>
              <a:buFont typeface="Arial" panose="020B0604020202020204" pitchFamily="34" charset="0"/>
              <a:buAutoNum type="arabicPeriod"/>
            </a:pPr>
            <a:r>
              <a:rPr lang="en-GB" altLang="en-US" dirty="0">
                <a:solidFill>
                  <a:srgbClr val="0070C0"/>
                </a:solidFill>
                <a:latin typeface="Arial" panose="020B0604020202020204" pitchFamily="34" charset="0"/>
                <a:cs typeface="Arial" panose="020B0604020202020204" pitchFamily="34" charset="0"/>
              </a:rPr>
              <a:t>Referencing</a:t>
            </a:r>
            <a:endParaRPr lang="en-GB" dirty="0">
              <a:solidFill>
                <a:srgbClr val="0070C0"/>
              </a:solidFill>
            </a:endParaRPr>
          </a:p>
        </p:txBody>
      </p:sp>
      <p:sp>
        <p:nvSpPr>
          <p:cNvPr id="4" name="Footer Placeholder 3">
            <a:extLst>
              <a:ext uri="{FF2B5EF4-FFF2-40B4-BE49-F238E27FC236}">
                <a16:creationId xmlns:a16="http://schemas.microsoft.com/office/drawing/2014/main" id="{0B1833A5-BEB2-452A-8329-79D686BBA19C}"/>
              </a:ext>
            </a:extLst>
          </p:cNvPr>
          <p:cNvSpPr>
            <a:spLocks noGrp="1"/>
          </p:cNvSpPr>
          <p:nvPr>
            <p:ph type="ftr" sz="quarter" idx="11"/>
          </p:nvPr>
        </p:nvSpPr>
        <p:spPr/>
        <p:txBody>
          <a:bodyPr/>
          <a:lstStyle/>
          <a:p>
            <a:pPr>
              <a:defRPr/>
            </a:pPr>
            <a:r>
              <a:rPr lang="en-GB" dirty="0"/>
              <a:t>                             </a:t>
            </a:r>
          </a:p>
        </p:txBody>
      </p:sp>
      <p:sp>
        <p:nvSpPr>
          <p:cNvPr id="5" name="Slide Number Placeholder 4">
            <a:extLst>
              <a:ext uri="{FF2B5EF4-FFF2-40B4-BE49-F238E27FC236}">
                <a16:creationId xmlns:a16="http://schemas.microsoft.com/office/drawing/2014/main" id="{E57C4816-2009-408B-BCD6-E7B6A39A7D59}"/>
              </a:ext>
            </a:extLst>
          </p:cNvPr>
          <p:cNvSpPr>
            <a:spLocks noGrp="1"/>
          </p:cNvSpPr>
          <p:nvPr>
            <p:ph type="sldNum" sz="quarter" idx="12"/>
          </p:nvPr>
        </p:nvSpPr>
        <p:spPr/>
        <p:txBody>
          <a:bodyPr/>
          <a:lstStyle/>
          <a:p>
            <a:pPr>
              <a:defRPr/>
            </a:pPr>
            <a:fld id="{53EA6BA6-A53F-4E90-B1FA-0FC7F4298048}" type="slidenum">
              <a:rPr lang="en-GB" smtClean="0"/>
              <a:pPr>
                <a:defRPr/>
              </a:pPr>
              <a:t>4</a:t>
            </a:fld>
            <a:endParaRPr lang="en-GB" dirty="0"/>
          </a:p>
        </p:txBody>
      </p:sp>
    </p:spTree>
    <p:extLst>
      <p:ext uri="{BB962C8B-B14F-4D97-AF65-F5344CB8AC3E}">
        <p14:creationId xmlns:p14="http://schemas.microsoft.com/office/powerpoint/2010/main" val="2787932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Critical Thinking Model</a:t>
            </a:r>
            <a:endParaRPr lang="en-US" dirty="0"/>
          </a:p>
        </p:txBody>
      </p:sp>
      <p:pic>
        <p:nvPicPr>
          <p:cNvPr id="31746" name="Picture 2" descr="C:\Users\Shehla\Desktop\critical thinking model.PNG"/>
          <p:cNvPicPr>
            <a:picLocks noGrp="1" noChangeAspect="1" noChangeArrowheads="1"/>
          </p:cNvPicPr>
          <p:nvPr>
            <p:ph idx="1"/>
          </p:nvPr>
        </p:nvPicPr>
        <p:blipFill>
          <a:blip r:embed="rId2"/>
          <a:srcRect/>
          <a:stretch>
            <a:fillRect/>
          </a:stretch>
        </p:blipFill>
        <p:spPr bwMode="auto">
          <a:xfrm>
            <a:off x="1059291" y="1600200"/>
            <a:ext cx="7025418" cy="4708525"/>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Toulmin’s</a:t>
            </a:r>
            <a:r>
              <a:rPr lang="en-GB" dirty="0" smtClean="0"/>
              <a:t> Model</a:t>
            </a:r>
            <a:endParaRPr lang="en-US" dirty="0"/>
          </a:p>
        </p:txBody>
      </p:sp>
      <p:pic>
        <p:nvPicPr>
          <p:cNvPr id="38914" name="Picture 2" descr="https://usercontent2.hubstatic.com/13499815_f520.jpg"/>
          <p:cNvPicPr>
            <a:picLocks noChangeAspect="1" noChangeArrowheads="1"/>
          </p:cNvPicPr>
          <p:nvPr/>
        </p:nvPicPr>
        <p:blipFill>
          <a:blip r:embed="rId3"/>
          <a:srcRect/>
          <a:stretch>
            <a:fillRect/>
          </a:stretch>
        </p:blipFill>
        <p:spPr bwMode="auto">
          <a:xfrm>
            <a:off x="928662" y="1285860"/>
            <a:ext cx="7215238" cy="5272674"/>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Toulmin’s</a:t>
            </a:r>
            <a:r>
              <a:rPr lang="en-GB" dirty="0" smtClean="0"/>
              <a:t> </a:t>
            </a:r>
            <a:r>
              <a:rPr lang="en-GB" dirty="0" smtClean="0"/>
              <a:t>Model</a:t>
            </a:r>
            <a:endParaRPr lang="en-US" dirty="0"/>
          </a:p>
        </p:txBody>
      </p:sp>
      <p:sp>
        <p:nvSpPr>
          <p:cNvPr id="3" name="Content Placeholder 2"/>
          <p:cNvSpPr>
            <a:spLocks noGrp="1"/>
          </p:cNvSpPr>
          <p:nvPr>
            <p:ph idx="1"/>
          </p:nvPr>
        </p:nvSpPr>
        <p:spPr>
          <a:xfrm>
            <a:off x="285720" y="928670"/>
            <a:ext cx="8229600" cy="4952062"/>
          </a:xfrm>
        </p:spPr>
        <p:txBody>
          <a:bodyPr>
            <a:noAutofit/>
          </a:bodyPr>
          <a:lstStyle/>
          <a:p>
            <a:pPr>
              <a:buNone/>
            </a:pPr>
            <a:r>
              <a:rPr lang="en-US" sz="1600" b="1" dirty="0" smtClean="0"/>
              <a:t>Claim</a:t>
            </a:r>
          </a:p>
          <a:p>
            <a:pPr>
              <a:buNone/>
            </a:pPr>
            <a:r>
              <a:rPr lang="en-US" sz="1600" dirty="0" smtClean="0"/>
              <a:t>A claim is a statement that you are asking the other person to accept. </a:t>
            </a:r>
          </a:p>
          <a:p>
            <a:pPr>
              <a:buNone/>
            </a:pPr>
            <a:r>
              <a:rPr lang="en-US" sz="1600" b="1" dirty="0" smtClean="0"/>
              <a:t>Grounds</a:t>
            </a:r>
          </a:p>
          <a:p>
            <a:pPr>
              <a:buNone/>
            </a:pPr>
            <a:r>
              <a:rPr lang="en-US" sz="1600" dirty="0" smtClean="0"/>
              <a:t>The grounds (or </a:t>
            </a:r>
            <a:r>
              <a:rPr lang="en-US" sz="1600" i="1" dirty="0" smtClean="0"/>
              <a:t>data</a:t>
            </a:r>
            <a:r>
              <a:rPr lang="en-US" sz="1600" dirty="0" smtClean="0"/>
              <a:t>) is the basis of real persuasion and is made up of data and hard facts, plus the reasoning behind the claim. </a:t>
            </a:r>
          </a:p>
          <a:p>
            <a:pPr>
              <a:buNone/>
            </a:pPr>
            <a:r>
              <a:rPr lang="en-US" sz="1600" b="1" dirty="0" smtClean="0"/>
              <a:t>Warrant</a:t>
            </a:r>
          </a:p>
          <a:p>
            <a:pPr>
              <a:buNone/>
            </a:pPr>
            <a:r>
              <a:rPr lang="en-US" sz="1600" dirty="0" smtClean="0"/>
              <a:t>A warrant links data and other grounds to a claim, legitimizing the claim by showing the grounds to be relevant. </a:t>
            </a:r>
          </a:p>
          <a:p>
            <a:pPr>
              <a:buNone/>
            </a:pPr>
            <a:r>
              <a:rPr lang="en-US" sz="1600" b="1" dirty="0" smtClean="0"/>
              <a:t>Backing</a:t>
            </a:r>
          </a:p>
          <a:p>
            <a:pPr>
              <a:buNone/>
            </a:pPr>
            <a:r>
              <a:rPr lang="en-US" sz="1600" dirty="0" smtClean="0"/>
              <a:t>The backing (or </a:t>
            </a:r>
            <a:r>
              <a:rPr lang="en-US" sz="1600" i="1" dirty="0" smtClean="0"/>
              <a:t>support</a:t>
            </a:r>
            <a:r>
              <a:rPr lang="en-US" sz="1600" dirty="0" smtClean="0"/>
              <a:t>) for an argument gives additional support to the warrant by answering different questions.</a:t>
            </a:r>
          </a:p>
          <a:p>
            <a:pPr>
              <a:buNone/>
            </a:pPr>
            <a:r>
              <a:rPr lang="en-US" sz="1600" b="1" dirty="0" smtClean="0"/>
              <a:t>Qualifier</a:t>
            </a:r>
          </a:p>
          <a:p>
            <a:pPr>
              <a:buNone/>
            </a:pPr>
            <a:r>
              <a:rPr lang="en-US" sz="1600" dirty="0" smtClean="0"/>
              <a:t>The qualifier (or </a:t>
            </a:r>
            <a:r>
              <a:rPr lang="en-US" sz="1600" i="1" dirty="0" smtClean="0"/>
              <a:t>modal qualifier</a:t>
            </a:r>
            <a:r>
              <a:rPr lang="en-US" sz="1600" dirty="0" smtClean="0"/>
              <a:t>)</a:t>
            </a:r>
            <a:r>
              <a:rPr lang="en-US" sz="1600" i="1" dirty="0" smtClean="0"/>
              <a:t> </a:t>
            </a:r>
            <a:r>
              <a:rPr lang="en-US" sz="1600" dirty="0" smtClean="0"/>
              <a:t>indicates the strength of the leap from the data to the warrant and may limit how universally the claim applies. </a:t>
            </a:r>
          </a:p>
          <a:p>
            <a:pPr>
              <a:buNone/>
            </a:pPr>
            <a:r>
              <a:rPr lang="en-US" sz="1600" b="1" dirty="0" smtClean="0"/>
              <a:t>Rebuttal</a:t>
            </a:r>
          </a:p>
          <a:p>
            <a:pPr>
              <a:buNone/>
            </a:pPr>
            <a:r>
              <a:rPr lang="en-US" sz="1600" dirty="0" smtClean="0"/>
              <a:t>Despite the careful construction of the argument, there may still be counter-arguments that can be used. These may be rebutted either through a continued dialogue, or by pre-empting the counter-argument by giving the rebuttal during the initial presentation of the argument.</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http://hhswritingguide.pbworks.com/f/1235531330/ImageDisplay.im.jpg"/>
          <p:cNvPicPr>
            <a:picLocks noChangeAspect="1" noChangeArrowheads="1"/>
          </p:cNvPicPr>
          <p:nvPr/>
        </p:nvPicPr>
        <p:blipFill>
          <a:blip r:embed="rId2"/>
          <a:srcRect/>
          <a:stretch>
            <a:fillRect/>
          </a:stretch>
        </p:blipFill>
        <p:spPr bwMode="auto">
          <a:xfrm>
            <a:off x="484782" y="357166"/>
            <a:ext cx="8230622" cy="5863982"/>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Research </a:t>
            </a:r>
            <a:r>
              <a:rPr lang="en-GB" dirty="0" err="1" smtClean="0"/>
              <a:t>mehtods</a:t>
            </a:r>
            <a:endParaRPr lang="en-US" dirty="0"/>
          </a:p>
        </p:txBody>
      </p:sp>
      <p:pic>
        <p:nvPicPr>
          <p:cNvPr id="39938" name="Picture 2" descr="Image result for research">
            <a:hlinkClick r:id="rId3"/>
          </p:cNvPr>
          <p:cNvPicPr>
            <a:picLocks noChangeAspect="1" noChangeArrowheads="1"/>
          </p:cNvPicPr>
          <p:nvPr/>
        </p:nvPicPr>
        <p:blipFill>
          <a:blip r:embed="rId4"/>
          <a:srcRect/>
          <a:stretch>
            <a:fillRect/>
          </a:stretch>
        </p:blipFill>
        <p:spPr bwMode="auto">
          <a:xfrm>
            <a:off x="2214546" y="1357298"/>
            <a:ext cx="4781545" cy="4781546"/>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r>
              <a:rPr lang="en-GB" sz="3600" b="1" dirty="0">
                <a:latin typeface="Arial" panose="020B0604020202020204" pitchFamily="34" charset="0"/>
                <a:cs typeface="Arial" panose="020B0604020202020204" pitchFamily="34" charset="0"/>
              </a:rPr>
              <a:t>Primary  v  Secondary Data</a:t>
            </a:r>
          </a:p>
        </p:txBody>
      </p:sp>
      <p:sp>
        <p:nvSpPr>
          <p:cNvPr id="3" name="Text Placeholder 2"/>
          <p:cNvSpPr>
            <a:spLocks noGrp="1"/>
          </p:cNvSpPr>
          <p:nvPr>
            <p:ph type="body" idx="1"/>
          </p:nvPr>
        </p:nvSpPr>
        <p:spPr>
          <a:xfrm>
            <a:off x="2108200" y="1312070"/>
            <a:ext cx="4040188" cy="639762"/>
          </a:xfrm>
        </p:spPr>
        <p:txBody>
          <a:bodyPr>
            <a:noAutofit/>
          </a:bodyPr>
          <a:lstStyle/>
          <a:p>
            <a:pPr algn="ctr">
              <a:defRPr/>
            </a:pPr>
            <a:r>
              <a:rPr lang="en-GB" sz="4000" cap="none" dirty="0">
                <a:solidFill>
                  <a:srgbClr val="0070C0"/>
                </a:solidFill>
              </a:rPr>
              <a:t>Primary</a:t>
            </a:r>
            <a:endParaRPr lang="en-GB" sz="4000" dirty="0">
              <a:solidFill>
                <a:srgbClr val="0070C0"/>
              </a:solidFill>
            </a:endParaRPr>
          </a:p>
        </p:txBody>
      </p:sp>
      <p:sp>
        <p:nvSpPr>
          <p:cNvPr id="4" name="Content Placeholder 3"/>
          <p:cNvSpPr>
            <a:spLocks noGrp="1"/>
          </p:cNvSpPr>
          <p:nvPr>
            <p:ph sz="half" idx="2"/>
          </p:nvPr>
        </p:nvSpPr>
        <p:spPr>
          <a:xfrm>
            <a:off x="275866" y="1993716"/>
            <a:ext cx="5939208" cy="3951288"/>
          </a:xfrm>
        </p:spPr>
        <p:txBody>
          <a:bodyPr>
            <a:noAutofit/>
          </a:bodyPr>
          <a:lstStyle/>
          <a:p>
            <a:pPr marL="0" indent="0">
              <a:buNone/>
              <a:defRPr/>
            </a:pPr>
            <a:r>
              <a:rPr lang="en-GB" sz="2800" b="1" dirty="0" smtClean="0">
                <a:solidFill>
                  <a:srgbClr val="00B050"/>
                </a:solidFill>
              </a:rPr>
              <a:t>Pros</a:t>
            </a:r>
            <a:endParaRPr lang="en-GB" sz="2800" b="1" dirty="0">
              <a:solidFill>
                <a:srgbClr val="00B050"/>
              </a:solidFill>
            </a:endParaRPr>
          </a:p>
          <a:p>
            <a:pPr lvl="1">
              <a:buFont typeface="Wingdings" panose="05000000000000000000" pitchFamily="2" charset="2"/>
              <a:buChar char="v"/>
              <a:defRPr/>
            </a:pPr>
            <a:r>
              <a:rPr lang="en-GB" sz="2800" dirty="0">
                <a:solidFill>
                  <a:srgbClr val="002060"/>
                </a:solidFill>
              </a:rPr>
              <a:t> Answers specific questions/issues</a:t>
            </a:r>
          </a:p>
          <a:p>
            <a:pPr lvl="1">
              <a:buFont typeface="Wingdings" panose="05000000000000000000" pitchFamily="2" charset="2"/>
              <a:buChar char="v"/>
              <a:defRPr/>
            </a:pPr>
            <a:r>
              <a:rPr lang="en-GB" sz="2800" dirty="0">
                <a:solidFill>
                  <a:srgbClr val="002060"/>
                </a:solidFill>
              </a:rPr>
              <a:t> Tailor made</a:t>
            </a:r>
          </a:p>
          <a:p>
            <a:pPr lvl="1">
              <a:buFont typeface="Wingdings" panose="05000000000000000000" pitchFamily="2" charset="2"/>
              <a:buChar char="v"/>
              <a:defRPr/>
            </a:pPr>
            <a:r>
              <a:rPr lang="en-GB" sz="2800" dirty="0">
                <a:solidFill>
                  <a:srgbClr val="002060"/>
                </a:solidFill>
              </a:rPr>
              <a:t> Confidential - gives competitive edge</a:t>
            </a:r>
          </a:p>
          <a:p>
            <a:pPr marL="457200" lvl="1" indent="0">
              <a:buNone/>
              <a:defRPr/>
            </a:pPr>
            <a:endParaRPr lang="en-GB" sz="1600" dirty="0"/>
          </a:p>
          <a:p>
            <a:pPr marL="0" indent="0">
              <a:buNone/>
              <a:defRPr/>
            </a:pPr>
            <a:r>
              <a:rPr lang="en-GB" sz="2800" b="1" dirty="0" smtClean="0">
                <a:solidFill>
                  <a:srgbClr val="FF0000"/>
                </a:solidFill>
              </a:rPr>
              <a:t>Cons</a:t>
            </a:r>
            <a:endParaRPr lang="en-GB" sz="2800" b="1" dirty="0">
              <a:solidFill>
                <a:srgbClr val="FF0000"/>
              </a:solidFill>
            </a:endParaRPr>
          </a:p>
          <a:p>
            <a:pPr lvl="1">
              <a:defRPr/>
            </a:pPr>
            <a:r>
              <a:rPr lang="en-GB" sz="2800" dirty="0"/>
              <a:t> </a:t>
            </a:r>
            <a:r>
              <a:rPr lang="en-GB" sz="2800" dirty="0">
                <a:solidFill>
                  <a:srgbClr val="7030A0"/>
                </a:solidFill>
              </a:rPr>
              <a:t>Expensive</a:t>
            </a:r>
          </a:p>
          <a:p>
            <a:pPr lvl="1">
              <a:defRPr/>
            </a:pPr>
            <a:r>
              <a:rPr lang="en-GB" sz="2800" dirty="0">
                <a:solidFill>
                  <a:srgbClr val="7030A0"/>
                </a:solidFill>
              </a:rPr>
              <a:t> Time consuming</a:t>
            </a:r>
          </a:p>
        </p:txBody>
      </p:sp>
      <p:sp>
        <p:nvSpPr>
          <p:cNvPr id="7" name="Footer Placeholder 6"/>
          <p:cNvSpPr>
            <a:spLocks noGrp="1"/>
          </p:cNvSpPr>
          <p:nvPr>
            <p:ph type="ftr" sz="quarter" idx="11"/>
          </p:nvPr>
        </p:nvSpPr>
        <p:spPr>
          <a:xfrm>
            <a:off x="107950" y="6477000"/>
            <a:ext cx="8040688" cy="274638"/>
          </a:xfrm>
        </p:spPr>
        <p:txBody>
          <a:bodyPr/>
          <a:lstStyle/>
          <a:p>
            <a:pPr>
              <a:defRPr/>
            </a:pPr>
            <a:r>
              <a:rPr lang="en-GB"/>
              <a:t>                             </a:t>
            </a:r>
          </a:p>
        </p:txBody>
      </p:sp>
      <p:sp>
        <p:nvSpPr>
          <p:cNvPr id="8" name="Slide Number Placeholder 7"/>
          <p:cNvSpPr>
            <a:spLocks noGrp="1"/>
          </p:cNvSpPr>
          <p:nvPr>
            <p:ph type="sldNum" sz="quarter" idx="12"/>
          </p:nvPr>
        </p:nvSpPr>
        <p:spPr/>
        <p:txBody>
          <a:bodyPr/>
          <a:lstStyle/>
          <a:p>
            <a:pPr>
              <a:defRPr/>
            </a:pPr>
            <a:fld id="{736BF7DA-5B26-4B52-9A06-5B4E57029E3B}" type="slidenum">
              <a:rPr lang="en-GB" smtClean="0"/>
              <a:pPr>
                <a:defRPr/>
              </a:pPr>
              <a:t>10</a:t>
            </a:fld>
            <a:endParaRPr lang="en-GB"/>
          </a:p>
        </p:txBody>
      </p:sp>
      <p:pic>
        <p:nvPicPr>
          <p:cNvPr id="66562" name="Picture 2" descr="Image result for research">
            <a:hlinkClick r:id="rId3"/>
          </p:cNvPr>
          <p:cNvPicPr>
            <a:picLocks noChangeAspect="1" noChangeArrowheads="1"/>
          </p:cNvPicPr>
          <p:nvPr/>
        </p:nvPicPr>
        <p:blipFill>
          <a:blip r:embed="rId4">
            <a:duotone>
              <a:schemeClr val="accent5">
                <a:shade val="45000"/>
                <a:satMod val="135000"/>
              </a:schemeClr>
              <a:prstClr val="white"/>
            </a:duotone>
          </a:blip>
          <a:srcRect/>
          <a:stretch>
            <a:fillRect/>
          </a:stretch>
        </p:blipFill>
        <p:spPr bwMode="auto">
          <a:xfrm>
            <a:off x="6072198" y="2500306"/>
            <a:ext cx="2590159" cy="278608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6" end="6"/>
                                            </p:txEl>
                                          </p:spTgt>
                                        </p:tgtEl>
                                        <p:attrNameLst>
                                          <p:attrName>style.visibility</p:attrName>
                                        </p:attrNameLst>
                                      </p:cBhvr>
                                      <p:to>
                                        <p:strVal val="visible"/>
                                      </p:to>
                                    </p:set>
                                    <p:anim calcmode="lin" valueType="num">
                                      <p:cBhvr additive="base">
                                        <p:cTn id="25"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7" end="7"/>
                                            </p:txEl>
                                          </p:spTgt>
                                        </p:tgtEl>
                                        <p:attrNameLst>
                                          <p:attrName>style.visibility</p:attrName>
                                        </p:attrNameLst>
                                      </p:cBhvr>
                                      <p:to>
                                        <p:strVal val="visible"/>
                                      </p:to>
                                    </p:set>
                                    <p:anim calcmode="lin" valueType="num">
                                      <p:cBhvr additive="base">
                                        <p:cTn id="31"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r>
              <a:rPr lang="en-GB" sz="3600" b="1" dirty="0">
                <a:latin typeface="Arial" panose="020B0604020202020204" pitchFamily="34" charset="0"/>
                <a:cs typeface="Arial" panose="020B0604020202020204" pitchFamily="34" charset="0"/>
              </a:rPr>
              <a:t>Primary  v  Secondary Data</a:t>
            </a:r>
          </a:p>
        </p:txBody>
      </p:sp>
      <p:sp>
        <p:nvSpPr>
          <p:cNvPr id="5" name="Text Placeholder 4"/>
          <p:cNvSpPr>
            <a:spLocks noGrp="1"/>
          </p:cNvSpPr>
          <p:nvPr>
            <p:ph type="body" sz="quarter" idx="3"/>
          </p:nvPr>
        </p:nvSpPr>
        <p:spPr>
          <a:xfrm>
            <a:off x="822920" y="1164815"/>
            <a:ext cx="7498159" cy="639762"/>
          </a:xfrm>
        </p:spPr>
        <p:txBody>
          <a:bodyPr>
            <a:noAutofit/>
          </a:bodyPr>
          <a:lstStyle/>
          <a:p>
            <a:pPr algn="ctr">
              <a:defRPr/>
            </a:pPr>
            <a:r>
              <a:rPr lang="en-GB" sz="4000" dirty="0">
                <a:solidFill>
                  <a:srgbClr val="0070C0"/>
                </a:solidFill>
              </a:rPr>
              <a:t>Secondary</a:t>
            </a:r>
          </a:p>
        </p:txBody>
      </p:sp>
      <p:sp>
        <p:nvSpPr>
          <p:cNvPr id="6" name="Content Placeholder 5"/>
          <p:cNvSpPr>
            <a:spLocks noGrp="1"/>
          </p:cNvSpPr>
          <p:nvPr>
            <p:ph sz="quarter" idx="4"/>
          </p:nvPr>
        </p:nvSpPr>
        <p:spPr>
          <a:xfrm>
            <a:off x="285720" y="1785926"/>
            <a:ext cx="7329509" cy="3951287"/>
          </a:xfrm>
        </p:spPr>
        <p:txBody>
          <a:bodyPr>
            <a:noAutofit/>
          </a:bodyPr>
          <a:lstStyle/>
          <a:p>
            <a:pPr marL="119062" indent="0">
              <a:buFont typeface="Wingdings 2" pitchFamily="18" charset="2"/>
              <a:buNone/>
              <a:defRPr/>
            </a:pPr>
            <a:r>
              <a:rPr lang="en-GB" sz="2000" b="1" dirty="0"/>
              <a:t>Not collected by you, but collected by a third party</a:t>
            </a:r>
          </a:p>
          <a:p>
            <a:pPr marL="0" indent="0">
              <a:buNone/>
              <a:defRPr/>
            </a:pPr>
            <a:r>
              <a:rPr lang="en-GB" sz="2000" b="1" dirty="0">
                <a:solidFill>
                  <a:srgbClr val="00B050"/>
                </a:solidFill>
              </a:rPr>
              <a:t>Pros</a:t>
            </a:r>
          </a:p>
          <a:p>
            <a:pPr lvl="1">
              <a:buFont typeface="Wingdings" panose="05000000000000000000" pitchFamily="2" charset="2"/>
              <a:buChar char="v"/>
              <a:defRPr/>
            </a:pPr>
            <a:r>
              <a:rPr lang="en-GB" dirty="0"/>
              <a:t> </a:t>
            </a:r>
            <a:r>
              <a:rPr lang="en-GB" dirty="0">
                <a:solidFill>
                  <a:srgbClr val="002060"/>
                </a:solidFill>
              </a:rPr>
              <a:t>Covers broad areas</a:t>
            </a:r>
          </a:p>
          <a:p>
            <a:pPr lvl="1">
              <a:buFont typeface="Wingdings" panose="05000000000000000000" pitchFamily="2" charset="2"/>
              <a:buChar char="v"/>
              <a:defRPr/>
            </a:pPr>
            <a:r>
              <a:rPr lang="en-GB" dirty="0">
                <a:solidFill>
                  <a:srgbClr val="002060"/>
                </a:solidFill>
              </a:rPr>
              <a:t> Relatively inexpensive</a:t>
            </a:r>
          </a:p>
          <a:p>
            <a:pPr lvl="1">
              <a:buFont typeface="Wingdings" panose="05000000000000000000" pitchFamily="2" charset="2"/>
              <a:buChar char="v"/>
              <a:defRPr/>
            </a:pPr>
            <a:r>
              <a:rPr lang="en-GB" dirty="0">
                <a:solidFill>
                  <a:srgbClr val="002060"/>
                </a:solidFill>
              </a:rPr>
              <a:t> Good starting point</a:t>
            </a:r>
          </a:p>
          <a:p>
            <a:pPr lvl="1">
              <a:buFont typeface="Wingdings" panose="05000000000000000000" pitchFamily="2" charset="2"/>
              <a:buChar char="v"/>
              <a:defRPr/>
            </a:pPr>
            <a:r>
              <a:rPr lang="en-GB" dirty="0">
                <a:solidFill>
                  <a:srgbClr val="002060"/>
                </a:solidFill>
              </a:rPr>
              <a:t> Can prevent re-inventing the wheel</a:t>
            </a:r>
          </a:p>
          <a:p>
            <a:pPr lvl="1">
              <a:buFont typeface="Wingdings" panose="05000000000000000000" pitchFamily="2" charset="2"/>
              <a:buChar char="v"/>
              <a:defRPr/>
            </a:pPr>
            <a:r>
              <a:rPr lang="en-GB" dirty="0">
                <a:solidFill>
                  <a:srgbClr val="002060"/>
                </a:solidFill>
              </a:rPr>
              <a:t> Usually available immediately</a:t>
            </a:r>
          </a:p>
          <a:p>
            <a:pPr marL="0" indent="0">
              <a:buNone/>
              <a:defRPr/>
            </a:pPr>
            <a:r>
              <a:rPr lang="en-GB" sz="2000" b="1" dirty="0">
                <a:solidFill>
                  <a:srgbClr val="FF0000"/>
                </a:solidFill>
              </a:rPr>
              <a:t>Cons</a:t>
            </a:r>
          </a:p>
          <a:p>
            <a:pPr lvl="1">
              <a:defRPr/>
            </a:pPr>
            <a:r>
              <a:rPr lang="en-GB" dirty="0">
                <a:solidFill>
                  <a:srgbClr val="7030A0"/>
                </a:solidFill>
              </a:rPr>
              <a:t> Not specific </a:t>
            </a:r>
          </a:p>
          <a:p>
            <a:pPr lvl="1">
              <a:defRPr/>
            </a:pPr>
            <a:r>
              <a:rPr lang="en-GB" dirty="0">
                <a:solidFill>
                  <a:srgbClr val="7030A0"/>
                </a:solidFill>
              </a:rPr>
              <a:t> Not confidential</a:t>
            </a:r>
          </a:p>
          <a:p>
            <a:pPr lvl="1">
              <a:defRPr/>
            </a:pPr>
            <a:r>
              <a:rPr lang="en-GB" dirty="0">
                <a:solidFill>
                  <a:srgbClr val="7030A0"/>
                </a:solidFill>
              </a:rPr>
              <a:t> Out of date</a:t>
            </a:r>
          </a:p>
        </p:txBody>
      </p:sp>
      <p:sp>
        <p:nvSpPr>
          <p:cNvPr id="7" name="Footer Placeholder 6"/>
          <p:cNvSpPr>
            <a:spLocks noGrp="1"/>
          </p:cNvSpPr>
          <p:nvPr>
            <p:ph type="ftr" sz="quarter" idx="11"/>
          </p:nvPr>
        </p:nvSpPr>
        <p:spPr>
          <a:xfrm>
            <a:off x="107950" y="6477000"/>
            <a:ext cx="8040688" cy="274638"/>
          </a:xfrm>
        </p:spPr>
        <p:txBody>
          <a:bodyPr/>
          <a:lstStyle/>
          <a:p>
            <a:pPr>
              <a:defRPr/>
            </a:pPr>
            <a:r>
              <a:rPr lang="en-GB" dirty="0"/>
              <a:t>                             </a:t>
            </a:r>
          </a:p>
        </p:txBody>
      </p:sp>
      <p:sp>
        <p:nvSpPr>
          <p:cNvPr id="8" name="Slide Number Placeholder 7"/>
          <p:cNvSpPr>
            <a:spLocks noGrp="1"/>
          </p:cNvSpPr>
          <p:nvPr>
            <p:ph type="sldNum" sz="quarter" idx="12"/>
          </p:nvPr>
        </p:nvSpPr>
        <p:spPr/>
        <p:txBody>
          <a:bodyPr/>
          <a:lstStyle/>
          <a:p>
            <a:pPr>
              <a:defRPr/>
            </a:pPr>
            <a:fld id="{736BF7DA-5B26-4B52-9A06-5B4E57029E3B}" type="slidenum">
              <a:rPr lang="en-GB" smtClean="0"/>
              <a:pPr>
                <a:defRPr/>
              </a:pPr>
              <a:t>11</a:t>
            </a:fld>
            <a:endParaRPr lang="en-GB"/>
          </a:p>
        </p:txBody>
      </p:sp>
      <p:pic>
        <p:nvPicPr>
          <p:cNvPr id="64514" name="Picture 2" descr="Image result for research">
            <a:hlinkClick r:id="rId3"/>
          </p:cNvPr>
          <p:cNvPicPr>
            <a:picLocks noChangeAspect="1" noChangeArrowheads="1"/>
          </p:cNvPicPr>
          <p:nvPr/>
        </p:nvPicPr>
        <p:blipFill>
          <a:blip r:embed="rId4"/>
          <a:srcRect/>
          <a:stretch>
            <a:fillRect/>
          </a:stretch>
        </p:blipFill>
        <p:spPr bwMode="auto">
          <a:xfrm>
            <a:off x="5929322" y="2571744"/>
            <a:ext cx="2750021" cy="2000229"/>
          </a:xfrm>
          <a:prstGeom prst="rect">
            <a:avLst/>
          </a:prstGeom>
          <a:noFill/>
        </p:spPr>
      </p:pic>
    </p:spTree>
    <p:extLst>
      <p:ext uri="{BB962C8B-B14F-4D97-AF65-F5344CB8AC3E}">
        <p14:creationId xmlns:p14="http://schemas.microsoft.com/office/powerpoint/2010/main" val="33665986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 calcmode="lin" valueType="num">
                                      <p:cBhvr additive="base">
                                        <p:cTn id="7"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3" end="3"/>
                                            </p:txEl>
                                          </p:spTgt>
                                        </p:tgtEl>
                                        <p:attrNameLst>
                                          <p:attrName>style.visibility</p:attrName>
                                        </p:attrNameLst>
                                      </p:cBhvr>
                                      <p:to>
                                        <p:strVal val="visible"/>
                                      </p:to>
                                    </p:set>
                                    <p:anim calcmode="lin" valueType="num">
                                      <p:cBhvr additive="base">
                                        <p:cTn id="13"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 calcmode="lin" valueType="num">
                                      <p:cBhvr additive="base">
                                        <p:cTn id="19"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5" end="5"/>
                                            </p:txEl>
                                          </p:spTgt>
                                        </p:tgtEl>
                                        <p:attrNameLst>
                                          <p:attrName>style.visibility</p:attrName>
                                        </p:attrNameLst>
                                      </p:cBhvr>
                                      <p:to>
                                        <p:strVal val="visible"/>
                                      </p:to>
                                    </p:set>
                                    <p:anim calcmode="lin" valueType="num">
                                      <p:cBhvr additive="base">
                                        <p:cTn id="25"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anim calcmode="lin" valueType="num">
                                      <p:cBhvr additive="base">
                                        <p:cTn id="31"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6">
                                            <p:txEl>
                                              <p:pRg st="8" end="8"/>
                                            </p:txEl>
                                          </p:spTgt>
                                        </p:tgtEl>
                                        <p:attrNameLst>
                                          <p:attrName>style.visibility</p:attrName>
                                        </p:attrNameLst>
                                      </p:cBhvr>
                                      <p:to>
                                        <p:strVal val="visible"/>
                                      </p:to>
                                    </p:set>
                                    <p:anim calcmode="lin" valueType="num">
                                      <p:cBhvr additive="base">
                                        <p:cTn id="37" dur="500" fill="hold"/>
                                        <p:tgtEl>
                                          <p:spTgt spid="6">
                                            <p:txEl>
                                              <p:pRg st="8" end="8"/>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6">
                                            <p:txEl>
                                              <p:pRg st="9" end="9"/>
                                            </p:txEl>
                                          </p:spTgt>
                                        </p:tgtEl>
                                        <p:attrNameLst>
                                          <p:attrName>style.visibility</p:attrName>
                                        </p:attrNameLst>
                                      </p:cBhvr>
                                      <p:to>
                                        <p:strVal val="visible"/>
                                      </p:to>
                                    </p:set>
                                    <p:anim calcmode="lin" valueType="num">
                                      <p:cBhvr additive="base">
                                        <p:cTn id="43" dur="500" fill="hold"/>
                                        <p:tgtEl>
                                          <p:spTgt spid="6">
                                            <p:txEl>
                                              <p:pRg st="9" end="9"/>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6">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6">
                                            <p:txEl>
                                              <p:pRg st="10" end="10"/>
                                            </p:txEl>
                                          </p:spTgt>
                                        </p:tgtEl>
                                        <p:attrNameLst>
                                          <p:attrName>style.visibility</p:attrName>
                                        </p:attrNameLst>
                                      </p:cBhvr>
                                      <p:to>
                                        <p:strVal val="visible"/>
                                      </p:to>
                                    </p:set>
                                    <p:anim calcmode="lin" valueType="num">
                                      <p:cBhvr additive="base">
                                        <p:cTn id="49" dur="500" fill="hold"/>
                                        <p:tgtEl>
                                          <p:spTgt spid="6">
                                            <p:txEl>
                                              <p:pRg st="10" end="10"/>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6">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r>
              <a:rPr lang="en-GB" sz="3600" b="1" dirty="0">
                <a:latin typeface="Arial" panose="020B0604020202020204" pitchFamily="34" charset="0"/>
                <a:cs typeface="Arial" panose="020B0604020202020204" pitchFamily="34" charset="0"/>
              </a:rPr>
              <a:t>Primary and Secondary Data</a:t>
            </a:r>
          </a:p>
        </p:txBody>
      </p:sp>
      <p:graphicFrame>
        <p:nvGraphicFramePr>
          <p:cNvPr id="4" name="Content Placeholder 3"/>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Footer Placeholder 4"/>
          <p:cNvSpPr>
            <a:spLocks noGrp="1"/>
          </p:cNvSpPr>
          <p:nvPr>
            <p:ph type="ftr" sz="quarter" idx="11"/>
          </p:nvPr>
        </p:nvSpPr>
        <p:spPr>
          <a:xfrm>
            <a:off x="179388" y="6477000"/>
            <a:ext cx="7969250" cy="274638"/>
          </a:xfrm>
        </p:spPr>
        <p:txBody>
          <a:bodyPr/>
          <a:lstStyle/>
          <a:p>
            <a:pPr>
              <a:defRPr/>
            </a:pPr>
            <a:r>
              <a:rPr lang="en-GB"/>
              <a:t>                             </a:t>
            </a:r>
            <a:endParaRPr lang="en-GB" dirty="0"/>
          </a:p>
        </p:txBody>
      </p:sp>
      <p:sp>
        <p:nvSpPr>
          <p:cNvPr id="6" name="Slide Number Placeholder 5"/>
          <p:cNvSpPr>
            <a:spLocks noGrp="1"/>
          </p:cNvSpPr>
          <p:nvPr>
            <p:ph type="sldNum" sz="quarter" idx="12"/>
          </p:nvPr>
        </p:nvSpPr>
        <p:spPr/>
        <p:txBody>
          <a:bodyPr/>
          <a:lstStyle/>
          <a:p>
            <a:pPr>
              <a:defRPr/>
            </a:pPr>
            <a:fld id="{9F8B27B0-DC04-4F64-B1B0-13DC8160EF28}" type="slidenum">
              <a:rPr lang="en-GB" smtClean="0"/>
              <a:pPr>
                <a:defRPr/>
              </a:pPr>
              <a:t>12</a:t>
            </a:fld>
            <a:endParaRPr lang="en-GB"/>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r>
              <a:rPr lang="en-GB" sz="3600" b="1" dirty="0">
                <a:latin typeface="Arial" panose="020B0604020202020204" pitchFamily="34" charset="0"/>
                <a:cs typeface="Arial" panose="020B0604020202020204" pitchFamily="34" charset="0"/>
              </a:rPr>
              <a:t>Sources of Secondary Data</a:t>
            </a:r>
          </a:p>
        </p:txBody>
      </p:sp>
      <p:pic>
        <p:nvPicPr>
          <p:cNvPr id="46083" name="Content Placeholder 3"/>
          <p:cNvPicPr>
            <a:picLocks noGrp="1" noChangeAspect="1"/>
          </p:cNvPicPr>
          <p:nvPr>
            <p:ph idx="1"/>
          </p:nvPr>
        </p:nvPicPr>
        <p:blipFill>
          <a:blip r:embed="rId2">
            <a:extLst>
              <a:ext uri="{28A0092B-C50C-407E-A947-70E740481C1C}">
                <a14:useLocalDpi xmlns:a14="http://schemas.microsoft.com/office/drawing/2010/main"/>
              </a:ext>
            </a:extLst>
          </a:blip>
          <a:srcRect/>
          <a:stretch>
            <a:fillRect/>
          </a:stretch>
        </p:blipFill>
        <p:spPr>
          <a:xfrm>
            <a:off x="1116013" y="1844675"/>
            <a:ext cx="6883400" cy="46259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Footer Placeholder 2"/>
          <p:cNvSpPr>
            <a:spLocks noGrp="1"/>
          </p:cNvSpPr>
          <p:nvPr>
            <p:ph type="ftr" sz="quarter" idx="11"/>
          </p:nvPr>
        </p:nvSpPr>
        <p:spPr>
          <a:xfrm>
            <a:off x="250825" y="6477000"/>
            <a:ext cx="7897813" cy="274638"/>
          </a:xfrm>
        </p:spPr>
        <p:txBody>
          <a:bodyPr/>
          <a:lstStyle/>
          <a:p>
            <a:pPr>
              <a:defRPr/>
            </a:pPr>
            <a:r>
              <a:rPr lang="en-GB"/>
              <a:t>                             </a:t>
            </a:r>
            <a:endParaRPr lang="en-GB" dirty="0"/>
          </a:p>
        </p:txBody>
      </p:sp>
      <p:sp>
        <p:nvSpPr>
          <p:cNvPr id="4" name="Slide Number Placeholder 3"/>
          <p:cNvSpPr>
            <a:spLocks noGrp="1"/>
          </p:cNvSpPr>
          <p:nvPr>
            <p:ph type="sldNum" sz="quarter" idx="12"/>
          </p:nvPr>
        </p:nvSpPr>
        <p:spPr/>
        <p:txBody>
          <a:bodyPr/>
          <a:lstStyle/>
          <a:p>
            <a:pPr>
              <a:defRPr/>
            </a:pPr>
            <a:fld id="{9C0D98CA-506B-48EA-959A-515ABD800E3C}" type="slidenum">
              <a:rPr lang="en-GB" smtClean="0"/>
              <a:pPr>
                <a:defRPr/>
              </a:pPr>
              <a:t>13</a:t>
            </a:fld>
            <a:endParaRPr lang="en-GB"/>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Quantitative/Qualitative Data</a:t>
            </a:r>
            <a:endParaRPr lang="en-GB" dirty="0"/>
          </a:p>
        </p:txBody>
      </p:sp>
      <p:sp>
        <p:nvSpPr>
          <p:cNvPr id="3" name="Content Placeholder 2"/>
          <p:cNvSpPr>
            <a:spLocks noGrp="1"/>
          </p:cNvSpPr>
          <p:nvPr>
            <p:ph idx="1"/>
          </p:nvPr>
        </p:nvSpPr>
        <p:spPr/>
        <p:txBody>
          <a:bodyPr/>
          <a:lstStyle/>
          <a:p>
            <a:pPr marL="137160" indent="0">
              <a:buNone/>
            </a:pPr>
            <a:r>
              <a:rPr lang="en-GB" altLang="en-US" dirty="0"/>
              <a:t>Quantitative Data</a:t>
            </a:r>
          </a:p>
          <a:p>
            <a:r>
              <a:rPr lang="en-GB" altLang="en-US" dirty="0"/>
              <a:t>Numerical data – an amount (quantity).</a:t>
            </a:r>
          </a:p>
          <a:p>
            <a:r>
              <a:rPr lang="en-GB" altLang="en-US" dirty="0" err="1"/>
              <a:t>E.g</a:t>
            </a:r>
            <a:r>
              <a:rPr lang="en-GB" altLang="en-US" dirty="0"/>
              <a:t> number of students who study </a:t>
            </a:r>
            <a:r>
              <a:rPr lang="en-GB" altLang="en-US" dirty="0" smtClean="0"/>
              <a:t>psychology.</a:t>
            </a:r>
          </a:p>
          <a:p>
            <a:pPr marL="137160" indent="0">
              <a:buNone/>
            </a:pPr>
            <a:endParaRPr lang="en-GB" altLang="en-US" dirty="0"/>
          </a:p>
          <a:p>
            <a:pPr marL="137160" indent="0">
              <a:buNone/>
            </a:pPr>
            <a:r>
              <a:rPr lang="en-GB" altLang="en-US" dirty="0"/>
              <a:t>Qualitative Data</a:t>
            </a:r>
          </a:p>
          <a:p>
            <a:r>
              <a:rPr lang="en-GB" altLang="en-US" dirty="0"/>
              <a:t>Descriptive data – opinions, preferences, beliefs.</a:t>
            </a:r>
          </a:p>
          <a:p>
            <a:r>
              <a:rPr lang="en-GB" altLang="en-US" dirty="0" err="1"/>
              <a:t>E.g</a:t>
            </a:r>
            <a:r>
              <a:rPr lang="en-GB" altLang="en-US" dirty="0"/>
              <a:t> interviewing students to find out why they chose to study psychology.</a:t>
            </a:r>
          </a:p>
          <a:p>
            <a:endParaRPr lang="en-GB" dirty="0"/>
          </a:p>
        </p:txBody>
      </p:sp>
    </p:spTree>
    <p:extLst>
      <p:ext uri="{BB962C8B-B14F-4D97-AF65-F5344CB8AC3E}">
        <p14:creationId xmlns:p14="http://schemas.microsoft.com/office/powerpoint/2010/main" val="7546116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2F318D5-128E-4099-98F2-DC216F878FBE}" type="slidenum">
              <a:rPr lang="en-GB" smtClean="0"/>
              <a:pPr>
                <a:defRPr/>
              </a:pPr>
              <a:t>15</a:t>
            </a:fld>
            <a:endParaRPr lang="en-GB"/>
          </a:p>
        </p:txBody>
      </p:sp>
      <p:sp>
        <p:nvSpPr>
          <p:cNvPr id="8" name="Title 1"/>
          <p:cNvSpPr>
            <a:spLocks noGrp="1"/>
          </p:cNvSpPr>
          <p:nvPr>
            <p:ph type="title"/>
          </p:nvPr>
        </p:nvSpPr>
        <p:spPr>
          <a:xfrm>
            <a:off x="467544" y="88106"/>
            <a:ext cx="8229600" cy="1143000"/>
          </a:xfrm>
        </p:spPr>
        <p:txBody>
          <a:bodyPr>
            <a:normAutofit/>
          </a:bodyPr>
          <a:lstStyle/>
          <a:p>
            <a:pPr>
              <a:defRPr/>
            </a:pPr>
            <a:r>
              <a:rPr lang="en-GB" sz="3600" b="1" dirty="0">
                <a:latin typeface="Arial" panose="020B0604020202020204" pitchFamily="34" charset="0"/>
                <a:cs typeface="Arial" panose="020B0604020202020204" pitchFamily="34" charset="0"/>
              </a:rPr>
              <a:t>Qualitative v Quantitative</a:t>
            </a:r>
          </a:p>
        </p:txBody>
      </p:sp>
      <p:graphicFrame>
        <p:nvGraphicFramePr>
          <p:cNvPr id="2" name="Table 1"/>
          <p:cNvGraphicFramePr>
            <a:graphicFrameLocks noGrp="1"/>
          </p:cNvGraphicFramePr>
          <p:nvPr>
            <p:extLst>
              <p:ext uri="{D42A27DB-BD31-4B8C-83A1-F6EECF244321}">
                <p14:modId xmlns:p14="http://schemas.microsoft.com/office/powerpoint/2010/main" val="230458474"/>
              </p:ext>
            </p:extLst>
          </p:nvPr>
        </p:nvGraphicFramePr>
        <p:xfrm>
          <a:off x="730424" y="1196752"/>
          <a:ext cx="8090048" cy="4539257"/>
        </p:xfrm>
        <a:graphic>
          <a:graphicData uri="http://schemas.openxmlformats.org/drawingml/2006/table">
            <a:tbl>
              <a:tblPr firstRow="1" bandRow="1">
                <a:tableStyleId>{5C22544A-7EE6-4342-B048-85BDC9FD1C3A}</a:tableStyleId>
              </a:tblPr>
              <a:tblGrid>
                <a:gridCol w="4045024">
                  <a:extLst>
                    <a:ext uri="{9D8B030D-6E8A-4147-A177-3AD203B41FA5}">
                      <a16:colId xmlns:a16="http://schemas.microsoft.com/office/drawing/2014/main" val="20000"/>
                    </a:ext>
                  </a:extLst>
                </a:gridCol>
                <a:gridCol w="4045024">
                  <a:extLst>
                    <a:ext uri="{9D8B030D-6E8A-4147-A177-3AD203B41FA5}">
                      <a16:colId xmlns:a16="http://schemas.microsoft.com/office/drawing/2014/main" val="20001"/>
                    </a:ext>
                  </a:extLst>
                </a:gridCol>
              </a:tblGrid>
              <a:tr h="553568">
                <a:tc>
                  <a:txBody>
                    <a:bodyPr/>
                    <a:lstStyle/>
                    <a:p>
                      <a:r>
                        <a:rPr lang="en-GB" sz="2400" dirty="0">
                          <a:latin typeface="Arial" panose="020B0604020202020204" pitchFamily="34" charset="0"/>
                          <a:cs typeface="Arial" panose="020B0604020202020204" pitchFamily="34" charset="0"/>
                        </a:rPr>
                        <a:t>Qualitative</a:t>
                      </a:r>
                    </a:p>
                  </a:txBody>
                  <a:tcPr/>
                </a:tc>
                <a:tc>
                  <a:txBody>
                    <a:bodyPr/>
                    <a:lstStyle/>
                    <a:p>
                      <a:r>
                        <a:rPr lang="en-GB" sz="2400" dirty="0">
                          <a:latin typeface="Arial" panose="020B0604020202020204" pitchFamily="34" charset="0"/>
                          <a:cs typeface="Arial" panose="020B0604020202020204" pitchFamily="34" charset="0"/>
                        </a:rPr>
                        <a:t>Quantitative</a:t>
                      </a:r>
                    </a:p>
                  </a:txBody>
                  <a:tcPr/>
                </a:tc>
                <a:extLst>
                  <a:ext uri="{0D108BD9-81ED-4DB2-BD59-A6C34878D82A}">
                    <a16:rowId xmlns:a16="http://schemas.microsoft.com/office/drawing/2014/main" val="10000"/>
                  </a:ext>
                </a:extLst>
              </a:tr>
              <a:tr h="1328563">
                <a:tc>
                  <a:txBody>
                    <a:bodyPr/>
                    <a:lstStyle/>
                    <a:p>
                      <a:r>
                        <a:rPr lang="en-GB" sz="2200" i="1" dirty="0">
                          <a:latin typeface="Arial" panose="020B0604020202020204" pitchFamily="34" charset="0"/>
                          <a:cs typeface="Arial" panose="020B0604020202020204" pitchFamily="34" charset="0"/>
                        </a:rPr>
                        <a:t>“all research has a qualitative grounding” </a:t>
                      </a:r>
                      <a:r>
                        <a:rPr lang="en-GB" sz="2200" dirty="0">
                          <a:latin typeface="Arial" panose="020B0604020202020204" pitchFamily="34" charset="0"/>
                          <a:cs typeface="Arial" panose="020B0604020202020204" pitchFamily="34" charset="0"/>
                        </a:rPr>
                        <a:t>– </a:t>
                      </a:r>
                      <a:r>
                        <a:rPr lang="en-GB" sz="2200" dirty="0">
                          <a:solidFill>
                            <a:srgbClr val="FF0000"/>
                          </a:solidFill>
                          <a:latin typeface="Arial" panose="020B0604020202020204" pitchFamily="34" charset="0"/>
                          <a:cs typeface="Arial" panose="020B0604020202020204" pitchFamily="34" charset="0"/>
                        </a:rPr>
                        <a:t>Donald Campbell</a:t>
                      </a:r>
                    </a:p>
                  </a:txBody>
                  <a:tcPr/>
                </a:tc>
                <a:tc>
                  <a:txBody>
                    <a:bodyPr/>
                    <a:lstStyle/>
                    <a:p>
                      <a:r>
                        <a:rPr lang="en-GB" sz="2200" i="1" dirty="0">
                          <a:latin typeface="Arial" panose="020B0604020202020204" pitchFamily="34" charset="0"/>
                          <a:cs typeface="Arial" panose="020B0604020202020204" pitchFamily="34" charset="0"/>
                        </a:rPr>
                        <a:t>“There is no such thing as qualitative</a:t>
                      </a:r>
                      <a:r>
                        <a:rPr lang="en-GB" sz="2200" i="1" baseline="0" dirty="0">
                          <a:latin typeface="Arial" panose="020B0604020202020204" pitchFamily="34" charset="0"/>
                          <a:cs typeface="Arial" panose="020B0604020202020204" pitchFamily="34" charset="0"/>
                        </a:rPr>
                        <a:t> data. Everything is either 1 or 0” </a:t>
                      </a:r>
                      <a:r>
                        <a:rPr lang="en-GB" sz="2200" i="0" baseline="0" dirty="0">
                          <a:latin typeface="Arial" panose="020B0604020202020204" pitchFamily="34" charset="0"/>
                          <a:cs typeface="Arial" panose="020B0604020202020204" pitchFamily="34" charset="0"/>
                        </a:rPr>
                        <a:t>– </a:t>
                      </a:r>
                      <a:r>
                        <a:rPr lang="en-GB" sz="2200" i="0" baseline="0" dirty="0">
                          <a:solidFill>
                            <a:srgbClr val="FF0000"/>
                          </a:solidFill>
                          <a:latin typeface="Arial" panose="020B0604020202020204" pitchFamily="34" charset="0"/>
                          <a:cs typeface="Arial" panose="020B0604020202020204" pitchFamily="34" charset="0"/>
                        </a:rPr>
                        <a:t>Fred Kerlinger</a:t>
                      </a:r>
                      <a:endParaRPr lang="en-GB" sz="2200" i="1" dirty="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1"/>
                  </a:ext>
                </a:extLst>
              </a:tr>
              <a:tr h="1734513">
                <a:tc>
                  <a:txBody>
                    <a:bodyPr/>
                    <a:lstStyle/>
                    <a:p>
                      <a:r>
                        <a:rPr lang="en-GB" sz="2200" dirty="0">
                          <a:latin typeface="Arial" panose="020B0604020202020204" pitchFamily="34" charset="0"/>
                          <a:cs typeface="Arial" panose="020B0604020202020204" pitchFamily="34" charset="0"/>
                        </a:rPr>
                        <a:t>The aim is a complete detailed description</a:t>
                      </a:r>
                    </a:p>
                  </a:txBody>
                  <a:tcPr/>
                </a:tc>
                <a:tc>
                  <a:txBody>
                    <a:bodyPr/>
                    <a:lstStyle/>
                    <a:p>
                      <a:r>
                        <a:rPr lang="en-GB" sz="2200" dirty="0">
                          <a:latin typeface="Arial" panose="020B0604020202020204" pitchFamily="34" charset="0"/>
                          <a:cs typeface="Arial" panose="020B0604020202020204" pitchFamily="34" charset="0"/>
                        </a:rPr>
                        <a:t>The aim is to classify features, count them, and construct statistical models in an attempt to explain what is observed</a:t>
                      </a:r>
                    </a:p>
                  </a:txBody>
                  <a:tcPr/>
                </a:tc>
                <a:extLst>
                  <a:ext uri="{0D108BD9-81ED-4DB2-BD59-A6C34878D82A}">
                    <a16:rowId xmlns:a16="http://schemas.microsoft.com/office/drawing/2014/main" val="10002"/>
                  </a:ext>
                </a:extLst>
              </a:tr>
              <a:tr h="922613">
                <a:tc>
                  <a:txBody>
                    <a:bodyPr/>
                    <a:lstStyle/>
                    <a:p>
                      <a:r>
                        <a:rPr lang="en-GB" sz="2200" dirty="0">
                          <a:latin typeface="Arial" panose="020B0604020202020204" pitchFamily="34" charset="0"/>
                          <a:cs typeface="Arial" panose="020B0604020202020204" pitchFamily="34" charset="0"/>
                        </a:rPr>
                        <a:t>Recommended during </a:t>
                      </a:r>
                      <a:r>
                        <a:rPr lang="en-GB" sz="2200" b="1" dirty="0">
                          <a:latin typeface="Arial" panose="020B0604020202020204" pitchFamily="34" charset="0"/>
                          <a:cs typeface="Arial" panose="020B0604020202020204" pitchFamily="34" charset="0"/>
                        </a:rPr>
                        <a:t>early</a:t>
                      </a:r>
                      <a:r>
                        <a:rPr lang="en-GB" sz="2200" dirty="0">
                          <a:latin typeface="Arial" panose="020B0604020202020204" pitchFamily="34" charset="0"/>
                          <a:cs typeface="Arial" panose="020B0604020202020204" pitchFamily="34" charset="0"/>
                        </a:rPr>
                        <a:t> stages</a:t>
                      </a:r>
                      <a:r>
                        <a:rPr lang="en-GB" sz="2200" baseline="0" dirty="0">
                          <a:latin typeface="Arial" panose="020B0604020202020204" pitchFamily="34" charset="0"/>
                          <a:cs typeface="Arial" panose="020B0604020202020204" pitchFamily="34" charset="0"/>
                        </a:rPr>
                        <a:t> of research project</a:t>
                      </a:r>
                      <a:endParaRPr lang="en-GB" sz="2200" dirty="0">
                        <a:latin typeface="Arial" panose="020B0604020202020204" pitchFamily="34" charset="0"/>
                        <a:cs typeface="Arial" panose="020B0604020202020204" pitchFamily="34" charset="0"/>
                      </a:endParaRPr>
                    </a:p>
                  </a:txBody>
                  <a:tcPr/>
                </a:tc>
                <a:tc>
                  <a:txBody>
                    <a:bodyPr/>
                    <a:lstStyle/>
                    <a:p>
                      <a:r>
                        <a:rPr lang="en-GB" sz="2200" dirty="0">
                          <a:latin typeface="Arial" panose="020B0604020202020204" pitchFamily="34" charset="0"/>
                          <a:cs typeface="Arial" panose="020B0604020202020204" pitchFamily="34" charset="0"/>
                        </a:rPr>
                        <a:t>Recommended during</a:t>
                      </a:r>
                      <a:r>
                        <a:rPr lang="en-GB" sz="2200" b="1" dirty="0">
                          <a:latin typeface="Arial" panose="020B0604020202020204" pitchFamily="34" charset="0"/>
                          <a:cs typeface="Arial" panose="020B0604020202020204" pitchFamily="34" charset="0"/>
                        </a:rPr>
                        <a:t> latter </a:t>
                      </a:r>
                      <a:r>
                        <a:rPr lang="en-GB" sz="2200" dirty="0">
                          <a:latin typeface="Arial" panose="020B0604020202020204" pitchFamily="34" charset="0"/>
                          <a:cs typeface="Arial" panose="020B0604020202020204" pitchFamily="34" charset="0"/>
                        </a:rPr>
                        <a:t>phases of research project</a:t>
                      </a:r>
                    </a:p>
                  </a:txBody>
                  <a:tcPr/>
                </a:tc>
                <a:extLst>
                  <a:ext uri="{0D108BD9-81ED-4DB2-BD59-A6C34878D82A}">
                    <a16:rowId xmlns:a16="http://schemas.microsoft.com/office/drawing/2014/main" val="10003"/>
                  </a:ext>
                </a:extLst>
              </a:tr>
            </a:tbl>
          </a:graphicData>
        </a:graphic>
      </p:graphicFrame>
      <p:sp>
        <p:nvSpPr>
          <p:cNvPr id="7" name="TextBox 6"/>
          <p:cNvSpPr txBox="1"/>
          <p:nvPr/>
        </p:nvSpPr>
        <p:spPr>
          <a:xfrm>
            <a:off x="851012" y="5978064"/>
            <a:ext cx="7848872" cy="400110"/>
          </a:xfrm>
          <a:prstGeom prst="rect">
            <a:avLst/>
          </a:prstGeom>
          <a:noFill/>
        </p:spPr>
        <p:txBody>
          <a:bodyPr wrap="square" rtlCol="0">
            <a:spAutoFit/>
          </a:bodyPr>
          <a:lstStyle/>
          <a:p>
            <a:r>
              <a:rPr lang="en-GB" sz="2000" i="1" dirty="0"/>
              <a:t>Quotes from Miles &amp; </a:t>
            </a:r>
            <a:r>
              <a:rPr lang="en-GB" sz="2000" i="1" dirty="0" err="1"/>
              <a:t>Huberman</a:t>
            </a:r>
            <a:r>
              <a:rPr lang="en-GB" sz="2000" i="1" dirty="0"/>
              <a:t> (1994, p. 40) Qualitative Date Analysis </a:t>
            </a:r>
          </a:p>
        </p:txBody>
      </p:sp>
      <p:sp>
        <p:nvSpPr>
          <p:cNvPr id="3" name="Footer Placeholder 2"/>
          <p:cNvSpPr>
            <a:spLocks noGrp="1"/>
          </p:cNvSpPr>
          <p:nvPr>
            <p:ph type="ftr" sz="quarter" idx="11"/>
          </p:nvPr>
        </p:nvSpPr>
        <p:spPr/>
        <p:txBody>
          <a:bodyPr/>
          <a:lstStyle/>
          <a:p>
            <a:pPr>
              <a:defRPr/>
            </a:pPr>
            <a:r>
              <a:rPr lang="en-GB"/>
              <a:t>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2F318D5-128E-4099-98F2-DC216F878FBE}" type="slidenum">
              <a:rPr lang="en-GB" smtClean="0"/>
              <a:pPr>
                <a:defRPr/>
              </a:pPr>
              <a:t>16</a:t>
            </a:fld>
            <a:endParaRPr lang="en-GB"/>
          </a:p>
        </p:txBody>
      </p:sp>
      <p:sp>
        <p:nvSpPr>
          <p:cNvPr id="8" name="Title 1"/>
          <p:cNvSpPr>
            <a:spLocks noGrp="1"/>
          </p:cNvSpPr>
          <p:nvPr>
            <p:ph type="title"/>
          </p:nvPr>
        </p:nvSpPr>
        <p:spPr>
          <a:xfrm>
            <a:off x="457200" y="274638"/>
            <a:ext cx="8229600" cy="1143000"/>
          </a:xfrm>
        </p:spPr>
        <p:txBody>
          <a:bodyPr>
            <a:normAutofit/>
          </a:bodyPr>
          <a:lstStyle/>
          <a:p>
            <a:pPr>
              <a:defRPr/>
            </a:pPr>
            <a:r>
              <a:rPr lang="en-GB" sz="3600" b="1" dirty="0">
                <a:latin typeface="Arial" panose="020B0604020202020204" pitchFamily="34" charset="0"/>
                <a:cs typeface="Arial" panose="020B0604020202020204" pitchFamily="34" charset="0"/>
              </a:rPr>
              <a:t>Qualitative v Quantitative</a:t>
            </a:r>
          </a:p>
        </p:txBody>
      </p:sp>
      <p:graphicFrame>
        <p:nvGraphicFramePr>
          <p:cNvPr id="2" name="Table 1"/>
          <p:cNvGraphicFramePr>
            <a:graphicFrameLocks noGrp="1"/>
          </p:cNvGraphicFramePr>
          <p:nvPr>
            <p:extLst>
              <p:ext uri="{D42A27DB-BD31-4B8C-83A1-F6EECF244321}">
                <p14:modId xmlns:p14="http://schemas.microsoft.com/office/powerpoint/2010/main" val="756686585"/>
              </p:ext>
            </p:extLst>
          </p:nvPr>
        </p:nvGraphicFramePr>
        <p:xfrm>
          <a:off x="683568" y="1397000"/>
          <a:ext cx="7632848" cy="4768304"/>
        </p:xfrm>
        <a:graphic>
          <a:graphicData uri="http://schemas.openxmlformats.org/drawingml/2006/table">
            <a:tbl>
              <a:tblPr firstRow="1" bandRow="1">
                <a:tableStyleId>{5C22544A-7EE6-4342-B048-85BDC9FD1C3A}</a:tableStyleId>
              </a:tblPr>
              <a:tblGrid>
                <a:gridCol w="3816424">
                  <a:extLst>
                    <a:ext uri="{9D8B030D-6E8A-4147-A177-3AD203B41FA5}">
                      <a16:colId xmlns:a16="http://schemas.microsoft.com/office/drawing/2014/main" val="20000"/>
                    </a:ext>
                  </a:extLst>
                </a:gridCol>
                <a:gridCol w="3816424">
                  <a:extLst>
                    <a:ext uri="{9D8B030D-6E8A-4147-A177-3AD203B41FA5}">
                      <a16:colId xmlns:a16="http://schemas.microsoft.com/office/drawing/2014/main" val="20001"/>
                    </a:ext>
                  </a:extLst>
                </a:gridCol>
              </a:tblGrid>
              <a:tr h="541853">
                <a:tc>
                  <a:txBody>
                    <a:bodyPr/>
                    <a:lstStyle/>
                    <a:p>
                      <a:r>
                        <a:rPr lang="en-GB" sz="2400" dirty="0">
                          <a:latin typeface="Arial" panose="020B0604020202020204" pitchFamily="34" charset="0"/>
                          <a:cs typeface="Arial" panose="020B0604020202020204" pitchFamily="34" charset="0"/>
                        </a:rPr>
                        <a:t>Qualitative</a:t>
                      </a:r>
                    </a:p>
                  </a:txBody>
                  <a:tcPr/>
                </a:tc>
                <a:tc>
                  <a:txBody>
                    <a:bodyPr/>
                    <a:lstStyle/>
                    <a:p>
                      <a:r>
                        <a:rPr lang="en-GB" sz="2400" dirty="0">
                          <a:latin typeface="Arial" panose="020B0604020202020204" pitchFamily="34" charset="0"/>
                          <a:cs typeface="Arial" panose="020B0604020202020204" pitchFamily="34" charset="0"/>
                        </a:rPr>
                        <a:t>Quantitative</a:t>
                      </a:r>
                    </a:p>
                  </a:txBody>
                  <a:tcPr/>
                </a:tc>
                <a:extLst>
                  <a:ext uri="{0D108BD9-81ED-4DB2-BD59-A6C34878D82A}">
                    <a16:rowId xmlns:a16="http://schemas.microsoft.com/office/drawing/2014/main" val="10000"/>
                  </a:ext>
                </a:extLst>
              </a:tr>
              <a:tr h="1408817">
                <a:tc>
                  <a:txBody>
                    <a:bodyPr/>
                    <a:lstStyle/>
                    <a:p>
                      <a:r>
                        <a:rPr lang="en-GB" sz="2400" i="1" dirty="0">
                          <a:latin typeface="Arial" panose="020B0604020202020204" pitchFamily="34" charset="0"/>
                          <a:cs typeface="Arial" panose="020B0604020202020204" pitchFamily="34" charset="0"/>
                        </a:rPr>
                        <a:t>The design emerges as the study unfolds</a:t>
                      </a:r>
                      <a:endParaRPr lang="en-GB" sz="2400" dirty="0">
                        <a:latin typeface="Arial" panose="020B0604020202020204" pitchFamily="34" charset="0"/>
                        <a:cs typeface="Arial" panose="020B0604020202020204" pitchFamily="34" charset="0"/>
                      </a:endParaRPr>
                    </a:p>
                  </a:txBody>
                  <a:tcPr/>
                </a:tc>
                <a:tc>
                  <a:txBody>
                    <a:bodyPr/>
                    <a:lstStyle/>
                    <a:p>
                      <a:r>
                        <a:rPr lang="en-GB" sz="2400" i="1" dirty="0">
                          <a:latin typeface="Arial" panose="020B0604020202020204" pitchFamily="34" charset="0"/>
                          <a:cs typeface="Arial" panose="020B0604020202020204" pitchFamily="34" charset="0"/>
                        </a:rPr>
                        <a:t>All aspects of the study are carefully designed before data is collected</a:t>
                      </a:r>
                    </a:p>
                  </a:txBody>
                  <a:tcPr/>
                </a:tc>
                <a:extLst>
                  <a:ext uri="{0D108BD9-81ED-4DB2-BD59-A6C34878D82A}">
                    <a16:rowId xmlns:a16="http://schemas.microsoft.com/office/drawing/2014/main" val="10001"/>
                  </a:ext>
                </a:extLst>
              </a:tr>
              <a:tr h="1842299">
                <a:tc>
                  <a:txBody>
                    <a:bodyPr/>
                    <a:lstStyle/>
                    <a:p>
                      <a:r>
                        <a:rPr lang="en-GB" sz="2400" dirty="0">
                          <a:latin typeface="Arial" panose="020B0604020202020204" pitchFamily="34" charset="0"/>
                          <a:cs typeface="Arial" panose="020B0604020202020204" pitchFamily="34" charset="0"/>
                        </a:rPr>
                        <a:t>Researcher is the data gathering instrument</a:t>
                      </a:r>
                    </a:p>
                  </a:txBody>
                  <a:tcPr/>
                </a:tc>
                <a:tc>
                  <a:txBody>
                    <a:bodyPr/>
                    <a:lstStyle/>
                    <a:p>
                      <a:r>
                        <a:rPr lang="en-GB" sz="2400" dirty="0">
                          <a:latin typeface="Arial" panose="020B0604020202020204" pitchFamily="34" charset="0"/>
                          <a:cs typeface="Arial" panose="020B0604020202020204" pitchFamily="34" charset="0"/>
                        </a:rPr>
                        <a:t>The researcher uses tools, such as questionnaires or equipment to collect numerical data</a:t>
                      </a:r>
                    </a:p>
                  </a:txBody>
                  <a:tcPr/>
                </a:tc>
                <a:extLst>
                  <a:ext uri="{0D108BD9-81ED-4DB2-BD59-A6C34878D82A}">
                    <a16:rowId xmlns:a16="http://schemas.microsoft.com/office/drawing/2014/main" val="10002"/>
                  </a:ext>
                </a:extLst>
              </a:tr>
              <a:tr h="975335">
                <a:tc>
                  <a:txBody>
                    <a:bodyPr/>
                    <a:lstStyle/>
                    <a:p>
                      <a:r>
                        <a:rPr lang="en-GB" sz="2400" dirty="0">
                          <a:latin typeface="Arial" panose="020B0604020202020204" pitchFamily="34" charset="0"/>
                          <a:cs typeface="Arial" panose="020B0604020202020204" pitchFamily="34" charset="0"/>
                        </a:rPr>
                        <a:t>Data is in the form of words, pictures or objects</a:t>
                      </a:r>
                    </a:p>
                  </a:txBody>
                  <a:tcPr/>
                </a:tc>
                <a:tc>
                  <a:txBody>
                    <a:bodyPr/>
                    <a:lstStyle/>
                    <a:p>
                      <a:r>
                        <a:rPr lang="en-GB" sz="2400" dirty="0">
                          <a:latin typeface="Arial" panose="020B0604020202020204" pitchFamily="34" charset="0"/>
                          <a:cs typeface="Arial" panose="020B0604020202020204" pitchFamily="34" charset="0"/>
                        </a:rPr>
                        <a:t>Data is in the form of numbers or statistics</a:t>
                      </a:r>
                    </a:p>
                  </a:txBody>
                  <a:tcPr/>
                </a:tc>
                <a:extLst>
                  <a:ext uri="{0D108BD9-81ED-4DB2-BD59-A6C34878D82A}">
                    <a16:rowId xmlns:a16="http://schemas.microsoft.com/office/drawing/2014/main" val="10003"/>
                  </a:ext>
                </a:extLst>
              </a:tr>
            </a:tbl>
          </a:graphicData>
        </a:graphic>
      </p:graphicFrame>
      <p:sp>
        <p:nvSpPr>
          <p:cNvPr id="3" name="Footer Placeholder 2"/>
          <p:cNvSpPr>
            <a:spLocks noGrp="1"/>
          </p:cNvSpPr>
          <p:nvPr>
            <p:ph type="ftr" sz="quarter" idx="11"/>
          </p:nvPr>
        </p:nvSpPr>
        <p:spPr/>
        <p:txBody>
          <a:bodyPr/>
          <a:lstStyle/>
          <a:p>
            <a:pPr>
              <a:defRPr/>
            </a:pPr>
            <a:r>
              <a:rPr lang="en-GB"/>
              <a:t>                             </a:t>
            </a:r>
          </a:p>
        </p:txBody>
      </p:sp>
    </p:spTree>
    <p:extLst>
      <p:ext uri="{BB962C8B-B14F-4D97-AF65-F5344CB8AC3E}">
        <p14:creationId xmlns:p14="http://schemas.microsoft.com/office/powerpoint/2010/main" val="16389297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2F318D5-128E-4099-98F2-DC216F878FBE}" type="slidenum">
              <a:rPr lang="en-GB" smtClean="0"/>
              <a:pPr>
                <a:defRPr/>
              </a:pPr>
              <a:t>17</a:t>
            </a:fld>
            <a:endParaRPr lang="en-GB"/>
          </a:p>
        </p:txBody>
      </p:sp>
      <p:sp>
        <p:nvSpPr>
          <p:cNvPr id="8" name="Title 1"/>
          <p:cNvSpPr>
            <a:spLocks noGrp="1"/>
          </p:cNvSpPr>
          <p:nvPr>
            <p:ph type="title"/>
          </p:nvPr>
        </p:nvSpPr>
        <p:spPr>
          <a:xfrm>
            <a:off x="457200" y="274638"/>
            <a:ext cx="8229600" cy="850106"/>
          </a:xfrm>
        </p:spPr>
        <p:txBody>
          <a:bodyPr>
            <a:normAutofit/>
          </a:bodyPr>
          <a:lstStyle/>
          <a:p>
            <a:pPr>
              <a:defRPr/>
            </a:pPr>
            <a:r>
              <a:rPr lang="en-GB" sz="3600" b="1" dirty="0">
                <a:latin typeface="Arial" panose="020B0604020202020204" pitchFamily="34" charset="0"/>
                <a:cs typeface="Arial" panose="020B0604020202020204" pitchFamily="34" charset="0"/>
              </a:rPr>
              <a:t>Qualitative v Quantitative</a:t>
            </a:r>
          </a:p>
        </p:txBody>
      </p:sp>
      <p:graphicFrame>
        <p:nvGraphicFramePr>
          <p:cNvPr id="2" name="Table 1"/>
          <p:cNvGraphicFramePr>
            <a:graphicFrameLocks noGrp="1"/>
          </p:cNvGraphicFramePr>
          <p:nvPr>
            <p:extLst>
              <p:ext uri="{D42A27DB-BD31-4B8C-83A1-F6EECF244321}">
                <p14:modId xmlns:p14="http://schemas.microsoft.com/office/powerpoint/2010/main" val="307279949"/>
              </p:ext>
            </p:extLst>
          </p:nvPr>
        </p:nvGraphicFramePr>
        <p:xfrm>
          <a:off x="683568" y="1196753"/>
          <a:ext cx="7632848" cy="5524722"/>
        </p:xfrm>
        <a:graphic>
          <a:graphicData uri="http://schemas.openxmlformats.org/drawingml/2006/table">
            <a:tbl>
              <a:tblPr firstRow="1" bandRow="1">
                <a:tableStyleId>{5C22544A-7EE6-4342-B048-85BDC9FD1C3A}</a:tableStyleId>
              </a:tblPr>
              <a:tblGrid>
                <a:gridCol w="3816424">
                  <a:extLst>
                    <a:ext uri="{9D8B030D-6E8A-4147-A177-3AD203B41FA5}">
                      <a16:colId xmlns:a16="http://schemas.microsoft.com/office/drawing/2014/main" val="20000"/>
                    </a:ext>
                  </a:extLst>
                </a:gridCol>
                <a:gridCol w="3816424">
                  <a:extLst>
                    <a:ext uri="{9D8B030D-6E8A-4147-A177-3AD203B41FA5}">
                      <a16:colId xmlns:a16="http://schemas.microsoft.com/office/drawing/2014/main" val="20001"/>
                    </a:ext>
                  </a:extLst>
                </a:gridCol>
              </a:tblGrid>
              <a:tr h="493279">
                <a:tc>
                  <a:txBody>
                    <a:bodyPr/>
                    <a:lstStyle/>
                    <a:p>
                      <a:r>
                        <a:rPr lang="en-GB" sz="2400" dirty="0">
                          <a:latin typeface="Arial" panose="020B0604020202020204" pitchFamily="34" charset="0"/>
                          <a:cs typeface="Arial" panose="020B0604020202020204" pitchFamily="34" charset="0"/>
                        </a:rPr>
                        <a:t>Qualitative</a:t>
                      </a:r>
                    </a:p>
                  </a:txBody>
                  <a:tcPr/>
                </a:tc>
                <a:tc>
                  <a:txBody>
                    <a:bodyPr/>
                    <a:lstStyle/>
                    <a:p>
                      <a:r>
                        <a:rPr lang="en-GB" sz="2400" dirty="0">
                          <a:latin typeface="Arial" panose="020B0604020202020204" pitchFamily="34" charset="0"/>
                          <a:cs typeface="Arial" panose="020B0604020202020204" pitchFamily="34" charset="0"/>
                        </a:rPr>
                        <a:t>Quantitative</a:t>
                      </a:r>
                    </a:p>
                  </a:txBody>
                  <a:tcPr/>
                </a:tc>
                <a:extLst>
                  <a:ext uri="{0D108BD9-81ED-4DB2-BD59-A6C34878D82A}">
                    <a16:rowId xmlns:a16="http://schemas.microsoft.com/office/drawing/2014/main" val="10000"/>
                  </a:ext>
                </a:extLst>
              </a:tr>
              <a:tr h="2071771">
                <a:tc>
                  <a:txBody>
                    <a:bodyPr/>
                    <a:lstStyle/>
                    <a:p>
                      <a:r>
                        <a:rPr lang="en-GB" sz="2400" i="0" dirty="0">
                          <a:latin typeface="Arial" panose="020B0604020202020204" pitchFamily="34" charset="0"/>
                          <a:cs typeface="Arial" panose="020B0604020202020204" pitchFamily="34" charset="0"/>
                        </a:rPr>
                        <a:t>Subjective;</a:t>
                      </a:r>
                      <a:r>
                        <a:rPr lang="en-GB" sz="2400" i="0" baseline="0" dirty="0">
                          <a:latin typeface="Arial" panose="020B0604020202020204" pitchFamily="34" charset="0"/>
                          <a:cs typeface="Arial" panose="020B0604020202020204" pitchFamily="34" charset="0"/>
                        </a:rPr>
                        <a:t> individuals interpretation of events is important (participant observation, in-depth interviews, etc)</a:t>
                      </a:r>
                      <a:endParaRPr lang="en-GB" sz="2400" i="0" dirty="0">
                        <a:latin typeface="Arial" panose="020B0604020202020204" pitchFamily="34" charset="0"/>
                        <a:cs typeface="Arial" panose="020B0604020202020204" pitchFamily="34" charset="0"/>
                      </a:endParaRPr>
                    </a:p>
                  </a:txBody>
                  <a:tcPr/>
                </a:tc>
                <a:tc>
                  <a:txBody>
                    <a:bodyPr/>
                    <a:lstStyle/>
                    <a:p>
                      <a:r>
                        <a:rPr lang="en-GB" sz="2400" i="0" dirty="0">
                          <a:latin typeface="Arial" panose="020B0604020202020204" pitchFamily="34" charset="0"/>
                          <a:cs typeface="Arial" panose="020B0604020202020204" pitchFamily="34" charset="0"/>
                        </a:rPr>
                        <a:t>Objective; seeks precise measurements &amp; analysis of target concepts (uses surveys, questionnaires, etc)</a:t>
                      </a:r>
                    </a:p>
                  </a:txBody>
                  <a:tcPr/>
                </a:tc>
                <a:extLst>
                  <a:ext uri="{0D108BD9-81ED-4DB2-BD59-A6C34878D82A}">
                    <a16:rowId xmlns:a16="http://schemas.microsoft.com/office/drawing/2014/main" val="10001"/>
                  </a:ext>
                </a:extLst>
              </a:tr>
              <a:tr h="1282525">
                <a:tc>
                  <a:txBody>
                    <a:bodyPr/>
                    <a:lstStyle/>
                    <a:p>
                      <a:r>
                        <a:rPr lang="en-GB" sz="2400" dirty="0">
                          <a:latin typeface="Arial" panose="020B0604020202020204" pitchFamily="34" charset="0"/>
                          <a:cs typeface="Arial" panose="020B0604020202020204" pitchFamily="34" charset="0"/>
                        </a:rPr>
                        <a:t>Data</a:t>
                      </a:r>
                      <a:r>
                        <a:rPr lang="en-GB" sz="2400" baseline="0" dirty="0">
                          <a:latin typeface="Arial" panose="020B0604020202020204" pitchFamily="34" charset="0"/>
                          <a:cs typeface="Arial" panose="020B0604020202020204" pitchFamily="34" charset="0"/>
                        </a:rPr>
                        <a:t> i</a:t>
                      </a:r>
                      <a:r>
                        <a:rPr lang="en-GB" sz="2400" dirty="0">
                          <a:latin typeface="Arial" panose="020B0604020202020204" pitchFamily="34" charset="0"/>
                          <a:cs typeface="Arial" panose="020B0604020202020204" pitchFamily="34" charset="0"/>
                        </a:rPr>
                        <a:t>s more ‘rich’, time consuming and less able to be generalised</a:t>
                      </a:r>
                    </a:p>
                  </a:txBody>
                  <a:tcPr/>
                </a:tc>
                <a:tc>
                  <a:txBody>
                    <a:bodyPr/>
                    <a:lstStyle/>
                    <a:p>
                      <a:r>
                        <a:rPr lang="en-GB" sz="2400" dirty="0">
                          <a:latin typeface="Arial" panose="020B0604020202020204" pitchFamily="34" charset="0"/>
                          <a:cs typeface="Arial" panose="020B0604020202020204" pitchFamily="34" charset="0"/>
                        </a:rPr>
                        <a:t>Data</a:t>
                      </a:r>
                      <a:r>
                        <a:rPr lang="en-GB" sz="2400" baseline="0" dirty="0">
                          <a:latin typeface="Arial" panose="020B0604020202020204" pitchFamily="34" charset="0"/>
                          <a:cs typeface="Arial" panose="020B0604020202020204" pitchFamily="34" charset="0"/>
                        </a:rPr>
                        <a:t> i</a:t>
                      </a:r>
                      <a:r>
                        <a:rPr lang="en-GB" sz="2400" dirty="0">
                          <a:latin typeface="Arial" panose="020B0604020202020204" pitchFamily="34" charset="0"/>
                          <a:cs typeface="Arial" panose="020B0604020202020204" pitchFamily="34" charset="0"/>
                        </a:rPr>
                        <a:t>s more efficient, able to test hypothesis</a:t>
                      </a:r>
                      <a:r>
                        <a:rPr lang="en-GB" sz="2400" baseline="0" dirty="0">
                          <a:latin typeface="Arial" panose="020B0604020202020204" pitchFamily="34" charset="0"/>
                          <a:cs typeface="Arial" panose="020B0604020202020204" pitchFamily="34" charset="0"/>
                        </a:rPr>
                        <a:t> but may miss conceptual detail</a:t>
                      </a:r>
                      <a:endParaRPr lang="en-GB" sz="2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2"/>
                  </a:ext>
                </a:extLst>
              </a:tr>
              <a:tr h="1677147">
                <a:tc>
                  <a:txBody>
                    <a:bodyPr/>
                    <a:lstStyle/>
                    <a:p>
                      <a:r>
                        <a:rPr lang="en-GB" sz="2400" dirty="0">
                          <a:latin typeface="Arial" panose="020B0604020202020204" pitchFamily="34" charset="0"/>
                          <a:cs typeface="Arial" panose="020B0604020202020204" pitchFamily="34" charset="0"/>
                        </a:rPr>
                        <a:t>Researcher tends to be subjectively immersed in</a:t>
                      </a:r>
                      <a:r>
                        <a:rPr lang="en-GB" sz="2400" baseline="0" dirty="0">
                          <a:latin typeface="Arial" panose="020B0604020202020204" pitchFamily="34" charset="0"/>
                          <a:cs typeface="Arial" panose="020B0604020202020204" pitchFamily="34" charset="0"/>
                        </a:rPr>
                        <a:t> the subject matter</a:t>
                      </a:r>
                      <a:endParaRPr lang="en-GB" sz="2400" dirty="0">
                        <a:latin typeface="Arial" panose="020B0604020202020204" pitchFamily="34" charset="0"/>
                        <a:cs typeface="Arial" panose="020B0604020202020204" pitchFamily="34" charset="0"/>
                      </a:endParaRPr>
                    </a:p>
                  </a:txBody>
                  <a:tcPr/>
                </a:tc>
                <a:tc>
                  <a:txBody>
                    <a:bodyPr/>
                    <a:lstStyle/>
                    <a:p>
                      <a:r>
                        <a:rPr lang="en-GB" sz="2400" dirty="0">
                          <a:latin typeface="Arial" panose="020B0604020202020204" pitchFamily="34" charset="0"/>
                          <a:cs typeface="Arial" panose="020B0604020202020204" pitchFamily="34" charset="0"/>
                        </a:rPr>
                        <a:t>Researcher tends to remain objectively separated from the subject matter</a:t>
                      </a:r>
                    </a:p>
                  </a:txBody>
                  <a:tcPr/>
                </a:tc>
                <a:extLst>
                  <a:ext uri="{0D108BD9-81ED-4DB2-BD59-A6C34878D82A}">
                    <a16:rowId xmlns:a16="http://schemas.microsoft.com/office/drawing/2014/main" val="10003"/>
                  </a:ext>
                </a:extLst>
              </a:tr>
            </a:tbl>
          </a:graphicData>
        </a:graphic>
      </p:graphicFrame>
      <p:sp>
        <p:nvSpPr>
          <p:cNvPr id="3" name="Footer Placeholder 2"/>
          <p:cNvSpPr>
            <a:spLocks noGrp="1"/>
          </p:cNvSpPr>
          <p:nvPr>
            <p:ph type="ftr" sz="quarter" idx="11"/>
          </p:nvPr>
        </p:nvSpPr>
        <p:spPr/>
        <p:txBody>
          <a:bodyPr/>
          <a:lstStyle/>
          <a:p>
            <a:pPr>
              <a:defRPr/>
            </a:pPr>
            <a:r>
              <a:rPr lang="en-GB"/>
              <a:t>                             </a:t>
            </a:r>
          </a:p>
        </p:txBody>
      </p:sp>
    </p:spTree>
    <p:extLst>
      <p:ext uri="{BB962C8B-B14F-4D97-AF65-F5344CB8AC3E}">
        <p14:creationId xmlns:p14="http://schemas.microsoft.com/office/powerpoint/2010/main" val="26804376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225668"/>
          </a:xfrm>
        </p:spPr>
        <p:txBody>
          <a:bodyPr>
            <a:normAutofit fontScale="90000"/>
          </a:bodyPr>
          <a:lstStyle/>
          <a:p>
            <a:r>
              <a:rPr lang="en-GB" dirty="0" smtClean="0"/>
              <a:t>Collate information on following topics and highlight data used from primary or secondary sources</a:t>
            </a:r>
            <a:endParaRPr lang="en-US" dirty="0"/>
          </a:p>
        </p:txBody>
      </p:sp>
      <p:sp>
        <p:nvSpPr>
          <p:cNvPr id="3" name="Content Placeholder 2"/>
          <p:cNvSpPr>
            <a:spLocks noGrp="1"/>
          </p:cNvSpPr>
          <p:nvPr>
            <p:ph idx="1"/>
          </p:nvPr>
        </p:nvSpPr>
        <p:spPr>
          <a:xfrm>
            <a:off x="428596" y="2571744"/>
            <a:ext cx="8229600" cy="3380426"/>
          </a:xfrm>
        </p:spPr>
        <p:txBody>
          <a:bodyPr>
            <a:normAutofit fontScale="92500" lnSpcReduction="10000"/>
          </a:bodyPr>
          <a:lstStyle/>
          <a:p>
            <a:r>
              <a:rPr lang="en-US" dirty="0" smtClean="0"/>
              <a:t>Bullying at schools create a detrimental effects on children</a:t>
            </a:r>
          </a:p>
          <a:p>
            <a:r>
              <a:rPr lang="en-US" dirty="0" smtClean="0"/>
              <a:t>Anorexia can be commonly found among girls due to their obsessive </a:t>
            </a:r>
            <a:r>
              <a:rPr lang="en-US" dirty="0" err="1" smtClean="0"/>
              <a:t>behaviour</a:t>
            </a:r>
            <a:r>
              <a:rPr lang="en-US" dirty="0" smtClean="0"/>
              <a:t> </a:t>
            </a:r>
            <a:r>
              <a:rPr lang="en-US" dirty="0" smtClean="0"/>
              <a:t>toward getting thin</a:t>
            </a:r>
          </a:p>
          <a:p>
            <a:r>
              <a:rPr lang="en-US" dirty="0" smtClean="0"/>
              <a:t>The relationship between age of individuals and their social media usage patterns</a:t>
            </a:r>
          </a:p>
          <a:p>
            <a:r>
              <a:rPr lang="en-US" dirty="0" smtClean="0"/>
              <a:t>Does </a:t>
            </a:r>
            <a:r>
              <a:rPr lang="en-US" dirty="0" smtClean="0"/>
              <a:t>household income have an </a:t>
            </a:r>
            <a:r>
              <a:rPr lang="en-US" dirty="0" smtClean="0"/>
              <a:t>impact </a:t>
            </a:r>
            <a:r>
              <a:rPr lang="en-US" dirty="0" smtClean="0"/>
              <a:t>on the </a:t>
            </a:r>
            <a:r>
              <a:rPr lang="en-US" dirty="0" smtClean="0"/>
              <a:t>number of students that drop out of school</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2F318D5-128E-4099-98F2-DC216F878FBE}" type="slidenum">
              <a:rPr lang="en-GB" smtClean="0"/>
              <a:pPr>
                <a:defRPr/>
              </a:pPr>
              <a:t>19</a:t>
            </a:fld>
            <a:endParaRPr lang="en-GB"/>
          </a:p>
        </p:txBody>
      </p:sp>
      <p:sp>
        <p:nvSpPr>
          <p:cNvPr id="8" name="Title 1"/>
          <p:cNvSpPr>
            <a:spLocks noGrp="1"/>
          </p:cNvSpPr>
          <p:nvPr>
            <p:ph type="title"/>
          </p:nvPr>
        </p:nvSpPr>
        <p:spPr>
          <a:xfrm>
            <a:off x="457200" y="274638"/>
            <a:ext cx="8229600" cy="1143000"/>
          </a:xfrm>
        </p:spPr>
        <p:txBody>
          <a:bodyPr>
            <a:normAutofit/>
          </a:bodyPr>
          <a:lstStyle/>
          <a:p>
            <a:pPr>
              <a:defRPr/>
            </a:pPr>
            <a:r>
              <a:rPr lang="en-GB" sz="3600" b="1" dirty="0">
                <a:latin typeface="Arial" panose="020B0604020202020204" pitchFamily="34" charset="0"/>
                <a:cs typeface="Arial" panose="020B0604020202020204" pitchFamily="34" charset="0"/>
              </a:rPr>
              <a:t>Qualitative v Quantitative</a:t>
            </a:r>
          </a:p>
        </p:txBody>
      </p:sp>
      <p:sp>
        <p:nvSpPr>
          <p:cNvPr id="3" name="TextBox 2"/>
          <p:cNvSpPr txBox="1"/>
          <p:nvPr/>
        </p:nvSpPr>
        <p:spPr>
          <a:xfrm>
            <a:off x="831388" y="1417638"/>
            <a:ext cx="7544097" cy="4416594"/>
          </a:xfrm>
          <a:prstGeom prst="rect">
            <a:avLst/>
          </a:prstGeom>
          <a:noFill/>
        </p:spPr>
        <p:txBody>
          <a:bodyPr wrap="square" rtlCol="0">
            <a:spAutoFit/>
          </a:bodyPr>
          <a:lstStyle/>
          <a:p>
            <a:r>
              <a:rPr lang="en-GB" sz="2800" b="1" dirty="0">
                <a:solidFill>
                  <a:srgbClr val="0070C0"/>
                </a:solidFill>
                <a:latin typeface="Arial" panose="020B0604020202020204" pitchFamily="34" charset="0"/>
              </a:rPr>
              <a:t>Exercise: </a:t>
            </a:r>
          </a:p>
          <a:p>
            <a:endParaRPr lang="en-GB" sz="2800" dirty="0">
              <a:latin typeface="Arial" panose="020B0604020202020204" pitchFamily="34" charset="0"/>
            </a:endParaRPr>
          </a:p>
          <a:p>
            <a:r>
              <a:rPr lang="en-GB" sz="2800" dirty="0">
                <a:latin typeface="Arial" panose="020B0604020202020204" pitchFamily="34" charset="0"/>
              </a:rPr>
              <a:t>What are the advantages, challenges and purposes of:</a:t>
            </a:r>
          </a:p>
          <a:p>
            <a:endParaRPr lang="en-GB" sz="800" dirty="0">
              <a:latin typeface="Arial" panose="020B0604020202020204" pitchFamily="34" charset="0"/>
            </a:endParaRPr>
          </a:p>
          <a:p>
            <a:pPr marL="914400" lvl="1" indent="-457200">
              <a:lnSpc>
                <a:spcPct val="115000"/>
              </a:lnSpc>
              <a:spcAft>
                <a:spcPts val="0"/>
              </a:spcAft>
              <a:buFont typeface="Arial" panose="020B0604020202020204" pitchFamily="34" charset="0"/>
              <a:buChar char="•"/>
            </a:pPr>
            <a:r>
              <a:rPr lang="en-GB" sz="2800" dirty="0">
                <a:latin typeface="Arial" panose="020B0604020202020204" pitchFamily="34" charset="0"/>
                <a:ea typeface="Times New Roman"/>
              </a:rPr>
              <a:t>Questionnaires, surveys &amp; checklists</a:t>
            </a:r>
          </a:p>
          <a:p>
            <a:pPr marL="914400" lvl="1" indent="-457200">
              <a:lnSpc>
                <a:spcPct val="115000"/>
              </a:lnSpc>
              <a:spcAft>
                <a:spcPts val="0"/>
              </a:spcAft>
              <a:buFont typeface="Arial" panose="020B0604020202020204" pitchFamily="34" charset="0"/>
              <a:buChar char="•"/>
            </a:pPr>
            <a:r>
              <a:rPr lang="en-GB" sz="2800" dirty="0">
                <a:latin typeface="Arial" panose="020B0604020202020204" pitchFamily="34" charset="0"/>
                <a:ea typeface="Times New Roman"/>
              </a:rPr>
              <a:t>Interviews</a:t>
            </a:r>
          </a:p>
          <a:p>
            <a:pPr marL="914400" lvl="1" indent="-457200">
              <a:lnSpc>
                <a:spcPct val="115000"/>
              </a:lnSpc>
              <a:spcAft>
                <a:spcPts val="0"/>
              </a:spcAft>
              <a:buFont typeface="Arial" panose="020B0604020202020204" pitchFamily="34" charset="0"/>
              <a:buChar char="•"/>
            </a:pPr>
            <a:r>
              <a:rPr lang="en-GB" sz="2800" dirty="0" smtClean="0">
                <a:latin typeface="Arial" panose="020B0604020202020204" pitchFamily="34" charset="0"/>
                <a:ea typeface="Times New Roman"/>
              </a:rPr>
              <a:t>Observation</a:t>
            </a:r>
            <a:endParaRPr lang="en-GB" sz="2800" dirty="0">
              <a:latin typeface="Arial" panose="020B0604020202020204" pitchFamily="34" charset="0"/>
              <a:ea typeface="Times New Roman"/>
            </a:endParaRPr>
          </a:p>
          <a:p>
            <a:pPr marL="914400" lvl="1" indent="-457200">
              <a:lnSpc>
                <a:spcPct val="115000"/>
              </a:lnSpc>
              <a:spcAft>
                <a:spcPts val="0"/>
              </a:spcAft>
              <a:buFont typeface="Arial" panose="020B0604020202020204" pitchFamily="34" charset="0"/>
              <a:buChar char="•"/>
            </a:pPr>
            <a:r>
              <a:rPr lang="en-GB" sz="2800" dirty="0">
                <a:latin typeface="Calibri"/>
                <a:ea typeface="Times New Roman"/>
                <a:cs typeface="Times New Roman"/>
              </a:rPr>
              <a:t>Focus groups</a:t>
            </a:r>
          </a:p>
          <a:p>
            <a:pPr marL="914400" lvl="1" indent="-457200">
              <a:lnSpc>
                <a:spcPct val="115000"/>
              </a:lnSpc>
              <a:spcAft>
                <a:spcPts val="0"/>
              </a:spcAft>
              <a:buFont typeface="Arial" panose="020B0604020202020204" pitchFamily="34" charset="0"/>
              <a:buChar char="•"/>
            </a:pPr>
            <a:r>
              <a:rPr lang="en-GB" sz="2800" dirty="0">
                <a:latin typeface="Arial" panose="020B0604020202020204" pitchFamily="34" charset="0"/>
                <a:ea typeface="Times New Roman"/>
              </a:rPr>
              <a:t>Case studies</a:t>
            </a:r>
            <a:endParaRPr lang="en-GB" sz="2800" dirty="0">
              <a:latin typeface="Arial" panose="020B0604020202020204" pitchFamily="34" charset="0"/>
            </a:endParaRPr>
          </a:p>
        </p:txBody>
      </p:sp>
      <p:sp>
        <p:nvSpPr>
          <p:cNvPr id="2" name="Footer Placeholder 1"/>
          <p:cNvSpPr>
            <a:spLocks noGrp="1"/>
          </p:cNvSpPr>
          <p:nvPr>
            <p:ph type="ftr" sz="quarter" idx="11"/>
          </p:nvPr>
        </p:nvSpPr>
        <p:spPr/>
        <p:txBody>
          <a:bodyPr/>
          <a:lstStyle/>
          <a:p>
            <a:pPr>
              <a:defRPr/>
            </a:pPr>
            <a:r>
              <a:rPr lang="en-GB"/>
              <a:t>                             </a:t>
            </a:r>
          </a:p>
        </p:txBody>
      </p:sp>
      <p:pic>
        <p:nvPicPr>
          <p:cNvPr id="7" name="Picture 6">
            <a:extLst>
              <a:ext uri="{FF2B5EF4-FFF2-40B4-BE49-F238E27FC236}">
                <a16:creationId xmlns:a16="http://schemas.microsoft.com/office/drawing/2014/main" id="{A43EEE3C-298D-4F02-8C89-F3296603467A}"/>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 xmlns:a1611="http://schemas.microsoft.com/office/drawing/2016/11/main" r:id=""/>
              </a:ext>
            </a:extLst>
          </a:blip>
          <a:stretch>
            <a:fillRect/>
          </a:stretch>
        </p:blipFill>
        <p:spPr>
          <a:xfrm>
            <a:off x="5357818" y="3929066"/>
            <a:ext cx="3275856" cy="2176904"/>
          </a:xfrm>
          <a:prstGeom prst="rect">
            <a:avLst/>
          </a:prstGeom>
        </p:spPr>
      </p:pic>
    </p:spTree>
    <p:extLst>
      <p:ext uri="{BB962C8B-B14F-4D97-AF65-F5344CB8AC3E}">
        <p14:creationId xmlns:p14="http://schemas.microsoft.com/office/powerpoint/2010/main" val="3042634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3"/>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42081" y="323056"/>
            <a:ext cx="8229600" cy="796925"/>
          </a:xfrm>
        </p:spPr>
        <p:txBody>
          <a:bodyPr>
            <a:normAutofit/>
          </a:bodyPr>
          <a:lstStyle/>
          <a:p>
            <a:pPr eaLnBrk="1" hangingPunct="1">
              <a:defRPr/>
            </a:pPr>
            <a:r>
              <a:rPr lang="en-GB" sz="3600" b="1" dirty="0">
                <a:latin typeface="Arial" panose="020B0604020202020204" pitchFamily="34" charset="0"/>
                <a:cs typeface="Arial" panose="020B0604020202020204" pitchFamily="34" charset="0"/>
              </a:rPr>
              <a:t>Overview of Research Methods</a:t>
            </a:r>
          </a:p>
        </p:txBody>
      </p:sp>
      <p:sp>
        <p:nvSpPr>
          <p:cNvPr id="4" name="Slide Number Placeholder 3"/>
          <p:cNvSpPr>
            <a:spLocks noGrp="1"/>
          </p:cNvSpPr>
          <p:nvPr>
            <p:ph type="sldNum" sz="quarter" idx="12"/>
          </p:nvPr>
        </p:nvSpPr>
        <p:spPr/>
        <p:txBody>
          <a:bodyPr/>
          <a:lstStyle/>
          <a:p>
            <a:pPr>
              <a:defRPr/>
            </a:pPr>
            <a:fld id="{A9011B3D-B346-4FA5-BBC9-0FE25919BF80}" type="slidenum">
              <a:rPr lang="en-GB" smtClean="0"/>
              <a:pPr>
                <a:defRPr/>
              </a:pPr>
              <a:t>20</a:t>
            </a:fld>
            <a:endParaRPr lang="en-GB" dirty="0"/>
          </a:p>
        </p:txBody>
      </p:sp>
      <p:graphicFrame>
        <p:nvGraphicFramePr>
          <p:cNvPr id="9" name="Table 8"/>
          <p:cNvGraphicFramePr>
            <a:graphicFrameLocks noGrp="1"/>
          </p:cNvGraphicFramePr>
          <p:nvPr>
            <p:extLst>
              <p:ext uri="{D42A27DB-BD31-4B8C-83A1-F6EECF244321}">
                <p14:modId xmlns:p14="http://schemas.microsoft.com/office/powerpoint/2010/main" val="530888952"/>
              </p:ext>
            </p:extLst>
          </p:nvPr>
        </p:nvGraphicFramePr>
        <p:xfrm>
          <a:off x="107950" y="1124744"/>
          <a:ext cx="9036050" cy="648072"/>
        </p:xfrm>
        <a:graphic>
          <a:graphicData uri="http://schemas.openxmlformats.org/drawingml/2006/table">
            <a:tbl>
              <a:tblPr/>
              <a:tblGrid>
                <a:gridCol w="1727746">
                  <a:extLst>
                    <a:ext uri="{9D8B030D-6E8A-4147-A177-3AD203B41FA5}">
                      <a16:colId xmlns:a16="http://schemas.microsoft.com/office/drawing/2014/main" val="20000"/>
                    </a:ext>
                  </a:extLst>
                </a:gridCol>
                <a:gridCol w="2157755">
                  <a:extLst>
                    <a:ext uri="{9D8B030D-6E8A-4147-A177-3AD203B41FA5}">
                      <a16:colId xmlns:a16="http://schemas.microsoft.com/office/drawing/2014/main" val="20001"/>
                    </a:ext>
                  </a:extLst>
                </a:gridCol>
                <a:gridCol w="2738908">
                  <a:extLst>
                    <a:ext uri="{9D8B030D-6E8A-4147-A177-3AD203B41FA5}">
                      <a16:colId xmlns:a16="http://schemas.microsoft.com/office/drawing/2014/main" val="20002"/>
                    </a:ext>
                  </a:extLst>
                </a:gridCol>
                <a:gridCol w="2411641">
                  <a:extLst>
                    <a:ext uri="{9D8B030D-6E8A-4147-A177-3AD203B41FA5}">
                      <a16:colId xmlns:a16="http://schemas.microsoft.com/office/drawing/2014/main" val="20003"/>
                    </a:ext>
                  </a:extLst>
                </a:gridCol>
              </a:tblGrid>
              <a:tr h="648072">
                <a:tc>
                  <a:txBody>
                    <a:bodyPr/>
                    <a:lstStyle/>
                    <a:p>
                      <a:pPr algn="ctr">
                        <a:lnSpc>
                          <a:spcPct val="115000"/>
                        </a:lnSpc>
                        <a:spcAft>
                          <a:spcPts val="0"/>
                        </a:spcAft>
                      </a:pPr>
                      <a:r>
                        <a:rPr lang="en-GB" sz="2000" b="1" dirty="0">
                          <a:latin typeface="Calibri"/>
                          <a:ea typeface="Times New Roman"/>
                          <a:cs typeface="Times New Roman"/>
                        </a:rPr>
                        <a:t>Method</a:t>
                      </a:r>
                      <a:endParaRPr lang="en-GB" sz="2000" dirty="0">
                        <a:latin typeface="Calibri"/>
                        <a:ea typeface="Calibri"/>
                        <a:cs typeface="Times New Roman"/>
                      </a:endParaRPr>
                    </a:p>
                  </a:txBody>
                  <a:tcPr marL="0" marR="0" marT="0" marB="0" anchor="ctr">
                    <a:lnL>
                      <a:noFill/>
                    </a:lnL>
                    <a:lnR>
                      <a:noFill/>
                    </a:lnR>
                    <a:lnT>
                      <a:noFill/>
                    </a:lnT>
                    <a:lnB>
                      <a:noFill/>
                    </a:lnB>
                  </a:tcPr>
                </a:tc>
                <a:tc>
                  <a:txBody>
                    <a:bodyPr/>
                    <a:lstStyle/>
                    <a:p>
                      <a:pPr algn="ctr">
                        <a:lnSpc>
                          <a:spcPct val="115000"/>
                        </a:lnSpc>
                        <a:spcAft>
                          <a:spcPts val="0"/>
                        </a:spcAft>
                      </a:pPr>
                      <a:r>
                        <a:rPr lang="en-GB" sz="2000" b="1" dirty="0">
                          <a:latin typeface="Calibri"/>
                          <a:ea typeface="Times New Roman"/>
                          <a:cs typeface="Times New Roman"/>
                        </a:rPr>
                        <a:t>Overall Purpose</a:t>
                      </a:r>
                      <a:endParaRPr lang="en-GB" sz="2000" dirty="0">
                        <a:latin typeface="Calibri"/>
                        <a:ea typeface="Calibri"/>
                        <a:cs typeface="Times New Roman"/>
                      </a:endParaRPr>
                    </a:p>
                  </a:txBody>
                  <a:tcPr marL="0" marR="0" marT="0" marB="0" anchor="ctr">
                    <a:lnL>
                      <a:noFill/>
                    </a:lnL>
                    <a:lnR>
                      <a:noFill/>
                    </a:lnR>
                    <a:lnT>
                      <a:noFill/>
                    </a:lnT>
                    <a:lnB>
                      <a:noFill/>
                    </a:lnB>
                  </a:tcPr>
                </a:tc>
                <a:tc>
                  <a:txBody>
                    <a:bodyPr/>
                    <a:lstStyle/>
                    <a:p>
                      <a:pPr algn="ctr">
                        <a:lnSpc>
                          <a:spcPct val="115000"/>
                        </a:lnSpc>
                        <a:spcAft>
                          <a:spcPts val="0"/>
                        </a:spcAft>
                      </a:pPr>
                      <a:r>
                        <a:rPr lang="en-GB" sz="2000" b="1" dirty="0">
                          <a:latin typeface="Calibri"/>
                          <a:ea typeface="Times New Roman"/>
                          <a:cs typeface="Times New Roman"/>
                        </a:rPr>
                        <a:t>Advantages</a:t>
                      </a:r>
                      <a:endParaRPr lang="en-GB" sz="2000" dirty="0">
                        <a:latin typeface="Calibri"/>
                        <a:ea typeface="Calibri"/>
                        <a:cs typeface="Times New Roman"/>
                      </a:endParaRPr>
                    </a:p>
                  </a:txBody>
                  <a:tcPr marL="0" marR="0" marT="0" marB="0" anchor="ctr">
                    <a:lnL>
                      <a:noFill/>
                    </a:lnL>
                    <a:lnR>
                      <a:noFill/>
                    </a:lnR>
                    <a:lnT>
                      <a:noFill/>
                    </a:lnT>
                    <a:lnB>
                      <a:noFill/>
                    </a:lnB>
                  </a:tcPr>
                </a:tc>
                <a:tc>
                  <a:txBody>
                    <a:bodyPr/>
                    <a:lstStyle/>
                    <a:p>
                      <a:pPr algn="ctr">
                        <a:lnSpc>
                          <a:spcPct val="115000"/>
                        </a:lnSpc>
                        <a:spcAft>
                          <a:spcPts val="0"/>
                        </a:spcAft>
                      </a:pPr>
                      <a:r>
                        <a:rPr lang="en-GB" sz="2000" b="1" dirty="0">
                          <a:latin typeface="Calibri"/>
                          <a:ea typeface="Times New Roman"/>
                          <a:cs typeface="Times New Roman"/>
                        </a:rPr>
                        <a:t>Challenges</a:t>
                      </a:r>
                      <a:endParaRPr lang="en-GB" sz="2000" dirty="0">
                        <a:latin typeface="Calibri"/>
                        <a:ea typeface="Calibri"/>
                        <a:cs typeface="Times New Roman"/>
                      </a:endParaRPr>
                    </a:p>
                  </a:txBody>
                  <a:tcPr marL="0" marR="0" marT="0" marB="0" anchor="ctr">
                    <a:lnL>
                      <a:noFill/>
                    </a:lnL>
                    <a:lnR>
                      <a:noFill/>
                    </a:lnR>
                    <a:lnT>
                      <a:noFill/>
                    </a:lnT>
                    <a:lnB>
                      <a:noFill/>
                    </a:lnB>
                  </a:tcPr>
                </a:tc>
                <a:extLst>
                  <a:ext uri="{0D108BD9-81ED-4DB2-BD59-A6C34878D82A}">
                    <a16:rowId xmlns:a16="http://schemas.microsoft.com/office/drawing/2014/main" val="10000"/>
                  </a:ext>
                </a:extLst>
              </a:tr>
            </a:tbl>
          </a:graphicData>
        </a:graphic>
      </p:graphicFrame>
      <p:sp>
        <p:nvSpPr>
          <p:cNvPr id="10" name="TextBox 9"/>
          <p:cNvSpPr txBox="1"/>
          <p:nvPr/>
        </p:nvSpPr>
        <p:spPr>
          <a:xfrm>
            <a:off x="142299" y="1772816"/>
            <a:ext cx="1847850" cy="1047979"/>
          </a:xfrm>
          <a:prstGeom prst="rect">
            <a:avLst/>
          </a:prstGeom>
          <a:noFill/>
        </p:spPr>
        <p:txBody>
          <a:bodyPr wrap="square" rtlCol="0">
            <a:spAutoFit/>
          </a:bodyPr>
          <a:lstStyle/>
          <a:p>
            <a:pPr>
              <a:lnSpc>
                <a:spcPct val="115000"/>
              </a:lnSpc>
              <a:spcAft>
                <a:spcPts val="0"/>
              </a:spcAft>
            </a:pPr>
            <a:r>
              <a:rPr lang="en-GB" b="1" dirty="0">
                <a:latin typeface="Arial" panose="020B0604020202020204" pitchFamily="34" charset="0"/>
                <a:ea typeface="Times New Roman"/>
              </a:rPr>
              <a:t>Questionnaires</a:t>
            </a:r>
          </a:p>
          <a:p>
            <a:pPr>
              <a:lnSpc>
                <a:spcPct val="115000"/>
              </a:lnSpc>
              <a:spcAft>
                <a:spcPts val="0"/>
              </a:spcAft>
            </a:pPr>
            <a:r>
              <a:rPr lang="en-GB" b="1" dirty="0">
                <a:latin typeface="Arial" panose="020B0604020202020204" pitchFamily="34" charset="0"/>
                <a:ea typeface="Times New Roman"/>
              </a:rPr>
              <a:t>Surveys</a:t>
            </a:r>
          </a:p>
          <a:p>
            <a:pPr>
              <a:lnSpc>
                <a:spcPct val="115000"/>
              </a:lnSpc>
              <a:spcAft>
                <a:spcPts val="0"/>
              </a:spcAft>
            </a:pPr>
            <a:r>
              <a:rPr lang="en-GB" b="1" dirty="0">
                <a:latin typeface="Arial" panose="020B0604020202020204" pitchFamily="34" charset="0"/>
                <a:ea typeface="Times New Roman"/>
              </a:rPr>
              <a:t>Checklists</a:t>
            </a:r>
            <a:endParaRPr lang="en-GB" b="1" dirty="0">
              <a:latin typeface="Arial" panose="020B0604020202020204" pitchFamily="34" charset="0"/>
              <a:ea typeface="Calibri"/>
            </a:endParaRPr>
          </a:p>
        </p:txBody>
      </p:sp>
      <p:sp>
        <p:nvSpPr>
          <p:cNvPr id="11" name="TextBox 10"/>
          <p:cNvSpPr txBox="1"/>
          <p:nvPr/>
        </p:nvSpPr>
        <p:spPr>
          <a:xfrm>
            <a:off x="2031325" y="1661536"/>
            <a:ext cx="2016224" cy="2569934"/>
          </a:xfrm>
          <a:prstGeom prst="rect">
            <a:avLst/>
          </a:prstGeom>
          <a:noFill/>
        </p:spPr>
        <p:txBody>
          <a:bodyPr wrap="square" rtlCol="0">
            <a:spAutoFit/>
          </a:bodyPr>
          <a:lstStyle/>
          <a:p>
            <a:pPr>
              <a:lnSpc>
                <a:spcPct val="115000"/>
              </a:lnSpc>
              <a:spcAft>
                <a:spcPts val="0"/>
              </a:spcAft>
            </a:pPr>
            <a:r>
              <a:rPr lang="en-GB" sz="2000" dirty="0">
                <a:latin typeface="Arial" panose="020B0604020202020204" pitchFamily="34" charset="0"/>
                <a:ea typeface="Times New Roman"/>
              </a:rPr>
              <a:t>When you need to quickly and/or easily get lots of information from people in a non threatening way</a:t>
            </a:r>
            <a:endParaRPr lang="en-GB" sz="2000" dirty="0">
              <a:latin typeface="Arial" panose="020B0604020202020204" pitchFamily="34" charset="0"/>
              <a:ea typeface="Calibri"/>
            </a:endParaRPr>
          </a:p>
        </p:txBody>
      </p:sp>
      <p:sp>
        <p:nvSpPr>
          <p:cNvPr id="13" name="TextBox 12"/>
          <p:cNvSpPr txBox="1"/>
          <p:nvPr/>
        </p:nvSpPr>
        <p:spPr>
          <a:xfrm>
            <a:off x="4148246" y="1628800"/>
            <a:ext cx="2304256" cy="5047536"/>
          </a:xfrm>
          <a:prstGeom prst="rect">
            <a:avLst/>
          </a:prstGeom>
          <a:noFill/>
        </p:spPr>
        <p:txBody>
          <a:bodyPr wrap="square" rtlCol="0">
            <a:spAutoFit/>
          </a:bodyPr>
          <a:lstStyle/>
          <a:p>
            <a:pPr marL="342900" indent="-342900">
              <a:lnSpc>
                <a:spcPct val="115000"/>
              </a:lnSpc>
              <a:spcAft>
                <a:spcPts val="0"/>
              </a:spcAft>
              <a:buFont typeface="Arial" panose="020B0604020202020204" pitchFamily="34" charset="0"/>
              <a:buChar char="•"/>
            </a:pPr>
            <a:r>
              <a:rPr lang="en-GB" sz="2000" dirty="0">
                <a:latin typeface="Arial" panose="020B0604020202020204" pitchFamily="34" charset="0"/>
                <a:ea typeface="Times New Roman"/>
              </a:rPr>
              <a:t>Can complete </a:t>
            </a:r>
            <a:r>
              <a:rPr lang="en-GB" sz="2000" dirty="0">
                <a:solidFill>
                  <a:srgbClr val="C00000"/>
                </a:solidFill>
                <a:latin typeface="Arial" panose="020B0604020202020204" pitchFamily="34" charset="0"/>
                <a:ea typeface="Times New Roman"/>
              </a:rPr>
              <a:t>anonymously</a:t>
            </a:r>
          </a:p>
          <a:p>
            <a:pPr marL="342900" indent="-342900">
              <a:lnSpc>
                <a:spcPct val="115000"/>
              </a:lnSpc>
              <a:spcAft>
                <a:spcPts val="0"/>
              </a:spcAft>
              <a:buFont typeface="Arial" panose="020B0604020202020204" pitchFamily="34" charset="0"/>
              <a:buChar char="•"/>
            </a:pPr>
            <a:r>
              <a:rPr lang="en-GB" sz="2000" dirty="0">
                <a:latin typeface="Arial" panose="020B0604020202020204" pitchFamily="34" charset="0"/>
                <a:ea typeface="Times New Roman"/>
              </a:rPr>
              <a:t>Inexpensive to administer</a:t>
            </a:r>
          </a:p>
          <a:p>
            <a:pPr marL="342900" indent="-342900">
              <a:lnSpc>
                <a:spcPct val="115000"/>
              </a:lnSpc>
              <a:spcAft>
                <a:spcPts val="0"/>
              </a:spcAft>
              <a:buFont typeface="Arial" panose="020B0604020202020204" pitchFamily="34" charset="0"/>
              <a:buChar char="•"/>
            </a:pPr>
            <a:r>
              <a:rPr lang="en-GB" sz="2000" dirty="0">
                <a:solidFill>
                  <a:srgbClr val="C00000"/>
                </a:solidFill>
                <a:latin typeface="Arial" panose="020B0604020202020204" pitchFamily="34" charset="0"/>
                <a:ea typeface="Times New Roman"/>
              </a:rPr>
              <a:t>Easy</a:t>
            </a:r>
            <a:r>
              <a:rPr lang="en-GB" sz="2000" dirty="0">
                <a:latin typeface="Arial" panose="020B0604020202020204" pitchFamily="34" charset="0"/>
                <a:ea typeface="Times New Roman"/>
              </a:rPr>
              <a:t> to </a:t>
            </a:r>
            <a:r>
              <a:rPr lang="en-GB" sz="2000" dirty="0">
                <a:solidFill>
                  <a:srgbClr val="C00000"/>
                </a:solidFill>
                <a:latin typeface="Arial" panose="020B0604020202020204" pitchFamily="34" charset="0"/>
                <a:ea typeface="Times New Roman"/>
              </a:rPr>
              <a:t>compare</a:t>
            </a:r>
            <a:r>
              <a:rPr lang="en-GB" sz="2000" dirty="0">
                <a:latin typeface="Arial" panose="020B0604020202020204" pitchFamily="34" charset="0"/>
                <a:ea typeface="Times New Roman"/>
              </a:rPr>
              <a:t> and </a:t>
            </a:r>
            <a:r>
              <a:rPr lang="en-GB" sz="2000" dirty="0">
                <a:solidFill>
                  <a:srgbClr val="C00000"/>
                </a:solidFill>
                <a:latin typeface="Arial" panose="020B0604020202020204" pitchFamily="34" charset="0"/>
                <a:ea typeface="Times New Roman"/>
              </a:rPr>
              <a:t>analyse</a:t>
            </a:r>
          </a:p>
          <a:p>
            <a:pPr marL="342900" indent="-342900">
              <a:lnSpc>
                <a:spcPct val="115000"/>
              </a:lnSpc>
              <a:spcAft>
                <a:spcPts val="0"/>
              </a:spcAft>
              <a:buFont typeface="Arial" panose="020B0604020202020204" pitchFamily="34" charset="0"/>
              <a:buChar char="•"/>
            </a:pPr>
            <a:r>
              <a:rPr lang="en-GB" sz="2000" dirty="0">
                <a:latin typeface="Arial" panose="020B0604020202020204" pitchFamily="34" charset="0"/>
                <a:ea typeface="Times New Roman"/>
              </a:rPr>
              <a:t>Administer to </a:t>
            </a:r>
            <a:r>
              <a:rPr lang="en-GB" sz="2000" dirty="0">
                <a:solidFill>
                  <a:srgbClr val="C00000"/>
                </a:solidFill>
                <a:latin typeface="Arial" panose="020B0604020202020204" pitchFamily="34" charset="0"/>
                <a:ea typeface="Times New Roman"/>
              </a:rPr>
              <a:t>many people</a:t>
            </a:r>
          </a:p>
          <a:p>
            <a:pPr marL="342900" indent="-342900">
              <a:lnSpc>
                <a:spcPct val="115000"/>
              </a:lnSpc>
              <a:spcAft>
                <a:spcPts val="0"/>
              </a:spcAft>
              <a:buFont typeface="Arial" panose="020B0604020202020204" pitchFamily="34" charset="0"/>
              <a:buChar char="•"/>
            </a:pPr>
            <a:r>
              <a:rPr lang="en-GB" sz="2000" dirty="0">
                <a:latin typeface="Arial" panose="020B0604020202020204" pitchFamily="34" charset="0"/>
                <a:ea typeface="Times New Roman"/>
              </a:rPr>
              <a:t>Can get lots of </a:t>
            </a:r>
            <a:r>
              <a:rPr lang="en-GB" sz="2000" dirty="0">
                <a:solidFill>
                  <a:srgbClr val="C00000"/>
                </a:solidFill>
                <a:latin typeface="Arial" panose="020B0604020202020204" pitchFamily="34" charset="0"/>
                <a:ea typeface="Times New Roman"/>
              </a:rPr>
              <a:t>data</a:t>
            </a:r>
          </a:p>
          <a:p>
            <a:pPr marL="342900" indent="-342900">
              <a:lnSpc>
                <a:spcPct val="115000"/>
              </a:lnSpc>
              <a:spcAft>
                <a:spcPts val="0"/>
              </a:spcAft>
              <a:buFont typeface="Arial" panose="020B0604020202020204" pitchFamily="34" charset="0"/>
              <a:buChar char="•"/>
            </a:pPr>
            <a:r>
              <a:rPr lang="en-GB" sz="2000" dirty="0">
                <a:latin typeface="Arial" panose="020B0604020202020204" pitchFamily="34" charset="0"/>
                <a:ea typeface="Times New Roman"/>
              </a:rPr>
              <a:t>Many sample questionnaires already </a:t>
            </a:r>
            <a:r>
              <a:rPr lang="en-GB" sz="2000" dirty="0">
                <a:solidFill>
                  <a:srgbClr val="C00000"/>
                </a:solidFill>
                <a:latin typeface="Arial" panose="020B0604020202020204" pitchFamily="34" charset="0"/>
                <a:ea typeface="Times New Roman"/>
              </a:rPr>
              <a:t>exist</a:t>
            </a:r>
            <a:endParaRPr lang="en-GB" sz="2000" dirty="0">
              <a:solidFill>
                <a:srgbClr val="C00000"/>
              </a:solidFill>
              <a:latin typeface="Arial" panose="020B0604020202020204" pitchFamily="34" charset="0"/>
              <a:ea typeface="Calibri"/>
            </a:endParaRPr>
          </a:p>
        </p:txBody>
      </p:sp>
      <p:sp>
        <p:nvSpPr>
          <p:cNvPr id="14" name="TextBox 13"/>
          <p:cNvSpPr txBox="1"/>
          <p:nvPr/>
        </p:nvSpPr>
        <p:spPr>
          <a:xfrm>
            <a:off x="6300192" y="1628800"/>
            <a:ext cx="2637656" cy="3649461"/>
          </a:xfrm>
          <a:prstGeom prst="rect">
            <a:avLst/>
          </a:prstGeom>
          <a:noFill/>
        </p:spPr>
        <p:txBody>
          <a:bodyPr wrap="square" rtlCol="0">
            <a:spAutoFit/>
          </a:bodyPr>
          <a:lstStyle/>
          <a:p>
            <a:pPr marL="342900" indent="-342900">
              <a:lnSpc>
                <a:spcPct val="115000"/>
              </a:lnSpc>
              <a:spcAft>
                <a:spcPts val="0"/>
              </a:spcAft>
              <a:buFont typeface="Arial" panose="020B0604020202020204" pitchFamily="34" charset="0"/>
              <a:buChar char="•"/>
            </a:pPr>
            <a:r>
              <a:rPr lang="en-GB" sz="2000" dirty="0">
                <a:latin typeface="Arial" panose="020B0604020202020204" pitchFamily="34" charset="0"/>
                <a:ea typeface="Times New Roman"/>
              </a:rPr>
              <a:t>Might </a:t>
            </a:r>
            <a:r>
              <a:rPr lang="en-GB" sz="2000" dirty="0">
                <a:solidFill>
                  <a:srgbClr val="0070C0"/>
                </a:solidFill>
                <a:latin typeface="Arial" panose="020B0604020202020204" pitchFamily="34" charset="0"/>
                <a:ea typeface="Times New Roman"/>
              </a:rPr>
              <a:t>not</a:t>
            </a:r>
            <a:r>
              <a:rPr lang="en-GB" sz="2000" dirty="0">
                <a:latin typeface="Arial" panose="020B0604020202020204" pitchFamily="34" charset="0"/>
                <a:ea typeface="Times New Roman"/>
              </a:rPr>
              <a:t> get </a:t>
            </a:r>
            <a:r>
              <a:rPr lang="en-GB" sz="2000" dirty="0">
                <a:solidFill>
                  <a:srgbClr val="0070C0"/>
                </a:solidFill>
                <a:latin typeface="Arial" panose="020B0604020202020204" pitchFamily="34" charset="0"/>
                <a:ea typeface="Times New Roman"/>
              </a:rPr>
              <a:t>careful feedback</a:t>
            </a:r>
            <a:r>
              <a:rPr lang="en-GB" sz="2000" dirty="0">
                <a:latin typeface="Arial" panose="020B0604020202020204" pitchFamily="34" charset="0"/>
                <a:ea typeface="Times New Roman"/>
              </a:rPr>
              <a:t/>
            </a:r>
            <a:br>
              <a:rPr lang="en-GB" sz="2000" dirty="0">
                <a:latin typeface="Arial" panose="020B0604020202020204" pitchFamily="34" charset="0"/>
                <a:ea typeface="Times New Roman"/>
              </a:rPr>
            </a:br>
            <a:endParaRPr lang="en-GB" sz="100" dirty="0">
              <a:latin typeface="Arial" panose="020B0604020202020204" pitchFamily="34" charset="0"/>
              <a:ea typeface="Times New Roman"/>
            </a:endParaRPr>
          </a:p>
          <a:p>
            <a:pPr marL="342900" indent="-342900">
              <a:lnSpc>
                <a:spcPct val="115000"/>
              </a:lnSpc>
              <a:spcAft>
                <a:spcPts val="0"/>
              </a:spcAft>
              <a:buFont typeface="Arial" panose="020B0604020202020204" pitchFamily="34" charset="0"/>
              <a:buChar char="•"/>
            </a:pPr>
            <a:r>
              <a:rPr lang="en-GB" sz="2000" dirty="0">
                <a:latin typeface="Arial" panose="020B0604020202020204" pitchFamily="34" charset="0"/>
                <a:ea typeface="Times New Roman"/>
              </a:rPr>
              <a:t>Wording can </a:t>
            </a:r>
            <a:r>
              <a:rPr lang="en-GB" sz="2000" dirty="0">
                <a:solidFill>
                  <a:srgbClr val="0070C0"/>
                </a:solidFill>
                <a:latin typeface="Arial" panose="020B0604020202020204" pitchFamily="34" charset="0"/>
                <a:ea typeface="Times New Roman"/>
              </a:rPr>
              <a:t>bias</a:t>
            </a:r>
            <a:r>
              <a:rPr lang="en-GB" sz="2000" dirty="0">
                <a:latin typeface="Arial" panose="020B0604020202020204" pitchFamily="34" charset="0"/>
                <a:ea typeface="Times New Roman"/>
              </a:rPr>
              <a:t> client's </a:t>
            </a:r>
            <a:r>
              <a:rPr lang="en-GB" sz="2000" dirty="0">
                <a:solidFill>
                  <a:srgbClr val="0070C0"/>
                </a:solidFill>
                <a:latin typeface="Arial" panose="020B0604020202020204" pitchFamily="34" charset="0"/>
                <a:ea typeface="Times New Roman"/>
              </a:rPr>
              <a:t>responses</a:t>
            </a:r>
          </a:p>
          <a:p>
            <a:pPr marL="342900" indent="-342900">
              <a:lnSpc>
                <a:spcPct val="115000"/>
              </a:lnSpc>
              <a:spcAft>
                <a:spcPts val="0"/>
              </a:spcAft>
              <a:buFont typeface="Arial" panose="020B0604020202020204" pitchFamily="34" charset="0"/>
              <a:buChar char="•"/>
            </a:pPr>
            <a:r>
              <a:rPr lang="en-GB" sz="2000" dirty="0">
                <a:latin typeface="Arial" panose="020B0604020202020204" pitchFamily="34" charset="0"/>
                <a:ea typeface="Times New Roman"/>
              </a:rPr>
              <a:t>Are </a:t>
            </a:r>
            <a:r>
              <a:rPr lang="en-GB" sz="2000" dirty="0">
                <a:solidFill>
                  <a:srgbClr val="0070C0"/>
                </a:solidFill>
                <a:latin typeface="Arial" panose="020B0604020202020204" pitchFamily="34" charset="0"/>
                <a:ea typeface="Times New Roman"/>
              </a:rPr>
              <a:t>impersonal</a:t>
            </a:r>
          </a:p>
          <a:p>
            <a:pPr marL="342900" indent="-342900">
              <a:lnSpc>
                <a:spcPct val="115000"/>
              </a:lnSpc>
              <a:spcAft>
                <a:spcPts val="0"/>
              </a:spcAft>
              <a:buFont typeface="Arial" panose="020B0604020202020204" pitchFamily="34" charset="0"/>
              <a:buChar char="•"/>
            </a:pPr>
            <a:r>
              <a:rPr lang="en-GB" sz="2000" dirty="0">
                <a:latin typeface="Arial" panose="020B0604020202020204" pitchFamily="34" charset="0"/>
                <a:ea typeface="Times New Roman"/>
              </a:rPr>
              <a:t>In surveys, may need sampling expert</a:t>
            </a:r>
          </a:p>
          <a:p>
            <a:pPr marL="342900" indent="-342900">
              <a:lnSpc>
                <a:spcPct val="115000"/>
              </a:lnSpc>
              <a:spcAft>
                <a:spcPts val="0"/>
              </a:spcAft>
              <a:buFont typeface="Arial" panose="020B0604020202020204" pitchFamily="34" charset="0"/>
              <a:buChar char="•"/>
            </a:pPr>
            <a:r>
              <a:rPr lang="en-GB" sz="2000" dirty="0">
                <a:latin typeface="Arial" panose="020B0604020202020204" pitchFamily="34" charset="0"/>
                <a:ea typeface="Times New Roman"/>
              </a:rPr>
              <a:t>Doesn't get </a:t>
            </a:r>
            <a:r>
              <a:rPr lang="en-GB" sz="2000" dirty="0">
                <a:solidFill>
                  <a:srgbClr val="0070C0"/>
                </a:solidFill>
                <a:latin typeface="Arial" panose="020B0604020202020204" pitchFamily="34" charset="0"/>
                <a:ea typeface="Times New Roman"/>
              </a:rPr>
              <a:t>full</a:t>
            </a:r>
            <a:r>
              <a:rPr lang="en-GB" sz="2000" dirty="0">
                <a:latin typeface="Arial" panose="020B0604020202020204" pitchFamily="34" charset="0"/>
                <a:ea typeface="Times New Roman"/>
              </a:rPr>
              <a:t> story</a:t>
            </a:r>
            <a:endParaRPr lang="en-GB" sz="2000" dirty="0">
              <a:latin typeface="Arial" panose="020B0604020202020204" pitchFamily="34" charset="0"/>
              <a:ea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11">
                                            <p:txEl>
                                              <p:pRg st="0" end="0"/>
                                            </p:txEl>
                                          </p:spTgt>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13">
                                            <p:txEl>
                                              <p:pRg st="0" end="0"/>
                                            </p:txEl>
                                          </p:spTgt>
                                        </p:tgtEl>
                                        <p:attrNameLst>
                                          <p:attrName>ppt_c</p:attrName>
                                        </p:attrNameLst>
                                      </p:cBhvr>
                                      <p:to>
                                        <a:schemeClr val="accent1"/>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13">
                                            <p:txEl>
                                              <p:pRg st="1" end="1"/>
                                            </p:txEl>
                                          </p:spTgt>
                                        </p:tgtEl>
                                        <p:attrNameLst>
                                          <p:attrName>ppt_c</p:attrName>
                                        </p:attrNameLst>
                                      </p:cBhvr>
                                      <p:to>
                                        <a:schemeClr val="accent1"/>
                                      </p:to>
                                    </p:animClr>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13">
                                            <p:txEl>
                                              <p:pRg st="2" end="2"/>
                                            </p:txEl>
                                          </p:spTgt>
                                        </p:tgtEl>
                                        <p:attrNameLst>
                                          <p:attrName>ppt_c</p:attrName>
                                        </p:attrNameLst>
                                      </p:cBhvr>
                                      <p:to>
                                        <a:schemeClr val="accent1"/>
                                      </p:to>
                                    </p:animClr>
                                  </p:sub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13">
                                            <p:txEl>
                                              <p:pRg st="3" end="3"/>
                                            </p:txEl>
                                          </p:spTgt>
                                        </p:tgtEl>
                                        <p:attrNameLst>
                                          <p:attrName>ppt_c</p:attrName>
                                        </p:attrNameLst>
                                      </p:cBhvr>
                                      <p:to>
                                        <a:schemeClr val="accent1"/>
                                      </p:to>
                                    </p:animClr>
                                  </p:sub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13">
                                            <p:txEl>
                                              <p:pRg st="4" end="4"/>
                                            </p:txEl>
                                          </p:spTgt>
                                        </p:tgtEl>
                                        <p:attrNameLst>
                                          <p:attrName>ppt_c</p:attrName>
                                        </p:attrNameLst>
                                      </p:cBhvr>
                                      <p:to>
                                        <a:schemeClr val="accent1"/>
                                      </p:to>
                                    </p:animClr>
                                  </p:sub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3">
                                            <p:txEl>
                                              <p:pRg st="5" end="5"/>
                                            </p:txEl>
                                          </p:spTgt>
                                        </p:tgtEl>
                                        <p:attrNameLst>
                                          <p:attrName>style.visibility</p:attrName>
                                        </p:attrNameLst>
                                      </p:cBhvr>
                                      <p:to>
                                        <p:strVal val="visible"/>
                                      </p:to>
                                    </p:set>
                                  </p:childTnLst>
                                  <p:subTnLst>
                                    <p:animClr clrSpc="rgb" dir="cw">
                                      <p:cBhvr override="childStyle">
                                        <p:cTn dur="1" fill="hold" display="0" masterRel="nextClick" afterEffect="1"/>
                                        <p:tgtEl>
                                          <p:spTgt spid="13">
                                            <p:txEl>
                                              <p:pRg st="5" end="5"/>
                                            </p:txEl>
                                          </p:spTgt>
                                        </p:tgtEl>
                                        <p:attrNameLst>
                                          <p:attrName>ppt_c</p:attrName>
                                        </p:attrNameLst>
                                      </p:cBhvr>
                                      <p:to>
                                        <a:schemeClr val="accent1"/>
                                      </p:to>
                                    </p:animClr>
                                  </p:sub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4">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14">
                                            <p:txEl>
                                              <p:pRg st="0" end="0"/>
                                            </p:txEl>
                                          </p:spTgt>
                                        </p:tgtEl>
                                        <p:attrNameLst>
                                          <p:attrName>ppt_c</p:attrName>
                                        </p:attrNameLst>
                                      </p:cBhvr>
                                      <p:to>
                                        <a:schemeClr val="accent1"/>
                                      </p:to>
                                    </p:animClr>
                                  </p:sub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4">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14">
                                            <p:txEl>
                                              <p:pRg st="1" end="1"/>
                                            </p:txEl>
                                          </p:spTgt>
                                        </p:tgtEl>
                                        <p:attrNameLst>
                                          <p:attrName>ppt_c</p:attrName>
                                        </p:attrNameLst>
                                      </p:cBhvr>
                                      <p:to>
                                        <a:schemeClr val="accent1"/>
                                      </p:to>
                                    </p:animClr>
                                  </p:sub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4">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14">
                                            <p:txEl>
                                              <p:pRg st="2" end="2"/>
                                            </p:txEl>
                                          </p:spTgt>
                                        </p:tgtEl>
                                        <p:attrNameLst>
                                          <p:attrName>ppt_c</p:attrName>
                                        </p:attrNameLst>
                                      </p:cBhvr>
                                      <p:to>
                                        <a:schemeClr val="accent1"/>
                                      </p:to>
                                    </p:animClr>
                                  </p:sub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4">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14">
                                            <p:txEl>
                                              <p:pRg st="3" end="3"/>
                                            </p:txEl>
                                          </p:spTgt>
                                        </p:tgtEl>
                                        <p:attrNameLst>
                                          <p:attrName>ppt_c</p:attrName>
                                        </p:attrNameLst>
                                      </p:cBhvr>
                                      <p:to>
                                        <a:schemeClr val="accent1"/>
                                      </p:to>
                                    </p:animClr>
                                  </p:sub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4">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14">
                                            <p:txEl>
                                              <p:pRg st="4" end="4"/>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build="p" bldLvl="3"/>
      <p:bldP spid="13" grpId="0" build="p" bldLvl="3"/>
      <p:bldP spid="14" grpId="0" build="p" bldLvl="3"/>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42081" y="323056"/>
            <a:ext cx="8229600" cy="796925"/>
          </a:xfrm>
        </p:spPr>
        <p:txBody>
          <a:bodyPr>
            <a:normAutofit/>
          </a:bodyPr>
          <a:lstStyle/>
          <a:p>
            <a:pPr eaLnBrk="1" hangingPunct="1">
              <a:defRPr/>
            </a:pPr>
            <a:r>
              <a:rPr lang="en-GB" sz="3600" b="1" dirty="0">
                <a:latin typeface="Arial" panose="020B0604020202020204" pitchFamily="34" charset="0"/>
                <a:cs typeface="Arial" panose="020B0604020202020204" pitchFamily="34" charset="0"/>
              </a:rPr>
              <a:t>Overview of Research Methods</a:t>
            </a:r>
          </a:p>
        </p:txBody>
      </p:sp>
      <p:sp>
        <p:nvSpPr>
          <p:cNvPr id="4" name="Slide Number Placeholder 3"/>
          <p:cNvSpPr>
            <a:spLocks noGrp="1"/>
          </p:cNvSpPr>
          <p:nvPr>
            <p:ph type="sldNum" sz="quarter" idx="12"/>
          </p:nvPr>
        </p:nvSpPr>
        <p:spPr/>
        <p:txBody>
          <a:bodyPr/>
          <a:lstStyle/>
          <a:p>
            <a:pPr>
              <a:defRPr/>
            </a:pPr>
            <a:fld id="{A9011B3D-B346-4FA5-BBC9-0FE25919BF80}" type="slidenum">
              <a:rPr lang="en-GB" smtClean="0"/>
              <a:pPr>
                <a:defRPr/>
              </a:pPr>
              <a:t>21</a:t>
            </a:fld>
            <a:endParaRPr lang="en-GB"/>
          </a:p>
        </p:txBody>
      </p:sp>
      <p:graphicFrame>
        <p:nvGraphicFramePr>
          <p:cNvPr id="9" name="Table 8"/>
          <p:cNvGraphicFramePr>
            <a:graphicFrameLocks noGrp="1"/>
          </p:cNvGraphicFramePr>
          <p:nvPr>
            <p:extLst>
              <p:ext uri="{D42A27DB-BD31-4B8C-83A1-F6EECF244321}">
                <p14:modId xmlns:p14="http://schemas.microsoft.com/office/powerpoint/2010/main" val="2729519968"/>
              </p:ext>
            </p:extLst>
          </p:nvPr>
        </p:nvGraphicFramePr>
        <p:xfrm>
          <a:off x="107950" y="1124744"/>
          <a:ext cx="9036050" cy="648072"/>
        </p:xfrm>
        <a:graphic>
          <a:graphicData uri="http://schemas.openxmlformats.org/drawingml/2006/table">
            <a:tbl>
              <a:tblPr/>
              <a:tblGrid>
                <a:gridCol w="1727746">
                  <a:extLst>
                    <a:ext uri="{9D8B030D-6E8A-4147-A177-3AD203B41FA5}">
                      <a16:colId xmlns:a16="http://schemas.microsoft.com/office/drawing/2014/main" val="20000"/>
                    </a:ext>
                  </a:extLst>
                </a:gridCol>
                <a:gridCol w="2157755">
                  <a:extLst>
                    <a:ext uri="{9D8B030D-6E8A-4147-A177-3AD203B41FA5}">
                      <a16:colId xmlns:a16="http://schemas.microsoft.com/office/drawing/2014/main" val="20001"/>
                    </a:ext>
                  </a:extLst>
                </a:gridCol>
                <a:gridCol w="2738908">
                  <a:extLst>
                    <a:ext uri="{9D8B030D-6E8A-4147-A177-3AD203B41FA5}">
                      <a16:colId xmlns:a16="http://schemas.microsoft.com/office/drawing/2014/main" val="20002"/>
                    </a:ext>
                  </a:extLst>
                </a:gridCol>
                <a:gridCol w="2411641">
                  <a:extLst>
                    <a:ext uri="{9D8B030D-6E8A-4147-A177-3AD203B41FA5}">
                      <a16:colId xmlns:a16="http://schemas.microsoft.com/office/drawing/2014/main" val="20003"/>
                    </a:ext>
                  </a:extLst>
                </a:gridCol>
              </a:tblGrid>
              <a:tr h="648072">
                <a:tc>
                  <a:txBody>
                    <a:bodyPr/>
                    <a:lstStyle/>
                    <a:p>
                      <a:pPr algn="ctr">
                        <a:lnSpc>
                          <a:spcPct val="115000"/>
                        </a:lnSpc>
                        <a:spcAft>
                          <a:spcPts val="0"/>
                        </a:spcAft>
                      </a:pPr>
                      <a:r>
                        <a:rPr lang="en-GB" sz="2000" b="1" dirty="0">
                          <a:latin typeface="Calibri"/>
                          <a:ea typeface="Times New Roman"/>
                          <a:cs typeface="Times New Roman"/>
                        </a:rPr>
                        <a:t>Method</a:t>
                      </a:r>
                      <a:endParaRPr lang="en-GB" sz="2000" dirty="0">
                        <a:latin typeface="Calibri"/>
                        <a:ea typeface="Calibri"/>
                        <a:cs typeface="Times New Roman"/>
                      </a:endParaRPr>
                    </a:p>
                  </a:txBody>
                  <a:tcPr marL="0" marR="0" marT="0" marB="0" anchor="ctr">
                    <a:lnL>
                      <a:noFill/>
                    </a:lnL>
                    <a:lnR>
                      <a:noFill/>
                    </a:lnR>
                    <a:lnT>
                      <a:noFill/>
                    </a:lnT>
                    <a:lnB>
                      <a:noFill/>
                    </a:lnB>
                  </a:tcPr>
                </a:tc>
                <a:tc>
                  <a:txBody>
                    <a:bodyPr/>
                    <a:lstStyle/>
                    <a:p>
                      <a:pPr algn="ctr">
                        <a:lnSpc>
                          <a:spcPct val="115000"/>
                        </a:lnSpc>
                        <a:spcAft>
                          <a:spcPts val="0"/>
                        </a:spcAft>
                      </a:pPr>
                      <a:r>
                        <a:rPr lang="en-GB" sz="2000" b="1" dirty="0">
                          <a:latin typeface="Calibri"/>
                          <a:ea typeface="Times New Roman"/>
                          <a:cs typeface="Times New Roman"/>
                        </a:rPr>
                        <a:t>Overall Purpose</a:t>
                      </a:r>
                      <a:endParaRPr lang="en-GB" sz="2000" dirty="0">
                        <a:latin typeface="Calibri"/>
                        <a:ea typeface="Calibri"/>
                        <a:cs typeface="Times New Roman"/>
                      </a:endParaRPr>
                    </a:p>
                  </a:txBody>
                  <a:tcPr marL="0" marR="0" marT="0" marB="0" anchor="ctr">
                    <a:lnL>
                      <a:noFill/>
                    </a:lnL>
                    <a:lnR>
                      <a:noFill/>
                    </a:lnR>
                    <a:lnT>
                      <a:noFill/>
                    </a:lnT>
                    <a:lnB>
                      <a:noFill/>
                    </a:lnB>
                  </a:tcPr>
                </a:tc>
                <a:tc>
                  <a:txBody>
                    <a:bodyPr/>
                    <a:lstStyle/>
                    <a:p>
                      <a:pPr algn="ctr">
                        <a:lnSpc>
                          <a:spcPct val="115000"/>
                        </a:lnSpc>
                        <a:spcAft>
                          <a:spcPts val="0"/>
                        </a:spcAft>
                      </a:pPr>
                      <a:r>
                        <a:rPr lang="en-GB" sz="2000" b="1" dirty="0">
                          <a:latin typeface="Calibri"/>
                          <a:ea typeface="Times New Roman"/>
                          <a:cs typeface="Times New Roman"/>
                        </a:rPr>
                        <a:t>Advantages</a:t>
                      </a:r>
                      <a:endParaRPr lang="en-GB" sz="2000" dirty="0">
                        <a:latin typeface="Calibri"/>
                        <a:ea typeface="Calibri"/>
                        <a:cs typeface="Times New Roman"/>
                      </a:endParaRPr>
                    </a:p>
                  </a:txBody>
                  <a:tcPr marL="0" marR="0" marT="0" marB="0" anchor="ctr">
                    <a:lnL>
                      <a:noFill/>
                    </a:lnL>
                    <a:lnR>
                      <a:noFill/>
                    </a:lnR>
                    <a:lnT>
                      <a:noFill/>
                    </a:lnT>
                    <a:lnB>
                      <a:noFill/>
                    </a:lnB>
                  </a:tcPr>
                </a:tc>
                <a:tc>
                  <a:txBody>
                    <a:bodyPr/>
                    <a:lstStyle/>
                    <a:p>
                      <a:pPr algn="ctr">
                        <a:lnSpc>
                          <a:spcPct val="115000"/>
                        </a:lnSpc>
                        <a:spcAft>
                          <a:spcPts val="0"/>
                        </a:spcAft>
                      </a:pPr>
                      <a:r>
                        <a:rPr lang="en-GB" sz="2000" b="1" dirty="0">
                          <a:latin typeface="Calibri"/>
                          <a:ea typeface="Times New Roman"/>
                          <a:cs typeface="Times New Roman"/>
                        </a:rPr>
                        <a:t>Challenges</a:t>
                      </a:r>
                      <a:endParaRPr lang="en-GB" sz="2000" dirty="0">
                        <a:latin typeface="Calibri"/>
                        <a:ea typeface="Calibri"/>
                        <a:cs typeface="Times New Roman"/>
                      </a:endParaRPr>
                    </a:p>
                  </a:txBody>
                  <a:tcPr marL="0" marR="0" marT="0" marB="0" anchor="ctr">
                    <a:lnL>
                      <a:noFill/>
                    </a:lnL>
                    <a:lnR>
                      <a:noFill/>
                    </a:lnR>
                    <a:lnT>
                      <a:noFill/>
                    </a:lnT>
                    <a:lnB>
                      <a:noFill/>
                    </a:lnB>
                  </a:tcPr>
                </a:tc>
                <a:extLst>
                  <a:ext uri="{0D108BD9-81ED-4DB2-BD59-A6C34878D82A}">
                    <a16:rowId xmlns:a16="http://schemas.microsoft.com/office/drawing/2014/main" val="10000"/>
                  </a:ext>
                </a:extLst>
              </a:tr>
            </a:tbl>
          </a:graphicData>
        </a:graphic>
      </p:graphicFrame>
      <p:sp>
        <p:nvSpPr>
          <p:cNvPr id="10" name="TextBox 9"/>
          <p:cNvSpPr txBox="1"/>
          <p:nvPr/>
        </p:nvSpPr>
        <p:spPr>
          <a:xfrm>
            <a:off x="323528" y="1772816"/>
            <a:ext cx="1584176" cy="383823"/>
          </a:xfrm>
          <a:prstGeom prst="rect">
            <a:avLst/>
          </a:prstGeom>
          <a:noFill/>
        </p:spPr>
        <p:txBody>
          <a:bodyPr wrap="square" rtlCol="0">
            <a:spAutoFit/>
          </a:bodyPr>
          <a:lstStyle/>
          <a:p>
            <a:pPr>
              <a:lnSpc>
                <a:spcPct val="115000"/>
              </a:lnSpc>
              <a:spcAft>
                <a:spcPts val="0"/>
              </a:spcAft>
            </a:pPr>
            <a:r>
              <a:rPr lang="en-GB" b="1" dirty="0">
                <a:latin typeface="Arial" panose="020B0604020202020204" pitchFamily="34" charset="0"/>
                <a:ea typeface="Times New Roman"/>
              </a:rPr>
              <a:t>Interviews</a:t>
            </a:r>
            <a:endParaRPr lang="en-GB" b="1" dirty="0">
              <a:latin typeface="Arial" panose="020B0604020202020204" pitchFamily="34" charset="0"/>
              <a:ea typeface="Calibri"/>
            </a:endParaRPr>
          </a:p>
        </p:txBody>
      </p:sp>
      <p:sp>
        <p:nvSpPr>
          <p:cNvPr id="11" name="TextBox 10"/>
          <p:cNvSpPr txBox="1"/>
          <p:nvPr/>
        </p:nvSpPr>
        <p:spPr>
          <a:xfrm>
            <a:off x="1811338" y="1628800"/>
            <a:ext cx="2304256" cy="2923877"/>
          </a:xfrm>
          <a:prstGeom prst="rect">
            <a:avLst/>
          </a:prstGeom>
          <a:noFill/>
        </p:spPr>
        <p:txBody>
          <a:bodyPr wrap="square" rtlCol="0">
            <a:spAutoFit/>
          </a:bodyPr>
          <a:lstStyle/>
          <a:p>
            <a:pPr>
              <a:lnSpc>
                <a:spcPct val="115000"/>
              </a:lnSpc>
              <a:spcAft>
                <a:spcPts val="0"/>
              </a:spcAft>
            </a:pPr>
            <a:r>
              <a:rPr lang="en-GB" sz="2000" dirty="0">
                <a:latin typeface="Arial" panose="020B0604020202020204" pitchFamily="34" charset="0"/>
                <a:ea typeface="Times New Roman"/>
              </a:rPr>
              <a:t>When you want to fully understand someone's impressions or experiences, or learn more about their answers to questionnaires</a:t>
            </a:r>
            <a:endParaRPr lang="en-GB" sz="2000" dirty="0">
              <a:latin typeface="Arial" panose="020B0604020202020204" pitchFamily="34" charset="0"/>
              <a:ea typeface="Calibri"/>
            </a:endParaRPr>
          </a:p>
        </p:txBody>
      </p:sp>
      <p:sp>
        <p:nvSpPr>
          <p:cNvPr id="13" name="TextBox 12"/>
          <p:cNvSpPr txBox="1"/>
          <p:nvPr/>
        </p:nvSpPr>
        <p:spPr>
          <a:xfrm>
            <a:off x="4283968" y="1628800"/>
            <a:ext cx="2304256" cy="2923877"/>
          </a:xfrm>
          <a:prstGeom prst="rect">
            <a:avLst/>
          </a:prstGeom>
          <a:noFill/>
        </p:spPr>
        <p:txBody>
          <a:bodyPr wrap="square" rtlCol="0">
            <a:spAutoFit/>
          </a:bodyPr>
          <a:lstStyle/>
          <a:p>
            <a:pPr marL="342900" indent="-342900">
              <a:lnSpc>
                <a:spcPct val="115000"/>
              </a:lnSpc>
              <a:spcAft>
                <a:spcPts val="0"/>
              </a:spcAft>
              <a:buFont typeface="Arial" panose="020B0604020202020204" pitchFamily="34" charset="0"/>
              <a:buChar char="•"/>
            </a:pPr>
            <a:r>
              <a:rPr lang="en-GB" sz="2000" dirty="0">
                <a:latin typeface="Calibri"/>
                <a:ea typeface="Times New Roman"/>
                <a:cs typeface="Times New Roman"/>
              </a:rPr>
              <a:t>G</a:t>
            </a:r>
            <a:r>
              <a:rPr lang="en-GB" sz="2000" dirty="0">
                <a:latin typeface="Arial" panose="020B0604020202020204" pitchFamily="34" charset="0"/>
                <a:ea typeface="Times New Roman"/>
              </a:rPr>
              <a:t>et </a:t>
            </a:r>
            <a:r>
              <a:rPr lang="en-GB" sz="2000" dirty="0">
                <a:solidFill>
                  <a:srgbClr val="C00000"/>
                </a:solidFill>
                <a:latin typeface="Arial" panose="020B0604020202020204" pitchFamily="34" charset="0"/>
                <a:ea typeface="Times New Roman"/>
              </a:rPr>
              <a:t>full</a:t>
            </a:r>
            <a:r>
              <a:rPr lang="en-GB" sz="2000" dirty="0">
                <a:latin typeface="Arial" panose="020B0604020202020204" pitchFamily="34" charset="0"/>
                <a:ea typeface="Times New Roman"/>
              </a:rPr>
              <a:t> range and </a:t>
            </a:r>
            <a:r>
              <a:rPr lang="en-GB" sz="2000" dirty="0">
                <a:solidFill>
                  <a:srgbClr val="C00000"/>
                </a:solidFill>
                <a:latin typeface="Arial" panose="020B0604020202020204" pitchFamily="34" charset="0"/>
                <a:ea typeface="Times New Roman"/>
              </a:rPr>
              <a:t>depth</a:t>
            </a:r>
            <a:r>
              <a:rPr lang="en-GB" sz="2000" dirty="0">
                <a:latin typeface="Arial" panose="020B0604020202020204" pitchFamily="34" charset="0"/>
                <a:ea typeface="Times New Roman"/>
              </a:rPr>
              <a:t> of information</a:t>
            </a:r>
          </a:p>
          <a:p>
            <a:pPr marL="342900" indent="-342900">
              <a:lnSpc>
                <a:spcPct val="115000"/>
              </a:lnSpc>
              <a:spcAft>
                <a:spcPts val="0"/>
              </a:spcAft>
              <a:buFont typeface="Arial" panose="020B0604020202020204" pitchFamily="34" charset="0"/>
              <a:buChar char="•"/>
            </a:pPr>
            <a:r>
              <a:rPr lang="en-GB" sz="2000" dirty="0">
                <a:latin typeface="Arial" panose="020B0604020202020204" pitchFamily="34" charset="0"/>
                <a:ea typeface="Times New Roman"/>
              </a:rPr>
              <a:t>Develops </a:t>
            </a:r>
            <a:r>
              <a:rPr lang="en-GB" sz="2000" dirty="0">
                <a:solidFill>
                  <a:srgbClr val="C00000"/>
                </a:solidFill>
                <a:latin typeface="Arial" panose="020B0604020202020204" pitchFamily="34" charset="0"/>
                <a:ea typeface="Times New Roman"/>
              </a:rPr>
              <a:t>relationship</a:t>
            </a:r>
            <a:r>
              <a:rPr lang="en-GB" sz="2000" dirty="0">
                <a:latin typeface="Arial" panose="020B0604020202020204" pitchFamily="34" charset="0"/>
                <a:ea typeface="Times New Roman"/>
              </a:rPr>
              <a:t> with client</a:t>
            </a:r>
          </a:p>
          <a:p>
            <a:pPr marL="342900" indent="-342900">
              <a:lnSpc>
                <a:spcPct val="115000"/>
              </a:lnSpc>
              <a:spcAft>
                <a:spcPts val="0"/>
              </a:spcAft>
              <a:buFont typeface="Arial" panose="020B0604020202020204" pitchFamily="34" charset="0"/>
              <a:buChar char="•"/>
            </a:pPr>
            <a:r>
              <a:rPr lang="en-GB" sz="2000" dirty="0">
                <a:latin typeface="Arial" panose="020B0604020202020204" pitchFamily="34" charset="0"/>
                <a:ea typeface="Times New Roman"/>
              </a:rPr>
              <a:t>Can be </a:t>
            </a:r>
            <a:r>
              <a:rPr lang="en-GB" sz="2000" dirty="0">
                <a:solidFill>
                  <a:srgbClr val="C00000"/>
                </a:solidFill>
                <a:latin typeface="Arial" panose="020B0604020202020204" pitchFamily="34" charset="0"/>
                <a:ea typeface="Times New Roman"/>
              </a:rPr>
              <a:t>flexible</a:t>
            </a:r>
            <a:r>
              <a:rPr lang="en-GB" sz="2000" dirty="0">
                <a:latin typeface="Arial" panose="020B0604020202020204" pitchFamily="34" charset="0"/>
                <a:ea typeface="Times New Roman"/>
              </a:rPr>
              <a:t> with client</a:t>
            </a:r>
            <a:endParaRPr lang="en-GB" sz="2000" dirty="0">
              <a:latin typeface="Arial" panose="020B0604020202020204" pitchFamily="34" charset="0"/>
              <a:ea typeface="Calibri"/>
            </a:endParaRPr>
          </a:p>
        </p:txBody>
      </p:sp>
      <p:sp>
        <p:nvSpPr>
          <p:cNvPr id="14" name="TextBox 13"/>
          <p:cNvSpPr txBox="1"/>
          <p:nvPr/>
        </p:nvSpPr>
        <p:spPr>
          <a:xfrm>
            <a:off x="6553200" y="1628800"/>
            <a:ext cx="2482850" cy="3277820"/>
          </a:xfrm>
          <a:prstGeom prst="rect">
            <a:avLst/>
          </a:prstGeom>
          <a:noFill/>
        </p:spPr>
        <p:txBody>
          <a:bodyPr wrap="square" rtlCol="0">
            <a:spAutoFit/>
          </a:bodyPr>
          <a:lstStyle/>
          <a:p>
            <a:pPr marL="342900" indent="-342900">
              <a:lnSpc>
                <a:spcPct val="115000"/>
              </a:lnSpc>
              <a:spcAft>
                <a:spcPts val="0"/>
              </a:spcAft>
              <a:buFont typeface="Arial" panose="020B0604020202020204" pitchFamily="34" charset="0"/>
              <a:buChar char="•"/>
            </a:pPr>
            <a:r>
              <a:rPr lang="en-GB" sz="2000" dirty="0">
                <a:latin typeface="Arial" panose="020B0604020202020204" pitchFamily="34" charset="0"/>
                <a:ea typeface="Times New Roman"/>
              </a:rPr>
              <a:t>Can take much </a:t>
            </a:r>
            <a:r>
              <a:rPr lang="en-GB" sz="2000" dirty="0">
                <a:solidFill>
                  <a:srgbClr val="0070C0"/>
                </a:solidFill>
                <a:latin typeface="Arial" panose="020B0604020202020204" pitchFamily="34" charset="0"/>
                <a:ea typeface="Times New Roman"/>
              </a:rPr>
              <a:t>time</a:t>
            </a:r>
          </a:p>
          <a:p>
            <a:pPr marL="342900" indent="-342900">
              <a:lnSpc>
                <a:spcPct val="115000"/>
              </a:lnSpc>
              <a:spcAft>
                <a:spcPts val="0"/>
              </a:spcAft>
              <a:buFont typeface="Arial" panose="020B0604020202020204" pitchFamily="34" charset="0"/>
              <a:buChar char="•"/>
            </a:pPr>
            <a:r>
              <a:rPr lang="en-GB" sz="2000" dirty="0">
                <a:latin typeface="Arial" panose="020B0604020202020204" pitchFamily="34" charset="0"/>
                <a:ea typeface="Times New Roman"/>
              </a:rPr>
              <a:t>Can be </a:t>
            </a:r>
            <a:r>
              <a:rPr lang="en-GB" sz="2000" dirty="0">
                <a:solidFill>
                  <a:srgbClr val="0070C0"/>
                </a:solidFill>
                <a:latin typeface="Arial" panose="020B0604020202020204" pitchFamily="34" charset="0"/>
                <a:ea typeface="Times New Roman"/>
              </a:rPr>
              <a:t>hard</a:t>
            </a:r>
            <a:r>
              <a:rPr lang="en-GB" sz="2000" dirty="0">
                <a:latin typeface="Arial" panose="020B0604020202020204" pitchFamily="34" charset="0"/>
                <a:ea typeface="Times New Roman"/>
              </a:rPr>
              <a:t> to analyse and compare</a:t>
            </a:r>
          </a:p>
          <a:p>
            <a:pPr marL="342900" indent="-342900">
              <a:lnSpc>
                <a:spcPct val="115000"/>
              </a:lnSpc>
              <a:spcAft>
                <a:spcPts val="0"/>
              </a:spcAft>
              <a:buFont typeface="Arial" panose="020B0604020202020204" pitchFamily="34" charset="0"/>
              <a:buChar char="•"/>
            </a:pPr>
            <a:r>
              <a:rPr lang="en-GB" sz="2000" dirty="0">
                <a:latin typeface="Arial" panose="020B0604020202020204" pitchFamily="34" charset="0"/>
                <a:ea typeface="Times New Roman"/>
              </a:rPr>
              <a:t>Can be </a:t>
            </a:r>
            <a:r>
              <a:rPr lang="en-GB" sz="2000" dirty="0">
                <a:solidFill>
                  <a:srgbClr val="0070C0"/>
                </a:solidFill>
                <a:latin typeface="Arial" panose="020B0604020202020204" pitchFamily="34" charset="0"/>
                <a:ea typeface="Times New Roman"/>
              </a:rPr>
              <a:t>costly</a:t>
            </a:r>
          </a:p>
          <a:p>
            <a:pPr marL="342900" indent="-342900">
              <a:lnSpc>
                <a:spcPct val="115000"/>
              </a:lnSpc>
              <a:spcAft>
                <a:spcPts val="0"/>
              </a:spcAft>
              <a:buFont typeface="Arial" panose="020B0604020202020204" pitchFamily="34" charset="0"/>
              <a:buChar char="•"/>
            </a:pPr>
            <a:r>
              <a:rPr lang="en-GB" sz="2000" dirty="0">
                <a:latin typeface="Arial" panose="020B0604020202020204" pitchFamily="34" charset="0"/>
                <a:ea typeface="Times New Roman"/>
              </a:rPr>
              <a:t>Interviewer can bias client's responses</a:t>
            </a:r>
            <a:endParaRPr lang="en-GB" sz="2000" dirty="0">
              <a:latin typeface="Arial" panose="020B0604020202020204" pitchFamily="34" charset="0"/>
              <a:ea typeface="Calibri"/>
            </a:endParaRPr>
          </a:p>
        </p:txBody>
      </p:sp>
      <p:sp>
        <p:nvSpPr>
          <p:cNvPr id="2" name="Footer Placeholder 1"/>
          <p:cNvSpPr>
            <a:spLocks noGrp="1"/>
          </p:cNvSpPr>
          <p:nvPr>
            <p:ph type="ftr" sz="quarter" idx="11"/>
          </p:nvPr>
        </p:nvSpPr>
        <p:spPr/>
        <p:txBody>
          <a:bodyPr/>
          <a:lstStyle/>
          <a:p>
            <a:pPr>
              <a:defRPr/>
            </a:pPr>
            <a:r>
              <a:rPr lang="en-GB"/>
              <a:t>                             </a:t>
            </a:r>
          </a:p>
        </p:txBody>
      </p:sp>
    </p:spTree>
    <p:extLst>
      <p:ext uri="{BB962C8B-B14F-4D97-AF65-F5344CB8AC3E}">
        <p14:creationId xmlns:p14="http://schemas.microsoft.com/office/powerpoint/2010/main" val="3416442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11">
                                            <p:txEl>
                                              <p:pRg st="0" end="0"/>
                                            </p:txEl>
                                          </p:spTgt>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13">
                                            <p:txEl>
                                              <p:pRg st="0" end="0"/>
                                            </p:txEl>
                                          </p:spTgt>
                                        </p:tgtEl>
                                        <p:attrNameLst>
                                          <p:attrName>ppt_c</p:attrName>
                                        </p:attrNameLst>
                                      </p:cBhvr>
                                      <p:to>
                                        <a:schemeClr val="accent1"/>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13">
                                            <p:txEl>
                                              <p:pRg st="1" end="1"/>
                                            </p:txEl>
                                          </p:spTgt>
                                        </p:tgtEl>
                                        <p:attrNameLst>
                                          <p:attrName>ppt_c</p:attrName>
                                        </p:attrNameLst>
                                      </p:cBhvr>
                                      <p:to>
                                        <a:schemeClr val="accent1"/>
                                      </p:to>
                                    </p:animClr>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13">
                                            <p:txEl>
                                              <p:pRg st="2" end="2"/>
                                            </p:txEl>
                                          </p:spTgt>
                                        </p:tgtEl>
                                        <p:attrNameLst>
                                          <p:attrName>ppt_c</p:attrName>
                                        </p:attrNameLst>
                                      </p:cBhvr>
                                      <p:to>
                                        <a:schemeClr val="accent1"/>
                                      </p:to>
                                    </p:animClr>
                                  </p:sub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14">
                                            <p:txEl>
                                              <p:pRg st="0" end="0"/>
                                            </p:txEl>
                                          </p:spTgt>
                                        </p:tgtEl>
                                        <p:attrNameLst>
                                          <p:attrName>ppt_c</p:attrName>
                                        </p:attrNameLst>
                                      </p:cBhvr>
                                      <p:to>
                                        <a:schemeClr val="accent1"/>
                                      </p:to>
                                    </p:animClr>
                                  </p:sub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14">
                                            <p:txEl>
                                              <p:pRg st="1" end="1"/>
                                            </p:txEl>
                                          </p:spTgt>
                                        </p:tgtEl>
                                        <p:attrNameLst>
                                          <p:attrName>ppt_c</p:attrName>
                                        </p:attrNameLst>
                                      </p:cBhvr>
                                      <p:to>
                                        <a:schemeClr val="accent1"/>
                                      </p:to>
                                    </p:animClr>
                                  </p:sub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14">
                                            <p:txEl>
                                              <p:pRg st="2" end="2"/>
                                            </p:txEl>
                                          </p:spTgt>
                                        </p:tgtEl>
                                        <p:attrNameLst>
                                          <p:attrName>ppt_c</p:attrName>
                                        </p:attrNameLst>
                                      </p:cBhvr>
                                      <p:to>
                                        <a:schemeClr val="accent1"/>
                                      </p:to>
                                    </p:animClr>
                                  </p:sub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4">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14">
                                            <p:txEl>
                                              <p:pRg st="3" end="3"/>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build="p" bldLvl="3"/>
      <p:bldP spid="13" grpId="0" build="p" bldLvl="3"/>
      <p:bldP spid="14" grpId="0" build="p" bldLvl="3"/>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42081" y="323056"/>
            <a:ext cx="8229600" cy="796925"/>
          </a:xfrm>
        </p:spPr>
        <p:txBody>
          <a:bodyPr>
            <a:normAutofit/>
          </a:bodyPr>
          <a:lstStyle/>
          <a:p>
            <a:pPr eaLnBrk="1" hangingPunct="1">
              <a:defRPr/>
            </a:pPr>
            <a:r>
              <a:rPr lang="en-GB" sz="3600" b="1" dirty="0">
                <a:latin typeface="Arial" panose="020B0604020202020204" pitchFamily="34" charset="0"/>
                <a:cs typeface="Arial" panose="020B0604020202020204" pitchFamily="34" charset="0"/>
              </a:rPr>
              <a:t>Overview of Research Methods</a:t>
            </a:r>
          </a:p>
        </p:txBody>
      </p:sp>
      <p:sp>
        <p:nvSpPr>
          <p:cNvPr id="4" name="Slide Number Placeholder 3"/>
          <p:cNvSpPr>
            <a:spLocks noGrp="1"/>
          </p:cNvSpPr>
          <p:nvPr>
            <p:ph type="sldNum" sz="quarter" idx="12"/>
          </p:nvPr>
        </p:nvSpPr>
        <p:spPr/>
        <p:txBody>
          <a:bodyPr/>
          <a:lstStyle/>
          <a:p>
            <a:pPr>
              <a:defRPr/>
            </a:pPr>
            <a:fld id="{A9011B3D-B346-4FA5-BBC9-0FE25919BF80}" type="slidenum">
              <a:rPr lang="en-GB" smtClean="0"/>
              <a:pPr>
                <a:defRPr/>
              </a:pPr>
              <a:t>22</a:t>
            </a:fld>
            <a:endParaRPr lang="en-GB"/>
          </a:p>
        </p:txBody>
      </p:sp>
      <p:graphicFrame>
        <p:nvGraphicFramePr>
          <p:cNvPr id="9" name="Table 8"/>
          <p:cNvGraphicFramePr>
            <a:graphicFrameLocks noGrp="1"/>
          </p:cNvGraphicFramePr>
          <p:nvPr>
            <p:extLst>
              <p:ext uri="{D42A27DB-BD31-4B8C-83A1-F6EECF244321}">
                <p14:modId xmlns:p14="http://schemas.microsoft.com/office/powerpoint/2010/main" val="2736285875"/>
              </p:ext>
            </p:extLst>
          </p:nvPr>
        </p:nvGraphicFramePr>
        <p:xfrm>
          <a:off x="107950" y="1124744"/>
          <a:ext cx="9036050" cy="648072"/>
        </p:xfrm>
        <a:graphic>
          <a:graphicData uri="http://schemas.openxmlformats.org/drawingml/2006/table">
            <a:tbl>
              <a:tblPr/>
              <a:tblGrid>
                <a:gridCol w="1727746">
                  <a:extLst>
                    <a:ext uri="{9D8B030D-6E8A-4147-A177-3AD203B41FA5}">
                      <a16:colId xmlns:a16="http://schemas.microsoft.com/office/drawing/2014/main" val="20000"/>
                    </a:ext>
                  </a:extLst>
                </a:gridCol>
                <a:gridCol w="2157755">
                  <a:extLst>
                    <a:ext uri="{9D8B030D-6E8A-4147-A177-3AD203B41FA5}">
                      <a16:colId xmlns:a16="http://schemas.microsoft.com/office/drawing/2014/main" val="20001"/>
                    </a:ext>
                  </a:extLst>
                </a:gridCol>
                <a:gridCol w="2738908">
                  <a:extLst>
                    <a:ext uri="{9D8B030D-6E8A-4147-A177-3AD203B41FA5}">
                      <a16:colId xmlns:a16="http://schemas.microsoft.com/office/drawing/2014/main" val="20002"/>
                    </a:ext>
                  </a:extLst>
                </a:gridCol>
                <a:gridCol w="2411641">
                  <a:extLst>
                    <a:ext uri="{9D8B030D-6E8A-4147-A177-3AD203B41FA5}">
                      <a16:colId xmlns:a16="http://schemas.microsoft.com/office/drawing/2014/main" val="20003"/>
                    </a:ext>
                  </a:extLst>
                </a:gridCol>
              </a:tblGrid>
              <a:tr h="648072">
                <a:tc>
                  <a:txBody>
                    <a:bodyPr/>
                    <a:lstStyle/>
                    <a:p>
                      <a:pPr algn="ctr">
                        <a:lnSpc>
                          <a:spcPct val="115000"/>
                        </a:lnSpc>
                        <a:spcAft>
                          <a:spcPts val="0"/>
                        </a:spcAft>
                      </a:pPr>
                      <a:r>
                        <a:rPr lang="en-GB" sz="2000" b="1" dirty="0">
                          <a:latin typeface="Calibri"/>
                          <a:ea typeface="Times New Roman"/>
                          <a:cs typeface="Times New Roman"/>
                        </a:rPr>
                        <a:t>Method</a:t>
                      </a:r>
                      <a:endParaRPr lang="en-GB" sz="2000" dirty="0">
                        <a:latin typeface="Calibri"/>
                        <a:ea typeface="Calibri"/>
                        <a:cs typeface="Times New Roman"/>
                      </a:endParaRPr>
                    </a:p>
                  </a:txBody>
                  <a:tcPr marL="0" marR="0" marT="0" marB="0" anchor="ctr">
                    <a:lnL>
                      <a:noFill/>
                    </a:lnL>
                    <a:lnR>
                      <a:noFill/>
                    </a:lnR>
                    <a:lnT>
                      <a:noFill/>
                    </a:lnT>
                    <a:lnB>
                      <a:noFill/>
                    </a:lnB>
                  </a:tcPr>
                </a:tc>
                <a:tc>
                  <a:txBody>
                    <a:bodyPr/>
                    <a:lstStyle/>
                    <a:p>
                      <a:pPr algn="ctr">
                        <a:lnSpc>
                          <a:spcPct val="115000"/>
                        </a:lnSpc>
                        <a:spcAft>
                          <a:spcPts val="0"/>
                        </a:spcAft>
                      </a:pPr>
                      <a:r>
                        <a:rPr lang="en-GB" sz="2000" b="1" dirty="0">
                          <a:latin typeface="Calibri"/>
                          <a:ea typeface="Times New Roman"/>
                          <a:cs typeface="Times New Roman"/>
                        </a:rPr>
                        <a:t>Overall Purpose</a:t>
                      </a:r>
                      <a:endParaRPr lang="en-GB" sz="2000" dirty="0">
                        <a:latin typeface="Calibri"/>
                        <a:ea typeface="Calibri"/>
                        <a:cs typeface="Times New Roman"/>
                      </a:endParaRPr>
                    </a:p>
                  </a:txBody>
                  <a:tcPr marL="0" marR="0" marT="0" marB="0" anchor="ctr">
                    <a:lnL>
                      <a:noFill/>
                    </a:lnL>
                    <a:lnR>
                      <a:noFill/>
                    </a:lnR>
                    <a:lnT>
                      <a:noFill/>
                    </a:lnT>
                    <a:lnB>
                      <a:noFill/>
                    </a:lnB>
                  </a:tcPr>
                </a:tc>
                <a:tc>
                  <a:txBody>
                    <a:bodyPr/>
                    <a:lstStyle/>
                    <a:p>
                      <a:pPr algn="ctr">
                        <a:lnSpc>
                          <a:spcPct val="115000"/>
                        </a:lnSpc>
                        <a:spcAft>
                          <a:spcPts val="0"/>
                        </a:spcAft>
                      </a:pPr>
                      <a:r>
                        <a:rPr lang="en-GB" sz="2000" b="1" dirty="0">
                          <a:latin typeface="Calibri"/>
                          <a:ea typeface="Times New Roman"/>
                          <a:cs typeface="Times New Roman"/>
                        </a:rPr>
                        <a:t>Advantages</a:t>
                      </a:r>
                      <a:endParaRPr lang="en-GB" sz="2000" dirty="0">
                        <a:latin typeface="Calibri"/>
                        <a:ea typeface="Calibri"/>
                        <a:cs typeface="Times New Roman"/>
                      </a:endParaRPr>
                    </a:p>
                  </a:txBody>
                  <a:tcPr marL="0" marR="0" marT="0" marB="0" anchor="ctr">
                    <a:lnL>
                      <a:noFill/>
                    </a:lnL>
                    <a:lnR>
                      <a:noFill/>
                    </a:lnR>
                    <a:lnT>
                      <a:noFill/>
                    </a:lnT>
                    <a:lnB>
                      <a:noFill/>
                    </a:lnB>
                  </a:tcPr>
                </a:tc>
                <a:tc>
                  <a:txBody>
                    <a:bodyPr/>
                    <a:lstStyle/>
                    <a:p>
                      <a:pPr algn="ctr">
                        <a:lnSpc>
                          <a:spcPct val="115000"/>
                        </a:lnSpc>
                        <a:spcAft>
                          <a:spcPts val="0"/>
                        </a:spcAft>
                      </a:pPr>
                      <a:r>
                        <a:rPr lang="en-GB" sz="2000" b="1" dirty="0">
                          <a:latin typeface="Calibri"/>
                          <a:ea typeface="Times New Roman"/>
                          <a:cs typeface="Times New Roman"/>
                        </a:rPr>
                        <a:t>Challenges</a:t>
                      </a:r>
                      <a:endParaRPr lang="en-GB" sz="2000" dirty="0">
                        <a:latin typeface="Calibri"/>
                        <a:ea typeface="Calibri"/>
                        <a:cs typeface="Times New Roman"/>
                      </a:endParaRPr>
                    </a:p>
                  </a:txBody>
                  <a:tcPr marL="0" marR="0" marT="0" marB="0" anchor="ctr">
                    <a:lnL>
                      <a:noFill/>
                    </a:lnL>
                    <a:lnR>
                      <a:noFill/>
                    </a:lnR>
                    <a:lnT>
                      <a:noFill/>
                    </a:lnT>
                    <a:lnB>
                      <a:noFill/>
                    </a:lnB>
                  </a:tcPr>
                </a:tc>
                <a:extLst>
                  <a:ext uri="{0D108BD9-81ED-4DB2-BD59-A6C34878D82A}">
                    <a16:rowId xmlns:a16="http://schemas.microsoft.com/office/drawing/2014/main" val="10000"/>
                  </a:ext>
                </a:extLst>
              </a:tr>
            </a:tbl>
          </a:graphicData>
        </a:graphic>
      </p:graphicFrame>
      <p:sp>
        <p:nvSpPr>
          <p:cNvPr id="10" name="TextBox 9"/>
          <p:cNvSpPr txBox="1"/>
          <p:nvPr/>
        </p:nvSpPr>
        <p:spPr>
          <a:xfrm>
            <a:off x="251520" y="1772816"/>
            <a:ext cx="1847850" cy="729430"/>
          </a:xfrm>
          <a:prstGeom prst="rect">
            <a:avLst/>
          </a:prstGeom>
          <a:noFill/>
        </p:spPr>
        <p:txBody>
          <a:bodyPr wrap="square" rtlCol="0">
            <a:spAutoFit/>
          </a:bodyPr>
          <a:lstStyle/>
          <a:p>
            <a:pPr>
              <a:lnSpc>
                <a:spcPct val="115000"/>
              </a:lnSpc>
              <a:spcAft>
                <a:spcPts val="0"/>
              </a:spcAft>
            </a:pPr>
            <a:r>
              <a:rPr lang="en-GB" b="1" dirty="0">
                <a:latin typeface="Arial" panose="020B0604020202020204" pitchFamily="34" charset="0"/>
                <a:ea typeface="Times New Roman"/>
              </a:rPr>
              <a:t>Observation</a:t>
            </a:r>
            <a:endParaRPr lang="en-GB" b="1" dirty="0">
              <a:latin typeface="Arial" panose="020B0604020202020204" pitchFamily="34" charset="0"/>
              <a:ea typeface="Calibri"/>
            </a:endParaRPr>
          </a:p>
          <a:p>
            <a:pPr>
              <a:lnSpc>
                <a:spcPct val="115000"/>
              </a:lnSpc>
              <a:spcAft>
                <a:spcPts val="0"/>
              </a:spcAft>
            </a:pPr>
            <a:endParaRPr lang="en-GB" b="1" dirty="0">
              <a:latin typeface="Arial" panose="020B0604020202020204" pitchFamily="34" charset="0"/>
              <a:ea typeface="Calibri"/>
            </a:endParaRPr>
          </a:p>
        </p:txBody>
      </p:sp>
      <p:sp>
        <p:nvSpPr>
          <p:cNvPr id="11" name="TextBox 10"/>
          <p:cNvSpPr txBox="1"/>
          <p:nvPr/>
        </p:nvSpPr>
        <p:spPr>
          <a:xfrm>
            <a:off x="1811338" y="1628800"/>
            <a:ext cx="2304256" cy="2215991"/>
          </a:xfrm>
          <a:prstGeom prst="rect">
            <a:avLst/>
          </a:prstGeom>
          <a:noFill/>
        </p:spPr>
        <p:txBody>
          <a:bodyPr wrap="square" rtlCol="0">
            <a:spAutoFit/>
          </a:bodyPr>
          <a:lstStyle/>
          <a:p>
            <a:pPr>
              <a:lnSpc>
                <a:spcPct val="115000"/>
              </a:lnSpc>
              <a:spcAft>
                <a:spcPts val="0"/>
              </a:spcAft>
            </a:pPr>
            <a:r>
              <a:rPr lang="en-GB" sz="2000" dirty="0">
                <a:latin typeface="Arial" panose="020B0604020202020204" pitchFamily="34" charset="0"/>
                <a:ea typeface="Times New Roman"/>
              </a:rPr>
              <a:t>To gather accurate information about how a </a:t>
            </a:r>
            <a:r>
              <a:rPr lang="en-GB" sz="2000" dirty="0" smtClean="0">
                <a:latin typeface="Arial" panose="020B0604020202020204" pitchFamily="34" charset="0"/>
                <a:ea typeface="Times New Roman"/>
              </a:rPr>
              <a:t>programme </a:t>
            </a:r>
            <a:r>
              <a:rPr lang="en-GB" sz="2000" dirty="0">
                <a:latin typeface="Arial" panose="020B0604020202020204" pitchFamily="34" charset="0"/>
                <a:ea typeface="Times New Roman"/>
              </a:rPr>
              <a:t>actually operates, particularly about processes</a:t>
            </a:r>
            <a:endParaRPr lang="en-GB" sz="2000" dirty="0">
              <a:latin typeface="Arial" panose="020B0604020202020204" pitchFamily="34" charset="0"/>
              <a:ea typeface="Calibri"/>
            </a:endParaRPr>
          </a:p>
        </p:txBody>
      </p:sp>
      <p:sp>
        <p:nvSpPr>
          <p:cNvPr id="13" name="TextBox 12"/>
          <p:cNvSpPr txBox="1"/>
          <p:nvPr/>
        </p:nvSpPr>
        <p:spPr>
          <a:xfrm>
            <a:off x="4115594" y="1628800"/>
            <a:ext cx="2472630" cy="2923877"/>
          </a:xfrm>
          <a:prstGeom prst="rect">
            <a:avLst/>
          </a:prstGeom>
          <a:noFill/>
        </p:spPr>
        <p:txBody>
          <a:bodyPr wrap="square" rtlCol="0">
            <a:spAutoFit/>
          </a:bodyPr>
          <a:lstStyle/>
          <a:p>
            <a:pPr marL="342900" indent="-342900">
              <a:lnSpc>
                <a:spcPct val="115000"/>
              </a:lnSpc>
              <a:spcAft>
                <a:spcPts val="0"/>
              </a:spcAft>
              <a:buFont typeface="Arial" panose="020B0604020202020204" pitchFamily="34" charset="0"/>
              <a:buChar char="•"/>
            </a:pPr>
            <a:r>
              <a:rPr lang="en-GB" sz="2000" dirty="0">
                <a:latin typeface="Arial" panose="020B0604020202020204" pitchFamily="34" charset="0"/>
                <a:ea typeface="Times New Roman"/>
              </a:rPr>
              <a:t>View operations of a </a:t>
            </a:r>
            <a:r>
              <a:rPr lang="en-GB" sz="2000" dirty="0" smtClean="0">
                <a:latin typeface="Arial" panose="020B0604020202020204" pitchFamily="34" charset="0"/>
                <a:ea typeface="Times New Roman"/>
              </a:rPr>
              <a:t>programme </a:t>
            </a:r>
            <a:r>
              <a:rPr lang="en-GB" sz="2000" dirty="0">
                <a:latin typeface="Arial" panose="020B0604020202020204" pitchFamily="34" charset="0"/>
                <a:ea typeface="Times New Roman"/>
              </a:rPr>
              <a:t>as they are </a:t>
            </a:r>
            <a:r>
              <a:rPr lang="en-GB" sz="2000" dirty="0">
                <a:solidFill>
                  <a:srgbClr val="C00000"/>
                </a:solidFill>
                <a:latin typeface="Arial" panose="020B0604020202020204" pitchFamily="34" charset="0"/>
                <a:ea typeface="Times New Roman"/>
              </a:rPr>
              <a:t>actually</a:t>
            </a:r>
            <a:r>
              <a:rPr lang="en-GB" sz="2000" dirty="0">
                <a:latin typeface="Arial" panose="020B0604020202020204" pitchFamily="34" charset="0"/>
                <a:ea typeface="Times New Roman"/>
              </a:rPr>
              <a:t> occurring</a:t>
            </a:r>
            <a:endParaRPr lang="en-GB" sz="800" dirty="0">
              <a:latin typeface="Arial" panose="020B0604020202020204" pitchFamily="34" charset="0"/>
              <a:ea typeface="Times New Roman"/>
            </a:endParaRPr>
          </a:p>
          <a:p>
            <a:pPr marL="342900" indent="-342900">
              <a:lnSpc>
                <a:spcPct val="115000"/>
              </a:lnSpc>
              <a:spcAft>
                <a:spcPts val="0"/>
              </a:spcAft>
              <a:buFont typeface="Arial" panose="020B0604020202020204" pitchFamily="34" charset="0"/>
              <a:buChar char="•"/>
            </a:pPr>
            <a:r>
              <a:rPr lang="en-GB" sz="2000" dirty="0">
                <a:latin typeface="Arial" panose="020B0604020202020204" pitchFamily="34" charset="0"/>
                <a:ea typeface="Times New Roman"/>
              </a:rPr>
              <a:t>Can </a:t>
            </a:r>
            <a:r>
              <a:rPr lang="en-GB" sz="2000" dirty="0">
                <a:solidFill>
                  <a:srgbClr val="C00000"/>
                </a:solidFill>
                <a:latin typeface="Arial" panose="020B0604020202020204" pitchFamily="34" charset="0"/>
                <a:ea typeface="Times New Roman"/>
              </a:rPr>
              <a:t>adapt</a:t>
            </a:r>
            <a:r>
              <a:rPr lang="en-GB" sz="2000" dirty="0">
                <a:latin typeface="Arial" panose="020B0604020202020204" pitchFamily="34" charset="0"/>
                <a:ea typeface="Times New Roman"/>
              </a:rPr>
              <a:t> to events as they occur</a:t>
            </a:r>
            <a:endParaRPr lang="en-GB" sz="2000" dirty="0">
              <a:latin typeface="Arial" panose="020B0604020202020204" pitchFamily="34" charset="0"/>
              <a:ea typeface="Calibri"/>
            </a:endParaRPr>
          </a:p>
        </p:txBody>
      </p:sp>
      <p:sp>
        <p:nvSpPr>
          <p:cNvPr id="14" name="TextBox 13"/>
          <p:cNvSpPr txBox="1"/>
          <p:nvPr/>
        </p:nvSpPr>
        <p:spPr>
          <a:xfrm>
            <a:off x="6419850" y="1628800"/>
            <a:ext cx="2616200" cy="3985706"/>
          </a:xfrm>
          <a:prstGeom prst="rect">
            <a:avLst/>
          </a:prstGeom>
          <a:noFill/>
        </p:spPr>
        <p:txBody>
          <a:bodyPr wrap="square" rtlCol="0">
            <a:spAutoFit/>
          </a:bodyPr>
          <a:lstStyle/>
          <a:p>
            <a:pPr marL="342900" indent="-342900">
              <a:lnSpc>
                <a:spcPct val="115000"/>
              </a:lnSpc>
              <a:spcAft>
                <a:spcPts val="0"/>
              </a:spcAft>
              <a:buFont typeface="Arial" panose="020B0604020202020204" pitchFamily="34" charset="0"/>
              <a:buChar char="•"/>
            </a:pPr>
            <a:r>
              <a:rPr lang="en-GB" sz="2000" dirty="0">
                <a:latin typeface="Arial" panose="020B0604020202020204" pitchFamily="34" charset="0"/>
                <a:ea typeface="Times New Roman"/>
              </a:rPr>
              <a:t>Can be difficult to </a:t>
            </a:r>
            <a:r>
              <a:rPr lang="en-GB" sz="2000" dirty="0">
                <a:solidFill>
                  <a:srgbClr val="0070C0"/>
                </a:solidFill>
                <a:latin typeface="Arial" panose="020B0604020202020204" pitchFamily="34" charset="0"/>
                <a:ea typeface="Times New Roman"/>
              </a:rPr>
              <a:t>interpret</a:t>
            </a:r>
            <a:r>
              <a:rPr lang="en-GB" sz="2000" dirty="0">
                <a:latin typeface="Arial" panose="020B0604020202020204" pitchFamily="34" charset="0"/>
                <a:ea typeface="Times New Roman"/>
              </a:rPr>
              <a:t> seen behaviours</a:t>
            </a:r>
            <a:endParaRPr lang="en-GB" sz="800" dirty="0">
              <a:latin typeface="Arial" panose="020B0604020202020204" pitchFamily="34" charset="0"/>
              <a:ea typeface="Times New Roman"/>
            </a:endParaRPr>
          </a:p>
          <a:p>
            <a:pPr marL="342900" indent="-342900">
              <a:lnSpc>
                <a:spcPct val="115000"/>
              </a:lnSpc>
              <a:spcAft>
                <a:spcPts val="0"/>
              </a:spcAft>
              <a:buFont typeface="Arial" panose="020B0604020202020204" pitchFamily="34" charset="0"/>
              <a:buChar char="•"/>
            </a:pPr>
            <a:r>
              <a:rPr lang="en-GB" sz="2000" dirty="0">
                <a:latin typeface="Arial" panose="020B0604020202020204" pitchFamily="34" charset="0"/>
                <a:ea typeface="Times New Roman"/>
              </a:rPr>
              <a:t>Can be </a:t>
            </a:r>
            <a:r>
              <a:rPr lang="en-GB" sz="2000" dirty="0">
                <a:solidFill>
                  <a:srgbClr val="0070C0"/>
                </a:solidFill>
                <a:latin typeface="Arial" panose="020B0604020202020204" pitchFamily="34" charset="0"/>
                <a:ea typeface="Times New Roman"/>
              </a:rPr>
              <a:t>complex</a:t>
            </a:r>
            <a:r>
              <a:rPr lang="en-GB" sz="2000" dirty="0">
                <a:latin typeface="Arial" panose="020B0604020202020204" pitchFamily="34" charset="0"/>
                <a:ea typeface="Times New Roman"/>
              </a:rPr>
              <a:t> to </a:t>
            </a:r>
            <a:r>
              <a:rPr lang="en-GB" sz="2000" dirty="0" smtClean="0">
                <a:latin typeface="Arial" panose="020B0604020202020204" pitchFamily="34" charset="0"/>
                <a:ea typeface="Times New Roman"/>
              </a:rPr>
              <a:t>categorise </a:t>
            </a:r>
            <a:r>
              <a:rPr lang="en-GB" sz="2000" dirty="0">
                <a:latin typeface="Arial" panose="020B0604020202020204" pitchFamily="34" charset="0"/>
                <a:ea typeface="Times New Roman"/>
              </a:rPr>
              <a:t>observations</a:t>
            </a:r>
            <a:endParaRPr lang="en-GB" sz="800" dirty="0">
              <a:latin typeface="Arial" panose="020B0604020202020204" pitchFamily="34" charset="0"/>
              <a:ea typeface="Times New Roman"/>
            </a:endParaRPr>
          </a:p>
          <a:p>
            <a:pPr marL="342900" indent="-342900">
              <a:lnSpc>
                <a:spcPct val="115000"/>
              </a:lnSpc>
              <a:spcAft>
                <a:spcPts val="0"/>
              </a:spcAft>
              <a:buFont typeface="Arial" panose="020B0604020202020204" pitchFamily="34" charset="0"/>
              <a:buChar char="•"/>
            </a:pPr>
            <a:r>
              <a:rPr lang="en-GB" sz="2000" dirty="0">
                <a:latin typeface="Arial" panose="020B0604020202020204" pitchFamily="34" charset="0"/>
                <a:ea typeface="Times New Roman"/>
              </a:rPr>
              <a:t>Can </a:t>
            </a:r>
            <a:r>
              <a:rPr lang="en-GB" sz="2000" dirty="0">
                <a:solidFill>
                  <a:srgbClr val="0070C0"/>
                </a:solidFill>
                <a:latin typeface="Arial" panose="020B0604020202020204" pitchFamily="34" charset="0"/>
                <a:ea typeface="Times New Roman"/>
              </a:rPr>
              <a:t>influence</a:t>
            </a:r>
            <a:r>
              <a:rPr lang="en-GB" sz="2000" dirty="0">
                <a:latin typeface="Arial" panose="020B0604020202020204" pitchFamily="34" charset="0"/>
                <a:ea typeface="Times New Roman"/>
              </a:rPr>
              <a:t> behaviours of </a:t>
            </a:r>
            <a:r>
              <a:rPr lang="en-GB" sz="2000" dirty="0" smtClean="0">
                <a:latin typeface="Arial" panose="020B0604020202020204" pitchFamily="34" charset="0"/>
                <a:ea typeface="Times New Roman"/>
              </a:rPr>
              <a:t>programme </a:t>
            </a:r>
            <a:r>
              <a:rPr lang="en-GB" sz="2000" dirty="0">
                <a:latin typeface="Arial" panose="020B0604020202020204" pitchFamily="34" charset="0"/>
                <a:ea typeface="Times New Roman"/>
              </a:rPr>
              <a:t>participants</a:t>
            </a:r>
            <a:endParaRPr lang="en-GB" sz="800" dirty="0">
              <a:latin typeface="Arial" panose="020B0604020202020204" pitchFamily="34" charset="0"/>
              <a:ea typeface="Times New Roman"/>
            </a:endParaRPr>
          </a:p>
          <a:p>
            <a:pPr marL="342900" indent="-342900">
              <a:lnSpc>
                <a:spcPct val="115000"/>
              </a:lnSpc>
              <a:spcAft>
                <a:spcPts val="0"/>
              </a:spcAft>
              <a:buFont typeface="Arial" panose="020B0604020202020204" pitchFamily="34" charset="0"/>
              <a:buChar char="•"/>
            </a:pPr>
            <a:r>
              <a:rPr lang="en-GB" sz="2000" dirty="0">
                <a:latin typeface="Arial" panose="020B0604020202020204" pitchFamily="34" charset="0"/>
                <a:ea typeface="Times New Roman"/>
              </a:rPr>
              <a:t>Can be </a:t>
            </a:r>
            <a:r>
              <a:rPr lang="en-GB" sz="2000" dirty="0">
                <a:solidFill>
                  <a:srgbClr val="0070C0"/>
                </a:solidFill>
                <a:latin typeface="Arial" panose="020B0604020202020204" pitchFamily="34" charset="0"/>
                <a:ea typeface="Times New Roman"/>
              </a:rPr>
              <a:t>expensive</a:t>
            </a:r>
            <a:endParaRPr lang="en-GB" sz="2000" dirty="0">
              <a:solidFill>
                <a:srgbClr val="0070C0"/>
              </a:solidFill>
              <a:latin typeface="Arial" panose="020B0604020202020204" pitchFamily="34" charset="0"/>
              <a:ea typeface="Calibri"/>
            </a:endParaRPr>
          </a:p>
        </p:txBody>
      </p:sp>
      <p:sp>
        <p:nvSpPr>
          <p:cNvPr id="2" name="Footer Placeholder 1"/>
          <p:cNvSpPr>
            <a:spLocks noGrp="1"/>
          </p:cNvSpPr>
          <p:nvPr>
            <p:ph type="ftr" sz="quarter" idx="11"/>
          </p:nvPr>
        </p:nvSpPr>
        <p:spPr/>
        <p:txBody>
          <a:bodyPr/>
          <a:lstStyle/>
          <a:p>
            <a:pPr>
              <a:defRPr/>
            </a:pPr>
            <a:r>
              <a:rPr lang="en-GB"/>
              <a:t>                             </a:t>
            </a:r>
          </a:p>
        </p:txBody>
      </p:sp>
    </p:spTree>
    <p:extLst>
      <p:ext uri="{BB962C8B-B14F-4D97-AF65-F5344CB8AC3E}">
        <p14:creationId xmlns:p14="http://schemas.microsoft.com/office/powerpoint/2010/main" val="3503163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11">
                                            <p:txEl>
                                              <p:pRg st="0" end="0"/>
                                            </p:txEl>
                                          </p:spTgt>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13">
                                            <p:txEl>
                                              <p:pRg st="0" end="0"/>
                                            </p:txEl>
                                          </p:spTgt>
                                        </p:tgtEl>
                                        <p:attrNameLst>
                                          <p:attrName>ppt_c</p:attrName>
                                        </p:attrNameLst>
                                      </p:cBhvr>
                                      <p:to>
                                        <a:schemeClr val="accent1"/>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13">
                                            <p:txEl>
                                              <p:pRg st="1" end="1"/>
                                            </p:txEl>
                                          </p:spTgt>
                                        </p:tgtEl>
                                        <p:attrNameLst>
                                          <p:attrName>ppt_c</p:attrName>
                                        </p:attrNameLst>
                                      </p:cBhvr>
                                      <p:to>
                                        <a:schemeClr val="accent1"/>
                                      </p:to>
                                    </p:animClr>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14">
                                            <p:txEl>
                                              <p:pRg st="0" end="0"/>
                                            </p:txEl>
                                          </p:spTgt>
                                        </p:tgtEl>
                                        <p:attrNameLst>
                                          <p:attrName>ppt_c</p:attrName>
                                        </p:attrNameLst>
                                      </p:cBhvr>
                                      <p:to>
                                        <a:schemeClr val="accent1"/>
                                      </p:to>
                                    </p:animClr>
                                  </p:sub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14">
                                            <p:txEl>
                                              <p:pRg st="1" end="1"/>
                                            </p:txEl>
                                          </p:spTgt>
                                        </p:tgtEl>
                                        <p:attrNameLst>
                                          <p:attrName>ppt_c</p:attrName>
                                        </p:attrNameLst>
                                      </p:cBhvr>
                                      <p:to>
                                        <a:schemeClr val="accent1"/>
                                      </p:to>
                                    </p:animClr>
                                  </p:sub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14">
                                            <p:txEl>
                                              <p:pRg st="2" end="2"/>
                                            </p:txEl>
                                          </p:spTgt>
                                        </p:tgtEl>
                                        <p:attrNameLst>
                                          <p:attrName>ppt_c</p:attrName>
                                        </p:attrNameLst>
                                      </p:cBhvr>
                                      <p:to>
                                        <a:schemeClr val="accent1"/>
                                      </p:to>
                                    </p:animClr>
                                  </p:sub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14">
                                            <p:txEl>
                                              <p:pRg st="3" end="3"/>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build="p" bldLvl="3"/>
      <p:bldP spid="13" grpId="0" build="p" bldLvl="3"/>
      <p:bldP spid="14" grpId="0" build="p" bldLvl="3"/>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42081" y="323056"/>
            <a:ext cx="8229600" cy="796925"/>
          </a:xfrm>
        </p:spPr>
        <p:txBody>
          <a:bodyPr>
            <a:normAutofit/>
          </a:bodyPr>
          <a:lstStyle/>
          <a:p>
            <a:pPr eaLnBrk="1" hangingPunct="1">
              <a:defRPr/>
            </a:pPr>
            <a:r>
              <a:rPr lang="en-GB" sz="3600" b="1" dirty="0">
                <a:latin typeface="Arial" panose="020B0604020202020204" pitchFamily="34" charset="0"/>
                <a:cs typeface="Arial" panose="020B0604020202020204" pitchFamily="34" charset="0"/>
              </a:rPr>
              <a:t>Overview of Research Methods</a:t>
            </a:r>
          </a:p>
        </p:txBody>
      </p:sp>
      <p:sp>
        <p:nvSpPr>
          <p:cNvPr id="4" name="Slide Number Placeholder 3"/>
          <p:cNvSpPr>
            <a:spLocks noGrp="1"/>
          </p:cNvSpPr>
          <p:nvPr>
            <p:ph type="sldNum" sz="quarter" idx="12"/>
          </p:nvPr>
        </p:nvSpPr>
        <p:spPr/>
        <p:txBody>
          <a:bodyPr/>
          <a:lstStyle/>
          <a:p>
            <a:pPr>
              <a:defRPr/>
            </a:pPr>
            <a:fld id="{A9011B3D-B346-4FA5-BBC9-0FE25919BF80}" type="slidenum">
              <a:rPr lang="en-GB" smtClean="0"/>
              <a:pPr>
                <a:defRPr/>
              </a:pPr>
              <a:t>23</a:t>
            </a:fld>
            <a:endParaRPr lang="en-GB"/>
          </a:p>
        </p:txBody>
      </p:sp>
      <p:graphicFrame>
        <p:nvGraphicFramePr>
          <p:cNvPr id="9" name="Table 8"/>
          <p:cNvGraphicFramePr>
            <a:graphicFrameLocks noGrp="1"/>
          </p:cNvGraphicFramePr>
          <p:nvPr>
            <p:extLst>
              <p:ext uri="{D42A27DB-BD31-4B8C-83A1-F6EECF244321}">
                <p14:modId xmlns:p14="http://schemas.microsoft.com/office/powerpoint/2010/main" val="1796885956"/>
              </p:ext>
            </p:extLst>
          </p:nvPr>
        </p:nvGraphicFramePr>
        <p:xfrm>
          <a:off x="107950" y="1124744"/>
          <a:ext cx="9036050" cy="648072"/>
        </p:xfrm>
        <a:graphic>
          <a:graphicData uri="http://schemas.openxmlformats.org/drawingml/2006/table">
            <a:tbl>
              <a:tblPr/>
              <a:tblGrid>
                <a:gridCol w="1727746">
                  <a:extLst>
                    <a:ext uri="{9D8B030D-6E8A-4147-A177-3AD203B41FA5}">
                      <a16:colId xmlns:a16="http://schemas.microsoft.com/office/drawing/2014/main" val="20000"/>
                    </a:ext>
                  </a:extLst>
                </a:gridCol>
                <a:gridCol w="2157755">
                  <a:extLst>
                    <a:ext uri="{9D8B030D-6E8A-4147-A177-3AD203B41FA5}">
                      <a16:colId xmlns:a16="http://schemas.microsoft.com/office/drawing/2014/main" val="20001"/>
                    </a:ext>
                  </a:extLst>
                </a:gridCol>
                <a:gridCol w="2738908">
                  <a:extLst>
                    <a:ext uri="{9D8B030D-6E8A-4147-A177-3AD203B41FA5}">
                      <a16:colId xmlns:a16="http://schemas.microsoft.com/office/drawing/2014/main" val="20002"/>
                    </a:ext>
                  </a:extLst>
                </a:gridCol>
                <a:gridCol w="2411641">
                  <a:extLst>
                    <a:ext uri="{9D8B030D-6E8A-4147-A177-3AD203B41FA5}">
                      <a16:colId xmlns:a16="http://schemas.microsoft.com/office/drawing/2014/main" val="20003"/>
                    </a:ext>
                  </a:extLst>
                </a:gridCol>
              </a:tblGrid>
              <a:tr h="648072">
                <a:tc>
                  <a:txBody>
                    <a:bodyPr/>
                    <a:lstStyle/>
                    <a:p>
                      <a:pPr algn="ctr">
                        <a:lnSpc>
                          <a:spcPct val="115000"/>
                        </a:lnSpc>
                        <a:spcAft>
                          <a:spcPts val="0"/>
                        </a:spcAft>
                      </a:pPr>
                      <a:r>
                        <a:rPr lang="en-GB" sz="2000" b="1" dirty="0">
                          <a:latin typeface="Calibri"/>
                          <a:ea typeface="Times New Roman"/>
                          <a:cs typeface="Times New Roman"/>
                        </a:rPr>
                        <a:t>Method</a:t>
                      </a:r>
                      <a:endParaRPr lang="en-GB" sz="2000" dirty="0">
                        <a:latin typeface="Calibri"/>
                        <a:ea typeface="Calibri"/>
                        <a:cs typeface="Times New Roman"/>
                      </a:endParaRPr>
                    </a:p>
                  </a:txBody>
                  <a:tcPr marL="0" marR="0" marT="0" marB="0" anchor="ctr">
                    <a:lnL>
                      <a:noFill/>
                    </a:lnL>
                    <a:lnR>
                      <a:noFill/>
                    </a:lnR>
                    <a:lnT>
                      <a:noFill/>
                    </a:lnT>
                    <a:lnB>
                      <a:noFill/>
                    </a:lnB>
                  </a:tcPr>
                </a:tc>
                <a:tc>
                  <a:txBody>
                    <a:bodyPr/>
                    <a:lstStyle/>
                    <a:p>
                      <a:pPr algn="ctr">
                        <a:lnSpc>
                          <a:spcPct val="115000"/>
                        </a:lnSpc>
                        <a:spcAft>
                          <a:spcPts val="0"/>
                        </a:spcAft>
                      </a:pPr>
                      <a:r>
                        <a:rPr lang="en-GB" sz="2000" b="1" dirty="0">
                          <a:latin typeface="Calibri"/>
                          <a:ea typeface="Times New Roman"/>
                          <a:cs typeface="Times New Roman"/>
                        </a:rPr>
                        <a:t>Overall Purpose</a:t>
                      </a:r>
                      <a:endParaRPr lang="en-GB" sz="2000" dirty="0">
                        <a:latin typeface="Calibri"/>
                        <a:ea typeface="Calibri"/>
                        <a:cs typeface="Times New Roman"/>
                      </a:endParaRPr>
                    </a:p>
                  </a:txBody>
                  <a:tcPr marL="0" marR="0" marT="0" marB="0" anchor="ctr">
                    <a:lnL>
                      <a:noFill/>
                    </a:lnL>
                    <a:lnR>
                      <a:noFill/>
                    </a:lnR>
                    <a:lnT>
                      <a:noFill/>
                    </a:lnT>
                    <a:lnB>
                      <a:noFill/>
                    </a:lnB>
                  </a:tcPr>
                </a:tc>
                <a:tc>
                  <a:txBody>
                    <a:bodyPr/>
                    <a:lstStyle/>
                    <a:p>
                      <a:pPr algn="ctr">
                        <a:lnSpc>
                          <a:spcPct val="115000"/>
                        </a:lnSpc>
                        <a:spcAft>
                          <a:spcPts val="0"/>
                        </a:spcAft>
                      </a:pPr>
                      <a:r>
                        <a:rPr lang="en-GB" sz="2000" b="1" dirty="0">
                          <a:latin typeface="Calibri"/>
                          <a:ea typeface="Times New Roman"/>
                          <a:cs typeface="Times New Roman"/>
                        </a:rPr>
                        <a:t>Advantages</a:t>
                      </a:r>
                      <a:endParaRPr lang="en-GB" sz="2000" dirty="0">
                        <a:latin typeface="Calibri"/>
                        <a:ea typeface="Calibri"/>
                        <a:cs typeface="Times New Roman"/>
                      </a:endParaRPr>
                    </a:p>
                  </a:txBody>
                  <a:tcPr marL="0" marR="0" marT="0" marB="0" anchor="ctr">
                    <a:lnL>
                      <a:noFill/>
                    </a:lnL>
                    <a:lnR>
                      <a:noFill/>
                    </a:lnR>
                    <a:lnT>
                      <a:noFill/>
                    </a:lnT>
                    <a:lnB>
                      <a:noFill/>
                    </a:lnB>
                  </a:tcPr>
                </a:tc>
                <a:tc>
                  <a:txBody>
                    <a:bodyPr/>
                    <a:lstStyle/>
                    <a:p>
                      <a:pPr algn="ctr">
                        <a:lnSpc>
                          <a:spcPct val="115000"/>
                        </a:lnSpc>
                        <a:spcAft>
                          <a:spcPts val="0"/>
                        </a:spcAft>
                      </a:pPr>
                      <a:r>
                        <a:rPr lang="en-GB" sz="2000" b="1" dirty="0">
                          <a:latin typeface="Calibri"/>
                          <a:ea typeface="Times New Roman"/>
                          <a:cs typeface="Times New Roman"/>
                        </a:rPr>
                        <a:t>Challenges</a:t>
                      </a:r>
                      <a:endParaRPr lang="en-GB" sz="2000" dirty="0">
                        <a:latin typeface="Calibri"/>
                        <a:ea typeface="Calibri"/>
                        <a:cs typeface="Times New Roman"/>
                      </a:endParaRPr>
                    </a:p>
                  </a:txBody>
                  <a:tcPr marL="0" marR="0" marT="0" marB="0" anchor="ctr">
                    <a:lnL>
                      <a:noFill/>
                    </a:lnL>
                    <a:lnR>
                      <a:noFill/>
                    </a:lnR>
                    <a:lnT>
                      <a:noFill/>
                    </a:lnT>
                    <a:lnB>
                      <a:noFill/>
                    </a:lnB>
                  </a:tcPr>
                </a:tc>
                <a:extLst>
                  <a:ext uri="{0D108BD9-81ED-4DB2-BD59-A6C34878D82A}">
                    <a16:rowId xmlns:a16="http://schemas.microsoft.com/office/drawing/2014/main" val="10000"/>
                  </a:ext>
                </a:extLst>
              </a:tr>
            </a:tbl>
          </a:graphicData>
        </a:graphic>
      </p:graphicFrame>
      <p:sp>
        <p:nvSpPr>
          <p:cNvPr id="10" name="TextBox 9"/>
          <p:cNvSpPr txBox="1"/>
          <p:nvPr/>
        </p:nvSpPr>
        <p:spPr>
          <a:xfrm>
            <a:off x="107950" y="1772816"/>
            <a:ext cx="1847850" cy="383823"/>
          </a:xfrm>
          <a:prstGeom prst="rect">
            <a:avLst/>
          </a:prstGeom>
          <a:noFill/>
        </p:spPr>
        <p:txBody>
          <a:bodyPr wrap="square" rtlCol="0">
            <a:spAutoFit/>
          </a:bodyPr>
          <a:lstStyle/>
          <a:p>
            <a:pPr>
              <a:lnSpc>
                <a:spcPct val="115000"/>
              </a:lnSpc>
              <a:spcAft>
                <a:spcPts val="0"/>
              </a:spcAft>
            </a:pPr>
            <a:r>
              <a:rPr lang="en-GB" b="1" dirty="0">
                <a:latin typeface="Arial" panose="020B0604020202020204" pitchFamily="34" charset="0"/>
                <a:ea typeface="Times New Roman"/>
              </a:rPr>
              <a:t>Focus groups</a:t>
            </a:r>
            <a:endParaRPr lang="en-GB" b="1" dirty="0">
              <a:latin typeface="Arial" panose="020B0604020202020204" pitchFamily="34" charset="0"/>
              <a:ea typeface="Calibri"/>
            </a:endParaRPr>
          </a:p>
        </p:txBody>
      </p:sp>
      <p:sp>
        <p:nvSpPr>
          <p:cNvPr id="11" name="TextBox 10"/>
          <p:cNvSpPr txBox="1"/>
          <p:nvPr/>
        </p:nvSpPr>
        <p:spPr>
          <a:xfrm>
            <a:off x="1753110" y="1628800"/>
            <a:ext cx="2472630" cy="3985706"/>
          </a:xfrm>
          <a:prstGeom prst="rect">
            <a:avLst/>
          </a:prstGeom>
          <a:noFill/>
        </p:spPr>
        <p:txBody>
          <a:bodyPr wrap="square" rtlCol="0">
            <a:spAutoFit/>
          </a:bodyPr>
          <a:lstStyle/>
          <a:p>
            <a:pPr>
              <a:lnSpc>
                <a:spcPct val="115000"/>
              </a:lnSpc>
              <a:spcAft>
                <a:spcPts val="0"/>
              </a:spcAft>
            </a:pPr>
            <a:r>
              <a:rPr lang="en-GB" sz="2000" dirty="0">
                <a:latin typeface="Arial" panose="020B0604020202020204" pitchFamily="34" charset="0"/>
                <a:ea typeface="Times New Roman"/>
              </a:rPr>
              <a:t>Explore a topic in depth through group discussion, e.g., about reactions to an experience or </a:t>
            </a:r>
          </a:p>
          <a:p>
            <a:pPr>
              <a:lnSpc>
                <a:spcPct val="115000"/>
              </a:lnSpc>
              <a:spcAft>
                <a:spcPts val="0"/>
              </a:spcAft>
            </a:pPr>
            <a:r>
              <a:rPr lang="en-GB" sz="2000" dirty="0">
                <a:latin typeface="Arial" panose="020B0604020202020204" pitchFamily="34" charset="0"/>
                <a:ea typeface="Times New Roman"/>
              </a:rPr>
              <a:t>suggestion, understanding common </a:t>
            </a:r>
          </a:p>
          <a:p>
            <a:pPr>
              <a:lnSpc>
                <a:spcPct val="115000"/>
              </a:lnSpc>
              <a:spcAft>
                <a:spcPts val="0"/>
              </a:spcAft>
            </a:pPr>
            <a:r>
              <a:rPr lang="en-GB" sz="2000" dirty="0">
                <a:latin typeface="Arial" panose="020B0604020202020204" pitchFamily="34" charset="0"/>
                <a:ea typeface="Times New Roman"/>
              </a:rPr>
              <a:t>complaints, etc.; useful in evaluation and marketing</a:t>
            </a:r>
            <a:endParaRPr lang="en-GB" sz="2000" dirty="0">
              <a:latin typeface="Arial" panose="020B0604020202020204" pitchFamily="34" charset="0"/>
              <a:ea typeface="Calibri"/>
            </a:endParaRPr>
          </a:p>
        </p:txBody>
      </p:sp>
      <p:sp>
        <p:nvSpPr>
          <p:cNvPr id="13" name="TextBox 12"/>
          <p:cNvSpPr txBox="1"/>
          <p:nvPr/>
        </p:nvSpPr>
        <p:spPr>
          <a:xfrm>
            <a:off x="4115594" y="1628800"/>
            <a:ext cx="2688654" cy="4339650"/>
          </a:xfrm>
          <a:prstGeom prst="rect">
            <a:avLst/>
          </a:prstGeom>
          <a:noFill/>
        </p:spPr>
        <p:txBody>
          <a:bodyPr wrap="square" rtlCol="0">
            <a:spAutoFit/>
          </a:bodyPr>
          <a:lstStyle/>
          <a:p>
            <a:pPr marL="342900" indent="-342900">
              <a:lnSpc>
                <a:spcPct val="115000"/>
              </a:lnSpc>
              <a:spcAft>
                <a:spcPts val="0"/>
              </a:spcAft>
              <a:buFont typeface="Arial" panose="020B0604020202020204" pitchFamily="34" charset="0"/>
              <a:buChar char="•"/>
            </a:pPr>
            <a:r>
              <a:rPr lang="en-GB" sz="2000" dirty="0">
                <a:solidFill>
                  <a:srgbClr val="C00000"/>
                </a:solidFill>
                <a:latin typeface="Arial" panose="020B0604020202020204" pitchFamily="34" charset="0"/>
                <a:ea typeface="Times New Roman"/>
              </a:rPr>
              <a:t>Quickly</a:t>
            </a:r>
            <a:r>
              <a:rPr lang="en-GB" sz="2000" dirty="0">
                <a:latin typeface="Arial" panose="020B0604020202020204" pitchFamily="34" charset="0"/>
                <a:ea typeface="Times New Roman"/>
              </a:rPr>
              <a:t> and reliably get common impressions</a:t>
            </a:r>
          </a:p>
          <a:p>
            <a:pPr marL="342900" indent="-342900">
              <a:lnSpc>
                <a:spcPct val="115000"/>
              </a:lnSpc>
              <a:spcAft>
                <a:spcPts val="0"/>
              </a:spcAft>
              <a:buFont typeface="Arial" panose="020B0604020202020204" pitchFamily="34" charset="0"/>
              <a:buChar char="•"/>
            </a:pPr>
            <a:r>
              <a:rPr lang="en-GB" sz="2000" dirty="0">
                <a:latin typeface="Arial" panose="020B0604020202020204" pitchFamily="34" charset="0"/>
                <a:ea typeface="Times New Roman"/>
              </a:rPr>
              <a:t>Can be efficient way to get </a:t>
            </a:r>
            <a:r>
              <a:rPr lang="en-GB" sz="2000" dirty="0">
                <a:solidFill>
                  <a:srgbClr val="C00000"/>
                </a:solidFill>
                <a:latin typeface="Arial" panose="020B0604020202020204" pitchFamily="34" charset="0"/>
                <a:ea typeface="Times New Roman"/>
              </a:rPr>
              <a:t>much range </a:t>
            </a:r>
            <a:r>
              <a:rPr lang="en-GB" sz="2000" dirty="0">
                <a:latin typeface="Arial" panose="020B0604020202020204" pitchFamily="34" charset="0"/>
                <a:ea typeface="Times New Roman"/>
              </a:rPr>
              <a:t>and depth of information in short time</a:t>
            </a:r>
          </a:p>
          <a:p>
            <a:pPr marL="342900" indent="-342900">
              <a:lnSpc>
                <a:spcPct val="115000"/>
              </a:lnSpc>
              <a:spcAft>
                <a:spcPts val="0"/>
              </a:spcAft>
              <a:buFont typeface="Arial" panose="020B0604020202020204" pitchFamily="34" charset="0"/>
              <a:buChar char="•"/>
            </a:pPr>
            <a:r>
              <a:rPr lang="en-GB" sz="2000" dirty="0">
                <a:latin typeface="Arial" panose="020B0604020202020204" pitchFamily="34" charset="0"/>
                <a:ea typeface="Times New Roman"/>
              </a:rPr>
              <a:t>Can convey </a:t>
            </a:r>
            <a:r>
              <a:rPr lang="en-GB" sz="2000" dirty="0">
                <a:solidFill>
                  <a:srgbClr val="C00000"/>
                </a:solidFill>
                <a:latin typeface="Arial" panose="020B0604020202020204" pitchFamily="34" charset="0"/>
                <a:ea typeface="Times New Roman"/>
              </a:rPr>
              <a:t>key</a:t>
            </a:r>
            <a:r>
              <a:rPr lang="en-GB" sz="2000" dirty="0">
                <a:latin typeface="Arial" panose="020B0604020202020204" pitchFamily="34" charset="0"/>
                <a:ea typeface="Times New Roman"/>
              </a:rPr>
              <a:t> information about programs</a:t>
            </a:r>
            <a:endParaRPr lang="en-GB" sz="2000" dirty="0">
              <a:latin typeface="Arial" panose="020B0604020202020204" pitchFamily="34" charset="0"/>
              <a:ea typeface="Calibri"/>
            </a:endParaRPr>
          </a:p>
        </p:txBody>
      </p:sp>
      <p:sp>
        <p:nvSpPr>
          <p:cNvPr id="14" name="TextBox 13"/>
          <p:cNvSpPr txBox="1"/>
          <p:nvPr/>
        </p:nvSpPr>
        <p:spPr>
          <a:xfrm>
            <a:off x="6804248" y="1628800"/>
            <a:ext cx="2271490" cy="3985706"/>
          </a:xfrm>
          <a:prstGeom prst="rect">
            <a:avLst/>
          </a:prstGeom>
          <a:noFill/>
        </p:spPr>
        <p:txBody>
          <a:bodyPr wrap="square" rtlCol="0">
            <a:spAutoFit/>
          </a:bodyPr>
          <a:lstStyle/>
          <a:p>
            <a:pPr marL="342900" indent="-342900">
              <a:lnSpc>
                <a:spcPct val="115000"/>
              </a:lnSpc>
              <a:spcAft>
                <a:spcPts val="0"/>
              </a:spcAft>
              <a:buFont typeface="Arial" panose="020B0604020202020204" pitchFamily="34" charset="0"/>
              <a:buChar char="•"/>
            </a:pPr>
            <a:r>
              <a:rPr lang="en-GB" sz="2000" dirty="0">
                <a:latin typeface="Arial" panose="020B0604020202020204" pitchFamily="34" charset="0"/>
                <a:ea typeface="Times New Roman"/>
              </a:rPr>
              <a:t>Can be </a:t>
            </a:r>
            <a:r>
              <a:rPr lang="en-GB" sz="2000" dirty="0">
                <a:solidFill>
                  <a:srgbClr val="0070C0"/>
                </a:solidFill>
                <a:latin typeface="Arial" panose="020B0604020202020204" pitchFamily="34" charset="0"/>
                <a:ea typeface="Times New Roman"/>
              </a:rPr>
              <a:t>hard</a:t>
            </a:r>
            <a:r>
              <a:rPr lang="en-GB" sz="2000" dirty="0">
                <a:latin typeface="Arial" panose="020B0604020202020204" pitchFamily="34" charset="0"/>
                <a:ea typeface="Times New Roman"/>
              </a:rPr>
              <a:t> to </a:t>
            </a:r>
            <a:r>
              <a:rPr lang="en-GB" sz="2000" dirty="0">
                <a:solidFill>
                  <a:srgbClr val="0070C0"/>
                </a:solidFill>
                <a:latin typeface="Arial" panose="020B0604020202020204" pitchFamily="34" charset="0"/>
                <a:ea typeface="Times New Roman"/>
              </a:rPr>
              <a:t>analyse</a:t>
            </a:r>
            <a:r>
              <a:rPr lang="en-GB" sz="2000" dirty="0">
                <a:latin typeface="Arial" panose="020B0604020202020204" pitchFamily="34" charset="0"/>
                <a:ea typeface="Times New Roman"/>
              </a:rPr>
              <a:t> responses</a:t>
            </a:r>
          </a:p>
          <a:p>
            <a:pPr marL="342900" indent="-342900">
              <a:lnSpc>
                <a:spcPct val="115000"/>
              </a:lnSpc>
              <a:spcAft>
                <a:spcPts val="0"/>
              </a:spcAft>
              <a:buFont typeface="Arial" panose="020B0604020202020204" pitchFamily="34" charset="0"/>
              <a:buChar char="•"/>
            </a:pPr>
            <a:r>
              <a:rPr lang="en-GB" sz="2000" dirty="0">
                <a:latin typeface="Arial" panose="020B0604020202020204" pitchFamily="34" charset="0"/>
                <a:ea typeface="Times New Roman"/>
              </a:rPr>
              <a:t>Need good </a:t>
            </a:r>
            <a:r>
              <a:rPr lang="en-GB" sz="2000" dirty="0">
                <a:solidFill>
                  <a:srgbClr val="0070C0"/>
                </a:solidFill>
                <a:latin typeface="Arial" panose="020B0604020202020204" pitchFamily="34" charset="0"/>
                <a:ea typeface="Times New Roman"/>
              </a:rPr>
              <a:t>facilitator</a:t>
            </a:r>
            <a:r>
              <a:rPr lang="en-GB" sz="2000" dirty="0">
                <a:latin typeface="Arial" panose="020B0604020202020204" pitchFamily="34" charset="0"/>
                <a:ea typeface="Times New Roman"/>
              </a:rPr>
              <a:t> for safety and closure</a:t>
            </a:r>
          </a:p>
          <a:p>
            <a:pPr marL="342900" indent="-342900">
              <a:lnSpc>
                <a:spcPct val="115000"/>
              </a:lnSpc>
              <a:spcAft>
                <a:spcPts val="0"/>
              </a:spcAft>
              <a:buFont typeface="Arial" panose="020B0604020202020204" pitchFamily="34" charset="0"/>
              <a:buChar char="•"/>
            </a:pPr>
            <a:r>
              <a:rPr lang="en-GB" sz="2000" dirty="0">
                <a:latin typeface="Arial" panose="020B0604020202020204" pitchFamily="34" charset="0"/>
                <a:ea typeface="Times New Roman"/>
              </a:rPr>
              <a:t>Difficult to schedule 6-8 </a:t>
            </a:r>
            <a:r>
              <a:rPr lang="en-GB" sz="2000" dirty="0">
                <a:solidFill>
                  <a:srgbClr val="0070C0"/>
                </a:solidFill>
                <a:latin typeface="Arial" panose="020B0604020202020204" pitchFamily="34" charset="0"/>
                <a:ea typeface="Times New Roman"/>
              </a:rPr>
              <a:t>people</a:t>
            </a:r>
            <a:r>
              <a:rPr lang="en-GB" sz="2000" dirty="0">
                <a:latin typeface="Arial" panose="020B0604020202020204" pitchFamily="34" charset="0"/>
                <a:ea typeface="Times New Roman"/>
              </a:rPr>
              <a:t> together</a:t>
            </a:r>
            <a:endParaRPr lang="en-GB" sz="2000" dirty="0">
              <a:latin typeface="Arial" panose="020B0604020202020204" pitchFamily="34" charset="0"/>
              <a:ea typeface="Calibri"/>
            </a:endParaRPr>
          </a:p>
        </p:txBody>
      </p:sp>
      <p:sp>
        <p:nvSpPr>
          <p:cNvPr id="2" name="Footer Placeholder 1"/>
          <p:cNvSpPr>
            <a:spLocks noGrp="1"/>
          </p:cNvSpPr>
          <p:nvPr>
            <p:ph type="ftr" sz="quarter" idx="11"/>
          </p:nvPr>
        </p:nvSpPr>
        <p:spPr/>
        <p:txBody>
          <a:bodyPr/>
          <a:lstStyle/>
          <a:p>
            <a:pPr>
              <a:defRPr/>
            </a:pPr>
            <a:r>
              <a:rPr lang="en-GB"/>
              <a:t>                             </a:t>
            </a:r>
          </a:p>
        </p:txBody>
      </p:sp>
    </p:spTree>
    <p:extLst>
      <p:ext uri="{BB962C8B-B14F-4D97-AF65-F5344CB8AC3E}">
        <p14:creationId xmlns:p14="http://schemas.microsoft.com/office/powerpoint/2010/main" val="2009400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11">
                                            <p:txEl>
                                              <p:pRg st="0" end="0"/>
                                            </p:txEl>
                                          </p:spTgt>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13">
                                            <p:txEl>
                                              <p:pRg st="0" end="0"/>
                                            </p:txEl>
                                          </p:spTgt>
                                        </p:tgtEl>
                                        <p:attrNameLst>
                                          <p:attrName>ppt_c</p:attrName>
                                        </p:attrNameLst>
                                      </p:cBhvr>
                                      <p:to>
                                        <a:schemeClr val="accent1"/>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13">
                                            <p:txEl>
                                              <p:pRg st="1" end="1"/>
                                            </p:txEl>
                                          </p:spTgt>
                                        </p:tgtEl>
                                        <p:attrNameLst>
                                          <p:attrName>ppt_c</p:attrName>
                                        </p:attrNameLst>
                                      </p:cBhvr>
                                      <p:to>
                                        <a:schemeClr val="accent1"/>
                                      </p:to>
                                    </p:animClr>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13">
                                            <p:txEl>
                                              <p:pRg st="2" end="2"/>
                                            </p:txEl>
                                          </p:spTgt>
                                        </p:tgtEl>
                                        <p:attrNameLst>
                                          <p:attrName>ppt_c</p:attrName>
                                        </p:attrNameLst>
                                      </p:cBhvr>
                                      <p:to>
                                        <a:schemeClr val="accent1"/>
                                      </p:to>
                                    </p:animClr>
                                  </p:sub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14">
                                            <p:txEl>
                                              <p:pRg st="0" end="0"/>
                                            </p:txEl>
                                          </p:spTgt>
                                        </p:tgtEl>
                                        <p:attrNameLst>
                                          <p:attrName>ppt_c</p:attrName>
                                        </p:attrNameLst>
                                      </p:cBhvr>
                                      <p:to>
                                        <a:schemeClr val="accent1"/>
                                      </p:to>
                                    </p:animClr>
                                  </p:sub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14">
                                            <p:txEl>
                                              <p:pRg st="1" end="1"/>
                                            </p:txEl>
                                          </p:spTgt>
                                        </p:tgtEl>
                                        <p:attrNameLst>
                                          <p:attrName>ppt_c</p:attrName>
                                        </p:attrNameLst>
                                      </p:cBhvr>
                                      <p:to>
                                        <a:schemeClr val="accent1"/>
                                      </p:to>
                                    </p:animClr>
                                  </p:sub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14">
                                            <p:txEl>
                                              <p:pRg st="2" end="2"/>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build="p" bldLvl="3"/>
      <p:bldP spid="13" grpId="0" build="p" bldLvl="3"/>
      <p:bldP spid="14" grpId="0" build="p" bldLvl="3"/>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42081" y="323056"/>
            <a:ext cx="8229600" cy="796925"/>
          </a:xfrm>
        </p:spPr>
        <p:txBody>
          <a:bodyPr>
            <a:normAutofit/>
          </a:bodyPr>
          <a:lstStyle/>
          <a:p>
            <a:pPr eaLnBrk="1" hangingPunct="1">
              <a:defRPr/>
            </a:pPr>
            <a:r>
              <a:rPr lang="en-GB" sz="3600" b="1" dirty="0">
                <a:latin typeface="Arial" panose="020B0604020202020204" pitchFamily="34" charset="0"/>
                <a:cs typeface="Arial" panose="020B0604020202020204" pitchFamily="34" charset="0"/>
              </a:rPr>
              <a:t>Overview of Research Methods</a:t>
            </a:r>
          </a:p>
        </p:txBody>
      </p:sp>
      <p:sp>
        <p:nvSpPr>
          <p:cNvPr id="4" name="Slide Number Placeholder 3"/>
          <p:cNvSpPr>
            <a:spLocks noGrp="1"/>
          </p:cNvSpPr>
          <p:nvPr>
            <p:ph type="sldNum" sz="quarter" idx="12"/>
          </p:nvPr>
        </p:nvSpPr>
        <p:spPr/>
        <p:txBody>
          <a:bodyPr/>
          <a:lstStyle/>
          <a:p>
            <a:pPr>
              <a:defRPr/>
            </a:pPr>
            <a:fld id="{A9011B3D-B346-4FA5-BBC9-0FE25919BF80}" type="slidenum">
              <a:rPr lang="en-GB" smtClean="0"/>
              <a:pPr>
                <a:defRPr/>
              </a:pPr>
              <a:t>24</a:t>
            </a:fld>
            <a:endParaRPr lang="en-GB"/>
          </a:p>
        </p:txBody>
      </p:sp>
      <p:graphicFrame>
        <p:nvGraphicFramePr>
          <p:cNvPr id="9" name="Table 8"/>
          <p:cNvGraphicFramePr>
            <a:graphicFrameLocks noGrp="1"/>
          </p:cNvGraphicFramePr>
          <p:nvPr>
            <p:extLst>
              <p:ext uri="{D42A27DB-BD31-4B8C-83A1-F6EECF244321}">
                <p14:modId xmlns:p14="http://schemas.microsoft.com/office/powerpoint/2010/main" val="604440253"/>
              </p:ext>
            </p:extLst>
          </p:nvPr>
        </p:nvGraphicFramePr>
        <p:xfrm>
          <a:off x="107950" y="1124744"/>
          <a:ext cx="9036050" cy="648072"/>
        </p:xfrm>
        <a:graphic>
          <a:graphicData uri="http://schemas.openxmlformats.org/drawingml/2006/table">
            <a:tbl>
              <a:tblPr/>
              <a:tblGrid>
                <a:gridCol w="1727746">
                  <a:extLst>
                    <a:ext uri="{9D8B030D-6E8A-4147-A177-3AD203B41FA5}">
                      <a16:colId xmlns:a16="http://schemas.microsoft.com/office/drawing/2014/main" val="20000"/>
                    </a:ext>
                  </a:extLst>
                </a:gridCol>
                <a:gridCol w="2157755">
                  <a:extLst>
                    <a:ext uri="{9D8B030D-6E8A-4147-A177-3AD203B41FA5}">
                      <a16:colId xmlns:a16="http://schemas.microsoft.com/office/drawing/2014/main" val="20001"/>
                    </a:ext>
                  </a:extLst>
                </a:gridCol>
                <a:gridCol w="2738908">
                  <a:extLst>
                    <a:ext uri="{9D8B030D-6E8A-4147-A177-3AD203B41FA5}">
                      <a16:colId xmlns:a16="http://schemas.microsoft.com/office/drawing/2014/main" val="20002"/>
                    </a:ext>
                  </a:extLst>
                </a:gridCol>
                <a:gridCol w="2411641">
                  <a:extLst>
                    <a:ext uri="{9D8B030D-6E8A-4147-A177-3AD203B41FA5}">
                      <a16:colId xmlns:a16="http://schemas.microsoft.com/office/drawing/2014/main" val="20003"/>
                    </a:ext>
                  </a:extLst>
                </a:gridCol>
              </a:tblGrid>
              <a:tr h="648072">
                <a:tc>
                  <a:txBody>
                    <a:bodyPr/>
                    <a:lstStyle/>
                    <a:p>
                      <a:pPr algn="ctr">
                        <a:lnSpc>
                          <a:spcPct val="115000"/>
                        </a:lnSpc>
                        <a:spcAft>
                          <a:spcPts val="0"/>
                        </a:spcAft>
                      </a:pPr>
                      <a:r>
                        <a:rPr lang="en-GB" sz="2000" b="1" dirty="0">
                          <a:latin typeface="Calibri"/>
                          <a:ea typeface="Times New Roman"/>
                          <a:cs typeface="Times New Roman"/>
                        </a:rPr>
                        <a:t>Method</a:t>
                      </a:r>
                      <a:endParaRPr lang="en-GB" sz="2000" dirty="0">
                        <a:latin typeface="Calibri"/>
                        <a:ea typeface="Calibri"/>
                        <a:cs typeface="Times New Roman"/>
                      </a:endParaRPr>
                    </a:p>
                  </a:txBody>
                  <a:tcPr marL="0" marR="0" marT="0" marB="0" anchor="ctr">
                    <a:lnL>
                      <a:noFill/>
                    </a:lnL>
                    <a:lnR>
                      <a:noFill/>
                    </a:lnR>
                    <a:lnT>
                      <a:noFill/>
                    </a:lnT>
                    <a:lnB>
                      <a:noFill/>
                    </a:lnB>
                  </a:tcPr>
                </a:tc>
                <a:tc>
                  <a:txBody>
                    <a:bodyPr/>
                    <a:lstStyle/>
                    <a:p>
                      <a:pPr algn="ctr">
                        <a:lnSpc>
                          <a:spcPct val="115000"/>
                        </a:lnSpc>
                        <a:spcAft>
                          <a:spcPts val="0"/>
                        </a:spcAft>
                      </a:pPr>
                      <a:r>
                        <a:rPr lang="en-GB" sz="2000" b="1" dirty="0">
                          <a:latin typeface="Calibri"/>
                          <a:ea typeface="Times New Roman"/>
                          <a:cs typeface="Times New Roman"/>
                        </a:rPr>
                        <a:t>Overall Purpose</a:t>
                      </a:r>
                      <a:endParaRPr lang="en-GB" sz="2000" dirty="0">
                        <a:latin typeface="Calibri"/>
                        <a:ea typeface="Calibri"/>
                        <a:cs typeface="Times New Roman"/>
                      </a:endParaRPr>
                    </a:p>
                  </a:txBody>
                  <a:tcPr marL="0" marR="0" marT="0" marB="0" anchor="ctr">
                    <a:lnL>
                      <a:noFill/>
                    </a:lnL>
                    <a:lnR>
                      <a:noFill/>
                    </a:lnR>
                    <a:lnT>
                      <a:noFill/>
                    </a:lnT>
                    <a:lnB>
                      <a:noFill/>
                    </a:lnB>
                  </a:tcPr>
                </a:tc>
                <a:tc>
                  <a:txBody>
                    <a:bodyPr/>
                    <a:lstStyle/>
                    <a:p>
                      <a:pPr algn="ctr">
                        <a:lnSpc>
                          <a:spcPct val="115000"/>
                        </a:lnSpc>
                        <a:spcAft>
                          <a:spcPts val="0"/>
                        </a:spcAft>
                      </a:pPr>
                      <a:r>
                        <a:rPr lang="en-GB" sz="2000" b="1" dirty="0">
                          <a:latin typeface="Calibri"/>
                          <a:ea typeface="Times New Roman"/>
                          <a:cs typeface="Times New Roman"/>
                        </a:rPr>
                        <a:t>Advantages</a:t>
                      </a:r>
                      <a:endParaRPr lang="en-GB" sz="2000" dirty="0">
                        <a:latin typeface="Calibri"/>
                        <a:ea typeface="Calibri"/>
                        <a:cs typeface="Times New Roman"/>
                      </a:endParaRPr>
                    </a:p>
                  </a:txBody>
                  <a:tcPr marL="0" marR="0" marT="0" marB="0" anchor="ctr">
                    <a:lnL>
                      <a:noFill/>
                    </a:lnL>
                    <a:lnR>
                      <a:noFill/>
                    </a:lnR>
                    <a:lnT>
                      <a:noFill/>
                    </a:lnT>
                    <a:lnB>
                      <a:noFill/>
                    </a:lnB>
                  </a:tcPr>
                </a:tc>
                <a:tc>
                  <a:txBody>
                    <a:bodyPr/>
                    <a:lstStyle/>
                    <a:p>
                      <a:pPr algn="ctr">
                        <a:lnSpc>
                          <a:spcPct val="115000"/>
                        </a:lnSpc>
                        <a:spcAft>
                          <a:spcPts val="0"/>
                        </a:spcAft>
                      </a:pPr>
                      <a:r>
                        <a:rPr lang="en-GB" sz="2000" b="1" dirty="0">
                          <a:latin typeface="Calibri"/>
                          <a:ea typeface="Times New Roman"/>
                          <a:cs typeface="Times New Roman"/>
                        </a:rPr>
                        <a:t>Challenges</a:t>
                      </a:r>
                      <a:endParaRPr lang="en-GB" sz="2000" dirty="0">
                        <a:latin typeface="Calibri"/>
                        <a:ea typeface="Calibri"/>
                        <a:cs typeface="Times New Roman"/>
                      </a:endParaRPr>
                    </a:p>
                  </a:txBody>
                  <a:tcPr marL="0" marR="0" marT="0" marB="0" anchor="ctr">
                    <a:lnL>
                      <a:noFill/>
                    </a:lnL>
                    <a:lnR>
                      <a:noFill/>
                    </a:lnR>
                    <a:lnT>
                      <a:noFill/>
                    </a:lnT>
                    <a:lnB>
                      <a:noFill/>
                    </a:lnB>
                  </a:tcPr>
                </a:tc>
                <a:extLst>
                  <a:ext uri="{0D108BD9-81ED-4DB2-BD59-A6C34878D82A}">
                    <a16:rowId xmlns:a16="http://schemas.microsoft.com/office/drawing/2014/main" val="10000"/>
                  </a:ext>
                </a:extLst>
              </a:tr>
            </a:tbl>
          </a:graphicData>
        </a:graphic>
      </p:graphicFrame>
      <p:sp>
        <p:nvSpPr>
          <p:cNvPr id="10" name="TextBox 9"/>
          <p:cNvSpPr txBox="1"/>
          <p:nvPr/>
        </p:nvSpPr>
        <p:spPr>
          <a:xfrm>
            <a:off x="103411" y="1658937"/>
            <a:ext cx="1847850" cy="383823"/>
          </a:xfrm>
          <a:prstGeom prst="rect">
            <a:avLst/>
          </a:prstGeom>
          <a:noFill/>
        </p:spPr>
        <p:txBody>
          <a:bodyPr wrap="square" rtlCol="0">
            <a:spAutoFit/>
          </a:bodyPr>
          <a:lstStyle/>
          <a:p>
            <a:pPr>
              <a:lnSpc>
                <a:spcPct val="115000"/>
              </a:lnSpc>
              <a:spcAft>
                <a:spcPts val="0"/>
              </a:spcAft>
            </a:pPr>
            <a:r>
              <a:rPr lang="en-GB" b="1" dirty="0">
                <a:latin typeface="Arial" panose="020B0604020202020204" pitchFamily="34" charset="0"/>
                <a:ea typeface="Times New Roman"/>
              </a:rPr>
              <a:t>Case studies</a:t>
            </a:r>
            <a:endParaRPr lang="en-GB" b="1" dirty="0">
              <a:latin typeface="Arial" panose="020B0604020202020204" pitchFamily="34" charset="0"/>
              <a:ea typeface="Calibri"/>
            </a:endParaRPr>
          </a:p>
        </p:txBody>
      </p:sp>
      <p:sp>
        <p:nvSpPr>
          <p:cNvPr id="11" name="TextBox 10"/>
          <p:cNvSpPr txBox="1"/>
          <p:nvPr/>
        </p:nvSpPr>
        <p:spPr>
          <a:xfrm>
            <a:off x="1642964" y="1628800"/>
            <a:ext cx="2472630" cy="3631763"/>
          </a:xfrm>
          <a:prstGeom prst="rect">
            <a:avLst/>
          </a:prstGeom>
          <a:noFill/>
        </p:spPr>
        <p:txBody>
          <a:bodyPr wrap="square" rtlCol="0">
            <a:spAutoFit/>
          </a:bodyPr>
          <a:lstStyle/>
          <a:p>
            <a:pPr>
              <a:lnSpc>
                <a:spcPct val="115000"/>
              </a:lnSpc>
              <a:spcAft>
                <a:spcPts val="0"/>
              </a:spcAft>
            </a:pPr>
            <a:r>
              <a:rPr lang="en-GB" sz="2000" dirty="0">
                <a:latin typeface="Arial" panose="020B0604020202020204" pitchFamily="34" charset="0"/>
                <a:ea typeface="Times New Roman"/>
              </a:rPr>
              <a:t>To fully understand or depict client's experiences in </a:t>
            </a:r>
          </a:p>
          <a:p>
            <a:pPr>
              <a:lnSpc>
                <a:spcPct val="115000"/>
              </a:lnSpc>
              <a:spcAft>
                <a:spcPts val="0"/>
              </a:spcAft>
            </a:pPr>
            <a:r>
              <a:rPr lang="en-GB" sz="2000" dirty="0">
                <a:latin typeface="Arial" panose="020B0604020202020204" pitchFamily="34" charset="0"/>
                <a:ea typeface="Times New Roman"/>
              </a:rPr>
              <a:t>a </a:t>
            </a:r>
            <a:r>
              <a:rPr lang="en-GB" sz="2000" dirty="0" smtClean="0">
                <a:latin typeface="Arial" panose="020B0604020202020204" pitchFamily="34" charset="0"/>
                <a:ea typeface="Times New Roman"/>
              </a:rPr>
              <a:t>programme, </a:t>
            </a:r>
            <a:r>
              <a:rPr lang="en-GB" sz="2000" dirty="0">
                <a:latin typeface="Arial" panose="020B0604020202020204" pitchFamily="34" charset="0"/>
                <a:ea typeface="Times New Roman"/>
              </a:rPr>
              <a:t>and conduct comprehensive</a:t>
            </a:r>
          </a:p>
          <a:p>
            <a:pPr>
              <a:lnSpc>
                <a:spcPct val="115000"/>
              </a:lnSpc>
              <a:spcAft>
                <a:spcPts val="0"/>
              </a:spcAft>
            </a:pPr>
            <a:r>
              <a:rPr lang="en-GB" sz="2000" dirty="0">
                <a:latin typeface="Arial" panose="020B0604020202020204" pitchFamily="34" charset="0"/>
                <a:ea typeface="Times New Roman"/>
              </a:rPr>
              <a:t>examination through cross comparison of cases</a:t>
            </a:r>
            <a:endParaRPr lang="en-GB" sz="2000" dirty="0">
              <a:latin typeface="Arial" panose="020B0604020202020204" pitchFamily="34" charset="0"/>
              <a:ea typeface="Calibri"/>
            </a:endParaRPr>
          </a:p>
        </p:txBody>
      </p:sp>
      <p:sp>
        <p:nvSpPr>
          <p:cNvPr id="13" name="TextBox 12"/>
          <p:cNvSpPr txBox="1"/>
          <p:nvPr/>
        </p:nvSpPr>
        <p:spPr>
          <a:xfrm>
            <a:off x="3964269" y="1658937"/>
            <a:ext cx="2688654" cy="2923877"/>
          </a:xfrm>
          <a:prstGeom prst="rect">
            <a:avLst/>
          </a:prstGeom>
          <a:noFill/>
        </p:spPr>
        <p:txBody>
          <a:bodyPr wrap="square" rtlCol="0">
            <a:spAutoFit/>
          </a:bodyPr>
          <a:lstStyle/>
          <a:p>
            <a:pPr marL="342900" indent="-342900">
              <a:lnSpc>
                <a:spcPct val="115000"/>
              </a:lnSpc>
              <a:spcAft>
                <a:spcPts val="0"/>
              </a:spcAft>
              <a:buFont typeface="Arial" panose="020B0604020202020204" pitchFamily="34" charset="0"/>
              <a:buChar char="•"/>
            </a:pPr>
            <a:r>
              <a:rPr lang="en-GB" sz="2000" dirty="0">
                <a:solidFill>
                  <a:srgbClr val="C00000"/>
                </a:solidFill>
                <a:latin typeface="Arial" panose="020B0604020202020204" pitchFamily="34" charset="0"/>
                <a:ea typeface="Times New Roman"/>
              </a:rPr>
              <a:t>Fully depicts </a:t>
            </a:r>
            <a:r>
              <a:rPr lang="en-GB" sz="2000" dirty="0">
                <a:latin typeface="Arial" panose="020B0604020202020204" pitchFamily="34" charset="0"/>
                <a:ea typeface="Times New Roman"/>
              </a:rPr>
              <a:t>client's experience in </a:t>
            </a:r>
            <a:r>
              <a:rPr lang="en-GB" sz="2000" dirty="0" smtClean="0">
                <a:latin typeface="Arial" panose="020B0604020202020204" pitchFamily="34" charset="0"/>
                <a:ea typeface="Times New Roman"/>
              </a:rPr>
              <a:t>programme </a:t>
            </a:r>
            <a:r>
              <a:rPr lang="en-GB" sz="2000" dirty="0">
                <a:latin typeface="Arial" panose="020B0604020202020204" pitchFamily="34" charset="0"/>
                <a:ea typeface="Times New Roman"/>
              </a:rPr>
              <a:t>input, process and results</a:t>
            </a:r>
          </a:p>
          <a:p>
            <a:pPr marL="342900" indent="-342900">
              <a:lnSpc>
                <a:spcPct val="115000"/>
              </a:lnSpc>
              <a:spcAft>
                <a:spcPts val="0"/>
              </a:spcAft>
              <a:buFont typeface="Arial" panose="020B0604020202020204" pitchFamily="34" charset="0"/>
              <a:buChar char="•"/>
            </a:pPr>
            <a:r>
              <a:rPr lang="en-GB" sz="2000" dirty="0">
                <a:latin typeface="Arial" panose="020B0604020202020204" pitchFamily="34" charset="0"/>
                <a:ea typeface="Times New Roman"/>
              </a:rPr>
              <a:t>Powerful means to </a:t>
            </a:r>
            <a:r>
              <a:rPr lang="en-GB" sz="2000" dirty="0">
                <a:solidFill>
                  <a:srgbClr val="C00000"/>
                </a:solidFill>
                <a:latin typeface="Arial" panose="020B0604020202020204" pitchFamily="34" charset="0"/>
                <a:ea typeface="Times New Roman"/>
              </a:rPr>
              <a:t>portray program </a:t>
            </a:r>
            <a:r>
              <a:rPr lang="en-GB" sz="2000" dirty="0">
                <a:latin typeface="Arial" panose="020B0604020202020204" pitchFamily="34" charset="0"/>
                <a:ea typeface="Times New Roman"/>
              </a:rPr>
              <a:t>to outsiders</a:t>
            </a:r>
            <a:endParaRPr lang="en-GB" sz="2000" dirty="0">
              <a:latin typeface="Arial" panose="020B0604020202020204" pitchFamily="34" charset="0"/>
              <a:ea typeface="Calibri"/>
            </a:endParaRPr>
          </a:p>
        </p:txBody>
      </p:sp>
      <p:sp>
        <p:nvSpPr>
          <p:cNvPr id="14" name="TextBox 13"/>
          <p:cNvSpPr txBox="1"/>
          <p:nvPr/>
        </p:nvSpPr>
        <p:spPr>
          <a:xfrm>
            <a:off x="6563420" y="1628800"/>
            <a:ext cx="2472630" cy="3631763"/>
          </a:xfrm>
          <a:prstGeom prst="rect">
            <a:avLst/>
          </a:prstGeom>
          <a:noFill/>
        </p:spPr>
        <p:txBody>
          <a:bodyPr wrap="square" rtlCol="0">
            <a:spAutoFit/>
          </a:bodyPr>
          <a:lstStyle/>
          <a:p>
            <a:pPr marL="342900" indent="-342900">
              <a:lnSpc>
                <a:spcPct val="115000"/>
              </a:lnSpc>
              <a:spcAft>
                <a:spcPts val="0"/>
              </a:spcAft>
              <a:buFont typeface="Arial" panose="020B0604020202020204" pitchFamily="34" charset="0"/>
              <a:buChar char="•"/>
            </a:pPr>
            <a:r>
              <a:rPr lang="en-GB" sz="2000" dirty="0">
                <a:latin typeface="Arial" panose="020B0604020202020204" pitchFamily="34" charset="0"/>
                <a:ea typeface="Times New Roman"/>
              </a:rPr>
              <a:t>Usually </a:t>
            </a:r>
            <a:r>
              <a:rPr lang="en-GB" sz="2000" dirty="0">
                <a:solidFill>
                  <a:srgbClr val="0070C0"/>
                </a:solidFill>
                <a:latin typeface="Arial" panose="020B0604020202020204" pitchFamily="34" charset="0"/>
                <a:ea typeface="Times New Roman"/>
              </a:rPr>
              <a:t>quite time consuming </a:t>
            </a:r>
            <a:r>
              <a:rPr lang="en-GB" sz="2000" dirty="0">
                <a:latin typeface="Arial" panose="020B0604020202020204" pitchFamily="34" charset="0"/>
                <a:ea typeface="Times New Roman"/>
              </a:rPr>
              <a:t>to collect, </a:t>
            </a:r>
            <a:r>
              <a:rPr lang="en-GB" sz="2000" dirty="0" smtClean="0">
                <a:latin typeface="Arial" panose="020B0604020202020204" pitchFamily="34" charset="0"/>
                <a:ea typeface="Times New Roman"/>
              </a:rPr>
              <a:t>organise </a:t>
            </a:r>
            <a:r>
              <a:rPr lang="en-GB" sz="2000" dirty="0">
                <a:latin typeface="Arial" panose="020B0604020202020204" pitchFamily="34" charset="0"/>
                <a:ea typeface="Times New Roman"/>
              </a:rPr>
              <a:t>and describe </a:t>
            </a:r>
          </a:p>
          <a:p>
            <a:pPr marL="342900" indent="-342900">
              <a:lnSpc>
                <a:spcPct val="115000"/>
              </a:lnSpc>
              <a:spcAft>
                <a:spcPts val="0"/>
              </a:spcAft>
              <a:buFont typeface="Arial" panose="020B0604020202020204" pitchFamily="34" charset="0"/>
              <a:buChar char="•"/>
            </a:pPr>
            <a:r>
              <a:rPr lang="en-GB" sz="2000" dirty="0">
                <a:latin typeface="Arial" panose="020B0604020202020204" pitchFamily="34" charset="0"/>
                <a:ea typeface="Times New Roman"/>
              </a:rPr>
              <a:t>Represents </a:t>
            </a:r>
            <a:r>
              <a:rPr lang="en-GB" sz="2000" dirty="0">
                <a:solidFill>
                  <a:srgbClr val="0070C0"/>
                </a:solidFill>
                <a:latin typeface="Arial" panose="020B0604020202020204" pitchFamily="34" charset="0"/>
                <a:ea typeface="Times New Roman"/>
              </a:rPr>
              <a:t>depth</a:t>
            </a:r>
            <a:r>
              <a:rPr lang="en-GB" sz="2000" dirty="0">
                <a:latin typeface="Arial" panose="020B0604020202020204" pitchFamily="34" charset="0"/>
                <a:ea typeface="Times New Roman"/>
              </a:rPr>
              <a:t> of information, rather than </a:t>
            </a:r>
            <a:r>
              <a:rPr lang="en-GB" sz="2000" dirty="0">
                <a:solidFill>
                  <a:srgbClr val="0070C0"/>
                </a:solidFill>
                <a:latin typeface="Arial" panose="020B0604020202020204" pitchFamily="34" charset="0"/>
                <a:ea typeface="Times New Roman"/>
              </a:rPr>
              <a:t>breadth</a:t>
            </a:r>
            <a:endParaRPr lang="en-GB" sz="2000" dirty="0">
              <a:solidFill>
                <a:srgbClr val="0070C0"/>
              </a:solidFill>
              <a:latin typeface="Arial" panose="020B0604020202020204" pitchFamily="34" charset="0"/>
              <a:ea typeface="Calibri"/>
            </a:endParaRPr>
          </a:p>
        </p:txBody>
      </p:sp>
      <p:sp>
        <p:nvSpPr>
          <p:cNvPr id="2" name="Footer Placeholder 1"/>
          <p:cNvSpPr>
            <a:spLocks noGrp="1"/>
          </p:cNvSpPr>
          <p:nvPr>
            <p:ph type="ftr" sz="quarter" idx="11"/>
          </p:nvPr>
        </p:nvSpPr>
        <p:spPr/>
        <p:txBody>
          <a:bodyPr/>
          <a:lstStyle/>
          <a:p>
            <a:pPr>
              <a:defRPr/>
            </a:pPr>
            <a:r>
              <a:rPr lang="en-GB"/>
              <a:t>                             </a:t>
            </a:r>
          </a:p>
        </p:txBody>
      </p:sp>
    </p:spTree>
    <p:extLst>
      <p:ext uri="{BB962C8B-B14F-4D97-AF65-F5344CB8AC3E}">
        <p14:creationId xmlns:p14="http://schemas.microsoft.com/office/powerpoint/2010/main" val="3349604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11">
                                            <p:txEl>
                                              <p:pRg st="0" end="0"/>
                                            </p:txEl>
                                          </p:spTgt>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13">
                                            <p:txEl>
                                              <p:pRg st="0" end="0"/>
                                            </p:txEl>
                                          </p:spTgt>
                                        </p:tgtEl>
                                        <p:attrNameLst>
                                          <p:attrName>ppt_c</p:attrName>
                                        </p:attrNameLst>
                                      </p:cBhvr>
                                      <p:to>
                                        <a:schemeClr val="accent1"/>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13">
                                            <p:txEl>
                                              <p:pRg st="1" end="1"/>
                                            </p:txEl>
                                          </p:spTgt>
                                        </p:tgtEl>
                                        <p:attrNameLst>
                                          <p:attrName>ppt_c</p:attrName>
                                        </p:attrNameLst>
                                      </p:cBhvr>
                                      <p:to>
                                        <a:schemeClr val="accent1"/>
                                      </p:to>
                                    </p:animClr>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14">
                                            <p:txEl>
                                              <p:pRg st="0" end="0"/>
                                            </p:txEl>
                                          </p:spTgt>
                                        </p:tgtEl>
                                        <p:attrNameLst>
                                          <p:attrName>ppt_c</p:attrName>
                                        </p:attrNameLst>
                                      </p:cBhvr>
                                      <p:to>
                                        <a:schemeClr val="accent1"/>
                                      </p:to>
                                    </p:animClr>
                                  </p:sub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14">
                                            <p:txEl>
                                              <p:pRg st="1" end="1"/>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build="p" bldLvl="3"/>
      <p:bldP spid="13" grpId="0" build="p" bldLvl="3"/>
      <p:bldP spid="14" grpId="0" build="p" bldLvl="3"/>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normAutofit/>
          </a:bodyPr>
          <a:lstStyle/>
          <a:p>
            <a:pPr>
              <a:defRPr/>
            </a:pPr>
            <a:r>
              <a:rPr lang="en-GB" sz="3600" b="1" dirty="0">
                <a:latin typeface="Arial" panose="020B0604020202020204" pitchFamily="34" charset="0"/>
                <a:cs typeface="Arial" panose="020B0604020202020204" pitchFamily="34" charset="0"/>
              </a:rPr>
              <a:t>Ethics &amp; Morals</a:t>
            </a:r>
            <a:endParaRPr lang="en-US" sz="3600" b="1" dirty="0">
              <a:latin typeface="Arial" panose="020B0604020202020204" pitchFamily="34" charset="0"/>
              <a:cs typeface="Arial" panose="020B0604020202020204" pitchFamily="34" charset="0"/>
            </a:endParaRPr>
          </a:p>
        </p:txBody>
      </p:sp>
      <p:sp>
        <p:nvSpPr>
          <p:cNvPr id="50179" name="Rectangle 3"/>
          <p:cNvSpPr>
            <a:spLocks noGrp="1" noChangeArrowheads="1"/>
          </p:cNvSpPr>
          <p:nvPr>
            <p:ph idx="1"/>
          </p:nvPr>
        </p:nvSpPr>
        <p:spPr>
          <a:xfrm>
            <a:off x="755576" y="1700808"/>
            <a:ext cx="7931224" cy="4525963"/>
          </a:xfrm>
        </p:spPr>
        <p:txBody>
          <a:bodyPr>
            <a:normAutofit/>
          </a:bodyPr>
          <a:lstStyle/>
          <a:p>
            <a:r>
              <a:rPr lang="en-GB" altLang="en-US" sz="2800" dirty="0">
                <a:solidFill>
                  <a:srgbClr val="0070C0"/>
                </a:solidFill>
                <a:latin typeface="Arial" panose="020B0604020202020204" pitchFamily="34" charset="0"/>
                <a:cs typeface="Arial" panose="020B0604020202020204" pitchFamily="34" charset="0"/>
              </a:rPr>
              <a:t>Rules or standards governing the conduct of the research and researcher</a:t>
            </a:r>
          </a:p>
          <a:p>
            <a:endParaRPr lang="en-GB" altLang="en-US" sz="1200" dirty="0">
              <a:latin typeface="Arial" panose="020B0604020202020204" pitchFamily="34" charset="0"/>
              <a:cs typeface="Arial" panose="020B0604020202020204" pitchFamily="34" charset="0"/>
            </a:endParaRPr>
          </a:p>
          <a:p>
            <a:r>
              <a:rPr lang="en-GB" altLang="en-US" sz="2800" dirty="0">
                <a:solidFill>
                  <a:srgbClr val="002060"/>
                </a:solidFill>
                <a:latin typeface="Arial" panose="020B0604020202020204" pitchFamily="34" charset="0"/>
                <a:cs typeface="Arial" panose="020B0604020202020204" pitchFamily="34" charset="0"/>
              </a:rPr>
              <a:t>Moral code – what is ‘right’ and what is ‘wrong’</a:t>
            </a:r>
            <a:r>
              <a:rPr lang="en-GB" altLang="en-US" sz="2800"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p>
          <a:p>
            <a:endParaRPr lang="en-GB" altLang="en-US" sz="1200" dirty="0">
              <a:latin typeface="Arial" panose="020B0604020202020204" pitchFamily="34" charset="0"/>
              <a:cs typeface="Arial" panose="020B0604020202020204" pitchFamily="34" charset="0"/>
            </a:endParaRPr>
          </a:p>
          <a:p>
            <a:r>
              <a:rPr lang="en-GB" altLang="en-US" sz="2800" dirty="0">
                <a:solidFill>
                  <a:srgbClr val="7030A0"/>
                </a:solidFill>
                <a:latin typeface="Arial" panose="020B0604020202020204" pitchFamily="34" charset="0"/>
                <a:cs typeface="Arial" panose="020B0604020202020204" pitchFamily="34" charset="0"/>
              </a:rPr>
              <a:t>Highly subjective nature</a:t>
            </a:r>
          </a:p>
          <a:p>
            <a:endParaRPr lang="en-GB" altLang="en-US" sz="1200" dirty="0">
              <a:latin typeface="Arial" panose="020B0604020202020204" pitchFamily="34" charset="0"/>
              <a:cs typeface="Arial" panose="020B0604020202020204" pitchFamily="34" charset="0"/>
            </a:endParaRPr>
          </a:p>
          <a:p>
            <a:r>
              <a:rPr lang="en-GB" altLang="en-US" sz="2800" dirty="0">
                <a:solidFill>
                  <a:srgbClr val="FF0000"/>
                </a:solidFill>
                <a:latin typeface="Arial" panose="020B0604020202020204" pitchFamily="34" charset="0"/>
                <a:cs typeface="Arial" panose="020B0604020202020204" pitchFamily="34" charset="0"/>
              </a:rPr>
              <a:t>Tension between different stakeholders</a:t>
            </a:r>
            <a:endParaRPr lang="en-US" altLang="en-US" sz="2800" dirty="0">
              <a:solidFill>
                <a:srgbClr val="FF0000"/>
              </a:solidFill>
              <a:latin typeface="Arial" panose="020B0604020202020204" pitchFamily="34" charset="0"/>
              <a:cs typeface="Arial" panose="020B0604020202020204" pitchFamily="34" charset="0"/>
            </a:endParaRPr>
          </a:p>
        </p:txBody>
      </p:sp>
      <p:sp>
        <p:nvSpPr>
          <p:cNvPr id="2" name="Footer Placeholder 1"/>
          <p:cNvSpPr>
            <a:spLocks noGrp="1"/>
          </p:cNvSpPr>
          <p:nvPr>
            <p:ph type="ftr" sz="quarter" idx="11"/>
          </p:nvPr>
        </p:nvSpPr>
        <p:spPr/>
        <p:txBody>
          <a:bodyPr/>
          <a:lstStyle/>
          <a:p>
            <a:pPr>
              <a:defRPr/>
            </a:pPr>
            <a:r>
              <a:rPr lang="en-GB"/>
              <a:t>                             </a:t>
            </a:r>
          </a:p>
        </p:txBody>
      </p:sp>
      <p:sp>
        <p:nvSpPr>
          <p:cNvPr id="3" name="Slide Number Placeholder 2"/>
          <p:cNvSpPr>
            <a:spLocks noGrp="1"/>
          </p:cNvSpPr>
          <p:nvPr>
            <p:ph type="sldNum" sz="quarter" idx="12"/>
          </p:nvPr>
        </p:nvSpPr>
        <p:spPr/>
        <p:txBody>
          <a:bodyPr/>
          <a:lstStyle/>
          <a:p>
            <a:pPr>
              <a:defRPr/>
            </a:pPr>
            <a:fld id="{10ED8DE2-9191-4222-905E-DD09F21E1FF5}" type="slidenum">
              <a:rPr lang="en-GB" smtClean="0"/>
              <a:pPr>
                <a:defRPr/>
              </a:pPr>
              <a:t>25</a:t>
            </a:fld>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0179">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50179">
                                            <p:txEl>
                                              <p:pRg st="0" end="0"/>
                                            </p:txEl>
                                          </p:spTgt>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0179">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50179">
                                            <p:txEl>
                                              <p:pRg st="2" end="2"/>
                                            </p:txEl>
                                          </p:spTgt>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0179">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50179">
                                            <p:txEl>
                                              <p:pRg st="4" end="4"/>
                                            </p:txEl>
                                          </p:spTgt>
                                        </p:tgtEl>
                                        <p:attrNameLst>
                                          <p:attrName>ppt_c</p:attrName>
                                        </p:attrNameLst>
                                      </p:cBhvr>
                                      <p:to>
                                        <a:schemeClr val="accent1"/>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0179">
                                            <p:txEl>
                                              <p:pRg st="6" end="6"/>
                                            </p:txEl>
                                          </p:spTgt>
                                        </p:tgtEl>
                                        <p:attrNameLst>
                                          <p:attrName>style.visibility</p:attrName>
                                        </p:attrNameLst>
                                      </p:cBhvr>
                                      <p:to>
                                        <p:strVal val="visible"/>
                                      </p:to>
                                    </p:set>
                                  </p:childTnLst>
                                  <p:subTnLst>
                                    <p:animClr clrSpc="rgb" dir="cw">
                                      <p:cBhvr override="childStyle">
                                        <p:cTn dur="1" fill="hold" display="0" masterRel="nextClick" afterEffect="1"/>
                                        <p:tgtEl>
                                          <p:spTgt spid="50179">
                                            <p:txEl>
                                              <p:pRg st="6" end="6"/>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9"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Kahoot</a:t>
            </a:r>
            <a:r>
              <a:rPr lang="en-GB" dirty="0" smtClean="0"/>
              <a:t> Quiz</a:t>
            </a:r>
            <a:endParaRPr lang="en-GB" dirty="0"/>
          </a:p>
        </p:txBody>
      </p:sp>
      <p:sp>
        <p:nvSpPr>
          <p:cNvPr id="3" name="Content Placeholder 2"/>
          <p:cNvSpPr>
            <a:spLocks noGrp="1"/>
          </p:cNvSpPr>
          <p:nvPr>
            <p:ph idx="1"/>
          </p:nvPr>
        </p:nvSpPr>
        <p:spPr/>
        <p:txBody>
          <a:bodyPr/>
          <a:lstStyle/>
          <a:p>
            <a:r>
              <a:rPr lang="en-GB" dirty="0" smtClean="0"/>
              <a:t>Critical Writing</a:t>
            </a:r>
          </a:p>
          <a:p>
            <a:r>
              <a:rPr lang="en-GB" dirty="0" smtClean="0"/>
              <a:t>Research Methods</a:t>
            </a:r>
          </a:p>
          <a:p>
            <a:endParaRPr lang="en-GB" dirty="0"/>
          </a:p>
          <a:p>
            <a:r>
              <a:rPr lang="en-GB" dirty="0" smtClean="0"/>
              <a:t>Go to Kahoot.it</a:t>
            </a:r>
            <a:endParaRPr lang="en-GB" dirty="0"/>
          </a:p>
        </p:txBody>
      </p:sp>
    </p:spTree>
    <p:extLst>
      <p:ext uri="{BB962C8B-B14F-4D97-AF65-F5344CB8AC3E}">
        <p14:creationId xmlns:p14="http://schemas.microsoft.com/office/powerpoint/2010/main" val="99610209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324</TotalTime>
  <Words>1539</Words>
  <Application>Microsoft Office PowerPoint</Application>
  <PresentationFormat>On-screen Show (4:3)</PresentationFormat>
  <Paragraphs>270</Paragraphs>
  <Slides>26</Slides>
  <Notes>12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26</vt:i4>
      </vt:variant>
    </vt:vector>
  </HeadingPairs>
  <TitlesOfParts>
    <vt:vector size="35" baseType="lpstr">
      <vt:lpstr>Arial</vt:lpstr>
      <vt:lpstr>Book Antiqua</vt:lpstr>
      <vt:lpstr>Calibri</vt:lpstr>
      <vt:lpstr>Lucida Sans</vt:lpstr>
      <vt:lpstr>Times New Roman</vt:lpstr>
      <vt:lpstr>Wingdings</vt:lpstr>
      <vt:lpstr>Wingdings 2</vt:lpstr>
      <vt:lpstr>Wingdings 3</vt:lpstr>
      <vt:lpstr>Apex</vt:lpstr>
      <vt:lpstr>Critical Thinking</vt:lpstr>
      <vt:lpstr>This week</vt:lpstr>
      <vt:lpstr>The ‘Theorists’</vt:lpstr>
      <vt:lpstr>Theorists – Collate the following…</vt:lpstr>
      <vt:lpstr>Critical Thinking Model</vt:lpstr>
      <vt:lpstr>Toulmin’s Model</vt:lpstr>
      <vt:lpstr>Toulmin’s Model</vt:lpstr>
      <vt:lpstr>PowerPoint Presentation</vt:lpstr>
      <vt:lpstr>Research mehtods</vt:lpstr>
      <vt:lpstr>Primary  v  Secondary Data</vt:lpstr>
      <vt:lpstr>Primary  v  Secondary Data</vt:lpstr>
      <vt:lpstr>Primary and Secondary Data</vt:lpstr>
      <vt:lpstr>Sources of Secondary Data</vt:lpstr>
      <vt:lpstr>Quantitative/Qualitative Data</vt:lpstr>
      <vt:lpstr>Qualitative v Quantitative</vt:lpstr>
      <vt:lpstr>Qualitative v Quantitative</vt:lpstr>
      <vt:lpstr>Qualitative v Quantitative</vt:lpstr>
      <vt:lpstr>Collate information on following topics and highlight data used from primary or secondary sources</vt:lpstr>
      <vt:lpstr>Qualitative v Quantitative</vt:lpstr>
      <vt:lpstr>Overview of Research Methods</vt:lpstr>
      <vt:lpstr>Overview of Research Methods</vt:lpstr>
      <vt:lpstr>Overview of Research Methods</vt:lpstr>
      <vt:lpstr>Overview of Research Methods</vt:lpstr>
      <vt:lpstr>Overview of Research Methods</vt:lpstr>
      <vt:lpstr>Ethics &amp; Morals</vt:lpstr>
      <vt:lpstr>Kahoot Quiz</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Critical Thinking</dc:title>
  <dc:creator>Shehla</dc:creator>
  <cp:lastModifiedBy>Julie Thomas</cp:lastModifiedBy>
  <cp:revision>26</cp:revision>
  <dcterms:created xsi:type="dcterms:W3CDTF">2018-10-24T18:12:45Z</dcterms:created>
  <dcterms:modified xsi:type="dcterms:W3CDTF">2019-02-25T15:41:52Z</dcterms:modified>
</cp:coreProperties>
</file>