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notesSlides/notesSlide7.xml" ContentType="application/vnd.openxmlformats-officedocument.presentationml.notesSlid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charts/chart5.xml" ContentType="application/vnd.openxmlformats-officedocument.drawingml.chart+xml"/>
  <Override PartName="/ppt/charts/style5.xml" ContentType="application/vnd.ms-office.chartstyle+xml"/>
  <Override PartName="/ppt/charts/colors5.xml" ContentType="application/vnd.ms-office.chartcolorstyle+xml"/>
  <Override PartName="/ppt/charts/chart6.xml" ContentType="application/vnd.openxmlformats-officedocument.drawingml.chart+xml"/>
  <Override PartName="/ppt/charts/style6.xml" ContentType="application/vnd.ms-office.chartstyle+xml"/>
  <Override PartName="/ppt/charts/colors6.xml" ContentType="application/vnd.ms-office.chartcolorstyle+xml"/>
  <Override PartName="/ppt/charts/chart7.xml" ContentType="application/vnd.openxmlformats-officedocument.drawingml.chart+xml"/>
  <Override PartName="/ppt/charts/style7.xml" ContentType="application/vnd.ms-office.chartstyle+xml"/>
  <Override PartName="/ppt/charts/colors7.xml" ContentType="application/vnd.ms-office.chartcolorstyl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09" r:id="rId4"/>
  </p:sldMasterIdLst>
  <p:notesMasterIdLst>
    <p:notesMasterId r:id="rId44"/>
  </p:notesMasterIdLst>
  <p:handoutMasterIdLst>
    <p:handoutMasterId r:id="rId45"/>
  </p:handoutMasterIdLst>
  <p:sldIdLst>
    <p:sldId id="258" r:id="rId5"/>
    <p:sldId id="259" r:id="rId6"/>
    <p:sldId id="260" r:id="rId7"/>
    <p:sldId id="261" r:id="rId8"/>
    <p:sldId id="262" r:id="rId9"/>
    <p:sldId id="256" r:id="rId10"/>
    <p:sldId id="257" r:id="rId11"/>
    <p:sldId id="268" r:id="rId12"/>
    <p:sldId id="269" r:id="rId13"/>
    <p:sldId id="266" r:id="rId14"/>
    <p:sldId id="270" r:id="rId15"/>
    <p:sldId id="271" r:id="rId16"/>
    <p:sldId id="267" r:id="rId17"/>
    <p:sldId id="265" r:id="rId18"/>
    <p:sldId id="272" r:id="rId19"/>
    <p:sldId id="274" r:id="rId20"/>
    <p:sldId id="273" r:id="rId21"/>
    <p:sldId id="276" r:id="rId22"/>
    <p:sldId id="285" r:id="rId23"/>
    <p:sldId id="282" r:id="rId24"/>
    <p:sldId id="277" r:id="rId25"/>
    <p:sldId id="275" r:id="rId26"/>
    <p:sldId id="286" r:id="rId27"/>
    <p:sldId id="287" r:id="rId28"/>
    <p:sldId id="288" r:id="rId29"/>
    <p:sldId id="291" r:id="rId30"/>
    <p:sldId id="292" r:id="rId31"/>
    <p:sldId id="293" r:id="rId32"/>
    <p:sldId id="294" r:id="rId33"/>
    <p:sldId id="295" r:id="rId34"/>
    <p:sldId id="296" r:id="rId35"/>
    <p:sldId id="297" r:id="rId36"/>
    <p:sldId id="300" r:id="rId37"/>
    <p:sldId id="301" r:id="rId38"/>
    <p:sldId id="298" r:id="rId39"/>
    <p:sldId id="264" r:id="rId40"/>
    <p:sldId id="284" r:id="rId41"/>
    <p:sldId id="289" r:id="rId42"/>
    <p:sldId id="290" r:id="rId4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D9565C3-C00E-40DE-B7DC-0D7934289DE7}" v="37" dt="2025-04-01T20:14:53.3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6408" autoAdjust="0"/>
  </p:normalViewPr>
  <p:slideViewPr>
    <p:cSldViewPr snapToGrid="0">
      <p:cViewPr>
        <p:scale>
          <a:sx n="40" d="100"/>
          <a:sy n="40" d="100"/>
        </p:scale>
        <p:origin x="1684" y="7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8" d="100"/>
          <a:sy n="88" d="100"/>
        </p:scale>
        <p:origin x="3822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viewProps" Target="viewProps.xml"/><Relationship Id="rId50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presProps" Target="pres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2304028_student_uwtsd_ac_uk/Documents/Documents/Year%202/Group%20Project/Proof%20of%20concept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2304028_student_uwtsd_ac_uk/Documents/Documents/Year%202/Group%20Project/Proof%20of%20concept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2304028_student_uwtsd_ac_uk/Documents/Documents/Year%202/Group%20Project/Proof%20of%20concept.xlsx" TargetMode="Externa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2304321_student_uwtsd_ac_uk/Documents/UWTSD/Second%20Year/Group%20Design%20Project/Aero/Wing%20Profile%20Data.xlsx" TargetMode="External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2304321_student_uwtsd_ac_uk/Documents/UWTSD/Second%20Year/Group%20Design%20Project/Aero/Wing%20Profile%20Data.xlsx" TargetMode="External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ppt/charts/_rels/chart6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2304321_student_uwtsd_ac_uk/Documents/UWTSD/Second%20Year/Group%20Design%20Project/Aero/Wing%20Profile%20Data.xlsx" TargetMode="External"/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ppt/charts/_rels/chart7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2304321_student_uwtsd_ac_uk/Documents/UWTSD/Second%20Year/Group%20Design%20Project/Aero/Wing%20Profile%20Data.xlsx" TargetMode="External"/><Relationship Id="rId2" Type="http://schemas.microsoft.com/office/2011/relationships/chartColorStyle" Target="colors7.xml"/><Relationship Id="rId1" Type="http://schemas.microsoft.com/office/2011/relationships/chartStyle" Target="style7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baseline="0"/>
              <a:t>Stress Vs Force </a:t>
            </a:r>
            <a:endParaRPr lang="en-GB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GB"/>
        </a:p>
      </c:txPr>
    </c:title>
    <c:autoTitleDeleted val="0"/>
    <c:plotArea>
      <c:layout>
        <c:manualLayout>
          <c:layoutTarget val="inner"/>
          <c:xMode val="edge"/>
          <c:yMode val="edge"/>
          <c:x val="0.16577706547743479"/>
          <c:y val="0.1902830112809715"/>
          <c:w val="0.80172949620235523"/>
          <c:h val="0.6862249321898829"/>
        </c:manualLayout>
      </c:layout>
      <c:scatterChart>
        <c:scatterStyle val="smoothMarker"/>
        <c:varyColors val="0"/>
        <c:ser>
          <c:idx val="0"/>
          <c:order val="0"/>
          <c:tx>
            <c:v>Basic Under Mount</c:v>
          </c:tx>
          <c:spPr>
            <a:ln w="19050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xVal>
            <c:numRef>
              <c:f>'Mount Comparison'!$B$4:$B$10</c:f>
              <c:numCache>
                <c:formatCode>General</c:formatCode>
                <c:ptCount val="7"/>
                <c:pt idx="0">
                  <c:v>10</c:v>
                </c:pt>
                <c:pt idx="1">
                  <c:v>50</c:v>
                </c:pt>
                <c:pt idx="2">
                  <c:v>100</c:v>
                </c:pt>
                <c:pt idx="3">
                  <c:v>150</c:v>
                </c:pt>
                <c:pt idx="4">
                  <c:v>200</c:v>
                </c:pt>
                <c:pt idx="5">
                  <c:v>500</c:v>
                </c:pt>
                <c:pt idx="6">
                  <c:v>1000</c:v>
                </c:pt>
              </c:numCache>
            </c:numRef>
          </c:xVal>
          <c:yVal>
            <c:numRef>
              <c:f>'Mount Comparison'!$C$4:$C$10</c:f>
              <c:numCache>
                <c:formatCode>0.00E+00</c:formatCode>
                <c:ptCount val="7"/>
                <c:pt idx="0">
                  <c:v>261800</c:v>
                </c:pt>
                <c:pt idx="1">
                  <c:v>1309000</c:v>
                </c:pt>
                <c:pt idx="2">
                  <c:v>2610000</c:v>
                </c:pt>
                <c:pt idx="3">
                  <c:v>3927000</c:v>
                </c:pt>
                <c:pt idx="4">
                  <c:v>5236000</c:v>
                </c:pt>
                <c:pt idx="5">
                  <c:v>13090000</c:v>
                </c:pt>
                <c:pt idx="6">
                  <c:v>26180000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A921-45E9-8BB7-6C2E82551121}"/>
            </c:ext>
          </c:extLst>
        </c:ser>
        <c:ser>
          <c:idx val="1"/>
          <c:order val="1"/>
          <c:tx>
            <c:v>Basic Swan Neck</c:v>
          </c:tx>
          <c:spPr>
            <a:ln w="19050" cap="rnd">
              <a:solidFill>
                <a:schemeClr val="accent2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2"/>
              </a:solidFill>
              <a:ln w="9525">
                <a:solidFill>
                  <a:schemeClr val="accent2"/>
                </a:solidFill>
              </a:ln>
              <a:effectLst/>
            </c:spPr>
          </c:marker>
          <c:xVal>
            <c:numRef>
              <c:f>'Mount Comparison'!$B$14:$B$20</c:f>
              <c:numCache>
                <c:formatCode>General</c:formatCode>
                <c:ptCount val="7"/>
                <c:pt idx="0">
                  <c:v>10</c:v>
                </c:pt>
                <c:pt idx="1">
                  <c:v>50</c:v>
                </c:pt>
                <c:pt idx="2">
                  <c:v>100</c:v>
                </c:pt>
                <c:pt idx="3">
                  <c:v>150</c:v>
                </c:pt>
                <c:pt idx="4">
                  <c:v>200</c:v>
                </c:pt>
                <c:pt idx="5">
                  <c:v>500</c:v>
                </c:pt>
                <c:pt idx="6">
                  <c:v>1000</c:v>
                </c:pt>
              </c:numCache>
            </c:numRef>
          </c:xVal>
          <c:yVal>
            <c:numRef>
              <c:f>'Mount Comparison'!$C$14:$C$20</c:f>
              <c:numCache>
                <c:formatCode>0.00E+00</c:formatCode>
                <c:ptCount val="7"/>
                <c:pt idx="0">
                  <c:v>495000</c:v>
                </c:pt>
                <c:pt idx="1">
                  <c:v>2480000</c:v>
                </c:pt>
                <c:pt idx="2">
                  <c:v>4959000</c:v>
                </c:pt>
                <c:pt idx="3">
                  <c:v>7439000</c:v>
                </c:pt>
                <c:pt idx="4">
                  <c:v>9919000</c:v>
                </c:pt>
                <c:pt idx="5">
                  <c:v>24800000</c:v>
                </c:pt>
                <c:pt idx="6">
                  <c:v>49590000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1-A921-45E9-8BB7-6C2E82551121}"/>
            </c:ext>
          </c:extLst>
        </c:ser>
        <c:ser>
          <c:idx val="2"/>
          <c:order val="2"/>
          <c:tx>
            <c:v>Basic Side Mount</c:v>
          </c:tx>
          <c:spPr>
            <a:ln w="19050" cap="rnd">
              <a:solidFill>
                <a:schemeClr val="accent3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3"/>
              </a:solidFill>
              <a:ln w="9525">
                <a:solidFill>
                  <a:schemeClr val="accent3"/>
                </a:solidFill>
              </a:ln>
              <a:effectLst/>
            </c:spPr>
          </c:marker>
          <c:xVal>
            <c:numRef>
              <c:f>'Mount Comparison'!$H$4:$H$10</c:f>
              <c:numCache>
                <c:formatCode>General</c:formatCode>
                <c:ptCount val="7"/>
                <c:pt idx="0">
                  <c:v>10</c:v>
                </c:pt>
                <c:pt idx="1">
                  <c:v>50</c:v>
                </c:pt>
                <c:pt idx="2">
                  <c:v>100</c:v>
                </c:pt>
                <c:pt idx="3">
                  <c:v>150</c:v>
                </c:pt>
                <c:pt idx="4">
                  <c:v>200</c:v>
                </c:pt>
                <c:pt idx="5">
                  <c:v>500</c:v>
                </c:pt>
                <c:pt idx="6">
                  <c:v>1000</c:v>
                </c:pt>
              </c:numCache>
            </c:numRef>
          </c:xVal>
          <c:yVal>
            <c:numRef>
              <c:f>'Mount Comparison'!$I$4:$I$10</c:f>
              <c:numCache>
                <c:formatCode>0.00E+00</c:formatCode>
                <c:ptCount val="7"/>
                <c:pt idx="0">
                  <c:v>592700</c:v>
                </c:pt>
                <c:pt idx="1">
                  <c:v>2963000</c:v>
                </c:pt>
                <c:pt idx="2">
                  <c:v>5927000</c:v>
                </c:pt>
                <c:pt idx="3">
                  <c:v>8890000</c:v>
                </c:pt>
                <c:pt idx="4">
                  <c:v>11850000</c:v>
                </c:pt>
                <c:pt idx="5">
                  <c:v>29630000</c:v>
                </c:pt>
                <c:pt idx="6">
                  <c:v>59270000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2-A921-45E9-8BB7-6C2E82551121}"/>
            </c:ext>
          </c:extLst>
        </c:ser>
        <c:ser>
          <c:idx val="3"/>
          <c:order val="3"/>
          <c:tx>
            <c:v>Basic R Swan Neck</c:v>
          </c:tx>
          <c:spPr>
            <a:ln w="19050" cap="rnd">
              <a:solidFill>
                <a:schemeClr val="accent4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4"/>
              </a:solidFill>
              <a:ln w="9525">
                <a:solidFill>
                  <a:schemeClr val="accent4"/>
                </a:solidFill>
              </a:ln>
              <a:effectLst/>
            </c:spPr>
          </c:marker>
          <c:xVal>
            <c:numRef>
              <c:f>'Mount Comparison'!$H$14:$H$20</c:f>
              <c:numCache>
                <c:formatCode>General</c:formatCode>
                <c:ptCount val="7"/>
                <c:pt idx="0">
                  <c:v>10</c:v>
                </c:pt>
                <c:pt idx="1">
                  <c:v>50</c:v>
                </c:pt>
                <c:pt idx="2">
                  <c:v>100</c:v>
                </c:pt>
                <c:pt idx="3">
                  <c:v>150</c:v>
                </c:pt>
                <c:pt idx="4">
                  <c:v>200</c:v>
                </c:pt>
                <c:pt idx="5">
                  <c:v>500</c:v>
                </c:pt>
                <c:pt idx="6">
                  <c:v>1000</c:v>
                </c:pt>
              </c:numCache>
            </c:numRef>
          </c:xVal>
          <c:yVal>
            <c:numRef>
              <c:f>'Mount Comparison'!$I$14:$I$20</c:f>
              <c:numCache>
                <c:formatCode>0.00E+00</c:formatCode>
                <c:ptCount val="7"/>
                <c:pt idx="0">
                  <c:v>125600</c:v>
                </c:pt>
                <c:pt idx="1">
                  <c:v>627800</c:v>
                </c:pt>
                <c:pt idx="2">
                  <c:v>1256000</c:v>
                </c:pt>
                <c:pt idx="3">
                  <c:v>1883000</c:v>
                </c:pt>
                <c:pt idx="4">
                  <c:v>2511000</c:v>
                </c:pt>
                <c:pt idx="5">
                  <c:v>6278000</c:v>
                </c:pt>
                <c:pt idx="6">
                  <c:v>12560000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3-A921-45E9-8BB7-6C2E8255112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380237775"/>
        <c:axId val="1380238735"/>
      </c:scatterChart>
      <c:valAx>
        <c:axId val="1380237775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Force</a:t>
                </a:r>
                <a:r>
                  <a:rPr lang="en-GB" baseline="0"/>
                  <a:t> (N)</a:t>
                </a:r>
                <a:endParaRPr lang="en-GB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GB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380238735"/>
        <c:crosses val="autoZero"/>
        <c:crossBetween val="midCat"/>
      </c:valAx>
      <c:valAx>
        <c:axId val="1380238735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baseline="0"/>
                  <a:t>Stress (Nm) </a:t>
                </a:r>
                <a:endParaRPr lang="en-GB"/>
              </a:p>
            </c:rich>
          </c:tx>
          <c:layout>
            <c:manualLayout>
              <c:xMode val="edge"/>
              <c:yMode val="edge"/>
              <c:x val="1.9788632615613311E-2"/>
              <c:y val="0.4488060301654494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GB"/>
            </a:p>
          </c:txPr>
        </c:title>
        <c:numFmt formatCode="0.00E+0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380237775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16289890754806091"/>
          <c:y val="0.1969191177008166"/>
          <c:w val="0.27173731408573926"/>
          <c:h val="0.3125021872265967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Buckling</a:t>
            </a:r>
            <a:r>
              <a:rPr lang="en-GB" baseline="0"/>
              <a:t> Vs Force </a:t>
            </a:r>
            <a:endParaRPr lang="en-GB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GB"/>
        </a:p>
      </c:txPr>
    </c:title>
    <c:autoTitleDeleted val="0"/>
    <c:plotArea>
      <c:layout>
        <c:manualLayout>
          <c:layoutTarget val="inner"/>
          <c:xMode val="edge"/>
          <c:yMode val="edge"/>
          <c:x val="0.13831946006749157"/>
          <c:y val="4.3717239426704316E-2"/>
          <c:w val="0.82568053993250845"/>
          <c:h val="0.8472371931547289"/>
        </c:manualLayout>
      </c:layout>
      <c:scatterChart>
        <c:scatterStyle val="smoothMarker"/>
        <c:varyColors val="0"/>
        <c:ser>
          <c:idx val="0"/>
          <c:order val="0"/>
          <c:tx>
            <c:v>Basic Under Mount</c:v>
          </c:tx>
          <c:spPr>
            <a:ln w="19050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xVal>
            <c:numRef>
              <c:f>'Mount Comparison'!$B$4:$B$10</c:f>
              <c:numCache>
                <c:formatCode>General</c:formatCode>
                <c:ptCount val="7"/>
                <c:pt idx="0">
                  <c:v>10</c:v>
                </c:pt>
                <c:pt idx="1">
                  <c:v>50</c:v>
                </c:pt>
                <c:pt idx="2">
                  <c:v>100</c:v>
                </c:pt>
                <c:pt idx="3">
                  <c:v>150</c:v>
                </c:pt>
                <c:pt idx="4">
                  <c:v>200</c:v>
                </c:pt>
                <c:pt idx="5">
                  <c:v>500</c:v>
                </c:pt>
                <c:pt idx="6">
                  <c:v>1000</c:v>
                </c:pt>
              </c:numCache>
            </c:numRef>
          </c:xVal>
          <c:yVal>
            <c:numRef>
              <c:f>'Mount Comparison'!$F$4:$F$10</c:f>
              <c:numCache>
                <c:formatCode>0.00E+00</c:formatCode>
                <c:ptCount val="7"/>
                <c:pt idx="0">
                  <c:v>0.184</c:v>
                </c:pt>
                <c:pt idx="1">
                  <c:v>8.2269999999999996E-2</c:v>
                </c:pt>
                <c:pt idx="2">
                  <c:v>5.8169999999999999E-2</c:v>
                </c:pt>
                <c:pt idx="3">
                  <c:v>4.7500000000000001E-2</c:v>
                </c:pt>
                <c:pt idx="4">
                  <c:v>4.113E-2</c:v>
                </c:pt>
                <c:pt idx="5">
                  <c:v>2.6020000000000001E-2</c:v>
                </c:pt>
                <c:pt idx="6">
                  <c:v>1.84E-2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189B-4E8A-B8EF-F5B02B542E98}"/>
            </c:ext>
          </c:extLst>
        </c:ser>
        <c:ser>
          <c:idx val="1"/>
          <c:order val="1"/>
          <c:tx>
            <c:v>Basic Swan Neck</c:v>
          </c:tx>
          <c:spPr>
            <a:ln w="19050" cap="rnd">
              <a:solidFill>
                <a:schemeClr val="accent2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2"/>
              </a:solidFill>
              <a:ln w="9525">
                <a:solidFill>
                  <a:schemeClr val="accent2"/>
                </a:solidFill>
              </a:ln>
              <a:effectLst/>
            </c:spPr>
          </c:marker>
          <c:xVal>
            <c:numRef>
              <c:f>'Mount Comparison'!$B$14:$B$20</c:f>
              <c:numCache>
                <c:formatCode>General</c:formatCode>
                <c:ptCount val="7"/>
                <c:pt idx="0">
                  <c:v>10</c:v>
                </c:pt>
                <c:pt idx="1">
                  <c:v>50</c:v>
                </c:pt>
                <c:pt idx="2">
                  <c:v>100</c:v>
                </c:pt>
                <c:pt idx="3">
                  <c:v>150</c:v>
                </c:pt>
                <c:pt idx="4">
                  <c:v>200</c:v>
                </c:pt>
                <c:pt idx="5">
                  <c:v>500</c:v>
                </c:pt>
                <c:pt idx="6">
                  <c:v>1000</c:v>
                </c:pt>
              </c:numCache>
            </c:numRef>
          </c:xVal>
          <c:yVal>
            <c:numRef>
              <c:f>'Mount Comparison'!$F$14:$F$20</c:f>
              <c:numCache>
                <c:formatCode>0.00E+00</c:formatCode>
                <c:ptCount val="7"/>
                <c:pt idx="0">
                  <c:v>0.2356</c:v>
                </c:pt>
                <c:pt idx="1">
                  <c:v>0.10539999999999999</c:v>
                </c:pt>
                <c:pt idx="2">
                  <c:v>7.4499999999999997E-2</c:v>
                </c:pt>
                <c:pt idx="3">
                  <c:v>6.0830000000000002E-2</c:v>
                </c:pt>
                <c:pt idx="4">
                  <c:v>5.2679999999999998E-2</c:v>
                </c:pt>
                <c:pt idx="5">
                  <c:v>3.3320000000000002E-2</c:v>
                </c:pt>
                <c:pt idx="6">
                  <c:v>2.3560000000000001E-2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1-189B-4E8A-B8EF-F5B02B542E98}"/>
            </c:ext>
          </c:extLst>
        </c:ser>
        <c:ser>
          <c:idx val="2"/>
          <c:order val="2"/>
          <c:tx>
            <c:v>Basic Side Mount</c:v>
          </c:tx>
          <c:spPr>
            <a:ln w="19050" cap="rnd">
              <a:solidFill>
                <a:schemeClr val="accent3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3"/>
              </a:solidFill>
              <a:ln w="9525">
                <a:solidFill>
                  <a:schemeClr val="accent3"/>
                </a:solidFill>
              </a:ln>
              <a:effectLst/>
            </c:spPr>
          </c:marker>
          <c:xVal>
            <c:numRef>
              <c:f>'Mount Comparison'!$H$4:$H$10</c:f>
              <c:numCache>
                <c:formatCode>General</c:formatCode>
                <c:ptCount val="7"/>
                <c:pt idx="0">
                  <c:v>10</c:v>
                </c:pt>
                <c:pt idx="1">
                  <c:v>50</c:v>
                </c:pt>
                <c:pt idx="2">
                  <c:v>100</c:v>
                </c:pt>
                <c:pt idx="3">
                  <c:v>150</c:v>
                </c:pt>
                <c:pt idx="4">
                  <c:v>200</c:v>
                </c:pt>
                <c:pt idx="5">
                  <c:v>500</c:v>
                </c:pt>
                <c:pt idx="6">
                  <c:v>1000</c:v>
                </c:pt>
              </c:numCache>
            </c:numRef>
          </c:xVal>
          <c:yVal>
            <c:numRef>
              <c:f>'Mount Comparison'!$L$4:$L$10</c:f>
              <c:numCache>
                <c:formatCode>0.00E+00</c:formatCode>
                <c:ptCount val="7"/>
                <c:pt idx="0">
                  <c:v>0.22040000000000001</c:v>
                </c:pt>
                <c:pt idx="1">
                  <c:v>9.8570000000000005E-2</c:v>
                </c:pt>
                <c:pt idx="2">
                  <c:v>6.9699999999999998E-2</c:v>
                </c:pt>
                <c:pt idx="3">
                  <c:v>5.6910000000000002E-2</c:v>
                </c:pt>
                <c:pt idx="4">
                  <c:v>4.929E-2</c:v>
                </c:pt>
                <c:pt idx="5">
                  <c:v>3.117E-2</c:v>
                </c:pt>
                <c:pt idx="6">
                  <c:v>2.2040000000000001E-2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2-189B-4E8A-B8EF-F5B02B542E98}"/>
            </c:ext>
          </c:extLst>
        </c:ser>
        <c:ser>
          <c:idx val="3"/>
          <c:order val="3"/>
          <c:tx>
            <c:v>Basic R Swan Neck</c:v>
          </c:tx>
          <c:spPr>
            <a:ln w="19050" cap="rnd">
              <a:solidFill>
                <a:schemeClr val="accent4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4"/>
              </a:solidFill>
              <a:ln w="9525">
                <a:solidFill>
                  <a:schemeClr val="accent4"/>
                </a:solidFill>
              </a:ln>
              <a:effectLst/>
            </c:spPr>
          </c:marker>
          <c:xVal>
            <c:numRef>
              <c:f>'Mount Comparison'!$H$14:$H$20</c:f>
              <c:numCache>
                <c:formatCode>General</c:formatCode>
                <c:ptCount val="7"/>
                <c:pt idx="0">
                  <c:v>10</c:v>
                </c:pt>
                <c:pt idx="1">
                  <c:v>50</c:v>
                </c:pt>
                <c:pt idx="2">
                  <c:v>100</c:v>
                </c:pt>
                <c:pt idx="3">
                  <c:v>150</c:v>
                </c:pt>
                <c:pt idx="4">
                  <c:v>200</c:v>
                </c:pt>
                <c:pt idx="5">
                  <c:v>500</c:v>
                </c:pt>
                <c:pt idx="6">
                  <c:v>1000</c:v>
                </c:pt>
              </c:numCache>
            </c:numRef>
          </c:xVal>
          <c:yVal>
            <c:numRef>
              <c:f>'Mount Comparison'!$L$14:$L$20</c:f>
              <c:numCache>
                <c:formatCode>0.00E+00</c:formatCode>
                <c:ptCount val="7"/>
                <c:pt idx="0">
                  <c:v>0.26640000000000003</c:v>
                </c:pt>
                <c:pt idx="1">
                  <c:v>0.1182</c:v>
                </c:pt>
                <c:pt idx="2">
                  <c:v>8.3599999999999994E-2</c:v>
                </c:pt>
                <c:pt idx="3">
                  <c:v>6.8260000000000001E-2</c:v>
                </c:pt>
                <c:pt idx="4">
                  <c:v>5.9110000000000003E-2</c:v>
                </c:pt>
                <c:pt idx="5">
                  <c:v>3.739E-2</c:v>
                </c:pt>
                <c:pt idx="6">
                  <c:v>2.6440000000000002E-2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3-189B-4E8A-B8EF-F5B02B542E9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380237775"/>
        <c:axId val="1380238735"/>
      </c:scatterChart>
      <c:valAx>
        <c:axId val="1380237775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Force</a:t>
                </a:r>
                <a:r>
                  <a:rPr lang="en-GB" baseline="0"/>
                  <a:t> (N)</a:t>
                </a:r>
                <a:endParaRPr lang="en-GB"/>
              </a:p>
            </c:rich>
          </c:tx>
          <c:layout>
            <c:manualLayout>
              <c:xMode val="edge"/>
              <c:yMode val="edge"/>
              <c:x val="0.4848095238095238"/>
              <c:y val="0.9398415663423807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GB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380238735"/>
        <c:crosses val="autoZero"/>
        <c:crossBetween val="midCat"/>
      </c:valAx>
      <c:valAx>
        <c:axId val="1380238735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Buckling (Pa)</a:t>
                </a:r>
                <a:r>
                  <a:rPr lang="en-GB" baseline="0"/>
                  <a:t> </a:t>
                </a:r>
                <a:endParaRPr lang="en-GB"/>
              </a:p>
            </c:rich>
          </c:tx>
          <c:layout>
            <c:manualLayout>
              <c:xMode val="edge"/>
              <c:yMode val="edge"/>
              <c:x val="4.3650168728908883E-3"/>
              <c:y val="0.34973974461700641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GB"/>
            </a:p>
          </c:txPr>
        </c:title>
        <c:numFmt formatCode="0.00E+0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380237775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66278646419197595"/>
          <c:y val="0.10035128557560864"/>
          <c:w val="0.27173731408573926"/>
          <c:h val="0.3125021872265967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400" b="0" i="0" u="none" strike="noStrike" kern="1200" spc="0" baseline="0">
                <a:solidFill>
                  <a:sysClr val="windowText" lastClr="000000">
                    <a:lumMod val="65000"/>
                    <a:lumOff val="35000"/>
                  </a:sysClr>
                </a:solidFill>
                <a:latin typeface="+mn-lt"/>
                <a:ea typeface="+mn-ea"/>
                <a:cs typeface="+mn-cs"/>
              </a:defRPr>
            </a:pPr>
            <a:r>
              <a:rPr lang="en-GB" sz="1400" b="0" i="0" u="none" strike="noStrike" kern="1200" baseline="0">
                <a:solidFill>
                  <a:sysClr val="windowText" lastClr="000000">
                    <a:lumMod val="65000"/>
                    <a:lumOff val="35000"/>
                  </a:sysClr>
                </a:solidFill>
              </a:rPr>
              <a:t>Displacement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>
                <a:solidFill>
                  <a:sysClr val="windowText" lastClr="000000">
                    <a:lumMod val="65000"/>
                    <a:lumOff val="35000"/>
                  </a:sysClr>
                </a:solidFill>
              </a:defRPr>
            </a:pPr>
            <a:r>
              <a:rPr lang="en-GB" baseline="0"/>
              <a:t> Vs Force </a:t>
            </a:r>
            <a:endParaRPr lang="en-GB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marL="0" marR="0" lvl="0" indent="0" algn="ctr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 sz="1400" b="0" i="0" u="none" strike="noStrike" kern="1200" spc="0" baseline="0">
              <a:solidFill>
                <a:sysClr val="windowText" lastClr="000000">
                  <a:lumMod val="65000"/>
                  <a:lumOff val="35000"/>
                </a:sysClr>
              </a:solidFill>
              <a:latin typeface="+mn-lt"/>
              <a:ea typeface="+mn-ea"/>
              <a:cs typeface="+mn-cs"/>
            </a:defRPr>
          </a:pPr>
          <a:endParaRPr lang="en-GB"/>
        </a:p>
      </c:txPr>
    </c:title>
    <c:autoTitleDeleted val="0"/>
    <c:plotArea>
      <c:layout/>
      <c:scatterChart>
        <c:scatterStyle val="smoothMarker"/>
        <c:varyColors val="0"/>
        <c:ser>
          <c:idx val="0"/>
          <c:order val="0"/>
          <c:tx>
            <c:v>Basic Under Mount</c:v>
          </c:tx>
          <c:spPr>
            <a:ln w="19050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xVal>
            <c:numRef>
              <c:f>'Mount Comparison'!$B$4:$B$10</c:f>
              <c:numCache>
                <c:formatCode>General</c:formatCode>
                <c:ptCount val="7"/>
                <c:pt idx="0">
                  <c:v>10</c:v>
                </c:pt>
                <c:pt idx="1">
                  <c:v>50</c:v>
                </c:pt>
                <c:pt idx="2">
                  <c:v>100</c:v>
                </c:pt>
                <c:pt idx="3">
                  <c:v>150</c:v>
                </c:pt>
                <c:pt idx="4">
                  <c:v>200</c:v>
                </c:pt>
                <c:pt idx="5">
                  <c:v>500</c:v>
                </c:pt>
                <c:pt idx="6">
                  <c:v>1000</c:v>
                </c:pt>
              </c:numCache>
            </c:numRef>
          </c:xVal>
          <c:yVal>
            <c:numRef>
              <c:f>'Mount Comparison'!$D$4:$D$10</c:f>
              <c:numCache>
                <c:formatCode>0.00E+00</c:formatCode>
                <c:ptCount val="7"/>
                <c:pt idx="0">
                  <c:v>1.024E-3</c:v>
                </c:pt>
                <c:pt idx="1">
                  <c:v>5.1200000000000004E-3</c:v>
                </c:pt>
                <c:pt idx="2">
                  <c:v>1.0240000000000001E-2</c:v>
                </c:pt>
                <c:pt idx="3">
                  <c:v>1.536E-2</c:v>
                </c:pt>
                <c:pt idx="4">
                  <c:v>2.0480000000000002E-2</c:v>
                </c:pt>
                <c:pt idx="5">
                  <c:v>5.1200000000000002E-2</c:v>
                </c:pt>
                <c:pt idx="6">
                  <c:v>0.1024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75CB-4490-AEB0-6E21EE4751C4}"/>
            </c:ext>
          </c:extLst>
        </c:ser>
        <c:ser>
          <c:idx val="1"/>
          <c:order val="1"/>
          <c:tx>
            <c:v>Basic Swan Neck</c:v>
          </c:tx>
          <c:spPr>
            <a:ln w="19050" cap="rnd">
              <a:solidFill>
                <a:schemeClr val="accent2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2"/>
              </a:solidFill>
              <a:ln w="9525">
                <a:solidFill>
                  <a:schemeClr val="accent2"/>
                </a:solidFill>
              </a:ln>
              <a:effectLst/>
            </c:spPr>
          </c:marker>
          <c:xVal>
            <c:numRef>
              <c:f>'Mount Comparison'!$B$14:$B$20</c:f>
              <c:numCache>
                <c:formatCode>General</c:formatCode>
                <c:ptCount val="7"/>
                <c:pt idx="0">
                  <c:v>10</c:v>
                </c:pt>
                <c:pt idx="1">
                  <c:v>50</c:v>
                </c:pt>
                <c:pt idx="2">
                  <c:v>100</c:v>
                </c:pt>
                <c:pt idx="3">
                  <c:v>150</c:v>
                </c:pt>
                <c:pt idx="4">
                  <c:v>200</c:v>
                </c:pt>
                <c:pt idx="5">
                  <c:v>500</c:v>
                </c:pt>
                <c:pt idx="6">
                  <c:v>1000</c:v>
                </c:pt>
              </c:numCache>
            </c:numRef>
          </c:xVal>
          <c:yVal>
            <c:numRef>
              <c:f>'Mount Comparison'!$D$14:$D$20</c:f>
              <c:numCache>
                <c:formatCode>0.00E+00</c:formatCode>
                <c:ptCount val="7"/>
                <c:pt idx="0">
                  <c:v>4.9820000000000003E-3</c:v>
                </c:pt>
                <c:pt idx="1">
                  <c:v>2.4910000000000002E-2</c:v>
                </c:pt>
                <c:pt idx="2">
                  <c:v>4.9820000000000003E-2</c:v>
                </c:pt>
                <c:pt idx="3">
                  <c:v>7.4719999999999995E-2</c:v>
                </c:pt>
                <c:pt idx="4">
                  <c:v>9.9629999999999996E-2</c:v>
                </c:pt>
                <c:pt idx="5">
                  <c:v>0.24909999999999999</c:v>
                </c:pt>
                <c:pt idx="6">
                  <c:v>0.49819999999999998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1-75CB-4490-AEB0-6E21EE4751C4}"/>
            </c:ext>
          </c:extLst>
        </c:ser>
        <c:ser>
          <c:idx val="2"/>
          <c:order val="2"/>
          <c:tx>
            <c:v>Basic Side Mount</c:v>
          </c:tx>
          <c:spPr>
            <a:ln w="19050" cap="rnd">
              <a:solidFill>
                <a:schemeClr val="accent3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3"/>
              </a:solidFill>
              <a:ln w="9525">
                <a:solidFill>
                  <a:schemeClr val="accent3"/>
                </a:solidFill>
              </a:ln>
              <a:effectLst/>
            </c:spPr>
          </c:marker>
          <c:xVal>
            <c:numRef>
              <c:f>'Mount Comparison'!$H$4:$H$10</c:f>
              <c:numCache>
                <c:formatCode>General</c:formatCode>
                <c:ptCount val="7"/>
                <c:pt idx="0">
                  <c:v>10</c:v>
                </c:pt>
                <c:pt idx="1">
                  <c:v>50</c:v>
                </c:pt>
                <c:pt idx="2">
                  <c:v>100</c:v>
                </c:pt>
                <c:pt idx="3">
                  <c:v>150</c:v>
                </c:pt>
                <c:pt idx="4">
                  <c:v>200</c:v>
                </c:pt>
                <c:pt idx="5">
                  <c:v>500</c:v>
                </c:pt>
                <c:pt idx="6">
                  <c:v>1000</c:v>
                </c:pt>
              </c:numCache>
            </c:numRef>
          </c:xVal>
          <c:yVal>
            <c:numRef>
              <c:f>'Mount Comparison'!$J$4:$J$10</c:f>
              <c:numCache>
                <c:formatCode>0.00E+00</c:formatCode>
                <c:ptCount val="7"/>
                <c:pt idx="0">
                  <c:v>4.9959999999999997E-2</c:v>
                </c:pt>
                <c:pt idx="1">
                  <c:v>0.24979999999999999</c:v>
                </c:pt>
                <c:pt idx="2">
                  <c:v>0.49959999999999999</c:v>
                </c:pt>
                <c:pt idx="3">
                  <c:v>0.74939999999999996</c:v>
                </c:pt>
                <c:pt idx="4">
                  <c:v>0.99919999999999998</c:v>
                </c:pt>
                <c:pt idx="5">
                  <c:v>2.4980000000000002</c:v>
                </c:pt>
                <c:pt idx="6">
                  <c:v>4.9960000000000004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2-75CB-4490-AEB0-6E21EE4751C4}"/>
            </c:ext>
          </c:extLst>
        </c:ser>
        <c:ser>
          <c:idx val="3"/>
          <c:order val="3"/>
          <c:tx>
            <c:v>Basic R Swan Neck </c:v>
          </c:tx>
          <c:spPr>
            <a:ln w="19050" cap="rnd">
              <a:solidFill>
                <a:schemeClr val="accent4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4"/>
              </a:solidFill>
              <a:ln w="9525">
                <a:solidFill>
                  <a:schemeClr val="accent4"/>
                </a:solidFill>
              </a:ln>
              <a:effectLst/>
            </c:spPr>
          </c:marker>
          <c:xVal>
            <c:numRef>
              <c:f>'Mount Comparison'!$H$14:$H$20</c:f>
              <c:numCache>
                <c:formatCode>General</c:formatCode>
                <c:ptCount val="7"/>
                <c:pt idx="0">
                  <c:v>10</c:v>
                </c:pt>
                <c:pt idx="1">
                  <c:v>50</c:v>
                </c:pt>
                <c:pt idx="2">
                  <c:v>100</c:v>
                </c:pt>
                <c:pt idx="3">
                  <c:v>150</c:v>
                </c:pt>
                <c:pt idx="4">
                  <c:v>200</c:v>
                </c:pt>
                <c:pt idx="5">
                  <c:v>500</c:v>
                </c:pt>
                <c:pt idx="6">
                  <c:v>1000</c:v>
                </c:pt>
              </c:numCache>
            </c:numRef>
          </c:xVal>
          <c:yVal>
            <c:numRef>
              <c:f>'Mount Comparison'!$J$14:$J$20</c:f>
              <c:numCache>
                <c:formatCode>0.00E+00</c:formatCode>
                <c:ptCount val="7"/>
                <c:pt idx="0">
                  <c:v>2.2309999999999999E-3</c:v>
                </c:pt>
                <c:pt idx="1">
                  <c:v>1.115E-2</c:v>
                </c:pt>
                <c:pt idx="2">
                  <c:v>2.231E-2</c:v>
                </c:pt>
                <c:pt idx="3">
                  <c:v>3.3459999999999997E-2</c:v>
                </c:pt>
                <c:pt idx="4">
                  <c:v>4.4609999999999997E-2</c:v>
                </c:pt>
                <c:pt idx="5">
                  <c:v>0.1115</c:v>
                </c:pt>
                <c:pt idx="6">
                  <c:v>0.22309999999999999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3-75CB-4490-AEB0-6E21EE4751C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380237775"/>
        <c:axId val="1380238735"/>
      </c:scatterChart>
      <c:valAx>
        <c:axId val="1380237775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Force</a:t>
                </a:r>
                <a:r>
                  <a:rPr lang="en-GB" baseline="0"/>
                  <a:t> (N)</a:t>
                </a:r>
                <a:endParaRPr lang="en-GB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GB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380238735"/>
        <c:crosses val="autoZero"/>
        <c:crossBetween val="midCat"/>
      </c:valAx>
      <c:valAx>
        <c:axId val="1380238735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 sz="1000" b="0" i="0" u="none" strike="noStrike" kern="1200" baseline="0">
                    <a:solidFill>
                      <a:sysClr val="windowText" lastClr="000000">
                        <a:lumMod val="65000"/>
                        <a:lumOff val="35000"/>
                      </a:sys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sz="1000" b="0" i="0" u="none" strike="noStrike" kern="1200" baseline="0">
                    <a:solidFill>
                      <a:sysClr val="windowText" lastClr="000000">
                        <a:lumMod val="65000"/>
                        <a:lumOff val="35000"/>
                      </a:sysClr>
                    </a:solidFill>
                  </a:rPr>
                  <a:t>Displacement(mm) </a:t>
                </a:r>
              </a:p>
            </c:rich>
          </c:tx>
          <c:layout>
            <c:manualLayout>
              <c:xMode val="edge"/>
              <c:yMode val="edge"/>
              <c:x val="1.3888888888888888E-2"/>
              <c:y val="0.32995734908136481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000" b="0" i="0" u="none" strike="noStrike" kern="1200" baseline="0">
                  <a:solidFill>
                    <a:sysClr val="windowText" lastClr="000000">
                      <a:lumMod val="65000"/>
                      <a:lumOff val="35000"/>
                    </a:sysClr>
                  </a:solidFill>
                  <a:latin typeface="+mn-lt"/>
                  <a:ea typeface="+mn-ea"/>
                  <a:cs typeface="+mn-cs"/>
                </a:defRPr>
              </a:pPr>
              <a:endParaRPr lang="en-GB"/>
            </a:p>
          </c:txPr>
        </c:title>
        <c:numFmt formatCode="0.00E+0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380237775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baseline="0"/>
              <a:t>Downforce Coefficient against Angle of Attack</a:t>
            </a:r>
            <a:endParaRPr lang="en-GB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GB"/>
        </a:p>
      </c:txPr>
    </c:title>
    <c:autoTitleDeleted val="0"/>
    <c:plotArea>
      <c:layout/>
      <c:scatterChart>
        <c:scatterStyle val="smoothMarker"/>
        <c:varyColors val="0"/>
        <c:ser>
          <c:idx val="3"/>
          <c:order val="0"/>
          <c:tx>
            <c:v>NACA 6412</c:v>
          </c:tx>
          <c:spPr>
            <a:ln w="19050" cap="rnd">
              <a:solidFill>
                <a:schemeClr val="accent4"/>
              </a:solidFill>
              <a:round/>
            </a:ln>
            <a:effectLst/>
          </c:spPr>
          <c:marker>
            <c:symbol val="none"/>
          </c:marker>
          <c:xVal>
            <c:numRef>
              <c:f>'NACA 6412'!$B$3:$B$7</c:f>
              <c:numCache>
                <c:formatCode>General</c:formatCode>
                <c:ptCount val="5"/>
                <c:pt idx="0">
                  <c:v>0</c:v>
                </c:pt>
                <c:pt idx="1">
                  <c:v>5</c:v>
                </c:pt>
                <c:pt idx="2">
                  <c:v>10</c:v>
                </c:pt>
                <c:pt idx="3">
                  <c:v>15</c:v>
                </c:pt>
                <c:pt idx="4">
                  <c:v>20</c:v>
                </c:pt>
              </c:numCache>
            </c:numRef>
          </c:xVal>
          <c:yVal>
            <c:numRef>
              <c:f>'NACA 6412'!$D$3:$D$7</c:f>
              <c:numCache>
                <c:formatCode>General</c:formatCode>
                <c:ptCount val="5"/>
                <c:pt idx="0">
                  <c:v>0.47253475</c:v>
                </c:pt>
                <c:pt idx="1">
                  <c:v>0.84767183000000002</c:v>
                </c:pt>
                <c:pt idx="2">
                  <c:v>1.1632195000000001</c:v>
                </c:pt>
                <c:pt idx="3">
                  <c:v>1.4852882000000001</c:v>
                </c:pt>
                <c:pt idx="4">
                  <c:v>1.5114889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DAA7-446B-AC70-AF1003A26DE9}"/>
            </c:ext>
          </c:extLst>
        </c:ser>
        <c:ser>
          <c:idx val="1"/>
          <c:order val="1"/>
          <c:tx>
            <c:v>NACA 4412</c:v>
          </c:tx>
          <c:spPr>
            <a:ln w="19050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xVal>
            <c:numRef>
              <c:f>'NACA 4412'!$B$3:$B$7</c:f>
              <c:numCache>
                <c:formatCode>General</c:formatCode>
                <c:ptCount val="5"/>
                <c:pt idx="0">
                  <c:v>0</c:v>
                </c:pt>
                <c:pt idx="1">
                  <c:v>5</c:v>
                </c:pt>
                <c:pt idx="2">
                  <c:v>10</c:v>
                </c:pt>
                <c:pt idx="3">
                  <c:v>15</c:v>
                </c:pt>
                <c:pt idx="4">
                  <c:v>20</c:v>
                </c:pt>
              </c:numCache>
            </c:numRef>
          </c:xVal>
          <c:yVal>
            <c:numRef>
              <c:f>'NACA 4412'!$D$3:$D$7</c:f>
              <c:numCache>
                <c:formatCode>General</c:formatCode>
                <c:ptCount val="5"/>
                <c:pt idx="0">
                  <c:v>0.31084582999999999</c:v>
                </c:pt>
                <c:pt idx="1">
                  <c:v>0.70543478999999998</c:v>
                </c:pt>
                <c:pt idx="2">
                  <c:v>1.0516899</c:v>
                </c:pt>
                <c:pt idx="3">
                  <c:v>1.0038629999999999</c:v>
                </c:pt>
                <c:pt idx="4">
                  <c:v>0.87312676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1-DAA7-446B-AC70-AF1003A26DE9}"/>
            </c:ext>
          </c:extLst>
        </c:ser>
        <c:ser>
          <c:idx val="2"/>
          <c:order val="2"/>
          <c:tx>
            <c:v>NACA 0012</c:v>
          </c:tx>
          <c:spPr>
            <a:ln w="19050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xVal>
            <c:numRef>
              <c:f>'NACA 0012'!$B$3:$B$7</c:f>
              <c:numCache>
                <c:formatCode>General</c:formatCode>
                <c:ptCount val="5"/>
                <c:pt idx="0">
                  <c:v>0</c:v>
                </c:pt>
                <c:pt idx="1">
                  <c:v>5</c:v>
                </c:pt>
                <c:pt idx="2">
                  <c:v>10</c:v>
                </c:pt>
                <c:pt idx="3">
                  <c:v>15</c:v>
                </c:pt>
                <c:pt idx="4">
                  <c:v>20</c:v>
                </c:pt>
              </c:numCache>
            </c:numRef>
          </c:xVal>
          <c:yVal>
            <c:numRef>
              <c:f>'NACA 0012'!$D$3:$D$7</c:f>
              <c:numCache>
                <c:formatCode>General</c:formatCode>
                <c:ptCount val="5"/>
                <c:pt idx="0">
                  <c:v>-3.6793273000000002E-4</c:v>
                </c:pt>
                <c:pt idx="1">
                  <c:v>0.38401127000000002</c:v>
                </c:pt>
                <c:pt idx="2">
                  <c:v>0.75294094</c:v>
                </c:pt>
                <c:pt idx="3">
                  <c:v>0.80454311999999994</c:v>
                </c:pt>
                <c:pt idx="4">
                  <c:v>0.67243277000000001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2-DAA7-446B-AC70-AF1003A26DE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728253359"/>
        <c:axId val="1728274479"/>
      </c:scatterChart>
      <c:valAx>
        <c:axId val="1728253359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Angle of Attack</a:t>
                </a:r>
                <a:r>
                  <a:rPr lang="en-GB" baseline="0"/>
                  <a:t> (Deg)</a:t>
                </a:r>
                <a:endParaRPr lang="en-GB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GB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28274479"/>
        <c:crosses val="autoZero"/>
        <c:crossBetween val="midCat"/>
      </c:valAx>
      <c:valAx>
        <c:axId val="1728274479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Downforce</a:t>
                </a:r>
                <a:r>
                  <a:rPr lang="en-GB" baseline="0"/>
                  <a:t> Coeifficient</a:t>
                </a:r>
                <a:endParaRPr lang="en-GB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GB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28253359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solidFill>
        <a:srgbClr val="004C7B"/>
      </a:solidFill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Drag Coefficient</a:t>
            </a:r>
            <a:r>
              <a:rPr lang="en-GB" baseline="0"/>
              <a:t> against Angle of Attack</a:t>
            </a:r>
            <a:endParaRPr lang="en-GB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GB"/>
        </a:p>
      </c:txPr>
    </c:title>
    <c:autoTitleDeleted val="0"/>
    <c:plotArea>
      <c:layout>
        <c:manualLayout>
          <c:layoutTarget val="inner"/>
          <c:xMode val="edge"/>
          <c:yMode val="edge"/>
          <c:x val="0.12514283540644375"/>
          <c:y val="0.18314536854768154"/>
          <c:w val="0.66928734451671812"/>
          <c:h val="0.62143106741834786"/>
        </c:manualLayout>
      </c:layout>
      <c:scatterChart>
        <c:scatterStyle val="smoothMarker"/>
        <c:varyColors val="0"/>
        <c:ser>
          <c:idx val="3"/>
          <c:order val="0"/>
          <c:tx>
            <c:v>NACA 6412</c:v>
          </c:tx>
          <c:spPr>
            <a:ln w="19050" cap="rnd">
              <a:solidFill>
                <a:schemeClr val="accent4"/>
              </a:solidFill>
              <a:round/>
            </a:ln>
            <a:effectLst/>
          </c:spPr>
          <c:marker>
            <c:symbol val="none"/>
          </c:marker>
          <c:xVal>
            <c:numRef>
              <c:f>'NACA 6412'!$B$3:$B$7</c:f>
              <c:numCache>
                <c:formatCode>General</c:formatCode>
                <c:ptCount val="5"/>
                <c:pt idx="0">
                  <c:v>0</c:v>
                </c:pt>
                <c:pt idx="1">
                  <c:v>5</c:v>
                </c:pt>
                <c:pt idx="2">
                  <c:v>10</c:v>
                </c:pt>
                <c:pt idx="3">
                  <c:v>15</c:v>
                </c:pt>
                <c:pt idx="4">
                  <c:v>20</c:v>
                </c:pt>
              </c:numCache>
            </c:numRef>
          </c:xVal>
          <c:yVal>
            <c:numRef>
              <c:f>'NACA 6412'!$E$3:$E$7</c:f>
              <c:numCache>
                <c:formatCode>General</c:formatCode>
                <c:ptCount val="5"/>
                <c:pt idx="0">
                  <c:v>3.5902773999999998E-2</c:v>
                </c:pt>
                <c:pt idx="1">
                  <c:v>5.5797127000000002E-2</c:v>
                </c:pt>
                <c:pt idx="2">
                  <c:v>0.10190493</c:v>
                </c:pt>
                <c:pt idx="3">
                  <c:v>0.17497993000000001</c:v>
                </c:pt>
                <c:pt idx="4">
                  <c:v>0.25394169999999999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0BF7-48D0-B853-D7628195F3F6}"/>
            </c:ext>
          </c:extLst>
        </c:ser>
        <c:ser>
          <c:idx val="1"/>
          <c:order val="1"/>
          <c:tx>
            <c:v>NACA 4412</c:v>
          </c:tx>
          <c:spPr>
            <a:ln w="19050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xVal>
            <c:numRef>
              <c:f>'NACA 4412'!$B$3:$B$7</c:f>
              <c:numCache>
                <c:formatCode>General</c:formatCode>
                <c:ptCount val="5"/>
                <c:pt idx="0">
                  <c:v>0</c:v>
                </c:pt>
                <c:pt idx="1">
                  <c:v>5</c:v>
                </c:pt>
                <c:pt idx="2">
                  <c:v>10</c:v>
                </c:pt>
                <c:pt idx="3">
                  <c:v>15</c:v>
                </c:pt>
                <c:pt idx="4">
                  <c:v>20</c:v>
                </c:pt>
              </c:numCache>
            </c:numRef>
          </c:xVal>
          <c:yVal>
            <c:numRef>
              <c:f>'NACA 4412'!$E$3:$E$7</c:f>
              <c:numCache>
                <c:formatCode>General</c:formatCode>
                <c:ptCount val="5"/>
                <c:pt idx="0">
                  <c:v>2.4554553E-2</c:v>
                </c:pt>
                <c:pt idx="1">
                  <c:v>4.6219371000000002E-2</c:v>
                </c:pt>
                <c:pt idx="2">
                  <c:v>8.7666010000000003E-2</c:v>
                </c:pt>
                <c:pt idx="3">
                  <c:v>0.15901739000000001</c:v>
                </c:pt>
                <c:pt idx="4">
                  <c:v>0.26322146000000002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1-0BF7-48D0-B853-D7628195F3F6}"/>
            </c:ext>
          </c:extLst>
        </c:ser>
        <c:ser>
          <c:idx val="2"/>
          <c:order val="2"/>
          <c:tx>
            <c:v>NACA 0012</c:v>
          </c:tx>
          <c:spPr>
            <a:ln w="19050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xVal>
            <c:numRef>
              <c:f>'NACA 0012'!$B$3:$B$7</c:f>
              <c:numCache>
                <c:formatCode>General</c:formatCode>
                <c:ptCount val="5"/>
                <c:pt idx="0">
                  <c:v>0</c:v>
                </c:pt>
                <c:pt idx="1">
                  <c:v>5</c:v>
                </c:pt>
                <c:pt idx="2">
                  <c:v>10</c:v>
                </c:pt>
                <c:pt idx="3">
                  <c:v>15</c:v>
                </c:pt>
                <c:pt idx="4">
                  <c:v>20</c:v>
                </c:pt>
              </c:numCache>
            </c:numRef>
          </c:xVal>
          <c:yVal>
            <c:numRef>
              <c:f>'NACA 0012'!$E$3:$E$7</c:f>
              <c:numCache>
                <c:formatCode>General</c:formatCode>
                <c:ptCount val="5"/>
                <c:pt idx="0">
                  <c:v>1.7905463999999999E-2</c:v>
                </c:pt>
                <c:pt idx="1">
                  <c:v>3.0149347E-2</c:v>
                </c:pt>
                <c:pt idx="2">
                  <c:v>7.4743256999999994E-2</c:v>
                </c:pt>
                <c:pt idx="3">
                  <c:v>0.18161445000000001</c:v>
                </c:pt>
                <c:pt idx="4">
                  <c:v>0.25741852999999998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2-0BF7-48D0-B853-D7628195F3F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728253359"/>
        <c:axId val="1728274479"/>
      </c:scatterChart>
      <c:valAx>
        <c:axId val="1728253359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Angle of Attack</a:t>
                </a:r>
                <a:r>
                  <a:rPr lang="en-GB" baseline="0"/>
                  <a:t> (Deg)</a:t>
                </a:r>
                <a:endParaRPr lang="en-GB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GB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28274479"/>
        <c:crosses val="autoZero"/>
        <c:crossBetween val="midCat"/>
      </c:valAx>
      <c:valAx>
        <c:axId val="1728274479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Drag</a:t>
                </a:r>
                <a:r>
                  <a:rPr lang="en-GB" baseline="0"/>
                  <a:t> Coefficient</a:t>
                </a:r>
                <a:endParaRPr lang="en-GB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GB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28253359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80370744417817319"/>
          <c:y val="0.37047477053533989"/>
          <c:w val="0.17938434326144015"/>
          <c:h val="0.2496319247076364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solidFill>
        <a:srgbClr val="004C7B"/>
      </a:solidFill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Drag Coefficient</a:t>
            </a:r>
            <a:r>
              <a:rPr lang="en-GB" baseline="0"/>
              <a:t> against Angle of Attack</a:t>
            </a:r>
            <a:endParaRPr lang="en-GB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GB"/>
        </a:p>
      </c:txPr>
    </c:title>
    <c:autoTitleDeleted val="0"/>
    <c:plotArea>
      <c:layout/>
      <c:scatterChart>
        <c:scatterStyle val="smoothMarker"/>
        <c:varyColors val="0"/>
        <c:ser>
          <c:idx val="3"/>
          <c:order val="0"/>
          <c:tx>
            <c:v>NACA 6412</c:v>
          </c:tx>
          <c:spPr>
            <a:ln w="19050" cap="rnd">
              <a:solidFill>
                <a:schemeClr val="accent4"/>
              </a:solidFill>
              <a:round/>
            </a:ln>
            <a:effectLst/>
          </c:spPr>
          <c:marker>
            <c:symbol val="none"/>
          </c:marker>
          <c:xVal>
            <c:numRef>
              <c:f>'NACA 6412'!$B$3:$B$7</c:f>
              <c:numCache>
                <c:formatCode>General</c:formatCode>
                <c:ptCount val="5"/>
                <c:pt idx="0">
                  <c:v>0</c:v>
                </c:pt>
                <c:pt idx="1">
                  <c:v>5</c:v>
                </c:pt>
                <c:pt idx="2">
                  <c:v>10</c:v>
                </c:pt>
                <c:pt idx="3">
                  <c:v>15</c:v>
                </c:pt>
                <c:pt idx="4">
                  <c:v>20</c:v>
                </c:pt>
              </c:numCache>
            </c:numRef>
          </c:xVal>
          <c:yVal>
            <c:numRef>
              <c:f>'NACA 6412'!$E$3:$E$7</c:f>
              <c:numCache>
                <c:formatCode>General</c:formatCode>
                <c:ptCount val="5"/>
                <c:pt idx="0">
                  <c:v>3.5902773999999998E-2</c:v>
                </c:pt>
                <c:pt idx="1">
                  <c:v>5.5797127000000002E-2</c:v>
                </c:pt>
                <c:pt idx="2">
                  <c:v>0.10190493</c:v>
                </c:pt>
                <c:pt idx="3">
                  <c:v>0.17497993000000001</c:v>
                </c:pt>
                <c:pt idx="4">
                  <c:v>0.25394169999999999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421E-4102-9702-53FE7FFF7912}"/>
            </c:ext>
          </c:extLst>
        </c:ser>
        <c:ser>
          <c:idx val="0"/>
          <c:order val="1"/>
          <c:tx>
            <c:v>Endplate</c:v>
          </c:tx>
          <c:spPr>
            <a:ln w="19050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xVal>
            <c:numRef>
              <c:f>Endplate!$B$3:$B$7</c:f>
              <c:numCache>
                <c:formatCode>General</c:formatCode>
                <c:ptCount val="5"/>
                <c:pt idx="0">
                  <c:v>0</c:v>
                </c:pt>
                <c:pt idx="1">
                  <c:v>5</c:v>
                </c:pt>
                <c:pt idx="2">
                  <c:v>10</c:v>
                </c:pt>
                <c:pt idx="3">
                  <c:v>15</c:v>
                </c:pt>
                <c:pt idx="4">
                  <c:v>20</c:v>
                </c:pt>
              </c:numCache>
            </c:numRef>
          </c:xVal>
          <c:yVal>
            <c:numRef>
              <c:f>Endplate!$E$3:$E$7</c:f>
              <c:numCache>
                <c:formatCode>General</c:formatCode>
                <c:ptCount val="5"/>
                <c:pt idx="0">
                  <c:v>4.0092226000000002E-2</c:v>
                </c:pt>
                <c:pt idx="1">
                  <c:v>6.0050131E-2</c:v>
                </c:pt>
                <c:pt idx="2">
                  <c:v>0.10275997000000001</c:v>
                </c:pt>
                <c:pt idx="3">
                  <c:v>0.17690689000000001</c:v>
                </c:pt>
                <c:pt idx="4">
                  <c:v>0.24063582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1-421E-4102-9702-53FE7FFF791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728253359"/>
        <c:axId val="1728274479"/>
      </c:scatterChart>
      <c:valAx>
        <c:axId val="1728253359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Angle of Attack</a:t>
                </a:r>
                <a:r>
                  <a:rPr lang="en-GB" baseline="0"/>
                  <a:t> (Deg)</a:t>
                </a:r>
                <a:endParaRPr lang="en-GB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GB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28274479"/>
        <c:crosses val="autoZero"/>
        <c:crossBetween val="midCat"/>
      </c:valAx>
      <c:valAx>
        <c:axId val="1728274479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Drag Coefficient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28253359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solidFill>
        <a:srgbClr val="004C7B"/>
      </a:solidFill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baseline="0"/>
              <a:t>Downforce Coefficient against Angle of Attack</a:t>
            </a:r>
            <a:endParaRPr lang="en-GB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GB"/>
        </a:p>
      </c:txPr>
    </c:title>
    <c:autoTitleDeleted val="0"/>
    <c:plotArea>
      <c:layout/>
      <c:scatterChart>
        <c:scatterStyle val="smoothMarker"/>
        <c:varyColors val="0"/>
        <c:ser>
          <c:idx val="3"/>
          <c:order val="0"/>
          <c:tx>
            <c:v>NACA 6412</c:v>
          </c:tx>
          <c:spPr>
            <a:ln w="19050" cap="rnd">
              <a:solidFill>
                <a:schemeClr val="accent4"/>
              </a:solidFill>
              <a:round/>
            </a:ln>
            <a:effectLst/>
          </c:spPr>
          <c:marker>
            <c:symbol val="none"/>
          </c:marker>
          <c:xVal>
            <c:numRef>
              <c:f>'NACA 6412'!$B$3:$B$7</c:f>
              <c:numCache>
                <c:formatCode>General</c:formatCode>
                <c:ptCount val="5"/>
                <c:pt idx="0">
                  <c:v>0</c:v>
                </c:pt>
                <c:pt idx="1">
                  <c:v>5</c:v>
                </c:pt>
                <c:pt idx="2">
                  <c:v>10</c:v>
                </c:pt>
                <c:pt idx="3">
                  <c:v>15</c:v>
                </c:pt>
                <c:pt idx="4">
                  <c:v>20</c:v>
                </c:pt>
              </c:numCache>
            </c:numRef>
          </c:xVal>
          <c:yVal>
            <c:numRef>
              <c:f>'NACA 6412'!$D$3:$D$7</c:f>
              <c:numCache>
                <c:formatCode>General</c:formatCode>
                <c:ptCount val="5"/>
                <c:pt idx="0">
                  <c:v>0.47253475</c:v>
                </c:pt>
                <c:pt idx="1">
                  <c:v>0.84767183000000002</c:v>
                </c:pt>
                <c:pt idx="2">
                  <c:v>1.1632195000000001</c:v>
                </c:pt>
                <c:pt idx="3">
                  <c:v>1.4852882000000001</c:v>
                </c:pt>
                <c:pt idx="4">
                  <c:v>1.5114889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715F-40E7-9E79-BAACB08F861B}"/>
            </c:ext>
          </c:extLst>
        </c:ser>
        <c:ser>
          <c:idx val="0"/>
          <c:order val="1"/>
          <c:tx>
            <c:v>Endplate</c:v>
          </c:tx>
          <c:spPr>
            <a:ln w="19050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xVal>
            <c:numRef>
              <c:f>Endplate!$B$3:$B$7</c:f>
              <c:numCache>
                <c:formatCode>General</c:formatCode>
                <c:ptCount val="5"/>
                <c:pt idx="0">
                  <c:v>0</c:v>
                </c:pt>
                <c:pt idx="1">
                  <c:v>5</c:v>
                </c:pt>
                <c:pt idx="2">
                  <c:v>10</c:v>
                </c:pt>
                <c:pt idx="3">
                  <c:v>15</c:v>
                </c:pt>
                <c:pt idx="4">
                  <c:v>20</c:v>
                </c:pt>
              </c:numCache>
            </c:numRef>
          </c:xVal>
          <c:yVal>
            <c:numRef>
              <c:f>Endplate!$D$3:$D$7</c:f>
              <c:numCache>
                <c:formatCode>General</c:formatCode>
                <c:ptCount val="5"/>
                <c:pt idx="0">
                  <c:v>0.52485545</c:v>
                </c:pt>
                <c:pt idx="1">
                  <c:v>0.92796990000000001</c:v>
                </c:pt>
                <c:pt idx="2">
                  <c:v>1.3137312000000001</c:v>
                </c:pt>
                <c:pt idx="3">
                  <c:v>1.6641477</c:v>
                </c:pt>
                <c:pt idx="4">
                  <c:v>1.2300306000000001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1-715F-40E7-9E79-BAACB08F861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728253359"/>
        <c:axId val="1728274479"/>
      </c:scatterChart>
      <c:valAx>
        <c:axId val="1728253359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Angle of Attack</a:t>
                </a:r>
                <a:r>
                  <a:rPr lang="en-GB" baseline="0"/>
                  <a:t> (Deg)</a:t>
                </a:r>
                <a:endParaRPr lang="en-GB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GB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28274479"/>
        <c:crosses val="autoZero"/>
        <c:crossBetween val="midCat"/>
      </c:valAx>
      <c:valAx>
        <c:axId val="1728274479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Downforce</a:t>
                </a:r>
                <a:r>
                  <a:rPr lang="en-GB" baseline="0"/>
                  <a:t> Coefficient</a:t>
                </a:r>
                <a:endParaRPr lang="en-GB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GB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28253359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solidFill>
        <a:srgbClr val="004C7B"/>
      </a:solidFill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6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7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45733963-5770-44E0-A0CD-9A83E7255739}" type="datetime1">
              <a:rPr lang="en-GB" smtClean="0"/>
              <a:t>01/04/2025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B0FB2356-45F8-4CBB-BBF8-E3F4E0C0F34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682770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58BAD0-C131-4202-95E3-2854C6FD32BB}" type="datetime1">
              <a:rPr lang="en-GB" smtClean="0"/>
              <a:pPr/>
              <a:t>01/04/2025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9C900A82-9926-4DBA-8BA5-A22EEB8ACF8E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84234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9C900A82-9926-4DBA-8BA5-A22EEB8ACF8E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15771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82E87E-953E-4C4E-ACD6-AEBB60743B6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01568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D59A35-2243-CD6A-BE0F-E403B4B67A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17EF86C-6B13-C21B-EBDC-47FD2B1C4AC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0737DE2-5192-75C1-276D-5F85F6C912E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2DF9A0-244E-F9A7-0342-6F873796828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82E87E-953E-4C4E-ACD6-AEBB60743B6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53968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8D8B69-28FB-086A-195D-3D14875841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6CE09EE-7599-E88D-2E04-D2559CF3B74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9842985-B189-C091-8771-6BA71F50746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E88A6E-F218-6865-AF70-7B269E75152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82E87E-953E-4C4E-ACD6-AEBB60743B6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03294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695DAC-9F1F-5CB1-2CAD-32D87AF76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456D0EB-954A-EF36-98D0-1071E3A0680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5258B5E-04B5-FFC8-78B3-F49C4C19CE1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727C1D-DBED-3CB8-4936-2FAD5AD57BC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82E87E-953E-4C4E-ACD6-AEBB60743B6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20679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77CABC-0226-0305-E460-44AAEB56F1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A477931-0DCD-66DF-D418-9F387D0BAD8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19DDE2B-A045-E661-E72D-1F5B6797269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6F5800-66B3-4BDE-8BC1-654AB0E93BC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82E87E-953E-4C4E-ACD6-AEBB60743B6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2470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46A6B8-675C-E565-056D-1035495986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B025A04-BD88-A362-5795-EA1EE60A219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1EA2B53-E944-0755-F765-BC80EA7BC51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E90FDE-3766-0680-27FE-C2E84EC83AD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82E87E-953E-4C4E-ACD6-AEBB60743B6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45752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2516BD1D-B95A-4F53-98AE-AB6F1BC5AFFF}" type="datetime1">
              <a:rPr lang="en-GB" noProof="0" smtClean="0"/>
              <a:t>01/04/2025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2034658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9D37FB5D-5679-4019-A91B-58C470522E73}" type="datetime1">
              <a:rPr lang="en-GB" noProof="0" smtClean="0"/>
              <a:t>01/04/2025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199098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160C4619-EAF3-49F2-8194-2DF16D03B434}" type="datetime1">
              <a:rPr lang="en-GB" noProof="0" smtClean="0"/>
              <a:t>01/04/2025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8068908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A23193FA-A947-4A3C-9A52-9F8071EF4662}" type="datetime1">
              <a:rPr lang="en-GB" noProof="0" smtClean="0"/>
              <a:t>01/04/2025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FF9F0C5-380F-41C2-899A-BAC0F0927E16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9645968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DBBE5C3-752B-493F-B041-D5AAF65F21B4}" type="datetime1">
              <a:rPr lang="en-GB" noProof="0" smtClean="0"/>
              <a:t>01/04/2025</a:t>
            </a:fld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8582813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30079949-D4F2-4593-9A34-663EB1CBB937}" type="datetime1">
              <a:rPr lang="en-GB" noProof="0" smtClean="0"/>
              <a:t>01/04/2025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6268880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8845E565-8C24-4F07-A689-3622E9832C36}" type="datetime1">
              <a:rPr lang="en-GB" noProof="0" smtClean="0"/>
              <a:t>01/04/2025</a:t>
            </a:fld>
            <a:endParaRPr lang="en-GB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353029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838DA6AA-4FC4-425C-B527-47C6AB727029}" type="datetime1">
              <a:rPr lang="en-GB" noProof="0" smtClean="0"/>
              <a:t>01/04/2025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19954A3-9DFD-4C44-94BA-B95130A3BA1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9355921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9FAEAA03-3DDB-49F9-8472-DB964363E953}" type="datetime1">
              <a:rPr lang="en-GB" noProof="0" smtClean="0"/>
              <a:t>01/04/2025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966309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D06E4C0E-F586-4318-98B4-19F18405C163}" type="datetime1">
              <a:rPr lang="en-GB" noProof="0" smtClean="0"/>
              <a:t>01/04/2025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042978003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D06E4C0E-F586-4318-98B4-19F18405C163}" type="datetime1">
              <a:rPr lang="en-GB" noProof="0" smtClean="0"/>
              <a:t>01/04/2025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62588045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D06E4C0E-F586-4318-98B4-19F18405C163}" type="datetime1">
              <a:rPr lang="en-GB" noProof="0" smtClean="0"/>
              <a:t>01/04/2025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720022587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D06E4C0E-F586-4318-98B4-19F18405C163}" type="datetime1">
              <a:rPr lang="en-GB" noProof="0" smtClean="0"/>
              <a:t>01/04/2025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43011050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D06E4C0E-F586-4318-98B4-19F18405C163}" type="datetime1">
              <a:rPr lang="en-GB" noProof="0" smtClean="0"/>
              <a:t>01/04/2025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632363140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F2E2D1A6-151D-4BB6-ACF4-6133CEFCDA35}" type="datetime1">
              <a:rPr lang="en-GB" noProof="0" smtClean="0"/>
              <a:t>01/04/2025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89333C77-0158-454C-844F-B7AB9BD7DAD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2795306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D7031092-BF5C-4000-AF12-648BAA8EB660}" type="datetime1">
              <a:rPr lang="en-GB" noProof="0" smtClean="0"/>
              <a:t>01/04/2025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1633875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D06E4C0E-F586-4318-98B4-19F18405C163}" type="datetime1">
              <a:rPr lang="en-GB" noProof="0" smtClean="0"/>
              <a:t>01/04/2025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6894523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  <p:sldLayoutId id="2147483721" r:id="rId12"/>
    <p:sldLayoutId id="2147483722" r:id="rId13"/>
    <p:sldLayoutId id="2147483723" r:id="rId14"/>
    <p:sldLayoutId id="2147483724" r:id="rId15"/>
    <p:sldLayoutId id="2147483725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10" Type="http://schemas.openxmlformats.org/officeDocument/2006/relationships/image" Target="../media/image20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5" Type="http://schemas.openxmlformats.org/officeDocument/2006/relationships/chart" Target="../charts/chart3.xml"/><Relationship Id="rId4" Type="http://schemas.openxmlformats.org/officeDocument/2006/relationships/chart" Target="../charts/char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.xml"/><Relationship Id="rId2" Type="http://schemas.openxmlformats.org/officeDocument/2006/relationships/chart" Target="../charts/chart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7.xml"/><Relationship Id="rId2" Type="http://schemas.openxmlformats.org/officeDocument/2006/relationships/chart" Target="../charts/chart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7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opgear.com/car-reviews/plus-four/first-drive" TargetMode="External"/><Relationship Id="rId2" Type="http://schemas.openxmlformats.org/officeDocument/2006/relationships/hyperlink" Target="https://www.aerodesign.com.au/wings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diva-portal.org/smash/get/diva2:1342792/FULLTEXT01.pdf" TargetMode="External"/><Relationship Id="rId4" Type="http://schemas.openxmlformats.org/officeDocument/2006/relationships/hyperlink" Target="https://www.tritonmotorsportsusa.com/post/the-role-of-carbon-fiber-in-motorsports?srsltid=AfmBOoqH7C7KXPpUyAjkkxn7A2hH7cKoqZ0PDCqarGuRbaOcn7Lod8CY" TargetMode="Externa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2C1D04-249B-46E2-9FAF-8DF29CC445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14899" y="312724"/>
            <a:ext cx="6764997" cy="3810000"/>
          </a:xfrm>
        </p:spPr>
        <p:txBody>
          <a:bodyPr rtlCol="0">
            <a:normAutofit fontScale="90000"/>
          </a:bodyPr>
          <a:lstStyle/>
          <a:p>
            <a:pPr algn="l" rtl="0"/>
            <a:r>
              <a:rPr lang="en-GB" sz="6000" b="1" dirty="0">
                <a:solidFill>
                  <a:schemeClr val="tx1"/>
                </a:solidFill>
                <a:latin typeface="Montserrat"/>
              </a:rPr>
              <a:t>L5 Group Design Project 24/25 –</a:t>
            </a:r>
            <a:br>
              <a:rPr lang="en-GB" sz="6000" b="1" dirty="0">
                <a:solidFill>
                  <a:schemeClr val="tx1"/>
                </a:solidFill>
                <a:latin typeface="Montserrat"/>
              </a:rPr>
            </a:br>
            <a:r>
              <a:rPr lang="en-GB" sz="4400" dirty="0">
                <a:solidFill>
                  <a:schemeClr val="tx1"/>
                </a:solidFill>
                <a:latin typeface="Montserrat"/>
              </a:rPr>
              <a:t>Design, Build and Test an Active Rear Wing System</a:t>
            </a:r>
            <a:endParaRPr lang="en-GB" sz="6000" dirty="0">
              <a:solidFill>
                <a:schemeClr val="tx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0C2DB5A-E675-3F35-1588-3F8697CC0F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8511" y="4303357"/>
            <a:ext cx="4914404" cy="224191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88B740B-42F9-7977-A7AB-8ACEFDDBDE6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7517" y="444782"/>
            <a:ext cx="3877392" cy="2603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56800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EC5031-579E-F190-1DAD-C90234D65A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B3ABA6-1611-E47F-E54D-EC0664E8E2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3862" y="1525159"/>
            <a:ext cx="8596669" cy="456567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1900" dirty="0">
                <a:latin typeface="Montserrat"/>
              </a:rPr>
              <a:t>We are tasked to research, design, prototype and build are active rear wing.</a:t>
            </a:r>
          </a:p>
          <a:p>
            <a:pPr>
              <a:buClr>
                <a:srgbClr val="1287C3"/>
              </a:buClr>
            </a:pPr>
            <a:r>
              <a:rPr lang="en-US" sz="1900" dirty="0">
                <a:latin typeface="Montserrat"/>
              </a:rPr>
              <a:t>Aerodynamics plays a crucial role in enhancing vehicle performance and efficiency, and our goal is to create a rear wing that adapts to driving conditions.</a:t>
            </a:r>
          </a:p>
          <a:p>
            <a:pPr>
              <a:buClr>
                <a:srgbClr val="1287C3"/>
              </a:buClr>
            </a:pPr>
            <a:r>
              <a:rPr lang="en-US" sz="1900" dirty="0">
                <a:latin typeface="Montserrat"/>
              </a:rPr>
              <a:t>We are aiming to inmove our lap time by using the wing to increase down force and increase drag at specific locations of the track.</a:t>
            </a:r>
          </a:p>
          <a:p>
            <a:pPr>
              <a:buClr>
                <a:srgbClr val="1287C3"/>
              </a:buClr>
            </a:pPr>
            <a:r>
              <a:rPr lang="en-US" sz="1900" dirty="0">
                <a:latin typeface="Montserrat"/>
              </a:rPr>
              <a:t>During this project we are showcasing our induvial emerging skills and team-work, to produce an accurate, structural sound wing that will improve our lap time of the morgan. </a:t>
            </a:r>
          </a:p>
          <a:p>
            <a:pPr>
              <a:buClr>
                <a:srgbClr val="1287C3"/>
              </a:buClr>
            </a:pPr>
            <a:r>
              <a:rPr lang="en-US" sz="1900" dirty="0">
                <a:latin typeface="Montserrat"/>
              </a:rPr>
              <a:t>To display this, we will use simulation of each part to physical see the improvement in CFD and VI-Grade, secondly to validate our simulations we will carry out wind tunnel tests to gather more data and improve our accuracy.</a:t>
            </a:r>
          </a:p>
          <a:p>
            <a:pPr>
              <a:buClr>
                <a:srgbClr val="1287C3"/>
              </a:buClr>
            </a:pPr>
            <a:r>
              <a:rPr lang="en-US" sz="1900" dirty="0">
                <a:latin typeface="Montserrat"/>
              </a:rPr>
              <a:t>The rest of my team will talk you through their own research and tasks.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02149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60EEA9EE-8052-D467-6A4C-CFDD4B336C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Team Members</a:t>
            </a:r>
          </a:p>
        </p:txBody>
      </p:sp>
      <p:pic>
        <p:nvPicPr>
          <p:cNvPr id="5" name="Content Placeholder 4" descr="A screen shot of a computer&#10;&#10;AI-generated content may be incorrect.">
            <a:extLst>
              <a:ext uri="{FF2B5EF4-FFF2-40B4-BE49-F238E27FC236}">
                <a16:creationId xmlns:a16="http://schemas.microsoft.com/office/drawing/2014/main" id="{12ABCE62-42D8-D056-72C7-3F97D0B0377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8323" y="1580828"/>
            <a:ext cx="9094689" cy="4481592"/>
          </a:xfrm>
          <a:noFill/>
        </p:spPr>
      </p:pic>
    </p:spTree>
    <p:extLst>
      <p:ext uri="{BB962C8B-B14F-4D97-AF65-F5344CB8AC3E}">
        <p14:creationId xmlns:p14="http://schemas.microsoft.com/office/powerpoint/2010/main" val="34175374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90C414-A550-06A7-3293-4B68642E35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685" y="299634"/>
            <a:ext cx="8596668" cy="893735"/>
          </a:xfrm>
        </p:spPr>
        <p:txBody>
          <a:bodyPr>
            <a:normAutofit fontScale="90000"/>
          </a:bodyPr>
          <a:lstStyle/>
          <a:p>
            <a:r>
              <a:rPr lang="en-GB" dirty="0"/>
              <a:t>Overall Tasks</a:t>
            </a:r>
            <a:br>
              <a:rPr lang="en-GB" dirty="0"/>
            </a:b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18C6E19-529B-31FF-314E-23E79EF4C4F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5743" y="1193369"/>
            <a:ext cx="9148262" cy="5046124"/>
          </a:xfrm>
        </p:spPr>
      </p:pic>
    </p:spTree>
    <p:extLst>
      <p:ext uri="{BB962C8B-B14F-4D97-AF65-F5344CB8AC3E}">
        <p14:creationId xmlns:p14="http://schemas.microsoft.com/office/powerpoint/2010/main" val="28364186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E4E7AB-E7CE-E63E-F36B-6F8A6A3CB1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Gantt Chart of Overall Tasks</a:t>
            </a:r>
          </a:p>
        </p:txBody>
      </p:sp>
      <p:pic>
        <p:nvPicPr>
          <p:cNvPr id="4" name="Content Placeholder 3" descr="A colorful lines on a white background&#10;&#10;AI-generated content may be incorrect.">
            <a:extLst>
              <a:ext uri="{FF2B5EF4-FFF2-40B4-BE49-F238E27FC236}">
                <a16:creationId xmlns:a16="http://schemas.microsoft.com/office/drawing/2014/main" id="{66BE53F6-878C-0BD6-D8FF-5E745144F33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69" r="3392"/>
          <a:stretch/>
        </p:blipFill>
        <p:spPr bwMode="auto">
          <a:xfrm>
            <a:off x="435559" y="1705810"/>
            <a:ext cx="11320881" cy="381267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41708092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5D12D50-2A1B-0E8F-7EAD-A2DE7489818D}"/>
              </a:ext>
            </a:extLst>
          </p:cNvPr>
          <p:cNvSpPr>
            <a:spLocks/>
          </p:cNvSpPr>
          <p:nvPr/>
        </p:nvSpPr>
        <p:spPr>
          <a:xfrm rot="5400000">
            <a:off x="3864092" y="3163014"/>
            <a:ext cx="1795956" cy="524239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C2F273B-F7C9-BA25-97EF-80A2FB2991F2}"/>
              </a:ext>
            </a:extLst>
          </p:cNvPr>
          <p:cNvSpPr txBox="1"/>
          <p:nvPr/>
        </p:nvSpPr>
        <p:spPr>
          <a:xfrm>
            <a:off x="3922143" y="60385"/>
            <a:ext cx="43477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/>
              <a:t>First VIVA – Validation Example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B29583-2E03-BF1F-8415-1B7FB1DE84BF}"/>
              </a:ext>
            </a:extLst>
          </p:cNvPr>
          <p:cNvSpPr txBox="1"/>
          <p:nvPr/>
        </p:nvSpPr>
        <p:spPr>
          <a:xfrm>
            <a:off x="8747185" y="-8626"/>
            <a:ext cx="37783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/>
              <a:t>Cody Surridge (2304028)</a:t>
            </a:r>
          </a:p>
          <a:p>
            <a:pPr algn="ctr"/>
            <a:r>
              <a:rPr lang="en-GB"/>
              <a:t>Structural Design and Analysis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AC741AE-61FC-69C7-2788-148372C0A2A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931" t="20345" r="8589" b="12187"/>
          <a:stretch/>
        </p:blipFill>
        <p:spPr>
          <a:xfrm>
            <a:off x="61953" y="1194389"/>
            <a:ext cx="4226212" cy="207367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96DCEFD-4BF5-0F39-96B2-43A65361ADA4}"/>
              </a:ext>
            </a:extLst>
          </p:cNvPr>
          <p:cNvSpPr txBox="1">
            <a:spLocks/>
          </p:cNvSpPr>
          <p:nvPr/>
        </p:nvSpPr>
        <p:spPr>
          <a:xfrm>
            <a:off x="824375" y="547064"/>
            <a:ext cx="50550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Step 1</a:t>
            </a:r>
            <a:r>
              <a:rPr lang="en-GB" sz="1200" dirty="0"/>
              <a:t>: Create a Cantilever Beam With the  Dimensions 10x10x250mm</a:t>
            </a:r>
          </a:p>
          <a:p>
            <a:r>
              <a:rPr lang="en-GB" sz="1200" b="1" dirty="0"/>
              <a:t>Step 2</a:t>
            </a:r>
            <a:r>
              <a:rPr lang="en-GB" sz="1200" dirty="0"/>
              <a:t>: Apply the Material, Fixed Point, The Force Applied, and the mesh</a:t>
            </a:r>
          </a:p>
          <a:p>
            <a:endParaRPr lang="en-GB" sz="12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E79B2822-FC71-D365-74DF-A85E469AC5E2}"/>
                  </a:ext>
                </a:extLst>
              </p:cNvPr>
              <p:cNvSpPr txBox="1"/>
              <p:nvPr/>
            </p:nvSpPr>
            <p:spPr>
              <a:xfrm>
                <a:off x="4333335" y="1211016"/>
                <a:ext cx="5372139" cy="176522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GB" sz="1200" b="1" dirty="0"/>
                  <a:t>Step 3</a:t>
                </a:r>
                <a:r>
                  <a:rPr lang="en-GB" sz="1200" dirty="0"/>
                  <a:t>: Run the study to get simulated Values for the Stress and Displacement of the beam</a:t>
                </a:r>
              </a:p>
              <a:p>
                <a:pPr algn="ctr"/>
                <a:r>
                  <a:rPr lang="en-GB" sz="1200" b="1" dirty="0"/>
                  <a:t>Step 4</a:t>
                </a:r>
                <a:r>
                  <a:rPr lang="en-GB" sz="1200" dirty="0"/>
                  <a:t>: I have the calculated what the expected result should be. The equations that I have used include: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2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2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𝛿</m:t>
                        </m:r>
                      </m:e>
                      <m:sub>
                        <m:r>
                          <a:rPr lang="en-GB" sz="1200" b="0" i="1" smtClean="0">
                            <a:latin typeface="Cambria Math" panose="02040503050406030204" pitchFamily="18" charset="0"/>
                          </a:rPr>
                          <m:t>𝐵</m:t>
                        </m:r>
                      </m:sub>
                    </m:sSub>
                    <m:r>
                      <a:rPr lang="en-GB" sz="12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12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1200" i="1">
                            <a:latin typeface="Cambria Math" panose="02040503050406030204" pitchFamily="18" charset="0"/>
                          </a:rPr>
                          <m:t>𝐹</m:t>
                        </m:r>
                        <m:sSup>
                          <m:sSupPr>
                            <m:ctrlPr>
                              <a:rPr lang="en-GB" sz="1200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1200" i="1">
                                <a:latin typeface="Cambria Math" panose="02040503050406030204" pitchFamily="18" charset="0"/>
                              </a:rPr>
                              <m:t>𝐿</m:t>
                            </m:r>
                          </m:e>
                          <m:sup>
                            <m:r>
                              <a:rPr lang="en-GB" sz="1200" i="1">
                                <a:latin typeface="Cambria Math" panose="02040503050406030204" pitchFamily="18" charset="0"/>
                              </a:rPr>
                              <m:t>3</m:t>
                            </m:r>
                          </m:sup>
                        </m:sSup>
                      </m:num>
                      <m:den>
                        <m:r>
                          <a:rPr lang="en-GB" sz="1200" b="0" i="1" smtClean="0">
                            <a:latin typeface="Cambria Math" panose="02040503050406030204" pitchFamily="18" charset="0"/>
                          </a:rPr>
                          <m:t>3</m:t>
                        </m:r>
                        <m:r>
                          <a:rPr lang="en-GB" sz="1200" b="0" i="1" smtClean="0">
                            <a:latin typeface="Cambria Math" panose="02040503050406030204" pitchFamily="18" charset="0"/>
                          </a:rPr>
                          <m:t>𝐸𝐼</m:t>
                        </m:r>
                      </m:den>
                    </m:f>
                  </m:oMath>
                </a14:m>
                <a:r>
                  <a:rPr lang="en-GB" sz="1200" dirty="0"/>
                  <a:t> , </a:t>
                </a:r>
                <a14:m>
                  <m:oMath xmlns:m="http://schemas.openxmlformats.org/officeDocument/2006/math">
                    <m:r>
                      <a:rPr lang="en-GB" sz="1200" i="1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sz="1200" i="1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sz="12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1200" i="1">
                            <a:latin typeface="Cambria Math" panose="02040503050406030204" pitchFamily="18" charset="0"/>
                          </a:rPr>
                          <m:t>𝑏</m:t>
                        </m:r>
                        <m:sSup>
                          <m:sSupPr>
                            <m:ctrlPr>
                              <a:rPr lang="en-GB" sz="1200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1200" i="1">
                                <a:latin typeface="Cambria Math" panose="02040503050406030204" pitchFamily="18" charset="0"/>
                              </a:rPr>
                              <m:t>h</m:t>
                            </m:r>
                          </m:e>
                          <m:sup>
                            <m:r>
                              <a:rPr lang="en-GB" sz="1200" i="1">
                                <a:latin typeface="Cambria Math" panose="02040503050406030204" pitchFamily="18" charset="0"/>
                              </a:rPr>
                              <m:t>3</m:t>
                            </m:r>
                          </m:sup>
                        </m:sSup>
                      </m:num>
                      <m:den>
                        <m:r>
                          <a:rPr lang="en-GB" sz="1200" i="1">
                            <a:latin typeface="Cambria Math" panose="02040503050406030204" pitchFamily="18" charset="0"/>
                          </a:rPr>
                          <m:t>12</m:t>
                        </m:r>
                      </m:den>
                    </m:f>
                  </m:oMath>
                </a14:m>
                <a:r>
                  <a:rPr lang="en-GB" sz="1200" dirty="0"/>
                  <a:t>, </a:t>
                </a:r>
                <a14:m>
                  <m:oMath xmlns:m="http://schemas.openxmlformats.org/officeDocument/2006/math">
                    <m:r>
                      <a:rPr lang="en-GB" sz="12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𝜎</m:t>
                    </m:r>
                    <m:r>
                      <a:rPr lang="en-GB" sz="12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sz="12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12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𝑦𝑀</m:t>
                        </m:r>
                      </m:num>
                      <m:den>
                        <m:r>
                          <a:rPr lang="en-GB" sz="12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𝐼</m:t>
                        </m:r>
                      </m:den>
                    </m:f>
                  </m:oMath>
                </a14:m>
                <a:r>
                  <a:rPr lang="en-GB" sz="1200" dirty="0"/>
                  <a:t> Where:</a:t>
                </a:r>
                <a:r>
                  <a:rPr lang="en-GB" sz="1200" dirty="0"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sz="1200" i="1" smtClean="0">
                        <a:solidFill>
                          <a:srgbClr val="00B0F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𝛿</m:t>
                    </m:r>
                  </m:oMath>
                </a14:m>
                <a:r>
                  <a:rPr lang="en-GB" sz="1200" dirty="0">
                    <a:solidFill>
                      <a:srgbClr val="00B0F0"/>
                    </a:solidFill>
                  </a:rPr>
                  <a:t>=displacement</a:t>
                </a:r>
                <a:r>
                  <a:rPr lang="en-GB" sz="1200" dirty="0"/>
                  <a:t>,  F=Force, L=Length, E= Modulus of Elasticity, I= 2</a:t>
                </a:r>
                <a:r>
                  <a:rPr lang="en-GB" sz="1200" baseline="30000" dirty="0"/>
                  <a:t>nd</a:t>
                </a:r>
                <a:r>
                  <a:rPr lang="en-GB" sz="1200" dirty="0"/>
                  <a:t> Moment of Area, b=base, h= height, </a:t>
                </a:r>
                <a14:m>
                  <m:oMath xmlns:m="http://schemas.openxmlformats.org/officeDocument/2006/math">
                    <m:r>
                      <a:rPr lang="en-GB" sz="120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𝜎</m:t>
                    </m:r>
                    <m:r>
                      <a:rPr lang="en-GB" sz="1200" b="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n-GB" sz="1200" b="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𝑆𝑡𝑟𝑒𝑠𝑠</m:t>
                    </m:r>
                    <m:r>
                      <a:rPr lang="en-GB" sz="1200" b="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1200" dirty="0"/>
                  <a:t>y= distance from neutral axis, M= Bending Moment.</a:t>
                </a:r>
              </a:p>
              <a:p>
                <a:pPr algn="ctr"/>
                <a:r>
                  <a:rPr lang="en-GB" dirty="0"/>
                  <a:t> </a:t>
                </a:r>
              </a:p>
            </p:txBody>
          </p:sp>
        </mc:Choice>
        <mc:Fallback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E79B2822-FC71-D365-74DF-A85E469AC5E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33335" y="1211016"/>
                <a:ext cx="5372139" cy="1765227"/>
              </a:xfrm>
              <a:prstGeom prst="rect">
                <a:avLst/>
              </a:prstGeom>
              <a:blipFill>
                <a:blip r:embed="rId4"/>
                <a:stretch>
                  <a:fillRect t="-34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Rectangle 16">
            <a:extLst>
              <a:ext uri="{FF2B5EF4-FFF2-40B4-BE49-F238E27FC236}">
                <a16:creationId xmlns:a16="http://schemas.microsoft.com/office/drawing/2014/main" id="{A0C05368-43D1-E4E1-EE08-5002FBF44AC1}"/>
              </a:ext>
            </a:extLst>
          </p:cNvPr>
          <p:cNvSpPr>
            <a:spLocks/>
          </p:cNvSpPr>
          <p:nvPr/>
        </p:nvSpPr>
        <p:spPr>
          <a:xfrm rot="5400000">
            <a:off x="3854276" y="1367058"/>
            <a:ext cx="1795956" cy="524239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0E38901-E63B-0CAC-C76C-D696CB9F1F0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6435" t="27551" r="11337" b="36531"/>
          <a:stretch/>
        </p:blipFill>
        <p:spPr>
          <a:xfrm>
            <a:off x="2131055" y="3150952"/>
            <a:ext cx="5154389" cy="161151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2B5BE92-4D37-E297-FDCC-9C96B9175A2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75059" y="4946908"/>
            <a:ext cx="5154389" cy="1623552"/>
          </a:xfrm>
          <a:prstGeom prst="rect">
            <a:avLst/>
          </a:prstGeom>
        </p:spPr>
      </p:pic>
      <p:pic>
        <p:nvPicPr>
          <p:cNvPr id="20" name="Picture 2" descr="Image preview">
            <a:extLst>
              <a:ext uri="{FF2B5EF4-FFF2-40B4-BE49-F238E27FC236}">
                <a16:creationId xmlns:a16="http://schemas.microsoft.com/office/drawing/2014/main" id="{76FAFB0B-5937-ADA0-8843-5B09FA26EA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8354" y="2931363"/>
            <a:ext cx="3692390" cy="3811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22499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C3E97B-4541-79EC-6547-DFDF34774E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E1DD1F6-B737-9224-B1EC-857D2EDBDD91}"/>
              </a:ext>
            </a:extLst>
          </p:cNvPr>
          <p:cNvSpPr txBox="1"/>
          <p:nvPr/>
        </p:nvSpPr>
        <p:spPr>
          <a:xfrm>
            <a:off x="3922143" y="60385"/>
            <a:ext cx="4798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/>
              <a:t>First VIVA – Validation Example/ Materials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A368337-6556-35C4-DA3E-2B1C1E8CBFE4}"/>
              </a:ext>
            </a:extLst>
          </p:cNvPr>
          <p:cNvSpPr txBox="1"/>
          <p:nvPr/>
        </p:nvSpPr>
        <p:spPr>
          <a:xfrm>
            <a:off x="8720552" y="-66906"/>
            <a:ext cx="37783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/>
              <a:t>Cody Surridge (2304028)</a:t>
            </a:r>
          </a:p>
          <a:p>
            <a:pPr algn="ctr"/>
            <a:r>
              <a:rPr lang="en-GB"/>
              <a:t>Structural Design and Analysis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B949F6B4-4AD5-1967-5864-1C5B9CB98E7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1332477"/>
              </p:ext>
            </p:extLst>
          </p:nvPr>
        </p:nvGraphicFramePr>
        <p:xfrm>
          <a:off x="682762" y="782689"/>
          <a:ext cx="10826475" cy="5651444"/>
        </p:xfrm>
        <a:graphic>
          <a:graphicData uri="http://schemas.openxmlformats.org/drawingml/2006/table">
            <a:tbl>
              <a:tblPr/>
              <a:tblGrid>
                <a:gridCol w="3788368">
                  <a:extLst>
                    <a:ext uri="{9D8B030D-6E8A-4147-A177-3AD203B41FA5}">
                      <a16:colId xmlns:a16="http://schemas.microsoft.com/office/drawing/2014/main" val="393984598"/>
                    </a:ext>
                  </a:extLst>
                </a:gridCol>
                <a:gridCol w="2992391">
                  <a:extLst>
                    <a:ext uri="{9D8B030D-6E8A-4147-A177-3AD203B41FA5}">
                      <a16:colId xmlns:a16="http://schemas.microsoft.com/office/drawing/2014/main" val="33462303"/>
                    </a:ext>
                  </a:extLst>
                </a:gridCol>
                <a:gridCol w="1747559">
                  <a:extLst>
                    <a:ext uri="{9D8B030D-6E8A-4147-A177-3AD203B41FA5}">
                      <a16:colId xmlns:a16="http://schemas.microsoft.com/office/drawing/2014/main" val="2622727441"/>
                    </a:ext>
                  </a:extLst>
                </a:gridCol>
                <a:gridCol w="2298157">
                  <a:extLst>
                    <a:ext uri="{9D8B030D-6E8A-4147-A177-3AD203B41FA5}">
                      <a16:colId xmlns:a16="http://schemas.microsoft.com/office/drawing/2014/main" val="3673945658"/>
                    </a:ext>
                  </a:extLst>
                </a:gridCol>
              </a:tblGrid>
              <a:tr h="346973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Material 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4747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Modulus of Elasticity (Pa)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4747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b="0" i="0" u="none" strike="noStrike">
                          <a:solidFill>
                            <a:srgbClr val="FF0000"/>
                          </a:solidFill>
                          <a:effectLst/>
                          <a:latin typeface="Aptos Narrow" panose="020B0004020202020204" pitchFamily="34" charset="0"/>
                        </a:rPr>
                        <a:t>Stress(Nm^-2</a:t>
                      </a:r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)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4747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b="0" i="0" u="none" strike="noStrike">
                          <a:solidFill>
                            <a:srgbClr val="00B0F0"/>
                          </a:solidFill>
                          <a:effectLst/>
                          <a:latin typeface="Aptos Narrow" panose="020B0004020202020204" pitchFamily="34" charset="0"/>
                        </a:rPr>
                        <a:t>Displacement(mm)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4747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34766550"/>
                  </a:ext>
                </a:extLst>
              </a:tr>
              <a:tr h="330449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Steel AISI 304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1.900E+11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1.440E+09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3.229E+01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DCE7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10755033"/>
                  </a:ext>
                </a:extLst>
              </a:tr>
              <a:tr h="33121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Alloy Steel 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2.100E+11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1.440E+09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2.930E+01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FCA7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3665945"/>
                  </a:ext>
                </a:extLst>
              </a:tr>
              <a:tr h="330449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AISI 316 Annealed Stainless Steel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1.929E+11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1.438E+09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3.179E+01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BCE7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78192435"/>
                  </a:ext>
                </a:extLst>
              </a:tr>
              <a:tr h="330449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Aluminium 1060 Alloy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6.900E+10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1.360E+09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8.188E+01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776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20197775"/>
                  </a:ext>
                </a:extLst>
              </a:tr>
              <a:tr h="330449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Aluminium 2024 Alloy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7.300E+10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1.369E+09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7.805E+01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877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02328286"/>
                  </a:ext>
                </a:extLst>
              </a:tr>
              <a:tr h="330449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Aluminium 7079 Alloy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7.200E+10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1.336E+09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7.897E+01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837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03651049"/>
                  </a:ext>
                </a:extLst>
              </a:tr>
              <a:tr h="330449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Gray Cast Iron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6.617E+10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1.351E+09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8.500E+01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696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5044323"/>
                  </a:ext>
                </a:extLst>
              </a:tr>
              <a:tr h="330449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Titanium Ti-5AI-2.5Sn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1.103E+11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1.412E+09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5.412E+01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EA8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60808655"/>
                  </a:ext>
                </a:extLst>
              </a:tr>
              <a:tr h="330449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Titanium Ti-8AI-1Mo-1V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1.200E+11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1.418E+09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5.002E+01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E58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89216769"/>
                  </a:ext>
                </a:extLst>
              </a:tr>
              <a:tr h="330449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Titanium 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1.100E+11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1.411E+09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5.428E+01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B8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18885947"/>
                  </a:ext>
                </a:extLst>
              </a:tr>
              <a:tr h="330449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Brass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1.000E+11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1.405E+09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5.914E+01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D78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85665776"/>
                  </a:ext>
                </a:extLst>
              </a:tr>
              <a:tr h="330449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Manganese Bronze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1.100E+11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1.413E+09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5.405E+01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EA8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8885379"/>
                  </a:ext>
                </a:extLst>
              </a:tr>
              <a:tr h="330449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Zinc AC43A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8.550E+10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1.387E+09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6.816E+01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B17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22916764"/>
                  </a:ext>
                </a:extLst>
              </a:tr>
              <a:tr h="330449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Zirconium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9.900E+10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1.404E+09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5.97E+01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D48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36368762"/>
                  </a:ext>
                </a:extLst>
              </a:tr>
              <a:tr h="330449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Cobalt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2.110E+11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1.441E+09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2.912E+01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FCA7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74854984"/>
                  </a:ext>
                </a:extLst>
              </a:tr>
              <a:tr h="34697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Molybdenum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3.200E+11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1.452E+09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1.924E+01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3BE7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6155631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271263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5861E9-020F-0E8A-7533-85D4B88058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289CB05-5151-8CD3-45F1-9A0D9ED2C1CD}"/>
              </a:ext>
            </a:extLst>
          </p:cNvPr>
          <p:cNvSpPr txBox="1"/>
          <p:nvPr/>
        </p:nvSpPr>
        <p:spPr>
          <a:xfrm>
            <a:off x="4076380" y="283593"/>
            <a:ext cx="43477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/>
              <a:t>Final Materials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C08416C-615A-54CF-44D1-C3207B2AE3BA}"/>
              </a:ext>
            </a:extLst>
          </p:cNvPr>
          <p:cNvSpPr txBox="1"/>
          <p:nvPr/>
        </p:nvSpPr>
        <p:spPr>
          <a:xfrm>
            <a:off x="8720552" y="-66906"/>
            <a:ext cx="37783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/>
              <a:t>Cody Surridge (2304028)</a:t>
            </a:r>
          </a:p>
          <a:p>
            <a:pPr algn="ctr"/>
            <a:r>
              <a:rPr lang="en-GB"/>
              <a:t>Structural Design and Analysis</a:t>
            </a:r>
          </a:p>
        </p:txBody>
      </p:sp>
      <p:pic>
        <p:nvPicPr>
          <p:cNvPr id="1026" name="Picture 2" descr="Image result for AISI Steel 304 beam">
            <a:extLst>
              <a:ext uri="{FF2B5EF4-FFF2-40B4-BE49-F238E27FC236}">
                <a16:creationId xmlns:a16="http://schemas.microsoft.com/office/drawing/2014/main" id="{0EF55036-3D21-6705-A044-B8EA14F7E1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7880" y="1311273"/>
            <a:ext cx="2686050" cy="2686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F04BE7E-7ED9-18BD-52C8-ED4AF267E671}"/>
              </a:ext>
            </a:extLst>
          </p:cNvPr>
          <p:cNvSpPr txBox="1"/>
          <p:nvPr/>
        </p:nvSpPr>
        <p:spPr>
          <a:xfrm>
            <a:off x="875038" y="923428"/>
            <a:ext cx="26550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/>
              <a:t>Wing Mounts:</a:t>
            </a:r>
          </a:p>
          <a:p>
            <a:pPr algn="ctr"/>
            <a:r>
              <a:rPr lang="en-US"/>
              <a:t>AISI 304 Stainless Steel</a:t>
            </a:r>
            <a:endParaRPr lang="en-GB"/>
          </a:p>
        </p:txBody>
      </p:sp>
      <p:pic>
        <p:nvPicPr>
          <p:cNvPr id="1028" name="Picture 4" descr="Image result for carbon fiber sheets">
            <a:extLst>
              <a:ext uri="{FF2B5EF4-FFF2-40B4-BE49-F238E27FC236}">
                <a16:creationId xmlns:a16="http://schemas.microsoft.com/office/drawing/2014/main" id="{62A0213C-85A5-D4CA-2AE8-5939C9A657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3027" y="1497666"/>
            <a:ext cx="2438400" cy="257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70ABD87-D3AD-D19F-DDF3-BA21AD719EF4}"/>
              </a:ext>
            </a:extLst>
          </p:cNvPr>
          <p:cNvSpPr txBox="1"/>
          <p:nvPr/>
        </p:nvSpPr>
        <p:spPr>
          <a:xfrm>
            <a:off x="7442699" y="923427"/>
            <a:ext cx="2438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/>
              <a:t>Wing Profile:</a:t>
            </a:r>
          </a:p>
          <a:p>
            <a:pPr algn="ctr"/>
            <a:r>
              <a:rPr lang="en-US"/>
              <a:t>Carbon Fiber</a:t>
            </a: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C129D10-792D-AF2F-C6D2-255DD496C737}"/>
              </a:ext>
            </a:extLst>
          </p:cNvPr>
          <p:cNvSpPr txBox="1"/>
          <p:nvPr/>
        </p:nvSpPr>
        <p:spPr>
          <a:xfrm>
            <a:off x="396607" y="4141509"/>
            <a:ext cx="504572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“excellent corrosion and oxidisation resistance” (Metals4U, N/A)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Yield strength of 205MPa </a:t>
            </a: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(Azo Network, 2022)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Easily able to be moulded into shape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Able to be easily bolted down or welded in place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@ 400N S.F = 111 </a:t>
            </a:r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6FC7F26-83A0-5A82-F5BA-0D38A2494916}"/>
              </a:ext>
            </a:extLst>
          </p:cNvPr>
          <p:cNvSpPr txBox="1"/>
          <p:nvPr/>
        </p:nvSpPr>
        <p:spPr>
          <a:xfrm>
            <a:off x="6338370" y="4104339"/>
            <a:ext cx="434771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Carbon fiber Vs Steel is 5x lighter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(DEXCRAFT, 2015)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Smooth Surface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Max stress 5,202 ± 102 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Mpa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(Kant, et al., 2020)</a:t>
            </a:r>
          </a:p>
          <a:p>
            <a:r>
              <a:rPr lang="en-US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14312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55B08B-6C65-0CE1-B73E-D36C008472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FE639E2-34AF-EE36-487D-2C944659AEE9}"/>
              </a:ext>
            </a:extLst>
          </p:cNvPr>
          <p:cNvSpPr txBox="1"/>
          <p:nvPr/>
        </p:nvSpPr>
        <p:spPr>
          <a:xfrm>
            <a:off x="3922143" y="60385"/>
            <a:ext cx="43477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/>
              <a:t>Proof of Concept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799B5B4-1B8E-DAA9-B009-87BD99F5A422}"/>
              </a:ext>
            </a:extLst>
          </p:cNvPr>
          <p:cNvSpPr txBox="1"/>
          <p:nvPr/>
        </p:nvSpPr>
        <p:spPr>
          <a:xfrm>
            <a:off x="8720552" y="-66906"/>
            <a:ext cx="37783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/>
              <a:t>Cody Surridge (2304028)</a:t>
            </a:r>
          </a:p>
          <a:p>
            <a:pPr algn="ctr"/>
            <a:r>
              <a:rPr lang="en-GB"/>
              <a:t>Structural Design and Analysis</a:t>
            </a:r>
          </a:p>
        </p:txBody>
      </p:sp>
      <p:pic>
        <p:nvPicPr>
          <p:cNvPr id="7" name="Picture 6" descr="A grey curved object with a white background">
            <a:extLst>
              <a:ext uri="{FF2B5EF4-FFF2-40B4-BE49-F238E27FC236}">
                <a16:creationId xmlns:a16="http://schemas.microsoft.com/office/drawing/2014/main" id="{2D4006C6-E2C8-96FF-1800-92550F65836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770" y="596349"/>
            <a:ext cx="1891790" cy="2425107"/>
          </a:xfrm>
          <a:prstGeom prst="rect">
            <a:avLst/>
          </a:prstGeom>
        </p:spPr>
      </p:pic>
      <p:pic>
        <p:nvPicPr>
          <p:cNvPr id="11" name="Picture 10" descr="A black rectangular object on a white background&#10;&#10;AI-generated content may be incorrect.">
            <a:extLst>
              <a:ext uri="{FF2B5EF4-FFF2-40B4-BE49-F238E27FC236}">
                <a16:creationId xmlns:a16="http://schemas.microsoft.com/office/drawing/2014/main" id="{6543C0F3-D978-8DEE-B1F8-C28A74B0A1A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2388" y="3326591"/>
            <a:ext cx="3262679" cy="313328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7283E56-B70A-4F5B-22C3-2A95B240A7ED}"/>
              </a:ext>
            </a:extLst>
          </p:cNvPr>
          <p:cNvSpPr txBox="1"/>
          <p:nvPr/>
        </p:nvSpPr>
        <p:spPr>
          <a:xfrm>
            <a:off x="708915" y="222910"/>
            <a:ext cx="273432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Swan Neck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FE26783-B740-F612-EBDB-B801F4F044E3}"/>
              </a:ext>
            </a:extLst>
          </p:cNvPr>
          <p:cNvSpPr txBox="1"/>
          <p:nvPr/>
        </p:nvSpPr>
        <p:spPr>
          <a:xfrm>
            <a:off x="519064" y="2897024"/>
            <a:ext cx="142042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Basic Side Mount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7F77168-05CF-46EF-ED1C-2F480DE44EF9}"/>
              </a:ext>
            </a:extLst>
          </p:cNvPr>
          <p:cNvSpPr txBox="1"/>
          <p:nvPr/>
        </p:nvSpPr>
        <p:spPr>
          <a:xfrm>
            <a:off x="2068585" y="2882957"/>
            <a:ext cx="29562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Basic Under Mount</a:t>
            </a:r>
          </a:p>
        </p:txBody>
      </p:sp>
      <p:pic>
        <p:nvPicPr>
          <p:cNvPr id="3" name="Picture 2" descr="A grey curved object with a white background&#10;&#10;AI-generated content may be incorrect.">
            <a:extLst>
              <a:ext uri="{FF2B5EF4-FFF2-40B4-BE49-F238E27FC236}">
                <a16:creationId xmlns:a16="http://schemas.microsoft.com/office/drawing/2014/main" id="{B4E3C3A5-661A-BB1E-EB33-85F053D9C49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80619" y="489677"/>
            <a:ext cx="1913522" cy="2226645"/>
          </a:xfrm>
          <a:prstGeom prst="rect">
            <a:avLst/>
          </a:prstGeom>
        </p:spPr>
      </p:pic>
      <p:pic>
        <p:nvPicPr>
          <p:cNvPr id="9" name="Picture 8" descr="A computer graphics of a rectangular object&#10;&#10;AI-generated content may be incorrect.">
            <a:extLst>
              <a:ext uri="{FF2B5EF4-FFF2-40B4-BE49-F238E27FC236}">
                <a16:creationId xmlns:a16="http://schemas.microsoft.com/office/drawing/2014/main" id="{6638B9D5-42E8-B777-B7F0-26F6EA38E58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489" y="3270463"/>
            <a:ext cx="1518586" cy="352715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B0FF06E-E8BD-8949-AE30-6BD3D96C7B75}"/>
              </a:ext>
            </a:extLst>
          </p:cNvPr>
          <p:cNvSpPr txBox="1"/>
          <p:nvPr/>
        </p:nvSpPr>
        <p:spPr>
          <a:xfrm>
            <a:off x="2240346" y="157633"/>
            <a:ext cx="305111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Reverse Swan Neck</a:t>
            </a:r>
          </a:p>
        </p:txBody>
      </p:sp>
      <p:pic>
        <p:nvPicPr>
          <p:cNvPr id="18" name="Picture 17" descr="A blue and green curved object&#10;&#10;AI-generated content may be incorrect.">
            <a:extLst>
              <a:ext uri="{FF2B5EF4-FFF2-40B4-BE49-F238E27FC236}">
                <a16:creationId xmlns:a16="http://schemas.microsoft.com/office/drawing/2014/main" id="{2F6F1DBF-69BF-DEDE-2621-63B0A778FDF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1548" y="1210366"/>
            <a:ext cx="1733820" cy="2645829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72420EAA-C6AF-9386-376C-B7FD6E8BBB6B}"/>
              </a:ext>
            </a:extLst>
          </p:cNvPr>
          <p:cNvSpPr txBox="1"/>
          <p:nvPr/>
        </p:nvSpPr>
        <p:spPr>
          <a:xfrm>
            <a:off x="6278458" y="370632"/>
            <a:ext cx="324705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Tested each wing at:</a:t>
            </a:r>
          </a:p>
          <a:p>
            <a:pPr algn="ctr"/>
            <a:r>
              <a:rPr lang="en-GB" sz="1600" dirty="0"/>
              <a:t>10,50,100,150,200,500,1000 N</a:t>
            </a:r>
          </a:p>
        </p:txBody>
      </p:sp>
      <p:pic>
        <p:nvPicPr>
          <p:cNvPr id="21" name="Picture 20" descr="A colorful curved object with arrows&#10;&#10;AI-generated content may be incorrect.">
            <a:extLst>
              <a:ext uri="{FF2B5EF4-FFF2-40B4-BE49-F238E27FC236}">
                <a16:creationId xmlns:a16="http://schemas.microsoft.com/office/drawing/2014/main" id="{19E02C48-1658-A057-3ADB-131A72A1C44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01984" y="1566814"/>
            <a:ext cx="1507335" cy="2203245"/>
          </a:xfrm>
          <a:prstGeom prst="rect">
            <a:avLst/>
          </a:prstGeom>
        </p:spPr>
      </p:pic>
      <p:pic>
        <p:nvPicPr>
          <p:cNvPr id="23" name="Picture 22" descr="A colorful candy cane with arrows&#10;&#10;AI-generated content may be incorrect.">
            <a:extLst>
              <a:ext uri="{FF2B5EF4-FFF2-40B4-BE49-F238E27FC236}">
                <a16:creationId xmlns:a16="http://schemas.microsoft.com/office/drawing/2014/main" id="{BF9E534B-03AB-F011-8ABD-EECAEFFF43D7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9979" y="4139391"/>
            <a:ext cx="1739340" cy="2463282"/>
          </a:xfrm>
          <a:prstGeom prst="rect">
            <a:avLst/>
          </a:prstGeom>
        </p:spPr>
      </p:pic>
      <p:pic>
        <p:nvPicPr>
          <p:cNvPr id="25" name="Picture 24" descr="A blue and green striped object&#10;&#10;AI-generated content may be incorrect.">
            <a:extLst>
              <a:ext uri="{FF2B5EF4-FFF2-40B4-BE49-F238E27FC236}">
                <a16:creationId xmlns:a16="http://schemas.microsoft.com/office/drawing/2014/main" id="{14B5028F-7EEE-713C-9188-AA9F8C3C73AE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4660" y="4257036"/>
            <a:ext cx="1763811" cy="2572088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F344372D-0068-4215-FF79-F29135D4F951}"/>
              </a:ext>
            </a:extLst>
          </p:cNvPr>
          <p:cNvSpPr txBox="1"/>
          <p:nvPr/>
        </p:nvSpPr>
        <p:spPr>
          <a:xfrm>
            <a:off x="4609202" y="3856195"/>
            <a:ext cx="299512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/>
              <a:t>Strain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55B510B-78D5-691B-E141-41D89770B54E}"/>
              </a:ext>
            </a:extLst>
          </p:cNvPr>
          <p:cNvSpPr txBox="1"/>
          <p:nvPr/>
        </p:nvSpPr>
        <p:spPr>
          <a:xfrm>
            <a:off x="4875907" y="834384"/>
            <a:ext cx="2570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/>
              <a:t>Stress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A4428B48-7984-0C6E-9E23-25153D57E1B1}"/>
              </a:ext>
            </a:extLst>
          </p:cNvPr>
          <p:cNvSpPr txBox="1"/>
          <p:nvPr/>
        </p:nvSpPr>
        <p:spPr>
          <a:xfrm>
            <a:off x="7347026" y="1059404"/>
            <a:ext cx="23419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/>
              <a:t>Displacement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2558FB14-EEEC-966E-5308-DE687BB235B1}"/>
              </a:ext>
            </a:extLst>
          </p:cNvPr>
          <p:cNvSpPr txBox="1"/>
          <p:nvPr/>
        </p:nvSpPr>
        <p:spPr>
          <a:xfrm>
            <a:off x="7331849" y="3738214"/>
            <a:ext cx="22419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/>
              <a:t>Buckling</a:t>
            </a:r>
          </a:p>
        </p:txBody>
      </p:sp>
    </p:spTree>
    <p:extLst>
      <p:ext uri="{BB962C8B-B14F-4D97-AF65-F5344CB8AC3E}">
        <p14:creationId xmlns:p14="http://schemas.microsoft.com/office/powerpoint/2010/main" val="9307733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759CA778-1C1E-4AAA-C063-BB8A57E870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Proof of Concept-Results</a:t>
            </a:r>
            <a:br>
              <a:rPr lang="en-GB" b="1" u="sng" dirty="0"/>
            </a:br>
            <a:endParaRPr lang="en-US" dirty="0"/>
          </a:p>
        </p:txBody>
      </p:sp>
      <p:pic>
        <p:nvPicPr>
          <p:cNvPr id="4" name="Content Placeholder 3" descr="A table with numbers and symbols&#10;&#10;AI-generated content may be incorrect.">
            <a:extLst>
              <a:ext uri="{FF2B5EF4-FFF2-40B4-BE49-F238E27FC236}">
                <a16:creationId xmlns:a16="http://schemas.microsoft.com/office/drawing/2014/main" id="{D2E5A0F1-B620-9F7E-930E-1DEB111C982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/>
        </p:blipFill>
        <p:spPr>
          <a:xfrm>
            <a:off x="449953" y="1377763"/>
            <a:ext cx="10164564" cy="5318191"/>
          </a:xfrm>
          <a:prstGeom prst="rect">
            <a:avLst/>
          </a:prstGeom>
          <a:noFill/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6ECD810-4C10-7E6B-EB0C-E182A10DB5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65849" y="269809"/>
            <a:ext cx="3773751" cy="768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07556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0ED1BA8-2B9C-AF75-824E-B7528CEDF6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D433879-2A5F-1FA3-742C-50DBC3921A0D}"/>
              </a:ext>
            </a:extLst>
          </p:cNvPr>
          <p:cNvSpPr txBox="1"/>
          <p:nvPr/>
        </p:nvSpPr>
        <p:spPr>
          <a:xfrm>
            <a:off x="3922143" y="60385"/>
            <a:ext cx="43477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/>
              <a:t>Proof of Concept-Results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E05C4EB-0D4E-098F-E745-74D7D0A98AA4}"/>
              </a:ext>
            </a:extLst>
          </p:cNvPr>
          <p:cNvSpPr txBox="1"/>
          <p:nvPr/>
        </p:nvSpPr>
        <p:spPr>
          <a:xfrm>
            <a:off x="8720552" y="-66906"/>
            <a:ext cx="37783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/>
              <a:t>Cody Surridge (2304028)</a:t>
            </a:r>
          </a:p>
          <a:p>
            <a:pPr algn="ctr"/>
            <a:r>
              <a:rPr lang="en-GB"/>
              <a:t>Structural Design and Analysis</a:t>
            </a:r>
          </a:p>
        </p:txBody>
      </p:sp>
      <p:graphicFrame>
        <p:nvGraphicFramePr>
          <p:cNvPr id="2" name="Chart 1">
            <a:extLst>
              <a:ext uri="{FF2B5EF4-FFF2-40B4-BE49-F238E27FC236}">
                <a16:creationId xmlns:a16="http://schemas.microsoft.com/office/drawing/2014/main" id="{2EAEB51D-41CA-4243-8B36-9F13970558CF}"/>
              </a:ext>
            </a:extLst>
          </p:cNvPr>
          <p:cNvGraphicFramePr>
            <a:graphicFrameLocks/>
          </p:cNvGraphicFramePr>
          <p:nvPr/>
        </p:nvGraphicFramePr>
        <p:xfrm>
          <a:off x="87474" y="528010"/>
          <a:ext cx="6457950" cy="341947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6" name="Chart 5">
            <a:extLst>
              <a:ext uri="{FF2B5EF4-FFF2-40B4-BE49-F238E27FC236}">
                <a16:creationId xmlns:a16="http://schemas.microsoft.com/office/drawing/2014/main" id="{C787CEC8-BE61-4E4F-8355-B815E9F82B08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593069034"/>
              </p:ext>
            </p:extLst>
          </p:nvPr>
        </p:nvGraphicFramePr>
        <p:xfrm>
          <a:off x="6545424" y="723026"/>
          <a:ext cx="5036976" cy="320992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7" name="Chart 6">
            <a:extLst>
              <a:ext uri="{FF2B5EF4-FFF2-40B4-BE49-F238E27FC236}">
                <a16:creationId xmlns:a16="http://schemas.microsoft.com/office/drawing/2014/main" id="{6C508196-9807-406A-8DF4-DC579A37B838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6241920"/>
              </p:ext>
            </p:extLst>
          </p:nvPr>
        </p:nvGraphicFramePr>
        <p:xfrm>
          <a:off x="2763999" y="3590925"/>
          <a:ext cx="6448425" cy="326707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</p:spTree>
    <p:extLst>
      <p:ext uri="{BB962C8B-B14F-4D97-AF65-F5344CB8AC3E}">
        <p14:creationId xmlns:p14="http://schemas.microsoft.com/office/powerpoint/2010/main" val="38346275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8AE9D3E2-6DE9-DDFA-7EC5-0488268B1D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95B6E09-5DE9-74D9-9601-88B754D21856}"/>
              </a:ext>
            </a:extLst>
          </p:cNvPr>
          <p:cNvSpPr txBox="1"/>
          <p:nvPr/>
        </p:nvSpPr>
        <p:spPr>
          <a:xfrm>
            <a:off x="3922143" y="60385"/>
            <a:ext cx="43477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/>
              <a:t>Final Mount Testing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A1A1ED6-870F-CC64-8A00-5EC34217066E}"/>
              </a:ext>
            </a:extLst>
          </p:cNvPr>
          <p:cNvSpPr txBox="1"/>
          <p:nvPr/>
        </p:nvSpPr>
        <p:spPr>
          <a:xfrm>
            <a:off x="8720552" y="-66906"/>
            <a:ext cx="37783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/>
              <a:t>Cody Surridge (2304028)</a:t>
            </a:r>
          </a:p>
          <a:p>
            <a:pPr algn="ctr"/>
            <a:r>
              <a:rPr lang="en-GB"/>
              <a:t>Structural Design and Analysis</a:t>
            </a:r>
          </a:p>
        </p:txBody>
      </p:sp>
      <p:pic>
        <p:nvPicPr>
          <p:cNvPr id="10" name="Picture 9" descr="A grey object with orange arrows&#10;&#10;AI-generated content may be incorrect.">
            <a:extLst>
              <a:ext uri="{FF2B5EF4-FFF2-40B4-BE49-F238E27FC236}">
                <a16:creationId xmlns:a16="http://schemas.microsoft.com/office/drawing/2014/main" id="{D89B1E86-C173-FAB6-31CA-4E0BCFCF572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13891"/>
            <a:ext cx="3936838" cy="1705468"/>
          </a:xfrm>
          <a:prstGeom prst="rect">
            <a:avLst/>
          </a:prstGeom>
        </p:spPr>
      </p:pic>
      <p:pic>
        <p:nvPicPr>
          <p:cNvPr id="11" name="Picture 10" descr="A computer screen shot of a blue and green snake&#10;&#10;AI-generated content may be incorrect.">
            <a:extLst>
              <a:ext uri="{FF2B5EF4-FFF2-40B4-BE49-F238E27FC236}">
                <a16:creationId xmlns:a16="http://schemas.microsoft.com/office/drawing/2014/main" id="{B047FBEA-D87D-4889-3925-CEA44FA02F4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429000"/>
            <a:ext cx="3614327" cy="1719408"/>
          </a:xfrm>
          <a:prstGeom prst="rect">
            <a:avLst/>
          </a:prstGeom>
        </p:spPr>
      </p:pic>
      <p:pic>
        <p:nvPicPr>
          <p:cNvPr id="7" name="Picture 6" descr="A graph of a graph&#10;&#10;AI-generated content may be incorrect.">
            <a:extLst>
              <a:ext uri="{FF2B5EF4-FFF2-40B4-BE49-F238E27FC236}">
                <a16:creationId xmlns:a16="http://schemas.microsoft.com/office/drawing/2014/main" id="{C4AA1AD0-9AF6-CA2A-AD5F-FA61685CC7B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82324" y="1113891"/>
            <a:ext cx="8438765" cy="4552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62518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DDE8DE2B-61C1-46D5-BEB8-521321C182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012C92A-B902-4B69-BDCF-CCA3021FC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A2BDBC14-42A0-4182-BFBA-0751F6350C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902DC474-5BCC-4188-ACDC-AD63E6B187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7B427019-8592-4032-931B-4F27104C9D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1D6E2CEA-A5BB-4CF7-B907-AE4DBF6748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78D09D5A-29CC-4B32-9CE1-72E607558A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6DF3A3FC-950B-40B0-923D-0F0BC1A542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BCA0F2E1-CD3D-4521-9CCB-41A5CC6C54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9BA4F16A-21DC-462A-AD37-0A93C8B79E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FB75EBDD-038D-4572-A372-1149382957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21029ED5-F105-4DD2-99C8-1E4422817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D621E68-BF28-4A1C-B1A2-4E55E139E7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BE8BBE4D-F0DF-49B9-B75A-99DAC53ACA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>
              <a:extLst>
                <a:ext uri="{FF2B5EF4-FFF2-40B4-BE49-F238E27FC236}">
                  <a16:creationId xmlns:a16="http://schemas.microsoft.com/office/drawing/2014/main" id="{E0F07DDC-34A6-46A1-9DE9-2BBE2931A5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2CEB2BF9-B8DB-45B9-86EA-D197B5B1AE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08B5BB34-3801-4E70-A981-FE007635E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38432A75-2CEB-463C-A8F2-ABB50A79F4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E7E850B8-C050-4597-8BEB-113FEC9A27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24ACC798-9CEC-4B6F-A8DD-F8E6FCCCF1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1D58A8C6-1294-4CD9-89BC-F1E981A52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F32F2ED6-6143-46C4-A641-72D42732B6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5C9652B3-A450-4ED6-8FBF-F536BA60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2222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blue and white rectangle with white text&#10;&#10;AI-generated content may be incorrect.">
            <a:extLst>
              <a:ext uri="{FF2B5EF4-FFF2-40B4-BE49-F238E27FC236}">
                <a16:creationId xmlns:a16="http://schemas.microsoft.com/office/drawing/2014/main" id="{9553A9C2-5F66-E7DC-1DD9-E4337F4BB3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4077" r="-6" b="4014"/>
          <a:stretch/>
        </p:blipFill>
        <p:spPr>
          <a:xfrm>
            <a:off x="568452" y="571500"/>
            <a:ext cx="11055096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70132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DDE8DE2B-61C1-46D5-BEB8-521321C182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E012C92A-B902-4B69-BDCF-CCA3021FC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A2BDBC14-42A0-4182-BFBA-0751F6350C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23">
              <a:extLst>
                <a:ext uri="{FF2B5EF4-FFF2-40B4-BE49-F238E27FC236}">
                  <a16:creationId xmlns:a16="http://schemas.microsoft.com/office/drawing/2014/main" id="{902DC474-5BCC-4188-ACDC-AD63E6B187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5">
              <a:extLst>
                <a:ext uri="{FF2B5EF4-FFF2-40B4-BE49-F238E27FC236}">
                  <a16:creationId xmlns:a16="http://schemas.microsoft.com/office/drawing/2014/main" id="{7B427019-8592-4032-931B-4F27104C9D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1D6E2CEA-A5BB-4CF7-B907-AE4DBF6748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7">
              <a:extLst>
                <a:ext uri="{FF2B5EF4-FFF2-40B4-BE49-F238E27FC236}">
                  <a16:creationId xmlns:a16="http://schemas.microsoft.com/office/drawing/2014/main" id="{78D09D5A-29CC-4B32-9CE1-72E607558A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8">
              <a:extLst>
                <a:ext uri="{FF2B5EF4-FFF2-40B4-BE49-F238E27FC236}">
                  <a16:creationId xmlns:a16="http://schemas.microsoft.com/office/drawing/2014/main" id="{6DF3A3FC-950B-40B0-923D-0F0BC1A542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Rectangle 29">
              <a:extLst>
                <a:ext uri="{FF2B5EF4-FFF2-40B4-BE49-F238E27FC236}">
                  <a16:creationId xmlns:a16="http://schemas.microsoft.com/office/drawing/2014/main" id="{BCA0F2E1-CD3D-4521-9CCB-41A5CC6C54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9BA4F16A-21DC-462A-AD37-0A93C8B79E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Isosceles Triangle 21">
              <a:extLst>
                <a:ext uri="{FF2B5EF4-FFF2-40B4-BE49-F238E27FC236}">
                  <a16:creationId xmlns:a16="http://schemas.microsoft.com/office/drawing/2014/main" id="{FB75EBDD-038D-4572-A372-1149382957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4" name="Rectangle 23">
            <a:extLst>
              <a:ext uri="{FF2B5EF4-FFF2-40B4-BE49-F238E27FC236}">
                <a16:creationId xmlns:a16="http://schemas.microsoft.com/office/drawing/2014/main" id="{21029ED5-F105-4DD2-99C8-1E4422817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2D621E68-BF28-4A1C-B1A2-4E55E139E7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BE8BBE4D-F0DF-49B9-B75A-99DAC53ACA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Rectangle 23">
              <a:extLst>
                <a:ext uri="{FF2B5EF4-FFF2-40B4-BE49-F238E27FC236}">
                  <a16:creationId xmlns:a16="http://schemas.microsoft.com/office/drawing/2014/main" id="{E0F07DDC-34A6-46A1-9DE9-2BBE2931A5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5">
              <a:extLst>
                <a:ext uri="{FF2B5EF4-FFF2-40B4-BE49-F238E27FC236}">
                  <a16:creationId xmlns:a16="http://schemas.microsoft.com/office/drawing/2014/main" id="{2CEB2BF9-B8DB-45B9-86EA-D197B5B1AE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Isosceles Triangle 29">
              <a:extLst>
                <a:ext uri="{FF2B5EF4-FFF2-40B4-BE49-F238E27FC236}">
                  <a16:creationId xmlns:a16="http://schemas.microsoft.com/office/drawing/2014/main" id="{08B5BB34-3801-4E70-A981-FE007635E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Rectangle 27">
              <a:extLst>
                <a:ext uri="{FF2B5EF4-FFF2-40B4-BE49-F238E27FC236}">
                  <a16:creationId xmlns:a16="http://schemas.microsoft.com/office/drawing/2014/main" id="{38432A75-2CEB-463C-A8F2-ABB50A79F4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Rectangle 28">
              <a:extLst>
                <a:ext uri="{FF2B5EF4-FFF2-40B4-BE49-F238E27FC236}">
                  <a16:creationId xmlns:a16="http://schemas.microsoft.com/office/drawing/2014/main" id="{E7E850B8-C050-4597-8BEB-113FEC9A27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Rectangle 29">
              <a:extLst>
                <a:ext uri="{FF2B5EF4-FFF2-40B4-BE49-F238E27FC236}">
                  <a16:creationId xmlns:a16="http://schemas.microsoft.com/office/drawing/2014/main" id="{24ACC798-9CEC-4B6F-A8DD-F8E6FCCCF1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4" name="Isosceles Triangle 33">
              <a:extLst>
                <a:ext uri="{FF2B5EF4-FFF2-40B4-BE49-F238E27FC236}">
                  <a16:creationId xmlns:a16="http://schemas.microsoft.com/office/drawing/2014/main" id="{1D58A8C6-1294-4CD9-89BC-F1E981A52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5" name="Isosceles Triangle 34">
              <a:extLst>
                <a:ext uri="{FF2B5EF4-FFF2-40B4-BE49-F238E27FC236}">
                  <a16:creationId xmlns:a16="http://schemas.microsoft.com/office/drawing/2014/main" id="{F32F2ED6-6143-46C4-A641-72D42732B6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37" name="Rectangle 36">
            <a:extLst>
              <a:ext uri="{FF2B5EF4-FFF2-40B4-BE49-F238E27FC236}">
                <a16:creationId xmlns:a16="http://schemas.microsoft.com/office/drawing/2014/main" id="{5C9652B3-A450-4ED6-8FBF-F536BA60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2222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 descr="A screenshot of a research&#10;&#10;AI-generated content may be incorrect.">
            <a:extLst>
              <a:ext uri="{FF2B5EF4-FFF2-40B4-BE49-F238E27FC236}">
                <a16:creationId xmlns:a16="http://schemas.microsoft.com/office/drawing/2014/main" id="{5D488DDF-635C-9222-83D5-77C4ACC207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1" b="8098"/>
          <a:stretch/>
        </p:blipFill>
        <p:spPr>
          <a:xfrm>
            <a:off x="568452" y="571500"/>
            <a:ext cx="11055096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13659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17276F-DA43-79FC-4DBC-925F5F7710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E2E28F4-DD46-874B-157C-4FB37ABCD7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5583"/>
          <a:stretch/>
        </p:blipFill>
        <p:spPr>
          <a:xfrm>
            <a:off x="148196" y="609600"/>
            <a:ext cx="10007870" cy="5962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37888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852D17-29F9-3ADB-ADB3-D95E2202CE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6913" y="468291"/>
            <a:ext cx="8596668" cy="998850"/>
          </a:xfrm>
          <a:solidFill>
            <a:srgbClr val="004C7B"/>
          </a:solidFill>
        </p:spPr>
        <p:txBody>
          <a:bodyPr/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Montserrat" panose="00000500000000000000" pitchFamily="2" charset="0"/>
              </a:rPr>
              <a:t>Wing Profile Selection</a:t>
            </a:r>
            <a:endParaRPr lang="en-GB" b="1" dirty="0">
              <a:solidFill>
                <a:schemeClr val="bg1"/>
              </a:solidFill>
              <a:latin typeface="Montserrat" panose="00000500000000000000" pitchFamily="2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17C1F6-7F04-87EA-690E-CB90913EC789}"/>
              </a:ext>
            </a:extLst>
          </p:cNvPr>
          <p:cNvSpPr txBox="1"/>
          <p:nvPr/>
        </p:nvSpPr>
        <p:spPr>
          <a:xfrm>
            <a:off x="0" y="6488668"/>
            <a:ext cx="1549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004C7B"/>
                </a:solidFill>
                <a:latin typeface="Montserrat" panose="00000500000000000000" pitchFamily="2" charset="0"/>
              </a:rPr>
              <a:t>Aron Evans</a:t>
            </a:r>
            <a:endParaRPr lang="en-GB" b="1" dirty="0">
              <a:solidFill>
                <a:srgbClr val="004C7B"/>
              </a:solidFill>
              <a:latin typeface="Montserrat" panose="00000500000000000000" pitchFamily="2" charset="0"/>
            </a:endParaRP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4A9AA6D0-BED9-4363-9C0D-391B25CDAA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38582637"/>
              </p:ext>
            </p:extLst>
          </p:nvPr>
        </p:nvGraphicFramePr>
        <p:xfrm>
          <a:off x="276726" y="1521469"/>
          <a:ext cx="5257800" cy="25755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10" name="Chart 9">
            <a:extLst>
              <a:ext uri="{FF2B5EF4-FFF2-40B4-BE49-F238E27FC236}">
                <a16:creationId xmlns:a16="http://schemas.microsoft.com/office/drawing/2014/main" id="{CE91E0AA-E68D-4628-A417-EB035CDA0FF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39915754"/>
              </p:ext>
            </p:extLst>
          </p:nvPr>
        </p:nvGraphicFramePr>
        <p:xfrm>
          <a:off x="3878034" y="4151357"/>
          <a:ext cx="5257800" cy="25755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53F47324-A597-7335-7CAE-9959457D2F25}"/>
              </a:ext>
            </a:extLst>
          </p:cNvPr>
          <p:cNvSpPr txBox="1"/>
          <p:nvPr/>
        </p:nvSpPr>
        <p:spPr>
          <a:xfrm>
            <a:off x="3878034" y="-4207"/>
            <a:ext cx="4435930" cy="369332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>
                <a:solidFill>
                  <a:srgbClr val="004C7B"/>
                </a:solidFill>
                <a:latin typeface="Montserrat"/>
              </a:rPr>
              <a:t>Aerodynamic Design </a:t>
            </a:r>
            <a:r>
              <a:rPr lang="en-GB" dirty="0">
                <a:solidFill>
                  <a:srgbClr val="004C7B"/>
                </a:solidFill>
                <a:latin typeface="Montserrat"/>
              </a:rPr>
              <a:t>​</a:t>
            </a:r>
            <a:r>
              <a:rPr lang="en-US" b="1" dirty="0">
                <a:solidFill>
                  <a:srgbClr val="004C7B"/>
                </a:solidFill>
                <a:latin typeface="Montserrat"/>
              </a:rPr>
              <a:t>&amp; Assessment </a:t>
            </a:r>
            <a:endParaRPr lang="en-GB" dirty="0">
              <a:solidFill>
                <a:srgbClr val="004C7B"/>
              </a:solidFill>
              <a:latin typeface="Montserra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C87BC4E-6F6B-50B7-BAA1-8D8A8BD12BC0}"/>
              </a:ext>
            </a:extLst>
          </p:cNvPr>
          <p:cNvSpPr txBox="1"/>
          <p:nvPr/>
        </p:nvSpPr>
        <p:spPr>
          <a:xfrm>
            <a:off x="774700" y="6130469"/>
            <a:ext cx="51562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effectLst/>
                <a:latin typeface="Montserrat" panose="00000500000000000000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(Katz, 1995)</a:t>
            </a:r>
            <a:r>
              <a:rPr lang="en-US" sz="1200" kern="100" dirty="0">
                <a:effectLst/>
                <a:latin typeface="Montserrat" panose="00000500000000000000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1200" dirty="0">
                <a:effectLst/>
                <a:latin typeface="Montserrat" panose="00000500000000000000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(Chiplunkar, et al., 2023)</a:t>
            </a:r>
            <a:r>
              <a:rPr lang="en-US" sz="1200" kern="100" dirty="0">
                <a:effectLst/>
                <a:latin typeface="Montserrat" panose="00000500000000000000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 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3481414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>
            <a:extLst>
              <a:ext uri="{FF2B5EF4-FFF2-40B4-BE49-F238E27FC236}">
                <a16:creationId xmlns:a16="http://schemas.microsoft.com/office/drawing/2014/main" id="{DDE8DE2B-61C1-46D5-BEB8-521321C182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012C92A-B902-4B69-BDCF-CCA3021FC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A2BDBC14-42A0-4182-BFBA-0751F6350C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Rectangle 23">
              <a:extLst>
                <a:ext uri="{FF2B5EF4-FFF2-40B4-BE49-F238E27FC236}">
                  <a16:creationId xmlns:a16="http://schemas.microsoft.com/office/drawing/2014/main" id="{902DC474-5BCC-4188-ACDC-AD63E6B187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8" name="Rectangle 25">
              <a:extLst>
                <a:ext uri="{FF2B5EF4-FFF2-40B4-BE49-F238E27FC236}">
                  <a16:creationId xmlns:a16="http://schemas.microsoft.com/office/drawing/2014/main" id="{7B427019-8592-4032-931B-4F27104C9D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9" name="Isosceles Triangle 38">
              <a:extLst>
                <a:ext uri="{FF2B5EF4-FFF2-40B4-BE49-F238E27FC236}">
                  <a16:creationId xmlns:a16="http://schemas.microsoft.com/office/drawing/2014/main" id="{1D6E2CEA-A5BB-4CF7-B907-AE4DBF6748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0" name="Rectangle 27">
              <a:extLst>
                <a:ext uri="{FF2B5EF4-FFF2-40B4-BE49-F238E27FC236}">
                  <a16:creationId xmlns:a16="http://schemas.microsoft.com/office/drawing/2014/main" id="{78D09D5A-29CC-4B32-9CE1-72E607558A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1" name="Rectangle 28">
              <a:extLst>
                <a:ext uri="{FF2B5EF4-FFF2-40B4-BE49-F238E27FC236}">
                  <a16:creationId xmlns:a16="http://schemas.microsoft.com/office/drawing/2014/main" id="{6DF3A3FC-950B-40B0-923D-0F0BC1A542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2" name="Rectangle 29">
              <a:extLst>
                <a:ext uri="{FF2B5EF4-FFF2-40B4-BE49-F238E27FC236}">
                  <a16:creationId xmlns:a16="http://schemas.microsoft.com/office/drawing/2014/main" id="{BCA0F2E1-CD3D-4521-9CCB-41A5CC6C54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3" name="Isosceles Triangle 42">
              <a:extLst>
                <a:ext uri="{FF2B5EF4-FFF2-40B4-BE49-F238E27FC236}">
                  <a16:creationId xmlns:a16="http://schemas.microsoft.com/office/drawing/2014/main" id="{9BA4F16A-21DC-462A-AD37-0A93C8B79E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4" name="Isosceles Triangle 43">
              <a:extLst>
                <a:ext uri="{FF2B5EF4-FFF2-40B4-BE49-F238E27FC236}">
                  <a16:creationId xmlns:a16="http://schemas.microsoft.com/office/drawing/2014/main" id="{FB75EBDD-038D-4572-A372-1149382957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45" name="Rectangle 44">
            <a:extLst>
              <a:ext uri="{FF2B5EF4-FFF2-40B4-BE49-F238E27FC236}">
                <a16:creationId xmlns:a16="http://schemas.microsoft.com/office/drawing/2014/main" id="{21029ED5-F105-4DD2-99C8-1E4422817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2D621E68-BF28-4A1C-B1A2-4E55E139E7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BE8BBE4D-F0DF-49B9-B75A-99DAC53ACA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Rectangle 23">
              <a:extLst>
                <a:ext uri="{FF2B5EF4-FFF2-40B4-BE49-F238E27FC236}">
                  <a16:creationId xmlns:a16="http://schemas.microsoft.com/office/drawing/2014/main" id="{E0F07DDC-34A6-46A1-9DE9-2BBE2931A5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8" name="Rectangle 25">
              <a:extLst>
                <a:ext uri="{FF2B5EF4-FFF2-40B4-BE49-F238E27FC236}">
                  <a16:creationId xmlns:a16="http://schemas.microsoft.com/office/drawing/2014/main" id="{2CEB2BF9-B8DB-45B9-86EA-D197B5B1AE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9" name="Isosceles Triangle 48">
              <a:extLst>
                <a:ext uri="{FF2B5EF4-FFF2-40B4-BE49-F238E27FC236}">
                  <a16:creationId xmlns:a16="http://schemas.microsoft.com/office/drawing/2014/main" id="{08B5BB34-3801-4E70-A981-FE007635E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0" name="Rectangle 27">
              <a:extLst>
                <a:ext uri="{FF2B5EF4-FFF2-40B4-BE49-F238E27FC236}">
                  <a16:creationId xmlns:a16="http://schemas.microsoft.com/office/drawing/2014/main" id="{38432A75-2CEB-463C-A8F2-ABB50A79F4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1" name="Rectangle 28">
              <a:extLst>
                <a:ext uri="{FF2B5EF4-FFF2-40B4-BE49-F238E27FC236}">
                  <a16:creationId xmlns:a16="http://schemas.microsoft.com/office/drawing/2014/main" id="{E7E850B8-C050-4597-8BEB-113FEC9A27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2" name="Rectangle 29">
              <a:extLst>
                <a:ext uri="{FF2B5EF4-FFF2-40B4-BE49-F238E27FC236}">
                  <a16:creationId xmlns:a16="http://schemas.microsoft.com/office/drawing/2014/main" id="{24ACC798-9CEC-4B6F-A8DD-F8E6FCCCF1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3" name="Isosceles Triangle 52">
              <a:extLst>
                <a:ext uri="{FF2B5EF4-FFF2-40B4-BE49-F238E27FC236}">
                  <a16:creationId xmlns:a16="http://schemas.microsoft.com/office/drawing/2014/main" id="{1D58A8C6-1294-4CD9-89BC-F1E981A52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4" name="Isosceles Triangle 53">
              <a:extLst>
                <a:ext uri="{FF2B5EF4-FFF2-40B4-BE49-F238E27FC236}">
                  <a16:creationId xmlns:a16="http://schemas.microsoft.com/office/drawing/2014/main" id="{F32F2ED6-6143-46C4-A641-72D42732B6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55" name="Rectangle 54">
            <a:extLst>
              <a:ext uri="{FF2B5EF4-FFF2-40B4-BE49-F238E27FC236}">
                <a16:creationId xmlns:a16="http://schemas.microsoft.com/office/drawing/2014/main" id="{5C9652B3-A450-4ED6-8FBF-F536BA60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2222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screenshot of a computer screen&#10;&#10;AI-generated content may be incorrect.">
            <a:extLst>
              <a:ext uri="{FF2B5EF4-FFF2-40B4-BE49-F238E27FC236}">
                <a16:creationId xmlns:a16="http://schemas.microsoft.com/office/drawing/2014/main" id="{7B76BC4D-4180-5F2F-7118-1DB525DEBA3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1" b="8098"/>
          <a:stretch/>
        </p:blipFill>
        <p:spPr>
          <a:xfrm>
            <a:off x="568452" y="571500"/>
            <a:ext cx="11055096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04228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746FDA-DE0D-2A1E-CBAB-A2A2CEDC28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94A878-D7C4-EE4A-23F8-F0A01C7749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534" y="365125"/>
            <a:ext cx="8596668" cy="966370"/>
          </a:xfrm>
          <a:solidFill>
            <a:srgbClr val="004C7B"/>
          </a:solidFill>
        </p:spPr>
        <p:txBody>
          <a:bodyPr/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Montserrat" panose="00000500000000000000" pitchFamily="2" charset="0"/>
              </a:rPr>
              <a:t>Performance Comparison</a:t>
            </a:r>
            <a:endParaRPr lang="en-GB" b="1" dirty="0">
              <a:solidFill>
                <a:schemeClr val="bg1"/>
              </a:solidFill>
              <a:latin typeface="Montserrat" panose="00000500000000000000" pitchFamily="2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997DA71-9D19-DBA1-77A6-BFBB8CFC4D3C}"/>
              </a:ext>
            </a:extLst>
          </p:cNvPr>
          <p:cNvSpPr txBox="1"/>
          <p:nvPr/>
        </p:nvSpPr>
        <p:spPr>
          <a:xfrm>
            <a:off x="0" y="6488668"/>
            <a:ext cx="1549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004C7B"/>
                </a:solidFill>
                <a:latin typeface="Montserrat" panose="00000500000000000000" pitchFamily="2" charset="0"/>
              </a:rPr>
              <a:t>Aron Evans</a:t>
            </a:r>
            <a:endParaRPr lang="en-GB" b="1" dirty="0">
              <a:solidFill>
                <a:srgbClr val="004C7B"/>
              </a:solidFill>
              <a:latin typeface="Montserrat" panose="00000500000000000000" pitchFamily="2" charset="0"/>
            </a:endParaRPr>
          </a:p>
        </p:txBody>
      </p:sp>
      <p:graphicFrame>
        <p:nvGraphicFramePr>
          <p:cNvPr id="3" name="Chart 2">
            <a:extLst>
              <a:ext uri="{FF2B5EF4-FFF2-40B4-BE49-F238E27FC236}">
                <a16:creationId xmlns:a16="http://schemas.microsoft.com/office/drawing/2014/main" id="{10743865-023F-4692-A929-B3D7C3B342A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045018583"/>
              </p:ext>
            </p:extLst>
          </p:nvPr>
        </p:nvGraphicFramePr>
        <p:xfrm>
          <a:off x="303542" y="3993649"/>
          <a:ext cx="5257801" cy="25755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5" name="Chart 4">
            <a:extLst>
              <a:ext uri="{FF2B5EF4-FFF2-40B4-BE49-F238E27FC236}">
                <a16:creationId xmlns:a16="http://schemas.microsoft.com/office/drawing/2014/main" id="{89C37C84-E8B2-49E0-A6C7-E9C1C35A576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35059709"/>
              </p:ext>
            </p:extLst>
          </p:nvPr>
        </p:nvGraphicFramePr>
        <p:xfrm>
          <a:off x="372534" y="1342742"/>
          <a:ext cx="5257801" cy="25755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7F41CE26-83C6-F1B8-6D33-9787A2267B87}"/>
              </a:ext>
            </a:extLst>
          </p:cNvPr>
          <p:cNvSpPr txBox="1"/>
          <p:nvPr/>
        </p:nvSpPr>
        <p:spPr>
          <a:xfrm>
            <a:off x="3878034" y="-4207"/>
            <a:ext cx="4435930" cy="369332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>
                <a:solidFill>
                  <a:srgbClr val="004C7B"/>
                </a:solidFill>
                <a:latin typeface="Montserrat"/>
              </a:rPr>
              <a:t>Aerodynamic Design </a:t>
            </a:r>
            <a:r>
              <a:rPr lang="en-GB" dirty="0">
                <a:solidFill>
                  <a:srgbClr val="004C7B"/>
                </a:solidFill>
                <a:latin typeface="Montserrat"/>
              </a:rPr>
              <a:t>​</a:t>
            </a:r>
            <a:r>
              <a:rPr lang="en-US" b="1" dirty="0">
                <a:solidFill>
                  <a:srgbClr val="004C7B"/>
                </a:solidFill>
                <a:latin typeface="Montserrat"/>
              </a:rPr>
              <a:t>&amp; Assessment </a:t>
            </a:r>
            <a:endParaRPr lang="en-GB" dirty="0">
              <a:solidFill>
                <a:srgbClr val="004C7B"/>
              </a:solidFill>
              <a:latin typeface="Montserra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34655EA-025E-69D7-6EF6-8C6BD2C9D863}"/>
              </a:ext>
            </a:extLst>
          </p:cNvPr>
          <p:cNvSpPr txBox="1"/>
          <p:nvPr/>
        </p:nvSpPr>
        <p:spPr>
          <a:xfrm>
            <a:off x="1743465" y="6581001"/>
            <a:ext cx="611716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000000"/>
                </a:solidFill>
                <a:effectLst/>
                <a:latin typeface="Montserrat" panose="00000500000000000000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(</a:t>
            </a:r>
            <a:r>
              <a:rPr lang="en-US" sz="1200" dirty="0" err="1">
                <a:solidFill>
                  <a:srgbClr val="000000"/>
                </a:solidFill>
                <a:effectLst/>
                <a:latin typeface="Montserrat" panose="00000500000000000000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Toosi</a:t>
            </a:r>
            <a:r>
              <a:rPr lang="en-US" sz="1200" dirty="0">
                <a:solidFill>
                  <a:srgbClr val="000000"/>
                </a:solidFill>
                <a:effectLst/>
                <a:latin typeface="Montserrat" panose="00000500000000000000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, et al., 2024)</a:t>
            </a:r>
            <a:endParaRPr lang="en-US" sz="1200" b="1" dirty="0">
              <a:latin typeface="Montserrat" panose="00000500000000000000" pitchFamily="2" charset="0"/>
            </a:endParaRPr>
          </a:p>
        </p:txBody>
      </p:sp>
      <p:pic>
        <p:nvPicPr>
          <p:cNvPr id="1026" name="Picture 2" descr="A close-up of several colored tubes&#10;&#10;AI-generated content may be incorrect.">
            <a:extLst>
              <a:ext uri="{FF2B5EF4-FFF2-40B4-BE49-F238E27FC236}">
                <a16:creationId xmlns:a16="http://schemas.microsoft.com/office/drawing/2014/main" id="{309D0FE3-F1AB-9014-5C6D-67DD0279D0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4164" y="1965904"/>
            <a:ext cx="5890125" cy="3871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91338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7ABCB1-FFC9-0D41-8CD6-AB0CC5E3D9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FBF87-F8B6-B94C-E735-04EF3A7510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979" y="474121"/>
            <a:ext cx="8596668" cy="1320800"/>
          </a:xfrm>
          <a:solidFill>
            <a:srgbClr val="004C7B"/>
          </a:solidFill>
        </p:spPr>
        <p:txBody>
          <a:bodyPr/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Montserrat" panose="00000500000000000000" pitchFamily="2" charset="0"/>
              </a:rPr>
              <a:t>Morgan Comparison</a:t>
            </a:r>
            <a:endParaRPr lang="en-GB" b="1" dirty="0">
              <a:solidFill>
                <a:schemeClr val="bg1"/>
              </a:solidFill>
              <a:latin typeface="Montserrat" panose="00000500000000000000" pitchFamily="2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256991A-424D-F183-3330-C1EAB2F3D4BC}"/>
              </a:ext>
            </a:extLst>
          </p:cNvPr>
          <p:cNvSpPr txBox="1"/>
          <p:nvPr/>
        </p:nvSpPr>
        <p:spPr>
          <a:xfrm>
            <a:off x="0" y="6488668"/>
            <a:ext cx="1549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004C7B"/>
                </a:solidFill>
                <a:latin typeface="Montserrat" panose="00000500000000000000" pitchFamily="2" charset="0"/>
              </a:rPr>
              <a:t>Aron Evans</a:t>
            </a:r>
            <a:endParaRPr lang="en-GB" b="1" dirty="0">
              <a:solidFill>
                <a:srgbClr val="004C7B"/>
              </a:solidFill>
              <a:latin typeface="Montserrat" panose="00000500000000000000" pitchFamily="2" charset="0"/>
            </a:endParaRPr>
          </a:p>
        </p:txBody>
      </p:sp>
      <p:pic>
        <p:nvPicPr>
          <p:cNvPr id="6" name="Picture 5" descr="A screenshot of a computer generated image of cars&#10;&#10;AI-generated content may be incorrect.">
            <a:extLst>
              <a:ext uri="{FF2B5EF4-FFF2-40B4-BE49-F238E27FC236}">
                <a16:creationId xmlns:a16="http://schemas.microsoft.com/office/drawing/2014/main" id="{82C9EDB2-D726-BA8D-15EA-4814940989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5445" y="2870971"/>
            <a:ext cx="5157038" cy="3076188"/>
          </a:xfrm>
          <a:prstGeom prst="rect">
            <a:avLst/>
          </a:prstGeo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A97EC9DF-4D14-5893-D376-520807F6ECED}"/>
              </a:ext>
            </a:extLst>
          </p:cNvPr>
          <p:cNvGraphicFramePr>
            <a:graphicFrameLocks noGrp="1"/>
          </p:cNvGraphicFramePr>
          <p:nvPr/>
        </p:nvGraphicFramePr>
        <p:xfrm>
          <a:off x="838201" y="1903533"/>
          <a:ext cx="10515599" cy="54540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51822">
                  <a:extLst>
                    <a:ext uri="{9D8B030D-6E8A-4147-A177-3AD203B41FA5}">
                      <a16:colId xmlns:a16="http://schemas.microsoft.com/office/drawing/2014/main" val="2772384042"/>
                    </a:ext>
                  </a:extLst>
                </a:gridCol>
                <a:gridCol w="1751822">
                  <a:extLst>
                    <a:ext uri="{9D8B030D-6E8A-4147-A177-3AD203B41FA5}">
                      <a16:colId xmlns:a16="http://schemas.microsoft.com/office/drawing/2014/main" val="1644640791"/>
                    </a:ext>
                  </a:extLst>
                </a:gridCol>
                <a:gridCol w="1752989">
                  <a:extLst>
                    <a:ext uri="{9D8B030D-6E8A-4147-A177-3AD203B41FA5}">
                      <a16:colId xmlns:a16="http://schemas.microsoft.com/office/drawing/2014/main" val="1011200838"/>
                    </a:ext>
                  </a:extLst>
                </a:gridCol>
                <a:gridCol w="1752989">
                  <a:extLst>
                    <a:ext uri="{9D8B030D-6E8A-4147-A177-3AD203B41FA5}">
                      <a16:colId xmlns:a16="http://schemas.microsoft.com/office/drawing/2014/main" val="3457432099"/>
                    </a:ext>
                  </a:extLst>
                </a:gridCol>
                <a:gridCol w="1912775">
                  <a:extLst>
                    <a:ext uri="{9D8B030D-6E8A-4147-A177-3AD203B41FA5}">
                      <a16:colId xmlns:a16="http://schemas.microsoft.com/office/drawing/2014/main" val="265118708"/>
                    </a:ext>
                  </a:extLst>
                </a:gridCol>
                <a:gridCol w="1593202">
                  <a:extLst>
                    <a:ext uri="{9D8B030D-6E8A-4147-A177-3AD203B41FA5}">
                      <a16:colId xmlns:a16="http://schemas.microsoft.com/office/drawing/2014/main" val="85576157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Version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004C7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Cl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004C7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Cd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004C7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Lift Force (N)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004C7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Drag Force (N)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004C7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CoP (m)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004C7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7228416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Base Morgan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004C7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0.344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0.423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231.192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284.804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2.569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5724433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Morgan + Wing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004C7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0.0244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0.449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16.692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306.503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2.847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77336855"/>
                  </a:ext>
                </a:extLst>
              </a:tr>
            </a:tbl>
          </a:graphicData>
        </a:graphic>
      </p:graphicFrame>
      <p:pic>
        <p:nvPicPr>
          <p:cNvPr id="11" name="Picture 10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88C6DF4-513B-9A6D-88C5-6BC9FEC85DA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2979" y="2930707"/>
            <a:ext cx="5157037" cy="3076189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438FB81-3B1E-6FD4-12F7-AC9DC8872F61}"/>
              </a:ext>
            </a:extLst>
          </p:cNvPr>
          <p:cNvSpPr txBox="1"/>
          <p:nvPr/>
        </p:nvSpPr>
        <p:spPr>
          <a:xfrm>
            <a:off x="3878034" y="-4207"/>
            <a:ext cx="4435930" cy="369332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>
                <a:solidFill>
                  <a:srgbClr val="004C7B"/>
                </a:solidFill>
                <a:latin typeface="Montserrat"/>
              </a:rPr>
              <a:t>Aerodynamic Design </a:t>
            </a:r>
            <a:r>
              <a:rPr lang="en-GB" dirty="0">
                <a:solidFill>
                  <a:srgbClr val="004C7B"/>
                </a:solidFill>
                <a:latin typeface="Montserrat"/>
              </a:rPr>
              <a:t>​</a:t>
            </a:r>
            <a:r>
              <a:rPr lang="en-US" b="1" dirty="0">
                <a:solidFill>
                  <a:srgbClr val="004C7B"/>
                </a:solidFill>
                <a:latin typeface="Montserrat"/>
              </a:rPr>
              <a:t>&amp; Assessment </a:t>
            </a:r>
            <a:endParaRPr lang="en-GB" dirty="0">
              <a:solidFill>
                <a:srgbClr val="004C7B"/>
              </a:solidFill>
              <a:latin typeface="Montserrat"/>
            </a:endParaRPr>
          </a:p>
        </p:txBody>
      </p:sp>
    </p:spTree>
    <p:extLst>
      <p:ext uri="{BB962C8B-B14F-4D97-AF65-F5344CB8AC3E}">
        <p14:creationId xmlns:p14="http://schemas.microsoft.com/office/powerpoint/2010/main" val="260977150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D47401-6742-CAA7-0234-6CBE6C923C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D0E68D-F75B-42B9-7D76-AA6E11C23B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7937" y="3176337"/>
            <a:ext cx="8758990" cy="845888"/>
          </a:xfrm>
          <a:solidFill>
            <a:srgbClr val="004C7B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Montserrat" panose="00000500000000000000" pitchFamily="2" charset="0"/>
              </a:rPr>
              <a:t>Conclusion</a:t>
            </a:r>
            <a:endParaRPr lang="en-GB" sz="5400" b="1" dirty="0">
              <a:solidFill>
                <a:schemeClr val="bg1"/>
              </a:solidFill>
              <a:latin typeface="Montserrat" panose="000005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871936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BB45D0-3A5D-23AE-D68F-ABCA82DD33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EBB60C-AA56-988E-7701-BEA06560D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9365024" cy="4272295"/>
          </a:xfrm>
        </p:spPr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9411186-3F9B-6E13-77F5-5C7A9D4B6C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493" y="251389"/>
            <a:ext cx="11298173" cy="63552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319308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8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9" name="Isosceles Triangle 38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0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1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2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3" name="Isosceles Triangle 42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4" name="Isosceles Triangle 43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46" name="Rectangle 45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1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2" name="Isosceles Triangle 51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3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4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5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6" name="Isosceles Triangle 55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7" name="Isosceles Triangle 56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59" name="Rectangle 58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 descr="A graph of a vehicle&#10;&#10;AI-generated content may be incorrect.">
            <a:extLst>
              <a:ext uri="{FF2B5EF4-FFF2-40B4-BE49-F238E27FC236}">
                <a16:creationId xmlns:a16="http://schemas.microsoft.com/office/drawing/2014/main" id="{B303E514-F471-D38A-4AE8-1BDBB4D5C83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63464" y="499490"/>
            <a:ext cx="11065071" cy="5878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750457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DDE8DE2B-61C1-46D5-BEB8-521321C182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012C92A-B902-4B69-BDCF-CCA3021FC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A2BDBC14-42A0-4182-BFBA-0751F6350C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902DC474-5BCC-4188-ACDC-AD63E6B187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7B427019-8592-4032-931B-4F27104C9D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1D6E2CEA-A5BB-4CF7-B907-AE4DBF6748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78D09D5A-29CC-4B32-9CE1-72E607558A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6DF3A3FC-950B-40B0-923D-0F0BC1A542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BCA0F2E1-CD3D-4521-9CCB-41A5CC6C54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9BA4F16A-21DC-462A-AD37-0A93C8B79E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FB75EBDD-038D-4572-A372-1149382957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4" name="Content Placeholder 3" descr="A graph showing a line&#10;&#10;AI-generated content may be incorrect.">
            <a:extLst>
              <a:ext uri="{FF2B5EF4-FFF2-40B4-BE49-F238E27FC236}">
                <a16:creationId xmlns:a16="http://schemas.microsoft.com/office/drawing/2014/main" id="{4B1ED9D0-2832-C106-9304-1AC7E6656AC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758716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DDE8DE2B-61C1-46D5-BEB8-521321C182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012C92A-B902-4B69-BDCF-CCA3021FC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A2BDBC14-42A0-4182-BFBA-0751F6350C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902DC474-5BCC-4188-ACDC-AD63E6B187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7B427019-8592-4032-931B-4F27104C9D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1D6E2CEA-A5BB-4CF7-B907-AE4DBF6748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78D09D5A-29CC-4B32-9CE1-72E607558A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6DF3A3FC-950B-40B0-923D-0F0BC1A542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BCA0F2E1-CD3D-4521-9CCB-41A5CC6C54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9BA4F16A-21DC-462A-AD37-0A93C8B79E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FB75EBDD-038D-4572-A372-1149382957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4" name="Content Placeholder 3" descr="A graph with different colored lines&#10;&#10;AI-generated content may be incorrect.">
            <a:extLst>
              <a:ext uri="{FF2B5EF4-FFF2-40B4-BE49-F238E27FC236}">
                <a16:creationId xmlns:a16="http://schemas.microsoft.com/office/drawing/2014/main" id="{BD760098-6DE7-B5BC-6CFB-4AA776ECF8D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5C2136B-77EC-41E9-BDB6-58A4AE1429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733800"/>
            <a:ext cx="762000" cy="3124200"/>
          </a:xfrm>
          <a:custGeom>
            <a:avLst/>
            <a:gdLst>
              <a:gd name="connsiteX0" fmla="*/ 0 w 762000"/>
              <a:gd name="connsiteY0" fmla="*/ 0 h 3124200"/>
              <a:gd name="connsiteX1" fmla="*/ 762000 w 762000"/>
              <a:gd name="connsiteY1" fmla="*/ 3124200 h 3124200"/>
              <a:gd name="connsiteX2" fmla="*/ 0 w 762000"/>
              <a:gd name="connsiteY2" fmla="*/ 3124200 h 3124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62000" h="3124200">
                <a:moveTo>
                  <a:pt x="0" y="0"/>
                </a:moveTo>
                <a:lnTo>
                  <a:pt x="762000" y="3124200"/>
                </a:lnTo>
                <a:lnTo>
                  <a:pt x="0" y="31242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E55891F3-A5E2-4418-8950-25FA2B731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9274002" y="4502552"/>
            <a:ext cx="2917998" cy="2355448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FB1FCEB1-A7E1-417C-A7EF-AA30D5A08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53500" y="-16625"/>
            <a:ext cx="2667482" cy="6874625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7FBCF2A6-1F18-4B68-B5D2-5B763ED41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2923" y="-16625"/>
            <a:ext cx="1269077" cy="6874625"/>
          </a:xfrm>
          <a:custGeom>
            <a:avLst/>
            <a:gdLst>
              <a:gd name="connsiteX0" fmla="*/ 714894 w 1269077"/>
              <a:gd name="connsiteY0" fmla="*/ 0 h 6874625"/>
              <a:gd name="connsiteX1" fmla="*/ 1269077 w 1269077"/>
              <a:gd name="connsiteY1" fmla="*/ 16625 h 6874625"/>
              <a:gd name="connsiteX2" fmla="*/ 1269077 w 1269077"/>
              <a:gd name="connsiteY2" fmla="*/ 6874625 h 6874625"/>
              <a:gd name="connsiteX3" fmla="*/ 0 w 1269077"/>
              <a:gd name="connsiteY3" fmla="*/ 6874625 h 6874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69077" h="6874625">
                <a:moveTo>
                  <a:pt x="714894" y="0"/>
                </a:moveTo>
                <a:lnTo>
                  <a:pt x="1269077" y="16625"/>
                </a:lnTo>
                <a:lnTo>
                  <a:pt x="1269077" y="6874625"/>
                </a:lnTo>
                <a:lnTo>
                  <a:pt x="0" y="6874625"/>
                </a:lnTo>
                <a:close/>
              </a:path>
            </a:pathLst>
          </a:custGeom>
          <a:solidFill>
            <a:schemeClr val="accent1">
              <a:alpha val="8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FF3A27FB-A693-4A75-951E-0C77CD98F0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374" y="-16624"/>
            <a:ext cx="1983626" cy="6874625"/>
          </a:xfrm>
          <a:custGeom>
            <a:avLst/>
            <a:gdLst>
              <a:gd name="connsiteX0" fmla="*/ 0 w 1983626"/>
              <a:gd name="connsiteY0" fmla="*/ 0 h 6874625"/>
              <a:gd name="connsiteX1" fmla="*/ 1983626 w 1983626"/>
              <a:gd name="connsiteY1" fmla="*/ 0 h 6874625"/>
              <a:gd name="connsiteX2" fmla="*/ 1983626 w 1983626"/>
              <a:gd name="connsiteY2" fmla="*/ 6874625 h 6874625"/>
              <a:gd name="connsiteX3" fmla="*/ 1522181 w 1983626"/>
              <a:gd name="connsiteY3" fmla="*/ 6874625 h 6874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83626" h="6874625">
                <a:moveTo>
                  <a:pt x="0" y="0"/>
                </a:moveTo>
                <a:lnTo>
                  <a:pt x="1983626" y="0"/>
                </a:lnTo>
                <a:lnTo>
                  <a:pt x="1983626" y="6874625"/>
                </a:lnTo>
                <a:lnTo>
                  <a:pt x="1522181" y="6874625"/>
                </a:lnTo>
                <a:close/>
              </a:path>
            </a:pathLst>
          </a:custGeom>
          <a:solidFill>
            <a:schemeClr val="accent1">
              <a:alpha val="7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828193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DDE8DE2B-61C1-46D5-BEB8-521321C182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012C92A-B902-4B69-BDCF-CCA3021FC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A2BDBC14-42A0-4182-BFBA-0751F6350C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902DC474-5BCC-4188-ACDC-AD63E6B187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7B427019-8592-4032-931B-4F27104C9D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1D6E2CEA-A5BB-4CF7-B907-AE4DBF6748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78D09D5A-29CC-4B32-9CE1-72E607558A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6DF3A3FC-950B-40B0-923D-0F0BC1A542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BCA0F2E1-CD3D-4521-9CCB-41A5CC6C54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9BA4F16A-21DC-462A-AD37-0A93C8B79E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FB75EBDD-038D-4572-A372-1149382957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4" name="Content Placeholder 3" descr="A graph with blue and orange lines&#10;&#10;AI-generated content may be incorrect.">
            <a:extLst>
              <a:ext uri="{FF2B5EF4-FFF2-40B4-BE49-F238E27FC236}">
                <a16:creationId xmlns:a16="http://schemas.microsoft.com/office/drawing/2014/main" id="{0AC37D69-C424-FD06-3CA2-DFD267589DD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/>
        </p:blipFill>
        <p:spPr>
          <a:xfrm>
            <a:off x="20" y="32094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06666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762628AD-C18D-AF52-8AB4-C69AD2CE9CE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16595" y="1131994"/>
            <a:ext cx="8160686" cy="4590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514993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DDE8DE2B-61C1-46D5-BEB8-521321C182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012C92A-B902-4B69-BDCF-CCA3021FC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A2BDBC14-42A0-4182-BFBA-0751F6350C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902DC474-5BCC-4188-ACDC-AD63E6B187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7B427019-8592-4032-931B-4F27104C9D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1D6E2CEA-A5BB-4CF7-B907-AE4DBF6748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78D09D5A-29CC-4B32-9CE1-72E607558A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6DF3A3FC-950B-40B0-923D-0F0BC1A542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BCA0F2E1-CD3D-4521-9CCB-41A5CC6C54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9BA4F16A-21DC-462A-AD37-0A93C8B79E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FB75EBDD-038D-4572-A372-1149382957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4" name="Content Placeholder 3" descr="A close-up of a recap&#10;&#10;AI-generated content may be incorrect.">
            <a:extLst>
              <a:ext uri="{FF2B5EF4-FFF2-40B4-BE49-F238E27FC236}">
                <a16:creationId xmlns:a16="http://schemas.microsoft.com/office/drawing/2014/main" id="{CC372C75-06F4-E8A1-F302-697B818D5AB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5C2136B-77EC-41E9-BDB6-58A4AE1429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733800"/>
            <a:ext cx="762000" cy="3124200"/>
          </a:xfrm>
          <a:custGeom>
            <a:avLst/>
            <a:gdLst>
              <a:gd name="connsiteX0" fmla="*/ 0 w 762000"/>
              <a:gd name="connsiteY0" fmla="*/ 0 h 3124200"/>
              <a:gd name="connsiteX1" fmla="*/ 762000 w 762000"/>
              <a:gd name="connsiteY1" fmla="*/ 3124200 h 3124200"/>
              <a:gd name="connsiteX2" fmla="*/ 0 w 762000"/>
              <a:gd name="connsiteY2" fmla="*/ 3124200 h 3124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62000" h="3124200">
                <a:moveTo>
                  <a:pt x="0" y="0"/>
                </a:moveTo>
                <a:lnTo>
                  <a:pt x="762000" y="3124200"/>
                </a:lnTo>
                <a:lnTo>
                  <a:pt x="0" y="31242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E55891F3-A5E2-4418-8950-25FA2B731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9274002" y="4502552"/>
            <a:ext cx="2917998" cy="2355448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FB1FCEB1-A7E1-417C-A7EF-AA30D5A08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53500" y="-16625"/>
            <a:ext cx="2667482" cy="6874625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7FBCF2A6-1F18-4B68-B5D2-5B763ED41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2923" y="-16625"/>
            <a:ext cx="1269077" cy="6874625"/>
          </a:xfrm>
          <a:custGeom>
            <a:avLst/>
            <a:gdLst>
              <a:gd name="connsiteX0" fmla="*/ 714894 w 1269077"/>
              <a:gd name="connsiteY0" fmla="*/ 0 h 6874625"/>
              <a:gd name="connsiteX1" fmla="*/ 1269077 w 1269077"/>
              <a:gd name="connsiteY1" fmla="*/ 16625 h 6874625"/>
              <a:gd name="connsiteX2" fmla="*/ 1269077 w 1269077"/>
              <a:gd name="connsiteY2" fmla="*/ 6874625 h 6874625"/>
              <a:gd name="connsiteX3" fmla="*/ 0 w 1269077"/>
              <a:gd name="connsiteY3" fmla="*/ 6874625 h 6874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69077" h="6874625">
                <a:moveTo>
                  <a:pt x="714894" y="0"/>
                </a:moveTo>
                <a:lnTo>
                  <a:pt x="1269077" y="16625"/>
                </a:lnTo>
                <a:lnTo>
                  <a:pt x="1269077" y="6874625"/>
                </a:lnTo>
                <a:lnTo>
                  <a:pt x="0" y="6874625"/>
                </a:lnTo>
                <a:close/>
              </a:path>
            </a:pathLst>
          </a:custGeom>
          <a:solidFill>
            <a:schemeClr val="accent1">
              <a:alpha val="8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FF3A27FB-A693-4A75-951E-0C77CD98F0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374" y="-16624"/>
            <a:ext cx="1983626" cy="6874625"/>
          </a:xfrm>
          <a:custGeom>
            <a:avLst/>
            <a:gdLst>
              <a:gd name="connsiteX0" fmla="*/ 0 w 1983626"/>
              <a:gd name="connsiteY0" fmla="*/ 0 h 6874625"/>
              <a:gd name="connsiteX1" fmla="*/ 1983626 w 1983626"/>
              <a:gd name="connsiteY1" fmla="*/ 0 h 6874625"/>
              <a:gd name="connsiteX2" fmla="*/ 1983626 w 1983626"/>
              <a:gd name="connsiteY2" fmla="*/ 6874625 h 6874625"/>
              <a:gd name="connsiteX3" fmla="*/ 1522181 w 1983626"/>
              <a:gd name="connsiteY3" fmla="*/ 6874625 h 6874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83626" h="6874625">
                <a:moveTo>
                  <a:pt x="0" y="0"/>
                </a:moveTo>
                <a:lnTo>
                  <a:pt x="1983626" y="0"/>
                </a:lnTo>
                <a:lnTo>
                  <a:pt x="1983626" y="6874625"/>
                </a:lnTo>
                <a:lnTo>
                  <a:pt x="1522181" y="6874625"/>
                </a:lnTo>
                <a:close/>
              </a:path>
            </a:pathLst>
          </a:custGeom>
          <a:solidFill>
            <a:schemeClr val="accent1">
              <a:alpha val="7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2668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" name="Group 32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5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6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7" name="Isosceles Triangle 36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8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9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0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1" name="Isosceles Triangle 40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2" name="Isosceles Triangle 41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43" name="Rectangle 42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5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6" name="Isosceles Triangle 45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7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FC71C1C-1E37-EABF-48D2-CB3F9F19244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49778" y="615513"/>
            <a:ext cx="9988455" cy="5618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017698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8FD075B-C19D-9E23-4254-C4DFD7912AD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25745" y="549162"/>
            <a:ext cx="10224372" cy="5751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782450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DDE8DE2B-61C1-46D5-BEB8-521321C182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012C92A-B902-4B69-BDCF-CCA3021FC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A2BDBC14-42A0-4182-BFBA-0751F6350C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902DC474-5BCC-4188-ACDC-AD63E6B187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7B427019-8592-4032-931B-4F27104C9D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1D6E2CEA-A5BB-4CF7-B907-AE4DBF6748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78D09D5A-29CC-4B32-9CE1-72E607558A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6DF3A3FC-950B-40B0-923D-0F0BC1A542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BCA0F2E1-CD3D-4521-9CCB-41A5CC6C54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9BA4F16A-21DC-462A-AD37-0A93C8B79E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FB75EBDD-038D-4572-A372-1149382957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21029ED5-F105-4DD2-99C8-1E4422817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D621E68-BF28-4A1C-B1A2-4E55E139E7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BE8BBE4D-F0DF-49B9-B75A-99DAC53ACA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>
              <a:extLst>
                <a:ext uri="{FF2B5EF4-FFF2-40B4-BE49-F238E27FC236}">
                  <a16:creationId xmlns:a16="http://schemas.microsoft.com/office/drawing/2014/main" id="{E0F07DDC-34A6-46A1-9DE9-2BBE2931A5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2CEB2BF9-B8DB-45B9-86EA-D197B5B1AE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08B5BB34-3801-4E70-A981-FE007635E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38432A75-2CEB-463C-A8F2-ABB50A79F4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E7E850B8-C050-4597-8BEB-113FEC9A27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24ACC798-9CEC-4B6F-A8DD-F8E6FCCCF1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1D58A8C6-1294-4CD9-89BC-F1E981A52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F32F2ED6-6143-46C4-A641-72D42732B6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5C9652B3-A450-4ED6-8FBF-F536BA60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2222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blueprint of a car&#10;&#10;AI-generated content may be incorrect.">
            <a:extLst>
              <a:ext uri="{FF2B5EF4-FFF2-40B4-BE49-F238E27FC236}">
                <a16:creationId xmlns:a16="http://schemas.microsoft.com/office/drawing/2014/main" id="{F203FE5C-2F19-C988-FDE8-88DBD5C943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1" b="8098"/>
          <a:stretch/>
        </p:blipFill>
        <p:spPr>
          <a:xfrm>
            <a:off x="568452" y="571500"/>
            <a:ext cx="11055096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933639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close-up of a computer parts&#10;&#10;AI-generated content may be incorrect.">
            <a:extLst>
              <a:ext uri="{FF2B5EF4-FFF2-40B4-BE49-F238E27FC236}">
                <a16:creationId xmlns:a16="http://schemas.microsoft.com/office/drawing/2014/main" id="{34C4D6A0-B1C8-FDF3-AD29-37BC7370F7F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49778" y="661954"/>
            <a:ext cx="9988456" cy="56185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458790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DDE8DE2B-61C1-46D5-BEB8-521321C182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012C92A-B902-4B69-BDCF-CCA3021FC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A2BDBC14-42A0-4182-BFBA-0751F6350C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902DC474-5BCC-4188-ACDC-AD63E6B187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7B427019-8592-4032-931B-4F27104C9D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1D6E2CEA-A5BB-4CF7-B907-AE4DBF6748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78D09D5A-29CC-4B32-9CE1-72E607558A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6DF3A3FC-950B-40B0-923D-0F0BC1A542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BCA0F2E1-CD3D-4521-9CCB-41A5CC6C54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9BA4F16A-21DC-462A-AD37-0A93C8B79E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FB75EBDD-038D-4572-A372-1149382957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21029ED5-F105-4DD2-99C8-1E4422817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D621E68-BF28-4A1C-B1A2-4E55E139E7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BE8BBE4D-F0DF-49B9-B75A-99DAC53ACA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>
              <a:extLst>
                <a:ext uri="{FF2B5EF4-FFF2-40B4-BE49-F238E27FC236}">
                  <a16:creationId xmlns:a16="http://schemas.microsoft.com/office/drawing/2014/main" id="{E0F07DDC-34A6-46A1-9DE9-2BBE2931A5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2CEB2BF9-B8DB-45B9-86EA-D197B5B1AE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08B5BB34-3801-4E70-A981-FE007635E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38432A75-2CEB-463C-A8F2-ABB50A79F4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E7E850B8-C050-4597-8BEB-113FEC9A27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24ACC798-9CEC-4B6F-A8DD-F8E6FCCCF1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1D58A8C6-1294-4CD9-89BC-F1E981A52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F32F2ED6-6143-46C4-A641-72D42732B6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5C9652B3-A450-4ED6-8FBF-F536BA60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2222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8E996FC9-2AD4-A1CF-8774-FE8AC96E227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1" b="8098"/>
          <a:stretch/>
        </p:blipFill>
        <p:spPr>
          <a:xfrm>
            <a:off x="568452" y="603584"/>
            <a:ext cx="11055096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074158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FD855B-CC74-101E-18E6-DF034C07CB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824696" cy="1112413"/>
          </a:xfrm>
        </p:spPr>
        <p:txBody>
          <a:bodyPr>
            <a:normAutofit/>
          </a:bodyPr>
          <a:lstStyle/>
          <a:p>
            <a:r>
              <a:rPr lang="en-GB" sz="4000" dirty="0"/>
              <a:t>Servo and a Potentiometer </a:t>
            </a:r>
            <a:endParaRPr lang="en-US" sz="4000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95D67281-20E3-8130-AC17-482E0564AE0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23674" y="0"/>
            <a:ext cx="3667834" cy="6858000"/>
          </a:xfr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6B0FDFE-F850-74D4-F0E8-28C36835F0C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490" y="1286750"/>
            <a:ext cx="3535231" cy="264715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7350BC5-565A-51C6-5B26-BA589CF9183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491" y="4108239"/>
            <a:ext cx="3535230" cy="264715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E594B3A-A3BE-797B-8CFC-A4D781030A74}"/>
              </a:ext>
            </a:extLst>
          </p:cNvPr>
          <p:cNvSpPr txBox="1"/>
          <p:nvPr/>
        </p:nvSpPr>
        <p:spPr>
          <a:xfrm>
            <a:off x="4412348" y="1400078"/>
            <a:ext cx="4655349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Why a potentiometer 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- simple to use </a:t>
            </a:r>
          </a:p>
          <a:p>
            <a:pPr algn="l"/>
            <a:r>
              <a:rPr lang="en-GB" dirty="0"/>
              <a:t>- simple to make </a:t>
            </a:r>
          </a:p>
          <a:p>
            <a:pPr algn="l"/>
            <a:r>
              <a:rPr lang="en-GB" dirty="0"/>
              <a:t>- cost effective </a:t>
            </a:r>
          </a:p>
          <a:p>
            <a:pPr algn="l"/>
            <a:r>
              <a:rPr lang="en-GB" dirty="0"/>
              <a:t>- manual input</a:t>
            </a:r>
          </a:p>
          <a:p>
            <a:pPr algn="l"/>
            <a:endParaRPr lang="en-GB" dirty="0"/>
          </a:p>
          <a:p>
            <a:pPr algn="l"/>
            <a:endParaRPr lang="en-GB" dirty="0"/>
          </a:p>
          <a:p>
            <a:pPr algn="l"/>
            <a:endParaRPr lang="en-GB" dirty="0"/>
          </a:p>
          <a:p>
            <a:pPr algn="l"/>
            <a:endParaRPr lang="en-GB" dirty="0"/>
          </a:p>
          <a:p>
            <a:pPr algn="l"/>
            <a:r>
              <a:rPr lang="en-GB" dirty="0"/>
              <a:t>Others better options?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- Accelerometer </a:t>
            </a:r>
          </a:p>
          <a:p>
            <a:pPr algn="l"/>
            <a:r>
              <a:rPr lang="en-GB" dirty="0"/>
              <a:t>- wheel speed sensor </a:t>
            </a:r>
          </a:p>
          <a:p>
            <a:pPr algn="l"/>
            <a:r>
              <a:rPr lang="en-GB" dirty="0"/>
              <a:t>- pressure sensor </a:t>
            </a:r>
          </a:p>
          <a:p>
            <a:pPr algn="l"/>
            <a:endParaRPr lang="en-GB" dirty="0"/>
          </a:p>
          <a:p>
            <a:pPr algn="l"/>
            <a:endParaRPr lang="en-GB" dirty="0"/>
          </a:p>
          <a:p>
            <a:pPr algn="l"/>
            <a:endParaRPr lang="en-GB" dirty="0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499838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FCBF75-2C1E-C66D-7A38-6CD8F0C2C5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0639" y="0"/>
            <a:ext cx="10515600" cy="1325563"/>
          </a:xfrm>
        </p:spPr>
        <p:txBody>
          <a:bodyPr/>
          <a:lstStyle/>
          <a:p>
            <a:r>
              <a:rPr lang="en-GB" dirty="0"/>
              <a:t>Problems and solutions 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83DD59D-02AA-3150-708A-2A87DF509B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6259" y="1154552"/>
            <a:ext cx="4244659" cy="227444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D38ECB1-C072-045B-63A7-19AD87A09D7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1571" y="539110"/>
            <a:ext cx="4574015" cy="339002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B3A74D1-F232-7009-2763-4F98757F0C2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1354" y="3929136"/>
            <a:ext cx="2843576" cy="288989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CB4D393-B03E-B541-84FA-69D6F975064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3052" y="4229628"/>
            <a:ext cx="4060867" cy="2288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514456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12B49-EC4E-9609-A8AA-BA67639836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76F22E-BF97-63FB-18C9-1571673014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4400632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/>
              <a:t>Race car wing</a:t>
            </a:r>
            <a:r>
              <a:rPr lang="en-GB" dirty="0"/>
              <a:t> (no date) </a:t>
            </a:r>
            <a:r>
              <a:rPr lang="en-GB" i="1" dirty="0" err="1"/>
              <a:t>AeroDesign</a:t>
            </a:r>
            <a:r>
              <a:rPr lang="en-GB" i="1" dirty="0"/>
              <a:t> Pty Ltd</a:t>
            </a:r>
            <a:r>
              <a:rPr lang="en-GB" dirty="0"/>
              <a:t>. Available at: </a:t>
            </a:r>
            <a:r>
              <a:rPr lang="en-GB" dirty="0">
                <a:hlinkClick r:id="rId2" tooltip="https://www.aerodesign.com.au/wings/"/>
              </a:rPr>
              <a:t>https://www.aerodesign.com.au/wings/</a:t>
            </a:r>
            <a:r>
              <a:rPr lang="en-GB" dirty="0"/>
              <a:t> (Accessed: 01 April 2025).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Dobie, S. (2021a) </a:t>
            </a:r>
            <a:r>
              <a:rPr lang="en-GB" i="1" dirty="0"/>
              <a:t>Morgan Plus Four </a:t>
            </a:r>
            <a:r>
              <a:rPr lang="en-GB" i="1" dirty="0" err="1"/>
              <a:t>Racecar</a:t>
            </a:r>
            <a:r>
              <a:rPr lang="en-GB" i="1" dirty="0"/>
              <a:t> Review: A new </a:t>
            </a:r>
            <a:r>
              <a:rPr lang="en-GB" i="1" dirty="0" err="1"/>
              <a:t>clubsport</a:t>
            </a:r>
            <a:r>
              <a:rPr lang="en-GB" i="1" dirty="0"/>
              <a:t> hero reviews 2025</a:t>
            </a:r>
            <a:r>
              <a:rPr lang="en-GB" dirty="0"/>
              <a:t>, </a:t>
            </a:r>
            <a:r>
              <a:rPr lang="en-GB" i="1" dirty="0"/>
              <a:t>Top Gear</a:t>
            </a:r>
            <a:r>
              <a:rPr lang="en-GB" dirty="0"/>
              <a:t>. Available at: </a:t>
            </a:r>
            <a:r>
              <a:rPr lang="en-GB" dirty="0">
                <a:hlinkClick r:id="rId3" tooltip="https://www.topgear.com/car-reviews/plus-four/first-drive"/>
              </a:rPr>
              <a:t>https://www.topgear.com/car-reviews/plus-four/first-drive</a:t>
            </a:r>
            <a:r>
              <a:rPr lang="en-GB" dirty="0"/>
              <a:t> (Accessed: 01 April 2025).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tritonmotorsports1 (2024) </a:t>
            </a:r>
            <a:r>
              <a:rPr lang="en-GB" i="1" dirty="0"/>
              <a:t>The role of carbon </a:t>
            </a:r>
            <a:r>
              <a:rPr lang="en-GB" i="1" dirty="0" err="1"/>
              <a:t>fiber</a:t>
            </a:r>
            <a:r>
              <a:rPr lang="en-GB" i="1" dirty="0"/>
              <a:t> in motorsports</a:t>
            </a:r>
            <a:r>
              <a:rPr lang="en-GB" dirty="0"/>
              <a:t>, </a:t>
            </a:r>
            <a:r>
              <a:rPr lang="en-GB" i="1" dirty="0"/>
              <a:t>Triton Motorsports</a:t>
            </a:r>
            <a:r>
              <a:rPr lang="en-GB" dirty="0"/>
              <a:t>. Available at: </a:t>
            </a:r>
            <a:r>
              <a:rPr lang="en-GB" dirty="0">
                <a:hlinkClick r:id="rId4" tooltip="https://www.tritonmotorsportsusa.com/post/the-role-of-carbon-fiber-in-motorsports?srsltid=afmbooqh7c7kxppuyajkkxn7a2hh7ckoqz0pdcqargurbaocn7lod8cy"/>
              </a:rPr>
              <a:t>https://www.tritonmotorsportsusa.com/post/the-role-of-carbon-fiber-in-motorsports?srsltid=AfmBOoqH7C7KXPpUyAjkkxn7A2hH7cKoqZ0PDCqarGuRbaOcn7Lod8CY</a:t>
            </a:r>
            <a:r>
              <a:rPr lang="en-GB" dirty="0"/>
              <a:t> (Accessed: 01 April 2025).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Renwar</a:t>
            </a:r>
            <a:r>
              <a:rPr lang="en-GB" dirty="0"/>
              <a:t>, R. (2019) </a:t>
            </a:r>
            <a:r>
              <a:rPr lang="en-GB" i="1" dirty="0"/>
              <a:t>Diva-portal</a:t>
            </a:r>
            <a:r>
              <a:rPr lang="en-GB" dirty="0"/>
              <a:t>. Available at: </a:t>
            </a:r>
            <a:r>
              <a:rPr lang="en-GB" dirty="0">
                <a:hlinkClick r:id="rId5" tooltip="https://www.diva-portal.org/smash/get/diva2:1342792/fulltext01.pdf"/>
              </a:rPr>
              <a:t>https://www.diva-portal.org/smash/get/diva2:1342792/FULLTEXT01.pdf</a:t>
            </a:r>
            <a:r>
              <a:rPr lang="en-GB" dirty="0"/>
              <a:t> (Accessed: 01 April 2025).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34934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3DF1C2-95EC-5566-589A-0E13E92CF8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2664" y="139698"/>
            <a:ext cx="8596668" cy="676940"/>
          </a:xfrm>
        </p:spPr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54BBF1-38BF-682E-E7EC-EFB27AAE7A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961" y="816639"/>
            <a:ext cx="9649692" cy="6041361"/>
          </a:xfrm>
        </p:spPr>
        <p:txBody>
          <a:bodyPr>
            <a:normAutofit fontScale="70000" lnSpcReduction="20000"/>
          </a:bodyPr>
          <a:lstStyle/>
          <a:p>
            <a:pPr marL="171450" marR="0" lvl="0" indent="-17145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AZO-Materials, 2019. </a:t>
            </a:r>
            <a:r>
              <a:rPr kumimoji="0" lang="en-GB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Stainless Steel - Grade 304 (UNS S30400). </a:t>
            </a: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[Online] </a:t>
            </a:r>
            <a:b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Available at: </a:t>
            </a:r>
            <a:r>
              <a:rPr kumimoji="0" lang="en-GB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https://www.azom.com/article.aspx?ArticleID=965</a:t>
            </a:r>
            <a:b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[Accessed 4 December 2024].</a:t>
            </a: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sz="1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Azo Network, 2022. </a:t>
            </a:r>
            <a:r>
              <a:rPr lang="en-GB" sz="16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What is 304 Stainless Steel?. </a:t>
            </a:r>
            <a:r>
              <a:rPr lang="en-GB" sz="1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lang="en-GB" sz="1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GB" sz="16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https://masteel.co.uk/news/what-304-stainless-steel/#:~:text=Mechanical%20Properties&amp;text=The%20tensile%20strength%20of%20304,625%20MPa%20as%20a%20maximum.&amp;text=The%20yield%20strength%20of%20304,it%20will%20become%20permanently%20deformed.</a:t>
            </a:r>
            <a:br>
              <a:rPr lang="en-GB" sz="1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27 March 2025].</a:t>
            </a: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sz="1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DEXCRAFT, 2015. </a:t>
            </a:r>
            <a:r>
              <a:rPr lang="en-GB" sz="16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Aluminium vs carbon </a:t>
            </a:r>
            <a:r>
              <a:rPr lang="en-GB" sz="1600" i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fiber</a:t>
            </a:r>
            <a:r>
              <a:rPr lang="en-GB" sz="16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– comparison of materials. </a:t>
            </a:r>
            <a:r>
              <a:rPr lang="en-GB" sz="1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lang="en-GB" sz="1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GB" sz="16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http://www.dexcraft.com/articles/carbon-fiber-composites/aluminium-vs-carbon-fiber-comparison-of-materials/#:~:text=Carbon%20fiber%20composites%20have%20a,5%20times%20less%20than%20steel.</a:t>
            </a:r>
            <a:br>
              <a:rPr lang="en-GB" sz="1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25 March 2025].</a:t>
            </a: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sz="1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Kant, M. E., Crabtree, J. D., Young, S. &amp; </a:t>
            </a:r>
            <a:r>
              <a:rPr lang="en-GB" sz="16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Penumadu</a:t>
            </a:r>
            <a:r>
              <a:rPr lang="en-GB" sz="1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D., 2020. </a:t>
            </a:r>
            <a:r>
              <a:rPr lang="en-GB" sz="16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Composites Part B Engineering Vol 201. </a:t>
            </a:r>
            <a:r>
              <a:rPr lang="en-GB" sz="1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Vol 201 2020 ed. Tennessee: Science Direct.</a:t>
            </a: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sz="1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Metals4U, N/A. </a:t>
            </a:r>
            <a:r>
              <a:rPr lang="en-GB" sz="16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304 Stainless Steel. </a:t>
            </a:r>
            <a:r>
              <a:rPr lang="en-GB" sz="1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lang="en-GB" sz="1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GB" sz="16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https://www.metals4u.co.uk/blog/304-stainless-steel#:~:text=EN%201.4301%20304%20Stainless%20Steel,aqueous%20corrosion%20resistance%20is%20required.</a:t>
            </a:r>
            <a:br>
              <a:rPr lang="en-GB" sz="1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27 March 2025].</a:t>
            </a:r>
          </a:p>
          <a:p>
            <a:pPr marL="0" indent="0">
              <a:buNone/>
            </a:pP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Katz, J., 1995. </a:t>
            </a:r>
            <a:r>
              <a:rPr lang="en-GB" sz="16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Race Car Aerodynamics - Designing for Speed. 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Cambridge: Bentley Publishers.</a:t>
            </a:r>
            <a:endParaRPr lang="en-US" sz="1600" b="1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600" b="1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Lanfrit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M., 2005. </a:t>
            </a:r>
            <a:r>
              <a:rPr lang="en-GB" sz="16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Best practice guidelines for handling Automotive External Aerodynamics with FLUENT. 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[Online] </a:t>
            </a:r>
            <a:b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600" u="sng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https://www.southampton.ac.uk/~nwb/lectures/GoodPracticeCFD/Articles/Ext_Aero_Best_Practice_Ver1_2.pdf</a:t>
            </a:r>
            <a:b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[Accessed 10 December 2024].</a:t>
            </a:r>
          </a:p>
          <a:p>
            <a:pPr marL="0" indent="0">
              <a:buNone/>
            </a:pPr>
            <a:endParaRPr lang="en-GB" sz="16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Chiplunkar, V. et al., 2023. Computational fluid dynamics analysis for an active rear-wing design to improve cornering speed for a high-performance car. </a:t>
            </a:r>
            <a:r>
              <a:rPr lang="en-GB" sz="16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Materials today: proceedings, 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Volume 77, pp. 887-896.</a:t>
            </a:r>
          </a:p>
          <a:p>
            <a:pPr marL="0" indent="0">
              <a:buNone/>
            </a:pPr>
            <a:endParaRPr lang="en-GB" sz="1600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it-IT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Toosi, S., Peplinski, A., Schlatter, P. &amp; Vinuesa, R., 2024. 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impact of finite span and wing-tip vortices on a turbulent NACA0012 wing. </a:t>
            </a:r>
            <a:r>
              <a:rPr lang="en-GB" sz="16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Journal of Fluid Mechanics, 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Volume 997.</a:t>
            </a:r>
          </a:p>
          <a:p>
            <a:pPr marL="0" indent="0">
              <a:buNone/>
            </a:pPr>
            <a:endParaRPr lang="en-GB" sz="16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Airfoil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Tools, n.d.. </a:t>
            </a:r>
            <a:r>
              <a:rPr lang="en-GB" sz="16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NACA 4 digit </a:t>
            </a:r>
            <a:r>
              <a:rPr lang="en-GB" sz="1600" i="1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airfoil</a:t>
            </a:r>
            <a:r>
              <a:rPr lang="en-GB" sz="16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generator (NACA 6610 AIRFOIL). 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[Online] </a:t>
            </a:r>
            <a:b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600" u="sng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http://airfoiltools.com/airfoil/naca4digit?MNaca4DigitForm%5Bcamber%5D=6&amp;MNaca4DigitForm%5Bposition%5D=60&amp;MNaca4DigitForm%5Bthick%5D=10&amp;MNaca4DigitForm%5BnumPoints%5D=200&amp;MNaca4DigitForm%5BcosSpace%5D=0&amp;MNaca4DigitForm%5BcosSpace%5D=1&amp;MNaca4DigitForm%5Bcl</a:t>
            </a:r>
            <a:b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[Accessed 10 December 2024].</a:t>
            </a: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R="0" lvl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927877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9A56DF-1544-8FD6-11FB-E9DBF1451B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128336"/>
            <a:ext cx="8596668" cy="1320800"/>
          </a:xfrm>
        </p:spPr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8E42A8-B839-E3FF-BC8E-3765A59EBB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026695"/>
            <a:ext cx="9413150" cy="5831305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Katz, J., 1995.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Race Car Aerodynamics - Designing for Speed.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Cambridge: Bentley Publishers.</a:t>
            </a:r>
            <a:endParaRPr lang="en-US" sz="1800" b="1" kern="100" dirty="0">
              <a:effectLst/>
              <a:latin typeface="Montserrat" panose="00000500000000000000" pitchFamily="2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1800" b="1" kern="100" dirty="0">
              <a:latin typeface="Montserrat" panose="00000500000000000000" pitchFamily="2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Lanfrit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M., 2005.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Best practice guidelines for handling Automotive External Aerodynamics with FLUENT.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https://www.southampton.ac.uk/~nwb/lectures/GoodPracticeCFD/Articles/Ext_Aero_Best_Practice_Ver1_2.pdf</a:t>
            </a: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10 December 2024].</a:t>
            </a:r>
          </a:p>
          <a:p>
            <a:pPr marL="0" indent="0">
              <a:buNone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Chiplunkar, V. et al., 2023. Computational fluid dynamics analysis for an active rear-wing design to improve cornering speed for a high-performance car.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Materials today: proceedings,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Volume 77, pp. 887-896.</a:t>
            </a:r>
          </a:p>
          <a:p>
            <a:pPr marL="0" indent="0">
              <a:buNone/>
            </a:pPr>
            <a:endParaRPr lang="en-GB" sz="1800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it-IT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Toosi, S., Peplinski, A., Schlatter, P. &amp; Vinuesa, R., 2024.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impact of finite span and wing-tip vortices on a turbulent NACA0012 wing.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Journal of Fluid Mechanics,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Volume 997.</a:t>
            </a:r>
          </a:p>
          <a:p>
            <a:pPr marL="0" indent="0">
              <a:buNone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Airfoil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Tools, n.d..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NACA 4 digit </a:t>
            </a:r>
            <a:r>
              <a:rPr lang="en-GB" sz="1800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airfoil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generator (NACA 6610 AIRFOIL).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http://airfoiltools.com/airfoil/naca4digit?MNaca4DigitForm%5Bcamber%5D=6&amp;MNaca4DigitForm%5Bposition%5D=60&amp;MNaca4DigitForm%5Bthick%5D=10&amp;MNaca4DigitForm%5BnumPoints%5D=200&amp;MNaca4DigitForm%5BcosSpace%5D=0&amp;MNaca4DigitForm%5BcosSpace%5D=1&amp;MNaca4DigitForm%5Bcl</a:t>
            </a: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10 December 2024].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846143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8A39DC-47DC-1E87-A3A5-F14D593AD3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8D12E7-A5F1-577A-0546-B8A60694DE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In my opinion I believe that we have presented evidence and a physical products 2 display what the technical regulations ask for.</a:t>
            </a:r>
          </a:p>
          <a:p>
            <a:r>
              <a:rPr lang="en-GB" sz="2000" dirty="0"/>
              <a:t>We have a prototype wing and a prototype circuit so if we were required to build this two full scale we would happily and easily be able to do this .</a:t>
            </a:r>
          </a:p>
          <a:p>
            <a:r>
              <a:rPr lang="en-GB" sz="2000" dirty="0"/>
              <a:t>We have a wing with data to supply its downforce and simulation to display its improvement to The Morgan car.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74571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7AE5DC-AE97-EB43-0A31-7660A474B2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4008" y="2768600"/>
            <a:ext cx="8596668" cy="1320800"/>
          </a:xfrm>
        </p:spPr>
        <p:txBody>
          <a:bodyPr/>
          <a:lstStyle/>
          <a:p>
            <a:r>
              <a:rPr lang="en-GB" dirty="0"/>
              <a:t>Thank you for listening </a:t>
            </a:r>
          </a:p>
        </p:txBody>
      </p:sp>
    </p:spTree>
    <p:extLst>
      <p:ext uri="{BB962C8B-B14F-4D97-AF65-F5344CB8AC3E}">
        <p14:creationId xmlns:p14="http://schemas.microsoft.com/office/powerpoint/2010/main" val="38909738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d7316b1-23f1-480c-8fa6-cbf037f4db9c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6C48B67E562FF45ADD1FE43E2BC7706" ma:contentTypeVersion="14" ma:contentTypeDescription="Create a new document." ma:contentTypeScope="" ma:versionID="4e610acd232fb8a23ff90f1442902bb5">
  <xsd:schema xmlns:xsd="http://www.w3.org/2001/XMLSchema" xmlns:xs="http://www.w3.org/2001/XMLSchema" xmlns:p="http://schemas.microsoft.com/office/2006/metadata/properties" xmlns:ns3="ad7316b1-23f1-480c-8fa6-cbf037f4db9c" xmlns:ns4="bd2b2a82-bc2e-4fcc-b8ad-fd63686c78d2" targetNamespace="http://schemas.microsoft.com/office/2006/metadata/properties" ma:root="true" ma:fieldsID="dcdb4fd3dbc776f02935c900f650cf1e" ns3:_="" ns4:_="">
    <xsd:import namespace="ad7316b1-23f1-480c-8fa6-cbf037f4db9c"/>
    <xsd:import namespace="bd2b2a82-bc2e-4fcc-b8ad-fd63686c78d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LengthInSecond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d7316b1-23f1-480c-8fa6-cbf037f4db9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17" nillable="true" ma:displayName="_activity" ma:hidden="true" ma:internalName="_activity">
      <xsd:simpleType>
        <xsd:restriction base="dms:Note"/>
      </xsd:simpleType>
    </xsd:element>
    <xsd:element name="MediaServiceDateTaken" ma:index="21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d2b2a82-bc2e-4fcc-b8ad-fd63686c78d2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AEF1282-A6E9-4912-8AB9-8ED69BF7097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C24F515-356D-4532-BE08-F6D7771916F0}">
  <ds:schemaRefs>
    <ds:schemaRef ds:uri="http://schemas.microsoft.com/office/2006/documentManagement/types"/>
    <ds:schemaRef ds:uri="http://www.w3.org/XML/1998/namespace"/>
    <ds:schemaRef ds:uri="http://schemas.openxmlformats.org/package/2006/metadata/core-properties"/>
    <ds:schemaRef ds:uri="http://schemas.microsoft.com/office/infopath/2007/PartnerControls"/>
    <ds:schemaRef ds:uri="http://purl.org/dc/elements/1.1/"/>
    <ds:schemaRef ds:uri="bd2b2a82-bc2e-4fcc-b8ad-fd63686c78d2"/>
    <ds:schemaRef ds:uri="http://purl.org/dc/terms/"/>
    <ds:schemaRef ds:uri="ad7316b1-23f1-480c-8fa6-cbf037f4db9c"/>
    <ds:schemaRef ds:uri="http://schemas.microsoft.com/office/2006/metadata/propertie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3CE1297D-B3C3-48D9-AEEF-B50F95D1768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d7316b1-23f1-480c-8fa6-cbf037f4db9c"/>
    <ds:schemaRef ds:uri="bd2b2a82-bc2e-4fcc-b8ad-fd63686c78d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508</TotalTime>
  <Words>1941</Words>
  <Application>Microsoft Office PowerPoint</Application>
  <PresentationFormat>Widescreen</PresentationFormat>
  <Paragraphs>241</Paragraphs>
  <Slides>39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8" baseType="lpstr">
      <vt:lpstr>Aptos</vt:lpstr>
      <vt:lpstr>Aptos Narrow</vt:lpstr>
      <vt:lpstr>Arial</vt:lpstr>
      <vt:lpstr>Calibri</vt:lpstr>
      <vt:lpstr>Cambria Math</vt:lpstr>
      <vt:lpstr>Montserrat</vt:lpstr>
      <vt:lpstr>Trebuchet MS</vt:lpstr>
      <vt:lpstr>Wingdings 3</vt:lpstr>
      <vt:lpstr>Facet</vt:lpstr>
      <vt:lpstr>L5 Group Design Project 24/25 – Design, Build and Test an Active Rear Wing System</vt:lpstr>
      <vt:lpstr>Introduction</vt:lpstr>
      <vt:lpstr>Team Members</vt:lpstr>
      <vt:lpstr>Overall Tasks </vt:lpstr>
      <vt:lpstr>Gantt Chart of Overall Tasks</vt:lpstr>
      <vt:lpstr>PowerPoint Presentation</vt:lpstr>
      <vt:lpstr>PowerPoint Presentation</vt:lpstr>
      <vt:lpstr>PowerPoint Presentation</vt:lpstr>
      <vt:lpstr>PowerPoint Presentation</vt:lpstr>
      <vt:lpstr>Proof of Concept-Results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Wing Profile Selection</vt:lpstr>
      <vt:lpstr>PowerPoint Presentation</vt:lpstr>
      <vt:lpstr>Performance Comparison</vt:lpstr>
      <vt:lpstr>Morgan Comparison</vt:lpstr>
      <vt:lpstr>Conclusion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Servo and a Potentiometer </vt:lpstr>
      <vt:lpstr>Problems and solutions </vt:lpstr>
      <vt:lpstr>References </vt:lpstr>
      <vt:lpstr>References </vt:lpstr>
      <vt:lpstr>References </vt:lpstr>
      <vt:lpstr>Conclusion </vt:lpstr>
      <vt:lpstr>Thank you for listening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Callum Jones (2305269)</dc:creator>
  <cp:lastModifiedBy>callum jones</cp:lastModifiedBy>
  <cp:revision>3</cp:revision>
  <dcterms:created xsi:type="dcterms:W3CDTF">2025-03-11T12:19:36Z</dcterms:created>
  <dcterms:modified xsi:type="dcterms:W3CDTF">2025-04-01T20:17:11Z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0x01010096C48B67E562FF45ADD1FE43E2BC7706</vt:lpwstr>
  </property>
</Properties>
</file>