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2"/>
  </p:notesMasterIdLst>
  <p:sldIdLst>
    <p:sldId id="265" r:id="rId2"/>
    <p:sldId id="260" r:id="rId3"/>
    <p:sldId id="259" r:id="rId4"/>
    <p:sldId id="261" r:id="rId5"/>
    <p:sldId id="262" r:id="rId6"/>
    <p:sldId id="266" r:id="rId7"/>
    <p:sldId id="267" r:id="rId8"/>
    <p:sldId id="268" r:id="rId9"/>
    <p:sldId id="263" r:id="rId10"/>
    <p:sldId id="26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564" autoAdjust="0"/>
  </p:normalViewPr>
  <p:slideViewPr>
    <p:cSldViewPr>
      <p:cViewPr varScale="1">
        <p:scale>
          <a:sx n="65" d="100"/>
          <a:sy n="65" d="100"/>
        </p:scale>
        <p:origin x="1320" y="3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1D90B3-B617-4BE7-BA88-BEAE9285F819}" type="datetimeFigureOut">
              <a:rPr lang="en-US" smtClean="0"/>
              <a:t>4/15/2023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5AB12B0-6523-4B7F-9C7D-DF6A18E29834}" type="slidenum">
              <a:rPr lang="en-IN" smtClean="0"/>
              <a:t>‹#›</a:t>
            </a:fld>
            <a:endParaRPr lang="en-IN"/>
          </a:p>
        </p:txBody>
      </p:sp>
    </p:spTree>
    <p:extLst>
      <p:ext uri="{BB962C8B-B14F-4D97-AF65-F5344CB8AC3E}">
        <p14:creationId xmlns:p14="http://schemas.microsoft.com/office/powerpoint/2010/main" val="3679373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Notes:</a:t>
            </a:r>
          </a:p>
          <a:p>
            <a:r>
              <a:rPr lang="en-GB" sz="1200" kern="1200" dirty="0" smtClean="0">
                <a:solidFill>
                  <a:schemeClr val="tx1"/>
                </a:solidFill>
                <a:effectLst/>
                <a:latin typeface="+mn-lt"/>
                <a:ea typeface="+mn-ea"/>
                <a:cs typeface="+mn-cs"/>
              </a:rPr>
              <a:t>The presentation will involve a brief explanation of the given case scenario such as the role of Talent Acquisition Manager for a restaurant group in the nation UK which operates its business activities under multiple brand names as well as it has more than 1000 at various locations. In addition to this, the presentation will also explain the term talent acquisition strategy that every talent acquisition managers need to develop effectively for hiring the most suitable candidate. The short-term and long-term talent acquisition strategy will be discussed in brief in the following presentation. In addition to this, a clear explanation of the four major kinds of incentives will also be elaborated on in the following presentation in detail. Both the kinds of incentives will be discussed such as monetary and non-monetary methods will be clearly explained in this presentation which enables to enhance the business activities. All the above-mentioned topics will be explained in detail.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25AB12B0-6523-4B7F-9C7D-DF6A18E29834}" type="slidenum">
              <a:rPr lang="en-IN" smtClean="0"/>
              <a:t>2</a:t>
            </a:fld>
            <a:endParaRPr lang="en-IN"/>
          </a:p>
        </p:txBody>
      </p:sp>
    </p:spTree>
    <p:extLst>
      <p:ext uri="{BB962C8B-B14F-4D97-AF65-F5344CB8AC3E}">
        <p14:creationId xmlns:p14="http://schemas.microsoft.com/office/powerpoint/2010/main" val="996562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Notes:</a:t>
            </a:r>
          </a:p>
          <a:p>
            <a:r>
              <a:rPr lang="en-GB" sz="1200" kern="1200" dirty="0" smtClean="0">
                <a:solidFill>
                  <a:schemeClr val="tx1"/>
                </a:solidFill>
                <a:effectLst/>
                <a:latin typeface="+mn-lt"/>
                <a:ea typeface="+mn-ea"/>
                <a:cs typeface="+mn-cs"/>
              </a:rPr>
              <a:t>Talent acquisition strategy refers to the strategic method which is adopted by employers to recognise their long as well as short-term talent requirements in the context of business aims and goals, recognise and prepare the most reliable talent sources and execute the strategies by the method of recruitment, evaluating and </a:t>
            </a:r>
            <a:r>
              <a:rPr lang="en-GB" sz="1200" kern="1200" dirty="0" err="1" smtClean="0">
                <a:solidFill>
                  <a:schemeClr val="tx1"/>
                </a:solidFill>
                <a:effectLst/>
                <a:latin typeface="+mn-lt"/>
                <a:ea typeface="+mn-ea"/>
                <a:cs typeface="+mn-cs"/>
              </a:rPr>
              <a:t>onboarding</a:t>
            </a:r>
            <a:r>
              <a:rPr lang="en-GB" sz="1200" kern="1200" dirty="0" smtClean="0">
                <a:solidFill>
                  <a:schemeClr val="tx1"/>
                </a:solidFill>
                <a:effectLst/>
                <a:latin typeface="+mn-lt"/>
                <a:ea typeface="+mn-ea"/>
                <a:cs typeface="+mn-cs"/>
              </a:rPr>
              <a:t> employees (</a:t>
            </a:r>
            <a:r>
              <a:rPr lang="en-GB" sz="1200" kern="1200" dirty="0" err="1" smtClean="0">
                <a:solidFill>
                  <a:schemeClr val="tx1"/>
                </a:solidFill>
                <a:effectLst/>
                <a:latin typeface="+mn-lt"/>
                <a:ea typeface="+mn-ea"/>
                <a:cs typeface="+mn-cs"/>
              </a:rPr>
              <a:t>Hongal</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Kinange</a:t>
            </a:r>
            <a:r>
              <a:rPr lang="en-GB" sz="1200" kern="1200" dirty="0" smtClean="0">
                <a:solidFill>
                  <a:schemeClr val="tx1"/>
                </a:solidFill>
                <a:effectLst/>
                <a:latin typeface="+mn-lt"/>
                <a:ea typeface="+mn-ea"/>
                <a:cs typeface="+mn-cs"/>
              </a:rPr>
              <a:t>, 2020).</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25AB12B0-6523-4B7F-9C7D-DF6A18E29834}" type="slidenum">
              <a:rPr lang="en-IN" smtClean="0"/>
              <a:t>3</a:t>
            </a:fld>
            <a:endParaRPr lang="en-IN"/>
          </a:p>
        </p:txBody>
      </p:sp>
    </p:spTree>
    <p:extLst>
      <p:ext uri="{BB962C8B-B14F-4D97-AF65-F5344CB8AC3E}">
        <p14:creationId xmlns:p14="http://schemas.microsoft.com/office/powerpoint/2010/main" val="28526665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Notes: </a:t>
            </a:r>
            <a:endParaRPr lang="en-US" dirty="0" smtClean="0"/>
          </a:p>
          <a:p>
            <a:r>
              <a:rPr lang="en-GB" sz="1200" b="1" kern="1200" dirty="0" smtClean="0">
                <a:solidFill>
                  <a:schemeClr val="tx1"/>
                </a:solidFill>
                <a:effectLst/>
                <a:latin typeface="+mn-lt"/>
                <a:ea typeface="+mn-ea"/>
                <a:cs typeface="+mn-cs"/>
              </a:rPr>
              <a:t>a. Identifying the required skills as well as the particular time for hiring-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At the time of preparing the talent acquisition strategy, it is necessary for the managers to properly evaluate the ability or capacity versus demand gap, evaluate the needed skills, properly understand if they are recurrent or for one time and after that explain all these to the department of HR. After that HR Managers can take an effective decision regarding the hiring of staff whether they would like to hire permanently, temporarily as well a contractual basis as per the situation and position of the organisation or vacancy (</a:t>
            </a:r>
            <a:r>
              <a:rPr lang="en-GB" sz="1200" kern="1200" dirty="0" err="1" smtClean="0">
                <a:solidFill>
                  <a:schemeClr val="tx1"/>
                </a:solidFill>
                <a:effectLst/>
                <a:latin typeface="+mn-lt"/>
                <a:ea typeface="+mn-ea"/>
                <a:cs typeface="+mn-cs"/>
              </a:rPr>
              <a:t>Gilch</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Sieweke</a:t>
            </a:r>
            <a:r>
              <a:rPr lang="en-GB" sz="1200" kern="1200" dirty="0" smtClean="0">
                <a:solidFill>
                  <a:schemeClr val="tx1"/>
                </a:solidFill>
                <a:effectLst/>
                <a:latin typeface="+mn-lt"/>
                <a:ea typeface="+mn-ea"/>
                <a:cs typeface="+mn-cs"/>
              </a:rPr>
              <a:t>, 2021). As short term hiring generally requires an immediate replacement may be because of the sudden and quick demand to complete the project or task of the organization or for former staff. In context to this, setting a proper time limit can expedite the hiring method without occurring any delays in project work. </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b. Preparing a brief description of the job which emphasizes the details of the job-</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An important aspect of the hiring method involves a clear job description which enables the candidates to evaluate whether they are fit for the job role or not. It provides them with a clear and defined idea regarding the job role which they need to perform after the selection in the particular organization. In order to do this, the employers or HR Managers must prepare a clear and definite job description which contains the following characteristics such as it must be complete containing full and details information about the job role, accurate as well as up-to-date. It also includes the job title, roles and responsibilities of the candidate, skills needed, experience required if any and also remuneration for the given job role. In addition to this, it is very helpful for those candidates who are thinking to apply for the position as all the confusion and doubts can be cleared easily (Johnson, ET. AL., 2020).</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c. Leveraging appropriate technology for quick recruitment-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In the case of quick recruitment, time is considered an important factor. The initial method of hiring consumes lots of time and such time can be saved by applying suitable and advanced technologies for the quick hiring process. In addition to this, technology enables us to find out the most eligible candidate fatly without consuming much time (</a:t>
            </a:r>
            <a:r>
              <a:rPr lang="en-GB" sz="1200" kern="1200" dirty="0" err="1" smtClean="0">
                <a:solidFill>
                  <a:schemeClr val="tx1"/>
                </a:solidFill>
                <a:effectLst/>
                <a:latin typeface="+mn-lt"/>
                <a:ea typeface="+mn-ea"/>
                <a:cs typeface="+mn-cs"/>
              </a:rPr>
              <a:t>Neri</a:t>
            </a:r>
            <a:r>
              <a:rPr lang="en-GB" sz="1200" kern="1200" dirty="0" smtClean="0">
                <a:solidFill>
                  <a:schemeClr val="tx1"/>
                </a:solidFill>
                <a:effectLst/>
                <a:latin typeface="+mn-lt"/>
                <a:ea typeface="+mn-ea"/>
                <a:cs typeface="+mn-cs"/>
              </a:rPr>
              <a:t> and Wilkins, 2019).</a:t>
            </a:r>
            <a:endParaRPr lang="en-IN"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5AB12B0-6523-4B7F-9C7D-DF6A18E29834}" type="slidenum">
              <a:rPr lang="en-IN" smtClean="0"/>
              <a:t>4</a:t>
            </a:fld>
            <a:endParaRPr lang="en-IN"/>
          </a:p>
        </p:txBody>
      </p:sp>
    </p:spTree>
    <p:extLst>
      <p:ext uri="{BB962C8B-B14F-4D97-AF65-F5344CB8AC3E}">
        <p14:creationId xmlns:p14="http://schemas.microsoft.com/office/powerpoint/2010/main" val="1261195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Notes:</a:t>
            </a:r>
          </a:p>
          <a:p>
            <a:r>
              <a:rPr lang="en-GB" sz="1200" b="1" kern="1200" dirty="0" smtClean="0">
                <a:solidFill>
                  <a:schemeClr val="tx1"/>
                </a:solidFill>
                <a:effectLst/>
                <a:latin typeface="+mn-lt"/>
                <a:ea typeface="+mn-ea"/>
                <a:cs typeface="+mn-cs"/>
              </a:rPr>
              <a:t>a. Preparation of long-term hiring strategy as well as recruitment calendar-</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Long-term recruitment refers to a continuous method which needs more preparation as well as planning (</a:t>
            </a:r>
            <a:r>
              <a:rPr lang="en-GB" sz="1200" kern="1200" dirty="0" err="1" smtClean="0">
                <a:solidFill>
                  <a:schemeClr val="tx1"/>
                </a:solidFill>
                <a:effectLst/>
                <a:latin typeface="+mn-lt"/>
                <a:ea typeface="+mn-ea"/>
                <a:cs typeface="+mn-cs"/>
              </a:rPr>
              <a:t>Kaleem</a:t>
            </a:r>
            <a:r>
              <a:rPr lang="en-GB" sz="1200" kern="1200" dirty="0" smtClean="0">
                <a:solidFill>
                  <a:schemeClr val="tx1"/>
                </a:solidFill>
                <a:effectLst/>
                <a:latin typeface="+mn-lt"/>
                <a:ea typeface="+mn-ea"/>
                <a:cs typeface="+mn-cs"/>
              </a:rPr>
              <a:t>, 2019). In addition to this, before the preparation of a strategy, the resource managers must </a:t>
            </a:r>
            <a:r>
              <a:rPr lang="en-GB" sz="1200" kern="1200" dirty="0" err="1" smtClean="0">
                <a:solidFill>
                  <a:schemeClr val="tx1"/>
                </a:solidFill>
                <a:effectLst/>
                <a:latin typeface="+mn-lt"/>
                <a:ea typeface="+mn-ea"/>
                <a:cs typeface="+mn-cs"/>
              </a:rPr>
              <a:t>analyze</a:t>
            </a:r>
            <a:r>
              <a:rPr lang="en-GB" sz="1200" kern="1200" dirty="0" smtClean="0">
                <a:solidFill>
                  <a:schemeClr val="tx1"/>
                </a:solidFill>
                <a:effectLst/>
                <a:latin typeface="+mn-lt"/>
                <a:ea typeface="+mn-ea"/>
                <a:cs typeface="+mn-cs"/>
              </a:rPr>
              <a:t> as well as identify the necessary resources for the particular functional departments. Along with this, managers also need to give predictions regarding the lead period to HR for ensuring timely hiring. According to such data, a calendar for recruitment can be easily prepared which identifies the vacancy of the positions to be fulfilled. </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b. Emphasizing the better branding of the employer to achieve a competitive edge-</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result of a talent acquisition strategy is largely influenced by good employer branding as it enables it to reflect the reputation of the organization amongst the candidates. In such a context, it is very necessary to create an authentic and unique brand as it is to attract top talent.</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c. Adoption of online job portals for maintaining a large volume of recruitment method-</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most suitable and easy way which enable to recruit a large volume of candidates can be done by using online portals. Such a method enables the recruiters to hire the most suitable candidate as a huge number of candidates can apply for the job post and the employer gets the option to choose the most appropriate and eligible candidates (</a:t>
            </a:r>
            <a:r>
              <a:rPr lang="en-GB" sz="1200" kern="1200" dirty="0" err="1" smtClean="0">
                <a:solidFill>
                  <a:schemeClr val="tx1"/>
                </a:solidFill>
                <a:effectLst/>
                <a:latin typeface="+mn-lt"/>
                <a:ea typeface="+mn-ea"/>
                <a:cs typeface="+mn-cs"/>
              </a:rPr>
              <a:t>Shet</a:t>
            </a:r>
            <a:r>
              <a:rPr lang="en-GB" sz="1200" kern="1200" dirty="0" smtClean="0">
                <a:solidFill>
                  <a:schemeClr val="tx1"/>
                </a:solidFill>
                <a:effectLst/>
                <a:latin typeface="+mn-lt"/>
                <a:ea typeface="+mn-ea"/>
                <a:cs typeface="+mn-cs"/>
              </a:rPr>
              <a:t>, 2020). Therefore, online portals are considered as a vital factor in which managers must adopt a more effective and fast hiring process.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5AB12B0-6523-4B7F-9C7D-DF6A18E29834}" type="slidenum">
              <a:rPr lang="en-IN" smtClean="0"/>
              <a:t>5</a:t>
            </a:fld>
            <a:endParaRPr lang="en-IN"/>
          </a:p>
        </p:txBody>
      </p:sp>
    </p:spTree>
    <p:extLst>
      <p:ext uri="{BB962C8B-B14F-4D97-AF65-F5344CB8AC3E}">
        <p14:creationId xmlns:p14="http://schemas.microsoft.com/office/powerpoint/2010/main" val="2951054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sz="1200" kern="1200" dirty="0">
                <a:solidFill>
                  <a:schemeClr val="tx1"/>
                </a:solidFill>
                <a:effectLst/>
                <a:latin typeface="+mn-lt"/>
                <a:ea typeface="+mn-ea"/>
                <a:cs typeface="+mn-cs"/>
              </a:rPr>
              <a:t>Incentives are a critical aspect of the recruitment process. They can help to attract top talent, retain employees, and increase overall productivity. When it comes to restaurant operations, incentives can be particularly effective in attracting potential candidates. In this article, It will talk about four different types of incentives that can be used to get people interested in working in casual and fine-dining restaurant operations.</a:t>
            </a:r>
          </a:p>
          <a:p>
            <a:r>
              <a:rPr lang="en-US" sz="1200" b="1" kern="1200" dirty="0">
                <a:solidFill>
                  <a:schemeClr val="tx1"/>
                </a:solidFill>
                <a:effectLst/>
                <a:latin typeface="+mn-lt"/>
                <a:ea typeface="+mn-ea"/>
                <a:cs typeface="+mn-cs"/>
              </a:rPr>
              <a:t>Monetary Method: Signing Bonus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 monetary method of incentivizing potential candidates is to offer a signing bonus. A signing bonus is a one-time payment made to an employee when they accept a job offer. This incentive can be particularly attractive to candidates who are weighing multiple job offers. </a:t>
            </a:r>
          </a:p>
          <a:p>
            <a:r>
              <a:rPr lang="en-US" sz="1200" kern="1200" dirty="0">
                <a:solidFill>
                  <a:schemeClr val="tx1"/>
                </a:solidFill>
                <a:effectLst/>
                <a:latin typeface="+mn-lt"/>
                <a:ea typeface="+mn-ea"/>
                <a:cs typeface="+mn-cs"/>
              </a:rPr>
              <a:t>For casual and fine dining restaurant operations, a signing bonus can range from £500 to £2000, depending on the position being filled (Shah, et. al., 2021). For example, a sous chef or executive chef may be offered a larger signing bonus than a line cook. This incentive can also be tailored to include a retention bonus, which would be paid out after the employee has completed a certain length of time with the company.</a:t>
            </a:r>
          </a:p>
          <a:p>
            <a:r>
              <a:rPr lang="en-US" sz="1200" b="1" kern="1200" dirty="0">
                <a:solidFill>
                  <a:schemeClr val="tx1"/>
                </a:solidFill>
                <a:effectLst/>
                <a:latin typeface="+mn-lt"/>
                <a:ea typeface="+mn-ea"/>
                <a:cs typeface="+mn-cs"/>
              </a:rPr>
              <a:t>Monetary Method: Performance-Based Incentives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Another monetary incentive that can be effective is performance-based incentives. These incentives are tied to an employee's performance and are designed to motivate them to work harder and achieve specific goals. </a:t>
            </a:r>
          </a:p>
          <a:p>
            <a:r>
              <a:rPr lang="en-US" sz="1200" kern="1200" dirty="0">
                <a:solidFill>
                  <a:schemeClr val="tx1"/>
                </a:solidFill>
                <a:effectLst/>
                <a:latin typeface="+mn-lt"/>
                <a:ea typeface="+mn-ea"/>
                <a:cs typeface="+mn-cs"/>
              </a:rPr>
              <a:t>Performance-based incentives can be based on various metrics, such as sales, customer satisfaction, or even employee retention. For example, a chef may receive a bonus if their dishes receive high ratings from customers or if they can reduce food waste by a certain percentage. A line cook may receive a pay increase if they consistently meet their food preparation goals.</a:t>
            </a:r>
          </a:p>
          <a:p>
            <a:endParaRPr lang="en-US" dirty="0"/>
          </a:p>
        </p:txBody>
      </p:sp>
      <p:sp>
        <p:nvSpPr>
          <p:cNvPr id="4" name="Slide Number Placeholder 3"/>
          <p:cNvSpPr>
            <a:spLocks noGrp="1"/>
          </p:cNvSpPr>
          <p:nvPr>
            <p:ph type="sldNum" sz="quarter" idx="10"/>
          </p:nvPr>
        </p:nvSpPr>
        <p:spPr/>
        <p:txBody>
          <a:bodyPr/>
          <a:lstStyle/>
          <a:p>
            <a:fld id="{7D6C0F84-FBBA-4D39-B6D0-01881FAF1A74}" type="slidenum">
              <a:rPr lang="en-US" smtClean="0"/>
              <a:pPr/>
              <a:t>6</a:t>
            </a:fld>
            <a:endParaRPr lang="en-US"/>
          </a:p>
        </p:txBody>
      </p:sp>
    </p:spTree>
    <p:extLst>
      <p:ext uri="{BB962C8B-B14F-4D97-AF65-F5344CB8AC3E}">
        <p14:creationId xmlns:p14="http://schemas.microsoft.com/office/powerpoint/2010/main" val="35535035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Non-Monetary Method: Flexible Scheduling</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 non-monetary incentive that can be attractive to potential candidates is flexible scheduling. Restaurant operations often require employees to work long hours and weekends, which can be challenging for those with families or other commitments. </a:t>
            </a:r>
          </a:p>
          <a:p>
            <a:r>
              <a:rPr lang="en-US" sz="1200" kern="1200" dirty="0">
                <a:solidFill>
                  <a:schemeClr val="tx1"/>
                </a:solidFill>
                <a:effectLst/>
                <a:latin typeface="+mn-lt"/>
                <a:ea typeface="+mn-ea"/>
                <a:cs typeface="+mn-cs"/>
              </a:rPr>
              <a:t>Flexible scheduling can take many forms, such as offering part-time or job-sharing positions or allowing employees to create their own schedules (</a:t>
            </a:r>
            <a:r>
              <a:rPr lang="en-US" sz="1200" kern="1200" dirty="0" err="1">
                <a:solidFill>
                  <a:schemeClr val="tx1"/>
                </a:solidFill>
                <a:effectLst/>
                <a:latin typeface="+mn-lt"/>
                <a:ea typeface="+mn-ea"/>
                <a:cs typeface="+mn-cs"/>
              </a:rPr>
              <a:t>Shackleton</a:t>
            </a:r>
            <a:r>
              <a:rPr lang="en-US" sz="1200" kern="1200" dirty="0">
                <a:solidFill>
                  <a:schemeClr val="tx1"/>
                </a:solidFill>
                <a:effectLst/>
                <a:latin typeface="+mn-lt"/>
                <a:ea typeface="+mn-ea"/>
                <a:cs typeface="+mn-cs"/>
              </a:rPr>
              <a:t>, et. al., 2019). For example, a restaurant may offer a 4-day workweek for employees who are willing to work longer shifts. This incentive can also be tailored to specific positions. For example, a front-of-house manager may have more flexible scheduling options than a line cook.</a:t>
            </a:r>
          </a:p>
          <a:p>
            <a:endParaRPr lang="en-US" dirty="0"/>
          </a:p>
        </p:txBody>
      </p:sp>
      <p:sp>
        <p:nvSpPr>
          <p:cNvPr id="4" name="Slide Number Placeholder 3"/>
          <p:cNvSpPr>
            <a:spLocks noGrp="1"/>
          </p:cNvSpPr>
          <p:nvPr>
            <p:ph type="sldNum" sz="quarter" idx="10"/>
          </p:nvPr>
        </p:nvSpPr>
        <p:spPr/>
        <p:txBody>
          <a:bodyPr/>
          <a:lstStyle/>
          <a:p>
            <a:fld id="{7D6C0F84-FBBA-4D39-B6D0-01881FAF1A74}" type="slidenum">
              <a:rPr lang="en-US" smtClean="0"/>
              <a:pPr/>
              <a:t>7</a:t>
            </a:fld>
            <a:endParaRPr lang="en-US"/>
          </a:p>
        </p:txBody>
      </p:sp>
    </p:spTree>
    <p:extLst>
      <p:ext uri="{BB962C8B-B14F-4D97-AF65-F5344CB8AC3E}">
        <p14:creationId xmlns:p14="http://schemas.microsoft.com/office/powerpoint/2010/main" val="1568339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Non-Monetary Method: Career Advancement Opportunities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Finally, career advancement opportunities can be a powerful non-monetary incentive. Restaurant operations can offer opportunities for employees to grow within the company, such as promotions, training programs, or mentorship programs. </a:t>
            </a:r>
          </a:p>
          <a:p>
            <a:r>
              <a:rPr lang="en-US" sz="1200" kern="1200" dirty="0">
                <a:solidFill>
                  <a:schemeClr val="tx1"/>
                </a:solidFill>
                <a:effectLst/>
                <a:latin typeface="+mn-lt"/>
                <a:ea typeface="+mn-ea"/>
                <a:cs typeface="+mn-cs"/>
              </a:rPr>
              <a:t>For example, a line cook may be offered a promotion to a sous chef position after a certain length of time with the company. This promotion could come with additional benefits, such as a pay increase or a signing bonus. </a:t>
            </a:r>
          </a:p>
          <a:p>
            <a:r>
              <a:rPr lang="en-US" sz="1200" kern="1200" dirty="0">
                <a:solidFill>
                  <a:schemeClr val="tx1"/>
                </a:solidFill>
                <a:effectLst/>
                <a:latin typeface="+mn-lt"/>
                <a:ea typeface="+mn-ea"/>
                <a:cs typeface="+mn-cs"/>
              </a:rPr>
              <a:t>In conclusion, incentives are an essential aspect of attracting top talent to restaurant operations. By offering a combination of monetary and non-monetary incentives, companies can attract potential candidates, retain employees, and increase productivity (Huang, et. al., 2019). These four incentive methods – signing bonuses, performance-based incentives, flexible scheduling, and career advancement opportunities – can help to make your restaurant operation stand out from the competition and attract the best talent in the industry.</a:t>
            </a:r>
          </a:p>
          <a:p>
            <a:endParaRPr lang="en-US" dirty="0"/>
          </a:p>
        </p:txBody>
      </p:sp>
      <p:sp>
        <p:nvSpPr>
          <p:cNvPr id="4" name="Slide Number Placeholder 3"/>
          <p:cNvSpPr>
            <a:spLocks noGrp="1"/>
          </p:cNvSpPr>
          <p:nvPr>
            <p:ph type="sldNum" sz="quarter" idx="10"/>
          </p:nvPr>
        </p:nvSpPr>
        <p:spPr/>
        <p:txBody>
          <a:bodyPr/>
          <a:lstStyle/>
          <a:p>
            <a:fld id="{7D6C0F84-FBBA-4D39-B6D0-01881FAF1A74}" type="slidenum">
              <a:rPr lang="en-US" smtClean="0"/>
              <a:pPr/>
              <a:t>8</a:t>
            </a:fld>
            <a:endParaRPr lang="en-US"/>
          </a:p>
        </p:txBody>
      </p:sp>
    </p:spTree>
    <p:extLst>
      <p:ext uri="{BB962C8B-B14F-4D97-AF65-F5344CB8AC3E}">
        <p14:creationId xmlns:p14="http://schemas.microsoft.com/office/powerpoint/2010/main" val="1637284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effectLst/>
                <a:latin typeface="+mn-lt"/>
                <a:ea typeface="+mn-ea"/>
                <a:cs typeface="+mn-cs"/>
              </a:rPr>
              <a:t>The presentation has contained a brief explanation of the term talent acquisition strategy. In addition to this, three major strategy for short-term talent, as well as a long-term talent acquisition strategy, has been explained in the presentation in brief which enables to attract eligible employees to perform job role in the restraint activities. Along with this, four different methods of incentives have also been discussed in the above presentation. Two major monetary methods, as well as the non-monetary method, as explained in the presentation which is also helpful to attract potential candidates are discussed in brief. All the above-mentioned topics have been defined in detail.</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5AB12B0-6523-4B7F-9C7D-DF6A18E29834}" type="slidenum">
              <a:rPr lang="en-IN" smtClean="0"/>
              <a:t>9</a:t>
            </a:fld>
            <a:endParaRPr lang="en-IN"/>
          </a:p>
        </p:txBody>
      </p:sp>
    </p:spTree>
    <p:extLst>
      <p:ext uri="{BB962C8B-B14F-4D97-AF65-F5344CB8AC3E}">
        <p14:creationId xmlns:p14="http://schemas.microsoft.com/office/powerpoint/2010/main" val="13914842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397750" cy="6858000"/>
          </a:xfrm>
          <a:prstGeom prst="rect">
            <a:avLst/>
          </a:prstGeom>
        </p:spPr>
      </p:pic>
      <p:sp>
        <p:nvSpPr>
          <p:cNvPr id="2" name="Title 1"/>
          <p:cNvSpPr>
            <a:spLocks noGrp="1"/>
          </p:cNvSpPr>
          <p:nvPr>
            <p:ph type="ctrTitle"/>
          </p:nvPr>
        </p:nvSpPr>
        <p:spPr>
          <a:xfrm>
            <a:off x="2743973" y="1964267"/>
            <a:ext cx="5714228" cy="2421464"/>
          </a:xfrm>
        </p:spPr>
        <p:txBody>
          <a:bodyPr anchor="b">
            <a:normAutofit/>
          </a:bodyPr>
          <a:lstStyle>
            <a:lvl1pPr algn="r">
              <a:defRPr sz="4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743973" y="4385733"/>
            <a:ext cx="5714228"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52311" y="5870576"/>
            <a:ext cx="1212173" cy="377825"/>
          </a:xfrm>
        </p:spPr>
        <p:txBody>
          <a:bodyPr/>
          <a:lstStyle/>
          <a:p>
            <a:fld id="{77CE45D1-D2F4-41D7-87B0-A7171657487A}" type="datetimeFigureOut">
              <a:rPr lang="en-US" smtClean="0"/>
              <a:t>4/15/2023</a:t>
            </a:fld>
            <a:endParaRPr lang="en-IN"/>
          </a:p>
        </p:txBody>
      </p:sp>
      <p:sp>
        <p:nvSpPr>
          <p:cNvPr id="5" name="Footer Placeholder 4"/>
          <p:cNvSpPr>
            <a:spLocks noGrp="1"/>
          </p:cNvSpPr>
          <p:nvPr>
            <p:ph type="ftr" sz="quarter" idx="11"/>
          </p:nvPr>
        </p:nvSpPr>
        <p:spPr>
          <a:xfrm>
            <a:off x="2743973" y="5870576"/>
            <a:ext cx="3932137" cy="377825"/>
          </a:xfrm>
        </p:spPr>
        <p:txBody>
          <a:bodyPr/>
          <a:lstStyle/>
          <a:p>
            <a:endParaRPr lang="en-IN"/>
          </a:p>
        </p:txBody>
      </p:sp>
      <p:sp>
        <p:nvSpPr>
          <p:cNvPr id="6" name="Slide Number Placeholder 5"/>
          <p:cNvSpPr>
            <a:spLocks noGrp="1"/>
          </p:cNvSpPr>
          <p:nvPr>
            <p:ph type="sldNum" sz="quarter" idx="12"/>
          </p:nvPr>
        </p:nvSpPr>
        <p:spPr>
          <a:xfrm>
            <a:off x="8040685" y="5870576"/>
            <a:ext cx="417516" cy="377825"/>
          </a:xfrm>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986295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7CE45D1-D2F4-41D7-87B0-A7171657487A}" type="datetimeFigureOut">
              <a:rPr lang="en-US" smtClean="0"/>
              <a:t>4/15/2023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966499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2" y="3308581"/>
            <a:ext cx="7772400" cy="14688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457201" y="4777381"/>
            <a:ext cx="7772400" cy="860400"/>
          </a:xfrm>
        </p:spPr>
        <p:txBody>
          <a:bodyPr anchor="t">
            <a:normAutofit/>
          </a:bodyPr>
          <a:lstStyle>
            <a:lvl1pPr marL="0" indent="0" algn="l">
              <a:buNone/>
              <a:defRPr sz="18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7CE45D1-D2F4-41D7-87B0-A7171657487A}" type="datetimeFigureOut">
              <a:rPr lang="en-US" smtClean="0"/>
              <a:t>4/15/2023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3142525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57201" y="2142068"/>
            <a:ext cx="3813048" cy="364913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6553" y="2142068"/>
            <a:ext cx="3813048" cy="364913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7CE45D1-D2F4-41D7-87B0-A7171657487A}" type="datetimeFigureOut">
              <a:rPr lang="en-US" smtClean="0"/>
              <a:t>4/15/2023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3733664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743480" y="2218267"/>
            <a:ext cx="354060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870201"/>
            <a:ext cx="3813048"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11120" y="2218267"/>
            <a:ext cx="3518480"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6552" y="2870201"/>
            <a:ext cx="3813048"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7CE45D1-D2F4-41D7-87B0-A7171657487A}" type="datetimeFigureOut">
              <a:rPr lang="en-US" smtClean="0"/>
              <a:t>4/15/2023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1076255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609601"/>
            <a:ext cx="7772400" cy="1456267"/>
          </a:xfrm>
        </p:spPr>
        <p:txBody>
          <a:bodyPr>
            <a:normAutofit/>
          </a:bodyPr>
          <a:lstStyle>
            <a:lvl1pPr>
              <a:defRPr sz="3200"/>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7CE45D1-D2F4-41D7-87B0-A7171657487A}" type="datetimeFigureOut">
              <a:rPr lang="en-US" smtClean="0"/>
              <a:t>4/15/2023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982775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Date Placeholder 1"/>
          <p:cNvSpPr>
            <a:spLocks noGrp="1"/>
          </p:cNvSpPr>
          <p:nvPr>
            <p:ph type="dt" sz="half" idx="10"/>
          </p:nvPr>
        </p:nvSpPr>
        <p:spPr/>
        <p:txBody>
          <a:bodyPr/>
          <a:lstStyle/>
          <a:p>
            <a:fld id="{77CE45D1-D2F4-41D7-87B0-A7171657487A}" type="datetimeFigureOut">
              <a:rPr lang="en-US" smtClean="0"/>
              <a:t>4/15/2023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2295526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1718" y="1557868"/>
            <a:ext cx="2862910" cy="1439332"/>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606144" y="609601"/>
            <a:ext cx="4627975" cy="5181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61718" y="2997200"/>
            <a:ext cx="2862910" cy="184573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CE45D1-D2F4-41D7-87B0-A7171657487A}" type="datetimeFigureOut">
              <a:rPr lang="en-US" smtClean="0"/>
              <a:t>4/15/2023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1564991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2128" y="1735672"/>
            <a:ext cx="4097204" cy="1371600"/>
          </a:xfrm>
        </p:spPr>
        <p:txBody>
          <a:bodyPr anchor="b">
            <a:normAutofit/>
          </a:bodyPr>
          <a:lstStyle>
            <a:lvl1pPr algn="l">
              <a:defRPr sz="24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5029200" y="914400"/>
            <a:ext cx="3200400"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dirty="0"/>
            </a:lvl1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a:xfrm>
            <a:off x="462128" y="3107272"/>
            <a:ext cx="4097204"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CE45D1-D2F4-41D7-87B0-A7171657487A}" type="datetimeFigureOut">
              <a:rPr lang="en-US" smtClean="0"/>
              <a:t>4/15/2023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2540388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4732865"/>
            <a:ext cx="7772400" cy="566738"/>
          </a:xfrm>
        </p:spPr>
        <p:txBody>
          <a:bodyPr anchor="b">
            <a:normAutofit/>
          </a:bodyPr>
          <a:lstStyle>
            <a:lvl1pPr algn="l">
              <a:defRPr sz="2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4401" y="932112"/>
            <a:ext cx="6858000"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a:lvl1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a:xfrm>
            <a:off x="457201" y="5299603"/>
            <a:ext cx="77724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CE45D1-D2F4-41D7-87B0-A7171657487A}" type="datetimeFigureOut">
              <a:rPr lang="en-US" smtClean="0"/>
              <a:t>4/15/2023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2504233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3" y="609602"/>
            <a:ext cx="7772399"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457202" y="4343400"/>
            <a:ext cx="7772399"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7CE45D1-D2F4-41D7-87B0-A7171657487A}" type="datetimeFigureOut">
              <a:rPr lang="en-US" smtClean="0"/>
              <a:t>4/15/2023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13617208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5" name="TextBox 14"/>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988671" y="3352800"/>
            <a:ext cx="6876133" cy="381000"/>
          </a:xfrm>
        </p:spPr>
        <p:txBody>
          <a:bodyPr anchor="ctr">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462266" y="4343400"/>
            <a:ext cx="77724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7CE45D1-D2F4-41D7-87B0-A7171657487A}" type="datetimeFigureOut">
              <a:rPr lang="en-US" smtClean="0"/>
              <a:t>4/15/2023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521308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3291648"/>
            <a:ext cx="7772401" cy="1468800"/>
          </a:xfrm>
        </p:spPr>
        <p:txBody>
          <a:bodyPr anchor="b">
            <a:normAutofit/>
          </a:bodyPr>
          <a:lstStyle>
            <a:lvl1pPr algn="l">
              <a:defRPr sz="2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457200" y="4760448"/>
            <a:ext cx="7772402"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7CE45D1-D2F4-41D7-87B0-A7171657487A}" type="datetimeFigureOut">
              <a:rPr lang="en-US" smtClean="0"/>
              <a:t>4/15/2023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4916157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6" name="TextBox 15"/>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457200" y="3886200"/>
            <a:ext cx="7772401" cy="8890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457200" y="4775200"/>
            <a:ext cx="7772401" cy="10160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7CE45D1-D2F4-41D7-87B0-A7171657487A}" type="datetimeFigureOut">
              <a:rPr lang="en-US" smtClean="0"/>
              <a:t>4/15/2023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5403407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4440" y="609602"/>
            <a:ext cx="7772401" cy="2743199"/>
          </a:xfrm>
        </p:spPr>
        <p:txBody>
          <a:bodyPr vert="horz" lIns="91440" tIns="45720" rIns="91440" bIns="45720" rtlCol="0" anchor="ctr">
            <a:normAutofit/>
          </a:bodyPr>
          <a:lstStyle>
            <a:lvl1pPr>
              <a:defRPr lang="en-US" sz="2800"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464440" y="3505200"/>
            <a:ext cx="7772401" cy="8382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464439" y="4343400"/>
            <a:ext cx="7772401" cy="14478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7CE45D1-D2F4-41D7-87B0-A7171657487A}" type="datetimeFigureOut">
              <a:rPr lang="en-US" smtClean="0"/>
              <a:t>4/15/2023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21858521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8" name="Title 1"/>
          <p:cNvSpPr>
            <a:spLocks noGrp="1"/>
          </p:cNvSpPr>
          <p:nvPr>
            <p:ph type="title"/>
          </p:nvPr>
        </p:nvSpPr>
        <p:spPr>
          <a:xfrm>
            <a:off x="457200" y="609601"/>
            <a:ext cx="7772400" cy="1456267"/>
          </a:xfrm>
        </p:spPr>
        <p:txBody>
          <a:bodyPr>
            <a:normAutofit/>
          </a:bodyPr>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7CE45D1-D2F4-41D7-87B0-A7171657487A}" type="datetimeFigureOut">
              <a:rPr lang="en-US" smtClean="0"/>
              <a:t>4/15/2023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7169772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Vertical Title 1"/>
          <p:cNvSpPr>
            <a:spLocks noGrp="1"/>
          </p:cNvSpPr>
          <p:nvPr>
            <p:ph type="title" orient="vert"/>
          </p:nvPr>
        </p:nvSpPr>
        <p:spPr>
          <a:xfrm>
            <a:off x="6552978" y="609600"/>
            <a:ext cx="1676621" cy="5181601"/>
          </a:xfrm>
        </p:spPr>
        <p:txBody>
          <a:bodyPr vert="eaVert">
            <a:normAutofit/>
          </a:bodyPr>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5990184"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7CE45D1-D2F4-41D7-87B0-A7171657487A}" type="datetimeFigureOut">
              <a:rPr lang="en-US" smtClean="0"/>
              <a:t>4/15/2023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DE3616-A508-4BD5-9B7A-10F9C8ED252F}" type="slidenum">
              <a:rPr lang="en-IN" smtClean="0"/>
              <a:t>‹#›</a:t>
            </a:fld>
            <a:endParaRPr lang="en-IN"/>
          </a:p>
        </p:txBody>
      </p:sp>
    </p:spTree>
    <p:extLst>
      <p:ext uri="{BB962C8B-B14F-4D97-AF65-F5344CB8AC3E}">
        <p14:creationId xmlns:p14="http://schemas.microsoft.com/office/powerpoint/2010/main" val="3468882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1"/>
            <a:ext cx="7772400"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2142068"/>
            <a:ext cx="7772400" cy="3649133"/>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523712" y="5870576"/>
            <a:ext cx="1212173"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7CE45D1-D2F4-41D7-87B0-A7171657487A}" type="datetimeFigureOut">
              <a:rPr lang="en-US" smtClean="0"/>
              <a:t>4/15/2023</a:t>
            </a:fld>
            <a:endParaRPr lang="en-IN"/>
          </a:p>
        </p:txBody>
      </p:sp>
      <p:sp>
        <p:nvSpPr>
          <p:cNvPr id="5" name="Footer Placeholder 4"/>
          <p:cNvSpPr>
            <a:spLocks noGrp="1"/>
          </p:cNvSpPr>
          <p:nvPr>
            <p:ph type="ftr" sz="quarter" idx="3"/>
          </p:nvPr>
        </p:nvSpPr>
        <p:spPr>
          <a:xfrm>
            <a:off x="457200" y="5870576"/>
            <a:ext cx="5990311"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7812085" y="5870576"/>
            <a:ext cx="417516"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5DE3616-A508-4BD5-9B7A-10F9C8ED252F}" type="slidenum">
              <a:rPr lang="en-IN" smtClean="0"/>
              <a:t>‹#›</a:t>
            </a:fld>
            <a:endParaRPr lang="en-IN"/>
          </a:p>
        </p:txBody>
      </p:sp>
    </p:spTree>
    <p:extLst>
      <p:ext uri="{BB962C8B-B14F-4D97-AF65-F5344CB8AC3E}">
        <p14:creationId xmlns:p14="http://schemas.microsoft.com/office/powerpoint/2010/main" val="1121881870"/>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s://www.totaltrainingsolutions.com/wp-content/uploads/2015/10/managing-people-in-project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70950"/>
            <a:ext cx="9144000" cy="50870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195736" y="0"/>
            <a:ext cx="5051383" cy="1501117"/>
          </a:xfrm>
          <a:prstGeom prst="rect">
            <a:avLst/>
          </a:prstGeom>
        </p:spPr>
        <p:txBody>
          <a:bodyPr wrap="none">
            <a:spAutoFit/>
          </a:bodyPr>
          <a:lstStyle/>
          <a:p>
            <a:pPr algn="just">
              <a:lnSpc>
                <a:spcPct val="200000"/>
              </a:lnSpc>
              <a:spcAft>
                <a:spcPts val="800"/>
              </a:spcAft>
            </a:pPr>
            <a:r>
              <a:rPr lang="en-IN" sz="5400" dirty="0">
                <a:latin typeface="Times New Roman" panose="02020603050405020304" pitchFamily="18" charset="0"/>
                <a:ea typeface="Calibri" panose="020F0502020204030204" pitchFamily="34" charset="0"/>
                <a:cs typeface="Times New Roman" panose="02020603050405020304" pitchFamily="18" charset="0"/>
              </a:rPr>
              <a:t>Managing People</a:t>
            </a:r>
            <a:endParaRPr lang="en-IN" sz="5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925390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IN" dirty="0"/>
              <a:t>Introduction</a:t>
            </a:r>
            <a:br>
              <a:rPr lang="en-IN" dirty="0"/>
            </a:br>
            <a:endParaRPr lang="en-IN" dirty="0"/>
          </a:p>
        </p:txBody>
      </p:sp>
      <p:sp>
        <p:nvSpPr>
          <p:cNvPr id="2" name="Content Placeholder 1"/>
          <p:cNvSpPr>
            <a:spLocks noGrp="1"/>
          </p:cNvSpPr>
          <p:nvPr>
            <p:ph idx="1"/>
          </p:nvPr>
        </p:nvSpPr>
        <p:spPr>
          <a:xfrm>
            <a:off x="457200" y="1481328"/>
            <a:ext cx="2828916" cy="4525963"/>
          </a:xfrm>
        </p:spPr>
        <p:txBody>
          <a:bodyPr>
            <a:normAutofit fontScale="92500" lnSpcReduction="20000"/>
          </a:bodyPr>
          <a:lstStyle/>
          <a:p>
            <a:r>
              <a:rPr lang="en-GB" dirty="0"/>
              <a:t>The presentation will involve a brief explanation of the given case scenario such as the role of Talent Acquisition Manager for a restaurant group in the </a:t>
            </a:r>
            <a:r>
              <a:rPr lang="en-GB" dirty="0" smtClean="0"/>
              <a:t>UK </a:t>
            </a:r>
            <a:endParaRPr lang="en-IN" dirty="0"/>
          </a:p>
          <a:p>
            <a:r>
              <a:rPr lang="en-GB" dirty="0"/>
              <a:t>In addition to this, </a:t>
            </a:r>
            <a:r>
              <a:rPr lang="en-GB" dirty="0" smtClean="0"/>
              <a:t>it </a:t>
            </a:r>
            <a:r>
              <a:rPr lang="en-GB" dirty="0"/>
              <a:t>will also explain the term talent acquisition strategy that every talent acquisition managers need to develop effectively for hiring the most suitable candidate. </a:t>
            </a:r>
            <a:endParaRPr lang="en-IN" dirty="0"/>
          </a:p>
          <a:p>
            <a:r>
              <a:rPr lang="en-GB" dirty="0"/>
              <a:t>The short-term and long-term talent acquisition strategy </a:t>
            </a:r>
            <a:r>
              <a:rPr lang="en-GB" dirty="0" smtClean="0"/>
              <a:t>will also </a:t>
            </a:r>
            <a:r>
              <a:rPr lang="en-GB" dirty="0"/>
              <a:t>be discussed in brief </a:t>
            </a:r>
            <a:r>
              <a:rPr lang="en-GB" dirty="0" smtClean="0"/>
              <a:t>here. </a:t>
            </a:r>
            <a:endParaRPr lang="en-IN" dirty="0"/>
          </a:p>
        </p:txBody>
      </p:sp>
      <p:pic>
        <p:nvPicPr>
          <p:cNvPr id="5122" name="Picture 2"/>
          <p:cNvPicPr>
            <a:picLocks noChangeAspect="1" noChangeArrowheads="1"/>
          </p:cNvPicPr>
          <p:nvPr/>
        </p:nvPicPr>
        <p:blipFill>
          <a:blip r:embed="rId3"/>
          <a:srcRect/>
          <a:stretch>
            <a:fillRect/>
          </a:stretch>
        </p:blipFill>
        <p:spPr bwMode="auto">
          <a:xfrm>
            <a:off x="4238625" y="609600"/>
            <a:ext cx="4905375" cy="5627711"/>
          </a:xfrm>
          <a:prstGeom prst="rect">
            <a:avLst/>
          </a:prstGeom>
          <a:noFill/>
          <a:ln w="9525">
            <a:noFill/>
            <a:miter lim="800000"/>
            <a:headEnd/>
            <a:tailEnd/>
          </a:ln>
          <a:effectLst/>
        </p:spPr>
      </p:pic>
      <p:sp>
        <p:nvSpPr>
          <p:cNvPr id="5" name="Rectangle 4"/>
          <p:cNvSpPr/>
          <p:nvPr/>
        </p:nvSpPr>
        <p:spPr>
          <a:xfrm>
            <a:off x="6948264" y="6381328"/>
            <a:ext cx="1376082" cy="369332"/>
          </a:xfrm>
          <a:prstGeom prst="rect">
            <a:avLst/>
          </a:prstGeom>
        </p:spPr>
        <p:txBody>
          <a:bodyPr wrap="none">
            <a:spAutoFit/>
          </a:bodyPr>
          <a:lstStyle/>
          <a:p>
            <a:r>
              <a:rPr lang="en-IN" dirty="0"/>
              <a:t>(</a:t>
            </a:r>
            <a:r>
              <a:rPr lang="en-IN" dirty="0" err="1"/>
              <a:t>Shet</a:t>
            </a:r>
            <a:r>
              <a:rPr lang="en-IN" dirty="0"/>
              <a:t>, 2020</a:t>
            </a:r>
            <a:r>
              <a:rPr lang="en-IN" dirty="0" smtClean="0"/>
              <a:t>) </a:t>
            </a: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208" y="116633"/>
            <a:ext cx="8835272" cy="1440159"/>
          </a:xfrm>
        </p:spPr>
        <p:txBody>
          <a:bodyPr>
            <a:normAutofit fontScale="90000"/>
          </a:bodyPr>
          <a:lstStyle/>
          <a:p>
            <a:r>
              <a:rPr lang="en-IN" dirty="0" smtClean="0"/>
              <a:t>1</a:t>
            </a:r>
            <a:r>
              <a:rPr lang="en-IN" cap="none" dirty="0" smtClean="0"/>
              <a:t>. </a:t>
            </a:r>
            <a:r>
              <a:rPr lang="en-GB" cap="none" dirty="0" smtClean="0"/>
              <a:t>Identification and explanation of six multiple talent acquisition strategies that enable attract potential employees to work in the restaurant activities which consist of fine and casual dining</a:t>
            </a:r>
            <a:endParaRPr lang="en-IN" dirty="0"/>
          </a:p>
        </p:txBody>
      </p:sp>
      <p:sp>
        <p:nvSpPr>
          <p:cNvPr id="2" name="Content Placeholder 1"/>
          <p:cNvSpPr>
            <a:spLocks noGrp="1"/>
          </p:cNvSpPr>
          <p:nvPr>
            <p:ph idx="1"/>
          </p:nvPr>
        </p:nvSpPr>
        <p:spPr>
          <a:xfrm>
            <a:off x="5076056" y="2013438"/>
            <a:ext cx="3523084" cy="4525963"/>
          </a:xfrm>
        </p:spPr>
        <p:txBody>
          <a:bodyPr>
            <a:normAutofit/>
          </a:bodyPr>
          <a:lstStyle/>
          <a:p>
            <a:r>
              <a:rPr lang="en-IN" dirty="0"/>
              <a:t>Talent acquisition strategy refers to the strategic method which is adopted by employers to recognise their long as well as short-term talent requirements.</a:t>
            </a:r>
          </a:p>
        </p:txBody>
      </p:sp>
      <p:pic>
        <p:nvPicPr>
          <p:cNvPr id="1026" name="Picture 2"/>
          <p:cNvPicPr>
            <a:picLocks noChangeAspect="1" noChangeArrowheads="1"/>
          </p:cNvPicPr>
          <p:nvPr/>
        </p:nvPicPr>
        <p:blipFill>
          <a:blip r:embed="rId3"/>
          <a:srcRect/>
          <a:stretch>
            <a:fillRect/>
          </a:stretch>
        </p:blipFill>
        <p:spPr bwMode="auto">
          <a:xfrm>
            <a:off x="57208" y="1916832"/>
            <a:ext cx="4457700" cy="4536504"/>
          </a:xfrm>
          <a:prstGeom prst="rect">
            <a:avLst/>
          </a:prstGeom>
          <a:noFill/>
          <a:ln w="9525">
            <a:noFill/>
            <a:miter lim="800000"/>
            <a:headEnd/>
            <a:tailEnd/>
          </a:ln>
          <a:effectLst/>
        </p:spPr>
      </p:pic>
      <p:sp>
        <p:nvSpPr>
          <p:cNvPr id="6" name="Rectangle 5"/>
          <p:cNvSpPr/>
          <p:nvPr/>
        </p:nvSpPr>
        <p:spPr>
          <a:xfrm>
            <a:off x="1331640" y="6488668"/>
            <a:ext cx="1376082" cy="369332"/>
          </a:xfrm>
          <a:prstGeom prst="rect">
            <a:avLst/>
          </a:prstGeom>
        </p:spPr>
        <p:txBody>
          <a:bodyPr wrap="none">
            <a:spAutoFit/>
          </a:bodyPr>
          <a:lstStyle/>
          <a:p>
            <a:r>
              <a:rPr lang="en-IN" dirty="0"/>
              <a:t>(</a:t>
            </a:r>
            <a:r>
              <a:rPr lang="en-IN" dirty="0" err="1"/>
              <a:t>Shet</a:t>
            </a:r>
            <a:r>
              <a:rPr lang="en-IN" dirty="0"/>
              <a:t>, 2020</a:t>
            </a:r>
            <a:r>
              <a:rPr lang="en-IN" dirty="0" smtClean="0"/>
              <a:t>) </a:t>
            </a: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err="1"/>
              <a:t>Contd</a:t>
            </a:r>
            <a:r>
              <a:rPr lang="en-US" dirty="0"/>
              <a:t>…</a:t>
            </a:r>
            <a:endParaRPr lang="en-IN" dirty="0"/>
          </a:p>
        </p:txBody>
      </p:sp>
      <p:sp>
        <p:nvSpPr>
          <p:cNvPr id="2" name="Content Placeholder 1"/>
          <p:cNvSpPr>
            <a:spLocks noGrp="1"/>
          </p:cNvSpPr>
          <p:nvPr>
            <p:ph idx="1"/>
          </p:nvPr>
        </p:nvSpPr>
        <p:spPr>
          <a:xfrm>
            <a:off x="457200" y="1446391"/>
            <a:ext cx="3898776" cy="4525963"/>
          </a:xfrm>
        </p:spPr>
        <p:txBody>
          <a:bodyPr>
            <a:normAutofit/>
          </a:bodyPr>
          <a:lstStyle/>
          <a:p>
            <a:pPr marL="109728" indent="0">
              <a:buNone/>
            </a:pPr>
            <a:r>
              <a:rPr lang="en-IN" b="1" dirty="0"/>
              <a:t>Explaining three short-term talent acquisition strategies</a:t>
            </a:r>
          </a:p>
          <a:p>
            <a:pPr marL="109728" indent="0">
              <a:buNone/>
            </a:pPr>
            <a:endParaRPr lang="en-IN" b="1" dirty="0"/>
          </a:p>
          <a:p>
            <a:r>
              <a:rPr lang="en-IN" dirty="0" smtClean="0"/>
              <a:t>Identifying the </a:t>
            </a:r>
            <a:r>
              <a:rPr lang="en-IN" dirty="0"/>
              <a:t>required skills as well as the particular time for hiring</a:t>
            </a:r>
          </a:p>
          <a:p>
            <a:endParaRPr lang="en-IN" dirty="0"/>
          </a:p>
          <a:p>
            <a:r>
              <a:rPr lang="en-IN" dirty="0"/>
              <a:t>Preparing a brief description of the job which emphasizes the details of the job</a:t>
            </a:r>
          </a:p>
          <a:p>
            <a:pPr marL="109728" indent="0">
              <a:buNone/>
            </a:pPr>
            <a:r>
              <a:rPr lang="en-IN" dirty="0"/>
              <a:t> </a:t>
            </a:r>
          </a:p>
          <a:p>
            <a:r>
              <a:rPr lang="en-IN" dirty="0" smtClean="0"/>
              <a:t>Leveraging </a:t>
            </a:r>
            <a:r>
              <a:rPr lang="en-IN" dirty="0"/>
              <a:t>appropriate technology for quick </a:t>
            </a:r>
            <a:r>
              <a:rPr lang="en-IN" dirty="0" smtClean="0"/>
              <a:t>recruitment</a:t>
            </a:r>
            <a:endParaRPr lang="en-IN" dirty="0"/>
          </a:p>
        </p:txBody>
      </p:sp>
      <p:pic>
        <p:nvPicPr>
          <p:cNvPr id="2050" name="Picture 2"/>
          <p:cNvPicPr>
            <a:picLocks noChangeAspect="1" noChangeArrowheads="1"/>
          </p:cNvPicPr>
          <p:nvPr/>
        </p:nvPicPr>
        <p:blipFill>
          <a:blip r:embed="rId3"/>
          <a:srcRect/>
          <a:stretch>
            <a:fillRect/>
          </a:stretch>
        </p:blipFill>
        <p:spPr bwMode="auto">
          <a:xfrm>
            <a:off x="5004048" y="1446392"/>
            <a:ext cx="3941812" cy="4770996"/>
          </a:xfrm>
          <a:prstGeom prst="rect">
            <a:avLst/>
          </a:prstGeom>
          <a:noFill/>
          <a:ln w="9525">
            <a:noFill/>
            <a:miter lim="800000"/>
            <a:headEnd/>
            <a:tailEnd/>
          </a:ln>
          <a:effectLst/>
        </p:spPr>
      </p:pic>
      <p:sp>
        <p:nvSpPr>
          <p:cNvPr id="5" name="Rectangle 4"/>
          <p:cNvSpPr/>
          <p:nvPr/>
        </p:nvSpPr>
        <p:spPr>
          <a:xfrm>
            <a:off x="6660232" y="6237312"/>
            <a:ext cx="1652375" cy="369332"/>
          </a:xfrm>
          <a:prstGeom prst="rect">
            <a:avLst/>
          </a:prstGeom>
        </p:spPr>
        <p:txBody>
          <a:bodyPr wrap="none">
            <a:spAutoFit/>
          </a:bodyPr>
          <a:lstStyle/>
          <a:p>
            <a:r>
              <a:rPr lang="en-IN" dirty="0"/>
              <a:t>(</a:t>
            </a:r>
            <a:r>
              <a:rPr lang="en-IN" dirty="0" err="1"/>
              <a:t>Kaleem</a:t>
            </a:r>
            <a:r>
              <a:rPr lang="en-IN" dirty="0"/>
              <a:t>, 2019</a:t>
            </a:r>
            <a:r>
              <a:rPr lang="en-IN" dirty="0" smtClean="0"/>
              <a:t>) </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err="1"/>
              <a:t>Contd</a:t>
            </a:r>
            <a:r>
              <a:rPr lang="en-US" dirty="0"/>
              <a:t>…</a:t>
            </a:r>
            <a:endParaRPr lang="en-IN" dirty="0"/>
          </a:p>
        </p:txBody>
      </p:sp>
      <p:sp>
        <p:nvSpPr>
          <p:cNvPr id="2" name="Content Placeholder 1"/>
          <p:cNvSpPr>
            <a:spLocks noGrp="1"/>
          </p:cNvSpPr>
          <p:nvPr>
            <p:ph idx="1"/>
          </p:nvPr>
        </p:nvSpPr>
        <p:spPr>
          <a:xfrm>
            <a:off x="457200" y="1481328"/>
            <a:ext cx="4757742" cy="4525963"/>
          </a:xfrm>
        </p:spPr>
        <p:txBody>
          <a:bodyPr>
            <a:normAutofit/>
          </a:bodyPr>
          <a:lstStyle/>
          <a:p>
            <a:pPr marL="0" indent="0">
              <a:buNone/>
            </a:pPr>
            <a:r>
              <a:rPr lang="en-GB" b="1" u="sng" dirty="0"/>
              <a:t>Long-term talent acquisition strategy: </a:t>
            </a:r>
            <a:endParaRPr lang="en-IN" dirty="0"/>
          </a:p>
          <a:p>
            <a:pPr marL="0" indent="0">
              <a:buNone/>
            </a:pPr>
            <a:endParaRPr lang="en-IN" b="1" dirty="0"/>
          </a:p>
          <a:p>
            <a:r>
              <a:rPr lang="en-IN" dirty="0"/>
              <a:t>Preparation of long-term hiring strategy as well as recruitment calendar</a:t>
            </a:r>
          </a:p>
          <a:p>
            <a:endParaRPr lang="en-IN" dirty="0"/>
          </a:p>
          <a:p>
            <a:r>
              <a:rPr lang="en-IN" dirty="0" smtClean="0"/>
              <a:t>Emphasizing </a:t>
            </a:r>
            <a:r>
              <a:rPr lang="en-IN" dirty="0"/>
              <a:t>the better branding of the employer to achieve a competitive edge</a:t>
            </a:r>
          </a:p>
          <a:p>
            <a:endParaRPr lang="en-IN" dirty="0"/>
          </a:p>
          <a:p>
            <a:r>
              <a:rPr lang="en-IN" dirty="0"/>
              <a:t>Adoption of online job portals for maintaining a large volume of recruitment method</a:t>
            </a:r>
          </a:p>
        </p:txBody>
      </p:sp>
      <p:pic>
        <p:nvPicPr>
          <p:cNvPr id="3074" name="Picture 2"/>
          <p:cNvPicPr>
            <a:picLocks noChangeAspect="1" noChangeArrowheads="1"/>
          </p:cNvPicPr>
          <p:nvPr/>
        </p:nvPicPr>
        <p:blipFill>
          <a:blip r:embed="rId3"/>
          <a:srcRect/>
          <a:stretch>
            <a:fillRect/>
          </a:stretch>
        </p:blipFill>
        <p:spPr bwMode="auto">
          <a:xfrm>
            <a:off x="5357818" y="1000107"/>
            <a:ext cx="3609968" cy="5007183"/>
          </a:xfrm>
          <a:prstGeom prst="rect">
            <a:avLst/>
          </a:prstGeom>
          <a:noFill/>
          <a:ln w="9525">
            <a:noFill/>
            <a:miter lim="800000"/>
            <a:headEnd/>
            <a:tailEnd/>
          </a:ln>
          <a:effectLst/>
        </p:spPr>
      </p:pic>
      <p:sp>
        <p:nvSpPr>
          <p:cNvPr id="6" name="Rectangle 5"/>
          <p:cNvSpPr/>
          <p:nvPr/>
        </p:nvSpPr>
        <p:spPr>
          <a:xfrm>
            <a:off x="7020272" y="6309320"/>
            <a:ext cx="1652375" cy="369332"/>
          </a:xfrm>
          <a:prstGeom prst="rect">
            <a:avLst/>
          </a:prstGeom>
        </p:spPr>
        <p:txBody>
          <a:bodyPr wrap="none">
            <a:spAutoFit/>
          </a:bodyPr>
          <a:lstStyle/>
          <a:p>
            <a:r>
              <a:rPr lang="en-IN" dirty="0"/>
              <a:t>(</a:t>
            </a:r>
            <a:r>
              <a:rPr lang="en-IN" dirty="0" err="1"/>
              <a:t>Kaleem</a:t>
            </a:r>
            <a:r>
              <a:rPr lang="en-IN" dirty="0"/>
              <a:t>, 2019</a:t>
            </a:r>
            <a:r>
              <a:rPr lang="en-IN" dirty="0" smtClean="0"/>
              <a:t>) </a:t>
            </a: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44086"/>
            <a:ext cx="8532440" cy="1143000"/>
          </a:xfrm>
        </p:spPr>
        <p:txBody>
          <a:bodyPr>
            <a:noAutofit/>
          </a:bodyPr>
          <a:lstStyle/>
          <a:p>
            <a:r>
              <a:rPr lang="en-US" sz="2000" b="1" dirty="0"/>
              <a:t>2) </a:t>
            </a:r>
            <a:r>
              <a:rPr lang="en-GB" sz="2000" b="1" dirty="0"/>
              <a:t>Explanation of two monetary and two non-monetary, to entice candidates to work in casual and fine dining restaurant operations.</a:t>
            </a:r>
            <a:endParaRPr lang="en-IN" sz="2000" b="1" dirty="0"/>
          </a:p>
        </p:txBody>
      </p:sp>
      <p:sp>
        <p:nvSpPr>
          <p:cNvPr id="3" name="Content Placeholder 2"/>
          <p:cNvSpPr>
            <a:spLocks noGrp="1"/>
          </p:cNvSpPr>
          <p:nvPr>
            <p:ph idx="1"/>
          </p:nvPr>
        </p:nvSpPr>
        <p:spPr>
          <a:xfrm>
            <a:off x="381000" y="1828800"/>
            <a:ext cx="3733800" cy="4873752"/>
          </a:xfrm>
        </p:spPr>
        <p:txBody>
          <a:bodyPr>
            <a:normAutofit/>
          </a:bodyPr>
          <a:lstStyle/>
          <a:p>
            <a:pPr marL="109728" indent="0">
              <a:buNone/>
            </a:pPr>
            <a:r>
              <a:rPr lang="en-US" b="1" dirty="0"/>
              <a:t>Monetary Method: Signing Bonus</a:t>
            </a:r>
          </a:p>
          <a:p>
            <a:pPr marL="109728" indent="0">
              <a:buNone/>
            </a:pPr>
            <a:endParaRPr lang="en-US" dirty="0"/>
          </a:p>
          <a:p>
            <a:r>
              <a:rPr lang="en-US" dirty="0"/>
              <a:t>One monetary method of incentivizing potential candidates is to offer a signing bonus. </a:t>
            </a:r>
          </a:p>
          <a:p>
            <a:endParaRPr lang="en-US" dirty="0"/>
          </a:p>
          <a:p>
            <a:pPr marL="109728" indent="0">
              <a:buNone/>
            </a:pPr>
            <a:r>
              <a:rPr lang="en-US" b="1" dirty="0"/>
              <a:t>Monetary Method: Performance-Based Incentives</a:t>
            </a:r>
          </a:p>
          <a:p>
            <a:endParaRPr lang="en-US" dirty="0"/>
          </a:p>
          <a:p>
            <a:r>
              <a:rPr lang="en-US" dirty="0"/>
              <a:t>Another monetary incentive that can be effective is performance-based incentives. </a:t>
            </a:r>
          </a:p>
        </p:txBody>
      </p:sp>
      <p:sp>
        <p:nvSpPr>
          <p:cNvPr id="4" name="Rectangle 3"/>
          <p:cNvSpPr/>
          <p:nvPr/>
        </p:nvSpPr>
        <p:spPr>
          <a:xfrm>
            <a:off x="5715000" y="6468904"/>
            <a:ext cx="2390398" cy="369332"/>
          </a:xfrm>
          <a:prstGeom prst="rect">
            <a:avLst/>
          </a:prstGeom>
        </p:spPr>
        <p:txBody>
          <a:bodyPr wrap="none">
            <a:spAutoFit/>
          </a:bodyPr>
          <a:lstStyle/>
          <a:p>
            <a:r>
              <a:rPr lang="en-US" dirty="0"/>
              <a:t>(Shah, et. al., 2021) </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4800" y="1904999"/>
            <a:ext cx="5029200" cy="44558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99271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Contd</a:t>
            </a:r>
            <a:r>
              <a:rPr lang="en-US" dirty="0"/>
              <a:t>…</a:t>
            </a:r>
          </a:p>
        </p:txBody>
      </p:sp>
      <p:sp>
        <p:nvSpPr>
          <p:cNvPr id="3" name="Content Placeholder 2"/>
          <p:cNvSpPr>
            <a:spLocks noGrp="1"/>
          </p:cNvSpPr>
          <p:nvPr>
            <p:ph idx="1"/>
          </p:nvPr>
        </p:nvSpPr>
        <p:spPr>
          <a:xfrm>
            <a:off x="457200" y="1600200"/>
            <a:ext cx="3733800" cy="4873752"/>
          </a:xfrm>
        </p:spPr>
        <p:txBody>
          <a:bodyPr>
            <a:normAutofit/>
          </a:bodyPr>
          <a:lstStyle/>
          <a:p>
            <a:r>
              <a:rPr lang="en-US" b="1" dirty="0"/>
              <a:t>Non-Monetary Method: Flexible Scheduling</a:t>
            </a:r>
          </a:p>
          <a:p>
            <a:pPr marL="109728" indent="0">
              <a:buNone/>
            </a:pPr>
            <a:endParaRPr lang="en-US" dirty="0"/>
          </a:p>
          <a:p>
            <a:r>
              <a:rPr lang="en-US" dirty="0"/>
              <a:t>One non-monetary incentive that can be attractive to potential candidates is flexible scheduling. </a:t>
            </a:r>
          </a:p>
          <a:p>
            <a:endParaRPr lang="en-US" dirty="0"/>
          </a:p>
          <a:p>
            <a:r>
              <a:rPr lang="en-US" dirty="0"/>
              <a:t>Restaurant operations often require employees to work long hours and weekends.</a:t>
            </a:r>
          </a:p>
        </p:txBody>
      </p:sp>
      <p:sp>
        <p:nvSpPr>
          <p:cNvPr id="4" name="Rectangle 3"/>
          <p:cNvSpPr/>
          <p:nvPr/>
        </p:nvSpPr>
        <p:spPr>
          <a:xfrm>
            <a:off x="5270809" y="6389132"/>
            <a:ext cx="3021981" cy="369332"/>
          </a:xfrm>
          <a:prstGeom prst="rect">
            <a:avLst/>
          </a:prstGeom>
        </p:spPr>
        <p:txBody>
          <a:bodyPr wrap="none">
            <a:spAutoFit/>
          </a:bodyPr>
          <a:lstStyle/>
          <a:p>
            <a:r>
              <a:rPr lang="en-US" dirty="0"/>
              <a:t>(</a:t>
            </a:r>
            <a:r>
              <a:rPr lang="en-US" dirty="0" err="1"/>
              <a:t>Shackleton</a:t>
            </a:r>
            <a:r>
              <a:rPr lang="en-US" dirty="0"/>
              <a:t>, et. al., 2019) </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600" y="1447800"/>
            <a:ext cx="4724400"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96270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Contd</a:t>
            </a:r>
            <a:r>
              <a:rPr lang="en-US" dirty="0"/>
              <a:t>…</a:t>
            </a:r>
          </a:p>
        </p:txBody>
      </p:sp>
      <p:sp>
        <p:nvSpPr>
          <p:cNvPr id="3" name="Content Placeholder 2"/>
          <p:cNvSpPr>
            <a:spLocks noGrp="1"/>
          </p:cNvSpPr>
          <p:nvPr>
            <p:ph idx="1"/>
          </p:nvPr>
        </p:nvSpPr>
        <p:spPr>
          <a:xfrm>
            <a:off x="457200" y="1600200"/>
            <a:ext cx="3733800" cy="4873752"/>
          </a:xfrm>
        </p:spPr>
        <p:txBody>
          <a:bodyPr>
            <a:normAutofit/>
          </a:bodyPr>
          <a:lstStyle/>
          <a:p>
            <a:r>
              <a:rPr lang="en-US" b="1" dirty="0"/>
              <a:t>Non-Monetary Method: Career Advancement Opportunities</a:t>
            </a:r>
          </a:p>
          <a:p>
            <a:pPr marL="109728" indent="0">
              <a:buNone/>
            </a:pPr>
            <a:endParaRPr lang="en-US" dirty="0"/>
          </a:p>
          <a:p>
            <a:r>
              <a:rPr lang="en-US" dirty="0"/>
              <a:t>Finally, career advancement opportunities can be a powerful non-monetary incentive. </a:t>
            </a:r>
          </a:p>
          <a:p>
            <a:endParaRPr lang="en-US" dirty="0"/>
          </a:p>
          <a:p>
            <a:r>
              <a:rPr lang="en-US" dirty="0"/>
              <a:t>Restaurant operations can offer opportunities for employees to grow within the company.</a:t>
            </a:r>
          </a:p>
        </p:txBody>
      </p:sp>
      <p:sp>
        <p:nvSpPr>
          <p:cNvPr id="4" name="Rectangle 3"/>
          <p:cNvSpPr/>
          <p:nvPr/>
        </p:nvSpPr>
        <p:spPr>
          <a:xfrm>
            <a:off x="5410200" y="6344213"/>
            <a:ext cx="2560316" cy="369332"/>
          </a:xfrm>
          <a:prstGeom prst="rect">
            <a:avLst/>
          </a:prstGeom>
        </p:spPr>
        <p:txBody>
          <a:bodyPr wrap="none">
            <a:spAutoFit/>
          </a:bodyPr>
          <a:lstStyle/>
          <a:p>
            <a:r>
              <a:rPr lang="en-US" dirty="0"/>
              <a:t>(Huang, et. al., 2019) </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7461" y="1447800"/>
            <a:ext cx="5207924" cy="4614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32996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IN" dirty="0"/>
              <a:t>Conclusion</a:t>
            </a:r>
            <a:br>
              <a:rPr lang="en-IN" dirty="0"/>
            </a:br>
            <a:endParaRPr lang="en-IN" dirty="0"/>
          </a:p>
        </p:txBody>
      </p:sp>
      <p:sp>
        <p:nvSpPr>
          <p:cNvPr id="2" name="Content Placeholder 1"/>
          <p:cNvSpPr>
            <a:spLocks noGrp="1"/>
          </p:cNvSpPr>
          <p:nvPr>
            <p:ph idx="1"/>
          </p:nvPr>
        </p:nvSpPr>
        <p:spPr>
          <a:xfrm>
            <a:off x="4427984" y="1736980"/>
            <a:ext cx="3989024" cy="4525963"/>
          </a:xfrm>
        </p:spPr>
        <p:txBody>
          <a:bodyPr>
            <a:normAutofit/>
          </a:bodyPr>
          <a:lstStyle/>
          <a:p>
            <a:r>
              <a:rPr lang="en-GB" dirty="0"/>
              <a:t>The presentation has contained a brief explanation of the term talent acquisition strategy. </a:t>
            </a:r>
          </a:p>
          <a:p>
            <a:r>
              <a:rPr lang="en-GB" dirty="0" smtClean="0"/>
              <a:t>Three </a:t>
            </a:r>
            <a:r>
              <a:rPr lang="en-GB" dirty="0"/>
              <a:t>major strategy for short-term talent, as well as a long-term talent acquisition strategy, has been explained in the </a:t>
            </a:r>
            <a:r>
              <a:rPr lang="en-GB" dirty="0" smtClean="0"/>
              <a:t>presentation.</a:t>
            </a:r>
            <a:endParaRPr lang="en-GB" dirty="0"/>
          </a:p>
          <a:p>
            <a:r>
              <a:rPr lang="en-GB" dirty="0"/>
              <a:t>Along with this, four different methods of incentives have also been discussed </a:t>
            </a:r>
            <a:r>
              <a:rPr lang="en-GB" dirty="0" smtClean="0"/>
              <a:t>here.</a:t>
            </a:r>
            <a:endParaRPr lang="en-IN" dirty="0"/>
          </a:p>
        </p:txBody>
      </p:sp>
      <p:pic>
        <p:nvPicPr>
          <p:cNvPr id="4098" name="Picture 2"/>
          <p:cNvPicPr>
            <a:picLocks noChangeAspect="1" noChangeArrowheads="1"/>
          </p:cNvPicPr>
          <p:nvPr/>
        </p:nvPicPr>
        <p:blipFill>
          <a:blip r:embed="rId3"/>
          <a:srcRect/>
          <a:stretch>
            <a:fillRect/>
          </a:stretch>
        </p:blipFill>
        <p:spPr bwMode="auto">
          <a:xfrm>
            <a:off x="1" y="1650197"/>
            <a:ext cx="4427984" cy="4612746"/>
          </a:xfrm>
          <a:prstGeom prst="rect">
            <a:avLst/>
          </a:prstGeom>
          <a:noFill/>
          <a:ln w="9525">
            <a:noFill/>
            <a:miter lim="800000"/>
            <a:headEnd/>
            <a:tailEnd/>
          </a:ln>
          <a:effectLst/>
        </p:spPr>
      </p:pic>
      <p:sp>
        <p:nvSpPr>
          <p:cNvPr id="6" name="Rectangle 5"/>
          <p:cNvSpPr/>
          <p:nvPr/>
        </p:nvSpPr>
        <p:spPr>
          <a:xfrm>
            <a:off x="1018794" y="6381328"/>
            <a:ext cx="2390398" cy="369332"/>
          </a:xfrm>
          <a:prstGeom prst="rect">
            <a:avLst/>
          </a:prstGeom>
        </p:spPr>
        <p:txBody>
          <a:bodyPr wrap="none">
            <a:spAutoFit/>
          </a:bodyPr>
          <a:lstStyle/>
          <a:p>
            <a:r>
              <a:rPr lang="en-US" dirty="0"/>
              <a:t>(Shah, et. al., 2021)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IN" dirty="0"/>
              <a:t>References</a:t>
            </a:r>
            <a:br>
              <a:rPr lang="en-IN" dirty="0"/>
            </a:br>
            <a:endParaRPr lang="en-IN" dirty="0"/>
          </a:p>
        </p:txBody>
      </p:sp>
      <p:sp>
        <p:nvSpPr>
          <p:cNvPr id="2" name="Content Placeholder 1"/>
          <p:cNvSpPr>
            <a:spLocks noGrp="1"/>
          </p:cNvSpPr>
          <p:nvPr>
            <p:ph idx="1"/>
          </p:nvPr>
        </p:nvSpPr>
        <p:spPr>
          <a:xfrm>
            <a:off x="457200" y="1481329"/>
            <a:ext cx="8229600" cy="3590746"/>
          </a:xfrm>
        </p:spPr>
        <p:txBody>
          <a:bodyPr>
            <a:normAutofit fontScale="55000" lnSpcReduction="20000"/>
          </a:bodyPr>
          <a:lstStyle/>
          <a:p>
            <a:r>
              <a:rPr lang="en-GB" dirty="0" err="1"/>
              <a:t>Gilch</a:t>
            </a:r>
            <a:r>
              <a:rPr lang="en-GB" dirty="0"/>
              <a:t>, P.M. and </a:t>
            </a:r>
            <a:r>
              <a:rPr lang="en-GB" dirty="0" err="1"/>
              <a:t>Sieweke</a:t>
            </a:r>
            <a:r>
              <a:rPr lang="en-GB" dirty="0"/>
              <a:t>, J., 2021. Recruiting digital talent: The strategic role of recruitment in organisations’ digital transformation. </a:t>
            </a:r>
            <a:r>
              <a:rPr lang="en-GB" i="1" dirty="0"/>
              <a:t>German Journal of Human Resource Management</a:t>
            </a:r>
            <a:r>
              <a:rPr lang="en-GB" dirty="0"/>
              <a:t>, </a:t>
            </a:r>
            <a:r>
              <a:rPr lang="en-GB" i="1" dirty="0"/>
              <a:t>35</a:t>
            </a:r>
            <a:r>
              <a:rPr lang="en-GB" dirty="0"/>
              <a:t>(1), pp.53-82.</a:t>
            </a:r>
            <a:endParaRPr lang="en-IN" dirty="0"/>
          </a:p>
          <a:p>
            <a:r>
              <a:rPr lang="en-GB" dirty="0" err="1"/>
              <a:t>Hongal</a:t>
            </a:r>
            <a:r>
              <a:rPr lang="en-GB" dirty="0"/>
              <a:t>, P. and </a:t>
            </a:r>
            <a:r>
              <a:rPr lang="en-GB" dirty="0" err="1"/>
              <a:t>Kinange</a:t>
            </a:r>
            <a:r>
              <a:rPr lang="en-GB" dirty="0"/>
              <a:t>, U., 2020. A study on talent management and its impact on organization performance-an empirical review. </a:t>
            </a:r>
            <a:r>
              <a:rPr lang="en-GB" i="1" dirty="0"/>
              <a:t>International Journal of Engineering and Management Research</a:t>
            </a:r>
            <a:r>
              <a:rPr lang="en-GB" dirty="0"/>
              <a:t>, </a:t>
            </a:r>
            <a:r>
              <a:rPr lang="en-GB" i="1" dirty="0"/>
              <a:t>10</a:t>
            </a:r>
            <a:r>
              <a:rPr lang="en-GB" dirty="0"/>
              <a:t>.</a:t>
            </a:r>
            <a:endParaRPr lang="en-IN" dirty="0"/>
          </a:p>
          <a:p>
            <a:r>
              <a:rPr lang="en-GB" dirty="0"/>
              <a:t>Huang, M.H., Rust, R. and </a:t>
            </a:r>
            <a:r>
              <a:rPr lang="en-GB" dirty="0" err="1"/>
              <a:t>Maksimovic</a:t>
            </a:r>
            <a:r>
              <a:rPr lang="en-GB" dirty="0"/>
              <a:t>, V., 2019. The feeling economy: Managing in the next generation of artificial intelligence (AI). </a:t>
            </a:r>
            <a:r>
              <a:rPr lang="en-GB" i="1" dirty="0"/>
              <a:t>California Management Review</a:t>
            </a:r>
            <a:r>
              <a:rPr lang="en-GB" dirty="0"/>
              <a:t>, </a:t>
            </a:r>
            <a:r>
              <a:rPr lang="en-GB" i="1" dirty="0"/>
              <a:t>61</a:t>
            </a:r>
            <a:r>
              <a:rPr lang="en-GB" dirty="0"/>
              <a:t>(4), pp.43-65.</a:t>
            </a:r>
            <a:endParaRPr lang="en-IN" dirty="0"/>
          </a:p>
          <a:p>
            <a:r>
              <a:rPr lang="en-GB" dirty="0"/>
              <a:t>Johnson, R.D., Stone, D.L. and </a:t>
            </a:r>
            <a:r>
              <a:rPr lang="en-GB" dirty="0" err="1"/>
              <a:t>Lukaszewski</a:t>
            </a:r>
            <a:r>
              <a:rPr lang="en-GB" dirty="0"/>
              <a:t>, K.M., 2020. The benefits of </a:t>
            </a:r>
            <a:r>
              <a:rPr lang="en-GB" dirty="0" err="1"/>
              <a:t>eHRM</a:t>
            </a:r>
            <a:r>
              <a:rPr lang="en-GB" dirty="0"/>
              <a:t> and AI for talent acquisition. </a:t>
            </a:r>
            <a:r>
              <a:rPr lang="en-GB" i="1" dirty="0"/>
              <a:t>Journal of Tourism Futures</a:t>
            </a:r>
            <a:r>
              <a:rPr lang="en-GB" dirty="0"/>
              <a:t>, </a:t>
            </a:r>
            <a:r>
              <a:rPr lang="en-GB" i="1" dirty="0"/>
              <a:t>7</a:t>
            </a:r>
            <a:r>
              <a:rPr lang="en-GB" dirty="0"/>
              <a:t>(1), pp.40-52.</a:t>
            </a:r>
            <a:endParaRPr lang="en-IN" dirty="0"/>
          </a:p>
          <a:p>
            <a:r>
              <a:rPr lang="en-GB" dirty="0" err="1"/>
              <a:t>Kaleem</a:t>
            </a:r>
            <a:r>
              <a:rPr lang="en-GB" dirty="0"/>
              <a:t>, M., 2019. The influence of talent management on performance of employee in public sector institutions of the UAE. </a:t>
            </a:r>
            <a:r>
              <a:rPr lang="en-GB" i="1" dirty="0"/>
              <a:t>Public Administration Research</a:t>
            </a:r>
            <a:r>
              <a:rPr lang="en-GB" dirty="0"/>
              <a:t>, </a:t>
            </a:r>
            <a:r>
              <a:rPr lang="en-GB" i="1" dirty="0"/>
              <a:t>8</a:t>
            </a:r>
            <a:r>
              <a:rPr lang="en-GB" dirty="0"/>
              <a:t>(2), pp.8-23.</a:t>
            </a:r>
            <a:endParaRPr lang="en-IN" dirty="0"/>
          </a:p>
          <a:p>
            <a:r>
              <a:rPr lang="en-GB" dirty="0" err="1"/>
              <a:t>Neri</a:t>
            </a:r>
            <a:r>
              <a:rPr lang="en-GB" dirty="0"/>
              <a:t>, S. and Wilkins, S., 2019. Talent management in transnational higher education: strategies for managing academic staff at international branch campuses. </a:t>
            </a:r>
            <a:r>
              <a:rPr lang="en-GB" i="1" dirty="0"/>
              <a:t>Journal of Higher Education Policy and Management</a:t>
            </a:r>
            <a:r>
              <a:rPr lang="en-GB" dirty="0"/>
              <a:t>, </a:t>
            </a:r>
            <a:r>
              <a:rPr lang="en-GB" i="1" dirty="0"/>
              <a:t>41</a:t>
            </a:r>
            <a:r>
              <a:rPr lang="en-GB" dirty="0"/>
              <a:t>(1), pp.52-69.</a:t>
            </a:r>
            <a:endParaRPr lang="en-IN" dirty="0"/>
          </a:p>
          <a:p>
            <a:r>
              <a:rPr lang="en-GB" dirty="0"/>
              <a:t>Shackleton, R.T., Richardson, D.M., Shackleton, C.M., Bennett, B., Crowley, S.L., </a:t>
            </a:r>
            <a:r>
              <a:rPr lang="en-GB" dirty="0" err="1"/>
              <a:t>Dehnen</a:t>
            </a:r>
            <a:r>
              <a:rPr lang="en-GB" dirty="0"/>
              <a:t>-Schmutz, K., </a:t>
            </a:r>
            <a:r>
              <a:rPr lang="en-GB" dirty="0" err="1"/>
              <a:t>Estévez</a:t>
            </a:r>
            <a:r>
              <a:rPr lang="en-GB" dirty="0"/>
              <a:t>, R.A., Fischer, A., </a:t>
            </a:r>
            <a:r>
              <a:rPr lang="en-GB" dirty="0" err="1"/>
              <a:t>Kueffer</a:t>
            </a:r>
            <a:r>
              <a:rPr lang="en-GB" dirty="0"/>
              <a:t>, C., Kull, C.A. and </a:t>
            </a:r>
            <a:r>
              <a:rPr lang="en-GB" dirty="0" err="1"/>
              <a:t>Marchante</a:t>
            </a:r>
            <a:r>
              <a:rPr lang="en-GB" dirty="0"/>
              <a:t>, E., 2019. Explaining people's perceptions of invasive alien species: A conceptual framework. </a:t>
            </a:r>
            <a:r>
              <a:rPr lang="en-GB" i="1" dirty="0"/>
              <a:t>Journal of environmental management</a:t>
            </a:r>
            <a:r>
              <a:rPr lang="en-GB" dirty="0"/>
              <a:t>, </a:t>
            </a:r>
            <a:r>
              <a:rPr lang="en-GB" i="1" dirty="0"/>
              <a:t>229</a:t>
            </a:r>
            <a:r>
              <a:rPr lang="en-GB" dirty="0"/>
              <a:t>, pp.10-26.</a:t>
            </a:r>
            <a:endParaRPr lang="en-IN" dirty="0"/>
          </a:p>
          <a:p>
            <a:r>
              <a:rPr lang="en-GB" dirty="0"/>
              <a:t>Shah, W., Hillman, T., </a:t>
            </a:r>
            <a:r>
              <a:rPr lang="en-GB" dirty="0" err="1"/>
              <a:t>Playford</a:t>
            </a:r>
            <a:r>
              <a:rPr lang="en-GB" dirty="0"/>
              <a:t>, E.D. and </a:t>
            </a:r>
            <a:r>
              <a:rPr lang="en-GB" dirty="0" err="1"/>
              <a:t>Hishmeh</a:t>
            </a:r>
            <a:r>
              <a:rPr lang="en-GB" dirty="0"/>
              <a:t>, L., 2021.Managing the long term effects of covid-19: summary of NICE, SIGN, and RCGP rapid guideline. </a:t>
            </a:r>
            <a:r>
              <a:rPr lang="en-GB" i="1" dirty="0" err="1"/>
              <a:t>bmj</a:t>
            </a:r>
            <a:r>
              <a:rPr lang="en-GB" dirty="0"/>
              <a:t>, </a:t>
            </a:r>
            <a:r>
              <a:rPr lang="en-GB" i="1" dirty="0"/>
              <a:t>372</a:t>
            </a:r>
            <a:r>
              <a:rPr lang="en-GB" dirty="0"/>
              <a:t>.</a:t>
            </a:r>
            <a:endParaRPr lang="en-IN" dirty="0"/>
          </a:p>
          <a:p>
            <a:r>
              <a:rPr lang="en-GB" dirty="0" err="1"/>
              <a:t>Shet</a:t>
            </a:r>
            <a:r>
              <a:rPr lang="en-GB" dirty="0"/>
              <a:t>, S.V., 2020. Strategic talent management–contemporary issues in international context. </a:t>
            </a:r>
            <a:r>
              <a:rPr lang="en-GB" i="1" dirty="0"/>
              <a:t>Human Resource Development International</a:t>
            </a:r>
            <a:r>
              <a:rPr lang="en-GB" dirty="0"/>
              <a:t>, </a:t>
            </a:r>
            <a:r>
              <a:rPr lang="en-GB" i="1" dirty="0"/>
              <a:t>23</a:t>
            </a:r>
            <a:r>
              <a:rPr lang="en-GB" dirty="0"/>
              <a:t>(1), pp.98-102.</a:t>
            </a:r>
            <a:endParaRPr lang="en-IN"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Celestial</Template>
  <TotalTime>54</TotalTime>
  <Words>2147</Words>
  <Application>Microsoft Office PowerPoint</Application>
  <PresentationFormat>On-screen Show (4:3)</PresentationFormat>
  <Paragraphs>106</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Celestial</vt:lpstr>
      <vt:lpstr>PowerPoint Presentation</vt:lpstr>
      <vt:lpstr>Introduction </vt:lpstr>
      <vt:lpstr>1. Identification and explanation of six multiple talent acquisition strategies that enable attract potential employees to work in the restaurant activities which consist of fine and casual dining</vt:lpstr>
      <vt:lpstr>Contd…</vt:lpstr>
      <vt:lpstr>Contd…</vt:lpstr>
      <vt:lpstr>2) Explanation of two monetary and two non-monetary, to entice candidates to work in casual and fine dining restaurant operations.</vt:lpstr>
      <vt:lpstr>Contd…</vt:lpstr>
      <vt:lpstr>Contd…</vt:lpstr>
      <vt:lpstr>Conclusion </vt:lpstr>
      <vt:lpstr>References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Business Management</dc:title>
  <dc:creator/>
  <cp:lastModifiedBy>Admin</cp:lastModifiedBy>
  <cp:revision>13</cp:revision>
  <dcterms:created xsi:type="dcterms:W3CDTF">2023-04-14T13:55:18Z</dcterms:created>
  <dcterms:modified xsi:type="dcterms:W3CDTF">2023-04-14T19:48:33Z</dcterms:modified>
</cp:coreProperties>
</file>