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2" r:id="rId4"/>
    <p:sldMasterId id="2147483684" r:id="rId5"/>
  </p:sldMasterIdLst>
  <p:notesMasterIdLst>
    <p:notesMasterId r:id="rId113"/>
  </p:notesMasterIdLst>
  <p:sldIdLst>
    <p:sldId id="923" r:id="rId6"/>
    <p:sldId id="926" r:id="rId7"/>
    <p:sldId id="880" r:id="rId8"/>
    <p:sldId id="889" r:id="rId9"/>
    <p:sldId id="382" r:id="rId10"/>
    <p:sldId id="886" r:id="rId11"/>
    <p:sldId id="881" r:id="rId12"/>
    <p:sldId id="461" r:id="rId13"/>
    <p:sldId id="927" r:id="rId14"/>
    <p:sldId id="515" r:id="rId15"/>
    <p:sldId id="517" r:id="rId16"/>
    <p:sldId id="297" r:id="rId17"/>
    <p:sldId id="292" r:id="rId18"/>
    <p:sldId id="322" r:id="rId19"/>
    <p:sldId id="314" r:id="rId20"/>
    <p:sldId id="283" r:id="rId21"/>
    <p:sldId id="402" r:id="rId22"/>
    <p:sldId id="294" r:id="rId23"/>
    <p:sldId id="569" r:id="rId24"/>
    <p:sldId id="928" r:id="rId25"/>
    <p:sldId id="277" r:id="rId26"/>
    <p:sldId id="523" r:id="rId27"/>
    <p:sldId id="547" r:id="rId28"/>
    <p:sldId id="550" r:id="rId29"/>
    <p:sldId id="293" r:id="rId30"/>
    <p:sldId id="516" r:id="rId31"/>
    <p:sldId id="555" r:id="rId32"/>
    <p:sldId id="582" r:id="rId33"/>
    <p:sldId id="898" r:id="rId34"/>
    <p:sldId id="554" r:id="rId35"/>
    <p:sldId id="519" r:id="rId36"/>
    <p:sldId id="929" r:id="rId37"/>
    <p:sldId id="872" r:id="rId38"/>
    <p:sldId id="520" r:id="rId39"/>
    <p:sldId id="909" r:id="rId40"/>
    <p:sldId id="894" r:id="rId41"/>
    <p:sldId id="895" r:id="rId42"/>
    <p:sldId id="592" r:id="rId43"/>
    <p:sldId id="591" r:id="rId44"/>
    <p:sldId id="593" r:id="rId45"/>
    <p:sldId id="528" r:id="rId46"/>
    <p:sldId id="887" r:id="rId47"/>
    <p:sldId id="409" r:id="rId48"/>
    <p:sldId id="404" r:id="rId49"/>
    <p:sldId id="559" r:id="rId50"/>
    <p:sldId id="257" r:id="rId51"/>
    <p:sldId id="530" r:id="rId52"/>
    <p:sldId id="261" r:id="rId53"/>
    <p:sldId id="896" r:id="rId54"/>
    <p:sldId id="897" r:id="rId55"/>
    <p:sldId id="901" r:id="rId56"/>
    <p:sldId id="900" r:id="rId57"/>
    <p:sldId id="902" r:id="rId58"/>
    <p:sldId id="904" r:id="rId59"/>
    <p:sldId id="905" r:id="rId60"/>
    <p:sldId id="906" r:id="rId61"/>
    <p:sldId id="903" r:id="rId62"/>
    <p:sldId id="910" r:id="rId63"/>
    <p:sldId id="930" r:id="rId64"/>
    <p:sldId id="907" r:id="rId65"/>
    <p:sldId id="908" r:id="rId66"/>
    <p:sldId id="342" r:id="rId67"/>
    <p:sldId id="279" r:id="rId68"/>
    <p:sldId id="533" r:id="rId69"/>
    <p:sldId id="535" r:id="rId70"/>
    <p:sldId id="290" r:id="rId71"/>
    <p:sldId id="931" r:id="rId72"/>
    <p:sldId id="536" r:id="rId73"/>
    <p:sldId id="934" r:id="rId74"/>
    <p:sldId id="560" r:id="rId75"/>
    <p:sldId id="581" r:id="rId76"/>
    <p:sldId id="575" r:id="rId77"/>
    <p:sldId id="259" r:id="rId78"/>
    <p:sldId id="539" r:id="rId79"/>
    <p:sldId id="381" r:id="rId80"/>
    <p:sldId id="924" r:id="rId81"/>
    <p:sldId id="925" r:id="rId82"/>
    <p:sldId id="537" r:id="rId83"/>
    <p:sldId id="932" r:id="rId84"/>
    <p:sldId id="933" r:id="rId85"/>
    <p:sldId id="538" r:id="rId86"/>
    <p:sldId id="541" r:id="rId87"/>
    <p:sldId id="542" r:id="rId88"/>
    <p:sldId id="586" r:id="rId89"/>
    <p:sldId id="545" r:id="rId90"/>
    <p:sldId id="343" r:id="rId91"/>
    <p:sldId id="543" r:id="rId92"/>
    <p:sldId id="892" r:id="rId93"/>
    <p:sldId id="893" r:id="rId94"/>
    <p:sldId id="891" r:id="rId95"/>
    <p:sldId id="407" r:id="rId96"/>
    <p:sldId id="267" r:id="rId97"/>
    <p:sldId id="540" r:id="rId98"/>
    <p:sldId id="344" r:id="rId99"/>
    <p:sldId id="275" r:id="rId100"/>
    <p:sldId id="888" r:id="rId101"/>
    <p:sldId id="915" r:id="rId102"/>
    <p:sldId id="871" r:id="rId103"/>
    <p:sldId id="289" r:id="rId104"/>
    <p:sldId id="921" r:id="rId105"/>
    <p:sldId id="578" r:id="rId106"/>
    <p:sldId id="295" r:id="rId107"/>
    <p:sldId id="548" r:id="rId108"/>
    <p:sldId id="339" r:id="rId109"/>
    <p:sldId id="380" r:id="rId110"/>
    <p:sldId id="531" r:id="rId111"/>
    <p:sldId id="875" r:id="rId112"/>
  </p:sldIdLst>
  <p:sldSz cx="12192000" cy="6858000"/>
  <p:notesSz cx="6858000" cy="1057275"/>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F7A8B5B-17F3-4351-82BF-3D3BD32C1DAC}">
          <p14:sldIdLst>
            <p14:sldId id="923"/>
            <p14:sldId id="926"/>
            <p14:sldId id="880"/>
            <p14:sldId id="889"/>
            <p14:sldId id="382"/>
            <p14:sldId id="886"/>
            <p14:sldId id="881"/>
            <p14:sldId id="461"/>
            <p14:sldId id="927"/>
            <p14:sldId id="515"/>
            <p14:sldId id="517"/>
            <p14:sldId id="297"/>
            <p14:sldId id="292"/>
            <p14:sldId id="322"/>
            <p14:sldId id="314"/>
            <p14:sldId id="283"/>
            <p14:sldId id="402"/>
            <p14:sldId id="294"/>
            <p14:sldId id="569"/>
            <p14:sldId id="928"/>
            <p14:sldId id="277"/>
            <p14:sldId id="523"/>
            <p14:sldId id="547"/>
            <p14:sldId id="550"/>
            <p14:sldId id="293"/>
            <p14:sldId id="516"/>
            <p14:sldId id="555"/>
            <p14:sldId id="582"/>
            <p14:sldId id="898"/>
            <p14:sldId id="554"/>
            <p14:sldId id="519"/>
            <p14:sldId id="929"/>
            <p14:sldId id="872"/>
            <p14:sldId id="520"/>
            <p14:sldId id="909"/>
            <p14:sldId id="894"/>
            <p14:sldId id="895"/>
            <p14:sldId id="592"/>
            <p14:sldId id="591"/>
            <p14:sldId id="593"/>
            <p14:sldId id="528"/>
            <p14:sldId id="887"/>
            <p14:sldId id="409"/>
            <p14:sldId id="404"/>
            <p14:sldId id="559"/>
            <p14:sldId id="257"/>
            <p14:sldId id="530"/>
            <p14:sldId id="261"/>
            <p14:sldId id="896"/>
            <p14:sldId id="897"/>
            <p14:sldId id="901"/>
            <p14:sldId id="900"/>
            <p14:sldId id="902"/>
            <p14:sldId id="904"/>
            <p14:sldId id="905"/>
            <p14:sldId id="906"/>
            <p14:sldId id="903"/>
            <p14:sldId id="910"/>
            <p14:sldId id="930"/>
            <p14:sldId id="907"/>
            <p14:sldId id="908"/>
            <p14:sldId id="342"/>
            <p14:sldId id="279"/>
            <p14:sldId id="533"/>
            <p14:sldId id="535"/>
            <p14:sldId id="290"/>
            <p14:sldId id="931"/>
            <p14:sldId id="536"/>
            <p14:sldId id="934"/>
            <p14:sldId id="560"/>
            <p14:sldId id="581"/>
            <p14:sldId id="575"/>
            <p14:sldId id="259"/>
            <p14:sldId id="539"/>
            <p14:sldId id="381"/>
            <p14:sldId id="924"/>
            <p14:sldId id="925"/>
            <p14:sldId id="537"/>
            <p14:sldId id="932"/>
            <p14:sldId id="933"/>
            <p14:sldId id="538"/>
            <p14:sldId id="541"/>
            <p14:sldId id="542"/>
            <p14:sldId id="586"/>
            <p14:sldId id="545"/>
            <p14:sldId id="343"/>
            <p14:sldId id="543"/>
            <p14:sldId id="892"/>
            <p14:sldId id="893"/>
            <p14:sldId id="891"/>
            <p14:sldId id="407"/>
            <p14:sldId id="267"/>
            <p14:sldId id="540"/>
            <p14:sldId id="344"/>
            <p14:sldId id="275"/>
            <p14:sldId id="888"/>
            <p14:sldId id="915"/>
            <p14:sldId id="871"/>
            <p14:sldId id="289"/>
            <p14:sldId id="921"/>
            <p14:sldId id="578"/>
            <p14:sldId id="295"/>
            <p14:sldId id="548"/>
            <p14:sldId id="339"/>
            <p14:sldId id="380"/>
            <p14:sldId id="531"/>
            <p14:sldId id="87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FFC000"/>
    <a:srgbClr val="4472C4"/>
    <a:srgbClr val="E7E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4BB910-423E-4F1F-B57F-7445AAA90F27}" v="137" dt="2026-02-25T18:10:22.3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422" autoAdjust="0"/>
    <p:restoredTop sz="75369" autoAdjust="0"/>
  </p:normalViewPr>
  <p:slideViewPr>
    <p:cSldViewPr snapToGrid="0">
      <p:cViewPr varScale="1">
        <p:scale>
          <a:sx n="68" d="100"/>
          <a:sy n="68" d="100"/>
        </p:scale>
        <p:origin x="69" y="240"/>
      </p:cViewPr>
      <p:guideLst/>
    </p:cSldViewPr>
  </p:slideViewPr>
  <p:notesTextViewPr>
    <p:cViewPr>
      <p:scale>
        <a:sx n="1" d="1"/>
        <a:sy n="1" d="1"/>
      </p:scale>
      <p:origin x="0" y="0"/>
    </p:cViewPr>
  </p:notesTextViewPr>
  <p:sorterViewPr>
    <p:cViewPr>
      <p:scale>
        <a:sx n="41" d="100"/>
        <a:sy n="41" d="100"/>
      </p:scale>
      <p:origin x="0" y="-7752"/>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117" Type="http://schemas.openxmlformats.org/officeDocument/2006/relationships/tableStyles" Target="tableStyles.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12" Type="http://schemas.openxmlformats.org/officeDocument/2006/relationships/slide" Target="slides/slide107.xml"/><Relationship Id="rId16" Type="http://schemas.openxmlformats.org/officeDocument/2006/relationships/slide" Target="slides/slide11.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slide" Target="slides/slide97.xml"/><Relationship Id="rId5" Type="http://schemas.openxmlformats.org/officeDocument/2006/relationships/slideMaster" Target="slideMasters/slideMaster2.xml"/><Relationship Id="rId90" Type="http://schemas.openxmlformats.org/officeDocument/2006/relationships/slide" Target="slides/slide85.xml"/><Relationship Id="rId95" Type="http://schemas.openxmlformats.org/officeDocument/2006/relationships/slide" Target="slides/slide90.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113" Type="http://schemas.openxmlformats.org/officeDocument/2006/relationships/notesMaster" Target="notesMasters/notesMaster1.xml"/><Relationship Id="rId118" Type="http://schemas.microsoft.com/office/2016/11/relationships/changesInfo" Target="changesInfos/changesInfo1.xml"/><Relationship Id="rId80" Type="http://schemas.openxmlformats.org/officeDocument/2006/relationships/slide" Target="slides/slide75.xml"/><Relationship Id="rId85" Type="http://schemas.openxmlformats.org/officeDocument/2006/relationships/slide" Target="slides/slide80.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08" Type="http://schemas.openxmlformats.org/officeDocument/2006/relationships/slide" Target="slides/slide103.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customXml" Target="../customXml/item1.xml"/><Relationship Id="rId6" Type="http://schemas.openxmlformats.org/officeDocument/2006/relationships/slide" Target="slides/slide1.xml"/><Relationship Id="rId23" Type="http://schemas.openxmlformats.org/officeDocument/2006/relationships/slide" Target="slides/slide18.xml"/><Relationship Id="rId28" Type="http://schemas.openxmlformats.org/officeDocument/2006/relationships/slide" Target="slides/slide23.xml"/><Relationship Id="rId49" Type="http://schemas.openxmlformats.org/officeDocument/2006/relationships/slide" Target="slides/slide44.xml"/><Relationship Id="rId114" Type="http://schemas.openxmlformats.org/officeDocument/2006/relationships/presProps" Target="presProps.xml"/><Relationship Id="rId119" Type="http://schemas.microsoft.com/office/2015/10/relationships/revisionInfo" Target="revisionInfo.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viewProps" Target="viewProps.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3" Type="http://schemas.openxmlformats.org/officeDocument/2006/relationships/customXml" Target="../customXml/item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slide" Target="slides/slide106.xml"/><Relationship Id="rId15" Type="http://schemas.openxmlformats.org/officeDocument/2006/relationships/slide" Target="slides/slide10.xml"/><Relationship Id="rId36" Type="http://schemas.openxmlformats.org/officeDocument/2006/relationships/slide" Target="slides/slide31.xml"/><Relationship Id="rId57" Type="http://schemas.openxmlformats.org/officeDocument/2006/relationships/slide" Target="slides/slide52.xml"/><Relationship Id="rId106" Type="http://schemas.openxmlformats.org/officeDocument/2006/relationships/slide" Target="slides/slide10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Williams" userId="c957a50b-491f-4d94-b4bc-52aca3e2340d" providerId="ADAL" clId="{24AD1EBB-B856-443B-9200-42FCDD6529A9}"/>
    <pc:docChg chg="undo redo custSel addSld delSld modSld sldOrd modSection">
      <pc:chgData name="James Williams" userId="c957a50b-491f-4d94-b4bc-52aca3e2340d" providerId="ADAL" clId="{24AD1EBB-B856-443B-9200-42FCDD6529A9}" dt="2026-02-25T18:11:35.750" v="8719" actId="27636"/>
      <pc:docMkLst>
        <pc:docMk/>
      </pc:docMkLst>
      <pc:sldChg chg="del">
        <pc:chgData name="James Williams" userId="c957a50b-491f-4d94-b4bc-52aca3e2340d" providerId="ADAL" clId="{24AD1EBB-B856-443B-9200-42FCDD6529A9}" dt="2026-02-24T16:43:44.323" v="6661" actId="2696"/>
        <pc:sldMkLst>
          <pc:docMk/>
          <pc:sldMk cId="1878704568" sldId="257"/>
        </pc:sldMkLst>
      </pc:sldChg>
      <pc:sldChg chg="modSp add mod">
        <pc:chgData name="James Williams" userId="c957a50b-491f-4d94-b4bc-52aca3e2340d" providerId="ADAL" clId="{24AD1EBB-B856-443B-9200-42FCDD6529A9}" dt="2026-02-24T16:48:41.127" v="6752" actId="20577"/>
        <pc:sldMkLst>
          <pc:docMk/>
          <pc:sldMk cId="2962170510" sldId="257"/>
        </pc:sldMkLst>
        <pc:spChg chg="mod">
          <ac:chgData name="James Williams" userId="c957a50b-491f-4d94-b4bc-52aca3e2340d" providerId="ADAL" clId="{24AD1EBB-B856-443B-9200-42FCDD6529A9}" dt="2026-02-24T16:48:41.127" v="6752" actId="20577"/>
          <ac:spMkLst>
            <pc:docMk/>
            <pc:sldMk cId="2962170510" sldId="257"/>
            <ac:spMk id="3" creationId="{00000000-0000-0000-0000-000000000000}"/>
          </ac:spMkLst>
        </pc:spChg>
        <pc:graphicFrameChg chg="modGraphic">
          <ac:chgData name="James Williams" userId="c957a50b-491f-4d94-b4bc-52aca3e2340d" providerId="ADAL" clId="{24AD1EBB-B856-443B-9200-42FCDD6529A9}" dt="2026-02-24T16:48:37.888" v="6746" actId="20577"/>
          <ac:graphicFrameMkLst>
            <pc:docMk/>
            <pc:sldMk cId="2962170510" sldId="257"/>
            <ac:graphicFrameMk id="11" creationId="{DF15D505-C886-4EFB-B088-984D55FA35F6}"/>
          </ac:graphicFrameMkLst>
        </pc:graphicFrameChg>
      </pc:sldChg>
      <pc:sldChg chg="del">
        <pc:chgData name="James Williams" userId="c957a50b-491f-4d94-b4bc-52aca3e2340d" providerId="ADAL" clId="{24AD1EBB-B856-443B-9200-42FCDD6529A9}" dt="2026-02-24T16:43:44.323" v="6661" actId="2696"/>
        <pc:sldMkLst>
          <pc:docMk/>
          <pc:sldMk cId="669529258" sldId="261"/>
        </pc:sldMkLst>
      </pc:sldChg>
      <pc:sldChg chg="add">
        <pc:chgData name="James Williams" userId="c957a50b-491f-4d94-b4bc-52aca3e2340d" providerId="ADAL" clId="{24AD1EBB-B856-443B-9200-42FCDD6529A9}" dt="2026-02-24T16:44:12.475" v="6677"/>
        <pc:sldMkLst>
          <pc:docMk/>
          <pc:sldMk cId="2531134993" sldId="261"/>
        </pc:sldMkLst>
      </pc:sldChg>
      <pc:sldChg chg="modSp mod">
        <pc:chgData name="James Williams" userId="c957a50b-491f-4d94-b4bc-52aca3e2340d" providerId="ADAL" clId="{24AD1EBB-B856-443B-9200-42FCDD6529A9}" dt="2026-02-24T16:04:21.101" v="5734" actId="13926"/>
        <pc:sldMkLst>
          <pc:docMk/>
          <pc:sldMk cId="2181156302" sldId="277"/>
        </pc:sldMkLst>
        <pc:spChg chg="mod">
          <ac:chgData name="James Williams" userId="c957a50b-491f-4d94-b4bc-52aca3e2340d" providerId="ADAL" clId="{24AD1EBB-B856-443B-9200-42FCDD6529A9}" dt="2026-02-24T16:04:21.101" v="5734" actId="13926"/>
          <ac:spMkLst>
            <pc:docMk/>
            <pc:sldMk cId="2181156302" sldId="277"/>
            <ac:spMk id="3" creationId="{00000000-0000-0000-0000-000000000000}"/>
          </ac:spMkLst>
        </pc:spChg>
      </pc:sldChg>
      <pc:sldChg chg="modSp mod">
        <pc:chgData name="James Williams" userId="c957a50b-491f-4d94-b4bc-52aca3e2340d" providerId="ADAL" clId="{24AD1EBB-B856-443B-9200-42FCDD6529A9}" dt="2026-02-24T17:03:29.108" v="7271" actId="115"/>
        <pc:sldMkLst>
          <pc:docMk/>
          <pc:sldMk cId="2606240401" sldId="279"/>
        </pc:sldMkLst>
        <pc:spChg chg="mod">
          <ac:chgData name="James Williams" userId="c957a50b-491f-4d94-b4bc-52aca3e2340d" providerId="ADAL" clId="{24AD1EBB-B856-443B-9200-42FCDD6529A9}" dt="2026-02-24T17:03:29.108" v="7271" actId="115"/>
          <ac:spMkLst>
            <pc:docMk/>
            <pc:sldMk cId="2606240401" sldId="279"/>
            <ac:spMk id="2" creationId="{00000000-0000-0000-0000-000000000000}"/>
          </ac:spMkLst>
        </pc:spChg>
      </pc:sldChg>
      <pc:sldChg chg="modSp mod">
        <pc:chgData name="James Williams" userId="c957a50b-491f-4d94-b4bc-52aca3e2340d" providerId="ADAL" clId="{24AD1EBB-B856-443B-9200-42FCDD6529A9}" dt="2026-02-24T15:54:44.054" v="5582" actId="403"/>
        <pc:sldMkLst>
          <pc:docMk/>
          <pc:sldMk cId="1869130852" sldId="283"/>
        </pc:sldMkLst>
        <pc:spChg chg="mod">
          <ac:chgData name="James Williams" userId="c957a50b-491f-4d94-b4bc-52aca3e2340d" providerId="ADAL" clId="{24AD1EBB-B856-443B-9200-42FCDD6529A9}" dt="2026-02-24T15:54:44.054" v="5582" actId="403"/>
          <ac:spMkLst>
            <pc:docMk/>
            <pc:sldMk cId="1869130852" sldId="283"/>
            <ac:spMk id="2" creationId="{00000000-0000-0000-0000-000000000000}"/>
          </ac:spMkLst>
        </pc:spChg>
        <pc:spChg chg="mod">
          <ac:chgData name="James Williams" userId="c957a50b-491f-4d94-b4bc-52aca3e2340d" providerId="ADAL" clId="{24AD1EBB-B856-443B-9200-42FCDD6529A9}" dt="2026-02-24T15:54:32.449" v="5580" actId="20577"/>
          <ac:spMkLst>
            <pc:docMk/>
            <pc:sldMk cId="1869130852" sldId="283"/>
            <ac:spMk id="3" creationId="{00000000-0000-0000-0000-000000000000}"/>
          </ac:spMkLst>
        </pc:spChg>
      </pc:sldChg>
      <pc:sldChg chg="modSp mod">
        <pc:chgData name="James Williams" userId="c957a50b-491f-4d94-b4bc-52aca3e2340d" providerId="ADAL" clId="{24AD1EBB-B856-443B-9200-42FCDD6529A9}" dt="2026-02-24T15:36:15.326" v="4968" actId="403"/>
        <pc:sldMkLst>
          <pc:docMk/>
          <pc:sldMk cId="2791311214" sldId="292"/>
        </pc:sldMkLst>
        <pc:spChg chg="mod">
          <ac:chgData name="James Williams" userId="c957a50b-491f-4d94-b4bc-52aca3e2340d" providerId="ADAL" clId="{24AD1EBB-B856-443B-9200-42FCDD6529A9}" dt="2026-02-24T15:36:15.326" v="4968" actId="403"/>
          <ac:spMkLst>
            <pc:docMk/>
            <pc:sldMk cId="2791311214" sldId="292"/>
            <ac:spMk id="2" creationId="{00000000-0000-0000-0000-000000000000}"/>
          </ac:spMkLst>
        </pc:spChg>
      </pc:sldChg>
      <pc:sldChg chg="modSp mod">
        <pc:chgData name="James Williams" userId="c957a50b-491f-4d94-b4bc-52aca3e2340d" providerId="ADAL" clId="{24AD1EBB-B856-443B-9200-42FCDD6529A9}" dt="2026-02-24T16:26:38.419" v="6241" actId="1076"/>
        <pc:sldMkLst>
          <pc:docMk/>
          <pc:sldMk cId="1208617688" sldId="293"/>
        </pc:sldMkLst>
        <pc:spChg chg="mod">
          <ac:chgData name="James Williams" userId="c957a50b-491f-4d94-b4bc-52aca3e2340d" providerId="ADAL" clId="{24AD1EBB-B856-443B-9200-42FCDD6529A9}" dt="2026-02-24T16:17:14.025" v="6141" actId="20577"/>
          <ac:spMkLst>
            <pc:docMk/>
            <pc:sldMk cId="1208617688" sldId="293"/>
            <ac:spMk id="3" creationId="{00000000-0000-0000-0000-000000000000}"/>
          </ac:spMkLst>
        </pc:spChg>
        <pc:spChg chg="mod">
          <ac:chgData name="James Williams" userId="c957a50b-491f-4d94-b4bc-52aca3e2340d" providerId="ADAL" clId="{24AD1EBB-B856-443B-9200-42FCDD6529A9}" dt="2026-02-24T16:26:38.419" v="6241" actId="1076"/>
          <ac:spMkLst>
            <pc:docMk/>
            <pc:sldMk cId="1208617688" sldId="293"/>
            <ac:spMk id="4" creationId="{01CC9FDA-F2E4-252A-1483-E068549743CF}"/>
          </ac:spMkLst>
        </pc:spChg>
      </pc:sldChg>
      <pc:sldChg chg="modSp mod">
        <pc:chgData name="James Williams" userId="c957a50b-491f-4d94-b4bc-52aca3e2340d" providerId="ADAL" clId="{24AD1EBB-B856-443B-9200-42FCDD6529A9}" dt="2026-02-24T15:56:02.839" v="5619" actId="13926"/>
        <pc:sldMkLst>
          <pc:docMk/>
          <pc:sldMk cId="1050111293" sldId="294"/>
        </pc:sldMkLst>
        <pc:spChg chg="mod">
          <ac:chgData name="James Williams" userId="c957a50b-491f-4d94-b4bc-52aca3e2340d" providerId="ADAL" clId="{24AD1EBB-B856-443B-9200-42FCDD6529A9}" dt="2026-02-24T15:54:49.809" v="5583" actId="403"/>
          <ac:spMkLst>
            <pc:docMk/>
            <pc:sldMk cId="1050111293" sldId="294"/>
            <ac:spMk id="2" creationId="{00000000-0000-0000-0000-000000000000}"/>
          </ac:spMkLst>
        </pc:spChg>
        <pc:spChg chg="mod">
          <ac:chgData name="James Williams" userId="c957a50b-491f-4d94-b4bc-52aca3e2340d" providerId="ADAL" clId="{24AD1EBB-B856-443B-9200-42FCDD6529A9}" dt="2026-02-24T15:56:02.839" v="5619" actId="13926"/>
          <ac:spMkLst>
            <pc:docMk/>
            <pc:sldMk cId="1050111293" sldId="294"/>
            <ac:spMk id="3" creationId="{00000000-0000-0000-0000-000000000000}"/>
          </ac:spMkLst>
        </pc:spChg>
      </pc:sldChg>
      <pc:sldChg chg="del">
        <pc:chgData name="James Williams" userId="c957a50b-491f-4d94-b4bc-52aca3e2340d" providerId="ADAL" clId="{24AD1EBB-B856-443B-9200-42FCDD6529A9}" dt="2026-02-24T16:01:08.415" v="5673" actId="2696"/>
        <pc:sldMkLst>
          <pc:docMk/>
          <pc:sldMk cId="766859900" sldId="296"/>
        </pc:sldMkLst>
      </pc:sldChg>
      <pc:sldChg chg="modSp mod">
        <pc:chgData name="James Williams" userId="c957a50b-491f-4d94-b4bc-52aca3e2340d" providerId="ADAL" clId="{24AD1EBB-B856-443B-9200-42FCDD6529A9}" dt="2026-02-24T15:33:52.972" v="4960" actId="13926"/>
        <pc:sldMkLst>
          <pc:docMk/>
          <pc:sldMk cId="3574581837" sldId="297"/>
        </pc:sldMkLst>
        <pc:spChg chg="mod">
          <ac:chgData name="James Williams" userId="c957a50b-491f-4d94-b4bc-52aca3e2340d" providerId="ADAL" clId="{24AD1EBB-B856-443B-9200-42FCDD6529A9}" dt="2026-02-24T15:33:52.972" v="4960" actId="13926"/>
          <ac:spMkLst>
            <pc:docMk/>
            <pc:sldMk cId="3574581837" sldId="297"/>
            <ac:spMk id="3" creationId="{00000000-0000-0000-0000-000000000000}"/>
          </ac:spMkLst>
        </pc:spChg>
      </pc:sldChg>
      <pc:sldChg chg="addSp modSp mod">
        <pc:chgData name="James Williams" userId="c957a50b-491f-4d94-b4bc-52aca3e2340d" providerId="ADAL" clId="{24AD1EBB-B856-443B-9200-42FCDD6529A9}" dt="2026-02-24T15:48:48.996" v="5244" actId="1035"/>
        <pc:sldMkLst>
          <pc:docMk/>
          <pc:sldMk cId="1025001089" sldId="314"/>
        </pc:sldMkLst>
        <pc:spChg chg="add mod">
          <ac:chgData name="James Williams" userId="c957a50b-491f-4d94-b4bc-52aca3e2340d" providerId="ADAL" clId="{24AD1EBB-B856-443B-9200-42FCDD6529A9}" dt="2026-02-24T15:48:48.996" v="5244" actId="1035"/>
          <ac:spMkLst>
            <pc:docMk/>
            <pc:sldMk cId="1025001089" sldId="314"/>
            <ac:spMk id="3" creationId="{1FC9EFC0-1BD3-CA63-E100-29A3F4110474}"/>
          </ac:spMkLst>
        </pc:spChg>
        <pc:spChg chg="mod">
          <ac:chgData name="James Williams" userId="c957a50b-491f-4d94-b4bc-52aca3e2340d" providerId="ADAL" clId="{24AD1EBB-B856-443B-9200-42FCDD6529A9}" dt="2026-02-24T15:46:20.224" v="5185" actId="20577"/>
          <ac:spMkLst>
            <pc:docMk/>
            <pc:sldMk cId="1025001089" sldId="314"/>
            <ac:spMk id="7" creationId="{00000000-0000-0000-0000-000000000000}"/>
          </ac:spMkLst>
        </pc:spChg>
      </pc:sldChg>
      <pc:sldChg chg="modSp mod">
        <pc:chgData name="James Williams" userId="c957a50b-491f-4d94-b4bc-52aca3e2340d" providerId="ADAL" clId="{24AD1EBB-B856-443B-9200-42FCDD6529A9}" dt="2026-02-24T15:37:19.537" v="4999" actId="1076"/>
        <pc:sldMkLst>
          <pc:docMk/>
          <pc:sldMk cId="1588862583" sldId="322"/>
        </pc:sldMkLst>
        <pc:spChg chg="mod">
          <ac:chgData name="James Williams" userId="c957a50b-491f-4d94-b4bc-52aca3e2340d" providerId="ADAL" clId="{24AD1EBB-B856-443B-9200-42FCDD6529A9}" dt="2026-02-24T15:36:32.012" v="4975" actId="1076"/>
          <ac:spMkLst>
            <pc:docMk/>
            <pc:sldMk cId="1588862583" sldId="322"/>
            <ac:spMk id="2" creationId="{00000000-0000-0000-0000-000000000000}"/>
          </ac:spMkLst>
        </pc:spChg>
        <pc:spChg chg="mod">
          <ac:chgData name="James Williams" userId="c957a50b-491f-4d94-b4bc-52aca3e2340d" providerId="ADAL" clId="{24AD1EBB-B856-443B-9200-42FCDD6529A9}" dt="2026-02-24T15:37:16.272" v="4998" actId="14100"/>
          <ac:spMkLst>
            <pc:docMk/>
            <pc:sldMk cId="1588862583" sldId="322"/>
            <ac:spMk id="3" creationId="{00000000-0000-0000-0000-000000000000}"/>
          </ac:spMkLst>
        </pc:spChg>
        <pc:spChg chg="mod">
          <ac:chgData name="James Williams" userId="c957a50b-491f-4d94-b4bc-52aca3e2340d" providerId="ADAL" clId="{24AD1EBB-B856-443B-9200-42FCDD6529A9}" dt="2026-02-24T15:36:34.244" v="4976" actId="1076"/>
          <ac:spMkLst>
            <pc:docMk/>
            <pc:sldMk cId="1588862583" sldId="322"/>
            <ac:spMk id="19" creationId="{53908370-B9F8-4378-9A04-D0B290FBA245}"/>
          </ac:spMkLst>
        </pc:spChg>
        <pc:grpChg chg="mod">
          <ac:chgData name="James Williams" userId="c957a50b-491f-4d94-b4bc-52aca3e2340d" providerId="ADAL" clId="{24AD1EBB-B856-443B-9200-42FCDD6529A9}" dt="2026-02-24T15:37:19.537" v="4999" actId="1076"/>
          <ac:grpSpMkLst>
            <pc:docMk/>
            <pc:sldMk cId="1588862583" sldId="322"/>
            <ac:grpSpMk id="7" creationId="{00000000-0000-0000-0000-000000000000}"/>
          </ac:grpSpMkLst>
        </pc:grpChg>
      </pc:sldChg>
      <pc:sldChg chg="add del">
        <pc:chgData name="James Williams" userId="c957a50b-491f-4d94-b4bc-52aca3e2340d" providerId="ADAL" clId="{24AD1EBB-B856-443B-9200-42FCDD6529A9}" dt="2026-02-24T16:01:28.882" v="5675" actId="2696"/>
        <pc:sldMkLst>
          <pc:docMk/>
          <pc:sldMk cId="343887348" sldId="339"/>
        </pc:sldMkLst>
      </pc:sldChg>
      <pc:sldChg chg="modSp mod">
        <pc:chgData name="James Williams" userId="c957a50b-491f-4d94-b4bc-52aca3e2340d" providerId="ADAL" clId="{24AD1EBB-B856-443B-9200-42FCDD6529A9}" dt="2026-02-24T16:43:10.752" v="6660" actId="403"/>
        <pc:sldMkLst>
          <pc:docMk/>
          <pc:sldMk cId="755342964" sldId="342"/>
        </pc:sldMkLst>
        <pc:spChg chg="mod">
          <ac:chgData name="James Williams" userId="c957a50b-491f-4d94-b4bc-52aca3e2340d" providerId="ADAL" clId="{24AD1EBB-B856-443B-9200-42FCDD6529A9}" dt="2026-02-24T16:43:10.752" v="6660" actId="403"/>
          <ac:spMkLst>
            <pc:docMk/>
            <pc:sldMk cId="755342964" sldId="342"/>
            <ac:spMk id="2" creationId="{55603115-D299-4C7C-B8A6-E993CD682144}"/>
          </ac:spMkLst>
        </pc:spChg>
      </pc:sldChg>
      <pc:sldChg chg="modSp mod">
        <pc:chgData name="James Williams" userId="c957a50b-491f-4d94-b4bc-52aca3e2340d" providerId="ADAL" clId="{24AD1EBB-B856-443B-9200-42FCDD6529A9}" dt="2026-02-24T17:12:24.980" v="7448" actId="1076"/>
        <pc:sldMkLst>
          <pc:docMk/>
          <pc:sldMk cId="2246053608" sldId="343"/>
        </pc:sldMkLst>
        <pc:spChg chg="mod">
          <ac:chgData name="James Williams" userId="c957a50b-491f-4d94-b4bc-52aca3e2340d" providerId="ADAL" clId="{24AD1EBB-B856-443B-9200-42FCDD6529A9}" dt="2026-02-24T17:12:02.011" v="7440" actId="20577"/>
          <ac:spMkLst>
            <pc:docMk/>
            <pc:sldMk cId="2246053608" sldId="343"/>
            <ac:spMk id="3" creationId="{00000000-0000-0000-0000-000000000000}"/>
          </ac:spMkLst>
        </pc:spChg>
        <pc:spChg chg="mod">
          <ac:chgData name="James Williams" userId="c957a50b-491f-4d94-b4bc-52aca3e2340d" providerId="ADAL" clId="{24AD1EBB-B856-443B-9200-42FCDD6529A9}" dt="2026-02-24T17:12:20.672" v="7447" actId="1076"/>
          <ac:spMkLst>
            <pc:docMk/>
            <pc:sldMk cId="2246053608" sldId="343"/>
            <ac:spMk id="4" creationId="{425E0C3F-C437-482B-AA50-F038BDBE37A5}"/>
          </ac:spMkLst>
        </pc:spChg>
        <pc:picChg chg="mod">
          <ac:chgData name="James Williams" userId="c957a50b-491f-4d94-b4bc-52aca3e2340d" providerId="ADAL" clId="{24AD1EBB-B856-443B-9200-42FCDD6529A9}" dt="2026-02-24T17:12:24.980" v="7448" actId="1076"/>
          <ac:picMkLst>
            <pc:docMk/>
            <pc:sldMk cId="2246053608" sldId="343"/>
            <ac:picMk id="10" creationId="{1F3B8A9F-6659-494B-92E5-3B249AD7B1DB}"/>
          </ac:picMkLst>
        </pc:picChg>
      </pc:sldChg>
      <pc:sldChg chg="modSp mod">
        <pc:chgData name="James Williams" userId="c957a50b-491f-4d94-b4bc-52aca3e2340d" providerId="ADAL" clId="{24AD1EBB-B856-443B-9200-42FCDD6529A9}" dt="2026-02-24T17:07:31.096" v="7313" actId="13926"/>
        <pc:sldMkLst>
          <pc:docMk/>
          <pc:sldMk cId="504193417" sldId="381"/>
        </pc:sldMkLst>
        <pc:spChg chg="mod">
          <ac:chgData name="James Williams" userId="c957a50b-491f-4d94-b4bc-52aca3e2340d" providerId="ADAL" clId="{24AD1EBB-B856-443B-9200-42FCDD6529A9}" dt="2026-02-24T17:07:31.096" v="7313" actId="13926"/>
          <ac:spMkLst>
            <pc:docMk/>
            <pc:sldMk cId="504193417" sldId="381"/>
            <ac:spMk id="3" creationId="{00000000-0000-0000-0000-000000000000}"/>
          </ac:spMkLst>
        </pc:spChg>
      </pc:sldChg>
      <pc:sldChg chg="modSp add mod">
        <pc:chgData name="James Williams" userId="c957a50b-491f-4d94-b4bc-52aca3e2340d" providerId="ADAL" clId="{24AD1EBB-B856-443B-9200-42FCDD6529A9}" dt="2026-02-24T13:14:07.962" v="4900" actId="27636"/>
        <pc:sldMkLst>
          <pc:docMk/>
          <pc:sldMk cId="2773224907" sldId="382"/>
        </pc:sldMkLst>
        <pc:spChg chg="mod">
          <ac:chgData name="James Williams" userId="c957a50b-491f-4d94-b4bc-52aca3e2340d" providerId="ADAL" clId="{24AD1EBB-B856-443B-9200-42FCDD6529A9}" dt="2026-02-24T13:14:07.962" v="4900" actId="27636"/>
          <ac:spMkLst>
            <pc:docMk/>
            <pc:sldMk cId="2773224907" sldId="382"/>
            <ac:spMk id="2" creationId="{1C4E7F2F-429D-04D1-5B67-06B2353AF37A}"/>
          </ac:spMkLst>
        </pc:spChg>
        <pc:spChg chg="mod">
          <ac:chgData name="James Williams" userId="c957a50b-491f-4d94-b4bc-52aca3e2340d" providerId="ADAL" clId="{24AD1EBB-B856-443B-9200-42FCDD6529A9}" dt="2026-02-24T13:13:47.573" v="4886" actId="20577"/>
          <ac:spMkLst>
            <pc:docMk/>
            <pc:sldMk cId="2773224907" sldId="382"/>
            <ac:spMk id="3" creationId="{2811957B-740C-3929-F030-CC80D6A13D00}"/>
          </ac:spMkLst>
        </pc:spChg>
        <pc:picChg chg="mod">
          <ac:chgData name="James Williams" userId="c957a50b-491f-4d94-b4bc-52aca3e2340d" providerId="ADAL" clId="{24AD1EBB-B856-443B-9200-42FCDD6529A9}" dt="2026-02-24T13:13:51.677" v="4887" actId="1076"/>
          <ac:picMkLst>
            <pc:docMk/>
            <pc:sldMk cId="2773224907" sldId="382"/>
            <ac:picMk id="6" creationId="{F060D3A0-52FF-D112-9109-225924A54A14}"/>
          </ac:picMkLst>
        </pc:picChg>
      </pc:sldChg>
      <pc:sldChg chg="del ord">
        <pc:chgData name="James Williams" userId="c957a50b-491f-4d94-b4bc-52aca3e2340d" providerId="ADAL" clId="{24AD1EBB-B856-443B-9200-42FCDD6529A9}" dt="2026-02-24T16:45:09.110" v="6690" actId="2696"/>
        <pc:sldMkLst>
          <pc:docMk/>
          <pc:sldMk cId="1199500905" sldId="401"/>
        </pc:sldMkLst>
      </pc:sldChg>
      <pc:sldChg chg="modSp mod ord">
        <pc:chgData name="James Williams" userId="c957a50b-491f-4d94-b4bc-52aca3e2340d" providerId="ADAL" clId="{24AD1EBB-B856-443B-9200-42FCDD6529A9}" dt="2026-02-24T15:57:18.569" v="5672" actId="20577"/>
        <pc:sldMkLst>
          <pc:docMk/>
          <pc:sldMk cId="4045659749" sldId="402"/>
        </pc:sldMkLst>
        <pc:spChg chg="mod">
          <ac:chgData name="James Williams" userId="c957a50b-491f-4d94-b4bc-52aca3e2340d" providerId="ADAL" clId="{24AD1EBB-B856-443B-9200-42FCDD6529A9}" dt="2026-02-24T15:56:39.608" v="5647" actId="20577"/>
          <ac:spMkLst>
            <pc:docMk/>
            <pc:sldMk cId="4045659749" sldId="402"/>
            <ac:spMk id="2" creationId="{C194C6D5-6722-4FDB-88DA-035D6BA907B5}"/>
          </ac:spMkLst>
        </pc:spChg>
        <pc:spChg chg="mod">
          <ac:chgData name="James Williams" userId="c957a50b-491f-4d94-b4bc-52aca3e2340d" providerId="ADAL" clId="{24AD1EBB-B856-443B-9200-42FCDD6529A9}" dt="2026-02-24T15:57:18.569" v="5672" actId="20577"/>
          <ac:spMkLst>
            <pc:docMk/>
            <pc:sldMk cId="4045659749" sldId="402"/>
            <ac:spMk id="3" creationId="{126CA5B5-FDC9-4F57-88D0-60D210A23B9A}"/>
          </ac:spMkLst>
        </pc:spChg>
        <pc:spChg chg="mod">
          <ac:chgData name="James Williams" userId="c957a50b-491f-4d94-b4bc-52aca3e2340d" providerId="ADAL" clId="{24AD1EBB-B856-443B-9200-42FCDD6529A9}" dt="2026-02-24T12:35:10.559" v="3710" actId="1076"/>
          <ac:spMkLst>
            <pc:docMk/>
            <pc:sldMk cId="4045659749" sldId="402"/>
            <ac:spMk id="5" creationId="{8E83B412-78A3-4573-82A8-80BFCABF50FC}"/>
          </ac:spMkLst>
        </pc:spChg>
      </pc:sldChg>
      <pc:sldChg chg="addSp modSp add mod">
        <pc:chgData name="James Williams" userId="c957a50b-491f-4d94-b4bc-52aca3e2340d" providerId="ADAL" clId="{24AD1EBB-B856-443B-9200-42FCDD6529A9}" dt="2026-02-24T16:46:30.730" v="6718" actId="1076"/>
        <pc:sldMkLst>
          <pc:docMk/>
          <pc:sldMk cId="1005205173" sldId="404"/>
        </pc:sldMkLst>
        <pc:spChg chg="mod">
          <ac:chgData name="James Williams" userId="c957a50b-491f-4d94-b4bc-52aca3e2340d" providerId="ADAL" clId="{24AD1EBB-B856-443B-9200-42FCDD6529A9}" dt="2026-02-24T16:46:10.058" v="6714" actId="11"/>
          <ac:spMkLst>
            <pc:docMk/>
            <pc:sldMk cId="1005205173" sldId="404"/>
            <ac:spMk id="3" creationId="{126CA5B5-FDC9-4F57-88D0-60D210A23B9A}"/>
          </ac:spMkLst>
        </pc:spChg>
        <pc:picChg chg="add mod">
          <ac:chgData name="James Williams" userId="c957a50b-491f-4d94-b4bc-52aca3e2340d" providerId="ADAL" clId="{24AD1EBB-B856-443B-9200-42FCDD6529A9}" dt="2026-02-24T16:46:30.730" v="6718" actId="1076"/>
          <ac:picMkLst>
            <pc:docMk/>
            <pc:sldMk cId="1005205173" sldId="404"/>
            <ac:picMk id="4" creationId="{9D365013-1403-2269-778A-0D6BD6454894}"/>
          </ac:picMkLst>
        </pc:picChg>
      </pc:sldChg>
      <pc:sldChg chg="del">
        <pc:chgData name="James Williams" userId="c957a50b-491f-4d94-b4bc-52aca3e2340d" providerId="ADAL" clId="{24AD1EBB-B856-443B-9200-42FCDD6529A9}" dt="2026-02-24T16:43:44.323" v="6661" actId="2696"/>
        <pc:sldMkLst>
          <pc:docMk/>
          <pc:sldMk cId="3261488861" sldId="404"/>
        </pc:sldMkLst>
      </pc:sldChg>
      <pc:sldChg chg="modSp mod">
        <pc:chgData name="James Williams" userId="c957a50b-491f-4d94-b4bc-52aca3e2340d" providerId="ADAL" clId="{24AD1EBB-B856-443B-9200-42FCDD6529A9}" dt="2026-02-24T16:44:22.875" v="6681" actId="1076"/>
        <pc:sldMkLst>
          <pc:docMk/>
          <pc:sldMk cId="2215005697" sldId="409"/>
        </pc:sldMkLst>
        <pc:spChg chg="mod">
          <ac:chgData name="James Williams" userId="c957a50b-491f-4d94-b4bc-52aca3e2340d" providerId="ADAL" clId="{24AD1EBB-B856-443B-9200-42FCDD6529A9}" dt="2026-02-24T16:44:22.875" v="6681" actId="1076"/>
          <ac:spMkLst>
            <pc:docMk/>
            <pc:sldMk cId="2215005697" sldId="409"/>
            <ac:spMk id="2" creationId="{52C4903B-4BE2-4039-9FAB-CFA6B8135BBD}"/>
          </ac:spMkLst>
        </pc:spChg>
        <pc:picChg chg="mod">
          <ac:chgData name="James Williams" userId="c957a50b-491f-4d94-b4bc-52aca3e2340d" providerId="ADAL" clId="{24AD1EBB-B856-443B-9200-42FCDD6529A9}" dt="2026-02-24T16:43:00.994" v="6658" actId="1076"/>
          <ac:picMkLst>
            <pc:docMk/>
            <pc:sldMk cId="2215005697" sldId="409"/>
            <ac:picMk id="4" creationId="{C6E3D4BD-15F9-9F5B-3AF2-55E054B4FB26}"/>
          </ac:picMkLst>
        </pc:picChg>
      </pc:sldChg>
      <pc:sldChg chg="modSp mod">
        <pc:chgData name="James Williams" userId="c957a50b-491f-4d94-b4bc-52aca3e2340d" providerId="ADAL" clId="{24AD1EBB-B856-443B-9200-42FCDD6529A9}" dt="2026-02-24T15:50:44.839" v="5314" actId="12"/>
        <pc:sldMkLst>
          <pc:docMk/>
          <pc:sldMk cId="3865561618" sldId="515"/>
        </pc:sldMkLst>
        <pc:spChg chg="mod">
          <ac:chgData name="James Williams" userId="c957a50b-491f-4d94-b4bc-52aca3e2340d" providerId="ADAL" clId="{24AD1EBB-B856-443B-9200-42FCDD6529A9}" dt="2026-02-24T15:50:25.458" v="5309" actId="20577"/>
          <ac:spMkLst>
            <pc:docMk/>
            <pc:sldMk cId="3865561618" sldId="515"/>
            <ac:spMk id="2" creationId="{00000000-0000-0000-0000-000000000000}"/>
          </ac:spMkLst>
        </pc:spChg>
        <pc:spChg chg="mod">
          <ac:chgData name="James Williams" userId="c957a50b-491f-4d94-b4bc-52aca3e2340d" providerId="ADAL" clId="{24AD1EBB-B856-443B-9200-42FCDD6529A9}" dt="2026-02-24T15:50:44.839" v="5314" actId="12"/>
          <ac:spMkLst>
            <pc:docMk/>
            <pc:sldMk cId="3865561618" sldId="515"/>
            <ac:spMk id="3" creationId="{00000000-0000-0000-0000-000000000000}"/>
          </ac:spMkLst>
        </pc:spChg>
      </pc:sldChg>
      <pc:sldChg chg="modSp mod">
        <pc:chgData name="James Williams" userId="c957a50b-491f-4d94-b4bc-52aca3e2340d" providerId="ADAL" clId="{24AD1EBB-B856-443B-9200-42FCDD6529A9}" dt="2026-02-24T16:24:57.468" v="6192" actId="20577"/>
        <pc:sldMkLst>
          <pc:docMk/>
          <pc:sldMk cId="706618107" sldId="516"/>
        </pc:sldMkLst>
        <pc:spChg chg="mod">
          <ac:chgData name="James Williams" userId="c957a50b-491f-4d94-b4bc-52aca3e2340d" providerId="ADAL" clId="{24AD1EBB-B856-443B-9200-42FCDD6529A9}" dt="2026-02-24T16:24:57.468" v="6192" actId="20577"/>
          <ac:spMkLst>
            <pc:docMk/>
            <pc:sldMk cId="706618107" sldId="516"/>
            <ac:spMk id="3" creationId="{7CA8EAED-764C-4779-B906-7C62535EC336}"/>
          </ac:spMkLst>
        </pc:spChg>
      </pc:sldChg>
      <pc:sldChg chg="modSp mod">
        <pc:chgData name="James Williams" userId="c957a50b-491f-4d94-b4bc-52aca3e2340d" providerId="ADAL" clId="{24AD1EBB-B856-443B-9200-42FCDD6529A9}" dt="2026-02-24T15:33:02.379" v="4956" actId="20577"/>
        <pc:sldMkLst>
          <pc:docMk/>
          <pc:sldMk cId="1869770938" sldId="517"/>
        </pc:sldMkLst>
        <pc:spChg chg="mod">
          <ac:chgData name="James Williams" userId="c957a50b-491f-4d94-b4bc-52aca3e2340d" providerId="ADAL" clId="{24AD1EBB-B856-443B-9200-42FCDD6529A9}" dt="2026-02-24T15:33:02.379" v="4956" actId="20577"/>
          <ac:spMkLst>
            <pc:docMk/>
            <pc:sldMk cId="1869770938" sldId="517"/>
            <ac:spMk id="3" creationId="{00000000-0000-0000-0000-000000000000}"/>
          </ac:spMkLst>
        </pc:spChg>
      </pc:sldChg>
      <pc:sldChg chg="modSp mod">
        <pc:chgData name="James Williams" userId="c957a50b-491f-4d94-b4bc-52aca3e2340d" providerId="ADAL" clId="{24AD1EBB-B856-443B-9200-42FCDD6529A9}" dt="2026-02-24T16:34:53.609" v="6519" actId="13926"/>
        <pc:sldMkLst>
          <pc:docMk/>
          <pc:sldMk cId="3063679924" sldId="520"/>
        </pc:sldMkLst>
        <pc:spChg chg="mod">
          <ac:chgData name="James Williams" userId="c957a50b-491f-4d94-b4bc-52aca3e2340d" providerId="ADAL" clId="{24AD1EBB-B856-443B-9200-42FCDD6529A9}" dt="2026-02-24T16:34:53.609" v="6519" actId="13926"/>
          <ac:spMkLst>
            <pc:docMk/>
            <pc:sldMk cId="3063679924" sldId="520"/>
            <ac:spMk id="2" creationId="{0F814367-E386-4AF0-9F1A-12450B04A606}"/>
          </ac:spMkLst>
        </pc:spChg>
        <pc:spChg chg="mod">
          <ac:chgData name="James Williams" userId="c957a50b-491f-4d94-b4bc-52aca3e2340d" providerId="ADAL" clId="{24AD1EBB-B856-443B-9200-42FCDD6529A9}" dt="2026-02-24T16:34:28.072" v="6508" actId="20577"/>
          <ac:spMkLst>
            <pc:docMk/>
            <pc:sldMk cId="3063679924" sldId="520"/>
            <ac:spMk id="3" creationId="{3FADC454-3686-EBF8-4049-846CA3E7B680}"/>
          </ac:spMkLst>
        </pc:spChg>
      </pc:sldChg>
      <pc:sldChg chg="modSp mod">
        <pc:chgData name="James Williams" userId="c957a50b-491f-4d94-b4bc-52aca3e2340d" providerId="ADAL" clId="{24AD1EBB-B856-443B-9200-42FCDD6529A9}" dt="2026-02-24T16:09:05.043" v="5918" actId="1076"/>
        <pc:sldMkLst>
          <pc:docMk/>
          <pc:sldMk cId="2487128675" sldId="523"/>
        </pc:sldMkLst>
        <pc:spChg chg="mod">
          <ac:chgData name="James Williams" userId="c957a50b-491f-4d94-b4bc-52aca3e2340d" providerId="ADAL" clId="{24AD1EBB-B856-443B-9200-42FCDD6529A9}" dt="2026-02-24T16:06:14.713" v="5782" actId="1076"/>
          <ac:spMkLst>
            <pc:docMk/>
            <pc:sldMk cId="2487128675" sldId="523"/>
            <ac:spMk id="2" creationId="{7C99517C-23A2-4DA2-8A01-43F1237896E3}"/>
          </ac:spMkLst>
        </pc:spChg>
        <pc:spChg chg="mod">
          <ac:chgData name="James Williams" userId="c957a50b-491f-4d94-b4bc-52aca3e2340d" providerId="ADAL" clId="{24AD1EBB-B856-443B-9200-42FCDD6529A9}" dt="2026-02-24T16:09:02.267" v="5917" actId="1076"/>
          <ac:spMkLst>
            <pc:docMk/>
            <pc:sldMk cId="2487128675" sldId="523"/>
            <ac:spMk id="3" creationId="{7CA8EAED-764C-4779-B906-7C62535EC336}"/>
          </ac:spMkLst>
        </pc:spChg>
        <pc:spChg chg="mod">
          <ac:chgData name="James Williams" userId="c957a50b-491f-4d94-b4bc-52aca3e2340d" providerId="ADAL" clId="{24AD1EBB-B856-443B-9200-42FCDD6529A9}" dt="2026-02-24T16:06:14.713" v="5782" actId="1076"/>
          <ac:spMkLst>
            <pc:docMk/>
            <pc:sldMk cId="2487128675" sldId="523"/>
            <ac:spMk id="9" creationId="{F83BDFD4-9038-CC79-9FD8-75D4FE128F69}"/>
          </ac:spMkLst>
        </pc:spChg>
        <pc:picChg chg="mod">
          <ac:chgData name="James Williams" userId="c957a50b-491f-4d94-b4bc-52aca3e2340d" providerId="ADAL" clId="{24AD1EBB-B856-443B-9200-42FCDD6529A9}" dt="2026-02-24T16:09:05.043" v="5918" actId="1076"/>
          <ac:picMkLst>
            <pc:docMk/>
            <pc:sldMk cId="2487128675" sldId="523"/>
            <ac:picMk id="8" creationId="{3DAFC01C-1E37-561F-0551-99A6A741640C}"/>
          </ac:picMkLst>
        </pc:picChg>
      </pc:sldChg>
      <pc:sldChg chg="addSp modSp mod">
        <pc:chgData name="James Williams" userId="c957a50b-491f-4d94-b4bc-52aca3e2340d" providerId="ADAL" clId="{24AD1EBB-B856-443B-9200-42FCDD6529A9}" dt="2026-02-24T16:38:33.615" v="6573" actId="13926"/>
        <pc:sldMkLst>
          <pc:docMk/>
          <pc:sldMk cId="2139100971" sldId="528"/>
        </pc:sldMkLst>
        <pc:spChg chg="mod">
          <ac:chgData name="James Williams" userId="c957a50b-491f-4d94-b4bc-52aca3e2340d" providerId="ADAL" clId="{24AD1EBB-B856-443B-9200-42FCDD6529A9}" dt="2026-02-24T16:37:40.746" v="6565" actId="403"/>
          <ac:spMkLst>
            <pc:docMk/>
            <pc:sldMk cId="2139100971" sldId="528"/>
            <ac:spMk id="2" creationId="{7AAAC2B2-AEB4-4A19-AA04-80426058E6C8}"/>
          </ac:spMkLst>
        </pc:spChg>
        <pc:spChg chg="mod">
          <ac:chgData name="James Williams" userId="c957a50b-491f-4d94-b4bc-52aca3e2340d" providerId="ADAL" clId="{24AD1EBB-B856-443B-9200-42FCDD6529A9}" dt="2026-02-24T16:38:33.615" v="6573" actId="13926"/>
          <ac:spMkLst>
            <pc:docMk/>
            <pc:sldMk cId="2139100971" sldId="528"/>
            <ac:spMk id="3" creationId="{54940B6D-C78D-4FAF-92E7-EA14CB7AEF95}"/>
          </ac:spMkLst>
        </pc:spChg>
        <pc:spChg chg="add mod">
          <ac:chgData name="James Williams" userId="c957a50b-491f-4d94-b4bc-52aca3e2340d" providerId="ADAL" clId="{24AD1EBB-B856-443B-9200-42FCDD6529A9}" dt="2026-02-24T16:38:10.855" v="6570" actId="1076"/>
          <ac:spMkLst>
            <pc:docMk/>
            <pc:sldMk cId="2139100971" sldId="528"/>
            <ac:spMk id="4" creationId="{26AC1CDB-F90F-9AA2-FBB4-1FF70A4B43D2}"/>
          </ac:spMkLst>
        </pc:spChg>
      </pc:sldChg>
      <pc:sldChg chg="modSp add mod">
        <pc:chgData name="James Williams" userId="c957a50b-491f-4d94-b4bc-52aca3e2340d" providerId="ADAL" clId="{24AD1EBB-B856-443B-9200-42FCDD6529A9}" dt="2026-02-24T16:49:52.165" v="6784" actId="20577"/>
        <pc:sldMkLst>
          <pc:docMk/>
          <pc:sldMk cId="910558916" sldId="530"/>
        </pc:sldMkLst>
        <pc:spChg chg="mod">
          <ac:chgData name="James Williams" userId="c957a50b-491f-4d94-b4bc-52aca3e2340d" providerId="ADAL" clId="{24AD1EBB-B856-443B-9200-42FCDD6529A9}" dt="2026-02-24T16:49:52.165" v="6784" actId="20577"/>
          <ac:spMkLst>
            <pc:docMk/>
            <pc:sldMk cId="910558916" sldId="530"/>
            <ac:spMk id="3" creationId="{00000000-0000-0000-0000-000000000000}"/>
          </ac:spMkLst>
        </pc:spChg>
      </pc:sldChg>
      <pc:sldChg chg="del">
        <pc:chgData name="James Williams" userId="c957a50b-491f-4d94-b4bc-52aca3e2340d" providerId="ADAL" clId="{24AD1EBB-B856-443B-9200-42FCDD6529A9}" dt="2026-02-24T16:43:44.323" v="6661" actId="2696"/>
        <pc:sldMkLst>
          <pc:docMk/>
          <pc:sldMk cId="3033999257" sldId="530"/>
        </pc:sldMkLst>
      </pc:sldChg>
      <pc:sldChg chg="modSp mod">
        <pc:chgData name="James Williams" userId="c957a50b-491f-4d94-b4bc-52aca3e2340d" providerId="ADAL" clId="{24AD1EBB-B856-443B-9200-42FCDD6529A9}" dt="2026-02-25T18:11:35.750" v="8719" actId="27636"/>
        <pc:sldMkLst>
          <pc:docMk/>
          <pc:sldMk cId="3679481432" sldId="536"/>
        </pc:sldMkLst>
        <pc:spChg chg="mod">
          <ac:chgData name="James Williams" userId="c957a50b-491f-4d94-b4bc-52aca3e2340d" providerId="ADAL" clId="{24AD1EBB-B856-443B-9200-42FCDD6529A9}" dt="2026-02-25T16:50:48.576" v="7895" actId="1076"/>
          <ac:spMkLst>
            <pc:docMk/>
            <pc:sldMk cId="3679481432" sldId="536"/>
            <ac:spMk id="2" creationId="{CB1F9F22-AE7B-441F-B0C8-5674D40CD80B}"/>
          </ac:spMkLst>
        </pc:spChg>
        <pc:spChg chg="mod">
          <ac:chgData name="James Williams" userId="c957a50b-491f-4d94-b4bc-52aca3e2340d" providerId="ADAL" clId="{24AD1EBB-B856-443B-9200-42FCDD6529A9}" dt="2026-02-25T18:11:35.750" v="8719" actId="27636"/>
          <ac:spMkLst>
            <pc:docMk/>
            <pc:sldMk cId="3679481432" sldId="536"/>
            <ac:spMk id="3" creationId="{139300AC-B01E-4B93-9B3D-6CFE705FDE81}"/>
          </ac:spMkLst>
        </pc:spChg>
      </pc:sldChg>
      <pc:sldChg chg="addSp delSp modSp mod">
        <pc:chgData name="James Williams" userId="c957a50b-491f-4d94-b4bc-52aca3e2340d" providerId="ADAL" clId="{24AD1EBB-B856-443B-9200-42FCDD6529A9}" dt="2026-02-25T17:24:10.124" v="8205" actId="404"/>
        <pc:sldMkLst>
          <pc:docMk/>
          <pc:sldMk cId="1289664000" sldId="537"/>
        </pc:sldMkLst>
        <pc:spChg chg="mod">
          <ac:chgData name="James Williams" userId="c957a50b-491f-4d94-b4bc-52aca3e2340d" providerId="ADAL" clId="{24AD1EBB-B856-443B-9200-42FCDD6529A9}" dt="2026-02-25T17:24:10.124" v="8205" actId="404"/>
          <ac:spMkLst>
            <pc:docMk/>
            <pc:sldMk cId="1289664000" sldId="537"/>
            <ac:spMk id="3" creationId="{5A086FAB-0047-4B7D-848C-71F4F3B1DB1E}"/>
          </ac:spMkLst>
        </pc:spChg>
        <pc:picChg chg="add del">
          <ac:chgData name="James Williams" userId="c957a50b-491f-4d94-b4bc-52aca3e2340d" providerId="ADAL" clId="{24AD1EBB-B856-443B-9200-42FCDD6529A9}" dt="2026-02-25T17:05:49.200" v="7967" actId="21"/>
          <ac:picMkLst>
            <pc:docMk/>
            <pc:sldMk cId="1289664000" sldId="537"/>
            <ac:picMk id="2050" creationId="{22A495FB-B9AD-0F48-804B-345DC2FB8090}"/>
          </ac:picMkLst>
        </pc:picChg>
      </pc:sldChg>
      <pc:sldChg chg="modSp mod">
        <pc:chgData name="James Williams" userId="c957a50b-491f-4d94-b4bc-52aca3e2340d" providerId="ADAL" clId="{24AD1EBB-B856-443B-9200-42FCDD6529A9}" dt="2026-02-24T17:07:08.568" v="7307" actId="20577"/>
        <pc:sldMkLst>
          <pc:docMk/>
          <pc:sldMk cId="1727329590" sldId="539"/>
        </pc:sldMkLst>
        <pc:spChg chg="mod">
          <ac:chgData name="James Williams" userId="c957a50b-491f-4d94-b4bc-52aca3e2340d" providerId="ADAL" clId="{24AD1EBB-B856-443B-9200-42FCDD6529A9}" dt="2026-02-24T17:07:08.568" v="7307" actId="20577"/>
          <ac:spMkLst>
            <pc:docMk/>
            <pc:sldMk cId="1727329590" sldId="539"/>
            <ac:spMk id="3" creationId="{00000000-0000-0000-0000-000000000000}"/>
          </ac:spMkLst>
        </pc:spChg>
        <pc:picChg chg="mod">
          <ac:chgData name="James Williams" userId="c957a50b-491f-4d94-b4bc-52aca3e2340d" providerId="ADAL" clId="{24AD1EBB-B856-443B-9200-42FCDD6529A9}" dt="2026-02-24T17:07:06.719" v="7306" actId="1076"/>
          <ac:picMkLst>
            <pc:docMk/>
            <pc:sldMk cId="1727329590" sldId="539"/>
            <ac:picMk id="1028" creationId="{862CDDEF-ADC5-423E-ADA0-2A82D0CF4ECE}"/>
          </ac:picMkLst>
        </pc:picChg>
      </pc:sldChg>
      <pc:sldChg chg="ord">
        <pc:chgData name="James Williams" userId="c957a50b-491f-4d94-b4bc-52aca3e2340d" providerId="ADAL" clId="{24AD1EBB-B856-443B-9200-42FCDD6529A9}" dt="2026-02-24T17:12:41.125" v="7450"/>
        <pc:sldMkLst>
          <pc:docMk/>
          <pc:sldMk cId="1845065058" sldId="543"/>
        </pc:sldMkLst>
      </pc:sldChg>
      <pc:sldChg chg="modSp mod">
        <pc:chgData name="James Williams" userId="c957a50b-491f-4d94-b4bc-52aca3e2340d" providerId="ADAL" clId="{24AD1EBB-B856-443B-9200-42FCDD6529A9}" dt="2026-02-24T16:16:28.046" v="6129" actId="13926"/>
        <pc:sldMkLst>
          <pc:docMk/>
          <pc:sldMk cId="777276582" sldId="547"/>
        </pc:sldMkLst>
        <pc:spChg chg="mod">
          <ac:chgData name="James Williams" userId="c957a50b-491f-4d94-b4bc-52aca3e2340d" providerId="ADAL" clId="{24AD1EBB-B856-443B-9200-42FCDD6529A9}" dt="2026-02-24T16:15:58.467" v="6120" actId="1076"/>
          <ac:spMkLst>
            <pc:docMk/>
            <pc:sldMk cId="777276582" sldId="547"/>
            <ac:spMk id="2" creationId="{7C99517C-23A2-4DA2-8A01-43F1237896E3}"/>
          </ac:spMkLst>
        </pc:spChg>
        <pc:spChg chg="mod">
          <ac:chgData name="James Williams" userId="c957a50b-491f-4d94-b4bc-52aca3e2340d" providerId="ADAL" clId="{24AD1EBB-B856-443B-9200-42FCDD6529A9}" dt="2026-02-24T16:16:28.046" v="6129" actId="13926"/>
          <ac:spMkLst>
            <pc:docMk/>
            <pc:sldMk cId="777276582" sldId="547"/>
            <ac:spMk id="3" creationId="{7CA8EAED-764C-4779-B906-7C62535EC336}"/>
          </ac:spMkLst>
        </pc:spChg>
        <pc:spChg chg="mod">
          <ac:chgData name="James Williams" userId="c957a50b-491f-4d94-b4bc-52aca3e2340d" providerId="ADAL" clId="{24AD1EBB-B856-443B-9200-42FCDD6529A9}" dt="2026-02-24T16:15:53.996" v="6118" actId="1076"/>
          <ac:spMkLst>
            <pc:docMk/>
            <pc:sldMk cId="777276582" sldId="547"/>
            <ac:spMk id="11" creationId="{96DC5BC6-8A84-3FB4-92DA-E91AB35ABDA9}"/>
          </ac:spMkLst>
        </pc:spChg>
        <pc:picChg chg="mod">
          <ac:chgData name="James Williams" userId="c957a50b-491f-4d94-b4bc-52aca3e2340d" providerId="ADAL" clId="{24AD1EBB-B856-443B-9200-42FCDD6529A9}" dt="2026-02-24T16:16:00.269" v="6121" actId="1076"/>
          <ac:picMkLst>
            <pc:docMk/>
            <pc:sldMk cId="777276582" sldId="547"/>
            <ac:picMk id="10" creationId="{36F0ED3E-3D04-20EF-6DB2-60E46D381F0E}"/>
          </ac:picMkLst>
        </pc:picChg>
      </pc:sldChg>
      <pc:sldChg chg="modSp mod">
        <pc:chgData name="James Williams" userId="c957a50b-491f-4d94-b4bc-52aca3e2340d" providerId="ADAL" clId="{24AD1EBB-B856-443B-9200-42FCDD6529A9}" dt="2026-02-24T16:16:45.236" v="6136" actId="15"/>
        <pc:sldMkLst>
          <pc:docMk/>
          <pc:sldMk cId="3419366989" sldId="550"/>
        </pc:sldMkLst>
        <pc:spChg chg="mod">
          <ac:chgData name="James Williams" userId="c957a50b-491f-4d94-b4bc-52aca3e2340d" providerId="ADAL" clId="{24AD1EBB-B856-443B-9200-42FCDD6529A9}" dt="2026-02-24T16:16:45.236" v="6136" actId="15"/>
          <ac:spMkLst>
            <pc:docMk/>
            <pc:sldMk cId="3419366989" sldId="550"/>
            <ac:spMk id="3" creationId="{7CA8EAED-764C-4779-B906-7C62535EC336}"/>
          </ac:spMkLst>
        </pc:spChg>
      </pc:sldChg>
      <pc:sldChg chg="modSp mod">
        <pc:chgData name="James Williams" userId="c957a50b-491f-4d94-b4bc-52aca3e2340d" providerId="ADAL" clId="{24AD1EBB-B856-443B-9200-42FCDD6529A9}" dt="2026-02-24T16:26:12.746" v="6240" actId="1076"/>
        <pc:sldMkLst>
          <pc:docMk/>
          <pc:sldMk cId="1989648899" sldId="555"/>
        </pc:sldMkLst>
        <pc:spChg chg="mod">
          <ac:chgData name="James Williams" userId="c957a50b-491f-4d94-b4bc-52aca3e2340d" providerId="ADAL" clId="{24AD1EBB-B856-443B-9200-42FCDD6529A9}" dt="2026-02-24T16:25:58.403" v="6236" actId="1076"/>
          <ac:spMkLst>
            <pc:docMk/>
            <pc:sldMk cId="1989648899" sldId="555"/>
            <ac:spMk id="5" creationId="{889D7FAE-078D-8335-7F9C-30293AF354CD}"/>
          </ac:spMkLst>
        </pc:spChg>
        <pc:spChg chg="mod">
          <ac:chgData name="James Williams" userId="c957a50b-491f-4d94-b4bc-52aca3e2340d" providerId="ADAL" clId="{24AD1EBB-B856-443B-9200-42FCDD6529A9}" dt="2026-02-24T16:26:12.746" v="6240" actId="1076"/>
          <ac:spMkLst>
            <pc:docMk/>
            <pc:sldMk cId="1989648899" sldId="555"/>
            <ac:spMk id="10" creationId="{00000000-0000-0000-0000-000000000000}"/>
          </ac:spMkLst>
        </pc:spChg>
        <pc:picChg chg="mod">
          <ac:chgData name="James Williams" userId="c957a50b-491f-4d94-b4bc-52aca3e2340d" providerId="ADAL" clId="{24AD1EBB-B856-443B-9200-42FCDD6529A9}" dt="2026-02-24T16:26:08.140" v="6239" actId="1076"/>
          <ac:picMkLst>
            <pc:docMk/>
            <pc:sldMk cId="1989648899" sldId="555"/>
            <ac:picMk id="7" creationId="{00000000-0000-0000-0000-000000000000}"/>
          </ac:picMkLst>
        </pc:picChg>
      </pc:sldChg>
      <pc:sldChg chg="modSp add mod">
        <pc:chgData name="James Williams" userId="c957a50b-491f-4d94-b4bc-52aca3e2340d" providerId="ADAL" clId="{24AD1EBB-B856-443B-9200-42FCDD6529A9}" dt="2026-02-24T16:47:53.489" v="6730" actId="5793"/>
        <pc:sldMkLst>
          <pc:docMk/>
          <pc:sldMk cId="1876464393" sldId="559"/>
        </pc:sldMkLst>
        <pc:spChg chg="mod">
          <ac:chgData name="James Williams" userId="c957a50b-491f-4d94-b4bc-52aca3e2340d" providerId="ADAL" clId="{24AD1EBB-B856-443B-9200-42FCDD6529A9}" dt="2026-02-24T16:47:53.489" v="6730" actId="5793"/>
          <ac:spMkLst>
            <pc:docMk/>
            <pc:sldMk cId="1876464393" sldId="559"/>
            <ac:spMk id="3" creationId="{126CA5B5-FDC9-4F57-88D0-60D210A23B9A}"/>
          </ac:spMkLst>
        </pc:spChg>
      </pc:sldChg>
      <pc:sldChg chg="del">
        <pc:chgData name="James Williams" userId="c957a50b-491f-4d94-b4bc-52aca3e2340d" providerId="ADAL" clId="{24AD1EBB-B856-443B-9200-42FCDD6529A9}" dt="2026-02-24T16:43:44.323" v="6661" actId="2696"/>
        <pc:sldMkLst>
          <pc:docMk/>
          <pc:sldMk cId="3721539377" sldId="559"/>
        </pc:sldMkLst>
      </pc:sldChg>
      <pc:sldChg chg="modSp mod">
        <pc:chgData name="James Williams" userId="c957a50b-491f-4d94-b4bc-52aca3e2340d" providerId="ADAL" clId="{24AD1EBB-B856-443B-9200-42FCDD6529A9}" dt="2026-02-25T18:09:12.115" v="8680" actId="1076"/>
        <pc:sldMkLst>
          <pc:docMk/>
          <pc:sldMk cId="1142761441" sldId="560"/>
        </pc:sldMkLst>
        <pc:spChg chg="mod">
          <ac:chgData name="James Williams" userId="c957a50b-491f-4d94-b4bc-52aca3e2340d" providerId="ADAL" clId="{24AD1EBB-B856-443B-9200-42FCDD6529A9}" dt="2026-02-25T16:14:31.041" v="7768" actId="13926"/>
          <ac:spMkLst>
            <pc:docMk/>
            <pc:sldMk cId="1142761441" sldId="560"/>
            <ac:spMk id="3" creationId="{00000000-0000-0000-0000-000000000000}"/>
          </ac:spMkLst>
        </pc:spChg>
        <pc:spChg chg="mod">
          <ac:chgData name="James Williams" userId="c957a50b-491f-4d94-b4bc-52aca3e2340d" providerId="ADAL" clId="{24AD1EBB-B856-443B-9200-42FCDD6529A9}" dt="2026-02-25T18:09:09.610" v="8679" actId="14100"/>
          <ac:spMkLst>
            <pc:docMk/>
            <pc:sldMk cId="1142761441" sldId="560"/>
            <ac:spMk id="4" creationId="{99389668-6DBA-40AA-863D-B99824DA55E4}"/>
          </ac:spMkLst>
        </pc:spChg>
        <pc:picChg chg="mod">
          <ac:chgData name="James Williams" userId="c957a50b-491f-4d94-b4bc-52aca3e2340d" providerId="ADAL" clId="{24AD1EBB-B856-443B-9200-42FCDD6529A9}" dt="2026-02-25T18:09:12.115" v="8680" actId="1076"/>
          <ac:picMkLst>
            <pc:docMk/>
            <pc:sldMk cId="1142761441" sldId="560"/>
            <ac:picMk id="6" creationId="{DC0E7B45-DBEB-46BD-9E4D-A95466C3D5B8}"/>
          </ac:picMkLst>
        </pc:picChg>
      </pc:sldChg>
      <pc:sldChg chg="addSp modSp mod">
        <pc:chgData name="James Williams" userId="c957a50b-491f-4d94-b4bc-52aca3e2340d" providerId="ADAL" clId="{24AD1EBB-B856-443B-9200-42FCDD6529A9}" dt="2026-02-24T16:03:38.443" v="5715" actId="13926"/>
        <pc:sldMkLst>
          <pc:docMk/>
          <pc:sldMk cId="1381748965" sldId="569"/>
        </pc:sldMkLst>
        <pc:spChg chg="mod">
          <ac:chgData name="James Williams" userId="c957a50b-491f-4d94-b4bc-52aca3e2340d" providerId="ADAL" clId="{24AD1EBB-B856-443B-9200-42FCDD6529A9}" dt="2026-02-24T16:03:11.824" v="5692" actId="14100"/>
          <ac:spMkLst>
            <pc:docMk/>
            <pc:sldMk cId="1381748965" sldId="569"/>
            <ac:spMk id="2" creationId="{00000000-0000-0000-0000-000000000000}"/>
          </ac:spMkLst>
        </pc:spChg>
        <pc:spChg chg="mod">
          <ac:chgData name="James Williams" userId="c957a50b-491f-4d94-b4bc-52aca3e2340d" providerId="ADAL" clId="{24AD1EBB-B856-443B-9200-42FCDD6529A9}" dt="2026-02-24T16:03:38.443" v="5715" actId="13926"/>
          <ac:spMkLst>
            <pc:docMk/>
            <pc:sldMk cId="1381748965" sldId="569"/>
            <ac:spMk id="3" creationId="{00000000-0000-0000-0000-000000000000}"/>
          </ac:spMkLst>
        </pc:spChg>
        <pc:spChg chg="add mod">
          <ac:chgData name="James Williams" userId="c957a50b-491f-4d94-b4bc-52aca3e2340d" providerId="ADAL" clId="{24AD1EBB-B856-443B-9200-42FCDD6529A9}" dt="2026-02-24T16:02:55.759" v="5688" actId="1076"/>
          <ac:spMkLst>
            <pc:docMk/>
            <pc:sldMk cId="1381748965" sldId="569"/>
            <ac:spMk id="4" creationId="{B583E75B-0688-06E4-8E45-09D9C3FF38F1}"/>
          </ac:spMkLst>
        </pc:spChg>
      </pc:sldChg>
      <pc:sldChg chg="add ord">
        <pc:chgData name="James Williams" userId="c957a50b-491f-4d94-b4bc-52aca3e2340d" providerId="ADAL" clId="{24AD1EBB-B856-443B-9200-42FCDD6529A9}" dt="2026-02-24T17:18:03.068" v="7743"/>
        <pc:sldMkLst>
          <pc:docMk/>
          <pc:sldMk cId="3051608637" sldId="578"/>
        </pc:sldMkLst>
      </pc:sldChg>
      <pc:sldChg chg="del">
        <pc:chgData name="James Williams" userId="c957a50b-491f-4d94-b4bc-52aca3e2340d" providerId="ADAL" clId="{24AD1EBB-B856-443B-9200-42FCDD6529A9}" dt="2026-02-24T16:42:04.487" v="6641" actId="2696"/>
        <pc:sldMkLst>
          <pc:docMk/>
          <pc:sldMk cId="2505994743" sldId="583"/>
        </pc:sldMkLst>
      </pc:sldChg>
      <pc:sldChg chg="modSp mod">
        <pc:chgData name="James Williams" userId="c957a50b-491f-4d94-b4bc-52aca3e2340d" providerId="ADAL" clId="{24AD1EBB-B856-443B-9200-42FCDD6529A9}" dt="2026-02-24T16:36:55.435" v="6563" actId="1076"/>
        <pc:sldMkLst>
          <pc:docMk/>
          <pc:sldMk cId="875065699" sldId="592"/>
        </pc:sldMkLst>
        <pc:spChg chg="mod">
          <ac:chgData name="James Williams" userId="c957a50b-491f-4d94-b4bc-52aca3e2340d" providerId="ADAL" clId="{24AD1EBB-B856-443B-9200-42FCDD6529A9}" dt="2026-02-24T16:36:55.435" v="6563" actId="1076"/>
          <ac:spMkLst>
            <pc:docMk/>
            <pc:sldMk cId="875065699" sldId="592"/>
            <ac:spMk id="2" creationId="{A6F1B557-DA53-42FB-EAF3-9C0434063377}"/>
          </ac:spMkLst>
        </pc:spChg>
      </pc:sldChg>
      <pc:sldChg chg="add del">
        <pc:chgData name="James Williams" userId="c957a50b-491f-4d94-b4bc-52aca3e2340d" providerId="ADAL" clId="{24AD1EBB-B856-443B-9200-42FCDD6529A9}" dt="2026-02-25T10:11:08.516" v="7746" actId="2696"/>
        <pc:sldMkLst>
          <pc:docMk/>
          <pc:sldMk cId="4141932491" sldId="696"/>
        </pc:sldMkLst>
      </pc:sldChg>
      <pc:sldChg chg="del">
        <pc:chgData name="James Williams" userId="c957a50b-491f-4d94-b4bc-52aca3e2340d" providerId="ADAL" clId="{24AD1EBB-B856-443B-9200-42FCDD6529A9}" dt="2026-02-24T16:41:18.932" v="6637" actId="2696"/>
        <pc:sldMkLst>
          <pc:docMk/>
          <pc:sldMk cId="2171981741" sldId="871"/>
        </pc:sldMkLst>
      </pc:sldChg>
      <pc:sldChg chg="add">
        <pc:chgData name="James Williams" userId="c957a50b-491f-4d94-b4bc-52aca3e2340d" providerId="ADAL" clId="{24AD1EBB-B856-443B-9200-42FCDD6529A9}" dt="2026-02-24T16:41:36.544" v="6638"/>
        <pc:sldMkLst>
          <pc:docMk/>
          <pc:sldMk cId="3732094704" sldId="871"/>
        </pc:sldMkLst>
      </pc:sldChg>
      <pc:sldChg chg="modSp add mod ord">
        <pc:chgData name="James Williams" userId="c957a50b-491f-4d94-b4bc-52aca3e2340d" providerId="ADAL" clId="{24AD1EBB-B856-443B-9200-42FCDD6529A9}" dt="2026-02-24T16:33:27.613" v="6502" actId="403"/>
        <pc:sldMkLst>
          <pc:docMk/>
          <pc:sldMk cId="74936853" sldId="872"/>
        </pc:sldMkLst>
        <pc:spChg chg="mod">
          <ac:chgData name="James Williams" userId="c957a50b-491f-4d94-b4bc-52aca3e2340d" providerId="ADAL" clId="{24AD1EBB-B856-443B-9200-42FCDD6529A9}" dt="2026-02-24T16:33:27.613" v="6502" actId="403"/>
          <ac:spMkLst>
            <pc:docMk/>
            <pc:sldMk cId="74936853" sldId="872"/>
            <ac:spMk id="2" creationId="{308D5166-BD47-DB73-7749-23F0E86BC6DF}"/>
          </ac:spMkLst>
        </pc:spChg>
      </pc:sldChg>
      <pc:sldChg chg="modSp mod">
        <pc:chgData name="James Williams" userId="c957a50b-491f-4d94-b4bc-52aca3e2340d" providerId="ADAL" clId="{24AD1EBB-B856-443B-9200-42FCDD6529A9}" dt="2026-02-24T16:01:53.746" v="5681" actId="27636"/>
        <pc:sldMkLst>
          <pc:docMk/>
          <pc:sldMk cId="3340225593" sldId="875"/>
        </pc:sldMkLst>
        <pc:spChg chg="mod">
          <ac:chgData name="James Williams" userId="c957a50b-491f-4d94-b4bc-52aca3e2340d" providerId="ADAL" clId="{24AD1EBB-B856-443B-9200-42FCDD6529A9}" dt="2026-02-24T16:01:49.123" v="5678" actId="14100"/>
          <ac:spMkLst>
            <pc:docMk/>
            <pc:sldMk cId="3340225593" sldId="875"/>
            <ac:spMk id="2" creationId="{E1D63ED3-8A4A-4E40-9013-10A2F2124C56}"/>
          </ac:spMkLst>
        </pc:spChg>
        <pc:spChg chg="mod">
          <ac:chgData name="James Williams" userId="c957a50b-491f-4d94-b4bc-52aca3e2340d" providerId="ADAL" clId="{24AD1EBB-B856-443B-9200-42FCDD6529A9}" dt="2026-02-24T16:01:53.746" v="5681" actId="27636"/>
          <ac:spMkLst>
            <pc:docMk/>
            <pc:sldMk cId="3340225593" sldId="875"/>
            <ac:spMk id="3" creationId="{BFE78491-8816-306A-F3E6-24D5FAEBFDF2}"/>
          </ac:spMkLst>
        </pc:spChg>
      </pc:sldChg>
      <pc:sldChg chg="modSp mod">
        <pc:chgData name="James Williams" userId="c957a50b-491f-4d94-b4bc-52aca3e2340d" providerId="ADAL" clId="{24AD1EBB-B856-443B-9200-42FCDD6529A9}" dt="2026-02-24T13:12:32.264" v="4844" actId="20577"/>
        <pc:sldMkLst>
          <pc:docMk/>
          <pc:sldMk cId="2514165235" sldId="880"/>
        </pc:sldMkLst>
        <pc:spChg chg="mod">
          <ac:chgData name="James Williams" userId="c957a50b-491f-4d94-b4bc-52aca3e2340d" providerId="ADAL" clId="{24AD1EBB-B856-443B-9200-42FCDD6529A9}" dt="2026-02-24T13:12:32.264" v="4844" actId="20577"/>
          <ac:spMkLst>
            <pc:docMk/>
            <pc:sldMk cId="2514165235" sldId="880"/>
            <ac:spMk id="3" creationId="{F9CA5582-49E0-21D2-66F8-0B21E332A8D1}"/>
          </ac:spMkLst>
        </pc:spChg>
      </pc:sldChg>
      <pc:sldChg chg="modSp mod">
        <pc:chgData name="James Williams" userId="c957a50b-491f-4d94-b4bc-52aca3e2340d" providerId="ADAL" clId="{24AD1EBB-B856-443B-9200-42FCDD6529A9}" dt="2026-02-24T13:15:15.426" v="4925" actId="20577"/>
        <pc:sldMkLst>
          <pc:docMk/>
          <pc:sldMk cId="3709895545" sldId="881"/>
        </pc:sldMkLst>
        <pc:spChg chg="mod">
          <ac:chgData name="James Williams" userId="c957a50b-491f-4d94-b4bc-52aca3e2340d" providerId="ADAL" clId="{24AD1EBB-B856-443B-9200-42FCDD6529A9}" dt="2026-02-24T13:15:15.426" v="4925" actId="20577"/>
          <ac:spMkLst>
            <pc:docMk/>
            <pc:sldMk cId="3709895545" sldId="881"/>
            <ac:spMk id="3" creationId="{B417FABE-5D4E-FD98-A01D-1ED18D7DEFF4}"/>
          </ac:spMkLst>
        </pc:spChg>
        <pc:grpChg chg="mod">
          <ac:chgData name="James Williams" userId="c957a50b-491f-4d94-b4bc-52aca3e2340d" providerId="ADAL" clId="{24AD1EBB-B856-443B-9200-42FCDD6529A9}" dt="2026-02-24T13:15:03.084" v="4917" actId="1076"/>
          <ac:grpSpMkLst>
            <pc:docMk/>
            <pc:sldMk cId="3709895545" sldId="881"/>
            <ac:grpSpMk id="13" creationId="{D1266345-C802-F1C8-9430-B39807D7707A}"/>
          </ac:grpSpMkLst>
        </pc:grpChg>
      </pc:sldChg>
      <pc:sldChg chg="modSp mod">
        <pc:chgData name="James Williams" userId="c957a50b-491f-4d94-b4bc-52aca3e2340d" providerId="ADAL" clId="{24AD1EBB-B856-443B-9200-42FCDD6529A9}" dt="2026-02-18T12:50:37.421" v="3578" actId="1076"/>
        <pc:sldMkLst>
          <pc:docMk/>
          <pc:sldMk cId="800660193" sldId="886"/>
        </pc:sldMkLst>
        <pc:spChg chg="mod">
          <ac:chgData name="James Williams" userId="c957a50b-491f-4d94-b4bc-52aca3e2340d" providerId="ADAL" clId="{24AD1EBB-B856-443B-9200-42FCDD6529A9}" dt="2026-02-18T12:50:37.421" v="3578" actId="1076"/>
          <ac:spMkLst>
            <pc:docMk/>
            <pc:sldMk cId="800660193" sldId="886"/>
            <ac:spMk id="4" creationId="{332D5005-8A76-7F32-E028-C2AA20BF69B7}"/>
          </ac:spMkLst>
        </pc:spChg>
      </pc:sldChg>
      <pc:sldChg chg="modSp mod">
        <pc:chgData name="James Williams" userId="c957a50b-491f-4d94-b4bc-52aca3e2340d" providerId="ADAL" clId="{24AD1EBB-B856-443B-9200-42FCDD6529A9}" dt="2026-02-24T16:40:55.459" v="6636" actId="1076"/>
        <pc:sldMkLst>
          <pc:docMk/>
          <pc:sldMk cId="3013206652" sldId="887"/>
        </pc:sldMkLst>
        <pc:spChg chg="mod">
          <ac:chgData name="James Williams" userId="c957a50b-491f-4d94-b4bc-52aca3e2340d" providerId="ADAL" clId="{24AD1EBB-B856-443B-9200-42FCDD6529A9}" dt="2026-02-24T16:40:52.618" v="6635" actId="1076"/>
          <ac:spMkLst>
            <pc:docMk/>
            <pc:sldMk cId="3013206652" sldId="887"/>
            <ac:spMk id="3" creationId="{50A0B3CE-A6B4-3091-4616-B6AC4ABBA9F4}"/>
          </ac:spMkLst>
        </pc:spChg>
        <pc:spChg chg="mod">
          <ac:chgData name="James Williams" userId="c957a50b-491f-4d94-b4bc-52aca3e2340d" providerId="ADAL" clId="{24AD1EBB-B856-443B-9200-42FCDD6529A9}" dt="2026-02-24T16:40:55.459" v="6636" actId="1076"/>
          <ac:spMkLst>
            <pc:docMk/>
            <pc:sldMk cId="3013206652" sldId="887"/>
            <ac:spMk id="4" creationId="{037FBE16-3764-D4CD-29DB-1C56BFFCAEA2}"/>
          </ac:spMkLst>
        </pc:spChg>
      </pc:sldChg>
      <pc:sldChg chg="modSp mod">
        <pc:chgData name="James Williams" userId="c957a50b-491f-4d94-b4bc-52aca3e2340d" providerId="ADAL" clId="{24AD1EBB-B856-443B-9200-42FCDD6529A9}" dt="2026-02-24T17:17:02.284" v="7735" actId="20577"/>
        <pc:sldMkLst>
          <pc:docMk/>
          <pc:sldMk cId="2307994786" sldId="888"/>
        </pc:sldMkLst>
        <pc:spChg chg="mod">
          <ac:chgData name="James Williams" userId="c957a50b-491f-4d94-b4bc-52aca3e2340d" providerId="ADAL" clId="{24AD1EBB-B856-443B-9200-42FCDD6529A9}" dt="2026-02-24T17:13:27.030" v="7453" actId="20577"/>
          <ac:spMkLst>
            <pc:docMk/>
            <pc:sldMk cId="2307994786" sldId="888"/>
            <ac:spMk id="3" creationId="{9D67944A-DB1D-DE26-4424-684C848491C9}"/>
          </ac:spMkLst>
        </pc:spChg>
        <pc:spChg chg="mod">
          <ac:chgData name="James Williams" userId="c957a50b-491f-4d94-b4bc-52aca3e2340d" providerId="ADAL" clId="{24AD1EBB-B856-443B-9200-42FCDD6529A9}" dt="2026-02-24T17:17:02.284" v="7735" actId="20577"/>
          <ac:spMkLst>
            <pc:docMk/>
            <pc:sldMk cId="2307994786" sldId="888"/>
            <ac:spMk id="4" creationId="{F8646473-96E0-91AF-6FAA-309FEAA6F2DC}"/>
          </ac:spMkLst>
        </pc:spChg>
      </pc:sldChg>
      <pc:sldChg chg="modSp mod ord">
        <pc:chgData name="James Williams" userId="c957a50b-491f-4d94-b4bc-52aca3e2340d" providerId="ADAL" clId="{24AD1EBB-B856-443B-9200-42FCDD6529A9}" dt="2026-02-24T13:13:13.254" v="4856" actId="1076"/>
        <pc:sldMkLst>
          <pc:docMk/>
          <pc:sldMk cId="4092211877" sldId="889"/>
        </pc:sldMkLst>
        <pc:spChg chg="mod">
          <ac:chgData name="James Williams" userId="c957a50b-491f-4d94-b4bc-52aca3e2340d" providerId="ADAL" clId="{24AD1EBB-B856-443B-9200-42FCDD6529A9}" dt="2026-02-24T13:13:00.662" v="4855" actId="20577"/>
          <ac:spMkLst>
            <pc:docMk/>
            <pc:sldMk cId="4092211877" sldId="889"/>
            <ac:spMk id="3" creationId="{C3F04708-8174-A2B5-88AF-1500165D079D}"/>
          </ac:spMkLst>
        </pc:spChg>
        <pc:grpChg chg="mod">
          <ac:chgData name="James Williams" userId="c957a50b-491f-4d94-b4bc-52aca3e2340d" providerId="ADAL" clId="{24AD1EBB-B856-443B-9200-42FCDD6529A9}" dt="2026-02-24T13:13:13.254" v="4856" actId="1076"/>
          <ac:grpSpMkLst>
            <pc:docMk/>
            <pc:sldMk cId="4092211877" sldId="889"/>
            <ac:grpSpMk id="9" creationId="{12EDD639-3DDC-FE3E-BF95-30ECB8A025FB}"/>
          </ac:grpSpMkLst>
        </pc:grpChg>
      </pc:sldChg>
      <pc:sldChg chg="modSp add del mod">
        <pc:chgData name="James Williams" userId="c957a50b-491f-4d94-b4bc-52aca3e2340d" providerId="ADAL" clId="{24AD1EBB-B856-443B-9200-42FCDD6529A9}" dt="2026-02-24T17:11:42.423" v="7427" actId="948"/>
        <pc:sldMkLst>
          <pc:docMk/>
          <pc:sldMk cId="723942631" sldId="891"/>
        </pc:sldMkLst>
        <pc:spChg chg="mod">
          <ac:chgData name="James Williams" userId="c957a50b-491f-4d94-b4bc-52aca3e2340d" providerId="ADAL" clId="{24AD1EBB-B856-443B-9200-42FCDD6529A9}" dt="2026-02-24T17:11:21.714" v="7424" actId="403"/>
          <ac:spMkLst>
            <pc:docMk/>
            <pc:sldMk cId="723942631" sldId="891"/>
            <ac:spMk id="2" creationId="{F883B78A-56B3-AC2A-F603-C775CC3ED669}"/>
          </ac:spMkLst>
        </pc:spChg>
        <pc:spChg chg="mod">
          <ac:chgData name="James Williams" userId="c957a50b-491f-4d94-b4bc-52aca3e2340d" providerId="ADAL" clId="{24AD1EBB-B856-443B-9200-42FCDD6529A9}" dt="2026-02-24T17:11:42.423" v="7427" actId="948"/>
          <ac:spMkLst>
            <pc:docMk/>
            <pc:sldMk cId="723942631" sldId="891"/>
            <ac:spMk id="3" creationId="{4D0A4FD1-86DB-D277-3593-ECB76DA6709E}"/>
          </ac:spMkLst>
        </pc:spChg>
      </pc:sldChg>
      <pc:sldChg chg="del">
        <pc:chgData name="James Williams" userId="c957a50b-491f-4d94-b4bc-52aca3e2340d" providerId="ADAL" clId="{24AD1EBB-B856-443B-9200-42FCDD6529A9}" dt="2026-02-24T17:09:18.808" v="7318" actId="2696"/>
        <pc:sldMkLst>
          <pc:docMk/>
          <pc:sldMk cId="1274839335" sldId="891"/>
        </pc:sldMkLst>
      </pc:sldChg>
      <pc:sldChg chg="modSp del mod">
        <pc:chgData name="James Williams" userId="c957a50b-491f-4d94-b4bc-52aca3e2340d" providerId="ADAL" clId="{24AD1EBB-B856-443B-9200-42FCDD6529A9}" dt="2026-02-24T17:09:18.808" v="7318" actId="2696"/>
        <pc:sldMkLst>
          <pc:docMk/>
          <pc:sldMk cId="1319131974" sldId="892"/>
        </pc:sldMkLst>
        <pc:spChg chg="mod">
          <ac:chgData name="James Williams" userId="c957a50b-491f-4d94-b4bc-52aca3e2340d" providerId="ADAL" clId="{24AD1EBB-B856-443B-9200-42FCDD6529A9}" dt="2026-02-24T17:08:24.856" v="7315" actId="13926"/>
          <ac:spMkLst>
            <pc:docMk/>
            <pc:sldMk cId="1319131974" sldId="892"/>
            <ac:spMk id="3" creationId="{32C0349B-45F4-271A-C42C-BC1771D9D1AB}"/>
          </ac:spMkLst>
        </pc:spChg>
      </pc:sldChg>
      <pc:sldChg chg="modSp add del mod">
        <pc:chgData name="James Williams" userId="c957a50b-491f-4d94-b4bc-52aca3e2340d" providerId="ADAL" clId="{24AD1EBB-B856-443B-9200-42FCDD6529A9}" dt="2026-02-24T17:10:59.423" v="7419" actId="1076"/>
        <pc:sldMkLst>
          <pc:docMk/>
          <pc:sldMk cId="4235504773" sldId="892"/>
        </pc:sldMkLst>
        <pc:spChg chg="mod">
          <ac:chgData name="James Williams" userId="c957a50b-491f-4d94-b4bc-52aca3e2340d" providerId="ADAL" clId="{24AD1EBB-B856-443B-9200-42FCDD6529A9}" dt="2026-02-24T17:10:52.008" v="7416" actId="13926"/>
          <ac:spMkLst>
            <pc:docMk/>
            <pc:sldMk cId="4235504773" sldId="892"/>
            <ac:spMk id="3" creationId="{32C0349B-45F4-271A-C42C-BC1771D9D1AB}"/>
          </ac:spMkLst>
        </pc:spChg>
        <pc:spChg chg="mod">
          <ac:chgData name="James Williams" userId="c957a50b-491f-4d94-b4bc-52aca3e2340d" providerId="ADAL" clId="{24AD1EBB-B856-443B-9200-42FCDD6529A9}" dt="2026-02-24T17:10:59.423" v="7419" actId="1076"/>
          <ac:spMkLst>
            <pc:docMk/>
            <pc:sldMk cId="4235504773" sldId="892"/>
            <ac:spMk id="4" creationId="{C07A2527-F6AC-72D5-049D-C4C43A36C667}"/>
          </ac:spMkLst>
        </pc:spChg>
      </pc:sldChg>
      <pc:sldChg chg="modSp add del mod">
        <pc:chgData name="James Williams" userId="c957a50b-491f-4d94-b4bc-52aca3e2340d" providerId="ADAL" clId="{24AD1EBB-B856-443B-9200-42FCDD6529A9}" dt="2026-02-24T17:11:07.803" v="7421" actId="207"/>
        <pc:sldMkLst>
          <pc:docMk/>
          <pc:sldMk cId="994410328" sldId="893"/>
        </pc:sldMkLst>
        <pc:spChg chg="mod">
          <ac:chgData name="James Williams" userId="c957a50b-491f-4d94-b4bc-52aca3e2340d" providerId="ADAL" clId="{24AD1EBB-B856-443B-9200-42FCDD6529A9}" dt="2026-02-24T17:11:07.803" v="7421" actId="207"/>
          <ac:spMkLst>
            <pc:docMk/>
            <pc:sldMk cId="994410328" sldId="893"/>
            <ac:spMk id="3" creationId="{52D84E84-5BA0-30BA-E271-C10911EEBF5F}"/>
          </ac:spMkLst>
        </pc:spChg>
      </pc:sldChg>
      <pc:sldChg chg="modSp del mod">
        <pc:chgData name="James Williams" userId="c957a50b-491f-4d94-b4bc-52aca3e2340d" providerId="ADAL" clId="{24AD1EBB-B856-443B-9200-42FCDD6529A9}" dt="2026-02-24T17:09:18.808" v="7318" actId="2696"/>
        <pc:sldMkLst>
          <pc:docMk/>
          <pc:sldMk cId="3427279320" sldId="893"/>
        </pc:sldMkLst>
        <pc:spChg chg="mod">
          <ac:chgData name="James Williams" userId="c957a50b-491f-4d94-b4bc-52aca3e2340d" providerId="ADAL" clId="{24AD1EBB-B856-443B-9200-42FCDD6529A9}" dt="2026-02-24T17:08:41.024" v="7317" actId="13926"/>
          <ac:spMkLst>
            <pc:docMk/>
            <pc:sldMk cId="3427279320" sldId="893"/>
            <ac:spMk id="3" creationId="{52D84E84-5BA0-30BA-E271-C10911EEBF5F}"/>
          </ac:spMkLst>
        </pc:spChg>
      </pc:sldChg>
      <pc:sldChg chg="modSp mod">
        <pc:chgData name="James Williams" userId="c957a50b-491f-4d94-b4bc-52aca3e2340d" providerId="ADAL" clId="{24AD1EBB-B856-443B-9200-42FCDD6529A9}" dt="2026-02-24T16:36:23.478" v="6556" actId="20577"/>
        <pc:sldMkLst>
          <pc:docMk/>
          <pc:sldMk cId="2716278417" sldId="895"/>
        </pc:sldMkLst>
        <pc:spChg chg="mod">
          <ac:chgData name="James Williams" userId="c957a50b-491f-4d94-b4bc-52aca3e2340d" providerId="ADAL" clId="{24AD1EBB-B856-443B-9200-42FCDD6529A9}" dt="2026-02-24T16:36:23.478" v="6556" actId="20577"/>
          <ac:spMkLst>
            <pc:docMk/>
            <pc:sldMk cId="2716278417" sldId="895"/>
            <ac:spMk id="2" creationId="{B8348521-0C14-0AC0-8C8B-EFD409746CB9}"/>
          </ac:spMkLst>
        </pc:spChg>
      </pc:sldChg>
      <pc:sldChg chg="del">
        <pc:chgData name="James Williams" userId="c957a50b-491f-4d94-b4bc-52aca3e2340d" providerId="ADAL" clId="{24AD1EBB-B856-443B-9200-42FCDD6529A9}" dt="2026-02-24T16:43:44.323" v="6661" actId="2696"/>
        <pc:sldMkLst>
          <pc:docMk/>
          <pc:sldMk cId="563077352" sldId="896"/>
        </pc:sldMkLst>
      </pc:sldChg>
      <pc:sldChg chg="add modNotesTx">
        <pc:chgData name="James Williams" userId="c957a50b-491f-4d94-b4bc-52aca3e2340d" providerId="ADAL" clId="{24AD1EBB-B856-443B-9200-42FCDD6529A9}" dt="2026-02-24T16:50:25.840" v="6827" actId="20577"/>
        <pc:sldMkLst>
          <pc:docMk/>
          <pc:sldMk cId="3474743197" sldId="896"/>
        </pc:sldMkLst>
      </pc:sldChg>
      <pc:sldChg chg="add">
        <pc:chgData name="James Williams" userId="c957a50b-491f-4d94-b4bc-52aca3e2340d" providerId="ADAL" clId="{24AD1EBB-B856-443B-9200-42FCDD6529A9}" dt="2026-02-24T16:44:12.475" v="6677"/>
        <pc:sldMkLst>
          <pc:docMk/>
          <pc:sldMk cId="2731503686" sldId="897"/>
        </pc:sldMkLst>
      </pc:sldChg>
      <pc:sldChg chg="del">
        <pc:chgData name="James Williams" userId="c957a50b-491f-4d94-b4bc-52aca3e2340d" providerId="ADAL" clId="{24AD1EBB-B856-443B-9200-42FCDD6529A9}" dt="2026-02-24T16:43:44.323" v="6661" actId="2696"/>
        <pc:sldMkLst>
          <pc:docMk/>
          <pc:sldMk cId="4210227878" sldId="897"/>
        </pc:sldMkLst>
      </pc:sldChg>
      <pc:sldChg chg="addSp modSp mod">
        <pc:chgData name="James Williams" userId="c957a50b-491f-4d94-b4bc-52aca3e2340d" providerId="ADAL" clId="{24AD1EBB-B856-443B-9200-42FCDD6529A9}" dt="2026-02-24T16:37:56.561" v="6567" actId="14100"/>
        <pc:sldMkLst>
          <pc:docMk/>
          <pc:sldMk cId="14637895" sldId="898"/>
        </pc:sldMkLst>
        <pc:spChg chg="mod">
          <ac:chgData name="James Williams" userId="c957a50b-491f-4d94-b4bc-52aca3e2340d" providerId="ADAL" clId="{24AD1EBB-B856-443B-9200-42FCDD6529A9}" dt="2026-02-24T16:26:53.604" v="6247" actId="1076"/>
          <ac:spMkLst>
            <pc:docMk/>
            <pc:sldMk cId="14637895" sldId="898"/>
            <ac:spMk id="2" creationId="{94FE374F-186D-D7C5-FFE9-A059BB744A1F}"/>
          </ac:spMkLst>
        </pc:spChg>
        <pc:spChg chg="mod">
          <ac:chgData name="James Williams" userId="c957a50b-491f-4d94-b4bc-52aca3e2340d" providerId="ADAL" clId="{24AD1EBB-B856-443B-9200-42FCDD6529A9}" dt="2026-02-24T16:32:45.349" v="6493" actId="403"/>
          <ac:spMkLst>
            <pc:docMk/>
            <pc:sldMk cId="14637895" sldId="898"/>
            <ac:spMk id="3" creationId="{865AAA8D-8CF9-3873-4107-1A1633873B2D}"/>
          </ac:spMkLst>
        </pc:spChg>
        <pc:spChg chg="add mod">
          <ac:chgData name="James Williams" userId="c957a50b-491f-4d94-b4bc-52aca3e2340d" providerId="ADAL" clId="{24AD1EBB-B856-443B-9200-42FCDD6529A9}" dt="2026-02-24T16:37:56.561" v="6567" actId="14100"/>
          <ac:spMkLst>
            <pc:docMk/>
            <pc:sldMk cId="14637895" sldId="898"/>
            <ac:spMk id="4" creationId="{6DC55361-0FCC-7902-E922-6F4D2A8EAAF5}"/>
          </ac:spMkLst>
        </pc:spChg>
      </pc:sldChg>
      <pc:sldChg chg="modSp del mod">
        <pc:chgData name="James Williams" userId="c957a50b-491f-4d94-b4bc-52aca3e2340d" providerId="ADAL" clId="{24AD1EBB-B856-443B-9200-42FCDD6529A9}" dt="2026-02-24T17:18:19.423" v="7745" actId="2696"/>
        <pc:sldMkLst>
          <pc:docMk/>
          <pc:sldMk cId="2591820224" sldId="899"/>
        </pc:sldMkLst>
        <pc:spChg chg="mod">
          <ac:chgData name="James Williams" userId="c957a50b-491f-4d94-b4bc-52aca3e2340d" providerId="ADAL" clId="{24AD1EBB-B856-443B-9200-42FCDD6529A9}" dt="2026-02-24T12:40:35.596" v="3730" actId="21"/>
          <ac:spMkLst>
            <pc:docMk/>
            <pc:sldMk cId="2591820224" sldId="899"/>
            <ac:spMk id="3" creationId="{AA5CF7D9-2223-B67B-87E0-8F21080DB292}"/>
          </ac:spMkLst>
        </pc:spChg>
      </pc:sldChg>
      <pc:sldChg chg="del">
        <pc:chgData name="James Williams" userId="c957a50b-491f-4d94-b4bc-52aca3e2340d" providerId="ADAL" clId="{24AD1EBB-B856-443B-9200-42FCDD6529A9}" dt="2026-02-24T16:43:44.323" v="6661" actId="2696"/>
        <pc:sldMkLst>
          <pc:docMk/>
          <pc:sldMk cId="938921784" sldId="900"/>
        </pc:sldMkLst>
      </pc:sldChg>
      <pc:sldChg chg="delSp modSp add mod">
        <pc:chgData name="James Williams" userId="c957a50b-491f-4d94-b4bc-52aca3e2340d" providerId="ADAL" clId="{24AD1EBB-B856-443B-9200-42FCDD6529A9}" dt="2026-02-24T16:54:16.387" v="6900" actId="20577"/>
        <pc:sldMkLst>
          <pc:docMk/>
          <pc:sldMk cId="2332486813" sldId="900"/>
        </pc:sldMkLst>
        <pc:spChg chg="mod">
          <ac:chgData name="James Williams" userId="c957a50b-491f-4d94-b4bc-52aca3e2340d" providerId="ADAL" clId="{24AD1EBB-B856-443B-9200-42FCDD6529A9}" dt="2026-02-24T16:54:16.387" v="6900" actId="20577"/>
          <ac:spMkLst>
            <pc:docMk/>
            <pc:sldMk cId="2332486813" sldId="900"/>
            <ac:spMk id="3" creationId="{0C1FF172-D675-3912-AA99-E4B3600363D2}"/>
          </ac:spMkLst>
        </pc:spChg>
        <pc:spChg chg="mod">
          <ac:chgData name="James Williams" userId="c957a50b-491f-4d94-b4bc-52aca3e2340d" providerId="ADAL" clId="{24AD1EBB-B856-443B-9200-42FCDD6529A9}" dt="2026-02-24T16:51:42.973" v="6839" actId="1076"/>
          <ac:spMkLst>
            <pc:docMk/>
            <pc:sldMk cId="2332486813" sldId="900"/>
            <ac:spMk id="7" creationId="{B6B8303E-B2B7-3AD3-167C-272FFFE16479}"/>
          </ac:spMkLst>
        </pc:spChg>
        <pc:spChg chg="del">
          <ac:chgData name="James Williams" userId="c957a50b-491f-4d94-b4bc-52aca3e2340d" providerId="ADAL" clId="{24AD1EBB-B856-443B-9200-42FCDD6529A9}" dt="2026-02-24T16:51:39.053" v="6838" actId="478"/>
          <ac:spMkLst>
            <pc:docMk/>
            <pc:sldMk cId="2332486813" sldId="900"/>
            <ac:spMk id="9" creationId="{E12C17AF-6547-1DBB-5DE2-666027ED3082}"/>
          </ac:spMkLst>
        </pc:spChg>
      </pc:sldChg>
      <pc:sldChg chg="del">
        <pc:chgData name="James Williams" userId="c957a50b-491f-4d94-b4bc-52aca3e2340d" providerId="ADAL" clId="{24AD1EBB-B856-443B-9200-42FCDD6529A9}" dt="2026-02-24T16:43:44.323" v="6661" actId="2696"/>
        <pc:sldMkLst>
          <pc:docMk/>
          <pc:sldMk cId="2075831080" sldId="901"/>
        </pc:sldMkLst>
      </pc:sldChg>
      <pc:sldChg chg="modSp add mod ord">
        <pc:chgData name="James Williams" userId="c957a50b-491f-4d94-b4bc-52aca3e2340d" providerId="ADAL" clId="{24AD1EBB-B856-443B-9200-42FCDD6529A9}" dt="2026-02-24T16:52:17.691" v="6854" actId="1076"/>
        <pc:sldMkLst>
          <pc:docMk/>
          <pc:sldMk cId="2358411487" sldId="901"/>
        </pc:sldMkLst>
        <pc:spChg chg="mod">
          <ac:chgData name="James Williams" userId="c957a50b-491f-4d94-b4bc-52aca3e2340d" providerId="ADAL" clId="{24AD1EBB-B856-443B-9200-42FCDD6529A9}" dt="2026-02-24T16:52:17.691" v="6854" actId="1076"/>
          <ac:spMkLst>
            <pc:docMk/>
            <pc:sldMk cId="2358411487" sldId="901"/>
            <ac:spMk id="2" creationId="{CA7BB420-BC95-35C4-6803-DF6B127D91D8}"/>
          </ac:spMkLst>
        </pc:spChg>
      </pc:sldChg>
      <pc:sldChg chg="modSp add mod">
        <pc:chgData name="James Williams" userId="c957a50b-491f-4d94-b4bc-52aca3e2340d" providerId="ADAL" clId="{24AD1EBB-B856-443B-9200-42FCDD6529A9}" dt="2026-02-24T16:52:23.170" v="6865" actId="20577"/>
        <pc:sldMkLst>
          <pc:docMk/>
          <pc:sldMk cId="1542764103" sldId="902"/>
        </pc:sldMkLst>
        <pc:spChg chg="mod">
          <ac:chgData name="James Williams" userId="c957a50b-491f-4d94-b4bc-52aca3e2340d" providerId="ADAL" clId="{24AD1EBB-B856-443B-9200-42FCDD6529A9}" dt="2026-02-24T16:52:23.170" v="6865" actId="20577"/>
          <ac:spMkLst>
            <pc:docMk/>
            <pc:sldMk cId="1542764103" sldId="902"/>
            <ac:spMk id="2" creationId="{651AF704-DD8D-C306-6FFA-CA84FC501591}"/>
          </ac:spMkLst>
        </pc:spChg>
      </pc:sldChg>
      <pc:sldChg chg="del">
        <pc:chgData name="James Williams" userId="c957a50b-491f-4d94-b4bc-52aca3e2340d" providerId="ADAL" clId="{24AD1EBB-B856-443B-9200-42FCDD6529A9}" dt="2026-02-24T16:43:44.323" v="6661" actId="2696"/>
        <pc:sldMkLst>
          <pc:docMk/>
          <pc:sldMk cId="3546966681" sldId="902"/>
        </pc:sldMkLst>
      </pc:sldChg>
      <pc:sldChg chg="del">
        <pc:chgData name="James Williams" userId="c957a50b-491f-4d94-b4bc-52aca3e2340d" providerId="ADAL" clId="{24AD1EBB-B856-443B-9200-42FCDD6529A9}" dt="2026-02-24T16:43:44.323" v="6661" actId="2696"/>
        <pc:sldMkLst>
          <pc:docMk/>
          <pc:sldMk cId="748565615" sldId="903"/>
        </pc:sldMkLst>
      </pc:sldChg>
      <pc:sldChg chg="modSp add mod">
        <pc:chgData name="James Williams" userId="c957a50b-491f-4d94-b4bc-52aca3e2340d" providerId="ADAL" clId="{24AD1EBB-B856-443B-9200-42FCDD6529A9}" dt="2026-02-25T10:43:01.397" v="7747" actId="313"/>
        <pc:sldMkLst>
          <pc:docMk/>
          <pc:sldMk cId="3566696119" sldId="903"/>
        </pc:sldMkLst>
        <pc:spChg chg="mod">
          <ac:chgData name="James Williams" userId="c957a50b-491f-4d94-b4bc-52aca3e2340d" providerId="ADAL" clId="{24AD1EBB-B856-443B-9200-42FCDD6529A9}" dt="2026-02-24T16:58:23.251" v="7019" actId="13926"/>
          <ac:spMkLst>
            <pc:docMk/>
            <pc:sldMk cId="3566696119" sldId="903"/>
            <ac:spMk id="2" creationId="{587A5280-EFF4-3309-2FBD-A1CF1833F066}"/>
          </ac:spMkLst>
        </pc:spChg>
        <pc:spChg chg="mod">
          <ac:chgData name="James Williams" userId="c957a50b-491f-4d94-b4bc-52aca3e2340d" providerId="ADAL" clId="{24AD1EBB-B856-443B-9200-42FCDD6529A9}" dt="2026-02-25T10:43:01.397" v="7747" actId="313"/>
          <ac:spMkLst>
            <pc:docMk/>
            <pc:sldMk cId="3566696119" sldId="903"/>
            <ac:spMk id="3" creationId="{6142C5EC-5F3C-2E9D-686F-63A49D05194C}"/>
          </ac:spMkLst>
        </pc:spChg>
        <pc:spChg chg="mod">
          <ac:chgData name="James Williams" userId="c957a50b-491f-4d94-b4bc-52aca3e2340d" providerId="ADAL" clId="{24AD1EBB-B856-443B-9200-42FCDD6529A9}" dt="2026-02-24T16:58:05.699" v="7018" actId="1076"/>
          <ac:spMkLst>
            <pc:docMk/>
            <pc:sldMk cId="3566696119" sldId="903"/>
            <ac:spMk id="6" creationId="{FD034C8B-CD5A-F4D6-B00D-0D8BE107C33F}"/>
          </ac:spMkLst>
        </pc:spChg>
      </pc:sldChg>
      <pc:sldChg chg="addSp delSp modSp add mod">
        <pc:chgData name="James Williams" userId="c957a50b-491f-4d94-b4bc-52aca3e2340d" providerId="ADAL" clId="{24AD1EBB-B856-443B-9200-42FCDD6529A9}" dt="2026-02-24T16:56:25.815" v="6956" actId="13926"/>
        <pc:sldMkLst>
          <pc:docMk/>
          <pc:sldMk cId="2438779038" sldId="904"/>
        </pc:sldMkLst>
        <pc:spChg chg="mod">
          <ac:chgData name="James Williams" userId="c957a50b-491f-4d94-b4bc-52aca3e2340d" providerId="ADAL" clId="{24AD1EBB-B856-443B-9200-42FCDD6529A9}" dt="2026-02-24T16:56:25.815" v="6956" actId="13926"/>
          <ac:spMkLst>
            <pc:docMk/>
            <pc:sldMk cId="2438779038" sldId="904"/>
            <ac:spMk id="2" creationId="{F5A517C6-1B86-C0ED-C70C-585345EB380E}"/>
          </ac:spMkLst>
        </pc:spChg>
        <pc:spChg chg="add del mod">
          <ac:chgData name="James Williams" userId="c957a50b-491f-4d94-b4bc-52aca3e2340d" providerId="ADAL" clId="{24AD1EBB-B856-443B-9200-42FCDD6529A9}" dt="2026-02-24T16:54:56.410" v="6913" actId="478"/>
          <ac:spMkLst>
            <pc:docMk/>
            <pc:sldMk cId="2438779038" sldId="904"/>
            <ac:spMk id="11" creationId="{24CB6E48-56F4-0C81-BF9B-4E16C5677195}"/>
          </ac:spMkLst>
        </pc:spChg>
        <pc:spChg chg="mod">
          <ac:chgData name="James Williams" userId="c957a50b-491f-4d94-b4bc-52aca3e2340d" providerId="ADAL" clId="{24AD1EBB-B856-443B-9200-42FCDD6529A9}" dt="2026-02-24T16:56:16.966" v="6953" actId="1076"/>
          <ac:spMkLst>
            <pc:docMk/>
            <pc:sldMk cId="2438779038" sldId="904"/>
            <ac:spMk id="13" creationId="{05ACA89D-2580-429C-C5E5-AD4AA7F61E2B}"/>
          </ac:spMkLst>
        </pc:spChg>
      </pc:sldChg>
      <pc:sldChg chg="del">
        <pc:chgData name="James Williams" userId="c957a50b-491f-4d94-b4bc-52aca3e2340d" providerId="ADAL" clId="{24AD1EBB-B856-443B-9200-42FCDD6529A9}" dt="2026-02-24T16:43:44.323" v="6661" actId="2696"/>
        <pc:sldMkLst>
          <pc:docMk/>
          <pc:sldMk cId="4231237763" sldId="904"/>
        </pc:sldMkLst>
      </pc:sldChg>
      <pc:sldChg chg="delSp modSp add mod">
        <pc:chgData name="James Williams" userId="c957a50b-491f-4d94-b4bc-52aca3e2340d" providerId="ADAL" clId="{24AD1EBB-B856-443B-9200-42FCDD6529A9}" dt="2026-02-24T16:56:55.903" v="6983" actId="20577"/>
        <pc:sldMkLst>
          <pc:docMk/>
          <pc:sldMk cId="1724585892" sldId="905"/>
        </pc:sldMkLst>
        <pc:spChg chg="mod">
          <ac:chgData name="James Williams" userId="c957a50b-491f-4d94-b4bc-52aca3e2340d" providerId="ADAL" clId="{24AD1EBB-B856-443B-9200-42FCDD6529A9}" dt="2026-02-24T16:56:55.903" v="6983" actId="20577"/>
          <ac:spMkLst>
            <pc:docMk/>
            <pc:sldMk cId="1724585892" sldId="905"/>
            <ac:spMk id="2" creationId="{9333DE2B-5E75-79CA-D3BA-81B0862EA81E}"/>
          </ac:spMkLst>
        </pc:spChg>
        <pc:spChg chg="del">
          <ac:chgData name="James Williams" userId="c957a50b-491f-4d94-b4bc-52aca3e2340d" providerId="ADAL" clId="{24AD1EBB-B856-443B-9200-42FCDD6529A9}" dt="2026-02-24T16:55:35.539" v="6924" actId="478"/>
          <ac:spMkLst>
            <pc:docMk/>
            <pc:sldMk cId="1724585892" sldId="905"/>
            <ac:spMk id="11" creationId="{D181B07B-0282-08FF-A1A0-DCDF65CE5304}"/>
          </ac:spMkLst>
        </pc:spChg>
        <pc:spChg chg="mod">
          <ac:chgData name="James Williams" userId="c957a50b-491f-4d94-b4bc-52aca3e2340d" providerId="ADAL" clId="{24AD1EBB-B856-443B-9200-42FCDD6529A9}" dt="2026-02-24T16:56:54.607" v="6982" actId="1076"/>
          <ac:spMkLst>
            <pc:docMk/>
            <pc:sldMk cId="1724585892" sldId="905"/>
            <ac:spMk id="13" creationId="{F2631E85-DE1F-CC7C-518E-0A25F0847880}"/>
          </ac:spMkLst>
        </pc:spChg>
      </pc:sldChg>
      <pc:sldChg chg="del">
        <pc:chgData name="James Williams" userId="c957a50b-491f-4d94-b4bc-52aca3e2340d" providerId="ADAL" clId="{24AD1EBB-B856-443B-9200-42FCDD6529A9}" dt="2026-02-24T16:43:44.323" v="6661" actId="2696"/>
        <pc:sldMkLst>
          <pc:docMk/>
          <pc:sldMk cId="2020383257" sldId="905"/>
        </pc:sldMkLst>
      </pc:sldChg>
      <pc:sldChg chg="delSp modSp add mod">
        <pc:chgData name="James Williams" userId="c957a50b-491f-4d94-b4bc-52aca3e2340d" providerId="ADAL" clId="{24AD1EBB-B856-443B-9200-42FCDD6529A9}" dt="2026-02-24T16:57:57.621" v="7017" actId="1076"/>
        <pc:sldMkLst>
          <pc:docMk/>
          <pc:sldMk cId="58917260" sldId="906"/>
        </pc:sldMkLst>
        <pc:spChg chg="mod">
          <ac:chgData name="James Williams" userId="c957a50b-491f-4d94-b4bc-52aca3e2340d" providerId="ADAL" clId="{24AD1EBB-B856-443B-9200-42FCDD6529A9}" dt="2026-02-24T16:57:26.632" v="7012" actId="13926"/>
          <ac:spMkLst>
            <pc:docMk/>
            <pc:sldMk cId="58917260" sldId="906"/>
            <ac:spMk id="2" creationId="{DF026BA2-9572-E846-1E9F-1DBB83983177}"/>
          </ac:spMkLst>
        </pc:spChg>
        <pc:spChg chg="del">
          <ac:chgData name="James Williams" userId="c957a50b-491f-4d94-b4bc-52aca3e2340d" providerId="ADAL" clId="{24AD1EBB-B856-443B-9200-42FCDD6529A9}" dt="2026-02-24T16:57:08.279" v="7000" actId="478"/>
          <ac:spMkLst>
            <pc:docMk/>
            <pc:sldMk cId="58917260" sldId="906"/>
            <ac:spMk id="11" creationId="{A989DE24-D5C3-6ED4-C487-3360C1EE5AED}"/>
          </ac:spMkLst>
        </pc:spChg>
        <pc:spChg chg="mod">
          <ac:chgData name="James Williams" userId="c957a50b-491f-4d94-b4bc-52aca3e2340d" providerId="ADAL" clId="{24AD1EBB-B856-443B-9200-42FCDD6529A9}" dt="2026-02-24T16:57:57.621" v="7017" actId="1076"/>
          <ac:spMkLst>
            <pc:docMk/>
            <pc:sldMk cId="58917260" sldId="906"/>
            <ac:spMk id="13" creationId="{B08E7963-6675-F89B-15C9-426FB03C1045}"/>
          </ac:spMkLst>
        </pc:spChg>
      </pc:sldChg>
      <pc:sldChg chg="del">
        <pc:chgData name="James Williams" userId="c957a50b-491f-4d94-b4bc-52aca3e2340d" providerId="ADAL" clId="{24AD1EBB-B856-443B-9200-42FCDD6529A9}" dt="2026-02-24T16:43:44.323" v="6661" actId="2696"/>
        <pc:sldMkLst>
          <pc:docMk/>
          <pc:sldMk cId="4054632100" sldId="906"/>
        </pc:sldMkLst>
      </pc:sldChg>
      <pc:sldChg chg="modSp mod ord">
        <pc:chgData name="James Williams" userId="c957a50b-491f-4d94-b4bc-52aca3e2340d" providerId="ADAL" clId="{24AD1EBB-B856-443B-9200-42FCDD6529A9}" dt="2026-02-24T16:44:55.647" v="6689" actId="1076"/>
        <pc:sldMkLst>
          <pc:docMk/>
          <pc:sldMk cId="3873666962" sldId="907"/>
        </pc:sldMkLst>
        <pc:picChg chg="mod">
          <ac:chgData name="James Williams" userId="c957a50b-491f-4d94-b4bc-52aca3e2340d" providerId="ADAL" clId="{24AD1EBB-B856-443B-9200-42FCDD6529A9}" dt="2026-02-24T16:44:55.647" v="6689" actId="1076"/>
          <ac:picMkLst>
            <pc:docMk/>
            <pc:sldMk cId="3873666962" sldId="907"/>
            <ac:picMk id="6" creationId="{862B3702-08B7-2F33-B8D6-689294ED98FC}"/>
          </ac:picMkLst>
        </pc:picChg>
      </pc:sldChg>
      <pc:sldChg chg="ord">
        <pc:chgData name="James Williams" userId="c957a50b-491f-4d94-b4bc-52aca3e2340d" providerId="ADAL" clId="{24AD1EBB-B856-443B-9200-42FCDD6529A9}" dt="2026-02-24T16:44:43.713" v="6685"/>
        <pc:sldMkLst>
          <pc:docMk/>
          <pc:sldMk cId="3747494994" sldId="908"/>
        </pc:sldMkLst>
      </pc:sldChg>
      <pc:sldChg chg="modSp mod">
        <pc:chgData name="James Williams" userId="c957a50b-491f-4d94-b4bc-52aca3e2340d" providerId="ADAL" clId="{24AD1EBB-B856-443B-9200-42FCDD6529A9}" dt="2026-02-24T16:35:37.048" v="6544" actId="20577"/>
        <pc:sldMkLst>
          <pc:docMk/>
          <pc:sldMk cId="3193578181" sldId="909"/>
        </pc:sldMkLst>
        <pc:spChg chg="mod">
          <ac:chgData name="James Williams" userId="c957a50b-491f-4d94-b4bc-52aca3e2340d" providerId="ADAL" clId="{24AD1EBB-B856-443B-9200-42FCDD6529A9}" dt="2026-02-24T16:35:11.950" v="6525" actId="14100"/>
          <ac:spMkLst>
            <pc:docMk/>
            <pc:sldMk cId="3193578181" sldId="909"/>
            <ac:spMk id="2" creationId="{5F430C50-95A4-500C-5F1C-0E0B80E2D24E}"/>
          </ac:spMkLst>
        </pc:spChg>
        <pc:spChg chg="mod">
          <ac:chgData name="James Williams" userId="c957a50b-491f-4d94-b4bc-52aca3e2340d" providerId="ADAL" clId="{24AD1EBB-B856-443B-9200-42FCDD6529A9}" dt="2026-02-24T16:35:37.048" v="6544" actId="20577"/>
          <ac:spMkLst>
            <pc:docMk/>
            <pc:sldMk cId="3193578181" sldId="909"/>
            <ac:spMk id="3" creationId="{DE81CE8F-C118-4B9E-0E30-0DBF4C965D81}"/>
          </ac:spMkLst>
        </pc:spChg>
        <pc:picChg chg="mod">
          <ac:chgData name="James Williams" userId="c957a50b-491f-4d94-b4bc-52aca3e2340d" providerId="ADAL" clId="{24AD1EBB-B856-443B-9200-42FCDD6529A9}" dt="2026-02-24T16:35:09.127" v="6524" actId="1076"/>
          <ac:picMkLst>
            <pc:docMk/>
            <pc:sldMk cId="3193578181" sldId="909"/>
            <ac:picMk id="5" creationId="{C96E92B3-09B2-A54A-BE23-5F4754A93427}"/>
          </ac:picMkLst>
        </pc:picChg>
      </pc:sldChg>
      <pc:sldChg chg="del">
        <pc:chgData name="James Williams" userId="c957a50b-491f-4d94-b4bc-52aca3e2340d" providerId="ADAL" clId="{24AD1EBB-B856-443B-9200-42FCDD6529A9}" dt="2026-02-24T16:43:44.323" v="6661" actId="2696"/>
        <pc:sldMkLst>
          <pc:docMk/>
          <pc:sldMk cId="2518256774" sldId="910"/>
        </pc:sldMkLst>
      </pc:sldChg>
      <pc:sldChg chg="addSp modSp add mod">
        <pc:chgData name="James Williams" userId="c957a50b-491f-4d94-b4bc-52aca3e2340d" providerId="ADAL" clId="{24AD1EBB-B856-443B-9200-42FCDD6529A9}" dt="2026-02-25T10:58:07.143" v="7751" actId="20577"/>
        <pc:sldMkLst>
          <pc:docMk/>
          <pc:sldMk cId="4081355510" sldId="910"/>
        </pc:sldMkLst>
        <pc:spChg chg="mod">
          <ac:chgData name="James Williams" userId="c957a50b-491f-4d94-b4bc-52aca3e2340d" providerId="ADAL" clId="{24AD1EBB-B856-443B-9200-42FCDD6529A9}" dt="2026-02-25T10:58:07.143" v="7751" actId="20577"/>
          <ac:spMkLst>
            <pc:docMk/>
            <pc:sldMk cId="4081355510" sldId="910"/>
            <ac:spMk id="2" creationId="{6FE75BCA-EFE7-3A54-084B-D893FF71A5F6}"/>
          </ac:spMkLst>
        </pc:spChg>
        <pc:spChg chg="mod">
          <ac:chgData name="James Williams" userId="c957a50b-491f-4d94-b4bc-52aca3e2340d" providerId="ADAL" clId="{24AD1EBB-B856-443B-9200-42FCDD6529A9}" dt="2026-02-25T10:57:41.199" v="7749" actId="27636"/>
          <ac:spMkLst>
            <pc:docMk/>
            <pc:sldMk cId="4081355510" sldId="910"/>
            <ac:spMk id="3" creationId="{3C2DD750-428A-69BF-7D82-E816BB0B3237}"/>
          </ac:spMkLst>
        </pc:spChg>
        <pc:picChg chg="add mod">
          <ac:chgData name="James Williams" userId="c957a50b-491f-4d94-b4bc-52aca3e2340d" providerId="ADAL" clId="{24AD1EBB-B856-443B-9200-42FCDD6529A9}" dt="2026-02-25T10:57:48.048" v="7750"/>
          <ac:picMkLst>
            <pc:docMk/>
            <pc:sldMk cId="4081355510" sldId="910"/>
            <ac:picMk id="4" creationId="{597A0F75-B01E-F655-51B5-B1DE53C5EFFD}"/>
          </ac:picMkLst>
        </pc:picChg>
      </pc:sldChg>
      <pc:sldChg chg="addSp modSp del mod ord">
        <pc:chgData name="James Williams" userId="c957a50b-491f-4d94-b4bc-52aca3e2340d" providerId="ADAL" clId="{24AD1EBB-B856-443B-9200-42FCDD6529A9}" dt="2026-02-24T17:17:57.786" v="7741" actId="2696"/>
        <pc:sldMkLst>
          <pc:docMk/>
          <pc:sldMk cId="3265314571" sldId="911"/>
        </pc:sldMkLst>
        <pc:grpChg chg="add mod">
          <ac:chgData name="James Williams" userId="c957a50b-491f-4d94-b4bc-52aca3e2340d" providerId="ADAL" clId="{24AD1EBB-B856-443B-9200-42FCDD6529A9}" dt="2026-02-24T17:17:34.361" v="7736" actId="164"/>
          <ac:grpSpMkLst>
            <pc:docMk/>
            <pc:sldMk cId="3265314571" sldId="911"/>
            <ac:grpSpMk id="4" creationId="{0D9BE0E7-7D68-AF9C-0281-49C07521EA7D}"/>
          </ac:grpSpMkLst>
        </pc:grpChg>
        <pc:picChg chg="mod">
          <ac:chgData name="James Williams" userId="c957a50b-491f-4d94-b4bc-52aca3e2340d" providerId="ADAL" clId="{24AD1EBB-B856-443B-9200-42FCDD6529A9}" dt="2026-02-24T17:17:34.361" v="7736" actId="164"/>
          <ac:picMkLst>
            <pc:docMk/>
            <pc:sldMk cId="3265314571" sldId="911"/>
            <ac:picMk id="3" creationId="{DA9802FB-15B8-5EC3-2D80-0152BFB3DECA}"/>
          </ac:picMkLst>
        </pc:picChg>
        <pc:picChg chg="mod">
          <ac:chgData name="James Williams" userId="c957a50b-491f-4d94-b4bc-52aca3e2340d" providerId="ADAL" clId="{24AD1EBB-B856-443B-9200-42FCDD6529A9}" dt="2026-02-24T17:17:34.361" v="7736" actId="164"/>
          <ac:picMkLst>
            <pc:docMk/>
            <pc:sldMk cId="3265314571" sldId="911"/>
            <ac:picMk id="10" creationId="{1DC49F25-4A16-0EFA-18AB-EA83DEF5E24D}"/>
          </ac:picMkLst>
        </pc:picChg>
        <pc:picChg chg="mod">
          <ac:chgData name="James Williams" userId="c957a50b-491f-4d94-b4bc-52aca3e2340d" providerId="ADAL" clId="{24AD1EBB-B856-443B-9200-42FCDD6529A9}" dt="2026-02-24T17:17:34.361" v="7736" actId="164"/>
          <ac:picMkLst>
            <pc:docMk/>
            <pc:sldMk cId="3265314571" sldId="911"/>
            <ac:picMk id="11" creationId="{87792E28-AEA9-1CB4-6C63-BE864F1D9BD7}"/>
          </ac:picMkLst>
        </pc:picChg>
      </pc:sldChg>
      <pc:sldChg chg="del">
        <pc:chgData name="James Williams" userId="c957a50b-491f-4d94-b4bc-52aca3e2340d" providerId="ADAL" clId="{24AD1EBB-B856-443B-9200-42FCDD6529A9}" dt="2026-02-24T16:41:42.126" v="6639" actId="2696"/>
        <pc:sldMkLst>
          <pc:docMk/>
          <pc:sldMk cId="3123081255" sldId="912"/>
        </pc:sldMkLst>
      </pc:sldChg>
      <pc:sldChg chg="modSp mod">
        <pc:chgData name="James Williams" userId="c957a50b-491f-4d94-b4bc-52aca3e2340d" providerId="ADAL" clId="{24AD1EBB-B856-443B-9200-42FCDD6529A9}" dt="2026-02-24T17:17:49.540" v="7740" actId="20577"/>
        <pc:sldMkLst>
          <pc:docMk/>
          <pc:sldMk cId="1125636982" sldId="915"/>
        </pc:sldMkLst>
        <pc:spChg chg="mod">
          <ac:chgData name="James Williams" userId="c957a50b-491f-4d94-b4bc-52aca3e2340d" providerId="ADAL" clId="{24AD1EBB-B856-443B-9200-42FCDD6529A9}" dt="2026-02-18T12:51:53.040" v="3601" actId="20577"/>
          <ac:spMkLst>
            <pc:docMk/>
            <pc:sldMk cId="1125636982" sldId="915"/>
            <ac:spMk id="2" creationId="{0BC0FF4D-D8B6-CA51-7CB4-380D4A656C12}"/>
          </ac:spMkLst>
        </pc:spChg>
        <pc:spChg chg="mod">
          <ac:chgData name="James Williams" userId="c957a50b-491f-4d94-b4bc-52aca3e2340d" providerId="ADAL" clId="{24AD1EBB-B856-443B-9200-42FCDD6529A9}" dt="2026-02-24T17:17:49.540" v="7740" actId="20577"/>
          <ac:spMkLst>
            <pc:docMk/>
            <pc:sldMk cId="1125636982" sldId="915"/>
            <ac:spMk id="14" creationId="{4899FF6A-09E4-C2D2-9904-7C7597180CE6}"/>
          </ac:spMkLst>
        </pc:spChg>
      </pc:sldChg>
      <pc:sldChg chg="add del ord">
        <pc:chgData name="James Williams" userId="c957a50b-491f-4d94-b4bc-52aca3e2340d" providerId="ADAL" clId="{24AD1EBB-B856-443B-9200-42FCDD6529A9}" dt="2026-02-24T16:02:01.809" v="5682" actId="2696"/>
        <pc:sldMkLst>
          <pc:docMk/>
          <pc:sldMk cId="1262182850" sldId="916"/>
        </pc:sldMkLst>
      </pc:sldChg>
      <pc:sldChg chg="del">
        <pc:chgData name="James Williams" userId="c957a50b-491f-4d94-b4bc-52aca3e2340d" providerId="ADAL" clId="{24AD1EBB-B856-443B-9200-42FCDD6529A9}" dt="2026-02-24T17:13:37.239" v="7454" actId="2696"/>
        <pc:sldMkLst>
          <pc:docMk/>
          <pc:sldMk cId="2050543064" sldId="917"/>
        </pc:sldMkLst>
      </pc:sldChg>
      <pc:sldChg chg="delSp modSp new mod">
        <pc:chgData name="James Williams" userId="c957a50b-491f-4d94-b4bc-52aca3e2340d" providerId="ADAL" clId="{24AD1EBB-B856-443B-9200-42FCDD6529A9}" dt="2026-02-18T12:48:48.763" v="3566" actId="478"/>
        <pc:sldMkLst>
          <pc:docMk/>
          <pc:sldMk cId="71018677" sldId="921"/>
        </pc:sldMkLst>
        <pc:spChg chg="mod">
          <ac:chgData name="James Williams" userId="c957a50b-491f-4d94-b4bc-52aca3e2340d" providerId="ADAL" clId="{24AD1EBB-B856-443B-9200-42FCDD6529A9}" dt="2026-02-18T12:48:46.411" v="3565" actId="20577"/>
          <ac:spMkLst>
            <pc:docMk/>
            <pc:sldMk cId="71018677" sldId="921"/>
            <ac:spMk id="2" creationId="{2A358C1C-79DD-E34B-3268-4FCB52F0C596}"/>
          </ac:spMkLst>
        </pc:spChg>
      </pc:sldChg>
      <pc:sldChg chg="modSp new del mod">
        <pc:chgData name="James Williams" userId="c957a50b-491f-4d94-b4bc-52aca3e2340d" providerId="ADAL" clId="{24AD1EBB-B856-443B-9200-42FCDD6529A9}" dt="2026-02-24T17:13:41.053" v="7455" actId="2696"/>
        <pc:sldMkLst>
          <pc:docMk/>
          <pc:sldMk cId="3897655643" sldId="922"/>
        </pc:sldMkLst>
      </pc:sldChg>
      <pc:sldChg chg="modSp new mod">
        <pc:chgData name="James Williams" userId="c957a50b-491f-4d94-b4bc-52aca3e2340d" providerId="ADAL" clId="{24AD1EBB-B856-443B-9200-42FCDD6529A9}" dt="2026-02-24T13:09:05.910" v="4664" actId="13926"/>
        <pc:sldMkLst>
          <pc:docMk/>
          <pc:sldMk cId="180914943" sldId="923"/>
        </pc:sldMkLst>
        <pc:spChg chg="mod">
          <ac:chgData name="James Williams" userId="c957a50b-491f-4d94-b4bc-52aca3e2340d" providerId="ADAL" clId="{24AD1EBB-B856-443B-9200-42FCDD6529A9}" dt="2026-02-24T13:07:37.145" v="4538" actId="1076"/>
          <ac:spMkLst>
            <pc:docMk/>
            <pc:sldMk cId="180914943" sldId="923"/>
            <ac:spMk id="2" creationId="{51C36EF3-809B-F7AE-58C4-20EE1DC904C6}"/>
          </ac:spMkLst>
        </pc:spChg>
        <pc:spChg chg="mod">
          <ac:chgData name="James Williams" userId="c957a50b-491f-4d94-b4bc-52aca3e2340d" providerId="ADAL" clId="{24AD1EBB-B856-443B-9200-42FCDD6529A9}" dt="2026-02-24T13:09:05.910" v="4664" actId="13926"/>
          <ac:spMkLst>
            <pc:docMk/>
            <pc:sldMk cId="180914943" sldId="923"/>
            <ac:spMk id="3" creationId="{4FBC0FEC-489F-0B51-8411-149D6CABB794}"/>
          </ac:spMkLst>
        </pc:spChg>
      </pc:sldChg>
      <pc:sldChg chg="addSp delSp modSp add mod ord">
        <pc:chgData name="James Williams" userId="c957a50b-491f-4d94-b4bc-52aca3e2340d" providerId="ADAL" clId="{24AD1EBB-B856-443B-9200-42FCDD6529A9}" dt="2026-02-24T15:40:01.236" v="5005" actId="13926"/>
        <pc:sldMkLst>
          <pc:docMk/>
          <pc:sldMk cId="1173127254" sldId="924"/>
        </pc:sldMkLst>
        <pc:spChg chg="mod">
          <ac:chgData name="James Williams" userId="c957a50b-491f-4d94-b4bc-52aca3e2340d" providerId="ADAL" clId="{24AD1EBB-B856-443B-9200-42FCDD6529A9}" dt="2026-02-24T13:06:48.536" v="4518" actId="20577"/>
          <ac:spMkLst>
            <pc:docMk/>
            <pc:sldMk cId="1173127254" sldId="924"/>
            <ac:spMk id="2" creationId="{75F89A76-1197-E0C1-4B0D-89076544EF35}"/>
          </ac:spMkLst>
        </pc:spChg>
        <pc:spChg chg="mod">
          <ac:chgData name="James Williams" userId="c957a50b-491f-4d94-b4bc-52aca3e2340d" providerId="ADAL" clId="{24AD1EBB-B856-443B-9200-42FCDD6529A9}" dt="2026-02-24T15:40:01.236" v="5005" actId="13926"/>
          <ac:spMkLst>
            <pc:docMk/>
            <pc:sldMk cId="1173127254" sldId="924"/>
            <ac:spMk id="3" creationId="{E755D32A-0CE2-0E1F-A589-48E8EFBF1A28}"/>
          </ac:spMkLst>
        </pc:spChg>
        <pc:spChg chg="mod">
          <ac:chgData name="James Williams" userId="c957a50b-491f-4d94-b4bc-52aca3e2340d" providerId="ADAL" clId="{24AD1EBB-B856-443B-9200-42FCDD6529A9}" dt="2026-02-24T13:07:03.035" v="4527" actId="14100"/>
          <ac:spMkLst>
            <pc:docMk/>
            <pc:sldMk cId="1173127254" sldId="924"/>
            <ac:spMk id="4" creationId="{F155B70D-A9E5-F6E4-0463-6ED83DC3FE14}"/>
          </ac:spMkLst>
        </pc:spChg>
        <pc:spChg chg="add">
          <ac:chgData name="James Williams" userId="c957a50b-491f-4d94-b4bc-52aca3e2340d" providerId="ADAL" clId="{24AD1EBB-B856-443B-9200-42FCDD6529A9}" dt="2026-02-24T12:42:30.050" v="3739"/>
          <ac:spMkLst>
            <pc:docMk/>
            <pc:sldMk cId="1173127254" sldId="924"/>
            <ac:spMk id="7" creationId="{E6178DAC-F6AE-D2DD-9403-3CB455B06E7C}"/>
          </ac:spMkLst>
        </pc:spChg>
        <pc:spChg chg="add">
          <ac:chgData name="James Williams" userId="c957a50b-491f-4d94-b4bc-52aca3e2340d" providerId="ADAL" clId="{24AD1EBB-B856-443B-9200-42FCDD6529A9}" dt="2026-02-24T12:46:33.814" v="3871"/>
          <ac:spMkLst>
            <pc:docMk/>
            <pc:sldMk cId="1173127254" sldId="924"/>
            <ac:spMk id="8" creationId="{2A271C34-6EB1-990C-D3C9-DEBF9098864C}"/>
          </ac:spMkLst>
        </pc:spChg>
        <pc:picChg chg="add del mod">
          <ac:chgData name="James Williams" userId="c957a50b-491f-4d94-b4bc-52aca3e2340d" providerId="ADAL" clId="{24AD1EBB-B856-443B-9200-42FCDD6529A9}" dt="2026-02-24T13:07:07.333" v="4528" actId="1076"/>
          <ac:picMkLst>
            <pc:docMk/>
            <pc:sldMk cId="1173127254" sldId="924"/>
            <ac:picMk id="6" creationId="{B2E9B4FB-20BD-B6B8-CAD7-73DB5A338DE4}"/>
          </ac:picMkLst>
        </pc:picChg>
        <pc:picChg chg="add mod">
          <ac:chgData name="James Williams" userId="c957a50b-491f-4d94-b4bc-52aca3e2340d" providerId="ADAL" clId="{24AD1EBB-B856-443B-9200-42FCDD6529A9}" dt="2026-02-24T13:06:49.890" v="4522" actId="732"/>
          <ac:picMkLst>
            <pc:docMk/>
            <pc:sldMk cId="1173127254" sldId="924"/>
            <ac:picMk id="9" creationId="{336DF60E-66C0-FAA3-65CB-5AA6EC96B353}"/>
          </ac:picMkLst>
        </pc:picChg>
        <pc:picChg chg="add mod">
          <ac:chgData name="James Williams" userId="c957a50b-491f-4d94-b4bc-52aca3e2340d" providerId="ADAL" clId="{24AD1EBB-B856-443B-9200-42FCDD6529A9}" dt="2026-02-24T13:06:54.406" v="4524"/>
          <ac:picMkLst>
            <pc:docMk/>
            <pc:sldMk cId="1173127254" sldId="924"/>
            <ac:picMk id="10" creationId="{D22475ED-2D34-6450-9155-425540A63311}"/>
          </ac:picMkLst>
        </pc:picChg>
        <pc:picChg chg="del">
          <ac:chgData name="James Williams" userId="c957a50b-491f-4d94-b4bc-52aca3e2340d" providerId="ADAL" clId="{24AD1EBB-B856-443B-9200-42FCDD6529A9}" dt="2026-02-24T12:42:33.307" v="3740" actId="478"/>
          <ac:picMkLst>
            <pc:docMk/>
            <pc:sldMk cId="1173127254" sldId="924"/>
            <ac:picMk id="1026" creationId="{320D4886-D8EB-0CD6-5EE5-42ECB54B4338}"/>
          </ac:picMkLst>
        </pc:picChg>
        <pc:picChg chg="del">
          <ac:chgData name="James Williams" userId="c957a50b-491f-4d94-b4bc-52aca3e2340d" providerId="ADAL" clId="{24AD1EBB-B856-443B-9200-42FCDD6529A9}" dt="2026-02-24T12:42:34.168" v="3741" actId="478"/>
          <ac:picMkLst>
            <pc:docMk/>
            <pc:sldMk cId="1173127254" sldId="924"/>
            <ac:picMk id="1028" creationId="{3363C7DC-CC4E-1D9E-9EF0-8A28476AE7A9}"/>
          </ac:picMkLst>
        </pc:picChg>
      </pc:sldChg>
      <pc:sldChg chg="addSp modSp add del mod">
        <pc:chgData name="James Williams" userId="c957a50b-491f-4d94-b4bc-52aca3e2340d" providerId="ADAL" clId="{24AD1EBB-B856-443B-9200-42FCDD6529A9}" dt="2026-02-24T12:36:04.131" v="3717" actId="2696"/>
        <pc:sldMkLst>
          <pc:docMk/>
          <pc:sldMk cId="3223176741" sldId="924"/>
        </pc:sldMkLst>
        <pc:spChg chg="mod">
          <ac:chgData name="James Williams" userId="c957a50b-491f-4d94-b4bc-52aca3e2340d" providerId="ADAL" clId="{24AD1EBB-B856-443B-9200-42FCDD6529A9}" dt="2026-02-24T12:35:05.744" v="3709" actId="1076"/>
          <ac:spMkLst>
            <pc:docMk/>
            <pc:sldMk cId="3223176741" sldId="924"/>
            <ac:spMk id="2" creationId="{DFF586CE-84AD-55F4-DBB7-82F168E07CE1}"/>
          </ac:spMkLst>
        </pc:spChg>
        <pc:spChg chg="mod">
          <ac:chgData name="James Williams" userId="c957a50b-491f-4d94-b4bc-52aca3e2340d" providerId="ADAL" clId="{24AD1EBB-B856-443B-9200-42FCDD6529A9}" dt="2026-02-24T12:35:33.153" v="3716" actId="5793"/>
          <ac:spMkLst>
            <pc:docMk/>
            <pc:sldMk cId="3223176741" sldId="924"/>
            <ac:spMk id="3" creationId="{14927959-14DC-D3B1-01B2-8D0E0B0839D1}"/>
          </ac:spMkLst>
        </pc:spChg>
        <pc:spChg chg="add mod">
          <ac:chgData name="James Williams" userId="c957a50b-491f-4d94-b4bc-52aca3e2340d" providerId="ADAL" clId="{24AD1EBB-B856-443B-9200-42FCDD6529A9}" dt="2026-02-24T12:35:25.288" v="3714" actId="14100"/>
          <ac:spMkLst>
            <pc:docMk/>
            <pc:sldMk cId="3223176741" sldId="924"/>
            <ac:spMk id="4" creationId="{74BD896A-B6BC-1F8A-ECEB-A54A8111EEEE}"/>
          </ac:spMkLst>
        </pc:spChg>
      </pc:sldChg>
      <pc:sldChg chg="new del">
        <pc:chgData name="James Williams" userId="c957a50b-491f-4d94-b4bc-52aca3e2340d" providerId="ADAL" clId="{24AD1EBB-B856-443B-9200-42FCDD6529A9}" dt="2026-02-24T12:58:18.149" v="4121" actId="680"/>
        <pc:sldMkLst>
          <pc:docMk/>
          <pc:sldMk cId="1245500861" sldId="925"/>
        </pc:sldMkLst>
      </pc:sldChg>
      <pc:sldChg chg="modSp add mod ord">
        <pc:chgData name="James Williams" userId="c957a50b-491f-4d94-b4bc-52aca3e2340d" providerId="ADAL" clId="{24AD1EBB-B856-443B-9200-42FCDD6529A9}" dt="2026-02-25T12:05:27.546" v="7754" actId="27636"/>
        <pc:sldMkLst>
          <pc:docMk/>
          <pc:sldMk cId="2478790132" sldId="925"/>
        </pc:sldMkLst>
        <pc:spChg chg="mod">
          <ac:chgData name="James Williams" userId="c957a50b-491f-4d94-b4bc-52aca3e2340d" providerId="ADAL" clId="{24AD1EBB-B856-443B-9200-42FCDD6529A9}" dt="2026-02-24T13:02:06.037" v="4508" actId="403"/>
          <ac:spMkLst>
            <pc:docMk/>
            <pc:sldMk cId="2478790132" sldId="925"/>
            <ac:spMk id="2" creationId="{E56C5E73-5080-EB65-D48E-4E53316A19A3}"/>
          </ac:spMkLst>
        </pc:spChg>
        <pc:spChg chg="mod">
          <ac:chgData name="James Williams" userId="c957a50b-491f-4d94-b4bc-52aca3e2340d" providerId="ADAL" clId="{24AD1EBB-B856-443B-9200-42FCDD6529A9}" dt="2026-02-25T12:05:27.546" v="7754" actId="27636"/>
          <ac:spMkLst>
            <pc:docMk/>
            <pc:sldMk cId="2478790132" sldId="925"/>
            <ac:spMk id="3" creationId="{5527DCE6-9738-E606-7290-29ECEFAA994E}"/>
          </ac:spMkLst>
        </pc:spChg>
        <pc:spChg chg="mod">
          <ac:chgData name="James Williams" userId="c957a50b-491f-4d94-b4bc-52aca3e2340d" providerId="ADAL" clId="{24AD1EBB-B856-443B-9200-42FCDD6529A9}" dt="2026-02-24T13:00:49.985" v="4363" actId="14100"/>
          <ac:spMkLst>
            <pc:docMk/>
            <pc:sldMk cId="2478790132" sldId="925"/>
            <ac:spMk id="4" creationId="{2C87F7D5-550D-2CFB-2F3E-BCD46B46919E}"/>
          </ac:spMkLst>
        </pc:spChg>
        <pc:picChg chg="mod">
          <ac:chgData name="James Williams" userId="c957a50b-491f-4d94-b4bc-52aca3e2340d" providerId="ADAL" clId="{24AD1EBB-B856-443B-9200-42FCDD6529A9}" dt="2026-02-24T12:58:34.093" v="4148" actId="14100"/>
          <ac:picMkLst>
            <pc:docMk/>
            <pc:sldMk cId="2478790132" sldId="925"/>
            <ac:picMk id="6" creationId="{520B8052-091D-E5F8-5990-C1008F87763B}"/>
          </ac:picMkLst>
        </pc:picChg>
      </pc:sldChg>
      <pc:sldChg chg="modSp add mod">
        <pc:chgData name="James Williams" userId="c957a50b-491f-4d94-b4bc-52aca3e2340d" providerId="ADAL" clId="{24AD1EBB-B856-443B-9200-42FCDD6529A9}" dt="2026-02-24T13:11:17.927" v="4802" actId="20577"/>
        <pc:sldMkLst>
          <pc:docMk/>
          <pc:sldMk cId="302443866" sldId="926"/>
        </pc:sldMkLst>
        <pc:spChg chg="mod">
          <ac:chgData name="James Williams" userId="c957a50b-491f-4d94-b4bc-52aca3e2340d" providerId="ADAL" clId="{24AD1EBB-B856-443B-9200-42FCDD6529A9}" dt="2026-02-24T13:09:50.898" v="4713" actId="20577"/>
          <ac:spMkLst>
            <pc:docMk/>
            <pc:sldMk cId="302443866" sldId="926"/>
            <ac:spMk id="2" creationId="{1C1419FA-E763-E5D7-C0AD-DBE9CA667D0B}"/>
          </ac:spMkLst>
        </pc:spChg>
        <pc:spChg chg="mod">
          <ac:chgData name="James Williams" userId="c957a50b-491f-4d94-b4bc-52aca3e2340d" providerId="ADAL" clId="{24AD1EBB-B856-443B-9200-42FCDD6529A9}" dt="2026-02-24T13:11:17.927" v="4802" actId="20577"/>
          <ac:spMkLst>
            <pc:docMk/>
            <pc:sldMk cId="302443866" sldId="926"/>
            <ac:spMk id="3" creationId="{B16E169C-DB94-CD1F-A947-C602D534DA1D}"/>
          </ac:spMkLst>
        </pc:spChg>
      </pc:sldChg>
      <pc:sldChg chg="modSp add mod ord">
        <pc:chgData name="James Williams" userId="c957a50b-491f-4d94-b4bc-52aca3e2340d" providerId="ADAL" clId="{24AD1EBB-B856-443B-9200-42FCDD6529A9}" dt="2026-02-24T15:53:57.045" v="5575" actId="1076"/>
        <pc:sldMkLst>
          <pc:docMk/>
          <pc:sldMk cId="1646662673" sldId="927"/>
        </pc:sldMkLst>
        <pc:spChg chg="mod">
          <ac:chgData name="James Williams" userId="c957a50b-491f-4d94-b4bc-52aca3e2340d" providerId="ADAL" clId="{24AD1EBB-B856-443B-9200-42FCDD6529A9}" dt="2026-02-24T15:53:51.452" v="5573" actId="14100"/>
          <ac:spMkLst>
            <pc:docMk/>
            <pc:sldMk cId="1646662673" sldId="927"/>
            <ac:spMk id="2" creationId="{6672F6EB-AF9C-8D87-9F33-A9CBB51E3110}"/>
          </ac:spMkLst>
        </pc:spChg>
        <pc:spChg chg="mod">
          <ac:chgData name="James Williams" userId="c957a50b-491f-4d94-b4bc-52aca3e2340d" providerId="ADAL" clId="{24AD1EBB-B856-443B-9200-42FCDD6529A9}" dt="2026-02-24T15:53:27.540" v="5558" actId="14100"/>
          <ac:spMkLst>
            <pc:docMk/>
            <pc:sldMk cId="1646662673" sldId="927"/>
            <ac:spMk id="3" creationId="{3191D530-1E5D-1E34-E8FB-85A5929670F8}"/>
          </ac:spMkLst>
        </pc:spChg>
        <pc:grpChg chg="mod">
          <ac:chgData name="James Williams" userId="c957a50b-491f-4d94-b4bc-52aca3e2340d" providerId="ADAL" clId="{24AD1EBB-B856-443B-9200-42FCDD6529A9}" dt="2026-02-24T15:53:57.045" v="5575" actId="1076"/>
          <ac:grpSpMkLst>
            <pc:docMk/>
            <pc:sldMk cId="1646662673" sldId="927"/>
            <ac:grpSpMk id="9" creationId="{CAEDCB2B-F719-440C-DEE2-AAD4FC327BFA}"/>
          </ac:grpSpMkLst>
        </pc:grpChg>
      </pc:sldChg>
      <pc:sldChg chg="addSp delSp modSp new mod setBg">
        <pc:chgData name="James Williams" userId="c957a50b-491f-4d94-b4bc-52aca3e2340d" providerId="ADAL" clId="{24AD1EBB-B856-443B-9200-42FCDD6529A9}" dt="2026-02-24T16:14:15.167" v="6098" actId="1076"/>
        <pc:sldMkLst>
          <pc:docMk/>
          <pc:sldMk cId="1942747954" sldId="928"/>
        </pc:sldMkLst>
        <pc:spChg chg="mod">
          <ac:chgData name="James Williams" userId="c957a50b-491f-4d94-b4bc-52aca3e2340d" providerId="ADAL" clId="{24AD1EBB-B856-443B-9200-42FCDD6529A9}" dt="2026-02-24T16:14:15.167" v="6098" actId="1076"/>
          <ac:spMkLst>
            <pc:docMk/>
            <pc:sldMk cId="1942747954" sldId="928"/>
            <ac:spMk id="2" creationId="{DB79D3E0-80CC-71C0-06B4-4B0112F09266}"/>
          </ac:spMkLst>
        </pc:spChg>
        <pc:spChg chg="del">
          <ac:chgData name="James Williams" userId="c957a50b-491f-4d94-b4bc-52aca3e2340d" providerId="ADAL" clId="{24AD1EBB-B856-443B-9200-42FCDD6529A9}" dt="2026-02-24T16:11:41.649" v="5996" actId="478"/>
          <ac:spMkLst>
            <pc:docMk/>
            <pc:sldMk cId="1942747954" sldId="928"/>
            <ac:spMk id="3" creationId="{16329B86-D03B-D13B-9CE0-FD0F99DD9899}"/>
          </ac:spMkLst>
        </pc:spChg>
        <pc:spChg chg="add del">
          <ac:chgData name="James Williams" userId="c957a50b-491f-4d94-b4bc-52aca3e2340d" providerId="ADAL" clId="{24AD1EBB-B856-443B-9200-42FCDD6529A9}" dt="2026-02-24T16:13:04.443" v="6080" actId="26606"/>
          <ac:spMkLst>
            <pc:docMk/>
            <pc:sldMk cId="1942747954" sldId="928"/>
            <ac:spMk id="9" creationId="{A3363022-C969-41E9-8EB2-E4C94908C1FA}"/>
          </ac:spMkLst>
        </pc:spChg>
        <pc:spChg chg="add del">
          <ac:chgData name="James Williams" userId="c957a50b-491f-4d94-b4bc-52aca3e2340d" providerId="ADAL" clId="{24AD1EBB-B856-443B-9200-42FCDD6529A9}" dt="2026-02-24T16:13:04.443" v="6080" actId="26606"/>
          <ac:spMkLst>
            <pc:docMk/>
            <pc:sldMk cId="1942747954" sldId="928"/>
            <ac:spMk id="11" creationId="{8D1AD6B3-BE88-4CEB-BA17-790657CC4729}"/>
          </ac:spMkLst>
        </pc:spChg>
        <pc:spChg chg="add">
          <ac:chgData name="James Williams" userId="c957a50b-491f-4d94-b4bc-52aca3e2340d" providerId="ADAL" clId="{24AD1EBB-B856-443B-9200-42FCDD6529A9}" dt="2026-02-24T16:13:04.443" v="6080" actId="26606"/>
          <ac:spMkLst>
            <pc:docMk/>
            <pc:sldMk cId="1942747954" sldId="928"/>
            <ac:spMk id="21" creationId="{23D09407-53BC-485E-B4CE-BC5E4FC4B25B}"/>
          </ac:spMkLst>
        </pc:spChg>
        <pc:spChg chg="add">
          <ac:chgData name="James Williams" userId="c957a50b-491f-4d94-b4bc-52aca3e2340d" providerId="ADAL" clId="{24AD1EBB-B856-443B-9200-42FCDD6529A9}" dt="2026-02-24T16:13:04.443" v="6080" actId="26606"/>
          <ac:spMkLst>
            <pc:docMk/>
            <pc:sldMk cId="1942747954" sldId="928"/>
            <ac:spMk id="23" creationId="{921DB988-49FC-4608-B0A2-E2F3A4019041}"/>
          </ac:spMkLst>
        </pc:spChg>
        <pc:grpChg chg="add del">
          <ac:chgData name="James Williams" userId="c957a50b-491f-4d94-b4bc-52aca3e2340d" providerId="ADAL" clId="{24AD1EBB-B856-443B-9200-42FCDD6529A9}" dt="2026-02-24T16:13:04.443" v="6080" actId="26606"/>
          <ac:grpSpMkLst>
            <pc:docMk/>
            <pc:sldMk cId="1942747954" sldId="928"/>
            <ac:grpSpMk id="13" creationId="{89D1390B-7E13-4B4F-9CB2-391063412E54}"/>
          </ac:grpSpMkLst>
        </pc:grpChg>
        <pc:grpChg chg="add">
          <ac:chgData name="James Williams" userId="c957a50b-491f-4d94-b4bc-52aca3e2340d" providerId="ADAL" clId="{24AD1EBB-B856-443B-9200-42FCDD6529A9}" dt="2026-02-24T16:13:04.443" v="6080" actId="26606"/>
          <ac:grpSpMkLst>
            <pc:docMk/>
            <pc:sldMk cId="1942747954" sldId="928"/>
            <ac:grpSpMk id="25" creationId="{E9B930FD-8671-4C4C-ADCF-73AC1D0CD417}"/>
          </ac:grpSpMkLst>
        </pc:grpChg>
        <pc:grpChg chg="add">
          <ac:chgData name="James Williams" userId="c957a50b-491f-4d94-b4bc-52aca3e2340d" providerId="ADAL" clId="{24AD1EBB-B856-443B-9200-42FCDD6529A9}" dt="2026-02-24T16:13:04.443" v="6080" actId="26606"/>
          <ac:grpSpMkLst>
            <pc:docMk/>
            <pc:sldMk cId="1942747954" sldId="928"/>
            <ac:grpSpMk id="31" creationId="{383C2651-AE0C-4AE4-8725-E2F9414FE219}"/>
          </ac:grpSpMkLst>
        </pc:grpChg>
        <pc:picChg chg="add mod">
          <ac:chgData name="James Williams" userId="c957a50b-491f-4d94-b4bc-52aca3e2340d" providerId="ADAL" clId="{24AD1EBB-B856-443B-9200-42FCDD6529A9}" dt="2026-02-24T16:14:03.953" v="6094" actId="1076"/>
          <ac:picMkLst>
            <pc:docMk/>
            <pc:sldMk cId="1942747954" sldId="928"/>
            <ac:picMk id="6" creationId="{A987D739-E091-807A-2A49-040D87840075}"/>
          </ac:picMkLst>
        </pc:picChg>
      </pc:sldChg>
      <pc:sldChg chg="addSp delSp modSp add mod">
        <pc:chgData name="James Williams" userId="c957a50b-491f-4d94-b4bc-52aca3e2340d" providerId="ADAL" clId="{24AD1EBB-B856-443B-9200-42FCDD6529A9}" dt="2026-02-24T16:23:21.628" v="6173" actId="14100"/>
        <pc:sldMkLst>
          <pc:docMk/>
          <pc:sldMk cId="3338130066" sldId="929"/>
        </pc:sldMkLst>
        <pc:spChg chg="mod">
          <ac:chgData name="James Williams" userId="c957a50b-491f-4d94-b4bc-52aca3e2340d" providerId="ADAL" clId="{24AD1EBB-B856-443B-9200-42FCDD6529A9}" dt="2026-02-24T16:19:51.739" v="6163" actId="20577"/>
          <ac:spMkLst>
            <pc:docMk/>
            <pc:sldMk cId="3338130066" sldId="929"/>
            <ac:spMk id="2" creationId="{616129BF-9DAC-3A6E-146C-93EF932ED489}"/>
          </ac:spMkLst>
        </pc:spChg>
        <pc:picChg chg="add mod">
          <ac:chgData name="James Williams" userId="c957a50b-491f-4d94-b4bc-52aca3e2340d" providerId="ADAL" clId="{24AD1EBB-B856-443B-9200-42FCDD6529A9}" dt="2026-02-24T16:23:21.628" v="6173" actId="14100"/>
          <ac:picMkLst>
            <pc:docMk/>
            <pc:sldMk cId="3338130066" sldId="929"/>
            <ac:picMk id="5" creationId="{DB8635F3-5585-A71D-1B3E-939C8317BC8C}"/>
          </ac:picMkLst>
        </pc:picChg>
        <pc:picChg chg="del">
          <ac:chgData name="James Williams" userId="c957a50b-491f-4d94-b4bc-52aca3e2340d" providerId="ADAL" clId="{24AD1EBB-B856-443B-9200-42FCDD6529A9}" dt="2026-02-24T16:22:58.894" v="6164" actId="478"/>
          <ac:picMkLst>
            <pc:docMk/>
            <pc:sldMk cId="3338130066" sldId="929"/>
            <ac:picMk id="9" creationId="{DF6D410E-1B1E-2FF7-90C1-D7FD3033C573}"/>
          </ac:picMkLst>
        </pc:picChg>
      </pc:sldChg>
      <pc:sldChg chg="add">
        <pc:chgData name="James Williams" userId="c957a50b-491f-4d94-b4bc-52aca3e2340d" providerId="ADAL" clId="{24AD1EBB-B856-443B-9200-42FCDD6529A9}" dt="2026-02-24T17:02:55.948" v="7270"/>
        <pc:sldMkLst>
          <pc:docMk/>
          <pc:sldMk cId="1248657610" sldId="930"/>
        </pc:sldMkLst>
      </pc:sldChg>
      <pc:sldChg chg="delSp modSp add del mod">
        <pc:chgData name="James Williams" userId="c957a50b-491f-4d94-b4bc-52aca3e2340d" providerId="ADAL" clId="{24AD1EBB-B856-443B-9200-42FCDD6529A9}" dt="2026-02-24T16:44:52.769" v="6688" actId="2696"/>
        <pc:sldMkLst>
          <pc:docMk/>
          <pc:sldMk cId="3033173949" sldId="930"/>
        </pc:sldMkLst>
        <pc:spChg chg="mod">
          <ac:chgData name="James Williams" userId="c957a50b-491f-4d94-b4bc-52aca3e2340d" providerId="ADAL" clId="{24AD1EBB-B856-443B-9200-42FCDD6529A9}" dt="2026-02-24T16:44:04.256" v="6675" actId="27636"/>
          <ac:spMkLst>
            <pc:docMk/>
            <pc:sldMk cId="3033173949" sldId="930"/>
            <ac:spMk id="2" creationId="{A3B406BE-627E-FE38-64D1-59155A46348B}"/>
          </ac:spMkLst>
        </pc:spChg>
        <pc:picChg chg="del">
          <ac:chgData name="James Williams" userId="c957a50b-491f-4d94-b4bc-52aca3e2340d" providerId="ADAL" clId="{24AD1EBB-B856-443B-9200-42FCDD6529A9}" dt="2026-02-24T16:44:09.296" v="6676" actId="478"/>
          <ac:picMkLst>
            <pc:docMk/>
            <pc:sldMk cId="3033173949" sldId="930"/>
            <ac:picMk id="4" creationId="{F2499D94-2DA9-5AFD-D969-BF25B004EAFF}"/>
          </ac:picMkLst>
        </pc:picChg>
      </pc:sldChg>
      <pc:sldChg chg="add del">
        <pc:chgData name="James Williams" userId="c957a50b-491f-4d94-b4bc-52aca3e2340d" providerId="ADAL" clId="{24AD1EBB-B856-443B-9200-42FCDD6529A9}" dt="2026-02-24T17:18:09.129" v="7744" actId="2696"/>
        <pc:sldMkLst>
          <pc:docMk/>
          <pc:sldMk cId="1185237640" sldId="931"/>
        </pc:sldMkLst>
      </pc:sldChg>
      <pc:sldChg chg="addSp delSp modSp add mod ord">
        <pc:chgData name="James Williams" userId="c957a50b-491f-4d94-b4bc-52aca3e2340d" providerId="ADAL" clId="{24AD1EBB-B856-443B-9200-42FCDD6529A9}" dt="2026-02-25T18:09:30.997" v="8686" actId="1076"/>
        <pc:sldMkLst>
          <pc:docMk/>
          <pc:sldMk cId="3630663458" sldId="931"/>
        </pc:sldMkLst>
        <pc:spChg chg="mod">
          <ac:chgData name="James Williams" userId="c957a50b-491f-4d94-b4bc-52aca3e2340d" providerId="ADAL" clId="{24AD1EBB-B856-443B-9200-42FCDD6529A9}" dt="2026-02-25T16:50:02.215" v="7884" actId="13926"/>
          <ac:spMkLst>
            <pc:docMk/>
            <pc:sldMk cId="3630663458" sldId="931"/>
            <ac:spMk id="3" creationId="{CA7B9454-AF76-44BD-07AB-B2D3E47AE580}"/>
          </ac:spMkLst>
        </pc:spChg>
        <pc:spChg chg="mod">
          <ac:chgData name="James Williams" userId="c957a50b-491f-4d94-b4bc-52aca3e2340d" providerId="ADAL" clId="{24AD1EBB-B856-443B-9200-42FCDD6529A9}" dt="2026-02-25T16:48:24.670" v="7866" actId="13926"/>
          <ac:spMkLst>
            <pc:docMk/>
            <pc:sldMk cId="3630663458" sldId="931"/>
            <ac:spMk id="4" creationId="{02410909-C8FA-5D80-CA93-3D2EC4011403}"/>
          </ac:spMkLst>
        </pc:spChg>
        <pc:spChg chg="mod">
          <ac:chgData name="James Williams" userId="c957a50b-491f-4d94-b4bc-52aca3e2340d" providerId="ADAL" clId="{24AD1EBB-B856-443B-9200-42FCDD6529A9}" dt="2026-02-25T18:09:26.112" v="8683" actId="14100"/>
          <ac:spMkLst>
            <pc:docMk/>
            <pc:sldMk cId="3630663458" sldId="931"/>
            <ac:spMk id="5" creationId="{8CAF9CE3-1208-1846-9984-2B4C019A7BA5}"/>
          </ac:spMkLst>
        </pc:spChg>
        <pc:spChg chg="add">
          <ac:chgData name="James Williams" userId="c957a50b-491f-4d94-b4bc-52aca3e2340d" providerId="ADAL" clId="{24AD1EBB-B856-443B-9200-42FCDD6529A9}" dt="2026-02-25T16:44:33.490" v="7857"/>
          <ac:spMkLst>
            <pc:docMk/>
            <pc:sldMk cId="3630663458" sldId="931"/>
            <ac:spMk id="9" creationId="{589A3E57-8B30-E29A-7928-823A2BF96114}"/>
          </ac:spMkLst>
        </pc:spChg>
        <pc:spChg chg="del">
          <ac:chgData name="James Williams" userId="c957a50b-491f-4d94-b4bc-52aca3e2340d" providerId="ADAL" clId="{24AD1EBB-B856-443B-9200-42FCDD6529A9}" dt="2026-02-25T16:20:34.033" v="7775" actId="478"/>
          <ac:spMkLst>
            <pc:docMk/>
            <pc:sldMk cId="3630663458" sldId="931"/>
            <ac:spMk id="10" creationId="{276C8C92-A9FC-F627-9811-A024A98F69A0}"/>
          </ac:spMkLst>
        </pc:spChg>
        <pc:spChg chg="add">
          <ac:chgData name="James Williams" userId="c957a50b-491f-4d94-b4bc-52aca3e2340d" providerId="ADAL" clId="{24AD1EBB-B856-443B-9200-42FCDD6529A9}" dt="2026-02-25T16:44:33.490" v="7857"/>
          <ac:spMkLst>
            <pc:docMk/>
            <pc:sldMk cId="3630663458" sldId="931"/>
            <ac:spMk id="12" creationId="{40085EE7-C5F8-C287-8252-7B5283E655AA}"/>
          </ac:spMkLst>
        </pc:spChg>
        <pc:spChg chg="del">
          <ac:chgData name="James Williams" userId="c957a50b-491f-4d94-b4bc-52aca3e2340d" providerId="ADAL" clId="{24AD1EBB-B856-443B-9200-42FCDD6529A9}" dt="2026-02-25T16:20:32.150" v="7774" actId="478"/>
          <ac:spMkLst>
            <pc:docMk/>
            <pc:sldMk cId="3630663458" sldId="931"/>
            <ac:spMk id="13" creationId="{BE463FD9-8B41-D9EB-F601-79D9CAA5996B}"/>
          </ac:spMkLst>
        </pc:spChg>
        <pc:spChg chg="add">
          <ac:chgData name="James Williams" userId="c957a50b-491f-4d94-b4bc-52aca3e2340d" providerId="ADAL" clId="{24AD1EBB-B856-443B-9200-42FCDD6529A9}" dt="2026-02-25T16:44:33.490" v="7857"/>
          <ac:spMkLst>
            <pc:docMk/>
            <pc:sldMk cId="3630663458" sldId="931"/>
            <ac:spMk id="14" creationId="{3B674F71-836A-0C23-9A54-E5A216C3596F}"/>
          </ac:spMkLst>
        </pc:spChg>
        <pc:spChg chg="add">
          <ac:chgData name="James Williams" userId="c957a50b-491f-4d94-b4bc-52aca3e2340d" providerId="ADAL" clId="{24AD1EBB-B856-443B-9200-42FCDD6529A9}" dt="2026-02-25T16:44:33.490" v="7857"/>
          <ac:spMkLst>
            <pc:docMk/>
            <pc:sldMk cId="3630663458" sldId="931"/>
            <ac:spMk id="15" creationId="{5F803334-996A-4179-FDB2-617FF0B23F26}"/>
          </ac:spMkLst>
        </pc:spChg>
        <pc:spChg chg="add">
          <ac:chgData name="James Williams" userId="c957a50b-491f-4d94-b4bc-52aca3e2340d" providerId="ADAL" clId="{24AD1EBB-B856-443B-9200-42FCDD6529A9}" dt="2026-02-25T16:44:33.490" v="7857"/>
          <ac:spMkLst>
            <pc:docMk/>
            <pc:sldMk cId="3630663458" sldId="931"/>
            <ac:spMk id="16" creationId="{046141EA-DD9F-99EF-39B8-A4E72C5D52FA}"/>
          </ac:spMkLst>
        </pc:spChg>
        <pc:picChg chg="del">
          <ac:chgData name="James Williams" userId="c957a50b-491f-4d94-b4bc-52aca3e2340d" providerId="ADAL" clId="{24AD1EBB-B856-443B-9200-42FCDD6529A9}" dt="2026-02-25T16:20:30.648" v="7773" actId="478"/>
          <ac:picMkLst>
            <pc:docMk/>
            <pc:sldMk cId="3630663458" sldId="931"/>
            <ac:picMk id="7" creationId="{F7304048-1219-4CBC-B333-FE3041949C51}"/>
          </ac:picMkLst>
        </pc:picChg>
        <pc:picChg chg="add del">
          <ac:chgData name="James Williams" userId="c957a50b-491f-4d94-b4bc-52aca3e2340d" providerId="ADAL" clId="{24AD1EBB-B856-443B-9200-42FCDD6529A9}" dt="2026-02-25T16:43:54.789" v="7855" actId="478"/>
          <ac:picMkLst>
            <pc:docMk/>
            <pc:sldMk cId="3630663458" sldId="931"/>
            <ac:picMk id="8" creationId="{DF1972DC-F9B2-0B37-3005-EAA282135D0F}"/>
          </ac:picMkLst>
        </pc:picChg>
        <pc:picChg chg="del">
          <ac:chgData name="James Williams" userId="c957a50b-491f-4d94-b4bc-52aca3e2340d" providerId="ADAL" clId="{24AD1EBB-B856-443B-9200-42FCDD6529A9}" dt="2026-02-25T16:20:29.890" v="7772" actId="478"/>
          <ac:picMkLst>
            <pc:docMk/>
            <pc:sldMk cId="3630663458" sldId="931"/>
            <ac:picMk id="11" creationId="{D7125053-C446-66F4-585F-1DE7A76FAB10}"/>
          </ac:picMkLst>
        </pc:picChg>
        <pc:picChg chg="add mod">
          <ac:chgData name="James Williams" userId="c957a50b-491f-4d94-b4bc-52aca3e2340d" providerId="ADAL" clId="{24AD1EBB-B856-443B-9200-42FCDD6529A9}" dt="2026-02-25T18:09:30.997" v="8686" actId="1076"/>
          <ac:picMkLst>
            <pc:docMk/>
            <pc:sldMk cId="3630663458" sldId="931"/>
            <ac:picMk id="17" creationId="{E7AF6C6C-0CC5-5B98-8A2E-6FED3F7643E8}"/>
          </ac:picMkLst>
        </pc:picChg>
        <pc:picChg chg="add mod">
          <ac:chgData name="James Williams" userId="c957a50b-491f-4d94-b4bc-52aca3e2340d" providerId="ADAL" clId="{24AD1EBB-B856-443B-9200-42FCDD6529A9}" dt="2026-02-25T16:48:41.201" v="7872" actId="14100"/>
          <ac:picMkLst>
            <pc:docMk/>
            <pc:sldMk cId="3630663458" sldId="931"/>
            <ac:picMk id="1026" creationId="{BD346F03-3CE5-C928-C22B-889E3A47BAB7}"/>
          </ac:picMkLst>
        </pc:picChg>
      </pc:sldChg>
      <pc:sldChg chg="addSp delSp modSp new mod">
        <pc:chgData name="James Williams" userId="c957a50b-491f-4d94-b4bc-52aca3e2340d" providerId="ADAL" clId="{24AD1EBB-B856-443B-9200-42FCDD6529A9}" dt="2026-02-25T17:46:40.337" v="8532" actId="1076"/>
        <pc:sldMkLst>
          <pc:docMk/>
          <pc:sldMk cId="2382169620" sldId="932"/>
        </pc:sldMkLst>
        <pc:spChg chg="mod">
          <ac:chgData name="James Williams" userId="c957a50b-491f-4d94-b4bc-52aca3e2340d" providerId="ADAL" clId="{24AD1EBB-B856-443B-9200-42FCDD6529A9}" dt="2026-02-25T17:23:19.261" v="8190" actId="20577"/>
          <ac:spMkLst>
            <pc:docMk/>
            <pc:sldMk cId="2382169620" sldId="932"/>
            <ac:spMk id="2" creationId="{21B2A2EB-44E9-178C-D29B-75B6093D8DFA}"/>
          </ac:spMkLst>
        </pc:spChg>
        <pc:spChg chg="mod">
          <ac:chgData name="James Williams" userId="c957a50b-491f-4d94-b4bc-52aca3e2340d" providerId="ADAL" clId="{24AD1EBB-B856-443B-9200-42FCDD6529A9}" dt="2026-02-25T17:46:29.874" v="8531" actId="27636"/>
          <ac:spMkLst>
            <pc:docMk/>
            <pc:sldMk cId="2382169620" sldId="932"/>
            <ac:spMk id="3" creationId="{A458B72A-E544-99F4-9FC3-7145B49C4391}"/>
          </ac:spMkLst>
        </pc:spChg>
        <pc:picChg chg="add mod">
          <ac:chgData name="James Williams" userId="c957a50b-491f-4d94-b4bc-52aca3e2340d" providerId="ADAL" clId="{24AD1EBB-B856-443B-9200-42FCDD6529A9}" dt="2026-02-25T17:46:40.337" v="8532" actId="1076"/>
          <ac:picMkLst>
            <pc:docMk/>
            <pc:sldMk cId="2382169620" sldId="932"/>
            <ac:picMk id="5" creationId="{008C8278-43AC-D82D-9A82-0EEF80D01DBB}"/>
          </ac:picMkLst>
        </pc:picChg>
        <pc:picChg chg="add mod">
          <ac:chgData name="James Williams" userId="c957a50b-491f-4d94-b4bc-52aca3e2340d" providerId="ADAL" clId="{24AD1EBB-B856-443B-9200-42FCDD6529A9}" dt="2026-02-25T17:22:55.285" v="8182" actId="1076"/>
          <ac:picMkLst>
            <pc:docMk/>
            <pc:sldMk cId="2382169620" sldId="932"/>
            <ac:picMk id="2050" creationId="{22A495FB-B9AD-0F48-804B-345DC2FB8090}"/>
          </ac:picMkLst>
        </pc:picChg>
        <pc:picChg chg="add del mod">
          <ac:chgData name="James Williams" userId="c957a50b-491f-4d94-b4bc-52aca3e2340d" providerId="ADAL" clId="{24AD1EBB-B856-443B-9200-42FCDD6529A9}" dt="2026-02-25T17:26:30.400" v="8212" actId="478"/>
          <ac:picMkLst>
            <pc:docMk/>
            <pc:sldMk cId="2382169620" sldId="932"/>
            <ac:picMk id="3074" creationId="{DBEAFE38-9BB9-A3BD-206D-E686FEA14B44}"/>
          </ac:picMkLst>
        </pc:picChg>
      </pc:sldChg>
      <pc:sldChg chg="modSp add del mod">
        <pc:chgData name="James Williams" userId="c957a50b-491f-4d94-b4bc-52aca3e2340d" providerId="ADAL" clId="{24AD1EBB-B856-443B-9200-42FCDD6529A9}" dt="2026-02-25T17:01:57.397" v="7947" actId="2696"/>
        <pc:sldMkLst>
          <pc:docMk/>
          <pc:sldMk cId="2971687788" sldId="932"/>
        </pc:sldMkLst>
        <pc:spChg chg="mod">
          <ac:chgData name="James Williams" userId="c957a50b-491f-4d94-b4bc-52aca3e2340d" providerId="ADAL" clId="{24AD1EBB-B856-443B-9200-42FCDD6529A9}" dt="2026-02-25T17:01:47.430" v="7934" actId="20577"/>
          <ac:spMkLst>
            <pc:docMk/>
            <pc:sldMk cId="2971687788" sldId="932"/>
            <ac:spMk id="2" creationId="{1DBE0DD7-AAA2-A4AF-AB09-32D964FE7C4D}"/>
          </ac:spMkLst>
        </pc:spChg>
        <pc:spChg chg="mod">
          <ac:chgData name="James Williams" userId="c957a50b-491f-4d94-b4bc-52aca3e2340d" providerId="ADAL" clId="{24AD1EBB-B856-443B-9200-42FCDD6529A9}" dt="2026-02-25T17:01:52.910" v="7946" actId="20577"/>
          <ac:spMkLst>
            <pc:docMk/>
            <pc:sldMk cId="2971687788" sldId="932"/>
            <ac:spMk id="3" creationId="{8BEEED85-6639-92A6-9889-27C396322B05}"/>
          </ac:spMkLst>
        </pc:spChg>
      </pc:sldChg>
      <pc:sldChg chg="addSp delSp modSp add mod">
        <pc:chgData name="James Williams" userId="c957a50b-491f-4d94-b4bc-52aca3e2340d" providerId="ADAL" clId="{24AD1EBB-B856-443B-9200-42FCDD6529A9}" dt="2026-02-25T17:43:15.346" v="8506" actId="478"/>
        <pc:sldMkLst>
          <pc:docMk/>
          <pc:sldMk cId="2361179635" sldId="933"/>
        </pc:sldMkLst>
        <pc:spChg chg="mod">
          <ac:chgData name="James Williams" userId="c957a50b-491f-4d94-b4bc-52aca3e2340d" providerId="ADAL" clId="{24AD1EBB-B856-443B-9200-42FCDD6529A9}" dt="2026-02-25T17:39:38.158" v="8502" actId="14100"/>
          <ac:spMkLst>
            <pc:docMk/>
            <pc:sldMk cId="2361179635" sldId="933"/>
            <ac:spMk id="2" creationId="{536602C4-8526-939D-DDD0-25CC0A975EA9}"/>
          </ac:spMkLst>
        </pc:spChg>
        <pc:spChg chg="del">
          <ac:chgData name="James Williams" userId="c957a50b-491f-4d94-b4bc-52aca3e2340d" providerId="ADAL" clId="{24AD1EBB-B856-443B-9200-42FCDD6529A9}" dt="2026-02-25T17:33:17.519" v="8240" actId="478"/>
          <ac:spMkLst>
            <pc:docMk/>
            <pc:sldMk cId="2361179635" sldId="933"/>
            <ac:spMk id="3" creationId="{D3EDD7D0-33D8-C179-E6DF-19D93CE83AEF}"/>
          </ac:spMkLst>
        </pc:spChg>
        <pc:spChg chg="add del mod">
          <ac:chgData name="James Williams" userId="c957a50b-491f-4d94-b4bc-52aca3e2340d" providerId="ADAL" clId="{24AD1EBB-B856-443B-9200-42FCDD6529A9}" dt="2026-02-25T17:34:05.727" v="8285" actId="478"/>
          <ac:spMkLst>
            <pc:docMk/>
            <pc:sldMk cId="2361179635" sldId="933"/>
            <ac:spMk id="6" creationId="{3D2A2A8A-D908-0520-4954-AAA7103FEFB8}"/>
          </ac:spMkLst>
        </pc:spChg>
        <pc:spChg chg="add mod">
          <ac:chgData name="James Williams" userId="c957a50b-491f-4d94-b4bc-52aca3e2340d" providerId="ADAL" clId="{24AD1EBB-B856-443B-9200-42FCDD6529A9}" dt="2026-02-25T17:39:24.270" v="8498" actId="1076"/>
          <ac:spMkLst>
            <pc:docMk/>
            <pc:sldMk cId="2361179635" sldId="933"/>
            <ac:spMk id="11" creationId="{75765462-1633-981F-9F0F-5C8A5CB90164}"/>
          </ac:spMkLst>
        </pc:spChg>
        <pc:picChg chg="del">
          <ac:chgData name="James Williams" userId="c957a50b-491f-4d94-b4bc-52aca3e2340d" providerId="ADAL" clId="{24AD1EBB-B856-443B-9200-42FCDD6529A9}" dt="2026-02-25T17:33:00.705" v="8223" actId="478"/>
          <ac:picMkLst>
            <pc:docMk/>
            <pc:sldMk cId="2361179635" sldId="933"/>
            <ac:picMk id="5" creationId="{800FE50A-E428-9038-E017-ACB9BB26E893}"/>
          </ac:picMkLst>
        </pc:picChg>
        <pc:picChg chg="add del">
          <ac:chgData name="James Williams" userId="c957a50b-491f-4d94-b4bc-52aca3e2340d" providerId="ADAL" clId="{24AD1EBB-B856-443B-9200-42FCDD6529A9}" dt="2026-02-25T17:34:03.934" v="8284" actId="22"/>
          <ac:picMkLst>
            <pc:docMk/>
            <pc:sldMk cId="2361179635" sldId="933"/>
            <ac:picMk id="8" creationId="{9B51C798-CC25-B41A-061C-87FE4EE45165}"/>
          </ac:picMkLst>
        </pc:picChg>
        <pc:picChg chg="add mod">
          <ac:chgData name="James Williams" userId="c957a50b-491f-4d94-b4bc-52aca3e2340d" providerId="ADAL" clId="{24AD1EBB-B856-443B-9200-42FCDD6529A9}" dt="2026-02-25T17:39:35.268" v="8501" actId="1076"/>
          <ac:picMkLst>
            <pc:docMk/>
            <pc:sldMk cId="2361179635" sldId="933"/>
            <ac:picMk id="10" creationId="{2B7A23FC-DACE-9023-8CA5-1EF55B890A0D}"/>
          </ac:picMkLst>
        </pc:picChg>
        <pc:picChg chg="add del mod">
          <ac:chgData name="James Williams" userId="c957a50b-491f-4d94-b4bc-52aca3e2340d" providerId="ADAL" clId="{24AD1EBB-B856-443B-9200-42FCDD6529A9}" dt="2026-02-25T17:43:08.157" v="8504" actId="478"/>
          <ac:picMkLst>
            <pc:docMk/>
            <pc:sldMk cId="2361179635" sldId="933"/>
            <ac:picMk id="13" creationId="{D9F93342-0306-3A5D-4FD1-E0B6FD9B0166}"/>
          </ac:picMkLst>
        </pc:picChg>
        <pc:picChg chg="add del mod">
          <ac:chgData name="James Williams" userId="c957a50b-491f-4d94-b4bc-52aca3e2340d" providerId="ADAL" clId="{24AD1EBB-B856-443B-9200-42FCDD6529A9}" dt="2026-02-25T17:43:15.346" v="8506" actId="478"/>
          <ac:picMkLst>
            <pc:docMk/>
            <pc:sldMk cId="2361179635" sldId="933"/>
            <ac:picMk id="14" creationId="{95D1384C-37AF-4F81-52A7-F204578C0C4C}"/>
          </ac:picMkLst>
        </pc:picChg>
        <pc:picChg chg="del">
          <ac:chgData name="James Williams" userId="c957a50b-491f-4d94-b4bc-52aca3e2340d" providerId="ADAL" clId="{24AD1EBB-B856-443B-9200-42FCDD6529A9}" dt="2026-02-25T17:33:03.167" v="8224" actId="478"/>
          <ac:picMkLst>
            <pc:docMk/>
            <pc:sldMk cId="2361179635" sldId="933"/>
            <ac:picMk id="2050" creationId="{E7093BFC-F547-E393-2477-CB7C823E277B}"/>
          </ac:picMkLst>
        </pc:picChg>
      </pc:sldChg>
      <pc:sldChg chg="addSp modSp new mod">
        <pc:chgData name="James Williams" userId="c957a50b-491f-4d94-b4bc-52aca3e2340d" providerId="ADAL" clId="{24AD1EBB-B856-443B-9200-42FCDD6529A9}" dt="2026-02-25T18:10:38.101" v="8703" actId="113"/>
        <pc:sldMkLst>
          <pc:docMk/>
          <pc:sldMk cId="829156672" sldId="934"/>
        </pc:sldMkLst>
        <pc:spChg chg="mod">
          <ac:chgData name="James Williams" userId="c957a50b-491f-4d94-b4bc-52aca3e2340d" providerId="ADAL" clId="{24AD1EBB-B856-443B-9200-42FCDD6529A9}" dt="2026-02-25T18:10:38.101" v="8703" actId="113"/>
          <ac:spMkLst>
            <pc:docMk/>
            <pc:sldMk cId="829156672" sldId="934"/>
            <ac:spMk id="2" creationId="{3FDE3563-F551-6019-A74C-594466E25F43}"/>
          </ac:spMkLst>
        </pc:spChg>
        <pc:spChg chg="mod">
          <ac:chgData name="James Williams" userId="c957a50b-491f-4d94-b4bc-52aca3e2340d" providerId="ADAL" clId="{24AD1EBB-B856-443B-9200-42FCDD6529A9}" dt="2026-02-25T18:08:06.577" v="8673" actId="14100"/>
          <ac:spMkLst>
            <pc:docMk/>
            <pc:sldMk cId="829156672" sldId="934"/>
            <ac:spMk id="3" creationId="{20B3FC37-E5BE-1F93-B292-8CC97EDA812C}"/>
          </ac:spMkLst>
        </pc:spChg>
        <pc:grpChg chg="add mod">
          <ac:chgData name="James Williams" userId="c957a50b-491f-4d94-b4bc-52aca3e2340d" providerId="ADAL" clId="{24AD1EBB-B856-443B-9200-42FCDD6529A9}" dt="2026-02-25T18:10:20.873" v="8699" actId="1076"/>
          <ac:grpSpMkLst>
            <pc:docMk/>
            <pc:sldMk cId="829156672" sldId="934"/>
            <ac:grpSpMk id="8" creationId="{F9CBA5C6-47DE-1ADE-21B8-FD81362E0345}"/>
          </ac:grpSpMkLst>
        </pc:grpChg>
        <pc:picChg chg="add mod">
          <ac:chgData name="James Williams" userId="c957a50b-491f-4d94-b4bc-52aca3e2340d" providerId="ADAL" clId="{24AD1EBB-B856-443B-9200-42FCDD6529A9}" dt="2026-02-25T18:10:13.414" v="8697" actId="1076"/>
          <ac:picMkLst>
            <pc:docMk/>
            <pc:sldMk cId="829156672" sldId="934"/>
            <ac:picMk id="5" creationId="{2B76201D-CA10-92D6-DA69-6FB1BB8A1A2F}"/>
          </ac:picMkLst>
        </pc:picChg>
        <pc:picChg chg="add mod">
          <ac:chgData name="James Williams" userId="c957a50b-491f-4d94-b4bc-52aca3e2340d" providerId="ADAL" clId="{24AD1EBB-B856-443B-9200-42FCDD6529A9}" dt="2026-02-25T17:55:17.245" v="8553" actId="164"/>
          <ac:picMkLst>
            <pc:docMk/>
            <pc:sldMk cId="829156672" sldId="934"/>
            <ac:picMk id="7" creationId="{6D770A99-0E27-34A5-56B7-51F519554449}"/>
          </ac:picMkLst>
        </pc:picChg>
        <pc:picChg chg="add mod">
          <ac:chgData name="James Williams" userId="c957a50b-491f-4d94-b4bc-52aca3e2340d" providerId="ADAL" clId="{24AD1EBB-B856-443B-9200-42FCDD6529A9}" dt="2026-02-25T18:09:52.418" v="8690" actId="1076"/>
          <ac:picMkLst>
            <pc:docMk/>
            <pc:sldMk cId="829156672" sldId="934"/>
            <ac:picMk id="9" creationId="{C0FDDB05-4F84-5CBC-8F0E-57D7C958E8B5}"/>
          </ac:picMkLst>
        </pc:picChg>
        <pc:picChg chg="add mod">
          <ac:chgData name="James Williams" userId="c957a50b-491f-4d94-b4bc-52aca3e2340d" providerId="ADAL" clId="{24AD1EBB-B856-443B-9200-42FCDD6529A9}" dt="2026-02-25T18:10:29.977" v="8701" actId="1076"/>
          <ac:picMkLst>
            <pc:docMk/>
            <pc:sldMk cId="829156672" sldId="934"/>
            <ac:picMk id="10" creationId="{CA881C29-2999-CCBD-912D-E5072E66AF76}"/>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svg"/><Relationship Id="rId1" Type="http://schemas.openxmlformats.org/officeDocument/2006/relationships/image" Target="../media/image127.png"/><Relationship Id="rId6" Type="http://schemas.openxmlformats.org/officeDocument/2006/relationships/image" Target="../media/image132.svg"/><Relationship Id="rId5" Type="http://schemas.openxmlformats.org/officeDocument/2006/relationships/image" Target="../media/image131.png"/><Relationship Id="rId4" Type="http://schemas.openxmlformats.org/officeDocument/2006/relationships/image" Target="../media/image13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svg"/><Relationship Id="rId1" Type="http://schemas.openxmlformats.org/officeDocument/2006/relationships/image" Target="../media/image127.png"/><Relationship Id="rId6" Type="http://schemas.openxmlformats.org/officeDocument/2006/relationships/image" Target="../media/image132.svg"/><Relationship Id="rId5" Type="http://schemas.openxmlformats.org/officeDocument/2006/relationships/image" Target="../media/image131.png"/><Relationship Id="rId4" Type="http://schemas.openxmlformats.org/officeDocument/2006/relationships/image" Target="../media/image130.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9B803383-CEED-4181-8D32-DA5927D6D1D9}" type="doc">
      <dgm:prSet loTypeId="urn:microsoft.com/office/officeart/2018/2/layout/IconVerticalSolidList" loCatId="icon" qsTypeId="urn:microsoft.com/office/officeart/2005/8/quickstyle/simple1" qsCatId="simple" csTypeId="urn:microsoft.com/office/officeart/2018/5/colors/Iconchunking_neutralicontext_colorful5" csCatId="colorful" phldr="1"/>
      <dgm:spPr/>
      <dgm:t>
        <a:bodyPr/>
        <a:lstStyle/>
        <a:p>
          <a:endParaRPr lang="en-US"/>
        </a:p>
      </dgm:t>
    </dgm:pt>
    <dgm:pt modelId="{15F7EB83-73C1-40B0-9D7E-55BAA8E14DDE}">
      <dgm:prSet custT="1"/>
      <dgm:spPr/>
      <dgm:t>
        <a:bodyPr/>
        <a:lstStyle/>
        <a:p>
          <a:r>
            <a:rPr lang="en-GB" sz="2000" b="1" dirty="0"/>
            <a:t>Example Design work: </a:t>
          </a:r>
          <a:r>
            <a:rPr lang="en-GB" sz="2000" dirty="0"/>
            <a:t>Requirements specification, MVP (Minimum viable product), Sketches/drawings/illustrations, storyboards, UI, wireframe diagrams, colour scheme, flow chart, data structures, network maps, circuit diagrams etc..</a:t>
          </a:r>
          <a:endParaRPr lang="en-US" sz="2000" dirty="0"/>
        </a:p>
      </dgm:t>
    </dgm:pt>
    <dgm:pt modelId="{DFFCFE26-D55E-436D-8522-87BA934EC5B9}" type="parTrans" cxnId="{A7818061-7058-48EC-87F7-7FF0C4D22F4B}">
      <dgm:prSet/>
      <dgm:spPr/>
      <dgm:t>
        <a:bodyPr/>
        <a:lstStyle/>
        <a:p>
          <a:endParaRPr lang="en-US" sz="2400"/>
        </a:p>
      </dgm:t>
    </dgm:pt>
    <dgm:pt modelId="{23965E74-23A5-497B-8275-616B91423EE3}" type="sibTrans" cxnId="{A7818061-7058-48EC-87F7-7FF0C4D22F4B}">
      <dgm:prSet/>
      <dgm:spPr/>
      <dgm:t>
        <a:bodyPr/>
        <a:lstStyle/>
        <a:p>
          <a:endParaRPr lang="en-US"/>
        </a:p>
      </dgm:t>
    </dgm:pt>
    <dgm:pt modelId="{57057CC9-AAD7-447F-AD82-80F9B3A6749C}">
      <dgm:prSet custT="1"/>
      <dgm:spPr/>
      <dgm:t>
        <a:bodyPr/>
        <a:lstStyle/>
        <a:p>
          <a:r>
            <a:rPr lang="en-GB" sz="2000" dirty="0"/>
            <a:t>The main focus of the project is ‘innovation’ and on allowing you to develop your skills using new technologies through practical implementation. </a:t>
          </a:r>
          <a:r>
            <a:rPr lang="en-GB" sz="2000" b="1" dirty="0">
              <a:highlight>
                <a:srgbClr val="FFFF00"/>
              </a:highlight>
            </a:rPr>
            <a:t>Time to progress onto the Design and Practical stages of the project.</a:t>
          </a:r>
          <a:endParaRPr lang="en-US" sz="2000" b="1" dirty="0">
            <a:highlight>
              <a:srgbClr val="FFFF00"/>
            </a:highlight>
          </a:endParaRPr>
        </a:p>
      </dgm:t>
    </dgm:pt>
    <dgm:pt modelId="{D737C60D-53D3-4B24-AF9A-878397B76D30}" type="parTrans" cxnId="{02E5D487-40A5-43B0-BF78-12D3518754AB}">
      <dgm:prSet/>
      <dgm:spPr/>
      <dgm:t>
        <a:bodyPr/>
        <a:lstStyle/>
        <a:p>
          <a:endParaRPr lang="en-US" sz="2400"/>
        </a:p>
      </dgm:t>
    </dgm:pt>
    <dgm:pt modelId="{5D5DD0CF-4FCD-4784-861B-E34E03FF52B1}" type="sibTrans" cxnId="{02E5D487-40A5-43B0-BF78-12D3518754AB}">
      <dgm:prSet/>
      <dgm:spPr/>
      <dgm:t>
        <a:bodyPr/>
        <a:lstStyle/>
        <a:p>
          <a:endParaRPr lang="en-US"/>
        </a:p>
      </dgm:t>
    </dgm:pt>
    <dgm:pt modelId="{8024D0A7-0321-4E8E-A280-93DB2DE49E04}">
      <dgm:prSet custT="1"/>
      <dgm:spPr/>
      <dgm:t>
        <a:bodyPr/>
        <a:lstStyle/>
        <a:p>
          <a:r>
            <a:rPr lang="en-GB" sz="2000" dirty="0"/>
            <a:t>The Design documents produced by different students will vary significantly and depend on your project area. You will all have different design documentation. And that’s ok.</a:t>
          </a:r>
          <a:endParaRPr lang="en-US" sz="2000" dirty="0"/>
        </a:p>
      </dgm:t>
    </dgm:pt>
    <dgm:pt modelId="{1EB08CED-A902-4AE3-9FED-1DC9B28FBC1E}" type="parTrans" cxnId="{8F599C71-D77B-4DE8-8C08-173FF6CD8FF9}">
      <dgm:prSet/>
      <dgm:spPr/>
      <dgm:t>
        <a:bodyPr/>
        <a:lstStyle/>
        <a:p>
          <a:endParaRPr lang="en-US" sz="2400"/>
        </a:p>
      </dgm:t>
    </dgm:pt>
    <dgm:pt modelId="{CA614BA4-B09A-42FB-82BC-B30BEB3A4846}" type="sibTrans" cxnId="{8F599C71-D77B-4DE8-8C08-173FF6CD8FF9}">
      <dgm:prSet/>
      <dgm:spPr/>
      <dgm:t>
        <a:bodyPr/>
        <a:lstStyle/>
        <a:p>
          <a:endParaRPr lang="en-US"/>
        </a:p>
      </dgm:t>
    </dgm:pt>
    <dgm:pt modelId="{9FD869CF-8C7A-4FD0-9F60-B695EE758D2A}" type="pres">
      <dgm:prSet presAssocID="{9B803383-CEED-4181-8D32-DA5927D6D1D9}" presName="root" presStyleCnt="0">
        <dgm:presLayoutVars>
          <dgm:dir/>
          <dgm:resizeHandles val="exact"/>
        </dgm:presLayoutVars>
      </dgm:prSet>
      <dgm:spPr/>
    </dgm:pt>
    <dgm:pt modelId="{C8E69A35-C38B-4064-83ED-4ED5DC3E978E}" type="pres">
      <dgm:prSet presAssocID="{15F7EB83-73C1-40B0-9D7E-55BAA8E14DDE}" presName="compNode" presStyleCnt="0"/>
      <dgm:spPr/>
    </dgm:pt>
    <dgm:pt modelId="{B2015CD1-1293-432A-AA20-283AEE42D872}" type="pres">
      <dgm:prSet presAssocID="{15F7EB83-73C1-40B0-9D7E-55BAA8E14DDE}" presName="bgRect" presStyleLbl="bgShp" presStyleIdx="0" presStyleCnt="3"/>
      <dgm:spPr/>
    </dgm:pt>
    <dgm:pt modelId="{A5DE5EC8-2940-40F5-ABB2-F6DD4C4D6179}" type="pres">
      <dgm:prSet presAssocID="{15F7EB83-73C1-40B0-9D7E-55BAA8E14DD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519D0429-FB36-4ADC-843D-C37949215FE6}" type="pres">
      <dgm:prSet presAssocID="{15F7EB83-73C1-40B0-9D7E-55BAA8E14DDE}" presName="spaceRect" presStyleCnt="0"/>
      <dgm:spPr/>
    </dgm:pt>
    <dgm:pt modelId="{31A93EB0-BFC6-465B-9A66-6851C49356AA}" type="pres">
      <dgm:prSet presAssocID="{15F7EB83-73C1-40B0-9D7E-55BAA8E14DDE}" presName="parTx" presStyleLbl="revTx" presStyleIdx="0" presStyleCnt="3">
        <dgm:presLayoutVars>
          <dgm:chMax val="0"/>
          <dgm:chPref val="0"/>
        </dgm:presLayoutVars>
      </dgm:prSet>
      <dgm:spPr/>
    </dgm:pt>
    <dgm:pt modelId="{84BBE3D1-4F40-41F1-B0AF-B0D181FD8A26}" type="pres">
      <dgm:prSet presAssocID="{23965E74-23A5-497B-8275-616B91423EE3}" presName="sibTrans" presStyleCnt="0"/>
      <dgm:spPr/>
    </dgm:pt>
    <dgm:pt modelId="{B8EC9AE0-17EC-4C3D-84D9-082C3681E42D}" type="pres">
      <dgm:prSet presAssocID="{57057CC9-AAD7-447F-AD82-80F9B3A6749C}" presName="compNode" presStyleCnt="0"/>
      <dgm:spPr/>
    </dgm:pt>
    <dgm:pt modelId="{A82819EF-335D-4C98-92A4-DD17A98B056C}" type="pres">
      <dgm:prSet presAssocID="{57057CC9-AAD7-447F-AD82-80F9B3A6749C}" presName="bgRect" presStyleLbl="bgShp" presStyleIdx="1" presStyleCnt="3"/>
      <dgm:spPr/>
    </dgm:pt>
    <dgm:pt modelId="{018EFFB8-DF44-4465-84EE-34CB6AD0D2AF}" type="pres">
      <dgm:prSet presAssocID="{57057CC9-AAD7-447F-AD82-80F9B3A6749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97C21D7C-F4AC-4376-9C04-2DD9CE07CBB0}" type="pres">
      <dgm:prSet presAssocID="{57057CC9-AAD7-447F-AD82-80F9B3A6749C}" presName="spaceRect" presStyleCnt="0"/>
      <dgm:spPr/>
    </dgm:pt>
    <dgm:pt modelId="{7502F539-7097-4FEC-B478-C976393608D8}" type="pres">
      <dgm:prSet presAssocID="{57057CC9-AAD7-447F-AD82-80F9B3A6749C}" presName="parTx" presStyleLbl="revTx" presStyleIdx="1" presStyleCnt="3">
        <dgm:presLayoutVars>
          <dgm:chMax val="0"/>
          <dgm:chPref val="0"/>
        </dgm:presLayoutVars>
      </dgm:prSet>
      <dgm:spPr/>
    </dgm:pt>
    <dgm:pt modelId="{1EF22ECE-6EE6-4461-9D07-ADAC2A6E1211}" type="pres">
      <dgm:prSet presAssocID="{5D5DD0CF-4FCD-4784-861B-E34E03FF52B1}" presName="sibTrans" presStyleCnt="0"/>
      <dgm:spPr/>
    </dgm:pt>
    <dgm:pt modelId="{0076B12E-7014-4239-AA86-1E39B4D63CA0}" type="pres">
      <dgm:prSet presAssocID="{8024D0A7-0321-4E8E-A280-93DB2DE49E04}" presName="compNode" presStyleCnt="0"/>
      <dgm:spPr/>
    </dgm:pt>
    <dgm:pt modelId="{AD8CD746-E6AA-4F8C-BE5B-06990FBC1D40}" type="pres">
      <dgm:prSet presAssocID="{8024D0A7-0321-4E8E-A280-93DB2DE49E04}" presName="bgRect" presStyleLbl="bgShp" presStyleIdx="2" presStyleCnt="3"/>
      <dgm:spPr/>
    </dgm:pt>
    <dgm:pt modelId="{834B5FC5-FF8E-4DAF-A3E5-F806762B5270}" type="pres">
      <dgm:prSet presAssocID="{8024D0A7-0321-4E8E-A280-93DB2DE49E0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Illustrator"/>
        </a:ext>
      </dgm:extLst>
    </dgm:pt>
    <dgm:pt modelId="{D9A3041F-59DF-497B-9F68-350D1BDE9C6C}" type="pres">
      <dgm:prSet presAssocID="{8024D0A7-0321-4E8E-A280-93DB2DE49E04}" presName="spaceRect" presStyleCnt="0"/>
      <dgm:spPr/>
    </dgm:pt>
    <dgm:pt modelId="{6E9C4DE4-769F-44C6-AD33-69A83E5CCEEC}" type="pres">
      <dgm:prSet presAssocID="{8024D0A7-0321-4E8E-A280-93DB2DE49E04}" presName="parTx" presStyleLbl="revTx" presStyleIdx="2" presStyleCnt="3">
        <dgm:presLayoutVars>
          <dgm:chMax val="0"/>
          <dgm:chPref val="0"/>
        </dgm:presLayoutVars>
      </dgm:prSet>
      <dgm:spPr/>
    </dgm:pt>
  </dgm:ptLst>
  <dgm:cxnLst>
    <dgm:cxn modelId="{E16EA409-1CC3-41F2-82C3-94A25A44EDE1}" type="presOf" srcId="{9B803383-CEED-4181-8D32-DA5927D6D1D9}" destId="{9FD869CF-8C7A-4FD0-9F60-B695EE758D2A}" srcOrd="0" destOrd="0" presId="urn:microsoft.com/office/officeart/2018/2/layout/IconVerticalSolidList"/>
    <dgm:cxn modelId="{4C468022-6C0F-4138-BCD3-CD06CA7B07C8}" type="presOf" srcId="{57057CC9-AAD7-447F-AD82-80F9B3A6749C}" destId="{7502F539-7097-4FEC-B478-C976393608D8}" srcOrd="0" destOrd="0" presId="urn:microsoft.com/office/officeart/2018/2/layout/IconVerticalSolidList"/>
    <dgm:cxn modelId="{96A7E02D-EDCA-487C-803F-0792E82451BA}" type="presOf" srcId="{15F7EB83-73C1-40B0-9D7E-55BAA8E14DDE}" destId="{31A93EB0-BFC6-465B-9A66-6851C49356AA}" srcOrd="0" destOrd="0" presId="urn:microsoft.com/office/officeart/2018/2/layout/IconVerticalSolidList"/>
    <dgm:cxn modelId="{0E254E3E-5E38-42D7-8301-67A5F3769EB0}" type="presOf" srcId="{8024D0A7-0321-4E8E-A280-93DB2DE49E04}" destId="{6E9C4DE4-769F-44C6-AD33-69A83E5CCEEC}" srcOrd="0" destOrd="0" presId="urn:microsoft.com/office/officeart/2018/2/layout/IconVerticalSolidList"/>
    <dgm:cxn modelId="{A7818061-7058-48EC-87F7-7FF0C4D22F4B}" srcId="{9B803383-CEED-4181-8D32-DA5927D6D1D9}" destId="{15F7EB83-73C1-40B0-9D7E-55BAA8E14DDE}" srcOrd="0" destOrd="0" parTransId="{DFFCFE26-D55E-436D-8522-87BA934EC5B9}" sibTransId="{23965E74-23A5-497B-8275-616B91423EE3}"/>
    <dgm:cxn modelId="{8F599C71-D77B-4DE8-8C08-173FF6CD8FF9}" srcId="{9B803383-CEED-4181-8D32-DA5927D6D1D9}" destId="{8024D0A7-0321-4E8E-A280-93DB2DE49E04}" srcOrd="2" destOrd="0" parTransId="{1EB08CED-A902-4AE3-9FED-1DC9B28FBC1E}" sibTransId="{CA614BA4-B09A-42FB-82BC-B30BEB3A4846}"/>
    <dgm:cxn modelId="{02E5D487-40A5-43B0-BF78-12D3518754AB}" srcId="{9B803383-CEED-4181-8D32-DA5927D6D1D9}" destId="{57057CC9-AAD7-447F-AD82-80F9B3A6749C}" srcOrd="1" destOrd="0" parTransId="{D737C60D-53D3-4B24-AF9A-878397B76D30}" sibTransId="{5D5DD0CF-4FCD-4784-861B-E34E03FF52B1}"/>
    <dgm:cxn modelId="{682A8E3F-409A-4C73-A219-6AF1499E6E88}" type="presParOf" srcId="{9FD869CF-8C7A-4FD0-9F60-B695EE758D2A}" destId="{C8E69A35-C38B-4064-83ED-4ED5DC3E978E}" srcOrd="0" destOrd="0" presId="urn:microsoft.com/office/officeart/2018/2/layout/IconVerticalSolidList"/>
    <dgm:cxn modelId="{9BB29FF6-CFA0-4554-8105-8096BAA77807}" type="presParOf" srcId="{C8E69A35-C38B-4064-83ED-4ED5DC3E978E}" destId="{B2015CD1-1293-432A-AA20-283AEE42D872}" srcOrd="0" destOrd="0" presId="urn:microsoft.com/office/officeart/2018/2/layout/IconVerticalSolidList"/>
    <dgm:cxn modelId="{C19F297A-09F0-4C1E-BA83-18FAB201F6DF}" type="presParOf" srcId="{C8E69A35-C38B-4064-83ED-4ED5DC3E978E}" destId="{A5DE5EC8-2940-40F5-ABB2-F6DD4C4D6179}" srcOrd="1" destOrd="0" presId="urn:microsoft.com/office/officeart/2018/2/layout/IconVerticalSolidList"/>
    <dgm:cxn modelId="{E3D3DF29-086E-4F43-99A3-F702828A5E4C}" type="presParOf" srcId="{C8E69A35-C38B-4064-83ED-4ED5DC3E978E}" destId="{519D0429-FB36-4ADC-843D-C37949215FE6}" srcOrd="2" destOrd="0" presId="urn:microsoft.com/office/officeart/2018/2/layout/IconVerticalSolidList"/>
    <dgm:cxn modelId="{37E3E5A6-763A-4320-9782-67B7765C5486}" type="presParOf" srcId="{C8E69A35-C38B-4064-83ED-4ED5DC3E978E}" destId="{31A93EB0-BFC6-465B-9A66-6851C49356AA}" srcOrd="3" destOrd="0" presId="urn:microsoft.com/office/officeart/2018/2/layout/IconVerticalSolidList"/>
    <dgm:cxn modelId="{741C4D9A-E6BD-40B3-84C8-07387165A72C}" type="presParOf" srcId="{9FD869CF-8C7A-4FD0-9F60-B695EE758D2A}" destId="{84BBE3D1-4F40-41F1-B0AF-B0D181FD8A26}" srcOrd="1" destOrd="0" presId="urn:microsoft.com/office/officeart/2018/2/layout/IconVerticalSolidList"/>
    <dgm:cxn modelId="{831D3214-48DB-4781-BDCF-D2E4BE879378}" type="presParOf" srcId="{9FD869CF-8C7A-4FD0-9F60-B695EE758D2A}" destId="{B8EC9AE0-17EC-4C3D-84D9-082C3681E42D}" srcOrd="2" destOrd="0" presId="urn:microsoft.com/office/officeart/2018/2/layout/IconVerticalSolidList"/>
    <dgm:cxn modelId="{EFF918CF-2829-4D62-841C-E324108A9501}" type="presParOf" srcId="{B8EC9AE0-17EC-4C3D-84D9-082C3681E42D}" destId="{A82819EF-335D-4C98-92A4-DD17A98B056C}" srcOrd="0" destOrd="0" presId="urn:microsoft.com/office/officeart/2018/2/layout/IconVerticalSolidList"/>
    <dgm:cxn modelId="{3181050E-6319-4BF7-9B05-70B13FBE0816}" type="presParOf" srcId="{B8EC9AE0-17EC-4C3D-84D9-082C3681E42D}" destId="{018EFFB8-DF44-4465-84EE-34CB6AD0D2AF}" srcOrd="1" destOrd="0" presId="urn:microsoft.com/office/officeart/2018/2/layout/IconVerticalSolidList"/>
    <dgm:cxn modelId="{ADE3D981-96EE-446B-A5DB-E06BEE5029E1}" type="presParOf" srcId="{B8EC9AE0-17EC-4C3D-84D9-082C3681E42D}" destId="{97C21D7C-F4AC-4376-9C04-2DD9CE07CBB0}" srcOrd="2" destOrd="0" presId="urn:microsoft.com/office/officeart/2018/2/layout/IconVerticalSolidList"/>
    <dgm:cxn modelId="{DB66A886-4332-4347-88B7-65D735DA5A33}" type="presParOf" srcId="{B8EC9AE0-17EC-4C3D-84D9-082C3681E42D}" destId="{7502F539-7097-4FEC-B478-C976393608D8}" srcOrd="3" destOrd="0" presId="urn:microsoft.com/office/officeart/2018/2/layout/IconVerticalSolidList"/>
    <dgm:cxn modelId="{BD536143-B614-45BD-B534-D3C0A2672680}" type="presParOf" srcId="{9FD869CF-8C7A-4FD0-9F60-B695EE758D2A}" destId="{1EF22ECE-6EE6-4461-9D07-ADAC2A6E1211}" srcOrd="3" destOrd="0" presId="urn:microsoft.com/office/officeart/2018/2/layout/IconVerticalSolidList"/>
    <dgm:cxn modelId="{9E08038F-AA46-464F-A77D-EEF694874009}" type="presParOf" srcId="{9FD869CF-8C7A-4FD0-9F60-B695EE758D2A}" destId="{0076B12E-7014-4239-AA86-1E39B4D63CA0}" srcOrd="4" destOrd="0" presId="urn:microsoft.com/office/officeart/2018/2/layout/IconVerticalSolidList"/>
    <dgm:cxn modelId="{7FE27A22-E01D-47C5-AE4E-C155CBB3DE2C}" type="presParOf" srcId="{0076B12E-7014-4239-AA86-1E39B4D63CA0}" destId="{AD8CD746-E6AA-4F8C-BE5B-06990FBC1D40}" srcOrd="0" destOrd="0" presId="urn:microsoft.com/office/officeart/2018/2/layout/IconVerticalSolidList"/>
    <dgm:cxn modelId="{68A4ADBB-B2FE-4E21-9986-E76E603111E0}" type="presParOf" srcId="{0076B12E-7014-4239-AA86-1E39B4D63CA0}" destId="{834B5FC5-FF8E-4DAF-A3E5-F806762B5270}" srcOrd="1" destOrd="0" presId="urn:microsoft.com/office/officeart/2018/2/layout/IconVerticalSolidList"/>
    <dgm:cxn modelId="{8EED7140-83E3-4209-ADDC-EE9ABFE1238F}" type="presParOf" srcId="{0076B12E-7014-4239-AA86-1E39B4D63CA0}" destId="{D9A3041F-59DF-497B-9F68-350D1BDE9C6C}" srcOrd="2" destOrd="0" presId="urn:microsoft.com/office/officeart/2018/2/layout/IconVerticalSolidList"/>
    <dgm:cxn modelId="{D5BECA67-7B80-4708-8AF3-D95CED26D65A}" type="presParOf" srcId="{0076B12E-7014-4239-AA86-1E39B4D63CA0}" destId="{6E9C4DE4-769F-44C6-AD33-69A83E5CCEE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015CD1-1293-432A-AA20-283AEE42D872}">
      <dsp:nvSpPr>
        <dsp:cNvPr id="0" name=""/>
        <dsp:cNvSpPr/>
      </dsp:nvSpPr>
      <dsp:spPr>
        <a:xfrm>
          <a:off x="0" y="531"/>
          <a:ext cx="10515600" cy="1242935"/>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DE5EC8-2940-40F5-ABB2-F6DD4C4D6179}">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A93EB0-BFC6-465B-9A66-6851C49356AA}">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b="1" kern="1200" dirty="0"/>
            <a:t>Example Design work: </a:t>
          </a:r>
          <a:r>
            <a:rPr lang="en-GB" sz="2000" kern="1200" dirty="0"/>
            <a:t>Requirements specification, MVP (Minimum viable product), Sketches/drawings/illustrations, storyboards, UI, wireframe diagrams, colour scheme, flow chart, data structures, network maps, circuit diagrams etc..</a:t>
          </a:r>
          <a:endParaRPr lang="en-US" sz="2000" kern="1200" dirty="0"/>
        </a:p>
      </dsp:txBody>
      <dsp:txXfrm>
        <a:off x="1435590" y="531"/>
        <a:ext cx="9080009" cy="1242935"/>
      </dsp:txXfrm>
    </dsp:sp>
    <dsp:sp modelId="{A82819EF-335D-4C98-92A4-DD17A98B056C}">
      <dsp:nvSpPr>
        <dsp:cNvPr id="0" name=""/>
        <dsp:cNvSpPr/>
      </dsp:nvSpPr>
      <dsp:spPr>
        <a:xfrm>
          <a:off x="0" y="1554201"/>
          <a:ext cx="10515600" cy="1242935"/>
        </a:xfrm>
        <a:prstGeom prst="roundRect">
          <a:avLst>
            <a:gd name="adj" fmla="val 1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dsp:style>
    </dsp:sp>
    <dsp:sp modelId="{018EFFB8-DF44-4465-84EE-34CB6AD0D2AF}">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02F539-7097-4FEC-B478-C976393608D8}">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dirty="0"/>
            <a:t>The main focus of the project is ‘innovation’ and on allowing you to develop your skills using new technologies through practical implementation. </a:t>
          </a:r>
          <a:r>
            <a:rPr lang="en-GB" sz="2000" b="1" kern="1200" dirty="0">
              <a:highlight>
                <a:srgbClr val="FFFF00"/>
              </a:highlight>
            </a:rPr>
            <a:t>Time to progress onto the Design and Practical stages of the project.</a:t>
          </a:r>
          <a:endParaRPr lang="en-US" sz="2000" b="1" kern="1200" dirty="0">
            <a:highlight>
              <a:srgbClr val="FFFF00"/>
            </a:highlight>
          </a:endParaRPr>
        </a:p>
      </dsp:txBody>
      <dsp:txXfrm>
        <a:off x="1435590" y="1554201"/>
        <a:ext cx="9080009" cy="1242935"/>
      </dsp:txXfrm>
    </dsp:sp>
    <dsp:sp modelId="{AD8CD746-E6AA-4F8C-BE5B-06990FBC1D40}">
      <dsp:nvSpPr>
        <dsp:cNvPr id="0" name=""/>
        <dsp:cNvSpPr/>
      </dsp:nvSpPr>
      <dsp:spPr>
        <a:xfrm>
          <a:off x="0" y="3107870"/>
          <a:ext cx="10515600" cy="1242935"/>
        </a:xfrm>
        <a:prstGeom prst="roundRect">
          <a:avLst>
            <a:gd name="adj" fmla="val 1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dsp:style>
    </dsp:sp>
    <dsp:sp modelId="{834B5FC5-FF8E-4DAF-A3E5-F806762B5270}">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E9C4DE4-769F-44C6-AD33-69A83E5CCEEC}">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dirty="0"/>
            <a:t>The Design documents produced by different students will vary significantly and depend on your project area. You will all have different design documentation. And that’s ok.</a:t>
          </a:r>
          <a:endParaRPr lang="en-US" sz="2000" kern="1200" dirty="0"/>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03740F-A91B-46FD-B290-FADE44A75B67}" type="datetimeFigureOut">
              <a:rPr lang="en-GB"/>
              <a:t>24/03/2026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445808-0A42-4057-92F6-5314E76B2A59}" type="slidenum">
              <a:rPr lang="en-GB"/>
              <a:t>‹#›</a:t>
            </a:fld>
            <a:endParaRPr lang="en-GB"/>
          </a:p>
        </p:txBody>
      </p:sp>
    </p:spTree>
    <p:extLst>
      <p:ext uri="{BB962C8B-B14F-4D97-AF65-F5344CB8AC3E}">
        <p14:creationId xmlns:p14="http://schemas.microsoft.com/office/powerpoint/2010/main" val="906921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stackify.com/what-is-sdlc/"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hackernoon.com/design-thinking-for-startups-by-nitin-sethi-of-quikr-fe01a259c9bf"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s://www.boardofinnovation.com/blog/2017/07/18/lean-startup-versus-design-thinking/"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astera.com/type/blog/all-you-need-to-know-about-database-design/#:~:text=%20How%20to%20Design%20Database%3A%20Steps%20of%20Designing,that%20every%20data%20item%20becomes%20a...%20More%20"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mockplus.com/" TargetMode="External"/><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FE98D-7EC0-C064-FAD3-38A7F626AB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CFF0CD-283C-41B3-8A2B-938731B82D0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3A9B512-1E09-6484-4A26-64C9B37F516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C62C2F4-C9F1-B5AB-6C8E-DFB73F8E5E5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445808-0A42-4057-92F6-5314E76B2A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6594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D601E-5034-AD49-7817-CCF10A32AC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FB515E-3183-6876-E3E1-D5A48ACA093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F394B67-F11E-4A0B-DF98-BD7C67873C8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EF0E1135-7530-1F68-BA72-347057DBDC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E1F0CB-AC4F-463F-A400-B6079113F21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0120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5F950-51AF-1C30-EE66-336078F471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4AADD5-7477-2403-824B-355A6B380CD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477C3C0-4778-9B1D-C1D1-C7146D51C6C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p:txBody>
      </p:sp>
      <p:sp>
        <p:nvSpPr>
          <p:cNvPr id="4" name="Slide Number Placeholder 3">
            <a:extLst>
              <a:ext uri="{FF2B5EF4-FFF2-40B4-BE49-F238E27FC236}">
                <a16:creationId xmlns:a16="http://schemas.microsoft.com/office/drawing/2014/main" id="{6CF5B793-2680-0D8F-A223-850E5C612E6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445808-0A42-4057-92F6-5314E76B2A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1892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E12015-F104-457C-88D8-201B0CFA3E39}" type="slidenum">
              <a:rPr lang="en-GB" smtClean="0"/>
              <a:t>12</a:t>
            </a:fld>
            <a:endParaRPr lang="en-GB"/>
          </a:p>
        </p:txBody>
      </p:sp>
    </p:spTree>
    <p:extLst>
      <p:ext uri="{BB962C8B-B14F-4D97-AF65-F5344CB8AC3E}">
        <p14:creationId xmlns:p14="http://schemas.microsoft.com/office/powerpoint/2010/main" val="39936269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For more information please click here: </a:t>
            </a:r>
            <a:r>
              <a:rPr lang="en-GB" dirty="0">
                <a:hlinkClick r:id="rId3"/>
              </a:rPr>
              <a:t>https://stackify.com/what-is-sdlc/</a:t>
            </a:r>
            <a:endParaRPr lang="en-GB" dirty="0"/>
          </a:p>
          <a:p>
            <a:r>
              <a:rPr lang="en-GB" dirty="0"/>
              <a:t>(i1)</a:t>
            </a:r>
            <a:r>
              <a:rPr lang="en-GB" baseline="0" dirty="0"/>
              <a:t> https://tinyurl.com/y2plpy56</a:t>
            </a:r>
            <a:endParaRPr lang="en-GB" dirty="0"/>
          </a:p>
        </p:txBody>
      </p:sp>
      <p:sp>
        <p:nvSpPr>
          <p:cNvPr id="4" name="Slide Number Placeholder 3"/>
          <p:cNvSpPr>
            <a:spLocks noGrp="1"/>
          </p:cNvSpPr>
          <p:nvPr>
            <p:ph type="sldNum" sz="quarter" idx="10"/>
          </p:nvPr>
        </p:nvSpPr>
        <p:spPr/>
        <p:txBody>
          <a:bodyPr/>
          <a:lstStyle/>
          <a:p>
            <a:fld id="{E5E12015-F104-457C-88D8-201B0CFA3E39}" type="slidenum">
              <a:rPr lang="en-GB" smtClean="0"/>
              <a:t>14</a:t>
            </a:fld>
            <a:endParaRPr lang="en-GB"/>
          </a:p>
        </p:txBody>
      </p:sp>
    </p:spTree>
    <p:extLst>
      <p:ext uri="{BB962C8B-B14F-4D97-AF65-F5344CB8AC3E}">
        <p14:creationId xmlns:p14="http://schemas.microsoft.com/office/powerpoint/2010/main" val="136049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(1) </a:t>
            </a:r>
            <a:r>
              <a:rPr lang="en-GB" sz="1200" dirty="0"/>
              <a:t>Based on </a:t>
            </a:r>
            <a:r>
              <a:rPr lang="en-GB" sz="1200" dirty="0">
                <a:hlinkClick r:id="rId3"/>
              </a:rPr>
              <a:t>Design Thinking for Start-ups</a:t>
            </a:r>
            <a:r>
              <a:rPr lang="en-GB" sz="1200" dirty="0"/>
              <a:t> by Nitin </a:t>
            </a:r>
            <a:r>
              <a:rPr lang="en-GB" sz="1200" dirty="0" err="1"/>
              <a:t>Sethi</a:t>
            </a:r>
            <a:r>
              <a:rPr lang="en-GB" sz="1200" dirty="0"/>
              <a:t>.</a:t>
            </a:r>
            <a:br>
              <a:rPr lang="en-GB" sz="1200" dirty="0"/>
            </a:br>
            <a:r>
              <a:rPr lang="en-GB" sz="1200" b="0" baseline="0" dirty="0"/>
              <a:t>(2)</a:t>
            </a:r>
            <a:r>
              <a:rPr lang="en-GB" sz="1200" b="0" dirty="0"/>
              <a:t> </a:t>
            </a:r>
            <a:r>
              <a:rPr lang="en-GB" sz="1200" b="0" dirty="0">
                <a:hlinkClick r:id="rId4"/>
              </a:rPr>
              <a:t>When to apply Lean </a:t>
            </a:r>
            <a:r>
              <a:rPr lang="en-GB" sz="1200" b="0" dirty="0" err="1">
                <a:hlinkClick r:id="rId4"/>
              </a:rPr>
              <a:t>Startup</a:t>
            </a:r>
            <a:r>
              <a:rPr lang="en-GB" sz="1200" b="0" dirty="0">
                <a:hlinkClick r:id="rId4"/>
              </a:rPr>
              <a:t> and/or Design Thinking</a:t>
            </a:r>
            <a:r>
              <a:rPr lang="en-GB" sz="1200" b="0" dirty="0"/>
              <a:t> </a:t>
            </a:r>
            <a:r>
              <a:rPr lang="en-GB" sz="1200" dirty="0"/>
              <a:t>by Lucas </a:t>
            </a:r>
            <a:r>
              <a:rPr lang="en-GB" sz="1200" dirty="0" err="1"/>
              <a:t>Tamboryn</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“Design thinking has been central to user-centered design and human-centered design—the dominant methods of designing human-computer interfaces—for over 40 years.(3) Design thinking is also central to recent conceptions of software development in general.(4)” Ref[1]</a:t>
            </a:r>
            <a:br>
              <a:rPr lang="en-GB" dirty="0"/>
            </a:br>
            <a:r>
              <a:rPr lang="en-GB" dirty="0"/>
              <a:t>(3)</a:t>
            </a:r>
            <a:r>
              <a:rPr lang="en-GB" baseline="0" dirty="0"/>
              <a:t> </a:t>
            </a:r>
            <a:r>
              <a:rPr lang="en-GB" sz="1200" b="0" i="0" kern="1200" dirty="0">
                <a:solidFill>
                  <a:schemeClr val="tx1"/>
                </a:solidFill>
                <a:effectLst/>
                <a:latin typeface="+mn-lt"/>
                <a:ea typeface="+mn-ea"/>
                <a:cs typeface="+mn-cs"/>
              </a:rPr>
              <a:t>Norman, Donald A. (1986). User Centered System Design. Taylor &amp; Francis.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(4) Ralph, Paul (2015). "The </a:t>
            </a:r>
            <a:r>
              <a:rPr lang="en-GB" sz="1200" b="0" i="0" kern="1200" dirty="0" err="1">
                <a:solidFill>
                  <a:schemeClr val="tx1"/>
                </a:solidFill>
                <a:effectLst/>
                <a:latin typeface="+mn-lt"/>
                <a:ea typeface="+mn-ea"/>
                <a:cs typeface="+mn-cs"/>
              </a:rPr>
              <a:t>Sensemaking</a:t>
            </a:r>
            <a:r>
              <a:rPr lang="en-GB" sz="1200" b="0" i="0" kern="1200" dirty="0">
                <a:solidFill>
                  <a:schemeClr val="tx1"/>
                </a:solidFill>
                <a:effectLst/>
                <a:latin typeface="+mn-lt"/>
                <a:ea typeface="+mn-ea"/>
                <a:cs typeface="+mn-cs"/>
              </a:rPr>
              <a:t>-Coevolution-Implementation Theory of software design". </a:t>
            </a:r>
            <a:r>
              <a:rPr lang="en-GB" sz="1200" b="0" i="1" kern="1200" dirty="0">
                <a:solidFill>
                  <a:schemeClr val="tx1"/>
                </a:solidFill>
                <a:effectLst/>
                <a:latin typeface="+mn-lt"/>
                <a:ea typeface="+mn-ea"/>
                <a:cs typeface="+mn-cs"/>
              </a:rPr>
              <a:t>Science of Computer Programming</a:t>
            </a:r>
            <a:r>
              <a:rPr lang="en-GB" sz="1200" b="0" i="0" kern="1200" dirty="0">
                <a:solidFill>
                  <a:schemeClr val="tx1"/>
                </a:solidFill>
                <a:effectLst/>
                <a:latin typeface="+mn-lt"/>
                <a:ea typeface="+mn-ea"/>
                <a:cs typeface="+mn-cs"/>
              </a:rPr>
              <a:t>. 101: 21–41.</a:t>
            </a:r>
            <a:br>
              <a:rPr lang="en-GB" dirty="0"/>
            </a:br>
            <a:r>
              <a:rPr lang="en-GB" dirty="0">
                <a:solidFill>
                  <a:schemeClr val="bg1">
                    <a:lumMod val="85000"/>
                  </a:schemeClr>
                </a:solidFill>
              </a:rPr>
              <a:t>[1] https://tinyurl.com/y4ml6um.</a:t>
            </a:r>
          </a:p>
          <a:p>
            <a:endParaRPr lang="en-GB" dirty="0"/>
          </a:p>
        </p:txBody>
      </p:sp>
      <p:sp>
        <p:nvSpPr>
          <p:cNvPr id="4" name="Slide Number Placeholder 3"/>
          <p:cNvSpPr>
            <a:spLocks noGrp="1"/>
          </p:cNvSpPr>
          <p:nvPr>
            <p:ph type="sldNum" sz="quarter" idx="10"/>
          </p:nvPr>
        </p:nvSpPr>
        <p:spPr/>
        <p:txBody>
          <a:bodyPr/>
          <a:lstStyle/>
          <a:p>
            <a:fld id="{1C35CAD1-3F5E-4915-8F80-D7A7B7F05EFE}" type="slidenum">
              <a:rPr lang="en-GB" smtClean="0"/>
              <a:t>15</a:t>
            </a:fld>
            <a:endParaRPr lang="en-GB"/>
          </a:p>
        </p:txBody>
      </p:sp>
    </p:spTree>
    <p:extLst>
      <p:ext uri="{BB962C8B-B14F-4D97-AF65-F5344CB8AC3E}">
        <p14:creationId xmlns:p14="http://schemas.microsoft.com/office/powerpoint/2010/main" val="1755387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1200" b="0" dirty="0"/>
              <a:t>- removed:.</a:t>
            </a:r>
          </a:p>
          <a:p>
            <a:r>
              <a:rPr lang="en-GB" sz="1200" b="1" dirty="0"/>
              <a:t>EIGP Archive: Team Roles: </a:t>
            </a:r>
            <a:r>
              <a:rPr lang="en-GB" sz="1200" dirty="0"/>
              <a:t>You</a:t>
            </a:r>
            <a:r>
              <a:rPr lang="en-GB" sz="1200" b="1" dirty="0"/>
              <a:t> </a:t>
            </a:r>
            <a:r>
              <a:rPr lang="en-GB" sz="1200" dirty="0"/>
              <a:t>can use whichever method suits your team e.g. </a:t>
            </a:r>
          </a:p>
          <a:p>
            <a:pPr marL="342900" indent="-342900">
              <a:buFont typeface="Arial" panose="020B0604020202020204" pitchFamily="34" charset="0"/>
              <a:buChar char="•"/>
            </a:pPr>
            <a:r>
              <a:rPr lang="en-GB" sz="1200" b="1" dirty="0"/>
              <a:t>Evolutionary Parallel Prototyping</a:t>
            </a:r>
            <a:r>
              <a:rPr lang="en-GB" sz="1200" dirty="0"/>
              <a:t>: Work on and develop all layers simultaneously by assigning them to different roles within the team. Or </a:t>
            </a:r>
          </a:p>
          <a:p>
            <a:pPr marL="342900" indent="-342900">
              <a:buFont typeface="Arial" panose="020B0604020202020204" pitchFamily="34" charset="0"/>
              <a:buChar char="•"/>
            </a:pPr>
            <a:r>
              <a:rPr lang="en-GB" sz="1200" b="1" dirty="0"/>
              <a:t>Evolutionary Extreme Prototyping</a:t>
            </a:r>
            <a:r>
              <a:rPr lang="en-GB" sz="1200" dirty="0"/>
              <a:t>: work on and develop the UI then Server/Client logic then Db.</a:t>
            </a:r>
          </a:p>
          <a:p>
            <a:endParaRPr lang="en-GB" dirty="0"/>
          </a:p>
          <a:p>
            <a:r>
              <a:rPr lang="en-GB" sz="1000" dirty="0"/>
              <a:t>Db design include E-R (Entity Relationship) Modelling: </a:t>
            </a:r>
            <a:r>
              <a:rPr lang="en-GB" sz="1000" dirty="0">
                <a:hlinkClick r:id="rId3"/>
              </a:rPr>
              <a:t>https://www.astera.com/type/blog/all-you-need-to-know-about-database-design/#:~:text=%20How%20to%20Design%20Database%3A%20Steps%20of%20Designing,that%20every%20data%20item%20becomes%20a...%20More%20</a:t>
            </a:r>
            <a:endParaRPr lang="en-GB" sz="1000" dirty="0"/>
          </a:p>
        </p:txBody>
      </p:sp>
      <p:sp>
        <p:nvSpPr>
          <p:cNvPr id="4" name="Slide Number Placeholder 3"/>
          <p:cNvSpPr>
            <a:spLocks noGrp="1"/>
          </p:cNvSpPr>
          <p:nvPr>
            <p:ph type="sldNum" sz="quarter" idx="5"/>
          </p:nvPr>
        </p:nvSpPr>
        <p:spPr/>
        <p:txBody>
          <a:bodyPr/>
          <a:lstStyle/>
          <a:p>
            <a:fld id="{93445808-0A42-4057-92F6-5314E76B2A59}" type="slidenum">
              <a:rPr lang="en-GB" smtClean="0"/>
              <a:t>16</a:t>
            </a:fld>
            <a:endParaRPr lang="en-GB"/>
          </a:p>
        </p:txBody>
      </p:sp>
    </p:spTree>
    <p:extLst>
      <p:ext uri="{BB962C8B-B14F-4D97-AF65-F5344CB8AC3E}">
        <p14:creationId xmlns:p14="http://schemas.microsoft.com/office/powerpoint/2010/main" val="1933247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10"/>
          </p:nvPr>
        </p:nvSpPr>
        <p:spPr/>
        <p:txBody>
          <a:bodyPr/>
          <a:lstStyle/>
          <a:p>
            <a:fld id="{E5E12015-F104-457C-88D8-201B0CFA3E39}" type="slidenum">
              <a:rPr lang="en-GB" smtClean="0"/>
              <a:t>18</a:t>
            </a:fld>
            <a:endParaRPr lang="en-GB"/>
          </a:p>
        </p:txBody>
      </p:sp>
    </p:spTree>
    <p:extLst>
      <p:ext uri="{BB962C8B-B14F-4D97-AF65-F5344CB8AC3E}">
        <p14:creationId xmlns:p14="http://schemas.microsoft.com/office/powerpoint/2010/main" val="2002802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Ref: https://www.scrum.org/resources/what-is-scrum</a:t>
            </a:r>
          </a:p>
        </p:txBody>
      </p:sp>
      <p:sp>
        <p:nvSpPr>
          <p:cNvPr id="4" name="Slide Number Placeholder 3"/>
          <p:cNvSpPr>
            <a:spLocks noGrp="1"/>
          </p:cNvSpPr>
          <p:nvPr>
            <p:ph type="sldNum" sz="quarter" idx="10"/>
          </p:nvPr>
        </p:nvSpPr>
        <p:spPr/>
        <p:txBody>
          <a:bodyPr/>
          <a:lstStyle/>
          <a:p>
            <a:fld id="{E5E12015-F104-457C-88D8-201B0CFA3E39}" type="slidenum">
              <a:rPr lang="en-GB" smtClean="0"/>
              <a:t>27</a:t>
            </a:fld>
            <a:endParaRPr lang="en-GB"/>
          </a:p>
        </p:txBody>
      </p:sp>
    </p:spTree>
    <p:extLst>
      <p:ext uri="{BB962C8B-B14F-4D97-AF65-F5344CB8AC3E}">
        <p14:creationId xmlns:p14="http://schemas.microsoft.com/office/powerpoint/2010/main" val="470132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 </a:t>
            </a:r>
            <a:r>
              <a:rPr lang="en-US" dirty="0"/>
              <a:t>For the development period of the project I will use a lightweight iterative agile approach which is more tailored to being a solo developer such as a "Scrum-Lite" approach which still </a:t>
            </a:r>
            <a:r>
              <a:rPr lang="en-US" dirty="0" err="1"/>
              <a:t>utilises</a:t>
            </a:r>
            <a:r>
              <a:rPr lang="en-US" dirty="0"/>
              <a:t> development sprints to ensure that there is not too much time spent on certain features. * This approach will establish relatively strict time-keeping. As each task will be assigned brief sprint to maintain workflow. Each sprint will have enough time to both implement, test and debug the respective feature. </a:t>
            </a:r>
            <a:br>
              <a:rPr lang="en-US" dirty="0"/>
            </a:br>
            <a:r>
              <a:rPr lang="en-US" dirty="0"/>
              <a:t>* I will also keep a backlog of each task to help keep log of what has been completed and what is next to achieve this will be done with the help of a tool like an online Trello board.”</a:t>
            </a:r>
            <a:endParaRPr lang="en-GB" dirty="0"/>
          </a:p>
        </p:txBody>
      </p:sp>
      <p:sp>
        <p:nvSpPr>
          <p:cNvPr id="4" name="Slide Number Placeholder 3"/>
          <p:cNvSpPr>
            <a:spLocks noGrp="1"/>
          </p:cNvSpPr>
          <p:nvPr>
            <p:ph type="sldNum" sz="quarter" idx="5"/>
          </p:nvPr>
        </p:nvSpPr>
        <p:spPr/>
        <p:txBody>
          <a:bodyPr/>
          <a:lstStyle/>
          <a:p>
            <a:fld id="{93445808-0A42-4057-92F6-5314E76B2A59}" type="slidenum">
              <a:rPr lang="en-GB" smtClean="0"/>
              <a:t>29</a:t>
            </a:fld>
            <a:endParaRPr lang="en-GB"/>
          </a:p>
        </p:txBody>
      </p:sp>
    </p:spTree>
    <p:extLst>
      <p:ext uri="{BB962C8B-B14F-4D97-AF65-F5344CB8AC3E}">
        <p14:creationId xmlns:p14="http://schemas.microsoft.com/office/powerpoint/2010/main" val="2040723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Ref: https://lucidchart.zendesk.com/hc/en-us/articles/360001139203-Gantt-Chart-Template-Kanban-board</a:t>
            </a:r>
          </a:p>
        </p:txBody>
      </p:sp>
      <p:sp>
        <p:nvSpPr>
          <p:cNvPr id="4" name="Slide Number Placeholder 3"/>
          <p:cNvSpPr>
            <a:spLocks noGrp="1"/>
          </p:cNvSpPr>
          <p:nvPr>
            <p:ph type="sldNum" sz="quarter" idx="10"/>
          </p:nvPr>
        </p:nvSpPr>
        <p:spPr/>
        <p:txBody>
          <a:bodyPr/>
          <a:lstStyle/>
          <a:p>
            <a:fld id="{E5E12015-F104-457C-88D8-201B0CFA3E39}" type="slidenum">
              <a:rPr lang="en-GB" smtClean="0"/>
              <a:t>30</a:t>
            </a:fld>
            <a:endParaRPr lang="en-GB"/>
          </a:p>
        </p:txBody>
      </p:sp>
    </p:spTree>
    <p:extLst>
      <p:ext uri="{BB962C8B-B14F-4D97-AF65-F5344CB8AC3E}">
        <p14:creationId xmlns:p14="http://schemas.microsoft.com/office/powerpoint/2010/main" val="3430898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Clear simple Title for each requirement.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With permission: </a:t>
            </a:r>
            <a:r>
              <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rPr>
              <a:t>Ref.: Kai Harley Strand Regan</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0F46C3-B568-4473-845C-50264EFCA224}"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0498174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With permission: </a:t>
            </a:r>
            <a:r>
              <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rPr>
              <a:t>Ref.: Kai Harley Strand Regan</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0F46C3-B568-4473-845C-50264EFCA224}"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884605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sz="10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192305-B3BF-4620-BF60-B9818CDCB1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67084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35CAD1-3F5E-4915-8F80-D7A7B7F05EFE}" type="slidenum">
              <a:rPr lang="en-GB" smtClean="0"/>
              <a:t>66</a:t>
            </a:fld>
            <a:endParaRPr lang="en-GB"/>
          </a:p>
        </p:txBody>
      </p:sp>
    </p:spTree>
    <p:extLst>
      <p:ext uri="{BB962C8B-B14F-4D97-AF65-F5344CB8AC3E}">
        <p14:creationId xmlns:p14="http://schemas.microsoft.com/office/powerpoint/2010/main" val="37293673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655EB-361F-5B87-070C-1FB047D268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396AC1-D3AD-3406-0160-A32FB440C90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81414656-7218-5209-7695-0B5951C3936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BE014F0-757A-ED74-DA3C-B271CBA01954}"/>
              </a:ext>
            </a:extLst>
          </p:cNvPr>
          <p:cNvSpPr>
            <a:spLocks noGrp="1"/>
          </p:cNvSpPr>
          <p:nvPr>
            <p:ph type="sldNum" sz="quarter" idx="10"/>
          </p:nvPr>
        </p:nvSpPr>
        <p:spPr/>
        <p:txBody>
          <a:bodyPr/>
          <a:lstStyle/>
          <a:p>
            <a:fld id="{1C35CAD1-3F5E-4915-8F80-D7A7B7F05EFE}" type="slidenum">
              <a:rPr lang="en-GB" smtClean="0"/>
              <a:t>67</a:t>
            </a:fld>
            <a:endParaRPr lang="en-GB"/>
          </a:p>
        </p:txBody>
      </p:sp>
    </p:spTree>
    <p:extLst>
      <p:ext uri="{BB962C8B-B14F-4D97-AF65-F5344CB8AC3E}">
        <p14:creationId xmlns:p14="http://schemas.microsoft.com/office/powerpoint/2010/main" val="2695591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Bg. Note: Not free but a good commercial Design tool for Web/Mobile Apps:</a:t>
            </a:r>
            <a:br>
              <a:rPr lang="en-GB" sz="1200" dirty="0"/>
            </a:br>
            <a:r>
              <a:rPr lang="en-GB" sz="1200" dirty="0"/>
              <a:t>	</a:t>
            </a:r>
            <a:r>
              <a:rPr lang="en-GB" sz="1200" dirty="0" err="1">
                <a:hlinkClick r:id="rId3"/>
              </a:rPr>
              <a:t>Mockplus</a:t>
            </a:r>
            <a:r>
              <a:rPr lang="en-GB" sz="1200" dirty="0">
                <a:hlinkClick r:id="rId3"/>
              </a:rPr>
              <a:t> - Design, Prototype &amp; Collaborate better and faster</a:t>
            </a:r>
            <a:r>
              <a:rPr lang="en-GB" sz="1200" dirty="0"/>
              <a:t>.</a:t>
            </a:r>
          </a:p>
          <a:p>
            <a:endParaRPr lang="en-GB" dirty="0"/>
          </a:p>
        </p:txBody>
      </p:sp>
      <p:sp>
        <p:nvSpPr>
          <p:cNvPr id="4" name="Slide Number Placeholder 3"/>
          <p:cNvSpPr>
            <a:spLocks noGrp="1"/>
          </p:cNvSpPr>
          <p:nvPr>
            <p:ph type="sldNum" sz="quarter" idx="5"/>
          </p:nvPr>
        </p:nvSpPr>
        <p:spPr/>
        <p:txBody>
          <a:bodyPr/>
          <a:lstStyle/>
          <a:p>
            <a:fld id="{93445808-0A42-4057-92F6-5314E76B2A59}" type="slidenum">
              <a:rPr lang="en-GB" smtClean="0"/>
              <a:t>68</a:t>
            </a:fld>
            <a:endParaRPr lang="en-GB"/>
          </a:p>
        </p:txBody>
      </p:sp>
    </p:spTree>
    <p:extLst>
      <p:ext uri="{BB962C8B-B14F-4D97-AF65-F5344CB8AC3E}">
        <p14:creationId xmlns:p14="http://schemas.microsoft.com/office/powerpoint/2010/main" val="4173489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35CAD1-3F5E-4915-8F80-D7A7B7F05EFE}" type="slidenum">
              <a:rPr lang="en-GB" smtClean="0"/>
              <a:t>71</a:t>
            </a:fld>
            <a:endParaRPr lang="en-GB"/>
          </a:p>
        </p:txBody>
      </p:sp>
    </p:spTree>
    <p:extLst>
      <p:ext uri="{BB962C8B-B14F-4D97-AF65-F5344CB8AC3E}">
        <p14:creationId xmlns:p14="http://schemas.microsoft.com/office/powerpoint/2010/main" val="15139006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35CAD1-3F5E-4915-8F80-D7A7B7F05EFE}" type="slidenum">
              <a:rPr lang="en-GB" smtClean="0"/>
              <a:t>75</a:t>
            </a:fld>
            <a:endParaRPr lang="en-GB"/>
          </a:p>
        </p:txBody>
      </p:sp>
    </p:spTree>
    <p:extLst>
      <p:ext uri="{BB962C8B-B14F-4D97-AF65-F5344CB8AC3E}">
        <p14:creationId xmlns:p14="http://schemas.microsoft.com/office/powerpoint/2010/main" val="3211733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Ref:</a:t>
            </a:r>
            <a:r>
              <a:rPr lang="en-GB" baseline="0" dirty="0"/>
              <a:t> http://multigate.homestead.com/Product-Specifications.html</a:t>
            </a:r>
            <a:endParaRPr lang="en-GB" dirty="0"/>
          </a:p>
        </p:txBody>
      </p:sp>
      <p:sp>
        <p:nvSpPr>
          <p:cNvPr id="4" name="Slide Number Placeholder 3"/>
          <p:cNvSpPr>
            <a:spLocks noGrp="1"/>
          </p:cNvSpPr>
          <p:nvPr>
            <p:ph type="sldNum" sz="quarter" idx="10"/>
          </p:nvPr>
        </p:nvSpPr>
        <p:spPr/>
        <p:txBody>
          <a:bodyPr/>
          <a:lstStyle/>
          <a:p>
            <a:fld id="{1C35CAD1-3F5E-4915-8F80-D7A7B7F05EFE}" type="slidenum">
              <a:rPr lang="en-GB" smtClean="0"/>
              <a:t>92</a:t>
            </a:fld>
            <a:endParaRPr lang="en-GB"/>
          </a:p>
        </p:txBody>
      </p:sp>
    </p:spTree>
    <p:extLst>
      <p:ext uri="{BB962C8B-B14F-4D97-AF65-F5344CB8AC3E}">
        <p14:creationId xmlns:p14="http://schemas.microsoft.com/office/powerpoint/2010/main" val="16458835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Complicated charts and diagrams are not required </a:t>
            </a:r>
            <a:r>
              <a:rPr lang="en-GB" dirty="0"/>
              <a:t>but can be created and included if you feel it necessary.</a:t>
            </a:r>
          </a:p>
        </p:txBody>
      </p:sp>
      <p:sp>
        <p:nvSpPr>
          <p:cNvPr id="4" name="Slide Number Placeholder 3"/>
          <p:cNvSpPr>
            <a:spLocks noGrp="1"/>
          </p:cNvSpPr>
          <p:nvPr>
            <p:ph type="sldNum" sz="quarter" idx="5"/>
          </p:nvPr>
        </p:nvSpPr>
        <p:spPr/>
        <p:txBody>
          <a:bodyPr/>
          <a:lstStyle/>
          <a:p>
            <a:fld id="{93445808-0A42-4057-92F6-5314E76B2A59}" type="slidenum">
              <a:rPr lang="en-GB" smtClean="0"/>
              <a:t>95</a:t>
            </a:fld>
            <a:endParaRPr lang="en-GB"/>
          </a:p>
        </p:txBody>
      </p:sp>
    </p:spTree>
    <p:extLst>
      <p:ext uri="{BB962C8B-B14F-4D97-AF65-F5344CB8AC3E}">
        <p14:creationId xmlns:p14="http://schemas.microsoft.com/office/powerpoint/2010/main" val="11534940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The task answer should be approx. 4/500 words </a:t>
            </a:r>
            <a:r>
              <a:rPr lang="en-GB" sz="1200" dirty="0">
                <a:effectLst/>
                <a:latin typeface="Arial" panose="020B0604020202020204" pitchFamily="34" charset="0"/>
                <a:ea typeface="Times New Roman" panose="02020603050405020304" pitchFamily="18" charset="0"/>
                <a:cs typeface="Arial" panose="020B0604020202020204" pitchFamily="34" charset="0"/>
              </a:rPr>
              <a:t>with 1/2 supporting citations.</a:t>
            </a:r>
          </a:p>
          <a:p>
            <a:endParaRPr lang="en-GB" dirty="0"/>
          </a:p>
        </p:txBody>
      </p:sp>
      <p:sp>
        <p:nvSpPr>
          <p:cNvPr id="4" name="Slide Number Placeholder 3"/>
          <p:cNvSpPr>
            <a:spLocks noGrp="1"/>
          </p:cNvSpPr>
          <p:nvPr>
            <p:ph type="sldNum" sz="quarter" idx="5"/>
          </p:nvPr>
        </p:nvSpPr>
        <p:spPr/>
        <p:txBody>
          <a:bodyPr/>
          <a:lstStyle/>
          <a:p>
            <a:fld id="{93445808-0A42-4057-92F6-5314E76B2A59}" type="slidenum">
              <a:rPr lang="en-GB" smtClean="0"/>
              <a:t>96</a:t>
            </a:fld>
            <a:endParaRPr lang="en-GB"/>
          </a:p>
        </p:txBody>
      </p:sp>
    </p:spTree>
    <p:extLst>
      <p:ext uri="{BB962C8B-B14F-4D97-AF65-F5344CB8AC3E}">
        <p14:creationId xmlns:p14="http://schemas.microsoft.com/office/powerpoint/2010/main" val="2212665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F7800-49C0-5D7D-64CD-15DD95F997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668064-62A5-939E-2AC8-2056F7745D0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81D2B7A9-18C6-1697-58BD-19D846A4F94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1809280-DEDE-AF8B-2956-C8B3B7DC61D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71696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75F757A-20F9-4073-AFB1-54E481B27DF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3804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3/24/2026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78223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59040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95707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3/24/2026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91203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3/24/2026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92013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3/24/2026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63750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3/24/2026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95688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60793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59870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53644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189020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3/24/2026</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74392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3/24/2026</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225969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3/24/2026</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584999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3/24/2026</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7419884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3/24/2026</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6682797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3/24/2026</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1892209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3/24/2026</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5546457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3/24/2026</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9803631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3/24/2026</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5818841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3/24/2026</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1846022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3/24/2026</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462299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3/24/2026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989439080"/>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3/24/2026</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352775513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creativecommons.org/licenses/by-nc-sa/3.0/" TargetMode="External"/><Relationship Id="rId4" Type="http://schemas.openxmlformats.org/officeDocument/2006/relationships/hyperlink" Target="http://idreflections.blogspot.com/2014_11_01_archive.htm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sv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 Id="rId9" Type="http://schemas.openxmlformats.org/officeDocument/2006/relationships/image" Target="../media/image15.sv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 Id="rId9" Type="http://schemas.openxmlformats.org/officeDocument/2006/relationships/image" Target="../media/image15.svg"/></Relationships>
</file>

<file path=ppt/slides/_rels/slide11.xml.rels><?xml version="1.0" encoding="UTF-8" standalone="yes"?>
<Relationships xmlns="http://schemas.openxmlformats.org/package/2006/relationships"><Relationship Id="rId3" Type="http://schemas.openxmlformats.org/officeDocument/2006/relationships/hyperlink" Target="https://wisc.pb.unizin.org/technicalpm/chapter/lesson-6-revision/" TargetMode="Externa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hyperlink" Target="https://www.workfront.com/project-management/methodologies/waterfall" TargetMode="External"/><Relationship Id="rId5" Type="http://schemas.openxmlformats.org/officeDocument/2006/relationships/hyperlink" Target="https://www.projectmanager.com/waterfall-methodology" TargetMode="External"/><Relationship Id="rId4" Type="http://schemas.openxmlformats.org/officeDocument/2006/relationships/hyperlink" Target="https://creativecommons.org/licenses/by/3.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en.wikipedia.org/wiki/Waterfall_model"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interaction-design.org/literature/article/design-thinking-get-a-quick-overview-of-the-history"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6.sv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hyperlink" Target="https://creativecommons.org/licenses/by/3.0/" TargetMode="External"/><Relationship Id="rId4" Type="http://schemas.openxmlformats.org/officeDocument/2006/relationships/hyperlink" Target="https://www.artarmonunited.com/how-to-develop-a-websites-design/"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itenterprise.co.uk/software-prototyping-methods/#:~:text=Extreme%20prototyping%20is%20used%20mostly%20for%20web-based%20applications,created%2C%20which%20is%20just%20a%20series%20of%20pages." TargetMode="External"/><Relationship Id="rId1" Type="http://schemas.openxmlformats.org/officeDocument/2006/relationships/slideLayout" Target="../slideLayouts/slideLayout7.xml"/><Relationship Id="rId4" Type="http://schemas.openxmlformats.org/officeDocument/2006/relationships/image" Target="../media/image28.svg"/></Relationships>
</file>

<file path=ppt/slides/_rels/slide18.xml.rels><?xml version="1.0" encoding="UTF-8" standalone="yes"?>
<Relationships xmlns="http://schemas.openxmlformats.org/package/2006/relationships"><Relationship Id="rId3" Type="http://schemas.openxmlformats.org/officeDocument/2006/relationships/hyperlink" Target="https://medium.freecodecamp.org/a-beginners-guide-to-rapid-prototyping-71e8722c17df?gi=dc29f21b3eb1"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6.sv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hyperlink" Target="https://learn.g2.com/software-development-life-cycle" TargetMode="External"/><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indevlab.com/blog/what-is-agile-development/" TargetMode="External"/><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planview.com/resources/articles/lkdc-kanban-software-development-process/#:~:text=%20Basics%20of%20Kanban%20Software%20Development%20%201,meant%20to%20force%20your%20team%20to...%20More%20" TargetMode="External"/><Relationship Id="rId2" Type="http://schemas.openxmlformats.org/officeDocument/2006/relationships/hyperlink" Target="https://www.digite.com/agile/feature-driven-development-fdd/" TargetMode="External"/><Relationship Id="rId1" Type="http://schemas.openxmlformats.org/officeDocument/2006/relationships/slideLayout" Target="../slideLayouts/slideLayout2.xml"/><Relationship Id="rId6" Type="http://schemas.openxmlformats.org/officeDocument/2006/relationships/hyperlink" Target="https://www.youtube.com/watch?v=gy1c4_YixCo" TargetMode="External"/><Relationship Id="rId5" Type="http://schemas.openxmlformats.org/officeDocument/2006/relationships/hyperlink" Target="https://www.scrum.org/resources/what-is-scrum/" TargetMode="External"/><Relationship Id="rId4" Type="http://schemas.openxmlformats.org/officeDocument/2006/relationships/hyperlink" Target="https://project-management.com/top-5-kanban-board-software-solutions/?utm_source=bing&amp;utm_medium=cpc&amp;utm_term=kanban&amp;utm_content=c&amp;network=o&amp;utm_campaign=424573072&amp;msclkid=b7507f089c20184e136a1d3aa4e0c4b8"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scrum.org/resources/what-is-scrum"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ncube.com/blog/software-development-life-cycle-guide" TargetMode="External"/><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youtube.com/watch?v=Jle_GzNq6h8"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VxwmWuPojNo" TargetMode="External"/><Relationship Id="rId2" Type="http://schemas.openxmlformats.org/officeDocument/2006/relationships/hyperlink" Target="https://trello.com/" TargetMode="Externa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8.svg"/><Relationship Id="rId7" Type="http://schemas.openxmlformats.org/officeDocument/2006/relationships/image" Target="../media/image49.sv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51.svg"/><Relationship Id="rId4" Type="http://schemas.openxmlformats.org/officeDocument/2006/relationships/image" Target="../media/image50.png"/></Relationships>
</file>

<file path=ppt/slides/_rels/slide45.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51.svg"/><Relationship Id="rId4" Type="http://schemas.openxmlformats.org/officeDocument/2006/relationships/image" Target="../media/image50.png"/></Relationships>
</file>

<file path=ppt/slides/_rels/slide46.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reddit.com/r/bodyweightfitness/wiki/kb/recommended_routine"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s://www.reddit.com/r/bodyweightfitness/wiki/kb/recommended_routine"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uowtsd-my.sharepoint.com/:b:/g/personal/james_williams_uwtsd_ac_uk/IQD9rhdubWxcSJJ7GEP548vLAYbf_szJIDEyz5DfzHIku9A?e=ATDV9A" TargetMode="External"/><Relationship Id="rId1" Type="http://schemas.openxmlformats.org/officeDocument/2006/relationships/slideLayout" Target="../slideLayouts/slideLayout2.xml"/><Relationship Id="rId4" Type="http://schemas.openxmlformats.org/officeDocument/2006/relationships/image" Target="../media/image28.sv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6.svg"/><Relationship Id="rId2" Type="http://schemas.openxmlformats.org/officeDocument/2006/relationships/image" Target="../media/image55.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8.svg"/><Relationship Id="rId4" Type="http://schemas.openxmlformats.org/officeDocument/2006/relationships/image" Target="../media/image27.png"/></Relationships>
</file>

<file path=ppt/slides/_rels/slide64.xml.rels><?xml version="1.0" encoding="UTF-8" standalone="yes"?>
<Relationships xmlns="http://schemas.openxmlformats.org/package/2006/relationships"><Relationship Id="rId8" Type="http://schemas.openxmlformats.org/officeDocument/2006/relationships/hyperlink" Target="https://creativecommons.org/licenses/by-nc-sa/3.0/" TargetMode="External"/><Relationship Id="rId3" Type="http://schemas.openxmlformats.org/officeDocument/2006/relationships/hyperlink" Target="https://academy.hsoub.com/design/general/%D8%AF%D9%84%D9%8A%D9%84-%D8%A7%D9%84%D9%85%D8%A8%D8%AA%D8%AF%D8%A6%D9%8A%D9%86-%D8%A5%D9%84%D9%89-%D8%A7%D9%84%D8%A5%D8%B7%D8%A7%D8%B1%D8%A7%D8%AA-%D8%A7%D9%84%D9%85%D9%81%D8%B1%D8%BA%D8%A9-wireframes-%D9%88%D8%A3%D8%AF%D9%88%D8%A7%D8%AA-%D8%A8%D9%86%D8%A7%D8%A6%D9%87%D8%A7-r121/" TargetMode="External"/><Relationship Id="rId7" Type="http://schemas.openxmlformats.org/officeDocument/2006/relationships/hyperlink" Target="https://www.pickpik.com/web-design-wireframes-paper-sketch-ux-art-and-design-81471" TargetMode="External"/><Relationship Id="rId2" Type="http://schemas.openxmlformats.org/officeDocument/2006/relationships/image" Target="../media/image60.jpg"/><Relationship Id="rId1" Type="http://schemas.openxmlformats.org/officeDocument/2006/relationships/slideLayout" Target="../slideLayouts/slideLayout2.xml"/><Relationship Id="rId6" Type="http://schemas.openxmlformats.org/officeDocument/2006/relationships/image" Target="../media/image62.jpg"/><Relationship Id="rId5" Type="http://schemas.openxmlformats.org/officeDocument/2006/relationships/hyperlink" Target="http://ux.stackexchange.com/questions/82997/the-difference-between-mock-up-prototype-and-wireframe" TargetMode="External"/><Relationship Id="rId4" Type="http://schemas.openxmlformats.org/officeDocument/2006/relationships/image" Target="../media/image61.png"/><Relationship Id="rId9" Type="http://schemas.openxmlformats.org/officeDocument/2006/relationships/hyperlink" Target="https://creativecommons.org/licenses/by-sa/3.0/" TargetMode="External"/></Relationships>
</file>

<file path=ppt/slides/_rels/slide65.xml.rels><?xml version="1.0" encoding="UTF-8" standalone="yes"?>
<Relationships xmlns="http://schemas.openxmlformats.org/package/2006/relationships"><Relationship Id="rId3" Type="http://schemas.openxmlformats.org/officeDocument/2006/relationships/hyperlink" Target="http://www.flickr.com/photos/d2clon/4402993445/" TargetMode="External"/><Relationship Id="rId7" Type="http://schemas.openxmlformats.org/officeDocument/2006/relationships/hyperlink" Target="https://creativecommons.org/licenses/by-nc/3.0/" TargetMode="External"/><Relationship Id="rId2" Type="http://schemas.openxmlformats.org/officeDocument/2006/relationships/image" Target="../media/image63.jpg"/><Relationship Id="rId1" Type="http://schemas.openxmlformats.org/officeDocument/2006/relationships/slideLayout" Target="../slideLayouts/slideLayout2.xml"/><Relationship Id="rId6" Type="http://schemas.openxmlformats.org/officeDocument/2006/relationships/hyperlink" Target="https://creativecommons.org/licenses/by/3.0/" TargetMode="External"/><Relationship Id="rId5" Type="http://schemas.openxmlformats.org/officeDocument/2006/relationships/hyperlink" Target="https://www.newgrounds.com/art/view/kspdesign/clock-app-wire-frame-design" TargetMode="External"/><Relationship Id="rId4" Type="http://schemas.openxmlformats.org/officeDocument/2006/relationships/image" Target="../media/image64.jpeg"/></Relationships>
</file>

<file path=ppt/slides/_rels/slide66.xml.rels><?xml version="1.0" encoding="UTF-8" standalone="yes"?>
<Relationships xmlns="http://schemas.openxmlformats.org/package/2006/relationships"><Relationship Id="rId8" Type="http://schemas.openxmlformats.org/officeDocument/2006/relationships/hyperlink" Target="http://informatica4iesbaixpenedes.blogspot.com/" TargetMode="External"/><Relationship Id="rId13" Type="http://schemas.openxmlformats.org/officeDocument/2006/relationships/image" Target="../media/image68.png"/><Relationship Id="rId3" Type="http://schemas.openxmlformats.org/officeDocument/2006/relationships/hyperlink" Target="https://www.youtube.com/watch?time_continue=36&amp;v=0mYYqsJ-rE8" TargetMode="External"/><Relationship Id="rId7" Type="http://schemas.openxmlformats.org/officeDocument/2006/relationships/image" Target="../media/image66.jpeg"/><Relationship Id="rId12" Type="http://schemas.openxmlformats.org/officeDocument/2006/relationships/hyperlink" Target="https://creativecommons.org/licenses/by-sa/3.0/"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ux.stackexchange.com/questions/37738/good-ux-for-a-form" TargetMode="External"/><Relationship Id="rId11" Type="http://schemas.openxmlformats.org/officeDocument/2006/relationships/hyperlink" Target="https://creativecommons.org/licenses/by-nc-sa/3.0/" TargetMode="External"/><Relationship Id="rId5" Type="http://schemas.openxmlformats.org/officeDocument/2006/relationships/image" Target="../media/image65.png"/><Relationship Id="rId10" Type="http://schemas.openxmlformats.org/officeDocument/2006/relationships/hyperlink" Target="http://ux.stackexchange.com/questions/93651/examples-of-login-forms-ux-concepts/93652" TargetMode="External"/><Relationship Id="rId4" Type="http://schemas.openxmlformats.org/officeDocument/2006/relationships/hyperlink" Target="https://balsamiq.com/" TargetMode="External"/><Relationship Id="rId9" Type="http://schemas.openxmlformats.org/officeDocument/2006/relationships/image" Target="../media/image67.png"/></Relationships>
</file>

<file path=ppt/slides/_rels/slide67.xml.rels><?xml version="1.0" encoding="UTF-8" standalone="yes"?>
<Relationships xmlns="http://schemas.openxmlformats.org/package/2006/relationships"><Relationship Id="rId3" Type="http://schemas.openxmlformats.org/officeDocument/2006/relationships/hyperlink" Target="https://wireframe.cc/"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69.png"/></Relationships>
</file>

<file path=ppt/slides/_rels/slide68.xml.rels><?xml version="1.0" encoding="UTF-8" standalone="yes"?>
<Relationships xmlns="http://schemas.openxmlformats.org/package/2006/relationships"><Relationship Id="rId8" Type="http://schemas.openxmlformats.org/officeDocument/2006/relationships/hyperlink" Target="https://app.moqups.com/login" TargetMode="External"/><Relationship Id="rId3" Type="http://schemas.openxmlformats.org/officeDocument/2006/relationships/hyperlink" Target="https://wireframe.cc/" TargetMode="External"/><Relationship Id="rId7" Type="http://schemas.openxmlformats.org/officeDocument/2006/relationships/hyperlink" Target="https://uizard.io/"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s://www.google.com/url?sa=t&amp;rct=j&amp;q=&amp;esrc=s&amp;source=web&amp;cd=&amp;cad=rja&amp;uact=8&amp;ved=2ahUKEwilzszKhdH9AhXDYMAKHYT5CTwQFnoECAkQAQ&amp;url=https%3A%2F%2Fpencil.evolus.vn%2F&amp;usg=AOvVaw2Ut1tTOhJVP3XgxJALRyLm" TargetMode="External"/><Relationship Id="rId5" Type="http://schemas.openxmlformats.org/officeDocument/2006/relationships/hyperlink" Target="https://www.framer.com/" TargetMode="External"/><Relationship Id="rId4" Type="http://schemas.openxmlformats.org/officeDocument/2006/relationships/hyperlink" Target="https://penpot.app/" TargetMode="External"/><Relationship Id="rId9" Type="http://schemas.openxmlformats.org/officeDocument/2006/relationships/hyperlink" Target="https://www.lucidchart.com/pages/" TargetMode="External"/></Relationships>
</file>

<file path=ppt/slides/_rels/slide6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s://www.canva.com/en_gb/" TargetMode="External"/><Relationship Id="rId7" Type="http://schemas.openxmlformats.org/officeDocument/2006/relationships/image" Target="../media/image71.png"/><Relationship Id="rId2" Type="http://schemas.openxmlformats.org/officeDocument/2006/relationships/hyperlink" Target="https://miro.com/" TargetMode="External"/><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hyperlink" Target="https://docs.google.com/drawings/d/1koczfziB52SBkkBtdL7jO1G6P0vzIJ4n4NcpQu5g_zI/edit" TargetMode="External"/><Relationship Id="rId4" Type="http://schemas.openxmlformats.org/officeDocument/2006/relationships/hyperlink" Target="https://www.figma.com/make/?gclsrc=aw.ds&amp;&amp;utm_source=google&amp;utm_medium=cpc&amp;utm_campaign=22570738035&amp;utm_term=figma&amp;utm_content=765684322022&amp;utm_adgroup=182267199800&amp;gad_source=1&amp;gad_campaignid=22570738035&amp;gclid=CjwKCAiA2PrMBhA4EiwAwpHyC8yAFX12Uj6k3WmcuOktzI6FOpmj16TlFu5gXip3fzojUcMdwSkSVBoCfhQQAvD_BwE" TargetMode="External"/><Relationship Id="rId9" Type="http://schemas.openxmlformats.org/officeDocument/2006/relationships/image" Target="../media/image11.svg"/></Relationships>
</file>

<file path=ppt/slides/_rels/slide70.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72.png"/><Relationship Id="rId7" Type="http://schemas.openxmlformats.org/officeDocument/2006/relationships/image" Target="../media/image11.svg"/><Relationship Id="rId2" Type="http://schemas.openxmlformats.org/officeDocument/2006/relationships/hyperlink" Target="https://www.youtube.com/watch?v=OkPNPoV9iTk" TargetMode="Externa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hyperlink" Target="https://uizard.io/" TargetMode="External"/><Relationship Id="rId4" Type="http://schemas.openxmlformats.org/officeDocument/2006/relationships/hyperlink" Target="https://uizard.io/pricing/" TargetMode="External"/><Relationship Id="rId9" Type="http://schemas.openxmlformats.org/officeDocument/2006/relationships/image" Target="../media/image74.svg"/></Relationships>
</file>

<file path=ppt/slides/_rels/slide71.xml.rels><?xml version="1.0" encoding="UTF-8" standalone="yes"?>
<Relationships xmlns="http://schemas.openxmlformats.org/package/2006/relationships"><Relationship Id="rId8" Type="http://schemas.openxmlformats.org/officeDocument/2006/relationships/hyperlink" Target="https://www.youtube.com/watch?v=wixX1_39gqI&amp;list=PLrFouM_oqNo14Er1Hbr79bIVm9qJROifD" TargetMode="External"/><Relationship Id="rId13" Type="http://schemas.openxmlformats.org/officeDocument/2006/relationships/image" Target="../media/image76.png"/><Relationship Id="rId3" Type="http://schemas.openxmlformats.org/officeDocument/2006/relationships/hyperlink" Target="https://uizard.io/" TargetMode="External"/><Relationship Id="rId7" Type="http://schemas.openxmlformats.org/officeDocument/2006/relationships/hyperlink" Target="https://www.youtube.com/watch?v=NZfl3Jg8dEE&amp;list=PLrFouM_oqNo14Er1Hbr79bIVm9qJROifD&amp;index=3" TargetMode="External"/><Relationship Id="rId12" Type="http://schemas.openxmlformats.org/officeDocument/2006/relationships/hyperlink" Target="https://crozdesk.com/software/uizard-c1b247cb-7c77-4cc0-a078-78ebc3b57378"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www.youtube.com/watch?v=Ybq3VGMix6o" TargetMode="External"/><Relationship Id="rId11" Type="http://schemas.openxmlformats.org/officeDocument/2006/relationships/image" Target="../media/image75.png"/><Relationship Id="rId5" Type="http://schemas.openxmlformats.org/officeDocument/2006/relationships/hyperlink" Target="https://www.youtube.com/watch?v=q8vY-yXrEh8" TargetMode="External"/><Relationship Id="rId10" Type="http://schemas.openxmlformats.org/officeDocument/2006/relationships/hyperlink" Target="https://creativecommons.org/licenses/by-nc-sa/3.0/" TargetMode="External"/><Relationship Id="rId4" Type="http://schemas.openxmlformats.org/officeDocument/2006/relationships/hyperlink" Target="https://www.youtube.com/watch?v=Z40-wcpVsgA" TargetMode="External"/><Relationship Id="rId9" Type="http://schemas.openxmlformats.org/officeDocument/2006/relationships/hyperlink" Target="http://informatica4iesbaixpenedes.blogspot.com/" TargetMode="External"/><Relationship Id="rId14" Type="http://schemas.openxmlformats.org/officeDocument/2006/relationships/hyperlink" Target="https://medium.com/hackernoon/why-we-invested-in-uizard-the-future-of-wireframe-prototyping-86ed41383d36" TargetMode="External"/></Relationships>
</file>

<file path=ppt/slides/_rels/slide72.xml.rels><?xml version="1.0" encoding="UTF-8" standalone="yes"?>
<Relationships xmlns="http://schemas.openxmlformats.org/package/2006/relationships"><Relationship Id="rId8" Type="http://schemas.openxmlformats.org/officeDocument/2006/relationships/image" Target="../media/image80.svg"/><Relationship Id="rId3" Type="http://schemas.openxmlformats.org/officeDocument/2006/relationships/image" Target="../media/image77.png"/><Relationship Id="rId7" Type="http://schemas.openxmlformats.org/officeDocument/2006/relationships/image" Target="../media/image79.png"/><Relationship Id="rId2" Type="http://schemas.openxmlformats.org/officeDocument/2006/relationships/hyperlink" Target="https://www.youtube.com/watch?v=kHbIoyW497c" TargetMode="External"/><Relationship Id="rId1" Type="http://schemas.openxmlformats.org/officeDocument/2006/relationships/slideLayout" Target="../slideLayouts/slideLayout2.xml"/><Relationship Id="rId6" Type="http://schemas.openxmlformats.org/officeDocument/2006/relationships/image" Target="../media/image74.svg"/><Relationship Id="rId5" Type="http://schemas.openxmlformats.org/officeDocument/2006/relationships/image" Target="../media/image73.png"/><Relationship Id="rId4" Type="http://schemas.openxmlformats.org/officeDocument/2006/relationships/image" Target="../media/image78.png"/></Relationships>
</file>

<file path=ppt/slides/_rels/slide73.xml.rels><?xml version="1.0" encoding="UTF-8" standalone="yes"?>
<Relationships xmlns="http://schemas.openxmlformats.org/package/2006/relationships"><Relationship Id="rId3" Type="http://schemas.openxmlformats.org/officeDocument/2006/relationships/hyperlink" Target="https://vimeo.com/101373355" TargetMode="External"/><Relationship Id="rId7" Type="http://schemas.openxmlformats.org/officeDocument/2006/relationships/image" Target="../media/image82.png"/><Relationship Id="rId2" Type="http://schemas.openxmlformats.org/officeDocument/2006/relationships/hyperlink" Target="https://marvelapp.com/pop/?popref=1" TargetMode="External"/><Relationship Id="rId1" Type="http://schemas.openxmlformats.org/officeDocument/2006/relationships/slideLayout" Target="../slideLayouts/slideLayout2.xml"/><Relationship Id="rId6" Type="http://schemas.openxmlformats.org/officeDocument/2006/relationships/image" Target="../media/image81.png"/><Relationship Id="rId5" Type="http://schemas.openxmlformats.org/officeDocument/2006/relationships/image" Target="../media/image11.svg"/><Relationship Id="rId4" Type="http://schemas.openxmlformats.org/officeDocument/2006/relationships/image" Target="../media/image10.png"/></Relationships>
</file>

<file path=ppt/slides/_rels/slide74.xml.rels><?xml version="1.0" encoding="UTF-8" standalone="yes"?>
<Relationships xmlns="http://schemas.openxmlformats.org/package/2006/relationships"><Relationship Id="rId3" Type="http://schemas.openxmlformats.org/officeDocument/2006/relationships/hyperlink" Target="https://www.youtube.com/watch?v=0mTXKYWbsLA" TargetMode="External"/><Relationship Id="rId7" Type="http://schemas.openxmlformats.org/officeDocument/2006/relationships/image" Target="../media/image84.jpeg"/><Relationship Id="rId2" Type="http://schemas.openxmlformats.org/officeDocument/2006/relationships/hyperlink" Target="https://marvelapp.com/" TargetMode="External"/><Relationship Id="rId1" Type="http://schemas.openxmlformats.org/officeDocument/2006/relationships/slideLayout" Target="../slideLayouts/slideLayout2.xml"/><Relationship Id="rId6" Type="http://schemas.openxmlformats.org/officeDocument/2006/relationships/image" Target="../media/image83.jpeg"/><Relationship Id="rId5" Type="http://schemas.openxmlformats.org/officeDocument/2006/relationships/image" Target="../media/image11.svg"/><Relationship Id="rId4" Type="http://schemas.openxmlformats.org/officeDocument/2006/relationships/image" Target="../media/image10.png"/></Relationships>
</file>

<file path=ppt/slides/_rels/slide75.xml.rels><?xml version="1.0" encoding="UTF-8" standalone="yes"?>
<Relationships xmlns="http://schemas.openxmlformats.org/package/2006/relationships"><Relationship Id="rId8" Type="http://schemas.openxmlformats.org/officeDocument/2006/relationships/hyperlink" Target="https://namu.moe/w/Adobe" TargetMode="External"/><Relationship Id="rId13" Type="http://schemas.openxmlformats.org/officeDocument/2006/relationships/hyperlink" Target="https://creativecommons.org/licenses/by-nc-nd/3.0/" TargetMode="External"/><Relationship Id="rId3" Type="http://schemas.openxmlformats.org/officeDocument/2006/relationships/hyperlink" Target="https://uwtsd.ac.uk/it-exclusives/student-it-exclusives/" TargetMode="External"/><Relationship Id="rId7" Type="http://schemas.openxmlformats.org/officeDocument/2006/relationships/image" Target="../media/image85.png"/><Relationship Id="rId12" Type="http://schemas.openxmlformats.org/officeDocument/2006/relationships/hyperlink" Target="https://vimeo.com/203837003" TargetMode="External"/><Relationship Id="rId2" Type="http://schemas.openxmlformats.org/officeDocument/2006/relationships/notesSlide" Target="../notesSlides/notesSlide19.xml"/><Relationship Id="rId16" Type="http://schemas.openxmlformats.org/officeDocument/2006/relationships/image" Target="../media/image58.svg"/><Relationship Id="rId1" Type="http://schemas.openxmlformats.org/officeDocument/2006/relationships/slideLayout" Target="../slideLayouts/slideLayout2.xml"/><Relationship Id="rId6" Type="http://schemas.openxmlformats.org/officeDocument/2006/relationships/hyperlink" Target="https://www.youtube.com/results?search_query=Adobe+XD" TargetMode="External"/><Relationship Id="rId11" Type="http://schemas.openxmlformats.org/officeDocument/2006/relationships/image" Target="../media/image87.jpg"/><Relationship Id="rId5" Type="http://schemas.openxmlformats.org/officeDocument/2006/relationships/hyperlink" Target="https://www.adobe.com/uk/products/xd/features.html" TargetMode="External"/><Relationship Id="rId15" Type="http://schemas.openxmlformats.org/officeDocument/2006/relationships/image" Target="../media/image57.png"/><Relationship Id="rId10" Type="http://schemas.openxmlformats.org/officeDocument/2006/relationships/hyperlink" Target="http://multimedia.uoc.edu/blogs/labeines/es/prototipat/adobe-experience-design-cc-per-a-prototipat-de-pagines-web-i-aplicacions/" TargetMode="External"/><Relationship Id="rId4" Type="http://schemas.openxmlformats.org/officeDocument/2006/relationships/hyperlink" Target="https://www.adobe.com/products/xd.html" TargetMode="External"/><Relationship Id="rId9" Type="http://schemas.openxmlformats.org/officeDocument/2006/relationships/image" Target="../media/image86.jpg"/><Relationship Id="rId14" Type="http://schemas.openxmlformats.org/officeDocument/2006/relationships/hyperlink" Target="https://creativecommons.org/licenses/by-nc-sa/3.0/" TargetMode="External"/></Relationships>
</file>

<file path=ppt/slides/_rels/slide7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base44.com/" TargetMode="External"/><Relationship Id="rId1" Type="http://schemas.openxmlformats.org/officeDocument/2006/relationships/slideLayout" Target="../slideLayouts/slideLayout2.xml"/><Relationship Id="rId5" Type="http://schemas.openxmlformats.org/officeDocument/2006/relationships/image" Target="../media/image88.png"/><Relationship Id="rId4" Type="http://schemas.openxmlformats.org/officeDocument/2006/relationships/image" Target="../media/image11.svg"/></Relationships>
</file>

<file path=ppt/slides/_rels/slide7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base44.com/" TargetMode="Externa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78.xml.rels><?xml version="1.0" encoding="UTF-8" standalone="yes"?>
<Relationships xmlns="http://schemas.openxmlformats.org/package/2006/relationships"><Relationship Id="rId8" Type="http://schemas.openxmlformats.org/officeDocument/2006/relationships/hyperlink" Target="https://www.smartdraw.com/flowchart/flowchart-maker.htm?id=51954&amp;msclkid=2930446d4a151a52946d265e194d4bd2" TargetMode="External"/><Relationship Id="rId13" Type="http://schemas.openxmlformats.org/officeDocument/2006/relationships/hyperlink" Target="https://creativecommons.org/licenses/by/3.0/" TargetMode="External"/><Relationship Id="rId3" Type="http://schemas.openxmlformats.org/officeDocument/2006/relationships/hyperlink" Target="http://stackoverflow.com/questions/39167808/usercontrol-mouseleave-occurs-after-formclosing" TargetMode="External"/><Relationship Id="rId7" Type="http://schemas.openxmlformats.org/officeDocument/2006/relationships/hyperlink" Target="https://app.diagrams.net/" TargetMode="External"/><Relationship Id="rId12" Type="http://schemas.openxmlformats.org/officeDocument/2006/relationships/hyperlink" Target="https://creativecommons.org/licenses/by-sa/3.0/" TargetMode="External"/><Relationship Id="rId2" Type="http://schemas.openxmlformats.org/officeDocument/2006/relationships/image" Target="../media/image89.png"/><Relationship Id="rId1" Type="http://schemas.openxmlformats.org/officeDocument/2006/relationships/slideLayout" Target="../slideLayouts/slideLayout2.xml"/><Relationship Id="rId6" Type="http://schemas.openxmlformats.org/officeDocument/2006/relationships/hyperlink" Target="https://www.lucidchart.com/pages/landing/flowchart-software?utm_source=bing&amp;utm_medium=cpc&amp;utm_campaign=_chart_en_tier1_desktop_search_nb_exact_&amp;km_CPC_CampaignId=369422525&amp;km_CPC_AdGroupID=1227055151017298&amp;km_CPC_Keyword=flowchart&amp;km_CPC_MatchType=e&amp;km_CPC_ExtensionID=%7bextensionid%7d&amp;km_CPC_Network=o&amp;km_CPC_AdPosition=&amp;km_CPC_Creative=&amp;km_CPC_TargetID=kwd-76691089113145:loc-188&amp;km_CPC_Country=69182&amp;km_CPC_Device=c&amp;km_CPC_placement=&amp;km_CPC_target=&amp;msclkid=8e39026c52cb19841a78605f01938627" TargetMode="External"/><Relationship Id="rId11" Type="http://schemas.openxmlformats.org/officeDocument/2006/relationships/hyperlink" Target="https://www.geeksforgeeks.org/what-is-a-flowchart-and-its-types/" TargetMode="External"/><Relationship Id="rId5" Type="http://schemas.openxmlformats.org/officeDocument/2006/relationships/hyperlink" Target="http://www.flickr.com/photos/jessicamullen/4070163768/" TargetMode="External"/><Relationship Id="rId10" Type="http://schemas.openxmlformats.org/officeDocument/2006/relationships/hyperlink" Target="https://www.lucidchart.com/pages/what-is-a-flowchart-tutorial" TargetMode="External"/><Relationship Id="rId4" Type="http://schemas.openxmlformats.org/officeDocument/2006/relationships/image" Target="../media/image90.jpg"/><Relationship Id="rId9" Type="http://schemas.openxmlformats.org/officeDocument/2006/relationships/hyperlink" Target="https://www.nchsoftware.com/chart/index.html?kw=flowchart&amp;msclkid=ea1df0bd890116816678928eda59bd30&amp;utm_source=bing&amp;utm_medium=cpc&amp;utm_campaign=EN-C1&amp;utm_term=flowchart&amp;utm_content=ClickCharts%20-%20FlowChart%20Template" TargetMode="External"/></Relationships>
</file>

<file path=ppt/slides/_rels/slide79.xml.rels><?xml version="1.0" encoding="UTF-8" standalone="yes"?>
<Relationships xmlns="http://schemas.openxmlformats.org/package/2006/relationships"><Relationship Id="rId3" Type="http://schemas.openxmlformats.org/officeDocument/2006/relationships/hyperlink" Target="https://lucid.app/" TargetMode="External"/><Relationship Id="rId2" Type="http://schemas.openxmlformats.org/officeDocument/2006/relationships/hyperlink" Target="https://www.lucidchart.com/" TargetMode="External"/><Relationship Id="rId1" Type="http://schemas.openxmlformats.org/officeDocument/2006/relationships/slideLayout" Target="../slideLayouts/slideLayout2.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hyperlink" Target="https://www.youtube.com/watch?v=kM1B-jQUeVI&amp;list=PLUoebdZqEHTxx3fS_jyD56QMd4trXZE3D" TargetMode="External"/></Relationships>
</file>

<file path=ppt/slides/_rels/slide80.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hyperlink" Target="https://kenscourses.com/tc1019fall2016/syndicated/uml-diagrams/" TargetMode="External"/><Relationship Id="rId2" Type="http://schemas.openxmlformats.org/officeDocument/2006/relationships/image" Target="../media/image94.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82.xml.rels><?xml version="1.0" encoding="UTF-8" standalone="yes"?>
<Relationships xmlns="http://schemas.openxmlformats.org/package/2006/relationships"><Relationship Id="rId3" Type="http://schemas.openxmlformats.org/officeDocument/2006/relationships/hyperlink" Target="https://kenscourses.com/tc1019fall2016/syndicated/uml-diagrams/" TargetMode="External"/><Relationship Id="rId2" Type="http://schemas.openxmlformats.org/officeDocument/2006/relationships/image" Target="../media/image94.png"/><Relationship Id="rId1" Type="http://schemas.openxmlformats.org/officeDocument/2006/relationships/slideLayout" Target="../slideLayouts/slideLayout2.xml"/><Relationship Id="rId4" Type="http://schemas.openxmlformats.org/officeDocument/2006/relationships/hyperlink" Target="https://www.javatpoint.com/uml" TargetMode="External"/></Relationships>
</file>

<file path=ppt/slides/_rels/slide83.xml.rels><?xml version="1.0" encoding="UTF-8" standalone="yes"?>
<Relationships xmlns="http://schemas.openxmlformats.org/package/2006/relationships"><Relationship Id="rId3" Type="http://schemas.openxmlformats.org/officeDocument/2006/relationships/hyperlink" Target="https://www.edrawmax.com/templates/tag/use-case-diagram/" TargetMode="External"/><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8" Type="http://schemas.openxmlformats.org/officeDocument/2006/relationships/hyperlink" Target="https://www.youtube.com/watch?v=UI6lqHOVHic" TargetMode="External"/><Relationship Id="rId3" Type="http://schemas.openxmlformats.org/officeDocument/2006/relationships/hyperlink" Target="https://www.youtube.com/watch?time_continue=245&amp;v=3UHZedDtr28&amp;embeds_referring_euri=https%3A%2F%2Fwww.umlet.com%2F&amp;feature=emb_logo" TargetMode="External"/><Relationship Id="rId7" Type="http://schemas.openxmlformats.org/officeDocument/2006/relationships/hyperlink" Target="https://www.youtube.com/watch?v=hF4yg1yFrdU" TargetMode="External"/><Relationship Id="rId2" Type="http://schemas.openxmlformats.org/officeDocument/2006/relationships/hyperlink" Target="https://www.umlet.com/" TargetMode="External"/><Relationship Id="rId1" Type="http://schemas.openxmlformats.org/officeDocument/2006/relationships/slideLayout" Target="../slideLayouts/slideLayout2.xml"/><Relationship Id="rId6" Type="http://schemas.openxmlformats.org/officeDocument/2006/relationships/hyperlink" Target="https://miro.com/blog/uml-diagram/" TargetMode="External"/><Relationship Id="rId11" Type="http://schemas.openxmlformats.org/officeDocument/2006/relationships/hyperlink" Target="https://gitmind.com/uml-diagram-types.html" TargetMode="External"/><Relationship Id="rId5" Type="http://schemas.openxmlformats.org/officeDocument/2006/relationships/hyperlink" Target="https://www.smartdraw.com/uml-diagram/" TargetMode="External"/><Relationship Id="rId10" Type="http://schemas.openxmlformats.org/officeDocument/2006/relationships/hyperlink" Target="https://creately.com/blog/diagrams/uml-diagram-types-examples/" TargetMode="External"/><Relationship Id="rId4" Type="http://schemas.openxmlformats.org/officeDocument/2006/relationships/hyperlink" Target="https://www.edrawsoft.com/what-is-uml-diagram.html" TargetMode="External"/><Relationship Id="rId9" Type="http://schemas.openxmlformats.org/officeDocument/2006/relationships/hyperlink" Target="https://www.someka.net/blog/uml-diagram-types-examples/#:~:text=Types%20of%20UML%20Diagrams%201%20Behavioral%20Diagrams%3A%20Class,ensures%20readability%20and%20intelligibility%20for%20any%20target%20group." TargetMode="External"/></Relationships>
</file>

<file path=ppt/slides/_rels/slide85.xml.rels><?xml version="1.0" encoding="UTF-8" standalone="yes"?>
<Relationships xmlns="http://schemas.openxmlformats.org/package/2006/relationships"><Relationship Id="rId3" Type="http://schemas.openxmlformats.org/officeDocument/2006/relationships/hyperlink" Target="http://dba.stackexchange.com/questions/78056/database-design-for-an-online-babyshop-toy-shop" TargetMode="External"/><Relationship Id="rId2" Type="http://schemas.openxmlformats.org/officeDocument/2006/relationships/image" Target="../media/image96.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86.xml.rels><?xml version="1.0" encoding="UTF-8" standalone="yes"?>
<Relationships xmlns="http://schemas.openxmlformats.org/package/2006/relationships"><Relationship Id="rId3" Type="http://schemas.openxmlformats.org/officeDocument/2006/relationships/hyperlink" Target="http://stackoverflow.com/questions/8118051/how-to-create-network-map-on-c" TargetMode="External"/><Relationship Id="rId2" Type="http://schemas.openxmlformats.org/officeDocument/2006/relationships/image" Target="../media/image97.png"/><Relationship Id="rId1" Type="http://schemas.openxmlformats.org/officeDocument/2006/relationships/slideLayout" Target="../slideLayouts/slideLayout2.xml"/><Relationship Id="rId6" Type="http://schemas.openxmlformats.org/officeDocument/2006/relationships/hyperlink" Target="https://creativecommons.org/licenses/by-sa/3.0/" TargetMode="External"/><Relationship Id="rId5" Type="http://schemas.openxmlformats.org/officeDocument/2006/relationships/image" Target="../media/image99.svg"/><Relationship Id="rId4" Type="http://schemas.openxmlformats.org/officeDocument/2006/relationships/image" Target="../media/image98.png"/></Relationships>
</file>

<file path=ppt/slides/_rels/slide87.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hyperlink" Target="https://www.comparitech.com/net-admin/network-topology-and-mapping/" TargetMode="External"/><Relationship Id="rId7" Type="http://schemas.openxmlformats.org/officeDocument/2006/relationships/hyperlink" Target="https://www.comparitech.com/net-admin/network-security-auditing-tools/" TargetMode="External"/><Relationship Id="rId12" Type="http://schemas.openxmlformats.org/officeDocument/2006/relationships/hyperlink" Target="https://creativecommons.org/licenses/by-sa/3.0/" TargetMode="External"/><Relationship Id="rId2" Type="http://schemas.openxmlformats.org/officeDocument/2006/relationships/hyperlink" Target="https://www.dnsstuff.com/network-mapping-tools" TargetMode="External"/><Relationship Id="rId1" Type="http://schemas.openxmlformats.org/officeDocument/2006/relationships/slideLayout" Target="../slideLayouts/slideLayout2.xml"/><Relationship Id="rId6" Type="http://schemas.openxmlformats.org/officeDocument/2006/relationships/hyperlink" Target="https://www.addictivetips.com/net-admin/best-network-security-tools/" TargetMode="External"/><Relationship Id="rId11" Type="http://schemas.openxmlformats.org/officeDocument/2006/relationships/hyperlink" Target="http://stackoverflow.com/questions/8118051/how-to-create-network-map-on-c" TargetMode="External"/><Relationship Id="rId5" Type="http://schemas.openxmlformats.org/officeDocument/2006/relationships/hyperlink" Target="https://www.capterra.com/sem-compare/network-security-software?utm_source=bing&amp;utm_medium=cpc" TargetMode="External"/><Relationship Id="rId10" Type="http://schemas.openxmlformats.org/officeDocument/2006/relationships/image" Target="../media/image97.png"/><Relationship Id="rId4" Type="http://schemas.openxmlformats.org/officeDocument/2006/relationships/hyperlink" Target="https://online.visual-paradigm.com/diagrams/solutions/free-network-diagram-software/" TargetMode="External"/><Relationship Id="rId9" Type="http://schemas.openxmlformats.org/officeDocument/2006/relationships/image" Target="../media/image99.svg"/></Relationships>
</file>

<file path=ppt/slides/_rels/slide88.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2.xml"/><Relationship Id="rId4" Type="http://schemas.openxmlformats.org/officeDocument/2006/relationships/hyperlink" Target="https://www.wireshark.org/" TargetMode="External"/></Relationships>
</file>

<file path=ppt/slides/_rels/slide89.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hyperlink" Target="https://nmap.org/" TargetMode="Externa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03.jp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105.png"/></Relationships>
</file>

<file path=ppt/slides/_rels/slide93.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image" Target="../media/image10.png"/><Relationship Id="rId7" Type="http://schemas.openxmlformats.org/officeDocument/2006/relationships/hyperlink" Target="http://softwarerecs.stackexchange.com/questions/10537/2d-3d-cad-design-and-simulation-software-for-osx" TargetMode="External"/><Relationship Id="rId2" Type="http://schemas.openxmlformats.org/officeDocument/2006/relationships/hyperlink" Target="https://www.labcenter.com/" TargetMode="External"/><Relationship Id="rId1" Type="http://schemas.openxmlformats.org/officeDocument/2006/relationships/slideLayout" Target="../slideLayouts/slideLayout2.xml"/><Relationship Id="rId6" Type="http://schemas.openxmlformats.org/officeDocument/2006/relationships/image" Target="../media/image107.png"/><Relationship Id="rId11" Type="http://schemas.openxmlformats.org/officeDocument/2006/relationships/hyperlink" Target="https://creativecommons.org/licenses/by-nc-sa/3.0/" TargetMode="External"/><Relationship Id="rId5" Type="http://schemas.openxmlformats.org/officeDocument/2006/relationships/image" Target="../media/image106.jpeg"/><Relationship Id="rId10" Type="http://schemas.openxmlformats.org/officeDocument/2006/relationships/hyperlink" Target="https://www.open-electronics.org/pcb-cad-a-selection-guide/" TargetMode="External"/><Relationship Id="rId4" Type="http://schemas.openxmlformats.org/officeDocument/2006/relationships/image" Target="../media/image11.svg"/><Relationship Id="rId9" Type="http://schemas.openxmlformats.org/officeDocument/2006/relationships/image" Target="../media/image108.png"/></Relationships>
</file>

<file path=ppt/slides/_rels/slide94.xml.rels><?xml version="1.0" encoding="UTF-8" standalone="yes"?>
<Relationships xmlns="http://schemas.openxmlformats.org/package/2006/relationships"><Relationship Id="rId8" Type="http://schemas.openxmlformats.org/officeDocument/2006/relationships/image" Target="../media/image112.jpg"/><Relationship Id="rId13" Type="http://schemas.openxmlformats.org/officeDocument/2006/relationships/hyperlink" Target="https://sketchfab.com/3d-models/animation-run-e05e53ab881b413ab921b693256b1847" TargetMode="External"/><Relationship Id="rId18" Type="http://schemas.openxmlformats.org/officeDocument/2006/relationships/hyperlink" Target="https://creativecommons.org/licenses/by-sa/3.0/" TargetMode="External"/><Relationship Id="rId3" Type="http://schemas.openxmlformats.org/officeDocument/2006/relationships/hyperlink" Target="http://www.quantumday.com/2013/01/video-games-are-now-tools-in-fighting.html" TargetMode="External"/><Relationship Id="rId7" Type="http://schemas.openxmlformats.org/officeDocument/2006/relationships/hyperlink" Target="https://wiki.synfig.org/Doc:Cut-out_Animation" TargetMode="External"/><Relationship Id="rId12" Type="http://schemas.openxmlformats.org/officeDocument/2006/relationships/image" Target="../media/image114.jpeg"/><Relationship Id="rId17" Type="http://schemas.openxmlformats.org/officeDocument/2006/relationships/hyperlink" Target="https://creativecommons.org/licenses/by/3.0/" TargetMode="External"/><Relationship Id="rId2" Type="http://schemas.openxmlformats.org/officeDocument/2006/relationships/image" Target="../media/image109.jpg"/><Relationship Id="rId16" Type="http://schemas.openxmlformats.org/officeDocument/2006/relationships/hyperlink" Target="https://creativecommons.org/licenses/by-nc-sa/3.0/" TargetMode="External"/><Relationship Id="rId1" Type="http://schemas.openxmlformats.org/officeDocument/2006/relationships/slideLayout" Target="../slideLayouts/slideLayout2.xml"/><Relationship Id="rId6" Type="http://schemas.openxmlformats.org/officeDocument/2006/relationships/image" Target="../media/image111.png"/><Relationship Id="rId11" Type="http://schemas.openxmlformats.org/officeDocument/2006/relationships/hyperlink" Target="https://technofaq.org/posts/2019/02/exploring-the-realm-of-video-animation-top-stop-motion-animation-tools-and-applications/" TargetMode="External"/><Relationship Id="rId5" Type="http://schemas.openxmlformats.org/officeDocument/2006/relationships/hyperlink" Target="http://daryl-rhystaylor.blogspot.com/2011/03/crump-animation-work.html" TargetMode="External"/><Relationship Id="rId15" Type="http://schemas.openxmlformats.org/officeDocument/2006/relationships/image" Target="../media/image116.svg"/><Relationship Id="rId10" Type="http://schemas.openxmlformats.org/officeDocument/2006/relationships/image" Target="../media/image113.jpg"/><Relationship Id="rId19" Type="http://schemas.openxmlformats.org/officeDocument/2006/relationships/hyperlink" Target="https://creativecommons.org/licenses/by-nc-nd/3.0/" TargetMode="External"/><Relationship Id="rId4" Type="http://schemas.openxmlformats.org/officeDocument/2006/relationships/image" Target="../media/image110.jpeg"/><Relationship Id="rId9" Type="http://schemas.openxmlformats.org/officeDocument/2006/relationships/hyperlink" Target="http://amal-wbl.blogspot.com/2011/10/i-digital-animation-types.html" TargetMode="External"/><Relationship Id="rId14" Type="http://schemas.openxmlformats.org/officeDocument/2006/relationships/image" Target="../media/image115.png"/></Relationships>
</file>

<file path=ppt/slides/_rels/slide95.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18.svg"/></Relationships>
</file>

<file path=ppt/slides/_rels/slide9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2.xml"/><Relationship Id="rId1" Type="http://schemas.openxmlformats.org/officeDocument/2006/relationships/slideLayout" Target="../slideLayouts/slideLayout9.xml"/><Relationship Id="rId4" Type="http://schemas.openxmlformats.org/officeDocument/2006/relationships/image" Target="../media/image58.svg"/></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8.xml.rels><?xml version="1.0" encoding="UTF-8" standalone="yes"?>
<Relationships xmlns="http://schemas.openxmlformats.org/package/2006/relationships"><Relationship Id="rId8" Type="http://schemas.openxmlformats.org/officeDocument/2006/relationships/image" Target="../media/image122.svg"/><Relationship Id="rId3" Type="http://schemas.openxmlformats.org/officeDocument/2006/relationships/image" Target="../media/image119.png"/><Relationship Id="rId7" Type="http://schemas.openxmlformats.org/officeDocument/2006/relationships/image" Target="../media/image121.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120.svg"/></Relationships>
</file>

<file path=ppt/slides/_rels/slide99.xml.rels><?xml version="1.0" encoding="UTF-8" standalone="yes"?>
<Relationships xmlns="http://schemas.openxmlformats.org/package/2006/relationships"><Relationship Id="rId3" Type="http://schemas.openxmlformats.org/officeDocument/2006/relationships/image" Target="../media/image124.svg"/><Relationship Id="rId2" Type="http://schemas.openxmlformats.org/officeDocument/2006/relationships/image" Target="../media/image123.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hyperlink" Target="https://campus.recit.qc.ca/course/view.php?id=279" TargetMode="External"/><Relationship Id="rId2" Type="http://schemas.openxmlformats.org/officeDocument/2006/relationships/image" Target="../media/image125.png"/><Relationship Id="rId1" Type="http://schemas.openxmlformats.org/officeDocument/2006/relationships/slideLayout" Target="../slideLayouts/slideLayout2.xml"/><Relationship Id="rId5" Type="http://schemas.openxmlformats.org/officeDocument/2006/relationships/image" Target="../media/image126.png"/><Relationship Id="rId4" Type="http://schemas.openxmlformats.org/officeDocument/2006/relationships/hyperlink" Target="https://creativecommons.org/licenses/by-nc-sa/3.0/" TargetMode="Externa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hyperlink" Target="https://www.productplan.com/glossary/rapid-application-development/" TargetMode="External"/><Relationship Id="rId2" Type="http://schemas.openxmlformats.org/officeDocument/2006/relationships/hyperlink" Target="https://kissflow.com/application-development/rad/rapid-application-development/#:~:text=Rapid%20Application%20Development%20or%20RAD,a%20prototype%2C%20rather%20than%20planning." TargetMode="Externa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8.svg"/></Relationships>
</file>

<file path=ppt/slides/_rels/slide106.xml.rels><?xml version="1.0" encoding="UTF-8" standalone="yes"?>
<Relationships xmlns="http://schemas.openxmlformats.org/package/2006/relationships"><Relationship Id="rId3" Type="http://schemas.openxmlformats.org/officeDocument/2006/relationships/hyperlink" Target="http://www.ofnisystems.com/services/validation/functional-requirements/" TargetMode="External"/><Relationship Id="rId2" Type="http://schemas.openxmlformats.org/officeDocument/2006/relationships/hyperlink" Target="https://www.guru99.com/functional-requirement-specification-example.html" TargetMode="External"/><Relationship Id="rId1" Type="http://schemas.openxmlformats.org/officeDocument/2006/relationships/slideLayout" Target="../slideLayouts/slideLayout2.xml"/><Relationship Id="rId4" Type="http://schemas.openxmlformats.org/officeDocument/2006/relationships/hyperlink" Target="https://www.nuclino.com/articles/functional-requirements" TargetMode="Externa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36EF3-809B-F7AE-58C4-20EE1DC904C6}"/>
              </a:ext>
            </a:extLst>
          </p:cNvPr>
          <p:cNvSpPr>
            <a:spLocks noGrp="1"/>
          </p:cNvSpPr>
          <p:nvPr>
            <p:ph type="title"/>
          </p:nvPr>
        </p:nvSpPr>
        <p:spPr>
          <a:xfrm>
            <a:off x="402771" y="321582"/>
            <a:ext cx="10515600" cy="1325563"/>
          </a:xfrm>
          <a:ln>
            <a:solidFill>
              <a:schemeClr val="tx1"/>
            </a:solidFill>
          </a:ln>
        </p:spPr>
        <p:txBody>
          <a:bodyPr/>
          <a:lstStyle/>
          <a:p>
            <a:r>
              <a:rPr lang="en-GB" dirty="0"/>
              <a:t>Notice: Assignment Extension?</a:t>
            </a:r>
          </a:p>
        </p:txBody>
      </p:sp>
      <p:sp>
        <p:nvSpPr>
          <p:cNvPr id="3" name="Content Placeholder 2">
            <a:extLst>
              <a:ext uri="{FF2B5EF4-FFF2-40B4-BE49-F238E27FC236}">
                <a16:creationId xmlns:a16="http://schemas.microsoft.com/office/drawing/2014/main" id="{4FBC0FEC-489F-0B51-8411-149D6CABB794}"/>
              </a:ext>
            </a:extLst>
          </p:cNvPr>
          <p:cNvSpPr>
            <a:spLocks noGrp="1"/>
          </p:cNvSpPr>
          <p:nvPr>
            <p:ph idx="1"/>
          </p:nvPr>
        </p:nvSpPr>
        <p:spPr>
          <a:xfrm>
            <a:off x="671286" y="1811111"/>
            <a:ext cx="10515600" cy="4351338"/>
          </a:xfrm>
        </p:spPr>
        <p:txBody>
          <a:bodyPr/>
          <a:lstStyle/>
          <a:p>
            <a:r>
              <a:rPr lang="en-GB" sz="3600" dirty="0"/>
              <a:t>Check: CM-CVC Assignment 1 extension from Friday </a:t>
            </a:r>
            <a:r>
              <a:rPr lang="en-GB" sz="3600" dirty="0">
                <a:solidFill>
                  <a:schemeClr val="bg1"/>
                </a:solidFill>
                <a:highlight>
                  <a:srgbClr val="FFFF00"/>
                </a:highlight>
              </a:rPr>
              <a:t>6th March to Tuesday 10th March</a:t>
            </a:r>
            <a:r>
              <a:rPr lang="en-GB" sz="3600" dirty="0"/>
              <a:t>?</a:t>
            </a:r>
          </a:p>
          <a:p>
            <a:r>
              <a:rPr lang="en-GB" sz="3600" dirty="0"/>
              <a:t>Double check with you before I change it on Moodle &amp; email everyone.</a:t>
            </a:r>
          </a:p>
          <a:p>
            <a:r>
              <a:rPr lang="en-GB" sz="3600" dirty="0"/>
              <a:t>Just in case you have another assessment on that day, that I’m not aware of.</a:t>
            </a:r>
          </a:p>
          <a:p>
            <a:endParaRPr lang="en-GB" dirty="0"/>
          </a:p>
        </p:txBody>
      </p:sp>
    </p:spTree>
    <p:extLst>
      <p:ext uri="{BB962C8B-B14F-4D97-AF65-F5344CB8AC3E}">
        <p14:creationId xmlns:p14="http://schemas.microsoft.com/office/powerpoint/2010/main" val="180914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FFCF9-D040-074F-7149-3B55007854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1419FA-E763-E5D7-C0AD-DBE9CA667D0B}"/>
              </a:ext>
            </a:extLst>
          </p:cNvPr>
          <p:cNvSpPr>
            <a:spLocks noGrp="1"/>
          </p:cNvSpPr>
          <p:nvPr>
            <p:ph type="title"/>
          </p:nvPr>
        </p:nvSpPr>
        <p:spPr>
          <a:xfrm>
            <a:off x="402771" y="321582"/>
            <a:ext cx="10515600" cy="1325563"/>
          </a:xfrm>
          <a:ln>
            <a:solidFill>
              <a:schemeClr val="tx1"/>
            </a:solidFill>
          </a:ln>
        </p:spPr>
        <p:txBody>
          <a:bodyPr>
            <a:normAutofit/>
          </a:bodyPr>
          <a:lstStyle/>
          <a:p>
            <a:r>
              <a:rPr lang="en-GB" dirty="0"/>
              <a:t>Notice: CM-CVC next week (reading week)</a:t>
            </a:r>
          </a:p>
        </p:txBody>
      </p:sp>
      <p:sp>
        <p:nvSpPr>
          <p:cNvPr id="3" name="Content Placeholder 2">
            <a:extLst>
              <a:ext uri="{FF2B5EF4-FFF2-40B4-BE49-F238E27FC236}">
                <a16:creationId xmlns:a16="http://schemas.microsoft.com/office/drawing/2014/main" id="{B16E169C-DB94-CD1F-A947-C602D534DA1D}"/>
              </a:ext>
            </a:extLst>
          </p:cNvPr>
          <p:cNvSpPr>
            <a:spLocks noGrp="1"/>
          </p:cNvSpPr>
          <p:nvPr>
            <p:ph idx="1"/>
          </p:nvPr>
        </p:nvSpPr>
        <p:spPr>
          <a:xfrm>
            <a:off x="671286" y="1811111"/>
            <a:ext cx="10515600" cy="4351338"/>
          </a:xfrm>
        </p:spPr>
        <p:txBody>
          <a:bodyPr/>
          <a:lstStyle/>
          <a:p>
            <a:r>
              <a:rPr lang="en-US" sz="3600" dirty="0">
                <a:solidFill>
                  <a:schemeClr val="bg1"/>
                </a:solidFill>
                <a:highlight>
                  <a:srgbClr val="FFFF00"/>
                </a:highlight>
              </a:rPr>
              <a:t>Assignment 1 support session</a:t>
            </a:r>
          </a:p>
          <a:p>
            <a:r>
              <a:rPr lang="en-US" sz="3600" dirty="0"/>
              <a:t>No new taught content</a:t>
            </a:r>
          </a:p>
          <a:p>
            <a:r>
              <a:rPr lang="en-US" sz="3600" dirty="0"/>
              <a:t>Q&amp;A session</a:t>
            </a:r>
          </a:p>
          <a:p>
            <a:r>
              <a:rPr lang="en-US" sz="3600" dirty="0"/>
              <a:t>Usual day and time</a:t>
            </a:r>
          </a:p>
          <a:p>
            <a:r>
              <a:rPr lang="en-US" sz="3600" dirty="0"/>
              <a:t>Optional attendance.</a:t>
            </a:r>
            <a:endParaRPr lang="en-GB" dirty="0"/>
          </a:p>
        </p:txBody>
      </p:sp>
    </p:spTree>
    <p:extLst>
      <p:ext uri="{BB962C8B-B14F-4D97-AF65-F5344CB8AC3E}">
        <p14:creationId xmlns:p14="http://schemas.microsoft.com/office/powerpoint/2010/main" val="302443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6034D81-915B-E3AF-CD36-F341AD434C91}"/>
            </a:ext>
          </a:extLst>
        </p:cNvPr>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B38AF6DF-73B7-E88F-D046-A679D8F36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Title 1">
            <a:extLst>
              <a:ext uri="{FF2B5EF4-FFF2-40B4-BE49-F238E27FC236}">
                <a16:creationId xmlns:a16="http://schemas.microsoft.com/office/drawing/2014/main" id="{059C395D-2CE6-7E9A-C0F7-BADBC6FD257B}"/>
              </a:ext>
            </a:extLst>
          </p:cNvPr>
          <p:cNvSpPr txBox="1">
            <a:spLocks/>
          </p:cNvSpPr>
          <p:nvPr/>
        </p:nvSpPr>
        <p:spPr>
          <a:xfrm>
            <a:off x="737610" y="2944117"/>
            <a:ext cx="4500817" cy="1205367"/>
          </a:xfrm>
          <a:prstGeom prst="rect">
            <a:avLst/>
          </a:prstGeom>
        </p:spPr>
        <p:txBody>
          <a:bodyPr vert="horz" lIns="91440" tIns="45720" rIns="91440" bIns="45720" rtlCol="0" anchor="t">
            <a:normAutofit fontScale="4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9600" b="1" i="0" u="none" strike="noStrike" kern="1200" cap="none" spc="0" normalizeH="0" baseline="0" noProof="0" dirty="0">
                <a:ln>
                  <a:noFill/>
                </a:ln>
                <a:solidFill>
                  <a:prstClr val="white"/>
                </a:solidFill>
                <a:effectLst/>
                <a:uLnTx/>
                <a:uFillTx/>
                <a:latin typeface="Calibri Light" panose="020F0302020204030204"/>
                <a:ea typeface="+mj-ea"/>
                <a:cs typeface="+mj-cs"/>
              </a:rPr>
              <a:t>Changemakers: </a:t>
            </a:r>
            <a:r>
              <a:rPr kumimoji="0" lang="en-US" sz="6000" b="1" i="0" u="none" strike="noStrike" kern="1200" cap="none" spc="0" normalizeH="0" baseline="0" noProof="0" dirty="0">
                <a:ln>
                  <a:noFill/>
                </a:ln>
                <a:solidFill>
                  <a:prstClr val="white"/>
                </a:solidFill>
                <a:effectLst/>
                <a:uLnTx/>
                <a:uFillTx/>
                <a:latin typeface="Calibri Light" panose="020F0302020204030204"/>
                <a:ea typeface="+mj-ea"/>
                <a:cs typeface="+mj-cs"/>
              </a:rPr>
              <a:t>Creativity &amp; Value Creation.</a:t>
            </a:r>
            <a:endParaRPr kumimoji="0" lang="en-US" sz="9600" b="0" i="0" u="none" strike="noStrike" kern="1200" cap="none" spc="0" normalizeH="0" baseline="0" noProof="0" dirty="0">
              <a:ln>
                <a:noFill/>
              </a:ln>
              <a:solidFill>
                <a:prstClr val="white"/>
              </a:solidFill>
              <a:effectLst/>
              <a:uLnTx/>
              <a:uFillTx/>
              <a:latin typeface="Calibri Light" panose="020F0302020204030204"/>
              <a:ea typeface="+mj-ea"/>
              <a:cs typeface="+mj-cs"/>
            </a:endParaRPr>
          </a:p>
        </p:txBody>
      </p:sp>
      <p:sp>
        <p:nvSpPr>
          <p:cNvPr id="3" name="Content Placeholder 2">
            <a:extLst>
              <a:ext uri="{FF2B5EF4-FFF2-40B4-BE49-F238E27FC236}">
                <a16:creationId xmlns:a16="http://schemas.microsoft.com/office/drawing/2014/main" id="{F9CA5582-49E0-21D2-66F8-0B21E332A8D1}"/>
              </a:ext>
            </a:extLst>
          </p:cNvPr>
          <p:cNvSpPr>
            <a:spLocks noGrp="1"/>
          </p:cNvSpPr>
          <p:nvPr>
            <p:ph type="subTitle" idx="1"/>
          </p:nvPr>
        </p:nvSpPr>
        <p:spPr>
          <a:xfrm>
            <a:off x="890339" y="4636008"/>
            <a:ext cx="3734014" cy="1572768"/>
          </a:xfrm>
        </p:spPr>
        <p:txBody>
          <a:bodyPr vert="horz" lIns="91440" tIns="45720" rIns="91440" bIns="45720" rtlCol="0">
            <a:normAutofit/>
          </a:bodyPr>
          <a:lstStyle/>
          <a:p>
            <a:r>
              <a:rPr lang="en-US" dirty="0"/>
              <a:t>Assign. 1: Task </a:t>
            </a:r>
            <a:r>
              <a:rPr lang="en-GB" dirty="0"/>
              <a:t>3.</a:t>
            </a:r>
            <a:endParaRPr lang="en-GB" sz="2400" b="0" dirty="0">
              <a:latin typeface="+mn-lt"/>
            </a:endParaRPr>
          </a:p>
          <a:p>
            <a:r>
              <a:rPr lang="en-US" b="1" dirty="0"/>
              <a:t>Development Method &amp; Design options</a:t>
            </a:r>
          </a:p>
        </p:txBody>
      </p:sp>
      <p:sp>
        <p:nvSpPr>
          <p:cNvPr id="44" name="sketchy line">
            <a:extLst>
              <a:ext uri="{FF2B5EF4-FFF2-40B4-BE49-F238E27FC236}">
                <a16:creationId xmlns:a16="http://schemas.microsoft.com/office/drawing/2014/main" id="{C72CC378-135F-6F97-CE32-BE699B2AA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5" descr="Graphical user interface&#10;&#10;Description automatically generated">
            <a:extLst>
              <a:ext uri="{FF2B5EF4-FFF2-40B4-BE49-F238E27FC236}">
                <a16:creationId xmlns:a16="http://schemas.microsoft.com/office/drawing/2014/main" id="{18BE1B71-CF06-CC30-3604-24C1765DB380}"/>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496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ABE01E0D-C735-D612-ECC9-3661D260F6B6}"/>
              </a:ext>
            </a:extLst>
          </p:cNvPr>
          <p:cNvSpPr txBox="1"/>
          <p:nvPr/>
        </p:nvSpPr>
        <p:spPr>
          <a:xfrm>
            <a:off x="9737482" y="6657945"/>
            <a:ext cx="2454518" cy="200055"/>
          </a:xfrm>
          <a:prstGeom prst="rect">
            <a:avLst/>
          </a:prstGeom>
          <a:solidFill>
            <a:srgbClr val="000000"/>
          </a:solidFill>
        </p:spPr>
        <p:txBody>
          <a:bodyPr wrap="none">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hlinkClick r:id="rId4">
                  <a:extLst>
                    <a:ext uri="{A12FA001-AC4F-418D-AE19-62706E023703}">
                      <ahyp:hlinkClr xmlns:ahyp="http://schemas.microsoft.com/office/drawing/2018/hyperlinkcolor" val="tx"/>
                    </a:ext>
                  </a:extLst>
                </a:hlinkClick>
              </a:rPr>
              <a:t>This Photo</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hlinkClick r:id="rId5">
                  <a:extLst>
                    <a:ext uri="{A12FA001-AC4F-418D-AE19-62706E023703}">
                      <ahyp:hlinkClr xmlns:ahyp="http://schemas.microsoft.com/office/drawing/2018/hyperlinkcolor" val="tx"/>
                    </a:ext>
                  </a:extLst>
                </a:hlinkClick>
              </a:rPr>
              <a:t>CC BY-SA-NC</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2514165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5285F-694F-BFBB-B45F-7C447D9B83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18D634-E64B-DC35-374D-2BDB7EDA26F2}"/>
              </a:ext>
            </a:extLst>
          </p:cNvPr>
          <p:cNvSpPr>
            <a:spLocks noGrp="1"/>
          </p:cNvSpPr>
          <p:nvPr>
            <p:ph type="title"/>
          </p:nvPr>
        </p:nvSpPr>
        <p:spPr>
          <a:xfrm>
            <a:off x="557134" y="253229"/>
            <a:ext cx="10515600" cy="1325563"/>
          </a:xfrm>
        </p:spPr>
        <p:txBody>
          <a:bodyPr>
            <a:normAutofit/>
          </a:bodyPr>
          <a:lstStyle/>
          <a:p>
            <a:r>
              <a:rPr lang="en-GB" sz="5400" b="1" u="sng" dirty="0"/>
              <a:t>Log-in to MS-Teams</a:t>
            </a:r>
          </a:p>
        </p:txBody>
      </p:sp>
      <p:sp>
        <p:nvSpPr>
          <p:cNvPr id="3" name="Content Placeholder 2">
            <a:extLst>
              <a:ext uri="{FF2B5EF4-FFF2-40B4-BE49-F238E27FC236}">
                <a16:creationId xmlns:a16="http://schemas.microsoft.com/office/drawing/2014/main" id="{C3F04708-8174-A2B5-88AF-1500165D079D}"/>
              </a:ext>
            </a:extLst>
          </p:cNvPr>
          <p:cNvSpPr>
            <a:spLocks noGrp="1"/>
          </p:cNvSpPr>
          <p:nvPr>
            <p:ph idx="1"/>
          </p:nvPr>
        </p:nvSpPr>
        <p:spPr>
          <a:xfrm>
            <a:off x="557134" y="1470484"/>
            <a:ext cx="11077732" cy="3917032"/>
          </a:xfrm>
        </p:spPr>
        <p:txBody>
          <a:bodyPr>
            <a:normAutofit lnSpcReduction="10000"/>
          </a:bodyPr>
          <a:lstStyle/>
          <a:p>
            <a:pPr marL="0" indent="0">
              <a:lnSpc>
                <a:spcPct val="120000"/>
              </a:lnSpc>
              <a:spcBef>
                <a:spcPts val="0"/>
              </a:spcBef>
              <a:spcAft>
                <a:spcPts val="600"/>
              </a:spcAft>
              <a:buNone/>
            </a:pPr>
            <a:r>
              <a:rPr lang="en-GB" sz="3900" dirty="0">
                <a:cs typeface="Arial" panose="020B0604020202020204" pitchFamily="34" charset="0"/>
              </a:rPr>
              <a:t>Tutor show:</a:t>
            </a:r>
            <a:endParaRPr lang="en-US" sz="3900" b="1" i="0" u="none" strike="noStrike" dirty="0">
              <a:solidFill>
                <a:srgbClr val="28235D"/>
              </a:solidFill>
              <a:effectLst/>
              <a:highlight>
                <a:srgbClr val="FFFF00"/>
              </a:highlight>
            </a:endParaRPr>
          </a:p>
          <a:p>
            <a:pPr lvl="1">
              <a:lnSpc>
                <a:spcPct val="120000"/>
              </a:lnSpc>
              <a:spcBef>
                <a:spcPts val="0"/>
              </a:spcBef>
              <a:spcAft>
                <a:spcPts val="600"/>
              </a:spcAft>
              <a:buFont typeface="Arial" panose="020B0604020202020204" pitchFamily="34" charset="0"/>
              <a:buChar char="•"/>
            </a:pPr>
            <a:r>
              <a:rPr lang="en-GB" sz="3900" dirty="0">
                <a:cs typeface="Arial" panose="020B0604020202020204" pitchFamily="34" charset="0"/>
              </a:rPr>
              <a:t>Ask Questions</a:t>
            </a:r>
          </a:p>
          <a:p>
            <a:pPr lvl="1">
              <a:lnSpc>
                <a:spcPct val="120000"/>
              </a:lnSpc>
              <a:spcBef>
                <a:spcPts val="0"/>
              </a:spcBef>
              <a:spcAft>
                <a:spcPts val="600"/>
              </a:spcAft>
              <a:buFont typeface="Arial" panose="020B0604020202020204" pitchFamily="34" charset="0"/>
              <a:buChar char="•"/>
            </a:pPr>
            <a:r>
              <a:rPr lang="en-GB" sz="3900" dirty="0">
                <a:cs typeface="Arial" panose="020B0604020202020204" pitchFamily="34" charset="0"/>
              </a:rPr>
              <a:t>Receive feedback</a:t>
            </a:r>
          </a:p>
          <a:p>
            <a:pPr lvl="1">
              <a:lnSpc>
                <a:spcPct val="120000"/>
              </a:lnSpc>
              <a:spcBef>
                <a:spcPts val="0"/>
              </a:spcBef>
              <a:spcAft>
                <a:spcPts val="600"/>
              </a:spcAft>
              <a:buFont typeface="Arial" panose="020B0604020202020204" pitchFamily="34" charset="0"/>
              <a:buChar char="•"/>
            </a:pPr>
            <a:r>
              <a:rPr lang="en-GB" sz="3900" dirty="0">
                <a:cs typeface="Arial" panose="020B0604020202020204" pitchFamily="34" charset="0"/>
              </a:rPr>
              <a:t>Collaborate with others</a:t>
            </a:r>
          </a:p>
          <a:p>
            <a:pPr lvl="1">
              <a:lnSpc>
                <a:spcPct val="120000"/>
              </a:lnSpc>
              <a:spcBef>
                <a:spcPts val="0"/>
              </a:spcBef>
              <a:spcAft>
                <a:spcPts val="600"/>
              </a:spcAft>
              <a:buFont typeface="Arial" panose="020B0604020202020204" pitchFamily="34" charset="0"/>
              <a:buChar char="•"/>
            </a:pPr>
            <a:r>
              <a:rPr lang="en-GB" sz="3900" dirty="0">
                <a:cs typeface="Arial" panose="020B0604020202020204" pitchFamily="34" charset="0"/>
              </a:rPr>
              <a:t>Share resources.</a:t>
            </a:r>
          </a:p>
          <a:p>
            <a:pPr>
              <a:spcBef>
                <a:spcPts val="0"/>
              </a:spcBef>
              <a:spcAft>
                <a:spcPts val="600"/>
              </a:spcAft>
            </a:pPr>
            <a:endParaRPr lang="en-GB" sz="2800" dirty="0">
              <a:latin typeface="Arial" panose="020B0604020202020204" pitchFamily="34" charset="0"/>
              <a:cs typeface="Arial" panose="020B0604020202020204" pitchFamily="34" charset="0"/>
            </a:endParaRPr>
          </a:p>
          <a:p>
            <a:pPr marL="0" indent="0">
              <a:spcBef>
                <a:spcPts val="0"/>
              </a:spcBef>
              <a:spcAft>
                <a:spcPts val="600"/>
              </a:spcAft>
              <a:buNone/>
            </a:pPr>
            <a:endParaRPr lang="en-GB" sz="2400" dirty="0">
              <a:latin typeface="Arial" panose="020B0604020202020204" pitchFamily="34" charset="0"/>
              <a:cs typeface="Arial" panose="020B0604020202020204" pitchFamily="34" charset="0"/>
            </a:endParaRPr>
          </a:p>
        </p:txBody>
      </p:sp>
      <p:grpSp>
        <p:nvGrpSpPr>
          <p:cNvPr id="9" name="Group 8">
            <a:extLst>
              <a:ext uri="{FF2B5EF4-FFF2-40B4-BE49-F238E27FC236}">
                <a16:creationId xmlns:a16="http://schemas.microsoft.com/office/drawing/2014/main" id="{12EDD639-3DDC-FE3E-BF95-30ECB8A025FB}"/>
              </a:ext>
            </a:extLst>
          </p:cNvPr>
          <p:cNvGrpSpPr/>
          <p:nvPr/>
        </p:nvGrpSpPr>
        <p:grpSpPr>
          <a:xfrm>
            <a:off x="6695317" y="1470484"/>
            <a:ext cx="4145189" cy="2855514"/>
            <a:chOff x="5860677" y="2191869"/>
            <a:chExt cx="3666564" cy="2523566"/>
          </a:xfrm>
        </p:grpSpPr>
        <p:pic>
          <p:nvPicPr>
            <p:cNvPr id="6" name="Graphic 5" descr="Meeting outline">
              <a:extLst>
                <a:ext uri="{FF2B5EF4-FFF2-40B4-BE49-F238E27FC236}">
                  <a16:creationId xmlns:a16="http://schemas.microsoft.com/office/drawing/2014/main" id="{8FDFCD15-EF1B-9075-B8AB-994A4AAC7A0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003675" y="2191869"/>
              <a:ext cx="2523566" cy="2523566"/>
            </a:xfrm>
            <a:prstGeom prst="rect">
              <a:avLst/>
            </a:prstGeom>
          </p:spPr>
        </p:pic>
        <p:pic>
          <p:nvPicPr>
            <p:cNvPr id="8" name="Graphic 7" descr="Online meeting with solid fill">
              <a:extLst>
                <a:ext uri="{FF2B5EF4-FFF2-40B4-BE49-F238E27FC236}">
                  <a16:creationId xmlns:a16="http://schemas.microsoft.com/office/drawing/2014/main" id="{4DC9EAC7-14A5-AE26-01AC-837BDA6B8C4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860677" y="2857500"/>
              <a:ext cx="1703294" cy="1703294"/>
            </a:xfrm>
            <a:prstGeom prst="rect">
              <a:avLst/>
            </a:prstGeom>
          </p:spPr>
        </p:pic>
      </p:grpSp>
    </p:spTree>
    <p:extLst>
      <p:ext uri="{BB962C8B-B14F-4D97-AF65-F5344CB8AC3E}">
        <p14:creationId xmlns:p14="http://schemas.microsoft.com/office/powerpoint/2010/main" val="4092211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E7F2F-429D-04D1-5B67-06B2353AF37A}"/>
              </a:ext>
            </a:extLst>
          </p:cNvPr>
          <p:cNvSpPr>
            <a:spLocks noGrp="1"/>
          </p:cNvSpPr>
          <p:nvPr>
            <p:ph type="title"/>
          </p:nvPr>
        </p:nvSpPr>
        <p:spPr>
          <a:xfrm>
            <a:off x="380999" y="365125"/>
            <a:ext cx="10802257" cy="1325563"/>
          </a:xfrm>
        </p:spPr>
        <p:txBody>
          <a:bodyPr>
            <a:normAutofit/>
          </a:bodyPr>
          <a:lstStyle/>
          <a:p>
            <a:r>
              <a:rPr lang="en-GB" sz="4800" b="1" u="sng" dirty="0"/>
              <a:t>Open Word document / OneNote Notebook</a:t>
            </a:r>
          </a:p>
        </p:txBody>
      </p:sp>
      <p:sp>
        <p:nvSpPr>
          <p:cNvPr id="3" name="Content Placeholder 2">
            <a:extLst>
              <a:ext uri="{FF2B5EF4-FFF2-40B4-BE49-F238E27FC236}">
                <a16:creationId xmlns:a16="http://schemas.microsoft.com/office/drawing/2014/main" id="{2811957B-740C-3929-F030-CC80D6A13D00}"/>
              </a:ext>
            </a:extLst>
          </p:cNvPr>
          <p:cNvSpPr>
            <a:spLocks noGrp="1"/>
          </p:cNvSpPr>
          <p:nvPr>
            <p:ph idx="1"/>
          </p:nvPr>
        </p:nvSpPr>
        <p:spPr>
          <a:xfrm>
            <a:off x="738307" y="1690688"/>
            <a:ext cx="10515600" cy="4351338"/>
          </a:xfrm>
        </p:spPr>
        <p:txBody>
          <a:bodyPr>
            <a:normAutofit/>
          </a:bodyPr>
          <a:lstStyle/>
          <a:p>
            <a:r>
              <a:rPr lang="en-GB" dirty="0">
                <a:effectLst/>
                <a:latin typeface="Arial" panose="020B0604020202020204" pitchFamily="34" charset="0"/>
                <a:ea typeface="Times New Roman" panose="02020603050405020304" pitchFamily="18" charset="0"/>
                <a:cs typeface="Arial" panose="020B0604020202020204" pitchFamily="34" charset="0"/>
              </a:rPr>
              <a:t>Open your module document.</a:t>
            </a:r>
          </a:p>
          <a:p>
            <a:r>
              <a:rPr lang="en-GB" dirty="0">
                <a:effectLst/>
                <a:latin typeface="Arial" panose="020B0604020202020204" pitchFamily="34" charset="0"/>
                <a:ea typeface="Times New Roman" panose="02020603050405020304" pitchFamily="18" charset="0"/>
                <a:cs typeface="Arial" panose="020B0604020202020204" pitchFamily="34" charset="0"/>
              </a:rPr>
              <a:t>To save activity answers to go towards completing the assignment questions and tasks.</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6" name="Graphic 5" descr="Document with solid fill">
            <a:extLst>
              <a:ext uri="{FF2B5EF4-FFF2-40B4-BE49-F238E27FC236}">
                <a16:creationId xmlns:a16="http://schemas.microsoft.com/office/drawing/2014/main" id="{F060D3A0-52FF-D112-9109-225924A54A1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510817" y="3429000"/>
            <a:ext cx="2393852" cy="2393852"/>
          </a:xfrm>
          <a:prstGeom prst="rect">
            <a:avLst/>
          </a:prstGeom>
        </p:spPr>
      </p:pic>
    </p:spTree>
    <p:extLst>
      <p:ext uri="{BB962C8B-B14F-4D97-AF65-F5344CB8AC3E}">
        <p14:creationId xmlns:p14="http://schemas.microsoft.com/office/powerpoint/2010/main" val="2773224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89DC7-2CE8-B71F-C8F9-966744D7B9C2}"/>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332D5005-8A76-7F32-E028-C2AA20BF69B7}"/>
              </a:ext>
            </a:extLst>
          </p:cNvPr>
          <p:cNvSpPr>
            <a:spLocks noGrp="1"/>
          </p:cNvSpPr>
          <p:nvPr>
            <p:ph type="body" sz="half" idx="2"/>
          </p:nvPr>
        </p:nvSpPr>
        <p:spPr>
          <a:xfrm>
            <a:off x="401935" y="1001487"/>
            <a:ext cx="10867292" cy="5558970"/>
          </a:xfrm>
          <a:gradFill flip="none" rotWithShape="1">
            <a:gsLst>
              <a:gs pos="0">
                <a:srgbClr val="FFFF00"/>
              </a:gs>
              <a:gs pos="47000">
                <a:schemeClr val="bg1">
                  <a:lumMod val="100000"/>
                </a:schemeClr>
              </a:gs>
            </a:gsLst>
            <a:lin ang="2700000" scaled="1"/>
            <a:tileRect/>
          </a:gradFill>
          <a:ln w="25400">
            <a:solidFill>
              <a:schemeClr val="tx1"/>
            </a:solidFill>
          </a:ln>
        </p:spPr>
        <p:txBody>
          <a:bodyPr vert="horz" lIns="91440" tIns="45720" rIns="91440" bIns="45720" rtlCol="0" anchor="t">
            <a:normAutofit fontScale="92500" lnSpcReduction="10000"/>
          </a:bodyPr>
          <a:lstStyle/>
          <a:p>
            <a:pPr marL="171450">
              <a:lnSpc>
                <a:spcPct val="100000"/>
              </a:lnSpc>
              <a:spcBef>
                <a:spcPts val="0"/>
              </a:spcBef>
              <a:spcAft>
                <a:spcPts val="300"/>
              </a:spcAft>
            </a:pPr>
            <a:r>
              <a:rPr lang="en-GB" sz="3000" b="1" u="sng" dirty="0">
                <a:effectLst/>
                <a:latin typeface="Arial" panose="020B0604020202020204" pitchFamily="34" charset="0"/>
                <a:ea typeface="Times New Roman" panose="02020603050405020304" pitchFamily="18" charset="0"/>
              </a:rPr>
              <a:t>Assign. 1 Task 3: Project Development method &amp; Design work</a:t>
            </a:r>
          </a:p>
          <a:p>
            <a:pPr marL="270510">
              <a:lnSpc>
                <a:spcPct val="100000"/>
              </a:lnSpc>
              <a:spcAft>
                <a:spcPts val="300"/>
              </a:spcAft>
            </a:pPr>
            <a:r>
              <a:rPr lang="en-GB" sz="2800" dirty="0">
                <a:effectLst/>
                <a:latin typeface="Arial" panose="020B0604020202020204" pitchFamily="34" charset="0"/>
                <a:ea typeface="Times New Roman" panose="02020603050405020304" pitchFamily="18" charset="0"/>
                <a:cs typeface="Times New Roman" panose="02020603050405020304" pitchFamily="18" charset="0"/>
              </a:rPr>
              <a:t>Your answers to the questions below should r</a:t>
            </a:r>
            <a:r>
              <a:rPr lang="en-GB" sz="2800" dirty="0">
                <a:effectLst/>
                <a:latin typeface="Arial" panose="020B0604020202020204" pitchFamily="34" charset="0"/>
                <a:ea typeface="Times New Roman" panose="02020603050405020304" pitchFamily="18" charset="0"/>
                <a:cs typeface="Arial" panose="020B0604020202020204" pitchFamily="34" charset="0"/>
              </a:rPr>
              <a:t>efer to a Computing project/research area of your choice. </a:t>
            </a:r>
            <a:r>
              <a:rPr lang="en-GB" sz="2800" dirty="0">
                <a:effectLst/>
                <a:latin typeface="Arial" panose="020B0604020202020204" pitchFamily="34" charset="0"/>
                <a:ea typeface="Times New Roman" panose="02020603050405020304" pitchFamily="18" charset="0"/>
                <a:cs typeface="Times New Roman" panose="02020603050405020304" pitchFamily="18" charset="0"/>
              </a:rPr>
              <a:t>The task answer should be approx. 6-700 words </a:t>
            </a:r>
            <a:r>
              <a:rPr lang="en-GB" sz="2800" dirty="0">
                <a:effectLst/>
                <a:latin typeface="Arial" panose="020B0604020202020204" pitchFamily="34" charset="0"/>
                <a:ea typeface="Times New Roman" panose="02020603050405020304" pitchFamily="18" charset="0"/>
                <a:cs typeface="Arial" panose="020B0604020202020204" pitchFamily="34" charset="0"/>
              </a:rPr>
              <a:t>with supporting citations.</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270510">
              <a:lnSpc>
                <a:spcPct val="100000"/>
              </a:lnSpc>
              <a:spcAft>
                <a:spcPts val="300"/>
              </a:spcAft>
            </a:pPr>
            <a:r>
              <a:rPr lang="en-GB" sz="2800" b="1" dirty="0">
                <a:effectLst/>
                <a:latin typeface="Arial" panose="020B0604020202020204" pitchFamily="34" charset="0"/>
                <a:ea typeface="Times New Roman" panose="02020603050405020304" pitchFamily="18" charset="0"/>
                <a:cs typeface="Arial" panose="020B0604020202020204" pitchFamily="34" charset="0"/>
              </a:rPr>
              <a:t>Q.1: </a:t>
            </a:r>
            <a:r>
              <a:rPr lang="en-GB" sz="2800" dirty="0">
                <a:effectLst/>
                <a:latin typeface="Arial" panose="020B0604020202020204" pitchFamily="34" charset="0"/>
                <a:ea typeface="Times New Roman" panose="02020603050405020304" pitchFamily="18" charset="0"/>
                <a:cs typeface="Arial" panose="020B0604020202020204" pitchFamily="34" charset="0"/>
              </a:rPr>
              <a:t>Describe a suitable </a:t>
            </a:r>
            <a:r>
              <a:rPr lang="en-GB" sz="2800" b="1" dirty="0">
                <a:solidFill>
                  <a:schemeClr val="bg1"/>
                </a:solidFill>
                <a:effectLst/>
                <a:highlight>
                  <a:srgbClr val="FFFF00"/>
                </a:highlight>
                <a:latin typeface="Arial" panose="020B0604020202020204" pitchFamily="34" charset="0"/>
                <a:ea typeface="Times New Roman" panose="02020603050405020304" pitchFamily="18" charset="0"/>
                <a:cs typeface="Arial" panose="020B0604020202020204" pitchFamily="34" charset="0"/>
              </a:rPr>
              <a:t>Development method</a:t>
            </a:r>
            <a:r>
              <a:rPr lang="en-GB" sz="2800" dirty="0">
                <a:solidFill>
                  <a:schemeClr val="bg1"/>
                </a:solidFill>
                <a:effectLst/>
                <a:highlight>
                  <a:srgbClr val="FFFF00"/>
                </a:highlight>
                <a:latin typeface="Arial" panose="020B0604020202020204" pitchFamily="34" charset="0"/>
                <a:ea typeface="Times New Roman" panose="02020603050405020304" pitchFamily="18" charset="0"/>
                <a:cs typeface="Arial" panose="020B0604020202020204" pitchFamily="34" charset="0"/>
              </a:rPr>
              <a:t> </a:t>
            </a:r>
            <a:r>
              <a:rPr lang="en-GB" sz="2800" dirty="0">
                <a:effectLst/>
                <a:latin typeface="Arial" panose="020B0604020202020204" pitchFamily="34" charset="0"/>
                <a:ea typeface="Times New Roman" panose="02020603050405020304" pitchFamily="18" charset="0"/>
                <a:cs typeface="Arial" panose="020B0604020202020204" pitchFamily="34" charset="0"/>
              </a:rPr>
              <a:t>that will help you plan and complete your project.</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270510">
              <a:lnSpc>
                <a:spcPct val="100000"/>
              </a:lnSpc>
              <a:spcAft>
                <a:spcPts val="300"/>
              </a:spcAft>
            </a:pPr>
            <a:r>
              <a:rPr lang="en-GB" sz="2800" b="1" dirty="0">
                <a:effectLst/>
                <a:latin typeface="Arial" panose="020B0604020202020204" pitchFamily="34" charset="0"/>
                <a:ea typeface="Times New Roman" panose="02020603050405020304" pitchFamily="18" charset="0"/>
                <a:cs typeface="Arial" panose="020B0604020202020204" pitchFamily="34" charset="0"/>
              </a:rPr>
              <a:t>Q.2: </a:t>
            </a:r>
            <a:r>
              <a:rPr lang="en-GB" sz="2800" dirty="0">
                <a:effectLst/>
                <a:latin typeface="Arial" panose="020B0604020202020204" pitchFamily="34" charset="0"/>
                <a:ea typeface="Times New Roman" panose="02020603050405020304" pitchFamily="18" charset="0"/>
                <a:cs typeface="Arial" panose="020B0604020202020204" pitchFamily="34" charset="0"/>
              </a:rPr>
              <a:t>Document and describe some project ‘</a:t>
            </a:r>
            <a:r>
              <a:rPr lang="en-GB" sz="2800" b="1" dirty="0">
                <a:solidFill>
                  <a:schemeClr val="bg1"/>
                </a:solidFill>
                <a:effectLst/>
                <a:highlight>
                  <a:srgbClr val="FFFF00"/>
                </a:highlight>
                <a:latin typeface="Arial" panose="020B0604020202020204" pitchFamily="34" charset="0"/>
                <a:ea typeface="Times New Roman" panose="02020603050405020304" pitchFamily="18" charset="0"/>
                <a:cs typeface="Arial" panose="020B0604020202020204" pitchFamily="34" charset="0"/>
              </a:rPr>
              <a:t>Design</a:t>
            </a:r>
            <a:r>
              <a:rPr lang="en-GB" sz="2800" dirty="0">
                <a:solidFill>
                  <a:schemeClr val="bg1"/>
                </a:solidFill>
                <a:effectLst/>
                <a:highlight>
                  <a:srgbClr val="FFFF00"/>
                </a:highlight>
                <a:latin typeface="Arial" panose="020B0604020202020204" pitchFamily="34" charset="0"/>
                <a:ea typeface="Times New Roman" panose="02020603050405020304" pitchFamily="18" charset="0"/>
                <a:cs typeface="Arial" panose="020B0604020202020204" pitchFamily="34" charset="0"/>
              </a:rPr>
              <a:t> </a:t>
            </a:r>
            <a:r>
              <a:rPr lang="en-GB" sz="2800" b="1" dirty="0">
                <a:solidFill>
                  <a:schemeClr val="bg1"/>
                </a:solidFill>
                <a:effectLst/>
                <a:highlight>
                  <a:srgbClr val="FFFF00"/>
                </a:highlight>
                <a:latin typeface="Arial" panose="020B0604020202020204" pitchFamily="34" charset="0"/>
                <a:ea typeface="Times New Roman" panose="02020603050405020304" pitchFamily="18" charset="0"/>
                <a:cs typeface="Arial" panose="020B0604020202020204" pitchFamily="34" charset="0"/>
              </a:rPr>
              <a:t>work</a:t>
            </a:r>
            <a:r>
              <a:rPr lang="en-GB" sz="2800" b="1" dirty="0">
                <a:effectLst/>
                <a:latin typeface="Arial" panose="020B0604020202020204" pitchFamily="34" charset="0"/>
                <a:ea typeface="Times New Roman" panose="02020603050405020304" pitchFamily="18" charset="0"/>
                <a:cs typeface="Arial" panose="020B0604020202020204" pitchFamily="34" charset="0"/>
              </a:rPr>
              <a:t>’</a:t>
            </a:r>
            <a:r>
              <a:rPr lang="en-GB" sz="2800" dirty="0">
                <a:effectLst/>
                <a:latin typeface="Arial" panose="020B0604020202020204" pitchFamily="34" charset="0"/>
                <a:ea typeface="Times New Roman" panose="02020603050405020304" pitchFamily="18" charset="0"/>
                <a:cs typeface="Arial" panose="020B0604020202020204" pitchFamily="34" charset="0"/>
              </a:rPr>
              <a:t>. 2 pieces required, e.g. depending on the nature of your project example design work could include: a requirements specification, sketches/drawings, storyboard, wireframes, flow chart/UML diagram, ERD data structure, network structure diagram, network security architecture/diagram.</a:t>
            </a:r>
          </a:p>
          <a:p>
            <a:pPr marL="270510">
              <a:lnSpc>
                <a:spcPct val="100000"/>
              </a:lnSpc>
              <a:spcAft>
                <a:spcPts val="300"/>
              </a:spcAft>
            </a:pPr>
            <a:r>
              <a:rPr lang="en-GB" sz="2800" b="1" dirty="0">
                <a:latin typeface="Arial" panose="020B0604020202020204" pitchFamily="34" charset="0"/>
                <a:cs typeface="Arial" panose="020B0604020202020204" pitchFamily="34" charset="0"/>
              </a:rPr>
              <a:t>Q.3:</a:t>
            </a:r>
            <a:r>
              <a:rPr lang="en-GB" sz="2800" dirty="0">
                <a:latin typeface="Arial" panose="020B0604020202020204" pitchFamily="34" charset="0"/>
                <a:cs typeface="Arial" panose="020B0604020202020204" pitchFamily="34" charset="0"/>
              </a:rPr>
              <a:t> Use several screenshots with brief description to document some </a:t>
            </a:r>
            <a:r>
              <a:rPr lang="en-GB" sz="2800" b="1" dirty="0">
                <a:latin typeface="Arial" panose="020B0604020202020204" pitchFamily="34" charset="0"/>
                <a:cs typeface="Arial" panose="020B0604020202020204" pitchFamily="34" charset="0"/>
              </a:rPr>
              <a:t>initial practical implementation</a:t>
            </a:r>
            <a:r>
              <a:rPr lang="en-GB" sz="2800" dirty="0">
                <a:latin typeface="Arial" panose="020B0604020202020204" pitchFamily="34" charset="0"/>
                <a:cs typeface="Arial" panose="020B0604020202020204" pitchFamily="34" charset="0"/>
              </a:rPr>
              <a:t> work for your project.</a:t>
            </a:r>
          </a:p>
          <a:p>
            <a:pPr marL="270510">
              <a:lnSpc>
                <a:spcPct val="100000"/>
              </a:lnSpc>
              <a:spcAft>
                <a:spcPts val="300"/>
              </a:spcAft>
            </a:pP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171450">
              <a:lnSpc>
                <a:spcPct val="100000"/>
              </a:lnSpc>
              <a:spcBef>
                <a:spcPts val="0"/>
              </a:spcBef>
              <a:spcAft>
                <a:spcPts val="300"/>
              </a:spcAft>
            </a:pPr>
            <a:endParaRPr lang="en-GB" sz="3600" b="1" u="sng" dirty="0">
              <a:effectLst/>
              <a:latin typeface="Arial" panose="020B0604020202020204" pitchFamily="34" charset="0"/>
              <a:ea typeface="Times New Roman" panose="02020603050405020304" pitchFamily="18" charset="0"/>
            </a:endParaRPr>
          </a:p>
        </p:txBody>
      </p:sp>
      <p:sp>
        <p:nvSpPr>
          <p:cNvPr id="3" name="TextBox 2">
            <a:extLst>
              <a:ext uri="{FF2B5EF4-FFF2-40B4-BE49-F238E27FC236}">
                <a16:creationId xmlns:a16="http://schemas.microsoft.com/office/drawing/2014/main" id="{F791EDE1-3B46-4B33-69C9-17E6F36D3E63}"/>
              </a:ext>
            </a:extLst>
          </p:cNvPr>
          <p:cNvSpPr txBox="1"/>
          <p:nvPr/>
        </p:nvSpPr>
        <p:spPr>
          <a:xfrm>
            <a:off x="90132" y="26812"/>
            <a:ext cx="7814640"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sng" strike="noStrike" kern="1200" cap="none" spc="0" normalizeH="0" baseline="0" noProof="0" dirty="0">
                <a:ln>
                  <a:noFill/>
                </a:ln>
                <a:solidFill>
                  <a:srgbClr val="FFFFFF"/>
                </a:solidFill>
                <a:effectLst/>
                <a:uLnTx/>
                <a:uFillTx/>
                <a:latin typeface="Calibri Light" panose="020F0302020204030204"/>
                <a:ea typeface="+mn-ea"/>
                <a:cs typeface="+mn-cs"/>
              </a:rPr>
              <a:t>This week’s focus &amp; Activity:</a:t>
            </a:r>
            <a:endParaRPr kumimoji="0" lang="en-GB" sz="54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Arc 5">
            <a:extLst>
              <a:ext uri="{FF2B5EF4-FFF2-40B4-BE49-F238E27FC236}">
                <a16:creationId xmlns:a16="http://schemas.microsoft.com/office/drawing/2014/main" id="{C4B1DA6B-10E0-CDC4-3E14-EAF3CACF8D81}"/>
              </a:ext>
            </a:extLst>
          </p:cNvPr>
          <p:cNvSpPr/>
          <p:nvPr/>
        </p:nvSpPr>
        <p:spPr>
          <a:xfrm rot="7949683">
            <a:off x="8829885" y="3731271"/>
            <a:ext cx="3511603" cy="2758616"/>
          </a:xfrm>
          <a:prstGeom prst="arc">
            <a:avLst>
              <a:gd name="adj1" fmla="val 14055120"/>
              <a:gd name="adj2" fmla="val 20174610"/>
            </a:avLst>
          </a:prstGeom>
          <a:noFill/>
          <a:ln w="76200">
            <a:solidFill>
              <a:srgbClr val="FFC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0660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C18F8D5-DA4E-856A-A158-59082157FC33}"/>
            </a:ext>
          </a:extLst>
        </p:cNvPr>
        <p:cNvGrpSpPr/>
        <p:nvPr/>
      </p:nvGrpSpPr>
      <p:grpSpPr>
        <a:xfrm>
          <a:off x="0" y="0"/>
          <a:ext cx="0" cy="0"/>
          <a:chOff x="0" y="0"/>
          <a:chExt cx="0" cy="0"/>
        </a:xfrm>
      </p:grpSpPr>
      <p:sp useBgFill="1">
        <p:nvSpPr>
          <p:cNvPr id="62" name="Rectangle 51">
            <a:extLst>
              <a:ext uri="{FF2B5EF4-FFF2-40B4-BE49-F238E27FC236}">
                <a16:creationId xmlns:a16="http://schemas.microsoft.com/office/drawing/2014/main" id="{DFA9A2C4-8A94-0FE1-5845-B5D5A28D7E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63" name="Rectangle 53">
            <a:extLst>
              <a:ext uri="{FF2B5EF4-FFF2-40B4-BE49-F238E27FC236}">
                <a16:creationId xmlns:a16="http://schemas.microsoft.com/office/drawing/2014/main" id="{9CA06B81-F715-B64A-8CBA-83DA07F3F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64" name="Rectangle 55">
            <a:extLst>
              <a:ext uri="{FF2B5EF4-FFF2-40B4-BE49-F238E27FC236}">
                <a16:creationId xmlns:a16="http://schemas.microsoft.com/office/drawing/2014/main" id="{AE01185F-9926-C647-F304-A2C30D0456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691003-7D56-DF67-B42A-7327FDE45353}"/>
              </a:ext>
            </a:extLst>
          </p:cNvPr>
          <p:cNvSpPr>
            <a:spLocks noGrp="1"/>
          </p:cNvSpPr>
          <p:nvPr>
            <p:ph type="title"/>
          </p:nvPr>
        </p:nvSpPr>
        <p:spPr>
          <a:xfrm>
            <a:off x="1115568" y="548640"/>
            <a:ext cx="10168128" cy="1179576"/>
          </a:xfrm>
        </p:spPr>
        <p:txBody>
          <a:bodyPr>
            <a:normAutofit/>
          </a:bodyPr>
          <a:lstStyle/>
          <a:p>
            <a:r>
              <a:rPr lang="en-GB" sz="4000" u="sng" dirty="0">
                <a:latin typeface="Arial" panose="020B0604020202020204" pitchFamily="34" charset="0"/>
                <a:cs typeface="Times New Roman" panose="02020603050405020304" pitchFamily="18" charset="0"/>
              </a:rPr>
              <a:t>Introduction &amp; Overview</a:t>
            </a:r>
            <a:endParaRPr lang="en-GB" sz="4000" u="sng" dirty="0"/>
          </a:p>
        </p:txBody>
      </p:sp>
      <p:sp>
        <p:nvSpPr>
          <p:cNvPr id="65" name="Rectangle 57">
            <a:extLst>
              <a:ext uri="{FF2B5EF4-FFF2-40B4-BE49-F238E27FC236}">
                <a16:creationId xmlns:a16="http://schemas.microsoft.com/office/drawing/2014/main" id="{0F991F99-1BB6-FE33-0DB6-552DEBBAD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417FABE-5D4E-FD98-A01D-1ED18D7DEFF4}"/>
              </a:ext>
            </a:extLst>
          </p:cNvPr>
          <p:cNvSpPr>
            <a:spLocks noGrp="1"/>
          </p:cNvSpPr>
          <p:nvPr>
            <p:ph idx="1"/>
          </p:nvPr>
        </p:nvSpPr>
        <p:spPr>
          <a:xfrm>
            <a:off x="602670" y="2221992"/>
            <a:ext cx="7735787" cy="4178202"/>
          </a:xfrm>
        </p:spPr>
        <p:txBody>
          <a:bodyPr>
            <a:normAutofit fontScale="92500"/>
          </a:bodyPr>
          <a:lstStyle/>
          <a:p>
            <a:pPr marL="914400" lvl="2" indent="0">
              <a:spcBef>
                <a:spcPts val="600"/>
              </a:spcBef>
              <a:spcAft>
                <a:spcPts val="600"/>
              </a:spcAft>
              <a:buNone/>
            </a:pPr>
            <a:r>
              <a:rPr lang="en-GB" sz="3200" b="1" u="sng" dirty="0"/>
              <a:t>Lecture &amp; Tutorial 1:</a:t>
            </a:r>
          </a:p>
          <a:p>
            <a:pPr marL="1428750" lvl="2" indent="-514350">
              <a:spcBef>
                <a:spcPts val="600"/>
              </a:spcBef>
              <a:spcAft>
                <a:spcPts val="600"/>
              </a:spcAft>
              <a:buFont typeface="+mj-lt"/>
              <a:buAutoNum type="arabicPeriod"/>
            </a:pPr>
            <a:r>
              <a:rPr lang="en-GB" sz="3200" dirty="0"/>
              <a:t>Project Development Methods</a:t>
            </a:r>
          </a:p>
          <a:p>
            <a:pPr marL="1428750" lvl="2" indent="-514350">
              <a:spcBef>
                <a:spcPts val="600"/>
              </a:spcBef>
              <a:spcAft>
                <a:spcPts val="600"/>
              </a:spcAft>
              <a:buFont typeface="+mj-lt"/>
              <a:buAutoNum type="arabicPeriod"/>
            </a:pPr>
            <a:r>
              <a:rPr lang="en-GB" sz="3200" dirty="0"/>
              <a:t>Activity: Project Development Method</a:t>
            </a:r>
          </a:p>
          <a:p>
            <a:pPr marL="914400" lvl="2" indent="0">
              <a:spcBef>
                <a:spcPts val="600"/>
              </a:spcBef>
              <a:spcAft>
                <a:spcPts val="600"/>
              </a:spcAft>
              <a:buNone/>
            </a:pPr>
            <a:r>
              <a:rPr lang="en-GB" sz="3200" b="1" u="sng" dirty="0"/>
              <a:t>Lecture &amp; Tutorial 2:</a:t>
            </a:r>
          </a:p>
          <a:p>
            <a:pPr marL="1428750" lvl="2" indent="-514350">
              <a:spcBef>
                <a:spcPts val="600"/>
              </a:spcBef>
              <a:spcAft>
                <a:spcPts val="600"/>
              </a:spcAft>
              <a:buFont typeface="+mj-lt"/>
              <a:buAutoNum type="arabicPeriod"/>
            </a:pPr>
            <a:r>
              <a:rPr lang="en-GB" sz="3200" dirty="0"/>
              <a:t>Project Design methods</a:t>
            </a:r>
          </a:p>
          <a:p>
            <a:pPr marL="1428750" lvl="2" indent="-514350">
              <a:spcBef>
                <a:spcPts val="600"/>
              </a:spcBef>
              <a:spcAft>
                <a:spcPts val="600"/>
              </a:spcAft>
              <a:buFont typeface="+mj-lt"/>
              <a:buAutoNum type="arabicPeriod"/>
            </a:pPr>
            <a:r>
              <a:rPr lang="en-GB" sz="3200" dirty="0"/>
              <a:t>Activity: Project Design work</a:t>
            </a:r>
          </a:p>
          <a:p>
            <a:pPr marL="1428750" lvl="2" indent="-514350">
              <a:spcBef>
                <a:spcPts val="600"/>
              </a:spcBef>
              <a:spcAft>
                <a:spcPts val="600"/>
              </a:spcAft>
              <a:buFont typeface="+mj-lt"/>
              <a:buAutoNum type="arabicPeriod"/>
            </a:pPr>
            <a:r>
              <a:rPr lang="en-GB" sz="3200" dirty="0"/>
              <a:t>Activity: Practical work (start)</a:t>
            </a:r>
          </a:p>
          <a:p>
            <a:pPr marL="1428750" lvl="2" indent="-514350">
              <a:spcBef>
                <a:spcPts val="600"/>
              </a:spcBef>
              <a:spcAft>
                <a:spcPts val="600"/>
              </a:spcAft>
              <a:buFont typeface="+mj-lt"/>
              <a:buAutoNum type="arabicPeriod"/>
            </a:pPr>
            <a:endParaRPr lang="en-GB" sz="3200" dirty="0"/>
          </a:p>
        </p:txBody>
      </p:sp>
      <p:grpSp>
        <p:nvGrpSpPr>
          <p:cNvPr id="13" name="Group 12">
            <a:extLst>
              <a:ext uri="{FF2B5EF4-FFF2-40B4-BE49-F238E27FC236}">
                <a16:creationId xmlns:a16="http://schemas.microsoft.com/office/drawing/2014/main" id="{D1266345-C802-F1C8-9430-B39807D7707A}"/>
              </a:ext>
            </a:extLst>
          </p:cNvPr>
          <p:cNvGrpSpPr/>
          <p:nvPr/>
        </p:nvGrpSpPr>
        <p:grpSpPr>
          <a:xfrm>
            <a:off x="8885526" y="325498"/>
            <a:ext cx="2886888" cy="5983862"/>
            <a:chOff x="8071311" y="134724"/>
            <a:chExt cx="2812289" cy="5812774"/>
          </a:xfrm>
        </p:grpSpPr>
        <p:pic>
          <p:nvPicPr>
            <p:cNvPr id="14" name="Graphic 13" descr="Gantt Chart outline">
              <a:extLst>
                <a:ext uri="{FF2B5EF4-FFF2-40B4-BE49-F238E27FC236}">
                  <a16:creationId xmlns:a16="http://schemas.microsoft.com/office/drawing/2014/main" id="{9AFCCFFE-BE59-427C-8A69-4F08AA0B7C8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54997" y="2980413"/>
              <a:ext cx="1828603" cy="1828603"/>
            </a:xfrm>
            <a:prstGeom prst="rect">
              <a:avLst/>
            </a:prstGeom>
          </p:spPr>
        </p:pic>
        <p:pic>
          <p:nvPicPr>
            <p:cNvPr id="15" name="Graphic 14" descr="Blueprint outline">
              <a:extLst>
                <a:ext uri="{FF2B5EF4-FFF2-40B4-BE49-F238E27FC236}">
                  <a16:creationId xmlns:a16="http://schemas.microsoft.com/office/drawing/2014/main" id="{D1C5C40A-52E3-DCB4-A0F2-84EB5E0993E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335779" y="4118895"/>
              <a:ext cx="1828603" cy="1828603"/>
            </a:xfrm>
            <a:prstGeom prst="rect">
              <a:avLst/>
            </a:prstGeom>
          </p:spPr>
        </p:pic>
        <p:pic>
          <p:nvPicPr>
            <p:cNvPr id="16" name="Graphic 15" descr="List outline">
              <a:extLst>
                <a:ext uri="{FF2B5EF4-FFF2-40B4-BE49-F238E27FC236}">
                  <a16:creationId xmlns:a16="http://schemas.microsoft.com/office/drawing/2014/main" id="{209CC094-FE49-2A68-A570-E7DAB50B0EF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52016" y="1725210"/>
              <a:ext cx="1828603" cy="1828603"/>
            </a:xfrm>
            <a:prstGeom prst="rect">
              <a:avLst/>
            </a:prstGeom>
          </p:spPr>
        </p:pic>
        <p:pic>
          <p:nvPicPr>
            <p:cNvPr id="17" name="Graphic 16" descr="Target outline">
              <a:extLst>
                <a:ext uri="{FF2B5EF4-FFF2-40B4-BE49-F238E27FC236}">
                  <a16:creationId xmlns:a16="http://schemas.microsoft.com/office/drawing/2014/main" id="{8689D252-3EC2-8673-E131-646DC22345B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071311" y="134724"/>
              <a:ext cx="1967372" cy="1967372"/>
            </a:xfrm>
            <a:prstGeom prst="rect">
              <a:avLst/>
            </a:prstGeom>
          </p:spPr>
        </p:pic>
      </p:grpSp>
    </p:spTree>
    <p:extLst>
      <p:ext uri="{BB962C8B-B14F-4D97-AF65-F5344CB8AC3E}">
        <p14:creationId xmlns:p14="http://schemas.microsoft.com/office/powerpoint/2010/main" val="3709895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4903B-4BE2-4039-9FAB-CFA6B8135BBD}"/>
              </a:ext>
            </a:extLst>
          </p:cNvPr>
          <p:cNvSpPr>
            <a:spLocks noGrp="1"/>
          </p:cNvSpPr>
          <p:nvPr>
            <p:ph type="title"/>
          </p:nvPr>
        </p:nvSpPr>
        <p:spPr>
          <a:xfrm>
            <a:off x="560520" y="421604"/>
            <a:ext cx="10515599" cy="932688"/>
          </a:xfrm>
        </p:spPr>
        <p:txBody>
          <a:bodyPr vert="horz" lIns="91440" tIns="45720" rIns="91440" bIns="45720" rtlCol="0" anchor="b">
            <a:normAutofit/>
          </a:bodyPr>
          <a:lstStyle/>
          <a:p>
            <a:r>
              <a:rPr lang="en-US" sz="5400" b="1" u="sng" kern="1200" dirty="0">
                <a:solidFill>
                  <a:schemeClr val="tx1"/>
                </a:solidFill>
                <a:latin typeface="+mj-lt"/>
                <a:ea typeface="+mj-ea"/>
                <a:cs typeface="+mj-cs"/>
              </a:rPr>
              <a:t>Project Development Methods</a:t>
            </a:r>
          </a:p>
        </p:txBody>
      </p:sp>
      <p:grpSp>
        <p:nvGrpSpPr>
          <p:cNvPr id="8" name="Group 7">
            <a:extLst>
              <a:ext uri="{FF2B5EF4-FFF2-40B4-BE49-F238E27FC236}">
                <a16:creationId xmlns:a16="http://schemas.microsoft.com/office/drawing/2014/main" id="{562C869C-E60C-484A-9F33-6BFDAB603AD5}"/>
              </a:ext>
            </a:extLst>
          </p:cNvPr>
          <p:cNvGrpSpPr/>
          <p:nvPr/>
        </p:nvGrpSpPr>
        <p:grpSpPr>
          <a:xfrm>
            <a:off x="3737027" y="1697064"/>
            <a:ext cx="5097008" cy="3355383"/>
            <a:chOff x="9769098" y="260507"/>
            <a:chExt cx="2031562" cy="1581953"/>
          </a:xfrm>
        </p:grpSpPr>
        <p:pic>
          <p:nvPicPr>
            <p:cNvPr id="10" name="Graphic 9" descr="List outline">
              <a:extLst>
                <a:ext uri="{FF2B5EF4-FFF2-40B4-BE49-F238E27FC236}">
                  <a16:creationId xmlns:a16="http://schemas.microsoft.com/office/drawing/2014/main" id="{B97A8821-5161-43D3-BD60-FEBBBEE5B2C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769098" y="516897"/>
              <a:ext cx="1325563" cy="1325563"/>
            </a:xfrm>
            <a:prstGeom prst="rect">
              <a:avLst/>
            </a:prstGeom>
          </p:spPr>
        </p:pic>
        <p:pic>
          <p:nvPicPr>
            <p:cNvPr id="11" name="Graphic 10" descr="Programmer male outline">
              <a:extLst>
                <a:ext uri="{FF2B5EF4-FFF2-40B4-BE49-F238E27FC236}">
                  <a16:creationId xmlns:a16="http://schemas.microsoft.com/office/drawing/2014/main" id="{5DC7EEF4-3793-4EC5-94A9-70607D685AE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475097" y="260507"/>
              <a:ext cx="1325563" cy="1325563"/>
            </a:xfrm>
            <a:prstGeom prst="rect">
              <a:avLst/>
            </a:prstGeom>
          </p:spPr>
        </p:pic>
      </p:grpSp>
    </p:spTree>
    <p:extLst>
      <p:ext uri="{BB962C8B-B14F-4D97-AF65-F5344CB8AC3E}">
        <p14:creationId xmlns:p14="http://schemas.microsoft.com/office/powerpoint/2010/main" val="2831912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1ED6D-B236-3F99-729F-CFE2BA8661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72F6EB-AF9C-8D87-9F33-A9CBB51E3110}"/>
              </a:ext>
            </a:extLst>
          </p:cNvPr>
          <p:cNvSpPr>
            <a:spLocks noGrp="1"/>
          </p:cNvSpPr>
          <p:nvPr>
            <p:ph type="title"/>
          </p:nvPr>
        </p:nvSpPr>
        <p:spPr>
          <a:xfrm>
            <a:off x="558551" y="77770"/>
            <a:ext cx="10315425" cy="1200361"/>
          </a:xfrm>
        </p:spPr>
        <p:txBody>
          <a:bodyPr anchor="b">
            <a:normAutofit fontScale="90000"/>
          </a:bodyPr>
          <a:lstStyle/>
          <a:p>
            <a:r>
              <a:rPr lang="en-GB" sz="5400" b="1" u="sng" dirty="0"/>
              <a:t>Activity: Development Method selection</a:t>
            </a:r>
          </a:p>
        </p:txBody>
      </p:sp>
      <p:sp>
        <p:nvSpPr>
          <p:cNvPr id="3" name="Content Placeholder 2">
            <a:extLst>
              <a:ext uri="{FF2B5EF4-FFF2-40B4-BE49-F238E27FC236}">
                <a16:creationId xmlns:a16="http://schemas.microsoft.com/office/drawing/2014/main" id="{3191D530-1E5D-1E34-E8FB-85A5929670F8}"/>
              </a:ext>
            </a:extLst>
          </p:cNvPr>
          <p:cNvSpPr>
            <a:spLocks noGrp="1"/>
          </p:cNvSpPr>
          <p:nvPr>
            <p:ph idx="1"/>
          </p:nvPr>
        </p:nvSpPr>
        <p:spPr>
          <a:xfrm>
            <a:off x="762637" y="1525865"/>
            <a:ext cx="8976449" cy="4627450"/>
          </a:xfrm>
        </p:spPr>
        <p:txBody>
          <a:bodyPr anchor="t">
            <a:normAutofit/>
          </a:bodyPr>
          <a:lstStyle/>
          <a:p>
            <a:pPr>
              <a:lnSpc>
                <a:spcPct val="110000"/>
              </a:lnSpc>
              <a:spcBef>
                <a:spcPts val="0"/>
              </a:spcBef>
            </a:pPr>
            <a:r>
              <a:rPr lang="en-GB" sz="3200" dirty="0"/>
              <a:t>There are many Development methods to choose from.</a:t>
            </a:r>
          </a:p>
          <a:p>
            <a:pPr>
              <a:lnSpc>
                <a:spcPct val="110000"/>
              </a:lnSpc>
              <a:spcBef>
                <a:spcPts val="0"/>
              </a:spcBef>
            </a:pPr>
            <a:r>
              <a:rPr lang="en-GB" sz="3200" dirty="0"/>
              <a:t>As we go through the following slides, make some notes.</a:t>
            </a:r>
          </a:p>
          <a:p>
            <a:pPr>
              <a:lnSpc>
                <a:spcPct val="110000"/>
              </a:lnSpc>
              <a:spcBef>
                <a:spcPts val="0"/>
              </a:spcBef>
            </a:pPr>
            <a:r>
              <a:rPr lang="en-GB" sz="3200" dirty="0"/>
              <a:t>And consider which one you would like to use for your project.</a:t>
            </a:r>
          </a:p>
          <a:p>
            <a:pPr>
              <a:lnSpc>
                <a:spcPct val="110000"/>
              </a:lnSpc>
              <a:spcBef>
                <a:spcPts val="0"/>
              </a:spcBef>
            </a:pPr>
            <a:r>
              <a:rPr lang="en-GB" sz="3200" dirty="0"/>
              <a:t>You will need to choose / combine / create one to answer Task 3 of Assignment 1.</a:t>
            </a:r>
          </a:p>
        </p:txBody>
      </p:sp>
      <p:sp>
        <p:nvSpPr>
          <p:cNvPr id="4" name="Rectangle 3">
            <a:extLst>
              <a:ext uri="{FF2B5EF4-FFF2-40B4-BE49-F238E27FC236}">
                <a16:creationId xmlns:a16="http://schemas.microsoft.com/office/drawing/2014/main" id="{86ECCE1E-E43F-9F3B-8F44-3020D31F46A4}"/>
              </a:ext>
            </a:extLst>
          </p:cNvPr>
          <p:cNvSpPr/>
          <p:nvPr/>
        </p:nvSpPr>
        <p:spPr>
          <a:xfrm>
            <a:off x="437957" y="504961"/>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CAEDCB2B-F719-440C-DEE2-AAD4FC327BFA}"/>
              </a:ext>
            </a:extLst>
          </p:cNvPr>
          <p:cNvGrpSpPr/>
          <p:nvPr/>
        </p:nvGrpSpPr>
        <p:grpSpPr>
          <a:xfrm>
            <a:off x="9739086" y="1371600"/>
            <a:ext cx="2373086" cy="5127564"/>
            <a:chOff x="8071311" y="134724"/>
            <a:chExt cx="2812289" cy="5812774"/>
          </a:xfrm>
          <a:effectLst>
            <a:outerShdw blurRad="50800" dist="38100" dir="8100000" algn="tr" rotWithShape="0">
              <a:srgbClr val="FFFF00">
                <a:alpha val="40000"/>
              </a:srgbClr>
            </a:outerShdw>
          </a:effectLst>
        </p:grpSpPr>
        <p:pic>
          <p:nvPicPr>
            <p:cNvPr id="10" name="Graphic 9" descr="Gantt Chart outline">
              <a:extLst>
                <a:ext uri="{FF2B5EF4-FFF2-40B4-BE49-F238E27FC236}">
                  <a16:creationId xmlns:a16="http://schemas.microsoft.com/office/drawing/2014/main" id="{B6CA35BD-44DD-65DE-7AA7-3223E92F38C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054997" y="2980413"/>
              <a:ext cx="1828603" cy="1828603"/>
            </a:xfrm>
            <a:prstGeom prst="rect">
              <a:avLst/>
            </a:prstGeom>
          </p:spPr>
        </p:pic>
        <p:pic>
          <p:nvPicPr>
            <p:cNvPr id="11" name="Graphic 10" descr="Blueprint outline">
              <a:extLst>
                <a:ext uri="{FF2B5EF4-FFF2-40B4-BE49-F238E27FC236}">
                  <a16:creationId xmlns:a16="http://schemas.microsoft.com/office/drawing/2014/main" id="{47DB2A16-E3D7-F146-E0F5-29FCDBE34F8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335779" y="4118895"/>
              <a:ext cx="1828603" cy="1828603"/>
            </a:xfrm>
            <a:prstGeom prst="rect">
              <a:avLst/>
            </a:prstGeom>
          </p:spPr>
        </p:pic>
        <p:pic>
          <p:nvPicPr>
            <p:cNvPr id="12" name="Graphic 11" descr="List outline">
              <a:extLst>
                <a:ext uri="{FF2B5EF4-FFF2-40B4-BE49-F238E27FC236}">
                  <a16:creationId xmlns:a16="http://schemas.microsoft.com/office/drawing/2014/main" id="{9BEBDA02-39FC-2814-414F-945B38F06FC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52016" y="1725210"/>
              <a:ext cx="1828603" cy="1828603"/>
            </a:xfrm>
            <a:prstGeom prst="rect">
              <a:avLst/>
            </a:prstGeom>
          </p:spPr>
        </p:pic>
        <p:pic>
          <p:nvPicPr>
            <p:cNvPr id="13" name="Graphic 12" descr="Target outline">
              <a:extLst>
                <a:ext uri="{FF2B5EF4-FFF2-40B4-BE49-F238E27FC236}">
                  <a16:creationId xmlns:a16="http://schemas.microsoft.com/office/drawing/2014/main" id="{BD3EC493-10D4-3A2A-E3AE-4E3D9D90686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071311" y="134724"/>
              <a:ext cx="1967372" cy="1967372"/>
            </a:xfrm>
            <a:prstGeom prst="rect">
              <a:avLst/>
            </a:prstGeom>
          </p:spPr>
        </p:pic>
      </p:grpSp>
    </p:spTree>
    <p:extLst>
      <p:ext uri="{BB962C8B-B14F-4D97-AF65-F5344CB8AC3E}">
        <p14:creationId xmlns:p14="http://schemas.microsoft.com/office/powerpoint/2010/main" val="1646662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8552" y="77770"/>
            <a:ext cx="8119618" cy="1200361"/>
          </a:xfrm>
        </p:spPr>
        <p:txBody>
          <a:bodyPr anchor="b">
            <a:normAutofit fontScale="90000"/>
          </a:bodyPr>
          <a:lstStyle/>
          <a:p>
            <a:r>
              <a:rPr lang="en-GB" b="1" u="sng" dirty="0"/>
              <a:t>Development Methods/Methodologies</a:t>
            </a:r>
          </a:p>
        </p:txBody>
      </p:sp>
      <p:sp>
        <p:nvSpPr>
          <p:cNvPr id="3" name="Content Placeholder 2"/>
          <p:cNvSpPr>
            <a:spLocks noGrp="1"/>
          </p:cNvSpPr>
          <p:nvPr>
            <p:ph idx="1"/>
          </p:nvPr>
        </p:nvSpPr>
        <p:spPr>
          <a:xfrm>
            <a:off x="616508" y="1465056"/>
            <a:ext cx="8839549" cy="4627450"/>
          </a:xfrm>
        </p:spPr>
        <p:txBody>
          <a:bodyPr anchor="t">
            <a:normAutofit fontScale="92500" lnSpcReduction="20000"/>
          </a:bodyPr>
          <a:lstStyle/>
          <a:p>
            <a:pPr marL="0" indent="0">
              <a:lnSpc>
                <a:spcPct val="110000"/>
              </a:lnSpc>
              <a:spcBef>
                <a:spcPts val="0"/>
              </a:spcBef>
              <a:buNone/>
            </a:pPr>
            <a:r>
              <a:rPr lang="en-GB" sz="3200" dirty="0"/>
              <a:t>Example Development methods:</a:t>
            </a:r>
          </a:p>
          <a:p>
            <a:pPr lvl="1">
              <a:lnSpc>
                <a:spcPct val="110000"/>
              </a:lnSpc>
              <a:spcBef>
                <a:spcPts val="0"/>
              </a:spcBef>
              <a:buClr>
                <a:srgbClr val="FFFF00"/>
              </a:buClr>
            </a:pPr>
            <a:r>
              <a:rPr lang="en-GB" sz="3000" dirty="0">
                <a:solidFill>
                  <a:schemeClr val="bg1"/>
                </a:solidFill>
                <a:highlight>
                  <a:srgbClr val="FFFF00"/>
                </a:highlight>
              </a:rPr>
              <a:t>Waterfall Methodology</a:t>
            </a:r>
          </a:p>
          <a:p>
            <a:pPr lvl="1">
              <a:lnSpc>
                <a:spcPct val="110000"/>
              </a:lnSpc>
              <a:spcBef>
                <a:spcPts val="0"/>
              </a:spcBef>
              <a:buClr>
                <a:srgbClr val="FFFF00"/>
              </a:buClr>
            </a:pPr>
            <a:r>
              <a:rPr lang="en-GB" sz="3000" dirty="0">
                <a:solidFill>
                  <a:schemeClr val="bg1"/>
                </a:solidFill>
                <a:highlight>
                  <a:srgbClr val="FFFF00"/>
                </a:highlight>
              </a:rPr>
              <a:t>The Software Development Lifecycle (SDLC) </a:t>
            </a:r>
          </a:p>
          <a:p>
            <a:pPr lvl="1">
              <a:lnSpc>
                <a:spcPct val="110000"/>
              </a:lnSpc>
              <a:spcBef>
                <a:spcPts val="0"/>
              </a:spcBef>
              <a:buClr>
                <a:srgbClr val="FFFF00"/>
              </a:buClr>
            </a:pPr>
            <a:r>
              <a:rPr lang="en-GB" sz="3000" dirty="0">
                <a:solidFill>
                  <a:schemeClr val="bg1"/>
                </a:solidFill>
                <a:highlight>
                  <a:srgbClr val="FFFF00"/>
                </a:highlight>
              </a:rPr>
              <a:t>The Prototyping Process (PP)</a:t>
            </a:r>
          </a:p>
          <a:p>
            <a:pPr lvl="1">
              <a:lnSpc>
                <a:spcPct val="110000"/>
              </a:lnSpc>
              <a:spcBef>
                <a:spcPts val="0"/>
              </a:spcBef>
              <a:buClr>
                <a:srgbClr val="FFFF00"/>
              </a:buClr>
            </a:pPr>
            <a:r>
              <a:rPr lang="en-GB" sz="3000" dirty="0">
                <a:solidFill>
                  <a:schemeClr val="bg1"/>
                </a:solidFill>
                <a:highlight>
                  <a:srgbClr val="FFFF00"/>
                </a:highlight>
              </a:rPr>
              <a:t>Design Thinking Process (DTP)</a:t>
            </a:r>
          </a:p>
          <a:p>
            <a:pPr lvl="1">
              <a:lnSpc>
                <a:spcPct val="110000"/>
              </a:lnSpc>
              <a:spcBef>
                <a:spcPts val="0"/>
              </a:spcBef>
              <a:buClr>
                <a:srgbClr val="FFFF00"/>
              </a:buClr>
            </a:pPr>
            <a:r>
              <a:rPr lang="en-GB" sz="3000" dirty="0">
                <a:solidFill>
                  <a:schemeClr val="bg1"/>
                </a:solidFill>
                <a:highlight>
                  <a:srgbClr val="FFFF00"/>
                </a:highlight>
              </a:rPr>
              <a:t>Rapid Application Development (RAD)</a:t>
            </a:r>
          </a:p>
          <a:p>
            <a:pPr lvl="1">
              <a:lnSpc>
                <a:spcPct val="110000"/>
              </a:lnSpc>
              <a:spcBef>
                <a:spcPts val="0"/>
              </a:spcBef>
              <a:buClr>
                <a:srgbClr val="FFFF00"/>
              </a:buClr>
            </a:pPr>
            <a:r>
              <a:rPr lang="en-GB" sz="3000" dirty="0">
                <a:solidFill>
                  <a:schemeClr val="bg1"/>
                </a:solidFill>
                <a:highlight>
                  <a:srgbClr val="FFFF00"/>
                </a:highlight>
              </a:rPr>
              <a:t>Agile Methods: FDD, Scrum, Kanban etc…</a:t>
            </a:r>
          </a:p>
          <a:p>
            <a:pPr marL="457200" lvl="1" indent="0">
              <a:lnSpc>
                <a:spcPct val="110000"/>
              </a:lnSpc>
              <a:spcBef>
                <a:spcPts val="0"/>
              </a:spcBef>
              <a:buNone/>
            </a:pPr>
            <a:r>
              <a:rPr lang="en-GB" sz="2800" dirty="0"/>
              <a:t>You will need to choose one or combine/create one, and describe how it will </a:t>
            </a:r>
            <a:r>
              <a:rPr lang="en-GB" sz="2800" dirty="0">
                <a:effectLst/>
                <a:ea typeface="Times New Roman" panose="02020603050405020304" pitchFamily="18" charset="0"/>
              </a:rPr>
              <a:t>help you to plan and complete your project </a:t>
            </a:r>
            <a:r>
              <a:rPr lang="en-GB" sz="2800" dirty="0"/>
              <a:t>for Task 3.</a:t>
            </a:r>
          </a:p>
          <a:p>
            <a:pPr marL="457200" lvl="1" indent="0">
              <a:lnSpc>
                <a:spcPct val="110000"/>
              </a:lnSpc>
              <a:spcBef>
                <a:spcPts val="0"/>
              </a:spcBef>
              <a:buNone/>
            </a:pPr>
            <a:r>
              <a:rPr lang="en-GB" sz="2800" dirty="0"/>
              <a:t>They all the have very similar stages. Looks look at them.</a:t>
            </a:r>
          </a:p>
        </p:txBody>
      </p:sp>
      <p:sp>
        <p:nvSpPr>
          <p:cNvPr id="4" name="Rectangle 3">
            <a:extLst>
              <a:ext uri="{FF2B5EF4-FFF2-40B4-BE49-F238E27FC236}">
                <a16:creationId xmlns:a16="http://schemas.microsoft.com/office/drawing/2014/main" id="{CCF1CEA4-76F4-4482-8530-2FACA57659F7}"/>
              </a:ext>
            </a:extLst>
          </p:cNvPr>
          <p:cNvSpPr/>
          <p:nvPr/>
        </p:nvSpPr>
        <p:spPr>
          <a:xfrm>
            <a:off x="437957" y="504961"/>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1A1C3BF7-52A5-4997-AEEC-629669DCDF17}"/>
              </a:ext>
            </a:extLst>
          </p:cNvPr>
          <p:cNvGrpSpPr/>
          <p:nvPr/>
        </p:nvGrpSpPr>
        <p:grpSpPr>
          <a:xfrm>
            <a:off x="9379711" y="0"/>
            <a:ext cx="2812289" cy="5812774"/>
            <a:chOff x="8071311" y="134724"/>
            <a:chExt cx="2812289" cy="5812774"/>
          </a:xfrm>
          <a:effectLst>
            <a:outerShdw blurRad="50800" dist="38100" dir="8100000" algn="tr" rotWithShape="0">
              <a:srgbClr val="FFFF00">
                <a:alpha val="40000"/>
              </a:srgbClr>
            </a:outerShdw>
          </a:effectLst>
        </p:grpSpPr>
        <p:pic>
          <p:nvPicPr>
            <p:cNvPr id="10" name="Graphic 9" descr="Gantt Chart outline">
              <a:extLst>
                <a:ext uri="{FF2B5EF4-FFF2-40B4-BE49-F238E27FC236}">
                  <a16:creationId xmlns:a16="http://schemas.microsoft.com/office/drawing/2014/main" id="{0A049D05-B414-46D4-BCFE-751ED9E7970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054997" y="2980413"/>
              <a:ext cx="1828603" cy="1828603"/>
            </a:xfrm>
            <a:prstGeom prst="rect">
              <a:avLst/>
            </a:prstGeom>
          </p:spPr>
        </p:pic>
        <p:pic>
          <p:nvPicPr>
            <p:cNvPr id="11" name="Graphic 10" descr="Blueprint outline">
              <a:extLst>
                <a:ext uri="{FF2B5EF4-FFF2-40B4-BE49-F238E27FC236}">
                  <a16:creationId xmlns:a16="http://schemas.microsoft.com/office/drawing/2014/main" id="{D33CBD8B-D12A-4B18-9635-CDD8DC3FB02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335779" y="4118895"/>
              <a:ext cx="1828603" cy="1828603"/>
            </a:xfrm>
            <a:prstGeom prst="rect">
              <a:avLst/>
            </a:prstGeom>
          </p:spPr>
        </p:pic>
        <p:pic>
          <p:nvPicPr>
            <p:cNvPr id="12" name="Graphic 11" descr="List outline">
              <a:extLst>
                <a:ext uri="{FF2B5EF4-FFF2-40B4-BE49-F238E27FC236}">
                  <a16:creationId xmlns:a16="http://schemas.microsoft.com/office/drawing/2014/main" id="{3E6DF3B8-67EF-4B60-A712-8CB90689B38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52016" y="1725210"/>
              <a:ext cx="1828603" cy="1828603"/>
            </a:xfrm>
            <a:prstGeom prst="rect">
              <a:avLst/>
            </a:prstGeom>
          </p:spPr>
        </p:pic>
        <p:pic>
          <p:nvPicPr>
            <p:cNvPr id="13" name="Graphic 12" descr="Target outline">
              <a:extLst>
                <a:ext uri="{FF2B5EF4-FFF2-40B4-BE49-F238E27FC236}">
                  <a16:creationId xmlns:a16="http://schemas.microsoft.com/office/drawing/2014/main" id="{17C45E50-2ABA-4430-911D-1102A203498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071311" y="134724"/>
              <a:ext cx="1967372" cy="1967372"/>
            </a:xfrm>
            <a:prstGeom prst="rect">
              <a:avLst/>
            </a:prstGeom>
          </p:spPr>
        </p:pic>
      </p:grpSp>
    </p:spTree>
    <p:extLst>
      <p:ext uri="{BB962C8B-B14F-4D97-AF65-F5344CB8AC3E}">
        <p14:creationId xmlns:p14="http://schemas.microsoft.com/office/powerpoint/2010/main" val="3865561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0045" y="329409"/>
            <a:ext cx="5843155" cy="994066"/>
          </a:xfrm>
        </p:spPr>
        <p:txBody>
          <a:bodyPr anchor="ctr">
            <a:normAutofit fontScale="90000"/>
          </a:bodyPr>
          <a:lstStyle/>
          <a:p>
            <a:r>
              <a:rPr lang="en-GB" b="1" u="sng" dirty="0"/>
              <a:t>The Waterfall Methodology</a:t>
            </a:r>
          </a:p>
        </p:txBody>
      </p:sp>
      <p:sp>
        <p:nvSpPr>
          <p:cNvPr id="4" name="Rectangle 3">
            <a:extLst>
              <a:ext uri="{FF2B5EF4-FFF2-40B4-BE49-F238E27FC236}">
                <a16:creationId xmlns:a16="http://schemas.microsoft.com/office/drawing/2014/main" id="{CCF1CEA4-76F4-4482-8530-2FACA57659F7}"/>
              </a:ext>
            </a:extLst>
          </p:cNvPr>
          <p:cNvSpPr/>
          <p:nvPr/>
        </p:nvSpPr>
        <p:spPr>
          <a:xfrm>
            <a:off x="316733" y="407741"/>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descr="Chart&#10;&#10;Description automatically generated">
            <a:extLst>
              <a:ext uri="{FF2B5EF4-FFF2-40B4-BE49-F238E27FC236}">
                <a16:creationId xmlns:a16="http://schemas.microsoft.com/office/drawing/2014/main" id="{AA711F9C-E1F6-42CF-A566-EB625AAED4A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86288" y="1323475"/>
            <a:ext cx="5130581" cy="4158576"/>
          </a:xfrm>
          <a:prstGeom prst="rect">
            <a:avLst/>
          </a:prstGeom>
        </p:spPr>
      </p:pic>
      <p:sp>
        <p:nvSpPr>
          <p:cNvPr id="28" name="TextBox 27">
            <a:extLst>
              <a:ext uri="{FF2B5EF4-FFF2-40B4-BE49-F238E27FC236}">
                <a16:creationId xmlns:a16="http://schemas.microsoft.com/office/drawing/2014/main" id="{91DEFA11-1085-44FF-A668-90E72342B941}"/>
              </a:ext>
            </a:extLst>
          </p:cNvPr>
          <p:cNvSpPr txBox="1"/>
          <p:nvPr/>
        </p:nvSpPr>
        <p:spPr>
          <a:xfrm>
            <a:off x="9315492" y="5482051"/>
            <a:ext cx="2701377" cy="184666"/>
          </a:xfrm>
          <a:prstGeom prst="rect">
            <a:avLst/>
          </a:prstGeom>
          <a:noFill/>
        </p:spPr>
        <p:txBody>
          <a:bodyPr wrap="square" rtlCol="0">
            <a:spAutoFit/>
          </a:bodyPr>
          <a:lstStyle/>
          <a:p>
            <a:pPr algn="r"/>
            <a:r>
              <a:rPr lang="en-GB" sz="600" dirty="0">
                <a:hlinkClick r:id="rId3" tooltip="https://wisc.pb.unizin.org/technicalpm/chapter/lesson-6-revision/"/>
              </a:rPr>
              <a:t>This Photo</a:t>
            </a:r>
            <a:r>
              <a:rPr lang="en-GB" sz="600" dirty="0"/>
              <a:t> by Unknown Author is licensed under </a:t>
            </a:r>
            <a:r>
              <a:rPr lang="en-GB" sz="600" dirty="0">
                <a:hlinkClick r:id="rId4" tooltip="https://creativecommons.org/licenses/by/3.0/"/>
              </a:rPr>
              <a:t>CC BY</a:t>
            </a:r>
            <a:endParaRPr lang="en-GB" sz="600" dirty="0"/>
          </a:p>
        </p:txBody>
      </p:sp>
      <p:sp>
        <p:nvSpPr>
          <p:cNvPr id="3" name="Content Placeholder 2"/>
          <p:cNvSpPr>
            <a:spLocks noGrp="1"/>
          </p:cNvSpPr>
          <p:nvPr>
            <p:ph idx="1"/>
          </p:nvPr>
        </p:nvSpPr>
        <p:spPr>
          <a:xfrm>
            <a:off x="541060" y="1349712"/>
            <a:ext cx="6494054" cy="5265272"/>
          </a:xfrm>
          <a:solidFill>
            <a:schemeClr val="bg1">
              <a:alpha val="60000"/>
            </a:schemeClr>
          </a:solidFill>
        </p:spPr>
        <p:txBody>
          <a:bodyPr anchor="t">
            <a:normAutofit/>
          </a:bodyPr>
          <a:lstStyle/>
          <a:p>
            <a:pPr>
              <a:lnSpc>
                <a:spcPct val="110000"/>
              </a:lnSpc>
              <a:spcBef>
                <a:spcPts val="0"/>
              </a:spcBef>
            </a:pPr>
            <a:r>
              <a:rPr lang="en-GB" sz="2400" dirty="0"/>
              <a:t>The Waterfall model / method / methodology is a sequential project development process.</a:t>
            </a:r>
          </a:p>
          <a:p>
            <a:pPr>
              <a:lnSpc>
                <a:spcPct val="110000"/>
              </a:lnSpc>
              <a:spcBef>
                <a:spcPts val="0"/>
              </a:spcBef>
            </a:pPr>
            <a:r>
              <a:rPr lang="en-GB" sz="2400" dirty="0"/>
              <a:t>The Waterfall model is named as such because each stage of the model flows into the next. </a:t>
            </a:r>
          </a:p>
          <a:p>
            <a:pPr>
              <a:lnSpc>
                <a:spcPct val="110000"/>
              </a:lnSpc>
              <a:spcBef>
                <a:spcPts val="0"/>
              </a:spcBef>
            </a:pPr>
            <a:r>
              <a:rPr lang="en-GB" sz="2400" dirty="0"/>
              <a:t>Flowing down like a waterfall through all phases of a project, that include: </a:t>
            </a:r>
            <a:br>
              <a:rPr lang="en-GB" sz="2400" dirty="0"/>
            </a:br>
            <a:r>
              <a:rPr lang="en-GB" sz="2400" b="1" dirty="0">
                <a:solidFill>
                  <a:schemeClr val="bg1"/>
                </a:solidFill>
                <a:highlight>
                  <a:srgbClr val="FFFF00"/>
                </a:highlight>
              </a:rPr>
              <a:t>Analysis, Design, Development, Testing &amp; Deployment.</a:t>
            </a:r>
          </a:p>
          <a:p>
            <a:pPr>
              <a:lnSpc>
                <a:spcPct val="110000"/>
              </a:lnSpc>
              <a:spcBef>
                <a:spcPts val="0"/>
              </a:spcBef>
            </a:pPr>
            <a:r>
              <a:rPr lang="en-GB" sz="2400" dirty="0"/>
              <a:t>Requirements are gathered at the start, and the following project stages achieve those requirements.</a:t>
            </a:r>
          </a:p>
          <a:p>
            <a:pPr marL="0" indent="0">
              <a:lnSpc>
                <a:spcPct val="110000"/>
              </a:lnSpc>
              <a:spcBef>
                <a:spcPts val="0"/>
              </a:spcBef>
              <a:buNone/>
            </a:pPr>
            <a:r>
              <a:rPr lang="en-GB" sz="1600" dirty="0"/>
              <a:t>For more information on </a:t>
            </a:r>
            <a:r>
              <a:rPr lang="en-GB" sz="1600" dirty="0">
                <a:hlinkClick r:id="rId5"/>
              </a:rPr>
              <a:t>the Waterfall Model please click here</a:t>
            </a:r>
            <a:r>
              <a:rPr lang="en-GB" sz="1600" dirty="0"/>
              <a:t> &amp; </a:t>
            </a:r>
            <a:r>
              <a:rPr lang="en-GB" sz="1600" dirty="0">
                <a:hlinkClick r:id="rId6"/>
              </a:rPr>
              <a:t>here</a:t>
            </a:r>
            <a:r>
              <a:rPr lang="en-GB" sz="1600" dirty="0"/>
              <a:t>.</a:t>
            </a:r>
          </a:p>
        </p:txBody>
      </p:sp>
    </p:spTree>
    <p:extLst>
      <p:ext uri="{BB962C8B-B14F-4D97-AF65-F5344CB8AC3E}">
        <p14:creationId xmlns:p14="http://schemas.microsoft.com/office/powerpoint/2010/main" val="18697709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76110" y="460778"/>
            <a:ext cx="4514850" cy="4333875"/>
          </a:xfrm>
          <a:prstGeom prst="rect">
            <a:avLst/>
          </a:prstGeom>
          <a:ln>
            <a:noFill/>
          </a:ln>
          <a:effectLst>
            <a:softEdge rad="112500"/>
          </a:effectLst>
        </p:spPr>
      </p:pic>
      <p:sp>
        <p:nvSpPr>
          <p:cNvPr id="2" name="Title 1"/>
          <p:cNvSpPr>
            <a:spLocks noGrp="1"/>
          </p:cNvSpPr>
          <p:nvPr>
            <p:ph type="title"/>
          </p:nvPr>
        </p:nvSpPr>
        <p:spPr>
          <a:xfrm>
            <a:off x="445608" y="27844"/>
            <a:ext cx="10515600" cy="1325563"/>
          </a:xfrm>
        </p:spPr>
        <p:txBody>
          <a:bodyPr/>
          <a:lstStyle/>
          <a:p>
            <a:r>
              <a:rPr lang="en-GB" b="1" u="sng" dirty="0"/>
              <a:t>The Waterfall Model</a:t>
            </a:r>
          </a:p>
        </p:txBody>
      </p:sp>
      <p:sp>
        <p:nvSpPr>
          <p:cNvPr id="3" name="Content Placeholder 2"/>
          <p:cNvSpPr>
            <a:spLocks noGrp="1"/>
          </p:cNvSpPr>
          <p:nvPr>
            <p:ph idx="1"/>
          </p:nvPr>
        </p:nvSpPr>
        <p:spPr>
          <a:xfrm>
            <a:off x="249382" y="1194442"/>
            <a:ext cx="7987476" cy="5546201"/>
          </a:xfrm>
        </p:spPr>
        <p:txBody>
          <a:bodyPr>
            <a:normAutofit fontScale="92500" lnSpcReduction="10000"/>
          </a:bodyPr>
          <a:lstStyle/>
          <a:p>
            <a:pPr marL="0" indent="0">
              <a:buNone/>
            </a:pPr>
            <a:r>
              <a:rPr lang="en-GB" sz="2400" dirty="0"/>
              <a:t>The waterfall model followed phases in sequential order: </a:t>
            </a:r>
          </a:p>
          <a:p>
            <a:pPr marL="914400" lvl="1" indent="-457200">
              <a:buClr>
                <a:srgbClr val="FFFF00"/>
              </a:buClr>
              <a:buFont typeface="+mj-lt"/>
              <a:buAutoNum type="arabicPeriod"/>
            </a:pPr>
            <a:r>
              <a:rPr lang="en-GB" b="1" dirty="0">
                <a:solidFill>
                  <a:schemeClr val="bg1"/>
                </a:solidFill>
                <a:highlight>
                  <a:srgbClr val="FFFF00"/>
                </a:highlight>
              </a:rPr>
              <a:t>Analysis: </a:t>
            </a:r>
            <a:r>
              <a:rPr lang="en-GB" dirty="0"/>
              <a:t>specify requirements in a document;</a:t>
            </a:r>
          </a:p>
          <a:p>
            <a:pPr marL="914400" lvl="1" indent="-457200">
              <a:buClr>
                <a:srgbClr val="FFFF00"/>
              </a:buClr>
              <a:buFont typeface="+mj-lt"/>
              <a:buAutoNum type="arabicPeriod"/>
            </a:pPr>
            <a:r>
              <a:rPr lang="en-GB" b="1" dirty="0">
                <a:solidFill>
                  <a:schemeClr val="bg1"/>
                </a:solidFill>
                <a:highlight>
                  <a:srgbClr val="FFFF00"/>
                </a:highlight>
              </a:rPr>
              <a:t>Design: </a:t>
            </a:r>
            <a:r>
              <a:rPr lang="en-GB" dirty="0"/>
              <a:t>network structure, design diagrams (flow chart/UML), character/wireframe sketches, data schemas (project dependant);</a:t>
            </a:r>
          </a:p>
          <a:p>
            <a:pPr marL="914400" lvl="1" indent="-457200">
              <a:buClr>
                <a:srgbClr val="FFFF00"/>
              </a:buClr>
              <a:buFont typeface="+mj-lt"/>
              <a:buAutoNum type="arabicPeriod"/>
            </a:pPr>
            <a:r>
              <a:rPr lang="en-GB" b="1" dirty="0">
                <a:solidFill>
                  <a:schemeClr val="bg1"/>
                </a:solidFill>
                <a:highlight>
                  <a:srgbClr val="FFFF00"/>
                </a:highlight>
              </a:rPr>
              <a:t>Implementation: </a:t>
            </a:r>
            <a:r>
              <a:rPr lang="en-GB" dirty="0"/>
              <a:t>practical development work;</a:t>
            </a:r>
          </a:p>
          <a:p>
            <a:pPr marL="914400" lvl="1" indent="-457200">
              <a:buClr>
                <a:srgbClr val="FFFF00"/>
              </a:buClr>
              <a:buFont typeface="+mj-lt"/>
              <a:buAutoNum type="arabicPeriod"/>
            </a:pPr>
            <a:r>
              <a:rPr lang="en-GB" b="1" dirty="0">
                <a:solidFill>
                  <a:schemeClr val="bg1"/>
                </a:solidFill>
                <a:highlight>
                  <a:srgbClr val="FFFF00"/>
                </a:highlight>
              </a:rPr>
              <a:t>Testing: </a:t>
            </a:r>
            <a:r>
              <a:rPr lang="en-GB" dirty="0"/>
              <a:t>testing and debugging;</a:t>
            </a:r>
          </a:p>
          <a:p>
            <a:pPr marL="914400" lvl="1" indent="-457200">
              <a:buClr>
                <a:srgbClr val="FFFF00"/>
              </a:buClr>
              <a:buFont typeface="+mj-lt"/>
              <a:buAutoNum type="arabicPeriod"/>
            </a:pPr>
            <a:r>
              <a:rPr lang="en-GB" b="1" dirty="0">
                <a:solidFill>
                  <a:schemeClr val="bg1"/>
                </a:solidFill>
                <a:highlight>
                  <a:srgbClr val="FFFF00"/>
                </a:highlight>
              </a:rPr>
              <a:t>Operations &amp; maintenance: </a:t>
            </a:r>
            <a:r>
              <a:rPr lang="en-GB" dirty="0"/>
              <a:t>the installation, support, maintenance and updates of the practical implementation.</a:t>
            </a:r>
          </a:p>
          <a:p>
            <a:r>
              <a:rPr lang="en-GB" sz="2400" dirty="0">
                <a:solidFill>
                  <a:schemeClr val="bg1"/>
                </a:solidFill>
                <a:highlight>
                  <a:srgbClr val="FFFF00"/>
                </a:highlight>
              </a:rPr>
              <a:t>The original waterfall model states we should move to a phase only when its preceding phase is complete.</a:t>
            </a:r>
          </a:p>
          <a:p>
            <a:r>
              <a:rPr lang="en-GB" sz="2400" dirty="0"/>
              <a:t>Various modified waterfall models include variations on this. </a:t>
            </a:r>
          </a:p>
          <a:p>
            <a:r>
              <a:rPr lang="en-GB" sz="2400" dirty="0"/>
              <a:t>These variations include returning to the previous cycle after flaws were found downstream e.g. returning to the design phase if downstream phases were deemed insufficient. </a:t>
            </a:r>
          </a:p>
          <a:p>
            <a:r>
              <a:rPr lang="en-GB" sz="2400" dirty="0">
                <a:solidFill>
                  <a:schemeClr val="bg1"/>
                </a:solidFill>
                <a:highlight>
                  <a:srgbClr val="FFFF00"/>
                </a:highlight>
              </a:rPr>
              <a:t>The Waterfall Model can be used iteratively like modern agile methods.</a:t>
            </a:r>
          </a:p>
          <a:p>
            <a:endParaRPr lang="en-GB" sz="2400" dirty="0"/>
          </a:p>
        </p:txBody>
      </p:sp>
      <p:sp>
        <p:nvSpPr>
          <p:cNvPr id="4" name="TextBox 3"/>
          <p:cNvSpPr txBox="1"/>
          <p:nvPr/>
        </p:nvSpPr>
        <p:spPr>
          <a:xfrm>
            <a:off x="11382122" y="4610813"/>
            <a:ext cx="692727" cy="253916"/>
          </a:xfrm>
          <a:prstGeom prst="rect">
            <a:avLst/>
          </a:prstGeom>
          <a:noFill/>
        </p:spPr>
        <p:txBody>
          <a:bodyPr wrap="square" rtlCol="0">
            <a:spAutoFit/>
          </a:bodyPr>
          <a:lstStyle/>
          <a:p>
            <a:r>
              <a:rPr lang="en-GB" sz="1050" dirty="0"/>
              <a:t>Note (</a:t>
            </a:r>
            <a:r>
              <a:rPr lang="en-GB" sz="1050" dirty="0">
                <a:hlinkClick r:id="rId4"/>
              </a:rPr>
              <a:t>r</a:t>
            </a:r>
            <a:r>
              <a:rPr lang="en-GB" sz="1050" dirty="0"/>
              <a:t>)</a:t>
            </a:r>
          </a:p>
        </p:txBody>
      </p:sp>
      <p:sp>
        <p:nvSpPr>
          <p:cNvPr id="5" name="Rectangle 4">
            <a:extLst>
              <a:ext uri="{FF2B5EF4-FFF2-40B4-BE49-F238E27FC236}">
                <a16:creationId xmlns:a16="http://schemas.microsoft.com/office/drawing/2014/main" id="{867C1512-2185-902E-9B2C-7DA72E7B70BD}"/>
              </a:ext>
            </a:extLst>
          </p:cNvPr>
          <p:cNvSpPr/>
          <p:nvPr/>
        </p:nvSpPr>
        <p:spPr>
          <a:xfrm>
            <a:off x="291125" y="245139"/>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74581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a:t>Bg. </a:t>
            </a:r>
            <a:r>
              <a:rPr lang="en-GB" sz="4800" b="1" u="sng" dirty="0"/>
              <a:t>The Waterfall Model</a:t>
            </a:r>
          </a:p>
        </p:txBody>
      </p:sp>
      <p:sp>
        <p:nvSpPr>
          <p:cNvPr id="3" name="Content Placeholder 2"/>
          <p:cNvSpPr>
            <a:spLocks noGrp="1"/>
          </p:cNvSpPr>
          <p:nvPr>
            <p:ph idx="1"/>
          </p:nvPr>
        </p:nvSpPr>
        <p:spPr/>
        <p:txBody>
          <a:bodyPr>
            <a:normAutofit lnSpcReduction="10000"/>
          </a:bodyPr>
          <a:lstStyle/>
          <a:p>
            <a:r>
              <a:rPr lang="en-GB" dirty="0"/>
              <a:t>The Waterfall model was originally perceived as sequential, not iterative so that when the exhaustive requirements were agreed they would not change, at least until the entire project was complete, post deployment.</a:t>
            </a:r>
          </a:p>
          <a:p>
            <a:r>
              <a:rPr lang="en-GB" dirty="0"/>
              <a:t>It included ‘extensive documentation’ throughout all phases. </a:t>
            </a:r>
          </a:p>
          <a:p>
            <a:r>
              <a:rPr lang="en-GB" dirty="0"/>
              <a:t>Popular in the 70s &amp; 80s until the 90s when RAD &amp; prototyping emerged.</a:t>
            </a:r>
          </a:p>
          <a:p>
            <a:r>
              <a:rPr lang="en-GB" dirty="0"/>
              <a:t>Still used where emphasis is required on strict planning control and documentation.</a:t>
            </a:r>
          </a:p>
          <a:p>
            <a:r>
              <a:rPr lang="en-GB" dirty="0"/>
              <a:t>Modern variations of the model allow greater flexibility.</a:t>
            </a:r>
          </a:p>
        </p:txBody>
      </p:sp>
      <p:sp>
        <p:nvSpPr>
          <p:cNvPr id="4" name="Rectangle 3">
            <a:extLst>
              <a:ext uri="{FF2B5EF4-FFF2-40B4-BE49-F238E27FC236}">
                <a16:creationId xmlns:a16="http://schemas.microsoft.com/office/drawing/2014/main" id="{90B645BD-1D79-4992-9EC7-CB1910A2AB1D}"/>
              </a:ext>
            </a:extLst>
          </p:cNvPr>
          <p:cNvSpPr/>
          <p:nvPr/>
        </p:nvSpPr>
        <p:spPr>
          <a:xfrm>
            <a:off x="543674" y="497951"/>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91311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843" y="214164"/>
            <a:ext cx="6755899" cy="1200361"/>
          </a:xfrm>
        </p:spPr>
        <p:txBody>
          <a:bodyPr anchor="ctr">
            <a:normAutofit/>
          </a:bodyPr>
          <a:lstStyle/>
          <a:p>
            <a:r>
              <a:rPr lang="en-GB" b="1" u="sng" dirty="0"/>
              <a:t>The Development Life Cycle</a:t>
            </a:r>
          </a:p>
        </p:txBody>
      </p:sp>
      <p:sp>
        <p:nvSpPr>
          <p:cNvPr id="3" name="Content Placeholder 2"/>
          <p:cNvSpPr>
            <a:spLocks noGrp="1"/>
          </p:cNvSpPr>
          <p:nvPr>
            <p:ph idx="1"/>
          </p:nvPr>
        </p:nvSpPr>
        <p:spPr>
          <a:xfrm>
            <a:off x="453717" y="1319694"/>
            <a:ext cx="6397025" cy="4408005"/>
          </a:xfrm>
        </p:spPr>
        <p:txBody>
          <a:bodyPr anchor="t">
            <a:noAutofit/>
          </a:bodyPr>
          <a:lstStyle/>
          <a:p>
            <a:r>
              <a:rPr lang="en-GB" dirty="0"/>
              <a:t>The more modern </a:t>
            </a:r>
            <a:r>
              <a:rPr lang="en-GB" b="1" dirty="0"/>
              <a:t>Systems</a:t>
            </a:r>
            <a:r>
              <a:rPr lang="en-GB" dirty="0"/>
              <a:t> </a:t>
            </a:r>
            <a:r>
              <a:rPr lang="en-GB" b="1" dirty="0"/>
              <a:t>Development Life Cycle</a:t>
            </a:r>
            <a:r>
              <a:rPr lang="en-GB" dirty="0"/>
              <a:t> (SDLC) is also used to describe key stages in a project process. </a:t>
            </a:r>
          </a:p>
          <a:p>
            <a:r>
              <a:rPr lang="en-GB" dirty="0"/>
              <a:t>These stages include: Project</a:t>
            </a:r>
            <a:r>
              <a:rPr lang="en-GB" b="1" dirty="0"/>
              <a:t> </a:t>
            </a:r>
            <a:br>
              <a:rPr lang="en-GB" b="1" dirty="0"/>
            </a:br>
            <a:r>
              <a:rPr lang="en-GB" b="1" dirty="0">
                <a:solidFill>
                  <a:schemeClr val="bg1"/>
                </a:solidFill>
                <a:highlight>
                  <a:srgbClr val="FFFF00"/>
                </a:highlight>
              </a:rPr>
              <a:t>Analysis</a:t>
            </a:r>
            <a:r>
              <a:rPr lang="en-GB" dirty="0">
                <a:solidFill>
                  <a:schemeClr val="bg1"/>
                </a:solidFill>
                <a:highlight>
                  <a:srgbClr val="FFFF00"/>
                </a:highlight>
              </a:rPr>
              <a:t>, </a:t>
            </a:r>
            <a:r>
              <a:rPr lang="en-GB" b="1" dirty="0">
                <a:solidFill>
                  <a:schemeClr val="bg1"/>
                </a:solidFill>
                <a:highlight>
                  <a:srgbClr val="FFFF00"/>
                </a:highlight>
              </a:rPr>
              <a:t>Design</a:t>
            </a:r>
            <a:r>
              <a:rPr lang="en-GB" dirty="0">
                <a:solidFill>
                  <a:schemeClr val="bg1"/>
                </a:solidFill>
                <a:highlight>
                  <a:srgbClr val="FFFF00"/>
                </a:highlight>
              </a:rPr>
              <a:t>, </a:t>
            </a:r>
            <a:r>
              <a:rPr lang="en-GB" b="1" dirty="0">
                <a:solidFill>
                  <a:schemeClr val="bg1"/>
                </a:solidFill>
                <a:highlight>
                  <a:srgbClr val="FFFF00"/>
                </a:highlight>
              </a:rPr>
              <a:t>Implementation</a:t>
            </a:r>
            <a:r>
              <a:rPr lang="en-GB" dirty="0">
                <a:solidFill>
                  <a:schemeClr val="bg1"/>
                </a:solidFill>
                <a:highlight>
                  <a:srgbClr val="FFFF00"/>
                </a:highlight>
              </a:rPr>
              <a:t>, </a:t>
            </a:r>
            <a:r>
              <a:rPr lang="en-GB" b="1" dirty="0">
                <a:solidFill>
                  <a:schemeClr val="bg1"/>
                </a:solidFill>
                <a:highlight>
                  <a:srgbClr val="FFFF00"/>
                </a:highlight>
              </a:rPr>
              <a:t>Testing</a:t>
            </a:r>
            <a:r>
              <a:rPr lang="en-GB" dirty="0">
                <a:solidFill>
                  <a:schemeClr val="bg1"/>
                </a:solidFill>
                <a:highlight>
                  <a:srgbClr val="FFFF00"/>
                </a:highlight>
              </a:rPr>
              <a:t>, </a:t>
            </a:r>
            <a:r>
              <a:rPr lang="en-GB" b="1" dirty="0">
                <a:solidFill>
                  <a:schemeClr val="bg1"/>
                </a:solidFill>
                <a:highlight>
                  <a:srgbClr val="FFFF00"/>
                </a:highlight>
              </a:rPr>
              <a:t>evaluation &amp; evolution</a:t>
            </a:r>
            <a:r>
              <a:rPr lang="en-GB" dirty="0"/>
              <a:t>.</a:t>
            </a:r>
          </a:p>
          <a:p>
            <a:r>
              <a:rPr lang="en-GB" dirty="0"/>
              <a:t>Traditionally used for Computer System/software development, it can be applied to all projects, and variations are used in many different industries.</a:t>
            </a:r>
          </a:p>
          <a:p>
            <a:r>
              <a:rPr lang="en-GB" dirty="0">
                <a:solidFill>
                  <a:schemeClr val="bg1"/>
                </a:solidFill>
                <a:highlight>
                  <a:srgbClr val="FFFF00"/>
                </a:highlight>
              </a:rPr>
              <a:t>It is sequential but also flexible and iterative.</a:t>
            </a:r>
          </a:p>
        </p:txBody>
      </p:sp>
      <p:grpSp>
        <p:nvGrpSpPr>
          <p:cNvPr id="7" name="Group 6"/>
          <p:cNvGrpSpPr/>
          <p:nvPr/>
        </p:nvGrpSpPr>
        <p:grpSpPr>
          <a:xfrm>
            <a:off x="6879272" y="1216836"/>
            <a:ext cx="5193087" cy="5324142"/>
            <a:chOff x="6030269" y="639039"/>
            <a:chExt cx="5987729" cy="6092187"/>
          </a:xfrm>
        </p:grpSpPr>
        <p:pic>
          <p:nvPicPr>
            <p:cNvPr id="4" name="Picture 3" descr="Diagram&#10;&#10;Description automatically generated"/>
            <p:cNvPicPr>
              <a:picLocks noChangeAspect="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l="373" r="2812" b="2038"/>
            <a:stretch/>
          </p:blipFill>
          <p:spPr>
            <a:xfrm>
              <a:off x="6030269" y="639039"/>
              <a:ext cx="5987729" cy="6092187"/>
            </a:xfrm>
            <a:prstGeom prst="rect">
              <a:avLst/>
            </a:prstGeom>
          </p:spPr>
          <p:style>
            <a:lnRef idx="2">
              <a:schemeClr val="accent4"/>
            </a:lnRef>
            <a:fillRef idx="1">
              <a:schemeClr val="lt1"/>
            </a:fillRef>
            <a:effectRef idx="0">
              <a:schemeClr val="accent4"/>
            </a:effectRef>
            <a:fontRef idx="minor">
              <a:schemeClr val="dk1"/>
            </a:fontRef>
          </p:style>
        </p:pic>
        <p:sp>
          <p:nvSpPr>
            <p:cNvPr id="5" name="TextBox 4"/>
            <p:cNvSpPr txBox="1"/>
            <p:nvPr/>
          </p:nvSpPr>
          <p:spPr>
            <a:xfrm>
              <a:off x="10625907" y="6235906"/>
              <a:ext cx="692727" cy="253916"/>
            </a:xfrm>
            <a:prstGeom prst="rect">
              <a:avLst/>
            </a:prstGeom>
          </p:spPr>
          <p:style>
            <a:lnRef idx="2">
              <a:schemeClr val="accent4"/>
            </a:lnRef>
            <a:fillRef idx="1">
              <a:schemeClr val="lt1"/>
            </a:fillRef>
            <a:effectRef idx="0">
              <a:schemeClr val="accent4"/>
            </a:effectRef>
            <a:fontRef idx="minor">
              <a:schemeClr val="dk1"/>
            </a:fontRef>
          </p:style>
          <p:txBody>
            <a:bodyPr wrap="square" rtlCol="0">
              <a:normAutofit/>
            </a:bodyPr>
            <a:lstStyle/>
            <a:p>
              <a:pPr>
                <a:lnSpc>
                  <a:spcPct val="90000"/>
                </a:lnSpc>
                <a:spcAft>
                  <a:spcPts val="600"/>
                </a:spcAft>
              </a:pPr>
              <a:r>
                <a:rPr lang="en-GB" sz="900" dirty="0"/>
                <a:t>Ref: (i1)</a:t>
              </a:r>
            </a:p>
          </p:txBody>
        </p:sp>
      </p:grpSp>
      <p:sp>
        <p:nvSpPr>
          <p:cNvPr id="19" name="Rectangle 18">
            <a:extLst>
              <a:ext uri="{FF2B5EF4-FFF2-40B4-BE49-F238E27FC236}">
                <a16:creationId xmlns:a16="http://schemas.microsoft.com/office/drawing/2014/main" id="{53908370-B9F8-4378-9A04-D0B290FBA245}"/>
              </a:ext>
            </a:extLst>
          </p:cNvPr>
          <p:cNvSpPr/>
          <p:nvPr/>
        </p:nvSpPr>
        <p:spPr>
          <a:xfrm>
            <a:off x="453718" y="411852"/>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888625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t="3794" b="3521"/>
          <a:stretch/>
        </p:blipFill>
        <p:spPr>
          <a:xfrm>
            <a:off x="738289" y="3982242"/>
            <a:ext cx="10512219" cy="2265529"/>
          </a:xfrm>
          <a:prstGeom prst="rect">
            <a:avLst/>
          </a:prstGeom>
        </p:spPr>
      </p:pic>
      <p:sp>
        <p:nvSpPr>
          <p:cNvPr id="2" name="Title 1"/>
          <p:cNvSpPr>
            <a:spLocks noGrp="1"/>
          </p:cNvSpPr>
          <p:nvPr>
            <p:ph type="title"/>
          </p:nvPr>
        </p:nvSpPr>
        <p:spPr>
          <a:xfrm>
            <a:off x="507999" y="271432"/>
            <a:ext cx="10972800" cy="890144"/>
          </a:xfrm>
        </p:spPr>
        <p:txBody>
          <a:bodyPr>
            <a:normAutofit/>
          </a:bodyPr>
          <a:lstStyle/>
          <a:p>
            <a:r>
              <a:rPr lang="en-GB" b="1" u="sng" dirty="0"/>
              <a:t>Design Thinking Process</a:t>
            </a:r>
            <a:endParaRPr lang="en-GB" u="sng" dirty="0"/>
          </a:p>
        </p:txBody>
      </p:sp>
      <p:sp>
        <p:nvSpPr>
          <p:cNvPr id="4" name="AutoShape 2" descr="A framework for Design Thinking, from the Bootcamp Bootleg model by Stanford"/>
          <p:cNvSpPr>
            <a:spLocks noChangeAspect="1" noChangeArrowheads="1"/>
          </p:cNvSpPr>
          <p:nvPr/>
        </p:nvSpPr>
        <p:spPr bwMode="auto">
          <a:xfrm>
            <a:off x="1475024" y="8026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Content Placeholder 2"/>
          <p:cNvSpPr txBox="1">
            <a:spLocks/>
          </p:cNvSpPr>
          <p:nvPr/>
        </p:nvSpPr>
        <p:spPr>
          <a:xfrm>
            <a:off x="284454" y="1139371"/>
            <a:ext cx="11623091" cy="344894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300"/>
              </a:spcBef>
            </a:pPr>
            <a:r>
              <a:rPr lang="en-GB" sz="2400" dirty="0"/>
              <a:t>Similar to the SDLC Model, is the </a:t>
            </a:r>
            <a:r>
              <a:rPr lang="en-GB" sz="2400" b="1" dirty="0"/>
              <a:t>Design Thinking Process Model</a:t>
            </a:r>
            <a:endParaRPr lang="en-GB" sz="2400" dirty="0"/>
          </a:p>
          <a:p>
            <a:pPr>
              <a:spcBef>
                <a:spcPts val="300"/>
              </a:spcBef>
            </a:pPr>
            <a:r>
              <a:rPr lang="en-GB" sz="2400" b="1" dirty="0"/>
              <a:t>Design Thinking is all about finding a problem worth solving</a:t>
            </a:r>
            <a:r>
              <a:rPr lang="en-GB" sz="2400" dirty="0"/>
              <a:t>. </a:t>
            </a:r>
          </a:p>
          <a:p>
            <a:pPr>
              <a:spcBef>
                <a:spcPts val="300"/>
              </a:spcBef>
            </a:pPr>
            <a:r>
              <a:rPr lang="en-GB" sz="2400" dirty="0"/>
              <a:t>It is a systematic process to solving problems based on </a:t>
            </a:r>
            <a:r>
              <a:rPr lang="en-GB" sz="2400" b="1" dirty="0">
                <a:solidFill>
                  <a:schemeClr val="bg1"/>
                </a:solidFill>
                <a:highlight>
                  <a:srgbClr val="FFFF00"/>
                </a:highlight>
              </a:rPr>
              <a:t>empathetic</a:t>
            </a:r>
            <a:r>
              <a:rPr lang="en-GB" sz="2400" dirty="0">
                <a:solidFill>
                  <a:schemeClr val="bg1"/>
                </a:solidFill>
                <a:highlight>
                  <a:srgbClr val="FFFF00"/>
                </a:highlight>
              </a:rPr>
              <a:t> observation of people</a:t>
            </a:r>
            <a:r>
              <a:rPr lang="en-GB" sz="2400" dirty="0"/>
              <a:t>.</a:t>
            </a:r>
          </a:p>
          <a:p>
            <a:pPr>
              <a:spcBef>
                <a:spcPts val="300"/>
              </a:spcBef>
            </a:pPr>
            <a:r>
              <a:rPr lang="en-GB" sz="2400" b="1" dirty="0"/>
              <a:t>Design Thinking</a:t>
            </a:r>
            <a:r>
              <a:rPr lang="en-GB" sz="2400" dirty="0"/>
              <a:t> is popular in many industries including Design &amp; IT/Computing sectors as a method of problem-solving and innovation.</a:t>
            </a:r>
          </a:p>
          <a:p>
            <a:pPr>
              <a:spcBef>
                <a:spcPts val="300"/>
              </a:spcBef>
            </a:pPr>
            <a:r>
              <a:rPr lang="en-GB" sz="2400" dirty="0"/>
              <a:t>Similar to other project process models, it also generally includes 5 key stages.</a:t>
            </a:r>
          </a:p>
          <a:p>
            <a:pPr>
              <a:spcBef>
                <a:spcPts val="300"/>
              </a:spcBef>
            </a:pPr>
            <a:r>
              <a:rPr lang="en-GB" sz="2400" dirty="0"/>
              <a:t>The Design Thinking process </a:t>
            </a:r>
            <a:r>
              <a:rPr lang="en-GB" sz="2400" b="1" dirty="0"/>
              <a:t>is also flexible, iterative and loops back around</a:t>
            </a:r>
            <a:r>
              <a:rPr lang="en-GB" sz="2400" dirty="0"/>
              <a:t>.</a:t>
            </a:r>
          </a:p>
        </p:txBody>
      </p:sp>
      <p:sp>
        <p:nvSpPr>
          <p:cNvPr id="6" name="Rectangle 5">
            <a:extLst>
              <a:ext uri="{FF2B5EF4-FFF2-40B4-BE49-F238E27FC236}">
                <a16:creationId xmlns:a16="http://schemas.microsoft.com/office/drawing/2014/main" id="{5A446A24-3AE7-4A83-9622-CDE033B22EF7}"/>
              </a:ext>
            </a:extLst>
          </p:cNvPr>
          <p:cNvSpPr/>
          <p:nvPr/>
        </p:nvSpPr>
        <p:spPr>
          <a:xfrm>
            <a:off x="387404" y="302910"/>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3232284E-31D2-92AE-1173-ACBC6E3665D1}"/>
              </a:ext>
            </a:extLst>
          </p:cNvPr>
          <p:cNvSpPr txBox="1"/>
          <p:nvPr/>
        </p:nvSpPr>
        <p:spPr>
          <a:xfrm>
            <a:off x="174172" y="6247771"/>
            <a:ext cx="8672286" cy="369332"/>
          </a:xfrm>
          <a:prstGeom prst="rect">
            <a:avLst/>
          </a:prstGeom>
          <a:noFill/>
        </p:spPr>
        <p:txBody>
          <a:bodyPr wrap="square">
            <a:spAutoFit/>
          </a:bodyPr>
          <a:lstStyle/>
          <a:p>
            <a:pPr lvl="1">
              <a:spcBef>
                <a:spcPts val="300"/>
              </a:spcBef>
              <a:buFont typeface="Wingdings" panose="05000000000000000000" pitchFamily="2" charset="2"/>
              <a:buChar char="Ø"/>
            </a:pPr>
            <a:r>
              <a:rPr lang="en-GB" sz="1800" dirty="0"/>
              <a:t>For more information about Design Thinking, it’s history and origin please click </a:t>
            </a:r>
            <a:r>
              <a:rPr lang="en-GB" sz="1800" dirty="0">
                <a:hlinkClick r:id="rId4"/>
              </a:rPr>
              <a:t>here</a:t>
            </a:r>
            <a:r>
              <a:rPr lang="en-GB" sz="1800" dirty="0"/>
              <a:t>.</a:t>
            </a:r>
          </a:p>
        </p:txBody>
      </p:sp>
      <p:sp>
        <p:nvSpPr>
          <p:cNvPr id="3" name="TextBox 2">
            <a:extLst>
              <a:ext uri="{FF2B5EF4-FFF2-40B4-BE49-F238E27FC236}">
                <a16:creationId xmlns:a16="http://schemas.microsoft.com/office/drawing/2014/main" id="{1FC9EFC0-1BD3-CA63-E100-29A3F4110474}"/>
              </a:ext>
            </a:extLst>
          </p:cNvPr>
          <p:cNvSpPr txBox="1"/>
          <p:nvPr/>
        </p:nvSpPr>
        <p:spPr>
          <a:xfrm>
            <a:off x="5241954" y="4730568"/>
            <a:ext cx="1708090" cy="1107996"/>
          </a:xfrm>
          <a:prstGeom prst="rect">
            <a:avLst/>
          </a:prstGeom>
          <a:solidFill>
            <a:schemeClr val="tx1"/>
          </a:solidFill>
        </p:spPr>
        <p:txBody>
          <a:bodyPr wrap="square" rtlCol="0">
            <a:spAutoFit/>
          </a:bodyPr>
          <a:lstStyle/>
          <a:p>
            <a:r>
              <a:rPr lang="en-GB" sz="2200" dirty="0">
                <a:solidFill>
                  <a:schemeClr val="bg1"/>
                </a:solidFill>
              </a:rPr>
              <a:t>Ideas to solve the problem</a:t>
            </a:r>
          </a:p>
        </p:txBody>
      </p:sp>
    </p:spTree>
    <p:extLst>
      <p:ext uri="{BB962C8B-B14F-4D97-AF65-F5344CB8AC3E}">
        <p14:creationId xmlns:p14="http://schemas.microsoft.com/office/powerpoint/2010/main" val="1025001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659" y="245053"/>
            <a:ext cx="4282983" cy="1200361"/>
          </a:xfrm>
        </p:spPr>
        <p:txBody>
          <a:bodyPr anchor="b">
            <a:normAutofit/>
          </a:bodyPr>
          <a:lstStyle/>
          <a:p>
            <a:r>
              <a:rPr lang="en-GB" sz="5400" b="1" u="sng" dirty="0"/>
              <a:t>Prototyping</a:t>
            </a:r>
          </a:p>
        </p:txBody>
      </p:sp>
      <p:sp>
        <p:nvSpPr>
          <p:cNvPr id="4" name="Rectangle 3">
            <a:extLst>
              <a:ext uri="{FF2B5EF4-FFF2-40B4-BE49-F238E27FC236}">
                <a16:creationId xmlns:a16="http://schemas.microsoft.com/office/drawing/2014/main" id="{CCF1CEA4-76F4-4482-8530-2FACA57659F7}"/>
              </a:ext>
            </a:extLst>
          </p:cNvPr>
          <p:cNvSpPr/>
          <p:nvPr/>
        </p:nvSpPr>
        <p:spPr>
          <a:xfrm>
            <a:off x="645064" y="672244"/>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45DE30CE-4C49-4363-8DDA-07BC65F4F24D}"/>
              </a:ext>
            </a:extLst>
          </p:cNvPr>
          <p:cNvGrpSpPr/>
          <p:nvPr/>
        </p:nvGrpSpPr>
        <p:grpSpPr>
          <a:xfrm>
            <a:off x="4676711" y="922263"/>
            <a:ext cx="7179492" cy="5555255"/>
            <a:chOff x="7025266" y="3814857"/>
            <a:chExt cx="3590914" cy="2759457"/>
          </a:xfrm>
        </p:grpSpPr>
        <p:pic>
          <p:nvPicPr>
            <p:cNvPr id="6" name="Picture 5" descr="A picture containing text, desk&#10;&#10;Description automatically generated">
              <a:extLst>
                <a:ext uri="{FF2B5EF4-FFF2-40B4-BE49-F238E27FC236}">
                  <a16:creationId xmlns:a16="http://schemas.microsoft.com/office/drawing/2014/main" id="{009FEEE3-BFE1-4C30-9A9F-D38591CDA049}"/>
                </a:ext>
              </a:extLst>
            </p:cNvPr>
            <p:cNvPicPr>
              <a:picLocks noChangeAspect="1"/>
            </p:cNvPicPr>
            <p:nvPr/>
          </p:nvPicPr>
          <p:blipFill>
            <a:blip r:embed="rId3">
              <a:alphaModFix amt="50000"/>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25266" y="3814857"/>
              <a:ext cx="3590913" cy="2528601"/>
            </a:xfrm>
            <a:prstGeom prst="rect">
              <a:avLst/>
            </a:prstGeom>
          </p:spPr>
        </p:pic>
        <p:sp>
          <p:nvSpPr>
            <p:cNvPr id="7" name="TextBox 6">
              <a:extLst>
                <a:ext uri="{FF2B5EF4-FFF2-40B4-BE49-F238E27FC236}">
                  <a16:creationId xmlns:a16="http://schemas.microsoft.com/office/drawing/2014/main" id="{1CCDBFE4-0DDA-46D7-A2A1-75D5233E069F}"/>
                </a:ext>
              </a:extLst>
            </p:cNvPr>
            <p:cNvSpPr txBox="1"/>
            <p:nvPr/>
          </p:nvSpPr>
          <p:spPr>
            <a:xfrm>
              <a:off x="7025267" y="6389648"/>
              <a:ext cx="3590913" cy="184666"/>
            </a:xfrm>
            <a:prstGeom prst="rect">
              <a:avLst/>
            </a:prstGeom>
            <a:noFill/>
          </p:spPr>
          <p:txBody>
            <a:bodyPr wrap="square" rtlCol="0">
              <a:normAutofit/>
            </a:bodyPr>
            <a:lstStyle/>
            <a:p>
              <a:pPr>
                <a:lnSpc>
                  <a:spcPct val="90000"/>
                </a:lnSpc>
                <a:spcAft>
                  <a:spcPts val="600"/>
                </a:spcAft>
              </a:pPr>
              <a:r>
                <a:rPr lang="en-GB" sz="700" dirty="0">
                  <a:hlinkClick r:id="rId4" tooltip="https://www.artarmonunited.com/how-to-develop-a-websites-design/"/>
                </a:rPr>
                <a:t>This Photo</a:t>
              </a:r>
              <a:r>
                <a:rPr lang="en-GB" sz="700" dirty="0"/>
                <a:t> by Unknown Author is licensed under </a:t>
              </a:r>
              <a:r>
                <a:rPr lang="en-GB" sz="700" dirty="0">
                  <a:hlinkClick r:id="rId5" tooltip="https://creativecommons.org/licenses/by/3.0/"/>
                </a:rPr>
                <a:t>CC BY</a:t>
              </a:r>
              <a:endParaRPr lang="en-GB" sz="700" dirty="0"/>
            </a:p>
          </p:txBody>
        </p:sp>
      </p:grpSp>
      <p:sp>
        <p:nvSpPr>
          <p:cNvPr id="3" name="Content Placeholder 2"/>
          <p:cNvSpPr>
            <a:spLocks noGrp="1"/>
          </p:cNvSpPr>
          <p:nvPr>
            <p:ph idx="1"/>
          </p:nvPr>
        </p:nvSpPr>
        <p:spPr>
          <a:xfrm>
            <a:off x="860229" y="1538402"/>
            <a:ext cx="10245357" cy="3651316"/>
          </a:xfrm>
          <a:solidFill>
            <a:schemeClr val="bg1">
              <a:alpha val="55000"/>
            </a:schemeClr>
          </a:solidFill>
        </p:spPr>
        <p:txBody>
          <a:bodyPr anchor="t">
            <a:noAutofit/>
          </a:bodyPr>
          <a:lstStyle/>
          <a:p>
            <a:pPr>
              <a:lnSpc>
                <a:spcPct val="110000"/>
              </a:lnSpc>
              <a:spcBef>
                <a:spcPts val="0"/>
              </a:spcBef>
            </a:pPr>
            <a:r>
              <a:rPr lang="en-GB" b="1" dirty="0"/>
              <a:t>Prototyping</a:t>
            </a:r>
            <a:r>
              <a:rPr lang="en-GB" dirty="0"/>
              <a:t> is the activity of </a:t>
            </a:r>
            <a:r>
              <a:rPr lang="en-GB" b="1" dirty="0"/>
              <a:t>creating incomplete prototypes </a:t>
            </a:r>
            <a:r>
              <a:rPr lang="en-GB" dirty="0"/>
              <a:t>and</a:t>
            </a:r>
            <a:r>
              <a:rPr lang="en-GB" b="1" dirty="0"/>
              <a:t> improved iterative versions</a:t>
            </a:r>
            <a:r>
              <a:rPr lang="en-GB" dirty="0"/>
              <a:t>. </a:t>
            </a:r>
          </a:p>
          <a:p>
            <a:pPr>
              <a:lnSpc>
                <a:spcPct val="110000"/>
              </a:lnSpc>
              <a:spcBef>
                <a:spcPts val="0"/>
              </a:spcBef>
            </a:pPr>
            <a:r>
              <a:rPr lang="en-GB" b="1" dirty="0"/>
              <a:t>Prototypes allow users to test and evaluate early on in the</a:t>
            </a:r>
            <a:r>
              <a:rPr lang="en-GB" dirty="0"/>
              <a:t> project.</a:t>
            </a:r>
          </a:p>
          <a:p>
            <a:pPr>
              <a:lnSpc>
                <a:spcPct val="110000"/>
              </a:lnSpc>
              <a:spcBef>
                <a:spcPts val="0"/>
              </a:spcBef>
            </a:pPr>
            <a:r>
              <a:rPr lang="en-GB" b="1" dirty="0"/>
              <a:t>Early feedback </a:t>
            </a:r>
            <a:r>
              <a:rPr lang="en-GB" dirty="0"/>
              <a:t>at the </a:t>
            </a:r>
            <a:r>
              <a:rPr lang="en-GB" b="1" dirty="0"/>
              <a:t>Analysis &amp; Design </a:t>
            </a:r>
            <a:r>
              <a:rPr lang="en-GB" dirty="0"/>
              <a:t>stage of the project improves the </a:t>
            </a:r>
            <a:r>
              <a:rPr lang="en-GB" b="1" dirty="0"/>
              <a:t>prototype, final implementation</a:t>
            </a:r>
            <a:r>
              <a:rPr lang="en-GB" dirty="0"/>
              <a:t> and user experience.</a:t>
            </a:r>
          </a:p>
          <a:p>
            <a:pPr>
              <a:lnSpc>
                <a:spcPct val="110000"/>
              </a:lnSpc>
              <a:spcBef>
                <a:spcPts val="0"/>
              </a:spcBef>
            </a:pPr>
            <a:r>
              <a:rPr lang="en-GB" dirty="0"/>
              <a:t>Prototyping is another development method you could use for your project. It has 3 key stages.. Next slide &gt;&gt;&gt;</a:t>
            </a:r>
            <a:br>
              <a:rPr lang="en-GB" dirty="0"/>
            </a:br>
            <a:br>
              <a:rPr lang="en-GB" dirty="0"/>
            </a:br>
            <a:endParaRPr lang="en-GB" dirty="0"/>
          </a:p>
        </p:txBody>
      </p:sp>
      <p:pic>
        <p:nvPicPr>
          <p:cNvPr id="5" name="Graphic 4" descr="Circles with arrows with solid fill">
            <a:extLst>
              <a:ext uri="{FF2B5EF4-FFF2-40B4-BE49-F238E27FC236}">
                <a16:creationId xmlns:a16="http://schemas.microsoft.com/office/drawing/2014/main" id="{0FEDDE09-7F9F-A8DA-7FE8-7F8B76787A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123744" y="-79913"/>
            <a:ext cx="2068256" cy="2068256"/>
          </a:xfrm>
          <a:prstGeom prst="rect">
            <a:avLst/>
          </a:prstGeom>
        </p:spPr>
      </p:pic>
    </p:spTree>
    <p:extLst>
      <p:ext uri="{BB962C8B-B14F-4D97-AF65-F5344CB8AC3E}">
        <p14:creationId xmlns:p14="http://schemas.microsoft.com/office/powerpoint/2010/main" val="18691308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4C6D5-6722-4FDB-88DA-035D6BA907B5}"/>
              </a:ext>
            </a:extLst>
          </p:cNvPr>
          <p:cNvSpPr txBox="1">
            <a:spLocks/>
          </p:cNvSpPr>
          <p:nvPr/>
        </p:nvSpPr>
        <p:spPr>
          <a:xfrm>
            <a:off x="790925" y="533547"/>
            <a:ext cx="7699932" cy="1030354"/>
          </a:xfrm>
          <a:prstGeom prst="rect">
            <a:avLst/>
          </a:prstGeom>
        </p:spPr>
        <p:txBody>
          <a:bodyPr anchor="t">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u="sng" dirty="0"/>
              <a:t>The Traditional Prototyping process</a:t>
            </a:r>
          </a:p>
        </p:txBody>
      </p:sp>
      <p:sp>
        <p:nvSpPr>
          <p:cNvPr id="3" name="Content Placeholder 2">
            <a:extLst>
              <a:ext uri="{FF2B5EF4-FFF2-40B4-BE49-F238E27FC236}">
                <a16:creationId xmlns:a16="http://schemas.microsoft.com/office/drawing/2014/main" id="{126CA5B5-FDC9-4F57-88D0-60D210A23B9A}"/>
              </a:ext>
            </a:extLst>
          </p:cNvPr>
          <p:cNvSpPr txBox="1">
            <a:spLocks/>
          </p:cNvSpPr>
          <p:nvPr/>
        </p:nvSpPr>
        <p:spPr>
          <a:xfrm>
            <a:off x="364427" y="1445062"/>
            <a:ext cx="11704201" cy="4366175"/>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t>The prototyping process involves the following steps:</a:t>
            </a:r>
          </a:p>
          <a:p>
            <a:r>
              <a:rPr lang="en-GB" sz="2400" b="1" dirty="0">
                <a:solidFill>
                  <a:schemeClr val="bg1"/>
                </a:solidFill>
                <a:highlight>
                  <a:srgbClr val="FFFF00"/>
                </a:highlight>
              </a:rPr>
              <a:t>1. Identify requirements:</a:t>
            </a:r>
            <a:r>
              <a:rPr lang="en-GB" sz="2400" dirty="0">
                <a:solidFill>
                  <a:schemeClr val="bg1"/>
                </a:solidFill>
              </a:rPr>
              <a:t> </a:t>
            </a:r>
            <a:r>
              <a:rPr lang="en-GB" sz="2400" dirty="0"/>
              <a:t>Determine basic requirements including the most important elements. The ‘details’ can be left for later consideration and iterative refinement.</a:t>
            </a:r>
          </a:p>
          <a:p>
            <a:r>
              <a:rPr lang="en-GB" sz="2400" b="1" dirty="0">
                <a:solidFill>
                  <a:schemeClr val="bg1"/>
                </a:solidFill>
                <a:highlight>
                  <a:srgbClr val="FFFF00"/>
                </a:highlight>
              </a:rPr>
              <a:t>2. Implement</a:t>
            </a:r>
            <a:r>
              <a:rPr lang="en-GB" sz="2400" b="1" dirty="0"/>
              <a:t> practical work early and develop an initial prototype.</a:t>
            </a:r>
            <a:r>
              <a:rPr lang="en-GB" sz="2400" dirty="0"/>
              <a:t> </a:t>
            </a:r>
          </a:p>
          <a:p>
            <a:pPr lvl="1"/>
            <a:r>
              <a:rPr lang="en-GB" sz="1600" dirty="0"/>
              <a:t>Bg. There are different </a:t>
            </a:r>
            <a:r>
              <a:rPr lang="en-GB" sz="1600" b="1" dirty="0"/>
              <a:t>prototyping methods</a:t>
            </a:r>
            <a:r>
              <a:rPr lang="en-GB" sz="1600" dirty="0"/>
              <a:t> such as: Incremental, Throwaway, Xtreme or Evolutionary prototyping or just jump in and get building. For more information please </a:t>
            </a:r>
            <a:r>
              <a:rPr lang="en-GB" sz="1600" dirty="0">
                <a:hlinkClick r:id="rId2"/>
              </a:rPr>
              <a:t>click-here</a:t>
            </a:r>
            <a:r>
              <a:rPr lang="en-GB" sz="1600" dirty="0"/>
              <a:t>.</a:t>
            </a:r>
          </a:p>
          <a:p>
            <a:r>
              <a:rPr lang="en-GB" sz="2400" b="1" dirty="0">
                <a:solidFill>
                  <a:schemeClr val="bg1"/>
                </a:solidFill>
                <a:highlight>
                  <a:srgbClr val="FFFF00"/>
                </a:highlight>
              </a:rPr>
              <a:t>3. Test &amp; Review</a:t>
            </a:r>
            <a:r>
              <a:rPr lang="en-GB" sz="2400" b="1" dirty="0"/>
              <a:t>: </a:t>
            </a:r>
            <a:r>
              <a:rPr lang="en-GB" sz="2400" dirty="0"/>
              <a:t>With relevant stakeholders (e.g. end-users), test &amp; acquire feedback on potential changes many times throughout the project. Your L5 project, only 1/2 times.</a:t>
            </a:r>
          </a:p>
          <a:p>
            <a:r>
              <a:rPr lang="en-GB" sz="2400" b="1" dirty="0">
                <a:solidFill>
                  <a:schemeClr val="bg1"/>
                </a:solidFill>
                <a:highlight>
                  <a:srgbClr val="FFFF00"/>
                </a:highlight>
              </a:rPr>
              <a:t>4. Revise and enhance the prototype</a:t>
            </a:r>
            <a:r>
              <a:rPr lang="en-GB" sz="2400" b="1" dirty="0"/>
              <a:t>: </a:t>
            </a:r>
            <a:r>
              <a:rPr lang="en-GB" sz="2400" dirty="0"/>
              <a:t>Using feedback, enhance the requirements and prototype. </a:t>
            </a:r>
          </a:p>
          <a:p>
            <a:r>
              <a:rPr lang="en-GB" sz="2400" b="1" dirty="0">
                <a:solidFill>
                  <a:schemeClr val="bg1"/>
                </a:solidFill>
                <a:highlight>
                  <a:srgbClr val="FFFF00"/>
                </a:highlight>
              </a:rPr>
              <a:t>5. Repeat</a:t>
            </a:r>
            <a:r>
              <a:rPr lang="en-GB" sz="2400" dirty="0"/>
              <a:t>.</a:t>
            </a:r>
          </a:p>
          <a:p>
            <a:pPr marL="457200" lvl="1" indent="0">
              <a:buFont typeface="Arial" panose="020B0604020202020204" pitchFamily="34" charset="0"/>
              <a:buNone/>
            </a:pPr>
            <a:r>
              <a:rPr lang="en-GB" dirty="0"/>
              <a:t>Note: This is a traditional ‘Software prototyping / prototyping’ process that is used in many different industry sectors.</a:t>
            </a:r>
          </a:p>
        </p:txBody>
      </p:sp>
      <p:pic>
        <p:nvPicPr>
          <p:cNvPr id="4" name="Graphic 3" descr="Programmer male outline">
            <a:extLst>
              <a:ext uri="{FF2B5EF4-FFF2-40B4-BE49-F238E27FC236}">
                <a16:creationId xmlns:a16="http://schemas.microsoft.com/office/drawing/2014/main" id="{DED68425-BEFA-449C-A3A6-2CA5E9F1460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0110832" y="206465"/>
            <a:ext cx="1113715" cy="1113715"/>
          </a:xfrm>
          <a:prstGeom prst="rect">
            <a:avLst/>
          </a:prstGeom>
        </p:spPr>
      </p:pic>
      <p:sp>
        <p:nvSpPr>
          <p:cNvPr id="6" name="Rectangle 5">
            <a:extLst>
              <a:ext uri="{FF2B5EF4-FFF2-40B4-BE49-F238E27FC236}">
                <a16:creationId xmlns:a16="http://schemas.microsoft.com/office/drawing/2014/main" id="{F55190A8-8545-4D01-9B2A-62B0FD0F07FB}"/>
              </a:ext>
            </a:extLst>
          </p:cNvPr>
          <p:cNvSpPr/>
          <p:nvPr/>
        </p:nvSpPr>
        <p:spPr>
          <a:xfrm>
            <a:off x="611090" y="268907"/>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5" name="Rectangle 4">
            <a:extLst>
              <a:ext uri="{FF2B5EF4-FFF2-40B4-BE49-F238E27FC236}">
                <a16:creationId xmlns:a16="http://schemas.microsoft.com/office/drawing/2014/main" id="{8E83B412-78A3-4573-82A8-80BFCABF50FC}"/>
              </a:ext>
            </a:extLst>
          </p:cNvPr>
          <p:cNvSpPr/>
          <p:nvPr/>
        </p:nvSpPr>
        <p:spPr>
          <a:xfrm>
            <a:off x="550792" y="367329"/>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45659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659" y="411954"/>
            <a:ext cx="10515600" cy="1251383"/>
          </a:xfrm>
        </p:spPr>
        <p:txBody>
          <a:bodyPr>
            <a:normAutofit/>
          </a:bodyPr>
          <a:lstStyle/>
          <a:p>
            <a:r>
              <a:rPr lang="en-GB" sz="5400" b="1" u="sng" dirty="0"/>
              <a:t>Prototyping</a:t>
            </a:r>
          </a:p>
        </p:txBody>
      </p:sp>
      <p:sp>
        <p:nvSpPr>
          <p:cNvPr id="3" name="Content Placeholder 2"/>
          <p:cNvSpPr>
            <a:spLocks noGrp="1"/>
          </p:cNvSpPr>
          <p:nvPr>
            <p:ph idx="1"/>
          </p:nvPr>
        </p:nvSpPr>
        <p:spPr>
          <a:xfrm>
            <a:off x="660067" y="1737517"/>
            <a:ext cx="10726783" cy="4439446"/>
          </a:xfrm>
        </p:spPr>
        <p:txBody>
          <a:bodyPr>
            <a:normAutofit/>
          </a:bodyPr>
          <a:lstStyle/>
          <a:p>
            <a:r>
              <a:rPr lang="en-GB" sz="3200" dirty="0"/>
              <a:t>The </a:t>
            </a:r>
            <a:r>
              <a:rPr lang="en-GB" sz="3200" b="1" dirty="0">
                <a:solidFill>
                  <a:schemeClr val="bg1"/>
                </a:solidFill>
                <a:highlight>
                  <a:srgbClr val="FFFF00"/>
                </a:highlight>
              </a:rPr>
              <a:t>Rapid Prototyping Process</a:t>
            </a:r>
            <a:r>
              <a:rPr lang="en-GB" sz="3200" b="1" dirty="0">
                <a:solidFill>
                  <a:schemeClr val="bg1"/>
                </a:solidFill>
              </a:rPr>
              <a:t> </a:t>
            </a:r>
            <a:r>
              <a:rPr lang="en-GB" sz="3200" dirty="0"/>
              <a:t>includes a simple but effective ‘</a:t>
            </a:r>
            <a:r>
              <a:rPr lang="en-GB" sz="3200" b="1" dirty="0"/>
              <a:t>3-step process’</a:t>
            </a:r>
            <a:r>
              <a:rPr lang="en-GB" sz="3200" dirty="0"/>
              <a:t>, repeated as many times as needed:</a:t>
            </a:r>
          </a:p>
          <a:p>
            <a:pPr marL="914400" lvl="1" indent="-457200">
              <a:buClr>
                <a:srgbClr val="FFC000"/>
              </a:buClr>
              <a:buFont typeface="+mj-lt"/>
              <a:buAutoNum type="arabicPeriod"/>
            </a:pPr>
            <a:r>
              <a:rPr lang="en-GB" sz="3200" b="1" dirty="0">
                <a:solidFill>
                  <a:schemeClr val="bg1"/>
                </a:solidFill>
                <a:highlight>
                  <a:srgbClr val="FFFF00"/>
                </a:highlight>
              </a:rPr>
              <a:t>Prototype</a:t>
            </a:r>
            <a:r>
              <a:rPr lang="en-GB" sz="3200" dirty="0">
                <a:solidFill>
                  <a:schemeClr val="bg1"/>
                </a:solidFill>
                <a:highlight>
                  <a:srgbClr val="FFFF00"/>
                </a:highlight>
              </a:rPr>
              <a:t>: </a:t>
            </a:r>
            <a:r>
              <a:rPr lang="en-GB" sz="3200" dirty="0"/>
              <a:t>Create a visual mock-up of your solution.</a:t>
            </a:r>
          </a:p>
          <a:p>
            <a:pPr marL="914400" lvl="1" indent="-457200">
              <a:buClr>
                <a:srgbClr val="FFC000"/>
              </a:buClr>
              <a:buFont typeface="+mj-lt"/>
              <a:buAutoNum type="arabicPeriod"/>
            </a:pPr>
            <a:r>
              <a:rPr lang="en-GB" sz="3200" b="1" dirty="0">
                <a:solidFill>
                  <a:schemeClr val="bg1"/>
                </a:solidFill>
                <a:highlight>
                  <a:srgbClr val="FFFF00"/>
                </a:highlight>
              </a:rPr>
              <a:t>Review</a:t>
            </a:r>
            <a:r>
              <a:rPr lang="en-GB" sz="3200" dirty="0">
                <a:solidFill>
                  <a:schemeClr val="bg1"/>
                </a:solidFill>
                <a:highlight>
                  <a:srgbClr val="FFFF00"/>
                </a:highlight>
              </a:rPr>
              <a:t>: </a:t>
            </a:r>
            <a:r>
              <a:rPr lang="en-GB" sz="3200" dirty="0"/>
              <a:t>Share the prototype with users and evaluate to see if it meets their needs and expectations.</a:t>
            </a:r>
          </a:p>
          <a:p>
            <a:pPr marL="914400" lvl="1" indent="-457200">
              <a:buClr>
                <a:srgbClr val="FFC000"/>
              </a:buClr>
              <a:buFont typeface="+mj-lt"/>
              <a:buAutoNum type="arabicPeriod"/>
            </a:pPr>
            <a:r>
              <a:rPr lang="en-GB" sz="3200" b="1" dirty="0">
                <a:solidFill>
                  <a:schemeClr val="bg1"/>
                </a:solidFill>
                <a:highlight>
                  <a:srgbClr val="FFFF00"/>
                </a:highlight>
              </a:rPr>
              <a:t>Refine</a:t>
            </a:r>
            <a:r>
              <a:rPr lang="en-GB" sz="3200" dirty="0">
                <a:solidFill>
                  <a:schemeClr val="bg1"/>
                </a:solidFill>
                <a:highlight>
                  <a:srgbClr val="FFFF00"/>
                </a:highlight>
              </a:rPr>
              <a:t>: </a:t>
            </a:r>
            <a:r>
              <a:rPr lang="en-GB" sz="3200" dirty="0"/>
              <a:t>Improve &amp; refine it based on user feedback.</a:t>
            </a:r>
          </a:p>
          <a:p>
            <a:pPr marL="457200" lvl="1" indent="0">
              <a:buNone/>
            </a:pPr>
            <a:r>
              <a:rPr lang="en-GB" sz="1800" dirty="0"/>
              <a:t>Bg. For more information, see e-Handout: </a:t>
            </a:r>
            <a:r>
              <a:rPr lang="en-GB" sz="1800" dirty="0">
                <a:hlinkClick r:id="rId3"/>
              </a:rPr>
              <a:t>A Beginner's Guide to Prototyping</a:t>
            </a:r>
            <a:r>
              <a:rPr lang="en-GB" sz="1800" dirty="0"/>
              <a:t>.</a:t>
            </a:r>
            <a:br>
              <a:rPr lang="en-GB" dirty="0"/>
            </a:br>
            <a:endParaRPr lang="en-GB" dirty="0"/>
          </a:p>
        </p:txBody>
      </p:sp>
      <p:sp>
        <p:nvSpPr>
          <p:cNvPr id="4" name="Rectangle 3">
            <a:extLst>
              <a:ext uri="{FF2B5EF4-FFF2-40B4-BE49-F238E27FC236}">
                <a16:creationId xmlns:a16="http://schemas.microsoft.com/office/drawing/2014/main" id="{969CB5D9-1689-B562-3D59-1698175A1BD3}"/>
              </a:ext>
            </a:extLst>
          </p:cNvPr>
          <p:cNvSpPr/>
          <p:nvPr/>
        </p:nvSpPr>
        <p:spPr>
          <a:xfrm>
            <a:off x="645064" y="574766"/>
            <a:ext cx="120595" cy="902462"/>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Graphic 5" descr="Circles with arrows with solid fill">
            <a:extLst>
              <a:ext uri="{FF2B5EF4-FFF2-40B4-BE49-F238E27FC236}">
                <a16:creationId xmlns:a16="http://schemas.microsoft.com/office/drawing/2014/main" id="{7268F986-EAC9-8F13-3749-A4BC8CEECC8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23744" y="-79913"/>
            <a:ext cx="2068256" cy="2068256"/>
          </a:xfrm>
          <a:prstGeom prst="rect">
            <a:avLst/>
          </a:prstGeom>
        </p:spPr>
      </p:pic>
    </p:spTree>
    <p:extLst>
      <p:ext uri="{BB962C8B-B14F-4D97-AF65-F5344CB8AC3E}">
        <p14:creationId xmlns:p14="http://schemas.microsoft.com/office/powerpoint/2010/main" val="10501112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sitting in front of several computer screens&#10;&#10;Description automatically generated">
            <a:extLst>
              <a:ext uri="{FF2B5EF4-FFF2-40B4-BE49-F238E27FC236}">
                <a16:creationId xmlns:a16="http://schemas.microsoft.com/office/drawing/2014/main" id="{4F71875C-2C4C-7F30-16C1-5F8AE073154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30" r="5653" b="-1"/>
          <a:stretch/>
        </p:blipFill>
        <p:spPr>
          <a:xfrm>
            <a:off x="4058194" y="10"/>
            <a:ext cx="8133804" cy="6857990"/>
          </a:xfrm>
          <a:prstGeom prst="rect">
            <a:avLst/>
          </a:prstGeom>
        </p:spPr>
      </p:pic>
      <p:sp>
        <p:nvSpPr>
          <p:cNvPr id="49" name="Rectangle 4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69913" y="365124"/>
            <a:ext cx="9196601" cy="1045664"/>
          </a:xfrm>
          <a:solidFill>
            <a:schemeClr val="bg1">
              <a:alpha val="60000"/>
            </a:schemeClr>
          </a:solidFill>
        </p:spPr>
        <p:txBody>
          <a:bodyPr>
            <a:normAutofit/>
          </a:bodyPr>
          <a:lstStyle/>
          <a:p>
            <a:r>
              <a:rPr lang="en-GB" sz="4000" b="1" u="sng" dirty="0"/>
              <a:t>Contemporary Tech Development methods</a:t>
            </a:r>
          </a:p>
        </p:txBody>
      </p:sp>
      <p:sp>
        <p:nvSpPr>
          <p:cNvPr id="3" name="Content Placeholder 2"/>
          <p:cNvSpPr>
            <a:spLocks noGrp="1"/>
          </p:cNvSpPr>
          <p:nvPr>
            <p:ph idx="1"/>
          </p:nvPr>
        </p:nvSpPr>
        <p:spPr>
          <a:xfrm>
            <a:off x="371335" y="1410788"/>
            <a:ext cx="9295179" cy="5320937"/>
          </a:xfrm>
          <a:solidFill>
            <a:schemeClr val="bg1">
              <a:alpha val="70000"/>
            </a:schemeClr>
          </a:solidFill>
        </p:spPr>
        <p:txBody>
          <a:bodyPr>
            <a:normAutofit/>
          </a:bodyPr>
          <a:lstStyle/>
          <a:p>
            <a:pPr marL="0" indent="0">
              <a:spcBef>
                <a:spcPts val="600"/>
              </a:spcBef>
              <a:buNone/>
            </a:pPr>
            <a:r>
              <a:rPr lang="en-GB" sz="2400" dirty="0">
                <a:solidFill>
                  <a:schemeClr val="bg1"/>
                </a:solidFill>
                <a:highlight>
                  <a:srgbClr val="FFFF00"/>
                </a:highlight>
              </a:rPr>
              <a:t>Contemporary Development &amp; IT Management methods value</a:t>
            </a:r>
            <a:r>
              <a:rPr lang="en-GB" sz="2400" dirty="0"/>
              <a:t>:</a:t>
            </a:r>
          </a:p>
          <a:p>
            <a:pPr>
              <a:spcBef>
                <a:spcPts val="600"/>
              </a:spcBef>
            </a:pPr>
            <a:r>
              <a:rPr lang="en-GB" sz="2400" dirty="0"/>
              <a:t>Flexibility Change &amp; Innovation</a:t>
            </a:r>
          </a:p>
          <a:p>
            <a:pPr>
              <a:spcBef>
                <a:spcPts val="600"/>
              </a:spcBef>
            </a:pPr>
            <a:r>
              <a:rPr lang="en-GB" sz="2400" dirty="0"/>
              <a:t>Continuous improvement</a:t>
            </a:r>
          </a:p>
          <a:p>
            <a:pPr>
              <a:spcBef>
                <a:spcPts val="600"/>
              </a:spcBef>
            </a:pPr>
            <a:r>
              <a:rPr lang="en-GB" sz="2400" dirty="0"/>
              <a:t>User / Customer focused and involvement</a:t>
            </a:r>
          </a:p>
          <a:p>
            <a:pPr lvl="1">
              <a:spcBef>
                <a:spcPts val="600"/>
              </a:spcBef>
            </a:pPr>
            <a:r>
              <a:rPr lang="en-GB" dirty="0"/>
              <a:t>People over Processes.</a:t>
            </a:r>
          </a:p>
          <a:p>
            <a:pPr>
              <a:spcBef>
                <a:spcPts val="600"/>
              </a:spcBef>
            </a:pPr>
            <a:r>
              <a:rPr lang="en-GB" sz="2400" dirty="0"/>
              <a:t>Open holistic collaboration with all stakeholders (e.g. Business owner / client, users, Development and operations team)</a:t>
            </a:r>
          </a:p>
          <a:p>
            <a:pPr>
              <a:spcBef>
                <a:spcPts val="600"/>
              </a:spcBef>
            </a:pPr>
            <a:r>
              <a:rPr lang="en-GB" sz="2400" dirty="0"/>
              <a:t>Empowerment: Bottom-up employee involvement</a:t>
            </a:r>
          </a:p>
          <a:p>
            <a:pPr>
              <a:spcBef>
                <a:spcPts val="600"/>
              </a:spcBef>
            </a:pPr>
            <a:r>
              <a:rPr lang="en-GB" sz="2400" dirty="0"/>
              <a:t>Business &amp; IT collaboration</a:t>
            </a:r>
          </a:p>
          <a:p>
            <a:pPr>
              <a:spcBef>
                <a:spcPts val="600"/>
              </a:spcBef>
            </a:pPr>
            <a:r>
              <a:rPr lang="en-GB" sz="2400" dirty="0"/>
              <a:t>Small milestones</a:t>
            </a:r>
          </a:p>
          <a:p>
            <a:pPr>
              <a:spcBef>
                <a:spcPts val="600"/>
              </a:spcBef>
            </a:pPr>
            <a:r>
              <a:rPr lang="en-GB" sz="2400" dirty="0"/>
              <a:t>Practical testing over planning and documentation</a:t>
            </a:r>
          </a:p>
          <a:p>
            <a:pPr>
              <a:spcBef>
                <a:spcPts val="600"/>
              </a:spcBef>
            </a:pPr>
            <a:r>
              <a:rPr lang="en-GB" sz="2400" dirty="0"/>
              <a:t>Sustainable balanced working.</a:t>
            </a:r>
          </a:p>
        </p:txBody>
      </p:sp>
      <p:sp>
        <p:nvSpPr>
          <p:cNvPr id="4" name="Rectangle 3">
            <a:extLst>
              <a:ext uri="{FF2B5EF4-FFF2-40B4-BE49-F238E27FC236}">
                <a16:creationId xmlns:a16="http://schemas.microsoft.com/office/drawing/2014/main" id="{B583E75B-0688-06E4-8E45-09D9C3FF38F1}"/>
              </a:ext>
            </a:extLst>
          </p:cNvPr>
          <p:cNvSpPr/>
          <p:nvPr/>
        </p:nvSpPr>
        <p:spPr>
          <a:xfrm>
            <a:off x="371335" y="493288"/>
            <a:ext cx="98578" cy="78933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17489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79D3E0-80CC-71C0-06B4-4B0112F09266}"/>
              </a:ext>
            </a:extLst>
          </p:cNvPr>
          <p:cNvSpPr>
            <a:spLocks noGrp="1"/>
          </p:cNvSpPr>
          <p:nvPr>
            <p:ph type="title"/>
          </p:nvPr>
        </p:nvSpPr>
        <p:spPr>
          <a:xfrm>
            <a:off x="688151" y="2662396"/>
            <a:ext cx="10640754" cy="2601888"/>
          </a:xfrm>
        </p:spPr>
        <p:txBody>
          <a:bodyPr vert="horz" lIns="91440" tIns="45720" rIns="91440" bIns="45720" rtlCol="0" anchor="t">
            <a:normAutofit/>
          </a:bodyPr>
          <a:lstStyle/>
          <a:p>
            <a:pPr algn="ctr"/>
            <a:r>
              <a:rPr lang="en-US" sz="4800" kern="1200" dirty="0">
                <a:solidFill>
                  <a:schemeClr val="tx2"/>
                </a:solidFill>
                <a:latin typeface="+mj-lt"/>
                <a:ea typeface="+mj-ea"/>
                <a:cs typeface="+mj-cs"/>
              </a:rPr>
              <a:t>The following slides will focus on </a:t>
            </a:r>
            <a:br>
              <a:rPr lang="en-US" sz="4800" kern="1200" dirty="0">
                <a:solidFill>
                  <a:schemeClr val="tx2"/>
                </a:solidFill>
                <a:latin typeface="+mj-lt"/>
                <a:ea typeface="+mj-ea"/>
                <a:cs typeface="+mj-cs"/>
              </a:rPr>
            </a:br>
            <a:r>
              <a:rPr lang="en-US" sz="4800" kern="1200" dirty="0">
                <a:solidFill>
                  <a:schemeClr val="tx2"/>
                </a:solidFill>
                <a:latin typeface="+mj-lt"/>
                <a:ea typeface="+mj-ea"/>
                <a:cs typeface="+mj-cs"/>
              </a:rPr>
              <a:t>modern Agile Development methods</a:t>
            </a:r>
            <a:r>
              <a:rPr lang="en-US" sz="2800" kern="1200" dirty="0">
                <a:solidFill>
                  <a:schemeClr val="tx2"/>
                </a:solidFill>
                <a:latin typeface="+mj-lt"/>
                <a:ea typeface="+mj-ea"/>
                <a:cs typeface="+mj-cs"/>
              </a:rPr>
              <a:t>.</a:t>
            </a:r>
          </a:p>
        </p:txBody>
      </p:sp>
      <p:grpSp>
        <p:nvGrpSpPr>
          <p:cNvPr id="25" name="Group 2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26" name="Freeform: Shape 2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9" name="Freeform: Shape 2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6" name="Graphic 5" descr="Meeting">
            <a:extLst>
              <a:ext uri="{FF2B5EF4-FFF2-40B4-BE49-F238E27FC236}">
                <a16:creationId xmlns:a16="http://schemas.microsoft.com/office/drawing/2014/main" id="{A987D739-E091-807A-2A49-040D8784007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539443" y="0"/>
            <a:ext cx="2836567" cy="2836567"/>
          </a:xfrm>
          <a:prstGeom prst="rect">
            <a:avLst/>
          </a:prstGeom>
        </p:spPr>
      </p:pic>
      <p:grpSp>
        <p:nvGrpSpPr>
          <p:cNvPr id="31" name="Group 3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32" name="Freeform: Shape 3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9427479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781" y="171137"/>
            <a:ext cx="7998825" cy="1230944"/>
          </a:xfrm>
        </p:spPr>
        <p:txBody>
          <a:bodyPr>
            <a:normAutofit fontScale="90000"/>
          </a:bodyPr>
          <a:lstStyle/>
          <a:p>
            <a:r>
              <a:rPr lang="en-GB" sz="6000" b="1" u="sng" dirty="0"/>
              <a:t>Agile Development Methods</a:t>
            </a:r>
          </a:p>
        </p:txBody>
      </p:sp>
      <p:sp>
        <p:nvSpPr>
          <p:cNvPr id="3" name="Content Placeholder 2"/>
          <p:cNvSpPr>
            <a:spLocks noGrp="1"/>
          </p:cNvSpPr>
          <p:nvPr>
            <p:ph idx="1"/>
          </p:nvPr>
        </p:nvSpPr>
        <p:spPr>
          <a:xfrm>
            <a:off x="341811" y="1351560"/>
            <a:ext cx="6738258" cy="5008836"/>
          </a:xfrm>
        </p:spPr>
        <p:txBody>
          <a:bodyPr>
            <a:normAutofit/>
          </a:bodyPr>
          <a:lstStyle/>
          <a:p>
            <a:r>
              <a:rPr lang="en-GB" sz="3400" dirty="0"/>
              <a:t>Modern development methods focus more on </a:t>
            </a:r>
            <a:r>
              <a:rPr lang="en-GB" sz="3400" dirty="0">
                <a:solidFill>
                  <a:schemeClr val="bg1"/>
                </a:solidFill>
                <a:highlight>
                  <a:srgbClr val="FFFF00"/>
                </a:highlight>
              </a:rPr>
              <a:t>people</a:t>
            </a:r>
            <a:r>
              <a:rPr lang="en-GB" sz="3400" dirty="0"/>
              <a:t>,</a:t>
            </a:r>
          </a:p>
          <a:p>
            <a:r>
              <a:rPr lang="en-GB" sz="3400" dirty="0"/>
              <a:t>On </a:t>
            </a:r>
            <a:r>
              <a:rPr lang="en-GB" sz="3400" dirty="0">
                <a:solidFill>
                  <a:schemeClr val="bg1"/>
                </a:solidFill>
                <a:highlight>
                  <a:srgbClr val="FFFF00"/>
                </a:highlight>
              </a:rPr>
              <a:t>collaboration</a:t>
            </a:r>
            <a:r>
              <a:rPr lang="en-GB" sz="3400" dirty="0"/>
              <a:t> with all,</a:t>
            </a:r>
          </a:p>
          <a:p>
            <a:r>
              <a:rPr lang="en-GB" sz="3400" dirty="0"/>
              <a:t>Embracing change and </a:t>
            </a:r>
            <a:r>
              <a:rPr lang="en-GB" sz="3400" dirty="0">
                <a:solidFill>
                  <a:schemeClr val="bg1"/>
                </a:solidFill>
                <a:highlight>
                  <a:srgbClr val="FFFF00"/>
                </a:highlight>
              </a:rPr>
              <a:t>flexibility</a:t>
            </a:r>
            <a:r>
              <a:rPr lang="en-GB" sz="3400" dirty="0"/>
              <a:t>, rather than on strict planning methods and tools.</a:t>
            </a:r>
          </a:p>
          <a:p>
            <a:pPr marL="0" indent="0">
              <a:buNone/>
            </a:pPr>
            <a:r>
              <a:rPr lang="en-GB" sz="3400" dirty="0">
                <a:solidFill>
                  <a:schemeClr val="bg1"/>
                </a:solidFill>
                <a:highlight>
                  <a:srgbClr val="FFFF00"/>
                </a:highlight>
              </a:rPr>
              <a:t>Agile dev methods reflect the new values of focusing on people and embracing change.</a:t>
            </a:r>
          </a:p>
        </p:txBody>
      </p:sp>
      <p:pic>
        <p:nvPicPr>
          <p:cNvPr id="4" name="Picture 3" descr="A diagram of a software development process&#10;&#10;Description automatically generated">
            <a:extLst>
              <a:ext uri="{FF2B5EF4-FFF2-40B4-BE49-F238E27FC236}">
                <a16:creationId xmlns:a16="http://schemas.microsoft.com/office/drawing/2014/main" id="{F7AE456C-0FB8-60BC-6572-12E99904EAC8}"/>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8133" r="17163"/>
          <a:stretch/>
        </p:blipFill>
        <p:spPr>
          <a:xfrm>
            <a:off x="6829695" y="1543148"/>
            <a:ext cx="5199017" cy="4503224"/>
          </a:xfrm>
          <a:prstGeom prst="rect">
            <a:avLst/>
          </a:prstGeom>
        </p:spPr>
      </p:pic>
    </p:spTree>
    <p:extLst>
      <p:ext uri="{BB962C8B-B14F-4D97-AF65-F5344CB8AC3E}">
        <p14:creationId xmlns:p14="http://schemas.microsoft.com/office/powerpoint/2010/main" val="2181156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9517C-23A2-4DA2-8A01-43F1237896E3}"/>
              </a:ext>
            </a:extLst>
          </p:cNvPr>
          <p:cNvSpPr>
            <a:spLocks noGrp="1"/>
          </p:cNvSpPr>
          <p:nvPr>
            <p:ph type="title"/>
          </p:nvPr>
        </p:nvSpPr>
        <p:spPr>
          <a:xfrm>
            <a:off x="489856" y="53068"/>
            <a:ext cx="10515600" cy="1325563"/>
          </a:xfrm>
        </p:spPr>
        <p:txBody>
          <a:bodyPr>
            <a:normAutofit/>
          </a:bodyPr>
          <a:lstStyle/>
          <a:p>
            <a:r>
              <a:rPr lang="en-GB" sz="5400" b="1" u="sng" dirty="0"/>
              <a:t>Agile Development</a:t>
            </a:r>
          </a:p>
        </p:txBody>
      </p:sp>
      <p:sp>
        <p:nvSpPr>
          <p:cNvPr id="3" name="Content Placeholder 2">
            <a:extLst>
              <a:ext uri="{FF2B5EF4-FFF2-40B4-BE49-F238E27FC236}">
                <a16:creationId xmlns:a16="http://schemas.microsoft.com/office/drawing/2014/main" id="{7CA8EAED-764C-4779-B906-7C62535EC336}"/>
              </a:ext>
            </a:extLst>
          </p:cNvPr>
          <p:cNvSpPr>
            <a:spLocks noGrp="1"/>
          </p:cNvSpPr>
          <p:nvPr>
            <p:ph idx="1"/>
          </p:nvPr>
        </p:nvSpPr>
        <p:spPr>
          <a:xfrm>
            <a:off x="607785" y="1169737"/>
            <a:ext cx="10976430" cy="5548110"/>
          </a:xfrm>
        </p:spPr>
        <p:txBody>
          <a:bodyPr>
            <a:normAutofit fontScale="77500" lnSpcReduction="20000"/>
          </a:bodyPr>
          <a:lstStyle/>
          <a:p>
            <a:pPr>
              <a:lnSpc>
                <a:spcPct val="120000"/>
              </a:lnSpc>
              <a:spcBef>
                <a:spcPts val="0"/>
              </a:spcBef>
              <a:spcAft>
                <a:spcPts val="300"/>
              </a:spcAft>
            </a:pPr>
            <a:r>
              <a:rPr lang="en-GB" dirty="0"/>
              <a:t>Agile development methods include </a:t>
            </a:r>
            <a:r>
              <a:rPr lang="en-GB" dirty="0">
                <a:solidFill>
                  <a:schemeClr val="bg1"/>
                </a:solidFill>
                <a:highlight>
                  <a:srgbClr val="FFFF00"/>
                </a:highlight>
              </a:rPr>
              <a:t>requirements gathering </a:t>
            </a:r>
            <a:r>
              <a:rPr lang="en-GB" dirty="0"/>
              <a:t>and </a:t>
            </a:r>
            <a:r>
              <a:rPr lang="en-GB" dirty="0">
                <a:solidFill>
                  <a:schemeClr val="bg1"/>
                </a:solidFill>
                <a:highlight>
                  <a:srgbClr val="FFFF00"/>
                </a:highlight>
              </a:rPr>
              <a:t>prototype development </a:t>
            </a:r>
            <a:r>
              <a:rPr lang="en-GB" dirty="0"/>
              <a:t>&amp; feature improvement with cross-functional teams and collaboration with users/client/customers. </a:t>
            </a:r>
          </a:p>
          <a:p>
            <a:pPr>
              <a:lnSpc>
                <a:spcPct val="120000"/>
              </a:lnSpc>
              <a:spcBef>
                <a:spcPts val="0"/>
              </a:spcBef>
              <a:spcAft>
                <a:spcPts val="300"/>
              </a:spcAft>
            </a:pPr>
            <a:r>
              <a:rPr lang="en-GB" b="1" dirty="0"/>
              <a:t>Key aspects of agile include: </a:t>
            </a:r>
          </a:p>
          <a:p>
            <a:pPr lvl="1">
              <a:lnSpc>
                <a:spcPct val="120000"/>
              </a:lnSpc>
              <a:spcBef>
                <a:spcPts val="0"/>
              </a:spcBef>
              <a:spcAft>
                <a:spcPts val="300"/>
              </a:spcAft>
            </a:pPr>
            <a:r>
              <a:rPr lang="en-GB" sz="2800" dirty="0"/>
              <a:t>Early implementation, </a:t>
            </a:r>
          </a:p>
          <a:p>
            <a:pPr lvl="1">
              <a:lnSpc>
                <a:spcPct val="120000"/>
              </a:lnSpc>
              <a:spcBef>
                <a:spcPts val="0"/>
              </a:spcBef>
              <a:spcAft>
                <a:spcPts val="300"/>
              </a:spcAft>
            </a:pPr>
            <a:r>
              <a:rPr lang="en-GB" sz="2800" dirty="0"/>
              <a:t>Frequent meetings, </a:t>
            </a:r>
          </a:p>
          <a:p>
            <a:pPr lvl="1">
              <a:lnSpc>
                <a:spcPct val="120000"/>
              </a:lnSpc>
              <a:spcBef>
                <a:spcPts val="0"/>
              </a:spcBef>
              <a:spcAft>
                <a:spcPts val="300"/>
              </a:spcAft>
            </a:pPr>
            <a:r>
              <a:rPr lang="en-GB" sz="2800" dirty="0"/>
              <a:t>Flexible/adaptive planning, </a:t>
            </a:r>
          </a:p>
          <a:p>
            <a:pPr lvl="1">
              <a:lnSpc>
                <a:spcPct val="120000"/>
              </a:lnSpc>
              <a:spcBef>
                <a:spcPts val="0"/>
              </a:spcBef>
              <a:spcAft>
                <a:spcPts val="300"/>
              </a:spcAft>
            </a:pPr>
            <a:r>
              <a:rPr lang="en-GB" sz="2800" dirty="0"/>
              <a:t>Evolutionary development &amp; continual improvement and </a:t>
            </a:r>
          </a:p>
          <a:p>
            <a:pPr lvl="1">
              <a:lnSpc>
                <a:spcPct val="120000"/>
              </a:lnSpc>
              <a:spcBef>
                <a:spcPts val="0"/>
              </a:spcBef>
              <a:spcAft>
                <a:spcPts val="300"/>
              </a:spcAft>
            </a:pPr>
            <a:r>
              <a:rPr lang="en-GB" sz="2800" dirty="0"/>
              <a:t>Flexible changes in requirements, prototypes &amp; implementation, deployment &amp; maintenance updates.</a:t>
            </a:r>
          </a:p>
          <a:p>
            <a:pPr>
              <a:lnSpc>
                <a:spcPct val="120000"/>
              </a:lnSpc>
              <a:spcBef>
                <a:spcPts val="0"/>
              </a:spcBef>
              <a:spcAft>
                <a:spcPts val="300"/>
              </a:spcAft>
            </a:pPr>
            <a:r>
              <a:rPr lang="en-GB" dirty="0"/>
              <a:t>Agile methods focus on iterative quick start prototype development, frequent user feedback and iterative (cyclical) feature/prototype improvement.</a:t>
            </a:r>
          </a:p>
          <a:p>
            <a:pPr>
              <a:lnSpc>
                <a:spcPct val="120000"/>
              </a:lnSpc>
              <a:spcBef>
                <a:spcPts val="0"/>
              </a:spcBef>
              <a:spcAft>
                <a:spcPts val="300"/>
              </a:spcAft>
            </a:pPr>
            <a:r>
              <a:rPr lang="en-GB" dirty="0"/>
              <a:t>The principles of Agile can be used by individuals on individual projects as well as in teams.</a:t>
            </a:r>
          </a:p>
          <a:p>
            <a:pPr>
              <a:lnSpc>
                <a:spcPct val="120000"/>
              </a:lnSpc>
              <a:spcBef>
                <a:spcPts val="0"/>
              </a:spcBef>
              <a:spcAft>
                <a:spcPts val="300"/>
              </a:spcAft>
            </a:pPr>
            <a:r>
              <a:rPr lang="en-GB" dirty="0"/>
              <a:t>Typically, Agile development methods are commonly used by Software Development </a:t>
            </a:r>
            <a:r>
              <a:rPr lang="en-GB" b="1" dirty="0"/>
              <a:t>Teams</a:t>
            </a:r>
            <a:r>
              <a:rPr lang="en-GB" dirty="0"/>
              <a:t> to build software collaboratively.</a:t>
            </a:r>
          </a:p>
        </p:txBody>
      </p:sp>
      <p:pic>
        <p:nvPicPr>
          <p:cNvPr id="8" name="Graphic 7" descr="Meeting outline">
            <a:extLst>
              <a:ext uri="{FF2B5EF4-FFF2-40B4-BE49-F238E27FC236}">
                <a16:creationId xmlns:a16="http://schemas.microsoft.com/office/drawing/2014/main" id="{3DAFC01C-1E37-561F-0551-99A6A741640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82995" y="1682588"/>
            <a:ext cx="2261204" cy="2261204"/>
          </a:xfrm>
          <a:prstGeom prst="rect">
            <a:avLst/>
          </a:prstGeom>
        </p:spPr>
      </p:pic>
      <p:sp>
        <p:nvSpPr>
          <p:cNvPr id="9" name="Rectangle 8">
            <a:extLst>
              <a:ext uri="{FF2B5EF4-FFF2-40B4-BE49-F238E27FC236}">
                <a16:creationId xmlns:a16="http://schemas.microsoft.com/office/drawing/2014/main" id="{F83BDFD4-9038-CC79-9FD8-75D4FE128F69}"/>
              </a:ext>
            </a:extLst>
          </p:cNvPr>
          <p:cNvSpPr/>
          <p:nvPr/>
        </p:nvSpPr>
        <p:spPr>
          <a:xfrm>
            <a:off x="369261" y="313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871286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9517C-23A2-4DA2-8A01-43F1237896E3}"/>
              </a:ext>
            </a:extLst>
          </p:cNvPr>
          <p:cNvSpPr>
            <a:spLocks noGrp="1"/>
          </p:cNvSpPr>
          <p:nvPr>
            <p:ph type="title"/>
          </p:nvPr>
        </p:nvSpPr>
        <p:spPr>
          <a:xfrm>
            <a:off x="421840" y="137778"/>
            <a:ext cx="10515600" cy="933833"/>
          </a:xfrm>
        </p:spPr>
        <p:txBody>
          <a:bodyPr>
            <a:normAutofit/>
          </a:bodyPr>
          <a:lstStyle/>
          <a:p>
            <a:r>
              <a:rPr lang="en-GB" b="1" u="sng" dirty="0"/>
              <a:t>Rapid Application Development (RAD)</a:t>
            </a:r>
          </a:p>
        </p:txBody>
      </p:sp>
      <p:sp>
        <p:nvSpPr>
          <p:cNvPr id="3" name="Content Placeholder 2">
            <a:extLst>
              <a:ext uri="{FF2B5EF4-FFF2-40B4-BE49-F238E27FC236}">
                <a16:creationId xmlns:a16="http://schemas.microsoft.com/office/drawing/2014/main" id="{7CA8EAED-764C-4779-B906-7C62535EC336}"/>
              </a:ext>
            </a:extLst>
          </p:cNvPr>
          <p:cNvSpPr>
            <a:spLocks noGrp="1"/>
          </p:cNvSpPr>
          <p:nvPr>
            <p:ph idx="1"/>
          </p:nvPr>
        </p:nvSpPr>
        <p:spPr>
          <a:xfrm>
            <a:off x="381766" y="1007187"/>
            <a:ext cx="11294977" cy="6277429"/>
          </a:xfrm>
        </p:spPr>
        <p:txBody>
          <a:bodyPr>
            <a:normAutofit fontScale="40000" lnSpcReduction="20000"/>
          </a:bodyPr>
          <a:lstStyle/>
          <a:p>
            <a:pPr>
              <a:lnSpc>
                <a:spcPct val="120000"/>
              </a:lnSpc>
              <a:spcBef>
                <a:spcPts val="0"/>
              </a:spcBef>
              <a:spcAft>
                <a:spcPts val="600"/>
              </a:spcAft>
            </a:pPr>
            <a:r>
              <a:rPr lang="en-US" sz="6000" dirty="0"/>
              <a:t>The Waterfall method had it’s roots in </a:t>
            </a:r>
            <a:r>
              <a:rPr lang="en-US" sz="6000" b="1" dirty="0">
                <a:solidFill>
                  <a:schemeClr val="bg1"/>
                </a:solidFill>
                <a:highlight>
                  <a:srgbClr val="FFFF00"/>
                </a:highlight>
              </a:rPr>
              <a:t>conventional engineering</a:t>
            </a:r>
            <a:r>
              <a:rPr lang="en-US" sz="6000" dirty="0"/>
              <a:t>. </a:t>
            </a:r>
          </a:p>
          <a:p>
            <a:pPr>
              <a:lnSpc>
                <a:spcPct val="120000"/>
              </a:lnSpc>
              <a:spcBef>
                <a:spcPts val="0"/>
              </a:spcBef>
              <a:spcAft>
                <a:spcPts val="600"/>
              </a:spcAft>
            </a:pPr>
            <a:r>
              <a:rPr lang="en-US" sz="6000" dirty="0"/>
              <a:t>Which involved very carefully planning and absolute sequential stages that had to be progressed through in a linear fashion and did not have the flexibility of returning to and updating earlier stages. </a:t>
            </a:r>
          </a:p>
          <a:p>
            <a:pPr>
              <a:lnSpc>
                <a:spcPct val="120000"/>
              </a:lnSpc>
              <a:spcBef>
                <a:spcPts val="0"/>
              </a:spcBef>
              <a:spcAft>
                <a:spcPts val="600"/>
              </a:spcAft>
            </a:pPr>
            <a:r>
              <a:rPr lang="en-US" sz="6000" dirty="0"/>
              <a:t>To address this, in the early 1990s, the early creators of </a:t>
            </a:r>
            <a:r>
              <a:rPr lang="en-US" sz="6000" b="1" dirty="0"/>
              <a:t>RAD</a:t>
            </a:r>
            <a:r>
              <a:rPr lang="en-US" sz="6000" dirty="0"/>
              <a:t> saw that </a:t>
            </a:r>
            <a:r>
              <a:rPr lang="en-US" sz="6000" b="1" dirty="0">
                <a:solidFill>
                  <a:schemeClr val="bg1"/>
                </a:solidFill>
                <a:highlight>
                  <a:srgbClr val="FFFF00"/>
                </a:highlight>
              </a:rPr>
              <a:t>software engineering were different </a:t>
            </a:r>
            <a:r>
              <a:rPr lang="en-US" sz="6000" dirty="0"/>
              <a:t>in that software </a:t>
            </a:r>
            <a:r>
              <a:rPr lang="en-US" sz="6000" b="1" dirty="0"/>
              <a:t>wasn’t a fixed structure </a:t>
            </a:r>
            <a:r>
              <a:rPr lang="en-US" sz="6000" dirty="0"/>
              <a:t>such as a bridge or building. </a:t>
            </a:r>
            <a:r>
              <a:rPr lang="en-US" sz="6000" dirty="0">
                <a:solidFill>
                  <a:schemeClr val="bg1"/>
                </a:solidFill>
                <a:highlight>
                  <a:srgbClr val="FFFF00"/>
                </a:highlight>
              </a:rPr>
              <a:t>Software was soft </a:t>
            </a:r>
            <a:r>
              <a:rPr lang="en-US" sz="6000" dirty="0"/>
              <a:t>not hard, it was malleable/flexible and could be changed/updated to suit the needs of the user.</a:t>
            </a:r>
          </a:p>
          <a:p>
            <a:pPr>
              <a:lnSpc>
                <a:spcPct val="120000"/>
              </a:lnSpc>
              <a:spcBef>
                <a:spcPts val="0"/>
              </a:spcBef>
              <a:spcAft>
                <a:spcPts val="600"/>
              </a:spcAft>
            </a:pPr>
            <a:r>
              <a:rPr lang="en-US" sz="6000" dirty="0"/>
              <a:t>And that </a:t>
            </a:r>
            <a:r>
              <a:rPr lang="en-US" sz="6000" dirty="0">
                <a:solidFill>
                  <a:schemeClr val="bg1"/>
                </a:solidFill>
                <a:highlight>
                  <a:srgbClr val="FFFF00"/>
                </a:highlight>
              </a:rPr>
              <a:t>Software/App./Game development </a:t>
            </a:r>
            <a:r>
              <a:rPr lang="en-US" sz="6000" dirty="0"/>
              <a:t>was not limited to traditional methods of engineering. </a:t>
            </a:r>
          </a:p>
          <a:p>
            <a:pPr>
              <a:lnSpc>
                <a:spcPct val="120000"/>
              </a:lnSpc>
              <a:spcBef>
                <a:spcPts val="0"/>
              </a:spcBef>
              <a:spcAft>
                <a:spcPts val="600"/>
              </a:spcAft>
            </a:pPr>
            <a:r>
              <a:rPr lang="en-US" sz="6000" dirty="0"/>
              <a:t>Less emphasis could be put on initial and absolute planning, and that </a:t>
            </a:r>
            <a:r>
              <a:rPr lang="en-US" sz="6000" b="1" dirty="0"/>
              <a:t>software engineering is more of an adaptive evolving process that could be iterative</a:t>
            </a:r>
            <a:r>
              <a:rPr lang="en-US" sz="6000" dirty="0"/>
              <a:t>.</a:t>
            </a:r>
          </a:p>
          <a:p>
            <a:pPr>
              <a:lnSpc>
                <a:spcPct val="120000"/>
              </a:lnSpc>
              <a:spcBef>
                <a:spcPts val="0"/>
              </a:spcBef>
              <a:spcAft>
                <a:spcPts val="600"/>
              </a:spcAft>
            </a:pPr>
            <a:r>
              <a:rPr lang="en-US" sz="6000" b="1" dirty="0"/>
              <a:t>Rapid Application Development </a:t>
            </a:r>
            <a:r>
              <a:rPr lang="en-US" sz="6000" dirty="0"/>
              <a:t>or RAD focuses less on rigid plans and more on fast, iterative cycles of prototyping and relies on </a:t>
            </a:r>
            <a:r>
              <a:rPr lang="en-US" sz="6000" b="1" dirty="0"/>
              <a:t>user feedback </a:t>
            </a:r>
            <a:r>
              <a:rPr lang="en-US" sz="6000" dirty="0"/>
              <a:t>throughout.</a:t>
            </a:r>
            <a:endParaRPr lang="en-US" sz="2500" dirty="0"/>
          </a:p>
          <a:p>
            <a:pPr marL="457200" lvl="1" indent="0">
              <a:lnSpc>
                <a:spcPct val="120000"/>
              </a:lnSpc>
              <a:spcBef>
                <a:spcPts val="0"/>
              </a:spcBef>
              <a:spcAft>
                <a:spcPts val="600"/>
              </a:spcAft>
              <a:buNone/>
            </a:pPr>
            <a:endParaRPr lang="en-US" sz="1600" dirty="0"/>
          </a:p>
        </p:txBody>
      </p:sp>
      <p:pic>
        <p:nvPicPr>
          <p:cNvPr id="10" name="Graphic 9" descr="Circles with arrows outline">
            <a:extLst>
              <a:ext uri="{FF2B5EF4-FFF2-40B4-BE49-F238E27FC236}">
                <a16:creationId xmlns:a16="http://schemas.microsoft.com/office/drawing/2014/main" id="{36F0ED3E-3D04-20EF-6DB2-60E46D381F0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03556" y="-102441"/>
            <a:ext cx="1588444" cy="1588444"/>
          </a:xfrm>
          <a:prstGeom prst="rect">
            <a:avLst/>
          </a:prstGeom>
        </p:spPr>
      </p:pic>
      <p:sp>
        <p:nvSpPr>
          <p:cNvPr id="11" name="Rectangle 10">
            <a:extLst>
              <a:ext uri="{FF2B5EF4-FFF2-40B4-BE49-F238E27FC236}">
                <a16:creationId xmlns:a16="http://schemas.microsoft.com/office/drawing/2014/main" id="{96DC5BC6-8A84-3FB4-92DA-E91AB35ABDA9}"/>
              </a:ext>
            </a:extLst>
          </p:cNvPr>
          <p:cNvSpPr/>
          <p:nvPr/>
        </p:nvSpPr>
        <p:spPr>
          <a:xfrm>
            <a:off x="261171" y="202203"/>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772765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9517C-23A2-4DA2-8A01-43F1237896E3}"/>
              </a:ext>
            </a:extLst>
          </p:cNvPr>
          <p:cNvSpPr>
            <a:spLocks noGrp="1"/>
          </p:cNvSpPr>
          <p:nvPr>
            <p:ph type="title"/>
          </p:nvPr>
        </p:nvSpPr>
        <p:spPr>
          <a:xfrm>
            <a:off x="606533" y="318317"/>
            <a:ext cx="10515600" cy="1325563"/>
          </a:xfrm>
        </p:spPr>
        <p:txBody>
          <a:bodyPr>
            <a:normAutofit/>
          </a:bodyPr>
          <a:lstStyle/>
          <a:p>
            <a:r>
              <a:rPr lang="en-GB" b="1" u="sng" dirty="0"/>
              <a:t>Rapid Application Development</a:t>
            </a:r>
          </a:p>
        </p:txBody>
      </p:sp>
      <p:sp>
        <p:nvSpPr>
          <p:cNvPr id="3" name="Content Placeholder 2">
            <a:extLst>
              <a:ext uri="{FF2B5EF4-FFF2-40B4-BE49-F238E27FC236}">
                <a16:creationId xmlns:a16="http://schemas.microsoft.com/office/drawing/2014/main" id="{7CA8EAED-764C-4779-B906-7C62535EC336}"/>
              </a:ext>
            </a:extLst>
          </p:cNvPr>
          <p:cNvSpPr>
            <a:spLocks noGrp="1"/>
          </p:cNvSpPr>
          <p:nvPr>
            <p:ph idx="1"/>
          </p:nvPr>
        </p:nvSpPr>
        <p:spPr>
          <a:xfrm>
            <a:off x="344982" y="1503404"/>
            <a:ext cx="11038703" cy="5354596"/>
          </a:xfrm>
        </p:spPr>
        <p:txBody>
          <a:bodyPr>
            <a:normAutofit/>
          </a:bodyPr>
          <a:lstStyle/>
          <a:p>
            <a:pPr algn="l"/>
            <a:r>
              <a:rPr lang="en-US" sz="3200" dirty="0"/>
              <a:t>The initial phases of RAD included: </a:t>
            </a:r>
            <a:br>
              <a:rPr lang="en-US" sz="3200" dirty="0"/>
            </a:br>
            <a:r>
              <a:rPr lang="en-US" sz="3200" dirty="0"/>
              <a:t>1: </a:t>
            </a:r>
            <a:r>
              <a:rPr lang="en-US" dirty="0"/>
              <a:t>Requirements planning</a:t>
            </a:r>
            <a:br>
              <a:rPr lang="en-US" dirty="0"/>
            </a:br>
            <a:r>
              <a:rPr lang="en-US" dirty="0"/>
              <a:t>2: User design</a:t>
            </a:r>
            <a:br>
              <a:rPr lang="en-US" dirty="0"/>
            </a:br>
            <a:r>
              <a:rPr lang="en-US" dirty="0"/>
              <a:t>3: Rapid construction and </a:t>
            </a:r>
            <a:br>
              <a:rPr lang="en-US" dirty="0"/>
            </a:br>
            <a:r>
              <a:rPr lang="en-US" dirty="0"/>
              <a:t>4. Cutover/Deployment</a:t>
            </a:r>
          </a:p>
          <a:p>
            <a:r>
              <a:rPr lang="en-US" sz="3200" dirty="0"/>
              <a:t>The updated RAD model includes these 4 key steps:</a:t>
            </a:r>
          </a:p>
          <a:p>
            <a:pPr marL="971550" lvl="1" indent="-514350">
              <a:buFont typeface="+mj-lt"/>
              <a:buAutoNum type="arabicPeriod"/>
            </a:pPr>
            <a:r>
              <a:rPr lang="en-US" sz="3200" b="1" dirty="0"/>
              <a:t>Requirements definition</a:t>
            </a:r>
          </a:p>
          <a:p>
            <a:pPr marL="971550" lvl="1" indent="-514350">
              <a:buFont typeface="+mj-lt"/>
              <a:buAutoNum type="arabicPeriod"/>
            </a:pPr>
            <a:r>
              <a:rPr lang="en-US" sz="3200" b="1" dirty="0"/>
              <a:t>Initial Prototype</a:t>
            </a:r>
          </a:p>
          <a:p>
            <a:pPr marL="971550" lvl="1" indent="-514350">
              <a:buFont typeface="+mj-lt"/>
              <a:buAutoNum type="arabicPeriod"/>
            </a:pPr>
            <a:r>
              <a:rPr lang="en-US" sz="3200" b="1" dirty="0"/>
              <a:t>Iterative Development (with user feedback)</a:t>
            </a:r>
          </a:p>
          <a:p>
            <a:pPr marL="971550" lvl="1" indent="-514350">
              <a:buFont typeface="+mj-lt"/>
              <a:buAutoNum type="arabicPeriod"/>
            </a:pPr>
            <a:r>
              <a:rPr lang="en-US" sz="3200" b="1" dirty="0"/>
              <a:t>Deployment</a:t>
            </a:r>
          </a:p>
          <a:p>
            <a:pPr marL="457200" lvl="1" indent="0">
              <a:buNone/>
            </a:pPr>
            <a:endParaRPr lang="en-US" sz="1800" dirty="0"/>
          </a:p>
        </p:txBody>
      </p:sp>
      <p:sp>
        <p:nvSpPr>
          <p:cNvPr id="4" name="Rectangle 3">
            <a:extLst>
              <a:ext uri="{FF2B5EF4-FFF2-40B4-BE49-F238E27FC236}">
                <a16:creationId xmlns:a16="http://schemas.microsoft.com/office/drawing/2014/main" id="{C04AE33A-E4F8-DCB8-F9E6-E5A26C100754}"/>
              </a:ext>
            </a:extLst>
          </p:cNvPr>
          <p:cNvSpPr/>
          <p:nvPr/>
        </p:nvSpPr>
        <p:spPr>
          <a:xfrm>
            <a:off x="384543" y="57860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93669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318317"/>
            <a:ext cx="10515600" cy="1325563"/>
          </a:xfrm>
        </p:spPr>
        <p:txBody>
          <a:bodyPr>
            <a:normAutofit/>
          </a:bodyPr>
          <a:lstStyle/>
          <a:p>
            <a:r>
              <a:rPr lang="en-GB" sz="4800" b="1" u="sng" dirty="0"/>
              <a:t>RAD: Rapid Application Development</a:t>
            </a:r>
          </a:p>
        </p:txBody>
      </p:sp>
      <p:sp>
        <p:nvSpPr>
          <p:cNvPr id="3" name="Content Placeholder 2"/>
          <p:cNvSpPr>
            <a:spLocks noGrp="1"/>
          </p:cNvSpPr>
          <p:nvPr>
            <p:ph idx="1"/>
          </p:nvPr>
        </p:nvSpPr>
        <p:spPr>
          <a:xfrm>
            <a:off x="655320" y="1546951"/>
            <a:ext cx="10596154" cy="4601300"/>
          </a:xfrm>
        </p:spPr>
        <p:txBody>
          <a:bodyPr>
            <a:normAutofit lnSpcReduction="10000"/>
          </a:bodyPr>
          <a:lstStyle/>
          <a:p>
            <a:r>
              <a:rPr lang="en-GB" sz="3200" dirty="0"/>
              <a:t>RAD is user-focused, iterative and emphasis practical prototype over process.</a:t>
            </a:r>
          </a:p>
          <a:p>
            <a:r>
              <a:rPr lang="en-GB" sz="3200" dirty="0"/>
              <a:t>However </a:t>
            </a:r>
            <a:r>
              <a:rPr lang="en-GB" sz="3200" dirty="0">
                <a:solidFill>
                  <a:schemeClr val="bg1"/>
                </a:solidFill>
                <a:highlight>
                  <a:srgbClr val="FFFF00"/>
                </a:highlight>
              </a:rPr>
              <a:t>documentation was typically still extensive </a:t>
            </a:r>
            <a:r>
              <a:rPr lang="en-GB" sz="3200" dirty="0"/>
              <a:t>at the design phase e.g. Vast array of UML diagrams for design / systems analysis.</a:t>
            </a:r>
          </a:p>
          <a:p>
            <a:r>
              <a:rPr lang="en-GB" sz="3200" dirty="0"/>
              <a:t>Popular today for creating managing and maintaining large complex systems.</a:t>
            </a:r>
          </a:p>
          <a:p>
            <a:r>
              <a:rPr lang="en-GB" sz="3200" dirty="0"/>
              <a:t>Modified versions of RAD with less focus on documentation such as </a:t>
            </a:r>
            <a:r>
              <a:rPr lang="en-GB" sz="3200" b="1" dirty="0"/>
              <a:t>prototyping</a:t>
            </a:r>
            <a:r>
              <a:rPr lang="en-GB" sz="3200" dirty="0"/>
              <a:t>, are popular today for creating </a:t>
            </a:r>
            <a:r>
              <a:rPr lang="en-GB" sz="3200" b="1" dirty="0"/>
              <a:t>smaller scale software projects</a:t>
            </a:r>
            <a:r>
              <a:rPr lang="en-GB" sz="3200" dirty="0"/>
              <a:t>.</a:t>
            </a:r>
          </a:p>
        </p:txBody>
      </p:sp>
      <p:sp>
        <p:nvSpPr>
          <p:cNvPr id="4" name="Rectangle 3">
            <a:extLst>
              <a:ext uri="{FF2B5EF4-FFF2-40B4-BE49-F238E27FC236}">
                <a16:creationId xmlns:a16="http://schemas.microsoft.com/office/drawing/2014/main" id="{01CC9FDA-F2E4-252A-1483-E068549743CF}"/>
              </a:ext>
            </a:extLst>
          </p:cNvPr>
          <p:cNvSpPr/>
          <p:nvPr/>
        </p:nvSpPr>
        <p:spPr>
          <a:xfrm>
            <a:off x="514468" y="578606"/>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086176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9517C-23A2-4DA2-8A01-43F1237896E3}"/>
              </a:ext>
            </a:extLst>
          </p:cNvPr>
          <p:cNvSpPr>
            <a:spLocks noGrp="1"/>
          </p:cNvSpPr>
          <p:nvPr>
            <p:ph type="title"/>
          </p:nvPr>
        </p:nvSpPr>
        <p:spPr>
          <a:xfrm>
            <a:off x="437606" y="103868"/>
            <a:ext cx="10515600" cy="1325563"/>
          </a:xfrm>
        </p:spPr>
        <p:txBody>
          <a:bodyPr/>
          <a:lstStyle/>
          <a:p>
            <a:r>
              <a:rPr lang="en-GB" b="1" u="sng" dirty="0"/>
              <a:t>Agile methods: FDD, Kanban and SCRUM</a:t>
            </a:r>
          </a:p>
        </p:txBody>
      </p:sp>
      <p:sp>
        <p:nvSpPr>
          <p:cNvPr id="3" name="Content Placeholder 2">
            <a:extLst>
              <a:ext uri="{FF2B5EF4-FFF2-40B4-BE49-F238E27FC236}">
                <a16:creationId xmlns:a16="http://schemas.microsoft.com/office/drawing/2014/main" id="{7CA8EAED-764C-4779-B906-7C62535EC336}"/>
              </a:ext>
            </a:extLst>
          </p:cNvPr>
          <p:cNvSpPr>
            <a:spLocks noGrp="1"/>
          </p:cNvSpPr>
          <p:nvPr>
            <p:ph idx="1"/>
          </p:nvPr>
        </p:nvSpPr>
        <p:spPr>
          <a:xfrm>
            <a:off x="246017" y="1328692"/>
            <a:ext cx="11508377" cy="5425440"/>
          </a:xfrm>
        </p:spPr>
        <p:txBody>
          <a:bodyPr>
            <a:normAutofit fontScale="92500" lnSpcReduction="10000"/>
          </a:bodyPr>
          <a:lstStyle/>
          <a:p>
            <a:pPr marL="0" indent="0">
              <a:buNone/>
            </a:pPr>
            <a:r>
              <a:rPr lang="en-GB" dirty="0"/>
              <a:t>Some other example Agile development methods include </a:t>
            </a:r>
            <a:r>
              <a:rPr lang="en-GB" b="1" dirty="0"/>
              <a:t>FDD</a:t>
            </a:r>
            <a:r>
              <a:rPr lang="en-GB" dirty="0"/>
              <a:t>, </a:t>
            </a:r>
            <a:r>
              <a:rPr lang="en-GB" b="1" dirty="0"/>
              <a:t>Kanban</a:t>
            </a:r>
            <a:r>
              <a:rPr lang="en-GB" dirty="0"/>
              <a:t>, </a:t>
            </a:r>
            <a:r>
              <a:rPr lang="en-GB" b="1" dirty="0"/>
              <a:t>SCRUM</a:t>
            </a:r>
            <a:r>
              <a:rPr lang="en-GB" dirty="0"/>
              <a:t>.</a:t>
            </a:r>
          </a:p>
          <a:p>
            <a:r>
              <a:rPr lang="en-GB" b="1" dirty="0">
                <a:highlight>
                  <a:srgbClr val="808000"/>
                </a:highlight>
              </a:rPr>
              <a:t>Feature-driven development </a:t>
            </a:r>
            <a:r>
              <a:rPr lang="en-GB" dirty="0">
                <a:highlight>
                  <a:srgbClr val="808000"/>
                </a:highlight>
              </a:rPr>
              <a:t>(FDD) </a:t>
            </a:r>
            <a:r>
              <a:rPr lang="en-GB" dirty="0"/>
              <a:t>is an agile software development framework, that focuses on identifying required ‘</a:t>
            </a:r>
            <a:r>
              <a:rPr lang="en-GB" b="1" dirty="0"/>
              <a:t>features</a:t>
            </a:r>
            <a:r>
              <a:rPr lang="en-GB" dirty="0"/>
              <a:t>’, assigning features to personnel/teams/people and building software, feature by feature.</a:t>
            </a:r>
          </a:p>
          <a:p>
            <a:pPr lvl="1"/>
            <a:r>
              <a:rPr lang="en-GB" dirty="0"/>
              <a:t>Bg. For an overview of the </a:t>
            </a:r>
            <a:r>
              <a:rPr lang="en-GB" dirty="0">
                <a:hlinkClick r:id="rId2"/>
              </a:rPr>
              <a:t>FDD framework please click here</a:t>
            </a:r>
            <a:r>
              <a:rPr lang="en-GB" dirty="0"/>
              <a:t>.</a:t>
            </a:r>
          </a:p>
          <a:p>
            <a:r>
              <a:rPr lang="en-GB" b="1" dirty="0">
                <a:highlight>
                  <a:srgbClr val="808000"/>
                </a:highlight>
              </a:rPr>
              <a:t>Kanban</a:t>
            </a:r>
            <a:r>
              <a:rPr lang="en-GB" dirty="0"/>
              <a:t> (developed by Japanese company Toyota)  is a project scheduling &amp; development method that uses a </a:t>
            </a:r>
            <a:r>
              <a:rPr lang="en-GB" b="1" dirty="0"/>
              <a:t>visual ‘Kanban board</a:t>
            </a:r>
            <a:r>
              <a:rPr lang="en-GB" dirty="0"/>
              <a:t>’ that moves identified </a:t>
            </a:r>
            <a:r>
              <a:rPr lang="en-GB" b="1" dirty="0"/>
              <a:t>required product features </a:t>
            </a:r>
            <a:r>
              <a:rPr lang="en-GB" dirty="0"/>
              <a:t>known as a ‘</a:t>
            </a:r>
            <a:r>
              <a:rPr lang="en-GB" b="1" dirty="0"/>
              <a:t>backlog list</a:t>
            </a:r>
            <a:r>
              <a:rPr lang="en-GB" dirty="0"/>
              <a:t>’ through typical project stages to production/deployment. </a:t>
            </a:r>
          </a:p>
          <a:p>
            <a:pPr lvl="1"/>
            <a:r>
              <a:rPr lang="en-GB" sz="2200" dirty="0"/>
              <a:t>Bg. For a Kanban </a:t>
            </a:r>
            <a:r>
              <a:rPr lang="en-GB" sz="2200" dirty="0">
                <a:hlinkClick r:id="rId3"/>
              </a:rPr>
              <a:t>overview</a:t>
            </a:r>
            <a:r>
              <a:rPr lang="en-GB" sz="2200" dirty="0"/>
              <a:t> and example </a:t>
            </a:r>
            <a:r>
              <a:rPr lang="en-GB" sz="2200" dirty="0">
                <a:hlinkClick r:id="rId4"/>
              </a:rPr>
              <a:t>tools</a:t>
            </a:r>
            <a:r>
              <a:rPr lang="en-GB" sz="2200" dirty="0"/>
              <a:t>, please click the preceding links.</a:t>
            </a:r>
          </a:p>
          <a:p>
            <a:r>
              <a:rPr lang="en-GB" b="1" dirty="0">
                <a:highlight>
                  <a:srgbClr val="808000"/>
                </a:highlight>
              </a:rPr>
              <a:t>SCRUM</a:t>
            </a:r>
            <a:r>
              <a:rPr lang="en-GB" dirty="0"/>
              <a:t> is a </a:t>
            </a:r>
            <a:r>
              <a:rPr lang="en-GB" b="1" dirty="0"/>
              <a:t>team-orientated feature focused </a:t>
            </a:r>
            <a:r>
              <a:rPr lang="en-GB" dirty="0"/>
              <a:t>agile development method for organising managing and developing software using Sprints. </a:t>
            </a:r>
            <a:r>
              <a:rPr lang="en-US" dirty="0"/>
              <a:t>A sprint is a short, time-boxed period when a scrum team (or individual) works to complete a feature.</a:t>
            </a:r>
            <a:endParaRPr lang="en-GB" dirty="0"/>
          </a:p>
          <a:p>
            <a:pPr lvl="1"/>
            <a:r>
              <a:rPr lang="en-GB" sz="2200" dirty="0"/>
              <a:t>Bg. For an overview of the </a:t>
            </a:r>
            <a:r>
              <a:rPr lang="en-GB" sz="2200" dirty="0">
                <a:hlinkClick r:id="rId5"/>
              </a:rPr>
              <a:t>SCRUM framework please click-here</a:t>
            </a:r>
            <a:r>
              <a:rPr lang="en-GB" sz="2200" dirty="0"/>
              <a:t>, and for a </a:t>
            </a:r>
            <a:r>
              <a:rPr lang="en-GB" sz="2200" dirty="0">
                <a:hlinkClick r:id="rId6"/>
              </a:rPr>
              <a:t>Video of SCRUM click here</a:t>
            </a:r>
            <a:r>
              <a:rPr lang="en-GB" sz="2200" dirty="0"/>
              <a:t>.</a:t>
            </a:r>
          </a:p>
        </p:txBody>
      </p:sp>
    </p:spTree>
    <p:extLst>
      <p:ext uri="{BB962C8B-B14F-4D97-AF65-F5344CB8AC3E}">
        <p14:creationId xmlns:p14="http://schemas.microsoft.com/office/powerpoint/2010/main" val="7066181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1675" y="205668"/>
            <a:ext cx="11648650" cy="6259883"/>
          </a:xfrm>
          <a:prstGeom prst="rect">
            <a:avLst/>
          </a:prstGeom>
        </p:spPr>
      </p:pic>
      <p:sp>
        <p:nvSpPr>
          <p:cNvPr id="10" name="TextBox 9"/>
          <p:cNvSpPr txBox="1"/>
          <p:nvPr/>
        </p:nvSpPr>
        <p:spPr>
          <a:xfrm>
            <a:off x="161187" y="6465551"/>
            <a:ext cx="7197634" cy="369332"/>
          </a:xfrm>
          <a:prstGeom prst="rect">
            <a:avLst/>
          </a:prstGeom>
          <a:noFill/>
        </p:spPr>
        <p:txBody>
          <a:bodyPr wrap="square" rtlCol="0">
            <a:spAutoFit/>
          </a:bodyPr>
          <a:lstStyle/>
          <a:p>
            <a:r>
              <a:rPr lang="en-GB" dirty="0"/>
              <a:t>Further information: </a:t>
            </a:r>
            <a:r>
              <a:rPr lang="en-GB" dirty="0">
                <a:hlinkClick r:id="rId4"/>
              </a:rPr>
              <a:t>https://www.scrum.org/resources/what-is-scrum</a:t>
            </a:r>
            <a:r>
              <a:rPr lang="en-GB" dirty="0"/>
              <a:t> </a:t>
            </a:r>
          </a:p>
        </p:txBody>
      </p:sp>
      <p:sp>
        <p:nvSpPr>
          <p:cNvPr id="3" name="TextBox 2">
            <a:extLst>
              <a:ext uri="{FF2B5EF4-FFF2-40B4-BE49-F238E27FC236}">
                <a16:creationId xmlns:a16="http://schemas.microsoft.com/office/drawing/2014/main" id="{8BB08AAE-8AD7-6E26-91C3-B8A1D05A349E}"/>
              </a:ext>
            </a:extLst>
          </p:cNvPr>
          <p:cNvSpPr txBox="1"/>
          <p:nvPr/>
        </p:nvSpPr>
        <p:spPr>
          <a:xfrm>
            <a:off x="8254312" y="6095084"/>
            <a:ext cx="3599935" cy="261610"/>
          </a:xfrm>
          <a:prstGeom prst="rect">
            <a:avLst/>
          </a:prstGeom>
          <a:noFill/>
        </p:spPr>
        <p:txBody>
          <a:bodyPr wrap="square">
            <a:spAutoFit/>
          </a:bodyPr>
          <a:lstStyle/>
          <a:p>
            <a:pPr algn="r"/>
            <a:r>
              <a:rPr lang="en-GB" sz="1100" dirty="0">
                <a:solidFill>
                  <a:schemeClr val="accent1">
                    <a:lumMod val="60000"/>
                    <a:lumOff val="40000"/>
                  </a:schemeClr>
                </a:solidFill>
              </a:rPr>
              <a:t>Ref: https://www.scrum.org/resources/what-is-scrum</a:t>
            </a:r>
          </a:p>
        </p:txBody>
      </p:sp>
      <p:sp>
        <p:nvSpPr>
          <p:cNvPr id="5" name="TextBox 4">
            <a:extLst>
              <a:ext uri="{FF2B5EF4-FFF2-40B4-BE49-F238E27FC236}">
                <a16:creationId xmlns:a16="http://schemas.microsoft.com/office/drawing/2014/main" id="{889D7FAE-078D-8335-7F9C-30293AF354CD}"/>
              </a:ext>
            </a:extLst>
          </p:cNvPr>
          <p:cNvSpPr txBox="1"/>
          <p:nvPr/>
        </p:nvSpPr>
        <p:spPr>
          <a:xfrm>
            <a:off x="-9651" y="2468"/>
            <a:ext cx="11863898" cy="1446550"/>
          </a:xfrm>
          <a:prstGeom prst="rect">
            <a:avLst/>
          </a:prstGeom>
          <a:solidFill>
            <a:srgbClr val="00B0F0"/>
          </a:solidFill>
          <a:ln w="38100">
            <a:solidFill>
              <a:schemeClr val="accent4"/>
            </a:solidFill>
          </a:ln>
        </p:spPr>
        <p:txBody>
          <a:bodyPr wrap="square">
            <a:spAutoFit/>
          </a:bodyPr>
          <a:lstStyle/>
          <a:p>
            <a:pPr marL="342900" indent="-342900">
              <a:buFont typeface="Arial" panose="020B0604020202020204" pitchFamily="34" charset="0"/>
              <a:buChar char="•"/>
            </a:pPr>
            <a:r>
              <a:rPr lang="en-US" sz="2200" dirty="0">
                <a:solidFill>
                  <a:schemeClr val="bg1"/>
                </a:solidFill>
                <a:latin typeface="arial" panose="020B0604020202020204" pitchFamily="34" charset="0"/>
              </a:rPr>
              <a:t>The </a:t>
            </a:r>
            <a:r>
              <a:rPr lang="en-US" sz="2200" b="1" dirty="0">
                <a:solidFill>
                  <a:schemeClr val="bg1"/>
                </a:solidFill>
                <a:latin typeface="arial" panose="020B0604020202020204" pitchFamily="34" charset="0"/>
              </a:rPr>
              <a:t>Scrum method </a:t>
            </a:r>
            <a:r>
              <a:rPr lang="en-US" sz="2200" dirty="0">
                <a:solidFill>
                  <a:schemeClr val="bg1"/>
                </a:solidFill>
                <a:latin typeface="arial" panose="020B0604020202020204" pitchFamily="34" charset="0"/>
              </a:rPr>
              <a:t>includes a </a:t>
            </a:r>
            <a:r>
              <a:rPr lang="en-US" sz="2200" b="1" dirty="0">
                <a:solidFill>
                  <a:schemeClr val="bg1"/>
                </a:solidFill>
                <a:latin typeface="arial" panose="020B0604020202020204" pitchFamily="34" charset="0"/>
              </a:rPr>
              <a:t>Backlog of features </a:t>
            </a:r>
            <a:r>
              <a:rPr lang="en-US" sz="2200" dirty="0">
                <a:solidFill>
                  <a:schemeClr val="bg1"/>
                </a:solidFill>
                <a:latin typeface="arial" panose="020B0604020202020204" pitchFamily="34" charset="0"/>
              </a:rPr>
              <a:t>to be developed.</a:t>
            </a:r>
          </a:p>
          <a:p>
            <a:pPr marL="342900" indent="-342900">
              <a:buFont typeface="Arial" panose="020B0604020202020204" pitchFamily="34" charset="0"/>
              <a:buChar char="•"/>
            </a:pPr>
            <a:r>
              <a:rPr lang="en-US" sz="2200" dirty="0">
                <a:solidFill>
                  <a:schemeClr val="bg1"/>
                </a:solidFill>
                <a:latin typeface="arial" panose="020B0604020202020204" pitchFamily="34" charset="0"/>
              </a:rPr>
              <a:t>A</a:t>
            </a:r>
            <a:r>
              <a:rPr lang="en-US" sz="2200" b="0" i="0" dirty="0">
                <a:solidFill>
                  <a:schemeClr val="bg1"/>
                </a:solidFill>
                <a:effectLst/>
                <a:latin typeface="arial" panose="020B0604020202020204" pitchFamily="34" charset="0"/>
              </a:rPr>
              <a:t> </a:t>
            </a:r>
            <a:r>
              <a:rPr lang="en-US" sz="2200" b="1" i="0" dirty="0">
                <a:solidFill>
                  <a:schemeClr val="bg1"/>
                </a:solidFill>
                <a:effectLst/>
                <a:latin typeface="arial" panose="020B0604020202020204" pitchFamily="34" charset="0"/>
              </a:rPr>
              <a:t>Scrum</a:t>
            </a:r>
            <a:r>
              <a:rPr lang="en-US" sz="2200" b="0" i="0" dirty="0">
                <a:solidFill>
                  <a:schemeClr val="bg1"/>
                </a:solidFill>
                <a:effectLst/>
                <a:latin typeface="arial" panose="020B0604020202020204" pitchFamily="34" charset="0"/>
              </a:rPr>
              <a:t> </a:t>
            </a:r>
            <a:r>
              <a:rPr lang="en-US" sz="2200" b="1" i="0" dirty="0">
                <a:solidFill>
                  <a:schemeClr val="bg1"/>
                </a:solidFill>
                <a:effectLst/>
                <a:latin typeface="arial" panose="020B0604020202020204" pitchFamily="34" charset="0"/>
              </a:rPr>
              <a:t>meeting</a:t>
            </a:r>
            <a:r>
              <a:rPr lang="en-US" sz="2200" b="0" i="0" dirty="0">
                <a:solidFill>
                  <a:schemeClr val="bg1"/>
                </a:solidFill>
                <a:effectLst/>
                <a:latin typeface="arial" panose="020B0604020202020204" pitchFamily="34" charset="0"/>
              </a:rPr>
              <a:t> is typically a </a:t>
            </a:r>
            <a:r>
              <a:rPr lang="en-US" sz="2200" b="1" i="0" dirty="0">
                <a:solidFill>
                  <a:schemeClr val="bg1"/>
                </a:solidFill>
                <a:effectLst/>
                <a:latin typeface="arial" panose="020B0604020202020204" pitchFamily="34" charset="0"/>
              </a:rPr>
              <a:t>15-minute meeting </a:t>
            </a:r>
            <a:r>
              <a:rPr lang="en-US" sz="2200" b="0" i="0" dirty="0">
                <a:solidFill>
                  <a:schemeClr val="bg1"/>
                </a:solidFill>
                <a:effectLst/>
                <a:latin typeface="arial" panose="020B0604020202020204" pitchFamily="34" charset="0"/>
              </a:rPr>
              <a:t>at the start of the day for the Development Team/person to synchronize activities and create a plan for the next 24 hours. </a:t>
            </a:r>
          </a:p>
          <a:p>
            <a:pPr marL="342900" indent="-342900">
              <a:buFont typeface="Arial" panose="020B0604020202020204" pitchFamily="34" charset="0"/>
              <a:buChar char="•"/>
            </a:pPr>
            <a:r>
              <a:rPr lang="en-US" sz="2200" b="0" i="0" dirty="0">
                <a:solidFill>
                  <a:schemeClr val="bg1"/>
                </a:solidFill>
                <a:effectLst/>
                <a:latin typeface="arial" panose="020B0604020202020204" pitchFamily="34" charset="0"/>
              </a:rPr>
              <a:t>A </a:t>
            </a:r>
            <a:r>
              <a:rPr lang="en-US" sz="2200" b="1" i="0" dirty="0">
                <a:solidFill>
                  <a:schemeClr val="bg1"/>
                </a:solidFill>
                <a:effectLst/>
                <a:latin typeface="arial" panose="020B0604020202020204" pitchFamily="34" charset="0"/>
              </a:rPr>
              <a:t>Scrum</a:t>
            </a:r>
            <a:r>
              <a:rPr lang="en-US" sz="2200" b="0" i="0" dirty="0">
                <a:solidFill>
                  <a:schemeClr val="bg1"/>
                </a:solidFill>
                <a:effectLst/>
                <a:latin typeface="arial" panose="020B0604020202020204" pitchFamily="34" charset="0"/>
              </a:rPr>
              <a:t> </a:t>
            </a:r>
            <a:r>
              <a:rPr lang="en-US" sz="2200" b="1" i="0" dirty="0">
                <a:solidFill>
                  <a:schemeClr val="bg1"/>
                </a:solidFill>
                <a:effectLst/>
                <a:latin typeface="arial" panose="020B0604020202020204" pitchFamily="34" charset="0"/>
              </a:rPr>
              <a:t>Sprint</a:t>
            </a:r>
            <a:r>
              <a:rPr lang="en-US" sz="2200" b="0" i="0" dirty="0">
                <a:solidFill>
                  <a:schemeClr val="bg1"/>
                </a:solidFill>
                <a:effectLst/>
                <a:latin typeface="arial" panose="020B0604020202020204" pitchFamily="34" charset="0"/>
              </a:rPr>
              <a:t> is an agreed time-period to complete a feature/requirement</a:t>
            </a:r>
            <a:r>
              <a:rPr lang="en-US" sz="2200" dirty="0">
                <a:solidFill>
                  <a:schemeClr val="bg1"/>
                </a:solidFill>
                <a:latin typeface="arial" panose="020B0604020202020204" pitchFamily="34" charset="0"/>
              </a:rPr>
              <a:t>.</a:t>
            </a:r>
            <a:endParaRPr lang="en-GB" sz="2200" dirty="0">
              <a:solidFill>
                <a:schemeClr val="bg1"/>
              </a:solidFill>
            </a:endParaRPr>
          </a:p>
        </p:txBody>
      </p:sp>
    </p:spTree>
    <p:extLst>
      <p:ext uri="{BB962C8B-B14F-4D97-AF65-F5344CB8AC3E}">
        <p14:creationId xmlns:p14="http://schemas.microsoft.com/office/powerpoint/2010/main" val="19896488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3C365-1516-11E8-45AE-F74A82EBB8B8}"/>
              </a:ext>
            </a:extLst>
          </p:cNvPr>
          <p:cNvSpPr>
            <a:spLocks noGrp="1"/>
          </p:cNvSpPr>
          <p:nvPr>
            <p:ph type="title"/>
          </p:nvPr>
        </p:nvSpPr>
        <p:spPr>
          <a:xfrm>
            <a:off x="304800" y="157457"/>
            <a:ext cx="10515600" cy="1157402"/>
          </a:xfrm>
        </p:spPr>
        <p:txBody>
          <a:bodyPr/>
          <a:lstStyle/>
          <a:p>
            <a:r>
              <a:rPr lang="en-GB" b="1" u="sng" dirty="0"/>
              <a:t>Scrum: 1 feature can take several sprints</a:t>
            </a:r>
          </a:p>
        </p:txBody>
      </p:sp>
      <p:sp>
        <p:nvSpPr>
          <p:cNvPr id="3" name="Content Placeholder 2">
            <a:extLst>
              <a:ext uri="{FF2B5EF4-FFF2-40B4-BE49-F238E27FC236}">
                <a16:creationId xmlns:a16="http://schemas.microsoft.com/office/drawing/2014/main" id="{97B5917B-2EF3-5526-1E6A-9BBEACAF0DAA}"/>
              </a:ext>
            </a:extLst>
          </p:cNvPr>
          <p:cNvSpPr>
            <a:spLocks noGrp="1"/>
          </p:cNvSpPr>
          <p:nvPr>
            <p:ph idx="1"/>
          </p:nvPr>
        </p:nvSpPr>
        <p:spPr>
          <a:xfrm>
            <a:off x="360681" y="1253331"/>
            <a:ext cx="10515600" cy="4351338"/>
          </a:xfrm>
        </p:spPr>
        <p:txBody>
          <a:bodyPr/>
          <a:lstStyle/>
          <a:p>
            <a:r>
              <a:rPr lang="en-GB" dirty="0"/>
              <a:t>Depending on user feedback, one feature may take several sprints/iterations to get right. Until the end-user/s is happy with the application feature. </a:t>
            </a:r>
          </a:p>
        </p:txBody>
      </p:sp>
      <p:pic>
        <p:nvPicPr>
          <p:cNvPr id="13" name="Picture 12" descr="A diagram of a process&#10;&#10;Description automatically generated">
            <a:extLst>
              <a:ext uri="{FF2B5EF4-FFF2-40B4-BE49-F238E27FC236}">
                <a16:creationId xmlns:a16="http://schemas.microsoft.com/office/drawing/2014/main" id="{08620411-F082-08BC-7813-D2E205D87123}"/>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002" t="29706" r="3420" b="4944"/>
          <a:stretch/>
        </p:blipFill>
        <p:spPr>
          <a:xfrm>
            <a:off x="360681" y="2516677"/>
            <a:ext cx="11339933" cy="4074976"/>
          </a:xfrm>
          <a:prstGeom prst="rect">
            <a:avLst/>
          </a:prstGeom>
        </p:spPr>
      </p:pic>
    </p:spTree>
    <p:extLst>
      <p:ext uri="{BB962C8B-B14F-4D97-AF65-F5344CB8AC3E}">
        <p14:creationId xmlns:p14="http://schemas.microsoft.com/office/powerpoint/2010/main" val="17601258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E374F-186D-D7C5-FFE9-A059BB744A1F}"/>
              </a:ext>
            </a:extLst>
          </p:cNvPr>
          <p:cNvSpPr>
            <a:spLocks noGrp="1"/>
          </p:cNvSpPr>
          <p:nvPr>
            <p:ph type="title"/>
          </p:nvPr>
        </p:nvSpPr>
        <p:spPr>
          <a:xfrm>
            <a:off x="571925" y="290436"/>
            <a:ext cx="10515600" cy="1003951"/>
          </a:xfrm>
        </p:spPr>
        <p:txBody>
          <a:bodyPr>
            <a:normAutofit/>
          </a:bodyPr>
          <a:lstStyle/>
          <a:p>
            <a:r>
              <a:rPr lang="en-GB" sz="5400" b="1" u="sng" dirty="0"/>
              <a:t>Scrum-Lite</a:t>
            </a:r>
          </a:p>
        </p:txBody>
      </p:sp>
      <p:sp>
        <p:nvSpPr>
          <p:cNvPr id="3" name="Content Placeholder 2">
            <a:extLst>
              <a:ext uri="{FF2B5EF4-FFF2-40B4-BE49-F238E27FC236}">
                <a16:creationId xmlns:a16="http://schemas.microsoft.com/office/drawing/2014/main" id="{865AAA8D-8CF9-3873-4107-1A1633873B2D}"/>
              </a:ext>
            </a:extLst>
          </p:cNvPr>
          <p:cNvSpPr>
            <a:spLocks noGrp="1"/>
          </p:cNvSpPr>
          <p:nvPr>
            <p:ph idx="1"/>
          </p:nvPr>
        </p:nvSpPr>
        <p:spPr>
          <a:xfrm>
            <a:off x="451756" y="1288596"/>
            <a:ext cx="11288487" cy="5446033"/>
          </a:xfrm>
        </p:spPr>
        <p:txBody>
          <a:bodyPr>
            <a:normAutofit fontScale="55000" lnSpcReduction="20000"/>
          </a:bodyPr>
          <a:lstStyle/>
          <a:p>
            <a:r>
              <a:rPr lang="en-US" sz="4200" dirty="0"/>
              <a:t>Scrum-Lite is a simplified version of the Scrum framework, used for individual projects or small teams. </a:t>
            </a:r>
          </a:p>
          <a:p>
            <a:r>
              <a:rPr lang="en-US" sz="4200" dirty="0"/>
              <a:t>It streamlines the standard Scrum practices, focusing on core elements only. </a:t>
            </a:r>
          </a:p>
          <a:p>
            <a:r>
              <a:rPr lang="en-US" sz="4200" dirty="0"/>
              <a:t>It’s more accessible for those new to Scrum or for smaller projects where a full-fledged Scrum implementation isn't necessary.</a:t>
            </a:r>
          </a:p>
          <a:p>
            <a:r>
              <a:rPr lang="en-US" sz="4200" b="1" dirty="0"/>
              <a:t>Reduced ceremonies: </a:t>
            </a:r>
            <a:r>
              <a:rPr lang="en-US" sz="4200" dirty="0"/>
              <a:t>Scrum-Lite typically omits some of the more formal Scrum events. </a:t>
            </a:r>
          </a:p>
          <a:p>
            <a:r>
              <a:rPr lang="en-US" sz="4200" b="1" dirty="0"/>
              <a:t>Focuses on core elements of Scrum</a:t>
            </a:r>
            <a:r>
              <a:rPr lang="en-US" sz="4200" dirty="0"/>
              <a:t>: such as backlog features and realistic balanced time-boxed sprints (1 to several days or a week) per feature. </a:t>
            </a:r>
          </a:p>
          <a:p>
            <a:r>
              <a:rPr lang="en-US" sz="4200" b="1" dirty="0"/>
              <a:t>Emphasis on Visual transparency: </a:t>
            </a:r>
            <a:r>
              <a:rPr lang="en-US" sz="4200" dirty="0"/>
              <a:t>Like standard Scrum, it promotes transparency through the use of a visual board to track progress such as a Kanban-style board and Gantt chart.</a:t>
            </a:r>
          </a:p>
          <a:p>
            <a:r>
              <a:rPr lang="en-US" sz="4200" b="1" dirty="0"/>
              <a:t>Flexibility: </a:t>
            </a:r>
            <a:r>
              <a:rPr lang="en-US" sz="4200" dirty="0"/>
              <a:t>Scrum-Lite allows for customization and adaptation to suit individual or small team project needs, making it easier to use.</a:t>
            </a:r>
          </a:p>
          <a:p>
            <a:r>
              <a:rPr lang="en-US" sz="4200" b="1" dirty="0"/>
              <a:t>Example: </a:t>
            </a:r>
            <a:r>
              <a:rPr lang="en-US" sz="4200" dirty="0"/>
              <a:t>One example involves using a Kanban board to track tasks, breaking them down into manageable chunks, and moving them through stages like "To Do," "In Progress," and "Done". </a:t>
            </a:r>
          </a:p>
          <a:p>
            <a:pPr marL="0" indent="0">
              <a:buNone/>
            </a:pPr>
            <a:r>
              <a:rPr lang="en-US" sz="5800" dirty="0"/>
              <a:t>Bg. </a:t>
            </a:r>
            <a:r>
              <a:rPr lang="en-US" sz="4200" dirty="0"/>
              <a:t>Video overview: </a:t>
            </a:r>
            <a:r>
              <a:rPr lang="en-GB" sz="4200" dirty="0">
                <a:hlinkClick r:id="rId3"/>
              </a:rPr>
              <a:t>Simplified Scrum Project Management in ASANA 🚀 | Asana Tutorial</a:t>
            </a:r>
            <a:endParaRPr lang="en-US" sz="4200" dirty="0"/>
          </a:p>
          <a:p>
            <a:endParaRPr lang="en-GB" dirty="0"/>
          </a:p>
        </p:txBody>
      </p:sp>
      <p:sp>
        <p:nvSpPr>
          <p:cNvPr id="4" name="Rectangle 3">
            <a:extLst>
              <a:ext uri="{FF2B5EF4-FFF2-40B4-BE49-F238E27FC236}">
                <a16:creationId xmlns:a16="http://schemas.microsoft.com/office/drawing/2014/main" id="{6DC55361-0FCC-7902-E922-6F4D2A8EAAF5}"/>
              </a:ext>
            </a:extLst>
          </p:cNvPr>
          <p:cNvSpPr/>
          <p:nvPr/>
        </p:nvSpPr>
        <p:spPr>
          <a:xfrm>
            <a:off x="451330" y="389920"/>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6378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721" y="152108"/>
            <a:ext cx="10515600" cy="1074525"/>
          </a:xfrm>
        </p:spPr>
        <p:txBody>
          <a:bodyPr/>
          <a:lstStyle/>
          <a:p>
            <a:r>
              <a:rPr lang="en-GB" dirty="0"/>
              <a:t>Example: Kanban board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684" y="1226633"/>
            <a:ext cx="11290595" cy="5479259"/>
          </a:xfrm>
          <a:prstGeom prst="rect">
            <a:avLst/>
          </a:prstGeom>
        </p:spPr>
      </p:pic>
    </p:spTree>
    <p:extLst>
      <p:ext uri="{BB962C8B-B14F-4D97-AF65-F5344CB8AC3E}">
        <p14:creationId xmlns:p14="http://schemas.microsoft.com/office/powerpoint/2010/main" val="2478549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A0DF5F-3220-4A56-AC70-BA85F3F04323}"/>
              </a:ext>
            </a:extLst>
          </p:cNvPr>
          <p:cNvSpPr>
            <a:spLocks noGrp="1"/>
          </p:cNvSpPr>
          <p:nvPr>
            <p:ph type="title"/>
          </p:nvPr>
        </p:nvSpPr>
        <p:spPr>
          <a:xfrm>
            <a:off x="169363" y="1943734"/>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3600" b="1" kern="1200" dirty="0">
                <a:solidFill>
                  <a:srgbClr val="FFFFFF"/>
                </a:solidFill>
                <a:latin typeface="+mj-lt"/>
                <a:ea typeface="+mj-ea"/>
                <a:cs typeface="+mj-cs"/>
              </a:rPr>
              <a:t>Bg.</a:t>
            </a:r>
            <a:br>
              <a:rPr lang="en-US" sz="2600" kern="1200" dirty="0">
                <a:solidFill>
                  <a:srgbClr val="FFFFFF"/>
                </a:solidFill>
                <a:latin typeface="+mj-lt"/>
                <a:ea typeface="+mj-ea"/>
                <a:cs typeface="+mj-cs"/>
              </a:rPr>
            </a:br>
            <a:r>
              <a:rPr lang="en-US" sz="3600" kern="1200" dirty="0">
                <a:solidFill>
                  <a:srgbClr val="FFFFFF"/>
                </a:solidFill>
                <a:latin typeface="+mj-lt"/>
                <a:ea typeface="+mj-ea"/>
                <a:cs typeface="+mj-cs"/>
              </a:rPr>
              <a:t>Kanban board</a:t>
            </a:r>
            <a:endParaRPr lang="en-US" sz="2600" kern="1200" dirty="0">
              <a:solidFill>
                <a:srgbClr val="FFFFFF"/>
              </a:solidFill>
              <a:latin typeface="+mj-lt"/>
              <a:ea typeface="+mj-ea"/>
              <a:cs typeface="+mj-cs"/>
            </a:endParaRPr>
          </a:p>
        </p:txBody>
      </p:sp>
      <p:pic>
        <p:nvPicPr>
          <p:cNvPr id="1026" name="Picture 2" descr="See the source image">
            <a:extLst>
              <a:ext uri="{FF2B5EF4-FFF2-40B4-BE49-F238E27FC236}">
                <a16:creationId xmlns:a16="http://schemas.microsoft.com/office/drawing/2014/main" id="{45823109-F69A-496C-ABC4-AC2383383A1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751350" y="600891"/>
            <a:ext cx="9271287" cy="4879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48412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ABF87-C139-E25C-466D-C62408BC0B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6129BF-9DAC-3A6E-146C-93EF932ED489}"/>
              </a:ext>
            </a:extLst>
          </p:cNvPr>
          <p:cNvSpPr>
            <a:spLocks noGrp="1"/>
          </p:cNvSpPr>
          <p:nvPr>
            <p:ph type="title"/>
          </p:nvPr>
        </p:nvSpPr>
        <p:spPr>
          <a:xfrm>
            <a:off x="464488" y="387531"/>
            <a:ext cx="10515600" cy="1058773"/>
          </a:xfrm>
          <a:ln>
            <a:solidFill>
              <a:srgbClr val="FFFF00"/>
            </a:solidFill>
          </a:ln>
        </p:spPr>
        <p:txBody>
          <a:bodyPr/>
          <a:lstStyle/>
          <a:p>
            <a:r>
              <a:rPr lang="en-GB" dirty="0">
                <a:solidFill>
                  <a:schemeClr val="bg1"/>
                </a:solidFill>
                <a:highlight>
                  <a:srgbClr val="FFFF00"/>
                </a:highlight>
              </a:rPr>
              <a:t>Example:</a:t>
            </a:r>
            <a:r>
              <a:rPr lang="en-GB" dirty="0">
                <a:solidFill>
                  <a:schemeClr val="bg1"/>
                </a:solidFill>
              </a:rPr>
              <a:t> </a:t>
            </a:r>
            <a:r>
              <a:rPr lang="en-GB" dirty="0"/>
              <a:t>A Simpe ‘Kanban board’ in Trello</a:t>
            </a:r>
          </a:p>
        </p:txBody>
      </p:sp>
      <p:sp>
        <p:nvSpPr>
          <p:cNvPr id="4" name="Rectangle 3">
            <a:extLst>
              <a:ext uri="{FF2B5EF4-FFF2-40B4-BE49-F238E27FC236}">
                <a16:creationId xmlns:a16="http://schemas.microsoft.com/office/drawing/2014/main" id="{80315C08-9830-DE66-3ECC-4FDAB704ADE7}"/>
              </a:ext>
            </a:extLst>
          </p:cNvPr>
          <p:cNvSpPr/>
          <p:nvPr/>
        </p:nvSpPr>
        <p:spPr>
          <a:xfrm>
            <a:off x="108857" y="123371"/>
            <a:ext cx="11945257" cy="6553200"/>
          </a:xfrm>
          <a:prstGeom prst="rect">
            <a:avLst/>
          </a:prstGeom>
          <a:no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DB8635F3-5585-A71D-1B3E-939C8317BC8C}"/>
              </a:ext>
            </a:extLst>
          </p:cNvPr>
          <p:cNvPicPr>
            <a:picLocks noChangeAspect="1"/>
          </p:cNvPicPr>
          <p:nvPr/>
        </p:nvPicPr>
        <p:blipFill>
          <a:blip r:embed="rId2"/>
          <a:stretch>
            <a:fillRect/>
          </a:stretch>
        </p:blipFill>
        <p:spPr>
          <a:xfrm>
            <a:off x="464488" y="1630636"/>
            <a:ext cx="10584524" cy="4697593"/>
          </a:xfrm>
          <a:prstGeom prst="rect">
            <a:avLst/>
          </a:prstGeom>
        </p:spPr>
      </p:pic>
    </p:spTree>
    <p:extLst>
      <p:ext uri="{BB962C8B-B14F-4D97-AF65-F5344CB8AC3E}">
        <p14:creationId xmlns:p14="http://schemas.microsoft.com/office/powerpoint/2010/main" val="33381300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D5166-BD47-DB73-7749-23F0E86BC6DF}"/>
              </a:ext>
            </a:extLst>
          </p:cNvPr>
          <p:cNvSpPr>
            <a:spLocks noGrp="1"/>
          </p:cNvSpPr>
          <p:nvPr>
            <p:ph type="title"/>
          </p:nvPr>
        </p:nvSpPr>
        <p:spPr>
          <a:xfrm>
            <a:off x="464488" y="387531"/>
            <a:ext cx="10515600" cy="1325563"/>
          </a:xfrm>
          <a:ln>
            <a:solidFill>
              <a:srgbClr val="FFFF00"/>
            </a:solidFill>
          </a:ln>
        </p:spPr>
        <p:txBody>
          <a:bodyPr/>
          <a:lstStyle/>
          <a:p>
            <a:r>
              <a:rPr lang="en-GB" sz="6000" dirty="0"/>
              <a:t>Bg. </a:t>
            </a:r>
            <a:r>
              <a:rPr lang="en-GB" dirty="0"/>
              <a:t>Trello by Atlassian</a:t>
            </a:r>
          </a:p>
        </p:txBody>
      </p:sp>
      <p:sp>
        <p:nvSpPr>
          <p:cNvPr id="3" name="Content Placeholder 2">
            <a:extLst>
              <a:ext uri="{FF2B5EF4-FFF2-40B4-BE49-F238E27FC236}">
                <a16:creationId xmlns:a16="http://schemas.microsoft.com/office/drawing/2014/main" id="{962A6CC3-3C62-E9D2-86A7-83878BC141D8}"/>
              </a:ext>
            </a:extLst>
          </p:cNvPr>
          <p:cNvSpPr>
            <a:spLocks noGrp="1"/>
          </p:cNvSpPr>
          <p:nvPr>
            <p:ph idx="1"/>
          </p:nvPr>
        </p:nvSpPr>
        <p:spPr>
          <a:xfrm>
            <a:off x="594586" y="1917646"/>
            <a:ext cx="11116927" cy="4761450"/>
          </a:xfrm>
        </p:spPr>
        <p:txBody>
          <a:bodyPr>
            <a:noAutofit/>
          </a:bodyPr>
          <a:lstStyle/>
          <a:p>
            <a:pPr>
              <a:lnSpc>
                <a:spcPct val="100000"/>
              </a:lnSpc>
              <a:spcBef>
                <a:spcPts val="0"/>
              </a:spcBef>
              <a:spcAft>
                <a:spcPts val="300"/>
              </a:spcAft>
            </a:pPr>
            <a:r>
              <a:rPr lang="en-US" sz="2200" dirty="0"/>
              <a:t>Trello is a web-based </a:t>
            </a:r>
            <a:r>
              <a:rPr lang="en-US" sz="2200" b="1" dirty="0">
                <a:solidFill>
                  <a:schemeClr val="bg1"/>
                </a:solidFill>
                <a:highlight>
                  <a:srgbClr val="FFFF00"/>
                </a:highlight>
              </a:rPr>
              <a:t>project management tool</a:t>
            </a:r>
            <a:r>
              <a:rPr lang="en-US" sz="2200" dirty="0"/>
              <a:t>. It’s an online app that allows us to organize our project ideas, tasks and to-dos. </a:t>
            </a:r>
          </a:p>
          <a:p>
            <a:pPr>
              <a:lnSpc>
                <a:spcPct val="100000"/>
              </a:lnSpc>
              <a:spcBef>
                <a:spcPts val="0"/>
              </a:spcBef>
              <a:spcAft>
                <a:spcPts val="300"/>
              </a:spcAft>
            </a:pPr>
            <a:r>
              <a:rPr lang="en-US" sz="2200" dirty="0"/>
              <a:t>The Trello board feature is like a </a:t>
            </a:r>
            <a:r>
              <a:rPr lang="en-US" sz="2200" b="1" dirty="0">
                <a:solidFill>
                  <a:schemeClr val="bg1"/>
                </a:solidFill>
                <a:highlight>
                  <a:srgbClr val="FFFF00"/>
                </a:highlight>
              </a:rPr>
              <a:t>Kanban board</a:t>
            </a:r>
            <a:r>
              <a:rPr lang="en-US" sz="2200" dirty="0">
                <a:solidFill>
                  <a:schemeClr val="bg1"/>
                </a:solidFill>
                <a:highlight>
                  <a:srgbClr val="FFFF00"/>
                </a:highlight>
              </a:rPr>
              <a:t> </a:t>
            </a:r>
            <a:r>
              <a:rPr lang="en-US" sz="2200" dirty="0"/>
              <a:t>with </a:t>
            </a:r>
            <a:r>
              <a:rPr lang="en-US" sz="2200" dirty="0" err="1"/>
              <a:t>organised</a:t>
            </a:r>
            <a:r>
              <a:rPr lang="en-US" sz="2200" dirty="0"/>
              <a:t> lists of sticky notes, with each note as a to-do / doing / done task for you and your team.</a:t>
            </a:r>
          </a:p>
          <a:p>
            <a:pPr>
              <a:lnSpc>
                <a:spcPct val="100000"/>
              </a:lnSpc>
              <a:spcBef>
                <a:spcPts val="0"/>
              </a:spcBef>
              <a:spcAft>
                <a:spcPts val="300"/>
              </a:spcAft>
            </a:pPr>
            <a:r>
              <a:rPr lang="en-US" sz="2200" b="1" dirty="0"/>
              <a:t>Trello</a:t>
            </a:r>
            <a:r>
              <a:rPr lang="en-US" sz="2200" dirty="0"/>
              <a:t> helps individuals and teams </a:t>
            </a:r>
            <a:r>
              <a:rPr lang="en-US" sz="2200" dirty="0" err="1"/>
              <a:t>organise</a:t>
            </a:r>
            <a:r>
              <a:rPr lang="en-US" sz="2200" dirty="0"/>
              <a:t> work, capture to-dos from anywhere (email, texts, &amp; </a:t>
            </a:r>
            <a:r>
              <a:rPr lang="en-US" sz="2200" dirty="0" err="1"/>
              <a:t>dms</a:t>
            </a:r>
            <a:r>
              <a:rPr lang="en-US" sz="2200" dirty="0"/>
              <a:t> from multiple apps) , and use features such as </a:t>
            </a:r>
            <a:r>
              <a:rPr lang="en-US" sz="2200" dirty="0">
                <a:solidFill>
                  <a:schemeClr val="bg1"/>
                </a:solidFill>
                <a:highlight>
                  <a:srgbClr val="FFFF00"/>
                </a:highlight>
              </a:rPr>
              <a:t>Inbox, Boards, and Planner(calendar) </a:t>
            </a:r>
            <a:r>
              <a:rPr lang="en-US" sz="2200" dirty="0"/>
              <a:t>to stay organized.</a:t>
            </a:r>
          </a:p>
          <a:p>
            <a:pPr>
              <a:lnSpc>
                <a:spcPct val="100000"/>
              </a:lnSpc>
              <a:spcBef>
                <a:spcPts val="0"/>
              </a:spcBef>
              <a:spcAft>
                <a:spcPts val="300"/>
              </a:spcAft>
            </a:pPr>
            <a:r>
              <a:rPr lang="en-GB" sz="2200" b="1" dirty="0">
                <a:solidFill>
                  <a:schemeClr val="bg1"/>
                </a:solidFill>
                <a:highlight>
                  <a:srgbClr val="FFFF00"/>
                </a:highlight>
              </a:rPr>
              <a:t>Url: </a:t>
            </a:r>
            <a:r>
              <a:rPr lang="en-US" sz="2200" dirty="0">
                <a:highlight>
                  <a:srgbClr val="FFFF00"/>
                </a:highlight>
                <a:hlinkClick r:id="rId2"/>
              </a:rPr>
              <a:t>https://trello.com</a:t>
            </a:r>
            <a:endParaRPr lang="en-US" sz="2200" dirty="0">
              <a:highlight>
                <a:srgbClr val="FFFF00"/>
              </a:highlight>
            </a:endParaRPr>
          </a:p>
          <a:p>
            <a:pPr>
              <a:lnSpc>
                <a:spcPct val="100000"/>
              </a:lnSpc>
              <a:spcBef>
                <a:spcPts val="0"/>
              </a:spcBef>
              <a:spcAft>
                <a:spcPts val="300"/>
              </a:spcAft>
            </a:pPr>
            <a:r>
              <a:rPr lang="en-US" sz="2200" dirty="0"/>
              <a:t>Trello provides a </a:t>
            </a:r>
            <a:r>
              <a:rPr lang="en-US" sz="2200" b="1" dirty="0">
                <a:solidFill>
                  <a:schemeClr val="bg1"/>
                </a:solidFill>
                <a:highlight>
                  <a:srgbClr val="FFFF00"/>
                </a:highlight>
              </a:rPr>
              <a:t>free plan </a:t>
            </a:r>
            <a:r>
              <a:rPr lang="en-US" sz="2200" dirty="0">
                <a:solidFill>
                  <a:schemeClr val="bg1"/>
                </a:solidFill>
              </a:rPr>
              <a:t> </a:t>
            </a:r>
            <a:r>
              <a:rPr lang="en-US" sz="2200" dirty="0"/>
              <a:t>and 3 paid options: Standard, Premium, and Enterprise. </a:t>
            </a:r>
          </a:p>
          <a:p>
            <a:pPr lvl="1">
              <a:lnSpc>
                <a:spcPct val="100000"/>
              </a:lnSpc>
              <a:spcBef>
                <a:spcPts val="0"/>
              </a:spcBef>
              <a:spcAft>
                <a:spcPts val="300"/>
              </a:spcAft>
            </a:pPr>
            <a:r>
              <a:rPr lang="en-GB" sz="2800" dirty="0"/>
              <a:t>Bg. </a:t>
            </a:r>
            <a:r>
              <a:rPr lang="en-GB" sz="2200" dirty="0"/>
              <a:t>Video: </a:t>
            </a:r>
            <a:r>
              <a:rPr lang="en-GB" sz="2200" u="sng" dirty="0">
                <a:hlinkClick r:id="rId3"/>
              </a:rPr>
              <a:t>How To Use Trello For Project Management 2025 (Step-by-step)</a:t>
            </a:r>
            <a:r>
              <a:rPr lang="en-GB" sz="2200" u="sng" dirty="0"/>
              <a:t> </a:t>
            </a:r>
          </a:p>
          <a:p>
            <a:pPr marL="457200" lvl="1" indent="0">
              <a:lnSpc>
                <a:spcPct val="100000"/>
              </a:lnSpc>
              <a:spcBef>
                <a:spcPts val="0"/>
              </a:spcBef>
              <a:spcAft>
                <a:spcPts val="300"/>
              </a:spcAft>
              <a:buNone/>
            </a:pPr>
            <a:r>
              <a:rPr lang="en-GB" sz="1800" dirty="0"/>
              <a:t>The video shows how to use Trello for task/project management in it’s default set-up which is a kanban board.</a:t>
            </a:r>
            <a:endParaRPr lang="en-GB" sz="2200" dirty="0"/>
          </a:p>
        </p:txBody>
      </p:sp>
      <p:pic>
        <p:nvPicPr>
          <p:cNvPr id="5" name="Picture 4">
            <a:hlinkClick r:id="rId2"/>
            <a:extLst>
              <a:ext uri="{FF2B5EF4-FFF2-40B4-BE49-F238E27FC236}">
                <a16:creationId xmlns:a16="http://schemas.microsoft.com/office/drawing/2014/main" id="{F78FCA19-543B-B32E-2E4C-A8A7D6AD175D}"/>
              </a:ext>
            </a:extLst>
          </p:cNvPr>
          <p:cNvPicPr>
            <a:picLocks noChangeAspect="1"/>
          </p:cNvPicPr>
          <p:nvPr/>
        </p:nvPicPr>
        <p:blipFill>
          <a:blip r:embed="rId4"/>
          <a:stretch>
            <a:fillRect/>
          </a:stretch>
        </p:blipFill>
        <p:spPr>
          <a:xfrm>
            <a:off x="7839987" y="387532"/>
            <a:ext cx="3507962" cy="1325562"/>
          </a:xfrm>
          <a:prstGeom prst="rect">
            <a:avLst/>
          </a:prstGeom>
        </p:spPr>
      </p:pic>
      <p:sp>
        <p:nvSpPr>
          <p:cNvPr id="4" name="Rectangle 3">
            <a:extLst>
              <a:ext uri="{FF2B5EF4-FFF2-40B4-BE49-F238E27FC236}">
                <a16:creationId xmlns:a16="http://schemas.microsoft.com/office/drawing/2014/main" id="{FDFBD471-0F4A-44E5-0954-17383E66E74F}"/>
              </a:ext>
            </a:extLst>
          </p:cNvPr>
          <p:cNvSpPr/>
          <p:nvPr/>
        </p:nvSpPr>
        <p:spPr>
          <a:xfrm>
            <a:off x="108857" y="123371"/>
            <a:ext cx="11945257" cy="6553200"/>
          </a:xfrm>
          <a:prstGeom prst="rect">
            <a:avLst/>
          </a:prstGeom>
          <a:no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9368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14367-E386-4AF0-9F1A-12450B04A606}"/>
              </a:ext>
            </a:extLst>
          </p:cNvPr>
          <p:cNvSpPr>
            <a:spLocks noGrp="1"/>
          </p:cNvSpPr>
          <p:nvPr>
            <p:ph type="title"/>
          </p:nvPr>
        </p:nvSpPr>
        <p:spPr>
          <a:xfrm>
            <a:off x="248860" y="87326"/>
            <a:ext cx="10515600" cy="914160"/>
          </a:xfrm>
        </p:spPr>
        <p:txBody>
          <a:bodyPr>
            <a:normAutofit/>
          </a:bodyPr>
          <a:lstStyle/>
          <a:p>
            <a:r>
              <a:rPr lang="en-GB" u="sng" dirty="0">
                <a:solidFill>
                  <a:schemeClr val="bg1"/>
                </a:solidFill>
                <a:highlight>
                  <a:srgbClr val="FFFF00"/>
                </a:highlight>
              </a:rPr>
              <a:t>Combination example</a:t>
            </a:r>
            <a:r>
              <a:rPr lang="en-GB" u="sng" dirty="0"/>
              <a:t>: SDLC FDD &amp; Kanban</a:t>
            </a:r>
          </a:p>
        </p:txBody>
      </p:sp>
      <p:pic>
        <p:nvPicPr>
          <p:cNvPr id="3074" name="Picture 2" descr="See the source image">
            <a:extLst>
              <a:ext uri="{FF2B5EF4-FFF2-40B4-BE49-F238E27FC236}">
                <a16:creationId xmlns:a16="http://schemas.microsoft.com/office/drawing/2014/main" id="{B1162DA6-E19B-450C-87AA-6AD6838AAF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7540" y="1001486"/>
            <a:ext cx="10409707" cy="549051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FADC454-3686-EBF8-4049-846CA3E7B680}"/>
              </a:ext>
            </a:extLst>
          </p:cNvPr>
          <p:cNvSpPr txBox="1"/>
          <p:nvPr/>
        </p:nvSpPr>
        <p:spPr>
          <a:xfrm>
            <a:off x="2842" y="4553009"/>
            <a:ext cx="10850881" cy="2308324"/>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GB" sz="2400" dirty="0"/>
              <a:t>Overview: SDL Stages, Feature-driven (FDD) Kanban type board.</a:t>
            </a:r>
          </a:p>
          <a:p>
            <a:pPr marL="285750" indent="-285750">
              <a:buFont typeface="Arial" panose="020B0604020202020204" pitchFamily="34" charset="0"/>
              <a:buChar char="•"/>
            </a:pPr>
            <a:r>
              <a:rPr lang="en-GB" sz="2400" dirty="0"/>
              <a:t>Some features are at the Analysis/planning stage.</a:t>
            </a:r>
          </a:p>
          <a:p>
            <a:pPr marL="285750" indent="-285750">
              <a:buFont typeface="Arial" panose="020B0604020202020204" pitchFamily="34" charset="0"/>
              <a:buChar char="•"/>
            </a:pPr>
            <a:r>
              <a:rPr lang="en-GB" sz="2400" dirty="0"/>
              <a:t>Some features are being designed.</a:t>
            </a:r>
          </a:p>
          <a:p>
            <a:pPr marL="285750" indent="-285750">
              <a:buFont typeface="Arial" panose="020B0604020202020204" pitchFamily="34" charset="0"/>
              <a:buChar char="•"/>
            </a:pPr>
            <a:r>
              <a:rPr lang="en-GB" sz="2400" dirty="0"/>
              <a:t>Some features are in development. </a:t>
            </a:r>
          </a:p>
          <a:p>
            <a:pPr marL="285750" indent="-285750">
              <a:buFont typeface="Arial" panose="020B0604020202020204" pitchFamily="34" charset="0"/>
              <a:buChar char="•"/>
            </a:pPr>
            <a:r>
              <a:rPr lang="en-GB" sz="2400" dirty="0"/>
              <a:t>Others are in the Testing/QA stage.</a:t>
            </a:r>
          </a:p>
          <a:p>
            <a:r>
              <a:rPr lang="en-GB" sz="2400" dirty="0"/>
              <a:t>You could create a similar type board to manage the implementation of your project.</a:t>
            </a:r>
          </a:p>
        </p:txBody>
      </p:sp>
    </p:spTree>
    <p:extLst>
      <p:ext uri="{BB962C8B-B14F-4D97-AF65-F5344CB8AC3E}">
        <p14:creationId xmlns:p14="http://schemas.microsoft.com/office/powerpoint/2010/main" val="30636799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30C50-95A4-500C-5F1C-0E0B80E2D24E}"/>
              </a:ext>
            </a:extLst>
          </p:cNvPr>
          <p:cNvSpPr>
            <a:spLocks noGrp="1"/>
          </p:cNvSpPr>
          <p:nvPr>
            <p:ph type="title"/>
          </p:nvPr>
        </p:nvSpPr>
        <p:spPr>
          <a:xfrm>
            <a:off x="446314" y="365125"/>
            <a:ext cx="10907485" cy="1325563"/>
          </a:xfrm>
          <a:ln>
            <a:solidFill>
              <a:schemeClr val="tx1"/>
            </a:solidFill>
          </a:ln>
        </p:spPr>
        <p:txBody>
          <a:bodyPr/>
          <a:lstStyle/>
          <a:p>
            <a:r>
              <a:rPr lang="en-GB" u="sng" dirty="0"/>
              <a:t>Mixed methods: A Hybrid approach</a:t>
            </a:r>
          </a:p>
        </p:txBody>
      </p:sp>
      <p:sp>
        <p:nvSpPr>
          <p:cNvPr id="3" name="Content Placeholder 2">
            <a:extLst>
              <a:ext uri="{FF2B5EF4-FFF2-40B4-BE49-F238E27FC236}">
                <a16:creationId xmlns:a16="http://schemas.microsoft.com/office/drawing/2014/main" id="{DE81CE8F-C118-4B9E-0E30-0DBF4C965D81}"/>
              </a:ext>
            </a:extLst>
          </p:cNvPr>
          <p:cNvSpPr>
            <a:spLocks noGrp="1"/>
          </p:cNvSpPr>
          <p:nvPr>
            <p:ph idx="1"/>
          </p:nvPr>
        </p:nvSpPr>
        <p:spPr/>
        <p:txBody>
          <a:bodyPr/>
          <a:lstStyle/>
          <a:p>
            <a:r>
              <a:rPr lang="en-US" dirty="0"/>
              <a:t>A Mixed methods approach could be used aka a Hybrid approach.</a:t>
            </a:r>
          </a:p>
          <a:p>
            <a:r>
              <a:rPr lang="en-US" dirty="0"/>
              <a:t>For </a:t>
            </a:r>
            <a:r>
              <a:rPr lang="en-US" dirty="0" err="1"/>
              <a:t>example,‘</a:t>
            </a:r>
            <a:r>
              <a:rPr lang="en-US" b="1" dirty="0" err="1">
                <a:solidFill>
                  <a:schemeClr val="bg1"/>
                </a:solidFill>
                <a:highlight>
                  <a:srgbClr val="FFFF00"/>
                </a:highlight>
              </a:rPr>
              <a:t>Waterfall</a:t>
            </a:r>
            <a:r>
              <a:rPr lang="en-US" b="1" dirty="0">
                <a:solidFill>
                  <a:schemeClr val="bg1"/>
                </a:solidFill>
                <a:highlight>
                  <a:srgbClr val="FFFF00"/>
                </a:highlight>
              </a:rPr>
              <a:t> + Agile</a:t>
            </a:r>
            <a:r>
              <a:rPr lang="en-US" dirty="0"/>
              <a:t>: initially set the framework according to the waterfall method, and then make flexible adjustments according to the agile method in the later stages.</a:t>
            </a:r>
          </a:p>
          <a:p>
            <a:r>
              <a:rPr lang="en-US" dirty="0"/>
              <a:t>This approach balances stability and flexibility, suitable for projects that require both compliance and innovation.</a:t>
            </a:r>
          </a:p>
          <a:p>
            <a:r>
              <a:rPr lang="en-US" b="1" dirty="0">
                <a:solidFill>
                  <a:schemeClr val="bg1"/>
                </a:solidFill>
                <a:highlight>
                  <a:srgbClr val="FFFF00"/>
                </a:highlight>
              </a:rPr>
              <a:t>Flexibility: </a:t>
            </a:r>
            <a:r>
              <a:rPr lang="en-US" dirty="0"/>
              <a:t>Reduces the need to stubbornly adhere to one method, and allows the manager/team-leader and team to switch flexibly according to needs of the project.</a:t>
            </a:r>
            <a:endParaRPr lang="en-GB" dirty="0"/>
          </a:p>
        </p:txBody>
      </p:sp>
      <p:pic>
        <p:nvPicPr>
          <p:cNvPr id="5" name="Graphic 4" descr="List with solid fill">
            <a:extLst>
              <a:ext uri="{FF2B5EF4-FFF2-40B4-BE49-F238E27FC236}">
                <a16:creationId xmlns:a16="http://schemas.microsoft.com/office/drawing/2014/main" id="{C96E92B3-09B2-A54A-BE23-5F4754A9342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39237" y="365125"/>
            <a:ext cx="1350535" cy="1350535"/>
          </a:xfrm>
          <a:prstGeom prst="rect">
            <a:avLst/>
          </a:prstGeom>
        </p:spPr>
      </p:pic>
    </p:spTree>
    <p:extLst>
      <p:ext uri="{BB962C8B-B14F-4D97-AF65-F5344CB8AC3E}">
        <p14:creationId xmlns:p14="http://schemas.microsoft.com/office/powerpoint/2010/main" val="31935781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35B924D-E6F9-F99C-5767-0BF7DCE3A549}"/>
              </a:ext>
            </a:extLst>
          </p:cNvPr>
          <p:cNvPicPr>
            <a:picLocks noChangeAspect="1"/>
          </p:cNvPicPr>
          <p:nvPr/>
        </p:nvPicPr>
        <p:blipFill>
          <a:blip r:embed="rId2"/>
          <a:stretch>
            <a:fillRect/>
          </a:stretch>
        </p:blipFill>
        <p:spPr>
          <a:xfrm>
            <a:off x="707572" y="1390831"/>
            <a:ext cx="9064171" cy="5023217"/>
          </a:xfrm>
          <a:prstGeom prst="rect">
            <a:avLst/>
          </a:prstGeom>
        </p:spPr>
      </p:pic>
      <p:sp>
        <p:nvSpPr>
          <p:cNvPr id="6" name="Title 1">
            <a:extLst>
              <a:ext uri="{FF2B5EF4-FFF2-40B4-BE49-F238E27FC236}">
                <a16:creationId xmlns:a16="http://schemas.microsoft.com/office/drawing/2014/main" id="{310D0412-249E-3655-9104-3EAD9C43D325}"/>
              </a:ext>
            </a:extLst>
          </p:cNvPr>
          <p:cNvSpPr>
            <a:spLocks noGrp="1"/>
          </p:cNvSpPr>
          <p:nvPr>
            <p:ph type="title"/>
          </p:nvPr>
        </p:nvSpPr>
        <p:spPr>
          <a:xfrm>
            <a:off x="347617" y="314326"/>
            <a:ext cx="11024326" cy="1076505"/>
          </a:xfrm>
        </p:spPr>
        <p:txBody>
          <a:bodyPr>
            <a:normAutofit/>
          </a:bodyPr>
          <a:lstStyle/>
          <a:p>
            <a:r>
              <a:rPr lang="en-GB" sz="5400" b="1" u="sng" dirty="0">
                <a:solidFill>
                  <a:schemeClr val="bg1"/>
                </a:solidFill>
                <a:highlight>
                  <a:srgbClr val="FFFF00"/>
                </a:highlight>
              </a:rPr>
              <a:t>Student example: App. development</a:t>
            </a:r>
          </a:p>
        </p:txBody>
      </p:sp>
    </p:spTree>
    <p:extLst>
      <p:ext uri="{BB962C8B-B14F-4D97-AF65-F5344CB8AC3E}">
        <p14:creationId xmlns:p14="http://schemas.microsoft.com/office/powerpoint/2010/main" val="11658532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48521-0C14-0AC0-8C8B-EFD409746CB9}"/>
              </a:ext>
            </a:extLst>
          </p:cNvPr>
          <p:cNvSpPr>
            <a:spLocks noGrp="1"/>
          </p:cNvSpPr>
          <p:nvPr>
            <p:ph type="title"/>
          </p:nvPr>
        </p:nvSpPr>
        <p:spPr>
          <a:xfrm>
            <a:off x="203199" y="328839"/>
            <a:ext cx="11190515" cy="1006475"/>
          </a:xfrm>
        </p:spPr>
        <p:txBody>
          <a:bodyPr>
            <a:normAutofit fontScale="90000"/>
          </a:bodyPr>
          <a:lstStyle/>
          <a:p>
            <a:r>
              <a:rPr lang="en-GB" sz="5400" u="sng" dirty="0" err="1"/>
              <a:t>Cont</a:t>
            </a:r>
            <a:r>
              <a:rPr lang="en-GB" sz="5400" u="sng" dirty="0"/>
              <a:t>… example: App. Development using SCRUM</a:t>
            </a:r>
          </a:p>
        </p:txBody>
      </p:sp>
      <p:pic>
        <p:nvPicPr>
          <p:cNvPr id="5" name="Picture 4">
            <a:extLst>
              <a:ext uri="{FF2B5EF4-FFF2-40B4-BE49-F238E27FC236}">
                <a16:creationId xmlns:a16="http://schemas.microsoft.com/office/drawing/2014/main" id="{B0BA9F27-5EFA-E89C-EC6F-9BFA79F36863}"/>
              </a:ext>
            </a:extLst>
          </p:cNvPr>
          <p:cNvPicPr>
            <a:picLocks noChangeAspect="1"/>
          </p:cNvPicPr>
          <p:nvPr/>
        </p:nvPicPr>
        <p:blipFill>
          <a:blip r:embed="rId2"/>
          <a:srcRect l="1667" r="5953"/>
          <a:stretch/>
        </p:blipFill>
        <p:spPr>
          <a:xfrm>
            <a:off x="290286" y="1550540"/>
            <a:ext cx="11263086" cy="4787435"/>
          </a:xfrm>
          <a:prstGeom prst="rect">
            <a:avLst/>
          </a:prstGeom>
        </p:spPr>
      </p:pic>
    </p:spTree>
    <p:extLst>
      <p:ext uri="{BB962C8B-B14F-4D97-AF65-F5344CB8AC3E}">
        <p14:creationId xmlns:p14="http://schemas.microsoft.com/office/powerpoint/2010/main" val="27162784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1B557-DA53-42FB-EAF3-9C0434063377}"/>
              </a:ext>
            </a:extLst>
          </p:cNvPr>
          <p:cNvSpPr>
            <a:spLocks noGrp="1"/>
          </p:cNvSpPr>
          <p:nvPr>
            <p:ph type="title"/>
          </p:nvPr>
        </p:nvSpPr>
        <p:spPr>
          <a:xfrm>
            <a:off x="398416" y="270783"/>
            <a:ext cx="11024326" cy="1076505"/>
          </a:xfrm>
        </p:spPr>
        <p:txBody>
          <a:bodyPr>
            <a:normAutofit fontScale="90000"/>
          </a:bodyPr>
          <a:lstStyle/>
          <a:p>
            <a:r>
              <a:rPr lang="en-GB" sz="7300" b="1" dirty="0"/>
              <a:t>Bg. </a:t>
            </a:r>
            <a:r>
              <a:rPr lang="en-GB" sz="5400" b="1" u="sng" dirty="0">
                <a:solidFill>
                  <a:schemeClr val="bg1"/>
                </a:solidFill>
                <a:highlight>
                  <a:srgbClr val="FFFF00"/>
                </a:highlight>
              </a:rPr>
              <a:t>Student example: Game development</a:t>
            </a:r>
          </a:p>
        </p:txBody>
      </p:sp>
      <p:sp>
        <p:nvSpPr>
          <p:cNvPr id="3" name="Content Placeholder 2">
            <a:extLst>
              <a:ext uri="{FF2B5EF4-FFF2-40B4-BE49-F238E27FC236}">
                <a16:creationId xmlns:a16="http://schemas.microsoft.com/office/drawing/2014/main" id="{B1BD079A-6374-B371-B34B-CF9560E8BC3A}"/>
              </a:ext>
            </a:extLst>
          </p:cNvPr>
          <p:cNvSpPr>
            <a:spLocks noGrp="1"/>
          </p:cNvSpPr>
          <p:nvPr>
            <p:ph idx="1"/>
          </p:nvPr>
        </p:nvSpPr>
        <p:spPr>
          <a:xfrm>
            <a:off x="583837" y="1398088"/>
            <a:ext cx="11024326" cy="5138329"/>
          </a:xfrm>
        </p:spPr>
        <p:txBody>
          <a:bodyPr>
            <a:normAutofit fontScale="85000" lnSpcReduction="20000"/>
          </a:bodyPr>
          <a:lstStyle/>
          <a:p>
            <a:pPr marL="0" indent="0">
              <a:lnSpc>
                <a:spcPct val="110000"/>
              </a:lnSpc>
              <a:spcBef>
                <a:spcPts val="600"/>
              </a:spcBef>
              <a:spcAft>
                <a:spcPts val="600"/>
              </a:spcAft>
              <a:buNone/>
            </a:pPr>
            <a:r>
              <a:rPr lang="en-GB" sz="3000" b="1" u="sng" kern="100" dirty="0">
                <a:effectLst/>
                <a:latin typeface="Aptos" panose="020B0004020202020204" pitchFamily="34" charset="0"/>
                <a:ea typeface="Aptos" panose="020B0004020202020204" pitchFamily="34" charset="0"/>
                <a:cs typeface="Arial" panose="020B0604020202020204" pitchFamily="34" charset="0"/>
              </a:rPr>
              <a:t>Development method selected: Scrum</a:t>
            </a:r>
            <a:endParaRPr lang="en-GB" sz="3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0000"/>
              </a:lnSpc>
              <a:spcBef>
                <a:spcPts val="600"/>
              </a:spcBef>
              <a:spcAft>
                <a:spcPts val="600"/>
              </a:spcAft>
            </a:pPr>
            <a:r>
              <a:rPr lang="en-GB" kern="100" dirty="0">
                <a:latin typeface="Aptos" panose="020B0004020202020204" pitchFamily="34" charset="0"/>
                <a:ea typeface="Aptos" panose="020B0004020202020204" pitchFamily="34" charset="0"/>
                <a:cs typeface="Arial" panose="020B0604020202020204" pitchFamily="34" charset="0"/>
              </a:rPr>
              <a:t>I</a:t>
            </a:r>
            <a:r>
              <a:rPr lang="en-GB" kern="100" dirty="0">
                <a:effectLst/>
                <a:latin typeface="Aptos" panose="020B0004020202020204" pitchFamily="34" charset="0"/>
                <a:ea typeface="Aptos" panose="020B0004020202020204" pitchFamily="34" charset="0"/>
                <a:cs typeface="Arial" panose="020B0604020202020204" pitchFamily="34" charset="0"/>
              </a:rPr>
              <a:t>'ll use Agile for </a:t>
            </a:r>
            <a:r>
              <a:rPr lang="en-GB" kern="100" dirty="0">
                <a:latin typeface="Aptos" panose="020B0004020202020204" pitchFamily="34" charset="0"/>
                <a:ea typeface="Aptos" panose="020B0004020202020204" pitchFamily="34" charset="0"/>
                <a:cs typeface="Arial" panose="020B0604020202020204" pitchFamily="34" charset="0"/>
              </a:rPr>
              <a:t>my</a:t>
            </a:r>
            <a:r>
              <a:rPr lang="en-GB" kern="100" dirty="0">
                <a:effectLst/>
                <a:latin typeface="Aptos" panose="020B0004020202020204" pitchFamily="34" charset="0"/>
                <a:ea typeface="Aptos" panose="020B0004020202020204" pitchFamily="34" charset="0"/>
                <a:cs typeface="Arial" panose="020B0604020202020204" pitchFamily="34" charset="0"/>
              </a:rPr>
              <a:t> game</a:t>
            </a:r>
            <a:r>
              <a:rPr lang="en-GB" kern="100" dirty="0">
                <a:latin typeface="Aptos" panose="020B0004020202020204" pitchFamily="34" charset="0"/>
                <a:ea typeface="Aptos" panose="020B0004020202020204" pitchFamily="34" charset="0"/>
                <a:cs typeface="Arial" panose="020B0604020202020204" pitchFamily="34" charset="0"/>
              </a:rPr>
              <a:t> </a:t>
            </a:r>
            <a:r>
              <a:rPr lang="en-GB" kern="100" dirty="0">
                <a:effectLst/>
                <a:latin typeface="Aptos" panose="020B0004020202020204" pitchFamily="34" charset="0"/>
                <a:ea typeface="Aptos" panose="020B0004020202020204" pitchFamily="34" charset="0"/>
                <a:cs typeface="Arial" panose="020B0604020202020204" pitchFamily="34" charset="0"/>
              </a:rPr>
              <a:t>project. </a:t>
            </a:r>
          </a:p>
          <a:p>
            <a:pPr>
              <a:lnSpc>
                <a:spcPct val="110000"/>
              </a:lnSpc>
              <a:spcBef>
                <a:spcPts val="600"/>
              </a:spcBef>
              <a:spcAft>
                <a:spcPts val="600"/>
              </a:spcAft>
            </a:pPr>
            <a:r>
              <a:rPr lang="en-GB" kern="100" dirty="0">
                <a:effectLst/>
                <a:latin typeface="Aptos" panose="020B0004020202020204" pitchFamily="34" charset="0"/>
                <a:ea typeface="Aptos" panose="020B0004020202020204" pitchFamily="34" charset="0"/>
                <a:cs typeface="Arial" panose="020B0604020202020204" pitchFamily="34" charset="0"/>
              </a:rPr>
              <a:t>It's like building in small chunks, making it easier to adjust as </a:t>
            </a:r>
            <a:r>
              <a:rPr lang="en-GB" kern="100" dirty="0">
                <a:latin typeface="Aptos" panose="020B0004020202020204" pitchFamily="34" charset="0"/>
                <a:ea typeface="Aptos" panose="020B0004020202020204" pitchFamily="34" charset="0"/>
                <a:cs typeface="Arial" panose="020B0604020202020204" pitchFamily="34" charset="0"/>
              </a:rPr>
              <a:t>I</a:t>
            </a:r>
            <a:r>
              <a:rPr lang="en-GB" kern="100" dirty="0">
                <a:effectLst/>
                <a:latin typeface="Aptos" panose="020B0004020202020204" pitchFamily="34" charset="0"/>
                <a:ea typeface="Aptos" panose="020B0004020202020204" pitchFamily="34" charset="0"/>
                <a:cs typeface="Arial" panose="020B0604020202020204" pitchFamily="34" charset="0"/>
              </a:rPr>
              <a:t> go. </a:t>
            </a:r>
          </a:p>
          <a:p>
            <a:pPr>
              <a:lnSpc>
                <a:spcPct val="110000"/>
              </a:lnSpc>
              <a:spcBef>
                <a:spcPts val="600"/>
              </a:spcBef>
              <a:spcAft>
                <a:spcPts val="600"/>
              </a:spcAft>
            </a:pPr>
            <a:r>
              <a:rPr lang="en-GB" kern="100" dirty="0">
                <a:latin typeface="Aptos" panose="020B0004020202020204" pitchFamily="34" charset="0"/>
                <a:ea typeface="Aptos" panose="020B0004020202020204" pitchFamily="34" charset="0"/>
                <a:cs typeface="Arial" panose="020B0604020202020204" pitchFamily="34" charset="0"/>
              </a:rPr>
              <a:t>I</a:t>
            </a:r>
            <a:r>
              <a:rPr lang="en-GB" kern="100" dirty="0">
                <a:effectLst/>
                <a:latin typeface="Aptos" panose="020B0004020202020204" pitchFamily="34" charset="0"/>
                <a:ea typeface="Aptos" panose="020B0004020202020204" pitchFamily="34" charset="0"/>
                <a:cs typeface="Arial" panose="020B0604020202020204" pitchFamily="34" charset="0"/>
              </a:rPr>
              <a:t>'ll split the project into short periods called sprints, lasting 2 weeks each. </a:t>
            </a:r>
          </a:p>
          <a:p>
            <a:pPr>
              <a:lnSpc>
                <a:spcPct val="110000"/>
              </a:lnSpc>
              <a:spcBef>
                <a:spcPts val="600"/>
              </a:spcBef>
              <a:spcAft>
                <a:spcPts val="600"/>
              </a:spcAft>
            </a:pPr>
            <a:r>
              <a:rPr lang="en-GB" kern="100" dirty="0">
                <a:effectLst/>
                <a:latin typeface="Aptos" panose="020B0004020202020204" pitchFamily="34" charset="0"/>
                <a:ea typeface="Aptos" panose="020B0004020202020204" pitchFamily="34" charset="0"/>
                <a:cs typeface="Arial" panose="020B0604020202020204" pitchFamily="34" charset="0"/>
              </a:rPr>
              <a:t>In each sprint, </a:t>
            </a:r>
            <a:r>
              <a:rPr lang="en-GB" kern="100" dirty="0">
                <a:latin typeface="Aptos" panose="020B0004020202020204" pitchFamily="34" charset="0"/>
                <a:ea typeface="Aptos" panose="020B0004020202020204" pitchFamily="34" charset="0"/>
                <a:cs typeface="Arial" panose="020B0604020202020204" pitchFamily="34" charset="0"/>
              </a:rPr>
              <a:t>I</a:t>
            </a:r>
            <a:r>
              <a:rPr lang="en-GB" kern="100" dirty="0">
                <a:effectLst/>
                <a:latin typeface="Aptos" panose="020B0004020202020204" pitchFamily="34" charset="0"/>
                <a:ea typeface="Aptos" panose="020B0004020202020204" pitchFamily="34" charset="0"/>
                <a:cs typeface="Arial" panose="020B0604020202020204" pitchFamily="34" charset="0"/>
              </a:rPr>
              <a:t>'ll focus on adding new features or fixing things. </a:t>
            </a:r>
          </a:p>
          <a:p>
            <a:pPr>
              <a:lnSpc>
                <a:spcPct val="110000"/>
              </a:lnSpc>
              <a:spcBef>
                <a:spcPts val="600"/>
              </a:spcBef>
              <a:spcAft>
                <a:spcPts val="600"/>
              </a:spcAft>
            </a:pPr>
            <a:r>
              <a:rPr lang="en-GB" kern="100" dirty="0">
                <a:effectLst/>
                <a:latin typeface="Aptos" panose="020B0004020202020204" pitchFamily="34" charset="0"/>
                <a:ea typeface="Aptos" panose="020B0004020202020204" pitchFamily="34" charset="0"/>
                <a:cs typeface="Arial" panose="020B0604020202020204" pitchFamily="34" charset="0"/>
              </a:rPr>
              <a:t>At the end of each sprint, </a:t>
            </a:r>
            <a:r>
              <a:rPr lang="en-GB" kern="100" dirty="0">
                <a:latin typeface="Aptos" panose="020B0004020202020204" pitchFamily="34" charset="0"/>
                <a:ea typeface="Aptos" panose="020B0004020202020204" pitchFamily="34" charset="0"/>
                <a:cs typeface="Arial" panose="020B0604020202020204" pitchFamily="34" charset="0"/>
              </a:rPr>
              <a:t>I</a:t>
            </a:r>
            <a:r>
              <a:rPr lang="en-GB" kern="100" dirty="0">
                <a:effectLst/>
                <a:latin typeface="Aptos" panose="020B0004020202020204" pitchFamily="34" charset="0"/>
                <a:ea typeface="Aptos" panose="020B0004020202020204" pitchFamily="34" charset="0"/>
                <a:cs typeface="Arial" panose="020B0604020202020204" pitchFamily="34" charset="0"/>
              </a:rPr>
              <a:t>'ll check what </a:t>
            </a:r>
            <a:r>
              <a:rPr lang="en-GB" kern="100" dirty="0">
                <a:latin typeface="Aptos" panose="020B0004020202020204" pitchFamily="34" charset="0"/>
                <a:ea typeface="Aptos" panose="020B0004020202020204" pitchFamily="34" charset="0"/>
                <a:cs typeface="Arial" panose="020B0604020202020204" pitchFamily="34" charset="0"/>
              </a:rPr>
              <a:t>I</a:t>
            </a:r>
            <a:r>
              <a:rPr lang="en-GB" kern="100" dirty="0">
                <a:effectLst/>
                <a:latin typeface="Aptos" panose="020B0004020202020204" pitchFamily="34" charset="0"/>
                <a:ea typeface="Aptos" panose="020B0004020202020204" pitchFamily="34" charset="0"/>
                <a:cs typeface="Arial" panose="020B0604020202020204" pitchFamily="34" charset="0"/>
              </a:rPr>
              <a:t>'ve done and review what went well and what could be better. </a:t>
            </a:r>
          </a:p>
          <a:p>
            <a:pPr>
              <a:lnSpc>
                <a:spcPct val="110000"/>
              </a:lnSpc>
              <a:spcBef>
                <a:spcPts val="600"/>
              </a:spcBef>
              <a:spcAft>
                <a:spcPts val="600"/>
              </a:spcAft>
            </a:pPr>
            <a:r>
              <a:rPr lang="en-GB" kern="100" dirty="0">
                <a:effectLst/>
                <a:latin typeface="Aptos" panose="020B0004020202020204" pitchFamily="34" charset="0"/>
                <a:ea typeface="Aptos" panose="020B0004020202020204" pitchFamily="34" charset="0"/>
                <a:cs typeface="Arial" panose="020B0604020202020204" pitchFamily="34" charset="0"/>
              </a:rPr>
              <a:t>This way, </a:t>
            </a:r>
            <a:r>
              <a:rPr lang="en-GB" kern="100" dirty="0">
                <a:latin typeface="Aptos" panose="020B0004020202020204" pitchFamily="34" charset="0"/>
                <a:ea typeface="Aptos" panose="020B0004020202020204" pitchFamily="34" charset="0"/>
                <a:cs typeface="Arial" panose="020B0604020202020204" pitchFamily="34" charset="0"/>
              </a:rPr>
              <a:t>I</a:t>
            </a:r>
            <a:r>
              <a:rPr lang="en-GB" kern="100" dirty="0">
                <a:effectLst/>
                <a:latin typeface="Aptos" panose="020B0004020202020204" pitchFamily="34" charset="0"/>
                <a:ea typeface="Aptos" panose="020B0004020202020204" pitchFamily="34" charset="0"/>
                <a:cs typeface="Arial" panose="020B0604020202020204" pitchFamily="34" charset="0"/>
              </a:rPr>
              <a:t> can keep improving the game step by step, working closely with users, and staying on track with what </a:t>
            </a:r>
            <a:r>
              <a:rPr lang="en-GB" kern="100" dirty="0">
                <a:latin typeface="Aptos" panose="020B0004020202020204" pitchFamily="34" charset="0"/>
                <a:ea typeface="Aptos" panose="020B0004020202020204" pitchFamily="34" charset="0"/>
                <a:cs typeface="Arial" panose="020B0604020202020204" pitchFamily="34" charset="0"/>
              </a:rPr>
              <a:t>I</a:t>
            </a:r>
            <a:r>
              <a:rPr lang="en-GB" kern="100" dirty="0">
                <a:effectLst/>
                <a:latin typeface="Aptos" panose="020B0004020202020204" pitchFamily="34" charset="0"/>
                <a:ea typeface="Aptos" panose="020B0004020202020204" pitchFamily="34" charset="0"/>
                <a:cs typeface="Arial" panose="020B0604020202020204" pitchFamily="34" charset="0"/>
              </a:rPr>
              <a:t> want to achieve. </a:t>
            </a:r>
          </a:p>
          <a:p>
            <a:pPr>
              <a:lnSpc>
                <a:spcPct val="110000"/>
              </a:lnSpc>
              <a:spcBef>
                <a:spcPts val="600"/>
              </a:spcBef>
              <a:spcAft>
                <a:spcPts val="600"/>
              </a:spcAft>
            </a:pPr>
            <a:r>
              <a:rPr lang="en-GB" kern="100" dirty="0">
                <a:latin typeface="Aptos" panose="020B0004020202020204" pitchFamily="34" charset="0"/>
                <a:ea typeface="Aptos" panose="020B0004020202020204" pitchFamily="34" charset="0"/>
                <a:cs typeface="Arial" panose="020B0604020202020204" pitchFamily="34" charset="0"/>
              </a:rPr>
              <a:t>I wi</a:t>
            </a:r>
            <a:r>
              <a:rPr lang="en-GB" kern="100" dirty="0">
                <a:effectLst/>
                <a:latin typeface="Aptos" panose="020B0004020202020204" pitchFamily="34" charset="0"/>
                <a:ea typeface="Aptos" panose="020B0004020202020204" pitchFamily="34" charset="0"/>
                <a:cs typeface="Arial" panose="020B0604020202020204" pitchFamily="34" charset="0"/>
              </a:rPr>
              <a:t>ll  have regular meeting with potential users and keep everything open</a:t>
            </a:r>
            <a:r>
              <a:rPr lang="en-GB" kern="100" dirty="0">
                <a:latin typeface="Aptos" panose="020B0004020202020204" pitchFamily="34" charset="0"/>
                <a:ea typeface="Aptos" panose="020B0004020202020204" pitchFamily="34" charset="0"/>
                <a:cs typeface="Arial" panose="020B0604020202020204" pitchFamily="34" charset="0"/>
              </a:rPr>
              <a:t>, open mind, open conversations and continual </a:t>
            </a:r>
            <a:r>
              <a:rPr lang="en-GB" kern="100" dirty="0" err="1">
                <a:latin typeface="Aptos" panose="020B0004020202020204" pitchFamily="34" charset="0"/>
                <a:ea typeface="Aptos" panose="020B0004020202020204" pitchFamily="34" charset="0"/>
                <a:cs typeface="Arial" panose="020B0604020202020204" pitchFamily="34" charset="0"/>
              </a:rPr>
              <a:t>evolutinary</a:t>
            </a:r>
            <a:r>
              <a:rPr lang="en-GB" kern="100" dirty="0">
                <a:latin typeface="Aptos" panose="020B0004020202020204" pitchFamily="34" charset="0"/>
                <a:ea typeface="Aptos" panose="020B0004020202020204" pitchFamily="34" charset="0"/>
                <a:cs typeface="Arial" panose="020B0604020202020204" pitchFamily="34" charset="0"/>
              </a:rPr>
              <a:t> development.</a:t>
            </a:r>
            <a:endParaRPr lang="en-GB"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8750656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E51EC1-3622-CD8B-FB1B-8601B7F2EE29}"/>
              </a:ext>
            </a:extLst>
          </p:cNvPr>
          <p:cNvSpPr>
            <a:spLocks noGrp="1"/>
          </p:cNvSpPr>
          <p:nvPr>
            <p:ph idx="1"/>
          </p:nvPr>
        </p:nvSpPr>
        <p:spPr>
          <a:xfrm>
            <a:off x="246016" y="1731281"/>
            <a:ext cx="11542486" cy="4351338"/>
          </a:xfrm>
        </p:spPr>
        <p:txBody>
          <a:bodyPr>
            <a:noAutofit/>
          </a:bodyPr>
          <a:lstStyle/>
          <a:p>
            <a:r>
              <a:rPr lang="en-GB" sz="2000" kern="100" dirty="0">
                <a:effectLst/>
                <a:latin typeface="Aptos" panose="020B0004020202020204" pitchFamily="34" charset="0"/>
                <a:ea typeface="Aptos" panose="020B0004020202020204" pitchFamily="34" charset="0"/>
                <a:cs typeface="Times New Roman" panose="02020603050405020304" pitchFamily="18" charset="0"/>
              </a:rPr>
              <a:t>A Kanban development methodology, known as personal Kanban for solo development, will be used during this project. </a:t>
            </a:r>
          </a:p>
          <a:p>
            <a:r>
              <a:rPr lang="en-GB" sz="2000" kern="100" dirty="0">
                <a:effectLst/>
                <a:latin typeface="Aptos" panose="020B0004020202020204" pitchFamily="34" charset="0"/>
                <a:ea typeface="Aptos" panose="020B0004020202020204" pitchFamily="34" charset="0"/>
                <a:cs typeface="Times New Roman" panose="02020603050405020304" pitchFamily="18" charset="0"/>
              </a:rPr>
              <a:t>Kanban is an Agile approach for managing software development projects. To apply it I will</a:t>
            </a:r>
            <a:r>
              <a:rPr lang="en-GB" sz="2000" kern="100" dirty="0">
                <a:latin typeface="Aptos" panose="020B0004020202020204" pitchFamily="34" charset="0"/>
                <a:ea typeface="Aptos" panose="020B0004020202020204" pitchFamily="34" charset="0"/>
                <a:cs typeface="Times New Roman" panose="02020603050405020304" pitchFamily="18" charset="0"/>
              </a:rPr>
              <a:t>:</a:t>
            </a:r>
          </a:p>
          <a:p>
            <a:pPr lvl="1"/>
            <a:r>
              <a:rPr lang="en-GB" sz="2000" b="1" kern="100" dirty="0">
                <a:solidFill>
                  <a:schemeClr val="bg1"/>
                </a:solidFill>
                <a:effectLst/>
                <a:highlight>
                  <a:srgbClr val="FFFF00"/>
                </a:highlight>
                <a:latin typeface="Aptos" panose="020B0004020202020204" pitchFamily="34" charset="0"/>
                <a:ea typeface="Aptos" panose="020B0004020202020204" pitchFamily="34" charset="0"/>
                <a:cs typeface="Times New Roman" panose="02020603050405020304" pitchFamily="18" charset="0"/>
              </a:rPr>
              <a:t>Maintain a simple Kanban Board with columns: </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To Do, In Progress and Done. This will provide an easy-to-follow progress planning and check.</a:t>
            </a:r>
          </a:p>
          <a:p>
            <a:pPr lvl="1"/>
            <a:r>
              <a:rPr lang="en-GB" sz="2000" b="1" kern="100" dirty="0">
                <a:solidFill>
                  <a:schemeClr val="bg1"/>
                </a:solidFill>
                <a:effectLst/>
                <a:highlight>
                  <a:srgbClr val="FFFF00"/>
                </a:highlight>
                <a:latin typeface="Aptos" panose="020B0004020202020204" pitchFamily="34" charset="0"/>
                <a:ea typeface="Aptos" panose="020B0004020202020204" pitchFamily="34" charset="0"/>
                <a:cs typeface="Times New Roman" panose="02020603050405020304" pitchFamily="18" charset="0"/>
              </a:rPr>
              <a:t>Set ‘Work in Progress (WIP)’ limits: </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by setting an upper limit of WIP jobs, I can keep my workload under control and not try to take on too much at a given time.</a:t>
            </a:r>
          </a:p>
          <a:p>
            <a:pPr lvl="1"/>
            <a:r>
              <a:rPr lang="en-GB" sz="2000" b="1" kern="100" dirty="0">
                <a:solidFill>
                  <a:schemeClr val="bg1"/>
                </a:solidFill>
                <a:effectLst/>
                <a:highlight>
                  <a:srgbClr val="FFFF00"/>
                </a:highlight>
                <a:latin typeface="Aptos" panose="020B0004020202020204" pitchFamily="34" charset="0"/>
                <a:ea typeface="Aptos" panose="020B0004020202020204" pitchFamily="34" charset="0"/>
                <a:cs typeface="Times New Roman" panose="02020603050405020304" pitchFamily="18" charset="0"/>
              </a:rPr>
              <a:t>Regular Monitoring: </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by routinely consulting the Kanban board, I will always be aware of what stage of the project I am currently at and know if the project is progressing in a timely manner. If the project is behind schedule, I will be able to identify bottlenecks and make changes to improve my efficiency.</a:t>
            </a:r>
          </a:p>
          <a:p>
            <a:r>
              <a:rPr lang="en-GB" sz="2000" kern="100" dirty="0">
                <a:effectLst/>
                <a:latin typeface="Aptos" panose="020B0004020202020204" pitchFamily="34" charset="0"/>
                <a:ea typeface="Aptos" panose="020B0004020202020204" pitchFamily="34" charset="0"/>
                <a:cs typeface="Times New Roman" panose="02020603050405020304" pitchFamily="18" charset="0"/>
              </a:rPr>
              <a:t>While Kanban is a very useful Agile tool, I will also endeavour to integrate the 6 SDLC stages (Requirements, Design, Development, Testing, Deployment &amp; Review) to create a more rounded and useful Agile methodology, with Kanban helping me become and stay organised and the 6 Agile stages ensuring I cover all phases.</a:t>
            </a:r>
          </a:p>
        </p:txBody>
      </p:sp>
      <p:sp>
        <p:nvSpPr>
          <p:cNvPr id="6" name="Title 1">
            <a:extLst>
              <a:ext uri="{FF2B5EF4-FFF2-40B4-BE49-F238E27FC236}">
                <a16:creationId xmlns:a16="http://schemas.microsoft.com/office/drawing/2014/main" id="{4B73E1DD-182C-582D-8365-44045FE24F89}"/>
              </a:ext>
            </a:extLst>
          </p:cNvPr>
          <p:cNvSpPr>
            <a:spLocks noGrp="1"/>
          </p:cNvSpPr>
          <p:nvPr>
            <p:ph type="title"/>
          </p:nvPr>
        </p:nvSpPr>
        <p:spPr>
          <a:xfrm>
            <a:off x="246016" y="169818"/>
            <a:ext cx="11800841" cy="1325563"/>
          </a:xfrm>
        </p:spPr>
        <p:txBody>
          <a:bodyPr>
            <a:normAutofit fontScale="90000"/>
          </a:bodyPr>
          <a:lstStyle/>
          <a:p>
            <a:r>
              <a:rPr lang="en-GB" sz="6000" b="1" dirty="0"/>
              <a:t>Bg. </a:t>
            </a:r>
            <a:r>
              <a:rPr lang="en-GB" sz="4900" b="1" u="sng" dirty="0">
                <a:solidFill>
                  <a:schemeClr val="bg1"/>
                </a:solidFill>
                <a:highlight>
                  <a:srgbClr val="FFFF00"/>
                </a:highlight>
              </a:rPr>
              <a:t>Student example: Software Development</a:t>
            </a:r>
            <a:br>
              <a:rPr lang="en-GB" sz="4900" b="1" u="sng" dirty="0"/>
            </a:br>
            <a:r>
              <a:rPr lang="en-GB" sz="4900" b="1" u="sng" dirty="0"/>
              <a:t>Mixed Methods approach: Personal Kanban &amp; SDLC</a:t>
            </a:r>
            <a:endParaRPr lang="en-GB" sz="5400" b="1" u="sng" dirty="0"/>
          </a:p>
        </p:txBody>
      </p:sp>
    </p:spTree>
    <p:extLst>
      <p:ext uri="{BB962C8B-B14F-4D97-AF65-F5344CB8AC3E}">
        <p14:creationId xmlns:p14="http://schemas.microsoft.com/office/powerpoint/2010/main" val="37242867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1B557-DA53-42FB-EAF3-9C0434063377}"/>
              </a:ext>
            </a:extLst>
          </p:cNvPr>
          <p:cNvSpPr>
            <a:spLocks noGrp="1"/>
          </p:cNvSpPr>
          <p:nvPr>
            <p:ph type="title"/>
          </p:nvPr>
        </p:nvSpPr>
        <p:spPr>
          <a:xfrm>
            <a:off x="246016" y="169818"/>
            <a:ext cx="11022875" cy="1325563"/>
          </a:xfrm>
        </p:spPr>
        <p:txBody>
          <a:bodyPr>
            <a:normAutofit fontScale="90000"/>
          </a:bodyPr>
          <a:lstStyle/>
          <a:p>
            <a:r>
              <a:rPr lang="en-GB" sz="6000" b="1" dirty="0"/>
              <a:t>Bg. </a:t>
            </a:r>
            <a:r>
              <a:rPr lang="en-GB" sz="5400" b="1" u="sng" dirty="0">
                <a:solidFill>
                  <a:schemeClr val="bg1"/>
                </a:solidFill>
                <a:highlight>
                  <a:srgbClr val="FFFF00"/>
                </a:highlight>
              </a:rPr>
              <a:t>Student example: Network project</a:t>
            </a:r>
            <a:br>
              <a:rPr lang="en-GB" sz="5400" b="1" u="sng" dirty="0"/>
            </a:br>
            <a:r>
              <a:rPr lang="en-GB" sz="5400" b="1" u="sng" dirty="0"/>
              <a:t>Mixed methods approach: Kanban &amp; Scrum</a:t>
            </a:r>
          </a:p>
        </p:txBody>
      </p:sp>
      <p:sp>
        <p:nvSpPr>
          <p:cNvPr id="3" name="Content Placeholder 2">
            <a:extLst>
              <a:ext uri="{FF2B5EF4-FFF2-40B4-BE49-F238E27FC236}">
                <a16:creationId xmlns:a16="http://schemas.microsoft.com/office/drawing/2014/main" id="{B1BD079A-6374-B371-B34B-CF9560E8BC3A}"/>
              </a:ext>
            </a:extLst>
          </p:cNvPr>
          <p:cNvSpPr>
            <a:spLocks noGrp="1"/>
          </p:cNvSpPr>
          <p:nvPr>
            <p:ph idx="1"/>
          </p:nvPr>
        </p:nvSpPr>
        <p:spPr>
          <a:xfrm>
            <a:off x="320038" y="1503407"/>
            <a:ext cx="11632476" cy="5184775"/>
          </a:xfrm>
        </p:spPr>
        <p:txBody>
          <a:bodyPr>
            <a:normAutofit fontScale="92500" lnSpcReduction="10000"/>
          </a:bodyPr>
          <a:lstStyle/>
          <a:p>
            <a:pPr>
              <a:lnSpc>
                <a:spcPct val="110000"/>
              </a:lnSpc>
              <a:spcBef>
                <a:spcPts val="600"/>
              </a:spcBef>
            </a:pPr>
            <a:r>
              <a:rPr lang="en-GB" sz="2000" dirty="0">
                <a:effectLst/>
                <a:latin typeface="Aptos" panose="020B0004020202020204" pitchFamily="34" charset="0"/>
                <a:ea typeface="SimSun" panose="02010600030101010101" pitchFamily="2" charset="-122"/>
                <a:cs typeface="Times New Roman" panose="02020603050405020304" pitchFamily="18" charset="0"/>
              </a:rPr>
              <a:t>For this project, a mixture of multiple agile development methods would be beneficial. </a:t>
            </a:r>
          </a:p>
          <a:p>
            <a:pPr>
              <a:lnSpc>
                <a:spcPct val="110000"/>
              </a:lnSpc>
              <a:spcBef>
                <a:spcPts val="600"/>
              </a:spcBef>
            </a:pPr>
            <a:r>
              <a:rPr lang="en-GB" sz="2000" dirty="0">
                <a:effectLst/>
                <a:latin typeface="Aptos" panose="020B0004020202020204" pitchFamily="34" charset="0"/>
                <a:ea typeface="SimSun" panose="02010600030101010101" pitchFamily="2" charset="-122"/>
                <a:cs typeface="Times New Roman" panose="02020603050405020304" pitchFamily="18" charset="0"/>
              </a:rPr>
              <a:t>A </a:t>
            </a:r>
            <a:r>
              <a:rPr lang="en-GB" sz="2000" dirty="0">
                <a:solidFill>
                  <a:schemeClr val="bg1"/>
                </a:solidFill>
                <a:effectLst/>
                <a:highlight>
                  <a:srgbClr val="FFFF00"/>
                </a:highlight>
                <a:latin typeface="Aptos" panose="020B0004020202020204" pitchFamily="34" charset="0"/>
                <a:ea typeface="SimSun" panose="02010600030101010101" pitchFamily="2" charset="-122"/>
                <a:cs typeface="Times New Roman" panose="02020603050405020304" pitchFamily="18" charset="0"/>
              </a:rPr>
              <a:t>mixture of Scrum and Kanban </a:t>
            </a:r>
            <a:r>
              <a:rPr lang="en-GB" sz="2000" dirty="0">
                <a:effectLst/>
                <a:latin typeface="Aptos" panose="020B0004020202020204" pitchFamily="34" charset="0"/>
                <a:ea typeface="SimSun" panose="02010600030101010101" pitchFamily="2" charset="-122"/>
                <a:cs typeface="Times New Roman" panose="02020603050405020304" pitchFamily="18" charset="0"/>
              </a:rPr>
              <a:t>would be used for this project, the benefits are listed below.</a:t>
            </a:r>
          </a:p>
          <a:p>
            <a:pPr>
              <a:lnSpc>
                <a:spcPct val="110000"/>
              </a:lnSpc>
              <a:spcBef>
                <a:spcPts val="600"/>
              </a:spcBef>
            </a:pPr>
            <a:r>
              <a:rPr lang="en-GB" sz="2000" dirty="0">
                <a:effectLst/>
                <a:latin typeface="Aptos" panose="020B0004020202020204" pitchFamily="34" charset="0"/>
                <a:ea typeface="SimSun" panose="02010600030101010101" pitchFamily="2" charset="-122"/>
                <a:cs typeface="Times New Roman" panose="02020603050405020304" pitchFamily="18" charset="0"/>
              </a:rPr>
              <a:t>The use of the Scrum methodology is well-suited to projects with ever changing requirements and where frequent feedback is provided. The project will get split into smaller tasks that can be developed and demonstrated, before acquiring feedback and moving on. </a:t>
            </a:r>
          </a:p>
          <a:p>
            <a:pPr>
              <a:lnSpc>
                <a:spcPct val="110000"/>
              </a:lnSpc>
              <a:spcBef>
                <a:spcPts val="600"/>
              </a:spcBef>
            </a:pPr>
            <a:r>
              <a:rPr lang="en-GB" sz="2000" dirty="0">
                <a:effectLst/>
                <a:latin typeface="Aptos" panose="020B0004020202020204" pitchFamily="34" charset="0"/>
                <a:ea typeface="SimSun" panose="02010600030101010101" pitchFamily="2" charset="-122"/>
                <a:cs typeface="Times New Roman" panose="02020603050405020304" pitchFamily="18" charset="0"/>
              </a:rPr>
              <a:t>For this project, the parts that get split into tasks could be the vulnerability assessment, security measures implementation, and documentation. Meetings will be held frequently with the client to ensure the project remains on track and any feedback can be addressed quickly. </a:t>
            </a:r>
            <a:endParaRPr lang="en-GB" sz="2000" dirty="0">
              <a:latin typeface="Aptos" panose="020B0004020202020204" pitchFamily="34" charset="0"/>
              <a:ea typeface="SimSun" panose="02010600030101010101" pitchFamily="2" charset="-122"/>
              <a:cs typeface="Times New Roman" panose="02020603050405020304" pitchFamily="18" charset="0"/>
            </a:endParaRPr>
          </a:p>
          <a:p>
            <a:pPr>
              <a:lnSpc>
                <a:spcPct val="110000"/>
              </a:lnSpc>
              <a:spcBef>
                <a:spcPts val="600"/>
              </a:spcBef>
            </a:pPr>
            <a:r>
              <a:rPr lang="en-GB" sz="2000" dirty="0">
                <a:effectLst/>
                <a:latin typeface="Aptos" panose="020B0004020202020204" pitchFamily="34" charset="0"/>
                <a:ea typeface="SimSun" panose="02010600030101010101" pitchFamily="2" charset="-122"/>
                <a:cs typeface="Times New Roman" panose="02020603050405020304" pitchFamily="18" charset="0"/>
              </a:rPr>
              <a:t>The Kanban methodology </a:t>
            </a:r>
            <a:r>
              <a:rPr lang="en-GB" sz="2000" dirty="0">
                <a:latin typeface="Aptos" panose="020B0004020202020204" pitchFamily="34" charset="0"/>
                <a:ea typeface="SimSun" panose="02010600030101010101" pitchFamily="2" charset="-122"/>
                <a:cs typeface="Times New Roman" panose="02020603050405020304" pitchFamily="18" charset="0"/>
              </a:rPr>
              <a:t>will be used to create </a:t>
            </a:r>
            <a:r>
              <a:rPr lang="en-GB" sz="2000" dirty="0">
                <a:effectLst/>
                <a:latin typeface="Aptos" panose="020B0004020202020204" pitchFamily="34" charset="0"/>
                <a:ea typeface="SimSun" panose="02010600030101010101" pitchFamily="2" charset="-122"/>
                <a:cs typeface="Times New Roman" panose="02020603050405020304" pitchFamily="18" charset="0"/>
              </a:rPr>
              <a:t>a visualisation of the workflow to be completed, using a board to track tasks from the backlog to completion. </a:t>
            </a:r>
          </a:p>
          <a:p>
            <a:pPr>
              <a:lnSpc>
                <a:spcPct val="110000"/>
              </a:lnSpc>
              <a:spcBef>
                <a:spcPts val="600"/>
              </a:spcBef>
            </a:pPr>
            <a:r>
              <a:rPr lang="en-GB" sz="2000" dirty="0">
                <a:effectLst/>
                <a:latin typeface="Aptos" panose="020B0004020202020204" pitchFamily="34" charset="0"/>
                <a:ea typeface="SimSun" panose="02010600030101010101" pitchFamily="2" charset="-122"/>
                <a:cs typeface="Times New Roman" panose="02020603050405020304" pitchFamily="18" charset="0"/>
              </a:rPr>
              <a:t>As the project progresses, different tasks can be prioritised to ensure the most important </a:t>
            </a:r>
            <a:r>
              <a:rPr lang="en-GB" sz="2000" dirty="0">
                <a:latin typeface="Aptos" panose="020B0004020202020204" pitchFamily="34" charset="0"/>
                <a:ea typeface="SimSun" panose="02010600030101010101" pitchFamily="2" charset="-122"/>
                <a:cs typeface="Times New Roman" panose="02020603050405020304" pitchFamily="18" charset="0"/>
              </a:rPr>
              <a:t>project parts</a:t>
            </a:r>
            <a:r>
              <a:rPr lang="en-GB" sz="2000" dirty="0">
                <a:effectLst/>
                <a:latin typeface="Aptos" panose="020B0004020202020204" pitchFamily="34" charset="0"/>
                <a:ea typeface="SimSun" panose="02010600030101010101" pitchFamily="2" charset="-122"/>
                <a:cs typeface="Times New Roman" panose="02020603050405020304" pitchFamily="18" charset="0"/>
              </a:rPr>
              <a:t> are completed first; this pairs well with the Scrum method as feedback gained can be used to prioritise on the Kanban boards. </a:t>
            </a:r>
          </a:p>
          <a:p>
            <a:pPr>
              <a:lnSpc>
                <a:spcPct val="110000"/>
              </a:lnSpc>
              <a:spcBef>
                <a:spcPts val="600"/>
              </a:spcBef>
            </a:pPr>
            <a:r>
              <a:rPr lang="en-GB" sz="2000" dirty="0">
                <a:effectLst/>
                <a:latin typeface="Aptos" panose="020B0004020202020204" pitchFamily="34" charset="0"/>
                <a:ea typeface="SimSun" panose="02010600030101010101" pitchFamily="2" charset="-122"/>
                <a:cs typeface="Times New Roman" panose="02020603050405020304" pitchFamily="18" charset="0"/>
              </a:rPr>
              <a:t>Kanban can also provide flexibility when managing unexpected changes in the project structure, which would be common in a project dealing with network vulnerabilities, as more or less vulnerabilities may be detected than expected, resulting in a change of workflow.</a:t>
            </a:r>
          </a:p>
        </p:txBody>
      </p:sp>
    </p:spTree>
    <p:extLst>
      <p:ext uri="{BB962C8B-B14F-4D97-AF65-F5344CB8AC3E}">
        <p14:creationId xmlns:p14="http://schemas.microsoft.com/office/powerpoint/2010/main" val="26236901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AC2B2-AEB4-4A19-AA04-80426058E6C8}"/>
              </a:ext>
            </a:extLst>
          </p:cNvPr>
          <p:cNvSpPr>
            <a:spLocks noGrp="1"/>
          </p:cNvSpPr>
          <p:nvPr>
            <p:ph type="title"/>
          </p:nvPr>
        </p:nvSpPr>
        <p:spPr>
          <a:xfrm>
            <a:off x="487826" y="206958"/>
            <a:ext cx="10515600" cy="1325563"/>
          </a:xfrm>
        </p:spPr>
        <p:txBody>
          <a:bodyPr>
            <a:normAutofit/>
          </a:bodyPr>
          <a:lstStyle/>
          <a:p>
            <a:r>
              <a:rPr lang="en-GB" sz="5400" b="1" u="sng" dirty="0"/>
              <a:t>Project Methods &amp; the Assignment</a:t>
            </a:r>
            <a:endParaRPr lang="en-GB" sz="5400" dirty="0"/>
          </a:p>
        </p:txBody>
      </p:sp>
      <p:sp>
        <p:nvSpPr>
          <p:cNvPr id="3" name="Content Placeholder 2">
            <a:extLst>
              <a:ext uri="{FF2B5EF4-FFF2-40B4-BE49-F238E27FC236}">
                <a16:creationId xmlns:a16="http://schemas.microsoft.com/office/drawing/2014/main" id="{54940B6D-C78D-4FAF-92E7-EA14CB7AEF95}"/>
              </a:ext>
            </a:extLst>
          </p:cNvPr>
          <p:cNvSpPr>
            <a:spLocks noGrp="1"/>
          </p:cNvSpPr>
          <p:nvPr>
            <p:ph idx="1"/>
          </p:nvPr>
        </p:nvSpPr>
        <p:spPr>
          <a:xfrm>
            <a:off x="487825" y="1397890"/>
            <a:ext cx="10902985" cy="4924533"/>
          </a:xfrm>
        </p:spPr>
        <p:txBody>
          <a:bodyPr>
            <a:normAutofit/>
          </a:bodyPr>
          <a:lstStyle/>
          <a:p>
            <a:r>
              <a:rPr lang="en-GB" b="1" dirty="0">
                <a:highlight>
                  <a:srgbClr val="FFC000"/>
                </a:highlight>
              </a:rPr>
              <a:t>You can choose any Development method </a:t>
            </a:r>
            <a:r>
              <a:rPr lang="en-GB" dirty="0"/>
              <a:t>(e.g. SDLC, Prototyping, RAD, FDD) you feel is appropriate for your project. </a:t>
            </a:r>
          </a:p>
          <a:p>
            <a:r>
              <a:rPr lang="en-GB" dirty="0">
                <a:highlight>
                  <a:srgbClr val="FFC000"/>
                </a:highlight>
              </a:rPr>
              <a:t>You can select a Development method and modify it to suit your project</a:t>
            </a:r>
            <a:r>
              <a:rPr lang="en-GB" dirty="0"/>
              <a:t>. Or select and combine aspects of 2 or more methods such as SDLC &amp; Kanban. This is common practice in industry.</a:t>
            </a:r>
          </a:p>
          <a:p>
            <a:r>
              <a:rPr lang="en-GB" dirty="0"/>
              <a:t>Whether you select 1 as it is, customise 1 or select 2 and combine/modify them. Just include a </a:t>
            </a:r>
            <a:r>
              <a:rPr lang="en-GB" dirty="0">
                <a:highlight>
                  <a:srgbClr val="FFC000"/>
                </a:highlight>
              </a:rPr>
              <a:t>little description to justify your selection</a:t>
            </a:r>
            <a:r>
              <a:rPr lang="en-GB" dirty="0"/>
              <a:t>/customisation. That’s ok.</a:t>
            </a:r>
          </a:p>
          <a:p>
            <a:pPr marL="0" indent="0">
              <a:buNone/>
            </a:pPr>
            <a:r>
              <a:rPr lang="en-GB" sz="1900" b="1" dirty="0"/>
              <a:t>Bg. </a:t>
            </a:r>
            <a:r>
              <a:rPr lang="en-GB" sz="1500" b="1" dirty="0"/>
              <a:t>Agile development methods </a:t>
            </a:r>
            <a:r>
              <a:rPr lang="en-GB" sz="1500" dirty="0"/>
              <a:t>are</a:t>
            </a:r>
            <a:r>
              <a:rPr lang="en-GB" sz="1500" b="1" dirty="0"/>
              <a:t> </a:t>
            </a:r>
            <a:r>
              <a:rPr lang="en-GB" sz="1500" dirty="0"/>
              <a:t>covered in more detail on some programmes e.g. on the Software engineering programme, there is a module where students are grouped into teams to build software using an agile process.</a:t>
            </a:r>
            <a:endParaRPr lang="en-GB" sz="1900" dirty="0"/>
          </a:p>
        </p:txBody>
      </p:sp>
      <p:sp>
        <p:nvSpPr>
          <p:cNvPr id="4" name="Rectangle 3">
            <a:extLst>
              <a:ext uri="{FF2B5EF4-FFF2-40B4-BE49-F238E27FC236}">
                <a16:creationId xmlns:a16="http://schemas.microsoft.com/office/drawing/2014/main" id="{26AC1CDB-F90F-9AA2-FBB4-1FF70A4B43D2}"/>
              </a:ext>
            </a:extLst>
          </p:cNvPr>
          <p:cNvSpPr/>
          <p:nvPr/>
        </p:nvSpPr>
        <p:spPr>
          <a:xfrm>
            <a:off x="351329" y="399143"/>
            <a:ext cx="136496" cy="86107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391009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637BD-CE1C-ACEF-5B26-4D8EFC31447D}"/>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037FBE16-3764-D4CD-29DB-1C56BFFCAEA2}"/>
              </a:ext>
            </a:extLst>
          </p:cNvPr>
          <p:cNvSpPr>
            <a:spLocks noGrp="1"/>
          </p:cNvSpPr>
          <p:nvPr>
            <p:ph type="body" sz="half" idx="2"/>
          </p:nvPr>
        </p:nvSpPr>
        <p:spPr>
          <a:xfrm>
            <a:off x="435428" y="1357086"/>
            <a:ext cx="10739455" cy="4760686"/>
          </a:xfrm>
          <a:gradFill flip="none" rotWithShape="1">
            <a:gsLst>
              <a:gs pos="0">
                <a:srgbClr val="FFFF00"/>
              </a:gs>
              <a:gs pos="33000">
                <a:schemeClr val="bg1">
                  <a:lumMod val="100000"/>
                </a:schemeClr>
              </a:gs>
            </a:gsLst>
            <a:lin ang="2700000" scaled="1"/>
            <a:tileRect/>
          </a:gradFill>
          <a:ln w="25400">
            <a:solidFill>
              <a:schemeClr val="tx1"/>
            </a:solidFill>
          </a:ln>
        </p:spPr>
        <p:txBody>
          <a:bodyPr vert="horz" lIns="91440" tIns="45720" rIns="91440" bIns="45720" rtlCol="0" anchor="t">
            <a:normAutofit/>
          </a:bodyPr>
          <a:lstStyle/>
          <a:p>
            <a:pPr marL="270510">
              <a:lnSpc>
                <a:spcPct val="100000"/>
              </a:lnSpc>
              <a:spcAft>
                <a:spcPts val="300"/>
              </a:spcAft>
            </a:pPr>
            <a:r>
              <a:rPr lang="en-GB" sz="3200" b="1" dirty="0">
                <a:effectLst/>
                <a:latin typeface="Arial" panose="020B0604020202020204" pitchFamily="34" charset="0"/>
                <a:ea typeface="Times New Roman" panose="02020603050405020304" pitchFamily="18" charset="0"/>
                <a:cs typeface="Arial" panose="020B0604020202020204" pitchFamily="34" charset="0"/>
              </a:rPr>
              <a:t>Q.1: </a:t>
            </a:r>
            <a:r>
              <a:rPr lang="en-GB" sz="3200" dirty="0">
                <a:effectLst/>
                <a:latin typeface="Arial" panose="020B0604020202020204" pitchFamily="34" charset="0"/>
                <a:ea typeface="Times New Roman" panose="02020603050405020304" pitchFamily="18" charset="0"/>
                <a:cs typeface="Arial" panose="020B0604020202020204" pitchFamily="34" charset="0"/>
              </a:rPr>
              <a:t>Describe a suitable </a:t>
            </a:r>
            <a:r>
              <a:rPr lang="en-GB" sz="3200" b="1" dirty="0">
                <a:solidFill>
                  <a:schemeClr val="bg1"/>
                </a:solidFill>
                <a:effectLst/>
                <a:highlight>
                  <a:srgbClr val="FFFF00"/>
                </a:highlight>
                <a:latin typeface="Arial" panose="020B0604020202020204" pitchFamily="34" charset="0"/>
                <a:ea typeface="Times New Roman" panose="02020603050405020304" pitchFamily="18" charset="0"/>
                <a:cs typeface="Arial" panose="020B0604020202020204" pitchFamily="34" charset="0"/>
              </a:rPr>
              <a:t>Development method</a:t>
            </a:r>
            <a:r>
              <a:rPr lang="en-GB" sz="3200" dirty="0">
                <a:solidFill>
                  <a:schemeClr val="bg1"/>
                </a:solidFill>
                <a:effectLst/>
                <a:highlight>
                  <a:srgbClr val="FFFF00"/>
                </a:highlight>
                <a:latin typeface="Arial" panose="020B0604020202020204" pitchFamily="34" charset="0"/>
                <a:ea typeface="Times New Roman" panose="02020603050405020304" pitchFamily="18" charset="0"/>
                <a:cs typeface="Arial" panose="020B0604020202020204" pitchFamily="34" charset="0"/>
              </a:rPr>
              <a:t> </a:t>
            </a:r>
            <a:r>
              <a:rPr lang="en-GB" sz="3200" dirty="0">
                <a:effectLst/>
                <a:latin typeface="Arial" panose="020B0604020202020204" pitchFamily="34" charset="0"/>
                <a:ea typeface="Times New Roman" panose="02020603050405020304" pitchFamily="18" charset="0"/>
                <a:cs typeface="Arial" panose="020B0604020202020204" pitchFamily="34" charset="0"/>
              </a:rPr>
              <a:t>that will help you plan and complete </a:t>
            </a:r>
            <a:r>
              <a:rPr lang="en-GB" sz="3200" b="1" dirty="0">
                <a:effectLst/>
                <a:latin typeface="Arial" panose="020B0604020202020204" pitchFamily="34" charset="0"/>
                <a:ea typeface="Times New Roman" panose="02020603050405020304" pitchFamily="18" charset="0"/>
                <a:cs typeface="Arial" panose="020B0604020202020204" pitchFamily="34" charset="0"/>
              </a:rPr>
              <a:t>your project</a:t>
            </a:r>
            <a:r>
              <a:rPr lang="en-GB" sz="3200" dirty="0">
                <a:effectLst/>
                <a:latin typeface="Arial" panose="020B0604020202020204" pitchFamily="34" charset="0"/>
                <a:ea typeface="Times New Roman" panose="02020603050405020304" pitchFamily="18" charset="0"/>
                <a:cs typeface="Arial" panose="020B0604020202020204" pitchFamily="34" charset="0"/>
              </a:rPr>
              <a:t>.</a:t>
            </a:r>
          </a:p>
          <a:p>
            <a:pPr marL="727710" indent="-457200">
              <a:lnSpc>
                <a:spcPct val="100000"/>
              </a:lnSpc>
              <a:spcAft>
                <a:spcPts val="300"/>
              </a:spcAft>
              <a:buFont typeface="Arial" panose="020B0604020202020204" pitchFamily="34" charset="0"/>
              <a:buChar char="•"/>
            </a:pPr>
            <a:r>
              <a:rPr lang="en-GB" sz="3200" dirty="0">
                <a:effectLst/>
                <a:latin typeface="Arial" panose="020B0604020202020204" pitchFamily="34" charset="0"/>
                <a:ea typeface="Times New Roman" panose="02020603050405020304" pitchFamily="18" charset="0"/>
                <a:cs typeface="Times New Roman" panose="02020603050405020304" pitchFamily="18" charset="0"/>
              </a:rPr>
              <a:t>The task answer should be approx. 200 words </a:t>
            </a:r>
            <a:r>
              <a:rPr lang="en-GB" sz="3200" dirty="0">
                <a:effectLst/>
                <a:latin typeface="Arial" panose="020B0604020202020204" pitchFamily="34" charset="0"/>
                <a:ea typeface="Times New Roman" panose="02020603050405020304" pitchFamily="18" charset="0"/>
                <a:cs typeface="Arial" panose="020B0604020202020204" pitchFamily="34" charset="0"/>
              </a:rPr>
              <a:t>with supporting citations.</a:t>
            </a:r>
          </a:p>
          <a:p>
            <a:pPr marL="727710" indent="-457200">
              <a:lnSpc>
                <a:spcPct val="100000"/>
              </a:lnSpc>
              <a:spcAft>
                <a:spcPts val="300"/>
              </a:spcAft>
              <a:buFont typeface="Arial" panose="020B0604020202020204" pitchFamily="34" charset="0"/>
              <a:buChar char="•"/>
            </a:pPr>
            <a:r>
              <a:rPr lang="en-GB" sz="3200" dirty="0">
                <a:latin typeface="Arial" panose="020B0604020202020204" pitchFamily="34" charset="0"/>
                <a:ea typeface="Times New Roman" panose="02020603050405020304" pitchFamily="18" charset="0"/>
                <a:cs typeface="Arial" panose="020B0604020202020204" pitchFamily="34" charset="0"/>
              </a:rPr>
              <a:t>You can use AI &amp; Search tools to discover information, and references to help you answer the question.</a:t>
            </a:r>
            <a:endParaRPr lang="en-GB" sz="3200" dirty="0">
              <a:latin typeface="Arial" panose="020B0604020202020204" pitchFamily="34" charset="0"/>
              <a:ea typeface="Times New Roman" panose="02020603050405020304" pitchFamily="18" charset="0"/>
              <a:cs typeface="Times New Roman" panose="02020603050405020304" pitchFamily="18" charset="0"/>
            </a:endParaRPr>
          </a:p>
          <a:p>
            <a:pPr marL="270510">
              <a:lnSpc>
                <a:spcPct val="100000"/>
              </a:lnSpc>
              <a:spcAft>
                <a:spcPts val="300"/>
              </a:spcAft>
            </a:pPr>
            <a:r>
              <a:rPr lang="en-GB" sz="2800" dirty="0">
                <a:latin typeface="Arial" panose="020B0604020202020204" pitchFamily="34" charset="0"/>
                <a:ea typeface="Times New Roman" panose="02020603050405020304" pitchFamily="18" charset="0"/>
                <a:cs typeface="Times New Roman" panose="02020603050405020304" pitchFamily="18" charset="0"/>
              </a:rPr>
              <a:t>Any Qs during the activity please let me know.</a:t>
            </a:r>
          </a:p>
          <a:p>
            <a:pPr marL="270510">
              <a:lnSpc>
                <a:spcPct val="100000"/>
              </a:lnSpc>
              <a:spcAft>
                <a:spcPts val="300"/>
              </a:spcAft>
            </a:pPr>
            <a:endParaRPr lang="en-GB" sz="2800" dirty="0">
              <a:effectLst/>
              <a:latin typeface="Arial" panose="020B0604020202020204" pitchFamily="34" charset="0"/>
              <a:ea typeface="Times New Roman" panose="02020603050405020304" pitchFamily="18" charset="0"/>
              <a:cs typeface="Arial" panose="020B0604020202020204" pitchFamily="34" charset="0"/>
            </a:endParaRPr>
          </a:p>
          <a:p>
            <a:pPr marL="171450">
              <a:lnSpc>
                <a:spcPct val="100000"/>
              </a:lnSpc>
              <a:spcBef>
                <a:spcPts val="0"/>
              </a:spcBef>
              <a:spcAft>
                <a:spcPts val="300"/>
              </a:spcAft>
            </a:pPr>
            <a:endParaRPr lang="en-GB" sz="3600" b="1" u="sng" dirty="0">
              <a:effectLst/>
              <a:latin typeface="Arial" panose="020B0604020202020204" pitchFamily="34" charset="0"/>
              <a:ea typeface="Times New Roman" panose="02020603050405020304" pitchFamily="18" charset="0"/>
            </a:endParaRPr>
          </a:p>
        </p:txBody>
      </p:sp>
      <p:sp>
        <p:nvSpPr>
          <p:cNvPr id="3" name="TextBox 2">
            <a:extLst>
              <a:ext uri="{FF2B5EF4-FFF2-40B4-BE49-F238E27FC236}">
                <a16:creationId xmlns:a16="http://schemas.microsoft.com/office/drawing/2014/main" id="{50A0B3CE-A6B4-3091-4616-B6AC4ABBA9F4}"/>
              </a:ext>
            </a:extLst>
          </p:cNvPr>
          <p:cNvSpPr txBox="1"/>
          <p:nvPr/>
        </p:nvSpPr>
        <p:spPr>
          <a:xfrm>
            <a:off x="198685" y="268514"/>
            <a:ext cx="1097619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i="0" u="sng" strike="noStrike" kern="1200" cap="none" spc="0" normalizeH="0" baseline="0" noProof="0" dirty="0">
                <a:ln>
                  <a:noFill/>
                </a:ln>
                <a:solidFill>
                  <a:srgbClr val="FFFFFF"/>
                </a:solidFill>
                <a:effectLst/>
                <a:uLnTx/>
                <a:uFillTx/>
                <a:ea typeface="+mn-ea"/>
                <a:cs typeface="+mn-cs"/>
              </a:rPr>
              <a:t>Activity: </a:t>
            </a:r>
            <a:r>
              <a:rPr lang="en-GB" sz="5400" u="sng" dirty="0">
                <a:effectLst/>
                <a:ea typeface="Times New Roman" panose="02020603050405020304" pitchFamily="18" charset="0"/>
              </a:rPr>
              <a:t>Project Development method </a:t>
            </a:r>
            <a:endParaRPr kumimoji="0" lang="en-GB" sz="5400" i="0" u="sng" strike="noStrike" kern="1200" cap="none" spc="0" normalizeH="0" baseline="0" noProof="0" dirty="0">
              <a:ln>
                <a:noFill/>
              </a:ln>
              <a:solidFill>
                <a:prstClr val="white"/>
              </a:solidFill>
              <a:effectLst/>
              <a:uLnTx/>
              <a:uFillTx/>
              <a:ea typeface="+mn-ea"/>
              <a:cs typeface="+mn-cs"/>
            </a:endParaRPr>
          </a:p>
        </p:txBody>
      </p:sp>
      <p:sp>
        <p:nvSpPr>
          <p:cNvPr id="6" name="Arc 5">
            <a:extLst>
              <a:ext uri="{FF2B5EF4-FFF2-40B4-BE49-F238E27FC236}">
                <a16:creationId xmlns:a16="http://schemas.microsoft.com/office/drawing/2014/main" id="{2D09ADBD-9B3D-5AB9-2870-90B709E0B9ED}"/>
              </a:ext>
            </a:extLst>
          </p:cNvPr>
          <p:cNvSpPr/>
          <p:nvPr/>
        </p:nvSpPr>
        <p:spPr>
          <a:xfrm rot="7949683">
            <a:off x="8829885" y="3731271"/>
            <a:ext cx="3511603" cy="2758616"/>
          </a:xfrm>
          <a:prstGeom prst="arc">
            <a:avLst>
              <a:gd name="adj1" fmla="val 14055120"/>
              <a:gd name="adj2" fmla="val 20174610"/>
            </a:avLst>
          </a:prstGeom>
          <a:noFill/>
          <a:ln w="76200">
            <a:solidFill>
              <a:srgbClr val="FFC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32066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4903B-4BE2-4039-9FAB-CFA6B8135BBD}"/>
              </a:ext>
            </a:extLst>
          </p:cNvPr>
          <p:cNvSpPr>
            <a:spLocks noGrp="1"/>
          </p:cNvSpPr>
          <p:nvPr>
            <p:ph type="title"/>
          </p:nvPr>
        </p:nvSpPr>
        <p:spPr>
          <a:xfrm>
            <a:off x="707572" y="428975"/>
            <a:ext cx="10515599" cy="932688"/>
          </a:xfrm>
        </p:spPr>
        <p:txBody>
          <a:bodyPr vert="horz" lIns="91440" tIns="45720" rIns="91440" bIns="45720" rtlCol="0" anchor="b">
            <a:normAutofit/>
          </a:bodyPr>
          <a:lstStyle/>
          <a:p>
            <a:r>
              <a:rPr lang="en-US" sz="5400" kern="1200" dirty="0">
                <a:solidFill>
                  <a:schemeClr val="tx1"/>
                </a:solidFill>
                <a:latin typeface="+mj-lt"/>
                <a:ea typeface="+mj-ea"/>
                <a:cs typeface="+mj-cs"/>
              </a:rPr>
              <a:t>Session 2: </a:t>
            </a:r>
            <a:r>
              <a:rPr lang="en-US" sz="5400" b="1" u="sng" kern="1200" dirty="0">
                <a:solidFill>
                  <a:schemeClr val="tx1"/>
                </a:solidFill>
                <a:latin typeface="+mj-lt"/>
                <a:ea typeface="+mj-ea"/>
                <a:cs typeface="+mj-cs"/>
              </a:rPr>
              <a:t>Requirements Analysis</a:t>
            </a:r>
          </a:p>
        </p:txBody>
      </p:sp>
      <p:pic>
        <p:nvPicPr>
          <p:cNvPr id="4" name="Graphic 3" descr="List outline">
            <a:extLst>
              <a:ext uri="{FF2B5EF4-FFF2-40B4-BE49-F238E27FC236}">
                <a16:creationId xmlns:a16="http://schemas.microsoft.com/office/drawing/2014/main" id="{C6E3D4BD-15F9-9F5B-3AF2-55E054B4FB2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436331" y="1965708"/>
            <a:ext cx="3595110" cy="3595110"/>
          </a:xfrm>
          <a:prstGeom prst="rect">
            <a:avLst/>
          </a:prstGeom>
        </p:spPr>
      </p:pic>
    </p:spTree>
    <p:extLst>
      <p:ext uri="{BB962C8B-B14F-4D97-AF65-F5344CB8AC3E}">
        <p14:creationId xmlns:p14="http://schemas.microsoft.com/office/powerpoint/2010/main" val="22150056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4C6D5-6722-4FDB-88DA-035D6BA907B5}"/>
              </a:ext>
            </a:extLst>
          </p:cNvPr>
          <p:cNvSpPr txBox="1">
            <a:spLocks/>
          </p:cNvSpPr>
          <p:nvPr/>
        </p:nvSpPr>
        <p:spPr>
          <a:xfrm>
            <a:off x="790925" y="533547"/>
            <a:ext cx="9004004" cy="1030354"/>
          </a:xfrm>
          <a:prstGeom prst="rect">
            <a:avLst/>
          </a:prstGeom>
        </p:spPr>
        <p:txBody>
          <a:bodyPr anchor="t">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1" i="0" u="sng" strike="noStrike" kern="1200" cap="none" spc="0" normalizeH="0" baseline="0" noProof="0" dirty="0">
                <a:ln>
                  <a:noFill/>
                </a:ln>
                <a:solidFill>
                  <a:prstClr val="white"/>
                </a:solidFill>
                <a:effectLst/>
                <a:uLnTx/>
                <a:uFillTx/>
                <a:latin typeface="Calibri Light" panose="020F0302020204030204"/>
                <a:ea typeface="+mj-ea"/>
                <a:cs typeface="+mj-cs"/>
              </a:rPr>
              <a:t>Requirement Specifications &amp; Prioritisation</a:t>
            </a:r>
          </a:p>
        </p:txBody>
      </p:sp>
      <p:sp>
        <p:nvSpPr>
          <p:cNvPr id="3" name="Content Placeholder 2">
            <a:extLst>
              <a:ext uri="{FF2B5EF4-FFF2-40B4-BE49-F238E27FC236}">
                <a16:creationId xmlns:a16="http://schemas.microsoft.com/office/drawing/2014/main" id="{126CA5B5-FDC9-4F57-88D0-60D210A23B9A}"/>
              </a:ext>
            </a:extLst>
          </p:cNvPr>
          <p:cNvSpPr txBox="1">
            <a:spLocks/>
          </p:cNvSpPr>
          <p:nvPr/>
        </p:nvSpPr>
        <p:spPr>
          <a:xfrm>
            <a:off x="730076" y="1743629"/>
            <a:ext cx="10406443" cy="4143807"/>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0"/>
              </a:spcBef>
              <a:buNone/>
            </a:pP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We will consider two types of </a:t>
            </a:r>
            <a:r>
              <a:rPr lang="en-GB" sz="3200" dirty="0">
                <a:solidFill>
                  <a:prstClr val="white"/>
                </a:solidFill>
              </a:rPr>
              <a:t>Requirements </a:t>
            </a: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Specifications:</a:t>
            </a:r>
          </a:p>
          <a:p>
            <a:pPr marL="514350" marR="0" lvl="0" indent="-514350" algn="l" defTabSz="914400" rtl="0" eaLnBrk="1" fontAlgn="auto" latinLnBrk="0" hangingPunct="1">
              <a:lnSpc>
                <a:spcPct val="100000"/>
              </a:lnSpc>
              <a:spcBef>
                <a:spcPts val="0"/>
              </a:spcBef>
              <a:spcAft>
                <a:spcPts val="0"/>
              </a:spcAft>
              <a:buClr>
                <a:srgbClr val="FFFF00"/>
              </a:buClr>
              <a:buSzTx/>
              <a:buFont typeface="+mj-lt"/>
              <a:buAutoNum type="arabicPeriod"/>
              <a:tabLst/>
              <a:defRPr/>
            </a:pPr>
            <a:r>
              <a:rPr kumimoji="0" lang="en-GB" sz="3200" b="1" i="0" u="none" strike="noStrike" kern="1200" cap="none" spc="0" normalizeH="0" baseline="0" noProof="0" dirty="0">
                <a:ln>
                  <a:noFill/>
                </a:ln>
                <a:solidFill>
                  <a:schemeClr val="bg1"/>
                </a:solidFill>
                <a:effectLst/>
                <a:highlight>
                  <a:srgbClr val="FFFF00"/>
                </a:highlight>
                <a:uLnTx/>
                <a:uFillTx/>
                <a:latin typeface="Calibri" panose="020F0502020204030204"/>
                <a:ea typeface="+mn-ea"/>
                <a:cs typeface="+mn-cs"/>
              </a:rPr>
              <a:t>Requirements / Feature specifications</a:t>
            </a: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 Are suitable for the creation of new Computing prototypes.</a:t>
            </a:r>
          </a:p>
          <a:p>
            <a:pPr marL="514350" marR="0" lvl="0" indent="-514350" algn="l" defTabSz="914400" rtl="0" eaLnBrk="1" fontAlgn="auto" latinLnBrk="0" hangingPunct="1">
              <a:lnSpc>
                <a:spcPct val="100000"/>
              </a:lnSpc>
              <a:spcBef>
                <a:spcPts val="0"/>
              </a:spcBef>
              <a:spcAft>
                <a:spcPts val="0"/>
              </a:spcAft>
              <a:buClr>
                <a:srgbClr val="FFFF00"/>
              </a:buClr>
              <a:buSzTx/>
              <a:buFont typeface="+mj-lt"/>
              <a:buAutoNum type="arabicPeriod"/>
              <a:tabLst/>
              <a:defRPr/>
            </a:pPr>
            <a:r>
              <a:rPr kumimoji="0" lang="en-GB" sz="3200" b="1" i="0" u="none" strike="noStrike" kern="1200" cap="none" spc="0" normalizeH="0" baseline="0" noProof="0" dirty="0">
                <a:ln>
                  <a:noFill/>
                </a:ln>
                <a:solidFill>
                  <a:schemeClr val="bg1"/>
                </a:solidFill>
                <a:effectLst/>
                <a:highlight>
                  <a:srgbClr val="FFFF00"/>
                </a:highlight>
                <a:uLnTx/>
                <a:uFillTx/>
                <a:latin typeface="Calibri" panose="020F0502020204030204"/>
                <a:ea typeface="+mn-ea"/>
                <a:cs typeface="+mn-cs"/>
              </a:rPr>
              <a:t>Product specifications</a:t>
            </a: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 Are suitable for the creation of new </a:t>
            </a: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hardware</a:t>
            </a: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 products e.g. a component list.</a:t>
            </a:r>
            <a:endPar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F55190A8-8545-4D01-9B2A-62B0FD0F07FB}"/>
              </a:ext>
            </a:extLst>
          </p:cNvPr>
          <p:cNvSpPr/>
          <p:nvPr/>
        </p:nvSpPr>
        <p:spPr>
          <a:xfrm>
            <a:off x="611090" y="268907"/>
            <a:ext cx="1109787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E83B412-78A3-4573-82A8-80BFCABF50FC}"/>
              </a:ext>
            </a:extLst>
          </p:cNvPr>
          <p:cNvSpPr/>
          <p:nvPr/>
        </p:nvSpPr>
        <p:spPr>
          <a:xfrm>
            <a:off x="550793" y="396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Programmer male outline">
            <a:extLst>
              <a:ext uri="{FF2B5EF4-FFF2-40B4-BE49-F238E27FC236}">
                <a16:creationId xmlns:a16="http://schemas.microsoft.com/office/drawing/2014/main" id="{6E1F71C3-AFB9-4BD8-AD49-6CAFCCCB6D7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0655551" y="175383"/>
            <a:ext cx="1113715" cy="1113715"/>
          </a:xfrm>
          <a:prstGeom prst="rect">
            <a:avLst/>
          </a:prstGeom>
        </p:spPr>
      </p:pic>
      <p:pic>
        <p:nvPicPr>
          <p:cNvPr id="9" name="Graphic 8" descr="Single gear outline">
            <a:extLst>
              <a:ext uri="{FF2B5EF4-FFF2-40B4-BE49-F238E27FC236}">
                <a16:creationId xmlns:a16="http://schemas.microsoft.com/office/drawing/2014/main" id="{AE307454-56CA-49F8-B378-755FBF76379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629452" y="124322"/>
            <a:ext cx="1354667" cy="1354667"/>
          </a:xfrm>
          <a:prstGeom prst="rect">
            <a:avLst/>
          </a:prstGeom>
        </p:spPr>
      </p:pic>
      <p:pic>
        <p:nvPicPr>
          <p:cNvPr id="4" name="Graphic 3" descr="List outline">
            <a:extLst>
              <a:ext uri="{FF2B5EF4-FFF2-40B4-BE49-F238E27FC236}">
                <a16:creationId xmlns:a16="http://schemas.microsoft.com/office/drawing/2014/main" id="{9D365013-1403-2269-778A-0D6BD645489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028859" y="4337969"/>
            <a:ext cx="1910475" cy="1910475"/>
          </a:xfrm>
          <a:prstGeom prst="rect">
            <a:avLst/>
          </a:prstGeom>
        </p:spPr>
      </p:pic>
    </p:spTree>
    <p:extLst>
      <p:ext uri="{BB962C8B-B14F-4D97-AF65-F5344CB8AC3E}">
        <p14:creationId xmlns:p14="http://schemas.microsoft.com/office/powerpoint/2010/main" val="10052051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4C6D5-6722-4FDB-88DA-035D6BA907B5}"/>
              </a:ext>
            </a:extLst>
          </p:cNvPr>
          <p:cNvSpPr txBox="1">
            <a:spLocks/>
          </p:cNvSpPr>
          <p:nvPr/>
        </p:nvSpPr>
        <p:spPr>
          <a:xfrm>
            <a:off x="790925" y="533547"/>
            <a:ext cx="9004004" cy="1030354"/>
          </a:xfrm>
          <a:prstGeom prst="rect">
            <a:avLst/>
          </a:prstGeom>
        </p:spPr>
        <p:txBody>
          <a:bodyPr anchor="t">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1" i="0" u="sng" strike="noStrike" kern="1200" cap="none" spc="0" normalizeH="0" baseline="0" noProof="0" dirty="0">
                <a:ln>
                  <a:noFill/>
                </a:ln>
                <a:solidFill>
                  <a:prstClr val="white"/>
                </a:solidFill>
                <a:effectLst/>
                <a:uLnTx/>
                <a:uFillTx/>
                <a:latin typeface="Calibri Light" panose="020F0302020204030204"/>
                <a:ea typeface="+mj-ea"/>
                <a:cs typeface="+mj-cs"/>
              </a:rPr>
              <a:t>Requirement Specifications &amp; Prioritisation</a:t>
            </a:r>
          </a:p>
        </p:txBody>
      </p:sp>
      <p:sp>
        <p:nvSpPr>
          <p:cNvPr id="3" name="Content Placeholder 2">
            <a:extLst>
              <a:ext uri="{FF2B5EF4-FFF2-40B4-BE49-F238E27FC236}">
                <a16:creationId xmlns:a16="http://schemas.microsoft.com/office/drawing/2014/main" id="{126CA5B5-FDC9-4F57-88D0-60D210A23B9A}"/>
              </a:ext>
            </a:extLst>
          </p:cNvPr>
          <p:cNvSpPr txBox="1">
            <a:spLocks/>
          </p:cNvSpPr>
          <p:nvPr/>
        </p:nvSpPr>
        <p:spPr>
          <a:xfrm>
            <a:off x="550793" y="1563901"/>
            <a:ext cx="11036647" cy="4257018"/>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0"/>
              </a:spcBef>
              <a:spcAft>
                <a:spcPts val="0"/>
              </a:spcAft>
              <a:buClr>
                <a:srgbClr val="FFFF00"/>
              </a:buClr>
              <a:buSzTx/>
              <a:buFont typeface="Arial" panose="020B0604020202020204" pitchFamily="34" charset="0"/>
              <a:buChar char="•"/>
              <a:tabLst/>
              <a:defRPr/>
            </a:pPr>
            <a:r>
              <a:rPr kumimoji="0" lang="en-GB" sz="32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Requirement</a:t>
            </a:r>
            <a:r>
              <a:rPr kumimoji="0" lang="en-GB" sz="32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a:t>
            </a:r>
            <a:r>
              <a:rPr kumimoji="0" lang="en-GB" sz="32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specifications</a:t>
            </a:r>
            <a:r>
              <a:rPr kumimoji="0" lang="en-GB" sz="32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a:t>
            </a: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can be used for hardware or software prototypes and should be </a:t>
            </a:r>
            <a:r>
              <a:rPr kumimoji="0" lang="en-GB" sz="32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prioritised</a:t>
            </a: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 This will help you to focus on what is most important. </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When prioritising your requirements, consider the most important features of your project implementation aka </a:t>
            </a: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MVP Minimum Viable Product.</a:t>
            </a:r>
            <a:endPar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Many methods can be used to </a:t>
            </a: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prioritise </a:t>
            </a: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your list e.g. By number (</a:t>
            </a:r>
            <a:r>
              <a:rPr kumimoji="0" lang="en-GB" sz="3200" b="0" i="0" u="none" strike="noStrike" kern="1200" cap="none" spc="0" normalizeH="0" baseline="0" noProof="0" dirty="0">
                <a:ln>
                  <a:noFill/>
                </a:ln>
                <a:solidFill>
                  <a:schemeClr val="bg1"/>
                </a:solidFill>
                <a:effectLst/>
                <a:highlight>
                  <a:srgbClr val="FFFF00"/>
                </a:highlight>
                <a:uLnTx/>
                <a:uFillTx/>
                <a:latin typeface="Calibri" panose="020F0502020204030204"/>
                <a:ea typeface="+mn-ea"/>
                <a:cs typeface="+mn-cs"/>
              </a:rPr>
              <a:t>1, 2, 3, </a:t>
            </a:r>
            <a:r>
              <a:rPr kumimoji="0" lang="en-GB" sz="3200" b="0" i="0" u="none" strike="noStrike" kern="1200" cap="none" spc="0" normalizeH="0" baseline="0" noProof="0" dirty="0">
                <a:ln>
                  <a:noFill/>
                </a:ln>
                <a:effectLst/>
                <a:uLnTx/>
                <a:uFillTx/>
                <a:latin typeface="Calibri" panose="020F0502020204030204"/>
                <a:ea typeface="+mn-ea"/>
                <a:cs typeface="+mn-cs"/>
              </a:rPr>
              <a:t>etc..), </a:t>
            </a:r>
            <a:r>
              <a:rPr kumimoji="0" lang="en-GB" sz="3200" b="0" i="0" u="none" strike="noStrike" kern="1200" cap="none" spc="0" normalizeH="0" baseline="0" noProof="0" dirty="0">
                <a:ln>
                  <a:noFill/>
                </a:ln>
                <a:solidFill>
                  <a:schemeClr val="bg1"/>
                </a:solidFill>
                <a:effectLst/>
                <a:highlight>
                  <a:srgbClr val="FFFF00"/>
                </a:highlight>
                <a:uLnTx/>
                <a:uFillTx/>
                <a:latin typeface="Calibri" panose="020F0502020204030204"/>
                <a:ea typeface="+mn-ea"/>
                <a:cs typeface="+mn-cs"/>
              </a:rPr>
              <a:t>High, Med. or Low</a:t>
            </a: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 or the </a:t>
            </a:r>
            <a:r>
              <a:rPr kumimoji="0" lang="en-GB" sz="3200" b="0" i="0" u="none" strike="noStrike" kern="1200" cap="none" spc="0" normalizeH="0" baseline="0" noProof="0" dirty="0" err="1">
                <a:ln>
                  <a:noFill/>
                </a:ln>
                <a:solidFill>
                  <a:schemeClr val="bg1"/>
                </a:solidFill>
                <a:effectLst/>
                <a:highlight>
                  <a:srgbClr val="FFFF00"/>
                </a:highlight>
                <a:uLnTx/>
                <a:uFillTx/>
                <a:latin typeface="Calibri" panose="020F0502020204030204"/>
                <a:ea typeface="+mn-ea"/>
                <a:cs typeface="+mn-cs"/>
              </a:rPr>
              <a:t>MoSCoW</a:t>
            </a: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 method.</a:t>
            </a:r>
          </a:p>
          <a:p>
            <a:pPr marL="457200" marR="0" lvl="1" indent="0" algn="l" defTabSz="914400" rtl="0" eaLnBrk="1" fontAlgn="auto" latinLnBrk="0" hangingPunct="1">
              <a:lnSpc>
                <a:spcPct val="100000"/>
              </a:lnSpc>
              <a:spcBef>
                <a:spcPts val="0"/>
              </a:spcBef>
              <a:spcAft>
                <a:spcPts val="0"/>
              </a:spcAft>
              <a:buClrTx/>
              <a:buSz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a:ea typeface="+mn-ea"/>
                <a:cs typeface="+mn-cs"/>
              </a:rPr>
              <a:t>* M for Must haves, S for Should haves, C for Could haves and W for Won’t haves.</a:t>
            </a:r>
            <a:endPar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F55190A8-8545-4D01-9B2A-62B0FD0F07FB}"/>
              </a:ext>
            </a:extLst>
          </p:cNvPr>
          <p:cNvSpPr/>
          <p:nvPr/>
        </p:nvSpPr>
        <p:spPr>
          <a:xfrm>
            <a:off x="611090" y="268907"/>
            <a:ext cx="1109787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E83B412-78A3-4573-82A8-80BFCABF50FC}"/>
              </a:ext>
            </a:extLst>
          </p:cNvPr>
          <p:cNvSpPr/>
          <p:nvPr/>
        </p:nvSpPr>
        <p:spPr>
          <a:xfrm>
            <a:off x="550793" y="396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Programmer male outline">
            <a:extLst>
              <a:ext uri="{FF2B5EF4-FFF2-40B4-BE49-F238E27FC236}">
                <a16:creationId xmlns:a16="http://schemas.microsoft.com/office/drawing/2014/main" id="{6E1F71C3-AFB9-4BD8-AD49-6CAFCCCB6D7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0655551" y="175383"/>
            <a:ext cx="1113715" cy="1113715"/>
          </a:xfrm>
          <a:prstGeom prst="rect">
            <a:avLst/>
          </a:prstGeom>
        </p:spPr>
      </p:pic>
      <p:pic>
        <p:nvPicPr>
          <p:cNvPr id="9" name="Graphic 8" descr="Single gear outline">
            <a:extLst>
              <a:ext uri="{FF2B5EF4-FFF2-40B4-BE49-F238E27FC236}">
                <a16:creationId xmlns:a16="http://schemas.microsoft.com/office/drawing/2014/main" id="{AE307454-56CA-49F8-B378-755FBF76379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629452" y="124322"/>
            <a:ext cx="1354667" cy="1354667"/>
          </a:xfrm>
          <a:prstGeom prst="rect">
            <a:avLst/>
          </a:prstGeom>
        </p:spPr>
      </p:pic>
    </p:spTree>
    <p:extLst>
      <p:ext uri="{BB962C8B-B14F-4D97-AF65-F5344CB8AC3E}">
        <p14:creationId xmlns:p14="http://schemas.microsoft.com/office/powerpoint/2010/main" val="18764643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0977" y="1510071"/>
            <a:ext cx="10438564" cy="4419258"/>
          </a:xfrm>
        </p:spPr>
        <p:txBody>
          <a:bodyPr>
            <a:noAutofit/>
          </a:bodyPr>
          <a:lstStyle/>
          <a:p>
            <a:pPr>
              <a:lnSpc>
                <a:spcPct val="100000"/>
              </a:lnSpc>
              <a:spcBef>
                <a:spcPts val="0"/>
              </a:spcBef>
            </a:pPr>
            <a:r>
              <a:rPr lang="en-GB" dirty="0"/>
              <a:t>A </a:t>
            </a:r>
            <a:r>
              <a:rPr lang="en-GB" b="1" dirty="0"/>
              <a:t>Requirements specification </a:t>
            </a:r>
            <a:r>
              <a:rPr lang="en-GB" dirty="0">
                <a:solidFill>
                  <a:schemeClr val="bg1"/>
                </a:solidFill>
                <a:highlight>
                  <a:srgbClr val="FFFF00"/>
                </a:highlight>
              </a:rPr>
              <a:t>is a description of the </a:t>
            </a:r>
            <a:r>
              <a:rPr lang="en-GB" b="1" dirty="0">
                <a:solidFill>
                  <a:schemeClr val="bg1"/>
                </a:solidFill>
                <a:highlight>
                  <a:srgbClr val="FFFF00"/>
                </a:highlight>
              </a:rPr>
              <a:t>features</a:t>
            </a:r>
            <a:r>
              <a:rPr lang="en-GB" dirty="0">
                <a:solidFill>
                  <a:schemeClr val="bg1"/>
                </a:solidFill>
                <a:highlight>
                  <a:srgbClr val="FFFF00"/>
                </a:highlight>
              </a:rPr>
              <a:t> </a:t>
            </a:r>
            <a:r>
              <a:rPr lang="en-GB" dirty="0"/>
              <a:t>for a proposed project/prototype to be developed/implemented. </a:t>
            </a:r>
          </a:p>
          <a:p>
            <a:pPr>
              <a:lnSpc>
                <a:spcPct val="100000"/>
              </a:lnSpc>
              <a:spcBef>
                <a:spcPts val="0"/>
              </a:spcBef>
            </a:pPr>
            <a:r>
              <a:rPr lang="en-GB" dirty="0"/>
              <a:t>It outlines the </a:t>
            </a:r>
            <a:r>
              <a:rPr lang="en-GB" b="1" dirty="0"/>
              <a:t>SCOPE</a:t>
            </a:r>
            <a:r>
              <a:rPr lang="en-GB" dirty="0"/>
              <a:t> of the prototype.</a:t>
            </a:r>
          </a:p>
          <a:p>
            <a:pPr>
              <a:lnSpc>
                <a:spcPct val="100000"/>
              </a:lnSpc>
              <a:spcBef>
                <a:spcPts val="0"/>
              </a:spcBef>
            </a:pPr>
            <a:r>
              <a:rPr lang="en-GB" dirty="0"/>
              <a:t>A Requirement often </a:t>
            </a:r>
            <a:r>
              <a:rPr lang="en-GB" b="1" dirty="0"/>
              <a:t>starts with a unique Number, a Name/Title, followed by a priority status </a:t>
            </a:r>
            <a:r>
              <a:rPr lang="en-GB" dirty="0"/>
              <a:t>and</a:t>
            </a:r>
            <a:r>
              <a:rPr lang="en-GB" b="1" dirty="0"/>
              <a:t> brief description </a:t>
            </a:r>
            <a:r>
              <a:rPr lang="en-GB" dirty="0"/>
              <a:t>that outlines the </a:t>
            </a:r>
            <a:r>
              <a:rPr lang="en-GB" b="1" dirty="0"/>
              <a:t>purpose</a:t>
            </a:r>
            <a:r>
              <a:rPr lang="en-GB" dirty="0"/>
              <a:t> of the requirement.</a:t>
            </a:r>
          </a:p>
          <a:p>
            <a:pPr>
              <a:lnSpc>
                <a:spcPct val="100000"/>
              </a:lnSpc>
              <a:spcBef>
                <a:spcPts val="0"/>
              </a:spcBef>
            </a:pPr>
            <a:r>
              <a:rPr lang="en-GB" dirty="0"/>
              <a:t>A Requirements specification outlines </a:t>
            </a:r>
            <a:r>
              <a:rPr lang="en-GB" b="1" dirty="0"/>
              <a:t>Functional</a:t>
            </a:r>
            <a:r>
              <a:rPr lang="en-GB" dirty="0"/>
              <a:t> (Fr) and N</a:t>
            </a:r>
            <a:r>
              <a:rPr lang="en-GB" b="1" dirty="0"/>
              <a:t>on-functional</a:t>
            </a:r>
            <a:r>
              <a:rPr lang="en-GB" dirty="0"/>
              <a:t> requirements (</a:t>
            </a:r>
            <a:r>
              <a:rPr lang="en-GB" dirty="0" err="1"/>
              <a:t>NFr</a:t>
            </a:r>
            <a:r>
              <a:rPr lang="en-GB" dirty="0"/>
              <a:t>).</a:t>
            </a:r>
          </a:p>
        </p:txBody>
      </p:sp>
      <p:sp>
        <p:nvSpPr>
          <p:cNvPr id="7" name="Title 1">
            <a:extLst>
              <a:ext uri="{FF2B5EF4-FFF2-40B4-BE49-F238E27FC236}">
                <a16:creationId xmlns:a16="http://schemas.microsoft.com/office/drawing/2014/main" id="{CB1BE92B-644A-4201-9786-B93DEEA6B03B}"/>
              </a:ext>
            </a:extLst>
          </p:cNvPr>
          <p:cNvSpPr txBox="1">
            <a:spLocks/>
          </p:cNvSpPr>
          <p:nvPr/>
        </p:nvSpPr>
        <p:spPr>
          <a:xfrm>
            <a:off x="790925" y="533547"/>
            <a:ext cx="8437742" cy="1030354"/>
          </a:xfrm>
          <a:prstGeom prst="rect">
            <a:avLst/>
          </a:prstGeom>
        </p:spPr>
        <p:txBody>
          <a:bodyPr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1" i="0" u="sng" strike="noStrike" kern="1200" cap="none" spc="0" normalizeH="0" baseline="0" noProof="0" dirty="0">
                <a:ln>
                  <a:noFill/>
                </a:ln>
                <a:solidFill>
                  <a:prstClr val="white"/>
                </a:solidFill>
                <a:effectLst/>
                <a:uLnTx/>
                <a:uFillTx/>
                <a:latin typeface="Calibri Light" panose="020F0302020204030204"/>
                <a:ea typeface="+mj-ea"/>
                <a:cs typeface="+mj-cs"/>
              </a:rPr>
              <a:t>Requirement Specification template</a:t>
            </a:r>
          </a:p>
        </p:txBody>
      </p:sp>
      <p:sp>
        <p:nvSpPr>
          <p:cNvPr id="8" name="Rectangle 7">
            <a:extLst>
              <a:ext uri="{FF2B5EF4-FFF2-40B4-BE49-F238E27FC236}">
                <a16:creationId xmlns:a16="http://schemas.microsoft.com/office/drawing/2014/main" id="{647FDFB3-45EE-4BC8-9067-84A78104BD22}"/>
              </a:ext>
            </a:extLst>
          </p:cNvPr>
          <p:cNvSpPr/>
          <p:nvPr/>
        </p:nvSpPr>
        <p:spPr>
          <a:xfrm>
            <a:off x="611090" y="268907"/>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2076D01D-2EED-4CD8-9142-EA9402CD29B3}"/>
              </a:ext>
            </a:extLst>
          </p:cNvPr>
          <p:cNvSpPr/>
          <p:nvPr/>
        </p:nvSpPr>
        <p:spPr>
          <a:xfrm>
            <a:off x="550793" y="396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9" descr="Programmer male outline">
            <a:extLst>
              <a:ext uri="{FF2B5EF4-FFF2-40B4-BE49-F238E27FC236}">
                <a16:creationId xmlns:a16="http://schemas.microsoft.com/office/drawing/2014/main" id="{80312741-1718-4481-B9F7-0F605674858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0110832" y="206465"/>
            <a:ext cx="1113715" cy="1113715"/>
          </a:xfrm>
          <a:prstGeom prst="rect">
            <a:avLst/>
          </a:prstGeom>
        </p:spPr>
      </p:pic>
      <p:graphicFrame>
        <p:nvGraphicFramePr>
          <p:cNvPr id="11" name="Table 10">
            <a:extLst>
              <a:ext uri="{FF2B5EF4-FFF2-40B4-BE49-F238E27FC236}">
                <a16:creationId xmlns:a16="http://schemas.microsoft.com/office/drawing/2014/main" id="{DF15D505-C886-4EFB-B088-984D55FA35F6}"/>
              </a:ext>
            </a:extLst>
          </p:cNvPr>
          <p:cNvGraphicFramePr>
            <a:graphicFrameLocks noGrp="1"/>
          </p:cNvGraphicFramePr>
          <p:nvPr>
            <p:extLst>
              <p:ext uri="{D42A27DB-BD31-4B8C-83A1-F6EECF244321}">
                <p14:modId xmlns:p14="http://schemas.microsoft.com/office/powerpoint/2010/main" val="3186677166"/>
              </p:ext>
            </p:extLst>
          </p:nvPr>
        </p:nvGraphicFramePr>
        <p:xfrm>
          <a:off x="1932020" y="5044293"/>
          <a:ext cx="8735669" cy="1280160"/>
        </p:xfrm>
        <a:graphic>
          <a:graphicData uri="http://schemas.openxmlformats.org/drawingml/2006/table">
            <a:tbl>
              <a:tblPr firstRow="1" bandRow="1">
                <a:tableStyleId>{5940675A-B579-460E-94D1-54222C63F5DA}</a:tableStyleId>
              </a:tblPr>
              <a:tblGrid>
                <a:gridCol w="2404849">
                  <a:extLst>
                    <a:ext uri="{9D8B030D-6E8A-4147-A177-3AD203B41FA5}">
                      <a16:colId xmlns:a16="http://schemas.microsoft.com/office/drawing/2014/main" val="20000"/>
                    </a:ext>
                  </a:extLst>
                </a:gridCol>
                <a:gridCol w="6330820">
                  <a:extLst>
                    <a:ext uri="{9D8B030D-6E8A-4147-A177-3AD203B41FA5}">
                      <a16:colId xmlns:a16="http://schemas.microsoft.com/office/drawing/2014/main" val="20001"/>
                    </a:ext>
                  </a:extLst>
                </a:gridCol>
              </a:tblGrid>
              <a:tr h="152297">
                <a:tc>
                  <a:txBody>
                    <a:bodyPr/>
                    <a:lstStyle/>
                    <a:p>
                      <a:r>
                        <a:rPr lang="en-GB" sz="2400" dirty="0"/>
                        <a:t>Unique</a:t>
                      </a:r>
                      <a:r>
                        <a:rPr lang="en-GB" sz="2400" baseline="0" dirty="0"/>
                        <a:t> number</a:t>
                      </a:r>
                      <a:endParaRPr lang="en-GB" sz="2400" dirty="0"/>
                    </a:p>
                  </a:txBody>
                  <a:tcPr/>
                </a:tc>
                <a:tc>
                  <a:txBody>
                    <a:bodyPr/>
                    <a:lstStyle/>
                    <a:p>
                      <a:r>
                        <a:rPr lang="en-GB" sz="2400" dirty="0"/>
                        <a:t>Requirement Name/Title</a:t>
                      </a:r>
                    </a:p>
                  </a:txBody>
                  <a:tcPr/>
                </a:tc>
                <a:extLst>
                  <a:ext uri="{0D108BD9-81ED-4DB2-BD59-A6C34878D82A}">
                    <a16:rowId xmlns:a16="http://schemas.microsoft.com/office/drawing/2014/main" val="10000"/>
                  </a:ext>
                </a:extLst>
              </a:tr>
              <a:tr h="370840">
                <a:tc>
                  <a:txBody>
                    <a:bodyPr/>
                    <a:lstStyle/>
                    <a:p>
                      <a:r>
                        <a:rPr lang="en-GB" sz="2400" dirty="0"/>
                        <a:t>Priority</a:t>
                      </a:r>
                      <a:r>
                        <a:rPr lang="en-GB" sz="2400" baseline="0" dirty="0"/>
                        <a:t> status</a:t>
                      </a:r>
                      <a:br>
                        <a:rPr lang="en-GB" sz="2400" baseline="0" dirty="0"/>
                      </a:br>
                      <a:r>
                        <a:rPr lang="en-GB" sz="2400" baseline="0" dirty="0"/>
                        <a:t>P:1</a:t>
                      </a:r>
                      <a:endParaRPr lang="en-GB" sz="2400" dirty="0"/>
                    </a:p>
                  </a:txBody>
                  <a:tcPr/>
                </a:tc>
                <a:tc>
                  <a:txBody>
                    <a:bodyPr/>
                    <a:lstStyle/>
                    <a:p>
                      <a:r>
                        <a:rPr lang="en-GB" sz="2400" dirty="0"/>
                        <a:t>Requirement brief description.</a:t>
                      </a:r>
                      <a:br>
                        <a:rPr lang="en-GB" sz="2400" dirty="0"/>
                      </a:br>
                      <a:endParaRPr lang="en-GB" sz="2400"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9621705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0794" y="1541510"/>
            <a:ext cx="11249320" cy="4419258"/>
          </a:xfrm>
        </p:spPr>
        <p:txBody>
          <a:bodyPr>
            <a:noAutofit/>
          </a:bodyPr>
          <a:lstStyle/>
          <a:p>
            <a:pPr>
              <a:lnSpc>
                <a:spcPct val="100000"/>
              </a:lnSpc>
              <a:spcBef>
                <a:spcPts val="0"/>
              </a:spcBef>
            </a:pPr>
            <a:r>
              <a:rPr lang="en-GB" sz="2600" dirty="0"/>
              <a:t>You can have a combined or separate requirement list for </a:t>
            </a:r>
            <a:r>
              <a:rPr lang="en-GB" sz="2600" b="1" dirty="0"/>
              <a:t>Functional</a:t>
            </a:r>
            <a:r>
              <a:rPr lang="en-GB" sz="2600" dirty="0"/>
              <a:t> and N</a:t>
            </a:r>
            <a:r>
              <a:rPr lang="en-GB" sz="2600" b="1" dirty="0"/>
              <a:t>on-functional</a:t>
            </a:r>
            <a:r>
              <a:rPr lang="en-GB" sz="2600" dirty="0"/>
              <a:t> requirements.</a:t>
            </a:r>
          </a:p>
          <a:p>
            <a:pPr>
              <a:lnSpc>
                <a:spcPct val="100000"/>
              </a:lnSpc>
              <a:spcBef>
                <a:spcPts val="0"/>
              </a:spcBef>
            </a:pPr>
            <a:r>
              <a:rPr lang="en-GB" sz="2600" dirty="0"/>
              <a:t>A </a:t>
            </a:r>
            <a:r>
              <a:rPr lang="en-GB" sz="2600" b="1" dirty="0"/>
              <a:t>functional requirement </a:t>
            </a:r>
            <a:r>
              <a:rPr lang="en-GB" sz="2600" dirty="0"/>
              <a:t>outlines something the system should </a:t>
            </a:r>
            <a:r>
              <a:rPr lang="en-GB" sz="2600" b="1" dirty="0"/>
              <a:t>do/perform</a:t>
            </a:r>
            <a:r>
              <a:rPr lang="en-GB" sz="2600" dirty="0"/>
              <a:t>. </a:t>
            </a:r>
          </a:p>
          <a:p>
            <a:pPr>
              <a:lnSpc>
                <a:spcPct val="100000"/>
              </a:lnSpc>
              <a:spcBef>
                <a:spcPts val="0"/>
              </a:spcBef>
            </a:pPr>
            <a:r>
              <a:rPr lang="en-GB" sz="2600" b="1" dirty="0"/>
              <a:t>Non-functional requirements </a:t>
            </a:r>
            <a:r>
              <a:rPr lang="en-GB" sz="2600" dirty="0"/>
              <a:t>outline all other non-functional </a:t>
            </a:r>
            <a:r>
              <a:rPr lang="en-GB" sz="2600" b="1" dirty="0"/>
              <a:t>aesthetic-design/network/security </a:t>
            </a:r>
            <a:r>
              <a:rPr lang="en-GB" sz="2600" dirty="0"/>
              <a:t>activities that are required by the system. </a:t>
            </a:r>
          </a:p>
          <a:p>
            <a:pPr>
              <a:lnSpc>
                <a:spcPct val="100000"/>
              </a:lnSpc>
              <a:spcBef>
                <a:spcPts val="0"/>
              </a:spcBef>
            </a:pPr>
            <a:r>
              <a:rPr lang="en-GB" sz="2600" dirty="0"/>
              <a:t>You may have </a:t>
            </a:r>
            <a:r>
              <a:rPr lang="en-GB" sz="2600" b="1" dirty="0"/>
              <a:t>different types of Non-functional requirements, </a:t>
            </a:r>
            <a:r>
              <a:rPr lang="en-GB" sz="2600" dirty="0"/>
              <a:t>and they can be grouped together or partitioned into e.g. Design requirements, Performance req., Security req. etc… </a:t>
            </a:r>
          </a:p>
          <a:p>
            <a:pPr>
              <a:lnSpc>
                <a:spcPct val="100000"/>
              </a:lnSpc>
              <a:spcBef>
                <a:spcPts val="0"/>
              </a:spcBef>
            </a:pPr>
            <a:r>
              <a:rPr lang="en-GB" sz="2600" dirty="0"/>
              <a:t>For a small project you can have 1 simple list, that lists all the req./features.</a:t>
            </a:r>
          </a:p>
          <a:p>
            <a:pPr marL="0" indent="0">
              <a:lnSpc>
                <a:spcPct val="100000"/>
              </a:lnSpc>
              <a:spcBef>
                <a:spcPts val="0"/>
              </a:spcBef>
              <a:buNone/>
            </a:pPr>
            <a:endParaRPr lang="en-GB" dirty="0"/>
          </a:p>
        </p:txBody>
      </p:sp>
      <p:sp>
        <p:nvSpPr>
          <p:cNvPr id="7" name="Title 1">
            <a:extLst>
              <a:ext uri="{FF2B5EF4-FFF2-40B4-BE49-F238E27FC236}">
                <a16:creationId xmlns:a16="http://schemas.microsoft.com/office/drawing/2014/main" id="{CB1BE92B-644A-4201-9786-B93DEEA6B03B}"/>
              </a:ext>
            </a:extLst>
          </p:cNvPr>
          <p:cNvSpPr txBox="1">
            <a:spLocks/>
          </p:cNvSpPr>
          <p:nvPr/>
        </p:nvSpPr>
        <p:spPr>
          <a:xfrm>
            <a:off x="790924" y="533547"/>
            <a:ext cx="9380205" cy="1030354"/>
          </a:xfrm>
          <a:prstGeom prst="rect">
            <a:avLst/>
          </a:prstGeom>
        </p:spPr>
        <p:txBody>
          <a:bodyPr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white"/>
                </a:solidFill>
                <a:effectLst/>
                <a:uLnTx/>
                <a:uFillTx/>
                <a:latin typeface="Calibri Light" panose="020F0302020204030204"/>
                <a:ea typeface="+mj-ea"/>
                <a:cs typeface="+mj-cs"/>
              </a:rPr>
              <a:t>Functional</a:t>
            </a:r>
            <a:r>
              <a:rPr kumimoji="0" lang="en-GB" sz="4000" b="0" i="0" u="none" strike="noStrike" kern="1200" cap="none" spc="0" normalizeH="0" baseline="0" noProof="0" dirty="0">
                <a:ln>
                  <a:noFill/>
                </a:ln>
                <a:solidFill>
                  <a:prstClr val="white"/>
                </a:solidFill>
                <a:effectLst/>
                <a:uLnTx/>
                <a:uFillTx/>
                <a:latin typeface="Calibri Light" panose="020F0302020204030204"/>
                <a:ea typeface="+mj-ea"/>
                <a:cs typeface="+mj-cs"/>
              </a:rPr>
              <a:t> &amp; N</a:t>
            </a:r>
            <a:r>
              <a:rPr kumimoji="0" lang="en-GB" sz="4000" b="1" i="0" u="none" strike="noStrike" kern="1200" cap="none" spc="0" normalizeH="0" baseline="0" noProof="0" dirty="0">
                <a:ln>
                  <a:noFill/>
                </a:ln>
                <a:solidFill>
                  <a:prstClr val="white"/>
                </a:solidFill>
                <a:effectLst/>
                <a:uLnTx/>
                <a:uFillTx/>
                <a:latin typeface="Calibri Light" panose="020F0302020204030204"/>
                <a:ea typeface="+mj-ea"/>
                <a:cs typeface="+mj-cs"/>
              </a:rPr>
              <a:t>on-functional</a:t>
            </a:r>
            <a:r>
              <a:rPr kumimoji="0" lang="en-GB" sz="4000" b="0" i="0" u="none" strike="noStrike" kern="1200" cap="none" spc="0" normalizeH="0" baseline="0" noProof="0" dirty="0">
                <a:ln>
                  <a:noFill/>
                </a:ln>
                <a:solidFill>
                  <a:prstClr val="white"/>
                </a:solidFill>
                <a:effectLst/>
                <a:uLnTx/>
                <a:uFillTx/>
                <a:latin typeface="Calibri Light" panose="020F0302020204030204"/>
                <a:ea typeface="+mj-ea"/>
                <a:cs typeface="+mj-cs"/>
              </a:rPr>
              <a:t> requirements</a:t>
            </a:r>
          </a:p>
        </p:txBody>
      </p:sp>
      <p:sp>
        <p:nvSpPr>
          <p:cNvPr id="8" name="Rectangle 7">
            <a:extLst>
              <a:ext uri="{FF2B5EF4-FFF2-40B4-BE49-F238E27FC236}">
                <a16:creationId xmlns:a16="http://schemas.microsoft.com/office/drawing/2014/main" id="{647FDFB3-45EE-4BC8-9067-84A78104BD22}"/>
              </a:ext>
            </a:extLst>
          </p:cNvPr>
          <p:cNvSpPr/>
          <p:nvPr/>
        </p:nvSpPr>
        <p:spPr>
          <a:xfrm>
            <a:off x="611090" y="268907"/>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2076D01D-2EED-4CD8-9142-EA9402CD29B3}"/>
              </a:ext>
            </a:extLst>
          </p:cNvPr>
          <p:cNvSpPr/>
          <p:nvPr/>
        </p:nvSpPr>
        <p:spPr>
          <a:xfrm>
            <a:off x="550793" y="396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9" descr="Programmer male outline">
            <a:extLst>
              <a:ext uri="{FF2B5EF4-FFF2-40B4-BE49-F238E27FC236}">
                <a16:creationId xmlns:a16="http://schemas.microsoft.com/office/drawing/2014/main" id="{80312741-1718-4481-B9F7-0F605674858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0110832" y="206465"/>
            <a:ext cx="1113715" cy="1113715"/>
          </a:xfrm>
          <a:prstGeom prst="rect">
            <a:avLst/>
          </a:prstGeom>
        </p:spPr>
      </p:pic>
      <p:graphicFrame>
        <p:nvGraphicFramePr>
          <p:cNvPr id="12" name="Table 11">
            <a:extLst>
              <a:ext uri="{FF2B5EF4-FFF2-40B4-BE49-F238E27FC236}">
                <a16:creationId xmlns:a16="http://schemas.microsoft.com/office/drawing/2014/main" id="{E0FE4FDE-3682-48E0-ADE9-4F438A3979D5}"/>
              </a:ext>
            </a:extLst>
          </p:cNvPr>
          <p:cNvGraphicFramePr>
            <a:graphicFrameLocks noGrp="1"/>
          </p:cNvGraphicFramePr>
          <p:nvPr/>
        </p:nvGraphicFramePr>
        <p:xfrm>
          <a:off x="2209686" y="5251907"/>
          <a:ext cx="7970634" cy="1280160"/>
        </p:xfrm>
        <a:graphic>
          <a:graphicData uri="http://schemas.openxmlformats.org/drawingml/2006/table">
            <a:tbl>
              <a:tblPr firstRow="1" bandRow="1">
                <a:tableStyleId>{5940675A-B579-460E-94D1-54222C63F5DA}</a:tableStyleId>
              </a:tblPr>
              <a:tblGrid>
                <a:gridCol w="778916">
                  <a:extLst>
                    <a:ext uri="{9D8B030D-6E8A-4147-A177-3AD203B41FA5}">
                      <a16:colId xmlns:a16="http://schemas.microsoft.com/office/drawing/2014/main" val="20000"/>
                    </a:ext>
                  </a:extLst>
                </a:gridCol>
                <a:gridCol w="7191718">
                  <a:extLst>
                    <a:ext uri="{9D8B030D-6E8A-4147-A177-3AD203B41FA5}">
                      <a16:colId xmlns:a16="http://schemas.microsoft.com/office/drawing/2014/main" val="20001"/>
                    </a:ext>
                  </a:extLst>
                </a:gridCol>
              </a:tblGrid>
              <a:tr h="370840">
                <a:tc>
                  <a:txBody>
                    <a:bodyPr/>
                    <a:lstStyle/>
                    <a:p>
                      <a:r>
                        <a:rPr lang="en-GB" sz="2400" dirty="0"/>
                        <a:t>1</a:t>
                      </a:r>
                    </a:p>
                  </a:txBody>
                  <a:tcPr/>
                </a:tc>
                <a:tc>
                  <a:txBody>
                    <a:bodyPr/>
                    <a:lstStyle/>
                    <a:p>
                      <a:r>
                        <a:rPr lang="en-GB" sz="2400" dirty="0"/>
                        <a:t>Requirement Title</a:t>
                      </a:r>
                    </a:p>
                  </a:txBody>
                  <a:tcPr/>
                </a:tc>
                <a:extLst>
                  <a:ext uri="{0D108BD9-81ED-4DB2-BD59-A6C34878D82A}">
                    <a16:rowId xmlns:a16="http://schemas.microsoft.com/office/drawing/2014/main" val="10000"/>
                  </a:ext>
                </a:extLst>
              </a:tr>
              <a:tr h="370840">
                <a:tc>
                  <a:txBody>
                    <a:bodyPr/>
                    <a:lstStyle/>
                    <a:p>
                      <a:r>
                        <a:rPr lang="en-GB" sz="2400" dirty="0"/>
                        <a:t>P:1</a:t>
                      </a:r>
                    </a:p>
                  </a:txBody>
                  <a:tcPr/>
                </a:tc>
                <a:tc>
                  <a:txBody>
                    <a:bodyPr/>
                    <a:lstStyle/>
                    <a:p>
                      <a:r>
                        <a:rPr lang="en-GB" sz="2400" dirty="0"/>
                        <a:t>Requirement brief description.</a:t>
                      </a:r>
                    </a:p>
                    <a:p>
                      <a:endParaRPr lang="en-GB" sz="2400"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105589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0426"/>
            <a:ext cx="10515600" cy="1325563"/>
          </a:xfrm>
        </p:spPr>
        <p:txBody>
          <a:bodyPr/>
          <a:lstStyle/>
          <a:p>
            <a:r>
              <a:rPr lang="en-GB" b="1" u="sng" dirty="0"/>
              <a:t>A Simple Requirement list (Keep it Simple)</a:t>
            </a:r>
            <a:endParaRPr lang="en-GB" dirty="0"/>
          </a:p>
        </p:txBody>
      </p:sp>
      <p:graphicFrame>
        <p:nvGraphicFramePr>
          <p:cNvPr id="4" name="Table 3"/>
          <p:cNvGraphicFramePr>
            <a:graphicFrameLocks noGrp="1"/>
          </p:cNvGraphicFramePr>
          <p:nvPr/>
        </p:nvGraphicFramePr>
        <p:xfrm>
          <a:off x="1581240" y="1278564"/>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1</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P:1</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1566215" y="2139302"/>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2</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P:1</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1579093" y="3002186"/>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3</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P:1</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1579094" y="3865071"/>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4</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P:2</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nvGraphicFramePr>
        <p:xfrm>
          <a:off x="1591973" y="4715077"/>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5</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P:3</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graphicFrame>
        <p:nvGraphicFramePr>
          <p:cNvPr id="9" name="Table 8"/>
          <p:cNvGraphicFramePr>
            <a:graphicFrameLocks noGrp="1"/>
          </p:cNvGraphicFramePr>
          <p:nvPr/>
        </p:nvGraphicFramePr>
        <p:xfrm>
          <a:off x="1604851" y="5577961"/>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6</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P:3</a:t>
                      </a:r>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sp>
        <p:nvSpPr>
          <p:cNvPr id="10" name="Arc 9">
            <a:extLst>
              <a:ext uri="{FF2B5EF4-FFF2-40B4-BE49-F238E27FC236}">
                <a16:creationId xmlns:a16="http://schemas.microsoft.com/office/drawing/2014/main" id="{54EC9ACB-70B8-4B1D-8376-D5F288F1D2F9}"/>
              </a:ext>
            </a:extLst>
          </p:cNvPr>
          <p:cNvSpPr/>
          <p:nvPr/>
        </p:nvSpPr>
        <p:spPr>
          <a:xfrm rot="6909641">
            <a:off x="9169592" y="4381482"/>
            <a:ext cx="3513149" cy="1840961"/>
          </a:xfrm>
          <a:prstGeom prst="arc">
            <a:avLst>
              <a:gd name="adj1" fmla="val 14055120"/>
              <a:gd name="adj2" fmla="val 20174610"/>
            </a:avLst>
          </a:prstGeom>
          <a:noFill/>
          <a:ln w="76200">
            <a:solidFill>
              <a:srgbClr val="FFFF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CA0EDB17-106D-461C-A90B-F2C80ABFDB0C}"/>
              </a:ext>
            </a:extLst>
          </p:cNvPr>
          <p:cNvSpPr/>
          <p:nvPr/>
        </p:nvSpPr>
        <p:spPr>
          <a:xfrm>
            <a:off x="676574" y="377804"/>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311349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D952ED-594F-FC0F-88F5-25E1C2FF25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496BA6-7FE8-68AB-DC41-FDBF26CB5653}"/>
              </a:ext>
            </a:extLst>
          </p:cNvPr>
          <p:cNvSpPr>
            <a:spLocks noGrp="1"/>
          </p:cNvSpPr>
          <p:nvPr>
            <p:ph type="title"/>
          </p:nvPr>
        </p:nvSpPr>
        <p:spPr>
          <a:xfrm>
            <a:off x="310352" y="-36523"/>
            <a:ext cx="10846932" cy="1111843"/>
          </a:xfrm>
        </p:spPr>
        <p:txBody>
          <a:bodyPr vert="horz" lIns="91440" tIns="45720" rIns="91440" bIns="45720" rtlCol="0" anchor="ctr">
            <a:normAutofit/>
          </a:bodyPr>
          <a:lstStyle/>
          <a:p>
            <a:r>
              <a:rPr lang="en-US" sz="4000" u="sng" dirty="0"/>
              <a:t>Student </a:t>
            </a:r>
            <a:r>
              <a:rPr lang="en-US" sz="4000" u="sng" kern="1200" dirty="0">
                <a:solidFill>
                  <a:schemeClr val="tx1"/>
                </a:solidFill>
                <a:latin typeface="+mj-lt"/>
                <a:ea typeface="+mj-ea"/>
                <a:cs typeface="+mj-cs"/>
              </a:rPr>
              <a:t>example </a:t>
            </a:r>
            <a:r>
              <a:rPr lang="en-US" sz="4000" u="sng" dirty="0"/>
              <a:t>for a small project</a:t>
            </a:r>
            <a:endParaRPr lang="en-US" sz="4000" kern="1200" dirty="0">
              <a:solidFill>
                <a:schemeClr val="tx1"/>
              </a:solidFill>
              <a:latin typeface="+mj-lt"/>
              <a:ea typeface="+mj-ea"/>
              <a:cs typeface="+mj-cs"/>
            </a:endParaRPr>
          </a:p>
        </p:txBody>
      </p:sp>
      <p:graphicFrame>
        <p:nvGraphicFramePr>
          <p:cNvPr id="4" name="Table 3">
            <a:extLst>
              <a:ext uri="{FF2B5EF4-FFF2-40B4-BE49-F238E27FC236}">
                <a16:creationId xmlns:a16="http://schemas.microsoft.com/office/drawing/2014/main" id="{8FFC0CCC-9F37-78D8-FD1A-458B750063ED}"/>
              </a:ext>
            </a:extLst>
          </p:cNvPr>
          <p:cNvGraphicFramePr/>
          <p:nvPr/>
        </p:nvGraphicFramePr>
        <p:xfrm>
          <a:off x="643365" y="921890"/>
          <a:ext cx="10423963" cy="5600408"/>
        </p:xfrm>
        <a:graphic>
          <a:graphicData uri="http://schemas.openxmlformats.org/drawingml/2006/table">
            <a:tbl>
              <a:tblPr firstRow="1" firstCol="1" bandRow="1">
                <a:noFill/>
                <a:tableStyleId>{5C22544A-7EE6-4342-B048-85BDC9FD1C3A}</a:tableStyleId>
              </a:tblPr>
              <a:tblGrid>
                <a:gridCol w="1273767">
                  <a:extLst>
                    <a:ext uri="{9D8B030D-6E8A-4147-A177-3AD203B41FA5}">
                      <a16:colId xmlns:a16="http://schemas.microsoft.com/office/drawing/2014/main" val="4284862040"/>
                    </a:ext>
                  </a:extLst>
                </a:gridCol>
                <a:gridCol w="4319629">
                  <a:extLst>
                    <a:ext uri="{9D8B030D-6E8A-4147-A177-3AD203B41FA5}">
                      <a16:colId xmlns:a16="http://schemas.microsoft.com/office/drawing/2014/main" val="2814701636"/>
                    </a:ext>
                  </a:extLst>
                </a:gridCol>
                <a:gridCol w="1103488">
                  <a:extLst>
                    <a:ext uri="{9D8B030D-6E8A-4147-A177-3AD203B41FA5}">
                      <a16:colId xmlns:a16="http://schemas.microsoft.com/office/drawing/2014/main" val="3562716029"/>
                    </a:ext>
                  </a:extLst>
                </a:gridCol>
                <a:gridCol w="3727079">
                  <a:extLst>
                    <a:ext uri="{9D8B030D-6E8A-4147-A177-3AD203B41FA5}">
                      <a16:colId xmlns:a16="http://schemas.microsoft.com/office/drawing/2014/main" val="1607797972"/>
                    </a:ext>
                  </a:extLst>
                </a:gridCol>
              </a:tblGrid>
              <a:tr h="22828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Requirement ID</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12700" cmpd="sng">
                      <a:no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b="1" u="none" strike="noStrike" cap="none" spc="0">
                          <a:solidFill>
                            <a:schemeClr val="tx1">
                              <a:lumMod val="75000"/>
                              <a:lumOff val="25000"/>
                            </a:schemeClr>
                          </a:solidFill>
                          <a:effectLst/>
                        </a:rPr>
                        <a:t>Requirement Statement</a:t>
                      </a:r>
                      <a:endParaRPr lang="en-GB" sz="1200" b="1" i="0" u="none" strike="noStrike" cap="none" spc="0">
                        <a:solidFill>
                          <a:schemeClr val="tx1">
                            <a:lumMod val="75000"/>
                            <a:lumOff val="25000"/>
                          </a:schemeClr>
                        </a:solidFill>
                        <a:effectLst/>
                        <a:latin typeface="Arial" panose="020B0604020202020204" pitchFamily="34" charset="0"/>
                      </a:endParaRPr>
                    </a:p>
                  </a:txBody>
                  <a:tcPr marL="93175" marR="4371" marT="46588" marB="46588">
                    <a:lnL w="12700" cmpd="sng">
                      <a:noFill/>
                      <a:prstDash val="solid"/>
                    </a:lnL>
                    <a:lnR w="12700" cmpd="sng">
                      <a:noFill/>
                      <a:prstDash val="solid"/>
                    </a:lnR>
                    <a:lnT w="12700" cmpd="sng">
                      <a:no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Must/Want</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12700" cmpd="sng">
                      <a:noFill/>
                      <a:prstDash val="solid"/>
                    </a:lnL>
                    <a:lnR w="12700" cmpd="sng">
                      <a:no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b="1" u="none" strike="noStrike" cap="none" spc="0">
                          <a:solidFill>
                            <a:schemeClr val="tx1">
                              <a:lumMod val="75000"/>
                              <a:lumOff val="25000"/>
                            </a:schemeClr>
                          </a:solidFill>
                          <a:effectLst/>
                        </a:rPr>
                        <a:t>Comments </a:t>
                      </a:r>
                      <a:endParaRPr lang="en-GB" sz="1200" b="1" i="0" u="none" strike="noStrike" cap="none" spc="0">
                        <a:solidFill>
                          <a:schemeClr val="tx1">
                            <a:lumMod val="75000"/>
                            <a:lumOff val="25000"/>
                          </a:schemeClr>
                        </a:solidFill>
                        <a:effectLst/>
                        <a:latin typeface="Arial" panose="020B0604020202020204" pitchFamily="34" charset="0"/>
                      </a:endParaRPr>
                    </a:p>
                  </a:txBody>
                  <a:tcPr marL="93175" marR="4371" marT="46588" marB="46588">
                    <a:lnL w="12700" cmpd="sng">
                      <a:noFill/>
                      <a:prstDash val="solid"/>
                    </a:lnL>
                    <a:lnR w="12700" cmpd="sng">
                      <a:noFill/>
                      <a:prstDash val="solid"/>
                    </a:lnR>
                    <a:lnT w="12700" cmpd="sng">
                      <a:noFill/>
                      <a:prstDash val="solid"/>
                    </a:lnT>
                    <a:lnB w="9525" cap="flat" cmpd="sng" algn="ctr">
                      <a:solidFill>
                        <a:srgbClr val="D8DCDC"/>
                      </a:solidFill>
                      <a:prstDash val="solid"/>
                    </a:lnB>
                    <a:noFill/>
                  </a:tcPr>
                </a:tc>
                <a:extLst>
                  <a:ext uri="{0D108BD9-81ED-4DB2-BD59-A6C34878D82A}">
                    <a16:rowId xmlns:a16="http://schemas.microsoft.com/office/drawing/2014/main" val="2708654444"/>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FR001</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The website will have a homepage which greets new users and introduces them to the different features the website offers.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a:solidFill>
                            <a:schemeClr val="tx1">
                              <a:lumMod val="75000"/>
                              <a:lumOff val="25000"/>
                            </a:schemeClr>
                          </a:solidFill>
                          <a:effectLst/>
                        </a:rPr>
                        <a:t>Must</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1275169722"/>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FR002</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The website will have a sign-up and log in function to allow users access to unique pages separate from visitors.</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1482819309"/>
                  </a:ext>
                </a:extLst>
              </a:tr>
              <a:tr h="22828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FR003</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Profile page will be added for users who have logged in.</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3115775578"/>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FR004</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Exercise page that lays out a routine for users to follow.</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This can be found here - </a:t>
                      </a:r>
                      <a:r>
                        <a:rPr lang="en-GB" sz="1200" u="sng" strike="noStrike" cap="none" spc="0">
                          <a:solidFill>
                            <a:schemeClr val="tx1">
                              <a:lumMod val="75000"/>
                              <a:lumOff val="25000"/>
                            </a:schemeClr>
                          </a:solidFill>
                          <a:effectLst/>
                          <a:hlinkClick r:id="rId3">
                            <a:extLst>
                              <a:ext uri="{A12FA001-AC4F-418D-AE19-62706E023703}">
                                <ahyp:hlinkClr xmlns:ahyp="http://schemas.microsoft.com/office/drawing/2018/hyperlinkcolor" val="tx"/>
                              </a:ext>
                            </a:extLst>
                          </a:hlinkClick>
                        </a:rPr>
                        <a:t>https://www.reddit.com/r/bodyweightfitness/wiki/kb/recommended_routine</a:t>
                      </a: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3504027089"/>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FR005</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Help page will be available for users to find answers to questions that are likely to be asked.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These will be found from the reddit page that the exercises are sourced from.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2056820450"/>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FR006</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A list of alternative exercises that will help users explore different types of fitness hobbies.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These can include running, hiking, yoga and swimming.</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2392177709"/>
                  </a:ext>
                </a:extLst>
              </a:tr>
              <a:tr h="22828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FR007</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Food page that informs users on both weight loss and bulking.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Clearly include a disclaimer to state that the advice is not from a medical authority.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2955585150"/>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FR008</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Dynamic features for each element testing a range of screen sizes to make sure the content is appropriate for mobile, laptop and desktop users.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1319017983"/>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FR009</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Gamification feature rewarding users for progression.</a:t>
                      </a:r>
                    </a:p>
                    <a:p>
                      <a:pPr algn="l" fontAlgn="t">
                        <a:spcBef>
                          <a:spcPts val="0"/>
                        </a:spcBef>
                        <a:spcAft>
                          <a:spcPts val="0"/>
                        </a:spcAft>
                      </a:pPr>
                      <a:r>
                        <a:rPr lang="en-GB" sz="1200" u="none" strike="noStrike" cap="none" spc="0" dirty="0">
                          <a:solidFill>
                            <a:schemeClr val="tx1">
                              <a:lumMod val="75000"/>
                              <a:lumOff val="25000"/>
                            </a:schemeClr>
                          </a:solidFill>
                          <a:effectLst/>
                        </a:rPr>
                        <a:t>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978200676"/>
                  </a:ext>
                </a:extLst>
              </a:tr>
              <a:tr h="22828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FR010</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Easier routines for users who want to do less exercise.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Want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2385933066"/>
                  </a:ext>
                </a:extLst>
              </a:tr>
              <a:tr h="22828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FR011</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Calendar for users to schedule workouts</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Want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3666313550"/>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FR012</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EDC"/>
                      </a:solidFill>
                      <a:prstDash val="solid"/>
                    </a:lnB>
                    <a:no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Notification feature to remind users to workout or to take a rest depending on time and day.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Want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extLst>
                  <a:ext uri="{0D108BD9-81ED-4DB2-BD59-A6C34878D82A}">
                    <a16:rowId xmlns:a16="http://schemas.microsoft.com/office/drawing/2014/main" val="197420567"/>
                  </a:ext>
                </a:extLst>
              </a:tr>
            </a:tbl>
          </a:graphicData>
        </a:graphic>
      </p:graphicFrame>
      <p:sp>
        <p:nvSpPr>
          <p:cNvPr id="17" name="Arc 16">
            <a:extLst>
              <a:ext uri="{FF2B5EF4-FFF2-40B4-BE49-F238E27FC236}">
                <a16:creationId xmlns:a16="http://schemas.microsoft.com/office/drawing/2014/main" id="{6408C943-37A4-511E-9527-2377E00478E3}"/>
              </a:ext>
            </a:extLst>
          </p:cNvPr>
          <p:cNvSpPr/>
          <p:nvPr/>
        </p:nvSpPr>
        <p:spPr>
          <a:xfrm rot="6909641">
            <a:off x="9169592" y="4381482"/>
            <a:ext cx="3513149" cy="1840961"/>
          </a:xfrm>
          <a:prstGeom prst="arc">
            <a:avLst>
              <a:gd name="adj1" fmla="val 14055120"/>
              <a:gd name="adj2" fmla="val 20174610"/>
            </a:avLst>
          </a:prstGeom>
          <a:noFill/>
          <a:ln w="76200">
            <a:solidFill>
              <a:srgbClr val="FFFF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C48A8C51-BCB5-83AC-F790-0230455151F3}"/>
              </a:ext>
            </a:extLst>
          </p:cNvPr>
          <p:cNvSpPr txBox="1"/>
          <p:nvPr/>
        </p:nvSpPr>
        <p:spPr>
          <a:xfrm>
            <a:off x="8380612" y="921890"/>
            <a:ext cx="3406119" cy="1200329"/>
          </a:xfrm>
          <a:prstGeom prst="rect">
            <a:avLst/>
          </a:prstGeom>
          <a:solidFill>
            <a:schemeClr val="accent1"/>
          </a:solidFill>
          <a:ln w="44450">
            <a:solidFill>
              <a:srgbClr val="FFFF0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Q. What is missing here?, what would benefit this specification?</a:t>
            </a:r>
          </a:p>
        </p:txBody>
      </p:sp>
    </p:spTree>
    <p:extLst>
      <p:ext uri="{BB962C8B-B14F-4D97-AF65-F5344CB8AC3E}">
        <p14:creationId xmlns:p14="http://schemas.microsoft.com/office/powerpoint/2010/main" val="34747431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0352" y="-36523"/>
            <a:ext cx="10846932" cy="1111843"/>
          </a:xfrm>
        </p:spPr>
        <p:txBody>
          <a:bodyPr vert="horz" lIns="91440" tIns="45720" rIns="91440" bIns="45720" rtlCol="0" anchor="ctr">
            <a:normAutofit/>
          </a:bodyPr>
          <a:lstStyle/>
          <a:p>
            <a:r>
              <a:rPr lang="en-US" sz="4000" u="sng" dirty="0"/>
              <a:t>Student </a:t>
            </a:r>
            <a:r>
              <a:rPr lang="en-US" sz="4000" u="sng" kern="1200" dirty="0">
                <a:solidFill>
                  <a:schemeClr val="tx1"/>
                </a:solidFill>
                <a:latin typeface="+mj-lt"/>
                <a:ea typeface="+mj-ea"/>
                <a:cs typeface="+mj-cs"/>
              </a:rPr>
              <a:t>example </a:t>
            </a:r>
            <a:r>
              <a:rPr lang="en-US" sz="4000" u="sng" dirty="0"/>
              <a:t>for a small project</a:t>
            </a:r>
            <a:endParaRPr lang="en-US" sz="4000" kern="1200" dirty="0">
              <a:solidFill>
                <a:schemeClr val="tx1"/>
              </a:solidFill>
              <a:latin typeface="+mj-lt"/>
              <a:ea typeface="+mj-ea"/>
              <a:cs typeface="+mj-cs"/>
            </a:endParaRPr>
          </a:p>
        </p:txBody>
      </p:sp>
      <p:sp>
        <p:nvSpPr>
          <p:cNvPr id="3" name="TextBox 2">
            <a:extLst>
              <a:ext uri="{FF2B5EF4-FFF2-40B4-BE49-F238E27FC236}">
                <a16:creationId xmlns:a16="http://schemas.microsoft.com/office/drawing/2014/main" id="{E1970A71-99FE-44A7-8F36-F4C854AD8D9B}"/>
              </a:ext>
            </a:extLst>
          </p:cNvPr>
          <p:cNvSpPr txBox="1"/>
          <p:nvPr/>
        </p:nvSpPr>
        <p:spPr>
          <a:xfrm>
            <a:off x="0" y="6574627"/>
            <a:ext cx="10175630" cy="283373"/>
          </a:xfrm>
          <a:prstGeom prst="rect">
            <a:avLst/>
          </a:prstGeom>
        </p:spPr>
        <p:txBody>
          <a:bodyPr vert="horz" lIns="91440" tIns="45720" rIns="91440" bIns="4572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white"/>
                </a:solidFill>
                <a:effectLst/>
                <a:uLnTx/>
                <a:uFillTx/>
                <a:latin typeface="Calibri" panose="020F0502020204030204"/>
                <a:ea typeface="+mn-ea"/>
                <a:cs typeface="+mn-cs"/>
              </a:rPr>
              <a:t>.</a:t>
            </a:r>
          </a:p>
        </p:txBody>
      </p:sp>
      <p:graphicFrame>
        <p:nvGraphicFramePr>
          <p:cNvPr id="4" name="Table 3">
            <a:extLst>
              <a:ext uri="{FF2B5EF4-FFF2-40B4-BE49-F238E27FC236}">
                <a16:creationId xmlns:a16="http://schemas.microsoft.com/office/drawing/2014/main" id="{BDA643C6-66E9-4311-9017-FC049909CEAC}"/>
              </a:ext>
            </a:extLst>
          </p:cNvPr>
          <p:cNvGraphicFramePr/>
          <p:nvPr/>
        </p:nvGraphicFramePr>
        <p:xfrm>
          <a:off x="643365" y="921890"/>
          <a:ext cx="10423963" cy="5600408"/>
        </p:xfrm>
        <a:graphic>
          <a:graphicData uri="http://schemas.openxmlformats.org/drawingml/2006/table">
            <a:tbl>
              <a:tblPr firstRow="1" firstCol="1" bandRow="1">
                <a:noFill/>
                <a:tableStyleId>{5C22544A-7EE6-4342-B048-85BDC9FD1C3A}</a:tableStyleId>
              </a:tblPr>
              <a:tblGrid>
                <a:gridCol w="1273767">
                  <a:extLst>
                    <a:ext uri="{9D8B030D-6E8A-4147-A177-3AD203B41FA5}">
                      <a16:colId xmlns:a16="http://schemas.microsoft.com/office/drawing/2014/main" val="4284862040"/>
                    </a:ext>
                  </a:extLst>
                </a:gridCol>
                <a:gridCol w="4319629">
                  <a:extLst>
                    <a:ext uri="{9D8B030D-6E8A-4147-A177-3AD203B41FA5}">
                      <a16:colId xmlns:a16="http://schemas.microsoft.com/office/drawing/2014/main" val="2814701636"/>
                    </a:ext>
                  </a:extLst>
                </a:gridCol>
                <a:gridCol w="1103488">
                  <a:extLst>
                    <a:ext uri="{9D8B030D-6E8A-4147-A177-3AD203B41FA5}">
                      <a16:colId xmlns:a16="http://schemas.microsoft.com/office/drawing/2014/main" val="3562716029"/>
                    </a:ext>
                  </a:extLst>
                </a:gridCol>
                <a:gridCol w="3727079">
                  <a:extLst>
                    <a:ext uri="{9D8B030D-6E8A-4147-A177-3AD203B41FA5}">
                      <a16:colId xmlns:a16="http://schemas.microsoft.com/office/drawing/2014/main" val="1607797972"/>
                    </a:ext>
                  </a:extLst>
                </a:gridCol>
              </a:tblGrid>
              <a:tr h="22828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Requirement ID</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12700" cmpd="sng">
                      <a:no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b="1" u="none" strike="noStrike" cap="none" spc="0">
                          <a:solidFill>
                            <a:schemeClr val="tx1">
                              <a:lumMod val="75000"/>
                              <a:lumOff val="25000"/>
                            </a:schemeClr>
                          </a:solidFill>
                          <a:effectLst/>
                        </a:rPr>
                        <a:t>Requirement Statement</a:t>
                      </a:r>
                      <a:endParaRPr lang="en-GB" sz="1200" b="1" i="0" u="none" strike="noStrike" cap="none" spc="0">
                        <a:solidFill>
                          <a:schemeClr val="tx1">
                            <a:lumMod val="75000"/>
                            <a:lumOff val="25000"/>
                          </a:schemeClr>
                        </a:solidFill>
                        <a:effectLst/>
                        <a:latin typeface="Arial" panose="020B0604020202020204" pitchFamily="34" charset="0"/>
                      </a:endParaRPr>
                    </a:p>
                  </a:txBody>
                  <a:tcPr marL="93175" marR="4371" marT="46588" marB="46588">
                    <a:lnL w="12700" cmpd="sng">
                      <a:noFill/>
                      <a:prstDash val="solid"/>
                    </a:lnL>
                    <a:lnR w="12700" cmpd="sng">
                      <a:noFill/>
                      <a:prstDash val="solid"/>
                    </a:lnR>
                    <a:lnT w="12700" cmpd="sng">
                      <a:no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Must/Want</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12700" cmpd="sng">
                      <a:noFill/>
                      <a:prstDash val="solid"/>
                    </a:lnL>
                    <a:lnR w="12700" cmpd="sng">
                      <a:no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b="1" u="none" strike="noStrike" cap="none" spc="0">
                          <a:solidFill>
                            <a:schemeClr val="tx1">
                              <a:lumMod val="75000"/>
                              <a:lumOff val="25000"/>
                            </a:schemeClr>
                          </a:solidFill>
                          <a:effectLst/>
                        </a:rPr>
                        <a:t>Comments </a:t>
                      </a:r>
                      <a:endParaRPr lang="en-GB" sz="1200" b="1" i="0" u="none" strike="noStrike" cap="none" spc="0">
                        <a:solidFill>
                          <a:schemeClr val="tx1">
                            <a:lumMod val="75000"/>
                            <a:lumOff val="25000"/>
                          </a:schemeClr>
                        </a:solidFill>
                        <a:effectLst/>
                        <a:latin typeface="Arial" panose="020B0604020202020204" pitchFamily="34" charset="0"/>
                      </a:endParaRPr>
                    </a:p>
                  </a:txBody>
                  <a:tcPr marL="93175" marR="4371" marT="46588" marB="46588">
                    <a:lnL w="12700" cmpd="sng">
                      <a:noFill/>
                      <a:prstDash val="solid"/>
                    </a:lnL>
                    <a:lnR w="12700" cmpd="sng">
                      <a:noFill/>
                      <a:prstDash val="solid"/>
                    </a:lnR>
                    <a:lnT w="12700" cmpd="sng">
                      <a:noFill/>
                      <a:prstDash val="solid"/>
                    </a:lnT>
                    <a:lnB w="9525" cap="flat" cmpd="sng" algn="ctr">
                      <a:solidFill>
                        <a:srgbClr val="D8DCDC"/>
                      </a:solidFill>
                      <a:prstDash val="solid"/>
                    </a:lnB>
                    <a:noFill/>
                  </a:tcPr>
                </a:tc>
                <a:extLst>
                  <a:ext uri="{0D108BD9-81ED-4DB2-BD59-A6C34878D82A}">
                    <a16:rowId xmlns:a16="http://schemas.microsoft.com/office/drawing/2014/main" val="2708654444"/>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FR001</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The website will have a homepage which greets new users and introduces them to the different features the website offers.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a:solidFill>
                            <a:schemeClr val="tx1">
                              <a:lumMod val="75000"/>
                              <a:lumOff val="25000"/>
                            </a:schemeClr>
                          </a:solidFill>
                          <a:effectLst/>
                        </a:rPr>
                        <a:t>Must</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1275169722"/>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FR002</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The website will have a sign-up and log in function to allow users access to unique pages separate from visitors.</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1482819309"/>
                  </a:ext>
                </a:extLst>
              </a:tr>
              <a:tr h="22828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FR003</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Profile page will be added for users who have logged in.</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3115775578"/>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FR004</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Exercise page that lays out a routine for users to follow.</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This can be found here - </a:t>
                      </a:r>
                      <a:r>
                        <a:rPr lang="en-GB" sz="1200" u="sng" strike="noStrike" cap="none" spc="0">
                          <a:solidFill>
                            <a:schemeClr val="tx1">
                              <a:lumMod val="75000"/>
                              <a:lumOff val="25000"/>
                            </a:schemeClr>
                          </a:solidFill>
                          <a:effectLst/>
                          <a:hlinkClick r:id="rId3">
                            <a:extLst>
                              <a:ext uri="{A12FA001-AC4F-418D-AE19-62706E023703}">
                                <ahyp:hlinkClr xmlns:ahyp="http://schemas.microsoft.com/office/drawing/2018/hyperlinkcolor" val="tx"/>
                              </a:ext>
                            </a:extLst>
                          </a:hlinkClick>
                        </a:rPr>
                        <a:t>https://www.reddit.com/r/bodyweightfitness/wiki/kb/recommended_routine</a:t>
                      </a: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3504027089"/>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FR005</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Help page will be available for users to find answers to questions that are likely to be asked.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These will be found from the reddit page that the exercises are sourced from.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2056820450"/>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FR006</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A list of alternative exercises that will help users explore different types of fitness hobbies.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These can include running, hiking, yoga and swimming.</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2392177709"/>
                  </a:ext>
                </a:extLst>
              </a:tr>
              <a:tr h="22828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FR007</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Food page that informs users on both weight loss and bulking.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Clearly include a disclaimer to state that the advice is not from a medical authority.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2955585150"/>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FR008</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Dynamic features for each element testing a range of screen sizes to make sure the content is appropriate for mobile, laptop and desktop users.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1319017983"/>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FR009</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Gamification feature rewarding users for progression.</a:t>
                      </a:r>
                    </a:p>
                    <a:p>
                      <a:pPr algn="l" fontAlgn="t">
                        <a:spcBef>
                          <a:spcPts val="0"/>
                        </a:spcBef>
                        <a:spcAft>
                          <a:spcPts val="0"/>
                        </a:spcAft>
                      </a:pPr>
                      <a:r>
                        <a:rPr lang="en-GB" sz="1200" u="none" strike="noStrike" cap="none" spc="0" dirty="0">
                          <a:solidFill>
                            <a:schemeClr val="tx1">
                              <a:lumMod val="75000"/>
                              <a:lumOff val="25000"/>
                            </a:schemeClr>
                          </a:solidFill>
                          <a:effectLst/>
                        </a:rPr>
                        <a:t>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Must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978200676"/>
                  </a:ext>
                </a:extLst>
              </a:tr>
              <a:tr h="22828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FR010</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Easier routines for users who want to do less exercise.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Want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2385933066"/>
                  </a:ext>
                </a:extLst>
              </a:tr>
              <a:tr h="22828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FR011</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12700" cmpd="sng">
                      <a:noFill/>
                      <a:prstDash val="solid"/>
                    </a:lnL>
                    <a:lnR w="9525" cap="flat" cmpd="sng" algn="ctr">
                      <a:solidFill>
                        <a:srgbClr val="D8DCDC"/>
                      </a:solidFill>
                      <a:prstDash val="solid"/>
                    </a:lnR>
                    <a:lnT w="9525" cap="flat" cmpd="sng" algn="ctr">
                      <a:solidFill>
                        <a:srgbClr val="D8DCDC"/>
                      </a:solidFill>
                      <a:prstDash val="solid"/>
                    </a:lnT>
                    <a:lnB w="12700" cmpd="sng">
                      <a:noFill/>
                      <a:prstDash val="solid"/>
                    </a:lnB>
                    <a:no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Calendar for users to schedule workouts</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Want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algn="l" fontAlgn="t">
                        <a:spcBef>
                          <a:spcPts val="0"/>
                        </a:spcBef>
                        <a:spcAft>
                          <a:spcPts val="0"/>
                        </a:spcAft>
                      </a:pPr>
                      <a:r>
                        <a:rPr lang="en-GB" sz="1200" u="none" strike="noStrike" cap="none" spc="0">
                          <a:solidFill>
                            <a:schemeClr val="tx1">
                              <a:lumMod val="75000"/>
                              <a:lumOff val="25000"/>
                            </a:schemeClr>
                          </a:solidFill>
                          <a:effectLst/>
                        </a:rPr>
                        <a:t> </a:t>
                      </a:r>
                      <a:endParaRPr lang="en-GB" sz="1200" b="0" i="0" u="none" strike="noStrike" cap="none" spc="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3666313550"/>
                  </a:ext>
                </a:extLst>
              </a:tr>
              <a:tr h="344750">
                <a:tc>
                  <a:txBody>
                    <a:bodyPr/>
                    <a:lstStyle/>
                    <a:p>
                      <a:pPr algn="ctr" fontAlgn="t">
                        <a:spcBef>
                          <a:spcPts val="0"/>
                        </a:spcBef>
                        <a:spcAft>
                          <a:spcPts val="0"/>
                        </a:spcAft>
                      </a:pPr>
                      <a:r>
                        <a:rPr lang="en-GB" sz="1200" b="1" u="none" strike="noStrike" cap="none" spc="0" dirty="0">
                          <a:solidFill>
                            <a:schemeClr val="tx1">
                              <a:lumMod val="75000"/>
                              <a:lumOff val="25000"/>
                            </a:schemeClr>
                          </a:solidFill>
                          <a:effectLst/>
                        </a:rPr>
                        <a:t>FR012</a:t>
                      </a:r>
                      <a:endParaRPr lang="en-GB" sz="1200" b="1" i="0" u="none" strike="noStrike" cap="none" spc="0" dirty="0">
                        <a:solidFill>
                          <a:schemeClr val="tx1">
                            <a:lumMod val="75000"/>
                            <a:lumOff val="25000"/>
                          </a:schemeClr>
                        </a:solidFill>
                        <a:effectLst/>
                        <a:latin typeface="Arial" panose="020B0604020202020204" pitchFamily="34" charset="0"/>
                      </a:endParaRPr>
                    </a:p>
                  </a:txBody>
                  <a:tcPr marL="93175" marR="139763" marT="46588" marB="46588">
                    <a:lnL w="9525" cap="flat" cmpd="sng" algn="ctr">
                      <a:solidFill>
                        <a:srgbClr val="D8DEDC"/>
                      </a:solidFill>
                      <a:prstDash val="solid"/>
                    </a:lnL>
                    <a:lnR w="9525" cap="flat" cmpd="sng" algn="ctr">
                      <a:solidFill>
                        <a:srgbClr val="D8DCDC"/>
                      </a:solidFill>
                      <a:prstDash val="solid"/>
                    </a:lnR>
                    <a:lnT w="12700" cmpd="sng">
                      <a:noFill/>
                      <a:prstDash val="solid"/>
                    </a:lnT>
                    <a:lnB w="9525" cap="flat" cmpd="sng" algn="ctr">
                      <a:solidFill>
                        <a:srgbClr val="D8DEDC"/>
                      </a:solidFill>
                      <a:prstDash val="solid"/>
                    </a:lnB>
                    <a:no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Notification feature to remind users to workout or to take a rest depending on time and day.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C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pPr algn="ctr" fontAlgn="t">
                        <a:spcBef>
                          <a:spcPts val="0"/>
                        </a:spcBef>
                        <a:spcAft>
                          <a:spcPts val="0"/>
                        </a:spcAft>
                      </a:pPr>
                      <a:r>
                        <a:rPr lang="en-GB" sz="1200" u="none" strike="noStrike" cap="none" spc="0" dirty="0">
                          <a:solidFill>
                            <a:schemeClr val="tx1">
                              <a:lumMod val="75000"/>
                              <a:lumOff val="25000"/>
                            </a:schemeClr>
                          </a:solidFill>
                          <a:effectLst/>
                        </a:rPr>
                        <a:t>Want</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pPr algn="l" fontAlgn="t">
                        <a:spcBef>
                          <a:spcPts val="0"/>
                        </a:spcBef>
                        <a:spcAft>
                          <a:spcPts val="0"/>
                        </a:spcAft>
                      </a:pPr>
                      <a:r>
                        <a:rPr lang="en-GB" sz="1200" u="none" strike="noStrike" cap="none" spc="0" dirty="0">
                          <a:solidFill>
                            <a:schemeClr val="tx1">
                              <a:lumMod val="75000"/>
                              <a:lumOff val="25000"/>
                            </a:schemeClr>
                          </a:solidFill>
                          <a:effectLst/>
                        </a:rPr>
                        <a:t> </a:t>
                      </a:r>
                      <a:endParaRPr lang="en-GB" sz="1200" b="0" i="0" u="none" strike="noStrike" cap="none" spc="0" dirty="0">
                        <a:solidFill>
                          <a:schemeClr val="tx1">
                            <a:lumMod val="75000"/>
                            <a:lumOff val="25000"/>
                          </a:schemeClr>
                        </a:solidFill>
                        <a:effectLst/>
                        <a:latin typeface="Arial" panose="020B0604020202020204" pitchFamily="34" charset="0"/>
                      </a:endParaRPr>
                    </a:p>
                  </a:txBody>
                  <a:tcPr marL="93175" marR="4371" marT="46588" marB="46588">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extLst>
                  <a:ext uri="{0D108BD9-81ED-4DB2-BD59-A6C34878D82A}">
                    <a16:rowId xmlns:a16="http://schemas.microsoft.com/office/drawing/2014/main" val="197420567"/>
                  </a:ext>
                </a:extLst>
              </a:tr>
            </a:tbl>
          </a:graphicData>
        </a:graphic>
      </p:graphicFrame>
      <p:sp>
        <p:nvSpPr>
          <p:cNvPr id="17" name="Arc 16">
            <a:extLst>
              <a:ext uri="{FF2B5EF4-FFF2-40B4-BE49-F238E27FC236}">
                <a16:creationId xmlns:a16="http://schemas.microsoft.com/office/drawing/2014/main" id="{C1D467F6-48C1-4FE3-B962-8E770B4DA052}"/>
              </a:ext>
            </a:extLst>
          </p:cNvPr>
          <p:cNvSpPr/>
          <p:nvPr/>
        </p:nvSpPr>
        <p:spPr>
          <a:xfrm rot="6909641">
            <a:off x="9169592" y="4381482"/>
            <a:ext cx="3513149" cy="1840961"/>
          </a:xfrm>
          <a:prstGeom prst="arc">
            <a:avLst>
              <a:gd name="adj1" fmla="val 14055120"/>
              <a:gd name="adj2" fmla="val 20174610"/>
            </a:avLst>
          </a:prstGeom>
          <a:noFill/>
          <a:ln w="76200">
            <a:solidFill>
              <a:srgbClr val="FFFF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22DB4F41-F51D-68D5-FC77-2EC73742D9DD}"/>
              </a:ext>
            </a:extLst>
          </p:cNvPr>
          <p:cNvSpPr txBox="1"/>
          <p:nvPr/>
        </p:nvSpPr>
        <p:spPr>
          <a:xfrm>
            <a:off x="8638030" y="519398"/>
            <a:ext cx="3243618" cy="1569660"/>
          </a:xfrm>
          <a:prstGeom prst="rect">
            <a:avLst/>
          </a:prstGeom>
          <a:solidFill>
            <a:schemeClr val="accent1"/>
          </a:solidFill>
          <a:ln w="44450">
            <a:solidFill>
              <a:srgbClr val="FFFF0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Note: This example would benefit from including a ‘Title’ with each requirement.</a:t>
            </a:r>
          </a:p>
        </p:txBody>
      </p:sp>
    </p:spTree>
    <p:extLst>
      <p:ext uri="{BB962C8B-B14F-4D97-AF65-F5344CB8AC3E}">
        <p14:creationId xmlns:p14="http://schemas.microsoft.com/office/powerpoint/2010/main" val="27315036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BB420-BC95-35C4-6803-DF6B127D91D8}"/>
              </a:ext>
            </a:extLst>
          </p:cNvPr>
          <p:cNvSpPr>
            <a:spLocks noGrp="1"/>
          </p:cNvSpPr>
          <p:nvPr>
            <p:ph type="title"/>
          </p:nvPr>
        </p:nvSpPr>
        <p:spPr>
          <a:xfrm>
            <a:off x="388257" y="214051"/>
            <a:ext cx="10515600" cy="771912"/>
          </a:xfrm>
        </p:spPr>
        <p:txBody>
          <a:bodyPr>
            <a:normAutofit fontScale="90000"/>
          </a:bodyPr>
          <a:lstStyle/>
          <a:p>
            <a:r>
              <a:rPr lang="en-GB" b="1" dirty="0"/>
              <a:t>Sample from handout: </a:t>
            </a:r>
            <a:r>
              <a:rPr lang="en-GB" dirty="0"/>
              <a:t>n-tier Requirement Spec</a:t>
            </a:r>
          </a:p>
        </p:txBody>
      </p:sp>
      <p:pic>
        <p:nvPicPr>
          <p:cNvPr id="7" name="Picture 6">
            <a:extLst>
              <a:ext uri="{FF2B5EF4-FFF2-40B4-BE49-F238E27FC236}">
                <a16:creationId xmlns:a16="http://schemas.microsoft.com/office/drawing/2014/main" id="{71C44369-C35E-EF8B-E2E5-8DB778796ACB}"/>
              </a:ext>
            </a:extLst>
          </p:cNvPr>
          <p:cNvPicPr>
            <a:picLocks noChangeAspect="1"/>
          </p:cNvPicPr>
          <p:nvPr/>
        </p:nvPicPr>
        <p:blipFill>
          <a:blip r:embed="rId2"/>
          <a:stretch>
            <a:fillRect/>
          </a:stretch>
        </p:blipFill>
        <p:spPr>
          <a:xfrm>
            <a:off x="1760385" y="985963"/>
            <a:ext cx="8671229" cy="5780819"/>
          </a:xfrm>
          <a:prstGeom prst="rect">
            <a:avLst/>
          </a:prstGeom>
        </p:spPr>
      </p:pic>
    </p:spTree>
    <p:extLst>
      <p:ext uri="{BB962C8B-B14F-4D97-AF65-F5344CB8AC3E}">
        <p14:creationId xmlns:p14="http://schemas.microsoft.com/office/powerpoint/2010/main" val="23584114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61AB06-1123-2B7C-322F-98EBAEDDF91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1FF172-D675-3912-AA99-E4B3600363D2}"/>
              </a:ext>
            </a:extLst>
          </p:cNvPr>
          <p:cNvSpPr>
            <a:spLocks noGrp="1"/>
          </p:cNvSpPr>
          <p:nvPr>
            <p:ph idx="1"/>
          </p:nvPr>
        </p:nvSpPr>
        <p:spPr>
          <a:xfrm>
            <a:off x="550794" y="1541510"/>
            <a:ext cx="11249320" cy="4419258"/>
          </a:xfrm>
        </p:spPr>
        <p:txBody>
          <a:bodyPr>
            <a:noAutofit/>
          </a:bodyPr>
          <a:lstStyle/>
          <a:p>
            <a:pPr>
              <a:lnSpc>
                <a:spcPct val="100000"/>
              </a:lnSpc>
              <a:spcBef>
                <a:spcPts val="0"/>
              </a:spcBef>
            </a:pPr>
            <a:r>
              <a:rPr lang="en-GB" sz="2600" dirty="0"/>
              <a:t>A Requirements specification can also be partitioned into 3 or multiple sections (which could relate to the </a:t>
            </a:r>
            <a:r>
              <a:rPr lang="en-GB" sz="2600" b="1" dirty="0"/>
              <a:t>3-tier model</a:t>
            </a:r>
            <a:r>
              <a:rPr lang="en-GB" sz="2600" dirty="0"/>
              <a:t>: Presentation, Logic and Data tiers).</a:t>
            </a:r>
          </a:p>
          <a:p>
            <a:pPr lvl="1">
              <a:lnSpc>
                <a:spcPct val="100000"/>
              </a:lnSpc>
              <a:spcBef>
                <a:spcPts val="0"/>
              </a:spcBef>
            </a:pPr>
            <a:r>
              <a:rPr lang="en-GB" sz="2200" b="1" dirty="0">
                <a:highlight>
                  <a:srgbClr val="0000FF"/>
                </a:highlight>
              </a:rPr>
              <a:t>Presentation/Design</a:t>
            </a:r>
            <a:r>
              <a:rPr lang="en-GB" sz="2200" dirty="0">
                <a:highlight>
                  <a:srgbClr val="0000FF"/>
                </a:highlight>
              </a:rPr>
              <a:t>: </a:t>
            </a:r>
            <a:r>
              <a:rPr lang="en-GB" sz="2200" dirty="0"/>
              <a:t>The presentation section would include the typical </a:t>
            </a:r>
            <a:r>
              <a:rPr lang="en-GB" sz="2200" b="1" dirty="0"/>
              <a:t>non-functional presentation aesthetic-design requirements/features.</a:t>
            </a:r>
          </a:p>
          <a:p>
            <a:pPr lvl="1">
              <a:lnSpc>
                <a:spcPct val="100000"/>
              </a:lnSpc>
              <a:spcBef>
                <a:spcPts val="0"/>
              </a:spcBef>
            </a:pPr>
            <a:r>
              <a:rPr lang="en-GB" sz="2200" b="1" dirty="0">
                <a:highlight>
                  <a:srgbClr val="0000FF"/>
                </a:highlight>
              </a:rPr>
              <a:t>Logic: </a:t>
            </a:r>
            <a:r>
              <a:rPr lang="en-GB" sz="2200" dirty="0"/>
              <a:t>The logic section would include the typical </a:t>
            </a:r>
            <a:r>
              <a:rPr lang="en-GB" sz="2200" b="1" dirty="0"/>
              <a:t>functional requirements/features,</a:t>
            </a:r>
            <a:r>
              <a:rPr lang="en-GB" sz="2200" dirty="0"/>
              <a:t> that generally need to be coded.</a:t>
            </a:r>
          </a:p>
          <a:p>
            <a:pPr lvl="1">
              <a:lnSpc>
                <a:spcPct val="100000"/>
              </a:lnSpc>
              <a:spcBef>
                <a:spcPts val="0"/>
              </a:spcBef>
            </a:pPr>
            <a:r>
              <a:rPr lang="en-GB" sz="2200" b="1" dirty="0">
                <a:highlight>
                  <a:srgbClr val="0000FF"/>
                </a:highlight>
              </a:rPr>
              <a:t>Data: </a:t>
            </a:r>
            <a:r>
              <a:rPr lang="en-GB" sz="2200" dirty="0"/>
              <a:t>The data section typically includes the database design. But can include other data (storage, analysis, modelling, cleaning, visualisation/output) related considerations.</a:t>
            </a:r>
            <a:endParaRPr lang="en-GB" sz="2200" b="1" dirty="0"/>
          </a:p>
          <a:p>
            <a:pPr>
              <a:lnSpc>
                <a:spcPct val="100000"/>
              </a:lnSpc>
              <a:spcBef>
                <a:spcPts val="0"/>
              </a:spcBef>
            </a:pPr>
            <a:r>
              <a:rPr lang="en-GB" sz="2600" b="1" dirty="0"/>
              <a:t>N-tier: </a:t>
            </a:r>
            <a:r>
              <a:rPr lang="en-GB" sz="2600" dirty="0"/>
              <a:t>The requirement</a:t>
            </a:r>
            <a:r>
              <a:rPr lang="en-GB" sz="2600" b="1" dirty="0"/>
              <a:t> </a:t>
            </a:r>
            <a:r>
              <a:rPr lang="en-GB" sz="2600" dirty="0"/>
              <a:t>specification can be further partitioned into additional sections appropriate for the project such as network and security</a:t>
            </a:r>
            <a:r>
              <a:rPr lang="en-GB" sz="2600" b="1" dirty="0"/>
              <a:t> </a:t>
            </a:r>
            <a:r>
              <a:rPr lang="en-GB" sz="2600" dirty="0"/>
              <a:t>requirements, or any other requirements/features that are required for the practical aspect of the project. </a:t>
            </a:r>
          </a:p>
          <a:p>
            <a:pPr>
              <a:lnSpc>
                <a:spcPct val="100000"/>
              </a:lnSpc>
              <a:spcBef>
                <a:spcPts val="0"/>
              </a:spcBef>
            </a:pPr>
            <a:r>
              <a:rPr lang="en-GB" sz="2600" dirty="0"/>
              <a:t>For an example n-tier requirement specification, please </a:t>
            </a:r>
            <a:r>
              <a:rPr lang="en-GB" sz="2600" dirty="0">
                <a:hlinkClick r:id="rId2"/>
              </a:rPr>
              <a:t>click-here</a:t>
            </a:r>
            <a:r>
              <a:rPr lang="en-GB" sz="2600" dirty="0"/>
              <a:t>.</a:t>
            </a:r>
          </a:p>
          <a:p>
            <a:pPr marL="0" indent="0">
              <a:lnSpc>
                <a:spcPct val="100000"/>
              </a:lnSpc>
              <a:spcBef>
                <a:spcPts val="0"/>
              </a:spcBef>
              <a:buNone/>
            </a:pPr>
            <a:endParaRPr lang="en-GB" dirty="0"/>
          </a:p>
        </p:txBody>
      </p:sp>
      <p:sp>
        <p:nvSpPr>
          <p:cNvPr id="7" name="Title 1">
            <a:extLst>
              <a:ext uri="{FF2B5EF4-FFF2-40B4-BE49-F238E27FC236}">
                <a16:creationId xmlns:a16="http://schemas.microsoft.com/office/drawing/2014/main" id="{B6B8303E-B2B7-3AD3-167C-272FFFE16479}"/>
              </a:ext>
            </a:extLst>
          </p:cNvPr>
          <p:cNvSpPr txBox="1">
            <a:spLocks/>
          </p:cNvSpPr>
          <p:nvPr/>
        </p:nvSpPr>
        <p:spPr>
          <a:xfrm>
            <a:off x="730627" y="352267"/>
            <a:ext cx="9380205" cy="1030354"/>
          </a:xfrm>
          <a:prstGeom prst="rect">
            <a:avLst/>
          </a:prstGeom>
        </p:spPr>
        <p:txBody>
          <a:bodyPr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white"/>
                </a:solidFill>
                <a:effectLst/>
                <a:uLnTx/>
                <a:uFillTx/>
                <a:latin typeface="Calibri Light" panose="020F0302020204030204"/>
                <a:ea typeface="+mj-ea"/>
                <a:cs typeface="+mj-cs"/>
              </a:rPr>
              <a:t>Bg. </a:t>
            </a:r>
            <a:r>
              <a:rPr kumimoji="0" lang="en-GB" sz="4000" b="1" i="0" u="none" strike="noStrike" kern="1200" cap="none" spc="0" normalizeH="0" baseline="0" noProof="0" dirty="0">
                <a:ln>
                  <a:noFill/>
                </a:ln>
                <a:solidFill>
                  <a:prstClr val="white"/>
                </a:solidFill>
                <a:effectLst/>
                <a:uLnTx/>
                <a:uFillTx/>
                <a:latin typeface="Calibri Light" panose="020F0302020204030204"/>
                <a:ea typeface="+mj-ea"/>
                <a:cs typeface="+mj-cs"/>
              </a:rPr>
              <a:t>3/n-tier Requirement specification</a:t>
            </a:r>
          </a:p>
        </p:txBody>
      </p:sp>
      <p:sp>
        <p:nvSpPr>
          <p:cNvPr id="8" name="Rectangle 7">
            <a:extLst>
              <a:ext uri="{FF2B5EF4-FFF2-40B4-BE49-F238E27FC236}">
                <a16:creationId xmlns:a16="http://schemas.microsoft.com/office/drawing/2014/main" id="{A07085BE-DA3A-0F81-534F-B21D6D470831}"/>
              </a:ext>
            </a:extLst>
          </p:cNvPr>
          <p:cNvSpPr/>
          <p:nvPr/>
        </p:nvSpPr>
        <p:spPr>
          <a:xfrm>
            <a:off x="611090" y="268907"/>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Graphic 9" descr="Programmer male outline">
            <a:extLst>
              <a:ext uri="{FF2B5EF4-FFF2-40B4-BE49-F238E27FC236}">
                <a16:creationId xmlns:a16="http://schemas.microsoft.com/office/drawing/2014/main" id="{FB05A494-B24B-464B-50EB-E460A937C14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0110832" y="206465"/>
            <a:ext cx="1113715" cy="1113715"/>
          </a:xfrm>
          <a:prstGeom prst="rect">
            <a:avLst/>
          </a:prstGeom>
        </p:spPr>
      </p:pic>
    </p:spTree>
    <p:extLst>
      <p:ext uri="{BB962C8B-B14F-4D97-AF65-F5344CB8AC3E}">
        <p14:creationId xmlns:p14="http://schemas.microsoft.com/office/powerpoint/2010/main" val="23324868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BF022-34D4-7B48-D887-4EFAFFE1F4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1AF704-DD8D-C306-6FFA-CA84FC501591}"/>
              </a:ext>
            </a:extLst>
          </p:cNvPr>
          <p:cNvSpPr>
            <a:spLocks noGrp="1"/>
          </p:cNvSpPr>
          <p:nvPr>
            <p:ph type="title"/>
          </p:nvPr>
        </p:nvSpPr>
        <p:spPr>
          <a:xfrm>
            <a:off x="838200" y="214051"/>
            <a:ext cx="9904012" cy="771912"/>
          </a:xfrm>
          <a:ln>
            <a:solidFill>
              <a:schemeClr val="tx1"/>
            </a:solidFill>
          </a:ln>
        </p:spPr>
        <p:txBody>
          <a:bodyPr>
            <a:normAutofit fontScale="90000"/>
          </a:bodyPr>
          <a:lstStyle/>
          <a:p>
            <a:r>
              <a:rPr lang="en-GB" b="1" dirty="0"/>
              <a:t>Sample from handout: </a:t>
            </a:r>
            <a:r>
              <a:rPr lang="en-GB" dirty="0"/>
              <a:t>n-tier Requirement Spec.</a:t>
            </a:r>
          </a:p>
        </p:txBody>
      </p:sp>
      <p:graphicFrame>
        <p:nvGraphicFramePr>
          <p:cNvPr id="3" name="Table 2">
            <a:extLst>
              <a:ext uri="{FF2B5EF4-FFF2-40B4-BE49-F238E27FC236}">
                <a16:creationId xmlns:a16="http://schemas.microsoft.com/office/drawing/2014/main" id="{43B8F4B6-DC1E-185F-C814-D6EC30805B4B}"/>
              </a:ext>
            </a:extLst>
          </p:cNvPr>
          <p:cNvGraphicFramePr>
            <a:graphicFrameLocks noGrp="1"/>
          </p:cNvGraphicFramePr>
          <p:nvPr/>
        </p:nvGraphicFramePr>
        <p:xfrm>
          <a:off x="1931824" y="1246851"/>
          <a:ext cx="7989675" cy="847852"/>
        </p:xfrm>
        <a:graphic>
          <a:graphicData uri="http://schemas.openxmlformats.org/drawingml/2006/table">
            <a:tbl>
              <a:tblPr firstRow="1" bandRow="1">
                <a:tableStyleId>{5C22544A-7EE6-4342-B048-85BDC9FD1C3A}</a:tableStyleId>
              </a:tblPr>
              <a:tblGrid>
                <a:gridCol w="970515">
                  <a:extLst>
                    <a:ext uri="{9D8B030D-6E8A-4147-A177-3AD203B41FA5}">
                      <a16:colId xmlns:a16="http://schemas.microsoft.com/office/drawing/2014/main" val="235326765"/>
                    </a:ext>
                  </a:extLst>
                </a:gridCol>
                <a:gridCol w="7019160">
                  <a:extLst>
                    <a:ext uri="{9D8B030D-6E8A-4147-A177-3AD203B41FA5}">
                      <a16:colId xmlns:a16="http://schemas.microsoft.com/office/drawing/2014/main" val="1703498846"/>
                    </a:ext>
                  </a:extLst>
                </a:gridCol>
              </a:tblGrid>
              <a:tr h="370840">
                <a:tc>
                  <a:txBody>
                    <a:bodyPr/>
                    <a:lstStyle/>
                    <a:p>
                      <a:pPr>
                        <a:lnSpc>
                          <a:spcPct val="115000"/>
                        </a:lnSpc>
                        <a:spcAft>
                          <a:spcPts val="800"/>
                        </a:spcAft>
                        <a:buNone/>
                      </a:pPr>
                      <a:r>
                        <a:rPr lang="en-GB" sz="2000" kern="1200">
                          <a:effectLst/>
                        </a:rPr>
                        <a:t>1</a:t>
                      </a:r>
                      <a:endParaRPr lang="en-GB" sz="2000" kern="100">
                        <a:effectLst/>
                        <a:latin typeface="Aptos" panose="020B0004020202020204" pitchFamily="34" charset="0"/>
                        <a:ea typeface="DengXian" panose="02010600030101010101" pitchFamily="2" charset="-122"/>
                        <a:cs typeface="Times New Roman" panose="02020603050405020304" pitchFamily="18" charset="0"/>
                      </a:endParaRPr>
                    </a:p>
                  </a:txBody>
                  <a:tcPr/>
                </a:tc>
                <a:tc>
                  <a:txBody>
                    <a:bodyPr/>
                    <a:lstStyle/>
                    <a:p>
                      <a:pPr>
                        <a:lnSpc>
                          <a:spcPct val="115000"/>
                        </a:lnSpc>
                        <a:spcAft>
                          <a:spcPts val="800"/>
                        </a:spcAft>
                        <a:buNone/>
                      </a:pPr>
                      <a:r>
                        <a:rPr lang="en-GB" sz="2000" kern="1200">
                          <a:effectLst/>
                        </a:rPr>
                        <a:t>Requirement Title</a:t>
                      </a:r>
                      <a:endParaRPr lang="en-GB" sz="2000" kern="100">
                        <a:effectLst/>
                        <a:latin typeface="Aptos" panose="020B0004020202020204" pitchFamily="34" charset="0"/>
                        <a:ea typeface="DengXian" panose="02010600030101010101" pitchFamily="2" charset="-122"/>
                        <a:cs typeface="Times New Roman" panose="02020603050405020304" pitchFamily="18" charset="0"/>
                      </a:endParaRPr>
                    </a:p>
                  </a:txBody>
                  <a:tcPr/>
                </a:tc>
                <a:extLst>
                  <a:ext uri="{0D108BD9-81ED-4DB2-BD59-A6C34878D82A}">
                    <a16:rowId xmlns:a16="http://schemas.microsoft.com/office/drawing/2014/main" val="1390163289"/>
                  </a:ext>
                </a:extLst>
              </a:tr>
              <a:tr h="370840">
                <a:tc>
                  <a:txBody>
                    <a:bodyPr/>
                    <a:lstStyle/>
                    <a:p>
                      <a:pPr>
                        <a:lnSpc>
                          <a:spcPct val="115000"/>
                        </a:lnSpc>
                        <a:spcAft>
                          <a:spcPts val="800"/>
                        </a:spcAft>
                        <a:buNone/>
                      </a:pPr>
                      <a:r>
                        <a:rPr lang="en-GB" sz="2000" kern="1200" dirty="0">
                          <a:effectLst/>
                        </a:rPr>
                        <a:t>P:1</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a:tc>
                <a:tc>
                  <a:txBody>
                    <a:bodyPr/>
                    <a:lstStyle/>
                    <a:p>
                      <a:pPr>
                        <a:lnSpc>
                          <a:spcPct val="115000"/>
                        </a:lnSpc>
                        <a:spcAft>
                          <a:spcPts val="800"/>
                        </a:spcAft>
                        <a:buNone/>
                      </a:pPr>
                      <a:r>
                        <a:rPr lang="en-GB" sz="2000" kern="1200" dirty="0">
                          <a:effectLst/>
                        </a:rPr>
                        <a:t>Requirement brief description.</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a:tc>
                <a:extLst>
                  <a:ext uri="{0D108BD9-81ED-4DB2-BD59-A6C34878D82A}">
                    <a16:rowId xmlns:a16="http://schemas.microsoft.com/office/drawing/2014/main" val="3096344297"/>
                  </a:ext>
                </a:extLst>
              </a:tr>
            </a:tbl>
          </a:graphicData>
        </a:graphic>
      </p:graphicFrame>
      <p:graphicFrame>
        <p:nvGraphicFramePr>
          <p:cNvPr id="4" name="Table 3">
            <a:extLst>
              <a:ext uri="{FF2B5EF4-FFF2-40B4-BE49-F238E27FC236}">
                <a16:creationId xmlns:a16="http://schemas.microsoft.com/office/drawing/2014/main" id="{9D801909-6658-F85A-053B-4807E65C473D}"/>
              </a:ext>
            </a:extLst>
          </p:cNvPr>
          <p:cNvGraphicFramePr>
            <a:graphicFrameLocks noGrp="1"/>
          </p:cNvGraphicFramePr>
          <p:nvPr/>
        </p:nvGraphicFramePr>
        <p:xfrm>
          <a:off x="1903660" y="2733288"/>
          <a:ext cx="8017841" cy="1198372"/>
        </p:xfrm>
        <a:graphic>
          <a:graphicData uri="http://schemas.openxmlformats.org/drawingml/2006/table">
            <a:tbl>
              <a:tblPr firstRow="1" bandRow="1">
                <a:tableStyleId>{5C22544A-7EE6-4342-B048-85BDC9FD1C3A}</a:tableStyleId>
              </a:tblPr>
              <a:tblGrid>
                <a:gridCol w="973937">
                  <a:extLst>
                    <a:ext uri="{9D8B030D-6E8A-4147-A177-3AD203B41FA5}">
                      <a16:colId xmlns:a16="http://schemas.microsoft.com/office/drawing/2014/main" val="1232754112"/>
                    </a:ext>
                  </a:extLst>
                </a:gridCol>
                <a:gridCol w="7043904">
                  <a:extLst>
                    <a:ext uri="{9D8B030D-6E8A-4147-A177-3AD203B41FA5}">
                      <a16:colId xmlns:a16="http://schemas.microsoft.com/office/drawing/2014/main" val="3476224094"/>
                    </a:ext>
                  </a:extLst>
                </a:gridCol>
              </a:tblGrid>
              <a:tr h="376219">
                <a:tc>
                  <a:txBody>
                    <a:bodyPr/>
                    <a:lstStyle/>
                    <a:p>
                      <a:pPr>
                        <a:lnSpc>
                          <a:spcPct val="115000"/>
                        </a:lnSpc>
                        <a:spcAft>
                          <a:spcPts val="800"/>
                        </a:spcAft>
                        <a:buNone/>
                      </a:pPr>
                      <a:r>
                        <a:rPr lang="en-GB" sz="2000" kern="100">
                          <a:effectLst/>
                        </a:rPr>
                        <a:t>PR-001</a:t>
                      </a:r>
                      <a:endParaRPr lang="en-GB" sz="2000" kern="100">
                        <a:effectLst/>
                        <a:latin typeface="Aptos" panose="020B0004020202020204" pitchFamily="34" charset="0"/>
                        <a:ea typeface="DengXian" panose="02010600030101010101" pitchFamily="2" charset="-122"/>
                        <a:cs typeface="Times New Roman" panose="02020603050405020304" pitchFamily="18" charset="0"/>
                      </a:endParaRPr>
                    </a:p>
                  </a:txBody>
                  <a:tcPr/>
                </a:tc>
                <a:tc>
                  <a:txBody>
                    <a:bodyPr/>
                    <a:lstStyle/>
                    <a:p>
                      <a:pPr>
                        <a:lnSpc>
                          <a:spcPct val="115000"/>
                        </a:lnSpc>
                        <a:spcAft>
                          <a:spcPts val="800"/>
                        </a:spcAft>
                        <a:buNone/>
                      </a:pPr>
                      <a:r>
                        <a:rPr lang="en-GB" sz="2000" kern="100" dirty="0">
                          <a:effectLst/>
                        </a:rPr>
                        <a:t>Responsive Design</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a:tc>
                <a:extLst>
                  <a:ext uri="{0D108BD9-81ED-4DB2-BD59-A6C34878D82A}">
                    <a16:rowId xmlns:a16="http://schemas.microsoft.com/office/drawing/2014/main" val="177293626"/>
                  </a:ext>
                </a:extLst>
              </a:tr>
              <a:tr h="370840">
                <a:tc>
                  <a:txBody>
                    <a:bodyPr/>
                    <a:lstStyle/>
                    <a:p>
                      <a:pPr>
                        <a:lnSpc>
                          <a:spcPct val="115000"/>
                        </a:lnSpc>
                        <a:spcAft>
                          <a:spcPts val="800"/>
                        </a:spcAft>
                        <a:buNone/>
                      </a:pPr>
                      <a:r>
                        <a:rPr lang="en-GB" sz="2000" kern="1200">
                          <a:effectLst/>
                        </a:rPr>
                        <a:t>P:1</a:t>
                      </a:r>
                      <a:endParaRPr lang="en-GB" sz="2000" kern="100">
                        <a:effectLst/>
                        <a:latin typeface="Aptos" panose="020B0004020202020204" pitchFamily="34" charset="0"/>
                        <a:ea typeface="DengXian" panose="02010600030101010101" pitchFamily="2" charset="-122"/>
                        <a:cs typeface="Times New Roman" panose="02020603050405020304" pitchFamily="18" charset="0"/>
                      </a:endParaRPr>
                    </a:p>
                  </a:txBody>
                  <a:tcPr/>
                </a:tc>
                <a:tc>
                  <a:txBody>
                    <a:bodyPr/>
                    <a:lstStyle/>
                    <a:p>
                      <a:pPr>
                        <a:lnSpc>
                          <a:spcPct val="115000"/>
                        </a:lnSpc>
                        <a:spcAft>
                          <a:spcPts val="800"/>
                        </a:spcAft>
                        <a:buNone/>
                      </a:pPr>
                      <a:r>
                        <a:rPr lang="en-GB" sz="2000" kern="100" dirty="0">
                          <a:effectLst/>
                        </a:rPr>
                        <a:t>The application must adapt seamlessly to different screen sizes (desktop, tablet, mobile).</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a:tc>
                <a:extLst>
                  <a:ext uri="{0D108BD9-81ED-4DB2-BD59-A6C34878D82A}">
                    <a16:rowId xmlns:a16="http://schemas.microsoft.com/office/drawing/2014/main" val="1945456302"/>
                  </a:ext>
                </a:extLst>
              </a:tr>
            </a:tbl>
          </a:graphicData>
        </a:graphic>
      </p:graphicFrame>
      <p:graphicFrame>
        <p:nvGraphicFramePr>
          <p:cNvPr id="5" name="Table 4">
            <a:extLst>
              <a:ext uri="{FF2B5EF4-FFF2-40B4-BE49-F238E27FC236}">
                <a16:creationId xmlns:a16="http://schemas.microsoft.com/office/drawing/2014/main" id="{32AAFA35-BB0E-DCA4-C1A3-BAA9052DCFE8}"/>
              </a:ext>
            </a:extLst>
          </p:cNvPr>
          <p:cNvGraphicFramePr>
            <a:graphicFrameLocks noGrp="1"/>
          </p:cNvGraphicFramePr>
          <p:nvPr/>
        </p:nvGraphicFramePr>
        <p:xfrm>
          <a:off x="1903660" y="4090973"/>
          <a:ext cx="8017841" cy="1198372"/>
        </p:xfrm>
        <a:graphic>
          <a:graphicData uri="http://schemas.openxmlformats.org/drawingml/2006/table">
            <a:tbl>
              <a:tblPr firstRow="1" bandRow="1">
                <a:tableStyleId>{5C22544A-7EE6-4342-B048-85BDC9FD1C3A}</a:tableStyleId>
              </a:tblPr>
              <a:tblGrid>
                <a:gridCol w="973937">
                  <a:extLst>
                    <a:ext uri="{9D8B030D-6E8A-4147-A177-3AD203B41FA5}">
                      <a16:colId xmlns:a16="http://schemas.microsoft.com/office/drawing/2014/main" val="3091668433"/>
                    </a:ext>
                  </a:extLst>
                </a:gridCol>
                <a:gridCol w="7043904">
                  <a:extLst>
                    <a:ext uri="{9D8B030D-6E8A-4147-A177-3AD203B41FA5}">
                      <a16:colId xmlns:a16="http://schemas.microsoft.com/office/drawing/2014/main" val="43186098"/>
                    </a:ext>
                  </a:extLst>
                </a:gridCol>
              </a:tblGrid>
              <a:tr h="370840">
                <a:tc>
                  <a:txBody>
                    <a:bodyPr/>
                    <a:lstStyle/>
                    <a:p>
                      <a:pPr>
                        <a:lnSpc>
                          <a:spcPct val="115000"/>
                        </a:lnSpc>
                        <a:spcAft>
                          <a:spcPts val="800"/>
                        </a:spcAft>
                        <a:buNone/>
                      </a:pPr>
                      <a:r>
                        <a:rPr lang="en-GB" sz="2000" kern="100">
                          <a:effectLst/>
                        </a:rPr>
                        <a:t>PR-002</a:t>
                      </a:r>
                      <a:endParaRPr lang="en-GB" sz="2000" kern="100">
                        <a:effectLst/>
                        <a:latin typeface="Aptos" panose="020B0004020202020204" pitchFamily="34" charset="0"/>
                        <a:ea typeface="DengXian" panose="02010600030101010101" pitchFamily="2" charset="-122"/>
                        <a:cs typeface="Times New Roman" panose="02020603050405020304" pitchFamily="18" charset="0"/>
                      </a:endParaRPr>
                    </a:p>
                  </a:txBody>
                  <a:tcPr/>
                </a:tc>
                <a:tc>
                  <a:txBody>
                    <a:bodyPr/>
                    <a:lstStyle/>
                    <a:p>
                      <a:pPr>
                        <a:lnSpc>
                          <a:spcPct val="115000"/>
                        </a:lnSpc>
                        <a:spcAft>
                          <a:spcPts val="800"/>
                        </a:spcAft>
                        <a:buNone/>
                      </a:pPr>
                      <a:r>
                        <a:rPr lang="en-GB" sz="2000" kern="100">
                          <a:effectLst/>
                        </a:rPr>
                        <a:t>Navigation Menu</a:t>
                      </a:r>
                      <a:endParaRPr lang="en-GB" sz="2000" kern="100">
                        <a:effectLst/>
                        <a:latin typeface="Aptos" panose="020B0004020202020204" pitchFamily="34" charset="0"/>
                        <a:ea typeface="DengXian" panose="02010600030101010101" pitchFamily="2" charset="-122"/>
                        <a:cs typeface="Times New Roman" panose="02020603050405020304" pitchFamily="18" charset="0"/>
                      </a:endParaRPr>
                    </a:p>
                  </a:txBody>
                  <a:tcPr/>
                </a:tc>
                <a:extLst>
                  <a:ext uri="{0D108BD9-81ED-4DB2-BD59-A6C34878D82A}">
                    <a16:rowId xmlns:a16="http://schemas.microsoft.com/office/drawing/2014/main" val="3485716140"/>
                  </a:ext>
                </a:extLst>
              </a:tr>
              <a:tr h="370840">
                <a:tc>
                  <a:txBody>
                    <a:bodyPr/>
                    <a:lstStyle/>
                    <a:p>
                      <a:pPr>
                        <a:lnSpc>
                          <a:spcPct val="115000"/>
                        </a:lnSpc>
                        <a:spcAft>
                          <a:spcPts val="800"/>
                        </a:spcAft>
                        <a:buNone/>
                      </a:pPr>
                      <a:r>
                        <a:rPr lang="en-GB" sz="2000" kern="1200">
                          <a:effectLst/>
                        </a:rPr>
                        <a:t>P:1</a:t>
                      </a:r>
                      <a:endParaRPr lang="en-GB" sz="2000" kern="100">
                        <a:effectLst/>
                        <a:latin typeface="Aptos" panose="020B0004020202020204" pitchFamily="34" charset="0"/>
                        <a:ea typeface="DengXian" panose="02010600030101010101" pitchFamily="2" charset="-122"/>
                        <a:cs typeface="Times New Roman" panose="02020603050405020304" pitchFamily="18" charset="0"/>
                      </a:endParaRPr>
                    </a:p>
                  </a:txBody>
                  <a:tcPr/>
                </a:tc>
                <a:tc>
                  <a:txBody>
                    <a:bodyPr/>
                    <a:lstStyle/>
                    <a:p>
                      <a:pPr>
                        <a:lnSpc>
                          <a:spcPct val="115000"/>
                        </a:lnSpc>
                        <a:spcAft>
                          <a:spcPts val="800"/>
                        </a:spcAft>
                        <a:buNone/>
                      </a:pPr>
                      <a:r>
                        <a:rPr lang="en-GB" sz="2000" kern="100" dirty="0">
                          <a:effectLst/>
                        </a:rPr>
                        <a:t>Provide a clear menu structure and breadcrumb navigation for easy user flow.</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a:tc>
                <a:extLst>
                  <a:ext uri="{0D108BD9-81ED-4DB2-BD59-A6C34878D82A}">
                    <a16:rowId xmlns:a16="http://schemas.microsoft.com/office/drawing/2014/main" val="2584615363"/>
                  </a:ext>
                </a:extLst>
              </a:tr>
            </a:tbl>
          </a:graphicData>
        </a:graphic>
      </p:graphicFrame>
      <p:sp>
        <p:nvSpPr>
          <p:cNvPr id="6" name="Rectangle 1">
            <a:extLst>
              <a:ext uri="{FF2B5EF4-FFF2-40B4-BE49-F238E27FC236}">
                <a16:creationId xmlns:a16="http://schemas.microsoft.com/office/drawing/2014/main" id="{E77B5714-758E-5BC3-6434-EC6028425F7E}"/>
              </a:ext>
            </a:extLst>
          </p:cNvPr>
          <p:cNvSpPr>
            <a:spLocks noChangeArrowheads="1"/>
          </p:cNvSpPr>
          <p:nvPr/>
        </p:nvSpPr>
        <p:spPr bwMode="auto">
          <a:xfrm>
            <a:off x="375996" y="1027534"/>
            <a:ext cx="3055328"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2400" b="1" i="0" u="none" strike="noStrike" kern="12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Template:</a:t>
            </a:r>
            <a:endParaRPr kumimoji="0" lang="en-GB" alt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sp>
        <p:nvSpPr>
          <p:cNvPr id="9" name="Rectangle 1">
            <a:extLst>
              <a:ext uri="{FF2B5EF4-FFF2-40B4-BE49-F238E27FC236}">
                <a16:creationId xmlns:a16="http://schemas.microsoft.com/office/drawing/2014/main" id="{9F9D0311-CBF9-07C5-D8BB-3122E12DE974}"/>
              </a:ext>
            </a:extLst>
          </p:cNvPr>
          <p:cNvSpPr>
            <a:spLocks noChangeArrowheads="1"/>
          </p:cNvSpPr>
          <p:nvPr/>
        </p:nvSpPr>
        <p:spPr bwMode="auto">
          <a:xfrm>
            <a:off x="375996" y="2503482"/>
            <a:ext cx="3055328"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2400" b="1" i="0" u="none" strike="noStrike" kern="12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Example:</a:t>
            </a:r>
            <a:endParaRPr kumimoji="0" lang="en-GB" alt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graphicFrame>
        <p:nvGraphicFramePr>
          <p:cNvPr id="10" name="Table 9">
            <a:extLst>
              <a:ext uri="{FF2B5EF4-FFF2-40B4-BE49-F238E27FC236}">
                <a16:creationId xmlns:a16="http://schemas.microsoft.com/office/drawing/2014/main" id="{C57DC6F1-709C-DD0B-A208-EA7E74A3648F}"/>
              </a:ext>
            </a:extLst>
          </p:cNvPr>
          <p:cNvGraphicFramePr>
            <a:graphicFrameLocks noGrp="1"/>
          </p:cNvGraphicFramePr>
          <p:nvPr/>
        </p:nvGraphicFramePr>
        <p:xfrm>
          <a:off x="1903659" y="5459626"/>
          <a:ext cx="8017841" cy="1198372"/>
        </p:xfrm>
        <a:graphic>
          <a:graphicData uri="http://schemas.openxmlformats.org/drawingml/2006/table">
            <a:tbl>
              <a:tblPr firstRow="1" bandRow="1">
                <a:tableStyleId>{5C22544A-7EE6-4342-B048-85BDC9FD1C3A}</a:tableStyleId>
              </a:tblPr>
              <a:tblGrid>
                <a:gridCol w="973937">
                  <a:extLst>
                    <a:ext uri="{9D8B030D-6E8A-4147-A177-3AD203B41FA5}">
                      <a16:colId xmlns:a16="http://schemas.microsoft.com/office/drawing/2014/main" val="3918607595"/>
                    </a:ext>
                  </a:extLst>
                </a:gridCol>
                <a:gridCol w="7043904">
                  <a:extLst>
                    <a:ext uri="{9D8B030D-6E8A-4147-A177-3AD203B41FA5}">
                      <a16:colId xmlns:a16="http://schemas.microsoft.com/office/drawing/2014/main" val="1812894774"/>
                    </a:ext>
                  </a:extLst>
                </a:gridCol>
              </a:tblGrid>
              <a:tr h="370840">
                <a:tc>
                  <a:txBody>
                    <a:bodyPr/>
                    <a:lstStyle/>
                    <a:p>
                      <a:pPr>
                        <a:lnSpc>
                          <a:spcPct val="115000"/>
                        </a:lnSpc>
                        <a:spcAft>
                          <a:spcPts val="800"/>
                        </a:spcAft>
                        <a:buNone/>
                      </a:pPr>
                      <a:r>
                        <a:rPr lang="en-GB" sz="2000" kern="100">
                          <a:effectLst/>
                        </a:rPr>
                        <a:t>PR-003</a:t>
                      </a:r>
                      <a:endParaRPr lang="en-GB" sz="2000" kern="100">
                        <a:effectLst/>
                        <a:latin typeface="Aptos" panose="020B0004020202020204" pitchFamily="34" charset="0"/>
                        <a:ea typeface="DengXian" panose="02010600030101010101" pitchFamily="2" charset="-122"/>
                        <a:cs typeface="Times New Roman" panose="02020603050405020304" pitchFamily="18" charset="0"/>
                      </a:endParaRPr>
                    </a:p>
                  </a:txBody>
                  <a:tcPr/>
                </a:tc>
                <a:tc>
                  <a:txBody>
                    <a:bodyPr/>
                    <a:lstStyle/>
                    <a:p>
                      <a:pPr>
                        <a:lnSpc>
                          <a:spcPct val="115000"/>
                        </a:lnSpc>
                        <a:spcAft>
                          <a:spcPts val="800"/>
                        </a:spcAft>
                        <a:buNone/>
                      </a:pPr>
                      <a:r>
                        <a:rPr lang="en-GB" sz="2000" kern="100">
                          <a:effectLst/>
                        </a:rPr>
                        <a:t>Product Image Zoom</a:t>
                      </a:r>
                      <a:endParaRPr lang="en-GB" sz="2000" kern="100">
                        <a:effectLst/>
                        <a:latin typeface="Aptos" panose="020B0004020202020204" pitchFamily="34" charset="0"/>
                        <a:ea typeface="DengXian" panose="02010600030101010101" pitchFamily="2" charset="-122"/>
                        <a:cs typeface="Times New Roman" panose="02020603050405020304" pitchFamily="18" charset="0"/>
                      </a:endParaRPr>
                    </a:p>
                  </a:txBody>
                  <a:tcPr/>
                </a:tc>
                <a:extLst>
                  <a:ext uri="{0D108BD9-81ED-4DB2-BD59-A6C34878D82A}">
                    <a16:rowId xmlns:a16="http://schemas.microsoft.com/office/drawing/2014/main" val="2550653244"/>
                  </a:ext>
                </a:extLst>
              </a:tr>
              <a:tr h="370840">
                <a:tc>
                  <a:txBody>
                    <a:bodyPr/>
                    <a:lstStyle/>
                    <a:p>
                      <a:pPr>
                        <a:lnSpc>
                          <a:spcPct val="115000"/>
                        </a:lnSpc>
                        <a:spcAft>
                          <a:spcPts val="800"/>
                        </a:spcAft>
                        <a:buNone/>
                      </a:pPr>
                      <a:r>
                        <a:rPr lang="en-GB" sz="2000" kern="1200">
                          <a:effectLst/>
                        </a:rPr>
                        <a:t>P:2</a:t>
                      </a:r>
                      <a:endParaRPr lang="en-GB" sz="2000" kern="100">
                        <a:effectLst/>
                        <a:latin typeface="Aptos" panose="020B0004020202020204" pitchFamily="34" charset="0"/>
                        <a:ea typeface="DengXian" panose="02010600030101010101" pitchFamily="2" charset="-122"/>
                        <a:cs typeface="Times New Roman" panose="02020603050405020304" pitchFamily="18" charset="0"/>
                      </a:endParaRPr>
                    </a:p>
                  </a:txBody>
                  <a:tcPr/>
                </a:tc>
                <a:tc>
                  <a:txBody>
                    <a:bodyPr/>
                    <a:lstStyle/>
                    <a:p>
                      <a:pPr>
                        <a:lnSpc>
                          <a:spcPct val="115000"/>
                        </a:lnSpc>
                        <a:spcAft>
                          <a:spcPts val="800"/>
                        </a:spcAft>
                        <a:buNone/>
                      </a:pPr>
                      <a:r>
                        <a:rPr lang="en-GB" sz="2000" kern="100" dirty="0">
                          <a:effectLst/>
                        </a:rPr>
                        <a:t>Users should be able to zoom in on product images for better detail.</a:t>
                      </a:r>
                      <a:endParaRPr lang="en-GB"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a:tc>
                <a:extLst>
                  <a:ext uri="{0D108BD9-81ED-4DB2-BD59-A6C34878D82A}">
                    <a16:rowId xmlns:a16="http://schemas.microsoft.com/office/drawing/2014/main" val="47820524"/>
                  </a:ext>
                </a:extLst>
              </a:tr>
            </a:tbl>
          </a:graphicData>
        </a:graphic>
      </p:graphicFrame>
      <p:sp>
        <p:nvSpPr>
          <p:cNvPr id="11" name="Rectangle 10">
            <a:extLst>
              <a:ext uri="{FF2B5EF4-FFF2-40B4-BE49-F238E27FC236}">
                <a16:creationId xmlns:a16="http://schemas.microsoft.com/office/drawing/2014/main" id="{D601C016-0426-940E-9129-AFD978B06064}"/>
              </a:ext>
            </a:extLst>
          </p:cNvPr>
          <p:cNvSpPr/>
          <p:nvPr/>
        </p:nvSpPr>
        <p:spPr>
          <a:xfrm>
            <a:off x="717605" y="197515"/>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276410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41BF9-0FBF-F74A-BEFE-695C7F2F5D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A517C6-1B86-C0ED-C70C-585345EB380E}"/>
              </a:ext>
            </a:extLst>
          </p:cNvPr>
          <p:cNvSpPr>
            <a:spLocks noGrp="1"/>
          </p:cNvSpPr>
          <p:nvPr>
            <p:ph type="title"/>
          </p:nvPr>
        </p:nvSpPr>
        <p:spPr>
          <a:xfrm>
            <a:off x="358077" y="147350"/>
            <a:ext cx="11475846" cy="1198572"/>
          </a:xfrm>
          <a:ln>
            <a:solidFill>
              <a:schemeClr val="tx1"/>
            </a:solidFill>
          </a:ln>
        </p:spPr>
        <p:txBody>
          <a:bodyPr>
            <a:normAutofit fontScale="90000"/>
          </a:bodyPr>
          <a:lstStyle/>
          <a:p>
            <a:r>
              <a:rPr lang="en-GB" sz="5300" dirty="0"/>
              <a:t>Bg. </a:t>
            </a:r>
            <a:r>
              <a:rPr lang="en-GB" dirty="0"/>
              <a:t>Requirement Spec. considerations: </a:t>
            </a:r>
            <a:br>
              <a:rPr lang="en-GB" dirty="0"/>
            </a:br>
            <a:r>
              <a:rPr lang="en-GB" dirty="0"/>
              <a:t>	</a:t>
            </a:r>
            <a:r>
              <a:rPr lang="en-GB" dirty="0">
                <a:solidFill>
                  <a:schemeClr val="bg1"/>
                </a:solidFill>
                <a:highlight>
                  <a:srgbClr val="FFFF00"/>
                </a:highlight>
              </a:rPr>
              <a:t>Network project</a:t>
            </a:r>
          </a:p>
        </p:txBody>
      </p:sp>
      <p:sp>
        <p:nvSpPr>
          <p:cNvPr id="13" name="TextBox 12">
            <a:extLst>
              <a:ext uri="{FF2B5EF4-FFF2-40B4-BE49-F238E27FC236}">
                <a16:creationId xmlns:a16="http://schemas.microsoft.com/office/drawing/2014/main" id="{05ACA89D-2580-429C-C5E5-AD4AA7F61E2B}"/>
              </a:ext>
            </a:extLst>
          </p:cNvPr>
          <p:cNvSpPr txBox="1"/>
          <p:nvPr/>
        </p:nvSpPr>
        <p:spPr>
          <a:xfrm>
            <a:off x="550391" y="1345922"/>
            <a:ext cx="11091218" cy="5757410"/>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2800" b="1"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Example network considerations to create a Network project requirement specification:</a:t>
            </a:r>
          </a:p>
          <a:p>
            <a:pPr marL="342900" marR="0" lvl="0" indent="-342900" algn="l" defTabSz="914400" rtl="0" eaLnBrk="1" fontAlgn="auto" latinLnBrk="0" hangingPunct="1">
              <a:lnSpc>
                <a:spcPct val="115000"/>
              </a:lnSpc>
              <a:spcBef>
                <a:spcPts val="0"/>
              </a:spcBef>
              <a:spcAft>
                <a:spcPts val="800"/>
              </a:spcAft>
              <a:buClrTx/>
              <a:buSzTx/>
              <a:buFont typeface="Arial" panose="020B0604020202020204" pitchFamily="34" charset="0"/>
              <a:buChar char="•"/>
              <a:tabLst/>
              <a:defRPr/>
            </a:pPr>
            <a:r>
              <a:rPr kumimoji="0" lang="en-GB" sz="2500" b="1" i="0" u="none" strike="noStrike" kern="100" cap="none" spc="0" normalizeH="0" baseline="0" noProof="0" dirty="0">
                <a:ln>
                  <a:noFill/>
                </a:ln>
                <a:solidFill>
                  <a:prstClr val="white"/>
                </a:solidFill>
                <a:effectLst/>
                <a:highlight>
                  <a:srgbClr val="0000FF"/>
                </a:highlight>
                <a:uLnTx/>
                <a:uFillTx/>
                <a:latin typeface="Calibri" panose="020F0502020204030204"/>
                <a:ea typeface="DengXian" panose="02010600030101010101" pitchFamily="2" charset="-122"/>
                <a:cs typeface="Times New Roman" panose="02020603050405020304" pitchFamily="18" charset="0"/>
              </a:rPr>
              <a:t>Functional Requirements</a:t>
            </a:r>
            <a:r>
              <a:rPr kumimoji="0" lang="en-GB" sz="2500" b="1"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 </a:t>
            </a:r>
            <a:r>
              <a:rPr kumimoji="0" lang="en-GB" sz="2500" b="0"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What the network must do (e.g., support 200 users, provide secure remote access).</a:t>
            </a:r>
          </a:p>
          <a:p>
            <a:pPr marL="342900" marR="0" lvl="0" indent="-342900" algn="l" defTabSz="914400" rtl="0" eaLnBrk="1" fontAlgn="auto" latinLnBrk="0" hangingPunct="1">
              <a:lnSpc>
                <a:spcPct val="115000"/>
              </a:lnSpc>
              <a:spcBef>
                <a:spcPts val="0"/>
              </a:spcBef>
              <a:spcAft>
                <a:spcPts val="800"/>
              </a:spcAft>
              <a:buClrTx/>
              <a:buSzTx/>
              <a:buFont typeface="Arial" panose="020B0604020202020204" pitchFamily="34" charset="0"/>
              <a:buChar char="•"/>
              <a:tabLst/>
              <a:defRPr/>
            </a:pPr>
            <a:r>
              <a:rPr kumimoji="0" lang="en-GB" sz="2500" b="1" i="0" u="none" strike="noStrike" kern="100" cap="none" spc="0" normalizeH="0" baseline="0" noProof="0" dirty="0">
                <a:ln>
                  <a:noFill/>
                </a:ln>
                <a:solidFill>
                  <a:prstClr val="white"/>
                </a:solidFill>
                <a:effectLst/>
                <a:highlight>
                  <a:srgbClr val="0000FF"/>
                </a:highlight>
                <a:uLnTx/>
                <a:uFillTx/>
                <a:latin typeface="Calibri" panose="020F0502020204030204"/>
                <a:ea typeface="DengXian" panose="02010600030101010101" pitchFamily="2" charset="-122"/>
                <a:cs typeface="Times New Roman" panose="02020603050405020304" pitchFamily="18" charset="0"/>
              </a:rPr>
              <a:t>Design Considerations</a:t>
            </a:r>
            <a:r>
              <a:rPr kumimoji="0" lang="en-GB" sz="2500" b="1"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a:t>
            </a:r>
            <a:r>
              <a:rPr kumimoji="0" lang="en-GB" sz="2500" b="0"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 Proposed topology, hardware/software choices.</a:t>
            </a:r>
          </a:p>
          <a:p>
            <a:pPr marL="342900" marR="0" lvl="0" indent="-342900" algn="l" defTabSz="914400" rtl="0" eaLnBrk="1" fontAlgn="auto" latinLnBrk="0" hangingPunct="1">
              <a:lnSpc>
                <a:spcPct val="115000"/>
              </a:lnSpc>
              <a:spcBef>
                <a:spcPts val="0"/>
              </a:spcBef>
              <a:spcAft>
                <a:spcPts val="800"/>
              </a:spcAft>
              <a:buClrTx/>
              <a:buSzTx/>
              <a:buFont typeface="Arial" panose="020B0604020202020204" pitchFamily="34" charset="0"/>
              <a:buChar char="•"/>
              <a:tabLst/>
              <a:defRPr/>
            </a:pPr>
            <a:r>
              <a:rPr kumimoji="0" lang="en-GB" sz="2500" b="1" i="0" u="none" strike="noStrike" kern="100" cap="none" spc="0" normalizeH="0" baseline="0" noProof="0" dirty="0">
                <a:ln>
                  <a:noFill/>
                </a:ln>
                <a:solidFill>
                  <a:prstClr val="white"/>
                </a:solidFill>
                <a:effectLst/>
                <a:highlight>
                  <a:srgbClr val="0000FF"/>
                </a:highlight>
                <a:uLnTx/>
                <a:uFillTx/>
                <a:latin typeface="Calibri" panose="020F0502020204030204"/>
                <a:ea typeface="DengXian" panose="02010600030101010101" pitchFamily="2" charset="-122"/>
                <a:cs typeface="Times New Roman" panose="02020603050405020304" pitchFamily="18" charset="0"/>
              </a:rPr>
              <a:t>Non-Functional Requirements</a:t>
            </a:r>
            <a:r>
              <a:rPr kumimoji="0" lang="en-GB" sz="2500" b="1"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a:t>
            </a:r>
            <a:r>
              <a:rPr kumimoji="0" lang="en-GB" sz="2500" b="0"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 Network performance, reliability, security considerations. </a:t>
            </a:r>
          </a:p>
          <a:p>
            <a:pPr marL="342900" marR="0" lvl="0" indent="-342900" algn="l" defTabSz="914400" rtl="0" eaLnBrk="1" fontAlgn="auto" latinLnBrk="0" hangingPunct="1">
              <a:lnSpc>
                <a:spcPct val="115000"/>
              </a:lnSpc>
              <a:spcBef>
                <a:spcPts val="0"/>
              </a:spcBef>
              <a:spcAft>
                <a:spcPts val="800"/>
              </a:spcAft>
              <a:buClrTx/>
              <a:buSzTx/>
              <a:buFont typeface="Arial" panose="020B0604020202020204" pitchFamily="34" charset="0"/>
              <a:buChar char="•"/>
              <a:tabLst/>
              <a:defRPr/>
            </a:pPr>
            <a:r>
              <a:rPr kumimoji="0" lang="en-GB" sz="2500" b="1" i="0" u="none" strike="noStrike" kern="100" cap="none" spc="0" normalizeH="0" baseline="0" noProof="0" dirty="0">
                <a:ln>
                  <a:noFill/>
                </a:ln>
                <a:solidFill>
                  <a:prstClr val="white"/>
                </a:solidFill>
                <a:effectLst/>
                <a:highlight>
                  <a:srgbClr val="0000FF"/>
                </a:highlight>
                <a:uLnTx/>
                <a:uFillTx/>
                <a:latin typeface="Calibri" panose="020F0502020204030204"/>
                <a:ea typeface="DengXian" panose="02010600030101010101" pitchFamily="2" charset="-122"/>
                <a:cs typeface="Times New Roman" panose="02020603050405020304" pitchFamily="18" charset="0"/>
              </a:rPr>
              <a:t>Constraints</a:t>
            </a:r>
            <a:r>
              <a:rPr kumimoji="0" lang="en-GB" sz="2500" b="1"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a:t>
            </a:r>
            <a:r>
              <a:rPr kumimoji="0" lang="en-GB" sz="2500" b="0"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 hardware &amp; software availability, compliance standards.</a:t>
            </a:r>
          </a:p>
          <a:p>
            <a:pPr marL="342900" marR="0" lvl="0" indent="-342900" algn="l" defTabSz="914400" rtl="0" eaLnBrk="1" fontAlgn="auto" latinLnBrk="0" hangingPunct="1">
              <a:lnSpc>
                <a:spcPct val="115000"/>
              </a:lnSpc>
              <a:spcBef>
                <a:spcPts val="0"/>
              </a:spcBef>
              <a:spcAft>
                <a:spcPts val="800"/>
              </a:spcAft>
              <a:buClrTx/>
              <a:buSzTx/>
              <a:buFont typeface="Arial" panose="020B0604020202020204" pitchFamily="34" charset="0"/>
              <a:buChar char="•"/>
              <a:tabLst/>
              <a:defRPr/>
            </a:pPr>
            <a:r>
              <a:rPr kumimoji="0" lang="en-GB" sz="2500" b="1" i="0" u="none" strike="noStrike" kern="100" cap="none" spc="0" normalizeH="0" baseline="0" noProof="0" dirty="0">
                <a:ln>
                  <a:noFill/>
                </a:ln>
                <a:solidFill>
                  <a:prstClr val="white"/>
                </a:solidFill>
                <a:effectLst/>
                <a:highlight>
                  <a:srgbClr val="0000FF"/>
                </a:highlight>
                <a:uLnTx/>
                <a:uFillTx/>
                <a:latin typeface="Calibri" panose="020F0502020204030204"/>
                <a:ea typeface="DengXian" panose="02010600030101010101" pitchFamily="2" charset="-122"/>
                <a:cs typeface="Times New Roman" panose="02020603050405020304" pitchFamily="18" charset="0"/>
              </a:rPr>
              <a:t>Testing &amp; Validation</a:t>
            </a:r>
            <a:r>
              <a:rPr kumimoji="0" lang="en-GB" sz="2500" b="1"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a:t>
            </a:r>
            <a:r>
              <a:rPr kumimoji="0" lang="en-GB" sz="2500" b="0"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 How you will verify the network meets the requirements.</a:t>
            </a: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2500" b="0" i="0" u="none" strike="noStrike" kern="100" cap="none" spc="0" normalizeH="0" baseline="0" noProof="0" dirty="0">
                <a:ln>
                  <a:noFill/>
                </a:ln>
                <a:solidFill>
                  <a:schemeClr val="bg1"/>
                </a:solidFill>
                <a:effectLst/>
                <a:highlight>
                  <a:srgbClr val="FFFF00"/>
                </a:highlight>
                <a:uLnTx/>
                <a:uFillTx/>
                <a:latin typeface="Calibri" panose="020F0502020204030204"/>
                <a:ea typeface="DengXian" panose="02010600030101010101" pitchFamily="2" charset="-122"/>
                <a:cs typeface="Times New Roman" panose="02020603050405020304" pitchFamily="18" charset="0"/>
              </a:rPr>
              <a:t>For more information see example requirements specification handouts on Moodle.</a:t>
            </a:r>
          </a:p>
          <a:p>
            <a:pPr marL="0" marR="0" lvl="0" indent="0" algn="l" defTabSz="914400" rtl="0" eaLnBrk="1" fontAlgn="auto" latinLnBrk="0" hangingPunct="1">
              <a:lnSpc>
                <a:spcPct val="115000"/>
              </a:lnSpc>
              <a:spcBef>
                <a:spcPts val="0"/>
              </a:spcBef>
              <a:spcAft>
                <a:spcPts val="800"/>
              </a:spcAft>
              <a:buClrTx/>
              <a:buSzTx/>
              <a:buFontTx/>
              <a:buNone/>
              <a:tabLst/>
              <a:defRPr/>
            </a:pPr>
            <a:endParaRPr kumimoji="0" lang="en-GB" sz="2500" b="0"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4387790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F8FB4-FE8D-F6FA-5C3D-628A259066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33DE2B-5E75-79CA-D3BA-81B0862EA81E}"/>
              </a:ext>
            </a:extLst>
          </p:cNvPr>
          <p:cNvSpPr>
            <a:spLocks noGrp="1"/>
          </p:cNvSpPr>
          <p:nvPr>
            <p:ph type="title"/>
          </p:nvPr>
        </p:nvSpPr>
        <p:spPr>
          <a:xfrm>
            <a:off x="322498" y="54590"/>
            <a:ext cx="11297195" cy="1512953"/>
          </a:xfrm>
          <a:ln>
            <a:solidFill>
              <a:schemeClr val="tx1"/>
            </a:solidFill>
          </a:ln>
        </p:spPr>
        <p:txBody>
          <a:bodyPr>
            <a:normAutofit/>
          </a:bodyPr>
          <a:lstStyle/>
          <a:p>
            <a:r>
              <a:rPr lang="en-GB" sz="5400" dirty="0"/>
              <a:t>Bg. </a:t>
            </a:r>
            <a:r>
              <a:rPr lang="en-GB" sz="4000" dirty="0"/>
              <a:t>Requirement Spec. considerations: </a:t>
            </a:r>
            <a:br>
              <a:rPr lang="en-GB" sz="4000" dirty="0"/>
            </a:br>
            <a:r>
              <a:rPr lang="en-GB" sz="4000" dirty="0"/>
              <a:t>	</a:t>
            </a:r>
            <a:r>
              <a:rPr lang="en-GB" sz="4000" dirty="0">
                <a:solidFill>
                  <a:schemeClr val="bg1"/>
                </a:solidFill>
                <a:highlight>
                  <a:srgbClr val="FFFF00"/>
                </a:highlight>
              </a:rPr>
              <a:t>Cybersecurity project</a:t>
            </a:r>
            <a:endParaRPr lang="en-GB" dirty="0">
              <a:solidFill>
                <a:schemeClr val="bg1"/>
              </a:solidFill>
              <a:highlight>
                <a:srgbClr val="FFFF00"/>
              </a:highlight>
            </a:endParaRPr>
          </a:p>
        </p:txBody>
      </p:sp>
      <p:sp>
        <p:nvSpPr>
          <p:cNvPr id="13" name="TextBox 12">
            <a:extLst>
              <a:ext uri="{FF2B5EF4-FFF2-40B4-BE49-F238E27FC236}">
                <a16:creationId xmlns:a16="http://schemas.microsoft.com/office/drawing/2014/main" id="{F2631E85-DE1F-CC7C-518E-0A25F0847880}"/>
              </a:ext>
            </a:extLst>
          </p:cNvPr>
          <p:cNvSpPr txBox="1"/>
          <p:nvPr/>
        </p:nvSpPr>
        <p:spPr>
          <a:xfrm>
            <a:off x="534722" y="1567543"/>
            <a:ext cx="10872745" cy="5014899"/>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2800" b="1"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Example </a:t>
            </a:r>
            <a:r>
              <a:rPr kumimoji="0" lang="en-GB" sz="2800" b="1" i="0" u="none" strike="noStrike" kern="100" cap="none" spc="0" normalizeH="0" baseline="0" noProof="0" dirty="0" err="1">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CyberSec</a:t>
            </a:r>
            <a:r>
              <a:rPr kumimoji="0" lang="en-GB" sz="2800" b="1"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 considerations for a project requirement specification:</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Functional Requirements</a:t>
            </a: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 e.g., Firewall Deployment, MFA, Endpoint Protection </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Non-Functional Requirements</a:t>
            </a: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 e.g. </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Performance, Reliability, Compliance</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Security Requirements</a:t>
            </a: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 e.g. Encryption, RBAC, Incident Response</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Testing &amp; Validation:</a:t>
            </a:r>
            <a:r>
              <a:rPr kumimoji="0" lang="en-GB" sz="2400" b="0"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 </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e.g. Penetration Testing, Vulnerability Scanning, Compliance Audit</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Deliverables</a:t>
            </a: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e.g. Architecture Diagram, Config Files, Test Reports, Assignment report.</a:t>
            </a:r>
          </a:p>
          <a:p>
            <a:pPr lvl="0">
              <a:lnSpc>
                <a:spcPct val="115000"/>
              </a:lnSpc>
              <a:spcAft>
                <a:spcPts val="800"/>
              </a:spcAft>
              <a:defRPr/>
            </a:pPr>
            <a:r>
              <a:rPr lang="en-GB" sz="2500" kern="100" dirty="0">
                <a:solidFill>
                  <a:schemeClr val="bg1"/>
                </a:solidFill>
                <a:highlight>
                  <a:srgbClr val="FFFF00"/>
                </a:highlight>
                <a:ea typeface="DengXian" panose="02010600030101010101" pitchFamily="2" charset="-122"/>
                <a:cs typeface="Times New Roman" panose="02020603050405020304" pitchFamily="18" charset="0"/>
              </a:rPr>
              <a:t>For more information see example requirements specification handouts on Moodle.</a:t>
            </a:r>
          </a:p>
        </p:txBody>
      </p:sp>
    </p:spTree>
    <p:extLst>
      <p:ext uri="{BB962C8B-B14F-4D97-AF65-F5344CB8AC3E}">
        <p14:creationId xmlns:p14="http://schemas.microsoft.com/office/powerpoint/2010/main" val="172458589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B690C-C3A4-F2FE-DBA9-A81E6CF77F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026BA2-9572-E846-1E9F-1DBB83983177}"/>
              </a:ext>
            </a:extLst>
          </p:cNvPr>
          <p:cNvSpPr>
            <a:spLocks noGrp="1"/>
          </p:cNvSpPr>
          <p:nvPr>
            <p:ph type="title"/>
          </p:nvPr>
        </p:nvSpPr>
        <p:spPr>
          <a:xfrm>
            <a:off x="328747" y="140090"/>
            <a:ext cx="10730949" cy="1246023"/>
          </a:xfrm>
          <a:ln>
            <a:solidFill>
              <a:schemeClr val="tx1"/>
            </a:solidFill>
          </a:ln>
        </p:spPr>
        <p:txBody>
          <a:bodyPr>
            <a:normAutofit fontScale="90000"/>
          </a:bodyPr>
          <a:lstStyle/>
          <a:p>
            <a:r>
              <a:rPr lang="en-GB" sz="6000" dirty="0"/>
              <a:t>Bg. </a:t>
            </a:r>
            <a:r>
              <a:rPr lang="en-GB" dirty="0"/>
              <a:t>Requirement Spec. considerations: </a:t>
            </a:r>
            <a:br>
              <a:rPr lang="en-GB" dirty="0"/>
            </a:br>
            <a:r>
              <a:rPr lang="en-GB" dirty="0">
                <a:solidFill>
                  <a:schemeClr val="bg1"/>
                </a:solidFill>
                <a:highlight>
                  <a:srgbClr val="FFFF00"/>
                </a:highlight>
              </a:rPr>
              <a:t>Game development project</a:t>
            </a:r>
          </a:p>
        </p:txBody>
      </p:sp>
      <p:sp>
        <p:nvSpPr>
          <p:cNvPr id="13" name="TextBox 12">
            <a:extLst>
              <a:ext uri="{FF2B5EF4-FFF2-40B4-BE49-F238E27FC236}">
                <a16:creationId xmlns:a16="http://schemas.microsoft.com/office/drawing/2014/main" id="{B08E7963-6675-F89B-15C9-426FB03C1045}"/>
              </a:ext>
            </a:extLst>
          </p:cNvPr>
          <p:cNvSpPr txBox="1"/>
          <p:nvPr/>
        </p:nvSpPr>
        <p:spPr>
          <a:xfrm>
            <a:off x="520211" y="1531256"/>
            <a:ext cx="11301675" cy="4562788"/>
          </a:xfrm>
          <a:prstGeom prst="rect">
            <a:avLst/>
          </a:prstGeom>
          <a:noFill/>
        </p:spPr>
        <p:txBody>
          <a:bodyPr wrap="square">
            <a:spAutoFit/>
          </a:bodyPr>
          <a:lstStyle/>
          <a:p>
            <a:pPr marL="0" marR="0" lvl="0" indent="0" algn="l" defTabSz="914400" rtl="0" eaLnBrk="1" fontAlgn="auto" latinLnBrk="0" hangingPunct="1">
              <a:spcAft>
                <a:spcPts val="300"/>
              </a:spcAft>
              <a:buClrTx/>
              <a:buSzTx/>
              <a:buFontTx/>
              <a:buNone/>
              <a:tabLst/>
              <a:defRPr/>
            </a:pPr>
            <a:r>
              <a:rPr kumimoji="0" lang="en-GB" sz="2800" b="1" i="0" u="none" strike="noStrike" kern="100" cap="none" spc="0" normalizeH="0" baseline="0" noProof="0" dirty="0">
                <a:ln>
                  <a:noFill/>
                </a:ln>
                <a:solidFill>
                  <a:prstClr val="white"/>
                </a:solidFill>
                <a:effectLst/>
                <a:uLnTx/>
                <a:uFillTx/>
                <a:latin typeface="Calibri" panose="020F0502020204030204"/>
                <a:ea typeface="DengXian" panose="02010600030101010101" pitchFamily="2" charset="-122"/>
                <a:cs typeface="Times New Roman" panose="02020603050405020304" pitchFamily="18" charset="0"/>
              </a:rPr>
              <a:t>Some example Game dev. considerations for a project requirement specification:</a:t>
            </a:r>
          </a:p>
          <a:p>
            <a:pPr marL="342900" marR="0" lvl="0" indent="-342900" algn="l" defTabSz="914400" rtl="0" eaLnBrk="1" fontAlgn="auto" latinLnBrk="0" hangingPunct="1">
              <a:spcAft>
                <a:spcPts val="3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Functional Requirements:</a:t>
            </a:r>
            <a:r>
              <a:rPr kumimoji="0" lang="en-GB" sz="2400" b="0"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 </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e.g. Game engine, platform support, core mechanics, single or multiplayer</a:t>
            </a:r>
          </a:p>
          <a:p>
            <a:pPr marL="342900" marR="0" lvl="0" indent="-342900" algn="l" defTabSz="914400" rtl="0" eaLnBrk="1" fontAlgn="auto" latinLnBrk="0" hangingPunct="1">
              <a:spcAft>
                <a:spcPts val="3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Non-Functional Requirements:</a:t>
            </a:r>
            <a:r>
              <a:rPr kumimoji="0" lang="en-GB" sz="2400" b="0"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 </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e.g. Performance, graphics quality, usability, scalability</a:t>
            </a:r>
          </a:p>
          <a:p>
            <a:pPr marL="342900" marR="0" lvl="0" indent="-342900" algn="l" defTabSz="914400" rtl="0" eaLnBrk="1" fontAlgn="auto" latinLnBrk="0" hangingPunct="1">
              <a:spcAft>
                <a:spcPts val="3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Design: </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Story, Environment, Characters, assets, effects, music, inventory</a:t>
            </a:r>
          </a:p>
          <a:p>
            <a:pPr marL="342900" marR="0" lvl="0" indent="-342900" algn="l" defTabSz="914400" rtl="0" eaLnBrk="1" fontAlgn="auto" latinLnBrk="0" hangingPunct="1">
              <a:spcAft>
                <a:spcPts val="3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Security Requirements:</a:t>
            </a:r>
            <a:r>
              <a:rPr kumimoji="0" lang="en-GB" sz="2400" b="0"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 </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Data protection, secure authentication for multiplayer</a:t>
            </a:r>
          </a:p>
          <a:p>
            <a:pPr marL="342900" marR="0" lvl="0" indent="-342900" algn="l" defTabSz="914400" rtl="0" eaLnBrk="1" fontAlgn="auto" latinLnBrk="0" hangingPunct="1">
              <a:spcAft>
                <a:spcPts val="3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Testing &amp; Validation Requirements</a:t>
            </a: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 Unit tests, performance tests, multiplayer stability</a:t>
            </a:r>
          </a:p>
          <a:p>
            <a:pPr marL="342900" marR="0" lvl="0" indent="-342900" algn="l" defTabSz="914400" rtl="0" eaLnBrk="1" fontAlgn="auto" latinLnBrk="0" hangingPunct="1">
              <a:spcAft>
                <a:spcPts val="3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Deliverables:</a:t>
            </a:r>
            <a:r>
              <a:rPr kumimoji="0" lang="en-GB" sz="2400" b="0" i="0" u="none" strike="noStrike" kern="1200" cap="none" spc="0" normalizeH="0" baseline="0" noProof="0" dirty="0">
                <a:ln>
                  <a:noFill/>
                </a:ln>
                <a:solidFill>
                  <a:prstClr val="white"/>
                </a:solidFill>
                <a:effectLst/>
                <a:highlight>
                  <a:srgbClr val="0000FF"/>
                </a:highlight>
                <a:uLnTx/>
                <a:uFillTx/>
                <a:latin typeface="Calibri" panose="020F0502020204030204"/>
                <a:ea typeface="+mn-ea"/>
                <a:cs typeface="+mn-cs"/>
              </a:rPr>
              <a:t> </a:t>
            </a: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Prototype, source code, asset pack, testing reports, final assignment report.</a:t>
            </a:r>
          </a:p>
          <a:p>
            <a:pPr lvl="0">
              <a:spcAft>
                <a:spcPts val="300"/>
              </a:spcAft>
              <a:defRPr/>
            </a:pPr>
            <a:r>
              <a:rPr lang="en-GB" sz="2500" kern="100" dirty="0">
                <a:solidFill>
                  <a:schemeClr val="bg1"/>
                </a:solidFill>
                <a:highlight>
                  <a:srgbClr val="FFFF00"/>
                </a:highlight>
                <a:ea typeface="DengXian" panose="02010600030101010101" pitchFamily="2" charset="-122"/>
                <a:cs typeface="Times New Roman" panose="02020603050405020304" pitchFamily="18" charset="0"/>
              </a:rPr>
              <a:t>For more information see example requirements specification handouts on Moodle.</a:t>
            </a:r>
          </a:p>
        </p:txBody>
      </p:sp>
    </p:spTree>
    <p:extLst>
      <p:ext uri="{BB962C8B-B14F-4D97-AF65-F5344CB8AC3E}">
        <p14:creationId xmlns:p14="http://schemas.microsoft.com/office/powerpoint/2010/main" val="5891726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A5280-EFF4-3309-2FBD-A1CF1833F066}"/>
              </a:ext>
            </a:extLst>
          </p:cNvPr>
          <p:cNvSpPr>
            <a:spLocks noGrp="1"/>
          </p:cNvSpPr>
          <p:nvPr>
            <p:ph type="title"/>
          </p:nvPr>
        </p:nvSpPr>
        <p:spPr>
          <a:xfrm>
            <a:off x="489858" y="437698"/>
            <a:ext cx="10404944" cy="1058158"/>
          </a:xfrm>
          <a:ln>
            <a:solidFill>
              <a:schemeClr val="tx1"/>
            </a:solidFill>
          </a:ln>
        </p:spPr>
        <p:txBody>
          <a:bodyPr/>
          <a:lstStyle/>
          <a:p>
            <a:r>
              <a:rPr lang="en-GB" dirty="0"/>
              <a:t> </a:t>
            </a:r>
            <a:r>
              <a:rPr lang="en-GB" dirty="0">
                <a:solidFill>
                  <a:schemeClr val="bg1"/>
                </a:solidFill>
                <a:highlight>
                  <a:srgbClr val="FFFF00"/>
                </a:highlight>
              </a:rPr>
              <a:t>Activity:</a:t>
            </a:r>
            <a:r>
              <a:rPr lang="en-GB" dirty="0">
                <a:solidFill>
                  <a:schemeClr val="bg1"/>
                </a:solidFill>
              </a:rPr>
              <a:t> </a:t>
            </a:r>
            <a:r>
              <a:rPr lang="en-GB" dirty="0"/>
              <a:t>Requirements Specification </a:t>
            </a:r>
            <a:r>
              <a:rPr lang="en-GB" b="1" dirty="0">
                <a:solidFill>
                  <a:schemeClr val="bg1"/>
                </a:solidFill>
                <a:highlight>
                  <a:srgbClr val="FFFF00"/>
                </a:highlight>
              </a:rPr>
              <a:t>start</a:t>
            </a:r>
          </a:p>
        </p:txBody>
      </p:sp>
      <p:sp>
        <p:nvSpPr>
          <p:cNvPr id="3" name="Content Placeholder 2">
            <a:extLst>
              <a:ext uri="{FF2B5EF4-FFF2-40B4-BE49-F238E27FC236}">
                <a16:creationId xmlns:a16="http://schemas.microsoft.com/office/drawing/2014/main" id="{6142C5EC-5F3C-2E9D-686F-63A49D05194C}"/>
              </a:ext>
            </a:extLst>
          </p:cNvPr>
          <p:cNvSpPr>
            <a:spLocks noGrp="1"/>
          </p:cNvSpPr>
          <p:nvPr>
            <p:ph idx="1"/>
          </p:nvPr>
        </p:nvSpPr>
        <p:spPr>
          <a:xfrm>
            <a:off x="838200" y="1825625"/>
            <a:ext cx="10515600" cy="4350092"/>
          </a:xfrm>
        </p:spPr>
        <p:txBody>
          <a:bodyPr>
            <a:normAutofit/>
          </a:bodyPr>
          <a:lstStyle/>
          <a:p>
            <a:pPr marL="514350" indent="-514350">
              <a:lnSpc>
                <a:spcPct val="100000"/>
              </a:lnSpc>
              <a:spcBef>
                <a:spcPts val="600"/>
              </a:spcBef>
              <a:buFont typeface="+mj-lt"/>
              <a:buAutoNum type="arabicPeriod"/>
            </a:pPr>
            <a:r>
              <a:rPr lang="en-GB" dirty="0"/>
              <a:t>Reflect, consider and list the requirements for your project.</a:t>
            </a:r>
          </a:p>
          <a:p>
            <a:pPr marL="514350" indent="-514350">
              <a:lnSpc>
                <a:spcPct val="100000"/>
              </a:lnSpc>
              <a:spcBef>
                <a:spcPts val="600"/>
              </a:spcBef>
              <a:buFont typeface="+mj-lt"/>
              <a:buAutoNum type="arabicPeriod"/>
            </a:pPr>
            <a:r>
              <a:rPr lang="en-GB" dirty="0"/>
              <a:t>Decide on the </a:t>
            </a:r>
            <a:r>
              <a:rPr lang="en-GB" dirty="0">
                <a:highlight>
                  <a:srgbClr val="0000FF"/>
                </a:highlight>
              </a:rPr>
              <a:t>layout</a:t>
            </a:r>
            <a:r>
              <a:rPr lang="en-GB" dirty="0"/>
              <a:t> for each requirement.</a:t>
            </a:r>
          </a:p>
          <a:p>
            <a:pPr marL="514350" indent="-514350">
              <a:lnSpc>
                <a:spcPct val="100000"/>
              </a:lnSpc>
              <a:spcBef>
                <a:spcPts val="600"/>
              </a:spcBef>
              <a:buFont typeface="+mj-lt"/>
              <a:buAutoNum type="arabicPeriod"/>
            </a:pPr>
            <a:r>
              <a:rPr lang="en-GB" dirty="0"/>
              <a:t>Consider if you need/want multiple requirement sections or if you want to create 1 simple list. See example in Moodle Handout folder.</a:t>
            </a:r>
          </a:p>
          <a:p>
            <a:pPr marL="514350" indent="-514350">
              <a:lnSpc>
                <a:spcPct val="100000"/>
              </a:lnSpc>
              <a:spcBef>
                <a:spcPts val="600"/>
              </a:spcBef>
              <a:buFont typeface="+mj-lt"/>
              <a:buAutoNum type="arabicPeriod"/>
            </a:pPr>
            <a:r>
              <a:rPr lang="en-GB" dirty="0"/>
              <a:t>Make a </a:t>
            </a:r>
            <a:r>
              <a:rPr lang="en-GB" dirty="0">
                <a:highlight>
                  <a:srgbClr val="0000FF"/>
                </a:highlight>
              </a:rPr>
              <a:t>list of requirements</a:t>
            </a:r>
            <a:r>
              <a:rPr lang="en-GB" dirty="0"/>
              <a:t> using your preferred template/layout.</a:t>
            </a:r>
          </a:p>
          <a:p>
            <a:pPr lvl="1">
              <a:lnSpc>
                <a:spcPct val="100000"/>
              </a:lnSpc>
              <a:spcBef>
                <a:spcPts val="600"/>
              </a:spcBef>
            </a:pPr>
            <a:r>
              <a:rPr lang="en-GB" sz="2800" kern="100" dirty="0">
                <a:ea typeface="DengXian" panose="02010600030101010101" pitchFamily="2" charset="-122"/>
                <a:cs typeface="Times New Roman" panose="02020603050405020304" pitchFamily="18" charset="0"/>
              </a:rPr>
              <a:t>Use the format of: a unique number, title, priority status and brief description for each.</a:t>
            </a:r>
            <a:endParaRPr lang="en-GB" sz="2800" dirty="0"/>
          </a:p>
          <a:p>
            <a:pPr marL="514350" indent="-514350">
              <a:lnSpc>
                <a:spcPct val="100000"/>
              </a:lnSpc>
              <a:spcBef>
                <a:spcPts val="600"/>
              </a:spcBef>
              <a:buFont typeface="+mj-lt"/>
              <a:buAutoNum type="arabicPeriod"/>
            </a:pPr>
            <a:endParaRPr lang="en-GB" dirty="0"/>
          </a:p>
          <a:p>
            <a:pPr marL="514350" indent="-514350">
              <a:lnSpc>
                <a:spcPct val="100000"/>
              </a:lnSpc>
              <a:spcBef>
                <a:spcPts val="600"/>
              </a:spcBef>
              <a:buFont typeface="+mj-lt"/>
              <a:buAutoNum type="arabicPeriod"/>
            </a:pPr>
            <a:endParaRPr lang="en-GB" dirty="0"/>
          </a:p>
          <a:p>
            <a:pPr marL="514350" indent="-514350">
              <a:lnSpc>
                <a:spcPct val="100000"/>
              </a:lnSpc>
              <a:spcBef>
                <a:spcPts val="600"/>
              </a:spcBef>
              <a:buFont typeface="+mj-lt"/>
              <a:buAutoNum type="arabicPeriod"/>
            </a:pPr>
            <a:endParaRPr lang="en-GB" dirty="0"/>
          </a:p>
        </p:txBody>
      </p:sp>
      <p:pic>
        <p:nvPicPr>
          <p:cNvPr id="5" name="Graphic 4" descr="List with solid fill">
            <a:extLst>
              <a:ext uri="{FF2B5EF4-FFF2-40B4-BE49-F238E27FC236}">
                <a16:creationId xmlns:a16="http://schemas.microsoft.com/office/drawing/2014/main" id="{849266FE-96F9-47E2-767C-F22D239C1C7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140849" y="4835793"/>
            <a:ext cx="1910301" cy="1910301"/>
          </a:xfrm>
          <a:prstGeom prst="rect">
            <a:avLst/>
          </a:prstGeom>
        </p:spPr>
      </p:pic>
      <p:sp>
        <p:nvSpPr>
          <p:cNvPr id="6" name="Rectangle 5">
            <a:extLst>
              <a:ext uri="{FF2B5EF4-FFF2-40B4-BE49-F238E27FC236}">
                <a16:creationId xmlns:a16="http://schemas.microsoft.com/office/drawing/2014/main" id="{FD034C8B-CD5A-F4D6-B00D-0D8BE107C33F}"/>
              </a:ext>
            </a:extLst>
          </p:cNvPr>
          <p:cNvSpPr/>
          <p:nvPr/>
        </p:nvSpPr>
        <p:spPr>
          <a:xfrm>
            <a:off x="429560" y="564285"/>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669611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6AF71-F66B-E89A-C20C-FE7D0DFAA2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E75BCA-EFE7-3A54-084B-D893FF71A5F6}"/>
              </a:ext>
            </a:extLst>
          </p:cNvPr>
          <p:cNvSpPr>
            <a:spLocks noGrp="1"/>
          </p:cNvSpPr>
          <p:nvPr>
            <p:ph type="title"/>
          </p:nvPr>
        </p:nvSpPr>
        <p:spPr>
          <a:xfrm>
            <a:off x="838200" y="365125"/>
            <a:ext cx="10365188" cy="1325563"/>
          </a:xfrm>
          <a:ln>
            <a:solidFill>
              <a:schemeClr val="tx1"/>
            </a:solidFill>
          </a:ln>
        </p:spPr>
        <p:txBody>
          <a:bodyPr>
            <a:normAutofit/>
          </a:bodyPr>
          <a:lstStyle/>
          <a:p>
            <a:r>
              <a:rPr lang="en-GB" dirty="0">
                <a:solidFill>
                  <a:schemeClr val="bg1"/>
                </a:solidFill>
                <a:highlight>
                  <a:srgbClr val="FFFF00"/>
                </a:highlight>
              </a:rPr>
              <a:t>Activity:</a:t>
            </a:r>
            <a:r>
              <a:rPr lang="en-GB" dirty="0">
                <a:solidFill>
                  <a:schemeClr val="bg1"/>
                </a:solidFill>
              </a:rPr>
              <a:t> </a:t>
            </a:r>
            <a:r>
              <a:rPr lang="en-GB" b="1" dirty="0"/>
              <a:t>Requirement Specification (G-AI)</a:t>
            </a:r>
            <a:endParaRPr lang="en-GB" dirty="0"/>
          </a:p>
        </p:txBody>
      </p:sp>
      <p:sp>
        <p:nvSpPr>
          <p:cNvPr id="3" name="Content Placeholder 2">
            <a:extLst>
              <a:ext uri="{FF2B5EF4-FFF2-40B4-BE49-F238E27FC236}">
                <a16:creationId xmlns:a16="http://schemas.microsoft.com/office/drawing/2014/main" id="{3C2DD750-428A-69BF-7D82-E816BB0B3237}"/>
              </a:ext>
            </a:extLst>
          </p:cNvPr>
          <p:cNvSpPr>
            <a:spLocks noGrp="1"/>
          </p:cNvSpPr>
          <p:nvPr>
            <p:ph idx="1"/>
          </p:nvPr>
        </p:nvSpPr>
        <p:spPr>
          <a:xfrm>
            <a:off x="917713" y="1905138"/>
            <a:ext cx="10515600" cy="3414285"/>
          </a:xfrm>
        </p:spPr>
        <p:txBody>
          <a:bodyPr>
            <a:normAutofit/>
          </a:bodyPr>
          <a:lstStyle/>
          <a:p>
            <a:pPr marL="514350" indent="-514350">
              <a:buClr>
                <a:schemeClr val="tx1"/>
              </a:buClr>
              <a:buFont typeface="+mj-lt"/>
              <a:buAutoNum type="arabicPeriod"/>
            </a:pPr>
            <a:r>
              <a:rPr lang="en-GB" sz="3200" b="1" kern="100" dirty="0">
                <a:solidFill>
                  <a:schemeClr val="bg1"/>
                </a:solidFill>
                <a:highlight>
                  <a:srgbClr val="FFFF00"/>
                </a:highlight>
                <a:ea typeface="DengXian" panose="02010600030101010101" pitchFamily="2" charset="-122"/>
                <a:cs typeface="Times New Roman" panose="02020603050405020304" pitchFamily="18" charset="0"/>
              </a:rPr>
              <a:t>Generate</a:t>
            </a:r>
            <a:r>
              <a:rPr lang="en-GB" sz="3200" kern="100" dirty="0">
                <a:ea typeface="DengXian" panose="02010600030101010101" pitchFamily="2" charset="-122"/>
                <a:cs typeface="Times New Roman" panose="02020603050405020304" pitchFamily="18" charset="0"/>
              </a:rPr>
              <a:t>(AI) a Requirements Specification for your project. </a:t>
            </a:r>
          </a:p>
          <a:p>
            <a:pPr marL="514350" indent="-514350">
              <a:buClr>
                <a:schemeClr val="tx1"/>
              </a:buClr>
              <a:buFont typeface="+mj-lt"/>
              <a:buAutoNum type="arabicPeriod"/>
            </a:pPr>
            <a:r>
              <a:rPr lang="en-GB" sz="3200" b="1" kern="100" dirty="0">
                <a:solidFill>
                  <a:schemeClr val="bg1"/>
                </a:solidFill>
                <a:highlight>
                  <a:srgbClr val="FFFF00"/>
                </a:highlight>
                <a:ea typeface="DengXian" panose="02010600030101010101" pitchFamily="2" charset="-122"/>
                <a:cs typeface="Times New Roman" panose="02020603050405020304" pitchFamily="18" charset="0"/>
              </a:rPr>
              <a:t>Update:</a:t>
            </a:r>
            <a:r>
              <a:rPr lang="en-GB" sz="3200" b="1" kern="100" dirty="0">
                <a:solidFill>
                  <a:schemeClr val="bg1"/>
                </a:solidFill>
                <a:ea typeface="DengXian" panose="02010600030101010101" pitchFamily="2" charset="-122"/>
                <a:cs typeface="Times New Roman" panose="02020603050405020304" pitchFamily="18" charset="0"/>
              </a:rPr>
              <a:t> </a:t>
            </a:r>
            <a:r>
              <a:rPr lang="en-GB" sz="3200" kern="100" dirty="0">
                <a:ea typeface="DengXian" panose="02010600030101010101" pitchFamily="2" charset="-122"/>
                <a:cs typeface="Times New Roman" panose="02020603050405020304" pitchFamily="18" charset="0"/>
              </a:rPr>
              <a:t>Use the generated version for ideas to enhance the specification you started in the previous activity.</a:t>
            </a:r>
          </a:p>
        </p:txBody>
      </p:sp>
      <p:pic>
        <p:nvPicPr>
          <p:cNvPr id="4" name="Graphic 3" descr="List with solid fill">
            <a:extLst>
              <a:ext uri="{FF2B5EF4-FFF2-40B4-BE49-F238E27FC236}">
                <a16:creationId xmlns:a16="http://schemas.microsoft.com/office/drawing/2014/main" id="{597A0F75-B01E-F655-51B5-B1DE53C5EFF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25852" y="3790987"/>
            <a:ext cx="2307994" cy="2307994"/>
          </a:xfrm>
          <a:prstGeom prst="rect">
            <a:avLst/>
          </a:prstGeom>
        </p:spPr>
      </p:pic>
    </p:spTree>
    <p:extLst>
      <p:ext uri="{BB962C8B-B14F-4D97-AF65-F5344CB8AC3E}">
        <p14:creationId xmlns:p14="http://schemas.microsoft.com/office/powerpoint/2010/main" val="40813555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2496584-759B-5161-163B-928D8D1BB78E}"/>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66C15C34-81DA-DA53-5CC6-7489715BCC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F26BE0EB-E6A7-4449-94ED-C48698CB35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5165BD31-6A3B-1357-0809-A6E767B13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useBgFill="1">
        <p:nvSpPr>
          <p:cNvPr id="16" name="Rectangle 15">
            <a:extLst>
              <a:ext uri="{FF2B5EF4-FFF2-40B4-BE49-F238E27FC236}">
                <a16:creationId xmlns:a16="http://schemas.microsoft.com/office/drawing/2014/main" id="{65B071D1-A563-5675-320F-7226E9FB0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03615" y="221673"/>
            <a:ext cx="8384770" cy="1332634"/>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544A3D5-E95C-6489-56A7-EE89CE587207}"/>
              </a:ext>
            </a:extLst>
          </p:cNvPr>
          <p:cNvSpPr>
            <a:spLocks noGrp="1"/>
          </p:cNvSpPr>
          <p:nvPr>
            <p:ph type="title"/>
          </p:nvPr>
        </p:nvSpPr>
        <p:spPr>
          <a:xfrm>
            <a:off x="2103121" y="310343"/>
            <a:ext cx="7985759" cy="868823"/>
          </a:xfrm>
        </p:spPr>
        <p:txBody>
          <a:bodyPr vert="horz" lIns="91440" tIns="45720" rIns="91440" bIns="45720" rtlCol="0" anchor="ctr">
            <a:normAutofit/>
          </a:bodyPr>
          <a:lstStyle/>
          <a:p>
            <a:pPr algn="ctr"/>
            <a:r>
              <a:rPr lang="en-US" dirty="0"/>
              <a:t>Break time</a:t>
            </a:r>
          </a:p>
        </p:txBody>
      </p:sp>
      <p:sp>
        <p:nvSpPr>
          <p:cNvPr id="18" name="Rectangle: Rounded Corners 17">
            <a:extLst>
              <a:ext uri="{FF2B5EF4-FFF2-40B4-BE49-F238E27FC236}">
                <a16:creationId xmlns:a16="http://schemas.microsoft.com/office/drawing/2014/main" id="{A9F5788E-92D8-266E-5D88-512CB29D22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3110" y="1211407"/>
            <a:ext cx="7225780" cy="68580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pic>
        <p:nvPicPr>
          <p:cNvPr id="7" name="Graphic 6" descr="Coffee">
            <a:extLst>
              <a:ext uri="{FF2B5EF4-FFF2-40B4-BE49-F238E27FC236}">
                <a16:creationId xmlns:a16="http://schemas.microsoft.com/office/drawing/2014/main" id="{FA7426D2-C2E2-3C40-16F6-A0532FAC6AA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401971" y="2015229"/>
            <a:ext cx="4096512" cy="4096512"/>
          </a:xfrm>
          <a:prstGeom prst="rect">
            <a:avLst/>
          </a:prstGeom>
        </p:spPr>
      </p:pic>
      <p:sp>
        <p:nvSpPr>
          <p:cNvPr id="3" name="Rectangle 2">
            <a:extLst>
              <a:ext uri="{FF2B5EF4-FFF2-40B4-BE49-F238E27FC236}">
                <a16:creationId xmlns:a16="http://schemas.microsoft.com/office/drawing/2014/main" id="{7428A17D-87B0-77E3-1908-981B213D7BF9}"/>
              </a:ext>
            </a:extLst>
          </p:cNvPr>
          <p:cNvSpPr/>
          <p:nvPr/>
        </p:nvSpPr>
        <p:spPr>
          <a:xfrm>
            <a:off x="108857" y="123371"/>
            <a:ext cx="11945257" cy="6553200"/>
          </a:xfrm>
          <a:prstGeom prst="rect">
            <a:avLst/>
          </a:prstGeom>
          <a:no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venir Next LT Pro"/>
              <a:ea typeface="+mn-ea"/>
              <a:cs typeface="+mn-cs"/>
            </a:endParaRPr>
          </a:p>
        </p:txBody>
      </p:sp>
    </p:spTree>
    <p:extLst>
      <p:ext uri="{BB962C8B-B14F-4D97-AF65-F5344CB8AC3E}">
        <p14:creationId xmlns:p14="http://schemas.microsoft.com/office/powerpoint/2010/main" val="124865761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D559316-9708-439F-0E01-5B35CC217B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DFCDBE-5E8A-86E8-C147-A5E76C773434}"/>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5400" u="sng" kern="1200" dirty="0">
                <a:solidFill>
                  <a:schemeClr val="tx1"/>
                </a:solidFill>
                <a:latin typeface="+mj-lt"/>
                <a:ea typeface="+mj-ea"/>
                <a:cs typeface="+mj-cs"/>
              </a:rPr>
              <a:t>Session 3: </a:t>
            </a:r>
            <a:r>
              <a:rPr lang="en-US" sz="5400" b="1" u="sng" kern="1200" dirty="0">
                <a:solidFill>
                  <a:schemeClr val="tx1"/>
                </a:solidFill>
                <a:latin typeface="+mj-lt"/>
                <a:ea typeface="+mj-ea"/>
                <a:cs typeface="+mj-cs"/>
              </a:rPr>
              <a:t>Project Design</a:t>
            </a:r>
          </a:p>
        </p:txBody>
      </p:sp>
      <p:pic>
        <p:nvPicPr>
          <p:cNvPr id="6" name="Graphic 5" descr="Ui Ux outline">
            <a:extLst>
              <a:ext uri="{FF2B5EF4-FFF2-40B4-BE49-F238E27FC236}">
                <a16:creationId xmlns:a16="http://schemas.microsoft.com/office/drawing/2014/main" id="{862B3702-08B7-2F33-B8D6-689294ED98F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62712" y="1559001"/>
            <a:ext cx="4440746" cy="4440746"/>
          </a:xfrm>
          <a:prstGeom prst="rect">
            <a:avLst/>
          </a:prstGeom>
        </p:spPr>
      </p:pic>
    </p:spTree>
    <p:extLst>
      <p:ext uri="{BB962C8B-B14F-4D97-AF65-F5344CB8AC3E}">
        <p14:creationId xmlns:p14="http://schemas.microsoft.com/office/powerpoint/2010/main" val="38736669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03536-75F5-2E63-FDF3-1854FFCBEF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CF0349-7821-D6A6-12B4-5EFC834A96FD}"/>
              </a:ext>
            </a:extLst>
          </p:cNvPr>
          <p:cNvSpPr>
            <a:spLocks noGrp="1"/>
          </p:cNvSpPr>
          <p:nvPr>
            <p:ph type="title"/>
          </p:nvPr>
        </p:nvSpPr>
        <p:spPr>
          <a:xfrm>
            <a:off x="609599" y="350774"/>
            <a:ext cx="7271835" cy="1461778"/>
          </a:xfrm>
        </p:spPr>
        <p:txBody>
          <a:bodyPr>
            <a:normAutofit/>
          </a:bodyPr>
          <a:lstStyle/>
          <a:p>
            <a:r>
              <a:rPr lang="en-GB" sz="5400" b="1" u="sng" dirty="0"/>
              <a:t>Project Design</a:t>
            </a:r>
          </a:p>
        </p:txBody>
      </p:sp>
      <p:sp>
        <p:nvSpPr>
          <p:cNvPr id="3" name="Content Placeholder 2">
            <a:extLst>
              <a:ext uri="{FF2B5EF4-FFF2-40B4-BE49-F238E27FC236}">
                <a16:creationId xmlns:a16="http://schemas.microsoft.com/office/drawing/2014/main" id="{F0453B9C-BDFD-39B6-D57C-7D58E01853A9}"/>
              </a:ext>
            </a:extLst>
          </p:cNvPr>
          <p:cNvSpPr>
            <a:spLocks noGrp="1"/>
          </p:cNvSpPr>
          <p:nvPr>
            <p:ph idx="1"/>
          </p:nvPr>
        </p:nvSpPr>
        <p:spPr>
          <a:xfrm>
            <a:off x="683585" y="1812552"/>
            <a:ext cx="6979958" cy="2433579"/>
          </a:xfrm>
        </p:spPr>
        <p:txBody>
          <a:bodyPr>
            <a:normAutofit/>
          </a:bodyPr>
          <a:lstStyle/>
          <a:p>
            <a:r>
              <a:rPr lang="en-GB" sz="3200" dirty="0"/>
              <a:t>The following slides introduce some key terms, concepts and tools commonly used in the ‘Design stage’ of Computing projects.</a:t>
            </a:r>
          </a:p>
          <a:p>
            <a:r>
              <a:rPr lang="en-GB" sz="3200" dirty="0"/>
              <a:t>Relates to Assign.1, Task 3: Q2.</a:t>
            </a:r>
          </a:p>
        </p:txBody>
      </p:sp>
      <p:pic>
        <p:nvPicPr>
          <p:cNvPr id="5" name="Graphic 4" descr="Ui Ux outline">
            <a:extLst>
              <a:ext uri="{FF2B5EF4-FFF2-40B4-BE49-F238E27FC236}">
                <a16:creationId xmlns:a16="http://schemas.microsoft.com/office/drawing/2014/main" id="{EC62DAC3-86C5-4DCD-AE38-40498F10FBF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92726" y="1147874"/>
            <a:ext cx="3762934" cy="3762934"/>
          </a:xfrm>
          <a:prstGeom prst="rect">
            <a:avLst/>
          </a:prstGeom>
        </p:spPr>
      </p:pic>
      <p:sp>
        <p:nvSpPr>
          <p:cNvPr id="13" name="Rectangle 12">
            <a:extLst>
              <a:ext uri="{FF2B5EF4-FFF2-40B4-BE49-F238E27FC236}">
                <a16:creationId xmlns:a16="http://schemas.microsoft.com/office/drawing/2014/main" id="{0CFF7363-15BB-90C9-1FEE-1CB11138EF36}"/>
              </a:ext>
            </a:extLst>
          </p:cNvPr>
          <p:cNvSpPr/>
          <p:nvPr/>
        </p:nvSpPr>
        <p:spPr>
          <a:xfrm>
            <a:off x="477712" y="679171"/>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749499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03115-D299-4C7C-B8A6-E993CD682144}"/>
              </a:ext>
            </a:extLst>
          </p:cNvPr>
          <p:cNvSpPr>
            <a:spLocks noGrp="1"/>
          </p:cNvSpPr>
          <p:nvPr>
            <p:ph type="title"/>
          </p:nvPr>
        </p:nvSpPr>
        <p:spPr>
          <a:xfrm>
            <a:off x="665284" y="153040"/>
            <a:ext cx="10515600" cy="1048079"/>
          </a:xfrm>
        </p:spPr>
        <p:txBody>
          <a:bodyPr>
            <a:normAutofit/>
          </a:bodyPr>
          <a:lstStyle/>
          <a:p>
            <a:r>
              <a:rPr lang="en-GB" sz="4800" b="1" u="sng" dirty="0"/>
              <a:t>Design stage: Overview</a:t>
            </a:r>
          </a:p>
        </p:txBody>
      </p:sp>
      <p:sp>
        <p:nvSpPr>
          <p:cNvPr id="3" name="Content Placeholder 2">
            <a:extLst>
              <a:ext uri="{FF2B5EF4-FFF2-40B4-BE49-F238E27FC236}">
                <a16:creationId xmlns:a16="http://schemas.microsoft.com/office/drawing/2014/main" id="{D0AD2AA0-E200-409E-8C68-7CEA2BCA7118}"/>
              </a:ext>
            </a:extLst>
          </p:cNvPr>
          <p:cNvSpPr>
            <a:spLocks noGrp="1"/>
          </p:cNvSpPr>
          <p:nvPr>
            <p:ph idx="1"/>
          </p:nvPr>
        </p:nvSpPr>
        <p:spPr>
          <a:xfrm>
            <a:off x="527661" y="1053884"/>
            <a:ext cx="11136675" cy="5317862"/>
          </a:xfrm>
        </p:spPr>
        <p:txBody>
          <a:bodyPr>
            <a:normAutofit/>
          </a:bodyPr>
          <a:lstStyle/>
          <a:p>
            <a:pPr>
              <a:lnSpc>
                <a:spcPct val="100000"/>
              </a:lnSpc>
              <a:spcBef>
                <a:spcPts val="0"/>
              </a:spcBef>
            </a:pPr>
            <a:r>
              <a:rPr lang="en-GB" sz="2200" dirty="0"/>
              <a:t>The upcoming slides, listed below, contain Design options that may be useful for the Design section of your assignment and project. You will be doing some of these in other modules. A brief overview is provided here.</a:t>
            </a:r>
          </a:p>
          <a:p>
            <a:pPr>
              <a:lnSpc>
                <a:spcPct val="100000"/>
              </a:lnSpc>
              <a:spcBef>
                <a:spcPts val="0"/>
              </a:spcBef>
            </a:pPr>
            <a:r>
              <a:rPr lang="en-GB" sz="2200" dirty="0"/>
              <a:t>You do not need to include all of the following, due to the different various types of projects, different design methods are covered for consideration, 2/3 methods may be suitable and can be used for your assignment/project. </a:t>
            </a:r>
          </a:p>
          <a:p>
            <a:pPr>
              <a:lnSpc>
                <a:spcPct val="100000"/>
              </a:lnSpc>
              <a:spcBef>
                <a:spcPts val="0"/>
              </a:spcBef>
            </a:pPr>
            <a:r>
              <a:rPr lang="en-GB" sz="2200" dirty="0"/>
              <a:t>Aim to include2 (3 if needed) types of design work. The following slides will cover:</a:t>
            </a:r>
          </a:p>
          <a:p>
            <a:pPr marL="0" indent="0">
              <a:lnSpc>
                <a:spcPct val="100000"/>
              </a:lnSpc>
              <a:spcBef>
                <a:spcPts val="0"/>
              </a:spcBef>
              <a:buNone/>
            </a:pPr>
            <a:endParaRPr lang="en-GB" sz="2200" dirty="0"/>
          </a:p>
          <a:p>
            <a:pPr marL="0" indent="0">
              <a:lnSpc>
                <a:spcPct val="100000"/>
              </a:lnSpc>
              <a:spcBef>
                <a:spcPts val="0"/>
              </a:spcBef>
              <a:buNone/>
            </a:pPr>
            <a:endParaRPr lang="en-GB" sz="2200" dirty="0"/>
          </a:p>
          <a:p>
            <a:pPr marL="0" indent="0">
              <a:lnSpc>
                <a:spcPct val="100000"/>
              </a:lnSpc>
              <a:spcBef>
                <a:spcPts val="0"/>
              </a:spcBef>
              <a:buNone/>
            </a:pPr>
            <a:endParaRPr lang="en-GB" sz="2200" dirty="0"/>
          </a:p>
          <a:p>
            <a:pPr marL="0" indent="0">
              <a:lnSpc>
                <a:spcPct val="100000"/>
              </a:lnSpc>
              <a:spcBef>
                <a:spcPts val="0"/>
              </a:spcBef>
              <a:buNone/>
            </a:pPr>
            <a:endParaRPr lang="en-GB" sz="2200" dirty="0"/>
          </a:p>
          <a:p>
            <a:pPr marL="0" indent="0">
              <a:lnSpc>
                <a:spcPct val="100000"/>
              </a:lnSpc>
              <a:spcBef>
                <a:spcPts val="0"/>
              </a:spcBef>
              <a:buNone/>
            </a:pPr>
            <a:endParaRPr lang="en-GB" sz="2200" dirty="0"/>
          </a:p>
        </p:txBody>
      </p:sp>
      <p:graphicFrame>
        <p:nvGraphicFramePr>
          <p:cNvPr id="4" name="Table 4">
            <a:extLst>
              <a:ext uri="{FF2B5EF4-FFF2-40B4-BE49-F238E27FC236}">
                <a16:creationId xmlns:a16="http://schemas.microsoft.com/office/drawing/2014/main" id="{A2173E33-D94E-4514-98EE-E924E5B3E2CC}"/>
              </a:ext>
            </a:extLst>
          </p:cNvPr>
          <p:cNvGraphicFramePr>
            <a:graphicFrameLocks noGrp="1"/>
          </p:cNvGraphicFramePr>
          <p:nvPr>
            <p:extLst>
              <p:ext uri="{D42A27DB-BD31-4B8C-83A1-F6EECF244321}">
                <p14:modId xmlns:p14="http://schemas.microsoft.com/office/powerpoint/2010/main" val="2329895535"/>
              </p:ext>
            </p:extLst>
          </p:nvPr>
        </p:nvGraphicFramePr>
        <p:xfrm>
          <a:off x="1058752" y="3712815"/>
          <a:ext cx="9867414" cy="2286000"/>
        </p:xfrm>
        <a:graphic>
          <a:graphicData uri="http://schemas.openxmlformats.org/drawingml/2006/table">
            <a:tbl>
              <a:tblPr firstRow="1" bandRow="1">
                <a:tableStyleId>{D27102A9-8310-4765-A935-A1911B00CA55}</a:tableStyleId>
              </a:tblPr>
              <a:tblGrid>
                <a:gridCol w="4933707">
                  <a:extLst>
                    <a:ext uri="{9D8B030D-6E8A-4147-A177-3AD203B41FA5}">
                      <a16:colId xmlns:a16="http://schemas.microsoft.com/office/drawing/2014/main" val="4197429196"/>
                    </a:ext>
                  </a:extLst>
                </a:gridCol>
                <a:gridCol w="4933707">
                  <a:extLst>
                    <a:ext uri="{9D8B030D-6E8A-4147-A177-3AD203B41FA5}">
                      <a16:colId xmlns:a16="http://schemas.microsoft.com/office/drawing/2014/main" val="1928782411"/>
                    </a:ext>
                  </a:extLst>
                </a:gridCol>
              </a:tblGrid>
              <a:tr h="369326">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0" dirty="0"/>
                        <a:t>3-Tier Design considerations.</a:t>
                      </a:r>
                    </a:p>
                  </a:txBody>
                  <a:tcPr>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GB" sz="2400" b="0" dirty="0"/>
                        <a:t>Interface &amp; prototype design tools.</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76750184"/>
                  </a:ext>
                </a:extLst>
              </a:tr>
              <a:tr h="37084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0" dirty="0"/>
                        <a:t>Requirements Specification.</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0" dirty="0"/>
                        <a:t>UI Design, Wireframes &amp; Mock-ups.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9697446"/>
                  </a:ext>
                </a:extLst>
              </a:tr>
              <a:tr h="37084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t>Full Stack Design Model</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0" dirty="0"/>
                        <a:t>Network Mapping tools.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5452107"/>
                  </a:ext>
                </a:extLst>
              </a:tr>
              <a:tr h="247922">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t>Minimum Viable Product (MVP).</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0" dirty="0"/>
                        <a:t>Product design specifications.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39310799"/>
                  </a:ext>
                </a:extLst>
              </a:tr>
              <a:tr h="247922">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t>Prototyping on Paper (</a:t>
                      </a:r>
                      <a:r>
                        <a:rPr lang="en-GB" sz="2400" dirty="0" err="1"/>
                        <a:t>PoP</a:t>
                      </a:r>
                      <a:r>
                        <a:rPr lang="en-GB" sz="2400" dirty="0"/>
                        <a:t>).</a:t>
                      </a:r>
                    </a:p>
                  </a:txBody>
                  <a:tcPr>
                    <a:lnT w="12700" cap="flat" cmpd="sng" algn="ctr">
                      <a:solidFill>
                        <a:schemeClr val="tx1"/>
                      </a:solidFill>
                      <a:prstDash val="solid"/>
                      <a:round/>
                      <a:headEnd type="none" w="med" len="med"/>
                      <a:tailEnd type="none" w="med" len="med"/>
                    </a:lnT>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t>Design work.</a:t>
                      </a:r>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342060468"/>
                  </a:ext>
                </a:extLst>
              </a:tr>
            </a:tbl>
          </a:graphicData>
        </a:graphic>
      </p:graphicFrame>
      <p:sp>
        <p:nvSpPr>
          <p:cNvPr id="5" name="Rectangle 4">
            <a:extLst>
              <a:ext uri="{FF2B5EF4-FFF2-40B4-BE49-F238E27FC236}">
                <a16:creationId xmlns:a16="http://schemas.microsoft.com/office/drawing/2014/main" id="{734D55A5-F7A7-48FC-85F5-443E83C0B5DA}"/>
              </a:ext>
            </a:extLst>
          </p:cNvPr>
          <p:cNvSpPr/>
          <p:nvPr/>
        </p:nvSpPr>
        <p:spPr>
          <a:xfrm>
            <a:off x="493401" y="27989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c 5">
            <a:extLst>
              <a:ext uri="{FF2B5EF4-FFF2-40B4-BE49-F238E27FC236}">
                <a16:creationId xmlns:a16="http://schemas.microsoft.com/office/drawing/2014/main" id="{44FDECF1-5DD7-42E1-8E33-F0029E1AC939}"/>
              </a:ext>
            </a:extLst>
          </p:cNvPr>
          <p:cNvSpPr/>
          <p:nvPr/>
        </p:nvSpPr>
        <p:spPr>
          <a:xfrm rot="6909641">
            <a:off x="9169592" y="4381482"/>
            <a:ext cx="3513149" cy="1840961"/>
          </a:xfrm>
          <a:prstGeom prst="arc">
            <a:avLst>
              <a:gd name="adj1" fmla="val 14055120"/>
              <a:gd name="adj2" fmla="val 20174610"/>
            </a:avLst>
          </a:prstGeom>
          <a:noFill/>
          <a:ln w="76200">
            <a:solidFill>
              <a:srgbClr val="FFFF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75534296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388" y="140016"/>
            <a:ext cx="10515600" cy="1113714"/>
          </a:xfrm>
        </p:spPr>
        <p:txBody>
          <a:bodyPr>
            <a:normAutofit/>
          </a:bodyPr>
          <a:lstStyle/>
          <a:p>
            <a:r>
              <a:rPr lang="en-GB" b="1" dirty="0"/>
              <a:t>Tips: Multi-tier / Full Stack Design Overview</a:t>
            </a: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2993" b="2961"/>
          <a:stretch/>
        </p:blipFill>
        <p:spPr>
          <a:xfrm>
            <a:off x="2448482" y="4396414"/>
            <a:ext cx="7441849" cy="2407635"/>
          </a:xfrm>
          <a:prstGeom prst="rect">
            <a:avLst/>
          </a:prstGeom>
        </p:spPr>
      </p:pic>
      <p:sp>
        <p:nvSpPr>
          <p:cNvPr id="6" name="Rectangle 5">
            <a:extLst>
              <a:ext uri="{FF2B5EF4-FFF2-40B4-BE49-F238E27FC236}">
                <a16:creationId xmlns:a16="http://schemas.microsoft.com/office/drawing/2014/main" id="{6A14DD31-E4F9-49CF-8DDA-B6D672D1BDD4}"/>
              </a:ext>
            </a:extLst>
          </p:cNvPr>
          <p:cNvSpPr/>
          <p:nvPr/>
        </p:nvSpPr>
        <p:spPr>
          <a:xfrm>
            <a:off x="388326" y="277016"/>
            <a:ext cx="10279364" cy="8049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80809202-B90F-402D-ADC6-E419901D8942}"/>
              </a:ext>
            </a:extLst>
          </p:cNvPr>
          <p:cNvSpPr/>
          <p:nvPr/>
        </p:nvSpPr>
        <p:spPr>
          <a:xfrm>
            <a:off x="388351" y="358325"/>
            <a:ext cx="97857" cy="626147"/>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8" descr="Programmer male outline">
            <a:extLst>
              <a:ext uri="{FF2B5EF4-FFF2-40B4-BE49-F238E27FC236}">
                <a16:creationId xmlns:a16="http://schemas.microsoft.com/office/drawing/2014/main" id="{4741F1FE-A1D7-42B2-9628-64B4C748B63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0666861" y="160377"/>
            <a:ext cx="1378343" cy="1378343"/>
          </a:xfrm>
          <a:prstGeom prst="rect">
            <a:avLst/>
          </a:prstGeom>
        </p:spPr>
      </p:pic>
      <p:graphicFrame>
        <p:nvGraphicFramePr>
          <p:cNvPr id="4" name="Table 10">
            <a:extLst>
              <a:ext uri="{FF2B5EF4-FFF2-40B4-BE49-F238E27FC236}">
                <a16:creationId xmlns:a16="http://schemas.microsoft.com/office/drawing/2014/main" id="{4F35B3E3-2101-4ED5-8295-5DB4FB56FDFE}"/>
              </a:ext>
            </a:extLst>
          </p:cNvPr>
          <p:cNvGraphicFramePr>
            <a:graphicFrameLocks noGrp="1"/>
          </p:cNvGraphicFramePr>
          <p:nvPr/>
        </p:nvGraphicFramePr>
        <p:xfrm>
          <a:off x="882544" y="1622734"/>
          <a:ext cx="9875970" cy="2773680"/>
        </p:xfrm>
        <a:graphic>
          <a:graphicData uri="http://schemas.openxmlformats.org/drawingml/2006/table">
            <a:tbl>
              <a:tblPr firstRow="1" bandRow="1">
                <a:tableStyleId>{5940675A-B579-460E-94D1-54222C63F5DA}</a:tableStyleId>
              </a:tblPr>
              <a:tblGrid>
                <a:gridCol w="3291990">
                  <a:extLst>
                    <a:ext uri="{9D8B030D-6E8A-4147-A177-3AD203B41FA5}">
                      <a16:colId xmlns:a16="http://schemas.microsoft.com/office/drawing/2014/main" val="2982373765"/>
                    </a:ext>
                  </a:extLst>
                </a:gridCol>
                <a:gridCol w="3291990">
                  <a:extLst>
                    <a:ext uri="{9D8B030D-6E8A-4147-A177-3AD203B41FA5}">
                      <a16:colId xmlns:a16="http://schemas.microsoft.com/office/drawing/2014/main" val="239538441"/>
                    </a:ext>
                  </a:extLst>
                </a:gridCol>
                <a:gridCol w="3291990">
                  <a:extLst>
                    <a:ext uri="{9D8B030D-6E8A-4147-A177-3AD203B41FA5}">
                      <a16:colId xmlns:a16="http://schemas.microsoft.com/office/drawing/2014/main" val="3282441359"/>
                    </a:ext>
                  </a:extLst>
                </a:gridCol>
              </a:tblGrid>
              <a:tr h="243975">
                <a:tc>
                  <a:txBody>
                    <a:bodyPr/>
                    <a:lstStyle/>
                    <a:p>
                      <a:pPr marL="0" indent="0" algn="ctr">
                        <a:buFont typeface="Arial" panose="020B0604020202020204" pitchFamily="34" charset="0"/>
                        <a:buNone/>
                      </a:pPr>
                      <a:r>
                        <a:rPr lang="en-GB" sz="2400" b="1" u="sng" dirty="0"/>
                        <a:t>Presentation tier</a:t>
                      </a:r>
                    </a:p>
                  </a:txBody>
                  <a:tcPr/>
                </a:tc>
                <a:tc>
                  <a:txBody>
                    <a:bodyPr/>
                    <a:lstStyle/>
                    <a:p>
                      <a:pPr marL="0" indent="0" algn="ctr">
                        <a:buFont typeface="Arial" panose="020B0604020202020204" pitchFamily="34" charset="0"/>
                        <a:buNone/>
                      </a:pPr>
                      <a:r>
                        <a:rPr lang="en-GB" sz="2400" b="1" u="sng" dirty="0"/>
                        <a:t>Logic/Server/Dev. tier</a:t>
                      </a:r>
                    </a:p>
                  </a:txBody>
                  <a:tcPr/>
                </a:tc>
                <a:tc>
                  <a:txBody>
                    <a:bodyPr/>
                    <a:lstStyle/>
                    <a:p>
                      <a:pPr marL="0" indent="0" algn="ctr">
                        <a:buFont typeface="Arial" panose="020B0604020202020204" pitchFamily="34" charset="0"/>
                        <a:buNone/>
                      </a:pPr>
                      <a:r>
                        <a:rPr lang="en-GB" sz="2400" b="1" u="sng" dirty="0"/>
                        <a:t>Data tier</a:t>
                      </a:r>
                    </a:p>
                  </a:txBody>
                  <a:tcPr/>
                </a:tc>
                <a:extLst>
                  <a:ext uri="{0D108BD9-81ED-4DB2-BD59-A6C34878D82A}">
                    <a16:rowId xmlns:a16="http://schemas.microsoft.com/office/drawing/2014/main" val="292205999"/>
                  </a:ext>
                </a:extLst>
              </a:tr>
              <a:tr h="243975">
                <a:tc>
                  <a:txBody>
                    <a:bodyPr/>
                    <a:lstStyle/>
                    <a:p>
                      <a:pPr marL="285750" indent="-285750">
                        <a:buFont typeface="Arial" panose="020B0604020202020204" pitchFamily="34" charset="0"/>
                        <a:buChar char="•"/>
                      </a:pPr>
                      <a:r>
                        <a:rPr lang="en-GB" sz="2000" dirty="0"/>
                        <a:t>Wireframe designs</a:t>
                      </a:r>
                    </a:p>
                    <a:p>
                      <a:pPr marL="285750" indent="-285750">
                        <a:buFont typeface="Arial" panose="020B0604020202020204" pitchFamily="34" charset="0"/>
                        <a:buChar char="•"/>
                      </a:pPr>
                      <a:r>
                        <a:rPr lang="en-GB" sz="2000" dirty="0"/>
                        <a:t>Storyboard diagram</a:t>
                      </a:r>
                    </a:p>
                    <a:p>
                      <a:pPr marL="285750" indent="-285750">
                        <a:buFont typeface="Arial" panose="020B0604020202020204" pitchFamily="34" charset="0"/>
                        <a:buChar char="•"/>
                      </a:pPr>
                      <a:r>
                        <a:rPr lang="en-GB" sz="2000" dirty="0"/>
                        <a:t>Colour &amp; font scheme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UI Mockups</a:t>
                      </a:r>
                    </a:p>
                    <a:p>
                      <a:pPr marL="285750" indent="-285750">
                        <a:buFont typeface="Arial" panose="020B0604020202020204" pitchFamily="34" charset="0"/>
                        <a:buChar char="•"/>
                      </a:pPr>
                      <a:r>
                        <a:rPr lang="en-GB" sz="2000" dirty="0"/>
                        <a:t>Branding (Logos etc)</a:t>
                      </a:r>
                    </a:p>
                  </a:txBody>
                  <a:tcPr/>
                </a:tc>
                <a:tc>
                  <a:txBody>
                    <a:bodyPr/>
                    <a:lstStyle/>
                    <a:p>
                      <a:pPr marL="285750" indent="-285750">
                        <a:buFont typeface="Arial" panose="020B0604020202020204" pitchFamily="34" charset="0"/>
                        <a:buChar char="•"/>
                      </a:pPr>
                      <a:r>
                        <a:rPr lang="en-GB" sz="2000" dirty="0"/>
                        <a:t>Pseudo code</a:t>
                      </a:r>
                    </a:p>
                    <a:p>
                      <a:pPr marL="285750" indent="-285750">
                        <a:buFont typeface="Arial" panose="020B0604020202020204" pitchFamily="34" charset="0"/>
                        <a:buChar char="•"/>
                      </a:pPr>
                      <a:r>
                        <a:rPr lang="en-GB" sz="2000" dirty="0"/>
                        <a:t>Flow chart</a:t>
                      </a:r>
                    </a:p>
                    <a:p>
                      <a:pPr marL="285750" indent="-285750">
                        <a:buFont typeface="Arial" panose="020B0604020202020204" pitchFamily="34" charset="0"/>
                        <a:buChar char="•"/>
                      </a:pPr>
                      <a:r>
                        <a:rPr lang="en-GB" sz="2000" dirty="0"/>
                        <a:t>UML diagrams</a:t>
                      </a:r>
                    </a:p>
                    <a:p>
                      <a:pPr marL="285750" indent="-285750">
                        <a:buFont typeface="Arial" panose="020B0604020202020204" pitchFamily="34" charset="0"/>
                        <a:buChar char="•"/>
                      </a:pPr>
                      <a:r>
                        <a:rPr lang="en-GB" sz="2000" dirty="0"/>
                        <a:t>Identify needed Server-side/dev tools</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Database Schema (Normalisation &amp; E-R Entity Relationship Models.</a:t>
                      </a:r>
                    </a:p>
                    <a:p>
                      <a:pPr marL="285750" indent="-285750">
                        <a:buFont typeface="Arial" panose="020B0604020202020204" pitchFamily="34" charset="0"/>
                        <a:buChar char="•"/>
                      </a:pPr>
                      <a:r>
                        <a:rPr lang="en-GB" sz="2000" dirty="0"/>
                        <a:t>Identify needed Db Software.</a:t>
                      </a:r>
                    </a:p>
                  </a:txBody>
                  <a:tcPr/>
                </a:tc>
                <a:extLst>
                  <a:ext uri="{0D108BD9-81ED-4DB2-BD59-A6C34878D82A}">
                    <a16:rowId xmlns:a16="http://schemas.microsoft.com/office/drawing/2014/main" val="751869146"/>
                  </a:ext>
                </a:extLst>
              </a:tr>
              <a:tr h="243975">
                <a:tc gridSpan="3">
                  <a:txBody>
                    <a:bodyPr/>
                    <a:lstStyle/>
                    <a:p>
                      <a:pPr marL="285750" indent="-285750">
                        <a:buFont typeface="Arial" panose="020B0604020202020204" pitchFamily="34" charset="0"/>
                        <a:buChar char="•"/>
                      </a:pPr>
                      <a:r>
                        <a:rPr lang="en-GB" sz="2000" dirty="0"/>
                        <a:t>Hardware specification. * Network Structure diagram/Map.</a:t>
                      </a:r>
                    </a:p>
                    <a:p>
                      <a:pPr marL="285750" indent="-285750">
                        <a:buFont typeface="Arial" panose="020B0604020202020204" pitchFamily="34" charset="0"/>
                        <a:buChar char="•"/>
                      </a:pPr>
                      <a:r>
                        <a:rPr lang="en-GB" sz="2000" dirty="0"/>
                        <a:t>Server / Network / Security requirements. * Network Security architecture/diagram.</a:t>
                      </a:r>
                    </a:p>
                  </a:txBody>
                  <a:tcPr/>
                </a:tc>
                <a:tc hMerge="1">
                  <a:txBody>
                    <a:bodyPr/>
                    <a:lstStyle/>
                    <a:p>
                      <a:pPr marL="285750" indent="-285750">
                        <a:buFont typeface="Arial" panose="020B0604020202020204" pitchFamily="34" charset="0"/>
                        <a:buChar char="•"/>
                      </a:pPr>
                      <a:endParaRPr lang="en-GB" dirty="0"/>
                    </a:p>
                  </a:txBody>
                  <a:tcPr/>
                </a:tc>
                <a:tc hMerge="1">
                  <a:txBody>
                    <a:bodyPr/>
                    <a:lstStyle/>
                    <a:p>
                      <a:endParaRPr lang="en-GB" dirty="0"/>
                    </a:p>
                  </a:txBody>
                  <a:tcPr/>
                </a:tc>
                <a:extLst>
                  <a:ext uri="{0D108BD9-81ED-4DB2-BD59-A6C34878D82A}">
                    <a16:rowId xmlns:a16="http://schemas.microsoft.com/office/drawing/2014/main" val="4188273119"/>
                  </a:ext>
                </a:extLst>
              </a:tr>
            </a:tbl>
          </a:graphicData>
        </a:graphic>
      </p:graphicFrame>
      <p:sp>
        <p:nvSpPr>
          <p:cNvPr id="11" name="Content Placeholder 2">
            <a:extLst>
              <a:ext uri="{FF2B5EF4-FFF2-40B4-BE49-F238E27FC236}">
                <a16:creationId xmlns:a16="http://schemas.microsoft.com/office/drawing/2014/main" id="{B1A04B88-E763-4625-AC59-01291FF93624}"/>
              </a:ext>
            </a:extLst>
          </p:cNvPr>
          <p:cNvSpPr txBox="1">
            <a:spLocks/>
          </p:cNvSpPr>
          <p:nvPr/>
        </p:nvSpPr>
        <p:spPr>
          <a:xfrm>
            <a:off x="388326" y="1166014"/>
            <a:ext cx="10864406" cy="535297"/>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The table below lists some traditional design methods that you could use.</a:t>
            </a:r>
          </a:p>
        </p:txBody>
      </p:sp>
      <p:sp>
        <p:nvSpPr>
          <p:cNvPr id="10" name="TextBox 9">
            <a:extLst>
              <a:ext uri="{FF2B5EF4-FFF2-40B4-BE49-F238E27FC236}">
                <a16:creationId xmlns:a16="http://schemas.microsoft.com/office/drawing/2014/main" id="{D16A6C3C-6F81-47F0-822D-5A52A3ADA003}"/>
              </a:ext>
            </a:extLst>
          </p:cNvPr>
          <p:cNvSpPr txBox="1"/>
          <p:nvPr/>
        </p:nvSpPr>
        <p:spPr>
          <a:xfrm>
            <a:off x="92599" y="5763878"/>
            <a:ext cx="2209163" cy="954107"/>
          </a:xfrm>
          <a:prstGeom prst="rect">
            <a:avLst/>
          </a:prstGeom>
          <a:noFill/>
          <a:ln>
            <a:solidFill>
              <a:schemeClr val="tx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rPr>
              <a:t>* Mock-ups are a proposed model or structure, for experimental design purposes.</a:t>
            </a:r>
          </a:p>
        </p:txBody>
      </p:sp>
    </p:spTree>
    <p:extLst>
      <p:ext uri="{BB962C8B-B14F-4D97-AF65-F5344CB8AC3E}">
        <p14:creationId xmlns:p14="http://schemas.microsoft.com/office/powerpoint/2010/main" val="260624040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08FDF638-7094-4E6D-B770-D81CEA115C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FA7806-EC45-4AB4-A365-B59161804E24}"/>
              </a:ext>
            </a:extLst>
          </p:cNvPr>
          <p:cNvSpPr>
            <a:spLocks noGrp="1"/>
          </p:cNvSpPr>
          <p:nvPr>
            <p:ph type="title"/>
          </p:nvPr>
        </p:nvSpPr>
        <p:spPr>
          <a:xfrm>
            <a:off x="337497" y="969794"/>
            <a:ext cx="3783842" cy="3578593"/>
          </a:xfrm>
        </p:spPr>
        <p:txBody>
          <a:bodyPr vert="horz" lIns="91440" tIns="45720" rIns="91440" bIns="45720" rtlCol="0" anchor="t">
            <a:normAutofit/>
          </a:bodyPr>
          <a:lstStyle/>
          <a:p>
            <a:r>
              <a:rPr lang="en-US" sz="3200" kern="1200" dirty="0">
                <a:solidFill>
                  <a:schemeClr val="tx1"/>
                </a:solidFill>
                <a:latin typeface="+mj-lt"/>
                <a:ea typeface="+mj-ea"/>
                <a:cs typeface="+mj-cs"/>
              </a:rPr>
              <a:t>Sketch it, use Word, Paint, a Graphics package or UI Wireframe design tool.</a:t>
            </a:r>
            <a:br>
              <a:rPr lang="en-US" sz="3200" kern="1200" dirty="0">
                <a:solidFill>
                  <a:schemeClr val="tx1"/>
                </a:solidFill>
                <a:latin typeface="+mj-lt"/>
                <a:ea typeface="+mj-ea"/>
                <a:cs typeface="+mj-cs"/>
              </a:rPr>
            </a:br>
            <a:r>
              <a:rPr lang="en-US" sz="3200" kern="1200" dirty="0">
                <a:solidFill>
                  <a:schemeClr val="tx1"/>
                </a:solidFill>
                <a:latin typeface="+mj-lt"/>
                <a:ea typeface="+mj-ea"/>
                <a:cs typeface="+mj-cs"/>
              </a:rPr>
              <a:t>Example tools next…</a:t>
            </a:r>
            <a:endParaRPr lang="en-US" sz="3200" u="sng" kern="1200" dirty="0">
              <a:solidFill>
                <a:schemeClr val="tx1"/>
              </a:solidFill>
              <a:latin typeface="+mj-lt"/>
              <a:ea typeface="+mj-ea"/>
              <a:cs typeface="+mj-cs"/>
            </a:endParaRPr>
          </a:p>
        </p:txBody>
      </p:sp>
      <p:grpSp>
        <p:nvGrpSpPr>
          <p:cNvPr id="31" name="Group 30">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32" name="Straight Connector 31">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1084" y="679731"/>
            <a:ext cx="7682293" cy="56628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Diagram&#10;&#10;Description automatically generated with medium confidence">
            <a:extLst>
              <a:ext uri="{FF2B5EF4-FFF2-40B4-BE49-F238E27FC236}">
                <a16:creationId xmlns:a16="http://schemas.microsoft.com/office/drawing/2014/main" id="{207CD73D-694F-44CF-BFB6-1AA46784D07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582" r="2215" b="-3"/>
          <a:stretch/>
        </p:blipFill>
        <p:spPr>
          <a:xfrm>
            <a:off x="4125081" y="972235"/>
            <a:ext cx="3383280" cy="2414016"/>
          </a:xfrm>
          <a:prstGeom prst="rect">
            <a:avLst/>
          </a:prstGeom>
        </p:spPr>
      </p:pic>
      <p:pic>
        <p:nvPicPr>
          <p:cNvPr id="7" name="Content Placeholder 4" descr="Diagram, engineering drawing&#10;&#10;Description automatically generated">
            <a:extLst>
              <a:ext uri="{FF2B5EF4-FFF2-40B4-BE49-F238E27FC236}">
                <a16:creationId xmlns:a16="http://schemas.microsoft.com/office/drawing/2014/main" id="{5E3165BB-3C29-4660-88E0-09F5F018FD31}"/>
              </a:ext>
            </a:extLst>
          </p:cNvPr>
          <p:cNvPicPr>
            <a:picLocks noChangeAspect="1"/>
          </p:cNvPicPr>
          <p:nvPr/>
        </p:nvPicPr>
        <p:blipFill rotWithShape="1">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19149" r="-2" b="-2"/>
          <a:stretch/>
        </p:blipFill>
        <p:spPr>
          <a:xfrm>
            <a:off x="4121338" y="3605954"/>
            <a:ext cx="3383280" cy="2414016"/>
          </a:xfrm>
          <a:prstGeom prst="rect">
            <a:avLst/>
          </a:prstGeom>
        </p:spPr>
      </p:pic>
      <p:pic>
        <p:nvPicPr>
          <p:cNvPr id="6" name="Picture 5" descr="Diagram, engineering drawing&#10;&#10;Description automatically generated">
            <a:extLst>
              <a:ext uri="{FF2B5EF4-FFF2-40B4-BE49-F238E27FC236}">
                <a16:creationId xmlns:a16="http://schemas.microsoft.com/office/drawing/2014/main" id="{79ACF9EC-4C5A-4A5E-AFA2-D79D7604801C}"/>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1808" r="52896" b="-2"/>
          <a:stretch/>
        </p:blipFill>
        <p:spPr>
          <a:xfrm>
            <a:off x="7755775" y="972235"/>
            <a:ext cx="3438144" cy="5047735"/>
          </a:xfrm>
          <a:prstGeom prst="rect">
            <a:avLst/>
          </a:prstGeom>
        </p:spPr>
      </p:pic>
      <p:sp>
        <p:nvSpPr>
          <p:cNvPr id="5" name="TextBox 4">
            <a:extLst>
              <a:ext uri="{FF2B5EF4-FFF2-40B4-BE49-F238E27FC236}">
                <a16:creationId xmlns:a16="http://schemas.microsoft.com/office/drawing/2014/main" id="{B273B97D-38F0-43F3-9776-FA922CCAD9E1}"/>
              </a:ext>
            </a:extLst>
          </p:cNvPr>
          <p:cNvSpPr txBox="1"/>
          <p:nvPr/>
        </p:nvSpPr>
        <p:spPr>
          <a:xfrm>
            <a:off x="5068270" y="3186196"/>
            <a:ext cx="2440091" cy="200055"/>
          </a:xfrm>
          <a:prstGeom prst="rect">
            <a:avLst/>
          </a:prstGeom>
          <a:solidFill>
            <a:srgbClr val="000000"/>
          </a:solidFill>
        </p:spPr>
        <p:txBody>
          <a:bodyPr wrap="none" rtlCol="0">
            <a:spAutoFit/>
          </a:bodyPr>
          <a:lstStyle/>
          <a:p>
            <a:pPr marL="0" marR="0" lvl="0" indent="0" algn="r" defTabSz="914400" rtl="0" eaLnBrk="1" fontAlgn="auto" latinLnBrk="0" hangingPunct="1">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hlinkClick r:id="rId3" tooltip="https://academy.hsoub.com/design/general/%D8%AF%D9%84%D9%8A%D9%84-%D8%A7%D9%84%D9%85%D8%A8%D8%AA%D8%AF%D8%A6%D9%8A%D9%86-%D8%A5%D9%84%D9%89-%D8%A7%D9%84%D8%A5%D8%B7%D8%A7%D8%B1%D8%A7%D8%AA-%D8%A7%D9%84%D9%85%D9%81%D8%B1%D8%BA%D8%A9-wireframes-%D9%88%D8%A3%D8%AF%D9%88%D8%A7%D8%AA-%D8%A8%D9%86%D8%A7%D8%A6%D9%87%D8%A7-r121/">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rPr>
              <a:t> by Unknown Author is licensed under </a:t>
            </a:r>
            <a:r>
              <a:rPr kumimoji="0" lang="en-GB" sz="700" b="0" i="0" u="none" strike="noStrike" kern="1200" cap="none" spc="0" normalizeH="0" baseline="0" noProof="0">
                <a:ln>
                  <a:noFill/>
                </a:ln>
                <a:solidFill>
                  <a:srgbClr val="FFFFFF"/>
                </a:solidFill>
                <a:effectLst/>
                <a:uLnTx/>
                <a:uFillTx/>
                <a:hlinkClick r:id="rId8" tooltip="https://creativecommons.org/licenses/by-nc-sa/3.0/">
                  <a:extLst>
                    <a:ext uri="{A12FA001-AC4F-418D-AE19-62706E023703}">
                      <ahyp:hlinkClr xmlns:ahyp="http://schemas.microsoft.com/office/drawing/2018/hyperlinkcolor" val="tx"/>
                    </a:ext>
                  </a:extLst>
                </a:hlinkClick>
              </a:rPr>
              <a:t>CC BY-SA-NC</a:t>
            </a:r>
            <a:endParaRPr kumimoji="0" lang="en-GB" sz="700" b="0" i="0" u="none" strike="noStrike" kern="1200" cap="none" spc="0" normalizeH="0" baseline="0" noProof="0">
              <a:ln>
                <a:noFill/>
              </a:ln>
              <a:solidFill>
                <a:srgbClr val="FFFFFF"/>
              </a:solidFill>
              <a:effectLst/>
              <a:uLnTx/>
              <a:uFillTx/>
            </a:endParaRPr>
          </a:p>
        </p:txBody>
      </p:sp>
      <p:sp>
        <p:nvSpPr>
          <p:cNvPr id="8" name="TextBox 7">
            <a:extLst>
              <a:ext uri="{FF2B5EF4-FFF2-40B4-BE49-F238E27FC236}">
                <a16:creationId xmlns:a16="http://schemas.microsoft.com/office/drawing/2014/main" id="{EAFA26C3-E83D-47CE-A8A8-175BC6B6DD7A}"/>
              </a:ext>
            </a:extLst>
          </p:cNvPr>
          <p:cNvSpPr txBox="1"/>
          <p:nvPr/>
        </p:nvSpPr>
        <p:spPr>
          <a:xfrm>
            <a:off x="5197576" y="5819915"/>
            <a:ext cx="2307042" cy="200055"/>
          </a:xfrm>
          <a:prstGeom prst="rect">
            <a:avLst/>
          </a:prstGeom>
          <a:solidFill>
            <a:srgbClr val="000000"/>
          </a:solidFill>
        </p:spPr>
        <p:txBody>
          <a:bodyPr wrap="none" rtlCol="0">
            <a:spAutoFit/>
          </a:bodyPr>
          <a:lstStyle/>
          <a:p>
            <a:pPr marL="0" marR="0" lvl="0" indent="0" algn="r" defTabSz="914400" rtl="0" eaLnBrk="1" fontAlgn="auto" latinLnBrk="0" hangingPunct="1">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hlinkClick r:id="rId5" tooltip="http://ux.stackexchange.com/questions/82997/the-difference-between-mock-up-prototype-and-wireframe">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rPr>
              <a:t> by Unknown Author is licensed under </a:t>
            </a:r>
            <a:r>
              <a:rPr kumimoji="0" lang="en-GB" sz="700" b="0" i="0" u="none" strike="noStrike" kern="1200" cap="none" spc="0" normalizeH="0" baseline="0" noProof="0">
                <a:ln>
                  <a:noFill/>
                </a:ln>
                <a:solidFill>
                  <a:srgbClr val="FFFFFF"/>
                </a:solidFill>
                <a:effectLst/>
                <a:uLnTx/>
                <a:uFillTx/>
                <a:hlinkClick r:id="rId9"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a:ln>
                <a:noFill/>
              </a:ln>
              <a:solidFill>
                <a:srgbClr val="FFFFFF"/>
              </a:solidFill>
              <a:effectLst/>
              <a:uLnTx/>
              <a:uFillTx/>
            </a:endParaRPr>
          </a:p>
        </p:txBody>
      </p:sp>
      <p:sp>
        <p:nvSpPr>
          <p:cNvPr id="9" name="TextBox 8">
            <a:extLst>
              <a:ext uri="{FF2B5EF4-FFF2-40B4-BE49-F238E27FC236}">
                <a16:creationId xmlns:a16="http://schemas.microsoft.com/office/drawing/2014/main" id="{644B07F6-FF14-86BA-F240-2D6643583C70}"/>
              </a:ext>
            </a:extLst>
          </p:cNvPr>
          <p:cNvSpPr txBox="1"/>
          <p:nvPr/>
        </p:nvSpPr>
        <p:spPr>
          <a:xfrm>
            <a:off x="255097" y="28945"/>
            <a:ext cx="6096000" cy="830997"/>
          </a:xfrm>
          <a:prstGeom prst="rect">
            <a:avLst/>
          </a:prstGeom>
          <a:noFill/>
        </p:spPr>
        <p:txBody>
          <a:bodyPr wrap="square">
            <a:spAutoFit/>
          </a:bodyPr>
          <a:lstStyle/>
          <a:p>
            <a:r>
              <a:rPr lang="en-US" sz="4800" u="sng" kern="1200" dirty="0">
                <a:solidFill>
                  <a:schemeClr val="tx1"/>
                </a:solidFill>
                <a:latin typeface="+mj-lt"/>
                <a:ea typeface="+mj-ea"/>
                <a:cs typeface="+mj-cs"/>
              </a:rPr>
              <a:t>Wireframe designs</a:t>
            </a:r>
            <a:endParaRPr lang="en-GB" sz="4800" dirty="0"/>
          </a:p>
        </p:txBody>
      </p:sp>
    </p:spTree>
    <p:extLst>
      <p:ext uri="{BB962C8B-B14F-4D97-AF65-F5344CB8AC3E}">
        <p14:creationId xmlns:p14="http://schemas.microsoft.com/office/powerpoint/2010/main" val="38333097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Diagram, engineering drawing&#10;&#10;Description automatically generated">
            <a:extLst>
              <a:ext uri="{FF2B5EF4-FFF2-40B4-BE49-F238E27FC236}">
                <a16:creationId xmlns:a16="http://schemas.microsoft.com/office/drawing/2014/main" id="{E1F7D2D0-EC1B-440C-98E4-12567B50533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03" r="16297" b="-1"/>
          <a:stretch/>
        </p:blipFill>
        <p:spPr>
          <a:xfrm>
            <a:off x="-4" y="-4"/>
            <a:ext cx="7534640" cy="68579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2" name="Title 1">
            <a:extLst>
              <a:ext uri="{FF2B5EF4-FFF2-40B4-BE49-F238E27FC236}">
                <a16:creationId xmlns:a16="http://schemas.microsoft.com/office/drawing/2014/main" id="{D2FA7806-EC45-4AB4-A365-B59161804E24}"/>
              </a:ext>
            </a:extLst>
          </p:cNvPr>
          <p:cNvSpPr>
            <a:spLocks noGrp="1"/>
          </p:cNvSpPr>
          <p:nvPr>
            <p:ph type="title"/>
          </p:nvPr>
        </p:nvSpPr>
        <p:spPr>
          <a:xfrm>
            <a:off x="6343650" y="3962400"/>
            <a:ext cx="5505814" cy="1690409"/>
          </a:xfrm>
        </p:spPr>
        <p:txBody>
          <a:bodyPr vert="horz" lIns="91440" tIns="45720" rIns="91440" bIns="45720" rtlCol="0" anchor="b">
            <a:normAutofit fontScale="90000"/>
          </a:bodyPr>
          <a:lstStyle/>
          <a:p>
            <a:r>
              <a:rPr lang="en-US" sz="4100" b="1" kern="1200" dirty="0">
                <a:solidFill>
                  <a:schemeClr val="tx1"/>
                </a:solidFill>
                <a:latin typeface="+mj-lt"/>
                <a:ea typeface="+mj-ea"/>
                <a:cs typeface="+mj-cs"/>
              </a:rPr>
              <a:t>Bg. </a:t>
            </a:r>
            <a:r>
              <a:rPr lang="en-US" sz="4100" u="sng" kern="1200" dirty="0">
                <a:solidFill>
                  <a:schemeClr val="tx1"/>
                </a:solidFill>
                <a:latin typeface="+mj-lt"/>
                <a:ea typeface="+mj-ea"/>
                <a:cs typeface="+mj-cs"/>
              </a:rPr>
              <a:t>Mobile App. Wireframe designs</a:t>
            </a:r>
            <a:br>
              <a:rPr lang="en-US" sz="4100" u="sng" kern="1200" dirty="0">
                <a:solidFill>
                  <a:schemeClr val="tx1"/>
                </a:solidFill>
                <a:latin typeface="+mj-lt"/>
                <a:ea typeface="+mj-ea"/>
                <a:cs typeface="+mj-cs"/>
              </a:rPr>
            </a:br>
            <a:r>
              <a:rPr lang="en-US" sz="2200" dirty="0"/>
              <a:t>Sketch it, pen &amp; paper, use Word, Paint, a Graphics package or UI Wireframe design tool.</a:t>
            </a:r>
            <a:endParaRPr lang="en-US" sz="2200" kern="1200" dirty="0">
              <a:solidFill>
                <a:schemeClr val="tx1"/>
              </a:solidFill>
            </a:endParaRPr>
          </a:p>
        </p:txBody>
      </p:sp>
      <p:pic>
        <p:nvPicPr>
          <p:cNvPr id="19" name="Picture 18" descr="A picture containing text, scoreboard, plaque&#10;&#10;Description automatically generated">
            <a:extLst>
              <a:ext uri="{FF2B5EF4-FFF2-40B4-BE49-F238E27FC236}">
                <a16:creationId xmlns:a16="http://schemas.microsoft.com/office/drawing/2014/main" id="{E6214A10-2ECC-4C80-A6C1-E154FF4B2A39}"/>
              </a:ext>
            </a:extLst>
          </p:cNvPr>
          <p:cNvPicPr>
            <a:picLocks noChangeAspect="1"/>
          </p:cNvPicPr>
          <p:nvPr/>
        </p:nvPicPr>
        <p:blipFill rotWithShape="1">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477" r="2877" b="-3"/>
          <a:stretch/>
        </p:blipFill>
        <p:spPr>
          <a:xfrm>
            <a:off x="7653541" y="6"/>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sp>
        <p:nvSpPr>
          <p:cNvPr id="9" name="TextBox 8">
            <a:extLst>
              <a:ext uri="{FF2B5EF4-FFF2-40B4-BE49-F238E27FC236}">
                <a16:creationId xmlns:a16="http://schemas.microsoft.com/office/drawing/2014/main" id="{EEB60B6C-8589-4829-BC78-AF7683122CB6}"/>
              </a:ext>
            </a:extLst>
          </p:cNvPr>
          <p:cNvSpPr txBox="1"/>
          <p:nvPr/>
        </p:nvSpPr>
        <p:spPr>
          <a:xfrm>
            <a:off x="10005184" y="6870700"/>
            <a:ext cx="2186816" cy="200055"/>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3" tooltip="http://www.flickr.com/photos/d2clon/4402993445/">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6" tooltip="https://creativecommons.org/licenses/by/3.0/">
                  <a:extLst>
                    <a:ext uri="{A12FA001-AC4F-418D-AE19-62706E023703}">
                      <ahyp:hlinkClr xmlns:ahyp="http://schemas.microsoft.com/office/drawing/2018/hyperlinkcolor" val="tx"/>
                    </a:ext>
                  </a:extLst>
                </a:hlinkClick>
              </a:rPr>
              <a:t>CC BY</a:t>
            </a:r>
            <a:endParaRPr kumimoji="0" lang="en-GB" sz="7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4698CC5B-AFDF-4AC1-8D35-F7FC30B52457}"/>
              </a:ext>
            </a:extLst>
          </p:cNvPr>
          <p:cNvSpPr txBox="1"/>
          <p:nvPr/>
        </p:nvSpPr>
        <p:spPr>
          <a:xfrm>
            <a:off x="7672618" y="6870700"/>
            <a:ext cx="2319866" cy="200055"/>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5" tooltip="https://www.newgrounds.com/art/view/kspdesign/clock-app-wire-frame-design">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7" tooltip="https://creativecommons.org/licenses/by-nc/3.0/">
                  <a:extLst>
                    <a:ext uri="{A12FA001-AC4F-418D-AE19-62706E023703}">
                      <ahyp:hlinkClr xmlns:ahyp="http://schemas.microsoft.com/office/drawing/2018/hyperlinkcolor" val="tx"/>
                    </a:ext>
                  </a:extLst>
                </a:hlinkClick>
              </a:rPr>
              <a:t>CC BY-NC</a:t>
            </a:r>
            <a:endParaRPr kumimoji="0" lang="en-GB" sz="7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30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8321836-86E8-4E6E-A494-A1B699775791}"/>
              </a:ext>
            </a:extLst>
          </p:cNvPr>
          <p:cNvSpPr txBox="1">
            <a:spLocks/>
          </p:cNvSpPr>
          <p:nvPr/>
        </p:nvSpPr>
        <p:spPr>
          <a:xfrm>
            <a:off x="601705" y="158407"/>
            <a:ext cx="10353772" cy="13904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000" b="1" u="sng" dirty="0"/>
              <a:t>Example Design tool: Balsamiq Wireframes</a:t>
            </a:r>
          </a:p>
        </p:txBody>
      </p:sp>
      <p:sp>
        <p:nvSpPr>
          <p:cNvPr id="3" name="Content Placeholder 2"/>
          <p:cNvSpPr>
            <a:spLocks noGrp="1"/>
          </p:cNvSpPr>
          <p:nvPr>
            <p:ph idx="1"/>
          </p:nvPr>
        </p:nvSpPr>
        <p:spPr>
          <a:xfrm>
            <a:off x="261258" y="1446537"/>
            <a:ext cx="5387205" cy="4637007"/>
          </a:xfrm>
        </p:spPr>
        <p:txBody>
          <a:bodyPr vert="horz" lIns="91440" tIns="45720" rIns="91440" bIns="45720" rtlCol="0">
            <a:noAutofit/>
          </a:bodyPr>
          <a:lstStyle/>
          <a:p>
            <a:r>
              <a:rPr lang="en-US" b="1" dirty="0"/>
              <a:t>Balsamiq Cloud: </a:t>
            </a:r>
            <a:r>
              <a:rPr lang="en-US" dirty="0"/>
              <a:t>User Interface (UI) Design Wireframe tool. </a:t>
            </a:r>
          </a:p>
          <a:p>
            <a:r>
              <a:rPr lang="en-US" dirty="0"/>
              <a:t>If you are building an App. you may find </a:t>
            </a:r>
            <a:r>
              <a:rPr lang="en-US" b="1" dirty="0"/>
              <a:t>Balsamiq</a:t>
            </a:r>
            <a:r>
              <a:rPr lang="en-US" dirty="0"/>
              <a:t> useful at the Design stage. </a:t>
            </a:r>
          </a:p>
          <a:p>
            <a:r>
              <a:rPr lang="en-US" sz="2800" dirty="0">
                <a:solidFill>
                  <a:schemeClr val="bg1"/>
                </a:solidFill>
                <a:highlight>
                  <a:srgbClr val="FFFF00"/>
                </a:highlight>
              </a:rPr>
              <a:t>Play:</a:t>
            </a:r>
            <a:r>
              <a:rPr lang="en-US" sz="2800" dirty="0">
                <a:solidFill>
                  <a:schemeClr val="bg1"/>
                </a:solidFill>
              </a:rPr>
              <a:t> </a:t>
            </a:r>
            <a:r>
              <a:rPr lang="en-US" sz="2800" dirty="0"/>
              <a:t>1min</a:t>
            </a:r>
            <a:r>
              <a:rPr lang="en-US" dirty="0"/>
              <a:t> overview</a:t>
            </a:r>
            <a:r>
              <a:rPr lang="en-US" sz="2800" dirty="0"/>
              <a:t>: </a:t>
            </a:r>
            <a:r>
              <a:rPr lang="en-US" sz="2800" dirty="0">
                <a:hlinkClick r:id="rId3"/>
              </a:rPr>
              <a:t>click-here</a:t>
            </a:r>
            <a:r>
              <a:rPr lang="en-US" sz="2800" dirty="0"/>
              <a:t>.</a:t>
            </a:r>
          </a:p>
          <a:p>
            <a:pPr marL="0" indent="0">
              <a:buNone/>
            </a:pPr>
            <a:r>
              <a:rPr lang="en-US" sz="2800" dirty="0"/>
              <a:t>+ You can put it on fish and chips ;-)</a:t>
            </a:r>
            <a:endParaRPr lang="en-US" dirty="0"/>
          </a:p>
          <a:p>
            <a:pPr marL="0" indent="0">
              <a:buNone/>
            </a:pPr>
            <a:br>
              <a:rPr lang="en-US" dirty="0"/>
            </a:br>
            <a:r>
              <a:rPr lang="en-US" dirty="0"/>
              <a:t>Bg. For further information:</a:t>
            </a:r>
          </a:p>
          <a:p>
            <a:pPr lvl="1"/>
            <a:r>
              <a:rPr lang="en-US" sz="2800" dirty="0"/>
              <a:t>Website: </a:t>
            </a:r>
            <a:r>
              <a:rPr lang="en-US" sz="2800" dirty="0">
                <a:hlinkClick r:id="rId4"/>
              </a:rPr>
              <a:t>balsamiq.com</a:t>
            </a:r>
            <a:r>
              <a:rPr lang="en-US" sz="2800" dirty="0"/>
              <a:t>.</a:t>
            </a:r>
          </a:p>
        </p:txBody>
      </p:sp>
      <p:pic>
        <p:nvPicPr>
          <p:cNvPr id="18" name="Picture 17" descr="Diagram&#10;&#10;Description automatically generated">
            <a:extLst>
              <a:ext uri="{FF2B5EF4-FFF2-40B4-BE49-F238E27FC236}">
                <a16:creationId xmlns:a16="http://schemas.microsoft.com/office/drawing/2014/main" id="{9592FD6C-BF09-44C5-A134-EC176C14D35C}"/>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648463" y="1440542"/>
            <a:ext cx="4800122" cy="2268055"/>
          </a:xfrm>
          <a:prstGeom prst="rect">
            <a:avLst/>
          </a:prstGeom>
        </p:spPr>
      </p:pic>
      <p:pic>
        <p:nvPicPr>
          <p:cNvPr id="12" name="Picture 11" descr="Graphical user interface, application&#10;&#10;Description automatically generated">
            <a:extLst>
              <a:ext uri="{FF2B5EF4-FFF2-40B4-BE49-F238E27FC236}">
                <a16:creationId xmlns:a16="http://schemas.microsoft.com/office/drawing/2014/main" id="{3BFC1D22-AC71-45A0-B904-3F5F0C043A87}"/>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648463" y="3765040"/>
            <a:ext cx="4193649" cy="2683934"/>
          </a:xfrm>
          <a:prstGeom prst="rect">
            <a:avLst/>
          </a:prstGeom>
        </p:spPr>
      </p:pic>
      <p:pic>
        <p:nvPicPr>
          <p:cNvPr id="15" name="Picture 14" descr="Graphical user interface, diagram&#10;&#10;Description automatically generated">
            <a:extLst>
              <a:ext uri="{FF2B5EF4-FFF2-40B4-BE49-F238E27FC236}">
                <a16:creationId xmlns:a16="http://schemas.microsoft.com/office/drawing/2014/main" id="{2282B78B-D5D1-4651-A644-97F1056506B5}"/>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9282570" y="2401665"/>
            <a:ext cx="2744114" cy="3880188"/>
          </a:xfrm>
          <a:prstGeom prst="rect">
            <a:avLst/>
          </a:prstGeom>
        </p:spPr>
      </p:pic>
      <p:sp>
        <p:nvSpPr>
          <p:cNvPr id="5" name="Rectangle 4">
            <a:extLst>
              <a:ext uri="{FF2B5EF4-FFF2-40B4-BE49-F238E27FC236}">
                <a16:creationId xmlns:a16="http://schemas.microsoft.com/office/drawing/2014/main" id="{FB7F8B92-914F-44D0-8EE0-33B551FFDBFF}"/>
              </a:ext>
            </a:extLst>
          </p:cNvPr>
          <p:cNvSpPr/>
          <p:nvPr/>
        </p:nvSpPr>
        <p:spPr>
          <a:xfrm>
            <a:off x="415398" y="281862"/>
            <a:ext cx="10671676"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6" name="Rectangle 5">
            <a:extLst>
              <a:ext uri="{FF2B5EF4-FFF2-40B4-BE49-F238E27FC236}">
                <a16:creationId xmlns:a16="http://schemas.microsoft.com/office/drawing/2014/main" id="{49E011D7-0975-4D89-AF21-7C03BEACD8B6}"/>
              </a:ext>
            </a:extLst>
          </p:cNvPr>
          <p:cNvSpPr/>
          <p:nvPr/>
        </p:nvSpPr>
        <p:spPr>
          <a:xfrm>
            <a:off x="355101" y="409312"/>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7F30AFDD-E238-463E-94EB-FAC69F351B27}"/>
              </a:ext>
            </a:extLst>
          </p:cNvPr>
          <p:cNvSpPr txBox="1"/>
          <p:nvPr/>
        </p:nvSpPr>
        <p:spPr>
          <a:xfrm>
            <a:off x="9751908" y="6870700"/>
            <a:ext cx="244009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8" tooltip="http://informatica4iesbaixpenedes.blogspot.com/">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1"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13" name="TextBox 12">
            <a:extLst>
              <a:ext uri="{FF2B5EF4-FFF2-40B4-BE49-F238E27FC236}">
                <a16:creationId xmlns:a16="http://schemas.microsoft.com/office/drawing/2014/main" id="{67C71A32-8D9F-4AAB-8988-E7B310723BA5}"/>
              </a:ext>
            </a:extLst>
          </p:cNvPr>
          <p:cNvSpPr txBox="1"/>
          <p:nvPr/>
        </p:nvSpPr>
        <p:spPr>
          <a:xfrm>
            <a:off x="7299117" y="6870700"/>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8" tooltip="http://informatica4iesbaixpenedes.blogspot.com/">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1"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16" name="TextBox 15">
            <a:extLst>
              <a:ext uri="{FF2B5EF4-FFF2-40B4-BE49-F238E27FC236}">
                <a16:creationId xmlns:a16="http://schemas.microsoft.com/office/drawing/2014/main" id="{D6054B85-B933-41CB-B02A-C00284AB9F2C}"/>
              </a:ext>
            </a:extLst>
          </p:cNvPr>
          <p:cNvSpPr txBox="1"/>
          <p:nvPr/>
        </p:nvSpPr>
        <p:spPr>
          <a:xfrm>
            <a:off x="4979375" y="6870700"/>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0" tooltip="http://ux.stackexchange.com/questions/93651/examples-of-login-forms-ux-concepts/93652">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2"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19" name="TextBox 18">
            <a:extLst>
              <a:ext uri="{FF2B5EF4-FFF2-40B4-BE49-F238E27FC236}">
                <a16:creationId xmlns:a16="http://schemas.microsoft.com/office/drawing/2014/main" id="{06EE9A7F-CEFB-4775-A9F9-3CF3F800F6CB}"/>
              </a:ext>
            </a:extLst>
          </p:cNvPr>
          <p:cNvSpPr txBox="1"/>
          <p:nvPr/>
        </p:nvSpPr>
        <p:spPr>
          <a:xfrm>
            <a:off x="2659633" y="6870700"/>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ux.stackexchange.com/questions/37738/good-ux-for-a-form">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2"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pic>
        <p:nvPicPr>
          <p:cNvPr id="9" name="Picture 8" descr="Logo&#10;&#10;Description automatically generated">
            <a:extLst>
              <a:ext uri="{FF2B5EF4-FFF2-40B4-BE49-F238E27FC236}">
                <a16:creationId xmlns:a16="http://schemas.microsoft.com/office/drawing/2014/main" id="{60D65402-D3D5-4E22-BA68-A1E65EC6F12A}"/>
              </a:ext>
            </a:extLst>
          </p:cNvPr>
          <p:cNvPicPr>
            <a:picLocks noChangeAspect="1"/>
          </p:cNvPicPr>
          <p:nvPr/>
        </p:nvPicPr>
        <p:blipFill>
          <a:blip r:embed="rId13"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412058" y="411939"/>
            <a:ext cx="2614626" cy="898526"/>
          </a:xfrm>
          <a:prstGeom prst="rect">
            <a:avLst/>
          </a:prstGeom>
          <a:solidFill>
            <a:schemeClr val="tx1"/>
          </a:solidFill>
        </p:spPr>
      </p:pic>
    </p:spTree>
    <p:extLst>
      <p:ext uri="{BB962C8B-B14F-4D97-AF65-F5344CB8AC3E}">
        <p14:creationId xmlns:p14="http://schemas.microsoft.com/office/powerpoint/2010/main" val="409879861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51F74-6C0A-27C7-281E-CF72635F26B0}"/>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02410909-C8FA-5D80-CA93-3D2EC4011403}"/>
              </a:ext>
            </a:extLst>
          </p:cNvPr>
          <p:cNvSpPr txBox="1">
            <a:spLocks/>
          </p:cNvSpPr>
          <p:nvPr/>
        </p:nvSpPr>
        <p:spPr>
          <a:xfrm>
            <a:off x="601705" y="158407"/>
            <a:ext cx="10353772" cy="13904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800" b="1" u="sng" dirty="0"/>
              <a:t>Example tool:</a:t>
            </a:r>
            <a:r>
              <a:rPr lang="en-US" sz="4800" b="1" dirty="0"/>
              <a:t> </a:t>
            </a:r>
            <a:r>
              <a:rPr lang="en-US" sz="4800" b="1" dirty="0">
                <a:solidFill>
                  <a:schemeClr val="bg1"/>
                </a:solidFill>
                <a:highlight>
                  <a:srgbClr val="FFFF00"/>
                </a:highlight>
              </a:rPr>
              <a:t>Wireframe.cc</a:t>
            </a:r>
          </a:p>
        </p:txBody>
      </p:sp>
      <p:sp>
        <p:nvSpPr>
          <p:cNvPr id="3" name="Content Placeholder 2">
            <a:extLst>
              <a:ext uri="{FF2B5EF4-FFF2-40B4-BE49-F238E27FC236}">
                <a16:creationId xmlns:a16="http://schemas.microsoft.com/office/drawing/2014/main" id="{CA7B9454-AF76-44BD-07AB-B2D3E47AE580}"/>
              </a:ext>
            </a:extLst>
          </p:cNvPr>
          <p:cNvSpPr>
            <a:spLocks noGrp="1"/>
          </p:cNvSpPr>
          <p:nvPr>
            <p:ph idx="1"/>
          </p:nvPr>
        </p:nvSpPr>
        <p:spPr>
          <a:xfrm>
            <a:off x="334872" y="1519031"/>
            <a:ext cx="5624926" cy="4637007"/>
          </a:xfrm>
        </p:spPr>
        <p:txBody>
          <a:bodyPr vert="horz" lIns="91440" tIns="45720" rIns="91440" bIns="45720" rtlCol="0">
            <a:noAutofit/>
          </a:bodyPr>
          <a:lstStyle/>
          <a:p>
            <a:r>
              <a:rPr lang="en-GB" dirty="0"/>
              <a:t>Wireframe.cc is a simple Online Wireframing Tool.</a:t>
            </a:r>
          </a:p>
          <a:p>
            <a:r>
              <a:rPr lang="en-GB" dirty="0"/>
              <a:t>Designed for quick easy use.</a:t>
            </a:r>
          </a:p>
          <a:p>
            <a:r>
              <a:rPr lang="en-GB" dirty="0"/>
              <a:t>Ideal for sketching a web, tablet or mobile layout.</a:t>
            </a:r>
          </a:p>
          <a:p>
            <a:r>
              <a:rPr lang="en-GB" dirty="0"/>
              <a:t>Suitable for simple, clean wireframes without advanced prototyping complexity.</a:t>
            </a:r>
          </a:p>
          <a:p>
            <a:r>
              <a:rPr lang="en-GB" dirty="0"/>
              <a:t>Free basic version available, exporting requires a paid plan.</a:t>
            </a:r>
          </a:p>
          <a:p>
            <a:r>
              <a:rPr lang="en-GB" dirty="0">
                <a:solidFill>
                  <a:schemeClr val="bg1"/>
                </a:solidFill>
                <a:highlight>
                  <a:srgbClr val="FFFF00"/>
                </a:highlight>
              </a:rPr>
              <a:t>URL:</a:t>
            </a:r>
            <a:r>
              <a:rPr lang="en-GB" dirty="0">
                <a:solidFill>
                  <a:schemeClr val="bg1"/>
                </a:solidFill>
              </a:rPr>
              <a:t> </a:t>
            </a:r>
            <a:r>
              <a:rPr lang="en-GB" dirty="0">
                <a:hlinkClick r:id="rId3"/>
              </a:rPr>
              <a:t>https://wireframe.cc/</a:t>
            </a:r>
            <a:r>
              <a:rPr lang="en-GB" dirty="0"/>
              <a:t>  </a:t>
            </a:r>
          </a:p>
          <a:p>
            <a:pPr>
              <a:lnSpc>
                <a:spcPct val="110000"/>
              </a:lnSpc>
              <a:spcBef>
                <a:spcPts val="600"/>
              </a:spcBef>
            </a:pPr>
            <a:endParaRPr lang="en-US" sz="2000" dirty="0"/>
          </a:p>
        </p:txBody>
      </p:sp>
      <p:sp>
        <p:nvSpPr>
          <p:cNvPr id="5" name="Rectangle 4">
            <a:extLst>
              <a:ext uri="{FF2B5EF4-FFF2-40B4-BE49-F238E27FC236}">
                <a16:creationId xmlns:a16="http://schemas.microsoft.com/office/drawing/2014/main" id="{8CAF9CE3-1208-1846-9984-2B4C019A7BA5}"/>
              </a:ext>
            </a:extLst>
          </p:cNvPr>
          <p:cNvSpPr/>
          <p:nvPr/>
        </p:nvSpPr>
        <p:spPr>
          <a:xfrm>
            <a:off x="415397" y="281862"/>
            <a:ext cx="11055545"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6" name="Rectangle 5">
            <a:extLst>
              <a:ext uri="{FF2B5EF4-FFF2-40B4-BE49-F238E27FC236}">
                <a16:creationId xmlns:a16="http://schemas.microsoft.com/office/drawing/2014/main" id="{4288E3F1-B7E9-51D9-C427-F89922CE33EB}"/>
              </a:ext>
            </a:extLst>
          </p:cNvPr>
          <p:cNvSpPr/>
          <p:nvPr/>
        </p:nvSpPr>
        <p:spPr>
          <a:xfrm>
            <a:off x="355101" y="409312"/>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Form and Function – A Guide to the Top Wireframe Tools | Toptal®">
            <a:extLst>
              <a:ext uri="{FF2B5EF4-FFF2-40B4-BE49-F238E27FC236}">
                <a16:creationId xmlns:a16="http://schemas.microsoft.com/office/drawing/2014/main" id="{BD346F03-3CE5-C928-C22B-889E3A47BAB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32202" y="1548865"/>
            <a:ext cx="5624926" cy="3835177"/>
          </a:xfrm>
          <a:prstGeom prst="rect">
            <a:avLst/>
          </a:prstGeom>
          <a:noFill/>
          <a:extLst>
            <a:ext uri="{909E8E84-426E-40DD-AFC4-6F175D3DCCD1}">
              <a14:hiddenFill xmlns:a14="http://schemas.microsoft.com/office/drawing/2010/main">
                <a:solidFill>
                  <a:srgbClr val="FFFFFF"/>
                </a:solidFill>
              </a14:hiddenFill>
            </a:ext>
          </a:extLst>
        </p:spPr>
      </p:pic>
      <p:pic>
        <p:nvPicPr>
          <p:cNvPr id="17" name="Graphic 16" descr="Blueprint outline">
            <a:extLst>
              <a:ext uri="{FF2B5EF4-FFF2-40B4-BE49-F238E27FC236}">
                <a16:creationId xmlns:a16="http://schemas.microsoft.com/office/drawing/2014/main" id="{E7AF6C6C-0CC5-5B98-8A2E-6FED3F7643E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10292587" y="254946"/>
            <a:ext cx="1113715" cy="1113715"/>
          </a:xfrm>
          <a:prstGeom prst="rect">
            <a:avLst/>
          </a:prstGeom>
        </p:spPr>
      </p:pic>
    </p:spTree>
    <p:extLst>
      <p:ext uri="{BB962C8B-B14F-4D97-AF65-F5344CB8AC3E}">
        <p14:creationId xmlns:p14="http://schemas.microsoft.com/office/powerpoint/2010/main" val="363066345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F9F22-AE7B-441F-B0C8-5674D40CD80B}"/>
              </a:ext>
            </a:extLst>
          </p:cNvPr>
          <p:cNvSpPr>
            <a:spLocks noGrp="1"/>
          </p:cNvSpPr>
          <p:nvPr>
            <p:ph type="title"/>
          </p:nvPr>
        </p:nvSpPr>
        <p:spPr>
          <a:xfrm>
            <a:off x="428086" y="95795"/>
            <a:ext cx="10515600" cy="1325563"/>
          </a:xfrm>
        </p:spPr>
        <p:txBody>
          <a:bodyPr>
            <a:normAutofit/>
          </a:bodyPr>
          <a:lstStyle/>
          <a:p>
            <a:r>
              <a:rPr lang="en-US" sz="6600" b="1" dirty="0"/>
              <a:t>Bg. </a:t>
            </a:r>
            <a:r>
              <a:rPr lang="en-US" sz="5400" b="1" u="sng" dirty="0"/>
              <a:t>Other Balsamiq alternatives:</a:t>
            </a:r>
            <a:endParaRPr lang="en-GB" sz="5400" b="1" u="sng" dirty="0"/>
          </a:p>
        </p:txBody>
      </p:sp>
      <p:sp>
        <p:nvSpPr>
          <p:cNvPr id="3" name="Content Placeholder 2">
            <a:extLst>
              <a:ext uri="{FF2B5EF4-FFF2-40B4-BE49-F238E27FC236}">
                <a16:creationId xmlns:a16="http://schemas.microsoft.com/office/drawing/2014/main" id="{139300AC-B01E-4B93-9B3D-6CFE705FDE81}"/>
              </a:ext>
            </a:extLst>
          </p:cNvPr>
          <p:cNvSpPr>
            <a:spLocks noGrp="1"/>
          </p:cNvSpPr>
          <p:nvPr>
            <p:ph idx="1"/>
          </p:nvPr>
        </p:nvSpPr>
        <p:spPr>
          <a:xfrm>
            <a:off x="562791" y="1421357"/>
            <a:ext cx="11066418" cy="4870261"/>
          </a:xfrm>
        </p:spPr>
        <p:txBody>
          <a:bodyPr>
            <a:normAutofit fontScale="85000" lnSpcReduction="20000"/>
          </a:bodyPr>
          <a:lstStyle/>
          <a:p>
            <a:pPr>
              <a:lnSpc>
                <a:spcPct val="100000"/>
              </a:lnSpc>
              <a:spcBef>
                <a:spcPts val="0"/>
              </a:spcBef>
              <a:spcAft>
                <a:spcPts val="600"/>
              </a:spcAft>
            </a:pPr>
            <a:r>
              <a:rPr lang="en-US" sz="3800" dirty="0"/>
              <a:t>Balsamiq no longer has a free level </a:t>
            </a:r>
            <a:r>
              <a:rPr lang="en-US" sz="3800" dirty="0">
                <a:sym typeface="Wingdings" panose="05000000000000000000" pitchFamily="2" charset="2"/>
              </a:rPr>
              <a:t></a:t>
            </a:r>
            <a:r>
              <a:rPr lang="en-US" sz="3800" dirty="0"/>
              <a:t> it is available as a 30 day trial.</a:t>
            </a:r>
          </a:p>
          <a:p>
            <a:pPr>
              <a:lnSpc>
                <a:spcPct val="100000"/>
              </a:lnSpc>
              <a:spcBef>
                <a:spcPts val="0"/>
              </a:spcBef>
              <a:spcAft>
                <a:spcPts val="600"/>
              </a:spcAft>
            </a:pPr>
            <a:r>
              <a:rPr lang="en-US" sz="3800" dirty="0"/>
              <a:t>However, there are some free alternatives </a:t>
            </a:r>
            <a:r>
              <a:rPr lang="en-US" sz="3800" dirty="0">
                <a:sym typeface="Wingdings" panose="05000000000000000000" pitchFamily="2" charset="2"/>
              </a:rPr>
              <a:t></a:t>
            </a:r>
            <a:r>
              <a:rPr lang="en-US" sz="3800" dirty="0"/>
              <a:t> such as:</a:t>
            </a:r>
          </a:p>
          <a:p>
            <a:pPr lvl="1">
              <a:lnSpc>
                <a:spcPct val="100000"/>
              </a:lnSpc>
              <a:spcBef>
                <a:spcPts val="0"/>
              </a:spcBef>
              <a:spcAft>
                <a:spcPts val="600"/>
              </a:spcAft>
            </a:pPr>
            <a:r>
              <a:rPr lang="en-GB" sz="3800" dirty="0">
                <a:solidFill>
                  <a:srgbClr val="3333FF"/>
                </a:solidFill>
                <a:hlinkClick r:id="rId3">
                  <a:extLst>
                    <a:ext uri="{A12FA001-AC4F-418D-AE19-62706E023703}">
                      <ahyp:hlinkClr xmlns:ahyp="http://schemas.microsoft.com/office/drawing/2018/hyperlinkcolor" val="tx"/>
                    </a:ext>
                  </a:extLst>
                </a:hlinkClick>
              </a:rPr>
              <a:t>https://wireframe.cc/</a:t>
            </a:r>
            <a:r>
              <a:rPr lang="en-GB" sz="3800" dirty="0">
                <a:solidFill>
                  <a:srgbClr val="3333FF"/>
                </a:solidFill>
              </a:rPr>
              <a:t>  </a:t>
            </a:r>
            <a:endParaRPr lang="en-US" sz="3800" dirty="0">
              <a:solidFill>
                <a:srgbClr val="3333FF"/>
              </a:solidFill>
              <a:highlight>
                <a:srgbClr val="FFFF00"/>
              </a:highlight>
              <a:hlinkClick r:id="rId4">
                <a:extLst>
                  <a:ext uri="{A12FA001-AC4F-418D-AE19-62706E023703}">
                    <ahyp:hlinkClr xmlns:ahyp="http://schemas.microsoft.com/office/drawing/2018/hyperlinkcolor" val="tx"/>
                  </a:ext>
                </a:extLst>
              </a:hlinkClick>
            </a:endParaRPr>
          </a:p>
          <a:p>
            <a:pPr lvl="1">
              <a:lnSpc>
                <a:spcPct val="100000"/>
              </a:lnSpc>
              <a:spcBef>
                <a:spcPts val="0"/>
              </a:spcBef>
              <a:spcAft>
                <a:spcPts val="600"/>
              </a:spcAft>
            </a:pPr>
            <a:r>
              <a:rPr lang="en-US" sz="3800" dirty="0">
                <a:solidFill>
                  <a:srgbClr val="3333FF"/>
                </a:solidFill>
                <a:hlinkClick r:id="rId4">
                  <a:extLst>
                    <a:ext uri="{A12FA001-AC4F-418D-AE19-62706E023703}">
                      <ahyp:hlinkClr xmlns:ahyp="http://schemas.microsoft.com/office/drawing/2018/hyperlinkcolor" val="tx"/>
                    </a:ext>
                  </a:extLst>
                </a:hlinkClick>
              </a:rPr>
              <a:t>PenPot.app</a:t>
            </a:r>
            <a:endParaRPr lang="en-US" sz="3800" dirty="0">
              <a:solidFill>
                <a:srgbClr val="3333FF"/>
              </a:solidFill>
            </a:endParaRPr>
          </a:p>
          <a:p>
            <a:pPr lvl="1">
              <a:lnSpc>
                <a:spcPct val="100000"/>
              </a:lnSpc>
              <a:spcBef>
                <a:spcPts val="0"/>
              </a:spcBef>
              <a:spcAft>
                <a:spcPts val="600"/>
              </a:spcAft>
            </a:pPr>
            <a:r>
              <a:rPr lang="en-US" sz="3800" dirty="0">
                <a:solidFill>
                  <a:srgbClr val="3333FF"/>
                </a:solidFill>
                <a:hlinkClick r:id="rId5">
                  <a:extLst>
                    <a:ext uri="{A12FA001-AC4F-418D-AE19-62706E023703}">
                      <ahyp:hlinkClr xmlns:ahyp="http://schemas.microsoft.com/office/drawing/2018/hyperlinkcolor" val="tx"/>
                    </a:ext>
                  </a:extLst>
                </a:hlinkClick>
              </a:rPr>
              <a:t>Framer</a:t>
            </a:r>
            <a:r>
              <a:rPr lang="en-US" sz="3800" u="sng" dirty="0">
                <a:solidFill>
                  <a:srgbClr val="3333FF"/>
                </a:solidFill>
              </a:rPr>
              <a:t>.com</a:t>
            </a:r>
          </a:p>
          <a:p>
            <a:pPr lvl="1">
              <a:lnSpc>
                <a:spcPct val="100000"/>
              </a:lnSpc>
              <a:spcBef>
                <a:spcPts val="0"/>
              </a:spcBef>
              <a:spcAft>
                <a:spcPts val="600"/>
              </a:spcAft>
            </a:pPr>
            <a:r>
              <a:rPr lang="en-US" sz="3800" dirty="0">
                <a:solidFill>
                  <a:srgbClr val="3333FF"/>
                </a:solidFill>
                <a:hlinkClick r:id="rId6">
                  <a:extLst>
                    <a:ext uri="{A12FA001-AC4F-418D-AE19-62706E023703}">
                      <ahyp:hlinkClr xmlns:ahyp="http://schemas.microsoft.com/office/drawing/2018/hyperlinkcolor" val="tx"/>
                    </a:ext>
                  </a:extLst>
                </a:hlinkClick>
              </a:rPr>
              <a:t>Pencil Project</a:t>
            </a:r>
            <a:endParaRPr lang="en-US" sz="3800" dirty="0">
              <a:solidFill>
                <a:srgbClr val="3333FF"/>
              </a:solidFill>
            </a:endParaRPr>
          </a:p>
          <a:p>
            <a:pPr lvl="1">
              <a:lnSpc>
                <a:spcPct val="100000"/>
              </a:lnSpc>
              <a:spcBef>
                <a:spcPts val="0"/>
              </a:spcBef>
              <a:spcAft>
                <a:spcPts val="600"/>
              </a:spcAft>
            </a:pPr>
            <a:r>
              <a:rPr lang="en-US" sz="3800" dirty="0">
                <a:solidFill>
                  <a:srgbClr val="3333FF"/>
                </a:solidFill>
                <a:hlinkClick r:id="rId7">
                  <a:extLst>
                    <a:ext uri="{A12FA001-AC4F-418D-AE19-62706E023703}">
                      <ahyp:hlinkClr xmlns:ahyp="http://schemas.microsoft.com/office/drawing/2018/hyperlinkcolor" val="tx"/>
                    </a:ext>
                  </a:extLst>
                </a:hlinkClick>
              </a:rPr>
              <a:t>UIzard.io</a:t>
            </a:r>
            <a:r>
              <a:rPr lang="en-US" sz="3800" dirty="0">
                <a:solidFill>
                  <a:srgbClr val="3333FF"/>
                </a:solidFill>
              </a:rPr>
              <a:t> </a:t>
            </a:r>
          </a:p>
          <a:p>
            <a:pPr lvl="1">
              <a:lnSpc>
                <a:spcPct val="100000"/>
              </a:lnSpc>
              <a:spcBef>
                <a:spcPts val="0"/>
              </a:spcBef>
              <a:spcAft>
                <a:spcPts val="600"/>
              </a:spcAft>
            </a:pPr>
            <a:r>
              <a:rPr lang="en-GB" sz="3800" dirty="0" err="1">
                <a:solidFill>
                  <a:srgbClr val="3333FF"/>
                </a:solidFill>
                <a:hlinkClick r:id="rId8">
                  <a:extLst>
                    <a:ext uri="{A12FA001-AC4F-418D-AE19-62706E023703}">
                      <ahyp:hlinkClr xmlns:ahyp="http://schemas.microsoft.com/office/drawing/2018/hyperlinkcolor" val="tx"/>
                    </a:ext>
                  </a:extLst>
                </a:hlinkClick>
              </a:rPr>
              <a:t>Moqups</a:t>
            </a:r>
            <a:r>
              <a:rPr lang="en-GB" sz="3800" dirty="0">
                <a:solidFill>
                  <a:srgbClr val="3333FF"/>
                </a:solidFill>
                <a:hlinkClick r:id="rId8">
                  <a:extLst>
                    <a:ext uri="{A12FA001-AC4F-418D-AE19-62706E023703}">
                      <ahyp:hlinkClr xmlns:ahyp="http://schemas.microsoft.com/office/drawing/2018/hyperlinkcolor" val="tx"/>
                    </a:ext>
                  </a:extLst>
                </a:hlinkClick>
              </a:rPr>
              <a:t> - Online </a:t>
            </a:r>
            <a:r>
              <a:rPr lang="en-GB" sz="3800" dirty="0" err="1">
                <a:solidFill>
                  <a:srgbClr val="3333FF"/>
                </a:solidFill>
                <a:hlinkClick r:id="rId8">
                  <a:extLst>
                    <a:ext uri="{A12FA001-AC4F-418D-AE19-62706E023703}">
                      <ahyp:hlinkClr xmlns:ahyp="http://schemas.microsoft.com/office/drawing/2018/hyperlinkcolor" val="tx"/>
                    </a:ext>
                  </a:extLst>
                </a:hlinkClick>
              </a:rPr>
              <a:t>Mockup</a:t>
            </a:r>
            <a:r>
              <a:rPr lang="en-GB" sz="3800" dirty="0">
                <a:solidFill>
                  <a:srgbClr val="3333FF"/>
                </a:solidFill>
                <a:hlinkClick r:id="rId8">
                  <a:extLst>
                    <a:ext uri="{A12FA001-AC4F-418D-AE19-62706E023703}">
                      <ahyp:hlinkClr xmlns:ahyp="http://schemas.microsoft.com/office/drawing/2018/hyperlinkcolor" val="tx"/>
                    </a:ext>
                  </a:extLst>
                </a:hlinkClick>
              </a:rPr>
              <a:t>, Wireframe &amp; UI Prototyping Tool</a:t>
            </a:r>
            <a:endParaRPr lang="en-GB" sz="3800" dirty="0">
              <a:solidFill>
                <a:srgbClr val="3333FF"/>
              </a:solidFill>
            </a:endParaRPr>
          </a:p>
          <a:p>
            <a:pPr lvl="1">
              <a:lnSpc>
                <a:spcPct val="100000"/>
              </a:lnSpc>
              <a:spcBef>
                <a:spcPts val="0"/>
              </a:spcBef>
              <a:spcAft>
                <a:spcPts val="600"/>
              </a:spcAft>
            </a:pPr>
            <a:r>
              <a:rPr lang="en-GB" sz="3800" dirty="0">
                <a:solidFill>
                  <a:srgbClr val="3333FF"/>
                </a:solidFill>
                <a:hlinkClick r:id="rId9">
                  <a:extLst>
                    <a:ext uri="{A12FA001-AC4F-418D-AE19-62706E023703}">
                      <ahyp:hlinkClr xmlns:ahyp="http://schemas.microsoft.com/office/drawing/2018/hyperlinkcolor" val="tx"/>
                    </a:ext>
                  </a:extLst>
                </a:hlinkClick>
              </a:rPr>
              <a:t>Lucidchart - Intelligent Diagramming</a:t>
            </a:r>
            <a:r>
              <a:rPr lang="en-GB" sz="2800" dirty="0"/>
              <a:t>	</a:t>
            </a:r>
            <a:endParaRPr lang="en-US" sz="2800" dirty="0"/>
          </a:p>
          <a:p>
            <a:pPr>
              <a:lnSpc>
                <a:spcPct val="100000"/>
              </a:lnSpc>
              <a:spcBef>
                <a:spcPts val="0"/>
              </a:spcBef>
              <a:spcAft>
                <a:spcPts val="600"/>
              </a:spcAft>
            </a:pPr>
            <a:endParaRPr lang="en-GB" dirty="0"/>
          </a:p>
        </p:txBody>
      </p:sp>
    </p:spTree>
    <p:extLst>
      <p:ext uri="{BB962C8B-B14F-4D97-AF65-F5344CB8AC3E}">
        <p14:creationId xmlns:p14="http://schemas.microsoft.com/office/powerpoint/2010/main" val="367948143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E3563-F551-6019-A74C-594466E25F43}"/>
              </a:ext>
            </a:extLst>
          </p:cNvPr>
          <p:cNvSpPr>
            <a:spLocks noGrp="1"/>
          </p:cNvSpPr>
          <p:nvPr>
            <p:ph type="title"/>
          </p:nvPr>
        </p:nvSpPr>
        <p:spPr>
          <a:xfrm>
            <a:off x="147993" y="117890"/>
            <a:ext cx="10515600" cy="987579"/>
          </a:xfrm>
          <a:ln>
            <a:solidFill>
              <a:schemeClr val="tx1"/>
            </a:solidFill>
          </a:ln>
        </p:spPr>
        <p:txBody>
          <a:bodyPr/>
          <a:lstStyle/>
          <a:p>
            <a:r>
              <a:rPr lang="en-GB" dirty="0"/>
              <a:t>	 </a:t>
            </a:r>
            <a:r>
              <a:rPr lang="en-GB" b="1" dirty="0"/>
              <a:t>Storyboarding</a:t>
            </a:r>
          </a:p>
        </p:txBody>
      </p:sp>
      <p:sp>
        <p:nvSpPr>
          <p:cNvPr id="3" name="Content Placeholder 2">
            <a:extLst>
              <a:ext uri="{FF2B5EF4-FFF2-40B4-BE49-F238E27FC236}">
                <a16:creationId xmlns:a16="http://schemas.microsoft.com/office/drawing/2014/main" id="{20B3FC37-E5BE-1F93-B292-8CC97EDA812C}"/>
              </a:ext>
            </a:extLst>
          </p:cNvPr>
          <p:cNvSpPr>
            <a:spLocks noGrp="1"/>
          </p:cNvSpPr>
          <p:nvPr>
            <p:ph idx="1"/>
          </p:nvPr>
        </p:nvSpPr>
        <p:spPr>
          <a:xfrm>
            <a:off x="277931" y="1192897"/>
            <a:ext cx="11315842" cy="5613789"/>
          </a:xfrm>
        </p:spPr>
        <p:txBody>
          <a:bodyPr>
            <a:normAutofit fontScale="25000" lnSpcReduction="20000"/>
          </a:bodyPr>
          <a:lstStyle/>
          <a:p>
            <a:pPr>
              <a:lnSpc>
                <a:spcPct val="120000"/>
              </a:lnSpc>
              <a:spcBef>
                <a:spcPts val="0"/>
              </a:spcBef>
            </a:pPr>
            <a:r>
              <a:rPr lang="en-GB" sz="9600" dirty="0"/>
              <a:t>A Storyboard is a visual plan showing how the pages of a </a:t>
            </a:r>
            <a:br>
              <a:rPr lang="en-GB" sz="9600" dirty="0"/>
            </a:br>
            <a:r>
              <a:rPr lang="en-GB" sz="9600" dirty="0"/>
              <a:t>website/application will look. It uses simple sketches or </a:t>
            </a:r>
            <a:br>
              <a:rPr lang="en-GB" sz="9600" dirty="0"/>
            </a:br>
            <a:r>
              <a:rPr lang="en-GB" sz="9600" dirty="0"/>
              <a:t>boxes to outline what will appear on each page and how</a:t>
            </a:r>
            <a:br>
              <a:rPr lang="en-GB" sz="9600" dirty="0"/>
            </a:br>
            <a:r>
              <a:rPr lang="en-GB" sz="9600" dirty="0"/>
              <a:t> users will move between pages.</a:t>
            </a:r>
          </a:p>
          <a:p>
            <a:pPr>
              <a:lnSpc>
                <a:spcPct val="120000"/>
              </a:lnSpc>
              <a:spcBef>
                <a:spcPts val="0"/>
              </a:spcBef>
            </a:pPr>
            <a:r>
              <a:rPr lang="en-GB" sz="9600" dirty="0">
                <a:solidFill>
                  <a:schemeClr val="bg1"/>
                </a:solidFill>
                <a:highlight>
                  <a:srgbClr val="FFFF00"/>
                </a:highlight>
              </a:rPr>
              <a:t>A storyboard is a </a:t>
            </a:r>
            <a:r>
              <a:rPr lang="en-GB" sz="9600" b="1" dirty="0">
                <a:solidFill>
                  <a:schemeClr val="bg1"/>
                </a:solidFill>
                <a:highlight>
                  <a:srgbClr val="FFFF00"/>
                </a:highlight>
              </a:rPr>
              <a:t>blueprint</a:t>
            </a:r>
            <a:r>
              <a:rPr lang="en-GB" sz="9600" dirty="0">
                <a:solidFill>
                  <a:schemeClr val="bg1"/>
                </a:solidFill>
                <a:highlight>
                  <a:srgbClr val="FFFF00"/>
                </a:highlight>
              </a:rPr>
              <a:t> that shows:</a:t>
            </a:r>
          </a:p>
          <a:p>
            <a:pPr lvl="1">
              <a:lnSpc>
                <a:spcPct val="120000"/>
              </a:lnSpc>
              <a:spcBef>
                <a:spcPts val="0"/>
              </a:spcBef>
            </a:pPr>
            <a:r>
              <a:rPr lang="en-GB" sz="9600" dirty="0"/>
              <a:t>The main pages of the site, </a:t>
            </a:r>
          </a:p>
          <a:p>
            <a:pPr lvl="1">
              <a:lnSpc>
                <a:spcPct val="120000"/>
              </a:lnSpc>
              <a:spcBef>
                <a:spcPts val="0"/>
              </a:spcBef>
            </a:pPr>
            <a:r>
              <a:rPr lang="en-GB" sz="9600" dirty="0"/>
              <a:t>What content goes where &amp; Active buttons</a:t>
            </a:r>
          </a:p>
          <a:p>
            <a:pPr>
              <a:lnSpc>
                <a:spcPct val="120000"/>
              </a:lnSpc>
              <a:spcBef>
                <a:spcPts val="0"/>
              </a:spcBef>
            </a:pPr>
            <a:r>
              <a:rPr lang="en-GB" sz="9600" dirty="0"/>
              <a:t>It’s a method to clearly outline the layout and purpose of each page before any coding or detailed design begins. It’s similar to a film storyboard but for web design, </a:t>
            </a:r>
            <a:r>
              <a:rPr lang="en-GB" sz="9600" dirty="0">
                <a:solidFill>
                  <a:schemeClr val="bg1"/>
                </a:solidFill>
                <a:highlight>
                  <a:srgbClr val="FFFF00"/>
                </a:highlight>
              </a:rPr>
              <a:t>it’s a sequence of panels that outline:</a:t>
            </a:r>
          </a:p>
          <a:p>
            <a:pPr lvl="1">
              <a:lnSpc>
                <a:spcPct val="120000"/>
              </a:lnSpc>
              <a:spcBef>
                <a:spcPts val="0"/>
              </a:spcBef>
            </a:pPr>
            <a:r>
              <a:rPr lang="en-GB" sz="9600" dirty="0"/>
              <a:t>Page structure, Navigation, Key content areas, User interactions, Layout ideas</a:t>
            </a:r>
          </a:p>
          <a:p>
            <a:pPr>
              <a:lnSpc>
                <a:spcPct val="120000"/>
              </a:lnSpc>
              <a:spcBef>
                <a:spcPts val="0"/>
              </a:spcBef>
            </a:pPr>
            <a:r>
              <a:rPr lang="en-GB" sz="9600" dirty="0"/>
              <a:t>It helps to  organise the site logically before designing or building anything.</a:t>
            </a:r>
          </a:p>
          <a:p>
            <a:pPr>
              <a:lnSpc>
                <a:spcPct val="120000"/>
              </a:lnSpc>
              <a:spcBef>
                <a:spcPts val="0"/>
              </a:spcBef>
            </a:pPr>
            <a:r>
              <a:rPr lang="en-GB" sz="9600" dirty="0"/>
              <a:t>The storyboard can be updated based on feedback from students or the team.</a:t>
            </a:r>
          </a:p>
          <a:p>
            <a:pPr>
              <a:lnSpc>
                <a:spcPct val="120000"/>
              </a:lnSpc>
              <a:spcBef>
                <a:spcPts val="0"/>
              </a:spcBef>
            </a:pPr>
            <a:r>
              <a:rPr lang="en-GB" sz="9600" b="1" dirty="0"/>
              <a:t>A storyboard can be created on paper, using Office365 tools such as tables in word, of using specific online digital tools such as (free):  </a:t>
            </a:r>
            <a:r>
              <a:rPr lang="en-GB" sz="9600" dirty="0">
                <a:hlinkClick r:id="rId2"/>
              </a:rPr>
              <a:t>Miro</a:t>
            </a:r>
            <a:r>
              <a:rPr lang="en-GB" sz="9600" dirty="0"/>
              <a:t>, </a:t>
            </a:r>
            <a:r>
              <a:rPr lang="en-GB" sz="9600" dirty="0">
                <a:hlinkClick r:id="rId3"/>
              </a:rPr>
              <a:t>Canva</a:t>
            </a:r>
            <a:r>
              <a:rPr lang="en-GB" sz="9600" dirty="0"/>
              <a:t>, </a:t>
            </a:r>
            <a:r>
              <a:rPr lang="en-GB" sz="9600" dirty="0">
                <a:hlinkClick r:id="rId4"/>
              </a:rPr>
              <a:t>Figma</a:t>
            </a:r>
            <a:r>
              <a:rPr lang="en-GB" sz="9600" dirty="0"/>
              <a:t>, </a:t>
            </a:r>
            <a:r>
              <a:rPr lang="en-GB" sz="9600" dirty="0">
                <a:hlinkClick r:id="rId5"/>
              </a:rPr>
              <a:t>Google Drawings</a:t>
            </a:r>
            <a:endParaRPr lang="en-GB" sz="9600" dirty="0"/>
          </a:p>
          <a:p>
            <a:pPr>
              <a:lnSpc>
                <a:spcPct val="120000"/>
              </a:lnSpc>
              <a:spcBef>
                <a:spcPts val="0"/>
              </a:spcBef>
            </a:pPr>
            <a:endParaRPr lang="en-GB" dirty="0"/>
          </a:p>
        </p:txBody>
      </p:sp>
      <p:grpSp>
        <p:nvGrpSpPr>
          <p:cNvPr id="8" name="Group 7">
            <a:extLst>
              <a:ext uri="{FF2B5EF4-FFF2-40B4-BE49-F238E27FC236}">
                <a16:creationId xmlns:a16="http://schemas.microsoft.com/office/drawing/2014/main" id="{F9CBA5C6-47DE-1ADE-21B8-FD81362E0345}"/>
              </a:ext>
            </a:extLst>
          </p:cNvPr>
          <p:cNvGrpSpPr/>
          <p:nvPr/>
        </p:nvGrpSpPr>
        <p:grpSpPr>
          <a:xfrm>
            <a:off x="8560131" y="77327"/>
            <a:ext cx="3377821" cy="3648892"/>
            <a:chOff x="4071937" y="1404937"/>
            <a:chExt cx="4048125" cy="4048125"/>
          </a:xfrm>
        </p:grpSpPr>
        <p:pic>
          <p:nvPicPr>
            <p:cNvPr id="5" name="Picture 4">
              <a:extLst>
                <a:ext uri="{FF2B5EF4-FFF2-40B4-BE49-F238E27FC236}">
                  <a16:creationId xmlns:a16="http://schemas.microsoft.com/office/drawing/2014/main" id="{2B76201D-CA10-92D6-DA69-6FB1BB8A1A2F}"/>
                </a:ext>
              </a:extLst>
            </p:cNvPr>
            <p:cNvPicPr>
              <a:picLocks noChangeAspect="1"/>
            </p:cNvPicPr>
            <p:nvPr/>
          </p:nvPicPr>
          <p:blipFill>
            <a:blip r:embed="rId6"/>
            <a:stretch>
              <a:fillRect/>
            </a:stretch>
          </p:blipFill>
          <p:spPr>
            <a:xfrm>
              <a:off x="4071937" y="1404937"/>
              <a:ext cx="4048125" cy="4048125"/>
            </a:xfrm>
            <a:prstGeom prst="rect">
              <a:avLst/>
            </a:prstGeom>
          </p:spPr>
        </p:pic>
        <p:pic>
          <p:nvPicPr>
            <p:cNvPr id="7" name="Picture 6">
              <a:extLst>
                <a:ext uri="{FF2B5EF4-FFF2-40B4-BE49-F238E27FC236}">
                  <a16:creationId xmlns:a16="http://schemas.microsoft.com/office/drawing/2014/main" id="{6D770A99-0E27-34A5-56B7-51F519554449}"/>
                </a:ext>
              </a:extLst>
            </p:cNvPr>
            <p:cNvPicPr>
              <a:picLocks noChangeAspect="1"/>
            </p:cNvPicPr>
            <p:nvPr/>
          </p:nvPicPr>
          <p:blipFill>
            <a:blip r:embed="rId7"/>
            <a:stretch>
              <a:fillRect/>
            </a:stretch>
          </p:blipFill>
          <p:spPr>
            <a:xfrm>
              <a:off x="6862762" y="3428998"/>
              <a:ext cx="1257300" cy="1968691"/>
            </a:xfrm>
            <a:prstGeom prst="rect">
              <a:avLst/>
            </a:prstGeom>
          </p:spPr>
        </p:pic>
      </p:grpSp>
      <p:pic>
        <p:nvPicPr>
          <p:cNvPr id="10" name="Graphic 9" descr="Blueprint outline">
            <a:extLst>
              <a:ext uri="{FF2B5EF4-FFF2-40B4-BE49-F238E27FC236}">
                <a16:creationId xmlns:a16="http://schemas.microsoft.com/office/drawing/2014/main" id="{CA881C29-2999-CCBD-912D-E5072E66AF7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p:blipFill>
        <p:spPr>
          <a:xfrm>
            <a:off x="186804" y="-8246"/>
            <a:ext cx="1113715" cy="1113715"/>
          </a:xfrm>
          <a:prstGeom prst="rect">
            <a:avLst/>
          </a:prstGeom>
        </p:spPr>
      </p:pic>
    </p:spTree>
    <p:extLst>
      <p:ext uri="{BB962C8B-B14F-4D97-AF65-F5344CB8AC3E}">
        <p14:creationId xmlns:p14="http://schemas.microsoft.com/office/powerpoint/2010/main" val="82915667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id="{55020AA4-CE16-8804-144B-B05B23146EE8}"/>
              </a:ext>
            </a:extLst>
          </p:cNvPr>
          <p:cNvPicPr>
            <a:picLocks noChangeAspect="1"/>
          </p:cNvPicPr>
          <p:nvPr/>
        </p:nvPicPr>
        <p:blipFill>
          <a:blip r:embed="rId3"/>
          <a:stretch>
            <a:fillRect/>
          </a:stretch>
        </p:blipFill>
        <p:spPr>
          <a:xfrm>
            <a:off x="5742988" y="2012677"/>
            <a:ext cx="6357661" cy="3387362"/>
          </a:xfrm>
          <a:prstGeom prst="rect">
            <a:avLst/>
          </a:prstGeom>
        </p:spPr>
      </p:pic>
      <p:sp>
        <p:nvSpPr>
          <p:cNvPr id="2" name="Title 1"/>
          <p:cNvSpPr>
            <a:spLocks noGrp="1"/>
          </p:cNvSpPr>
          <p:nvPr>
            <p:ph type="title"/>
          </p:nvPr>
        </p:nvSpPr>
        <p:spPr>
          <a:xfrm>
            <a:off x="521025" y="265035"/>
            <a:ext cx="7394778" cy="1064043"/>
          </a:xfrm>
        </p:spPr>
        <p:txBody>
          <a:bodyPr>
            <a:noAutofit/>
          </a:bodyPr>
          <a:lstStyle/>
          <a:p>
            <a:r>
              <a:rPr lang="en-GB" sz="4000" u="sng" dirty="0">
                <a:latin typeface="Calibri" panose="020F0502020204030204" pitchFamily="34" charset="0"/>
                <a:cs typeface="Calibri" panose="020F0502020204030204" pitchFamily="34" charset="0"/>
              </a:rPr>
              <a:t>Prototype Design: </a:t>
            </a:r>
            <a:r>
              <a:rPr lang="en-GB" sz="4800" u="sng" dirty="0">
                <a:solidFill>
                  <a:srgbClr val="0070C0"/>
                </a:solidFill>
                <a:highlight>
                  <a:srgbClr val="FFFF00"/>
                </a:highlight>
                <a:latin typeface="Calibri" panose="020F0502020204030204" pitchFamily="34" charset="0"/>
                <a:cs typeface="Calibri" panose="020F0502020204030204" pitchFamily="34" charset="0"/>
              </a:rPr>
              <a:t>Uizard.io</a:t>
            </a:r>
            <a:endParaRPr lang="en-GB" sz="4000" u="sng" dirty="0">
              <a:solidFill>
                <a:srgbClr val="0070C0"/>
              </a:solidFill>
              <a:highlight>
                <a:srgbClr val="FFFF00"/>
              </a:highlight>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357064" y="1607164"/>
            <a:ext cx="8386342" cy="4856272"/>
          </a:xfrm>
          <a:solidFill>
            <a:schemeClr val="bg1">
              <a:alpha val="70000"/>
            </a:schemeClr>
          </a:solidFill>
          <a:ln>
            <a:solidFill>
              <a:srgbClr val="FFFF00"/>
            </a:solidFill>
          </a:ln>
        </p:spPr>
        <p:txBody>
          <a:bodyPr>
            <a:noAutofit/>
          </a:bodyPr>
          <a:lstStyle/>
          <a:p>
            <a:pPr>
              <a:lnSpc>
                <a:spcPct val="100000"/>
              </a:lnSpc>
              <a:spcBef>
                <a:spcPts val="0"/>
              </a:spcBef>
            </a:pPr>
            <a:r>
              <a:rPr lang="en-US" sz="2400" dirty="0"/>
              <a:t>Uizard is a UI design tool for </a:t>
            </a:r>
            <a:r>
              <a:rPr lang="en-US" sz="2400" dirty="0">
                <a:solidFill>
                  <a:schemeClr val="bg1"/>
                </a:solidFill>
                <a:highlight>
                  <a:srgbClr val="FFFF00"/>
                </a:highlight>
              </a:rPr>
              <a:t>creating wireframes, mockups, and Web &amp; Mobile App prototypes.</a:t>
            </a:r>
          </a:p>
          <a:p>
            <a:pPr>
              <a:lnSpc>
                <a:spcPct val="100000"/>
              </a:lnSpc>
              <a:spcBef>
                <a:spcPts val="0"/>
              </a:spcBef>
            </a:pPr>
            <a:r>
              <a:rPr lang="en-US" sz="2400" dirty="0"/>
              <a:t>Uizard also allow you to convert hand-drawn sketches into wireframes. And Transforms wireframes into prototypes.</a:t>
            </a:r>
          </a:p>
          <a:p>
            <a:pPr>
              <a:lnSpc>
                <a:spcPct val="100000"/>
              </a:lnSpc>
              <a:spcBef>
                <a:spcPts val="0"/>
              </a:spcBef>
            </a:pPr>
            <a:r>
              <a:rPr lang="en-US" sz="2400" dirty="0"/>
              <a:t>Uizard has many pre-made design templates you can modify.</a:t>
            </a:r>
          </a:p>
          <a:p>
            <a:pPr>
              <a:lnSpc>
                <a:spcPct val="100000"/>
              </a:lnSpc>
              <a:spcBef>
                <a:spcPts val="0"/>
              </a:spcBef>
            </a:pPr>
            <a:r>
              <a:rPr lang="en-US" sz="2400" dirty="0" err="1"/>
              <a:t>Uizard</a:t>
            </a:r>
            <a:r>
              <a:rPr lang="en-US" sz="2400" dirty="0"/>
              <a:t> allows online Team collaboration.</a:t>
            </a:r>
          </a:p>
          <a:p>
            <a:pPr>
              <a:lnSpc>
                <a:spcPct val="100000"/>
              </a:lnSpc>
              <a:spcBef>
                <a:spcPts val="0"/>
              </a:spcBef>
            </a:pPr>
            <a:r>
              <a:rPr lang="en-US" sz="2400" dirty="0"/>
              <a:t>And has AI features e.g. draw or screenshot a design you like and it will create a customizable version for you to edit. </a:t>
            </a:r>
          </a:p>
          <a:p>
            <a:pPr>
              <a:lnSpc>
                <a:spcPct val="100000"/>
              </a:lnSpc>
              <a:spcBef>
                <a:spcPts val="0"/>
              </a:spcBef>
            </a:pPr>
            <a:r>
              <a:rPr lang="en-US" sz="2400" dirty="0" err="1"/>
              <a:t>Uizard</a:t>
            </a:r>
            <a:r>
              <a:rPr lang="en-US" sz="2400" dirty="0"/>
              <a:t> can also create a customizable prototype from a Generative AI text, a feature called </a:t>
            </a:r>
            <a:r>
              <a:rPr lang="en-US" sz="2400" dirty="0" err="1"/>
              <a:t>Autodesigner</a:t>
            </a:r>
            <a:r>
              <a:rPr lang="en-US" sz="2400" dirty="0"/>
              <a:t>. </a:t>
            </a:r>
          </a:p>
          <a:p>
            <a:pPr>
              <a:lnSpc>
                <a:spcPct val="100000"/>
              </a:lnSpc>
              <a:spcBef>
                <a:spcPts val="0"/>
              </a:spcBef>
            </a:pPr>
            <a:r>
              <a:rPr lang="en-US" sz="2400" dirty="0"/>
              <a:t>With </a:t>
            </a:r>
            <a:r>
              <a:rPr lang="en-US" sz="2400" dirty="0" err="1"/>
              <a:t>Autodesigner</a:t>
            </a:r>
            <a:r>
              <a:rPr lang="en-US" sz="2400" dirty="0"/>
              <a:t>, simply type text &amp; it will create a prototype design for you.</a:t>
            </a:r>
          </a:p>
          <a:p>
            <a:pPr>
              <a:lnSpc>
                <a:spcPct val="100000"/>
              </a:lnSpc>
              <a:spcBef>
                <a:spcPts val="0"/>
              </a:spcBef>
            </a:pPr>
            <a:r>
              <a:rPr lang="en-US" sz="2400" dirty="0" err="1"/>
              <a:t>Uizard</a:t>
            </a:r>
            <a:r>
              <a:rPr lang="en-US" sz="2400" dirty="0"/>
              <a:t> has a free, Pro and business </a:t>
            </a:r>
            <a:r>
              <a:rPr lang="en-US" sz="2400" dirty="0">
                <a:hlinkClick r:id="rId4"/>
              </a:rPr>
              <a:t>pricing structure</a:t>
            </a:r>
            <a:r>
              <a:rPr lang="en-US" sz="2400" dirty="0"/>
              <a:t>:</a:t>
            </a:r>
            <a:r>
              <a:rPr lang="en-GB" sz="2400" dirty="0"/>
              <a:t> </a:t>
            </a:r>
            <a:r>
              <a:rPr lang="en-GB" sz="2400" u="sng" dirty="0">
                <a:solidFill>
                  <a:srgbClr val="0070C0"/>
                </a:solidFill>
                <a:highlight>
                  <a:srgbClr val="FFFF00"/>
                </a:highlight>
              </a:rPr>
              <a:t>www.</a:t>
            </a:r>
            <a:r>
              <a:rPr lang="en-US" sz="2400" dirty="0">
                <a:solidFill>
                  <a:srgbClr val="7030A0"/>
                </a:solidFill>
                <a:highlight>
                  <a:srgbClr val="FFFF00"/>
                </a:highlight>
                <a:hlinkClick r:id="rId5">
                  <a:extLst>
                    <a:ext uri="{A12FA001-AC4F-418D-AE19-62706E023703}">
                      <ahyp:hlinkClr xmlns:ahyp="http://schemas.microsoft.com/office/drawing/2018/hyperlinkcolor" val="tx"/>
                    </a:ext>
                  </a:extLst>
                </a:hlinkClick>
              </a:rPr>
              <a:t>Uizard.io</a:t>
            </a:r>
            <a:endParaRPr lang="en-US" sz="2400" dirty="0">
              <a:solidFill>
                <a:srgbClr val="7030A0"/>
              </a:solidFill>
              <a:highlight>
                <a:srgbClr val="FFFF00"/>
              </a:highlight>
            </a:endParaRPr>
          </a:p>
        </p:txBody>
      </p:sp>
      <p:sp>
        <p:nvSpPr>
          <p:cNvPr id="4" name="Rectangle 3">
            <a:extLst>
              <a:ext uri="{FF2B5EF4-FFF2-40B4-BE49-F238E27FC236}">
                <a16:creationId xmlns:a16="http://schemas.microsoft.com/office/drawing/2014/main" id="{99389668-6DBA-40AA-863D-B99824DA55E4}"/>
              </a:ext>
            </a:extLst>
          </p:cNvPr>
          <p:cNvSpPr/>
          <p:nvPr/>
        </p:nvSpPr>
        <p:spPr>
          <a:xfrm>
            <a:off x="417362" y="219884"/>
            <a:ext cx="11203707"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5" name="Rectangle 4">
            <a:extLst>
              <a:ext uri="{FF2B5EF4-FFF2-40B4-BE49-F238E27FC236}">
                <a16:creationId xmlns:a16="http://schemas.microsoft.com/office/drawing/2014/main" id="{E85D88D6-AD5B-47C3-A018-F7A6A4B36B38}"/>
              </a:ext>
            </a:extLst>
          </p:cNvPr>
          <p:cNvSpPr/>
          <p:nvPr/>
        </p:nvSpPr>
        <p:spPr>
          <a:xfrm>
            <a:off x="357064" y="394564"/>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Graphic 5" descr="Blueprint outline">
            <a:extLst>
              <a:ext uri="{FF2B5EF4-FFF2-40B4-BE49-F238E27FC236}">
                <a16:creationId xmlns:a16="http://schemas.microsoft.com/office/drawing/2014/main" id="{DC0E7B45-DBEB-46BD-9E4D-A95466C3D5B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10434499" y="138297"/>
            <a:ext cx="1113715" cy="1113715"/>
          </a:xfrm>
          <a:prstGeom prst="rect">
            <a:avLst/>
          </a:prstGeom>
        </p:spPr>
      </p:pic>
      <p:sp>
        <p:nvSpPr>
          <p:cNvPr id="10" name="TextBox 9">
            <a:extLst>
              <a:ext uri="{FF2B5EF4-FFF2-40B4-BE49-F238E27FC236}">
                <a16:creationId xmlns:a16="http://schemas.microsoft.com/office/drawing/2014/main" id="{E9DA308C-DFD1-AA39-48AC-DAAE48E0D345}"/>
              </a:ext>
            </a:extLst>
          </p:cNvPr>
          <p:cNvSpPr txBox="1"/>
          <p:nvPr/>
        </p:nvSpPr>
        <p:spPr>
          <a:xfrm>
            <a:off x="1942010" y="1143396"/>
            <a:ext cx="8081556" cy="461665"/>
          </a:xfrm>
          <a:prstGeom prst="rect">
            <a:avLst/>
          </a:prstGeom>
          <a:solidFill>
            <a:schemeClr val="tx1"/>
          </a:solidFill>
          <a:ln w="28575">
            <a:solidFill>
              <a:srgbClr val="FFFF00"/>
            </a:solidFill>
          </a:ln>
        </p:spPr>
        <p:txBody>
          <a:bodyPr wrap="square">
            <a:spAutoFit/>
          </a:bodyPr>
          <a:lstStyle/>
          <a:p>
            <a:r>
              <a:rPr lang="en-US" sz="2400" dirty="0">
                <a:hlinkClick r:id="rId5"/>
              </a:rPr>
              <a:t>Uizard | App, Web, &amp; UI Design Made Easy | Powered By AI</a:t>
            </a:r>
            <a:endParaRPr lang="en-GB" sz="2400" dirty="0"/>
          </a:p>
        </p:txBody>
      </p:sp>
      <p:pic>
        <p:nvPicPr>
          <p:cNvPr id="14" name="Graphic 13" descr="Play with solid fill">
            <a:extLst>
              <a:ext uri="{FF2B5EF4-FFF2-40B4-BE49-F238E27FC236}">
                <a16:creationId xmlns:a16="http://schemas.microsoft.com/office/drawing/2014/main" id="{B500321E-08BA-03F3-A298-E74ECAD1390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307807" y="4703716"/>
            <a:ext cx="1228022" cy="1228022"/>
          </a:xfrm>
          <a:prstGeom prst="rect">
            <a:avLst/>
          </a:prstGeom>
        </p:spPr>
      </p:pic>
    </p:spTree>
    <p:extLst>
      <p:ext uri="{BB962C8B-B14F-4D97-AF65-F5344CB8AC3E}">
        <p14:creationId xmlns:p14="http://schemas.microsoft.com/office/powerpoint/2010/main" val="114276144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8321836-86E8-4E6E-A494-A1B699775791}"/>
              </a:ext>
            </a:extLst>
          </p:cNvPr>
          <p:cNvSpPr txBox="1">
            <a:spLocks/>
          </p:cNvSpPr>
          <p:nvPr/>
        </p:nvSpPr>
        <p:spPr>
          <a:xfrm>
            <a:off x="601705" y="158407"/>
            <a:ext cx="10353772" cy="13904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800" b="1" dirty="0">
                <a:solidFill>
                  <a:schemeClr val="bg1"/>
                </a:solidFill>
                <a:highlight>
                  <a:srgbClr val="FFFF00"/>
                </a:highlight>
              </a:rPr>
              <a:t>Demo:</a:t>
            </a:r>
            <a:r>
              <a:rPr lang="en-US" sz="4800" b="1" dirty="0">
                <a:solidFill>
                  <a:schemeClr val="bg1"/>
                </a:solidFill>
              </a:rPr>
              <a:t> </a:t>
            </a:r>
            <a:r>
              <a:rPr lang="en-US" sz="4800" b="1" dirty="0"/>
              <a:t>Uizard</a:t>
            </a:r>
          </a:p>
        </p:txBody>
      </p:sp>
      <p:sp>
        <p:nvSpPr>
          <p:cNvPr id="3" name="Content Placeholder 2"/>
          <p:cNvSpPr>
            <a:spLocks noGrp="1"/>
          </p:cNvSpPr>
          <p:nvPr>
            <p:ph idx="1"/>
          </p:nvPr>
        </p:nvSpPr>
        <p:spPr>
          <a:xfrm>
            <a:off x="334872" y="1519031"/>
            <a:ext cx="11329038" cy="4637007"/>
          </a:xfrm>
        </p:spPr>
        <p:txBody>
          <a:bodyPr vert="horz" lIns="91440" tIns="45720" rIns="91440" bIns="45720" rtlCol="0">
            <a:noAutofit/>
          </a:bodyPr>
          <a:lstStyle/>
          <a:p>
            <a:pPr>
              <a:lnSpc>
                <a:spcPct val="110000"/>
              </a:lnSpc>
              <a:spcBef>
                <a:spcPts val="600"/>
              </a:spcBef>
            </a:pPr>
            <a:r>
              <a:rPr lang="en-GB" dirty="0"/>
              <a:t>Uizard (</a:t>
            </a:r>
            <a:r>
              <a:rPr lang="en-US" dirty="0">
                <a:hlinkClick r:id="rId3"/>
              </a:rPr>
              <a:t>https://uizard.io</a:t>
            </a:r>
            <a:r>
              <a:rPr lang="en-US" dirty="0"/>
              <a:t>) </a:t>
            </a:r>
            <a:r>
              <a:rPr lang="en-GB" dirty="0"/>
              <a:t>is a great tool for creating wireframes, </a:t>
            </a:r>
            <a:r>
              <a:rPr lang="en-GB" dirty="0" err="1"/>
              <a:t>mockups</a:t>
            </a:r>
            <a:r>
              <a:rPr lang="en-GB" dirty="0"/>
              <a:t> &amp; prototypes.</a:t>
            </a:r>
          </a:p>
          <a:p>
            <a:pPr>
              <a:lnSpc>
                <a:spcPct val="110000"/>
              </a:lnSpc>
              <a:spcBef>
                <a:spcPts val="600"/>
              </a:spcBef>
            </a:pPr>
            <a:r>
              <a:rPr lang="en-GB" dirty="0"/>
              <a:t>It has a free level for students.</a:t>
            </a:r>
          </a:p>
          <a:p>
            <a:pPr>
              <a:lnSpc>
                <a:spcPct val="110000"/>
              </a:lnSpc>
              <a:spcBef>
                <a:spcPts val="600"/>
              </a:spcBef>
            </a:pPr>
            <a:r>
              <a:rPr lang="en-GB" dirty="0">
                <a:solidFill>
                  <a:schemeClr val="bg1"/>
                </a:solidFill>
                <a:highlight>
                  <a:srgbClr val="FFFF00"/>
                </a:highlight>
              </a:rPr>
              <a:t>Play: </a:t>
            </a:r>
            <a:r>
              <a:rPr lang="en-GB" dirty="0">
                <a:hlinkClick r:id="rId4"/>
              </a:rPr>
              <a:t>Uizard Wireframe example</a:t>
            </a:r>
            <a:r>
              <a:rPr lang="en-GB" dirty="0"/>
              <a:t> (Mobile App)</a:t>
            </a:r>
          </a:p>
          <a:p>
            <a:pPr lvl="1">
              <a:lnSpc>
                <a:spcPct val="110000"/>
              </a:lnSpc>
              <a:spcBef>
                <a:spcPts val="600"/>
              </a:spcBef>
            </a:pPr>
            <a:r>
              <a:rPr lang="en-GB" dirty="0"/>
              <a:t>Bg. </a:t>
            </a:r>
            <a:r>
              <a:rPr lang="en-GB" dirty="0">
                <a:hlinkClick r:id="rId5"/>
              </a:rPr>
              <a:t>Web App example</a:t>
            </a:r>
            <a:r>
              <a:rPr lang="en-GB" dirty="0"/>
              <a:t>.</a:t>
            </a:r>
          </a:p>
          <a:p>
            <a:pPr>
              <a:lnSpc>
                <a:spcPct val="110000"/>
              </a:lnSpc>
              <a:spcBef>
                <a:spcPts val="600"/>
              </a:spcBef>
            </a:pPr>
            <a:r>
              <a:rPr lang="en-GB" dirty="0">
                <a:solidFill>
                  <a:schemeClr val="bg1"/>
                </a:solidFill>
                <a:highlight>
                  <a:srgbClr val="FFFF00"/>
                </a:highlight>
              </a:rPr>
              <a:t>Play: </a:t>
            </a:r>
            <a:r>
              <a:rPr lang="en-US" dirty="0">
                <a:hlinkClick r:id="rId6"/>
              </a:rPr>
              <a:t>Design an App Using a Screenshot</a:t>
            </a:r>
            <a:endParaRPr lang="en-US" dirty="0"/>
          </a:p>
          <a:p>
            <a:pPr>
              <a:lnSpc>
                <a:spcPct val="110000"/>
              </a:lnSpc>
              <a:spcBef>
                <a:spcPts val="600"/>
              </a:spcBef>
            </a:pPr>
            <a:r>
              <a:rPr lang="en-US" dirty="0"/>
              <a:t>Bg. </a:t>
            </a:r>
            <a:r>
              <a:rPr lang="en-US" dirty="0">
                <a:solidFill>
                  <a:schemeClr val="bg1"/>
                </a:solidFill>
                <a:highlight>
                  <a:srgbClr val="FFFF00"/>
                </a:highlight>
              </a:rPr>
              <a:t>Pro level:</a:t>
            </a:r>
            <a:r>
              <a:rPr lang="en-US" dirty="0">
                <a:solidFill>
                  <a:schemeClr val="bg1"/>
                </a:solidFill>
              </a:rPr>
              <a:t> </a:t>
            </a:r>
            <a:r>
              <a:rPr lang="en-US" sz="2800" dirty="0">
                <a:hlinkClick r:id="rId7"/>
              </a:rPr>
              <a:t>Uizard AI </a:t>
            </a:r>
            <a:r>
              <a:rPr lang="en-US" sz="2800" dirty="0" err="1">
                <a:hlinkClick r:id="rId7"/>
              </a:rPr>
              <a:t>Autodesigner</a:t>
            </a:r>
            <a:r>
              <a:rPr lang="en-US" sz="2800" dirty="0">
                <a:hlinkClick r:id="rId7"/>
              </a:rPr>
              <a:t>: Generate an App Design from Text </a:t>
            </a:r>
            <a:endParaRPr lang="en-US" sz="2800" dirty="0"/>
          </a:p>
          <a:p>
            <a:pPr lvl="1">
              <a:lnSpc>
                <a:spcPct val="110000"/>
              </a:lnSpc>
              <a:spcBef>
                <a:spcPts val="600"/>
              </a:spcBef>
            </a:pPr>
            <a:r>
              <a:rPr lang="en-US" sz="2000" dirty="0"/>
              <a:t>Bg. Uizard AI </a:t>
            </a:r>
            <a:r>
              <a:rPr lang="en-US" sz="2000" dirty="0" err="1"/>
              <a:t>Autodesigner</a:t>
            </a:r>
            <a:r>
              <a:rPr lang="en-US" sz="2000" dirty="0"/>
              <a:t> 1.5: </a:t>
            </a:r>
            <a:r>
              <a:rPr lang="en-US" sz="2000" dirty="0">
                <a:hlinkClick r:id="rId8"/>
              </a:rPr>
              <a:t>App Design from a Text Prompt + Updates</a:t>
            </a:r>
            <a:endParaRPr lang="en-US" sz="2000" dirty="0"/>
          </a:p>
          <a:p>
            <a:pPr lvl="1">
              <a:lnSpc>
                <a:spcPct val="110000"/>
              </a:lnSpc>
              <a:spcBef>
                <a:spcPts val="600"/>
              </a:spcBef>
            </a:pPr>
            <a:r>
              <a:rPr lang="en-US" sz="2000" dirty="0"/>
              <a:t>Bg. Y</a:t>
            </a:r>
            <a:r>
              <a:rPr lang="en-US" sz="1600" b="0" i="0" dirty="0">
                <a:effectLst/>
                <a:latin typeface="Google Sans"/>
              </a:rPr>
              <a:t>ou can publish a working prototype with </a:t>
            </a:r>
            <a:r>
              <a:rPr lang="en-US" sz="1600" b="0" i="0" dirty="0" err="1">
                <a:effectLst/>
                <a:latin typeface="Google Sans"/>
              </a:rPr>
              <a:t>Uizard</a:t>
            </a:r>
            <a:r>
              <a:rPr lang="en-US" sz="1600" b="0" i="0" dirty="0">
                <a:effectLst/>
                <a:latin typeface="Google Sans"/>
              </a:rPr>
              <a:t>, meaning you can create an interactive mockup that simulates how a website or app would function, including clickable elements and transitions, but you cannot directly publish a fully functional website or app that can be deployed live on a server as </a:t>
            </a:r>
            <a:r>
              <a:rPr lang="en-US" sz="1600" b="0" i="0" dirty="0" err="1">
                <a:effectLst/>
                <a:latin typeface="Google Sans"/>
              </a:rPr>
              <a:t>Uizard</a:t>
            </a:r>
            <a:r>
              <a:rPr lang="en-US" sz="1600" b="0" i="0" dirty="0">
                <a:effectLst/>
                <a:latin typeface="Google Sans"/>
              </a:rPr>
              <a:t> does not generate code for full functionality; you would need to implement the design into a live application based on your </a:t>
            </a:r>
            <a:r>
              <a:rPr lang="en-US" sz="1600" b="0" i="0" dirty="0" err="1">
                <a:effectLst/>
                <a:latin typeface="Google Sans"/>
              </a:rPr>
              <a:t>Uizard</a:t>
            </a:r>
            <a:r>
              <a:rPr lang="en-US" sz="1600" b="0" i="0" dirty="0">
                <a:effectLst/>
                <a:latin typeface="Google Sans"/>
              </a:rPr>
              <a:t> prototype.</a:t>
            </a:r>
            <a:endParaRPr lang="en-US" sz="2000" dirty="0"/>
          </a:p>
        </p:txBody>
      </p:sp>
      <p:sp>
        <p:nvSpPr>
          <p:cNvPr id="5" name="Rectangle 4">
            <a:extLst>
              <a:ext uri="{FF2B5EF4-FFF2-40B4-BE49-F238E27FC236}">
                <a16:creationId xmlns:a16="http://schemas.microsoft.com/office/drawing/2014/main" id="{FB7F8B92-914F-44D0-8EE0-33B551FFDBFF}"/>
              </a:ext>
            </a:extLst>
          </p:cNvPr>
          <p:cNvSpPr/>
          <p:nvPr/>
        </p:nvSpPr>
        <p:spPr>
          <a:xfrm>
            <a:off x="415398" y="281862"/>
            <a:ext cx="10671676"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6" name="Rectangle 5">
            <a:extLst>
              <a:ext uri="{FF2B5EF4-FFF2-40B4-BE49-F238E27FC236}">
                <a16:creationId xmlns:a16="http://schemas.microsoft.com/office/drawing/2014/main" id="{49E011D7-0975-4D89-AF21-7C03BEACD8B6}"/>
              </a:ext>
            </a:extLst>
          </p:cNvPr>
          <p:cNvSpPr/>
          <p:nvPr/>
        </p:nvSpPr>
        <p:spPr>
          <a:xfrm>
            <a:off x="355101" y="409312"/>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7F30AFDD-E238-463E-94EB-FAC69F351B27}"/>
              </a:ext>
            </a:extLst>
          </p:cNvPr>
          <p:cNvSpPr txBox="1"/>
          <p:nvPr/>
        </p:nvSpPr>
        <p:spPr>
          <a:xfrm>
            <a:off x="9751908" y="6870700"/>
            <a:ext cx="244009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9" tooltip="http://informatica4iesbaixpenedes.blogspot.com/">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0"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13" name="TextBox 12">
            <a:extLst>
              <a:ext uri="{FF2B5EF4-FFF2-40B4-BE49-F238E27FC236}">
                <a16:creationId xmlns:a16="http://schemas.microsoft.com/office/drawing/2014/main" id="{67C71A32-8D9F-4AAB-8988-E7B310723BA5}"/>
              </a:ext>
            </a:extLst>
          </p:cNvPr>
          <p:cNvSpPr txBox="1"/>
          <p:nvPr/>
        </p:nvSpPr>
        <p:spPr>
          <a:xfrm>
            <a:off x="7299117" y="6870700"/>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9" tooltip="http://informatica4iesbaixpenedes.blogspot.com/">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0"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pic>
        <p:nvPicPr>
          <p:cNvPr id="7" name="Picture 6" descr="A yellow circle with a white letter u&#10;&#10;Description automatically generated">
            <a:extLst>
              <a:ext uri="{FF2B5EF4-FFF2-40B4-BE49-F238E27FC236}">
                <a16:creationId xmlns:a16="http://schemas.microsoft.com/office/drawing/2014/main" id="{780A0DEC-1693-6E33-E8FC-744A76D919B9}"/>
              </a:ext>
            </a:extLst>
          </p:cNvPr>
          <p:cNvPicPr>
            <a:picLocks noChangeAspect="1"/>
          </p:cNvPicPr>
          <p:nvPr/>
        </p:nvPicPr>
        <p:blipFill>
          <a:blip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10265846" y="152395"/>
            <a:ext cx="1510756" cy="1510756"/>
          </a:xfrm>
          <a:prstGeom prst="rect">
            <a:avLst/>
          </a:prstGeom>
        </p:spPr>
      </p:pic>
      <p:pic>
        <p:nvPicPr>
          <p:cNvPr id="11" name="Picture 10" descr="A phone and a drawing&#10;&#10;Description automatically generated">
            <a:extLst>
              <a:ext uri="{FF2B5EF4-FFF2-40B4-BE49-F238E27FC236}">
                <a16:creationId xmlns:a16="http://schemas.microsoft.com/office/drawing/2014/main" id="{831D6330-9668-A6B8-9C64-C31F2D8505D9}"/>
              </a:ext>
            </a:extLst>
          </p:cNvPr>
          <p:cNvPicPr>
            <a:picLocks noChangeAspect="1"/>
          </p:cNvPicPr>
          <p:nvPr/>
        </p:nvPicPr>
        <p:blipFill>
          <a:blip r:embed="rId13">
            <a:extLst>
              <a:ext uri="{28A0092B-C50C-407E-A947-70E740481C1C}">
                <a14:useLocalDpi xmlns:a14="http://schemas.microsoft.com/office/drawing/2010/main" val="0"/>
              </a:ext>
              <a:ext uri="{837473B0-CC2E-450A-ABE3-18F120FF3D39}">
                <a1611:picAttrSrcUrl xmlns:a1611="http://schemas.microsoft.com/office/drawing/2016/11/main" r:id="rId14"/>
              </a:ext>
            </a:extLst>
          </a:blip>
          <a:stretch>
            <a:fillRect/>
          </a:stretch>
        </p:blipFill>
        <p:spPr>
          <a:xfrm>
            <a:off x="7802880" y="2110238"/>
            <a:ext cx="3973722" cy="2483577"/>
          </a:xfrm>
          <a:prstGeom prst="rect">
            <a:avLst/>
          </a:prstGeom>
        </p:spPr>
      </p:pic>
    </p:spTree>
    <p:extLst>
      <p:ext uri="{BB962C8B-B14F-4D97-AF65-F5344CB8AC3E}">
        <p14:creationId xmlns:p14="http://schemas.microsoft.com/office/powerpoint/2010/main" val="327424258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7" name="Rectangle 1045">
            <a:extLst>
              <a:ext uri="{FF2B5EF4-FFF2-40B4-BE49-F238E27FC236}">
                <a16:creationId xmlns:a16="http://schemas.microsoft.com/office/drawing/2014/main" id="{6ECA6DCB-B7E1-40A9-9524-540C6DA40B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85EE779-73C9-4049-A8F8-A3738D3BE3C1}"/>
              </a:ext>
            </a:extLst>
          </p:cNvPr>
          <p:cNvSpPr>
            <a:spLocks noGrp="1"/>
          </p:cNvSpPr>
          <p:nvPr>
            <p:ph type="title"/>
          </p:nvPr>
        </p:nvSpPr>
        <p:spPr>
          <a:xfrm>
            <a:off x="589560" y="856180"/>
            <a:ext cx="5279408" cy="1128068"/>
          </a:xfrm>
        </p:spPr>
        <p:txBody>
          <a:bodyPr anchor="ctr">
            <a:normAutofit/>
          </a:bodyPr>
          <a:lstStyle/>
          <a:p>
            <a:r>
              <a:rPr lang="en-US" sz="4800" b="1" dirty="0">
                <a:solidFill>
                  <a:schemeClr val="bg1"/>
                </a:solidFill>
                <a:highlight>
                  <a:srgbClr val="FFFF00"/>
                </a:highlight>
              </a:rPr>
              <a:t>Demo:</a:t>
            </a:r>
            <a:r>
              <a:rPr lang="en-US" sz="4800" b="1" dirty="0">
                <a:solidFill>
                  <a:schemeClr val="bg1"/>
                </a:solidFill>
              </a:rPr>
              <a:t> </a:t>
            </a:r>
            <a:r>
              <a:rPr lang="en-GB" sz="4800" b="1" dirty="0"/>
              <a:t>Miro.com</a:t>
            </a:r>
          </a:p>
        </p:txBody>
      </p:sp>
      <p:grpSp>
        <p:nvGrpSpPr>
          <p:cNvPr id="1059" name="Group 1047">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049" name="Rectangle 1048">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60" name="Rectangle 1049">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61" name="Rectangle 1051">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78ED9E2-6013-4961-A373-EBB25975F883}"/>
              </a:ext>
            </a:extLst>
          </p:cNvPr>
          <p:cNvSpPr>
            <a:spLocks noGrp="1"/>
          </p:cNvSpPr>
          <p:nvPr>
            <p:ph idx="1"/>
          </p:nvPr>
        </p:nvSpPr>
        <p:spPr>
          <a:xfrm>
            <a:off x="590718" y="2330505"/>
            <a:ext cx="6128749" cy="4243160"/>
          </a:xfrm>
        </p:spPr>
        <p:txBody>
          <a:bodyPr anchor="t">
            <a:normAutofit/>
          </a:bodyPr>
          <a:lstStyle/>
          <a:p>
            <a:pPr>
              <a:spcBef>
                <a:spcPts val="600"/>
              </a:spcBef>
              <a:spcAft>
                <a:spcPts val="0"/>
              </a:spcAft>
            </a:pPr>
            <a:r>
              <a:rPr lang="en-US" dirty="0"/>
              <a:t>Miro is an online individual / collaborative platform that allows you to create </a:t>
            </a:r>
            <a:r>
              <a:rPr lang="en-US" b="1" dirty="0">
                <a:solidFill>
                  <a:schemeClr val="bg1"/>
                </a:solidFill>
                <a:highlight>
                  <a:srgbClr val="FFFF00"/>
                </a:highlight>
              </a:rPr>
              <a:t>flowcharts, Gantt charts and wire-frame diagrams</a:t>
            </a:r>
            <a:r>
              <a:rPr lang="en-US" dirty="0"/>
              <a:t>.</a:t>
            </a:r>
          </a:p>
          <a:p>
            <a:pPr marL="0" indent="0">
              <a:spcBef>
                <a:spcPts val="600"/>
              </a:spcBef>
              <a:spcAft>
                <a:spcPts val="0"/>
              </a:spcAft>
              <a:buNone/>
            </a:pPr>
            <a:endParaRPr lang="en-US" dirty="0"/>
          </a:p>
          <a:p>
            <a:pPr>
              <a:spcBef>
                <a:spcPts val="600"/>
              </a:spcBef>
              <a:spcAft>
                <a:spcPts val="0"/>
              </a:spcAft>
            </a:pPr>
            <a:r>
              <a:rPr lang="en-GB" dirty="0">
                <a:solidFill>
                  <a:srgbClr val="FF0000"/>
                </a:solidFill>
                <a:highlight>
                  <a:srgbClr val="FFFF00"/>
                </a:highlight>
              </a:rPr>
              <a:t>Play: </a:t>
            </a:r>
            <a:r>
              <a:rPr lang="en-GB" dirty="0">
                <a:latin typeface="+mn-lt"/>
                <a:hlinkClick r:id="rId2"/>
              </a:rPr>
              <a:t>Video Overview</a:t>
            </a:r>
            <a:r>
              <a:rPr lang="en-GB" dirty="0">
                <a:latin typeface="+mn-lt"/>
              </a:rPr>
              <a:t>: </a:t>
            </a:r>
            <a:r>
              <a:rPr lang="en-GB" dirty="0"/>
              <a:t>Up </a:t>
            </a:r>
            <a:r>
              <a:rPr lang="en-GB" dirty="0">
                <a:latin typeface="+mn-lt"/>
              </a:rPr>
              <a:t>to 6:21mins</a:t>
            </a:r>
          </a:p>
        </p:txBody>
      </p:sp>
      <p:sp>
        <p:nvSpPr>
          <p:cNvPr id="1062" name="Rectangle 1053">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56" name="Rectangle 1055">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Graphical user interface, application&#10;&#10;Description automatically generated">
            <a:hlinkClick r:id="rId2"/>
            <a:extLst>
              <a:ext uri="{FF2B5EF4-FFF2-40B4-BE49-F238E27FC236}">
                <a16:creationId xmlns:a16="http://schemas.microsoft.com/office/drawing/2014/main" id="{3713B012-9F58-DA1E-AC39-3C4CC8AE6025}"/>
              </a:ext>
            </a:extLst>
          </p:cNvPr>
          <p:cNvPicPr>
            <a:picLocks noChangeAspect="1"/>
          </p:cNvPicPr>
          <p:nvPr/>
        </p:nvPicPr>
        <p:blipFill rotWithShape="1">
          <a:blip r:embed="rId3"/>
          <a:srcRect l="3104" r="2" b="2"/>
          <a:stretch/>
        </p:blipFill>
        <p:spPr>
          <a:xfrm>
            <a:off x="7083423" y="581892"/>
            <a:ext cx="4397433" cy="2518756"/>
          </a:xfrm>
          <a:prstGeom prst="rect">
            <a:avLst/>
          </a:prstGeom>
        </p:spPr>
      </p:pic>
      <p:sp>
        <p:nvSpPr>
          <p:cNvPr id="1058" name="Rectangle 1057">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6" name="Picture 2" descr="Graphical user interface, diagram&#10;&#10;Description automatically generated">
            <a:extLst>
              <a:ext uri="{FF2B5EF4-FFF2-40B4-BE49-F238E27FC236}">
                <a16:creationId xmlns:a16="http://schemas.microsoft.com/office/drawing/2014/main" id="{BD1FFE9A-A6AD-1510-F5E0-DA81FAF751D8}"/>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5216" r="1" b="5474"/>
          <a:stretch/>
        </p:blipFill>
        <p:spPr bwMode="auto">
          <a:xfrm>
            <a:off x="7083423" y="3707894"/>
            <a:ext cx="4395569" cy="2518756"/>
          </a:xfrm>
          <a:prstGeom prst="rect">
            <a:avLst/>
          </a:prstGeom>
          <a:noFill/>
          <a:extLst>
            <a:ext uri="{909E8E84-426E-40DD-AFC4-6F175D3DCCD1}">
              <a14:hiddenFill xmlns:a14="http://schemas.microsoft.com/office/drawing/2010/main">
                <a:solidFill>
                  <a:srgbClr val="FFFFFF"/>
                </a:solidFill>
              </a14:hiddenFill>
            </a:ext>
          </a:extLst>
        </p:spPr>
      </p:pic>
      <p:pic>
        <p:nvPicPr>
          <p:cNvPr id="11" name="Graphic 10" descr="Play with solid fill">
            <a:extLst>
              <a:ext uri="{FF2B5EF4-FFF2-40B4-BE49-F238E27FC236}">
                <a16:creationId xmlns:a16="http://schemas.microsoft.com/office/drawing/2014/main" id="{C1634BF5-855F-0A03-65EE-8C2C28ED4E2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708789" y="1134035"/>
            <a:ext cx="1664338" cy="1664338"/>
          </a:xfrm>
          <a:prstGeom prst="rect">
            <a:avLst/>
          </a:prstGeom>
        </p:spPr>
      </p:pic>
      <p:pic>
        <p:nvPicPr>
          <p:cNvPr id="12" name="Graphic 11" descr="Play with solid fill">
            <a:extLst>
              <a:ext uri="{FF2B5EF4-FFF2-40B4-BE49-F238E27FC236}">
                <a16:creationId xmlns:a16="http://schemas.microsoft.com/office/drawing/2014/main" id="{EFF656BC-7DF1-3C97-6AF8-734789730A4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055129" y="1066862"/>
            <a:ext cx="1664338" cy="1664338"/>
          </a:xfrm>
          <a:prstGeom prst="rect">
            <a:avLst/>
          </a:prstGeom>
        </p:spPr>
      </p:pic>
      <p:pic>
        <p:nvPicPr>
          <p:cNvPr id="7" name="Graphic 6" descr="Play with solid fill">
            <a:extLst>
              <a:ext uri="{FF2B5EF4-FFF2-40B4-BE49-F238E27FC236}">
                <a16:creationId xmlns:a16="http://schemas.microsoft.com/office/drawing/2014/main" id="{6B6281B5-5D41-A8F0-C109-B7B71F8AA49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663490" y="880600"/>
            <a:ext cx="2085703" cy="2085703"/>
          </a:xfrm>
          <a:prstGeom prst="rect">
            <a:avLst/>
          </a:prstGeom>
        </p:spPr>
      </p:pic>
      <p:sp>
        <p:nvSpPr>
          <p:cNvPr id="13" name="TextBox 12">
            <a:extLst>
              <a:ext uri="{FF2B5EF4-FFF2-40B4-BE49-F238E27FC236}">
                <a16:creationId xmlns:a16="http://schemas.microsoft.com/office/drawing/2014/main" id="{D155BF30-5E3D-9C5E-BA8B-CF0C7F47DD4F}"/>
              </a:ext>
            </a:extLst>
          </p:cNvPr>
          <p:cNvSpPr txBox="1"/>
          <p:nvPr/>
        </p:nvSpPr>
        <p:spPr>
          <a:xfrm>
            <a:off x="6076853" y="1668198"/>
            <a:ext cx="9144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rPr>
              <a:t>Play</a:t>
            </a:r>
          </a:p>
        </p:txBody>
      </p:sp>
    </p:spTree>
    <p:extLst>
      <p:ext uri="{BB962C8B-B14F-4D97-AF65-F5344CB8AC3E}">
        <p14:creationId xmlns:p14="http://schemas.microsoft.com/office/powerpoint/2010/main" val="161820647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2570" y="518597"/>
            <a:ext cx="7094503" cy="1064043"/>
          </a:xfrm>
        </p:spPr>
        <p:txBody>
          <a:bodyPr>
            <a:noAutofit/>
          </a:bodyPr>
          <a:lstStyle/>
          <a:p>
            <a:r>
              <a:rPr lang="en-GB" sz="4800" dirty="0">
                <a:latin typeface="Calibri" panose="020F0502020204030204" pitchFamily="34" charset="0"/>
                <a:cs typeface="Calibri" panose="020F0502020204030204" pitchFamily="34" charset="0"/>
              </a:rPr>
              <a:t>Bg. </a:t>
            </a:r>
            <a:r>
              <a:rPr lang="en-GB" sz="4000" u="sng" dirty="0">
                <a:latin typeface="Calibri" panose="020F0502020204030204" pitchFamily="34" charset="0"/>
                <a:cs typeface="Calibri" panose="020F0502020204030204" pitchFamily="34" charset="0"/>
              </a:rPr>
              <a:t>Prototype Design: POP App</a:t>
            </a:r>
            <a:br>
              <a:rPr lang="en-GB" sz="4000" u="sng" dirty="0">
                <a:latin typeface="Calibri" panose="020F0502020204030204" pitchFamily="34" charset="0"/>
                <a:cs typeface="Calibri" panose="020F0502020204030204" pitchFamily="34" charset="0"/>
              </a:rPr>
            </a:br>
            <a:endParaRPr lang="en-GB" sz="4000" u="sng"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29017" y="1535211"/>
            <a:ext cx="5990392" cy="4351338"/>
          </a:xfrm>
        </p:spPr>
        <p:txBody>
          <a:bodyPr>
            <a:normAutofit/>
          </a:bodyPr>
          <a:lstStyle/>
          <a:p>
            <a:r>
              <a:rPr lang="en-GB" dirty="0"/>
              <a:t>For initial </a:t>
            </a:r>
            <a:r>
              <a:rPr lang="en-GB" b="1" dirty="0"/>
              <a:t>Mobile</a:t>
            </a:r>
            <a:r>
              <a:rPr lang="en-GB" dirty="0"/>
              <a:t> </a:t>
            </a:r>
            <a:r>
              <a:rPr lang="en-GB" b="1" dirty="0"/>
              <a:t>App.</a:t>
            </a:r>
            <a:r>
              <a:rPr lang="en-GB" dirty="0"/>
              <a:t> </a:t>
            </a:r>
            <a:r>
              <a:rPr lang="en-GB" b="1" dirty="0"/>
              <a:t>Prototype</a:t>
            </a:r>
            <a:r>
              <a:rPr lang="en-GB" dirty="0"/>
              <a:t> </a:t>
            </a:r>
            <a:r>
              <a:rPr lang="en-GB" b="1" dirty="0"/>
              <a:t>design,</a:t>
            </a:r>
            <a:r>
              <a:rPr lang="en-GB" dirty="0"/>
              <a:t> you could use the POP ‘</a:t>
            </a:r>
            <a:r>
              <a:rPr lang="en-GB" b="1" dirty="0"/>
              <a:t>Prototyping on Paper’ </a:t>
            </a:r>
            <a:r>
              <a:rPr lang="en-GB" dirty="0"/>
              <a:t>App.</a:t>
            </a:r>
          </a:p>
          <a:p>
            <a:r>
              <a:rPr lang="en-GB" dirty="0"/>
              <a:t>POP allows you to turn any drawing/sketch or image into an interactive prototype.</a:t>
            </a:r>
          </a:p>
          <a:p>
            <a:r>
              <a:rPr lang="en-GB" dirty="0"/>
              <a:t>Key links:</a:t>
            </a:r>
          </a:p>
          <a:p>
            <a:pPr marL="914400" lvl="1" indent="-457200">
              <a:buFont typeface="+mj-lt"/>
              <a:buAutoNum type="arabicPeriod"/>
            </a:pPr>
            <a:r>
              <a:rPr lang="en-GB" b="1" dirty="0"/>
              <a:t>POP App</a:t>
            </a:r>
            <a:r>
              <a:rPr lang="en-GB" dirty="0"/>
              <a:t>: for ‘</a:t>
            </a:r>
            <a:r>
              <a:rPr lang="en-GB" dirty="0">
                <a:hlinkClick r:id="rId2"/>
              </a:rPr>
              <a:t>Prototyping on Paper</a:t>
            </a:r>
            <a:r>
              <a:rPr lang="en-GB" dirty="0"/>
              <a:t>’. </a:t>
            </a:r>
          </a:p>
          <a:p>
            <a:pPr lvl="2">
              <a:buFont typeface="Wingdings" panose="05000000000000000000" pitchFamily="2" charset="2"/>
              <a:buChar char="Ø"/>
            </a:pPr>
            <a:r>
              <a:rPr lang="en-GB" dirty="0"/>
              <a:t> Bg. </a:t>
            </a:r>
            <a:r>
              <a:rPr lang="en-GB" dirty="0">
                <a:hlinkClick r:id="rId3"/>
              </a:rPr>
              <a:t>15sec Video Overview</a:t>
            </a:r>
            <a:r>
              <a:rPr lang="en-GB" dirty="0"/>
              <a:t>.</a:t>
            </a:r>
          </a:p>
        </p:txBody>
      </p:sp>
      <p:sp>
        <p:nvSpPr>
          <p:cNvPr id="4" name="Rectangle 3">
            <a:extLst>
              <a:ext uri="{FF2B5EF4-FFF2-40B4-BE49-F238E27FC236}">
                <a16:creationId xmlns:a16="http://schemas.microsoft.com/office/drawing/2014/main" id="{99389668-6DBA-40AA-863D-B99824DA55E4}"/>
              </a:ext>
            </a:extLst>
          </p:cNvPr>
          <p:cNvSpPr/>
          <p:nvPr/>
        </p:nvSpPr>
        <p:spPr>
          <a:xfrm>
            <a:off x="611090" y="268907"/>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5" name="Rectangle 4">
            <a:extLst>
              <a:ext uri="{FF2B5EF4-FFF2-40B4-BE49-F238E27FC236}">
                <a16:creationId xmlns:a16="http://schemas.microsoft.com/office/drawing/2014/main" id="{E85D88D6-AD5B-47C3-A018-F7A6A4B36B38}"/>
              </a:ext>
            </a:extLst>
          </p:cNvPr>
          <p:cNvSpPr/>
          <p:nvPr/>
        </p:nvSpPr>
        <p:spPr>
          <a:xfrm>
            <a:off x="550793" y="396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Graphic 5" descr="Blueprint outline">
            <a:extLst>
              <a:ext uri="{FF2B5EF4-FFF2-40B4-BE49-F238E27FC236}">
                <a16:creationId xmlns:a16="http://schemas.microsoft.com/office/drawing/2014/main" id="{DC0E7B45-DBEB-46BD-9E4D-A95466C3D5B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0110832" y="206465"/>
            <a:ext cx="1113715" cy="1113715"/>
          </a:xfrm>
          <a:prstGeom prst="rect">
            <a:avLst/>
          </a:prstGeom>
        </p:spPr>
      </p:pic>
      <p:pic>
        <p:nvPicPr>
          <p:cNvPr id="16" name="Picture 15" descr="A picture containing text, monitor&#10;&#10;Description automatically generated">
            <a:extLst>
              <a:ext uri="{FF2B5EF4-FFF2-40B4-BE49-F238E27FC236}">
                <a16:creationId xmlns:a16="http://schemas.microsoft.com/office/drawing/2014/main" id="{738C91C6-D2A8-4527-895F-94DFFDC8A6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58670" y="5003"/>
            <a:ext cx="3412355" cy="6858000"/>
          </a:xfrm>
          <a:prstGeom prst="rect">
            <a:avLst/>
          </a:prstGeom>
        </p:spPr>
      </p:pic>
      <p:pic>
        <p:nvPicPr>
          <p:cNvPr id="14" name="Picture 13" descr="A picture containing calendar&#10;&#10;Description automatically generated">
            <a:extLst>
              <a:ext uri="{FF2B5EF4-FFF2-40B4-BE49-F238E27FC236}">
                <a16:creationId xmlns:a16="http://schemas.microsoft.com/office/drawing/2014/main" id="{502EDBD1-C4B7-4FD0-9DDA-D296F20F1C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50416" y="1578765"/>
            <a:ext cx="2977890" cy="3519325"/>
          </a:xfrm>
          <a:prstGeom prst="rect">
            <a:avLst/>
          </a:prstGeom>
        </p:spPr>
      </p:pic>
    </p:spTree>
    <p:extLst>
      <p:ext uri="{BB962C8B-B14F-4D97-AF65-F5344CB8AC3E}">
        <p14:creationId xmlns:p14="http://schemas.microsoft.com/office/powerpoint/2010/main" val="114764782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1025" y="265035"/>
            <a:ext cx="7394778" cy="1064043"/>
          </a:xfrm>
        </p:spPr>
        <p:txBody>
          <a:bodyPr>
            <a:noAutofit/>
          </a:bodyPr>
          <a:lstStyle/>
          <a:p>
            <a:r>
              <a:rPr lang="en-GB" sz="4800" dirty="0">
                <a:latin typeface="Calibri" panose="020F0502020204030204" pitchFamily="34" charset="0"/>
                <a:cs typeface="Calibri" panose="020F0502020204030204" pitchFamily="34" charset="0"/>
              </a:rPr>
              <a:t>Bg. </a:t>
            </a:r>
            <a:r>
              <a:rPr lang="en-GB" sz="4000" u="sng" dirty="0">
                <a:latin typeface="Calibri" panose="020F0502020204030204" pitchFamily="34" charset="0"/>
                <a:cs typeface="Calibri" panose="020F0502020204030204" pitchFamily="34" charset="0"/>
              </a:rPr>
              <a:t>Prototype Design: Marvel App</a:t>
            </a:r>
          </a:p>
        </p:txBody>
      </p:sp>
      <p:sp>
        <p:nvSpPr>
          <p:cNvPr id="3" name="Content Placeholder 2"/>
          <p:cNvSpPr>
            <a:spLocks noGrp="1"/>
          </p:cNvSpPr>
          <p:nvPr>
            <p:ph idx="1"/>
          </p:nvPr>
        </p:nvSpPr>
        <p:spPr>
          <a:xfrm>
            <a:off x="521025" y="1448125"/>
            <a:ext cx="5990392" cy="4351338"/>
          </a:xfrm>
        </p:spPr>
        <p:txBody>
          <a:bodyPr>
            <a:normAutofit/>
          </a:bodyPr>
          <a:lstStyle/>
          <a:p>
            <a:r>
              <a:rPr lang="en-GB" dirty="0"/>
              <a:t>For initial </a:t>
            </a:r>
            <a:r>
              <a:rPr lang="en-GB" b="1" dirty="0"/>
              <a:t>Rapid App. Prototyping design,</a:t>
            </a:r>
            <a:r>
              <a:rPr lang="en-GB" dirty="0"/>
              <a:t> you could try the Marvel App., to create </a:t>
            </a:r>
            <a:r>
              <a:rPr lang="en-GB" dirty="0">
                <a:solidFill>
                  <a:schemeClr val="bg1"/>
                </a:solidFill>
                <a:highlight>
                  <a:srgbClr val="FFFF00"/>
                </a:highlight>
              </a:rPr>
              <a:t>Web &amp; Mobile App prototypes</a:t>
            </a:r>
            <a:r>
              <a:rPr lang="en-GB" dirty="0"/>
              <a:t>.</a:t>
            </a:r>
          </a:p>
          <a:p>
            <a:r>
              <a:rPr lang="en-GB" dirty="0"/>
              <a:t>It allows you to individually or collaboratively create interactive prototype Mockups.</a:t>
            </a:r>
          </a:p>
          <a:p>
            <a:r>
              <a:rPr lang="en-GB" dirty="0">
                <a:hlinkClick r:id="rId2"/>
              </a:rPr>
              <a:t>https://marvelapp.com/</a:t>
            </a:r>
            <a:endParaRPr lang="en-GB" dirty="0"/>
          </a:p>
          <a:p>
            <a:pPr lvl="1">
              <a:buFont typeface="Wingdings" panose="05000000000000000000" pitchFamily="2" charset="2"/>
              <a:buChar char="Ø"/>
            </a:pPr>
            <a:r>
              <a:rPr lang="en-GB" dirty="0"/>
              <a:t> </a:t>
            </a:r>
            <a:r>
              <a:rPr lang="en-GB" sz="2000" dirty="0"/>
              <a:t>Bg. 6min Video Overview: </a:t>
            </a:r>
            <a:r>
              <a:rPr lang="en-GB" sz="2000" dirty="0">
                <a:hlinkClick r:id="rId3"/>
              </a:rPr>
              <a:t>click here</a:t>
            </a:r>
            <a:r>
              <a:rPr lang="en-GB" sz="2000" dirty="0"/>
              <a:t>.</a:t>
            </a:r>
            <a:endParaRPr lang="en-GB" dirty="0"/>
          </a:p>
        </p:txBody>
      </p:sp>
      <p:sp>
        <p:nvSpPr>
          <p:cNvPr id="4" name="Rectangle 3">
            <a:extLst>
              <a:ext uri="{FF2B5EF4-FFF2-40B4-BE49-F238E27FC236}">
                <a16:creationId xmlns:a16="http://schemas.microsoft.com/office/drawing/2014/main" id="{99389668-6DBA-40AA-863D-B99824DA55E4}"/>
              </a:ext>
            </a:extLst>
          </p:cNvPr>
          <p:cNvSpPr/>
          <p:nvPr/>
        </p:nvSpPr>
        <p:spPr>
          <a:xfrm>
            <a:off x="417362" y="219884"/>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5" name="Rectangle 4">
            <a:extLst>
              <a:ext uri="{FF2B5EF4-FFF2-40B4-BE49-F238E27FC236}">
                <a16:creationId xmlns:a16="http://schemas.microsoft.com/office/drawing/2014/main" id="{E85D88D6-AD5B-47C3-A018-F7A6A4B36B38}"/>
              </a:ext>
            </a:extLst>
          </p:cNvPr>
          <p:cNvSpPr/>
          <p:nvPr/>
        </p:nvSpPr>
        <p:spPr>
          <a:xfrm>
            <a:off x="357064" y="394564"/>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Graphic 5" descr="Blueprint outline">
            <a:extLst>
              <a:ext uri="{FF2B5EF4-FFF2-40B4-BE49-F238E27FC236}">
                <a16:creationId xmlns:a16="http://schemas.microsoft.com/office/drawing/2014/main" id="{DC0E7B45-DBEB-46BD-9E4D-A95466C3D5B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0110832" y="206465"/>
            <a:ext cx="1113715" cy="1113715"/>
          </a:xfrm>
          <a:prstGeom prst="rect">
            <a:avLst/>
          </a:prstGeom>
        </p:spPr>
      </p:pic>
      <p:pic>
        <p:nvPicPr>
          <p:cNvPr id="1026" name="Picture 2" descr="The all-in-one design platform powering creatives">
            <a:extLst>
              <a:ext uri="{FF2B5EF4-FFF2-40B4-BE49-F238E27FC236}">
                <a16:creationId xmlns:a16="http://schemas.microsoft.com/office/drawing/2014/main" id="{B0DE33F1-4765-490B-B067-E5067EAD54E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92402" y="1434707"/>
            <a:ext cx="5453863" cy="40440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862CDDEF-ADC5-423E-ADA0-2A82D0CF4EC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65909" y="4263443"/>
            <a:ext cx="3891016" cy="2457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732959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203" y="1478839"/>
            <a:ext cx="6530601" cy="5266927"/>
          </a:xfrm>
        </p:spPr>
        <p:txBody>
          <a:bodyPr>
            <a:noAutofit/>
          </a:bodyPr>
          <a:lstStyle/>
          <a:p>
            <a:r>
              <a:rPr lang="en-GB" sz="2400" b="1" dirty="0"/>
              <a:t>Adobe XD (</a:t>
            </a:r>
            <a:r>
              <a:rPr lang="en-GB" sz="2400" dirty="0"/>
              <a:t>Adobe </a:t>
            </a:r>
            <a:r>
              <a:rPr lang="en-GB" sz="2400" dirty="0" err="1"/>
              <a:t>eXperience</a:t>
            </a:r>
            <a:r>
              <a:rPr lang="en-GB" sz="2400" dirty="0"/>
              <a:t> Design) is a vector-based UX </a:t>
            </a:r>
            <a:r>
              <a:rPr lang="en-GB" sz="2400" dirty="0">
                <a:solidFill>
                  <a:schemeClr val="bg1"/>
                </a:solidFill>
                <a:highlight>
                  <a:srgbClr val="FFFF00"/>
                </a:highlight>
              </a:rPr>
              <a:t>User </a:t>
            </a:r>
            <a:r>
              <a:rPr lang="en-GB" sz="2400" dirty="0" err="1">
                <a:solidFill>
                  <a:schemeClr val="bg1"/>
                </a:solidFill>
                <a:highlight>
                  <a:srgbClr val="FFFF00"/>
                </a:highlight>
              </a:rPr>
              <a:t>eXperience</a:t>
            </a:r>
            <a:r>
              <a:rPr lang="en-GB" sz="2400" dirty="0">
                <a:solidFill>
                  <a:schemeClr val="bg1"/>
                </a:solidFill>
                <a:highlight>
                  <a:srgbClr val="FFFF00"/>
                </a:highlight>
              </a:rPr>
              <a:t> design tool for Web and Mobile apps</a:t>
            </a:r>
            <a:r>
              <a:rPr lang="en-GB" sz="2400" dirty="0"/>
              <a:t>.</a:t>
            </a:r>
          </a:p>
          <a:p>
            <a:r>
              <a:rPr lang="en-GB" sz="2400" dirty="0"/>
              <a:t>Adobe XD allows you to </a:t>
            </a:r>
            <a:r>
              <a:rPr lang="en-GB" sz="2400" dirty="0">
                <a:solidFill>
                  <a:schemeClr val="bg1"/>
                </a:solidFill>
                <a:highlight>
                  <a:srgbClr val="FFFF00"/>
                </a:highlight>
              </a:rPr>
              <a:t>create wireframes and click-through prototypes / mock-ups</a:t>
            </a:r>
            <a:r>
              <a:rPr lang="en-GB" sz="2400" dirty="0"/>
              <a:t>.</a:t>
            </a:r>
          </a:p>
          <a:p>
            <a:r>
              <a:rPr lang="en-GB" sz="2400" dirty="0"/>
              <a:t>As a UWTSD Computing student, you are able to use the Adobe Creative Cloud suite including </a:t>
            </a:r>
            <a:r>
              <a:rPr lang="en-GB" sz="2400" dirty="0">
                <a:solidFill>
                  <a:schemeClr val="bg1"/>
                </a:solidFill>
                <a:highlight>
                  <a:srgbClr val="FFFF00"/>
                </a:highlight>
              </a:rPr>
              <a:t>Adobe XD for </a:t>
            </a:r>
            <a:r>
              <a:rPr lang="en-GB" sz="2400" b="1" dirty="0">
                <a:solidFill>
                  <a:schemeClr val="bg1"/>
                </a:solidFill>
                <a:highlight>
                  <a:srgbClr val="FFFF00"/>
                </a:highlight>
              </a:rPr>
              <a:t>free </a:t>
            </a:r>
            <a:r>
              <a:rPr lang="en-GB" sz="2400" b="1" dirty="0"/>
              <a:t>(</a:t>
            </a:r>
            <a:r>
              <a:rPr lang="en-GB" sz="2000" dirty="0">
                <a:hlinkClick r:id="rId3"/>
              </a:rPr>
              <a:t>Click here</a:t>
            </a:r>
            <a:r>
              <a:rPr lang="en-GB" sz="2000" b="1" dirty="0"/>
              <a:t>)</a:t>
            </a:r>
            <a:endParaRPr lang="en-GB" sz="2000" dirty="0"/>
          </a:p>
          <a:p>
            <a:pPr marL="457200" lvl="1" indent="0">
              <a:buNone/>
            </a:pPr>
            <a:r>
              <a:rPr lang="en-GB" sz="2000" dirty="0"/>
              <a:t>Bg. For more information click below for the:</a:t>
            </a:r>
          </a:p>
          <a:p>
            <a:pPr lvl="1"/>
            <a:r>
              <a:rPr lang="en-GB" sz="2000" dirty="0">
                <a:hlinkClick r:id="rId4"/>
              </a:rPr>
              <a:t>Adobe XD Homepage &amp; Overview</a:t>
            </a:r>
            <a:r>
              <a:rPr lang="en-GB" sz="2000" dirty="0"/>
              <a:t>.</a:t>
            </a:r>
          </a:p>
          <a:p>
            <a:pPr lvl="1"/>
            <a:r>
              <a:rPr lang="en-GB" sz="2000" dirty="0">
                <a:hlinkClick r:id="rId5"/>
              </a:rPr>
              <a:t>Adobe XD features</a:t>
            </a:r>
            <a:r>
              <a:rPr lang="en-GB" sz="2000" dirty="0"/>
              <a:t>.</a:t>
            </a:r>
          </a:p>
          <a:p>
            <a:pPr lvl="1"/>
            <a:r>
              <a:rPr lang="en-GB" sz="1600" dirty="0"/>
              <a:t>And here for </a:t>
            </a:r>
            <a:r>
              <a:rPr lang="en-GB" sz="1600" dirty="0">
                <a:hlinkClick r:id="rId6"/>
              </a:rPr>
              <a:t>Video overview and tutorials</a:t>
            </a:r>
            <a:r>
              <a:rPr lang="en-GB" sz="1600" dirty="0"/>
              <a:t>.</a:t>
            </a:r>
          </a:p>
        </p:txBody>
      </p:sp>
      <p:pic>
        <p:nvPicPr>
          <p:cNvPr id="8" name="Picture 7" descr="Icon&#10;&#10;Description automatically generated">
            <a:extLst>
              <a:ext uri="{FF2B5EF4-FFF2-40B4-BE49-F238E27FC236}">
                <a16:creationId xmlns:a16="http://schemas.microsoft.com/office/drawing/2014/main" id="{27A551AA-A15F-4F52-9252-2C4AC27D8F9F}"/>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t="3448" r="4" b="4099"/>
          <a:stretch/>
        </p:blipFill>
        <p:spPr>
          <a:xfrm>
            <a:off x="6994036" y="848407"/>
            <a:ext cx="2397514" cy="2161236"/>
          </a:xfrm>
          <a:custGeom>
            <a:avLst/>
            <a:gdLst/>
            <a:ahLst/>
            <a:cxnLst/>
            <a:rect l="l" t="t" r="r" b="b"/>
            <a:pathLst>
              <a:path w="2397514" h="2161236">
                <a:moveTo>
                  <a:pt x="684017" y="0"/>
                </a:moveTo>
                <a:cubicBezTo>
                  <a:pt x="1715801" y="0"/>
                  <a:pt x="1715801" y="0"/>
                  <a:pt x="1715801" y="0"/>
                </a:cubicBezTo>
                <a:cubicBezTo>
                  <a:pt x="1768004" y="0"/>
                  <a:pt x="1835562" y="37478"/>
                  <a:pt x="1863198" y="84326"/>
                </a:cubicBezTo>
                <a:cubicBezTo>
                  <a:pt x="2379089" y="993169"/>
                  <a:pt x="2379089" y="993169"/>
                  <a:pt x="2379089" y="993169"/>
                </a:cubicBezTo>
                <a:cubicBezTo>
                  <a:pt x="2403656" y="1043140"/>
                  <a:pt x="2403656" y="1118096"/>
                  <a:pt x="2379089" y="1168068"/>
                </a:cubicBezTo>
                <a:cubicBezTo>
                  <a:pt x="1863198" y="2076910"/>
                  <a:pt x="1863198" y="2076910"/>
                  <a:pt x="1863198" y="2076910"/>
                </a:cubicBezTo>
                <a:cubicBezTo>
                  <a:pt x="1835562" y="2123759"/>
                  <a:pt x="1768004" y="2161236"/>
                  <a:pt x="1715801" y="2161236"/>
                </a:cubicBezTo>
                <a:lnTo>
                  <a:pt x="684017" y="2161236"/>
                </a:lnTo>
                <a:cubicBezTo>
                  <a:pt x="628744" y="2161236"/>
                  <a:pt x="561187" y="2123759"/>
                  <a:pt x="536621" y="2076910"/>
                </a:cubicBezTo>
                <a:cubicBezTo>
                  <a:pt x="20729" y="1168068"/>
                  <a:pt x="20729" y="1168068"/>
                  <a:pt x="20729" y="1168068"/>
                </a:cubicBezTo>
                <a:cubicBezTo>
                  <a:pt x="-6909" y="1118096"/>
                  <a:pt x="-6909" y="1043140"/>
                  <a:pt x="20729" y="993169"/>
                </a:cubicBezTo>
                <a:cubicBezTo>
                  <a:pt x="536621" y="84326"/>
                  <a:pt x="536621" y="84326"/>
                  <a:pt x="536621" y="84326"/>
                </a:cubicBezTo>
                <a:cubicBezTo>
                  <a:pt x="561187" y="37478"/>
                  <a:pt x="628744" y="0"/>
                  <a:pt x="684017" y="0"/>
                </a:cubicBezTo>
                <a:close/>
              </a:path>
            </a:pathLst>
          </a:custGeom>
        </p:spPr>
      </p:pic>
      <p:pic>
        <p:nvPicPr>
          <p:cNvPr id="5" name="Picture 4" descr="Graphical user interface, application&#10;&#10;Description automatically generated">
            <a:extLst>
              <a:ext uri="{FF2B5EF4-FFF2-40B4-BE49-F238E27FC236}">
                <a16:creationId xmlns:a16="http://schemas.microsoft.com/office/drawing/2014/main" id="{E68C6E6D-5563-40D9-9CCF-F20C92765F82}"/>
              </a:ext>
            </a:extLst>
          </p:cNvPr>
          <p:cNvPicPr>
            <a:picLocks noChangeAspect="1"/>
          </p:cNvPicPr>
          <p:nvPr/>
        </p:nvPicPr>
        <p:blipFill rotWithShape="1">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l="11040" r="12751"/>
          <a:stretch/>
        </p:blipFill>
        <p:spPr>
          <a:xfrm>
            <a:off x="7559127" y="1478839"/>
            <a:ext cx="4473212" cy="3917965"/>
          </a:xfrm>
          <a:custGeom>
            <a:avLst/>
            <a:gdLst/>
            <a:ahLst/>
            <a:cxnLst/>
            <a:rect l="l" t="t" r="r" b="b"/>
            <a:pathLst>
              <a:path w="5249321" h="4597738">
                <a:moveTo>
                  <a:pt x="1937803" y="0"/>
                </a:moveTo>
                <a:lnTo>
                  <a:pt x="2075306" y="0"/>
                </a:lnTo>
                <a:cubicBezTo>
                  <a:pt x="3756720" y="0"/>
                  <a:pt x="3756720" y="0"/>
                  <a:pt x="3756720" y="0"/>
                </a:cubicBezTo>
                <a:cubicBezTo>
                  <a:pt x="3871017" y="0"/>
                  <a:pt x="4018934" y="79730"/>
                  <a:pt x="4079444" y="179392"/>
                </a:cubicBezTo>
                <a:cubicBezTo>
                  <a:pt x="5208980" y="2112834"/>
                  <a:pt x="5208980" y="2112834"/>
                  <a:pt x="5208980" y="2112834"/>
                </a:cubicBezTo>
                <a:cubicBezTo>
                  <a:pt x="5262769" y="2219140"/>
                  <a:pt x="5262769" y="2378598"/>
                  <a:pt x="5208980" y="2484906"/>
                </a:cubicBezTo>
                <a:cubicBezTo>
                  <a:pt x="4079444" y="4418346"/>
                  <a:pt x="4079444" y="4418346"/>
                  <a:pt x="4079444" y="4418346"/>
                </a:cubicBezTo>
                <a:cubicBezTo>
                  <a:pt x="4018934" y="4518010"/>
                  <a:pt x="3871017" y="4597738"/>
                  <a:pt x="3756720" y="4597738"/>
                </a:cubicBezTo>
                <a:lnTo>
                  <a:pt x="1497645" y="4597738"/>
                </a:lnTo>
                <a:cubicBezTo>
                  <a:pt x="1376624" y="4597738"/>
                  <a:pt x="1228709" y="4518010"/>
                  <a:pt x="1174922" y="4418346"/>
                </a:cubicBezTo>
                <a:cubicBezTo>
                  <a:pt x="45385" y="2484906"/>
                  <a:pt x="45385" y="2484906"/>
                  <a:pt x="45385" y="2484906"/>
                </a:cubicBezTo>
                <a:cubicBezTo>
                  <a:pt x="-15128" y="2378598"/>
                  <a:pt x="-15128" y="2219140"/>
                  <a:pt x="45385" y="2112834"/>
                </a:cubicBezTo>
                <a:cubicBezTo>
                  <a:pt x="115981" y="1991994"/>
                  <a:pt x="182165" y="1878706"/>
                  <a:pt x="244212" y="1772499"/>
                </a:cubicBezTo>
                <a:lnTo>
                  <a:pt x="329190" y="1627041"/>
                </a:lnTo>
                <a:lnTo>
                  <a:pt x="1398074" y="1627041"/>
                </a:lnTo>
                <a:cubicBezTo>
                  <a:pt x="1456729" y="1627041"/>
                  <a:pt x="1532637" y="1586126"/>
                  <a:pt x="1563690" y="1534980"/>
                </a:cubicBezTo>
                <a:cubicBezTo>
                  <a:pt x="1563690" y="1534980"/>
                  <a:pt x="1563690" y="1534980"/>
                  <a:pt x="2143347" y="542774"/>
                </a:cubicBezTo>
                <a:cubicBezTo>
                  <a:pt x="2170950" y="488219"/>
                  <a:pt x="2170950" y="406388"/>
                  <a:pt x="2143347" y="351833"/>
                </a:cubicBezTo>
                <a:cubicBezTo>
                  <a:pt x="2143347" y="351833"/>
                  <a:pt x="2143347" y="351833"/>
                  <a:pt x="1954987" y="29414"/>
                </a:cubicBezTo>
                <a:close/>
              </a:path>
            </a:pathLst>
          </a:custGeom>
        </p:spPr>
      </p:pic>
      <p:pic>
        <p:nvPicPr>
          <p:cNvPr id="11" name="Picture 10" descr="Graphical user interface, application&#10;&#10;Description automatically generated">
            <a:extLst>
              <a:ext uri="{FF2B5EF4-FFF2-40B4-BE49-F238E27FC236}">
                <a16:creationId xmlns:a16="http://schemas.microsoft.com/office/drawing/2014/main" id="{2668C55F-9E11-456A-ACB5-711F37C86705}"/>
              </a:ext>
            </a:extLst>
          </p:cNvPr>
          <p:cNvPicPr>
            <a:picLocks noChangeAspect="1"/>
          </p:cNvPicPr>
          <p:nvPr/>
        </p:nvPicPr>
        <p:blipFill rotWithShape="1">
          <a:blip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l="26555" r="11046" b="2"/>
          <a:stretch/>
        </p:blipFill>
        <p:spPr>
          <a:xfrm>
            <a:off x="6340201" y="3434735"/>
            <a:ext cx="3392472" cy="3058140"/>
          </a:xfrm>
          <a:custGeom>
            <a:avLst/>
            <a:gdLst/>
            <a:ahLst/>
            <a:cxnLst/>
            <a:rect l="l" t="t" r="r" b="b"/>
            <a:pathLst>
              <a:path w="1792581" h="1615920">
                <a:moveTo>
                  <a:pt x="511427" y="0"/>
                </a:moveTo>
                <a:cubicBezTo>
                  <a:pt x="1282876" y="0"/>
                  <a:pt x="1282876" y="0"/>
                  <a:pt x="1282876" y="0"/>
                </a:cubicBezTo>
                <a:cubicBezTo>
                  <a:pt x="1321907" y="0"/>
                  <a:pt x="1372419" y="28022"/>
                  <a:pt x="1393082" y="63050"/>
                </a:cubicBezTo>
                <a:cubicBezTo>
                  <a:pt x="1778805" y="742576"/>
                  <a:pt x="1778805" y="742576"/>
                  <a:pt x="1778805" y="742576"/>
                </a:cubicBezTo>
                <a:cubicBezTo>
                  <a:pt x="1797173" y="779939"/>
                  <a:pt x="1797173" y="835982"/>
                  <a:pt x="1778805" y="873345"/>
                </a:cubicBezTo>
                <a:cubicBezTo>
                  <a:pt x="1393082" y="1552872"/>
                  <a:pt x="1393082" y="1552872"/>
                  <a:pt x="1393082" y="1552872"/>
                </a:cubicBezTo>
                <a:cubicBezTo>
                  <a:pt x="1372419" y="1587899"/>
                  <a:pt x="1321907" y="1615920"/>
                  <a:pt x="1282876" y="1615920"/>
                </a:cubicBezTo>
                <a:lnTo>
                  <a:pt x="511427" y="1615920"/>
                </a:lnTo>
                <a:cubicBezTo>
                  <a:pt x="470101" y="1615920"/>
                  <a:pt x="419590" y="1587899"/>
                  <a:pt x="401222" y="1552872"/>
                </a:cubicBezTo>
                <a:cubicBezTo>
                  <a:pt x="15498" y="873345"/>
                  <a:pt x="15498" y="873345"/>
                  <a:pt x="15498" y="873345"/>
                </a:cubicBezTo>
                <a:cubicBezTo>
                  <a:pt x="-5166" y="835982"/>
                  <a:pt x="-5166" y="779939"/>
                  <a:pt x="15498" y="742576"/>
                </a:cubicBezTo>
                <a:cubicBezTo>
                  <a:pt x="401222" y="63050"/>
                  <a:pt x="401222" y="63050"/>
                  <a:pt x="401222" y="63050"/>
                </a:cubicBezTo>
                <a:cubicBezTo>
                  <a:pt x="419590" y="28022"/>
                  <a:pt x="470101" y="0"/>
                  <a:pt x="511427" y="0"/>
                </a:cubicBezTo>
                <a:close/>
              </a:path>
            </a:pathLst>
          </a:custGeom>
        </p:spPr>
      </p:pic>
      <p:sp>
        <p:nvSpPr>
          <p:cNvPr id="6" name="TextBox 5">
            <a:extLst>
              <a:ext uri="{FF2B5EF4-FFF2-40B4-BE49-F238E27FC236}">
                <a16:creationId xmlns:a16="http://schemas.microsoft.com/office/drawing/2014/main" id="{1A911B9C-3C64-4520-8F8E-D7F70CE7FBC2}"/>
              </a:ext>
            </a:extLst>
          </p:cNvPr>
          <p:cNvSpPr txBox="1"/>
          <p:nvPr/>
        </p:nvSpPr>
        <p:spPr>
          <a:xfrm>
            <a:off x="9732673" y="6870700"/>
            <a:ext cx="245932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0" tooltip="http://multimedia.uoc.edu/blogs/labeines/es/prototipat/adobe-experience-design-cc-per-a-prototipat-de-pagines-web-i-aplicacion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3"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
        <p:nvSpPr>
          <p:cNvPr id="9" name="TextBox 8">
            <a:extLst>
              <a:ext uri="{FF2B5EF4-FFF2-40B4-BE49-F238E27FC236}">
                <a16:creationId xmlns:a16="http://schemas.microsoft.com/office/drawing/2014/main" id="{791E4216-0FD8-423E-ABE0-869AFD75C00C}"/>
              </a:ext>
            </a:extLst>
          </p:cNvPr>
          <p:cNvSpPr txBox="1"/>
          <p:nvPr/>
        </p:nvSpPr>
        <p:spPr>
          <a:xfrm>
            <a:off x="7279882" y="6870700"/>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8" tooltip="https://namu.moe/w/Adob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4"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12" name="TextBox 11">
            <a:extLst>
              <a:ext uri="{FF2B5EF4-FFF2-40B4-BE49-F238E27FC236}">
                <a16:creationId xmlns:a16="http://schemas.microsoft.com/office/drawing/2014/main" id="{B0F2BFFF-1459-489A-885E-E44F076EC5AE}"/>
              </a:ext>
            </a:extLst>
          </p:cNvPr>
          <p:cNvSpPr txBox="1"/>
          <p:nvPr/>
        </p:nvSpPr>
        <p:spPr>
          <a:xfrm>
            <a:off x="4807855" y="6870700"/>
            <a:ext cx="245932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2" tooltip="https://vimeo.com/203837003">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3"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
        <p:nvSpPr>
          <p:cNvPr id="14" name="Title 13">
            <a:extLst>
              <a:ext uri="{FF2B5EF4-FFF2-40B4-BE49-F238E27FC236}">
                <a16:creationId xmlns:a16="http://schemas.microsoft.com/office/drawing/2014/main" id="{A808DDCF-8AA0-47BA-8145-4D2B0376BCB5}"/>
              </a:ext>
            </a:extLst>
          </p:cNvPr>
          <p:cNvSpPr>
            <a:spLocks noGrp="1"/>
          </p:cNvSpPr>
          <p:nvPr>
            <p:ph type="title"/>
          </p:nvPr>
        </p:nvSpPr>
        <p:spPr>
          <a:xfrm>
            <a:off x="838200" y="365125"/>
            <a:ext cx="10515600" cy="967755"/>
          </a:xfrm>
        </p:spPr>
        <p:txBody>
          <a:bodyPr/>
          <a:lstStyle/>
          <a:p>
            <a:r>
              <a:rPr lang="en-GB" b="1" u="sng" dirty="0"/>
              <a:t>Adobe </a:t>
            </a:r>
            <a:r>
              <a:rPr lang="en-GB" b="1" u="sng" dirty="0" err="1"/>
              <a:t>Xd</a:t>
            </a:r>
            <a:endParaRPr lang="en-GB" b="1" u="sng" dirty="0"/>
          </a:p>
        </p:txBody>
      </p:sp>
      <p:sp>
        <p:nvSpPr>
          <p:cNvPr id="16" name="Rectangle 15">
            <a:extLst>
              <a:ext uri="{FF2B5EF4-FFF2-40B4-BE49-F238E27FC236}">
                <a16:creationId xmlns:a16="http://schemas.microsoft.com/office/drawing/2014/main" id="{CDAC7658-42E8-40EB-BAFC-DD4C3776C9D4}"/>
              </a:ext>
            </a:extLst>
          </p:cNvPr>
          <p:cNvSpPr/>
          <p:nvPr/>
        </p:nvSpPr>
        <p:spPr>
          <a:xfrm>
            <a:off x="611090" y="268907"/>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18" name="Rectangle 17">
            <a:extLst>
              <a:ext uri="{FF2B5EF4-FFF2-40B4-BE49-F238E27FC236}">
                <a16:creationId xmlns:a16="http://schemas.microsoft.com/office/drawing/2014/main" id="{BD679E80-0A83-4EBF-82FC-94526179DE06}"/>
              </a:ext>
            </a:extLst>
          </p:cNvPr>
          <p:cNvSpPr/>
          <p:nvPr/>
        </p:nvSpPr>
        <p:spPr>
          <a:xfrm>
            <a:off x="550793" y="396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Graphic 18" descr="Ui Ux outline">
            <a:extLst>
              <a:ext uri="{FF2B5EF4-FFF2-40B4-BE49-F238E27FC236}">
                <a16:creationId xmlns:a16="http://schemas.microsoft.com/office/drawing/2014/main" id="{70A0DCC4-0723-4574-8D55-0A9362639F90}"/>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p:blipFill>
        <p:spPr>
          <a:xfrm>
            <a:off x="10110832" y="206465"/>
            <a:ext cx="1113715" cy="1113715"/>
          </a:xfrm>
          <a:prstGeom prst="rect">
            <a:avLst/>
          </a:prstGeom>
        </p:spPr>
      </p:pic>
    </p:spTree>
    <p:extLst>
      <p:ext uri="{BB962C8B-B14F-4D97-AF65-F5344CB8AC3E}">
        <p14:creationId xmlns:p14="http://schemas.microsoft.com/office/powerpoint/2010/main" val="50419341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1B64B-05F3-021A-48A0-9C85B80E1B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F89A76-1197-E0C1-4B0D-89076544EF35}"/>
              </a:ext>
            </a:extLst>
          </p:cNvPr>
          <p:cNvSpPr>
            <a:spLocks noGrp="1"/>
          </p:cNvSpPr>
          <p:nvPr>
            <p:ph type="title"/>
          </p:nvPr>
        </p:nvSpPr>
        <p:spPr>
          <a:xfrm>
            <a:off x="521025" y="265035"/>
            <a:ext cx="9443032" cy="1064043"/>
          </a:xfrm>
        </p:spPr>
        <p:txBody>
          <a:bodyPr>
            <a:noAutofit/>
          </a:bodyPr>
          <a:lstStyle/>
          <a:p>
            <a:r>
              <a:rPr lang="en-US" sz="5400" b="1" dirty="0">
                <a:solidFill>
                  <a:schemeClr val="bg1"/>
                </a:solidFill>
                <a:highlight>
                  <a:srgbClr val="FFFF00"/>
                </a:highlight>
              </a:rPr>
              <a:t>Demo:</a:t>
            </a:r>
            <a:endParaRPr lang="en-GB" sz="5400" b="1" dirty="0">
              <a:latin typeface="+mn-lt"/>
              <a:cs typeface="Calibri" panose="020F0502020204030204" pitchFamily="34" charset="0"/>
            </a:endParaRPr>
          </a:p>
        </p:txBody>
      </p:sp>
      <p:sp>
        <p:nvSpPr>
          <p:cNvPr id="3" name="Content Placeholder 2">
            <a:extLst>
              <a:ext uri="{FF2B5EF4-FFF2-40B4-BE49-F238E27FC236}">
                <a16:creationId xmlns:a16="http://schemas.microsoft.com/office/drawing/2014/main" id="{E755D32A-0CE2-0E1F-A589-48E8EFBF1A28}"/>
              </a:ext>
            </a:extLst>
          </p:cNvPr>
          <p:cNvSpPr>
            <a:spLocks noGrp="1"/>
          </p:cNvSpPr>
          <p:nvPr>
            <p:ph idx="1"/>
          </p:nvPr>
        </p:nvSpPr>
        <p:spPr>
          <a:xfrm>
            <a:off x="521024" y="1448124"/>
            <a:ext cx="10951159" cy="5189991"/>
          </a:xfrm>
        </p:spPr>
        <p:txBody>
          <a:bodyPr>
            <a:normAutofit fontScale="92500" lnSpcReduction="10000"/>
          </a:bodyPr>
          <a:lstStyle/>
          <a:p>
            <a:r>
              <a:rPr lang="en-GB" dirty="0"/>
              <a:t>To build a </a:t>
            </a:r>
            <a:r>
              <a:rPr lang="en-GB" b="1" dirty="0"/>
              <a:t>Prototype or initial fully functioning App,</a:t>
            </a:r>
            <a:r>
              <a:rPr lang="en-GB" dirty="0"/>
              <a:t> using words &amp; AI instead of code, you could try vibe coding with </a:t>
            </a:r>
            <a:r>
              <a:rPr lang="en-US" dirty="0">
                <a:highlight>
                  <a:srgbClr val="FFFF00"/>
                </a:highlight>
                <a:hlinkClick r:id="rId2"/>
              </a:rPr>
              <a:t>https://base44.com/</a:t>
            </a:r>
            <a:endParaRPr lang="en-US" dirty="0">
              <a:highlight>
                <a:srgbClr val="FFFF00"/>
              </a:highlight>
            </a:endParaRPr>
          </a:p>
          <a:p>
            <a:r>
              <a:rPr lang="en-US" dirty="0"/>
              <a:t>Base44.com is an ‘AI‑powered no‑code app builder’ that lets anyone create fully functional web or mobile apps by describing what they want in natural language. </a:t>
            </a:r>
          </a:p>
          <a:p>
            <a:r>
              <a:rPr lang="en-US" dirty="0"/>
              <a:t>Base44 automatically generates the UI, backend, database, authentication, hosting, and integrations.</a:t>
            </a:r>
          </a:p>
          <a:p>
            <a:r>
              <a:rPr lang="en-US" dirty="0"/>
              <a:t>F</a:t>
            </a:r>
            <a:r>
              <a:rPr lang="en-US" b="1" dirty="0"/>
              <a:t>ree-tier available</a:t>
            </a:r>
            <a:r>
              <a:rPr lang="en-US" dirty="0"/>
              <a:t>. Include basic visual editing. Code editing only available in paid plan. Web App creation is free but Mobile App requires subscription.</a:t>
            </a:r>
          </a:p>
          <a:p>
            <a:pPr marL="0" indent="0">
              <a:buNone/>
            </a:pPr>
            <a:r>
              <a:rPr lang="en-US" sz="3800" dirty="0"/>
              <a:t>Bg. </a:t>
            </a:r>
            <a:r>
              <a:rPr lang="en-US" sz="2400" dirty="0">
                <a:solidFill>
                  <a:schemeClr val="bg1"/>
                </a:solidFill>
                <a:highlight>
                  <a:srgbClr val="FFFF00"/>
                </a:highlight>
              </a:rPr>
              <a:t>Wix</a:t>
            </a:r>
            <a:r>
              <a:rPr lang="en-US" sz="2400" dirty="0"/>
              <a:t> acquired Base44, an AI-powered ‘vibe coding’ startup, in June 2025 for $80 million. </a:t>
            </a:r>
            <a:r>
              <a:rPr lang="en-US" sz="2400" dirty="0">
                <a:solidFill>
                  <a:schemeClr val="bg1"/>
                </a:solidFill>
                <a:highlight>
                  <a:srgbClr val="FFFF00"/>
                </a:highlight>
              </a:rPr>
              <a:t>Vibe coding </a:t>
            </a:r>
            <a:r>
              <a:rPr lang="en-US" sz="2400" dirty="0"/>
              <a:t>is an AI-driven software development approach where developers use natural language prompts to guide LLMs (like GPT) to generate, refine, and debug code, often without writing it line-by-line. Coined by Andrej </a:t>
            </a:r>
            <a:r>
              <a:rPr lang="en-US" sz="2400" dirty="0" err="1"/>
              <a:t>Karpathy</a:t>
            </a:r>
            <a:r>
              <a:rPr lang="en-US" sz="2400" dirty="0"/>
              <a:t> in early 2025, it prioritizes rapid iteration, prototyping, and high-level, creative flow over manual, detailed coding.</a:t>
            </a:r>
          </a:p>
        </p:txBody>
      </p:sp>
      <p:sp>
        <p:nvSpPr>
          <p:cNvPr id="4" name="Rectangle 3">
            <a:extLst>
              <a:ext uri="{FF2B5EF4-FFF2-40B4-BE49-F238E27FC236}">
                <a16:creationId xmlns:a16="http://schemas.microsoft.com/office/drawing/2014/main" id="{F155B70D-A9E5-F6E4-0463-6ED83DC3FE14}"/>
              </a:ext>
            </a:extLst>
          </p:cNvPr>
          <p:cNvSpPr/>
          <p:nvPr/>
        </p:nvSpPr>
        <p:spPr>
          <a:xfrm>
            <a:off x="417360" y="240199"/>
            <a:ext cx="111142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5" name="Rectangle 4">
            <a:extLst>
              <a:ext uri="{FF2B5EF4-FFF2-40B4-BE49-F238E27FC236}">
                <a16:creationId xmlns:a16="http://schemas.microsoft.com/office/drawing/2014/main" id="{6A622110-5A84-1FDE-AF07-0A24CDE72F6A}"/>
              </a:ext>
            </a:extLst>
          </p:cNvPr>
          <p:cNvSpPr/>
          <p:nvPr/>
        </p:nvSpPr>
        <p:spPr>
          <a:xfrm>
            <a:off x="357064" y="394564"/>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Graphic 5" descr="Blueprint outline">
            <a:extLst>
              <a:ext uri="{FF2B5EF4-FFF2-40B4-BE49-F238E27FC236}">
                <a16:creationId xmlns:a16="http://schemas.microsoft.com/office/drawing/2014/main" id="{B2E9B4FB-20BD-B6B8-CAD7-73DB5A338DE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0298682" y="158683"/>
            <a:ext cx="1173502" cy="1173502"/>
          </a:xfrm>
          <a:prstGeom prst="rect">
            <a:avLst/>
          </a:prstGeom>
        </p:spPr>
      </p:pic>
      <p:pic>
        <p:nvPicPr>
          <p:cNvPr id="10" name="Picture 4" descr="Base44 Review: Build Full-Stack Apps Without Code | by Nick Davies ...">
            <a:extLst>
              <a:ext uri="{FF2B5EF4-FFF2-40B4-BE49-F238E27FC236}">
                <a16:creationId xmlns:a16="http://schemas.microsoft.com/office/drawing/2014/main" id="{D22475ED-2D34-6450-9155-425540A6331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7299" b="20863"/>
          <a:stretch>
            <a:fillRect/>
          </a:stretch>
        </p:blipFill>
        <p:spPr bwMode="auto">
          <a:xfrm>
            <a:off x="2515465" y="265035"/>
            <a:ext cx="4300699" cy="1008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312725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EEF8B-572C-1E45-865B-0249240D4D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6C5E73-5080-EB65-D48E-4E53316A19A3}"/>
              </a:ext>
            </a:extLst>
          </p:cNvPr>
          <p:cNvSpPr>
            <a:spLocks noGrp="1"/>
          </p:cNvSpPr>
          <p:nvPr>
            <p:ph type="title"/>
          </p:nvPr>
        </p:nvSpPr>
        <p:spPr>
          <a:xfrm>
            <a:off x="521025" y="265035"/>
            <a:ext cx="9443032" cy="1064043"/>
          </a:xfrm>
        </p:spPr>
        <p:txBody>
          <a:bodyPr>
            <a:noAutofit/>
          </a:bodyPr>
          <a:lstStyle/>
          <a:p>
            <a:r>
              <a:rPr lang="en-GB" sz="4800" u="sng" dirty="0">
                <a:latin typeface="+mn-lt"/>
                <a:cs typeface="Calibri" panose="020F0502020204030204" pitchFamily="34" charset="0"/>
              </a:rPr>
              <a:t>Activity:</a:t>
            </a:r>
            <a:r>
              <a:rPr lang="en-GB" sz="4800" dirty="0">
                <a:latin typeface="+mn-lt"/>
                <a:cs typeface="Calibri" panose="020F0502020204030204" pitchFamily="34" charset="0"/>
              </a:rPr>
              <a:t> </a:t>
            </a:r>
            <a:r>
              <a:rPr lang="en-GB" dirty="0">
                <a:latin typeface="+mn-lt"/>
                <a:cs typeface="Calibri" panose="020F0502020204030204" pitchFamily="34" charset="0"/>
              </a:rPr>
              <a:t>Vibe Coding with </a:t>
            </a:r>
            <a:r>
              <a:rPr lang="en-GB" b="1" dirty="0">
                <a:latin typeface="+mn-lt"/>
              </a:rPr>
              <a:t>Base44.com</a:t>
            </a:r>
            <a:endParaRPr lang="en-GB" b="1" u="sng" dirty="0">
              <a:latin typeface="+mn-lt"/>
              <a:cs typeface="Calibri" panose="020F0502020204030204" pitchFamily="34" charset="0"/>
            </a:endParaRPr>
          </a:p>
        </p:txBody>
      </p:sp>
      <p:sp>
        <p:nvSpPr>
          <p:cNvPr id="3" name="Content Placeholder 2">
            <a:extLst>
              <a:ext uri="{FF2B5EF4-FFF2-40B4-BE49-F238E27FC236}">
                <a16:creationId xmlns:a16="http://schemas.microsoft.com/office/drawing/2014/main" id="{5527DCE6-9738-E606-7290-29ECEFAA994E}"/>
              </a:ext>
            </a:extLst>
          </p:cNvPr>
          <p:cNvSpPr>
            <a:spLocks noGrp="1"/>
          </p:cNvSpPr>
          <p:nvPr>
            <p:ph idx="1"/>
          </p:nvPr>
        </p:nvSpPr>
        <p:spPr>
          <a:xfrm>
            <a:off x="521025" y="1448124"/>
            <a:ext cx="10241318" cy="5189991"/>
          </a:xfrm>
        </p:spPr>
        <p:txBody>
          <a:bodyPr>
            <a:normAutofit lnSpcReduction="10000"/>
          </a:bodyPr>
          <a:lstStyle/>
          <a:p>
            <a:pPr marL="514350" indent="-514350">
              <a:buFont typeface="+mj-lt"/>
              <a:buAutoNum type="arabicPeriod"/>
            </a:pPr>
            <a:r>
              <a:rPr lang="en-GB" sz="3600" dirty="0"/>
              <a:t>Goto </a:t>
            </a:r>
            <a:r>
              <a:rPr lang="en-US" sz="3600" dirty="0">
                <a:hlinkClick r:id="rId2"/>
              </a:rPr>
              <a:t>https://base44.com/</a:t>
            </a:r>
            <a:endParaRPr lang="en-US" sz="3600" dirty="0"/>
          </a:p>
          <a:p>
            <a:pPr marL="514350" indent="-514350">
              <a:buClr>
                <a:srgbClr val="FFFF00"/>
              </a:buClr>
              <a:buFont typeface="+mj-lt"/>
              <a:buAutoNum type="arabicPeriod"/>
            </a:pPr>
            <a:r>
              <a:rPr lang="en-US" sz="3600" dirty="0">
                <a:solidFill>
                  <a:schemeClr val="bg1"/>
                </a:solidFill>
                <a:highlight>
                  <a:srgbClr val="FFFF00"/>
                </a:highlight>
              </a:rPr>
              <a:t>Clearly write down and refine what exactly you want it to build.</a:t>
            </a:r>
            <a:br>
              <a:rPr lang="en-US" sz="3600" dirty="0">
                <a:solidFill>
                  <a:schemeClr val="bg1"/>
                </a:solidFill>
                <a:highlight>
                  <a:srgbClr val="FFFF00"/>
                </a:highlight>
              </a:rPr>
            </a:br>
            <a:r>
              <a:rPr lang="en-GB" sz="3000" dirty="0">
                <a:solidFill>
                  <a:schemeClr val="bg1"/>
                </a:solidFill>
                <a:highlight>
                  <a:srgbClr val="00FFFF"/>
                </a:highlight>
              </a:rPr>
              <a:t>Note: Free-tier = 5 free AI prompts/credits pd &amp; 25 pm. </a:t>
            </a:r>
            <a:endParaRPr lang="en-US" sz="3000" dirty="0">
              <a:solidFill>
                <a:schemeClr val="bg1"/>
              </a:solidFill>
              <a:highlight>
                <a:srgbClr val="00FFFF"/>
              </a:highlight>
            </a:endParaRPr>
          </a:p>
          <a:p>
            <a:pPr marL="514350" indent="-514350">
              <a:buFont typeface="+mj-lt"/>
              <a:buAutoNum type="arabicPeriod"/>
            </a:pPr>
            <a:r>
              <a:rPr lang="en-US" sz="3600" dirty="0"/>
              <a:t>Register and log-into build a </a:t>
            </a:r>
            <a:r>
              <a:rPr lang="en-GB" sz="3600" b="1" dirty="0"/>
              <a:t>fully functioning prototype/app </a:t>
            </a:r>
            <a:r>
              <a:rPr lang="en-GB" sz="3600" dirty="0"/>
              <a:t>using natural language.</a:t>
            </a:r>
          </a:p>
          <a:p>
            <a:pPr marL="514350" indent="-514350">
              <a:buFont typeface="+mj-lt"/>
              <a:buAutoNum type="arabicPeriod"/>
            </a:pPr>
            <a:r>
              <a:rPr lang="en-GB" sz="3600" dirty="0"/>
              <a:t>Publish as a ‘Web App’ for free</a:t>
            </a:r>
          </a:p>
          <a:p>
            <a:pPr marL="0" indent="0">
              <a:buNone/>
            </a:pPr>
            <a:r>
              <a:rPr lang="en-GB" sz="3000" dirty="0"/>
              <a:t>Note: Not suitable for the L5 project as you are not able to edit the code. But if relevant for your project, suitable for initial prototype design/idea test and initial experimentation (pre-implementation).</a:t>
            </a:r>
            <a:endParaRPr lang="en-US" sz="3000" dirty="0"/>
          </a:p>
        </p:txBody>
      </p:sp>
      <p:sp>
        <p:nvSpPr>
          <p:cNvPr id="4" name="Rectangle 3">
            <a:extLst>
              <a:ext uri="{FF2B5EF4-FFF2-40B4-BE49-F238E27FC236}">
                <a16:creationId xmlns:a16="http://schemas.microsoft.com/office/drawing/2014/main" id="{2C87F7D5-550D-2CFB-2F3E-BCD46B46919E}"/>
              </a:ext>
            </a:extLst>
          </p:cNvPr>
          <p:cNvSpPr/>
          <p:nvPr/>
        </p:nvSpPr>
        <p:spPr>
          <a:xfrm>
            <a:off x="417362" y="219884"/>
            <a:ext cx="11121495"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5" name="Rectangle 4">
            <a:extLst>
              <a:ext uri="{FF2B5EF4-FFF2-40B4-BE49-F238E27FC236}">
                <a16:creationId xmlns:a16="http://schemas.microsoft.com/office/drawing/2014/main" id="{B6DBDFFC-EFE3-5A3C-8856-39A1F327E52C}"/>
              </a:ext>
            </a:extLst>
          </p:cNvPr>
          <p:cNvSpPr/>
          <p:nvPr/>
        </p:nvSpPr>
        <p:spPr>
          <a:xfrm>
            <a:off x="357064" y="394564"/>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Graphic 5" descr="Blueprint outline">
            <a:extLst>
              <a:ext uri="{FF2B5EF4-FFF2-40B4-BE49-F238E27FC236}">
                <a16:creationId xmlns:a16="http://schemas.microsoft.com/office/drawing/2014/main" id="{520B8052-091D-E5F8-5990-C1008F87763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0110832" y="206465"/>
            <a:ext cx="1362711" cy="1113715"/>
          </a:xfrm>
          <a:prstGeom prst="rect">
            <a:avLst/>
          </a:prstGeom>
        </p:spPr>
      </p:pic>
    </p:spTree>
    <p:extLst>
      <p:ext uri="{BB962C8B-B14F-4D97-AF65-F5344CB8AC3E}">
        <p14:creationId xmlns:p14="http://schemas.microsoft.com/office/powerpoint/2010/main" val="247879013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72D05657-94EE-4B2D-BC1B-A1D0650636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c 21">
            <a:extLst>
              <a:ext uri="{FF2B5EF4-FFF2-40B4-BE49-F238E27FC236}">
                <a16:creationId xmlns:a16="http://schemas.microsoft.com/office/drawing/2014/main" id="{7586665A-47B3-4AEE-BC94-15D89FF70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5099" y="486184"/>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F8CF1ECD-20E0-4DD3-87BB-109CB47D85D3}"/>
              </a:ext>
            </a:extLst>
          </p:cNvPr>
          <p:cNvSpPr>
            <a:spLocks noGrp="1"/>
          </p:cNvSpPr>
          <p:nvPr>
            <p:ph type="title"/>
          </p:nvPr>
        </p:nvSpPr>
        <p:spPr>
          <a:xfrm>
            <a:off x="4184542" y="486184"/>
            <a:ext cx="7363990" cy="1325563"/>
          </a:xfrm>
        </p:spPr>
        <p:txBody>
          <a:bodyPr>
            <a:normAutofit/>
          </a:bodyPr>
          <a:lstStyle/>
          <a:p>
            <a:r>
              <a:rPr lang="en-GB" b="1" u="sng" dirty="0"/>
              <a:t>Flow charts</a:t>
            </a:r>
          </a:p>
        </p:txBody>
      </p:sp>
      <p:pic>
        <p:nvPicPr>
          <p:cNvPr id="5" name="Picture 4" descr="Diagram&#10;&#10;Description automatically generated">
            <a:extLst>
              <a:ext uri="{FF2B5EF4-FFF2-40B4-BE49-F238E27FC236}">
                <a16:creationId xmlns:a16="http://schemas.microsoft.com/office/drawing/2014/main" id="{C80AA995-F3CA-4918-9778-8F4C61843E28}"/>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6" b="1244"/>
          <a:stretch/>
        </p:blipFill>
        <p:spPr>
          <a:xfrm>
            <a:off x="261126" y="3622662"/>
            <a:ext cx="3118718" cy="3118718"/>
          </a:xfrm>
          <a:custGeom>
            <a:avLst/>
            <a:gdLst/>
            <a:ahLst/>
            <a:cxnLst/>
            <a:rect l="l" t="t" r="r" b="b"/>
            <a:pathLst>
              <a:path w="2683042" h="2683042">
                <a:moveTo>
                  <a:pt x="102278" y="0"/>
                </a:moveTo>
                <a:lnTo>
                  <a:pt x="2580764" y="0"/>
                </a:lnTo>
                <a:cubicBezTo>
                  <a:pt x="2637251" y="0"/>
                  <a:pt x="2683042" y="45791"/>
                  <a:pt x="2683042" y="102278"/>
                </a:cubicBezTo>
                <a:lnTo>
                  <a:pt x="2683042" y="2580764"/>
                </a:lnTo>
                <a:cubicBezTo>
                  <a:pt x="2683042" y="2637251"/>
                  <a:pt x="2637251" y="2683042"/>
                  <a:pt x="2580764" y="2683042"/>
                </a:cubicBezTo>
                <a:lnTo>
                  <a:pt x="102278" y="2683042"/>
                </a:lnTo>
                <a:cubicBezTo>
                  <a:pt x="45791" y="2683042"/>
                  <a:pt x="0" y="2637251"/>
                  <a:pt x="0" y="2580764"/>
                </a:cubicBezTo>
                <a:lnTo>
                  <a:pt x="0" y="102278"/>
                </a:lnTo>
                <a:cubicBezTo>
                  <a:pt x="0" y="45791"/>
                  <a:pt x="45791" y="0"/>
                  <a:pt x="102278" y="0"/>
                </a:cubicBezTo>
                <a:close/>
              </a:path>
            </a:pathLst>
          </a:custGeom>
        </p:spPr>
      </p:pic>
      <p:pic>
        <p:nvPicPr>
          <p:cNvPr id="14" name="Picture 13" descr="Diagram&#10;&#10;Description automatically generated">
            <a:extLst>
              <a:ext uri="{FF2B5EF4-FFF2-40B4-BE49-F238E27FC236}">
                <a16:creationId xmlns:a16="http://schemas.microsoft.com/office/drawing/2014/main" id="{3FF5A5A6-8EFF-4A31-9C2A-EE788BBDEA0C}"/>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r="3" b="3"/>
          <a:stretch/>
        </p:blipFill>
        <p:spPr>
          <a:xfrm>
            <a:off x="261126" y="387325"/>
            <a:ext cx="3118718" cy="3118718"/>
          </a:xfrm>
          <a:custGeom>
            <a:avLst/>
            <a:gdLst/>
            <a:ahLst/>
            <a:cxnLst/>
            <a:rect l="l" t="t" r="r" b="b"/>
            <a:pathLst>
              <a:path w="2683042" h="2683042">
                <a:moveTo>
                  <a:pt x="102278" y="0"/>
                </a:moveTo>
                <a:lnTo>
                  <a:pt x="2580764" y="0"/>
                </a:lnTo>
                <a:cubicBezTo>
                  <a:pt x="2637251" y="0"/>
                  <a:pt x="2683042" y="45791"/>
                  <a:pt x="2683042" y="102278"/>
                </a:cubicBezTo>
                <a:lnTo>
                  <a:pt x="2683042" y="2580764"/>
                </a:lnTo>
                <a:cubicBezTo>
                  <a:pt x="2683042" y="2637251"/>
                  <a:pt x="2637251" y="2683042"/>
                  <a:pt x="2580764" y="2683042"/>
                </a:cubicBezTo>
                <a:lnTo>
                  <a:pt x="102278" y="2683042"/>
                </a:lnTo>
                <a:cubicBezTo>
                  <a:pt x="45791" y="2683042"/>
                  <a:pt x="0" y="2637251"/>
                  <a:pt x="0" y="2580764"/>
                </a:cubicBezTo>
                <a:lnTo>
                  <a:pt x="0" y="102278"/>
                </a:lnTo>
                <a:cubicBezTo>
                  <a:pt x="0" y="45791"/>
                  <a:pt x="45791" y="0"/>
                  <a:pt x="102278" y="0"/>
                </a:cubicBezTo>
                <a:close/>
              </a:path>
            </a:pathLst>
          </a:custGeom>
        </p:spPr>
      </p:pic>
      <p:sp>
        <p:nvSpPr>
          <p:cNvPr id="3" name="Content Placeholder 2">
            <a:extLst>
              <a:ext uri="{FF2B5EF4-FFF2-40B4-BE49-F238E27FC236}">
                <a16:creationId xmlns:a16="http://schemas.microsoft.com/office/drawing/2014/main" id="{5A086FAB-0047-4B7D-848C-71F4F3B1DB1E}"/>
              </a:ext>
            </a:extLst>
          </p:cNvPr>
          <p:cNvSpPr>
            <a:spLocks noGrp="1"/>
          </p:cNvSpPr>
          <p:nvPr>
            <p:ph idx="1"/>
          </p:nvPr>
        </p:nvSpPr>
        <p:spPr>
          <a:xfrm>
            <a:off x="4103927" y="1709927"/>
            <a:ext cx="7363990" cy="4950179"/>
          </a:xfrm>
        </p:spPr>
        <p:txBody>
          <a:bodyPr>
            <a:normAutofit fontScale="85000" lnSpcReduction="20000"/>
          </a:bodyPr>
          <a:lstStyle/>
          <a:p>
            <a:r>
              <a:rPr lang="en-GB" sz="3800" dirty="0"/>
              <a:t>A flowchart is a diagram that shows the intended/existing sequence of functions of a program.</a:t>
            </a:r>
          </a:p>
          <a:p>
            <a:r>
              <a:rPr lang="en-GB" sz="3800" dirty="0"/>
              <a:t>Example tools </a:t>
            </a:r>
            <a:r>
              <a:rPr lang="en-GB" sz="3300" dirty="0"/>
              <a:t>for creating Flowchart &amp; UML diagrams:</a:t>
            </a:r>
            <a:endParaRPr lang="en-GB" sz="3800" dirty="0"/>
          </a:p>
          <a:p>
            <a:pPr lvl="1"/>
            <a:r>
              <a:rPr lang="en-GB" sz="3600" dirty="0">
                <a:solidFill>
                  <a:srgbClr val="0563C1"/>
                </a:solidFill>
                <a:highlight>
                  <a:srgbClr val="FFFF00"/>
                </a:highlight>
                <a:hlinkClick r:id="rId6">
                  <a:extLst>
                    <a:ext uri="{A12FA001-AC4F-418D-AE19-62706E023703}">
                      <ahyp:hlinkClr xmlns:ahyp="http://schemas.microsoft.com/office/drawing/2018/hyperlinkcolor" val="tx"/>
                    </a:ext>
                  </a:extLst>
                </a:hlinkClick>
              </a:rPr>
              <a:t>Lucidchart - Online flowchart </a:t>
            </a:r>
            <a:r>
              <a:rPr lang="en-GB" sz="3600" dirty="0">
                <a:solidFill>
                  <a:schemeClr val="accent5">
                    <a:lumMod val="75000"/>
                  </a:schemeClr>
                </a:solidFill>
                <a:highlight>
                  <a:srgbClr val="FFFF00"/>
                </a:highlight>
                <a:hlinkClick r:id="rId6">
                  <a:extLst>
                    <a:ext uri="{A12FA001-AC4F-418D-AE19-62706E023703}">
                      <ahyp:hlinkClr xmlns:ahyp="http://schemas.microsoft.com/office/drawing/2018/hyperlinkcolor" val="tx"/>
                    </a:ext>
                  </a:extLst>
                </a:hlinkClick>
              </a:rPr>
              <a:t>maker</a:t>
            </a:r>
            <a:endParaRPr lang="en-GB" sz="3600" dirty="0">
              <a:solidFill>
                <a:schemeClr val="accent5">
                  <a:lumMod val="75000"/>
                </a:schemeClr>
              </a:solidFill>
              <a:highlight>
                <a:srgbClr val="FFFF00"/>
              </a:highlight>
            </a:endParaRPr>
          </a:p>
          <a:p>
            <a:pPr marL="457200" lvl="1" indent="0">
              <a:buNone/>
            </a:pPr>
            <a:r>
              <a:rPr lang="en-GB" sz="3300" dirty="0"/>
              <a:t>Others:</a:t>
            </a:r>
          </a:p>
          <a:p>
            <a:pPr lvl="1"/>
            <a:r>
              <a:rPr lang="en-GB" sz="3300" dirty="0">
                <a:hlinkClick r:id="rId7"/>
              </a:rPr>
              <a:t>Diagrams.net</a:t>
            </a:r>
            <a:r>
              <a:rPr lang="en-GB" sz="3300" dirty="0"/>
              <a:t> (previously Draw.io)</a:t>
            </a:r>
          </a:p>
          <a:p>
            <a:pPr lvl="1"/>
            <a:r>
              <a:rPr lang="en-GB" sz="3300" dirty="0" err="1">
                <a:hlinkClick r:id="rId8"/>
              </a:rPr>
              <a:t>Smartdraw</a:t>
            </a:r>
            <a:r>
              <a:rPr lang="en-GB" sz="3300" dirty="0">
                <a:hlinkClick r:id="rId8"/>
              </a:rPr>
              <a:t> Flowchart Maker (Free)</a:t>
            </a:r>
            <a:endParaRPr lang="en-GB" sz="3300" dirty="0"/>
          </a:p>
          <a:p>
            <a:pPr lvl="1"/>
            <a:r>
              <a:rPr lang="en-GB" sz="3300" dirty="0" err="1">
                <a:hlinkClick r:id="rId9"/>
              </a:rPr>
              <a:t>ClickCharts</a:t>
            </a:r>
            <a:r>
              <a:rPr lang="en-GB" sz="3300" dirty="0">
                <a:hlinkClick r:id="rId9"/>
              </a:rPr>
              <a:t> Flowchart Software</a:t>
            </a:r>
            <a:endParaRPr lang="en-GB" sz="3300" dirty="0"/>
          </a:p>
          <a:p>
            <a:pPr lvl="1"/>
            <a:r>
              <a:rPr lang="en-GB" dirty="0"/>
              <a:t>Drawing tools in Office Apps. such as Word can also be used.</a:t>
            </a:r>
          </a:p>
          <a:p>
            <a:pPr lvl="2"/>
            <a:r>
              <a:rPr lang="en-GB" dirty="0"/>
              <a:t>Bg. For further information:</a:t>
            </a:r>
          </a:p>
          <a:p>
            <a:pPr lvl="2"/>
            <a:r>
              <a:rPr lang="en-GB" dirty="0">
                <a:hlinkClick r:id="rId10"/>
              </a:rPr>
              <a:t>What is a Flowchart | Lucidchart</a:t>
            </a:r>
            <a:r>
              <a:rPr lang="en-GB" dirty="0"/>
              <a:t>. </a:t>
            </a:r>
            <a:r>
              <a:rPr lang="en-GB" dirty="0">
                <a:hlinkClick r:id="rId11"/>
              </a:rPr>
              <a:t>What is a Flowchart and its Types?</a:t>
            </a:r>
            <a:endParaRPr lang="en-GB" dirty="0"/>
          </a:p>
          <a:p>
            <a:pPr lvl="1"/>
            <a:endParaRPr lang="en-GB" dirty="0"/>
          </a:p>
          <a:p>
            <a:endParaRPr lang="en-GB" dirty="0"/>
          </a:p>
        </p:txBody>
      </p:sp>
      <p:sp>
        <p:nvSpPr>
          <p:cNvPr id="6" name="TextBox 5">
            <a:extLst>
              <a:ext uri="{FF2B5EF4-FFF2-40B4-BE49-F238E27FC236}">
                <a16:creationId xmlns:a16="http://schemas.microsoft.com/office/drawing/2014/main" id="{58EAC2FB-BAC1-4580-A1BC-1E12BC0D8B95}"/>
              </a:ext>
            </a:extLst>
          </p:cNvPr>
          <p:cNvSpPr txBox="1"/>
          <p:nvPr/>
        </p:nvSpPr>
        <p:spPr>
          <a:xfrm>
            <a:off x="9884958" y="6870700"/>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tackoverflow.com/questions/39167808/usercontrol-mouseleave-occurs-after-formclosin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2"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15" name="TextBox 14">
            <a:extLst>
              <a:ext uri="{FF2B5EF4-FFF2-40B4-BE49-F238E27FC236}">
                <a16:creationId xmlns:a16="http://schemas.microsoft.com/office/drawing/2014/main" id="{3EAA08CC-B535-4934-AE5D-70D277F02B2D}"/>
              </a:ext>
            </a:extLst>
          </p:cNvPr>
          <p:cNvSpPr txBox="1"/>
          <p:nvPr/>
        </p:nvSpPr>
        <p:spPr>
          <a:xfrm>
            <a:off x="7685442" y="6870700"/>
            <a:ext cx="218681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www.flickr.com/photos/jessicamullen/4070163768/">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3"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28966400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2A2EB-44E9-178C-D29B-75B6093D8DFA}"/>
              </a:ext>
            </a:extLst>
          </p:cNvPr>
          <p:cNvSpPr>
            <a:spLocks noGrp="1"/>
          </p:cNvSpPr>
          <p:nvPr>
            <p:ph type="title"/>
          </p:nvPr>
        </p:nvSpPr>
        <p:spPr>
          <a:xfrm>
            <a:off x="433174" y="288129"/>
            <a:ext cx="10676104" cy="1056176"/>
          </a:xfrm>
          <a:ln>
            <a:solidFill>
              <a:schemeClr val="tx1"/>
            </a:solidFill>
          </a:ln>
        </p:spPr>
        <p:txBody>
          <a:bodyPr>
            <a:normAutofit/>
          </a:bodyPr>
          <a:lstStyle/>
          <a:p>
            <a:r>
              <a:rPr lang="en-GB" sz="5400" b="1" dirty="0"/>
              <a:t>Tool: Lucidchart</a:t>
            </a:r>
            <a:endParaRPr lang="en-GB" sz="4800" dirty="0"/>
          </a:p>
        </p:txBody>
      </p:sp>
      <p:sp>
        <p:nvSpPr>
          <p:cNvPr id="3" name="Content Placeholder 2">
            <a:extLst>
              <a:ext uri="{FF2B5EF4-FFF2-40B4-BE49-F238E27FC236}">
                <a16:creationId xmlns:a16="http://schemas.microsoft.com/office/drawing/2014/main" id="{A458B72A-E544-99F4-9FC3-7145B49C4391}"/>
              </a:ext>
            </a:extLst>
          </p:cNvPr>
          <p:cNvSpPr>
            <a:spLocks noGrp="1"/>
          </p:cNvSpPr>
          <p:nvPr>
            <p:ph idx="1"/>
          </p:nvPr>
        </p:nvSpPr>
        <p:spPr>
          <a:xfrm>
            <a:off x="558420" y="1557968"/>
            <a:ext cx="8599227" cy="5224969"/>
          </a:xfrm>
        </p:spPr>
        <p:txBody>
          <a:bodyPr>
            <a:normAutofit fontScale="55000" lnSpcReduction="20000"/>
          </a:bodyPr>
          <a:lstStyle/>
          <a:p>
            <a:pPr marL="0" indent="0">
              <a:buNone/>
            </a:pPr>
            <a:r>
              <a:rPr lang="en-GB" sz="4100" b="1" dirty="0">
                <a:solidFill>
                  <a:schemeClr val="bg1"/>
                </a:solidFill>
                <a:highlight>
                  <a:srgbClr val="FFFF00"/>
                </a:highlight>
              </a:rPr>
              <a:t>Lucidchart</a:t>
            </a:r>
            <a:r>
              <a:rPr lang="en-GB" sz="4100" dirty="0">
                <a:solidFill>
                  <a:schemeClr val="bg1"/>
                </a:solidFill>
                <a:highlight>
                  <a:srgbClr val="FFFF00"/>
                </a:highlight>
              </a:rPr>
              <a:t> is an online diagramming tool that enables individuals and teams to create and share diagrams in real time. </a:t>
            </a:r>
          </a:p>
          <a:p>
            <a:pPr marL="0" indent="0">
              <a:buNone/>
            </a:pPr>
            <a:r>
              <a:rPr lang="en-GB" sz="4400" b="1" dirty="0"/>
              <a:t>Types of Diagrams we can create include:</a:t>
            </a:r>
            <a:endParaRPr lang="en-GB" sz="4400" dirty="0"/>
          </a:p>
          <a:p>
            <a:pPr lvl="1"/>
            <a:r>
              <a:rPr lang="en-GB" sz="4400" b="1" dirty="0"/>
              <a:t>Flowcharts:</a:t>
            </a:r>
            <a:r>
              <a:rPr lang="en-GB" sz="4400" dirty="0"/>
              <a:t> for illustrating functions of a program.</a:t>
            </a:r>
          </a:p>
          <a:p>
            <a:pPr lvl="1"/>
            <a:r>
              <a:rPr lang="en-GB" sz="4400" b="1" dirty="0"/>
              <a:t>Wireframes:</a:t>
            </a:r>
            <a:r>
              <a:rPr lang="en-GB" sz="4400" dirty="0"/>
              <a:t> simple UI </a:t>
            </a:r>
            <a:r>
              <a:rPr lang="en-GB" sz="4400" dirty="0" err="1"/>
              <a:t>mockups</a:t>
            </a:r>
            <a:r>
              <a:rPr lang="en-GB" sz="4400" dirty="0"/>
              <a:t> and layout concepts.</a:t>
            </a:r>
          </a:p>
          <a:p>
            <a:pPr lvl="1"/>
            <a:r>
              <a:rPr lang="en-GB" sz="4400" b="1" dirty="0"/>
              <a:t>Network Diagrams:</a:t>
            </a:r>
            <a:r>
              <a:rPr lang="en-GB" sz="4400" dirty="0"/>
              <a:t> mapping IT infrastructure and systems.</a:t>
            </a:r>
          </a:p>
          <a:p>
            <a:pPr lvl="1"/>
            <a:r>
              <a:rPr lang="en-GB" sz="4400" b="1" dirty="0"/>
              <a:t>UML &amp; Software Diagrams:</a:t>
            </a:r>
            <a:r>
              <a:rPr lang="en-GB" sz="4400" dirty="0"/>
              <a:t> including sequence, class, and activity diagrams.</a:t>
            </a:r>
          </a:p>
          <a:p>
            <a:pPr lvl="1"/>
            <a:r>
              <a:rPr lang="en-GB" sz="4400" b="1" dirty="0"/>
              <a:t>ER Diagrams:</a:t>
            </a:r>
            <a:r>
              <a:rPr lang="en-GB" sz="4400" dirty="0"/>
              <a:t> for database design.</a:t>
            </a:r>
          </a:p>
          <a:p>
            <a:pPr lvl="1"/>
            <a:r>
              <a:rPr lang="en-GB" sz="4400" b="1" dirty="0"/>
              <a:t>Agile Templates: </a:t>
            </a:r>
            <a:r>
              <a:rPr lang="en-GB" sz="4400" dirty="0"/>
              <a:t>Kanban &amp; Scrum boards</a:t>
            </a:r>
          </a:p>
          <a:p>
            <a:r>
              <a:rPr lang="en-GB" sz="4400" dirty="0"/>
              <a:t>URL: </a:t>
            </a:r>
            <a:r>
              <a:rPr lang="en-GB" sz="4400" dirty="0">
                <a:highlight>
                  <a:srgbClr val="FFFF00"/>
                </a:highlight>
                <a:hlinkClick r:id="rId2"/>
              </a:rPr>
              <a:t>https://www.lucidchart.com/</a:t>
            </a:r>
            <a:r>
              <a:rPr lang="en-GB" sz="4400" dirty="0"/>
              <a:t> - </a:t>
            </a:r>
            <a:r>
              <a:rPr lang="en-GB" sz="4400" dirty="0">
                <a:highlight>
                  <a:srgbClr val="FFFF00"/>
                </a:highlight>
                <a:hlinkClick r:id="rId3"/>
              </a:rPr>
              <a:t>https://lucid.app/</a:t>
            </a:r>
            <a:r>
              <a:rPr lang="en-GB" sz="4400" dirty="0">
                <a:highlight>
                  <a:srgbClr val="FFFF00"/>
                </a:highlight>
              </a:rPr>
              <a:t> </a:t>
            </a:r>
          </a:p>
          <a:p>
            <a:r>
              <a:rPr lang="en-GB" sz="4400" dirty="0"/>
              <a:t>Video tutorials: </a:t>
            </a:r>
            <a:r>
              <a:rPr lang="en-GB" sz="4400" dirty="0">
                <a:highlight>
                  <a:srgbClr val="FFFF00"/>
                </a:highlight>
                <a:hlinkClick r:id="rId4"/>
              </a:rPr>
              <a:t>Getting Started in Lucidchart in Under 5 Minutes</a:t>
            </a:r>
            <a:endParaRPr lang="en-GB" sz="4400" dirty="0">
              <a:highlight>
                <a:srgbClr val="FFFF00"/>
              </a:highlight>
            </a:endParaRPr>
          </a:p>
          <a:p>
            <a:pPr marL="0" lvl="0" indent="0">
              <a:buNone/>
            </a:pPr>
            <a:r>
              <a:rPr lang="en-GB" sz="3800" dirty="0"/>
              <a:t>Bg.</a:t>
            </a:r>
          </a:p>
          <a:p>
            <a:pPr>
              <a:lnSpc>
                <a:spcPct val="120000"/>
              </a:lnSpc>
              <a:spcBef>
                <a:spcPts val="0"/>
              </a:spcBef>
            </a:pPr>
            <a:r>
              <a:rPr lang="en-GB" b="1" dirty="0"/>
              <a:t>Process Maps:</a:t>
            </a:r>
            <a:r>
              <a:rPr lang="en-GB" dirty="0"/>
              <a:t> for illustrating workflows and business processes.</a:t>
            </a:r>
          </a:p>
          <a:p>
            <a:pPr lvl="0">
              <a:lnSpc>
                <a:spcPct val="120000"/>
              </a:lnSpc>
              <a:spcBef>
                <a:spcPts val="0"/>
              </a:spcBef>
            </a:pPr>
            <a:r>
              <a:rPr lang="en-GB" b="1" dirty="0"/>
              <a:t>Organisation Charts:</a:t>
            </a:r>
            <a:r>
              <a:rPr lang="en-GB" dirty="0"/>
              <a:t> visualizing team structures.</a:t>
            </a:r>
          </a:p>
          <a:p>
            <a:pPr lvl="0">
              <a:lnSpc>
                <a:spcPct val="120000"/>
              </a:lnSpc>
              <a:spcBef>
                <a:spcPts val="0"/>
              </a:spcBef>
            </a:pPr>
            <a:r>
              <a:rPr lang="en-GB" b="1" dirty="0"/>
              <a:t>Mind Maps:</a:t>
            </a:r>
            <a:r>
              <a:rPr lang="en-GB" dirty="0"/>
              <a:t> brainstorming and idea organization.</a:t>
            </a:r>
          </a:p>
          <a:p>
            <a:pPr lvl="0">
              <a:lnSpc>
                <a:spcPct val="120000"/>
              </a:lnSpc>
              <a:spcBef>
                <a:spcPts val="0"/>
              </a:spcBef>
            </a:pPr>
            <a:r>
              <a:rPr lang="en-GB" b="1" dirty="0"/>
              <a:t>Venn Diagrams &amp; Charts</a:t>
            </a:r>
            <a:r>
              <a:rPr lang="en-GB" dirty="0"/>
              <a:t> for comparisons or simple data visuals.</a:t>
            </a:r>
          </a:p>
          <a:p>
            <a:endParaRPr lang="en-GB" dirty="0"/>
          </a:p>
        </p:txBody>
      </p:sp>
      <p:pic>
        <p:nvPicPr>
          <p:cNvPr id="2050" name="Picture 2">
            <a:extLst>
              <a:ext uri="{FF2B5EF4-FFF2-40B4-BE49-F238E27FC236}">
                <a16:creationId xmlns:a16="http://schemas.microsoft.com/office/drawing/2014/main" id="{22A495FB-B9AD-0F48-804B-345DC2FB80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25410" y="365122"/>
            <a:ext cx="3905250" cy="9021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08C8278-43AC-D82D-9A82-0EEF80D01DBB}"/>
              </a:ext>
            </a:extLst>
          </p:cNvPr>
          <p:cNvPicPr>
            <a:picLocks noChangeAspect="1"/>
          </p:cNvPicPr>
          <p:nvPr/>
        </p:nvPicPr>
        <p:blipFill>
          <a:blip r:embed="rId6"/>
          <a:stretch>
            <a:fillRect/>
          </a:stretch>
        </p:blipFill>
        <p:spPr>
          <a:xfrm>
            <a:off x="9078035" y="1794980"/>
            <a:ext cx="2729885" cy="3609833"/>
          </a:xfrm>
          <a:prstGeom prst="rect">
            <a:avLst/>
          </a:prstGeom>
        </p:spPr>
      </p:pic>
    </p:spTree>
    <p:extLst>
      <p:ext uri="{BB962C8B-B14F-4D97-AF65-F5344CB8AC3E}">
        <p14:creationId xmlns:p14="http://schemas.microsoft.com/office/powerpoint/2010/main" val="238216962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0CD07-1126-E8DD-47E8-F6A09C991F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6602C4-8526-939D-DDD0-25CC0A975EA9}"/>
              </a:ext>
            </a:extLst>
          </p:cNvPr>
          <p:cNvSpPr>
            <a:spLocks noGrp="1"/>
          </p:cNvSpPr>
          <p:nvPr>
            <p:ph type="title"/>
          </p:nvPr>
        </p:nvSpPr>
        <p:spPr>
          <a:xfrm>
            <a:off x="433174" y="288129"/>
            <a:ext cx="10676104" cy="1056176"/>
          </a:xfrm>
          <a:ln>
            <a:solidFill>
              <a:schemeClr val="tx1"/>
            </a:solidFill>
          </a:ln>
        </p:spPr>
        <p:txBody>
          <a:bodyPr>
            <a:normAutofit/>
          </a:bodyPr>
          <a:lstStyle/>
          <a:p>
            <a:r>
              <a:rPr lang="en-GB" sz="6000" dirty="0"/>
              <a:t>Bg. </a:t>
            </a:r>
            <a:r>
              <a:rPr lang="en-GB" sz="5400" b="1" dirty="0"/>
              <a:t>Lucidchart: Kanban board</a:t>
            </a:r>
            <a:endParaRPr lang="en-GB" sz="4800" dirty="0"/>
          </a:p>
        </p:txBody>
      </p:sp>
      <p:pic>
        <p:nvPicPr>
          <p:cNvPr id="10" name="Picture 9">
            <a:extLst>
              <a:ext uri="{FF2B5EF4-FFF2-40B4-BE49-F238E27FC236}">
                <a16:creationId xmlns:a16="http://schemas.microsoft.com/office/drawing/2014/main" id="{2B7A23FC-DACE-9023-8CA5-1EF55B890A0D}"/>
              </a:ext>
            </a:extLst>
          </p:cNvPr>
          <p:cNvPicPr>
            <a:picLocks noChangeAspect="1"/>
          </p:cNvPicPr>
          <p:nvPr/>
        </p:nvPicPr>
        <p:blipFill>
          <a:blip r:embed="rId2"/>
          <a:stretch>
            <a:fillRect/>
          </a:stretch>
        </p:blipFill>
        <p:spPr>
          <a:xfrm>
            <a:off x="541362" y="2674287"/>
            <a:ext cx="10567916" cy="3939835"/>
          </a:xfrm>
          <a:prstGeom prst="rect">
            <a:avLst/>
          </a:prstGeom>
        </p:spPr>
      </p:pic>
      <p:sp>
        <p:nvSpPr>
          <p:cNvPr id="11" name="TextBox 10">
            <a:extLst>
              <a:ext uri="{FF2B5EF4-FFF2-40B4-BE49-F238E27FC236}">
                <a16:creationId xmlns:a16="http://schemas.microsoft.com/office/drawing/2014/main" id="{75765462-1633-981F-9F0F-5C8A5CB90164}"/>
              </a:ext>
            </a:extLst>
          </p:cNvPr>
          <p:cNvSpPr txBox="1"/>
          <p:nvPr/>
        </p:nvSpPr>
        <p:spPr>
          <a:xfrm>
            <a:off x="433174" y="1473958"/>
            <a:ext cx="10239375" cy="1200329"/>
          </a:xfrm>
          <a:prstGeom prst="rect">
            <a:avLst/>
          </a:prstGeom>
          <a:noFill/>
        </p:spPr>
        <p:txBody>
          <a:bodyPr wrap="square" rtlCol="0">
            <a:spAutoFit/>
          </a:bodyPr>
          <a:lstStyle/>
          <a:p>
            <a:r>
              <a:rPr lang="en-GB" sz="2400" dirty="0"/>
              <a:t>Lucidchart offers a wide range of templates to use including templates for Agile projects including Kanban and Scrum boards. Although I prefer using Trello and find it much easier to use.</a:t>
            </a:r>
          </a:p>
        </p:txBody>
      </p:sp>
    </p:spTree>
    <p:extLst>
      <p:ext uri="{BB962C8B-B14F-4D97-AF65-F5344CB8AC3E}">
        <p14:creationId xmlns:p14="http://schemas.microsoft.com/office/powerpoint/2010/main" val="236117963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descr="Diagram&#10;&#10;Description automatically generated">
            <a:extLst>
              <a:ext uri="{FF2B5EF4-FFF2-40B4-BE49-F238E27FC236}">
                <a16:creationId xmlns:a16="http://schemas.microsoft.com/office/drawing/2014/main" id="{CD77F23C-7F45-40FD-A06B-54A65D4901C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032" b="1480"/>
          <a:stretch/>
        </p:blipFill>
        <p:spPr>
          <a:xfrm>
            <a:off x="3200400" y="10"/>
            <a:ext cx="8991598" cy="6857990"/>
          </a:xfrm>
          <a:prstGeom prst="rect">
            <a:avLst/>
          </a:prstGeom>
        </p:spPr>
      </p:pic>
      <p:sp>
        <p:nvSpPr>
          <p:cNvPr id="26" name="Rectangle 2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AEECC3-B1AD-4939-9FBE-2046BA0E2A34}"/>
              </a:ext>
            </a:extLst>
          </p:cNvPr>
          <p:cNvSpPr>
            <a:spLocks noGrp="1"/>
          </p:cNvSpPr>
          <p:nvPr>
            <p:ph type="title"/>
          </p:nvPr>
        </p:nvSpPr>
        <p:spPr>
          <a:xfrm>
            <a:off x="782664" y="182563"/>
            <a:ext cx="3822189" cy="1060719"/>
          </a:xfrm>
        </p:spPr>
        <p:txBody>
          <a:bodyPr>
            <a:normAutofit/>
          </a:bodyPr>
          <a:lstStyle/>
          <a:p>
            <a:r>
              <a:rPr lang="en-GB" sz="4000" b="1" u="sng" dirty="0"/>
              <a:t>UML diagrams</a:t>
            </a:r>
          </a:p>
        </p:txBody>
      </p:sp>
      <p:sp>
        <p:nvSpPr>
          <p:cNvPr id="3" name="Content Placeholder 2">
            <a:extLst>
              <a:ext uri="{FF2B5EF4-FFF2-40B4-BE49-F238E27FC236}">
                <a16:creationId xmlns:a16="http://schemas.microsoft.com/office/drawing/2014/main" id="{92504EF0-F836-427E-9E6A-A9FA40EBA2F7}"/>
              </a:ext>
            </a:extLst>
          </p:cNvPr>
          <p:cNvSpPr>
            <a:spLocks noGrp="1"/>
          </p:cNvSpPr>
          <p:nvPr>
            <p:ph idx="1"/>
          </p:nvPr>
        </p:nvSpPr>
        <p:spPr>
          <a:xfrm>
            <a:off x="533042" y="1243281"/>
            <a:ext cx="4458294" cy="5414663"/>
          </a:xfrm>
          <a:solidFill>
            <a:schemeClr val="bg1">
              <a:alpha val="50000"/>
            </a:schemeClr>
          </a:solidFill>
        </p:spPr>
        <p:txBody>
          <a:bodyPr>
            <a:noAutofit/>
          </a:bodyPr>
          <a:lstStyle/>
          <a:p>
            <a:r>
              <a:rPr lang="en-GB" dirty="0"/>
              <a:t>UML or Unified </a:t>
            </a:r>
            <a:r>
              <a:rPr lang="en-GB" dirty="0" err="1"/>
              <a:t>Modeling</a:t>
            </a:r>
            <a:r>
              <a:rPr lang="en-GB" dirty="0"/>
              <a:t> Language are diagrams used in object-oriented software design to outline and represent the objects/features, structure and behaviour of an Application.</a:t>
            </a:r>
          </a:p>
          <a:p>
            <a:r>
              <a:rPr lang="en-GB" dirty="0"/>
              <a:t>The next slide shows an example for an Order processing system.</a:t>
            </a:r>
          </a:p>
        </p:txBody>
      </p:sp>
      <p:sp>
        <p:nvSpPr>
          <p:cNvPr id="4" name="Rectangle 3">
            <a:extLst>
              <a:ext uri="{FF2B5EF4-FFF2-40B4-BE49-F238E27FC236}">
                <a16:creationId xmlns:a16="http://schemas.microsoft.com/office/drawing/2014/main" id="{3B38284C-E2DD-41C2-95EA-7E55DB1CB368}"/>
              </a:ext>
            </a:extLst>
          </p:cNvPr>
          <p:cNvSpPr/>
          <p:nvPr/>
        </p:nvSpPr>
        <p:spPr>
          <a:xfrm>
            <a:off x="600247" y="310430"/>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D053A019-DC60-47AA-8FE6-92B087CFACF0}"/>
              </a:ext>
            </a:extLst>
          </p:cNvPr>
          <p:cNvSpPr txBox="1"/>
          <p:nvPr/>
        </p:nvSpPr>
        <p:spPr>
          <a:xfrm>
            <a:off x="9884956" y="6657945"/>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kenscourses.com/tc1019fall2016/syndicated/uml-diagram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62796915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3FCEC-5549-47AC-B568-C14C5C93B6B7}"/>
              </a:ext>
            </a:extLst>
          </p:cNvPr>
          <p:cNvSpPr>
            <a:spLocks noGrp="1"/>
          </p:cNvSpPr>
          <p:nvPr>
            <p:ph type="title"/>
          </p:nvPr>
        </p:nvSpPr>
        <p:spPr>
          <a:xfrm>
            <a:off x="288011" y="140798"/>
            <a:ext cx="4432035" cy="4553122"/>
          </a:xfrm>
        </p:spPr>
        <p:txBody>
          <a:bodyPr anchor="t">
            <a:normAutofit/>
          </a:bodyPr>
          <a:lstStyle/>
          <a:p>
            <a:r>
              <a:rPr lang="en-GB" sz="6000" b="1" dirty="0"/>
              <a:t>Bg. Example</a:t>
            </a:r>
            <a:br>
              <a:rPr lang="en-GB" sz="6000" b="1" dirty="0"/>
            </a:br>
            <a:r>
              <a:rPr lang="en-GB" sz="4800" u="sng" dirty="0"/>
              <a:t>UML Class diagram</a:t>
            </a:r>
            <a:br>
              <a:rPr lang="en-GB" sz="4800" dirty="0"/>
            </a:br>
            <a:r>
              <a:rPr lang="en-GB" sz="2800" dirty="0">
                <a:latin typeface="+mn-lt"/>
              </a:rPr>
              <a:t>Shows the Class/objects of a system. Each </a:t>
            </a:r>
            <a:r>
              <a:rPr lang="en-GB" sz="2800" b="1" dirty="0">
                <a:latin typeface="+mn-lt"/>
              </a:rPr>
              <a:t>Class</a:t>
            </a:r>
            <a:r>
              <a:rPr lang="en-GB" sz="2800" dirty="0">
                <a:latin typeface="+mn-lt"/>
              </a:rPr>
              <a:t> has a:</a:t>
            </a:r>
            <a:br>
              <a:rPr lang="en-GB" sz="2800" dirty="0">
                <a:latin typeface="+mn-lt"/>
              </a:rPr>
            </a:br>
            <a:r>
              <a:rPr lang="en-GB" sz="2800" dirty="0">
                <a:latin typeface="+mn-lt"/>
              </a:rPr>
              <a:t>* </a:t>
            </a:r>
            <a:r>
              <a:rPr lang="en-GB" sz="2800" b="1" dirty="0">
                <a:latin typeface="+mn-lt"/>
              </a:rPr>
              <a:t>Name</a:t>
            </a:r>
            <a:br>
              <a:rPr lang="en-GB" sz="2800" dirty="0">
                <a:latin typeface="+mn-lt"/>
              </a:rPr>
            </a:br>
            <a:r>
              <a:rPr lang="en-GB" sz="2800" dirty="0">
                <a:latin typeface="+mn-lt"/>
              </a:rPr>
              <a:t>* Attributes/</a:t>
            </a:r>
            <a:r>
              <a:rPr lang="en-GB" sz="2800" b="1" dirty="0">
                <a:latin typeface="+mn-lt"/>
              </a:rPr>
              <a:t>variables</a:t>
            </a:r>
            <a:r>
              <a:rPr lang="en-GB" sz="2800" dirty="0">
                <a:latin typeface="+mn-lt"/>
              </a:rPr>
              <a:t> and</a:t>
            </a:r>
            <a:br>
              <a:rPr lang="en-GB" sz="2800" dirty="0">
                <a:latin typeface="+mn-lt"/>
              </a:rPr>
            </a:br>
            <a:r>
              <a:rPr lang="en-GB" sz="2800" dirty="0">
                <a:latin typeface="+mn-lt"/>
              </a:rPr>
              <a:t>* Methods/</a:t>
            </a:r>
            <a:r>
              <a:rPr lang="en-GB" sz="2800" b="1" dirty="0">
                <a:latin typeface="+mn-lt"/>
              </a:rPr>
              <a:t>functions</a:t>
            </a:r>
            <a:r>
              <a:rPr lang="en-GB" sz="2800" dirty="0">
                <a:latin typeface="+mn-lt"/>
              </a:rPr>
              <a:t>.</a:t>
            </a:r>
            <a:endParaRPr lang="en-GB" sz="4800" dirty="0">
              <a:latin typeface="+mn-lt"/>
            </a:endParaRPr>
          </a:p>
        </p:txBody>
      </p:sp>
      <p:pic>
        <p:nvPicPr>
          <p:cNvPr id="4" name="Picture 3" descr="Diagram&#10;&#10;Description automatically generated">
            <a:extLst>
              <a:ext uri="{FF2B5EF4-FFF2-40B4-BE49-F238E27FC236}">
                <a16:creationId xmlns:a16="http://schemas.microsoft.com/office/drawing/2014/main" id="{6892F412-4D0A-48C3-954E-58A029D8C5C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6462" t="8889" r="15202" b="9530"/>
          <a:stretch/>
        </p:blipFill>
        <p:spPr>
          <a:xfrm>
            <a:off x="4562664" y="121192"/>
            <a:ext cx="7341325" cy="6367476"/>
          </a:xfrm>
          <a:prstGeom prst="rect">
            <a:avLst/>
          </a:prstGeom>
        </p:spPr>
      </p:pic>
      <p:sp>
        <p:nvSpPr>
          <p:cNvPr id="16" name="TextBox 15">
            <a:extLst>
              <a:ext uri="{FF2B5EF4-FFF2-40B4-BE49-F238E27FC236}">
                <a16:creationId xmlns:a16="http://schemas.microsoft.com/office/drawing/2014/main" id="{9866E985-859B-46DD-80B0-92DF9A731F59}"/>
              </a:ext>
            </a:extLst>
          </p:cNvPr>
          <p:cNvSpPr txBox="1"/>
          <p:nvPr/>
        </p:nvSpPr>
        <p:spPr>
          <a:xfrm>
            <a:off x="0" y="6488668"/>
            <a:ext cx="6656522" cy="369332"/>
          </a:xfrm>
          <a:prstGeom prst="rect">
            <a:avLst/>
          </a:prstGeom>
          <a:noFill/>
        </p:spPr>
        <p:txBody>
          <a:bodyPr wrap="square">
            <a:spAutoFit/>
          </a:bodyPr>
          <a:lstStyle/>
          <a:p>
            <a:r>
              <a:rPr lang="en-GB" sz="1800" dirty="0"/>
              <a:t>For a Clear and comprehensive UML tutorial: </a:t>
            </a:r>
            <a:r>
              <a:rPr lang="en-GB" sz="1600" dirty="0">
                <a:hlinkClick r:id="rId4"/>
              </a:rPr>
              <a:t>UML Tutorial – </a:t>
            </a:r>
            <a:r>
              <a:rPr lang="en-GB" sz="1600" dirty="0" err="1">
                <a:hlinkClick r:id="rId4"/>
              </a:rPr>
              <a:t>Javatpoint</a:t>
            </a:r>
            <a:r>
              <a:rPr lang="en-GB" sz="1600" dirty="0"/>
              <a:t>.</a:t>
            </a:r>
            <a:endParaRPr lang="en-GB" dirty="0"/>
          </a:p>
        </p:txBody>
      </p:sp>
    </p:spTree>
    <p:extLst>
      <p:ext uri="{BB962C8B-B14F-4D97-AF65-F5344CB8AC3E}">
        <p14:creationId xmlns:p14="http://schemas.microsoft.com/office/powerpoint/2010/main" val="150548627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E8974-01D5-4BE1-9641-99C451E1B2A6}"/>
              </a:ext>
            </a:extLst>
          </p:cNvPr>
          <p:cNvSpPr>
            <a:spLocks noGrp="1"/>
          </p:cNvSpPr>
          <p:nvPr>
            <p:ph type="title"/>
          </p:nvPr>
        </p:nvSpPr>
        <p:spPr>
          <a:xfrm>
            <a:off x="382032" y="697674"/>
            <a:ext cx="3589077" cy="1325563"/>
          </a:xfrm>
        </p:spPr>
        <p:txBody>
          <a:bodyPr>
            <a:normAutofit fontScale="90000"/>
          </a:bodyPr>
          <a:lstStyle/>
          <a:p>
            <a:r>
              <a:rPr lang="en-GB" sz="6000" b="1" dirty="0"/>
              <a:t>Bg. Example</a:t>
            </a:r>
            <a:br>
              <a:rPr lang="en-GB" sz="5400" b="1" dirty="0"/>
            </a:br>
            <a:r>
              <a:rPr lang="en-GB" u="sng" dirty="0"/>
              <a:t>UML Use Case diagram</a:t>
            </a:r>
            <a:br>
              <a:rPr lang="en-GB" u="sng" dirty="0"/>
            </a:br>
            <a:r>
              <a:rPr lang="en-GB" sz="2200" dirty="0"/>
              <a:t>Shows the interaction between the Actors/Users and the system.</a:t>
            </a:r>
            <a:endParaRPr lang="en-GB" dirty="0"/>
          </a:p>
        </p:txBody>
      </p:sp>
      <p:pic>
        <p:nvPicPr>
          <p:cNvPr id="1026" name="Picture 2" descr="E-commerce website ">
            <a:extLst>
              <a:ext uri="{FF2B5EF4-FFF2-40B4-BE49-F238E27FC236}">
                <a16:creationId xmlns:a16="http://schemas.microsoft.com/office/drawing/2014/main" id="{9A0A4764-3EDC-7BF1-B3E1-C4E90070064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325"/>
          <a:stretch/>
        </p:blipFill>
        <p:spPr bwMode="auto">
          <a:xfrm>
            <a:off x="4233863" y="11230"/>
            <a:ext cx="4416164" cy="684676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53D4E32-02F6-7395-8D5A-6EBCFBE9907D}"/>
              </a:ext>
            </a:extLst>
          </p:cNvPr>
          <p:cNvSpPr txBox="1"/>
          <p:nvPr/>
        </p:nvSpPr>
        <p:spPr>
          <a:xfrm>
            <a:off x="382032" y="6419724"/>
            <a:ext cx="3849189" cy="369332"/>
          </a:xfrm>
          <a:prstGeom prst="rect">
            <a:avLst/>
          </a:prstGeom>
          <a:noFill/>
        </p:spPr>
        <p:txBody>
          <a:bodyPr wrap="square">
            <a:spAutoFit/>
          </a:bodyPr>
          <a:lstStyle/>
          <a:p>
            <a:r>
              <a:rPr lang="en-US" dirty="0"/>
              <a:t>For other examples please </a:t>
            </a:r>
            <a:r>
              <a:rPr lang="en-US" dirty="0">
                <a:hlinkClick r:id="rId3"/>
              </a:rPr>
              <a:t>click here</a:t>
            </a:r>
            <a:r>
              <a:rPr lang="en-US" dirty="0"/>
              <a:t>.</a:t>
            </a:r>
            <a:endParaRPr lang="en-GB" dirty="0"/>
          </a:p>
        </p:txBody>
      </p:sp>
    </p:spTree>
    <p:extLst>
      <p:ext uri="{BB962C8B-B14F-4D97-AF65-F5344CB8AC3E}">
        <p14:creationId xmlns:p14="http://schemas.microsoft.com/office/powerpoint/2010/main" val="18838777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2B3C2-773C-A35B-C587-9462BEAC85A1}"/>
              </a:ext>
            </a:extLst>
          </p:cNvPr>
          <p:cNvSpPr>
            <a:spLocks noGrp="1"/>
          </p:cNvSpPr>
          <p:nvPr>
            <p:ph type="title"/>
          </p:nvPr>
        </p:nvSpPr>
        <p:spPr>
          <a:xfrm>
            <a:off x="272142" y="382543"/>
            <a:ext cx="11162211" cy="1325563"/>
          </a:xfrm>
        </p:spPr>
        <p:txBody>
          <a:bodyPr>
            <a:normAutofit fontScale="90000"/>
          </a:bodyPr>
          <a:lstStyle/>
          <a:p>
            <a:r>
              <a:rPr lang="en-GB" sz="6000" b="1" dirty="0"/>
              <a:t>Bg. UML tool: </a:t>
            </a:r>
            <a:r>
              <a:rPr lang="en-GB" sz="6000" b="1" dirty="0" err="1"/>
              <a:t>UMLet</a:t>
            </a:r>
            <a:r>
              <a:rPr lang="en-GB" sz="6000" b="1" dirty="0"/>
              <a:t> </a:t>
            </a:r>
            <a:r>
              <a:rPr lang="en-GB" sz="6000" dirty="0"/>
              <a:t>&amp; support sources</a:t>
            </a:r>
            <a:endParaRPr lang="en-GB" sz="6000" b="1" dirty="0"/>
          </a:p>
        </p:txBody>
      </p:sp>
      <p:sp>
        <p:nvSpPr>
          <p:cNvPr id="3" name="Content Placeholder 2">
            <a:extLst>
              <a:ext uri="{FF2B5EF4-FFF2-40B4-BE49-F238E27FC236}">
                <a16:creationId xmlns:a16="http://schemas.microsoft.com/office/drawing/2014/main" id="{E0413554-B0D7-12EF-35F2-7A8FC40C5456}"/>
              </a:ext>
            </a:extLst>
          </p:cNvPr>
          <p:cNvSpPr>
            <a:spLocks noGrp="1"/>
          </p:cNvSpPr>
          <p:nvPr>
            <p:ph idx="1"/>
          </p:nvPr>
        </p:nvSpPr>
        <p:spPr>
          <a:xfrm>
            <a:off x="576942" y="1708106"/>
            <a:ext cx="10918371" cy="4962660"/>
          </a:xfrm>
        </p:spPr>
        <p:txBody>
          <a:bodyPr>
            <a:normAutofit lnSpcReduction="10000"/>
          </a:bodyPr>
          <a:lstStyle/>
          <a:p>
            <a:r>
              <a:rPr lang="en-GB" dirty="0" err="1">
                <a:highlight>
                  <a:srgbClr val="FFFF00"/>
                </a:highlight>
                <a:hlinkClick r:id="rId2"/>
              </a:rPr>
              <a:t>UMLet</a:t>
            </a:r>
            <a:r>
              <a:rPr lang="en-GB" dirty="0">
                <a:highlight>
                  <a:srgbClr val="FFFF00"/>
                </a:highlight>
                <a:hlinkClick r:id="rId2"/>
              </a:rPr>
              <a:t> - Free Open Source UML Tool for fast UML diagrams</a:t>
            </a:r>
            <a:r>
              <a:rPr lang="en-GB" dirty="0"/>
              <a:t>. </a:t>
            </a:r>
          </a:p>
          <a:p>
            <a:r>
              <a:rPr lang="en-US" dirty="0" err="1"/>
              <a:t>UMLet</a:t>
            </a:r>
            <a:r>
              <a:rPr lang="en-US" dirty="0"/>
              <a:t> is a </a:t>
            </a:r>
            <a:r>
              <a:rPr lang="en-US" b="1" dirty="0"/>
              <a:t>free, open-source UML tool </a:t>
            </a:r>
            <a:r>
              <a:rPr lang="en-US" dirty="0"/>
              <a:t>with a simple user interface: draw UML diagrams fast, </a:t>
            </a:r>
            <a:r>
              <a:rPr lang="en-US" b="1" dirty="0"/>
              <a:t>create sequence and activity diagrams from plain text</a:t>
            </a:r>
            <a:r>
              <a:rPr lang="en-US" dirty="0"/>
              <a:t>.</a:t>
            </a:r>
          </a:p>
          <a:p>
            <a:r>
              <a:rPr lang="en-US" dirty="0"/>
              <a:t>Video overview: </a:t>
            </a:r>
            <a:r>
              <a:rPr lang="en-US" dirty="0">
                <a:hlinkClick r:id="rId3"/>
              </a:rPr>
              <a:t>Tutorial for Open-Source Tool </a:t>
            </a:r>
            <a:r>
              <a:rPr lang="en-US" dirty="0" err="1">
                <a:hlinkClick r:id="rId3"/>
              </a:rPr>
              <a:t>UMLet</a:t>
            </a:r>
            <a:r>
              <a:rPr lang="en-US" dirty="0">
                <a:hlinkClick r:id="rId3"/>
              </a:rPr>
              <a:t>: Basic Use</a:t>
            </a:r>
            <a:endParaRPr lang="en-US" dirty="0"/>
          </a:p>
          <a:p>
            <a:pPr lvl="1"/>
            <a:r>
              <a:rPr lang="en-GB" dirty="0"/>
              <a:t>Bg. Other tools and information on UML diagrams:</a:t>
            </a:r>
          </a:p>
          <a:p>
            <a:pPr lvl="2">
              <a:buFont typeface="Wingdings" panose="05000000000000000000" pitchFamily="2" charset="2"/>
              <a:buChar char="Ø"/>
            </a:pPr>
            <a:r>
              <a:rPr lang="en-GB" sz="2400" dirty="0"/>
              <a:t>Overview: </a:t>
            </a:r>
            <a:r>
              <a:rPr lang="en-GB" sz="2400" dirty="0">
                <a:hlinkClick r:id="rId4"/>
              </a:rPr>
              <a:t>What is a UML Diagram</a:t>
            </a:r>
            <a:r>
              <a:rPr lang="en-GB" sz="2400" dirty="0"/>
              <a:t>?</a:t>
            </a:r>
          </a:p>
          <a:p>
            <a:pPr lvl="2">
              <a:buFont typeface="Wingdings" panose="05000000000000000000" pitchFamily="2" charset="2"/>
              <a:buChar char="Ø"/>
            </a:pPr>
            <a:r>
              <a:rPr lang="en-GB" sz="2400" dirty="0"/>
              <a:t>Tool: </a:t>
            </a:r>
            <a:r>
              <a:rPr lang="en-GB" sz="2400" dirty="0">
                <a:hlinkClick r:id="rId5"/>
              </a:rPr>
              <a:t>Smartdraw.com: UML Diagrams</a:t>
            </a:r>
            <a:endParaRPr lang="en-GB" sz="2400" dirty="0"/>
          </a:p>
          <a:p>
            <a:pPr lvl="2">
              <a:buFont typeface="Wingdings" panose="05000000000000000000" pitchFamily="2" charset="2"/>
              <a:buChar char="Ø"/>
            </a:pPr>
            <a:r>
              <a:rPr lang="en-GB" sz="2400" dirty="0"/>
              <a:t>Tool: </a:t>
            </a:r>
            <a:r>
              <a:rPr lang="en-GB" sz="2400" dirty="0">
                <a:hlinkClick r:id="rId6"/>
              </a:rPr>
              <a:t>Miro - What are UML diagrams and how to use them</a:t>
            </a:r>
            <a:endParaRPr lang="en-GB" sz="2400" dirty="0"/>
          </a:p>
          <a:p>
            <a:pPr lvl="2"/>
            <a:r>
              <a:rPr lang="en-GB" sz="2400" dirty="0"/>
              <a:t>Video: </a:t>
            </a:r>
            <a:r>
              <a:rPr lang="en-GB" sz="2400" dirty="0">
                <a:hlinkClick r:id="rId7"/>
              </a:rPr>
              <a:t>UML 10min Tutorial</a:t>
            </a:r>
            <a:r>
              <a:rPr lang="en-GB" sz="2400" dirty="0"/>
              <a:t>.</a:t>
            </a:r>
            <a:br>
              <a:rPr lang="en-GB" sz="2400" dirty="0"/>
            </a:br>
            <a:r>
              <a:rPr lang="en-GB" sz="2400" dirty="0"/>
              <a:t>Tool &amp; tutorial: </a:t>
            </a:r>
            <a:r>
              <a:rPr lang="en-GB" sz="2400" dirty="0">
                <a:hlinkClick r:id="rId8"/>
              </a:rPr>
              <a:t>LucidChart.com </a:t>
            </a:r>
            <a:r>
              <a:rPr lang="en-GB" b="0" i="0" u="none" strike="noStrike" dirty="0">
                <a:effectLst/>
                <a:hlinkClick r:id="rId8"/>
              </a:rPr>
              <a:t>UML Class Diagram Tutorial.</a:t>
            </a:r>
            <a:endParaRPr lang="en-GB" b="0" i="0" u="none" strike="noStrike" dirty="0">
              <a:effectLst/>
            </a:endParaRPr>
          </a:p>
          <a:p>
            <a:pPr lvl="2"/>
            <a:r>
              <a:rPr lang="en-GB" dirty="0"/>
              <a:t>UML Diagram types, click here: </a:t>
            </a:r>
            <a:r>
              <a:rPr lang="en-GB" dirty="0">
                <a:hlinkClick r:id="rId9"/>
              </a:rPr>
              <a:t>UML Diagram Types Guide.</a:t>
            </a:r>
            <a:endParaRPr lang="en-GB" dirty="0"/>
          </a:p>
          <a:p>
            <a:pPr lvl="3"/>
            <a:r>
              <a:rPr lang="en-GB" dirty="0">
                <a:hlinkClick r:id="rId10"/>
              </a:rPr>
              <a:t>UML Diagram Types</a:t>
            </a:r>
            <a:r>
              <a:rPr lang="en-GB" dirty="0"/>
              <a:t> and learn about </a:t>
            </a:r>
            <a:r>
              <a:rPr lang="en-GB" dirty="0">
                <a:hlinkClick r:id="rId11"/>
              </a:rPr>
              <a:t>UML Diagram Types with examples here</a:t>
            </a:r>
            <a:r>
              <a:rPr lang="en-GB" dirty="0"/>
              <a:t>.</a:t>
            </a:r>
          </a:p>
          <a:p>
            <a:endParaRPr lang="en-GB" dirty="0"/>
          </a:p>
          <a:p>
            <a:endParaRPr lang="en-GB" dirty="0"/>
          </a:p>
        </p:txBody>
      </p:sp>
    </p:spTree>
    <p:extLst>
      <p:ext uri="{BB962C8B-B14F-4D97-AF65-F5344CB8AC3E}">
        <p14:creationId xmlns:p14="http://schemas.microsoft.com/office/powerpoint/2010/main" val="191097151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Graphical user interface&#10;&#10;Description automatically generated">
            <a:extLst>
              <a:ext uri="{FF2B5EF4-FFF2-40B4-BE49-F238E27FC236}">
                <a16:creationId xmlns:a16="http://schemas.microsoft.com/office/drawing/2014/main" id="{35F23176-1230-4BB2-BFB2-7248E51B3A3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a:xfrm>
            <a:off x="20" y="10"/>
            <a:ext cx="12191980" cy="6857990"/>
          </a:xfrm>
          <a:prstGeom prst="rect">
            <a:avLst/>
          </a:prstGeom>
        </p:spPr>
      </p:pic>
      <p:sp>
        <p:nvSpPr>
          <p:cNvPr id="13" name="Rectangle 12">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BBCAC8-62FF-449E-A210-E460F7280B4B}"/>
              </a:ext>
            </a:extLst>
          </p:cNvPr>
          <p:cNvSpPr>
            <a:spLocks noGrp="1"/>
          </p:cNvSpPr>
          <p:nvPr>
            <p:ph type="title"/>
          </p:nvPr>
        </p:nvSpPr>
        <p:spPr>
          <a:xfrm>
            <a:off x="523875" y="5317240"/>
            <a:ext cx="11309081" cy="744836"/>
          </a:xfrm>
        </p:spPr>
        <p:txBody>
          <a:bodyPr vert="horz" lIns="91440" tIns="45720" rIns="91440" bIns="45720" rtlCol="0" anchor="ctr">
            <a:normAutofit/>
          </a:bodyPr>
          <a:lstStyle/>
          <a:p>
            <a:pPr algn="ctr"/>
            <a:r>
              <a:rPr lang="en-US" sz="3100" dirty="0">
                <a:solidFill>
                  <a:schemeClr val="tx1">
                    <a:lumMod val="85000"/>
                    <a:lumOff val="15000"/>
                  </a:schemeClr>
                </a:solidFill>
              </a:rPr>
              <a:t>Data Model / Database structure e.g. Entity Relationship (ER) Diagram</a:t>
            </a:r>
          </a:p>
        </p:txBody>
      </p:sp>
      <p:cxnSp>
        <p:nvCxnSpPr>
          <p:cNvPr id="18" name="Straight Connector 14">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A4E00680-DEF7-4F89-A22B-4BCBE4E76A10}"/>
              </a:ext>
            </a:extLst>
          </p:cNvPr>
          <p:cNvSpPr txBox="1"/>
          <p:nvPr/>
        </p:nvSpPr>
        <p:spPr>
          <a:xfrm>
            <a:off x="10787428" y="6704102"/>
            <a:ext cx="1404552" cy="153888"/>
          </a:xfrm>
          <a:prstGeom prst="rect">
            <a:avLst/>
          </a:prstGeom>
          <a:solidFill>
            <a:srgbClr val="000000"/>
          </a:solidFill>
        </p:spPr>
        <p:txBody>
          <a:bodyPr wrap="none" rtlCol="0">
            <a:spAutoFit/>
          </a:bodyPr>
          <a:lstStyle/>
          <a:p>
            <a:pPr algn="r">
              <a:spcAft>
                <a:spcPts val="600"/>
              </a:spcAft>
            </a:pPr>
            <a:r>
              <a:rPr lang="en-GB" sz="400" dirty="0">
                <a:solidFill>
                  <a:srgbClr val="FFFFFF"/>
                </a:solidFill>
                <a:hlinkClick r:id="rId3" tooltip="http://dba.stackexchange.com/questions/78056/database-design-for-an-online-babyshop-toy-shop">
                  <a:extLst>
                    <a:ext uri="{A12FA001-AC4F-418D-AE19-62706E023703}">
                      <ahyp:hlinkClr xmlns:ahyp="http://schemas.microsoft.com/office/drawing/2018/hyperlinkcolor" val="tx"/>
                    </a:ext>
                  </a:extLst>
                </a:hlinkClick>
              </a:rPr>
              <a:t>This Photo</a:t>
            </a:r>
            <a:r>
              <a:rPr lang="en-GB" sz="400" dirty="0">
                <a:solidFill>
                  <a:srgbClr val="FFFFFF"/>
                </a:solidFill>
              </a:rPr>
              <a:t> by Unknown Author is licensed under </a:t>
            </a:r>
            <a:r>
              <a:rPr lang="en-GB" sz="400" dirty="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400" dirty="0">
              <a:solidFill>
                <a:srgbClr val="FFFFFF"/>
              </a:solidFill>
            </a:endParaRPr>
          </a:p>
        </p:txBody>
      </p:sp>
    </p:spTree>
    <p:extLst>
      <p:ext uri="{BB962C8B-B14F-4D97-AF65-F5344CB8AC3E}">
        <p14:creationId xmlns:p14="http://schemas.microsoft.com/office/powerpoint/2010/main" val="1440324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3">
            <a:extLst>
              <a:ext uri="{FF2B5EF4-FFF2-40B4-BE49-F238E27FC236}">
                <a16:creationId xmlns:a16="http://schemas.microsoft.com/office/drawing/2014/main" id="{425E0C3F-C437-482B-AA50-F038BDBE37A5}"/>
              </a:ext>
            </a:extLst>
          </p:cNvPr>
          <p:cNvSpPr txBox="1">
            <a:spLocks/>
          </p:cNvSpPr>
          <p:nvPr/>
        </p:nvSpPr>
        <p:spPr>
          <a:xfrm>
            <a:off x="317020" y="-583036"/>
            <a:ext cx="6620138" cy="243709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000" b="1" u="sng" dirty="0"/>
              <a:t>Network &amp; </a:t>
            </a:r>
            <a:r>
              <a:rPr lang="en-US" sz="4000" b="1" u="sng" dirty="0" err="1"/>
              <a:t>CyberSec</a:t>
            </a:r>
            <a:r>
              <a:rPr lang="en-US" sz="4000" b="1" u="sng" dirty="0"/>
              <a:t>. Mapping Monitoring &amp; Analysis</a:t>
            </a:r>
            <a:endParaRPr lang="en-US" sz="4000" dirty="0"/>
          </a:p>
        </p:txBody>
      </p:sp>
      <p:sp>
        <p:nvSpPr>
          <p:cNvPr id="1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76609" y="2762465"/>
            <a:ext cx="5962198" cy="3692814"/>
          </a:xfrm>
        </p:spPr>
        <p:txBody>
          <a:bodyPr vert="horz" lIns="91440" tIns="45720" rIns="91440" bIns="45720" rtlCol="0">
            <a:noAutofit/>
          </a:bodyPr>
          <a:lstStyle/>
          <a:p>
            <a:r>
              <a:rPr lang="en-US" dirty="0"/>
              <a:t>You can create network maps, charts or diagrams during the design phase </a:t>
            </a:r>
            <a:r>
              <a:rPr lang="en-US" sz="2000" dirty="0"/>
              <a:t>(+ during the implementation and testing phases too).</a:t>
            </a:r>
            <a:endParaRPr lang="en-US" dirty="0"/>
          </a:p>
          <a:p>
            <a:r>
              <a:rPr lang="en-US" dirty="0"/>
              <a:t>Or Cyber Security graphs/charts and maps using network and security mapping and monitoring software.</a:t>
            </a:r>
          </a:p>
          <a:p>
            <a:pPr marL="0" indent="0">
              <a:buNone/>
            </a:pPr>
            <a:r>
              <a:rPr lang="en-US" dirty="0"/>
              <a:t>See following Bg. slides for example tools such as </a:t>
            </a:r>
            <a:r>
              <a:rPr lang="en-US" dirty="0" err="1"/>
              <a:t>WireShark</a:t>
            </a:r>
            <a:r>
              <a:rPr lang="en-US" dirty="0"/>
              <a:t>, Nmap, ZAP and W3af.</a:t>
            </a:r>
          </a:p>
        </p:txBody>
      </p:sp>
      <p:pic>
        <p:nvPicPr>
          <p:cNvPr id="7" name="Picture 6" descr="Chart&#10;&#10;Description automatically generated">
            <a:extLst>
              <a:ext uri="{FF2B5EF4-FFF2-40B4-BE49-F238E27FC236}">
                <a16:creationId xmlns:a16="http://schemas.microsoft.com/office/drawing/2014/main" id="{36BC4413-CFFC-4C4C-9A6E-A6425F77FC71}"/>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886" r="23887"/>
          <a:stretch/>
        </p:blipFill>
        <p:spPr>
          <a:xfrm>
            <a:off x="6282991" y="10"/>
            <a:ext cx="5907486"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10" name="Graphic 9" descr="Network outline">
            <a:extLst>
              <a:ext uri="{FF2B5EF4-FFF2-40B4-BE49-F238E27FC236}">
                <a16:creationId xmlns:a16="http://schemas.microsoft.com/office/drawing/2014/main" id="{1F3B8A9F-6659-494B-92E5-3B249AD7B1D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rot="734263">
            <a:off x="5122303" y="1271995"/>
            <a:ext cx="1478494" cy="1478494"/>
          </a:xfrm>
          <a:prstGeom prst="rect">
            <a:avLst/>
          </a:prstGeom>
        </p:spPr>
      </p:pic>
      <p:sp>
        <p:nvSpPr>
          <p:cNvPr id="8" name="TextBox 7">
            <a:extLst>
              <a:ext uri="{FF2B5EF4-FFF2-40B4-BE49-F238E27FC236}">
                <a16:creationId xmlns:a16="http://schemas.microsoft.com/office/drawing/2014/main" id="{F4A0FFF9-25DE-4C60-91B4-CF23B2305549}"/>
              </a:ext>
            </a:extLst>
          </p:cNvPr>
          <p:cNvSpPr txBox="1"/>
          <p:nvPr/>
        </p:nvSpPr>
        <p:spPr>
          <a:xfrm>
            <a:off x="9884958" y="6657945"/>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tackoverflow.com/questions/8118051/how-to-create-network-map-on-c">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224605360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23">
            <a:extLst>
              <a:ext uri="{FF2B5EF4-FFF2-40B4-BE49-F238E27FC236}">
                <a16:creationId xmlns:a16="http://schemas.microsoft.com/office/drawing/2014/main" id="{2E4C77E0-AD32-4D51-A420-0A861D5A86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13">
            <a:extLst>
              <a:ext uri="{FF2B5EF4-FFF2-40B4-BE49-F238E27FC236}">
                <a16:creationId xmlns:a16="http://schemas.microsoft.com/office/drawing/2014/main" id="{425E0C3F-C437-482B-AA50-F038BDBE37A5}"/>
              </a:ext>
            </a:extLst>
          </p:cNvPr>
          <p:cNvSpPr txBox="1">
            <a:spLocks/>
          </p:cNvSpPr>
          <p:nvPr/>
        </p:nvSpPr>
        <p:spPr>
          <a:xfrm>
            <a:off x="425824" y="289644"/>
            <a:ext cx="8529490" cy="13228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100" b="1" u="sng" dirty="0"/>
              <a:t>Network &amp; </a:t>
            </a:r>
            <a:r>
              <a:rPr lang="en-US" sz="4100" b="1" u="sng" dirty="0" err="1"/>
              <a:t>CyberSecurity</a:t>
            </a:r>
            <a:r>
              <a:rPr lang="en-US" sz="4100" b="1" u="sng" dirty="0"/>
              <a:t> Mapping, Monitoring &amp; Analysis tools</a:t>
            </a:r>
            <a:endParaRPr lang="en-US" sz="4100" dirty="0"/>
          </a:p>
        </p:txBody>
      </p:sp>
      <p:sp>
        <p:nvSpPr>
          <p:cNvPr id="3" name="Content Placeholder 2"/>
          <p:cNvSpPr>
            <a:spLocks noGrp="1"/>
          </p:cNvSpPr>
          <p:nvPr>
            <p:ph idx="1"/>
          </p:nvPr>
        </p:nvSpPr>
        <p:spPr>
          <a:xfrm>
            <a:off x="508026" y="1773783"/>
            <a:ext cx="7244015" cy="4984189"/>
          </a:xfrm>
        </p:spPr>
        <p:txBody>
          <a:bodyPr vert="horz" lIns="91440" tIns="45720" rIns="91440" bIns="45720" rtlCol="0">
            <a:normAutofit lnSpcReduction="10000"/>
          </a:bodyPr>
          <a:lstStyle/>
          <a:p>
            <a:r>
              <a:rPr lang="en-US" sz="2400" dirty="0"/>
              <a:t>Many tools are available to help you design a solution, such as Network Topology creators, Network Performance Monitors, Pen/Penetration Testing tools, Network &amp; Server Security tools. </a:t>
            </a:r>
          </a:p>
          <a:p>
            <a:r>
              <a:rPr lang="en-US" sz="2400" dirty="0"/>
              <a:t>For Network Topology &amp; Mapping software:</a:t>
            </a:r>
          </a:p>
          <a:p>
            <a:pPr lvl="1"/>
            <a:r>
              <a:rPr lang="en-US" dirty="0">
                <a:hlinkClick r:id="rId2"/>
              </a:rPr>
              <a:t>Top Network Mapping Tools</a:t>
            </a:r>
            <a:r>
              <a:rPr lang="en-US" dirty="0"/>
              <a:t>.</a:t>
            </a:r>
            <a:endParaRPr lang="en-US" dirty="0">
              <a:hlinkClick r:id="" action="ppaction://noaction"/>
            </a:endParaRPr>
          </a:p>
          <a:p>
            <a:pPr lvl="1"/>
            <a:r>
              <a:rPr lang="en-US" dirty="0">
                <a:hlinkClick r:id="rId3"/>
              </a:rPr>
              <a:t>Best Network Mapping &amp; Topology Software (2022)</a:t>
            </a:r>
            <a:endParaRPr lang="en-US" dirty="0"/>
          </a:p>
          <a:p>
            <a:pPr lvl="1"/>
            <a:r>
              <a:rPr lang="en-US" dirty="0">
                <a:hlinkClick r:id="rId4"/>
              </a:rPr>
              <a:t>Visual Paradigm Online - Network Diagram software.</a:t>
            </a:r>
            <a:endParaRPr lang="en-US" dirty="0"/>
          </a:p>
          <a:p>
            <a:r>
              <a:rPr lang="en-US" sz="2400" dirty="0"/>
              <a:t>For Network Security &amp; Analysis software:</a:t>
            </a:r>
          </a:p>
          <a:p>
            <a:pPr lvl="1"/>
            <a:r>
              <a:rPr lang="en-US" b="0" i="0" dirty="0">
                <a:effectLst/>
                <a:hlinkClick r:id="rId5"/>
              </a:rPr>
              <a:t>Network Security Analysis &amp; Monitoring Software</a:t>
            </a:r>
            <a:r>
              <a:rPr lang="en-US" b="0" i="0" dirty="0">
                <a:effectLst/>
              </a:rPr>
              <a:t>.</a:t>
            </a:r>
          </a:p>
          <a:p>
            <a:pPr lvl="1"/>
            <a:r>
              <a:rPr lang="en-US" dirty="0">
                <a:hlinkClick r:id="rId6"/>
              </a:rPr>
              <a:t>14 Best Network Security Tools For Safer Environments</a:t>
            </a:r>
            <a:r>
              <a:rPr lang="en-US" dirty="0"/>
              <a:t>.</a:t>
            </a:r>
          </a:p>
          <a:p>
            <a:pPr lvl="1"/>
            <a:r>
              <a:rPr lang="en-US" dirty="0">
                <a:hlinkClick r:id="rId7"/>
              </a:rPr>
              <a:t>13 Best Network Security Auditing Tools.</a:t>
            </a:r>
            <a:endParaRPr lang="en-US" dirty="0"/>
          </a:p>
        </p:txBody>
      </p:sp>
      <p:pic>
        <p:nvPicPr>
          <p:cNvPr id="10" name="Graphic 9" descr="Network outline">
            <a:extLst>
              <a:ext uri="{FF2B5EF4-FFF2-40B4-BE49-F238E27FC236}">
                <a16:creationId xmlns:a16="http://schemas.microsoft.com/office/drawing/2014/main" id="{1F3B8A9F-6659-494B-92E5-3B249AD7B1DB}"/>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p:blipFill>
        <p:spPr>
          <a:xfrm>
            <a:off x="9058790" y="128798"/>
            <a:ext cx="1923130" cy="1923130"/>
          </a:xfrm>
          <a:prstGeom prst="rect">
            <a:avLst/>
          </a:prstGeom>
        </p:spPr>
      </p:pic>
      <p:pic>
        <p:nvPicPr>
          <p:cNvPr id="7" name="Picture 6" descr="Chart&#10;&#10;Description automatically generated">
            <a:extLst>
              <a:ext uri="{FF2B5EF4-FFF2-40B4-BE49-F238E27FC236}">
                <a16:creationId xmlns:a16="http://schemas.microsoft.com/office/drawing/2014/main" id="{36BC4413-CFFC-4C4C-9A6E-A6425F77FC71}"/>
              </a:ext>
            </a:extLst>
          </p:cNvPr>
          <p:cNvPicPr>
            <a:picLocks noChangeAspect="1"/>
          </p:cNvPicPr>
          <p:nvPr/>
        </p:nvPicPr>
        <p:blipFill rotWithShape="1">
          <a:blip r:embed="rId10" cstate="print">
            <a:extLst>
              <a:ext uri="{28A0092B-C50C-407E-A947-70E740481C1C}">
                <a14:useLocalDpi xmlns:a14="http://schemas.microsoft.com/office/drawing/2010/main" val="0"/>
              </a:ext>
              <a:ext uri="{837473B0-CC2E-450A-ABE3-18F120FF3D39}">
                <a1611:picAttrSrcUrl xmlns:a1611="http://schemas.microsoft.com/office/drawing/2016/11/main" r:id="rId11"/>
              </a:ext>
            </a:extLst>
          </a:blip>
          <a:srcRect l="886" r="23887"/>
          <a:stretch/>
        </p:blipFill>
        <p:spPr>
          <a:xfrm>
            <a:off x="7831690" y="2061836"/>
            <a:ext cx="4106535" cy="4094145"/>
          </a:xfrm>
          <a:prstGeom prst="rect">
            <a:avLst/>
          </a:prstGeom>
        </p:spPr>
      </p:pic>
      <p:sp>
        <p:nvSpPr>
          <p:cNvPr id="32" name="Freeform: Shape 25">
            <a:extLst>
              <a:ext uri="{FF2B5EF4-FFF2-40B4-BE49-F238E27FC236}">
                <a16:creationId xmlns:a16="http://schemas.microsoft.com/office/drawing/2014/main" id="{7900702D-FF4F-4820-9979-F623BBCC6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extBox 7">
            <a:extLst>
              <a:ext uri="{FF2B5EF4-FFF2-40B4-BE49-F238E27FC236}">
                <a16:creationId xmlns:a16="http://schemas.microsoft.com/office/drawing/2014/main" id="{F4A0FFF9-25DE-4C60-91B4-CF23B2305549}"/>
              </a:ext>
            </a:extLst>
          </p:cNvPr>
          <p:cNvSpPr txBox="1"/>
          <p:nvPr/>
        </p:nvSpPr>
        <p:spPr>
          <a:xfrm>
            <a:off x="9884958" y="6657945"/>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1" tooltip="http://stackoverflow.com/questions/8118051/how-to-create-network-map-on-c">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2"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184506505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C0349B-45F4-271A-C42C-BC1771D9D1AB}"/>
              </a:ext>
            </a:extLst>
          </p:cNvPr>
          <p:cNvSpPr>
            <a:spLocks noGrp="1"/>
          </p:cNvSpPr>
          <p:nvPr>
            <p:ph idx="1"/>
          </p:nvPr>
        </p:nvSpPr>
        <p:spPr>
          <a:xfrm>
            <a:off x="598126" y="1811111"/>
            <a:ext cx="10515600" cy="4351338"/>
          </a:xfrm>
        </p:spPr>
        <p:txBody>
          <a:bodyPr>
            <a:normAutofit/>
          </a:bodyPr>
          <a:lstStyle/>
          <a:p>
            <a:r>
              <a:rPr lang="en-US" b="1" dirty="0"/>
              <a:t>Wireshark</a:t>
            </a:r>
            <a:r>
              <a:rPr lang="en-US" dirty="0"/>
              <a:t> is a free open-source network packet analysis tool. </a:t>
            </a:r>
          </a:p>
          <a:p>
            <a:r>
              <a:rPr lang="en-US" dirty="0"/>
              <a:t>It allows users to capture, examine, and analyze network traffic by viewing the detailed content of individual packets, making it a valuable tool for network troubleshooting, security analysis, and protocol development. </a:t>
            </a:r>
          </a:p>
          <a:p>
            <a:r>
              <a:rPr lang="en-US" b="0" i="0" dirty="0">
                <a:effectLst/>
              </a:rPr>
              <a:t>Wireshark gives a detailed view of what data is being sent and received on a network, which is useful for troubleshooting network issues, analyzing network protocols, and identifying potential security threats. </a:t>
            </a:r>
            <a:endParaRPr lang="en-GB" dirty="0"/>
          </a:p>
        </p:txBody>
      </p:sp>
      <p:pic>
        <p:nvPicPr>
          <p:cNvPr id="7" name="Picture 6">
            <a:extLst>
              <a:ext uri="{FF2B5EF4-FFF2-40B4-BE49-F238E27FC236}">
                <a16:creationId xmlns:a16="http://schemas.microsoft.com/office/drawing/2014/main" id="{83DCD663-E065-9262-D250-92E47AB50001}"/>
              </a:ext>
            </a:extLst>
          </p:cNvPr>
          <p:cNvPicPr>
            <a:picLocks noChangeAspect="1"/>
          </p:cNvPicPr>
          <p:nvPr/>
        </p:nvPicPr>
        <p:blipFill>
          <a:blip r:embed="rId2"/>
          <a:stretch>
            <a:fillRect/>
          </a:stretch>
        </p:blipFill>
        <p:spPr>
          <a:xfrm>
            <a:off x="5421313" y="0"/>
            <a:ext cx="5134270" cy="1543957"/>
          </a:xfrm>
          <a:prstGeom prst="rect">
            <a:avLst/>
          </a:prstGeom>
        </p:spPr>
      </p:pic>
      <p:pic>
        <p:nvPicPr>
          <p:cNvPr id="9" name="Picture 8">
            <a:extLst>
              <a:ext uri="{FF2B5EF4-FFF2-40B4-BE49-F238E27FC236}">
                <a16:creationId xmlns:a16="http://schemas.microsoft.com/office/drawing/2014/main" id="{C0ACEEA1-4B9B-4CF2-16CB-DC37EF292A90}"/>
              </a:ext>
            </a:extLst>
          </p:cNvPr>
          <p:cNvPicPr>
            <a:picLocks noChangeAspect="1"/>
          </p:cNvPicPr>
          <p:nvPr/>
        </p:nvPicPr>
        <p:blipFill>
          <a:blip r:embed="rId3"/>
          <a:stretch>
            <a:fillRect/>
          </a:stretch>
        </p:blipFill>
        <p:spPr>
          <a:xfrm>
            <a:off x="10474776" y="254722"/>
            <a:ext cx="1277899" cy="1137330"/>
          </a:xfrm>
          <a:prstGeom prst="rect">
            <a:avLst/>
          </a:prstGeom>
        </p:spPr>
      </p:pic>
      <p:sp>
        <p:nvSpPr>
          <p:cNvPr id="11" name="TextBox 10">
            <a:extLst>
              <a:ext uri="{FF2B5EF4-FFF2-40B4-BE49-F238E27FC236}">
                <a16:creationId xmlns:a16="http://schemas.microsoft.com/office/drawing/2014/main" id="{FBF4A995-7971-867C-1B4B-2B49DCBF2211}"/>
              </a:ext>
            </a:extLst>
          </p:cNvPr>
          <p:cNvSpPr txBox="1"/>
          <p:nvPr/>
        </p:nvSpPr>
        <p:spPr>
          <a:xfrm>
            <a:off x="841829" y="5559362"/>
            <a:ext cx="326571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a:ea typeface="+mn-ea"/>
                <a:cs typeface="+mn-cs"/>
                <a:hlinkClick r:id="rId4"/>
              </a:rPr>
              <a:t>Wireshark · Go Deep</a:t>
            </a:r>
            <a:endParaRPr kumimoji="0" lang="en-GB"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07A2527-F6AC-72D5-049D-C4C43A36C667}"/>
              </a:ext>
            </a:extLst>
          </p:cNvPr>
          <p:cNvSpPr txBox="1"/>
          <p:nvPr/>
        </p:nvSpPr>
        <p:spPr>
          <a:xfrm>
            <a:off x="268514" y="343628"/>
            <a:ext cx="6096000"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rPr>
              <a:t>Bg. </a:t>
            </a:r>
            <a:r>
              <a:rPr kumimoji="0" lang="en-US" sz="5400" b="0" i="0" u="none" strike="noStrike" kern="1200" cap="none" spc="0" normalizeH="0" baseline="0" noProof="0" dirty="0">
                <a:ln>
                  <a:noFill/>
                </a:ln>
                <a:solidFill>
                  <a:prstClr val="white"/>
                </a:solidFill>
                <a:effectLst/>
                <a:uLnTx/>
                <a:uFillTx/>
                <a:latin typeface="Calibri" panose="020F0502020204030204"/>
                <a:ea typeface="+mn-ea"/>
                <a:cs typeface="+mn-cs"/>
              </a:rPr>
              <a:t>Example tool:</a:t>
            </a:r>
            <a:endParaRPr kumimoji="0" lang="en-GB" sz="5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550477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16326-269C-8DD1-8E46-E1D6C463C6E8}"/>
              </a:ext>
            </a:extLst>
          </p:cNvPr>
          <p:cNvSpPr>
            <a:spLocks noGrp="1"/>
          </p:cNvSpPr>
          <p:nvPr>
            <p:ph type="title"/>
          </p:nvPr>
        </p:nvSpPr>
        <p:spPr>
          <a:xfrm>
            <a:off x="243114" y="127794"/>
            <a:ext cx="10515600" cy="1325563"/>
          </a:xfrm>
        </p:spPr>
        <p:txBody>
          <a:bodyPr>
            <a:normAutofit/>
          </a:bodyPr>
          <a:lstStyle/>
          <a:p>
            <a:r>
              <a:rPr lang="en-GB" sz="6600" b="1" dirty="0"/>
              <a:t>Bg. </a:t>
            </a:r>
            <a:r>
              <a:rPr lang="en-GB" sz="5400" b="1" dirty="0"/>
              <a:t>Example tool: NMAP</a:t>
            </a:r>
          </a:p>
        </p:txBody>
      </p:sp>
      <p:sp>
        <p:nvSpPr>
          <p:cNvPr id="3" name="Content Placeholder 2">
            <a:extLst>
              <a:ext uri="{FF2B5EF4-FFF2-40B4-BE49-F238E27FC236}">
                <a16:creationId xmlns:a16="http://schemas.microsoft.com/office/drawing/2014/main" id="{52D84E84-5BA0-30BA-E271-C10911EEBF5F}"/>
              </a:ext>
            </a:extLst>
          </p:cNvPr>
          <p:cNvSpPr>
            <a:spLocks noGrp="1"/>
          </p:cNvSpPr>
          <p:nvPr>
            <p:ph idx="1"/>
          </p:nvPr>
        </p:nvSpPr>
        <p:spPr>
          <a:xfrm>
            <a:off x="402772" y="1586139"/>
            <a:ext cx="10515600" cy="4351338"/>
          </a:xfrm>
        </p:spPr>
        <p:txBody>
          <a:bodyPr>
            <a:normAutofit lnSpcReduction="10000"/>
          </a:bodyPr>
          <a:lstStyle/>
          <a:p>
            <a:pPr algn="l" fontAlgn="ctr">
              <a:spcAft>
                <a:spcPts val="1500"/>
              </a:spcAft>
            </a:pPr>
            <a:r>
              <a:rPr lang="en-US" dirty="0"/>
              <a:t>Nmap, which stands for ‘Network Mapper’, is a widely used, open-source tool that functions as a network vulnerability scanner.</a:t>
            </a:r>
          </a:p>
          <a:p>
            <a:pPr fontAlgn="ctr">
              <a:spcAft>
                <a:spcPts val="1500"/>
              </a:spcAft>
            </a:pPr>
            <a:r>
              <a:rPr lang="en-US" dirty="0"/>
              <a:t>Mainly used to discover devices on a network, Nmap scans networks by sending packets to different ports on devices and analyzing the responses to determine if ports are open, closed, or filtered, allowing users to identify potential vulnerabilities based on open ports and running services. </a:t>
            </a:r>
          </a:p>
          <a:p>
            <a:pPr algn="l" fontAlgn="ctr">
              <a:spcAft>
                <a:spcPts val="1500"/>
              </a:spcAft>
            </a:pPr>
            <a:r>
              <a:rPr lang="en-US" dirty="0"/>
              <a:t>It is considered a valuable tool for both security professionals and penetration testers. </a:t>
            </a:r>
          </a:p>
          <a:p>
            <a:endParaRPr lang="en-GB" dirty="0"/>
          </a:p>
        </p:txBody>
      </p:sp>
      <p:sp>
        <p:nvSpPr>
          <p:cNvPr id="5" name="TextBox 4">
            <a:extLst>
              <a:ext uri="{FF2B5EF4-FFF2-40B4-BE49-F238E27FC236}">
                <a16:creationId xmlns:a16="http://schemas.microsoft.com/office/drawing/2014/main" id="{AB444B62-C59F-7FED-0907-EC1B41622F42}"/>
              </a:ext>
            </a:extLst>
          </p:cNvPr>
          <p:cNvSpPr txBox="1"/>
          <p:nvPr/>
        </p:nvSpPr>
        <p:spPr>
          <a:xfrm>
            <a:off x="624113" y="5475812"/>
            <a:ext cx="6749143"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hlinkClick r:id="rId2"/>
              </a:rPr>
              <a:t>Nmap: the Network Mapper - Free Security Scanner</a:t>
            </a:r>
            <a:endPar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B18E1116-35B8-C05A-C7FB-4778A6353615}"/>
              </a:ext>
            </a:extLst>
          </p:cNvPr>
          <p:cNvPicPr>
            <a:picLocks noChangeAspect="1"/>
          </p:cNvPicPr>
          <p:nvPr/>
        </p:nvPicPr>
        <p:blipFill>
          <a:blip r:embed="rId3"/>
          <a:stretch>
            <a:fillRect/>
          </a:stretch>
        </p:blipFill>
        <p:spPr>
          <a:xfrm>
            <a:off x="9368971" y="190954"/>
            <a:ext cx="2669949" cy="1448900"/>
          </a:xfrm>
          <a:prstGeom prst="rect">
            <a:avLst/>
          </a:prstGeom>
        </p:spPr>
      </p:pic>
    </p:spTree>
    <p:extLst>
      <p:ext uri="{BB962C8B-B14F-4D97-AF65-F5344CB8AC3E}">
        <p14:creationId xmlns:p14="http://schemas.microsoft.com/office/powerpoint/2010/main" val="99441032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3B78A-56B3-AC2A-F603-C775CC3ED669}"/>
              </a:ext>
            </a:extLst>
          </p:cNvPr>
          <p:cNvSpPr>
            <a:spLocks noGrp="1"/>
          </p:cNvSpPr>
          <p:nvPr>
            <p:ph type="title"/>
          </p:nvPr>
        </p:nvSpPr>
        <p:spPr>
          <a:xfrm>
            <a:off x="235857" y="47624"/>
            <a:ext cx="10758713" cy="1325563"/>
          </a:xfrm>
        </p:spPr>
        <p:txBody>
          <a:bodyPr>
            <a:normAutofit fontScale="90000"/>
          </a:bodyPr>
          <a:lstStyle/>
          <a:p>
            <a:r>
              <a:rPr lang="en-GB" sz="6700" b="1" dirty="0"/>
              <a:t>Bg. </a:t>
            </a:r>
            <a:r>
              <a:rPr lang="en-GB" sz="4800" b="1" dirty="0"/>
              <a:t>Example: Application Security Testing </a:t>
            </a:r>
            <a:r>
              <a:rPr lang="en-GB" sz="4800" dirty="0"/>
              <a:t>tools</a:t>
            </a:r>
          </a:p>
        </p:txBody>
      </p:sp>
      <p:sp>
        <p:nvSpPr>
          <p:cNvPr id="3" name="Content Placeholder 2">
            <a:extLst>
              <a:ext uri="{FF2B5EF4-FFF2-40B4-BE49-F238E27FC236}">
                <a16:creationId xmlns:a16="http://schemas.microsoft.com/office/drawing/2014/main" id="{4D0A4FD1-86DB-D277-3593-ECB76DA6709E}"/>
              </a:ext>
            </a:extLst>
          </p:cNvPr>
          <p:cNvSpPr>
            <a:spLocks noGrp="1"/>
          </p:cNvSpPr>
          <p:nvPr>
            <p:ph idx="1"/>
          </p:nvPr>
        </p:nvSpPr>
        <p:spPr>
          <a:xfrm>
            <a:off x="408214" y="1237795"/>
            <a:ext cx="11375571" cy="5184775"/>
          </a:xfrm>
        </p:spPr>
        <p:txBody>
          <a:bodyPr>
            <a:normAutofit fontScale="62500" lnSpcReduction="20000"/>
          </a:bodyPr>
          <a:lstStyle/>
          <a:p>
            <a:pPr marL="0" indent="0" algn="l" fontAlgn="ctr">
              <a:lnSpc>
                <a:spcPct val="120000"/>
              </a:lnSpc>
              <a:spcBef>
                <a:spcPts val="0"/>
              </a:spcBef>
              <a:spcAft>
                <a:spcPts val="600"/>
              </a:spcAft>
              <a:buNone/>
            </a:pPr>
            <a:r>
              <a:rPr lang="en-US" sz="3400" b="0" i="0" dirty="0">
                <a:effectLst/>
              </a:rPr>
              <a:t>Many tools can be used for application security testing, including scanners, static code analyzers, and software composition analysis tools, such as: </a:t>
            </a:r>
          </a:p>
          <a:p>
            <a:pPr algn="l" fontAlgn="ctr">
              <a:lnSpc>
                <a:spcPct val="120000"/>
              </a:lnSpc>
              <a:spcBef>
                <a:spcPts val="0"/>
              </a:spcBef>
              <a:spcAft>
                <a:spcPts val="600"/>
              </a:spcAft>
              <a:buFont typeface="Arial" panose="020B0604020202020204" pitchFamily="34" charset="0"/>
              <a:buChar char="•"/>
            </a:pPr>
            <a:r>
              <a:rPr lang="en-US" sz="3400" b="1" i="0" dirty="0">
                <a:effectLst/>
              </a:rPr>
              <a:t>Zed Attack Proxy (ZAP)</a:t>
            </a:r>
            <a:r>
              <a:rPr lang="en-US" sz="3400" b="0" i="0" dirty="0">
                <a:effectLst/>
              </a:rPr>
              <a:t>: Free, open-source scanner with anti-CSRF tokens</a:t>
            </a:r>
            <a:br>
              <a:rPr lang="en-US" sz="3400" b="0" i="0" dirty="0">
                <a:effectLst/>
              </a:rPr>
            </a:br>
            <a:r>
              <a:rPr lang="en-US" sz="3400" b="0" i="0" dirty="0">
                <a:effectLst/>
              </a:rPr>
              <a:t>Bg. Anti-CSRF tokens, also known as XSRF tokens, are unique codes that prevent unauthorized access to websites and web applications. The server generates the token and includes it in forms or requests. When a request is made, the server verifies the token to prevent unauthorized actions. </a:t>
            </a:r>
          </a:p>
          <a:p>
            <a:pPr fontAlgn="ctr">
              <a:lnSpc>
                <a:spcPct val="120000"/>
              </a:lnSpc>
              <a:spcBef>
                <a:spcPts val="0"/>
              </a:spcBef>
              <a:spcAft>
                <a:spcPts val="600"/>
              </a:spcAft>
            </a:pPr>
            <a:r>
              <a:rPr lang="en-US" sz="3400" b="1" i="0" dirty="0">
                <a:effectLst/>
              </a:rPr>
              <a:t>W3af</a:t>
            </a:r>
            <a:r>
              <a:rPr lang="en-US" sz="3400" b="0" i="0" dirty="0">
                <a:effectLst/>
              </a:rPr>
              <a:t>: </a:t>
            </a:r>
            <a:r>
              <a:rPr lang="en-US" sz="3400" dirty="0"/>
              <a:t>is an open-source web application security scanner.</a:t>
            </a:r>
            <a:br>
              <a:rPr lang="en-US" sz="3400" b="0" i="0" dirty="0">
                <a:effectLst/>
              </a:rPr>
            </a:br>
            <a:r>
              <a:rPr lang="en-US" sz="3400" b="0" i="0" dirty="0">
                <a:effectLst/>
              </a:rPr>
              <a:t>Bg. </a:t>
            </a:r>
            <a:r>
              <a:rPr lang="en-US" sz="3400" dirty="0"/>
              <a:t>Addresses OWASP's Top 10 vulnerabilities. </a:t>
            </a:r>
            <a:r>
              <a:rPr lang="en-US" sz="3400" b="0" i="0" dirty="0">
                <a:effectLst/>
              </a:rPr>
              <a:t>OWASP, or the Open Web Application Security Project, is a non-profit organization that aims to improve software security. OWASP provides tools, guidelines, and methodologies to help organizations develop secure applications.</a:t>
            </a:r>
          </a:p>
          <a:p>
            <a:pPr algn="l" fontAlgn="ctr">
              <a:lnSpc>
                <a:spcPct val="120000"/>
              </a:lnSpc>
              <a:spcBef>
                <a:spcPts val="0"/>
              </a:spcBef>
              <a:spcAft>
                <a:spcPts val="600"/>
              </a:spcAft>
              <a:buFont typeface="Arial" panose="020B0604020202020204" pitchFamily="34" charset="0"/>
              <a:buChar char="•"/>
            </a:pPr>
            <a:r>
              <a:rPr lang="en-US" sz="3400" b="1" i="0" dirty="0" err="1">
                <a:effectLst/>
              </a:rPr>
              <a:t>Netsparker</a:t>
            </a:r>
            <a:r>
              <a:rPr lang="en-US" sz="3400" b="0" i="0" dirty="0">
                <a:effectLst/>
              </a:rPr>
              <a:t>: An open-source security testing tool that supports Windows.</a:t>
            </a:r>
          </a:p>
          <a:p>
            <a:pPr algn="l" fontAlgn="ctr">
              <a:lnSpc>
                <a:spcPct val="120000"/>
              </a:lnSpc>
              <a:spcBef>
                <a:spcPts val="0"/>
              </a:spcBef>
              <a:spcAft>
                <a:spcPts val="600"/>
              </a:spcAft>
              <a:buFont typeface="Arial" panose="020B0604020202020204" pitchFamily="34" charset="0"/>
              <a:buChar char="•"/>
            </a:pPr>
            <a:r>
              <a:rPr lang="en-US" sz="3400" b="1" i="0" dirty="0">
                <a:effectLst/>
              </a:rPr>
              <a:t>OpenVAS</a:t>
            </a:r>
            <a:r>
              <a:rPr lang="en-US" sz="3400" b="0" i="0" dirty="0">
                <a:effectLst/>
              </a:rPr>
              <a:t>: An open-source security testing tool that supports Windows, Linux, and MacOS </a:t>
            </a:r>
          </a:p>
          <a:p>
            <a:pPr algn="l">
              <a:lnSpc>
                <a:spcPct val="120000"/>
              </a:lnSpc>
              <a:spcBef>
                <a:spcPts val="0"/>
              </a:spcBef>
              <a:spcAft>
                <a:spcPts val="600"/>
              </a:spcAft>
              <a:buFont typeface="Arial" panose="020B0604020202020204" pitchFamily="34" charset="0"/>
              <a:buChar char="•"/>
            </a:pPr>
            <a:r>
              <a:rPr lang="en-US" sz="3400" b="1" i="0" dirty="0">
                <a:effectLst/>
              </a:rPr>
              <a:t>Nessus</a:t>
            </a:r>
            <a:r>
              <a:rPr lang="en-US" sz="3400" b="0" i="0" dirty="0">
                <a:effectLst/>
              </a:rPr>
              <a:t>: An open-source security testing tool, also supports Windows, Linux, and MacOS </a:t>
            </a:r>
          </a:p>
          <a:p>
            <a:endParaRPr lang="en-GB" dirty="0"/>
          </a:p>
        </p:txBody>
      </p:sp>
    </p:spTree>
    <p:extLst>
      <p:ext uri="{BB962C8B-B14F-4D97-AF65-F5344CB8AC3E}">
        <p14:creationId xmlns:p14="http://schemas.microsoft.com/office/powerpoint/2010/main" val="72394263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0793" y="1562110"/>
            <a:ext cx="4764622" cy="4351338"/>
          </a:xfrm>
        </p:spPr>
        <p:txBody>
          <a:bodyPr/>
          <a:lstStyle/>
          <a:p>
            <a:r>
              <a:rPr lang="en-GB" b="1" dirty="0"/>
              <a:t>Product design specifications</a:t>
            </a:r>
            <a:r>
              <a:rPr lang="en-GB" dirty="0"/>
              <a:t> </a:t>
            </a:r>
            <a:br>
              <a:rPr lang="en-GB" dirty="0"/>
            </a:br>
            <a:r>
              <a:rPr lang="en-GB" dirty="0"/>
              <a:t>are suitable for </a:t>
            </a:r>
            <a:r>
              <a:rPr lang="en-GB" b="1" dirty="0"/>
              <a:t>hardware / electronic </a:t>
            </a:r>
            <a:r>
              <a:rPr lang="en-GB" dirty="0"/>
              <a:t>prototypes, and usually include a diagram/image that documents the prototype’s proposed characteristics,  component list and dimensions.</a:t>
            </a:r>
          </a:p>
        </p:txBody>
      </p:sp>
      <p:sp>
        <p:nvSpPr>
          <p:cNvPr id="4" name="Title 13">
            <a:extLst>
              <a:ext uri="{FF2B5EF4-FFF2-40B4-BE49-F238E27FC236}">
                <a16:creationId xmlns:a16="http://schemas.microsoft.com/office/drawing/2014/main" id="{60BE5A98-482C-44B4-A972-DAD7CEEDE8C3}"/>
              </a:ext>
            </a:extLst>
          </p:cNvPr>
          <p:cNvSpPr txBox="1">
            <a:spLocks/>
          </p:cNvSpPr>
          <p:nvPr/>
        </p:nvSpPr>
        <p:spPr>
          <a:xfrm>
            <a:off x="838200" y="365125"/>
            <a:ext cx="10515600" cy="9677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u="sng" dirty="0"/>
              <a:t>Product Design Specs (PDS)</a:t>
            </a:r>
            <a:endParaRPr lang="en-GB" dirty="0"/>
          </a:p>
        </p:txBody>
      </p:sp>
      <p:sp>
        <p:nvSpPr>
          <p:cNvPr id="5" name="Rectangle 4">
            <a:extLst>
              <a:ext uri="{FF2B5EF4-FFF2-40B4-BE49-F238E27FC236}">
                <a16:creationId xmlns:a16="http://schemas.microsoft.com/office/drawing/2014/main" id="{9DD3C680-05EF-4E72-99CA-851E780215F3}"/>
              </a:ext>
            </a:extLst>
          </p:cNvPr>
          <p:cNvSpPr/>
          <p:nvPr/>
        </p:nvSpPr>
        <p:spPr>
          <a:xfrm>
            <a:off x="611090" y="268907"/>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6" name="Rectangle 5">
            <a:extLst>
              <a:ext uri="{FF2B5EF4-FFF2-40B4-BE49-F238E27FC236}">
                <a16:creationId xmlns:a16="http://schemas.microsoft.com/office/drawing/2014/main" id="{677A2A8B-4150-4999-8C6D-C2844F9A10A8}"/>
              </a:ext>
            </a:extLst>
          </p:cNvPr>
          <p:cNvSpPr/>
          <p:nvPr/>
        </p:nvSpPr>
        <p:spPr>
          <a:xfrm>
            <a:off x="550793" y="396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E57653B7-CA76-4267-B2B5-F6C69722E593}"/>
              </a:ext>
            </a:extLst>
          </p:cNvPr>
          <p:cNvPicPr>
            <a:picLocks noChangeAspect="1"/>
          </p:cNvPicPr>
          <p:nvPr/>
        </p:nvPicPr>
        <p:blipFill rotWithShape="1">
          <a:blip r:embed="rId2">
            <a:extLst>
              <a:ext uri="{28A0092B-C50C-407E-A947-70E740481C1C}">
                <a14:useLocalDpi xmlns:a14="http://schemas.microsoft.com/office/drawing/2010/main" val="0"/>
              </a:ext>
            </a:extLst>
          </a:blip>
          <a:srcRect l="3064" r="14168" b="2004"/>
          <a:stretch/>
        </p:blipFill>
        <p:spPr>
          <a:xfrm>
            <a:off x="5315415" y="1444083"/>
            <a:ext cx="5974597" cy="5305429"/>
          </a:xfrm>
          <a:prstGeom prst="rect">
            <a:avLst/>
          </a:prstGeom>
        </p:spPr>
      </p:pic>
    </p:spTree>
    <p:extLst>
      <p:ext uri="{BB962C8B-B14F-4D97-AF65-F5344CB8AC3E}">
        <p14:creationId xmlns:p14="http://schemas.microsoft.com/office/powerpoint/2010/main" val="3507032522"/>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7356" b="4207"/>
          <a:stretch/>
        </p:blipFill>
        <p:spPr>
          <a:xfrm>
            <a:off x="2921858" y="767029"/>
            <a:ext cx="6810375" cy="2299648"/>
          </a:xfrm>
          <a:prstGeom prst="rect">
            <a:avLst/>
          </a:prstGeom>
        </p:spPr>
      </p:pic>
      <p:sp>
        <p:nvSpPr>
          <p:cNvPr id="2" name="Title 1"/>
          <p:cNvSpPr>
            <a:spLocks noGrp="1"/>
          </p:cNvSpPr>
          <p:nvPr>
            <p:ph type="title"/>
          </p:nvPr>
        </p:nvSpPr>
        <p:spPr>
          <a:xfrm>
            <a:off x="398585" y="87928"/>
            <a:ext cx="10515600" cy="600288"/>
          </a:xfrm>
        </p:spPr>
        <p:txBody>
          <a:bodyPr>
            <a:normAutofit fontScale="90000"/>
          </a:bodyPr>
          <a:lstStyle/>
          <a:p>
            <a:r>
              <a:rPr lang="en-GB" b="1" u="sng" dirty="0"/>
              <a:t>Example: Product Design &amp; Specification</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21858" y="2987864"/>
            <a:ext cx="6819900" cy="3781425"/>
          </a:xfrm>
          <a:prstGeom prst="rect">
            <a:avLst/>
          </a:prstGeom>
        </p:spPr>
      </p:pic>
      <p:sp>
        <p:nvSpPr>
          <p:cNvPr id="3" name="TextBox 2"/>
          <p:cNvSpPr txBox="1"/>
          <p:nvPr/>
        </p:nvSpPr>
        <p:spPr>
          <a:xfrm>
            <a:off x="720399" y="1174841"/>
            <a:ext cx="2041585" cy="523220"/>
          </a:xfrm>
          <a:prstGeom prst="rect">
            <a:avLst/>
          </a:prstGeom>
          <a:noFill/>
        </p:spPr>
        <p:txBody>
          <a:bodyPr wrap="none" rtlCol="0">
            <a:spAutoFit/>
          </a:bodyPr>
          <a:lstStyle/>
          <a:p>
            <a:r>
              <a:rPr lang="en-GB" sz="2800" b="1" dirty="0"/>
              <a:t>Illustration:</a:t>
            </a:r>
          </a:p>
        </p:txBody>
      </p:sp>
      <p:sp>
        <p:nvSpPr>
          <p:cNvPr id="7" name="TextBox 6"/>
          <p:cNvSpPr txBox="1"/>
          <p:nvPr/>
        </p:nvSpPr>
        <p:spPr>
          <a:xfrm>
            <a:off x="720399" y="2464644"/>
            <a:ext cx="2351541" cy="523220"/>
          </a:xfrm>
          <a:prstGeom prst="rect">
            <a:avLst/>
          </a:prstGeom>
          <a:noFill/>
        </p:spPr>
        <p:txBody>
          <a:bodyPr wrap="none" rtlCol="0">
            <a:spAutoFit/>
          </a:bodyPr>
          <a:lstStyle/>
          <a:p>
            <a:r>
              <a:rPr lang="en-GB" sz="2800" b="1" dirty="0"/>
              <a:t>Specification:</a:t>
            </a:r>
          </a:p>
        </p:txBody>
      </p:sp>
      <p:pic>
        <p:nvPicPr>
          <p:cNvPr id="8" name="Graphic 7" descr="Single gear outline">
            <a:extLst>
              <a:ext uri="{FF2B5EF4-FFF2-40B4-BE49-F238E27FC236}">
                <a16:creationId xmlns:a16="http://schemas.microsoft.com/office/drawing/2014/main" id="{23A9760E-942B-434D-8380-5757575E4E5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225939" y="0"/>
            <a:ext cx="1354667" cy="1354667"/>
          </a:xfrm>
          <a:prstGeom prst="rect">
            <a:avLst/>
          </a:prstGeom>
        </p:spPr>
      </p:pic>
    </p:spTree>
    <p:extLst>
      <p:ext uri="{BB962C8B-B14F-4D97-AF65-F5344CB8AC3E}">
        <p14:creationId xmlns:p14="http://schemas.microsoft.com/office/powerpoint/2010/main" val="1672275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9017" y="234137"/>
            <a:ext cx="7394778" cy="1064043"/>
          </a:xfrm>
        </p:spPr>
        <p:txBody>
          <a:bodyPr>
            <a:noAutofit/>
          </a:bodyPr>
          <a:lstStyle/>
          <a:p>
            <a:r>
              <a:rPr lang="en-GB" b="1" u="sng" dirty="0"/>
              <a:t>Hardware Prototype design</a:t>
            </a:r>
          </a:p>
        </p:txBody>
      </p:sp>
      <p:sp>
        <p:nvSpPr>
          <p:cNvPr id="3" name="Content Placeholder 2"/>
          <p:cNvSpPr>
            <a:spLocks noGrp="1"/>
          </p:cNvSpPr>
          <p:nvPr>
            <p:ph idx="1"/>
          </p:nvPr>
        </p:nvSpPr>
        <p:spPr>
          <a:xfrm>
            <a:off x="729017" y="1535211"/>
            <a:ext cx="5990392" cy="4351338"/>
          </a:xfrm>
        </p:spPr>
        <p:txBody>
          <a:bodyPr>
            <a:normAutofit/>
          </a:bodyPr>
          <a:lstStyle/>
          <a:p>
            <a:r>
              <a:rPr lang="en-GB" dirty="0"/>
              <a:t>For initial </a:t>
            </a:r>
            <a:r>
              <a:rPr lang="en-GB" b="1" dirty="0"/>
              <a:t>Hardware</a:t>
            </a:r>
            <a:r>
              <a:rPr lang="en-GB" dirty="0"/>
              <a:t> </a:t>
            </a:r>
            <a:r>
              <a:rPr lang="en-GB" b="1" dirty="0"/>
              <a:t>Prototype</a:t>
            </a:r>
            <a:r>
              <a:rPr lang="en-GB" dirty="0"/>
              <a:t> </a:t>
            </a:r>
            <a:r>
              <a:rPr lang="en-GB" b="1" dirty="0"/>
              <a:t>design, </a:t>
            </a:r>
            <a:r>
              <a:rPr lang="en-GB" dirty="0"/>
              <a:t>you could use CAD (E.G. AutoCAD by Autodesk, </a:t>
            </a:r>
            <a:r>
              <a:rPr lang="en-GB" dirty="0" err="1"/>
              <a:t>SmartDraw</a:t>
            </a:r>
            <a:r>
              <a:rPr lang="en-GB" dirty="0"/>
              <a:t> or other free alternative), Adobe Illustrator or Photoshop. </a:t>
            </a:r>
          </a:p>
          <a:p>
            <a:r>
              <a:rPr lang="en-GB" dirty="0"/>
              <a:t>For electronics you could use ‘</a:t>
            </a:r>
            <a:r>
              <a:rPr lang="en-GB" dirty="0">
                <a:hlinkClick r:id="rId2"/>
              </a:rPr>
              <a:t>Proteus Design Suite</a:t>
            </a:r>
            <a:r>
              <a:rPr lang="en-GB" dirty="0"/>
              <a:t>’ to create automate and test electronic circuit board schematics.</a:t>
            </a:r>
          </a:p>
        </p:txBody>
      </p:sp>
      <p:sp>
        <p:nvSpPr>
          <p:cNvPr id="4" name="Rectangle 3">
            <a:extLst>
              <a:ext uri="{FF2B5EF4-FFF2-40B4-BE49-F238E27FC236}">
                <a16:creationId xmlns:a16="http://schemas.microsoft.com/office/drawing/2014/main" id="{99389668-6DBA-40AA-863D-B99824DA55E4}"/>
              </a:ext>
            </a:extLst>
          </p:cNvPr>
          <p:cNvSpPr/>
          <p:nvPr/>
        </p:nvSpPr>
        <p:spPr>
          <a:xfrm>
            <a:off x="611090" y="268907"/>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5" name="Rectangle 4">
            <a:extLst>
              <a:ext uri="{FF2B5EF4-FFF2-40B4-BE49-F238E27FC236}">
                <a16:creationId xmlns:a16="http://schemas.microsoft.com/office/drawing/2014/main" id="{E85D88D6-AD5B-47C3-A018-F7A6A4B36B38}"/>
              </a:ext>
            </a:extLst>
          </p:cNvPr>
          <p:cNvSpPr/>
          <p:nvPr/>
        </p:nvSpPr>
        <p:spPr>
          <a:xfrm>
            <a:off x="550793" y="396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Graphic 5" descr="Blueprint outline">
            <a:extLst>
              <a:ext uri="{FF2B5EF4-FFF2-40B4-BE49-F238E27FC236}">
                <a16:creationId xmlns:a16="http://schemas.microsoft.com/office/drawing/2014/main" id="{DC0E7B45-DBEB-46BD-9E4D-A95466C3D5B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0110832" y="206465"/>
            <a:ext cx="1113715" cy="1113715"/>
          </a:xfrm>
          <a:prstGeom prst="rect">
            <a:avLst/>
          </a:prstGeom>
        </p:spPr>
      </p:pic>
      <p:pic>
        <p:nvPicPr>
          <p:cNvPr id="2050" name="Picture 2">
            <a:extLst>
              <a:ext uri="{FF2B5EF4-FFF2-40B4-BE49-F238E27FC236}">
                <a16:creationId xmlns:a16="http://schemas.microsoft.com/office/drawing/2014/main" id="{D89B46F2-2A6B-4FBB-92A1-38F98315B98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2253"/>
          <a:stretch/>
        </p:blipFill>
        <p:spPr bwMode="auto">
          <a:xfrm>
            <a:off x="7328730" y="158456"/>
            <a:ext cx="3934563" cy="327054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Diagram, engineering drawing&#10;&#10;Description automatically generated">
            <a:extLst>
              <a:ext uri="{FF2B5EF4-FFF2-40B4-BE49-F238E27FC236}">
                <a16:creationId xmlns:a16="http://schemas.microsoft.com/office/drawing/2014/main" id="{4EFA2FD9-7161-4D43-87D3-B21273AAE7E3}"/>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8456335" y="2390993"/>
            <a:ext cx="3558931" cy="2363130"/>
          </a:xfrm>
          <a:prstGeom prst="rect">
            <a:avLst/>
          </a:prstGeom>
        </p:spPr>
      </p:pic>
      <p:sp>
        <p:nvSpPr>
          <p:cNvPr id="9" name="TextBox 8">
            <a:extLst>
              <a:ext uri="{FF2B5EF4-FFF2-40B4-BE49-F238E27FC236}">
                <a16:creationId xmlns:a16="http://schemas.microsoft.com/office/drawing/2014/main" id="{7C118267-51F7-431A-B35E-9D35195924B8}"/>
              </a:ext>
            </a:extLst>
          </p:cNvPr>
          <p:cNvSpPr txBox="1"/>
          <p:nvPr/>
        </p:nvSpPr>
        <p:spPr>
          <a:xfrm>
            <a:off x="6617776" y="6699220"/>
            <a:ext cx="4240724" cy="153888"/>
          </a:xfrm>
          <a:prstGeom prst="rect">
            <a:avLst/>
          </a:prstGeom>
          <a:noFill/>
        </p:spPr>
        <p:txBody>
          <a:bodyPr wrap="square" rtlCol="0">
            <a:spAutoFit/>
          </a:bodyPr>
          <a:lstStyle/>
          <a:p>
            <a:r>
              <a:rPr lang="en-GB" sz="400" dirty="0">
                <a:hlinkClick r:id="rId7" tooltip="http://softwarerecs.stackexchange.com/questions/10537/2d-3d-cad-design-and-simulation-software-for-osx"/>
              </a:rPr>
              <a:t>This Photo</a:t>
            </a:r>
            <a:r>
              <a:rPr lang="en-GB" sz="400" dirty="0"/>
              <a:t> by Unknown Author is licensed under </a:t>
            </a:r>
            <a:r>
              <a:rPr lang="en-GB" sz="400" dirty="0">
                <a:hlinkClick r:id="rId8" tooltip="https://creativecommons.org/licenses/by-sa/3.0/"/>
              </a:rPr>
              <a:t>CC BY-SA</a:t>
            </a:r>
            <a:endParaRPr lang="en-GB" sz="400" dirty="0"/>
          </a:p>
        </p:txBody>
      </p:sp>
      <p:pic>
        <p:nvPicPr>
          <p:cNvPr id="11" name="Picture 10" descr="Diagram, schematic&#10;&#10;Description automatically generated">
            <a:extLst>
              <a:ext uri="{FF2B5EF4-FFF2-40B4-BE49-F238E27FC236}">
                <a16:creationId xmlns:a16="http://schemas.microsoft.com/office/drawing/2014/main" id="{EE9AA96E-5AD3-4308-9666-196D96D82AC5}"/>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6662459" y="3949964"/>
            <a:ext cx="4341338" cy="2778457"/>
          </a:xfrm>
          <a:prstGeom prst="rect">
            <a:avLst/>
          </a:prstGeom>
        </p:spPr>
      </p:pic>
      <p:sp>
        <p:nvSpPr>
          <p:cNvPr id="12" name="TextBox 11">
            <a:extLst>
              <a:ext uri="{FF2B5EF4-FFF2-40B4-BE49-F238E27FC236}">
                <a16:creationId xmlns:a16="http://schemas.microsoft.com/office/drawing/2014/main" id="{A8C3D80F-D72E-4BA5-AF74-BC264E0E16BB}"/>
              </a:ext>
            </a:extLst>
          </p:cNvPr>
          <p:cNvSpPr txBox="1"/>
          <p:nvPr/>
        </p:nvSpPr>
        <p:spPr>
          <a:xfrm>
            <a:off x="8237349" y="6719186"/>
            <a:ext cx="1873483" cy="153888"/>
          </a:xfrm>
          <a:prstGeom prst="rect">
            <a:avLst/>
          </a:prstGeom>
          <a:noFill/>
        </p:spPr>
        <p:txBody>
          <a:bodyPr wrap="square" rtlCol="0">
            <a:spAutoFit/>
          </a:bodyPr>
          <a:lstStyle/>
          <a:p>
            <a:r>
              <a:rPr lang="en-GB" sz="400" dirty="0">
                <a:hlinkClick r:id="rId10" tooltip="https://www.open-electronics.org/pcb-cad-a-selection-guide/"/>
              </a:rPr>
              <a:t>This Photo</a:t>
            </a:r>
            <a:r>
              <a:rPr lang="en-GB" sz="400" dirty="0"/>
              <a:t> by Unknown Author is licensed under </a:t>
            </a:r>
            <a:r>
              <a:rPr lang="en-GB" sz="400" dirty="0">
                <a:hlinkClick r:id="rId11" tooltip="https://creativecommons.org/licenses/by-nc-sa/3.0/"/>
              </a:rPr>
              <a:t>CC BY-SA-NC</a:t>
            </a:r>
            <a:endParaRPr lang="en-GB" sz="400" dirty="0"/>
          </a:p>
        </p:txBody>
      </p:sp>
      <p:sp>
        <p:nvSpPr>
          <p:cNvPr id="16" name="TextBox 15">
            <a:extLst>
              <a:ext uri="{FF2B5EF4-FFF2-40B4-BE49-F238E27FC236}">
                <a16:creationId xmlns:a16="http://schemas.microsoft.com/office/drawing/2014/main" id="{71FFECDF-D986-414A-9DF6-57150A74F319}"/>
              </a:ext>
            </a:extLst>
          </p:cNvPr>
          <p:cNvSpPr txBox="1"/>
          <p:nvPr/>
        </p:nvSpPr>
        <p:spPr>
          <a:xfrm>
            <a:off x="9645112" y="6699220"/>
            <a:ext cx="1873483" cy="153888"/>
          </a:xfrm>
          <a:prstGeom prst="rect">
            <a:avLst/>
          </a:prstGeom>
          <a:noFill/>
        </p:spPr>
        <p:txBody>
          <a:bodyPr wrap="square" rtlCol="0">
            <a:spAutoFit/>
          </a:bodyPr>
          <a:lstStyle/>
          <a:p>
            <a:r>
              <a:rPr lang="en-GB" sz="400" dirty="0">
                <a:hlinkClick r:id="rId10" tooltip="https://www.open-electronics.org/pcb-cad-a-selection-guide/"/>
              </a:rPr>
              <a:t>This Photo</a:t>
            </a:r>
            <a:r>
              <a:rPr lang="en-GB" sz="400" dirty="0"/>
              <a:t> by Unknown Author is licensed under </a:t>
            </a:r>
            <a:r>
              <a:rPr lang="en-GB" sz="400" dirty="0">
                <a:hlinkClick r:id="rId11" tooltip="https://creativecommons.org/licenses/by-nc-sa/3.0/"/>
              </a:rPr>
              <a:t>CC BY-SA-NC</a:t>
            </a:r>
            <a:endParaRPr lang="en-GB" sz="400" dirty="0"/>
          </a:p>
        </p:txBody>
      </p:sp>
    </p:spTree>
    <p:extLst>
      <p:ext uri="{BB962C8B-B14F-4D97-AF65-F5344CB8AC3E}">
        <p14:creationId xmlns:p14="http://schemas.microsoft.com/office/powerpoint/2010/main" val="368532418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3">
            <a:extLst>
              <a:ext uri="{FF2B5EF4-FFF2-40B4-BE49-F238E27FC236}">
                <a16:creationId xmlns:a16="http://schemas.microsoft.com/office/drawing/2014/main" id="{AAE450B0-AFD9-4F83-83E5-7C24C34FFCB2}"/>
              </a:ext>
            </a:extLst>
          </p:cNvPr>
          <p:cNvSpPr txBox="1">
            <a:spLocks/>
          </p:cNvSpPr>
          <p:nvPr/>
        </p:nvSpPr>
        <p:spPr>
          <a:xfrm>
            <a:off x="785033" y="268907"/>
            <a:ext cx="4802249" cy="167157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000" b="1" u="sng" kern="1200" dirty="0">
                <a:solidFill>
                  <a:schemeClr val="tx1"/>
                </a:solidFill>
                <a:latin typeface="+mj-lt"/>
                <a:ea typeface="+mj-ea"/>
                <a:cs typeface="+mj-cs"/>
              </a:rPr>
              <a:t>Games Des. Dev. &amp;/or Animation</a:t>
            </a:r>
            <a:endParaRPr lang="en-US" sz="4000" kern="1200" dirty="0">
              <a:solidFill>
                <a:schemeClr val="tx1"/>
              </a:solidFill>
              <a:latin typeface="+mj-lt"/>
              <a:ea typeface="+mj-ea"/>
              <a:cs typeface="+mj-cs"/>
            </a:endParaRPr>
          </a:p>
        </p:txBody>
      </p:sp>
      <p:pic>
        <p:nvPicPr>
          <p:cNvPr id="13" name="Picture 12">
            <a:extLst>
              <a:ext uri="{FF2B5EF4-FFF2-40B4-BE49-F238E27FC236}">
                <a16:creationId xmlns:a16="http://schemas.microsoft.com/office/drawing/2014/main" id="{A5E51589-6575-4E30-BC8D-454B0DB082C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4506" r="14267" b="-3"/>
          <a:stretch/>
        </p:blipFill>
        <p:spPr>
          <a:xfrm>
            <a:off x="5995436" y="1"/>
            <a:ext cx="3016307" cy="2223338"/>
          </a:xfrm>
          <a:prstGeom prst="rect">
            <a:avLst/>
          </a:prstGeom>
        </p:spPr>
      </p:pic>
      <p:pic>
        <p:nvPicPr>
          <p:cNvPr id="19" name="Picture 18" descr="Diagram&#10;&#10;Description automatically generated">
            <a:extLst>
              <a:ext uri="{FF2B5EF4-FFF2-40B4-BE49-F238E27FC236}">
                <a16:creationId xmlns:a16="http://schemas.microsoft.com/office/drawing/2014/main" id="{91A23F9B-51EC-4591-A398-35951FD4F0AF}"/>
              </a:ext>
            </a:extLst>
          </p:cNvPr>
          <p:cNvPicPr>
            <a:picLocks noChangeAspect="1"/>
          </p:cNvPicPr>
          <p:nvPr/>
        </p:nvPicPr>
        <p:blipFill rotWithShape="1">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11467" r="3" b="9489"/>
          <a:stretch/>
        </p:blipFill>
        <p:spPr>
          <a:xfrm>
            <a:off x="9188878" y="10"/>
            <a:ext cx="3003123" cy="1679499"/>
          </a:xfrm>
          <a:prstGeom prst="rect">
            <a:avLst/>
          </a:prstGeom>
        </p:spPr>
      </p:pic>
      <p:sp>
        <p:nvSpPr>
          <p:cNvPr id="3" name="Content Placeholder 2">
            <a:extLst>
              <a:ext uri="{FF2B5EF4-FFF2-40B4-BE49-F238E27FC236}">
                <a16:creationId xmlns:a16="http://schemas.microsoft.com/office/drawing/2014/main" id="{6493520C-BE6C-4F99-B785-7B6EFB80EF77}"/>
              </a:ext>
            </a:extLst>
          </p:cNvPr>
          <p:cNvSpPr>
            <a:spLocks noGrp="1"/>
          </p:cNvSpPr>
          <p:nvPr>
            <p:ph idx="1"/>
          </p:nvPr>
        </p:nvSpPr>
        <p:spPr>
          <a:xfrm>
            <a:off x="698062" y="2035834"/>
            <a:ext cx="4802249" cy="3744871"/>
          </a:xfrm>
        </p:spPr>
        <p:txBody>
          <a:bodyPr vert="horz" lIns="91440" tIns="45720" rIns="91440" bIns="45720" rtlCol="0">
            <a:normAutofit/>
          </a:bodyPr>
          <a:lstStyle/>
          <a:p>
            <a:r>
              <a:rPr lang="en-US" dirty="0"/>
              <a:t>If your project is Game or Animation based, you can include initial design work such as character design, sketches, illustrations, models, storyboards.</a:t>
            </a:r>
          </a:p>
        </p:txBody>
      </p:sp>
      <p:pic>
        <p:nvPicPr>
          <p:cNvPr id="22" name="Picture 21" descr="Diagram&#10;&#10;Description automatically generated">
            <a:extLst>
              <a:ext uri="{FF2B5EF4-FFF2-40B4-BE49-F238E27FC236}">
                <a16:creationId xmlns:a16="http://schemas.microsoft.com/office/drawing/2014/main" id="{00AB2AA3-73ED-45B4-983D-F393B0AACDA7}"/>
              </a:ext>
            </a:extLst>
          </p:cNvPr>
          <p:cNvPicPr>
            <a:picLocks noChangeAspect="1"/>
          </p:cNvPicPr>
          <p:nvPr/>
        </p:nvPicPr>
        <p:blipFill rotWithShape="1">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1569" r="6961" b="-3"/>
          <a:stretch/>
        </p:blipFill>
        <p:spPr>
          <a:xfrm>
            <a:off x="5995437" y="2384215"/>
            <a:ext cx="3016307" cy="2234180"/>
          </a:xfrm>
          <a:prstGeom prst="rect">
            <a:avLst/>
          </a:prstGeom>
        </p:spPr>
      </p:pic>
      <p:pic>
        <p:nvPicPr>
          <p:cNvPr id="28" name="Picture 27" descr="A picture containing graphical user interface&#10;&#10;Description automatically generated">
            <a:extLst>
              <a:ext uri="{FF2B5EF4-FFF2-40B4-BE49-F238E27FC236}">
                <a16:creationId xmlns:a16="http://schemas.microsoft.com/office/drawing/2014/main" id="{FBAEB074-8B14-44E9-8C8C-2F14E045677F}"/>
              </a:ext>
            </a:extLst>
          </p:cNvPr>
          <p:cNvPicPr>
            <a:picLocks noChangeAspect="1"/>
          </p:cNvPicPr>
          <p:nvPr/>
        </p:nvPicPr>
        <p:blipFill rotWithShape="1">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t="6653" r="-4" b="3954"/>
          <a:stretch/>
        </p:blipFill>
        <p:spPr>
          <a:xfrm>
            <a:off x="9188877" y="1843285"/>
            <a:ext cx="3003123" cy="2064985"/>
          </a:xfrm>
          <a:prstGeom prst="rect">
            <a:avLst/>
          </a:prstGeom>
        </p:spPr>
      </p:pic>
      <p:pic>
        <p:nvPicPr>
          <p:cNvPr id="25" name="Picture 24" descr="Graphical user interface&#10;&#10;Description automatically generated">
            <a:extLst>
              <a:ext uri="{FF2B5EF4-FFF2-40B4-BE49-F238E27FC236}">
                <a16:creationId xmlns:a16="http://schemas.microsoft.com/office/drawing/2014/main" id="{36E20C5C-C113-4292-8C58-9E7D7305BA9B}"/>
              </a:ext>
            </a:extLst>
          </p:cNvPr>
          <p:cNvPicPr>
            <a:picLocks noChangeAspect="1"/>
          </p:cNvPicPr>
          <p:nvPr/>
        </p:nvPicPr>
        <p:blipFill rotWithShape="1">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rcRect l="11842" r="12310" b="2"/>
          <a:stretch/>
        </p:blipFill>
        <p:spPr>
          <a:xfrm>
            <a:off x="5995436" y="4790113"/>
            <a:ext cx="3016307" cy="2067887"/>
          </a:xfrm>
          <a:prstGeom prst="rect">
            <a:avLst/>
          </a:prstGeom>
        </p:spPr>
      </p:pic>
      <p:pic>
        <p:nvPicPr>
          <p:cNvPr id="31" name="Picture 30" descr="A picture containing sport&#10;&#10;Description automatically generated">
            <a:extLst>
              <a:ext uri="{FF2B5EF4-FFF2-40B4-BE49-F238E27FC236}">
                <a16:creationId xmlns:a16="http://schemas.microsoft.com/office/drawing/2014/main" id="{6A615F10-D344-46A0-ADDE-C3D74333474D}"/>
              </a:ext>
            </a:extLst>
          </p:cNvPr>
          <p:cNvPicPr>
            <a:picLocks noChangeAspect="1"/>
          </p:cNvPicPr>
          <p:nvPr/>
        </p:nvPicPr>
        <p:blipFill rotWithShape="1">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rcRect l="23017" r="16176" b="2"/>
          <a:stretch/>
        </p:blipFill>
        <p:spPr>
          <a:xfrm>
            <a:off x="9188878" y="4079988"/>
            <a:ext cx="3003123" cy="2778013"/>
          </a:xfrm>
          <a:prstGeom prst="rect">
            <a:avLst/>
          </a:prstGeom>
        </p:spPr>
      </p:pic>
      <p:sp>
        <p:nvSpPr>
          <p:cNvPr id="5" name="Rectangle 4">
            <a:extLst>
              <a:ext uri="{FF2B5EF4-FFF2-40B4-BE49-F238E27FC236}">
                <a16:creationId xmlns:a16="http://schemas.microsoft.com/office/drawing/2014/main" id="{199F5B37-320E-4A36-BA46-8FADC9FF4585}"/>
              </a:ext>
            </a:extLst>
          </p:cNvPr>
          <p:cNvSpPr/>
          <p:nvPr/>
        </p:nvSpPr>
        <p:spPr>
          <a:xfrm>
            <a:off x="611091" y="268907"/>
            <a:ext cx="4976192" cy="157437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6" name="Rectangle 5">
            <a:extLst>
              <a:ext uri="{FF2B5EF4-FFF2-40B4-BE49-F238E27FC236}">
                <a16:creationId xmlns:a16="http://schemas.microsoft.com/office/drawing/2014/main" id="{296E5898-FF19-44BE-96E3-EE7E9B65DE69}"/>
              </a:ext>
            </a:extLst>
          </p:cNvPr>
          <p:cNvSpPr/>
          <p:nvPr/>
        </p:nvSpPr>
        <p:spPr>
          <a:xfrm>
            <a:off x="550793" y="396356"/>
            <a:ext cx="125714" cy="1083097"/>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Graphic 7" descr="Game controller outline">
            <a:extLst>
              <a:ext uri="{FF2B5EF4-FFF2-40B4-BE49-F238E27FC236}">
                <a16:creationId xmlns:a16="http://schemas.microsoft.com/office/drawing/2014/main" id="{35035B88-1C73-4E55-92D5-D6A635DF121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088523" y="4479455"/>
            <a:ext cx="1728930" cy="1728930"/>
          </a:xfrm>
          <a:prstGeom prst="rect">
            <a:avLst/>
          </a:prstGeom>
        </p:spPr>
      </p:pic>
      <p:sp>
        <p:nvSpPr>
          <p:cNvPr id="14" name="TextBox 13">
            <a:extLst>
              <a:ext uri="{FF2B5EF4-FFF2-40B4-BE49-F238E27FC236}">
                <a16:creationId xmlns:a16="http://schemas.microsoft.com/office/drawing/2014/main" id="{25F8C1FF-A2D1-4B67-BB14-B74FC51719F0}"/>
              </a:ext>
            </a:extLst>
          </p:cNvPr>
          <p:cNvSpPr txBox="1"/>
          <p:nvPr/>
        </p:nvSpPr>
        <p:spPr>
          <a:xfrm>
            <a:off x="6571652" y="2023284"/>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www.quantumday.com/2013/01/video-games-are-now-tools-in-fighting.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6"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20" name="TextBox 19">
            <a:extLst>
              <a:ext uri="{FF2B5EF4-FFF2-40B4-BE49-F238E27FC236}">
                <a16:creationId xmlns:a16="http://schemas.microsoft.com/office/drawing/2014/main" id="{E729514A-62BC-4D7B-B65D-37FDD06E3C35}"/>
              </a:ext>
            </a:extLst>
          </p:cNvPr>
          <p:cNvSpPr txBox="1"/>
          <p:nvPr/>
        </p:nvSpPr>
        <p:spPr>
          <a:xfrm>
            <a:off x="10005185" y="1479454"/>
            <a:ext cx="218681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daryl-rhystaylor.blogspot.com/2011/03/crump-animation-work.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7"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
        <p:nvSpPr>
          <p:cNvPr id="23" name="TextBox 22">
            <a:extLst>
              <a:ext uri="{FF2B5EF4-FFF2-40B4-BE49-F238E27FC236}">
                <a16:creationId xmlns:a16="http://schemas.microsoft.com/office/drawing/2014/main" id="{64DF28F4-2B85-40F9-99AE-5DD657CF8A09}"/>
              </a:ext>
            </a:extLst>
          </p:cNvPr>
          <p:cNvSpPr txBox="1"/>
          <p:nvPr/>
        </p:nvSpPr>
        <p:spPr>
          <a:xfrm>
            <a:off x="6704702" y="4418340"/>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7" tooltip="https://wiki.synfig.org/Doc:Cut-out_Animation">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8"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26" name="TextBox 25">
            <a:extLst>
              <a:ext uri="{FF2B5EF4-FFF2-40B4-BE49-F238E27FC236}">
                <a16:creationId xmlns:a16="http://schemas.microsoft.com/office/drawing/2014/main" id="{58033301-A7E5-4EDB-8426-85851E98F175}"/>
              </a:ext>
            </a:extLst>
          </p:cNvPr>
          <p:cNvSpPr txBox="1"/>
          <p:nvPr/>
        </p:nvSpPr>
        <p:spPr>
          <a:xfrm>
            <a:off x="6571652" y="6657945"/>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1" tooltip="https://technofaq.org/posts/2019/02/exploring-the-realm-of-video-animation-top-stop-motion-animation-tools-and-application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6"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29" name="TextBox 28">
            <a:extLst>
              <a:ext uri="{FF2B5EF4-FFF2-40B4-BE49-F238E27FC236}">
                <a16:creationId xmlns:a16="http://schemas.microsoft.com/office/drawing/2014/main" id="{16D66981-5C18-45AB-B28D-8A1A61447F91}"/>
              </a:ext>
            </a:extLst>
          </p:cNvPr>
          <p:cNvSpPr txBox="1"/>
          <p:nvPr/>
        </p:nvSpPr>
        <p:spPr>
          <a:xfrm>
            <a:off x="9732672" y="3708215"/>
            <a:ext cx="245932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9" tooltip="http://amal-wbl.blogspot.com/2011/10/i-digital-animation-type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9"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
        <p:nvSpPr>
          <p:cNvPr id="32" name="TextBox 31">
            <a:extLst>
              <a:ext uri="{FF2B5EF4-FFF2-40B4-BE49-F238E27FC236}">
                <a16:creationId xmlns:a16="http://schemas.microsoft.com/office/drawing/2014/main" id="{B71C47FC-692B-49D7-8A01-E3281332C8F9}"/>
              </a:ext>
            </a:extLst>
          </p:cNvPr>
          <p:cNvSpPr txBox="1"/>
          <p:nvPr/>
        </p:nvSpPr>
        <p:spPr>
          <a:xfrm>
            <a:off x="10005185" y="6657946"/>
            <a:ext cx="218681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3" tooltip="https://sketchfab.com/3d-models/animation-run-e05e53ab881b413ab921b693256b1847">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7"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43735240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388" y="184089"/>
            <a:ext cx="9576776" cy="1304481"/>
          </a:xfrm>
        </p:spPr>
        <p:txBody>
          <a:bodyPr anchor="ctr">
            <a:normAutofit/>
          </a:bodyPr>
          <a:lstStyle/>
          <a:p>
            <a:r>
              <a:rPr lang="en-GB" b="1" u="sng" dirty="0"/>
              <a:t>Keep it Simple: Design &amp; System Modelling</a:t>
            </a:r>
          </a:p>
        </p:txBody>
      </p:sp>
      <p:pic>
        <p:nvPicPr>
          <p:cNvPr id="7" name="Graphic 6" descr="Design">
            <a:extLst>
              <a:ext uri="{FF2B5EF4-FFF2-40B4-BE49-F238E27FC236}">
                <a16:creationId xmlns:a16="http://schemas.microsoft.com/office/drawing/2014/main" id="{ABAF33B1-87D0-4FAA-84BC-CC6BDE49ADF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48164" y="259479"/>
            <a:ext cx="1113714" cy="1113714"/>
          </a:xfrm>
          <a:prstGeom prst="rect">
            <a:avLst/>
          </a:prstGeom>
        </p:spPr>
      </p:pic>
      <p:sp>
        <p:nvSpPr>
          <p:cNvPr id="8" name="Content Placeholder 2"/>
          <p:cNvSpPr>
            <a:spLocks noGrp="1"/>
          </p:cNvSpPr>
          <p:nvPr>
            <p:ph idx="1"/>
          </p:nvPr>
        </p:nvSpPr>
        <p:spPr>
          <a:xfrm>
            <a:off x="770744" y="1757476"/>
            <a:ext cx="10749868" cy="3852909"/>
          </a:xfrm>
        </p:spPr>
        <p:txBody>
          <a:bodyPr>
            <a:normAutofit/>
          </a:bodyPr>
          <a:lstStyle/>
          <a:p>
            <a:r>
              <a:rPr lang="en-GB" sz="3200" dirty="0"/>
              <a:t>Keep the Design docs simple. </a:t>
            </a:r>
          </a:p>
          <a:p>
            <a:r>
              <a:rPr lang="en-GB" sz="3200" dirty="0"/>
              <a:t>For this module you do not need to go into detail with your Design planning &amp; documentation.</a:t>
            </a:r>
          </a:p>
          <a:p>
            <a:r>
              <a:rPr lang="en-GB" sz="3200" dirty="0"/>
              <a:t>Keep it </a:t>
            </a:r>
            <a:r>
              <a:rPr lang="en-GB" sz="3200" b="1" dirty="0"/>
              <a:t>Clean </a:t>
            </a:r>
            <a:r>
              <a:rPr lang="en-GB" sz="3200" dirty="0"/>
              <a:t>&amp;</a:t>
            </a:r>
            <a:r>
              <a:rPr lang="en-GB" sz="3200" b="1" dirty="0"/>
              <a:t> Simple</a:t>
            </a:r>
            <a:r>
              <a:rPr lang="en-GB" sz="3200" dirty="0"/>
              <a:t>.</a:t>
            </a:r>
          </a:p>
          <a:p>
            <a:r>
              <a:rPr lang="en-GB" sz="3200" dirty="0"/>
              <a:t>The Design documents produced by different students will vary significantly and depend on your project area. You will all have different design documentation. And that’s ok.</a:t>
            </a:r>
            <a:endParaRPr lang="en-US" sz="3200" dirty="0"/>
          </a:p>
          <a:p>
            <a:endParaRPr lang="en-GB" sz="3200" dirty="0"/>
          </a:p>
          <a:p>
            <a:pPr lvl="1"/>
            <a:endParaRPr lang="en-GB" sz="3200" dirty="0"/>
          </a:p>
          <a:p>
            <a:endParaRPr lang="en-GB" sz="3200" dirty="0"/>
          </a:p>
        </p:txBody>
      </p:sp>
      <p:sp>
        <p:nvSpPr>
          <p:cNvPr id="10" name="Rectangle 9">
            <a:extLst>
              <a:ext uri="{FF2B5EF4-FFF2-40B4-BE49-F238E27FC236}">
                <a16:creationId xmlns:a16="http://schemas.microsoft.com/office/drawing/2014/main" id="{AD9F145B-C380-4363-A825-0A2AE2145EE8}"/>
              </a:ext>
            </a:extLst>
          </p:cNvPr>
          <p:cNvSpPr/>
          <p:nvPr/>
        </p:nvSpPr>
        <p:spPr>
          <a:xfrm>
            <a:off x="611090" y="268907"/>
            <a:ext cx="10909522"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p>
        </p:txBody>
      </p:sp>
      <p:sp>
        <p:nvSpPr>
          <p:cNvPr id="11" name="Rectangle 10">
            <a:extLst>
              <a:ext uri="{FF2B5EF4-FFF2-40B4-BE49-F238E27FC236}">
                <a16:creationId xmlns:a16="http://schemas.microsoft.com/office/drawing/2014/main" id="{8F4235E4-1EE3-4E26-A0E4-9AD0CAE59ADB}"/>
              </a:ext>
            </a:extLst>
          </p:cNvPr>
          <p:cNvSpPr/>
          <p:nvPr/>
        </p:nvSpPr>
        <p:spPr>
          <a:xfrm>
            <a:off x="550793" y="396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4971444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28CE7-549E-CA2B-0BBD-2B8E313BA76B}"/>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F8646473-96E0-91AF-6FAA-309FEAA6F2DC}"/>
              </a:ext>
            </a:extLst>
          </p:cNvPr>
          <p:cNvSpPr>
            <a:spLocks noGrp="1"/>
          </p:cNvSpPr>
          <p:nvPr>
            <p:ph type="body" sz="half" idx="2"/>
          </p:nvPr>
        </p:nvSpPr>
        <p:spPr>
          <a:xfrm>
            <a:off x="378080" y="1709531"/>
            <a:ext cx="11167214" cy="4240820"/>
          </a:xfrm>
          <a:noFill/>
          <a:ln w="25400">
            <a:solidFill>
              <a:schemeClr val="tx1"/>
            </a:solidFill>
          </a:ln>
        </p:spPr>
        <p:txBody>
          <a:bodyPr vert="horz" lIns="91440" tIns="45720" rIns="91440" bIns="45720" rtlCol="0" anchor="t">
            <a:normAutofit fontScale="85000" lnSpcReduction="10000"/>
          </a:bodyPr>
          <a:lstStyle/>
          <a:p>
            <a:pPr marL="270510">
              <a:lnSpc>
                <a:spcPct val="100000"/>
              </a:lnSpc>
              <a:spcAft>
                <a:spcPts val="300"/>
              </a:spcAft>
            </a:pPr>
            <a:r>
              <a:rPr lang="en-GB" sz="3200" dirty="0">
                <a:effectLst/>
                <a:latin typeface="Arial" panose="020B0604020202020204" pitchFamily="34" charset="0"/>
                <a:ea typeface="Times New Roman" panose="02020603050405020304" pitchFamily="18" charset="0"/>
                <a:cs typeface="Arial" panose="020B0604020202020204" pitchFamily="34" charset="0"/>
              </a:rPr>
              <a:t>Document: </a:t>
            </a:r>
          </a:p>
          <a:p>
            <a:pPr marL="784860" indent="-514350">
              <a:lnSpc>
                <a:spcPct val="100000"/>
              </a:lnSpc>
              <a:spcAft>
                <a:spcPts val="300"/>
              </a:spcAft>
              <a:buFont typeface="+mj-lt"/>
              <a:buAutoNum type="arabicPeriod"/>
            </a:pPr>
            <a:r>
              <a:rPr lang="en-GB" sz="3200" dirty="0">
                <a:latin typeface="Arial" panose="020B0604020202020204" pitchFamily="34" charset="0"/>
                <a:ea typeface="Times New Roman" panose="02020603050405020304" pitchFamily="18" charset="0"/>
                <a:cs typeface="Arial" panose="020B0604020202020204" pitchFamily="34" charset="0"/>
              </a:rPr>
              <a:t>Reflect consider and document/d</a:t>
            </a:r>
            <a:r>
              <a:rPr lang="en-GB" sz="3200" dirty="0">
                <a:effectLst/>
                <a:latin typeface="Arial" panose="020B0604020202020204" pitchFamily="34" charset="0"/>
                <a:ea typeface="Times New Roman" panose="02020603050405020304" pitchFamily="18" charset="0"/>
                <a:cs typeface="Arial" panose="020B0604020202020204" pitchFamily="34" charset="0"/>
              </a:rPr>
              <a:t>escribe </a:t>
            </a:r>
            <a:r>
              <a:rPr lang="en-GB" sz="3200" dirty="0">
                <a:latin typeface="Arial" panose="020B0604020202020204" pitchFamily="34" charset="0"/>
                <a:ea typeface="Times New Roman" panose="02020603050405020304" pitchFamily="18" charset="0"/>
                <a:cs typeface="Arial" panose="020B0604020202020204" pitchFamily="34" charset="0"/>
              </a:rPr>
              <a:t>the</a:t>
            </a:r>
            <a:r>
              <a:rPr lang="en-GB" sz="3200" dirty="0">
                <a:effectLst/>
                <a:latin typeface="Arial" panose="020B0604020202020204" pitchFamily="34" charset="0"/>
                <a:ea typeface="Times New Roman" panose="02020603050405020304" pitchFamily="18" charset="0"/>
                <a:cs typeface="Arial" panose="020B0604020202020204" pitchFamily="34" charset="0"/>
              </a:rPr>
              <a:t> project ‘</a:t>
            </a:r>
            <a:r>
              <a:rPr lang="en-GB" sz="3200" b="1" dirty="0">
                <a:effectLst/>
                <a:latin typeface="Arial" panose="020B0604020202020204" pitchFamily="34" charset="0"/>
                <a:ea typeface="Times New Roman" panose="02020603050405020304" pitchFamily="18" charset="0"/>
                <a:cs typeface="Arial" panose="020B0604020202020204" pitchFamily="34" charset="0"/>
              </a:rPr>
              <a:t>Design</a:t>
            </a:r>
            <a:r>
              <a:rPr lang="en-GB" sz="3200" dirty="0">
                <a:effectLst/>
                <a:latin typeface="Arial" panose="020B0604020202020204" pitchFamily="34" charset="0"/>
                <a:ea typeface="Times New Roman" panose="02020603050405020304" pitchFamily="18" charset="0"/>
                <a:cs typeface="Arial" panose="020B0604020202020204" pitchFamily="34" charset="0"/>
              </a:rPr>
              <a:t> </a:t>
            </a:r>
            <a:r>
              <a:rPr lang="en-GB" sz="3200" b="1" dirty="0">
                <a:effectLst/>
                <a:latin typeface="Arial" panose="020B0604020202020204" pitchFamily="34" charset="0"/>
                <a:ea typeface="Times New Roman" panose="02020603050405020304" pitchFamily="18" charset="0"/>
                <a:cs typeface="Arial" panose="020B0604020202020204" pitchFamily="34" charset="0"/>
              </a:rPr>
              <a:t>work’</a:t>
            </a:r>
            <a:r>
              <a:rPr lang="en-GB" sz="3200" b="1" dirty="0">
                <a:latin typeface="Arial" panose="020B0604020202020204" pitchFamily="34" charset="0"/>
                <a:ea typeface="Times New Roman" panose="02020603050405020304" pitchFamily="18" charset="0"/>
                <a:cs typeface="Arial" panose="020B0604020202020204" pitchFamily="34" charset="0"/>
              </a:rPr>
              <a:t> you will do for your project.</a:t>
            </a:r>
            <a:r>
              <a:rPr lang="en-GB" sz="3200" dirty="0">
                <a:effectLst/>
                <a:latin typeface="Arial" panose="020B0604020202020204" pitchFamily="34" charset="0"/>
                <a:ea typeface="Times New Roman" panose="02020603050405020304" pitchFamily="18" charset="0"/>
                <a:cs typeface="Arial" panose="020B0604020202020204" pitchFamily="34" charset="0"/>
              </a:rPr>
              <a:t> For example:</a:t>
            </a:r>
          </a:p>
          <a:p>
            <a:pPr marL="1013460" lvl="1" indent="-285750">
              <a:lnSpc>
                <a:spcPct val="100000"/>
              </a:lnSpc>
              <a:spcAft>
                <a:spcPts val="300"/>
              </a:spcAft>
              <a:buFont typeface="Arial" panose="020B0604020202020204" pitchFamily="34" charset="0"/>
              <a:buChar char="•"/>
            </a:pPr>
            <a:r>
              <a:rPr lang="en-GB" sz="2600" dirty="0">
                <a:effectLst/>
                <a:latin typeface="Arial" panose="020B0604020202020204" pitchFamily="34" charset="0"/>
                <a:ea typeface="Times New Roman" panose="02020603050405020304" pitchFamily="18" charset="0"/>
                <a:cs typeface="Arial" panose="020B0604020202020204" pitchFamily="34" charset="0"/>
              </a:rPr>
              <a:t>Depending on the nature of your project, example design work could include: </a:t>
            </a:r>
          </a:p>
          <a:p>
            <a:pPr marL="1470660" lvl="2" indent="-285750">
              <a:lnSpc>
                <a:spcPct val="100000"/>
              </a:lnSpc>
              <a:spcAft>
                <a:spcPts val="300"/>
              </a:spcAft>
              <a:buFont typeface="Arial" panose="020B0604020202020204" pitchFamily="34" charset="0"/>
              <a:buChar char="•"/>
            </a:pPr>
            <a:r>
              <a:rPr lang="en-GB" sz="2400" dirty="0">
                <a:effectLst/>
                <a:latin typeface="Arial" panose="020B0604020202020204" pitchFamily="34" charset="0"/>
                <a:ea typeface="Times New Roman" panose="02020603050405020304" pitchFamily="18" charset="0"/>
                <a:cs typeface="Arial" panose="020B0604020202020204" pitchFamily="34" charset="0"/>
              </a:rPr>
              <a:t>Diagrams/sketches/drawings, storyboard, wireframes, flow chart/UML diagram, ERD data structure, network structure diagram, network security architecture/diagram.</a:t>
            </a:r>
            <a:endParaRPr lang="en-GB" sz="2400" b="1" dirty="0">
              <a:latin typeface="Arial" panose="020B0604020202020204" pitchFamily="34" charset="0"/>
              <a:ea typeface="Times New Roman" panose="02020603050405020304" pitchFamily="18" charset="0"/>
              <a:cs typeface="Arial" panose="020B0604020202020204" pitchFamily="34" charset="0"/>
            </a:endParaRPr>
          </a:p>
          <a:p>
            <a:pPr marL="784860" indent="-514350">
              <a:lnSpc>
                <a:spcPct val="100000"/>
              </a:lnSpc>
              <a:spcAft>
                <a:spcPts val="300"/>
              </a:spcAft>
              <a:buFont typeface="+mj-lt"/>
              <a:buAutoNum type="arabicPeriod"/>
            </a:pPr>
            <a:r>
              <a:rPr lang="en-GB" sz="2800" dirty="0">
                <a:latin typeface="Arial" panose="020B0604020202020204" pitchFamily="34" charset="0"/>
                <a:ea typeface="Times New Roman" panose="02020603050405020304" pitchFamily="18" charset="0"/>
                <a:cs typeface="Arial" panose="020B0604020202020204" pitchFamily="34" charset="0"/>
              </a:rPr>
              <a:t>Start to use a design tool/method of your choice to start creating some design work for your project. You could use an AI tool to help you get started.</a:t>
            </a:r>
          </a:p>
          <a:p>
            <a:pPr marL="270510">
              <a:lnSpc>
                <a:spcPct val="100000"/>
              </a:lnSpc>
              <a:spcAft>
                <a:spcPts val="300"/>
              </a:spcAft>
            </a:pPr>
            <a:r>
              <a:rPr lang="en-GB" sz="2800" dirty="0">
                <a:latin typeface="Arial" panose="020B0604020202020204" pitchFamily="34" charset="0"/>
                <a:ea typeface="Times New Roman" panose="02020603050405020304" pitchFamily="18" charset="0"/>
                <a:cs typeface="Times New Roman" panose="02020603050405020304" pitchFamily="18" charset="0"/>
              </a:rPr>
              <a:t>* Any Qs during the activity please let me know.</a:t>
            </a:r>
            <a:endParaRPr lang="en-GB" sz="2800" dirty="0">
              <a:effectLst/>
              <a:latin typeface="Arial" panose="020B0604020202020204" pitchFamily="34" charset="0"/>
              <a:ea typeface="Times New Roman" panose="02020603050405020304" pitchFamily="18" charset="0"/>
              <a:cs typeface="Arial" panose="020B0604020202020204" pitchFamily="34" charset="0"/>
            </a:endParaRPr>
          </a:p>
          <a:p>
            <a:pPr marL="171450">
              <a:lnSpc>
                <a:spcPct val="100000"/>
              </a:lnSpc>
              <a:spcBef>
                <a:spcPts val="0"/>
              </a:spcBef>
              <a:spcAft>
                <a:spcPts val="300"/>
              </a:spcAft>
            </a:pPr>
            <a:endParaRPr lang="en-GB" sz="3600" b="1" u="sng" dirty="0">
              <a:effectLst/>
              <a:latin typeface="Arial" panose="020B0604020202020204" pitchFamily="34" charset="0"/>
              <a:ea typeface="Times New Roman" panose="02020603050405020304" pitchFamily="18" charset="0"/>
            </a:endParaRPr>
          </a:p>
        </p:txBody>
      </p:sp>
      <p:sp>
        <p:nvSpPr>
          <p:cNvPr id="3" name="TextBox 2">
            <a:extLst>
              <a:ext uri="{FF2B5EF4-FFF2-40B4-BE49-F238E27FC236}">
                <a16:creationId xmlns:a16="http://schemas.microsoft.com/office/drawing/2014/main" id="{9D67944A-DB1D-DE26-4424-684C848491C9}"/>
              </a:ext>
            </a:extLst>
          </p:cNvPr>
          <p:cNvSpPr txBox="1"/>
          <p:nvPr/>
        </p:nvSpPr>
        <p:spPr>
          <a:xfrm>
            <a:off x="202459" y="289141"/>
            <a:ext cx="6824369"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sng" strike="noStrike" kern="1200" cap="none" spc="0" normalizeH="0" baseline="0" noProof="0" dirty="0">
                <a:ln>
                  <a:noFill/>
                </a:ln>
                <a:solidFill>
                  <a:srgbClr val="FFFFFF"/>
                </a:solidFill>
                <a:effectLst/>
                <a:uLnTx/>
                <a:uFillTx/>
                <a:latin typeface="Calibri" panose="020F0502020204030204"/>
                <a:ea typeface="+mn-ea"/>
                <a:cs typeface="+mn-cs"/>
              </a:rPr>
              <a:t>Activity: </a:t>
            </a:r>
            <a:r>
              <a:rPr kumimoji="0" lang="en-GB" sz="5400" b="0" i="0" u="sng"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cs typeface="+mn-cs"/>
              </a:rPr>
              <a:t>Project Design</a:t>
            </a:r>
            <a:endParaRPr kumimoji="0" lang="en-GB" sz="54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Arc 5">
            <a:extLst>
              <a:ext uri="{FF2B5EF4-FFF2-40B4-BE49-F238E27FC236}">
                <a16:creationId xmlns:a16="http://schemas.microsoft.com/office/drawing/2014/main" id="{E2AEDAEE-94C0-4A04-C421-95140CB7F964}"/>
              </a:ext>
            </a:extLst>
          </p:cNvPr>
          <p:cNvSpPr/>
          <p:nvPr/>
        </p:nvSpPr>
        <p:spPr>
          <a:xfrm rot="7949683">
            <a:off x="8829885" y="3731271"/>
            <a:ext cx="3511603" cy="2758616"/>
          </a:xfrm>
          <a:prstGeom prst="arc">
            <a:avLst>
              <a:gd name="adj1" fmla="val 14055120"/>
              <a:gd name="adj2" fmla="val 20174610"/>
            </a:avLst>
          </a:prstGeom>
          <a:noFill/>
          <a:ln w="76200">
            <a:solidFill>
              <a:srgbClr val="FFFF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Graphic 1" descr="Ui Ux outline">
            <a:extLst>
              <a:ext uri="{FF2B5EF4-FFF2-40B4-BE49-F238E27FC236}">
                <a16:creationId xmlns:a16="http://schemas.microsoft.com/office/drawing/2014/main" id="{9B6EE1E8-5C37-E8A0-46A3-44B49AEA987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57993" y="-81943"/>
            <a:ext cx="1979184" cy="1979184"/>
          </a:xfrm>
          <a:prstGeom prst="rect">
            <a:avLst/>
          </a:prstGeom>
        </p:spPr>
      </p:pic>
    </p:spTree>
    <p:extLst>
      <p:ext uri="{BB962C8B-B14F-4D97-AF65-F5344CB8AC3E}">
        <p14:creationId xmlns:p14="http://schemas.microsoft.com/office/powerpoint/2010/main" val="230799478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25352-4DEB-C107-27B2-B6B4EA269A7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0BC0FF4D-D8B6-CA51-7CB4-380D4A656C12}"/>
              </a:ext>
            </a:extLst>
          </p:cNvPr>
          <p:cNvSpPr txBox="1"/>
          <p:nvPr/>
        </p:nvSpPr>
        <p:spPr>
          <a:xfrm>
            <a:off x="261002" y="195345"/>
            <a:ext cx="11106140" cy="1282459"/>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5400" b="1" i="0" u="sng" strike="noStrike" kern="1200" cap="none" spc="0" normalizeH="0" baseline="0" noProof="0" dirty="0">
                <a:ln>
                  <a:noFill/>
                </a:ln>
                <a:solidFill>
                  <a:prstClr val="white"/>
                </a:solidFill>
                <a:effectLst/>
                <a:uLnTx/>
                <a:uFillTx/>
                <a:latin typeface="Calibri Light" panose="020F0302020204030204"/>
                <a:ea typeface="+mn-ea"/>
                <a:cs typeface="+mn-cs"/>
              </a:rPr>
              <a:t>Home Activity:</a:t>
            </a:r>
            <a:r>
              <a:rPr kumimoji="0" lang="en-US" sz="5400" b="1" i="0" u="none" strike="noStrike" kern="1200" cap="none" spc="0" normalizeH="0" baseline="0" noProof="0" dirty="0">
                <a:ln>
                  <a:noFill/>
                </a:ln>
                <a:solidFill>
                  <a:prstClr val="white"/>
                </a:solidFill>
                <a:effectLst/>
                <a:uLnTx/>
                <a:uFillTx/>
                <a:latin typeface="Calibri Light" panose="020F0302020204030204"/>
                <a:ea typeface="+mn-ea"/>
                <a:cs typeface="+mn-cs"/>
              </a:rPr>
              <a:t> Initial Practical work</a:t>
            </a:r>
            <a:endParaRPr kumimoji="0" lang="en-US" sz="5400" b="1" i="0" u="none" strike="noStrike" kern="1200" cap="none" spc="0" normalizeH="0" baseline="0" noProof="0" dirty="0">
              <a:ln>
                <a:noFill/>
              </a:ln>
              <a:solidFill>
                <a:prstClr val="white"/>
              </a:solidFill>
              <a:effectLst/>
              <a:highlight>
                <a:srgbClr val="FFFF00"/>
              </a:highlight>
              <a:uLnTx/>
              <a:uFillTx/>
              <a:latin typeface="Calibri Light" panose="020F0302020204030204"/>
              <a:ea typeface="+mn-ea"/>
              <a:cs typeface="+mn-cs"/>
            </a:endParaRPr>
          </a:p>
        </p:txBody>
      </p:sp>
      <p:sp>
        <p:nvSpPr>
          <p:cNvPr id="14" name="Text Placeholder 3">
            <a:extLst>
              <a:ext uri="{FF2B5EF4-FFF2-40B4-BE49-F238E27FC236}">
                <a16:creationId xmlns:a16="http://schemas.microsoft.com/office/drawing/2014/main" id="{4899FF6A-09E4-C2D2-9904-7C7597180CE6}"/>
              </a:ext>
            </a:extLst>
          </p:cNvPr>
          <p:cNvSpPr txBox="1">
            <a:spLocks/>
          </p:cNvSpPr>
          <p:nvPr/>
        </p:nvSpPr>
        <p:spPr>
          <a:xfrm>
            <a:off x="653435" y="1647746"/>
            <a:ext cx="10885129" cy="4448254"/>
          </a:xfrm>
          <a:prstGeom prst="rect">
            <a:avLst/>
          </a:prstGeom>
          <a:ln w="19050">
            <a:solidFill>
              <a:schemeClr val="tx1"/>
            </a:solidFill>
            <a:prstDash val="dash"/>
          </a:ln>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20000"/>
              </a:lnSpc>
              <a:spcBef>
                <a:spcPts val="0"/>
              </a:spcBef>
              <a:spcAft>
                <a:spcPts val="600"/>
              </a:spcAft>
              <a:defRPr/>
            </a:pPr>
            <a:r>
              <a:rPr lang="en-GB" sz="4000" b="1" dirty="0"/>
              <a:t>To answer Q.3 of Task 3:</a:t>
            </a:r>
          </a:p>
          <a:p>
            <a:pPr marL="742950" indent="-742950">
              <a:lnSpc>
                <a:spcPct val="120000"/>
              </a:lnSpc>
              <a:spcBef>
                <a:spcPts val="0"/>
              </a:spcBef>
              <a:spcAft>
                <a:spcPts val="600"/>
              </a:spcAft>
              <a:buFont typeface="+mj-lt"/>
              <a:buAutoNum type="arabicPeriod"/>
              <a:defRPr/>
            </a:pPr>
            <a:r>
              <a:rPr lang="en-GB" sz="4000" dirty="0"/>
              <a:t>Start some initial </a:t>
            </a:r>
            <a:r>
              <a:rPr lang="en-GB" sz="4000" b="1" dirty="0">
                <a:solidFill>
                  <a:schemeClr val="bg1"/>
                </a:solidFill>
                <a:highlight>
                  <a:srgbClr val="FFFF00"/>
                </a:highlight>
              </a:rPr>
              <a:t>practical work</a:t>
            </a:r>
            <a:r>
              <a:rPr lang="en-GB" sz="4000" b="1" dirty="0">
                <a:solidFill>
                  <a:schemeClr val="bg1"/>
                </a:solidFill>
              </a:rPr>
              <a:t> </a:t>
            </a:r>
            <a:r>
              <a:rPr lang="en-GB" sz="4000" dirty="0"/>
              <a:t>for your project</a:t>
            </a:r>
          </a:p>
          <a:p>
            <a:pPr marL="742950" indent="-742950">
              <a:lnSpc>
                <a:spcPct val="120000"/>
              </a:lnSpc>
              <a:spcBef>
                <a:spcPts val="0"/>
              </a:spcBef>
              <a:spcAft>
                <a:spcPts val="600"/>
              </a:spcAft>
              <a:buFont typeface="+mj-lt"/>
              <a:buAutoNum type="arabicPeriod"/>
              <a:defRPr/>
            </a:pPr>
            <a:r>
              <a:rPr lang="en-GB" sz="4000" dirty="0"/>
              <a:t>Use several screenshots with brief description to </a:t>
            </a:r>
            <a:r>
              <a:rPr lang="en-GB" sz="4000" dirty="0">
                <a:solidFill>
                  <a:schemeClr val="bg1"/>
                </a:solidFill>
                <a:highlight>
                  <a:srgbClr val="FFFF00"/>
                </a:highlight>
              </a:rPr>
              <a:t>document some practical implementation </a:t>
            </a:r>
            <a:r>
              <a:rPr lang="en-GB" sz="4000" dirty="0"/>
              <a:t>work for your project.</a:t>
            </a:r>
          </a:p>
        </p:txBody>
      </p:sp>
    </p:spTree>
    <p:extLst>
      <p:ext uri="{BB962C8B-B14F-4D97-AF65-F5344CB8AC3E}">
        <p14:creationId xmlns:p14="http://schemas.microsoft.com/office/powerpoint/2010/main" val="112563698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B95DA5F-D2E7-7BC7-3216-B1B353730059}"/>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61F079A-BE79-5960-0F89-5EDA09E99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3" name="Group 12">
            <a:extLst>
              <a:ext uri="{FF2B5EF4-FFF2-40B4-BE49-F238E27FC236}">
                <a16:creationId xmlns:a16="http://schemas.microsoft.com/office/drawing/2014/main" id="{718DF98D-6773-1FAF-ACEA-C63B01F156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7" name="Rectangle 16">
              <a:extLst>
                <a:ext uri="{FF2B5EF4-FFF2-40B4-BE49-F238E27FC236}">
                  <a16:creationId xmlns:a16="http://schemas.microsoft.com/office/drawing/2014/main" id="{1A893EF8-CCBE-4142-2830-068E619B82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6A92556D-806E-6566-1A45-B7B33576BA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0" name="Rectangle 19">
            <a:extLst>
              <a:ext uri="{FF2B5EF4-FFF2-40B4-BE49-F238E27FC236}">
                <a16:creationId xmlns:a16="http://schemas.microsoft.com/office/drawing/2014/main" id="{10E232F5-0E89-106A-FE0B-80218296C1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475D603D-30B9-D517-14AC-52E2AA9BC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55714" y="2263365"/>
            <a:ext cx="49377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5" descr="Questions">
            <a:extLst>
              <a:ext uri="{FF2B5EF4-FFF2-40B4-BE49-F238E27FC236}">
                <a16:creationId xmlns:a16="http://schemas.microsoft.com/office/drawing/2014/main" id="{835C9C84-07EA-1189-C232-03E6C3BBA2B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87586" y="998277"/>
            <a:ext cx="2530176" cy="2530176"/>
          </a:xfrm>
          <a:prstGeom prst="rect">
            <a:avLst/>
          </a:prstGeom>
        </p:spPr>
      </p:pic>
      <p:pic>
        <p:nvPicPr>
          <p:cNvPr id="8" name="Graphic 7" descr="List with solid fill">
            <a:extLst>
              <a:ext uri="{FF2B5EF4-FFF2-40B4-BE49-F238E27FC236}">
                <a16:creationId xmlns:a16="http://schemas.microsoft.com/office/drawing/2014/main" id="{5E91A398-2445-3947-7B38-C692B9FF2D8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853160" y="3423660"/>
            <a:ext cx="2406977" cy="2406977"/>
          </a:xfrm>
          <a:prstGeom prst="rect">
            <a:avLst/>
          </a:prstGeom>
        </p:spPr>
      </p:pic>
      <p:pic>
        <p:nvPicPr>
          <p:cNvPr id="10" name="Graphic 9" descr="Thumbs up sign with solid fill">
            <a:extLst>
              <a:ext uri="{FF2B5EF4-FFF2-40B4-BE49-F238E27FC236}">
                <a16:creationId xmlns:a16="http://schemas.microsoft.com/office/drawing/2014/main" id="{521AEABA-9A8D-CE37-8DCE-20B49F55EC6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444905" y="2231911"/>
            <a:ext cx="1959323" cy="1959323"/>
          </a:xfrm>
          <a:prstGeom prst="rect">
            <a:avLst/>
          </a:prstGeom>
        </p:spPr>
      </p:pic>
      <p:sp>
        <p:nvSpPr>
          <p:cNvPr id="12" name="Content Placeholder 2">
            <a:extLst>
              <a:ext uri="{FF2B5EF4-FFF2-40B4-BE49-F238E27FC236}">
                <a16:creationId xmlns:a16="http://schemas.microsoft.com/office/drawing/2014/main" id="{4F11D2B7-5FBE-F512-61A3-00E728EE2EB5}"/>
              </a:ext>
            </a:extLst>
          </p:cNvPr>
          <p:cNvSpPr>
            <a:spLocks noGrp="1"/>
          </p:cNvSpPr>
          <p:nvPr>
            <p:ph idx="1"/>
          </p:nvPr>
        </p:nvSpPr>
        <p:spPr>
          <a:xfrm>
            <a:off x="1178848" y="2451479"/>
            <a:ext cx="6586518" cy="3351726"/>
          </a:xfrm>
        </p:spPr>
        <p:txBody>
          <a:bodyPr/>
          <a:lstStyle/>
          <a:p>
            <a:r>
              <a:rPr lang="en-US" sz="3600" dirty="0">
                <a:solidFill>
                  <a:prstClr val="white"/>
                </a:solidFill>
              </a:rPr>
              <a:t>Any Qs?</a:t>
            </a:r>
          </a:p>
          <a:p>
            <a:r>
              <a:rPr lang="en-US" sz="3600" dirty="0">
                <a:solidFill>
                  <a:prstClr val="white"/>
                </a:solidFill>
              </a:rPr>
              <a:t>Thumbs up if ok</a:t>
            </a:r>
            <a:r>
              <a:rPr lang="en-GB" sz="3600" dirty="0">
                <a:ea typeface="DengXian" panose="02010600030101010101" pitchFamily="2" charset="-122"/>
                <a:cs typeface="Segoe UI Emoji" panose="020B0502040204020203" pitchFamily="34" charset="0"/>
              </a:rPr>
              <a:t>👍</a:t>
            </a:r>
          </a:p>
          <a:p>
            <a:r>
              <a:rPr lang="en-GB" sz="3600" dirty="0">
                <a:ea typeface="DengXian" panose="02010600030101010101" pitchFamily="2" charset="-122"/>
                <a:cs typeface="Segoe UI Emoji" panose="020B0502040204020203" pitchFamily="34" charset="0"/>
              </a:rPr>
              <a:t>Register reminder</a:t>
            </a:r>
          </a:p>
          <a:p>
            <a:endParaRPr lang="en-US" dirty="0">
              <a:solidFill>
                <a:prstClr val="white"/>
              </a:solidFill>
            </a:endParaRPr>
          </a:p>
          <a:p>
            <a:endParaRPr lang="en-GB" dirty="0"/>
          </a:p>
        </p:txBody>
      </p:sp>
      <p:sp>
        <p:nvSpPr>
          <p:cNvPr id="14" name="Title 1">
            <a:extLst>
              <a:ext uri="{FF2B5EF4-FFF2-40B4-BE49-F238E27FC236}">
                <a16:creationId xmlns:a16="http://schemas.microsoft.com/office/drawing/2014/main" id="{7B64F214-F5F9-80B9-D9BF-B176175BEDAB}"/>
              </a:ext>
            </a:extLst>
          </p:cNvPr>
          <p:cNvSpPr>
            <a:spLocks noGrp="1"/>
          </p:cNvSpPr>
          <p:nvPr>
            <p:ph type="title"/>
          </p:nvPr>
        </p:nvSpPr>
        <p:spPr>
          <a:xfrm>
            <a:off x="1106599" y="998277"/>
            <a:ext cx="5514943" cy="1325563"/>
          </a:xfrm>
        </p:spPr>
        <p:txBody>
          <a:bodyPr>
            <a:normAutofit/>
          </a:bodyPr>
          <a:lstStyle/>
          <a:p>
            <a:r>
              <a:rPr lang="en-GB" sz="6000" dirty="0"/>
              <a:t>Any Questions</a:t>
            </a:r>
          </a:p>
        </p:txBody>
      </p:sp>
    </p:spTree>
    <p:extLst>
      <p:ext uri="{BB962C8B-B14F-4D97-AF65-F5344CB8AC3E}">
        <p14:creationId xmlns:p14="http://schemas.microsoft.com/office/powerpoint/2010/main" val="373209470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FD6AB3-44F1-49F3-94BB-98B9BDC301BB}"/>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5400" kern="1200">
                <a:solidFill>
                  <a:schemeClr val="tx1"/>
                </a:solidFill>
                <a:latin typeface="+mj-lt"/>
                <a:ea typeface="+mj-ea"/>
                <a:cs typeface="+mj-cs"/>
              </a:rPr>
              <a:t>The End.</a:t>
            </a:r>
          </a:p>
        </p:txBody>
      </p:sp>
      <p:grpSp>
        <p:nvGrpSpPr>
          <p:cNvPr id="21" name="Group 2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22" name="Rectangle 2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5" descr="Questions">
            <a:extLst>
              <a:ext uri="{FF2B5EF4-FFF2-40B4-BE49-F238E27FC236}">
                <a16:creationId xmlns:a16="http://schemas.microsoft.com/office/drawing/2014/main" id="{AA326B47-9EE5-455A-9349-56A5018AAC0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957597" y="666728"/>
            <a:ext cx="5465791" cy="5465791"/>
          </a:xfrm>
          <a:prstGeom prst="rect">
            <a:avLst/>
          </a:prstGeom>
        </p:spPr>
      </p:pic>
    </p:spTree>
    <p:extLst>
      <p:ext uri="{BB962C8B-B14F-4D97-AF65-F5344CB8AC3E}">
        <p14:creationId xmlns:p14="http://schemas.microsoft.com/office/powerpoint/2010/main" val="239213982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58C1C-79DD-E34B-3268-4FCB52F0C596}"/>
              </a:ext>
            </a:extLst>
          </p:cNvPr>
          <p:cNvSpPr>
            <a:spLocks noGrp="1"/>
          </p:cNvSpPr>
          <p:nvPr>
            <p:ph type="title"/>
          </p:nvPr>
        </p:nvSpPr>
        <p:spPr/>
        <p:txBody>
          <a:bodyPr/>
          <a:lstStyle/>
          <a:p>
            <a:r>
              <a:rPr lang="en-GB" dirty="0"/>
              <a:t>Archive slide.</a:t>
            </a:r>
          </a:p>
        </p:txBody>
      </p:sp>
    </p:spTree>
    <p:extLst>
      <p:ext uri="{BB962C8B-B14F-4D97-AF65-F5344CB8AC3E}">
        <p14:creationId xmlns:p14="http://schemas.microsoft.com/office/powerpoint/2010/main" val="7101867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CA76E-CE53-78BF-E25C-289D4498F158}"/>
              </a:ext>
            </a:extLst>
          </p:cNvPr>
          <p:cNvSpPr>
            <a:spLocks noGrp="1"/>
          </p:cNvSpPr>
          <p:nvPr>
            <p:ph type="title"/>
          </p:nvPr>
        </p:nvSpPr>
        <p:spPr>
          <a:xfrm>
            <a:off x="73660" y="108177"/>
            <a:ext cx="12044680" cy="1325563"/>
          </a:xfrm>
        </p:spPr>
        <p:txBody>
          <a:bodyPr/>
          <a:lstStyle/>
          <a:p>
            <a:r>
              <a:rPr lang="en-GB" b="1" dirty="0"/>
              <a:t>Notice: </a:t>
            </a:r>
            <a:r>
              <a:rPr lang="en-GB" u="sng" dirty="0"/>
              <a:t>Use ‘Desktop OneNote’ to Export for Turnitin</a:t>
            </a:r>
          </a:p>
        </p:txBody>
      </p:sp>
      <p:sp>
        <p:nvSpPr>
          <p:cNvPr id="3" name="Content Placeholder 2">
            <a:extLst>
              <a:ext uri="{FF2B5EF4-FFF2-40B4-BE49-F238E27FC236}">
                <a16:creationId xmlns:a16="http://schemas.microsoft.com/office/drawing/2014/main" id="{E91226DD-8470-CAF6-F65A-C1D13246BBC0}"/>
              </a:ext>
            </a:extLst>
          </p:cNvPr>
          <p:cNvSpPr>
            <a:spLocks noGrp="1"/>
          </p:cNvSpPr>
          <p:nvPr>
            <p:ph idx="1"/>
          </p:nvPr>
        </p:nvSpPr>
        <p:spPr>
          <a:xfrm>
            <a:off x="437605" y="1433740"/>
            <a:ext cx="9028611" cy="4351338"/>
          </a:xfrm>
        </p:spPr>
        <p:txBody>
          <a:bodyPr/>
          <a:lstStyle/>
          <a:p>
            <a:pPr>
              <a:lnSpc>
                <a:spcPct val="100000"/>
              </a:lnSpc>
              <a:spcBef>
                <a:spcPts val="0"/>
              </a:spcBef>
              <a:spcAft>
                <a:spcPts val="300"/>
              </a:spcAft>
            </a:pPr>
            <a:r>
              <a:rPr lang="en-US" dirty="0"/>
              <a:t>The </a:t>
            </a:r>
            <a:r>
              <a:rPr lang="en-US" b="1" dirty="0">
                <a:solidFill>
                  <a:schemeClr val="bg1"/>
                </a:solidFill>
                <a:highlight>
                  <a:srgbClr val="FFFF00"/>
                </a:highlight>
              </a:rPr>
              <a:t>Desktop version of OneNote </a:t>
            </a:r>
            <a:r>
              <a:rPr lang="en-US" dirty="0"/>
              <a:t>allows you to </a:t>
            </a:r>
            <a:r>
              <a:rPr lang="en-US" b="1" dirty="0"/>
              <a:t>export</a:t>
            </a:r>
            <a:r>
              <a:rPr lang="en-US" dirty="0"/>
              <a:t> a notebook as a pdf for submission to Turnitin. </a:t>
            </a:r>
          </a:p>
          <a:p>
            <a:pPr>
              <a:lnSpc>
                <a:spcPct val="100000"/>
              </a:lnSpc>
              <a:spcBef>
                <a:spcPts val="0"/>
              </a:spcBef>
              <a:spcAft>
                <a:spcPts val="300"/>
              </a:spcAft>
            </a:pPr>
            <a:r>
              <a:rPr lang="en-US" dirty="0"/>
              <a:t>The </a:t>
            </a:r>
            <a:r>
              <a:rPr lang="en-US" b="1" dirty="0"/>
              <a:t>online version </a:t>
            </a:r>
            <a:r>
              <a:rPr lang="en-US" dirty="0"/>
              <a:t>only allows you to </a:t>
            </a:r>
            <a:r>
              <a:rPr lang="en-US" b="1" dirty="0"/>
              <a:t>'share</a:t>
            </a:r>
            <a:r>
              <a:rPr lang="en-US" dirty="0"/>
              <a:t>’ or export 1 page at a time. &gt; </a:t>
            </a:r>
            <a:r>
              <a:rPr lang="en-US" b="1" dirty="0">
                <a:solidFill>
                  <a:srgbClr val="FF0000"/>
                </a:solidFill>
                <a:highlight>
                  <a:srgbClr val="FFFF00"/>
                </a:highlight>
              </a:rPr>
              <a:t>Use the Desktop version</a:t>
            </a:r>
            <a:r>
              <a:rPr lang="en-US" dirty="0"/>
              <a:t>.</a:t>
            </a:r>
          </a:p>
          <a:p>
            <a:pPr>
              <a:lnSpc>
                <a:spcPct val="100000"/>
              </a:lnSpc>
              <a:spcBef>
                <a:spcPts val="0"/>
              </a:spcBef>
              <a:spcAft>
                <a:spcPts val="300"/>
              </a:spcAft>
            </a:pPr>
            <a:r>
              <a:rPr lang="en-US" dirty="0">
                <a:solidFill>
                  <a:schemeClr val="bg1"/>
                </a:solidFill>
                <a:highlight>
                  <a:srgbClr val="FFFF00"/>
                </a:highlight>
              </a:rPr>
              <a:t>Desktop OneNote is available to download for free</a:t>
            </a:r>
            <a:r>
              <a:rPr lang="en-US" dirty="0"/>
              <a:t>.</a:t>
            </a:r>
          </a:p>
          <a:p>
            <a:pPr>
              <a:lnSpc>
                <a:spcPct val="100000"/>
              </a:lnSpc>
              <a:spcBef>
                <a:spcPts val="0"/>
              </a:spcBef>
              <a:spcAft>
                <a:spcPts val="300"/>
              </a:spcAft>
            </a:pPr>
            <a:r>
              <a:rPr lang="en-US" dirty="0"/>
              <a:t>See Assignment 1 for further instructions.</a:t>
            </a:r>
          </a:p>
        </p:txBody>
      </p:sp>
      <p:pic>
        <p:nvPicPr>
          <p:cNvPr id="5" name="Picture 4">
            <a:extLst>
              <a:ext uri="{FF2B5EF4-FFF2-40B4-BE49-F238E27FC236}">
                <a16:creationId xmlns:a16="http://schemas.microsoft.com/office/drawing/2014/main" id="{13477BEB-5386-84EA-8BFC-CE3F09B2EA3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586685" y="1630236"/>
            <a:ext cx="2029098" cy="1886427"/>
          </a:xfrm>
          <a:prstGeom prst="rect">
            <a:avLst/>
          </a:prstGeom>
        </p:spPr>
      </p:pic>
      <p:sp>
        <p:nvSpPr>
          <p:cNvPr id="6" name="TextBox 5">
            <a:extLst>
              <a:ext uri="{FF2B5EF4-FFF2-40B4-BE49-F238E27FC236}">
                <a16:creationId xmlns:a16="http://schemas.microsoft.com/office/drawing/2014/main" id="{9BE0ACBC-B7E7-74EC-248F-5871BDAE3C66}"/>
              </a:ext>
            </a:extLst>
          </p:cNvPr>
          <p:cNvSpPr txBox="1"/>
          <p:nvPr/>
        </p:nvSpPr>
        <p:spPr>
          <a:xfrm>
            <a:off x="9365813" y="7006046"/>
            <a:ext cx="259105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prstClr val="white"/>
                </a:solidFill>
                <a:effectLst/>
                <a:uLnTx/>
                <a:uFillTx/>
                <a:latin typeface="Calibri" panose="020F0502020204030204"/>
                <a:ea typeface="+mn-ea"/>
                <a:cs typeface="+mn-cs"/>
                <a:hlinkClick r:id="rId3" tooltip="https://campus.recit.qc.ca/course/view.php?id=279"/>
              </a:rPr>
              <a:t>This Photo</a:t>
            </a:r>
            <a:r>
              <a:rPr kumimoji="0" lang="en-GB" sz="900" b="0" i="0" u="none" strike="noStrike" kern="1200" cap="none" spc="0" normalizeH="0" baseline="0" noProof="0">
                <a:ln>
                  <a:noFill/>
                </a:ln>
                <a:solidFill>
                  <a:prstClr val="white"/>
                </a:solidFill>
                <a:effectLst/>
                <a:uLnTx/>
                <a:uFillTx/>
                <a:latin typeface="Calibri" panose="020F0502020204030204"/>
                <a:ea typeface="+mn-ea"/>
                <a:cs typeface="+mn-cs"/>
              </a:rPr>
              <a:t> by Unknown Author is licensed under </a:t>
            </a:r>
            <a:r>
              <a:rPr kumimoji="0" lang="en-GB" sz="900" b="0" i="0" u="none" strike="noStrike" kern="1200" cap="none" spc="0" normalizeH="0" baseline="0" noProof="0">
                <a:ln>
                  <a:noFill/>
                </a:ln>
                <a:solidFill>
                  <a:prstClr val="white"/>
                </a:solidFill>
                <a:effectLst/>
                <a:uLnTx/>
                <a:uFillTx/>
                <a:latin typeface="Calibri" panose="020F0502020204030204"/>
                <a:ea typeface="+mn-ea"/>
                <a:cs typeface="+mn-cs"/>
                <a:hlinkClick r:id="rId4" tooltip="https://creativecommons.org/licenses/by-nc-sa/3.0/"/>
              </a:rPr>
              <a:t>CC BY-SA-NC</a:t>
            </a:r>
            <a:endParaRPr kumimoji="0" lang="en-GB" sz="9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screenshot of a computer&#10;&#10;Description automatically generated">
            <a:extLst>
              <a:ext uri="{FF2B5EF4-FFF2-40B4-BE49-F238E27FC236}">
                <a16:creationId xmlns:a16="http://schemas.microsoft.com/office/drawing/2014/main" id="{254FB687-1111-0D57-1457-572C17E70516}"/>
              </a:ext>
            </a:extLst>
          </p:cNvPr>
          <p:cNvPicPr>
            <a:picLocks noChangeAspect="1"/>
          </p:cNvPicPr>
          <p:nvPr/>
        </p:nvPicPr>
        <p:blipFill>
          <a:blip r:embed="rId5"/>
          <a:stretch>
            <a:fillRect/>
          </a:stretch>
        </p:blipFill>
        <p:spPr>
          <a:xfrm>
            <a:off x="3323772" y="4261639"/>
            <a:ext cx="5827486" cy="2325242"/>
          </a:xfrm>
          <a:prstGeom prst="rect">
            <a:avLst/>
          </a:prstGeom>
        </p:spPr>
      </p:pic>
    </p:spTree>
    <p:extLst>
      <p:ext uri="{BB962C8B-B14F-4D97-AF65-F5344CB8AC3E}">
        <p14:creationId xmlns:p14="http://schemas.microsoft.com/office/powerpoint/2010/main" val="305160863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971" y="398703"/>
            <a:ext cx="10515600" cy="1111024"/>
          </a:xfrm>
        </p:spPr>
        <p:txBody>
          <a:bodyPr/>
          <a:lstStyle/>
          <a:p>
            <a:r>
              <a:rPr lang="en-GB" sz="6000" b="1" dirty="0"/>
              <a:t>Bg. </a:t>
            </a:r>
            <a:r>
              <a:rPr lang="en-GB" b="1" u="sng" dirty="0"/>
              <a:t>Software prototyping</a:t>
            </a:r>
          </a:p>
        </p:txBody>
      </p:sp>
      <p:sp>
        <p:nvSpPr>
          <p:cNvPr id="3" name="Content Placeholder 2"/>
          <p:cNvSpPr>
            <a:spLocks noGrp="1"/>
          </p:cNvSpPr>
          <p:nvPr>
            <p:ph idx="1"/>
          </p:nvPr>
        </p:nvSpPr>
        <p:spPr>
          <a:xfrm>
            <a:off x="765659" y="1703705"/>
            <a:ext cx="10515600" cy="4351338"/>
          </a:xfrm>
        </p:spPr>
        <p:txBody>
          <a:bodyPr>
            <a:normAutofit lnSpcReduction="10000"/>
          </a:bodyPr>
          <a:lstStyle/>
          <a:p>
            <a:r>
              <a:rPr lang="en-GB" sz="3200" dirty="0"/>
              <a:t>Software prototyping is the activity of creating  software prototypes i.e. </a:t>
            </a:r>
            <a:r>
              <a:rPr lang="en-GB" sz="3200" b="1" dirty="0"/>
              <a:t>incomplete versions </a:t>
            </a:r>
            <a:r>
              <a:rPr lang="en-GB" sz="3200" dirty="0"/>
              <a:t>of the software program being developed. </a:t>
            </a:r>
          </a:p>
          <a:p>
            <a:r>
              <a:rPr lang="en-GB" sz="3200" dirty="0"/>
              <a:t>Prototyping has several benefits: </a:t>
            </a:r>
          </a:p>
          <a:p>
            <a:pPr lvl="1"/>
            <a:r>
              <a:rPr lang="en-GB" sz="2800" dirty="0"/>
              <a:t>The software designer and implementer can get valuable feedback from the users early in the project. </a:t>
            </a:r>
          </a:p>
          <a:p>
            <a:pPr lvl="1"/>
            <a:r>
              <a:rPr lang="en-GB" sz="2800" b="1" dirty="0"/>
              <a:t>The purpose of a prototype is to allow users of the software to evaluate the product by actually trying it out</a:t>
            </a:r>
            <a:r>
              <a:rPr lang="en-GB" sz="2800" dirty="0"/>
              <a:t>, rather than having to interpret and evaluate the design based on descriptions. </a:t>
            </a:r>
            <a:br>
              <a:rPr lang="en-GB" sz="2800" dirty="0"/>
            </a:br>
            <a:br>
              <a:rPr lang="en-GB" sz="2800" dirty="0"/>
            </a:br>
            <a:endParaRPr lang="en-GB" sz="2800" dirty="0"/>
          </a:p>
        </p:txBody>
      </p:sp>
    </p:spTree>
    <p:extLst>
      <p:ext uri="{BB962C8B-B14F-4D97-AF65-F5344CB8AC3E}">
        <p14:creationId xmlns:p14="http://schemas.microsoft.com/office/powerpoint/2010/main" val="380430594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9517C-23A2-4DA2-8A01-43F1237896E3}"/>
              </a:ext>
            </a:extLst>
          </p:cNvPr>
          <p:cNvSpPr>
            <a:spLocks noGrp="1"/>
          </p:cNvSpPr>
          <p:nvPr>
            <p:ph type="title"/>
          </p:nvPr>
        </p:nvSpPr>
        <p:spPr>
          <a:xfrm>
            <a:off x="453081" y="447503"/>
            <a:ext cx="10816282" cy="1325563"/>
          </a:xfrm>
        </p:spPr>
        <p:txBody>
          <a:bodyPr>
            <a:normAutofit/>
          </a:bodyPr>
          <a:lstStyle/>
          <a:p>
            <a:r>
              <a:rPr lang="en-GB" sz="5400" b="1" dirty="0"/>
              <a:t>Bg. </a:t>
            </a:r>
            <a:r>
              <a:rPr lang="en-GB" b="1" u="sng" dirty="0"/>
              <a:t>Definition: Rapid Application Development</a:t>
            </a:r>
          </a:p>
        </p:txBody>
      </p:sp>
      <p:sp>
        <p:nvSpPr>
          <p:cNvPr id="3" name="Content Placeholder 2">
            <a:extLst>
              <a:ext uri="{FF2B5EF4-FFF2-40B4-BE49-F238E27FC236}">
                <a16:creationId xmlns:a16="http://schemas.microsoft.com/office/drawing/2014/main" id="{7CA8EAED-764C-4779-B906-7C62535EC336}"/>
              </a:ext>
            </a:extLst>
          </p:cNvPr>
          <p:cNvSpPr>
            <a:spLocks noGrp="1"/>
          </p:cNvSpPr>
          <p:nvPr>
            <p:ph idx="1"/>
          </p:nvPr>
        </p:nvSpPr>
        <p:spPr>
          <a:xfrm>
            <a:off x="453081" y="1558410"/>
            <a:ext cx="10816282" cy="4463449"/>
          </a:xfrm>
        </p:spPr>
        <p:txBody>
          <a:bodyPr>
            <a:normAutofit/>
          </a:bodyPr>
          <a:lstStyle/>
          <a:p>
            <a:r>
              <a:rPr lang="en-US" dirty="0"/>
              <a:t>RAD is an agile adaptive software development model, that is based on prototyping and quick feedback with less emphasis on planning. With rapid application development, developers can change the design, add functionality, and keep reiterating without having to start from scratch each time. </a:t>
            </a:r>
            <a:r>
              <a:rPr lang="en-US" sz="1500" dirty="0"/>
              <a:t>(</a:t>
            </a:r>
            <a:r>
              <a:rPr lang="en-US" sz="1500" dirty="0">
                <a:hlinkClick r:id="rId2"/>
              </a:rPr>
              <a:t>r</a:t>
            </a:r>
            <a:r>
              <a:rPr lang="en-US" sz="1500" dirty="0"/>
              <a:t>)</a:t>
            </a:r>
          </a:p>
          <a:p>
            <a:r>
              <a:rPr lang="en-US" dirty="0"/>
              <a:t>Rapid Application Development is an agile framework focused primarily on rapid prototyping of a software product, frequently iterating based on feedback, and continuously releasing updated versions of the software product to the market. </a:t>
            </a:r>
            <a:r>
              <a:rPr lang="en-US" sz="1500" dirty="0"/>
              <a:t>(</a:t>
            </a:r>
            <a:r>
              <a:rPr lang="en-US" sz="1500" dirty="0">
                <a:hlinkClick r:id="rId3"/>
              </a:rPr>
              <a:t>r</a:t>
            </a:r>
            <a:r>
              <a:rPr lang="en-US" sz="1500" dirty="0"/>
              <a:t>)</a:t>
            </a:r>
          </a:p>
          <a:p>
            <a:pPr marL="457200" lvl="1" indent="0">
              <a:buNone/>
            </a:pPr>
            <a:endParaRPr lang="en-US" sz="1600" dirty="0"/>
          </a:p>
        </p:txBody>
      </p:sp>
    </p:spTree>
    <p:extLst>
      <p:ext uri="{BB962C8B-B14F-4D97-AF65-F5344CB8AC3E}">
        <p14:creationId xmlns:p14="http://schemas.microsoft.com/office/powerpoint/2010/main" val="62261304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5B6D7-1C1A-44AE-8F40-8AEC394D8079}"/>
              </a:ext>
            </a:extLst>
          </p:cNvPr>
          <p:cNvSpPr>
            <a:spLocks noGrp="1"/>
          </p:cNvSpPr>
          <p:nvPr>
            <p:ph type="title"/>
          </p:nvPr>
        </p:nvSpPr>
        <p:spPr>
          <a:xfrm>
            <a:off x="838200" y="556995"/>
            <a:ext cx="10515600" cy="1133693"/>
          </a:xfrm>
        </p:spPr>
        <p:txBody>
          <a:bodyPr>
            <a:normAutofit fontScale="90000"/>
          </a:bodyPr>
          <a:lstStyle/>
          <a:p>
            <a:pPr algn="ctr"/>
            <a:r>
              <a:rPr lang="en-GB" sz="3600" dirty="0"/>
              <a:t>Computing Innovation Project: </a:t>
            </a:r>
            <a:br>
              <a:rPr lang="en-GB" sz="3600" dirty="0"/>
            </a:br>
            <a:r>
              <a:rPr lang="en-GB" sz="4900" b="1" dirty="0"/>
              <a:t>Design work</a:t>
            </a:r>
            <a:endParaRPr lang="en-GB" sz="3600" b="1" dirty="0"/>
          </a:p>
        </p:txBody>
      </p:sp>
      <p:graphicFrame>
        <p:nvGraphicFramePr>
          <p:cNvPr id="29" name="Content Placeholder 2">
            <a:extLst>
              <a:ext uri="{FF2B5EF4-FFF2-40B4-BE49-F238E27FC236}">
                <a16:creationId xmlns:a16="http://schemas.microsoft.com/office/drawing/2014/main" id="{9C820689-4921-4134-8C91-F5AC1D8154C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3672C1C4-EFA1-4AC7-9ECE-64CE765C7F47}"/>
              </a:ext>
            </a:extLst>
          </p:cNvPr>
          <p:cNvSpPr/>
          <p:nvPr/>
        </p:nvSpPr>
        <p:spPr>
          <a:xfrm>
            <a:off x="797169" y="495411"/>
            <a:ext cx="10738339" cy="119527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88734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1697" y="206465"/>
            <a:ext cx="10515600" cy="1325563"/>
          </a:xfrm>
        </p:spPr>
        <p:txBody>
          <a:bodyPr/>
          <a:lstStyle/>
          <a:p>
            <a:r>
              <a:rPr lang="en-GB" sz="5400" b="1" dirty="0">
                <a:latin typeface="+mn-lt"/>
              </a:rPr>
              <a:t>Bg. </a:t>
            </a:r>
            <a:r>
              <a:rPr lang="en-GB" u="sng" dirty="0">
                <a:latin typeface="+mn-lt"/>
              </a:rPr>
              <a:t>MVP - </a:t>
            </a:r>
            <a:r>
              <a:rPr lang="en-GB" u="sng" dirty="0"/>
              <a:t>Minimum Viable Product</a:t>
            </a:r>
            <a:endParaRPr lang="en-GB" u="sng" dirty="0">
              <a:latin typeface="+mn-lt"/>
            </a:endParaRPr>
          </a:p>
        </p:txBody>
      </p:sp>
      <p:sp>
        <p:nvSpPr>
          <p:cNvPr id="3" name="Content Placeholder 2"/>
          <p:cNvSpPr>
            <a:spLocks noGrp="1"/>
          </p:cNvSpPr>
          <p:nvPr>
            <p:ph idx="1"/>
          </p:nvPr>
        </p:nvSpPr>
        <p:spPr>
          <a:xfrm>
            <a:off x="711697" y="1594470"/>
            <a:ext cx="10642103" cy="4582493"/>
          </a:xfrm>
        </p:spPr>
        <p:txBody>
          <a:bodyPr>
            <a:normAutofit fontScale="92500"/>
          </a:bodyPr>
          <a:lstStyle/>
          <a:p>
            <a:r>
              <a:rPr lang="en-GB" b="1" dirty="0"/>
              <a:t>MVP</a:t>
            </a:r>
            <a:r>
              <a:rPr lang="en-GB" dirty="0"/>
              <a:t> </a:t>
            </a:r>
            <a:r>
              <a:rPr lang="en-GB" b="1" dirty="0"/>
              <a:t>Minimum Viable Product </a:t>
            </a:r>
            <a:r>
              <a:rPr lang="en-GB" dirty="0"/>
              <a:t>is a prototype/product with </a:t>
            </a:r>
            <a:r>
              <a:rPr lang="en-GB" b="1" dirty="0"/>
              <a:t>just enough features to satisfy early customers</a:t>
            </a:r>
            <a:r>
              <a:rPr lang="en-GB" dirty="0"/>
              <a:t>, and to provide feedback for future/iterative development.</a:t>
            </a:r>
          </a:p>
          <a:p>
            <a:r>
              <a:rPr lang="en-GB" dirty="0"/>
              <a:t>What is your MVP? i.e. the most important features for your project implementation. </a:t>
            </a:r>
          </a:p>
          <a:p>
            <a:r>
              <a:rPr lang="en-GB" dirty="0"/>
              <a:t>Consider your MVP to help you identify your top-level/high priority requirements.</a:t>
            </a:r>
          </a:p>
          <a:p>
            <a:r>
              <a:rPr lang="en-GB" dirty="0"/>
              <a:t>MVP is a </a:t>
            </a:r>
            <a:r>
              <a:rPr lang="en-GB" b="1" dirty="0"/>
              <a:t>Lean Start-Up method</a:t>
            </a:r>
            <a:r>
              <a:rPr lang="en-GB" dirty="0"/>
              <a:t>. Termed by early Tech Entrepreneurs based in Silicon Valley California and adopted by the most successful Tech companies such as Google e.g. Gmail launch and all other Google Apps.</a:t>
            </a:r>
          </a:p>
          <a:p>
            <a:r>
              <a:rPr lang="en-GB" dirty="0"/>
              <a:t>It is now used by Tech Start-Ups across the world.</a:t>
            </a:r>
          </a:p>
        </p:txBody>
      </p:sp>
      <p:sp>
        <p:nvSpPr>
          <p:cNvPr id="4" name="Rectangle 3">
            <a:extLst>
              <a:ext uri="{FF2B5EF4-FFF2-40B4-BE49-F238E27FC236}">
                <a16:creationId xmlns:a16="http://schemas.microsoft.com/office/drawing/2014/main" id="{B1274682-4615-4B00-9E98-B55132741DA4}"/>
              </a:ext>
            </a:extLst>
          </p:cNvPr>
          <p:cNvSpPr/>
          <p:nvPr/>
        </p:nvSpPr>
        <p:spPr>
          <a:xfrm>
            <a:off x="611090" y="268907"/>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D7FF78F9-58BC-4460-9F1C-B5A89E3E9C8E}"/>
              </a:ext>
            </a:extLst>
          </p:cNvPr>
          <p:cNvSpPr/>
          <p:nvPr/>
        </p:nvSpPr>
        <p:spPr>
          <a:xfrm>
            <a:off x="550793" y="396357"/>
            <a:ext cx="120595"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5" descr="Programmer male outline">
            <a:extLst>
              <a:ext uri="{FF2B5EF4-FFF2-40B4-BE49-F238E27FC236}">
                <a16:creationId xmlns:a16="http://schemas.microsoft.com/office/drawing/2014/main" id="{99A0F7C4-7E65-40E9-820D-957C00388E3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0110832" y="206465"/>
            <a:ext cx="1113715" cy="1113715"/>
          </a:xfrm>
          <a:prstGeom prst="rect">
            <a:avLst/>
          </a:prstGeom>
        </p:spPr>
      </p:pic>
      <p:sp>
        <p:nvSpPr>
          <p:cNvPr id="7" name="Arc 6">
            <a:extLst>
              <a:ext uri="{FF2B5EF4-FFF2-40B4-BE49-F238E27FC236}">
                <a16:creationId xmlns:a16="http://schemas.microsoft.com/office/drawing/2014/main" id="{521CE7A1-CD47-4BD9-BED3-9C83D54B512A}"/>
              </a:ext>
            </a:extLst>
          </p:cNvPr>
          <p:cNvSpPr/>
          <p:nvPr/>
        </p:nvSpPr>
        <p:spPr>
          <a:xfrm rot="6909641">
            <a:off x="9169592" y="4381482"/>
            <a:ext cx="3513149" cy="1840961"/>
          </a:xfrm>
          <a:prstGeom prst="arc">
            <a:avLst>
              <a:gd name="adj1" fmla="val 14055120"/>
              <a:gd name="adj2" fmla="val 20174610"/>
            </a:avLst>
          </a:prstGeom>
          <a:noFill/>
          <a:ln w="76200">
            <a:solidFill>
              <a:srgbClr val="FFFF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450649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B1BE92B-644A-4201-9786-B93DEEA6B03B}"/>
              </a:ext>
            </a:extLst>
          </p:cNvPr>
          <p:cNvSpPr txBox="1">
            <a:spLocks/>
          </p:cNvSpPr>
          <p:nvPr/>
        </p:nvSpPr>
        <p:spPr>
          <a:xfrm>
            <a:off x="790924" y="533547"/>
            <a:ext cx="10558505" cy="1030354"/>
          </a:xfrm>
          <a:prstGeom prst="rect">
            <a:avLst/>
          </a:prstGeom>
        </p:spPr>
        <p:txBody>
          <a:bodyPr anchor="t">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6400" b="1" i="0" u="none" strike="noStrike" kern="1200" cap="none" spc="0" normalizeH="0" baseline="0" noProof="0" dirty="0">
                <a:ln>
                  <a:noFill/>
                </a:ln>
                <a:solidFill>
                  <a:prstClr val="white"/>
                </a:solidFill>
                <a:effectLst/>
                <a:uLnTx/>
                <a:uFillTx/>
                <a:latin typeface="Calibri Light" panose="020F0302020204030204"/>
                <a:ea typeface="+mj-ea"/>
                <a:cs typeface="+mj-cs"/>
              </a:rPr>
              <a:t>Bg. </a:t>
            </a:r>
            <a:r>
              <a:rPr kumimoji="0" lang="en-GB" sz="4800" b="0" i="0" u="sng" strike="noStrike" kern="1200" cap="none" spc="0" normalizeH="0" baseline="0" noProof="0" dirty="0">
                <a:ln>
                  <a:noFill/>
                </a:ln>
                <a:solidFill>
                  <a:prstClr val="white"/>
                </a:solidFill>
                <a:effectLst/>
                <a:uLnTx/>
                <a:uFillTx/>
                <a:latin typeface="Calibri Light" panose="020F0302020204030204"/>
                <a:ea typeface="+mj-ea"/>
                <a:cs typeface="+mj-cs"/>
              </a:rPr>
              <a:t>Further reading: Requirement </a:t>
            </a:r>
            <a:r>
              <a:rPr kumimoji="0" lang="en-GB" sz="4400" b="0" i="0" u="sng" strike="noStrike" kern="1200" cap="none" spc="0" normalizeH="0" baseline="0" noProof="0" dirty="0">
                <a:ln>
                  <a:noFill/>
                </a:ln>
                <a:solidFill>
                  <a:prstClr val="white"/>
                </a:solidFill>
                <a:effectLst/>
                <a:uLnTx/>
                <a:uFillTx/>
                <a:latin typeface="Calibri Light" panose="020F0302020204030204"/>
                <a:ea typeface="+mj-ea"/>
                <a:cs typeface="+mj-cs"/>
              </a:rPr>
              <a:t>Specifications</a:t>
            </a:r>
          </a:p>
        </p:txBody>
      </p:sp>
      <p:sp>
        <p:nvSpPr>
          <p:cNvPr id="8" name="Rectangle 7">
            <a:extLst>
              <a:ext uri="{FF2B5EF4-FFF2-40B4-BE49-F238E27FC236}">
                <a16:creationId xmlns:a16="http://schemas.microsoft.com/office/drawing/2014/main" id="{647FDFB3-45EE-4BC8-9067-84A78104BD22}"/>
              </a:ext>
            </a:extLst>
          </p:cNvPr>
          <p:cNvSpPr/>
          <p:nvPr/>
        </p:nvSpPr>
        <p:spPr>
          <a:xfrm>
            <a:off x="611090" y="268907"/>
            <a:ext cx="10738339" cy="11137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ontent Placeholder 3">
            <a:extLst>
              <a:ext uri="{FF2B5EF4-FFF2-40B4-BE49-F238E27FC236}">
                <a16:creationId xmlns:a16="http://schemas.microsoft.com/office/drawing/2014/main" id="{D3433A81-6964-44D5-BF72-CC2226CC112E}"/>
              </a:ext>
            </a:extLst>
          </p:cNvPr>
          <p:cNvSpPr>
            <a:spLocks noGrp="1"/>
          </p:cNvSpPr>
          <p:nvPr>
            <p:ph idx="1"/>
          </p:nvPr>
        </p:nvSpPr>
        <p:spPr/>
        <p:txBody>
          <a:bodyPr/>
          <a:lstStyle/>
          <a:p>
            <a:pPr marL="0" indent="0">
              <a:buNone/>
            </a:pPr>
            <a:r>
              <a:rPr lang="en-GB" dirty="0"/>
              <a:t>For further information and examples, please click below:</a:t>
            </a:r>
          </a:p>
          <a:p>
            <a:pPr marL="285750" indent="-285750">
              <a:buFont typeface="Arial" panose="020B0604020202020204" pitchFamily="34" charset="0"/>
              <a:buChar char="•"/>
            </a:pPr>
            <a:r>
              <a:rPr lang="en-GB" dirty="0">
                <a:hlinkClick r:id="rId2"/>
              </a:rPr>
              <a:t>What is a Functional Requirement in Software Engineering? Specification, Types, Examples (guru99.com)</a:t>
            </a:r>
            <a:endParaRPr lang="en-GB" dirty="0"/>
          </a:p>
          <a:p>
            <a:pPr marL="285750" indent="-285750">
              <a:buFont typeface="Arial" panose="020B0604020202020204" pitchFamily="34" charset="0"/>
              <a:buChar char="•"/>
            </a:pPr>
            <a:r>
              <a:rPr lang="en-GB" dirty="0">
                <a:hlinkClick r:id="rId3"/>
              </a:rPr>
              <a:t>Functional Requirements (Functional Requirement Specifications, Functional Specs, FRS, FS) (ofnisystems.com)</a:t>
            </a:r>
            <a:endParaRPr lang="en-GB" dirty="0"/>
          </a:p>
          <a:p>
            <a:pPr marL="285750" indent="-285750">
              <a:buFont typeface="Arial" panose="020B0604020202020204" pitchFamily="34" charset="0"/>
              <a:buChar char="•"/>
            </a:pPr>
            <a:r>
              <a:rPr lang="en-GB" dirty="0">
                <a:hlinkClick r:id="rId4"/>
              </a:rPr>
              <a:t>A Guide to Functional Requirements (with Examples) (nuclino.com)</a:t>
            </a:r>
            <a:endParaRPr lang="en-GB" dirty="0"/>
          </a:p>
          <a:p>
            <a:endParaRPr lang="en-GB" dirty="0"/>
          </a:p>
        </p:txBody>
      </p:sp>
    </p:spTree>
    <p:extLst>
      <p:ext uri="{BB962C8B-B14F-4D97-AF65-F5344CB8AC3E}">
        <p14:creationId xmlns:p14="http://schemas.microsoft.com/office/powerpoint/2010/main" val="233824425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63ED3-8A4A-4E40-9013-10A2F2124C56}"/>
              </a:ext>
            </a:extLst>
          </p:cNvPr>
          <p:cNvSpPr>
            <a:spLocks noGrp="1"/>
          </p:cNvSpPr>
          <p:nvPr>
            <p:ph type="title"/>
          </p:nvPr>
        </p:nvSpPr>
        <p:spPr>
          <a:xfrm>
            <a:off x="192313" y="93664"/>
            <a:ext cx="10515600" cy="1002166"/>
          </a:xfrm>
        </p:spPr>
        <p:txBody>
          <a:bodyPr/>
          <a:lstStyle/>
          <a:p>
            <a:r>
              <a:rPr lang="en-GB" u="sng" dirty="0"/>
              <a:t>NIST CF for managing Cybersecurity projects</a:t>
            </a:r>
          </a:p>
        </p:txBody>
      </p:sp>
      <p:sp>
        <p:nvSpPr>
          <p:cNvPr id="3" name="Content Placeholder 2">
            <a:extLst>
              <a:ext uri="{FF2B5EF4-FFF2-40B4-BE49-F238E27FC236}">
                <a16:creationId xmlns:a16="http://schemas.microsoft.com/office/drawing/2014/main" id="{BFE78491-8816-306A-F3E6-24D5FAEBFDF2}"/>
              </a:ext>
            </a:extLst>
          </p:cNvPr>
          <p:cNvSpPr>
            <a:spLocks noGrp="1"/>
          </p:cNvSpPr>
          <p:nvPr>
            <p:ph idx="1"/>
          </p:nvPr>
        </p:nvSpPr>
        <p:spPr>
          <a:xfrm>
            <a:off x="386443" y="1032102"/>
            <a:ext cx="11288486" cy="5732233"/>
          </a:xfrm>
        </p:spPr>
        <p:txBody>
          <a:bodyPr>
            <a:normAutofit lnSpcReduction="10000"/>
          </a:bodyPr>
          <a:lstStyle/>
          <a:p>
            <a:pPr marL="0" indent="0">
              <a:lnSpc>
                <a:spcPct val="100000"/>
              </a:lnSpc>
              <a:spcBef>
                <a:spcPts val="0"/>
              </a:spcBef>
              <a:spcAft>
                <a:spcPts val="300"/>
              </a:spcAft>
              <a:buNone/>
            </a:pPr>
            <a:r>
              <a:rPr lang="en-US" dirty="0"/>
              <a:t>NIST (National Institute of Standards and Technology) CSF </a:t>
            </a:r>
            <a:r>
              <a:rPr lang="en-GB" dirty="0"/>
              <a:t>Cybersecurity Framework.</a:t>
            </a:r>
          </a:p>
          <a:p>
            <a:pPr>
              <a:lnSpc>
                <a:spcPct val="100000"/>
              </a:lnSpc>
              <a:spcBef>
                <a:spcPts val="0"/>
              </a:spcBef>
              <a:spcAft>
                <a:spcPts val="300"/>
              </a:spcAft>
            </a:pPr>
            <a:r>
              <a:rPr lang="en-GB" sz="1600" kern="100" dirty="0">
                <a:effectLst/>
                <a:ea typeface="DengXian" panose="02010600030101010101" pitchFamily="2" charset="-122"/>
                <a:cs typeface="Times New Roman" panose="02020603050405020304" pitchFamily="18" charset="0"/>
              </a:rPr>
              <a:t>The NIST Cybersecurity Framework (CSF) acts as a structured guide for organizations to identify critical assets, implement protective measures, monitor for potential cyber threats, plan responses to incidents, and recover from cyberattacks by outlining five key functions: "Identify," "Protect," "Detect," "Respond," and "Recover," each with specific categories and subcategories to address different aspects of cybersecurity across the entire lifecycle of a potential threat. </a:t>
            </a:r>
          </a:p>
          <a:p>
            <a:pPr marL="0" indent="0">
              <a:lnSpc>
                <a:spcPct val="100000"/>
              </a:lnSpc>
              <a:spcBef>
                <a:spcPts val="0"/>
              </a:spcBef>
              <a:spcAft>
                <a:spcPts val="300"/>
              </a:spcAft>
              <a:buNone/>
            </a:pPr>
            <a:r>
              <a:rPr lang="en-GB" sz="1600" b="1" kern="100" dirty="0">
                <a:effectLst/>
                <a:ea typeface="DengXian" panose="02010600030101010101" pitchFamily="2" charset="-122"/>
                <a:cs typeface="Times New Roman" panose="02020603050405020304" pitchFamily="18" charset="0"/>
              </a:rPr>
              <a:t>Breakdown of the functions:</a:t>
            </a:r>
          </a:p>
          <a:p>
            <a:pPr marL="342900" lvl="0" indent="-342900">
              <a:lnSpc>
                <a:spcPct val="100000"/>
              </a:lnSpc>
              <a:spcBef>
                <a:spcPts val="0"/>
              </a:spcBef>
              <a:spcAft>
                <a:spcPts val="300"/>
              </a:spcAft>
              <a:buSzPts val="1000"/>
              <a:buFont typeface="Symbol" panose="05050102010706020507" pitchFamily="18" charset="2"/>
              <a:buChar char=""/>
              <a:tabLst>
                <a:tab pos="457200" algn="l"/>
              </a:tabLst>
            </a:pPr>
            <a:r>
              <a:rPr lang="en-GB" sz="1600" b="1" kern="100" dirty="0">
                <a:effectLst/>
                <a:ea typeface="DengXian" panose="02010600030101010101" pitchFamily="2" charset="-122"/>
                <a:cs typeface="Times New Roman" panose="02020603050405020304" pitchFamily="18" charset="0"/>
              </a:rPr>
              <a:t>Identify: </a:t>
            </a:r>
            <a:r>
              <a:rPr lang="en-GB" sz="1600" kern="100" dirty="0">
                <a:effectLst/>
                <a:ea typeface="DengXian" panose="02010600030101010101" pitchFamily="2" charset="-122"/>
                <a:cs typeface="Times New Roman" panose="02020603050405020304" pitchFamily="18" charset="0"/>
              </a:rPr>
              <a:t>This initial step involves creating an inventory of critical assets, understanding the organization's cybersecurity risks, and developing a cybersecurity policy to address them. </a:t>
            </a:r>
          </a:p>
          <a:p>
            <a:pPr marL="342900" lvl="0" indent="-342900">
              <a:lnSpc>
                <a:spcPct val="100000"/>
              </a:lnSpc>
              <a:spcBef>
                <a:spcPts val="0"/>
              </a:spcBef>
              <a:spcAft>
                <a:spcPts val="300"/>
              </a:spcAft>
              <a:buSzPts val="1000"/>
              <a:buFont typeface="Symbol" panose="05050102010706020507" pitchFamily="18" charset="2"/>
              <a:buChar char=""/>
              <a:tabLst>
                <a:tab pos="457200" algn="l"/>
              </a:tabLst>
            </a:pPr>
            <a:r>
              <a:rPr lang="en-GB" sz="1600" b="1" kern="100" dirty="0">
                <a:effectLst/>
                <a:ea typeface="DengXian" panose="02010600030101010101" pitchFamily="2" charset="-122"/>
                <a:cs typeface="Times New Roman" panose="02020603050405020304" pitchFamily="18" charset="0"/>
              </a:rPr>
              <a:t>Protect: </a:t>
            </a:r>
            <a:r>
              <a:rPr lang="en-GB" sz="1600" kern="100" dirty="0">
                <a:effectLst/>
                <a:ea typeface="DengXian" panose="02010600030101010101" pitchFamily="2" charset="-122"/>
                <a:cs typeface="Times New Roman" panose="02020603050405020304" pitchFamily="18" charset="0"/>
              </a:rPr>
              <a:t>Focuses on implementing safeguards to mitigate identified risks, such as access controls, data encryption, vulnerability management, and employee security awareness training. </a:t>
            </a:r>
          </a:p>
          <a:p>
            <a:pPr marL="342900" lvl="0" indent="-342900">
              <a:lnSpc>
                <a:spcPct val="100000"/>
              </a:lnSpc>
              <a:spcBef>
                <a:spcPts val="0"/>
              </a:spcBef>
              <a:spcAft>
                <a:spcPts val="300"/>
              </a:spcAft>
              <a:buSzPts val="1000"/>
              <a:buFont typeface="Symbol" panose="05050102010706020507" pitchFamily="18" charset="2"/>
              <a:buChar char=""/>
              <a:tabLst>
                <a:tab pos="457200" algn="l"/>
              </a:tabLst>
            </a:pPr>
            <a:r>
              <a:rPr lang="en-GB" sz="1600" b="1" kern="100" dirty="0">
                <a:effectLst/>
                <a:ea typeface="DengXian" panose="02010600030101010101" pitchFamily="2" charset="-122"/>
                <a:cs typeface="Times New Roman" panose="02020603050405020304" pitchFamily="18" charset="0"/>
              </a:rPr>
              <a:t>Detect: </a:t>
            </a:r>
            <a:r>
              <a:rPr lang="en-GB" sz="1600" kern="100" dirty="0">
                <a:effectLst/>
                <a:ea typeface="DengXian" panose="02010600030101010101" pitchFamily="2" charset="-122"/>
                <a:cs typeface="Times New Roman" panose="02020603050405020304" pitchFamily="18" charset="0"/>
              </a:rPr>
              <a:t>Defines procedures to continuously monitor systems and networks for potential cyber threats, anomalies, and suspicious activities to enable timely detection of incidents. </a:t>
            </a:r>
          </a:p>
          <a:p>
            <a:pPr marL="342900" lvl="0" indent="-342900">
              <a:lnSpc>
                <a:spcPct val="100000"/>
              </a:lnSpc>
              <a:spcBef>
                <a:spcPts val="0"/>
              </a:spcBef>
              <a:spcAft>
                <a:spcPts val="300"/>
              </a:spcAft>
              <a:buSzPts val="1000"/>
              <a:buFont typeface="Symbol" panose="05050102010706020507" pitchFamily="18" charset="2"/>
              <a:buChar char=""/>
              <a:tabLst>
                <a:tab pos="457200" algn="l"/>
              </a:tabLst>
            </a:pPr>
            <a:r>
              <a:rPr lang="en-GB" sz="1600" b="1" kern="100" dirty="0">
                <a:effectLst/>
                <a:ea typeface="DengXian" panose="02010600030101010101" pitchFamily="2" charset="-122"/>
                <a:cs typeface="Times New Roman" panose="02020603050405020304" pitchFamily="18" charset="0"/>
              </a:rPr>
              <a:t>Respond: </a:t>
            </a:r>
            <a:r>
              <a:rPr lang="en-GB" sz="1600" kern="100" dirty="0">
                <a:effectLst/>
                <a:ea typeface="DengXian" panose="02010600030101010101" pitchFamily="2" charset="-122"/>
                <a:cs typeface="Times New Roman" panose="02020603050405020304" pitchFamily="18" charset="0"/>
              </a:rPr>
              <a:t>Outlines actions to be taken when a cyber incident is detected, including containment, eradication, and recovery strategies to minimize damage. </a:t>
            </a:r>
          </a:p>
          <a:p>
            <a:pPr marL="342900" lvl="0" indent="-342900">
              <a:lnSpc>
                <a:spcPct val="100000"/>
              </a:lnSpc>
              <a:spcBef>
                <a:spcPts val="0"/>
              </a:spcBef>
              <a:spcAft>
                <a:spcPts val="300"/>
              </a:spcAft>
              <a:buSzPts val="1000"/>
              <a:buFont typeface="Symbol" panose="05050102010706020507" pitchFamily="18" charset="2"/>
              <a:buChar char=""/>
              <a:tabLst>
                <a:tab pos="457200" algn="l"/>
              </a:tabLst>
            </a:pPr>
            <a:r>
              <a:rPr lang="en-GB" sz="1600" b="1" kern="100" dirty="0">
                <a:effectLst/>
                <a:ea typeface="DengXian" panose="02010600030101010101" pitchFamily="2" charset="-122"/>
                <a:cs typeface="Times New Roman" panose="02020603050405020304" pitchFamily="18" charset="0"/>
              </a:rPr>
              <a:t>Recover: </a:t>
            </a:r>
            <a:r>
              <a:rPr lang="en-GB" sz="1600" kern="100" dirty="0">
                <a:effectLst/>
                <a:ea typeface="DengXian" panose="02010600030101010101" pitchFamily="2" charset="-122"/>
                <a:cs typeface="Times New Roman" panose="02020603050405020304" pitchFamily="18" charset="0"/>
              </a:rPr>
              <a:t>Addresses restoring normal operations after a cyber incident, including data restoration, system recovery, and business continuity plans. </a:t>
            </a:r>
          </a:p>
          <a:p>
            <a:pPr marL="0" indent="0">
              <a:lnSpc>
                <a:spcPct val="100000"/>
              </a:lnSpc>
              <a:spcBef>
                <a:spcPts val="0"/>
              </a:spcBef>
              <a:spcAft>
                <a:spcPts val="300"/>
              </a:spcAft>
              <a:buNone/>
            </a:pPr>
            <a:r>
              <a:rPr lang="en-GB" sz="1600" b="1" kern="100" dirty="0">
                <a:effectLst/>
                <a:ea typeface="DengXian" panose="02010600030101010101" pitchFamily="2" charset="-122"/>
                <a:cs typeface="Times New Roman" panose="02020603050405020304" pitchFamily="18" charset="0"/>
              </a:rPr>
              <a:t>Key points about NIST CSF:</a:t>
            </a:r>
          </a:p>
          <a:p>
            <a:pPr marL="342900" lvl="0" indent="-342900">
              <a:lnSpc>
                <a:spcPct val="100000"/>
              </a:lnSpc>
              <a:spcBef>
                <a:spcPts val="0"/>
              </a:spcBef>
              <a:spcAft>
                <a:spcPts val="300"/>
              </a:spcAft>
              <a:buSzPts val="1000"/>
              <a:buFont typeface="Symbol" panose="05050102010706020507" pitchFamily="18" charset="2"/>
              <a:buChar char=""/>
              <a:tabLst>
                <a:tab pos="457200" algn="l"/>
              </a:tabLst>
            </a:pPr>
            <a:r>
              <a:rPr lang="en-GB" sz="1600" b="1" kern="100" dirty="0">
                <a:effectLst/>
                <a:ea typeface="DengXian" panose="02010600030101010101" pitchFamily="2" charset="-122"/>
                <a:cs typeface="Times New Roman" panose="02020603050405020304" pitchFamily="18" charset="0"/>
              </a:rPr>
              <a:t>Flexibility: </a:t>
            </a:r>
            <a:r>
              <a:rPr lang="en-GB" sz="1600" kern="100" dirty="0">
                <a:effectLst/>
                <a:ea typeface="DengXian" panose="02010600030101010101" pitchFamily="2" charset="-122"/>
                <a:cs typeface="Times New Roman" panose="02020603050405020304" pitchFamily="18" charset="0"/>
              </a:rPr>
              <a:t>The framework is adaptable to different organizations based on their size, industry, and risk profile. </a:t>
            </a:r>
          </a:p>
          <a:p>
            <a:pPr marL="342900" lvl="0" indent="-342900">
              <a:lnSpc>
                <a:spcPct val="100000"/>
              </a:lnSpc>
              <a:spcBef>
                <a:spcPts val="0"/>
              </a:spcBef>
              <a:spcAft>
                <a:spcPts val="300"/>
              </a:spcAft>
              <a:buSzPts val="1000"/>
              <a:buFont typeface="Symbol" panose="05050102010706020507" pitchFamily="18" charset="2"/>
              <a:buChar char=""/>
              <a:tabLst>
                <a:tab pos="457200" algn="l"/>
              </a:tabLst>
            </a:pPr>
            <a:r>
              <a:rPr lang="en-GB" sz="1600" b="1" kern="100" dirty="0">
                <a:effectLst/>
                <a:ea typeface="DengXian" panose="02010600030101010101" pitchFamily="2" charset="-122"/>
                <a:cs typeface="Times New Roman" panose="02020603050405020304" pitchFamily="18" charset="0"/>
              </a:rPr>
              <a:t>Risk-based approach: </a:t>
            </a:r>
            <a:r>
              <a:rPr lang="en-GB" sz="1600" kern="100" dirty="0">
                <a:effectLst/>
                <a:ea typeface="DengXian" panose="02010600030101010101" pitchFamily="2" charset="-122"/>
                <a:cs typeface="Times New Roman" panose="02020603050405020304" pitchFamily="18" charset="0"/>
              </a:rPr>
              <a:t>It prioritizes cybersecurity efforts based on the potential impact of identified risks. </a:t>
            </a:r>
          </a:p>
          <a:p>
            <a:pPr marL="342900" lvl="0" indent="-342900">
              <a:lnSpc>
                <a:spcPct val="100000"/>
              </a:lnSpc>
              <a:spcBef>
                <a:spcPts val="0"/>
              </a:spcBef>
              <a:spcAft>
                <a:spcPts val="300"/>
              </a:spcAft>
              <a:buSzPts val="1000"/>
              <a:buFont typeface="Symbol" panose="05050102010706020507" pitchFamily="18" charset="2"/>
              <a:buChar char=""/>
              <a:tabLst>
                <a:tab pos="457200" algn="l"/>
              </a:tabLst>
            </a:pPr>
            <a:r>
              <a:rPr lang="en-GB" sz="1600" b="1" kern="100" dirty="0">
                <a:effectLst/>
                <a:ea typeface="DengXian" panose="02010600030101010101" pitchFamily="2" charset="-122"/>
                <a:cs typeface="Times New Roman" panose="02020603050405020304" pitchFamily="18" charset="0"/>
              </a:rPr>
              <a:t>Voluntary framework: </a:t>
            </a:r>
            <a:r>
              <a:rPr lang="en-GB" sz="1600" kern="100" dirty="0">
                <a:effectLst/>
                <a:ea typeface="DengXian" panose="02010600030101010101" pitchFamily="2" charset="-122"/>
                <a:cs typeface="Times New Roman" panose="02020603050405020304" pitchFamily="18" charset="0"/>
              </a:rPr>
              <a:t>Organizations can choose to adopt the CSF and tailor it to their specific needs.</a:t>
            </a:r>
            <a:endParaRPr lang="en-GB" dirty="0"/>
          </a:p>
        </p:txBody>
      </p:sp>
    </p:spTree>
    <p:extLst>
      <p:ext uri="{BB962C8B-B14F-4D97-AF65-F5344CB8AC3E}">
        <p14:creationId xmlns:p14="http://schemas.microsoft.com/office/powerpoint/2010/main" val="33402255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B34EE28F8861145B79E254CABBE25F2" ma:contentTypeVersion="4" ma:contentTypeDescription="Create a new document." ma:contentTypeScope="" ma:versionID="f0509c700f7d88ec63a2a851bcd28be2">
  <xsd:schema xmlns:xsd="http://www.w3.org/2001/XMLSchema" xmlns:xs="http://www.w3.org/2001/XMLSchema" xmlns:p="http://schemas.microsoft.com/office/2006/metadata/properties" xmlns:ns2="550e0b3d-7eb6-4482-88b2-ccad92eb760b" targetNamespace="http://schemas.microsoft.com/office/2006/metadata/properties" ma:root="true" ma:fieldsID="db36fd58def90dcb2291ee1f6a62b599" ns2:_="">
    <xsd:import namespace="550e0b3d-7eb6-4482-88b2-ccad92eb760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0e0b3d-7eb6-4482-88b2-ccad92eb76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92F5B3-4952-4761-896C-55146FB86F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50e0b3d-7eb6-4482-88b2-ccad92eb760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1163A5-1BC0-41A8-9BFF-A3C2789E6729}">
  <ds:schemaRefs>
    <ds:schemaRef ds:uri="http://schemas.microsoft.com/sharepoint/v3/contenttype/forms"/>
  </ds:schemaRefs>
</ds:datastoreItem>
</file>

<file path=customXml/itemProps3.xml><?xml version="1.0" encoding="utf-8"?>
<ds:datastoreItem xmlns:ds="http://schemas.openxmlformats.org/officeDocument/2006/customXml" ds:itemID="{75E9D9C9-5535-4F7F-9CD1-9F0280682495}">
  <ds:schemaRefs>
    <ds:schemaRef ds:uri="http://purl.org/dc/terms/"/>
    <ds:schemaRef ds:uri="21682d76-7fed-41ad-9dab-ad3c63b4cd86"/>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7ac54d59-15ae-468f-8833-3c6b8f4d301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7775</TotalTime>
  <Words>10179</Words>
  <Application>Microsoft Office PowerPoint</Application>
  <PresentationFormat>Widescreen</PresentationFormat>
  <Paragraphs>835</Paragraphs>
  <Slides>107</Slides>
  <Notes>24</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107</vt:i4>
      </vt:variant>
    </vt:vector>
  </HeadingPairs>
  <TitlesOfParts>
    <vt:vector size="120" baseType="lpstr">
      <vt:lpstr>DengXian</vt:lpstr>
      <vt:lpstr>Google Sans</vt:lpstr>
      <vt:lpstr>Aptos</vt:lpstr>
      <vt:lpstr>Arial</vt:lpstr>
      <vt:lpstr>Arial</vt:lpstr>
      <vt:lpstr>Avenir Next LT Pro</vt:lpstr>
      <vt:lpstr>Calibri</vt:lpstr>
      <vt:lpstr>Calibri Light</vt:lpstr>
      <vt:lpstr>Symbol</vt:lpstr>
      <vt:lpstr>Times New Roman</vt:lpstr>
      <vt:lpstr>Wingdings</vt:lpstr>
      <vt:lpstr>Office Theme</vt:lpstr>
      <vt:lpstr>AccentBoxVTI</vt:lpstr>
      <vt:lpstr>Notice: Assignment Extension?</vt:lpstr>
      <vt:lpstr>Notice: CM-CVC next week (reading week)</vt:lpstr>
      <vt:lpstr>PowerPoint Presentation</vt:lpstr>
      <vt:lpstr>Log-in to MS-Teams</vt:lpstr>
      <vt:lpstr>Open Word document / OneNote Notebook</vt:lpstr>
      <vt:lpstr>PowerPoint Presentation</vt:lpstr>
      <vt:lpstr>Introduction &amp; Overview</vt:lpstr>
      <vt:lpstr>Project Development Methods</vt:lpstr>
      <vt:lpstr>Activity: Development Method selection</vt:lpstr>
      <vt:lpstr>Development Methods/Methodologies</vt:lpstr>
      <vt:lpstr>The Waterfall Methodology</vt:lpstr>
      <vt:lpstr>The Waterfall Model</vt:lpstr>
      <vt:lpstr>Bg. The Waterfall Model</vt:lpstr>
      <vt:lpstr>The Development Life Cycle</vt:lpstr>
      <vt:lpstr>Design Thinking Process</vt:lpstr>
      <vt:lpstr>Prototyping</vt:lpstr>
      <vt:lpstr>PowerPoint Presentation</vt:lpstr>
      <vt:lpstr>Prototyping</vt:lpstr>
      <vt:lpstr>Contemporary Tech Development methods</vt:lpstr>
      <vt:lpstr>The following slides will focus on  modern Agile Development methods.</vt:lpstr>
      <vt:lpstr>Agile Development Methods</vt:lpstr>
      <vt:lpstr>Agile Development</vt:lpstr>
      <vt:lpstr>Rapid Application Development (RAD)</vt:lpstr>
      <vt:lpstr>Rapid Application Development</vt:lpstr>
      <vt:lpstr>RAD: Rapid Application Development</vt:lpstr>
      <vt:lpstr>Agile methods: FDD, Kanban and SCRUM</vt:lpstr>
      <vt:lpstr>PowerPoint Presentation</vt:lpstr>
      <vt:lpstr>Scrum: 1 feature can take several sprints</vt:lpstr>
      <vt:lpstr>Scrum-Lite</vt:lpstr>
      <vt:lpstr>Example: Kanban board</vt:lpstr>
      <vt:lpstr>Bg. Kanban board</vt:lpstr>
      <vt:lpstr>Example: A Simpe ‘Kanban board’ in Trello</vt:lpstr>
      <vt:lpstr>Bg. Trello by Atlassian</vt:lpstr>
      <vt:lpstr>Combination example: SDLC FDD &amp; Kanban</vt:lpstr>
      <vt:lpstr>Mixed methods: A Hybrid approach</vt:lpstr>
      <vt:lpstr>Student example: App. development</vt:lpstr>
      <vt:lpstr>Cont… example: App. Development using SCRUM</vt:lpstr>
      <vt:lpstr>Bg. Student example: Game development</vt:lpstr>
      <vt:lpstr>Bg. Student example: Software Development Mixed Methods approach: Personal Kanban &amp; SDLC</vt:lpstr>
      <vt:lpstr>Bg. Student example: Network project Mixed methods approach: Kanban &amp; Scrum</vt:lpstr>
      <vt:lpstr>Project Methods &amp; the Assignment</vt:lpstr>
      <vt:lpstr>PowerPoint Presentation</vt:lpstr>
      <vt:lpstr>Session 2: Requirements Analysis</vt:lpstr>
      <vt:lpstr>PowerPoint Presentation</vt:lpstr>
      <vt:lpstr>PowerPoint Presentation</vt:lpstr>
      <vt:lpstr>PowerPoint Presentation</vt:lpstr>
      <vt:lpstr>PowerPoint Presentation</vt:lpstr>
      <vt:lpstr>A Simple Requirement list (Keep it Simple)</vt:lpstr>
      <vt:lpstr>Student example for a small project</vt:lpstr>
      <vt:lpstr>Student example for a small project</vt:lpstr>
      <vt:lpstr>Sample from handout: n-tier Requirement Spec</vt:lpstr>
      <vt:lpstr>PowerPoint Presentation</vt:lpstr>
      <vt:lpstr>Sample from handout: n-tier Requirement Spec.</vt:lpstr>
      <vt:lpstr>Bg. Requirement Spec. considerations:   Network project</vt:lpstr>
      <vt:lpstr>Bg. Requirement Spec. considerations:   Cybersecurity project</vt:lpstr>
      <vt:lpstr>Bg. Requirement Spec. considerations:  Game development project</vt:lpstr>
      <vt:lpstr> Activity: Requirements Specification start</vt:lpstr>
      <vt:lpstr>Activity: Requirement Specification (G-AI)</vt:lpstr>
      <vt:lpstr>Break time</vt:lpstr>
      <vt:lpstr>Session 3: Project Design</vt:lpstr>
      <vt:lpstr>Project Design</vt:lpstr>
      <vt:lpstr>Design stage: Overview</vt:lpstr>
      <vt:lpstr>Tips: Multi-tier / Full Stack Design Overview</vt:lpstr>
      <vt:lpstr>Sketch it, use Word, Paint, a Graphics package or UI Wireframe design tool. Example tools next…</vt:lpstr>
      <vt:lpstr>Bg. Mobile App. Wireframe designs Sketch it, pen &amp; paper, use Word, Paint, a Graphics package or UI Wireframe design tool.</vt:lpstr>
      <vt:lpstr>PowerPoint Presentation</vt:lpstr>
      <vt:lpstr>PowerPoint Presentation</vt:lpstr>
      <vt:lpstr>Bg. Other Balsamiq alternatives:</vt:lpstr>
      <vt:lpstr>  Storyboarding</vt:lpstr>
      <vt:lpstr>Prototype Design: Uizard.io</vt:lpstr>
      <vt:lpstr>PowerPoint Presentation</vt:lpstr>
      <vt:lpstr>Demo: Miro.com</vt:lpstr>
      <vt:lpstr>Bg. Prototype Design: POP App </vt:lpstr>
      <vt:lpstr>Bg. Prototype Design: Marvel App</vt:lpstr>
      <vt:lpstr>Adobe Xd</vt:lpstr>
      <vt:lpstr>Demo:</vt:lpstr>
      <vt:lpstr>Activity: Vibe Coding with Base44.com</vt:lpstr>
      <vt:lpstr>Flow charts</vt:lpstr>
      <vt:lpstr>Tool: Lucidchart</vt:lpstr>
      <vt:lpstr>Bg. Lucidchart: Kanban board</vt:lpstr>
      <vt:lpstr>UML diagrams</vt:lpstr>
      <vt:lpstr>Bg. Example UML Class diagram Shows the Class/objects of a system. Each Class has a: * Name * Attributes/variables and * Methods/functions.</vt:lpstr>
      <vt:lpstr>Bg. Example UML Use Case diagram Shows the interaction between the Actors/Users and the system.</vt:lpstr>
      <vt:lpstr>Bg. UML tool: UMLet &amp; support sources</vt:lpstr>
      <vt:lpstr>Data Model / Database structure e.g. Entity Relationship (ER) Diagram</vt:lpstr>
      <vt:lpstr>PowerPoint Presentation</vt:lpstr>
      <vt:lpstr>PowerPoint Presentation</vt:lpstr>
      <vt:lpstr>PowerPoint Presentation</vt:lpstr>
      <vt:lpstr>Bg. Example tool: NMAP</vt:lpstr>
      <vt:lpstr>Bg. Example: Application Security Testing tools</vt:lpstr>
      <vt:lpstr>PowerPoint Presentation</vt:lpstr>
      <vt:lpstr>Example: Product Design &amp; Specification</vt:lpstr>
      <vt:lpstr>Hardware Prototype design</vt:lpstr>
      <vt:lpstr>PowerPoint Presentation</vt:lpstr>
      <vt:lpstr>Keep it Simple: Design &amp; System Modelling</vt:lpstr>
      <vt:lpstr>PowerPoint Presentation</vt:lpstr>
      <vt:lpstr>PowerPoint Presentation</vt:lpstr>
      <vt:lpstr>Any Questions</vt:lpstr>
      <vt:lpstr>The End.</vt:lpstr>
      <vt:lpstr>Archive slide.</vt:lpstr>
      <vt:lpstr>Notice: Use ‘Desktop OneNote’ to Export for Turnitin</vt:lpstr>
      <vt:lpstr>Bg. Software prototyping</vt:lpstr>
      <vt:lpstr>Bg. Definition: Rapid Application Development</vt:lpstr>
      <vt:lpstr>Computing Innovation Project:  Design work</vt:lpstr>
      <vt:lpstr>Bg. MVP - Minimum Viable Product</vt:lpstr>
      <vt:lpstr>PowerPoint Presentation</vt:lpstr>
      <vt:lpstr>NIST CF for managing Cybersecurity projects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Williams</dc:creator>
  <cp:lastModifiedBy>James Williams</cp:lastModifiedBy>
  <cp:revision>127</cp:revision>
  <dcterms:created xsi:type="dcterms:W3CDTF">2021-05-24T14:04:41Z</dcterms:created>
  <dcterms:modified xsi:type="dcterms:W3CDTF">2026-03-24T08:41:42Z</dcterms:modified>
</cp:coreProperties>
</file>