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6" r:id="rId2"/>
    <p:sldId id="256" r:id="rId3"/>
    <p:sldId id="262" r:id="rId4"/>
    <p:sldId id="263" r:id="rId5"/>
    <p:sldId id="264"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78947" autoAdjust="0"/>
  </p:normalViewPr>
  <p:slideViewPr>
    <p:cSldViewPr snapToGrid="0">
      <p:cViewPr varScale="1">
        <p:scale>
          <a:sx n="52" d="100"/>
          <a:sy n="52" d="100"/>
        </p:scale>
        <p:origin x="1200"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1919F5-C45B-4AE5-998D-237183BA6BB9}"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06256-E198-45DD-9F50-A0EEDC6C2F22}" type="slidenum">
              <a:rPr lang="en-GB" smtClean="0"/>
              <a:t>‹#›</a:t>
            </a:fld>
            <a:endParaRPr lang="en-GB"/>
          </a:p>
        </p:txBody>
      </p:sp>
    </p:spTree>
    <p:extLst>
      <p:ext uri="{BB962C8B-B14F-4D97-AF65-F5344CB8AC3E}">
        <p14:creationId xmlns:p14="http://schemas.microsoft.com/office/powerpoint/2010/main" val="3089842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Aim: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‘Analyse completion rates of Return-to-Work interviews in the organisation and their impact on sickness absence trends’</a:t>
            </a:r>
          </a:p>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Objective 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Critically analyse the RTW process through theoretical and secondary research </a:t>
            </a:r>
          </a:p>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Objective 2: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Undertake primary research to evaluate the role of the manager in the RTW process</a:t>
            </a:r>
          </a:p>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Objective 3:</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Investigate the link between the RTW completion rates on sickness and absence</a:t>
            </a:r>
          </a:p>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Objective 4:</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Propose recommendations on how the RTW process can be improved to allow the organisation to effectively support their employees</a:t>
            </a:r>
          </a:p>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Methods: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primary research – questionnaire, 18/82 responses. Secondary research – websites, journals, articles, books, research reports.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Findings: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 TSUK RTW completion decreased when digital forms introduced but the trend was already decreasing. The completion rates for digital forms are 30.25% which is low in comparison to other organisations e.g. Manchester City Council (78%). </a:t>
            </a:r>
          </a:p>
          <a:p>
            <a:pPr marL="342900" lvl="0" indent="-342900">
              <a:lnSpc>
                <a:spcPct val="107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RTW’s support compliance with legislation to understand whether reasonable adjustments are required under the Equality Act 2010 as well as the Health and Safety Executive ensuring all employees are safe to work. </a:t>
            </a:r>
          </a:p>
          <a:p>
            <a:pPr marL="342900" lvl="0" indent="-342900">
              <a:lnSpc>
                <a:spcPct val="107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Most of the managers felt they had the sills and tools to effectively chair a RTW meeting, but this contradicted secondary research which stated that the amount of line training on absence management had decreased. </a:t>
            </a:r>
          </a:p>
          <a:p>
            <a:pPr marL="342900" lvl="0" indent="-342900">
              <a:lnSpc>
                <a:spcPct val="107000"/>
              </a:lnSpc>
              <a:spcAft>
                <a:spcPts val="800"/>
              </a:spcAft>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data showed that there was a positive link between sickness rate and RTW completion, however this was only visible on 3 occasions. </a:t>
            </a:r>
          </a:p>
          <a:p>
            <a:endParaRPr lang="en-GB" dirty="0"/>
          </a:p>
        </p:txBody>
      </p:sp>
      <p:sp>
        <p:nvSpPr>
          <p:cNvPr id="4" name="Slide Number Placeholder 3"/>
          <p:cNvSpPr>
            <a:spLocks noGrp="1"/>
          </p:cNvSpPr>
          <p:nvPr>
            <p:ph type="sldNum" sz="quarter" idx="5"/>
          </p:nvPr>
        </p:nvSpPr>
        <p:spPr/>
        <p:txBody>
          <a:bodyPr/>
          <a:lstStyle/>
          <a:p>
            <a:fld id="{3EB06256-E198-45DD-9F50-A0EEDC6C2F22}" type="slidenum">
              <a:rPr lang="en-GB" smtClean="0"/>
              <a:t>2</a:t>
            </a:fld>
            <a:endParaRPr lang="en-GB"/>
          </a:p>
        </p:txBody>
      </p:sp>
    </p:spTree>
    <p:extLst>
      <p:ext uri="{BB962C8B-B14F-4D97-AF65-F5344CB8AC3E}">
        <p14:creationId xmlns:p14="http://schemas.microsoft.com/office/powerpoint/2010/main" val="2738028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Font typeface="Symbol" panose="05050102010706020507" pitchFamily="18" charset="2"/>
              <a:buNone/>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Conclusions</a:t>
            </a:r>
          </a:p>
          <a:p>
            <a:pPr marL="285750" lvl="0" indent="-285750">
              <a:lnSpc>
                <a:spcPct val="107000"/>
              </a:lnSpc>
              <a:spcAft>
                <a:spcPts val="800"/>
              </a:spcAft>
              <a:buFont typeface="Arial" panose="020B0604020202020204" pitchFamily="34" charset="0"/>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primary research lacked response rates and representation of wider TSUK but secondary research provides clarity to the research output. </a:t>
            </a:r>
          </a:p>
          <a:p>
            <a:pPr marL="285750" lvl="0" indent="-285750">
              <a:lnSpc>
                <a:spcPct val="107000"/>
              </a:lnSpc>
              <a:spcAft>
                <a:spcPts val="800"/>
              </a:spcAft>
              <a:buFont typeface="Arial" panose="020B0604020202020204" pitchFamily="34" charset="0"/>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RTWs create a positive culture and importantly take a step in complying with legislation. The introduction of digital forms is also a big factor in compliance of GDPR.</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EB06256-E198-45DD-9F50-A0EEDC6C2F22}" type="slidenum">
              <a:rPr lang="en-GB" smtClean="0"/>
              <a:t>3</a:t>
            </a:fld>
            <a:endParaRPr lang="en-GB"/>
          </a:p>
        </p:txBody>
      </p:sp>
    </p:spTree>
    <p:extLst>
      <p:ext uri="{BB962C8B-B14F-4D97-AF65-F5344CB8AC3E}">
        <p14:creationId xmlns:p14="http://schemas.microsoft.com/office/powerpoint/2010/main" val="159459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Recommendation 1: develop and deliver absence management training with specific detail on holding return to work interviews.</a:t>
            </a: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Content to be developed by Employee Relations with the Area HR Managers deploying to their respective areas.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training should take no more than 6.5 hours to develop and this should then be reviewed by other members of the employee relations team before being deployed</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total of 5 sessions would need to be held by each Area HR Manager.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Total Cost: £1,408.87</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EB06256-E198-45DD-9F50-A0EEDC6C2F22}" type="slidenum">
              <a:rPr lang="en-GB" smtClean="0"/>
              <a:t>4</a:t>
            </a:fld>
            <a:endParaRPr lang="en-GB"/>
          </a:p>
        </p:txBody>
      </p:sp>
    </p:spTree>
    <p:extLst>
      <p:ext uri="{BB962C8B-B14F-4D97-AF65-F5344CB8AC3E}">
        <p14:creationId xmlns:p14="http://schemas.microsoft.com/office/powerpoint/2010/main" val="712831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Recommendation 2:</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Make IT more accessible for line managers on plant.</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Digitalised forms, IT needs to be accessible to all</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Local management teams should arrange with IT support.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Could be an issue due to current economic circumstances.</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 non-functional departments, based on 2 computer stations at each, the total cost would be £44,800.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EB06256-E198-45DD-9F50-A0EEDC6C2F22}" type="slidenum">
              <a:rPr lang="en-GB" smtClean="0"/>
              <a:t>5</a:t>
            </a:fld>
            <a:endParaRPr lang="en-GB"/>
          </a:p>
        </p:txBody>
      </p:sp>
    </p:spTree>
    <p:extLst>
      <p:ext uri="{BB962C8B-B14F-4D97-AF65-F5344CB8AC3E}">
        <p14:creationId xmlns:p14="http://schemas.microsoft.com/office/powerpoint/2010/main" val="1176018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Recommendation 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Designate an existing employee to become a ‘Return to Work Co-Ordinator’</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Dedicate time to support complex cases or new managers</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Advertise opportunity within HR departments with view of employing current HR Advisor (Band E).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 additional cost provided there is no replacement for the successful candidate – as the role would support workload of current HR Advisors.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EB06256-E198-45DD-9F50-A0EEDC6C2F22}" type="slidenum">
              <a:rPr lang="en-GB" smtClean="0"/>
              <a:t>6</a:t>
            </a:fld>
            <a:endParaRPr lang="en-GB"/>
          </a:p>
        </p:txBody>
      </p:sp>
    </p:spTree>
    <p:extLst>
      <p:ext uri="{BB962C8B-B14F-4D97-AF65-F5344CB8AC3E}">
        <p14:creationId xmlns:p14="http://schemas.microsoft.com/office/powerpoint/2010/main" val="1828507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60EFB-DB96-C4E0-FE4E-5AFE425C01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4AB04B-4B04-10FE-0EB3-4FD7EC14FF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E3D511-A415-20C0-C1EF-BAADEA174B2C}"/>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5" name="Footer Placeholder 4">
            <a:extLst>
              <a:ext uri="{FF2B5EF4-FFF2-40B4-BE49-F238E27FC236}">
                <a16:creationId xmlns:a16="http://schemas.microsoft.com/office/drawing/2014/main" id="{C3959B0F-6D20-4E2A-647C-20EE57163B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2A3273-E88F-DEC2-7C2A-F37D922523F0}"/>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3819210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C0AF-0C45-3FF9-98B1-8ED6EC10E3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1DAAA-8443-D6D5-5972-1A4AFF4973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75B049-1A33-998B-BA8D-2354B93043AE}"/>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5" name="Footer Placeholder 4">
            <a:extLst>
              <a:ext uri="{FF2B5EF4-FFF2-40B4-BE49-F238E27FC236}">
                <a16:creationId xmlns:a16="http://schemas.microsoft.com/office/drawing/2014/main" id="{8E14910B-F22E-4130-A5FC-9D9460A6E9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C1625-269E-BC4C-4152-B6A7E0D871F2}"/>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2180931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538B-32FB-6E0A-9C5B-83C5CB705D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E6CBC0-6C16-64DE-0684-8D44B4AF80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19B65D-3CB7-AB36-B296-05E0ECCBAC77}"/>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5" name="Footer Placeholder 4">
            <a:extLst>
              <a:ext uri="{FF2B5EF4-FFF2-40B4-BE49-F238E27FC236}">
                <a16:creationId xmlns:a16="http://schemas.microsoft.com/office/drawing/2014/main" id="{60143DD1-4CF1-F00A-7983-EEE218563C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F596C-1BEF-8E27-25F0-462D0652ED32}"/>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1300823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0B03E-42AA-EDC2-8CEC-FA420A556C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6C8CC4-5706-BC3B-AC31-3C8E691BCE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050324-120D-F3C1-3F7F-93174D08CB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6D93A1-652E-0486-D829-7DFB36F3704D}"/>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6" name="Footer Placeholder 5">
            <a:extLst>
              <a:ext uri="{FF2B5EF4-FFF2-40B4-BE49-F238E27FC236}">
                <a16:creationId xmlns:a16="http://schemas.microsoft.com/office/drawing/2014/main" id="{11279D34-088E-E805-6EB4-E49E69550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F6795A-5111-9BCE-3120-64A3D346EE3B}"/>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33893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7B694-4B25-A486-0E55-D309466972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DFC510-6EC9-AEB7-63BB-A614F3EBD6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14EDF1-8BC6-5031-E27D-B7BD899A39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1DB0A5-AB7E-A0F3-0FC4-4C716E572F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C2C2D1-850D-426B-3E80-0DF8346533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E66FBD-0E76-C060-DFB1-83C717A997EA}"/>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8" name="Footer Placeholder 7">
            <a:extLst>
              <a:ext uri="{FF2B5EF4-FFF2-40B4-BE49-F238E27FC236}">
                <a16:creationId xmlns:a16="http://schemas.microsoft.com/office/drawing/2014/main" id="{C4E19F49-9DD8-37FA-3557-2F6A6B37C6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5E910-36A5-2463-9FE6-BF43CBE9099A}"/>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1729990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DC95-B64D-5D03-140C-A9526CCDA6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EE090B-2D6D-CC50-8988-BF7B9E70A466}"/>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4" name="Footer Placeholder 3">
            <a:extLst>
              <a:ext uri="{FF2B5EF4-FFF2-40B4-BE49-F238E27FC236}">
                <a16:creationId xmlns:a16="http://schemas.microsoft.com/office/drawing/2014/main" id="{240A32A8-C8BE-610D-DC80-02C1FD9335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283941-9CEB-C73A-CE17-E9288155A032}"/>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3747432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32E1C2-1791-E4F1-6DE3-F86D476F3D3A}"/>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3" name="Footer Placeholder 2">
            <a:extLst>
              <a:ext uri="{FF2B5EF4-FFF2-40B4-BE49-F238E27FC236}">
                <a16:creationId xmlns:a16="http://schemas.microsoft.com/office/drawing/2014/main" id="{96B67C57-4200-4473-C52E-04C4B815A0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BA18F2-42F4-7BB8-9951-DA5B17688238}"/>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3748742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D0F09-3717-7DA0-198E-793447799B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925348-AB13-1039-AD38-3AC63FC2B5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9ADB62-3AA8-50D9-A622-D66A1FCC55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A33955-6ADB-BF5A-7B35-C9C52A99CE72}"/>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6" name="Footer Placeholder 5">
            <a:extLst>
              <a:ext uri="{FF2B5EF4-FFF2-40B4-BE49-F238E27FC236}">
                <a16:creationId xmlns:a16="http://schemas.microsoft.com/office/drawing/2014/main" id="{F14F8F1A-EE98-F930-DA01-848915BB2C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B27739-28C7-90B4-5A7D-B883F5FEA267}"/>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2896014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E8B65-5CF2-1447-9D7E-AC1986D56D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64169B-D996-0549-E663-D344D4AEAB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64C4FD-0232-4634-AA37-E7F9DEDAA8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83AE02-4FA0-A23D-1B3B-C54BE8C6789B}"/>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6" name="Footer Placeholder 5">
            <a:extLst>
              <a:ext uri="{FF2B5EF4-FFF2-40B4-BE49-F238E27FC236}">
                <a16:creationId xmlns:a16="http://schemas.microsoft.com/office/drawing/2014/main" id="{A602D990-7EBA-E424-55F5-AD71D1007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99149D-59F5-16C2-928B-70ACAC70BF7A}"/>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987010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6406-3D07-60C1-464D-DCF0A704B3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34F07F-061E-47F1-30E2-2E23C9D4E2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2E29DE-9585-BB1D-0FC6-4EE8EBE2DF62}"/>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5" name="Footer Placeholder 4">
            <a:extLst>
              <a:ext uri="{FF2B5EF4-FFF2-40B4-BE49-F238E27FC236}">
                <a16:creationId xmlns:a16="http://schemas.microsoft.com/office/drawing/2014/main" id="{A9D56156-47E1-8627-1EB0-EB7183AB0E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4F9DCC-31A9-B834-F241-DAE1D99A2C3C}"/>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762396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1E8A8F-D932-3AAC-5853-35FB6FFDA1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F9794D-A386-3217-C8D7-2546221938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8BAE1-E8D1-C49D-4701-A58F83227507}"/>
              </a:ext>
            </a:extLst>
          </p:cNvPr>
          <p:cNvSpPr>
            <a:spLocks noGrp="1"/>
          </p:cNvSpPr>
          <p:nvPr>
            <p:ph type="dt" sz="half" idx="10"/>
          </p:nvPr>
        </p:nvSpPr>
        <p:spPr/>
        <p:txBody>
          <a:bodyPr/>
          <a:lstStyle/>
          <a:p>
            <a:fld id="{F79E1FFB-1D78-410B-984F-6762CF01D6D2}" type="datetimeFigureOut">
              <a:rPr lang="en-GB" smtClean="0"/>
              <a:t>01/10/2023</a:t>
            </a:fld>
            <a:endParaRPr lang="en-GB"/>
          </a:p>
        </p:txBody>
      </p:sp>
      <p:sp>
        <p:nvSpPr>
          <p:cNvPr id="5" name="Footer Placeholder 4">
            <a:extLst>
              <a:ext uri="{FF2B5EF4-FFF2-40B4-BE49-F238E27FC236}">
                <a16:creationId xmlns:a16="http://schemas.microsoft.com/office/drawing/2014/main" id="{DC6A5FE7-587E-871C-2B70-874E1C0D6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84690-23E4-A84F-075D-3556D47CCC6C}"/>
              </a:ext>
            </a:extLst>
          </p:cNvPr>
          <p:cNvSpPr>
            <a:spLocks noGrp="1"/>
          </p:cNvSpPr>
          <p:nvPr>
            <p:ph type="sldNum" sz="quarter" idx="12"/>
          </p:nvPr>
        </p:nvSpPr>
        <p:spPr/>
        <p:txBody>
          <a:bodyPr/>
          <a:lstStyle/>
          <a:p>
            <a:fld id="{A196CC32-E1FF-4584-85F4-9F8895DB2DBA}" type="slidenum">
              <a:rPr lang="en-GB" smtClean="0"/>
              <a:t>‹#›</a:t>
            </a:fld>
            <a:endParaRPr lang="en-GB"/>
          </a:p>
        </p:txBody>
      </p:sp>
    </p:spTree>
    <p:extLst>
      <p:ext uri="{BB962C8B-B14F-4D97-AF65-F5344CB8AC3E}">
        <p14:creationId xmlns:p14="http://schemas.microsoft.com/office/powerpoint/2010/main" val="3962726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AA4AAA-37BE-A7E1-7F23-00F40B9EC0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1F658A-0D71-761F-E240-8D022E7DA2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A281D9-222F-B2A6-5F1E-87C30E67CC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9E1FFB-1D78-410B-984F-6762CF01D6D2}" type="datetimeFigureOut">
              <a:rPr lang="en-GB" smtClean="0"/>
              <a:t>01/10/2023</a:t>
            </a:fld>
            <a:endParaRPr lang="en-GB"/>
          </a:p>
        </p:txBody>
      </p:sp>
      <p:sp>
        <p:nvSpPr>
          <p:cNvPr id="5" name="Footer Placeholder 4">
            <a:extLst>
              <a:ext uri="{FF2B5EF4-FFF2-40B4-BE49-F238E27FC236}">
                <a16:creationId xmlns:a16="http://schemas.microsoft.com/office/drawing/2014/main" id="{35793270-9E6A-6114-1470-34E714E280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23626E-CD85-04D8-44C6-327F0FA217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96CC32-E1FF-4584-85F4-9F8895DB2DBA}" type="slidenum">
              <a:rPr lang="en-GB" smtClean="0"/>
              <a:t>‹#›</a:t>
            </a:fld>
            <a:endParaRPr lang="en-GB"/>
          </a:p>
        </p:txBody>
      </p:sp>
      <p:sp>
        <p:nvSpPr>
          <p:cNvPr id="8" name="TextBox 7">
            <a:extLst>
              <a:ext uri="{FF2B5EF4-FFF2-40B4-BE49-F238E27FC236}">
                <a16:creationId xmlns:a16="http://schemas.microsoft.com/office/drawing/2014/main" id="{CC48F722-DE8A-8DBE-0B31-E1AF1B3AC0AA}"/>
              </a:ext>
            </a:extLst>
          </p:cNvPr>
          <p:cNvSpPr txBox="1"/>
          <p:nvPr userDrawn="1">
            <p:extLst>
              <p:ext uri="{1162E1C5-73C7-4A58-AE30-91384D911F3F}">
                <p184:classification xmlns:p184="http://schemas.microsoft.com/office/powerpoint/2018/4/main" val="ftr"/>
              </p:ext>
            </p:extLst>
          </p:nvPr>
        </p:nvSpPr>
        <p:spPr>
          <a:xfrm>
            <a:off x="0" y="67360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33241649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CE6D9-7ED4-27BF-D703-1320AC1908CA}"/>
              </a:ext>
            </a:extLst>
          </p:cNvPr>
          <p:cNvSpPr>
            <a:spLocks noGrp="1"/>
          </p:cNvSpPr>
          <p:nvPr>
            <p:ph type="ctrTitle"/>
          </p:nvPr>
        </p:nvSpPr>
        <p:spPr/>
        <p:txBody>
          <a:bodyPr>
            <a:normAutofit fontScale="90000"/>
          </a:bodyPr>
          <a:lstStyle/>
          <a:p>
            <a:r>
              <a:rPr lang="en-GB" u="sng" dirty="0"/>
              <a:t>Driving Change and Building Business Cases – Assignment 2 </a:t>
            </a:r>
          </a:p>
        </p:txBody>
      </p:sp>
      <p:sp>
        <p:nvSpPr>
          <p:cNvPr id="3" name="Subtitle 2">
            <a:extLst>
              <a:ext uri="{FF2B5EF4-FFF2-40B4-BE49-F238E27FC236}">
                <a16:creationId xmlns:a16="http://schemas.microsoft.com/office/drawing/2014/main" id="{18D27426-92B0-2DE2-1C8E-0BF8ADDC5911}"/>
              </a:ext>
            </a:extLst>
          </p:cNvPr>
          <p:cNvSpPr>
            <a:spLocks noGrp="1"/>
          </p:cNvSpPr>
          <p:nvPr>
            <p:ph type="subTitle" idx="1"/>
          </p:nvPr>
        </p:nvSpPr>
        <p:spPr>
          <a:xfrm>
            <a:off x="2846173" y="5566763"/>
            <a:ext cx="9144000" cy="1192384"/>
          </a:xfrm>
        </p:spPr>
        <p:txBody>
          <a:bodyPr>
            <a:normAutofit/>
          </a:bodyPr>
          <a:lstStyle/>
          <a:p>
            <a:pPr algn="r"/>
            <a:r>
              <a:rPr lang="en-GB" sz="1800" dirty="0"/>
              <a:t>Student name: Hannah Ashton</a:t>
            </a:r>
          </a:p>
          <a:p>
            <a:pPr algn="r"/>
            <a:r>
              <a:rPr lang="en-GB" sz="1800" dirty="0"/>
              <a:t>Student Number: 2219397</a:t>
            </a:r>
          </a:p>
          <a:p>
            <a:pPr algn="r"/>
            <a:r>
              <a:rPr lang="en-GB" sz="1800" dirty="0"/>
              <a:t>Word Count: 463</a:t>
            </a:r>
          </a:p>
        </p:txBody>
      </p:sp>
    </p:spTree>
    <p:extLst>
      <p:ext uri="{BB962C8B-B14F-4D97-AF65-F5344CB8AC3E}">
        <p14:creationId xmlns:p14="http://schemas.microsoft.com/office/powerpoint/2010/main" val="2417402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2D852-DA2D-4963-3B42-1C9ECB4EBD47}"/>
              </a:ext>
            </a:extLst>
          </p:cNvPr>
          <p:cNvSpPr txBox="1"/>
          <p:nvPr/>
        </p:nvSpPr>
        <p:spPr>
          <a:xfrm>
            <a:off x="176213" y="2828836"/>
            <a:ext cx="11839575" cy="1200329"/>
          </a:xfrm>
          <a:prstGeom prst="rect">
            <a:avLst/>
          </a:prstGeom>
          <a:noFill/>
        </p:spPr>
        <p:txBody>
          <a:bodyPr wrap="square" rtlCol="0">
            <a:spAutoFit/>
          </a:bodyPr>
          <a:lstStyle/>
          <a:p>
            <a:pPr algn="ctr"/>
            <a:r>
              <a:rPr lang="en-GB" sz="6000" dirty="0"/>
              <a:t>Aim Analyse </a:t>
            </a:r>
            <a:r>
              <a:rPr lang="en-GB" sz="7200" dirty="0"/>
              <a:t>RTW</a:t>
            </a:r>
            <a:r>
              <a:rPr lang="en-GB" sz="6000" dirty="0"/>
              <a:t> Impact Sickness  </a:t>
            </a:r>
          </a:p>
        </p:txBody>
      </p:sp>
    </p:spTree>
    <p:extLst>
      <p:ext uri="{BB962C8B-B14F-4D97-AF65-F5344CB8AC3E}">
        <p14:creationId xmlns:p14="http://schemas.microsoft.com/office/powerpoint/2010/main" val="690192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2D852-DA2D-4963-3B42-1C9ECB4EBD47}"/>
              </a:ext>
            </a:extLst>
          </p:cNvPr>
          <p:cNvSpPr txBox="1"/>
          <p:nvPr/>
        </p:nvSpPr>
        <p:spPr>
          <a:xfrm>
            <a:off x="176213" y="2367171"/>
            <a:ext cx="11839575" cy="2123658"/>
          </a:xfrm>
          <a:prstGeom prst="rect">
            <a:avLst/>
          </a:prstGeom>
          <a:noFill/>
        </p:spPr>
        <p:txBody>
          <a:bodyPr wrap="square" rtlCol="0">
            <a:spAutoFit/>
          </a:bodyPr>
          <a:lstStyle/>
          <a:p>
            <a:pPr algn="ctr"/>
            <a:r>
              <a:rPr lang="en-GB" sz="6000" dirty="0"/>
              <a:t>Reliability </a:t>
            </a:r>
            <a:r>
              <a:rPr lang="en-GB" sz="7200" dirty="0"/>
              <a:t>Legislation </a:t>
            </a:r>
            <a:r>
              <a:rPr lang="en-GB" sz="6000" dirty="0"/>
              <a:t>impact culture</a:t>
            </a:r>
            <a:endParaRPr lang="en-GB" sz="7200" dirty="0"/>
          </a:p>
        </p:txBody>
      </p:sp>
    </p:spTree>
    <p:extLst>
      <p:ext uri="{BB962C8B-B14F-4D97-AF65-F5344CB8AC3E}">
        <p14:creationId xmlns:p14="http://schemas.microsoft.com/office/powerpoint/2010/main" val="2027677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2D852-DA2D-4963-3B42-1C9ECB4EBD47}"/>
              </a:ext>
            </a:extLst>
          </p:cNvPr>
          <p:cNvSpPr txBox="1"/>
          <p:nvPr/>
        </p:nvSpPr>
        <p:spPr>
          <a:xfrm>
            <a:off x="176213" y="2367171"/>
            <a:ext cx="11839575" cy="1200329"/>
          </a:xfrm>
          <a:prstGeom prst="rect">
            <a:avLst/>
          </a:prstGeom>
          <a:noFill/>
        </p:spPr>
        <p:txBody>
          <a:bodyPr wrap="square" rtlCol="0">
            <a:spAutoFit/>
          </a:bodyPr>
          <a:lstStyle/>
          <a:p>
            <a:pPr algn="ctr"/>
            <a:r>
              <a:rPr lang="en-GB" sz="6000" dirty="0"/>
              <a:t>RTW </a:t>
            </a:r>
            <a:r>
              <a:rPr lang="en-GB" sz="7200" dirty="0"/>
              <a:t>Training </a:t>
            </a:r>
            <a:r>
              <a:rPr lang="en-GB" sz="6000" dirty="0"/>
              <a:t>Managers</a:t>
            </a:r>
            <a:endParaRPr lang="en-GB" sz="7200" dirty="0"/>
          </a:p>
        </p:txBody>
      </p:sp>
    </p:spTree>
    <p:extLst>
      <p:ext uri="{BB962C8B-B14F-4D97-AF65-F5344CB8AC3E}">
        <p14:creationId xmlns:p14="http://schemas.microsoft.com/office/powerpoint/2010/main" val="2655955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2D852-DA2D-4963-3B42-1C9ECB4EBD47}"/>
              </a:ext>
            </a:extLst>
          </p:cNvPr>
          <p:cNvSpPr txBox="1"/>
          <p:nvPr/>
        </p:nvSpPr>
        <p:spPr>
          <a:xfrm>
            <a:off x="176213" y="2367171"/>
            <a:ext cx="11839575" cy="1200329"/>
          </a:xfrm>
          <a:prstGeom prst="rect">
            <a:avLst/>
          </a:prstGeom>
          <a:noFill/>
        </p:spPr>
        <p:txBody>
          <a:bodyPr wrap="square" rtlCol="0">
            <a:spAutoFit/>
          </a:bodyPr>
          <a:lstStyle/>
          <a:p>
            <a:pPr algn="ctr"/>
            <a:r>
              <a:rPr lang="en-GB" sz="6000" dirty="0"/>
              <a:t>Plant </a:t>
            </a:r>
            <a:r>
              <a:rPr lang="en-GB" sz="7200" dirty="0"/>
              <a:t>Technology </a:t>
            </a:r>
            <a:r>
              <a:rPr lang="en-GB" sz="6000" dirty="0"/>
              <a:t>access</a:t>
            </a:r>
          </a:p>
        </p:txBody>
      </p:sp>
    </p:spTree>
    <p:extLst>
      <p:ext uri="{BB962C8B-B14F-4D97-AF65-F5344CB8AC3E}">
        <p14:creationId xmlns:p14="http://schemas.microsoft.com/office/powerpoint/2010/main" val="252721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2D852-DA2D-4963-3B42-1C9ECB4EBD47}"/>
              </a:ext>
            </a:extLst>
          </p:cNvPr>
          <p:cNvSpPr txBox="1"/>
          <p:nvPr/>
        </p:nvSpPr>
        <p:spPr>
          <a:xfrm>
            <a:off x="176213" y="2367171"/>
            <a:ext cx="11839575" cy="1200329"/>
          </a:xfrm>
          <a:prstGeom prst="rect">
            <a:avLst/>
          </a:prstGeom>
          <a:noFill/>
        </p:spPr>
        <p:txBody>
          <a:bodyPr wrap="square" rtlCol="0">
            <a:spAutoFit/>
          </a:bodyPr>
          <a:lstStyle/>
          <a:p>
            <a:pPr algn="ctr"/>
            <a:r>
              <a:rPr lang="en-GB" sz="6000" dirty="0"/>
              <a:t>Support </a:t>
            </a:r>
            <a:r>
              <a:rPr lang="en-GB" sz="7200" dirty="0"/>
              <a:t>Co-Ordinator </a:t>
            </a:r>
            <a:r>
              <a:rPr lang="en-GB" sz="6000" dirty="0"/>
              <a:t>complex</a:t>
            </a:r>
            <a:endParaRPr lang="en-GB" sz="7200" dirty="0"/>
          </a:p>
        </p:txBody>
      </p:sp>
    </p:spTree>
    <p:extLst>
      <p:ext uri="{BB962C8B-B14F-4D97-AF65-F5344CB8AC3E}">
        <p14:creationId xmlns:p14="http://schemas.microsoft.com/office/powerpoint/2010/main" val="875283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561</Words>
  <Application>Microsoft Office PowerPoint</Application>
  <PresentationFormat>Widescreen</PresentationFormat>
  <Paragraphs>41</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Symbol</vt:lpstr>
      <vt:lpstr>Office Theme</vt:lpstr>
      <vt:lpstr>Driving Change and Building Business Cases – Assignment 2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Driving Change and Building Business Cases – Assignment 2 </dc:title>
  <dc:creator>Ashton, Hannah</dc:creator>
  <cp:lastModifiedBy>Ashton, Hannah</cp:lastModifiedBy>
  <cp:revision>1</cp:revision>
  <dcterms:created xsi:type="dcterms:W3CDTF">2023-10-01T14:14:53Z</dcterms:created>
  <dcterms:modified xsi:type="dcterms:W3CDTF">2023-10-01T16:17:34Z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2023-10-01T14:35:13Z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69f90114-3d1e-4fdf-9206-e0477e2fbeb7</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