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3447" autoAdjust="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C33F62-FB64-42B3-A4B6-2813CE63FCC7}" type="doc">
      <dgm:prSet loTypeId="urn:microsoft.com/office/officeart/2005/8/layout/target3" loCatId="list" qsTypeId="urn:microsoft.com/office/officeart/2005/8/quickstyle/simple1" qsCatId="simple" csTypeId="urn:microsoft.com/office/officeart/2005/8/colors/accent3_4" csCatId="accent3"/>
      <dgm:spPr/>
      <dgm:t>
        <a:bodyPr/>
        <a:lstStyle/>
        <a:p>
          <a:endParaRPr lang="en-US"/>
        </a:p>
      </dgm:t>
    </dgm:pt>
    <dgm:pt modelId="{453DC5FF-4680-443D-8713-BF4369875DE1}">
      <dgm:prSet/>
      <dgm:spPr/>
      <dgm:t>
        <a:bodyPr/>
        <a:lstStyle/>
        <a:p>
          <a:r>
            <a:rPr lang="en-US"/>
            <a:t>Organised by Visit Wales to promote Welsh hospitality — </a:t>
          </a:r>
          <a:r>
            <a:rPr lang="en-US" i="1"/>
            <a:t>“Croeso”</a:t>
          </a:r>
          <a:endParaRPr lang="en-US"/>
        </a:p>
      </dgm:t>
    </dgm:pt>
    <dgm:pt modelId="{C02D7EF0-D590-439A-96F7-41F109ACC48E}" type="parTrans" cxnId="{E6B9A02A-775B-4FA2-839E-FC1AEA79CA89}">
      <dgm:prSet/>
      <dgm:spPr/>
      <dgm:t>
        <a:bodyPr/>
        <a:lstStyle/>
        <a:p>
          <a:endParaRPr lang="en-US"/>
        </a:p>
      </dgm:t>
    </dgm:pt>
    <dgm:pt modelId="{8035997E-B10C-4F9B-9724-8EAFDBF373EB}" type="sibTrans" cxnId="{E6B9A02A-775B-4FA2-839E-FC1AEA79CA89}">
      <dgm:prSet/>
      <dgm:spPr/>
      <dgm:t>
        <a:bodyPr/>
        <a:lstStyle/>
        <a:p>
          <a:endParaRPr lang="en-US"/>
        </a:p>
      </dgm:t>
    </dgm:pt>
    <dgm:pt modelId="{EE435736-F347-4954-A2F3-86B89E891CB1}">
      <dgm:prSet/>
      <dgm:spPr/>
      <dgm:t>
        <a:bodyPr/>
        <a:lstStyle/>
        <a:p>
          <a:r>
            <a:rPr lang="en-US"/>
            <a:t>Highlights Welsh culture’s kindness, warmth, and openness</a:t>
          </a:r>
        </a:p>
      </dgm:t>
    </dgm:pt>
    <dgm:pt modelId="{E7169FDD-449E-4CDA-A135-FE4D65727EF3}" type="parTrans" cxnId="{C7720E85-B727-4777-9AD9-2B65966BF1E3}">
      <dgm:prSet/>
      <dgm:spPr/>
      <dgm:t>
        <a:bodyPr/>
        <a:lstStyle/>
        <a:p>
          <a:endParaRPr lang="en-US"/>
        </a:p>
      </dgm:t>
    </dgm:pt>
    <dgm:pt modelId="{1239F99B-1517-4E7C-A326-47B00DD60A4E}" type="sibTrans" cxnId="{C7720E85-B727-4777-9AD9-2B65966BF1E3}">
      <dgm:prSet/>
      <dgm:spPr/>
      <dgm:t>
        <a:bodyPr/>
        <a:lstStyle/>
        <a:p>
          <a:endParaRPr lang="en-US"/>
        </a:p>
      </dgm:t>
    </dgm:pt>
    <dgm:pt modelId="{E0CBABB9-750F-43CE-99D2-7942948C5980}">
      <dgm:prSet/>
      <dgm:spPr/>
      <dgm:t>
        <a:bodyPr/>
        <a:lstStyle/>
        <a:p>
          <a:r>
            <a:rPr lang="en-US"/>
            <a:t>Focus on </a:t>
          </a:r>
          <a:r>
            <a:rPr lang="en-US" i="1"/>
            <a:t>“hwyl”</a:t>
          </a:r>
          <a:r>
            <a:rPr lang="en-US"/>
            <a:t> — joy and enthusiastic excitement</a:t>
          </a:r>
        </a:p>
      </dgm:t>
    </dgm:pt>
    <dgm:pt modelId="{B051E1EC-17A0-4D68-B66C-D409BE06CF4A}" type="parTrans" cxnId="{74A1BF45-9261-4595-8E4E-784D7F02FB67}">
      <dgm:prSet/>
      <dgm:spPr/>
      <dgm:t>
        <a:bodyPr/>
        <a:lstStyle/>
        <a:p>
          <a:endParaRPr lang="en-US"/>
        </a:p>
      </dgm:t>
    </dgm:pt>
    <dgm:pt modelId="{9DDBE12A-8711-418F-9301-1B475ADE83FE}" type="sibTrans" cxnId="{74A1BF45-9261-4595-8E4E-784D7F02FB67}">
      <dgm:prSet/>
      <dgm:spPr/>
      <dgm:t>
        <a:bodyPr/>
        <a:lstStyle/>
        <a:p>
          <a:endParaRPr lang="en-US"/>
        </a:p>
      </dgm:t>
    </dgm:pt>
    <dgm:pt modelId="{11B4E25A-3E1A-43D8-944E-BEE02E26E78B}">
      <dgm:prSet/>
      <dgm:spPr/>
      <dgm:t>
        <a:bodyPr/>
        <a:lstStyle/>
        <a:p>
          <a:r>
            <a:rPr lang="en-US"/>
            <a:t>Showcases culture, language, heritage, scenery, and communities</a:t>
          </a:r>
        </a:p>
      </dgm:t>
    </dgm:pt>
    <dgm:pt modelId="{0DC7A133-BB74-42E7-961C-673F30D11DC7}" type="parTrans" cxnId="{CF7CC3BA-8FE1-48CE-A6AB-2B143F467CF4}">
      <dgm:prSet/>
      <dgm:spPr/>
      <dgm:t>
        <a:bodyPr/>
        <a:lstStyle/>
        <a:p>
          <a:endParaRPr lang="en-US"/>
        </a:p>
      </dgm:t>
    </dgm:pt>
    <dgm:pt modelId="{C64888CA-6900-4314-87BA-01D86A7EBD0C}" type="sibTrans" cxnId="{CF7CC3BA-8FE1-48CE-A6AB-2B143F467CF4}">
      <dgm:prSet/>
      <dgm:spPr/>
      <dgm:t>
        <a:bodyPr/>
        <a:lstStyle/>
        <a:p>
          <a:endParaRPr lang="en-US"/>
        </a:p>
      </dgm:t>
    </dgm:pt>
    <dgm:pt modelId="{E5F95BF0-E6EA-4880-9753-E56B1084689F}">
      <dgm:prSet/>
      <dgm:spPr/>
      <dgm:t>
        <a:bodyPr/>
        <a:lstStyle/>
        <a:p>
          <a:r>
            <a:rPr lang="en-US"/>
            <a:t>Proposed event reflects these values with a unique cultural programme</a:t>
          </a:r>
        </a:p>
      </dgm:t>
    </dgm:pt>
    <dgm:pt modelId="{BBCBE5C1-5B05-47AF-8280-82BED6D86C10}" type="parTrans" cxnId="{6B94E03F-D335-442B-8B6F-8A458E0D81BC}">
      <dgm:prSet/>
      <dgm:spPr/>
      <dgm:t>
        <a:bodyPr/>
        <a:lstStyle/>
        <a:p>
          <a:endParaRPr lang="en-US"/>
        </a:p>
      </dgm:t>
    </dgm:pt>
    <dgm:pt modelId="{DBC5F625-5B3D-405E-801B-21E53AD89068}" type="sibTrans" cxnId="{6B94E03F-D335-442B-8B6F-8A458E0D81BC}">
      <dgm:prSet/>
      <dgm:spPr/>
      <dgm:t>
        <a:bodyPr/>
        <a:lstStyle/>
        <a:p>
          <a:endParaRPr lang="en-US"/>
        </a:p>
      </dgm:t>
    </dgm:pt>
    <dgm:pt modelId="{1B11F265-6B2F-4994-B22F-E6D888A90DB3}" type="pres">
      <dgm:prSet presAssocID="{22C33F62-FB64-42B3-A4B6-2813CE63FCC7}" presName="Name0" presStyleCnt="0">
        <dgm:presLayoutVars>
          <dgm:chMax val="7"/>
          <dgm:dir/>
          <dgm:animLvl val="lvl"/>
          <dgm:resizeHandles val="exact"/>
        </dgm:presLayoutVars>
      </dgm:prSet>
      <dgm:spPr/>
    </dgm:pt>
    <dgm:pt modelId="{84DC09C7-F6B9-4622-9390-824AA2F674C9}" type="pres">
      <dgm:prSet presAssocID="{453DC5FF-4680-443D-8713-BF4369875DE1}" presName="circle1" presStyleLbl="node1" presStyleIdx="0" presStyleCnt="5"/>
      <dgm:spPr/>
    </dgm:pt>
    <dgm:pt modelId="{09ACF8BC-658A-41EB-9D5D-AE37FEAFCC2F}" type="pres">
      <dgm:prSet presAssocID="{453DC5FF-4680-443D-8713-BF4369875DE1}" presName="space" presStyleCnt="0"/>
      <dgm:spPr/>
    </dgm:pt>
    <dgm:pt modelId="{C8FD7F3D-305B-46E7-9999-3CA933F05E3B}" type="pres">
      <dgm:prSet presAssocID="{453DC5FF-4680-443D-8713-BF4369875DE1}" presName="rect1" presStyleLbl="alignAcc1" presStyleIdx="0" presStyleCnt="5"/>
      <dgm:spPr/>
    </dgm:pt>
    <dgm:pt modelId="{44C0B013-CB46-41AD-BFB3-CB3336803472}" type="pres">
      <dgm:prSet presAssocID="{EE435736-F347-4954-A2F3-86B89E891CB1}" presName="vertSpace2" presStyleLbl="node1" presStyleIdx="0" presStyleCnt="5"/>
      <dgm:spPr/>
    </dgm:pt>
    <dgm:pt modelId="{85E4D362-66E5-4E80-9294-F89458C75893}" type="pres">
      <dgm:prSet presAssocID="{EE435736-F347-4954-A2F3-86B89E891CB1}" presName="circle2" presStyleLbl="node1" presStyleIdx="1" presStyleCnt="5"/>
      <dgm:spPr/>
    </dgm:pt>
    <dgm:pt modelId="{E4496674-6D68-4198-B726-49568FDF40C3}" type="pres">
      <dgm:prSet presAssocID="{EE435736-F347-4954-A2F3-86B89E891CB1}" presName="rect2" presStyleLbl="alignAcc1" presStyleIdx="1" presStyleCnt="5"/>
      <dgm:spPr/>
    </dgm:pt>
    <dgm:pt modelId="{71155A40-3941-4778-98BB-B12F9650C37C}" type="pres">
      <dgm:prSet presAssocID="{E0CBABB9-750F-43CE-99D2-7942948C5980}" presName="vertSpace3" presStyleLbl="node1" presStyleIdx="1" presStyleCnt="5"/>
      <dgm:spPr/>
    </dgm:pt>
    <dgm:pt modelId="{3618B98C-B5C8-473E-A31C-55C5F50AEA0C}" type="pres">
      <dgm:prSet presAssocID="{E0CBABB9-750F-43CE-99D2-7942948C5980}" presName="circle3" presStyleLbl="node1" presStyleIdx="2" presStyleCnt="5"/>
      <dgm:spPr/>
    </dgm:pt>
    <dgm:pt modelId="{30909E47-D162-4E99-BA37-3B936DC2ED77}" type="pres">
      <dgm:prSet presAssocID="{E0CBABB9-750F-43CE-99D2-7942948C5980}" presName="rect3" presStyleLbl="alignAcc1" presStyleIdx="2" presStyleCnt="5"/>
      <dgm:spPr/>
    </dgm:pt>
    <dgm:pt modelId="{E57A289F-2E77-4DB1-8FF2-D95BF94C75B8}" type="pres">
      <dgm:prSet presAssocID="{11B4E25A-3E1A-43D8-944E-BEE02E26E78B}" presName="vertSpace4" presStyleLbl="node1" presStyleIdx="2" presStyleCnt="5"/>
      <dgm:spPr/>
    </dgm:pt>
    <dgm:pt modelId="{5988B4BE-3E15-4835-AFAD-706A22158271}" type="pres">
      <dgm:prSet presAssocID="{11B4E25A-3E1A-43D8-944E-BEE02E26E78B}" presName="circle4" presStyleLbl="node1" presStyleIdx="3" presStyleCnt="5"/>
      <dgm:spPr/>
    </dgm:pt>
    <dgm:pt modelId="{395D17AE-F51C-4F09-A22A-3C2A8AAE3B7F}" type="pres">
      <dgm:prSet presAssocID="{11B4E25A-3E1A-43D8-944E-BEE02E26E78B}" presName="rect4" presStyleLbl="alignAcc1" presStyleIdx="3" presStyleCnt="5"/>
      <dgm:spPr/>
    </dgm:pt>
    <dgm:pt modelId="{555915EE-21E2-4613-9443-ECC57BCB43BA}" type="pres">
      <dgm:prSet presAssocID="{E5F95BF0-E6EA-4880-9753-E56B1084689F}" presName="vertSpace5" presStyleLbl="node1" presStyleIdx="3" presStyleCnt="5"/>
      <dgm:spPr/>
    </dgm:pt>
    <dgm:pt modelId="{60477C55-AB22-4161-AF43-11737F358561}" type="pres">
      <dgm:prSet presAssocID="{E5F95BF0-E6EA-4880-9753-E56B1084689F}" presName="circle5" presStyleLbl="node1" presStyleIdx="4" presStyleCnt="5"/>
      <dgm:spPr/>
    </dgm:pt>
    <dgm:pt modelId="{1DC6427F-C12C-41B9-B057-36E9B1379F2F}" type="pres">
      <dgm:prSet presAssocID="{E5F95BF0-E6EA-4880-9753-E56B1084689F}" presName="rect5" presStyleLbl="alignAcc1" presStyleIdx="4" presStyleCnt="5"/>
      <dgm:spPr/>
    </dgm:pt>
    <dgm:pt modelId="{2D32D4C1-75C8-44C2-8BA6-87E5D3710132}" type="pres">
      <dgm:prSet presAssocID="{453DC5FF-4680-443D-8713-BF4369875DE1}" presName="rect1ParTxNoCh" presStyleLbl="alignAcc1" presStyleIdx="4" presStyleCnt="5">
        <dgm:presLayoutVars>
          <dgm:chMax val="1"/>
          <dgm:bulletEnabled val="1"/>
        </dgm:presLayoutVars>
      </dgm:prSet>
      <dgm:spPr/>
    </dgm:pt>
    <dgm:pt modelId="{D825D2C1-3FED-4BE4-9716-39689DD78046}" type="pres">
      <dgm:prSet presAssocID="{EE435736-F347-4954-A2F3-86B89E891CB1}" presName="rect2ParTxNoCh" presStyleLbl="alignAcc1" presStyleIdx="4" presStyleCnt="5">
        <dgm:presLayoutVars>
          <dgm:chMax val="1"/>
          <dgm:bulletEnabled val="1"/>
        </dgm:presLayoutVars>
      </dgm:prSet>
      <dgm:spPr/>
    </dgm:pt>
    <dgm:pt modelId="{F3340772-28D5-449F-8422-BC00AA2CF32B}" type="pres">
      <dgm:prSet presAssocID="{E0CBABB9-750F-43CE-99D2-7942948C5980}" presName="rect3ParTxNoCh" presStyleLbl="alignAcc1" presStyleIdx="4" presStyleCnt="5">
        <dgm:presLayoutVars>
          <dgm:chMax val="1"/>
          <dgm:bulletEnabled val="1"/>
        </dgm:presLayoutVars>
      </dgm:prSet>
      <dgm:spPr/>
    </dgm:pt>
    <dgm:pt modelId="{E0A1E871-5DC9-4277-A231-F4F7AA1B7F23}" type="pres">
      <dgm:prSet presAssocID="{11B4E25A-3E1A-43D8-944E-BEE02E26E78B}" presName="rect4ParTxNoCh" presStyleLbl="alignAcc1" presStyleIdx="4" presStyleCnt="5">
        <dgm:presLayoutVars>
          <dgm:chMax val="1"/>
          <dgm:bulletEnabled val="1"/>
        </dgm:presLayoutVars>
      </dgm:prSet>
      <dgm:spPr/>
    </dgm:pt>
    <dgm:pt modelId="{638A8EBA-AC4A-4CEE-BDED-D54A9B00F241}" type="pres">
      <dgm:prSet presAssocID="{E5F95BF0-E6EA-4880-9753-E56B1084689F}" presName="rect5ParTxNoCh" presStyleLbl="alignAcc1" presStyleIdx="4" presStyleCnt="5">
        <dgm:presLayoutVars>
          <dgm:chMax val="1"/>
          <dgm:bulletEnabled val="1"/>
        </dgm:presLayoutVars>
      </dgm:prSet>
      <dgm:spPr/>
    </dgm:pt>
  </dgm:ptLst>
  <dgm:cxnLst>
    <dgm:cxn modelId="{4FF1D623-D733-40E5-8A76-18CA62EDF9B0}" type="presOf" srcId="{453DC5FF-4680-443D-8713-BF4369875DE1}" destId="{C8FD7F3D-305B-46E7-9999-3CA933F05E3B}" srcOrd="0" destOrd="0" presId="urn:microsoft.com/office/officeart/2005/8/layout/target3"/>
    <dgm:cxn modelId="{E6B9A02A-775B-4FA2-839E-FC1AEA79CA89}" srcId="{22C33F62-FB64-42B3-A4B6-2813CE63FCC7}" destId="{453DC5FF-4680-443D-8713-BF4369875DE1}" srcOrd="0" destOrd="0" parTransId="{C02D7EF0-D590-439A-96F7-41F109ACC48E}" sibTransId="{8035997E-B10C-4F9B-9724-8EAFDBF373EB}"/>
    <dgm:cxn modelId="{80A39138-17CB-479C-AD23-7D5DDB4D4C52}" type="presOf" srcId="{E0CBABB9-750F-43CE-99D2-7942948C5980}" destId="{30909E47-D162-4E99-BA37-3B936DC2ED77}" srcOrd="0" destOrd="0" presId="urn:microsoft.com/office/officeart/2005/8/layout/target3"/>
    <dgm:cxn modelId="{6B94E03F-D335-442B-8B6F-8A458E0D81BC}" srcId="{22C33F62-FB64-42B3-A4B6-2813CE63FCC7}" destId="{E5F95BF0-E6EA-4880-9753-E56B1084689F}" srcOrd="4" destOrd="0" parTransId="{BBCBE5C1-5B05-47AF-8280-82BED6D86C10}" sibTransId="{DBC5F625-5B3D-405E-801B-21E53AD89068}"/>
    <dgm:cxn modelId="{D1271561-F3F2-44D5-8A7B-5EE96CAEB51C}" type="presOf" srcId="{11B4E25A-3E1A-43D8-944E-BEE02E26E78B}" destId="{E0A1E871-5DC9-4277-A231-F4F7AA1B7F23}" srcOrd="1" destOrd="0" presId="urn:microsoft.com/office/officeart/2005/8/layout/target3"/>
    <dgm:cxn modelId="{74A1BF45-9261-4595-8E4E-784D7F02FB67}" srcId="{22C33F62-FB64-42B3-A4B6-2813CE63FCC7}" destId="{E0CBABB9-750F-43CE-99D2-7942948C5980}" srcOrd="2" destOrd="0" parTransId="{B051E1EC-17A0-4D68-B66C-D409BE06CF4A}" sibTransId="{9DDBE12A-8711-418F-9301-1B475ADE83FE}"/>
    <dgm:cxn modelId="{B58EBE80-C976-4926-9D5C-230ED515AAF0}" type="presOf" srcId="{11B4E25A-3E1A-43D8-944E-BEE02E26E78B}" destId="{395D17AE-F51C-4F09-A22A-3C2A8AAE3B7F}" srcOrd="0" destOrd="0" presId="urn:microsoft.com/office/officeart/2005/8/layout/target3"/>
    <dgm:cxn modelId="{C7720E85-B727-4777-9AD9-2B65966BF1E3}" srcId="{22C33F62-FB64-42B3-A4B6-2813CE63FCC7}" destId="{EE435736-F347-4954-A2F3-86B89E891CB1}" srcOrd="1" destOrd="0" parTransId="{E7169FDD-449E-4CDA-A135-FE4D65727EF3}" sibTransId="{1239F99B-1517-4E7C-A326-47B00DD60A4E}"/>
    <dgm:cxn modelId="{149FBE96-6306-4D04-B8F5-2E5860A26D28}" type="presOf" srcId="{453DC5FF-4680-443D-8713-BF4369875DE1}" destId="{2D32D4C1-75C8-44C2-8BA6-87E5D3710132}" srcOrd="1" destOrd="0" presId="urn:microsoft.com/office/officeart/2005/8/layout/target3"/>
    <dgm:cxn modelId="{93C9CF98-27F1-49DE-A172-0DD62F6DDB09}" type="presOf" srcId="{EE435736-F347-4954-A2F3-86B89E891CB1}" destId="{D825D2C1-3FED-4BE4-9716-39689DD78046}" srcOrd="1" destOrd="0" presId="urn:microsoft.com/office/officeart/2005/8/layout/target3"/>
    <dgm:cxn modelId="{21F077A8-E640-4FAB-AF4A-2240B581639E}" type="presOf" srcId="{E5F95BF0-E6EA-4880-9753-E56B1084689F}" destId="{1DC6427F-C12C-41B9-B057-36E9B1379F2F}" srcOrd="0" destOrd="0" presId="urn:microsoft.com/office/officeart/2005/8/layout/target3"/>
    <dgm:cxn modelId="{EFE113B2-2A41-4D2A-90A3-6B852C516C70}" type="presOf" srcId="{E0CBABB9-750F-43CE-99D2-7942948C5980}" destId="{F3340772-28D5-449F-8422-BC00AA2CF32B}" srcOrd="1" destOrd="0" presId="urn:microsoft.com/office/officeart/2005/8/layout/target3"/>
    <dgm:cxn modelId="{CF7CC3BA-8FE1-48CE-A6AB-2B143F467CF4}" srcId="{22C33F62-FB64-42B3-A4B6-2813CE63FCC7}" destId="{11B4E25A-3E1A-43D8-944E-BEE02E26E78B}" srcOrd="3" destOrd="0" parTransId="{0DC7A133-BB74-42E7-961C-673F30D11DC7}" sibTransId="{C64888CA-6900-4314-87BA-01D86A7EBD0C}"/>
    <dgm:cxn modelId="{D40BE3CF-5704-4B7E-AFEF-82CB163FC3F3}" type="presOf" srcId="{E5F95BF0-E6EA-4880-9753-E56B1084689F}" destId="{638A8EBA-AC4A-4CEE-BDED-D54A9B00F241}" srcOrd="1" destOrd="0" presId="urn:microsoft.com/office/officeart/2005/8/layout/target3"/>
    <dgm:cxn modelId="{9EBCF2D8-6981-4529-85DE-05C7784ADAE4}" type="presOf" srcId="{22C33F62-FB64-42B3-A4B6-2813CE63FCC7}" destId="{1B11F265-6B2F-4994-B22F-E6D888A90DB3}" srcOrd="0" destOrd="0" presId="urn:microsoft.com/office/officeart/2005/8/layout/target3"/>
    <dgm:cxn modelId="{60F23DE9-7E2A-4B40-97E4-6D777EFACACC}" type="presOf" srcId="{EE435736-F347-4954-A2F3-86B89E891CB1}" destId="{E4496674-6D68-4198-B726-49568FDF40C3}" srcOrd="0" destOrd="0" presId="urn:microsoft.com/office/officeart/2005/8/layout/target3"/>
    <dgm:cxn modelId="{E2A1E1DE-99BC-421E-BBFA-4862269270C0}" type="presParOf" srcId="{1B11F265-6B2F-4994-B22F-E6D888A90DB3}" destId="{84DC09C7-F6B9-4622-9390-824AA2F674C9}" srcOrd="0" destOrd="0" presId="urn:microsoft.com/office/officeart/2005/8/layout/target3"/>
    <dgm:cxn modelId="{1CA716AC-A961-42FF-80CF-484ABB3C0801}" type="presParOf" srcId="{1B11F265-6B2F-4994-B22F-E6D888A90DB3}" destId="{09ACF8BC-658A-41EB-9D5D-AE37FEAFCC2F}" srcOrd="1" destOrd="0" presId="urn:microsoft.com/office/officeart/2005/8/layout/target3"/>
    <dgm:cxn modelId="{8F62EB8B-0D6E-4A51-8C10-035A0C70ECA0}" type="presParOf" srcId="{1B11F265-6B2F-4994-B22F-E6D888A90DB3}" destId="{C8FD7F3D-305B-46E7-9999-3CA933F05E3B}" srcOrd="2" destOrd="0" presId="urn:microsoft.com/office/officeart/2005/8/layout/target3"/>
    <dgm:cxn modelId="{F8BE692C-EDC9-4090-9DDF-5E299B881E8C}" type="presParOf" srcId="{1B11F265-6B2F-4994-B22F-E6D888A90DB3}" destId="{44C0B013-CB46-41AD-BFB3-CB3336803472}" srcOrd="3" destOrd="0" presId="urn:microsoft.com/office/officeart/2005/8/layout/target3"/>
    <dgm:cxn modelId="{70B677DA-80B7-42D6-AF62-ED547DF76A95}" type="presParOf" srcId="{1B11F265-6B2F-4994-B22F-E6D888A90DB3}" destId="{85E4D362-66E5-4E80-9294-F89458C75893}" srcOrd="4" destOrd="0" presId="urn:microsoft.com/office/officeart/2005/8/layout/target3"/>
    <dgm:cxn modelId="{638EBB77-9BA2-44E1-B796-562576EBC092}" type="presParOf" srcId="{1B11F265-6B2F-4994-B22F-E6D888A90DB3}" destId="{E4496674-6D68-4198-B726-49568FDF40C3}" srcOrd="5" destOrd="0" presId="urn:microsoft.com/office/officeart/2005/8/layout/target3"/>
    <dgm:cxn modelId="{7E4E4BBE-94E3-4C78-AF86-B4D905FCDF3C}" type="presParOf" srcId="{1B11F265-6B2F-4994-B22F-E6D888A90DB3}" destId="{71155A40-3941-4778-98BB-B12F9650C37C}" srcOrd="6" destOrd="0" presId="urn:microsoft.com/office/officeart/2005/8/layout/target3"/>
    <dgm:cxn modelId="{54F825E5-8152-46F1-8710-1A5485B61818}" type="presParOf" srcId="{1B11F265-6B2F-4994-B22F-E6D888A90DB3}" destId="{3618B98C-B5C8-473E-A31C-55C5F50AEA0C}" srcOrd="7" destOrd="0" presId="urn:microsoft.com/office/officeart/2005/8/layout/target3"/>
    <dgm:cxn modelId="{271E22C1-FF7F-49F8-B1E4-2228BAFF00AA}" type="presParOf" srcId="{1B11F265-6B2F-4994-B22F-E6D888A90DB3}" destId="{30909E47-D162-4E99-BA37-3B936DC2ED77}" srcOrd="8" destOrd="0" presId="urn:microsoft.com/office/officeart/2005/8/layout/target3"/>
    <dgm:cxn modelId="{B0850D1B-27C9-4913-9AB4-68F1224086F5}" type="presParOf" srcId="{1B11F265-6B2F-4994-B22F-E6D888A90DB3}" destId="{E57A289F-2E77-4DB1-8FF2-D95BF94C75B8}" srcOrd="9" destOrd="0" presId="urn:microsoft.com/office/officeart/2005/8/layout/target3"/>
    <dgm:cxn modelId="{2D601B35-B4F0-4AF9-B88B-E1B143F9311A}" type="presParOf" srcId="{1B11F265-6B2F-4994-B22F-E6D888A90DB3}" destId="{5988B4BE-3E15-4835-AFAD-706A22158271}" srcOrd="10" destOrd="0" presId="urn:microsoft.com/office/officeart/2005/8/layout/target3"/>
    <dgm:cxn modelId="{F714CF4D-1080-4A28-ACB8-C90918EBE6BD}" type="presParOf" srcId="{1B11F265-6B2F-4994-B22F-E6D888A90DB3}" destId="{395D17AE-F51C-4F09-A22A-3C2A8AAE3B7F}" srcOrd="11" destOrd="0" presId="urn:microsoft.com/office/officeart/2005/8/layout/target3"/>
    <dgm:cxn modelId="{340C6714-FC2E-49EF-9638-C1ADD80A514E}" type="presParOf" srcId="{1B11F265-6B2F-4994-B22F-E6D888A90DB3}" destId="{555915EE-21E2-4613-9443-ECC57BCB43BA}" srcOrd="12" destOrd="0" presId="urn:microsoft.com/office/officeart/2005/8/layout/target3"/>
    <dgm:cxn modelId="{5CC14921-EB23-4957-B574-0EB48315EB61}" type="presParOf" srcId="{1B11F265-6B2F-4994-B22F-E6D888A90DB3}" destId="{60477C55-AB22-4161-AF43-11737F358561}" srcOrd="13" destOrd="0" presId="urn:microsoft.com/office/officeart/2005/8/layout/target3"/>
    <dgm:cxn modelId="{B4B3E1F7-04C5-4D4B-979F-E9F1DB6E0B5A}" type="presParOf" srcId="{1B11F265-6B2F-4994-B22F-E6D888A90DB3}" destId="{1DC6427F-C12C-41B9-B057-36E9B1379F2F}" srcOrd="14" destOrd="0" presId="urn:microsoft.com/office/officeart/2005/8/layout/target3"/>
    <dgm:cxn modelId="{4FB1B3F5-4428-4220-A1A0-6FCE0754876A}" type="presParOf" srcId="{1B11F265-6B2F-4994-B22F-E6D888A90DB3}" destId="{2D32D4C1-75C8-44C2-8BA6-87E5D3710132}" srcOrd="15" destOrd="0" presId="urn:microsoft.com/office/officeart/2005/8/layout/target3"/>
    <dgm:cxn modelId="{F17456A8-FAB6-447A-8AEF-A0D6441A079A}" type="presParOf" srcId="{1B11F265-6B2F-4994-B22F-E6D888A90DB3}" destId="{D825D2C1-3FED-4BE4-9716-39689DD78046}" srcOrd="16" destOrd="0" presId="urn:microsoft.com/office/officeart/2005/8/layout/target3"/>
    <dgm:cxn modelId="{87C5EFA8-EEC0-40EC-9F2F-B4E0FF91A6EA}" type="presParOf" srcId="{1B11F265-6B2F-4994-B22F-E6D888A90DB3}" destId="{F3340772-28D5-449F-8422-BC00AA2CF32B}" srcOrd="17" destOrd="0" presId="urn:microsoft.com/office/officeart/2005/8/layout/target3"/>
    <dgm:cxn modelId="{0D838A92-B065-4A93-B489-B51FB2B54772}" type="presParOf" srcId="{1B11F265-6B2F-4994-B22F-E6D888A90DB3}" destId="{E0A1E871-5DC9-4277-A231-F4F7AA1B7F23}" srcOrd="18" destOrd="0" presId="urn:microsoft.com/office/officeart/2005/8/layout/target3"/>
    <dgm:cxn modelId="{5DE06482-6CBA-44F6-9AF0-2736C11E1E3A}" type="presParOf" srcId="{1B11F265-6B2F-4994-B22F-E6D888A90DB3}" destId="{638A8EBA-AC4A-4CEE-BDED-D54A9B00F241}" srcOrd="19"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7E0D59D-A639-4D49-9D26-7AF87A911F1A}" type="doc">
      <dgm:prSet loTypeId="urn:microsoft.com/office/officeart/2009/3/layout/IncreasingArrowsProcess" loCatId="process" qsTypeId="urn:microsoft.com/office/officeart/2005/8/quickstyle/simple1" qsCatId="simple" csTypeId="urn:microsoft.com/office/officeart/2005/8/colors/accent3_4" csCatId="accent3"/>
      <dgm:spPr/>
      <dgm:t>
        <a:bodyPr/>
        <a:lstStyle/>
        <a:p>
          <a:endParaRPr lang="en-US"/>
        </a:p>
      </dgm:t>
    </dgm:pt>
    <dgm:pt modelId="{ED137E2F-28D7-47F5-8BE2-34CC5423D2CA}">
      <dgm:prSet/>
      <dgm:spPr/>
      <dgm:t>
        <a:bodyPr/>
        <a:lstStyle/>
        <a:p>
          <a:r>
            <a:rPr lang="en-US" b="1"/>
            <a:t>Strengths</a:t>
          </a:r>
          <a:endParaRPr lang="en-US"/>
        </a:p>
      </dgm:t>
    </dgm:pt>
    <dgm:pt modelId="{84EBD478-50F5-4B12-A8AE-BBD92D41DDFE}" type="parTrans" cxnId="{6D64B7DE-20A8-4A51-AA54-C03D76CDB782}">
      <dgm:prSet/>
      <dgm:spPr/>
      <dgm:t>
        <a:bodyPr/>
        <a:lstStyle/>
        <a:p>
          <a:endParaRPr lang="en-US"/>
        </a:p>
      </dgm:t>
    </dgm:pt>
    <dgm:pt modelId="{86250870-E472-4151-A94B-1D5D0E23FB02}" type="sibTrans" cxnId="{6D64B7DE-20A8-4A51-AA54-C03D76CDB782}">
      <dgm:prSet/>
      <dgm:spPr/>
      <dgm:t>
        <a:bodyPr/>
        <a:lstStyle/>
        <a:p>
          <a:endParaRPr lang="en-US"/>
        </a:p>
      </dgm:t>
    </dgm:pt>
    <dgm:pt modelId="{5881DD58-01B8-4808-BCDE-4B788077B4FE}">
      <dgm:prSet/>
      <dgm:spPr/>
      <dgm:t>
        <a:bodyPr/>
        <a:lstStyle/>
        <a:p>
          <a:pPr>
            <a:buFont typeface="Wingdings" panose="05000000000000000000" pitchFamily="2" charset="2"/>
            <a:buChar char="§"/>
          </a:pPr>
          <a:r>
            <a:rPr lang="en-US" dirty="0"/>
            <a:t>Strong association with Year of </a:t>
          </a:r>
          <a:r>
            <a:rPr lang="en-US" dirty="0" err="1"/>
            <a:t>Croeso</a:t>
          </a:r>
          <a:r>
            <a:rPr lang="en-US" dirty="0"/>
            <a:t> 2025 campaign</a:t>
          </a:r>
        </a:p>
      </dgm:t>
    </dgm:pt>
    <dgm:pt modelId="{0224E825-7948-4F6B-816C-8779347F5B70}" type="parTrans" cxnId="{E05C1B31-B884-4001-8122-1113BBF21CCD}">
      <dgm:prSet/>
      <dgm:spPr/>
      <dgm:t>
        <a:bodyPr/>
        <a:lstStyle/>
        <a:p>
          <a:endParaRPr lang="en-US"/>
        </a:p>
      </dgm:t>
    </dgm:pt>
    <dgm:pt modelId="{D6C33E01-6515-44AE-B8F8-A43344922B3E}" type="sibTrans" cxnId="{E05C1B31-B884-4001-8122-1113BBF21CCD}">
      <dgm:prSet/>
      <dgm:spPr/>
      <dgm:t>
        <a:bodyPr/>
        <a:lstStyle/>
        <a:p>
          <a:endParaRPr lang="en-US"/>
        </a:p>
      </dgm:t>
    </dgm:pt>
    <dgm:pt modelId="{4366D88C-3E4D-483A-8007-5C88089950E7}">
      <dgm:prSet/>
      <dgm:spPr/>
      <dgm:t>
        <a:bodyPr/>
        <a:lstStyle/>
        <a:p>
          <a:pPr>
            <a:buFont typeface="Wingdings" panose="05000000000000000000" pitchFamily="2" charset="2"/>
            <a:buChar char="§"/>
          </a:pPr>
          <a:r>
            <a:rPr lang="en-US" dirty="0"/>
            <a:t>Unique Welsh culture, arts, and welcoming atmosphere</a:t>
          </a:r>
        </a:p>
      </dgm:t>
    </dgm:pt>
    <dgm:pt modelId="{C2157882-A449-4E96-9C1B-A1DA6949DFE0}" type="parTrans" cxnId="{3766A1C6-9DF6-4674-AB59-5D972976055D}">
      <dgm:prSet/>
      <dgm:spPr/>
      <dgm:t>
        <a:bodyPr/>
        <a:lstStyle/>
        <a:p>
          <a:endParaRPr lang="en-US"/>
        </a:p>
      </dgm:t>
    </dgm:pt>
    <dgm:pt modelId="{03262429-ABAA-49EC-BD39-4362E3F201C5}" type="sibTrans" cxnId="{3766A1C6-9DF6-4674-AB59-5D972976055D}">
      <dgm:prSet/>
      <dgm:spPr/>
      <dgm:t>
        <a:bodyPr/>
        <a:lstStyle/>
        <a:p>
          <a:endParaRPr lang="en-US"/>
        </a:p>
      </dgm:t>
    </dgm:pt>
    <dgm:pt modelId="{FCD315AC-5CA3-46D2-A745-067BC6DF0BA1}">
      <dgm:prSet/>
      <dgm:spPr/>
      <dgm:t>
        <a:bodyPr/>
        <a:lstStyle/>
        <a:p>
          <a:r>
            <a:rPr lang="en-US" b="1"/>
            <a:t>Weaknesses</a:t>
          </a:r>
          <a:endParaRPr lang="en-US"/>
        </a:p>
      </dgm:t>
    </dgm:pt>
    <dgm:pt modelId="{3C3052AB-4835-463C-8ADD-45FF9CA742EB}" type="parTrans" cxnId="{503F1977-35DC-4A66-85F4-65F9D80641A7}">
      <dgm:prSet/>
      <dgm:spPr/>
      <dgm:t>
        <a:bodyPr/>
        <a:lstStyle/>
        <a:p>
          <a:endParaRPr lang="en-US"/>
        </a:p>
      </dgm:t>
    </dgm:pt>
    <dgm:pt modelId="{2952807F-790D-4825-9EE0-3A0CC15DE6BA}" type="sibTrans" cxnId="{503F1977-35DC-4A66-85F4-65F9D80641A7}">
      <dgm:prSet/>
      <dgm:spPr/>
      <dgm:t>
        <a:bodyPr/>
        <a:lstStyle/>
        <a:p>
          <a:endParaRPr lang="en-US"/>
        </a:p>
      </dgm:t>
    </dgm:pt>
    <dgm:pt modelId="{2C0757E3-1022-4D0A-BC0D-620078EE8268}">
      <dgm:prSet/>
      <dgm:spPr/>
      <dgm:t>
        <a:bodyPr/>
        <a:lstStyle/>
        <a:p>
          <a:r>
            <a:rPr lang="en-US" dirty="0"/>
            <a:t>New event with limited brand awareness</a:t>
          </a:r>
        </a:p>
      </dgm:t>
    </dgm:pt>
    <dgm:pt modelId="{5215E3DC-763A-4548-89DA-D024EB6A4AA6}" type="parTrans" cxnId="{91FF67E6-4355-4180-A624-F414EDEC0FA7}">
      <dgm:prSet/>
      <dgm:spPr/>
      <dgm:t>
        <a:bodyPr/>
        <a:lstStyle/>
        <a:p>
          <a:endParaRPr lang="en-US"/>
        </a:p>
      </dgm:t>
    </dgm:pt>
    <dgm:pt modelId="{41940D20-A4AC-41A2-B93F-3C58FE3D020F}" type="sibTrans" cxnId="{91FF67E6-4355-4180-A624-F414EDEC0FA7}">
      <dgm:prSet/>
      <dgm:spPr/>
      <dgm:t>
        <a:bodyPr/>
        <a:lstStyle/>
        <a:p>
          <a:endParaRPr lang="en-US"/>
        </a:p>
      </dgm:t>
    </dgm:pt>
    <dgm:pt modelId="{174278C0-0AF1-41E9-9949-E52B0F81AD22}">
      <dgm:prSet/>
      <dgm:spPr/>
      <dgm:t>
        <a:bodyPr/>
        <a:lstStyle/>
        <a:p>
          <a:r>
            <a:rPr lang="en-US" dirty="0"/>
            <a:t>Possible logistical challenges</a:t>
          </a:r>
        </a:p>
      </dgm:t>
    </dgm:pt>
    <dgm:pt modelId="{72703C80-B2A4-411C-B1CD-40101660D842}" type="parTrans" cxnId="{B39699E1-AF97-43B3-9BBC-BDBE42D3D292}">
      <dgm:prSet/>
      <dgm:spPr/>
      <dgm:t>
        <a:bodyPr/>
        <a:lstStyle/>
        <a:p>
          <a:endParaRPr lang="en-US"/>
        </a:p>
      </dgm:t>
    </dgm:pt>
    <dgm:pt modelId="{170EA722-9291-414C-ABF5-5AF6E2100D1B}" type="sibTrans" cxnId="{B39699E1-AF97-43B3-9BBC-BDBE42D3D292}">
      <dgm:prSet/>
      <dgm:spPr/>
      <dgm:t>
        <a:bodyPr/>
        <a:lstStyle/>
        <a:p>
          <a:endParaRPr lang="en-US"/>
        </a:p>
      </dgm:t>
    </dgm:pt>
    <dgm:pt modelId="{25EA28CF-96BF-4B5C-8781-96250F0BCC3F}">
      <dgm:prSet/>
      <dgm:spPr/>
      <dgm:t>
        <a:bodyPr/>
        <a:lstStyle/>
        <a:p>
          <a:r>
            <a:rPr lang="en-US" dirty="0"/>
            <a:t>Competing for tourist attention internationally</a:t>
          </a:r>
        </a:p>
      </dgm:t>
    </dgm:pt>
    <dgm:pt modelId="{CEEB5D11-6CCB-470C-8DCD-7063D9B8AE5E}" type="parTrans" cxnId="{C78ECEEB-9D37-48DE-B9E2-DD4C0D6192D0}">
      <dgm:prSet/>
      <dgm:spPr/>
      <dgm:t>
        <a:bodyPr/>
        <a:lstStyle/>
        <a:p>
          <a:endParaRPr lang="en-US"/>
        </a:p>
      </dgm:t>
    </dgm:pt>
    <dgm:pt modelId="{BFAA101E-5FE1-4698-A1A5-5D0ABAD26DC7}" type="sibTrans" cxnId="{C78ECEEB-9D37-48DE-B9E2-DD4C0D6192D0}">
      <dgm:prSet/>
      <dgm:spPr/>
      <dgm:t>
        <a:bodyPr/>
        <a:lstStyle/>
        <a:p>
          <a:endParaRPr lang="en-US"/>
        </a:p>
      </dgm:t>
    </dgm:pt>
    <dgm:pt modelId="{ECDD12F5-EF03-4600-BB3A-1F6D59B22E43}">
      <dgm:prSet/>
      <dgm:spPr/>
      <dgm:t>
        <a:bodyPr/>
        <a:lstStyle/>
        <a:p>
          <a:r>
            <a:rPr lang="en-US" b="1"/>
            <a:t>Opportunities</a:t>
          </a:r>
          <a:endParaRPr lang="en-US"/>
        </a:p>
      </dgm:t>
    </dgm:pt>
    <dgm:pt modelId="{4400C4EB-7821-4BF7-91F0-40A7A9428B2E}" type="parTrans" cxnId="{8A02BE0E-19C6-4387-BAC0-056AA990A010}">
      <dgm:prSet/>
      <dgm:spPr/>
      <dgm:t>
        <a:bodyPr/>
        <a:lstStyle/>
        <a:p>
          <a:endParaRPr lang="en-US"/>
        </a:p>
      </dgm:t>
    </dgm:pt>
    <dgm:pt modelId="{76D75BEC-7B1A-49A4-B436-3EBD626F3D7F}" type="sibTrans" cxnId="{8A02BE0E-19C6-4387-BAC0-056AA990A010}">
      <dgm:prSet/>
      <dgm:spPr/>
      <dgm:t>
        <a:bodyPr/>
        <a:lstStyle/>
        <a:p>
          <a:endParaRPr lang="en-US"/>
        </a:p>
      </dgm:t>
    </dgm:pt>
    <dgm:pt modelId="{3D0A5D6E-8BCA-4D90-A608-91A58E0833B8}">
      <dgm:prSet/>
      <dgm:spPr/>
      <dgm:t>
        <a:bodyPr/>
        <a:lstStyle/>
        <a:p>
          <a:r>
            <a:rPr lang="en-US"/>
            <a:t>Growth in cultural and experiential tourism</a:t>
          </a:r>
        </a:p>
      </dgm:t>
    </dgm:pt>
    <dgm:pt modelId="{F4A67D57-1D23-4C56-92AC-2621AB67F451}" type="parTrans" cxnId="{82C2D4C0-7CF9-4B31-8DC3-12B47913C91C}">
      <dgm:prSet/>
      <dgm:spPr/>
      <dgm:t>
        <a:bodyPr/>
        <a:lstStyle/>
        <a:p>
          <a:endParaRPr lang="en-US"/>
        </a:p>
      </dgm:t>
    </dgm:pt>
    <dgm:pt modelId="{29F94745-BA80-4F93-BF04-C715FCB53121}" type="sibTrans" cxnId="{82C2D4C0-7CF9-4B31-8DC3-12B47913C91C}">
      <dgm:prSet/>
      <dgm:spPr/>
      <dgm:t>
        <a:bodyPr/>
        <a:lstStyle/>
        <a:p>
          <a:endParaRPr lang="en-US"/>
        </a:p>
      </dgm:t>
    </dgm:pt>
    <dgm:pt modelId="{152D945F-9219-4413-8F5F-3DD56478C485}">
      <dgm:prSet/>
      <dgm:spPr/>
      <dgm:t>
        <a:bodyPr/>
        <a:lstStyle/>
        <a:p>
          <a:r>
            <a:rPr lang="en-US" dirty="0"/>
            <a:t>Potential partnerships with local businesses and tourism bodies</a:t>
          </a:r>
        </a:p>
      </dgm:t>
    </dgm:pt>
    <dgm:pt modelId="{188671B0-1460-4D75-BDB3-1D974AFCFB68}" type="parTrans" cxnId="{44DF5993-434C-427A-BCD2-84068D4666AC}">
      <dgm:prSet/>
      <dgm:spPr/>
      <dgm:t>
        <a:bodyPr/>
        <a:lstStyle/>
        <a:p>
          <a:endParaRPr lang="en-US"/>
        </a:p>
      </dgm:t>
    </dgm:pt>
    <dgm:pt modelId="{727153FB-DBEC-4F59-B2D0-1D1C8CB2B6D0}" type="sibTrans" cxnId="{44DF5993-434C-427A-BCD2-84068D4666AC}">
      <dgm:prSet/>
      <dgm:spPr/>
      <dgm:t>
        <a:bodyPr/>
        <a:lstStyle/>
        <a:p>
          <a:endParaRPr lang="en-US"/>
        </a:p>
      </dgm:t>
    </dgm:pt>
    <dgm:pt modelId="{9C3630F8-729E-4CEF-A303-7B784C878D06}">
      <dgm:prSet/>
      <dgm:spPr/>
      <dgm:t>
        <a:bodyPr/>
        <a:lstStyle/>
        <a:p>
          <a:r>
            <a:rPr lang="en-US"/>
            <a:t>Increasing awareness could expand event reach (Goldblatt, 2005)</a:t>
          </a:r>
        </a:p>
      </dgm:t>
    </dgm:pt>
    <dgm:pt modelId="{202CBC50-4888-493D-AC84-CF1741645A7B}" type="parTrans" cxnId="{66FBB4CD-F6B4-4858-A60E-A932F5FCE13F}">
      <dgm:prSet/>
      <dgm:spPr/>
      <dgm:t>
        <a:bodyPr/>
        <a:lstStyle/>
        <a:p>
          <a:endParaRPr lang="en-US"/>
        </a:p>
      </dgm:t>
    </dgm:pt>
    <dgm:pt modelId="{D29914B7-3B99-4F7F-BA0C-ADDA760FDFA7}" type="sibTrans" cxnId="{66FBB4CD-F6B4-4858-A60E-A932F5FCE13F}">
      <dgm:prSet/>
      <dgm:spPr/>
      <dgm:t>
        <a:bodyPr/>
        <a:lstStyle/>
        <a:p>
          <a:endParaRPr lang="en-US"/>
        </a:p>
      </dgm:t>
    </dgm:pt>
    <dgm:pt modelId="{6CB9E0A6-CF99-4F73-BE67-7D7920195E9E}">
      <dgm:prSet/>
      <dgm:spPr/>
      <dgm:t>
        <a:bodyPr/>
        <a:lstStyle/>
        <a:p>
          <a:r>
            <a:rPr lang="en-US" b="1"/>
            <a:t>Threats</a:t>
          </a:r>
          <a:endParaRPr lang="en-US"/>
        </a:p>
      </dgm:t>
    </dgm:pt>
    <dgm:pt modelId="{92615548-5937-4A67-A4CF-23725592A37B}" type="parTrans" cxnId="{40664F6D-C6F0-4B35-A8CA-2662B0C6D236}">
      <dgm:prSet/>
      <dgm:spPr/>
      <dgm:t>
        <a:bodyPr/>
        <a:lstStyle/>
        <a:p>
          <a:endParaRPr lang="en-US"/>
        </a:p>
      </dgm:t>
    </dgm:pt>
    <dgm:pt modelId="{8612F8FE-207A-447F-8DA5-74B04689F961}" type="sibTrans" cxnId="{40664F6D-C6F0-4B35-A8CA-2662B0C6D236}">
      <dgm:prSet/>
      <dgm:spPr/>
      <dgm:t>
        <a:bodyPr/>
        <a:lstStyle/>
        <a:p>
          <a:endParaRPr lang="en-US"/>
        </a:p>
      </dgm:t>
    </dgm:pt>
    <dgm:pt modelId="{2DADDE9C-2E33-4B2E-80D7-2CF025561067}">
      <dgm:prSet/>
      <dgm:spPr/>
      <dgm:t>
        <a:bodyPr/>
        <a:lstStyle/>
        <a:p>
          <a:r>
            <a:rPr lang="en-US"/>
            <a:t>Weather-related risks</a:t>
          </a:r>
        </a:p>
      </dgm:t>
    </dgm:pt>
    <dgm:pt modelId="{8808F9AE-0DE2-4A8D-B7DC-711E07970213}" type="parTrans" cxnId="{1121D3A2-99B2-43BE-A886-E7C7175D46D1}">
      <dgm:prSet/>
      <dgm:spPr/>
      <dgm:t>
        <a:bodyPr/>
        <a:lstStyle/>
        <a:p>
          <a:endParaRPr lang="en-US"/>
        </a:p>
      </dgm:t>
    </dgm:pt>
    <dgm:pt modelId="{9F0EB95D-FB63-4B8E-AB9B-C64F0BB2CCD9}" type="sibTrans" cxnId="{1121D3A2-99B2-43BE-A886-E7C7175D46D1}">
      <dgm:prSet/>
      <dgm:spPr/>
      <dgm:t>
        <a:bodyPr/>
        <a:lstStyle/>
        <a:p>
          <a:endParaRPr lang="en-US"/>
        </a:p>
      </dgm:t>
    </dgm:pt>
    <dgm:pt modelId="{812EAE6B-CC3F-40CF-9279-A1552640EC28}">
      <dgm:prSet/>
      <dgm:spPr/>
      <dgm:t>
        <a:bodyPr/>
        <a:lstStyle/>
        <a:p>
          <a:r>
            <a:rPr lang="en-US"/>
            <a:t>Competition from established festivals</a:t>
          </a:r>
        </a:p>
      </dgm:t>
    </dgm:pt>
    <dgm:pt modelId="{1933B430-3751-42CC-BC88-838DADBD699D}" type="parTrans" cxnId="{CB4B2AF7-5D16-4ECA-A3B0-966FA201FC8C}">
      <dgm:prSet/>
      <dgm:spPr/>
      <dgm:t>
        <a:bodyPr/>
        <a:lstStyle/>
        <a:p>
          <a:endParaRPr lang="en-US"/>
        </a:p>
      </dgm:t>
    </dgm:pt>
    <dgm:pt modelId="{02206B77-7658-4F4D-B9A2-68373BF4C7FB}" type="sibTrans" cxnId="{CB4B2AF7-5D16-4ECA-A3B0-966FA201FC8C}">
      <dgm:prSet/>
      <dgm:spPr/>
      <dgm:t>
        <a:bodyPr/>
        <a:lstStyle/>
        <a:p>
          <a:endParaRPr lang="en-US"/>
        </a:p>
      </dgm:t>
    </dgm:pt>
    <dgm:pt modelId="{2DB02BBF-EAA7-428D-B891-0DE13F80D023}">
      <dgm:prSet/>
      <dgm:spPr/>
      <dgm:t>
        <a:bodyPr/>
        <a:lstStyle/>
        <a:p>
          <a:r>
            <a:rPr lang="en-US"/>
            <a:t>Economic uncertainties requiring strong risk management</a:t>
          </a:r>
        </a:p>
      </dgm:t>
    </dgm:pt>
    <dgm:pt modelId="{FEFE11BD-1D60-452A-A221-D9E68E407D16}" type="parTrans" cxnId="{386952C5-11F9-4A1E-9021-08845E8B089F}">
      <dgm:prSet/>
      <dgm:spPr/>
      <dgm:t>
        <a:bodyPr/>
        <a:lstStyle/>
        <a:p>
          <a:endParaRPr lang="en-US"/>
        </a:p>
      </dgm:t>
    </dgm:pt>
    <dgm:pt modelId="{6696020D-A8B6-459A-B3B4-23300FF18B1B}" type="sibTrans" cxnId="{386952C5-11F9-4A1E-9021-08845E8B089F}">
      <dgm:prSet/>
      <dgm:spPr/>
      <dgm:t>
        <a:bodyPr/>
        <a:lstStyle/>
        <a:p>
          <a:endParaRPr lang="en-US"/>
        </a:p>
      </dgm:t>
    </dgm:pt>
    <dgm:pt modelId="{4B2A422C-C859-4415-99F3-5F0BACD2C543}" type="pres">
      <dgm:prSet presAssocID="{97E0D59D-A639-4D49-9D26-7AF87A911F1A}" presName="Name0" presStyleCnt="0">
        <dgm:presLayoutVars>
          <dgm:chMax val="5"/>
          <dgm:chPref val="5"/>
          <dgm:dir/>
          <dgm:animLvl val="lvl"/>
        </dgm:presLayoutVars>
      </dgm:prSet>
      <dgm:spPr/>
    </dgm:pt>
    <dgm:pt modelId="{408E6B84-3BC5-4414-AE5C-DEF82668B357}" type="pres">
      <dgm:prSet presAssocID="{ED137E2F-28D7-47F5-8BE2-34CC5423D2CA}" presName="parentText1" presStyleLbl="node1" presStyleIdx="0" presStyleCnt="4">
        <dgm:presLayoutVars>
          <dgm:chMax/>
          <dgm:chPref val="3"/>
          <dgm:bulletEnabled val="1"/>
        </dgm:presLayoutVars>
      </dgm:prSet>
      <dgm:spPr/>
    </dgm:pt>
    <dgm:pt modelId="{B72BDA98-678B-4556-B930-0C515126C6AC}" type="pres">
      <dgm:prSet presAssocID="{ED137E2F-28D7-47F5-8BE2-34CC5423D2CA}" presName="childText1" presStyleLbl="solidAlignAcc1" presStyleIdx="0" presStyleCnt="4">
        <dgm:presLayoutVars>
          <dgm:chMax val="0"/>
          <dgm:chPref val="0"/>
          <dgm:bulletEnabled val="1"/>
        </dgm:presLayoutVars>
      </dgm:prSet>
      <dgm:spPr/>
    </dgm:pt>
    <dgm:pt modelId="{44D7A296-92D7-4CA6-A5B2-338E9A6D375F}" type="pres">
      <dgm:prSet presAssocID="{FCD315AC-5CA3-46D2-A745-067BC6DF0BA1}" presName="parentText2" presStyleLbl="node1" presStyleIdx="1" presStyleCnt="4">
        <dgm:presLayoutVars>
          <dgm:chMax/>
          <dgm:chPref val="3"/>
          <dgm:bulletEnabled val="1"/>
        </dgm:presLayoutVars>
      </dgm:prSet>
      <dgm:spPr/>
    </dgm:pt>
    <dgm:pt modelId="{B9E8E4CD-1D2F-4008-969F-F40D528D697B}" type="pres">
      <dgm:prSet presAssocID="{FCD315AC-5CA3-46D2-A745-067BC6DF0BA1}" presName="childText2" presStyleLbl="solidAlignAcc1" presStyleIdx="1" presStyleCnt="4">
        <dgm:presLayoutVars>
          <dgm:chMax val="0"/>
          <dgm:chPref val="0"/>
          <dgm:bulletEnabled val="1"/>
        </dgm:presLayoutVars>
      </dgm:prSet>
      <dgm:spPr/>
    </dgm:pt>
    <dgm:pt modelId="{5363A94F-CF93-443D-90A4-5E832EB2B775}" type="pres">
      <dgm:prSet presAssocID="{ECDD12F5-EF03-4600-BB3A-1F6D59B22E43}" presName="parentText3" presStyleLbl="node1" presStyleIdx="2" presStyleCnt="4">
        <dgm:presLayoutVars>
          <dgm:chMax/>
          <dgm:chPref val="3"/>
          <dgm:bulletEnabled val="1"/>
        </dgm:presLayoutVars>
      </dgm:prSet>
      <dgm:spPr/>
    </dgm:pt>
    <dgm:pt modelId="{2BBE0FC3-B84A-43FE-AEEB-73B55965E006}" type="pres">
      <dgm:prSet presAssocID="{ECDD12F5-EF03-4600-BB3A-1F6D59B22E43}" presName="childText3" presStyleLbl="solidAlignAcc1" presStyleIdx="2" presStyleCnt="4">
        <dgm:presLayoutVars>
          <dgm:chMax val="0"/>
          <dgm:chPref val="0"/>
          <dgm:bulletEnabled val="1"/>
        </dgm:presLayoutVars>
      </dgm:prSet>
      <dgm:spPr/>
    </dgm:pt>
    <dgm:pt modelId="{AA798915-B43A-4624-8D33-0E86BFD04066}" type="pres">
      <dgm:prSet presAssocID="{6CB9E0A6-CF99-4F73-BE67-7D7920195E9E}" presName="parentText4" presStyleLbl="node1" presStyleIdx="3" presStyleCnt="4">
        <dgm:presLayoutVars>
          <dgm:chMax/>
          <dgm:chPref val="3"/>
          <dgm:bulletEnabled val="1"/>
        </dgm:presLayoutVars>
      </dgm:prSet>
      <dgm:spPr/>
    </dgm:pt>
    <dgm:pt modelId="{747C1984-A013-4911-94C5-9F6502F776E6}" type="pres">
      <dgm:prSet presAssocID="{6CB9E0A6-CF99-4F73-BE67-7D7920195E9E}" presName="childText4" presStyleLbl="solidAlignAcc1" presStyleIdx="3" presStyleCnt="4">
        <dgm:presLayoutVars>
          <dgm:chMax val="0"/>
          <dgm:chPref val="0"/>
          <dgm:bulletEnabled val="1"/>
        </dgm:presLayoutVars>
      </dgm:prSet>
      <dgm:spPr/>
    </dgm:pt>
  </dgm:ptLst>
  <dgm:cxnLst>
    <dgm:cxn modelId="{8A02BE0E-19C6-4387-BAC0-056AA990A010}" srcId="{97E0D59D-A639-4D49-9D26-7AF87A911F1A}" destId="{ECDD12F5-EF03-4600-BB3A-1F6D59B22E43}" srcOrd="2" destOrd="0" parTransId="{4400C4EB-7821-4BF7-91F0-40A7A9428B2E}" sibTransId="{76D75BEC-7B1A-49A4-B436-3EBD626F3D7F}"/>
    <dgm:cxn modelId="{0AFF1A12-00CA-4203-BD15-9C63E0958287}" type="presOf" srcId="{5881DD58-01B8-4808-BCDE-4B788077B4FE}" destId="{B72BDA98-678B-4556-B930-0C515126C6AC}" srcOrd="0" destOrd="0" presId="urn:microsoft.com/office/officeart/2009/3/layout/IncreasingArrowsProcess"/>
    <dgm:cxn modelId="{E9BA9626-8F96-4CA5-BA4E-70646E137A27}" type="presOf" srcId="{ED137E2F-28D7-47F5-8BE2-34CC5423D2CA}" destId="{408E6B84-3BC5-4414-AE5C-DEF82668B357}" srcOrd="0" destOrd="0" presId="urn:microsoft.com/office/officeart/2009/3/layout/IncreasingArrowsProcess"/>
    <dgm:cxn modelId="{E05C1B31-B884-4001-8122-1113BBF21CCD}" srcId="{ED137E2F-28D7-47F5-8BE2-34CC5423D2CA}" destId="{5881DD58-01B8-4808-BCDE-4B788077B4FE}" srcOrd="0" destOrd="0" parTransId="{0224E825-7948-4F6B-816C-8779347F5B70}" sibTransId="{D6C33E01-6515-44AE-B8F8-A43344922B3E}"/>
    <dgm:cxn modelId="{ABD22239-5CD6-4EFD-87E4-4273C466BB21}" type="presOf" srcId="{4366D88C-3E4D-483A-8007-5C88089950E7}" destId="{B72BDA98-678B-4556-B930-0C515126C6AC}" srcOrd="0" destOrd="1" presId="urn:microsoft.com/office/officeart/2009/3/layout/IncreasingArrowsProcess"/>
    <dgm:cxn modelId="{49B1513A-EFB0-4789-9C16-54BC2C740686}" type="presOf" srcId="{97E0D59D-A639-4D49-9D26-7AF87A911F1A}" destId="{4B2A422C-C859-4415-99F3-5F0BACD2C543}" srcOrd="0" destOrd="0" presId="urn:microsoft.com/office/officeart/2009/3/layout/IncreasingArrowsProcess"/>
    <dgm:cxn modelId="{89E6CC41-2DE4-4A69-B4E5-07EDF69214E2}" type="presOf" srcId="{ECDD12F5-EF03-4600-BB3A-1F6D59B22E43}" destId="{5363A94F-CF93-443D-90A4-5E832EB2B775}" srcOrd="0" destOrd="0" presId="urn:microsoft.com/office/officeart/2009/3/layout/IncreasingArrowsProcess"/>
    <dgm:cxn modelId="{C1FB5045-8A9F-4E0B-BC23-CE0CEE020146}" type="presOf" srcId="{2DB02BBF-EAA7-428D-B891-0DE13F80D023}" destId="{747C1984-A013-4911-94C5-9F6502F776E6}" srcOrd="0" destOrd="2" presId="urn:microsoft.com/office/officeart/2009/3/layout/IncreasingArrowsProcess"/>
    <dgm:cxn modelId="{A422FA48-6720-4F8E-9298-B8D9214E9710}" type="presOf" srcId="{25EA28CF-96BF-4B5C-8781-96250F0BCC3F}" destId="{B9E8E4CD-1D2F-4008-969F-F40D528D697B}" srcOrd="0" destOrd="2" presId="urn:microsoft.com/office/officeart/2009/3/layout/IncreasingArrowsProcess"/>
    <dgm:cxn modelId="{40664F6D-C6F0-4B35-A8CA-2662B0C6D236}" srcId="{97E0D59D-A639-4D49-9D26-7AF87A911F1A}" destId="{6CB9E0A6-CF99-4F73-BE67-7D7920195E9E}" srcOrd="3" destOrd="0" parTransId="{92615548-5937-4A67-A4CF-23725592A37B}" sibTransId="{8612F8FE-207A-447F-8DA5-74B04689F961}"/>
    <dgm:cxn modelId="{7628C171-BE18-4982-979E-DA806A518ECC}" type="presOf" srcId="{FCD315AC-5CA3-46D2-A745-067BC6DF0BA1}" destId="{44D7A296-92D7-4CA6-A5B2-338E9A6D375F}" srcOrd="0" destOrd="0" presId="urn:microsoft.com/office/officeart/2009/3/layout/IncreasingArrowsProcess"/>
    <dgm:cxn modelId="{582B6F74-38E9-4B57-817A-48CD5352547A}" type="presOf" srcId="{2C0757E3-1022-4D0A-BC0D-620078EE8268}" destId="{B9E8E4CD-1D2F-4008-969F-F40D528D697B}" srcOrd="0" destOrd="0" presId="urn:microsoft.com/office/officeart/2009/3/layout/IncreasingArrowsProcess"/>
    <dgm:cxn modelId="{503F1977-35DC-4A66-85F4-65F9D80641A7}" srcId="{97E0D59D-A639-4D49-9D26-7AF87A911F1A}" destId="{FCD315AC-5CA3-46D2-A745-067BC6DF0BA1}" srcOrd="1" destOrd="0" parTransId="{3C3052AB-4835-463C-8ADD-45FF9CA742EB}" sibTransId="{2952807F-790D-4825-9EE0-3A0CC15DE6BA}"/>
    <dgm:cxn modelId="{B72F9678-A319-4669-A9DF-AA002CD2DC77}" type="presOf" srcId="{174278C0-0AF1-41E9-9949-E52B0F81AD22}" destId="{B9E8E4CD-1D2F-4008-969F-F40D528D697B}" srcOrd="0" destOrd="1" presId="urn:microsoft.com/office/officeart/2009/3/layout/IncreasingArrowsProcess"/>
    <dgm:cxn modelId="{7B3CA881-CE67-4CB5-9F95-17C4F86A5B00}" type="presOf" srcId="{812EAE6B-CC3F-40CF-9279-A1552640EC28}" destId="{747C1984-A013-4911-94C5-9F6502F776E6}" srcOrd="0" destOrd="1" presId="urn:microsoft.com/office/officeart/2009/3/layout/IncreasingArrowsProcess"/>
    <dgm:cxn modelId="{E55DD682-7F41-49F3-9C51-B6383DEDFE9D}" type="presOf" srcId="{6CB9E0A6-CF99-4F73-BE67-7D7920195E9E}" destId="{AA798915-B43A-4624-8D33-0E86BFD04066}" srcOrd="0" destOrd="0" presId="urn:microsoft.com/office/officeart/2009/3/layout/IncreasingArrowsProcess"/>
    <dgm:cxn modelId="{44DF5993-434C-427A-BCD2-84068D4666AC}" srcId="{ECDD12F5-EF03-4600-BB3A-1F6D59B22E43}" destId="{152D945F-9219-4413-8F5F-3DD56478C485}" srcOrd="1" destOrd="0" parTransId="{188671B0-1460-4D75-BDB3-1D974AFCFB68}" sibTransId="{727153FB-DBEC-4F59-B2D0-1D1C8CB2B6D0}"/>
    <dgm:cxn modelId="{EBC553A1-B73D-41B6-BF49-BC90A06CE15E}" type="presOf" srcId="{9C3630F8-729E-4CEF-A303-7B784C878D06}" destId="{2BBE0FC3-B84A-43FE-AEEB-73B55965E006}" srcOrd="0" destOrd="2" presId="urn:microsoft.com/office/officeart/2009/3/layout/IncreasingArrowsProcess"/>
    <dgm:cxn modelId="{1121D3A2-99B2-43BE-A886-E7C7175D46D1}" srcId="{6CB9E0A6-CF99-4F73-BE67-7D7920195E9E}" destId="{2DADDE9C-2E33-4B2E-80D7-2CF025561067}" srcOrd="0" destOrd="0" parTransId="{8808F9AE-0DE2-4A8D-B7DC-711E07970213}" sibTransId="{9F0EB95D-FB63-4B8E-AB9B-C64F0BB2CCD9}"/>
    <dgm:cxn modelId="{82C2D4C0-7CF9-4B31-8DC3-12B47913C91C}" srcId="{ECDD12F5-EF03-4600-BB3A-1F6D59B22E43}" destId="{3D0A5D6E-8BCA-4D90-A608-91A58E0833B8}" srcOrd="0" destOrd="0" parTransId="{F4A67D57-1D23-4C56-92AC-2621AB67F451}" sibTransId="{29F94745-BA80-4F93-BF04-C715FCB53121}"/>
    <dgm:cxn modelId="{386952C5-11F9-4A1E-9021-08845E8B089F}" srcId="{6CB9E0A6-CF99-4F73-BE67-7D7920195E9E}" destId="{2DB02BBF-EAA7-428D-B891-0DE13F80D023}" srcOrd="2" destOrd="0" parTransId="{FEFE11BD-1D60-452A-A221-D9E68E407D16}" sibTransId="{6696020D-A8B6-459A-B3B4-23300FF18B1B}"/>
    <dgm:cxn modelId="{3766A1C6-9DF6-4674-AB59-5D972976055D}" srcId="{ED137E2F-28D7-47F5-8BE2-34CC5423D2CA}" destId="{4366D88C-3E4D-483A-8007-5C88089950E7}" srcOrd="1" destOrd="0" parTransId="{C2157882-A449-4E96-9C1B-A1DA6949DFE0}" sibTransId="{03262429-ABAA-49EC-BD39-4362E3F201C5}"/>
    <dgm:cxn modelId="{6EC8B1CD-0517-4F42-9447-4A28FAC4A293}" type="presOf" srcId="{3D0A5D6E-8BCA-4D90-A608-91A58E0833B8}" destId="{2BBE0FC3-B84A-43FE-AEEB-73B55965E006}" srcOrd="0" destOrd="0" presId="urn:microsoft.com/office/officeart/2009/3/layout/IncreasingArrowsProcess"/>
    <dgm:cxn modelId="{66FBB4CD-F6B4-4858-A60E-A932F5FCE13F}" srcId="{ECDD12F5-EF03-4600-BB3A-1F6D59B22E43}" destId="{9C3630F8-729E-4CEF-A303-7B784C878D06}" srcOrd="2" destOrd="0" parTransId="{202CBC50-4888-493D-AC84-CF1741645A7B}" sibTransId="{D29914B7-3B99-4F7F-BA0C-ADDA760FDFA7}"/>
    <dgm:cxn modelId="{60B2C4CE-DFF3-4734-8798-4109E637D04D}" type="presOf" srcId="{152D945F-9219-4413-8F5F-3DD56478C485}" destId="{2BBE0FC3-B84A-43FE-AEEB-73B55965E006}" srcOrd="0" destOrd="1" presId="urn:microsoft.com/office/officeart/2009/3/layout/IncreasingArrowsProcess"/>
    <dgm:cxn modelId="{6D64B7DE-20A8-4A51-AA54-C03D76CDB782}" srcId="{97E0D59D-A639-4D49-9D26-7AF87A911F1A}" destId="{ED137E2F-28D7-47F5-8BE2-34CC5423D2CA}" srcOrd="0" destOrd="0" parTransId="{84EBD478-50F5-4B12-A8AE-BBD92D41DDFE}" sibTransId="{86250870-E472-4151-A94B-1D5D0E23FB02}"/>
    <dgm:cxn modelId="{9BFC15DF-D304-4698-8E1E-539022D735FC}" type="presOf" srcId="{2DADDE9C-2E33-4B2E-80D7-2CF025561067}" destId="{747C1984-A013-4911-94C5-9F6502F776E6}" srcOrd="0" destOrd="0" presId="urn:microsoft.com/office/officeart/2009/3/layout/IncreasingArrowsProcess"/>
    <dgm:cxn modelId="{B39699E1-AF97-43B3-9BBC-BDBE42D3D292}" srcId="{FCD315AC-5CA3-46D2-A745-067BC6DF0BA1}" destId="{174278C0-0AF1-41E9-9949-E52B0F81AD22}" srcOrd="1" destOrd="0" parTransId="{72703C80-B2A4-411C-B1CD-40101660D842}" sibTransId="{170EA722-9291-414C-ABF5-5AF6E2100D1B}"/>
    <dgm:cxn modelId="{91FF67E6-4355-4180-A624-F414EDEC0FA7}" srcId="{FCD315AC-5CA3-46D2-A745-067BC6DF0BA1}" destId="{2C0757E3-1022-4D0A-BC0D-620078EE8268}" srcOrd="0" destOrd="0" parTransId="{5215E3DC-763A-4548-89DA-D024EB6A4AA6}" sibTransId="{41940D20-A4AC-41A2-B93F-3C58FE3D020F}"/>
    <dgm:cxn modelId="{C78ECEEB-9D37-48DE-B9E2-DD4C0D6192D0}" srcId="{FCD315AC-5CA3-46D2-A745-067BC6DF0BA1}" destId="{25EA28CF-96BF-4B5C-8781-96250F0BCC3F}" srcOrd="2" destOrd="0" parTransId="{CEEB5D11-6CCB-470C-8DCD-7063D9B8AE5E}" sibTransId="{BFAA101E-5FE1-4698-A1A5-5D0ABAD26DC7}"/>
    <dgm:cxn modelId="{CB4B2AF7-5D16-4ECA-A3B0-966FA201FC8C}" srcId="{6CB9E0A6-CF99-4F73-BE67-7D7920195E9E}" destId="{812EAE6B-CC3F-40CF-9279-A1552640EC28}" srcOrd="1" destOrd="0" parTransId="{1933B430-3751-42CC-BC88-838DADBD699D}" sibTransId="{02206B77-7658-4F4D-B9A2-68373BF4C7FB}"/>
    <dgm:cxn modelId="{7E562E0D-31B6-4858-B408-CFF83189F03E}" type="presParOf" srcId="{4B2A422C-C859-4415-99F3-5F0BACD2C543}" destId="{408E6B84-3BC5-4414-AE5C-DEF82668B357}" srcOrd="0" destOrd="0" presId="urn:microsoft.com/office/officeart/2009/3/layout/IncreasingArrowsProcess"/>
    <dgm:cxn modelId="{28E5CC39-B562-41C0-BB7E-CBAE16A42B46}" type="presParOf" srcId="{4B2A422C-C859-4415-99F3-5F0BACD2C543}" destId="{B72BDA98-678B-4556-B930-0C515126C6AC}" srcOrd="1" destOrd="0" presId="urn:microsoft.com/office/officeart/2009/3/layout/IncreasingArrowsProcess"/>
    <dgm:cxn modelId="{EF0D3496-F07D-4D54-A142-78ACF6B8B554}" type="presParOf" srcId="{4B2A422C-C859-4415-99F3-5F0BACD2C543}" destId="{44D7A296-92D7-4CA6-A5B2-338E9A6D375F}" srcOrd="2" destOrd="0" presId="urn:microsoft.com/office/officeart/2009/3/layout/IncreasingArrowsProcess"/>
    <dgm:cxn modelId="{ADED2DA0-CE4E-415B-810E-13097A184811}" type="presParOf" srcId="{4B2A422C-C859-4415-99F3-5F0BACD2C543}" destId="{B9E8E4CD-1D2F-4008-969F-F40D528D697B}" srcOrd="3" destOrd="0" presId="urn:microsoft.com/office/officeart/2009/3/layout/IncreasingArrowsProcess"/>
    <dgm:cxn modelId="{617A5DC7-615D-40CD-B033-E4CCCE3CEE73}" type="presParOf" srcId="{4B2A422C-C859-4415-99F3-5F0BACD2C543}" destId="{5363A94F-CF93-443D-90A4-5E832EB2B775}" srcOrd="4" destOrd="0" presId="urn:microsoft.com/office/officeart/2009/3/layout/IncreasingArrowsProcess"/>
    <dgm:cxn modelId="{7E704158-D457-4816-9C1D-A0C6C20EFE22}" type="presParOf" srcId="{4B2A422C-C859-4415-99F3-5F0BACD2C543}" destId="{2BBE0FC3-B84A-43FE-AEEB-73B55965E006}" srcOrd="5" destOrd="0" presId="urn:microsoft.com/office/officeart/2009/3/layout/IncreasingArrowsProcess"/>
    <dgm:cxn modelId="{8B782991-7AA5-4A5A-B845-A8866490B55E}" type="presParOf" srcId="{4B2A422C-C859-4415-99F3-5F0BACD2C543}" destId="{AA798915-B43A-4624-8D33-0E86BFD04066}" srcOrd="6" destOrd="0" presId="urn:microsoft.com/office/officeart/2009/3/layout/IncreasingArrowsProcess"/>
    <dgm:cxn modelId="{41D11EDB-3831-4E1D-8051-74A294ECCB9A}" type="presParOf" srcId="{4B2A422C-C859-4415-99F3-5F0BACD2C543}" destId="{747C1984-A013-4911-94C5-9F6502F776E6}" srcOrd="7"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BBDE78F-F046-490C-A7CC-C61FB47F1755}" type="doc">
      <dgm:prSet loTypeId="urn:microsoft.com/office/officeart/2005/8/layout/vList5" loCatId="list" qsTypeId="urn:microsoft.com/office/officeart/2005/8/quickstyle/simple1" qsCatId="simple" csTypeId="urn:microsoft.com/office/officeart/2005/8/colors/accent1_1" csCatId="accent1" phldr="1"/>
      <dgm:spPr/>
      <dgm:t>
        <a:bodyPr/>
        <a:lstStyle/>
        <a:p>
          <a:endParaRPr lang="en-US"/>
        </a:p>
      </dgm:t>
    </dgm:pt>
    <dgm:pt modelId="{7B84580C-76F6-44CE-BE11-E2663F57654D}">
      <dgm:prSet custT="1"/>
      <dgm:spPr>
        <a:solidFill>
          <a:schemeClr val="accent3"/>
        </a:solidFill>
      </dgm:spPr>
      <dgm:t>
        <a:bodyPr/>
        <a:lstStyle/>
        <a:p>
          <a:r>
            <a:rPr lang="en-US" sz="3200" b="1" dirty="0"/>
            <a:t>Key Risks</a:t>
          </a:r>
          <a:endParaRPr lang="en-US" sz="3200" dirty="0"/>
        </a:p>
      </dgm:t>
    </dgm:pt>
    <dgm:pt modelId="{87348D97-61A9-4471-B242-A9F8929BFF0D}" type="parTrans" cxnId="{8366781C-CDDF-4C2E-A5E5-D930A2793734}">
      <dgm:prSet/>
      <dgm:spPr/>
      <dgm:t>
        <a:bodyPr/>
        <a:lstStyle/>
        <a:p>
          <a:endParaRPr lang="en-US"/>
        </a:p>
      </dgm:t>
    </dgm:pt>
    <dgm:pt modelId="{EA0F5160-518A-44BE-A2FF-2D974B62C39C}" type="sibTrans" cxnId="{8366781C-CDDF-4C2E-A5E5-D930A2793734}">
      <dgm:prSet/>
      <dgm:spPr/>
      <dgm:t>
        <a:bodyPr/>
        <a:lstStyle/>
        <a:p>
          <a:endParaRPr lang="en-US"/>
        </a:p>
      </dgm:t>
    </dgm:pt>
    <dgm:pt modelId="{DB465F7E-13DE-4534-AEA3-D0F1B4E66E1A}">
      <dgm:prSet custT="1"/>
      <dgm:spPr>
        <a:solidFill>
          <a:schemeClr val="accent2">
            <a:lumMod val="20000"/>
            <a:lumOff val="80000"/>
            <a:alpha val="90000"/>
          </a:schemeClr>
        </a:solidFill>
      </dgm:spPr>
      <dgm:t>
        <a:bodyPr/>
        <a:lstStyle/>
        <a:p>
          <a:r>
            <a:rPr lang="en-US" sz="1600" dirty="0"/>
            <a:t>Low attendance affecting revenue and atmosphere</a:t>
          </a:r>
        </a:p>
      </dgm:t>
    </dgm:pt>
    <dgm:pt modelId="{D1E58C42-4A7A-4897-A02B-C9497481C17E}" type="parTrans" cxnId="{D2F1B6BA-641B-4743-A967-848D59AF3312}">
      <dgm:prSet/>
      <dgm:spPr/>
      <dgm:t>
        <a:bodyPr/>
        <a:lstStyle/>
        <a:p>
          <a:endParaRPr lang="en-US"/>
        </a:p>
      </dgm:t>
    </dgm:pt>
    <dgm:pt modelId="{C8799FC2-E4A1-4491-BF6F-9F8571DB6E88}" type="sibTrans" cxnId="{D2F1B6BA-641B-4743-A967-848D59AF3312}">
      <dgm:prSet/>
      <dgm:spPr/>
      <dgm:t>
        <a:bodyPr/>
        <a:lstStyle/>
        <a:p>
          <a:endParaRPr lang="en-US"/>
        </a:p>
      </dgm:t>
    </dgm:pt>
    <dgm:pt modelId="{F3A1EC92-46E8-42CD-809C-DBE8CC76E63F}">
      <dgm:prSet custT="1"/>
      <dgm:spPr>
        <a:solidFill>
          <a:schemeClr val="accent2">
            <a:lumMod val="20000"/>
            <a:lumOff val="80000"/>
            <a:alpha val="90000"/>
          </a:schemeClr>
        </a:solidFill>
      </dgm:spPr>
      <dgm:t>
        <a:bodyPr/>
        <a:lstStyle/>
        <a:p>
          <a:r>
            <a:rPr lang="en-US" sz="1600" dirty="0"/>
            <a:t>Weather disrupting outdoor activities</a:t>
          </a:r>
        </a:p>
      </dgm:t>
    </dgm:pt>
    <dgm:pt modelId="{88804CA1-2E97-4491-AE5F-3CE473EA4BD7}" type="parTrans" cxnId="{C25CFF84-1775-49AD-A8D4-B5DA581310E0}">
      <dgm:prSet/>
      <dgm:spPr/>
      <dgm:t>
        <a:bodyPr/>
        <a:lstStyle/>
        <a:p>
          <a:endParaRPr lang="en-US"/>
        </a:p>
      </dgm:t>
    </dgm:pt>
    <dgm:pt modelId="{7FE4A577-131B-40BE-9405-1A4E8D9AAA27}" type="sibTrans" cxnId="{C25CFF84-1775-49AD-A8D4-B5DA581310E0}">
      <dgm:prSet/>
      <dgm:spPr/>
      <dgm:t>
        <a:bodyPr/>
        <a:lstStyle/>
        <a:p>
          <a:endParaRPr lang="en-US"/>
        </a:p>
      </dgm:t>
    </dgm:pt>
    <dgm:pt modelId="{FD6C012D-9ADB-442C-A355-5A5C9D4576BA}">
      <dgm:prSet custT="1"/>
      <dgm:spPr>
        <a:solidFill>
          <a:schemeClr val="accent2">
            <a:lumMod val="20000"/>
            <a:lumOff val="80000"/>
            <a:alpha val="90000"/>
          </a:schemeClr>
        </a:solidFill>
      </dgm:spPr>
      <dgm:t>
        <a:bodyPr/>
        <a:lstStyle/>
        <a:p>
          <a:r>
            <a:rPr lang="en-US" sz="1600" dirty="0"/>
            <a:t>Operational delays from technical or staffing issues</a:t>
          </a:r>
        </a:p>
      </dgm:t>
    </dgm:pt>
    <dgm:pt modelId="{F6BA724B-52E6-4CCD-8F33-0A9AC3A68764}" type="parTrans" cxnId="{6CB1BCED-BEE0-460C-8989-A017BE7D01CE}">
      <dgm:prSet/>
      <dgm:spPr/>
      <dgm:t>
        <a:bodyPr/>
        <a:lstStyle/>
        <a:p>
          <a:endParaRPr lang="en-US"/>
        </a:p>
      </dgm:t>
    </dgm:pt>
    <dgm:pt modelId="{DAD054FF-E8CB-4F22-9FD7-5A9C85E01B77}" type="sibTrans" cxnId="{6CB1BCED-BEE0-460C-8989-A017BE7D01CE}">
      <dgm:prSet/>
      <dgm:spPr/>
      <dgm:t>
        <a:bodyPr/>
        <a:lstStyle/>
        <a:p>
          <a:endParaRPr lang="en-US"/>
        </a:p>
      </dgm:t>
    </dgm:pt>
    <dgm:pt modelId="{B77CA098-2FEA-4203-9F89-DE08E2FDD009}">
      <dgm:prSet custT="1"/>
      <dgm:spPr>
        <a:solidFill>
          <a:schemeClr val="accent2">
            <a:lumMod val="20000"/>
            <a:lumOff val="80000"/>
            <a:alpha val="90000"/>
          </a:schemeClr>
        </a:solidFill>
      </dgm:spPr>
      <dgm:t>
        <a:bodyPr/>
        <a:lstStyle/>
        <a:p>
          <a:r>
            <a:rPr lang="en-US" sz="1600" dirty="0"/>
            <a:t>Public health and transport disruptions</a:t>
          </a:r>
        </a:p>
      </dgm:t>
    </dgm:pt>
    <dgm:pt modelId="{CB59E237-CD4A-4669-9175-8E5D83132D76}" type="parTrans" cxnId="{DCD0534A-D256-4B26-816B-56A09C1F7133}">
      <dgm:prSet/>
      <dgm:spPr/>
      <dgm:t>
        <a:bodyPr/>
        <a:lstStyle/>
        <a:p>
          <a:endParaRPr lang="en-US"/>
        </a:p>
      </dgm:t>
    </dgm:pt>
    <dgm:pt modelId="{F1CAADEF-30B6-4A57-B47A-599B68C34AFA}" type="sibTrans" cxnId="{DCD0534A-D256-4B26-816B-56A09C1F7133}">
      <dgm:prSet/>
      <dgm:spPr/>
      <dgm:t>
        <a:bodyPr/>
        <a:lstStyle/>
        <a:p>
          <a:endParaRPr lang="en-US"/>
        </a:p>
      </dgm:t>
    </dgm:pt>
    <dgm:pt modelId="{C174463E-6C07-47AB-90E5-864C60F50514}">
      <dgm:prSet custT="1"/>
      <dgm:spPr>
        <a:solidFill>
          <a:schemeClr val="bg2"/>
        </a:solidFill>
      </dgm:spPr>
      <dgm:t>
        <a:bodyPr/>
        <a:lstStyle/>
        <a:p>
          <a:r>
            <a:rPr lang="en-US" sz="2800" b="1" dirty="0"/>
            <a:t>Mitigation Strategies</a:t>
          </a:r>
          <a:endParaRPr lang="en-US" sz="2800" dirty="0"/>
        </a:p>
      </dgm:t>
    </dgm:pt>
    <dgm:pt modelId="{9A9F410A-8FBD-49E4-B091-F11243736756}" type="parTrans" cxnId="{1DD74184-C399-4C31-BCA2-2310922A879B}">
      <dgm:prSet/>
      <dgm:spPr/>
      <dgm:t>
        <a:bodyPr/>
        <a:lstStyle/>
        <a:p>
          <a:endParaRPr lang="en-US"/>
        </a:p>
      </dgm:t>
    </dgm:pt>
    <dgm:pt modelId="{757332A3-1EE6-4A2A-B4B5-72EC5590EB4F}" type="sibTrans" cxnId="{1DD74184-C399-4C31-BCA2-2310922A879B}">
      <dgm:prSet/>
      <dgm:spPr/>
      <dgm:t>
        <a:bodyPr/>
        <a:lstStyle/>
        <a:p>
          <a:endParaRPr lang="en-US"/>
        </a:p>
      </dgm:t>
    </dgm:pt>
    <dgm:pt modelId="{E48D1414-2C94-4AF1-96E5-BB8C324254A1}">
      <dgm:prSet custT="1"/>
      <dgm:spPr>
        <a:solidFill>
          <a:schemeClr val="bg1">
            <a:lumMod val="95000"/>
            <a:alpha val="90000"/>
          </a:schemeClr>
        </a:solidFill>
      </dgm:spPr>
      <dgm:t>
        <a:bodyPr/>
        <a:lstStyle/>
        <a:p>
          <a:r>
            <a:rPr lang="en-US" sz="1600" dirty="0"/>
            <a:t>Indoor backup venues secured if needed</a:t>
          </a:r>
        </a:p>
      </dgm:t>
    </dgm:pt>
    <dgm:pt modelId="{CA3DD4BD-B2A8-46EC-BC2C-292829EB8D0E}" type="parTrans" cxnId="{2E1DE9B3-F861-4200-891C-D50A5BB35DFE}">
      <dgm:prSet/>
      <dgm:spPr/>
      <dgm:t>
        <a:bodyPr/>
        <a:lstStyle/>
        <a:p>
          <a:endParaRPr lang="en-US"/>
        </a:p>
      </dgm:t>
    </dgm:pt>
    <dgm:pt modelId="{EB4B9498-6BA0-4C9F-AE23-1E195B514B61}" type="sibTrans" cxnId="{2E1DE9B3-F861-4200-891C-D50A5BB35DFE}">
      <dgm:prSet/>
      <dgm:spPr/>
      <dgm:t>
        <a:bodyPr/>
        <a:lstStyle/>
        <a:p>
          <a:endParaRPr lang="en-US"/>
        </a:p>
      </dgm:t>
    </dgm:pt>
    <dgm:pt modelId="{2856EA6C-D465-4B7D-A4A3-7FC65DC5CC97}">
      <dgm:prSet custT="1"/>
      <dgm:spPr>
        <a:solidFill>
          <a:schemeClr val="bg1">
            <a:lumMod val="95000"/>
            <a:alpha val="90000"/>
          </a:schemeClr>
        </a:solidFill>
      </dgm:spPr>
      <dgm:t>
        <a:bodyPr/>
        <a:lstStyle/>
        <a:p>
          <a:r>
            <a:rPr lang="en-US" sz="1600" dirty="0"/>
            <a:t>Comprehensive event insurance purchased</a:t>
          </a:r>
        </a:p>
      </dgm:t>
    </dgm:pt>
    <dgm:pt modelId="{AD9CF1F7-001C-4A8B-9773-BB0E17285830}" type="parTrans" cxnId="{004596BE-03B6-4B2B-90C3-998BC35B6DA0}">
      <dgm:prSet/>
      <dgm:spPr/>
      <dgm:t>
        <a:bodyPr/>
        <a:lstStyle/>
        <a:p>
          <a:endParaRPr lang="en-US"/>
        </a:p>
      </dgm:t>
    </dgm:pt>
    <dgm:pt modelId="{2FF7CD55-A029-4F93-8D34-5F104BA86FF7}" type="sibTrans" cxnId="{004596BE-03B6-4B2B-90C3-998BC35B6DA0}">
      <dgm:prSet/>
      <dgm:spPr/>
      <dgm:t>
        <a:bodyPr/>
        <a:lstStyle/>
        <a:p>
          <a:endParaRPr lang="en-US"/>
        </a:p>
      </dgm:t>
    </dgm:pt>
    <dgm:pt modelId="{EC4365F9-2790-4627-8AB3-7AFF27DDBA73}">
      <dgm:prSet custT="1"/>
      <dgm:spPr>
        <a:solidFill>
          <a:schemeClr val="bg1">
            <a:lumMod val="95000"/>
            <a:alpha val="90000"/>
          </a:schemeClr>
        </a:solidFill>
      </dgm:spPr>
      <dgm:t>
        <a:bodyPr/>
        <a:lstStyle/>
        <a:p>
          <a:r>
            <a:rPr lang="en-US" sz="1600" dirty="0"/>
            <a:t>Clear communication channels maintained</a:t>
          </a:r>
        </a:p>
      </dgm:t>
    </dgm:pt>
    <dgm:pt modelId="{4B67A4CB-8E5D-468E-8AA0-2A95CBCE409F}" type="parTrans" cxnId="{64D50F96-A30B-4CF1-A09C-2095EDDBF4C4}">
      <dgm:prSet/>
      <dgm:spPr/>
      <dgm:t>
        <a:bodyPr/>
        <a:lstStyle/>
        <a:p>
          <a:endParaRPr lang="en-US"/>
        </a:p>
      </dgm:t>
    </dgm:pt>
    <dgm:pt modelId="{D46DBC5F-479C-44E5-A0B7-3AB4953B5366}" type="sibTrans" cxnId="{64D50F96-A30B-4CF1-A09C-2095EDDBF4C4}">
      <dgm:prSet/>
      <dgm:spPr/>
      <dgm:t>
        <a:bodyPr/>
        <a:lstStyle/>
        <a:p>
          <a:endParaRPr lang="en-US"/>
        </a:p>
      </dgm:t>
    </dgm:pt>
    <dgm:pt modelId="{0A8E968E-6E06-47B8-9084-207E0236AAB5}">
      <dgm:prSet custT="1"/>
      <dgm:spPr>
        <a:solidFill>
          <a:schemeClr val="bg1">
            <a:lumMod val="95000"/>
            <a:alpha val="90000"/>
          </a:schemeClr>
        </a:solidFill>
      </dgm:spPr>
      <dgm:t>
        <a:bodyPr/>
        <a:lstStyle/>
        <a:p>
          <a:r>
            <a:rPr lang="en-US" sz="1600" dirty="0"/>
            <a:t>Backup event date planned (Wynn-Moylan, 2017)</a:t>
          </a:r>
        </a:p>
      </dgm:t>
    </dgm:pt>
    <dgm:pt modelId="{F5C78D33-28D2-4828-A4E5-334D08F77062}" type="parTrans" cxnId="{5F42D7D1-E6ED-48B2-B2E3-286EB3CEA0C5}">
      <dgm:prSet/>
      <dgm:spPr/>
      <dgm:t>
        <a:bodyPr/>
        <a:lstStyle/>
        <a:p>
          <a:endParaRPr lang="en-US"/>
        </a:p>
      </dgm:t>
    </dgm:pt>
    <dgm:pt modelId="{88FEFBB9-6BE3-47FB-8B06-C78834108B9B}" type="sibTrans" cxnId="{5F42D7D1-E6ED-48B2-B2E3-286EB3CEA0C5}">
      <dgm:prSet/>
      <dgm:spPr/>
      <dgm:t>
        <a:bodyPr/>
        <a:lstStyle/>
        <a:p>
          <a:endParaRPr lang="en-US"/>
        </a:p>
      </dgm:t>
    </dgm:pt>
    <dgm:pt modelId="{BD686AEC-38C1-44A7-843E-CA302CB64C99}">
      <dgm:prSet custT="1"/>
      <dgm:spPr>
        <a:solidFill>
          <a:schemeClr val="accent2">
            <a:lumMod val="40000"/>
            <a:lumOff val="60000"/>
          </a:schemeClr>
        </a:solidFill>
      </dgm:spPr>
      <dgm:t>
        <a:bodyPr/>
        <a:lstStyle/>
        <a:p>
          <a:r>
            <a:rPr lang="en-US" sz="2800" b="1" dirty="0"/>
            <a:t>Importance</a:t>
          </a:r>
          <a:endParaRPr lang="en-US" sz="2800" dirty="0"/>
        </a:p>
      </dgm:t>
    </dgm:pt>
    <dgm:pt modelId="{B63F98E5-F11E-4C98-A724-AD1715C81C84}" type="parTrans" cxnId="{78C5CC5B-3722-45A2-B8CA-748E9CC037EF}">
      <dgm:prSet/>
      <dgm:spPr/>
      <dgm:t>
        <a:bodyPr/>
        <a:lstStyle/>
        <a:p>
          <a:endParaRPr lang="en-US"/>
        </a:p>
      </dgm:t>
    </dgm:pt>
    <dgm:pt modelId="{1DC3376C-87C0-494E-BBDB-D09A31795FEB}" type="sibTrans" cxnId="{78C5CC5B-3722-45A2-B8CA-748E9CC037EF}">
      <dgm:prSet/>
      <dgm:spPr/>
      <dgm:t>
        <a:bodyPr/>
        <a:lstStyle/>
        <a:p>
          <a:endParaRPr lang="en-US"/>
        </a:p>
      </dgm:t>
    </dgm:pt>
    <dgm:pt modelId="{6D466849-72BA-4447-887E-AAC85F224167}">
      <dgm:prSet custT="1"/>
      <dgm:spPr>
        <a:solidFill>
          <a:schemeClr val="accent5">
            <a:lumMod val="20000"/>
            <a:lumOff val="80000"/>
            <a:alpha val="90000"/>
          </a:schemeClr>
        </a:solidFill>
      </dgm:spPr>
      <dgm:t>
        <a:bodyPr/>
        <a:lstStyle/>
        <a:p>
          <a:r>
            <a:rPr lang="en-US" sz="1600" dirty="0"/>
            <a:t>Proactive risk management protects finances and event quality</a:t>
          </a:r>
        </a:p>
      </dgm:t>
    </dgm:pt>
    <dgm:pt modelId="{36035DFF-0E21-4841-A222-4555727428C2}" type="parTrans" cxnId="{2390158B-F84E-4D3D-A344-93BF404DD909}">
      <dgm:prSet/>
      <dgm:spPr/>
      <dgm:t>
        <a:bodyPr/>
        <a:lstStyle/>
        <a:p>
          <a:endParaRPr lang="en-US"/>
        </a:p>
      </dgm:t>
    </dgm:pt>
    <dgm:pt modelId="{87C4E081-6D41-4F91-A0C6-43575DC4027E}" type="sibTrans" cxnId="{2390158B-F84E-4D3D-A344-93BF404DD909}">
      <dgm:prSet/>
      <dgm:spPr/>
      <dgm:t>
        <a:bodyPr/>
        <a:lstStyle/>
        <a:p>
          <a:endParaRPr lang="en-US"/>
        </a:p>
      </dgm:t>
    </dgm:pt>
    <dgm:pt modelId="{8C7DE229-45B6-45FB-8AF6-A3D046D7ECA4}">
      <dgm:prSet custT="1"/>
      <dgm:spPr>
        <a:solidFill>
          <a:schemeClr val="accent5">
            <a:lumMod val="20000"/>
            <a:lumOff val="80000"/>
            <a:alpha val="90000"/>
          </a:schemeClr>
        </a:solidFill>
      </dgm:spPr>
      <dgm:t>
        <a:bodyPr/>
        <a:lstStyle/>
        <a:p>
          <a:r>
            <a:rPr lang="en-US" sz="1600" dirty="0"/>
            <a:t>Ensures a safe, enjoyable, and inclusive experience aligned with Year of </a:t>
          </a:r>
          <a:r>
            <a:rPr lang="en-US" sz="1600" dirty="0" err="1"/>
            <a:t>Croeso</a:t>
          </a:r>
          <a:endParaRPr lang="en-US" sz="1600" dirty="0"/>
        </a:p>
      </dgm:t>
    </dgm:pt>
    <dgm:pt modelId="{B19B175F-D1E1-4045-BC79-0BE09414C8BF}" type="parTrans" cxnId="{11ED0E1F-BD30-4030-8B73-2E1270F4478F}">
      <dgm:prSet/>
      <dgm:spPr/>
      <dgm:t>
        <a:bodyPr/>
        <a:lstStyle/>
        <a:p>
          <a:endParaRPr lang="en-US"/>
        </a:p>
      </dgm:t>
    </dgm:pt>
    <dgm:pt modelId="{181C4E09-D9D4-4328-8682-6F56DF2919B3}" type="sibTrans" cxnId="{11ED0E1F-BD30-4030-8B73-2E1270F4478F}">
      <dgm:prSet/>
      <dgm:spPr/>
      <dgm:t>
        <a:bodyPr/>
        <a:lstStyle/>
        <a:p>
          <a:endParaRPr lang="en-US"/>
        </a:p>
      </dgm:t>
    </dgm:pt>
    <dgm:pt modelId="{5211E641-42C6-4CBC-84B4-1273FB488E7B}" type="pres">
      <dgm:prSet presAssocID="{5BBDE78F-F046-490C-A7CC-C61FB47F1755}" presName="Name0" presStyleCnt="0">
        <dgm:presLayoutVars>
          <dgm:dir/>
          <dgm:animLvl val="lvl"/>
          <dgm:resizeHandles val="exact"/>
        </dgm:presLayoutVars>
      </dgm:prSet>
      <dgm:spPr/>
    </dgm:pt>
    <dgm:pt modelId="{335963ED-41A1-40C0-B8EF-F524AD4A9B72}" type="pres">
      <dgm:prSet presAssocID="{7B84580C-76F6-44CE-BE11-E2663F57654D}" presName="linNode" presStyleCnt="0"/>
      <dgm:spPr/>
    </dgm:pt>
    <dgm:pt modelId="{556F66A9-1DDD-43E0-B5F9-AC7BFB7121D6}" type="pres">
      <dgm:prSet presAssocID="{7B84580C-76F6-44CE-BE11-E2663F57654D}" presName="parentText" presStyleLbl="node1" presStyleIdx="0" presStyleCnt="3" custLinFactNeighborY="-2167">
        <dgm:presLayoutVars>
          <dgm:chMax val="1"/>
          <dgm:bulletEnabled val="1"/>
        </dgm:presLayoutVars>
      </dgm:prSet>
      <dgm:spPr/>
    </dgm:pt>
    <dgm:pt modelId="{A80B3198-3778-422E-AE01-83DEE47CB1BC}" type="pres">
      <dgm:prSet presAssocID="{7B84580C-76F6-44CE-BE11-E2663F57654D}" presName="descendantText" presStyleLbl="alignAccFollowNode1" presStyleIdx="0" presStyleCnt="3">
        <dgm:presLayoutVars>
          <dgm:bulletEnabled val="1"/>
        </dgm:presLayoutVars>
      </dgm:prSet>
      <dgm:spPr/>
    </dgm:pt>
    <dgm:pt modelId="{9A558CBD-D9B6-4607-9AFB-C3E347470C16}" type="pres">
      <dgm:prSet presAssocID="{EA0F5160-518A-44BE-A2FF-2D974B62C39C}" presName="sp" presStyleCnt="0"/>
      <dgm:spPr/>
    </dgm:pt>
    <dgm:pt modelId="{5FB5444E-1C64-4D28-AD53-EFBD1ABB40DE}" type="pres">
      <dgm:prSet presAssocID="{C174463E-6C07-47AB-90E5-864C60F50514}" presName="linNode" presStyleCnt="0"/>
      <dgm:spPr/>
    </dgm:pt>
    <dgm:pt modelId="{874372D4-2F28-4A24-8955-983F5CCFDEB5}" type="pres">
      <dgm:prSet presAssocID="{C174463E-6C07-47AB-90E5-864C60F50514}" presName="parentText" presStyleLbl="node1" presStyleIdx="1" presStyleCnt="3">
        <dgm:presLayoutVars>
          <dgm:chMax val="1"/>
          <dgm:bulletEnabled val="1"/>
        </dgm:presLayoutVars>
      </dgm:prSet>
      <dgm:spPr/>
    </dgm:pt>
    <dgm:pt modelId="{B9EACA08-AB4A-4617-86B0-E45099596084}" type="pres">
      <dgm:prSet presAssocID="{C174463E-6C07-47AB-90E5-864C60F50514}" presName="descendantText" presStyleLbl="alignAccFollowNode1" presStyleIdx="1" presStyleCnt="3">
        <dgm:presLayoutVars>
          <dgm:bulletEnabled val="1"/>
        </dgm:presLayoutVars>
      </dgm:prSet>
      <dgm:spPr/>
    </dgm:pt>
    <dgm:pt modelId="{D4397FA7-6AA5-4802-A716-6F13409A8932}" type="pres">
      <dgm:prSet presAssocID="{757332A3-1EE6-4A2A-B4B5-72EC5590EB4F}" presName="sp" presStyleCnt="0"/>
      <dgm:spPr/>
    </dgm:pt>
    <dgm:pt modelId="{F406EFA1-81B7-4DA4-8E6E-5F1D82A653D5}" type="pres">
      <dgm:prSet presAssocID="{BD686AEC-38C1-44A7-843E-CA302CB64C99}" presName="linNode" presStyleCnt="0"/>
      <dgm:spPr/>
    </dgm:pt>
    <dgm:pt modelId="{2EF0BCCA-62C1-4024-A935-B1A7EC6F5C48}" type="pres">
      <dgm:prSet presAssocID="{BD686AEC-38C1-44A7-843E-CA302CB64C99}" presName="parentText" presStyleLbl="node1" presStyleIdx="2" presStyleCnt="3">
        <dgm:presLayoutVars>
          <dgm:chMax val="1"/>
          <dgm:bulletEnabled val="1"/>
        </dgm:presLayoutVars>
      </dgm:prSet>
      <dgm:spPr/>
    </dgm:pt>
    <dgm:pt modelId="{C12AA5E8-ACD6-48A5-94C4-B88365D8F823}" type="pres">
      <dgm:prSet presAssocID="{BD686AEC-38C1-44A7-843E-CA302CB64C99}" presName="descendantText" presStyleLbl="alignAccFollowNode1" presStyleIdx="2" presStyleCnt="3">
        <dgm:presLayoutVars>
          <dgm:bulletEnabled val="1"/>
        </dgm:presLayoutVars>
      </dgm:prSet>
      <dgm:spPr/>
    </dgm:pt>
  </dgm:ptLst>
  <dgm:cxnLst>
    <dgm:cxn modelId="{1F94650A-83AF-498E-BE4F-F9ACDA0D19B8}" type="presOf" srcId="{BD686AEC-38C1-44A7-843E-CA302CB64C99}" destId="{2EF0BCCA-62C1-4024-A935-B1A7EC6F5C48}" srcOrd="0" destOrd="0" presId="urn:microsoft.com/office/officeart/2005/8/layout/vList5"/>
    <dgm:cxn modelId="{8366781C-CDDF-4C2E-A5E5-D930A2793734}" srcId="{5BBDE78F-F046-490C-A7CC-C61FB47F1755}" destId="{7B84580C-76F6-44CE-BE11-E2663F57654D}" srcOrd="0" destOrd="0" parTransId="{87348D97-61A9-4471-B242-A9F8929BFF0D}" sibTransId="{EA0F5160-518A-44BE-A2FF-2D974B62C39C}"/>
    <dgm:cxn modelId="{11ED0E1F-BD30-4030-8B73-2E1270F4478F}" srcId="{BD686AEC-38C1-44A7-843E-CA302CB64C99}" destId="{8C7DE229-45B6-45FB-8AF6-A3D046D7ECA4}" srcOrd="1" destOrd="0" parTransId="{B19B175F-D1E1-4045-BC79-0BE09414C8BF}" sibTransId="{181C4E09-D9D4-4328-8682-6F56DF2919B3}"/>
    <dgm:cxn modelId="{15BFBA25-2AD5-429A-A3BD-0F76BD2571A4}" type="presOf" srcId="{6D466849-72BA-4447-887E-AAC85F224167}" destId="{C12AA5E8-ACD6-48A5-94C4-B88365D8F823}" srcOrd="0" destOrd="0" presId="urn:microsoft.com/office/officeart/2005/8/layout/vList5"/>
    <dgm:cxn modelId="{87A1A92F-8397-47DA-9500-F4F4C7B82ACD}" type="presOf" srcId="{2856EA6C-D465-4B7D-A4A3-7FC65DC5CC97}" destId="{B9EACA08-AB4A-4617-86B0-E45099596084}" srcOrd="0" destOrd="1" presId="urn:microsoft.com/office/officeart/2005/8/layout/vList5"/>
    <dgm:cxn modelId="{78C5CC5B-3722-45A2-B8CA-748E9CC037EF}" srcId="{5BBDE78F-F046-490C-A7CC-C61FB47F1755}" destId="{BD686AEC-38C1-44A7-843E-CA302CB64C99}" srcOrd="2" destOrd="0" parTransId="{B63F98E5-F11E-4C98-A724-AD1715C81C84}" sibTransId="{1DC3376C-87C0-494E-BBDB-D09A31795FEB}"/>
    <dgm:cxn modelId="{DCD0534A-D256-4B26-816B-56A09C1F7133}" srcId="{7B84580C-76F6-44CE-BE11-E2663F57654D}" destId="{B77CA098-2FEA-4203-9F89-DE08E2FDD009}" srcOrd="3" destOrd="0" parTransId="{CB59E237-CD4A-4669-9175-8E5D83132D76}" sibTransId="{F1CAADEF-30B6-4A57-B47A-599B68C34AFA}"/>
    <dgm:cxn modelId="{C5C46D51-FB5E-4719-82BB-876259318191}" type="presOf" srcId="{EC4365F9-2790-4627-8AB3-7AFF27DDBA73}" destId="{B9EACA08-AB4A-4617-86B0-E45099596084}" srcOrd="0" destOrd="2" presId="urn:microsoft.com/office/officeart/2005/8/layout/vList5"/>
    <dgm:cxn modelId="{00FB0673-114F-4658-8B54-4B313A8CF15A}" type="presOf" srcId="{B77CA098-2FEA-4203-9F89-DE08E2FDD009}" destId="{A80B3198-3778-422E-AE01-83DEE47CB1BC}" srcOrd="0" destOrd="3" presId="urn:microsoft.com/office/officeart/2005/8/layout/vList5"/>
    <dgm:cxn modelId="{1DD74184-C399-4C31-BCA2-2310922A879B}" srcId="{5BBDE78F-F046-490C-A7CC-C61FB47F1755}" destId="{C174463E-6C07-47AB-90E5-864C60F50514}" srcOrd="1" destOrd="0" parTransId="{9A9F410A-8FBD-49E4-B091-F11243736756}" sibTransId="{757332A3-1EE6-4A2A-B4B5-72EC5590EB4F}"/>
    <dgm:cxn modelId="{C25CFF84-1775-49AD-A8D4-B5DA581310E0}" srcId="{7B84580C-76F6-44CE-BE11-E2663F57654D}" destId="{F3A1EC92-46E8-42CD-809C-DBE8CC76E63F}" srcOrd="1" destOrd="0" parTransId="{88804CA1-2E97-4491-AE5F-3CE473EA4BD7}" sibTransId="{7FE4A577-131B-40BE-9405-1A4E8D9AAA27}"/>
    <dgm:cxn modelId="{2390158B-F84E-4D3D-A344-93BF404DD909}" srcId="{BD686AEC-38C1-44A7-843E-CA302CB64C99}" destId="{6D466849-72BA-4447-887E-AAC85F224167}" srcOrd="0" destOrd="0" parTransId="{36035DFF-0E21-4841-A222-4555727428C2}" sibTransId="{87C4E081-6D41-4F91-A0C6-43575DC4027E}"/>
    <dgm:cxn modelId="{198EB98B-E7DE-428F-95EE-578A606800DC}" type="presOf" srcId="{5BBDE78F-F046-490C-A7CC-C61FB47F1755}" destId="{5211E641-42C6-4CBC-84B4-1273FB488E7B}" srcOrd="0" destOrd="0" presId="urn:microsoft.com/office/officeart/2005/8/layout/vList5"/>
    <dgm:cxn modelId="{64D50F96-A30B-4CF1-A09C-2095EDDBF4C4}" srcId="{C174463E-6C07-47AB-90E5-864C60F50514}" destId="{EC4365F9-2790-4627-8AB3-7AFF27DDBA73}" srcOrd="2" destOrd="0" parTransId="{4B67A4CB-8E5D-468E-8AA0-2A95CBCE409F}" sibTransId="{D46DBC5F-479C-44E5-A0B7-3AB4953B5366}"/>
    <dgm:cxn modelId="{46E37C9E-D602-4DC7-A378-CA4B2CF416E2}" type="presOf" srcId="{8C7DE229-45B6-45FB-8AF6-A3D046D7ECA4}" destId="{C12AA5E8-ACD6-48A5-94C4-B88365D8F823}" srcOrd="0" destOrd="1" presId="urn:microsoft.com/office/officeart/2005/8/layout/vList5"/>
    <dgm:cxn modelId="{1AEE38A3-5C6A-4904-B1F8-EAF02E0AC37F}" type="presOf" srcId="{DB465F7E-13DE-4534-AEA3-D0F1B4E66E1A}" destId="{A80B3198-3778-422E-AE01-83DEE47CB1BC}" srcOrd="0" destOrd="0" presId="urn:microsoft.com/office/officeart/2005/8/layout/vList5"/>
    <dgm:cxn modelId="{B071E9A4-D376-4E9F-8682-7BEF4D7382DD}" type="presOf" srcId="{7B84580C-76F6-44CE-BE11-E2663F57654D}" destId="{556F66A9-1DDD-43E0-B5F9-AC7BFB7121D6}" srcOrd="0" destOrd="0" presId="urn:microsoft.com/office/officeart/2005/8/layout/vList5"/>
    <dgm:cxn modelId="{38D8C1AA-783E-4345-A856-C5C93C91BABE}" type="presOf" srcId="{FD6C012D-9ADB-442C-A355-5A5C9D4576BA}" destId="{A80B3198-3778-422E-AE01-83DEE47CB1BC}" srcOrd="0" destOrd="2" presId="urn:microsoft.com/office/officeart/2005/8/layout/vList5"/>
    <dgm:cxn modelId="{2E1DE9B3-F861-4200-891C-D50A5BB35DFE}" srcId="{C174463E-6C07-47AB-90E5-864C60F50514}" destId="{E48D1414-2C94-4AF1-96E5-BB8C324254A1}" srcOrd="0" destOrd="0" parTransId="{CA3DD4BD-B2A8-46EC-BC2C-292829EB8D0E}" sibTransId="{EB4B9498-6BA0-4C9F-AE23-1E195B514B61}"/>
    <dgm:cxn modelId="{8B2BCFB6-E0F4-4E1C-B09A-A5DAC27CA7AD}" type="presOf" srcId="{0A8E968E-6E06-47B8-9084-207E0236AAB5}" destId="{B9EACA08-AB4A-4617-86B0-E45099596084}" srcOrd="0" destOrd="3" presId="urn:microsoft.com/office/officeart/2005/8/layout/vList5"/>
    <dgm:cxn modelId="{D2F1B6BA-641B-4743-A967-848D59AF3312}" srcId="{7B84580C-76F6-44CE-BE11-E2663F57654D}" destId="{DB465F7E-13DE-4534-AEA3-D0F1B4E66E1A}" srcOrd="0" destOrd="0" parTransId="{D1E58C42-4A7A-4897-A02B-C9497481C17E}" sibTransId="{C8799FC2-E4A1-4491-BF6F-9F8571DB6E88}"/>
    <dgm:cxn modelId="{004596BE-03B6-4B2B-90C3-998BC35B6DA0}" srcId="{C174463E-6C07-47AB-90E5-864C60F50514}" destId="{2856EA6C-D465-4B7D-A4A3-7FC65DC5CC97}" srcOrd="1" destOrd="0" parTransId="{AD9CF1F7-001C-4A8B-9773-BB0E17285830}" sibTransId="{2FF7CD55-A029-4F93-8D34-5F104BA86FF7}"/>
    <dgm:cxn modelId="{CBFCE7BE-AAD2-432B-B4AF-F30E0187037D}" type="presOf" srcId="{C174463E-6C07-47AB-90E5-864C60F50514}" destId="{874372D4-2F28-4A24-8955-983F5CCFDEB5}" srcOrd="0" destOrd="0" presId="urn:microsoft.com/office/officeart/2005/8/layout/vList5"/>
    <dgm:cxn modelId="{5F42D7D1-E6ED-48B2-B2E3-286EB3CEA0C5}" srcId="{C174463E-6C07-47AB-90E5-864C60F50514}" destId="{0A8E968E-6E06-47B8-9084-207E0236AAB5}" srcOrd="3" destOrd="0" parTransId="{F5C78D33-28D2-4828-A4E5-334D08F77062}" sibTransId="{88FEFBB9-6BE3-47FB-8B06-C78834108B9B}"/>
    <dgm:cxn modelId="{6CB1BCED-BEE0-460C-8989-A017BE7D01CE}" srcId="{7B84580C-76F6-44CE-BE11-E2663F57654D}" destId="{FD6C012D-9ADB-442C-A355-5A5C9D4576BA}" srcOrd="2" destOrd="0" parTransId="{F6BA724B-52E6-4CCD-8F33-0A9AC3A68764}" sibTransId="{DAD054FF-E8CB-4F22-9FD7-5A9C85E01B77}"/>
    <dgm:cxn modelId="{47F403F7-F8DE-49D1-B5A0-0B084C2E1EF1}" type="presOf" srcId="{E48D1414-2C94-4AF1-96E5-BB8C324254A1}" destId="{B9EACA08-AB4A-4617-86B0-E45099596084}" srcOrd="0" destOrd="0" presId="urn:microsoft.com/office/officeart/2005/8/layout/vList5"/>
    <dgm:cxn modelId="{011C61FD-7977-46A8-B52E-5A71C320A64D}" type="presOf" srcId="{F3A1EC92-46E8-42CD-809C-DBE8CC76E63F}" destId="{A80B3198-3778-422E-AE01-83DEE47CB1BC}" srcOrd="0" destOrd="1" presId="urn:microsoft.com/office/officeart/2005/8/layout/vList5"/>
    <dgm:cxn modelId="{6947392E-5DCA-400D-8B5D-5D45DCD30270}" type="presParOf" srcId="{5211E641-42C6-4CBC-84B4-1273FB488E7B}" destId="{335963ED-41A1-40C0-B8EF-F524AD4A9B72}" srcOrd="0" destOrd="0" presId="urn:microsoft.com/office/officeart/2005/8/layout/vList5"/>
    <dgm:cxn modelId="{93624504-419A-44CF-9EBC-96E562B49046}" type="presParOf" srcId="{335963ED-41A1-40C0-B8EF-F524AD4A9B72}" destId="{556F66A9-1DDD-43E0-B5F9-AC7BFB7121D6}" srcOrd="0" destOrd="0" presId="urn:microsoft.com/office/officeart/2005/8/layout/vList5"/>
    <dgm:cxn modelId="{D70FC069-8FA5-4BDC-B233-F7A16A6FB265}" type="presParOf" srcId="{335963ED-41A1-40C0-B8EF-F524AD4A9B72}" destId="{A80B3198-3778-422E-AE01-83DEE47CB1BC}" srcOrd="1" destOrd="0" presId="urn:microsoft.com/office/officeart/2005/8/layout/vList5"/>
    <dgm:cxn modelId="{D3BEDBF3-F633-42F4-8751-DA8D4A69E19B}" type="presParOf" srcId="{5211E641-42C6-4CBC-84B4-1273FB488E7B}" destId="{9A558CBD-D9B6-4607-9AFB-C3E347470C16}" srcOrd="1" destOrd="0" presId="urn:microsoft.com/office/officeart/2005/8/layout/vList5"/>
    <dgm:cxn modelId="{5E28C1B4-CCE9-4EBE-AB19-817D29B2ED34}" type="presParOf" srcId="{5211E641-42C6-4CBC-84B4-1273FB488E7B}" destId="{5FB5444E-1C64-4D28-AD53-EFBD1ABB40DE}" srcOrd="2" destOrd="0" presId="urn:microsoft.com/office/officeart/2005/8/layout/vList5"/>
    <dgm:cxn modelId="{3B6D0396-F371-49DE-B627-5C07B053CBF6}" type="presParOf" srcId="{5FB5444E-1C64-4D28-AD53-EFBD1ABB40DE}" destId="{874372D4-2F28-4A24-8955-983F5CCFDEB5}" srcOrd="0" destOrd="0" presId="urn:microsoft.com/office/officeart/2005/8/layout/vList5"/>
    <dgm:cxn modelId="{FDE49A97-60EA-4416-909E-8B7A389BA662}" type="presParOf" srcId="{5FB5444E-1C64-4D28-AD53-EFBD1ABB40DE}" destId="{B9EACA08-AB4A-4617-86B0-E45099596084}" srcOrd="1" destOrd="0" presId="urn:microsoft.com/office/officeart/2005/8/layout/vList5"/>
    <dgm:cxn modelId="{F7515F0A-F934-4760-82CB-081951865CAE}" type="presParOf" srcId="{5211E641-42C6-4CBC-84B4-1273FB488E7B}" destId="{D4397FA7-6AA5-4802-A716-6F13409A8932}" srcOrd="3" destOrd="0" presId="urn:microsoft.com/office/officeart/2005/8/layout/vList5"/>
    <dgm:cxn modelId="{B160D4EE-DA91-42A6-ACA0-4AD62B90677E}" type="presParOf" srcId="{5211E641-42C6-4CBC-84B4-1273FB488E7B}" destId="{F406EFA1-81B7-4DA4-8E6E-5F1D82A653D5}" srcOrd="4" destOrd="0" presId="urn:microsoft.com/office/officeart/2005/8/layout/vList5"/>
    <dgm:cxn modelId="{7F3FA214-6443-43DE-8E9F-5B99E2643A7A}" type="presParOf" srcId="{F406EFA1-81B7-4DA4-8E6E-5F1D82A653D5}" destId="{2EF0BCCA-62C1-4024-A935-B1A7EC6F5C48}" srcOrd="0" destOrd="0" presId="urn:microsoft.com/office/officeart/2005/8/layout/vList5"/>
    <dgm:cxn modelId="{4866BA37-7017-4FFD-8341-191DB7F9D212}" type="presParOf" srcId="{F406EFA1-81B7-4DA4-8E6E-5F1D82A653D5}" destId="{C12AA5E8-ACD6-48A5-94C4-B88365D8F823}"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DC09C7-F6B9-4622-9390-824AA2F674C9}">
      <dsp:nvSpPr>
        <dsp:cNvPr id="0" name=""/>
        <dsp:cNvSpPr/>
      </dsp:nvSpPr>
      <dsp:spPr>
        <a:xfrm>
          <a:off x="0" y="177937"/>
          <a:ext cx="4247337" cy="4247337"/>
        </a:xfrm>
        <a:prstGeom prst="pie">
          <a:avLst>
            <a:gd name="adj1" fmla="val 5400000"/>
            <a:gd name="adj2" fmla="val 16200000"/>
          </a:avLst>
        </a:prstGeom>
        <a:solidFill>
          <a:schemeClr val="accent3">
            <a:shade val="50000"/>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FD7F3D-305B-46E7-9999-3CA933F05E3B}">
      <dsp:nvSpPr>
        <dsp:cNvPr id="0" name=""/>
        <dsp:cNvSpPr/>
      </dsp:nvSpPr>
      <dsp:spPr>
        <a:xfrm>
          <a:off x="2123668" y="177937"/>
          <a:ext cx="4955226" cy="4247337"/>
        </a:xfrm>
        <a:prstGeom prst="rect">
          <a:avLst/>
        </a:prstGeom>
        <a:solidFill>
          <a:schemeClr val="lt1">
            <a:alpha val="90000"/>
            <a:hueOff val="0"/>
            <a:satOff val="0"/>
            <a:lumOff val="0"/>
            <a:alphaOff val="0"/>
          </a:schemeClr>
        </a:solidFill>
        <a:ln w="22225" cap="rnd" cmpd="sng" algn="ctr">
          <a:solidFill>
            <a:schemeClr val="accent3">
              <a:shade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Organised by Visit Wales to promote Welsh hospitality — </a:t>
          </a:r>
          <a:r>
            <a:rPr lang="en-US" sz="1900" i="1" kern="1200"/>
            <a:t>“Croeso”</a:t>
          </a:r>
          <a:endParaRPr lang="en-US" sz="1900" kern="1200"/>
        </a:p>
      </dsp:txBody>
      <dsp:txXfrm>
        <a:off x="2123668" y="177937"/>
        <a:ext cx="4955226" cy="679573"/>
      </dsp:txXfrm>
    </dsp:sp>
    <dsp:sp modelId="{85E4D362-66E5-4E80-9294-F89458C75893}">
      <dsp:nvSpPr>
        <dsp:cNvPr id="0" name=""/>
        <dsp:cNvSpPr/>
      </dsp:nvSpPr>
      <dsp:spPr>
        <a:xfrm>
          <a:off x="445970" y="857511"/>
          <a:ext cx="3355396" cy="3355396"/>
        </a:xfrm>
        <a:prstGeom prst="pie">
          <a:avLst>
            <a:gd name="adj1" fmla="val 5400000"/>
            <a:gd name="adj2" fmla="val 16200000"/>
          </a:avLst>
        </a:prstGeom>
        <a:solidFill>
          <a:schemeClr val="accent3">
            <a:shade val="50000"/>
            <a:hueOff val="-67143"/>
            <a:satOff val="7816"/>
            <a:lumOff val="14112"/>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496674-6D68-4198-B726-49568FDF40C3}">
      <dsp:nvSpPr>
        <dsp:cNvPr id="0" name=""/>
        <dsp:cNvSpPr/>
      </dsp:nvSpPr>
      <dsp:spPr>
        <a:xfrm>
          <a:off x="2123668" y="857511"/>
          <a:ext cx="4955226" cy="3355396"/>
        </a:xfrm>
        <a:prstGeom prst="rect">
          <a:avLst/>
        </a:prstGeom>
        <a:solidFill>
          <a:schemeClr val="lt1">
            <a:alpha val="90000"/>
            <a:hueOff val="0"/>
            <a:satOff val="0"/>
            <a:lumOff val="0"/>
            <a:alphaOff val="0"/>
          </a:schemeClr>
        </a:solidFill>
        <a:ln w="22225" cap="rnd" cmpd="sng" algn="ctr">
          <a:solidFill>
            <a:schemeClr val="accent3">
              <a:shade val="50000"/>
              <a:hueOff val="-67143"/>
              <a:satOff val="7816"/>
              <a:lumOff val="1411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Highlights Welsh culture’s kindness, warmth, and openness</a:t>
          </a:r>
        </a:p>
      </dsp:txBody>
      <dsp:txXfrm>
        <a:off x="2123668" y="857511"/>
        <a:ext cx="4955226" cy="679573"/>
      </dsp:txXfrm>
    </dsp:sp>
    <dsp:sp modelId="{3618B98C-B5C8-473E-A31C-55C5F50AEA0C}">
      <dsp:nvSpPr>
        <dsp:cNvPr id="0" name=""/>
        <dsp:cNvSpPr/>
      </dsp:nvSpPr>
      <dsp:spPr>
        <a:xfrm>
          <a:off x="891940" y="1537085"/>
          <a:ext cx="2463455" cy="2463455"/>
        </a:xfrm>
        <a:prstGeom prst="pie">
          <a:avLst>
            <a:gd name="adj1" fmla="val 5400000"/>
            <a:gd name="adj2" fmla="val 16200000"/>
          </a:avLst>
        </a:prstGeom>
        <a:solidFill>
          <a:schemeClr val="accent3">
            <a:shade val="50000"/>
            <a:hueOff val="-134287"/>
            <a:satOff val="15631"/>
            <a:lumOff val="2822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909E47-D162-4E99-BA37-3B936DC2ED77}">
      <dsp:nvSpPr>
        <dsp:cNvPr id="0" name=""/>
        <dsp:cNvSpPr/>
      </dsp:nvSpPr>
      <dsp:spPr>
        <a:xfrm>
          <a:off x="2123668" y="1537085"/>
          <a:ext cx="4955226" cy="2463455"/>
        </a:xfrm>
        <a:prstGeom prst="rect">
          <a:avLst/>
        </a:prstGeom>
        <a:solidFill>
          <a:schemeClr val="lt1">
            <a:alpha val="90000"/>
            <a:hueOff val="0"/>
            <a:satOff val="0"/>
            <a:lumOff val="0"/>
            <a:alphaOff val="0"/>
          </a:schemeClr>
        </a:solidFill>
        <a:ln w="22225" cap="rnd" cmpd="sng" algn="ctr">
          <a:solidFill>
            <a:schemeClr val="accent3">
              <a:shade val="50000"/>
              <a:hueOff val="-134287"/>
              <a:satOff val="15631"/>
              <a:lumOff val="2822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Focus on </a:t>
          </a:r>
          <a:r>
            <a:rPr lang="en-US" sz="1900" i="1" kern="1200"/>
            <a:t>“hwyl”</a:t>
          </a:r>
          <a:r>
            <a:rPr lang="en-US" sz="1900" kern="1200"/>
            <a:t> — joy and enthusiastic excitement</a:t>
          </a:r>
        </a:p>
      </dsp:txBody>
      <dsp:txXfrm>
        <a:off x="2123668" y="1537085"/>
        <a:ext cx="4955226" cy="679573"/>
      </dsp:txXfrm>
    </dsp:sp>
    <dsp:sp modelId="{5988B4BE-3E15-4835-AFAD-706A22158271}">
      <dsp:nvSpPr>
        <dsp:cNvPr id="0" name=""/>
        <dsp:cNvSpPr/>
      </dsp:nvSpPr>
      <dsp:spPr>
        <a:xfrm>
          <a:off x="1337911" y="2216659"/>
          <a:ext cx="1571514" cy="1571514"/>
        </a:xfrm>
        <a:prstGeom prst="pie">
          <a:avLst>
            <a:gd name="adj1" fmla="val 5400000"/>
            <a:gd name="adj2" fmla="val 16200000"/>
          </a:avLst>
        </a:prstGeom>
        <a:solidFill>
          <a:schemeClr val="accent3">
            <a:shade val="50000"/>
            <a:hueOff val="-134287"/>
            <a:satOff val="15631"/>
            <a:lumOff val="2822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5D17AE-F51C-4F09-A22A-3C2A8AAE3B7F}">
      <dsp:nvSpPr>
        <dsp:cNvPr id="0" name=""/>
        <dsp:cNvSpPr/>
      </dsp:nvSpPr>
      <dsp:spPr>
        <a:xfrm>
          <a:off x="2123668" y="2216659"/>
          <a:ext cx="4955226" cy="1571514"/>
        </a:xfrm>
        <a:prstGeom prst="rect">
          <a:avLst/>
        </a:prstGeom>
        <a:solidFill>
          <a:schemeClr val="lt1">
            <a:alpha val="90000"/>
            <a:hueOff val="0"/>
            <a:satOff val="0"/>
            <a:lumOff val="0"/>
            <a:alphaOff val="0"/>
          </a:schemeClr>
        </a:solidFill>
        <a:ln w="22225" cap="rnd" cmpd="sng" algn="ctr">
          <a:solidFill>
            <a:schemeClr val="accent3">
              <a:shade val="50000"/>
              <a:hueOff val="-134287"/>
              <a:satOff val="15631"/>
              <a:lumOff val="2822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Showcases culture, language, heritage, scenery, and communities</a:t>
          </a:r>
        </a:p>
      </dsp:txBody>
      <dsp:txXfrm>
        <a:off x="2123668" y="2216659"/>
        <a:ext cx="4955226" cy="679573"/>
      </dsp:txXfrm>
    </dsp:sp>
    <dsp:sp modelId="{60477C55-AB22-4161-AF43-11737F358561}">
      <dsp:nvSpPr>
        <dsp:cNvPr id="0" name=""/>
        <dsp:cNvSpPr/>
      </dsp:nvSpPr>
      <dsp:spPr>
        <a:xfrm>
          <a:off x="1783881" y="2896233"/>
          <a:ext cx="679573" cy="679573"/>
        </a:xfrm>
        <a:prstGeom prst="pie">
          <a:avLst>
            <a:gd name="adj1" fmla="val 5400000"/>
            <a:gd name="adj2" fmla="val 16200000"/>
          </a:avLst>
        </a:prstGeom>
        <a:solidFill>
          <a:schemeClr val="accent3">
            <a:shade val="50000"/>
            <a:hueOff val="-67143"/>
            <a:satOff val="7816"/>
            <a:lumOff val="14112"/>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C6427F-C12C-41B9-B057-36E9B1379F2F}">
      <dsp:nvSpPr>
        <dsp:cNvPr id="0" name=""/>
        <dsp:cNvSpPr/>
      </dsp:nvSpPr>
      <dsp:spPr>
        <a:xfrm>
          <a:off x="2123668" y="2896233"/>
          <a:ext cx="4955226" cy="679573"/>
        </a:xfrm>
        <a:prstGeom prst="rect">
          <a:avLst/>
        </a:prstGeom>
        <a:solidFill>
          <a:schemeClr val="lt1">
            <a:alpha val="90000"/>
            <a:hueOff val="0"/>
            <a:satOff val="0"/>
            <a:lumOff val="0"/>
            <a:alphaOff val="0"/>
          </a:schemeClr>
        </a:solidFill>
        <a:ln w="22225" cap="rnd" cmpd="sng" algn="ctr">
          <a:solidFill>
            <a:schemeClr val="accent3">
              <a:shade val="50000"/>
              <a:hueOff val="-67143"/>
              <a:satOff val="7816"/>
              <a:lumOff val="1411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Proposed event reflects these values with a unique cultural programme</a:t>
          </a:r>
        </a:p>
      </dsp:txBody>
      <dsp:txXfrm>
        <a:off x="2123668" y="2896233"/>
        <a:ext cx="4955226" cy="6795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8E6B84-3BC5-4414-AE5C-DEF82668B357}">
      <dsp:nvSpPr>
        <dsp:cNvPr id="0" name=""/>
        <dsp:cNvSpPr/>
      </dsp:nvSpPr>
      <dsp:spPr>
        <a:xfrm>
          <a:off x="1102648" y="43025"/>
          <a:ext cx="9229321" cy="1343650"/>
        </a:xfrm>
        <a:prstGeom prst="rightArrow">
          <a:avLst>
            <a:gd name="adj1" fmla="val 50000"/>
            <a:gd name="adj2" fmla="val 50000"/>
          </a:avLst>
        </a:prstGeom>
        <a:solidFill>
          <a:schemeClr val="accent3">
            <a:shade val="50000"/>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254000" bIns="213305" numCol="1" spcCol="1270" anchor="ctr" anchorCtr="0">
          <a:noAutofit/>
        </a:bodyPr>
        <a:lstStyle/>
        <a:p>
          <a:pPr marL="0" lvl="0" indent="0" algn="l" defTabSz="1155700">
            <a:lnSpc>
              <a:spcPct val="90000"/>
            </a:lnSpc>
            <a:spcBef>
              <a:spcPct val="0"/>
            </a:spcBef>
            <a:spcAft>
              <a:spcPct val="35000"/>
            </a:spcAft>
            <a:buNone/>
          </a:pPr>
          <a:r>
            <a:rPr lang="en-US" sz="2600" b="1" kern="1200"/>
            <a:t>Strengths</a:t>
          </a:r>
          <a:endParaRPr lang="en-US" sz="2600" kern="1200"/>
        </a:p>
      </dsp:txBody>
      <dsp:txXfrm>
        <a:off x="1102648" y="378938"/>
        <a:ext cx="8893409" cy="671825"/>
      </dsp:txXfrm>
    </dsp:sp>
    <dsp:sp modelId="{B72BDA98-678B-4556-B930-0C515126C6AC}">
      <dsp:nvSpPr>
        <dsp:cNvPr id="0" name=""/>
        <dsp:cNvSpPr/>
      </dsp:nvSpPr>
      <dsp:spPr>
        <a:xfrm>
          <a:off x="1102648" y="1081365"/>
          <a:ext cx="2127358" cy="2485348"/>
        </a:xfrm>
        <a:prstGeom prst="rect">
          <a:avLst/>
        </a:prstGeom>
        <a:solidFill>
          <a:schemeClr val="lt1">
            <a:hueOff val="0"/>
            <a:satOff val="0"/>
            <a:lumOff val="0"/>
            <a:alphaOff val="0"/>
          </a:schemeClr>
        </a:solidFill>
        <a:ln w="2222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Font typeface="Wingdings" panose="05000000000000000000" pitchFamily="2" charset="2"/>
            <a:buNone/>
          </a:pPr>
          <a:r>
            <a:rPr lang="en-US" sz="1700" kern="1200" dirty="0"/>
            <a:t>Strong association with Year of </a:t>
          </a:r>
          <a:r>
            <a:rPr lang="en-US" sz="1700" kern="1200" dirty="0" err="1"/>
            <a:t>Croeso</a:t>
          </a:r>
          <a:r>
            <a:rPr lang="en-US" sz="1700" kern="1200" dirty="0"/>
            <a:t> 2025 campaign</a:t>
          </a:r>
        </a:p>
        <a:p>
          <a:pPr marL="0" lvl="0" indent="0" algn="l" defTabSz="755650">
            <a:lnSpc>
              <a:spcPct val="90000"/>
            </a:lnSpc>
            <a:spcBef>
              <a:spcPct val="0"/>
            </a:spcBef>
            <a:spcAft>
              <a:spcPct val="35000"/>
            </a:spcAft>
            <a:buFont typeface="Wingdings" panose="05000000000000000000" pitchFamily="2" charset="2"/>
            <a:buNone/>
          </a:pPr>
          <a:r>
            <a:rPr lang="en-US" sz="1700" kern="1200" dirty="0"/>
            <a:t>Unique Welsh culture, arts, and welcoming atmosphere</a:t>
          </a:r>
        </a:p>
      </dsp:txBody>
      <dsp:txXfrm>
        <a:off x="1102648" y="1081365"/>
        <a:ext cx="2127358" cy="2485348"/>
      </dsp:txXfrm>
    </dsp:sp>
    <dsp:sp modelId="{44D7A296-92D7-4CA6-A5B2-338E9A6D375F}">
      <dsp:nvSpPr>
        <dsp:cNvPr id="0" name=""/>
        <dsp:cNvSpPr/>
      </dsp:nvSpPr>
      <dsp:spPr>
        <a:xfrm>
          <a:off x="3230006" y="490750"/>
          <a:ext cx="7101962" cy="1343650"/>
        </a:xfrm>
        <a:prstGeom prst="rightArrow">
          <a:avLst>
            <a:gd name="adj1" fmla="val 50000"/>
            <a:gd name="adj2" fmla="val 50000"/>
          </a:avLst>
        </a:prstGeom>
        <a:solidFill>
          <a:schemeClr val="accent3">
            <a:shade val="50000"/>
            <a:hueOff val="-83929"/>
            <a:satOff val="9769"/>
            <a:lumOff val="1764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254000" bIns="213305" numCol="1" spcCol="1270" anchor="ctr" anchorCtr="0">
          <a:noAutofit/>
        </a:bodyPr>
        <a:lstStyle/>
        <a:p>
          <a:pPr marL="0" lvl="0" indent="0" algn="l" defTabSz="1155700">
            <a:lnSpc>
              <a:spcPct val="90000"/>
            </a:lnSpc>
            <a:spcBef>
              <a:spcPct val="0"/>
            </a:spcBef>
            <a:spcAft>
              <a:spcPct val="35000"/>
            </a:spcAft>
            <a:buNone/>
          </a:pPr>
          <a:r>
            <a:rPr lang="en-US" sz="2600" b="1" kern="1200"/>
            <a:t>Weaknesses</a:t>
          </a:r>
          <a:endParaRPr lang="en-US" sz="2600" kern="1200"/>
        </a:p>
      </dsp:txBody>
      <dsp:txXfrm>
        <a:off x="3230006" y="826663"/>
        <a:ext cx="6766050" cy="671825"/>
      </dsp:txXfrm>
    </dsp:sp>
    <dsp:sp modelId="{B9E8E4CD-1D2F-4008-969F-F40D528D697B}">
      <dsp:nvSpPr>
        <dsp:cNvPr id="0" name=""/>
        <dsp:cNvSpPr/>
      </dsp:nvSpPr>
      <dsp:spPr>
        <a:xfrm>
          <a:off x="3230006" y="1529090"/>
          <a:ext cx="2127358" cy="2422000"/>
        </a:xfrm>
        <a:prstGeom prst="rect">
          <a:avLst/>
        </a:prstGeom>
        <a:solidFill>
          <a:schemeClr val="lt1">
            <a:hueOff val="0"/>
            <a:satOff val="0"/>
            <a:lumOff val="0"/>
            <a:alphaOff val="0"/>
          </a:schemeClr>
        </a:solidFill>
        <a:ln w="2222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New event with limited brand awareness</a:t>
          </a:r>
        </a:p>
        <a:p>
          <a:pPr marL="0" lvl="0" indent="0" algn="l" defTabSz="755650">
            <a:lnSpc>
              <a:spcPct val="90000"/>
            </a:lnSpc>
            <a:spcBef>
              <a:spcPct val="0"/>
            </a:spcBef>
            <a:spcAft>
              <a:spcPct val="35000"/>
            </a:spcAft>
            <a:buNone/>
          </a:pPr>
          <a:r>
            <a:rPr lang="en-US" sz="1700" kern="1200" dirty="0"/>
            <a:t>Possible logistical challenges</a:t>
          </a:r>
        </a:p>
        <a:p>
          <a:pPr marL="0" lvl="0" indent="0" algn="l" defTabSz="755650">
            <a:lnSpc>
              <a:spcPct val="90000"/>
            </a:lnSpc>
            <a:spcBef>
              <a:spcPct val="0"/>
            </a:spcBef>
            <a:spcAft>
              <a:spcPct val="35000"/>
            </a:spcAft>
            <a:buNone/>
          </a:pPr>
          <a:r>
            <a:rPr lang="en-US" sz="1700" kern="1200" dirty="0"/>
            <a:t>Competing for tourist attention internationally</a:t>
          </a:r>
        </a:p>
      </dsp:txBody>
      <dsp:txXfrm>
        <a:off x="3230006" y="1529090"/>
        <a:ext cx="2127358" cy="2422000"/>
      </dsp:txXfrm>
    </dsp:sp>
    <dsp:sp modelId="{5363A94F-CF93-443D-90A4-5E832EB2B775}">
      <dsp:nvSpPr>
        <dsp:cNvPr id="0" name=""/>
        <dsp:cNvSpPr/>
      </dsp:nvSpPr>
      <dsp:spPr>
        <a:xfrm>
          <a:off x="5357365" y="938474"/>
          <a:ext cx="4974604" cy="1343650"/>
        </a:xfrm>
        <a:prstGeom prst="rightArrow">
          <a:avLst>
            <a:gd name="adj1" fmla="val 50000"/>
            <a:gd name="adj2" fmla="val 50000"/>
          </a:avLst>
        </a:prstGeom>
        <a:solidFill>
          <a:schemeClr val="accent3">
            <a:shade val="50000"/>
            <a:hueOff val="-167858"/>
            <a:satOff val="19539"/>
            <a:lumOff val="3528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254000" bIns="213305" numCol="1" spcCol="1270" anchor="ctr" anchorCtr="0">
          <a:noAutofit/>
        </a:bodyPr>
        <a:lstStyle/>
        <a:p>
          <a:pPr marL="0" lvl="0" indent="0" algn="l" defTabSz="1155700">
            <a:lnSpc>
              <a:spcPct val="90000"/>
            </a:lnSpc>
            <a:spcBef>
              <a:spcPct val="0"/>
            </a:spcBef>
            <a:spcAft>
              <a:spcPct val="35000"/>
            </a:spcAft>
            <a:buNone/>
          </a:pPr>
          <a:r>
            <a:rPr lang="en-US" sz="2600" b="1" kern="1200"/>
            <a:t>Opportunities</a:t>
          </a:r>
          <a:endParaRPr lang="en-US" sz="2600" kern="1200"/>
        </a:p>
      </dsp:txBody>
      <dsp:txXfrm>
        <a:off x="5357365" y="1274387"/>
        <a:ext cx="4638692" cy="671825"/>
      </dsp:txXfrm>
    </dsp:sp>
    <dsp:sp modelId="{2BBE0FC3-B84A-43FE-AEEB-73B55965E006}">
      <dsp:nvSpPr>
        <dsp:cNvPr id="0" name=""/>
        <dsp:cNvSpPr/>
      </dsp:nvSpPr>
      <dsp:spPr>
        <a:xfrm>
          <a:off x="5357365" y="1976815"/>
          <a:ext cx="2127358" cy="2438194"/>
        </a:xfrm>
        <a:prstGeom prst="rect">
          <a:avLst/>
        </a:prstGeom>
        <a:solidFill>
          <a:schemeClr val="lt1">
            <a:hueOff val="0"/>
            <a:satOff val="0"/>
            <a:lumOff val="0"/>
            <a:alphaOff val="0"/>
          </a:schemeClr>
        </a:solidFill>
        <a:ln w="2222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Growth in cultural and experiential tourism</a:t>
          </a:r>
        </a:p>
        <a:p>
          <a:pPr marL="0" lvl="0" indent="0" algn="l" defTabSz="755650">
            <a:lnSpc>
              <a:spcPct val="90000"/>
            </a:lnSpc>
            <a:spcBef>
              <a:spcPct val="0"/>
            </a:spcBef>
            <a:spcAft>
              <a:spcPct val="35000"/>
            </a:spcAft>
            <a:buNone/>
          </a:pPr>
          <a:r>
            <a:rPr lang="en-US" sz="1700" kern="1200" dirty="0"/>
            <a:t>Potential partnerships with local businesses and tourism bodies</a:t>
          </a:r>
        </a:p>
        <a:p>
          <a:pPr marL="0" lvl="0" indent="0" algn="l" defTabSz="755650">
            <a:lnSpc>
              <a:spcPct val="90000"/>
            </a:lnSpc>
            <a:spcBef>
              <a:spcPct val="0"/>
            </a:spcBef>
            <a:spcAft>
              <a:spcPct val="35000"/>
            </a:spcAft>
            <a:buNone/>
          </a:pPr>
          <a:r>
            <a:rPr lang="en-US" sz="1700" kern="1200"/>
            <a:t>Increasing awareness could expand event reach (Goldblatt, 2005)</a:t>
          </a:r>
        </a:p>
      </dsp:txBody>
      <dsp:txXfrm>
        <a:off x="5357365" y="1976815"/>
        <a:ext cx="2127358" cy="2438194"/>
      </dsp:txXfrm>
    </dsp:sp>
    <dsp:sp modelId="{AA798915-B43A-4624-8D33-0E86BFD04066}">
      <dsp:nvSpPr>
        <dsp:cNvPr id="0" name=""/>
        <dsp:cNvSpPr/>
      </dsp:nvSpPr>
      <dsp:spPr>
        <a:xfrm>
          <a:off x="7484724" y="1386199"/>
          <a:ext cx="2847245" cy="1343650"/>
        </a:xfrm>
        <a:prstGeom prst="rightArrow">
          <a:avLst>
            <a:gd name="adj1" fmla="val 50000"/>
            <a:gd name="adj2" fmla="val 50000"/>
          </a:avLst>
        </a:prstGeom>
        <a:solidFill>
          <a:schemeClr val="accent3">
            <a:shade val="50000"/>
            <a:hueOff val="-83929"/>
            <a:satOff val="9769"/>
            <a:lumOff val="1764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254000" bIns="213305" numCol="1" spcCol="1270" anchor="ctr" anchorCtr="0">
          <a:noAutofit/>
        </a:bodyPr>
        <a:lstStyle/>
        <a:p>
          <a:pPr marL="0" lvl="0" indent="0" algn="l" defTabSz="1155700">
            <a:lnSpc>
              <a:spcPct val="90000"/>
            </a:lnSpc>
            <a:spcBef>
              <a:spcPct val="0"/>
            </a:spcBef>
            <a:spcAft>
              <a:spcPct val="35000"/>
            </a:spcAft>
            <a:buNone/>
          </a:pPr>
          <a:r>
            <a:rPr lang="en-US" sz="2600" b="1" kern="1200"/>
            <a:t>Threats</a:t>
          </a:r>
          <a:endParaRPr lang="en-US" sz="2600" kern="1200"/>
        </a:p>
      </dsp:txBody>
      <dsp:txXfrm>
        <a:off x="7484724" y="1722112"/>
        <a:ext cx="2511333" cy="671825"/>
      </dsp:txXfrm>
    </dsp:sp>
    <dsp:sp modelId="{747C1984-A013-4911-94C5-9F6502F776E6}">
      <dsp:nvSpPr>
        <dsp:cNvPr id="0" name=""/>
        <dsp:cNvSpPr/>
      </dsp:nvSpPr>
      <dsp:spPr>
        <a:xfrm>
          <a:off x="7484724" y="2424539"/>
          <a:ext cx="2146740" cy="2466772"/>
        </a:xfrm>
        <a:prstGeom prst="rect">
          <a:avLst/>
        </a:prstGeom>
        <a:solidFill>
          <a:schemeClr val="lt1">
            <a:hueOff val="0"/>
            <a:satOff val="0"/>
            <a:lumOff val="0"/>
            <a:alphaOff val="0"/>
          </a:schemeClr>
        </a:solidFill>
        <a:ln w="2222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Weather-related risks</a:t>
          </a:r>
        </a:p>
        <a:p>
          <a:pPr marL="0" lvl="0" indent="0" algn="l" defTabSz="755650">
            <a:lnSpc>
              <a:spcPct val="90000"/>
            </a:lnSpc>
            <a:spcBef>
              <a:spcPct val="0"/>
            </a:spcBef>
            <a:spcAft>
              <a:spcPct val="35000"/>
            </a:spcAft>
            <a:buNone/>
          </a:pPr>
          <a:r>
            <a:rPr lang="en-US" sz="1700" kern="1200"/>
            <a:t>Competition from established festivals</a:t>
          </a:r>
        </a:p>
        <a:p>
          <a:pPr marL="0" lvl="0" indent="0" algn="l" defTabSz="755650">
            <a:lnSpc>
              <a:spcPct val="90000"/>
            </a:lnSpc>
            <a:spcBef>
              <a:spcPct val="0"/>
            </a:spcBef>
            <a:spcAft>
              <a:spcPct val="35000"/>
            </a:spcAft>
            <a:buNone/>
          </a:pPr>
          <a:r>
            <a:rPr lang="en-US" sz="1700" kern="1200"/>
            <a:t>Economic uncertainties requiring strong risk management</a:t>
          </a:r>
        </a:p>
      </dsp:txBody>
      <dsp:txXfrm>
        <a:off x="7484724" y="2424539"/>
        <a:ext cx="2146740" cy="24667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0B3198-3778-422E-AE01-83DEE47CB1BC}">
      <dsp:nvSpPr>
        <dsp:cNvPr id="0" name=""/>
        <dsp:cNvSpPr/>
      </dsp:nvSpPr>
      <dsp:spPr>
        <a:xfrm rot="5400000">
          <a:off x="6832699" y="-2778456"/>
          <a:ext cx="1115759" cy="6955838"/>
        </a:xfrm>
        <a:prstGeom prst="round2SameRect">
          <a:avLst/>
        </a:prstGeom>
        <a:solidFill>
          <a:schemeClr val="accent2">
            <a:lumMod val="20000"/>
            <a:lumOff val="80000"/>
            <a:alpha val="90000"/>
          </a:schemeClr>
        </a:solidFill>
        <a:ln w="22225" cap="rnd"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Low attendance affecting revenue and atmosphere</a:t>
          </a:r>
        </a:p>
        <a:p>
          <a:pPr marL="171450" lvl="1" indent="-171450" algn="l" defTabSz="711200">
            <a:lnSpc>
              <a:spcPct val="90000"/>
            </a:lnSpc>
            <a:spcBef>
              <a:spcPct val="0"/>
            </a:spcBef>
            <a:spcAft>
              <a:spcPct val="15000"/>
            </a:spcAft>
            <a:buChar char="•"/>
          </a:pPr>
          <a:r>
            <a:rPr lang="en-US" sz="1600" kern="1200" dirty="0"/>
            <a:t>Weather disrupting outdoor activities</a:t>
          </a:r>
        </a:p>
        <a:p>
          <a:pPr marL="171450" lvl="1" indent="-171450" algn="l" defTabSz="711200">
            <a:lnSpc>
              <a:spcPct val="90000"/>
            </a:lnSpc>
            <a:spcBef>
              <a:spcPct val="0"/>
            </a:spcBef>
            <a:spcAft>
              <a:spcPct val="15000"/>
            </a:spcAft>
            <a:buChar char="•"/>
          </a:pPr>
          <a:r>
            <a:rPr lang="en-US" sz="1600" kern="1200" dirty="0"/>
            <a:t>Operational delays from technical or staffing issues</a:t>
          </a:r>
        </a:p>
        <a:p>
          <a:pPr marL="171450" lvl="1" indent="-171450" algn="l" defTabSz="711200">
            <a:lnSpc>
              <a:spcPct val="90000"/>
            </a:lnSpc>
            <a:spcBef>
              <a:spcPct val="0"/>
            </a:spcBef>
            <a:spcAft>
              <a:spcPct val="15000"/>
            </a:spcAft>
            <a:buChar char="•"/>
          </a:pPr>
          <a:r>
            <a:rPr lang="en-US" sz="1600" kern="1200" dirty="0"/>
            <a:t>Public health and transport disruptions</a:t>
          </a:r>
        </a:p>
      </dsp:txBody>
      <dsp:txXfrm rot="-5400000">
        <a:off x="3912660" y="196050"/>
        <a:ext cx="6901371" cy="1006825"/>
      </dsp:txXfrm>
    </dsp:sp>
    <dsp:sp modelId="{556F66A9-1DDD-43E0-B5F9-AC7BFB7121D6}">
      <dsp:nvSpPr>
        <dsp:cNvPr id="0" name=""/>
        <dsp:cNvSpPr/>
      </dsp:nvSpPr>
      <dsp:spPr>
        <a:xfrm>
          <a:off x="0" y="0"/>
          <a:ext cx="3912659" cy="1394698"/>
        </a:xfrm>
        <a:prstGeom prst="roundRect">
          <a:avLst/>
        </a:prstGeom>
        <a:solidFill>
          <a:schemeClr val="accent3"/>
        </a:solidFill>
        <a:ln w="2222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b="1" kern="1200" dirty="0"/>
            <a:t>Key Risks</a:t>
          </a:r>
          <a:endParaRPr lang="en-US" sz="3200" kern="1200" dirty="0"/>
        </a:p>
      </dsp:txBody>
      <dsp:txXfrm>
        <a:off x="68084" y="68084"/>
        <a:ext cx="3776491" cy="1258530"/>
      </dsp:txXfrm>
    </dsp:sp>
    <dsp:sp modelId="{B9EACA08-AB4A-4617-86B0-E45099596084}">
      <dsp:nvSpPr>
        <dsp:cNvPr id="0" name=""/>
        <dsp:cNvSpPr/>
      </dsp:nvSpPr>
      <dsp:spPr>
        <a:xfrm rot="5400000">
          <a:off x="6832699" y="-1314022"/>
          <a:ext cx="1115759" cy="6955838"/>
        </a:xfrm>
        <a:prstGeom prst="round2SameRect">
          <a:avLst/>
        </a:prstGeom>
        <a:solidFill>
          <a:schemeClr val="bg1">
            <a:lumMod val="95000"/>
            <a:alpha val="90000"/>
          </a:schemeClr>
        </a:solidFill>
        <a:ln w="22225" cap="rnd"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Indoor backup venues secured if needed</a:t>
          </a:r>
        </a:p>
        <a:p>
          <a:pPr marL="171450" lvl="1" indent="-171450" algn="l" defTabSz="711200">
            <a:lnSpc>
              <a:spcPct val="90000"/>
            </a:lnSpc>
            <a:spcBef>
              <a:spcPct val="0"/>
            </a:spcBef>
            <a:spcAft>
              <a:spcPct val="15000"/>
            </a:spcAft>
            <a:buChar char="•"/>
          </a:pPr>
          <a:r>
            <a:rPr lang="en-US" sz="1600" kern="1200" dirty="0"/>
            <a:t>Comprehensive event insurance purchased</a:t>
          </a:r>
        </a:p>
        <a:p>
          <a:pPr marL="171450" lvl="1" indent="-171450" algn="l" defTabSz="711200">
            <a:lnSpc>
              <a:spcPct val="90000"/>
            </a:lnSpc>
            <a:spcBef>
              <a:spcPct val="0"/>
            </a:spcBef>
            <a:spcAft>
              <a:spcPct val="15000"/>
            </a:spcAft>
            <a:buChar char="•"/>
          </a:pPr>
          <a:r>
            <a:rPr lang="en-US" sz="1600" kern="1200" dirty="0"/>
            <a:t>Clear communication channels maintained</a:t>
          </a:r>
        </a:p>
        <a:p>
          <a:pPr marL="171450" lvl="1" indent="-171450" algn="l" defTabSz="711200">
            <a:lnSpc>
              <a:spcPct val="90000"/>
            </a:lnSpc>
            <a:spcBef>
              <a:spcPct val="0"/>
            </a:spcBef>
            <a:spcAft>
              <a:spcPct val="15000"/>
            </a:spcAft>
            <a:buChar char="•"/>
          </a:pPr>
          <a:r>
            <a:rPr lang="en-US" sz="1600" kern="1200" dirty="0"/>
            <a:t>Backup event date planned (Wynn-Moylan, 2017)</a:t>
          </a:r>
        </a:p>
      </dsp:txBody>
      <dsp:txXfrm rot="-5400000">
        <a:off x="3912660" y="1660484"/>
        <a:ext cx="6901371" cy="1006825"/>
      </dsp:txXfrm>
    </dsp:sp>
    <dsp:sp modelId="{874372D4-2F28-4A24-8955-983F5CCFDEB5}">
      <dsp:nvSpPr>
        <dsp:cNvPr id="0" name=""/>
        <dsp:cNvSpPr/>
      </dsp:nvSpPr>
      <dsp:spPr>
        <a:xfrm>
          <a:off x="0" y="1466547"/>
          <a:ext cx="3912659" cy="1394698"/>
        </a:xfrm>
        <a:prstGeom prst="roundRect">
          <a:avLst/>
        </a:prstGeom>
        <a:solidFill>
          <a:schemeClr val="bg2"/>
        </a:solidFill>
        <a:ln w="2222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b="1" kern="1200" dirty="0"/>
            <a:t>Mitigation Strategies</a:t>
          </a:r>
          <a:endParaRPr lang="en-US" sz="2800" kern="1200" dirty="0"/>
        </a:p>
      </dsp:txBody>
      <dsp:txXfrm>
        <a:off x="68084" y="1534631"/>
        <a:ext cx="3776491" cy="1258530"/>
      </dsp:txXfrm>
    </dsp:sp>
    <dsp:sp modelId="{C12AA5E8-ACD6-48A5-94C4-B88365D8F823}">
      <dsp:nvSpPr>
        <dsp:cNvPr id="0" name=""/>
        <dsp:cNvSpPr/>
      </dsp:nvSpPr>
      <dsp:spPr>
        <a:xfrm rot="5400000">
          <a:off x="6832699" y="150411"/>
          <a:ext cx="1115759" cy="6955838"/>
        </a:xfrm>
        <a:prstGeom prst="round2SameRect">
          <a:avLst/>
        </a:prstGeom>
        <a:solidFill>
          <a:schemeClr val="accent5">
            <a:lumMod val="20000"/>
            <a:lumOff val="80000"/>
            <a:alpha val="90000"/>
          </a:schemeClr>
        </a:solidFill>
        <a:ln w="22225" cap="rnd" cmpd="sng" algn="ctr">
          <a:solidFill>
            <a:schemeClr val="accent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Proactive risk management protects finances and event quality</a:t>
          </a:r>
        </a:p>
        <a:p>
          <a:pPr marL="171450" lvl="1" indent="-171450" algn="l" defTabSz="711200">
            <a:lnSpc>
              <a:spcPct val="90000"/>
            </a:lnSpc>
            <a:spcBef>
              <a:spcPct val="0"/>
            </a:spcBef>
            <a:spcAft>
              <a:spcPct val="15000"/>
            </a:spcAft>
            <a:buChar char="•"/>
          </a:pPr>
          <a:r>
            <a:rPr lang="en-US" sz="1600" kern="1200" dirty="0"/>
            <a:t>Ensures a safe, enjoyable, and inclusive experience aligned with Year of </a:t>
          </a:r>
          <a:r>
            <a:rPr lang="en-US" sz="1600" kern="1200" dirty="0" err="1"/>
            <a:t>Croeso</a:t>
          </a:r>
          <a:endParaRPr lang="en-US" sz="1600" kern="1200" dirty="0"/>
        </a:p>
      </dsp:txBody>
      <dsp:txXfrm rot="-5400000">
        <a:off x="3912660" y="3124918"/>
        <a:ext cx="6901371" cy="1006825"/>
      </dsp:txXfrm>
    </dsp:sp>
    <dsp:sp modelId="{2EF0BCCA-62C1-4024-A935-B1A7EC6F5C48}">
      <dsp:nvSpPr>
        <dsp:cNvPr id="0" name=""/>
        <dsp:cNvSpPr/>
      </dsp:nvSpPr>
      <dsp:spPr>
        <a:xfrm>
          <a:off x="0" y="2930980"/>
          <a:ext cx="3912659" cy="1394698"/>
        </a:xfrm>
        <a:prstGeom prst="roundRect">
          <a:avLst/>
        </a:prstGeom>
        <a:solidFill>
          <a:schemeClr val="accent2">
            <a:lumMod val="40000"/>
            <a:lumOff val="60000"/>
          </a:schemeClr>
        </a:solidFill>
        <a:ln w="2222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b="1" kern="1200" dirty="0"/>
            <a:t>Importance</a:t>
          </a:r>
          <a:endParaRPr lang="en-US" sz="2800" kern="1200" dirty="0"/>
        </a:p>
      </dsp:txBody>
      <dsp:txXfrm>
        <a:off x="68084" y="2999064"/>
        <a:ext cx="3776491" cy="1258530"/>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1"/>
            <a:ext cx="2971800" cy="458788"/>
          </a:xfrm>
          <a:prstGeom prst="rect">
            <a:avLst/>
          </a:prstGeom>
        </p:spPr>
        <p:txBody>
          <a:bodyPr vert="horz" lIns="91440" tIns="45720" rIns="91440" bIns="45720" rtlCol="0"/>
          <a:lstStyle>
            <a:lvl1pPr algn="r">
              <a:defRPr sz="1200"/>
            </a:lvl1pPr>
          </a:lstStyle>
          <a:p>
            <a:fld id="{37067BC5-75E5-4A42-A69C-FC1E8C54A8F9}" type="datetimeFigureOut">
              <a:rPr lang="en-US" smtClean="0"/>
              <a:t>5/19/2025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49"/>
            <a:ext cx="5486400" cy="3600451"/>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F90B3F-BEAA-4DED-9E89-FCCE85F1915B}" type="slidenum">
              <a:rPr lang="en-US" smtClean="0"/>
              <a:t>‹#›</a:t>
            </a:fld>
            <a:endParaRPr lang="en-US"/>
          </a:p>
        </p:txBody>
      </p:sp>
    </p:spTree>
    <p:extLst>
      <p:ext uri="{BB962C8B-B14F-4D97-AF65-F5344CB8AC3E}">
        <p14:creationId xmlns:p14="http://schemas.microsoft.com/office/powerpoint/2010/main" val="6018678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traveltrade.visitwales.com/useful-information/toolkit/year-of-croeso#:~:text=2025%20is%20Year%20of%20Croeso,celebrating%20the%20warm%20Welsh%20welcome"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https://www.gov.wales/croeso-i-bawb-warm-welsh-welcome"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DF90B3F-BEAA-4DED-9E89-FCCE85F1915B}" type="slidenum">
              <a:rPr lang="en-US" smtClean="0"/>
              <a:t>1</a:t>
            </a:fld>
            <a:endParaRPr lang="en-US"/>
          </a:p>
        </p:txBody>
      </p:sp>
    </p:spTree>
    <p:extLst>
      <p:ext uri="{BB962C8B-B14F-4D97-AF65-F5344CB8AC3E}">
        <p14:creationId xmlns:p14="http://schemas.microsoft.com/office/powerpoint/2010/main" val="36450653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Year of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Croeso</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2025 was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organised</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by Visit Wales to highlight and promote the warm hospitality found in Wales which is called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Croeso</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in the language. It points out how Welsh culture represents kindness, warmth and openness, urging visitors to feel the real affection of the locals (Visit Wales, 2025). Extra attention in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Croeso</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is given to ‘hwyl,’ which stands for joy or enthusiastic excitement and describes the warm atmosphere people will find in Wales. It helps attract people from other countries by displaying the country’s culture, language, heritage, beautiful scenery and exciting communities. My proposal event has been influenced by the inspiring campaign and tries to reflect the main values of Year of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Croeso</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through a unique cultural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programme</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with strong Welsh elements and a warm welcome for guests.</a:t>
            </a:r>
          </a:p>
          <a:p>
            <a:endParaRPr lang="en-US" dirty="0"/>
          </a:p>
        </p:txBody>
      </p:sp>
      <p:sp>
        <p:nvSpPr>
          <p:cNvPr id="4" name="Slide Number Placeholder 3"/>
          <p:cNvSpPr>
            <a:spLocks noGrp="1"/>
          </p:cNvSpPr>
          <p:nvPr>
            <p:ph type="sldNum" sz="quarter" idx="5"/>
          </p:nvPr>
        </p:nvSpPr>
        <p:spPr/>
        <p:txBody>
          <a:bodyPr/>
          <a:lstStyle/>
          <a:p>
            <a:fld id="{EDF90B3F-BEAA-4DED-9E89-FCCE85F1915B}" type="slidenum">
              <a:rPr lang="en-US" smtClean="0"/>
              <a:t>2</a:t>
            </a:fld>
            <a:endParaRPr lang="en-US"/>
          </a:p>
        </p:txBody>
      </p:sp>
    </p:spTree>
    <p:extLst>
      <p:ext uri="{BB962C8B-B14F-4D97-AF65-F5344CB8AC3E}">
        <p14:creationId xmlns:p14="http://schemas.microsoft.com/office/powerpoint/2010/main" val="1607455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Croeso</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Cultural Festival” is supposed to be an event celebrating the spirit of the Year of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Croeso</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2025, lasting one week. The festival’s original site will be in Cardiff Bay, an area filled with Welsh tradition and simple to get to, creating the perfect ambiance for people (Visit Wales, 2025). The festival aims to bring people close to Welsh culture by offering traditional dancing and music, classes in the language, local arts and crafts markets and dishes showcasing Welsh meals and ingredients. The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storey</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sessions will tell Wales’s traditional myths and legends and the tours will take you to scenic places and old sites. They will find a place that welcomes them open-heartedly, just like the word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Croeso</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means in Welsh. Participants from a wide range of communities are brought together, ensuring enjoyment for all. Living in Wales, the delegates will discover its unique heritage and hospitality which helps achieve the goal of highlighting the genuine Welsh welcome (Casati &amp;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Varzi</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2008).</a:t>
            </a:r>
          </a:p>
          <a:p>
            <a:endParaRPr lang="en-US" dirty="0"/>
          </a:p>
        </p:txBody>
      </p:sp>
      <p:sp>
        <p:nvSpPr>
          <p:cNvPr id="4" name="Slide Number Placeholder 3"/>
          <p:cNvSpPr>
            <a:spLocks noGrp="1"/>
          </p:cNvSpPr>
          <p:nvPr>
            <p:ph type="sldNum" sz="quarter" idx="5"/>
          </p:nvPr>
        </p:nvSpPr>
        <p:spPr/>
        <p:txBody>
          <a:bodyPr/>
          <a:lstStyle/>
          <a:p>
            <a:fld id="{EDF90B3F-BEAA-4DED-9E89-FCCE85F1915B}" type="slidenum">
              <a:rPr lang="en-US" smtClean="0"/>
              <a:t>3</a:t>
            </a:fld>
            <a:endParaRPr lang="en-US"/>
          </a:p>
        </p:txBody>
      </p:sp>
    </p:spTree>
    <p:extLst>
      <p:ext uri="{BB962C8B-B14F-4D97-AF65-F5344CB8AC3E}">
        <p14:creationId xmlns:p14="http://schemas.microsoft.com/office/powerpoint/2010/main" val="16984524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festival is meant for tourists from abroad aged 25-55 who like exploring cultural destinations, heritage sites and the country’s real, unique activities (Welsh Government, 2025). For example, tourists from the UK, Europe and North America are interested in events linking arts, history and good cuisine. It also attracts people travelling with their family and people who like cultural experiences. It is noticed in tourism trends that experiencing Wales as a tourist often includes learning about its rich cultural heritage. Previously, the National Eisteddfod and Cardiff International Food and Drink Festival proved that there is strong interest in Welsh cultural festivals among people visiting from different parts of the world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Tkaczynski</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&amp; Rundle-Thiele, 2020). The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Croeso</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Cultural Festival gives people an opportunity to celebrate language, arts, food and nature for an entire weekend, something you wouldn’t commonly see at a one-day event. Since this approach combines every aspect, the event stands out and aligns with the good wishes for Welsh spirit in the Year of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Croeso</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Advertising will include digital marketing in cultural travel websites, cooperation with social media influencers and collaborations with tourism bodies and travel agencies to widen the worldwide scope.</a:t>
            </a:r>
          </a:p>
          <a:p>
            <a:endParaRPr lang="en-US" dirty="0"/>
          </a:p>
        </p:txBody>
      </p:sp>
      <p:sp>
        <p:nvSpPr>
          <p:cNvPr id="4" name="Slide Number Placeholder 3"/>
          <p:cNvSpPr>
            <a:spLocks noGrp="1"/>
          </p:cNvSpPr>
          <p:nvPr>
            <p:ph type="sldNum" sz="quarter" idx="5"/>
          </p:nvPr>
        </p:nvSpPr>
        <p:spPr/>
        <p:txBody>
          <a:bodyPr/>
          <a:lstStyle/>
          <a:p>
            <a:fld id="{EDF90B3F-BEAA-4DED-9E89-FCCE85F1915B}" type="slidenum">
              <a:rPr lang="en-US" smtClean="0"/>
              <a:t>4</a:t>
            </a:fld>
            <a:endParaRPr lang="en-US"/>
          </a:p>
        </p:txBody>
      </p:sp>
    </p:spTree>
    <p:extLst>
      <p:ext uri="{BB962C8B-B14F-4D97-AF65-F5344CB8AC3E}">
        <p14:creationId xmlns:p14="http://schemas.microsoft.com/office/powerpoint/2010/main" val="27273288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festival might take place at Cardiff Bay since it is a lively place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recognised</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for its cultural importance and convenience. Large events and small, there are plenty of places in Cardiff Bay such as the Wales Millennium Centre and coastal areas, to host meetings, workshops or markets. The Wales Millennium Centre features the latest AV equipment, different ways to arrange the seating and rooms devoted to Welsh art, ensuring everyone has a memorable and real event experience. The area outside will have food stalls, selling crafts and providing chances for community members to participate in activities (Mallen, 2024). Olympic Village operations will include event managers, technical staff, hospitality experts and security personal, all educated to follow the values of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Croeso</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 making all people feel welcome. The food will mainly be made using Welsh ingredients, with an emphasis on sustainable ingredients. You can reach Cardiff Bay by taking public transport, using the car or driving in an accessible vehicle for those with special needs. Because of these factors, the setting becomes friendly, secure and welcoming, just as the Year of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Croeso</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intends.</a:t>
            </a:r>
          </a:p>
          <a:p>
            <a:endParaRPr lang="en-US" dirty="0"/>
          </a:p>
        </p:txBody>
      </p:sp>
      <p:sp>
        <p:nvSpPr>
          <p:cNvPr id="4" name="Slide Number Placeholder 3"/>
          <p:cNvSpPr>
            <a:spLocks noGrp="1"/>
          </p:cNvSpPr>
          <p:nvPr>
            <p:ph type="sldNum" sz="quarter" idx="5"/>
          </p:nvPr>
        </p:nvSpPr>
        <p:spPr/>
        <p:txBody>
          <a:bodyPr/>
          <a:lstStyle/>
          <a:p>
            <a:fld id="{EDF90B3F-BEAA-4DED-9E89-FCCE85F1915B}" type="slidenum">
              <a:rPr lang="en-US" smtClean="0"/>
              <a:t>5</a:t>
            </a:fld>
            <a:endParaRPr lang="en-US"/>
          </a:p>
        </p:txBody>
      </p:sp>
    </p:spTree>
    <p:extLst>
      <p:ext uri="{BB962C8B-B14F-4D97-AF65-F5344CB8AC3E}">
        <p14:creationId xmlns:p14="http://schemas.microsoft.com/office/powerpoint/2010/main" val="42881607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According to the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it will need £50,000 for the venue in Cardiff Bay, £40,000 for staff and security, £30,000 for advertising and publicity, £20,000 for logistics and £15,000 for food and drinks. Besides the mentioned expenses, we will also pay for permits, insurance and consider contingency, making the total cost approximately £160,000. The expected revenue will come from selling tickets for £90,000, estimated from having 3,000 visitors each buying one ticket for £30.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Organisers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are relying on support from local businesses and cultural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organisations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which will contribute £40,000, as well as £25,000 from tourism and arts councils through grants. The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expects to earn £15,000 from merchandise and food stall sales.</a:t>
            </a:r>
          </a:p>
          <a:p>
            <a:pPr marL="0" marR="0" algn="ctr">
              <a:lnSpc>
                <a:spcPct val="150000"/>
              </a:lnSpc>
              <a:spcAft>
                <a:spcPts val="800"/>
              </a:spcAft>
              <a:buNone/>
            </a:pPr>
            <a: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t>Income</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ctr">
              <a:lnSpc>
                <a:spcPct val="150000"/>
              </a:lnSpc>
              <a:spcAft>
                <a:spcPts val="800"/>
              </a:spcAft>
              <a:buNone/>
            </a:pPr>
            <a: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ctr">
              <a:lnSpc>
                <a:spcPct val="150000"/>
              </a:lnSpc>
              <a:spcAft>
                <a:spcPts val="800"/>
              </a:spcAft>
              <a:buNone/>
            </a:pPr>
            <a: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t>Expenditure</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ctr">
              <a:lnSpc>
                <a:spcPct val="150000"/>
              </a:lnSpc>
              <a:spcAft>
                <a:spcPts val="800"/>
              </a:spcAft>
              <a:buNone/>
            </a:pPr>
            <a: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50000"/>
              </a:lnSpc>
              <a:spcAft>
                <a:spcPts val="800"/>
              </a:spcAft>
              <a:buNone/>
            </a:pP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Ticket Sales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50000"/>
              </a:lnSpc>
              <a:spcAft>
                <a:spcPts val="800"/>
              </a:spcAft>
              <a:buNone/>
            </a:pP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90,000</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50000"/>
              </a:lnSpc>
              <a:spcAft>
                <a:spcPts val="800"/>
              </a:spcAft>
              <a:buNone/>
            </a:pP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Venue Hire</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50000"/>
              </a:lnSpc>
              <a:spcAft>
                <a:spcPts val="800"/>
              </a:spcAft>
              <a:buNone/>
            </a:pP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50,000</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50000"/>
              </a:lnSpc>
              <a:spcAft>
                <a:spcPts val="800"/>
              </a:spcAft>
              <a:buNone/>
            </a:pP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Sponsorship</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50000"/>
              </a:lnSpc>
              <a:spcAft>
                <a:spcPts val="800"/>
              </a:spcAft>
              <a:buNone/>
            </a:pP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40,000</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50000"/>
              </a:lnSpc>
              <a:spcAft>
                <a:spcPts val="800"/>
              </a:spcAft>
              <a:buNone/>
            </a:pP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Staffing &amp; Security</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50000"/>
              </a:lnSpc>
              <a:spcAft>
                <a:spcPts val="800"/>
              </a:spcAft>
              <a:buNone/>
            </a:pP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40,000</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50000"/>
              </a:lnSpc>
              <a:spcAft>
                <a:spcPts val="800"/>
              </a:spcAft>
              <a:buNone/>
            </a:pP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Grants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50000"/>
              </a:lnSpc>
              <a:spcAft>
                <a:spcPts val="800"/>
              </a:spcAft>
              <a:buNone/>
            </a:pP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25,000</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50000"/>
              </a:lnSpc>
              <a:spcAft>
                <a:spcPts val="800"/>
              </a:spcAft>
              <a:buNone/>
            </a:pP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Marketing &amp; Promotions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50000"/>
              </a:lnSpc>
              <a:spcAft>
                <a:spcPts val="800"/>
              </a:spcAft>
              <a:buNone/>
            </a:pP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30,000</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50000"/>
              </a:lnSpc>
              <a:spcAft>
                <a:spcPts val="800"/>
              </a:spcAft>
              <a:buNone/>
            </a:pP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Merchandise &amp; Sales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50000"/>
              </a:lnSpc>
              <a:spcAft>
                <a:spcPts val="800"/>
              </a:spcAft>
              <a:buNone/>
            </a:pP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15,000</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50000"/>
              </a:lnSpc>
              <a:spcAft>
                <a:spcPts val="800"/>
              </a:spcAft>
              <a:buNone/>
            </a:pP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Logistics &amp; Equipment</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50000"/>
              </a:lnSpc>
              <a:spcAft>
                <a:spcPts val="800"/>
              </a:spcAft>
              <a:buNone/>
            </a:pP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20,000</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50000"/>
              </a:lnSpc>
              <a:spcAft>
                <a:spcPts val="800"/>
              </a:spcAft>
              <a:buNone/>
            </a:pP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Catering</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50000"/>
              </a:lnSpc>
              <a:spcAft>
                <a:spcPts val="800"/>
              </a:spcAft>
              <a:buNone/>
            </a:pP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15,000</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50000"/>
              </a:lnSpc>
              <a:spcAft>
                <a:spcPts val="800"/>
              </a:spcAft>
              <a:buNone/>
            </a:pPr>
            <a: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t>Total Income:</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50000"/>
              </a:lnSpc>
              <a:spcAft>
                <a:spcPts val="800"/>
              </a:spcAft>
              <a:buNone/>
            </a:pP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170,000</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50000"/>
              </a:lnSpc>
              <a:spcAft>
                <a:spcPts val="800"/>
              </a:spcAft>
              <a:buNone/>
            </a:pPr>
            <a: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t>Total Expenditure:</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l">
              <a:lnSpc>
                <a:spcPct val="150000"/>
              </a:lnSpc>
              <a:spcAft>
                <a:spcPts val="800"/>
              </a:spcAft>
              <a:buNone/>
            </a:pP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155,000</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Aft>
                <a:spcPts val="800"/>
              </a:spcAft>
              <a:buNone/>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5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surplus projected for the event means that it will be financially sustainable. Moreover, the festival follows the principles of sustainable tourism by relying on local businesses, cutting down on waste and working with the community, proving Visit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Wales‘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devotion to responsible and open-minded tourism (Philibert, 2018).</a:t>
            </a:r>
          </a:p>
          <a:p>
            <a:endParaRPr lang="en-US" dirty="0"/>
          </a:p>
        </p:txBody>
      </p:sp>
      <p:sp>
        <p:nvSpPr>
          <p:cNvPr id="4" name="Slide Number Placeholder 3"/>
          <p:cNvSpPr>
            <a:spLocks noGrp="1"/>
          </p:cNvSpPr>
          <p:nvPr>
            <p:ph type="sldNum" sz="quarter" idx="5"/>
          </p:nvPr>
        </p:nvSpPr>
        <p:spPr/>
        <p:txBody>
          <a:bodyPr/>
          <a:lstStyle/>
          <a:p>
            <a:fld id="{EDF90B3F-BEAA-4DED-9E89-FCCE85F1915B}" type="slidenum">
              <a:rPr lang="en-US" smtClean="0"/>
              <a:t>6</a:t>
            </a:fld>
            <a:endParaRPr lang="en-US"/>
          </a:p>
        </p:txBody>
      </p:sp>
    </p:spTree>
    <p:extLst>
      <p:ext uri="{BB962C8B-B14F-4D97-AF65-F5344CB8AC3E}">
        <p14:creationId xmlns:p14="http://schemas.microsoft.com/office/powerpoint/2010/main" val="5950991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Strengths: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Aft>
                <a:spcPts val="800"/>
              </a:spcAft>
              <a:buNone/>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festival is associated with the successful Year of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Croeso</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2025 campaign which adds to its reputation and makes it easier to promote. Thanks to its Welsh background, culture, arts and friendly atmosphere, it stands out from other events.</a:t>
            </a:r>
          </a:p>
          <a:p>
            <a:pPr marL="0" marR="0" algn="just">
              <a:lnSpc>
                <a:spcPct val="150000"/>
              </a:lnSpc>
              <a:spcAft>
                <a:spcPts val="800"/>
              </a:spcAft>
              <a:buNone/>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Weaknesses: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Aft>
                <a:spcPts val="800"/>
              </a:spcAft>
              <a:buNone/>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 brand new event often needs to make people aware and attract the first guests. Lack of information about previous events and some problems with logistics can affect the early success of sport events. The marketing of a country aims to attract tourists by competing with others in the international market.</a:t>
            </a:r>
          </a:p>
          <a:p>
            <a:pPr marL="0" marR="0" algn="just">
              <a:lnSpc>
                <a:spcPct val="150000"/>
              </a:lnSpc>
              <a:spcAft>
                <a:spcPts val="800"/>
              </a:spcAft>
              <a:buNone/>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Opportunities: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Aft>
                <a:spcPts val="800"/>
              </a:spcAft>
              <a:buNone/>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 rising number of tourists worldwide enjoy cultural and experiential tourism which perfectly matches with the theme chosen by the festival. Various partnerships can be formed with local companies, cultural points of interest and tourism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organisations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to improve exposure and available resources. The election may become more widespread as awareness about it increases over the years (Goldblatt, 2005).</a:t>
            </a:r>
          </a:p>
          <a:p>
            <a:pPr marL="0" marR="0" algn="just">
              <a:lnSpc>
                <a:spcPct val="150000"/>
              </a:lnSpc>
              <a:spcAft>
                <a:spcPts val="800"/>
              </a:spcAft>
              <a:buNone/>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Threats: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Examples of external risks for festivals are problems with the weather, pressure from existing festivals and issues with the economy. Risk management needs to be done well to tackle these challenges.</a:t>
            </a:r>
          </a:p>
          <a:p>
            <a:endParaRPr lang="en-US" dirty="0"/>
          </a:p>
        </p:txBody>
      </p:sp>
      <p:sp>
        <p:nvSpPr>
          <p:cNvPr id="4" name="Slide Number Placeholder 3"/>
          <p:cNvSpPr>
            <a:spLocks noGrp="1"/>
          </p:cNvSpPr>
          <p:nvPr>
            <p:ph type="sldNum" sz="quarter" idx="5"/>
          </p:nvPr>
        </p:nvSpPr>
        <p:spPr/>
        <p:txBody>
          <a:bodyPr/>
          <a:lstStyle/>
          <a:p>
            <a:fld id="{EDF90B3F-BEAA-4DED-9E89-FCCE85F1915B}" type="slidenum">
              <a:rPr lang="en-US" smtClean="0"/>
              <a:t>7</a:t>
            </a:fld>
            <a:endParaRPr lang="en-US"/>
          </a:p>
        </p:txBody>
      </p:sp>
    </p:spTree>
    <p:extLst>
      <p:ext uri="{BB962C8B-B14F-4D97-AF65-F5344CB8AC3E}">
        <p14:creationId xmlns:p14="http://schemas.microsoft.com/office/powerpoint/2010/main" val="29038723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Croeso</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Cultural Festival could encounter trouble from low attendance leading to less revenue and a less lively event, weather issues disrupting outdoor activities and delays from failed systems or understaffed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Furthermore, visitors might face disruptions because of public health issues and transportation issues. Some of the steps to handle these dangers include renting indoor locations that can host events if needed, purchasing adequate event insurance and maintaining clear channels of communication with the team. A backup date is set aside just in case the original event cannot take place (Wynn-Moylan, 2017). Good risk management should be used to prevent problems during events, preserve funds and maintain the quality of the festival. If the event team plans for any issues ahead of time, the event will be enjoyable, secure and open to all, just as the Year of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Croeso</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aims.</a:t>
            </a:r>
          </a:p>
          <a:p>
            <a:endParaRPr lang="en-US" dirty="0"/>
          </a:p>
        </p:txBody>
      </p:sp>
      <p:sp>
        <p:nvSpPr>
          <p:cNvPr id="4" name="Slide Number Placeholder 3"/>
          <p:cNvSpPr>
            <a:spLocks noGrp="1"/>
          </p:cNvSpPr>
          <p:nvPr>
            <p:ph type="sldNum" sz="quarter" idx="5"/>
          </p:nvPr>
        </p:nvSpPr>
        <p:spPr/>
        <p:txBody>
          <a:bodyPr/>
          <a:lstStyle/>
          <a:p>
            <a:fld id="{EDF90B3F-BEAA-4DED-9E89-FCCE85F1915B}" type="slidenum">
              <a:rPr lang="en-US" smtClean="0"/>
              <a:t>8</a:t>
            </a:fld>
            <a:endParaRPr lang="en-US"/>
          </a:p>
        </p:txBody>
      </p:sp>
    </p:spTree>
    <p:extLst>
      <p:ext uri="{BB962C8B-B14F-4D97-AF65-F5344CB8AC3E}">
        <p14:creationId xmlns:p14="http://schemas.microsoft.com/office/powerpoint/2010/main" val="22251626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Sustainability at the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Croeso</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Cultural Festival takes priority and they encourage the use of local and environmentally friendly items by vendors. Dishes will be made from Welsh produce, meaning the majority of the food isn’t transported far. A number of bilingual signs display information, encouraging workshops and performances to highlight the culture and history of Wales. Positive results are achieved by actively involving local people and artisans in our activities (Holmes &amp; Mair, 2020). Being inclusive is very important, so the facilities and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programmes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are set up to include people from all walks of life. The vision for tourism set by Visit Wales encourages respect for Welsh culture and taking care of nature (Holmes et al., 2015). The festival achieves this by celebrating culture and caring for the environment which is in line with Year of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Croeso’s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main values.</a:t>
            </a:r>
          </a:p>
          <a:p>
            <a:endParaRPr lang="en-US" dirty="0"/>
          </a:p>
        </p:txBody>
      </p:sp>
      <p:sp>
        <p:nvSpPr>
          <p:cNvPr id="4" name="Slide Number Placeholder 3"/>
          <p:cNvSpPr>
            <a:spLocks noGrp="1"/>
          </p:cNvSpPr>
          <p:nvPr>
            <p:ph type="sldNum" sz="quarter" idx="5"/>
          </p:nvPr>
        </p:nvSpPr>
        <p:spPr/>
        <p:txBody>
          <a:bodyPr/>
          <a:lstStyle/>
          <a:p>
            <a:fld id="{EDF90B3F-BEAA-4DED-9E89-FCCE85F1915B}" type="slidenum">
              <a:rPr lang="en-US" smtClean="0"/>
              <a:t>9</a:t>
            </a:fld>
            <a:endParaRPr lang="en-US"/>
          </a:p>
        </p:txBody>
      </p:sp>
    </p:spTree>
    <p:extLst>
      <p:ext uri="{BB962C8B-B14F-4D97-AF65-F5344CB8AC3E}">
        <p14:creationId xmlns:p14="http://schemas.microsoft.com/office/powerpoint/2010/main" val="32424554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Welsh hospitality, culture and community are perfectly reflected in the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Croeso</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Cultural Festival as part of the Year of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Croeso</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2025 campaign. This occasion reinforces the campaign’s plan to warmly welcome people from around the globe. It has been found through market research that people want genuine cultural experiences and Cardiff Bay supplies the most suitable and easiest-to-use venue for our events. A look at the company’s finances proves that it can stay sustainable since it has various sources of income and can control its running costs. Having detailed risk management and sustainable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practises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the festival is sure to do well. The project is expected to make Wales more attractive for tourists, aid the local economy and build pride in Welsh culture. More detailed preparation, forming partnerships and setting the marketing plan in place help ensure the launch and lasting success of the event.</a:t>
            </a:r>
          </a:p>
          <a:p>
            <a:endParaRPr lang="en-US" dirty="0"/>
          </a:p>
        </p:txBody>
      </p:sp>
      <p:sp>
        <p:nvSpPr>
          <p:cNvPr id="4" name="Slide Number Placeholder 3"/>
          <p:cNvSpPr>
            <a:spLocks noGrp="1"/>
          </p:cNvSpPr>
          <p:nvPr>
            <p:ph type="sldNum" sz="quarter" idx="5"/>
          </p:nvPr>
        </p:nvSpPr>
        <p:spPr/>
        <p:txBody>
          <a:bodyPr/>
          <a:lstStyle/>
          <a:p>
            <a:fld id="{EDF90B3F-BEAA-4DED-9E89-FCCE85F1915B}" type="slidenum">
              <a:rPr lang="en-US" smtClean="0"/>
              <a:t>10</a:t>
            </a:fld>
            <a:endParaRPr lang="en-US"/>
          </a:p>
        </p:txBody>
      </p:sp>
    </p:spTree>
    <p:extLst>
      <p:ext uri="{BB962C8B-B14F-4D97-AF65-F5344CB8AC3E}">
        <p14:creationId xmlns:p14="http://schemas.microsoft.com/office/powerpoint/2010/main" val="39144387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spcAft>
                <a:spcPts val="800"/>
              </a:spcAft>
              <a:buNone/>
            </a:pP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Casati, R. and </a:t>
            </a:r>
            <a:r>
              <a:rPr lang="en-US"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Varzi</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A.C., 2008. Event concepts.</a:t>
            </a: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spcAft>
                <a:spcPts val="800"/>
              </a:spcAft>
              <a:buNone/>
            </a:pP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Goldblatt, J.J., 2005.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Special events: event leadership for a new world: (The Wiley Event Management Series)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John Wiley &amp; Sons, Inc., Hoboken, New Jersey.</a:t>
            </a:r>
          </a:p>
          <a:p>
            <a:pPr marL="0" marR="0" algn="just">
              <a:spcAft>
                <a:spcPts val="800"/>
              </a:spcAft>
              <a:buNone/>
            </a:pP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Holmes, K. and Mair, J., 2020. Event impacts and environmental sustainability. In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The Routledge handbook of events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(pp. 457-471). Routledge.</a:t>
            </a:r>
          </a:p>
          <a:p>
            <a:pPr marL="0" marR="0" algn="just">
              <a:spcAft>
                <a:spcPts val="800"/>
              </a:spcAft>
              <a:buNone/>
            </a:pP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Holmes, K., Hughes, M., Mair, J. and Carlsen, J., 2015.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Events and sustainability</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(pp. 1-206). Abingdon: Routledge.</a:t>
            </a:r>
          </a:p>
          <a:p>
            <a:pPr marL="0" marR="0" algn="just">
              <a:spcAft>
                <a:spcPts val="800"/>
              </a:spcAft>
              <a:buNone/>
            </a:pP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Mallen, C., 2024. The event operational planning phase of the event planning model. In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Event Management in Sport, Recreation, and Tourism</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(pp. 67-114). Routledge.</a:t>
            </a:r>
          </a:p>
          <a:p>
            <a:pPr marL="0" marR="0" algn="just">
              <a:spcAft>
                <a:spcPts val="800"/>
              </a:spcAft>
              <a:buNone/>
            </a:pP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Philibert, C., 2018. Management and financial aspects when organizing an event.</a:t>
            </a:r>
            <a:endParaRPr lang="en-US" sz="12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spcAft>
                <a:spcPts val="800"/>
              </a:spcAft>
              <a:buNone/>
            </a:pPr>
            <a:r>
              <a:rPr lang="en-US"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Tkaczynski</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and Rundle-Thiele, S., 2020. Event market segmentation: a review update and research agenda.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Event Management</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24</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(2-3), pp.277-295.</a:t>
            </a:r>
          </a:p>
          <a:p>
            <a:pPr marL="0" marR="0" algn="just">
              <a:spcAft>
                <a:spcPts val="800"/>
              </a:spcAft>
              <a:buNone/>
            </a:pPr>
            <a:r>
              <a:rPr lang="en-US" sz="1200" b="0" kern="100" dirty="0">
                <a:effectLst/>
                <a:latin typeface="Times New Roman" panose="02020603050405020304" pitchFamily="18" charset="0"/>
                <a:ea typeface="Calibri" panose="020F0502020204030204" pitchFamily="34" charset="0"/>
                <a:cs typeface="Times New Roman" panose="02020603050405020304" pitchFamily="18" charset="0"/>
              </a:rPr>
              <a:t>Visit Wales (2025) Year of </a:t>
            </a:r>
            <a:r>
              <a:rPr lang="en-US" sz="1200" b="0" kern="100" dirty="0" err="1">
                <a:effectLst/>
                <a:latin typeface="Times New Roman" panose="02020603050405020304" pitchFamily="18" charset="0"/>
                <a:ea typeface="Calibri" panose="020F0502020204030204" pitchFamily="34" charset="0"/>
                <a:cs typeface="Times New Roman" panose="02020603050405020304" pitchFamily="18" charset="0"/>
              </a:rPr>
              <a:t>Croeso</a:t>
            </a:r>
            <a:r>
              <a:rPr lang="en-US" sz="1200" b="0" kern="100" dirty="0">
                <a:effectLst/>
                <a:latin typeface="Times New Roman" panose="02020603050405020304" pitchFamily="18" charset="0"/>
                <a:ea typeface="Calibri" panose="020F0502020204030204" pitchFamily="34" charset="0"/>
                <a:cs typeface="Times New Roman" panose="02020603050405020304" pitchFamily="18" charset="0"/>
              </a:rPr>
              <a:t>. Available at</a:t>
            </a:r>
            <a:r>
              <a:rPr lang="en-US" sz="1200" b="1"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https://traveltrade.visitwales.com/useful-information/toolkit/year-of-croeso#:~:text=2025%20is%20Year%20of%20Croeso,celebrating%20the%20warm%20Welsh%20welcome</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(Accessed: 18 May 2025).</a:t>
            </a:r>
          </a:p>
          <a:p>
            <a:pPr marL="0" marR="0" algn="just">
              <a:spcAft>
                <a:spcPts val="800"/>
              </a:spcAft>
              <a:buNone/>
            </a:pPr>
            <a:r>
              <a:rPr lang="en-US" sz="1200" b="0" kern="100" dirty="0">
                <a:effectLst/>
                <a:latin typeface="Times New Roman" panose="02020603050405020304" pitchFamily="18" charset="0"/>
                <a:ea typeface="Calibri" panose="020F0502020204030204" pitchFamily="34" charset="0"/>
                <a:cs typeface="Times New Roman" panose="02020603050405020304" pitchFamily="18" charset="0"/>
              </a:rPr>
              <a:t>Welsh Government (2025) </a:t>
            </a:r>
            <a:r>
              <a:rPr lang="en-US" sz="1200" b="0" kern="100" dirty="0" err="1">
                <a:effectLst/>
                <a:latin typeface="Times New Roman" panose="02020603050405020304" pitchFamily="18" charset="0"/>
                <a:ea typeface="Calibri" panose="020F0502020204030204" pitchFamily="34" charset="0"/>
                <a:cs typeface="Times New Roman" panose="02020603050405020304" pitchFamily="18" charset="0"/>
              </a:rPr>
              <a:t>Croeso</a:t>
            </a:r>
            <a:r>
              <a:rPr lang="en-US" sz="1200" b="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b="0" kern="100" dirty="0" err="1">
                <a:effectLst/>
                <a:latin typeface="Times New Roman" panose="02020603050405020304" pitchFamily="18" charset="0"/>
                <a:ea typeface="Calibri" panose="020F0502020204030204" pitchFamily="34" charset="0"/>
                <a:cs typeface="Times New Roman" panose="02020603050405020304" pitchFamily="18" charset="0"/>
              </a:rPr>
              <a:t>i</a:t>
            </a:r>
            <a:r>
              <a:rPr lang="en-US" sz="1200" b="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b="0" kern="100" dirty="0" err="1">
                <a:effectLst/>
                <a:latin typeface="Times New Roman" panose="02020603050405020304" pitchFamily="18" charset="0"/>
                <a:ea typeface="Calibri" panose="020F0502020204030204" pitchFamily="34" charset="0"/>
                <a:cs typeface="Times New Roman" panose="02020603050405020304" pitchFamily="18" charset="0"/>
              </a:rPr>
              <a:t>Bawb</a:t>
            </a:r>
            <a:r>
              <a:rPr lang="en-US" sz="1200" b="0" kern="100" dirty="0">
                <a:effectLst/>
                <a:latin typeface="Times New Roman" panose="02020603050405020304" pitchFamily="18" charset="0"/>
                <a:ea typeface="Calibri" panose="020F0502020204030204" pitchFamily="34" charset="0"/>
                <a:cs typeface="Times New Roman" panose="02020603050405020304" pitchFamily="18" charset="0"/>
              </a:rPr>
              <a:t> – the warm Welsh welcome. Available at:</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https://www.gov.wales/croeso-i-bawb-warm-welsh-welcome</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(Accessed: 18 May 2025).</a:t>
            </a:r>
          </a:p>
          <a:p>
            <a:pPr marL="0" marR="0" algn="just">
              <a:spcAft>
                <a:spcPts val="800"/>
              </a:spcAft>
            </a:pP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Wynn-Moylan, P., 2017.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Risk and hazard management for festivals and events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kern="100">
                <a:effectLst/>
                <a:latin typeface="Times New Roman" panose="02020603050405020304" pitchFamily="18" charset="0"/>
                <a:ea typeface="Calibri" panose="020F0502020204030204" pitchFamily="34" charset="0"/>
                <a:cs typeface="Times New Roman" panose="02020603050405020304" pitchFamily="18" charset="0"/>
              </a:rPr>
              <a:t>Routledge.</a:t>
            </a:r>
          </a:p>
          <a:p>
            <a:endParaRPr lang="en-US"/>
          </a:p>
        </p:txBody>
      </p:sp>
      <p:sp>
        <p:nvSpPr>
          <p:cNvPr id="4" name="Slide Number Placeholder 3"/>
          <p:cNvSpPr>
            <a:spLocks noGrp="1"/>
          </p:cNvSpPr>
          <p:nvPr>
            <p:ph type="sldNum" sz="quarter" idx="5"/>
          </p:nvPr>
        </p:nvSpPr>
        <p:spPr/>
        <p:txBody>
          <a:bodyPr/>
          <a:lstStyle/>
          <a:p>
            <a:fld id="{EDF90B3F-BEAA-4DED-9E89-FCCE85F1915B}" type="slidenum">
              <a:rPr lang="en-US" smtClean="0"/>
              <a:t>11</a:t>
            </a:fld>
            <a:endParaRPr lang="en-US"/>
          </a:p>
        </p:txBody>
      </p:sp>
    </p:spTree>
    <p:extLst>
      <p:ext uri="{BB962C8B-B14F-4D97-AF65-F5344CB8AC3E}">
        <p14:creationId xmlns:p14="http://schemas.microsoft.com/office/powerpoint/2010/main" val="7994904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dirty="0"/>
              <a:pPr/>
              <a:t>5/19/2025</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5/19/2025</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5/19/2025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5/19/2025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5/19/2025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5/19/2025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5/19/2025</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dirty="0"/>
              <a:pPr/>
              <a:t>5/19/2025</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dirty="0"/>
              <a:pPr/>
              <a:t>5/19/2025</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hyperlink" Target="https://traveltrade.visitwales.com/useful-information/toolkit/year-of-croeso#:~:text=2025%20is%20Year%20of%20Croeso,celebrating%20the%20warm%20Welsh%20welcome"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www.gov.wales/croeso-i-bawb-warm-welsh-welcom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91AC41B-D2DA-A0D1-4725-350A75B1C080}"/>
              </a:ext>
            </a:extLst>
          </p:cNvPr>
          <p:cNvSpPr txBox="1"/>
          <p:nvPr/>
        </p:nvSpPr>
        <p:spPr>
          <a:xfrm>
            <a:off x="3167743" y="2644170"/>
            <a:ext cx="7293428" cy="1815882"/>
          </a:xfrm>
          <a:prstGeom prst="rect">
            <a:avLst/>
          </a:prstGeom>
          <a:solidFill>
            <a:schemeClr val="accent1"/>
          </a:solidFill>
        </p:spPr>
        <p:txBody>
          <a:bodyPr wrap="square">
            <a:spAutoFit/>
          </a:bodyPr>
          <a:lstStyle/>
          <a:p>
            <a:pPr algn="ctr"/>
            <a:r>
              <a:rPr lang="en-US" sz="2800" b="1" dirty="0">
                <a:solidFill>
                  <a:schemeClr val="bg1"/>
                </a:solidFill>
              </a:rPr>
              <a:t>Module Code: BMIH6007 </a:t>
            </a:r>
          </a:p>
          <a:p>
            <a:pPr algn="ctr"/>
            <a:r>
              <a:rPr lang="en-US" sz="2800" b="1" dirty="0">
                <a:solidFill>
                  <a:schemeClr val="bg1"/>
                </a:solidFill>
              </a:rPr>
              <a:t>Module Title: International Meetings Management for the Hotel Industry </a:t>
            </a:r>
          </a:p>
          <a:p>
            <a:pPr algn="ctr"/>
            <a:r>
              <a:rPr lang="en-US" sz="2800" b="1" dirty="0">
                <a:solidFill>
                  <a:schemeClr val="bg1"/>
                </a:solidFill>
              </a:rPr>
              <a:t>LEVEL 6</a:t>
            </a:r>
            <a:endParaRPr lang="en-US" sz="2000" b="1" dirty="0">
              <a:solidFill>
                <a:schemeClr val="bg1"/>
              </a:solidFill>
            </a:endParaRPr>
          </a:p>
        </p:txBody>
      </p:sp>
    </p:spTree>
    <p:extLst>
      <p:ext uri="{BB962C8B-B14F-4D97-AF65-F5344CB8AC3E}">
        <p14:creationId xmlns:p14="http://schemas.microsoft.com/office/powerpoint/2010/main" val="2777978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11289-73E9-CCEF-0B20-200213E06DFB}"/>
              </a:ext>
            </a:extLst>
          </p:cNvPr>
          <p:cNvSpPr>
            <a:spLocks noGrp="1"/>
          </p:cNvSpPr>
          <p:nvPr>
            <p:ph type="title"/>
          </p:nvPr>
        </p:nvSpPr>
        <p:spPr/>
        <p:txBody>
          <a:bodyPr/>
          <a:lstStyle/>
          <a:p>
            <a:r>
              <a:rPr lang="en-US" dirty="0"/>
              <a:t>Introduction to Year of </a:t>
            </a:r>
            <a:r>
              <a:rPr lang="en-US" dirty="0" err="1"/>
              <a:t>Croeso</a:t>
            </a:r>
            <a:r>
              <a:rPr lang="en-US" dirty="0"/>
              <a:t> 2025</a:t>
            </a:r>
          </a:p>
        </p:txBody>
      </p:sp>
      <p:graphicFrame>
        <p:nvGraphicFramePr>
          <p:cNvPr id="8" name="Diagram 7">
            <a:extLst>
              <a:ext uri="{FF2B5EF4-FFF2-40B4-BE49-F238E27FC236}">
                <a16:creationId xmlns:a16="http://schemas.microsoft.com/office/drawing/2014/main" id="{D7C26BD2-455E-70E1-B95A-AC41CE845603}"/>
              </a:ext>
            </a:extLst>
          </p:cNvPr>
          <p:cNvGraphicFramePr/>
          <p:nvPr>
            <p:extLst>
              <p:ext uri="{D42A27DB-BD31-4B8C-83A1-F6EECF244321}">
                <p14:modId xmlns:p14="http://schemas.microsoft.com/office/powerpoint/2010/main" val="1968361154"/>
              </p:ext>
            </p:extLst>
          </p:nvPr>
        </p:nvGraphicFramePr>
        <p:xfrm>
          <a:off x="114223" y="2254787"/>
          <a:ext cx="7078895" cy="46032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Year of Croeso - adeo Travel: tailor ...">
            <a:extLst>
              <a:ext uri="{FF2B5EF4-FFF2-40B4-BE49-F238E27FC236}">
                <a16:creationId xmlns:a16="http://schemas.microsoft.com/office/drawing/2014/main" id="{C909F1A3-18C8-8A95-3B55-183DC2E2FC4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52804" y="2483386"/>
            <a:ext cx="4281135" cy="28489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15436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32290-B067-2736-7E5E-B255BCC3F114}"/>
              </a:ext>
            </a:extLst>
          </p:cNvPr>
          <p:cNvSpPr>
            <a:spLocks noGrp="1"/>
          </p:cNvSpPr>
          <p:nvPr>
            <p:ph type="title"/>
          </p:nvPr>
        </p:nvSpPr>
        <p:spPr>
          <a:xfrm>
            <a:off x="581192" y="661634"/>
            <a:ext cx="11029616" cy="1013800"/>
          </a:xfrm>
        </p:spPr>
        <p:txBody>
          <a:bodyPr/>
          <a:lstStyle/>
          <a:p>
            <a:r>
              <a:rPr lang="en-US" dirty="0"/>
              <a:t>Event Concept and Content</a:t>
            </a:r>
          </a:p>
        </p:txBody>
      </p:sp>
      <p:grpSp>
        <p:nvGrpSpPr>
          <p:cNvPr id="8" name="Group 7">
            <a:extLst>
              <a:ext uri="{FF2B5EF4-FFF2-40B4-BE49-F238E27FC236}">
                <a16:creationId xmlns:a16="http://schemas.microsoft.com/office/drawing/2014/main" id="{1D686E5C-5268-6E75-464F-77A86F9D9309}"/>
              </a:ext>
            </a:extLst>
          </p:cNvPr>
          <p:cNvGrpSpPr/>
          <p:nvPr/>
        </p:nvGrpSpPr>
        <p:grpSpPr>
          <a:xfrm>
            <a:off x="1580241" y="2006889"/>
            <a:ext cx="8878671" cy="4714487"/>
            <a:chOff x="69939" y="1729486"/>
            <a:chExt cx="8878671" cy="4714487"/>
          </a:xfrm>
        </p:grpSpPr>
        <p:grpSp>
          <p:nvGrpSpPr>
            <p:cNvPr id="9" name="Group 8">
              <a:extLst>
                <a:ext uri="{FF2B5EF4-FFF2-40B4-BE49-F238E27FC236}">
                  <a16:creationId xmlns:a16="http://schemas.microsoft.com/office/drawing/2014/main" id="{400F08F1-3031-4714-51FF-274B27D7489F}"/>
                </a:ext>
              </a:extLst>
            </p:cNvPr>
            <p:cNvGrpSpPr/>
            <p:nvPr/>
          </p:nvGrpSpPr>
          <p:grpSpPr>
            <a:xfrm>
              <a:off x="3794605" y="1729486"/>
              <a:ext cx="5027350" cy="1431199"/>
              <a:chOff x="4114800" y="4114800"/>
              <a:chExt cx="3669956" cy="1112108"/>
            </a:xfrm>
          </p:grpSpPr>
          <p:sp>
            <p:nvSpPr>
              <p:cNvPr id="43" name="Rounded Rectangle 1">
                <a:extLst>
                  <a:ext uri="{FF2B5EF4-FFF2-40B4-BE49-F238E27FC236}">
                    <a16:creationId xmlns:a16="http://schemas.microsoft.com/office/drawing/2014/main" id="{A9BF5D2A-CA07-59AA-8109-5894E84079ED}"/>
                  </a:ext>
                </a:extLst>
              </p:cNvPr>
              <p:cNvSpPr/>
              <p:nvPr/>
            </p:nvSpPr>
            <p:spPr>
              <a:xfrm>
                <a:off x="5004486" y="4114800"/>
                <a:ext cx="2780270" cy="1112108"/>
              </a:xfrm>
              <a:custGeom>
                <a:avLst/>
                <a:gdLst/>
                <a:ahLst/>
                <a:cxnLst/>
                <a:rect l="0" t="0" r="0" b="0"/>
                <a:pathLst>
                  <a:path w="2780270" h="1112108">
                    <a:moveTo>
                      <a:pt x="0" y="1112108"/>
                    </a:moveTo>
                    <a:lnTo>
                      <a:pt x="9145" y="1107474"/>
                    </a:lnTo>
                    <a:cubicBezTo>
                      <a:pt x="202116" y="1001175"/>
                      <a:pt x="333083" y="794097"/>
                      <a:pt x="333083" y="556054"/>
                    </a:cubicBezTo>
                    <a:cubicBezTo>
                      <a:pt x="333083" y="318010"/>
                      <a:pt x="202116" y="110932"/>
                      <a:pt x="9145" y="4636"/>
                    </a:cubicBezTo>
                    <a:lnTo>
                      <a:pt x="0" y="0"/>
                    </a:lnTo>
                    <a:lnTo>
                      <a:pt x="9145" y="0"/>
                    </a:lnTo>
                    <a:lnTo>
                      <a:pt x="2231528" y="0"/>
                    </a:lnTo>
                    <a:cubicBezTo>
                      <a:pt x="2534892" y="0"/>
                      <a:pt x="2780270" y="248953"/>
                      <a:pt x="2780270" y="556054"/>
                    </a:cubicBezTo>
                    <a:cubicBezTo>
                      <a:pt x="2780270" y="863154"/>
                      <a:pt x="2534892" y="1112108"/>
                      <a:pt x="2231528" y="1112108"/>
                    </a:cubicBezTo>
                    <a:lnTo>
                      <a:pt x="9145" y="1112108"/>
                    </a:lnTo>
                    <a:close/>
                  </a:path>
                </a:pathLst>
              </a:custGeom>
              <a:solidFill>
                <a:srgbClr val="7F64EA"/>
              </a:solidFill>
              <a:ln>
                <a:noFill/>
              </a:ln>
            </p:spPr>
            <p:txBody>
              <a:bodyPr rtlCol="0" anchor="ctr"/>
              <a:lstStyle/>
              <a:p>
                <a:pPr algn="ctr"/>
                <a:endParaRPr/>
              </a:p>
            </p:txBody>
          </p:sp>
          <p:sp>
            <p:nvSpPr>
              <p:cNvPr id="44" name="Rounded Rectangle 2">
                <a:extLst>
                  <a:ext uri="{FF2B5EF4-FFF2-40B4-BE49-F238E27FC236}">
                    <a16:creationId xmlns:a16="http://schemas.microsoft.com/office/drawing/2014/main" id="{7613144F-57E0-FF7A-3620-1376F43DC9BE}"/>
                  </a:ext>
                </a:extLst>
              </p:cNvPr>
              <p:cNvSpPr/>
              <p:nvPr/>
            </p:nvSpPr>
            <p:spPr>
              <a:xfrm>
                <a:off x="4114800" y="4114800"/>
                <a:ext cx="1112108" cy="1112108"/>
              </a:xfrm>
              <a:custGeom>
                <a:avLst/>
                <a:gdLst/>
                <a:ahLst/>
                <a:cxnLst/>
                <a:rect l="0" t="0" r="0" b="0"/>
                <a:pathLst>
                  <a:path w="1112108" h="1112108">
                    <a:moveTo>
                      <a:pt x="1112108" y="556054"/>
                    </a:moveTo>
                    <a:cubicBezTo>
                      <a:pt x="1112108" y="863154"/>
                      <a:pt x="863154" y="1112108"/>
                      <a:pt x="556054" y="1112108"/>
                    </a:cubicBezTo>
                    <a:cubicBezTo>
                      <a:pt x="248953" y="1112108"/>
                      <a:pt x="0" y="863154"/>
                      <a:pt x="0" y="556054"/>
                    </a:cubicBezTo>
                    <a:cubicBezTo>
                      <a:pt x="0" y="248953"/>
                      <a:pt x="248953" y="0"/>
                      <a:pt x="556054" y="0"/>
                    </a:cubicBezTo>
                    <a:cubicBezTo>
                      <a:pt x="863154" y="0"/>
                      <a:pt x="1112108" y="248953"/>
                      <a:pt x="1112108" y="556054"/>
                    </a:cubicBezTo>
                    <a:close/>
                    <a:moveTo>
                      <a:pt x="139758" y="556054"/>
                    </a:moveTo>
                    <a:cubicBezTo>
                      <a:pt x="139758" y="785967"/>
                      <a:pt x="326140" y="972353"/>
                      <a:pt x="556054" y="972353"/>
                    </a:cubicBezTo>
                    <a:cubicBezTo>
                      <a:pt x="785967" y="972353"/>
                      <a:pt x="972353" y="785967"/>
                      <a:pt x="972353" y="556054"/>
                    </a:cubicBezTo>
                    <a:cubicBezTo>
                      <a:pt x="972353" y="326140"/>
                      <a:pt x="785967" y="139758"/>
                      <a:pt x="556054" y="139758"/>
                    </a:cubicBezTo>
                    <a:cubicBezTo>
                      <a:pt x="326140" y="139758"/>
                      <a:pt x="139758" y="326140"/>
                      <a:pt x="139758" y="556054"/>
                    </a:cubicBezTo>
                    <a:close/>
                  </a:path>
                </a:pathLst>
              </a:custGeom>
              <a:solidFill>
                <a:srgbClr val="7F64EA"/>
              </a:solidFill>
              <a:ln>
                <a:noFill/>
              </a:ln>
            </p:spPr>
            <p:txBody>
              <a:bodyPr rtlCol="0" anchor="ctr"/>
              <a:lstStyle/>
              <a:p>
                <a:pPr algn="ctr"/>
                <a:endParaRPr/>
              </a:p>
            </p:txBody>
          </p:sp>
          <p:sp>
            <p:nvSpPr>
              <p:cNvPr id="45" name="Rounded Rectangle 3">
                <a:extLst>
                  <a:ext uri="{FF2B5EF4-FFF2-40B4-BE49-F238E27FC236}">
                    <a16:creationId xmlns:a16="http://schemas.microsoft.com/office/drawing/2014/main" id="{09B00E68-AD67-E5BC-81DD-9509552438BC}"/>
                  </a:ext>
                </a:extLst>
              </p:cNvPr>
              <p:cNvSpPr/>
              <p:nvPr/>
            </p:nvSpPr>
            <p:spPr>
              <a:xfrm>
                <a:off x="5004486" y="4114800"/>
                <a:ext cx="2780270" cy="1112108"/>
              </a:xfrm>
              <a:custGeom>
                <a:avLst/>
                <a:gdLst/>
                <a:ahLst/>
                <a:cxnLst/>
                <a:rect l="0" t="0" r="0" b="0"/>
                <a:pathLst>
                  <a:path w="2780270" h="1112108">
                    <a:moveTo>
                      <a:pt x="0" y="1112108"/>
                    </a:moveTo>
                    <a:lnTo>
                      <a:pt x="9145" y="1107470"/>
                    </a:lnTo>
                    <a:cubicBezTo>
                      <a:pt x="202116" y="1001174"/>
                      <a:pt x="333083" y="794097"/>
                      <a:pt x="333083" y="556054"/>
                    </a:cubicBezTo>
                    <a:cubicBezTo>
                      <a:pt x="333083" y="318010"/>
                      <a:pt x="202116" y="110932"/>
                      <a:pt x="9145" y="4636"/>
                    </a:cubicBezTo>
                    <a:lnTo>
                      <a:pt x="0" y="0"/>
                    </a:lnTo>
                    <a:lnTo>
                      <a:pt x="2231532" y="0"/>
                    </a:lnTo>
                    <a:cubicBezTo>
                      <a:pt x="2534895" y="0"/>
                      <a:pt x="2780270" y="248953"/>
                      <a:pt x="2780270" y="556054"/>
                    </a:cubicBezTo>
                    <a:cubicBezTo>
                      <a:pt x="2780270" y="863154"/>
                      <a:pt x="2534895" y="1112108"/>
                      <a:pt x="2231532" y="1112108"/>
                    </a:cubicBezTo>
                    <a:close/>
                  </a:path>
                </a:pathLst>
              </a:custGeom>
              <a:noFill/>
              <a:ln w="13901">
                <a:solidFill>
                  <a:srgbClr val="FFFFFF"/>
                </a:solidFill>
              </a:ln>
            </p:spPr>
            <p:txBody>
              <a:bodyPr rtlCol="0" anchor="ctr"/>
              <a:lstStyle/>
              <a:p>
                <a:pPr algn="ctr"/>
                <a:endParaRPr/>
              </a:p>
            </p:txBody>
          </p:sp>
          <p:sp>
            <p:nvSpPr>
              <p:cNvPr id="46" name="Rounded Rectangle 4">
                <a:extLst>
                  <a:ext uri="{FF2B5EF4-FFF2-40B4-BE49-F238E27FC236}">
                    <a16:creationId xmlns:a16="http://schemas.microsoft.com/office/drawing/2014/main" id="{7E79C035-F7C8-72FA-2FBC-9718E821F1BE}"/>
                  </a:ext>
                </a:extLst>
              </p:cNvPr>
              <p:cNvSpPr/>
              <p:nvPr/>
            </p:nvSpPr>
            <p:spPr>
              <a:xfrm>
                <a:off x="4114800" y="4114800"/>
                <a:ext cx="1112108" cy="1112108"/>
              </a:xfrm>
              <a:custGeom>
                <a:avLst/>
                <a:gdLst/>
                <a:ahLst/>
                <a:cxnLst/>
                <a:rect l="0" t="0" r="0" b="0"/>
                <a:pathLst>
                  <a:path w="1112108" h="1112108">
                    <a:moveTo>
                      <a:pt x="1112108" y="556054"/>
                    </a:moveTo>
                    <a:cubicBezTo>
                      <a:pt x="1112108" y="863154"/>
                      <a:pt x="863154" y="1112108"/>
                      <a:pt x="556054" y="1112108"/>
                    </a:cubicBezTo>
                    <a:cubicBezTo>
                      <a:pt x="248953" y="1112108"/>
                      <a:pt x="0" y="863154"/>
                      <a:pt x="0" y="556054"/>
                    </a:cubicBezTo>
                    <a:cubicBezTo>
                      <a:pt x="0" y="248953"/>
                      <a:pt x="248953" y="0"/>
                      <a:pt x="556054" y="0"/>
                    </a:cubicBezTo>
                    <a:cubicBezTo>
                      <a:pt x="863154" y="0"/>
                      <a:pt x="1112108" y="248953"/>
                      <a:pt x="1112108" y="556054"/>
                    </a:cubicBezTo>
                    <a:close/>
                    <a:moveTo>
                      <a:pt x="139758" y="556054"/>
                    </a:moveTo>
                    <a:cubicBezTo>
                      <a:pt x="139758" y="785967"/>
                      <a:pt x="326140" y="972349"/>
                      <a:pt x="556054" y="972349"/>
                    </a:cubicBezTo>
                    <a:cubicBezTo>
                      <a:pt x="785967" y="972349"/>
                      <a:pt x="972349" y="785967"/>
                      <a:pt x="972349" y="556054"/>
                    </a:cubicBezTo>
                    <a:cubicBezTo>
                      <a:pt x="972349" y="326140"/>
                      <a:pt x="785967" y="139758"/>
                      <a:pt x="556054" y="139758"/>
                    </a:cubicBezTo>
                    <a:cubicBezTo>
                      <a:pt x="326140" y="139758"/>
                      <a:pt x="139758" y="326140"/>
                      <a:pt x="139758" y="556054"/>
                    </a:cubicBezTo>
                    <a:close/>
                  </a:path>
                </a:pathLst>
              </a:custGeom>
              <a:noFill/>
              <a:ln w="13901">
                <a:solidFill>
                  <a:srgbClr val="FFFFFF"/>
                </a:solidFill>
              </a:ln>
            </p:spPr>
            <p:txBody>
              <a:bodyPr rtlCol="0" anchor="ctr"/>
              <a:lstStyle/>
              <a:p>
                <a:pPr algn="ctr"/>
                <a:endParaRPr/>
              </a:p>
            </p:txBody>
          </p:sp>
        </p:grpSp>
        <p:grpSp>
          <p:nvGrpSpPr>
            <p:cNvPr id="10" name="Group 9">
              <a:extLst>
                <a:ext uri="{FF2B5EF4-FFF2-40B4-BE49-F238E27FC236}">
                  <a16:creationId xmlns:a16="http://schemas.microsoft.com/office/drawing/2014/main" id="{1BAC5496-8A7D-192C-1976-92932FA2D980}"/>
                </a:ext>
              </a:extLst>
            </p:cNvPr>
            <p:cNvGrpSpPr/>
            <p:nvPr/>
          </p:nvGrpSpPr>
          <p:grpSpPr>
            <a:xfrm>
              <a:off x="3854685" y="3463985"/>
              <a:ext cx="5093925" cy="1429978"/>
              <a:chOff x="4114800" y="2669059"/>
              <a:chExt cx="3669956" cy="1112108"/>
            </a:xfrm>
          </p:grpSpPr>
          <p:sp>
            <p:nvSpPr>
              <p:cNvPr id="39" name="Rounded Rectangle 6">
                <a:extLst>
                  <a:ext uri="{FF2B5EF4-FFF2-40B4-BE49-F238E27FC236}">
                    <a16:creationId xmlns:a16="http://schemas.microsoft.com/office/drawing/2014/main" id="{070CCBAE-FEBD-EDAC-DD20-82599D08D30B}"/>
                  </a:ext>
                </a:extLst>
              </p:cNvPr>
              <p:cNvSpPr/>
              <p:nvPr/>
            </p:nvSpPr>
            <p:spPr>
              <a:xfrm>
                <a:off x="5004486" y="2669059"/>
                <a:ext cx="2780270" cy="1112108"/>
              </a:xfrm>
              <a:custGeom>
                <a:avLst/>
                <a:gdLst/>
                <a:ahLst/>
                <a:cxnLst/>
                <a:rect l="0" t="0" r="0" b="0"/>
                <a:pathLst>
                  <a:path w="2780270" h="1112108">
                    <a:moveTo>
                      <a:pt x="0" y="1112108"/>
                    </a:moveTo>
                    <a:lnTo>
                      <a:pt x="9145" y="1107474"/>
                    </a:lnTo>
                    <a:cubicBezTo>
                      <a:pt x="202116" y="1001175"/>
                      <a:pt x="333083" y="794097"/>
                      <a:pt x="333083" y="556054"/>
                    </a:cubicBezTo>
                    <a:cubicBezTo>
                      <a:pt x="333083" y="318010"/>
                      <a:pt x="202116" y="110932"/>
                      <a:pt x="9145" y="4636"/>
                    </a:cubicBezTo>
                    <a:lnTo>
                      <a:pt x="0" y="0"/>
                    </a:lnTo>
                    <a:lnTo>
                      <a:pt x="9145" y="0"/>
                    </a:lnTo>
                    <a:lnTo>
                      <a:pt x="2231528" y="0"/>
                    </a:lnTo>
                    <a:cubicBezTo>
                      <a:pt x="2534892" y="0"/>
                      <a:pt x="2780270" y="248953"/>
                      <a:pt x="2780270" y="556054"/>
                    </a:cubicBezTo>
                    <a:cubicBezTo>
                      <a:pt x="2780270" y="863154"/>
                      <a:pt x="2534892" y="1112108"/>
                      <a:pt x="2231528" y="1112108"/>
                    </a:cubicBezTo>
                    <a:lnTo>
                      <a:pt x="9145" y="1112108"/>
                    </a:lnTo>
                    <a:close/>
                  </a:path>
                </a:pathLst>
              </a:custGeom>
              <a:solidFill>
                <a:srgbClr val="1EABDA"/>
              </a:solidFill>
              <a:ln>
                <a:noFill/>
              </a:ln>
            </p:spPr>
            <p:txBody>
              <a:bodyPr rtlCol="0" anchor="ctr"/>
              <a:lstStyle/>
              <a:p>
                <a:pPr algn="ctr"/>
                <a:endParaRPr/>
              </a:p>
            </p:txBody>
          </p:sp>
          <p:sp>
            <p:nvSpPr>
              <p:cNvPr id="40" name="Rounded Rectangle 7">
                <a:extLst>
                  <a:ext uri="{FF2B5EF4-FFF2-40B4-BE49-F238E27FC236}">
                    <a16:creationId xmlns:a16="http://schemas.microsoft.com/office/drawing/2014/main" id="{161B2246-6FC6-3927-0280-47DD5EA593AE}"/>
                  </a:ext>
                </a:extLst>
              </p:cNvPr>
              <p:cNvSpPr/>
              <p:nvPr/>
            </p:nvSpPr>
            <p:spPr>
              <a:xfrm>
                <a:off x="4114800" y="2669059"/>
                <a:ext cx="1112108" cy="1112108"/>
              </a:xfrm>
              <a:custGeom>
                <a:avLst/>
                <a:gdLst/>
                <a:ahLst/>
                <a:cxnLst/>
                <a:rect l="0" t="0" r="0" b="0"/>
                <a:pathLst>
                  <a:path w="1112108" h="1112108">
                    <a:moveTo>
                      <a:pt x="1112108" y="556054"/>
                    </a:moveTo>
                    <a:cubicBezTo>
                      <a:pt x="1112108" y="863154"/>
                      <a:pt x="863154" y="1112108"/>
                      <a:pt x="556054" y="1112108"/>
                    </a:cubicBezTo>
                    <a:cubicBezTo>
                      <a:pt x="248953" y="1112108"/>
                      <a:pt x="0" y="863154"/>
                      <a:pt x="0" y="556054"/>
                    </a:cubicBezTo>
                    <a:cubicBezTo>
                      <a:pt x="0" y="248953"/>
                      <a:pt x="248953" y="0"/>
                      <a:pt x="556054" y="0"/>
                    </a:cubicBezTo>
                    <a:cubicBezTo>
                      <a:pt x="863154" y="0"/>
                      <a:pt x="1112108" y="248953"/>
                      <a:pt x="1112108" y="556054"/>
                    </a:cubicBezTo>
                    <a:close/>
                    <a:moveTo>
                      <a:pt x="139758" y="556054"/>
                    </a:moveTo>
                    <a:cubicBezTo>
                      <a:pt x="139758" y="785967"/>
                      <a:pt x="326140" y="972353"/>
                      <a:pt x="556054" y="972353"/>
                    </a:cubicBezTo>
                    <a:cubicBezTo>
                      <a:pt x="785967" y="972353"/>
                      <a:pt x="972353" y="785967"/>
                      <a:pt x="972353" y="556054"/>
                    </a:cubicBezTo>
                    <a:cubicBezTo>
                      <a:pt x="972353" y="326140"/>
                      <a:pt x="785967" y="139758"/>
                      <a:pt x="556054" y="139758"/>
                    </a:cubicBezTo>
                    <a:cubicBezTo>
                      <a:pt x="326140" y="139758"/>
                      <a:pt x="139758" y="326140"/>
                      <a:pt x="139758" y="556054"/>
                    </a:cubicBezTo>
                    <a:close/>
                  </a:path>
                </a:pathLst>
              </a:custGeom>
              <a:solidFill>
                <a:srgbClr val="1EABDA"/>
              </a:solidFill>
              <a:ln>
                <a:noFill/>
              </a:ln>
            </p:spPr>
            <p:txBody>
              <a:bodyPr rtlCol="0" anchor="ctr"/>
              <a:lstStyle/>
              <a:p>
                <a:pPr algn="ctr"/>
                <a:endParaRPr/>
              </a:p>
            </p:txBody>
          </p:sp>
          <p:sp>
            <p:nvSpPr>
              <p:cNvPr id="41" name="Rounded Rectangle 8">
                <a:extLst>
                  <a:ext uri="{FF2B5EF4-FFF2-40B4-BE49-F238E27FC236}">
                    <a16:creationId xmlns:a16="http://schemas.microsoft.com/office/drawing/2014/main" id="{D2D55DB6-9E3B-E41C-8C56-F44298E4EC12}"/>
                  </a:ext>
                </a:extLst>
              </p:cNvPr>
              <p:cNvSpPr/>
              <p:nvPr/>
            </p:nvSpPr>
            <p:spPr>
              <a:xfrm>
                <a:off x="5004486" y="2669059"/>
                <a:ext cx="2780270" cy="1112108"/>
              </a:xfrm>
              <a:custGeom>
                <a:avLst/>
                <a:gdLst/>
                <a:ahLst/>
                <a:cxnLst/>
                <a:rect l="0" t="0" r="0" b="0"/>
                <a:pathLst>
                  <a:path w="2780270" h="1112108">
                    <a:moveTo>
                      <a:pt x="0" y="1112108"/>
                    </a:moveTo>
                    <a:lnTo>
                      <a:pt x="9145" y="1107470"/>
                    </a:lnTo>
                    <a:cubicBezTo>
                      <a:pt x="202116" y="1001174"/>
                      <a:pt x="333083" y="794097"/>
                      <a:pt x="333083" y="556054"/>
                    </a:cubicBezTo>
                    <a:cubicBezTo>
                      <a:pt x="333083" y="318010"/>
                      <a:pt x="202116" y="110932"/>
                      <a:pt x="9145" y="4636"/>
                    </a:cubicBezTo>
                    <a:lnTo>
                      <a:pt x="0" y="0"/>
                    </a:lnTo>
                    <a:lnTo>
                      <a:pt x="2231532" y="0"/>
                    </a:lnTo>
                    <a:cubicBezTo>
                      <a:pt x="2534895" y="0"/>
                      <a:pt x="2780270" y="248953"/>
                      <a:pt x="2780270" y="556054"/>
                    </a:cubicBezTo>
                    <a:cubicBezTo>
                      <a:pt x="2780270" y="863154"/>
                      <a:pt x="2534895" y="1112108"/>
                      <a:pt x="2231532" y="1112108"/>
                    </a:cubicBezTo>
                    <a:close/>
                  </a:path>
                </a:pathLst>
              </a:custGeom>
              <a:noFill/>
              <a:ln w="13901">
                <a:solidFill>
                  <a:srgbClr val="FFFFFF"/>
                </a:solidFill>
              </a:ln>
            </p:spPr>
            <p:txBody>
              <a:bodyPr rtlCol="0" anchor="ctr"/>
              <a:lstStyle/>
              <a:p>
                <a:pPr algn="ctr"/>
                <a:endParaRPr/>
              </a:p>
            </p:txBody>
          </p:sp>
          <p:sp>
            <p:nvSpPr>
              <p:cNvPr id="42" name="Rounded Rectangle 9">
                <a:extLst>
                  <a:ext uri="{FF2B5EF4-FFF2-40B4-BE49-F238E27FC236}">
                    <a16:creationId xmlns:a16="http://schemas.microsoft.com/office/drawing/2014/main" id="{0B6EAB4D-04AF-CFAE-7F21-A5ADF7E35682}"/>
                  </a:ext>
                </a:extLst>
              </p:cNvPr>
              <p:cNvSpPr/>
              <p:nvPr/>
            </p:nvSpPr>
            <p:spPr>
              <a:xfrm>
                <a:off x="4114800" y="2669059"/>
                <a:ext cx="1112108" cy="1112108"/>
              </a:xfrm>
              <a:custGeom>
                <a:avLst/>
                <a:gdLst/>
                <a:ahLst/>
                <a:cxnLst/>
                <a:rect l="0" t="0" r="0" b="0"/>
                <a:pathLst>
                  <a:path w="1112108" h="1112108">
                    <a:moveTo>
                      <a:pt x="1112108" y="556054"/>
                    </a:moveTo>
                    <a:cubicBezTo>
                      <a:pt x="1112108" y="863154"/>
                      <a:pt x="863154" y="1112108"/>
                      <a:pt x="556054" y="1112108"/>
                    </a:cubicBezTo>
                    <a:cubicBezTo>
                      <a:pt x="248953" y="1112108"/>
                      <a:pt x="0" y="863154"/>
                      <a:pt x="0" y="556054"/>
                    </a:cubicBezTo>
                    <a:cubicBezTo>
                      <a:pt x="0" y="248953"/>
                      <a:pt x="248953" y="0"/>
                      <a:pt x="556054" y="0"/>
                    </a:cubicBezTo>
                    <a:cubicBezTo>
                      <a:pt x="863154" y="0"/>
                      <a:pt x="1112108" y="248953"/>
                      <a:pt x="1112108" y="556054"/>
                    </a:cubicBezTo>
                    <a:close/>
                    <a:moveTo>
                      <a:pt x="139758" y="556054"/>
                    </a:moveTo>
                    <a:cubicBezTo>
                      <a:pt x="139758" y="785967"/>
                      <a:pt x="326140" y="972349"/>
                      <a:pt x="556054" y="972349"/>
                    </a:cubicBezTo>
                    <a:cubicBezTo>
                      <a:pt x="785967" y="972349"/>
                      <a:pt x="972349" y="785967"/>
                      <a:pt x="972349" y="556054"/>
                    </a:cubicBezTo>
                    <a:cubicBezTo>
                      <a:pt x="972349" y="326140"/>
                      <a:pt x="785967" y="139758"/>
                      <a:pt x="556054" y="139758"/>
                    </a:cubicBezTo>
                    <a:cubicBezTo>
                      <a:pt x="326140" y="139758"/>
                      <a:pt x="139758" y="326140"/>
                      <a:pt x="139758" y="556054"/>
                    </a:cubicBezTo>
                    <a:close/>
                  </a:path>
                </a:pathLst>
              </a:custGeom>
              <a:noFill/>
              <a:ln w="13901">
                <a:solidFill>
                  <a:srgbClr val="FFFFFF"/>
                </a:solidFill>
              </a:ln>
            </p:spPr>
            <p:txBody>
              <a:bodyPr rtlCol="0" anchor="ctr"/>
              <a:lstStyle/>
              <a:p>
                <a:pPr algn="ctr"/>
                <a:endParaRPr/>
              </a:p>
            </p:txBody>
          </p:sp>
        </p:grpSp>
        <p:grpSp>
          <p:nvGrpSpPr>
            <p:cNvPr id="11" name="Group 10">
              <a:extLst>
                <a:ext uri="{FF2B5EF4-FFF2-40B4-BE49-F238E27FC236}">
                  <a16:creationId xmlns:a16="http://schemas.microsoft.com/office/drawing/2014/main" id="{1904B677-5CEB-F47B-7424-0BD1AF19A68B}"/>
                </a:ext>
              </a:extLst>
            </p:cNvPr>
            <p:cNvGrpSpPr/>
            <p:nvPr/>
          </p:nvGrpSpPr>
          <p:grpSpPr>
            <a:xfrm>
              <a:off x="3902949" y="5012775"/>
              <a:ext cx="5018119" cy="1431198"/>
              <a:chOff x="4114800" y="1223318"/>
              <a:chExt cx="3669956" cy="1112108"/>
            </a:xfrm>
          </p:grpSpPr>
          <p:sp>
            <p:nvSpPr>
              <p:cNvPr id="35" name="Rounded Rectangle 11">
                <a:extLst>
                  <a:ext uri="{FF2B5EF4-FFF2-40B4-BE49-F238E27FC236}">
                    <a16:creationId xmlns:a16="http://schemas.microsoft.com/office/drawing/2014/main" id="{1F69DE0D-0EC8-2E03-D5B3-5071AD5C1676}"/>
                  </a:ext>
                </a:extLst>
              </p:cNvPr>
              <p:cNvSpPr/>
              <p:nvPr/>
            </p:nvSpPr>
            <p:spPr>
              <a:xfrm>
                <a:off x="5004486" y="1223318"/>
                <a:ext cx="2780270" cy="1112108"/>
              </a:xfrm>
              <a:custGeom>
                <a:avLst/>
                <a:gdLst/>
                <a:ahLst/>
                <a:cxnLst/>
                <a:rect l="0" t="0" r="0" b="0"/>
                <a:pathLst>
                  <a:path w="2780270" h="1112108">
                    <a:moveTo>
                      <a:pt x="0" y="1112108"/>
                    </a:moveTo>
                    <a:lnTo>
                      <a:pt x="9145" y="1107474"/>
                    </a:lnTo>
                    <a:cubicBezTo>
                      <a:pt x="202116" y="1001175"/>
                      <a:pt x="333083" y="794097"/>
                      <a:pt x="333083" y="556054"/>
                    </a:cubicBezTo>
                    <a:cubicBezTo>
                      <a:pt x="333083" y="318010"/>
                      <a:pt x="202116" y="110932"/>
                      <a:pt x="9145" y="4636"/>
                    </a:cubicBezTo>
                    <a:lnTo>
                      <a:pt x="0" y="0"/>
                    </a:lnTo>
                    <a:lnTo>
                      <a:pt x="9145" y="0"/>
                    </a:lnTo>
                    <a:lnTo>
                      <a:pt x="2231528" y="0"/>
                    </a:lnTo>
                    <a:cubicBezTo>
                      <a:pt x="2534892" y="0"/>
                      <a:pt x="2780270" y="248953"/>
                      <a:pt x="2780270" y="556054"/>
                    </a:cubicBezTo>
                    <a:cubicBezTo>
                      <a:pt x="2780270" y="863154"/>
                      <a:pt x="2534892" y="1112108"/>
                      <a:pt x="2231528" y="1112108"/>
                    </a:cubicBezTo>
                    <a:lnTo>
                      <a:pt x="9145" y="1112108"/>
                    </a:lnTo>
                    <a:close/>
                  </a:path>
                </a:pathLst>
              </a:custGeom>
              <a:solidFill>
                <a:srgbClr val="3CC583"/>
              </a:solidFill>
              <a:ln>
                <a:noFill/>
              </a:ln>
            </p:spPr>
            <p:txBody>
              <a:bodyPr rtlCol="0" anchor="ctr"/>
              <a:lstStyle/>
              <a:p>
                <a:pPr algn="ctr"/>
                <a:endParaRPr/>
              </a:p>
            </p:txBody>
          </p:sp>
          <p:sp>
            <p:nvSpPr>
              <p:cNvPr id="36" name="Rounded Rectangle 12">
                <a:extLst>
                  <a:ext uri="{FF2B5EF4-FFF2-40B4-BE49-F238E27FC236}">
                    <a16:creationId xmlns:a16="http://schemas.microsoft.com/office/drawing/2014/main" id="{E77978B3-E7B2-E1DD-54A6-5B8E6693D8FD}"/>
                  </a:ext>
                </a:extLst>
              </p:cNvPr>
              <p:cNvSpPr/>
              <p:nvPr/>
            </p:nvSpPr>
            <p:spPr>
              <a:xfrm>
                <a:off x="4114800" y="1223318"/>
                <a:ext cx="1112108" cy="1112108"/>
              </a:xfrm>
              <a:custGeom>
                <a:avLst/>
                <a:gdLst/>
                <a:ahLst/>
                <a:cxnLst/>
                <a:rect l="0" t="0" r="0" b="0"/>
                <a:pathLst>
                  <a:path w="1112108" h="1112108">
                    <a:moveTo>
                      <a:pt x="1112108" y="556054"/>
                    </a:moveTo>
                    <a:cubicBezTo>
                      <a:pt x="1112108" y="863154"/>
                      <a:pt x="863154" y="1112108"/>
                      <a:pt x="556054" y="1112108"/>
                    </a:cubicBezTo>
                    <a:cubicBezTo>
                      <a:pt x="248953" y="1112108"/>
                      <a:pt x="0" y="863154"/>
                      <a:pt x="0" y="556054"/>
                    </a:cubicBezTo>
                    <a:cubicBezTo>
                      <a:pt x="0" y="248953"/>
                      <a:pt x="248953" y="0"/>
                      <a:pt x="556054" y="0"/>
                    </a:cubicBezTo>
                    <a:cubicBezTo>
                      <a:pt x="863154" y="0"/>
                      <a:pt x="1112108" y="248953"/>
                      <a:pt x="1112108" y="556054"/>
                    </a:cubicBezTo>
                    <a:close/>
                    <a:moveTo>
                      <a:pt x="139758" y="556054"/>
                    </a:moveTo>
                    <a:cubicBezTo>
                      <a:pt x="139758" y="785967"/>
                      <a:pt x="326140" y="972353"/>
                      <a:pt x="556054" y="972353"/>
                    </a:cubicBezTo>
                    <a:cubicBezTo>
                      <a:pt x="785967" y="972353"/>
                      <a:pt x="972353" y="785967"/>
                      <a:pt x="972353" y="556054"/>
                    </a:cubicBezTo>
                    <a:cubicBezTo>
                      <a:pt x="972353" y="326140"/>
                      <a:pt x="785967" y="139758"/>
                      <a:pt x="556054" y="139758"/>
                    </a:cubicBezTo>
                    <a:cubicBezTo>
                      <a:pt x="326140" y="139758"/>
                      <a:pt x="139758" y="326140"/>
                      <a:pt x="139758" y="556054"/>
                    </a:cubicBezTo>
                    <a:close/>
                  </a:path>
                </a:pathLst>
              </a:custGeom>
              <a:solidFill>
                <a:srgbClr val="3CC583"/>
              </a:solidFill>
              <a:ln>
                <a:noFill/>
              </a:ln>
            </p:spPr>
            <p:txBody>
              <a:bodyPr rtlCol="0" anchor="ctr"/>
              <a:lstStyle/>
              <a:p>
                <a:pPr algn="ctr"/>
                <a:endParaRPr/>
              </a:p>
            </p:txBody>
          </p:sp>
          <p:sp>
            <p:nvSpPr>
              <p:cNvPr id="37" name="Rounded Rectangle 13">
                <a:extLst>
                  <a:ext uri="{FF2B5EF4-FFF2-40B4-BE49-F238E27FC236}">
                    <a16:creationId xmlns:a16="http://schemas.microsoft.com/office/drawing/2014/main" id="{8BD87791-0A4A-962A-30CB-5E034FDF3B6F}"/>
                  </a:ext>
                </a:extLst>
              </p:cNvPr>
              <p:cNvSpPr/>
              <p:nvPr/>
            </p:nvSpPr>
            <p:spPr>
              <a:xfrm>
                <a:off x="5004486" y="1223318"/>
                <a:ext cx="2780270" cy="1112108"/>
              </a:xfrm>
              <a:custGeom>
                <a:avLst/>
                <a:gdLst/>
                <a:ahLst/>
                <a:cxnLst/>
                <a:rect l="0" t="0" r="0" b="0"/>
                <a:pathLst>
                  <a:path w="2780270" h="1112108">
                    <a:moveTo>
                      <a:pt x="0" y="1112108"/>
                    </a:moveTo>
                    <a:lnTo>
                      <a:pt x="9145" y="1107470"/>
                    </a:lnTo>
                    <a:cubicBezTo>
                      <a:pt x="202116" y="1001174"/>
                      <a:pt x="333083" y="794097"/>
                      <a:pt x="333083" y="556054"/>
                    </a:cubicBezTo>
                    <a:cubicBezTo>
                      <a:pt x="333083" y="318010"/>
                      <a:pt x="202116" y="110932"/>
                      <a:pt x="9145" y="4636"/>
                    </a:cubicBezTo>
                    <a:lnTo>
                      <a:pt x="0" y="0"/>
                    </a:lnTo>
                    <a:lnTo>
                      <a:pt x="2231532" y="0"/>
                    </a:lnTo>
                    <a:cubicBezTo>
                      <a:pt x="2534895" y="0"/>
                      <a:pt x="2780270" y="248953"/>
                      <a:pt x="2780270" y="556054"/>
                    </a:cubicBezTo>
                    <a:cubicBezTo>
                      <a:pt x="2780270" y="863154"/>
                      <a:pt x="2534895" y="1112108"/>
                      <a:pt x="2231532" y="1112108"/>
                    </a:cubicBezTo>
                    <a:close/>
                  </a:path>
                </a:pathLst>
              </a:custGeom>
              <a:noFill/>
              <a:ln w="13901">
                <a:solidFill>
                  <a:srgbClr val="FFFFFF"/>
                </a:solidFill>
              </a:ln>
            </p:spPr>
            <p:txBody>
              <a:bodyPr rtlCol="0" anchor="ctr"/>
              <a:lstStyle/>
              <a:p>
                <a:pPr algn="ctr"/>
                <a:endParaRPr/>
              </a:p>
            </p:txBody>
          </p:sp>
          <p:sp>
            <p:nvSpPr>
              <p:cNvPr id="38" name="Rounded Rectangle 14">
                <a:extLst>
                  <a:ext uri="{FF2B5EF4-FFF2-40B4-BE49-F238E27FC236}">
                    <a16:creationId xmlns:a16="http://schemas.microsoft.com/office/drawing/2014/main" id="{6E1D7F71-71EB-F20F-452B-C96C6FC96650}"/>
                  </a:ext>
                </a:extLst>
              </p:cNvPr>
              <p:cNvSpPr/>
              <p:nvPr/>
            </p:nvSpPr>
            <p:spPr>
              <a:xfrm>
                <a:off x="4114801" y="1223318"/>
                <a:ext cx="1023114" cy="1112108"/>
              </a:xfrm>
              <a:custGeom>
                <a:avLst/>
                <a:gdLst/>
                <a:ahLst/>
                <a:cxnLst/>
                <a:rect l="0" t="0" r="0" b="0"/>
                <a:pathLst>
                  <a:path w="1112108" h="1112108">
                    <a:moveTo>
                      <a:pt x="1112108" y="556054"/>
                    </a:moveTo>
                    <a:cubicBezTo>
                      <a:pt x="1112108" y="863154"/>
                      <a:pt x="863154" y="1112108"/>
                      <a:pt x="556054" y="1112108"/>
                    </a:cubicBezTo>
                    <a:cubicBezTo>
                      <a:pt x="248953" y="1112108"/>
                      <a:pt x="0" y="863154"/>
                      <a:pt x="0" y="556054"/>
                    </a:cubicBezTo>
                    <a:cubicBezTo>
                      <a:pt x="0" y="248953"/>
                      <a:pt x="248953" y="0"/>
                      <a:pt x="556054" y="0"/>
                    </a:cubicBezTo>
                    <a:cubicBezTo>
                      <a:pt x="863154" y="0"/>
                      <a:pt x="1112108" y="248953"/>
                      <a:pt x="1112108" y="556054"/>
                    </a:cubicBezTo>
                    <a:close/>
                    <a:moveTo>
                      <a:pt x="139758" y="556054"/>
                    </a:moveTo>
                    <a:cubicBezTo>
                      <a:pt x="139758" y="785967"/>
                      <a:pt x="326140" y="972349"/>
                      <a:pt x="556054" y="972349"/>
                    </a:cubicBezTo>
                    <a:cubicBezTo>
                      <a:pt x="785967" y="972349"/>
                      <a:pt x="972349" y="785967"/>
                      <a:pt x="972349" y="556054"/>
                    </a:cubicBezTo>
                    <a:cubicBezTo>
                      <a:pt x="972349" y="326140"/>
                      <a:pt x="785967" y="139758"/>
                      <a:pt x="556054" y="139758"/>
                    </a:cubicBezTo>
                    <a:cubicBezTo>
                      <a:pt x="326140" y="139758"/>
                      <a:pt x="139758" y="326140"/>
                      <a:pt x="139758" y="556054"/>
                    </a:cubicBezTo>
                    <a:close/>
                  </a:path>
                </a:pathLst>
              </a:custGeom>
              <a:noFill/>
              <a:ln w="13901">
                <a:solidFill>
                  <a:srgbClr val="FFFFFF"/>
                </a:solidFill>
              </a:ln>
            </p:spPr>
            <p:txBody>
              <a:bodyPr rtlCol="0" anchor="ctr"/>
              <a:lstStyle/>
              <a:p>
                <a:pPr algn="ctr"/>
                <a:endParaRPr/>
              </a:p>
            </p:txBody>
          </p:sp>
        </p:grpSp>
        <p:grpSp>
          <p:nvGrpSpPr>
            <p:cNvPr id="12" name="Group 11">
              <a:extLst>
                <a:ext uri="{FF2B5EF4-FFF2-40B4-BE49-F238E27FC236}">
                  <a16:creationId xmlns:a16="http://schemas.microsoft.com/office/drawing/2014/main" id="{26CF2713-73AB-11E4-7C63-5450C6F26FA0}"/>
                </a:ext>
              </a:extLst>
            </p:cNvPr>
            <p:cNvGrpSpPr/>
            <p:nvPr/>
          </p:nvGrpSpPr>
          <p:grpSpPr>
            <a:xfrm>
              <a:off x="69939" y="2791855"/>
              <a:ext cx="2001794" cy="2001794"/>
              <a:chOff x="444843" y="2224216"/>
              <a:chExt cx="2001794" cy="2001794"/>
            </a:xfrm>
          </p:grpSpPr>
          <p:sp>
            <p:nvSpPr>
              <p:cNvPr id="33" name="Rounded Rectangle 16">
                <a:extLst>
                  <a:ext uri="{FF2B5EF4-FFF2-40B4-BE49-F238E27FC236}">
                    <a16:creationId xmlns:a16="http://schemas.microsoft.com/office/drawing/2014/main" id="{FDC8F0C9-4074-4A82-AA4E-B1EAFCA96A4E}"/>
                  </a:ext>
                </a:extLst>
              </p:cNvPr>
              <p:cNvSpPr/>
              <p:nvPr/>
            </p:nvSpPr>
            <p:spPr>
              <a:xfrm>
                <a:off x="444843" y="2224216"/>
                <a:ext cx="2001794" cy="2001794"/>
              </a:xfrm>
              <a:custGeom>
                <a:avLst/>
                <a:gdLst/>
                <a:ahLst/>
                <a:cxnLst/>
                <a:rect l="0" t="0" r="0" b="0"/>
                <a:pathLst>
                  <a:path w="2001794" h="2001794">
                    <a:moveTo>
                      <a:pt x="2001794" y="1000897"/>
                    </a:moveTo>
                    <a:cubicBezTo>
                      <a:pt x="2001794" y="1553679"/>
                      <a:pt x="1553679" y="2001794"/>
                      <a:pt x="1000897" y="2001794"/>
                    </a:cubicBezTo>
                    <a:cubicBezTo>
                      <a:pt x="448116" y="2001794"/>
                      <a:pt x="0" y="1553679"/>
                      <a:pt x="0" y="1000897"/>
                    </a:cubicBezTo>
                    <a:cubicBezTo>
                      <a:pt x="0" y="448116"/>
                      <a:pt x="448116" y="0"/>
                      <a:pt x="1000897" y="0"/>
                    </a:cubicBezTo>
                    <a:cubicBezTo>
                      <a:pt x="1553679" y="0"/>
                      <a:pt x="2001794" y="448116"/>
                      <a:pt x="2001794" y="1000897"/>
                    </a:cubicBezTo>
                    <a:close/>
                    <a:moveTo>
                      <a:pt x="198889" y="1000897"/>
                    </a:moveTo>
                    <a:cubicBezTo>
                      <a:pt x="198889" y="1443831"/>
                      <a:pt x="557960" y="1802903"/>
                      <a:pt x="1000897" y="1802903"/>
                    </a:cubicBezTo>
                    <a:cubicBezTo>
                      <a:pt x="1443831" y="1802903"/>
                      <a:pt x="1802903" y="1443831"/>
                      <a:pt x="1802903" y="1000897"/>
                    </a:cubicBezTo>
                    <a:cubicBezTo>
                      <a:pt x="1802903" y="557960"/>
                      <a:pt x="1443831" y="198889"/>
                      <a:pt x="1000897" y="198889"/>
                    </a:cubicBezTo>
                    <a:cubicBezTo>
                      <a:pt x="557960" y="198889"/>
                      <a:pt x="198889" y="557960"/>
                      <a:pt x="198889" y="1000897"/>
                    </a:cubicBezTo>
                    <a:close/>
                  </a:path>
                </a:pathLst>
              </a:custGeom>
              <a:solidFill>
                <a:srgbClr val="666666"/>
              </a:solidFill>
              <a:ln>
                <a:noFill/>
              </a:ln>
            </p:spPr>
            <p:txBody>
              <a:bodyPr rtlCol="0" anchor="ctr"/>
              <a:lstStyle/>
              <a:p>
                <a:pPr algn="ctr"/>
                <a:endParaRPr/>
              </a:p>
            </p:txBody>
          </p:sp>
          <p:sp>
            <p:nvSpPr>
              <p:cNvPr id="34" name="Rounded Rectangle 17">
                <a:extLst>
                  <a:ext uri="{FF2B5EF4-FFF2-40B4-BE49-F238E27FC236}">
                    <a16:creationId xmlns:a16="http://schemas.microsoft.com/office/drawing/2014/main" id="{8AC34143-8949-6EBC-FC0F-DC667B45DADF}"/>
                  </a:ext>
                </a:extLst>
              </p:cNvPr>
              <p:cNvSpPr/>
              <p:nvPr/>
            </p:nvSpPr>
            <p:spPr>
              <a:xfrm>
                <a:off x="444843" y="2224216"/>
                <a:ext cx="2001794" cy="2001794"/>
              </a:xfrm>
              <a:custGeom>
                <a:avLst/>
                <a:gdLst/>
                <a:ahLst/>
                <a:cxnLst/>
                <a:rect l="0" t="0" r="0" b="0"/>
                <a:pathLst>
                  <a:path w="2001794" h="2001794">
                    <a:moveTo>
                      <a:pt x="2001794" y="1000897"/>
                    </a:moveTo>
                    <a:cubicBezTo>
                      <a:pt x="2001794" y="1553678"/>
                      <a:pt x="1553678" y="2001794"/>
                      <a:pt x="1000897" y="2001794"/>
                    </a:cubicBezTo>
                    <a:cubicBezTo>
                      <a:pt x="448116" y="2001794"/>
                      <a:pt x="0" y="1553678"/>
                      <a:pt x="0" y="1000897"/>
                    </a:cubicBezTo>
                    <a:cubicBezTo>
                      <a:pt x="0" y="448116"/>
                      <a:pt x="448116" y="0"/>
                      <a:pt x="1000897" y="0"/>
                    </a:cubicBezTo>
                    <a:cubicBezTo>
                      <a:pt x="1553678" y="0"/>
                      <a:pt x="2001794" y="448116"/>
                      <a:pt x="2001794" y="1000897"/>
                    </a:cubicBezTo>
                    <a:close/>
                    <a:moveTo>
                      <a:pt x="198889" y="1000897"/>
                    </a:moveTo>
                    <a:cubicBezTo>
                      <a:pt x="198889" y="1443834"/>
                      <a:pt x="557960" y="1802905"/>
                      <a:pt x="1000897" y="1802905"/>
                    </a:cubicBezTo>
                    <a:cubicBezTo>
                      <a:pt x="1443834" y="1802905"/>
                      <a:pt x="1802905" y="1443834"/>
                      <a:pt x="1802905" y="1000897"/>
                    </a:cubicBezTo>
                    <a:cubicBezTo>
                      <a:pt x="1802905" y="557960"/>
                      <a:pt x="1443834" y="198889"/>
                      <a:pt x="1000897" y="198889"/>
                    </a:cubicBezTo>
                    <a:cubicBezTo>
                      <a:pt x="557960" y="198889"/>
                      <a:pt x="198889" y="557960"/>
                      <a:pt x="198889" y="1000897"/>
                    </a:cubicBezTo>
                    <a:close/>
                  </a:path>
                </a:pathLst>
              </a:custGeom>
              <a:noFill/>
              <a:ln w="13901">
                <a:solidFill>
                  <a:srgbClr val="FFFFFF"/>
                </a:solidFill>
              </a:ln>
            </p:spPr>
            <p:txBody>
              <a:bodyPr rtlCol="0" anchor="ctr"/>
              <a:lstStyle/>
              <a:p>
                <a:pPr algn="ctr"/>
                <a:endParaRPr/>
              </a:p>
            </p:txBody>
          </p:sp>
        </p:grpSp>
        <p:grpSp>
          <p:nvGrpSpPr>
            <p:cNvPr id="13" name="Group 12">
              <a:extLst>
                <a:ext uri="{FF2B5EF4-FFF2-40B4-BE49-F238E27FC236}">
                  <a16:creationId xmlns:a16="http://schemas.microsoft.com/office/drawing/2014/main" id="{7A7810C5-B44B-0921-5CD4-EC91986A2046}"/>
                </a:ext>
              </a:extLst>
            </p:cNvPr>
            <p:cNvGrpSpPr/>
            <p:nvPr/>
          </p:nvGrpSpPr>
          <p:grpSpPr>
            <a:xfrm>
              <a:off x="2004073" y="2291406"/>
              <a:ext cx="1680219" cy="936024"/>
              <a:chOff x="2378977" y="1723767"/>
              <a:chExt cx="1680219" cy="936024"/>
            </a:xfrm>
          </p:grpSpPr>
          <p:sp>
            <p:nvSpPr>
              <p:cNvPr id="31" name="Rounded Rectangle 19">
                <a:extLst>
                  <a:ext uri="{FF2B5EF4-FFF2-40B4-BE49-F238E27FC236}">
                    <a16:creationId xmlns:a16="http://schemas.microsoft.com/office/drawing/2014/main" id="{22B109DE-991C-DDC7-2C56-9F1EAE9B021C}"/>
                  </a:ext>
                </a:extLst>
              </p:cNvPr>
              <p:cNvSpPr/>
              <p:nvPr/>
            </p:nvSpPr>
            <p:spPr>
              <a:xfrm>
                <a:off x="2378977" y="1723767"/>
                <a:ext cx="1680219" cy="936024"/>
              </a:xfrm>
              <a:custGeom>
                <a:avLst/>
                <a:gdLst/>
                <a:ahLst/>
                <a:cxnLst/>
                <a:rect l="0" t="0" r="0" b="0"/>
                <a:pathLst>
                  <a:path w="1680219" h="936024">
                    <a:moveTo>
                      <a:pt x="111210" y="880418"/>
                    </a:moveTo>
                    <a:cubicBezTo>
                      <a:pt x="111210" y="911128"/>
                      <a:pt x="86315" y="936024"/>
                      <a:pt x="55605" y="936024"/>
                    </a:cubicBezTo>
                    <a:cubicBezTo>
                      <a:pt x="24895" y="936024"/>
                      <a:pt x="0" y="911128"/>
                      <a:pt x="0" y="880418"/>
                    </a:cubicBezTo>
                    <a:cubicBezTo>
                      <a:pt x="0" y="849708"/>
                      <a:pt x="24895" y="824813"/>
                      <a:pt x="55605" y="824813"/>
                    </a:cubicBezTo>
                    <a:cubicBezTo>
                      <a:pt x="86315" y="824813"/>
                      <a:pt x="111210" y="849708"/>
                      <a:pt x="111210" y="880418"/>
                    </a:cubicBezTo>
                    <a:close/>
                    <a:moveTo>
                      <a:pt x="1680219" y="55605"/>
                    </a:moveTo>
                    <a:cubicBezTo>
                      <a:pt x="1680219" y="86315"/>
                      <a:pt x="1655317" y="111210"/>
                      <a:pt x="1624613" y="111210"/>
                    </a:cubicBezTo>
                    <a:cubicBezTo>
                      <a:pt x="1593901" y="111210"/>
                      <a:pt x="1569008" y="86315"/>
                      <a:pt x="1569008" y="55605"/>
                    </a:cubicBezTo>
                    <a:cubicBezTo>
                      <a:pt x="1569008" y="24895"/>
                      <a:pt x="1593901" y="0"/>
                      <a:pt x="1624613" y="0"/>
                    </a:cubicBezTo>
                    <a:cubicBezTo>
                      <a:pt x="1655317" y="0"/>
                      <a:pt x="1680219" y="24895"/>
                      <a:pt x="1680219" y="55605"/>
                    </a:cubicBezTo>
                    <a:close/>
                  </a:path>
                </a:pathLst>
              </a:custGeom>
              <a:solidFill>
                <a:srgbClr val="3CC583"/>
              </a:solidFill>
              <a:ln>
                <a:noFill/>
              </a:ln>
            </p:spPr>
            <p:txBody>
              <a:bodyPr rtlCol="0" anchor="ctr"/>
              <a:lstStyle/>
              <a:p>
                <a:pPr algn="ctr"/>
                <a:endParaRPr/>
              </a:p>
            </p:txBody>
          </p:sp>
          <p:sp>
            <p:nvSpPr>
              <p:cNvPr id="32" name="Rounded Rectangle 20">
                <a:extLst>
                  <a:ext uri="{FF2B5EF4-FFF2-40B4-BE49-F238E27FC236}">
                    <a16:creationId xmlns:a16="http://schemas.microsoft.com/office/drawing/2014/main" id="{FF49CF28-225A-6A52-972E-0D6D8B32F034}"/>
                  </a:ext>
                </a:extLst>
              </p:cNvPr>
              <p:cNvSpPr/>
              <p:nvPr/>
            </p:nvSpPr>
            <p:spPr>
              <a:xfrm>
                <a:off x="2378984" y="1723767"/>
                <a:ext cx="1680210" cy="936024"/>
              </a:xfrm>
              <a:custGeom>
                <a:avLst/>
                <a:gdLst/>
                <a:ahLst/>
                <a:cxnLst/>
                <a:rect l="0" t="0" r="0" b="0"/>
                <a:pathLst>
                  <a:path w="1680210" h="936024">
                    <a:moveTo>
                      <a:pt x="111210" y="880418"/>
                    </a:moveTo>
                    <a:cubicBezTo>
                      <a:pt x="111210" y="911128"/>
                      <a:pt x="86315" y="936024"/>
                      <a:pt x="55605" y="936024"/>
                    </a:cubicBezTo>
                    <a:cubicBezTo>
                      <a:pt x="24895" y="936024"/>
                      <a:pt x="0" y="911128"/>
                      <a:pt x="0" y="880418"/>
                    </a:cubicBezTo>
                    <a:cubicBezTo>
                      <a:pt x="0" y="849708"/>
                      <a:pt x="24895" y="824813"/>
                      <a:pt x="55605" y="824813"/>
                    </a:cubicBezTo>
                    <a:cubicBezTo>
                      <a:pt x="86315" y="824813"/>
                      <a:pt x="111210" y="849708"/>
                      <a:pt x="111210" y="880418"/>
                    </a:cubicBezTo>
                    <a:close/>
                    <a:moveTo>
                      <a:pt x="1680210" y="55605"/>
                    </a:moveTo>
                    <a:cubicBezTo>
                      <a:pt x="1680210" y="86315"/>
                      <a:pt x="1655314" y="111210"/>
                      <a:pt x="1624604" y="111210"/>
                    </a:cubicBezTo>
                    <a:cubicBezTo>
                      <a:pt x="1593894" y="111210"/>
                      <a:pt x="1568999" y="86315"/>
                      <a:pt x="1568999" y="55605"/>
                    </a:cubicBezTo>
                    <a:cubicBezTo>
                      <a:pt x="1568999" y="24895"/>
                      <a:pt x="1593894" y="0"/>
                      <a:pt x="1624604" y="0"/>
                    </a:cubicBezTo>
                    <a:cubicBezTo>
                      <a:pt x="1655314" y="0"/>
                      <a:pt x="1680210" y="24895"/>
                      <a:pt x="1680210" y="55605"/>
                    </a:cubicBezTo>
                    <a:close/>
                    <a:moveTo>
                      <a:pt x="86188" y="834081"/>
                    </a:moveTo>
                    <a:lnTo>
                      <a:pt x="623707" y="55605"/>
                    </a:lnTo>
                    <a:lnTo>
                      <a:pt x="1568999" y="55605"/>
                    </a:lnTo>
                  </a:path>
                </a:pathLst>
              </a:custGeom>
              <a:noFill/>
              <a:ln w="13901">
                <a:solidFill>
                  <a:srgbClr val="484848"/>
                </a:solidFill>
              </a:ln>
            </p:spPr>
            <p:txBody>
              <a:bodyPr rtlCol="0" anchor="ctr"/>
              <a:lstStyle/>
              <a:p>
                <a:pPr algn="ctr"/>
                <a:endParaRPr/>
              </a:p>
            </p:txBody>
          </p:sp>
        </p:grpSp>
        <p:grpSp>
          <p:nvGrpSpPr>
            <p:cNvPr id="14" name="Group 13">
              <a:extLst>
                <a:ext uri="{FF2B5EF4-FFF2-40B4-BE49-F238E27FC236}">
                  <a16:creationId xmlns:a16="http://schemas.microsoft.com/office/drawing/2014/main" id="{D56F53B1-E016-7C80-1EAC-8F5F6216A1CC}"/>
                </a:ext>
              </a:extLst>
            </p:cNvPr>
            <p:cNvGrpSpPr/>
            <p:nvPr/>
          </p:nvGrpSpPr>
          <p:grpSpPr>
            <a:xfrm>
              <a:off x="2081001" y="3943895"/>
              <a:ext cx="1501345" cy="111210"/>
              <a:chOff x="2557848" y="3169508"/>
              <a:chExt cx="1501345" cy="111210"/>
            </a:xfrm>
          </p:grpSpPr>
          <p:sp>
            <p:nvSpPr>
              <p:cNvPr id="29" name="Rounded Rectangle 22">
                <a:extLst>
                  <a:ext uri="{FF2B5EF4-FFF2-40B4-BE49-F238E27FC236}">
                    <a16:creationId xmlns:a16="http://schemas.microsoft.com/office/drawing/2014/main" id="{4A9BF663-A4A6-3CCC-8CB7-25638555C8B1}"/>
                  </a:ext>
                </a:extLst>
              </p:cNvPr>
              <p:cNvSpPr/>
              <p:nvPr/>
            </p:nvSpPr>
            <p:spPr>
              <a:xfrm>
                <a:off x="2557848" y="3169508"/>
                <a:ext cx="1501345" cy="111210"/>
              </a:xfrm>
              <a:custGeom>
                <a:avLst/>
                <a:gdLst/>
                <a:ahLst/>
                <a:cxnLst/>
                <a:rect l="0" t="0" r="0" b="0"/>
                <a:pathLst>
                  <a:path w="1501345" h="111210">
                    <a:moveTo>
                      <a:pt x="1501345" y="55605"/>
                    </a:moveTo>
                    <a:cubicBezTo>
                      <a:pt x="1501345" y="86315"/>
                      <a:pt x="1476453" y="111210"/>
                      <a:pt x="1445740" y="111210"/>
                    </a:cubicBezTo>
                    <a:cubicBezTo>
                      <a:pt x="1415027" y="111210"/>
                      <a:pt x="1390135" y="86315"/>
                      <a:pt x="1390135" y="55605"/>
                    </a:cubicBezTo>
                    <a:cubicBezTo>
                      <a:pt x="1390135" y="24895"/>
                      <a:pt x="1415027" y="0"/>
                      <a:pt x="1445740" y="0"/>
                    </a:cubicBezTo>
                    <a:cubicBezTo>
                      <a:pt x="1476453" y="0"/>
                      <a:pt x="1501345" y="24895"/>
                      <a:pt x="1501345" y="55605"/>
                    </a:cubicBezTo>
                    <a:close/>
                    <a:moveTo>
                      <a:pt x="55605" y="0"/>
                    </a:moveTo>
                    <a:cubicBezTo>
                      <a:pt x="24895" y="0"/>
                      <a:pt x="0" y="24895"/>
                      <a:pt x="0" y="55605"/>
                    </a:cubicBezTo>
                    <a:cubicBezTo>
                      <a:pt x="0" y="86315"/>
                      <a:pt x="24895" y="111210"/>
                      <a:pt x="55605" y="111210"/>
                    </a:cubicBezTo>
                    <a:cubicBezTo>
                      <a:pt x="86315" y="111210"/>
                      <a:pt x="111210" y="86315"/>
                      <a:pt x="111210" y="55605"/>
                    </a:cubicBezTo>
                    <a:cubicBezTo>
                      <a:pt x="111210" y="24895"/>
                      <a:pt x="86315" y="0"/>
                      <a:pt x="55605" y="0"/>
                    </a:cubicBezTo>
                    <a:close/>
                    <a:moveTo>
                      <a:pt x="1445740" y="0"/>
                    </a:moveTo>
                    <a:cubicBezTo>
                      <a:pt x="1415027" y="0"/>
                      <a:pt x="1390135" y="24895"/>
                      <a:pt x="1390135" y="55605"/>
                    </a:cubicBezTo>
                    <a:cubicBezTo>
                      <a:pt x="1390135" y="86315"/>
                      <a:pt x="1415027" y="111210"/>
                      <a:pt x="1445740" y="111210"/>
                    </a:cubicBezTo>
                    <a:cubicBezTo>
                      <a:pt x="1476453" y="111210"/>
                      <a:pt x="1501345" y="86315"/>
                      <a:pt x="1501345" y="55605"/>
                    </a:cubicBezTo>
                    <a:cubicBezTo>
                      <a:pt x="1501345" y="24895"/>
                      <a:pt x="1476453" y="0"/>
                      <a:pt x="1445740" y="0"/>
                    </a:cubicBezTo>
                    <a:close/>
                    <a:moveTo>
                      <a:pt x="111213" y="55605"/>
                    </a:moveTo>
                    <a:cubicBezTo>
                      <a:pt x="111213" y="86315"/>
                      <a:pt x="86315" y="111210"/>
                      <a:pt x="55605" y="111210"/>
                    </a:cubicBezTo>
                    <a:cubicBezTo>
                      <a:pt x="24895" y="111210"/>
                      <a:pt x="0" y="86315"/>
                      <a:pt x="0" y="55605"/>
                    </a:cubicBezTo>
                    <a:cubicBezTo>
                      <a:pt x="0" y="24895"/>
                      <a:pt x="24895" y="0"/>
                      <a:pt x="55605" y="0"/>
                    </a:cubicBezTo>
                    <a:cubicBezTo>
                      <a:pt x="86315" y="0"/>
                      <a:pt x="111213" y="24895"/>
                      <a:pt x="111213" y="55605"/>
                    </a:cubicBezTo>
                    <a:close/>
                  </a:path>
                </a:pathLst>
              </a:custGeom>
              <a:solidFill>
                <a:srgbClr val="1EABDA"/>
              </a:solidFill>
              <a:ln>
                <a:noFill/>
              </a:ln>
            </p:spPr>
            <p:txBody>
              <a:bodyPr rtlCol="0" anchor="ctr"/>
              <a:lstStyle/>
              <a:p>
                <a:pPr algn="ctr"/>
                <a:endParaRPr/>
              </a:p>
            </p:txBody>
          </p:sp>
          <p:sp>
            <p:nvSpPr>
              <p:cNvPr id="30" name="Rounded Rectangle 23">
                <a:extLst>
                  <a:ext uri="{FF2B5EF4-FFF2-40B4-BE49-F238E27FC236}">
                    <a16:creationId xmlns:a16="http://schemas.microsoft.com/office/drawing/2014/main" id="{295285EE-3C0C-D27E-8453-A775635E4E1E}"/>
                  </a:ext>
                </a:extLst>
              </p:cNvPr>
              <p:cNvSpPr/>
              <p:nvPr/>
            </p:nvSpPr>
            <p:spPr>
              <a:xfrm>
                <a:off x="2557848" y="3169508"/>
                <a:ext cx="1501345" cy="111210"/>
              </a:xfrm>
              <a:custGeom>
                <a:avLst/>
                <a:gdLst/>
                <a:ahLst/>
                <a:cxnLst/>
                <a:rect l="0" t="0" r="0" b="0"/>
                <a:pathLst>
                  <a:path w="1501345" h="111210">
                    <a:moveTo>
                      <a:pt x="1501345" y="55605"/>
                    </a:moveTo>
                    <a:cubicBezTo>
                      <a:pt x="1501345" y="86315"/>
                      <a:pt x="1476450" y="111210"/>
                      <a:pt x="1445740" y="111210"/>
                    </a:cubicBezTo>
                    <a:cubicBezTo>
                      <a:pt x="1415030" y="111210"/>
                      <a:pt x="1390135" y="86315"/>
                      <a:pt x="1390135" y="55605"/>
                    </a:cubicBezTo>
                    <a:cubicBezTo>
                      <a:pt x="1390135" y="24895"/>
                      <a:pt x="1415030" y="0"/>
                      <a:pt x="1445740" y="0"/>
                    </a:cubicBezTo>
                    <a:cubicBezTo>
                      <a:pt x="1476450" y="0"/>
                      <a:pt x="1501345" y="24895"/>
                      <a:pt x="1501345" y="55605"/>
                    </a:cubicBezTo>
                    <a:close/>
                    <a:moveTo>
                      <a:pt x="111213" y="55605"/>
                    </a:moveTo>
                    <a:cubicBezTo>
                      <a:pt x="111213" y="86315"/>
                      <a:pt x="86315" y="111210"/>
                      <a:pt x="55605" y="111210"/>
                    </a:cubicBezTo>
                    <a:cubicBezTo>
                      <a:pt x="24895" y="111210"/>
                      <a:pt x="0" y="86315"/>
                      <a:pt x="0" y="55605"/>
                    </a:cubicBezTo>
                    <a:cubicBezTo>
                      <a:pt x="0" y="24895"/>
                      <a:pt x="24895" y="0"/>
                      <a:pt x="55605" y="0"/>
                    </a:cubicBezTo>
                    <a:cubicBezTo>
                      <a:pt x="86315" y="0"/>
                      <a:pt x="111213" y="24895"/>
                      <a:pt x="111213" y="55605"/>
                    </a:cubicBezTo>
                    <a:close/>
                    <a:moveTo>
                      <a:pt x="1390135" y="55605"/>
                    </a:moveTo>
                    <a:lnTo>
                      <a:pt x="111213" y="55605"/>
                    </a:lnTo>
                  </a:path>
                </a:pathLst>
              </a:custGeom>
              <a:noFill/>
              <a:ln w="13901">
                <a:solidFill>
                  <a:srgbClr val="484848"/>
                </a:solidFill>
              </a:ln>
            </p:spPr>
            <p:txBody>
              <a:bodyPr rtlCol="0" anchor="ctr"/>
              <a:lstStyle/>
              <a:p>
                <a:pPr algn="ctr"/>
                <a:endParaRPr/>
              </a:p>
            </p:txBody>
          </p:sp>
        </p:grpSp>
        <p:grpSp>
          <p:nvGrpSpPr>
            <p:cNvPr id="15" name="Group 14">
              <a:extLst>
                <a:ext uri="{FF2B5EF4-FFF2-40B4-BE49-F238E27FC236}">
                  <a16:creationId xmlns:a16="http://schemas.microsoft.com/office/drawing/2014/main" id="{DCCEEDCD-DB5B-9D58-76F1-17A8EA2B0EF8}"/>
                </a:ext>
              </a:extLst>
            </p:cNvPr>
            <p:cNvGrpSpPr/>
            <p:nvPr/>
          </p:nvGrpSpPr>
          <p:grpSpPr>
            <a:xfrm>
              <a:off x="1369021" y="4771570"/>
              <a:ext cx="2454575" cy="1022975"/>
              <a:chOff x="2378891" y="3790435"/>
              <a:chExt cx="1680306" cy="936024"/>
            </a:xfrm>
          </p:grpSpPr>
          <p:sp>
            <p:nvSpPr>
              <p:cNvPr id="27" name="Rounded Rectangle 25">
                <a:extLst>
                  <a:ext uri="{FF2B5EF4-FFF2-40B4-BE49-F238E27FC236}">
                    <a16:creationId xmlns:a16="http://schemas.microsoft.com/office/drawing/2014/main" id="{EE18B79D-AC21-97DE-9408-F52883AA3B1B}"/>
                  </a:ext>
                </a:extLst>
              </p:cNvPr>
              <p:cNvSpPr/>
              <p:nvPr/>
            </p:nvSpPr>
            <p:spPr>
              <a:xfrm>
                <a:off x="2378904" y="3790435"/>
                <a:ext cx="1680293" cy="936024"/>
              </a:xfrm>
              <a:custGeom>
                <a:avLst/>
                <a:gdLst/>
                <a:ahLst/>
                <a:cxnLst/>
                <a:rect l="0" t="0" r="0" b="0"/>
                <a:pathLst>
                  <a:path w="1680293" h="936024">
                    <a:moveTo>
                      <a:pt x="55605" y="111210"/>
                    </a:moveTo>
                    <a:cubicBezTo>
                      <a:pt x="24895" y="111210"/>
                      <a:pt x="0" y="86315"/>
                      <a:pt x="0" y="55605"/>
                    </a:cubicBezTo>
                    <a:cubicBezTo>
                      <a:pt x="0" y="24895"/>
                      <a:pt x="24895" y="0"/>
                      <a:pt x="55605" y="0"/>
                    </a:cubicBezTo>
                    <a:cubicBezTo>
                      <a:pt x="86315" y="0"/>
                      <a:pt x="111210" y="24895"/>
                      <a:pt x="111210" y="55605"/>
                    </a:cubicBezTo>
                    <a:cubicBezTo>
                      <a:pt x="111210" y="86315"/>
                      <a:pt x="86315" y="111210"/>
                      <a:pt x="55605" y="111210"/>
                    </a:cubicBezTo>
                    <a:close/>
                    <a:moveTo>
                      <a:pt x="1624688" y="936024"/>
                    </a:moveTo>
                    <a:cubicBezTo>
                      <a:pt x="1593975" y="936024"/>
                      <a:pt x="1569082" y="911128"/>
                      <a:pt x="1569082" y="880418"/>
                    </a:cubicBezTo>
                    <a:cubicBezTo>
                      <a:pt x="1569082" y="849708"/>
                      <a:pt x="1593975" y="824813"/>
                      <a:pt x="1624688" y="824813"/>
                    </a:cubicBezTo>
                    <a:cubicBezTo>
                      <a:pt x="1655391" y="824813"/>
                      <a:pt x="1680293" y="849708"/>
                      <a:pt x="1680293" y="880418"/>
                    </a:cubicBezTo>
                    <a:cubicBezTo>
                      <a:pt x="1680293" y="911128"/>
                      <a:pt x="1655391" y="936024"/>
                      <a:pt x="1624688" y="936024"/>
                    </a:cubicBezTo>
                    <a:close/>
                  </a:path>
                </a:pathLst>
              </a:custGeom>
              <a:solidFill>
                <a:srgbClr val="7F64EA"/>
              </a:solidFill>
              <a:ln>
                <a:noFill/>
              </a:ln>
            </p:spPr>
            <p:txBody>
              <a:bodyPr rtlCol="0" anchor="ctr"/>
              <a:lstStyle/>
              <a:p>
                <a:pPr algn="ctr"/>
                <a:endParaRPr/>
              </a:p>
            </p:txBody>
          </p:sp>
          <p:sp>
            <p:nvSpPr>
              <p:cNvPr id="28" name="Rounded Rectangle 26">
                <a:extLst>
                  <a:ext uri="{FF2B5EF4-FFF2-40B4-BE49-F238E27FC236}">
                    <a16:creationId xmlns:a16="http://schemas.microsoft.com/office/drawing/2014/main" id="{57F88B08-8805-6576-DA70-C3F1995826EF}"/>
                  </a:ext>
                </a:extLst>
              </p:cNvPr>
              <p:cNvSpPr/>
              <p:nvPr/>
            </p:nvSpPr>
            <p:spPr>
              <a:xfrm>
                <a:off x="2378891" y="3790435"/>
                <a:ext cx="1680302" cy="936024"/>
              </a:xfrm>
              <a:custGeom>
                <a:avLst/>
                <a:gdLst/>
                <a:ahLst/>
                <a:cxnLst/>
                <a:rect l="0" t="0" r="0" b="0"/>
                <a:pathLst>
                  <a:path w="1680302" h="936024">
                    <a:moveTo>
                      <a:pt x="55618" y="111210"/>
                    </a:moveTo>
                    <a:cubicBezTo>
                      <a:pt x="24908" y="111210"/>
                      <a:pt x="12" y="86315"/>
                      <a:pt x="12" y="55605"/>
                    </a:cubicBezTo>
                    <a:cubicBezTo>
                      <a:pt x="12" y="24895"/>
                      <a:pt x="24908" y="0"/>
                      <a:pt x="55618" y="0"/>
                    </a:cubicBezTo>
                    <a:cubicBezTo>
                      <a:pt x="86328" y="0"/>
                      <a:pt x="111223" y="24895"/>
                      <a:pt x="111223" y="55605"/>
                    </a:cubicBezTo>
                    <a:cubicBezTo>
                      <a:pt x="111223" y="86315"/>
                      <a:pt x="86328" y="111210"/>
                      <a:pt x="55618" y="111210"/>
                    </a:cubicBezTo>
                    <a:close/>
                    <a:moveTo>
                      <a:pt x="1624697" y="936024"/>
                    </a:moveTo>
                    <a:cubicBezTo>
                      <a:pt x="1593987" y="936024"/>
                      <a:pt x="1569091" y="911128"/>
                      <a:pt x="1569091" y="880418"/>
                    </a:cubicBezTo>
                    <a:cubicBezTo>
                      <a:pt x="1569091" y="849708"/>
                      <a:pt x="1593987" y="824813"/>
                      <a:pt x="1624697" y="824813"/>
                    </a:cubicBezTo>
                    <a:cubicBezTo>
                      <a:pt x="1655407" y="824813"/>
                      <a:pt x="1680302" y="849708"/>
                      <a:pt x="1680302" y="880418"/>
                    </a:cubicBezTo>
                    <a:cubicBezTo>
                      <a:pt x="1680302" y="911128"/>
                      <a:pt x="1655407" y="936024"/>
                      <a:pt x="1624697" y="936024"/>
                    </a:cubicBezTo>
                    <a:close/>
                    <a:moveTo>
                      <a:pt x="111210" y="55605"/>
                    </a:moveTo>
                    <a:cubicBezTo>
                      <a:pt x="111210" y="24895"/>
                      <a:pt x="86315" y="0"/>
                      <a:pt x="55605" y="0"/>
                    </a:cubicBezTo>
                    <a:cubicBezTo>
                      <a:pt x="24895" y="0"/>
                      <a:pt x="0" y="24895"/>
                      <a:pt x="0" y="55605"/>
                    </a:cubicBezTo>
                    <a:cubicBezTo>
                      <a:pt x="0" y="86315"/>
                      <a:pt x="24895" y="111210"/>
                      <a:pt x="55605" y="111210"/>
                    </a:cubicBezTo>
                    <a:cubicBezTo>
                      <a:pt x="86315" y="111210"/>
                      <a:pt x="111210" y="86315"/>
                      <a:pt x="111210" y="55605"/>
                    </a:cubicBezTo>
                    <a:close/>
                    <a:moveTo>
                      <a:pt x="1680302" y="880418"/>
                    </a:moveTo>
                    <a:cubicBezTo>
                      <a:pt x="1680302" y="849708"/>
                      <a:pt x="1655407" y="824813"/>
                      <a:pt x="1624697" y="824813"/>
                    </a:cubicBezTo>
                    <a:cubicBezTo>
                      <a:pt x="1593987" y="824813"/>
                      <a:pt x="1569091" y="849708"/>
                      <a:pt x="1569091" y="880418"/>
                    </a:cubicBezTo>
                    <a:cubicBezTo>
                      <a:pt x="1569091" y="911128"/>
                      <a:pt x="1593987" y="936024"/>
                      <a:pt x="1624697" y="936024"/>
                    </a:cubicBezTo>
                    <a:cubicBezTo>
                      <a:pt x="1655407" y="936024"/>
                      <a:pt x="1680302" y="911128"/>
                      <a:pt x="1680302" y="880418"/>
                    </a:cubicBezTo>
                    <a:close/>
                    <a:moveTo>
                      <a:pt x="1569091" y="880418"/>
                    </a:moveTo>
                    <a:lnTo>
                      <a:pt x="623799" y="880418"/>
                    </a:lnTo>
                    <a:lnTo>
                      <a:pt x="86281" y="101943"/>
                    </a:lnTo>
                  </a:path>
                </a:pathLst>
              </a:custGeom>
              <a:noFill/>
              <a:ln w="13901">
                <a:solidFill>
                  <a:srgbClr val="484848"/>
                </a:solidFill>
              </a:ln>
            </p:spPr>
            <p:txBody>
              <a:bodyPr rtlCol="0" anchor="ctr"/>
              <a:lstStyle/>
              <a:p>
                <a:pPr algn="ctr"/>
                <a:endParaRPr/>
              </a:p>
            </p:txBody>
          </p:sp>
        </p:grpSp>
        <p:sp>
          <p:nvSpPr>
            <p:cNvPr id="16" name="TextBox 15">
              <a:extLst>
                <a:ext uri="{FF2B5EF4-FFF2-40B4-BE49-F238E27FC236}">
                  <a16:creationId xmlns:a16="http://schemas.microsoft.com/office/drawing/2014/main" id="{6003511D-7E75-3668-D49E-03126AA190E9}"/>
                </a:ext>
              </a:extLst>
            </p:cNvPr>
            <p:cNvSpPr txBox="1"/>
            <p:nvPr/>
          </p:nvSpPr>
          <p:spPr>
            <a:xfrm>
              <a:off x="6182849" y="5193521"/>
              <a:ext cx="2652491" cy="215444"/>
            </a:xfrm>
            <a:prstGeom prst="rect">
              <a:avLst/>
            </a:prstGeom>
            <a:noFill/>
            <a:ln>
              <a:noFill/>
            </a:ln>
          </p:spPr>
          <p:txBody>
            <a:bodyPr wrap="square" lIns="0" tIns="0" rIns="0" bIns="0" anchor="t">
              <a:spAutoFit/>
            </a:bodyPr>
            <a:lstStyle/>
            <a:p>
              <a:pPr algn="l"/>
              <a:r>
                <a:rPr sz="1400" b="1" dirty="0">
                  <a:solidFill>
                    <a:srgbClr val="FFFFFF"/>
                  </a:solidFill>
                  <a:latin typeface="Roboto"/>
                </a:rPr>
                <a:t>Cultural Experiences</a:t>
              </a:r>
            </a:p>
          </p:txBody>
        </p:sp>
        <p:sp>
          <p:nvSpPr>
            <p:cNvPr id="17" name="TextBox 16">
              <a:extLst>
                <a:ext uri="{FF2B5EF4-FFF2-40B4-BE49-F238E27FC236}">
                  <a16:creationId xmlns:a16="http://schemas.microsoft.com/office/drawing/2014/main" id="{E5B5704B-DC2A-FA5D-573B-E1FD900370E2}"/>
                </a:ext>
              </a:extLst>
            </p:cNvPr>
            <p:cNvSpPr txBox="1"/>
            <p:nvPr/>
          </p:nvSpPr>
          <p:spPr>
            <a:xfrm>
              <a:off x="5645750" y="5472340"/>
              <a:ext cx="2922896" cy="923330"/>
            </a:xfrm>
            <a:prstGeom prst="rect">
              <a:avLst/>
            </a:prstGeom>
            <a:noFill/>
            <a:ln>
              <a:noFill/>
            </a:ln>
          </p:spPr>
          <p:txBody>
            <a:bodyPr wrap="square" lIns="0" tIns="0" rIns="0" bIns="0" anchor="t">
              <a:spAutoFit/>
            </a:bodyPr>
            <a:lstStyle/>
            <a:p>
              <a:pPr marL="171450" indent="-171450" algn="just">
                <a:buFont typeface="Wingdings" panose="05000000000000000000" pitchFamily="2" charset="2"/>
                <a:buChar char="v"/>
              </a:pPr>
              <a:r>
                <a:rPr lang="en-US" sz="1000" dirty="0">
                  <a:solidFill>
                    <a:schemeClr val="bg1"/>
                  </a:solidFill>
                </a:rPr>
                <a:t>Warm, open-hearted welcome, reflecting the meaning of </a:t>
              </a:r>
              <a:r>
                <a:rPr lang="en-US" sz="1000" i="1" dirty="0" err="1">
                  <a:solidFill>
                    <a:schemeClr val="bg1"/>
                  </a:solidFill>
                </a:rPr>
                <a:t>Croeso</a:t>
              </a:r>
              <a:endParaRPr lang="en-US" sz="1000" dirty="0">
                <a:solidFill>
                  <a:schemeClr val="bg1"/>
                </a:solidFill>
              </a:endParaRPr>
            </a:p>
            <a:p>
              <a:pPr marL="171450" indent="-171450" algn="just">
                <a:buFont typeface="Wingdings" panose="05000000000000000000" pitchFamily="2" charset="2"/>
                <a:buChar char="v"/>
              </a:pPr>
              <a:r>
                <a:rPr lang="en-US" sz="1000" dirty="0">
                  <a:solidFill>
                    <a:schemeClr val="bg1"/>
                  </a:solidFill>
                </a:rPr>
                <a:t>Diverse community participation ensures enjoyment for all</a:t>
              </a:r>
            </a:p>
            <a:p>
              <a:pPr marL="171450" indent="-171450" algn="just">
                <a:buFont typeface="Wingdings" panose="05000000000000000000" pitchFamily="2" charset="2"/>
                <a:buChar char="v"/>
              </a:pPr>
              <a:r>
                <a:rPr lang="en-US" sz="1000" dirty="0">
                  <a:solidFill>
                    <a:schemeClr val="bg1"/>
                  </a:solidFill>
                </a:rPr>
                <a:t>Delegates experience Wales’s unique heritage and hospitality (Casati &amp; </a:t>
              </a:r>
              <a:r>
                <a:rPr lang="en-US" sz="1000" dirty="0" err="1">
                  <a:solidFill>
                    <a:schemeClr val="bg1"/>
                  </a:solidFill>
                </a:rPr>
                <a:t>Varzi</a:t>
              </a:r>
              <a:r>
                <a:rPr lang="en-US" sz="1000" dirty="0">
                  <a:solidFill>
                    <a:schemeClr val="bg1"/>
                  </a:solidFill>
                </a:rPr>
                <a:t>, 2008)</a:t>
              </a:r>
              <a:endParaRPr sz="1000" b="0" dirty="0">
                <a:solidFill>
                  <a:schemeClr val="bg1"/>
                </a:solidFill>
                <a:latin typeface="Roboto"/>
              </a:endParaRPr>
            </a:p>
          </p:txBody>
        </p:sp>
        <p:sp>
          <p:nvSpPr>
            <p:cNvPr id="18" name="TextBox 17">
              <a:extLst>
                <a:ext uri="{FF2B5EF4-FFF2-40B4-BE49-F238E27FC236}">
                  <a16:creationId xmlns:a16="http://schemas.microsoft.com/office/drawing/2014/main" id="{570DAD37-EF5B-5F1B-2E68-FCDB7BCAC454}"/>
                </a:ext>
              </a:extLst>
            </p:cNvPr>
            <p:cNvSpPr txBox="1"/>
            <p:nvPr/>
          </p:nvSpPr>
          <p:spPr>
            <a:xfrm>
              <a:off x="5800953" y="3538951"/>
              <a:ext cx="1973991" cy="272466"/>
            </a:xfrm>
            <a:prstGeom prst="rect">
              <a:avLst/>
            </a:prstGeom>
            <a:noFill/>
            <a:ln>
              <a:noFill/>
            </a:ln>
          </p:spPr>
          <p:txBody>
            <a:bodyPr wrap="none" lIns="0" tIns="0" rIns="0" bIns="0" anchor="t">
              <a:spAutoFit/>
            </a:bodyPr>
            <a:lstStyle/>
            <a:p>
              <a:pPr algn="l"/>
              <a:r>
                <a:rPr sz="1400" b="1" dirty="0">
                  <a:solidFill>
                    <a:srgbClr val="FFFFFF"/>
                  </a:solidFill>
                  <a:latin typeface="Roboto"/>
                </a:rPr>
                <a:t>Inclusive Atmosphere</a:t>
              </a:r>
            </a:p>
          </p:txBody>
        </p:sp>
        <p:sp>
          <p:nvSpPr>
            <p:cNvPr id="19" name="TextBox 18">
              <a:extLst>
                <a:ext uri="{FF2B5EF4-FFF2-40B4-BE49-F238E27FC236}">
                  <a16:creationId xmlns:a16="http://schemas.microsoft.com/office/drawing/2014/main" id="{DC06DC1A-395F-5FB0-D95D-667CF8708268}"/>
                </a:ext>
              </a:extLst>
            </p:cNvPr>
            <p:cNvSpPr txBox="1"/>
            <p:nvPr/>
          </p:nvSpPr>
          <p:spPr>
            <a:xfrm>
              <a:off x="412190" y="3811287"/>
              <a:ext cx="1417937" cy="544932"/>
            </a:xfrm>
            <a:prstGeom prst="rect">
              <a:avLst/>
            </a:prstGeom>
            <a:noFill/>
            <a:ln>
              <a:noFill/>
            </a:ln>
          </p:spPr>
          <p:txBody>
            <a:bodyPr wrap="none" lIns="0" tIns="0" rIns="0" bIns="0" anchor="t">
              <a:spAutoFit/>
            </a:bodyPr>
            <a:lstStyle/>
            <a:p>
              <a:pPr algn="ctr"/>
              <a:r>
                <a:rPr sz="1400" b="1" dirty="0" err="1">
                  <a:solidFill>
                    <a:srgbClr val="3A4455"/>
                  </a:solidFill>
                  <a:latin typeface="Roboto"/>
                </a:rPr>
                <a:t>Croeso</a:t>
              </a:r>
              <a:r>
                <a:rPr sz="1400" b="1" dirty="0">
                  <a:solidFill>
                    <a:srgbClr val="3A4455"/>
                  </a:solidFill>
                  <a:latin typeface="Roboto"/>
                </a:rPr>
                <a:t> Cultural
Festival</a:t>
              </a:r>
            </a:p>
          </p:txBody>
        </p:sp>
        <p:sp>
          <p:nvSpPr>
            <p:cNvPr id="20" name="TextBox 19">
              <a:extLst>
                <a:ext uri="{FF2B5EF4-FFF2-40B4-BE49-F238E27FC236}">
                  <a16:creationId xmlns:a16="http://schemas.microsoft.com/office/drawing/2014/main" id="{6A74B363-D8AD-E55A-B75D-43CFB0466717}"/>
                </a:ext>
              </a:extLst>
            </p:cNvPr>
            <p:cNvSpPr txBox="1"/>
            <p:nvPr/>
          </p:nvSpPr>
          <p:spPr>
            <a:xfrm>
              <a:off x="5670638" y="3877763"/>
              <a:ext cx="2629389" cy="769441"/>
            </a:xfrm>
            <a:prstGeom prst="rect">
              <a:avLst/>
            </a:prstGeom>
            <a:noFill/>
            <a:ln>
              <a:noFill/>
            </a:ln>
          </p:spPr>
          <p:txBody>
            <a:bodyPr wrap="square" lIns="0" tIns="0" rIns="0" bIns="0" anchor="t">
              <a:spAutoFit/>
            </a:bodyPr>
            <a:lstStyle/>
            <a:p>
              <a:pPr marL="171450" indent="-171450" algn="just">
                <a:buFont typeface="Wingdings" panose="05000000000000000000" pitchFamily="2" charset="2"/>
                <a:buChar char="v"/>
              </a:pPr>
              <a:r>
                <a:rPr lang="en-US" sz="1000" dirty="0">
                  <a:solidFill>
                    <a:schemeClr val="bg1"/>
                  </a:solidFill>
                </a:rPr>
                <a:t>Traditional dancing and music, Welsh language classes, local arts and crafts markets</a:t>
              </a:r>
            </a:p>
            <a:p>
              <a:pPr marL="171450" indent="-171450" algn="just">
                <a:buFont typeface="Wingdings" panose="05000000000000000000" pitchFamily="2" charset="2"/>
                <a:buChar char="v"/>
              </a:pPr>
              <a:r>
                <a:rPr lang="en-US" sz="1000" dirty="0">
                  <a:solidFill>
                    <a:schemeClr val="bg1"/>
                  </a:solidFill>
                </a:rPr>
                <a:t>Welsh cuisine and ingredients showcased</a:t>
              </a:r>
            </a:p>
            <a:p>
              <a:pPr marL="171450" indent="-171450" algn="just">
                <a:buFont typeface="Wingdings" panose="05000000000000000000" pitchFamily="2" charset="2"/>
                <a:buChar char="v"/>
              </a:pPr>
              <a:r>
                <a:rPr lang="en-US" sz="1000" dirty="0">
                  <a:solidFill>
                    <a:schemeClr val="bg1"/>
                  </a:solidFill>
                </a:rPr>
                <a:t>Storytelling of Welsh myths and legends, scenic and historic tours</a:t>
              </a:r>
            </a:p>
          </p:txBody>
        </p:sp>
        <p:sp>
          <p:nvSpPr>
            <p:cNvPr id="21" name="TextBox 20">
              <a:extLst>
                <a:ext uri="{FF2B5EF4-FFF2-40B4-BE49-F238E27FC236}">
                  <a16:creationId xmlns:a16="http://schemas.microsoft.com/office/drawing/2014/main" id="{E44E52F3-12BA-04B1-1F8D-23EC181CA193}"/>
                </a:ext>
              </a:extLst>
            </p:cNvPr>
            <p:cNvSpPr txBox="1"/>
            <p:nvPr/>
          </p:nvSpPr>
          <p:spPr>
            <a:xfrm>
              <a:off x="5722779" y="2003012"/>
              <a:ext cx="1445740" cy="272466"/>
            </a:xfrm>
            <a:prstGeom prst="rect">
              <a:avLst/>
            </a:prstGeom>
            <a:noFill/>
            <a:ln>
              <a:noFill/>
            </a:ln>
          </p:spPr>
          <p:txBody>
            <a:bodyPr wrap="none" lIns="0" tIns="0" rIns="0" bIns="0" anchor="t">
              <a:spAutoFit/>
            </a:bodyPr>
            <a:lstStyle/>
            <a:p>
              <a:pPr algn="l"/>
              <a:r>
                <a:rPr sz="1400" b="1" dirty="0">
                  <a:solidFill>
                    <a:srgbClr val="FFFFFF"/>
                  </a:solidFill>
                  <a:latin typeface="Roboto"/>
                </a:rPr>
                <a:t>Event Overview</a:t>
              </a:r>
            </a:p>
          </p:txBody>
        </p:sp>
        <p:sp>
          <p:nvSpPr>
            <p:cNvPr id="22" name="TextBox 21">
              <a:extLst>
                <a:ext uri="{FF2B5EF4-FFF2-40B4-BE49-F238E27FC236}">
                  <a16:creationId xmlns:a16="http://schemas.microsoft.com/office/drawing/2014/main" id="{5E6FE55D-F80F-53C8-DBE6-082CFBB17024}"/>
                </a:ext>
              </a:extLst>
            </p:cNvPr>
            <p:cNvSpPr txBox="1"/>
            <p:nvPr/>
          </p:nvSpPr>
          <p:spPr>
            <a:xfrm>
              <a:off x="5530692" y="2291406"/>
              <a:ext cx="2638136" cy="769441"/>
            </a:xfrm>
            <a:prstGeom prst="rect">
              <a:avLst/>
            </a:prstGeom>
            <a:noFill/>
            <a:ln>
              <a:noFill/>
            </a:ln>
          </p:spPr>
          <p:txBody>
            <a:bodyPr wrap="square" lIns="0" tIns="0" rIns="0" bIns="0" anchor="t">
              <a:spAutoFit/>
            </a:bodyPr>
            <a:lstStyle/>
            <a:p>
              <a:pPr marL="171450" indent="-171450" algn="just">
                <a:buFont typeface="Wingdings" panose="05000000000000000000" pitchFamily="2" charset="2"/>
                <a:buChar char="v"/>
              </a:pPr>
              <a:r>
                <a:rPr lang="en-US" sz="1000" dirty="0" err="1">
                  <a:solidFill>
                    <a:schemeClr val="bg1"/>
                  </a:solidFill>
                </a:rPr>
                <a:t>Croeso</a:t>
              </a:r>
              <a:r>
                <a:rPr lang="en-US" sz="1000" dirty="0">
                  <a:solidFill>
                    <a:schemeClr val="bg1"/>
                  </a:solidFill>
                </a:rPr>
                <a:t> Cultural Festival: week-long event celebrating Year of </a:t>
              </a:r>
              <a:r>
                <a:rPr lang="en-US" sz="1000" dirty="0" err="1">
                  <a:solidFill>
                    <a:schemeClr val="bg1"/>
                  </a:solidFill>
                </a:rPr>
                <a:t>Croeso</a:t>
              </a:r>
              <a:r>
                <a:rPr lang="en-US" sz="1000" dirty="0">
                  <a:solidFill>
                    <a:schemeClr val="bg1"/>
                  </a:solidFill>
                </a:rPr>
                <a:t> 2025</a:t>
              </a:r>
            </a:p>
            <a:p>
              <a:pPr marL="171450" indent="-171450" algn="just">
                <a:buFont typeface="Wingdings" panose="05000000000000000000" pitchFamily="2" charset="2"/>
                <a:buChar char="v"/>
              </a:pPr>
              <a:r>
                <a:rPr lang="en-US" sz="1000" dirty="0">
                  <a:solidFill>
                    <a:schemeClr val="bg1"/>
                  </a:solidFill>
                </a:rPr>
                <a:t>Located in Cardiff Bay, rich in Welsh tradition and easily accessible (Visit Wales, 2025)</a:t>
              </a:r>
            </a:p>
            <a:p>
              <a:pPr algn="l"/>
              <a:endParaRPr sz="1000" b="0" dirty="0">
                <a:solidFill>
                  <a:srgbClr val="FFFFFF"/>
                </a:solidFill>
                <a:latin typeface="Roboto"/>
              </a:endParaRPr>
            </a:p>
          </p:txBody>
        </p:sp>
        <p:sp>
          <p:nvSpPr>
            <p:cNvPr id="23" name="Rounded Rectangle 36">
              <a:extLst>
                <a:ext uri="{FF2B5EF4-FFF2-40B4-BE49-F238E27FC236}">
                  <a16:creationId xmlns:a16="http://schemas.microsoft.com/office/drawing/2014/main" id="{23CF7B4A-E9B8-8643-0082-78C5CC0BFF19}"/>
                </a:ext>
              </a:extLst>
            </p:cNvPr>
            <p:cNvSpPr/>
            <p:nvPr/>
          </p:nvSpPr>
          <p:spPr>
            <a:xfrm>
              <a:off x="4373376" y="5442584"/>
              <a:ext cx="615754" cy="552351"/>
            </a:xfrm>
            <a:custGeom>
              <a:avLst/>
              <a:gdLst/>
              <a:ahLst/>
              <a:cxnLst/>
              <a:rect l="0" t="0" r="0" b="0"/>
              <a:pathLst>
                <a:path w="429203" h="429203">
                  <a:moveTo>
                    <a:pt x="0" y="0"/>
                  </a:moveTo>
                  <a:moveTo>
                    <a:pt x="345572" y="309058"/>
                  </a:moveTo>
                  <a:lnTo>
                    <a:pt x="309180" y="345450"/>
                  </a:lnTo>
                  <a:lnTo>
                    <a:pt x="345570" y="381840"/>
                  </a:lnTo>
                  <a:lnTo>
                    <a:pt x="381962" y="345448"/>
                  </a:lnTo>
                  <a:close/>
                  <a:moveTo>
                    <a:pt x="414499" y="267450"/>
                  </a:moveTo>
                  <a:lnTo>
                    <a:pt x="276644" y="267450"/>
                  </a:lnTo>
                  <a:lnTo>
                    <a:pt x="276644" y="227014"/>
                  </a:lnTo>
                  <a:cubicBezTo>
                    <a:pt x="276644" y="215986"/>
                    <a:pt x="283997" y="208633"/>
                    <a:pt x="295025" y="208633"/>
                  </a:cubicBezTo>
                  <a:lnTo>
                    <a:pt x="396118" y="208633"/>
                  </a:lnTo>
                  <a:cubicBezTo>
                    <a:pt x="407146" y="208633"/>
                    <a:pt x="414499" y="215986"/>
                    <a:pt x="414499" y="227014"/>
                  </a:cubicBezTo>
                  <a:close/>
                  <a:moveTo>
                    <a:pt x="429203" y="337298"/>
                  </a:moveTo>
                  <a:cubicBezTo>
                    <a:pt x="429203" y="363032"/>
                    <a:pt x="416338" y="401632"/>
                    <a:pt x="397956" y="429203"/>
                  </a:cubicBezTo>
                  <a:lnTo>
                    <a:pt x="293186" y="429203"/>
                  </a:lnTo>
                  <a:cubicBezTo>
                    <a:pt x="274805" y="401632"/>
                    <a:pt x="261940" y="363032"/>
                    <a:pt x="261940" y="337298"/>
                  </a:cubicBezTo>
                  <a:cubicBezTo>
                    <a:pt x="261940" y="307890"/>
                    <a:pt x="276644" y="282156"/>
                    <a:pt x="298701" y="267450"/>
                  </a:cubicBezTo>
                  <a:lnTo>
                    <a:pt x="390603" y="267450"/>
                  </a:lnTo>
                  <a:cubicBezTo>
                    <a:pt x="412660" y="282156"/>
                    <a:pt x="427366" y="307890"/>
                    <a:pt x="429203" y="337298"/>
                  </a:cubicBezTo>
                  <a:close/>
                  <a:moveTo>
                    <a:pt x="50562" y="262857"/>
                  </a:moveTo>
                  <a:cubicBezTo>
                    <a:pt x="50562" y="207715"/>
                    <a:pt x="87323" y="161763"/>
                    <a:pt x="133275" y="161763"/>
                  </a:cubicBezTo>
                  <a:cubicBezTo>
                    <a:pt x="179226" y="161763"/>
                    <a:pt x="215988" y="207715"/>
                    <a:pt x="215988" y="262857"/>
                  </a:cubicBezTo>
                  <a:moveTo>
                    <a:pt x="182902" y="181984"/>
                  </a:moveTo>
                  <a:cubicBezTo>
                    <a:pt x="201284" y="101109"/>
                    <a:pt x="247234" y="44129"/>
                    <a:pt x="302376" y="44129"/>
                  </a:cubicBezTo>
                  <a:cubicBezTo>
                    <a:pt x="346334" y="44129"/>
                    <a:pt x="385195" y="83442"/>
                    <a:pt x="407965" y="142824"/>
                  </a:cubicBezTo>
                  <a:moveTo>
                    <a:pt x="203120" y="123164"/>
                  </a:moveTo>
                  <a:cubicBezTo>
                    <a:pt x="210473" y="130516"/>
                    <a:pt x="221502" y="134192"/>
                    <a:pt x="234369" y="134192"/>
                  </a:cubicBezTo>
                  <a:cubicBezTo>
                    <a:pt x="247234" y="134192"/>
                    <a:pt x="258263" y="128676"/>
                    <a:pt x="267454" y="121324"/>
                  </a:cubicBezTo>
                  <a:cubicBezTo>
                    <a:pt x="276644" y="128676"/>
                    <a:pt x="287672" y="134192"/>
                    <a:pt x="300539" y="134192"/>
                  </a:cubicBezTo>
                  <a:cubicBezTo>
                    <a:pt x="313405" y="134192"/>
                    <a:pt x="324433" y="128676"/>
                    <a:pt x="333625" y="121324"/>
                  </a:cubicBezTo>
                  <a:cubicBezTo>
                    <a:pt x="342814" y="128676"/>
                    <a:pt x="353843" y="134192"/>
                    <a:pt x="366710" y="134192"/>
                  </a:cubicBezTo>
                  <a:cubicBezTo>
                    <a:pt x="379575" y="134192"/>
                    <a:pt x="390603" y="128676"/>
                    <a:pt x="397956" y="121324"/>
                  </a:cubicBezTo>
                  <a:moveTo>
                    <a:pt x="153494" y="79971"/>
                  </a:moveTo>
                  <a:cubicBezTo>
                    <a:pt x="153494" y="94675"/>
                    <a:pt x="140627" y="107542"/>
                    <a:pt x="125923" y="107542"/>
                  </a:cubicBezTo>
                  <a:lnTo>
                    <a:pt x="43210" y="107542"/>
                  </a:lnTo>
                  <a:cubicBezTo>
                    <a:pt x="28505" y="107542"/>
                    <a:pt x="15639" y="94675"/>
                    <a:pt x="15639" y="79971"/>
                  </a:cubicBezTo>
                  <a:cubicBezTo>
                    <a:pt x="15639" y="65266"/>
                    <a:pt x="28505" y="52400"/>
                    <a:pt x="43210" y="52400"/>
                  </a:cubicBezTo>
                  <a:cubicBezTo>
                    <a:pt x="43210" y="32181"/>
                    <a:pt x="59752" y="15639"/>
                    <a:pt x="79971" y="15639"/>
                  </a:cubicBezTo>
                  <a:cubicBezTo>
                    <a:pt x="100190" y="15639"/>
                    <a:pt x="116732" y="32181"/>
                    <a:pt x="116732" y="52400"/>
                  </a:cubicBezTo>
                  <a:lnTo>
                    <a:pt x="125923" y="52400"/>
                  </a:lnTo>
                  <a:cubicBezTo>
                    <a:pt x="140627" y="52400"/>
                    <a:pt x="153494" y="65266"/>
                    <a:pt x="153494" y="79971"/>
                  </a:cubicBezTo>
                  <a:close/>
                  <a:moveTo>
                    <a:pt x="0" y="0"/>
                  </a:moveTo>
                  <a:moveTo>
                    <a:pt x="206798" y="366708"/>
                  </a:moveTo>
                  <a:lnTo>
                    <a:pt x="162684" y="429201"/>
                  </a:lnTo>
                  <a:lnTo>
                    <a:pt x="59753" y="429201"/>
                  </a:lnTo>
                  <a:lnTo>
                    <a:pt x="15639" y="366708"/>
                  </a:lnTo>
                  <a:close/>
                </a:path>
              </a:pathLst>
            </a:custGeom>
            <a:noFill/>
            <a:ln w="13901">
              <a:solidFill>
                <a:srgbClr val="3CC583"/>
              </a:solidFill>
            </a:ln>
          </p:spPr>
          <p:txBody>
            <a:bodyPr rtlCol="0" anchor="ctr"/>
            <a:lstStyle/>
            <a:p>
              <a:pPr algn="ctr"/>
              <a:endParaRPr/>
            </a:p>
          </p:txBody>
        </p:sp>
        <p:sp>
          <p:nvSpPr>
            <p:cNvPr id="24" name="Rounded Rectangle 37">
              <a:extLst>
                <a:ext uri="{FF2B5EF4-FFF2-40B4-BE49-F238E27FC236}">
                  <a16:creationId xmlns:a16="http://schemas.microsoft.com/office/drawing/2014/main" id="{25E2A0EE-459D-5FE1-CA60-00DD1EB5EDE4}"/>
                </a:ext>
              </a:extLst>
            </p:cNvPr>
            <p:cNvSpPr/>
            <p:nvPr/>
          </p:nvSpPr>
          <p:spPr>
            <a:xfrm>
              <a:off x="792809" y="3125487"/>
              <a:ext cx="576213" cy="536485"/>
            </a:xfrm>
            <a:custGeom>
              <a:avLst/>
              <a:gdLst/>
              <a:ahLst/>
              <a:cxnLst/>
              <a:rect l="0" t="0" r="0" b="0"/>
              <a:pathLst>
                <a:path w="576213" h="536485">
                  <a:moveTo>
                    <a:pt x="19549" y="536485"/>
                  </a:moveTo>
                  <a:cubicBezTo>
                    <a:pt x="53556" y="536485"/>
                    <a:pt x="85297" y="518108"/>
                    <a:pt x="105702" y="492837"/>
                  </a:cubicBezTo>
                  <a:cubicBezTo>
                    <a:pt x="126107" y="518107"/>
                    <a:pt x="155580" y="536485"/>
                    <a:pt x="191855" y="536485"/>
                  </a:cubicBezTo>
                  <a:cubicBezTo>
                    <a:pt x="228130" y="536485"/>
                    <a:pt x="257603" y="518108"/>
                    <a:pt x="278008" y="492837"/>
                  </a:cubicBezTo>
                  <a:cubicBezTo>
                    <a:pt x="298413" y="518107"/>
                    <a:pt x="327886" y="536485"/>
                    <a:pt x="364162" y="536485"/>
                  </a:cubicBezTo>
                  <a:cubicBezTo>
                    <a:pt x="400437" y="536485"/>
                    <a:pt x="429910" y="518108"/>
                    <a:pt x="450315" y="492837"/>
                  </a:cubicBezTo>
                  <a:cubicBezTo>
                    <a:pt x="470720" y="518107"/>
                    <a:pt x="500193" y="536485"/>
                    <a:pt x="536469" y="536485"/>
                  </a:cubicBezTo>
                  <a:moveTo>
                    <a:pt x="144298" y="290663"/>
                  </a:moveTo>
                  <a:cubicBezTo>
                    <a:pt x="153488" y="311339"/>
                    <a:pt x="181057" y="348099"/>
                    <a:pt x="231600" y="348099"/>
                  </a:cubicBezTo>
                  <a:lnTo>
                    <a:pt x="438367" y="348099"/>
                  </a:lnTo>
                  <a:cubicBezTo>
                    <a:pt x="438367" y="348099"/>
                    <a:pt x="518777" y="348099"/>
                    <a:pt x="518777" y="267689"/>
                  </a:cubicBezTo>
                  <a:cubicBezTo>
                    <a:pt x="518777" y="267689"/>
                    <a:pt x="576213" y="359586"/>
                    <a:pt x="484316" y="439993"/>
                  </a:cubicBezTo>
                  <a:moveTo>
                    <a:pt x="386089" y="184981"/>
                  </a:moveTo>
                  <a:cubicBezTo>
                    <a:pt x="386089" y="165948"/>
                    <a:pt x="401517" y="150520"/>
                    <a:pt x="420550" y="150520"/>
                  </a:cubicBezTo>
                  <a:cubicBezTo>
                    <a:pt x="439583" y="150520"/>
                    <a:pt x="455012" y="165949"/>
                    <a:pt x="455012" y="184981"/>
                  </a:cubicBezTo>
                  <a:cubicBezTo>
                    <a:pt x="455012" y="204013"/>
                    <a:pt x="439583" y="219442"/>
                    <a:pt x="420550" y="219442"/>
                  </a:cubicBezTo>
                  <a:cubicBezTo>
                    <a:pt x="401517" y="219442"/>
                    <a:pt x="386089" y="204013"/>
                    <a:pt x="386089" y="184981"/>
                  </a:cubicBezTo>
                  <a:close/>
                  <a:moveTo>
                    <a:pt x="379196" y="272283"/>
                  </a:moveTo>
                  <a:cubicBezTo>
                    <a:pt x="379196" y="249309"/>
                    <a:pt x="397576" y="230929"/>
                    <a:pt x="420550" y="230929"/>
                  </a:cubicBezTo>
                  <a:cubicBezTo>
                    <a:pt x="443524" y="230929"/>
                    <a:pt x="461902" y="249309"/>
                    <a:pt x="461902" y="272283"/>
                  </a:cubicBezTo>
                  <a:moveTo>
                    <a:pt x="142213" y="439993"/>
                  </a:moveTo>
                  <a:cubicBezTo>
                    <a:pt x="96265" y="405534"/>
                    <a:pt x="84778" y="336611"/>
                    <a:pt x="84778" y="336611"/>
                  </a:cubicBezTo>
                  <a:lnTo>
                    <a:pt x="48019" y="336611"/>
                  </a:lnTo>
                  <a:cubicBezTo>
                    <a:pt x="36532" y="336611"/>
                    <a:pt x="27342" y="329721"/>
                    <a:pt x="25045" y="318234"/>
                  </a:cubicBezTo>
                  <a:lnTo>
                    <a:pt x="20450" y="283772"/>
                  </a:lnTo>
                  <a:cubicBezTo>
                    <a:pt x="18152" y="276880"/>
                    <a:pt x="20450" y="269987"/>
                    <a:pt x="25045" y="265390"/>
                  </a:cubicBezTo>
                  <a:cubicBezTo>
                    <a:pt x="29639" y="258500"/>
                    <a:pt x="36532" y="256201"/>
                    <a:pt x="43424" y="256201"/>
                  </a:cubicBezTo>
                  <a:lnTo>
                    <a:pt x="59506" y="256201"/>
                  </a:lnTo>
                  <a:cubicBezTo>
                    <a:pt x="59506" y="237822"/>
                    <a:pt x="75588" y="221740"/>
                    <a:pt x="93967" y="221740"/>
                  </a:cubicBezTo>
                  <a:lnTo>
                    <a:pt x="105454" y="221740"/>
                  </a:lnTo>
                  <a:cubicBezTo>
                    <a:pt x="130726" y="221740"/>
                    <a:pt x="151403" y="201063"/>
                    <a:pt x="151403" y="175791"/>
                  </a:cubicBezTo>
                  <a:moveTo>
                    <a:pt x="444606" y="97678"/>
                  </a:moveTo>
                  <a:lnTo>
                    <a:pt x="444606" y="19568"/>
                  </a:lnTo>
                  <a:lnTo>
                    <a:pt x="536504" y="19568"/>
                  </a:lnTo>
                  <a:lnTo>
                    <a:pt x="536504" y="97678"/>
                  </a:lnTo>
                  <a:close/>
                  <a:moveTo>
                    <a:pt x="444606" y="159711"/>
                  </a:moveTo>
                  <a:lnTo>
                    <a:pt x="444606" y="49362"/>
                  </a:lnTo>
                  <a:moveTo>
                    <a:pt x="220674" y="184981"/>
                  </a:moveTo>
                  <a:cubicBezTo>
                    <a:pt x="220674" y="165948"/>
                    <a:pt x="236102" y="150520"/>
                    <a:pt x="255136" y="150520"/>
                  </a:cubicBezTo>
                  <a:cubicBezTo>
                    <a:pt x="274167" y="150520"/>
                    <a:pt x="289597" y="165949"/>
                    <a:pt x="289597" y="184981"/>
                  </a:cubicBezTo>
                  <a:cubicBezTo>
                    <a:pt x="289597" y="204013"/>
                    <a:pt x="274167" y="219442"/>
                    <a:pt x="255136" y="219442"/>
                  </a:cubicBezTo>
                  <a:cubicBezTo>
                    <a:pt x="236102" y="219442"/>
                    <a:pt x="220674" y="204013"/>
                    <a:pt x="220674" y="184981"/>
                  </a:cubicBezTo>
                  <a:close/>
                  <a:moveTo>
                    <a:pt x="213782" y="272283"/>
                  </a:moveTo>
                  <a:cubicBezTo>
                    <a:pt x="213782" y="249309"/>
                    <a:pt x="232161" y="230929"/>
                    <a:pt x="255136" y="230929"/>
                  </a:cubicBezTo>
                  <a:cubicBezTo>
                    <a:pt x="278110" y="230929"/>
                    <a:pt x="296490" y="249309"/>
                    <a:pt x="296490" y="272283"/>
                  </a:cubicBezTo>
                  <a:moveTo>
                    <a:pt x="280408" y="97678"/>
                  </a:moveTo>
                  <a:lnTo>
                    <a:pt x="280408" y="19568"/>
                  </a:lnTo>
                  <a:lnTo>
                    <a:pt x="372303" y="19568"/>
                  </a:lnTo>
                  <a:lnTo>
                    <a:pt x="372303" y="97678"/>
                  </a:lnTo>
                  <a:close/>
                  <a:moveTo>
                    <a:pt x="280408" y="19568"/>
                  </a:moveTo>
                  <a:lnTo>
                    <a:pt x="280408" y="159710"/>
                  </a:lnTo>
                  <a:moveTo>
                    <a:pt x="0" y="0"/>
                  </a:moveTo>
                  <a:moveTo>
                    <a:pt x="241350" y="348099"/>
                  </a:moveTo>
                  <a:lnTo>
                    <a:pt x="287299" y="428506"/>
                  </a:lnTo>
                  <a:moveTo>
                    <a:pt x="0" y="0"/>
                  </a:moveTo>
                  <a:moveTo>
                    <a:pt x="402170" y="428506"/>
                  </a:moveTo>
                  <a:lnTo>
                    <a:pt x="356222" y="348099"/>
                  </a:lnTo>
                </a:path>
              </a:pathLst>
            </a:custGeom>
            <a:noFill/>
            <a:ln w="13901">
              <a:solidFill>
                <a:srgbClr val="3A4455"/>
              </a:solidFill>
            </a:ln>
          </p:spPr>
          <p:txBody>
            <a:bodyPr rtlCol="0" anchor="ctr"/>
            <a:lstStyle/>
            <a:p>
              <a:pPr algn="ctr"/>
              <a:endParaRPr/>
            </a:p>
          </p:txBody>
        </p:sp>
        <p:sp>
          <p:nvSpPr>
            <p:cNvPr id="25" name="Rounded Rectangle 38">
              <a:extLst>
                <a:ext uri="{FF2B5EF4-FFF2-40B4-BE49-F238E27FC236}">
                  <a16:creationId xmlns:a16="http://schemas.microsoft.com/office/drawing/2014/main" id="{4A65FB4D-0B92-2543-2B91-2F846D3722E0}"/>
                </a:ext>
              </a:extLst>
            </p:cNvPr>
            <p:cNvSpPr/>
            <p:nvPr/>
          </p:nvSpPr>
          <p:spPr>
            <a:xfrm>
              <a:off x="4235508" y="3806652"/>
              <a:ext cx="672983" cy="638459"/>
            </a:xfrm>
            <a:custGeom>
              <a:avLst/>
              <a:gdLst/>
              <a:ahLst/>
              <a:cxnLst/>
              <a:rect l="0" t="0" r="0" b="0"/>
              <a:pathLst>
                <a:path w="430941" h="430941">
                  <a:moveTo>
                    <a:pt x="222421" y="13901"/>
                  </a:moveTo>
                  <a:lnTo>
                    <a:pt x="222421" y="36143"/>
                  </a:lnTo>
                  <a:moveTo>
                    <a:pt x="0" y="0"/>
                  </a:moveTo>
                  <a:moveTo>
                    <a:pt x="144573" y="69506"/>
                  </a:moveTo>
                  <a:lnTo>
                    <a:pt x="127892" y="52824"/>
                  </a:lnTo>
                  <a:moveTo>
                    <a:pt x="88968" y="147354"/>
                  </a:moveTo>
                  <a:lnTo>
                    <a:pt x="111210" y="147354"/>
                  </a:lnTo>
                  <a:moveTo>
                    <a:pt x="0" y="0"/>
                  </a:moveTo>
                  <a:moveTo>
                    <a:pt x="316950" y="52824"/>
                  </a:moveTo>
                  <a:lnTo>
                    <a:pt x="300269" y="69506"/>
                  </a:lnTo>
                  <a:moveTo>
                    <a:pt x="355874" y="147354"/>
                  </a:moveTo>
                  <a:lnTo>
                    <a:pt x="333632" y="147354"/>
                  </a:lnTo>
                  <a:moveTo>
                    <a:pt x="166816" y="178864"/>
                  </a:moveTo>
                  <a:cubicBezTo>
                    <a:pt x="161255" y="169596"/>
                    <a:pt x="157548" y="158475"/>
                    <a:pt x="157548" y="147354"/>
                  </a:cubicBezTo>
                  <a:cubicBezTo>
                    <a:pt x="157548" y="112137"/>
                    <a:pt x="187204" y="82481"/>
                    <a:pt x="222421" y="82481"/>
                  </a:cubicBezTo>
                  <a:cubicBezTo>
                    <a:pt x="257638" y="82481"/>
                    <a:pt x="287294" y="112137"/>
                    <a:pt x="287294" y="147354"/>
                  </a:cubicBezTo>
                  <a:cubicBezTo>
                    <a:pt x="287294" y="158475"/>
                    <a:pt x="283587" y="169596"/>
                    <a:pt x="278027" y="178864"/>
                  </a:cubicBezTo>
                  <a:moveTo>
                    <a:pt x="37997" y="278953"/>
                  </a:moveTo>
                  <a:cubicBezTo>
                    <a:pt x="37997" y="253362"/>
                    <a:pt x="58743" y="232615"/>
                    <a:pt x="84334" y="232615"/>
                  </a:cubicBezTo>
                  <a:cubicBezTo>
                    <a:pt x="109926" y="232615"/>
                    <a:pt x="130672" y="253362"/>
                    <a:pt x="130672" y="278953"/>
                  </a:cubicBezTo>
                  <a:cubicBezTo>
                    <a:pt x="130672" y="304545"/>
                    <a:pt x="109926" y="325291"/>
                    <a:pt x="84334" y="325291"/>
                  </a:cubicBezTo>
                  <a:cubicBezTo>
                    <a:pt x="58743" y="325291"/>
                    <a:pt x="37997" y="304545"/>
                    <a:pt x="37997" y="278953"/>
                  </a:cubicBezTo>
                  <a:close/>
                  <a:moveTo>
                    <a:pt x="13901" y="430941"/>
                  </a:moveTo>
                  <a:cubicBezTo>
                    <a:pt x="13901" y="392018"/>
                    <a:pt x="45411" y="360508"/>
                    <a:pt x="84335" y="360508"/>
                  </a:cubicBezTo>
                  <a:cubicBezTo>
                    <a:pt x="119462" y="360508"/>
                    <a:pt x="148551" y="386172"/>
                    <a:pt x="153891" y="419785"/>
                  </a:cubicBezTo>
                  <a:moveTo>
                    <a:pt x="314170" y="278953"/>
                  </a:moveTo>
                  <a:cubicBezTo>
                    <a:pt x="314170" y="253362"/>
                    <a:pt x="334916" y="232615"/>
                    <a:pt x="360508" y="232615"/>
                  </a:cubicBezTo>
                  <a:cubicBezTo>
                    <a:pt x="386099" y="232615"/>
                    <a:pt x="406846" y="253362"/>
                    <a:pt x="406846" y="278953"/>
                  </a:cubicBezTo>
                  <a:cubicBezTo>
                    <a:pt x="406846" y="304545"/>
                    <a:pt x="386099" y="325291"/>
                    <a:pt x="360508" y="325291"/>
                  </a:cubicBezTo>
                  <a:cubicBezTo>
                    <a:pt x="334916" y="325291"/>
                    <a:pt x="314170" y="304545"/>
                    <a:pt x="314170" y="278953"/>
                  </a:cubicBezTo>
                  <a:close/>
                  <a:moveTo>
                    <a:pt x="291902" y="414918"/>
                  </a:moveTo>
                  <a:cubicBezTo>
                    <a:pt x="299149" y="383725"/>
                    <a:pt x="327096" y="360508"/>
                    <a:pt x="360508" y="360508"/>
                  </a:cubicBezTo>
                  <a:cubicBezTo>
                    <a:pt x="399432" y="360508"/>
                    <a:pt x="430941" y="392018"/>
                    <a:pt x="430941" y="430941"/>
                  </a:cubicBezTo>
                  <a:moveTo>
                    <a:pt x="177010" y="278953"/>
                  </a:moveTo>
                  <a:cubicBezTo>
                    <a:pt x="177010" y="253362"/>
                    <a:pt x="197756" y="232615"/>
                    <a:pt x="223348" y="232615"/>
                  </a:cubicBezTo>
                  <a:cubicBezTo>
                    <a:pt x="248939" y="232615"/>
                    <a:pt x="269686" y="253362"/>
                    <a:pt x="269686" y="278953"/>
                  </a:cubicBezTo>
                  <a:cubicBezTo>
                    <a:pt x="269686" y="304545"/>
                    <a:pt x="248939" y="325291"/>
                    <a:pt x="223348" y="325291"/>
                  </a:cubicBezTo>
                  <a:cubicBezTo>
                    <a:pt x="197756" y="325291"/>
                    <a:pt x="177010" y="304545"/>
                    <a:pt x="177010" y="278953"/>
                  </a:cubicBezTo>
                  <a:close/>
                  <a:moveTo>
                    <a:pt x="152914" y="430941"/>
                  </a:moveTo>
                  <a:cubicBezTo>
                    <a:pt x="152914" y="392018"/>
                    <a:pt x="184424" y="360508"/>
                    <a:pt x="223348" y="360508"/>
                  </a:cubicBezTo>
                  <a:cubicBezTo>
                    <a:pt x="262272" y="360508"/>
                    <a:pt x="293781" y="392018"/>
                    <a:pt x="293781" y="430941"/>
                  </a:cubicBezTo>
                </a:path>
              </a:pathLst>
            </a:custGeom>
            <a:noFill/>
            <a:ln w="13901">
              <a:solidFill>
                <a:srgbClr val="1EABDA"/>
              </a:solidFill>
            </a:ln>
          </p:spPr>
          <p:txBody>
            <a:bodyPr rtlCol="0" anchor="ctr"/>
            <a:lstStyle/>
            <a:p>
              <a:pPr algn="ctr"/>
              <a:endParaRPr/>
            </a:p>
          </p:txBody>
        </p:sp>
        <p:sp>
          <p:nvSpPr>
            <p:cNvPr id="26" name="Rounded Rectangle 39">
              <a:extLst>
                <a:ext uri="{FF2B5EF4-FFF2-40B4-BE49-F238E27FC236}">
                  <a16:creationId xmlns:a16="http://schemas.microsoft.com/office/drawing/2014/main" id="{C49B101F-F518-58D2-E298-7203D8457FF7}"/>
                </a:ext>
              </a:extLst>
            </p:cNvPr>
            <p:cNvSpPr/>
            <p:nvPr/>
          </p:nvSpPr>
          <p:spPr>
            <a:xfrm>
              <a:off x="4197396" y="2205104"/>
              <a:ext cx="603313" cy="586751"/>
            </a:xfrm>
            <a:custGeom>
              <a:avLst/>
              <a:gdLst/>
              <a:ahLst/>
              <a:cxnLst/>
              <a:rect l="0" t="0" r="0" b="0"/>
              <a:pathLst>
                <a:path w="426308" h="426308">
                  <a:moveTo>
                    <a:pt x="426308" y="0"/>
                  </a:moveTo>
                  <a:cubicBezTo>
                    <a:pt x="284473" y="12353"/>
                    <a:pt x="141834" y="12353"/>
                    <a:pt x="0" y="0"/>
                  </a:cubicBezTo>
                  <a:moveTo>
                    <a:pt x="131747" y="7914"/>
                  </a:moveTo>
                  <a:lnTo>
                    <a:pt x="78848" y="72453"/>
                  </a:lnTo>
                  <a:cubicBezTo>
                    <a:pt x="76883" y="74850"/>
                    <a:pt x="73851" y="76106"/>
                    <a:pt x="70768" y="75800"/>
                  </a:cubicBezTo>
                  <a:cubicBezTo>
                    <a:pt x="67684" y="75495"/>
                    <a:pt x="64957" y="73669"/>
                    <a:pt x="63501" y="70933"/>
                  </a:cubicBezTo>
                  <a:lnTo>
                    <a:pt x="26876" y="2187"/>
                  </a:lnTo>
                  <a:moveTo>
                    <a:pt x="259788" y="8822"/>
                  </a:moveTo>
                  <a:lnTo>
                    <a:pt x="211597" y="81109"/>
                  </a:lnTo>
                  <a:cubicBezTo>
                    <a:pt x="209878" y="83687"/>
                    <a:pt x="206984" y="85235"/>
                    <a:pt x="203886" y="85235"/>
                  </a:cubicBezTo>
                  <a:cubicBezTo>
                    <a:pt x="200788" y="85235"/>
                    <a:pt x="197894" y="83687"/>
                    <a:pt x="196175" y="81109"/>
                  </a:cubicBezTo>
                  <a:lnTo>
                    <a:pt x="147687" y="8377"/>
                  </a:lnTo>
                  <a:moveTo>
                    <a:pt x="380155" y="3595"/>
                  </a:moveTo>
                  <a:lnTo>
                    <a:pt x="344271" y="70933"/>
                  </a:lnTo>
                  <a:cubicBezTo>
                    <a:pt x="342815" y="73669"/>
                    <a:pt x="340088" y="75495"/>
                    <a:pt x="337004" y="75800"/>
                  </a:cubicBezTo>
                  <a:cubicBezTo>
                    <a:pt x="333921" y="76106"/>
                    <a:pt x="330889" y="74850"/>
                    <a:pt x="328924" y="72453"/>
                  </a:cubicBezTo>
                  <a:lnTo>
                    <a:pt x="276488" y="8452"/>
                  </a:lnTo>
                  <a:moveTo>
                    <a:pt x="74140" y="278027"/>
                  </a:moveTo>
                  <a:lnTo>
                    <a:pt x="74140" y="426308"/>
                  </a:lnTo>
                  <a:moveTo>
                    <a:pt x="74140" y="240956"/>
                  </a:moveTo>
                  <a:cubicBezTo>
                    <a:pt x="84377" y="240956"/>
                    <a:pt x="92675" y="249255"/>
                    <a:pt x="92675" y="259491"/>
                  </a:cubicBezTo>
                  <a:cubicBezTo>
                    <a:pt x="92675" y="269728"/>
                    <a:pt x="84377" y="278027"/>
                    <a:pt x="74140" y="278027"/>
                  </a:cubicBezTo>
                  <a:cubicBezTo>
                    <a:pt x="63903" y="278027"/>
                    <a:pt x="55605" y="269728"/>
                    <a:pt x="55605" y="259491"/>
                  </a:cubicBezTo>
                  <a:cubicBezTo>
                    <a:pt x="55605" y="249255"/>
                    <a:pt x="63903" y="240956"/>
                    <a:pt x="74140" y="240956"/>
                  </a:cubicBezTo>
                  <a:close/>
                  <a:moveTo>
                    <a:pt x="352167" y="278027"/>
                  </a:moveTo>
                  <a:lnTo>
                    <a:pt x="352167" y="426308"/>
                  </a:lnTo>
                  <a:moveTo>
                    <a:pt x="352167" y="240956"/>
                  </a:moveTo>
                  <a:cubicBezTo>
                    <a:pt x="362404" y="240956"/>
                    <a:pt x="370702" y="249255"/>
                    <a:pt x="370702" y="259491"/>
                  </a:cubicBezTo>
                  <a:cubicBezTo>
                    <a:pt x="370702" y="269728"/>
                    <a:pt x="362404" y="278027"/>
                    <a:pt x="352167" y="278027"/>
                  </a:cubicBezTo>
                  <a:cubicBezTo>
                    <a:pt x="341930" y="278027"/>
                    <a:pt x="333632" y="269728"/>
                    <a:pt x="333632" y="259491"/>
                  </a:cubicBezTo>
                  <a:cubicBezTo>
                    <a:pt x="333632" y="249255"/>
                    <a:pt x="341930" y="240956"/>
                    <a:pt x="352167" y="240956"/>
                  </a:cubicBezTo>
                  <a:close/>
                  <a:moveTo>
                    <a:pt x="340824" y="274153"/>
                  </a:moveTo>
                  <a:cubicBezTo>
                    <a:pt x="309128" y="311842"/>
                    <a:pt x="262399" y="333600"/>
                    <a:pt x="213154" y="333600"/>
                  </a:cubicBezTo>
                  <a:cubicBezTo>
                    <a:pt x="163908" y="333600"/>
                    <a:pt x="117179" y="311842"/>
                    <a:pt x="85484" y="274153"/>
                  </a:cubicBezTo>
                  <a:moveTo>
                    <a:pt x="62797" y="274190"/>
                  </a:moveTo>
                  <a:cubicBezTo>
                    <a:pt x="45806" y="294366"/>
                    <a:pt x="24289" y="310243"/>
                    <a:pt x="0" y="320528"/>
                  </a:cubicBezTo>
                  <a:moveTo>
                    <a:pt x="426308" y="320528"/>
                  </a:moveTo>
                  <a:cubicBezTo>
                    <a:pt x="402018" y="310243"/>
                    <a:pt x="380501" y="294366"/>
                    <a:pt x="363511" y="274190"/>
                  </a:cubicBezTo>
                </a:path>
              </a:pathLst>
            </a:custGeom>
            <a:noFill/>
            <a:ln w="13901">
              <a:solidFill>
                <a:srgbClr val="7F64EA"/>
              </a:solidFill>
            </a:ln>
          </p:spPr>
          <p:txBody>
            <a:bodyPr rtlCol="0" anchor="ctr"/>
            <a:lstStyle/>
            <a:p>
              <a:pPr algn="ctr"/>
              <a:endParaRPr/>
            </a:p>
          </p:txBody>
        </p:sp>
      </p:grpSp>
    </p:spTree>
    <p:extLst>
      <p:ext uri="{BB962C8B-B14F-4D97-AF65-F5344CB8AC3E}">
        <p14:creationId xmlns:p14="http://schemas.microsoft.com/office/powerpoint/2010/main" val="19818031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3AACB-89F5-FC28-1BFB-A06F3C4C77EE}"/>
              </a:ext>
            </a:extLst>
          </p:cNvPr>
          <p:cNvSpPr>
            <a:spLocks noGrp="1"/>
          </p:cNvSpPr>
          <p:nvPr>
            <p:ph type="title"/>
          </p:nvPr>
        </p:nvSpPr>
        <p:spPr/>
        <p:txBody>
          <a:bodyPr/>
          <a:lstStyle/>
          <a:p>
            <a:r>
              <a:rPr lang="en-US" dirty="0"/>
              <a:t>Target Market and Demand</a:t>
            </a:r>
          </a:p>
        </p:txBody>
      </p:sp>
      <p:grpSp>
        <p:nvGrpSpPr>
          <p:cNvPr id="54" name="Group 53">
            <a:extLst>
              <a:ext uri="{FF2B5EF4-FFF2-40B4-BE49-F238E27FC236}">
                <a16:creationId xmlns:a16="http://schemas.microsoft.com/office/drawing/2014/main" id="{69C16A92-7E83-A33B-25FF-C33C229C7A1F}"/>
              </a:ext>
            </a:extLst>
          </p:cNvPr>
          <p:cNvGrpSpPr/>
          <p:nvPr/>
        </p:nvGrpSpPr>
        <p:grpSpPr>
          <a:xfrm>
            <a:off x="305183" y="2031223"/>
            <a:ext cx="11886817" cy="4580197"/>
            <a:chOff x="279889" y="1974714"/>
            <a:chExt cx="11886817" cy="4580197"/>
          </a:xfrm>
        </p:grpSpPr>
        <p:grpSp>
          <p:nvGrpSpPr>
            <p:cNvPr id="6" name="Group 5">
              <a:extLst>
                <a:ext uri="{FF2B5EF4-FFF2-40B4-BE49-F238E27FC236}">
                  <a16:creationId xmlns:a16="http://schemas.microsoft.com/office/drawing/2014/main" id="{2B830972-AD4B-2FC8-2E42-F59A98D5B89E}"/>
                </a:ext>
              </a:extLst>
            </p:cNvPr>
            <p:cNvGrpSpPr/>
            <p:nvPr/>
          </p:nvGrpSpPr>
          <p:grpSpPr>
            <a:xfrm>
              <a:off x="282969" y="1974714"/>
              <a:ext cx="10875506" cy="4580197"/>
              <a:chOff x="363292" y="1974715"/>
              <a:chExt cx="8018326" cy="3821484"/>
            </a:xfrm>
          </p:grpSpPr>
          <p:grpSp>
            <p:nvGrpSpPr>
              <p:cNvPr id="7" name="Group 6">
                <a:extLst>
                  <a:ext uri="{FF2B5EF4-FFF2-40B4-BE49-F238E27FC236}">
                    <a16:creationId xmlns:a16="http://schemas.microsoft.com/office/drawing/2014/main" id="{EDD1B1D9-0D9A-1AC1-BBF5-33315AB1A0DC}"/>
                  </a:ext>
                </a:extLst>
              </p:cNvPr>
              <p:cNvGrpSpPr/>
              <p:nvPr/>
            </p:nvGrpSpPr>
            <p:grpSpPr>
              <a:xfrm>
                <a:off x="2031288" y="4622188"/>
                <a:ext cx="4809506" cy="1174011"/>
                <a:chOff x="1710046" y="4036885"/>
                <a:chExt cx="4809506" cy="1174011"/>
              </a:xfrm>
            </p:grpSpPr>
            <p:sp>
              <p:nvSpPr>
                <p:cNvPr id="46" name="Rounded Rectangle 1">
                  <a:extLst>
                    <a:ext uri="{FF2B5EF4-FFF2-40B4-BE49-F238E27FC236}">
                      <a16:creationId xmlns:a16="http://schemas.microsoft.com/office/drawing/2014/main" id="{7CB1FF47-EABD-342D-71A1-EDC84B2D00CB}"/>
                    </a:ext>
                  </a:extLst>
                </p:cNvPr>
                <p:cNvSpPr/>
                <p:nvPr/>
              </p:nvSpPr>
              <p:spPr>
                <a:xfrm>
                  <a:off x="1710046" y="4036885"/>
                  <a:ext cx="4809506" cy="1174009"/>
                </a:xfrm>
                <a:custGeom>
                  <a:avLst/>
                  <a:gdLst/>
                  <a:ahLst/>
                  <a:cxnLst/>
                  <a:rect l="0" t="0" r="0" b="0"/>
                  <a:pathLst>
                    <a:path w="4809506" h="1174009">
                      <a:moveTo>
                        <a:pt x="2194381" y="81353"/>
                      </a:moveTo>
                      <a:cubicBezTo>
                        <a:pt x="1260438" y="106740"/>
                        <a:pt x="534389" y="299150"/>
                        <a:pt x="534389" y="532743"/>
                      </a:cubicBezTo>
                      <a:cubicBezTo>
                        <a:pt x="534389" y="783608"/>
                        <a:pt x="1371778" y="986973"/>
                        <a:pt x="2404753" y="986973"/>
                      </a:cubicBezTo>
                      <a:cubicBezTo>
                        <a:pt x="3437728" y="986973"/>
                        <a:pt x="4275116" y="783608"/>
                        <a:pt x="4275116" y="532743"/>
                      </a:cubicBezTo>
                      <a:cubicBezTo>
                        <a:pt x="4275116" y="298971"/>
                        <a:pt x="3547946" y="106445"/>
                        <a:pt x="2612969" y="81294"/>
                      </a:cubicBezTo>
                      <a:cubicBezTo>
                        <a:pt x="2603537" y="53831"/>
                        <a:pt x="2594675" y="26560"/>
                        <a:pt x="2586080" y="0"/>
                      </a:cubicBezTo>
                      <a:cubicBezTo>
                        <a:pt x="3829489" y="22659"/>
                        <a:pt x="4809506" y="276445"/>
                        <a:pt x="4809506" y="586182"/>
                      </a:cubicBezTo>
                      <a:cubicBezTo>
                        <a:pt x="4809506" y="910831"/>
                        <a:pt x="3732862" y="1174009"/>
                        <a:pt x="2404753" y="1174009"/>
                      </a:cubicBezTo>
                      <a:cubicBezTo>
                        <a:pt x="1076643" y="1174009"/>
                        <a:pt x="0" y="910831"/>
                        <a:pt x="0" y="586182"/>
                      </a:cubicBezTo>
                      <a:cubicBezTo>
                        <a:pt x="0" y="276647"/>
                        <a:pt x="978734" y="22990"/>
                        <a:pt x="2220994" y="44"/>
                      </a:cubicBezTo>
                      <a:cubicBezTo>
                        <a:pt x="2212479" y="26612"/>
                        <a:pt x="2203698" y="53888"/>
                        <a:pt x="2194381" y="81353"/>
                      </a:cubicBezTo>
                      <a:close/>
                    </a:path>
                  </a:pathLst>
                </a:custGeom>
                <a:gradFill rotWithShape="1">
                  <a:gsLst>
                    <a:gs pos="0">
                      <a:srgbClr val="7FDFFF"/>
                    </a:gs>
                    <a:gs pos="100000">
                      <a:srgbClr val="1AC6FF"/>
                    </a:gs>
                  </a:gsLst>
                  <a:lin ang="5400000" scaled="1"/>
                </a:gradFill>
                <a:ln>
                  <a:noFill/>
                </a:ln>
              </p:spPr>
              <p:txBody>
                <a:bodyPr rtlCol="0" anchor="ctr"/>
                <a:lstStyle/>
                <a:p>
                  <a:pPr algn="ctr"/>
                  <a:endParaRPr/>
                </a:p>
              </p:txBody>
            </p:sp>
            <p:sp>
              <p:nvSpPr>
                <p:cNvPr id="47" name="Rounded Rectangle 2">
                  <a:extLst>
                    <a:ext uri="{FF2B5EF4-FFF2-40B4-BE49-F238E27FC236}">
                      <a16:creationId xmlns:a16="http://schemas.microsoft.com/office/drawing/2014/main" id="{4E62C490-E6A9-5DE1-525C-7BE3B49D17F6}"/>
                    </a:ext>
                  </a:extLst>
                </p:cNvPr>
                <p:cNvSpPr/>
                <p:nvPr/>
              </p:nvSpPr>
              <p:spPr>
                <a:xfrm>
                  <a:off x="1710046" y="4036885"/>
                  <a:ext cx="4809506" cy="1174011"/>
                </a:xfrm>
                <a:custGeom>
                  <a:avLst/>
                  <a:gdLst/>
                  <a:ahLst/>
                  <a:cxnLst/>
                  <a:rect l="0" t="0" r="0" b="0"/>
                  <a:pathLst>
                    <a:path w="4809506" h="1174011">
                      <a:moveTo>
                        <a:pt x="2194386" y="81353"/>
                      </a:moveTo>
                      <a:cubicBezTo>
                        <a:pt x="1260442" y="106740"/>
                        <a:pt x="534389" y="299150"/>
                        <a:pt x="534389" y="532743"/>
                      </a:cubicBezTo>
                      <a:cubicBezTo>
                        <a:pt x="534389" y="783608"/>
                        <a:pt x="1371779" y="986974"/>
                        <a:pt x="2404753" y="986974"/>
                      </a:cubicBezTo>
                      <a:cubicBezTo>
                        <a:pt x="3437726" y="986974"/>
                        <a:pt x="4275116" y="783608"/>
                        <a:pt x="4275116" y="532743"/>
                      </a:cubicBezTo>
                      <a:cubicBezTo>
                        <a:pt x="4275116" y="298971"/>
                        <a:pt x="3547948" y="106445"/>
                        <a:pt x="2612966" y="81294"/>
                      </a:cubicBezTo>
                      <a:cubicBezTo>
                        <a:pt x="2603539" y="53831"/>
                        <a:pt x="2594671" y="26560"/>
                        <a:pt x="2586078" y="0"/>
                      </a:cubicBezTo>
                      <a:cubicBezTo>
                        <a:pt x="3829489" y="22659"/>
                        <a:pt x="4809506" y="276445"/>
                        <a:pt x="4809506" y="586182"/>
                      </a:cubicBezTo>
                      <a:cubicBezTo>
                        <a:pt x="4809506" y="910831"/>
                        <a:pt x="3732861" y="1174011"/>
                        <a:pt x="2404753" y="1174011"/>
                      </a:cubicBezTo>
                      <a:cubicBezTo>
                        <a:pt x="1076644" y="1174011"/>
                        <a:pt x="0" y="910831"/>
                        <a:pt x="0" y="586182"/>
                      </a:cubicBezTo>
                      <a:cubicBezTo>
                        <a:pt x="0" y="276647"/>
                        <a:pt x="978737" y="22990"/>
                        <a:pt x="2220991" y="44"/>
                      </a:cubicBezTo>
                      <a:cubicBezTo>
                        <a:pt x="2212477" y="26612"/>
                        <a:pt x="2203702" y="53888"/>
                        <a:pt x="2194386" y="81353"/>
                      </a:cubicBezTo>
                      <a:close/>
                    </a:path>
                  </a:pathLst>
                </a:custGeom>
                <a:noFill/>
                <a:ln w="13359">
                  <a:solidFill>
                    <a:srgbClr val="484848"/>
                  </a:solidFill>
                </a:ln>
              </p:spPr>
              <p:txBody>
                <a:bodyPr rtlCol="0" anchor="ctr"/>
                <a:lstStyle/>
                <a:p>
                  <a:pPr algn="ctr"/>
                  <a:endParaRPr/>
                </a:p>
              </p:txBody>
            </p:sp>
          </p:grpSp>
          <p:grpSp>
            <p:nvGrpSpPr>
              <p:cNvPr id="8" name="Group 7">
                <a:extLst>
                  <a:ext uri="{FF2B5EF4-FFF2-40B4-BE49-F238E27FC236}">
                    <a16:creationId xmlns:a16="http://schemas.microsoft.com/office/drawing/2014/main" id="{7AC02521-6098-5570-443B-19A2D81EE9CC}"/>
                  </a:ext>
                </a:extLst>
              </p:cNvPr>
              <p:cNvGrpSpPr/>
              <p:nvPr/>
            </p:nvGrpSpPr>
            <p:grpSpPr>
              <a:xfrm>
                <a:off x="2565678" y="4703477"/>
                <a:ext cx="3740727" cy="905683"/>
                <a:chOff x="2244436" y="4118174"/>
                <a:chExt cx="3740727" cy="905683"/>
              </a:xfrm>
            </p:grpSpPr>
            <p:sp>
              <p:nvSpPr>
                <p:cNvPr id="44" name="Rounded Rectangle 4">
                  <a:extLst>
                    <a:ext uri="{FF2B5EF4-FFF2-40B4-BE49-F238E27FC236}">
                      <a16:creationId xmlns:a16="http://schemas.microsoft.com/office/drawing/2014/main" id="{FF0F8FB8-CF0A-6FE5-1B9A-2135B4F6409D}"/>
                    </a:ext>
                  </a:extLst>
                </p:cNvPr>
                <p:cNvSpPr/>
                <p:nvPr/>
              </p:nvSpPr>
              <p:spPr>
                <a:xfrm>
                  <a:off x="2244436" y="4118174"/>
                  <a:ext cx="3740727" cy="905683"/>
                </a:xfrm>
                <a:custGeom>
                  <a:avLst/>
                  <a:gdLst/>
                  <a:ahLst/>
                  <a:cxnLst/>
                  <a:rect l="0" t="0" r="0" b="0"/>
                  <a:pathLst>
                    <a:path w="3740727" h="905683">
                      <a:moveTo>
                        <a:pt x="1633753" y="73176"/>
                      </a:moveTo>
                      <a:cubicBezTo>
                        <a:pt x="949450" y="100702"/>
                        <a:pt x="427511" y="245626"/>
                        <a:pt x="427511" y="420275"/>
                      </a:cubicBezTo>
                      <a:cubicBezTo>
                        <a:pt x="427511" y="614572"/>
                        <a:pt x="1073499" y="772081"/>
                        <a:pt x="1870363" y="772081"/>
                      </a:cubicBezTo>
                      <a:cubicBezTo>
                        <a:pt x="2667227" y="772081"/>
                        <a:pt x="3313215" y="614572"/>
                        <a:pt x="3313215" y="420275"/>
                      </a:cubicBezTo>
                      <a:cubicBezTo>
                        <a:pt x="3313215" y="245471"/>
                        <a:pt x="2790350" y="100444"/>
                        <a:pt x="2105156" y="73103"/>
                      </a:cubicBezTo>
                      <a:cubicBezTo>
                        <a:pt x="2095724" y="48824"/>
                        <a:pt x="2086933" y="24336"/>
                        <a:pt x="2078579" y="0"/>
                      </a:cubicBezTo>
                      <a:cubicBezTo>
                        <a:pt x="3013556" y="25150"/>
                        <a:pt x="3740727" y="217675"/>
                        <a:pt x="3740727" y="451447"/>
                      </a:cubicBezTo>
                      <a:cubicBezTo>
                        <a:pt x="3740727" y="702313"/>
                        <a:pt x="2903338" y="905683"/>
                        <a:pt x="1870363" y="905683"/>
                      </a:cubicBezTo>
                      <a:cubicBezTo>
                        <a:pt x="837390" y="905683"/>
                        <a:pt x="0" y="702313"/>
                        <a:pt x="0" y="451447"/>
                      </a:cubicBezTo>
                      <a:cubicBezTo>
                        <a:pt x="0" y="217855"/>
                        <a:pt x="726052" y="25445"/>
                        <a:pt x="1659992" y="57"/>
                      </a:cubicBezTo>
                      <a:cubicBezTo>
                        <a:pt x="1651735" y="24402"/>
                        <a:pt x="1643052" y="48896"/>
                        <a:pt x="1633753" y="73176"/>
                      </a:cubicBezTo>
                      <a:close/>
                    </a:path>
                  </a:pathLst>
                </a:custGeom>
                <a:gradFill rotWithShape="1">
                  <a:gsLst>
                    <a:gs pos="0">
                      <a:srgbClr val="FFC188"/>
                    </a:gs>
                    <a:gs pos="100000">
                      <a:srgbClr val="FA963A"/>
                    </a:gs>
                  </a:gsLst>
                  <a:lin ang="5400000" scaled="1"/>
                </a:gradFill>
                <a:ln>
                  <a:noFill/>
                </a:ln>
              </p:spPr>
              <p:txBody>
                <a:bodyPr rtlCol="0" anchor="ctr"/>
                <a:lstStyle/>
                <a:p>
                  <a:pPr algn="ctr"/>
                  <a:endParaRPr/>
                </a:p>
              </p:txBody>
            </p:sp>
            <p:sp>
              <p:nvSpPr>
                <p:cNvPr id="45" name="Rounded Rectangle 5">
                  <a:extLst>
                    <a:ext uri="{FF2B5EF4-FFF2-40B4-BE49-F238E27FC236}">
                      <a16:creationId xmlns:a16="http://schemas.microsoft.com/office/drawing/2014/main" id="{FC345E7C-13D4-D6C9-2FC5-7F368FCAFC06}"/>
                    </a:ext>
                  </a:extLst>
                </p:cNvPr>
                <p:cNvSpPr/>
                <p:nvPr/>
              </p:nvSpPr>
              <p:spPr>
                <a:xfrm>
                  <a:off x="2244436" y="4118174"/>
                  <a:ext cx="3740727" cy="905679"/>
                </a:xfrm>
                <a:custGeom>
                  <a:avLst/>
                  <a:gdLst/>
                  <a:ahLst/>
                  <a:cxnLst/>
                  <a:rect l="0" t="0" r="0" b="0"/>
                  <a:pathLst>
                    <a:path w="3740727" h="905679">
                      <a:moveTo>
                        <a:pt x="1633751" y="73176"/>
                      </a:moveTo>
                      <a:cubicBezTo>
                        <a:pt x="949450" y="100702"/>
                        <a:pt x="427511" y="245626"/>
                        <a:pt x="427511" y="420275"/>
                      </a:cubicBezTo>
                      <a:cubicBezTo>
                        <a:pt x="427511" y="614572"/>
                        <a:pt x="1073498" y="772081"/>
                        <a:pt x="1870363" y="772081"/>
                      </a:cubicBezTo>
                      <a:cubicBezTo>
                        <a:pt x="2667228" y="772081"/>
                        <a:pt x="3313215" y="614572"/>
                        <a:pt x="3313215" y="420275"/>
                      </a:cubicBezTo>
                      <a:cubicBezTo>
                        <a:pt x="3313215" y="245471"/>
                        <a:pt x="2790349" y="100444"/>
                        <a:pt x="2105153" y="73103"/>
                      </a:cubicBezTo>
                      <a:cubicBezTo>
                        <a:pt x="2095723" y="48824"/>
                        <a:pt x="2086931" y="24336"/>
                        <a:pt x="2078576" y="0"/>
                      </a:cubicBezTo>
                      <a:cubicBezTo>
                        <a:pt x="3013558" y="25150"/>
                        <a:pt x="3740727" y="217675"/>
                        <a:pt x="3740727" y="451447"/>
                      </a:cubicBezTo>
                      <a:cubicBezTo>
                        <a:pt x="3740727" y="702313"/>
                        <a:pt x="2903336" y="905679"/>
                        <a:pt x="1870363" y="905679"/>
                      </a:cubicBezTo>
                      <a:cubicBezTo>
                        <a:pt x="837390" y="905679"/>
                        <a:pt x="0" y="702313"/>
                        <a:pt x="0" y="451447"/>
                      </a:cubicBezTo>
                      <a:cubicBezTo>
                        <a:pt x="0" y="217855"/>
                        <a:pt x="726052" y="25445"/>
                        <a:pt x="1659996" y="57"/>
                      </a:cubicBezTo>
                      <a:cubicBezTo>
                        <a:pt x="1651738" y="24402"/>
                        <a:pt x="1643054" y="48896"/>
                        <a:pt x="1633751" y="73176"/>
                      </a:cubicBezTo>
                      <a:close/>
                    </a:path>
                  </a:pathLst>
                </a:custGeom>
                <a:noFill/>
                <a:ln w="13359">
                  <a:solidFill>
                    <a:srgbClr val="484848"/>
                  </a:solidFill>
                </a:ln>
              </p:spPr>
              <p:txBody>
                <a:bodyPr rtlCol="0" anchor="ctr"/>
                <a:lstStyle/>
                <a:p>
                  <a:pPr algn="ctr"/>
                  <a:endParaRPr/>
                </a:p>
              </p:txBody>
            </p:sp>
          </p:grpSp>
          <p:grpSp>
            <p:nvGrpSpPr>
              <p:cNvPr id="9" name="Group 8">
                <a:extLst>
                  <a:ext uri="{FF2B5EF4-FFF2-40B4-BE49-F238E27FC236}">
                    <a16:creationId xmlns:a16="http://schemas.microsoft.com/office/drawing/2014/main" id="{1C951A4C-658B-E1BB-92B3-90027861A39C}"/>
                  </a:ext>
                </a:extLst>
              </p:cNvPr>
              <p:cNvGrpSpPr/>
              <p:nvPr/>
            </p:nvGrpSpPr>
            <p:grpSpPr>
              <a:xfrm>
                <a:off x="2993190" y="4776573"/>
                <a:ext cx="2885703" cy="698978"/>
                <a:chOff x="2671948" y="4191270"/>
                <a:chExt cx="2885703" cy="698978"/>
              </a:xfrm>
            </p:grpSpPr>
            <p:sp>
              <p:nvSpPr>
                <p:cNvPr id="42" name="Rounded Rectangle 7">
                  <a:extLst>
                    <a:ext uri="{FF2B5EF4-FFF2-40B4-BE49-F238E27FC236}">
                      <a16:creationId xmlns:a16="http://schemas.microsoft.com/office/drawing/2014/main" id="{F16AC079-E996-7F66-3BE3-EC6E45677261}"/>
                    </a:ext>
                  </a:extLst>
                </p:cNvPr>
                <p:cNvSpPr/>
                <p:nvPr/>
              </p:nvSpPr>
              <p:spPr>
                <a:xfrm>
                  <a:off x="2671948" y="4191270"/>
                  <a:ext cx="2885703" cy="698978"/>
                </a:xfrm>
                <a:custGeom>
                  <a:avLst/>
                  <a:gdLst/>
                  <a:ahLst/>
                  <a:cxnLst/>
                  <a:rect l="0" t="0" r="0" b="0"/>
                  <a:pathLst>
                    <a:path w="2885703" h="698978">
                      <a:moveTo>
                        <a:pt x="1170847" y="83558"/>
                      </a:moveTo>
                      <a:cubicBezTo>
                        <a:pt x="682496" y="112987"/>
                        <a:pt x="320633" y="219850"/>
                        <a:pt x="320633" y="347171"/>
                      </a:cubicBezTo>
                      <a:cubicBezTo>
                        <a:pt x="320633" y="497198"/>
                        <a:pt x="823067" y="618819"/>
                        <a:pt x="1442851" y="618819"/>
                      </a:cubicBezTo>
                      <a:cubicBezTo>
                        <a:pt x="2062637" y="618819"/>
                        <a:pt x="2565070" y="497198"/>
                        <a:pt x="2565070" y="347171"/>
                      </a:cubicBezTo>
                      <a:cubicBezTo>
                        <a:pt x="2565070" y="219735"/>
                        <a:pt x="2202549" y="112794"/>
                        <a:pt x="1713529" y="83478"/>
                      </a:cubicBezTo>
                      <a:cubicBezTo>
                        <a:pt x="1700490" y="56315"/>
                        <a:pt x="1688635" y="28299"/>
                        <a:pt x="1677644" y="0"/>
                      </a:cubicBezTo>
                      <a:cubicBezTo>
                        <a:pt x="2362839" y="27341"/>
                        <a:pt x="2885703" y="172368"/>
                        <a:pt x="2885703" y="347171"/>
                      </a:cubicBezTo>
                      <a:cubicBezTo>
                        <a:pt x="2885703" y="541469"/>
                        <a:pt x="2239715" y="698978"/>
                        <a:pt x="1442851" y="698978"/>
                      </a:cubicBezTo>
                      <a:cubicBezTo>
                        <a:pt x="645987" y="698978"/>
                        <a:pt x="0" y="541469"/>
                        <a:pt x="0" y="347171"/>
                      </a:cubicBezTo>
                      <a:cubicBezTo>
                        <a:pt x="0" y="172523"/>
                        <a:pt x="521939" y="27598"/>
                        <a:pt x="1206242" y="73"/>
                      </a:cubicBezTo>
                      <a:cubicBezTo>
                        <a:pt x="1195393" y="28381"/>
                        <a:pt x="1183699" y="56401"/>
                        <a:pt x="1170847" y="83558"/>
                      </a:cubicBezTo>
                      <a:close/>
                    </a:path>
                  </a:pathLst>
                </a:custGeom>
                <a:gradFill rotWithShape="1">
                  <a:gsLst>
                    <a:gs pos="0">
                      <a:srgbClr val="FFF282"/>
                    </a:gs>
                    <a:gs pos="100000">
                      <a:srgbClr val="FFE714"/>
                    </a:gs>
                  </a:gsLst>
                  <a:lin ang="5400000" scaled="1"/>
                </a:gradFill>
                <a:ln>
                  <a:noFill/>
                </a:ln>
              </p:spPr>
              <p:txBody>
                <a:bodyPr rtlCol="0" anchor="ctr"/>
                <a:lstStyle/>
                <a:p>
                  <a:pPr algn="ctr"/>
                  <a:endParaRPr/>
                </a:p>
              </p:txBody>
            </p:sp>
            <p:sp>
              <p:nvSpPr>
                <p:cNvPr id="43" name="Rounded Rectangle 8">
                  <a:extLst>
                    <a:ext uri="{FF2B5EF4-FFF2-40B4-BE49-F238E27FC236}">
                      <a16:creationId xmlns:a16="http://schemas.microsoft.com/office/drawing/2014/main" id="{7D402086-FC45-4391-9BDE-287879E301BF}"/>
                    </a:ext>
                  </a:extLst>
                </p:cNvPr>
                <p:cNvSpPr/>
                <p:nvPr/>
              </p:nvSpPr>
              <p:spPr>
                <a:xfrm>
                  <a:off x="2671948" y="4191270"/>
                  <a:ext cx="2885703" cy="698978"/>
                </a:xfrm>
                <a:custGeom>
                  <a:avLst/>
                  <a:gdLst/>
                  <a:ahLst/>
                  <a:cxnLst/>
                  <a:rect l="0" t="0" r="0" b="0"/>
                  <a:pathLst>
                    <a:path w="2885703" h="698978">
                      <a:moveTo>
                        <a:pt x="1170850" y="83558"/>
                      </a:moveTo>
                      <a:cubicBezTo>
                        <a:pt x="682496" y="112987"/>
                        <a:pt x="320633" y="219850"/>
                        <a:pt x="320633" y="347171"/>
                      </a:cubicBezTo>
                      <a:cubicBezTo>
                        <a:pt x="320633" y="497198"/>
                        <a:pt x="823067" y="618819"/>
                        <a:pt x="1442851" y="618819"/>
                      </a:cubicBezTo>
                      <a:cubicBezTo>
                        <a:pt x="2062636" y="618819"/>
                        <a:pt x="2565070" y="497198"/>
                        <a:pt x="2565070" y="347171"/>
                      </a:cubicBezTo>
                      <a:cubicBezTo>
                        <a:pt x="2565070" y="219735"/>
                        <a:pt x="2202553" y="112794"/>
                        <a:pt x="1713529" y="83477"/>
                      </a:cubicBezTo>
                      <a:cubicBezTo>
                        <a:pt x="1700491" y="56315"/>
                        <a:pt x="1688633" y="28299"/>
                        <a:pt x="1677642" y="0"/>
                      </a:cubicBezTo>
                      <a:cubicBezTo>
                        <a:pt x="2362837" y="27341"/>
                        <a:pt x="2885703" y="172368"/>
                        <a:pt x="2885703" y="347171"/>
                      </a:cubicBezTo>
                      <a:cubicBezTo>
                        <a:pt x="2885703" y="541469"/>
                        <a:pt x="2239716" y="698978"/>
                        <a:pt x="1442851" y="698978"/>
                      </a:cubicBezTo>
                      <a:cubicBezTo>
                        <a:pt x="645987" y="698978"/>
                        <a:pt x="0" y="541469"/>
                        <a:pt x="0" y="347171"/>
                      </a:cubicBezTo>
                      <a:cubicBezTo>
                        <a:pt x="0" y="172523"/>
                        <a:pt x="521939" y="27598"/>
                        <a:pt x="1206239" y="73"/>
                      </a:cubicBezTo>
                      <a:cubicBezTo>
                        <a:pt x="1195391" y="28381"/>
                        <a:pt x="1183697" y="56401"/>
                        <a:pt x="1170850" y="83558"/>
                      </a:cubicBezTo>
                      <a:close/>
                    </a:path>
                  </a:pathLst>
                </a:custGeom>
                <a:noFill/>
                <a:ln w="13359">
                  <a:solidFill>
                    <a:srgbClr val="484848"/>
                  </a:solidFill>
                </a:ln>
              </p:spPr>
              <p:txBody>
                <a:bodyPr rtlCol="0" anchor="ctr"/>
                <a:lstStyle/>
                <a:p>
                  <a:pPr algn="ctr"/>
                  <a:endParaRPr/>
                </a:p>
              </p:txBody>
            </p:sp>
          </p:grpSp>
          <p:grpSp>
            <p:nvGrpSpPr>
              <p:cNvPr id="10" name="Group 9">
                <a:extLst>
                  <a:ext uri="{FF2B5EF4-FFF2-40B4-BE49-F238E27FC236}">
                    <a16:creationId xmlns:a16="http://schemas.microsoft.com/office/drawing/2014/main" id="{4D521462-A22B-DAE2-545F-42F99E338DDE}"/>
                  </a:ext>
                </a:extLst>
              </p:cNvPr>
              <p:cNvGrpSpPr/>
              <p:nvPr/>
            </p:nvGrpSpPr>
            <p:grpSpPr>
              <a:xfrm>
                <a:off x="3313823" y="4860054"/>
                <a:ext cx="2244436" cy="535341"/>
                <a:chOff x="2992581" y="4274751"/>
                <a:chExt cx="2244436" cy="535341"/>
              </a:xfrm>
            </p:grpSpPr>
            <p:sp>
              <p:nvSpPr>
                <p:cNvPr id="40" name="Rounded Rectangle 10">
                  <a:extLst>
                    <a:ext uri="{FF2B5EF4-FFF2-40B4-BE49-F238E27FC236}">
                      <a16:creationId xmlns:a16="http://schemas.microsoft.com/office/drawing/2014/main" id="{3C3C6917-338F-0163-6054-E970339AC342}"/>
                    </a:ext>
                  </a:extLst>
                </p:cNvPr>
                <p:cNvSpPr/>
                <p:nvPr/>
              </p:nvSpPr>
              <p:spPr>
                <a:xfrm>
                  <a:off x="2992581" y="4274751"/>
                  <a:ext cx="2244436" cy="535341"/>
                </a:xfrm>
                <a:custGeom>
                  <a:avLst/>
                  <a:gdLst/>
                  <a:ahLst/>
                  <a:cxnLst/>
                  <a:rect l="0" t="0" r="0" b="0"/>
                  <a:pathLst>
                    <a:path w="2244436" h="535341">
                      <a:moveTo>
                        <a:pt x="817603" y="62284"/>
                      </a:moveTo>
                      <a:cubicBezTo>
                        <a:pt x="465692" y="91747"/>
                        <a:pt x="213746" y="170814"/>
                        <a:pt x="213746" y="263728"/>
                      </a:cubicBezTo>
                      <a:cubicBezTo>
                        <a:pt x="213746" y="381782"/>
                        <a:pt x="620481" y="477484"/>
                        <a:pt x="1122209" y="477484"/>
                      </a:cubicBezTo>
                      <a:cubicBezTo>
                        <a:pt x="1623947" y="477484"/>
                        <a:pt x="2030680" y="381782"/>
                        <a:pt x="2030680" y="263728"/>
                      </a:cubicBezTo>
                      <a:cubicBezTo>
                        <a:pt x="2030680" y="170741"/>
                        <a:pt x="1778341" y="91622"/>
                        <a:pt x="1425991" y="62215"/>
                      </a:cubicBezTo>
                      <a:cubicBezTo>
                        <a:pt x="1414128" y="42190"/>
                        <a:pt x="1403146" y="21358"/>
                        <a:pt x="1392895" y="0"/>
                      </a:cubicBezTo>
                      <a:cubicBezTo>
                        <a:pt x="1881915" y="29316"/>
                        <a:pt x="2244436" y="136256"/>
                        <a:pt x="2244436" y="263693"/>
                      </a:cubicBezTo>
                      <a:cubicBezTo>
                        <a:pt x="2244436" y="413720"/>
                        <a:pt x="1742003" y="535341"/>
                        <a:pt x="1122218" y="535341"/>
                      </a:cubicBezTo>
                      <a:cubicBezTo>
                        <a:pt x="502434" y="535341"/>
                        <a:pt x="0" y="413720"/>
                        <a:pt x="0" y="263693"/>
                      </a:cubicBezTo>
                      <a:cubicBezTo>
                        <a:pt x="0" y="136371"/>
                        <a:pt x="361862" y="29508"/>
                        <a:pt x="850216" y="79"/>
                      </a:cubicBezTo>
                      <a:cubicBezTo>
                        <a:pt x="840111" y="21441"/>
                        <a:pt x="829290" y="42269"/>
                        <a:pt x="817603" y="62284"/>
                      </a:cubicBezTo>
                      <a:close/>
                    </a:path>
                  </a:pathLst>
                </a:custGeom>
                <a:gradFill rotWithShape="1">
                  <a:gsLst>
                    <a:gs pos="0">
                      <a:srgbClr val="83FAC1"/>
                    </a:gs>
                    <a:gs pos="100000">
                      <a:srgbClr val="44E095"/>
                    </a:gs>
                  </a:gsLst>
                  <a:lin ang="5400000" scaled="1"/>
                </a:gradFill>
                <a:ln>
                  <a:noFill/>
                </a:ln>
              </p:spPr>
              <p:txBody>
                <a:bodyPr rtlCol="0" anchor="ctr"/>
                <a:lstStyle/>
                <a:p>
                  <a:pPr algn="ctr"/>
                  <a:endParaRPr/>
                </a:p>
              </p:txBody>
            </p:sp>
            <p:sp>
              <p:nvSpPr>
                <p:cNvPr id="41" name="Rounded Rectangle 11">
                  <a:extLst>
                    <a:ext uri="{FF2B5EF4-FFF2-40B4-BE49-F238E27FC236}">
                      <a16:creationId xmlns:a16="http://schemas.microsoft.com/office/drawing/2014/main" id="{65B8C932-CF22-311C-C8E8-0B69E7E2F52B}"/>
                    </a:ext>
                  </a:extLst>
                </p:cNvPr>
                <p:cNvSpPr/>
                <p:nvPr/>
              </p:nvSpPr>
              <p:spPr>
                <a:xfrm>
                  <a:off x="2992581" y="4274751"/>
                  <a:ext cx="2244436" cy="535341"/>
                </a:xfrm>
                <a:custGeom>
                  <a:avLst/>
                  <a:gdLst/>
                  <a:ahLst/>
                  <a:cxnLst/>
                  <a:rect l="0" t="0" r="0" b="0"/>
                  <a:pathLst>
                    <a:path w="2244436" h="535341">
                      <a:moveTo>
                        <a:pt x="817603" y="62284"/>
                      </a:moveTo>
                      <a:cubicBezTo>
                        <a:pt x="465692" y="91747"/>
                        <a:pt x="213746" y="170814"/>
                        <a:pt x="213746" y="263728"/>
                      </a:cubicBezTo>
                      <a:cubicBezTo>
                        <a:pt x="213746" y="381782"/>
                        <a:pt x="620481" y="477484"/>
                        <a:pt x="1122213" y="477484"/>
                      </a:cubicBezTo>
                      <a:cubicBezTo>
                        <a:pt x="1623945" y="477484"/>
                        <a:pt x="2030679" y="381782"/>
                        <a:pt x="2030679" y="263728"/>
                      </a:cubicBezTo>
                      <a:cubicBezTo>
                        <a:pt x="2030679" y="170741"/>
                        <a:pt x="1778339" y="91622"/>
                        <a:pt x="1425993" y="62215"/>
                      </a:cubicBezTo>
                      <a:cubicBezTo>
                        <a:pt x="1414129" y="42190"/>
                        <a:pt x="1403147" y="21358"/>
                        <a:pt x="1392895" y="0"/>
                      </a:cubicBezTo>
                      <a:cubicBezTo>
                        <a:pt x="1881919" y="29315"/>
                        <a:pt x="2244436" y="136256"/>
                        <a:pt x="2244436" y="263693"/>
                      </a:cubicBezTo>
                      <a:cubicBezTo>
                        <a:pt x="2244436" y="413720"/>
                        <a:pt x="1742002" y="535341"/>
                        <a:pt x="1122218" y="535341"/>
                      </a:cubicBezTo>
                      <a:cubicBezTo>
                        <a:pt x="502434" y="535341"/>
                        <a:pt x="0" y="413720"/>
                        <a:pt x="0" y="263693"/>
                      </a:cubicBezTo>
                      <a:cubicBezTo>
                        <a:pt x="0" y="136371"/>
                        <a:pt x="361862" y="29508"/>
                        <a:pt x="850216" y="79"/>
                      </a:cubicBezTo>
                      <a:cubicBezTo>
                        <a:pt x="840111" y="21441"/>
                        <a:pt x="829290" y="42269"/>
                        <a:pt x="817603" y="62284"/>
                      </a:cubicBezTo>
                      <a:close/>
                    </a:path>
                  </a:pathLst>
                </a:custGeom>
                <a:noFill/>
                <a:ln w="13359">
                  <a:solidFill>
                    <a:srgbClr val="484848"/>
                  </a:solidFill>
                </a:ln>
              </p:spPr>
              <p:txBody>
                <a:bodyPr rtlCol="0" anchor="ctr"/>
                <a:lstStyle/>
                <a:p>
                  <a:pPr algn="ctr"/>
                  <a:endParaRPr/>
                </a:p>
              </p:txBody>
            </p:sp>
          </p:grpSp>
          <p:grpSp>
            <p:nvGrpSpPr>
              <p:cNvPr id="11" name="Group 10">
                <a:extLst>
                  <a:ext uri="{FF2B5EF4-FFF2-40B4-BE49-F238E27FC236}">
                    <a16:creationId xmlns:a16="http://schemas.microsoft.com/office/drawing/2014/main" id="{8446BFB0-348F-C52F-43B5-9DA7D81B1E35}"/>
                  </a:ext>
                </a:extLst>
              </p:cNvPr>
              <p:cNvGrpSpPr/>
              <p:nvPr/>
            </p:nvGrpSpPr>
            <p:grpSpPr>
              <a:xfrm>
                <a:off x="3527579" y="3039594"/>
                <a:ext cx="1816933" cy="2297950"/>
                <a:chOff x="3206337" y="2454291"/>
                <a:chExt cx="1816933" cy="2297950"/>
              </a:xfrm>
            </p:grpSpPr>
            <p:sp>
              <p:nvSpPr>
                <p:cNvPr id="36" name="Rounded Rectangle 13">
                  <a:extLst>
                    <a:ext uri="{FF2B5EF4-FFF2-40B4-BE49-F238E27FC236}">
                      <a16:creationId xmlns:a16="http://schemas.microsoft.com/office/drawing/2014/main" id="{68A16EC6-AD2D-50C4-1277-DACA75E75ACD}"/>
                    </a:ext>
                  </a:extLst>
                </p:cNvPr>
                <p:cNvSpPr/>
                <p:nvPr/>
              </p:nvSpPr>
              <p:spPr>
                <a:xfrm>
                  <a:off x="3206337" y="3747251"/>
                  <a:ext cx="1816933" cy="1004990"/>
                </a:xfrm>
                <a:custGeom>
                  <a:avLst/>
                  <a:gdLst/>
                  <a:ahLst/>
                  <a:cxnLst/>
                  <a:rect l="0" t="0" r="0" b="0"/>
                  <a:pathLst>
                    <a:path w="1816933" h="1004990">
                      <a:moveTo>
                        <a:pt x="726598" y="283778"/>
                      </a:moveTo>
                      <a:cubicBezTo>
                        <a:pt x="776146" y="129136"/>
                        <a:pt x="817522" y="0"/>
                        <a:pt x="906876" y="0"/>
                      </a:cubicBezTo>
                      <a:cubicBezTo>
                        <a:pt x="996137" y="0"/>
                        <a:pt x="1037526" y="127974"/>
                        <a:pt x="1087251" y="281769"/>
                      </a:cubicBezTo>
                      <a:cubicBezTo>
                        <a:pt x="1119973" y="382940"/>
                        <a:pt x="1156294" y="495283"/>
                        <a:pt x="1212245" y="589721"/>
                      </a:cubicBezTo>
                      <a:cubicBezTo>
                        <a:pt x="1564594" y="619128"/>
                        <a:pt x="1816933" y="698247"/>
                        <a:pt x="1816933" y="791234"/>
                      </a:cubicBezTo>
                      <a:cubicBezTo>
                        <a:pt x="1816933" y="909290"/>
                        <a:pt x="1410200" y="1004990"/>
                        <a:pt x="908462" y="1004990"/>
                      </a:cubicBezTo>
                      <a:cubicBezTo>
                        <a:pt x="406734" y="1004990"/>
                        <a:pt x="0" y="909290"/>
                        <a:pt x="0" y="791234"/>
                      </a:cubicBezTo>
                      <a:cubicBezTo>
                        <a:pt x="0" y="698320"/>
                        <a:pt x="251945" y="619253"/>
                        <a:pt x="603856" y="589790"/>
                      </a:cubicBezTo>
                      <a:cubicBezTo>
                        <a:pt x="658583" y="496057"/>
                        <a:pt x="694324" y="384507"/>
                        <a:pt x="726598" y="283778"/>
                      </a:cubicBezTo>
                      <a:close/>
                    </a:path>
                  </a:pathLst>
                </a:custGeom>
                <a:gradFill rotWithShape="1">
                  <a:gsLst>
                    <a:gs pos="0">
                      <a:srgbClr val="D9D9D9"/>
                    </a:gs>
                    <a:gs pos="100000">
                      <a:srgbClr val="BCBCBC"/>
                    </a:gs>
                  </a:gsLst>
                  <a:lin ang="5400000" scaled="1"/>
                </a:gradFill>
                <a:ln>
                  <a:noFill/>
                </a:ln>
              </p:spPr>
              <p:txBody>
                <a:bodyPr rtlCol="0" anchor="ctr"/>
                <a:lstStyle/>
                <a:p>
                  <a:pPr algn="ctr"/>
                  <a:endParaRPr/>
                </a:p>
              </p:txBody>
            </p:sp>
            <p:sp>
              <p:nvSpPr>
                <p:cNvPr id="37" name="Rounded Rectangle 14">
                  <a:extLst>
                    <a:ext uri="{FF2B5EF4-FFF2-40B4-BE49-F238E27FC236}">
                      <a16:creationId xmlns:a16="http://schemas.microsoft.com/office/drawing/2014/main" id="{9409D35D-7FB3-186C-F574-59C2AC14DC47}"/>
                    </a:ext>
                  </a:extLst>
                </p:cNvPr>
                <p:cNvSpPr/>
                <p:nvPr/>
              </p:nvSpPr>
              <p:spPr>
                <a:xfrm>
                  <a:off x="3847570" y="2454291"/>
                  <a:ext cx="534465" cy="1072680"/>
                </a:xfrm>
                <a:custGeom>
                  <a:avLst/>
                  <a:gdLst/>
                  <a:ahLst/>
                  <a:cxnLst/>
                  <a:rect l="0" t="0" r="0" b="0"/>
                  <a:pathLst>
                    <a:path w="534465" h="1072680">
                      <a:moveTo>
                        <a:pt x="41" y="267266"/>
                      </a:moveTo>
                      <a:cubicBezTo>
                        <a:pt x="0" y="119671"/>
                        <a:pt x="119637" y="0"/>
                        <a:pt x="267232" y="0"/>
                      </a:cubicBezTo>
                      <a:cubicBezTo>
                        <a:pt x="414827" y="0"/>
                        <a:pt x="534465" y="119671"/>
                        <a:pt x="534424" y="267266"/>
                      </a:cubicBezTo>
                      <a:cubicBezTo>
                        <a:pt x="534465" y="414861"/>
                        <a:pt x="414827" y="534532"/>
                        <a:pt x="267232" y="534532"/>
                      </a:cubicBezTo>
                      <a:cubicBezTo>
                        <a:pt x="119637" y="534532"/>
                        <a:pt x="0" y="414861"/>
                        <a:pt x="41" y="267266"/>
                      </a:cubicBezTo>
                      <a:moveTo>
                        <a:pt x="106912" y="912364"/>
                      </a:moveTo>
                      <a:cubicBezTo>
                        <a:pt x="106912" y="823824"/>
                        <a:pt x="178688" y="752048"/>
                        <a:pt x="267228" y="752048"/>
                      </a:cubicBezTo>
                      <a:cubicBezTo>
                        <a:pt x="355768" y="752048"/>
                        <a:pt x="427544" y="823824"/>
                        <a:pt x="427544" y="912364"/>
                      </a:cubicBezTo>
                      <a:cubicBezTo>
                        <a:pt x="427544" y="1000904"/>
                        <a:pt x="355768" y="1072680"/>
                        <a:pt x="267228" y="1072680"/>
                      </a:cubicBezTo>
                      <a:cubicBezTo>
                        <a:pt x="178688" y="1072680"/>
                        <a:pt x="106912" y="1000904"/>
                        <a:pt x="106912" y="912364"/>
                      </a:cubicBezTo>
                    </a:path>
                  </a:pathLst>
                </a:custGeom>
                <a:gradFill rotWithShape="1">
                  <a:gsLst>
                    <a:gs pos="0">
                      <a:srgbClr val="D9D9D9"/>
                    </a:gs>
                    <a:gs pos="100000">
                      <a:srgbClr val="BCBCBC"/>
                    </a:gs>
                  </a:gsLst>
                  <a:lin ang="5400000" scaled="1"/>
                </a:gradFill>
                <a:ln>
                  <a:noFill/>
                </a:ln>
              </p:spPr>
              <p:txBody>
                <a:bodyPr rtlCol="0" anchor="ctr"/>
                <a:lstStyle/>
                <a:p>
                  <a:pPr algn="ctr"/>
                  <a:endParaRPr/>
                </a:p>
              </p:txBody>
            </p:sp>
            <p:sp>
              <p:nvSpPr>
                <p:cNvPr id="38" name="Rounded Rectangle 15">
                  <a:extLst>
                    <a:ext uri="{FF2B5EF4-FFF2-40B4-BE49-F238E27FC236}">
                      <a16:creationId xmlns:a16="http://schemas.microsoft.com/office/drawing/2014/main" id="{49AA9ECF-E2BB-23EC-076B-3370050A588C}"/>
                    </a:ext>
                  </a:extLst>
                </p:cNvPr>
                <p:cNvSpPr/>
                <p:nvPr/>
              </p:nvSpPr>
              <p:spPr>
                <a:xfrm>
                  <a:off x="3206337" y="3747251"/>
                  <a:ext cx="1816932" cy="1004990"/>
                </a:xfrm>
                <a:custGeom>
                  <a:avLst/>
                  <a:gdLst/>
                  <a:ahLst/>
                  <a:cxnLst/>
                  <a:rect l="0" t="0" r="0" b="0"/>
                  <a:pathLst>
                    <a:path w="1816932" h="1004990">
                      <a:moveTo>
                        <a:pt x="726598" y="283778"/>
                      </a:moveTo>
                      <a:cubicBezTo>
                        <a:pt x="776146" y="129136"/>
                        <a:pt x="817522" y="0"/>
                        <a:pt x="906878" y="0"/>
                      </a:cubicBezTo>
                      <a:cubicBezTo>
                        <a:pt x="996139" y="0"/>
                        <a:pt x="1037522" y="127974"/>
                        <a:pt x="1087254" y="281769"/>
                      </a:cubicBezTo>
                      <a:cubicBezTo>
                        <a:pt x="1119970" y="382940"/>
                        <a:pt x="1156298" y="495283"/>
                        <a:pt x="1212246" y="589721"/>
                      </a:cubicBezTo>
                      <a:cubicBezTo>
                        <a:pt x="1564592" y="619128"/>
                        <a:pt x="1816932" y="698247"/>
                        <a:pt x="1816932" y="791234"/>
                      </a:cubicBezTo>
                      <a:cubicBezTo>
                        <a:pt x="1816932" y="909287"/>
                        <a:pt x="1410198" y="1004990"/>
                        <a:pt x="908465" y="1004990"/>
                      </a:cubicBezTo>
                      <a:cubicBezTo>
                        <a:pt x="406734" y="1004990"/>
                        <a:pt x="0" y="909287"/>
                        <a:pt x="0" y="791234"/>
                      </a:cubicBezTo>
                      <a:cubicBezTo>
                        <a:pt x="0" y="698320"/>
                        <a:pt x="251945" y="619253"/>
                        <a:pt x="603856" y="589790"/>
                      </a:cubicBezTo>
                      <a:cubicBezTo>
                        <a:pt x="658583" y="496057"/>
                        <a:pt x="694324" y="384507"/>
                        <a:pt x="726598" y="283778"/>
                      </a:cubicBezTo>
                      <a:close/>
                      <a:moveTo>
                        <a:pt x="358129" y="791239"/>
                      </a:moveTo>
                      <a:cubicBezTo>
                        <a:pt x="470519" y="763828"/>
                        <a:pt x="547729" y="685174"/>
                        <a:pt x="603857" y="589794"/>
                      </a:cubicBezTo>
                      <a:moveTo>
                        <a:pt x="1212246" y="589724"/>
                      </a:moveTo>
                      <a:cubicBezTo>
                        <a:pt x="1268690" y="684071"/>
                        <a:pt x="1346520" y="762713"/>
                        <a:pt x="1458817" y="791239"/>
                      </a:cubicBezTo>
                    </a:path>
                  </a:pathLst>
                </a:custGeom>
                <a:noFill/>
                <a:ln w="13359">
                  <a:solidFill>
                    <a:srgbClr val="484848"/>
                  </a:solidFill>
                </a:ln>
              </p:spPr>
              <p:txBody>
                <a:bodyPr rtlCol="0" anchor="ctr"/>
                <a:lstStyle/>
                <a:p>
                  <a:pPr algn="ctr"/>
                  <a:endParaRPr/>
                </a:p>
              </p:txBody>
            </p:sp>
            <p:sp>
              <p:nvSpPr>
                <p:cNvPr id="39" name="Rounded Rectangle 16">
                  <a:extLst>
                    <a:ext uri="{FF2B5EF4-FFF2-40B4-BE49-F238E27FC236}">
                      <a16:creationId xmlns:a16="http://schemas.microsoft.com/office/drawing/2014/main" id="{F6C180D0-6A63-F6A0-FD4A-7317C1D49BCB}"/>
                    </a:ext>
                  </a:extLst>
                </p:cNvPr>
                <p:cNvSpPr/>
                <p:nvPr/>
              </p:nvSpPr>
              <p:spPr>
                <a:xfrm>
                  <a:off x="3847570" y="2454291"/>
                  <a:ext cx="534465" cy="1072680"/>
                </a:xfrm>
                <a:custGeom>
                  <a:avLst/>
                  <a:gdLst/>
                  <a:ahLst/>
                  <a:cxnLst/>
                  <a:rect l="0" t="0" r="0" b="0"/>
                  <a:pathLst>
                    <a:path w="534465" h="1072680">
                      <a:moveTo>
                        <a:pt x="41" y="267266"/>
                      </a:moveTo>
                      <a:cubicBezTo>
                        <a:pt x="0" y="119671"/>
                        <a:pt x="119637" y="0"/>
                        <a:pt x="267232" y="0"/>
                      </a:cubicBezTo>
                      <a:cubicBezTo>
                        <a:pt x="414827" y="0"/>
                        <a:pt x="534465" y="119671"/>
                        <a:pt x="534424" y="267266"/>
                      </a:cubicBezTo>
                      <a:cubicBezTo>
                        <a:pt x="534465" y="414861"/>
                        <a:pt x="414827" y="534532"/>
                        <a:pt x="267232" y="534532"/>
                      </a:cubicBezTo>
                      <a:cubicBezTo>
                        <a:pt x="119637" y="534532"/>
                        <a:pt x="0" y="414861"/>
                        <a:pt x="41" y="267266"/>
                      </a:cubicBezTo>
                      <a:moveTo>
                        <a:pt x="106912" y="912364"/>
                      </a:moveTo>
                      <a:cubicBezTo>
                        <a:pt x="106912" y="823824"/>
                        <a:pt x="178688" y="752048"/>
                        <a:pt x="267228" y="752048"/>
                      </a:cubicBezTo>
                      <a:cubicBezTo>
                        <a:pt x="355768" y="752048"/>
                        <a:pt x="427544" y="823824"/>
                        <a:pt x="427544" y="912364"/>
                      </a:cubicBezTo>
                      <a:cubicBezTo>
                        <a:pt x="427544" y="1000904"/>
                        <a:pt x="355768" y="1072680"/>
                        <a:pt x="267228" y="1072680"/>
                      </a:cubicBezTo>
                      <a:cubicBezTo>
                        <a:pt x="178688" y="1072680"/>
                        <a:pt x="106912" y="1000904"/>
                        <a:pt x="106912" y="912364"/>
                      </a:cubicBezTo>
                    </a:path>
                  </a:pathLst>
                </a:custGeom>
                <a:noFill/>
                <a:ln w="13359">
                  <a:solidFill>
                    <a:srgbClr val="484848"/>
                  </a:solidFill>
                </a:ln>
              </p:spPr>
              <p:txBody>
                <a:bodyPr rtlCol="0" anchor="ctr"/>
                <a:lstStyle/>
                <a:p>
                  <a:pPr algn="ctr"/>
                  <a:endParaRPr/>
                </a:p>
              </p:txBody>
            </p:sp>
          </p:grpSp>
          <p:grpSp>
            <p:nvGrpSpPr>
              <p:cNvPr id="12" name="Group 11">
                <a:extLst>
                  <a:ext uri="{FF2B5EF4-FFF2-40B4-BE49-F238E27FC236}">
                    <a16:creationId xmlns:a16="http://schemas.microsoft.com/office/drawing/2014/main" id="{0CDF93F2-3B02-74F7-C2F1-B3A81059AF18}"/>
                  </a:ext>
                </a:extLst>
              </p:cNvPr>
              <p:cNvGrpSpPr/>
              <p:nvPr/>
            </p:nvGrpSpPr>
            <p:grpSpPr>
              <a:xfrm>
                <a:off x="5852174" y="3471006"/>
                <a:ext cx="347352" cy="1291441"/>
                <a:chOff x="5530932" y="2885703"/>
                <a:chExt cx="347352" cy="1291441"/>
              </a:xfrm>
            </p:grpSpPr>
            <p:sp>
              <p:nvSpPr>
                <p:cNvPr id="34" name="Rounded Rectangle 18">
                  <a:extLst>
                    <a:ext uri="{FF2B5EF4-FFF2-40B4-BE49-F238E27FC236}">
                      <a16:creationId xmlns:a16="http://schemas.microsoft.com/office/drawing/2014/main" id="{55D3B657-6109-6E1D-7E17-5CDAFD4E2D1B}"/>
                    </a:ext>
                  </a:extLst>
                </p:cNvPr>
                <p:cNvSpPr/>
                <p:nvPr/>
              </p:nvSpPr>
              <p:spPr>
                <a:xfrm>
                  <a:off x="5557651" y="2885703"/>
                  <a:ext cx="320633" cy="1264722"/>
                </a:xfrm>
                <a:custGeom>
                  <a:avLst/>
                  <a:gdLst/>
                  <a:ahLst/>
                  <a:cxnLst/>
                  <a:rect l="0" t="0" r="0" b="0"/>
                  <a:pathLst>
                    <a:path w="320633" h="1264722">
                      <a:moveTo>
                        <a:pt x="0" y="1264722"/>
                      </a:moveTo>
                      <a:lnTo>
                        <a:pt x="0" y="214422"/>
                      </a:lnTo>
                      <a:cubicBezTo>
                        <a:pt x="0" y="95999"/>
                        <a:pt x="95702" y="0"/>
                        <a:pt x="213755" y="0"/>
                      </a:cubicBezTo>
                      <a:lnTo>
                        <a:pt x="320633" y="0"/>
                      </a:lnTo>
                    </a:path>
                  </a:pathLst>
                </a:custGeom>
                <a:noFill/>
                <a:ln w="13359">
                  <a:solidFill>
                    <a:srgbClr val="484848"/>
                  </a:solidFill>
                </a:ln>
              </p:spPr>
              <p:txBody>
                <a:bodyPr rtlCol="0" anchor="ctr"/>
                <a:lstStyle/>
                <a:p>
                  <a:pPr algn="ctr"/>
                  <a:endParaRPr/>
                </a:p>
              </p:txBody>
            </p:sp>
            <p:sp>
              <p:nvSpPr>
                <p:cNvPr id="35" name="Rounded Rectangle 19">
                  <a:extLst>
                    <a:ext uri="{FF2B5EF4-FFF2-40B4-BE49-F238E27FC236}">
                      <a16:creationId xmlns:a16="http://schemas.microsoft.com/office/drawing/2014/main" id="{5A56C0DC-5F03-009C-791F-BF0C21B13C03}"/>
                    </a:ext>
                  </a:extLst>
                </p:cNvPr>
                <p:cNvSpPr/>
                <p:nvPr/>
              </p:nvSpPr>
              <p:spPr>
                <a:xfrm>
                  <a:off x="5530932" y="4123706"/>
                  <a:ext cx="53438" cy="53438"/>
                </a:xfrm>
                <a:custGeom>
                  <a:avLst/>
                  <a:gdLst/>
                  <a:ahLst/>
                  <a:cxnLst/>
                  <a:rect l="0" t="0" r="0" b="0"/>
                  <a:pathLst>
                    <a:path w="53438" h="53438">
                      <a:moveTo>
                        <a:pt x="0" y="26719"/>
                      </a:moveTo>
                      <a:cubicBezTo>
                        <a:pt x="0" y="11962"/>
                        <a:pt x="11962" y="0"/>
                        <a:pt x="26719" y="0"/>
                      </a:cubicBezTo>
                      <a:cubicBezTo>
                        <a:pt x="41476" y="0"/>
                        <a:pt x="53438" y="11962"/>
                        <a:pt x="53438" y="26719"/>
                      </a:cubicBezTo>
                      <a:cubicBezTo>
                        <a:pt x="53438" y="41476"/>
                        <a:pt x="41476" y="53438"/>
                        <a:pt x="26719" y="53438"/>
                      </a:cubicBezTo>
                      <a:cubicBezTo>
                        <a:pt x="11962" y="53438"/>
                        <a:pt x="0" y="41476"/>
                        <a:pt x="0" y="26719"/>
                      </a:cubicBezTo>
                      <a:close/>
                    </a:path>
                  </a:pathLst>
                </a:custGeom>
                <a:noFill/>
                <a:ln w="13359">
                  <a:solidFill>
                    <a:srgbClr val="484848"/>
                  </a:solidFill>
                </a:ln>
              </p:spPr>
              <p:txBody>
                <a:bodyPr rtlCol="0" anchor="ctr"/>
                <a:lstStyle/>
                <a:p>
                  <a:pPr algn="ctr"/>
                  <a:endParaRPr/>
                </a:p>
              </p:txBody>
            </p:sp>
          </p:grpSp>
          <p:grpSp>
            <p:nvGrpSpPr>
              <p:cNvPr id="13" name="Group 12">
                <a:extLst>
                  <a:ext uri="{FF2B5EF4-FFF2-40B4-BE49-F238E27FC236}">
                    <a16:creationId xmlns:a16="http://schemas.microsoft.com/office/drawing/2014/main" id="{6202FBF9-86A5-8173-3903-319D75B80456}"/>
                  </a:ext>
                </a:extLst>
              </p:cNvPr>
              <p:cNvGrpSpPr/>
              <p:nvPr/>
            </p:nvGrpSpPr>
            <p:grpSpPr>
              <a:xfrm>
                <a:off x="2672558" y="3471006"/>
                <a:ext cx="347352" cy="1425038"/>
                <a:chOff x="2351316" y="2885703"/>
                <a:chExt cx="347352" cy="1425038"/>
              </a:xfrm>
            </p:grpSpPr>
            <p:sp>
              <p:nvSpPr>
                <p:cNvPr id="32" name="Rounded Rectangle 21">
                  <a:extLst>
                    <a:ext uri="{FF2B5EF4-FFF2-40B4-BE49-F238E27FC236}">
                      <a16:creationId xmlns:a16="http://schemas.microsoft.com/office/drawing/2014/main" id="{2266C548-AA51-4EB5-3BD5-354E1550EDE1}"/>
                    </a:ext>
                  </a:extLst>
                </p:cNvPr>
                <p:cNvSpPr/>
                <p:nvPr/>
              </p:nvSpPr>
              <p:spPr>
                <a:xfrm>
                  <a:off x="2351316" y="2885703"/>
                  <a:ext cx="320633" cy="1398319"/>
                </a:xfrm>
                <a:custGeom>
                  <a:avLst/>
                  <a:gdLst/>
                  <a:ahLst/>
                  <a:cxnLst/>
                  <a:rect l="0" t="0" r="0" b="0"/>
                  <a:pathLst>
                    <a:path w="320633" h="1398319">
                      <a:moveTo>
                        <a:pt x="0" y="0"/>
                      </a:moveTo>
                      <a:lnTo>
                        <a:pt x="106877" y="0"/>
                      </a:lnTo>
                      <a:cubicBezTo>
                        <a:pt x="224931" y="0"/>
                        <a:pt x="320633" y="96272"/>
                        <a:pt x="320633" y="215032"/>
                      </a:cubicBezTo>
                      <a:lnTo>
                        <a:pt x="320633" y="1398319"/>
                      </a:lnTo>
                    </a:path>
                  </a:pathLst>
                </a:custGeom>
                <a:noFill/>
                <a:ln w="13359">
                  <a:solidFill>
                    <a:srgbClr val="484848"/>
                  </a:solidFill>
                </a:ln>
              </p:spPr>
              <p:txBody>
                <a:bodyPr rtlCol="0" anchor="ctr"/>
                <a:lstStyle/>
                <a:p>
                  <a:pPr algn="ctr"/>
                  <a:endParaRPr/>
                </a:p>
              </p:txBody>
            </p:sp>
            <p:sp>
              <p:nvSpPr>
                <p:cNvPr id="33" name="Rounded Rectangle 22">
                  <a:extLst>
                    <a:ext uri="{FF2B5EF4-FFF2-40B4-BE49-F238E27FC236}">
                      <a16:creationId xmlns:a16="http://schemas.microsoft.com/office/drawing/2014/main" id="{6A86B1ED-296F-B268-1127-83E913555653}"/>
                    </a:ext>
                  </a:extLst>
                </p:cNvPr>
                <p:cNvSpPr/>
                <p:nvPr/>
              </p:nvSpPr>
              <p:spPr>
                <a:xfrm>
                  <a:off x="2645230" y="4257303"/>
                  <a:ext cx="53438" cy="53438"/>
                </a:xfrm>
                <a:custGeom>
                  <a:avLst/>
                  <a:gdLst/>
                  <a:ahLst/>
                  <a:cxnLst/>
                  <a:rect l="0" t="0" r="0" b="0"/>
                  <a:pathLst>
                    <a:path w="53438" h="53438">
                      <a:moveTo>
                        <a:pt x="0" y="26719"/>
                      </a:moveTo>
                      <a:cubicBezTo>
                        <a:pt x="0" y="11962"/>
                        <a:pt x="11962" y="0"/>
                        <a:pt x="26719" y="0"/>
                      </a:cubicBezTo>
                      <a:cubicBezTo>
                        <a:pt x="41476" y="0"/>
                        <a:pt x="53438" y="11962"/>
                        <a:pt x="53438" y="26719"/>
                      </a:cubicBezTo>
                      <a:cubicBezTo>
                        <a:pt x="53438" y="41476"/>
                        <a:pt x="41476" y="53438"/>
                        <a:pt x="26719" y="53438"/>
                      </a:cubicBezTo>
                      <a:cubicBezTo>
                        <a:pt x="11962" y="53438"/>
                        <a:pt x="0" y="41476"/>
                        <a:pt x="0" y="26719"/>
                      </a:cubicBezTo>
                      <a:close/>
                    </a:path>
                  </a:pathLst>
                </a:custGeom>
                <a:noFill/>
                <a:ln w="13359">
                  <a:solidFill>
                    <a:srgbClr val="484848"/>
                  </a:solidFill>
                </a:ln>
              </p:spPr>
              <p:txBody>
                <a:bodyPr rtlCol="0" anchor="ctr"/>
                <a:lstStyle/>
                <a:p>
                  <a:pPr algn="ctr"/>
                  <a:endParaRPr/>
                </a:p>
              </p:txBody>
            </p:sp>
          </p:grpSp>
          <p:grpSp>
            <p:nvGrpSpPr>
              <p:cNvPr id="14" name="Group 13">
                <a:extLst>
                  <a:ext uri="{FF2B5EF4-FFF2-40B4-BE49-F238E27FC236}">
                    <a16:creationId xmlns:a16="http://schemas.microsoft.com/office/drawing/2014/main" id="{5BC54F2C-CDB7-6E68-442E-0A2F0E8FB142}"/>
                  </a:ext>
                </a:extLst>
              </p:cNvPr>
              <p:cNvGrpSpPr/>
              <p:nvPr/>
            </p:nvGrpSpPr>
            <p:grpSpPr>
              <a:xfrm>
                <a:off x="5424662" y="2188471"/>
                <a:ext cx="774865" cy="2716480"/>
                <a:chOff x="5103420" y="1603168"/>
                <a:chExt cx="774865" cy="2716480"/>
              </a:xfrm>
            </p:grpSpPr>
            <p:sp>
              <p:nvSpPr>
                <p:cNvPr id="30" name="Rounded Rectangle 24">
                  <a:extLst>
                    <a:ext uri="{FF2B5EF4-FFF2-40B4-BE49-F238E27FC236}">
                      <a16:creationId xmlns:a16="http://schemas.microsoft.com/office/drawing/2014/main" id="{F6A4EB3C-575D-D5A0-0470-18BBBAD030FB}"/>
                    </a:ext>
                  </a:extLst>
                </p:cNvPr>
                <p:cNvSpPr/>
                <p:nvPr/>
              </p:nvSpPr>
              <p:spPr>
                <a:xfrm>
                  <a:off x="5130140" y="1603168"/>
                  <a:ext cx="748145" cy="2689761"/>
                </a:xfrm>
                <a:custGeom>
                  <a:avLst/>
                  <a:gdLst/>
                  <a:ahLst/>
                  <a:cxnLst/>
                  <a:rect l="0" t="0" r="0" b="0"/>
                  <a:pathLst>
                    <a:path w="748145" h="2689761">
                      <a:moveTo>
                        <a:pt x="0" y="2689761"/>
                      </a:moveTo>
                      <a:lnTo>
                        <a:pt x="0" y="320633"/>
                      </a:lnTo>
                      <a:cubicBezTo>
                        <a:pt x="0" y="143553"/>
                        <a:pt x="144759" y="0"/>
                        <a:pt x="323327" y="0"/>
                      </a:cubicBezTo>
                      <a:lnTo>
                        <a:pt x="748145" y="0"/>
                      </a:lnTo>
                    </a:path>
                  </a:pathLst>
                </a:custGeom>
                <a:noFill/>
                <a:ln w="13359">
                  <a:solidFill>
                    <a:srgbClr val="484848"/>
                  </a:solidFill>
                </a:ln>
              </p:spPr>
              <p:txBody>
                <a:bodyPr rtlCol="0" anchor="ctr"/>
                <a:lstStyle/>
                <a:p>
                  <a:pPr algn="ctr"/>
                  <a:endParaRPr/>
                </a:p>
              </p:txBody>
            </p:sp>
            <p:sp>
              <p:nvSpPr>
                <p:cNvPr id="31" name="Rounded Rectangle 25">
                  <a:extLst>
                    <a:ext uri="{FF2B5EF4-FFF2-40B4-BE49-F238E27FC236}">
                      <a16:creationId xmlns:a16="http://schemas.microsoft.com/office/drawing/2014/main" id="{B72C722F-7FA8-C160-A92B-36B45F48CDA0}"/>
                    </a:ext>
                  </a:extLst>
                </p:cNvPr>
                <p:cNvSpPr/>
                <p:nvPr/>
              </p:nvSpPr>
              <p:spPr>
                <a:xfrm>
                  <a:off x="5103420" y="4266210"/>
                  <a:ext cx="53438" cy="53438"/>
                </a:xfrm>
                <a:custGeom>
                  <a:avLst/>
                  <a:gdLst/>
                  <a:ahLst/>
                  <a:cxnLst/>
                  <a:rect l="0" t="0" r="0" b="0"/>
                  <a:pathLst>
                    <a:path w="53438" h="53438">
                      <a:moveTo>
                        <a:pt x="0" y="26719"/>
                      </a:moveTo>
                      <a:cubicBezTo>
                        <a:pt x="0" y="11962"/>
                        <a:pt x="11962" y="0"/>
                        <a:pt x="26719" y="0"/>
                      </a:cubicBezTo>
                      <a:cubicBezTo>
                        <a:pt x="41476" y="0"/>
                        <a:pt x="53438" y="11962"/>
                        <a:pt x="53438" y="26719"/>
                      </a:cubicBezTo>
                      <a:cubicBezTo>
                        <a:pt x="53438" y="41476"/>
                        <a:pt x="41476" y="53438"/>
                        <a:pt x="26719" y="53438"/>
                      </a:cubicBezTo>
                      <a:cubicBezTo>
                        <a:pt x="11962" y="53438"/>
                        <a:pt x="0" y="41476"/>
                        <a:pt x="0" y="26719"/>
                      </a:cubicBezTo>
                      <a:close/>
                    </a:path>
                  </a:pathLst>
                </a:custGeom>
                <a:noFill/>
                <a:ln w="13359">
                  <a:solidFill>
                    <a:srgbClr val="484848"/>
                  </a:solidFill>
                </a:ln>
              </p:spPr>
              <p:txBody>
                <a:bodyPr rtlCol="0" anchor="ctr"/>
                <a:lstStyle/>
                <a:p>
                  <a:pPr algn="ctr"/>
                  <a:endParaRPr/>
                </a:p>
              </p:txBody>
            </p:sp>
          </p:grpSp>
          <p:grpSp>
            <p:nvGrpSpPr>
              <p:cNvPr id="15" name="Group 14">
                <a:extLst>
                  <a:ext uri="{FF2B5EF4-FFF2-40B4-BE49-F238E27FC236}">
                    <a16:creationId xmlns:a16="http://schemas.microsoft.com/office/drawing/2014/main" id="{4A423388-FE96-A254-3D6C-16148A1A0CFA}"/>
                  </a:ext>
                </a:extLst>
              </p:cNvPr>
              <p:cNvGrpSpPr/>
              <p:nvPr/>
            </p:nvGrpSpPr>
            <p:grpSpPr>
              <a:xfrm>
                <a:off x="2681464" y="2188471"/>
                <a:ext cx="765958" cy="2850077"/>
                <a:chOff x="2360222" y="1603168"/>
                <a:chExt cx="765958" cy="2850077"/>
              </a:xfrm>
            </p:grpSpPr>
            <p:sp>
              <p:nvSpPr>
                <p:cNvPr id="28" name="Rounded Rectangle 27">
                  <a:extLst>
                    <a:ext uri="{FF2B5EF4-FFF2-40B4-BE49-F238E27FC236}">
                      <a16:creationId xmlns:a16="http://schemas.microsoft.com/office/drawing/2014/main" id="{5EC3AFB8-DF47-BFF1-51B2-316917B450F3}"/>
                    </a:ext>
                  </a:extLst>
                </p:cNvPr>
                <p:cNvSpPr/>
                <p:nvPr/>
              </p:nvSpPr>
              <p:spPr>
                <a:xfrm>
                  <a:off x="2360222" y="1603168"/>
                  <a:ext cx="739238" cy="2823358"/>
                </a:xfrm>
                <a:custGeom>
                  <a:avLst/>
                  <a:gdLst/>
                  <a:ahLst/>
                  <a:cxnLst/>
                  <a:rect l="0" t="0" r="0" b="0"/>
                  <a:pathLst>
                    <a:path w="739238" h="2823358">
                      <a:moveTo>
                        <a:pt x="0" y="0"/>
                      </a:moveTo>
                      <a:lnTo>
                        <a:pt x="418605" y="0"/>
                      </a:lnTo>
                      <a:cubicBezTo>
                        <a:pt x="595685" y="0"/>
                        <a:pt x="739238" y="143552"/>
                        <a:pt x="739238" y="320633"/>
                      </a:cubicBezTo>
                      <a:lnTo>
                        <a:pt x="739238" y="2823358"/>
                      </a:lnTo>
                    </a:path>
                  </a:pathLst>
                </a:custGeom>
                <a:noFill/>
                <a:ln w="13359">
                  <a:solidFill>
                    <a:srgbClr val="484848"/>
                  </a:solidFill>
                </a:ln>
              </p:spPr>
              <p:txBody>
                <a:bodyPr rtlCol="0" anchor="ctr"/>
                <a:lstStyle/>
                <a:p>
                  <a:pPr algn="ctr"/>
                  <a:endParaRPr/>
                </a:p>
              </p:txBody>
            </p:sp>
            <p:sp>
              <p:nvSpPr>
                <p:cNvPr id="29" name="Rounded Rectangle 28">
                  <a:extLst>
                    <a:ext uri="{FF2B5EF4-FFF2-40B4-BE49-F238E27FC236}">
                      <a16:creationId xmlns:a16="http://schemas.microsoft.com/office/drawing/2014/main" id="{0A3FB86F-5140-8074-79CF-2D608636AA20}"/>
                    </a:ext>
                  </a:extLst>
                </p:cNvPr>
                <p:cNvSpPr/>
                <p:nvPr/>
              </p:nvSpPr>
              <p:spPr>
                <a:xfrm>
                  <a:off x="3072742" y="4399807"/>
                  <a:ext cx="53438" cy="53438"/>
                </a:xfrm>
                <a:custGeom>
                  <a:avLst/>
                  <a:gdLst/>
                  <a:ahLst/>
                  <a:cxnLst/>
                  <a:rect l="0" t="0" r="0" b="0"/>
                  <a:pathLst>
                    <a:path w="53438" h="53438">
                      <a:moveTo>
                        <a:pt x="0" y="26719"/>
                      </a:moveTo>
                      <a:cubicBezTo>
                        <a:pt x="0" y="11962"/>
                        <a:pt x="11962" y="0"/>
                        <a:pt x="26719" y="0"/>
                      </a:cubicBezTo>
                      <a:cubicBezTo>
                        <a:pt x="41476" y="0"/>
                        <a:pt x="53438" y="11962"/>
                        <a:pt x="53438" y="26719"/>
                      </a:cubicBezTo>
                      <a:cubicBezTo>
                        <a:pt x="53438" y="41476"/>
                        <a:pt x="41476" y="53438"/>
                        <a:pt x="26719" y="53438"/>
                      </a:cubicBezTo>
                      <a:cubicBezTo>
                        <a:pt x="11962" y="53438"/>
                        <a:pt x="0" y="41476"/>
                        <a:pt x="0" y="26719"/>
                      </a:cubicBezTo>
                      <a:close/>
                    </a:path>
                  </a:pathLst>
                </a:custGeom>
                <a:noFill/>
                <a:ln w="13359">
                  <a:solidFill>
                    <a:srgbClr val="484848"/>
                  </a:solidFill>
                </a:ln>
              </p:spPr>
              <p:txBody>
                <a:bodyPr rtlCol="0" anchor="ctr"/>
                <a:lstStyle/>
                <a:p>
                  <a:pPr algn="ctr"/>
                  <a:endParaRPr/>
                </a:p>
              </p:txBody>
            </p:sp>
          </p:grpSp>
          <p:sp>
            <p:nvSpPr>
              <p:cNvPr id="16" name="TextBox 15">
                <a:extLst>
                  <a:ext uri="{FF2B5EF4-FFF2-40B4-BE49-F238E27FC236}">
                    <a16:creationId xmlns:a16="http://schemas.microsoft.com/office/drawing/2014/main" id="{2FA438CE-12F1-FF50-7031-6366351B0EF3}"/>
                  </a:ext>
                </a:extLst>
              </p:cNvPr>
              <p:cNvSpPr txBox="1"/>
              <p:nvPr/>
            </p:nvSpPr>
            <p:spPr>
              <a:xfrm>
                <a:off x="6858608" y="2549184"/>
                <a:ext cx="1523010" cy="490410"/>
              </a:xfrm>
              <a:prstGeom prst="rect">
                <a:avLst/>
              </a:prstGeom>
              <a:noFill/>
              <a:ln>
                <a:noFill/>
              </a:ln>
            </p:spPr>
            <p:txBody>
              <a:bodyPr wrap="square" lIns="0" tIns="0" rIns="0" bIns="0" anchor="t">
                <a:spAutoFit/>
              </a:bodyPr>
              <a:lstStyle/>
              <a:p>
                <a:pPr algn="l"/>
                <a:endParaRPr sz="1000" b="0" dirty="0">
                  <a:solidFill>
                    <a:srgbClr val="484848"/>
                  </a:solidFill>
                  <a:latin typeface="Roboto"/>
                </a:endParaRPr>
              </a:p>
            </p:txBody>
          </p:sp>
          <p:sp>
            <p:nvSpPr>
              <p:cNvPr id="17" name="TextBox 16">
                <a:extLst>
                  <a:ext uri="{FF2B5EF4-FFF2-40B4-BE49-F238E27FC236}">
                    <a16:creationId xmlns:a16="http://schemas.microsoft.com/office/drawing/2014/main" id="{5E0F45B0-AA8D-2F73-C1A2-5751B7BDC4B0}"/>
                  </a:ext>
                </a:extLst>
              </p:cNvPr>
              <p:cNvSpPr txBox="1"/>
              <p:nvPr/>
            </p:nvSpPr>
            <p:spPr>
              <a:xfrm>
                <a:off x="363292" y="2396598"/>
                <a:ext cx="2656618" cy="950134"/>
              </a:xfrm>
              <a:prstGeom prst="rect">
                <a:avLst/>
              </a:prstGeom>
              <a:noFill/>
              <a:ln>
                <a:noFill/>
              </a:ln>
            </p:spPr>
            <p:txBody>
              <a:bodyPr wrap="square" lIns="0" tIns="0" rIns="0" bIns="0" anchor="t">
                <a:spAutoFit/>
              </a:bodyPr>
              <a:lstStyle/>
              <a:p>
                <a:pPr marL="171450" indent="-171450" algn="just" rtl="0">
                  <a:buFont typeface="Wingdings" panose="05000000000000000000" pitchFamily="2" charset="2"/>
                  <a:buChar char="v"/>
                </a:pPr>
                <a:r>
                  <a:rPr lang="en-US" sz="1600" dirty="0"/>
                  <a:t>Tourists aged 25-55 from UK, Europe, North America (Welsh Government, 2025)</a:t>
                </a:r>
              </a:p>
              <a:p>
                <a:pPr marL="171450" indent="-171450" algn="just" rtl="0">
                  <a:buFont typeface="Wingdings" panose="05000000000000000000" pitchFamily="2" charset="2"/>
                  <a:buChar char="v"/>
                </a:pPr>
                <a:r>
                  <a:rPr lang="en-US" sz="1600" dirty="0"/>
                  <a:t>Families and culture seekers</a:t>
                </a:r>
              </a:p>
              <a:p>
                <a:pPr algn="r"/>
                <a:endParaRPr sz="1050" b="0" dirty="0">
                  <a:solidFill>
                    <a:srgbClr val="484848"/>
                  </a:solidFill>
                  <a:latin typeface="Roboto"/>
                </a:endParaRPr>
              </a:p>
            </p:txBody>
          </p:sp>
          <p:sp>
            <p:nvSpPr>
              <p:cNvPr id="18" name="TextBox 17">
                <a:extLst>
                  <a:ext uri="{FF2B5EF4-FFF2-40B4-BE49-F238E27FC236}">
                    <a16:creationId xmlns:a16="http://schemas.microsoft.com/office/drawing/2014/main" id="{7CCDE11D-A802-7090-4880-79BE2094F829}"/>
                  </a:ext>
                </a:extLst>
              </p:cNvPr>
              <p:cNvSpPr txBox="1"/>
              <p:nvPr/>
            </p:nvSpPr>
            <p:spPr>
              <a:xfrm>
                <a:off x="6858608" y="3417794"/>
                <a:ext cx="1523010" cy="231114"/>
              </a:xfrm>
              <a:prstGeom prst="rect">
                <a:avLst/>
              </a:prstGeom>
              <a:noFill/>
              <a:ln>
                <a:noFill/>
              </a:ln>
            </p:spPr>
            <p:txBody>
              <a:bodyPr wrap="square" lIns="0" tIns="0" rIns="0" bIns="0" anchor="t">
                <a:spAutoFit/>
              </a:bodyPr>
              <a:lstStyle/>
              <a:p>
                <a:pPr algn="l"/>
                <a:r>
                  <a:rPr b="1" dirty="0">
                    <a:solidFill>
                      <a:srgbClr val="1EABDA"/>
                    </a:solidFill>
                    <a:latin typeface="Roboto"/>
                  </a:rPr>
                  <a:t>Marketing</a:t>
                </a:r>
                <a:r>
                  <a:rPr lang="en-US" b="1" dirty="0">
                    <a:solidFill>
                      <a:srgbClr val="1EABDA"/>
                    </a:solidFill>
                    <a:latin typeface="Roboto"/>
                  </a:rPr>
                  <a:t> Strategy </a:t>
                </a:r>
                <a:endParaRPr b="1" dirty="0">
                  <a:solidFill>
                    <a:srgbClr val="1EABDA"/>
                  </a:solidFill>
                  <a:latin typeface="Roboto"/>
                </a:endParaRPr>
              </a:p>
            </p:txBody>
          </p:sp>
          <p:sp>
            <p:nvSpPr>
              <p:cNvPr id="19" name="TextBox 18">
                <a:extLst>
                  <a:ext uri="{FF2B5EF4-FFF2-40B4-BE49-F238E27FC236}">
                    <a16:creationId xmlns:a16="http://schemas.microsoft.com/office/drawing/2014/main" id="{5BF53C1E-03FD-69D5-1C0F-0B4B8549E06E}"/>
                  </a:ext>
                </a:extLst>
              </p:cNvPr>
              <p:cNvSpPr txBox="1"/>
              <p:nvPr/>
            </p:nvSpPr>
            <p:spPr>
              <a:xfrm>
                <a:off x="6831888" y="2035310"/>
                <a:ext cx="1327237" cy="231114"/>
              </a:xfrm>
              <a:prstGeom prst="rect">
                <a:avLst/>
              </a:prstGeom>
              <a:noFill/>
              <a:ln>
                <a:noFill/>
              </a:ln>
            </p:spPr>
            <p:txBody>
              <a:bodyPr wrap="none" lIns="0" tIns="0" rIns="0" bIns="0" anchor="t">
                <a:spAutoFit/>
              </a:bodyPr>
              <a:lstStyle/>
              <a:p>
                <a:pPr algn="l"/>
                <a:r>
                  <a:rPr b="1" dirty="0">
                    <a:solidFill>
                      <a:srgbClr val="E0CB15"/>
                    </a:solidFill>
                    <a:latin typeface="Roboto"/>
                  </a:rPr>
                  <a:t>Demand Analysis</a:t>
                </a:r>
              </a:p>
            </p:txBody>
          </p:sp>
          <p:sp>
            <p:nvSpPr>
              <p:cNvPr id="20" name="TextBox 19">
                <a:extLst>
                  <a:ext uri="{FF2B5EF4-FFF2-40B4-BE49-F238E27FC236}">
                    <a16:creationId xmlns:a16="http://schemas.microsoft.com/office/drawing/2014/main" id="{4B727F92-36FB-DC13-5EA0-EE87EFD97D81}"/>
                  </a:ext>
                </a:extLst>
              </p:cNvPr>
              <p:cNvSpPr txBox="1"/>
              <p:nvPr/>
            </p:nvSpPr>
            <p:spPr>
              <a:xfrm>
                <a:off x="2285343" y="3831718"/>
                <a:ext cx="681128" cy="304729"/>
              </a:xfrm>
              <a:prstGeom prst="rect">
                <a:avLst/>
              </a:prstGeom>
              <a:noFill/>
              <a:ln>
                <a:noFill/>
              </a:ln>
            </p:spPr>
            <p:txBody>
              <a:bodyPr wrap="square" lIns="0" tIns="0" rIns="0" bIns="0" anchor="t">
                <a:spAutoFit/>
              </a:bodyPr>
              <a:lstStyle/>
              <a:p>
                <a:pPr algn="r"/>
                <a:endParaRPr sz="1000" b="0" dirty="0">
                  <a:solidFill>
                    <a:srgbClr val="484848"/>
                  </a:solidFill>
                  <a:latin typeface="Roboto"/>
                </a:endParaRPr>
              </a:p>
            </p:txBody>
          </p:sp>
          <p:sp>
            <p:nvSpPr>
              <p:cNvPr id="21" name="TextBox 20">
                <a:extLst>
                  <a:ext uri="{FF2B5EF4-FFF2-40B4-BE49-F238E27FC236}">
                    <a16:creationId xmlns:a16="http://schemas.microsoft.com/office/drawing/2014/main" id="{9237879B-6013-DC92-59D0-40FF97B5A21C}"/>
                  </a:ext>
                </a:extLst>
              </p:cNvPr>
              <p:cNvSpPr txBox="1"/>
              <p:nvPr/>
            </p:nvSpPr>
            <p:spPr>
              <a:xfrm>
                <a:off x="6858608" y="3831718"/>
                <a:ext cx="895102" cy="304729"/>
              </a:xfrm>
              <a:prstGeom prst="rect">
                <a:avLst/>
              </a:prstGeom>
              <a:noFill/>
              <a:ln>
                <a:noFill/>
              </a:ln>
            </p:spPr>
            <p:txBody>
              <a:bodyPr wrap="square" lIns="0" tIns="0" rIns="0" bIns="0" anchor="t">
                <a:spAutoFit/>
              </a:bodyPr>
              <a:lstStyle/>
              <a:p>
                <a:pPr algn="l"/>
                <a:endParaRPr sz="1000" b="0" dirty="0">
                  <a:solidFill>
                    <a:srgbClr val="484848"/>
                  </a:solidFill>
                  <a:latin typeface="Roboto"/>
                </a:endParaRPr>
              </a:p>
            </p:txBody>
          </p:sp>
          <p:sp>
            <p:nvSpPr>
              <p:cNvPr id="22" name="TextBox 21">
                <a:extLst>
                  <a:ext uri="{FF2B5EF4-FFF2-40B4-BE49-F238E27FC236}">
                    <a16:creationId xmlns:a16="http://schemas.microsoft.com/office/drawing/2014/main" id="{7DF74B7C-B9B3-ED32-F13E-9B56EE08DF42}"/>
                  </a:ext>
                </a:extLst>
              </p:cNvPr>
              <p:cNvSpPr txBox="1"/>
              <p:nvPr/>
            </p:nvSpPr>
            <p:spPr>
              <a:xfrm>
                <a:off x="699799" y="2097982"/>
                <a:ext cx="1268144" cy="231114"/>
              </a:xfrm>
              <a:prstGeom prst="rect">
                <a:avLst/>
              </a:prstGeom>
              <a:noFill/>
              <a:ln>
                <a:noFill/>
              </a:ln>
            </p:spPr>
            <p:txBody>
              <a:bodyPr wrap="none" lIns="0" tIns="0" rIns="0" bIns="0" anchor="t">
                <a:spAutoFit/>
              </a:bodyPr>
              <a:lstStyle/>
              <a:p>
                <a:pPr algn="r"/>
                <a:r>
                  <a:rPr b="1" dirty="0">
                    <a:solidFill>
                      <a:srgbClr val="3CC583"/>
                    </a:solidFill>
                    <a:latin typeface="Roboto"/>
                  </a:rPr>
                  <a:t>Target Audience</a:t>
                </a:r>
              </a:p>
            </p:txBody>
          </p:sp>
          <p:sp>
            <p:nvSpPr>
              <p:cNvPr id="23" name="TextBox 22">
                <a:extLst>
                  <a:ext uri="{FF2B5EF4-FFF2-40B4-BE49-F238E27FC236}">
                    <a16:creationId xmlns:a16="http://schemas.microsoft.com/office/drawing/2014/main" id="{0291AA24-9707-8DCC-785D-23B81A2122D3}"/>
                  </a:ext>
                </a:extLst>
              </p:cNvPr>
              <p:cNvSpPr txBox="1"/>
              <p:nvPr/>
            </p:nvSpPr>
            <p:spPr>
              <a:xfrm>
                <a:off x="425897" y="3391193"/>
                <a:ext cx="1720435" cy="231114"/>
              </a:xfrm>
              <a:prstGeom prst="rect">
                <a:avLst/>
              </a:prstGeom>
              <a:noFill/>
              <a:ln>
                <a:noFill/>
              </a:ln>
            </p:spPr>
            <p:txBody>
              <a:bodyPr wrap="square" lIns="0" tIns="0" rIns="0" bIns="0" anchor="t">
                <a:spAutoFit/>
              </a:bodyPr>
              <a:lstStyle/>
              <a:p>
                <a:pPr algn="just"/>
                <a:r>
                  <a:rPr b="1" dirty="0">
                    <a:solidFill>
                      <a:srgbClr val="DE8431"/>
                    </a:solidFill>
                    <a:latin typeface="Roboto"/>
                  </a:rPr>
                  <a:t>Unique Selling</a:t>
                </a:r>
                <a:r>
                  <a:rPr lang="en-US" b="1" dirty="0">
                    <a:solidFill>
                      <a:srgbClr val="DE8431"/>
                    </a:solidFill>
                    <a:latin typeface="Roboto"/>
                  </a:rPr>
                  <a:t> point </a:t>
                </a:r>
                <a:endParaRPr b="1" dirty="0">
                  <a:solidFill>
                    <a:srgbClr val="DE8431"/>
                  </a:solidFill>
                  <a:latin typeface="Roboto"/>
                </a:endParaRPr>
              </a:p>
            </p:txBody>
          </p:sp>
          <p:sp>
            <p:nvSpPr>
              <p:cNvPr id="24" name="Rounded Rectangle 39">
                <a:extLst>
                  <a:ext uri="{FF2B5EF4-FFF2-40B4-BE49-F238E27FC236}">
                    <a16:creationId xmlns:a16="http://schemas.microsoft.com/office/drawing/2014/main" id="{24050259-18BC-47EA-EA45-196E5B51AA38}"/>
                  </a:ext>
                </a:extLst>
              </p:cNvPr>
              <p:cNvSpPr/>
              <p:nvPr/>
            </p:nvSpPr>
            <p:spPr>
              <a:xfrm>
                <a:off x="2138166" y="3257251"/>
                <a:ext cx="414151" cy="414151"/>
              </a:xfrm>
              <a:custGeom>
                <a:avLst/>
                <a:gdLst/>
                <a:ahLst/>
                <a:cxnLst/>
                <a:rect l="0" t="0" r="0" b="0"/>
                <a:pathLst>
                  <a:path w="414151" h="414151">
                    <a:moveTo>
                      <a:pt x="95299" y="341118"/>
                    </a:moveTo>
                    <a:lnTo>
                      <a:pt x="95299" y="207521"/>
                    </a:lnTo>
                    <a:lnTo>
                      <a:pt x="68580" y="207521"/>
                    </a:lnTo>
                    <a:cubicBezTo>
                      <a:pt x="38298" y="207521"/>
                      <a:pt x="13359" y="182583"/>
                      <a:pt x="13359" y="152300"/>
                    </a:cubicBezTo>
                    <a:lnTo>
                      <a:pt x="13359" y="141613"/>
                    </a:lnTo>
                    <a:cubicBezTo>
                      <a:pt x="13359" y="130925"/>
                      <a:pt x="20485" y="122018"/>
                      <a:pt x="29391" y="116674"/>
                    </a:cubicBezTo>
                    <a:lnTo>
                      <a:pt x="123800" y="68580"/>
                    </a:lnTo>
                    <a:lnTo>
                      <a:pt x="123800" y="13359"/>
                    </a:lnTo>
                    <a:cubicBezTo>
                      <a:pt x="161207" y="13359"/>
                      <a:pt x="175457" y="24047"/>
                      <a:pt x="232459" y="191489"/>
                    </a:cubicBezTo>
                    <a:moveTo>
                      <a:pt x="0" y="0"/>
                    </a:moveTo>
                    <a:moveTo>
                      <a:pt x="232459" y="193270"/>
                    </a:moveTo>
                    <a:lnTo>
                      <a:pt x="95299" y="273429"/>
                    </a:lnTo>
                    <a:moveTo>
                      <a:pt x="414151" y="399901"/>
                    </a:moveTo>
                    <a:cubicBezTo>
                      <a:pt x="414151" y="408808"/>
                      <a:pt x="407026" y="414151"/>
                      <a:pt x="399901" y="414151"/>
                    </a:cubicBezTo>
                    <a:lnTo>
                      <a:pt x="266304" y="414151"/>
                    </a:lnTo>
                    <a:cubicBezTo>
                      <a:pt x="257397" y="414151"/>
                      <a:pt x="252053" y="407026"/>
                      <a:pt x="252053" y="399901"/>
                    </a:cubicBezTo>
                    <a:lnTo>
                      <a:pt x="252053" y="266304"/>
                    </a:lnTo>
                    <a:cubicBezTo>
                      <a:pt x="252053" y="257397"/>
                      <a:pt x="259178" y="252053"/>
                      <a:pt x="266304" y="252053"/>
                    </a:cubicBezTo>
                    <a:lnTo>
                      <a:pt x="399901" y="252053"/>
                    </a:lnTo>
                    <a:cubicBezTo>
                      <a:pt x="408808" y="252053"/>
                      <a:pt x="414151" y="259178"/>
                      <a:pt x="414151" y="266304"/>
                    </a:cubicBezTo>
                    <a:close/>
                    <a:moveTo>
                      <a:pt x="333993" y="412370"/>
                    </a:moveTo>
                    <a:lnTo>
                      <a:pt x="333993" y="252053"/>
                    </a:lnTo>
                    <a:moveTo>
                      <a:pt x="253835" y="332212"/>
                    </a:moveTo>
                    <a:lnTo>
                      <a:pt x="414151" y="332212"/>
                    </a:lnTo>
                    <a:moveTo>
                      <a:pt x="0" y="0"/>
                    </a:moveTo>
                    <a:moveTo>
                      <a:pt x="294804" y="198614"/>
                    </a:moveTo>
                    <a:lnTo>
                      <a:pt x="333995" y="252053"/>
                    </a:lnTo>
                    <a:moveTo>
                      <a:pt x="0" y="0"/>
                    </a:moveTo>
                    <a:moveTo>
                      <a:pt x="333993" y="252053"/>
                    </a:moveTo>
                    <a:lnTo>
                      <a:pt x="374963" y="198614"/>
                    </a:lnTo>
                  </a:path>
                </a:pathLst>
              </a:custGeom>
              <a:noFill/>
              <a:ln w="13359">
                <a:solidFill>
                  <a:srgbClr val="484848"/>
                </a:solidFill>
              </a:ln>
            </p:spPr>
            <p:txBody>
              <a:bodyPr rtlCol="0" anchor="ctr"/>
              <a:lstStyle/>
              <a:p>
                <a:pPr algn="ctr"/>
                <a:endParaRPr/>
              </a:p>
            </p:txBody>
          </p:sp>
          <p:sp>
            <p:nvSpPr>
              <p:cNvPr id="25" name="Rounded Rectangle 40">
                <a:extLst>
                  <a:ext uri="{FF2B5EF4-FFF2-40B4-BE49-F238E27FC236}">
                    <a16:creationId xmlns:a16="http://schemas.microsoft.com/office/drawing/2014/main" id="{1BF3B338-97A0-7A6B-FF43-12B6EA43A030}"/>
                  </a:ext>
                </a:extLst>
              </p:cNvPr>
              <p:cNvSpPr/>
              <p:nvPr/>
            </p:nvSpPr>
            <p:spPr>
              <a:xfrm>
                <a:off x="6315312" y="3266157"/>
                <a:ext cx="409698" cy="409698"/>
              </a:xfrm>
              <a:custGeom>
                <a:avLst/>
                <a:gdLst/>
                <a:ahLst/>
                <a:cxnLst/>
                <a:rect l="0" t="0" r="0" b="0"/>
                <a:pathLst>
                  <a:path w="409698" h="409698">
                    <a:moveTo>
                      <a:pt x="115784" y="89064"/>
                    </a:moveTo>
                    <a:lnTo>
                      <a:pt x="213755" y="0"/>
                    </a:lnTo>
                    <a:lnTo>
                      <a:pt x="311727" y="89064"/>
                    </a:lnTo>
                    <a:moveTo>
                      <a:pt x="0" y="89064"/>
                    </a:moveTo>
                    <a:lnTo>
                      <a:pt x="409698" y="89064"/>
                    </a:lnTo>
                    <a:lnTo>
                      <a:pt x="409698" y="409698"/>
                    </a:lnTo>
                    <a:lnTo>
                      <a:pt x="0" y="409698"/>
                    </a:lnTo>
                    <a:close/>
                    <a:moveTo>
                      <a:pt x="200592" y="320633"/>
                    </a:moveTo>
                    <a:lnTo>
                      <a:pt x="102228" y="320633"/>
                    </a:lnTo>
                    <a:moveTo>
                      <a:pt x="35625" y="374072"/>
                    </a:moveTo>
                    <a:lnTo>
                      <a:pt x="374072" y="374072"/>
                    </a:lnTo>
                    <a:lnTo>
                      <a:pt x="374072" y="124690"/>
                    </a:lnTo>
                    <a:lnTo>
                      <a:pt x="35625" y="124690"/>
                    </a:lnTo>
                    <a:close/>
                    <a:moveTo>
                      <a:pt x="65124" y="374072"/>
                    </a:moveTo>
                    <a:cubicBezTo>
                      <a:pt x="65124" y="374072"/>
                      <a:pt x="151410" y="270988"/>
                      <a:pt x="151410" y="173017"/>
                    </a:cubicBezTo>
                    <a:cubicBezTo>
                      <a:pt x="151410" y="270988"/>
                      <a:pt x="237696" y="374072"/>
                      <a:pt x="237696" y="374072"/>
                    </a:cubicBezTo>
                    <a:moveTo>
                      <a:pt x="285007" y="374072"/>
                    </a:moveTo>
                    <a:lnTo>
                      <a:pt x="285007" y="311727"/>
                    </a:lnTo>
                    <a:cubicBezTo>
                      <a:pt x="285007" y="306808"/>
                      <a:pt x="288995" y="302820"/>
                      <a:pt x="293914" y="302820"/>
                    </a:cubicBezTo>
                    <a:lnTo>
                      <a:pt x="320633" y="302820"/>
                    </a:lnTo>
                    <a:lnTo>
                      <a:pt x="320633" y="374072"/>
                    </a:lnTo>
                    <a:moveTo>
                      <a:pt x="320633" y="302820"/>
                    </a:moveTo>
                    <a:lnTo>
                      <a:pt x="320633" y="258288"/>
                    </a:lnTo>
                    <a:cubicBezTo>
                      <a:pt x="320633" y="253369"/>
                      <a:pt x="324621" y="249381"/>
                      <a:pt x="329540" y="249381"/>
                    </a:cubicBezTo>
                    <a:lnTo>
                      <a:pt x="374072" y="249381"/>
                    </a:lnTo>
                  </a:path>
                </a:pathLst>
              </a:custGeom>
              <a:noFill/>
              <a:ln w="13359">
                <a:solidFill>
                  <a:srgbClr val="484848"/>
                </a:solidFill>
              </a:ln>
            </p:spPr>
            <p:txBody>
              <a:bodyPr rtlCol="0" anchor="ctr"/>
              <a:lstStyle/>
              <a:p>
                <a:pPr algn="ctr"/>
                <a:endParaRPr/>
              </a:p>
            </p:txBody>
          </p:sp>
          <p:sp>
            <p:nvSpPr>
              <p:cNvPr id="26" name="Rounded Rectangle 41">
                <a:extLst>
                  <a:ext uri="{FF2B5EF4-FFF2-40B4-BE49-F238E27FC236}">
                    <a16:creationId xmlns:a16="http://schemas.microsoft.com/office/drawing/2014/main" id="{B0E2AB35-9B75-712D-4B5C-1CE144E1F9A2}"/>
                  </a:ext>
                </a:extLst>
              </p:cNvPr>
              <p:cNvSpPr/>
              <p:nvPr/>
            </p:nvSpPr>
            <p:spPr>
              <a:xfrm>
                <a:off x="6306405" y="1974715"/>
                <a:ext cx="418605" cy="418605"/>
              </a:xfrm>
              <a:custGeom>
                <a:avLst/>
                <a:gdLst/>
                <a:ahLst/>
                <a:cxnLst/>
                <a:rect l="0" t="0" r="0" b="0"/>
                <a:pathLst>
                  <a:path w="418605" h="418605">
                    <a:moveTo>
                      <a:pt x="0" y="0"/>
                    </a:moveTo>
                    <a:moveTo>
                      <a:pt x="115784" y="418605"/>
                    </a:moveTo>
                    <a:lnTo>
                      <a:pt x="227828" y="306561"/>
                    </a:lnTo>
                    <a:cubicBezTo>
                      <a:pt x="231172" y="303189"/>
                      <a:pt x="235725" y="301292"/>
                      <a:pt x="240475" y="301292"/>
                    </a:cubicBezTo>
                    <a:cubicBezTo>
                      <a:pt x="245224" y="301292"/>
                      <a:pt x="249777" y="303189"/>
                      <a:pt x="253122" y="306561"/>
                    </a:cubicBezTo>
                    <a:lnTo>
                      <a:pt x="299080" y="352519"/>
                    </a:lnTo>
                    <a:cubicBezTo>
                      <a:pt x="302424" y="355891"/>
                      <a:pt x="306977" y="357788"/>
                      <a:pt x="311727" y="357788"/>
                    </a:cubicBezTo>
                    <a:cubicBezTo>
                      <a:pt x="316476" y="357788"/>
                      <a:pt x="321029" y="355891"/>
                      <a:pt x="324374" y="352519"/>
                    </a:cubicBezTo>
                    <a:lnTo>
                      <a:pt x="418605" y="258288"/>
                    </a:lnTo>
                    <a:moveTo>
                      <a:pt x="338446" y="258288"/>
                    </a:moveTo>
                    <a:lnTo>
                      <a:pt x="418605" y="258288"/>
                    </a:lnTo>
                    <a:lnTo>
                      <a:pt x="418605" y="338446"/>
                    </a:lnTo>
                    <a:moveTo>
                      <a:pt x="8906" y="68579"/>
                    </a:moveTo>
                    <a:cubicBezTo>
                      <a:pt x="8908" y="64830"/>
                      <a:pt x="11258" y="61482"/>
                      <a:pt x="14784" y="60207"/>
                    </a:cubicBezTo>
                    <a:lnTo>
                      <a:pt x="139475" y="22088"/>
                    </a:lnTo>
                    <a:cubicBezTo>
                      <a:pt x="142204" y="21101"/>
                      <a:pt x="145243" y="21506"/>
                      <a:pt x="147618" y="23172"/>
                    </a:cubicBezTo>
                    <a:cubicBezTo>
                      <a:pt x="149994" y="24839"/>
                      <a:pt x="151409" y="27558"/>
                      <a:pt x="151410" y="30460"/>
                    </a:cubicBezTo>
                    <a:lnTo>
                      <a:pt x="151410" y="311727"/>
                    </a:lnTo>
                    <a:cubicBezTo>
                      <a:pt x="151410" y="316646"/>
                      <a:pt x="147422" y="320633"/>
                      <a:pt x="142503" y="320633"/>
                    </a:cubicBezTo>
                    <a:lnTo>
                      <a:pt x="17812" y="320633"/>
                    </a:lnTo>
                    <a:cubicBezTo>
                      <a:pt x="12894" y="320633"/>
                      <a:pt x="8906" y="316646"/>
                      <a:pt x="8906" y="311727"/>
                    </a:cubicBezTo>
                    <a:close/>
                    <a:moveTo>
                      <a:pt x="26719" y="8906"/>
                    </a:moveTo>
                    <a:lnTo>
                      <a:pt x="26719" y="53438"/>
                    </a:lnTo>
                    <a:moveTo>
                      <a:pt x="97971" y="97971"/>
                    </a:moveTo>
                    <a:lnTo>
                      <a:pt x="151410" y="97971"/>
                    </a:lnTo>
                    <a:moveTo>
                      <a:pt x="222662" y="169223"/>
                    </a:moveTo>
                    <a:lnTo>
                      <a:pt x="276101" y="169223"/>
                    </a:lnTo>
                    <a:moveTo>
                      <a:pt x="276101" y="222662"/>
                    </a:moveTo>
                    <a:lnTo>
                      <a:pt x="204849" y="222662"/>
                    </a:lnTo>
                    <a:moveTo>
                      <a:pt x="53438" y="151410"/>
                    </a:moveTo>
                    <a:lnTo>
                      <a:pt x="151410" y="151410"/>
                    </a:lnTo>
                    <a:moveTo>
                      <a:pt x="106877" y="320633"/>
                    </a:moveTo>
                    <a:lnTo>
                      <a:pt x="106877" y="258288"/>
                    </a:lnTo>
                    <a:cubicBezTo>
                      <a:pt x="106877" y="253369"/>
                      <a:pt x="102890" y="249381"/>
                      <a:pt x="97971" y="249381"/>
                    </a:cubicBezTo>
                    <a:lnTo>
                      <a:pt x="62345" y="249381"/>
                    </a:lnTo>
                    <a:cubicBezTo>
                      <a:pt x="57426" y="249381"/>
                      <a:pt x="53438" y="253369"/>
                      <a:pt x="53438" y="258288"/>
                    </a:cubicBezTo>
                    <a:lnTo>
                      <a:pt x="53438" y="320633"/>
                    </a:lnTo>
                    <a:moveTo>
                      <a:pt x="151410" y="115784"/>
                    </a:moveTo>
                    <a:lnTo>
                      <a:pt x="267194" y="115784"/>
                    </a:lnTo>
                    <a:cubicBezTo>
                      <a:pt x="272113" y="115784"/>
                      <a:pt x="276101" y="119772"/>
                      <a:pt x="276101" y="124690"/>
                    </a:cubicBezTo>
                    <a:lnTo>
                      <a:pt x="276101" y="267194"/>
                    </a:lnTo>
                  </a:path>
                </a:pathLst>
              </a:custGeom>
              <a:noFill/>
              <a:ln w="13359">
                <a:solidFill>
                  <a:srgbClr val="484848"/>
                </a:solidFill>
              </a:ln>
            </p:spPr>
            <p:txBody>
              <a:bodyPr rtlCol="0" anchor="ctr"/>
              <a:lstStyle/>
              <a:p>
                <a:pPr algn="ctr"/>
                <a:endParaRPr/>
              </a:p>
            </p:txBody>
          </p:sp>
          <p:sp>
            <p:nvSpPr>
              <p:cNvPr id="27" name="Rounded Rectangle 42">
                <a:extLst>
                  <a:ext uri="{FF2B5EF4-FFF2-40B4-BE49-F238E27FC236}">
                    <a16:creationId xmlns:a16="http://schemas.microsoft.com/office/drawing/2014/main" id="{F4FAE79F-533C-D921-EBFF-6662777F135D}"/>
                  </a:ext>
                </a:extLst>
              </p:cNvPr>
              <p:cNvSpPr/>
              <p:nvPr/>
            </p:nvSpPr>
            <p:spPr>
              <a:xfrm>
                <a:off x="2147073" y="1983622"/>
                <a:ext cx="409698" cy="406592"/>
              </a:xfrm>
              <a:custGeom>
                <a:avLst/>
                <a:gdLst/>
                <a:ahLst/>
                <a:cxnLst/>
                <a:rect l="0" t="0" r="0" b="0"/>
                <a:pathLst>
                  <a:path w="409698" h="406592">
                    <a:moveTo>
                      <a:pt x="409698" y="302820"/>
                    </a:moveTo>
                    <a:cubicBezTo>
                      <a:pt x="409698" y="339390"/>
                      <a:pt x="361603" y="387966"/>
                      <a:pt x="344467" y="404176"/>
                    </a:cubicBezTo>
                    <a:cubicBezTo>
                      <a:pt x="342846" y="405726"/>
                      <a:pt x="340689" y="406592"/>
                      <a:pt x="338446" y="406592"/>
                    </a:cubicBezTo>
                    <a:cubicBezTo>
                      <a:pt x="336204" y="406592"/>
                      <a:pt x="334046" y="405726"/>
                      <a:pt x="332425" y="404176"/>
                    </a:cubicBezTo>
                    <a:cubicBezTo>
                      <a:pt x="315289" y="387966"/>
                      <a:pt x="267194" y="339390"/>
                      <a:pt x="267194" y="302820"/>
                    </a:cubicBezTo>
                    <a:cubicBezTo>
                      <a:pt x="267194" y="283922"/>
                      <a:pt x="274701" y="265800"/>
                      <a:pt x="288064" y="252438"/>
                    </a:cubicBezTo>
                    <a:cubicBezTo>
                      <a:pt x="301426" y="239075"/>
                      <a:pt x="319548" y="231568"/>
                      <a:pt x="338446" y="231568"/>
                    </a:cubicBezTo>
                    <a:cubicBezTo>
                      <a:pt x="357344" y="231568"/>
                      <a:pt x="375467" y="239075"/>
                      <a:pt x="388829" y="252438"/>
                    </a:cubicBezTo>
                    <a:cubicBezTo>
                      <a:pt x="402192" y="265800"/>
                      <a:pt x="409698" y="283922"/>
                      <a:pt x="409698" y="302820"/>
                    </a:cubicBezTo>
                    <a:close/>
                    <a:moveTo>
                      <a:pt x="0" y="267194"/>
                    </a:moveTo>
                    <a:cubicBezTo>
                      <a:pt x="0" y="238848"/>
                      <a:pt x="11260" y="211664"/>
                      <a:pt x="31303" y="191621"/>
                    </a:cubicBezTo>
                    <a:cubicBezTo>
                      <a:pt x="51347" y="171576"/>
                      <a:pt x="78532" y="160316"/>
                      <a:pt x="106877" y="160316"/>
                    </a:cubicBezTo>
                    <a:cubicBezTo>
                      <a:pt x="135223" y="160316"/>
                      <a:pt x="162408" y="171576"/>
                      <a:pt x="182451" y="191621"/>
                    </a:cubicBezTo>
                    <a:cubicBezTo>
                      <a:pt x="202496" y="211664"/>
                      <a:pt x="213755" y="238848"/>
                      <a:pt x="213755" y="267194"/>
                    </a:cubicBezTo>
                    <a:close/>
                    <a:moveTo>
                      <a:pt x="40079" y="66798"/>
                    </a:moveTo>
                    <a:cubicBezTo>
                      <a:pt x="40079" y="29906"/>
                      <a:pt x="69985" y="0"/>
                      <a:pt x="106877" y="0"/>
                    </a:cubicBezTo>
                    <a:cubicBezTo>
                      <a:pt x="143769" y="0"/>
                      <a:pt x="173676" y="29906"/>
                      <a:pt x="173676" y="66798"/>
                    </a:cubicBezTo>
                    <a:cubicBezTo>
                      <a:pt x="173676" y="103690"/>
                      <a:pt x="143769" y="133597"/>
                      <a:pt x="106877" y="133597"/>
                    </a:cubicBezTo>
                    <a:cubicBezTo>
                      <a:pt x="69985" y="133597"/>
                      <a:pt x="40079" y="103690"/>
                      <a:pt x="40079" y="66798"/>
                    </a:cubicBezTo>
                    <a:close/>
                    <a:moveTo>
                      <a:pt x="209302" y="66798"/>
                    </a:moveTo>
                    <a:cubicBezTo>
                      <a:pt x="209302" y="29906"/>
                      <a:pt x="239208" y="0"/>
                      <a:pt x="276101" y="0"/>
                    </a:cubicBezTo>
                    <a:cubicBezTo>
                      <a:pt x="312993" y="0"/>
                      <a:pt x="342900" y="29906"/>
                      <a:pt x="342900" y="66798"/>
                    </a:cubicBezTo>
                    <a:cubicBezTo>
                      <a:pt x="342900" y="103690"/>
                      <a:pt x="312993" y="133597"/>
                      <a:pt x="276101" y="133597"/>
                    </a:cubicBezTo>
                    <a:cubicBezTo>
                      <a:pt x="239208" y="133597"/>
                      <a:pt x="209302" y="103690"/>
                      <a:pt x="209302" y="66798"/>
                    </a:cubicBezTo>
                    <a:close/>
                    <a:moveTo>
                      <a:pt x="222662" y="174563"/>
                    </a:moveTo>
                    <a:cubicBezTo>
                      <a:pt x="242131" y="163337"/>
                      <a:pt x="264645" y="158533"/>
                      <a:pt x="287001" y="160835"/>
                    </a:cubicBezTo>
                    <a:cubicBezTo>
                      <a:pt x="309358" y="163138"/>
                      <a:pt x="330420" y="172429"/>
                      <a:pt x="347192" y="187389"/>
                    </a:cubicBezTo>
                    <a:moveTo>
                      <a:pt x="338446" y="298367"/>
                    </a:moveTo>
                    <a:cubicBezTo>
                      <a:pt x="335986" y="298367"/>
                      <a:pt x="333993" y="300360"/>
                      <a:pt x="333993" y="302820"/>
                    </a:cubicBezTo>
                    <a:cubicBezTo>
                      <a:pt x="333993" y="305280"/>
                      <a:pt x="335986" y="307274"/>
                      <a:pt x="338446" y="307274"/>
                    </a:cubicBezTo>
                    <a:moveTo>
                      <a:pt x="338446" y="307274"/>
                    </a:moveTo>
                    <a:cubicBezTo>
                      <a:pt x="340906" y="307274"/>
                      <a:pt x="342900" y="305280"/>
                      <a:pt x="342900" y="302820"/>
                    </a:cubicBezTo>
                    <a:cubicBezTo>
                      <a:pt x="342900" y="300360"/>
                      <a:pt x="340906" y="298367"/>
                      <a:pt x="338446" y="298367"/>
                    </a:cubicBezTo>
                  </a:path>
                </a:pathLst>
              </a:custGeom>
              <a:noFill/>
              <a:ln w="13359">
                <a:solidFill>
                  <a:srgbClr val="484848"/>
                </a:solidFill>
              </a:ln>
            </p:spPr>
            <p:txBody>
              <a:bodyPr rtlCol="0" anchor="ctr"/>
              <a:lstStyle/>
              <a:p>
                <a:pPr algn="ctr"/>
                <a:endParaRPr/>
              </a:p>
            </p:txBody>
          </p:sp>
        </p:grpSp>
        <p:sp>
          <p:nvSpPr>
            <p:cNvPr id="49" name="TextBox 48">
              <a:extLst>
                <a:ext uri="{FF2B5EF4-FFF2-40B4-BE49-F238E27FC236}">
                  <a16:creationId xmlns:a16="http://schemas.microsoft.com/office/drawing/2014/main" id="{1BFD7BF2-9D8D-F54C-7CA8-1BDAA0FE8F25}"/>
                </a:ext>
              </a:extLst>
            </p:cNvPr>
            <p:cNvSpPr txBox="1"/>
            <p:nvPr/>
          </p:nvSpPr>
          <p:spPr>
            <a:xfrm>
              <a:off x="279889" y="4103196"/>
              <a:ext cx="3223163" cy="1354217"/>
            </a:xfrm>
            <a:prstGeom prst="rect">
              <a:avLst/>
            </a:prstGeom>
            <a:noFill/>
          </p:spPr>
          <p:txBody>
            <a:bodyPr wrap="square">
              <a:spAutoFit/>
            </a:bodyPr>
            <a:lstStyle/>
            <a:p>
              <a:pPr marL="285750" indent="-285750" algn="just" rtl="0">
                <a:buFont typeface="Wingdings" panose="05000000000000000000" pitchFamily="2" charset="2"/>
                <a:buChar char="v"/>
              </a:pPr>
              <a:r>
                <a:rPr lang="en-US" sz="1600" dirty="0"/>
                <a:t>Strong interest in Welsh heritage tourism</a:t>
              </a:r>
            </a:p>
            <a:p>
              <a:pPr marL="285750" indent="-285750" algn="just" rtl="0">
                <a:buFont typeface="Wingdings" panose="05000000000000000000" pitchFamily="2" charset="2"/>
                <a:buChar char="v"/>
              </a:pPr>
              <a:r>
                <a:rPr lang="en-US" sz="1600" dirty="0"/>
                <a:t>Success of National Eisteddfod &amp; Cardiff Food Festival (</a:t>
              </a:r>
              <a:r>
                <a:rPr lang="en-US" sz="1600" dirty="0" err="1"/>
                <a:t>Tkaczynski</a:t>
              </a:r>
              <a:r>
                <a:rPr lang="en-US" sz="1600" dirty="0"/>
                <a:t> &amp; Rundle-Thiele, 2020)</a:t>
              </a:r>
            </a:p>
          </p:txBody>
        </p:sp>
        <p:sp>
          <p:nvSpPr>
            <p:cNvPr id="51" name="TextBox 50">
              <a:extLst>
                <a:ext uri="{FF2B5EF4-FFF2-40B4-BE49-F238E27FC236}">
                  <a16:creationId xmlns:a16="http://schemas.microsoft.com/office/drawing/2014/main" id="{454813F6-4001-6991-1771-71C2C6A7AF2F}"/>
                </a:ext>
              </a:extLst>
            </p:cNvPr>
            <p:cNvSpPr txBox="1"/>
            <p:nvPr/>
          </p:nvSpPr>
          <p:spPr>
            <a:xfrm>
              <a:off x="8324250" y="2497898"/>
              <a:ext cx="3842456" cy="861774"/>
            </a:xfrm>
            <a:prstGeom prst="rect">
              <a:avLst/>
            </a:prstGeom>
            <a:noFill/>
          </p:spPr>
          <p:txBody>
            <a:bodyPr wrap="square">
              <a:spAutoFit/>
            </a:bodyPr>
            <a:lstStyle/>
            <a:p>
              <a:pPr marL="285750" indent="-285750" algn="just" rtl="0">
                <a:buFont typeface="Wingdings" panose="05000000000000000000" pitchFamily="2" charset="2"/>
                <a:buChar char="v"/>
              </a:pPr>
              <a:r>
                <a:rPr lang="en-US" sz="1600" dirty="0"/>
                <a:t>Multi-day cultural festival combining language, arts, food, nature</a:t>
              </a:r>
            </a:p>
            <a:p>
              <a:pPr marL="285750" indent="-285750" algn="just" rtl="0">
                <a:buFont typeface="Wingdings" panose="05000000000000000000" pitchFamily="2" charset="2"/>
                <a:buChar char="v"/>
              </a:pPr>
              <a:r>
                <a:rPr lang="en-US" sz="1600" dirty="0"/>
                <a:t>Fits Year of </a:t>
              </a:r>
              <a:r>
                <a:rPr lang="en-US" sz="1600" dirty="0" err="1"/>
                <a:t>Croeso’s</a:t>
              </a:r>
              <a:r>
                <a:rPr lang="en-US" sz="1600" dirty="0"/>
                <a:t> spirit</a:t>
              </a:r>
            </a:p>
          </p:txBody>
        </p:sp>
        <p:sp>
          <p:nvSpPr>
            <p:cNvPr id="53" name="TextBox 52">
              <a:extLst>
                <a:ext uri="{FF2B5EF4-FFF2-40B4-BE49-F238E27FC236}">
                  <a16:creationId xmlns:a16="http://schemas.microsoft.com/office/drawing/2014/main" id="{C54F74AC-7225-D02E-1F93-E54D90AF0806}"/>
                </a:ext>
              </a:extLst>
            </p:cNvPr>
            <p:cNvSpPr txBox="1"/>
            <p:nvPr/>
          </p:nvSpPr>
          <p:spPr>
            <a:xfrm>
              <a:off x="8314773" y="4392706"/>
              <a:ext cx="3270741" cy="584775"/>
            </a:xfrm>
            <a:prstGeom prst="rect">
              <a:avLst/>
            </a:prstGeom>
            <a:noFill/>
          </p:spPr>
          <p:txBody>
            <a:bodyPr wrap="square">
              <a:spAutoFit/>
            </a:bodyPr>
            <a:lstStyle/>
            <a:p>
              <a:pPr marL="285750" indent="-285750" rtl="0">
                <a:buFont typeface="Wingdings" panose="05000000000000000000" pitchFamily="2" charset="2"/>
                <a:buChar char="v"/>
              </a:pPr>
              <a:r>
                <a:rPr lang="en-US" sz="1600" dirty="0"/>
                <a:t>Digital ads, influencers, partnerships with tourism bodies</a:t>
              </a:r>
              <a:endParaRPr lang="en-US" dirty="0"/>
            </a:p>
          </p:txBody>
        </p:sp>
      </p:grpSp>
    </p:spTree>
    <p:extLst>
      <p:ext uri="{BB962C8B-B14F-4D97-AF65-F5344CB8AC3E}">
        <p14:creationId xmlns:p14="http://schemas.microsoft.com/office/powerpoint/2010/main" val="42098096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BA3A3-F95B-940B-0C91-0DD245898439}"/>
              </a:ext>
            </a:extLst>
          </p:cNvPr>
          <p:cNvSpPr>
            <a:spLocks noGrp="1"/>
          </p:cNvSpPr>
          <p:nvPr>
            <p:ph type="title"/>
          </p:nvPr>
        </p:nvSpPr>
        <p:spPr/>
        <p:txBody>
          <a:bodyPr/>
          <a:lstStyle/>
          <a:p>
            <a:r>
              <a:rPr lang="en-US" dirty="0"/>
              <a:t>Venue and Operational Planning</a:t>
            </a:r>
          </a:p>
        </p:txBody>
      </p:sp>
      <p:grpSp>
        <p:nvGrpSpPr>
          <p:cNvPr id="33" name="Group 32">
            <a:extLst>
              <a:ext uri="{FF2B5EF4-FFF2-40B4-BE49-F238E27FC236}">
                <a16:creationId xmlns:a16="http://schemas.microsoft.com/office/drawing/2014/main" id="{E4525A32-4794-5411-E9E2-E8A144C59CFA}"/>
              </a:ext>
            </a:extLst>
          </p:cNvPr>
          <p:cNvGrpSpPr/>
          <p:nvPr/>
        </p:nvGrpSpPr>
        <p:grpSpPr>
          <a:xfrm>
            <a:off x="935723" y="2340292"/>
            <a:ext cx="11173849" cy="3921961"/>
            <a:chOff x="178800" y="2430684"/>
            <a:chExt cx="9600635" cy="2604303"/>
          </a:xfrm>
        </p:grpSpPr>
        <p:grpSp>
          <p:nvGrpSpPr>
            <p:cNvPr id="34" name="Group 33">
              <a:extLst>
                <a:ext uri="{FF2B5EF4-FFF2-40B4-BE49-F238E27FC236}">
                  <a16:creationId xmlns:a16="http://schemas.microsoft.com/office/drawing/2014/main" id="{A83EE0BD-2846-C2B5-3D7F-FE6B5D3BFDA0}"/>
                </a:ext>
              </a:extLst>
            </p:cNvPr>
            <p:cNvGrpSpPr/>
            <p:nvPr/>
          </p:nvGrpSpPr>
          <p:grpSpPr>
            <a:xfrm>
              <a:off x="2890140" y="2430684"/>
              <a:ext cx="3372573" cy="2604303"/>
              <a:chOff x="2673751" y="1041721"/>
              <a:chExt cx="3372573" cy="2604303"/>
            </a:xfrm>
          </p:grpSpPr>
          <p:sp>
            <p:nvSpPr>
              <p:cNvPr id="64" name="Rounded Rectangle 1">
                <a:extLst>
                  <a:ext uri="{FF2B5EF4-FFF2-40B4-BE49-F238E27FC236}">
                    <a16:creationId xmlns:a16="http://schemas.microsoft.com/office/drawing/2014/main" id="{12D702E1-43E2-4FE8-F986-7505CCC86CEE}"/>
                  </a:ext>
                </a:extLst>
              </p:cNvPr>
              <p:cNvSpPr/>
              <p:nvPr/>
            </p:nvSpPr>
            <p:spPr>
              <a:xfrm>
                <a:off x="2673751" y="1041721"/>
                <a:ext cx="3372573" cy="2604303"/>
              </a:xfrm>
              <a:custGeom>
                <a:avLst/>
                <a:gdLst/>
                <a:ahLst/>
                <a:cxnLst/>
                <a:rect l="0" t="0" r="0" b="0"/>
                <a:pathLst>
                  <a:path w="3372573" h="2604303">
                    <a:moveTo>
                      <a:pt x="1302151" y="2604303"/>
                    </a:moveTo>
                    <a:cubicBezTo>
                      <a:pt x="582993" y="2604303"/>
                      <a:pt x="0" y="2021310"/>
                      <a:pt x="0" y="1302151"/>
                    </a:cubicBezTo>
                    <a:cubicBezTo>
                      <a:pt x="0" y="1107747"/>
                      <a:pt x="42602" y="923292"/>
                      <a:pt x="118978" y="757615"/>
                    </a:cubicBezTo>
                    <a:cubicBezTo>
                      <a:pt x="172501" y="914238"/>
                      <a:pt x="209504" y="1110289"/>
                      <a:pt x="209504" y="1353008"/>
                    </a:cubicBezTo>
                    <a:cubicBezTo>
                      <a:pt x="236068" y="1933495"/>
                      <a:pt x="715102" y="2395966"/>
                      <a:pt x="1302151" y="2395966"/>
                    </a:cubicBezTo>
                    <a:cubicBezTo>
                      <a:pt x="1906245" y="2395966"/>
                      <a:pt x="2395959" y="1906252"/>
                      <a:pt x="2395959" y="1302158"/>
                    </a:cubicBezTo>
                    <a:cubicBezTo>
                      <a:pt x="2395959" y="1112753"/>
                      <a:pt x="2346111" y="934592"/>
                      <a:pt x="2259053" y="779244"/>
                    </a:cubicBezTo>
                    <a:cubicBezTo>
                      <a:pt x="2361263" y="454852"/>
                      <a:pt x="2534855" y="416688"/>
                      <a:pt x="2534855" y="416688"/>
                    </a:cubicBezTo>
                    <a:lnTo>
                      <a:pt x="1933117" y="416688"/>
                    </a:lnTo>
                    <a:cubicBezTo>
                      <a:pt x="1749461" y="285641"/>
                      <a:pt x="1524781" y="208351"/>
                      <a:pt x="1284789" y="208351"/>
                    </a:cubicBezTo>
                    <a:lnTo>
                      <a:pt x="595325" y="208351"/>
                    </a:lnTo>
                    <a:cubicBezTo>
                      <a:pt x="795510" y="78722"/>
                      <a:pt x="1033537" y="2555"/>
                      <a:pt x="1289191" y="63"/>
                    </a:cubicBezTo>
                    <a:lnTo>
                      <a:pt x="3372573" y="0"/>
                    </a:lnTo>
                    <a:cubicBezTo>
                      <a:pt x="3372573" y="0"/>
                      <a:pt x="2603153" y="285284"/>
                      <a:pt x="2603153" y="1357390"/>
                    </a:cubicBezTo>
                    <a:cubicBezTo>
                      <a:pt x="2574210" y="2050927"/>
                      <a:pt x="2002805" y="2604303"/>
                      <a:pt x="1302151" y="2604303"/>
                    </a:cubicBezTo>
                    <a:close/>
                  </a:path>
                </a:pathLst>
              </a:custGeom>
              <a:solidFill>
                <a:srgbClr val="92BD39"/>
              </a:solidFill>
              <a:ln>
                <a:noFill/>
              </a:ln>
            </p:spPr>
            <p:txBody>
              <a:bodyPr rtlCol="0" anchor="ctr"/>
              <a:lstStyle/>
              <a:p>
                <a:pPr algn="ctr"/>
                <a:endParaRPr/>
              </a:p>
            </p:txBody>
          </p:sp>
          <p:sp>
            <p:nvSpPr>
              <p:cNvPr id="65" name="Rounded Rectangle 2">
                <a:extLst>
                  <a:ext uri="{FF2B5EF4-FFF2-40B4-BE49-F238E27FC236}">
                    <a16:creationId xmlns:a16="http://schemas.microsoft.com/office/drawing/2014/main" id="{C9751C21-71E5-41A7-1F83-7BF9A264B033}"/>
                  </a:ext>
                </a:extLst>
              </p:cNvPr>
              <p:cNvSpPr/>
              <p:nvPr/>
            </p:nvSpPr>
            <p:spPr>
              <a:xfrm>
                <a:off x="2673751" y="1041721"/>
                <a:ext cx="3372573" cy="2604303"/>
              </a:xfrm>
              <a:custGeom>
                <a:avLst/>
                <a:gdLst/>
                <a:ahLst/>
                <a:cxnLst/>
                <a:rect l="0" t="0" r="0" b="0"/>
                <a:pathLst>
                  <a:path w="3372573" h="2604303">
                    <a:moveTo>
                      <a:pt x="1302151" y="2604303"/>
                    </a:moveTo>
                    <a:cubicBezTo>
                      <a:pt x="582993" y="2604303"/>
                      <a:pt x="0" y="2021310"/>
                      <a:pt x="0" y="1302151"/>
                    </a:cubicBezTo>
                    <a:cubicBezTo>
                      <a:pt x="0" y="1107747"/>
                      <a:pt x="42602" y="923292"/>
                      <a:pt x="118978" y="757615"/>
                    </a:cubicBezTo>
                    <a:cubicBezTo>
                      <a:pt x="172501" y="914238"/>
                      <a:pt x="209504" y="1110289"/>
                      <a:pt x="209504" y="1353008"/>
                    </a:cubicBezTo>
                    <a:cubicBezTo>
                      <a:pt x="236068" y="1933495"/>
                      <a:pt x="715102" y="2395966"/>
                      <a:pt x="1302151" y="2395966"/>
                    </a:cubicBezTo>
                    <a:cubicBezTo>
                      <a:pt x="1906245" y="2395966"/>
                      <a:pt x="2395959" y="1906252"/>
                      <a:pt x="2395959" y="1302158"/>
                    </a:cubicBezTo>
                    <a:cubicBezTo>
                      <a:pt x="2395959" y="1112753"/>
                      <a:pt x="2346111" y="934592"/>
                      <a:pt x="2259053" y="779244"/>
                    </a:cubicBezTo>
                    <a:cubicBezTo>
                      <a:pt x="2361263" y="454852"/>
                      <a:pt x="2534855" y="416688"/>
                      <a:pt x="2534855" y="416688"/>
                    </a:cubicBezTo>
                    <a:lnTo>
                      <a:pt x="1933117" y="416688"/>
                    </a:lnTo>
                    <a:cubicBezTo>
                      <a:pt x="1749461" y="285641"/>
                      <a:pt x="1524781" y="208351"/>
                      <a:pt x="1284789" y="208351"/>
                    </a:cubicBezTo>
                    <a:lnTo>
                      <a:pt x="595325" y="208351"/>
                    </a:lnTo>
                    <a:cubicBezTo>
                      <a:pt x="795510" y="78722"/>
                      <a:pt x="1033537" y="2555"/>
                      <a:pt x="1289191" y="63"/>
                    </a:cubicBezTo>
                    <a:lnTo>
                      <a:pt x="3372573" y="0"/>
                    </a:lnTo>
                    <a:cubicBezTo>
                      <a:pt x="3372573" y="0"/>
                      <a:pt x="2603153" y="285284"/>
                      <a:pt x="2603153" y="1357390"/>
                    </a:cubicBezTo>
                    <a:cubicBezTo>
                      <a:pt x="2574210" y="2050927"/>
                      <a:pt x="2002805" y="2604303"/>
                      <a:pt x="1302151" y="2604303"/>
                    </a:cubicBezTo>
                    <a:close/>
                  </a:path>
                </a:pathLst>
              </a:custGeom>
              <a:noFill/>
              <a:ln w="13021">
                <a:solidFill>
                  <a:srgbClr val="484848"/>
                </a:solidFill>
              </a:ln>
            </p:spPr>
            <p:txBody>
              <a:bodyPr rtlCol="0" anchor="ctr"/>
              <a:lstStyle/>
              <a:p>
                <a:pPr algn="ctr"/>
                <a:endParaRPr/>
              </a:p>
            </p:txBody>
          </p:sp>
        </p:grpSp>
        <p:grpSp>
          <p:nvGrpSpPr>
            <p:cNvPr id="35" name="Group 34">
              <a:extLst>
                <a:ext uri="{FF2B5EF4-FFF2-40B4-BE49-F238E27FC236}">
                  <a16:creationId xmlns:a16="http://schemas.microsoft.com/office/drawing/2014/main" id="{45E9FCC0-96C2-6AC0-7EEC-9194E46B9A32}"/>
                </a:ext>
              </a:extLst>
            </p:cNvPr>
            <p:cNvGrpSpPr/>
            <p:nvPr/>
          </p:nvGrpSpPr>
          <p:grpSpPr>
            <a:xfrm>
              <a:off x="2616689" y="2639035"/>
              <a:ext cx="2669411" cy="2187615"/>
              <a:chOff x="2400300" y="1250072"/>
              <a:chExt cx="2669411" cy="2187615"/>
            </a:xfrm>
          </p:grpSpPr>
          <p:sp>
            <p:nvSpPr>
              <p:cNvPr id="62" name="Rounded Rectangle 4">
                <a:extLst>
                  <a:ext uri="{FF2B5EF4-FFF2-40B4-BE49-F238E27FC236}">
                    <a16:creationId xmlns:a16="http://schemas.microsoft.com/office/drawing/2014/main" id="{7F832CBA-670E-AEF1-B24F-8E1BE0599401}"/>
                  </a:ext>
                </a:extLst>
              </p:cNvPr>
              <p:cNvSpPr/>
              <p:nvPr/>
            </p:nvSpPr>
            <p:spPr>
              <a:xfrm>
                <a:off x="2400300" y="1250072"/>
                <a:ext cx="2669411" cy="2187615"/>
              </a:xfrm>
              <a:custGeom>
                <a:avLst/>
                <a:gdLst/>
                <a:ahLst/>
                <a:cxnLst/>
                <a:rect l="0" t="0" r="0" b="0"/>
                <a:pathLst>
                  <a:path w="2669411" h="2187615">
                    <a:moveTo>
                      <a:pt x="2206569" y="208337"/>
                    </a:moveTo>
                    <a:lnTo>
                      <a:pt x="1558241" y="208337"/>
                    </a:lnTo>
                    <a:cubicBezTo>
                      <a:pt x="1347498" y="212354"/>
                      <a:pt x="1154807" y="290027"/>
                      <a:pt x="1004792" y="416680"/>
                    </a:cubicBezTo>
                    <a:lnTo>
                      <a:pt x="703162" y="416680"/>
                    </a:lnTo>
                    <a:cubicBezTo>
                      <a:pt x="703162" y="416680"/>
                      <a:pt x="783462" y="420249"/>
                      <a:pt x="841088" y="599009"/>
                    </a:cubicBezTo>
                    <a:cubicBezTo>
                      <a:pt x="745778" y="740295"/>
                      <a:pt x="690140" y="910559"/>
                      <a:pt x="690140" y="1093800"/>
                    </a:cubicBezTo>
                    <a:cubicBezTo>
                      <a:pt x="690140" y="1582829"/>
                      <a:pt x="1086576" y="1979263"/>
                      <a:pt x="1575603" y="1979263"/>
                    </a:cubicBezTo>
                    <a:cubicBezTo>
                      <a:pt x="2047646" y="1979263"/>
                      <a:pt x="2433416" y="1609889"/>
                      <a:pt x="2459645" y="1144410"/>
                    </a:cubicBezTo>
                    <a:cubicBezTo>
                      <a:pt x="2459645" y="891402"/>
                      <a:pt x="2489862" y="706235"/>
                      <a:pt x="2532505" y="570893"/>
                    </a:cubicBezTo>
                    <a:cubicBezTo>
                      <a:pt x="2619563" y="726241"/>
                      <a:pt x="2669411" y="904402"/>
                      <a:pt x="2669411" y="1093807"/>
                    </a:cubicBezTo>
                    <a:cubicBezTo>
                      <a:pt x="2669411" y="1697901"/>
                      <a:pt x="2179697" y="2187615"/>
                      <a:pt x="1575603" y="2187615"/>
                    </a:cubicBezTo>
                    <a:cubicBezTo>
                      <a:pt x="988554" y="2187615"/>
                      <a:pt x="509520" y="1725144"/>
                      <a:pt x="482956" y="1144657"/>
                    </a:cubicBezTo>
                    <a:cubicBezTo>
                      <a:pt x="482956" y="267791"/>
                      <a:pt x="0" y="0"/>
                      <a:pt x="0" y="0"/>
                    </a:cubicBezTo>
                    <a:lnTo>
                      <a:pt x="1558241" y="0"/>
                    </a:lnTo>
                    <a:cubicBezTo>
                      <a:pt x="1798233" y="0"/>
                      <a:pt x="2022912" y="77290"/>
                      <a:pt x="2206569" y="208337"/>
                    </a:cubicBezTo>
                    <a:close/>
                  </a:path>
                </a:pathLst>
              </a:custGeom>
              <a:solidFill>
                <a:srgbClr val="3CC583"/>
              </a:solidFill>
              <a:ln>
                <a:noFill/>
              </a:ln>
            </p:spPr>
            <p:txBody>
              <a:bodyPr rtlCol="0" anchor="ctr"/>
              <a:lstStyle/>
              <a:p>
                <a:pPr algn="ctr"/>
                <a:endParaRPr/>
              </a:p>
            </p:txBody>
          </p:sp>
          <p:sp>
            <p:nvSpPr>
              <p:cNvPr id="63" name="Rounded Rectangle 5">
                <a:extLst>
                  <a:ext uri="{FF2B5EF4-FFF2-40B4-BE49-F238E27FC236}">
                    <a16:creationId xmlns:a16="http://schemas.microsoft.com/office/drawing/2014/main" id="{7ED25498-C232-3780-A3F6-35170F4BA523}"/>
                  </a:ext>
                </a:extLst>
              </p:cNvPr>
              <p:cNvSpPr/>
              <p:nvPr/>
            </p:nvSpPr>
            <p:spPr>
              <a:xfrm>
                <a:off x="2400300" y="1250072"/>
                <a:ext cx="2669411" cy="2187615"/>
              </a:xfrm>
              <a:custGeom>
                <a:avLst/>
                <a:gdLst/>
                <a:ahLst/>
                <a:cxnLst/>
                <a:rect l="0" t="0" r="0" b="0"/>
                <a:pathLst>
                  <a:path w="2669411" h="2187615">
                    <a:moveTo>
                      <a:pt x="2206569" y="208337"/>
                    </a:moveTo>
                    <a:lnTo>
                      <a:pt x="1558241" y="208337"/>
                    </a:lnTo>
                    <a:cubicBezTo>
                      <a:pt x="1347498" y="212354"/>
                      <a:pt x="1154807" y="290027"/>
                      <a:pt x="1004792" y="416680"/>
                    </a:cubicBezTo>
                    <a:lnTo>
                      <a:pt x="703162" y="416680"/>
                    </a:lnTo>
                    <a:cubicBezTo>
                      <a:pt x="703162" y="416680"/>
                      <a:pt x="783462" y="420249"/>
                      <a:pt x="841088" y="599009"/>
                    </a:cubicBezTo>
                    <a:cubicBezTo>
                      <a:pt x="745778" y="740295"/>
                      <a:pt x="690140" y="910559"/>
                      <a:pt x="690140" y="1093800"/>
                    </a:cubicBezTo>
                    <a:cubicBezTo>
                      <a:pt x="690140" y="1582829"/>
                      <a:pt x="1086576" y="1979263"/>
                      <a:pt x="1575603" y="1979263"/>
                    </a:cubicBezTo>
                    <a:cubicBezTo>
                      <a:pt x="2047646" y="1979263"/>
                      <a:pt x="2433416" y="1609889"/>
                      <a:pt x="2459645" y="1144410"/>
                    </a:cubicBezTo>
                    <a:cubicBezTo>
                      <a:pt x="2459645" y="891402"/>
                      <a:pt x="2489862" y="706235"/>
                      <a:pt x="2532505" y="570893"/>
                    </a:cubicBezTo>
                    <a:cubicBezTo>
                      <a:pt x="2619563" y="726241"/>
                      <a:pt x="2669411" y="904402"/>
                      <a:pt x="2669411" y="1093807"/>
                    </a:cubicBezTo>
                    <a:cubicBezTo>
                      <a:pt x="2669411" y="1697901"/>
                      <a:pt x="2179697" y="2187615"/>
                      <a:pt x="1575603" y="2187615"/>
                    </a:cubicBezTo>
                    <a:cubicBezTo>
                      <a:pt x="988554" y="2187615"/>
                      <a:pt x="509520" y="1725144"/>
                      <a:pt x="482956" y="1144657"/>
                    </a:cubicBezTo>
                    <a:cubicBezTo>
                      <a:pt x="482956" y="267791"/>
                      <a:pt x="0" y="0"/>
                      <a:pt x="0" y="0"/>
                    </a:cubicBezTo>
                    <a:lnTo>
                      <a:pt x="1558241" y="0"/>
                    </a:lnTo>
                    <a:cubicBezTo>
                      <a:pt x="1798233" y="0"/>
                      <a:pt x="2022912" y="77290"/>
                      <a:pt x="2206569" y="208337"/>
                    </a:cubicBezTo>
                    <a:close/>
                  </a:path>
                </a:pathLst>
              </a:custGeom>
              <a:noFill/>
              <a:ln w="13021">
                <a:solidFill>
                  <a:srgbClr val="484848"/>
                </a:solidFill>
              </a:ln>
            </p:spPr>
            <p:txBody>
              <a:bodyPr rtlCol="0" anchor="ctr"/>
              <a:lstStyle/>
              <a:p>
                <a:pPr algn="ctr"/>
                <a:endParaRPr/>
              </a:p>
            </p:txBody>
          </p:sp>
        </p:grpSp>
        <p:grpSp>
          <p:nvGrpSpPr>
            <p:cNvPr id="36" name="Group 35">
              <a:extLst>
                <a:ext uri="{FF2B5EF4-FFF2-40B4-BE49-F238E27FC236}">
                  <a16:creationId xmlns:a16="http://schemas.microsoft.com/office/drawing/2014/main" id="{15F2E2CF-FC4D-E823-AC5C-9C8AB126F9B1}"/>
                </a:ext>
              </a:extLst>
            </p:cNvPr>
            <p:cNvGrpSpPr/>
            <p:nvPr/>
          </p:nvGrpSpPr>
          <p:grpSpPr>
            <a:xfrm>
              <a:off x="3306829" y="2847373"/>
              <a:ext cx="2118167" cy="1770926"/>
              <a:chOff x="3090440" y="1458410"/>
              <a:chExt cx="2118167" cy="1770926"/>
            </a:xfrm>
          </p:grpSpPr>
          <p:sp>
            <p:nvSpPr>
              <p:cNvPr id="60" name="Rounded Rectangle 7">
                <a:extLst>
                  <a:ext uri="{FF2B5EF4-FFF2-40B4-BE49-F238E27FC236}">
                    <a16:creationId xmlns:a16="http://schemas.microsoft.com/office/drawing/2014/main" id="{140C66DC-9CCB-2E23-71D8-457B3F8672F3}"/>
                  </a:ext>
                </a:extLst>
              </p:cNvPr>
              <p:cNvSpPr/>
              <p:nvPr/>
            </p:nvSpPr>
            <p:spPr>
              <a:xfrm>
                <a:off x="3090440" y="1458410"/>
                <a:ext cx="2118167" cy="1770926"/>
              </a:xfrm>
              <a:custGeom>
                <a:avLst/>
                <a:gdLst/>
                <a:ahLst/>
                <a:cxnLst/>
                <a:rect l="0" t="0" r="0" b="0"/>
                <a:pathLst>
                  <a:path w="2118167" h="1770926">
                    <a:moveTo>
                      <a:pt x="885463" y="1770926"/>
                    </a:moveTo>
                    <a:cubicBezTo>
                      <a:pt x="396435" y="1770926"/>
                      <a:pt x="0" y="1374490"/>
                      <a:pt x="0" y="885463"/>
                    </a:cubicBezTo>
                    <a:cubicBezTo>
                      <a:pt x="0" y="702221"/>
                      <a:pt x="55638" y="531956"/>
                      <a:pt x="150948" y="390672"/>
                    </a:cubicBezTo>
                    <a:cubicBezTo>
                      <a:pt x="183196" y="490710"/>
                      <a:pt x="208344" y="645613"/>
                      <a:pt x="208344" y="885461"/>
                    </a:cubicBezTo>
                    <a:cubicBezTo>
                      <a:pt x="208344" y="1259423"/>
                      <a:pt x="511500" y="1562580"/>
                      <a:pt x="885463" y="1562580"/>
                    </a:cubicBezTo>
                    <a:cubicBezTo>
                      <a:pt x="1259425" y="1562580"/>
                      <a:pt x="1562582" y="1259423"/>
                      <a:pt x="1562582" y="885461"/>
                    </a:cubicBezTo>
                    <a:cubicBezTo>
                      <a:pt x="1562582" y="511499"/>
                      <a:pt x="1242063" y="208342"/>
                      <a:pt x="868101" y="208342"/>
                    </a:cubicBezTo>
                    <a:lnTo>
                      <a:pt x="314651" y="208342"/>
                    </a:lnTo>
                    <a:cubicBezTo>
                      <a:pt x="464666" y="81690"/>
                      <a:pt x="657357" y="4015"/>
                      <a:pt x="868101" y="0"/>
                    </a:cubicBezTo>
                    <a:lnTo>
                      <a:pt x="2118167" y="0"/>
                    </a:lnTo>
                    <a:cubicBezTo>
                      <a:pt x="2118167" y="0"/>
                      <a:pt x="1769504" y="76652"/>
                      <a:pt x="1769504" y="936072"/>
                    </a:cubicBezTo>
                    <a:cubicBezTo>
                      <a:pt x="1743275" y="1401552"/>
                      <a:pt x="1357505" y="1770926"/>
                      <a:pt x="885463" y="1770926"/>
                    </a:cubicBezTo>
                    <a:close/>
                  </a:path>
                </a:pathLst>
              </a:custGeom>
              <a:solidFill>
                <a:srgbClr val="1EABDA"/>
              </a:solidFill>
              <a:ln>
                <a:noFill/>
              </a:ln>
            </p:spPr>
            <p:txBody>
              <a:bodyPr rtlCol="0" anchor="ctr"/>
              <a:lstStyle/>
              <a:p>
                <a:pPr algn="ctr"/>
                <a:endParaRPr/>
              </a:p>
            </p:txBody>
          </p:sp>
          <p:sp>
            <p:nvSpPr>
              <p:cNvPr id="61" name="Rounded Rectangle 8">
                <a:extLst>
                  <a:ext uri="{FF2B5EF4-FFF2-40B4-BE49-F238E27FC236}">
                    <a16:creationId xmlns:a16="http://schemas.microsoft.com/office/drawing/2014/main" id="{6BFCB6BA-A21C-BAEF-A3A4-512989427AE7}"/>
                  </a:ext>
                </a:extLst>
              </p:cNvPr>
              <p:cNvSpPr/>
              <p:nvPr/>
            </p:nvSpPr>
            <p:spPr>
              <a:xfrm>
                <a:off x="3090440" y="1458410"/>
                <a:ext cx="2118167" cy="1770926"/>
              </a:xfrm>
              <a:custGeom>
                <a:avLst/>
                <a:gdLst/>
                <a:ahLst/>
                <a:cxnLst/>
                <a:rect l="0" t="0" r="0" b="0"/>
                <a:pathLst>
                  <a:path w="2118167" h="1770926">
                    <a:moveTo>
                      <a:pt x="885463" y="1770926"/>
                    </a:moveTo>
                    <a:cubicBezTo>
                      <a:pt x="396435" y="1770926"/>
                      <a:pt x="0" y="1374490"/>
                      <a:pt x="0" y="885463"/>
                    </a:cubicBezTo>
                    <a:cubicBezTo>
                      <a:pt x="0" y="702221"/>
                      <a:pt x="55638" y="531956"/>
                      <a:pt x="150948" y="390672"/>
                    </a:cubicBezTo>
                    <a:cubicBezTo>
                      <a:pt x="183196" y="490710"/>
                      <a:pt x="208344" y="645613"/>
                      <a:pt x="208344" y="885461"/>
                    </a:cubicBezTo>
                    <a:cubicBezTo>
                      <a:pt x="208344" y="1259423"/>
                      <a:pt x="511500" y="1562580"/>
                      <a:pt x="885463" y="1562580"/>
                    </a:cubicBezTo>
                    <a:cubicBezTo>
                      <a:pt x="1259425" y="1562580"/>
                      <a:pt x="1562582" y="1259423"/>
                      <a:pt x="1562582" y="885461"/>
                    </a:cubicBezTo>
                    <a:cubicBezTo>
                      <a:pt x="1562582" y="511499"/>
                      <a:pt x="1242063" y="208342"/>
                      <a:pt x="868101" y="208342"/>
                    </a:cubicBezTo>
                    <a:lnTo>
                      <a:pt x="314651" y="208342"/>
                    </a:lnTo>
                    <a:cubicBezTo>
                      <a:pt x="464666" y="81690"/>
                      <a:pt x="657357" y="4015"/>
                      <a:pt x="868101" y="0"/>
                    </a:cubicBezTo>
                    <a:lnTo>
                      <a:pt x="2118167" y="0"/>
                    </a:lnTo>
                    <a:cubicBezTo>
                      <a:pt x="2118167" y="0"/>
                      <a:pt x="1769504" y="76652"/>
                      <a:pt x="1769504" y="936072"/>
                    </a:cubicBezTo>
                    <a:cubicBezTo>
                      <a:pt x="1743275" y="1401552"/>
                      <a:pt x="1357505" y="1770926"/>
                      <a:pt x="885463" y="1770926"/>
                    </a:cubicBezTo>
                    <a:close/>
                  </a:path>
                </a:pathLst>
              </a:custGeom>
              <a:noFill/>
              <a:ln w="13021">
                <a:solidFill>
                  <a:srgbClr val="484848"/>
                </a:solidFill>
              </a:ln>
            </p:spPr>
            <p:txBody>
              <a:bodyPr rtlCol="0" anchor="ctr"/>
              <a:lstStyle/>
              <a:p>
                <a:pPr algn="ctr"/>
                <a:endParaRPr/>
              </a:p>
            </p:txBody>
          </p:sp>
        </p:grpSp>
        <p:grpSp>
          <p:nvGrpSpPr>
            <p:cNvPr id="37" name="Group 36">
              <a:extLst>
                <a:ext uri="{FF2B5EF4-FFF2-40B4-BE49-F238E27FC236}">
                  <a16:creationId xmlns:a16="http://schemas.microsoft.com/office/drawing/2014/main" id="{DFB7C23B-0890-70A1-A231-F25500700ED8}"/>
                </a:ext>
              </a:extLst>
            </p:cNvPr>
            <p:cNvGrpSpPr/>
            <p:nvPr/>
          </p:nvGrpSpPr>
          <p:grpSpPr>
            <a:xfrm>
              <a:off x="3319851" y="3055567"/>
              <a:ext cx="1549560" cy="1354386"/>
              <a:chOff x="3103462" y="1666604"/>
              <a:chExt cx="1549560" cy="1354386"/>
            </a:xfrm>
          </p:grpSpPr>
          <p:sp>
            <p:nvSpPr>
              <p:cNvPr id="58" name="Rounded Rectangle 10">
                <a:extLst>
                  <a:ext uri="{FF2B5EF4-FFF2-40B4-BE49-F238E27FC236}">
                    <a16:creationId xmlns:a16="http://schemas.microsoft.com/office/drawing/2014/main" id="{FA6C0829-422A-6A2B-63E9-8773624E48E3}"/>
                  </a:ext>
                </a:extLst>
              </p:cNvPr>
              <p:cNvSpPr/>
              <p:nvPr/>
            </p:nvSpPr>
            <p:spPr>
              <a:xfrm>
                <a:off x="3103462" y="1666604"/>
                <a:ext cx="1549560" cy="1354386"/>
              </a:xfrm>
              <a:custGeom>
                <a:avLst/>
                <a:gdLst/>
                <a:ahLst/>
                <a:cxnLst/>
                <a:rect l="0" t="0" r="0" b="0"/>
                <a:pathLst>
                  <a:path w="1549560" h="1354386">
                    <a:moveTo>
                      <a:pt x="855079" y="148"/>
                    </a:moveTo>
                    <a:cubicBezTo>
                      <a:pt x="1229042" y="148"/>
                      <a:pt x="1549560" y="303305"/>
                      <a:pt x="1549560" y="677267"/>
                    </a:cubicBezTo>
                    <a:cubicBezTo>
                      <a:pt x="1549560" y="1051229"/>
                      <a:pt x="1246404" y="1354386"/>
                      <a:pt x="872441" y="1354386"/>
                    </a:cubicBezTo>
                    <a:cubicBezTo>
                      <a:pt x="498479" y="1354386"/>
                      <a:pt x="195322" y="1051229"/>
                      <a:pt x="195322" y="677267"/>
                    </a:cubicBezTo>
                    <a:cubicBezTo>
                      <a:pt x="195422" y="688998"/>
                      <a:pt x="195322" y="675815"/>
                      <a:pt x="195322" y="677267"/>
                    </a:cubicBezTo>
                    <a:cubicBezTo>
                      <a:pt x="195322" y="8829"/>
                      <a:pt x="0" y="148"/>
                      <a:pt x="0" y="148"/>
                    </a:cubicBezTo>
                    <a:lnTo>
                      <a:pt x="855079" y="148"/>
                    </a:lnTo>
                    <a:cubicBezTo>
                      <a:pt x="860922" y="0"/>
                      <a:pt x="849201" y="148"/>
                      <a:pt x="855079" y="148"/>
                    </a:cubicBezTo>
                    <a:close/>
                  </a:path>
                </a:pathLst>
              </a:custGeom>
              <a:solidFill>
                <a:srgbClr val="4E88E7"/>
              </a:solidFill>
              <a:ln>
                <a:noFill/>
              </a:ln>
            </p:spPr>
            <p:txBody>
              <a:bodyPr rtlCol="0" anchor="ctr"/>
              <a:lstStyle/>
              <a:p>
                <a:pPr algn="ctr"/>
                <a:endParaRPr/>
              </a:p>
            </p:txBody>
          </p:sp>
          <p:sp>
            <p:nvSpPr>
              <p:cNvPr id="59" name="Rounded Rectangle 11">
                <a:extLst>
                  <a:ext uri="{FF2B5EF4-FFF2-40B4-BE49-F238E27FC236}">
                    <a16:creationId xmlns:a16="http://schemas.microsoft.com/office/drawing/2014/main" id="{2062F769-DAD2-9332-F88D-49E46C27D7E0}"/>
                  </a:ext>
                </a:extLst>
              </p:cNvPr>
              <p:cNvSpPr/>
              <p:nvPr/>
            </p:nvSpPr>
            <p:spPr>
              <a:xfrm>
                <a:off x="3103462" y="1666604"/>
                <a:ext cx="1549560" cy="1354386"/>
              </a:xfrm>
              <a:custGeom>
                <a:avLst/>
                <a:gdLst/>
                <a:ahLst/>
                <a:cxnLst/>
                <a:rect l="0" t="0" r="0" b="0"/>
                <a:pathLst>
                  <a:path w="1549560" h="1354386">
                    <a:moveTo>
                      <a:pt x="855079" y="148"/>
                    </a:moveTo>
                    <a:cubicBezTo>
                      <a:pt x="1229042" y="148"/>
                      <a:pt x="1549560" y="303305"/>
                      <a:pt x="1549560" y="677267"/>
                    </a:cubicBezTo>
                    <a:cubicBezTo>
                      <a:pt x="1549560" y="1051229"/>
                      <a:pt x="1246404" y="1354386"/>
                      <a:pt x="872441" y="1354386"/>
                    </a:cubicBezTo>
                    <a:cubicBezTo>
                      <a:pt x="498479" y="1354386"/>
                      <a:pt x="195322" y="1051229"/>
                      <a:pt x="195322" y="677267"/>
                    </a:cubicBezTo>
                    <a:cubicBezTo>
                      <a:pt x="195422" y="688998"/>
                      <a:pt x="195322" y="675815"/>
                      <a:pt x="195322" y="677267"/>
                    </a:cubicBezTo>
                    <a:cubicBezTo>
                      <a:pt x="195322" y="8829"/>
                      <a:pt x="0" y="148"/>
                      <a:pt x="0" y="148"/>
                    </a:cubicBezTo>
                    <a:lnTo>
                      <a:pt x="855079" y="148"/>
                    </a:lnTo>
                    <a:cubicBezTo>
                      <a:pt x="860922" y="0"/>
                      <a:pt x="849201" y="148"/>
                      <a:pt x="855079" y="148"/>
                    </a:cubicBezTo>
                    <a:close/>
                  </a:path>
                </a:pathLst>
              </a:custGeom>
              <a:noFill/>
              <a:ln w="13021">
                <a:solidFill>
                  <a:srgbClr val="484848"/>
                </a:solidFill>
              </a:ln>
            </p:spPr>
            <p:txBody>
              <a:bodyPr rtlCol="0" anchor="ctr"/>
              <a:lstStyle/>
              <a:p>
                <a:pPr algn="ctr"/>
                <a:endParaRPr/>
              </a:p>
            </p:txBody>
          </p:sp>
        </p:grpSp>
        <p:grpSp>
          <p:nvGrpSpPr>
            <p:cNvPr id="38" name="Group 37">
              <a:extLst>
                <a:ext uri="{FF2B5EF4-FFF2-40B4-BE49-F238E27FC236}">
                  <a16:creationId xmlns:a16="http://schemas.microsoft.com/office/drawing/2014/main" id="{FF5310BB-9202-ED60-79D3-79FB1186B7BB}"/>
                </a:ext>
              </a:extLst>
            </p:cNvPr>
            <p:cNvGrpSpPr/>
            <p:nvPr/>
          </p:nvGrpSpPr>
          <p:grpSpPr>
            <a:xfrm>
              <a:off x="2334556" y="3055717"/>
              <a:ext cx="989635" cy="989635"/>
              <a:chOff x="2118167" y="1666754"/>
              <a:chExt cx="989635" cy="989635"/>
            </a:xfrm>
          </p:grpSpPr>
          <p:sp>
            <p:nvSpPr>
              <p:cNvPr id="56" name="Rounded Rectangle 13">
                <a:extLst>
                  <a:ext uri="{FF2B5EF4-FFF2-40B4-BE49-F238E27FC236}">
                    <a16:creationId xmlns:a16="http://schemas.microsoft.com/office/drawing/2014/main" id="{F7E4691B-94D3-1881-9949-F529F31279F5}"/>
                  </a:ext>
                </a:extLst>
              </p:cNvPr>
              <p:cNvSpPr/>
              <p:nvPr/>
            </p:nvSpPr>
            <p:spPr>
              <a:xfrm>
                <a:off x="2118167" y="2552217"/>
                <a:ext cx="104172" cy="104172"/>
              </a:xfrm>
              <a:custGeom>
                <a:avLst/>
                <a:gdLst/>
                <a:ahLst/>
                <a:cxnLst/>
                <a:rect l="0" t="0" r="0" b="0"/>
                <a:pathLst>
                  <a:path w="104172" h="104172">
                    <a:moveTo>
                      <a:pt x="52086" y="0"/>
                    </a:moveTo>
                    <a:cubicBezTo>
                      <a:pt x="80852" y="0"/>
                      <a:pt x="104172" y="23319"/>
                      <a:pt x="104172" y="52086"/>
                    </a:cubicBezTo>
                    <a:cubicBezTo>
                      <a:pt x="104172" y="80852"/>
                      <a:pt x="80852" y="104172"/>
                      <a:pt x="52086" y="104172"/>
                    </a:cubicBezTo>
                    <a:cubicBezTo>
                      <a:pt x="23319" y="104172"/>
                      <a:pt x="0" y="80852"/>
                      <a:pt x="0" y="52086"/>
                    </a:cubicBezTo>
                    <a:cubicBezTo>
                      <a:pt x="0" y="23319"/>
                      <a:pt x="23319" y="0"/>
                      <a:pt x="52086" y="0"/>
                    </a:cubicBezTo>
                    <a:close/>
                  </a:path>
                </a:pathLst>
              </a:custGeom>
              <a:solidFill>
                <a:srgbClr val="4E88E7"/>
              </a:solidFill>
              <a:ln>
                <a:noFill/>
              </a:ln>
            </p:spPr>
            <p:txBody>
              <a:bodyPr rtlCol="0" anchor="ctr"/>
              <a:lstStyle/>
              <a:p>
                <a:pPr algn="ctr"/>
                <a:endParaRPr/>
              </a:p>
            </p:txBody>
          </p:sp>
          <p:sp>
            <p:nvSpPr>
              <p:cNvPr id="57" name="Rounded Rectangle 14">
                <a:extLst>
                  <a:ext uri="{FF2B5EF4-FFF2-40B4-BE49-F238E27FC236}">
                    <a16:creationId xmlns:a16="http://schemas.microsoft.com/office/drawing/2014/main" id="{68478BB7-E8BD-8758-EC9D-880E2CF33E08}"/>
                  </a:ext>
                </a:extLst>
              </p:cNvPr>
              <p:cNvSpPr/>
              <p:nvPr/>
            </p:nvSpPr>
            <p:spPr>
              <a:xfrm>
                <a:off x="2118167" y="1666754"/>
                <a:ext cx="989635" cy="989635"/>
              </a:xfrm>
              <a:custGeom>
                <a:avLst/>
                <a:gdLst/>
                <a:ahLst/>
                <a:cxnLst/>
                <a:rect l="0" t="0" r="0" b="0"/>
                <a:pathLst>
                  <a:path w="989635" h="989635">
                    <a:moveTo>
                      <a:pt x="52086" y="885463"/>
                    </a:moveTo>
                    <a:cubicBezTo>
                      <a:pt x="80852" y="885463"/>
                      <a:pt x="104172" y="908783"/>
                      <a:pt x="104172" y="937549"/>
                    </a:cubicBezTo>
                    <a:cubicBezTo>
                      <a:pt x="104172" y="966315"/>
                      <a:pt x="80852" y="989635"/>
                      <a:pt x="52086" y="989635"/>
                    </a:cubicBezTo>
                    <a:cubicBezTo>
                      <a:pt x="23319" y="989635"/>
                      <a:pt x="0" y="966315"/>
                      <a:pt x="0" y="937549"/>
                    </a:cubicBezTo>
                    <a:cubicBezTo>
                      <a:pt x="0" y="908783"/>
                      <a:pt x="23319" y="885463"/>
                      <a:pt x="52086" y="885463"/>
                    </a:cubicBezTo>
                    <a:close/>
                    <a:moveTo>
                      <a:pt x="52086" y="885463"/>
                    </a:moveTo>
                    <a:lnTo>
                      <a:pt x="52086" y="0"/>
                    </a:lnTo>
                    <a:lnTo>
                      <a:pt x="989635" y="0"/>
                    </a:lnTo>
                  </a:path>
                </a:pathLst>
              </a:custGeom>
              <a:noFill/>
              <a:ln w="13021">
                <a:solidFill>
                  <a:srgbClr val="484848"/>
                </a:solidFill>
              </a:ln>
            </p:spPr>
            <p:txBody>
              <a:bodyPr rtlCol="0" anchor="ctr"/>
              <a:lstStyle/>
              <a:p>
                <a:pPr algn="ctr"/>
                <a:endParaRPr/>
              </a:p>
            </p:txBody>
          </p:sp>
        </p:grpSp>
        <p:grpSp>
          <p:nvGrpSpPr>
            <p:cNvPr id="39" name="Group 38">
              <a:extLst>
                <a:ext uri="{FF2B5EF4-FFF2-40B4-BE49-F238E27FC236}">
                  <a16:creationId xmlns:a16="http://schemas.microsoft.com/office/drawing/2014/main" id="{792E409E-C3B9-160B-9353-67764DD5ADCB}"/>
                </a:ext>
              </a:extLst>
            </p:cNvPr>
            <p:cNvGrpSpPr/>
            <p:nvPr/>
          </p:nvGrpSpPr>
          <p:grpSpPr>
            <a:xfrm>
              <a:off x="1709523" y="2639028"/>
              <a:ext cx="902825" cy="364603"/>
              <a:chOff x="1493134" y="1250065"/>
              <a:chExt cx="902825" cy="364603"/>
            </a:xfrm>
          </p:grpSpPr>
          <p:sp>
            <p:nvSpPr>
              <p:cNvPr id="54" name="Rounded Rectangle 16">
                <a:extLst>
                  <a:ext uri="{FF2B5EF4-FFF2-40B4-BE49-F238E27FC236}">
                    <a16:creationId xmlns:a16="http://schemas.microsoft.com/office/drawing/2014/main" id="{4A77684B-1287-689E-04B7-054BE8A91AFE}"/>
                  </a:ext>
                </a:extLst>
              </p:cNvPr>
              <p:cNvSpPr/>
              <p:nvPr/>
            </p:nvSpPr>
            <p:spPr>
              <a:xfrm>
                <a:off x="1493134" y="1510496"/>
                <a:ext cx="104172" cy="104172"/>
              </a:xfrm>
              <a:custGeom>
                <a:avLst/>
                <a:gdLst/>
                <a:ahLst/>
                <a:cxnLst/>
                <a:rect l="0" t="0" r="0" b="0"/>
                <a:pathLst>
                  <a:path w="104172" h="104172">
                    <a:moveTo>
                      <a:pt x="52086" y="0"/>
                    </a:moveTo>
                    <a:cubicBezTo>
                      <a:pt x="80852" y="0"/>
                      <a:pt x="104172" y="23319"/>
                      <a:pt x="104172" y="52086"/>
                    </a:cubicBezTo>
                    <a:cubicBezTo>
                      <a:pt x="104172" y="80852"/>
                      <a:pt x="80852" y="104172"/>
                      <a:pt x="52086" y="104172"/>
                    </a:cubicBezTo>
                    <a:cubicBezTo>
                      <a:pt x="23319" y="104172"/>
                      <a:pt x="0" y="80852"/>
                      <a:pt x="0" y="52086"/>
                    </a:cubicBezTo>
                    <a:cubicBezTo>
                      <a:pt x="0" y="23319"/>
                      <a:pt x="23319" y="0"/>
                      <a:pt x="52086" y="0"/>
                    </a:cubicBezTo>
                    <a:close/>
                  </a:path>
                </a:pathLst>
              </a:custGeom>
              <a:solidFill>
                <a:srgbClr val="3CC583"/>
              </a:solidFill>
              <a:ln>
                <a:noFill/>
              </a:ln>
            </p:spPr>
            <p:txBody>
              <a:bodyPr rtlCol="0" anchor="ctr"/>
              <a:lstStyle/>
              <a:p>
                <a:pPr algn="ctr"/>
                <a:endParaRPr/>
              </a:p>
            </p:txBody>
          </p:sp>
          <p:sp>
            <p:nvSpPr>
              <p:cNvPr id="55" name="Rounded Rectangle 17">
                <a:extLst>
                  <a:ext uri="{FF2B5EF4-FFF2-40B4-BE49-F238E27FC236}">
                    <a16:creationId xmlns:a16="http://schemas.microsoft.com/office/drawing/2014/main" id="{71CE2081-2B91-1E86-CB1B-A83A8B11A45E}"/>
                  </a:ext>
                </a:extLst>
              </p:cNvPr>
              <p:cNvSpPr/>
              <p:nvPr/>
            </p:nvSpPr>
            <p:spPr>
              <a:xfrm>
                <a:off x="1493134" y="1250065"/>
                <a:ext cx="902825" cy="364602"/>
              </a:xfrm>
              <a:custGeom>
                <a:avLst/>
                <a:gdLst/>
                <a:ahLst/>
                <a:cxnLst/>
                <a:rect l="0" t="0" r="0" b="0"/>
                <a:pathLst>
                  <a:path w="902825" h="364602">
                    <a:moveTo>
                      <a:pt x="52086" y="260430"/>
                    </a:moveTo>
                    <a:cubicBezTo>
                      <a:pt x="80852" y="260430"/>
                      <a:pt x="104172" y="283750"/>
                      <a:pt x="104172" y="312516"/>
                    </a:cubicBezTo>
                    <a:cubicBezTo>
                      <a:pt x="104172" y="341282"/>
                      <a:pt x="80852" y="364602"/>
                      <a:pt x="52086" y="364602"/>
                    </a:cubicBezTo>
                    <a:cubicBezTo>
                      <a:pt x="23319" y="364602"/>
                      <a:pt x="0" y="341282"/>
                      <a:pt x="0" y="312516"/>
                    </a:cubicBezTo>
                    <a:cubicBezTo>
                      <a:pt x="0" y="283750"/>
                      <a:pt x="23319" y="260430"/>
                      <a:pt x="52086" y="260430"/>
                    </a:cubicBezTo>
                    <a:close/>
                    <a:moveTo>
                      <a:pt x="52086" y="260430"/>
                    </a:moveTo>
                    <a:lnTo>
                      <a:pt x="52086" y="0"/>
                    </a:lnTo>
                    <a:lnTo>
                      <a:pt x="902825" y="0"/>
                    </a:lnTo>
                  </a:path>
                </a:pathLst>
              </a:custGeom>
              <a:noFill/>
              <a:ln w="13021">
                <a:solidFill>
                  <a:srgbClr val="484848"/>
                </a:solidFill>
              </a:ln>
            </p:spPr>
            <p:txBody>
              <a:bodyPr rtlCol="0" anchor="ctr"/>
              <a:lstStyle/>
              <a:p>
                <a:pPr algn="ctr"/>
                <a:endParaRPr/>
              </a:p>
            </p:txBody>
          </p:sp>
        </p:grpSp>
        <p:grpSp>
          <p:nvGrpSpPr>
            <p:cNvPr id="40" name="Group 39">
              <a:extLst>
                <a:ext uri="{FF2B5EF4-FFF2-40B4-BE49-F238E27FC236}">
                  <a16:creationId xmlns:a16="http://schemas.microsoft.com/office/drawing/2014/main" id="{1D3ACAC6-CF49-34D3-F947-397DB45C5B88}"/>
                </a:ext>
              </a:extLst>
            </p:cNvPr>
            <p:cNvGrpSpPr/>
            <p:nvPr/>
          </p:nvGrpSpPr>
          <p:grpSpPr>
            <a:xfrm>
              <a:off x="5424996" y="2847373"/>
              <a:ext cx="885463" cy="1197979"/>
              <a:chOff x="5208607" y="1458410"/>
              <a:chExt cx="885463" cy="1197979"/>
            </a:xfrm>
          </p:grpSpPr>
          <p:sp>
            <p:nvSpPr>
              <p:cNvPr id="52" name="Rounded Rectangle 19">
                <a:extLst>
                  <a:ext uri="{FF2B5EF4-FFF2-40B4-BE49-F238E27FC236}">
                    <a16:creationId xmlns:a16="http://schemas.microsoft.com/office/drawing/2014/main" id="{E0854AF6-FA23-2970-5463-BFD39D8F1438}"/>
                  </a:ext>
                </a:extLst>
              </p:cNvPr>
              <p:cNvSpPr/>
              <p:nvPr/>
            </p:nvSpPr>
            <p:spPr>
              <a:xfrm>
                <a:off x="5989898" y="2552217"/>
                <a:ext cx="104172" cy="104172"/>
              </a:xfrm>
              <a:custGeom>
                <a:avLst/>
                <a:gdLst/>
                <a:ahLst/>
                <a:cxnLst/>
                <a:rect l="0" t="0" r="0" b="0"/>
                <a:pathLst>
                  <a:path w="104172" h="104172">
                    <a:moveTo>
                      <a:pt x="0" y="52086"/>
                    </a:moveTo>
                    <a:cubicBezTo>
                      <a:pt x="0" y="23319"/>
                      <a:pt x="23319" y="0"/>
                      <a:pt x="52086" y="0"/>
                    </a:cubicBezTo>
                    <a:cubicBezTo>
                      <a:pt x="80852" y="0"/>
                      <a:pt x="104172" y="23319"/>
                      <a:pt x="104172" y="52086"/>
                    </a:cubicBezTo>
                    <a:cubicBezTo>
                      <a:pt x="104172" y="80852"/>
                      <a:pt x="80852" y="104172"/>
                      <a:pt x="52086" y="104172"/>
                    </a:cubicBezTo>
                    <a:cubicBezTo>
                      <a:pt x="23319" y="104172"/>
                      <a:pt x="0" y="80852"/>
                      <a:pt x="0" y="52086"/>
                    </a:cubicBezTo>
                  </a:path>
                </a:pathLst>
              </a:custGeom>
              <a:solidFill>
                <a:srgbClr val="1EABDA"/>
              </a:solidFill>
              <a:ln>
                <a:noFill/>
              </a:ln>
            </p:spPr>
            <p:txBody>
              <a:bodyPr rtlCol="0" anchor="ctr"/>
              <a:lstStyle/>
              <a:p>
                <a:pPr algn="ctr"/>
                <a:endParaRPr/>
              </a:p>
            </p:txBody>
          </p:sp>
          <p:sp>
            <p:nvSpPr>
              <p:cNvPr id="53" name="Rounded Rectangle 20">
                <a:extLst>
                  <a:ext uri="{FF2B5EF4-FFF2-40B4-BE49-F238E27FC236}">
                    <a16:creationId xmlns:a16="http://schemas.microsoft.com/office/drawing/2014/main" id="{6BE96130-1AA6-8122-735D-47054519A0BE}"/>
                  </a:ext>
                </a:extLst>
              </p:cNvPr>
              <p:cNvSpPr/>
              <p:nvPr/>
            </p:nvSpPr>
            <p:spPr>
              <a:xfrm>
                <a:off x="5208607" y="1458410"/>
                <a:ext cx="885463" cy="1197979"/>
              </a:xfrm>
              <a:custGeom>
                <a:avLst/>
                <a:gdLst/>
                <a:ahLst/>
                <a:cxnLst/>
                <a:rect l="0" t="0" r="0" b="0"/>
                <a:pathLst>
                  <a:path w="885463" h="1197979">
                    <a:moveTo>
                      <a:pt x="781291" y="1145893"/>
                    </a:moveTo>
                    <a:cubicBezTo>
                      <a:pt x="781291" y="1117127"/>
                      <a:pt x="804610" y="1093807"/>
                      <a:pt x="833377" y="1093807"/>
                    </a:cubicBezTo>
                    <a:cubicBezTo>
                      <a:pt x="862143" y="1093807"/>
                      <a:pt x="885463" y="1117127"/>
                      <a:pt x="885463" y="1145893"/>
                    </a:cubicBezTo>
                    <a:cubicBezTo>
                      <a:pt x="885463" y="1174660"/>
                      <a:pt x="862143" y="1197979"/>
                      <a:pt x="833377" y="1197979"/>
                    </a:cubicBezTo>
                    <a:cubicBezTo>
                      <a:pt x="804610" y="1197979"/>
                      <a:pt x="781291" y="1174660"/>
                      <a:pt x="781291" y="1145893"/>
                    </a:cubicBezTo>
                    <a:moveTo>
                      <a:pt x="0" y="0"/>
                    </a:moveTo>
                    <a:lnTo>
                      <a:pt x="833377" y="0"/>
                    </a:lnTo>
                    <a:lnTo>
                      <a:pt x="833377" y="1093807"/>
                    </a:lnTo>
                  </a:path>
                </a:pathLst>
              </a:custGeom>
              <a:noFill/>
              <a:ln w="13021">
                <a:solidFill>
                  <a:srgbClr val="484848"/>
                </a:solidFill>
              </a:ln>
            </p:spPr>
            <p:txBody>
              <a:bodyPr rtlCol="0" anchor="ctr"/>
              <a:lstStyle/>
              <a:p>
                <a:pPr algn="ctr"/>
                <a:endParaRPr/>
              </a:p>
            </p:txBody>
          </p:sp>
        </p:grpSp>
        <p:grpSp>
          <p:nvGrpSpPr>
            <p:cNvPr id="41" name="Group 40">
              <a:extLst>
                <a:ext uri="{FF2B5EF4-FFF2-40B4-BE49-F238E27FC236}">
                  <a16:creationId xmlns:a16="http://schemas.microsoft.com/office/drawing/2014/main" id="{38A1CD27-1BE6-FBFF-A59D-20A0D48A3DA8}"/>
                </a:ext>
              </a:extLst>
            </p:cNvPr>
            <p:cNvGrpSpPr/>
            <p:nvPr/>
          </p:nvGrpSpPr>
          <p:grpSpPr>
            <a:xfrm>
              <a:off x="6258373" y="2430684"/>
              <a:ext cx="685800" cy="572947"/>
              <a:chOff x="6041984" y="1041721"/>
              <a:chExt cx="685800" cy="572947"/>
            </a:xfrm>
          </p:grpSpPr>
          <p:sp>
            <p:nvSpPr>
              <p:cNvPr id="50" name="Rounded Rectangle 22">
                <a:extLst>
                  <a:ext uri="{FF2B5EF4-FFF2-40B4-BE49-F238E27FC236}">
                    <a16:creationId xmlns:a16="http://schemas.microsoft.com/office/drawing/2014/main" id="{9B5704A5-4A01-97AD-F345-81F9DDC75FE2}"/>
                  </a:ext>
                </a:extLst>
              </p:cNvPr>
              <p:cNvSpPr/>
              <p:nvPr/>
            </p:nvSpPr>
            <p:spPr>
              <a:xfrm>
                <a:off x="6623612" y="1510496"/>
                <a:ext cx="104172" cy="104172"/>
              </a:xfrm>
              <a:custGeom>
                <a:avLst/>
                <a:gdLst/>
                <a:ahLst/>
                <a:cxnLst/>
                <a:rect l="0" t="0" r="0" b="0"/>
                <a:pathLst>
                  <a:path w="104172" h="104172">
                    <a:moveTo>
                      <a:pt x="0" y="52086"/>
                    </a:moveTo>
                    <a:cubicBezTo>
                      <a:pt x="0" y="23319"/>
                      <a:pt x="23319" y="0"/>
                      <a:pt x="52086" y="0"/>
                    </a:cubicBezTo>
                    <a:cubicBezTo>
                      <a:pt x="80852" y="0"/>
                      <a:pt x="104172" y="23319"/>
                      <a:pt x="104172" y="52086"/>
                    </a:cubicBezTo>
                    <a:cubicBezTo>
                      <a:pt x="104172" y="80852"/>
                      <a:pt x="80852" y="104172"/>
                      <a:pt x="52086" y="104172"/>
                    </a:cubicBezTo>
                    <a:cubicBezTo>
                      <a:pt x="23319" y="104172"/>
                      <a:pt x="0" y="80852"/>
                      <a:pt x="0" y="52086"/>
                    </a:cubicBezTo>
                  </a:path>
                </a:pathLst>
              </a:custGeom>
              <a:solidFill>
                <a:srgbClr val="92BD39"/>
              </a:solidFill>
              <a:ln>
                <a:noFill/>
              </a:ln>
            </p:spPr>
            <p:txBody>
              <a:bodyPr rtlCol="0" anchor="ctr"/>
              <a:lstStyle/>
              <a:p>
                <a:pPr algn="ctr"/>
                <a:endParaRPr/>
              </a:p>
            </p:txBody>
          </p:sp>
          <p:sp>
            <p:nvSpPr>
              <p:cNvPr id="51" name="Rounded Rectangle 23">
                <a:extLst>
                  <a:ext uri="{FF2B5EF4-FFF2-40B4-BE49-F238E27FC236}">
                    <a16:creationId xmlns:a16="http://schemas.microsoft.com/office/drawing/2014/main" id="{E85A9EFF-0C34-DB5B-E767-1EC09B7AFB03}"/>
                  </a:ext>
                </a:extLst>
              </p:cNvPr>
              <p:cNvSpPr/>
              <p:nvPr/>
            </p:nvSpPr>
            <p:spPr>
              <a:xfrm>
                <a:off x="6041984" y="1041721"/>
                <a:ext cx="685800" cy="572946"/>
              </a:xfrm>
              <a:custGeom>
                <a:avLst/>
                <a:gdLst/>
                <a:ahLst/>
                <a:cxnLst/>
                <a:rect l="0" t="0" r="0" b="0"/>
                <a:pathLst>
                  <a:path w="685800" h="572946">
                    <a:moveTo>
                      <a:pt x="581627" y="520860"/>
                    </a:moveTo>
                    <a:cubicBezTo>
                      <a:pt x="581627" y="492094"/>
                      <a:pt x="604947" y="468774"/>
                      <a:pt x="633713" y="468774"/>
                    </a:cubicBezTo>
                    <a:cubicBezTo>
                      <a:pt x="662480" y="468774"/>
                      <a:pt x="685800" y="492094"/>
                      <a:pt x="685800" y="520860"/>
                    </a:cubicBezTo>
                    <a:cubicBezTo>
                      <a:pt x="685800" y="549627"/>
                      <a:pt x="662480" y="572946"/>
                      <a:pt x="633713" y="572946"/>
                    </a:cubicBezTo>
                    <a:cubicBezTo>
                      <a:pt x="604947" y="572946"/>
                      <a:pt x="581627" y="549627"/>
                      <a:pt x="581627" y="520860"/>
                    </a:cubicBezTo>
                    <a:moveTo>
                      <a:pt x="0" y="0"/>
                    </a:moveTo>
                    <a:lnTo>
                      <a:pt x="633713" y="0"/>
                    </a:lnTo>
                    <a:lnTo>
                      <a:pt x="633713" y="468774"/>
                    </a:lnTo>
                  </a:path>
                </a:pathLst>
              </a:custGeom>
              <a:noFill/>
              <a:ln w="13021">
                <a:solidFill>
                  <a:srgbClr val="484848"/>
                </a:solidFill>
              </a:ln>
            </p:spPr>
            <p:txBody>
              <a:bodyPr rtlCol="0" anchor="ctr"/>
              <a:lstStyle/>
              <a:p>
                <a:pPr algn="ctr"/>
                <a:endParaRPr/>
              </a:p>
            </p:txBody>
          </p:sp>
        </p:grpSp>
        <p:sp>
          <p:nvSpPr>
            <p:cNvPr id="42" name="TextBox 41">
              <a:extLst>
                <a:ext uri="{FF2B5EF4-FFF2-40B4-BE49-F238E27FC236}">
                  <a16:creationId xmlns:a16="http://schemas.microsoft.com/office/drawing/2014/main" id="{1DF0361C-A3E3-D2B7-C3F3-A1814440B077}"/>
                </a:ext>
              </a:extLst>
            </p:cNvPr>
            <p:cNvSpPr txBox="1"/>
            <p:nvPr/>
          </p:nvSpPr>
          <p:spPr>
            <a:xfrm>
              <a:off x="1091767" y="3073079"/>
              <a:ext cx="870460" cy="163498"/>
            </a:xfrm>
            <a:prstGeom prst="rect">
              <a:avLst/>
            </a:prstGeom>
            <a:noFill/>
            <a:ln>
              <a:noFill/>
            </a:ln>
          </p:spPr>
          <p:txBody>
            <a:bodyPr wrap="none" lIns="0" tIns="0" rIns="0" bIns="0" anchor="t">
              <a:spAutoFit/>
            </a:bodyPr>
            <a:lstStyle/>
            <a:p>
              <a:pPr algn="r"/>
              <a:r>
                <a:rPr sz="1600" b="1" dirty="0">
                  <a:solidFill>
                    <a:srgbClr val="3CC583"/>
                  </a:solidFill>
                  <a:latin typeface="Roboto"/>
                </a:rPr>
                <a:t>Operations</a:t>
              </a:r>
            </a:p>
          </p:txBody>
        </p:sp>
        <p:sp>
          <p:nvSpPr>
            <p:cNvPr id="43" name="TextBox 42">
              <a:extLst>
                <a:ext uri="{FF2B5EF4-FFF2-40B4-BE49-F238E27FC236}">
                  <a16:creationId xmlns:a16="http://schemas.microsoft.com/office/drawing/2014/main" id="{86D25A4E-C096-D831-4382-189ECB63BBC5}"/>
                </a:ext>
              </a:extLst>
            </p:cNvPr>
            <p:cNvSpPr txBox="1"/>
            <p:nvPr/>
          </p:nvSpPr>
          <p:spPr>
            <a:xfrm>
              <a:off x="6796596" y="3073079"/>
              <a:ext cx="1013700" cy="163498"/>
            </a:xfrm>
            <a:prstGeom prst="rect">
              <a:avLst/>
            </a:prstGeom>
            <a:noFill/>
            <a:ln>
              <a:noFill/>
            </a:ln>
          </p:spPr>
          <p:txBody>
            <a:bodyPr wrap="none" lIns="0" tIns="0" rIns="0" bIns="0" anchor="t">
              <a:spAutoFit/>
            </a:bodyPr>
            <a:lstStyle/>
            <a:p>
              <a:pPr algn="l"/>
              <a:r>
                <a:rPr sz="1600" b="1" dirty="0">
                  <a:solidFill>
                    <a:srgbClr val="92BD39"/>
                  </a:solidFill>
                  <a:latin typeface="Roboto"/>
                </a:rPr>
                <a:t>Accessibility</a:t>
              </a:r>
            </a:p>
          </p:txBody>
        </p:sp>
        <p:sp>
          <p:nvSpPr>
            <p:cNvPr id="44" name="TextBox 43">
              <a:extLst>
                <a:ext uri="{FF2B5EF4-FFF2-40B4-BE49-F238E27FC236}">
                  <a16:creationId xmlns:a16="http://schemas.microsoft.com/office/drawing/2014/main" id="{919ED2DF-0EB9-0121-431C-6BCBBAC01AF8}"/>
                </a:ext>
              </a:extLst>
            </p:cNvPr>
            <p:cNvSpPr txBox="1"/>
            <p:nvPr/>
          </p:nvSpPr>
          <p:spPr>
            <a:xfrm>
              <a:off x="178800" y="4386344"/>
              <a:ext cx="2669411" cy="643775"/>
            </a:xfrm>
            <a:prstGeom prst="rect">
              <a:avLst/>
            </a:prstGeom>
            <a:noFill/>
            <a:ln>
              <a:noFill/>
            </a:ln>
          </p:spPr>
          <p:txBody>
            <a:bodyPr wrap="square" lIns="0" tIns="0" rIns="0" bIns="0" anchor="t">
              <a:spAutoFit/>
            </a:bodyPr>
            <a:lstStyle/>
            <a:p>
              <a:pPr marL="171450" indent="-171450" algn="r" rtl="0">
                <a:lnSpc>
                  <a:spcPct val="150000"/>
                </a:lnSpc>
                <a:buFont typeface="Wingdings" panose="05000000000000000000" pitchFamily="2" charset="2"/>
                <a:buChar char="Ø"/>
              </a:pPr>
              <a:r>
                <a:rPr lang="en-US" sz="1200" dirty="0"/>
                <a:t>Cardiff Bay: culturally significant and accessible</a:t>
              </a:r>
            </a:p>
            <a:p>
              <a:pPr marL="171450" indent="-171450" algn="r" rtl="0">
                <a:lnSpc>
                  <a:spcPct val="150000"/>
                </a:lnSpc>
                <a:buFont typeface="Wingdings" panose="05000000000000000000" pitchFamily="2" charset="2"/>
                <a:buChar char="Ø"/>
              </a:pPr>
              <a:r>
                <a:rPr lang="en-US" sz="1200" dirty="0"/>
                <a:t>Wales Millennium Centre and coastal spaces for events (Mallen, 2024)</a:t>
              </a:r>
            </a:p>
            <a:p>
              <a:pPr algn="r"/>
              <a:endParaRPr sz="900" b="0" dirty="0">
                <a:solidFill>
                  <a:srgbClr val="374840"/>
                </a:solidFill>
                <a:latin typeface="Roboto"/>
              </a:endParaRPr>
            </a:p>
          </p:txBody>
        </p:sp>
        <p:sp>
          <p:nvSpPr>
            <p:cNvPr id="45" name="TextBox 44">
              <a:extLst>
                <a:ext uri="{FF2B5EF4-FFF2-40B4-BE49-F238E27FC236}">
                  <a16:creationId xmlns:a16="http://schemas.microsoft.com/office/drawing/2014/main" id="{79A614D2-8461-D24F-2625-B2AD097477B6}"/>
                </a:ext>
              </a:extLst>
            </p:cNvPr>
            <p:cNvSpPr txBox="1"/>
            <p:nvPr/>
          </p:nvSpPr>
          <p:spPr>
            <a:xfrm>
              <a:off x="6796596" y="3381255"/>
              <a:ext cx="2982839" cy="827711"/>
            </a:xfrm>
            <a:prstGeom prst="rect">
              <a:avLst/>
            </a:prstGeom>
            <a:noFill/>
            <a:ln>
              <a:noFill/>
            </a:ln>
          </p:spPr>
          <p:txBody>
            <a:bodyPr wrap="square" lIns="0" tIns="0" rIns="0" bIns="0" anchor="t">
              <a:spAutoFit/>
            </a:bodyPr>
            <a:lstStyle/>
            <a:p>
              <a:pPr marL="171450" indent="-171450">
                <a:lnSpc>
                  <a:spcPct val="150000"/>
                </a:lnSpc>
                <a:buFont typeface="Wingdings" panose="05000000000000000000" pitchFamily="2" charset="2"/>
                <a:buChar char="Ø"/>
              </a:pPr>
              <a:r>
                <a:rPr lang="en-US" sz="1200" dirty="0"/>
                <a:t>Accessible by public transport, car, and special needs vehicles</a:t>
              </a:r>
            </a:p>
            <a:p>
              <a:pPr marL="171450" indent="-171450">
                <a:lnSpc>
                  <a:spcPct val="150000"/>
                </a:lnSpc>
                <a:buFont typeface="Wingdings" panose="05000000000000000000" pitchFamily="2" charset="2"/>
                <a:buChar char="Ø"/>
              </a:pPr>
              <a:r>
                <a:rPr lang="en-US" sz="1200" dirty="0"/>
                <a:t>Ensures welcoming, safe environment aligned with Year of </a:t>
              </a:r>
              <a:r>
                <a:rPr lang="en-US" sz="1200" dirty="0" err="1"/>
                <a:t>Croeso</a:t>
              </a:r>
              <a:endParaRPr lang="en-US" sz="1200" dirty="0"/>
            </a:p>
            <a:p>
              <a:pPr algn="l"/>
              <a:endParaRPr sz="900" b="0" dirty="0">
                <a:solidFill>
                  <a:srgbClr val="424736"/>
                </a:solidFill>
                <a:latin typeface="Roboto"/>
              </a:endParaRPr>
            </a:p>
          </p:txBody>
        </p:sp>
        <p:sp>
          <p:nvSpPr>
            <p:cNvPr id="46" name="TextBox 45">
              <a:extLst>
                <a:ext uri="{FF2B5EF4-FFF2-40B4-BE49-F238E27FC236}">
                  <a16:creationId xmlns:a16="http://schemas.microsoft.com/office/drawing/2014/main" id="{0DB00EA1-90C7-144C-35F1-D94233142F6E}"/>
                </a:ext>
              </a:extLst>
            </p:cNvPr>
            <p:cNvSpPr txBox="1"/>
            <p:nvPr/>
          </p:nvSpPr>
          <p:spPr>
            <a:xfrm>
              <a:off x="2028735" y="4114800"/>
              <a:ext cx="504095" cy="163498"/>
            </a:xfrm>
            <a:prstGeom prst="rect">
              <a:avLst/>
            </a:prstGeom>
            <a:noFill/>
            <a:ln>
              <a:noFill/>
            </a:ln>
          </p:spPr>
          <p:txBody>
            <a:bodyPr wrap="none" lIns="0" tIns="0" rIns="0" bIns="0" anchor="t">
              <a:spAutoFit/>
            </a:bodyPr>
            <a:lstStyle/>
            <a:p>
              <a:pPr algn="r"/>
              <a:r>
                <a:rPr sz="1600" b="1" dirty="0">
                  <a:solidFill>
                    <a:srgbClr val="4E88E7"/>
                  </a:solidFill>
                  <a:latin typeface="Roboto"/>
                </a:rPr>
                <a:t>Venue</a:t>
              </a:r>
            </a:p>
          </p:txBody>
        </p:sp>
        <p:sp>
          <p:nvSpPr>
            <p:cNvPr id="47" name="TextBox 46">
              <a:extLst>
                <a:ext uri="{FF2B5EF4-FFF2-40B4-BE49-F238E27FC236}">
                  <a16:creationId xmlns:a16="http://schemas.microsoft.com/office/drawing/2014/main" id="{3F23A058-D175-2ECB-A23E-700F0732F7C4}"/>
                </a:ext>
              </a:extLst>
            </p:cNvPr>
            <p:cNvSpPr txBox="1"/>
            <p:nvPr/>
          </p:nvSpPr>
          <p:spPr>
            <a:xfrm>
              <a:off x="6171563" y="4114800"/>
              <a:ext cx="716201" cy="163498"/>
            </a:xfrm>
            <a:prstGeom prst="rect">
              <a:avLst/>
            </a:prstGeom>
            <a:noFill/>
            <a:ln>
              <a:noFill/>
            </a:ln>
          </p:spPr>
          <p:txBody>
            <a:bodyPr wrap="none" lIns="0" tIns="0" rIns="0" bIns="0" anchor="t">
              <a:spAutoFit/>
            </a:bodyPr>
            <a:lstStyle/>
            <a:p>
              <a:pPr algn="l"/>
              <a:r>
                <a:rPr sz="1600" b="1" dirty="0">
                  <a:solidFill>
                    <a:srgbClr val="1EABDA"/>
                  </a:solidFill>
                  <a:latin typeface="Roboto"/>
                </a:rPr>
                <a:t>Facilities</a:t>
              </a:r>
            </a:p>
          </p:txBody>
        </p:sp>
        <p:sp>
          <p:nvSpPr>
            <p:cNvPr id="48" name="TextBox 47">
              <a:extLst>
                <a:ext uri="{FF2B5EF4-FFF2-40B4-BE49-F238E27FC236}">
                  <a16:creationId xmlns:a16="http://schemas.microsoft.com/office/drawing/2014/main" id="{705C43AD-C106-CAFE-E55D-EE186EADB6FF}"/>
                </a:ext>
              </a:extLst>
            </p:cNvPr>
            <p:cNvSpPr txBox="1"/>
            <p:nvPr/>
          </p:nvSpPr>
          <p:spPr>
            <a:xfrm>
              <a:off x="6206287" y="4305582"/>
              <a:ext cx="2808885" cy="347179"/>
            </a:xfrm>
            <a:prstGeom prst="rect">
              <a:avLst/>
            </a:prstGeom>
            <a:noFill/>
            <a:ln>
              <a:noFill/>
            </a:ln>
          </p:spPr>
          <p:txBody>
            <a:bodyPr wrap="none" lIns="0" tIns="0" rIns="0" bIns="0" anchor="t">
              <a:spAutoFit/>
            </a:bodyPr>
            <a:lstStyle/>
            <a:p>
              <a:pPr marL="171450" indent="-171450">
                <a:lnSpc>
                  <a:spcPct val="150000"/>
                </a:lnSpc>
                <a:buFont typeface="Wingdings" panose="05000000000000000000" pitchFamily="2" charset="2"/>
                <a:buChar char="Ø"/>
              </a:pPr>
              <a:r>
                <a:rPr lang="en-US" sz="1200" dirty="0"/>
                <a:t>Modern AV tech, flexible seating, Welsh art rooms</a:t>
              </a:r>
            </a:p>
            <a:p>
              <a:pPr marL="171450" indent="-171450">
                <a:lnSpc>
                  <a:spcPct val="150000"/>
                </a:lnSpc>
                <a:buFont typeface="Wingdings" panose="05000000000000000000" pitchFamily="2" charset="2"/>
                <a:buChar char="Ø"/>
              </a:pPr>
              <a:r>
                <a:rPr lang="en-US" sz="1200" dirty="0"/>
                <a:t>Outdoor food stalls and craft markets</a:t>
              </a:r>
              <a:endParaRPr sz="1200" b="0" dirty="0">
                <a:solidFill>
                  <a:srgbClr val="3A4455"/>
                </a:solidFill>
                <a:latin typeface="Roboto"/>
              </a:endParaRPr>
            </a:p>
          </p:txBody>
        </p:sp>
        <p:sp>
          <p:nvSpPr>
            <p:cNvPr id="49" name="TextBox 48">
              <a:extLst>
                <a:ext uri="{FF2B5EF4-FFF2-40B4-BE49-F238E27FC236}">
                  <a16:creationId xmlns:a16="http://schemas.microsoft.com/office/drawing/2014/main" id="{E07DCDF0-B485-569F-828E-6669D03BD003}"/>
                </a:ext>
              </a:extLst>
            </p:cNvPr>
            <p:cNvSpPr txBox="1"/>
            <p:nvPr/>
          </p:nvSpPr>
          <p:spPr>
            <a:xfrm>
              <a:off x="6171563" y="4422976"/>
              <a:ext cx="65" cy="138499"/>
            </a:xfrm>
            <a:prstGeom prst="rect">
              <a:avLst/>
            </a:prstGeom>
            <a:noFill/>
            <a:ln>
              <a:noFill/>
            </a:ln>
          </p:spPr>
          <p:txBody>
            <a:bodyPr wrap="none" lIns="0" tIns="0" rIns="0" bIns="0" anchor="t">
              <a:spAutoFit/>
            </a:bodyPr>
            <a:lstStyle/>
            <a:p>
              <a:pPr algn="l"/>
              <a:endParaRPr sz="900" b="0" dirty="0">
                <a:solidFill>
                  <a:srgbClr val="32444A"/>
                </a:solidFill>
                <a:latin typeface="Roboto"/>
              </a:endParaRPr>
            </a:p>
          </p:txBody>
        </p:sp>
      </p:grpSp>
      <p:sp>
        <p:nvSpPr>
          <p:cNvPr id="67" name="TextBox 66">
            <a:extLst>
              <a:ext uri="{FF2B5EF4-FFF2-40B4-BE49-F238E27FC236}">
                <a16:creationId xmlns:a16="http://schemas.microsoft.com/office/drawing/2014/main" id="{BCE6BBDC-B480-6DFB-878C-19C4F46BE130}"/>
              </a:ext>
            </a:extLst>
          </p:cNvPr>
          <p:cNvSpPr txBox="1"/>
          <p:nvPr/>
        </p:nvSpPr>
        <p:spPr>
          <a:xfrm>
            <a:off x="218907" y="3789857"/>
            <a:ext cx="2757371" cy="1167756"/>
          </a:xfrm>
          <a:prstGeom prst="rect">
            <a:avLst/>
          </a:prstGeom>
          <a:noFill/>
        </p:spPr>
        <p:txBody>
          <a:bodyPr wrap="square">
            <a:spAutoFit/>
          </a:bodyPr>
          <a:lstStyle/>
          <a:p>
            <a:pPr marL="285750" indent="-285750" algn="just">
              <a:lnSpc>
                <a:spcPct val="150000"/>
              </a:lnSpc>
              <a:buFont typeface="Wingdings" panose="05000000000000000000" pitchFamily="2" charset="2"/>
              <a:buChar char="Ø"/>
            </a:pPr>
            <a:r>
              <a:rPr lang="en-US" sz="1200" dirty="0"/>
              <a:t>Skilled event managers, technical, hospitality, and security staff trained in </a:t>
            </a:r>
            <a:r>
              <a:rPr lang="en-US" sz="1200" i="1" dirty="0" err="1"/>
              <a:t>Croeso</a:t>
            </a:r>
            <a:r>
              <a:rPr lang="en-US" sz="1200" dirty="0"/>
              <a:t> values</a:t>
            </a:r>
          </a:p>
          <a:p>
            <a:pPr marL="285750" indent="-285750" algn="just">
              <a:lnSpc>
                <a:spcPct val="150000"/>
              </a:lnSpc>
              <a:buFont typeface="Wingdings" panose="05000000000000000000" pitchFamily="2" charset="2"/>
              <a:buChar char="Ø"/>
            </a:pPr>
            <a:r>
              <a:rPr lang="en-US" sz="1200" dirty="0"/>
              <a:t>Welsh, sustainably sourced food</a:t>
            </a:r>
          </a:p>
        </p:txBody>
      </p:sp>
    </p:spTree>
    <p:extLst>
      <p:ext uri="{BB962C8B-B14F-4D97-AF65-F5344CB8AC3E}">
        <p14:creationId xmlns:p14="http://schemas.microsoft.com/office/powerpoint/2010/main" val="8540492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01E30-FC14-2D15-31E4-553A8A5DEF00}"/>
              </a:ext>
            </a:extLst>
          </p:cNvPr>
          <p:cNvSpPr>
            <a:spLocks noGrp="1"/>
          </p:cNvSpPr>
          <p:nvPr>
            <p:ph type="title"/>
          </p:nvPr>
        </p:nvSpPr>
        <p:spPr/>
        <p:txBody>
          <a:bodyPr/>
          <a:lstStyle/>
          <a:p>
            <a:r>
              <a:rPr lang="en-US" dirty="0"/>
              <a:t>Financial Feasibility</a:t>
            </a:r>
          </a:p>
        </p:txBody>
      </p:sp>
      <p:graphicFrame>
        <p:nvGraphicFramePr>
          <p:cNvPr id="4" name="Table 3">
            <a:extLst>
              <a:ext uri="{FF2B5EF4-FFF2-40B4-BE49-F238E27FC236}">
                <a16:creationId xmlns:a16="http://schemas.microsoft.com/office/drawing/2014/main" id="{A9C2BFBF-4487-FE0F-CB00-13A798C1B7F9}"/>
              </a:ext>
            </a:extLst>
          </p:cNvPr>
          <p:cNvGraphicFramePr>
            <a:graphicFrameLocks noGrp="1"/>
          </p:cNvGraphicFramePr>
          <p:nvPr>
            <p:extLst>
              <p:ext uri="{D42A27DB-BD31-4B8C-83A1-F6EECF244321}">
                <p14:modId xmlns:p14="http://schemas.microsoft.com/office/powerpoint/2010/main" val="3966027427"/>
              </p:ext>
            </p:extLst>
          </p:nvPr>
        </p:nvGraphicFramePr>
        <p:xfrm>
          <a:off x="766618" y="2382981"/>
          <a:ext cx="10760364" cy="3519055"/>
        </p:xfrm>
        <a:graphic>
          <a:graphicData uri="http://schemas.openxmlformats.org/drawingml/2006/table">
            <a:tbl>
              <a:tblPr firstRow="1" firstCol="1" bandRow="1" bandCol="1">
                <a:tableStyleId>{F2DE63D5-997A-4646-A377-4702673A728D}</a:tableStyleId>
              </a:tblPr>
              <a:tblGrid>
                <a:gridCol w="2690091">
                  <a:extLst>
                    <a:ext uri="{9D8B030D-6E8A-4147-A177-3AD203B41FA5}">
                      <a16:colId xmlns:a16="http://schemas.microsoft.com/office/drawing/2014/main" val="2577084720"/>
                    </a:ext>
                  </a:extLst>
                </a:gridCol>
                <a:gridCol w="2690091">
                  <a:extLst>
                    <a:ext uri="{9D8B030D-6E8A-4147-A177-3AD203B41FA5}">
                      <a16:colId xmlns:a16="http://schemas.microsoft.com/office/drawing/2014/main" val="1103439380"/>
                    </a:ext>
                  </a:extLst>
                </a:gridCol>
                <a:gridCol w="2690091">
                  <a:extLst>
                    <a:ext uri="{9D8B030D-6E8A-4147-A177-3AD203B41FA5}">
                      <a16:colId xmlns:a16="http://schemas.microsoft.com/office/drawing/2014/main" val="1671039277"/>
                    </a:ext>
                  </a:extLst>
                </a:gridCol>
                <a:gridCol w="2690091">
                  <a:extLst>
                    <a:ext uri="{9D8B030D-6E8A-4147-A177-3AD203B41FA5}">
                      <a16:colId xmlns:a16="http://schemas.microsoft.com/office/drawing/2014/main" val="3956709644"/>
                    </a:ext>
                  </a:extLst>
                </a:gridCol>
              </a:tblGrid>
              <a:tr h="513278">
                <a:tc>
                  <a:txBody>
                    <a:bodyPr/>
                    <a:lstStyle/>
                    <a:p>
                      <a:pPr marL="0" marR="0" algn="ctr">
                        <a:lnSpc>
                          <a:spcPct val="150000"/>
                        </a:lnSpc>
                        <a:spcAft>
                          <a:spcPts val="800"/>
                        </a:spcAft>
                        <a:buNone/>
                      </a:pPr>
                      <a:r>
                        <a:rPr lang="en-US" sz="1600" kern="0">
                          <a:effectLst/>
                        </a:rPr>
                        <a:t>Income</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marL="0" marR="0" algn="ctr">
                        <a:lnSpc>
                          <a:spcPct val="150000"/>
                        </a:lnSpc>
                        <a:spcAft>
                          <a:spcPts val="800"/>
                        </a:spcAft>
                        <a:buNone/>
                      </a:pPr>
                      <a:r>
                        <a:rPr lang="en-US" sz="1600" kern="0">
                          <a:effectLst/>
                        </a:rPr>
                        <a:t>£</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marL="0" marR="0" algn="ctr">
                        <a:lnSpc>
                          <a:spcPct val="150000"/>
                        </a:lnSpc>
                        <a:spcAft>
                          <a:spcPts val="800"/>
                        </a:spcAft>
                        <a:buNone/>
                      </a:pPr>
                      <a:r>
                        <a:rPr lang="en-US" sz="1600" kern="0">
                          <a:effectLst/>
                        </a:rPr>
                        <a:t>Expenditure</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marL="0" marR="0" algn="ctr">
                        <a:lnSpc>
                          <a:spcPct val="150000"/>
                        </a:lnSpc>
                        <a:spcAft>
                          <a:spcPts val="800"/>
                        </a:spcAft>
                        <a:buNone/>
                      </a:pPr>
                      <a:r>
                        <a:rPr lang="en-US" sz="1600" kern="0">
                          <a:effectLst/>
                        </a:rPr>
                        <a:t>£</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785667994"/>
                  </a:ext>
                </a:extLst>
              </a:tr>
              <a:tr h="513278">
                <a:tc>
                  <a:txBody>
                    <a:bodyPr/>
                    <a:lstStyle/>
                    <a:p>
                      <a:pPr marL="0" marR="0" algn="ctr">
                        <a:lnSpc>
                          <a:spcPct val="150000"/>
                        </a:lnSpc>
                        <a:spcAft>
                          <a:spcPts val="800"/>
                        </a:spcAft>
                        <a:buNone/>
                      </a:pPr>
                      <a:r>
                        <a:rPr lang="en-US" sz="1600" kern="0" dirty="0">
                          <a:effectLst/>
                        </a:rPr>
                        <a:t>Ticket Sales</a:t>
                      </a:r>
                      <a:endParaRPr lang="en-US" sz="16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marL="0" marR="0" algn="ctr">
                        <a:lnSpc>
                          <a:spcPct val="150000"/>
                        </a:lnSpc>
                        <a:spcAft>
                          <a:spcPts val="800"/>
                        </a:spcAft>
                        <a:buNone/>
                      </a:pPr>
                      <a:r>
                        <a:rPr lang="en-US" sz="1600" kern="0">
                          <a:effectLst/>
                        </a:rPr>
                        <a:t>90,000</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marL="0" marR="0" algn="ctr">
                        <a:lnSpc>
                          <a:spcPct val="150000"/>
                        </a:lnSpc>
                        <a:spcAft>
                          <a:spcPts val="800"/>
                        </a:spcAft>
                        <a:buNone/>
                      </a:pPr>
                      <a:r>
                        <a:rPr lang="en-US" sz="1600" kern="0">
                          <a:effectLst/>
                        </a:rPr>
                        <a:t>Venue Hire</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marL="0" marR="0" algn="ctr">
                        <a:lnSpc>
                          <a:spcPct val="150000"/>
                        </a:lnSpc>
                        <a:spcAft>
                          <a:spcPts val="800"/>
                        </a:spcAft>
                        <a:buNone/>
                      </a:pPr>
                      <a:r>
                        <a:rPr lang="en-US" sz="1600" kern="0">
                          <a:effectLst/>
                        </a:rPr>
                        <a:t>50,000</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627295252"/>
                  </a:ext>
                </a:extLst>
              </a:tr>
              <a:tr h="513278">
                <a:tc>
                  <a:txBody>
                    <a:bodyPr/>
                    <a:lstStyle/>
                    <a:p>
                      <a:pPr marL="0" marR="0" algn="ctr">
                        <a:lnSpc>
                          <a:spcPct val="150000"/>
                        </a:lnSpc>
                        <a:spcAft>
                          <a:spcPts val="800"/>
                        </a:spcAft>
                        <a:buNone/>
                      </a:pPr>
                      <a:r>
                        <a:rPr lang="en-US" sz="1600" kern="0" dirty="0">
                          <a:effectLst/>
                        </a:rPr>
                        <a:t>Sponsorship</a:t>
                      </a:r>
                      <a:endParaRPr lang="en-US" sz="16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marL="0" marR="0" algn="ctr">
                        <a:lnSpc>
                          <a:spcPct val="150000"/>
                        </a:lnSpc>
                        <a:spcAft>
                          <a:spcPts val="800"/>
                        </a:spcAft>
                        <a:buNone/>
                      </a:pPr>
                      <a:r>
                        <a:rPr lang="en-US" sz="1600" kern="0">
                          <a:effectLst/>
                        </a:rPr>
                        <a:t>40,000</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marL="0" marR="0" algn="ctr">
                        <a:lnSpc>
                          <a:spcPct val="150000"/>
                        </a:lnSpc>
                        <a:spcAft>
                          <a:spcPts val="800"/>
                        </a:spcAft>
                        <a:buNone/>
                      </a:pPr>
                      <a:r>
                        <a:rPr lang="en-US" sz="1600" kern="0">
                          <a:effectLst/>
                        </a:rPr>
                        <a:t>Staffing &amp; Security</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marL="0" marR="0" algn="ctr">
                        <a:lnSpc>
                          <a:spcPct val="150000"/>
                        </a:lnSpc>
                        <a:spcAft>
                          <a:spcPts val="800"/>
                        </a:spcAft>
                        <a:buNone/>
                      </a:pPr>
                      <a:r>
                        <a:rPr lang="en-US" sz="1600" kern="0">
                          <a:effectLst/>
                        </a:rPr>
                        <a:t>40,000</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596066643"/>
                  </a:ext>
                </a:extLst>
              </a:tr>
              <a:tr h="513278">
                <a:tc>
                  <a:txBody>
                    <a:bodyPr/>
                    <a:lstStyle/>
                    <a:p>
                      <a:pPr marL="0" marR="0" algn="ctr">
                        <a:lnSpc>
                          <a:spcPct val="150000"/>
                        </a:lnSpc>
                        <a:spcAft>
                          <a:spcPts val="800"/>
                        </a:spcAft>
                        <a:buNone/>
                      </a:pPr>
                      <a:r>
                        <a:rPr lang="en-US" sz="1600" kern="0">
                          <a:effectLst/>
                        </a:rPr>
                        <a:t>Grants</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marL="0" marR="0" algn="ctr">
                        <a:lnSpc>
                          <a:spcPct val="150000"/>
                        </a:lnSpc>
                        <a:spcAft>
                          <a:spcPts val="800"/>
                        </a:spcAft>
                        <a:buNone/>
                      </a:pPr>
                      <a:r>
                        <a:rPr lang="en-US" sz="1600" kern="0">
                          <a:effectLst/>
                        </a:rPr>
                        <a:t>25,000</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marL="0" marR="0" algn="ctr">
                        <a:lnSpc>
                          <a:spcPct val="150000"/>
                        </a:lnSpc>
                        <a:spcAft>
                          <a:spcPts val="800"/>
                        </a:spcAft>
                        <a:buNone/>
                      </a:pPr>
                      <a:r>
                        <a:rPr lang="en-US" sz="1600" kern="0">
                          <a:effectLst/>
                        </a:rPr>
                        <a:t>Marketing &amp; Promotions</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marL="0" marR="0" algn="ctr">
                        <a:lnSpc>
                          <a:spcPct val="150000"/>
                        </a:lnSpc>
                        <a:spcAft>
                          <a:spcPts val="800"/>
                        </a:spcAft>
                        <a:buNone/>
                      </a:pPr>
                      <a:r>
                        <a:rPr lang="en-US" sz="1600" kern="0">
                          <a:effectLst/>
                        </a:rPr>
                        <a:t>30,000</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916594695"/>
                  </a:ext>
                </a:extLst>
              </a:tr>
              <a:tr h="513278">
                <a:tc>
                  <a:txBody>
                    <a:bodyPr/>
                    <a:lstStyle/>
                    <a:p>
                      <a:pPr marL="0" marR="0" algn="ctr">
                        <a:lnSpc>
                          <a:spcPct val="150000"/>
                        </a:lnSpc>
                        <a:spcAft>
                          <a:spcPts val="800"/>
                        </a:spcAft>
                        <a:buNone/>
                      </a:pPr>
                      <a:r>
                        <a:rPr lang="en-US" sz="1600" kern="0">
                          <a:effectLst/>
                        </a:rPr>
                        <a:t>Merchandise &amp; Sales</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marL="0" marR="0" algn="ctr">
                        <a:lnSpc>
                          <a:spcPct val="150000"/>
                        </a:lnSpc>
                        <a:spcAft>
                          <a:spcPts val="800"/>
                        </a:spcAft>
                        <a:buNone/>
                      </a:pPr>
                      <a:r>
                        <a:rPr lang="en-US" sz="1600" kern="0">
                          <a:effectLst/>
                        </a:rPr>
                        <a:t>15,000</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marL="0" marR="0" algn="ctr">
                        <a:lnSpc>
                          <a:spcPct val="150000"/>
                        </a:lnSpc>
                        <a:spcAft>
                          <a:spcPts val="800"/>
                        </a:spcAft>
                        <a:buNone/>
                      </a:pPr>
                      <a:r>
                        <a:rPr lang="en-US" sz="1600" kern="0">
                          <a:effectLst/>
                        </a:rPr>
                        <a:t>Logistics &amp; Equipment</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marL="0" marR="0" algn="ctr">
                        <a:lnSpc>
                          <a:spcPct val="150000"/>
                        </a:lnSpc>
                        <a:spcAft>
                          <a:spcPts val="800"/>
                        </a:spcAft>
                        <a:buNone/>
                      </a:pPr>
                      <a:r>
                        <a:rPr lang="en-US" sz="1600" kern="0">
                          <a:effectLst/>
                        </a:rPr>
                        <a:t>20,000</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157088374"/>
                  </a:ext>
                </a:extLst>
              </a:tr>
              <a:tr h="513278">
                <a:tc>
                  <a:txBody>
                    <a:bodyPr/>
                    <a:lstStyle/>
                    <a:p>
                      <a:pPr algn="ctr">
                        <a:lnSpc>
                          <a:spcPct val="115000"/>
                        </a:lnSpc>
                      </a:pPr>
                      <a:endParaRPr lang="en-US" sz="1600" kern="100">
                        <a:effectLst/>
                        <a:latin typeface="Calibri" panose="020F0502020204030204" pitchFamily="34" charset="0"/>
                        <a:cs typeface="Times New Roman" panose="02020603050405020304" pitchFamily="18" charset="0"/>
                      </a:endParaRPr>
                    </a:p>
                  </a:txBody>
                  <a:tcPr marL="9525" marR="9525" marT="9525" marB="9525" anchor="ctr"/>
                </a:tc>
                <a:tc>
                  <a:txBody>
                    <a:bodyPr/>
                    <a:lstStyle/>
                    <a:p>
                      <a:pPr algn="ctr">
                        <a:lnSpc>
                          <a:spcPct val="115000"/>
                        </a:lnSpc>
                      </a:pPr>
                      <a:endParaRPr lang="en-US" sz="1600" kern="100">
                        <a:effectLst/>
                        <a:latin typeface="Calibri" panose="020F0502020204030204" pitchFamily="34" charset="0"/>
                        <a:cs typeface="Times New Roman" panose="02020603050405020304" pitchFamily="18" charset="0"/>
                      </a:endParaRPr>
                    </a:p>
                  </a:txBody>
                  <a:tcPr marL="9525" marR="9525" marT="9525" marB="9525" anchor="ctr"/>
                </a:tc>
                <a:tc>
                  <a:txBody>
                    <a:bodyPr/>
                    <a:lstStyle/>
                    <a:p>
                      <a:pPr marL="0" marR="0" algn="ctr">
                        <a:lnSpc>
                          <a:spcPct val="150000"/>
                        </a:lnSpc>
                        <a:spcAft>
                          <a:spcPts val="800"/>
                        </a:spcAft>
                        <a:buNone/>
                      </a:pPr>
                      <a:r>
                        <a:rPr lang="en-US" sz="1600" kern="0">
                          <a:effectLst/>
                        </a:rPr>
                        <a:t>Catering</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marL="0" marR="0" algn="ctr">
                        <a:lnSpc>
                          <a:spcPct val="150000"/>
                        </a:lnSpc>
                        <a:spcAft>
                          <a:spcPts val="800"/>
                        </a:spcAft>
                        <a:buNone/>
                      </a:pPr>
                      <a:r>
                        <a:rPr lang="en-US" sz="1600" kern="0">
                          <a:effectLst/>
                        </a:rPr>
                        <a:t>15,000</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697727612"/>
                  </a:ext>
                </a:extLst>
              </a:tr>
              <a:tr h="439387">
                <a:tc>
                  <a:txBody>
                    <a:bodyPr/>
                    <a:lstStyle/>
                    <a:p>
                      <a:pPr marL="0" marR="0" algn="ctr">
                        <a:lnSpc>
                          <a:spcPct val="150000"/>
                        </a:lnSpc>
                        <a:spcAft>
                          <a:spcPts val="800"/>
                        </a:spcAft>
                        <a:buNone/>
                      </a:pPr>
                      <a:r>
                        <a:rPr lang="en-US" sz="1600" kern="0">
                          <a:effectLst/>
                        </a:rPr>
                        <a:t>Total Income:</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marL="0" marR="0" algn="ctr">
                        <a:lnSpc>
                          <a:spcPct val="150000"/>
                        </a:lnSpc>
                        <a:spcAft>
                          <a:spcPts val="800"/>
                        </a:spcAft>
                        <a:buNone/>
                      </a:pPr>
                      <a:r>
                        <a:rPr lang="en-US" sz="1600" kern="0">
                          <a:effectLst/>
                        </a:rPr>
                        <a:t>170,000</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marL="0" marR="0" algn="ctr">
                        <a:lnSpc>
                          <a:spcPct val="150000"/>
                        </a:lnSpc>
                        <a:spcAft>
                          <a:spcPts val="800"/>
                        </a:spcAft>
                        <a:buNone/>
                      </a:pPr>
                      <a:r>
                        <a:rPr lang="en-US" sz="1600" kern="0">
                          <a:effectLst/>
                        </a:rPr>
                        <a:t>Total Expenditure:</a:t>
                      </a:r>
                      <a:endParaRPr lang="en-US"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tc>
                  <a:txBody>
                    <a:bodyPr/>
                    <a:lstStyle/>
                    <a:p>
                      <a:pPr marL="0" marR="0" algn="ctr">
                        <a:lnSpc>
                          <a:spcPct val="150000"/>
                        </a:lnSpc>
                        <a:spcAft>
                          <a:spcPts val="800"/>
                        </a:spcAft>
                        <a:buNone/>
                      </a:pPr>
                      <a:r>
                        <a:rPr lang="en-US" sz="1600" kern="0" dirty="0">
                          <a:effectLst/>
                        </a:rPr>
                        <a:t>155,000</a:t>
                      </a:r>
                      <a:endParaRPr lang="en-US" sz="16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17777132"/>
                  </a:ext>
                </a:extLst>
              </a:tr>
            </a:tbl>
          </a:graphicData>
        </a:graphic>
      </p:graphicFrame>
    </p:spTree>
    <p:extLst>
      <p:ext uri="{BB962C8B-B14F-4D97-AF65-F5344CB8AC3E}">
        <p14:creationId xmlns:p14="http://schemas.microsoft.com/office/powerpoint/2010/main" val="32297343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D799E-4F5A-A497-1B89-5100103A50DB}"/>
              </a:ext>
            </a:extLst>
          </p:cNvPr>
          <p:cNvSpPr>
            <a:spLocks noGrp="1"/>
          </p:cNvSpPr>
          <p:nvPr>
            <p:ph type="title"/>
          </p:nvPr>
        </p:nvSpPr>
        <p:spPr/>
        <p:txBody>
          <a:bodyPr/>
          <a:lstStyle/>
          <a:p>
            <a:r>
              <a:rPr lang="en-US" dirty="0"/>
              <a:t>SWOT Analysis</a:t>
            </a:r>
          </a:p>
        </p:txBody>
      </p:sp>
      <p:graphicFrame>
        <p:nvGraphicFramePr>
          <p:cNvPr id="6" name="Diagram 5">
            <a:extLst>
              <a:ext uri="{FF2B5EF4-FFF2-40B4-BE49-F238E27FC236}">
                <a16:creationId xmlns:a16="http://schemas.microsoft.com/office/drawing/2014/main" id="{89D28299-57E8-6137-C81D-A90995676864}"/>
              </a:ext>
            </a:extLst>
          </p:cNvPr>
          <p:cNvGraphicFramePr/>
          <p:nvPr>
            <p:extLst>
              <p:ext uri="{D42A27DB-BD31-4B8C-83A1-F6EECF244321}">
                <p14:modId xmlns:p14="http://schemas.microsoft.com/office/powerpoint/2010/main" val="735278591"/>
              </p:ext>
            </p:extLst>
          </p:nvPr>
        </p:nvGraphicFramePr>
        <p:xfrm>
          <a:off x="176190" y="1651189"/>
          <a:ext cx="11434618" cy="4934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369488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98D30-C4BA-9D72-BF3E-09B6E5488686}"/>
              </a:ext>
            </a:extLst>
          </p:cNvPr>
          <p:cNvSpPr>
            <a:spLocks noGrp="1"/>
          </p:cNvSpPr>
          <p:nvPr>
            <p:ph type="title"/>
          </p:nvPr>
        </p:nvSpPr>
        <p:spPr/>
        <p:txBody>
          <a:bodyPr/>
          <a:lstStyle/>
          <a:p>
            <a:r>
              <a:rPr lang="en-US" dirty="0"/>
              <a:t>Risk Management and Contingency</a:t>
            </a:r>
          </a:p>
        </p:txBody>
      </p:sp>
      <p:graphicFrame>
        <p:nvGraphicFramePr>
          <p:cNvPr id="6" name="Diagram 5">
            <a:extLst>
              <a:ext uri="{FF2B5EF4-FFF2-40B4-BE49-F238E27FC236}">
                <a16:creationId xmlns:a16="http://schemas.microsoft.com/office/drawing/2014/main" id="{2F5D97A5-8D01-70C1-7B48-004E18609DEC}"/>
              </a:ext>
            </a:extLst>
          </p:cNvPr>
          <p:cNvGraphicFramePr/>
          <p:nvPr>
            <p:extLst>
              <p:ext uri="{D42A27DB-BD31-4B8C-83A1-F6EECF244321}">
                <p14:modId xmlns:p14="http://schemas.microsoft.com/office/powerpoint/2010/main" val="3084752051"/>
              </p:ext>
            </p:extLst>
          </p:nvPr>
        </p:nvGraphicFramePr>
        <p:xfrm>
          <a:off x="581192" y="2211553"/>
          <a:ext cx="10868498" cy="43277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95104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DE35E-CFED-4AB1-AF44-7BCA87DFDBFE}"/>
              </a:ext>
            </a:extLst>
          </p:cNvPr>
          <p:cNvSpPr>
            <a:spLocks noGrp="1"/>
          </p:cNvSpPr>
          <p:nvPr>
            <p:ph type="title"/>
          </p:nvPr>
        </p:nvSpPr>
        <p:spPr/>
        <p:txBody>
          <a:bodyPr/>
          <a:lstStyle/>
          <a:p>
            <a:r>
              <a:rPr lang="en-US" dirty="0"/>
              <a:t>Sustainability and Cultural Impact</a:t>
            </a:r>
          </a:p>
        </p:txBody>
      </p:sp>
      <p:grpSp>
        <p:nvGrpSpPr>
          <p:cNvPr id="6" name="Group 5">
            <a:extLst>
              <a:ext uri="{FF2B5EF4-FFF2-40B4-BE49-F238E27FC236}">
                <a16:creationId xmlns:a16="http://schemas.microsoft.com/office/drawing/2014/main" id="{C9142586-ABF4-147F-8216-66BC5B20B9A3}"/>
              </a:ext>
            </a:extLst>
          </p:cNvPr>
          <p:cNvGrpSpPr/>
          <p:nvPr/>
        </p:nvGrpSpPr>
        <p:grpSpPr>
          <a:xfrm>
            <a:off x="463462" y="2237316"/>
            <a:ext cx="10291624" cy="4337655"/>
            <a:chOff x="1402447" y="2084917"/>
            <a:chExt cx="6533910" cy="3149600"/>
          </a:xfrm>
        </p:grpSpPr>
        <p:grpSp>
          <p:nvGrpSpPr>
            <p:cNvPr id="7" name="Group 6">
              <a:extLst>
                <a:ext uri="{FF2B5EF4-FFF2-40B4-BE49-F238E27FC236}">
                  <a16:creationId xmlns:a16="http://schemas.microsoft.com/office/drawing/2014/main" id="{731B6AA1-1A2A-A5D1-81AF-CEFCFF31D660}"/>
                </a:ext>
              </a:extLst>
            </p:cNvPr>
            <p:cNvGrpSpPr/>
            <p:nvPr/>
          </p:nvGrpSpPr>
          <p:grpSpPr>
            <a:xfrm>
              <a:off x="2653157" y="2084917"/>
              <a:ext cx="1625600" cy="1219200"/>
              <a:chOff x="1930400" y="914400"/>
              <a:chExt cx="1625600" cy="1219200"/>
            </a:xfrm>
          </p:grpSpPr>
          <p:sp>
            <p:nvSpPr>
              <p:cNvPr id="50" name="Rounded Rectangle 1">
                <a:extLst>
                  <a:ext uri="{FF2B5EF4-FFF2-40B4-BE49-F238E27FC236}">
                    <a16:creationId xmlns:a16="http://schemas.microsoft.com/office/drawing/2014/main" id="{7B6D5307-931D-5D11-947F-2546030AD34E}"/>
                  </a:ext>
                </a:extLst>
              </p:cNvPr>
              <p:cNvSpPr/>
              <p:nvPr/>
            </p:nvSpPr>
            <p:spPr>
              <a:xfrm>
                <a:off x="1930400" y="914400"/>
                <a:ext cx="1625600" cy="1219200"/>
              </a:xfrm>
              <a:custGeom>
                <a:avLst/>
                <a:gdLst/>
                <a:ahLst/>
                <a:cxnLst/>
                <a:rect l="0" t="0" r="0" b="0"/>
                <a:pathLst>
                  <a:path w="1625600" h="1219200">
                    <a:moveTo>
                      <a:pt x="101600" y="101600"/>
                    </a:moveTo>
                    <a:lnTo>
                      <a:pt x="0" y="101600"/>
                    </a:lnTo>
                    <a:cubicBezTo>
                      <a:pt x="0" y="45683"/>
                      <a:pt x="45683" y="0"/>
                      <a:pt x="101600" y="0"/>
                    </a:cubicBezTo>
                    <a:close/>
                    <a:moveTo>
                      <a:pt x="1524000" y="0"/>
                    </a:moveTo>
                    <a:lnTo>
                      <a:pt x="1524000" y="101600"/>
                    </a:lnTo>
                    <a:lnTo>
                      <a:pt x="101600" y="101600"/>
                    </a:lnTo>
                    <a:lnTo>
                      <a:pt x="101600" y="0"/>
                    </a:lnTo>
                    <a:close/>
                    <a:moveTo>
                      <a:pt x="1625600" y="101600"/>
                    </a:moveTo>
                    <a:lnTo>
                      <a:pt x="1524000" y="101600"/>
                    </a:lnTo>
                    <a:lnTo>
                      <a:pt x="1524000" y="0"/>
                    </a:lnTo>
                    <a:cubicBezTo>
                      <a:pt x="1580013" y="0"/>
                      <a:pt x="1625600" y="45586"/>
                      <a:pt x="1625600" y="101600"/>
                    </a:cubicBezTo>
                    <a:close/>
                    <a:moveTo>
                      <a:pt x="1625600" y="1219200"/>
                    </a:moveTo>
                    <a:lnTo>
                      <a:pt x="0" y="1219200"/>
                    </a:lnTo>
                    <a:lnTo>
                      <a:pt x="0" y="101600"/>
                    </a:lnTo>
                    <a:lnTo>
                      <a:pt x="1625600" y="101600"/>
                    </a:lnTo>
                    <a:close/>
                  </a:path>
                </a:pathLst>
              </a:custGeom>
              <a:solidFill>
                <a:srgbClr val="E0CB15"/>
              </a:solidFill>
              <a:ln>
                <a:noFill/>
              </a:ln>
            </p:spPr>
            <p:txBody>
              <a:bodyPr rtlCol="0" anchor="ctr"/>
              <a:lstStyle/>
              <a:p>
                <a:pPr algn="ctr"/>
                <a:endParaRPr/>
              </a:p>
            </p:txBody>
          </p:sp>
          <p:sp>
            <p:nvSpPr>
              <p:cNvPr id="51" name="Rounded Rectangle 2">
                <a:extLst>
                  <a:ext uri="{FF2B5EF4-FFF2-40B4-BE49-F238E27FC236}">
                    <a16:creationId xmlns:a16="http://schemas.microsoft.com/office/drawing/2014/main" id="{C6B2BA31-21A1-FC1C-5DFD-368543221250}"/>
                  </a:ext>
                </a:extLst>
              </p:cNvPr>
              <p:cNvSpPr/>
              <p:nvPr/>
            </p:nvSpPr>
            <p:spPr>
              <a:xfrm>
                <a:off x="1930400" y="914400"/>
                <a:ext cx="1625600" cy="1219200"/>
              </a:xfrm>
              <a:custGeom>
                <a:avLst/>
                <a:gdLst/>
                <a:ahLst/>
                <a:cxnLst/>
                <a:rect l="0" t="0" r="0" b="0"/>
                <a:pathLst>
                  <a:path w="1625600" h="1219200">
                    <a:moveTo>
                      <a:pt x="0" y="101600"/>
                    </a:moveTo>
                    <a:cubicBezTo>
                      <a:pt x="0" y="45491"/>
                      <a:pt x="45491" y="0"/>
                      <a:pt x="101600" y="0"/>
                    </a:cubicBezTo>
                    <a:moveTo>
                      <a:pt x="1625600" y="1219200"/>
                    </a:moveTo>
                    <a:lnTo>
                      <a:pt x="1625600" y="101600"/>
                    </a:lnTo>
                    <a:moveTo>
                      <a:pt x="0" y="101600"/>
                    </a:moveTo>
                    <a:lnTo>
                      <a:pt x="0" y="1219200"/>
                    </a:lnTo>
                    <a:moveTo>
                      <a:pt x="101600" y="0"/>
                    </a:moveTo>
                    <a:lnTo>
                      <a:pt x="1524000" y="0"/>
                    </a:lnTo>
                    <a:moveTo>
                      <a:pt x="1524000" y="0"/>
                    </a:moveTo>
                    <a:cubicBezTo>
                      <a:pt x="1580027" y="0"/>
                      <a:pt x="1625600" y="45572"/>
                      <a:pt x="1625600" y="101600"/>
                    </a:cubicBezTo>
                  </a:path>
                </a:pathLst>
              </a:custGeom>
              <a:noFill/>
              <a:ln w="12699">
                <a:solidFill>
                  <a:srgbClr val="FFFFFF"/>
                </a:solidFill>
              </a:ln>
            </p:spPr>
            <p:txBody>
              <a:bodyPr rtlCol="0" anchor="ctr"/>
              <a:lstStyle/>
              <a:p>
                <a:pPr algn="ctr"/>
                <a:endParaRPr/>
              </a:p>
            </p:txBody>
          </p:sp>
        </p:grpSp>
        <p:grpSp>
          <p:nvGrpSpPr>
            <p:cNvPr id="8" name="Group 7">
              <a:extLst>
                <a:ext uri="{FF2B5EF4-FFF2-40B4-BE49-F238E27FC236}">
                  <a16:creationId xmlns:a16="http://schemas.microsoft.com/office/drawing/2014/main" id="{99CDAFCA-3697-853D-8B15-38C99CF5164A}"/>
                </a:ext>
              </a:extLst>
            </p:cNvPr>
            <p:cNvGrpSpPr/>
            <p:nvPr/>
          </p:nvGrpSpPr>
          <p:grpSpPr>
            <a:xfrm>
              <a:off x="2653157" y="3304117"/>
              <a:ext cx="1625600" cy="1930400"/>
              <a:chOff x="1930400" y="2133600"/>
              <a:chExt cx="1625600" cy="1930400"/>
            </a:xfrm>
          </p:grpSpPr>
          <p:sp>
            <p:nvSpPr>
              <p:cNvPr id="48" name="Rounded Rectangle 4">
                <a:extLst>
                  <a:ext uri="{FF2B5EF4-FFF2-40B4-BE49-F238E27FC236}">
                    <a16:creationId xmlns:a16="http://schemas.microsoft.com/office/drawing/2014/main" id="{B36C9283-1001-42E5-35E8-4F4C874304F7}"/>
                  </a:ext>
                </a:extLst>
              </p:cNvPr>
              <p:cNvSpPr/>
              <p:nvPr/>
            </p:nvSpPr>
            <p:spPr>
              <a:xfrm>
                <a:off x="1930400" y="2133600"/>
                <a:ext cx="1625600" cy="1930399"/>
              </a:xfrm>
              <a:custGeom>
                <a:avLst/>
                <a:gdLst/>
                <a:ahLst/>
                <a:cxnLst/>
                <a:rect l="0" t="0" r="0" b="0"/>
                <a:pathLst>
                  <a:path w="1625600" h="1930399">
                    <a:moveTo>
                      <a:pt x="0" y="1828799"/>
                    </a:moveTo>
                    <a:lnTo>
                      <a:pt x="101600" y="1828799"/>
                    </a:lnTo>
                    <a:lnTo>
                      <a:pt x="101600" y="1930399"/>
                    </a:lnTo>
                    <a:cubicBezTo>
                      <a:pt x="45488" y="1930399"/>
                      <a:pt x="0" y="1884911"/>
                      <a:pt x="0" y="1828799"/>
                    </a:cubicBezTo>
                    <a:close/>
                    <a:moveTo>
                      <a:pt x="101600" y="1930399"/>
                    </a:moveTo>
                    <a:lnTo>
                      <a:pt x="101600" y="1828799"/>
                    </a:lnTo>
                    <a:lnTo>
                      <a:pt x="1524000" y="1828799"/>
                    </a:lnTo>
                    <a:lnTo>
                      <a:pt x="1524000" y="1930399"/>
                    </a:lnTo>
                    <a:close/>
                    <a:moveTo>
                      <a:pt x="1625600" y="1828799"/>
                    </a:moveTo>
                    <a:cubicBezTo>
                      <a:pt x="1625600" y="1884911"/>
                      <a:pt x="1580111" y="1930399"/>
                      <a:pt x="1524000" y="1930399"/>
                    </a:cubicBezTo>
                    <a:lnTo>
                      <a:pt x="1524000" y="1828799"/>
                    </a:lnTo>
                    <a:close/>
                    <a:moveTo>
                      <a:pt x="1625600" y="1828800"/>
                    </a:moveTo>
                    <a:lnTo>
                      <a:pt x="0" y="1828800"/>
                    </a:lnTo>
                    <a:lnTo>
                      <a:pt x="0" y="0"/>
                    </a:lnTo>
                    <a:lnTo>
                      <a:pt x="1625600" y="0"/>
                    </a:lnTo>
                    <a:close/>
                  </a:path>
                </a:pathLst>
              </a:custGeom>
              <a:solidFill>
                <a:srgbClr val="666666"/>
              </a:solidFill>
              <a:ln>
                <a:noFill/>
              </a:ln>
            </p:spPr>
            <p:txBody>
              <a:bodyPr rtlCol="0" anchor="ctr"/>
              <a:lstStyle/>
              <a:p>
                <a:pPr algn="ctr"/>
                <a:endParaRPr/>
              </a:p>
            </p:txBody>
          </p:sp>
          <p:sp>
            <p:nvSpPr>
              <p:cNvPr id="49" name="Rounded Rectangle 5">
                <a:extLst>
                  <a:ext uri="{FF2B5EF4-FFF2-40B4-BE49-F238E27FC236}">
                    <a16:creationId xmlns:a16="http://schemas.microsoft.com/office/drawing/2014/main" id="{B004219B-95B0-EDD1-8143-2AEA80011C79}"/>
                  </a:ext>
                </a:extLst>
              </p:cNvPr>
              <p:cNvSpPr/>
              <p:nvPr/>
            </p:nvSpPr>
            <p:spPr>
              <a:xfrm>
                <a:off x="1930400" y="2133600"/>
                <a:ext cx="1625600" cy="1930400"/>
              </a:xfrm>
              <a:custGeom>
                <a:avLst/>
                <a:gdLst/>
                <a:ahLst/>
                <a:cxnLst/>
                <a:rect l="0" t="0" r="0" b="0"/>
                <a:pathLst>
                  <a:path w="1625600" h="1930400">
                    <a:moveTo>
                      <a:pt x="101600" y="1930400"/>
                    </a:moveTo>
                    <a:cubicBezTo>
                      <a:pt x="45488" y="1930400"/>
                      <a:pt x="0" y="1884911"/>
                      <a:pt x="0" y="1828800"/>
                    </a:cubicBezTo>
                    <a:moveTo>
                      <a:pt x="1524000" y="1930400"/>
                    </a:moveTo>
                    <a:lnTo>
                      <a:pt x="101600" y="1930400"/>
                    </a:lnTo>
                    <a:moveTo>
                      <a:pt x="1625600" y="1828800"/>
                    </a:moveTo>
                    <a:cubicBezTo>
                      <a:pt x="1625600" y="1884911"/>
                      <a:pt x="1580111" y="1930400"/>
                      <a:pt x="1524000" y="1930400"/>
                    </a:cubicBezTo>
                    <a:moveTo>
                      <a:pt x="1625600" y="0"/>
                    </a:moveTo>
                    <a:lnTo>
                      <a:pt x="1625600" y="1828800"/>
                    </a:lnTo>
                    <a:moveTo>
                      <a:pt x="0" y="1828800"/>
                    </a:moveTo>
                    <a:lnTo>
                      <a:pt x="0" y="0"/>
                    </a:lnTo>
                    <a:moveTo>
                      <a:pt x="1625600" y="0"/>
                    </a:moveTo>
                    <a:lnTo>
                      <a:pt x="0" y="0"/>
                    </a:lnTo>
                  </a:path>
                </a:pathLst>
              </a:custGeom>
              <a:noFill/>
              <a:ln w="12699">
                <a:solidFill>
                  <a:srgbClr val="FFFFFF"/>
                </a:solidFill>
              </a:ln>
            </p:spPr>
            <p:txBody>
              <a:bodyPr rtlCol="0" anchor="ctr"/>
              <a:lstStyle/>
              <a:p>
                <a:pPr algn="ctr"/>
                <a:endParaRPr/>
              </a:p>
            </p:txBody>
          </p:sp>
        </p:grpSp>
        <p:sp>
          <p:nvSpPr>
            <p:cNvPr id="9" name="Rounded Rectangle 7">
              <a:extLst>
                <a:ext uri="{FF2B5EF4-FFF2-40B4-BE49-F238E27FC236}">
                  <a16:creationId xmlns:a16="http://schemas.microsoft.com/office/drawing/2014/main" id="{80C1DCAD-309C-2822-60A5-BF8E690EF35F}"/>
                </a:ext>
              </a:extLst>
            </p:cNvPr>
            <p:cNvSpPr/>
            <p:nvPr/>
          </p:nvSpPr>
          <p:spPr>
            <a:xfrm>
              <a:off x="2754757" y="3405717"/>
              <a:ext cx="1422400" cy="508000"/>
            </a:xfrm>
            <a:custGeom>
              <a:avLst/>
              <a:gdLst/>
              <a:ahLst/>
              <a:cxnLst/>
              <a:rect l="0" t="0" r="0" b="0"/>
              <a:pathLst>
                <a:path w="1422400" h="508000">
                  <a:moveTo>
                    <a:pt x="0" y="101600"/>
                  </a:moveTo>
                  <a:lnTo>
                    <a:pt x="0" y="50800"/>
                  </a:lnTo>
                  <a:cubicBezTo>
                    <a:pt x="0" y="22744"/>
                    <a:pt x="22744" y="0"/>
                    <a:pt x="50800" y="0"/>
                  </a:cubicBezTo>
                  <a:lnTo>
                    <a:pt x="101600" y="0"/>
                  </a:lnTo>
                  <a:moveTo>
                    <a:pt x="1422400" y="101600"/>
                  </a:moveTo>
                  <a:lnTo>
                    <a:pt x="1422400" y="406400"/>
                  </a:lnTo>
                  <a:moveTo>
                    <a:pt x="0" y="406400"/>
                  </a:moveTo>
                  <a:lnTo>
                    <a:pt x="0" y="101600"/>
                  </a:lnTo>
                  <a:moveTo>
                    <a:pt x="101600" y="0"/>
                  </a:moveTo>
                  <a:lnTo>
                    <a:pt x="1320800" y="0"/>
                  </a:lnTo>
                  <a:moveTo>
                    <a:pt x="101600" y="508000"/>
                  </a:moveTo>
                  <a:lnTo>
                    <a:pt x="50800" y="508000"/>
                  </a:lnTo>
                  <a:cubicBezTo>
                    <a:pt x="22744" y="508000"/>
                    <a:pt x="0" y="485255"/>
                    <a:pt x="0" y="457200"/>
                  </a:cubicBezTo>
                  <a:lnTo>
                    <a:pt x="0" y="406400"/>
                  </a:lnTo>
                  <a:moveTo>
                    <a:pt x="1320800" y="0"/>
                  </a:moveTo>
                  <a:lnTo>
                    <a:pt x="1371600" y="0"/>
                  </a:lnTo>
                  <a:cubicBezTo>
                    <a:pt x="1399655" y="0"/>
                    <a:pt x="1422400" y="22744"/>
                    <a:pt x="1422400" y="50800"/>
                  </a:cubicBezTo>
                  <a:lnTo>
                    <a:pt x="1422400" y="101600"/>
                  </a:lnTo>
                  <a:moveTo>
                    <a:pt x="1320800" y="508000"/>
                  </a:moveTo>
                  <a:lnTo>
                    <a:pt x="101600" y="508000"/>
                  </a:lnTo>
                  <a:moveTo>
                    <a:pt x="1422400" y="406400"/>
                  </a:moveTo>
                  <a:lnTo>
                    <a:pt x="1422400" y="457200"/>
                  </a:lnTo>
                  <a:cubicBezTo>
                    <a:pt x="1422400" y="485255"/>
                    <a:pt x="1399655" y="508000"/>
                    <a:pt x="1371600" y="508000"/>
                  </a:cubicBezTo>
                  <a:lnTo>
                    <a:pt x="1320800" y="508000"/>
                  </a:lnTo>
                </a:path>
              </a:pathLst>
            </a:custGeom>
            <a:noFill/>
            <a:ln w="12699">
              <a:solidFill>
                <a:srgbClr val="484848"/>
              </a:solidFill>
            </a:ln>
          </p:spPr>
          <p:txBody>
            <a:bodyPr rtlCol="0" anchor="ctr"/>
            <a:lstStyle/>
            <a:p>
              <a:pPr algn="ctr"/>
              <a:endParaRPr/>
            </a:p>
          </p:txBody>
        </p:sp>
        <p:sp>
          <p:nvSpPr>
            <p:cNvPr id="10" name="Rounded Rectangle 8">
              <a:extLst>
                <a:ext uri="{FF2B5EF4-FFF2-40B4-BE49-F238E27FC236}">
                  <a16:creationId xmlns:a16="http://schemas.microsoft.com/office/drawing/2014/main" id="{21757B8A-B3AC-26B9-F511-CC8C1008891E}"/>
                </a:ext>
              </a:extLst>
            </p:cNvPr>
            <p:cNvSpPr/>
            <p:nvPr/>
          </p:nvSpPr>
          <p:spPr>
            <a:xfrm>
              <a:off x="2754757" y="4015317"/>
              <a:ext cx="1422400" cy="508000"/>
            </a:xfrm>
            <a:custGeom>
              <a:avLst/>
              <a:gdLst/>
              <a:ahLst/>
              <a:cxnLst/>
              <a:rect l="0" t="0" r="0" b="0"/>
              <a:pathLst>
                <a:path w="1422400" h="508000">
                  <a:moveTo>
                    <a:pt x="0" y="101600"/>
                  </a:moveTo>
                  <a:lnTo>
                    <a:pt x="0" y="50800"/>
                  </a:lnTo>
                  <a:cubicBezTo>
                    <a:pt x="0" y="22744"/>
                    <a:pt x="22744" y="0"/>
                    <a:pt x="50800" y="0"/>
                  </a:cubicBezTo>
                  <a:lnTo>
                    <a:pt x="101600" y="0"/>
                  </a:lnTo>
                  <a:moveTo>
                    <a:pt x="1422400" y="101600"/>
                  </a:moveTo>
                  <a:lnTo>
                    <a:pt x="1422400" y="406400"/>
                  </a:lnTo>
                  <a:moveTo>
                    <a:pt x="0" y="406400"/>
                  </a:moveTo>
                  <a:lnTo>
                    <a:pt x="0" y="101600"/>
                  </a:lnTo>
                  <a:moveTo>
                    <a:pt x="101600" y="0"/>
                  </a:moveTo>
                  <a:lnTo>
                    <a:pt x="1320800" y="0"/>
                  </a:lnTo>
                  <a:moveTo>
                    <a:pt x="101600" y="508000"/>
                  </a:moveTo>
                  <a:lnTo>
                    <a:pt x="50800" y="508000"/>
                  </a:lnTo>
                  <a:cubicBezTo>
                    <a:pt x="22744" y="508000"/>
                    <a:pt x="0" y="485255"/>
                    <a:pt x="0" y="457200"/>
                  </a:cubicBezTo>
                  <a:lnTo>
                    <a:pt x="0" y="406400"/>
                  </a:lnTo>
                  <a:moveTo>
                    <a:pt x="1320800" y="0"/>
                  </a:moveTo>
                  <a:lnTo>
                    <a:pt x="1371600" y="0"/>
                  </a:lnTo>
                  <a:cubicBezTo>
                    <a:pt x="1399655" y="0"/>
                    <a:pt x="1422400" y="22744"/>
                    <a:pt x="1422400" y="50800"/>
                  </a:cubicBezTo>
                  <a:lnTo>
                    <a:pt x="1422400" y="101600"/>
                  </a:lnTo>
                  <a:moveTo>
                    <a:pt x="1320800" y="508000"/>
                  </a:moveTo>
                  <a:lnTo>
                    <a:pt x="101600" y="508000"/>
                  </a:lnTo>
                  <a:moveTo>
                    <a:pt x="1422400" y="406400"/>
                  </a:moveTo>
                  <a:lnTo>
                    <a:pt x="1422400" y="457200"/>
                  </a:lnTo>
                  <a:cubicBezTo>
                    <a:pt x="1422400" y="485255"/>
                    <a:pt x="1399655" y="508000"/>
                    <a:pt x="1371600" y="508000"/>
                  </a:cubicBezTo>
                  <a:lnTo>
                    <a:pt x="1320800" y="508000"/>
                  </a:lnTo>
                </a:path>
              </a:pathLst>
            </a:custGeom>
            <a:noFill/>
            <a:ln w="12699">
              <a:solidFill>
                <a:srgbClr val="484848"/>
              </a:solidFill>
            </a:ln>
          </p:spPr>
          <p:txBody>
            <a:bodyPr rtlCol="0" anchor="ctr"/>
            <a:lstStyle/>
            <a:p>
              <a:pPr algn="ctr"/>
              <a:endParaRPr/>
            </a:p>
          </p:txBody>
        </p:sp>
        <p:sp>
          <p:nvSpPr>
            <p:cNvPr id="11" name="Rounded Rectangle 9">
              <a:extLst>
                <a:ext uri="{FF2B5EF4-FFF2-40B4-BE49-F238E27FC236}">
                  <a16:creationId xmlns:a16="http://schemas.microsoft.com/office/drawing/2014/main" id="{85B62E7D-3DF7-4F41-F723-58D8F6499CD4}"/>
                </a:ext>
              </a:extLst>
            </p:cNvPr>
            <p:cNvSpPr/>
            <p:nvPr/>
          </p:nvSpPr>
          <p:spPr>
            <a:xfrm>
              <a:off x="2754757" y="4624917"/>
              <a:ext cx="1422400" cy="508000"/>
            </a:xfrm>
            <a:custGeom>
              <a:avLst/>
              <a:gdLst/>
              <a:ahLst/>
              <a:cxnLst/>
              <a:rect l="0" t="0" r="0" b="0"/>
              <a:pathLst>
                <a:path w="1422400" h="508000">
                  <a:moveTo>
                    <a:pt x="0" y="101600"/>
                  </a:moveTo>
                  <a:lnTo>
                    <a:pt x="0" y="50800"/>
                  </a:lnTo>
                  <a:cubicBezTo>
                    <a:pt x="0" y="22744"/>
                    <a:pt x="22744" y="0"/>
                    <a:pt x="50800" y="0"/>
                  </a:cubicBezTo>
                  <a:lnTo>
                    <a:pt x="101600" y="0"/>
                  </a:lnTo>
                  <a:moveTo>
                    <a:pt x="1422400" y="101600"/>
                  </a:moveTo>
                  <a:lnTo>
                    <a:pt x="1422400" y="406400"/>
                  </a:lnTo>
                  <a:moveTo>
                    <a:pt x="0" y="406400"/>
                  </a:moveTo>
                  <a:lnTo>
                    <a:pt x="0" y="101600"/>
                  </a:lnTo>
                  <a:moveTo>
                    <a:pt x="101600" y="0"/>
                  </a:moveTo>
                  <a:lnTo>
                    <a:pt x="1320800" y="0"/>
                  </a:lnTo>
                  <a:moveTo>
                    <a:pt x="101600" y="508000"/>
                  </a:moveTo>
                  <a:lnTo>
                    <a:pt x="50800" y="508000"/>
                  </a:lnTo>
                  <a:cubicBezTo>
                    <a:pt x="22744" y="508000"/>
                    <a:pt x="0" y="485255"/>
                    <a:pt x="0" y="457200"/>
                  </a:cubicBezTo>
                  <a:lnTo>
                    <a:pt x="0" y="406400"/>
                  </a:lnTo>
                  <a:moveTo>
                    <a:pt x="1320800" y="0"/>
                  </a:moveTo>
                  <a:lnTo>
                    <a:pt x="1371600" y="0"/>
                  </a:lnTo>
                  <a:cubicBezTo>
                    <a:pt x="1399655" y="0"/>
                    <a:pt x="1422400" y="22744"/>
                    <a:pt x="1422400" y="50800"/>
                  </a:cubicBezTo>
                  <a:lnTo>
                    <a:pt x="1422400" y="101600"/>
                  </a:lnTo>
                  <a:moveTo>
                    <a:pt x="1320800" y="508000"/>
                  </a:moveTo>
                  <a:lnTo>
                    <a:pt x="101600" y="508000"/>
                  </a:lnTo>
                  <a:moveTo>
                    <a:pt x="1422400" y="406400"/>
                  </a:moveTo>
                  <a:lnTo>
                    <a:pt x="1422400" y="457200"/>
                  </a:lnTo>
                  <a:cubicBezTo>
                    <a:pt x="1422400" y="485255"/>
                    <a:pt x="1399655" y="508000"/>
                    <a:pt x="1371600" y="508000"/>
                  </a:cubicBezTo>
                  <a:lnTo>
                    <a:pt x="1320800" y="508000"/>
                  </a:lnTo>
                </a:path>
              </a:pathLst>
            </a:custGeom>
            <a:noFill/>
            <a:ln w="12699">
              <a:solidFill>
                <a:srgbClr val="484848"/>
              </a:solidFill>
            </a:ln>
          </p:spPr>
          <p:txBody>
            <a:bodyPr rtlCol="0" anchor="ctr"/>
            <a:lstStyle/>
            <a:p>
              <a:pPr algn="ctr"/>
              <a:endParaRPr/>
            </a:p>
          </p:txBody>
        </p:sp>
        <p:grpSp>
          <p:nvGrpSpPr>
            <p:cNvPr id="12" name="Group 11">
              <a:extLst>
                <a:ext uri="{FF2B5EF4-FFF2-40B4-BE49-F238E27FC236}">
                  <a16:creationId xmlns:a16="http://schemas.microsoft.com/office/drawing/2014/main" id="{B0C57302-0FE6-63F9-2E4E-712AA91A7472}"/>
                </a:ext>
              </a:extLst>
            </p:cNvPr>
            <p:cNvGrpSpPr/>
            <p:nvPr/>
          </p:nvGrpSpPr>
          <p:grpSpPr>
            <a:xfrm>
              <a:off x="4481957" y="2084917"/>
              <a:ext cx="1625600" cy="1219200"/>
              <a:chOff x="3759200" y="914400"/>
              <a:chExt cx="1625600" cy="1219200"/>
            </a:xfrm>
          </p:grpSpPr>
          <p:sp>
            <p:nvSpPr>
              <p:cNvPr id="46" name="Rounded Rectangle 10">
                <a:extLst>
                  <a:ext uri="{FF2B5EF4-FFF2-40B4-BE49-F238E27FC236}">
                    <a16:creationId xmlns:a16="http://schemas.microsoft.com/office/drawing/2014/main" id="{B5F4CF4F-D4BE-E44C-167D-C1AD373D53FA}"/>
                  </a:ext>
                </a:extLst>
              </p:cNvPr>
              <p:cNvSpPr/>
              <p:nvPr/>
            </p:nvSpPr>
            <p:spPr>
              <a:xfrm>
                <a:off x="3759200" y="914400"/>
                <a:ext cx="1625600" cy="1219200"/>
              </a:xfrm>
              <a:custGeom>
                <a:avLst/>
                <a:gdLst/>
                <a:ahLst/>
                <a:cxnLst/>
                <a:rect l="0" t="0" r="0" b="0"/>
                <a:pathLst>
                  <a:path w="1625600" h="1219200">
                    <a:moveTo>
                      <a:pt x="101600" y="101600"/>
                    </a:moveTo>
                    <a:lnTo>
                      <a:pt x="0" y="101600"/>
                    </a:lnTo>
                    <a:cubicBezTo>
                      <a:pt x="0" y="45683"/>
                      <a:pt x="45683" y="0"/>
                      <a:pt x="101600" y="0"/>
                    </a:cubicBezTo>
                    <a:close/>
                    <a:moveTo>
                      <a:pt x="1524000" y="0"/>
                    </a:moveTo>
                    <a:lnTo>
                      <a:pt x="1524000" y="101600"/>
                    </a:lnTo>
                    <a:lnTo>
                      <a:pt x="101600" y="101600"/>
                    </a:lnTo>
                    <a:lnTo>
                      <a:pt x="101600" y="0"/>
                    </a:lnTo>
                    <a:close/>
                    <a:moveTo>
                      <a:pt x="1625600" y="101600"/>
                    </a:moveTo>
                    <a:lnTo>
                      <a:pt x="1524000" y="101600"/>
                    </a:lnTo>
                    <a:lnTo>
                      <a:pt x="1524000" y="0"/>
                    </a:lnTo>
                    <a:cubicBezTo>
                      <a:pt x="1580013" y="0"/>
                      <a:pt x="1625600" y="45586"/>
                      <a:pt x="1625600" y="101600"/>
                    </a:cubicBezTo>
                    <a:close/>
                    <a:moveTo>
                      <a:pt x="1625600" y="1219200"/>
                    </a:moveTo>
                    <a:lnTo>
                      <a:pt x="0" y="1219200"/>
                    </a:lnTo>
                    <a:lnTo>
                      <a:pt x="0" y="101600"/>
                    </a:lnTo>
                    <a:lnTo>
                      <a:pt x="1625600" y="101600"/>
                    </a:lnTo>
                    <a:close/>
                  </a:path>
                </a:pathLst>
              </a:custGeom>
              <a:solidFill>
                <a:srgbClr val="DE8431"/>
              </a:solidFill>
              <a:ln>
                <a:noFill/>
              </a:ln>
            </p:spPr>
            <p:txBody>
              <a:bodyPr rtlCol="0" anchor="ctr"/>
              <a:lstStyle/>
              <a:p>
                <a:pPr algn="ctr"/>
                <a:endParaRPr/>
              </a:p>
            </p:txBody>
          </p:sp>
          <p:sp>
            <p:nvSpPr>
              <p:cNvPr id="47" name="Rounded Rectangle 11">
                <a:extLst>
                  <a:ext uri="{FF2B5EF4-FFF2-40B4-BE49-F238E27FC236}">
                    <a16:creationId xmlns:a16="http://schemas.microsoft.com/office/drawing/2014/main" id="{612929C6-F0D6-CFF4-7D17-A129F0FA416D}"/>
                  </a:ext>
                </a:extLst>
              </p:cNvPr>
              <p:cNvSpPr/>
              <p:nvPr/>
            </p:nvSpPr>
            <p:spPr>
              <a:xfrm>
                <a:off x="3759200" y="914400"/>
                <a:ext cx="1625600" cy="1219200"/>
              </a:xfrm>
              <a:custGeom>
                <a:avLst/>
                <a:gdLst/>
                <a:ahLst/>
                <a:cxnLst/>
                <a:rect l="0" t="0" r="0" b="0"/>
                <a:pathLst>
                  <a:path w="1625600" h="1219200">
                    <a:moveTo>
                      <a:pt x="0" y="101600"/>
                    </a:moveTo>
                    <a:cubicBezTo>
                      <a:pt x="0" y="45491"/>
                      <a:pt x="45491" y="0"/>
                      <a:pt x="101600" y="0"/>
                    </a:cubicBezTo>
                    <a:moveTo>
                      <a:pt x="1625600" y="1219200"/>
                    </a:moveTo>
                    <a:lnTo>
                      <a:pt x="1625600" y="101600"/>
                    </a:lnTo>
                    <a:moveTo>
                      <a:pt x="0" y="101600"/>
                    </a:moveTo>
                    <a:lnTo>
                      <a:pt x="0" y="1219200"/>
                    </a:lnTo>
                    <a:moveTo>
                      <a:pt x="101600" y="0"/>
                    </a:moveTo>
                    <a:lnTo>
                      <a:pt x="1524000" y="0"/>
                    </a:lnTo>
                    <a:moveTo>
                      <a:pt x="1524000" y="0"/>
                    </a:moveTo>
                    <a:cubicBezTo>
                      <a:pt x="1580027" y="0"/>
                      <a:pt x="1625600" y="45572"/>
                      <a:pt x="1625600" y="101600"/>
                    </a:cubicBezTo>
                  </a:path>
                </a:pathLst>
              </a:custGeom>
              <a:noFill/>
              <a:ln w="12699">
                <a:solidFill>
                  <a:srgbClr val="FFFFFF"/>
                </a:solidFill>
              </a:ln>
            </p:spPr>
            <p:txBody>
              <a:bodyPr rtlCol="0" anchor="ctr"/>
              <a:lstStyle/>
              <a:p>
                <a:pPr algn="ctr"/>
                <a:endParaRPr/>
              </a:p>
            </p:txBody>
          </p:sp>
        </p:grpSp>
        <p:grpSp>
          <p:nvGrpSpPr>
            <p:cNvPr id="13" name="Group 12">
              <a:extLst>
                <a:ext uri="{FF2B5EF4-FFF2-40B4-BE49-F238E27FC236}">
                  <a16:creationId xmlns:a16="http://schemas.microsoft.com/office/drawing/2014/main" id="{1FC3F09B-843A-0E05-7BFA-0B8482B99827}"/>
                </a:ext>
              </a:extLst>
            </p:cNvPr>
            <p:cNvGrpSpPr/>
            <p:nvPr/>
          </p:nvGrpSpPr>
          <p:grpSpPr>
            <a:xfrm>
              <a:off x="4481957" y="3304117"/>
              <a:ext cx="1625600" cy="1930400"/>
              <a:chOff x="3759200" y="2133600"/>
              <a:chExt cx="1625600" cy="1930400"/>
            </a:xfrm>
          </p:grpSpPr>
          <p:sp>
            <p:nvSpPr>
              <p:cNvPr id="44" name="Rounded Rectangle 13">
                <a:extLst>
                  <a:ext uri="{FF2B5EF4-FFF2-40B4-BE49-F238E27FC236}">
                    <a16:creationId xmlns:a16="http://schemas.microsoft.com/office/drawing/2014/main" id="{2615EFDE-F0D5-177C-387A-794483D76B9C}"/>
                  </a:ext>
                </a:extLst>
              </p:cNvPr>
              <p:cNvSpPr/>
              <p:nvPr/>
            </p:nvSpPr>
            <p:spPr>
              <a:xfrm>
                <a:off x="3759200" y="2133600"/>
                <a:ext cx="1625600" cy="1930399"/>
              </a:xfrm>
              <a:custGeom>
                <a:avLst/>
                <a:gdLst/>
                <a:ahLst/>
                <a:cxnLst/>
                <a:rect l="0" t="0" r="0" b="0"/>
                <a:pathLst>
                  <a:path w="1625600" h="1930399">
                    <a:moveTo>
                      <a:pt x="0" y="1828799"/>
                    </a:moveTo>
                    <a:lnTo>
                      <a:pt x="101600" y="1828799"/>
                    </a:lnTo>
                    <a:lnTo>
                      <a:pt x="101600" y="1930399"/>
                    </a:lnTo>
                    <a:cubicBezTo>
                      <a:pt x="45488" y="1930399"/>
                      <a:pt x="0" y="1884911"/>
                      <a:pt x="0" y="1828799"/>
                    </a:cubicBezTo>
                    <a:close/>
                    <a:moveTo>
                      <a:pt x="101600" y="1930399"/>
                    </a:moveTo>
                    <a:lnTo>
                      <a:pt x="101600" y="1828799"/>
                    </a:lnTo>
                    <a:lnTo>
                      <a:pt x="1524000" y="1828799"/>
                    </a:lnTo>
                    <a:lnTo>
                      <a:pt x="1524000" y="1930399"/>
                    </a:lnTo>
                    <a:close/>
                    <a:moveTo>
                      <a:pt x="1625600" y="1828799"/>
                    </a:moveTo>
                    <a:cubicBezTo>
                      <a:pt x="1625600" y="1884911"/>
                      <a:pt x="1580111" y="1930399"/>
                      <a:pt x="1524000" y="1930399"/>
                    </a:cubicBezTo>
                    <a:lnTo>
                      <a:pt x="1524000" y="1828799"/>
                    </a:lnTo>
                    <a:close/>
                    <a:moveTo>
                      <a:pt x="1625600" y="1828800"/>
                    </a:moveTo>
                    <a:lnTo>
                      <a:pt x="0" y="1828800"/>
                    </a:lnTo>
                    <a:lnTo>
                      <a:pt x="0" y="0"/>
                    </a:lnTo>
                    <a:lnTo>
                      <a:pt x="1625600" y="0"/>
                    </a:lnTo>
                    <a:close/>
                  </a:path>
                </a:pathLst>
              </a:custGeom>
              <a:solidFill>
                <a:srgbClr val="666666"/>
              </a:solidFill>
              <a:ln>
                <a:noFill/>
              </a:ln>
            </p:spPr>
            <p:txBody>
              <a:bodyPr rtlCol="0" anchor="ctr"/>
              <a:lstStyle/>
              <a:p>
                <a:pPr algn="ctr"/>
                <a:endParaRPr/>
              </a:p>
            </p:txBody>
          </p:sp>
          <p:sp>
            <p:nvSpPr>
              <p:cNvPr id="45" name="Rounded Rectangle 14">
                <a:extLst>
                  <a:ext uri="{FF2B5EF4-FFF2-40B4-BE49-F238E27FC236}">
                    <a16:creationId xmlns:a16="http://schemas.microsoft.com/office/drawing/2014/main" id="{F3DAEB62-BD00-0D1C-037E-CF671004AE9A}"/>
                  </a:ext>
                </a:extLst>
              </p:cNvPr>
              <p:cNvSpPr/>
              <p:nvPr/>
            </p:nvSpPr>
            <p:spPr>
              <a:xfrm>
                <a:off x="3759200" y="2133600"/>
                <a:ext cx="1625600" cy="1930400"/>
              </a:xfrm>
              <a:custGeom>
                <a:avLst/>
                <a:gdLst/>
                <a:ahLst/>
                <a:cxnLst/>
                <a:rect l="0" t="0" r="0" b="0"/>
                <a:pathLst>
                  <a:path w="1625600" h="1930400">
                    <a:moveTo>
                      <a:pt x="101600" y="1930400"/>
                    </a:moveTo>
                    <a:cubicBezTo>
                      <a:pt x="45488" y="1930400"/>
                      <a:pt x="0" y="1884911"/>
                      <a:pt x="0" y="1828800"/>
                    </a:cubicBezTo>
                    <a:moveTo>
                      <a:pt x="1524000" y="1930400"/>
                    </a:moveTo>
                    <a:lnTo>
                      <a:pt x="101600" y="1930400"/>
                    </a:lnTo>
                    <a:moveTo>
                      <a:pt x="1625600" y="1828800"/>
                    </a:moveTo>
                    <a:cubicBezTo>
                      <a:pt x="1625600" y="1884911"/>
                      <a:pt x="1580111" y="1930400"/>
                      <a:pt x="1524000" y="1930400"/>
                    </a:cubicBezTo>
                    <a:moveTo>
                      <a:pt x="1625600" y="0"/>
                    </a:moveTo>
                    <a:lnTo>
                      <a:pt x="1625600" y="1828800"/>
                    </a:lnTo>
                    <a:moveTo>
                      <a:pt x="0" y="1828800"/>
                    </a:moveTo>
                    <a:lnTo>
                      <a:pt x="0" y="0"/>
                    </a:lnTo>
                    <a:moveTo>
                      <a:pt x="1625600" y="0"/>
                    </a:moveTo>
                    <a:lnTo>
                      <a:pt x="0" y="0"/>
                    </a:lnTo>
                  </a:path>
                </a:pathLst>
              </a:custGeom>
              <a:noFill/>
              <a:ln w="12699">
                <a:solidFill>
                  <a:srgbClr val="FFFFFF"/>
                </a:solidFill>
              </a:ln>
            </p:spPr>
            <p:txBody>
              <a:bodyPr rtlCol="0" anchor="ctr"/>
              <a:lstStyle/>
              <a:p>
                <a:pPr algn="ctr"/>
                <a:endParaRPr/>
              </a:p>
            </p:txBody>
          </p:sp>
        </p:grpSp>
        <p:sp>
          <p:nvSpPr>
            <p:cNvPr id="14" name="Rounded Rectangle 16">
              <a:extLst>
                <a:ext uri="{FF2B5EF4-FFF2-40B4-BE49-F238E27FC236}">
                  <a16:creationId xmlns:a16="http://schemas.microsoft.com/office/drawing/2014/main" id="{6563084C-ABD2-8E41-7A0C-D8574C7E80D9}"/>
                </a:ext>
              </a:extLst>
            </p:cNvPr>
            <p:cNvSpPr/>
            <p:nvPr/>
          </p:nvSpPr>
          <p:spPr>
            <a:xfrm>
              <a:off x="4583557" y="3405717"/>
              <a:ext cx="1422400" cy="508000"/>
            </a:xfrm>
            <a:custGeom>
              <a:avLst/>
              <a:gdLst/>
              <a:ahLst/>
              <a:cxnLst/>
              <a:rect l="0" t="0" r="0" b="0"/>
              <a:pathLst>
                <a:path w="1422400" h="508000">
                  <a:moveTo>
                    <a:pt x="0" y="101600"/>
                  </a:moveTo>
                  <a:lnTo>
                    <a:pt x="0" y="50800"/>
                  </a:lnTo>
                  <a:cubicBezTo>
                    <a:pt x="0" y="22744"/>
                    <a:pt x="22744" y="0"/>
                    <a:pt x="50800" y="0"/>
                  </a:cubicBezTo>
                  <a:lnTo>
                    <a:pt x="101600" y="0"/>
                  </a:lnTo>
                  <a:moveTo>
                    <a:pt x="1422400" y="101600"/>
                  </a:moveTo>
                  <a:lnTo>
                    <a:pt x="1422400" y="406400"/>
                  </a:lnTo>
                  <a:moveTo>
                    <a:pt x="0" y="406400"/>
                  </a:moveTo>
                  <a:lnTo>
                    <a:pt x="0" y="101600"/>
                  </a:lnTo>
                  <a:moveTo>
                    <a:pt x="101600" y="0"/>
                  </a:moveTo>
                  <a:lnTo>
                    <a:pt x="1320800" y="0"/>
                  </a:lnTo>
                  <a:moveTo>
                    <a:pt x="101600" y="508000"/>
                  </a:moveTo>
                  <a:lnTo>
                    <a:pt x="50800" y="508000"/>
                  </a:lnTo>
                  <a:cubicBezTo>
                    <a:pt x="22744" y="508000"/>
                    <a:pt x="0" y="485255"/>
                    <a:pt x="0" y="457200"/>
                  </a:cubicBezTo>
                  <a:lnTo>
                    <a:pt x="0" y="406400"/>
                  </a:lnTo>
                  <a:moveTo>
                    <a:pt x="1320800" y="0"/>
                  </a:moveTo>
                  <a:lnTo>
                    <a:pt x="1371600" y="0"/>
                  </a:lnTo>
                  <a:cubicBezTo>
                    <a:pt x="1399655" y="0"/>
                    <a:pt x="1422400" y="22744"/>
                    <a:pt x="1422400" y="50800"/>
                  </a:cubicBezTo>
                  <a:lnTo>
                    <a:pt x="1422400" y="101600"/>
                  </a:lnTo>
                  <a:moveTo>
                    <a:pt x="1320800" y="508000"/>
                  </a:moveTo>
                  <a:lnTo>
                    <a:pt x="101600" y="508000"/>
                  </a:lnTo>
                  <a:moveTo>
                    <a:pt x="1422400" y="406400"/>
                  </a:moveTo>
                  <a:lnTo>
                    <a:pt x="1422400" y="457200"/>
                  </a:lnTo>
                  <a:cubicBezTo>
                    <a:pt x="1422400" y="485255"/>
                    <a:pt x="1399655" y="508000"/>
                    <a:pt x="1371600" y="508000"/>
                  </a:cubicBezTo>
                  <a:lnTo>
                    <a:pt x="1320800" y="508000"/>
                  </a:lnTo>
                </a:path>
              </a:pathLst>
            </a:custGeom>
            <a:noFill/>
            <a:ln w="12699">
              <a:solidFill>
                <a:srgbClr val="484848"/>
              </a:solidFill>
            </a:ln>
          </p:spPr>
          <p:txBody>
            <a:bodyPr rtlCol="0" anchor="ctr"/>
            <a:lstStyle/>
            <a:p>
              <a:pPr algn="ctr"/>
              <a:endParaRPr/>
            </a:p>
          </p:txBody>
        </p:sp>
        <p:sp>
          <p:nvSpPr>
            <p:cNvPr id="15" name="Rounded Rectangle 17">
              <a:extLst>
                <a:ext uri="{FF2B5EF4-FFF2-40B4-BE49-F238E27FC236}">
                  <a16:creationId xmlns:a16="http://schemas.microsoft.com/office/drawing/2014/main" id="{CFCFEF33-6D28-1A14-175D-89BDD5F70F4E}"/>
                </a:ext>
              </a:extLst>
            </p:cNvPr>
            <p:cNvSpPr/>
            <p:nvPr/>
          </p:nvSpPr>
          <p:spPr>
            <a:xfrm>
              <a:off x="4583557" y="4015317"/>
              <a:ext cx="1422400" cy="508000"/>
            </a:xfrm>
            <a:custGeom>
              <a:avLst/>
              <a:gdLst/>
              <a:ahLst/>
              <a:cxnLst/>
              <a:rect l="0" t="0" r="0" b="0"/>
              <a:pathLst>
                <a:path w="1422400" h="508000">
                  <a:moveTo>
                    <a:pt x="0" y="101600"/>
                  </a:moveTo>
                  <a:lnTo>
                    <a:pt x="0" y="50800"/>
                  </a:lnTo>
                  <a:cubicBezTo>
                    <a:pt x="0" y="22744"/>
                    <a:pt x="22744" y="0"/>
                    <a:pt x="50800" y="0"/>
                  </a:cubicBezTo>
                  <a:lnTo>
                    <a:pt x="101600" y="0"/>
                  </a:lnTo>
                  <a:moveTo>
                    <a:pt x="1422400" y="101600"/>
                  </a:moveTo>
                  <a:lnTo>
                    <a:pt x="1422400" y="406400"/>
                  </a:lnTo>
                  <a:moveTo>
                    <a:pt x="0" y="406400"/>
                  </a:moveTo>
                  <a:lnTo>
                    <a:pt x="0" y="101600"/>
                  </a:lnTo>
                  <a:moveTo>
                    <a:pt x="101600" y="0"/>
                  </a:moveTo>
                  <a:lnTo>
                    <a:pt x="1320800" y="0"/>
                  </a:lnTo>
                  <a:moveTo>
                    <a:pt x="101600" y="508000"/>
                  </a:moveTo>
                  <a:lnTo>
                    <a:pt x="50800" y="508000"/>
                  </a:lnTo>
                  <a:cubicBezTo>
                    <a:pt x="22744" y="508000"/>
                    <a:pt x="0" y="485255"/>
                    <a:pt x="0" y="457200"/>
                  </a:cubicBezTo>
                  <a:lnTo>
                    <a:pt x="0" y="406400"/>
                  </a:lnTo>
                  <a:moveTo>
                    <a:pt x="1320800" y="0"/>
                  </a:moveTo>
                  <a:lnTo>
                    <a:pt x="1371600" y="0"/>
                  </a:lnTo>
                  <a:cubicBezTo>
                    <a:pt x="1399655" y="0"/>
                    <a:pt x="1422400" y="22744"/>
                    <a:pt x="1422400" y="50800"/>
                  </a:cubicBezTo>
                  <a:lnTo>
                    <a:pt x="1422400" y="101600"/>
                  </a:lnTo>
                  <a:moveTo>
                    <a:pt x="1320800" y="508000"/>
                  </a:moveTo>
                  <a:lnTo>
                    <a:pt x="101600" y="508000"/>
                  </a:lnTo>
                  <a:moveTo>
                    <a:pt x="1422400" y="406400"/>
                  </a:moveTo>
                  <a:lnTo>
                    <a:pt x="1422400" y="457200"/>
                  </a:lnTo>
                  <a:cubicBezTo>
                    <a:pt x="1422400" y="485255"/>
                    <a:pt x="1399655" y="508000"/>
                    <a:pt x="1371600" y="508000"/>
                  </a:cubicBezTo>
                  <a:lnTo>
                    <a:pt x="1320800" y="508000"/>
                  </a:lnTo>
                </a:path>
              </a:pathLst>
            </a:custGeom>
            <a:noFill/>
            <a:ln w="12699">
              <a:solidFill>
                <a:srgbClr val="484848"/>
              </a:solidFill>
            </a:ln>
          </p:spPr>
          <p:txBody>
            <a:bodyPr rtlCol="0" anchor="ctr"/>
            <a:lstStyle/>
            <a:p>
              <a:pPr algn="ctr"/>
              <a:endParaRPr/>
            </a:p>
          </p:txBody>
        </p:sp>
        <p:sp>
          <p:nvSpPr>
            <p:cNvPr id="16" name="Rounded Rectangle 18">
              <a:extLst>
                <a:ext uri="{FF2B5EF4-FFF2-40B4-BE49-F238E27FC236}">
                  <a16:creationId xmlns:a16="http://schemas.microsoft.com/office/drawing/2014/main" id="{D3731128-BA0F-2289-480F-06558D74D942}"/>
                </a:ext>
              </a:extLst>
            </p:cNvPr>
            <p:cNvSpPr/>
            <p:nvPr/>
          </p:nvSpPr>
          <p:spPr>
            <a:xfrm>
              <a:off x="4583557" y="4624917"/>
              <a:ext cx="1422400" cy="508000"/>
            </a:xfrm>
            <a:custGeom>
              <a:avLst/>
              <a:gdLst/>
              <a:ahLst/>
              <a:cxnLst/>
              <a:rect l="0" t="0" r="0" b="0"/>
              <a:pathLst>
                <a:path w="1422400" h="508000">
                  <a:moveTo>
                    <a:pt x="0" y="101600"/>
                  </a:moveTo>
                  <a:lnTo>
                    <a:pt x="0" y="50800"/>
                  </a:lnTo>
                  <a:cubicBezTo>
                    <a:pt x="0" y="22744"/>
                    <a:pt x="22744" y="0"/>
                    <a:pt x="50800" y="0"/>
                  </a:cubicBezTo>
                  <a:lnTo>
                    <a:pt x="101600" y="0"/>
                  </a:lnTo>
                  <a:moveTo>
                    <a:pt x="1422400" y="101600"/>
                  </a:moveTo>
                  <a:lnTo>
                    <a:pt x="1422400" y="406400"/>
                  </a:lnTo>
                  <a:moveTo>
                    <a:pt x="0" y="406400"/>
                  </a:moveTo>
                  <a:lnTo>
                    <a:pt x="0" y="101600"/>
                  </a:lnTo>
                  <a:moveTo>
                    <a:pt x="101600" y="0"/>
                  </a:moveTo>
                  <a:lnTo>
                    <a:pt x="1320800" y="0"/>
                  </a:lnTo>
                  <a:moveTo>
                    <a:pt x="101600" y="508000"/>
                  </a:moveTo>
                  <a:lnTo>
                    <a:pt x="50800" y="508000"/>
                  </a:lnTo>
                  <a:cubicBezTo>
                    <a:pt x="22744" y="508000"/>
                    <a:pt x="0" y="485255"/>
                    <a:pt x="0" y="457200"/>
                  </a:cubicBezTo>
                  <a:lnTo>
                    <a:pt x="0" y="406400"/>
                  </a:lnTo>
                  <a:moveTo>
                    <a:pt x="1320800" y="0"/>
                  </a:moveTo>
                  <a:lnTo>
                    <a:pt x="1371600" y="0"/>
                  </a:lnTo>
                  <a:cubicBezTo>
                    <a:pt x="1399655" y="0"/>
                    <a:pt x="1422400" y="22744"/>
                    <a:pt x="1422400" y="50800"/>
                  </a:cubicBezTo>
                  <a:lnTo>
                    <a:pt x="1422400" y="101600"/>
                  </a:lnTo>
                  <a:moveTo>
                    <a:pt x="1320800" y="508000"/>
                  </a:moveTo>
                  <a:lnTo>
                    <a:pt x="101600" y="508000"/>
                  </a:lnTo>
                  <a:moveTo>
                    <a:pt x="1422400" y="406400"/>
                  </a:moveTo>
                  <a:lnTo>
                    <a:pt x="1422400" y="457200"/>
                  </a:lnTo>
                  <a:cubicBezTo>
                    <a:pt x="1422400" y="485255"/>
                    <a:pt x="1399655" y="508000"/>
                    <a:pt x="1371600" y="508000"/>
                  </a:cubicBezTo>
                  <a:lnTo>
                    <a:pt x="1320800" y="508000"/>
                  </a:lnTo>
                </a:path>
              </a:pathLst>
            </a:custGeom>
            <a:noFill/>
            <a:ln w="12699">
              <a:solidFill>
                <a:srgbClr val="484848"/>
              </a:solidFill>
            </a:ln>
          </p:spPr>
          <p:txBody>
            <a:bodyPr rtlCol="0" anchor="ctr"/>
            <a:lstStyle/>
            <a:p>
              <a:pPr algn="ctr"/>
              <a:endParaRPr/>
            </a:p>
          </p:txBody>
        </p:sp>
        <p:grpSp>
          <p:nvGrpSpPr>
            <p:cNvPr id="17" name="Group 16">
              <a:extLst>
                <a:ext uri="{FF2B5EF4-FFF2-40B4-BE49-F238E27FC236}">
                  <a16:creationId xmlns:a16="http://schemas.microsoft.com/office/drawing/2014/main" id="{D1AD4511-3FF2-B4FD-8380-FA4158DED491}"/>
                </a:ext>
              </a:extLst>
            </p:cNvPr>
            <p:cNvGrpSpPr/>
            <p:nvPr/>
          </p:nvGrpSpPr>
          <p:grpSpPr>
            <a:xfrm>
              <a:off x="6310757" y="2084917"/>
              <a:ext cx="1625600" cy="1219200"/>
              <a:chOff x="5588000" y="914400"/>
              <a:chExt cx="1625600" cy="1219200"/>
            </a:xfrm>
          </p:grpSpPr>
          <p:sp>
            <p:nvSpPr>
              <p:cNvPr id="42" name="Rounded Rectangle 19">
                <a:extLst>
                  <a:ext uri="{FF2B5EF4-FFF2-40B4-BE49-F238E27FC236}">
                    <a16:creationId xmlns:a16="http://schemas.microsoft.com/office/drawing/2014/main" id="{A504AEA1-9806-958F-1919-7BFDB416FFCA}"/>
                  </a:ext>
                </a:extLst>
              </p:cNvPr>
              <p:cNvSpPr/>
              <p:nvPr/>
            </p:nvSpPr>
            <p:spPr>
              <a:xfrm>
                <a:off x="5588000" y="914400"/>
                <a:ext cx="1625600" cy="1219200"/>
              </a:xfrm>
              <a:custGeom>
                <a:avLst/>
                <a:gdLst/>
                <a:ahLst/>
                <a:cxnLst/>
                <a:rect l="0" t="0" r="0" b="0"/>
                <a:pathLst>
                  <a:path w="1625600" h="1219200">
                    <a:moveTo>
                      <a:pt x="101600" y="101600"/>
                    </a:moveTo>
                    <a:lnTo>
                      <a:pt x="0" y="101600"/>
                    </a:lnTo>
                    <a:cubicBezTo>
                      <a:pt x="0" y="45683"/>
                      <a:pt x="45683" y="0"/>
                      <a:pt x="101600" y="0"/>
                    </a:cubicBezTo>
                    <a:close/>
                    <a:moveTo>
                      <a:pt x="1524000" y="0"/>
                    </a:moveTo>
                    <a:lnTo>
                      <a:pt x="1524000" y="101600"/>
                    </a:lnTo>
                    <a:lnTo>
                      <a:pt x="101600" y="101600"/>
                    </a:lnTo>
                    <a:lnTo>
                      <a:pt x="101600" y="0"/>
                    </a:lnTo>
                    <a:close/>
                    <a:moveTo>
                      <a:pt x="1625600" y="101600"/>
                    </a:moveTo>
                    <a:lnTo>
                      <a:pt x="1524000" y="101600"/>
                    </a:lnTo>
                    <a:lnTo>
                      <a:pt x="1524000" y="0"/>
                    </a:lnTo>
                    <a:cubicBezTo>
                      <a:pt x="1580013" y="0"/>
                      <a:pt x="1625600" y="45586"/>
                      <a:pt x="1625600" y="101600"/>
                    </a:cubicBezTo>
                    <a:close/>
                    <a:moveTo>
                      <a:pt x="1625600" y="1219200"/>
                    </a:moveTo>
                    <a:lnTo>
                      <a:pt x="0" y="1219200"/>
                    </a:lnTo>
                    <a:lnTo>
                      <a:pt x="0" y="101600"/>
                    </a:lnTo>
                    <a:lnTo>
                      <a:pt x="1625600" y="101600"/>
                    </a:lnTo>
                    <a:close/>
                  </a:path>
                </a:pathLst>
              </a:custGeom>
              <a:solidFill>
                <a:srgbClr val="E55753"/>
              </a:solidFill>
              <a:ln>
                <a:noFill/>
              </a:ln>
            </p:spPr>
            <p:txBody>
              <a:bodyPr rtlCol="0" anchor="ctr"/>
              <a:lstStyle/>
              <a:p>
                <a:pPr algn="ctr"/>
                <a:endParaRPr/>
              </a:p>
            </p:txBody>
          </p:sp>
          <p:sp>
            <p:nvSpPr>
              <p:cNvPr id="43" name="Rounded Rectangle 20">
                <a:extLst>
                  <a:ext uri="{FF2B5EF4-FFF2-40B4-BE49-F238E27FC236}">
                    <a16:creationId xmlns:a16="http://schemas.microsoft.com/office/drawing/2014/main" id="{7551E9FD-F0FC-6E75-36C0-17530536430E}"/>
                  </a:ext>
                </a:extLst>
              </p:cNvPr>
              <p:cNvSpPr/>
              <p:nvPr/>
            </p:nvSpPr>
            <p:spPr>
              <a:xfrm>
                <a:off x="5588000" y="914400"/>
                <a:ext cx="1625600" cy="1219200"/>
              </a:xfrm>
              <a:custGeom>
                <a:avLst/>
                <a:gdLst/>
                <a:ahLst/>
                <a:cxnLst/>
                <a:rect l="0" t="0" r="0" b="0"/>
                <a:pathLst>
                  <a:path w="1625600" h="1219200">
                    <a:moveTo>
                      <a:pt x="0" y="101600"/>
                    </a:moveTo>
                    <a:cubicBezTo>
                      <a:pt x="0" y="45491"/>
                      <a:pt x="45491" y="0"/>
                      <a:pt x="101600" y="0"/>
                    </a:cubicBezTo>
                    <a:moveTo>
                      <a:pt x="1625600" y="1219200"/>
                    </a:moveTo>
                    <a:lnTo>
                      <a:pt x="1625600" y="101600"/>
                    </a:lnTo>
                    <a:moveTo>
                      <a:pt x="0" y="101600"/>
                    </a:moveTo>
                    <a:lnTo>
                      <a:pt x="0" y="1219200"/>
                    </a:lnTo>
                    <a:moveTo>
                      <a:pt x="101600" y="0"/>
                    </a:moveTo>
                    <a:lnTo>
                      <a:pt x="1524000" y="0"/>
                    </a:lnTo>
                    <a:moveTo>
                      <a:pt x="1524000" y="0"/>
                    </a:moveTo>
                    <a:cubicBezTo>
                      <a:pt x="1580027" y="0"/>
                      <a:pt x="1625600" y="45572"/>
                      <a:pt x="1625600" y="101600"/>
                    </a:cubicBezTo>
                  </a:path>
                </a:pathLst>
              </a:custGeom>
              <a:noFill/>
              <a:ln w="12699">
                <a:solidFill>
                  <a:srgbClr val="FFFFFF"/>
                </a:solidFill>
              </a:ln>
            </p:spPr>
            <p:txBody>
              <a:bodyPr rtlCol="0" anchor="ctr"/>
              <a:lstStyle/>
              <a:p>
                <a:pPr algn="ctr"/>
                <a:endParaRPr/>
              </a:p>
            </p:txBody>
          </p:sp>
        </p:grpSp>
        <p:grpSp>
          <p:nvGrpSpPr>
            <p:cNvPr id="18" name="Group 17">
              <a:extLst>
                <a:ext uri="{FF2B5EF4-FFF2-40B4-BE49-F238E27FC236}">
                  <a16:creationId xmlns:a16="http://schemas.microsoft.com/office/drawing/2014/main" id="{01CB4088-748E-9551-E50E-3C5709223C73}"/>
                </a:ext>
              </a:extLst>
            </p:cNvPr>
            <p:cNvGrpSpPr/>
            <p:nvPr/>
          </p:nvGrpSpPr>
          <p:grpSpPr>
            <a:xfrm>
              <a:off x="6310757" y="3304117"/>
              <a:ext cx="1625600" cy="1930400"/>
              <a:chOff x="5588000" y="2133600"/>
              <a:chExt cx="1625600" cy="1930400"/>
            </a:xfrm>
          </p:grpSpPr>
          <p:sp>
            <p:nvSpPr>
              <p:cNvPr id="40" name="Rounded Rectangle 22">
                <a:extLst>
                  <a:ext uri="{FF2B5EF4-FFF2-40B4-BE49-F238E27FC236}">
                    <a16:creationId xmlns:a16="http://schemas.microsoft.com/office/drawing/2014/main" id="{71667520-D7F1-A6B3-63ED-35E234E3D98D}"/>
                  </a:ext>
                </a:extLst>
              </p:cNvPr>
              <p:cNvSpPr/>
              <p:nvPr/>
            </p:nvSpPr>
            <p:spPr>
              <a:xfrm>
                <a:off x="5588000" y="2133600"/>
                <a:ext cx="1625600" cy="1930399"/>
              </a:xfrm>
              <a:custGeom>
                <a:avLst/>
                <a:gdLst/>
                <a:ahLst/>
                <a:cxnLst/>
                <a:rect l="0" t="0" r="0" b="0"/>
                <a:pathLst>
                  <a:path w="1625600" h="1930399">
                    <a:moveTo>
                      <a:pt x="0" y="1828799"/>
                    </a:moveTo>
                    <a:lnTo>
                      <a:pt x="101600" y="1828799"/>
                    </a:lnTo>
                    <a:lnTo>
                      <a:pt x="101600" y="1930399"/>
                    </a:lnTo>
                    <a:cubicBezTo>
                      <a:pt x="45488" y="1930399"/>
                      <a:pt x="0" y="1884911"/>
                      <a:pt x="0" y="1828799"/>
                    </a:cubicBezTo>
                    <a:close/>
                    <a:moveTo>
                      <a:pt x="101600" y="1930399"/>
                    </a:moveTo>
                    <a:lnTo>
                      <a:pt x="101600" y="1828799"/>
                    </a:lnTo>
                    <a:lnTo>
                      <a:pt x="1524000" y="1828799"/>
                    </a:lnTo>
                    <a:lnTo>
                      <a:pt x="1524000" y="1930399"/>
                    </a:lnTo>
                    <a:close/>
                    <a:moveTo>
                      <a:pt x="1625600" y="1828799"/>
                    </a:moveTo>
                    <a:cubicBezTo>
                      <a:pt x="1625600" y="1884911"/>
                      <a:pt x="1580111" y="1930399"/>
                      <a:pt x="1524000" y="1930399"/>
                    </a:cubicBezTo>
                    <a:lnTo>
                      <a:pt x="1524000" y="1828799"/>
                    </a:lnTo>
                    <a:close/>
                    <a:moveTo>
                      <a:pt x="1625600" y="1828800"/>
                    </a:moveTo>
                    <a:lnTo>
                      <a:pt x="0" y="1828800"/>
                    </a:lnTo>
                    <a:lnTo>
                      <a:pt x="0" y="0"/>
                    </a:lnTo>
                    <a:lnTo>
                      <a:pt x="1625600" y="0"/>
                    </a:lnTo>
                    <a:close/>
                  </a:path>
                </a:pathLst>
              </a:custGeom>
              <a:solidFill>
                <a:srgbClr val="666666"/>
              </a:solidFill>
              <a:ln>
                <a:noFill/>
              </a:ln>
            </p:spPr>
            <p:txBody>
              <a:bodyPr rtlCol="0" anchor="ctr"/>
              <a:lstStyle/>
              <a:p>
                <a:pPr algn="ctr"/>
                <a:endParaRPr/>
              </a:p>
            </p:txBody>
          </p:sp>
          <p:sp>
            <p:nvSpPr>
              <p:cNvPr id="41" name="Rounded Rectangle 23">
                <a:extLst>
                  <a:ext uri="{FF2B5EF4-FFF2-40B4-BE49-F238E27FC236}">
                    <a16:creationId xmlns:a16="http://schemas.microsoft.com/office/drawing/2014/main" id="{0CDC64E2-A0C8-442B-11FD-830518E0F11E}"/>
                  </a:ext>
                </a:extLst>
              </p:cNvPr>
              <p:cNvSpPr/>
              <p:nvPr/>
            </p:nvSpPr>
            <p:spPr>
              <a:xfrm>
                <a:off x="5588000" y="2133600"/>
                <a:ext cx="1625600" cy="1930400"/>
              </a:xfrm>
              <a:custGeom>
                <a:avLst/>
                <a:gdLst/>
                <a:ahLst/>
                <a:cxnLst/>
                <a:rect l="0" t="0" r="0" b="0"/>
                <a:pathLst>
                  <a:path w="1625600" h="1930400">
                    <a:moveTo>
                      <a:pt x="101600" y="1930400"/>
                    </a:moveTo>
                    <a:cubicBezTo>
                      <a:pt x="45488" y="1930400"/>
                      <a:pt x="0" y="1884911"/>
                      <a:pt x="0" y="1828800"/>
                    </a:cubicBezTo>
                    <a:moveTo>
                      <a:pt x="1524000" y="1930400"/>
                    </a:moveTo>
                    <a:lnTo>
                      <a:pt x="101600" y="1930400"/>
                    </a:lnTo>
                    <a:moveTo>
                      <a:pt x="1625600" y="1828800"/>
                    </a:moveTo>
                    <a:cubicBezTo>
                      <a:pt x="1625600" y="1884911"/>
                      <a:pt x="1580111" y="1930400"/>
                      <a:pt x="1524000" y="1930400"/>
                    </a:cubicBezTo>
                    <a:moveTo>
                      <a:pt x="1625600" y="0"/>
                    </a:moveTo>
                    <a:lnTo>
                      <a:pt x="1625600" y="1828800"/>
                    </a:lnTo>
                    <a:moveTo>
                      <a:pt x="0" y="1828800"/>
                    </a:moveTo>
                    <a:lnTo>
                      <a:pt x="0" y="0"/>
                    </a:lnTo>
                    <a:moveTo>
                      <a:pt x="1625600" y="0"/>
                    </a:moveTo>
                    <a:lnTo>
                      <a:pt x="0" y="0"/>
                    </a:lnTo>
                  </a:path>
                </a:pathLst>
              </a:custGeom>
              <a:noFill/>
              <a:ln w="12699">
                <a:solidFill>
                  <a:srgbClr val="FFFFFF"/>
                </a:solidFill>
              </a:ln>
            </p:spPr>
            <p:txBody>
              <a:bodyPr rtlCol="0" anchor="ctr"/>
              <a:lstStyle/>
              <a:p>
                <a:pPr algn="ctr"/>
                <a:endParaRPr/>
              </a:p>
            </p:txBody>
          </p:sp>
        </p:grpSp>
        <p:sp>
          <p:nvSpPr>
            <p:cNvPr id="19" name="Rounded Rectangle 25">
              <a:extLst>
                <a:ext uri="{FF2B5EF4-FFF2-40B4-BE49-F238E27FC236}">
                  <a16:creationId xmlns:a16="http://schemas.microsoft.com/office/drawing/2014/main" id="{5BD861B3-B56A-2DB9-ED97-B6006F67CECD}"/>
                </a:ext>
              </a:extLst>
            </p:cNvPr>
            <p:cNvSpPr/>
            <p:nvPr/>
          </p:nvSpPr>
          <p:spPr>
            <a:xfrm>
              <a:off x="6412357" y="3405717"/>
              <a:ext cx="1422400" cy="508000"/>
            </a:xfrm>
            <a:custGeom>
              <a:avLst/>
              <a:gdLst/>
              <a:ahLst/>
              <a:cxnLst/>
              <a:rect l="0" t="0" r="0" b="0"/>
              <a:pathLst>
                <a:path w="1422400" h="508000">
                  <a:moveTo>
                    <a:pt x="0" y="101600"/>
                  </a:moveTo>
                  <a:lnTo>
                    <a:pt x="0" y="50800"/>
                  </a:lnTo>
                  <a:cubicBezTo>
                    <a:pt x="0" y="22744"/>
                    <a:pt x="22744" y="0"/>
                    <a:pt x="50800" y="0"/>
                  </a:cubicBezTo>
                  <a:lnTo>
                    <a:pt x="101600" y="0"/>
                  </a:lnTo>
                  <a:moveTo>
                    <a:pt x="1422400" y="101600"/>
                  </a:moveTo>
                  <a:lnTo>
                    <a:pt x="1422400" y="406400"/>
                  </a:lnTo>
                  <a:moveTo>
                    <a:pt x="0" y="406400"/>
                  </a:moveTo>
                  <a:lnTo>
                    <a:pt x="0" y="101600"/>
                  </a:lnTo>
                  <a:moveTo>
                    <a:pt x="101600" y="0"/>
                  </a:moveTo>
                  <a:lnTo>
                    <a:pt x="1320800" y="0"/>
                  </a:lnTo>
                  <a:moveTo>
                    <a:pt x="101600" y="508000"/>
                  </a:moveTo>
                  <a:lnTo>
                    <a:pt x="50800" y="508000"/>
                  </a:lnTo>
                  <a:cubicBezTo>
                    <a:pt x="22744" y="508000"/>
                    <a:pt x="0" y="485255"/>
                    <a:pt x="0" y="457200"/>
                  </a:cubicBezTo>
                  <a:lnTo>
                    <a:pt x="0" y="406400"/>
                  </a:lnTo>
                  <a:moveTo>
                    <a:pt x="1320800" y="0"/>
                  </a:moveTo>
                  <a:lnTo>
                    <a:pt x="1371600" y="0"/>
                  </a:lnTo>
                  <a:cubicBezTo>
                    <a:pt x="1399655" y="0"/>
                    <a:pt x="1422400" y="22744"/>
                    <a:pt x="1422400" y="50800"/>
                  </a:cubicBezTo>
                  <a:lnTo>
                    <a:pt x="1422400" y="101600"/>
                  </a:lnTo>
                  <a:moveTo>
                    <a:pt x="1320800" y="508000"/>
                  </a:moveTo>
                  <a:lnTo>
                    <a:pt x="101600" y="508000"/>
                  </a:lnTo>
                  <a:moveTo>
                    <a:pt x="1422400" y="406400"/>
                  </a:moveTo>
                  <a:lnTo>
                    <a:pt x="1422400" y="457200"/>
                  </a:lnTo>
                  <a:cubicBezTo>
                    <a:pt x="1422400" y="485255"/>
                    <a:pt x="1399655" y="508000"/>
                    <a:pt x="1371600" y="508000"/>
                  </a:cubicBezTo>
                  <a:lnTo>
                    <a:pt x="1320800" y="508000"/>
                  </a:lnTo>
                </a:path>
              </a:pathLst>
            </a:custGeom>
            <a:noFill/>
            <a:ln w="12699">
              <a:solidFill>
                <a:srgbClr val="484848"/>
              </a:solidFill>
            </a:ln>
          </p:spPr>
          <p:txBody>
            <a:bodyPr rtlCol="0" anchor="ctr"/>
            <a:lstStyle/>
            <a:p>
              <a:pPr algn="ctr"/>
              <a:endParaRPr/>
            </a:p>
          </p:txBody>
        </p:sp>
        <p:sp>
          <p:nvSpPr>
            <p:cNvPr id="20" name="Rounded Rectangle 26">
              <a:extLst>
                <a:ext uri="{FF2B5EF4-FFF2-40B4-BE49-F238E27FC236}">
                  <a16:creationId xmlns:a16="http://schemas.microsoft.com/office/drawing/2014/main" id="{4C9768DA-16BC-6169-7EA2-A965F38C10EF}"/>
                </a:ext>
              </a:extLst>
            </p:cNvPr>
            <p:cNvSpPr/>
            <p:nvPr/>
          </p:nvSpPr>
          <p:spPr>
            <a:xfrm>
              <a:off x="6412357" y="4015317"/>
              <a:ext cx="1422400" cy="508000"/>
            </a:xfrm>
            <a:custGeom>
              <a:avLst/>
              <a:gdLst/>
              <a:ahLst/>
              <a:cxnLst/>
              <a:rect l="0" t="0" r="0" b="0"/>
              <a:pathLst>
                <a:path w="1422400" h="508000">
                  <a:moveTo>
                    <a:pt x="0" y="101600"/>
                  </a:moveTo>
                  <a:lnTo>
                    <a:pt x="0" y="50800"/>
                  </a:lnTo>
                  <a:cubicBezTo>
                    <a:pt x="0" y="22744"/>
                    <a:pt x="22744" y="0"/>
                    <a:pt x="50800" y="0"/>
                  </a:cubicBezTo>
                  <a:lnTo>
                    <a:pt x="101600" y="0"/>
                  </a:lnTo>
                  <a:moveTo>
                    <a:pt x="1422400" y="101600"/>
                  </a:moveTo>
                  <a:lnTo>
                    <a:pt x="1422400" y="406400"/>
                  </a:lnTo>
                  <a:moveTo>
                    <a:pt x="0" y="406400"/>
                  </a:moveTo>
                  <a:lnTo>
                    <a:pt x="0" y="101600"/>
                  </a:lnTo>
                  <a:moveTo>
                    <a:pt x="101600" y="0"/>
                  </a:moveTo>
                  <a:lnTo>
                    <a:pt x="1320800" y="0"/>
                  </a:lnTo>
                  <a:moveTo>
                    <a:pt x="101600" y="508000"/>
                  </a:moveTo>
                  <a:lnTo>
                    <a:pt x="50800" y="508000"/>
                  </a:lnTo>
                  <a:cubicBezTo>
                    <a:pt x="22744" y="508000"/>
                    <a:pt x="0" y="485255"/>
                    <a:pt x="0" y="457200"/>
                  </a:cubicBezTo>
                  <a:lnTo>
                    <a:pt x="0" y="406400"/>
                  </a:lnTo>
                  <a:moveTo>
                    <a:pt x="1320800" y="0"/>
                  </a:moveTo>
                  <a:lnTo>
                    <a:pt x="1371600" y="0"/>
                  </a:lnTo>
                  <a:cubicBezTo>
                    <a:pt x="1399655" y="0"/>
                    <a:pt x="1422400" y="22744"/>
                    <a:pt x="1422400" y="50800"/>
                  </a:cubicBezTo>
                  <a:lnTo>
                    <a:pt x="1422400" y="101600"/>
                  </a:lnTo>
                  <a:moveTo>
                    <a:pt x="1320800" y="508000"/>
                  </a:moveTo>
                  <a:lnTo>
                    <a:pt x="101600" y="508000"/>
                  </a:lnTo>
                  <a:moveTo>
                    <a:pt x="1422400" y="406400"/>
                  </a:moveTo>
                  <a:lnTo>
                    <a:pt x="1422400" y="457200"/>
                  </a:lnTo>
                  <a:cubicBezTo>
                    <a:pt x="1422400" y="485255"/>
                    <a:pt x="1399655" y="508000"/>
                    <a:pt x="1371600" y="508000"/>
                  </a:cubicBezTo>
                  <a:lnTo>
                    <a:pt x="1320800" y="508000"/>
                  </a:lnTo>
                </a:path>
              </a:pathLst>
            </a:custGeom>
            <a:noFill/>
            <a:ln w="12699">
              <a:solidFill>
                <a:srgbClr val="484848"/>
              </a:solidFill>
            </a:ln>
          </p:spPr>
          <p:txBody>
            <a:bodyPr rtlCol="0" anchor="ctr"/>
            <a:lstStyle/>
            <a:p>
              <a:pPr algn="ctr"/>
              <a:endParaRPr/>
            </a:p>
          </p:txBody>
        </p:sp>
        <p:sp>
          <p:nvSpPr>
            <p:cNvPr id="21" name="Rounded Rectangle 27">
              <a:extLst>
                <a:ext uri="{FF2B5EF4-FFF2-40B4-BE49-F238E27FC236}">
                  <a16:creationId xmlns:a16="http://schemas.microsoft.com/office/drawing/2014/main" id="{F33F6ABE-A315-5AE1-C1F9-5AA509CDF072}"/>
                </a:ext>
              </a:extLst>
            </p:cNvPr>
            <p:cNvSpPr/>
            <p:nvPr/>
          </p:nvSpPr>
          <p:spPr>
            <a:xfrm>
              <a:off x="6412357" y="4624917"/>
              <a:ext cx="1422400" cy="508000"/>
            </a:xfrm>
            <a:custGeom>
              <a:avLst/>
              <a:gdLst/>
              <a:ahLst/>
              <a:cxnLst/>
              <a:rect l="0" t="0" r="0" b="0"/>
              <a:pathLst>
                <a:path w="1422400" h="508000">
                  <a:moveTo>
                    <a:pt x="0" y="101600"/>
                  </a:moveTo>
                  <a:lnTo>
                    <a:pt x="0" y="50800"/>
                  </a:lnTo>
                  <a:cubicBezTo>
                    <a:pt x="0" y="22744"/>
                    <a:pt x="22744" y="0"/>
                    <a:pt x="50800" y="0"/>
                  </a:cubicBezTo>
                  <a:lnTo>
                    <a:pt x="101600" y="0"/>
                  </a:lnTo>
                  <a:moveTo>
                    <a:pt x="1422400" y="101600"/>
                  </a:moveTo>
                  <a:lnTo>
                    <a:pt x="1422400" y="406400"/>
                  </a:lnTo>
                  <a:moveTo>
                    <a:pt x="0" y="406400"/>
                  </a:moveTo>
                  <a:lnTo>
                    <a:pt x="0" y="101600"/>
                  </a:lnTo>
                  <a:moveTo>
                    <a:pt x="101600" y="0"/>
                  </a:moveTo>
                  <a:lnTo>
                    <a:pt x="1320800" y="0"/>
                  </a:lnTo>
                  <a:moveTo>
                    <a:pt x="101600" y="508000"/>
                  </a:moveTo>
                  <a:lnTo>
                    <a:pt x="50800" y="508000"/>
                  </a:lnTo>
                  <a:cubicBezTo>
                    <a:pt x="22744" y="508000"/>
                    <a:pt x="0" y="485255"/>
                    <a:pt x="0" y="457200"/>
                  </a:cubicBezTo>
                  <a:lnTo>
                    <a:pt x="0" y="406400"/>
                  </a:lnTo>
                  <a:moveTo>
                    <a:pt x="1320800" y="0"/>
                  </a:moveTo>
                  <a:lnTo>
                    <a:pt x="1371600" y="0"/>
                  </a:lnTo>
                  <a:cubicBezTo>
                    <a:pt x="1399655" y="0"/>
                    <a:pt x="1422400" y="22744"/>
                    <a:pt x="1422400" y="50800"/>
                  </a:cubicBezTo>
                  <a:lnTo>
                    <a:pt x="1422400" y="101600"/>
                  </a:lnTo>
                  <a:moveTo>
                    <a:pt x="1320800" y="508000"/>
                  </a:moveTo>
                  <a:lnTo>
                    <a:pt x="101600" y="508000"/>
                  </a:lnTo>
                  <a:moveTo>
                    <a:pt x="1422400" y="406400"/>
                  </a:moveTo>
                  <a:lnTo>
                    <a:pt x="1422400" y="457200"/>
                  </a:lnTo>
                  <a:cubicBezTo>
                    <a:pt x="1422400" y="485255"/>
                    <a:pt x="1399655" y="508000"/>
                    <a:pt x="1371600" y="508000"/>
                  </a:cubicBezTo>
                  <a:lnTo>
                    <a:pt x="1320800" y="508000"/>
                  </a:lnTo>
                </a:path>
              </a:pathLst>
            </a:custGeom>
            <a:noFill/>
            <a:ln w="12699">
              <a:solidFill>
                <a:srgbClr val="484848"/>
              </a:solidFill>
            </a:ln>
          </p:spPr>
          <p:txBody>
            <a:bodyPr rtlCol="0" anchor="ctr"/>
            <a:lstStyle/>
            <a:p>
              <a:pPr algn="ctr"/>
              <a:endParaRPr/>
            </a:p>
          </p:txBody>
        </p:sp>
        <p:sp>
          <p:nvSpPr>
            <p:cNvPr id="22" name="TextBox 21">
              <a:extLst>
                <a:ext uri="{FF2B5EF4-FFF2-40B4-BE49-F238E27FC236}">
                  <a16:creationId xmlns:a16="http://schemas.microsoft.com/office/drawing/2014/main" id="{F5D89B01-D3D3-CB2E-FF47-75EFC5C6D432}"/>
                </a:ext>
              </a:extLst>
            </p:cNvPr>
            <p:cNvSpPr txBox="1"/>
            <p:nvPr/>
          </p:nvSpPr>
          <p:spPr>
            <a:xfrm>
              <a:off x="2988007" y="3520017"/>
              <a:ext cx="1179253" cy="284328"/>
            </a:xfrm>
            <a:prstGeom prst="rect">
              <a:avLst/>
            </a:prstGeom>
            <a:noFill/>
            <a:ln>
              <a:noFill/>
            </a:ln>
          </p:spPr>
          <p:txBody>
            <a:bodyPr wrap="none" lIns="0" tIns="0" rIns="0" bIns="0" anchor="t">
              <a:spAutoFit/>
            </a:bodyPr>
            <a:lstStyle/>
            <a:p>
              <a:pPr algn="ctr"/>
              <a:r>
                <a:rPr sz="1400" b="0" dirty="0">
                  <a:solidFill>
                    <a:srgbClr val="FFFFFF"/>
                  </a:solidFill>
                  <a:latin typeface="Roboto"/>
                </a:rPr>
                <a:t>Eco-</a:t>
              </a:r>
              <a:r>
                <a:rPr sz="1400" b="0" dirty="0" err="1">
                  <a:solidFill>
                    <a:srgbClr val="FFFFFF"/>
                  </a:solidFill>
                  <a:latin typeface="Roboto"/>
                </a:rPr>
                <a:t>friendly</a:t>
              </a:r>
              <a:r>
                <a:rPr lang="en-US" sz="1400" b="0" dirty="0" err="1">
                  <a:solidFill>
                    <a:srgbClr val="FFFFFF"/>
                  </a:solidFill>
                  <a:latin typeface="Roboto"/>
                </a:rPr>
                <a:t>a</a:t>
              </a:r>
              <a:r>
                <a:rPr sz="1400" b="0" dirty="0">
                  <a:solidFill>
                    <a:srgbClr val="FFFFFF"/>
                  </a:solidFill>
                  <a:latin typeface="Roboto"/>
                </a:rPr>
                <a:t> vendors,
local sourcing</a:t>
              </a:r>
            </a:p>
          </p:txBody>
        </p:sp>
        <p:sp>
          <p:nvSpPr>
            <p:cNvPr id="23" name="TextBox 22">
              <a:extLst>
                <a:ext uri="{FF2B5EF4-FFF2-40B4-BE49-F238E27FC236}">
                  <a16:creationId xmlns:a16="http://schemas.microsoft.com/office/drawing/2014/main" id="{E4D841ED-FC95-68D3-1C39-F59608BA7A69}"/>
                </a:ext>
              </a:extLst>
            </p:cNvPr>
            <p:cNvSpPr txBox="1"/>
            <p:nvPr/>
          </p:nvSpPr>
          <p:spPr>
            <a:xfrm>
              <a:off x="4995312" y="3520017"/>
              <a:ext cx="801245" cy="243710"/>
            </a:xfrm>
            <a:prstGeom prst="rect">
              <a:avLst/>
            </a:prstGeom>
            <a:noFill/>
            <a:ln>
              <a:noFill/>
            </a:ln>
          </p:spPr>
          <p:txBody>
            <a:bodyPr wrap="none" lIns="0" tIns="0" rIns="0" bIns="0" anchor="t">
              <a:spAutoFit/>
            </a:bodyPr>
            <a:lstStyle/>
            <a:p>
              <a:pPr algn="ctr"/>
              <a:r>
                <a:rPr sz="1200" b="0" dirty="0">
                  <a:solidFill>
                    <a:srgbClr val="FFFFFF"/>
                  </a:solidFill>
                  <a:latin typeface="Roboto"/>
                </a:rPr>
                <a:t>Bilingual signage,
workshops</a:t>
              </a:r>
            </a:p>
          </p:txBody>
        </p:sp>
        <p:sp>
          <p:nvSpPr>
            <p:cNvPr id="24" name="TextBox 23">
              <a:extLst>
                <a:ext uri="{FF2B5EF4-FFF2-40B4-BE49-F238E27FC236}">
                  <a16:creationId xmlns:a16="http://schemas.microsoft.com/office/drawing/2014/main" id="{A12454E8-2893-711B-92B7-098BE39A9E17}"/>
                </a:ext>
              </a:extLst>
            </p:cNvPr>
            <p:cNvSpPr txBox="1"/>
            <p:nvPr/>
          </p:nvSpPr>
          <p:spPr>
            <a:xfrm>
              <a:off x="1743707" y="3575050"/>
              <a:ext cx="659089" cy="182783"/>
            </a:xfrm>
            <a:prstGeom prst="rect">
              <a:avLst/>
            </a:prstGeom>
            <a:noFill/>
            <a:ln>
              <a:noFill/>
            </a:ln>
          </p:spPr>
          <p:txBody>
            <a:bodyPr wrap="none" lIns="0" tIns="0" rIns="0" bIns="0" anchor="t">
              <a:spAutoFit/>
            </a:bodyPr>
            <a:lstStyle/>
            <a:p>
              <a:pPr algn="r"/>
              <a:r>
                <a:rPr b="1" dirty="0">
                  <a:solidFill>
                    <a:srgbClr val="484848"/>
                  </a:solidFill>
                  <a:latin typeface="Roboto"/>
                </a:rPr>
                <a:t>Practices</a:t>
              </a:r>
            </a:p>
          </p:txBody>
        </p:sp>
        <p:sp>
          <p:nvSpPr>
            <p:cNvPr id="25" name="TextBox 24">
              <a:extLst>
                <a:ext uri="{FF2B5EF4-FFF2-40B4-BE49-F238E27FC236}">
                  <a16:creationId xmlns:a16="http://schemas.microsoft.com/office/drawing/2014/main" id="{86F1634E-F4F7-2DE6-A03D-226FB4C0DD5E}"/>
                </a:ext>
              </a:extLst>
            </p:cNvPr>
            <p:cNvSpPr txBox="1"/>
            <p:nvPr/>
          </p:nvSpPr>
          <p:spPr>
            <a:xfrm>
              <a:off x="6752449" y="2813050"/>
              <a:ext cx="790476" cy="203092"/>
            </a:xfrm>
            <a:prstGeom prst="rect">
              <a:avLst/>
            </a:prstGeom>
            <a:noFill/>
            <a:ln>
              <a:noFill/>
            </a:ln>
          </p:spPr>
          <p:txBody>
            <a:bodyPr wrap="none" lIns="0" tIns="0" rIns="0" bIns="0" anchor="t">
              <a:spAutoFit/>
            </a:bodyPr>
            <a:lstStyle/>
            <a:p>
              <a:pPr algn="ctr"/>
              <a:r>
                <a:rPr sz="2000" b="1" dirty="0">
                  <a:solidFill>
                    <a:srgbClr val="FFFFFF"/>
                  </a:solidFill>
                  <a:latin typeface="Roboto"/>
                </a:rPr>
                <a:t>Inclusivity</a:t>
              </a:r>
            </a:p>
          </p:txBody>
        </p:sp>
        <p:sp>
          <p:nvSpPr>
            <p:cNvPr id="26" name="TextBox 25">
              <a:extLst>
                <a:ext uri="{FF2B5EF4-FFF2-40B4-BE49-F238E27FC236}">
                  <a16:creationId xmlns:a16="http://schemas.microsoft.com/office/drawing/2014/main" id="{D57944CD-74E9-3455-3553-4A116137E5F3}"/>
                </a:ext>
              </a:extLst>
            </p:cNvPr>
            <p:cNvSpPr txBox="1"/>
            <p:nvPr/>
          </p:nvSpPr>
          <p:spPr>
            <a:xfrm>
              <a:off x="6727215" y="3596217"/>
              <a:ext cx="955248" cy="142164"/>
            </a:xfrm>
            <a:prstGeom prst="rect">
              <a:avLst/>
            </a:prstGeom>
            <a:noFill/>
            <a:ln>
              <a:noFill/>
            </a:ln>
          </p:spPr>
          <p:txBody>
            <a:bodyPr wrap="none" lIns="0" tIns="0" rIns="0" bIns="0" anchor="t">
              <a:spAutoFit/>
            </a:bodyPr>
            <a:lstStyle/>
            <a:p>
              <a:pPr algn="ctr"/>
              <a:r>
                <a:rPr sz="1400" b="0" dirty="0">
                  <a:solidFill>
                    <a:srgbClr val="FFFFFF"/>
                  </a:solidFill>
                  <a:latin typeface="Roboto"/>
                </a:rPr>
                <a:t>Inclusive facilities</a:t>
              </a:r>
            </a:p>
          </p:txBody>
        </p:sp>
        <p:sp>
          <p:nvSpPr>
            <p:cNvPr id="27" name="TextBox 26">
              <a:extLst>
                <a:ext uri="{FF2B5EF4-FFF2-40B4-BE49-F238E27FC236}">
                  <a16:creationId xmlns:a16="http://schemas.microsoft.com/office/drawing/2014/main" id="{686B857E-3D28-E21D-21A4-20CC940D9E99}"/>
                </a:ext>
              </a:extLst>
            </p:cNvPr>
            <p:cNvSpPr txBox="1"/>
            <p:nvPr/>
          </p:nvSpPr>
          <p:spPr>
            <a:xfrm>
              <a:off x="1629031" y="4184650"/>
              <a:ext cx="803400" cy="182783"/>
            </a:xfrm>
            <a:prstGeom prst="rect">
              <a:avLst/>
            </a:prstGeom>
            <a:noFill/>
            <a:ln>
              <a:noFill/>
            </a:ln>
          </p:spPr>
          <p:txBody>
            <a:bodyPr wrap="none" lIns="0" tIns="0" rIns="0" bIns="0" anchor="t">
              <a:spAutoFit/>
            </a:bodyPr>
            <a:lstStyle/>
            <a:p>
              <a:pPr algn="r"/>
              <a:r>
                <a:rPr b="1" dirty="0">
                  <a:solidFill>
                    <a:srgbClr val="484848"/>
                  </a:solidFill>
                  <a:latin typeface="Roboto"/>
                </a:rPr>
                <a:t>Community</a:t>
              </a:r>
            </a:p>
          </p:txBody>
        </p:sp>
        <p:sp>
          <p:nvSpPr>
            <p:cNvPr id="28" name="TextBox 27">
              <a:extLst>
                <a:ext uri="{FF2B5EF4-FFF2-40B4-BE49-F238E27FC236}">
                  <a16:creationId xmlns:a16="http://schemas.microsoft.com/office/drawing/2014/main" id="{BB10ABD1-710C-DAEA-B02A-750F085BF78A}"/>
                </a:ext>
              </a:extLst>
            </p:cNvPr>
            <p:cNvSpPr txBox="1"/>
            <p:nvPr/>
          </p:nvSpPr>
          <p:spPr>
            <a:xfrm>
              <a:off x="4857135" y="2813050"/>
              <a:ext cx="1148398" cy="406183"/>
            </a:xfrm>
            <a:prstGeom prst="rect">
              <a:avLst/>
            </a:prstGeom>
            <a:noFill/>
            <a:ln>
              <a:noFill/>
            </a:ln>
          </p:spPr>
          <p:txBody>
            <a:bodyPr wrap="square" lIns="0" tIns="0" rIns="0" bIns="0" anchor="t">
              <a:spAutoFit/>
            </a:bodyPr>
            <a:lstStyle/>
            <a:p>
              <a:pPr algn="ctr"/>
              <a:r>
                <a:rPr sz="2000" b="1" dirty="0">
                  <a:solidFill>
                    <a:srgbClr val="FFFFFF"/>
                  </a:solidFill>
                  <a:latin typeface="Roboto"/>
                </a:rPr>
                <a:t>Cultural
Promotion</a:t>
              </a:r>
            </a:p>
          </p:txBody>
        </p:sp>
        <p:sp>
          <p:nvSpPr>
            <p:cNvPr id="29" name="TextBox 28">
              <a:extLst>
                <a:ext uri="{FF2B5EF4-FFF2-40B4-BE49-F238E27FC236}">
                  <a16:creationId xmlns:a16="http://schemas.microsoft.com/office/drawing/2014/main" id="{22E2792E-1025-9783-9CFA-48F7504D0447}"/>
                </a:ext>
              </a:extLst>
            </p:cNvPr>
            <p:cNvSpPr txBox="1"/>
            <p:nvPr/>
          </p:nvSpPr>
          <p:spPr>
            <a:xfrm>
              <a:off x="3071571" y="4205817"/>
              <a:ext cx="990787" cy="142164"/>
            </a:xfrm>
            <a:prstGeom prst="rect">
              <a:avLst/>
            </a:prstGeom>
            <a:noFill/>
            <a:ln>
              <a:noFill/>
            </a:ln>
          </p:spPr>
          <p:txBody>
            <a:bodyPr wrap="none" lIns="0" tIns="0" rIns="0" bIns="0" anchor="t">
              <a:spAutoFit/>
            </a:bodyPr>
            <a:lstStyle/>
            <a:p>
              <a:pPr algn="ctr"/>
              <a:r>
                <a:rPr sz="1400" b="0" dirty="0">
                  <a:solidFill>
                    <a:srgbClr val="FFFFFF"/>
                  </a:solidFill>
                  <a:latin typeface="Roboto"/>
                </a:rPr>
                <a:t>Reduced transport</a:t>
              </a:r>
            </a:p>
          </p:txBody>
        </p:sp>
        <p:sp>
          <p:nvSpPr>
            <p:cNvPr id="30" name="TextBox 29">
              <a:extLst>
                <a:ext uri="{FF2B5EF4-FFF2-40B4-BE49-F238E27FC236}">
                  <a16:creationId xmlns:a16="http://schemas.microsoft.com/office/drawing/2014/main" id="{D804884B-2E6F-D977-8474-2DAD55FE64E1}"/>
                </a:ext>
              </a:extLst>
            </p:cNvPr>
            <p:cNvSpPr txBox="1"/>
            <p:nvPr/>
          </p:nvSpPr>
          <p:spPr>
            <a:xfrm>
              <a:off x="2978725" y="2813050"/>
              <a:ext cx="1055404" cy="203092"/>
            </a:xfrm>
            <a:prstGeom prst="rect">
              <a:avLst/>
            </a:prstGeom>
            <a:noFill/>
            <a:ln>
              <a:noFill/>
            </a:ln>
          </p:spPr>
          <p:txBody>
            <a:bodyPr wrap="none" lIns="0" tIns="0" rIns="0" bIns="0" anchor="t">
              <a:spAutoFit/>
            </a:bodyPr>
            <a:lstStyle/>
            <a:p>
              <a:pPr algn="ctr"/>
              <a:r>
                <a:rPr sz="2000" b="1" dirty="0">
                  <a:solidFill>
                    <a:srgbClr val="FFFFFF"/>
                  </a:solidFill>
                  <a:latin typeface="Roboto"/>
                </a:rPr>
                <a:t>Sustainability</a:t>
              </a:r>
            </a:p>
          </p:txBody>
        </p:sp>
        <p:sp>
          <p:nvSpPr>
            <p:cNvPr id="31" name="TextBox 30">
              <a:extLst>
                <a:ext uri="{FF2B5EF4-FFF2-40B4-BE49-F238E27FC236}">
                  <a16:creationId xmlns:a16="http://schemas.microsoft.com/office/drawing/2014/main" id="{BCD508ED-377C-A968-F0A0-FB252F1D7750}"/>
                </a:ext>
              </a:extLst>
            </p:cNvPr>
            <p:cNvSpPr txBox="1"/>
            <p:nvPr/>
          </p:nvSpPr>
          <p:spPr>
            <a:xfrm>
              <a:off x="4960298" y="4129617"/>
              <a:ext cx="754937" cy="284328"/>
            </a:xfrm>
            <a:prstGeom prst="rect">
              <a:avLst/>
            </a:prstGeom>
            <a:noFill/>
            <a:ln>
              <a:noFill/>
            </a:ln>
          </p:spPr>
          <p:txBody>
            <a:bodyPr wrap="none" lIns="0" tIns="0" rIns="0" bIns="0" anchor="t">
              <a:spAutoFit/>
            </a:bodyPr>
            <a:lstStyle/>
            <a:p>
              <a:pPr algn="ctr"/>
              <a:r>
                <a:rPr sz="1400" b="0" dirty="0">
                  <a:solidFill>
                    <a:srgbClr val="FFFFFF"/>
                  </a:solidFill>
                  <a:latin typeface="Roboto"/>
                </a:rPr>
                <a:t>Local artisans
involvement</a:t>
              </a:r>
            </a:p>
          </p:txBody>
        </p:sp>
        <p:sp>
          <p:nvSpPr>
            <p:cNvPr id="32" name="TextBox 31">
              <a:extLst>
                <a:ext uri="{FF2B5EF4-FFF2-40B4-BE49-F238E27FC236}">
                  <a16:creationId xmlns:a16="http://schemas.microsoft.com/office/drawing/2014/main" id="{5E6A030F-B591-3FDF-4A98-908E62279425}"/>
                </a:ext>
              </a:extLst>
            </p:cNvPr>
            <p:cNvSpPr txBox="1"/>
            <p:nvPr/>
          </p:nvSpPr>
          <p:spPr>
            <a:xfrm>
              <a:off x="6847403" y="4129617"/>
              <a:ext cx="594473" cy="284328"/>
            </a:xfrm>
            <a:prstGeom prst="rect">
              <a:avLst/>
            </a:prstGeom>
            <a:noFill/>
            <a:ln>
              <a:noFill/>
            </a:ln>
          </p:spPr>
          <p:txBody>
            <a:bodyPr wrap="none" lIns="0" tIns="0" rIns="0" bIns="0" anchor="t">
              <a:spAutoFit/>
            </a:bodyPr>
            <a:lstStyle/>
            <a:p>
              <a:pPr algn="ctr"/>
              <a:r>
                <a:rPr sz="1400" b="0" dirty="0">
                  <a:solidFill>
                    <a:srgbClr val="FFFFFF"/>
                  </a:solidFill>
                  <a:latin typeface="Roboto"/>
                </a:rPr>
                <a:t>Visit Wales
alignment</a:t>
              </a:r>
            </a:p>
          </p:txBody>
        </p:sp>
        <p:sp>
          <p:nvSpPr>
            <p:cNvPr id="33" name="TextBox 32">
              <a:extLst>
                <a:ext uri="{FF2B5EF4-FFF2-40B4-BE49-F238E27FC236}">
                  <a16:creationId xmlns:a16="http://schemas.microsoft.com/office/drawing/2014/main" id="{2985613C-23EE-D62C-9FA8-5B7C1CE20174}"/>
                </a:ext>
              </a:extLst>
            </p:cNvPr>
            <p:cNvSpPr txBox="1"/>
            <p:nvPr/>
          </p:nvSpPr>
          <p:spPr>
            <a:xfrm>
              <a:off x="1402447" y="4794250"/>
              <a:ext cx="1037096" cy="182783"/>
            </a:xfrm>
            <a:prstGeom prst="rect">
              <a:avLst/>
            </a:prstGeom>
            <a:noFill/>
            <a:ln>
              <a:noFill/>
            </a:ln>
          </p:spPr>
          <p:txBody>
            <a:bodyPr wrap="none" lIns="0" tIns="0" rIns="0" bIns="0" anchor="t">
              <a:spAutoFit/>
            </a:bodyPr>
            <a:lstStyle/>
            <a:p>
              <a:pPr algn="r"/>
              <a:r>
                <a:rPr b="1" dirty="0">
                  <a:solidFill>
                    <a:srgbClr val="484848"/>
                  </a:solidFill>
                  <a:latin typeface="Roboto"/>
                </a:rPr>
                <a:t>Year of </a:t>
              </a:r>
              <a:r>
                <a:rPr b="1" dirty="0" err="1">
                  <a:solidFill>
                    <a:srgbClr val="484848"/>
                  </a:solidFill>
                  <a:latin typeface="Roboto"/>
                </a:rPr>
                <a:t>Croeso</a:t>
              </a:r>
              <a:endParaRPr b="1" dirty="0">
                <a:solidFill>
                  <a:srgbClr val="484848"/>
                </a:solidFill>
                <a:latin typeface="Roboto"/>
              </a:endParaRPr>
            </a:p>
          </p:txBody>
        </p:sp>
        <p:sp>
          <p:nvSpPr>
            <p:cNvPr id="34" name="TextBox 33">
              <a:extLst>
                <a:ext uri="{FF2B5EF4-FFF2-40B4-BE49-F238E27FC236}">
                  <a16:creationId xmlns:a16="http://schemas.microsoft.com/office/drawing/2014/main" id="{FB8E0F5E-AB38-6F2D-B404-F856D7989EF0}"/>
                </a:ext>
              </a:extLst>
            </p:cNvPr>
            <p:cNvSpPr txBox="1"/>
            <p:nvPr/>
          </p:nvSpPr>
          <p:spPr>
            <a:xfrm>
              <a:off x="3138127" y="4739217"/>
              <a:ext cx="757091" cy="284328"/>
            </a:xfrm>
            <a:prstGeom prst="rect">
              <a:avLst/>
            </a:prstGeom>
            <a:noFill/>
            <a:ln>
              <a:noFill/>
            </a:ln>
          </p:spPr>
          <p:txBody>
            <a:bodyPr wrap="none" lIns="0" tIns="0" rIns="0" bIns="0" anchor="t">
              <a:spAutoFit/>
            </a:bodyPr>
            <a:lstStyle/>
            <a:p>
              <a:pPr algn="just"/>
              <a:r>
                <a:rPr sz="1400" b="0" dirty="0">
                  <a:solidFill>
                    <a:srgbClr val="FFFFFF"/>
                  </a:solidFill>
                  <a:latin typeface="Roboto"/>
                </a:rPr>
                <a:t>Protecting the
environment</a:t>
              </a:r>
            </a:p>
          </p:txBody>
        </p:sp>
        <p:sp>
          <p:nvSpPr>
            <p:cNvPr id="35" name="TextBox 34">
              <a:extLst>
                <a:ext uri="{FF2B5EF4-FFF2-40B4-BE49-F238E27FC236}">
                  <a16:creationId xmlns:a16="http://schemas.microsoft.com/office/drawing/2014/main" id="{C5BA8773-E4D0-2693-FC4F-DCED14780AF6}"/>
                </a:ext>
              </a:extLst>
            </p:cNvPr>
            <p:cNvSpPr txBox="1"/>
            <p:nvPr/>
          </p:nvSpPr>
          <p:spPr>
            <a:xfrm>
              <a:off x="7014728" y="4815417"/>
              <a:ext cx="285390" cy="142164"/>
            </a:xfrm>
            <a:prstGeom prst="rect">
              <a:avLst/>
            </a:prstGeom>
            <a:noFill/>
            <a:ln>
              <a:noFill/>
            </a:ln>
          </p:spPr>
          <p:txBody>
            <a:bodyPr wrap="none" lIns="0" tIns="0" rIns="0" bIns="0" anchor="t">
              <a:spAutoFit/>
            </a:bodyPr>
            <a:lstStyle/>
            <a:p>
              <a:pPr algn="ctr"/>
              <a:r>
                <a:rPr sz="1400" b="0" dirty="0">
                  <a:solidFill>
                    <a:srgbClr val="FFFFFF"/>
                  </a:solidFill>
                  <a:latin typeface="Roboto"/>
                </a:rPr>
                <a:t>None</a:t>
              </a:r>
            </a:p>
          </p:txBody>
        </p:sp>
        <p:sp>
          <p:nvSpPr>
            <p:cNvPr id="36" name="TextBox 35">
              <a:extLst>
                <a:ext uri="{FF2B5EF4-FFF2-40B4-BE49-F238E27FC236}">
                  <a16:creationId xmlns:a16="http://schemas.microsoft.com/office/drawing/2014/main" id="{415DD1E1-B736-6F70-AB29-31B3461D4AFF}"/>
                </a:ext>
              </a:extLst>
            </p:cNvPr>
            <p:cNvSpPr txBox="1"/>
            <p:nvPr/>
          </p:nvSpPr>
          <p:spPr>
            <a:xfrm>
              <a:off x="4906473" y="4739217"/>
              <a:ext cx="933709" cy="284328"/>
            </a:xfrm>
            <a:prstGeom prst="rect">
              <a:avLst/>
            </a:prstGeom>
            <a:noFill/>
            <a:ln>
              <a:noFill/>
            </a:ln>
          </p:spPr>
          <p:txBody>
            <a:bodyPr wrap="none" lIns="0" tIns="0" rIns="0" bIns="0" anchor="t">
              <a:spAutoFit/>
            </a:bodyPr>
            <a:lstStyle/>
            <a:p>
              <a:pPr algn="ctr"/>
              <a:r>
                <a:rPr sz="1400" b="0" dirty="0">
                  <a:solidFill>
                    <a:srgbClr val="FFFFFF"/>
                  </a:solidFill>
                  <a:latin typeface="Roboto"/>
                </a:rPr>
                <a:t>Celebrates Welsh
culture</a:t>
              </a:r>
            </a:p>
          </p:txBody>
        </p:sp>
        <p:sp>
          <p:nvSpPr>
            <p:cNvPr id="37" name="Rounded Rectangle 44">
              <a:extLst>
                <a:ext uri="{FF2B5EF4-FFF2-40B4-BE49-F238E27FC236}">
                  <a16:creationId xmlns:a16="http://schemas.microsoft.com/office/drawing/2014/main" id="{9AF8BEA1-E65C-9381-4703-AB11A9CE812C}"/>
                </a:ext>
              </a:extLst>
            </p:cNvPr>
            <p:cNvSpPr/>
            <p:nvPr/>
          </p:nvSpPr>
          <p:spPr>
            <a:xfrm>
              <a:off x="6930804" y="2304254"/>
              <a:ext cx="385504" cy="377201"/>
            </a:xfrm>
            <a:custGeom>
              <a:avLst/>
              <a:gdLst/>
              <a:ahLst/>
              <a:cxnLst/>
              <a:rect l="0" t="0" r="0" b="0"/>
              <a:pathLst>
                <a:path w="385504" h="377201">
                  <a:moveTo>
                    <a:pt x="0" y="245550"/>
                  </a:moveTo>
                  <a:lnTo>
                    <a:pt x="0" y="143933"/>
                  </a:lnTo>
                  <a:moveTo>
                    <a:pt x="50207" y="143933"/>
                  </a:moveTo>
                  <a:lnTo>
                    <a:pt x="50207" y="245550"/>
                  </a:lnTo>
                  <a:moveTo>
                    <a:pt x="99313" y="245550"/>
                  </a:moveTo>
                  <a:lnTo>
                    <a:pt x="99313" y="143933"/>
                  </a:lnTo>
                  <a:moveTo>
                    <a:pt x="0" y="374125"/>
                  </a:moveTo>
                  <a:lnTo>
                    <a:pt x="0" y="277012"/>
                  </a:lnTo>
                  <a:moveTo>
                    <a:pt x="50207" y="374125"/>
                  </a:moveTo>
                  <a:lnTo>
                    <a:pt x="50207" y="277012"/>
                  </a:lnTo>
                  <a:moveTo>
                    <a:pt x="99313" y="277012"/>
                  </a:moveTo>
                  <a:lnTo>
                    <a:pt x="99313" y="314062"/>
                  </a:lnTo>
                  <a:moveTo>
                    <a:pt x="143933" y="4233"/>
                  </a:moveTo>
                  <a:lnTo>
                    <a:pt x="245533" y="4233"/>
                  </a:lnTo>
                  <a:moveTo>
                    <a:pt x="143933" y="55033"/>
                  </a:moveTo>
                  <a:lnTo>
                    <a:pt x="222487" y="55033"/>
                  </a:lnTo>
                  <a:moveTo>
                    <a:pt x="210752" y="105833"/>
                  </a:moveTo>
                  <a:lnTo>
                    <a:pt x="143933" y="105833"/>
                  </a:lnTo>
                  <a:moveTo>
                    <a:pt x="0" y="4233"/>
                  </a:moveTo>
                  <a:cubicBezTo>
                    <a:pt x="0" y="1895"/>
                    <a:pt x="1895" y="0"/>
                    <a:pt x="4233" y="0"/>
                  </a:cubicBezTo>
                  <a:cubicBezTo>
                    <a:pt x="6571" y="0"/>
                    <a:pt x="8466" y="1895"/>
                    <a:pt x="8466" y="4233"/>
                  </a:cubicBezTo>
                  <a:cubicBezTo>
                    <a:pt x="8466" y="6571"/>
                    <a:pt x="6571" y="8466"/>
                    <a:pt x="4233" y="8466"/>
                  </a:cubicBezTo>
                  <a:cubicBezTo>
                    <a:pt x="1895" y="8466"/>
                    <a:pt x="0" y="6571"/>
                    <a:pt x="0" y="4233"/>
                  </a:cubicBezTo>
                  <a:moveTo>
                    <a:pt x="45973" y="4233"/>
                  </a:moveTo>
                  <a:cubicBezTo>
                    <a:pt x="45973" y="1895"/>
                    <a:pt x="47869" y="0"/>
                    <a:pt x="50207" y="0"/>
                  </a:cubicBezTo>
                  <a:cubicBezTo>
                    <a:pt x="52545" y="0"/>
                    <a:pt x="54440" y="1895"/>
                    <a:pt x="54440" y="4233"/>
                  </a:cubicBezTo>
                  <a:cubicBezTo>
                    <a:pt x="54440" y="6571"/>
                    <a:pt x="52545" y="8466"/>
                    <a:pt x="50207" y="8466"/>
                  </a:cubicBezTo>
                  <a:cubicBezTo>
                    <a:pt x="47869" y="8466"/>
                    <a:pt x="45973" y="6571"/>
                    <a:pt x="45973" y="4233"/>
                  </a:cubicBezTo>
                  <a:moveTo>
                    <a:pt x="95080" y="4233"/>
                  </a:moveTo>
                  <a:cubicBezTo>
                    <a:pt x="95080" y="1895"/>
                    <a:pt x="96976" y="0"/>
                    <a:pt x="99313" y="0"/>
                  </a:cubicBezTo>
                  <a:cubicBezTo>
                    <a:pt x="101651" y="0"/>
                    <a:pt x="103547" y="1895"/>
                    <a:pt x="103547" y="4233"/>
                  </a:cubicBezTo>
                  <a:cubicBezTo>
                    <a:pt x="103547" y="6571"/>
                    <a:pt x="101651" y="8466"/>
                    <a:pt x="99313" y="8466"/>
                  </a:cubicBezTo>
                  <a:cubicBezTo>
                    <a:pt x="96976" y="8466"/>
                    <a:pt x="95080" y="6571"/>
                    <a:pt x="95080" y="4233"/>
                  </a:cubicBezTo>
                  <a:moveTo>
                    <a:pt x="0" y="55033"/>
                  </a:moveTo>
                  <a:cubicBezTo>
                    <a:pt x="0" y="52695"/>
                    <a:pt x="1895" y="50800"/>
                    <a:pt x="4233" y="50800"/>
                  </a:cubicBezTo>
                  <a:cubicBezTo>
                    <a:pt x="6571" y="50800"/>
                    <a:pt x="8466" y="52695"/>
                    <a:pt x="8466" y="55033"/>
                  </a:cubicBezTo>
                  <a:cubicBezTo>
                    <a:pt x="8466" y="57371"/>
                    <a:pt x="6571" y="59266"/>
                    <a:pt x="4233" y="59266"/>
                  </a:cubicBezTo>
                  <a:cubicBezTo>
                    <a:pt x="1895" y="59266"/>
                    <a:pt x="0" y="57371"/>
                    <a:pt x="0" y="55033"/>
                  </a:cubicBezTo>
                  <a:moveTo>
                    <a:pt x="45973" y="55033"/>
                  </a:moveTo>
                  <a:cubicBezTo>
                    <a:pt x="45973" y="52695"/>
                    <a:pt x="47869" y="50800"/>
                    <a:pt x="50207" y="50800"/>
                  </a:cubicBezTo>
                  <a:cubicBezTo>
                    <a:pt x="52545" y="50800"/>
                    <a:pt x="54440" y="52695"/>
                    <a:pt x="54440" y="55033"/>
                  </a:cubicBezTo>
                  <a:cubicBezTo>
                    <a:pt x="54440" y="57371"/>
                    <a:pt x="52545" y="59266"/>
                    <a:pt x="50207" y="59266"/>
                  </a:cubicBezTo>
                  <a:cubicBezTo>
                    <a:pt x="47869" y="59266"/>
                    <a:pt x="45973" y="57371"/>
                    <a:pt x="45973" y="55033"/>
                  </a:cubicBezTo>
                  <a:moveTo>
                    <a:pt x="95080" y="55033"/>
                  </a:moveTo>
                  <a:cubicBezTo>
                    <a:pt x="95080" y="52695"/>
                    <a:pt x="96976" y="50800"/>
                    <a:pt x="99313" y="50800"/>
                  </a:cubicBezTo>
                  <a:cubicBezTo>
                    <a:pt x="101651" y="50800"/>
                    <a:pt x="103547" y="52695"/>
                    <a:pt x="103547" y="55033"/>
                  </a:cubicBezTo>
                  <a:cubicBezTo>
                    <a:pt x="103547" y="57371"/>
                    <a:pt x="101651" y="59266"/>
                    <a:pt x="99313" y="59266"/>
                  </a:cubicBezTo>
                  <a:cubicBezTo>
                    <a:pt x="96976" y="59266"/>
                    <a:pt x="95080" y="57371"/>
                    <a:pt x="95080" y="55033"/>
                  </a:cubicBezTo>
                  <a:moveTo>
                    <a:pt x="0" y="105833"/>
                  </a:moveTo>
                  <a:cubicBezTo>
                    <a:pt x="0" y="103495"/>
                    <a:pt x="1895" y="101600"/>
                    <a:pt x="4233" y="101600"/>
                  </a:cubicBezTo>
                  <a:cubicBezTo>
                    <a:pt x="6571" y="101600"/>
                    <a:pt x="8466" y="103495"/>
                    <a:pt x="8466" y="105833"/>
                  </a:cubicBezTo>
                  <a:cubicBezTo>
                    <a:pt x="8466" y="108171"/>
                    <a:pt x="6571" y="110066"/>
                    <a:pt x="4233" y="110066"/>
                  </a:cubicBezTo>
                  <a:cubicBezTo>
                    <a:pt x="1895" y="110066"/>
                    <a:pt x="0" y="108171"/>
                    <a:pt x="0" y="105833"/>
                  </a:cubicBezTo>
                  <a:moveTo>
                    <a:pt x="45973" y="105833"/>
                  </a:moveTo>
                  <a:cubicBezTo>
                    <a:pt x="45973" y="103495"/>
                    <a:pt x="47869" y="101600"/>
                    <a:pt x="50207" y="101600"/>
                  </a:cubicBezTo>
                  <a:cubicBezTo>
                    <a:pt x="52545" y="101600"/>
                    <a:pt x="54440" y="103495"/>
                    <a:pt x="54440" y="105833"/>
                  </a:cubicBezTo>
                  <a:cubicBezTo>
                    <a:pt x="54440" y="108171"/>
                    <a:pt x="52545" y="110066"/>
                    <a:pt x="50207" y="110066"/>
                  </a:cubicBezTo>
                  <a:cubicBezTo>
                    <a:pt x="47869" y="110066"/>
                    <a:pt x="45973" y="108171"/>
                    <a:pt x="45973" y="105833"/>
                  </a:cubicBezTo>
                  <a:moveTo>
                    <a:pt x="95080" y="105833"/>
                  </a:moveTo>
                  <a:cubicBezTo>
                    <a:pt x="95080" y="103495"/>
                    <a:pt x="96976" y="101600"/>
                    <a:pt x="99313" y="101600"/>
                  </a:cubicBezTo>
                  <a:cubicBezTo>
                    <a:pt x="101651" y="101600"/>
                    <a:pt x="103547" y="103495"/>
                    <a:pt x="103547" y="105833"/>
                  </a:cubicBezTo>
                  <a:cubicBezTo>
                    <a:pt x="103547" y="108171"/>
                    <a:pt x="101651" y="110066"/>
                    <a:pt x="99313" y="110066"/>
                  </a:cubicBezTo>
                  <a:cubicBezTo>
                    <a:pt x="96976" y="110066"/>
                    <a:pt x="95080" y="108171"/>
                    <a:pt x="95080" y="105833"/>
                  </a:cubicBezTo>
                  <a:moveTo>
                    <a:pt x="385504" y="229734"/>
                  </a:moveTo>
                  <a:cubicBezTo>
                    <a:pt x="385174" y="241557"/>
                    <a:pt x="375495" y="250970"/>
                    <a:pt x="363668" y="250970"/>
                  </a:cubicBezTo>
                  <a:cubicBezTo>
                    <a:pt x="351841" y="250970"/>
                    <a:pt x="342162" y="241557"/>
                    <a:pt x="341833" y="229734"/>
                  </a:cubicBezTo>
                  <a:cubicBezTo>
                    <a:pt x="342343" y="222833"/>
                    <a:pt x="341690" y="215896"/>
                    <a:pt x="339902" y="209211"/>
                  </a:cubicBezTo>
                  <a:cubicBezTo>
                    <a:pt x="337053" y="208082"/>
                    <a:pt x="333981" y="207630"/>
                    <a:pt x="330928" y="207890"/>
                  </a:cubicBezTo>
                  <a:lnTo>
                    <a:pt x="309084" y="207890"/>
                  </a:lnTo>
                  <a:lnTo>
                    <a:pt x="309084" y="258690"/>
                  </a:lnTo>
                  <a:lnTo>
                    <a:pt x="360392" y="340698"/>
                  </a:lnTo>
                  <a:cubicBezTo>
                    <a:pt x="366786" y="350934"/>
                    <a:pt x="363670" y="364415"/>
                    <a:pt x="353433" y="370808"/>
                  </a:cubicBezTo>
                  <a:cubicBezTo>
                    <a:pt x="343197" y="377201"/>
                    <a:pt x="329716" y="374084"/>
                    <a:pt x="323325" y="363846"/>
                  </a:cubicBezTo>
                  <a:lnTo>
                    <a:pt x="287257" y="306137"/>
                  </a:lnTo>
                  <a:lnTo>
                    <a:pt x="251172" y="363846"/>
                  </a:lnTo>
                  <a:cubicBezTo>
                    <a:pt x="247171" y="370743"/>
                    <a:pt x="239728" y="374911"/>
                    <a:pt x="231757" y="374716"/>
                  </a:cubicBezTo>
                  <a:cubicBezTo>
                    <a:pt x="223786" y="374521"/>
                    <a:pt x="216555" y="369995"/>
                    <a:pt x="212897" y="362911"/>
                  </a:cubicBezTo>
                  <a:cubicBezTo>
                    <a:pt x="209238" y="355826"/>
                    <a:pt x="209734" y="347311"/>
                    <a:pt x="214189" y="340698"/>
                  </a:cubicBezTo>
                  <a:lnTo>
                    <a:pt x="265446" y="258690"/>
                  </a:lnTo>
                  <a:lnTo>
                    <a:pt x="265446" y="220692"/>
                  </a:lnTo>
                  <a:lnTo>
                    <a:pt x="212631" y="258419"/>
                  </a:lnTo>
                  <a:cubicBezTo>
                    <a:pt x="202812" y="265436"/>
                    <a:pt x="189163" y="263163"/>
                    <a:pt x="182147" y="253342"/>
                  </a:cubicBezTo>
                  <a:cubicBezTo>
                    <a:pt x="175132" y="243521"/>
                    <a:pt x="177409" y="229872"/>
                    <a:pt x="187231" y="222859"/>
                  </a:cubicBezTo>
                  <a:lnTo>
                    <a:pt x="241740" y="183912"/>
                  </a:lnTo>
                  <a:cubicBezTo>
                    <a:pt x="259686" y="171095"/>
                    <a:pt x="281188" y="164204"/>
                    <a:pt x="303242" y="164202"/>
                  </a:cubicBezTo>
                  <a:lnTo>
                    <a:pt x="330928" y="164202"/>
                  </a:lnTo>
                  <a:cubicBezTo>
                    <a:pt x="385504" y="164202"/>
                    <a:pt x="385504" y="210108"/>
                    <a:pt x="385504" y="229734"/>
                  </a:cubicBezTo>
                  <a:close/>
                  <a:moveTo>
                    <a:pt x="243585" y="98704"/>
                  </a:moveTo>
                  <a:cubicBezTo>
                    <a:pt x="243585" y="74585"/>
                    <a:pt x="263138" y="55033"/>
                    <a:pt x="287257" y="55033"/>
                  </a:cubicBezTo>
                  <a:cubicBezTo>
                    <a:pt x="311375" y="55033"/>
                    <a:pt x="330928" y="74585"/>
                    <a:pt x="330928" y="98704"/>
                  </a:cubicBezTo>
                  <a:cubicBezTo>
                    <a:pt x="330928" y="122823"/>
                    <a:pt x="311375" y="142375"/>
                    <a:pt x="287257" y="142375"/>
                  </a:cubicBezTo>
                  <a:cubicBezTo>
                    <a:pt x="263138" y="142375"/>
                    <a:pt x="243585" y="122823"/>
                    <a:pt x="243585" y="98704"/>
                  </a:cubicBezTo>
                  <a:moveTo>
                    <a:pt x="178104" y="264938"/>
                  </a:moveTo>
                  <a:lnTo>
                    <a:pt x="123511" y="363186"/>
                  </a:lnTo>
                </a:path>
              </a:pathLst>
            </a:custGeom>
            <a:noFill/>
            <a:ln w="12699">
              <a:solidFill>
                <a:srgbClr val="FFFFFF"/>
              </a:solidFill>
            </a:ln>
          </p:spPr>
          <p:txBody>
            <a:bodyPr rtlCol="0" anchor="ctr"/>
            <a:lstStyle/>
            <a:p>
              <a:pPr algn="ctr"/>
              <a:endParaRPr/>
            </a:p>
          </p:txBody>
        </p:sp>
        <p:sp>
          <p:nvSpPr>
            <p:cNvPr id="38" name="Rounded Rectangle 45">
              <a:extLst>
                <a:ext uri="{FF2B5EF4-FFF2-40B4-BE49-F238E27FC236}">
                  <a16:creationId xmlns:a16="http://schemas.microsoft.com/office/drawing/2014/main" id="{C6F1BBF3-5F6E-BEA3-B43D-27D0CB36DC7E}"/>
                </a:ext>
              </a:extLst>
            </p:cNvPr>
            <p:cNvSpPr/>
            <p:nvPr/>
          </p:nvSpPr>
          <p:spPr>
            <a:xfrm>
              <a:off x="5091557" y="2288117"/>
              <a:ext cx="393700" cy="393698"/>
            </a:xfrm>
            <a:custGeom>
              <a:avLst/>
              <a:gdLst/>
              <a:ahLst/>
              <a:cxnLst/>
              <a:rect l="0" t="0" r="0" b="0"/>
              <a:pathLst>
                <a:path w="393700" h="393698">
                  <a:moveTo>
                    <a:pt x="216746" y="12700"/>
                  </a:moveTo>
                  <a:cubicBezTo>
                    <a:pt x="255693" y="63500"/>
                    <a:pt x="352213" y="121071"/>
                    <a:pt x="352213" y="121071"/>
                  </a:cubicBezTo>
                  <a:lnTo>
                    <a:pt x="81280" y="121071"/>
                  </a:lnTo>
                  <a:cubicBezTo>
                    <a:pt x="81280" y="119378"/>
                    <a:pt x="177800" y="63500"/>
                    <a:pt x="216746" y="12700"/>
                  </a:cubicBezTo>
                  <a:close/>
                  <a:moveTo>
                    <a:pt x="133773" y="121919"/>
                  </a:moveTo>
                  <a:lnTo>
                    <a:pt x="133773" y="257386"/>
                  </a:lnTo>
                  <a:moveTo>
                    <a:pt x="292946" y="257386"/>
                  </a:moveTo>
                  <a:lnTo>
                    <a:pt x="292946" y="121919"/>
                  </a:lnTo>
                  <a:moveTo>
                    <a:pt x="292946" y="204893"/>
                  </a:moveTo>
                  <a:cubicBezTo>
                    <a:pt x="292946" y="204893"/>
                    <a:pt x="259437" y="238759"/>
                    <a:pt x="209170" y="238759"/>
                  </a:cubicBezTo>
                  <a:cubicBezTo>
                    <a:pt x="158906" y="238759"/>
                    <a:pt x="133773" y="221826"/>
                    <a:pt x="133773" y="221826"/>
                  </a:cubicBezTo>
                  <a:moveTo>
                    <a:pt x="225213" y="179493"/>
                  </a:moveTo>
                  <a:cubicBezTo>
                    <a:pt x="208280" y="187959"/>
                    <a:pt x="182880" y="179493"/>
                    <a:pt x="182880" y="179493"/>
                  </a:cubicBezTo>
                  <a:moveTo>
                    <a:pt x="42333" y="237066"/>
                  </a:moveTo>
                  <a:cubicBezTo>
                    <a:pt x="23706" y="233679"/>
                    <a:pt x="11853" y="215053"/>
                    <a:pt x="15240" y="196426"/>
                  </a:cubicBezTo>
                  <a:cubicBezTo>
                    <a:pt x="18626" y="177800"/>
                    <a:pt x="37253" y="165946"/>
                    <a:pt x="55879" y="169333"/>
                  </a:cubicBezTo>
                  <a:lnTo>
                    <a:pt x="133773" y="187959"/>
                  </a:lnTo>
                  <a:moveTo>
                    <a:pt x="0" y="0"/>
                  </a:moveTo>
                  <a:moveTo>
                    <a:pt x="292946" y="191346"/>
                  </a:moveTo>
                  <a:lnTo>
                    <a:pt x="362373" y="177800"/>
                  </a:lnTo>
                  <a:lnTo>
                    <a:pt x="375920" y="243840"/>
                  </a:lnTo>
                  <a:moveTo>
                    <a:pt x="0" y="0"/>
                  </a:moveTo>
                  <a:moveTo>
                    <a:pt x="104986" y="182879"/>
                  </a:moveTo>
                  <a:lnTo>
                    <a:pt x="71119" y="223520"/>
                  </a:lnTo>
                  <a:moveTo>
                    <a:pt x="0" y="0"/>
                  </a:moveTo>
                  <a:moveTo>
                    <a:pt x="93980" y="313266"/>
                  </a:moveTo>
                  <a:lnTo>
                    <a:pt x="169338" y="313266"/>
                  </a:lnTo>
                  <a:moveTo>
                    <a:pt x="237913" y="313266"/>
                  </a:moveTo>
                  <a:lnTo>
                    <a:pt x="312425" y="313266"/>
                  </a:lnTo>
                  <a:moveTo>
                    <a:pt x="312419" y="312420"/>
                  </a:moveTo>
                  <a:cubicBezTo>
                    <a:pt x="312419" y="293715"/>
                    <a:pt x="327582" y="278553"/>
                    <a:pt x="346286" y="278553"/>
                  </a:cubicBezTo>
                  <a:cubicBezTo>
                    <a:pt x="364991" y="278553"/>
                    <a:pt x="380153" y="293715"/>
                    <a:pt x="380153" y="312420"/>
                  </a:cubicBezTo>
                  <a:cubicBezTo>
                    <a:pt x="380153" y="331124"/>
                    <a:pt x="364991" y="346286"/>
                    <a:pt x="346286" y="346286"/>
                  </a:cubicBezTo>
                  <a:cubicBezTo>
                    <a:pt x="327582" y="346286"/>
                    <a:pt x="312419" y="331124"/>
                    <a:pt x="312419" y="312420"/>
                  </a:cubicBezTo>
                  <a:close/>
                  <a:moveTo>
                    <a:pt x="298873" y="393698"/>
                  </a:moveTo>
                  <a:cubicBezTo>
                    <a:pt x="298873" y="368298"/>
                    <a:pt x="319193" y="346286"/>
                    <a:pt x="346286" y="346286"/>
                  </a:cubicBezTo>
                  <a:cubicBezTo>
                    <a:pt x="373380" y="346286"/>
                    <a:pt x="393700" y="366604"/>
                    <a:pt x="393700" y="393698"/>
                  </a:cubicBezTo>
                  <a:moveTo>
                    <a:pt x="26246" y="312420"/>
                  </a:moveTo>
                  <a:cubicBezTo>
                    <a:pt x="26246" y="293715"/>
                    <a:pt x="41409" y="278553"/>
                    <a:pt x="60113" y="278553"/>
                  </a:cubicBezTo>
                  <a:cubicBezTo>
                    <a:pt x="78817" y="278553"/>
                    <a:pt x="93980" y="293715"/>
                    <a:pt x="93980" y="312420"/>
                  </a:cubicBezTo>
                  <a:cubicBezTo>
                    <a:pt x="93980" y="331124"/>
                    <a:pt x="78817" y="346286"/>
                    <a:pt x="60113" y="346286"/>
                  </a:cubicBezTo>
                  <a:cubicBezTo>
                    <a:pt x="41409" y="346286"/>
                    <a:pt x="26246" y="331124"/>
                    <a:pt x="26246" y="312420"/>
                  </a:cubicBezTo>
                  <a:close/>
                  <a:moveTo>
                    <a:pt x="12700" y="393698"/>
                  </a:moveTo>
                  <a:cubicBezTo>
                    <a:pt x="12700" y="368298"/>
                    <a:pt x="33020" y="346286"/>
                    <a:pt x="60113" y="346286"/>
                  </a:cubicBezTo>
                  <a:cubicBezTo>
                    <a:pt x="87207" y="346286"/>
                    <a:pt x="107526" y="366604"/>
                    <a:pt x="107526" y="393698"/>
                  </a:cubicBezTo>
                  <a:moveTo>
                    <a:pt x="170180" y="312420"/>
                  </a:moveTo>
                  <a:cubicBezTo>
                    <a:pt x="170180" y="293715"/>
                    <a:pt x="185342" y="278553"/>
                    <a:pt x="204046" y="278553"/>
                  </a:cubicBezTo>
                  <a:cubicBezTo>
                    <a:pt x="222751" y="278553"/>
                    <a:pt x="237913" y="293715"/>
                    <a:pt x="237913" y="312420"/>
                  </a:cubicBezTo>
                  <a:cubicBezTo>
                    <a:pt x="237913" y="331124"/>
                    <a:pt x="222751" y="346286"/>
                    <a:pt x="204046" y="346286"/>
                  </a:cubicBezTo>
                  <a:cubicBezTo>
                    <a:pt x="185342" y="346286"/>
                    <a:pt x="170180" y="331124"/>
                    <a:pt x="170180" y="312420"/>
                  </a:cubicBezTo>
                  <a:close/>
                  <a:moveTo>
                    <a:pt x="156633" y="393698"/>
                  </a:moveTo>
                  <a:cubicBezTo>
                    <a:pt x="156633" y="368298"/>
                    <a:pt x="176953" y="346286"/>
                    <a:pt x="204046" y="346286"/>
                  </a:cubicBezTo>
                  <a:cubicBezTo>
                    <a:pt x="231140" y="346286"/>
                    <a:pt x="251460" y="366604"/>
                    <a:pt x="251460" y="393698"/>
                  </a:cubicBezTo>
                </a:path>
              </a:pathLst>
            </a:custGeom>
            <a:noFill/>
            <a:ln w="12699">
              <a:solidFill>
                <a:srgbClr val="FFFFFF"/>
              </a:solidFill>
            </a:ln>
          </p:spPr>
          <p:txBody>
            <a:bodyPr rtlCol="0" anchor="ctr"/>
            <a:lstStyle/>
            <a:p>
              <a:pPr algn="ctr"/>
              <a:endParaRPr/>
            </a:p>
          </p:txBody>
        </p:sp>
        <p:sp>
          <p:nvSpPr>
            <p:cNvPr id="39" name="Rounded Rectangle 46">
              <a:extLst>
                <a:ext uri="{FF2B5EF4-FFF2-40B4-BE49-F238E27FC236}">
                  <a16:creationId xmlns:a16="http://schemas.microsoft.com/office/drawing/2014/main" id="{8814486C-BB87-297C-2C86-BCD430342318}"/>
                </a:ext>
              </a:extLst>
            </p:cNvPr>
            <p:cNvSpPr/>
            <p:nvPr/>
          </p:nvSpPr>
          <p:spPr>
            <a:xfrm>
              <a:off x="3271223" y="2291723"/>
              <a:ext cx="389466" cy="394326"/>
            </a:xfrm>
            <a:custGeom>
              <a:avLst/>
              <a:gdLst/>
              <a:ahLst/>
              <a:cxnLst/>
              <a:rect l="0" t="0" r="0" b="0"/>
              <a:pathLst>
                <a:path w="389466" h="394326">
                  <a:moveTo>
                    <a:pt x="143933" y="208296"/>
                  </a:moveTo>
                  <a:lnTo>
                    <a:pt x="143933" y="181339"/>
                  </a:lnTo>
                  <a:cubicBezTo>
                    <a:pt x="143933" y="151925"/>
                    <a:pt x="152061" y="131961"/>
                    <a:pt x="164659" y="124713"/>
                  </a:cubicBezTo>
                  <a:moveTo>
                    <a:pt x="164676" y="124713"/>
                  </a:moveTo>
                  <a:cubicBezTo>
                    <a:pt x="164676" y="124713"/>
                    <a:pt x="120006" y="0"/>
                    <a:pt x="272931" y="5012"/>
                  </a:cubicBezTo>
                  <a:cubicBezTo>
                    <a:pt x="231224" y="38726"/>
                    <a:pt x="264278" y="142019"/>
                    <a:pt x="164676" y="124713"/>
                  </a:cubicBezTo>
                  <a:close/>
                  <a:moveTo>
                    <a:pt x="149639" y="144593"/>
                  </a:moveTo>
                  <a:cubicBezTo>
                    <a:pt x="45161" y="175022"/>
                    <a:pt x="56743" y="88595"/>
                    <a:pt x="1998" y="52899"/>
                  </a:cubicBezTo>
                  <a:cubicBezTo>
                    <a:pt x="65853" y="33443"/>
                    <a:pt x="105088" y="58284"/>
                    <a:pt x="120717" y="71831"/>
                  </a:cubicBezTo>
                  <a:moveTo>
                    <a:pt x="389466" y="145406"/>
                  </a:moveTo>
                  <a:lnTo>
                    <a:pt x="288086" y="274963"/>
                  </a:lnTo>
                  <a:cubicBezTo>
                    <a:pt x="282091" y="282623"/>
                    <a:pt x="273092" y="287336"/>
                    <a:pt x="263381" y="287900"/>
                  </a:cubicBezTo>
                  <a:lnTo>
                    <a:pt x="120988" y="296197"/>
                  </a:lnTo>
                  <a:cubicBezTo>
                    <a:pt x="113713" y="296651"/>
                    <a:pt x="107194" y="291734"/>
                    <a:pt x="105630" y="284615"/>
                  </a:cubicBezTo>
                  <a:lnTo>
                    <a:pt x="105630" y="284615"/>
                  </a:lnTo>
                  <a:cubicBezTo>
                    <a:pt x="103984" y="277109"/>
                    <a:pt x="108364" y="269595"/>
                    <a:pt x="115705" y="267326"/>
                  </a:cubicBezTo>
                  <a:lnTo>
                    <a:pt x="231140" y="228786"/>
                  </a:lnTo>
                  <a:lnTo>
                    <a:pt x="365759" y="24146"/>
                  </a:lnTo>
                  <a:moveTo>
                    <a:pt x="143814" y="335059"/>
                  </a:moveTo>
                  <a:lnTo>
                    <a:pt x="143814" y="394326"/>
                  </a:lnTo>
                  <a:moveTo>
                    <a:pt x="0" y="351993"/>
                  </a:moveTo>
                  <a:lnTo>
                    <a:pt x="93133" y="351993"/>
                  </a:lnTo>
                  <a:moveTo>
                    <a:pt x="387417" y="351993"/>
                  </a:moveTo>
                  <a:lnTo>
                    <a:pt x="192684" y="351993"/>
                  </a:lnTo>
                </a:path>
              </a:pathLst>
            </a:custGeom>
            <a:noFill/>
            <a:ln w="12699">
              <a:solidFill>
                <a:srgbClr val="FFFFFF"/>
              </a:solidFill>
            </a:ln>
          </p:spPr>
          <p:txBody>
            <a:bodyPr rtlCol="0" anchor="ctr"/>
            <a:lstStyle/>
            <a:p>
              <a:pPr algn="ctr"/>
              <a:endParaRPr/>
            </a:p>
          </p:txBody>
        </p:sp>
      </p:grpSp>
    </p:spTree>
    <p:extLst>
      <p:ext uri="{BB962C8B-B14F-4D97-AF65-F5344CB8AC3E}">
        <p14:creationId xmlns:p14="http://schemas.microsoft.com/office/powerpoint/2010/main" val="23035828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98F02-E273-FFF8-3EC8-20AFC24A9CA2}"/>
              </a:ext>
            </a:extLst>
          </p:cNvPr>
          <p:cNvSpPr>
            <a:spLocks noGrp="1"/>
          </p:cNvSpPr>
          <p:nvPr>
            <p:ph type="title"/>
          </p:nvPr>
        </p:nvSpPr>
        <p:spPr/>
        <p:txBody>
          <a:bodyPr/>
          <a:lstStyle/>
          <a:p>
            <a:r>
              <a:rPr lang="en-US" dirty="0"/>
              <a:t>Conclusion and Feasibility Summary</a:t>
            </a:r>
          </a:p>
        </p:txBody>
      </p:sp>
      <p:sp>
        <p:nvSpPr>
          <p:cNvPr id="8" name="TextBox 7">
            <a:extLst>
              <a:ext uri="{FF2B5EF4-FFF2-40B4-BE49-F238E27FC236}">
                <a16:creationId xmlns:a16="http://schemas.microsoft.com/office/drawing/2014/main" id="{2B794A5B-295B-F2C4-85B0-D979A5A50311}"/>
              </a:ext>
            </a:extLst>
          </p:cNvPr>
          <p:cNvSpPr txBox="1"/>
          <p:nvPr/>
        </p:nvSpPr>
        <p:spPr>
          <a:xfrm>
            <a:off x="700935" y="2140810"/>
            <a:ext cx="7125894" cy="4193071"/>
          </a:xfrm>
          <a:prstGeom prst="rect">
            <a:avLst/>
          </a:prstGeom>
          <a:solidFill>
            <a:schemeClr val="accent1">
              <a:lumMod val="20000"/>
              <a:lumOff val="80000"/>
            </a:schemeClr>
          </a:solidFill>
        </p:spPr>
        <p:txBody>
          <a:bodyPr wrap="square">
            <a:spAutoFit/>
          </a:bodyPr>
          <a:lstStyle/>
          <a:p>
            <a:pPr marL="285750" indent="-285750" algn="just">
              <a:lnSpc>
                <a:spcPct val="150000"/>
              </a:lnSpc>
              <a:buFont typeface="Wingdings" panose="05000000000000000000" pitchFamily="2" charset="2"/>
              <a:buChar char="v"/>
            </a:pPr>
            <a:r>
              <a:rPr lang="en-US" sz="2000" dirty="0" err="1"/>
              <a:t>Croeso</a:t>
            </a:r>
            <a:r>
              <a:rPr lang="en-US" sz="2000" dirty="0"/>
              <a:t> Cultural Festival embodies Welsh hospitality and culture, supporting Year of </a:t>
            </a:r>
            <a:r>
              <a:rPr lang="en-US" sz="2000" dirty="0" err="1"/>
              <a:t>Croeso</a:t>
            </a:r>
            <a:r>
              <a:rPr lang="en-US" sz="2000" dirty="0"/>
              <a:t> 2025</a:t>
            </a:r>
          </a:p>
          <a:p>
            <a:pPr marL="285750" indent="-285750" algn="just">
              <a:lnSpc>
                <a:spcPct val="150000"/>
              </a:lnSpc>
              <a:buFont typeface="Wingdings" panose="05000000000000000000" pitchFamily="2" charset="2"/>
              <a:buChar char="v"/>
            </a:pPr>
            <a:r>
              <a:rPr lang="en-US" sz="2000" dirty="0"/>
              <a:t>Market research shows strong demand; Cardiff Bay is ideal venue</a:t>
            </a:r>
          </a:p>
          <a:p>
            <a:pPr marL="285750" indent="-285750" algn="just">
              <a:lnSpc>
                <a:spcPct val="150000"/>
              </a:lnSpc>
              <a:buFont typeface="Wingdings" panose="05000000000000000000" pitchFamily="2" charset="2"/>
              <a:buChar char="v"/>
            </a:pPr>
            <a:r>
              <a:rPr lang="en-US" sz="2000" dirty="0"/>
              <a:t>Financially sustainable with diverse income and controlled costs</a:t>
            </a:r>
          </a:p>
          <a:p>
            <a:pPr marL="285750" indent="-285750" algn="just">
              <a:lnSpc>
                <a:spcPct val="150000"/>
              </a:lnSpc>
              <a:buFont typeface="Wingdings" panose="05000000000000000000" pitchFamily="2" charset="2"/>
              <a:buChar char="v"/>
            </a:pPr>
            <a:r>
              <a:rPr lang="en-US" sz="2000" dirty="0"/>
              <a:t>Strong risk management and sustainability plans ensure success</a:t>
            </a:r>
          </a:p>
          <a:p>
            <a:pPr marL="285750" indent="-285750" algn="just">
              <a:lnSpc>
                <a:spcPct val="150000"/>
              </a:lnSpc>
              <a:buFont typeface="Wingdings" panose="05000000000000000000" pitchFamily="2" charset="2"/>
              <a:buChar char="v"/>
            </a:pPr>
            <a:r>
              <a:rPr lang="en-US" sz="2000" dirty="0"/>
              <a:t>Expected to boost tourism, local economy, and Welsh cultural pride</a:t>
            </a:r>
          </a:p>
          <a:p>
            <a:pPr marL="285750" indent="-285750" algn="just">
              <a:lnSpc>
                <a:spcPct val="150000"/>
              </a:lnSpc>
              <a:buFont typeface="Wingdings" panose="05000000000000000000" pitchFamily="2" charset="2"/>
              <a:buChar char="v"/>
            </a:pPr>
            <a:r>
              <a:rPr lang="en-US" sz="2000" dirty="0"/>
              <a:t>Next steps: detailed planning, partnerships, and marketing strategy</a:t>
            </a:r>
            <a:endParaRPr lang="en-US" dirty="0"/>
          </a:p>
        </p:txBody>
      </p:sp>
      <p:pic>
        <p:nvPicPr>
          <p:cNvPr id="2051" name="Picture 3" descr="Croeso 2025 | A warm Welsh welcome ...">
            <a:extLst>
              <a:ext uri="{FF2B5EF4-FFF2-40B4-BE49-F238E27FC236}">
                <a16:creationId xmlns:a16="http://schemas.microsoft.com/office/drawing/2014/main" id="{1D4B985F-D3ED-9ABB-BB6F-A9E69866DC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73467" y="3657846"/>
            <a:ext cx="3169318" cy="3072015"/>
          </a:xfrm>
          <a:prstGeom prst="rect">
            <a:avLst/>
          </a:prstGeom>
          <a:noFill/>
          <a:extLst>
            <a:ext uri="{909E8E84-426E-40DD-AFC4-6F175D3DCCD1}">
              <a14:hiddenFill xmlns:a14="http://schemas.microsoft.com/office/drawing/2010/main">
                <a:solidFill>
                  <a:srgbClr val="FFFFFF"/>
                </a:solidFill>
              </a14:hiddenFill>
            </a:ext>
          </a:extLst>
        </p:spPr>
      </p:pic>
      <p:sp>
        <p:nvSpPr>
          <p:cNvPr id="9" name="AutoShape 7" descr="Year of Croeso - adeo Travel: tailor-made tours of England, Scotland and  Wales">
            <a:extLst>
              <a:ext uri="{FF2B5EF4-FFF2-40B4-BE49-F238E27FC236}">
                <a16:creationId xmlns:a16="http://schemas.microsoft.com/office/drawing/2014/main" id="{506F21E5-6F80-5104-17D6-20B46E069BAE}"/>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0" name="Picture 2" descr="Year of Croeso - adeo Travel: tailor ...">
            <a:extLst>
              <a:ext uri="{FF2B5EF4-FFF2-40B4-BE49-F238E27FC236}">
                <a16:creationId xmlns:a16="http://schemas.microsoft.com/office/drawing/2014/main" id="{55B0FFBD-5442-FF91-0618-685DEB7928B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428" t="22497" r="8899" b="8725"/>
          <a:stretch/>
        </p:blipFill>
        <p:spPr bwMode="auto">
          <a:xfrm>
            <a:off x="8316140" y="2140810"/>
            <a:ext cx="3483973" cy="18832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26735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32BF4-DCC0-D5F9-63B9-0E5D2A07C35F}"/>
              </a:ext>
            </a:extLst>
          </p:cNvPr>
          <p:cNvSpPr>
            <a:spLocks noGrp="1"/>
          </p:cNvSpPr>
          <p:nvPr>
            <p:ph type="title"/>
          </p:nvPr>
        </p:nvSpPr>
        <p:spPr/>
        <p:txBody>
          <a:bodyPr/>
          <a:lstStyle/>
          <a:p>
            <a:r>
              <a:rPr lang="en-US" dirty="0"/>
              <a:t>References </a:t>
            </a:r>
          </a:p>
        </p:txBody>
      </p:sp>
      <p:sp>
        <p:nvSpPr>
          <p:cNvPr id="5" name="TextBox 4">
            <a:extLst>
              <a:ext uri="{FF2B5EF4-FFF2-40B4-BE49-F238E27FC236}">
                <a16:creationId xmlns:a16="http://schemas.microsoft.com/office/drawing/2014/main" id="{41B148C7-7EFA-25ED-8E82-61B5C8BEABF1}"/>
              </a:ext>
            </a:extLst>
          </p:cNvPr>
          <p:cNvSpPr txBox="1"/>
          <p:nvPr/>
        </p:nvSpPr>
        <p:spPr>
          <a:xfrm>
            <a:off x="435429" y="2288898"/>
            <a:ext cx="11321142" cy="4031873"/>
          </a:xfrm>
          <a:prstGeom prst="rect">
            <a:avLst/>
          </a:prstGeom>
          <a:solidFill>
            <a:schemeClr val="accent1">
              <a:lumMod val="20000"/>
              <a:lumOff val="80000"/>
            </a:schemeClr>
          </a:solidFill>
        </p:spPr>
        <p:txBody>
          <a:bodyPr wrap="square">
            <a:spAutoFit/>
          </a:bodyPr>
          <a:lstStyle/>
          <a:p>
            <a:pPr marL="0" marR="0" algn="just">
              <a:spcAft>
                <a:spcPts val="800"/>
              </a:spcAft>
              <a:buNone/>
            </a:pPr>
            <a:r>
              <a:rPr lang="en-US" sz="1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Casati, R. and </a:t>
            </a:r>
            <a:r>
              <a:rPr lang="en-US" sz="14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Varzi</a:t>
            </a:r>
            <a:r>
              <a:rPr lang="en-US" sz="1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A.C., 2008. Event concepts.</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spcAft>
                <a:spcPts val="800"/>
              </a:spcAft>
              <a:buNone/>
            </a:pPr>
            <a:r>
              <a:rPr lang="en-US" sz="1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Goldblatt, J.J., 2005. </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Special events: event leadership for a new world: (The Wiley Event Management Series)</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John Wiley &amp; Sons, Inc., Hoboken, New Jersey.</a:t>
            </a:r>
          </a:p>
          <a:p>
            <a:pPr marL="0" marR="0" algn="just">
              <a:spcAft>
                <a:spcPts val="800"/>
              </a:spcAft>
              <a:buNone/>
            </a:pPr>
            <a:r>
              <a:rPr lang="en-US" sz="1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Holmes, K. and Mair, J., 2020. Event impacts and environmental sustainability. In </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The Routledge handbook of events</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(pp. 457-471). Routledge.</a:t>
            </a:r>
          </a:p>
          <a:p>
            <a:pPr marL="0" marR="0" algn="just">
              <a:spcAft>
                <a:spcPts val="800"/>
              </a:spcAft>
              <a:buNone/>
            </a:pPr>
            <a:r>
              <a:rPr lang="en-US" sz="1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Holmes, K., Hughes, M., Mair, J. and Carlsen, J., 2015. </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Events and sustainability</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(pp. 1-206). Abingdon: Routledge.</a:t>
            </a:r>
          </a:p>
          <a:p>
            <a:pPr marL="0" marR="0" algn="just">
              <a:spcAft>
                <a:spcPts val="800"/>
              </a:spcAft>
              <a:buNone/>
            </a:pPr>
            <a:r>
              <a:rPr lang="en-US" sz="1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Mallen, C., 2024. The event operational planning phase of the event planning model. In </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Event Management in Sport, Recreation, and Tourism</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(pp. 67-114). Routledge.</a:t>
            </a:r>
          </a:p>
          <a:p>
            <a:pPr marL="0" marR="0" algn="just">
              <a:spcAft>
                <a:spcPts val="800"/>
              </a:spcAft>
              <a:buNone/>
            </a:pPr>
            <a:r>
              <a:rPr lang="en-US" sz="1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Philibert, C., 2018. Management and financial aspects when organizing an event.</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spcAft>
                <a:spcPts val="800"/>
              </a:spcAft>
              <a:buNone/>
            </a:pPr>
            <a:r>
              <a:rPr lang="en-US" sz="14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Tkaczynski</a:t>
            </a:r>
            <a:r>
              <a:rPr lang="en-US" sz="1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and Rundle-Thiele, S., 2020. Event market segmentation: a review update and research agenda. </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Event Management</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24</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(2-3), pp.277-295.</a:t>
            </a:r>
          </a:p>
          <a:p>
            <a:pPr marL="0" marR="0" algn="just">
              <a:spcAft>
                <a:spcPts val="800"/>
              </a:spcAft>
              <a:buNone/>
            </a:pPr>
            <a:r>
              <a:rPr lang="en-US" sz="1400" b="0" kern="100" dirty="0">
                <a:effectLst/>
                <a:latin typeface="Times New Roman" panose="02020603050405020304" pitchFamily="18" charset="0"/>
                <a:ea typeface="Calibri" panose="020F0502020204030204" pitchFamily="34" charset="0"/>
                <a:cs typeface="Times New Roman" panose="02020603050405020304" pitchFamily="18" charset="0"/>
              </a:rPr>
              <a:t>Visit Wales (2025) Year of </a:t>
            </a:r>
            <a:r>
              <a:rPr lang="en-US" sz="1400" b="0" kern="100" dirty="0" err="1">
                <a:effectLst/>
                <a:latin typeface="Times New Roman" panose="02020603050405020304" pitchFamily="18" charset="0"/>
                <a:ea typeface="Calibri" panose="020F0502020204030204" pitchFamily="34" charset="0"/>
                <a:cs typeface="Times New Roman" panose="02020603050405020304" pitchFamily="18" charset="0"/>
              </a:rPr>
              <a:t>Croeso</a:t>
            </a:r>
            <a:r>
              <a:rPr lang="en-US" sz="1400" b="0" kern="100" dirty="0">
                <a:effectLst/>
                <a:latin typeface="Times New Roman" panose="02020603050405020304" pitchFamily="18" charset="0"/>
                <a:ea typeface="Calibri" panose="020F0502020204030204" pitchFamily="34" charset="0"/>
                <a:cs typeface="Times New Roman" panose="02020603050405020304" pitchFamily="18" charset="0"/>
              </a:rPr>
              <a:t>. Available at</a:t>
            </a:r>
            <a:r>
              <a:rPr lang="en-US" sz="1400" b="1"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https://traveltrade.visitwales.com/useful-information/toolkit/year-of-croeso#:~:text=2025%20is%20Year%20of%20Croeso,celebrating%20the%20warm%20Welsh%20welcome</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(Accessed: 18 May 2025).</a:t>
            </a:r>
          </a:p>
          <a:p>
            <a:pPr marL="0" marR="0" algn="just">
              <a:spcAft>
                <a:spcPts val="800"/>
              </a:spcAft>
              <a:buNone/>
            </a:pPr>
            <a:r>
              <a:rPr lang="en-US" sz="1400" b="0" kern="100" dirty="0">
                <a:effectLst/>
                <a:latin typeface="Times New Roman" panose="02020603050405020304" pitchFamily="18" charset="0"/>
                <a:ea typeface="Calibri" panose="020F0502020204030204" pitchFamily="34" charset="0"/>
                <a:cs typeface="Times New Roman" panose="02020603050405020304" pitchFamily="18" charset="0"/>
              </a:rPr>
              <a:t>Welsh Government (2025) </a:t>
            </a:r>
            <a:r>
              <a:rPr lang="en-US" sz="1400" b="0" kern="100" dirty="0" err="1">
                <a:effectLst/>
                <a:latin typeface="Times New Roman" panose="02020603050405020304" pitchFamily="18" charset="0"/>
                <a:ea typeface="Calibri" panose="020F0502020204030204" pitchFamily="34" charset="0"/>
                <a:cs typeface="Times New Roman" panose="02020603050405020304" pitchFamily="18" charset="0"/>
              </a:rPr>
              <a:t>Croeso</a:t>
            </a:r>
            <a:r>
              <a:rPr lang="en-US" sz="1400" b="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b="0" kern="100" dirty="0" err="1">
                <a:effectLst/>
                <a:latin typeface="Times New Roman" panose="02020603050405020304" pitchFamily="18" charset="0"/>
                <a:ea typeface="Calibri" panose="020F0502020204030204" pitchFamily="34" charset="0"/>
                <a:cs typeface="Times New Roman" panose="02020603050405020304" pitchFamily="18" charset="0"/>
              </a:rPr>
              <a:t>i</a:t>
            </a:r>
            <a:r>
              <a:rPr lang="en-US" sz="1400" b="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b="0" kern="100" dirty="0" err="1">
                <a:effectLst/>
                <a:latin typeface="Times New Roman" panose="02020603050405020304" pitchFamily="18" charset="0"/>
                <a:ea typeface="Calibri" panose="020F0502020204030204" pitchFamily="34" charset="0"/>
                <a:cs typeface="Times New Roman" panose="02020603050405020304" pitchFamily="18" charset="0"/>
              </a:rPr>
              <a:t>Bawb</a:t>
            </a:r>
            <a:r>
              <a:rPr lang="en-US" sz="1400" b="0" kern="100" dirty="0">
                <a:effectLst/>
                <a:latin typeface="Times New Roman" panose="02020603050405020304" pitchFamily="18" charset="0"/>
                <a:ea typeface="Calibri" panose="020F0502020204030204" pitchFamily="34" charset="0"/>
                <a:cs typeface="Times New Roman" panose="02020603050405020304" pitchFamily="18" charset="0"/>
              </a:rPr>
              <a:t> – the warm Welsh welcome. Available at:</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https://www.gov.wales/croeso-i-bawb-warm-welsh-welcome</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(Accessed: 18 May 2025).</a:t>
            </a:r>
          </a:p>
          <a:p>
            <a:pPr marL="0" marR="0" algn="just">
              <a:spcAft>
                <a:spcPts val="800"/>
              </a:spcAft>
            </a:pPr>
            <a:r>
              <a:rPr lang="en-US" sz="14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Wynn-Moylan, P., 2017. </a:t>
            </a:r>
            <a:r>
              <a:rPr lang="en-US" sz="1400" i="1" kern="100" dirty="0">
                <a:effectLst/>
                <a:latin typeface="Times New Roman" panose="02020603050405020304" pitchFamily="18" charset="0"/>
                <a:ea typeface="Calibri" panose="020F0502020204030204" pitchFamily="34" charset="0"/>
                <a:cs typeface="Times New Roman" panose="02020603050405020304" pitchFamily="18" charset="0"/>
              </a:rPr>
              <a:t>Risk and hazard management for festivals and events</a:t>
            </a:r>
            <a:r>
              <a:rPr lang="en-US" sz="1400" kern="100" dirty="0">
                <a:effectLst/>
                <a:latin typeface="Times New Roman" panose="02020603050405020304" pitchFamily="18" charset="0"/>
                <a:ea typeface="Calibri" panose="020F0502020204030204" pitchFamily="34" charset="0"/>
                <a:cs typeface="Times New Roman" panose="02020603050405020304" pitchFamily="18" charset="0"/>
              </a:rPr>
              <a:t>. Routledge.</a:t>
            </a:r>
          </a:p>
        </p:txBody>
      </p:sp>
    </p:spTree>
    <p:extLst>
      <p:ext uri="{BB962C8B-B14F-4D97-AF65-F5344CB8AC3E}">
        <p14:creationId xmlns:p14="http://schemas.microsoft.com/office/powerpoint/2010/main" val="708361475"/>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366658"/>
      </a:accent1>
      <a:accent2>
        <a:srgbClr val="8CB64A"/>
      </a:accent2>
      <a:accent3>
        <a:srgbClr val="88D5A9"/>
      </a:accent3>
      <a:accent4>
        <a:srgbClr val="969FA7"/>
      </a:accent4>
      <a:accent5>
        <a:srgbClr val="E8A844"/>
      </a:accent5>
      <a:accent6>
        <a:srgbClr val="A1561F"/>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4BEC0EAF-CF86-4D49-B83B-56CC62D3CFF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Template>
  <TotalTime>168</TotalTime>
  <Words>2906</Words>
  <Application>Microsoft Office PowerPoint</Application>
  <PresentationFormat>Widescreen</PresentationFormat>
  <Paragraphs>203</Paragraphs>
  <Slides>11</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Calibri</vt:lpstr>
      <vt:lpstr>Gill Sans MT</vt:lpstr>
      <vt:lpstr>Roboto</vt:lpstr>
      <vt:lpstr>Times New Roman</vt:lpstr>
      <vt:lpstr>Wingdings</vt:lpstr>
      <vt:lpstr>Wingdings 2</vt:lpstr>
      <vt:lpstr>Dividend</vt:lpstr>
      <vt:lpstr>PowerPoint Presentation</vt:lpstr>
      <vt:lpstr>Introduction to Year of Croeso 2025</vt:lpstr>
      <vt:lpstr>Event Concept and Content</vt:lpstr>
      <vt:lpstr>Target Market and Demand</vt:lpstr>
      <vt:lpstr>Venue and Operational Planning</vt:lpstr>
      <vt:lpstr>Financial Feasibility</vt:lpstr>
      <vt:lpstr>SWOT Analysis</vt:lpstr>
      <vt:lpstr>Risk Management and Contingency</vt:lpstr>
      <vt:lpstr>Sustainability and Cultural Impact</vt:lpstr>
      <vt:lpstr>Conclusion and Feasibility Summary</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Rekha</dc:creator>
  <cp:lastModifiedBy>Rekha Begum</cp:lastModifiedBy>
  <cp:revision>5</cp:revision>
  <dcterms:created xsi:type="dcterms:W3CDTF">2025-05-18T11:51:16Z</dcterms:created>
  <dcterms:modified xsi:type="dcterms:W3CDTF">2025-05-19T09:17:51Z</dcterms:modified>
</cp:coreProperties>
</file>