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Lst>
  <p:sldIdLst>
    <p:sldId id="270" r:id="rId5"/>
    <p:sldId id="271" r:id="rId6"/>
    <p:sldId id="272" r:id="rId7"/>
    <p:sldId id="274" r:id="rId8"/>
    <p:sldId id="273" r:id="rId9"/>
    <p:sldId id="261" r:id="rId10"/>
    <p:sldId id="337" r:id="rId11"/>
    <p:sldId id="364" r:id="rId12"/>
    <p:sldId id="265" r:id="rId13"/>
    <p:sldId id="263" r:id="rId14"/>
    <p:sldId id="266"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F9CF9E-3556-44C7-906A-414F1EA3DD3A}" v="78" dt="2026-06-20T10:06:35.8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era shahbaz" userId="c39f253fccde92fb" providerId="LiveId" clId="{0BFB273D-A1BA-46BB-945A-0958EC377D36}"/>
    <pc:docChg chg="addSld delSld modSld">
      <pc:chgData name="Siera shahbaz" userId="c39f253fccde92fb" providerId="LiveId" clId="{0BFB273D-A1BA-46BB-945A-0958EC377D36}" dt="2026-06-20T10:13:44.190" v="85" actId="47"/>
      <pc:docMkLst>
        <pc:docMk/>
      </pc:docMkLst>
      <pc:sldChg chg="modSp mod">
        <pc:chgData name="Siera shahbaz" userId="c39f253fccde92fb" providerId="LiveId" clId="{0BFB273D-A1BA-46BB-945A-0958EC377D36}" dt="2026-06-20T09:56:58.355" v="13" actId="20577"/>
        <pc:sldMkLst>
          <pc:docMk/>
          <pc:sldMk cId="764605052" sldId="261"/>
        </pc:sldMkLst>
        <pc:spChg chg="mod">
          <ac:chgData name="Siera shahbaz" userId="c39f253fccde92fb" providerId="LiveId" clId="{0BFB273D-A1BA-46BB-945A-0958EC377D36}" dt="2026-06-20T09:56:58.355" v="13" actId="20577"/>
          <ac:spMkLst>
            <pc:docMk/>
            <pc:sldMk cId="764605052" sldId="261"/>
            <ac:spMk id="2" creationId="{68A8AF1C-86E0-7043-44A2-DA950ED42D52}"/>
          </ac:spMkLst>
        </pc:spChg>
      </pc:sldChg>
      <pc:sldChg chg="modSp modAnim">
        <pc:chgData name="Siera shahbaz" userId="c39f253fccde92fb" providerId="LiveId" clId="{0BFB273D-A1BA-46BB-945A-0958EC377D36}" dt="2026-06-20T09:57:45.495" v="80" actId="20577"/>
        <pc:sldMkLst>
          <pc:docMk/>
          <pc:sldMk cId="1037257886" sldId="265"/>
        </pc:sldMkLst>
        <pc:spChg chg="mod">
          <ac:chgData name="Siera shahbaz" userId="c39f253fccde92fb" providerId="LiveId" clId="{0BFB273D-A1BA-46BB-945A-0958EC377D36}" dt="2026-06-20T09:57:45.495" v="80" actId="20577"/>
          <ac:spMkLst>
            <pc:docMk/>
            <pc:sldMk cId="1037257886" sldId="265"/>
            <ac:spMk id="3" creationId="{E04C29E1-0FF6-7114-4118-5B68E71110F6}"/>
          </ac:spMkLst>
        </pc:spChg>
      </pc:sldChg>
      <pc:sldChg chg="modSp">
        <pc:chgData name="Siera shahbaz" userId="c39f253fccde92fb" providerId="LiveId" clId="{0BFB273D-A1BA-46BB-945A-0958EC377D36}" dt="2026-06-20T09:56:15.090" v="9" actId="20577"/>
        <pc:sldMkLst>
          <pc:docMk/>
          <pc:sldMk cId="3321023050" sldId="271"/>
        </pc:sldMkLst>
        <pc:spChg chg="mod">
          <ac:chgData name="Siera shahbaz" userId="c39f253fccde92fb" providerId="LiveId" clId="{0BFB273D-A1BA-46BB-945A-0958EC377D36}" dt="2026-06-20T09:56:15.090" v="9" actId="20577"/>
          <ac:spMkLst>
            <pc:docMk/>
            <pc:sldMk cId="3321023050" sldId="271"/>
            <ac:spMk id="3" creationId="{04A3744F-9B08-5DB9-23DC-76B7A65F7E67}"/>
          </ac:spMkLst>
        </pc:spChg>
      </pc:sldChg>
      <pc:sldChg chg="modSp">
        <pc:chgData name="Siera shahbaz" userId="c39f253fccde92fb" providerId="LiveId" clId="{0BFB273D-A1BA-46BB-945A-0958EC377D36}" dt="2026-06-20T10:06:35.802" v="81" actId="207"/>
        <pc:sldMkLst>
          <pc:docMk/>
          <pc:sldMk cId="1027608494" sldId="272"/>
        </pc:sldMkLst>
        <pc:spChg chg="mod">
          <ac:chgData name="Siera shahbaz" userId="c39f253fccde92fb" providerId="LiveId" clId="{0BFB273D-A1BA-46BB-945A-0958EC377D36}" dt="2026-06-20T10:06:35.802" v="81" actId="207"/>
          <ac:spMkLst>
            <pc:docMk/>
            <pc:sldMk cId="1027608494" sldId="272"/>
            <ac:spMk id="3" creationId="{E292113E-450D-CB08-601E-E45AB99509E7}"/>
          </ac:spMkLst>
        </pc:spChg>
      </pc:sldChg>
      <pc:sldChg chg="new del">
        <pc:chgData name="Siera shahbaz" userId="c39f253fccde92fb" providerId="LiveId" clId="{0BFB273D-A1BA-46BB-945A-0958EC377D36}" dt="2026-06-20T10:12:27.731" v="83" actId="47"/>
        <pc:sldMkLst>
          <pc:docMk/>
          <pc:sldMk cId="1741438256" sldId="365"/>
        </pc:sldMkLst>
      </pc:sldChg>
      <pc:sldChg chg="new del">
        <pc:chgData name="Siera shahbaz" userId="c39f253fccde92fb" providerId="LiveId" clId="{0BFB273D-A1BA-46BB-945A-0958EC377D36}" dt="2026-06-20T10:13:44.190" v="85" actId="47"/>
        <pc:sldMkLst>
          <pc:docMk/>
          <pc:sldMk cId="2003155926" sldId="365"/>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D86C9F-4D59-404F-BADE-A8DE13B42F5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709B8E8-7F1B-406C-B9DB-EA40FE1FAADA}">
      <dgm:prSet/>
      <dgm:spPr/>
      <dgm:t>
        <a:bodyPr/>
        <a:lstStyle/>
        <a:p>
          <a:r>
            <a:rPr lang="en-GB" b="1">
              <a:solidFill>
                <a:schemeClr val="tx1"/>
              </a:solidFill>
            </a:rPr>
            <a:t>Student Name:	Siera	</a:t>
          </a:r>
          <a:endParaRPr lang="en-US">
            <a:solidFill>
              <a:schemeClr val="tx1"/>
            </a:solidFill>
          </a:endParaRPr>
        </a:p>
      </dgm:t>
    </dgm:pt>
    <dgm:pt modelId="{1070DCCF-2D60-48BA-8B97-5D547B9B6DB2}" type="parTrans" cxnId="{E852FD9E-E7A2-4E10-A816-40E76F40A2BB}">
      <dgm:prSet/>
      <dgm:spPr/>
      <dgm:t>
        <a:bodyPr/>
        <a:lstStyle/>
        <a:p>
          <a:endParaRPr lang="en-US">
            <a:solidFill>
              <a:schemeClr val="tx1"/>
            </a:solidFill>
          </a:endParaRPr>
        </a:p>
      </dgm:t>
    </dgm:pt>
    <dgm:pt modelId="{D8CFD8F6-F3DB-4214-87CF-4087BFF07036}" type="sibTrans" cxnId="{E852FD9E-E7A2-4E10-A816-40E76F40A2BB}">
      <dgm:prSet/>
      <dgm:spPr/>
      <dgm:t>
        <a:bodyPr/>
        <a:lstStyle/>
        <a:p>
          <a:endParaRPr lang="en-US">
            <a:solidFill>
              <a:schemeClr val="tx1"/>
            </a:solidFill>
          </a:endParaRPr>
        </a:p>
      </dgm:t>
    </dgm:pt>
    <dgm:pt modelId="{59D5C593-88D2-4E35-8411-B6F220B4E145}">
      <dgm:prSet/>
      <dgm:spPr/>
      <dgm:t>
        <a:bodyPr/>
        <a:lstStyle/>
        <a:p>
          <a:r>
            <a:rPr lang="en-GB" b="1">
              <a:solidFill>
                <a:schemeClr val="tx1"/>
              </a:solidFill>
            </a:rPr>
            <a:t>Student ID: </a:t>
          </a:r>
          <a:r>
            <a:rPr lang="en-GB">
              <a:solidFill>
                <a:schemeClr val="tx1"/>
              </a:solidFill>
            </a:rPr>
            <a:t>2504504@student.uwtsd.ac.uk</a:t>
          </a:r>
          <a:endParaRPr lang="en-US">
            <a:solidFill>
              <a:schemeClr val="tx1"/>
            </a:solidFill>
          </a:endParaRPr>
        </a:p>
      </dgm:t>
    </dgm:pt>
    <dgm:pt modelId="{90396C2E-5D07-42F1-817F-6F5F78896947}" type="parTrans" cxnId="{0E02E7FA-2367-47CD-9104-CE4F512DB6DC}">
      <dgm:prSet/>
      <dgm:spPr/>
      <dgm:t>
        <a:bodyPr/>
        <a:lstStyle/>
        <a:p>
          <a:endParaRPr lang="en-US">
            <a:solidFill>
              <a:schemeClr val="tx1"/>
            </a:solidFill>
          </a:endParaRPr>
        </a:p>
      </dgm:t>
    </dgm:pt>
    <dgm:pt modelId="{0F6C9DFB-9083-429D-993E-2263292F1BA4}" type="sibTrans" cxnId="{0E02E7FA-2367-47CD-9104-CE4F512DB6DC}">
      <dgm:prSet/>
      <dgm:spPr/>
      <dgm:t>
        <a:bodyPr/>
        <a:lstStyle/>
        <a:p>
          <a:endParaRPr lang="en-US">
            <a:solidFill>
              <a:schemeClr val="tx1"/>
            </a:solidFill>
          </a:endParaRPr>
        </a:p>
      </dgm:t>
    </dgm:pt>
    <dgm:pt modelId="{FD5B1445-4D50-4209-B594-EB2BCA732D56}">
      <dgm:prSet/>
      <dgm:spPr/>
      <dgm:t>
        <a:bodyPr/>
        <a:lstStyle/>
        <a:p>
          <a:r>
            <a:rPr lang="en-GB" b="1">
              <a:solidFill>
                <a:schemeClr val="tx1"/>
              </a:solidFill>
            </a:rPr>
            <a:t>Lecturer’s Name:	</a:t>
          </a:r>
          <a:r>
            <a:rPr lang="en-GB">
              <a:solidFill>
                <a:schemeClr val="tx1"/>
              </a:solidFill>
            </a:rPr>
            <a:t>Chijioke ube </a:t>
          </a:r>
          <a:r>
            <a:rPr lang="en-GB" b="1">
              <a:solidFill>
                <a:schemeClr val="tx1"/>
              </a:solidFill>
            </a:rPr>
            <a:t> </a:t>
          </a:r>
          <a:endParaRPr lang="en-US">
            <a:solidFill>
              <a:schemeClr val="tx1"/>
            </a:solidFill>
          </a:endParaRPr>
        </a:p>
      </dgm:t>
    </dgm:pt>
    <dgm:pt modelId="{F3DB2106-D180-4C24-BD15-B5D49FBB7C15}" type="parTrans" cxnId="{D6FF4C99-4DD2-45CB-B14E-9E9F38BE3E19}">
      <dgm:prSet/>
      <dgm:spPr/>
      <dgm:t>
        <a:bodyPr/>
        <a:lstStyle/>
        <a:p>
          <a:endParaRPr lang="en-US">
            <a:solidFill>
              <a:schemeClr val="tx1"/>
            </a:solidFill>
          </a:endParaRPr>
        </a:p>
      </dgm:t>
    </dgm:pt>
    <dgm:pt modelId="{AC8C2C1B-29C2-464A-8BAD-9B24D1225C28}" type="sibTrans" cxnId="{D6FF4C99-4DD2-45CB-B14E-9E9F38BE3E19}">
      <dgm:prSet/>
      <dgm:spPr/>
      <dgm:t>
        <a:bodyPr/>
        <a:lstStyle/>
        <a:p>
          <a:endParaRPr lang="en-US">
            <a:solidFill>
              <a:schemeClr val="tx1"/>
            </a:solidFill>
          </a:endParaRPr>
        </a:p>
      </dgm:t>
    </dgm:pt>
    <dgm:pt modelId="{C1546C8F-3332-4B28-842E-E67C09C8843B}">
      <dgm:prSet/>
      <dgm:spPr/>
      <dgm:t>
        <a:bodyPr/>
        <a:lstStyle/>
        <a:p>
          <a:r>
            <a:rPr lang="en-GB" b="1">
              <a:solidFill>
                <a:schemeClr val="tx1"/>
              </a:solidFill>
            </a:rPr>
            <a:t>Module Code: 	</a:t>
          </a:r>
          <a:r>
            <a:rPr lang="en-GB">
              <a:solidFill>
                <a:schemeClr val="tx1"/>
              </a:solidFill>
            </a:rPr>
            <a:t>LCLM 4004</a:t>
          </a:r>
          <a:endParaRPr lang="en-US">
            <a:solidFill>
              <a:schemeClr val="tx1"/>
            </a:solidFill>
          </a:endParaRPr>
        </a:p>
      </dgm:t>
    </dgm:pt>
    <dgm:pt modelId="{27FC27DF-2308-492A-8366-38B6A1C238A3}" type="parTrans" cxnId="{EE389D26-34B2-4A0F-8C18-A2D270F06A9A}">
      <dgm:prSet/>
      <dgm:spPr/>
      <dgm:t>
        <a:bodyPr/>
        <a:lstStyle/>
        <a:p>
          <a:endParaRPr lang="en-US">
            <a:solidFill>
              <a:schemeClr val="tx1"/>
            </a:solidFill>
          </a:endParaRPr>
        </a:p>
      </dgm:t>
    </dgm:pt>
    <dgm:pt modelId="{0ED50003-5749-43CD-91FB-9EB726401214}" type="sibTrans" cxnId="{EE389D26-34B2-4A0F-8C18-A2D270F06A9A}">
      <dgm:prSet/>
      <dgm:spPr/>
      <dgm:t>
        <a:bodyPr/>
        <a:lstStyle/>
        <a:p>
          <a:endParaRPr lang="en-US">
            <a:solidFill>
              <a:schemeClr val="tx1"/>
            </a:solidFill>
          </a:endParaRPr>
        </a:p>
      </dgm:t>
    </dgm:pt>
    <dgm:pt modelId="{0AC23E44-E282-40C5-89BF-6B618DEB5BAB}">
      <dgm:prSet/>
      <dgm:spPr/>
      <dgm:t>
        <a:bodyPr/>
        <a:lstStyle/>
        <a:p>
          <a:r>
            <a:rPr lang="en-GB" b="1">
              <a:solidFill>
                <a:schemeClr val="tx1"/>
              </a:solidFill>
            </a:rPr>
            <a:t>Module Name: 	</a:t>
          </a:r>
          <a:r>
            <a:rPr lang="en-GB">
              <a:solidFill>
                <a:schemeClr val="tx1"/>
              </a:solidFill>
            </a:rPr>
            <a:t>Problem Solving and Decision-Making</a:t>
          </a:r>
          <a:endParaRPr lang="en-US">
            <a:solidFill>
              <a:schemeClr val="tx1"/>
            </a:solidFill>
          </a:endParaRPr>
        </a:p>
      </dgm:t>
    </dgm:pt>
    <dgm:pt modelId="{000F49D6-7DFE-4124-947A-1D9BDCB492D3}" type="parTrans" cxnId="{1AF48D01-43CB-498C-B961-203907AF3057}">
      <dgm:prSet/>
      <dgm:spPr/>
      <dgm:t>
        <a:bodyPr/>
        <a:lstStyle/>
        <a:p>
          <a:endParaRPr lang="en-US">
            <a:solidFill>
              <a:schemeClr val="tx1"/>
            </a:solidFill>
          </a:endParaRPr>
        </a:p>
      </dgm:t>
    </dgm:pt>
    <dgm:pt modelId="{97F3E7A5-1A6C-4815-851C-4739B2919B79}" type="sibTrans" cxnId="{1AF48D01-43CB-498C-B961-203907AF3057}">
      <dgm:prSet/>
      <dgm:spPr/>
      <dgm:t>
        <a:bodyPr/>
        <a:lstStyle/>
        <a:p>
          <a:endParaRPr lang="en-US">
            <a:solidFill>
              <a:schemeClr val="tx1"/>
            </a:solidFill>
          </a:endParaRPr>
        </a:p>
      </dgm:t>
    </dgm:pt>
    <dgm:pt modelId="{D3D6FB2D-71D0-4372-8FF4-3D7742A127F2}">
      <dgm:prSet/>
      <dgm:spPr/>
      <dgm:t>
        <a:bodyPr/>
        <a:lstStyle/>
        <a:p>
          <a:r>
            <a:rPr lang="en-GB" b="1">
              <a:solidFill>
                <a:schemeClr val="tx1"/>
              </a:solidFill>
            </a:rPr>
            <a:t>Component 1: 	</a:t>
          </a:r>
          <a:r>
            <a:rPr lang="en-GB">
              <a:solidFill>
                <a:schemeClr val="tx1"/>
              </a:solidFill>
            </a:rPr>
            <a:t>Basil’s Bakery</a:t>
          </a:r>
          <a:endParaRPr lang="en-US">
            <a:solidFill>
              <a:schemeClr val="tx1"/>
            </a:solidFill>
          </a:endParaRPr>
        </a:p>
      </dgm:t>
    </dgm:pt>
    <dgm:pt modelId="{8FB84C0C-3ECD-44F7-8ECF-69240E6A9BCF}" type="parTrans" cxnId="{5D4EBAE3-77C9-4B06-B89F-A4BAF0C6CBF6}">
      <dgm:prSet/>
      <dgm:spPr/>
      <dgm:t>
        <a:bodyPr/>
        <a:lstStyle/>
        <a:p>
          <a:endParaRPr lang="en-US">
            <a:solidFill>
              <a:schemeClr val="tx1"/>
            </a:solidFill>
          </a:endParaRPr>
        </a:p>
      </dgm:t>
    </dgm:pt>
    <dgm:pt modelId="{D1B49A83-B536-4261-809B-85FC5A398C0C}" type="sibTrans" cxnId="{5D4EBAE3-77C9-4B06-B89F-A4BAF0C6CBF6}">
      <dgm:prSet/>
      <dgm:spPr/>
      <dgm:t>
        <a:bodyPr/>
        <a:lstStyle/>
        <a:p>
          <a:endParaRPr lang="en-US">
            <a:solidFill>
              <a:schemeClr val="tx1"/>
            </a:solidFill>
          </a:endParaRPr>
        </a:p>
      </dgm:t>
    </dgm:pt>
    <dgm:pt modelId="{5964CE36-B7BA-4A63-A1C7-AE09B194E59D}" type="pres">
      <dgm:prSet presAssocID="{43D86C9F-4D59-404F-BADE-A8DE13B42F5E}" presName="root" presStyleCnt="0">
        <dgm:presLayoutVars>
          <dgm:dir/>
          <dgm:resizeHandles val="exact"/>
        </dgm:presLayoutVars>
      </dgm:prSet>
      <dgm:spPr/>
    </dgm:pt>
    <dgm:pt modelId="{B3BC21D1-4A8B-4C6A-9D00-4B43E298221D}" type="pres">
      <dgm:prSet presAssocID="{4709B8E8-7F1B-406C-B9DB-EA40FE1FAADA}" presName="compNode" presStyleCnt="0"/>
      <dgm:spPr/>
    </dgm:pt>
    <dgm:pt modelId="{C324437A-B3AE-4397-91AA-3A597F126370}" type="pres">
      <dgm:prSet presAssocID="{4709B8E8-7F1B-406C-B9DB-EA40FE1FAADA}"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a:ext>
      </dgm:extLst>
    </dgm:pt>
    <dgm:pt modelId="{6A90267C-FE4A-4D8B-A89F-20E7C1E54373}" type="pres">
      <dgm:prSet presAssocID="{4709B8E8-7F1B-406C-B9DB-EA40FE1FAADA}" presName="spaceRect" presStyleCnt="0"/>
      <dgm:spPr/>
    </dgm:pt>
    <dgm:pt modelId="{2AEDCED7-4D16-4CCA-BD3A-ADB24654CF74}" type="pres">
      <dgm:prSet presAssocID="{4709B8E8-7F1B-406C-B9DB-EA40FE1FAADA}" presName="textRect" presStyleLbl="revTx" presStyleIdx="0" presStyleCnt="6">
        <dgm:presLayoutVars>
          <dgm:chMax val="1"/>
          <dgm:chPref val="1"/>
        </dgm:presLayoutVars>
      </dgm:prSet>
      <dgm:spPr/>
    </dgm:pt>
    <dgm:pt modelId="{51D58106-27E2-436A-B001-2DDB288CA2B5}" type="pres">
      <dgm:prSet presAssocID="{D8CFD8F6-F3DB-4214-87CF-4087BFF07036}" presName="sibTrans" presStyleCnt="0"/>
      <dgm:spPr/>
    </dgm:pt>
    <dgm:pt modelId="{F945611B-0EEC-4229-98D5-D91CCBBF8FC7}" type="pres">
      <dgm:prSet presAssocID="{59D5C593-88D2-4E35-8411-B6F220B4E145}" presName="compNode" presStyleCnt="0"/>
      <dgm:spPr/>
    </dgm:pt>
    <dgm:pt modelId="{F98113AC-0F8B-4946-89E1-CF88A7CE02B8}" type="pres">
      <dgm:prSet presAssocID="{59D5C593-88D2-4E35-8411-B6F220B4E145}"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ail"/>
        </a:ext>
      </dgm:extLst>
    </dgm:pt>
    <dgm:pt modelId="{2362E32D-A43F-404A-B37E-C5C158849DEC}" type="pres">
      <dgm:prSet presAssocID="{59D5C593-88D2-4E35-8411-B6F220B4E145}" presName="spaceRect" presStyleCnt="0"/>
      <dgm:spPr/>
    </dgm:pt>
    <dgm:pt modelId="{EDF5021B-6C4A-4F12-A76D-973EB407189A}" type="pres">
      <dgm:prSet presAssocID="{59D5C593-88D2-4E35-8411-B6F220B4E145}" presName="textRect" presStyleLbl="revTx" presStyleIdx="1" presStyleCnt="6">
        <dgm:presLayoutVars>
          <dgm:chMax val="1"/>
          <dgm:chPref val="1"/>
        </dgm:presLayoutVars>
      </dgm:prSet>
      <dgm:spPr/>
    </dgm:pt>
    <dgm:pt modelId="{21A35E4C-C5B2-493D-B729-07A24814FADD}" type="pres">
      <dgm:prSet presAssocID="{0F6C9DFB-9083-429D-993E-2263292F1BA4}" presName="sibTrans" presStyleCnt="0"/>
      <dgm:spPr/>
    </dgm:pt>
    <dgm:pt modelId="{3997F39A-6784-49F6-9E12-2A38DDA2D327}" type="pres">
      <dgm:prSet presAssocID="{FD5B1445-4D50-4209-B594-EB2BCA732D56}" presName="compNode" presStyleCnt="0"/>
      <dgm:spPr/>
    </dgm:pt>
    <dgm:pt modelId="{BBAA9459-2A92-4D22-817F-704D42132734}" type="pres">
      <dgm:prSet presAssocID="{FD5B1445-4D50-4209-B594-EB2BCA732D56}"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Frog"/>
        </a:ext>
      </dgm:extLst>
    </dgm:pt>
    <dgm:pt modelId="{EE3EE3ED-16C1-42DC-B63C-B4B7D37AA9A3}" type="pres">
      <dgm:prSet presAssocID="{FD5B1445-4D50-4209-B594-EB2BCA732D56}" presName="spaceRect" presStyleCnt="0"/>
      <dgm:spPr/>
    </dgm:pt>
    <dgm:pt modelId="{3B0CF71A-86F5-44E6-8821-4B8B85B3FAB4}" type="pres">
      <dgm:prSet presAssocID="{FD5B1445-4D50-4209-B594-EB2BCA732D56}" presName="textRect" presStyleLbl="revTx" presStyleIdx="2" presStyleCnt="6">
        <dgm:presLayoutVars>
          <dgm:chMax val="1"/>
          <dgm:chPref val="1"/>
        </dgm:presLayoutVars>
      </dgm:prSet>
      <dgm:spPr/>
    </dgm:pt>
    <dgm:pt modelId="{BFC61CD7-7CD0-4E82-AD41-C184887A2AF1}" type="pres">
      <dgm:prSet presAssocID="{AC8C2C1B-29C2-464A-8BAD-9B24D1225C28}" presName="sibTrans" presStyleCnt="0"/>
      <dgm:spPr/>
    </dgm:pt>
    <dgm:pt modelId="{CF36FB1C-F18B-436F-A6EC-5422E525F183}" type="pres">
      <dgm:prSet presAssocID="{C1546C8F-3332-4B28-842E-E67C09C8843B}" presName="compNode" presStyleCnt="0"/>
      <dgm:spPr/>
    </dgm:pt>
    <dgm:pt modelId="{EE6AC533-140B-44C7-BD1F-E71D74BD3726}" type="pres">
      <dgm:prSet presAssocID="{C1546C8F-3332-4B28-842E-E67C09C8843B}"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me"/>
        </a:ext>
      </dgm:extLst>
    </dgm:pt>
    <dgm:pt modelId="{5F35C120-C742-4451-90AE-5E596171672D}" type="pres">
      <dgm:prSet presAssocID="{C1546C8F-3332-4B28-842E-E67C09C8843B}" presName="spaceRect" presStyleCnt="0"/>
      <dgm:spPr/>
    </dgm:pt>
    <dgm:pt modelId="{0C368784-8775-44AC-88C3-08C8DB4844F6}" type="pres">
      <dgm:prSet presAssocID="{C1546C8F-3332-4B28-842E-E67C09C8843B}" presName="textRect" presStyleLbl="revTx" presStyleIdx="3" presStyleCnt="6">
        <dgm:presLayoutVars>
          <dgm:chMax val="1"/>
          <dgm:chPref val="1"/>
        </dgm:presLayoutVars>
      </dgm:prSet>
      <dgm:spPr/>
    </dgm:pt>
    <dgm:pt modelId="{611171F4-7B3F-4E09-B741-14240D608FB7}" type="pres">
      <dgm:prSet presAssocID="{0ED50003-5749-43CD-91FB-9EB726401214}" presName="sibTrans" presStyleCnt="0"/>
      <dgm:spPr/>
    </dgm:pt>
    <dgm:pt modelId="{89AFBBB4-7970-4096-B3F3-F44013C29846}" type="pres">
      <dgm:prSet presAssocID="{0AC23E44-E282-40C5-89BF-6B618DEB5BAB}" presName="compNode" presStyleCnt="0"/>
      <dgm:spPr/>
    </dgm:pt>
    <dgm:pt modelId="{0C3C6090-6BBF-4EC1-AC91-57DA051E1FED}" type="pres">
      <dgm:prSet presAssocID="{0AC23E44-E282-40C5-89BF-6B618DEB5BAB}"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ead with Gears"/>
        </a:ext>
      </dgm:extLst>
    </dgm:pt>
    <dgm:pt modelId="{401DFD06-1727-4640-9303-5998537BA8C9}" type="pres">
      <dgm:prSet presAssocID="{0AC23E44-E282-40C5-89BF-6B618DEB5BAB}" presName="spaceRect" presStyleCnt="0"/>
      <dgm:spPr/>
    </dgm:pt>
    <dgm:pt modelId="{02C6FCAF-96EC-4B92-B985-0C72720506DB}" type="pres">
      <dgm:prSet presAssocID="{0AC23E44-E282-40C5-89BF-6B618DEB5BAB}" presName="textRect" presStyleLbl="revTx" presStyleIdx="4" presStyleCnt="6">
        <dgm:presLayoutVars>
          <dgm:chMax val="1"/>
          <dgm:chPref val="1"/>
        </dgm:presLayoutVars>
      </dgm:prSet>
      <dgm:spPr/>
    </dgm:pt>
    <dgm:pt modelId="{7C893FEA-39C6-42E5-9178-3595C756C584}" type="pres">
      <dgm:prSet presAssocID="{97F3E7A5-1A6C-4815-851C-4739B2919B79}" presName="sibTrans" presStyleCnt="0"/>
      <dgm:spPr/>
    </dgm:pt>
    <dgm:pt modelId="{A4D3FF63-FE0C-4DC5-A00F-7C1AD51DFAC8}" type="pres">
      <dgm:prSet presAssocID="{D3D6FB2D-71D0-4372-8FF4-3D7742A127F2}" presName="compNode" presStyleCnt="0"/>
      <dgm:spPr/>
    </dgm:pt>
    <dgm:pt modelId="{0C9F5E57-8BAF-4E6C-9D48-9D1912570D1F}" type="pres">
      <dgm:prSet presAssocID="{D3D6FB2D-71D0-4372-8FF4-3D7742A127F2}"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pcake"/>
        </a:ext>
      </dgm:extLst>
    </dgm:pt>
    <dgm:pt modelId="{8EA26A76-7DE0-4DB2-AF8F-D3599BFC8341}" type="pres">
      <dgm:prSet presAssocID="{D3D6FB2D-71D0-4372-8FF4-3D7742A127F2}" presName="spaceRect" presStyleCnt="0"/>
      <dgm:spPr/>
    </dgm:pt>
    <dgm:pt modelId="{93F3E28C-60D0-41B3-84A6-E039FE1AB9CD}" type="pres">
      <dgm:prSet presAssocID="{D3D6FB2D-71D0-4372-8FF4-3D7742A127F2}" presName="textRect" presStyleLbl="revTx" presStyleIdx="5" presStyleCnt="6">
        <dgm:presLayoutVars>
          <dgm:chMax val="1"/>
          <dgm:chPref val="1"/>
        </dgm:presLayoutVars>
      </dgm:prSet>
      <dgm:spPr/>
    </dgm:pt>
  </dgm:ptLst>
  <dgm:cxnLst>
    <dgm:cxn modelId="{1AF48D01-43CB-498C-B961-203907AF3057}" srcId="{43D86C9F-4D59-404F-BADE-A8DE13B42F5E}" destId="{0AC23E44-E282-40C5-89BF-6B618DEB5BAB}" srcOrd="4" destOrd="0" parTransId="{000F49D6-7DFE-4124-947A-1D9BDCB492D3}" sibTransId="{97F3E7A5-1A6C-4815-851C-4739B2919B79}"/>
    <dgm:cxn modelId="{DDB15510-E8B5-4032-82EE-900963178042}" type="presOf" srcId="{43D86C9F-4D59-404F-BADE-A8DE13B42F5E}" destId="{5964CE36-B7BA-4A63-A1C7-AE09B194E59D}" srcOrd="0" destOrd="0" presId="urn:microsoft.com/office/officeart/2018/2/layout/IconLabelList"/>
    <dgm:cxn modelId="{4C0F4E11-18E6-4D05-A4D7-BE2C5D891AEC}" type="presOf" srcId="{4709B8E8-7F1B-406C-B9DB-EA40FE1FAADA}" destId="{2AEDCED7-4D16-4CCA-BD3A-ADB24654CF74}" srcOrd="0" destOrd="0" presId="urn:microsoft.com/office/officeart/2018/2/layout/IconLabelList"/>
    <dgm:cxn modelId="{EE389D26-34B2-4A0F-8C18-A2D270F06A9A}" srcId="{43D86C9F-4D59-404F-BADE-A8DE13B42F5E}" destId="{C1546C8F-3332-4B28-842E-E67C09C8843B}" srcOrd="3" destOrd="0" parTransId="{27FC27DF-2308-492A-8366-38B6A1C238A3}" sibTransId="{0ED50003-5749-43CD-91FB-9EB726401214}"/>
    <dgm:cxn modelId="{35C8813C-E1A8-4072-BBB6-8CCF34A94CC7}" type="presOf" srcId="{D3D6FB2D-71D0-4372-8FF4-3D7742A127F2}" destId="{93F3E28C-60D0-41B3-84A6-E039FE1AB9CD}" srcOrd="0" destOrd="0" presId="urn:microsoft.com/office/officeart/2018/2/layout/IconLabelList"/>
    <dgm:cxn modelId="{3DDCC85D-6F0B-4FBA-9A23-603ACD41249E}" type="presOf" srcId="{C1546C8F-3332-4B28-842E-E67C09C8843B}" destId="{0C368784-8775-44AC-88C3-08C8DB4844F6}" srcOrd="0" destOrd="0" presId="urn:microsoft.com/office/officeart/2018/2/layout/IconLabelList"/>
    <dgm:cxn modelId="{430C924B-CAC8-42D1-B6A1-C3C02471DD30}" type="presOf" srcId="{FD5B1445-4D50-4209-B594-EB2BCA732D56}" destId="{3B0CF71A-86F5-44E6-8821-4B8B85B3FAB4}" srcOrd="0" destOrd="0" presId="urn:microsoft.com/office/officeart/2018/2/layout/IconLabelList"/>
    <dgm:cxn modelId="{D6FF4C99-4DD2-45CB-B14E-9E9F38BE3E19}" srcId="{43D86C9F-4D59-404F-BADE-A8DE13B42F5E}" destId="{FD5B1445-4D50-4209-B594-EB2BCA732D56}" srcOrd="2" destOrd="0" parTransId="{F3DB2106-D180-4C24-BD15-B5D49FBB7C15}" sibTransId="{AC8C2C1B-29C2-464A-8BAD-9B24D1225C28}"/>
    <dgm:cxn modelId="{E852FD9E-E7A2-4E10-A816-40E76F40A2BB}" srcId="{43D86C9F-4D59-404F-BADE-A8DE13B42F5E}" destId="{4709B8E8-7F1B-406C-B9DB-EA40FE1FAADA}" srcOrd="0" destOrd="0" parTransId="{1070DCCF-2D60-48BA-8B97-5D547B9B6DB2}" sibTransId="{D8CFD8F6-F3DB-4214-87CF-4087BFF07036}"/>
    <dgm:cxn modelId="{AB5A54C3-EEDC-4D4C-A20F-A8DCC4AAC05B}" type="presOf" srcId="{59D5C593-88D2-4E35-8411-B6F220B4E145}" destId="{EDF5021B-6C4A-4F12-A76D-973EB407189A}" srcOrd="0" destOrd="0" presId="urn:microsoft.com/office/officeart/2018/2/layout/IconLabelList"/>
    <dgm:cxn modelId="{5D4EBAE3-77C9-4B06-B89F-A4BAF0C6CBF6}" srcId="{43D86C9F-4D59-404F-BADE-A8DE13B42F5E}" destId="{D3D6FB2D-71D0-4372-8FF4-3D7742A127F2}" srcOrd="5" destOrd="0" parTransId="{8FB84C0C-3ECD-44F7-8ECF-69240E6A9BCF}" sibTransId="{D1B49A83-B536-4261-809B-85FC5A398C0C}"/>
    <dgm:cxn modelId="{0E02E7FA-2367-47CD-9104-CE4F512DB6DC}" srcId="{43D86C9F-4D59-404F-BADE-A8DE13B42F5E}" destId="{59D5C593-88D2-4E35-8411-B6F220B4E145}" srcOrd="1" destOrd="0" parTransId="{90396C2E-5D07-42F1-817F-6F5F78896947}" sibTransId="{0F6C9DFB-9083-429D-993E-2263292F1BA4}"/>
    <dgm:cxn modelId="{387BCDFB-01F4-4D7B-BB0D-E810FD2F11AD}" type="presOf" srcId="{0AC23E44-E282-40C5-89BF-6B618DEB5BAB}" destId="{02C6FCAF-96EC-4B92-B985-0C72720506DB}" srcOrd="0" destOrd="0" presId="urn:microsoft.com/office/officeart/2018/2/layout/IconLabelList"/>
    <dgm:cxn modelId="{413B0CB3-65A3-416A-B5FA-BC2EC73E59FA}" type="presParOf" srcId="{5964CE36-B7BA-4A63-A1C7-AE09B194E59D}" destId="{B3BC21D1-4A8B-4C6A-9D00-4B43E298221D}" srcOrd="0" destOrd="0" presId="urn:microsoft.com/office/officeart/2018/2/layout/IconLabelList"/>
    <dgm:cxn modelId="{E468C1CC-9983-4F86-A6CF-5176016A1479}" type="presParOf" srcId="{B3BC21D1-4A8B-4C6A-9D00-4B43E298221D}" destId="{C324437A-B3AE-4397-91AA-3A597F126370}" srcOrd="0" destOrd="0" presId="urn:microsoft.com/office/officeart/2018/2/layout/IconLabelList"/>
    <dgm:cxn modelId="{63CBDE8E-A8E2-497D-9F55-D77AF6B4A863}" type="presParOf" srcId="{B3BC21D1-4A8B-4C6A-9D00-4B43E298221D}" destId="{6A90267C-FE4A-4D8B-A89F-20E7C1E54373}" srcOrd="1" destOrd="0" presId="urn:microsoft.com/office/officeart/2018/2/layout/IconLabelList"/>
    <dgm:cxn modelId="{52A4747D-59C6-4680-BCC3-BE1183248A1E}" type="presParOf" srcId="{B3BC21D1-4A8B-4C6A-9D00-4B43E298221D}" destId="{2AEDCED7-4D16-4CCA-BD3A-ADB24654CF74}" srcOrd="2" destOrd="0" presId="urn:microsoft.com/office/officeart/2018/2/layout/IconLabelList"/>
    <dgm:cxn modelId="{3B6FC467-77C5-413B-9029-B1EE2BF3E7A9}" type="presParOf" srcId="{5964CE36-B7BA-4A63-A1C7-AE09B194E59D}" destId="{51D58106-27E2-436A-B001-2DDB288CA2B5}" srcOrd="1" destOrd="0" presId="urn:microsoft.com/office/officeart/2018/2/layout/IconLabelList"/>
    <dgm:cxn modelId="{4FD172BD-81D4-47B1-96C3-658E1A3E7558}" type="presParOf" srcId="{5964CE36-B7BA-4A63-A1C7-AE09B194E59D}" destId="{F945611B-0EEC-4229-98D5-D91CCBBF8FC7}" srcOrd="2" destOrd="0" presId="urn:microsoft.com/office/officeart/2018/2/layout/IconLabelList"/>
    <dgm:cxn modelId="{7C3EC189-7BBD-4329-AD03-671F597188BE}" type="presParOf" srcId="{F945611B-0EEC-4229-98D5-D91CCBBF8FC7}" destId="{F98113AC-0F8B-4946-89E1-CF88A7CE02B8}" srcOrd="0" destOrd="0" presId="urn:microsoft.com/office/officeart/2018/2/layout/IconLabelList"/>
    <dgm:cxn modelId="{6F37DF74-6DF6-4BD0-8E89-E6ABC788CD20}" type="presParOf" srcId="{F945611B-0EEC-4229-98D5-D91CCBBF8FC7}" destId="{2362E32D-A43F-404A-B37E-C5C158849DEC}" srcOrd="1" destOrd="0" presId="urn:microsoft.com/office/officeart/2018/2/layout/IconLabelList"/>
    <dgm:cxn modelId="{D5D95304-8E06-424F-8443-4F5765BA9D96}" type="presParOf" srcId="{F945611B-0EEC-4229-98D5-D91CCBBF8FC7}" destId="{EDF5021B-6C4A-4F12-A76D-973EB407189A}" srcOrd="2" destOrd="0" presId="urn:microsoft.com/office/officeart/2018/2/layout/IconLabelList"/>
    <dgm:cxn modelId="{3E6D5DBC-34C6-401C-B06A-BE1DEDA574CC}" type="presParOf" srcId="{5964CE36-B7BA-4A63-A1C7-AE09B194E59D}" destId="{21A35E4C-C5B2-493D-B729-07A24814FADD}" srcOrd="3" destOrd="0" presId="urn:microsoft.com/office/officeart/2018/2/layout/IconLabelList"/>
    <dgm:cxn modelId="{0413CF25-2B13-4D92-AB3E-CB2BC64C544E}" type="presParOf" srcId="{5964CE36-B7BA-4A63-A1C7-AE09B194E59D}" destId="{3997F39A-6784-49F6-9E12-2A38DDA2D327}" srcOrd="4" destOrd="0" presId="urn:microsoft.com/office/officeart/2018/2/layout/IconLabelList"/>
    <dgm:cxn modelId="{AD5FB25B-94CE-4F27-B273-8BEDA56B3A3E}" type="presParOf" srcId="{3997F39A-6784-49F6-9E12-2A38DDA2D327}" destId="{BBAA9459-2A92-4D22-817F-704D42132734}" srcOrd="0" destOrd="0" presId="urn:microsoft.com/office/officeart/2018/2/layout/IconLabelList"/>
    <dgm:cxn modelId="{353C2B1D-7F75-4444-9369-38613D285AC4}" type="presParOf" srcId="{3997F39A-6784-49F6-9E12-2A38DDA2D327}" destId="{EE3EE3ED-16C1-42DC-B63C-B4B7D37AA9A3}" srcOrd="1" destOrd="0" presId="urn:microsoft.com/office/officeart/2018/2/layout/IconLabelList"/>
    <dgm:cxn modelId="{B26C5813-496B-4457-9E92-6A7938B0358C}" type="presParOf" srcId="{3997F39A-6784-49F6-9E12-2A38DDA2D327}" destId="{3B0CF71A-86F5-44E6-8821-4B8B85B3FAB4}" srcOrd="2" destOrd="0" presId="urn:microsoft.com/office/officeart/2018/2/layout/IconLabelList"/>
    <dgm:cxn modelId="{731C85AB-A726-4592-855F-A566024103DA}" type="presParOf" srcId="{5964CE36-B7BA-4A63-A1C7-AE09B194E59D}" destId="{BFC61CD7-7CD0-4E82-AD41-C184887A2AF1}" srcOrd="5" destOrd="0" presId="urn:microsoft.com/office/officeart/2018/2/layout/IconLabelList"/>
    <dgm:cxn modelId="{1F9F3E45-E989-44FC-A875-AC7DFBD12D0E}" type="presParOf" srcId="{5964CE36-B7BA-4A63-A1C7-AE09B194E59D}" destId="{CF36FB1C-F18B-436F-A6EC-5422E525F183}" srcOrd="6" destOrd="0" presId="urn:microsoft.com/office/officeart/2018/2/layout/IconLabelList"/>
    <dgm:cxn modelId="{C443D022-BCA5-4F6C-90CE-3710028EA11E}" type="presParOf" srcId="{CF36FB1C-F18B-436F-A6EC-5422E525F183}" destId="{EE6AC533-140B-44C7-BD1F-E71D74BD3726}" srcOrd="0" destOrd="0" presId="urn:microsoft.com/office/officeart/2018/2/layout/IconLabelList"/>
    <dgm:cxn modelId="{1F761710-2890-4AC6-9095-517191007079}" type="presParOf" srcId="{CF36FB1C-F18B-436F-A6EC-5422E525F183}" destId="{5F35C120-C742-4451-90AE-5E596171672D}" srcOrd="1" destOrd="0" presId="urn:microsoft.com/office/officeart/2018/2/layout/IconLabelList"/>
    <dgm:cxn modelId="{38343A2F-FD62-4E33-8F68-3902C5927C68}" type="presParOf" srcId="{CF36FB1C-F18B-436F-A6EC-5422E525F183}" destId="{0C368784-8775-44AC-88C3-08C8DB4844F6}" srcOrd="2" destOrd="0" presId="urn:microsoft.com/office/officeart/2018/2/layout/IconLabelList"/>
    <dgm:cxn modelId="{FA955457-9618-42E8-B195-F6B40C04B512}" type="presParOf" srcId="{5964CE36-B7BA-4A63-A1C7-AE09B194E59D}" destId="{611171F4-7B3F-4E09-B741-14240D608FB7}" srcOrd="7" destOrd="0" presId="urn:microsoft.com/office/officeart/2018/2/layout/IconLabelList"/>
    <dgm:cxn modelId="{8748A492-2C3A-4FE1-B9CF-8590384808A8}" type="presParOf" srcId="{5964CE36-B7BA-4A63-A1C7-AE09B194E59D}" destId="{89AFBBB4-7970-4096-B3F3-F44013C29846}" srcOrd="8" destOrd="0" presId="urn:microsoft.com/office/officeart/2018/2/layout/IconLabelList"/>
    <dgm:cxn modelId="{91AC2420-E7B5-489E-9068-92BC98C2D978}" type="presParOf" srcId="{89AFBBB4-7970-4096-B3F3-F44013C29846}" destId="{0C3C6090-6BBF-4EC1-AC91-57DA051E1FED}" srcOrd="0" destOrd="0" presId="urn:microsoft.com/office/officeart/2018/2/layout/IconLabelList"/>
    <dgm:cxn modelId="{847DAA41-B178-4822-8071-192BE92BADBF}" type="presParOf" srcId="{89AFBBB4-7970-4096-B3F3-F44013C29846}" destId="{401DFD06-1727-4640-9303-5998537BA8C9}" srcOrd="1" destOrd="0" presId="urn:microsoft.com/office/officeart/2018/2/layout/IconLabelList"/>
    <dgm:cxn modelId="{1947BFAD-9C82-42CE-AD10-644C6535B284}" type="presParOf" srcId="{89AFBBB4-7970-4096-B3F3-F44013C29846}" destId="{02C6FCAF-96EC-4B92-B985-0C72720506DB}" srcOrd="2" destOrd="0" presId="urn:microsoft.com/office/officeart/2018/2/layout/IconLabelList"/>
    <dgm:cxn modelId="{2F5B18E8-643A-48AB-982C-C1F8EF01122D}" type="presParOf" srcId="{5964CE36-B7BA-4A63-A1C7-AE09B194E59D}" destId="{7C893FEA-39C6-42E5-9178-3595C756C584}" srcOrd="9" destOrd="0" presId="urn:microsoft.com/office/officeart/2018/2/layout/IconLabelList"/>
    <dgm:cxn modelId="{E7EE0F27-6C0E-4390-8B76-943D46A71E80}" type="presParOf" srcId="{5964CE36-B7BA-4A63-A1C7-AE09B194E59D}" destId="{A4D3FF63-FE0C-4DC5-A00F-7C1AD51DFAC8}" srcOrd="10" destOrd="0" presId="urn:microsoft.com/office/officeart/2018/2/layout/IconLabelList"/>
    <dgm:cxn modelId="{D576A783-401E-4553-9DF0-A9502702A952}" type="presParOf" srcId="{A4D3FF63-FE0C-4DC5-A00F-7C1AD51DFAC8}" destId="{0C9F5E57-8BAF-4E6C-9D48-9D1912570D1F}" srcOrd="0" destOrd="0" presId="urn:microsoft.com/office/officeart/2018/2/layout/IconLabelList"/>
    <dgm:cxn modelId="{1A790E3C-F55A-4C8E-86AD-9FE3D9E44D5B}" type="presParOf" srcId="{A4D3FF63-FE0C-4DC5-A00F-7C1AD51DFAC8}" destId="{8EA26A76-7DE0-4DB2-AF8F-D3599BFC8341}" srcOrd="1" destOrd="0" presId="urn:microsoft.com/office/officeart/2018/2/layout/IconLabelList"/>
    <dgm:cxn modelId="{EA3BF89E-1198-483A-85C6-FD5E8D33448C}" type="presParOf" srcId="{A4D3FF63-FE0C-4DC5-A00F-7C1AD51DFAC8}" destId="{93F3E28C-60D0-41B3-84A6-E039FE1AB9C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24437A-B3AE-4397-91AA-3A597F126370}">
      <dsp:nvSpPr>
        <dsp:cNvPr id="0" name=""/>
        <dsp:cNvSpPr/>
      </dsp:nvSpPr>
      <dsp:spPr>
        <a:xfrm>
          <a:off x="908260" y="283893"/>
          <a:ext cx="693720" cy="693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EDCED7-4D16-4CCA-BD3A-ADB24654CF74}">
      <dsp:nvSpPr>
        <dsp:cNvPr id="0" name=""/>
        <dsp:cNvSpPr/>
      </dsp:nvSpPr>
      <dsp:spPr>
        <a:xfrm>
          <a:off x="484320" y="1221289"/>
          <a:ext cx="1541601" cy="61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solidFill>
                <a:schemeClr val="tx1"/>
              </a:solidFill>
            </a:rPr>
            <a:t>Student Name:	Siera	</a:t>
          </a:r>
          <a:endParaRPr lang="en-US" sz="1100" kern="1200">
            <a:solidFill>
              <a:schemeClr val="tx1"/>
            </a:solidFill>
          </a:endParaRPr>
        </a:p>
      </dsp:txBody>
      <dsp:txXfrm>
        <a:off x="484320" y="1221289"/>
        <a:ext cx="1541601" cy="616640"/>
      </dsp:txXfrm>
    </dsp:sp>
    <dsp:sp modelId="{F98113AC-0F8B-4946-89E1-CF88A7CE02B8}">
      <dsp:nvSpPr>
        <dsp:cNvPr id="0" name=""/>
        <dsp:cNvSpPr/>
      </dsp:nvSpPr>
      <dsp:spPr>
        <a:xfrm>
          <a:off x="2719642" y="283893"/>
          <a:ext cx="693720" cy="693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F5021B-6C4A-4F12-A76D-973EB407189A}">
      <dsp:nvSpPr>
        <dsp:cNvPr id="0" name=""/>
        <dsp:cNvSpPr/>
      </dsp:nvSpPr>
      <dsp:spPr>
        <a:xfrm>
          <a:off x="2295702" y="1221289"/>
          <a:ext cx="1541601" cy="61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solidFill>
                <a:schemeClr val="tx1"/>
              </a:solidFill>
            </a:rPr>
            <a:t>Student ID: </a:t>
          </a:r>
          <a:r>
            <a:rPr lang="en-GB" sz="1100" kern="1200">
              <a:solidFill>
                <a:schemeClr val="tx1"/>
              </a:solidFill>
            </a:rPr>
            <a:t>2504504@student.uwtsd.ac.uk</a:t>
          </a:r>
          <a:endParaRPr lang="en-US" sz="1100" kern="1200">
            <a:solidFill>
              <a:schemeClr val="tx1"/>
            </a:solidFill>
          </a:endParaRPr>
        </a:p>
      </dsp:txBody>
      <dsp:txXfrm>
        <a:off x="2295702" y="1221289"/>
        <a:ext cx="1541601" cy="616640"/>
      </dsp:txXfrm>
    </dsp:sp>
    <dsp:sp modelId="{BBAA9459-2A92-4D22-817F-704D42132734}">
      <dsp:nvSpPr>
        <dsp:cNvPr id="0" name=""/>
        <dsp:cNvSpPr/>
      </dsp:nvSpPr>
      <dsp:spPr>
        <a:xfrm>
          <a:off x="4531024" y="283893"/>
          <a:ext cx="693720" cy="693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0CF71A-86F5-44E6-8821-4B8B85B3FAB4}">
      <dsp:nvSpPr>
        <dsp:cNvPr id="0" name=""/>
        <dsp:cNvSpPr/>
      </dsp:nvSpPr>
      <dsp:spPr>
        <a:xfrm>
          <a:off x="4107084" y="1221289"/>
          <a:ext cx="1541601" cy="61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solidFill>
                <a:schemeClr val="tx1"/>
              </a:solidFill>
            </a:rPr>
            <a:t>Lecturer’s Name:	</a:t>
          </a:r>
          <a:r>
            <a:rPr lang="en-GB" sz="1100" kern="1200">
              <a:solidFill>
                <a:schemeClr val="tx1"/>
              </a:solidFill>
            </a:rPr>
            <a:t>Chijioke ube </a:t>
          </a:r>
          <a:r>
            <a:rPr lang="en-GB" sz="1100" b="1" kern="1200">
              <a:solidFill>
                <a:schemeClr val="tx1"/>
              </a:solidFill>
            </a:rPr>
            <a:t> </a:t>
          </a:r>
          <a:endParaRPr lang="en-US" sz="1100" kern="1200">
            <a:solidFill>
              <a:schemeClr val="tx1"/>
            </a:solidFill>
          </a:endParaRPr>
        </a:p>
      </dsp:txBody>
      <dsp:txXfrm>
        <a:off x="4107084" y="1221289"/>
        <a:ext cx="1541601" cy="616640"/>
      </dsp:txXfrm>
    </dsp:sp>
    <dsp:sp modelId="{EE6AC533-140B-44C7-BD1F-E71D74BD3726}">
      <dsp:nvSpPr>
        <dsp:cNvPr id="0" name=""/>
        <dsp:cNvSpPr/>
      </dsp:nvSpPr>
      <dsp:spPr>
        <a:xfrm>
          <a:off x="908260" y="2223330"/>
          <a:ext cx="693720" cy="693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368784-8775-44AC-88C3-08C8DB4844F6}">
      <dsp:nvSpPr>
        <dsp:cNvPr id="0" name=""/>
        <dsp:cNvSpPr/>
      </dsp:nvSpPr>
      <dsp:spPr>
        <a:xfrm>
          <a:off x="484320" y="3160727"/>
          <a:ext cx="1541601" cy="61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solidFill>
                <a:schemeClr val="tx1"/>
              </a:solidFill>
            </a:rPr>
            <a:t>Module Code: 	</a:t>
          </a:r>
          <a:r>
            <a:rPr lang="en-GB" sz="1100" kern="1200">
              <a:solidFill>
                <a:schemeClr val="tx1"/>
              </a:solidFill>
            </a:rPr>
            <a:t>LCLM 4004</a:t>
          </a:r>
          <a:endParaRPr lang="en-US" sz="1100" kern="1200">
            <a:solidFill>
              <a:schemeClr val="tx1"/>
            </a:solidFill>
          </a:endParaRPr>
        </a:p>
      </dsp:txBody>
      <dsp:txXfrm>
        <a:off x="484320" y="3160727"/>
        <a:ext cx="1541601" cy="616640"/>
      </dsp:txXfrm>
    </dsp:sp>
    <dsp:sp modelId="{0C3C6090-6BBF-4EC1-AC91-57DA051E1FED}">
      <dsp:nvSpPr>
        <dsp:cNvPr id="0" name=""/>
        <dsp:cNvSpPr/>
      </dsp:nvSpPr>
      <dsp:spPr>
        <a:xfrm>
          <a:off x="2719642" y="2223330"/>
          <a:ext cx="693720" cy="693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C6FCAF-96EC-4B92-B985-0C72720506DB}">
      <dsp:nvSpPr>
        <dsp:cNvPr id="0" name=""/>
        <dsp:cNvSpPr/>
      </dsp:nvSpPr>
      <dsp:spPr>
        <a:xfrm>
          <a:off x="2295702" y="3160727"/>
          <a:ext cx="1541601" cy="61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solidFill>
                <a:schemeClr val="tx1"/>
              </a:solidFill>
            </a:rPr>
            <a:t>Module Name: 	</a:t>
          </a:r>
          <a:r>
            <a:rPr lang="en-GB" sz="1100" kern="1200">
              <a:solidFill>
                <a:schemeClr val="tx1"/>
              </a:solidFill>
            </a:rPr>
            <a:t>Problem Solving and Decision-Making</a:t>
          </a:r>
          <a:endParaRPr lang="en-US" sz="1100" kern="1200">
            <a:solidFill>
              <a:schemeClr val="tx1"/>
            </a:solidFill>
          </a:endParaRPr>
        </a:p>
      </dsp:txBody>
      <dsp:txXfrm>
        <a:off x="2295702" y="3160727"/>
        <a:ext cx="1541601" cy="616640"/>
      </dsp:txXfrm>
    </dsp:sp>
    <dsp:sp modelId="{0C9F5E57-8BAF-4E6C-9D48-9D1912570D1F}">
      <dsp:nvSpPr>
        <dsp:cNvPr id="0" name=""/>
        <dsp:cNvSpPr/>
      </dsp:nvSpPr>
      <dsp:spPr>
        <a:xfrm>
          <a:off x="4531024" y="2223330"/>
          <a:ext cx="693720" cy="693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F3E28C-60D0-41B3-84A6-E039FE1AB9CD}">
      <dsp:nvSpPr>
        <dsp:cNvPr id="0" name=""/>
        <dsp:cNvSpPr/>
      </dsp:nvSpPr>
      <dsp:spPr>
        <a:xfrm>
          <a:off x="4107084" y="3160727"/>
          <a:ext cx="1541601" cy="61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solidFill>
                <a:schemeClr val="tx1"/>
              </a:solidFill>
            </a:rPr>
            <a:t>Component 1: 	</a:t>
          </a:r>
          <a:r>
            <a:rPr lang="en-GB" sz="1100" kern="1200">
              <a:solidFill>
                <a:schemeClr val="tx1"/>
              </a:solidFill>
            </a:rPr>
            <a:t>Basil’s Bakery</a:t>
          </a:r>
          <a:endParaRPr lang="en-US" sz="1100" kern="1200">
            <a:solidFill>
              <a:schemeClr val="tx1"/>
            </a:solidFill>
          </a:endParaRPr>
        </a:p>
      </dsp:txBody>
      <dsp:txXfrm>
        <a:off x="4107084" y="3160727"/>
        <a:ext cx="1541601" cy="61664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52649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559739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39965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207185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20/06/2026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02970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20/06/2026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533654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20/06/2026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504597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57131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76047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00820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5382517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17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20/06/2026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4232018368"/>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fastercapital.com/content/The-Importance-of-Cause-and-Effect-in-Business-Planning.html" TargetMode="External"/><Relationship Id="rId2" Type="http://schemas.openxmlformats.org/officeDocument/2006/relationships/hyperlink" Target="https://sixsigmadsi.com/what-is-the-cause-and-effect-analysis/" TargetMode="External"/><Relationship Id="rId1" Type="http://schemas.openxmlformats.org/officeDocument/2006/relationships/slideLayout" Target="../slideLayouts/slideLayout2.xml"/><Relationship Id="rId4" Type="http://schemas.openxmlformats.org/officeDocument/2006/relationships/hyperlink" Target="https://www.linkedin.com/pulse/cause-effect-diagram-definition-benefits-how-use-excellog-9esxf"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estleanalysis.com/what-is-pestle-analysis-used-for/" TargetMode="External"/><Relationship Id="rId7" Type="http://schemas.openxmlformats.org/officeDocument/2006/relationships/hyperlink" Target="https://sixsigmadsi.com/what-is-the-cause-and-effect-analysis/?utm_source=chatgpt.com" TargetMode="External"/><Relationship Id="rId2" Type="http://schemas.openxmlformats.org/officeDocument/2006/relationships/hyperlink" Target="https://pestleanalysis.com/what-is-pestle-analysis/" TargetMode="External"/><Relationship Id="rId1" Type="http://schemas.openxmlformats.org/officeDocument/2006/relationships/slideLayout" Target="../slideLayouts/slideLayout2.xml"/><Relationship Id="rId6" Type="http://schemas.openxmlformats.org/officeDocument/2006/relationships/hyperlink" Target="https://fastercapital.com/content/The-Importance-of-Cause-and-Effect-in-Business-Planning.html" TargetMode="External"/><Relationship Id="rId5" Type="http://schemas.openxmlformats.org/officeDocument/2006/relationships/hyperlink" Target="https://www.linkedin.com/pulse/cause-effect-diagram-definition-benefits-how-use-excellog-9esxf" TargetMode="External"/><Relationship Id="rId4" Type="http://schemas.openxmlformats.org/officeDocument/2006/relationships/hyperlink" Target="https://businessanalysis.training/business-analysis-faqs/what-are-the-disadvantages-of-the-fishbone-diagram"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D1098B5-5A8D-654C-5CEB-60F3BB474FDE}"/>
              </a:ext>
            </a:extLst>
          </p:cNvPr>
          <p:cNvPicPr>
            <a:picLocks noChangeAspect="1"/>
          </p:cNvPicPr>
          <p:nvPr/>
        </p:nvPicPr>
        <p:blipFill>
          <a:blip r:embed="rId2"/>
          <a:srcRect l="15804" r="7502" b="1"/>
          <a:stretch>
            <a:fillRect/>
          </a:stretch>
        </p:blipFill>
        <p:spPr>
          <a:xfrm>
            <a:off x="6735467" y="977900"/>
            <a:ext cx="5037433" cy="4826000"/>
          </a:xfrm>
          <a:prstGeom prst="rect">
            <a:avLst/>
          </a:prstGeom>
        </p:spPr>
      </p:pic>
      <p:graphicFrame>
        <p:nvGraphicFramePr>
          <p:cNvPr id="27" name="TextBox 3">
            <a:extLst>
              <a:ext uri="{FF2B5EF4-FFF2-40B4-BE49-F238E27FC236}">
                <a16:creationId xmlns:a16="http://schemas.microsoft.com/office/drawing/2014/main" id="{4476504A-3D64-8323-57A8-B145B10BA889}"/>
              </a:ext>
            </a:extLst>
          </p:cNvPr>
          <p:cNvGraphicFramePr/>
          <p:nvPr>
            <p:extLst>
              <p:ext uri="{D42A27DB-BD31-4B8C-83A1-F6EECF244321}">
                <p14:modId xmlns:p14="http://schemas.microsoft.com/office/powerpoint/2010/main" val="3833061566"/>
              </p:ext>
            </p:extLst>
          </p:nvPr>
        </p:nvGraphicFramePr>
        <p:xfrm>
          <a:off x="419100" y="1290668"/>
          <a:ext cx="6133006" cy="40612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2059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000"/>
                                        <p:tgtEl>
                                          <p:spTgt spid="27"/>
                                        </p:tgtEl>
                                      </p:cBhvr>
                                    </p:animEffect>
                                    <p:set>
                                      <p:cBhvr>
                                        <p:cTn id="7" dur="1" fill="hold">
                                          <p:stCondLst>
                                            <p:cond delay="1999"/>
                                          </p:stCondLst>
                                        </p:cTn>
                                        <p:tgtEl>
                                          <p:spTgt spid="2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7"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1342562" y="1371599"/>
            <a:ext cx="2908763" cy="4114801"/>
          </a:xfrm>
          <a:ln>
            <a:solidFill>
              <a:schemeClr val="accent2"/>
            </a:solidFill>
          </a:ln>
        </p:spPr>
        <p:txBody>
          <a:bodyPr>
            <a:normAutofit/>
          </a:bodyPr>
          <a:lstStyle/>
          <a:p>
            <a:pPr algn="ctr"/>
            <a:r>
              <a:rPr lang="en-GB" sz="3200" dirty="0">
                <a:solidFill>
                  <a:schemeClr val="tx1">
                    <a:alpha val="60000"/>
                  </a:schemeClr>
                </a:solidFill>
                <a:latin typeface="Arial" panose="020B0604020202020204" pitchFamily="34" charset="0"/>
                <a:cs typeface="Arial" panose="020B0604020202020204" pitchFamily="34" charset="0"/>
              </a:rPr>
              <a:t>Overview of the presentation</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503652" y="685801"/>
            <a:ext cx="5839262" cy="5486399"/>
          </a:xfrm>
          <a:ln>
            <a:solidFill>
              <a:schemeClr val="accent2"/>
            </a:solidFill>
          </a:ln>
        </p:spPr>
        <p:txBody>
          <a:bodyPr anchor="ctr">
            <a:normAutofit/>
          </a:bodyPr>
          <a:lstStyle/>
          <a:p>
            <a:pPr marL="0" indent="0">
              <a:buNone/>
            </a:pPr>
            <a:endParaRPr lang="en-GB" sz="2000" dirty="0">
              <a:latin typeface="Arial" panose="020B0604020202020204" pitchFamily="34" charset="0"/>
              <a:cs typeface="Arial" panose="020B0604020202020204" pitchFamily="34" charset="0"/>
            </a:endParaRPr>
          </a:p>
          <a:p>
            <a:pPr lvl="1"/>
            <a:r>
              <a:rPr lang="en-GB" sz="2000" dirty="0">
                <a:latin typeface="Arial" panose="020B0604020202020204" pitchFamily="34" charset="0"/>
                <a:cs typeface="Arial" panose="020B0604020202020204" pitchFamily="34" charset="0"/>
              </a:rPr>
              <a:t>I will provide an overview of Basil’s Bakery and the nature and scope of the problems they are encountering.</a:t>
            </a:r>
          </a:p>
          <a:p>
            <a:pPr lvl="1"/>
            <a:r>
              <a:rPr lang="en-GB" sz="2000" dirty="0">
                <a:latin typeface="Arial" panose="020B0604020202020204" pitchFamily="34" charset="0"/>
                <a:cs typeface="Arial" panose="020B0604020202020204" pitchFamily="34" charset="0"/>
              </a:rPr>
              <a:t>Provide a critique and application of the PESTLE framework.</a:t>
            </a:r>
          </a:p>
          <a:p>
            <a:pPr lvl="1"/>
            <a:r>
              <a:rPr lang="en-GB" sz="2000" dirty="0">
                <a:latin typeface="Arial" panose="020B0604020202020204" pitchFamily="34" charset="0"/>
                <a:cs typeface="Arial" panose="020B0604020202020204" pitchFamily="34" charset="0"/>
              </a:rPr>
              <a:t>Provide a critique and application of the Cause-and-Effect model.</a:t>
            </a:r>
          </a:p>
          <a:p>
            <a:pPr lvl="1"/>
            <a:r>
              <a:rPr lang="en-GB" sz="2000" dirty="0">
                <a:latin typeface="Arial" panose="020B0604020202020204" pitchFamily="34" charset="0"/>
                <a:cs typeface="Arial" panose="020B0604020202020204" pitchFamily="34" charset="0"/>
              </a:rPr>
              <a:t>And, finally, provide a summary of the key findings.</a:t>
            </a:r>
            <a:endParaRPr lang="en-GB" sz="2000" dirty="0"/>
          </a:p>
        </p:txBody>
      </p:sp>
    </p:spTree>
    <p:extLst>
      <p:ext uri="{BB962C8B-B14F-4D97-AF65-F5344CB8AC3E}">
        <p14:creationId xmlns:p14="http://schemas.microsoft.com/office/powerpoint/2010/main" val="3321023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fade">
                                      <p:cBhvr>
                                        <p:cTn id="12" dur="1000"/>
                                        <p:tgtEl>
                                          <p:spTgt spid="3">
                                            <p:bg/>
                                          </p:spTgt>
                                        </p:tgtEl>
                                      </p:cBhvr>
                                    </p:animEffect>
                                    <p:anim calcmode="lin" valueType="num">
                                      <p:cBhvr>
                                        <p:cTn id="13" dur="1000" fill="hold"/>
                                        <p:tgtEl>
                                          <p:spTgt spid="3">
                                            <p:bg/>
                                          </p:spTgt>
                                        </p:tgtEl>
                                        <p:attrNameLst>
                                          <p:attrName>ppt_x</p:attrName>
                                        </p:attrNameLst>
                                      </p:cBhvr>
                                      <p:tavLst>
                                        <p:tav tm="0">
                                          <p:val>
                                            <p:strVal val="#ppt_x"/>
                                          </p:val>
                                        </p:tav>
                                        <p:tav tm="100000">
                                          <p:val>
                                            <p:strVal val="#ppt_x"/>
                                          </p:val>
                                        </p:tav>
                                      </p:tavLst>
                                    </p:anim>
                                    <p:anim calcmode="lin" valueType="num">
                                      <p:cBhvr>
                                        <p:cTn id="14" dur="1000" fill="hold"/>
                                        <p:tgtEl>
                                          <p:spTgt spid="3">
                                            <p:bg/>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1000"/>
                                        <p:tgtEl>
                                          <p:spTgt spid="3">
                                            <p:txEl>
                                              <p:pRg st="2" end="2"/>
                                            </p:txEl>
                                          </p:spTgt>
                                        </p:tgtEl>
                                      </p:cBhvr>
                                    </p:animEffect>
                                    <p:anim calcmode="lin" valueType="num">
                                      <p:cBhvr>
                                        <p:cTn id="2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1000"/>
                                        <p:tgtEl>
                                          <p:spTgt spid="3">
                                            <p:txEl>
                                              <p:pRg st="4" end="4"/>
                                            </p:txEl>
                                          </p:spTgt>
                                        </p:tgtEl>
                                      </p:cBhvr>
                                    </p:animEffect>
                                    <p:anim calcmode="lin" valueType="num">
                                      <p:cBhvr>
                                        <p:cTn id="3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6217919" y="669925"/>
            <a:ext cx="4635609" cy="1325563"/>
          </a:xfrm>
        </p:spPr>
        <p:txBody>
          <a:bodyPr anchor="b">
            <a:normAutofit/>
          </a:bodyPr>
          <a:lstStyle/>
          <a:p>
            <a:r>
              <a:rPr lang="en-GB" sz="2900" b="1" u="sng" dirty="0">
                <a:latin typeface="Arial" panose="020B0604020202020204" pitchFamily="34" charset="0"/>
                <a:cs typeface="Arial" panose="020B0604020202020204" pitchFamily="34" charset="0"/>
              </a:rPr>
              <a:t> Overview of Basil’s Bakery. </a:t>
            </a:r>
            <a:br>
              <a:rPr lang="en-GB" sz="2900" b="1" dirty="0">
                <a:latin typeface="Arial" panose="020B0604020202020204" pitchFamily="34" charset="0"/>
                <a:cs typeface="Arial" panose="020B0604020202020204" pitchFamily="34" charset="0"/>
              </a:rPr>
            </a:br>
            <a:endParaRPr lang="en-GB" sz="2900"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6217919" y="2400304"/>
            <a:ext cx="4635609" cy="3441692"/>
          </a:xfrm>
        </p:spPr>
        <p:txBody>
          <a:bodyPr>
            <a:normAutofit/>
          </a:bodyPr>
          <a:lstStyle/>
          <a:p>
            <a:pPr marL="0" indent="0">
              <a:buNone/>
            </a:pPr>
            <a:r>
              <a:rPr lang="en-GB" sz="1600" dirty="0">
                <a:latin typeface="Arial" panose="020B0604020202020204" pitchFamily="34" charset="0"/>
                <a:cs typeface="Arial" panose="020B0604020202020204" pitchFamily="34" charset="0"/>
              </a:rPr>
              <a:t>Basil bakery was a small independent business that was in the shopping retail park in Coventry. The baker had high quality pastries, cake and bread. During 2015 when it opened to 2019 the sales used to increase every year however in 2020 when lockdown was opposed his business went quiet however he thought after lockdown it be better but unfortunately the park went more quitter and people who used to go to offices now work at home, so the sales wasn’t coming in as good, they used to do. His overheads are rising such as bills rent and utility and is now seeking help to see if should carry on the business</a:t>
            </a:r>
          </a:p>
          <a:p>
            <a:pPr marL="0" indent="0">
              <a:buNone/>
            </a:pPr>
            <a:endParaRPr lang="en-GB" sz="1600" dirty="0">
              <a:solidFill>
                <a:schemeClr val="bg1"/>
              </a:solidFill>
              <a:latin typeface="Arial" panose="020B0604020202020204" pitchFamily="34" charset="0"/>
              <a:cs typeface="Arial" panose="020B0604020202020204" pitchFamily="34" charset="0"/>
            </a:endParaRPr>
          </a:p>
          <a:p>
            <a:pPr marL="0" indent="0">
              <a:buNone/>
            </a:pPr>
            <a:endParaRPr lang="en-GB" sz="1600" dirty="0">
              <a:solidFill>
                <a:schemeClr val="bg1"/>
              </a:solidFill>
              <a:latin typeface="Arial" panose="020B0604020202020204" pitchFamily="34" charset="0"/>
              <a:cs typeface="Arial" panose="020B0604020202020204" pitchFamily="34" charset="0"/>
            </a:endParaRPr>
          </a:p>
          <a:p>
            <a:pPr marL="0" indent="0">
              <a:buNone/>
            </a:pPr>
            <a:endParaRPr lang="en-GB" sz="1600" dirty="0">
              <a:solidFill>
                <a:schemeClr val="bg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3062A75-C258-F4E9-88D7-430B9D69EFA1}"/>
              </a:ext>
            </a:extLst>
          </p:cNvPr>
          <p:cNvPicPr>
            <a:picLocks noChangeAspect="1"/>
          </p:cNvPicPr>
          <p:nvPr/>
        </p:nvPicPr>
        <p:blipFill>
          <a:blip r:embed="rId2"/>
          <a:stretch>
            <a:fillRect/>
          </a:stretch>
        </p:blipFill>
        <p:spPr>
          <a:xfrm>
            <a:off x="0" y="1368433"/>
            <a:ext cx="5753102" cy="4121134"/>
          </a:xfrm>
          <a:prstGeom prst="rect">
            <a:avLst/>
          </a:prstGeom>
        </p:spPr>
      </p:pic>
    </p:spTree>
    <p:extLst>
      <p:ext uri="{BB962C8B-B14F-4D97-AF65-F5344CB8AC3E}">
        <p14:creationId xmlns:p14="http://schemas.microsoft.com/office/powerpoint/2010/main" val="1027608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barn(inVertical)">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838200" y="669925"/>
            <a:ext cx="4508946" cy="1325563"/>
          </a:xfrm>
        </p:spPr>
        <p:txBody>
          <a:bodyPr anchor="b">
            <a:normAutofit/>
          </a:bodyPr>
          <a:lstStyle/>
          <a:p>
            <a:pPr algn="r"/>
            <a:r>
              <a:rPr lang="en-GB" sz="2800" b="1" u="sng" dirty="0">
                <a:latin typeface="Arial" panose="020B0604020202020204" pitchFamily="34" charset="0"/>
                <a:cs typeface="Arial" panose="020B0604020202020204" pitchFamily="34" charset="0"/>
              </a:rPr>
              <a:t>Insight into the problems Basil’s Bakery are facing. </a:t>
            </a:r>
            <a:endParaRPr lang="en-GB" sz="2800"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1392667" y="2398957"/>
            <a:ext cx="9406666" cy="3526144"/>
          </a:xfrm>
        </p:spPr>
        <p:txBody>
          <a:bodyPr>
            <a:normAutofit/>
          </a:bodyPr>
          <a:lstStyle/>
          <a:p>
            <a:r>
              <a:rPr lang="en-GB" sz="1600">
                <a:latin typeface="Arial" panose="020B0604020202020204" pitchFamily="34" charset="0"/>
                <a:cs typeface="Arial" panose="020B0604020202020204" pitchFamily="34" charset="0"/>
              </a:rPr>
              <a:t>The stagnation in sales was a result of lockdown when people had to stay indoors to prevent the spread of covid 19 this had impacted as business as people would not visit and would also work from home and many units were shut and could not afford to keep it which made the park quieter. Even after lockdown the customers who would buy from him are working at home so do not visit his bakery often. Another issue is people after lockdown are using delivery service which the baker does not offer.</a:t>
            </a:r>
          </a:p>
          <a:p>
            <a:r>
              <a:rPr lang="en-GB" sz="1600">
                <a:latin typeface="Arial" panose="020B0604020202020204" pitchFamily="34" charset="0"/>
                <a:cs typeface="Arial" panose="020B0604020202020204" pitchFamily="34" charset="0"/>
              </a:rPr>
              <a:t>The internal problem is he does not offer delivery services which many people now are customed to as in covid 19 many had gotten food delivered.</a:t>
            </a:r>
          </a:p>
          <a:p>
            <a:r>
              <a:rPr lang="en-GB" sz="1600">
                <a:latin typeface="Arial" panose="020B0604020202020204" pitchFamily="34" charset="0"/>
                <a:cs typeface="Arial" panose="020B0604020202020204" pitchFamily="34" charset="0"/>
              </a:rPr>
              <a:t>An external problem that occurred was covid 19 where it disrupted its business and decreased its sales</a:t>
            </a:r>
          </a:p>
          <a:p>
            <a:r>
              <a:rPr lang="en-GB" sz="1600">
                <a:latin typeface="Arial" panose="020B0604020202020204" pitchFamily="34" charset="0"/>
                <a:cs typeface="Arial" panose="020B0604020202020204" pitchFamily="34" charset="0"/>
              </a:rPr>
              <a:t>Basil bakery has control over the problem of customer wanting a delivery option they can hire a driver however they have no control when it was in lockdown or the fact people work from home. Another thing they don’t have control over is the overhead costs as it has raised since 2015 </a:t>
            </a:r>
          </a:p>
          <a:p>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wheel(1)">
                                      <p:cBhvr>
                                        <p:cTn id="10" dur="2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heel(1)">
                                      <p:cBhvr>
                                        <p:cTn id="15" dur="2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wheel(1)">
                                      <p:cBhvr>
                                        <p:cTn id="20" dur="20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wheel(1)">
                                      <p:cBhvr>
                                        <p:cTn id="25"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1185549" y="1742804"/>
            <a:ext cx="3589214" cy="3373618"/>
          </a:xfrm>
          <a:solidFill>
            <a:schemeClr val="accent2"/>
          </a:solidFill>
        </p:spPr>
        <p:txBody>
          <a:bodyPr anchor="ctr">
            <a:normAutofit/>
          </a:bodyPr>
          <a:lstStyle/>
          <a:p>
            <a:r>
              <a:rPr lang="en-GB" sz="5000" dirty="0">
                <a:solidFill>
                  <a:schemeClr val="bg1"/>
                </a:solidFill>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6096000" y="1108061"/>
            <a:ext cx="5008901" cy="4571972"/>
          </a:xfrm>
        </p:spPr>
        <p:txBody>
          <a:bodyPr anchor="ctr">
            <a:normAutofit/>
          </a:bodyPr>
          <a:lstStyle/>
          <a:p>
            <a:pPr marL="0" indent="0">
              <a:buNone/>
            </a:pPr>
            <a:endParaRPr lang="en-GB" sz="1600" dirty="0">
              <a:latin typeface="Arial" panose="020B0604020202020204" pitchFamily="34" charset="0"/>
              <a:cs typeface="Arial" panose="020B0604020202020204" pitchFamily="34" charset="0"/>
            </a:endParaRPr>
          </a:p>
          <a:p>
            <a:pPr marL="457200" lvl="1" indent="0">
              <a:buNone/>
            </a:pPr>
            <a:r>
              <a:rPr lang="en-GB" sz="1600" dirty="0">
                <a:latin typeface="Arial" panose="020B0604020202020204" pitchFamily="34" charset="0"/>
                <a:cs typeface="Arial" panose="020B0604020202020204" pitchFamily="34" charset="0"/>
              </a:rPr>
              <a:t>A pestle analysis examines how political, economic, social, technological, legal and environmental external factors affect a business or an organisation. </a:t>
            </a:r>
          </a:p>
          <a:p>
            <a:pPr marL="457200" lvl="1" indent="0">
              <a:buNone/>
            </a:pPr>
            <a:r>
              <a:rPr lang="en-GB" sz="1600" dirty="0">
                <a:latin typeface="Arial" panose="020B0604020202020204" pitchFamily="34" charset="0"/>
                <a:cs typeface="Arial" panose="020B0604020202020204" pitchFamily="34" charset="0"/>
              </a:rPr>
              <a:t>The pestle analysis is used to assess the viability of a new venture. They use this to identify any threats. It gives you an insight of the business and covers the 6 key factors. It is usually used in small enterprises and involves identifying external influences and assessing their effects on the business. The advantages include having a general idea of how the company may face problems where its strengths and weaknesses are. The problem with Pestle is that it only considers six aspects, whereas a firm has many more. If the study isn't updated frequently, the factors could change quickly, rendering it out of date. </a:t>
            </a:r>
          </a:p>
        </p:txBody>
      </p:sp>
      <p:sp>
        <p:nvSpPr>
          <p:cNvPr id="4" name="TextBox 3">
            <a:extLst>
              <a:ext uri="{FF2B5EF4-FFF2-40B4-BE49-F238E27FC236}">
                <a16:creationId xmlns:a16="http://schemas.microsoft.com/office/drawing/2014/main" id="{DEC3F9FE-FEC1-A5FE-40C5-AA9F4372E07E}"/>
              </a:ext>
            </a:extLst>
          </p:cNvPr>
          <p:cNvSpPr txBox="1"/>
          <p:nvPr/>
        </p:nvSpPr>
        <p:spPr>
          <a:xfrm>
            <a:off x="1271253" y="1843950"/>
            <a:ext cx="3417806" cy="3170099"/>
          </a:xfrm>
          <a:prstGeom prst="rect">
            <a:avLst/>
          </a:prstGeom>
          <a:solidFill>
            <a:schemeClr val="bg1"/>
          </a:solidFill>
          <a:ln>
            <a:solidFill>
              <a:schemeClr val="bg1"/>
            </a:solidFill>
          </a:ln>
        </p:spPr>
        <p:txBody>
          <a:bodyPr wrap="square" rtlCol="0">
            <a:spAutoFit/>
          </a:bodyPr>
          <a:lstStyle/>
          <a:p>
            <a:r>
              <a:rPr lang="en-GB" sz="5000" dirty="0">
                <a:latin typeface="Arial" panose="020B0604020202020204" pitchFamily="34" charset="0"/>
                <a:cs typeface="Arial" panose="020B0604020202020204" pitchFamily="34" charset="0"/>
              </a:rPr>
              <a:t>A critique of the PESTLE Framework </a:t>
            </a:r>
            <a:endParaRPr lang="en-GB" sz="5000" dirty="0"/>
          </a:p>
        </p:txBody>
      </p:sp>
    </p:spTree>
    <p:extLst>
      <p:ext uri="{BB962C8B-B14F-4D97-AF65-F5344CB8AC3E}">
        <p14:creationId xmlns:p14="http://schemas.microsoft.com/office/powerpoint/2010/main" val="2661610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wipe(down)">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arn(inVertical)">
                                      <p:cBhvr>
                                        <p:cTn id="15" dur="500"/>
                                        <p:tgtEl>
                                          <p:spTgt spid="3">
                                            <p:txEl>
                                              <p:pRg st="1" end="1"/>
                                            </p:txEl>
                                          </p:spTgt>
                                        </p:tgtEl>
                                      </p:cBhvr>
                                    </p:animEffect>
                                  </p:childTnLst>
                                </p:cTn>
                              </p:par>
                              <p:par>
                                <p:cTn id="16" presetID="16" presetClass="entr" presetSubtype="21"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arn(inVertical)">
                                      <p:cBhvr>
                                        <p:cTn id="1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1504544" y="154639"/>
            <a:ext cx="9182911" cy="457770"/>
          </a:xfrm>
        </p:spPr>
        <p:txBody>
          <a:bodyPr>
            <a:normAutofit fontScale="90000"/>
          </a:bodyPr>
          <a:lstStyle/>
          <a:p>
            <a:pPr algn="ctr"/>
            <a:r>
              <a:rPr lang="en-GB" sz="3000" b="1" u="sng" dirty="0">
                <a:latin typeface="Arial" panose="020B0604020202020204" pitchFamily="34" charset="0"/>
                <a:cs typeface="Arial" panose="020B0604020202020204" pitchFamily="34" charset="0"/>
              </a:rPr>
              <a:t>PESTLE ANALYSIS </a:t>
            </a:r>
            <a:endParaRPr lang="en-GB" sz="3000" dirty="0"/>
          </a:p>
        </p:txBody>
      </p:sp>
      <p:graphicFrame>
        <p:nvGraphicFramePr>
          <p:cNvPr id="4" name="Table 3">
            <a:extLst>
              <a:ext uri="{FF2B5EF4-FFF2-40B4-BE49-F238E27FC236}">
                <a16:creationId xmlns:a16="http://schemas.microsoft.com/office/drawing/2014/main" id="{617891B1-5696-144A-337A-772C91FD567E}"/>
              </a:ext>
            </a:extLst>
          </p:cNvPr>
          <p:cNvGraphicFramePr>
            <a:graphicFrameLocks noGrp="1"/>
          </p:cNvGraphicFramePr>
          <p:nvPr>
            <p:extLst>
              <p:ext uri="{D42A27DB-BD31-4B8C-83A1-F6EECF244321}">
                <p14:modId xmlns:p14="http://schemas.microsoft.com/office/powerpoint/2010/main" val="290938628"/>
              </p:ext>
            </p:extLst>
          </p:nvPr>
        </p:nvGraphicFramePr>
        <p:xfrm>
          <a:off x="162248" y="612409"/>
          <a:ext cx="11867502" cy="4976015"/>
        </p:xfrm>
        <a:graphic>
          <a:graphicData uri="http://schemas.openxmlformats.org/drawingml/2006/table">
            <a:tbl>
              <a:tblPr firstRow="1" bandRow="1">
                <a:tableStyleId>{8A107856-5554-42FB-B03E-39F5DBC370BA}</a:tableStyleId>
              </a:tblPr>
              <a:tblGrid>
                <a:gridCol w="1977917">
                  <a:extLst>
                    <a:ext uri="{9D8B030D-6E8A-4147-A177-3AD203B41FA5}">
                      <a16:colId xmlns:a16="http://schemas.microsoft.com/office/drawing/2014/main" val="655473702"/>
                    </a:ext>
                  </a:extLst>
                </a:gridCol>
                <a:gridCol w="1977917">
                  <a:extLst>
                    <a:ext uri="{9D8B030D-6E8A-4147-A177-3AD203B41FA5}">
                      <a16:colId xmlns:a16="http://schemas.microsoft.com/office/drawing/2014/main" val="797728609"/>
                    </a:ext>
                  </a:extLst>
                </a:gridCol>
                <a:gridCol w="1977917">
                  <a:extLst>
                    <a:ext uri="{9D8B030D-6E8A-4147-A177-3AD203B41FA5}">
                      <a16:colId xmlns:a16="http://schemas.microsoft.com/office/drawing/2014/main" val="1978504240"/>
                    </a:ext>
                  </a:extLst>
                </a:gridCol>
                <a:gridCol w="1977917">
                  <a:extLst>
                    <a:ext uri="{9D8B030D-6E8A-4147-A177-3AD203B41FA5}">
                      <a16:colId xmlns:a16="http://schemas.microsoft.com/office/drawing/2014/main" val="3932947343"/>
                    </a:ext>
                  </a:extLst>
                </a:gridCol>
                <a:gridCol w="1977917">
                  <a:extLst>
                    <a:ext uri="{9D8B030D-6E8A-4147-A177-3AD203B41FA5}">
                      <a16:colId xmlns:a16="http://schemas.microsoft.com/office/drawing/2014/main" val="370874123"/>
                    </a:ext>
                  </a:extLst>
                </a:gridCol>
                <a:gridCol w="1977917">
                  <a:extLst>
                    <a:ext uri="{9D8B030D-6E8A-4147-A177-3AD203B41FA5}">
                      <a16:colId xmlns:a16="http://schemas.microsoft.com/office/drawing/2014/main" val="1649365081"/>
                    </a:ext>
                  </a:extLst>
                </a:gridCol>
              </a:tblGrid>
              <a:tr h="678335">
                <a:tc>
                  <a:txBody>
                    <a:bodyPr/>
                    <a:lstStyle/>
                    <a:p>
                      <a:r>
                        <a:rPr lang="en-GB" dirty="0"/>
                        <a:t>Political factors</a:t>
                      </a:r>
                    </a:p>
                  </a:txBody>
                  <a:tcPr/>
                </a:tc>
                <a:tc>
                  <a:txBody>
                    <a:bodyPr/>
                    <a:lstStyle/>
                    <a:p>
                      <a:r>
                        <a:rPr lang="en-GB" dirty="0"/>
                        <a:t>Economic factors</a:t>
                      </a:r>
                    </a:p>
                  </a:txBody>
                  <a:tcPr/>
                </a:tc>
                <a:tc>
                  <a:txBody>
                    <a:bodyPr/>
                    <a:lstStyle/>
                    <a:p>
                      <a:r>
                        <a:rPr lang="en-GB" dirty="0"/>
                        <a:t>Social Factors</a:t>
                      </a:r>
                    </a:p>
                  </a:txBody>
                  <a:tcPr/>
                </a:tc>
                <a:tc>
                  <a:txBody>
                    <a:bodyPr/>
                    <a:lstStyle/>
                    <a:p>
                      <a:r>
                        <a:rPr lang="en-GB" dirty="0"/>
                        <a:t>Technological factors</a:t>
                      </a:r>
                    </a:p>
                  </a:txBody>
                  <a:tcPr/>
                </a:tc>
                <a:tc>
                  <a:txBody>
                    <a:bodyPr/>
                    <a:lstStyle/>
                    <a:p>
                      <a:r>
                        <a:rPr lang="en-GB" dirty="0"/>
                        <a:t>Legal factors </a:t>
                      </a:r>
                    </a:p>
                  </a:txBody>
                  <a:tcPr/>
                </a:tc>
                <a:tc>
                  <a:txBody>
                    <a:bodyPr/>
                    <a:lstStyle/>
                    <a:p>
                      <a:r>
                        <a:rPr lang="en-GB" dirty="0"/>
                        <a:t>Environmental factors </a:t>
                      </a:r>
                    </a:p>
                  </a:txBody>
                  <a:tcPr/>
                </a:tc>
                <a:extLst>
                  <a:ext uri="{0D108BD9-81ED-4DB2-BD59-A6C34878D82A}">
                    <a16:rowId xmlns:a16="http://schemas.microsoft.com/office/drawing/2014/main" val="1051591053"/>
                  </a:ext>
                </a:extLst>
              </a:tr>
              <a:tr h="1814388">
                <a:tc>
                  <a:txBody>
                    <a:bodyPr/>
                    <a:lstStyle/>
                    <a:p>
                      <a:r>
                        <a:rPr lang="en-GB" dirty="0"/>
                        <a:t>The impact of Covid-19 government restrictions on customers physically visiting the business </a:t>
                      </a:r>
                    </a:p>
                    <a:p>
                      <a:r>
                        <a:rPr lang="en-GB" b="1" dirty="0"/>
                        <a:t>(UK government, 2021)</a:t>
                      </a:r>
                    </a:p>
                  </a:txBody>
                  <a:tcPr/>
                </a:tc>
                <a:tc>
                  <a:txBody>
                    <a:bodyPr/>
                    <a:lstStyle/>
                    <a:p>
                      <a:r>
                        <a:rPr lang="en-GB" dirty="0"/>
                        <a:t>Rising cost of utilities, rent and insurances.</a:t>
                      </a:r>
                    </a:p>
                    <a:p>
                      <a:r>
                        <a:rPr lang="en-GB" b="1" dirty="0"/>
                        <a:t>(FSB,2024)</a:t>
                      </a:r>
                    </a:p>
                  </a:txBody>
                  <a:tcPr/>
                </a:tc>
                <a:tc>
                  <a:txBody>
                    <a:bodyPr/>
                    <a:lstStyle/>
                    <a:p>
                      <a:r>
                        <a:rPr lang="en-GB" dirty="0"/>
                        <a:t>Increased remote working reduced daily customer visits</a:t>
                      </a:r>
                    </a:p>
                    <a:p>
                      <a:r>
                        <a:rPr lang="en-GB" b="1" dirty="0"/>
                        <a:t>(ONS,2024)</a:t>
                      </a:r>
                    </a:p>
                  </a:txBody>
                  <a:tcPr/>
                </a:tc>
                <a:tc>
                  <a:txBody>
                    <a:bodyPr/>
                    <a:lstStyle/>
                    <a:p>
                      <a:r>
                        <a:rPr lang="en-GB" dirty="0"/>
                        <a:t>Lack of delivery services and availability or order online</a:t>
                      </a:r>
                    </a:p>
                    <a:p>
                      <a:r>
                        <a:rPr lang="en-GB" b="1" dirty="0"/>
                        <a:t>(Case Study, 2026)</a:t>
                      </a:r>
                    </a:p>
                  </a:txBody>
                  <a:tcPr/>
                </a:tc>
                <a:tc>
                  <a:txBody>
                    <a:bodyPr/>
                    <a:lstStyle/>
                    <a:p>
                      <a:r>
                        <a:rPr lang="en-GB" dirty="0"/>
                        <a:t>Compliance with food hygiene and health and safety regulations</a:t>
                      </a:r>
                    </a:p>
                    <a:p>
                      <a:r>
                        <a:rPr lang="en-GB" b="1" dirty="0"/>
                        <a:t>(FSA, 2024) </a:t>
                      </a:r>
                    </a:p>
                  </a:txBody>
                  <a:tcPr/>
                </a:tc>
                <a:tc>
                  <a:txBody>
                    <a:bodyPr/>
                    <a:lstStyle/>
                    <a:p>
                      <a:r>
                        <a:rPr lang="en-GB" dirty="0"/>
                        <a:t>Dependence on organic ingredients which makes the owner vulnerable to crop failures</a:t>
                      </a:r>
                    </a:p>
                    <a:p>
                      <a:r>
                        <a:rPr lang="en-GB" b="1" dirty="0"/>
                        <a:t>(DEFRA, 2024) </a:t>
                      </a:r>
                    </a:p>
                  </a:txBody>
                  <a:tcPr/>
                </a:tc>
                <a:extLst>
                  <a:ext uri="{0D108BD9-81ED-4DB2-BD59-A6C34878D82A}">
                    <a16:rowId xmlns:a16="http://schemas.microsoft.com/office/drawing/2014/main" val="4260459428"/>
                  </a:ext>
                </a:extLst>
              </a:tr>
              <a:tr h="1319555">
                <a:tc>
                  <a:txBody>
                    <a:bodyPr/>
                    <a:lstStyle/>
                    <a:p>
                      <a:r>
                        <a:rPr lang="en-GB" dirty="0"/>
                        <a:t>Government support and policies for small businesses.</a:t>
                      </a:r>
                    </a:p>
                    <a:p>
                      <a:r>
                        <a:rPr lang="en-GB" b="1" dirty="0"/>
                        <a:t>(UK government, 2024</a:t>
                      </a:r>
                      <a:r>
                        <a:rPr lang="en-GB" dirty="0"/>
                        <a:t>)</a:t>
                      </a:r>
                    </a:p>
                  </a:txBody>
                  <a:tcPr/>
                </a:tc>
                <a:tc>
                  <a:txBody>
                    <a:bodyPr/>
                    <a:lstStyle/>
                    <a:p>
                      <a:r>
                        <a:rPr lang="en-GB" dirty="0"/>
                        <a:t>Inflation increasing ingredient and operating costs</a:t>
                      </a:r>
                    </a:p>
                    <a:p>
                      <a:r>
                        <a:rPr lang="en-GB" b="1" dirty="0"/>
                        <a:t>(Bank of England,2024)</a:t>
                      </a:r>
                    </a:p>
                  </a:txBody>
                  <a:tcPr/>
                </a:tc>
                <a:tc>
                  <a:txBody>
                    <a:bodyPr/>
                    <a:lstStyle/>
                    <a:p>
                      <a:r>
                        <a:rPr lang="en-GB" dirty="0"/>
                        <a:t>Customers demanding delivery and pre-ordering </a:t>
                      </a:r>
                    </a:p>
                    <a:p>
                      <a:r>
                        <a:rPr lang="en-GB" b="1" dirty="0"/>
                        <a:t>(Case Study, 2026)</a:t>
                      </a:r>
                    </a:p>
                  </a:txBody>
                  <a:tcPr/>
                </a:tc>
                <a:tc>
                  <a:txBody>
                    <a:bodyPr/>
                    <a:lstStyle/>
                    <a:p>
                      <a:r>
                        <a:rPr lang="en-GB" dirty="0"/>
                        <a:t>Opportunity to use digital ordering systems and social media marketing.</a:t>
                      </a:r>
                    </a:p>
                    <a:p>
                      <a:r>
                        <a:rPr lang="en-GB" b="1" dirty="0"/>
                        <a:t>(Statista, 2024)</a:t>
                      </a:r>
                    </a:p>
                  </a:txBody>
                  <a:tcPr/>
                </a:tc>
                <a:tc>
                  <a:txBody>
                    <a:bodyPr/>
                    <a:lstStyle/>
                    <a:p>
                      <a:r>
                        <a:rPr lang="en-GB" dirty="0"/>
                        <a:t>Employment laws affecting staffing and labour </a:t>
                      </a:r>
                    </a:p>
                    <a:p>
                      <a:r>
                        <a:rPr lang="en-GB" b="1" dirty="0"/>
                        <a:t>(ACAS, 2024)</a:t>
                      </a:r>
                    </a:p>
                  </a:txBody>
                  <a:tcPr/>
                </a:tc>
                <a:tc>
                  <a:txBody>
                    <a:bodyPr/>
                    <a:lstStyle/>
                    <a:p>
                      <a:r>
                        <a:rPr lang="en-GB" dirty="0"/>
                        <a:t>Consumers preference for sustainable and organic products </a:t>
                      </a:r>
                    </a:p>
                    <a:p>
                      <a:r>
                        <a:rPr lang="en-GB" b="1" dirty="0"/>
                        <a:t>(Association,2024)</a:t>
                      </a:r>
                    </a:p>
                  </a:txBody>
                  <a:tcPr/>
                </a:tc>
                <a:extLst>
                  <a:ext uri="{0D108BD9-81ED-4DB2-BD59-A6C34878D82A}">
                    <a16:rowId xmlns:a16="http://schemas.microsoft.com/office/drawing/2014/main" val="2693781242"/>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 critique of the Cause-and-Effect model </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381000" y="1994958"/>
            <a:ext cx="10515600" cy="4351338"/>
          </a:xfrm>
        </p:spPr>
        <p:txBody>
          <a:bodyPr>
            <a:normAutofit fontScale="47500" lnSpcReduction="20000"/>
          </a:bodyPr>
          <a:lstStyle/>
          <a:p>
            <a:pPr marL="0" indent="0">
              <a:lnSpc>
                <a:spcPct val="100000"/>
              </a:lnSpc>
              <a:buNone/>
            </a:pPr>
            <a:r>
              <a:rPr lang="en-GB" sz="2900" dirty="0">
                <a:latin typeface="Arial" panose="020B0604020202020204" pitchFamily="34" charset="0"/>
                <a:cs typeface="Arial" panose="020B0604020202020204" pitchFamily="34" charset="0"/>
              </a:rPr>
              <a:t> Cause and effect model is a system that helps identify the causes of a problem or issues, it is used to understand what is causing the issues then  businesses can affect address them for effectively. It is also used to help identify relation between actions and outcomes and to do better decision – making and strategic plan. The key application to the model is identifying problem areas where business can figure out where exactly the issue arise from and allowing to improve it. This model allows businesses to adapt to current trends and how they will develop over time which will ensure them to stay ahead of their time. The benefit of this effect is that it helps identifying the problems from its route which can lead to more effective solutions. Another benefit of this is that it will prevent it from making constant mistakes in the future. The criticism of this model is that it is not straight forward as sometimes it can oversimplify issues, leading to the omission of various factors. This can result in an incomplete analysis and a lack of understanding of the problems root causes. It is time consuming in terms of creating and analysing the diagram which can be time consuming as it requires collaboration with multiple teams to identify the cause</a:t>
            </a:r>
          </a:p>
          <a:p>
            <a:pPr marL="457200" lvl="1" indent="0">
              <a:lnSpc>
                <a:spcPct val="100000"/>
              </a:lnSpc>
              <a:buNone/>
            </a:pPr>
            <a:endParaRPr lang="en-GB" sz="2800" dirty="0">
              <a:latin typeface="Arial" panose="020B0604020202020204" pitchFamily="34" charset="0"/>
              <a:cs typeface="Arial" panose="020B0604020202020204" pitchFamily="34" charset="0"/>
            </a:endParaRPr>
          </a:p>
          <a:p>
            <a:pPr lvl="1">
              <a:lnSpc>
                <a:spcPct val="100000"/>
              </a:lnSpc>
            </a:pPr>
            <a:endParaRPr lang="en-GB" sz="2800" dirty="0">
              <a:solidFill>
                <a:srgbClr val="FF0000"/>
              </a:solidFill>
              <a:latin typeface="Arial" panose="020B0604020202020204" pitchFamily="34" charset="0"/>
              <a:cs typeface="Arial" panose="020B0604020202020204" pitchFamily="34" charset="0"/>
            </a:endParaRPr>
          </a:p>
          <a:p>
            <a:pPr lvl="1">
              <a:lnSpc>
                <a:spcPct val="100000"/>
              </a:lnSpc>
            </a:pPr>
            <a:r>
              <a:rPr lang="en-GB" sz="2800" dirty="0">
                <a:solidFill>
                  <a:srgbClr val="FF0000"/>
                </a:solidFill>
                <a:latin typeface="Arial" panose="020B0604020202020204" pitchFamily="34" charset="0"/>
                <a:cs typeface="Arial" panose="020B0604020202020204" pitchFamily="34" charset="0"/>
              </a:rPr>
              <a:t>Six Sigma Development Solutions, Inc. (2023) What is the Cause and Effect Analysis?  </a:t>
            </a:r>
            <a:r>
              <a:rPr lang="en-GB" sz="2800" dirty="0">
                <a:solidFill>
                  <a:srgbClr val="FF0000"/>
                </a:solidFill>
                <a:latin typeface="Arial" panose="020B0604020202020204" pitchFamily="34" charset="0"/>
                <a:cs typeface="Arial" panose="020B0604020202020204" pitchFamily="34" charset="0"/>
                <a:hlinkClick r:id="rId2"/>
              </a:rPr>
              <a:t>https://sixsigmadsi.com/what-is-the-cause-and-effect-analysis/</a:t>
            </a:r>
            <a:endParaRPr lang="en-GB" sz="2800" dirty="0">
              <a:solidFill>
                <a:srgbClr val="FF0000"/>
              </a:solidFill>
              <a:latin typeface="Arial" panose="020B0604020202020204" pitchFamily="34" charset="0"/>
              <a:cs typeface="Arial" panose="020B0604020202020204" pitchFamily="34" charset="0"/>
            </a:endParaRPr>
          </a:p>
          <a:p>
            <a:pPr lvl="1">
              <a:lnSpc>
                <a:spcPct val="100000"/>
              </a:lnSpc>
            </a:pPr>
            <a:endParaRPr lang="en-GB" sz="2800" dirty="0">
              <a:solidFill>
                <a:srgbClr val="FF0000"/>
              </a:solidFill>
              <a:latin typeface="Arial" panose="020B0604020202020204" pitchFamily="34" charset="0"/>
              <a:cs typeface="Arial" panose="020B0604020202020204" pitchFamily="34" charset="0"/>
            </a:endParaRPr>
          </a:p>
          <a:p>
            <a:pPr lvl="1">
              <a:lnSpc>
                <a:spcPct val="100000"/>
              </a:lnSpc>
            </a:pPr>
            <a:r>
              <a:rPr lang="en-GB" sz="2800" dirty="0" err="1">
                <a:solidFill>
                  <a:srgbClr val="FF0000"/>
                </a:solidFill>
                <a:latin typeface="Arial" panose="020B0604020202020204" pitchFamily="34" charset="0"/>
                <a:cs typeface="Arial" panose="020B0604020202020204" pitchFamily="34" charset="0"/>
              </a:rPr>
              <a:t>FasterCapital</a:t>
            </a:r>
            <a:r>
              <a:rPr lang="en-GB" sz="2800" dirty="0">
                <a:solidFill>
                  <a:srgbClr val="FF0000"/>
                </a:solidFill>
                <a:latin typeface="Arial" panose="020B0604020202020204" pitchFamily="34" charset="0"/>
                <a:cs typeface="Arial" panose="020B0604020202020204" pitchFamily="34" charset="0"/>
              </a:rPr>
              <a:t> (2025) The importance of cause and effect in business planning. Available at: </a:t>
            </a:r>
            <a:r>
              <a:rPr lang="en-GB" sz="2800" dirty="0">
                <a:solidFill>
                  <a:srgbClr val="FF0000"/>
                </a:solidFill>
                <a:latin typeface="Arial" panose="020B0604020202020204" pitchFamily="34" charset="0"/>
                <a:cs typeface="Arial" panose="020B0604020202020204" pitchFamily="34" charset="0"/>
                <a:hlinkClick r:id="rId3"/>
              </a:rPr>
              <a:t>https://fastercapital.com/content/The-Importance-of-Cause-and-Effect-in-Business-Planning.html</a:t>
            </a:r>
            <a:endParaRPr lang="en-GB" sz="2800" dirty="0">
              <a:solidFill>
                <a:srgbClr val="FF0000"/>
              </a:solidFill>
              <a:latin typeface="Arial" panose="020B0604020202020204" pitchFamily="34" charset="0"/>
              <a:cs typeface="Arial" panose="020B0604020202020204" pitchFamily="34" charset="0"/>
            </a:endParaRPr>
          </a:p>
          <a:p>
            <a:pPr lvl="1">
              <a:lnSpc>
                <a:spcPct val="100000"/>
              </a:lnSpc>
            </a:pPr>
            <a:r>
              <a:rPr lang="en-GB" sz="2800" dirty="0" err="1">
                <a:solidFill>
                  <a:srgbClr val="FF0000"/>
                </a:solidFill>
              </a:rPr>
              <a:t>ExcelLog</a:t>
            </a:r>
            <a:r>
              <a:rPr lang="en-GB" sz="2800" dirty="0">
                <a:solidFill>
                  <a:srgbClr val="FF0000"/>
                </a:solidFill>
              </a:rPr>
              <a:t> (2025) </a:t>
            </a:r>
            <a:r>
              <a:rPr lang="en-GB" sz="2800" i="1" dirty="0">
                <a:solidFill>
                  <a:srgbClr val="FF0000"/>
                </a:solidFill>
              </a:rPr>
              <a:t>Cause and effect diagram: Definition, benefits, and how to use it</a:t>
            </a:r>
            <a:r>
              <a:rPr lang="en-GB" sz="2800" dirty="0">
                <a:solidFill>
                  <a:srgbClr val="FF0000"/>
                </a:solidFill>
              </a:rPr>
              <a:t>. LinkedIn Pulse, 20 September.: </a:t>
            </a:r>
            <a:r>
              <a:rPr lang="en-GB" sz="2800" dirty="0">
                <a:hlinkClick r:id="rId4"/>
              </a:rPr>
              <a:t>https://www.linkedin.com/pulse/cause-effect-diagram-definition-benefits-how-use-excellog-9esxf</a:t>
            </a:r>
            <a:r>
              <a:rPr lang="en-GB" sz="2800" dirty="0"/>
              <a:t> . </a:t>
            </a:r>
          </a:p>
          <a:p>
            <a:pPr lvl="1">
              <a:lnSpc>
                <a:spcPct val="100000"/>
              </a:lnSpc>
            </a:pPr>
            <a:r>
              <a:rPr lang="en-GB" sz="2800" dirty="0">
                <a:solidFill>
                  <a:srgbClr val="FF0000"/>
                </a:solidFill>
                <a:latin typeface="Arial" panose="020B0604020202020204" pitchFamily="34" charset="0"/>
                <a:cs typeface="Arial" panose="020B0604020202020204" pitchFamily="34" charset="0"/>
              </a:rPr>
              <a:t>Business Analysis Training (n.d.) What are the disadvantages of the fishbone diagram https://businessanalysis.training/business-analysis-faqs/what-are-the-disadvantages-of-the-fishbone-diagram</a:t>
            </a:r>
          </a:p>
        </p:txBody>
      </p:sp>
    </p:spTree>
    <p:extLst>
      <p:ext uri="{BB962C8B-B14F-4D97-AF65-F5344CB8AC3E}">
        <p14:creationId xmlns:p14="http://schemas.microsoft.com/office/powerpoint/2010/main" val="2319079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fade">
                                      <p:cBhvr>
                                        <p:cTn id="23" dur="500"/>
                                        <p:tgtEl>
                                          <p:spTgt spid="3">
                                            <p:txEl>
                                              <p:pRg st="6" end="6"/>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fade">
                                      <p:cBhvr>
                                        <p:cTn id="2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66ADB5DA-3027-B6C1-49AA-1EF1C4C4BD9A}"/>
              </a:ext>
            </a:extLst>
          </p:cNvPr>
          <p:cNvCxnSpPr/>
          <p:nvPr/>
        </p:nvCxnSpPr>
        <p:spPr>
          <a:xfrm>
            <a:off x="701977" y="3417569"/>
            <a:ext cx="8615759" cy="22861"/>
          </a:xfrm>
          <a:prstGeom prst="line">
            <a:avLst/>
          </a:prstGeom>
          <a:ln w="57150">
            <a:solidFill>
              <a:schemeClr val="accent2"/>
            </a:solidFill>
          </a:ln>
        </p:spPr>
        <p:style>
          <a:lnRef idx="2">
            <a:schemeClr val="dk1"/>
          </a:lnRef>
          <a:fillRef idx="0">
            <a:schemeClr val="dk1"/>
          </a:fillRef>
          <a:effectRef idx="1">
            <a:schemeClr val="dk1"/>
          </a:effectRef>
          <a:fontRef idx="minor">
            <a:schemeClr val="tx1"/>
          </a:fontRef>
        </p:style>
      </p:cxnSp>
      <p:cxnSp>
        <p:nvCxnSpPr>
          <p:cNvPr id="5" name="Straight Connector 4">
            <a:extLst>
              <a:ext uri="{FF2B5EF4-FFF2-40B4-BE49-F238E27FC236}">
                <a16:creationId xmlns:a16="http://schemas.microsoft.com/office/drawing/2014/main" id="{54D84C0C-E881-1D98-C275-A8FE651B7A0C}"/>
              </a:ext>
            </a:extLst>
          </p:cNvPr>
          <p:cNvCxnSpPr/>
          <p:nvPr/>
        </p:nvCxnSpPr>
        <p:spPr>
          <a:xfrm flipH="1" flipV="1">
            <a:off x="1744458" y="1936353"/>
            <a:ext cx="1466092" cy="1453896"/>
          </a:xfrm>
          <a:prstGeom prst="line">
            <a:avLst/>
          </a:prstGeom>
          <a:ln w="57150">
            <a:solidFill>
              <a:schemeClr val="accent2"/>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AD409EE7-668D-1894-4B51-D670EEFB02B5}"/>
              </a:ext>
            </a:extLst>
          </p:cNvPr>
          <p:cNvCxnSpPr/>
          <p:nvPr/>
        </p:nvCxnSpPr>
        <p:spPr>
          <a:xfrm flipH="1">
            <a:off x="1736841" y="3456320"/>
            <a:ext cx="1481326" cy="1460754"/>
          </a:xfrm>
          <a:prstGeom prst="line">
            <a:avLst/>
          </a:prstGeom>
          <a:ln w="57150">
            <a:solidFill>
              <a:schemeClr val="accent2"/>
            </a:solidFill>
          </a:ln>
        </p:spPr>
        <p:style>
          <a:lnRef idx="2">
            <a:schemeClr val="accent1"/>
          </a:lnRef>
          <a:fillRef idx="0">
            <a:schemeClr val="accent1"/>
          </a:fillRef>
          <a:effectRef idx="1">
            <a:schemeClr val="accent1"/>
          </a:effectRef>
          <a:fontRef idx="minor">
            <a:schemeClr val="tx1"/>
          </a:fontRef>
        </p:style>
      </p:cxnSp>
      <p:cxnSp>
        <p:nvCxnSpPr>
          <p:cNvPr id="7" name="Straight Connector 6">
            <a:extLst>
              <a:ext uri="{FF2B5EF4-FFF2-40B4-BE49-F238E27FC236}">
                <a16:creationId xmlns:a16="http://schemas.microsoft.com/office/drawing/2014/main" id="{820C7322-57C8-9EF7-86FB-90A5D90B1811}"/>
              </a:ext>
            </a:extLst>
          </p:cNvPr>
          <p:cNvCxnSpPr/>
          <p:nvPr/>
        </p:nvCxnSpPr>
        <p:spPr>
          <a:xfrm flipH="1" flipV="1">
            <a:off x="4610100" y="1967102"/>
            <a:ext cx="1485900" cy="1442466"/>
          </a:xfrm>
          <a:prstGeom prst="line">
            <a:avLst/>
          </a:prstGeom>
          <a:ln w="57150">
            <a:solidFill>
              <a:schemeClr val="accent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068E185C-86AE-1CB1-CD9F-C59B5C5E2F7D}"/>
              </a:ext>
            </a:extLst>
          </p:cNvPr>
          <p:cNvCxnSpPr/>
          <p:nvPr/>
        </p:nvCxnSpPr>
        <p:spPr>
          <a:xfrm flipH="1">
            <a:off x="4578912" y="3445002"/>
            <a:ext cx="1485900" cy="1440180"/>
          </a:xfrm>
          <a:prstGeom prst="line">
            <a:avLst/>
          </a:prstGeom>
          <a:ln w="57150">
            <a:solidFill>
              <a:schemeClr val="accent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A0AB41AC-E689-A92D-ACDD-96B430290894}"/>
              </a:ext>
            </a:extLst>
          </p:cNvPr>
          <p:cNvCxnSpPr>
            <a:endCxn id="13" idx="2"/>
          </p:cNvCxnSpPr>
          <p:nvPr/>
        </p:nvCxnSpPr>
        <p:spPr>
          <a:xfrm flipH="1" flipV="1">
            <a:off x="7481250" y="1976409"/>
            <a:ext cx="1524174" cy="1441161"/>
          </a:xfrm>
          <a:prstGeom prst="line">
            <a:avLst/>
          </a:prstGeom>
          <a:ln w="57150">
            <a:solidFill>
              <a:schemeClr val="accent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8BDF64C2-A71A-231D-3243-C626AE635C3C}"/>
              </a:ext>
            </a:extLst>
          </p:cNvPr>
          <p:cNvCxnSpPr/>
          <p:nvPr/>
        </p:nvCxnSpPr>
        <p:spPr>
          <a:xfrm flipH="1">
            <a:off x="7481251" y="3458662"/>
            <a:ext cx="1501135" cy="1440180"/>
          </a:xfrm>
          <a:prstGeom prst="line">
            <a:avLst/>
          </a:prstGeom>
          <a:ln w="57150">
            <a:solidFill>
              <a:schemeClr val="accent2"/>
            </a:solidFill>
          </a:ln>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C7E97B57-D8EF-6D30-F013-68EF22E00B7A}"/>
              </a:ext>
            </a:extLst>
          </p:cNvPr>
          <p:cNvSpPr txBox="1"/>
          <p:nvPr/>
        </p:nvSpPr>
        <p:spPr>
          <a:xfrm>
            <a:off x="465637" y="1397326"/>
            <a:ext cx="2129680" cy="461665"/>
          </a:xfrm>
          <a:prstGeom prst="rect">
            <a:avLst/>
          </a:prstGeom>
          <a:noFill/>
          <a:ln w="57150">
            <a:solidFill>
              <a:srgbClr val="FFC000"/>
            </a:solidFill>
          </a:ln>
        </p:spPr>
        <p:txBody>
          <a:bodyPr wrap="square" rtlCol="0">
            <a:spAutoFit/>
          </a:bodyPr>
          <a:lstStyle/>
          <a:p>
            <a:pPr algn="ctr"/>
            <a:r>
              <a:rPr lang="en-GB" sz="2400" b="1" dirty="0">
                <a:solidFill>
                  <a:schemeClr val="bg1"/>
                </a:solidFill>
                <a:latin typeface="Arial" panose="020B0604020202020204" pitchFamily="34" charset="0"/>
                <a:cs typeface="Arial" panose="020B0604020202020204" pitchFamily="34" charset="0"/>
              </a:rPr>
              <a:t>Methods</a:t>
            </a:r>
          </a:p>
        </p:txBody>
      </p:sp>
      <p:sp>
        <p:nvSpPr>
          <p:cNvPr id="12" name="TextBox 11">
            <a:extLst>
              <a:ext uri="{FF2B5EF4-FFF2-40B4-BE49-F238E27FC236}">
                <a16:creationId xmlns:a16="http://schemas.microsoft.com/office/drawing/2014/main" id="{CE2A20D8-94FD-FC1D-8D32-6F6660B529FF}"/>
              </a:ext>
            </a:extLst>
          </p:cNvPr>
          <p:cNvSpPr txBox="1"/>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chemeClr val="bg1"/>
                </a:solidFill>
                <a:latin typeface="Arial" panose="020B0604020202020204" pitchFamily="34" charset="0"/>
                <a:cs typeface="Arial" panose="020B0604020202020204" pitchFamily="34" charset="0"/>
              </a:rPr>
              <a:t>Machines</a:t>
            </a:r>
          </a:p>
        </p:txBody>
      </p:sp>
      <p:sp>
        <p:nvSpPr>
          <p:cNvPr id="13" name="TextBox 12">
            <a:extLst>
              <a:ext uri="{FF2B5EF4-FFF2-40B4-BE49-F238E27FC236}">
                <a16:creationId xmlns:a16="http://schemas.microsoft.com/office/drawing/2014/main" id="{0E99CD14-6C1D-C8D0-F037-8378247614D7}"/>
              </a:ext>
            </a:extLst>
          </p:cNvPr>
          <p:cNvSpPr txBox="1"/>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chemeClr val="bg1"/>
                </a:solidFill>
                <a:latin typeface="Arial" panose="020B0604020202020204" pitchFamily="34" charset="0"/>
                <a:cs typeface="Arial" panose="020B0604020202020204" pitchFamily="34" charset="0"/>
              </a:rPr>
              <a:t>People</a:t>
            </a:r>
          </a:p>
        </p:txBody>
      </p:sp>
      <p:sp>
        <p:nvSpPr>
          <p:cNvPr id="14" name="TextBox 13">
            <a:extLst>
              <a:ext uri="{FF2B5EF4-FFF2-40B4-BE49-F238E27FC236}">
                <a16:creationId xmlns:a16="http://schemas.microsoft.com/office/drawing/2014/main" id="{1191F313-5BCB-C1F5-04A5-D7A2A4EA629E}"/>
              </a:ext>
            </a:extLst>
          </p:cNvPr>
          <p:cNvSpPr txBox="1"/>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chemeClr val="bg1"/>
                </a:solidFill>
                <a:latin typeface="Arial" panose="020B0604020202020204" pitchFamily="34" charset="0"/>
                <a:cs typeface="Arial" panose="020B0604020202020204" pitchFamily="34" charset="0"/>
              </a:rPr>
              <a:t>Materials</a:t>
            </a:r>
          </a:p>
        </p:txBody>
      </p:sp>
      <p:sp>
        <p:nvSpPr>
          <p:cNvPr id="15" name="TextBox 14">
            <a:extLst>
              <a:ext uri="{FF2B5EF4-FFF2-40B4-BE49-F238E27FC236}">
                <a16:creationId xmlns:a16="http://schemas.microsoft.com/office/drawing/2014/main" id="{2B72BFC4-9B78-C4B6-62B0-657F020847D8}"/>
              </a:ext>
            </a:extLst>
          </p:cNvPr>
          <p:cNvSpPr txBox="1"/>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chemeClr val="bg1"/>
                </a:solidFill>
                <a:latin typeface="Arial" panose="020B0604020202020204" pitchFamily="34" charset="0"/>
                <a:cs typeface="Arial" panose="020B0604020202020204" pitchFamily="34" charset="0"/>
              </a:rPr>
              <a:t>Measurement</a:t>
            </a:r>
          </a:p>
        </p:txBody>
      </p:sp>
      <p:sp>
        <p:nvSpPr>
          <p:cNvPr id="16" name="TextBox 15">
            <a:extLst>
              <a:ext uri="{FF2B5EF4-FFF2-40B4-BE49-F238E27FC236}">
                <a16:creationId xmlns:a16="http://schemas.microsoft.com/office/drawing/2014/main" id="{B00F5F90-22F4-351E-C9DB-11DE41833AD8}"/>
              </a:ext>
            </a:extLst>
          </p:cNvPr>
          <p:cNvSpPr txBox="1"/>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chemeClr val="bg1"/>
                </a:solidFill>
                <a:latin typeface="Arial" panose="020B0604020202020204" pitchFamily="34" charset="0"/>
                <a:cs typeface="Arial" panose="020B0604020202020204" pitchFamily="34" charset="0"/>
              </a:rPr>
              <a:t>Environment</a:t>
            </a:r>
          </a:p>
        </p:txBody>
      </p:sp>
      <p:sp>
        <p:nvSpPr>
          <p:cNvPr id="17" name="TextBox 16">
            <a:extLst>
              <a:ext uri="{FF2B5EF4-FFF2-40B4-BE49-F238E27FC236}">
                <a16:creationId xmlns:a16="http://schemas.microsoft.com/office/drawing/2014/main" id="{DBA2D389-52B5-B0C2-EDF4-EE4841D7F8A6}"/>
              </a:ext>
            </a:extLst>
          </p:cNvPr>
          <p:cNvSpPr txBox="1"/>
          <p:nvPr/>
        </p:nvSpPr>
        <p:spPr>
          <a:xfrm>
            <a:off x="9424002" y="3186737"/>
            <a:ext cx="2167128" cy="461665"/>
          </a:xfrm>
          <a:prstGeom prst="rect">
            <a:avLst/>
          </a:prstGeom>
          <a:noFill/>
          <a:ln w="57150">
            <a:solidFill>
              <a:schemeClr val="accent2"/>
            </a:solidFill>
          </a:ln>
        </p:spPr>
        <p:txBody>
          <a:bodyPr wrap="square" rtlCol="0">
            <a:spAutoFit/>
          </a:bodyPr>
          <a:lstStyle/>
          <a:p>
            <a:r>
              <a:rPr lang="en-GB" sz="1200" b="1" dirty="0">
                <a:solidFill>
                  <a:schemeClr val="bg1"/>
                </a:solidFill>
                <a:latin typeface="Arial" panose="020B0604020202020204" pitchFamily="34" charset="0"/>
                <a:cs typeface="Arial" panose="020B0604020202020204" pitchFamily="34" charset="0"/>
              </a:rPr>
              <a:t>Declining sales and profitability </a:t>
            </a:r>
          </a:p>
        </p:txBody>
      </p:sp>
      <p:sp>
        <p:nvSpPr>
          <p:cNvPr id="18" name="TextBox 17">
            <a:extLst>
              <a:ext uri="{FF2B5EF4-FFF2-40B4-BE49-F238E27FC236}">
                <a16:creationId xmlns:a16="http://schemas.microsoft.com/office/drawing/2014/main" id="{5E68168C-1037-5ED5-9282-3933AD162C82}"/>
              </a:ext>
            </a:extLst>
          </p:cNvPr>
          <p:cNvSpPr txBox="1"/>
          <p:nvPr/>
        </p:nvSpPr>
        <p:spPr>
          <a:xfrm>
            <a:off x="6369413" y="4416742"/>
            <a:ext cx="2207594" cy="276999"/>
          </a:xfrm>
          <a:prstGeom prst="rect">
            <a:avLst/>
          </a:prstGeom>
          <a:noFill/>
          <a:ln w="12700">
            <a:solidFill>
              <a:schemeClr val="accent2"/>
            </a:solidFill>
          </a:ln>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Quieter retail park </a:t>
            </a:r>
          </a:p>
        </p:txBody>
      </p:sp>
      <p:sp>
        <p:nvSpPr>
          <p:cNvPr id="19" name="TextBox 18">
            <a:extLst>
              <a:ext uri="{FF2B5EF4-FFF2-40B4-BE49-F238E27FC236}">
                <a16:creationId xmlns:a16="http://schemas.microsoft.com/office/drawing/2014/main" id="{3047CC4D-A70C-98CA-4788-87581ADCF9D9}"/>
              </a:ext>
            </a:extLst>
          </p:cNvPr>
          <p:cNvSpPr txBox="1"/>
          <p:nvPr/>
        </p:nvSpPr>
        <p:spPr>
          <a:xfrm>
            <a:off x="6377453" y="3799203"/>
            <a:ext cx="2207594" cy="276999"/>
          </a:xfrm>
          <a:prstGeom prst="rect">
            <a:avLst/>
          </a:prstGeom>
          <a:noFill/>
          <a:ln w="12700">
            <a:solidFill>
              <a:schemeClr val="accent2"/>
            </a:solidFill>
          </a:ln>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Covid 19 impact</a:t>
            </a:r>
          </a:p>
        </p:txBody>
      </p:sp>
      <p:sp>
        <p:nvSpPr>
          <p:cNvPr id="20" name="TextBox 19">
            <a:extLst>
              <a:ext uri="{FF2B5EF4-FFF2-40B4-BE49-F238E27FC236}">
                <a16:creationId xmlns:a16="http://schemas.microsoft.com/office/drawing/2014/main" id="{69E0CC78-0031-9001-C64A-6CECD9B3762B}"/>
              </a:ext>
            </a:extLst>
          </p:cNvPr>
          <p:cNvSpPr txBox="1"/>
          <p:nvPr/>
        </p:nvSpPr>
        <p:spPr>
          <a:xfrm>
            <a:off x="6405359" y="2241614"/>
            <a:ext cx="2207594" cy="276999"/>
          </a:xfrm>
          <a:prstGeom prst="rect">
            <a:avLst/>
          </a:prstGeom>
          <a:noFill/>
          <a:ln w="12700">
            <a:solidFill>
              <a:schemeClr val="accent2"/>
            </a:solidFill>
          </a:ln>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Fewer customers</a:t>
            </a:r>
          </a:p>
        </p:txBody>
      </p:sp>
      <p:sp>
        <p:nvSpPr>
          <p:cNvPr id="21" name="TextBox 20">
            <a:extLst>
              <a:ext uri="{FF2B5EF4-FFF2-40B4-BE49-F238E27FC236}">
                <a16:creationId xmlns:a16="http://schemas.microsoft.com/office/drawing/2014/main" id="{B293A171-7E77-0376-3AA2-0588B50B1025}"/>
              </a:ext>
            </a:extLst>
          </p:cNvPr>
          <p:cNvSpPr txBox="1"/>
          <p:nvPr/>
        </p:nvSpPr>
        <p:spPr>
          <a:xfrm>
            <a:off x="6405359" y="2814221"/>
            <a:ext cx="2207594" cy="461665"/>
          </a:xfrm>
          <a:prstGeom prst="rect">
            <a:avLst/>
          </a:prstGeom>
          <a:noFill/>
          <a:ln w="12700">
            <a:solidFill>
              <a:schemeClr val="accent2"/>
            </a:solidFill>
          </a:ln>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More people working from home</a:t>
            </a:r>
          </a:p>
        </p:txBody>
      </p:sp>
      <p:sp>
        <p:nvSpPr>
          <p:cNvPr id="22" name="TextBox 21">
            <a:extLst>
              <a:ext uri="{FF2B5EF4-FFF2-40B4-BE49-F238E27FC236}">
                <a16:creationId xmlns:a16="http://schemas.microsoft.com/office/drawing/2014/main" id="{D7B861B9-845F-AC2C-450C-B496521D87EB}"/>
              </a:ext>
            </a:extLst>
          </p:cNvPr>
          <p:cNvSpPr txBox="1"/>
          <p:nvPr/>
        </p:nvSpPr>
        <p:spPr>
          <a:xfrm>
            <a:off x="3506303" y="4416742"/>
            <a:ext cx="2207594" cy="276999"/>
          </a:xfrm>
          <a:prstGeom prst="rect">
            <a:avLst/>
          </a:prstGeom>
          <a:noFill/>
          <a:ln w="12700">
            <a:solidFill>
              <a:schemeClr val="accent2"/>
            </a:solidFill>
          </a:ln>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Not up to date with trend</a:t>
            </a:r>
          </a:p>
        </p:txBody>
      </p:sp>
      <p:sp>
        <p:nvSpPr>
          <p:cNvPr id="23" name="TextBox 22">
            <a:extLst>
              <a:ext uri="{FF2B5EF4-FFF2-40B4-BE49-F238E27FC236}">
                <a16:creationId xmlns:a16="http://schemas.microsoft.com/office/drawing/2014/main" id="{8BFCC5AA-C5AD-47F8-0F32-F2929B04BC1C}"/>
              </a:ext>
            </a:extLst>
          </p:cNvPr>
          <p:cNvSpPr txBox="1"/>
          <p:nvPr/>
        </p:nvSpPr>
        <p:spPr>
          <a:xfrm>
            <a:off x="3545260" y="3791588"/>
            <a:ext cx="2207594" cy="276999"/>
          </a:xfrm>
          <a:prstGeom prst="rect">
            <a:avLst/>
          </a:prstGeom>
          <a:noFill/>
          <a:ln w="12700">
            <a:solidFill>
              <a:schemeClr val="accent2"/>
            </a:solidFill>
          </a:ln>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Limited business analysis</a:t>
            </a:r>
          </a:p>
        </p:txBody>
      </p:sp>
      <p:sp>
        <p:nvSpPr>
          <p:cNvPr id="24" name="TextBox 23">
            <a:extLst>
              <a:ext uri="{FF2B5EF4-FFF2-40B4-BE49-F238E27FC236}">
                <a16:creationId xmlns:a16="http://schemas.microsoft.com/office/drawing/2014/main" id="{FD1BF6CC-D092-1442-4E14-2C590DED38FC}"/>
              </a:ext>
            </a:extLst>
          </p:cNvPr>
          <p:cNvSpPr txBox="1"/>
          <p:nvPr/>
        </p:nvSpPr>
        <p:spPr>
          <a:xfrm>
            <a:off x="614996" y="4389626"/>
            <a:ext cx="2207594" cy="276999"/>
          </a:xfrm>
          <a:prstGeom prst="rect">
            <a:avLst/>
          </a:prstGeom>
          <a:noFill/>
          <a:ln w="12700">
            <a:solidFill>
              <a:schemeClr val="accent2"/>
            </a:solidFill>
          </a:ln>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Increased supplier prices</a:t>
            </a:r>
          </a:p>
        </p:txBody>
      </p:sp>
      <p:sp>
        <p:nvSpPr>
          <p:cNvPr id="25" name="TextBox 24">
            <a:extLst>
              <a:ext uri="{FF2B5EF4-FFF2-40B4-BE49-F238E27FC236}">
                <a16:creationId xmlns:a16="http://schemas.microsoft.com/office/drawing/2014/main" id="{EACC817C-F2D0-20DE-A293-A5B820805338}"/>
              </a:ext>
            </a:extLst>
          </p:cNvPr>
          <p:cNvSpPr txBox="1"/>
          <p:nvPr/>
        </p:nvSpPr>
        <p:spPr>
          <a:xfrm>
            <a:off x="614996" y="3799203"/>
            <a:ext cx="2207594" cy="276999"/>
          </a:xfrm>
          <a:prstGeom prst="rect">
            <a:avLst/>
          </a:prstGeom>
          <a:noFill/>
          <a:ln w="12700">
            <a:solidFill>
              <a:schemeClr val="accent2"/>
            </a:solidFill>
          </a:ln>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Rising ingredient cost</a:t>
            </a:r>
          </a:p>
        </p:txBody>
      </p:sp>
      <p:sp>
        <p:nvSpPr>
          <p:cNvPr id="26" name="TextBox 25">
            <a:extLst>
              <a:ext uri="{FF2B5EF4-FFF2-40B4-BE49-F238E27FC236}">
                <a16:creationId xmlns:a16="http://schemas.microsoft.com/office/drawing/2014/main" id="{CAA88045-A2C4-8645-AFFF-724CF8E6AD9A}"/>
              </a:ext>
            </a:extLst>
          </p:cNvPr>
          <p:cNvSpPr txBox="1"/>
          <p:nvPr/>
        </p:nvSpPr>
        <p:spPr>
          <a:xfrm>
            <a:off x="3492003" y="2178258"/>
            <a:ext cx="2207594" cy="276999"/>
          </a:xfrm>
          <a:prstGeom prst="rect">
            <a:avLst/>
          </a:prstGeom>
          <a:noFill/>
          <a:ln w="12700">
            <a:solidFill>
              <a:schemeClr val="accent2"/>
            </a:solidFill>
          </a:ln>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Old bakery equipment</a:t>
            </a:r>
          </a:p>
        </p:txBody>
      </p:sp>
      <p:sp>
        <p:nvSpPr>
          <p:cNvPr id="27" name="TextBox 26">
            <a:extLst>
              <a:ext uri="{FF2B5EF4-FFF2-40B4-BE49-F238E27FC236}">
                <a16:creationId xmlns:a16="http://schemas.microsoft.com/office/drawing/2014/main" id="{8F897928-B581-5DAF-79C9-167B6879DF77}"/>
              </a:ext>
            </a:extLst>
          </p:cNvPr>
          <p:cNvSpPr txBox="1"/>
          <p:nvPr/>
        </p:nvSpPr>
        <p:spPr>
          <a:xfrm>
            <a:off x="3519909" y="2814220"/>
            <a:ext cx="2207594" cy="276999"/>
          </a:xfrm>
          <a:prstGeom prst="rect">
            <a:avLst/>
          </a:prstGeom>
          <a:noFill/>
          <a:ln w="12700">
            <a:solidFill>
              <a:schemeClr val="accent2"/>
            </a:solidFill>
          </a:ln>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High maintaince cost</a:t>
            </a:r>
          </a:p>
        </p:txBody>
      </p:sp>
      <p:sp>
        <p:nvSpPr>
          <p:cNvPr id="28" name="TextBox 27">
            <a:extLst>
              <a:ext uri="{FF2B5EF4-FFF2-40B4-BE49-F238E27FC236}">
                <a16:creationId xmlns:a16="http://schemas.microsoft.com/office/drawing/2014/main" id="{03C1DA33-1334-9103-31DA-B12C942817E1}"/>
              </a:ext>
            </a:extLst>
          </p:cNvPr>
          <p:cNvSpPr txBox="1"/>
          <p:nvPr/>
        </p:nvSpPr>
        <p:spPr>
          <a:xfrm>
            <a:off x="569555" y="2177470"/>
            <a:ext cx="2207594" cy="276999"/>
          </a:xfrm>
          <a:prstGeom prst="rect">
            <a:avLst/>
          </a:prstGeom>
          <a:noFill/>
          <a:ln w="12700">
            <a:solidFill>
              <a:schemeClr val="accent2"/>
            </a:solidFill>
          </a:ln>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Limited marketing</a:t>
            </a:r>
          </a:p>
        </p:txBody>
      </p:sp>
      <p:sp>
        <p:nvSpPr>
          <p:cNvPr id="29" name="TextBox 28">
            <a:extLst>
              <a:ext uri="{FF2B5EF4-FFF2-40B4-BE49-F238E27FC236}">
                <a16:creationId xmlns:a16="http://schemas.microsoft.com/office/drawing/2014/main" id="{8B883B8B-0985-F0B8-AF06-E92DD2DD2D1F}"/>
              </a:ext>
            </a:extLst>
          </p:cNvPr>
          <p:cNvSpPr txBox="1"/>
          <p:nvPr/>
        </p:nvSpPr>
        <p:spPr>
          <a:xfrm>
            <a:off x="606084" y="2797352"/>
            <a:ext cx="2207594" cy="276999"/>
          </a:xfrm>
          <a:prstGeom prst="rect">
            <a:avLst/>
          </a:prstGeom>
          <a:noFill/>
          <a:ln w="12700">
            <a:solidFill>
              <a:schemeClr val="accent2"/>
            </a:solidFill>
          </a:ln>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No online order</a:t>
            </a:r>
          </a:p>
        </p:txBody>
      </p:sp>
      <p:sp>
        <p:nvSpPr>
          <p:cNvPr id="31" name="TextBox 30">
            <a:extLst>
              <a:ext uri="{FF2B5EF4-FFF2-40B4-BE49-F238E27FC236}">
                <a16:creationId xmlns:a16="http://schemas.microsoft.com/office/drawing/2014/main" id="{36FD3D85-E824-78CC-F429-5A9E46E83BA0}"/>
              </a:ext>
            </a:extLst>
          </p:cNvPr>
          <p:cNvSpPr txBox="1"/>
          <p:nvPr/>
        </p:nvSpPr>
        <p:spPr>
          <a:xfrm>
            <a:off x="1387631" y="159792"/>
            <a:ext cx="9042243" cy="553998"/>
          </a:xfrm>
          <a:prstGeom prst="rect">
            <a:avLst/>
          </a:prstGeom>
          <a:noFill/>
        </p:spPr>
        <p:txBody>
          <a:bodyPr wrap="square">
            <a:spAutoFit/>
          </a:bodyPr>
          <a:lstStyle/>
          <a:p>
            <a:pPr algn="ctr"/>
            <a:r>
              <a:rPr lang="en-GB" sz="3000" b="1" u="sng" dirty="0">
                <a:solidFill>
                  <a:schemeClr val="bg1"/>
                </a:solidFill>
                <a:latin typeface="Arial" panose="020B0604020202020204" pitchFamily="34" charset="0"/>
                <a:cs typeface="Arial" panose="020B0604020202020204" pitchFamily="34" charset="0"/>
              </a:rPr>
              <a:t> Application of Cause-and-Effect diagram </a:t>
            </a:r>
            <a:endParaRPr lang="en-GB" sz="3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0540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splay of stack of bread">
            <a:extLst>
              <a:ext uri="{FF2B5EF4-FFF2-40B4-BE49-F238E27FC236}">
                <a16:creationId xmlns:a16="http://schemas.microsoft.com/office/drawing/2014/main" id="{43EB17E1-7D30-D23A-6BAD-06D1E3AF6AF2}"/>
              </a:ext>
            </a:extLst>
          </p:cNvPr>
          <p:cNvPicPr>
            <a:picLocks noChangeAspect="1"/>
          </p:cNvPicPr>
          <p:nvPr/>
        </p:nvPicPr>
        <p:blipFill>
          <a:blip r:embed="rId2"/>
          <a:srcRect l="5884" r="-1" b="-1"/>
          <a:stretch>
            <a:fillRect/>
          </a:stretch>
        </p:blipFill>
        <p:spPr>
          <a:xfrm>
            <a:off x="2522356"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0" y="365125"/>
            <a:ext cx="4660389" cy="1899912"/>
          </a:xfrm>
        </p:spPr>
        <p:txBody>
          <a:bodyPr>
            <a:normAutofit/>
          </a:bodyPr>
          <a:lstStyle/>
          <a:p>
            <a:r>
              <a:rPr lang="en-GB" sz="4000" b="1" u="sng" dirty="0">
                <a:latin typeface="Arial" panose="020B0604020202020204" pitchFamily="34" charset="0"/>
                <a:cs typeface="Arial" panose="020B0604020202020204" pitchFamily="34" charset="0"/>
              </a:rPr>
              <a:t>My Key Findings </a:t>
            </a:r>
            <a:br>
              <a:rPr lang="en-GB" sz="4000" b="1"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166688" y="2505639"/>
            <a:ext cx="3822189" cy="3742762"/>
          </a:xfrm>
        </p:spPr>
        <p:txBody>
          <a:bodyPr>
            <a:normAutofit/>
          </a:bodyPr>
          <a:lstStyle/>
          <a:p>
            <a:pPr marL="0" indent="0">
              <a:buNone/>
            </a:pP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lvl="2"/>
            <a:r>
              <a:rPr lang="en-GB" sz="1100" b="1" dirty="0">
                <a:latin typeface="Arial" panose="020B0604020202020204" pitchFamily="34" charset="0"/>
                <a:cs typeface="Arial" panose="020B0604020202020204" pitchFamily="34" charset="0"/>
              </a:rPr>
              <a:t>Key Finding 1</a:t>
            </a:r>
            <a:r>
              <a:rPr lang="en-GB" sz="1100" dirty="0">
                <a:latin typeface="Arial" panose="020B0604020202020204" pitchFamily="34" charset="0"/>
                <a:cs typeface="Arial" panose="020B0604020202020204" pitchFamily="34" charset="0"/>
              </a:rPr>
              <a:t>: customers have dropped significantly due to more people working from home and reducing foot traffic in the retail park</a:t>
            </a:r>
          </a:p>
          <a:p>
            <a:endParaRPr lang="en-GB" sz="1100" dirty="0">
              <a:latin typeface="Arial" panose="020B0604020202020204" pitchFamily="34" charset="0"/>
              <a:cs typeface="Arial" panose="020B0604020202020204" pitchFamily="34" charset="0"/>
            </a:endParaRPr>
          </a:p>
          <a:p>
            <a:pPr lvl="2"/>
            <a:r>
              <a:rPr lang="en-GB" sz="1100" b="1" dirty="0">
                <a:latin typeface="Arial" panose="020B0604020202020204" pitchFamily="34" charset="0"/>
                <a:cs typeface="Arial" panose="020B0604020202020204" pitchFamily="34" charset="0"/>
              </a:rPr>
              <a:t>Key Finding 2</a:t>
            </a:r>
            <a:r>
              <a:rPr lang="en-GB" sz="1100" dirty="0">
                <a:latin typeface="Arial" panose="020B0604020202020204" pitchFamily="34" charset="0"/>
                <a:cs typeface="Arial" panose="020B0604020202020204" pitchFamily="34" charset="0"/>
              </a:rPr>
              <a:t>: operating costs have increased such as rent, utilities, ingredients and packaging material</a:t>
            </a:r>
          </a:p>
          <a:p>
            <a:endParaRPr lang="en-GB" sz="1100" dirty="0">
              <a:latin typeface="Arial" panose="020B0604020202020204" pitchFamily="34" charset="0"/>
              <a:cs typeface="Arial" panose="020B0604020202020204" pitchFamily="34" charset="0"/>
            </a:endParaRPr>
          </a:p>
          <a:p>
            <a:pPr lvl="2"/>
            <a:r>
              <a:rPr lang="en-GB" sz="1100" b="1" dirty="0">
                <a:latin typeface="Arial" panose="020B0604020202020204" pitchFamily="34" charset="0"/>
                <a:cs typeface="Arial" panose="020B0604020202020204" pitchFamily="34" charset="0"/>
              </a:rPr>
              <a:t>Key Finding 3</a:t>
            </a:r>
            <a:r>
              <a:rPr lang="en-GB" sz="1100" dirty="0">
                <a:latin typeface="Arial" panose="020B0604020202020204" pitchFamily="34" charset="0"/>
                <a:cs typeface="Arial" panose="020B0604020202020204" pitchFamily="34" charset="0"/>
              </a:rPr>
              <a:t>: the bakery relies on walk in sales and has limited online marketing, delivery or ordering options</a:t>
            </a:r>
          </a:p>
          <a:p>
            <a:pPr marL="0" indent="0">
              <a:buNone/>
            </a:pPr>
            <a:endParaRPr lang="en-GB" sz="1100" dirty="0">
              <a:latin typeface="Arial" panose="020B0604020202020204" pitchFamily="34" charset="0"/>
              <a:cs typeface="Arial" panose="020B0604020202020204" pitchFamily="34" charset="0"/>
            </a:endParaRPr>
          </a:p>
          <a:p>
            <a:pPr lvl="2"/>
            <a:r>
              <a:rPr lang="en-GB" sz="1100" b="1" dirty="0">
                <a:latin typeface="Arial" panose="020B0604020202020204" pitchFamily="34" charset="0"/>
                <a:cs typeface="Arial" panose="020B0604020202020204" pitchFamily="34" charset="0"/>
              </a:rPr>
              <a:t>Key Finding 4</a:t>
            </a:r>
            <a:r>
              <a:rPr lang="en-GB" sz="1100" dirty="0">
                <a:latin typeface="Arial" panose="020B0604020202020204" pitchFamily="34" charset="0"/>
                <a:cs typeface="Arial" panose="020B0604020202020204" pitchFamily="34" charset="0"/>
              </a:rPr>
              <a:t>: without adapting to the current trend basils bakery may struggle to gain profit in the future</a:t>
            </a:r>
          </a:p>
        </p:txBody>
      </p:sp>
    </p:spTree>
    <p:extLst>
      <p:ext uri="{BB962C8B-B14F-4D97-AF65-F5344CB8AC3E}">
        <p14:creationId xmlns:p14="http://schemas.microsoft.com/office/powerpoint/2010/main" val="1037257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additive="base">
                                        <p:cTn id="1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6" presetID="2" presetClass="entr" presetSubtype="4" fill="hold" grpId="0"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 calcmode="lin" valueType="num">
                                      <p:cBhvr additive="base">
                                        <p:cTn id="1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 calcmode="lin" valueType="num">
                                      <p:cBhvr additive="base">
                                        <p:cTn id="22"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anim calcmode="lin" valueType="num">
                                      <p:cBhvr additive="base">
                                        <p:cTn id="26"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971550"/>
            <a:ext cx="10820400" cy="5764213"/>
          </a:xfrm>
        </p:spPr>
        <p:txBody>
          <a:bodyPr>
            <a:normAutofit fontScale="62500" lnSpcReduction="20000"/>
          </a:bodyPr>
          <a:lstStyle/>
          <a:p>
            <a:pPr algn="just"/>
            <a:endParaRPr lang="en-GB"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dirty="0">
              <a:latin typeface="Arial" panose="020B0604020202020204" pitchFamily="34" charset="0"/>
              <a:ea typeface="DengXian" panose="02010600030101010101" pitchFamily="2" charset="-122"/>
              <a:cs typeface="Arial" panose="020B0604020202020204" pitchFamily="34" charset="0"/>
            </a:endParaRPr>
          </a:p>
          <a:p>
            <a:pPr marL="0" indent="0">
              <a:buNone/>
            </a:pPr>
            <a:r>
              <a:rPr lang="en-GB" dirty="0"/>
              <a:t>Makos, J. (2024). </a:t>
            </a:r>
            <a:r>
              <a:rPr lang="en-GB" i="1" dirty="0"/>
              <a:t>What Is PESTLE Analysis? A Tool for Business Analysis</a:t>
            </a:r>
            <a:r>
              <a:rPr lang="en-GB" dirty="0"/>
              <a:t>. [online] PESTLE Analysis. Available at: </a:t>
            </a:r>
            <a:r>
              <a:rPr lang="en-GB" dirty="0">
                <a:hlinkClick r:id="rId2"/>
              </a:rPr>
              <a:t>https://pestleanalysis.com/what-is-pestle-analysis/</a:t>
            </a:r>
            <a:r>
              <a:rPr lang="en-GB" dirty="0"/>
              <a:t>.</a:t>
            </a:r>
          </a:p>
          <a:p>
            <a:pPr marL="0" indent="0">
              <a:buNone/>
            </a:pPr>
            <a:endParaRPr lang="en-GB" dirty="0"/>
          </a:p>
          <a:p>
            <a:pPr marL="0" indent="0">
              <a:buNone/>
            </a:pPr>
            <a:r>
              <a:rPr lang="en-GB" dirty="0"/>
              <a:t>Bush, T. (2019). </a:t>
            </a:r>
            <a:r>
              <a:rPr lang="en-GB" i="1" dirty="0"/>
              <a:t>What Is PESTLE Analysis Used for?</a:t>
            </a:r>
            <a:r>
              <a:rPr lang="en-GB" dirty="0"/>
              <a:t> [online] PESTLE Analysis. Available at: </a:t>
            </a:r>
            <a:r>
              <a:rPr lang="en-GB" dirty="0">
                <a:hlinkClick r:id="rId3"/>
              </a:rPr>
              <a:t>https://pestleanalysis.com/what-is-pestle-analysis-used-for/</a:t>
            </a:r>
            <a:r>
              <a:rPr lang="en-GB" dirty="0"/>
              <a:t>.</a:t>
            </a:r>
          </a:p>
          <a:p>
            <a:pPr marL="0" indent="0">
              <a:buNone/>
            </a:pPr>
            <a:endParaRPr lang="en-GB" dirty="0"/>
          </a:p>
          <a:p>
            <a:pPr marL="0" indent="0">
              <a:buNone/>
            </a:pPr>
            <a:r>
              <a:rPr lang="en-GB" dirty="0"/>
              <a:t>David Hayden (2025). </a:t>
            </a:r>
            <a:r>
              <a:rPr lang="en-GB" i="1" dirty="0"/>
              <a:t>PESTLE analysis</a:t>
            </a:r>
            <a:r>
              <a:rPr lang="en-GB" dirty="0"/>
              <a:t>. [online] CIPD. Available at: https://www.cipd.org/en/knowledge/factsheets/pestle-analysis-factsheet/.</a:t>
            </a:r>
          </a:p>
          <a:p>
            <a:pPr marL="0" indent="0">
              <a:buNone/>
            </a:pPr>
            <a:endParaRPr lang="en-GB" dirty="0"/>
          </a:p>
          <a:p>
            <a:pPr marL="0" indent="0">
              <a:buNone/>
            </a:pPr>
            <a:r>
              <a:rPr lang="en-GB" dirty="0"/>
              <a:t>Business Analysis Training (n.d.) </a:t>
            </a:r>
            <a:r>
              <a:rPr lang="en-GB" i="1" dirty="0"/>
              <a:t>What are the disadvantages of the fishbone diagram?</a:t>
            </a:r>
            <a:r>
              <a:rPr lang="en-GB" dirty="0"/>
              <a:t> Available at: </a:t>
            </a:r>
            <a:r>
              <a:rPr lang="en-GB" dirty="0">
                <a:hlinkClick r:id="rId4"/>
              </a:rPr>
              <a:t>https://businessanalysis.training/business-analysis-faqs/what-are-the-disadvantages-of-the-fishbone-diagram</a:t>
            </a:r>
            <a:r>
              <a:rPr lang="en-GB" dirty="0"/>
              <a:t> </a:t>
            </a:r>
          </a:p>
          <a:p>
            <a:pPr marL="0" indent="0">
              <a:buNone/>
            </a:pPr>
            <a:r>
              <a:rPr lang="en-GB" dirty="0" err="1"/>
              <a:t>ExcelLog</a:t>
            </a:r>
            <a:r>
              <a:rPr lang="en-GB" dirty="0"/>
              <a:t> (2025) </a:t>
            </a:r>
            <a:r>
              <a:rPr lang="en-GB" i="1" dirty="0"/>
              <a:t>Cause and effect diagram: Definition, benefits, and how to use it</a:t>
            </a:r>
            <a:r>
              <a:rPr lang="en-GB" dirty="0"/>
              <a:t>. LinkedIn Pulse, 20 September. Available at: </a:t>
            </a:r>
            <a:r>
              <a:rPr lang="en-GB" dirty="0">
                <a:hlinkClick r:id="rId5"/>
              </a:rPr>
              <a:t>https://www.linkedin.com/pulse/cause-effect-diagram-definition-benefits-how-use-excellog-9esxf</a:t>
            </a:r>
            <a:r>
              <a:rPr lang="en-GB" dirty="0"/>
              <a:t> </a:t>
            </a:r>
          </a:p>
          <a:p>
            <a:pPr marL="0" indent="0">
              <a:buNone/>
            </a:pPr>
            <a:r>
              <a:rPr lang="en-GB" dirty="0" err="1"/>
              <a:t>FasterCapital</a:t>
            </a:r>
            <a:r>
              <a:rPr lang="en-GB" dirty="0"/>
              <a:t> (2025) </a:t>
            </a:r>
            <a:r>
              <a:rPr lang="en-GB" i="1" dirty="0"/>
              <a:t>The importance of cause and effect in business planning</a:t>
            </a:r>
            <a:r>
              <a:rPr lang="en-GB" dirty="0"/>
              <a:t>. Available at: </a:t>
            </a:r>
            <a:r>
              <a:rPr lang="en-GB" dirty="0">
                <a:hlinkClick r:id="rId6"/>
              </a:rPr>
              <a:t>https://fastercapital.com/content/The-Importance-of-Cause-and-Effect-in-Business-Planning.html</a:t>
            </a:r>
            <a:r>
              <a:rPr lang="en-GB" dirty="0"/>
              <a:t> </a:t>
            </a:r>
          </a:p>
          <a:p>
            <a:pPr marL="0" indent="0">
              <a:buNone/>
            </a:pPr>
            <a:r>
              <a:rPr lang="en-GB" dirty="0"/>
              <a:t>Six Sigma Development Solutions, Inc. (2023) </a:t>
            </a:r>
            <a:r>
              <a:rPr lang="en-GB" i="1" dirty="0"/>
              <a:t>What is the cause and effect analysis?</a:t>
            </a:r>
            <a:r>
              <a:rPr lang="en-GB" dirty="0"/>
              <a:t> Available at: </a:t>
            </a:r>
            <a:r>
              <a:rPr lang="en-GB" dirty="0">
                <a:hlinkClick r:id="rId7"/>
              </a:rPr>
              <a:t>https://sixsigmadsi.com/what-is-the-cause-and-effect-analysis/</a:t>
            </a:r>
            <a:r>
              <a:rPr lang="en-GB" dirty="0"/>
              <a:t> </a:t>
            </a:r>
          </a:p>
          <a:p>
            <a:pPr marL="0" indent="0" algn="just">
              <a:buNone/>
            </a:pPr>
            <a:endParaRPr lang="en-GB"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cxnSp>
        <p:nvCxnSpPr>
          <p:cNvPr id="5" name="Straight Connector 4">
            <a:extLst>
              <a:ext uri="{FF2B5EF4-FFF2-40B4-BE49-F238E27FC236}">
                <a16:creationId xmlns:a16="http://schemas.microsoft.com/office/drawing/2014/main" id="{2661EC63-C076-6545-D2F0-427C61C0261B}"/>
              </a:ext>
            </a:extLst>
          </p:cNvPr>
          <p:cNvCxnSpPr/>
          <p:nvPr/>
        </p:nvCxnSpPr>
        <p:spPr>
          <a:xfrm>
            <a:off x="838200" y="1162050"/>
            <a:ext cx="1135380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C4505F59-AA89-8320-0061-5972FE8B0BAF}"/>
              </a:ext>
            </a:extLst>
          </p:cNvPr>
          <p:cNvCxnSpPr>
            <a:cxnSpLocks/>
          </p:cNvCxnSpPr>
          <p:nvPr/>
        </p:nvCxnSpPr>
        <p:spPr>
          <a:xfrm flipV="1">
            <a:off x="671513" y="0"/>
            <a:ext cx="0" cy="68580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1324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7" dur="5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Effect transition="in" filter="randombar(horizontal)">
                                      <p:cBhvr>
                                        <p:cTn id="32" dur="500"/>
                                        <p:tgtEl>
                                          <p:spTgt spid="3">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37" dur="500"/>
                                        <p:tgtEl>
                                          <p:spTgt spid="3">
                                            <p:txEl>
                                              <p:pRg st="10" end="1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42"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lose up image of hands applauding">
            <a:extLst>
              <a:ext uri="{FF2B5EF4-FFF2-40B4-BE49-F238E27FC236}">
                <a16:creationId xmlns:a16="http://schemas.microsoft.com/office/drawing/2014/main" id="{8216413D-82F6-F83E-3751-7A58015F80DC}"/>
              </a:ext>
            </a:extLst>
          </p:cNvPr>
          <p:cNvPicPr>
            <a:picLocks noChangeAspect="1"/>
          </p:cNvPicPr>
          <p:nvPr/>
        </p:nvPicPr>
        <p:blipFill>
          <a:blip r:embed="rId2"/>
          <a:srcRect l="5884" r="-1" b="-1"/>
          <a:stretch>
            <a:fillRect/>
          </a:stretch>
        </p:blipFill>
        <p:spPr>
          <a:xfrm>
            <a:off x="0"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7531610" y="365125"/>
            <a:ext cx="3822189" cy="1899912"/>
          </a:xfrm>
        </p:spPr>
        <p:txBody>
          <a:bodyPr>
            <a:normAutofit/>
          </a:bodyPr>
          <a:lstStyle/>
          <a:p>
            <a:br>
              <a:rPr lang="en-GB" sz="4000" b="1">
                <a:latin typeface="Arial" panose="020B0604020202020204" pitchFamily="34" charset="0"/>
                <a:cs typeface="Arial" panose="020B0604020202020204" pitchFamily="34" charset="0"/>
              </a:rPr>
            </a:br>
            <a:endParaRPr lang="en-GB" sz="40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2736913" y="2689856"/>
            <a:ext cx="6715124" cy="1478288"/>
          </a:xfrm>
        </p:spPr>
        <p:txBody>
          <a:bodyPr>
            <a:normAutofit/>
          </a:bodyPr>
          <a:lstStyle/>
          <a:p>
            <a:endParaRPr lang="en-GB" sz="2000" dirty="0">
              <a:latin typeface="Arial" panose="020B0604020202020204" pitchFamily="34" charset="0"/>
              <a:cs typeface="Arial" panose="020B0604020202020204" pitchFamily="34" charset="0"/>
            </a:endParaRPr>
          </a:p>
          <a:p>
            <a:pPr marL="0" indent="0">
              <a:buNone/>
            </a:pPr>
            <a:r>
              <a:rPr lang="en-GB" sz="45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against red wall">
            <a:extLst>
              <a:ext uri="{FF2B5EF4-FFF2-40B4-BE49-F238E27FC236}">
                <a16:creationId xmlns:a16="http://schemas.microsoft.com/office/drawing/2014/main" id="{AAA2B7D3-BD61-8D5D-C1BD-9C5B81E4B22E}"/>
              </a:ext>
            </a:extLst>
          </p:cNvPr>
          <p:cNvPicPr>
            <a:picLocks noChangeAspect="1"/>
          </p:cNvPicPr>
          <p:nvPr/>
        </p:nvPicPr>
        <p:blipFill>
          <a:blip r:embed="rId2"/>
          <a:srcRect l="14696" r="1"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F841E238-C208-9DC7-9633-2D4653DBF59A}"/>
              </a:ext>
            </a:extLst>
          </p:cNvPr>
          <p:cNvSpPr txBox="1"/>
          <p:nvPr/>
        </p:nvSpPr>
        <p:spPr>
          <a:xfrm>
            <a:off x="620654" y="467686"/>
            <a:ext cx="3074476" cy="2265027"/>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10000" dirty="0">
                <a:latin typeface="+mj-lt"/>
                <a:ea typeface="+mj-ea"/>
                <a:cs typeface="+mj-cs"/>
              </a:rPr>
              <a:t>Q&amp;A</a:t>
            </a:r>
          </a:p>
        </p:txBody>
      </p:sp>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838200" y="2434201"/>
            <a:ext cx="3822189" cy="3742762"/>
          </a:xfrm>
        </p:spPr>
        <p:txBody>
          <a:bodyPr vert="horz" lIns="91440" tIns="45720" rIns="91440" bIns="45720" rtlCol="0">
            <a:normAutofit/>
          </a:bodyPr>
          <a:lstStyle/>
          <a:p>
            <a:endParaRPr lang="en-US" sz="2000"/>
          </a:p>
          <a:p>
            <a:pPr marL="0"/>
            <a:endParaRPr lang="en-US" sz="2000"/>
          </a:p>
        </p:txBody>
      </p:sp>
      <p:cxnSp>
        <p:nvCxnSpPr>
          <p:cNvPr id="6" name="Straight Connector 5">
            <a:extLst>
              <a:ext uri="{FF2B5EF4-FFF2-40B4-BE49-F238E27FC236}">
                <a16:creationId xmlns:a16="http://schemas.microsoft.com/office/drawing/2014/main" id="{864EA73D-941F-5672-44D7-2DC8E3C835AD}"/>
              </a:ext>
            </a:extLst>
          </p:cNvPr>
          <p:cNvCxnSpPr>
            <a:cxnSpLocks/>
          </p:cNvCxnSpPr>
          <p:nvPr/>
        </p:nvCxnSpPr>
        <p:spPr>
          <a:xfrm>
            <a:off x="3800475" y="0"/>
            <a:ext cx="0" cy="6858000"/>
          </a:xfrm>
          <a:prstGeom prst="line">
            <a:avLst/>
          </a:prstGeom>
        </p:spPr>
        <p:style>
          <a:lnRef idx="1">
            <a:schemeClr val="accent2"/>
          </a:lnRef>
          <a:fillRef idx="0">
            <a:schemeClr val="accent2"/>
          </a:fillRef>
          <a:effectRef idx="0">
            <a:schemeClr val="accent2"/>
          </a:effectRef>
          <a:fontRef idx="minor">
            <a:schemeClr val="tx1"/>
          </a:fontRef>
        </p:style>
      </p:cxnSp>
      <p:cxnSp>
        <p:nvCxnSpPr>
          <p:cNvPr id="8" name="Straight Connector 7">
            <a:extLst>
              <a:ext uri="{FF2B5EF4-FFF2-40B4-BE49-F238E27FC236}">
                <a16:creationId xmlns:a16="http://schemas.microsoft.com/office/drawing/2014/main" id="{1B19BEFA-F4FE-0C81-270C-3BBC68B0F98E}"/>
              </a:ext>
            </a:extLst>
          </p:cNvPr>
          <p:cNvCxnSpPr>
            <a:cxnSpLocks/>
          </p:cNvCxnSpPr>
          <p:nvPr/>
        </p:nvCxnSpPr>
        <p:spPr>
          <a:xfrm flipH="1">
            <a:off x="-1" y="2434201"/>
            <a:ext cx="4286251" cy="0"/>
          </a:xfrm>
          <a:prstGeom prst="line">
            <a:avLst/>
          </a:prstGeom>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10160</TotalTime>
  <Words>1481</Words>
  <Application>Microsoft Office PowerPoint</Application>
  <PresentationFormat>Widescreen</PresentationFormat>
  <Paragraphs>115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2013 - 2022 Theme</vt:lpstr>
      <vt:lpstr>PowerPoint Presentation</vt:lpstr>
      <vt:lpstr>Overview of the presentation</vt:lpstr>
      <vt:lpstr> Overview of Basil’s Bakery.  </vt:lpstr>
      <vt:lpstr>Insight into the problems Basil’s Bakery are facing. </vt:lpstr>
      <vt:lpstr>         .</vt:lpstr>
      <vt:lpstr>PESTLE ANALYSIS </vt:lpstr>
      <vt:lpstr> critique of the Cause-and-Effect model </vt:lpstr>
      <vt:lpstr>PowerPoint Presentation</vt:lpstr>
      <vt:lpstr>My Key Findings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Siera shahbaz</cp:lastModifiedBy>
  <cp:revision>99</cp:revision>
  <dcterms:created xsi:type="dcterms:W3CDTF">2024-01-29T11:42:05Z</dcterms:created>
  <dcterms:modified xsi:type="dcterms:W3CDTF">2026-06-20T10:13:52Z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