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5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2" r:id="rId10"/>
    <p:sldMasterId id="2147483674" r:id="rId11"/>
    <p:sldMasterId id="2147483676" r:id="rId12"/>
    <p:sldMasterId id="2147483680" r:id="rId13"/>
    <p:sldMasterId id="2147483692" r:id="rId14"/>
    <p:sldMasterId id="2147483704" r:id="rId15"/>
    <p:sldMasterId id="2147483724" r:id="rId16"/>
    <p:sldMasterId id="2147483712" r:id="rId17"/>
    <p:sldMasterId id="2147483728" r:id="rId18"/>
    <p:sldMasterId id="2147483740" r:id="rId19"/>
  </p:sldMasterIdLst>
  <p:notesMasterIdLst>
    <p:notesMasterId r:id="rId45"/>
  </p:notesMasterIdLst>
  <p:sldIdLst>
    <p:sldId id="256" r:id="rId20"/>
    <p:sldId id="286" r:id="rId21"/>
    <p:sldId id="257" r:id="rId22"/>
    <p:sldId id="273" r:id="rId23"/>
    <p:sldId id="264" r:id="rId24"/>
    <p:sldId id="265" r:id="rId25"/>
    <p:sldId id="274" r:id="rId26"/>
    <p:sldId id="266" r:id="rId27"/>
    <p:sldId id="267" r:id="rId28"/>
    <p:sldId id="268" r:id="rId29"/>
    <p:sldId id="269" r:id="rId30"/>
    <p:sldId id="262" r:id="rId31"/>
    <p:sldId id="270" r:id="rId32"/>
    <p:sldId id="272" r:id="rId33"/>
    <p:sldId id="276" r:id="rId34"/>
    <p:sldId id="291" r:id="rId35"/>
    <p:sldId id="277" r:id="rId36"/>
    <p:sldId id="279" r:id="rId37"/>
    <p:sldId id="280" r:id="rId38"/>
    <p:sldId id="281" r:id="rId39"/>
    <p:sldId id="287" r:id="rId40"/>
    <p:sldId id="288" r:id="rId41"/>
    <p:sldId id="285" r:id="rId42"/>
    <p:sldId id="289" r:id="rId43"/>
    <p:sldId id="290" r:id="rId4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94811"/>
  </p:normalViewPr>
  <p:slideViewPr>
    <p:cSldViewPr snapToGrid="0" snapToObjects="1">
      <p:cViewPr varScale="1">
        <p:scale>
          <a:sx n="106" d="100"/>
          <a:sy n="106" d="100"/>
        </p:scale>
        <p:origin x="966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presProps" Target="presProps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092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94_O20fF4aA?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3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7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81ED7-E4A6-408B-AEC7-74A3BCB57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3" y="2382058"/>
            <a:ext cx="3880287" cy="2093884"/>
          </a:xfrm>
        </p:spPr>
        <p:txBody>
          <a:bodyPr/>
          <a:lstStyle/>
          <a:p>
            <a:pPr algn="ctr"/>
            <a:r>
              <a:rPr lang="en-GB" dirty="0"/>
              <a:t>BMMB7004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Environmental Sustainability in the Hospitality Industry</a:t>
            </a:r>
          </a:p>
        </p:txBody>
      </p:sp>
    </p:spTree>
    <p:extLst>
      <p:ext uri="{BB962C8B-B14F-4D97-AF65-F5344CB8AC3E}">
        <p14:creationId xmlns:p14="http://schemas.microsoft.com/office/powerpoint/2010/main" val="187431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lant growing in a concrete crack">
            <a:extLst>
              <a:ext uri="{FF2B5EF4-FFF2-40B4-BE49-F238E27FC236}">
                <a16:creationId xmlns:a16="http://schemas.microsoft.com/office/drawing/2014/main" id="{525914B6-8442-4317-A51F-FC863B25B9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99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500" dirty="0">
                <a:solidFill>
                  <a:srgbClr val="FFFFFF"/>
                </a:solidFill>
                <a:latin typeface="+mj-lt"/>
                <a:cs typeface="+mj-cs"/>
              </a:rPr>
              <a:t>What is  </a:t>
            </a:r>
            <a:br>
              <a:rPr lang="en-US" sz="4500" dirty="0">
                <a:solidFill>
                  <a:srgbClr val="FFFFFF"/>
                </a:solidFill>
                <a:latin typeface="+mj-lt"/>
                <a:cs typeface="+mj-cs"/>
              </a:rPr>
            </a:br>
            <a:r>
              <a:rPr lang="en-US" sz="4500" dirty="0">
                <a:solidFill>
                  <a:srgbClr val="FFFFFF"/>
                </a:solidFill>
                <a:latin typeface="+mj-lt"/>
                <a:cs typeface="+mj-cs"/>
              </a:rPr>
              <a:t>Sustainability Influence?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The Most Eco-friendly Hotel in Mallorca | Sustainable Travel &amp; Eco-Tourism">
            <a:hlinkClick r:id="" action="ppaction://media"/>
            <a:extLst>
              <a:ext uri="{FF2B5EF4-FFF2-40B4-BE49-F238E27FC236}">
                <a16:creationId xmlns:a16="http://schemas.microsoft.com/office/drawing/2014/main" id="{C643B537-9146-416E-8F8F-69EEB8077C3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038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831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3FD122-246B-4244-837A-CE4DC3A9334D}"/>
              </a:ext>
            </a:extLst>
          </p:cNvPr>
          <p:cNvSpPr txBox="1"/>
          <p:nvPr/>
        </p:nvSpPr>
        <p:spPr>
          <a:xfrm>
            <a:off x="123245" y="1768028"/>
            <a:ext cx="24211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Finding a point of reference to inspire </a:t>
            </a:r>
          </a:p>
          <a:p>
            <a:r>
              <a:rPr lang="en-GB" dirty="0">
                <a:solidFill>
                  <a:schemeClr val="bg1"/>
                </a:solidFill>
              </a:rPr>
              <a:t>a sustainability consciousness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625AAA-0AAD-47CD-AC8F-3A024379F354}"/>
              </a:ext>
            </a:extLst>
          </p:cNvPr>
          <p:cNvSpPr txBox="1"/>
          <p:nvPr/>
        </p:nvSpPr>
        <p:spPr>
          <a:xfrm>
            <a:off x="3148717" y="1395123"/>
            <a:ext cx="565337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Maree Stansfield is a researcher at the New Zealand School of Tourism. </a:t>
            </a:r>
          </a:p>
          <a:p>
            <a:r>
              <a:rPr lang="en-GB" dirty="0"/>
              <a:t>Her research is focused on how to inspire and facilitate sustainability consciousness and uptake in tourism, hospitality and education.</a:t>
            </a:r>
          </a:p>
        </p:txBody>
      </p:sp>
      <p:pic>
        <p:nvPicPr>
          <p:cNvPr id="7" name="Picture 6" descr="A picture containing text, nature, mountain, night sky&#10;&#10;Description automatically generated">
            <a:extLst>
              <a:ext uri="{FF2B5EF4-FFF2-40B4-BE49-F238E27FC236}">
                <a16:creationId xmlns:a16="http://schemas.microsoft.com/office/drawing/2014/main" id="{A5F468ED-C261-4ECA-BC55-AE4432371F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2188" y="3038622"/>
            <a:ext cx="5826539" cy="327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677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7038E62B-0D4D-42C3-BD56-183A4D431A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4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E8B249-216A-4807-9877-F9CEE50F7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500">
                <a:solidFill>
                  <a:srgbClr val="FFFFFF"/>
                </a:solidFill>
              </a:rPr>
              <a:t>What influences you regarding sustainability?</a:t>
            </a:r>
          </a:p>
        </p:txBody>
      </p:sp>
    </p:spTree>
    <p:extLst>
      <p:ext uri="{BB962C8B-B14F-4D97-AF65-F5344CB8AC3E}">
        <p14:creationId xmlns:p14="http://schemas.microsoft.com/office/powerpoint/2010/main" val="408996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F635D-DDDC-47A0-B244-AC5E6A119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17" y="2231626"/>
            <a:ext cx="8945216" cy="2117738"/>
          </a:xfrm>
        </p:spPr>
        <p:txBody>
          <a:bodyPr/>
          <a:lstStyle/>
          <a:p>
            <a:pPr algn="ctr"/>
            <a:r>
              <a:rPr lang="en-GB" sz="4000" dirty="0"/>
              <a:t>How do the following images make you feel?</a:t>
            </a:r>
          </a:p>
        </p:txBody>
      </p:sp>
    </p:spTree>
    <p:extLst>
      <p:ext uri="{BB962C8B-B14F-4D97-AF65-F5344CB8AC3E}">
        <p14:creationId xmlns:p14="http://schemas.microsoft.com/office/powerpoint/2010/main" val="56502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nature, shore&#10;&#10;Description automatically generated">
            <a:extLst>
              <a:ext uri="{FF2B5EF4-FFF2-40B4-BE49-F238E27FC236}">
                <a16:creationId xmlns:a16="http://schemas.microsoft.com/office/drawing/2014/main" id="{22E694F0-971F-48C8-886E-5C21F3AFD0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" r="23786" b="1"/>
          <a:stretch/>
        </p:blipFill>
        <p:spPr>
          <a:xfrm>
            <a:off x="4216674" y="10"/>
            <a:ext cx="4927327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Picture 4" descr="A large pile of trash on a beach&#10;&#10;Description automatically generated with medium confidence">
            <a:extLst>
              <a:ext uri="{FF2B5EF4-FFF2-40B4-BE49-F238E27FC236}">
                <a16:creationId xmlns:a16="http://schemas.microsoft.com/office/drawing/2014/main" id="{6B48060F-7C89-4949-93B7-C51CD49CAF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600" r="2" b="2"/>
          <a:stretch/>
        </p:blipFill>
        <p:spPr>
          <a:xfrm>
            <a:off x="3136508" y="3887894"/>
            <a:ext cx="6007493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3" name="Picture 2" descr="A picture containing water, sport, swimming, water sport&#10;&#10;Description automatically generated">
            <a:extLst>
              <a:ext uri="{FF2B5EF4-FFF2-40B4-BE49-F238E27FC236}">
                <a16:creationId xmlns:a16="http://schemas.microsoft.com/office/drawing/2014/main" id="{35A3277B-6EBB-434B-BF19-0F8D979A5A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257" r="26151" b="-1"/>
          <a:stretch/>
        </p:blipFill>
        <p:spPr>
          <a:xfrm>
            <a:off x="20" y="10"/>
            <a:ext cx="5627313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3749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cow, ground, outdoor, standing&#10;&#10;Description automatically generated">
            <a:extLst>
              <a:ext uri="{FF2B5EF4-FFF2-40B4-BE49-F238E27FC236}">
                <a16:creationId xmlns:a16="http://schemas.microsoft.com/office/drawing/2014/main" id="{F43E76DF-596B-4DEF-8287-7128BF9EFA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13" r="4465"/>
          <a:stretch/>
        </p:blipFill>
        <p:spPr>
          <a:xfrm>
            <a:off x="4216674" y="10"/>
            <a:ext cx="4927327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3" name="Picture 2" descr="A picture containing outdoor, nature&#10;&#10;Description automatically generated">
            <a:extLst>
              <a:ext uri="{FF2B5EF4-FFF2-40B4-BE49-F238E27FC236}">
                <a16:creationId xmlns:a16="http://schemas.microsoft.com/office/drawing/2014/main" id="{56A6AA1E-0459-4B58-A310-4192E930A8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5" r="908" b="1"/>
          <a:stretch/>
        </p:blipFill>
        <p:spPr>
          <a:xfrm>
            <a:off x="3136508" y="3887894"/>
            <a:ext cx="6007493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5" name="Picture 4" descr="A picture containing outdoor, several&#10;&#10;Description automatically generated">
            <a:extLst>
              <a:ext uri="{FF2B5EF4-FFF2-40B4-BE49-F238E27FC236}">
                <a16:creationId xmlns:a16="http://schemas.microsoft.com/office/drawing/2014/main" id="{095EAA96-5105-4F00-A63D-5EFB8ED1C4C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51" r="2009" b="1"/>
          <a:stretch/>
        </p:blipFill>
        <p:spPr>
          <a:xfrm>
            <a:off x="20" y="10"/>
            <a:ext cx="5627313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34196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person, outdoor, loudspeaker, megaphone&#10;&#10;Description automatically generated">
            <a:extLst>
              <a:ext uri="{FF2B5EF4-FFF2-40B4-BE49-F238E27FC236}">
                <a16:creationId xmlns:a16="http://schemas.microsoft.com/office/drawing/2014/main" id="{55C1DFBD-DF6C-48CE-8160-392751CA61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3" r="-3" b="-3"/>
          <a:stretch/>
        </p:blipFill>
        <p:spPr>
          <a:xfrm>
            <a:off x="4216674" y="10"/>
            <a:ext cx="4927327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3" name="Picture 2" descr="A picture containing boat, water, outdoor, sky&#10;&#10;Description automatically generated">
            <a:extLst>
              <a:ext uri="{FF2B5EF4-FFF2-40B4-BE49-F238E27FC236}">
                <a16:creationId xmlns:a16="http://schemas.microsoft.com/office/drawing/2014/main" id="{7586528D-CA4A-40CD-8C07-ABA3C976AC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106" r="2" b="2"/>
          <a:stretch/>
        </p:blipFill>
        <p:spPr>
          <a:xfrm>
            <a:off x="3136508" y="3887894"/>
            <a:ext cx="6007493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5" name="Picture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0B25F96F-B616-4B46-825B-4823E1ED39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632" r="23238" b="1"/>
          <a:stretch/>
        </p:blipFill>
        <p:spPr>
          <a:xfrm>
            <a:off x="20" y="10"/>
            <a:ext cx="5627313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3746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505D0-1044-4039-A170-27A14F17B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5" y="2501970"/>
            <a:ext cx="8058149" cy="1418023"/>
          </a:xfrm>
        </p:spPr>
        <p:txBody>
          <a:bodyPr/>
          <a:lstStyle/>
          <a:p>
            <a:pPr algn="ctr"/>
            <a:r>
              <a:rPr lang="en-GB" sz="4400" dirty="0"/>
              <a:t>Easy conversion and action!</a:t>
            </a:r>
          </a:p>
        </p:txBody>
      </p:sp>
    </p:spTree>
    <p:extLst>
      <p:ext uri="{BB962C8B-B14F-4D97-AF65-F5344CB8AC3E}">
        <p14:creationId xmlns:p14="http://schemas.microsoft.com/office/powerpoint/2010/main" val="4185668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574752F-6807-4C1B-A5DA-9E9A3DC1479D}"/>
              </a:ext>
            </a:extLst>
          </p:cNvPr>
          <p:cNvSpPr txBox="1"/>
          <p:nvPr/>
        </p:nvSpPr>
        <p:spPr>
          <a:xfrm>
            <a:off x="3069203" y="1601613"/>
            <a:ext cx="593167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Theme 1 </a:t>
            </a:r>
          </a:p>
          <a:p>
            <a:r>
              <a:rPr lang="en-GB" dirty="0"/>
              <a:t>(within the work of Maree Stansfield).</a:t>
            </a:r>
          </a:p>
          <a:p>
            <a:r>
              <a:rPr lang="en-GB" dirty="0"/>
              <a:t>Participants are value-laden and action-orientated collaborators who envision the future based on a reasonable knowledge base. </a:t>
            </a:r>
          </a:p>
          <a:p>
            <a:endParaRPr lang="en-GB" dirty="0"/>
          </a:p>
          <a:p>
            <a:r>
              <a:rPr lang="en-GB" dirty="0"/>
              <a:t>They subscribe to intergenerational equity, understand cause and effect and will act in accord with an internal locus of control. </a:t>
            </a:r>
          </a:p>
          <a:p>
            <a:endParaRPr lang="en-GB" dirty="0"/>
          </a:p>
          <a:p>
            <a:r>
              <a:rPr lang="en-GB" dirty="0"/>
              <a:t>These individuals have the capacity to reflect, process ideas and offer solutions. </a:t>
            </a:r>
          </a:p>
          <a:p>
            <a:endParaRPr lang="en-GB" dirty="0"/>
          </a:p>
          <a:p>
            <a:r>
              <a:rPr lang="en-GB" dirty="0"/>
              <a:t>They offer promise as leaders and knowledge sharers</a:t>
            </a:r>
          </a:p>
        </p:txBody>
      </p:sp>
    </p:spTree>
    <p:extLst>
      <p:ext uri="{BB962C8B-B14F-4D97-AF65-F5344CB8AC3E}">
        <p14:creationId xmlns:p14="http://schemas.microsoft.com/office/powerpoint/2010/main" val="2345709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jumping in the air&#10;&#10;Description automatically generated with medium confidence">
            <a:extLst>
              <a:ext uri="{FF2B5EF4-FFF2-40B4-BE49-F238E27FC236}">
                <a16:creationId xmlns:a16="http://schemas.microsoft.com/office/drawing/2014/main" id="{376C107B-48A4-462D-AE2B-B71994D943C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96" r="-2" b="-2"/>
          <a:stretch/>
        </p:blipFill>
        <p:spPr>
          <a:xfrm>
            <a:off x="4216674" y="10"/>
            <a:ext cx="4927327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Picture 4" descr="A picture containing person, outdoor, hand&#10;&#10;Description automatically generated">
            <a:extLst>
              <a:ext uri="{FF2B5EF4-FFF2-40B4-BE49-F238E27FC236}">
                <a16:creationId xmlns:a16="http://schemas.microsoft.com/office/drawing/2014/main" id="{A2F39A90-9452-4BD9-BA98-D3D1587D1E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52" r="2" b="24082"/>
          <a:stretch/>
        </p:blipFill>
        <p:spPr>
          <a:xfrm>
            <a:off x="3136508" y="3887894"/>
            <a:ext cx="6007493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BA9ECA41-89C7-416E-B0FC-C9CE41C5D75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024" r="30203" b="-1"/>
          <a:stretch/>
        </p:blipFill>
        <p:spPr>
          <a:xfrm>
            <a:off x="20" y="10"/>
            <a:ext cx="5627313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263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5A955-A63D-49CF-9918-50C2E4A74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could we influence others?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How do we influence groups?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Take 30 minutes considering this, then we’ll discuss</a:t>
            </a:r>
          </a:p>
        </p:txBody>
      </p:sp>
    </p:spTree>
    <p:extLst>
      <p:ext uri="{BB962C8B-B14F-4D97-AF65-F5344CB8AC3E}">
        <p14:creationId xmlns:p14="http://schemas.microsoft.com/office/powerpoint/2010/main" val="1193488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32C5A46-CC61-4AAC-A6B9-D2041CF7FF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4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73DC5-43A7-46E6-AF73-A9337BBD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>
            <a:normAutofit/>
          </a:bodyPr>
          <a:lstStyle/>
          <a:p>
            <a:pPr algn="ctr"/>
            <a:r>
              <a:rPr lang="en-GB" sz="3100">
                <a:solidFill>
                  <a:schemeClr val="tx1">
                    <a:lumMod val="85000"/>
                    <a:lumOff val="15000"/>
                  </a:schemeClr>
                </a:solidFill>
              </a:rPr>
              <a:t>So how could we influence for a positive change?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740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D8D29-A675-4BEE-A694-B663FD59D0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044" y="624688"/>
            <a:ext cx="6858000" cy="1738265"/>
          </a:xfrm>
        </p:spPr>
        <p:txBody>
          <a:bodyPr/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Theme 4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(within the work of Maree Stansfield).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8767F-09D2-4870-AC45-731BDA9C28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044" y="2388872"/>
            <a:ext cx="8335978" cy="1655762"/>
          </a:xfrm>
        </p:spPr>
        <p:txBody>
          <a:bodyPr/>
          <a:lstStyle/>
          <a:p>
            <a:pPr algn="just"/>
            <a:r>
              <a:rPr lang="en-GB" sz="1800" dirty="0"/>
              <a:t>Is represented by people who appear disinterested in sustainability.</a:t>
            </a:r>
          </a:p>
          <a:p>
            <a:pPr algn="just"/>
            <a:r>
              <a:rPr lang="en-GB" sz="1800" dirty="0"/>
              <a:t>They exhibit an external force of control and do not contribute beyond the bare minimum</a:t>
            </a:r>
          </a:p>
        </p:txBody>
      </p:sp>
    </p:spTree>
    <p:extLst>
      <p:ext uri="{BB962C8B-B14F-4D97-AF65-F5344CB8AC3E}">
        <p14:creationId xmlns:p14="http://schemas.microsoft.com/office/powerpoint/2010/main" val="577910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E009A45B-9A68-4937-81CD-A1AEC72395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01" r="3568" b="2"/>
          <a:stretch/>
        </p:blipFill>
        <p:spPr>
          <a:xfrm>
            <a:off x="4216674" y="10"/>
            <a:ext cx="4927327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3" name="Picture 2" descr="A picture containing text, crowd&#10;&#10;Description automatically generated">
            <a:extLst>
              <a:ext uri="{FF2B5EF4-FFF2-40B4-BE49-F238E27FC236}">
                <a16:creationId xmlns:a16="http://schemas.microsoft.com/office/drawing/2014/main" id="{4FC90546-A7CB-48FA-A1F3-DA9AE39694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148" r="2" b="1750"/>
          <a:stretch/>
        </p:blipFill>
        <p:spPr>
          <a:xfrm>
            <a:off x="3136508" y="3887894"/>
            <a:ext cx="6007493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7" name="Picture 6" descr="A picture containing text, handwear&#10;&#10;Description automatically generated">
            <a:extLst>
              <a:ext uri="{FF2B5EF4-FFF2-40B4-BE49-F238E27FC236}">
                <a16:creationId xmlns:a16="http://schemas.microsoft.com/office/drawing/2014/main" id="{82F12F65-8639-4700-A386-703F786695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191" r="19268"/>
          <a:stretch/>
        </p:blipFill>
        <p:spPr>
          <a:xfrm>
            <a:off x="20" y="10"/>
            <a:ext cx="5627313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86591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sign&#10;&#10;Description automatically generated with low confidence">
            <a:extLst>
              <a:ext uri="{FF2B5EF4-FFF2-40B4-BE49-F238E27FC236}">
                <a16:creationId xmlns:a16="http://schemas.microsoft.com/office/drawing/2014/main" id="{930E716F-2059-4B30-BE43-A73D483789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636" b="-3"/>
          <a:stretch/>
        </p:blipFill>
        <p:spPr>
          <a:xfrm>
            <a:off x="4216674" y="10"/>
            <a:ext cx="4927327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3" name="Picture 2" descr="A picture containing outdoor, ground, grass, dry&#10;&#10;Description automatically generated">
            <a:extLst>
              <a:ext uri="{FF2B5EF4-FFF2-40B4-BE49-F238E27FC236}">
                <a16:creationId xmlns:a16="http://schemas.microsoft.com/office/drawing/2014/main" id="{CA8BDC90-A46D-49CF-8E0F-51AF24314ED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367" r="2" b="10288"/>
          <a:stretch/>
        </p:blipFill>
        <p:spPr>
          <a:xfrm>
            <a:off x="3136508" y="3887894"/>
            <a:ext cx="6007493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7" name="Picture 6" descr="A large iceberg in the water&#10;&#10;Description automatically generated with medium confidence">
            <a:extLst>
              <a:ext uri="{FF2B5EF4-FFF2-40B4-BE49-F238E27FC236}">
                <a16:creationId xmlns:a16="http://schemas.microsoft.com/office/drawing/2014/main" id="{ACF16C7C-F949-4F0D-97D0-646CA58B8B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880" r="21553"/>
          <a:stretch/>
        </p:blipFill>
        <p:spPr>
          <a:xfrm>
            <a:off x="20" y="10"/>
            <a:ext cx="5627313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625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4B2ABD6E-ACAF-434D-9976-6C4110D7FE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" y="7961"/>
            <a:ext cx="9143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3EEB43-CAC7-41BB-89FD-9F78E81D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95" y="4110611"/>
            <a:ext cx="9072438" cy="275534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500" dirty="0">
                <a:solidFill>
                  <a:srgbClr val="FFFFFF"/>
                </a:solidFill>
              </a:rPr>
              <a:t>Think as a Leader… a people manager… what would you do?</a:t>
            </a:r>
            <a:br>
              <a:rPr lang="en-US" sz="4500" dirty="0">
                <a:solidFill>
                  <a:srgbClr val="FFFFFF"/>
                </a:solidFill>
              </a:rPr>
            </a:br>
            <a:br>
              <a:rPr lang="en-US" sz="4500" dirty="0">
                <a:solidFill>
                  <a:srgbClr val="FFFFFF"/>
                </a:solidFill>
              </a:rPr>
            </a:br>
            <a:r>
              <a:rPr lang="en-US" sz="4500" dirty="0">
                <a:solidFill>
                  <a:srgbClr val="FFFFFF"/>
                </a:solidFill>
              </a:rPr>
              <a:t>Make some notes… take 20 minutes then we’ll discuss</a:t>
            </a:r>
          </a:p>
        </p:txBody>
      </p:sp>
    </p:spTree>
    <p:extLst>
      <p:ext uri="{BB962C8B-B14F-4D97-AF65-F5344CB8AC3E}">
        <p14:creationId xmlns:p14="http://schemas.microsoft.com/office/powerpoint/2010/main" val="114358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C6AC3940-DF0E-44C9-9194-7C1131E701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" b="2407"/>
          <a:stretch/>
        </p:blipFill>
        <p:spPr>
          <a:xfrm>
            <a:off x="4216674" y="10"/>
            <a:ext cx="4927327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ADDBC4-10F5-47D5-9044-3D00A3C8BF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582" r="2" b="8526"/>
          <a:stretch/>
        </p:blipFill>
        <p:spPr>
          <a:xfrm>
            <a:off x="3136508" y="3887894"/>
            <a:ext cx="6007493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38152F6-11BA-49ED-A558-4E0463F0549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52" r="14793"/>
          <a:stretch/>
        </p:blipFill>
        <p:spPr>
          <a:xfrm>
            <a:off x="20" y="10"/>
            <a:ext cx="5627313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003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FB4CE52B-574D-4399-9518-E2A42EA919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23" b="10154"/>
          <a:stretch/>
        </p:blipFill>
        <p:spPr>
          <a:xfrm>
            <a:off x="1" y="0"/>
            <a:ext cx="4537710" cy="3383280"/>
          </a:xfrm>
          <a:prstGeom prst="rect">
            <a:avLst/>
          </a:prstGeom>
        </p:spPr>
      </p:pic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7B0CE978-07C7-4775-8D1A-A2D01DBD51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3474720"/>
            <a:ext cx="4537710" cy="252851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7710" y="0"/>
            <a:ext cx="6858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459486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indoor, wall, bathroom, sink&#10;&#10;Description automatically generated">
            <a:extLst>
              <a:ext uri="{FF2B5EF4-FFF2-40B4-BE49-F238E27FC236}">
                <a16:creationId xmlns:a16="http://schemas.microsoft.com/office/drawing/2014/main" id="{41AB6AD0-4207-4E54-B5F0-17CB2EA22A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6291" y="-1"/>
            <a:ext cx="4537710" cy="6003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80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ir, outdoor&#10;&#10;Description automatically generated">
            <a:extLst>
              <a:ext uri="{FF2B5EF4-FFF2-40B4-BE49-F238E27FC236}">
                <a16:creationId xmlns:a16="http://schemas.microsoft.com/office/drawing/2014/main" id="{A7212C94-7C91-4CE0-9217-44633C1C21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4537708" cy="3383279"/>
          </a:xfrm>
          <a:prstGeom prst="rect">
            <a:avLst/>
          </a:prstGeom>
        </p:spPr>
      </p:pic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7B92D360-49BF-4508-9918-4F0E6DDBFC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3474720"/>
            <a:ext cx="4537710" cy="25364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7710" y="0"/>
            <a:ext cx="6858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459486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sky, building, outdoor&#10;&#10;Description automatically generated">
            <a:extLst>
              <a:ext uri="{FF2B5EF4-FFF2-40B4-BE49-F238E27FC236}">
                <a16:creationId xmlns:a16="http://schemas.microsoft.com/office/drawing/2014/main" id="{055D0BD1-7E95-4940-9C30-A902BE2579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6291" y="0"/>
            <a:ext cx="4537710" cy="6011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55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4C7B8-C86F-4E9E-A1A4-C20DFDCEF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649" y="2496074"/>
            <a:ext cx="7886700" cy="1325563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 descr="A picture containing appliance, indoor&#10;&#10;Description automatically generated">
            <a:extLst>
              <a:ext uri="{FF2B5EF4-FFF2-40B4-BE49-F238E27FC236}">
                <a16:creationId xmlns:a16="http://schemas.microsoft.com/office/drawing/2014/main" id="{663CFE7B-AFD3-4E7C-9372-377D4E8B0D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0827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3A782D-9EF5-46C9-8866-71BC47E6F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1139" y="-114295"/>
            <a:ext cx="4267622" cy="4462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09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D91D4-E1F3-46AD-A2C4-B97786F5C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3" y="2366797"/>
            <a:ext cx="4330838" cy="3607785"/>
          </a:xfrm>
        </p:spPr>
        <p:txBody>
          <a:bodyPr/>
          <a:lstStyle/>
          <a:p>
            <a:r>
              <a:rPr lang="en-GB" dirty="0"/>
              <a:t>Any questions about your work please contact me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j.griffith-parry@uwtsd.ac.uk</a:t>
            </a:r>
          </a:p>
        </p:txBody>
      </p:sp>
    </p:spTree>
    <p:extLst>
      <p:ext uri="{BB962C8B-B14F-4D97-AF65-F5344CB8AC3E}">
        <p14:creationId xmlns:p14="http://schemas.microsoft.com/office/powerpoint/2010/main" val="142118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001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116</TotalTime>
  <Words>272</Words>
  <Application>Microsoft Office PowerPoint</Application>
  <PresentationFormat>On-screen Show (4:3)</PresentationFormat>
  <Paragraphs>26</Paragraphs>
  <Slides>25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25</vt:i4>
      </vt:variant>
    </vt:vector>
  </HeadingPairs>
  <TitlesOfParts>
    <vt:vector size="44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BMMB7004  Environmental Sustainability in the Hospitality Industry</vt:lpstr>
      <vt:lpstr>What is   Sustainability Influence?</vt:lpstr>
      <vt:lpstr>PowerPoint Presentation</vt:lpstr>
      <vt:lpstr>PowerPoint Presentation</vt:lpstr>
      <vt:lpstr>What influences you regarding sustainability?</vt:lpstr>
      <vt:lpstr>How do the following images make you feel?</vt:lpstr>
      <vt:lpstr>PowerPoint Presentation</vt:lpstr>
      <vt:lpstr>PowerPoint Presentation</vt:lpstr>
      <vt:lpstr>PowerPoint Presentation</vt:lpstr>
      <vt:lpstr>Easy conversion and action!</vt:lpstr>
      <vt:lpstr>PowerPoint Presentation</vt:lpstr>
      <vt:lpstr>PowerPoint Presentation</vt:lpstr>
      <vt:lpstr>How could we influence others?    How do we influence groups?    Take 30 minutes considering this, then we’ll discuss</vt:lpstr>
      <vt:lpstr>So how could we influence for a positive change?</vt:lpstr>
      <vt:lpstr>Theme 4 (within the work of Maree Stansfield). </vt:lpstr>
      <vt:lpstr>PowerPoint Presentation</vt:lpstr>
      <vt:lpstr>PowerPoint Presentation</vt:lpstr>
      <vt:lpstr>Think as a Leader… a people manager… what would you do?  Make some notes… take 20 minutes then we’ll discuss</vt:lpstr>
      <vt:lpstr>PowerPoint Presentation</vt:lpstr>
      <vt:lpstr>PowerPoint Presentation</vt:lpstr>
      <vt:lpstr>PowerPoint Presentation</vt:lpstr>
      <vt:lpstr>PowerPoint Presentation</vt:lpstr>
      <vt:lpstr>Any questions about your work please contact me  j.griffith-parry@uwtsd.ac.uk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Jayne Griffith Parry</cp:lastModifiedBy>
  <cp:revision>12</cp:revision>
  <dcterms:created xsi:type="dcterms:W3CDTF">2021-03-10T12:10:47Z</dcterms:created>
  <dcterms:modified xsi:type="dcterms:W3CDTF">2022-01-25T14:19:31Z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