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028"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873" autoAdjust="0"/>
  </p:normalViewPr>
  <p:slideViewPr>
    <p:cSldViewPr snapToGrid="0" showGuides="1">
      <p:cViewPr varScale="1">
        <p:scale>
          <a:sx n="71" d="100"/>
          <a:sy n="71" d="100"/>
        </p:scale>
        <p:origin x="1138" y="53"/>
      </p:cViewPr>
      <p:guideLst>
        <p:guide orient="horz" pos="2183"/>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3F68AF-67BC-4042-8317-6ACB0818D6EE}" type="datetimeFigureOut">
              <a:rPr lang="en-IN" smtClean="0"/>
              <a:pPr/>
              <a:t>12-11-2021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2A72FE-6536-45CF-A56B-A8209C4BB6F2}" type="slidenum">
              <a:rPr lang="en-IN" smtClean="0"/>
              <a:pPr/>
              <a:t>‹#›</a:t>
            </a:fld>
            <a:endParaRPr lang="en-IN"/>
          </a:p>
        </p:txBody>
      </p:sp>
    </p:spTree>
    <p:extLst>
      <p:ext uri="{BB962C8B-B14F-4D97-AF65-F5344CB8AC3E}">
        <p14:creationId xmlns:p14="http://schemas.microsoft.com/office/powerpoint/2010/main" val="3259809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provides a concise description of Moor Hall. The company aims to utilize its terrace area throughout the year to grab customer attention. The company has already lost the majority of its customers due to dining restrictions. The presentation also investigates success criteria and risk assessment based on the above project.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2</a:t>
            </a:fld>
            <a:endParaRPr lang="en-IN"/>
          </a:p>
        </p:txBody>
      </p:sp>
    </p:spTree>
    <p:extLst>
      <p:ext uri="{BB962C8B-B14F-4D97-AF65-F5344CB8AC3E}">
        <p14:creationId xmlns:p14="http://schemas.microsoft.com/office/powerpoint/2010/main" val="3157379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Moor Hall is a small restaurant in the UK that offers exciting dining services for customers. However, the restaurant is facing several restrictions in their dining times and table numbers due to the immense global pandemic. Thus, Moor Hall wanted to utilize their outside terrace space throughout the year to manage its day-to-day operations. In such conditions, The Company may try to add fireplace and heating lamps on their outdoor terrace. In this way, the restaurant can encourage customers to use outside terrace areas in winter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Burghate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2018). The company may also build a separate roof on their outside dining areas to keep guests warmer during winter seasons. On the other side, the company may also set their tables and chairs at a 2-meter distance within the outdoor terrace to maintain social distancing among customers. In this way, Moor Hall may be able to utilize its outdoor terrace areas in both the summer and winter seasons. The above extension is quite essential for the long-term growth of the business.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3</a:t>
            </a:fld>
            <a:endParaRPr lang="en-IN"/>
          </a:p>
        </p:txBody>
      </p:sp>
    </p:spTree>
    <p:extLst>
      <p:ext uri="{BB962C8B-B14F-4D97-AF65-F5344CB8AC3E}">
        <p14:creationId xmlns:p14="http://schemas.microsoft.com/office/powerpoint/2010/main" val="1267133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Moor Hall may use multiple social media platforms such as Facebook, Twitter, and Instagram to collect valuable feedback from customers. The company may ask customers that whether they want to use outside terrace areas within winter seasons or not. The company may also introduce digital menu boards and virtual information displays to attract customers for outdoor terrace settings in both the summer and winter seasons. During this pandemic, the company may also consider safety protocols within the outdoor terrace to gain customer appreciation (Urbinati et al., 2020). The company may also provide all relevant instructions to employees to manage their outdoor dining area during winter. In the post-lockdown measures, Moor Hall will implement several safety measures such as encouraging employees to wear a mask and making sure that customers do not face any temperature issues. Apart from this, the company may also conduct weekly management meetings with employees to discuss outdoor dining area extension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Sapathai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et al., 2020). Apart from this, the company may also add LED lighting and light music to create a memorable experience for customers.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4</a:t>
            </a:fld>
            <a:endParaRPr lang="en-IN"/>
          </a:p>
        </p:txBody>
      </p:sp>
    </p:spTree>
    <p:extLst>
      <p:ext uri="{BB962C8B-B14F-4D97-AF65-F5344CB8AC3E}">
        <p14:creationId xmlns:p14="http://schemas.microsoft.com/office/powerpoint/2010/main" val="3722641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At first, Moor Hall will provide a separate handbook to employees and customers regarding social distancing protocols within outdooring dining areas. The company will also ensure that all customers have worn masks and other protective measures in outside dining areas during COVID 19 restrictions (</a:t>
            </a:r>
            <a:r>
              <a:rPr lang="en-IN" sz="1800" dirty="0" err="1">
                <a:effectLst/>
                <a:latin typeface="Times New Roman" panose="02020603050405020304" pitchFamily="18" charset="0"/>
                <a:ea typeface="Calibri" panose="020F0502020204030204" pitchFamily="34" charset="0"/>
              </a:rPr>
              <a:t>Burghate</a:t>
            </a:r>
            <a:r>
              <a:rPr lang="en-IN" sz="1800" dirty="0">
                <a:effectLst/>
                <a:latin typeface="Times New Roman" panose="02020603050405020304" pitchFamily="18" charset="0"/>
                <a:ea typeface="Calibri" panose="020F0502020204030204" pitchFamily="34" charset="0"/>
              </a:rPr>
              <a:t>, 2018). During winter seasons, Moor Hall may also introduce commercial patio heaters around customers' tables to radiate heat. In this way, Customers may remain comfortable within outdoor dining areas throughout the year. The company may also create sufficient fireplaces in outdoor dining areas during winter nights to create a warm experience for customers. The restaurant may also ask customers to not use plastics for environmental concerns. On the other side, The Company will pay much attention to seasonable ambiance and décor to grab customer attention. In certain circumstances, The Company may also keep their lightning low to help customers in exploring stunning views of winter nights (AI-</a:t>
            </a:r>
            <a:r>
              <a:rPr lang="en-IN" sz="1800" dirty="0" err="1">
                <a:effectLst/>
                <a:latin typeface="Times New Roman" panose="02020603050405020304" pitchFamily="18" charset="0"/>
                <a:ea typeface="Calibri" panose="020F0502020204030204" pitchFamily="34" charset="0"/>
              </a:rPr>
              <a:t>Kasasbeh</a:t>
            </a:r>
            <a:r>
              <a:rPr lang="en-IN" sz="1800" dirty="0">
                <a:effectLst/>
                <a:latin typeface="Times New Roman" panose="02020603050405020304" pitchFamily="18" charset="0"/>
                <a:ea typeface="Calibri" panose="020F0502020204030204" pitchFamily="34" charset="0"/>
              </a:rPr>
              <a:t> et al., 2020). Considering COVID 19 pandemic, the company very well knows that customers are becoming more conscious of their health. Thus, Moor Hall may implement a new diverse vegan menu to attract large customers. The restaurant may introduce exclusive starters such as hot cocktails for their outdoor guests. The company may also take advantage of promotional campaigns to spread huge awareness among customers regarding extension in outdoor dining areas. Apart from this, the company will try to manage its financial budget for all the required heating theatres and other safety protocols within outdoor terrace areas (Eskerod and Larsen, 2018). </a:t>
            </a:r>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5</a:t>
            </a:fld>
            <a:endParaRPr lang="en-IN"/>
          </a:p>
        </p:txBody>
      </p:sp>
    </p:spTree>
    <p:extLst>
      <p:ext uri="{BB962C8B-B14F-4D97-AF65-F5344CB8AC3E}">
        <p14:creationId xmlns:p14="http://schemas.microsoft.com/office/powerpoint/2010/main" val="927626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Moor Hall may use different key performance indicators to make sure that whether everything is in the right direction or not. The company may also use different digital marketing tools to track that whether customers are attracted to their new outdoor dining campaigns or not (</a:t>
            </a:r>
            <a:r>
              <a:rPr lang="en-IN" sz="1800" dirty="0" err="1">
                <a:effectLst/>
                <a:latin typeface="Times New Roman" panose="02020603050405020304" pitchFamily="18" charset="0"/>
                <a:ea typeface="Calibri" panose="020F0502020204030204" pitchFamily="34" charset="0"/>
              </a:rPr>
              <a:t>Burghate</a:t>
            </a:r>
            <a:r>
              <a:rPr lang="en-IN" sz="1800" dirty="0">
                <a:effectLst/>
                <a:latin typeface="Times New Roman" panose="02020603050405020304" pitchFamily="18" charset="0"/>
                <a:ea typeface="Calibri" panose="020F0502020204030204" pitchFamily="34" charset="0"/>
              </a:rPr>
              <a:t>, 2018). The company may also ensure that whether all employees and customers are complying with safety measures or not. These initiatives may help Moor Hall to offer attractive outdoor dining terrace services throughout the year. </a:t>
            </a:r>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6</a:t>
            </a:fld>
            <a:endParaRPr lang="en-IN"/>
          </a:p>
        </p:txBody>
      </p:sp>
    </p:spTree>
    <p:extLst>
      <p:ext uri="{BB962C8B-B14F-4D97-AF65-F5344CB8AC3E}">
        <p14:creationId xmlns:p14="http://schemas.microsoft.com/office/powerpoint/2010/main" val="4018469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Moor Hall will mainly focus on outdoor air quality to ensure customer safety and wellbeing. The restaurant will develop a proper risk management plan to handle operational expenses and marketing costs (Nguyen et al., 2018). Moreover, Moor Hall may comply with all relevant social distancing measures and safety measures to avoid legal disputes. Apart from this, the restaurant will comply with all necessary regulations related to consumer protection and food safety to create a better atmosphere for guests.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7</a:t>
            </a:fld>
            <a:endParaRPr lang="en-IN"/>
          </a:p>
        </p:txBody>
      </p:sp>
    </p:spTree>
    <p:extLst>
      <p:ext uri="{BB962C8B-B14F-4D97-AF65-F5344CB8AC3E}">
        <p14:creationId xmlns:p14="http://schemas.microsoft.com/office/powerpoint/2010/main" val="3356874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presentation concludes that Moor Hall may wish to utilize its terrace space throughout the year to attract customers in both winter and summer seasons. It has been examined that Moor Hall may use key performance metrics to track their operational activities at regular intervals.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2A72FE-6536-45CF-A56B-A8209C4BB6F2}" type="slidenum">
              <a:rPr lang="en-IN" smtClean="0"/>
              <a:pPr/>
              <a:t>8</a:t>
            </a:fld>
            <a:endParaRPr lang="en-IN"/>
          </a:p>
        </p:txBody>
      </p:sp>
    </p:spTree>
    <p:extLst>
      <p:ext uri="{BB962C8B-B14F-4D97-AF65-F5344CB8AC3E}">
        <p14:creationId xmlns:p14="http://schemas.microsoft.com/office/powerpoint/2010/main" val="3814782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IN"/>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35BEE7A-A592-4E90-AF96-CC31C62DC560}" type="slidenum">
              <a:rPr lang="en-IN" smtClean="0"/>
              <a:pPr/>
              <a:t>‹#›</a:t>
            </a:fld>
            <a:endParaRPr lang="en-IN"/>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8288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2598106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3507683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3636047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245177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136438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276372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4189832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4182190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939960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3412769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96523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774032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2353974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3284629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613969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4069750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31D9B-DB6E-4B4E-A85B-BDB60F1F9E88}" type="datetimeFigureOut">
              <a:rPr lang="en-IN" smtClean="0"/>
              <a:pPr/>
              <a:t>12-11-2021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5BEE7A-A592-4E90-AF96-CC31C62DC560}" type="slidenum">
              <a:rPr lang="en-IN" smtClean="0"/>
              <a:pPr/>
              <a:t>‹#›</a:t>
            </a:fld>
            <a:endParaRPr lang="en-IN"/>
          </a:p>
        </p:txBody>
      </p:sp>
    </p:spTree>
    <p:extLst>
      <p:ext uri="{BB962C8B-B14F-4D97-AF65-F5344CB8AC3E}">
        <p14:creationId xmlns:p14="http://schemas.microsoft.com/office/powerpoint/2010/main" val="2704739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04D31D9B-DB6E-4B4E-A85B-BDB60F1F9E88}" type="datetimeFigureOut">
              <a:rPr lang="en-IN" smtClean="0"/>
              <a:pPr/>
              <a:t>12-11-2021</a:t>
            </a:fld>
            <a:endParaRPr lang="en-IN"/>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IN"/>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35BEE7A-A592-4E90-AF96-CC31C62DC560}" type="slidenum">
              <a:rPr lang="en-IN" smtClean="0"/>
              <a:pPr/>
              <a:t>‹#›</a:t>
            </a:fld>
            <a:endParaRPr lang="en-IN"/>
          </a:p>
        </p:txBody>
      </p:sp>
    </p:spTree>
    <p:extLst>
      <p:ext uri="{BB962C8B-B14F-4D97-AF65-F5344CB8AC3E}">
        <p14:creationId xmlns:p14="http://schemas.microsoft.com/office/powerpoint/2010/main" val="2336641963"/>
      </p:ext>
    </p:extLst>
  </p:cSld>
  <p:clrMap bg1="lt1" tx1="dk1" bg2="lt2" tx2="dk2" accent1="accent1" accent2="accent2" accent3="accent3" accent4="accent4" accent5="accent5" accent6="accent6" hlink="hlink" folHlink="folHlink"/>
  <p:sldLayoutIdLst>
    <p:sldLayoutId id="2147485029" r:id="rId1"/>
    <p:sldLayoutId id="2147485030" r:id="rId2"/>
    <p:sldLayoutId id="2147485031" r:id="rId3"/>
    <p:sldLayoutId id="2147485032" r:id="rId4"/>
    <p:sldLayoutId id="2147485033" r:id="rId5"/>
    <p:sldLayoutId id="2147485034" r:id="rId6"/>
    <p:sldLayoutId id="2147485035" r:id="rId7"/>
    <p:sldLayoutId id="2147485036" r:id="rId8"/>
    <p:sldLayoutId id="2147485037" r:id="rId9"/>
    <p:sldLayoutId id="2147485038" r:id="rId10"/>
    <p:sldLayoutId id="2147485039" r:id="rId11"/>
    <p:sldLayoutId id="2147485040" r:id="rId12"/>
    <p:sldLayoutId id="2147485041" r:id="rId13"/>
    <p:sldLayoutId id="2147485042" r:id="rId14"/>
    <p:sldLayoutId id="2147485043" r:id="rId15"/>
    <p:sldLayoutId id="2147485044" r:id="rId16"/>
    <p:sldLayoutId id="2147485045" r:id="rId17"/>
    <p:sldLayoutId id="2147485046"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D0EC-7287-4530-AE84-5A4C5AA9CD89}"/>
              </a:ext>
            </a:extLst>
          </p:cNvPr>
          <p:cNvSpPr>
            <a:spLocks noGrp="1"/>
          </p:cNvSpPr>
          <p:nvPr>
            <p:ph type="title"/>
          </p:nvPr>
        </p:nvSpPr>
        <p:spPr>
          <a:xfrm>
            <a:off x="632013" y="1073075"/>
            <a:ext cx="10396882" cy="1151965"/>
          </a:xfrm>
        </p:spPr>
        <p:txBody>
          <a:bodyPr>
            <a:normAutofit fontScale="90000"/>
          </a:bodyPr>
          <a:lstStyle/>
          <a:p>
            <a:pPr algn="ctr"/>
            <a:r>
              <a:rPr lang="en-US" sz="3600" b="1" dirty="0">
                <a:effectLst/>
                <a:latin typeface="Times New Roman" panose="02020603050405020304" pitchFamily="18" charset="0"/>
                <a:ea typeface="Calibri" panose="020F0502020204030204" pitchFamily="34" charset="0"/>
                <a:cs typeface="Times New Roman" panose="02020603050405020304" pitchFamily="18" charset="0"/>
              </a:rPr>
              <a:t>Project Management Plan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1C1CDA9-685F-491F-87E6-8E9481489514}"/>
              </a:ext>
            </a:extLst>
          </p:cNvPr>
          <p:cNvSpPr>
            <a:spLocks noGrp="1"/>
          </p:cNvSpPr>
          <p:nvPr>
            <p:ph sz="quarter" idx="13"/>
          </p:nvPr>
        </p:nvSpPr>
        <p:spPr>
          <a:xfrm>
            <a:off x="438375" y="2840019"/>
            <a:ext cx="7242586" cy="2180217"/>
          </a:xfrm>
        </p:spPr>
        <p:txBody>
          <a:bodyPr/>
          <a:lstStyle/>
          <a:p>
            <a:pPr>
              <a:lnSpc>
                <a:spcPct val="115000"/>
              </a:lnSpc>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Razvan Aurelian Huminic 1915413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Module code: BMSW 5104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L</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ecturer</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Isaiah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Oino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40285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6FC7-82E1-4E9A-B32C-1652D56ABBE7}"/>
              </a:ext>
            </a:extLst>
          </p:cNvPr>
          <p:cNvSpPr>
            <a:spLocks noGrp="1"/>
          </p:cNvSpPr>
          <p:nvPr>
            <p:ph type="ctrTitle"/>
          </p:nvPr>
        </p:nvSpPr>
        <p:spPr>
          <a:xfrm>
            <a:off x="1967347" y="317528"/>
            <a:ext cx="7370618" cy="1802217"/>
          </a:xfrm>
        </p:spPr>
        <p:txBody>
          <a:bodyPr>
            <a:normAutofit fontScale="90000"/>
          </a:bodyPr>
          <a:lstStyle/>
          <a:p>
            <a:pPr algn="ctr"/>
            <a:r>
              <a:rPr lang="en-IN" sz="6000" b="1" dirty="0">
                <a:effectLst/>
                <a:latin typeface="Times New Roman" panose="02020603050405020304" pitchFamily="18" charset="0"/>
                <a:ea typeface="Calibri" panose="020F0502020204030204" pitchFamily="34" charset="0"/>
                <a:cs typeface="Times New Roman" panose="02020603050405020304" pitchFamily="18" charset="0"/>
              </a:rPr>
              <a:t>Introduction</a:t>
            </a: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 </a:t>
            </a:r>
            <a:br>
              <a:rPr lang="en-IN" sz="1800" dirty="0">
                <a:effectLst/>
                <a:latin typeface="Calibri" panose="020F0502020204030204" pitchFamily="34" charset="0"/>
                <a:ea typeface="Calibri" panose="020F0502020204030204" pitchFamily="34" charset="0"/>
                <a:cs typeface="Times New Roman" panose="02020603050405020304" pitchFamily="18" charset="0"/>
              </a:rPr>
            </a:br>
            <a:endParaRPr lang="en-IN" dirty="0"/>
          </a:p>
        </p:txBody>
      </p:sp>
      <p:sp>
        <p:nvSpPr>
          <p:cNvPr id="7" name="TextBox 6">
            <a:extLst>
              <a:ext uri="{FF2B5EF4-FFF2-40B4-BE49-F238E27FC236}">
                <a16:creationId xmlns:a16="http://schemas.microsoft.com/office/drawing/2014/main" id="{41DC18A0-5DEB-489D-955B-FB8659DE6EB4}"/>
              </a:ext>
            </a:extLst>
          </p:cNvPr>
          <p:cNvSpPr txBox="1"/>
          <p:nvPr/>
        </p:nvSpPr>
        <p:spPr>
          <a:xfrm>
            <a:off x="290945" y="1565564"/>
            <a:ext cx="9684328" cy="3254865"/>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This presentation highlights brief background about Moor Hall which is a small-sized restaurant in the UK.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The presentation demonstrates that how Moor Hall may try to expand its dining areas including the terrace part to grab customer attention.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43564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barn(inVertical)">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B271B-F03D-4AED-81E0-A374575393C3}"/>
              </a:ext>
            </a:extLst>
          </p:cNvPr>
          <p:cNvSpPr>
            <a:spLocks noGrp="1"/>
          </p:cNvSpPr>
          <p:nvPr>
            <p:ph type="title"/>
          </p:nvPr>
        </p:nvSpPr>
        <p:spPr>
          <a:xfrm>
            <a:off x="839637" y="1000663"/>
            <a:ext cx="10529258" cy="2428337"/>
          </a:xfrm>
        </p:spPr>
        <p:txBody>
          <a:bodyPr>
            <a:noAutofit/>
          </a:bodyPr>
          <a:lstStyle/>
          <a:p>
            <a:pPr algn="ctr"/>
            <a:r>
              <a:rPr lang="en-IN" sz="6000" b="1" dirty="0">
                <a:effectLst/>
                <a:latin typeface="Times New Roman" panose="02020603050405020304" pitchFamily="18" charset="0"/>
                <a:ea typeface="Calibri" panose="020F0502020204030204" pitchFamily="34" charset="0"/>
                <a:cs typeface="Times New Roman" panose="02020603050405020304" pitchFamily="18" charset="0"/>
              </a:rPr>
              <a:t>Project Description</a:t>
            </a:r>
            <a:br>
              <a:rPr lang="en-IN" sz="6000" b="1" dirty="0">
                <a:effectLst/>
                <a:latin typeface="Calibri" panose="020F0502020204030204" pitchFamily="34" charset="0"/>
                <a:ea typeface="Calibri" panose="020F0502020204030204" pitchFamily="34" charset="0"/>
                <a:cs typeface="Times New Roman" panose="02020603050405020304" pitchFamily="18" charset="0"/>
              </a:rPr>
            </a:br>
            <a:endParaRPr lang="en-IN" sz="19900" b="1" dirty="0"/>
          </a:p>
        </p:txBody>
      </p:sp>
      <p:sp>
        <p:nvSpPr>
          <p:cNvPr id="5" name="TextBox 4">
            <a:extLst>
              <a:ext uri="{FF2B5EF4-FFF2-40B4-BE49-F238E27FC236}">
                <a16:creationId xmlns:a16="http://schemas.microsoft.com/office/drawing/2014/main" id="{FD724F63-BBB2-4B5E-B37D-9B864D7245BF}"/>
              </a:ext>
            </a:extLst>
          </p:cNvPr>
          <p:cNvSpPr txBox="1"/>
          <p:nvPr/>
        </p:nvSpPr>
        <p:spPr>
          <a:xfrm>
            <a:off x="327804" y="1719108"/>
            <a:ext cx="11041091" cy="2968057"/>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Moor Hall wants to utilize their terrace space throughout the year to maintain a loyal customer base.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The company may try to expand its outdoor dining areas to enhance customer experience (AI- Kasasbeh et al., 2020)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4172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C3B70-D982-48D9-A1D7-DA80621C6965}"/>
              </a:ext>
            </a:extLst>
          </p:cNvPr>
          <p:cNvSpPr>
            <a:spLocks noGrp="1"/>
          </p:cNvSpPr>
          <p:nvPr>
            <p:ph type="title"/>
          </p:nvPr>
        </p:nvSpPr>
        <p:spPr>
          <a:xfrm>
            <a:off x="2330158" y="310222"/>
            <a:ext cx="7108166" cy="2346385"/>
          </a:xfrm>
        </p:spPr>
        <p:txBody>
          <a:bodyPr>
            <a:noAutofit/>
          </a:bodyPr>
          <a:lstStyle/>
          <a:p>
            <a:pPr algn="ctr"/>
            <a:r>
              <a:rPr lang="en-IN" sz="4400" b="1" dirty="0">
                <a:effectLst/>
                <a:latin typeface="Times New Roman" panose="02020603050405020304" pitchFamily="18" charset="0"/>
                <a:ea typeface="Calibri" panose="020F0502020204030204" pitchFamily="34" charset="0"/>
                <a:cs typeface="Times New Roman" panose="02020603050405020304" pitchFamily="18" charset="0"/>
              </a:rPr>
              <a:t>Stakeholder Analysis </a:t>
            </a:r>
            <a:br>
              <a:rPr lang="en-IN" sz="44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15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F859D56-5BC4-43B2-A5E2-68558E0A2C2A}"/>
              </a:ext>
            </a:extLst>
          </p:cNvPr>
          <p:cNvSpPr>
            <a:spLocks noGrp="1"/>
          </p:cNvSpPr>
          <p:nvPr>
            <p:ph idx="1"/>
          </p:nvPr>
        </p:nvSpPr>
        <p:spPr>
          <a:xfrm>
            <a:off x="0" y="1311216"/>
            <a:ext cx="5762445" cy="4261448"/>
          </a:xfrm>
        </p:spPr>
        <p:txBody>
          <a:bodyPr>
            <a:normAutofit fontScale="70000" lnSpcReduction="20000"/>
          </a:bodyPr>
          <a:lstStyle/>
          <a:p>
            <a:pPr marL="342900" lvl="0" indent="-342900" algn="just">
              <a:lnSpc>
                <a:spcPct val="150000"/>
              </a:lnSpc>
              <a:buFont typeface="Symbol" panose="05050102010706020507" pitchFamily="18" charset="2"/>
              <a:buChar char=""/>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Moor Hall may use social media platforms to collect valuable feedback from customers (AIKasasbeh et al., 2020) </a:t>
            </a:r>
            <a:endParaRPr lang="en-IN"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The company may also indulge in weekly discussions to interact with employees regarding extensions in the dining area. </a:t>
            </a:r>
            <a:endParaRPr lang="en-IN"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B7F84A80-BD26-48DE-97AB-37081E05120D}"/>
              </a:ext>
            </a:extLst>
          </p:cNvPr>
          <p:cNvPicPr>
            <a:picLocks noChangeAspect="1"/>
          </p:cNvPicPr>
          <p:nvPr/>
        </p:nvPicPr>
        <p:blipFill>
          <a:blip r:embed="rId3"/>
          <a:stretch>
            <a:fillRect/>
          </a:stretch>
        </p:blipFill>
        <p:spPr>
          <a:xfrm>
            <a:off x="5884241" y="1311216"/>
            <a:ext cx="5762445" cy="4080294"/>
          </a:xfrm>
          <a:prstGeom prst="rect">
            <a:avLst/>
          </a:prstGeom>
        </p:spPr>
      </p:pic>
    </p:spTree>
    <p:extLst>
      <p:ext uri="{BB962C8B-B14F-4D97-AF65-F5344CB8AC3E}">
        <p14:creationId xmlns:p14="http://schemas.microsoft.com/office/powerpoint/2010/main" val="315069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ircle(in)">
                                      <p:cBhvr>
                                        <p:cTn id="18" dur="2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10F2-8BB6-426F-8903-7ACBF37E140E}"/>
              </a:ext>
            </a:extLst>
          </p:cNvPr>
          <p:cNvSpPr>
            <a:spLocks noGrp="1"/>
          </p:cNvSpPr>
          <p:nvPr>
            <p:ph type="title"/>
          </p:nvPr>
        </p:nvSpPr>
        <p:spPr>
          <a:xfrm>
            <a:off x="2787357" y="258627"/>
            <a:ext cx="6193767" cy="1483415"/>
          </a:xfrm>
        </p:spPr>
        <p:txBody>
          <a:bodyPr>
            <a:noAutofit/>
          </a:bodyPr>
          <a:lstStyle/>
          <a:p>
            <a:pPr algn="ctr"/>
            <a:r>
              <a:rPr lang="en-IN" sz="4000" b="1" dirty="0">
                <a:effectLst/>
                <a:latin typeface="Times New Roman" panose="02020603050405020304" pitchFamily="18" charset="0"/>
                <a:ea typeface="Calibri" panose="020F0502020204030204" pitchFamily="34" charset="0"/>
                <a:cs typeface="Times New Roman" panose="02020603050405020304" pitchFamily="18" charset="0"/>
              </a:rPr>
              <a:t>Work Breakdown structure </a:t>
            </a:r>
            <a:br>
              <a:rPr lang="en-IN"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46C28F-2888-498B-A759-2704811EFEE4}"/>
              </a:ext>
            </a:extLst>
          </p:cNvPr>
          <p:cNvSpPr>
            <a:spLocks noGrp="1"/>
          </p:cNvSpPr>
          <p:nvPr>
            <p:ph idx="1"/>
          </p:nvPr>
        </p:nvSpPr>
        <p:spPr>
          <a:xfrm>
            <a:off x="0" y="1742042"/>
            <a:ext cx="6193767" cy="4123426"/>
          </a:xfrm>
        </p:spPr>
        <p:txBody>
          <a:bodyPr>
            <a:normAutofit lnSpcReduction="10000"/>
          </a:bodyPr>
          <a:lstStyle/>
          <a:p>
            <a:pPr marL="342900" lvl="0" indent="-342900" algn="just">
              <a:lnSpc>
                <a:spcPct val="150000"/>
              </a:lnSpc>
              <a:buFont typeface="Symbol" panose="05050102010706020507" pitchFamily="18" charset="2"/>
              <a:buChar char=""/>
            </a:pPr>
            <a:r>
              <a:rPr lang="en-IN" dirty="0">
                <a:effectLst/>
                <a:latin typeface="Times New Roman" panose="02020603050405020304" pitchFamily="18" charset="0"/>
                <a:ea typeface="Calibri" panose="020F0502020204030204" pitchFamily="34" charset="0"/>
                <a:cs typeface="Times New Roman" panose="02020603050405020304" pitchFamily="18" charset="0"/>
              </a:rPr>
              <a:t>Making it a warm and comfortable experience on the outdoor terrace during winter seasons. </a:t>
            </a:r>
          </a:p>
          <a:p>
            <a:pPr marL="342900" lvl="0" indent="-342900" algn="just">
              <a:lnSpc>
                <a:spcPct val="150000"/>
              </a:lnSpc>
              <a:buFont typeface="Symbol" panose="05050102010706020507" pitchFamily="18" charset="2"/>
              <a:buChar char=""/>
            </a:pPr>
            <a:r>
              <a:rPr lang="en-IN" dirty="0">
                <a:effectLst/>
                <a:latin typeface="Times New Roman" panose="02020603050405020304" pitchFamily="18" charset="0"/>
                <a:ea typeface="Calibri" panose="020F0502020204030204" pitchFamily="34" charset="0"/>
                <a:cs typeface="Times New Roman" panose="02020603050405020304" pitchFamily="18" charset="0"/>
              </a:rPr>
              <a:t>Introducing a diverse vegan menu for customers (Crooke et al., 2020). </a:t>
            </a:r>
          </a:p>
          <a:p>
            <a:pPr marL="342900" lvl="0" indent="-342900" algn="just">
              <a:lnSpc>
                <a:spcPct val="150000"/>
              </a:lnSpc>
              <a:spcAft>
                <a:spcPts val="1000"/>
              </a:spcAft>
              <a:buFont typeface="Symbol" panose="05050102010706020507" pitchFamily="18" charset="2"/>
              <a:buChar char=""/>
            </a:pPr>
            <a:r>
              <a:rPr lang="en-IN" dirty="0">
                <a:effectLst/>
                <a:latin typeface="Times New Roman" panose="02020603050405020304" pitchFamily="18" charset="0"/>
                <a:ea typeface="Calibri" panose="020F0502020204030204" pitchFamily="34" charset="0"/>
                <a:cs typeface="Times New Roman" panose="02020603050405020304" pitchFamily="18" charset="0"/>
              </a:rPr>
              <a:t>Managing the budget for all the required furniture and other relevant resources. </a:t>
            </a:r>
          </a:p>
          <a:p>
            <a:endParaRPr lang="en-IN" dirty="0"/>
          </a:p>
        </p:txBody>
      </p:sp>
      <p:pic>
        <p:nvPicPr>
          <p:cNvPr id="4" name="Picture 3">
            <a:extLst>
              <a:ext uri="{FF2B5EF4-FFF2-40B4-BE49-F238E27FC236}">
                <a16:creationId xmlns:a16="http://schemas.microsoft.com/office/drawing/2014/main" id="{78AA43A9-8D71-432E-B9FF-E36D8E2A2AE7}"/>
              </a:ext>
            </a:extLst>
          </p:cNvPr>
          <p:cNvPicPr>
            <a:picLocks noChangeAspect="1"/>
          </p:cNvPicPr>
          <p:nvPr/>
        </p:nvPicPr>
        <p:blipFill>
          <a:blip r:embed="rId3"/>
          <a:stretch>
            <a:fillRect/>
          </a:stretch>
        </p:blipFill>
        <p:spPr>
          <a:xfrm>
            <a:off x="6193767" y="1496683"/>
            <a:ext cx="5319985" cy="3864634"/>
          </a:xfrm>
          <a:prstGeom prst="rect">
            <a:avLst/>
          </a:prstGeom>
        </p:spPr>
      </p:pic>
    </p:spTree>
    <p:extLst>
      <p:ext uri="{BB962C8B-B14F-4D97-AF65-F5344CB8AC3E}">
        <p14:creationId xmlns:p14="http://schemas.microsoft.com/office/powerpoint/2010/main" val="401691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ppt_x"/>
                                          </p:val>
                                        </p:tav>
                                        <p:tav tm="100000">
                                          <p:val>
                                            <p:strVal val="#ppt_x"/>
                                          </p:val>
                                        </p:tav>
                                      </p:tavLst>
                                    </p:anim>
                                    <p:anim calcmode="lin" valueType="num">
                                      <p:cBhvr additive="base">
                                        <p:cTn id="3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7287-B113-4490-9BD5-3AA6F88401AB}"/>
              </a:ext>
            </a:extLst>
          </p:cNvPr>
          <p:cNvSpPr>
            <a:spLocks noGrp="1"/>
          </p:cNvSpPr>
          <p:nvPr>
            <p:ph type="title"/>
          </p:nvPr>
        </p:nvSpPr>
        <p:spPr>
          <a:xfrm>
            <a:off x="1965332" y="276045"/>
            <a:ext cx="7837817" cy="1570009"/>
          </a:xfrm>
        </p:spPr>
        <p:txBody>
          <a:bodyPr>
            <a:noAutofit/>
          </a:bodyPr>
          <a:lstStyle/>
          <a:p>
            <a:pPr algn="ctr"/>
            <a:r>
              <a:rPr lang="en-IN" sz="4400" b="1" dirty="0">
                <a:effectLst/>
                <a:latin typeface="Times New Roman" panose="02020603050405020304" pitchFamily="18" charset="0"/>
                <a:ea typeface="Calibri" panose="020F0502020204030204" pitchFamily="34" charset="0"/>
                <a:cs typeface="Times New Roman" panose="02020603050405020304" pitchFamily="18" charset="0"/>
              </a:rPr>
              <a:t>Project Success Criteria </a:t>
            </a:r>
            <a:br>
              <a:rPr lang="en-IN" sz="44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DF1975-6CCF-4629-8F78-A7696938A4CA}"/>
              </a:ext>
            </a:extLst>
          </p:cNvPr>
          <p:cNvSpPr>
            <a:spLocks noGrp="1"/>
          </p:cNvSpPr>
          <p:nvPr>
            <p:ph idx="1"/>
          </p:nvPr>
        </p:nvSpPr>
        <p:spPr>
          <a:xfrm>
            <a:off x="202722" y="1492205"/>
            <a:ext cx="5410200" cy="3873589"/>
          </a:xfrm>
        </p:spPr>
        <p:txBody>
          <a:bodyPr>
            <a:normAutofit fontScale="62500" lnSpcReduction="20000"/>
          </a:bodyPr>
          <a:lstStyle/>
          <a:p>
            <a:pPr marL="342900" lvl="0" indent="-342900" algn="just">
              <a:lnSpc>
                <a:spcPct val="150000"/>
              </a:lnSpc>
              <a:buFont typeface="Symbol" panose="05050102010706020507" pitchFamily="18" charset="2"/>
              <a:buChar char=""/>
            </a:pPr>
            <a:r>
              <a:rPr lang="en-IN" sz="3400" dirty="0">
                <a:effectLst/>
                <a:latin typeface="Times New Roman" panose="02020603050405020304" pitchFamily="18" charset="0"/>
                <a:ea typeface="Calibri" panose="020F0502020204030204" pitchFamily="34" charset="0"/>
                <a:cs typeface="Times New Roman" panose="02020603050405020304" pitchFamily="18" charset="0"/>
              </a:rPr>
              <a:t>Using key performance indicators (Urbinati et al., 2020)</a:t>
            </a:r>
          </a:p>
          <a:p>
            <a:pPr marL="342900" lvl="0" indent="-342900" algn="just">
              <a:lnSpc>
                <a:spcPct val="150000"/>
              </a:lnSpc>
              <a:buFont typeface="Symbol" panose="05050102010706020507" pitchFamily="18" charset="2"/>
              <a:buChar char=""/>
            </a:pPr>
            <a:r>
              <a:rPr lang="en-IN" sz="3400" dirty="0">
                <a:effectLst/>
                <a:latin typeface="Times New Roman" panose="02020603050405020304" pitchFamily="18" charset="0"/>
                <a:ea typeface="Calibri" panose="020F0502020204030204" pitchFamily="34" charset="0"/>
                <a:cs typeface="Times New Roman" panose="02020603050405020304" pitchFamily="18" charset="0"/>
              </a:rPr>
              <a:t>Tracking promotional campaigns related to the extension of the outdoor dining area. </a:t>
            </a:r>
          </a:p>
          <a:p>
            <a:pPr marL="342900" lvl="0" indent="-342900" algn="just">
              <a:lnSpc>
                <a:spcPct val="150000"/>
              </a:lnSpc>
              <a:spcAft>
                <a:spcPts val="1000"/>
              </a:spcAft>
              <a:buFont typeface="Symbol" panose="05050102010706020507" pitchFamily="18" charset="2"/>
              <a:buChar char=""/>
            </a:pPr>
            <a:r>
              <a:rPr lang="en-IN" sz="3400" dirty="0">
                <a:effectLst/>
                <a:latin typeface="Times New Roman" panose="02020603050405020304" pitchFamily="18" charset="0"/>
                <a:ea typeface="Calibri" panose="020F0502020204030204" pitchFamily="34" charset="0"/>
                <a:cs typeface="Times New Roman" panose="02020603050405020304" pitchFamily="18" charset="0"/>
              </a:rPr>
              <a:t>Focusing upon safety measures. </a:t>
            </a:r>
          </a:p>
          <a:p>
            <a:endParaRPr lang="en-IN" dirty="0"/>
          </a:p>
        </p:txBody>
      </p:sp>
      <p:pic>
        <p:nvPicPr>
          <p:cNvPr id="4" name="Picture 3">
            <a:extLst>
              <a:ext uri="{FF2B5EF4-FFF2-40B4-BE49-F238E27FC236}">
                <a16:creationId xmlns:a16="http://schemas.microsoft.com/office/drawing/2014/main" id="{821BD302-ECC8-47BD-990A-EF5EDB9AAB77}"/>
              </a:ext>
            </a:extLst>
          </p:cNvPr>
          <p:cNvPicPr>
            <a:picLocks noChangeAspect="1"/>
          </p:cNvPicPr>
          <p:nvPr/>
        </p:nvPicPr>
        <p:blipFill>
          <a:blip r:embed="rId3"/>
          <a:stretch>
            <a:fillRect/>
          </a:stretch>
        </p:blipFill>
        <p:spPr>
          <a:xfrm>
            <a:off x="5883215" y="1492205"/>
            <a:ext cx="5698625" cy="3873589"/>
          </a:xfrm>
          <a:prstGeom prst="rect">
            <a:avLst/>
          </a:prstGeom>
        </p:spPr>
      </p:pic>
    </p:spTree>
    <p:extLst>
      <p:ext uri="{BB962C8B-B14F-4D97-AF65-F5344CB8AC3E}">
        <p14:creationId xmlns:p14="http://schemas.microsoft.com/office/powerpoint/2010/main" val="319757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23BF7-C415-4469-BA2B-F8DE3C11DF13}"/>
              </a:ext>
            </a:extLst>
          </p:cNvPr>
          <p:cNvSpPr>
            <a:spLocks noGrp="1"/>
          </p:cNvSpPr>
          <p:nvPr>
            <p:ph type="title"/>
          </p:nvPr>
        </p:nvSpPr>
        <p:spPr>
          <a:xfrm>
            <a:off x="3078500" y="564532"/>
            <a:ext cx="5611482" cy="1837765"/>
          </a:xfrm>
        </p:spPr>
        <p:txBody>
          <a:bodyPr>
            <a:noAutofit/>
          </a:bodyPr>
          <a:lstStyle/>
          <a:p>
            <a:r>
              <a:rPr lang="en-IN" sz="4400" b="1" dirty="0">
                <a:effectLst/>
                <a:latin typeface="Times New Roman" panose="02020603050405020304" pitchFamily="18" charset="0"/>
                <a:ea typeface="Calibri" panose="020F0502020204030204" pitchFamily="34" charset="0"/>
                <a:cs typeface="Times New Roman" panose="02020603050405020304" pitchFamily="18" charset="0"/>
              </a:rPr>
              <a:t>Risk Assessment 	</a:t>
            </a:r>
            <a:br>
              <a:rPr lang="en-IN" sz="44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D0B21A2-0BC1-4F35-94A5-D4A8B4F59905}"/>
              </a:ext>
            </a:extLst>
          </p:cNvPr>
          <p:cNvSpPr>
            <a:spLocks noGrp="1"/>
          </p:cNvSpPr>
          <p:nvPr>
            <p:ph idx="1"/>
          </p:nvPr>
        </p:nvSpPr>
        <p:spPr>
          <a:xfrm>
            <a:off x="272759" y="1483414"/>
            <a:ext cx="5611482" cy="3666555"/>
          </a:xfrm>
        </p:spPr>
        <p:txBody>
          <a:bodyPr>
            <a:normAutofit fontScale="92500" lnSpcReduction="10000"/>
          </a:bodyPr>
          <a:lstStyle/>
          <a:p>
            <a:pPr marL="342900" lvl="0" indent="-342900" algn="just">
              <a:lnSpc>
                <a:spcPct val="150000"/>
              </a:lnSpc>
              <a:buFont typeface="Symbol" panose="05050102010706020507" pitchFamily="18" charset="2"/>
              <a:buChar char=""/>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The company will pay much attention to outdoor air quality (Crooke et al., 2020). </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The company may also comply with all government regulations to mitigate legal risks. </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E9FD586-A95B-46F3-82BD-5F28014104F3}"/>
              </a:ext>
            </a:extLst>
          </p:cNvPr>
          <p:cNvPicPr>
            <a:picLocks noChangeAspect="1"/>
          </p:cNvPicPr>
          <p:nvPr/>
        </p:nvPicPr>
        <p:blipFill>
          <a:blip r:embed="rId3"/>
          <a:stretch>
            <a:fillRect/>
          </a:stretch>
        </p:blipFill>
        <p:spPr>
          <a:xfrm>
            <a:off x="6096000" y="1330444"/>
            <a:ext cx="5779759" cy="4017933"/>
          </a:xfrm>
          <a:prstGeom prst="rect">
            <a:avLst/>
          </a:prstGeom>
        </p:spPr>
      </p:pic>
    </p:spTree>
    <p:extLst>
      <p:ext uri="{BB962C8B-B14F-4D97-AF65-F5344CB8AC3E}">
        <p14:creationId xmlns:p14="http://schemas.microsoft.com/office/powerpoint/2010/main" val="2190951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BE4F-FC9E-424D-BAA1-02F7DD0722A7}"/>
              </a:ext>
            </a:extLst>
          </p:cNvPr>
          <p:cNvSpPr>
            <a:spLocks noGrp="1"/>
          </p:cNvSpPr>
          <p:nvPr>
            <p:ph type="title"/>
          </p:nvPr>
        </p:nvSpPr>
        <p:spPr>
          <a:xfrm>
            <a:off x="3068128" y="432665"/>
            <a:ext cx="6055743" cy="1630731"/>
          </a:xfrm>
        </p:spPr>
        <p:txBody>
          <a:bodyPr>
            <a:normAutofit/>
          </a:bodyPr>
          <a:lstStyle/>
          <a:p>
            <a:pPr algn="ctr"/>
            <a:r>
              <a:rPr lang="en-IN" sz="4800" b="1"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IN" sz="4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DA3334-748A-41D9-8847-48EEF66BC8EE}"/>
              </a:ext>
            </a:extLst>
          </p:cNvPr>
          <p:cNvSpPr>
            <a:spLocks noGrp="1"/>
          </p:cNvSpPr>
          <p:nvPr>
            <p:ph idx="1"/>
          </p:nvPr>
        </p:nvSpPr>
        <p:spPr>
          <a:xfrm>
            <a:off x="478766" y="1557242"/>
            <a:ext cx="11218653" cy="3911905"/>
          </a:xfrm>
        </p:spPr>
        <p:txBody>
          <a:bodyPr/>
          <a:lstStyle/>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The presentation concluded that Moor Hall may introduce innovative features in outdoor dining areas to gain customer experience.</a:t>
            </a:r>
          </a:p>
          <a:p>
            <a:pPr marL="342900" lvl="0" indent="-342900" algn="just">
              <a:lnSpc>
                <a:spcPct val="150000"/>
              </a:lnSpc>
              <a:spcAft>
                <a:spcPts val="1000"/>
              </a:spcAft>
              <a:buFont typeface="Symbol" panose="05050102010706020507" pitchFamily="18" charset="2"/>
              <a:buChar char=""/>
            </a:pP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It also illustrates the success criteria for the expansion of new outdoor terrace dining areas. </a:t>
            </a:r>
          </a:p>
          <a:p>
            <a:endParaRPr lang="en-IN" dirty="0"/>
          </a:p>
        </p:txBody>
      </p:sp>
    </p:spTree>
    <p:extLst>
      <p:ext uri="{BB962C8B-B14F-4D97-AF65-F5344CB8AC3E}">
        <p14:creationId xmlns:p14="http://schemas.microsoft.com/office/powerpoint/2010/main" val="252872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A18C0-D6DC-467F-A1C2-550E0484CA2D}"/>
              </a:ext>
            </a:extLst>
          </p:cNvPr>
          <p:cNvSpPr>
            <a:spLocks noGrp="1"/>
          </p:cNvSpPr>
          <p:nvPr>
            <p:ph type="title"/>
          </p:nvPr>
        </p:nvSpPr>
        <p:spPr>
          <a:xfrm>
            <a:off x="3285586" y="-155614"/>
            <a:ext cx="6241930" cy="1837765"/>
          </a:xfrm>
        </p:spPr>
        <p:txBody>
          <a:bodyPr>
            <a:normAutofit/>
          </a:bodyPr>
          <a:lstStyle/>
          <a:p>
            <a:pPr algn="ctr"/>
            <a:r>
              <a:rPr lang="en-IN" sz="4800" b="1" dirty="0">
                <a:effectLst/>
                <a:latin typeface="Times New Roman" panose="02020603050405020304" pitchFamily="18" charset="0"/>
                <a:ea typeface="Calibri" panose="020F0502020204030204" pitchFamily="34" charset="0"/>
                <a:cs typeface="Times New Roman" panose="02020603050405020304" pitchFamily="18" charset="0"/>
              </a:rPr>
              <a:t>Reference LIST </a:t>
            </a:r>
            <a:br>
              <a:rPr lang="en-IN" sz="4800" dirty="0">
                <a:effectLst/>
                <a:latin typeface="Calibri" panose="020F0502020204030204" pitchFamily="34" charset="0"/>
                <a:ea typeface="Calibri" panose="020F0502020204030204" pitchFamily="34" charset="0"/>
                <a:cs typeface="Times New Roman" panose="02020603050405020304" pitchFamily="18" charset="0"/>
              </a:rPr>
            </a:br>
            <a:endParaRPr lang="en-IN" sz="4800" dirty="0"/>
          </a:p>
        </p:txBody>
      </p:sp>
      <p:sp>
        <p:nvSpPr>
          <p:cNvPr id="3" name="Content Placeholder 2">
            <a:extLst>
              <a:ext uri="{FF2B5EF4-FFF2-40B4-BE49-F238E27FC236}">
                <a16:creationId xmlns:a16="http://schemas.microsoft.com/office/drawing/2014/main" id="{30C248B0-3A3C-47BC-BF6F-20B91FF3621D}"/>
              </a:ext>
            </a:extLst>
          </p:cNvPr>
          <p:cNvSpPr>
            <a:spLocks noGrp="1"/>
          </p:cNvSpPr>
          <p:nvPr>
            <p:ph idx="1"/>
          </p:nvPr>
        </p:nvSpPr>
        <p:spPr>
          <a:xfrm>
            <a:off x="41694" y="763268"/>
            <a:ext cx="12150306" cy="4031336"/>
          </a:xfrm>
        </p:spPr>
        <p:txBody>
          <a:bodyPr>
            <a:normAutofit fontScale="25000" lnSpcReduction="20000"/>
          </a:bodyPr>
          <a:lstStyle/>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Burghart, M., 2018. Work breakdown structure: Simplifying project management. International Journal of Commerce and Management, 3(2), pp.453-461.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Al- Kasasbeh, M., Abudayyeh, O. and Liu, H., 2020. A unified work breakdown structure-based framework for building asset management. Journal of Facilities Management.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Eskerod, P. and Larsen, T., 2018. Advancing project stakeholder analysis by the concept ‘shadows of the context’. International Journal of Project Management, 36(1), pp.161-169.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Nguyen, T.S., Mohamed, S. and Panuwatwanich, K., 2018. Stakeholder Management in Complex Project: Review of Contemporary Literature. Journal of Engineering, Project &amp; Production Management, 8(2).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Sapapthai, S., Leelawat, N., Tang, J., Kodaka, A., Chintanapakdee, C., Ino, E. and Watanabe, K., 2020. A Stakeholder analysis approach for area business continuity management: A systematic review. Journal of Disaster Research, 15(5), pp.588-598.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Urbinati, A., Landoni, P., Cococcioni, F. and De Giudici, L., 2020. Stakeholder management in open innovation projects: a multiple case study analysis. European journal of innovation management.  </a:t>
            </a:r>
          </a:p>
          <a:p>
            <a:pPr algn="just">
              <a:lnSpc>
                <a:spcPct val="150000"/>
              </a:lnSpc>
              <a:spcAft>
                <a:spcPts val="1000"/>
              </a:spcAft>
            </a:pP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Crooke, J.A., Bolcar, M.R. and Hylan, J.E., 2020, January. LUVOIR Project Management: Overcoming Challenges to Improve Cost and Schedule Performance. In American Astronomical Society Meeting Abstracts# 235 (Vol. 235, pp. 171-19). </a:t>
            </a:r>
          </a:p>
          <a:p>
            <a:endParaRPr lang="en-IN" dirty="0"/>
          </a:p>
        </p:txBody>
      </p:sp>
    </p:spTree>
    <p:extLst>
      <p:ext uri="{BB962C8B-B14F-4D97-AF65-F5344CB8AC3E}">
        <p14:creationId xmlns:p14="http://schemas.microsoft.com/office/powerpoint/2010/main" val="2003982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9F915-5394-492C-BA78-2C086D70B094}"/>
              </a:ext>
            </a:extLst>
          </p:cNvPr>
          <p:cNvSpPr>
            <a:spLocks noGrp="1"/>
          </p:cNvSpPr>
          <p:nvPr>
            <p:ph type="title"/>
          </p:nvPr>
        </p:nvSpPr>
        <p:spPr>
          <a:xfrm>
            <a:off x="444262" y="2277035"/>
            <a:ext cx="10396882" cy="1151965"/>
          </a:xfrm>
        </p:spPr>
        <p:txBody>
          <a:bodyPr>
            <a:noAutofit/>
          </a:bodyPr>
          <a:lstStyle/>
          <a:p>
            <a:pPr algn="ctr"/>
            <a:r>
              <a:rPr lang="en-GB" sz="9600" b="1" dirty="0">
                <a:latin typeface="Times New Roman" panose="02020603050405020304" pitchFamily="18" charset="0"/>
                <a:cs typeface="Times New Roman" panose="02020603050405020304" pitchFamily="18" charset="0"/>
              </a:rPr>
              <a:t>THANK YOU</a:t>
            </a:r>
            <a:endParaRPr lang="en-IN" sz="9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8951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Event</Template>
  <TotalTime>70</TotalTime>
  <Words>1528</Words>
  <Application>Microsoft Office PowerPoint</Application>
  <PresentationFormat>Widescreen</PresentationFormat>
  <Paragraphs>50</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Impact</vt:lpstr>
      <vt:lpstr>Symbol</vt:lpstr>
      <vt:lpstr>Times New Roman</vt:lpstr>
      <vt:lpstr>Main Event</vt:lpstr>
      <vt:lpstr>Project Management Plan </vt:lpstr>
      <vt:lpstr>Introduction  </vt:lpstr>
      <vt:lpstr>Project Description </vt:lpstr>
      <vt:lpstr>Stakeholder Analysis  </vt:lpstr>
      <vt:lpstr>Work Breakdown structure  </vt:lpstr>
      <vt:lpstr>Project Success Criteria  </vt:lpstr>
      <vt:lpstr>Risk Assessment   </vt:lpstr>
      <vt:lpstr>Conclusion  </vt:lpstr>
      <vt:lpstr>Reference LIST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MY</dc:creator>
  <cp:lastModifiedBy>razvan huminic</cp:lastModifiedBy>
  <cp:revision>3</cp:revision>
  <dcterms:created xsi:type="dcterms:W3CDTF">2021-10-30T12:51:34Z</dcterms:created>
  <dcterms:modified xsi:type="dcterms:W3CDTF">2021-11-12T16:35:16Z</dcterms:modified>
</cp:coreProperties>
</file>