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jp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ppt/notesSlides/notesSlide48.xml" ContentType="application/vnd.openxmlformats-officedocument.presentationml.notesSlide+xml"/>
  <Override PartName="/ppt/notesSlides/notesSlide49.xml" ContentType="application/vnd.openxmlformats-officedocument.presentationml.notesSlide+xml"/>
  <Override PartName="/ppt/notesSlides/notesSlide50.xml" ContentType="application/vnd.openxmlformats-officedocument.presentationml.notesSlide+xml"/>
  <Override PartName="/ppt/notesSlides/notesSlide5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53.xml" ContentType="application/vnd.openxmlformats-officedocument.presentationml.notesSlide+xml"/>
  <Override PartName="/ppt/notesSlides/notesSlide54.xml" ContentType="application/vnd.openxmlformats-officedocument.presentationml.notesSlide+xml"/>
  <Override PartName="/ppt/notesSlides/notesSlide55.xml" ContentType="application/vnd.openxmlformats-officedocument.presentationml.notesSlide+xml"/>
  <Override PartName="/ppt/notesSlides/notesSlide56.xml" ContentType="application/vnd.openxmlformats-officedocument.presentationml.notesSlide+xml"/>
  <Override PartName="/ppt/notesSlides/notesSlide57.xml" ContentType="application/vnd.openxmlformats-officedocument.presentationml.notesSlide+xml"/>
  <Override PartName="/ppt/notesSlides/notesSlide58.xml" ContentType="application/vnd.openxmlformats-officedocument.presentationml.notesSlide+xml"/>
  <Override PartName="/ppt/notesSlides/notesSlide59.xml" ContentType="application/vnd.openxmlformats-officedocument.presentationml.notesSlide+xml"/>
  <Override PartName="/ppt/notesSlides/notesSlide60.xml" ContentType="application/vnd.openxmlformats-officedocument.presentationml.notesSlide+xml"/>
  <Override PartName="/ppt/notesSlides/notesSlide61.xml" ContentType="application/vnd.openxmlformats-officedocument.presentationml.notesSlide+xml"/>
  <Override PartName="/ppt/notesSlides/notesSlide62.xml" ContentType="application/vnd.openxmlformats-officedocument.presentationml.notesSlide+xml"/>
  <Override PartName="/ppt/notesSlides/notesSlide63.xml" ContentType="application/vnd.openxmlformats-officedocument.presentationml.notesSlide+xml"/>
  <Override PartName="/ppt/notesSlides/notesSlide6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1"/>
    <p:sldMasterId id="2147483680" r:id="rId2"/>
  </p:sldMasterIdLst>
  <p:notesMasterIdLst>
    <p:notesMasterId r:id="rId72"/>
  </p:notesMasterIdLst>
  <p:handoutMasterIdLst>
    <p:handoutMasterId r:id="rId73"/>
  </p:handoutMasterIdLst>
  <p:sldIdLst>
    <p:sldId id="257" r:id="rId3"/>
    <p:sldId id="378" r:id="rId4"/>
    <p:sldId id="379" r:id="rId5"/>
    <p:sldId id="285" r:id="rId6"/>
    <p:sldId id="448" r:id="rId7"/>
    <p:sldId id="517" r:id="rId8"/>
    <p:sldId id="518" r:id="rId9"/>
    <p:sldId id="449" r:id="rId10"/>
    <p:sldId id="450" r:id="rId11"/>
    <p:sldId id="451" r:id="rId12"/>
    <p:sldId id="452" r:id="rId13"/>
    <p:sldId id="453" r:id="rId14"/>
    <p:sldId id="454" r:id="rId15"/>
    <p:sldId id="455" r:id="rId16"/>
    <p:sldId id="456" r:id="rId17"/>
    <p:sldId id="457" r:id="rId18"/>
    <p:sldId id="458" r:id="rId19"/>
    <p:sldId id="459" r:id="rId20"/>
    <p:sldId id="460" r:id="rId21"/>
    <p:sldId id="461" r:id="rId22"/>
    <p:sldId id="462" r:id="rId23"/>
    <p:sldId id="463" r:id="rId24"/>
    <p:sldId id="464" r:id="rId25"/>
    <p:sldId id="465" r:id="rId26"/>
    <p:sldId id="466" r:id="rId27"/>
    <p:sldId id="467" r:id="rId28"/>
    <p:sldId id="468" r:id="rId29"/>
    <p:sldId id="469" r:id="rId30"/>
    <p:sldId id="470" r:id="rId31"/>
    <p:sldId id="471" r:id="rId32"/>
    <p:sldId id="473" r:id="rId33"/>
    <p:sldId id="474" r:id="rId34"/>
    <p:sldId id="475" r:id="rId35"/>
    <p:sldId id="477" r:id="rId36"/>
    <p:sldId id="478" r:id="rId37"/>
    <p:sldId id="479" r:id="rId38"/>
    <p:sldId id="480" r:id="rId39"/>
    <p:sldId id="481" r:id="rId40"/>
    <p:sldId id="482" r:id="rId41"/>
    <p:sldId id="483" r:id="rId42"/>
    <p:sldId id="484" r:id="rId43"/>
    <p:sldId id="485" r:id="rId44"/>
    <p:sldId id="486" r:id="rId45"/>
    <p:sldId id="487" r:id="rId46"/>
    <p:sldId id="488" r:id="rId47"/>
    <p:sldId id="489" r:id="rId48"/>
    <p:sldId id="491" r:id="rId49"/>
    <p:sldId id="493" r:id="rId50"/>
    <p:sldId id="494" r:id="rId51"/>
    <p:sldId id="495" r:id="rId52"/>
    <p:sldId id="496" r:id="rId53"/>
    <p:sldId id="497" r:id="rId54"/>
    <p:sldId id="498" r:id="rId55"/>
    <p:sldId id="501" r:id="rId56"/>
    <p:sldId id="503" r:id="rId57"/>
    <p:sldId id="504" r:id="rId58"/>
    <p:sldId id="505" r:id="rId59"/>
    <p:sldId id="506" r:id="rId60"/>
    <p:sldId id="507" r:id="rId61"/>
    <p:sldId id="508" r:id="rId62"/>
    <p:sldId id="509" r:id="rId63"/>
    <p:sldId id="510" r:id="rId64"/>
    <p:sldId id="511" r:id="rId65"/>
    <p:sldId id="512" r:id="rId66"/>
    <p:sldId id="513" r:id="rId67"/>
    <p:sldId id="514" r:id="rId68"/>
    <p:sldId id="520" r:id="rId69"/>
    <p:sldId id="515" r:id="rId70"/>
    <p:sldId id="516" r:id="rId71"/>
  </p:sldIdLst>
  <p:sldSz cx="9144000" cy="6858000" type="screen4x3"/>
  <p:notesSz cx="6724650" cy="97742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9" userDrawn="1">
          <p15:clr>
            <a:srgbClr val="A4A3A4"/>
          </p15:clr>
        </p15:guide>
        <p15:guide id="2" pos="2119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F02D814-2B82-420D-B5FB-EF290304135B}" v="2" dt="2025-08-27T10:30:35.23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69355" autoAdjust="0"/>
  </p:normalViewPr>
  <p:slideViewPr>
    <p:cSldViewPr>
      <p:cViewPr varScale="1">
        <p:scale>
          <a:sx n="77" d="100"/>
          <a:sy n="77" d="100"/>
        </p:scale>
        <p:origin x="2604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9"/>
        <p:guide pos="2119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4.xml"/><Relationship Id="rId21" Type="http://schemas.openxmlformats.org/officeDocument/2006/relationships/slide" Target="slides/slide19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63" Type="http://schemas.openxmlformats.org/officeDocument/2006/relationships/slide" Target="slides/slide61.xml"/><Relationship Id="rId68" Type="http://schemas.openxmlformats.org/officeDocument/2006/relationships/slide" Target="slides/slide66.xml"/><Relationship Id="rId16" Type="http://schemas.openxmlformats.org/officeDocument/2006/relationships/slide" Target="slides/slide1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66" Type="http://schemas.openxmlformats.org/officeDocument/2006/relationships/slide" Target="slides/slide64.xml"/><Relationship Id="rId74" Type="http://schemas.openxmlformats.org/officeDocument/2006/relationships/presProps" Target="presProps.xml"/><Relationship Id="rId79" Type="http://schemas.microsoft.com/office/2015/10/relationships/revisionInfo" Target="revisionInfo.xml"/><Relationship Id="rId5" Type="http://schemas.openxmlformats.org/officeDocument/2006/relationships/slide" Target="slides/slide3.xml"/><Relationship Id="rId61" Type="http://schemas.openxmlformats.org/officeDocument/2006/relationships/slide" Target="slides/slide59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slide" Target="slides/slide62.xml"/><Relationship Id="rId69" Type="http://schemas.openxmlformats.org/officeDocument/2006/relationships/slide" Target="slides/slide67.xml"/><Relationship Id="rId77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72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67" Type="http://schemas.openxmlformats.org/officeDocument/2006/relationships/slide" Target="slides/slide65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slide" Target="slides/slide60.xml"/><Relationship Id="rId70" Type="http://schemas.openxmlformats.org/officeDocument/2006/relationships/slide" Target="slides/slide68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slide" Target="slides/slide58.xml"/><Relationship Id="rId65" Type="http://schemas.openxmlformats.org/officeDocument/2006/relationships/slide" Target="slides/slide63.xml"/><Relationship Id="rId73" Type="http://schemas.openxmlformats.org/officeDocument/2006/relationships/handoutMaster" Target="handoutMasters/handoutMaster1.xml"/><Relationship Id="rId78" Type="http://schemas.microsoft.com/office/2016/11/relationships/changesInfo" Target="changesInfos/changesInfo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9" Type="http://schemas.openxmlformats.org/officeDocument/2006/relationships/slide" Target="slides/slide37.xml"/><Relationship Id="rId34" Type="http://schemas.openxmlformats.org/officeDocument/2006/relationships/slide" Target="slides/slide32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76" Type="http://schemas.openxmlformats.org/officeDocument/2006/relationships/theme" Target="theme/theme1.xml"/><Relationship Id="rId7" Type="http://schemas.openxmlformats.org/officeDocument/2006/relationships/slide" Target="slides/slide5.xml"/><Relationship Id="rId71" Type="http://schemas.openxmlformats.org/officeDocument/2006/relationships/slide" Target="slides/slide69.xml"/><Relationship Id="rId2" Type="http://schemas.openxmlformats.org/officeDocument/2006/relationships/slideMaster" Target="slideMasters/slideMaster2.xml"/><Relationship Id="rId29" Type="http://schemas.openxmlformats.org/officeDocument/2006/relationships/slide" Target="slides/slide2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ison Rees-Edwards" userId="6ddc9a34-5fd4-438d-87b4-9c8b83b97512" providerId="ADAL" clId="{7F02D814-2B82-420D-B5FB-EF290304135B}"/>
    <pc:docChg chg="modSld">
      <pc:chgData name="Alison Rees-Edwards" userId="6ddc9a34-5fd4-438d-87b4-9c8b83b97512" providerId="ADAL" clId="{7F02D814-2B82-420D-B5FB-EF290304135B}" dt="2025-08-27T10:30:35.233" v="0"/>
      <pc:docMkLst>
        <pc:docMk/>
      </pc:docMkLst>
      <pc:sldChg chg="modSp">
        <pc:chgData name="Alison Rees-Edwards" userId="6ddc9a34-5fd4-438d-87b4-9c8b83b97512" providerId="ADAL" clId="{7F02D814-2B82-420D-B5FB-EF290304135B}" dt="2025-08-27T10:30:35.233" v="0"/>
        <pc:sldMkLst>
          <pc:docMk/>
          <pc:sldMk cId="3756727308" sldId="285"/>
        </pc:sldMkLst>
        <pc:spChg chg="mod">
          <ac:chgData name="Alison Rees-Edwards" userId="6ddc9a34-5fd4-438d-87b4-9c8b83b97512" providerId="ADAL" clId="{7F02D814-2B82-420D-B5FB-EF290304135B}" dt="2025-08-27T10:30:35.233" v="0"/>
          <ac:spMkLst>
            <pc:docMk/>
            <pc:sldMk cId="3756727308" sldId="285"/>
            <ac:spMk id="2" creationId="{95B4C850-814A-11D5-03D2-659B812DE56F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09079" y="0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/>
          <a:lstStyle>
            <a:lvl1pPr algn="r">
              <a:defRPr sz="1200"/>
            </a:lvl1pPr>
          </a:lstStyle>
          <a:p>
            <a:fld id="{06D7123D-D547-4A6B-961C-92C914327936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9163" y="733425"/>
            <a:ext cx="4886325" cy="366553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0198" tIns="45099" rIns="90198" bIns="45099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2465" y="4642763"/>
            <a:ext cx="5379720" cy="4398407"/>
          </a:xfrm>
          <a:prstGeom prst="rect">
            <a:avLst/>
          </a:prstGeom>
        </p:spPr>
        <p:txBody>
          <a:bodyPr vert="horz" lIns="90198" tIns="45099" rIns="90198" bIns="45099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83829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09079" y="9283829"/>
            <a:ext cx="2914015" cy="488712"/>
          </a:xfrm>
          <a:prstGeom prst="rect">
            <a:avLst/>
          </a:prstGeom>
        </p:spPr>
        <p:txBody>
          <a:bodyPr vert="horz" lIns="90198" tIns="45099" rIns="90198" bIns="45099" rtlCol="0" anchor="b"/>
          <a:lstStyle>
            <a:lvl1pPr algn="r">
              <a:defRPr sz="1200"/>
            </a:lvl1pPr>
          </a:lstStyle>
          <a:p>
            <a:fld id="{EF1B1BB3-E097-4A23-A1D0-2A682C1DADC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90958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4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5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6.xml"/><Relationship Id="rId1" Type="http://schemas.openxmlformats.org/officeDocument/2006/relationships/notesMaster" Target="../notesMasters/notesMaster1.xml"/></Relationships>
</file>

<file path=ppt/notesSlides/_rels/notesSlide5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7.xml"/><Relationship Id="rId1" Type="http://schemas.openxmlformats.org/officeDocument/2006/relationships/notesMaster" Target="../notesMasters/notesMaster1.xml"/></Relationships>
</file>

<file path=ppt/notesSlides/_rels/notesSlide5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8.xml"/><Relationship Id="rId1" Type="http://schemas.openxmlformats.org/officeDocument/2006/relationships/notesMaster" Target="../notesMasters/notesMaster1.xml"/></Relationships>
</file>

<file path=ppt/notesSlides/_rels/notesSlide5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9.xml"/><Relationship Id="rId1" Type="http://schemas.openxmlformats.org/officeDocument/2006/relationships/notesMaster" Target="../notesMasters/notesMaster1.xml"/></Relationships>
</file>

<file path=ppt/notesSlides/_rels/notesSlide5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0.xml"/><Relationship Id="rId1" Type="http://schemas.openxmlformats.org/officeDocument/2006/relationships/notesMaster" Target="../notesMasters/notesMaster1.xml"/></Relationships>
</file>

<file path=ppt/notesSlides/_rels/notesSlide5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1.xml"/><Relationship Id="rId1" Type="http://schemas.openxmlformats.org/officeDocument/2006/relationships/notesMaster" Target="../notesMasters/notesMaster1.xml"/></Relationships>
</file>

<file path=ppt/notesSlides/_rels/notesSlide5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2.xml"/><Relationship Id="rId1" Type="http://schemas.openxmlformats.org/officeDocument/2006/relationships/notesMaster" Target="../notesMasters/notesMaster1.xml"/></Relationships>
</file>

<file path=ppt/notesSlides/_rels/notesSlide5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3.xml"/><Relationship Id="rId1" Type="http://schemas.openxmlformats.org/officeDocument/2006/relationships/notesMaster" Target="../notesMasters/notesMaster1.xml"/></Relationships>
</file>

<file path=ppt/notesSlides/_rels/notesSlide6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4.xml"/><Relationship Id="rId1" Type="http://schemas.openxmlformats.org/officeDocument/2006/relationships/notesMaster" Target="../notesMasters/notesMaster1.xml"/></Relationships>
</file>

<file path=ppt/notesSlides/_rels/notesSlide6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5.xml"/><Relationship Id="rId1" Type="http://schemas.openxmlformats.org/officeDocument/2006/relationships/notesMaster" Target="../notesMasters/notesMaster1.xml"/></Relationships>
</file>

<file path=ppt/notesSlides/_rels/notesSlide6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6.xml"/><Relationship Id="rId1" Type="http://schemas.openxmlformats.org/officeDocument/2006/relationships/notesMaster" Target="../notesMasters/notesMaster1.xml"/></Relationships>
</file>

<file path=ppt/notesSlides/_rels/notesSlide6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8.xml"/><Relationship Id="rId1" Type="http://schemas.openxmlformats.org/officeDocument/2006/relationships/notesMaster" Target="../notesMasters/notesMaster1.xml"/></Relationships>
</file>

<file path=ppt/notesSlides/_rels/notesSlide6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11513997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2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553483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5FFDD11-B3EC-214B-B984-1798BFAD033A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ＭＳ Ｐゴシック" panose="020B0600070205080204" pitchFamily="34" charset="-128"/>
                <a:cs typeface="+mn-cs"/>
              </a:rPr>
              <a:pPr marL="0" marR="0" lvl="0" indent="0" algn="r" defTabSz="4572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3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ＭＳ Ｐゴシック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56175865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32859" indent="-281869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7475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846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945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DC49D3CB-AA7D-460D-AF6F-897FF616722A}" type="slidenum">
              <a:rPr lang="en-GB" altLang="en-US" smtClean="0"/>
              <a:pPr>
                <a:spcBef>
                  <a:spcPct val="0"/>
                </a:spcBef>
                <a:defRPr/>
              </a:pPr>
              <a:t>5</a:t>
            </a:fld>
            <a:endParaRPr lang="en-GB" altLang="en-US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8876547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721538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32859" indent="-281869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7475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846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945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DC49D3CB-AA7D-460D-AF6F-897FF616722A}" type="slidenum">
              <a:rPr lang="en-GB" altLang="en-US" smtClean="0"/>
              <a:pPr>
                <a:spcBef>
                  <a:spcPct val="0"/>
                </a:spcBef>
                <a:defRPr/>
              </a:pPr>
              <a:t>8</a:t>
            </a:fld>
            <a:endParaRPr lang="en-GB" altLang="en-US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569795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32859" indent="-281869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7475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846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945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DC49D3CB-AA7D-460D-AF6F-897FF616722A}" type="slidenum">
              <a:rPr lang="en-GB" altLang="en-US" smtClean="0"/>
              <a:pPr>
                <a:spcBef>
                  <a:spcPct val="0"/>
                </a:spcBef>
                <a:defRPr/>
              </a:pPr>
              <a:t>9</a:t>
            </a:fld>
            <a:endParaRPr lang="en-GB" altLang="en-US"/>
          </a:p>
        </p:txBody>
      </p:sp>
      <p:sp>
        <p:nvSpPr>
          <p:cNvPr id="2765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765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37316637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32859" indent="-281869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7475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846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945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24F5A72-C715-4E3E-96E8-FF60A2D29900}" type="slidenum">
              <a:rPr lang="en-GB" altLang="en-US" smtClean="0"/>
              <a:pPr>
                <a:spcBef>
                  <a:spcPct val="0"/>
                </a:spcBef>
                <a:defRPr/>
              </a:pPr>
              <a:t>10</a:t>
            </a:fld>
            <a:endParaRPr lang="en-GB" altLang="en-US"/>
          </a:p>
        </p:txBody>
      </p:sp>
      <p:sp>
        <p:nvSpPr>
          <p:cNvPr id="3072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072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896726" y="4642490"/>
            <a:ext cx="4931201" cy="4398642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80409838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1pPr>
            <a:lvl2pPr marL="732859" indent="-281869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2pPr>
            <a:lvl3pPr marL="1127475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3pPr>
            <a:lvl4pPr marL="157846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4pPr>
            <a:lvl5pPr marL="2029454" indent="-225495" eaLnBrk="0" hangingPunct="0">
              <a:spcBef>
                <a:spcPct val="30000"/>
              </a:spcBef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charset="0"/>
                <a:ea typeface="ＭＳ Ｐゴシック" pitchFamily="34" charset="-128"/>
              </a:defRPr>
            </a:lvl9pPr>
          </a:lstStyle>
          <a:p>
            <a:pPr>
              <a:spcBef>
                <a:spcPct val="0"/>
              </a:spcBef>
              <a:defRPr/>
            </a:pPr>
            <a:fld id="{6A53E79D-03DB-4141-91FF-CC7342756398}" type="slidenum">
              <a:rPr lang="en-GB" altLang="en-US" smtClean="0"/>
              <a:pPr>
                <a:spcBef>
                  <a:spcPct val="0"/>
                </a:spcBef>
                <a:defRPr/>
              </a:pPr>
              <a:t>11</a:t>
            </a:fld>
            <a:endParaRPr lang="en-GB" altLang="en-US"/>
          </a:p>
        </p:txBody>
      </p:sp>
      <p:sp>
        <p:nvSpPr>
          <p:cNvPr id="3277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277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7150525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9939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994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354550AB-5B5E-4B95-A0AA-000E4EA1EB0D}" type="slidenum">
              <a:rPr lang="cy-GB" altLang="cy-GB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12</a:t>
            </a:fld>
            <a:endParaRPr lang="cy-GB" altLang="cy-GB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0383870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cy-GB" altLang="cy-GB" baseline="0" dirty="0">
              <a:solidFill>
                <a:srgbClr val="000000"/>
              </a:solidFill>
              <a:latin typeface="Comic Sans MS" pitchFamily="66" charset="0"/>
              <a:ea typeface="ＭＳ Ｐゴシック" pitchFamily="34" charset="-128"/>
            </a:endParaRPr>
          </a:p>
          <a:p>
            <a:pPr>
              <a:defRPr/>
            </a:pPr>
            <a:endParaRPr lang="en-GB" altLang="cy-GB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19460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32EA75BC-1AD8-41E7-A6D4-151231EF890C}" type="slidenum">
              <a:rPr lang="cy-GB" altLang="cy-GB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13</a:t>
            </a:fld>
            <a:endParaRPr lang="cy-GB" altLang="cy-GB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0496541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66A4D416-8185-4DDA-B14F-4FCFB09F77AD}" type="slidenum">
              <a:rPr lang="cy-GB" altLang="cy-GB" sz="1200">
                <a:solidFill>
                  <a:srgbClr val="000000"/>
                </a:solidFill>
                <a:latin typeface="Arial" panose="020B0604020202020204" pitchFamily="34" charset="0"/>
              </a:rPr>
              <a:pPr defTabSz="918606">
                <a:defRPr/>
              </a:pPr>
              <a:t>14</a:t>
            </a:fld>
            <a:endParaRPr lang="cy-GB" altLang="cy-GB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2856426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1747" name="Notes Placeholder 2"/>
          <p:cNvSpPr>
            <a:spLocks noGrp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lvl="1">
              <a:defRPr/>
            </a:pPr>
            <a:endParaRPr lang="cy-GB" altLang="cy-GB" dirty="0">
              <a:latin typeface="Arial" pitchFamily="34" charset="0"/>
              <a:ea typeface="ＭＳ Ｐゴシック" pitchFamily="34" charset="-128"/>
            </a:endParaRPr>
          </a:p>
        </p:txBody>
      </p:sp>
      <p:sp>
        <p:nvSpPr>
          <p:cNvPr id="2355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FC47D905-3CEC-4E31-8406-DDFA379258CE}" type="slidenum">
              <a:rPr lang="cy-GB" altLang="cy-GB" sz="1200">
                <a:solidFill>
                  <a:srgbClr val="000000"/>
                </a:solidFill>
                <a:latin typeface="Arial" panose="020B0604020202020204" pitchFamily="34" charset="0"/>
              </a:rPr>
              <a:pPr defTabSz="918606">
                <a:defRPr/>
              </a:pPr>
              <a:t>15</a:t>
            </a:fld>
            <a:endParaRPr lang="cy-GB" altLang="cy-GB" sz="1200">
              <a:solidFill>
                <a:srgbClr val="00000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016755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5603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5604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A34AE7B2-8166-4220-8FDA-A31B40B54EBE}" type="slidenum">
              <a:rPr lang="cy-GB" altLang="cy-GB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16</a:t>
            </a:fld>
            <a:endParaRPr lang="cy-GB" altLang="cy-GB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13213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2BE9800B-6A12-4071-A948-FB6135D342FA}" type="slidenum">
              <a:rPr lang="cy-GB" altLang="en-US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17</a:t>
            </a:fld>
            <a:endParaRPr lang="cy-GB" altLang="en-US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651573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2BE9800B-6A12-4071-A948-FB6135D342FA}" type="slidenum">
              <a:rPr lang="cy-GB" altLang="en-US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18</a:t>
            </a:fld>
            <a:endParaRPr lang="cy-GB" altLang="en-US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581588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2BE9800B-6A12-4071-A948-FB6135D342FA}" type="slidenum">
              <a:rPr lang="cy-GB" altLang="en-US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19</a:t>
            </a:fld>
            <a:endParaRPr lang="cy-GB" altLang="en-US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828112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2BE9800B-6A12-4071-A948-FB6135D342FA}" type="slidenum">
              <a:rPr lang="cy-GB" altLang="en-US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20</a:t>
            </a:fld>
            <a:endParaRPr lang="cy-GB" altLang="en-US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8731692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3789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789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2BE9800B-6A12-4071-A948-FB6135D342FA}" type="slidenum">
              <a:rPr lang="cy-GB" altLang="en-US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21</a:t>
            </a:fld>
            <a:endParaRPr lang="cy-GB" altLang="en-US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4021339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184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84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4BDE13CB-EA40-4640-8901-17AB8BF3A945}" type="slidenum">
              <a:rPr lang="cy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22</a:t>
            </a:fld>
            <a:endParaRPr lang="cy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176720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8606">
              <a:defRPr/>
            </a:pPr>
            <a:fld id="{EF1B1BB3-E097-4A23-A1D0-2A682C1DADCC}" type="slidenum">
              <a:rPr lang="en-GB">
                <a:solidFill>
                  <a:prstClr val="black"/>
                </a:solidFill>
                <a:latin typeface="Calibri"/>
              </a:rPr>
              <a:pPr defTabSz="918606">
                <a:defRPr/>
              </a:pPr>
              <a:t>23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96870890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8606">
              <a:defRPr/>
            </a:pPr>
            <a:fld id="{EF1B1BB3-E097-4A23-A1D0-2A682C1DADCC}" type="slidenum">
              <a:rPr lang="en-GB">
                <a:solidFill>
                  <a:prstClr val="black"/>
                </a:solidFill>
                <a:latin typeface="Calibri"/>
              </a:rPr>
              <a:pPr defTabSz="918606">
                <a:defRPr/>
              </a:pPr>
              <a:t>24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98061546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09D3653C-22B5-436C-8F89-05CA3D534697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26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5596463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09D3653C-22B5-436C-8F89-05CA3D534697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27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048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defRPr/>
            </a:pPr>
            <a:endParaRPr lang="en-US" altLang="en-US" dirty="0">
              <a:ea typeface="ＭＳ Ｐゴシック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54520871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662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i="1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662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5464365D-84CF-4D46-8065-B39976D177E9}" type="slidenum">
              <a:rPr lang="cy-GB" altLang="en-US">
                <a:solidFill>
                  <a:prstClr val="black"/>
                </a:solidFill>
              </a:rPr>
              <a:pPr defTabSz="918606">
                <a:defRPr/>
              </a:pPr>
              <a:t>28</a:t>
            </a:fld>
            <a:endParaRPr lang="cy-GB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538551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8606">
              <a:defRPr/>
            </a:pPr>
            <a:fld id="{EF1B1BB3-E097-4A23-A1D0-2A682C1DADCC}" type="slidenum">
              <a:rPr lang="en-GB">
                <a:solidFill>
                  <a:prstClr val="black"/>
                </a:solidFill>
                <a:latin typeface="Calibri"/>
              </a:rPr>
              <a:pPr defTabSz="918606">
                <a:defRPr/>
              </a:pPr>
              <a:t>29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15355593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8606">
              <a:defRPr/>
            </a:pPr>
            <a:fld id="{EF1B1BB3-E097-4A23-A1D0-2A682C1DADCC}" type="slidenum">
              <a:rPr lang="en-GB">
                <a:solidFill>
                  <a:prstClr val="black"/>
                </a:solidFill>
                <a:latin typeface="Calibri"/>
              </a:rPr>
              <a:pPr defTabSz="918606">
                <a:defRPr/>
              </a:pPr>
              <a:t>30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810245557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</a:pPr>
            <a:fld id="{BFA22321-2FB2-4E28-8487-E746B68222B4}" type="slidenum">
              <a:rPr lang="en-GB" altLang="en-US" smtClean="0"/>
              <a:pPr>
                <a:spcBef>
                  <a:spcPct val="0"/>
                </a:spcBef>
              </a:pPr>
              <a:t>31</a:t>
            </a:fld>
            <a:endParaRPr lang="en-GB" altLang="en-US"/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159842523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32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948634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33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4998631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35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884581311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36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241677539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37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663136489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38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66716935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39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005489691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40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395237639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41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3513722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42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6929514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43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753563003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44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585118789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45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447383777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46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275469153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32859" indent="-281869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27475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57846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29454" indent="-225495">
              <a:spcBef>
                <a:spcPct val="30000"/>
              </a:spcBef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spcBef>
                <a:spcPct val="0"/>
              </a:spcBef>
              <a:defRPr/>
            </a:pPr>
            <a:fld id="{BFA22321-2FB2-4E28-8487-E746B68222B4}" type="slidenum">
              <a:rPr lang="en-GB" altLang="en-US">
                <a:solidFill>
                  <a:prstClr val="black"/>
                </a:solidFill>
              </a:rPr>
              <a:pPr defTabSz="918606">
                <a:spcBef>
                  <a:spcPct val="0"/>
                </a:spcBef>
                <a:defRPr/>
              </a:pPr>
              <a:t>47</a:t>
            </a:fld>
            <a:endParaRPr lang="en-GB" altLang="en-US">
              <a:solidFill>
                <a:prstClr val="black"/>
              </a:solidFill>
            </a:endParaRPr>
          </a:p>
        </p:txBody>
      </p:sp>
      <p:sp>
        <p:nvSpPr>
          <p:cNvPr id="2253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2253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GB" altLang="en-US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253021724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504365321"/>
      </p:ext>
    </p:extLst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707755340"/>
      </p:ext>
    </p:extLst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755579642"/>
      </p:ext>
    </p:extLst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3844895931"/>
      </p:ext>
    </p:extLst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62340803"/>
      </p:ext>
    </p:extLst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b="1" dirty="0"/>
          </a:p>
        </p:txBody>
      </p:sp>
    </p:spTree>
    <p:extLst>
      <p:ext uri="{BB962C8B-B14F-4D97-AF65-F5344CB8AC3E}">
        <p14:creationId xmlns:p14="http://schemas.microsoft.com/office/powerpoint/2010/main" val="732925086"/>
      </p:ext>
    </p:extLst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b="0" baseline="0" dirty="0"/>
          </a:p>
        </p:txBody>
      </p:sp>
    </p:spTree>
    <p:extLst>
      <p:ext uri="{BB962C8B-B14F-4D97-AF65-F5344CB8AC3E}">
        <p14:creationId xmlns:p14="http://schemas.microsoft.com/office/powerpoint/2010/main" val="1472348179"/>
      </p:ext>
    </p:extLst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8606">
              <a:defRPr/>
            </a:pPr>
            <a:fld id="{9B39E918-88F5-4DC3-ADC2-D63BF93AAE5D}" type="slidenum">
              <a:rPr lang="en-GB">
                <a:solidFill>
                  <a:prstClr val="black"/>
                </a:solidFill>
                <a:latin typeface="Calibri"/>
              </a:rPr>
              <a:pPr defTabSz="918606">
                <a:defRPr/>
              </a:pPr>
              <a:t>55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63192560"/>
      </p:ext>
    </p:extLst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1234730128"/>
      </p:ext>
    </p:extLst>
  </p:cSld>
  <p:clrMapOvr>
    <a:masterClrMapping/>
  </p:clrMapOvr>
</p:notes>
</file>

<file path=ppt/notesSlides/notesSlide5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692792376"/>
      </p:ext>
    </p:extLst>
  </p:cSld>
  <p:clrMapOvr>
    <a:masterClrMapping/>
  </p:clrMapOvr>
</p:notes>
</file>

<file path=ppt/notesSlides/notesSlide5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4270169190"/>
      </p:ext>
    </p:extLst>
  </p:cSld>
  <p:clrMapOvr>
    <a:masterClrMapping/>
  </p:clrMapOvr>
</p:notes>
</file>

<file path=ppt/notesSlides/notesSlide5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65420171"/>
      </p:ext>
    </p:extLst>
  </p:cSld>
  <p:clrMapOvr>
    <a:masterClrMapping/>
  </p:clrMapOvr>
</p:notes>
</file>

<file path=ppt/notesSlides/notesSlide5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599986673"/>
      </p:ext>
    </p:extLst>
  </p:cSld>
  <p:clrMapOvr>
    <a:masterClrMapping/>
  </p:clrMapOvr>
</p:notes>
</file>

<file path=ppt/notesSlides/notesSlide5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39800" y="746125"/>
            <a:ext cx="4975225" cy="3730625"/>
          </a:xfrm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/>
          </a:p>
        </p:txBody>
      </p:sp>
    </p:spTree>
    <p:extLst>
      <p:ext uri="{BB962C8B-B14F-4D97-AF65-F5344CB8AC3E}">
        <p14:creationId xmlns:p14="http://schemas.microsoft.com/office/powerpoint/2010/main" val="2329810578"/>
      </p:ext>
    </p:extLst>
  </p:cSld>
  <p:clrMapOvr>
    <a:masterClrMapping/>
  </p:clrMapOvr>
</p:notes>
</file>

<file path=ppt/notesSlides/notesSlide5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defTabSz="918606">
              <a:defRPr/>
            </a:pPr>
            <a:endParaRPr lang="en-GB" sz="1800" dirty="0">
              <a:latin typeface="Arial" panose="020B0604020202020204" pitchFamily="34" charset="0"/>
            </a:endParaRPr>
          </a:p>
          <a:p>
            <a:endParaRPr lang="cy-GB" sz="1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8606">
              <a:defRPr/>
            </a:pPr>
            <a:fld id="{9B39E918-88F5-4DC3-ADC2-D63BF93AAE5D}" type="slidenum">
              <a:rPr lang="en-GB">
                <a:solidFill>
                  <a:prstClr val="black"/>
                </a:solidFill>
                <a:latin typeface="Calibri"/>
              </a:rPr>
              <a:pPr defTabSz="918606">
                <a:defRPr/>
              </a:pPr>
              <a:t>62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847360345"/>
      </p:ext>
    </p:extLst>
  </p:cSld>
  <p:clrMapOvr>
    <a:masterClrMapping/>
  </p:clrMapOvr>
</p:notes>
</file>

<file path=ppt/notesSlides/notesSlide5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y-GB" sz="1000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8606">
              <a:defRPr/>
            </a:pPr>
            <a:fld id="{9B39E918-88F5-4DC3-ADC2-D63BF93AAE5D}" type="slidenum">
              <a:rPr lang="en-GB">
                <a:solidFill>
                  <a:prstClr val="black"/>
                </a:solidFill>
                <a:latin typeface="Calibri"/>
              </a:rPr>
              <a:pPr defTabSz="918606">
                <a:defRPr/>
              </a:pPr>
              <a:t>63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75914538"/>
      </p:ext>
    </p:extLst>
  </p:cSld>
  <p:clrMapOvr>
    <a:masterClrMapping/>
  </p:clrMapOvr>
</p:notes>
</file>

<file path=ppt/notesSlides/notesSlide6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cy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4690EFFC-C9ED-4F81-9901-901879E7F230}" type="slidenum">
              <a:rPr lang="cy-GB" altLang="cy-GB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64</a:t>
            </a:fld>
            <a:endParaRPr lang="cy-GB" altLang="cy-GB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8665536"/>
      </p:ext>
    </p:extLst>
  </p:cSld>
  <p:clrMapOvr>
    <a:masterClrMapping/>
  </p:clrMapOvr>
</p:notes>
</file>

<file path=ppt/notesSlides/notesSlide6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919163" y="733425"/>
            <a:ext cx="4886325" cy="3665538"/>
          </a:xfrm>
          <a:ln/>
        </p:spPr>
      </p:sp>
      <p:sp>
        <p:nvSpPr>
          <p:cNvPr id="44035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defTabSz="918606">
              <a:defRPr/>
            </a:pPr>
            <a:endParaRPr lang="cy-GB" altLang="cy-GB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403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1pPr>
            <a:lvl2pPr marL="732859" indent="-281869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2pPr>
            <a:lvl3pPr marL="1127475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3pPr>
            <a:lvl4pPr marL="157846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4pPr>
            <a:lvl5pPr marL="2029454" indent="-225495"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5pPr>
            <a:lvl6pPr marL="2480444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6pPr>
            <a:lvl7pPr marL="293143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7pPr>
            <a:lvl8pPr marL="338242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8pPr>
            <a:lvl9pPr marL="3833413" indent="-225495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anose="02020603050405020304" pitchFamily="18" charset="0"/>
                <a:ea typeface="ＭＳ Ｐゴシック" panose="020B0600070205080204" pitchFamily="34" charset="-128"/>
              </a:defRPr>
            </a:lvl9pPr>
          </a:lstStyle>
          <a:p>
            <a:pPr defTabSz="918606">
              <a:defRPr/>
            </a:pPr>
            <a:fld id="{4690EFFC-C9ED-4F81-9901-901879E7F230}" type="slidenum">
              <a:rPr lang="cy-GB" altLang="cy-GB" sz="1200">
                <a:solidFill>
                  <a:prstClr val="black"/>
                </a:solidFill>
                <a:latin typeface="Arial" panose="020B0604020202020204" pitchFamily="34" charset="0"/>
              </a:rPr>
              <a:pPr defTabSz="918606">
                <a:defRPr/>
              </a:pPr>
              <a:t>65</a:t>
            </a:fld>
            <a:endParaRPr lang="cy-GB" altLang="cy-GB" sz="120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5962613"/>
      </p:ext>
    </p:extLst>
  </p:cSld>
  <p:clrMapOvr>
    <a:masterClrMapping/>
  </p:clrMapOvr>
</p:notes>
</file>

<file path=ppt/notesSlides/notesSlide6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defTabSz="918606">
              <a:defRPr/>
            </a:pPr>
            <a:fld id="{EF1B1BB3-E097-4A23-A1D0-2A682C1DADCC}" type="slidenum">
              <a:rPr lang="en-GB">
                <a:solidFill>
                  <a:prstClr val="black"/>
                </a:solidFill>
                <a:latin typeface="Calibri"/>
              </a:rPr>
              <a:pPr defTabSz="918606">
                <a:defRPr/>
              </a:pPr>
              <a:t>66</a:t>
            </a:fld>
            <a:endParaRPr lang="en-GB">
              <a:solidFill>
                <a:prstClr val="black"/>
              </a:solidFill>
              <a:latin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692941558"/>
      </p:ext>
    </p:extLst>
  </p:cSld>
  <p:clrMapOvr>
    <a:masterClrMapping/>
  </p:clrMapOvr>
</p:notes>
</file>

<file path=ppt/notesSlides/notesSlide6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202376"/>
      </p:ext>
    </p:extLst>
  </p:cSld>
  <p:clrMapOvr>
    <a:masterClrMapping/>
  </p:clrMapOvr>
</p:notes>
</file>

<file path=ppt/notesSlides/notesSlide6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69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4312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BF0BA9FB-2FDB-7E46-981B-3CC0ADD4E5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8058149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825966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59F52B34-1263-5340-99D2-7468DF6FDF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4285" y="1516008"/>
            <a:ext cx="3880287" cy="3607785"/>
          </a:xfrm>
          <a:prstGeom prst="rect">
            <a:avLst/>
          </a:prstGeom>
        </p:spPr>
        <p:txBody>
          <a:bodyPr/>
          <a:lstStyle>
            <a:lvl1pPr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160C76CE-A814-A147-9C0B-27514F28EA56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729163" y="1516008"/>
            <a:ext cx="3870325" cy="3608442"/>
          </a:xfrm>
          <a:prstGeom prst="rect">
            <a:avLst/>
          </a:prstGeom>
          <a:ln>
            <a:noFill/>
          </a:ln>
        </p:spPr>
        <p:txBody>
          <a:bodyPr/>
          <a:lstStyle>
            <a:lvl1pPr marL="0" indent="0">
              <a:buNone/>
              <a:defRPr sz="250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457200" indent="0">
              <a:buNone/>
              <a:defRPr>
                <a:solidFill>
                  <a:schemeClr val="bg1"/>
                </a:solidFill>
              </a:defRPr>
            </a:lvl2pPr>
            <a:lvl3pPr marL="914400" indent="0">
              <a:buNone/>
              <a:defRPr>
                <a:solidFill>
                  <a:schemeClr val="bg1"/>
                </a:solidFill>
              </a:defRPr>
            </a:lvl3pPr>
            <a:lvl4pPr marL="1371600" indent="0">
              <a:buNone/>
              <a:defRPr>
                <a:solidFill>
                  <a:schemeClr val="bg1"/>
                </a:solidFill>
              </a:defRPr>
            </a:lvl4pPr>
            <a:lvl5pPr marL="1828800" indent="0">
              <a:buNone/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en-GB" dirty="0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3284813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258730-AE93-FF0E-710A-F58BDEA4B57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5C8CAC4-FE14-692D-39DD-E8D37A7D6F9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623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2592FF-730A-3ACC-F2C1-FD23CD86FDA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8554D-302E-6091-A417-1F656929E8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8650" y="1825625"/>
            <a:ext cx="7886700" cy="364089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96828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FDA8D8-3E08-E825-EEC7-DA6D9D83E5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8770BF-58AF-3C36-FB4C-29139C11C43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B631763-20BB-AD5E-505E-1B10D5D9BDB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5"/>
            <a:ext cx="3867150" cy="380986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0712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ABAB3A-AB48-2E71-E045-5905840D90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D3FA62-806F-8FBE-B4E4-05253FC077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B42DAB3-9F42-9E68-2677-7F1BCD9DBCC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676026-1C42-780C-0DA1-36F0677FB4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1FD8196-3603-CBCC-3637-B437E1B8CB5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080716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21476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32A9CC-E3FD-E6D5-35FF-D4EBDDABB6C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F3A581-13D0-8570-8E69-9821B85D70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788" y="457201"/>
            <a:ext cx="4629150" cy="54038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0F2BCBE-6ED5-3286-7E74-9AE28B2A2E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870842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D3CEE0-7BAA-340E-518E-5EC828F3BB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2AE6492-A546-CC16-D9B7-B3125889A40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788" y="457199"/>
            <a:ext cx="4629150" cy="5403851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DA98CA9-D03F-6D93-BD5E-2BAE75F0991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47343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>
  <p:cSld name="Title, Clip Ar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lipArt Placeholder 2"/>
          <p:cNvSpPr>
            <a:spLocks noGrp="1"/>
          </p:cNvSpPr>
          <p:nvPr>
            <p:ph type="clipArt" sz="half" idx="1"/>
          </p:nvPr>
        </p:nvSpPr>
        <p:spPr>
          <a:xfrm>
            <a:off x="457200" y="1600200"/>
            <a:ext cx="4038600" cy="4530725"/>
          </a:xfrm>
        </p:spPr>
        <p:txBody>
          <a:bodyPr/>
          <a:lstStyle/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648200" y="1600200"/>
            <a:ext cx="4038600" cy="453072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36DE72-054B-4D80-9CA0-8F0FAEC46BE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0431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871186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54A38316-4E54-434F-8D65-FA36BAACF7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76403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0.xml"/><Relationship Id="rId3" Type="http://schemas.openxmlformats.org/officeDocument/2006/relationships/slideLayout" Target="../slideLayouts/slideLayout5.xml"/><Relationship Id="rId7" Type="http://schemas.openxmlformats.org/officeDocument/2006/relationships/slideLayout" Target="../slideLayouts/slideLayout9.xml"/><Relationship Id="rId2" Type="http://schemas.openxmlformats.org/officeDocument/2006/relationships/slideLayout" Target="../slideLayouts/slideLayout4.xml"/><Relationship Id="rId1" Type="http://schemas.openxmlformats.org/officeDocument/2006/relationships/slideLayout" Target="../slideLayouts/slideLayout3.xml"/><Relationship Id="rId6" Type="http://schemas.openxmlformats.org/officeDocument/2006/relationships/slideLayout" Target="../slideLayouts/slideLayout8.xml"/><Relationship Id="rId11" Type="http://schemas.openxmlformats.org/officeDocument/2006/relationships/image" Target="../media/image2.png"/><Relationship Id="rId5" Type="http://schemas.openxmlformats.org/officeDocument/2006/relationships/slideLayout" Target="../slideLayouts/slideLayout7.xml"/><Relationship Id="rId10" Type="http://schemas.openxmlformats.org/officeDocument/2006/relationships/theme" Target="../theme/theme2.xml"/><Relationship Id="rId4" Type="http://schemas.openxmlformats.org/officeDocument/2006/relationships/slideLayout" Target="../slideLayouts/slideLayout6.xml"/><Relationship Id="rId9" Type="http://schemas.openxmlformats.org/officeDocument/2006/relationships/slideLayout" Target="../slideLayouts/slideLayout1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white text&#10;&#10;Description automatically generated with medium confidence">
            <a:extLst>
              <a:ext uri="{FF2B5EF4-FFF2-40B4-BE49-F238E27FC236}">
                <a16:creationId xmlns:a16="http://schemas.microsoft.com/office/drawing/2014/main" id="{94D6A193-B301-6B6C-B400-4D5D66BB3411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065725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678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0D12B95-E5E9-0A88-2236-8231CA4F88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E218A4-832E-EF8D-0DFA-D359DCE4D90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58DF01-6422-7867-AD66-61635F4058B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55CD24-C473-2E4F-9AE6-964E15D7F65F}" type="datetimeFigureOut">
              <a:rPr lang="en-US" smtClean="0"/>
              <a:t>8/27/2025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7AB7A4-DB46-D777-91C4-92DB57F6145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7AD2823-7223-BDB7-2635-F1184CC9FD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302E44-E074-904B-9870-14DEF89A79BD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picture containing text, screenshot, businesscard, design&#10;&#10;Description automatically generated">
            <a:extLst>
              <a:ext uri="{FF2B5EF4-FFF2-40B4-BE49-F238E27FC236}">
                <a16:creationId xmlns:a16="http://schemas.microsoft.com/office/drawing/2014/main" id="{22DAAF22-B42F-17F3-6C35-7E6E3C1B7110}"/>
              </a:ext>
            </a:extLst>
          </p:cNvPr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848594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5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5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5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5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5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5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emf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5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5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5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5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5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10.png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5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5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5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5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5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5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5.xml"/></Relationships>
</file>

<file path=ppt/slides/_rels/slide4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3" Type="http://schemas.openxmlformats.org/officeDocument/2006/relationships/image" Target="../media/image11.jpg"/><Relationship Id="rId7" Type="http://schemas.openxmlformats.org/officeDocument/2006/relationships/image" Target="../media/image15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jpg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5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5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5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43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EZwY5BeYcyo?feature=oembed" TargetMode="External"/><Relationship Id="rId5" Type="http://schemas.openxmlformats.org/officeDocument/2006/relationships/hyperlink" Target="https://www.youtube.com/watch?v=EZwY5BeYcyo" TargetMode="External"/><Relationship Id="rId4" Type="http://schemas.openxmlformats.org/officeDocument/2006/relationships/image" Target="../media/image19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1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5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5.xml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5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5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52.xml"/><Relationship Id="rId1" Type="http://schemas.openxmlformats.org/officeDocument/2006/relationships/slideLayout" Target="../slideLayouts/slideLayout5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3.xml"/><Relationship Id="rId1" Type="http://schemas.openxmlformats.org/officeDocument/2006/relationships/slideLayout" Target="../slideLayouts/slideLayout5.xml"/></Relationships>
</file>

<file path=ppt/slides/_rels/slide5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4.xml"/><Relationship Id="rId1" Type="http://schemas.openxmlformats.org/officeDocument/2006/relationships/slideLayout" Target="../slideLayouts/slideLayout5.xml"/></Relationships>
</file>

<file path=ppt/slides/_rels/slide5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5.xml"/><Relationship Id="rId1" Type="http://schemas.openxmlformats.org/officeDocument/2006/relationships/slideLayout" Target="../slideLayouts/slideLayout5.xml"/></Relationships>
</file>

<file path=ppt/slides/_rels/slide6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6.xml"/><Relationship Id="rId1" Type="http://schemas.openxmlformats.org/officeDocument/2006/relationships/slideLayout" Target="../slideLayouts/slideLayout4.xml"/></Relationships>
</file>

<file path=ppt/slides/_rels/slide6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7.xml"/><Relationship Id="rId1" Type="http://schemas.openxmlformats.org/officeDocument/2006/relationships/slideLayout" Target="../slideLayouts/slideLayout4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8.xml"/><Relationship Id="rId1" Type="http://schemas.openxmlformats.org/officeDocument/2006/relationships/slideLayout" Target="../slideLayouts/slideLayout5.xml"/></Relationships>
</file>

<file path=ppt/slides/_rels/slide6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9.xml"/><Relationship Id="rId1" Type="http://schemas.openxmlformats.org/officeDocument/2006/relationships/slideLayout" Target="../slideLayouts/slideLayout5.xml"/></Relationships>
</file>

<file path=ppt/slides/_rels/slide6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0.xml"/><Relationship Id="rId1" Type="http://schemas.openxmlformats.org/officeDocument/2006/relationships/slideLayout" Target="../slideLayouts/slideLayout5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1.xml"/><Relationship Id="rId1" Type="http://schemas.openxmlformats.org/officeDocument/2006/relationships/slideLayout" Target="../slideLayouts/slideLayout5.xml"/></Relationships>
</file>

<file path=ppt/slides/_rels/slide66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2.xml"/><Relationship Id="rId2" Type="http://schemas.openxmlformats.org/officeDocument/2006/relationships/slideLayout" Target="../slideLayouts/slideLayout5.xml"/><Relationship Id="rId1" Type="http://schemas.openxmlformats.org/officeDocument/2006/relationships/video" Target="https://www.youtube.com/embed/Oa8B6No20dk?feature=oembed" TargetMode="External"/><Relationship Id="rId4" Type="http://schemas.openxmlformats.org/officeDocument/2006/relationships/image" Target="../media/image23.jpeg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ndfonline.com/doi/full/10.1080/09575146.2013.792789" TargetMode="External"/><Relationship Id="rId2" Type="http://schemas.openxmlformats.org/officeDocument/2006/relationships/notesSlide" Target="../notesSlides/notesSlide6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://gov.wales/docs/dcells/publications/150225-successful-futures-en.pdf" TargetMode="External"/></Relationships>
</file>

<file path=ppt/slides/_rels/slide69.xml.rels><?xml version="1.0" encoding="UTF-8" standalone="yes"?>
<Relationships xmlns="http://schemas.openxmlformats.org/package/2006/relationships"><Relationship Id="rId3" Type="http://schemas.openxmlformats.org/officeDocument/2006/relationships/hyperlink" Target="https://theconversation.com/research-shows-the-importance-of-parents-reading-with-children-even-after-children-can-read-82756" TargetMode="External"/><Relationship Id="rId2" Type="http://schemas.openxmlformats.org/officeDocument/2006/relationships/notesSlide" Target="../notesSlides/notesSlide64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theguardian.com/education/2020/feb/29/children-reading-less-says-new-research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C7E06FFB-A1DB-B9D6-C19A-B6F200C6B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2455" y="1385456"/>
            <a:ext cx="4022117" cy="3738338"/>
          </a:xfrm>
        </p:spPr>
        <p:txBody>
          <a:bodyPr/>
          <a:lstStyle/>
          <a:p>
            <a:r>
              <a:rPr lang="en-GB" sz="3600" b="1" dirty="0"/>
              <a:t>ECEY5004C </a:t>
            </a:r>
            <a:br>
              <a:rPr lang="en-GB" sz="3600" dirty="0"/>
            </a:br>
            <a:r>
              <a:rPr lang="en-GB" sz="3600" dirty="0"/>
              <a:t>Iaith a Llythrennedd </a:t>
            </a:r>
            <a:r>
              <a:rPr lang="en-GB" sz="3600" dirty="0" err="1"/>
              <a:t>yn</a:t>
            </a:r>
            <a:r>
              <a:rPr lang="en-GB" sz="3600" dirty="0"/>
              <a:t> yr Oes </a:t>
            </a:r>
            <a:r>
              <a:rPr lang="en-GB" sz="3600" dirty="0" err="1"/>
              <a:t>Ddigidol</a:t>
            </a:r>
            <a:r>
              <a:rPr lang="en-GB" sz="3600" dirty="0"/>
              <a:t> </a:t>
            </a:r>
            <a:br>
              <a:rPr lang="en-GB" sz="3600" dirty="0"/>
            </a:br>
            <a:br>
              <a:rPr lang="en-GB" sz="3600" dirty="0"/>
            </a:br>
            <a:br>
              <a:rPr lang="en-GB" sz="3600" dirty="0"/>
            </a:br>
            <a:r>
              <a:rPr lang="en-GB" sz="3600" dirty="0" err="1"/>
              <a:t>Darllen</a:t>
            </a:r>
            <a:br>
              <a:rPr lang="en-GB" sz="4400" dirty="0"/>
            </a:br>
            <a:br>
              <a:rPr lang="en-GB" sz="4400" dirty="0"/>
            </a:br>
            <a:br>
              <a:rPr lang="en-GB" sz="4400" dirty="0"/>
            </a:br>
            <a:endParaRPr lang="en-GB" sz="4400" i="1" dirty="0">
              <a:solidFill>
                <a:schemeClr val="accent4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BADC0A30-BE25-DB7F-6367-EEDD0CD07380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4391891" y="1385455"/>
            <a:ext cx="4509654" cy="3738995"/>
          </a:xfrm>
        </p:spPr>
        <p:txBody>
          <a:bodyPr/>
          <a:lstStyle/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b="1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ECEY5004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latin typeface="Arial" panose="020B0604020202020204" pitchFamily="34" charset="0"/>
                <a:ea typeface="ＭＳ Ｐゴシック" charset="-128"/>
              </a:rPr>
              <a:t>Language and Literacy in the Digital Age</a:t>
            </a: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endParaRPr lang="en-GB" sz="3600" kern="0" dirty="0">
              <a:solidFill>
                <a:schemeClr val="accent4">
                  <a:lumMod val="20000"/>
                  <a:lumOff val="80000"/>
                </a:schemeClr>
              </a:solidFill>
              <a:ea typeface="ＭＳ Ｐゴシック" charset="-128"/>
            </a:endParaRPr>
          </a:p>
          <a:p>
            <a:pPr marL="0" lvl="0" indent="0" eaLnBrk="0" fontAlgn="base" hangingPunct="0">
              <a:spcAft>
                <a:spcPct val="0"/>
              </a:spcAft>
              <a:buNone/>
              <a:defRPr/>
            </a:pPr>
            <a:r>
              <a:rPr lang="en-GB" sz="3600" kern="0" dirty="0">
                <a:solidFill>
                  <a:schemeClr val="accent4">
                    <a:lumMod val="20000"/>
                    <a:lumOff val="80000"/>
                  </a:schemeClr>
                </a:solidFill>
                <a:ea typeface="ＭＳ Ｐゴシック" charset="-128"/>
              </a:rPr>
              <a:t>Reading</a:t>
            </a:r>
            <a:endParaRPr lang="cy-GB" sz="3600" kern="0" dirty="0">
              <a:solidFill>
                <a:schemeClr val="accent4">
                  <a:lumMod val="20000"/>
                  <a:lumOff val="80000"/>
                </a:schemeClr>
              </a:solidFill>
              <a:latin typeface="Arial"/>
              <a:ea typeface="ＭＳ Ｐゴシック" charset="-128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925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Llythrennedd;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Pwysigrwydd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llyfrau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Pwysigrwydd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Print </a:t>
            </a:r>
            <a:r>
              <a:rPr lang="en-GB" altLang="en-US" dirty="0" err="1">
                <a:latin typeface="Arial" panose="020B0604020202020204" pitchFamily="34" charset="0"/>
              </a:rPr>
              <a:t>amgylcheddol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Literacy;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Importance of books;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Importance of reading;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Environmental print;</a:t>
            </a: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654115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6C645EF5-D069-8894-ADC1-5AD0C05112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b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Contents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0A7315-B909-41F8-CDDC-A839B65EC7CB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altLang="en-US" dirty="0">
                <a:latin typeface="Arial" panose="020B0604020202020204" pitchFamily="34" charset="0"/>
              </a:rPr>
              <a:t>Delweddau </a:t>
            </a:r>
            <a:r>
              <a:rPr lang="en-GB" altLang="en-US" dirty="0" err="1">
                <a:latin typeface="Arial" panose="020B0604020202020204" pitchFamily="34" charset="0"/>
              </a:rPr>
              <a:t>mewn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llyfrau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Damcaniaeth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Gweithgareddau</a:t>
            </a:r>
            <a:r>
              <a:rPr lang="en-GB" altLang="en-US" dirty="0">
                <a:latin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D20C1C3-D0CD-D855-4E9F-66DEEC1AC0B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Images in books;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Theory;</a:t>
            </a:r>
          </a:p>
          <a:p>
            <a:pPr>
              <a:defRPr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Activities.</a:t>
            </a:r>
            <a:endParaRPr lang="en-GB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81806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B4C850-814A-11D5-03D2-659B812DE5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" y="588818"/>
            <a:ext cx="8991600" cy="110187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Cymwyseddau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trosglwyddadwy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lefel</a:t>
            </a:r>
            <a:r>
              <a:rPr lang="en-GB" sz="4000" dirty="0">
                <a:latin typeface="Arial" panose="020B0604020202020204" pitchFamily="34" charset="0"/>
              </a:rPr>
              <a:t> </a:t>
            </a:r>
            <a:r>
              <a:rPr lang="en-GB" sz="4000" dirty="0" err="1">
                <a:latin typeface="Arial" panose="020B0604020202020204" pitchFamily="34" charset="0"/>
              </a:rPr>
              <a:t>uwch</a:t>
            </a:r>
            <a:br>
              <a:rPr lang="en-GB" sz="4000">
                <a:latin typeface="Arial" panose="020B0604020202020204" pitchFamily="34" charset="0"/>
              </a:rPr>
            </a:br>
            <a:r>
              <a:rPr lang="en-GB" sz="4000">
                <a:solidFill>
                  <a:srgbClr val="0070C0"/>
                </a:solidFill>
                <a:latin typeface="Arial" panose="020B0604020202020204" pitchFamily="34" charset="0"/>
              </a:rPr>
              <a:t>High-level transferable competencies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272F7-3E2B-4BE4-BDF9-3E5D91419B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Trefnu a </a:t>
            </a:r>
            <a:r>
              <a:rPr lang="en-GB" dirty="0" err="1">
                <a:latin typeface="Arial" panose="020B0604020202020204" pitchFamily="34" charset="0"/>
              </a:rPr>
              <a:t>Chynllunio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Ymchwilio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Chymryd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nodiadau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Trafod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Cysylltu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damcaniaeth</a:t>
            </a:r>
            <a:r>
              <a:rPr lang="en-GB" dirty="0">
                <a:latin typeface="Arial" panose="020B0604020202020204" pitchFamily="34" charset="0"/>
              </a:rPr>
              <a:t> ag </a:t>
            </a:r>
            <a:r>
              <a:rPr lang="en-GB" dirty="0" err="1">
                <a:latin typeface="Arial" panose="020B0604020202020204" pitchFamily="34" charset="0"/>
              </a:rPr>
              <a:t>arfer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0B99306-88B1-4B4A-81DA-DC01F79E6EA7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Organisation and Planning;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Researching and Note taking;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Discussing;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Linking theory to practice.</a:t>
            </a:r>
          </a:p>
        </p:txBody>
      </p:sp>
    </p:spTree>
    <p:extLst>
      <p:ext uri="{BB962C8B-B14F-4D97-AF65-F5344CB8AC3E}">
        <p14:creationId xmlns:p14="http://schemas.microsoft.com/office/powerpoint/2010/main" val="3756727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975641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        </a:t>
            </a:r>
            <a:r>
              <a:rPr lang="en-GB" altLang="en-US" sz="4000" dirty="0" err="1">
                <a:latin typeface="Arial" panose="020B0604020202020204" pitchFamily="34" charset="0"/>
              </a:rPr>
              <a:t>Adnoddau</a:t>
            </a:r>
            <a:r>
              <a:rPr lang="en-GB" altLang="en-US" sz="4000" dirty="0">
                <a:latin typeface="Arial" panose="020B0604020202020204" pitchFamily="34" charset="0"/>
              </a:rPr>
              <a:t>		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Resources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755576" y="1700808"/>
            <a:ext cx="3759274" cy="4476155"/>
          </a:xfrm>
        </p:spPr>
        <p:txBody>
          <a:bodyPr>
            <a:norm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PP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gyfer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ddarlith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Ymchwil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Clipiau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fideo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Gwefannau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Blogiau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  <a:p>
            <a:pPr marL="0" indent="0" eaLnBrk="1" hangingPunct="1">
              <a:buNone/>
            </a:pPr>
            <a:endParaRPr lang="en-GB" altLang="en-US" sz="3200" dirty="0">
              <a:latin typeface="Arial" panose="020B0604020202020204" pitchFamily="34" charset="0"/>
            </a:endParaRPr>
          </a:p>
        </p:txBody>
      </p:sp>
      <p:sp>
        <p:nvSpPr>
          <p:cNvPr id="11268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700808"/>
            <a:ext cx="3886200" cy="447615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PP for the lecture;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Research;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Video clips;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Websites and Blogs.</a:t>
            </a:r>
          </a:p>
          <a:p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algn="r" rtl="0" eaLnBrk="0" fontAlgn="base" hangingPunct="0">
              <a:spcBef>
                <a:spcPct val="0"/>
              </a:spcBef>
              <a:spcAft>
                <a:spcPct val="0"/>
              </a:spcAft>
              <a:defRPr sz="1200" kern="1200">
                <a:solidFill>
                  <a:schemeClr val="tx1">
                    <a:tint val="75000"/>
                  </a:schemeClr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6A8CBF47-CD5C-4D4C-8BC8-D49EA6405D47}" type="slidenum">
              <a:rPr lang="en-US" smtClean="0"/>
              <a:pPr/>
              <a:t>5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  <a:buFont typeface="Wingdings" pitchFamily="2" charset="2"/>
              <a:buChar char="l"/>
            </a:pPr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141927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BD1BE4-F480-B3EF-BB45-907DE2E106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687611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Termau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EF9B8EF-A167-0804-317C-CECA929E0F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268760"/>
            <a:ext cx="8856984" cy="4680519"/>
          </a:xfrm>
        </p:spPr>
        <p:txBody>
          <a:bodyPr>
            <a:normAutofit/>
          </a:bodyPr>
          <a:lstStyle/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Cymdeithasoli -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 broses o ddysgu gwerthoedd, arferion, normau ac ymddygiadau diwylliant;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Datgodio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- y broses o gyfieithu llythrennau i'w seiniau cyfatebol i ddeall ac ynganu geiriau;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Hunan-gyflawni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- y broses o gyflawni potensial rhywun.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Paradeim llythrennedd 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– fframwaith sy'n siapio sut mae llythrennedd yn cael ei ddeall;</a:t>
            </a:r>
          </a:p>
          <a:p>
            <a:r>
              <a:rPr lang="cy-GB" b="1" dirty="0">
                <a:latin typeface="Arial" panose="020B0604020202020204" pitchFamily="34" charset="0"/>
                <a:cs typeface="Arial" panose="020B0604020202020204" pitchFamily="34" charset="0"/>
              </a:rPr>
              <a:t>Rhagofynion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- y sgiliau sylfaenol sydd eu hangen i allu darllen;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7177466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351D07-2D94-707D-FF8B-68090BCEC2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759619"/>
          </a:xfrm>
        </p:spPr>
        <p:txBody>
          <a:bodyPr/>
          <a:lstStyle/>
          <a:p>
            <a:pPr algn="ctr"/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Glossary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AEE4A4B-81A2-29CA-2832-0C544ACB91C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1268761"/>
            <a:ext cx="8856984" cy="4608511"/>
          </a:xfrm>
        </p:spPr>
        <p:txBody>
          <a:bodyPr>
            <a:normAutofit lnSpcReduction="10000"/>
          </a:bodyPr>
          <a:lstStyle/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Decoding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the process of translating letters into their corresponding sounds to understand and pronounce words;</a:t>
            </a:r>
            <a:endParaRPr lang="en-GB" b="1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Enculturation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the process by which we learn values, customs, norms and behaviours of a culture;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Literacy paradigm 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– a framework that shapes how literacy is understood;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Pre-requisites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the foundational skills needed to be able to read;</a:t>
            </a:r>
          </a:p>
          <a:p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Self-actualisation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-  the process of fulfilling one’s potential.</a:t>
            </a:r>
          </a:p>
        </p:txBody>
      </p:sp>
    </p:spTree>
    <p:extLst>
      <p:ext uri="{BB962C8B-B14F-4D97-AF65-F5344CB8AC3E}">
        <p14:creationId xmlns:p14="http://schemas.microsoft.com/office/powerpoint/2010/main" val="9070310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 Llythrennedd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Literacy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3200" dirty="0" err="1">
                <a:latin typeface="Arial" panose="020B0604020202020204" pitchFamily="34" charset="0"/>
                <a:cs typeface="Arial" charset="0"/>
              </a:rPr>
              <a:t>Pryd</a:t>
            </a:r>
            <a:r>
              <a:rPr lang="en-GB" altLang="en-US" sz="3200" dirty="0">
                <a:latin typeface="Arial" panose="020B0604020202020204" pitchFamily="34" charset="0"/>
                <a:cs typeface="Arial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charset="0"/>
              </a:rPr>
              <a:t>mae’n</a:t>
            </a:r>
            <a:r>
              <a:rPr lang="en-GB" altLang="en-US" sz="3200" dirty="0">
                <a:latin typeface="Arial" panose="020B0604020202020204" pitchFamily="34" charset="0"/>
                <a:cs typeface="Arial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  <a:cs typeface="Arial" charset="0"/>
              </a:rPr>
              <a:t>digwydd</a:t>
            </a:r>
            <a:r>
              <a:rPr lang="en-GB" altLang="en-US" sz="3200" dirty="0">
                <a:latin typeface="Arial" panose="020B0604020202020204" pitchFamily="34" charset="0"/>
                <a:cs typeface="Arial" charset="0"/>
              </a:rPr>
              <a:t>?</a:t>
            </a:r>
          </a:p>
          <a:p>
            <a:pPr marL="0" indent="0" eaLnBrk="1" hangingPunct="1">
              <a:buNone/>
            </a:pPr>
            <a:endParaRPr lang="en-GB" altLang="en-US" sz="3200" dirty="0">
              <a:latin typeface="Arial" panose="020B0604020202020204" pitchFamily="34" charset="0"/>
              <a:cs typeface="Arial" charset="0"/>
            </a:endParaRPr>
          </a:p>
          <a:p>
            <a:pPr eaLnBrk="1" hangingPunct="1"/>
            <a:r>
              <a:rPr lang="en-GB" altLang="en-US" sz="3200" dirty="0" err="1">
                <a:latin typeface="Arial" panose="020B0604020202020204" pitchFamily="34" charset="0"/>
              </a:rPr>
              <a:t>Sut</a:t>
            </a:r>
            <a:r>
              <a:rPr lang="en-GB" altLang="en-US" sz="3200" dirty="0">
                <a:latin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</a:rPr>
              <a:t>mae’n</a:t>
            </a:r>
            <a:r>
              <a:rPr lang="en-GB" altLang="en-US" sz="3200" dirty="0">
                <a:latin typeface="Arial" panose="020B0604020202020204" pitchFamily="34" charset="0"/>
              </a:rPr>
              <a:t> </a:t>
            </a:r>
            <a:r>
              <a:rPr lang="en-GB" altLang="en-US" sz="3200" dirty="0" err="1">
                <a:latin typeface="Arial" panose="020B0604020202020204" pitchFamily="34" charset="0"/>
              </a:rPr>
              <a:t>digwydd</a:t>
            </a:r>
            <a:r>
              <a:rPr lang="en-GB" altLang="en-US" sz="3200" dirty="0">
                <a:latin typeface="Arial" panose="020B0604020202020204" pitchFamily="34" charset="0"/>
              </a:rPr>
              <a:t>?</a:t>
            </a:r>
          </a:p>
        </p:txBody>
      </p:sp>
      <p:sp>
        <p:nvSpPr>
          <p:cNvPr id="11268" name="Content Placeholder 1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en-US" sz="3200" dirty="0">
                <a:solidFill>
                  <a:srgbClr val="0070C0"/>
                </a:solidFill>
                <a:latin typeface="Arial" panose="020B0604020202020204" pitchFamily="34" charset="0"/>
              </a:rPr>
              <a:t>When does it happen?</a:t>
            </a:r>
          </a:p>
          <a:p>
            <a:pPr marL="0" indent="0">
              <a:buNone/>
            </a:pPr>
            <a:endParaRPr lang="en-GB" altLang="en-US" sz="320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en-GB" altLang="en-US" sz="3200" dirty="0">
                <a:solidFill>
                  <a:srgbClr val="0070C0"/>
                </a:solidFill>
                <a:latin typeface="Arial" panose="020B0604020202020204" pitchFamily="34" charset="0"/>
              </a:rPr>
              <a:t>How does it happen?</a:t>
            </a:r>
          </a:p>
          <a:p>
            <a:endParaRPr lang="en-GB" altLang="en-US" dirty="0"/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6A8CBF47-CD5C-4D4C-8BC8-D49EA6405D47}" type="slidenum">
              <a:rPr lang="en-US" smtClean="0"/>
              <a:pPr eaLnBrk="1" hangingPunct="1">
                <a:spcBef>
                  <a:spcPct val="0"/>
                </a:spcBef>
                <a:buFontTx/>
                <a:buNone/>
                <a:defRPr/>
              </a:pPr>
              <a:t>8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  <a:buFont typeface="Wingdings" pitchFamily="2" charset="2"/>
              <a:buChar char="l"/>
            </a:pPr>
            <a:endParaRPr lang="en-GB" altLang="en-US">
              <a:cs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3748632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Llythrennedd?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Literacy?</a:t>
            </a:r>
          </a:p>
        </p:txBody>
      </p:sp>
      <p:sp>
        <p:nvSpPr>
          <p:cNvPr id="1126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0" latinLnBrk="0" hangingPunct="0">
              <a:defRPr sz="1200" kern="1200">
                <a:solidFill>
                  <a:schemeClr val="tx1">
                    <a:tint val="75000"/>
                  </a:schemeClr>
                </a:solidFill>
                <a:latin typeface="Times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CF05CBED-193F-40F1-A5C0-9629842B2743}" type="slidenum">
              <a:rPr lang="en-GB" altLang="en-US" smtClean="0"/>
              <a:pPr eaLnBrk="1" hangingPunct="1">
                <a:spcBef>
                  <a:spcPct val="0"/>
                </a:spcBef>
                <a:buFontTx/>
                <a:buNone/>
                <a:defRPr/>
              </a:pPr>
              <a:t>9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11270" name="Rectangle 4"/>
          <p:cNvSpPr>
            <a:spLocks noChangeArrowheads="1"/>
          </p:cNvSpPr>
          <p:nvPr/>
        </p:nvSpPr>
        <p:spPr bwMode="auto">
          <a:xfrm>
            <a:off x="500063" y="2786063"/>
            <a:ext cx="3640137" cy="749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  <a:buFont typeface="Wingdings" pitchFamily="2" charset="2"/>
              <a:buChar char="l"/>
            </a:pPr>
            <a:endParaRPr lang="en-GB" altLang="en-US">
              <a:cs typeface="Arial" charset="0"/>
            </a:endParaRPr>
          </a:p>
        </p:txBody>
      </p:sp>
      <p:pic>
        <p:nvPicPr>
          <p:cNvPr id="12" name="Content Placeholder 11"/>
          <p:cNvPicPr>
            <a:picLocks noGrp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9592" y="1628800"/>
            <a:ext cx="7416824" cy="47521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7807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Slide Number Placeholder 6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119AA7CD-42AC-4E63-B57B-A744AAB8A57D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10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Pam </a:t>
            </a:r>
            <a:r>
              <a:rPr lang="en-GB" altLang="en-US" sz="4000" dirty="0" err="1">
                <a:latin typeface="Arial" panose="020B0604020202020204" pitchFamily="34" charset="0"/>
              </a:rPr>
              <a:t>mae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babanod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angen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llyfrau</a:t>
            </a:r>
            <a:r>
              <a:rPr lang="en-GB" altLang="en-US" sz="4000" dirty="0">
                <a:latin typeface="Arial" panose="020B0604020202020204" pitchFamily="34" charset="0"/>
              </a:rPr>
              <a:t>...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Why babies need books...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sz="half" idx="2"/>
          </p:nvPr>
        </p:nvSpPr>
        <p:spPr>
          <a:xfrm>
            <a:off x="4932040" y="2060848"/>
            <a:ext cx="3595687" cy="3456384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</a:rPr>
              <a:t>Comfort;</a:t>
            </a:r>
          </a:p>
          <a:p>
            <a:pPr eaLnBrk="1" hangingPunct="1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</a:rPr>
              <a:t>Security and Warmth;</a:t>
            </a:r>
          </a:p>
          <a:p>
            <a:pPr eaLnBrk="1" hangingPunct="1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</a:rPr>
              <a:t>“Attention”;</a:t>
            </a:r>
          </a:p>
          <a:p>
            <a:pPr eaLnBrk="1" hangingPunct="1"/>
            <a:r>
              <a:rPr lang="en-GB" altLang="en-US" sz="2800" dirty="0">
                <a:solidFill>
                  <a:srgbClr val="0070C0"/>
                </a:solidFill>
                <a:latin typeface="Arial" panose="020B0604020202020204" pitchFamily="34" charset="0"/>
              </a:rPr>
              <a:t>Language experiences</a:t>
            </a: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  <a:endParaRPr lang="en-GB" altLang="en-US" sz="28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2534" name="Rectangle 6"/>
          <p:cNvSpPr>
            <a:spLocks noChangeArrowheads="1"/>
          </p:cNvSpPr>
          <p:nvPr/>
        </p:nvSpPr>
        <p:spPr bwMode="auto">
          <a:xfrm>
            <a:off x="457200" y="1988840"/>
            <a:ext cx="3826768" cy="35283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marL="342900" indent="-342900"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Cysur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;</a:t>
            </a: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Diogelwch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 a </a:t>
            </a: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Chynhesrwydd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;</a:t>
            </a: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“</a:t>
            </a: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Sylw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”;</a:t>
            </a:r>
          </a:p>
          <a:p>
            <a:pPr eaLnBrk="1" hangingPunct="1">
              <a:buClr>
                <a:schemeClr val="accent1"/>
              </a:buClr>
            </a:pP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Profiadau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 </a:t>
            </a:r>
            <a:r>
              <a:rPr lang="en-GB" altLang="en-US" sz="2800" dirty="0" err="1">
                <a:latin typeface="Arial" panose="020B0604020202020204" pitchFamily="34" charset="0"/>
                <a:cs typeface="Arial" charset="0"/>
              </a:rPr>
              <a:t>iaith</a:t>
            </a:r>
            <a:r>
              <a:rPr lang="en-GB" altLang="en-US" sz="2800" dirty="0">
                <a:latin typeface="Arial" panose="020B0604020202020204" pitchFamily="34" charset="0"/>
                <a:cs typeface="Arial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15435292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Slide Number Placeholder 4"/>
          <p:cNvSpPr>
            <a:spLocks noGrp="1"/>
          </p:cNvSpPr>
          <p:nvPr>
            <p:ph type="sldNum" sz="quarter" idx="12"/>
          </p:nvPr>
        </p:nvSpPr>
        <p:spPr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fld id="{D6819B17-3A49-48D0-827F-300BC1B49B29}" type="slidenum">
              <a:rPr lang="en-GB" altLang="en-US" sz="1400" smtClean="0">
                <a:ea typeface="ＭＳ Ｐゴシック" pitchFamily="34" charset="-128"/>
              </a:rPr>
              <a:pPr eaLnBrk="1" hangingPunct="1">
                <a:spcBef>
                  <a:spcPct val="0"/>
                </a:spcBef>
                <a:buFontTx/>
                <a:buNone/>
                <a:defRPr/>
              </a:pPr>
              <a:t>11</a:t>
            </a:fld>
            <a:endParaRPr lang="en-GB" altLang="en-US" sz="1400">
              <a:ea typeface="ＭＳ Ｐゴシック" pitchFamily="34" charset="-128"/>
            </a:endParaRPr>
          </a:p>
        </p:txBody>
      </p:sp>
      <p:sp>
        <p:nvSpPr>
          <p:cNvPr id="16387" name="Rectangle 2"/>
          <p:cNvSpPr>
            <a:spLocks noGrp="1" noChangeArrowheads="1"/>
          </p:cNvSpPr>
          <p:nvPr>
            <p:ph type="title"/>
          </p:nvPr>
        </p:nvSpPr>
        <p:spPr>
          <a:xfrm>
            <a:off x="637442" y="251618"/>
            <a:ext cx="7886700" cy="1325563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‘</a:t>
            </a:r>
            <a:r>
              <a:rPr lang="en-GB" altLang="en-US" sz="4000" dirty="0" err="1">
                <a:latin typeface="Arial" panose="020B0604020202020204" pitchFamily="34" charset="0"/>
              </a:rPr>
              <a:t>Cymdeithasoli</a:t>
            </a:r>
            <a:r>
              <a:rPr lang="en-GB" altLang="en-US" sz="4000" dirty="0">
                <a:latin typeface="Arial" panose="020B0604020202020204" pitchFamily="34" charset="0"/>
              </a:rPr>
              <a:t>’ Vygotsky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Vygotsky’s ‘Enculturation’</a:t>
            </a:r>
          </a:p>
        </p:txBody>
      </p:sp>
      <p:pic>
        <p:nvPicPr>
          <p:cNvPr id="16388" name="Object 3" descr="npo00000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89" name="Object 4" descr="npo000009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390" name="Object 5" descr="npo00000b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0" y="1828800"/>
            <a:ext cx="4724400" cy="411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917298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cy-GB" sz="4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Lleferydd</a:t>
            </a:r>
            <a: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cy-GB" sz="4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oedolyn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Adult speech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628650" y="1847747"/>
            <a:ext cx="3886200" cy="4351338"/>
          </a:xfrm>
        </p:spPr>
        <p:txBody>
          <a:bodyPr/>
          <a:lstStyle/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Mynegiadau wynebol;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Cyswllt llygad;</a:t>
            </a:r>
          </a:p>
          <a:p>
            <a:pPr>
              <a:defRPr/>
            </a:pPr>
            <a:r>
              <a:rPr lang="cy-GB" dirty="0">
                <a:latin typeface="Arial" panose="020B0604020202020204" pitchFamily="34" charset="0"/>
              </a:rPr>
              <a:t>Y llais;</a:t>
            </a:r>
          </a:p>
          <a:p>
            <a:pPr>
              <a:defRPr/>
            </a:pPr>
            <a:r>
              <a:rPr lang="cy-GB" dirty="0" err="1">
                <a:latin typeface="Arial" panose="020B0604020202020204" pitchFamily="34" charset="0"/>
              </a:rPr>
              <a:t>Mameg</a:t>
            </a:r>
            <a:r>
              <a:rPr lang="cy-GB" dirty="0">
                <a:latin typeface="Arial" panose="020B0604020202020204" pitchFamily="34" charset="0"/>
              </a:rPr>
              <a:t>/Lleferydd wedi’i gyfeirio at fabanod.</a:t>
            </a:r>
          </a:p>
          <a:p>
            <a:pPr marL="0" indent="0">
              <a:buNone/>
              <a:defRPr/>
            </a:pPr>
            <a:endParaRPr lang="cy-GB" dirty="0"/>
          </a:p>
        </p:txBody>
      </p:sp>
      <p:sp>
        <p:nvSpPr>
          <p:cNvPr id="3891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Facial expressions;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Eye contact;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The voice;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Motherese/Infant-directed speech.</a:t>
            </a:r>
            <a:endParaRPr lang="cy-GB" altLang="cy-GB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28856354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3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80919" cy="1024085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Anghenion diogelwch a sicrwydd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Safety and security needs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pic>
        <p:nvPicPr>
          <p:cNvPr id="18435" name="Content Placeholder 6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02966" y="1772816"/>
            <a:ext cx="3458890" cy="2490573"/>
          </a:xfrm>
        </p:spPr>
      </p:pic>
      <p:sp>
        <p:nvSpPr>
          <p:cNvPr id="8196" name="Content Placeholder 5"/>
          <p:cNvSpPr>
            <a:spLocks noGrp="1"/>
          </p:cNvSpPr>
          <p:nvPr>
            <p:ph sz="half" idx="2"/>
          </p:nvPr>
        </p:nvSpPr>
        <p:spPr>
          <a:xfrm>
            <a:off x="3923928" y="1628800"/>
            <a:ext cx="4968551" cy="3800450"/>
          </a:xfrm>
        </p:spPr>
        <p:txBody>
          <a:bodyPr>
            <a:normAutofit fontScale="92500" lnSpcReduction="10000"/>
          </a:bodyPr>
          <a:lstStyle/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Sefydlogrwydd;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Diogelwch;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Amddiffyniad;</a:t>
            </a:r>
          </a:p>
          <a:p>
            <a:pPr>
              <a:defRPr/>
            </a:pPr>
            <a:r>
              <a:rPr lang="cy-GB" altLang="cy-GB" sz="2400" dirty="0">
                <a:latin typeface="Arial" panose="020B0604020202020204" pitchFamily="34" charset="0"/>
                <a:ea typeface="ＭＳ Ｐゴシック" pitchFamily="34" charset="-128"/>
              </a:rPr>
              <a:t>Ymlyniad.</a:t>
            </a:r>
          </a:p>
          <a:p>
            <a:pPr>
              <a:defRPr/>
            </a:pPr>
            <a:endParaRPr lang="en-GB" altLang="cy-GB" sz="2400" dirty="0">
              <a:latin typeface="Arial" panose="020B0604020202020204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Stability;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Safety;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Protection;</a:t>
            </a:r>
          </a:p>
          <a:p>
            <a:pPr>
              <a:defRPr/>
            </a:pPr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Attachment.</a:t>
            </a:r>
          </a:p>
          <a:p>
            <a:pPr>
              <a:defRPr/>
            </a:pPr>
            <a:endParaRPr lang="en-GB" altLang="cy-GB" sz="180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cy-GB" altLang="cy-GB" dirty="0">
              <a:ea typeface="ＭＳ Ｐゴシック" pitchFamily="34" charset="-128"/>
            </a:endParaRPr>
          </a:p>
        </p:txBody>
      </p:sp>
      <p:sp>
        <p:nvSpPr>
          <p:cNvPr id="18437" name="TextBox 7"/>
          <p:cNvSpPr txBox="1">
            <a:spLocks noChangeArrowheads="1"/>
          </p:cNvSpPr>
          <p:nvPr/>
        </p:nvSpPr>
        <p:spPr bwMode="auto">
          <a:xfrm>
            <a:off x="827585" y="4670823"/>
            <a:ext cx="2736304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cy-GB" sz="1050" dirty="0">
                <a:solidFill>
                  <a:prstClr val="black"/>
                </a:solidFill>
              </a:rPr>
              <a:t>(braininsights.blogspot.com</a:t>
            </a:r>
            <a:r>
              <a:rPr lang="en-GB" altLang="cy-GB" sz="1350" dirty="0">
                <a:solidFill>
                  <a:prstClr val="black"/>
                </a:solidFill>
              </a:rPr>
              <a:t>)</a:t>
            </a:r>
            <a:endParaRPr lang="cy-GB" altLang="cy-GB" sz="135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8791108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3"/>
          <p:cNvSpPr>
            <a:spLocks noGrp="1"/>
          </p:cNvSpPr>
          <p:nvPr>
            <p:ph type="title"/>
          </p:nvPr>
        </p:nvSpPr>
        <p:spPr>
          <a:xfrm>
            <a:off x="251520" y="404664"/>
            <a:ext cx="7561363" cy="1180057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Anghenion cariad a pherthyn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Love and belonging needs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0483" name="Content Placeholder 5"/>
          <p:cNvSpPr>
            <a:spLocks noGrp="1"/>
          </p:cNvSpPr>
          <p:nvPr>
            <p:ph sz="half" idx="2"/>
          </p:nvPr>
        </p:nvSpPr>
        <p:spPr>
          <a:xfrm>
            <a:off x="4139952" y="1584722"/>
            <a:ext cx="4424847" cy="3688558"/>
          </a:xfrm>
        </p:spPr>
        <p:txBody>
          <a:bodyPr>
            <a:normAutofit fontScale="92500" lnSpcReduction="10000"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Cariad;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Perthyn;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Cymhwysiad;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Cilyddiaeth.</a:t>
            </a:r>
          </a:p>
          <a:p>
            <a:endParaRPr lang="en-GB" altLang="cy-GB" sz="2400" dirty="0">
              <a:latin typeface="Arial" panose="020B0604020202020204" pitchFamily="34" charset="0"/>
              <a:ea typeface="ＭＳ Ｐゴシック" panose="020B0600070205080204" pitchFamily="34" charset="-128"/>
            </a:endParaRP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Love;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Belonging;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Acceptance;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Reciprocity.</a:t>
            </a:r>
            <a:endParaRPr lang="cy-GB" altLang="cy-GB" sz="24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20484" name="TextBox 7"/>
          <p:cNvSpPr txBox="1">
            <a:spLocks noChangeArrowheads="1"/>
          </p:cNvSpPr>
          <p:nvPr/>
        </p:nvSpPr>
        <p:spPr bwMode="auto">
          <a:xfrm>
            <a:off x="1552575" y="4670823"/>
            <a:ext cx="1795289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cy-GB" sz="1050" dirty="0">
                <a:solidFill>
                  <a:srgbClr val="000000"/>
                </a:solidFill>
              </a:rPr>
              <a:t>          (cfsnwming.org</a:t>
            </a:r>
            <a:r>
              <a:rPr lang="en-GB" altLang="cy-GB" sz="1350" dirty="0">
                <a:solidFill>
                  <a:srgbClr val="000000"/>
                </a:solidFill>
              </a:rPr>
              <a:t>)</a:t>
            </a:r>
            <a:endParaRPr lang="cy-GB" altLang="cy-GB" sz="1350" dirty="0">
              <a:solidFill>
                <a:srgbClr val="000000"/>
              </a:solidFill>
            </a:endParaRPr>
          </a:p>
        </p:txBody>
      </p:sp>
      <p:pic>
        <p:nvPicPr>
          <p:cNvPr id="20485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79200" y="2027038"/>
            <a:ext cx="3470835" cy="2482081"/>
          </a:xfrm>
        </p:spPr>
      </p:pic>
    </p:spTree>
    <p:extLst>
      <p:ext uri="{BB962C8B-B14F-4D97-AF65-F5344CB8AC3E}">
        <p14:creationId xmlns:p14="http://schemas.microsoft.com/office/powerpoint/2010/main" val="379259504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Title 3"/>
          <p:cNvSpPr>
            <a:spLocks noGrp="1"/>
          </p:cNvSpPr>
          <p:nvPr>
            <p:ph type="title"/>
          </p:nvPr>
        </p:nvSpPr>
        <p:spPr>
          <a:xfrm>
            <a:off x="323528" y="404664"/>
            <a:ext cx="7489355" cy="1296144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Anghenion hunan-fri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Self-esteem needs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10244" name="Content Placeholder 5"/>
          <p:cNvSpPr>
            <a:spLocks noGrp="1"/>
          </p:cNvSpPr>
          <p:nvPr>
            <p:ph sz="half" idx="2"/>
          </p:nvPr>
        </p:nvSpPr>
        <p:spPr>
          <a:xfrm>
            <a:off x="4283968" y="1844824"/>
            <a:ext cx="4608512" cy="358442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y-GB" altLang="cy-GB" sz="2000" dirty="0">
                <a:latin typeface="Arial" panose="020B0604020202020204" pitchFamily="34" charset="0"/>
                <a:ea typeface="ＭＳ Ｐゴシック" pitchFamily="34" charset="-128"/>
              </a:rPr>
              <a:t>Hunan-barch;</a:t>
            </a:r>
          </a:p>
          <a:p>
            <a:pPr>
              <a:defRPr/>
            </a:pPr>
            <a:r>
              <a:rPr lang="cy-GB" altLang="cy-GB" sz="2000" dirty="0">
                <a:latin typeface="Arial" panose="020B0604020202020204" pitchFamily="34" charset="0"/>
                <a:ea typeface="ＭＳ Ｐゴシック" pitchFamily="34" charset="-128"/>
              </a:rPr>
              <a:t>Hyder;</a:t>
            </a:r>
          </a:p>
          <a:p>
            <a:pPr>
              <a:defRPr/>
            </a:pPr>
            <a:r>
              <a:rPr lang="cy-GB" altLang="cy-GB" sz="2000" dirty="0">
                <a:latin typeface="Arial" panose="020B0604020202020204" pitchFamily="34" charset="0"/>
                <a:ea typeface="ＭＳ Ｐゴシック" pitchFamily="34" charset="-128"/>
              </a:rPr>
              <a:t>Cyflawniad a Hyfedredd;</a:t>
            </a:r>
          </a:p>
          <a:p>
            <a:pPr>
              <a:defRPr/>
            </a:pPr>
            <a:r>
              <a:rPr lang="cy-GB" altLang="cy-GB" sz="2000" dirty="0">
                <a:latin typeface="Arial" panose="020B0604020202020204" pitchFamily="34" charset="0"/>
                <a:ea typeface="ＭＳ Ｐゴシック" pitchFamily="34" charset="-128"/>
              </a:rPr>
              <a:t>Annibyniaeth.</a:t>
            </a:r>
          </a:p>
          <a:p>
            <a:pPr marL="0" indent="0">
              <a:buNone/>
              <a:defRPr/>
            </a:pPr>
            <a:endParaRPr lang="en-GB" altLang="cy-GB" sz="2000" dirty="0">
              <a:latin typeface="Arial" panose="020B0604020202020204" pitchFamily="34" charset="0"/>
              <a:ea typeface="ＭＳ Ｐゴシック" pitchFamily="34" charset="-128"/>
            </a:endParaRPr>
          </a:p>
          <a:p>
            <a:pPr>
              <a:defRPr/>
            </a:pPr>
            <a:r>
              <a:rPr lang="en-GB" altLang="cy-GB" sz="2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Self-respect;</a:t>
            </a:r>
          </a:p>
          <a:p>
            <a:pPr>
              <a:defRPr/>
            </a:pPr>
            <a:r>
              <a:rPr lang="en-GB" altLang="cy-GB" sz="2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Confidence;</a:t>
            </a:r>
          </a:p>
          <a:p>
            <a:pPr>
              <a:defRPr/>
            </a:pPr>
            <a:r>
              <a:rPr lang="en-GB" altLang="cy-GB" sz="2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Achievement and Competence;</a:t>
            </a:r>
          </a:p>
          <a:p>
            <a:pPr>
              <a:defRPr/>
            </a:pPr>
            <a:r>
              <a:rPr lang="en-GB" altLang="cy-GB" sz="2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itchFamily="34" charset="-128"/>
              </a:rPr>
              <a:t>Independence.</a:t>
            </a:r>
          </a:p>
          <a:p>
            <a:pPr marL="0" indent="0">
              <a:buNone/>
              <a:defRPr/>
            </a:pPr>
            <a:endParaRPr lang="en-GB" altLang="cy-GB" sz="150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>
              <a:defRPr/>
            </a:pPr>
            <a:endParaRPr lang="en-GB" altLang="cy-GB" sz="1800" dirty="0">
              <a:solidFill>
                <a:srgbClr val="0000FF"/>
              </a:solidFill>
              <a:latin typeface="Arial" panose="020B0604020202020204" pitchFamily="34" charset="0"/>
              <a:ea typeface="ＭＳ Ｐゴシック" pitchFamily="34" charset="-128"/>
            </a:endParaRPr>
          </a:p>
          <a:p>
            <a:pPr marL="0" indent="0">
              <a:buNone/>
              <a:defRPr/>
            </a:pPr>
            <a:endParaRPr lang="cy-GB" altLang="cy-GB" sz="1800" dirty="0">
              <a:latin typeface="Arial" panose="020B0604020202020204" pitchFamily="34" charset="0"/>
              <a:ea typeface="ＭＳ Ｐゴシック" pitchFamily="34" charset="-128"/>
            </a:endParaRPr>
          </a:p>
        </p:txBody>
      </p:sp>
      <p:sp>
        <p:nvSpPr>
          <p:cNvPr id="22532" name="TextBox 7"/>
          <p:cNvSpPr txBox="1">
            <a:spLocks noChangeArrowheads="1"/>
          </p:cNvSpPr>
          <p:nvPr/>
        </p:nvSpPr>
        <p:spPr bwMode="auto">
          <a:xfrm>
            <a:off x="1547664" y="4508898"/>
            <a:ext cx="1872209" cy="300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cy-GB" sz="1050" dirty="0">
                <a:solidFill>
                  <a:srgbClr val="000000"/>
                </a:solidFill>
              </a:rPr>
              <a:t>(www.theguardian.com</a:t>
            </a:r>
            <a:r>
              <a:rPr lang="en-GB" altLang="cy-GB" sz="1350" dirty="0">
                <a:solidFill>
                  <a:srgbClr val="000000"/>
                </a:solidFill>
              </a:rPr>
              <a:t>)</a:t>
            </a:r>
            <a:endParaRPr lang="cy-GB" altLang="cy-GB" sz="1350" dirty="0">
              <a:solidFill>
                <a:srgbClr val="000000"/>
              </a:solidFill>
            </a:endParaRPr>
          </a:p>
        </p:txBody>
      </p:sp>
      <p:pic>
        <p:nvPicPr>
          <p:cNvPr id="2253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49808" y="2204864"/>
            <a:ext cx="3615258" cy="2160240"/>
          </a:xfrm>
        </p:spPr>
      </p:pic>
    </p:spTree>
    <p:extLst>
      <p:ext uri="{BB962C8B-B14F-4D97-AF65-F5344CB8AC3E}">
        <p14:creationId xmlns:p14="http://schemas.microsoft.com/office/powerpoint/2010/main" val="111976623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itle 4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altLang="cy-GB" sz="4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Hunan-</a:t>
            </a:r>
            <a:r>
              <a:rPr lang="en-GB" altLang="cy-GB" sz="400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gyflawni</a:t>
            </a:r>
            <a:br>
              <a:rPr lang="en-GB" altLang="cy-GB" sz="4000" dirty="0">
                <a:solidFill>
                  <a:srgbClr val="00000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Self-actualization</a:t>
            </a:r>
            <a:endParaRPr lang="cy-GB" altLang="cy-GB" sz="4000" dirty="0">
              <a:solidFill>
                <a:srgbClr val="0070C0"/>
              </a:solidFill>
              <a:ea typeface="ＭＳ Ｐゴシック" panose="020B0600070205080204" pitchFamily="34" charset="-128"/>
            </a:endParaRPr>
          </a:p>
        </p:txBody>
      </p:sp>
      <p:pic>
        <p:nvPicPr>
          <p:cNvPr id="24579" name="Content Placeholder 6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187624" y="2060849"/>
            <a:ext cx="6031136" cy="2718322"/>
          </a:xfrm>
        </p:spPr>
      </p:pic>
      <p:sp>
        <p:nvSpPr>
          <p:cNvPr id="24580" name="TextBox 7"/>
          <p:cNvSpPr txBox="1">
            <a:spLocks noChangeArrowheads="1"/>
          </p:cNvSpPr>
          <p:nvPr/>
        </p:nvSpPr>
        <p:spPr bwMode="auto">
          <a:xfrm>
            <a:off x="3492104" y="4941094"/>
            <a:ext cx="3333750" cy="276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panose="020B0604020202020204" pitchFamily="34" charset="0"/>
                <a:ea typeface="ＭＳ Ｐゴシック" panose="020B0600070205080204" pitchFamily="34" charset="-128"/>
              </a:defRPr>
            </a:lvl9pPr>
          </a:lstStyle>
          <a:p>
            <a:pPr>
              <a:spcBef>
                <a:spcPct val="0"/>
              </a:spcBef>
              <a:buNone/>
            </a:pPr>
            <a:r>
              <a:rPr lang="en-GB" altLang="cy-GB" sz="1200" dirty="0">
                <a:solidFill>
                  <a:prstClr val="black"/>
                </a:solidFill>
              </a:rPr>
              <a:t>(essentialkids.com.au)</a:t>
            </a:r>
            <a:endParaRPr lang="cy-GB" altLang="cy-GB" sz="12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9620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6731074" cy="1024085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Fodd bynnag...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However…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988840"/>
            <a:ext cx="4284476" cy="3600398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Dim ond 1 allan o 3 rhiant sydd yn darllen i’w plant bob dydd;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Rhai yn gweld darllen fel rhywbeth beichus;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Technoleg;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988840"/>
            <a:ext cx="4119314" cy="3600400"/>
          </a:xfrm>
        </p:spPr>
        <p:txBody>
          <a:bodyPr>
            <a:normAutofit/>
          </a:bodyPr>
          <a:lstStyle/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Only 1 in 3 parents read to their children every day;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Some see reading as a chore;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Modern technology;</a:t>
            </a:r>
          </a:p>
        </p:txBody>
      </p:sp>
    </p:spTree>
    <p:extLst>
      <p:ext uri="{BB962C8B-B14F-4D97-AF65-F5344CB8AC3E}">
        <p14:creationId xmlns:p14="http://schemas.microsoft.com/office/powerpoint/2010/main" val="53374590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755576" y="404664"/>
            <a:ext cx="6731074" cy="1024085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Fodd bynnag...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However…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4284476" cy="3528390"/>
          </a:xfrm>
        </p:spPr>
        <p:txBody>
          <a:bodyPr>
            <a:normAutofit/>
          </a:bodyPr>
          <a:lstStyle/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Rhy brysur;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Rhy flinedig;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Stopio, unwaith mae plant yn dysgu darllen;</a:t>
            </a:r>
          </a:p>
          <a:p>
            <a:r>
              <a:rPr lang="cy-GB" altLang="cy-GB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Diffyg profiad wrth adrodd stori.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060848"/>
            <a:ext cx="4119314" cy="3528392"/>
          </a:xfrm>
        </p:spPr>
        <p:txBody>
          <a:bodyPr>
            <a:normAutofit/>
          </a:bodyPr>
          <a:lstStyle/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Too busy;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Too tired;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Stop, once children learn to read;</a:t>
            </a:r>
          </a:p>
          <a:p>
            <a:r>
              <a:rPr lang="en-GB" altLang="cy-GB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Lack of experience in storytelling.</a:t>
            </a:r>
          </a:p>
        </p:txBody>
      </p:sp>
    </p:spTree>
    <p:extLst>
      <p:ext uri="{BB962C8B-B14F-4D97-AF65-F5344CB8AC3E}">
        <p14:creationId xmlns:p14="http://schemas.microsoft.com/office/powerpoint/2010/main" val="219743931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539552" y="404665"/>
            <a:ext cx="7992888" cy="792088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Diffyg profiad</a:t>
            </a:r>
            <a:b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Lack of experience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412776"/>
            <a:ext cx="4191322" cy="4176464"/>
          </a:xfrm>
        </p:spPr>
        <p:txBody>
          <a:bodyPr>
            <a:noAutofit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Rhieni yn teimlo’n anghyffyrddus wrth ddarllen yn uchel;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Poeni am sgiliau llythrennedd eu hun;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Gofyn i frodyr a chwiorydd h</a:t>
            </a:r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  <a:cs typeface="Times New Roman" panose="02020603050405020304" pitchFamily="18" charset="0"/>
              </a:rPr>
              <a:t>ŷ</a:t>
            </a:r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n i ddarllen gyda’u plant;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Medru bod yn or-feirniadol;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Diffyg hyder – yn enwedig tadau.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412776"/>
            <a:ext cx="4191322" cy="4176464"/>
          </a:xfrm>
        </p:spPr>
        <p:txBody>
          <a:bodyPr>
            <a:normAutofit/>
          </a:bodyPr>
          <a:lstStyle/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Parents feel uncomfortable reading aloud;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Have worries about own literacy skills;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Ask older siblings to read with children;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Can be over critical;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Lack confidence – particularly fathers.</a:t>
            </a:r>
          </a:p>
          <a:p>
            <a:pPr marL="0" indent="0" algn="r">
              <a:buNone/>
            </a:pPr>
            <a:r>
              <a:rPr lang="en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</a:t>
            </a:r>
            <a:r>
              <a:rPr lang="en-GB" altLang="cy-GB" sz="135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Merga</a:t>
            </a:r>
            <a:r>
              <a:rPr lang="en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, 2017)</a:t>
            </a:r>
          </a:p>
        </p:txBody>
      </p:sp>
    </p:spTree>
    <p:extLst>
      <p:ext uri="{BB962C8B-B14F-4D97-AF65-F5344CB8AC3E}">
        <p14:creationId xmlns:p14="http://schemas.microsoft.com/office/powerpoint/2010/main" val="358441504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352928" cy="864096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Gwahaniaethau ar sail </a:t>
            </a:r>
            <a:r>
              <a:rPr lang="cy-GB" altLang="cy-GB" sz="4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rhywedd</a:t>
            </a:r>
            <a:b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Gender differences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484784"/>
            <a:ext cx="4047306" cy="4176464"/>
          </a:xfrm>
        </p:spPr>
        <p:txBody>
          <a:bodyPr>
            <a:normAutofit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50% fwy o </a:t>
            </a:r>
            <a:r>
              <a:rPr lang="cy-GB" altLang="cy-GB" sz="24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famau</a:t>
            </a:r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 yn darllen i'w plant na thadau;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Mamau yn fwy tebygol o adrodd straeon am ‘agosatrwydd’;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Tadau yn fwy tebygol o adrodd straeon am annibyniaeth a gwaith;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Menywod yn adrodd ryngweithio o ansawdd uwch na dynion;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268760"/>
            <a:ext cx="4047306" cy="4392488"/>
          </a:xfrm>
        </p:spPr>
        <p:txBody>
          <a:bodyPr>
            <a:normAutofit/>
          </a:bodyPr>
          <a:lstStyle/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50% more mothers read to their children than fathers;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Mothers more likely to tell stories about ‘closeness’;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Fathers more likely to tell stories about independence and work;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Women report higher quality interactions than men;</a:t>
            </a:r>
          </a:p>
          <a:p>
            <a:pPr marL="0" indent="0" algn="r">
              <a:buNone/>
            </a:pP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</a:t>
            </a:r>
            <a:r>
              <a:rPr lang="en-GB" altLang="cy-GB" sz="120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Teufl</a:t>
            </a: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cy-GB" sz="1200" i="1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et al</a:t>
            </a: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., 2019)</a:t>
            </a:r>
          </a:p>
        </p:txBody>
      </p:sp>
    </p:spTree>
    <p:extLst>
      <p:ext uri="{BB962C8B-B14F-4D97-AF65-F5344CB8AC3E}">
        <p14:creationId xmlns:p14="http://schemas.microsoft.com/office/powerpoint/2010/main" val="3116093814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064896" cy="864096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Gwahaniaethau ar sail </a:t>
            </a:r>
            <a:r>
              <a:rPr lang="cy-GB" altLang="cy-GB" sz="4000" dirty="0" err="1">
                <a:latin typeface="Arial" panose="020B0604020202020204" pitchFamily="34" charset="0"/>
                <a:ea typeface="ＭＳ Ｐゴシック" panose="020B0600070205080204" pitchFamily="34" charset="-128"/>
              </a:rPr>
              <a:t>rhywedd</a:t>
            </a:r>
            <a:b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Gender differences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36867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47306" cy="4032448"/>
          </a:xfrm>
        </p:spPr>
        <p:txBody>
          <a:bodyPr>
            <a:normAutofit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Tadau'n cymryd rhan mewn rhyngweithio mwy chwareus;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Mamau'n cynnwys mwy o ailadrodd a dynwared;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Mae'r ddau ryw yn pwyntio/ labelu, ond mae tadau'n tueddu i bwyntio'n “rhy gyflym”.</a:t>
            </a:r>
          </a:p>
        </p:txBody>
      </p:sp>
      <p:sp>
        <p:nvSpPr>
          <p:cNvPr id="36868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628800"/>
            <a:ext cx="4047306" cy="4032448"/>
          </a:xfrm>
        </p:spPr>
        <p:txBody>
          <a:bodyPr>
            <a:normAutofit/>
          </a:bodyPr>
          <a:lstStyle/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Fathers engage in more playful interaction;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Mothers include more repetition and imitation;</a:t>
            </a:r>
          </a:p>
          <a:p>
            <a:r>
              <a:rPr lang="en-GB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Both genders point/label, but fathers tend to point “too quickly”.</a:t>
            </a:r>
          </a:p>
          <a:p>
            <a:pPr marL="0" indent="0" algn="r">
              <a:buNone/>
            </a:pP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</a:t>
            </a:r>
            <a:r>
              <a:rPr lang="en-GB" altLang="cy-GB" sz="120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Teufl</a:t>
            </a: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en-GB" altLang="cy-GB" sz="1200" i="1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et al</a:t>
            </a:r>
            <a:r>
              <a:rPr lang="en-GB" altLang="cy-GB" sz="12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., 2019)</a:t>
            </a:r>
          </a:p>
        </p:txBody>
      </p:sp>
    </p:spTree>
    <p:extLst>
      <p:ext uri="{BB962C8B-B14F-4D97-AF65-F5344CB8AC3E}">
        <p14:creationId xmlns:p14="http://schemas.microsoft.com/office/powerpoint/2010/main" val="187870466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itle 1"/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algn="ctr">
              <a:defRPr/>
            </a:pPr>
            <a:r>
              <a:rPr lang="en-GB" altLang="en-US" sz="4000" dirty="0" err="1">
                <a:latin typeface="Arial" panose="020B0604020202020204" pitchFamily="34" charset="0"/>
              </a:rPr>
              <a:t>Hyrwyddo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sgiliau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darllen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Promoting reading skills</a:t>
            </a:r>
          </a:p>
        </p:txBody>
      </p:sp>
      <p:sp>
        <p:nvSpPr>
          <p:cNvPr id="17411" name="Content Placeholder 2"/>
          <p:cNvSpPr>
            <a:spLocks noGrp="1"/>
          </p:cNvSpPr>
          <p:nvPr>
            <p:ph sz="half" idx="1"/>
          </p:nvPr>
        </p:nvSpPr>
        <p:spPr>
          <a:xfrm>
            <a:off x="467544" y="2057400"/>
            <a:ext cx="4047306" cy="299204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Rhagofynion</a:t>
            </a:r>
            <a:r>
              <a:rPr lang="en-GB" altLang="en-US" dirty="0">
                <a:latin typeface="Arial" panose="020B0604020202020204" pitchFamily="34" charset="0"/>
              </a:rPr>
              <a:t>, ai </a:t>
            </a:r>
            <a:r>
              <a:rPr lang="en-GB" altLang="en-US" dirty="0" err="1">
                <a:latin typeface="Arial" panose="020B0604020202020204" pitchFamily="34" charset="0"/>
              </a:rPr>
              <a:t>beidio</a:t>
            </a:r>
            <a:r>
              <a:rPr lang="en-GB" altLang="en-US" dirty="0">
                <a:latin typeface="Arial" panose="020B0604020202020204" pitchFamily="34" charset="0"/>
              </a:rPr>
              <a:t>?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Pa </a:t>
            </a:r>
            <a:r>
              <a:rPr lang="en-GB" altLang="en-US" dirty="0" err="1">
                <a:latin typeface="Arial" panose="020B0604020202020204" pitchFamily="34" charset="0"/>
              </a:rPr>
              <a:t>brofiadau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neu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wybodaeth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sydd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angen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blant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i’w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paratoi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gyfer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?</a:t>
            </a:r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</p:txBody>
      </p:sp>
      <p:sp>
        <p:nvSpPr>
          <p:cNvPr id="17412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2057400"/>
            <a:ext cx="4047306" cy="299204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Pre-requisites, or are they? 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What experiences or knowledge do children need to prepare them for reading?</a:t>
            </a:r>
          </a:p>
          <a:p>
            <a:pPr eaLnBrk="1" hangingPunct="1"/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9650743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Gweithgaredd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Activity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Darllenwch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testun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ar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sleid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nesaf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os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gwelwch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dda</a:t>
            </a:r>
            <a:r>
              <a:rPr lang="en-GB" dirty="0">
                <a:latin typeface="Arial" panose="020B0604020202020204" pitchFamily="34" charset="0"/>
              </a:rPr>
              <a:t>…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Please read the text on the next slide…</a:t>
            </a:r>
          </a:p>
        </p:txBody>
      </p:sp>
    </p:spTree>
    <p:extLst>
      <p:ext uri="{BB962C8B-B14F-4D97-AF65-F5344CB8AC3E}">
        <p14:creationId xmlns:p14="http://schemas.microsoft.com/office/powerpoint/2010/main" val="13630613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Content Placeholder 5"/>
          <p:cNvGraphicFramePr>
            <a:graphicFrameLocks noGrp="1" noChangeAspect="1"/>
          </p:cNvGraphicFramePr>
          <p:nvPr>
            <p:ph sz="half" idx="1"/>
          </p:nvPr>
        </p:nvGraphicFramePr>
        <p:xfrm>
          <a:off x="323528" y="-405426"/>
          <a:ext cx="8640960" cy="577864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name="Document" r:id="rId3" imgW="9647031" imgH="5123184" progId="Word.Document.12">
                  <p:embed/>
                </p:oleObj>
              </mc:Choice>
              <mc:Fallback>
                <p:oleObj name="Document" r:id="rId3" imgW="9647031" imgH="5123184" progId="Word.Document.12">
                  <p:embed/>
                  <p:pic>
                    <p:nvPicPr>
                      <p:cNvPr id="6" name="Content Placeholder 5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323528" y="-405426"/>
                        <a:ext cx="8640960" cy="5778642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9789282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Gweithgaredd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Activity</a:t>
            </a:r>
            <a:endParaRPr lang="en-GB" sz="4000" dirty="0">
              <a:solidFill>
                <a:srgbClr val="0070C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>
                <a:latin typeface="Arial" panose="020B0604020202020204" pitchFamily="34" charset="0"/>
              </a:rPr>
              <a:t>Sut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gwnaeth</a:t>
            </a:r>
            <a:r>
              <a:rPr lang="en-GB" dirty="0">
                <a:latin typeface="Arial" panose="020B0604020202020204" pitchFamily="34" charset="0"/>
              </a:rPr>
              <a:t> y </a:t>
            </a:r>
            <a:r>
              <a:rPr lang="en-GB" dirty="0" err="1">
                <a:latin typeface="Arial" panose="020B0604020202020204" pitchFamily="34" charset="0"/>
              </a:rPr>
              <a:t>gweithgaredd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</a:rPr>
              <a:t>deimlo</a:t>
            </a:r>
            <a:r>
              <a:rPr lang="en-GB" dirty="0">
                <a:latin typeface="Arial" panose="020B0604020202020204" pitchFamily="34" charset="0"/>
              </a:rPr>
              <a:t>?</a:t>
            </a:r>
          </a:p>
          <a:p>
            <a:r>
              <a:rPr lang="en-GB" dirty="0">
                <a:latin typeface="Arial" panose="020B0604020202020204" pitchFamily="34" charset="0"/>
              </a:rPr>
              <a:t>Pam?</a:t>
            </a:r>
          </a:p>
          <a:p>
            <a:r>
              <a:rPr lang="en-GB" dirty="0" err="1">
                <a:latin typeface="Arial" panose="020B0604020202020204" pitchFamily="34" charset="0"/>
              </a:rPr>
              <a:t>Oes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posibilrwydd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fod</a:t>
            </a:r>
            <a:r>
              <a:rPr lang="en-GB" dirty="0">
                <a:latin typeface="Arial" panose="020B0604020202020204" pitchFamily="34" charset="0"/>
              </a:rPr>
              <a:t> plant </a:t>
            </a:r>
            <a:r>
              <a:rPr lang="en-GB" dirty="0" err="1">
                <a:latin typeface="Arial" panose="020B0604020202020204" pitchFamily="34" charset="0"/>
              </a:rPr>
              <a:t>ifanc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teimlo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fel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hyn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wrth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ddysgu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darllen</a:t>
            </a:r>
            <a:r>
              <a:rPr lang="en-GB" dirty="0"/>
              <a:t>?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did the activity make you feel?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Why?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Could young children feel this way when learning to read?</a:t>
            </a:r>
          </a:p>
        </p:txBody>
      </p:sp>
    </p:spTree>
    <p:extLst>
      <p:ext uri="{BB962C8B-B14F-4D97-AF65-F5344CB8AC3E}">
        <p14:creationId xmlns:p14="http://schemas.microsoft.com/office/powerpoint/2010/main" val="281137226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E644B9AD-2DCF-4908-88AE-F8F32A479684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26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6"/>
            <a:ext cx="8191822" cy="1325563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r>
              <a:rPr lang="en-GB" altLang="en-US" sz="4000" dirty="0" err="1">
                <a:latin typeface="Arial" panose="020B0604020202020204" pitchFamily="34" charset="0"/>
              </a:rPr>
              <a:t>Darllen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fel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ymarfer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mewn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datgodio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Reading as a decoding exercise</a:t>
            </a:r>
            <a:br>
              <a:rPr lang="en-GB" altLang="en-US" sz="2550" dirty="0"/>
            </a:br>
            <a:r>
              <a:rPr lang="en-GB" altLang="en-US" sz="2550" dirty="0"/>
              <a:t> </a:t>
            </a:r>
            <a:endParaRPr lang="cy-GB" altLang="en-US" sz="2550" dirty="0"/>
          </a:p>
        </p:txBody>
      </p:sp>
      <p:sp>
        <p:nvSpPr>
          <p:cNvPr id="19460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323528" y="1556792"/>
            <a:ext cx="4191322" cy="3895081"/>
          </a:xfrm>
        </p:spPr>
        <p:txBody>
          <a:bodyPr/>
          <a:lstStyle/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 y </a:t>
            </a:r>
            <a:r>
              <a:rPr lang="en-GB" altLang="en-US" dirty="0" err="1">
                <a:latin typeface="Arial" panose="020B0604020202020204" pitchFamily="34" charset="0"/>
              </a:rPr>
              <a:t>darnau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bach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duon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igam-ogam</a:t>
            </a:r>
            <a:endParaRPr lang="en-GB" altLang="en-US" dirty="0"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Ble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rydw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i’n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dechrau</a:t>
            </a:r>
            <a:r>
              <a:rPr lang="en-GB" altLang="en-US" dirty="0">
                <a:latin typeface="Arial" panose="020B0604020202020204" pitchFamily="34" charset="0"/>
              </a:rPr>
              <a:t>?</a:t>
            </a:r>
          </a:p>
          <a:p>
            <a:pPr eaLnBrk="1" hangingPunct="1"/>
            <a:endParaRPr lang="en-GB" altLang="en-US" dirty="0"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Pa help </a:t>
            </a:r>
            <a:r>
              <a:rPr lang="en-GB" altLang="en-US" dirty="0" err="1">
                <a:latin typeface="Arial" panose="020B0604020202020204" pitchFamily="34" charset="0"/>
              </a:rPr>
              <a:t>sydd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ei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angen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arnaf</a:t>
            </a:r>
            <a:r>
              <a:rPr lang="en-GB" altLang="en-US" dirty="0">
                <a:latin typeface="Arial" panose="020B0604020202020204" pitchFamily="34" charset="0"/>
              </a:rPr>
              <a:t>?</a:t>
            </a:r>
          </a:p>
          <a:p>
            <a:pPr eaLnBrk="1" hangingPunct="1"/>
            <a:endParaRPr lang="cy-GB" altLang="en-US" sz="1800" dirty="0"/>
          </a:p>
        </p:txBody>
      </p:sp>
      <p:sp>
        <p:nvSpPr>
          <p:cNvPr id="1946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1556792"/>
            <a:ext cx="4047306" cy="4086772"/>
          </a:xfrm>
        </p:spPr>
        <p:txBody>
          <a:bodyPr/>
          <a:lstStyle/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Reading the black squiggly bits</a:t>
            </a:r>
          </a:p>
          <a:p>
            <a:pPr marL="0" indent="0">
              <a:buNone/>
            </a:pPr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Where do I start?</a:t>
            </a:r>
          </a:p>
          <a:p>
            <a:pPr eaLnBrk="1" hangingPunct="1"/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What help do I need?</a:t>
            </a:r>
          </a:p>
          <a:p>
            <a:pPr eaLnBrk="1" hangingPunct="1"/>
            <a:endParaRPr lang="cy-GB" altLang="en-US" sz="18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6385809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544777"/>
            <a:ext cx="8568951" cy="1040718"/>
          </a:xfrm>
        </p:spPr>
        <p:txBody>
          <a:bodyPr rtlCol="0">
            <a:normAutofit fontScale="90000"/>
          </a:bodyPr>
          <a:lstStyle/>
          <a:p>
            <a:pPr algn="ctr">
              <a:defRPr/>
            </a:pPr>
            <a:br>
              <a:rPr lang="en-GB" altLang="en-US" sz="4400" dirty="0">
                <a:latin typeface="Arial" panose="020B0604020202020204" pitchFamily="34" charset="0"/>
              </a:rPr>
            </a:br>
            <a:br>
              <a:rPr lang="en-GB" altLang="en-US" sz="4400" dirty="0">
                <a:latin typeface="Arial" panose="020B0604020202020204" pitchFamily="34" charset="0"/>
              </a:rPr>
            </a:br>
            <a:br>
              <a:rPr lang="en-GB" altLang="en-US" sz="4400" dirty="0">
                <a:latin typeface="Arial" panose="020B0604020202020204" pitchFamily="34" charset="0"/>
              </a:rPr>
            </a:br>
            <a:br>
              <a:rPr lang="en-GB" altLang="en-US" sz="4400" dirty="0">
                <a:latin typeface="Arial" panose="020B0604020202020204" pitchFamily="34" charset="0"/>
              </a:rPr>
            </a:br>
            <a:r>
              <a:rPr lang="en-GB" altLang="en-US" sz="4400" dirty="0" err="1">
                <a:latin typeface="Arial" panose="020B0604020202020204" pitchFamily="34" charset="0"/>
              </a:rPr>
              <a:t>Darllen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r>
              <a:rPr lang="en-GB" altLang="en-US" sz="4400" dirty="0" err="1">
                <a:latin typeface="Arial" panose="020B0604020202020204" pitchFamily="34" charset="0"/>
              </a:rPr>
              <a:t>fel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r>
              <a:rPr lang="en-GB" altLang="en-US" sz="4400" dirty="0" err="1">
                <a:latin typeface="Arial" panose="020B0604020202020204" pitchFamily="34" charset="0"/>
              </a:rPr>
              <a:t>ymarfer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r>
              <a:rPr lang="en-GB" altLang="en-US" sz="4400" dirty="0" err="1">
                <a:latin typeface="Arial" panose="020B0604020202020204" pitchFamily="34" charset="0"/>
              </a:rPr>
              <a:t>mewn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r>
              <a:rPr lang="en-GB" altLang="en-US" sz="4400" dirty="0" err="1">
                <a:latin typeface="Arial" panose="020B0604020202020204" pitchFamily="34" charset="0"/>
              </a:rPr>
              <a:t>datgodio</a:t>
            </a:r>
            <a:r>
              <a:rPr lang="en-GB" altLang="en-US" sz="4400" dirty="0">
                <a:latin typeface="Arial" panose="020B0604020202020204" pitchFamily="34" charset="0"/>
              </a:rPr>
              <a:t> </a:t>
            </a:r>
            <a:br>
              <a:rPr lang="en-GB" altLang="en-US" sz="4400" dirty="0">
                <a:latin typeface="Arial" panose="020B0604020202020204" pitchFamily="34" charset="0"/>
              </a:rPr>
            </a:br>
            <a:r>
              <a:rPr lang="en-GB" altLang="en-US" sz="4400" dirty="0">
                <a:solidFill>
                  <a:srgbClr val="0070C0"/>
                </a:solidFill>
                <a:latin typeface="Arial" panose="020B0604020202020204" pitchFamily="34" charset="0"/>
              </a:rPr>
              <a:t>Reading as a decoding exercise</a:t>
            </a:r>
            <a:br>
              <a:rPr lang="en-GB" altLang="en-US" sz="2550" dirty="0"/>
            </a:br>
            <a:r>
              <a:rPr lang="en-GB" altLang="en-US" sz="2550" dirty="0"/>
              <a:t> </a:t>
            </a:r>
            <a:endParaRPr lang="cy-GB" altLang="en-US" sz="2550" dirty="0"/>
          </a:p>
        </p:txBody>
      </p:sp>
      <p:sp>
        <p:nvSpPr>
          <p:cNvPr id="19460" name="Rectangle 3"/>
          <p:cNvSpPr>
            <a:spLocks noGrp="1" noChangeArrowheads="1"/>
          </p:cNvSpPr>
          <p:nvPr>
            <p:ph idx="1"/>
          </p:nvPr>
        </p:nvSpPr>
        <p:spPr>
          <a:xfrm>
            <a:off x="3203849" y="1585494"/>
            <a:ext cx="5544616" cy="3859729"/>
          </a:xfrm>
        </p:spPr>
        <p:txBody>
          <a:bodyPr>
            <a:normAutofit fontScale="32500" lnSpcReduction="20000"/>
          </a:bodyPr>
          <a:lstStyle/>
          <a:p>
            <a:pPr marL="0" indent="0">
              <a:buNone/>
            </a:pPr>
            <a:r>
              <a:rPr lang="cy-GB" altLang="en-US" sz="6600" b="1" dirty="0">
                <a:latin typeface="Arial" panose="020B0604020202020204" pitchFamily="34" charset="0"/>
              </a:rPr>
              <a:t>Ewch nôl i’r gweithgaredd</a:t>
            </a:r>
          </a:p>
          <a:p>
            <a:r>
              <a:rPr lang="cy-GB" altLang="en-US" sz="6600" dirty="0">
                <a:latin typeface="Arial" panose="020B0604020202020204" pitchFamily="34" charset="0"/>
              </a:rPr>
              <a:t>Edrychwch am batrymau;</a:t>
            </a:r>
          </a:p>
          <a:p>
            <a:r>
              <a:rPr lang="cy-GB" altLang="en-US" sz="6600" dirty="0">
                <a:latin typeface="Arial" panose="020B0604020202020204" pitchFamily="34" charset="0"/>
              </a:rPr>
              <a:t>Os rhai symbolau yn cael eu hailadrodd?</a:t>
            </a:r>
          </a:p>
          <a:p>
            <a:r>
              <a:rPr lang="cy-GB" altLang="en-US" sz="6600" dirty="0">
                <a:latin typeface="Arial" panose="020B0604020202020204" pitchFamily="34" charset="0"/>
              </a:rPr>
              <a:t>Os angen fwy o gymorth?</a:t>
            </a:r>
          </a:p>
          <a:p>
            <a:r>
              <a:rPr lang="cy-GB" altLang="en-US" sz="6600" dirty="0">
                <a:latin typeface="Arial" panose="020B0604020202020204" pitchFamily="34" charset="0"/>
              </a:rPr>
              <a:t>A fyddai delwedd yn fuddiol?</a:t>
            </a:r>
          </a:p>
          <a:p>
            <a:pPr marL="0" indent="0">
              <a:buNone/>
            </a:pPr>
            <a:endParaRPr lang="cy-GB" altLang="en-US" sz="66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cy-GB" altLang="en-US" sz="6600" b="1" dirty="0">
                <a:solidFill>
                  <a:srgbClr val="0070C0"/>
                </a:solidFill>
                <a:latin typeface="Arial" panose="020B0604020202020204" pitchFamily="34" charset="0"/>
              </a:rPr>
              <a:t>Go </a:t>
            </a:r>
            <a:r>
              <a:rPr lang="cy-GB" altLang="en-US" sz="6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back</a:t>
            </a:r>
            <a:r>
              <a:rPr lang="cy-GB" altLang="en-US" sz="6600" b="1" dirty="0">
                <a:solidFill>
                  <a:srgbClr val="0070C0"/>
                </a:solidFill>
                <a:latin typeface="Arial" panose="020B0604020202020204" pitchFamily="34" charset="0"/>
              </a:rPr>
              <a:t> to the </a:t>
            </a:r>
            <a:r>
              <a:rPr lang="cy-GB" altLang="en-US" sz="6600" b="1" dirty="0" err="1">
                <a:solidFill>
                  <a:srgbClr val="0070C0"/>
                </a:solidFill>
                <a:latin typeface="Arial" panose="020B0604020202020204" pitchFamily="34" charset="0"/>
              </a:rPr>
              <a:t>activity</a:t>
            </a:r>
            <a:endParaRPr lang="cy-GB" altLang="en-US" sz="6600" b="1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Look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for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patterns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Are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some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symbols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repeated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  <a:p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Do I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need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more help?</a:t>
            </a:r>
          </a:p>
          <a:p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Would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an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image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 be </a:t>
            </a:r>
            <a:r>
              <a:rPr lang="cy-GB" altLang="en-US" sz="6600" dirty="0" err="1">
                <a:solidFill>
                  <a:srgbClr val="0070C0"/>
                </a:solidFill>
                <a:latin typeface="Arial" panose="020B0604020202020204" pitchFamily="34" charset="0"/>
              </a:rPr>
              <a:t>beneficial</a:t>
            </a:r>
            <a:r>
              <a:rPr lang="cy-GB" altLang="en-US" sz="6600" dirty="0">
                <a:solidFill>
                  <a:srgbClr val="0070C0"/>
                </a:solidFill>
                <a:latin typeface="Arial" panose="020B0604020202020204" pitchFamily="34" charset="0"/>
              </a:rPr>
              <a:t>?</a:t>
            </a:r>
          </a:p>
          <a:p>
            <a:pPr marL="0" indent="0">
              <a:buNone/>
            </a:pPr>
            <a:endParaRPr lang="cy-GB" altLang="en-US" sz="7200" b="1" dirty="0">
              <a:latin typeface="Wingdings" panose="05000000000000000000" pitchFamily="2" charset="2"/>
            </a:endParaRPr>
          </a:p>
        </p:txBody>
      </p:sp>
      <p:sp>
        <p:nvSpPr>
          <p:cNvPr id="19461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611561" y="2240869"/>
            <a:ext cx="2448272" cy="1476164"/>
          </a:xfrm>
        </p:spPr>
        <p:txBody>
          <a:bodyPr/>
          <a:lstStyle/>
          <a:p>
            <a:r>
              <a:rPr lang="cy-GB" altLang="en-US" sz="4950" dirty="0">
                <a:latin typeface="Wingdings" panose="05000000000000000000" pitchFamily="2" charset="2"/>
              </a:rPr>
              <a:t>car</a:t>
            </a:r>
          </a:p>
          <a:p>
            <a:endParaRPr lang="cy-GB" altLang="en-US" sz="4950" dirty="0">
              <a:latin typeface="Wingdings" panose="05000000000000000000" pitchFamily="2" charset="2"/>
            </a:endParaRPr>
          </a:p>
          <a:p>
            <a:endParaRPr lang="cy-GB" altLang="en-US" sz="4950" dirty="0">
              <a:latin typeface="Wingdings" panose="05000000000000000000" pitchFamily="2" charset="2"/>
            </a:endParaRPr>
          </a:p>
          <a:p>
            <a:endParaRPr lang="cy-GB" altLang="en-US" sz="1800" dirty="0">
              <a:solidFill>
                <a:srgbClr val="0000FF"/>
              </a:solidFill>
              <a:latin typeface="Arial" panose="020B0604020202020204" pitchFamily="34" charset="0"/>
            </a:endParaRPr>
          </a:p>
        </p:txBody>
      </p:sp>
      <p:sp>
        <p:nvSpPr>
          <p:cNvPr id="19458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</a:pPr>
            <a:fld id="{6A8CBF47-CD5C-4D4C-8BC8-D49EA6405D47}" type="slidenum">
              <a:rPr lang="en-US" smtClean="0"/>
              <a:pPr>
                <a:spcBef>
                  <a:spcPct val="0"/>
                </a:spcBef>
                <a:buNone/>
              </a:pPr>
              <a:t>27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6070608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 err="1">
                <a:latin typeface="Arial" panose="020B0604020202020204" pitchFamily="34" charset="0"/>
              </a:rPr>
              <a:t>Ferre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Laevers</a:t>
            </a:r>
            <a:endParaRPr lang="en-GB" altLang="en-US" dirty="0">
              <a:latin typeface="Arial" panose="020B0604020202020204" pitchFamily="34" charset="0"/>
            </a:endParaRPr>
          </a:p>
        </p:txBody>
      </p:sp>
      <p:sp>
        <p:nvSpPr>
          <p:cNvPr id="25603" name="Rectangle 5"/>
          <p:cNvSpPr>
            <a:spLocks noGrp="1" noChangeArrowheads="1"/>
          </p:cNvSpPr>
          <p:nvPr>
            <p:ph type="body" sz="half" idx="1"/>
          </p:nvPr>
        </p:nvSpPr>
        <p:spPr>
          <a:xfrm>
            <a:off x="395536" y="2057400"/>
            <a:ext cx="4119314" cy="3315816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 err="1">
                <a:latin typeface="Arial" panose="020B0604020202020204" pitchFamily="34" charset="0"/>
              </a:rPr>
              <a:t>Dysgu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drwy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profiad</a:t>
            </a:r>
            <a:r>
              <a:rPr lang="en-GB" altLang="en-US" dirty="0">
                <a:latin typeface="Arial" panose="020B0604020202020204" pitchFamily="34" charset="0"/>
              </a:rPr>
              <a:t>, </a:t>
            </a:r>
            <a:r>
              <a:rPr lang="en-GB" altLang="en-US" dirty="0" err="1">
                <a:latin typeface="Arial" panose="020B0604020202020204" pitchFamily="34" charset="0"/>
              </a:rPr>
              <a:t>sydd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arwain</a:t>
            </a:r>
            <a:r>
              <a:rPr lang="en-GB" altLang="en-US" dirty="0">
                <a:latin typeface="Arial" panose="020B0604020202020204" pitchFamily="34" charset="0"/>
              </a:rPr>
              <a:t> at: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Hyder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>
                <a:latin typeface="Arial" panose="020B0604020202020204" pitchFamily="34" charset="0"/>
              </a:rPr>
              <a:t>Hunan-</a:t>
            </a:r>
            <a:r>
              <a:rPr lang="en-GB" altLang="en-US" dirty="0" err="1">
                <a:latin typeface="Arial" panose="020B0604020202020204" pitchFamily="34" charset="0"/>
              </a:rPr>
              <a:t>fri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Dysgwr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anibynnol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Plentyn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hapus</a:t>
            </a:r>
            <a:r>
              <a:rPr lang="en-GB" altLang="en-US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5604" name="Rectangle 6"/>
          <p:cNvSpPr>
            <a:spLocks noGrp="1" noChangeArrowheads="1"/>
          </p:cNvSpPr>
          <p:nvPr>
            <p:ph type="body" sz="half" idx="2"/>
          </p:nvPr>
        </p:nvSpPr>
        <p:spPr>
          <a:xfrm>
            <a:off x="4629150" y="2057400"/>
            <a:ext cx="3975298" cy="2992041"/>
          </a:xfrm>
        </p:spPr>
        <p:txBody>
          <a:bodyPr>
            <a:normAutofit/>
          </a:bodyPr>
          <a:lstStyle/>
          <a:p>
            <a:pPr eaLnBrk="1" hangingPunct="1">
              <a:buFontTx/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Experiential learning, which leads to: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Confidence;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Self-esteem;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Independent learner;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Happy child.</a:t>
            </a:r>
          </a:p>
        </p:txBody>
      </p:sp>
    </p:spTree>
    <p:extLst>
      <p:ext uri="{BB962C8B-B14F-4D97-AF65-F5344CB8AC3E}">
        <p14:creationId xmlns:p14="http://schemas.microsoft.com/office/powerpoint/2010/main" val="179003003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190556" cy="864096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Ymglymiad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Involvement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263330" cy="4104456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  <a:buNone/>
            </a:pPr>
            <a:r>
              <a:rPr lang="cy-GB" altLang="en-US" dirty="0">
                <a:latin typeface="Arial" panose="020B0604020202020204" pitchFamily="34" charset="0"/>
              </a:rPr>
              <a:t>Pan mae plant…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canolbwyntio a ffocysu;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diddordeb, cymhelliad,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Arial" panose="020B0604020202020204" pitchFamily="34" charset="0"/>
              </a:rPr>
              <a:t>	hudo;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gweithredu’n feddyliol;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profi synwyriadau ac ystyrion yn llawn;</a:t>
            </a:r>
          </a:p>
          <a:p>
            <a:pPr marL="0" indent="0">
              <a:buNone/>
            </a:pP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7020" y="1484784"/>
            <a:ext cx="4141444" cy="410445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When children are...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concentrated and focussed;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interested, motivated, fascinated;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mentally active;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fully experiencing sensations and meanings;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5504506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7190556" cy="864096"/>
          </a:xfrm>
        </p:spPr>
        <p:txBody>
          <a:bodyPr>
            <a:noAutofit/>
          </a:bodyPr>
          <a:lstStyle/>
          <a:p>
            <a:pPr algn="ctr"/>
            <a:r>
              <a:rPr lang="en-GB" sz="4000" dirty="0" err="1">
                <a:latin typeface="Arial" panose="020B0604020202020204" pitchFamily="34" charset="0"/>
              </a:rPr>
              <a:t>Ymglymiad</a:t>
            </a:r>
            <a:br>
              <a:rPr lang="en-GB" sz="4000" dirty="0">
                <a:latin typeface="Arial" panose="020B0604020202020204" pitchFamily="34" charset="0"/>
              </a:rPr>
            </a:br>
            <a:r>
              <a:rPr lang="en-GB" sz="4000" dirty="0">
                <a:solidFill>
                  <a:srgbClr val="0070C0"/>
                </a:solidFill>
                <a:latin typeface="Arial" panose="020B0604020202020204" pitchFamily="34" charset="0"/>
              </a:rPr>
              <a:t>Involvement</a:t>
            </a:r>
            <a:endParaRPr 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263330" cy="4104456"/>
          </a:xfrm>
        </p:spPr>
        <p:txBody>
          <a:bodyPr>
            <a:normAutofit lnSpcReduction="10000"/>
          </a:bodyPr>
          <a:lstStyle/>
          <a:p>
            <a:pPr>
              <a:lnSpc>
                <a:spcPct val="80000"/>
              </a:lnSpc>
              <a:buNone/>
            </a:pPr>
            <a:r>
              <a:rPr lang="cy-GB" altLang="en-US" dirty="0">
                <a:latin typeface="Arial" panose="020B0604020202020204" pitchFamily="34" charset="0"/>
              </a:rPr>
              <a:t>Pan mae plant…</a:t>
            </a: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mwynhau’r boddhad o’r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Arial" panose="020B0604020202020204" pitchFamily="34" charset="0"/>
              </a:rPr>
              <a:t>	cymhelliad archwiliol;</a:t>
            </a:r>
            <a:endParaRPr lang="cy-GB" altLang="en-US" dirty="0">
              <a:solidFill>
                <a:srgbClr val="CC0000"/>
              </a:solidFill>
              <a:latin typeface="Arial" panose="020B0604020202020204" pitchFamily="34" charset="0"/>
            </a:endParaRPr>
          </a:p>
          <a:p>
            <a:pPr>
              <a:lnSpc>
                <a:spcPct val="80000"/>
              </a:lnSpc>
              <a:buClr>
                <a:schemeClr val="tx1"/>
              </a:buClr>
            </a:pPr>
            <a:r>
              <a:rPr lang="cy-GB" altLang="en-US" dirty="0">
                <a:latin typeface="Arial" panose="020B0604020202020204" pitchFamily="34" charset="0"/>
              </a:rPr>
              <a:t>yn gweithredu ar ffiniau eu</a:t>
            </a:r>
            <a:r>
              <a:rPr lang="cy-GB" altLang="en-US" dirty="0">
                <a:solidFill>
                  <a:srgbClr val="CC0000"/>
                </a:solidFill>
                <a:latin typeface="Arial" panose="020B0604020202020204" pitchFamily="34" charset="0"/>
              </a:rPr>
              <a:t> </a:t>
            </a:r>
            <a:r>
              <a:rPr lang="cy-GB" altLang="en-US" dirty="0">
                <a:latin typeface="Arial" panose="020B0604020202020204" pitchFamily="34" charset="0"/>
              </a:rPr>
              <a:t>medr;</a:t>
            </a:r>
          </a:p>
          <a:p>
            <a:pPr>
              <a:lnSpc>
                <a:spcPct val="80000"/>
              </a:lnSpc>
              <a:buClr>
                <a:schemeClr val="tx1"/>
              </a:buClr>
              <a:buNone/>
            </a:pPr>
            <a:r>
              <a:rPr lang="cy-GB" altLang="en-US" dirty="0">
                <a:latin typeface="Arial" panose="020B0604020202020204" pitchFamily="34" charset="0"/>
              </a:rPr>
              <a:t>...rydym yn gwybod bod dysgu ar lefel dwys yn cymryd lle</a:t>
            </a:r>
            <a:r>
              <a:rPr lang="en-US" altLang="en-US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07020" y="1484784"/>
            <a:ext cx="4141444" cy="4104456"/>
          </a:xfrm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When children are...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enjoying the satisfaction of the exploratory drive;</a:t>
            </a:r>
          </a:p>
          <a:p>
            <a:pPr>
              <a:lnSpc>
                <a:spcPct val="90000"/>
              </a:lnSpc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operating at the very limits of their capabilities;</a:t>
            </a:r>
          </a:p>
          <a:p>
            <a:pPr>
              <a:lnSpc>
                <a:spcPct val="90000"/>
              </a:lnSpc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...we know that deep level learning                                    is taking place.</a:t>
            </a:r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1236623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54297FA2-49A8-435C-BE8E-0277C4AE71F6}" type="slidenum">
              <a:rPr lang="en-GB" altLang="en-US" sz="105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31</a:t>
            </a:fld>
            <a:endParaRPr lang="en-GB" altLang="en-US" sz="1050"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260648"/>
            <a:ext cx="7054875" cy="1277639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dirty="0" err="1">
                <a:latin typeface="Arial" panose="020B0604020202020204" pitchFamily="34" charset="0"/>
              </a:rPr>
              <a:t>Camau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Darllen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Stages of Reading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611560" y="1538289"/>
            <a:ext cx="3903290" cy="3913585"/>
          </a:xfrm>
        </p:spPr>
        <p:txBody>
          <a:bodyPr/>
          <a:lstStyle/>
          <a:p>
            <a:pPr marL="0" indent="0">
              <a:buNone/>
            </a:pPr>
            <a:endParaRPr lang="en-GB" altLang="en-US" dirty="0"/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Cam 1 - </a:t>
            </a:r>
            <a:r>
              <a:rPr lang="en-GB" dirty="0" err="1">
                <a:latin typeface="Arial" panose="020B0604020202020204" pitchFamily="34" charset="0"/>
              </a:rPr>
              <a:t>Cyn-ddarllen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Cam 2 - </a:t>
            </a:r>
            <a:r>
              <a:rPr lang="en-GB" dirty="0" err="1">
                <a:latin typeface="Arial" panose="020B0604020202020204" pitchFamily="34" charset="0"/>
              </a:rPr>
              <a:t>Wrth-ddarllen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</a:rPr>
              <a:t>Cam 3 - </a:t>
            </a:r>
            <a:r>
              <a:rPr lang="en-GB" dirty="0" err="1">
                <a:latin typeface="Arial" panose="020B0604020202020204" pitchFamily="34" charset="0"/>
              </a:rPr>
              <a:t>Ôl-ddarllen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932040" y="1555815"/>
            <a:ext cx="3692847" cy="355758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endParaRPr lang="en-GB" altLang="en-US" dirty="0">
              <a:solidFill>
                <a:srgbClr val="FFFFFF"/>
              </a:solidFill>
            </a:endParaRPr>
          </a:p>
          <a:p>
            <a:pPr marL="0" indent="0"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Stage 1 - Pre-reading;</a:t>
            </a:r>
          </a:p>
          <a:p>
            <a:pPr marL="0" indent="0"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Stage 2 - While-reading;</a:t>
            </a:r>
          </a:p>
          <a:p>
            <a:pPr marL="0" indent="0">
              <a:buNone/>
            </a:pPr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Stage 3 - Post-reading.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 algn="r">
              <a:buNone/>
            </a:pPr>
            <a:r>
              <a:rPr lang="en-GB" altLang="en-US" sz="1350" dirty="0">
                <a:solidFill>
                  <a:srgbClr val="0070C0"/>
                </a:solidFill>
                <a:latin typeface="Arial" panose="020B0604020202020204" pitchFamily="34" charset="0"/>
              </a:rPr>
              <a:t>(</a:t>
            </a:r>
            <a:r>
              <a:rPr lang="en-GB" altLang="en-US" sz="1350" dirty="0" err="1">
                <a:solidFill>
                  <a:srgbClr val="0070C0"/>
                </a:solidFill>
                <a:latin typeface="Arial" panose="020B0604020202020204" pitchFamily="34" charset="0"/>
              </a:rPr>
              <a:t>Nazurty</a:t>
            </a:r>
            <a:r>
              <a:rPr lang="en-GB" altLang="en-US" sz="1350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en-GB" altLang="en-US" sz="1350" i="1" dirty="0">
                <a:solidFill>
                  <a:srgbClr val="0070C0"/>
                </a:solidFill>
                <a:latin typeface="Arial" panose="020B0604020202020204" pitchFamily="34" charset="0"/>
              </a:rPr>
              <a:t>et al</a:t>
            </a:r>
            <a:r>
              <a:rPr lang="en-GB" altLang="en-US" sz="1350" dirty="0">
                <a:solidFill>
                  <a:srgbClr val="0070C0"/>
                </a:solidFill>
                <a:latin typeface="Arial" panose="020B0604020202020204" pitchFamily="34" charset="0"/>
              </a:rPr>
              <a:t>., 2019)</a:t>
            </a:r>
            <a:endParaRPr lang="cy-GB" altLang="en-US" sz="1350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9533530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32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054875" cy="108012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Cam 1 – </a:t>
            </a:r>
            <a:r>
              <a:rPr lang="en-GB" altLang="en-US" sz="4000" dirty="0" err="1">
                <a:latin typeface="Arial" panose="020B0604020202020204" pitchFamily="34" charset="0"/>
              </a:rPr>
              <a:t>Cyn-ddarllen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1- Pre-reading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35" y="1646804"/>
            <a:ext cx="4341303" cy="3996760"/>
          </a:xfrm>
        </p:spPr>
        <p:txBody>
          <a:bodyPr>
            <a:noAutofit/>
          </a:bodyPr>
          <a:lstStyle/>
          <a:p>
            <a:r>
              <a:rPr lang="en-GB" sz="2400" dirty="0" err="1">
                <a:latin typeface="Arial" panose="020B0604020202020204" pitchFamily="34" charset="0"/>
              </a:rPr>
              <a:t>Paratoi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ddarllen</a:t>
            </a:r>
            <a:r>
              <a:rPr lang="en-GB" sz="2400" dirty="0">
                <a:latin typeface="Arial" panose="020B0604020202020204" pitchFamily="34" charset="0"/>
              </a:rPr>
              <a:t>;</a:t>
            </a:r>
          </a:p>
          <a:p>
            <a:r>
              <a:rPr lang="en-GB" sz="2400" dirty="0">
                <a:latin typeface="Arial" panose="020B0604020202020204" pitchFamily="34" charset="0"/>
              </a:rPr>
              <a:t>Angen </a:t>
            </a:r>
            <a:r>
              <a:rPr lang="en-GB" sz="2400" dirty="0" err="1">
                <a:latin typeface="Arial" panose="020B0604020202020204" pitchFamily="34" charset="0"/>
              </a:rPr>
              <a:t>sgiliau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llythrennedd</a:t>
            </a:r>
            <a:r>
              <a:rPr lang="en-GB" sz="2400" dirty="0">
                <a:latin typeface="Arial" panose="020B0604020202020204" pitchFamily="34" charset="0"/>
              </a:rPr>
              <a:t>:</a:t>
            </a:r>
          </a:p>
          <a:p>
            <a:pPr>
              <a:buFontTx/>
              <a:buChar char="-"/>
            </a:pPr>
            <a:r>
              <a:rPr lang="en-GB" sz="2400" dirty="0" err="1">
                <a:latin typeface="Arial" panose="020B0604020202020204" pitchFamily="34" charset="0"/>
              </a:rPr>
              <a:t>ymwybyddiaeth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ffonolegol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</a:rPr>
              <a:t>gwybod</a:t>
            </a:r>
            <a:r>
              <a:rPr lang="en-GB" sz="2400" dirty="0">
                <a:latin typeface="Arial" panose="020B0604020202020204" pitchFamily="34" charset="0"/>
              </a:rPr>
              <a:t> yr </a:t>
            </a:r>
            <a:r>
              <a:rPr lang="en-GB" sz="2400" dirty="0" err="1">
                <a:latin typeface="Arial" panose="020B0604020202020204" pitchFamily="34" charset="0"/>
              </a:rPr>
              <a:t>wyddor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</a:rPr>
              <a:t>adnabod</a:t>
            </a:r>
            <a:r>
              <a:rPr lang="en-GB" sz="2400" dirty="0">
                <a:latin typeface="Arial" panose="020B0604020202020204" pitchFamily="34" charset="0"/>
              </a:rPr>
              <a:t> print, </a:t>
            </a:r>
            <a:r>
              <a:rPr lang="en-GB" sz="2400" dirty="0" err="1">
                <a:latin typeface="Arial" panose="020B0604020202020204" pitchFamily="34" charset="0"/>
              </a:rPr>
              <a:t>ymwybyddiaeth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ffonemig</a:t>
            </a:r>
            <a:r>
              <a:rPr lang="en-GB" sz="2400" dirty="0">
                <a:latin typeface="Arial" panose="020B0604020202020204" pitchFamily="34" charset="0"/>
              </a:rPr>
              <a:t>, </a:t>
            </a:r>
            <a:r>
              <a:rPr lang="en-GB" sz="2400" dirty="0" err="1">
                <a:latin typeface="Arial" panose="020B0604020202020204" pitchFamily="34" charset="0"/>
              </a:rPr>
              <a:t>rhuglder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mewn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iaith</a:t>
            </a:r>
            <a:r>
              <a:rPr lang="en-GB" sz="2400" dirty="0">
                <a:latin typeface="Arial" panose="020B0604020202020204" pitchFamily="34" charset="0"/>
              </a:rPr>
              <a:t>;</a:t>
            </a:r>
          </a:p>
          <a:p>
            <a:r>
              <a:rPr lang="en-GB" sz="2400" dirty="0" err="1">
                <a:latin typeface="Arial" panose="020B0604020202020204" pitchFamily="34" charset="0"/>
              </a:rPr>
              <a:t>Ymestyn</a:t>
            </a:r>
            <a:r>
              <a:rPr lang="en-GB" sz="2400" dirty="0">
                <a:latin typeface="Arial" panose="020B0604020202020204" pitchFamily="34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</a:rPr>
              <a:t>lyfrau</a:t>
            </a:r>
            <a:r>
              <a:rPr lang="en-GB" sz="2400" dirty="0">
                <a:latin typeface="Arial" panose="020B0604020202020204" pitchFamily="34" charset="0"/>
              </a:rPr>
              <a:t>;</a:t>
            </a:r>
          </a:p>
          <a:p>
            <a:r>
              <a:rPr lang="en-GB" sz="2400" dirty="0" err="1">
                <a:latin typeface="Arial" panose="020B0604020202020204" pitchFamily="34" charset="0"/>
              </a:rPr>
              <a:t>Ymateb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i</a:t>
            </a:r>
            <a:r>
              <a:rPr lang="en-GB" sz="2400" dirty="0">
                <a:latin typeface="Arial" panose="020B0604020202020204" pitchFamily="34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</a:rPr>
              <a:t>straeon</a:t>
            </a:r>
            <a:r>
              <a:rPr lang="en-GB" sz="2400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1" y="1714500"/>
            <a:ext cx="4135772" cy="3929064"/>
          </a:xfrm>
        </p:spPr>
        <p:txBody>
          <a:bodyPr>
            <a:normAutofit/>
          </a:bodyPr>
          <a:lstStyle/>
          <a:p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Preparing to read;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Will need literacy skills:</a:t>
            </a:r>
          </a:p>
          <a:p>
            <a:pPr marL="0" indent="0">
              <a:buNone/>
            </a:pPr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 - phonological awareness, alphabet knowledge, recognize print, phonemic awareness, fluency in spoken language;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Reach for books;</a:t>
            </a:r>
          </a:p>
          <a:p>
            <a:r>
              <a:rPr lang="en-GB" altLang="en-US" sz="2400" dirty="0">
                <a:solidFill>
                  <a:srgbClr val="0070C0"/>
                </a:solidFill>
                <a:latin typeface="Arial" panose="020B0604020202020204" pitchFamily="34" charset="0"/>
              </a:rPr>
              <a:t>Respond to stories;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1659968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33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054875" cy="108012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Cam 1 – </a:t>
            </a:r>
            <a:r>
              <a:rPr lang="en-GB" altLang="en-US" sz="4000" dirty="0" err="1">
                <a:latin typeface="Arial" panose="020B0604020202020204" pitchFamily="34" charset="0"/>
              </a:rPr>
              <a:t>Cyn-ddarllen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1- Pre-reading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25835" y="1646804"/>
            <a:ext cx="4341303" cy="3996760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Pwyntio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Troi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tudalennau</a:t>
            </a:r>
            <a:r>
              <a:rPr lang="en-GB" dirty="0">
                <a:latin typeface="Arial" panose="020B0604020202020204" pitchFamily="34" charset="0"/>
              </a:rPr>
              <a:t> (</a:t>
            </a:r>
            <a:r>
              <a:rPr lang="en-GB" dirty="0" err="1">
                <a:latin typeface="Arial" panose="020B0604020202020204" pitchFamily="34" charset="0"/>
              </a:rPr>
              <a:t>gyda</a:t>
            </a:r>
            <a:r>
              <a:rPr lang="en-GB" dirty="0">
                <a:latin typeface="Arial" panose="020B0604020202020204" pitchFamily="34" charset="0"/>
              </a:rPr>
              <a:t>/ </a:t>
            </a:r>
            <a:r>
              <a:rPr lang="en-GB" dirty="0" err="1">
                <a:latin typeface="Arial" panose="020B0604020202020204" pitchFamily="34" charset="0"/>
              </a:rPr>
              <a:t>heb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gefnogaeth</a:t>
            </a:r>
            <a:r>
              <a:rPr lang="en-GB" dirty="0">
                <a:latin typeface="Arial" panose="020B0604020202020204" pitchFamily="34" charset="0"/>
              </a:rPr>
              <a:t>);</a:t>
            </a:r>
          </a:p>
          <a:p>
            <a:r>
              <a:rPr lang="en-GB" dirty="0">
                <a:latin typeface="Arial" panose="020B0604020202020204" pitchFamily="34" charset="0"/>
              </a:rPr>
              <a:t>‘</a:t>
            </a:r>
            <a:r>
              <a:rPr lang="en-GB" dirty="0" err="1">
                <a:latin typeface="Arial" panose="020B0604020202020204" pitchFamily="34" charset="0"/>
              </a:rPr>
              <a:t>Esgus</a:t>
            </a:r>
            <a:r>
              <a:rPr lang="en-GB" dirty="0">
                <a:latin typeface="Arial" panose="020B0604020202020204" pitchFamily="34" charset="0"/>
              </a:rPr>
              <a:t>’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ddarllen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</a:rPr>
              <a:t>Ail-</a:t>
            </a:r>
            <a:r>
              <a:rPr lang="en-GB" dirty="0" err="1">
                <a:latin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straeon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72001" y="1714500"/>
            <a:ext cx="4135772" cy="39290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Point;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Turn pages (with/without support);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‘Pretend’ to read;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Retell stories.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66118371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Raife yn darllen">
            <a:hlinkClick r:id="" action="ppaction://media"/>
            <a:extLst>
              <a:ext uri="{FF2B5EF4-FFF2-40B4-BE49-F238E27FC236}">
                <a16:creationId xmlns:a16="http://schemas.microsoft.com/office/drawing/2014/main" id="{FA8E53DD-B64E-81F1-6FD4-D9C1EAC09FE1}"/>
              </a:ext>
            </a:extLst>
          </p:cNvPr>
          <p:cNvPicPr>
            <a:picLocks noGrp="1" noChangeAspect="1"/>
          </p:cNvPicPr>
          <p:nvPr>
            <p:ph sz="half" idx="1"/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691680" y="404813"/>
            <a:ext cx="6048672" cy="5230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19119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30282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35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054875" cy="1188132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Cam 2 – </a:t>
            </a:r>
            <a:r>
              <a:rPr lang="en-GB" altLang="en-US" sz="4000" dirty="0" err="1">
                <a:latin typeface="Arial" panose="020B0604020202020204" pitchFamily="34" charset="0"/>
              </a:rPr>
              <a:t>Wrth-ddarllen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2- While-reading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1714500"/>
            <a:ext cx="4680520" cy="3929063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Medru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ysgrifen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Medru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straeon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cyfarwydd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“</a:t>
            </a:r>
            <a:r>
              <a:rPr lang="en-GB" altLang="en-US" dirty="0" err="1">
                <a:latin typeface="Arial" panose="020B0604020202020204" pitchFamily="34" charset="0"/>
              </a:rPr>
              <a:t>Swnio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allan</a:t>
            </a:r>
            <a:r>
              <a:rPr lang="en-GB" altLang="en-US" dirty="0">
                <a:latin typeface="Arial" panose="020B0604020202020204" pitchFamily="34" charset="0"/>
              </a:rPr>
              <a:t>” </a:t>
            </a:r>
            <a:r>
              <a:rPr lang="en-GB" altLang="en-US" dirty="0" err="1">
                <a:latin typeface="Arial" panose="020B0604020202020204" pitchFamily="34" charset="0"/>
              </a:rPr>
              <a:t>geiriau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anghyfarwydd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Defnyddio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delweddau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helpu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deall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geiriau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anghyfarwydd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34018" y="1714500"/>
            <a:ext cx="4158462" cy="39290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Able to read text;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Able to read familiar stories;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“Sound out” unfamiliar words;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Use images to work out unfamiliar words;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40133618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36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04664"/>
            <a:ext cx="7054875" cy="1188132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Cam 2 – </a:t>
            </a:r>
            <a:r>
              <a:rPr lang="en-GB" altLang="en-US" sz="4000" dirty="0" err="1">
                <a:latin typeface="Arial" panose="020B0604020202020204" pitchFamily="34" charset="0"/>
              </a:rPr>
              <a:t>Wrth-ddarllen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2- While-reading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07504" y="2276872"/>
            <a:ext cx="4680520" cy="3366691"/>
          </a:xfrm>
        </p:spPr>
        <p:txBody>
          <a:bodyPr>
            <a:noAutofit/>
          </a:bodyPr>
          <a:lstStyle/>
          <a:p>
            <a:r>
              <a:rPr lang="en-GB" altLang="en-US" dirty="0" err="1">
                <a:latin typeface="Arial" panose="020B0604020202020204" pitchFamily="34" charset="0"/>
              </a:rPr>
              <a:t>Dyfalu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geiriau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Edrych</a:t>
            </a:r>
            <a:r>
              <a:rPr lang="en-GB" altLang="en-US" dirty="0">
                <a:latin typeface="Arial" panose="020B0604020202020204" pitchFamily="34" charset="0"/>
              </a:rPr>
              <a:t> am </a:t>
            </a:r>
            <a:r>
              <a:rPr lang="en-GB" altLang="en-US" dirty="0" err="1">
                <a:latin typeface="Arial" panose="020B0604020202020204" pitchFamily="34" charset="0"/>
              </a:rPr>
              <a:t>atebion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i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gwestiynau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Darllen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yn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annibynnol</a:t>
            </a:r>
            <a:r>
              <a:rPr lang="en-GB" altLang="en-US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34018" y="2276872"/>
            <a:ext cx="4158462" cy="3366692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Guess words;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Look for answers to questions;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Read independently.</a:t>
            </a: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8229985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37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7198891" cy="111612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Cam 3 – </a:t>
            </a:r>
            <a:r>
              <a:rPr lang="en-GB" altLang="en-US" sz="4000" dirty="0" err="1">
                <a:latin typeface="Arial" panose="020B0604020202020204" pitchFamily="34" charset="0"/>
              </a:rPr>
              <a:t>Ôl-ddarllen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3- Post-reading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714501"/>
            <a:ext cx="4536504" cy="3737372"/>
          </a:xfrm>
        </p:spPr>
        <p:txBody>
          <a:bodyPr>
            <a:noAutofit/>
          </a:bodyPr>
          <a:lstStyle/>
          <a:p>
            <a:r>
              <a:rPr lang="en-GB" dirty="0">
                <a:latin typeface="Arial" panose="020B0604020202020204" pitchFamily="34" charset="0"/>
              </a:rPr>
              <a:t>Plant yn </a:t>
            </a:r>
            <a:r>
              <a:rPr lang="en-GB" dirty="0" err="1">
                <a:latin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eu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</a:rPr>
              <a:t>Ail-</a:t>
            </a:r>
            <a:r>
              <a:rPr lang="en-GB" dirty="0" err="1">
                <a:latin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Trafod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34018" y="1714500"/>
            <a:ext cx="4158462" cy="39290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Children apply their reading skills;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Retell;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Report;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Discuss;</a:t>
            </a:r>
          </a:p>
          <a:p>
            <a:pPr marL="0" indent="0">
              <a:buNone/>
            </a:pPr>
            <a:endParaRPr lang="en-GB" altLang="en-US" sz="195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950102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38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7198891" cy="111612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Cam 3 – </a:t>
            </a:r>
            <a:r>
              <a:rPr lang="en-GB" altLang="en-US" sz="4000" dirty="0" err="1">
                <a:latin typeface="Arial" panose="020B0604020202020204" pitchFamily="34" charset="0"/>
              </a:rPr>
              <a:t>Ôl-ddarllen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Stage 3- Post-reading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714501"/>
            <a:ext cx="4536504" cy="3737372"/>
          </a:xfrm>
        </p:spPr>
        <p:txBody>
          <a:bodyPr>
            <a:noAutofit/>
          </a:bodyPr>
          <a:lstStyle/>
          <a:p>
            <a:r>
              <a:rPr lang="en-GB" dirty="0" err="1">
                <a:latin typeface="Arial" panose="020B0604020202020204" pitchFamily="34" charset="0"/>
              </a:rPr>
              <a:t>Ysgrifennu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Chwarae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rôl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Dadansoddi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Gwerthuso</a:t>
            </a:r>
            <a:r>
              <a:rPr lang="en-GB" dirty="0">
                <a:latin typeface="Arial" panose="020B0604020202020204" pitchFamily="34" charset="0"/>
              </a:rPr>
              <a:t>.</a:t>
            </a:r>
            <a:endParaRPr lang="cy-GB" altLang="en-US" sz="1800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734018" y="1714500"/>
            <a:ext cx="4158462" cy="392906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Write;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Role play;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Analyse;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Evaluate.</a:t>
            </a:r>
          </a:p>
          <a:p>
            <a:pPr marL="0" indent="0">
              <a:buNone/>
            </a:pPr>
            <a:endParaRPr lang="en-GB" altLang="en-US" sz="1950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marL="0" indent="0">
              <a:buNone/>
            </a:pPr>
            <a:endParaRPr lang="en-GB" altLang="en-US" dirty="0">
              <a:solidFill>
                <a:srgbClr val="0000FF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20207123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39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76672"/>
            <a:ext cx="7126883" cy="92945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 err="1">
                <a:latin typeface="Arial" panose="020B0604020202020204" pitchFamily="34" charset="0"/>
              </a:rPr>
              <a:t>Cliwiau</a:t>
            </a:r>
            <a:r>
              <a:rPr lang="en-GB" altLang="en-US" sz="4000" dirty="0">
                <a:latin typeface="Arial" panose="020B0604020202020204" pitchFamily="34" charset="0"/>
              </a:rPr>
              <a:t>/</a:t>
            </a:r>
            <a:r>
              <a:rPr lang="en-GB" altLang="en-US" sz="4000" dirty="0" err="1">
                <a:latin typeface="Arial" panose="020B0604020202020204" pitchFamily="34" charset="0"/>
              </a:rPr>
              <a:t>Ciwiau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Clues/Cues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85900" y="1538289"/>
            <a:ext cx="3028950" cy="3913585"/>
          </a:xfrm>
        </p:spPr>
        <p:txBody>
          <a:bodyPr>
            <a:normAutofit/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Atalnodi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Lluniau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Llythrennau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blaen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5579" y="1538287"/>
            <a:ext cx="3028950" cy="3557588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rgbClr val="FFFFFF"/>
              </a:solidFill>
            </a:endParaRP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Punctuation;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Pictures;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Initial letters;</a:t>
            </a: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79361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40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539552" y="476672"/>
            <a:ext cx="7126883" cy="929454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 err="1">
                <a:latin typeface="Arial" panose="020B0604020202020204" pitchFamily="34" charset="0"/>
              </a:rPr>
              <a:t>Cliwiau</a:t>
            </a:r>
            <a:r>
              <a:rPr lang="en-GB" altLang="en-US" sz="4000" dirty="0">
                <a:latin typeface="Arial" panose="020B0604020202020204" pitchFamily="34" charset="0"/>
              </a:rPr>
              <a:t>/</a:t>
            </a:r>
            <a:r>
              <a:rPr lang="en-GB" altLang="en-US" sz="4000" dirty="0" err="1">
                <a:latin typeface="Arial" panose="020B0604020202020204" pitchFamily="34" charset="0"/>
              </a:rPr>
              <a:t>Ciwiau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Clues/Cues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1485900" y="1538289"/>
            <a:ext cx="3028950" cy="3913585"/>
          </a:xfrm>
        </p:spPr>
        <p:txBody>
          <a:bodyPr>
            <a:normAutofit/>
          </a:bodyPr>
          <a:lstStyle/>
          <a:p>
            <a:pPr eaLnBrk="1" hangingPunct="1"/>
            <a:endParaRPr lang="en-GB" altLang="en-US" dirty="0"/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Llafariaid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Cyd-destun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pPr eaLnBrk="1" hangingPunct="1"/>
            <a:r>
              <a:rPr lang="en-GB" altLang="en-US" dirty="0" err="1">
                <a:latin typeface="Arial" panose="020B0604020202020204" pitchFamily="34" charset="0"/>
              </a:rPr>
              <a:t>Gramadeg</a:t>
            </a:r>
            <a:r>
              <a:rPr lang="en-GB" altLang="en-US" dirty="0">
                <a:latin typeface="Arial" panose="020B0604020202020204" pitchFamily="34" charset="0"/>
              </a:rPr>
              <a:t>.</a:t>
            </a:r>
            <a:endParaRPr lang="cy-GB" altLang="en-US" dirty="0"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625579" y="1538287"/>
            <a:ext cx="3028950" cy="3557588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rgbClr val="FFFFFF"/>
              </a:solidFill>
            </a:endParaRP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Vowels;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Context;</a:t>
            </a:r>
          </a:p>
          <a:p>
            <a:pPr eaLnBrk="1" hangingPunct="1"/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Grammar.</a:t>
            </a:r>
            <a:endParaRPr lang="cy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4306075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41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414915" cy="145385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Print </a:t>
            </a:r>
            <a:r>
              <a:rPr lang="en-GB" altLang="en-US" sz="4000" dirty="0" err="1">
                <a:latin typeface="Arial" panose="020B0604020202020204" pitchFamily="34" charset="0"/>
              </a:rPr>
              <a:t>Amgylcheddol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Environmental Print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1916832"/>
            <a:ext cx="4263330" cy="3535041"/>
          </a:xfrm>
        </p:spPr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</a:rPr>
              <a:t>Hysbysebiadau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Deunydd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pacio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Labeli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Brandiau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14850" y="1916832"/>
            <a:ext cx="4166220" cy="3384376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Advertising;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Packaging;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Labels;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Brands;</a:t>
            </a:r>
          </a:p>
          <a:p>
            <a:pPr marL="0" indent="0">
              <a:buNone/>
            </a:pPr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6220811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110412" y="5643564"/>
            <a:ext cx="547688" cy="254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None/>
            </a:pPr>
            <a:fld id="{54297FA2-49A8-435C-BE8E-0277C4AE71F6}" type="slidenum">
              <a:rPr lang="en-GB" altLang="en-US" sz="1050">
                <a:solidFill>
                  <a:prstClr val="black"/>
                </a:solidFill>
                <a:latin typeface="Arial" panose="020B0604020202020204" pitchFamily="34" charset="0"/>
              </a:rPr>
              <a:pPr>
                <a:spcBef>
                  <a:spcPct val="0"/>
                </a:spcBef>
                <a:buNone/>
              </a:pPr>
              <a:t>42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251520" y="260648"/>
            <a:ext cx="7414915" cy="1453852"/>
          </a:xfrm>
        </p:spPr>
        <p:txBody>
          <a:bodyPr>
            <a:norm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Print </a:t>
            </a:r>
            <a:r>
              <a:rPr lang="en-GB" altLang="en-US" sz="4000" dirty="0" err="1">
                <a:latin typeface="Arial" panose="020B0604020202020204" pitchFamily="34" charset="0"/>
              </a:rPr>
              <a:t>Amgylcheddol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Environmental Print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8" name="Rectangle 3"/>
          <p:cNvSpPr>
            <a:spLocks noGrp="1" noChangeArrowheads="1"/>
          </p:cNvSpPr>
          <p:nvPr>
            <p:ph type="body" sz="half" idx="1"/>
          </p:nvPr>
        </p:nvSpPr>
        <p:spPr>
          <a:xfrm>
            <a:off x="251520" y="2204864"/>
            <a:ext cx="4263330" cy="3247009"/>
          </a:xfrm>
        </p:spPr>
        <p:txBody>
          <a:bodyPr>
            <a:normAutofit/>
          </a:bodyPr>
          <a:lstStyle/>
          <a:p>
            <a:r>
              <a:rPr lang="en-GB" altLang="en-US" dirty="0" err="1">
                <a:latin typeface="Arial" panose="020B0604020202020204" pitchFamily="34" charset="0"/>
              </a:rPr>
              <a:t>Technoleg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ddigidol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 err="1">
                <a:latin typeface="Arial" panose="020B0604020202020204" pitchFamily="34" charset="0"/>
              </a:rPr>
              <a:t>Arwyddion</a:t>
            </a:r>
            <a:r>
              <a:rPr lang="en-GB" altLang="en-US" dirty="0">
                <a:latin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</a:rPr>
              <a:t>siop</a:t>
            </a:r>
            <a:r>
              <a:rPr lang="en-GB" altLang="en-US" dirty="0">
                <a:latin typeface="Arial" panose="020B0604020202020204" pitchFamily="34" charset="0"/>
              </a:rPr>
              <a:t>;</a:t>
            </a:r>
          </a:p>
          <a:p>
            <a:r>
              <a:rPr lang="en-GB" altLang="en-US" dirty="0">
                <a:latin typeface="Arial" panose="020B0604020202020204" pitchFamily="34" charset="0"/>
              </a:rPr>
              <a:t>Logos.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4514850" y="2204864"/>
            <a:ext cx="4166220" cy="3096344"/>
          </a:xfrm>
        </p:spPr>
        <p:txBody>
          <a:bodyPr>
            <a:normAutofit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Digital technology;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Shop signs;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Logos.</a:t>
            </a:r>
          </a:p>
          <a:p>
            <a:pPr>
              <a:buFontTx/>
              <a:buChar char="-"/>
            </a:pPr>
            <a:endParaRPr lang="en-GB" altLang="en-US" dirty="0">
              <a:solidFill>
                <a:srgbClr val="0070C0"/>
              </a:solidFill>
              <a:latin typeface="Arial" panose="020B0604020202020204" pitchFamily="34" charset="0"/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6392894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/>
            <a:r>
              <a:rPr lang="en-GB" altLang="en-US" sz="4000" dirty="0">
                <a:latin typeface="Arial" panose="020B0604020202020204" pitchFamily="34" charset="0"/>
              </a:rPr>
              <a:t>Print </a:t>
            </a:r>
            <a:r>
              <a:rPr lang="en-GB" altLang="en-US" sz="4000" dirty="0" err="1">
                <a:latin typeface="Arial" panose="020B0604020202020204" pitchFamily="34" charset="0"/>
              </a:rPr>
              <a:t>Amgylcheddol</a:t>
            </a:r>
            <a:r>
              <a:rPr lang="en-GB" altLang="en-US" sz="4000" dirty="0">
                <a:latin typeface="Arial" panose="020B0604020202020204" pitchFamily="34" charset="0"/>
              </a:rPr>
              <a:t>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Environmental Print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85901" y="2078851"/>
            <a:ext cx="2521744" cy="1021556"/>
          </a:xfrm>
        </p:spPr>
      </p:pic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0" latinLnBrk="0" hangingPunct="0">
              <a:defRPr sz="1200" kern="1200">
                <a:solidFill>
                  <a:schemeClr val="tx1">
                    <a:tint val="75000"/>
                  </a:schemeClr>
                </a:solidFill>
                <a:latin typeface="Times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  <a:defRPr/>
            </a:pPr>
            <a:fld id="{CF05CBED-193F-40F1-A5C0-9629842B2743}" type="slidenum">
              <a:rPr lang="en-GB" altLang="en-US" smtClean="0"/>
              <a:pPr>
                <a:spcBef>
                  <a:spcPct val="0"/>
                </a:spcBef>
                <a:buNone/>
                <a:defRPr/>
              </a:pPr>
              <a:t>43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21509" name="Rectangle 4"/>
          <p:cNvSpPr>
            <a:spLocks noGrp="1" noChangeArrowheads="1"/>
          </p:cNvSpPr>
          <p:nvPr>
            <p:ph type="body" sz="half" idx="4294967295"/>
          </p:nvPr>
        </p:nvSpPr>
        <p:spPr>
          <a:xfrm>
            <a:off x="4972050" y="1808561"/>
            <a:ext cx="3028950" cy="3287315"/>
          </a:xfrm>
        </p:spPr>
        <p:txBody>
          <a:bodyPr/>
          <a:lstStyle/>
          <a:p>
            <a:pPr eaLnBrk="1" hangingPunct="1"/>
            <a:endParaRPr lang="en-GB" altLang="en-US" dirty="0">
              <a:solidFill>
                <a:srgbClr val="FFFFFF"/>
              </a:solidFill>
            </a:endParaRPr>
          </a:p>
          <a:p>
            <a:pPr eaLnBrk="1" hangingPunct="1"/>
            <a:endParaRPr lang="cy-GB" altLang="en-US" i="1" dirty="0">
              <a:solidFill>
                <a:srgbClr val="FFFFFF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77634" y="3515562"/>
            <a:ext cx="1871663" cy="13716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332" y="3100406"/>
            <a:ext cx="2200275" cy="117157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7563" y="3242923"/>
            <a:ext cx="2225769" cy="1630796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83332" y="4287087"/>
            <a:ext cx="2143125" cy="120015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2160" y="1184206"/>
            <a:ext cx="2672564" cy="17669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081137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2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3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395536" y="332656"/>
            <a:ext cx="7262564" cy="1152128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Delweddau </a:t>
            </a:r>
            <a:r>
              <a:rPr lang="en-GB" altLang="en-US" sz="4000" dirty="0" err="1">
                <a:latin typeface="Arial" panose="020B0604020202020204" pitchFamily="34" charset="0"/>
              </a:rPr>
              <a:t>mewn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llyfrau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Images in books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>
          <a:xfrm>
            <a:off x="395536" y="1916832"/>
            <a:ext cx="4119314" cy="3600400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</a:rPr>
              <a:t>Sgiliau </a:t>
            </a:r>
            <a:r>
              <a:rPr lang="en-GB" dirty="0" err="1">
                <a:latin typeface="Arial" panose="020B0604020202020204" pitchFamily="34" charset="0"/>
              </a:rPr>
              <a:t>darllen-lluniau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Rhoi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pleser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chymhelliant</a:t>
            </a:r>
            <a:r>
              <a:rPr lang="en-GB" dirty="0">
                <a:latin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delweddau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</a:rPr>
              <a:t> "</a:t>
            </a:r>
            <a:r>
              <a:rPr lang="en-GB" dirty="0" err="1">
                <a:latin typeface="Arial" panose="020B0604020202020204" pitchFamily="34" charset="0"/>
              </a:rPr>
              <a:t>weithgaredd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deallusol</a:t>
            </a:r>
            <a:r>
              <a:rPr lang="en-GB" dirty="0">
                <a:latin typeface="Arial" panose="020B0604020202020204" pitchFamily="34" charset="0"/>
              </a:rPr>
              <a:t>“;</a:t>
            </a:r>
          </a:p>
          <a:p>
            <a:r>
              <a:rPr lang="en-GB" dirty="0" err="1">
                <a:latin typeface="Arial" panose="020B0604020202020204" pitchFamily="34" charset="0"/>
              </a:rPr>
              <a:t>Rhaid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blant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weithio'n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galed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i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wneud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cysylltiadau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rhwng</a:t>
            </a:r>
            <a:r>
              <a:rPr lang="en-GB" dirty="0">
                <a:latin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</a:rPr>
              <a:t>geiriau</a:t>
            </a:r>
            <a:r>
              <a:rPr lang="en-GB" dirty="0">
                <a:latin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</a:rPr>
              <a:t>delweddau</a:t>
            </a:r>
            <a:r>
              <a:rPr lang="en-GB" dirty="0">
                <a:latin typeface="Arial" panose="020B0604020202020204" pitchFamily="34" charset="0"/>
              </a:rPr>
              <a:t>.</a:t>
            </a:r>
          </a:p>
        </p:txBody>
      </p:sp>
      <p:sp>
        <p:nvSpPr>
          <p:cNvPr id="21509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629150" y="1916832"/>
            <a:ext cx="4119314" cy="3672408"/>
          </a:xfrm>
        </p:spPr>
        <p:txBody>
          <a:bodyPr>
            <a:normAutofit fontScale="92500" lnSpcReduction="10000"/>
          </a:bodyPr>
          <a:lstStyle/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Picture-reading skills;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Provide pleasure and motivation;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Reading images is “an intellectual activity”;</a:t>
            </a:r>
          </a:p>
          <a:p>
            <a:r>
              <a:rPr lang="en-GB" altLang="en-US" dirty="0">
                <a:solidFill>
                  <a:srgbClr val="0070C0"/>
                </a:solidFill>
                <a:latin typeface="Arial" panose="020B0604020202020204" pitchFamily="34" charset="0"/>
              </a:rPr>
              <a:t>Children have to work hard to make connections between words and images.</a:t>
            </a:r>
            <a:endParaRPr lang="cy-GB" altLang="en-US" i="1" dirty="0">
              <a:solidFill>
                <a:srgbClr val="0070C0"/>
              </a:solidFill>
            </a:endParaRPr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</a:pPr>
            <a:fld id="{6A8CBF47-CD5C-4D4C-8BC8-D49EA6405D47}" type="slidenum">
              <a:rPr lang="en-US" smtClean="0"/>
              <a:pPr>
                <a:spcBef>
                  <a:spcPct val="0"/>
                </a:spcBef>
                <a:buNone/>
              </a:pPr>
              <a:t>44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20051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332656"/>
            <a:ext cx="7046540" cy="720080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Delweddau </a:t>
            </a:r>
            <a:r>
              <a:rPr lang="en-GB" altLang="en-US" sz="4000" dirty="0" err="1">
                <a:latin typeface="Arial" panose="020B0604020202020204" pitchFamily="34" charset="0"/>
              </a:rPr>
              <a:t>mewn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llyfrau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Images in books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336236" y="1268761"/>
            <a:ext cx="8484235" cy="4536504"/>
          </a:xfrm>
          <a:prstGeom prst="rect">
            <a:avLst/>
          </a:prstGeom>
        </p:spPr>
      </p:pic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</a:pPr>
            <a:fld id="{6A8CBF47-CD5C-4D4C-8BC8-D49EA6405D47}" type="slidenum">
              <a:rPr lang="en-US" smtClean="0"/>
              <a:pPr>
                <a:spcBef>
                  <a:spcPct val="0"/>
                </a:spcBef>
                <a:buNone/>
              </a:pPr>
              <a:t>45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45035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332656"/>
            <a:ext cx="7478588" cy="828092"/>
          </a:xfrm>
        </p:spPr>
        <p:txBody>
          <a:bodyPr>
            <a:noAutofit/>
          </a:bodyPr>
          <a:lstStyle/>
          <a:p>
            <a:pPr algn="ctr" eaLnBrk="1" hangingPunct="1"/>
            <a:r>
              <a:rPr lang="en-GB" altLang="en-US" sz="4000" dirty="0">
                <a:latin typeface="Arial" panose="020B0604020202020204" pitchFamily="34" charset="0"/>
              </a:rPr>
              <a:t>Delweddau </a:t>
            </a:r>
            <a:r>
              <a:rPr lang="en-GB" altLang="en-US" sz="4000" dirty="0" err="1">
                <a:latin typeface="Arial" panose="020B0604020202020204" pitchFamily="34" charset="0"/>
              </a:rPr>
              <a:t>mewn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llyfrau</a:t>
            </a:r>
            <a:r>
              <a:rPr lang="en-GB" altLang="en-US" sz="4000" dirty="0">
                <a:latin typeface="Arial" panose="020B0604020202020204" pitchFamily="34" charset="0"/>
              </a:rPr>
              <a:t>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Images in books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21506" name="Slide Number Placeholder 6"/>
          <p:cNvSpPr>
            <a:spLocks noGrp="1"/>
          </p:cNvSpPr>
          <p:nvPr>
            <p:ph type="sldNum" sz="quarter" idx="12"/>
          </p:nvPr>
        </p:nvSpPr>
        <p:spPr bwMode="auto">
          <a:xfrm>
            <a:off x="6457950" y="6356351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</a:pPr>
            <a:fld id="{6A8CBF47-CD5C-4D4C-8BC8-D49EA6405D47}" type="slidenum">
              <a:rPr lang="en-US" smtClean="0"/>
              <a:pPr>
                <a:spcBef>
                  <a:spcPct val="0"/>
                </a:spcBef>
                <a:buNone/>
              </a:pPr>
              <a:t>46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536" y="1556792"/>
            <a:ext cx="7992888" cy="4476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25194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7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 eaLnBrk="1" hangingPunct="1"/>
            <a:r>
              <a:rPr lang="en-GB" altLang="en-US" sz="4000" dirty="0" err="1">
                <a:latin typeface="Arial" panose="020B0604020202020204" pitchFamily="34" charset="0"/>
              </a:rPr>
              <a:t>Fodd</a:t>
            </a:r>
            <a:r>
              <a:rPr lang="en-GB" altLang="en-US" sz="4000" dirty="0">
                <a:latin typeface="Arial" panose="020B0604020202020204" pitchFamily="34" charset="0"/>
              </a:rPr>
              <a:t> </a:t>
            </a:r>
            <a:r>
              <a:rPr lang="en-GB" altLang="en-US" sz="4000" dirty="0" err="1">
                <a:latin typeface="Arial" panose="020B0604020202020204" pitchFamily="34" charset="0"/>
              </a:rPr>
              <a:t>bynnag</a:t>
            </a:r>
            <a:r>
              <a:rPr lang="en-GB" altLang="en-US" sz="4000" dirty="0">
                <a:latin typeface="Arial" panose="020B0604020202020204" pitchFamily="34" charset="0"/>
              </a:rPr>
              <a:t>…       </a:t>
            </a:r>
            <a:br>
              <a:rPr lang="en-GB" altLang="en-US" sz="4000" dirty="0">
                <a:latin typeface="Arial" panose="020B0604020202020204" pitchFamily="34" charset="0"/>
              </a:rPr>
            </a:br>
            <a:r>
              <a:rPr lang="en-GB" altLang="en-US" sz="4000" dirty="0">
                <a:solidFill>
                  <a:srgbClr val="0070C0"/>
                </a:solidFill>
                <a:latin typeface="Arial" panose="020B0604020202020204" pitchFamily="34" charset="0"/>
              </a:rPr>
              <a:t>However… </a:t>
            </a:r>
            <a:endParaRPr lang="cy-GB" altLang="en-US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pic>
        <p:nvPicPr>
          <p:cNvPr id="6" name="Online Media 5" title="B. J. Novak reads from The Book With No Pictures">
            <a:hlinkClick r:id="" action="ppaction://media"/>
            <a:extLst>
              <a:ext uri="{FF2B5EF4-FFF2-40B4-BE49-F238E27FC236}">
                <a16:creationId xmlns:a16="http://schemas.microsoft.com/office/drawing/2014/main" id="{13711BC8-22B8-5483-D296-C6FFEED79AC4}"/>
              </a:ext>
            </a:extLst>
          </p:cNvPr>
          <p:cNvPicPr>
            <a:picLocks noGrp="1" noRot="1" noChangeAspect="1"/>
          </p:cNvPicPr>
          <p:nvPr>
            <p:ph sz="half" idx="2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4572000" y="1844824"/>
            <a:ext cx="4320480" cy="3888432"/>
          </a:xfrm>
          <a:prstGeom prst="rect">
            <a:avLst/>
          </a:prstGeom>
        </p:spPr>
      </p:pic>
      <p:sp>
        <p:nvSpPr>
          <p:cNvPr id="21506" name="Slide Number Placeholder 6"/>
          <p:cNvSpPr>
            <a:spLocks noGrp="1"/>
          </p:cNvSpPr>
          <p:nvPr>
            <p:ph type="sldNum" sz="quarter" idx="4294967295"/>
          </p:nvPr>
        </p:nvSpPr>
        <p:spPr bwMode="auto">
          <a:xfrm>
            <a:off x="7086600" y="6356350"/>
            <a:ext cx="2057400" cy="365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0" latinLnBrk="0" hangingPunct="0">
              <a:defRPr sz="1200" kern="1200">
                <a:solidFill>
                  <a:schemeClr val="tx1">
                    <a:tint val="75000"/>
                  </a:schemeClr>
                </a:solidFill>
                <a:latin typeface="Times" panose="02020603050405020304" pitchFamily="18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spcBef>
                <a:spcPct val="0"/>
              </a:spcBef>
              <a:buNone/>
              <a:defRPr/>
            </a:pPr>
            <a:fld id="{CF05CBED-193F-40F1-A5C0-9629842B2743}" type="slidenum">
              <a:rPr lang="en-GB" altLang="en-US" smtClean="0"/>
              <a:pPr>
                <a:spcBef>
                  <a:spcPct val="0"/>
                </a:spcBef>
                <a:buNone/>
                <a:defRPr/>
              </a:pPr>
              <a:t>47</a:t>
            </a:fld>
            <a:endParaRPr lang="en-GB" altLang="en-US" sz="1050">
              <a:solidFill>
                <a:prstClr val="black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EFDAC295-9FBC-1BB1-7D39-A8CC5DAF519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2276871"/>
            <a:ext cx="3867150" cy="335861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Waterstones (2015) </a:t>
            </a:r>
            <a:r>
              <a:rPr lang="en-GB" sz="2400" i="1" dirty="0">
                <a:latin typeface="Arial" panose="020B0604020202020204" pitchFamily="34" charset="0"/>
                <a:cs typeface="Arial" panose="020B0604020202020204" pitchFamily="34" charset="0"/>
              </a:rPr>
              <a:t>B.J. Novak reads from The Book With No Pictures.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B. J. Novak reads from The Book With No Pictures – YouTube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[Accessed: August 9 2023].</a:t>
            </a:r>
          </a:p>
        </p:txBody>
      </p:sp>
    </p:spTree>
    <p:extLst>
      <p:ext uri="{BB962C8B-B14F-4D97-AF65-F5344CB8AC3E}">
        <p14:creationId xmlns:p14="http://schemas.microsoft.com/office/powerpoint/2010/main" val="1875735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8064896" cy="1008112"/>
          </a:xfrm>
        </p:spPr>
        <p:txBody>
          <a:bodyPr>
            <a:norm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 Rachael Levy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673" y="1772816"/>
            <a:ext cx="2413461" cy="2952328"/>
          </a:xfrm>
        </p:spPr>
      </p:pic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3203848" y="1772816"/>
            <a:ext cx="5328592" cy="3744416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</a:rPr>
              <a:t>Darlithydd Addysg Blynyddoedd Cynnar, Prifysgol </a:t>
            </a:r>
            <a:r>
              <a:rPr lang="cy-GB" dirty="0" err="1">
                <a:latin typeface="Arial" panose="020B0604020202020204" pitchFamily="34" charset="0"/>
              </a:rPr>
              <a:t>Sheffield</a:t>
            </a:r>
            <a:r>
              <a:rPr lang="cy-GB" dirty="0">
                <a:latin typeface="Arial" panose="020B0604020202020204" pitchFamily="34" charset="0"/>
              </a:rPr>
              <a:t>.</a:t>
            </a:r>
          </a:p>
          <a:p>
            <a:r>
              <a:rPr lang="cy-GB" dirty="0">
                <a:latin typeface="Arial" panose="020B0604020202020204" pitchFamily="34" charset="0"/>
              </a:rPr>
              <a:t>Diddordebau ymchwil: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Agweddau plant tuag at lythrennedd;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Plant fel darllenwyr;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Effaith technoleg;</a:t>
            </a:r>
          </a:p>
          <a:p>
            <a:pPr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Rhyngweithiau plant gyda chyfryngau newydd a thechnoleg digidol.</a:t>
            </a:r>
            <a:endParaRPr lang="cy-GB" dirty="0"/>
          </a:p>
        </p:txBody>
      </p:sp>
    </p:spTree>
    <p:extLst>
      <p:ext uri="{BB962C8B-B14F-4D97-AF65-F5344CB8AC3E}">
        <p14:creationId xmlns:p14="http://schemas.microsoft.com/office/powerpoint/2010/main" val="2533664887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476672"/>
            <a:ext cx="8371656" cy="1008112"/>
          </a:xfrm>
        </p:spPr>
        <p:txBody>
          <a:bodyPr>
            <a:norm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Dr Rachael Levy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772816"/>
            <a:ext cx="2374590" cy="2904778"/>
          </a:xfrm>
        </p:spPr>
      </p:pic>
      <p:sp>
        <p:nvSpPr>
          <p:cNvPr id="7" name="Content Placeholder 6"/>
          <p:cNvSpPr>
            <a:spLocks noGrp="1"/>
          </p:cNvSpPr>
          <p:nvPr>
            <p:ph sz="quarter" idx="3"/>
          </p:nvPr>
        </p:nvSpPr>
        <p:spPr>
          <a:xfrm>
            <a:off x="3203848" y="1772816"/>
            <a:ext cx="5544616" cy="3870430"/>
          </a:xfrm>
        </p:spPr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Lecturer in Early Years Education, University of Sheffield.</a:t>
            </a:r>
          </a:p>
          <a:p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Research interests:</a:t>
            </a:r>
          </a:p>
          <a:p>
            <a:pPr>
              <a:buFontTx/>
              <a:buChar char="-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Children’s attitudes towards literacy;</a:t>
            </a:r>
          </a:p>
          <a:p>
            <a:pPr>
              <a:buFontTx/>
              <a:buChar char="-"/>
            </a:pP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Children as readers;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Imp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act of technology;</a:t>
            </a:r>
          </a:p>
          <a:p>
            <a:pPr>
              <a:buFontTx/>
              <a:buChar char="-"/>
            </a:pP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Ch</a:t>
            </a:r>
            <a:r>
              <a:rPr lang="en-US" dirty="0" err="1">
                <a:solidFill>
                  <a:srgbClr val="0070C0"/>
                </a:solidFill>
                <a:latin typeface="Arial" panose="020B0604020202020204" pitchFamily="34" charset="0"/>
              </a:rPr>
              <a:t>ildren’s</a:t>
            </a:r>
            <a:r>
              <a:rPr lang="en-US" dirty="0">
                <a:solidFill>
                  <a:srgbClr val="0070C0"/>
                </a:solidFill>
                <a:latin typeface="Arial" panose="020B0604020202020204" pitchFamily="34" charset="0"/>
              </a:rPr>
              <a:t> interactions with new media and digital technology.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02844532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476673"/>
            <a:ext cx="8352928" cy="864095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Athro Jackie Marsh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553644" y="1700808"/>
            <a:ext cx="5410844" cy="3888431"/>
          </a:xfrm>
        </p:spPr>
        <p:txBody>
          <a:bodyPr>
            <a:normAutofit fontScale="85000" lnSpcReduction="2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Athro Addysg, Prifysgol </a:t>
            </a:r>
            <a:r>
              <a:rPr lang="cy-GB" sz="3000" dirty="0" err="1">
                <a:latin typeface="Arial" panose="020B0604020202020204" pitchFamily="34" charset="0"/>
              </a:rPr>
              <a:t>Sheffield</a:t>
            </a:r>
            <a:r>
              <a:rPr lang="cy-GB" sz="3000" dirty="0"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Mynediad plant i dechnolegau newydd;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Sgiliau llythrennedd digidol plant ifainc;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Sut mae rhieni/gofalwyr yn cefnogi plant gyda chyfryngau a thechnoleg;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sz="3000" dirty="0">
                <a:latin typeface="Arial" panose="020B0604020202020204" pitchFamily="34" charset="0"/>
              </a:rPr>
              <a:t>Sut mae athrawon wedi ymateb i heriau o fyw mewn oed dechnegol.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dirty="0">
              <a:latin typeface="Arial" panose="020B0604020202020204" pitchFamily="34" charset="0"/>
            </a:endParaRPr>
          </a:p>
        </p:txBody>
      </p:sp>
      <p:pic>
        <p:nvPicPr>
          <p:cNvPr id="7" name="Content Placeholder 2"/>
          <p:cNvPicPr>
            <a:picLocks noGrp="1" noChangeAspect="1"/>
          </p:cNvPicPr>
          <p:nvPr>
            <p:ph sz="half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861" y="2294874"/>
            <a:ext cx="2624001" cy="2790309"/>
          </a:xfrm>
        </p:spPr>
      </p:pic>
    </p:spTree>
    <p:extLst>
      <p:ext uri="{BB962C8B-B14F-4D97-AF65-F5344CB8AC3E}">
        <p14:creationId xmlns:p14="http://schemas.microsoft.com/office/powerpoint/2010/main" val="3509541977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476673"/>
            <a:ext cx="7704856" cy="864096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Professor Jackie Marsh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3553644" y="1484784"/>
            <a:ext cx="5410844" cy="4104455"/>
          </a:xfrm>
        </p:spPr>
        <p:txBody>
          <a:bodyPr>
            <a:normAutofit fontScale="77500" lnSpcReduction="20000"/>
          </a:bodyPr>
          <a:lstStyle/>
          <a:p>
            <a:pPr marL="0" indent="0" eaLnBrk="0" fontAlgn="base" hangingPunct="0">
              <a:spcAft>
                <a:spcPct val="0"/>
              </a:spcAft>
              <a:buNone/>
            </a:pPr>
            <a:endParaRPr lang="cy-GB" dirty="0">
              <a:latin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Professor of Education, University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Sheffield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Children’s access to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new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Technologies’;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Children’s emergent digital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literacy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skills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How parents/carers support children’s engagement with media and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technology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How teachers have responded to challenges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technological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age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7" name="Content Placeholder 2"/>
          <p:cNvPicPr>
            <a:picLocks noGrp="1" noChangeAspect="1"/>
          </p:cNvPicPr>
          <p:nvPr>
            <p:ph sz="half" idx="4294967295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861" y="2294874"/>
            <a:ext cx="2624001" cy="2790309"/>
          </a:xfrm>
        </p:spPr>
      </p:pic>
    </p:spTree>
    <p:extLst>
      <p:ext uri="{BB962C8B-B14F-4D97-AF65-F5344CB8AC3E}">
        <p14:creationId xmlns:p14="http://schemas.microsoft.com/office/powerpoint/2010/main" val="728930358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67544" y="548680"/>
            <a:ext cx="7190556" cy="576064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Levy</a:t>
            </a:r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&amp; Marsh (2011)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7544" y="1484785"/>
            <a:ext cx="4047306" cy="4104455"/>
          </a:xfrm>
        </p:spPr>
        <p:txBody>
          <a:bodyPr>
            <a:normAutofit fontScale="92500" lnSpcReduction="20000"/>
          </a:bodyPr>
          <a:lstStyle/>
          <a:p>
            <a:r>
              <a:rPr lang="cy-GB" dirty="0">
                <a:latin typeface="Arial" panose="020B0604020202020204" pitchFamily="34" charset="0"/>
              </a:rPr>
              <a:t>Plant ifainc yn ddefnyddwyr cymwys o dechnoleg o oed cynnar;</a:t>
            </a:r>
          </a:p>
          <a:p>
            <a:r>
              <a:rPr lang="cy-GB" dirty="0">
                <a:latin typeface="Arial" panose="020B0604020202020204" pitchFamily="34" charset="0"/>
              </a:rPr>
              <a:t>Mwy yn defnyddio’r We ar gyfer darllen ac ysgrifennu, ynghyd a chwarae gemau;</a:t>
            </a:r>
          </a:p>
          <a:p>
            <a:r>
              <a:rPr lang="cy-GB" dirty="0">
                <a:latin typeface="Arial" panose="020B0604020202020204" pitchFamily="34" charset="0"/>
              </a:rPr>
              <a:t>Agweddau rhieni;</a:t>
            </a:r>
          </a:p>
          <a:p>
            <a:r>
              <a:rPr lang="en-GB" dirty="0">
                <a:latin typeface="Arial" panose="020B0604020202020204" pitchFamily="34" charset="0"/>
              </a:rPr>
              <a:t>“Globalised mediascapes”.</a:t>
            </a:r>
            <a:endParaRPr lang="en-US" dirty="0"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5"/>
            <a:ext cx="4047306" cy="3564397"/>
          </a:xfrm>
        </p:spPr>
        <p:txBody>
          <a:bodyPr>
            <a:normAutofit fontScale="92500" lnSpcReduction="2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Young children are competent users of technology from an early age;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More using the Internet for reading and writing, as well as for playing games;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Parental attitudes;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“Globalised mediascapes”.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10491393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827584" y="260647"/>
            <a:ext cx="6801948" cy="805785"/>
          </a:xfrm>
        </p:spPr>
        <p:txBody>
          <a:bodyPr>
            <a:normAutofit/>
          </a:bodyPr>
          <a:lstStyle/>
          <a:p>
            <a:pPr algn="ctr"/>
            <a:r>
              <a:rPr lang="cy-GB" altLang="cy-GB" sz="4000" kern="0" dirty="0" err="1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Levy</a:t>
            </a:r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 &amp; Marsh (2011)</a:t>
            </a:r>
            <a:endParaRPr lang="en-GB" altLang="cy-GB" sz="4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95536" y="1484785"/>
            <a:ext cx="4119314" cy="3564397"/>
          </a:xfrm>
        </p:spPr>
        <p:txBody>
          <a:bodyPr>
            <a:normAutofit/>
          </a:bodyPr>
          <a:lstStyle/>
          <a:p>
            <a:r>
              <a:rPr lang="cy-GB" dirty="0">
                <a:latin typeface="Arial" panose="020B0604020202020204" pitchFamily="34" charset="0"/>
              </a:rPr>
              <a:t>Diffiniadau am lythrennedd yn newid;</a:t>
            </a:r>
          </a:p>
          <a:p>
            <a:r>
              <a:rPr lang="cy-GB" dirty="0">
                <a:latin typeface="Arial" panose="020B0604020202020204" pitchFamily="34" charset="0"/>
              </a:rPr>
              <a:t>Ystyr ‘llythrennog’ yn newid;</a:t>
            </a:r>
          </a:p>
          <a:p>
            <a:r>
              <a:rPr lang="cy-GB" dirty="0">
                <a:latin typeface="Arial" panose="020B0604020202020204" pitchFamily="34" charset="0"/>
              </a:rPr>
              <a:t>Sut mai cwricwlwm blynyddoedd cynnar yn ymgymhwyso gogyfer y newidiadau yma?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>
          <a:xfrm>
            <a:off x="4629150" y="1484785"/>
            <a:ext cx="3975298" cy="3564397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Definitions of literacy are changing;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What it means to be ‘literate’ is changing;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How does the early years curriculum accommodate these changes?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8268154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83568" y="476673"/>
            <a:ext cx="6845945" cy="864096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  <a:t>Llyfrau geirfa rhyngweithiol</a:t>
            </a:r>
            <a:b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</a:rPr>
            </a:br>
            <a:r>
              <a:rPr lang="cy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</a:rPr>
              <a:t>Interactive vocabulary books</a:t>
            </a:r>
            <a:endParaRPr lang="en-GB" altLang="cy-GB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395536" y="1844824"/>
            <a:ext cx="4119314" cy="4176464"/>
          </a:xfrm>
        </p:spPr>
        <p:txBody>
          <a:bodyPr>
            <a:normAutofit lnSpcReduction="10000"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Defnydd o lyfrau ar gyfrifiaduron;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4 egwyddor o ddysgu geirfa: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r>
              <a:rPr lang="cy-GB" dirty="0">
                <a:latin typeface="Arial" panose="020B0604020202020204" pitchFamily="34" charset="0"/>
              </a:rPr>
              <a:t> - Paratoi;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Gwneud ystyr;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Cadarnhau;</a:t>
            </a:r>
          </a:p>
          <a:p>
            <a:pPr eaLnBrk="0" fontAlgn="base" hangingPunct="0">
              <a:spcAft>
                <a:spcPct val="0"/>
              </a:spcAft>
              <a:buFontTx/>
              <a:buChar char="-"/>
            </a:pPr>
            <a:r>
              <a:rPr lang="cy-GB" dirty="0">
                <a:latin typeface="Arial" panose="020B0604020202020204" pitchFamily="34" charset="0"/>
              </a:rPr>
              <a:t>Gwerthuso;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</a:rPr>
              <a:t>Ymchwil Iseldiraidd.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29150" y="1844824"/>
            <a:ext cx="3975298" cy="4176464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Use of books on computers;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4 principles of vocabulary learning: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Preparation;</a:t>
            </a:r>
          </a:p>
          <a:p>
            <a:pPr>
              <a:buFontTx/>
              <a:buChar char="-"/>
            </a:pPr>
            <a:r>
              <a:rPr lang="en-GB" dirty="0" err="1">
                <a:solidFill>
                  <a:srgbClr val="0070C0"/>
                </a:solidFill>
                <a:latin typeface="Arial" panose="020B0604020202020204" pitchFamily="34" charset="0"/>
              </a:rPr>
              <a:t>Semanitization</a:t>
            </a: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Consolidation;</a:t>
            </a:r>
          </a:p>
          <a:p>
            <a:pPr>
              <a:buFontTx/>
              <a:buChar char="-"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Evaluation;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Dutch research.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1555045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190556" cy="864096"/>
          </a:xfrm>
        </p:spPr>
        <p:txBody>
          <a:bodyPr>
            <a:norm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Aubrey &amp; Dahl (2015)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556790"/>
            <a:ext cx="4335338" cy="4464497"/>
          </a:xfrm>
        </p:spPr>
        <p:txBody>
          <a:bodyPr>
            <a:normAutofit fontScale="92500"/>
          </a:bodyPr>
          <a:lstStyle/>
          <a:p>
            <a:r>
              <a:rPr lang="cy-GB" dirty="0">
                <a:latin typeface="Arial" panose="020B0604020202020204" pitchFamily="34" charset="0"/>
              </a:rPr>
              <a:t>Defnydd gwahanol o TGCh yn y cartref a lleoliadau blynyddoedd cynnar;</a:t>
            </a:r>
          </a:p>
          <a:p>
            <a:r>
              <a:rPr lang="cy-GB" dirty="0">
                <a:latin typeface="Arial" panose="020B0604020202020204" pitchFamily="34" charset="0"/>
              </a:rPr>
              <a:t>Defnydd gwahanol o TGCh yn sector a gynhelir gan y wladwriaeth a’r sector nas gynhelir;</a:t>
            </a:r>
          </a:p>
          <a:p>
            <a:r>
              <a:rPr lang="cy-GB" dirty="0">
                <a:latin typeface="Arial" panose="020B0604020202020204" pitchFamily="34" charset="0"/>
              </a:rPr>
              <a:t>Hyfforddiant;</a:t>
            </a:r>
          </a:p>
          <a:p>
            <a:r>
              <a:rPr lang="cy-GB" dirty="0">
                <a:latin typeface="Arial" panose="020B0604020202020204" pitchFamily="34" charset="0"/>
              </a:rPr>
              <a:t>Cost o dechnoleg digidol.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556791"/>
            <a:ext cx="4191322" cy="4464496"/>
          </a:xfrm>
        </p:spPr>
        <p:txBody>
          <a:bodyPr>
            <a:normAutofit fontScale="92500"/>
          </a:bodyPr>
          <a:lstStyle/>
          <a:p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Different use of ICT at home and early years’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settings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Different use of ICT at state-maintained and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non-maintained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sectors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;</a:t>
            </a:r>
          </a:p>
          <a:p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Training;</a:t>
            </a:r>
          </a:p>
          <a:p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Cost of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digital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 </a:t>
            </a: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</a:rPr>
              <a:t>technology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85649164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628650" y="365127"/>
            <a:ext cx="7886700" cy="831626"/>
          </a:xfrm>
        </p:spPr>
        <p:txBody>
          <a:bodyPr>
            <a:norm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Dr Karen Wohlwend</a:t>
            </a:r>
            <a:endParaRPr lang="en-GB" altLang="cy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179512" y="1485899"/>
            <a:ext cx="4335338" cy="469106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Llythrennedd yn newid, chwarae llythrennedd cydweithiol, dysgu digidol, </a:t>
            </a:r>
            <a:r>
              <a:rPr lang="cy-GB" dirty="0" err="1">
                <a:latin typeface="Arial" panose="020B0604020202020204" pitchFamily="34" charset="0"/>
                <a:cs typeface="Arial" panose="020B0604020202020204" pitchFamily="34" charset="0"/>
              </a:rPr>
              <a:t>apiau</a:t>
            </a: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eaLnBrk="0" fontAlgn="base" hangingPunct="0">
              <a:spcAft>
                <a:spcPct val="0"/>
              </a:spcAft>
              <a:buNone/>
            </a:pPr>
            <a:endParaRPr lang="cy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0" fontAlgn="base" hangingPunct="0">
              <a:spcAft>
                <a:spcPct val="0"/>
              </a:spcAft>
            </a:pPr>
            <a:r>
              <a:rPr lang="cy-GB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Changing</a:t>
            </a:r>
            <a:r>
              <a:rPr lang="cy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literacies, collaborative literacy play, digital learning, apps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37293724-FCEA-A5F9-63F6-02839C5A192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4629150" y="1485900"/>
            <a:ext cx="3886200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13793376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354162"/>
          </a:xfrm>
        </p:spPr>
        <p:txBody>
          <a:bodyPr>
            <a:norm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Wohlwend</a:t>
            </a:r>
            <a:endParaRPr lang="en-GB" altLang="cy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700808"/>
            <a:ext cx="4038600" cy="3888433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Plant fel brodorion digidol;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Defnyddwyr alldodol o lythrennedd a thechnolegau newydd;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Gormod o brofion;</a:t>
            </a:r>
          </a:p>
          <a:p>
            <a:pPr eaLnBrk="0" fontAlgn="base" hangingPunct="0">
              <a:spcAft>
                <a:spcPct val="0"/>
              </a:spcAft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628800"/>
            <a:ext cx="4038600" cy="3960441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Children as digital natives;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Emergent users of new literacies and new technologies;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 much testing; </a:t>
            </a:r>
          </a:p>
        </p:txBody>
      </p:sp>
    </p:spTree>
    <p:extLst>
      <p:ext uri="{BB962C8B-B14F-4D97-AF65-F5344CB8AC3E}">
        <p14:creationId xmlns:p14="http://schemas.microsoft.com/office/powerpoint/2010/main" val="1285354395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48056" y="260648"/>
            <a:ext cx="8229600" cy="1008111"/>
          </a:xfrm>
        </p:spPr>
        <p:txBody>
          <a:bodyPr>
            <a:norm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Wohlwend</a:t>
            </a:r>
            <a:endParaRPr lang="en-GB" altLang="cy-GB" sz="40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412776"/>
            <a:ext cx="4038600" cy="4176465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digon o amser i chwarae;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Diffyg hygyrchedd gan bob plentyn.</a:t>
            </a:r>
          </a:p>
          <a:p>
            <a:pPr eaLnBrk="0" fontAlgn="base" hangingPunct="0">
              <a:spcAft>
                <a:spcPct val="0"/>
              </a:spcAft>
            </a:pPr>
            <a:endParaRPr lang="cy-GB" sz="2400" dirty="0">
              <a:latin typeface="Lucida Sans" panose="020B0602030504020204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17646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enough time to play;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all children have access.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6144502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7"/>
            <a:ext cx="8229600" cy="994121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Fodd bynnag...</a:t>
            </a:r>
            <a:b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cy-GB" altLang="cy-GB" sz="4000" kern="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However</a:t>
            </a:r>
            <a:r>
              <a:rPr lang="cy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...</a:t>
            </a:r>
            <a:endParaRPr lang="en-GB" altLang="cy-GB" sz="40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/>
          </a:bodyPr>
          <a:lstStyle/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Dim digon o gyfrifiaduron;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Caledwedd wedi dyddio;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Prinder meddalwedd rhyngweithiol;</a:t>
            </a:r>
          </a:p>
          <a:p>
            <a:pPr eaLnBrk="0" fontAlgn="base" hangingPunct="0">
              <a:spcAft>
                <a:spcPct val="0"/>
              </a:spcAft>
            </a:pPr>
            <a:r>
              <a:rPr lang="cy-GB" dirty="0">
                <a:latin typeface="Arial" panose="020B0604020202020204" pitchFamily="34" charset="0"/>
                <a:cs typeface="Arial" panose="020B0604020202020204" pitchFamily="34" charset="0"/>
              </a:rPr>
              <a:t>Ymarferwyr amharod/dibrofiad.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038600" cy="4032449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Too few computers;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Hardware is outdated;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Interactive software is minimal;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Unprepared/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inexperienced   </a:t>
            </a:r>
          </a:p>
          <a:p>
            <a:pPr marL="0" indent="0">
              <a:buNone/>
            </a:pP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 practitioners.</a:t>
            </a:r>
            <a:endParaRPr lang="en-US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57079041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r>
              <a:rPr lang="cy-GB" altLang="cy-GB" sz="40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Cymharu paradeimau llythrennedd</a:t>
            </a:r>
            <a:b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endParaRPr lang="en-GB" altLang="cy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51520" y="1052737"/>
          <a:ext cx="8640960" cy="497814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671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Llythrennedd 1.0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Lucida Sans" panose="020B0602030504020204" pitchFamily="34" charset="0"/>
                        </a:rPr>
                        <a:t>Llythrennedd 2.0</a:t>
                      </a:r>
                      <a:endParaRPr lang="en-US" sz="2000" dirty="0"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0343">
                <a:tc>
                  <a:txBody>
                    <a:bodyPr/>
                    <a:lstStyle/>
                    <a:p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Darllenydd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/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awdur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sengl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gweithio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thestun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neu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arteffact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gwreiddiol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Sawl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dylunydd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gweithgaredd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rennir</a:t>
                      </a:r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7197">
                <a:tc>
                  <a:txBody>
                    <a:bodyPr/>
                    <a:lstStyle/>
                    <a:p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print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 </a:t>
                      </a:r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grefftio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naratif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it-IT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personol</a:t>
                      </a:r>
                      <a:r>
                        <a:rPr lang="it-IT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Defnyddio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camau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gyfathrebu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cymaint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wybodaeth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â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delweddau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 print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bron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absennol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0343"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wedi'i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gyfryngu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gan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gyfoedion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ac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athrawon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fewn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gweithdy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cefnogol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Chwarae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gynnal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testun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adweithiol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sy’n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llifo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fewn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amgylchedd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cyfranogol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gyda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chyfryngau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rhyngweithiol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715"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Cynhyrchiad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unigol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Cydweithio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parhaus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6715"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Creadigrwydd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personol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Cydlyniant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ar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y </a:t>
                      </a:r>
                      <a:r>
                        <a:rPr lang="en-US" sz="2000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cyd</a:t>
                      </a:r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.</a:t>
                      </a:r>
                    </a:p>
                    <a:p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35640434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 fontScale="90000"/>
          </a:bodyPr>
          <a:lstStyle/>
          <a:p>
            <a:pPr algn="ctr"/>
            <a:br>
              <a:rPr lang="cy-GB" altLang="cy-GB" sz="2400" kern="0" dirty="0">
                <a:solidFill>
                  <a:srgbClr val="00000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</a:br>
            <a:r>
              <a:rPr lang="cy-GB" altLang="cy-GB" sz="4000" kern="0" dirty="0">
                <a:solidFill>
                  <a:srgbClr val="0070C0"/>
                </a:solidFill>
                <a:latin typeface="Arial" panose="020B0604020202020204" pitchFamily="34" charset="0"/>
                <a:ea typeface="ＭＳ Ｐゴシック" charset="-128"/>
                <a:cs typeface="Arial" panose="020B0604020202020204" pitchFamily="34" charset="0"/>
              </a:rPr>
              <a:t>Comparing literacy paradigms</a:t>
            </a:r>
            <a:endParaRPr lang="en-GB" altLang="cy-GB" sz="2400" dirty="0">
              <a:solidFill>
                <a:srgbClr val="0070C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251520" y="1052737"/>
          <a:ext cx="8640960" cy="42035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32048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432048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446715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Literacy 1.0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Lucida Sans" panose="020B0602030504020204" pitchFamily="34" charset="0"/>
                        </a:rPr>
                        <a:t>Literacy 2.0</a:t>
                      </a:r>
                      <a:endParaRPr lang="en-US" sz="2000" dirty="0">
                        <a:latin typeface="Lucida Sans" panose="020B0602030504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790343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Single reader/writer</a:t>
                      </a:r>
                      <a:r>
                        <a:rPr lang="en-GB" sz="20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working with an original text or artefact;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Multiple designers playing with a shared activity;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067197">
                <a:tc>
                  <a:txBody>
                    <a:bodyPr/>
                    <a:lstStyle/>
                    <a:p>
                      <a:r>
                        <a:rPr lang="en-GB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print to</a:t>
                      </a:r>
                      <a:r>
                        <a:rPr lang="en-GB" sz="2000" baseline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craft a personal narrative;</a:t>
                      </a:r>
                      <a:endParaRPr lang="en-US" sz="2000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Using actions to communicate as much information as images; print is almost absent;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790343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Writing mediated by peers and teachers within a supportive writing workshop;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Playing to sustain a fluid and</a:t>
                      </a:r>
                    </a:p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reactive text within a participatory environment with interactive media;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446715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Individual production;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Sustained collaboration;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46715"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creativity.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200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Collective cohesion.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100250644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2970A48-7831-FDDD-FF17-EC69555C26FB}"/>
              </a:ext>
            </a:extLst>
          </p:cNvPr>
          <p:cNvSpPr/>
          <p:nvPr/>
        </p:nvSpPr>
        <p:spPr>
          <a:xfrm>
            <a:off x="0" y="0"/>
            <a:ext cx="9144000" cy="602128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Heriau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</a:rPr>
              <a:t>Barriers</a:t>
            </a:r>
            <a:endParaRPr lang="cy-GB" sz="4000" dirty="0">
              <a:solidFill>
                <a:srgbClr val="0070C0"/>
              </a:solidFill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84AB446-D1B3-935A-48B3-771BF72C3C41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allanol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amser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adnoddau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Cymorth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technegol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cyfyngedig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0E17BE-1FA1-3E16-35CC-A3BDC5E7E4E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External barriers: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time;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resources;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Limited technical support;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access.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Sabiri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76675334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443F4D34-F568-19B0-F1BF-78D15E42BB79}"/>
              </a:ext>
            </a:extLst>
          </p:cNvPr>
          <p:cNvSpPr/>
          <p:nvPr/>
        </p:nvSpPr>
        <p:spPr>
          <a:xfrm>
            <a:off x="0" y="0"/>
            <a:ext cx="9144000" cy="6021288"/>
          </a:xfrm>
          <a:prstGeom prst="rect">
            <a:avLst/>
          </a:prstGeom>
          <a:solidFill>
            <a:srgbClr val="FFFFE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y-GB" sz="4000" dirty="0">
                <a:latin typeface="Arial" panose="020B0604020202020204" pitchFamily="34" charset="0"/>
              </a:rPr>
              <a:t>Heriau</a:t>
            </a:r>
            <a:br>
              <a:rPr lang="cy-GB" sz="4000" dirty="0">
                <a:latin typeface="Arial" panose="020B0604020202020204" pitchFamily="34" charset="0"/>
              </a:rPr>
            </a:br>
            <a:r>
              <a:rPr lang="cy-GB" sz="4000" dirty="0" err="1">
                <a:solidFill>
                  <a:srgbClr val="0070C0"/>
                </a:solidFill>
                <a:latin typeface="Arial" panose="020B0604020202020204" pitchFamily="34" charset="0"/>
              </a:rPr>
              <a:t>Barriers</a:t>
            </a:r>
            <a:endParaRPr lang="cy-GB" sz="4000" dirty="0">
              <a:latin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DB4634-BF40-C4F8-EB53-9EBB4CB2F2C6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Rhwystrau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mewnol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hyder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Diffyg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dealltwriaeth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am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buddion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TGCh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;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Athrawon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gwrthod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technoleg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48E3764-E739-FE23-5873-19030EEC7F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Internal barriers: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Lack of teacher confidence;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Poor knowledge of the benefits of ICT;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Teachers resisting to use technology.</a:t>
            </a:r>
          </a:p>
          <a:p>
            <a:pPr marL="0" indent="0" algn="r">
              <a:buNone/>
            </a:pP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sz="1800" dirty="0" err="1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Sabiri</a:t>
            </a:r>
            <a:r>
              <a:rPr lang="en-GB" sz="1800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2019).</a:t>
            </a:r>
          </a:p>
        </p:txBody>
      </p:sp>
    </p:spTree>
    <p:extLst>
      <p:ext uri="{BB962C8B-B14F-4D97-AF65-F5344CB8AC3E}">
        <p14:creationId xmlns:p14="http://schemas.microsoft.com/office/powerpoint/2010/main" val="2856282760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4"/>
          <p:cNvSpPr>
            <a:spLocks noGrp="1"/>
          </p:cNvSpPr>
          <p:nvPr>
            <p:ph type="title"/>
          </p:nvPr>
        </p:nvSpPr>
        <p:spPr>
          <a:xfrm>
            <a:off x="395536" y="260648"/>
            <a:ext cx="7091114" cy="1062939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Ymchwil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Research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1" name="Content Placeholder 5"/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4068359" cy="3960440"/>
          </a:xfrm>
        </p:spPr>
        <p:txBody>
          <a:bodyPr>
            <a:normAutofit/>
          </a:bodyPr>
          <a:lstStyle/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26% o bobl ifanc dan 18 oed yn treulio peth amser yn darllen bob dydd - </a:t>
            </a:r>
            <a:r>
              <a:rPr lang="cy-GB" altLang="cy-GB" sz="2400" b="1" dirty="0">
                <a:latin typeface="Arial" panose="020B0604020202020204" pitchFamily="34" charset="0"/>
                <a:ea typeface="ＭＳ Ｐゴシック" panose="020B0600070205080204" pitchFamily="34" charset="-128"/>
              </a:rPr>
              <a:t>Lefel ddyddiol isaf er 2005;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Llai na 47% o fechgyn yn ddarllenwyr brwd;</a:t>
            </a:r>
          </a:p>
          <a:p>
            <a:r>
              <a:rPr lang="cy-GB" altLang="cy-GB" sz="24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60% o ferched yn ddarllenwyr brwd.</a:t>
            </a:r>
          </a:p>
        </p:txBody>
      </p:sp>
      <p:sp>
        <p:nvSpPr>
          <p:cNvPr id="43012" name="Content Placeholder 6"/>
          <p:cNvSpPr>
            <a:spLocks noGrp="1"/>
          </p:cNvSpPr>
          <p:nvPr>
            <p:ph sz="half" idx="2"/>
          </p:nvPr>
        </p:nvSpPr>
        <p:spPr>
          <a:xfrm>
            <a:off x="4463894" y="1412776"/>
            <a:ext cx="4284569" cy="4248472"/>
          </a:xfrm>
        </p:spPr>
        <p:txBody>
          <a:bodyPr>
            <a:normAutofit/>
          </a:bodyPr>
          <a:lstStyle/>
          <a:p>
            <a:r>
              <a:rPr lang="en-US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26% of under 18-year-olds spend some time reading each day - </a:t>
            </a:r>
            <a:r>
              <a:rPr lang="en-US" altLang="cy-GB" sz="2400" b="1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Lowest daily level since 2005;</a:t>
            </a:r>
          </a:p>
          <a:p>
            <a:r>
              <a:rPr lang="en-US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Less than 47% of boys are keen readers;</a:t>
            </a:r>
          </a:p>
          <a:p>
            <a:r>
              <a:rPr lang="en-US" altLang="cy-GB" sz="24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60% of girls are keen readers.</a:t>
            </a:r>
          </a:p>
          <a:p>
            <a:pPr marL="0" indent="0" algn="r">
              <a:buNone/>
            </a:pPr>
            <a:r>
              <a:rPr lang="cy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(National </a:t>
            </a:r>
            <a:r>
              <a:rPr lang="cy-GB" altLang="cy-GB" sz="135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Literacy</a:t>
            </a:r>
            <a:r>
              <a:rPr lang="cy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 </a:t>
            </a:r>
            <a:r>
              <a:rPr lang="cy-GB" altLang="cy-GB" sz="1350" dirty="0" err="1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Trust</a:t>
            </a:r>
            <a:r>
              <a:rPr lang="cy-GB" altLang="cy-GB" sz="135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, 2019)</a:t>
            </a:r>
          </a:p>
        </p:txBody>
      </p:sp>
    </p:spTree>
    <p:extLst>
      <p:ext uri="{BB962C8B-B14F-4D97-AF65-F5344CB8AC3E}">
        <p14:creationId xmlns:p14="http://schemas.microsoft.com/office/powerpoint/2010/main" val="1715495987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Title 4"/>
          <p:cNvSpPr>
            <a:spLocks noGrp="1"/>
          </p:cNvSpPr>
          <p:nvPr>
            <p:ph type="title"/>
          </p:nvPr>
        </p:nvSpPr>
        <p:spPr>
          <a:xfrm>
            <a:off x="611560" y="476673"/>
            <a:ext cx="6875090" cy="739162"/>
          </a:xfrm>
        </p:spPr>
        <p:txBody>
          <a:bodyPr>
            <a:noAutofit/>
          </a:bodyPr>
          <a:lstStyle/>
          <a:p>
            <a:pPr algn="ctr"/>
            <a:r>
              <a:rPr lang="cy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Ymchwil</a:t>
            </a:r>
            <a:br>
              <a:rPr lang="en-GB" altLang="cy-GB" sz="4000" dirty="0">
                <a:latin typeface="Arial" panose="020B0604020202020204" pitchFamily="34" charset="0"/>
                <a:ea typeface="ＭＳ Ｐゴシック" panose="020B0600070205080204" pitchFamily="34" charset="-128"/>
              </a:rPr>
            </a:br>
            <a:r>
              <a:rPr lang="en-GB" altLang="cy-GB" sz="40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Research</a:t>
            </a:r>
            <a:endParaRPr lang="cy-GB" altLang="cy-GB" sz="40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  <p:sp>
        <p:nvSpPr>
          <p:cNvPr id="43011" name="Content Placeholder 5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284383" cy="4048290"/>
          </a:xfrm>
        </p:spPr>
        <p:txBody>
          <a:bodyPr>
            <a:noAutofit/>
          </a:bodyPr>
          <a:lstStyle/>
          <a:p>
            <a:r>
              <a:rPr lang="cy-GB" altLang="cy-GB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68% yn well at leihau lefelau straen na gwrando ar gerddoriaeth;</a:t>
            </a:r>
          </a:p>
          <a:p>
            <a:r>
              <a:rPr lang="cy-GB" altLang="cy-GB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100% mwy effeithiol na paned o de;</a:t>
            </a:r>
          </a:p>
          <a:p>
            <a:r>
              <a:rPr lang="cy-GB" altLang="cy-GB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300% yn well na mynd am dro;</a:t>
            </a:r>
          </a:p>
          <a:p>
            <a:r>
              <a:rPr lang="cy-GB" altLang="cy-GB" sz="2600" dirty="0">
                <a:latin typeface="Arial" panose="020B0604020202020204" pitchFamily="34" charset="0"/>
                <a:ea typeface="ＭＳ Ｐゴシック" panose="020B0600070205080204" pitchFamily="34" charset="-128"/>
              </a:rPr>
              <a:t>700% yn well na chwarae gem fideo.</a:t>
            </a:r>
          </a:p>
        </p:txBody>
      </p:sp>
      <p:sp>
        <p:nvSpPr>
          <p:cNvPr id="43012" name="Content Placeholder 6"/>
          <p:cNvSpPr>
            <a:spLocks noGrp="1"/>
          </p:cNvSpPr>
          <p:nvPr>
            <p:ph sz="half" idx="2"/>
          </p:nvPr>
        </p:nvSpPr>
        <p:spPr>
          <a:xfrm>
            <a:off x="4463894" y="1215836"/>
            <a:ext cx="4428585" cy="4048290"/>
          </a:xfrm>
        </p:spPr>
        <p:txBody>
          <a:bodyPr>
            <a:noAutofit/>
          </a:bodyPr>
          <a:lstStyle/>
          <a:p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68% better at reducing stress levels than listening to music;</a:t>
            </a:r>
          </a:p>
          <a:p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100% more effective than drinking a cup of tea;</a:t>
            </a:r>
          </a:p>
          <a:p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300% better than going for a walk; </a:t>
            </a:r>
          </a:p>
          <a:p>
            <a:r>
              <a:rPr lang="en-US" altLang="cy-GB" sz="2600" dirty="0">
                <a:solidFill>
                  <a:srgbClr val="0070C0"/>
                </a:solidFill>
                <a:latin typeface="Arial" panose="020B0604020202020204" pitchFamily="34" charset="0"/>
                <a:ea typeface="ＭＳ Ｐゴシック" panose="020B0600070205080204" pitchFamily="34" charset="-128"/>
              </a:rPr>
              <a:t>700% more than playing video games.</a:t>
            </a:r>
          </a:p>
          <a:p>
            <a:pPr marL="0" indent="0">
              <a:buNone/>
            </a:pPr>
            <a:endParaRPr lang="en-US" altLang="cy-GB" sz="2400" dirty="0">
              <a:solidFill>
                <a:srgbClr val="0070C0"/>
              </a:solidFill>
              <a:latin typeface="Arial" panose="020B0604020202020204" pitchFamily="34" charset="0"/>
              <a:ea typeface="ＭＳ Ｐゴシック" panose="020B0600070205080204" pitchFamily="34" charset="-128"/>
            </a:endParaRPr>
          </a:p>
        </p:txBody>
      </p:sp>
    </p:spTree>
    <p:extLst>
      <p:ext uri="{BB962C8B-B14F-4D97-AF65-F5344CB8AC3E}">
        <p14:creationId xmlns:p14="http://schemas.microsoft.com/office/powerpoint/2010/main" val="1633726941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>
                <a:latin typeface="Arial" panose="020B0604020202020204" pitchFamily="34" charset="0"/>
              </a:rPr>
              <a:t>I </a:t>
            </a:r>
            <a:r>
              <a:rPr lang="en-GB" dirty="0" err="1">
                <a:latin typeface="Arial" panose="020B0604020202020204" pitchFamily="34" charset="0"/>
              </a:rPr>
              <a:t>orffen</a:t>
            </a:r>
            <a:r>
              <a:rPr lang="en-GB" dirty="0">
                <a:latin typeface="Arial" panose="020B0604020202020204" pitchFamily="34" charset="0"/>
              </a:rPr>
              <a:t>…</a:t>
            </a:r>
            <a:br>
              <a:rPr lang="en-GB" dirty="0">
                <a:latin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</a:rPr>
              <a:t>To finish…</a:t>
            </a:r>
          </a:p>
        </p:txBody>
      </p:sp>
      <p:pic>
        <p:nvPicPr>
          <p:cNvPr id="5" name="Online Media 4" title="Funny dramatic baby cries when story book is finished">
            <a:hlinkClick r:id="" action="ppaction://media"/>
            <a:extLst>
              <a:ext uri="{FF2B5EF4-FFF2-40B4-BE49-F238E27FC236}">
                <a16:creationId xmlns:a16="http://schemas.microsoft.com/office/drawing/2014/main" id="{D03205CB-02D8-131E-3E0B-7B56AF23AE8E}"/>
              </a:ext>
            </a:extLst>
          </p:cNvPr>
          <p:cNvPicPr>
            <a:picLocks noGrp="1" noRot="1" noChangeAspect="1"/>
          </p:cNvPicPr>
          <p:nvPr>
            <p:ph sz="half" idx="1"/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1317625" y="1825625"/>
            <a:ext cx="6743700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90482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5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</p:childTnLst>
        </p:cTn>
      </p:par>
    </p:tnLst>
  </p:timing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972EF-889D-4AB0-956F-9F126AC65A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Aseiniad</a:t>
            </a:r>
            <a:b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4C79BA-ECFD-D348-33D1-0355E9E7306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23528" y="1825624"/>
            <a:ext cx="4172272" cy="4267671"/>
          </a:xfrm>
        </p:spPr>
        <p:txBody>
          <a:bodyPr>
            <a:normAutofit lnSpcReduction="10000"/>
          </a:bodyPr>
          <a:lstStyle/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Ystyriwch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eich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sgiliau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adrodd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stori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…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plant?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Sut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gallech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chi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hyrwyddo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llythrennedd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digidol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plant?</a:t>
            </a: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Unrhyw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gysylltiadau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â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theori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2D001CF-4C39-03ED-BED4-7BB7D500D91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48200" y="1825624"/>
            <a:ext cx="4316288" cy="4843736"/>
          </a:xfrm>
        </p:spPr>
        <p:txBody>
          <a:bodyPr>
            <a:normAutofit lnSpcReduction="10000"/>
          </a:bodyPr>
          <a:lstStyle/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Consider your storytelling skills…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might you promote children’s reading?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 might you promote children’s digital literacy?</a:t>
            </a:r>
          </a:p>
          <a:p>
            <a:r>
              <a:rPr lang="en-GB" dirty="0">
                <a:solidFill>
                  <a:srgbClr val="0070C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Any links with theory?</a:t>
            </a:r>
          </a:p>
        </p:txBody>
      </p:sp>
    </p:spTree>
    <p:extLst>
      <p:ext uri="{BB962C8B-B14F-4D97-AF65-F5344CB8AC3E}">
        <p14:creationId xmlns:p14="http://schemas.microsoft.com/office/powerpoint/2010/main" val="1275754811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</a:rPr>
              <a:t>Cyfeiriadau</a:t>
            </a:r>
            <a:br>
              <a:rPr lang="en-GB" sz="2800" dirty="0">
                <a:latin typeface="Arial" panose="020B0604020202020204" pitchFamily="34" charset="0"/>
              </a:rPr>
            </a:b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392489"/>
          </a:xfrm>
        </p:spPr>
        <p:txBody>
          <a:bodyPr>
            <a:normAutofit fontScale="40000" lnSpcReduction="20000"/>
          </a:bodyPr>
          <a:lstStyle/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Aubrey, C. and Dahl, S. (2015) ‘The confidence and competence in information and communication technologies of practitioners, parents and young children  in the Early Years Foundation Stage,’ </a:t>
            </a:r>
            <a:r>
              <a:rPr lang="en-GB" sz="4400" i="1" dirty="0">
                <a:latin typeface="Arial" panose="020B0604020202020204" pitchFamily="34" charset="0"/>
              </a:rPr>
              <a:t>Early Years: An International Research Journal,’ </a:t>
            </a:r>
            <a:r>
              <a:rPr lang="en-GB" sz="4400" dirty="0">
                <a:latin typeface="Arial" panose="020B0604020202020204" pitchFamily="34" charset="0"/>
              </a:rPr>
              <a:t>34, 1, pp. 94-108. [On-line]. Available at: </a:t>
            </a:r>
            <a:r>
              <a:rPr lang="en-GB" sz="4400" dirty="0">
                <a:latin typeface="Arial" panose="020B0604020202020204" pitchFamily="34" charset="0"/>
                <a:hlinkClick r:id="rId3"/>
              </a:rPr>
              <a:t>http://www.tandfonline.com/doi/full/10.1080/09575146.2013.792789</a:t>
            </a:r>
            <a:r>
              <a:rPr lang="en-GB" sz="4400" dirty="0">
                <a:latin typeface="Arial" panose="020B0604020202020204" pitchFamily="34" charset="0"/>
              </a:rPr>
              <a:t> Accessed: February 23 2016].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Donaldson, G. (2015) ‘</a:t>
            </a:r>
            <a:r>
              <a:rPr lang="en-US" sz="4400" dirty="0">
                <a:latin typeface="Arial" panose="020B0604020202020204" pitchFamily="34" charset="0"/>
              </a:rPr>
              <a:t>Successful Futures: Independent Review of Curriculum and Assessment Arrangements in Wales,’ </a:t>
            </a:r>
            <a:r>
              <a:rPr lang="en-US" sz="4400" dirty="0">
                <a:latin typeface="Arial" panose="020B0604020202020204" pitchFamily="34" charset="0"/>
                <a:hlinkClick r:id="rId4"/>
              </a:rPr>
              <a:t>http://gov.wales/docs/dcells/publications/150225-successful-futures-en.pdf</a:t>
            </a:r>
            <a:r>
              <a:rPr lang="en-US" sz="4400" dirty="0">
                <a:latin typeface="Arial" panose="020B0604020202020204" pitchFamily="34" charset="0"/>
              </a:rPr>
              <a:t> [Accessed: February 22 2016].</a:t>
            </a:r>
            <a:endParaRPr lang="en-GB" sz="4300" dirty="0">
              <a:latin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Levy, R. (2011) </a:t>
            </a:r>
            <a:r>
              <a:rPr lang="en-GB" sz="4400" i="1" dirty="0">
                <a:latin typeface="Arial" panose="020B0604020202020204" pitchFamily="34" charset="0"/>
              </a:rPr>
              <a:t>Young children reading. </a:t>
            </a:r>
            <a:r>
              <a:rPr lang="en-GB" sz="4400" dirty="0">
                <a:latin typeface="Arial" panose="020B0604020202020204" pitchFamily="34" charset="0"/>
              </a:rPr>
              <a:t>London: Sage Publications Ltd. [e-book].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Levy, R. (2011) ‘Young children, digital technology, and interaction with text,’ in M. Thomas (ed). </a:t>
            </a:r>
            <a:r>
              <a:rPr lang="en-GB" sz="4400" i="1" dirty="0">
                <a:latin typeface="Arial" panose="020B0604020202020204" pitchFamily="34" charset="0"/>
              </a:rPr>
              <a:t>Deconstructing Digital Natives: Young People, Technology and the New Literacies. </a:t>
            </a:r>
            <a:r>
              <a:rPr lang="en-GB" sz="4400" dirty="0">
                <a:latin typeface="Arial" panose="020B0604020202020204" pitchFamily="34" charset="0"/>
              </a:rPr>
              <a:t>Oxon: Routledge.</a:t>
            </a:r>
          </a:p>
          <a:p>
            <a:pPr marL="0" indent="0">
              <a:buNone/>
            </a:pPr>
            <a:r>
              <a:rPr lang="en-GB" sz="4400" dirty="0">
                <a:latin typeface="Arial" panose="020B0604020202020204" pitchFamily="34" charset="0"/>
              </a:rPr>
              <a:t>Levy, R. and Marsh, J. (2011) ‘Literacy and ICT in the Early Years,’ in D. Lapp and D. Fisher (eds) (2011) </a:t>
            </a:r>
            <a:r>
              <a:rPr lang="en-GB" sz="4400" i="1" dirty="0">
                <a:latin typeface="Arial" panose="020B0604020202020204" pitchFamily="34" charset="0"/>
              </a:rPr>
              <a:t>Handbook of Research on Teaching the English Language Arts </a:t>
            </a:r>
            <a:r>
              <a:rPr lang="en-GB" sz="4400" dirty="0">
                <a:latin typeface="Arial" panose="020B0604020202020204" pitchFamily="34" charset="0"/>
              </a:rPr>
              <a:t>(3</a:t>
            </a:r>
            <a:r>
              <a:rPr lang="en-GB" sz="4400" baseline="30000" dirty="0">
                <a:latin typeface="Arial" panose="020B0604020202020204" pitchFamily="34" charset="0"/>
              </a:rPr>
              <a:t>rd</a:t>
            </a:r>
            <a:r>
              <a:rPr lang="en-GB" sz="4400" dirty="0">
                <a:latin typeface="Arial" panose="020B0604020202020204" pitchFamily="34" charset="0"/>
              </a:rPr>
              <a:t> ed). London: Routledge.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70801793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7"/>
            <a:ext cx="7886700" cy="543594"/>
          </a:xfrm>
        </p:spPr>
        <p:txBody>
          <a:bodyPr>
            <a:noAutofit/>
          </a:bodyPr>
          <a:lstStyle/>
          <a:p>
            <a:pPr algn="ctr"/>
            <a:r>
              <a:rPr lang="en-GB" sz="2800" dirty="0" err="1">
                <a:latin typeface="Arial" panose="020B0604020202020204" pitchFamily="34" charset="0"/>
              </a:rPr>
              <a:t>Cyfeiriadau</a:t>
            </a:r>
            <a:br>
              <a:rPr lang="en-GB" sz="2800" dirty="0">
                <a:latin typeface="Arial" panose="020B0604020202020204" pitchFamily="34" charset="0"/>
              </a:rPr>
            </a:br>
            <a:r>
              <a:rPr lang="en-GB" sz="2800" dirty="0">
                <a:solidFill>
                  <a:srgbClr val="0070C0"/>
                </a:solidFill>
                <a:latin typeface="Arial" panose="020B0604020202020204" pitchFamily="34" charset="0"/>
              </a:rPr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24744"/>
            <a:ext cx="8640960" cy="4392489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sz="4300" dirty="0" err="1">
                <a:latin typeface="Arial" panose="020B0604020202020204" pitchFamily="34" charset="0"/>
              </a:rPr>
              <a:t>Merga</a:t>
            </a:r>
            <a:r>
              <a:rPr lang="en-GB" sz="4300" dirty="0">
                <a:latin typeface="Arial" panose="020B0604020202020204" pitchFamily="34" charset="0"/>
              </a:rPr>
              <a:t>, M. K. (2017) </a:t>
            </a:r>
            <a:r>
              <a:rPr lang="en-GB" sz="4300" i="1" dirty="0">
                <a:latin typeface="Arial" panose="020B0604020202020204" pitchFamily="34" charset="0"/>
              </a:rPr>
              <a:t>Research shows the importance of parents reading with children – even after children can read</a:t>
            </a:r>
            <a:r>
              <a:rPr lang="en-GB" sz="4300" dirty="0">
                <a:latin typeface="Arial" panose="020B0604020202020204" pitchFamily="34" charset="0"/>
              </a:rPr>
              <a:t>. Available at: </a:t>
            </a:r>
            <a:r>
              <a:rPr lang="en-GB" sz="4300" dirty="0">
                <a:latin typeface="Arial" panose="020B0604020202020204" pitchFamily="34" charset="0"/>
                <a:hlinkClick r:id="rId3"/>
              </a:rPr>
              <a:t>https://theconversation.com/research-shows-the-importance-of-parents-reading-with-children-even-after-children-can-read-82756</a:t>
            </a:r>
            <a:r>
              <a:rPr lang="en-GB" sz="4300" dirty="0">
                <a:latin typeface="Arial" panose="020B0604020202020204" pitchFamily="34" charset="0"/>
              </a:rPr>
              <a:t> [Accessed: November 12 2020].</a:t>
            </a:r>
          </a:p>
          <a:p>
            <a:pPr marL="0" indent="0">
              <a:buNone/>
            </a:pPr>
            <a:r>
              <a:rPr lang="en-GB" sz="4300" dirty="0">
                <a:latin typeface="Arial" panose="020B0604020202020204" pitchFamily="34" charset="0"/>
              </a:rPr>
              <a:t>National Trust (2019) </a:t>
            </a:r>
            <a:r>
              <a:rPr lang="en-GB" sz="4300" i="1" dirty="0">
                <a:latin typeface="Arial" panose="020B0604020202020204" pitchFamily="34" charset="0"/>
              </a:rPr>
              <a:t>Children are reading less than ever before, research reveals. </a:t>
            </a:r>
            <a:r>
              <a:rPr lang="en-GB" sz="4300" dirty="0">
                <a:latin typeface="Arial" panose="020B0604020202020204" pitchFamily="34" charset="0"/>
              </a:rPr>
              <a:t>Available at: </a:t>
            </a:r>
            <a:r>
              <a:rPr lang="en-GB" sz="4300" dirty="0">
                <a:latin typeface="Arial" panose="020B0604020202020204" pitchFamily="34" charset="0"/>
                <a:hlinkClick r:id="rId4"/>
              </a:rPr>
              <a:t>https://www.theguardian.com/education/2020/feb/29/children-reading-less-says-new-research</a:t>
            </a:r>
            <a:r>
              <a:rPr lang="en-GB" sz="4300" dirty="0">
                <a:latin typeface="Arial" panose="020B0604020202020204" pitchFamily="34" charset="0"/>
              </a:rPr>
              <a:t> [Accessed: November 12 2020].</a:t>
            </a:r>
          </a:p>
          <a:p>
            <a:pPr marL="0" indent="0">
              <a:buNone/>
            </a:pPr>
            <a:r>
              <a:rPr lang="en-GB" sz="4300" dirty="0" err="1">
                <a:latin typeface="Arial" panose="020B0604020202020204" pitchFamily="34" charset="0"/>
              </a:rPr>
              <a:t>Nazurty</a:t>
            </a:r>
            <a:r>
              <a:rPr lang="en-GB" sz="4300" dirty="0">
                <a:latin typeface="Arial" panose="020B0604020202020204" pitchFamily="34" charset="0"/>
              </a:rPr>
              <a:t>, R. </a:t>
            </a:r>
            <a:r>
              <a:rPr lang="en-GB" sz="4300" i="1" dirty="0">
                <a:latin typeface="Arial" panose="020B0604020202020204" pitchFamily="34" charset="0"/>
              </a:rPr>
              <a:t>et al</a:t>
            </a:r>
            <a:r>
              <a:rPr lang="en-GB" sz="4300" dirty="0">
                <a:latin typeface="Arial" panose="020B0604020202020204" pitchFamily="34" charset="0"/>
              </a:rPr>
              <a:t>. (2019) ‘Learning Strategies in Reading: The Case of Indonesian Language Education Student Teachers’, </a:t>
            </a:r>
            <a:r>
              <a:rPr lang="en-GB" sz="4300" i="1" dirty="0">
                <a:latin typeface="Arial" panose="020B0604020202020204" pitchFamily="34" charset="0"/>
              </a:rPr>
              <a:t>Universal Journal of Educational Research</a:t>
            </a:r>
            <a:r>
              <a:rPr lang="en-GB" sz="4300" dirty="0">
                <a:latin typeface="Arial" panose="020B0604020202020204" pitchFamily="34" charset="0"/>
              </a:rPr>
              <a:t>, 7(11), pp.2536-2543.</a:t>
            </a:r>
          </a:p>
          <a:p>
            <a:pPr marL="0" indent="0">
              <a:buNone/>
            </a:pPr>
            <a:r>
              <a:rPr lang="en-GB" sz="4300" dirty="0" err="1">
                <a:latin typeface="Arial" panose="020B0604020202020204" pitchFamily="34" charset="0"/>
              </a:rPr>
              <a:t>Teufl</a:t>
            </a:r>
            <a:r>
              <a:rPr lang="en-GB" sz="4300" dirty="0">
                <a:latin typeface="Arial" panose="020B0604020202020204" pitchFamily="34" charset="0"/>
              </a:rPr>
              <a:t>, L. </a:t>
            </a:r>
            <a:r>
              <a:rPr lang="en-GB" sz="4300" i="1" dirty="0">
                <a:latin typeface="Arial" panose="020B0604020202020204" pitchFamily="34" charset="0"/>
              </a:rPr>
              <a:t>et al</a:t>
            </a:r>
            <a:r>
              <a:rPr lang="en-GB" sz="4300" dirty="0">
                <a:latin typeface="Arial" panose="020B0604020202020204" pitchFamily="34" charset="0"/>
              </a:rPr>
              <a:t>. (2019) ‘How fathers’ attachment security and education contribute to early child language skills above and beyond mothers: parent-child conversation under scrutiny’, </a:t>
            </a:r>
            <a:r>
              <a:rPr lang="en-GB" sz="4300" i="1" dirty="0">
                <a:latin typeface="Arial" panose="020B0604020202020204" pitchFamily="34" charset="0"/>
              </a:rPr>
              <a:t>Attachment and human development, </a:t>
            </a:r>
            <a:r>
              <a:rPr lang="en-GB" sz="4300" dirty="0">
                <a:latin typeface="Arial" panose="020B0604020202020204" pitchFamily="34" charset="0"/>
              </a:rPr>
              <a:t>22(1), pp. 71-84.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9081584"/>
      </p:ext>
    </p:extLst>
  </p:cSld>
  <p:clrMapOvr>
    <a:masterClrMapping/>
  </p:clrMapOvr>
</p:sld>
</file>

<file path=ppt/theme/theme1.xml><?xml version="1.0" encoding="utf-8"?>
<a:theme xmlns:a="http://schemas.openxmlformats.org/drawingml/2006/main" name="Sub 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Accessib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3321</Words>
  <Application>Microsoft Office PowerPoint</Application>
  <PresentationFormat>On-screen Show (4:3)</PresentationFormat>
  <Paragraphs>606</Paragraphs>
  <Slides>69</Slides>
  <Notes>64</Notes>
  <HiddenSlides>0</HiddenSlides>
  <MMClips>3</MMClips>
  <ScaleCrop>false</ScaleCrop>
  <HeadingPairs>
    <vt:vector size="8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69</vt:i4>
      </vt:variant>
    </vt:vector>
  </HeadingPairs>
  <TitlesOfParts>
    <vt:vector size="79" baseType="lpstr">
      <vt:lpstr>ＭＳ Ｐゴシック</vt:lpstr>
      <vt:lpstr>Arial</vt:lpstr>
      <vt:lpstr>Calibri</vt:lpstr>
      <vt:lpstr>Calibri Light</vt:lpstr>
      <vt:lpstr>Comic Sans MS</vt:lpstr>
      <vt:lpstr>Lucida Sans</vt:lpstr>
      <vt:lpstr>Wingdings</vt:lpstr>
      <vt:lpstr>Sub Title 1</vt:lpstr>
      <vt:lpstr>Accessible 2</vt:lpstr>
      <vt:lpstr>Document</vt:lpstr>
      <vt:lpstr>ECEY5004C  Iaith a Llythrennedd yn yr Oes Ddigidol    Darllen   </vt:lpstr>
      <vt:lpstr>Cynnwys Contents</vt:lpstr>
      <vt:lpstr>Cynnwys Contents</vt:lpstr>
      <vt:lpstr>Cymwyseddau trosglwyddadwy lefel uwch High-level transferable competencies </vt:lpstr>
      <vt:lpstr>        Adnoddau   Resources</vt:lpstr>
      <vt:lpstr>Termau</vt:lpstr>
      <vt:lpstr>Glossary</vt:lpstr>
      <vt:lpstr> Llythrennedd Literacy</vt:lpstr>
      <vt:lpstr>Llythrennedd? Literacy?</vt:lpstr>
      <vt:lpstr>Pam mae babanod angen llyfrau...  Why babies need books...</vt:lpstr>
      <vt:lpstr>‘Cymdeithasoli’ Vygotsky  Vygotsky’s ‘Enculturation’</vt:lpstr>
      <vt:lpstr>Lleferydd oedolyn Adult speech</vt:lpstr>
      <vt:lpstr>Anghenion diogelwch a sicrwydd Safety and security needs</vt:lpstr>
      <vt:lpstr>Anghenion cariad a pherthyn Love and belonging needs</vt:lpstr>
      <vt:lpstr>Anghenion hunan-fri Self-esteem needs</vt:lpstr>
      <vt:lpstr>Hunan-gyflawni Self-actualization</vt:lpstr>
      <vt:lpstr>Fodd bynnag... However…</vt:lpstr>
      <vt:lpstr>Fodd bynnag... However…</vt:lpstr>
      <vt:lpstr>Diffyg profiad Lack of experience</vt:lpstr>
      <vt:lpstr>Gwahaniaethau ar sail rhywedd Gender differences</vt:lpstr>
      <vt:lpstr>Gwahaniaethau ar sail rhywedd Gender differences</vt:lpstr>
      <vt:lpstr>Hyrwyddo sgiliau darllen Promoting reading skills</vt:lpstr>
      <vt:lpstr>Gweithgaredd Activity</vt:lpstr>
      <vt:lpstr>PowerPoint Presentation</vt:lpstr>
      <vt:lpstr>Gweithgaredd Activity</vt:lpstr>
      <vt:lpstr>Darllen fel ymarfer mewn datgodio  Reading as a decoding exercise  </vt:lpstr>
      <vt:lpstr>    Darllen fel ymarfer mewn datgodio  Reading as a decoding exercise  </vt:lpstr>
      <vt:lpstr>Ferre Laevers</vt:lpstr>
      <vt:lpstr>Ymglymiad Involvement</vt:lpstr>
      <vt:lpstr>Ymglymiad Involvement</vt:lpstr>
      <vt:lpstr>Camau Darllen        Stages of Reading </vt:lpstr>
      <vt:lpstr>Cam 1 – Cyn-ddarllen       Stage 1- Pre-reading</vt:lpstr>
      <vt:lpstr>Cam 1 – Cyn-ddarllen       Stage 1- Pre-reading</vt:lpstr>
      <vt:lpstr>PowerPoint Presentation</vt:lpstr>
      <vt:lpstr>Cam 2 – Wrth-ddarllen       Stage 2- While-reading</vt:lpstr>
      <vt:lpstr>Cam 2 – Wrth-ddarllen       Stage 2- While-reading</vt:lpstr>
      <vt:lpstr>Cam 3 – Ôl-ddarllen       Stage 3- Post-reading</vt:lpstr>
      <vt:lpstr>Cam 3 – Ôl-ddarllen       Stage 3- Post-reading</vt:lpstr>
      <vt:lpstr>Cliwiau/Ciwiau        Clues/Cues </vt:lpstr>
      <vt:lpstr>Cliwiau/Ciwiau        Clues/Cues </vt:lpstr>
      <vt:lpstr>Print Amgylcheddol        Environmental Print </vt:lpstr>
      <vt:lpstr>Print Amgylcheddol        Environmental Print </vt:lpstr>
      <vt:lpstr>Print Amgylcheddol        Environmental Print </vt:lpstr>
      <vt:lpstr>Delweddau mewn llyfrau       Images in books </vt:lpstr>
      <vt:lpstr>Delweddau mewn llyfrau       Images in books </vt:lpstr>
      <vt:lpstr>Delweddau mewn llyfrau       Images in books </vt:lpstr>
      <vt:lpstr>Fodd bynnag…        However… </vt:lpstr>
      <vt:lpstr>Dr Rachael Levy</vt:lpstr>
      <vt:lpstr>Dr Rachael Levy</vt:lpstr>
      <vt:lpstr>Athro Jackie Marsh</vt:lpstr>
      <vt:lpstr>Professor Jackie Marsh</vt:lpstr>
      <vt:lpstr>Levy &amp; Marsh (2011)</vt:lpstr>
      <vt:lpstr>Levy &amp; Marsh (2011)</vt:lpstr>
      <vt:lpstr>Llyfrau geirfa rhyngweithiol Interactive vocabulary books</vt:lpstr>
      <vt:lpstr>Aubrey &amp; Dahl (2015)</vt:lpstr>
      <vt:lpstr>Dr Karen Wohlwend</vt:lpstr>
      <vt:lpstr>Wohlwend</vt:lpstr>
      <vt:lpstr>Wohlwend</vt:lpstr>
      <vt:lpstr>Fodd bynnag... However...</vt:lpstr>
      <vt:lpstr>Cymharu paradeimau llythrennedd </vt:lpstr>
      <vt:lpstr> Comparing literacy paradigms</vt:lpstr>
      <vt:lpstr>Heriau Barriers</vt:lpstr>
      <vt:lpstr>Heriau Barriers</vt:lpstr>
      <vt:lpstr>Ymchwil Research</vt:lpstr>
      <vt:lpstr>Ymchwil Research</vt:lpstr>
      <vt:lpstr>I orffen… To finish…</vt:lpstr>
      <vt:lpstr>Aseiniad Assignment</vt:lpstr>
      <vt:lpstr>Cyfeiriadau References</vt:lpstr>
      <vt:lpstr>Cyfeiriadau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Alison Rees-Edwards</cp:lastModifiedBy>
  <cp:revision>80</cp:revision>
  <cp:lastPrinted>2023-02-08T08:38:31Z</cp:lastPrinted>
  <dcterms:created xsi:type="dcterms:W3CDTF">2015-04-14T15:21:28Z</dcterms:created>
  <dcterms:modified xsi:type="dcterms:W3CDTF">2025-08-27T10:30:36Z</dcterms:modified>
</cp:coreProperties>
</file>