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9"/>
  </p:notesMasterIdLst>
  <p:sldIdLst>
    <p:sldId id="398" r:id="rId2"/>
    <p:sldId id="284" r:id="rId3"/>
    <p:sldId id="1068" r:id="rId4"/>
    <p:sldId id="582" r:id="rId5"/>
    <p:sldId id="1069" r:id="rId6"/>
    <p:sldId id="321" r:id="rId7"/>
    <p:sldId id="486" r:id="rId8"/>
    <p:sldId id="298" r:id="rId9"/>
    <p:sldId id="322" r:id="rId10"/>
    <p:sldId id="347" r:id="rId11"/>
    <p:sldId id="532" r:id="rId12"/>
    <p:sldId id="531" r:id="rId13"/>
    <p:sldId id="348" r:id="rId14"/>
    <p:sldId id="565" r:id="rId15"/>
    <p:sldId id="573" r:id="rId16"/>
    <p:sldId id="568" r:id="rId17"/>
    <p:sldId id="564" r:id="rId18"/>
    <p:sldId id="290" r:id="rId19"/>
    <p:sldId id="1071" r:id="rId20"/>
    <p:sldId id="1072" r:id="rId21"/>
    <p:sldId id="1073" r:id="rId22"/>
    <p:sldId id="1070" r:id="rId23"/>
    <p:sldId id="1074" r:id="rId24"/>
    <p:sldId id="1077" r:id="rId25"/>
    <p:sldId id="1075" r:id="rId26"/>
    <p:sldId id="1076" r:id="rId27"/>
    <p:sldId id="354" r:id="rId28"/>
    <p:sldId id="534" r:id="rId29"/>
    <p:sldId id="585" r:id="rId30"/>
    <p:sldId id="403" r:id="rId31"/>
    <p:sldId id="409" r:id="rId32"/>
    <p:sldId id="571" r:id="rId33"/>
    <p:sldId id="404" r:id="rId34"/>
    <p:sldId id="442" r:id="rId35"/>
    <p:sldId id="295" r:id="rId36"/>
    <p:sldId id="567" r:id="rId37"/>
    <p:sldId id="296" r:id="rId38"/>
    <p:sldId id="537" r:id="rId39"/>
    <p:sldId id="447" r:id="rId40"/>
    <p:sldId id="572" r:id="rId41"/>
    <p:sldId id="332" r:id="rId42"/>
    <p:sldId id="538" r:id="rId43"/>
    <p:sldId id="527" r:id="rId44"/>
    <p:sldId id="539" r:id="rId45"/>
    <p:sldId id="496" r:id="rId46"/>
    <p:sldId id="498" r:id="rId47"/>
    <p:sldId id="505" r:id="rId48"/>
    <p:sldId id="507" r:id="rId49"/>
    <p:sldId id="451" r:id="rId50"/>
    <p:sldId id="453" r:id="rId51"/>
    <p:sldId id="454" r:id="rId52"/>
    <p:sldId id="457" r:id="rId53"/>
    <p:sldId id="586" r:id="rId54"/>
    <p:sldId id="587" r:id="rId55"/>
    <p:sldId id="588" r:id="rId56"/>
    <p:sldId id="589" r:id="rId57"/>
    <p:sldId id="455" r:id="rId58"/>
    <p:sldId id="502" r:id="rId59"/>
    <p:sldId id="575" r:id="rId60"/>
    <p:sldId id="574" r:id="rId61"/>
    <p:sldId id="549" r:id="rId62"/>
    <p:sldId id="550" r:id="rId63"/>
    <p:sldId id="551" r:id="rId64"/>
    <p:sldId id="548" r:id="rId65"/>
    <p:sldId id="541" r:id="rId66"/>
    <p:sldId id="547" r:id="rId67"/>
    <p:sldId id="488" r:id="rId68"/>
    <p:sldId id="576" r:id="rId69"/>
    <p:sldId id="570" r:id="rId70"/>
    <p:sldId id="508" r:id="rId71"/>
    <p:sldId id="515" r:id="rId72"/>
    <p:sldId id="516" r:id="rId73"/>
    <p:sldId id="489" r:id="rId74"/>
    <p:sldId id="577" r:id="rId75"/>
    <p:sldId id="578" r:id="rId76"/>
    <p:sldId id="490" r:id="rId77"/>
    <p:sldId id="579" r:id="rId78"/>
    <p:sldId id="580" r:id="rId79"/>
    <p:sldId id="584" r:id="rId80"/>
    <p:sldId id="509" r:id="rId81"/>
    <p:sldId id="556" r:id="rId82"/>
    <p:sldId id="524" r:id="rId83"/>
    <p:sldId id="256" r:id="rId84"/>
    <p:sldId id="546" r:id="rId85"/>
    <p:sldId id="429" r:id="rId86"/>
    <p:sldId id="430" r:id="rId87"/>
    <p:sldId id="431" r:id="rId88"/>
    <p:sldId id="432" r:id="rId89"/>
    <p:sldId id="525" r:id="rId90"/>
    <p:sldId id="583" r:id="rId91"/>
    <p:sldId id="433" r:id="rId92"/>
    <p:sldId id="543" r:id="rId93"/>
    <p:sldId id="434" r:id="rId94"/>
    <p:sldId id="435" r:id="rId95"/>
    <p:sldId id="436" r:id="rId96"/>
    <p:sldId id="437" r:id="rId97"/>
    <p:sldId id="590" r:id="rId98"/>
    <p:sldId id="581" r:id="rId99"/>
    <p:sldId id="558" r:id="rId100"/>
    <p:sldId id="559" r:id="rId101"/>
    <p:sldId id="560" r:id="rId102"/>
    <p:sldId id="561" r:id="rId103"/>
    <p:sldId id="562" r:id="rId104"/>
    <p:sldId id="557" r:id="rId105"/>
    <p:sldId id="529" r:id="rId106"/>
    <p:sldId id="554" r:id="rId107"/>
    <p:sldId id="418" r:id="rId108"/>
    <p:sldId id="533" r:id="rId109"/>
    <p:sldId id="552" r:id="rId110"/>
    <p:sldId id="545" r:id="rId111"/>
    <p:sldId id="484" r:id="rId112"/>
    <p:sldId id="517" r:id="rId113"/>
    <p:sldId id="518" r:id="rId114"/>
    <p:sldId id="519" r:id="rId115"/>
    <p:sldId id="520" r:id="rId116"/>
    <p:sldId id="521" r:id="rId117"/>
    <p:sldId id="522" r:id="rId1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F650E2-9DB0-464C-9F1E-A424D15E1F43}" v="551" dt="2024-11-04T18:47:14.9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22" autoAdjust="0"/>
    <p:restoredTop sz="82415" autoAdjust="0"/>
  </p:normalViewPr>
  <p:slideViewPr>
    <p:cSldViewPr snapToGrid="0">
      <p:cViewPr>
        <p:scale>
          <a:sx n="70" d="100"/>
          <a:sy n="70" d="100"/>
        </p:scale>
        <p:origin x="1044"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microsoft.com/office/2016/11/relationships/changesInfo" Target="changesInfos/changesInfo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notesMaster" Target="notesMasters/notesMaster1.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presProps" Target="presProps.xml"/><Relationship Id="rId125" Type="http://schemas.microsoft.com/office/2015/10/relationships/revisionInfo" Target="revisionInfo.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viewProps" Target="view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7CF650E2-9DB0-464C-9F1E-A424D15E1F43}"/>
    <pc:docChg chg="undo redo custSel addSld delSld modSld">
      <pc:chgData name="Alisdair Cunningham" userId="67e8d9ba-4582-42f1-b26c-e866daa7f65b" providerId="ADAL" clId="{7CF650E2-9DB0-464C-9F1E-A424D15E1F43}" dt="2024-11-04T18:47:14.964" v="2019" actId="1076"/>
      <pc:docMkLst>
        <pc:docMk/>
      </pc:docMkLst>
      <pc:sldChg chg="addSp delSp modSp mod setBg modNotesTx">
        <pc:chgData name="Alisdair Cunningham" userId="67e8d9ba-4582-42f1-b26c-e866daa7f65b" providerId="ADAL" clId="{7CF650E2-9DB0-464C-9F1E-A424D15E1F43}" dt="2024-11-02T21:10:12.757" v="862" actId="403"/>
        <pc:sldMkLst>
          <pc:docMk/>
          <pc:sldMk cId="0" sldId="290"/>
        </pc:sldMkLst>
        <pc:spChg chg="mod">
          <ac:chgData name="Alisdair Cunningham" userId="67e8d9ba-4582-42f1-b26c-e866daa7f65b" providerId="ADAL" clId="{7CF650E2-9DB0-464C-9F1E-A424D15E1F43}" dt="2024-11-02T20:54:51.409" v="629" actId="26606"/>
          <ac:spMkLst>
            <pc:docMk/>
            <pc:sldMk cId="0" sldId="290"/>
            <ac:spMk id="22530" creationId="{6895D1B8-0ADF-5531-9472-0BD40699B630}"/>
          </ac:spMkLst>
        </pc:spChg>
        <pc:spChg chg="mod">
          <ac:chgData name="Alisdair Cunningham" userId="67e8d9ba-4582-42f1-b26c-e866daa7f65b" providerId="ADAL" clId="{7CF650E2-9DB0-464C-9F1E-A424D15E1F43}" dt="2024-11-02T21:10:12.757" v="862" actId="403"/>
          <ac:spMkLst>
            <pc:docMk/>
            <pc:sldMk cId="0" sldId="290"/>
            <ac:spMk id="22531" creationId="{4A03123C-D738-A2E6-D904-A954D2A2DB29}"/>
          </ac:spMkLst>
        </pc:spChg>
        <pc:spChg chg="add del">
          <ac:chgData name="Alisdair Cunningham" userId="67e8d9ba-4582-42f1-b26c-e866daa7f65b" providerId="ADAL" clId="{7CF650E2-9DB0-464C-9F1E-A424D15E1F43}" dt="2024-11-02T20:54:51.409" v="629" actId="26606"/>
          <ac:spMkLst>
            <pc:docMk/>
            <pc:sldMk cId="0" sldId="290"/>
            <ac:spMk id="22536" creationId="{5E8D3B17-7638-DFD3-18E4-8A6D611749CF}"/>
          </ac:spMkLst>
        </pc:spChg>
        <pc:picChg chg="add mod ord">
          <ac:chgData name="Alisdair Cunningham" userId="67e8d9ba-4582-42f1-b26c-e866daa7f65b" providerId="ADAL" clId="{7CF650E2-9DB0-464C-9F1E-A424D15E1F43}" dt="2024-11-02T20:55:29.476" v="673" actId="14100"/>
          <ac:picMkLst>
            <pc:docMk/>
            <pc:sldMk cId="0" sldId="290"/>
            <ac:picMk id="1026" creationId="{4A37BAC4-8698-D345-CB69-0DAB0AAEEF88}"/>
          </ac:picMkLst>
        </pc:picChg>
      </pc:sldChg>
      <pc:sldChg chg="addSp modSp mod">
        <pc:chgData name="Alisdair Cunningham" userId="67e8d9ba-4582-42f1-b26c-e866daa7f65b" providerId="ADAL" clId="{7CF650E2-9DB0-464C-9F1E-A424D15E1F43}" dt="2024-11-02T19:37:42.382" v="549" actId="5793"/>
        <pc:sldMkLst>
          <pc:docMk/>
          <pc:sldMk cId="0" sldId="321"/>
        </pc:sldMkLst>
        <pc:spChg chg="mod">
          <ac:chgData name="Alisdair Cunningham" userId="67e8d9ba-4582-42f1-b26c-e866daa7f65b" providerId="ADAL" clId="{7CF650E2-9DB0-464C-9F1E-A424D15E1F43}" dt="2024-10-30T22:38:26.074" v="62" actId="1076"/>
          <ac:spMkLst>
            <pc:docMk/>
            <pc:sldMk cId="0" sldId="321"/>
            <ac:spMk id="17410" creationId="{BE61CAA8-1B67-339C-1491-1D553429B4F0}"/>
          </ac:spMkLst>
        </pc:spChg>
        <pc:spChg chg="mod">
          <ac:chgData name="Alisdair Cunningham" userId="67e8d9ba-4582-42f1-b26c-e866daa7f65b" providerId="ADAL" clId="{7CF650E2-9DB0-464C-9F1E-A424D15E1F43}" dt="2024-11-02T19:37:42.382" v="549" actId="5793"/>
          <ac:spMkLst>
            <pc:docMk/>
            <pc:sldMk cId="0" sldId="321"/>
            <ac:spMk id="122884" creationId="{B4310BBE-9881-E2B0-0F0F-AD50A2829792}"/>
          </ac:spMkLst>
        </pc:spChg>
        <pc:picChg chg="add mod">
          <ac:chgData name="Alisdair Cunningham" userId="67e8d9ba-4582-42f1-b26c-e866daa7f65b" providerId="ADAL" clId="{7CF650E2-9DB0-464C-9F1E-A424D15E1F43}" dt="2024-10-30T22:38:45.883" v="68" actId="1076"/>
          <ac:picMkLst>
            <pc:docMk/>
            <pc:sldMk cId="0" sldId="321"/>
            <ac:picMk id="2050" creationId="{BB5D12A8-0708-79F5-B8C9-F4F472FE66EF}"/>
          </ac:picMkLst>
        </pc:picChg>
      </pc:sldChg>
      <pc:sldChg chg="addSp delSp modSp mod">
        <pc:chgData name="Alisdair Cunningham" userId="67e8d9ba-4582-42f1-b26c-e866daa7f65b" providerId="ADAL" clId="{7CF650E2-9DB0-464C-9F1E-A424D15E1F43}" dt="2024-11-04T18:47:14.964" v="2019" actId="1076"/>
        <pc:sldMkLst>
          <pc:docMk/>
          <pc:sldMk cId="0" sldId="322"/>
        </pc:sldMkLst>
        <pc:spChg chg="add del mod">
          <ac:chgData name="Alisdair Cunningham" userId="67e8d9ba-4582-42f1-b26c-e866daa7f65b" providerId="ADAL" clId="{7CF650E2-9DB0-464C-9F1E-A424D15E1F43}" dt="2024-11-04T18:45:53.848" v="2004" actId="478"/>
          <ac:spMkLst>
            <pc:docMk/>
            <pc:sldMk cId="0" sldId="322"/>
            <ac:spMk id="3" creationId="{05677989-5398-494B-5BB7-E9D06A2DC92C}"/>
          </ac:spMkLst>
        </pc:spChg>
        <pc:spChg chg="del mod">
          <ac:chgData name="Alisdair Cunningham" userId="67e8d9ba-4582-42f1-b26c-e866daa7f65b" providerId="ADAL" clId="{7CF650E2-9DB0-464C-9F1E-A424D15E1F43}" dt="2024-11-04T18:45:51.867" v="2003" actId="478"/>
          <ac:spMkLst>
            <pc:docMk/>
            <pc:sldMk cId="0" sldId="322"/>
            <ac:spMk id="18435" creationId="{35352AE5-434D-5C8E-ED7A-9F6B8D1E1962}"/>
          </ac:spMkLst>
        </pc:spChg>
        <pc:spChg chg="del">
          <ac:chgData name="Alisdair Cunningham" userId="67e8d9ba-4582-42f1-b26c-e866daa7f65b" providerId="ADAL" clId="{7CF650E2-9DB0-464C-9F1E-A424D15E1F43}" dt="2024-11-04T18:44:27.803" v="1993" actId="478"/>
          <ac:spMkLst>
            <pc:docMk/>
            <pc:sldMk cId="0" sldId="322"/>
            <ac:spMk id="18436" creationId="{7E3E67AB-6B9D-C7D5-6078-CC5B1C1FC8AB}"/>
          </ac:spMkLst>
        </pc:spChg>
        <pc:spChg chg="del">
          <ac:chgData name="Alisdair Cunningham" userId="67e8d9ba-4582-42f1-b26c-e866daa7f65b" providerId="ADAL" clId="{7CF650E2-9DB0-464C-9F1E-A424D15E1F43}" dt="2024-11-04T18:44:23.046" v="1991" actId="478"/>
          <ac:spMkLst>
            <pc:docMk/>
            <pc:sldMk cId="0" sldId="322"/>
            <ac:spMk id="18437" creationId="{BA819CA4-A8DB-DEEA-B08A-34ECF2166284}"/>
          </ac:spMkLst>
        </pc:spChg>
        <pc:spChg chg="del">
          <ac:chgData name="Alisdair Cunningham" userId="67e8d9ba-4582-42f1-b26c-e866daa7f65b" providerId="ADAL" clId="{7CF650E2-9DB0-464C-9F1E-A424D15E1F43}" dt="2024-11-04T18:44:26.512" v="1992" actId="478"/>
          <ac:spMkLst>
            <pc:docMk/>
            <pc:sldMk cId="0" sldId="322"/>
            <ac:spMk id="18438" creationId="{85DB1E70-407A-0F6C-C00E-644E4BA76D15}"/>
          </ac:spMkLst>
        </pc:spChg>
        <pc:spChg chg="del">
          <ac:chgData name="Alisdair Cunningham" userId="67e8d9ba-4582-42f1-b26c-e866daa7f65b" providerId="ADAL" clId="{7CF650E2-9DB0-464C-9F1E-A424D15E1F43}" dt="2024-11-04T18:44:29.617" v="1994" actId="478"/>
          <ac:spMkLst>
            <pc:docMk/>
            <pc:sldMk cId="0" sldId="322"/>
            <ac:spMk id="18439" creationId="{089692E0-2546-3DA8-7E69-5FFF55B2B047}"/>
          </ac:spMkLst>
        </pc:spChg>
        <pc:spChg chg="del">
          <ac:chgData name="Alisdair Cunningham" userId="67e8d9ba-4582-42f1-b26c-e866daa7f65b" providerId="ADAL" clId="{7CF650E2-9DB0-464C-9F1E-A424D15E1F43}" dt="2024-11-04T18:44:29.617" v="1994" actId="478"/>
          <ac:spMkLst>
            <pc:docMk/>
            <pc:sldMk cId="0" sldId="322"/>
            <ac:spMk id="18440" creationId="{F9BED06A-FE79-6BA4-002A-BF8312A6B878}"/>
          </ac:spMkLst>
        </pc:spChg>
        <pc:spChg chg="mod">
          <ac:chgData name="Alisdair Cunningham" userId="67e8d9ba-4582-42f1-b26c-e866daa7f65b" providerId="ADAL" clId="{7CF650E2-9DB0-464C-9F1E-A424D15E1F43}" dt="2024-11-04T18:47:07.414" v="2018" actId="403"/>
          <ac:spMkLst>
            <pc:docMk/>
            <pc:sldMk cId="0" sldId="322"/>
            <ac:spMk id="18441" creationId="{805F8445-28BD-6654-9F14-2BE39C24882B}"/>
          </ac:spMkLst>
        </pc:spChg>
        <pc:spChg chg="mod">
          <ac:chgData name="Alisdair Cunningham" userId="67e8d9ba-4582-42f1-b26c-e866daa7f65b" providerId="ADAL" clId="{7CF650E2-9DB0-464C-9F1E-A424D15E1F43}" dt="2024-11-04T18:47:07.414" v="2018" actId="403"/>
          <ac:spMkLst>
            <pc:docMk/>
            <pc:sldMk cId="0" sldId="322"/>
            <ac:spMk id="18442" creationId="{6D9C4116-701B-CC57-6AA9-88CC0F82D80A}"/>
          </ac:spMkLst>
        </pc:spChg>
        <pc:spChg chg="mod">
          <ac:chgData name="Alisdair Cunningham" userId="67e8d9ba-4582-42f1-b26c-e866daa7f65b" providerId="ADAL" clId="{7CF650E2-9DB0-464C-9F1E-A424D15E1F43}" dt="2024-11-04T18:47:07.414" v="2018" actId="403"/>
          <ac:spMkLst>
            <pc:docMk/>
            <pc:sldMk cId="0" sldId="322"/>
            <ac:spMk id="18443" creationId="{A86C9539-C38E-DB2C-6803-08CF0D1FF8BF}"/>
          </ac:spMkLst>
        </pc:spChg>
        <pc:spChg chg="mod">
          <ac:chgData name="Alisdair Cunningham" userId="67e8d9ba-4582-42f1-b26c-e866daa7f65b" providerId="ADAL" clId="{7CF650E2-9DB0-464C-9F1E-A424D15E1F43}" dt="2024-11-04T18:47:07.414" v="2018" actId="403"/>
          <ac:spMkLst>
            <pc:docMk/>
            <pc:sldMk cId="0" sldId="322"/>
            <ac:spMk id="18444" creationId="{D6199C58-C5AE-F7AD-8127-EB285FC9F721}"/>
          </ac:spMkLst>
        </pc:spChg>
        <pc:spChg chg="mod">
          <ac:chgData name="Alisdair Cunningham" userId="67e8d9ba-4582-42f1-b26c-e866daa7f65b" providerId="ADAL" clId="{7CF650E2-9DB0-464C-9F1E-A424D15E1F43}" dt="2024-11-04T18:47:07.414" v="2018" actId="403"/>
          <ac:spMkLst>
            <pc:docMk/>
            <pc:sldMk cId="0" sldId="322"/>
            <ac:spMk id="18445" creationId="{003D3501-557B-E481-ABF8-0B788099B15F}"/>
          </ac:spMkLst>
        </pc:spChg>
        <pc:spChg chg="mod">
          <ac:chgData name="Alisdair Cunningham" userId="67e8d9ba-4582-42f1-b26c-e866daa7f65b" providerId="ADAL" clId="{7CF650E2-9DB0-464C-9F1E-A424D15E1F43}" dt="2024-11-04T18:47:07.414" v="2018" actId="403"/>
          <ac:spMkLst>
            <pc:docMk/>
            <pc:sldMk cId="0" sldId="322"/>
            <ac:spMk id="18446" creationId="{1BAF85A7-970E-EC24-915C-1BC1A4CC154E}"/>
          </ac:spMkLst>
        </pc:spChg>
        <pc:spChg chg="mod">
          <ac:chgData name="Alisdair Cunningham" userId="67e8d9ba-4582-42f1-b26c-e866daa7f65b" providerId="ADAL" clId="{7CF650E2-9DB0-464C-9F1E-A424D15E1F43}" dt="2024-11-04T18:47:07.414" v="2018" actId="403"/>
          <ac:spMkLst>
            <pc:docMk/>
            <pc:sldMk cId="0" sldId="322"/>
            <ac:spMk id="18447" creationId="{CB49F888-E359-7086-39D6-1A7A2D912CD9}"/>
          </ac:spMkLst>
        </pc:spChg>
        <pc:spChg chg="mod">
          <ac:chgData name="Alisdair Cunningham" userId="67e8d9ba-4582-42f1-b26c-e866daa7f65b" providerId="ADAL" clId="{7CF650E2-9DB0-464C-9F1E-A424D15E1F43}" dt="2024-11-04T18:47:07.414" v="2018" actId="403"/>
          <ac:spMkLst>
            <pc:docMk/>
            <pc:sldMk cId="0" sldId="322"/>
            <ac:spMk id="18448" creationId="{F599CDEC-B3AF-4C97-1136-70309CF5A533}"/>
          </ac:spMkLst>
        </pc:spChg>
        <pc:spChg chg="mod">
          <ac:chgData name="Alisdair Cunningham" userId="67e8d9ba-4582-42f1-b26c-e866daa7f65b" providerId="ADAL" clId="{7CF650E2-9DB0-464C-9F1E-A424D15E1F43}" dt="2024-11-04T18:47:07.414" v="2018" actId="403"/>
          <ac:spMkLst>
            <pc:docMk/>
            <pc:sldMk cId="0" sldId="322"/>
            <ac:spMk id="18449" creationId="{C6CF5044-EC94-0E7F-8E78-24C9703D7BEB}"/>
          </ac:spMkLst>
        </pc:spChg>
        <pc:spChg chg="mod">
          <ac:chgData name="Alisdair Cunningham" userId="67e8d9ba-4582-42f1-b26c-e866daa7f65b" providerId="ADAL" clId="{7CF650E2-9DB0-464C-9F1E-A424D15E1F43}" dt="2024-11-04T18:47:07.414" v="2018" actId="403"/>
          <ac:spMkLst>
            <pc:docMk/>
            <pc:sldMk cId="0" sldId="322"/>
            <ac:spMk id="18450" creationId="{45ADF804-CB49-868F-E78D-38C9B65BADB7}"/>
          </ac:spMkLst>
        </pc:spChg>
        <pc:spChg chg="mod">
          <ac:chgData name="Alisdair Cunningham" userId="67e8d9ba-4582-42f1-b26c-e866daa7f65b" providerId="ADAL" clId="{7CF650E2-9DB0-464C-9F1E-A424D15E1F43}" dt="2024-11-04T18:47:07.414" v="2018" actId="403"/>
          <ac:spMkLst>
            <pc:docMk/>
            <pc:sldMk cId="0" sldId="322"/>
            <ac:spMk id="18451" creationId="{AFF85B83-FDAA-0CC3-F800-7CB58AD8919A}"/>
          </ac:spMkLst>
        </pc:spChg>
        <pc:spChg chg="mod">
          <ac:chgData name="Alisdair Cunningham" userId="67e8d9ba-4582-42f1-b26c-e866daa7f65b" providerId="ADAL" clId="{7CF650E2-9DB0-464C-9F1E-A424D15E1F43}" dt="2024-11-04T18:47:07.414" v="2018" actId="403"/>
          <ac:spMkLst>
            <pc:docMk/>
            <pc:sldMk cId="0" sldId="322"/>
            <ac:spMk id="18452" creationId="{A64C2D04-F627-C4DC-38DA-3E60423B86E8}"/>
          </ac:spMkLst>
        </pc:spChg>
        <pc:spChg chg="mod">
          <ac:chgData name="Alisdair Cunningham" userId="67e8d9ba-4582-42f1-b26c-e866daa7f65b" providerId="ADAL" clId="{7CF650E2-9DB0-464C-9F1E-A424D15E1F43}" dt="2024-11-04T18:47:07.414" v="2018" actId="403"/>
          <ac:spMkLst>
            <pc:docMk/>
            <pc:sldMk cId="0" sldId="322"/>
            <ac:spMk id="18453" creationId="{0BA32E7D-3642-95D1-22C6-9387EFA5094A}"/>
          </ac:spMkLst>
        </pc:spChg>
        <pc:spChg chg="del">
          <ac:chgData name="Alisdair Cunningham" userId="67e8d9ba-4582-42f1-b26c-e866daa7f65b" providerId="ADAL" clId="{7CF650E2-9DB0-464C-9F1E-A424D15E1F43}" dt="2024-11-04T18:44:26.512" v="1992" actId="478"/>
          <ac:spMkLst>
            <pc:docMk/>
            <pc:sldMk cId="0" sldId="322"/>
            <ac:spMk id="18454" creationId="{80B25721-F90A-1620-37E3-EE270E89FAC5}"/>
          </ac:spMkLst>
        </pc:spChg>
        <pc:spChg chg="del">
          <ac:chgData name="Alisdair Cunningham" userId="67e8d9ba-4582-42f1-b26c-e866daa7f65b" providerId="ADAL" clId="{7CF650E2-9DB0-464C-9F1E-A424D15E1F43}" dt="2024-11-04T18:44:26.512" v="1992" actId="478"/>
          <ac:spMkLst>
            <pc:docMk/>
            <pc:sldMk cId="0" sldId="322"/>
            <ac:spMk id="18455" creationId="{D65DB1F5-5654-FCBE-5A20-C2C0DE033EAD}"/>
          </ac:spMkLst>
        </pc:spChg>
        <pc:picChg chg="add mod">
          <ac:chgData name="Alisdair Cunningham" userId="67e8d9ba-4582-42f1-b26c-e866daa7f65b" providerId="ADAL" clId="{7CF650E2-9DB0-464C-9F1E-A424D15E1F43}" dt="2024-11-04T18:47:14.964" v="2019" actId="1076"/>
          <ac:picMkLst>
            <pc:docMk/>
            <pc:sldMk cId="0" sldId="322"/>
            <ac:picMk id="4098" creationId="{147153A9-0B92-F7FA-F9B8-3E571337D07F}"/>
          </ac:picMkLst>
        </pc:picChg>
      </pc:sldChg>
      <pc:sldChg chg="modSp mod">
        <pc:chgData name="Alisdair Cunningham" userId="67e8d9ba-4582-42f1-b26c-e866daa7f65b" providerId="ADAL" clId="{7CF650E2-9DB0-464C-9F1E-A424D15E1F43}" dt="2024-11-04T18:40:31.949" v="1980" actId="20577"/>
        <pc:sldMkLst>
          <pc:docMk/>
          <pc:sldMk cId="0" sldId="354"/>
        </pc:sldMkLst>
        <pc:spChg chg="mod">
          <ac:chgData name="Alisdair Cunningham" userId="67e8d9ba-4582-42f1-b26c-e866daa7f65b" providerId="ADAL" clId="{7CF650E2-9DB0-464C-9F1E-A424D15E1F43}" dt="2024-11-04T18:40:31.949" v="1980" actId="20577"/>
          <ac:spMkLst>
            <pc:docMk/>
            <pc:sldMk cId="0" sldId="354"/>
            <ac:spMk id="6146" creationId="{CD5842BE-BAA7-003A-F41D-414AA214A037}"/>
          </ac:spMkLst>
        </pc:spChg>
        <pc:picChg chg="mod">
          <ac:chgData name="Alisdair Cunningham" userId="67e8d9ba-4582-42f1-b26c-e866daa7f65b" providerId="ADAL" clId="{7CF650E2-9DB0-464C-9F1E-A424D15E1F43}" dt="2024-10-30T22:00:06.600" v="43" actId="732"/>
          <ac:picMkLst>
            <pc:docMk/>
            <pc:sldMk cId="0" sldId="354"/>
            <ac:picMk id="23556" creationId="{7473CFAF-717C-585D-D37F-AA33B9ABDFA0}"/>
          </ac:picMkLst>
        </pc:picChg>
      </pc:sldChg>
      <pc:sldChg chg="addSp modSp mod">
        <pc:chgData name="Alisdair Cunningham" userId="67e8d9ba-4582-42f1-b26c-e866daa7f65b" providerId="ADAL" clId="{7CF650E2-9DB0-464C-9F1E-A424D15E1F43}" dt="2024-10-30T21:48:24.278" v="18" actId="20577"/>
        <pc:sldMkLst>
          <pc:docMk/>
          <pc:sldMk cId="3036078295" sldId="398"/>
        </pc:sldMkLst>
        <pc:spChg chg="mod">
          <ac:chgData name="Alisdair Cunningham" userId="67e8d9ba-4582-42f1-b26c-e866daa7f65b" providerId="ADAL" clId="{7CF650E2-9DB0-464C-9F1E-A424D15E1F43}" dt="2024-10-30T21:48:24.278" v="18" actId="20577"/>
          <ac:spMkLst>
            <pc:docMk/>
            <pc:sldMk cId="3036078295" sldId="398"/>
            <ac:spMk id="2" creationId="{7ED4D3F2-7134-7ACE-7681-D5F95E303FE8}"/>
          </ac:spMkLst>
        </pc:spChg>
        <pc:spChg chg="add mod">
          <ac:chgData name="Alisdair Cunningham" userId="67e8d9ba-4582-42f1-b26c-e866daa7f65b" providerId="ADAL" clId="{7CF650E2-9DB0-464C-9F1E-A424D15E1F43}" dt="2024-09-29T10:54:00.890" v="5"/>
          <ac:spMkLst>
            <pc:docMk/>
            <pc:sldMk cId="3036078295" sldId="398"/>
            <ac:spMk id="3" creationId="{CD52EC0C-DF8D-8C73-B213-9FAE040D6C27}"/>
          </ac:spMkLst>
        </pc:spChg>
        <pc:picChg chg="mod">
          <ac:chgData name="Alisdair Cunningham" userId="67e8d9ba-4582-42f1-b26c-e866daa7f65b" providerId="ADAL" clId="{7CF650E2-9DB0-464C-9F1E-A424D15E1F43}" dt="2024-09-29T10:54:05.987" v="6" actId="1076"/>
          <ac:picMkLst>
            <pc:docMk/>
            <pc:sldMk cId="3036078295" sldId="398"/>
            <ac:picMk id="16" creationId="{7684ED98-D8FA-E7D5-A556-5C40258B76B1}"/>
          </ac:picMkLst>
        </pc:picChg>
      </pc:sldChg>
      <pc:sldChg chg="del mod modShow">
        <pc:chgData name="Alisdair Cunningham" userId="67e8d9ba-4582-42f1-b26c-e866daa7f65b" providerId="ADAL" clId="{7CF650E2-9DB0-464C-9F1E-A424D15E1F43}" dt="2024-11-04T18:30:56.339" v="1932" actId="47"/>
        <pc:sldMkLst>
          <pc:docMk/>
          <pc:sldMk cId="0" sldId="417"/>
        </pc:sldMkLst>
      </pc:sldChg>
      <pc:sldChg chg="addSp delSp modSp mod">
        <pc:chgData name="Alisdair Cunningham" userId="67e8d9ba-4582-42f1-b26c-e866daa7f65b" providerId="ADAL" clId="{7CF650E2-9DB0-464C-9F1E-A424D15E1F43}" dt="2024-11-02T19:39:33.401" v="593" actId="1076"/>
        <pc:sldMkLst>
          <pc:docMk/>
          <pc:sldMk cId="1954093702" sldId="486"/>
        </pc:sldMkLst>
        <pc:spChg chg="mod">
          <ac:chgData name="Alisdair Cunningham" userId="67e8d9ba-4582-42f1-b26c-e866daa7f65b" providerId="ADAL" clId="{7CF650E2-9DB0-464C-9F1E-A424D15E1F43}" dt="2024-11-02T19:39:33.401" v="593" actId="1076"/>
          <ac:spMkLst>
            <pc:docMk/>
            <pc:sldMk cId="1954093702" sldId="486"/>
            <ac:spMk id="4" creationId="{74DCFFCB-7D7C-4AA9-3475-59D61BC3A7C2}"/>
          </ac:spMkLst>
        </pc:spChg>
        <pc:spChg chg="mod">
          <ac:chgData name="Alisdair Cunningham" userId="67e8d9ba-4582-42f1-b26c-e866daa7f65b" providerId="ADAL" clId="{7CF650E2-9DB0-464C-9F1E-A424D15E1F43}" dt="2024-11-02T19:39:30.716" v="592" actId="20577"/>
          <ac:spMkLst>
            <pc:docMk/>
            <pc:sldMk cId="1954093702" sldId="486"/>
            <ac:spMk id="11268" creationId="{C71905E6-48CF-36C1-05E8-8BDF1D649E0F}"/>
          </ac:spMkLst>
        </pc:spChg>
        <pc:picChg chg="add mod">
          <ac:chgData name="Alisdair Cunningham" userId="67e8d9ba-4582-42f1-b26c-e866daa7f65b" providerId="ADAL" clId="{7CF650E2-9DB0-464C-9F1E-A424D15E1F43}" dt="2024-10-30T21:56:54.842" v="26"/>
          <ac:picMkLst>
            <pc:docMk/>
            <pc:sldMk cId="1954093702" sldId="486"/>
            <ac:picMk id="2" creationId="{18C7C39F-672F-C82A-2D36-DBDDF4675DAB}"/>
          </ac:picMkLst>
        </pc:picChg>
        <pc:picChg chg="add del mod">
          <ac:chgData name="Alisdair Cunningham" userId="67e8d9ba-4582-42f1-b26c-e866daa7f65b" providerId="ADAL" clId="{7CF650E2-9DB0-464C-9F1E-A424D15E1F43}" dt="2024-10-30T21:56:52.398" v="25" actId="21"/>
          <ac:picMkLst>
            <pc:docMk/>
            <pc:sldMk cId="1954093702" sldId="486"/>
            <ac:picMk id="1026" creationId="{18C7C39F-672F-C82A-2D36-DBDDF4675DAB}"/>
          </ac:picMkLst>
        </pc:picChg>
      </pc:sldChg>
      <pc:sldChg chg="modSp mod">
        <pc:chgData name="Alisdair Cunningham" userId="67e8d9ba-4582-42f1-b26c-e866daa7f65b" providerId="ADAL" clId="{7CF650E2-9DB0-464C-9F1E-A424D15E1F43}" dt="2024-10-30T22:29:30.413" v="54" actId="1076"/>
        <pc:sldMkLst>
          <pc:docMk/>
          <pc:sldMk cId="3389096155" sldId="505"/>
        </pc:sldMkLst>
        <pc:spChg chg="mod">
          <ac:chgData name="Alisdair Cunningham" userId="67e8d9ba-4582-42f1-b26c-e866daa7f65b" providerId="ADAL" clId="{7CF650E2-9DB0-464C-9F1E-A424D15E1F43}" dt="2024-10-30T22:29:30.413" v="54" actId="1076"/>
          <ac:spMkLst>
            <pc:docMk/>
            <pc:sldMk cId="3389096155" sldId="505"/>
            <ac:spMk id="3" creationId="{A33F4BA4-AE3A-C58E-6577-97DB55101DC9}"/>
          </ac:spMkLst>
        </pc:spChg>
      </pc:sldChg>
      <pc:sldChg chg="modNotesTx">
        <pc:chgData name="Alisdair Cunningham" userId="67e8d9ba-4582-42f1-b26c-e866daa7f65b" providerId="ADAL" clId="{7CF650E2-9DB0-464C-9F1E-A424D15E1F43}" dt="2024-11-02T19:42:01.791" v="595"/>
        <pc:sldMkLst>
          <pc:docMk/>
          <pc:sldMk cId="722217854" sldId="531"/>
        </pc:sldMkLst>
      </pc:sldChg>
      <pc:sldChg chg="addSp delSp modSp mod">
        <pc:chgData name="Alisdair Cunningham" userId="67e8d9ba-4582-42f1-b26c-e866daa7f65b" providerId="ADAL" clId="{7CF650E2-9DB0-464C-9F1E-A424D15E1F43}" dt="2024-10-30T22:41:39.923" v="84" actId="1076"/>
        <pc:sldMkLst>
          <pc:docMk/>
          <pc:sldMk cId="3531641308" sldId="557"/>
        </pc:sldMkLst>
        <pc:spChg chg="mod">
          <ac:chgData name="Alisdair Cunningham" userId="67e8d9ba-4582-42f1-b26c-e866daa7f65b" providerId="ADAL" clId="{7CF650E2-9DB0-464C-9F1E-A424D15E1F43}" dt="2024-10-30T22:41:28.190" v="82" actId="1076"/>
          <ac:spMkLst>
            <pc:docMk/>
            <pc:sldMk cId="3531641308" sldId="557"/>
            <ac:spMk id="5" creationId="{21397BF3-D0F1-4DA7-2AD8-48F4D3A820DC}"/>
          </ac:spMkLst>
        </pc:spChg>
        <pc:spChg chg="mod">
          <ac:chgData name="Alisdair Cunningham" userId="67e8d9ba-4582-42f1-b26c-e866daa7f65b" providerId="ADAL" clId="{7CF650E2-9DB0-464C-9F1E-A424D15E1F43}" dt="2024-10-30T22:41:39.923" v="84" actId="1076"/>
          <ac:spMkLst>
            <pc:docMk/>
            <pc:sldMk cId="3531641308" sldId="557"/>
            <ac:spMk id="7" creationId="{6DB67BA1-7C43-09EC-4343-1BB4FAE6ABC3}"/>
          </ac:spMkLst>
        </pc:spChg>
        <pc:picChg chg="add mod">
          <ac:chgData name="Alisdair Cunningham" userId="67e8d9ba-4582-42f1-b26c-e866daa7f65b" providerId="ADAL" clId="{7CF650E2-9DB0-464C-9F1E-A424D15E1F43}" dt="2024-10-30T22:41:22.151" v="80" actId="14100"/>
          <ac:picMkLst>
            <pc:docMk/>
            <pc:sldMk cId="3531641308" sldId="557"/>
            <ac:picMk id="3074" creationId="{E13E7C27-7079-25DD-7E49-90442F06D23B}"/>
          </ac:picMkLst>
        </pc:picChg>
        <pc:picChg chg="del">
          <ac:chgData name="Alisdair Cunningham" userId="67e8d9ba-4582-42f1-b26c-e866daa7f65b" providerId="ADAL" clId="{7CF650E2-9DB0-464C-9F1E-A424D15E1F43}" dt="2024-10-30T22:41:01.928" v="74" actId="478"/>
          <ac:picMkLst>
            <pc:docMk/>
            <pc:sldMk cId="3531641308" sldId="557"/>
            <ac:picMk id="17410" creationId="{3D4DCA1C-84E7-C7F0-72DA-68B133D9A232}"/>
          </ac:picMkLst>
        </pc:picChg>
        <pc:picChg chg="mod">
          <ac:chgData name="Alisdair Cunningham" userId="67e8d9ba-4582-42f1-b26c-e866daa7f65b" providerId="ADAL" clId="{7CF650E2-9DB0-464C-9F1E-A424D15E1F43}" dt="2024-10-30T22:41:25.278" v="81" actId="14100"/>
          <ac:picMkLst>
            <pc:docMk/>
            <pc:sldMk cId="3531641308" sldId="557"/>
            <ac:picMk id="17412" creationId="{774290E5-C8F4-8792-483E-55C4F6F1FAB6}"/>
          </ac:picMkLst>
        </pc:picChg>
      </pc:sldChg>
      <pc:sldChg chg="modSp mod">
        <pc:chgData name="Alisdair Cunningham" userId="67e8d9ba-4582-42f1-b26c-e866daa7f65b" providerId="ADAL" clId="{7CF650E2-9DB0-464C-9F1E-A424D15E1F43}" dt="2024-11-03T00:38:28.131" v="1722" actId="27636"/>
        <pc:sldMkLst>
          <pc:docMk/>
          <pc:sldMk cId="2057471846" sldId="558"/>
        </pc:sldMkLst>
        <pc:spChg chg="mod">
          <ac:chgData name="Alisdair Cunningham" userId="67e8d9ba-4582-42f1-b26c-e866daa7f65b" providerId="ADAL" clId="{7CF650E2-9DB0-464C-9F1E-A424D15E1F43}" dt="2024-11-03T00:38:28.131" v="1722" actId="27636"/>
          <ac:spMkLst>
            <pc:docMk/>
            <pc:sldMk cId="2057471846" sldId="558"/>
            <ac:spMk id="9220" creationId="{00000000-0000-0000-0000-000000000000}"/>
          </ac:spMkLst>
        </pc:spChg>
      </pc:sldChg>
      <pc:sldChg chg="modSp mod">
        <pc:chgData name="Alisdair Cunningham" userId="67e8d9ba-4582-42f1-b26c-e866daa7f65b" providerId="ADAL" clId="{7CF650E2-9DB0-464C-9F1E-A424D15E1F43}" dt="2024-10-30T21:59:35.904" v="41" actId="20577"/>
        <pc:sldMkLst>
          <pc:docMk/>
          <pc:sldMk cId="14699647" sldId="564"/>
        </pc:sldMkLst>
        <pc:spChg chg="mod">
          <ac:chgData name="Alisdair Cunningham" userId="67e8d9ba-4582-42f1-b26c-e866daa7f65b" providerId="ADAL" clId="{7CF650E2-9DB0-464C-9F1E-A424D15E1F43}" dt="2024-10-30T21:59:35.904" v="41" actId="20577"/>
          <ac:spMkLst>
            <pc:docMk/>
            <pc:sldMk cId="14699647" sldId="564"/>
            <ac:spMk id="3" creationId="{69FB9C04-D1AB-2ADE-8713-75FD81B9099D}"/>
          </ac:spMkLst>
        </pc:spChg>
      </pc:sldChg>
      <pc:sldChg chg="mod modShow">
        <pc:chgData name="Alisdair Cunningham" userId="67e8d9ba-4582-42f1-b26c-e866daa7f65b" providerId="ADAL" clId="{7CF650E2-9DB0-464C-9F1E-A424D15E1F43}" dt="2024-11-02T19:43:17.352" v="596" actId="729"/>
        <pc:sldMkLst>
          <pc:docMk/>
          <pc:sldMk cId="756060895" sldId="565"/>
        </pc:sldMkLst>
      </pc:sldChg>
      <pc:sldChg chg="addSp modSp mod">
        <pc:chgData name="Alisdair Cunningham" userId="67e8d9ba-4582-42f1-b26c-e866daa7f65b" providerId="ADAL" clId="{7CF650E2-9DB0-464C-9F1E-A424D15E1F43}" dt="2024-10-30T23:04:27.050" v="515" actId="14100"/>
        <pc:sldMkLst>
          <pc:docMk/>
          <pc:sldMk cId="3411947903" sldId="577"/>
        </pc:sldMkLst>
        <pc:spChg chg="mod">
          <ac:chgData name="Alisdair Cunningham" userId="67e8d9ba-4582-42f1-b26c-e866daa7f65b" providerId="ADAL" clId="{7CF650E2-9DB0-464C-9F1E-A424D15E1F43}" dt="2024-10-30T23:04:22.167" v="513" actId="14100"/>
          <ac:spMkLst>
            <pc:docMk/>
            <pc:sldMk cId="3411947903" sldId="577"/>
            <ac:spMk id="3" creationId="{77230105-8A2D-E288-BEF1-E683E4503C3A}"/>
          </ac:spMkLst>
        </pc:spChg>
        <pc:picChg chg="add mod">
          <ac:chgData name="Alisdair Cunningham" userId="67e8d9ba-4582-42f1-b26c-e866daa7f65b" providerId="ADAL" clId="{7CF650E2-9DB0-464C-9F1E-A424D15E1F43}" dt="2024-10-30T23:04:27.050" v="515" actId="14100"/>
          <ac:picMkLst>
            <pc:docMk/>
            <pc:sldMk cId="3411947903" sldId="577"/>
            <ac:picMk id="4098" creationId="{3AEB661B-736B-37B7-27F6-B4051211A13B}"/>
          </ac:picMkLst>
        </pc:picChg>
      </pc:sldChg>
      <pc:sldChg chg="addSp delSp modSp mod">
        <pc:chgData name="Alisdair Cunningham" userId="67e8d9ba-4582-42f1-b26c-e866daa7f65b" providerId="ADAL" clId="{7CF650E2-9DB0-464C-9F1E-A424D15E1F43}" dt="2024-11-02T19:39:14.741" v="589"/>
        <pc:sldMkLst>
          <pc:docMk/>
          <pc:sldMk cId="708922188" sldId="582"/>
        </pc:sldMkLst>
        <pc:spChg chg="mod">
          <ac:chgData name="Alisdair Cunningham" userId="67e8d9ba-4582-42f1-b26c-e866daa7f65b" providerId="ADAL" clId="{7CF650E2-9DB0-464C-9F1E-A424D15E1F43}" dt="2024-10-30T22:44:21.299" v="336" actId="20577"/>
          <ac:spMkLst>
            <pc:docMk/>
            <pc:sldMk cId="708922188" sldId="582"/>
            <ac:spMk id="2" creationId="{9A68864F-5B94-0679-1970-2CE7EDF1DE8F}"/>
          </ac:spMkLst>
        </pc:spChg>
        <pc:spChg chg="add mod">
          <ac:chgData name="Alisdair Cunningham" userId="67e8d9ba-4582-42f1-b26c-e866daa7f65b" providerId="ADAL" clId="{7CF650E2-9DB0-464C-9F1E-A424D15E1F43}" dt="2024-10-30T22:45:04.494" v="504" actId="20577"/>
          <ac:spMkLst>
            <pc:docMk/>
            <pc:sldMk cId="708922188" sldId="582"/>
            <ac:spMk id="3" creationId="{09DDCA5B-A46A-0B03-A160-38D120AC55F9}"/>
          </ac:spMkLst>
        </pc:spChg>
        <pc:spChg chg="add mod">
          <ac:chgData name="Alisdair Cunningham" userId="67e8d9ba-4582-42f1-b26c-e866daa7f65b" providerId="ADAL" clId="{7CF650E2-9DB0-464C-9F1E-A424D15E1F43}" dt="2024-11-02T19:39:14.741" v="589"/>
          <ac:spMkLst>
            <pc:docMk/>
            <pc:sldMk cId="708922188" sldId="582"/>
            <ac:spMk id="4" creationId="{5572AF8F-48DA-BC8D-460A-C485E043A135}"/>
          </ac:spMkLst>
        </pc:spChg>
        <pc:spChg chg="add mod">
          <ac:chgData name="Alisdair Cunningham" userId="67e8d9ba-4582-42f1-b26c-e866daa7f65b" providerId="ADAL" clId="{7CF650E2-9DB0-464C-9F1E-A424D15E1F43}" dt="2024-11-02T19:39:14.741" v="589"/>
          <ac:spMkLst>
            <pc:docMk/>
            <pc:sldMk cId="708922188" sldId="582"/>
            <ac:spMk id="5" creationId="{77020E21-24A6-A505-5747-005B0A93C279}"/>
          </ac:spMkLst>
        </pc:spChg>
        <pc:picChg chg="del mod">
          <ac:chgData name="Alisdair Cunningham" userId="67e8d9ba-4582-42f1-b26c-e866daa7f65b" providerId="ADAL" clId="{7CF650E2-9DB0-464C-9F1E-A424D15E1F43}" dt="2024-10-30T21:49:23.783" v="19" actId="478"/>
          <ac:picMkLst>
            <pc:docMk/>
            <pc:sldMk cId="708922188" sldId="582"/>
            <ac:picMk id="5" creationId="{2444F975-08F3-B94C-94C6-1FE38F34B24B}"/>
          </ac:picMkLst>
        </pc:picChg>
        <pc:picChg chg="del">
          <ac:chgData name="Alisdair Cunningham" userId="67e8d9ba-4582-42f1-b26c-e866daa7f65b" providerId="ADAL" clId="{7CF650E2-9DB0-464C-9F1E-A424D15E1F43}" dt="2024-10-30T21:49:25.312" v="20" actId="478"/>
          <ac:picMkLst>
            <pc:docMk/>
            <pc:sldMk cId="708922188" sldId="582"/>
            <ac:picMk id="7" creationId="{84F75199-9423-8F98-DD23-FBF0035BBB3B}"/>
          </ac:picMkLst>
        </pc:picChg>
      </pc:sldChg>
      <pc:sldChg chg="modSp mod">
        <pc:chgData name="Alisdair Cunningham" userId="67e8d9ba-4582-42f1-b26c-e866daa7f65b" providerId="ADAL" clId="{7CF650E2-9DB0-464C-9F1E-A424D15E1F43}" dt="2024-10-30T22:31:21.261" v="58" actId="20577"/>
        <pc:sldMkLst>
          <pc:docMk/>
          <pc:sldMk cId="210858294" sldId="587"/>
        </pc:sldMkLst>
        <pc:spChg chg="mod">
          <ac:chgData name="Alisdair Cunningham" userId="67e8d9ba-4582-42f1-b26c-e866daa7f65b" providerId="ADAL" clId="{7CF650E2-9DB0-464C-9F1E-A424D15E1F43}" dt="2024-10-30T22:31:21.261" v="58" actId="20577"/>
          <ac:spMkLst>
            <pc:docMk/>
            <pc:sldMk cId="210858294" sldId="587"/>
            <ac:spMk id="7" creationId="{35EED110-B3B0-533B-30A9-F4390575C9AF}"/>
          </ac:spMkLst>
        </pc:spChg>
      </pc:sldChg>
      <pc:sldChg chg="addSp delSp modSp mod">
        <pc:chgData name="Alisdair Cunningham" userId="67e8d9ba-4582-42f1-b26c-e866daa7f65b" providerId="ADAL" clId="{7CF650E2-9DB0-464C-9F1E-A424D15E1F43}" dt="2024-10-30T22:31:40.667" v="60"/>
        <pc:sldMkLst>
          <pc:docMk/>
          <pc:sldMk cId="2536720615" sldId="588"/>
        </pc:sldMkLst>
        <pc:spChg chg="add mod">
          <ac:chgData name="Alisdair Cunningham" userId="67e8d9ba-4582-42f1-b26c-e866daa7f65b" providerId="ADAL" clId="{7CF650E2-9DB0-464C-9F1E-A424D15E1F43}" dt="2024-10-30T22:31:40.667" v="60"/>
          <ac:spMkLst>
            <pc:docMk/>
            <pc:sldMk cId="2536720615" sldId="588"/>
            <ac:spMk id="3" creationId="{4FE22C05-718D-4E62-A528-C827CD049CCE}"/>
          </ac:spMkLst>
        </pc:spChg>
        <pc:spChg chg="del">
          <ac:chgData name="Alisdair Cunningham" userId="67e8d9ba-4582-42f1-b26c-e866daa7f65b" providerId="ADAL" clId="{7CF650E2-9DB0-464C-9F1E-A424D15E1F43}" dt="2024-10-30T22:31:40.416" v="59" actId="478"/>
          <ac:spMkLst>
            <pc:docMk/>
            <pc:sldMk cId="2536720615" sldId="588"/>
            <ac:spMk id="8" creationId="{7DB41767-9FB7-6D51-AD45-AEA8BE6AFA07}"/>
          </ac:spMkLst>
        </pc:spChg>
      </pc:sldChg>
      <pc:sldChg chg="modSp add mod modAnim">
        <pc:chgData name="Alisdair Cunningham" userId="67e8d9ba-4582-42f1-b26c-e866daa7f65b" providerId="ADAL" clId="{7CF650E2-9DB0-464C-9F1E-A424D15E1F43}" dt="2024-11-04T18:43:05.633" v="1982" actId="20577"/>
        <pc:sldMkLst>
          <pc:docMk/>
          <pc:sldMk cId="1696860671" sldId="1068"/>
        </pc:sldMkLst>
        <pc:spChg chg="mod">
          <ac:chgData name="Alisdair Cunningham" userId="67e8d9ba-4582-42f1-b26c-e866daa7f65b" providerId="ADAL" clId="{7CF650E2-9DB0-464C-9F1E-A424D15E1F43}" dt="2024-11-04T18:43:05.633" v="1982" actId="20577"/>
          <ac:spMkLst>
            <pc:docMk/>
            <pc:sldMk cId="1696860671" sldId="1068"/>
            <ac:spMk id="132099" creationId="{00000000-0000-0000-0000-000000000000}"/>
          </ac:spMkLst>
        </pc:spChg>
      </pc:sldChg>
      <pc:sldChg chg="addSp delSp modSp add mod">
        <pc:chgData name="Alisdair Cunningham" userId="67e8d9ba-4582-42f1-b26c-e866daa7f65b" providerId="ADAL" clId="{7CF650E2-9DB0-464C-9F1E-A424D15E1F43}" dt="2024-11-02T19:39:13.485" v="588"/>
        <pc:sldMkLst>
          <pc:docMk/>
          <pc:sldMk cId="1902153213" sldId="1069"/>
        </pc:sldMkLst>
        <pc:spChg chg="add del mod">
          <ac:chgData name="Alisdair Cunningham" userId="67e8d9ba-4582-42f1-b26c-e866daa7f65b" providerId="ADAL" clId="{7CF650E2-9DB0-464C-9F1E-A424D15E1F43}" dt="2024-10-30T22:45:32.492" v="508" actId="478"/>
          <ac:spMkLst>
            <pc:docMk/>
            <pc:sldMk cId="1902153213" sldId="1069"/>
            <ac:spMk id="3" creationId="{63EB404B-47E0-DFE1-203D-30DAC8CFE05F}"/>
          </ac:spMkLst>
        </pc:spChg>
        <pc:spChg chg="add del mod">
          <ac:chgData name="Alisdair Cunningham" userId="67e8d9ba-4582-42f1-b26c-e866daa7f65b" providerId="ADAL" clId="{7CF650E2-9DB0-464C-9F1E-A424D15E1F43}" dt="2024-11-02T19:38:37.019" v="580"/>
          <ac:spMkLst>
            <pc:docMk/>
            <pc:sldMk cId="1902153213" sldId="1069"/>
            <ac:spMk id="3" creationId="{83330097-8AF4-67D3-A4F5-838316A2606D}"/>
          </ac:spMkLst>
        </pc:spChg>
        <pc:spChg chg="add mod">
          <ac:chgData name="Alisdair Cunningham" userId="67e8d9ba-4582-42f1-b26c-e866daa7f65b" providerId="ADAL" clId="{7CF650E2-9DB0-464C-9F1E-A424D15E1F43}" dt="2024-11-02T19:38:48.389" v="585" actId="114"/>
          <ac:spMkLst>
            <pc:docMk/>
            <pc:sldMk cId="1902153213" sldId="1069"/>
            <ac:spMk id="4" creationId="{34F33846-2C91-0136-702D-100302BBE5C8}"/>
          </ac:spMkLst>
        </pc:spChg>
        <pc:spChg chg="add mod">
          <ac:chgData name="Alisdair Cunningham" userId="67e8d9ba-4582-42f1-b26c-e866daa7f65b" providerId="ADAL" clId="{7CF650E2-9DB0-464C-9F1E-A424D15E1F43}" dt="2024-11-02T19:39:13.485" v="588"/>
          <ac:spMkLst>
            <pc:docMk/>
            <pc:sldMk cId="1902153213" sldId="1069"/>
            <ac:spMk id="5" creationId="{ED48F038-E937-33C5-7056-F026EC65B11B}"/>
          </ac:spMkLst>
        </pc:spChg>
        <pc:spChg chg="add mod">
          <ac:chgData name="Alisdair Cunningham" userId="67e8d9ba-4582-42f1-b26c-e866daa7f65b" providerId="ADAL" clId="{7CF650E2-9DB0-464C-9F1E-A424D15E1F43}" dt="2024-11-02T19:39:13.485" v="588"/>
          <ac:spMkLst>
            <pc:docMk/>
            <pc:sldMk cId="1902153213" sldId="1069"/>
            <ac:spMk id="6" creationId="{B0535D9F-B533-25FE-C740-890BB7DE5528}"/>
          </ac:spMkLst>
        </pc:spChg>
        <pc:spChg chg="mod">
          <ac:chgData name="Alisdair Cunningham" userId="67e8d9ba-4582-42f1-b26c-e866daa7f65b" providerId="ADAL" clId="{7CF650E2-9DB0-464C-9F1E-A424D15E1F43}" dt="2024-11-02T19:37:53.575" v="552" actId="21"/>
          <ac:spMkLst>
            <pc:docMk/>
            <pc:sldMk cId="1902153213" sldId="1069"/>
            <ac:spMk id="14338" creationId="{48A95809-A45D-1D0B-A00B-37B01478642A}"/>
          </ac:spMkLst>
        </pc:spChg>
        <pc:spChg chg="del">
          <ac:chgData name="Alisdair Cunningham" userId="67e8d9ba-4582-42f1-b26c-e866daa7f65b" providerId="ADAL" clId="{7CF650E2-9DB0-464C-9F1E-A424D15E1F43}" dt="2024-10-30T22:45:27.949" v="507" actId="478"/>
          <ac:spMkLst>
            <pc:docMk/>
            <pc:sldMk cId="1902153213" sldId="1069"/>
            <ac:spMk id="14339" creationId="{FA017683-0249-D561-4707-AF7250F4D92E}"/>
          </ac:spMkLst>
        </pc:spChg>
        <pc:spChg chg="del">
          <ac:chgData name="Alisdair Cunningham" userId="67e8d9ba-4582-42f1-b26c-e866daa7f65b" providerId="ADAL" clId="{7CF650E2-9DB0-464C-9F1E-A424D15E1F43}" dt="2024-11-02T19:39:04.200" v="586" actId="478"/>
          <ac:spMkLst>
            <pc:docMk/>
            <pc:sldMk cId="1902153213" sldId="1069"/>
            <ac:spMk id="14344" creationId="{DEC411B0-5C6E-E215-C56E-E8EFBD78EA4F}"/>
          </ac:spMkLst>
        </pc:spChg>
      </pc:sldChg>
      <pc:sldChg chg="addSp delSp modSp add mod modNotesTx">
        <pc:chgData name="Alisdair Cunningham" userId="67e8d9ba-4582-42f1-b26c-e866daa7f65b" providerId="ADAL" clId="{7CF650E2-9DB0-464C-9F1E-A424D15E1F43}" dt="2024-11-04T18:36:11.729" v="1949" actId="1076"/>
        <pc:sldMkLst>
          <pc:docMk/>
          <pc:sldMk cId="1299829520" sldId="1070"/>
        </pc:sldMkLst>
        <pc:spChg chg="add mod">
          <ac:chgData name="Alisdair Cunningham" userId="67e8d9ba-4582-42f1-b26c-e866daa7f65b" providerId="ADAL" clId="{7CF650E2-9DB0-464C-9F1E-A424D15E1F43}" dt="2024-11-04T18:36:11.729" v="1949" actId="1076"/>
          <ac:spMkLst>
            <pc:docMk/>
            <pc:sldMk cId="1299829520" sldId="1070"/>
            <ac:spMk id="7" creationId="{22CD18FE-794C-8BE9-7CE9-F3217205C44E}"/>
          </ac:spMkLst>
        </pc:spChg>
        <pc:spChg chg="mod">
          <ac:chgData name="Alisdair Cunningham" userId="67e8d9ba-4582-42f1-b26c-e866daa7f65b" providerId="ADAL" clId="{7CF650E2-9DB0-464C-9F1E-A424D15E1F43}" dt="2024-11-03T00:11:32.963" v="1104" actId="1076"/>
          <ac:spMkLst>
            <pc:docMk/>
            <pc:sldMk cId="1299829520" sldId="1070"/>
            <ac:spMk id="22531" creationId="{4A03123C-D738-A2E6-D904-A954D2A2DB29}"/>
          </ac:spMkLst>
        </pc:spChg>
        <pc:picChg chg="add del mod">
          <ac:chgData name="Alisdair Cunningham" userId="67e8d9ba-4582-42f1-b26c-e866daa7f65b" providerId="ADAL" clId="{7CF650E2-9DB0-464C-9F1E-A424D15E1F43}" dt="2024-11-03T00:11:35.576" v="1106" actId="478"/>
          <ac:picMkLst>
            <pc:docMk/>
            <pc:sldMk cId="1299829520" sldId="1070"/>
            <ac:picMk id="3" creationId="{C06366C9-67B3-65D7-DF5E-B648B6F34B40}"/>
          </ac:picMkLst>
        </pc:picChg>
        <pc:picChg chg="add mod">
          <ac:chgData name="Alisdair Cunningham" userId="67e8d9ba-4582-42f1-b26c-e866daa7f65b" providerId="ADAL" clId="{7CF650E2-9DB0-464C-9F1E-A424D15E1F43}" dt="2024-11-03T00:11:30.296" v="1103" actId="14100"/>
          <ac:picMkLst>
            <pc:docMk/>
            <pc:sldMk cId="1299829520" sldId="1070"/>
            <ac:picMk id="4" creationId="{5D3483FE-C55F-46C1-AB69-6392C40B4DCC}"/>
          </ac:picMkLst>
        </pc:picChg>
        <pc:picChg chg="add mod">
          <ac:chgData name="Alisdair Cunningham" userId="67e8d9ba-4582-42f1-b26c-e866daa7f65b" providerId="ADAL" clId="{7CF650E2-9DB0-464C-9F1E-A424D15E1F43}" dt="2024-11-03T00:11:39.795" v="1107"/>
          <ac:picMkLst>
            <pc:docMk/>
            <pc:sldMk cId="1299829520" sldId="1070"/>
            <ac:picMk id="5" creationId="{A215FE18-C49C-0BF6-5380-2A3A2CDCBE19}"/>
          </ac:picMkLst>
        </pc:picChg>
      </pc:sldChg>
      <pc:sldChg chg="modSp add mod modNotesTx">
        <pc:chgData name="Alisdair Cunningham" userId="67e8d9ba-4582-42f1-b26c-e866daa7f65b" providerId="ADAL" clId="{7CF650E2-9DB0-464C-9F1E-A424D15E1F43}" dt="2024-11-04T18:32:43.829" v="1944" actId="27636"/>
        <pc:sldMkLst>
          <pc:docMk/>
          <pc:sldMk cId="2126214813" sldId="1071"/>
        </pc:sldMkLst>
        <pc:spChg chg="mod">
          <ac:chgData name="Alisdair Cunningham" userId="67e8d9ba-4582-42f1-b26c-e866daa7f65b" providerId="ADAL" clId="{7CF650E2-9DB0-464C-9F1E-A424D15E1F43}" dt="2024-11-04T18:32:43.829" v="1944" actId="27636"/>
          <ac:spMkLst>
            <pc:docMk/>
            <pc:sldMk cId="2126214813" sldId="1071"/>
            <ac:spMk id="22531" creationId="{4A03123C-D738-A2E6-D904-A954D2A2DB29}"/>
          </ac:spMkLst>
        </pc:spChg>
        <pc:picChg chg="mod">
          <ac:chgData name="Alisdair Cunningham" userId="67e8d9ba-4582-42f1-b26c-e866daa7f65b" providerId="ADAL" clId="{7CF650E2-9DB0-464C-9F1E-A424D15E1F43}" dt="2024-11-02T21:05:54.586" v="820" actId="1076"/>
          <ac:picMkLst>
            <pc:docMk/>
            <pc:sldMk cId="2126214813" sldId="1071"/>
            <ac:picMk id="1026" creationId="{4A37BAC4-8698-D345-CB69-0DAB0AAEEF88}"/>
          </ac:picMkLst>
        </pc:picChg>
      </pc:sldChg>
      <pc:sldChg chg="modSp add del mod">
        <pc:chgData name="Alisdair Cunningham" userId="67e8d9ba-4582-42f1-b26c-e866daa7f65b" providerId="ADAL" clId="{7CF650E2-9DB0-464C-9F1E-A424D15E1F43}" dt="2024-11-02T20:56:36.300" v="725" actId="47"/>
        <pc:sldMkLst>
          <pc:docMk/>
          <pc:sldMk cId="2407896139" sldId="1071"/>
        </pc:sldMkLst>
        <pc:spChg chg="mod">
          <ac:chgData name="Alisdair Cunningham" userId="67e8d9ba-4582-42f1-b26c-e866daa7f65b" providerId="ADAL" clId="{7CF650E2-9DB0-464C-9F1E-A424D15E1F43}" dt="2024-11-02T20:55:39.875" v="684" actId="20577"/>
          <ac:spMkLst>
            <pc:docMk/>
            <pc:sldMk cId="2407896139" sldId="1071"/>
            <ac:spMk id="22531" creationId="{4A03123C-D738-A2E6-D904-A954D2A2DB29}"/>
          </ac:spMkLst>
        </pc:spChg>
      </pc:sldChg>
      <pc:sldChg chg="addSp delSp modSp add mod modNotesTx">
        <pc:chgData name="Alisdair Cunningham" userId="67e8d9ba-4582-42f1-b26c-e866daa7f65b" providerId="ADAL" clId="{7CF650E2-9DB0-464C-9F1E-A424D15E1F43}" dt="2024-11-04T18:33:12.425" v="1947" actId="113"/>
        <pc:sldMkLst>
          <pc:docMk/>
          <pc:sldMk cId="596071128" sldId="1072"/>
        </pc:sldMkLst>
        <pc:spChg chg="mod">
          <ac:chgData name="Alisdair Cunningham" userId="67e8d9ba-4582-42f1-b26c-e866daa7f65b" providerId="ADAL" clId="{7CF650E2-9DB0-464C-9F1E-A424D15E1F43}" dt="2024-11-04T18:33:12.425" v="1947" actId="113"/>
          <ac:spMkLst>
            <pc:docMk/>
            <pc:sldMk cId="596071128" sldId="1072"/>
            <ac:spMk id="22531" creationId="{4A03123C-D738-A2E6-D904-A954D2A2DB29}"/>
          </ac:spMkLst>
        </pc:spChg>
        <pc:picChg chg="del">
          <ac:chgData name="Alisdair Cunningham" userId="67e8d9ba-4582-42f1-b26c-e866daa7f65b" providerId="ADAL" clId="{7CF650E2-9DB0-464C-9F1E-A424D15E1F43}" dt="2024-11-02T21:43:41.181" v="933" actId="478"/>
          <ac:picMkLst>
            <pc:docMk/>
            <pc:sldMk cId="596071128" sldId="1072"/>
            <ac:picMk id="1026" creationId="{4A37BAC4-8698-D345-CB69-0DAB0AAEEF88}"/>
          </ac:picMkLst>
        </pc:picChg>
        <pc:picChg chg="add mod">
          <ac:chgData name="Alisdair Cunningham" userId="67e8d9ba-4582-42f1-b26c-e866daa7f65b" providerId="ADAL" clId="{7CF650E2-9DB0-464C-9F1E-A424D15E1F43}" dt="2024-11-02T21:44:22.699" v="942" actId="1076"/>
          <ac:picMkLst>
            <pc:docMk/>
            <pc:sldMk cId="596071128" sldId="1072"/>
            <ac:picMk id="2050" creationId="{C7D2ABE4-0628-9ABA-3940-FB75793E6A6F}"/>
          </ac:picMkLst>
        </pc:picChg>
        <pc:picChg chg="add mod">
          <ac:chgData name="Alisdair Cunningham" userId="67e8d9ba-4582-42f1-b26c-e866daa7f65b" providerId="ADAL" clId="{7CF650E2-9DB0-464C-9F1E-A424D15E1F43}" dt="2024-11-02T21:44:26.071" v="943" actId="1076"/>
          <ac:picMkLst>
            <pc:docMk/>
            <pc:sldMk cId="596071128" sldId="1072"/>
            <ac:picMk id="2052" creationId="{A98E083C-33DF-C1DA-0276-9BBA68F19B83}"/>
          </ac:picMkLst>
        </pc:picChg>
        <pc:picChg chg="add mod">
          <ac:chgData name="Alisdair Cunningham" userId="67e8d9ba-4582-42f1-b26c-e866daa7f65b" providerId="ADAL" clId="{7CF650E2-9DB0-464C-9F1E-A424D15E1F43}" dt="2024-11-02T21:44:28.298" v="944" actId="1076"/>
          <ac:picMkLst>
            <pc:docMk/>
            <pc:sldMk cId="596071128" sldId="1072"/>
            <ac:picMk id="2054" creationId="{19E9EDC2-D0CD-4505-266D-6632B49B222A}"/>
          </ac:picMkLst>
        </pc:picChg>
      </pc:sldChg>
      <pc:sldChg chg="addSp delSp modSp add mod modNotesTx">
        <pc:chgData name="Alisdair Cunningham" userId="67e8d9ba-4582-42f1-b26c-e866daa7f65b" providerId="ADAL" clId="{7CF650E2-9DB0-464C-9F1E-A424D15E1F43}" dt="2024-11-03T00:12:00.713" v="1111"/>
        <pc:sldMkLst>
          <pc:docMk/>
          <pc:sldMk cId="1740935840" sldId="1073"/>
        </pc:sldMkLst>
        <pc:spChg chg="mod">
          <ac:chgData name="Alisdair Cunningham" userId="67e8d9ba-4582-42f1-b26c-e866daa7f65b" providerId="ADAL" clId="{7CF650E2-9DB0-464C-9F1E-A424D15E1F43}" dt="2024-11-03T00:12:00.713" v="1111"/>
          <ac:spMkLst>
            <pc:docMk/>
            <pc:sldMk cId="1740935840" sldId="1073"/>
            <ac:spMk id="22531" creationId="{4A03123C-D738-A2E6-D904-A954D2A2DB29}"/>
          </ac:spMkLst>
        </pc:spChg>
        <pc:picChg chg="add del mod">
          <ac:chgData name="Alisdair Cunningham" userId="67e8d9ba-4582-42f1-b26c-e866daa7f65b" providerId="ADAL" clId="{7CF650E2-9DB0-464C-9F1E-A424D15E1F43}" dt="2024-11-03T00:11:18.975" v="1098" actId="21"/>
          <ac:picMkLst>
            <pc:docMk/>
            <pc:sldMk cId="1740935840" sldId="1073"/>
            <ac:picMk id="4" creationId="{5D3483FE-C55F-46C1-AB69-6392C40B4DCC}"/>
          </ac:picMkLst>
        </pc:picChg>
        <pc:picChg chg="mod">
          <ac:chgData name="Alisdair Cunningham" userId="67e8d9ba-4582-42f1-b26c-e866daa7f65b" providerId="ADAL" clId="{7CF650E2-9DB0-464C-9F1E-A424D15E1F43}" dt="2024-11-03T00:10:13.104" v="1031" actId="1076"/>
          <ac:picMkLst>
            <pc:docMk/>
            <pc:sldMk cId="1740935840" sldId="1073"/>
            <ac:picMk id="1026" creationId="{4A37BAC4-8698-D345-CB69-0DAB0AAEEF88}"/>
          </ac:picMkLst>
        </pc:picChg>
      </pc:sldChg>
      <pc:sldChg chg="addSp modSp add mod">
        <pc:chgData name="Alisdair Cunningham" userId="67e8d9ba-4582-42f1-b26c-e866daa7f65b" providerId="ADAL" clId="{7CF650E2-9DB0-464C-9F1E-A424D15E1F43}" dt="2024-11-03T00:35:33.856" v="1692" actId="1076"/>
        <pc:sldMkLst>
          <pc:docMk/>
          <pc:sldMk cId="2869622560" sldId="1074"/>
        </pc:sldMkLst>
        <pc:spChg chg="mod">
          <ac:chgData name="Alisdair Cunningham" userId="67e8d9ba-4582-42f1-b26c-e866daa7f65b" providerId="ADAL" clId="{7CF650E2-9DB0-464C-9F1E-A424D15E1F43}" dt="2024-11-03T00:12:31.988" v="1146" actId="20577"/>
          <ac:spMkLst>
            <pc:docMk/>
            <pc:sldMk cId="2869622560" sldId="1074"/>
            <ac:spMk id="2" creationId="{DC9A2EEF-2EEC-7867-97E6-B00B7F689BF4}"/>
          </ac:spMkLst>
        </pc:spChg>
        <pc:spChg chg="mod">
          <ac:chgData name="Alisdair Cunningham" userId="67e8d9ba-4582-42f1-b26c-e866daa7f65b" providerId="ADAL" clId="{7CF650E2-9DB0-464C-9F1E-A424D15E1F43}" dt="2024-11-03T00:35:28.440" v="1689" actId="14100"/>
          <ac:spMkLst>
            <pc:docMk/>
            <pc:sldMk cId="2869622560" sldId="1074"/>
            <ac:spMk id="3" creationId="{69FB9C04-D1AB-2ADE-8713-75FD81B9099D}"/>
          </ac:spMkLst>
        </pc:spChg>
        <pc:picChg chg="mod modCrop">
          <ac:chgData name="Alisdair Cunningham" userId="67e8d9ba-4582-42f1-b26c-e866daa7f65b" providerId="ADAL" clId="{7CF650E2-9DB0-464C-9F1E-A424D15E1F43}" dt="2024-11-03T00:35:33.856" v="1692" actId="1076"/>
          <ac:picMkLst>
            <pc:docMk/>
            <pc:sldMk cId="2869622560" sldId="1074"/>
            <ac:picMk id="6" creationId="{9059EAB1-ED27-D626-EE4D-2422B461939A}"/>
          </ac:picMkLst>
        </pc:picChg>
        <pc:picChg chg="add mod">
          <ac:chgData name="Alisdair Cunningham" userId="67e8d9ba-4582-42f1-b26c-e866daa7f65b" providerId="ADAL" clId="{7CF650E2-9DB0-464C-9F1E-A424D15E1F43}" dt="2024-11-03T00:32:14.613" v="1684" actId="1076"/>
          <ac:picMkLst>
            <pc:docMk/>
            <pc:sldMk cId="2869622560" sldId="1074"/>
            <ac:picMk id="7" creationId="{7156249E-EAD4-4723-1648-A3EAEE296A28}"/>
          </ac:picMkLst>
        </pc:picChg>
        <pc:picChg chg="add mod">
          <ac:chgData name="Alisdair Cunningham" userId="67e8d9ba-4582-42f1-b26c-e866daa7f65b" providerId="ADAL" clId="{7CF650E2-9DB0-464C-9F1E-A424D15E1F43}" dt="2024-11-03T00:35:30.630" v="1690" actId="1076"/>
          <ac:picMkLst>
            <pc:docMk/>
            <pc:sldMk cId="2869622560" sldId="1074"/>
            <ac:picMk id="9" creationId="{77D76AC5-E787-CBE0-6821-768789DB93A7}"/>
          </ac:picMkLst>
        </pc:picChg>
      </pc:sldChg>
      <pc:sldChg chg="addSp delSp modSp add mod">
        <pc:chgData name="Alisdair Cunningham" userId="67e8d9ba-4582-42f1-b26c-e866daa7f65b" providerId="ADAL" clId="{7CF650E2-9DB0-464C-9F1E-A424D15E1F43}" dt="2024-11-04T18:32:21.283" v="1935" actId="20577"/>
        <pc:sldMkLst>
          <pc:docMk/>
          <pc:sldMk cId="1314665999" sldId="1075"/>
        </pc:sldMkLst>
        <pc:spChg chg="mod">
          <ac:chgData name="Alisdair Cunningham" userId="67e8d9ba-4582-42f1-b26c-e866daa7f65b" providerId="ADAL" clId="{7CF650E2-9DB0-464C-9F1E-A424D15E1F43}" dt="2024-11-03T00:48:39.421" v="1922" actId="14100"/>
          <ac:spMkLst>
            <pc:docMk/>
            <pc:sldMk cId="1314665999" sldId="1075"/>
            <ac:spMk id="2" creationId="{DC9A2EEF-2EEC-7867-97E6-B00B7F689BF4}"/>
          </ac:spMkLst>
        </pc:spChg>
        <pc:spChg chg="mod">
          <ac:chgData name="Alisdair Cunningham" userId="67e8d9ba-4582-42f1-b26c-e866daa7f65b" providerId="ADAL" clId="{7CF650E2-9DB0-464C-9F1E-A424D15E1F43}" dt="2024-11-04T18:32:21.283" v="1935" actId="20577"/>
          <ac:spMkLst>
            <pc:docMk/>
            <pc:sldMk cId="1314665999" sldId="1075"/>
            <ac:spMk id="3" creationId="{69FB9C04-D1AB-2ADE-8713-75FD81B9099D}"/>
          </ac:spMkLst>
        </pc:spChg>
        <pc:picChg chg="del mod">
          <ac:chgData name="Alisdair Cunningham" userId="67e8d9ba-4582-42f1-b26c-e866daa7f65b" providerId="ADAL" clId="{7CF650E2-9DB0-464C-9F1E-A424D15E1F43}" dt="2024-11-03T00:50:10.559" v="1928" actId="478"/>
          <ac:picMkLst>
            <pc:docMk/>
            <pc:sldMk cId="1314665999" sldId="1075"/>
            <ac:picMk id="6" creationId="{9059EAB1-ED27-D626-EE4D-2422B461939A}"/>
          </ac:picMkLst>
        </pc:picChg>
        <pc:picChg chg="add mod">
          <ac:chgData name="Alisdair Cunningham" userId="67e8d9ba-4582-42f1-b26c-e866daa7f65b" providerId="ADAL" clId="{7CF650E2-9DB0-464C-9F1E-A424D15E1F43}" dt="2024-11-03T00:50:19.512" v="1931" actId="1076"/>
          <ac:picMkLst>
            <pc:docMk/>
            <pc:sldMk cId="1314665999" sldId="1075"/>
            <ac:picMk id="3074" creationId="{1636775F-47BC-2FAB-E850-CB3727D3D3F8}"/>
          </ac:picMkLst>
        </pc:picChg>
      </pc:sldChg>
      <pc:sldChg chg="modSp add modAnim">
        <pc:chgData name="Alisdair Cunningham" userId="67e8d9ba-4582-42f1-b26c-e866daa7f65b" providerId="ADAL" clId="{7CF650E2-9DB0-464C-9F1E-A424D15E1F43}" dt="2024-11-04T18:37:44.829" v="1965" actId="20577"/>
        <pc:sldMkLst>
          <pc:docMk/>
          <pc:sldMk cId="3237453256" sldId="1076"/>
        </pc:sldMkLst>
        <pc:spChg chg="mod">
          <ac:chgData name="Alisdair Cunningham" userId="67e8d9ba-4582-42f1-b26c-e866daa7f65b" providerId="ADAL" clId="{7CF650E2-9DB0-464C-9F1E-A424D15E1F43}" dt="2024-11-04T18:37:44.829" v="1965" actId="20577"/>
          <ac:spMkLst>
            <pc:docMk/>
            <pc:sldMk cId="3237453256" sldId="1076"/>
            <ac:spMk id="132099" creationId="{00000000-0000-0000-0000-000000000000}"/>
          </ac:spMkLst>
        </pc:spChg>
      </pc:sldChg>
      <pc:sldChg chg="addSp delSp modSp add mod">
        <pc:chgData name="Alisdair Cunningham" userId="67e8d9ba-4582-42f1-b26c-e866daa7f65b" providerId="ADAL" clId="{7CF650E2-9DB0-464C-9F1E-A424D15E1F43}" dt="2024-11-03T00:36:43.635" v="1708" actId="1076"/>
        <pc:sldMkLst>
          <pc:docMk/>
          <pc:sldMk cId="1552931674" sldId="1077"/>
        </pc:sldMkLst>
        <pc:spChg chg="mod">
          <ac:chgData name="Alisdair Cunningham" userId="67e8d9ba-4582-42f1-b26c-e866daa7f65b" providerId="ADAL" clId="{7CF650E2-9DB0-464C-9F1E-A424D15E1F43}" dt="2024-11-03T00:36:43.635" v="1708" actId="1076"/>
          <ac:spMkLst>
            <pc:docMk/>
            <pc:sldMk cId="1552931674" sldId="1077"/>
            <ac:spMk id="3" creationId="{69FB9C04-D1AB-2ADE-8713-75FD81B9099D}"/>
          </ac:spMkLst>
        </pc:spChg>
        <pc:picChg chg="del">
          <ac:chgData name="Alisdair Cunningham" userId="67e8d9ba-4582-42f1-b26c-e866daa7f65b" providerId="ADAL" clId="{7CF650E2-9DB0-464C-9F1E-A424D15E1F43}" dt="2024-11-03T00:35:36.321" v="1693" actId="478"/>
          <ac:picMkLst>
            <pc:docMk/>
            <pc:sldMk cId="1552931674" sldId="1077"/>
            <ac:picMk id="6" creationId="{9059EAB1-ED27-D626-EE4D-2422B461939A}"/>
          </ac:picMkLst>
        </pc:picChg>
        <pc:picChg chg="mod ord">
          <ac:chgData name="Alisdair Cunningham" userId="67e8d9ba-4582-42f1-b26c-e866daa7f65b" providerId="ADAL" clId="{7CF650E2-9DB0-464C-9F1E-A424D15E1F43}" dt="2024-11-03T00:36:31.988" v="1706" actId="1076"/>
          <ac:picMkLst>
            <pc:docMk/>
            <pc:sldMk cId="1552931674" sldId="1077"/>
            <ac:picMk id="7" creationId="{7156249E-EAD4-4723-1648-A3EAEE296A28}"/>
          </ac:picMkLst>
        </pc:picChg>
        <pc:picChg chg="add del">
          <ac:chgData name="Alisdair Cunningham" userId="67e8d9ba-4582-42f1-b26c-e866daa7f65b" providerId="ADAL" clId="{7CF650E2-9DB0-464C-9F1E-A424D15E1F43}" dt="2024-11-03T00:35:49.850" v="1697" actId="478"/>
          <ac:picMkLst>
            <pc:docMk/>
            <pc:sldMk cId="1552931674" sldId="1077"/>
            <ac:picMk id="8" creationId="{36B4B339-0E34-38B6-A89A-7C5A66264352}"/>
          </ac:picMkLst>
        </pc:picChg>
        <pc:picChg chg="del">
          <ac:chgData name="Alisdair Cunningham" userId="67e8d9ba-4582-42f1-b26c-e866daa7f65b" providerId="ADAL" clId="{7CF650E2-9DB0-464C-9F1E-A424D15E1F43}" dt="2024-11-03T00:35:38.281" v="1694" actId="478"/>
          <ac:picMkLst>
            <pc:docMk/>
            <pc:sldMk cId="1552931674" sldId="1077"/>
            <ac:picMk id="9" creationId="{77D76AC5-E787-CBE0-6821-768789DB93A7}"/>
          </ac:picMkLst>
        </pc:picChg>
        <pc:picChg chg="add mod">
          <ac:chgData name="Alisdair Cunningham" userId="67e8d9ba-4582-42f1-b26c-e866daa7f65b" providerId="ADAL" clId="{7CF650E2-9DB0-464C-9F1E-A424D15E1F43}" dt="2024-11-03T00:36:18.632" v="1701" actId="1076"/>
          <ac:picMkLst>
            <pc:docMk/>
            <pc:sldMk cId="1552931674" sldId="1077"/>
            <ac:picMk id="13" creationId="{29F8603A-9B3F-5F34-4F16-B817EB3B08E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BEB9B5-C78A-4289-A20A-5CD5902DB6A1}" type="datetimeFigureOut">
              <a:rPr lang="en-GB" smtClean="0"/>
              <a:t>31/10/2024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144C3E-F0D9-414C-AC59-E5CEAB7A397F}" type="slidenum">
              <a:rPr lang="en-GB" smtClean="0"/>
              <a:t>‹#›</a:t>
            </a:fld>
            <a:endParaRPr lang="en-GB"/>
          </a:p>
        </p:txBody>
      </p:sp>
    </p:spTree>
    <p:extLst>
      <p:ext uri="{BB962C8B-B14F-4D97-AF65-F5344CB8AC3E}">
        <p14:creationId xmlns:p14="http://schemas.microsoft.com/office/powerpoint/2010/main" val="4187722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gov.uk/government/collections/planning-practice-guidance"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2336AB1F-6A43-5DE4-9DD5-C0BAC40DD4A8}"/>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D8AF267-4E34-431A-8B11-F5ADCE7B82FA}" type="slidenum">
              <a:rPr lang="en-US" altLang="en-US">
                <a:ea typeface="MS PGothic" panose="020B0600070205080204" pitchFamily="34" charset="-128"/>
              </a:rPr>
              <a:pPr eaLnBrk="1" hangingPunct="1">
                <a:spcBef>
                  <a:spcPct val="0"/>
                </a:spcBef>
              </a:pPr>
              <a:t>2</a:t>
            </a:fld>
            <a:endParaRPr lang="en-US" altLang="en-US">
              <a:ea typeface="MS PGothic" panose="020B0600070205080204" pitchFamily="34" charset="-128"/>
            </a:endParaRPr>
          </a:p>
        </p:txBody>
      </p:sp>
      <p:sp>
        <p:nvSpPr>
          <p:cNvPr id="63491" name="Rectangle 2">
            <a:extLst>
              <a:ext uri="{FF2B5EF4-FFF2-40B4-BE49-F238E27FC236}">
                <a16:creationId xmlns:a16="http://schemas.microsoft.com/office/drawing/2014/main" id="{5CDEBAAA-AAC3-07AA-AEF5-4FFEAE3A9698}"/>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82A2115A-307F-2968-7947-C7EDF7A3A488}"/>
              </a:ext>
            </a:extLst>
          </p:cNvPr>
          <p:cNvSpPr>
            <a:spLocks noGrp="1" noChangeArrowheads="1"/>
          </p:cNvSpPr>
          <p:nvPr>
            <p:ph type="body" idx="1"/>
          </p:nvPr>
        </p:nvSpPr>
        <p:spPr>
          <a:noFill/>
        </p:spPr>
        <p:txBody>
          <a:bodyPr/>
          <a:lstStyle/>
          <a:p>
            <a:pPr eaLnBrk="1" hangingPunct="1"/>
            <a:r>
              <a:rPr lang="en-GB" altLang="en-US" dirty="0">
                <a:latin typeface="Arial" panose="020B0604020202020204" pitchFamily="34" charset="0"/>
                <a:ea typeface="MS PGothic" panose="020B0600070205080204" pitchFamily="34" charset="-128"/>
              </a:rPr>
              <a:t>These are the main elements of the planning system that Members making decisions need to be familiar with.</a:t>
            </a:r>
          </a:p>
          <a:p>
            <a:pPr eaLnBrk="1" hangingPunct="1"/>
            <a:r>
              <a:rPr lang="en-GB" altLang="en-US" dirty="0">
                <a:latin typeface="Arial" panose="020B0604020202020204" pitchFamily="34" charset="0"/>
                <a:ea typeface="MS PGothic" panose="020B0600070205080204" pitchFamily="34" charset="-128"/>
              </a:rPr>
              <a:t>From the basics of </a:t>
            </a:r>
            <a:r>
              <a:rPr lang="ja-JP" altLang="en-GB" dirty="0">
                <a:latin typeface="Arial" panose="020B0604020202020204" pitchFamily="34" charset="0"/>
              </a:rPr>
              <a:t>“</a:t>
            </a:r>
            <a:r>
              <a:rPr lang="en-GB" altLang="ja-JP" dirty="0">
                <a:latin typeface="Arial" panose="020B0604020202020204" pitchFamily="34" charset="0"/>
              </a:rPr>
              <a:t>What is planning? </a:t>
            </a:r>
            <a:r>
              <a:rPr lang="ja-JP" altLang="en-GB" dirty="0">
                <a:latin typeface="Arial" panose="020B0604020202020204" pitchFamily="34" charset="0"/>
              </a:rPr>
              <a:t>“</a:t>
            </a:r>
            <a:r>
              <a:rPr lang="en-GB" altLang="ja-JP" dirty="0">
                <a:latin typeface="Arial" panose="020B0604020202020204" pitchFamily="34" charset="0"/>
              </a:rPr>
              <a:t> to essential technical and legal procedures such as enforcement and planning obligations. </a:t>
            </a:r>
            <a:endParaRPr lang="en-GB" altLang="en-US" dirty="0">
              <a:latin typeface="Arial" panose="020B0604020202020204" pitchFamily="34" charset="0"/>
              <a:ea typeface="MS PGothic"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3</a:t>
            </a:fld>
            <a:endParaRPr lang="en-GB"/>
          </a:p>
        </p:txBody>
      </p:sp>
    </p:spTree>
    <p:extLst>
      <p:ext uri="{BB962C8B-B14F-4D97-AF65-F5344CB8AC3E}">
        <p14:creationId xmlns:p14="http://schemas.microsoft.com/office/powerpoint/2010/main" val="243541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4</a:t>
            </a:fld>
            <a:endParaRPr lang="en-GB"/>
          </a:p>
        </p:txBody>
      </p:sp>
    </p:spTree>
    <p:extLst>
      <p:ext uri="{BB962C8B-B14F-4D97-AF65-F5344CB8AC3E}">
        <p14:creationId xmlns:p14="http://schemas.microsoft.com/office/powerpoint/2010/main" val="129028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2336AB1F-6A43-5DE4-9DD5-C0BAC40DD4A8}"/>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D8AF267-4E34-431A-8B11-F5ADCE7B82FA}" type="slidenum">
              <a:rPr lang="en-US" altLang="en-US">
                <a:ea typeface="MS PGothic" panose="020B0600070205080204" pitchFamily="34" charset="-128"/>
              </a:rPr>
              <a:pPr eaLnBrk="1" hangingPunct="1">
                <a:spcBef>
                  <a:spcPct val="0"/>
                </a:spcBef>
              </a:pPr>
              <a:t>5</a:t>
            </a:fld>
            <a:endParaRPr lang="en-US" altLang="en-US">
              <a:ea typeface="MS PGothic" panose="020B0600070205080204" pitchFamily="34" charset="-128"/>
            </a:endParaRPr>
          </a:p>
        </p:txBody>
      </p:sp>
      <p:sp>
        <p:nvSpPr>
          <p:cNvPr id="63491" name="Rectangle 2">
            <a:extLst>
              <a:ext uri="{FF2B5EF4-FFF2-40B4-BE49-F238E27FC236}">
                <a16:creationId xmlns:a16="http://schemas.microsoft.com/office/drawing/2014/main" id="{5CDEBAAA-AAC3-07AA-AEF5-4FFEAE3A9698}"/>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82A2115A-307F-2968-7947-C7EDF7A3A488}"/>
              </a:ext>
            </a:extLst>
          </p:cNvPr>
          <p:cNvSpPr>
            <a:spLocks noGrp="1" noChangeArrowheads="1"/>
          </p:cNvSpPr>
          <p:nvPr>
            <p:ph type="body" idx="1"/>
          </p:nvPr>
        </p:nvSpPr>
        <p:spPr>
          <a:noFill/>
        </p:spPr>
        <p:txBody>
          <a:bodyPr/>
          <a:lstStyle/>
          <a:p>
            <a:pPr eaLnBrk="1" hangingPunct="1"/>
            <a:r>
              <a:rPr lang="en-GB" altLang="en-US" dirty="0">
                <a:latin typeface="Arial" panose="020B0604020202020204" pitchFamily="34" charset="0"/>
                <a:ea typeface="MS PGothic" panose="020B0600070205080204" pitchFamily="34" charset="-128"/>
              </a:rPr>
              <a:t>These are the main elements of the planning system that Members making decisions need to be familiar with.</a:t>
            </a:r>
          </a:p>
          <a:p>
            <a:pPr eaLnBrk="1" hangingPunct="1"/>
            <a:r>
              <a:rPr lang="en-GB" altLang="en-US" dirty="0">
                <a:latin typeface="Arial" panose="020B0604020202020204" pitchFamily="34" charset="0"/>
                <a:ea typeface="MS PGothic" panose="020B0600070205080204" pitchFamily="34" charset="-128"/>
              </a:rPr>
              <a:t>From the basics of </a:t>
            </a:r>
            <a:r>
              <a:rPr lang="ja-JP" altLang="en-GB" dirty="0">
                <a:latin typeface="Arial" panose="020B0604020202020204" pitchFamily="34" charset="0"/>
              </a:rPr>
              <a:t>“</a:t>
            </a:r>
            <a:r>
              <a:rPr lang="en-GB" altLang="ja-JP" dirty="0">
                <a:latin typeface="Arial" panose="020B0604020202020204" pitchFamily="34" charset="0"/>
              </a:rPr>
              <a:t>What is planning? </a:t>
            </a:r>
            <a:r>
              <a:rPr lang="ja-JP" altLang="en-GB" dirty="0">
                <a:latin typeface="Arial" panose="020B0604020202020204" pitchFamily="34" charset="0"/>
              </a:rPr>
              <a:t>“</a:t>
            </a:r>
            <a:r>
              <a:rPr lang="en-GB" altLang="ja-JP" dirty="0">
                <a:latin typeface="Arial" panose="020B0604020202020204" pitchFamily="34" charset="0"/>
              </a:rPr>
              <a:t> to essential technical and legal procedures such as enforcement and planning obligations. </a:t>
            </a:r>
            <a:endParaRPr lang="en-GB" altLang="en-US" dirty="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366860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E7AEABDC-FCA3-A22C-80CF-AF823E4B7F1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DE85D10-CA68-4D61-90D8-54355B2E5B09}" type="slidenum">
              <a:rPr lang="en-US" altLang="en-US">
                <a:ea typeface="MS PGothic" panose="020B0600070205080204" pitchFamily="34" charset="-128"/>
              </a:rPr>
              <a:pPr eaLnBrk="1" hangingPunct="1">
                <a:spcBef>
                  <a:spcPct val="0"/>
                </a:spcBef>
              </a:pPr>
              <a:t>6</a:t>
            </a:fld>
            <a:endParaRPr lang="en-US" altLang="en-US">
              <a:ea typeface="MS PGothic" panose="020B0600070205080204" pitchFamily="34" charset="-128"/>
            </a:endParaRPr>
          </a:p>
        </p:txBody>
      </p:sp>
      <p:sp>
        <p:nvSpPr>
          <p:cNvPr id="66563" name="Rectangle 2">
            <a:extLst>
              <a:ext uri="{FF2B5EF4-FFF2-40B4-BE49-F238E27FC236}">
                <a16:creationId xmlns:a16="http://schemas.microsoft.com/office/drawing/2014/main" id="{601FE394-B391-E354-545A-D420818BAAD5}"/>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9BE598F1-4970-9E88-1BB3-579704693A5F}"/>
              </a:ext>
            </a:extLst>
          </p:cNvPr>
          <p:cNvSpPr>
            <a:spLocks noGrp="1" noChangeArrowheads="1"/>
          </p:cNvSpPr>
          <p:nvPr>
            <p:ph type="body" idx="1"/>
          </p:nvPr>
        </p:nvSpPr>
        <p:spPr>
          <a:noFill/>
        </p:spPr>
        <p:txBody>
          <a:bodyPr/>
          <a:lstStyle/>
          <a:p>
            <a:r>
              <a:rPr lang="en-GB" altLang="en-US">
                <a:latin typeface="Arial" panose="020B0604020202020204" pitchFamily="34" charset="0"/>
                <a:ea typeface="MS PGothic" panose="020B0600070205080204" pitchFamily="34" charset="-128"/>
              </a:rPr>
              <a:t>Planning is about big things. </a:t>
            </a:r>
          </a:p>
          <a:p>
            <a:endParaRPr lang="en-GB" altLang="en-US">
              <a:latin typeface="Arial" panose="020B0604020202020204" pitchFamily="34" charset="0"/>
              <a:ea typeface="MS PGothic" panose="020B0600070205080204" pitchFamily="34" charset="-128"/>
            </a:endParaRPr>
          </a:p>
          <a:p>
            <a:r>
              <a:rPr lang="en-GB" altLang="en-US">
                <a:latin typeface="Arial" panose="020B0604020202020204" pitchFamily="34" charset="0"/>
                <a:ea typeface="MS PGothic" panose="020B0600070205080204" pitchFamily="34" charset="-128"/>
              </a:rPr>
              <a:t>Planning is about sustainable development – balancing the economic, environmental and social impacts of new development. Planning is not just about dealing with planning applications; the plan you have, and the decisions then made on applications, will impact on housing, job creation, climate change, investment, infrastructure and the quality of people’s lives. That is one of the reasons why planning is often controversial. Finding the right balance between different objectives is what makes your job challenging and exciting. </a:t>
            </a:r>
          </a:p>
          <a:p>
            <a:endParaRPr lang="en-GB" altLang="en-US">
              <a:latin typeface="Arial" panose="020B0604020202020204" pitchFamily="34" charset="0"/>
              <a:ea typeface="MS PGothic" panose="020B0600070205080204" pitchFamily="34" charset="-128"/>
            </a:endParaRPr>
          </a:p>
          <a:p>
            <a:r>
              <a:rPr lang="en-US" altLang="en-US">
                <a:latin typeface="Arial" panose="020B0604020202020204" pitchFamily="34" charset="0"/>
              </a:rPr>
              <a:t>We are striving to plan for and deliver sustainable development.  This is about positive growth – making economic, environmental and social progress for this and future generations.</a:t>
            </a:r>
          </a:p>
          <a:p>
            <a:r>
              <a:rPr lang="en-US" altLang="en-US">
                <a:latin typeface="Arial" panose="020B0604020202020204" pitchFamily="34" charset="0"/>
              </a:rPr>
              <a:t>The planning system is about helping to make this happen. </a:t>
            </a:r>
            <a:endParaRPr lang="en-GB" altLang="en-US">
              <a:latin typeface="Arial" panose="020B0604020202020204" pitchFamily="34" charset="0"/>
              <a:ea typeface="MS PGothic" panose="020B0600070205080204" pitchFamily="34" charset="-128"/>
            </a:endParaRPr>
          </a:p>
          <a:p>
            <a:endParaRPr lang="en-GB" altLang="en-US">
              <a:latin typeface="Arial" panose="020B0604020202020204" pitchFamily="34" charset="0"/>
              <a:ea typeface="MS PGothic" panose="020B0600070205080204" pitchFamily="34" charset="-128"/>
            </a:endParaRPr>
          </a:p>
          <a:p>
            <a:r>
              <a:rPr lang="en-GB" altLang="en-US">
                <a:latin typeface="Arial" panose="020B0604020202020204" pitchFamily="34" charset="0"/>
                <a:ea typeface="MS PGothic" panose="020B0600070205080204" pitchFamily="34" charset="-128"/>
              </a:rPr>
              <a:t>There are two main aspects to planning in local government – writing and implementing a plan, and dealing with planning applications. Underpinning both of these areas is the need for community involvement – something you can take a lead role in. </a:t>
            </a:r>
          </a:p>
          <a:p>
            <a:endParaRPr lang="en-GB" altLang="en-US">
              <a:latin typeface="Arial" panose="020B0604020202020204" pitchFamily="34" charset="0"/>
              <a:ea typeface="MS PGothic" panose="020B0600070205080204" pitchFamily="34" charset="-128"/>
            </a:endParaRPr>
          </a:p>
          <a:p>
            <a:endParaRPr lang="en-GB" altLang="en-US">
              <a:latin typeface="Arial" panose="020B0604020202020204" pitchFamily="34" charset="0"/>
              <a:ea typeface="MS PGothic" panose="020B0600070205080204" pitchFamily="34" charset="-128"/>
            </a:endParaRPr>
          </a:p>
          <a:p>
            <a:pPr eaLnBrk="1" hangingPunct="1"/>
            <a:endParaRPr lang="en-GB"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2EF468DB-E51D-EC73-3C2D-68B341B8472C}"/>
              </a:ext>
            </a:extLst>
          </p:cNvPr>
          <p:cNvSpPr>
            <a:spLocks noGrp="1" noRot="1" noChangeAspect="1" noTextEdit="1"/>
          </p:cNvSpPr>
          <p:nvPr>
            <p:ph type="sldImg"/>
          </p:nvPr>
        </p:nvSpPr>
        <p:spPr>
          <a:ln/>
        </p:spPr>
      </p:sp>
      <p:sp>
        <p:nvSpPr>
          <p:cNvPr id="67587" name="Notes Placeholder 2">
            <a:extLst>
              <a:ext uri="{FF2B5EF4-FFF2-40B4-BE49-F238E27FC236}">
                <a16:creationId xmlns:a16="http://schemas.microsoft.com/office/drawing/2014/main" id="{1105B665-EA09-FFE0-16A2-8E770B628387}"/>
              </a:ext>
            </a:extLst>
          </p:cNvPr>
          <p:cNvSpPr>
            <a:spLocks noGrp="1"/>
          </p:cNvSpPr>
          <p:nvPr>
            <p:ph type="body" idx="1"/>
          </p:nvPr>
        </p:nvSpPr>
        <p:spPr>
          <a:noFill/>
        </p:spPr>
        <p:txBody>
          <a:bodyPr/>
          <a:lstStyle/>
          <a:p>
            <a:r>
              <a:rPr lang="en-GB" altLang="en-US" dirty="0">
                <a:latin typeface="Arial" panose="020B0604020202020204" pitchFamily="34" charset="0"/>
              </a:rPr>
              <a:t>Sometimes these are very difficult – hard choices to make. </a:t>
            </a:r>
          </a:p>
          <a:p>
            <a:endParaRPr lang="en-GB" altLang="en-US" dirty="0">
              <a:latin typeface="Arial" panose="020B0604020202020204" pitchFamily="34" charset="0"/>
            </a:endParaRPr>
          </a:p>
          <a:p>
            <a:r>
              <a:rPr lang="en-US" altLang="en-US" dirty="0">
                <a:latin typeface="Arial" panose="020B0604020202020204" pitchFamily="34" charset="0"/>
              </a:rPr>
              <a:t>Planning decisions made directly affect the right of people to use their and is a quasi judicial process.  Planning processes are established by planning laws and regulations. Responding to a perception that planning is a barrier to growth, the Government has been implementing a series of reforms, aimed at reducing complexity and regulation, and enabling greater local input to planning. </a:t>
            </a:r>
          </a:p>
          <a:p>
            <a:endParaRPr lang="en-GB" altLang="en-US" dirty="0">
              <a:latin typeface="Arial" panose="020B0604020202020204" pitchFamily="34" charset="0"/>
            </a:endParaRPr>
          </a:p>
        </p:txBody>
      </p:sp>
      <p:sp>
        <p:nvSpPr>
          <p:cNvPr id="67588" name="Slide Number Placeholder 3">
            <a:extLst>
              <a:ext uri="{FF2B5EF4-FFF2-40B4-BE49-F238E27FC236}">
                <a16:creationId xmlns:a16="http://schemas.microsoft.com/office/drawing/2014/main" id="{122E3BB5-A8AB-6C04-BF1E-C0C8838272C7}"/>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3D01A3F-6EFD-44EF-ABB6-A5FD6329AA46}" type="slidenum">
              <a:rPr lang="en-US" altLang="en-US"/>
              <a:pPr eaLnBrk="1" hangingPunct="1">
                <a:spcBef>
                  <a:spcPct val="0"/>
                </a:spcBef>
              </a:pPr>
              <a:t>9</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err="1">
                <a:solidFill>
                  <a:srgbClr val="000000"/>
                </a:solidFill>
                <a:effectLst/>
                <a:latin typeface="Times New Roman" panose="02020603050405020304" pitchFamily="18" charset="0"/>
              </a:rPr>
              <a:t>Harashina</a:t>
            </a:r>
            <a:r>
              <a:rPr lang="en-GB" b="0" i="0" dirty="0">
                <a:solidFill>
                  <a:srgbClr val="000000"/>
                </a:solidFill>
                <a:effectLst/>
                <a:latin typeface="Times New Roman" panose="02020603050405020304" pitchFamily="18" charset="0"/>
              </a:rPr>
              <a:t>, Sachihiko (1996), "Environmental Planning on Urban Level". Discussion Paper 96-6. Tokyo: Dept. of Social Engineering, Tokyo Institute of Technology.</a:t>
            </a:r>
          </a:p>
          <a:p>
            <a:pPr algn="l">
              <a:buFont typeface="Arial" panose="020B0604020202020204" pitchFamily="34" charset="0"/>
              <a:buChar char="•"/>
            </a:pPr>
            <a:r>
              <a:rPr lang="en-GB" b="0" i="0" dirty="0">
                <a:solidFill>
                  <a:srgbClr val="000000"/>
                </a:solidFill>
                <a:effectLst/>
                <a:latin typeface="Times New Roman" panose="02020603050405020304" pitchFamily="18" charset="0"/>
              </a:rPr>
              <a:t>Miller, Donald and Gert de Roo (1997), </a:t>
            </a:r>
            <a:r>
              <a:rPr lang="en-GB" b="0" i="1" dirty="0">
                <a:solidFill>
                  <a:srgbClr val="000000"/>
                </a:solidFill>
                <a:effectLst/>
                <a:latin typeface="Times New Roman" panose="02020603050405020304" pitchFamily="18" charset="0"/>
              </a:rPr>
              <a:t>Urban Environmental Planning</a:t>
            </a:r>
            <a:r>
              <a:rPr lang="en-GB" b="0" i="0" dirty="0">
                <a:solidFill>
                  <a:srgbClr val="000000"/>
                </a:solidFill>
                <a:effectLst/>
                <a:latin typeface="Times New Roman" panose="02020603050405020304" pitchFamily="18" charset="0"/>
              </a:rPr>
              <a:t>. Avebury Publishers.</a:t>
            </a:r>
          </a:p>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12</a:t>
            </a:fld>
            <a:endParaRPr lang="en-GB"/>
          </a:p>
        </p:txBody>
      </p:sp>
    </p:spTree>
    <p:extLst>
      <p:ext uri="{BB962C8B-B14F-4D97-AF65-F5344CB8AC3E}">
        <p14:creationId xmlns:p14="http://schemas.microsoft.com/office/powerpoint/2010/main" val="28015824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B4C9A295-57B4-F99D-D19B-A3819C7A29FA}"/>
              </a:ext>
            </a:extLst>
          </p:cNvPr>
          <p:cNvSpPr>
            <a:spLocks noGrp="1" noRot="1" noChangeAspect="1" noTextEdit="1"/>
          </p:cNvSpPr>
          <p:nvPr>
            <p:ph type="sldImg"/>
          </p:nvPr>
        </p:nvSpPr>
        <p:spPr>
          <a:ln/>
        </p:spPr>
      </p:sp>
      <p:sp>
        <p:nvSpPr>
          <p:cNvPr id="69635" name="Notes Placeholder 2">
            <a:extLst>
              <a:ext uri="{FF2B5EF4-FFF2-40B4-BE49-F238E27FC236}">
                <a16:creationId xmlns:a16="http://schemas.microsoft.com/office/drawing/2014/main" id="{2BEFFC24-18B9-50B6-99C9-A161083A14DE}"/>
              </a:ext>
            </a:extLst>
          </p:cNvPr>
          <p:cNvSpPr>
            <a:spLocks noGrp="1"/>
          </p:cNvSpPr>
          <p:nvPr>
            <p:ph type="body" idx="1"/>
          </p:nvPr>
        </p:nvSpPr>
        <p:spPr>
          <a:noFill/>
        </p:spPr>
        <p:txBody>
          <a:bodyPr/>
          <a:lstStyle/>
          <a:p>
            <a:endParaRPr lang="en-US" altLang="en-US">
              <a:latin typeface="Arial" panose="020B0604020202020204" pitchFamily="34" charset="0"/>
            </a:endParaRPr>
          </a:p>
        </p:txBody>
      </p:sp>
      <p:sp>
        <p:nvSpPr>
          <p:cNvPr id="69636" name="Slide Number Placeholder 3">
            <a:extLst>
              <a:ext uri="{FF2B5EF4-FFF2-40B4-BE49-F238E27FC236}">
                <a16:creationId xmlns:a16="http://schemas.microsoft.com/office/drawing/2014/main" id="{BF524FED-CED7-7E30-07FF-8BD0E7CAE8DA}"/>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EAFACC3E-F276-4EF9-86C8-63A345E69885}" type="slidenum">
              <a:rPr lang="en-US" altLang="en-US"/>
              <a:pPr eaLnBrk="1" hangingPunct="1">
                <a:spcBef>
                  <a:spcPct val="0"/>
                </a:spcBef>
              </a:pPr>
              <a:t>13</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16</a:t>
            </a:fld>
            <a:endParaRPr lang="en-GB"/>
          </a:p>
        </p:txBody>
      </p:sp>
    </p:spTree>
    <p:extLst>
      <p:ext uri="{BB962C8B-B14F-4D97-AF65-F5344CB8AC3E}">
        <p14:creationId xmlns:p14="http://schemas.microsoft.com/office/powerpoint/2010/main" val="3861564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17</a:t>
            </a:fld>
            <a:endParaRPr lang="en-GB"/>
          </a:p>
        </p:txBody>
      </p:sp>
    </p:spTree>
    <p:extLst>
      <p:ext uri="{BB962C8B-B14F-4D97-AF65-F5344CB8AC3E}">
        <p14:creationId xmlns:p14="http://schemas.microsoft.com/office/powerpoint/2010/main" val="664946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58CE0B1F-109B-ECF3-DAFD-03A6A8EDBDF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45C3BFB-20F1-4142-8DED-C1B542F45DB8}" type="slidenum">
              <a:rPr lang="en-US" altLang="en-US">
                <a:ea typeface="MS PGothic" panose="020B0600070205080204" pitchFamily="34" charset="-128"/>
              </a:rPr>
              <a:pPr eaLnBrk="1" hangingPunct="1">
                <a:spcBef>
                  <a:spcPct val="0"/>
                </a:spcBef>
              </a:pPr>
              <a:t>18</a:t>
            </a:fld>
            <a:endParaRPr lang="en-US" altLang="en-US">
              <a:ea typeface="MS PGothic" panose="020B0600070205080204" pitchFamily="34" charset="-128"/>
            </a:endParaRPr>
          </a:p>
        </p:txBody>
      </p:sp>
      <p:sp>
        <p:nvSpPr>
          <p:cNvPr id="70659" name="Rectangle 2">
            <a:extLst>
              <a:ext uri="{FF2B5EF4-FFF2-40B4-BE49-F238E27FC236}">
                <a16:creationId xmlns:a16="http://schemas.microsoft.com/office/drawing/2014/main" id="{E3DBD830-AC07-6F99-5380-874D35FFD405}"/>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7C1AEE6D-E705-9F91-7152-ED690ED813F1}"/>
              </a:ext>
            </a:extLst>
          </p:cNvPr>
          <p:cNvSpPr>
            <a:spLocks noGrp="1" noChangeArrowheads="1"/>
          </p:cNvSpPr>
          <p:nvPr>
            <p:ph type="body" idx="1"/>
          </p:nvPr>
        </p:nvSpPr>
        <p:spPr>
          <a:noFill/>
        </p:spPr>
        <p:txBody>
          <a:bodyPr/>
          <a:lstStyle/>
          <a:p>
            <a:r>
              <a:rPr lang="en-US" altLang="en-US" dirty="0">
                <a:latin typeface="Arial" panose="020B0604020202020204" pitchFamily="34" charset="0"/>
                <a:ea typeface="MS PGothic" panose="020B0600070205080204" pitchFamily="34" charset="-128"/>
              </a:rPr>
              <a:t>There is a legal framework and a policy framework. </a:t>
            </a:r>
          </a:p>
          <a:p>
            <a:endParaRPr lang="en-US" altLang="en-US" dirty="0">
              <a:latin typeface="Arial" panose="020B0604020202020204" pitchFamily="34" charset="0"/>
              <a:ea typeface="MS PGothic" panose="020B0600070205080204" pitchFamily="34" charset="-128"/>
            </a:endParaRPr>
          </a:p>
          <a:p>
            <a:r>
              <a:rPr lang="en-US" altLang="en-US" dirty="0">
                <a:latin typeface="Arial" panose="020B0604020202020204" pitchFamily="34" charset="0"/>
                <a:ea typeface="MS PGothic" panose="020B0600070205080204" pitchFamily="34" charset="-128"/>
              </a:rPr>
              <a:t>Some examples of Statutory Instruments are:</a:t>
            </a:r>
          </a:p>
          <a:p>
            <a:r>
              <a:rPr lang="en-US" altLang="en-US" dirty="0">
                <a:latin typeface="Arial" panose="020B0604020202020204" pitchFamily="34" charset="0"/>
                <a:ea typeface="MS PGothic" panose="020B0600070205080204" pitchFamily="34" charset="-128"/>
              </a:rPr>
              <a:t>The Town and Country Planning (Local Planning) (England) Regulations 2012</a:t>
            </a:r>
          </a:p>
          <a:p>
            <a:r>
              <a:rPr lang="en-US" altLang="en-US" dirty="0">
                <a:latin typeface="Arial" panose="020B0604020202020204" pitchFamily="34" charset="0"/>
                <a:ea typeface="MS PGothic" panose="020B0600070205080204" pitchFamily="34" charset="-128"/>
              </a:rPr>
              <a:t>The Town and Country Planning (Development Management Procedure) (England) Order 2010 (and subsequent Amendments)</a:t>
            </a:r>
          </a:p>
          <a:p>
            <a:r>
              <a:rPr lang="en-US" altLang="en-US" dirty="0">
                <a:latin typeface="Arial" panose="020B0604020202020204" pitchFamily="34" charset="0"/>
                <a:ea typeface="MS PGothic" panose="020B0600070205080204" pitchFamily="34" charset="-128"/>
              </a:rPr>
              <a:t>The Community Infrastructure Levy Regulations 2010</a:t>
            </a:r>
          </a:p>
          <a:p>
            <a:r>
              <a:rPr lang="en-US" altLang="en-US" dirty="0">
                <a:latin typeface="Arial" panose="020B0604020202020204" pitchFamily="34" charset="0"/>
                <a:ea typeface="MS PGothic" panose="020B0600070205080204" pitchFamily="34" charset="-128"/>
              </a:rPr>
              <a:t>And again there are many others</a:t>
            </a:r>
          </a:p>
          <a:p>
            <a:endParaRPr lang="en-US" altLang="en-US" dirty="0">
              <a:latin typeface="Arial" panose="020B0604020202020204" pitchFamily="34" charset="0"/>
              <a:ea typeface="MS PGothic" panose="020B0600070205080204" pitchFamily="34" charset="-128"/>
            </a:endParaRPr>
          </a:p>
          <a:p>
            <a:r>
              <a:rPr lang="en-US" altLang="en-US" dirty="0">
                <a:latin typeface="Arial" panose="020B0604020202020204" pitchFamily="34" charset="0"/>
                <a:ea typeface="MS PGothic" panose="020B0600070205080204" pitchFamily="34" charset="-128"/>
              </a:rPr>
              <a:t>https://www.virtual-college.co.uk/resources/difference-between-legislation-and-regulation</a:t>
            </a:r>
          </a:p>
          <a:p>
            <a:pPr eaLnBrk="1" hangingPunct="1"/>
            <a:endParaRPr lang="en-GB" altLang="en-US" dirty="0">
              <a:latin typeface="Arial" panose="020B0604020202020204" pitchFamily="34" charset="0"/>
              <a:ea typeface="MS PGothic"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58CE0B1F-109B-ECF3-DAFD-03A6A8EDBDF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45C3BFB-20F1-4142-8DED-C1B542F45DB8}" type="slidenum">
              <a:rPr lang="en-US" altLang="en-US">
                <a:ea typeface="MS PGothic" panose="020B0600070205080204" pitchFamily="34" charset="-128"/>
              </a:rPr>
              <a:pPr eaLnBrk="1" hangingPunct="1">
                <a:spcBef>
                  <a:spcPct val="0"/>
                </a:spcBef>
              </a:pPr>
              <a:t>19</a:t>
            </a:fld>
            <a:endParaRPr lang="en-US" altLang="en-US">
              <a:ea typeface="MS PGothic" panose="020B0600070205080204" pitchFamily="34" charset="-128"/>
            </a:endParaRPr>
          </a:p>
        </p:txBody>
      </p:sp>
      <p:sp>
        <p:nvSpPr>
          <p:cNvPr id="70659" name="Rectangle 2">
            <a:extLst>
              <a:ext uri="{FF2B5EF4-FFF2-40B4-BE49-F238E27FC236}">
                <a16:creationId xmlns:a16="http://schemas.microsoft.com/office/drawing/2014/main" id="{E3DBD830-AC07-6F99-5380-874D35FFD405}"/>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7C1AEE6D-E705-9F91-7152-ED690ED813F1}"/>
              </a:ext>
            </a:extLst>
          </p:cNvPr>
          <p:cNvSpPr>
            <a:spLocks noGrp="1" noChangeArrowheads="1"/>
          </p:cNvSpPr>
          <p:nvPr>
            <p:ph type="body" idx="1"/>
          </p:nvPr>
        </p:nvSpPr>
        <p:spPr>
          <a:noFill/>
        </p:spPr>
        <p:txBody>
          <a:bodyPr/>
          <a:lstStyle/>
          <a:p>
            <a:r>
              <a:rPr lang="en-US" altLang="en-US" dirty="0">
                <a:latin typeface="Arial" panose="020B0604020202020204" pitchFamily="34" charset="0"/>
                <a:ea typeface="MS PGothic" panose="020B0600070205080204" pitchFamily="34" charset="-128"/>
              </a:rPr>
              <a:t>There is a legal framework and a policy framework. </a:t>
            </a:r>
          </a:p>
          <a:p>
            <a:endParaRPr lang="en-US" altLang="en-US" dirty="0">
              <a:latin typeface="Arial" panose="020B0604020202020204" pitchFamily="34" charset="0"/>
              <a:ea typeface="MS PGothic" panose="020B0600070205080204" pitchFamily="34" charset="-128"/>
            </a:endParaRPr>
          </a:p>
          <a:p>
            <a:endParaRPr lang="en-US" altLang="en-US" dirty="0">
              <a:latin typeface="Arial" panose="020B0604020202020204" pitchFamily="34" charset="0"/>
              <a:ea typeface="MS PGothic" panose="020B0600070205080204" pitchFamily="34" charset="-128"/>
            </a:endParaRPr>
          </a:p>
          <a:p>
            <a:endParaRPr lang="en-US" altLang="en-US" dirty="0">
              <a:latin typeface="Arial" panose="020B0604020202020204" pitchFamily="34" charset="0"/>
              <a:ea typeface="MS PGothic" panose="020B0600070205080204" pitchFamily="34" charset="-128"/>
            </a:endParaRPr>
          </a:p>
          <a:p>
            <a:r>
              <a:rPr lang="en-US" altLang="en-US" dirty="0">
                <a:latin typeface="Arial" panose="020B0604020202020204" pitchFamily="34" charset="0"/>
                <a:ea typeface="MS PGothic" panose="020B0600070205080204" pitchFamily="34" charset="-128"/>
              </a:rPr>
              <a:t>https://www.virtual-college.co.uk/resources/difference-between-legislation-and-regulation</a:t>
            </a:r>
          </a:p>
          <a:p>
            <a:pPr eaLnBrk="1" hangingPunct="1"/>
            <a:endParaRPr lang="en-GB" altLang="en-US" dirty="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694495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58CE0B1F-109B-ECF3-DAFD-03A6A8EDBDF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45C3BFB-20F1-4142-8DED-C1B542F45DB8}" type="slidenum">
              <a:rPr lang="en-US" altLang="en-US">
                <a:ea typeface="MS PGothic" panose="020B0600070205080204" pitchFamily="34" charset="-128"/>
              </a:rPr>
              <a:pPr eaLnBrk="1" hangingPunct="1">
                <a:spcBef>
                  <a:spcPct val="0"/>
                </a:spcBef>
              </a:pPr>
              <a:t>20</a:t>
            </a:fld>
            <a:endParaRPr lang="en-US" altLang="en-US">
              <a:ea typeface="MS PGothic" panose="020B0600070205080204" pitchFamily="34" charset="-128"/>
            </a:endParaRPr>
          </a:p>
        </p:txBody>
      </p:sp>
      <p:sp>
        <p:nvSpPr>
          <p:cNvPr id="70659" name="Rectangle 2">
            <a:extLst>
              <a:ext uri="{FF2B5EF4-FFF2-40B4-BE49-F238E27FC236}">
                <a16:creationId xmlns:a16="http://schemas.microsoft.com/office/drawing/2014/main" id="{E3DBD830-AC07-6F99-5380-874D35FFD405}"/>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7C1AEE6D-E705-9F91-7152-ED690ED813F1}"/>
              </a:ext>
            </a:extLst>
          </p:cNvPr>
          <p:cNvSpPr>
            <a:spLocks noGrp="1" noChangeArrowheads="1"/>
          </p:cNvSpPr>
          <p:nvPr>
            <p:ph type="body" idx="1"/>
          </p:nvPr>
        </p:nvSpPr>
        <p:spPr>
          <a:noFill/>
        </p:spPr>
        <p:txBody>
          <a:bodyPr/>
          <a:lstStyle/>
          <a:p>
            <a:r>
              <a:rPr lang="en-US" altLang="en-US" dirty="0">
                <a:latin typeface="Arial" panose="020B0604020202020204" pitchFamily="34" charset="0"/>
                <a:ea typeface="MS PGothic" panose="020B0600070205080204" pitchFamily="34" charset="-128"/>
              </a:rPr>
              <a:t>There is a legal framework and a policy framework. </a:t>
            </a:r>
          </a:p>
          <a:p>
            <a:endParaRPr lang="en-US" altLang="en-US" dirty="0">
              <a:latin typeface="Arial" panose="020B0604020202020204" pitchFamily="34" charset="0"/>
              <a:ea typeface="MS PGothic" panose="020B0600070205080204" pitchFamily="34" charset="-128"/>
            </a:endParaRPr>
          </a:p>
          <a:p>
            <a:r>
              <a:rPr lang="en-GB" b="0" i="0" dirty="0">
                <a:solidFill>
                  <a:srgbClr val="222222"/>
                </a:solidFill>
                <a:effectLst/>
                <a:latin typeface="Arial" panose="020B0604020202020204" pitchFamily="34" charset="0"/>
              </a:rPr>
              <a:t>Kosti, N., Levi-</a:t>
            </a:r>
            <a:r>
              <a:rPr lang="en-GB" b="0" i="0" dirty="0" err="1">
                <a:solidFill>
                  <a:srgbClr val="222222"/>
                </a:solidFill>
                <a:effectLst/>
                <a:latin typeface="Arial" panose="020B0604020202020204" pitchFamily="34" charset="0"/>
              </a:rPr>
              <a:t>Faur</a:t>
            </a:r>
            <a:r>
              <a:rPr lang="en-GB" b="0" i="0" dirty="0">
                <a:solidFill>
                  <a:srgbClr val="222222"/>
                </a:solidFill>
                <a:effectLst/>
                <a:latin typeface="Arial" panose="020B0604020202020204" pitchFamily="34" charset="0"/>
              </a:rPr>
              <a:t>, D. and Mor, G., 2019. Legislation and regulation: three analytical distinctions. </a:t>
            </a:r>
            <a:r>
              <a:rPr lang="en-GB" b="0" i="1" dirty="0">
                <a:solidFill>
                  <a:srgbClr val="222222"/>
                </a:solidFill>
                <a:effectLst/>
                <a:latin typeface="Arial" panose="020B0604020202020204" pitchFamily="34" charset="0"/>
              </a:rPr>
              <a:t>The theory and practice of legislation</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7</a:t>
            </a:r>
            <a:r>
              <a:rPr lang="en-GB" b="0" i="0" dirty="0">
                <a:solidFill>
                  <a:srgbClr val="222222"/>
                </a:solidFill>
                <a:effectLst/>
                <a:latin typeface="Arial" panose="020B0604020202020204" pitchFamily="34" charset="0"/>
              </a:rPr>
              <a:t>(3), pp.169-178.</a:t>
            </a:r>
            <a:endParaRPr lang="en-US" altLang="en-US" dirty="0">
              <a:latin typeface="Arial" panose="020B0604020202020204" pitchFamily="34" charset="0"/>
              <a:ea typeface="MS PGothic" panose="020B0600070205080204" pitchFamily="34" charset="-128"/>
            </a:endParaRPr>
          </a:p>
          <a:p>
            <a:endParaRPr lang="en-US" altLang="en-US" dirty="0">
              <a:latin typeface="Arial" panose="020B0604020202020204" pitchFamily="34" charset="0"/>
              <a:ea typeface="MS PGothic" panose="020B0600070205080204" pitchFamily="34" charset="-128"/>
            </a:endParaRPr>
          </a:p>
          <a:p>
            <a:r>
              <a:rPr lang="en-US" altLang="en-US" dirty="0">
                <a:latin typeface="Arial" panose="020B0604020202020204" pitchFamily="34" charset="0"/>
                <a:ea typeface="MS PGothic" panose="020B0600070205080204" pitchFamily="34" charset="-128"/>
              </a:rPr>
              <a:t>https://www.virtual-college.co.uk/resources/difference-between-legislation-and-regulation</a:t>
            </a:r>
          </a:p>
          <a:p>
            <a:pPr eaLnBrk="1" hangingPunct="1"/>
            <a:endParaRPr lang="en-GB" altLang="en-US" dirty="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2656613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58CE0B1F-109B-ECF3-DAFD-03A6A8EDBDF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45C3BFB-20F1-4142-8DED-C1B542F45DB8}" type="slidenum">
              <a:rPr lang="en-US" altLang="en-US">
                <a:ea typeface="MS PGothic" panose="020B0600070205080204" pitchFamily="34" charset="-128"/>
              </a:rPr>
              <a:pPr eaLnBrk="1" hangingPunct="1">
                <a:spcBef>
                  <a:spcPct val="0"/>
                </a:spcBef>
              </a:pPr>
              <a:t>21</a:t>
            </a:fld>
            <a:endParaRPr lang="en-US" altLang="en-US">
              <a:ea typeface="MS PGothic" panose="020B0600070205080204" pitchFamily="34" charset="-128"/>
            </a:endParaRPr>
          </a:p>
        </p:txBody>
      </p:sp>
      <p:sp>
        <p:nvSpPr>
          <p:cNvPr id="70659" name="Rectangle 2">
            <a:extLst>
              <a:ext uri="{FF2B5EF4-FFF2-40B4-BE49-F238E27FC236}">
                <a16:creationId xmlns:a16="http://schemas.microsoft.com/office/drawing/2014/main" id="{E3DBD830-AC07-6F99-5380-874D35FFD405}"/>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7C1AEE6D-E705-9F91-7152-ED690ED813F1}"/>
              </a:ext>
            </a:extLst>
          </p:cNvPr>
          <p:cNvSpPr>
            <a:spLocks noGrp="1" noChangeArrowheads="1"/>
          </p:cNvSpPr>
          <p:nvPr>
            <p:ph type="body" idx="1"/>
          </p:nvPr>
        </p:nvSpPr>
        <p:spPr>
          <a:noFill/>
        </p:spPr>
        <p:txBody>
          <a:bodyPr/>
          <a:lstStyle/>
          <a:p>
            <a:r>
              <a:rPr lang="en-US" altLang="en-US" dirty="0">
                <a:latin typeface="Arial" panose="020B0604020202020204" pitchFamily="34" charset="0"/>
                <a:ea typeface="MS PGothic" panose="020B0600070205080204" pitchFamily="34" charset="-128"/>
              </a:rPr>
              <a:t>There is a legal framework and a policy framework. </a:t>
            </a:r>
          </a:p>
          <a:p>
            <a:endParaRPr lang="en-US" altLang="en-US" dirty="0">
              <a:latin typeface="Arial" panose="020B0604020202020204" pitchFamily="34" charset="0"/>
              <a:ea typeface="MS PGothic" panose="020B0600070205080204" pitchFamily="34" charset="-128"/>
            </a:endParaRPr>
          </a:p>
          <a:p>
            <a:r>
              <a:rPr lang="en-GB" dirty="0">
                <a:hlinkClick r:id="rId3"/>
              </a:rPr>
              <a:t>Planning practice guidance - GOV.UK</a:t>
            </a:r>
            <a:r>
              <a:rPr lang="en-US" dirty="0">
                <a:latin typeface="Arial" panose="020B0604020202020204" pitchFamily="34" charset="0"/>
                <a:ea typeface="MS PGothic" panose="020B0600070205080204" pitchFamily="34" charset="-128"/>
              </a:rPr>
              <a:t> https://www.gov.uk/government/collections/planning-practice-guidance</a:t>
            </a:r>
            <a:endParaRPr lang="en-US" altLang="en-US" dirty="0">
              <a:latin typeface="Arial" panose="020B0604020202020204" pitchFamily="34" charset="0"/>
              <a:ea typeface="MS PGothic" panose="020B0600070205080204" pitchFamily="34" charset="-128"/>
            </a:endParaRPr>
          </a:p>
          <a:p>
            <a:endParaRPr lang="en-US" altLang="en-US" dirty="0">
              <a:latin typeface="Arial" panose="020B0604020202020204" pitchFamily="34" charset="0"/>
              <a:ea typeface="MS PGothic" panose="020B0600070205080204" pitchFamily="34" charset="-128"/>
            </a:endParaRPr>
          </a:p>
          <a:p>
            <a:endParaRPr lang="en-US" altLang="en-US" dirty="0">
              <a:latin typeface="Arial" panose="020B0604020202020204" pitchFamily="34" charset="0"/>
              <a:ea typeface="MS PGothic" panose="020B0600070205080204" pitchFamily="34" charset="-128"/>
            </a:endParaRPr>
          </a:p>
          <a:p>
            <a:endParaRPr lang="en-US" altLang="en-US" dirty="0">
              <a:latin typeface="Arial" panose="020B0604020202020204" pitchFamily="34" charset="0"/>
              <a:ea typeface="MS PGothic" panose="020B0600070205080204" pitchFamily="34" charset="-128"/>
            </a:endParaRPr>
          </a:p>
          <a:p>
            <a:r>
              <a:rPr lang="en-US" altLang="en-US" dirty="0">
                <a:latin typeface="Arial" panose="020B0604020202020204" pitchFamily="34" charset="0"/>
                <a:ea typeface="MS PGothic" panose="020B0600070205080204" pitchFamily="34" charset="-128"/>
              </a:rPr>
              <a:t>https://www.virtual-college.co.uk/resources/difference-between-legislation-and-regulation</a:t>
            </a:r>
          </a:p>
          <a:p>
            <a:pPr eaLnBrk="1" hangingPunct="1"/>
            <a:endParaRPr lang="en-GB" altLang="en-US" dirty="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2609383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58CE0B1F-109B-ECF3-DAFD-03A6A8EDBDF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45C3BFB-20F1-4142-8DED-C1B542F45DB8}" type="slidenum">
              <a:rPr lang="en-US" altLang="en-US">
                <a:ea typeface="MS PGothic" panose="020B0600070205080204" pitchFamily="34" charset="-128"/>
              </a:rPr>
              <a:pPr eaLnBrk="1" hangingPunct="1">
                <a:spcBef>
                  <a:spcPct val="0"/>
                </a:spcBef>
              </a:pPr>
              <a:t>22</a:t>
            </a:fld>
            <a:endParaRPr lang="en-US" altLang="en-US">
              <a:ea typeface="MS PGothic" panose="020B0600070205080204" pitchFamily="34" charset="-128"/>
            </a:endParaRPr>
          </a:p>
        </p:txBody>
      </p:sp>
      <p:sp>
        <p:nvSpPr>
          <p:cNvPr id="70659" name="Rectangle 2">
            <a:extLst>
              <a:ext uri="{FF2B5EF4-FFF2-40B4-BE49-F238E27FC236}">
                <a16:creationId xmlns:a16="http://schemas.microsoft.com/office/drawing/2014/main" id="{E3DBD830-AC07-6F99-5380-874D35FFD405}"/>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7C1AEE6D-E705-9F91-7152-ED690ED813F1}"/>
              </a:ext>
            </a:extLst>
          </p:cNvPr>
          <p:cNvSpPr>
            <a:spLocks noGrp="1" noChangeArrowheads="1"/>
          </p:cNvSpPr>
          <p:nvPr>
            <p:ph type="body" idx="1"/>
          </p:nvPr>
        </p:nvSpPr>
        <p:spPr>
          <a:noFill/>
        </p:spPr>
        <p:txBody>
          <a:bodyPr/>
          <a:lstStyle/>
          <a:p>
            <a:r>
              <a:rPr lang="en-US" altLang="en-US" dirty="0">
                <a:latin typeface="Arial" panose="020B0604020202020204" pitchFamily="34" charset="0"/>
                <a:ea typeface="MS PGothic" panose="020B0600070205080204" pitchFamily="34" charset="-128"/>
              </a:rPr>
              <a:t>There is a legal framework and a policy framework. </a:t>
            </a:r>
          </a:p>
          <a:p>
            <a:r>
              <a:rPr lang="en-US" altLang="en-US" dirty="0">
                <a:latin typeface="Arial" panose="020B0604020202020204" pitchFamily="34" charset="0"/>
                <a:ea typeface="MS PGothic" panose="020B0600070205080204" pitchFamily="34" charset="-128"/>
              </a:rPr>
              <a:t>Legislation mainly takes the form of Acts of Parliament and Statutory Instruments. The main Acts of Parliament are:</a:t>
            </a:r>
          </a:p>
          <a:p>
            <a:r>
              <a:rPr lang="en-US" altLang="en-US" dirty="0">
                <a:latin typeface="Arial" panose="020B0604020202020204" pitchFamily="34" charset="0"/>
                <a:ea typeface="MS PGothic" panose="020B0600070205080204" pitchFamily="34" charset="-128"/>
              </a:rPr>
              <a:t>The Town and Country Planning Act 1990</a:t>
            </a:r>
          </a:p>
          <a:p>
            <a:r>
              <a:rPr lang="en-US" altLang="en-US" dirty="0">
                <a:latin typeface="Arial" panose="020B0604020202020204" pitchFamily="34" charset="0"/>
                <a:ea typeface="MS PGothic" panose="020B0600070205080204" pitchFamily="34" charset="-128"/>
              </a:rPr>
              <a:t>The Planning and Compulsory Purchase Act 2004</a:t>
            </a:r>
          </a:p>
          <a:p>
            <a:r>
              <a:rPr lang="en-US" altLang="en-US" dirty="0">
                <a:latin typeface="Arial" panose="020B0604020202020204" pitchFamily="34" charset="0"/>
                <a:ea typeface="MS PGothic" panose="020B0600070205080204" pitchFamily="34" charset="-128"/>
              </a:rPr>
              <a:t>The Planning Act 2008</a:t>
            </a:r>
          </a:p>
          <a:p>
            <a:r>
              <a:rPr lang="en-US" altLang="en-US" dirty="0">
                <a:latin typeface="Arial" panose="020B0604020202020204" pitchFamily="34" charset="0"/>
                <a:ea typeface="MS PGothic" panose="020B0600070205080204" pitchFamily="34" charset="-128"/>
              </a:rPr>
              <a:t>The Localism Act 2011</a:t>
            </a:r>
          </a:p>
          <a:p>
            <a:r>
              <a:rPr lang="en-US" altLang="en-US" dirty="0">
                <a:latin typeface="Arial" panose="020B0604020202020204" pitchFamily="34" charset="0"/>
                <a:ea typeface="MS PGothic" panose="020B0600070205080204" pitchFamily="34" charset="-128"/>
              </a:rPr>
              <a:t>But there are many others.</a:t>
            </a:r>
          </a:p>
          <a:p>
            <a:endParaRPr lang="en-US" altLang="en-US" dirty="0">
              <a:latin typeface="Arial" panose="020B0604020202020204" pitchFamily="34" charset="0"/>
              <a:ea typeface="MS PGothic" panose="020B0600070205080204" pitchFamily="34" charset="-128"/>
            </a:endParaRPr>
          </a:p>
          <a:p>
            <a:r>
              <a:rPr lang="en-US" altLang="en-US" dirty="0">
                <a:latin typeface="Arial" panose="020B0604020202020204" pitchFamily="34" charset="0"/>
                <a:ea typeface="MS PGothic" panose="020B0600070205080204" pitchFamily="34" charset="-128"/>
              </a:rPr>
              <a:t>Some examples of Statutory Instruments are:</a:t>
            </a:r>
          </a:p>
          <a:p>
            <a:r>
              <a:rPr lang="en-US" altLang="en-US" dirty="0">
                <a:latin typeface="Arial" panose="020B0604020202020204" pitchFamily="34" charset="0"/>
                <a:ea typeface="MS PGothic" panose="020B0600070205080204" pitchFamily="34" charset="-128"/>
              </a:rPr>
              <a:t>The Town and Country Planning (Local Planning) (England) Regulations 2012</a:t>
            </a:r>
          </a:p>
          <a:p>
            <a:r>
              <a:rPr lang="en-US" altLang="en-US" dirty="0">
                <a:latin typeface="Arial" panose="020B0604020202020204" pitchFamily="34" charset="0"/>
                <a:ea typeface="MS PGothic" panose="020B0600070205080204" pitchFamily="34" charset="-128"/>
              </a:rPr>
              <a:t>The Town and Country Planning (Development Management Procedure) (England) Order 2010 (and subsequent Amendments)</a:t>
            </a:r>
          </a:p>
          <a:p>
            <a:r>
              <a:rPr lang="en-US" altLang="en-US" dirty="0">
                <a:latin typeface="Arial" panose="020B0604020202020204" pitchFamily="34" charset="0"/>
                <a:ea typeface="MS PGothic" panose="020B0600070205080204" pitchFamily="34" charset="-128"/>
              </a:rPr>
              <a:t>The Community Infrastructure Levy Regulations 2010</a:t>
            </a:r>
          </a:p>
          <a:p>
            <a:r>
              <a:rPr lang="en-US" altLang="en-US" dirty="0">
                <a:latin typeface="Arial" panose="020B0604020202020204" pitchFamily="34" charset="0"/>
                <a:ea typeface="MS PGothic" panose="020B0600070205080204" pitchFamily="34" charset="-128"/>
              </a:rPr>
              <a:t>And again there are many others</a:t>
            </a:r>
          </a:p>
          <a:p>
            <a:endParaRPr lang="en-US" altLang="en-US" dirty="0">
              <a:latin typeface="Arial" panose="020B0604020202020204" pitchFamily="34" charset="0"/>
              <a:ea typeface="MS PGothic" panose="020B0600070205080204" pitchFamily="34" charset="-128"/>
            </a:endParaRPr>
          </a:p>
          <a:p>
            <a:r>
              <a:rPr lang="en-US" altLang="en-US" dirty="0">
                <a:latin typeface="Arial" panose="020B0604020202020204" pitchFamily="34" charset="0"/>
                <a:ea typeface="MS PGothic" panose="020B0600070205080204" pitchFamily="34" charset="-128"/>
              </a:rPr>
              <a:t>The National Planning Policy Framework was published 27 March 2012. It replaced much of the previous national planning policy and guidance in Planning Policy Statements, Planning Policy Guidance Notes and many other documents.</a:t>
            </a:r>
          </a:p>
          <a:p>
            <a:r>
              <a:rPr lang="en-US" altLang="en-US" dirty="0">
                <a:latin typeface="Arial" panose="020B0604020202020204" pitchFamily="34" charset="0"/>
                <a:ea typeface="MS PGothic" panose="020B0600070205080204" pitchFamily="34" charset="-128"/>
              </a:rPr>
              <a:t>The NPPF is a key part of Government reforms aimed at making the planning system less complex and more accessible, protecting the environment and promoting sustainable growth.</a:t>
            </a:r>
          </a:p>
          <a:p>
            <a:r>
              <a:rPr lang="en-US" altLang="en-US" dirty="0">
                <a:latin typeface="Arial" panose="020B0604020202020204" pitchFamily="34" charset="0"/>
                <a:ea typeface="MS PGothic" panose="020B0600070205080204" pitchFamily="34" charset="-128"/>
              </a:rPr>
              <a:t>PPG (published March 14) will now replace previous planning practice guidance documents. The guidance will be a key material consideration in making planning decisions set within the overarching National Planning Policy Framework</a:t>
            </a:r>
          </a:p>
          <a:p>
            <a:endParaRPr lang="en-US" altLang="en-US" dirty="0">
              <a:latin typeface="Arial" panose="020B0604020202020204" pitchFamily="34" charset="0"/>
              <a:ea typeface="MS PGothic" panose="020B0600070205080204" pitchFamily="34" charset="-128"/>
            </a:endParaRPr>
          </a:p>
          <a:p>
            <a:pPr eaLnBrk="1" hangingPunct="1"/>
            <a:r>
              <a:rPr lang="en-GB" altLang="en-US" dirty="0">
                <a:latin typeface="Arial" panose="020B0604020202020204" pitchFamily="34" charset="0"/>
                <a:ea typeface="MS PGothic" panose="020B0600070205080204" pitchFamily="34" charset="-128"/>
              </a:rPr>
              <a:t>The 2004 Act provides that the Development Plan for an area was the RSS and the Local Development Framework (LDF). </a:t>
            </a:r>
          </a:p>
          <a:p>
            <a:pPr eaLnBrk="1" hangingPunct="1"/>
            <a:endParaRPr lang="en-GB" altLang="en-US" dirty="0">
              <a:latin typeface="Arial" panose="020B0604020202020204" pitchFamily="34" charset="0"/>
              <a:ea typeface="MS PGothic" panose="020B0600070205080204" pitchFamily="34" charset="-128"/>
            </a:endParaRPr>
          </a:p>
          <a:p>
            <a:pPr eaLnBrk="1" hangingPunct="1"/>
            <a:r>
              <a:rPr lang="en-GB" altLang="en-US" dirty="0">
                <a:latin typeface="Arial" panose="020B0604020202020204" pitchFamily="34" charset="0"/>
                <a:ea typeface="MS PGothic" panose="020B0600070205080204" pitchFamily="34" charset="-128"/>
              </a:rPr>
              <a:t>The Regional Spatial Strategies and Regional planning structures have now been revoked .  Strategic planning  is now the responsibility of LPAs working in co operation to tackle their larger than local cross boundary issues.  At examination LPAs will need to satisfy the Duty to Co operate and demonstrate that they have worked together in positive and constructive way that is on going.  Failure to do this means you won’t be able to adopt their  plan. </a:t>
            </a:r>
          </a:p>
          <a:p>
            <a:pPr eaLnBrk="1" hangingPunct="1"/>
            <a:endParaRPr lang="en-GB" altLang="en-US" dirty="0">
              <a:latin typeface="Arial" panose="020B0604020202020204" pitchFamily="34" charset="0"/>
              <a:ea typeface="MS PGothic" panose="020B0600070205080204" pitchFamily="34" charset="-128"/>
            </a:endParaRPr>
          </a:p>
          <a:p>
            <a:pPr eaLnBrk="1" hangingPunct="1"/>
            <a:r>
              <a:rPr lang="en-GB" altLang="en-US" dirty="0">
                <a:latin typeface="Arial" panose="020B0604020202020204" pitchFamily="34" charset="0"/>
                <a:ea typeface="MS PGothic" panose="020B0600070205080204" pitchFamily="34" charset="-128"/>
              </a:rPr>
              <a:t>The Local Development Framework (LDF) was a suite of documents – Core Strategy, Site Specific Allocations, Area Action Plans etc. </a:t>
            </a:r>
          </a:p>
          <a:p>
            <a:pPr eaLnBrk="1" hangingPunct="1"/>
            <a:r>
              <a:rPr lang="en-GB" altLang="en-US" dirty="0">
                <a:latin typeface="Arial" panose="020B0604020202020204" pitchFamily="34" charset="0"/>
                <a:ea typeface="MS PGothic" panose="020B0600070205080204" pitchFamily="34" charset="-128"/>
              </a:rPr>
              <a:t>Whilst the legislation affecting the LDF has not changed, the NPPF makes it clear that the Government now envisages a less complex system. The NPPF refers to ‘Local Plans’ and ‘each local planning authority should produce a Local Plan for its area’….  “Local Plans should set out the opportunities for development and clear policies on what will or will not be permitted and where”. (paragraph 154)</a:t>
            </a:r>
          </a:p>
          <a:p>
            <a:pPr eaLnBrk="1" hangingPunct="1"/>
            <a:endParaRPr lang="en-GB" altLang="en-US" dirty="0">
              <a:latin typeface="Arial" panose="020B0604020202020204" pitchFamily="34" charset="0"/>
              <a:ea typeface="MS PGothic" panose="020B0600070205080204" pitchFamily="34" charset="-128"/>
            </a:endParaRPr>
          </a:p>
          <a:p>
            <a:pPr eaLnBrk="1" hangingPunct="1"/>
            <a:r>
              <a:rPr lang="en-GB" altLang="en-US" dirty="0">
                <a:latin typeface="Arial" panose="020B0604020202020204" pitchFamily="34" charset="0"/>
                <a:ea typeface="MS PGothic" panose="020B0600070205080204" pitchFamily="34" charset="-128"/>
              </a:rPr>
              <a:t>Any additional development plan documents should only be used where clearly justified’  (Paragraph 153)</a:t>
            </a:r>
          </a:p>
          <a:p>
            <a:pPr eaLnBrk="1" hangingPunct="1"/>
            <a:endParaRPr lang="en-GB" altLang="en-US" dirty="0">
              <a:latin typeface="Arial" panose="020B0604020202020204" pitchFamily="34" charset="0"/>
              <a:ea typeface="MS PGothic" panose="020B0600070205080204" pitchFamily="34" charset="-128"/>
            </a:endParaRPr>
          </a:p>
          <a:p>
            <a:pPr eaLnBrk="1" hangingPunct="1"/>
            <a:r>
              <a:rPr lang="en-GB" altLang="en-US" dirty="0">
                <a:latin typeface="Arial" panose="020B0604020202020204" pitchFamily="34" charset="0"/>
                <a:ea typeface="MS PGothic" panose="020B0600070205080204" pitchFamily="34" charset="-128"/>
              </a:rPr>
              <a:t>The Localism Act introduced a new type of plan – Neighbourhood Plans.</a:t>
            </a:r>
          </a:p>
          <a:p>
            <a:pPr eaLnBrk="1" hangingPunct="1"/>
            <a:endParaRPr lang="en-GB" altLang="en-US" dirty="0">
              <a:latin typeface="Arial" panose="020B0604020202020204" pitchFamily="34" charset="0"/>
              <a:ea typeface="MS PGothic" panose="020B0600070205080204" pitchFamily="34" charset="-128"/>
            </a:endParaRPr>
          </a:p>
          <a:p>
            <a:pPr eaLnBrk="1" hangingPunct="1"/>
            <a:r>
              <a:rPr lang="en-US" altLang="en-US" dirty="0" err="1">
                <a:latin typeface="Arial" panose="020B0604020202020204" pitchFamily="34" charset="0"/>
                <a:ea typeface="MS PGothic" panose="020B0600070205080204" pitchFamily="34" charset="-128"/>
              </a:rPr>
              <a:t>Neighbourhood</a:t>
            </a:r>
            <a:r>
              <a:rPr lang="en-US" altLang="en-US" dirty="0">
                <a:latin typeface="Arial" panose="020B0604020202020204" pitchFamily="34" charset="0"/>
                <a:ea typeface="MS PGothic" panose="020B0600070205080204" pitchFamily="34" charset="-128"/>
              </a:rPr>
              <a:t> planning gives communities direct power to develop a shared vision for their </a:t>
            </a:r>
            <a:r>
              <a:rPr lang="en-US" altLang="en-US" dirty="0" err="1">
                <a:latin typeface="Arial" panose="020B0604020202020204" pitchFamily="34" charset="0"/>
                <a:ea typeface="MS PGothic" panose="020B0600070205080204" pitchFamily="34" charset="-128"/>
              </a:rPr>
              <a:t>neighbourhood</a:t>
            </a:r>
            <a:r>
              <a:rPr lang="en-US" altLang="en-US" dirty="0">
                <a:latin typeface="Arial" panose="020B0604020202020204" pitchFamily="34" charset="0"/>
                <a:ea typeface="MS PGothic" panose="020B0600070205080204" pitchFamily="34" charset="-128"/>
              </a:rPr>
              <a:t> and shape the development and growth of their local area. They are able to choose where they want new homes, shops and offices to be built, have their say on what those new buildings should look like and what infrastructure should be provided, and grant planning permission for the new buildings they want to see go ahead.</a:t>
            </a:r>
            <a:endParaRPr lang="en-GB" altLang="en-US" dirty="0">
              <a:latin typeface="Arial" panose="020B0604020202020204" pitchFamily="34" charset="0"/>
              <a:ea typeface="MS PGothic" panose="020B0600070205080204" pitchFamily="34" charset="-128"/>
            </a:endParaRPr>
          </a:p>
          <a:p>
            <a:pPr eaLnBrk="1" hangingPunct="1"/>
            <a:r>
              <a:rPr lang="en-GB" altLang="en-US" dirty="0">
                <a:latin typeface="Arial" panose="020B0604020202020204" pitchFamily="34" charset="0"/>
                <a:ea typeface="MS PGothic" panose="020B0600070205080204" pitchFamily="34" charset="-128"/>
              </a:rPr>
              <a:t>“Neighbourhood plans must be in general conformity with the strategic policies of the Local Plan….Neighbour plans and orders should not promote less development than set out in the Local Plan or undermine its strategic policies. (paragraph 184). </a:t>
            </a:r>
          </a:p>
          <a:p>
            <a:pPr eaLnBrk="1" hangingPunct="1"/>
            <a:r>
              <a:rPr lang="en-GB" altLang="en-US" dirty="0">
                <a:latin typeface="Arial" panose="020B0604020202020204" pitchFamily="34" charset="0"/>
                <a:ea typeface="MS PGothic" panose="020B0600070205080204" pitchFamily="34" charset="-128"/>
              </a:rPr>
              <a:t>“Once a neighbourhood plan has demonstrated its general conformity with the strategic policies of the Local Plan and is brought into force, the policies it contains take precedence over existing non-strategic policies in the Local Plan for that neighbourhood, where they are in conflict. (paragraph 185) Neighbourhood plans can be prepared by town/parish councils or community forums and do not take effect unless there is a majority of support in a referendum in the area. </a:t>
            </a:r>
          </a:p>
          <a:p>
            <a:pPr eaLnBrk="1" hangingPunct="1"/>
            <a:r>
              <a:rPr lang="en-GB" altLang="en-US" dirty="0">
                <a:latin typeface="Arial" panose="020B0604020202020204" pitchFamily="34" charset="0"/>
                <a:ea typeface="MS PGothic" panose="020B0600070205080204" pitchFamily="34" charset="-128"/>
              </a:rPr>
              <a:t>The plans are prepared by the community with the support of the council who also manage required statutory stages. </a:t>
            </a:r>
          </a:p>
          <a:p>
            <a:pPr eaLnBrk="1" hangingPunct="1"/>
            <a:endParaRPr lang="en-GB" altLang="en-US" dirty="0">
              <a:latin typeface="Arial" panose="020B0604020202020204" pitchFamily="34" charset="0"/>
              <a:ea typeface="MS PGothic" panose="020B0600070205080204" pitchFamily="34" charset="-128"/>
            </a:endParaRPr>
          </a:p>
          <a:p>
            <a:pPr eaLnBrk="1" hangingPunct="1"/>
            <a:r>
              <a:rPr lang="en-US" altLang="en-US" dirty="0">
                <a:latin typeface="Arial" panose="020B0604020202020204" pitchFamily="34" charset="0"/>
                <a:ea typeface="MS PGothic" panose="020B0600070205080204" pitchFamily="34" charset="-128"/>
              </a:rPr>
              <a:t>Over 1000 </a:t>
            </a:r>
            <a:r>
              <a:rPr lang="en-US" altLang="en-US" dirty="0" err="1">
                <a:latin typeface="Arial" panose="020B0604020202020204" pitchFamily="34" charset="0"/>
                <a:ea typeface="MS PGothic" panose="020B0600070205080204" pitchFamily="34" charset="-128"/>
              </a:rPr>
              <a:t>neighbourhood</a:t>
            </a:r>
            <a:r>
              <a:rPr lang="en-US" altLang="en-US" dirty="0">
                <a:latin typeface="Arial" panose="020B0604020202020204" pitchFamily="34" charset="0"/>
                <a:ea typeface="MS PGothic" panose="020B0600070205080204" pitchFamily="34" charset="-128"/>
              </a:rPr>
              <a:t> planning areas have been designated and to date, 54 plans have been through examination and 37  adopted </a:t>
            </a:r>
          </a:p>
          <a:p>
            <a:endParaRPr lang="en-US" altLang="en-US" dirty="0">
              <a:latin typeface="Arial" panose="020B0604020202020204" pitchFamily="34" charset="0"/>
              <a:ea typeface="MS PGothic" panose="020B0600070205080204" pitchFamily="34" charset="-128"/>
            </a:endParaRPr>
          </a:p>
          <a:p>
            <a:endParaRPr lang="en-US" altLang="en-US" dirty="0">
              <a:latin typeface="Arial" panose="020B0604020202020204" pitchFamily="34" charset="0"/>
              <a:ea typeface="MS PGothic" panose="020B0600070205080204" pitchFamily="34" charset="-128"/>
            </a:endParaRPr>
          </a:p>
          <a:p>
            <a:pPr eaLnBrk="1" hangingPunct="1"/>
            <a:endParaRPr lang="en-GB" altLang="en-US" dirty="0">
              <a:latin typeface="Arial" panose="020B0604020202020204" pitchFamily="34" charset="0"/>
              <a:ea typeface="MS PGothic" panose="020B0600070205080204" pitchFamily="34" charset="-128"/>
            </a:endParaRPr>
          </a:p>
        </p:txBody>
      </p:sp>
    </p:spTree>
    <p:extLst>
      <p:ext uri="{BB962C8B-B14F-4D97-AF65-F5344CB8AC3E}">
        <p14:creationId xmlns:p14="http://schemas.microsoft.com/office/powerpoint/2010/main" val="37963674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23</a:t>
            </a:fld>
            <a:endParaRPr lang="en-GB"/>
          </a:p>
        </p:txBody>
      </p:sp>
    </p:spTree>
    <p:extLst>
      <p:ext uri="{BB962C8B-B14F-4D97-AF65-F5344CB8AC3E}">
        <p14:creationId xmlns:p14="http://schemas.microsoft.com/office/powerpoint/2010/main" val="1152332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24</a:t>
            </a:fld>
            <a:endParaRPr lang="en-GB"/>
          </a:p>
        </p:txBody>
      </p:sp>
    </p:spTree>
    <p:extLst>
      <p:ext uri="{BB962C8B-B14F-4D97-AF65-F5344CB8AC3E}">
        <p14:creationId xmlns:p14="http://schemas.microsoft.com/office/powerpoint/2010/main" val="24512243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25</a:t>
            </a:fld>
            <a:endParaRPr lang="en-GB"/>
          </a:p>
        </p:txBody>
      </p:sp>
    </p:spTree>
    <p:extLst>
      <p:ext uri="{BB962C8B-B14F-4D97-AF65-F5344CB8AC3E}">
        <p14:creationId xmlns:p14="http://schemas.microsoft.com/office/powerpoint/2010/main" val="4205171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26</a:t>
            </a:fld>
            <a:endParaRPr lang="en-GB"/>
          </a:p>
        </p:txBody>
      </p:sp>
    </p:spTree>
    <p:extLst>
      <p:ext uri="{BB962C8B-B14F-4D97-AF65-F5344CB8AC3E}">
        <p14:creationId xmlns:p14="http://schemas.microsoft.com/office/powerpoint/2010/main" val="2391698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409EFF12-81EC-9548-E3EA-1A7F27DA74FD}"/>
              </a:ext>
            </a:extLst>
          </p:cNvPr>
          <p:cNvSpPr>
            <a:spLocks noGrp="1" noRot="1" noChangeAspect="1" noTextEdit="1"/>
          </p:cNvSpPr>
          <p:nvPr>
            <p:ph type="sldImg"/>
          </p:nvPr>
        </p:nvSpPr>
        <p:spPr>
          <a:xfrm>
            <a:off x="381000" y="685800"/>
            <a:ext cx="6096000" cy="3430588"/>
          </a:xfrm>
          <a:ln/>
        </p:spPr>
      </p:sp>
      <p:sp>
        <p:nvSpPr>
          <p:cNvPr id="71683" name="Notes Placeholder 2">
            <a:extLst>
              <a:ext uri="{FF2B5EF4-FFF2-40B4-BE49-F238E27FC236}">
                <a16:creationId xmlns:a16="http://schemas.microsoft.com/office/drawing/2014/main" id="{3E4CB3E9-54E8-7F3D-7817-86DED53CBFB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Times New Roman" panose="02020603050405020304" pitchFamily="18" charset="0"/>
              </a:rPr>
              <a:t>Planning legislation and national policy make it clear that planning is policy led</a:t>
            </a:r>
          </a:p>
          <a:p>
            <a:pPr eaLnBrk="1" hangingPunct="1"/>
            <a:endParaRPr lang="en-GB" altLang="en-US" dirty="0">
              <a:latin typeface="Times New Roman" panose="02020603050405020304" pitchFamily="18" charset="0"/>
            </a:endParaRPr>
          </a:p>
          <a:p>
            <a:pPr eaLnBrk="1" hangingPunct="1"/>
            <a:r>
              <a:rPr lang="en-GB" altLang="en-US" dirty="0">
                <a:latin typeface="Times New Roman" panose="02020603050405020304" pitchFamily="18" charset="0"/>
              </a:rPr>
              <a:t>Decisions made on planning applications must be made on the most up to date planning policy for that area</a:t>
            </a:r>
          </a:p>
        </p:txBody>
      </p:sp>
      <p:sp>
        <p:nvSpPr>
          <p:cNvPr id="71684" name="Slide Number Placeholder 3">
            <a:extLst>
              <a:ext uri="{FF2B5EF4-FFF2-40B4-BE49-F238E27FC236}">
                <a16:creationId xmlns:a16="http://schemas.microsoft.com/office/drawing/2014/main" id="{877305F4-8116-9B6B-0B60-1D436C19B31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1pPr>
            <a:lvl2pPr marL="742950" indent="-28575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2pPr>
            <a:lvl3pPr marL="1143000" indent="-22860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3pPr>
            <a:lvl4pPr marL="1600200" indent="-22860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4pPr>
            <a:lvl5pPr marL="2057400" indent="-22860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5pPr>
            <a:lvl6pPr marL="25146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6pPr>
            <a:lvl7pPr marL="29718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7pPr>
            <a:lvl8pPr marL="34290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8pPr>
            <a:lvl9pPr marL="38862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9pPr>
          </a:lstStyle>
          <a:p>
            <a:pPr eaLnBrk="1" hangingPunct="1">
              <a:spcBef>
                <a:spcPct val="0"/>
              </a:spcBef>
            </a:pPr>
            <a:fld id="{FE3AAC14-9234-43C1-BA82-BA90080F131D}" type="slidenum">
              <a:rPr lang="en-US" altLang="en-US">
                <a:solidFill>
                  <a:srgbClr val="000000"/>
                </a:solidFill>
                <a:ea typeface="Arial Unicode MS" pitchFamily="34" charset="-128"/>
              </a:rPr>
              <a:pPr eaLnBrk="1" hangingPunct="1">
                <a:spcBef>
                  <a:spcPct val="0"/>
                </a:spcBef>
              </a:pPr>
              <a:t>27</a:t>
            </a:fld>
            <a:endParaRPr lang="en-US" altLang="en-US">
              <a:solidFill>
                <a:srgbClr val="000000"/>
              </a:solidFill>
              <a:ea typeface="Arial Unicode MS" pitchFamily="34"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409EFF12-81EC-9548-E3EA-1A7F27DA74FD}"/>
              </a:ext>
            </a:extLst>
          </p:cNvPr>
          <p:cNvSpPr>
            <a:spLocks noGrp="1" noRot="1" noChangeAspect="1" noTextEdit="1"/>
          </p:cNvSpPr>
          <p:nvPr>
            <p:ph type="sldImg"/>
          </p:nvPr>
        </p:nvSpPr>
        <p:spPr>
          <a:xfrm>
            <a:off x="381000" y="685800"/>
            <a:ext cx="6096000" cy="3430588"/>
          </a:xfrm>
          <a:ln/>
        </p:spPr>
      </p:sp>
      <p:sp>
        <p:nvSpPr>
          <p:cNvPr id="71683" name="Notes Placeholder 2">
            <a:extLst>
              <a:ext uri="{FF2B5EF4-FFF2-40B4-BE49-F238E27FC236}">
                <a16:creationId xmlns:a16="http://schemas.microsoft.com/office/drawing/2014/main" id="{3E4CB3E9-54E8-7F3D-7817-86DED53CBFB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Times New Roman" panose="02020603050405020304" pitchFamily="18" charset="0"/>
              </a:rPr>
              <a:t>Planning legislation and national policy make it clear that planning is policy led</a:t>
            </a:r>
          </a:p>
          <a:p>
            <a:pPr eaLnBrk="1" hangingPunct="1"/>
            <a:endParaRPr lang="en-GB" altLang="en-US">
              <a:latin typeface="Times New Roman" panose="02020603050405020304" pitchFamily="18" charset="0"/>
            </a:endParaRPr>
          </a:p>
          <a:p>
            <a:pPr eaLnBrk="1" hangingPunct="1"/>
            <a:r>
              <a:rPr lang="en-GB" altLang="en-US">
                <a:latin typeface="Times New Roman" panose="02020603050405020304" pitchFamily="18" charset="0"/>
              </a:rPr>
              <a:t>Decisions made on planning applications must be made on the most up to date planning policy for that area</a:t>
            </a:r>
          </a:p>
        </p:txBody>
      </p:sp>
      <p:sp>
        <p:nvSpPr>
          <p:cNvPr id="71684" name="Slide Number Placeholder 3">
            <a:extLst>
              <a:ext uri="{FF2B5EF4-FFF2-40B4-BE49-F238E27FC236}">
                <a16:creationId xmlns:a16="http://schemas.microsoft.com/office/drawing/2014/main" id="{877305F4-8116-9B6B-0B60-1D436C19B31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1pPr>
            <a:lvl2pPr marL="742950" indent="-28575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2pPr>
            <a:lvl3pPr marL="1143000" indent="-22860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3pPr>
            <a:lvl4pPr marL="1600200" indent="-22860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4pPr>
            <a:lvl5pPr marL="2057400" indent="-228600" eaLnBrk="0" hangingPunct="0">
              <a:spcBef>
                <a:spcPct val="30000"/>
              </a:spcBef>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5pPr>
            <a:lvl6pPr marL="25146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6pPr>
            <a:lvl7pPr marL="29718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7pPr>
            <a:lvl8pPr marL="34290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8pPr>
            <a:lvl9pPr marL="3886200" indent="-228600" eaLnBrk="0" fontAlgn="base" hangingPunct="0">
              <a:spcBef>
                <a:spcPct val="30000"/>
              </a:spcBef>
              <a:spcAft>
                <a:spcPct val="0"/>
              </a:spcAft>
              <a:tabLst>
                <a:tab pos="0" algn="l"/>
                <a:tab pos="955675" algn="l"/>
                <a:tab pos="1912938" algn="l"/>
                <a:tab pos="2870200" algn="l"/>
                <a:tab pos="3827463" algn="l"/>
                <a:tab pos="4784725" algn="l"/>
                <a:tab pos="5741988" algn="l"/>
                <a:tab pos="6699250" algn="l"/>
                <a:tab pos="7656513" algn="l"/>
                <a:tab pos="8613775" algn="l"/>
                <a:tab pos="9571038" algn="l"/>
                <a:tab pos="10528300" algn="l"/>
              </a:tabLst>
              <a:defRPr sz="1200">
                <a:solidFill>
                  <a:schemeClr val="tx1"/>
                </a:solidFill>
                <a:latin typeface="Arial" panose="020B0604020202020204" pitchFamily="34" charset="0"/>
              </a:defRPr>
            </a:lvl9pPr>
          </a:lstStyle>
          <a:p>
            <a:pPr eaLnBrk="1" hangingPunct="1">
              <a:spcBef>
                <a:spcPct val="0"/>
              </a:spcBef>
            </a:pPr>
            <a:fld id="{FE3AAC14-9234-43C1-BA82-BA90080F131D}" type="slidenum">
              <a:rPr lang="en-US" altLang="en-US">
                <a:solidFill>
                  <a:srgbClr val="000000"/>
                </a:solidFill>
                <a:ea typeface="Arial Unicode MS" pitchFamily="34" charset="-128"/>
              </a:rPr>
              <a:pPr eaLnBrk="1" hangingPunct="1">
                <a:spcBef>
                  <a:spcPct val="0"/>
                </a:spcBef>
              </a:pPr>
              <a:t>28</a:t>
            </a:fld>
            <a:endParaRPr lang="en-US" altLang="en-US">
              <a:solidFill>
                <a:srgbClr val="000000"/>
              </a:solidFill>
              <a:ea typeface="Arial Unicode MS" pitchFamily="34" charset="-128"/>
            </a:endParaRPr>
          </a:p>
        </p:txBody>
      </p:sp>
    </p:spTree>
    <p:extLst>
      <p:ext uri="{BB962C8B-B14F-4D97-AF65-F5344CB8AC3E}">
        <p14:creationId xmlns:p14="http://schemas.microsoft.com/office/powerpoint/2010/main" val="35802729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DC2004AF-3ED8-2658-2A92-F41C5B5E96B0}"/>
              </a:ext>
            </a:extLst>
          </p:cNvPr>
          <p:cNvSpPr>
            <a:spLocks noGrp="1" noRot="1" noChangeAspect="1" noTextEdit="1"/>
          </p:cNvSpPr>
          <p:nvPr>
            <p:ph type="sldImg"/>
          </p:nvPr>
        </p:nvSpPr>
        <p:spPr>
          <a:ln/>
        </p:spPr>
      </p:sp>
      <p:sp>
        <p:nvSpPr>
          <p:cNvPr id="72707" name="Notes Placeholder 2">
            <a:extLst>
              <a:ext uri="{FF2B5EF4-FFF2-40B4-BE49-F238E27FC236}">
                <a16:creationId xmlns:a16="http://schemas.microsoft.com/office/drawing/2014/main" id="{ED0E9F19-0520-5EBD-BD35-DB5A702591A3}"/>
              </a:ext>
            </a:extLst>
          </p:cNvPr>
          <p:cNvSpPr>
            <a:spLocks noGrp="1"/>
          </p:cNvSpPr>
          <p:nvPr>
            <p:ph type="body" idx="1"/>
          </p:nvPr>
        </p:nvSpPr>
        <p:spPr>
          <a:noFill/>
        </p:spPr>
        <p:txBody>
          <a:bodyPr/>
          <a:lstStyle/>
          <a:p>
            <a:endParaRPr lang="en-US" altLang="en-US">
              <a:latin typeface="Arial" panose="020B0604020202020204" pitchFamily="34" charset="0"/>
            </a:endParaRPr>
          </a:p>
        </p:txBody>
      </p:sp>
      <p:sp>
        <p:nvSpPr>
          <p:cNvPr id="72708" name="Slide Number Placeholder 3">
            <a:extLst>
              <a:ext uri="{FF2B5EF4-FFF2-40B4-BE49-F238E27FC236}">
                <a16:creationId xmlns:a16="http://schemas.microsoft.com/office/drawing/2014/main" id="{91BB1AE7-5479-B07B-7C7B-6B171285605E}"/>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ADB03FE-63AE-4045-885C-FE73AE92B8CF}" type="slidenum">
              <a:rPr lang="en-US" altLang="en-US"/>
              <a:pPr eaLnBrk="1" hangingPunct="1">
                <a:spcBef>
                  <a:spcPct val="0"/>
                </a:spcBef>
              </a:pPr>
              <a:t>29</a:t>
            </a:fld>
            <a:endParaRPr lang="en-US" altLang="en-US"/>
          </a:p>
        </p:txBody>
      </p:sp>
    </p:spTree>
    <p:extLst>
      <p:ext uri="{BB962C8B-B14F-4D97-AF65-F5344CB8AC3E}">
        <p14:creationId xmlns:p14="http://schemas.microsoft.com/office/powerpoint/2010/main" val="39950076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DC2004AF-3ED8-2658-2A92-F41C5B5E96B0}"/>
              </a:ext>
            </a:extLst>
          </p:cNvPr>
          <p:cNvSpPr>
            <a:spLocks noGrp="1" noRot="1" noChangeAspect="1" noTextEdit="1"/>
          </p:cNvSpPr>
          <p:nvPr>
            <p:ph type="sldImg"/>
          </p:nvPr>
        </p:nvSpPr>
        <p:spPr>
          <a:ln/>
        </p:spPr>
      </p:sp>
      <p:sp>
        <p:nvSpPr>
          <p:cNvPr id="72707" name="Notes Placeholder 2">
            <a:extLst>
              <a:ext uri="{FF2B5EF4-FFF2-40B4-BE49-F238E27FC236}">
                <a16:creationId xmlns:a16="http://schemas.microsoft.com/office/drawing/2014/main" id="{ED0E9F19-0520-5EBD-BD35-DB5A702591A3}"/>
              </a:ext>
            </a:extLst>
          </p:cNvPr>
          <p:cNvSpPr>
            <a:spLocks noGrp="1"/>
          </p:cNvSpPr>
          <p:nvPr>
            <p:ph type="body" idx="1"/>
          </p:nvPr>
        </p:nvSpPr>
        <p:spPr>
          <a:noFill/>
        </p:spPr>
        <p:txBody>
          <a:bodyPr/>
          <a:lstStyle/>
          <a:p>
            <a:endParaRPr lang="en-US" altLang="en-US">
              <a:latin typeface="Arial" panose="020B0604020202020204" pitchFamily="34" charset="0"/>
            </a:endParaRPr>
          </a:p>
        </p:txBody>
      </p:sp>
      <p:sp>
        <p:nvSpPr>
          <p:cNvPr id="72708" name="Slide Number Placeholder 3">
            <a:extLst>
              <a:ext uri="{FF2B5EF4-FFF2-40B4-BE49-F238E27FC236}">
                <a16:creationId xmlns:a16="http://schemas.microsoft.com/office/drawing/2014/main" id="{91BB1AE7-5479-B07B-7C7B-6B171285605E}"/>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ADB03FE-63AE-4045-885C-FE73AE92B8CF}" type="slidenum">
              <a:rPr lang="en-US" altLang="en-US"/>
              <a:pPr eaLnBrk="1" hangingPunct="1">
                <a:spcBef>
                  <a:spcPct val="0"/>
                </a:spcBef>
              </a:pPr>
              <a:t>30</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97BE2A42-A6F9-60DA-B5C0-CB9F4DDB5144}"/>
              </a:ext>
            </a:extLst>
          </p:cNvPr>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spcBef>
                <a:spcPct val="30000"/>
              </a:spcBef>
              <a:defRPr sz="1200">
                <a:solidFill>
                  <a:schemeClr val="tx1"/>
                </a:solidFill>
                <a:latin typeface="Arial" panose="020B0604020202020204" pitchFamily="34" charset="0"/>
              </a:defRPr>
            </a:lvl1pPr>
            <a:lvl2pPr marL="749300" indent="-287338" eaLnBrk="0" hangingPunct="0">
              <a:spcBef>
                <a:spcPct val="30000"/>
              </a:spcBef>
              <a:defRPr sz="1200">
                <a:solidFill>
                  <a:schemeClr val="tx1"/>
                </a:solidFill>
                <a:latin typeface="Arial" panose="020B0604020202020204" pitchFamily="34" charset="0"/>
              </a:defRPr>
            </a:lvl2pPr>
            <a:lvl3pPr marL="1154113" indent="-230188" eaLnBrk="0" hangingPunct="0">
              <a:spcBef>
                <a:spcPct val="30000"/>
              </a:spcBef>
              <a:defRPr sz="1200">
                <a:solidFill>
                  <a:schemeClr val="tx1"/>
                </a:solidFill>
                <a:latin typeface="Arial" panose="020B0604020202020204" pitchFamily="34" charset="0"/>
              </a:defRPr>
            </a:lvl3pPr>
            <a:lvl4pPr marL="1616075" indent="-230188" eaLnBrk="0" hangingPunct="0">
              <a:spcBef>
                <a:spcPct val="30000"/>
              </a:spcBef>
              <a:defRPr sz="1200">
                <a:solidFill>
                  <a:schemeClr val="tx1"/>
                </a:solidFill>
                <a:latin typeface="Arial" panose="020B0604020202020204" pitchFamily="34" charset="0"/>
              </a:defRPr>
            </a:lvl4pPr>
            <a:lvl5pPr marL="2078038" indent="-230188" eaLnBrk="0" hangingPunct="0">
              <a:spcBef>
                <a:spcPct val="30000"/>
              </a:spcBef>
              <a:defRPr sz="1200">
                <a:solidFill>
                  <a:schemeClr val="tx1"/>
                </a:solidFill>
                <a:latin typeface="Arial" panose="020B0604020202020204" pitchFamily="34" charset="0"/>
              </a:defRPr>
            </a:lvl5pPr>
            <a:lvl6pPr marL="2535238" indent="-230188" eaLnBrk="0" fontAlgn="base" hangingPunct="0">
              <a:spcBef>
                <a:spcPct val="30000"/>
              </a:spcBef>
              <a:spcAft>
                <a:spcPct val="0"/>
              </a:spcAft>
              <a:defRPr sz="1200">
                <a:solidFill>
                  <a:schemeClr val="tx1"/>
                </a:solidFill>
                <a:latin typeface="Arial" panose="020B0604020202020204" pitchFamily="34" charset="0"/>
              </a:defRPr>
            </a:lvl6pPr>
            <a:lvl7pPr marL="2992438" indent="-230188" eaLnBrk="0" fontAlgn="base" hangingPunct="0">
              <a:spcBef>
                <a:spcPct val="30000"/>
              </a:spcBef>
              <a:spcAft>
                <a:spcPct val="0"/>
              </a:spcAft>
              <a:defRPr sz="1200">
                <a:solidFill>
                  <a:schemeClr val="tx1"/>
                </a:solidFill>
                <a:latin typeface="Arial" panose="020B0604020202020204" pitchFamily="34" charset="0"/>
              </a:defRPr>
            </a:lvl7pPr>
            <a:lvl8pPr marL="3449638" indent="-230188" eaLnBrk="0" fontAlgn="base" hangingPunct="0">
              <a:spcBef>
                <a:spcPct val="30000"/>
              </a:spcBef>
              <a:spcAft>
                <a:spcPct val="0"/>
              </a:spcAft>
              <a:defRPr sz="1200">
                <a:solidFill>
                  <a:schemeClr val="tx1"/>
                </a:solidFill>
                <a:latin typeface="Arial" panose="020B0604020202020204" pitchFamily="34" charset="0"/>
              </a:defRPr>
            </a:lvl8pPr>
            <a:lvl9pPr marL="3906838" indent="-230188"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35AB806-613B-4771-9AA8-8D1BAC364F9E}" type="slidenum">
              <a:rPr lang="en-US" altLang="en-US">
                <a:solidFill>
                  <a:srgbClr val="000000"/>
                </a:solidFill>
                <a:ea typeface="MS PGothic" panose="020B0600070205080204" pitchFamily="34" charset="-128"/>
              </a:rPr>
              <a:pPr eaLnBrk="1" hangingPunct="1">
                <a:spcBef>
                  <a:spcPct val="0"/>
                </a:spcBef>
              </a:pPr>
              <a:t>31</a:t>
            </a:fld>
            <a:endParaRPr lang="en-US" altLang="en-US">
              <a:solidFill>
                <a:srgbClr val="000000"/>
              </a:solidFill>
              <a:ea typeface="MS PGothic" panose="020B0600070205080204" pitchFamily="34" charset="-128"/>
            </a:endParaRPr>
          </a:p>
        </p:txBody>
      </p:sp>
      <p:sp>
        <p:nvSpPr>
          <p:cNvPr id="86019" name="Rectangle 7">
            <a:extLst>
              <a:ext uri="{FF2B5EF4-FFF2-40B4-BE49-F238E27FC236}">
                <a16:creationId xmlns:a16="http://schemas.microsoft.com/office/drawing/2014/main" id="{B3D4D041-732A-8CAF-A370-113EBF04F46B}"/>
              </a:ext>
            </a:extLst>
          </p:cNvPr>
          <p:cNvSpPr txBox="1">
            <a:spLocks noGrp="1" noChangeArrowheads="1"/>
          </p:cNvSpPr>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68" tIns="45784" rIns="91568" bIns="45784" anchor="b"/>
          <a:lstStyle>
            <a:lvl1pPr defTabSz="906463" eaLnBrk="0" hangingPunct="0">
              <a:spcBef>
                <a:spcPct val="30000"/>
              </a:spcBef>
              <a:defRPr sz="1200">
                <a:solidFill>
                  <a:schemeClr val="tx1"/>
                </a:solidFill>
                <a:latin typeface="Arial" panose="020B0604020202020204" pitchFamily="34" charset="0"/>
              </a:defRPr>
            </a:lvl1pPr>
            <a:lvl2pPr marL="742950" indent="-285750" defTabSz="906463" eaLnBrk="0" hangingPunct="0">
              <a:spcBef>
                <a:spcPct val="30000"/>
              </a:spcBef>
              <a:defRPr sz="1200">
                <a:solidFill>
                  <a:schemeClr val="tx1"/>
                </a:solidFill>
                <a:latin typeface="Arial" panose="020B0604020202020204" pitchFamily="34" charset="0"/>
              </a:defRPr>
            </a:lvl2pPr>
            <a:lvl3pPr marL="1143000" indent="-228600" defTabSz="906463" eaLnBrk="0" hangingPunct="0">
              <a:spcBef>
                <a:spcPct val="30000"/>
              </a:spcBef>
              <a:defRPr sz="1200">
                <a:solidFill>
                  <a:schemeClr val="tx1"/>
                </a:solidFill>
                <a:latin typeface="Arial" panose="020B0604020202020204" pitchFamily="34" charset="0"/>
              </a:defRPr>
            </a:lvl3pPr>
            <a:lvl4pPr marL="1600200" indent="-228600" defTabSz="906463" eaLnBrk="0" hangingPunct="0">
              <a:spcBef>
                <a:spcPct val="30000"/>
              </a:spcBef>
              <a:defRPr sz="1200">
                <a:solidFill>
                  <a:schemeClr val="tx1"/>
                </a:solidFill>
                <a:latin typeface="Arial" panose="020B0604020202020204" pitchFamily="34" charset="0"/>
              </a:defRPr>
            </a:lvl4pPr>
            <a:lvl5pPr marL="2057400" indent="-228600" defTabSz="906463" eaLnBrk="0" hangingPunct="0">
              <a:spcBef>
                <a:spcPct val="30000"/>
              </a:spcBef>
              <a:defRPr sz="1200">
                <a:solidFill>
                  <a:schemeClr val="tx1"/>
                </a:solidFill>
                <a:latin typeface="Arial" panose="020B0604020202020204" pitchFamily="34" charset="0"/>
              </a:defRPr>
            </a:lvl5pPr>
            <a:lvl6pPr marL="2514600" indent="-228600" defTabSz="9064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064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064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06463"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A41791B3-1C39-418C-8B7D-FC3266C0C555}" type="slidenum">
              <a:rPr lang="en-US" altLang="en-US" b="0">
                <a:solidFill>
                  <a:srgbClr val="000000"/>
                </a:solidFill>
                <a:ea typeface="MS PGothic" panose="020B0600070205080204" pitchFamily="34" charset="-128"/>
              </a:rPr>
              <a:pPr algn="r" eaLnBrk="1" hangingPunct="1">
                <a:spcBef>
                  <a:spcPct val="0"/>
                </a:spcBef>
              </a:pPr>
              <a:t>31</a:t>
            </a:fld>
            <a:endParaRPr lang="en-US" altLang="en-US" b="0">
              <a:solidFill>
                <a:srgbClr val="000000"/>
              </a:solidFill>
              <a:ea typeface="MS PGothic" panose="020B0600070205080204" pitchFamily="34" charset="-128"/>
            </a:endParaRPr>
          </a:p>
        </p:txBody>
      </p:sp>
      <p:sp>
        <p:nvSpPr>
          <p:cNvPr id="86020" name="Rectangle 2">
            <a:extLst>
              <a:ext uri="{FF2B5EF4-FFF2-40B4-BE49-F238E27FC236}">
                <a16:creationId xmlns:a16="http://schemas.microsoft.com/office/drawing/2014/main" id="{663AE7CB-EECF-14E6-0462-116CDB3496BF}"/>
              </a:ext>
            </a:extLst>
          </p:cNvPr>
          <p:cNvSpPr>
            <a:spLocks noGrp="1" noRot="1" noChangeAspect="1" noChangeArrowheads="1" noTextEdit="1"/>
          </p:cNvSpPr>
          <p:nvPr>
            <p:ph type="sldImg"/>
          </p:nvPr>
        </p:nvSpPr>
        <p:spPr>
          <a:xfrm>
            <a:off x="382588" y="685800"/>
            <a:ext cx="6094412" cy="3429000"/>
          </a:xfrm>
          <a:ln/>
        </p:spPr>
      </p:sp>
      <p:sp>
        <p:nvSpPr>
          <p:cNvPr id="66565" name="Rectangle 3">
            <a:extLst>
              <a:ext uri="{FF2B5EF4-FFF2-40B4-BE49-F238E27FC236}">
                <a16:creationId xmlns:a16="http://schemas.microsoft.com/office/drawing/2014/main" id="{6EB97BDD-5396-4085-AA06-560E2B70C70F}"/>
              </a:ext>
            </a:extLst>
          </p:cNvPr>
          <p:cNvSpPr>
            <a:spLocks noGrp="1" noChangeArrowheads="1"/>
          </p:cNvSpPr>
          <p:nvPr>
            <p:ph type="body" idx="1"/>
          </p:nvPr>
        </p:nvSpPr>
        <p:spPr>
          <a:xfrm>
            <a:off x="684213" y="4343400"/>
            <a:ext cx="5489575" cy="4114800"/>
          </a:xfrm>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lIns="91568" tIns="45784" rIns="91568" bIns="45784"/>
          <a:lstStyle/>
          <a:p>
            <a:pPr eaLnBrk="1" hangingPunct="1">
              <a:defRPr/>
            </a:pPr>
            <a:endParaRPr lang="en-US" dirty="0">
              <a:latin typeface="Arial" pitchFamily="34" charset="0"/>
            </a:endParaRPr>
          </a:p>
          <a:p>
            <a:pPr eaLnBrk="1" hangingPunct="1">
              <a:defRPr/>
            </a:pPr>
            <a:r>
              <a:rPr lang="en-US" dirty="0">
                <a:latin typeface="Arial" pitchFamily="34" charset="0"/>
              </a:rPr>
              <a:t>If you  have a plan in place:</a:t>
            </a:r>
          </a:p>
          <a:p>
            <a:pPr eaLnBrk="1" hangingPunct="1">
              <a:defRPr/>
            </a:pPr>
            <a:r>
              <a:rPr lang="en-US" dirty="0">
                <a:latin typeface="Arial" pitchFamily="34" charset="0"/>
              </a:rPr>
              <a:t>- If the proposal accords with local plan, pass it quickly</a:t>
            </a:r>
          </a:p>
          <a:p>
            <a:pPr eaLnBrk="1" hangingPunct="1">
              <a:defRPr/>
            </a:pPr>
            <a:r>
              <a:rPr lang="en-US" dirty="0">
                <a:latin typeface="Arial" pitchFamily="34" charset="0"/>
              </a:rPr>
              <a:t>- If it doesn’t, refuse it quickly</a:t>
            </a:r>
          </a:p>
          <a:p>
            <a:pPr eaLnBrk="1" hangingPunct="1">
              <a:defRPr/>
            </a:pPr>
            <a:r>
              <a:rPr lang="en-US" dirty="0">
                <a:latin typeface="Arial" pitchFamily="34" charset="0"/>
              </a:rPr>
              <a:t>No plan in place (or its silent, out of date or indeterminate):</a:t>
            </a:r>
          </a:p>
          <a:p>
            <a:pPr eaLnBrk="1" hangingPunct="1">
              <a:defRPr/>
            </a:pPr>
            <a:r>
              <a:rPr lang="en-US" dirty="0">
                <a:latin typeface="Arial" pitchFamily="34" charset="0"/>
              </a:rPr>
              <a:t>- Proposal assessed against sustainable development principles of whole NPPF</a:t>
            </a:r>
          </a:p>
          <a:p>
            <a:pPr eaLnBrk="1" hangingPunct="1">
              <a:defRPr/>
            </a:pPr>
            <a:r>
              <a:rPr lang="en-US" dirty="0">
                <a:latin typeface="Arial" pitchFamily="34" charset="0"/>
              </a:rPr>
              <a:t>- Subject to test of ‘significant and demonstrable harm’</a:t>
            </a:r>
          </a:p>
          <a:p>
            <a:pPr eaLnBrk="1" hangingPunct="1">
              <a:defRPr/>
            </a:pPr>
            <a:endParaRPr lang="en-US" dirty="0">
              <a:latin typeface="Arial" pitchFamily="34" charset="0"/>
            </a:endParaRPr>
          </a:p>
          <a:p>
            <a:pPr eaLnBrk="1" hangingPunct="1">
              <a:defRPr/>
            </a:pPr>
            <a:r>
              <a:rPr lang="en-US" dirty="0">
                <a:latin typeface="Arial" pitchFamily="34" charset="0"/>
              </a:rPr>
              <a:t>Where a valid application has not been determined within the relevant statutory period (or  any other period  agreed in writing between the local planning authority and the applicant), the applicant has a right to appeal to the Secretary of State against non-determination.</a:t>
            </a:r>
          </a:p>
          <a:p>
            <a:pPr eaLnBrk="1" hangingPunct="1">
              <a:defRPr/>
            </a:pPr>
            <a:endParaRPr lang="en-US" dirty="0">
              <a:latin typeface="Arial" pitchFamily="34" charset="0"/>
            </a:endParaRPr>
          </a:p>
          <a:p>
            <a:pPr eaLnBrk="1" hangingPunct="1">
              <a:defRPr/>
            </a:pPr>
            <a:r>
              <a:rPr lang="en-US" dirty="0">
                <a:latin typeface="Arial" pitchFamily="34" charset="0"/>
              </a:rPr>
              <a:t>If the applicant has not exercised this right of appeal, and the application remains undetermined after 26 weeks, then the fee paid by the applicant will be refunded to them (unless a longer period for the decision has been agreed).</a:t>
            </a:r>
          </a:p>
          <a:p>
            <a:pPr eaLnBrk="1" hangingPunct="1">
              <a:defRPr/>
            </a:pPr>
            <a:endParaRPr lang="en-GB" dirty="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32</a:t>
            </a:fld>
            <a:endParaRPr lang="en-GB"/>
          </a:p>
        </p:txBody>
      </p:sp>
    </p:spTree>
    <p:extLst>
      <p:ext uri="{BB962C8B-B14F-4D97-AF65-F5344CB8AC3E}">
        <p14:creationId xmlns:p14="http://schemas.microsoft.com/office/powerpoint/2010/main" val="209487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DF2A7BDD-775B-C139-99E0-353DF0FE2E12}"/>
              </a:ext>
            </a:extLst>
          </p:cNvPr>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spcBef>
                <a:spcPct val="30000"/>
              </a:spcBef>
              <a:defRPr sz="1200">
                <a:solidFill>
                  <a:schemeClr val="tx1"/>
                </a:solidFill>
                <a:latin typeface="Arial" panose="020B0604020202020204" pitchFamily="34" charset="0"/>
              </a:defRPr>
            </a:lvl1pPr>
            <a:lvl2pPr marL="749300" indent="-287338" eaLnBrk="0" hangingPunct="0">
              <a:spcBef>
                <a:spcPct val="30000"/>
              </a:spcBef>
              <a:defRPr sz="1200">
                <a:solidFill>
                  <a:schemeClr val="tx1"/>
                </a:solidFill>
                <a:latin typeface="Arial" panose="020B0604020202020204" pitchFamily="34" charset="0"/>
              </a:defRPr>
            </a:lvl2pPr>
            <a:lvl3pPr marL="1154113" indent="-230188" eaLnBrk="0" hangingPunct="0">
              <a:spcBef>
                <a:spcPct val="30000"/>
              </a:spcBef>
              <a:defRPr sz="1200">
                <a:solidFill>
                  <a:schemeClr val="tx1"/>
                </a:solidFill>
                <a:latin typeface="Arial" panose="020B0604020202020204" pitchFamily="34" charset="0"/>
              </a:defRPr>
            </a:lvl3pPr>
            <a:lvl4pPr marL="1616075" indent="-230188" eaLnBrk="0" hangingPunct="0">
              <a:spcBef>
                <a:spcPct val="30000"/>
              </a:spcBef>
              <a:defRPr sz="1200">
                <a:solidFill>
                  <a:schemeClr val="tx1"/>
                </a:solidFill>
                <a:latin typeface="Arial" panose="020B0604020202020204" pitchFamily="34" charset="0"/>
              </a:defRPr>
            </a:lvl4pPr>
            <a:lvl5pPr marL="2078038" indent="-230188" eaLnBrk="0" hangingPunct="0">
              <a:spcBef>
                <a:spcPct val="30000"/>
              </a:spcBef>
              <a:defRPr sz="1200">
                <a:solidFill>
                  <a:schemeClr val="tx1"/>
                </a:solidFill>
                <a:latin typeface="Arial" panose="020B0604020202020204" pitchFamily="34" charset="0"/>
              </a:defRPr>
            </a:lvl5pPr>
            <a:lvl6pPr marL="2535238" indent="-230188" eaLnBrk="0" fontAlgn="base" hangingPunct="0">
              <a:spcBef>
                <a:spcPct val="30000"/>
              </a:spcBef>
              <a:spcAft>
                <a:spcPct val="0"/>
              </a:spcAft>
              <a:defRPr sz="1200">
                <a:solidFill>
                  <a:schemeClr val="tx1"/>
                </a:solidFill>
                <a:latin typeface="Arial" panose="020B0604020202020204" pitchFamily="34" charset="0"/>
              </a:defRPr>
            </a:lvl6pPr>
            <a:lvl7pPr marL="2992438" indent="-230188" eaLnBrk="0" fontAlgn="base" hangingPunct="0">
              <a:spcBef>
                <a:spcPct val="30000"/>
              </a:spcBef>
              <a:spcAft>
                <a:spcPct val="0"/>
              </a:spcAft>
              <a:defRPr sz="1200">
                <a:solidFill>
                  <a:schemeClr val="tx1"/>
                </a:solidFill>
                <a:latin typeface="Arial" panose="020B0604020202020204" pitchFamily="34" charset="0"/>
              </a:defRPr>
            </a:lvl7pPr>
            <a:lvl8pPr marL="3449638" indent="-230188" eaLnBrk="0" fontAlgn="base" hangingPunct="0">
              <a:spcBef>
                <a:spcPct val="30000"/>
              </a:spcBef>
              <a:spcAft>
                <a:spcPct val="0"/>
              </a:spcAft>
              <a:defRPr sz="1200">
                <a:solidFill>
                  <a:schemeClr val="tx1"/>
                </a:solidFill>
                <a:latin typeface="Arial" panose="020B0604020202020204" pitchFamily="34" charset="0"/>
              </a:defRPr>
            </a:lvl8pPr>
            <a:lvl9pPr marL="3906838" indent="-230188"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A5675F30-0F75-456A-8569-28CC564F62E3}" type="slidenum">
              <a:rPr lang="en-US" altLang="en-US">
                <a:solidFill>
                  <a:srgbClr val="000000"/>
                </a:solidFill>
                <a:ea typeface="MS PGothic" panose="020B0600070205080204" pitchFamily="34" charset="-128"/>
              </a:rPr>
              <a:pPr eaLnBrk="1" hangingPunct="1">
                <a:spcBef>
                  <a:spcPct val="0"/>
                </a:spcBef>
              </a:pPr>
              <a:t>33</a:t>
            </a:fld>
            <a:endParaRPr lang="en-US" altLang="en-US">
              <a:solidFill>
                <a:srgbClr val="000000"/>
              </a:solidFill>
              <a:ea typeface="MS PGothic" panose="020B0600070205080204" pitchFamily="34" charset="-128"/>
            </a:endParaRPr>
          </a:p>
        </p:txBody>
      </p:sp>
      <p:sp>
        <p:nvSpPr>
          <p:cNvPr id="73731" name="Rectangle 7">
            <a:extLst>
              <a:ext uri="{FF2B5EF4-FFF2-40B4-BE49-F238E27FC236}">
                <a16:creationId xmlns:a16="http://schemas.microsoft.com/office/drawing/2014/main" id="{7E32D190-6871-9637-62D1-58E7AE398651}"/>
              </a:ext>
            </a:extLst>
          </p:cNvPr>
          <p:cNvSpPr txBox="1">
            <a:spLocks noGrp="1" noChangeArrowheads="1"/>
          </p:cNvSpPr>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68" tIns="45784" rIns="91568" bIns="45784" anchor="b"/>
          <a:lstStyle>
            <a:lvl1pPr defTabSz="906463" eaLnBrk="0" hangingPunct="0">
              <a:spcBef>
                <a:spcPct val="30000"/>
              </a:spcBef>
              <a:defRPr sz="1200">
                <a:solidFill>
                  <a:schemeClr val="tx1"/>
                </a:solidFill>
                <a:latin typeface="Arial" panose="020B0604020202020204" pitchFamily="34" charset="0"/>
              </a:defRPr>
            </a:lvl1pPr>
            <a:lvl2pPr marL="742950" indent="-285750" defTabSz="906463" eaLnBrk="0" hangingPunct="0">
              <a:spcBef>
                <a:spcPct val="30000"/>
              </a:spcBef>
              <a:defRPr sz="1200">
                <a:solidFill>
                  <a:schemeClr val="tx1"/>
                </a:solidFill>
                <a:latin typeface="Arial" panose="020B0604020202020204" pitchFamily="34" charset="0"/>
              </a:defRPr>
            </a:lvl2pPr>
            <a:lvl3pPr marL="1143000" indent="-228600" defTabSz="906463" eaLnBrk="0" hangingPunct="0">
              <a:spcBef>
                <a:spcPct val="30000"/>
              </a:spcBef>
              <a:defRPr sz="1200">
                <a:solidFill>
                  <a:schemeClr val="tx1"/>
                </a:solidFill>
                <a:latin typeface="Arial" panose="020B0604020202020204" pitchFamily="34" charset="0"/>
              </a:defRPr>
            </a:lvl3pPr>
            <a:lvl4pPr marL="1600200" indent="-228600" defTabSz="906463" eaLnBrk="0" hangingPunct="0">
              <a:spcBef>
                <a:spcPct val="30000"/>
              </a:spcBef>
              <a:defRPr sz="1200">
                <a:solidFill>
                  <a:schemeClr val="tx1"/>
                </a:solidFill>
                <a:latin typeface="Arial" panose="020B0604020202020204" pitchFamily="34" charset="0"/>
              </a:defRPr>
            </a:lvl4pPr>
            <a:lvl5pPr marL="2057400" indent="-228600" defTabSz="906463" eaLnBrk="0" hangingPunct="0">
              <a:spcBef>
                <a:spcPct val="30000"/>
              </a:spcBef>
              <a:defRPr sz="1200">
                <a:solidFill>
                  <a:schemeClr val="tx1"/>
                </a:solidFill>
                <a:latin typeface="Arial" panose="020B0604020202020204" pitchFamily="34" charset="0"/>
              </a:defRPr>
            </a:lvl5pPr>
            <a:lvl6pPr marL="2514600" indent="-228600" defTabSz="906463"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06463"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06463"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06463"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676231D6-A6FA-4520-93EC-5F8CA4DAEF75}" type="slidenum">
              <a:rPr lang="en-US" altLang="en-US" b="0">
                <a:solidFill>
                  <a:srgbClr val="000000"/>
                </a:solidFill>
                <a:ea typeface="MS PGothic" panose="020B0600070205080204" pitchFamily="34" charset="-128"/>
              </a:rPr>
              <a:pPr algn="r" eaLnBrk="1" hangingPunct="1">
                <a:spcBef>
                  <a:spcPct val="0"/>
                </a:spcBef>
              </a:pPr>
              <a:t>33</a:t>
            </a:fld>
            <a:endParaRPr lang="en-US" altLang="en-US" b="0">
              <a:solidFill>
                <a:srgbClr val="000000"/>
              </a:solidFill>
              <a:ea typeface="MS PGothic" panose="020B0600070205080204" pitchFamily="34" charset="-128"/>
            </a:endParaRPr>
          </a:p>
        </p:txBody>
      </p:sp>
      <p:sp>
        <p:nvSpPr>
          <p:cNvPr id="73732" name="Rectangle 2">
            <a:extLst>
              <a:ext uri="{FF2B5EF4-FFF2-40B4-BE49-F238E27FC236}">
                <a16:creationId xmlns:a16="http://schemas.microsoft.com/office/drawing/2014/main" id="{16761409-7339-EF9F-434E-DBD374026FCB}"/>
              </a:ext>
            </a:extLst>
          </p:cNvPr>
          <p:cNvSpPr>
            <a:spLocks noGrp="1" noRot="1" noChangeAspect="1" noChangeArrowheads="1" noTextEdit="1"/>
          </p:cNvSpPr>
          <p:nvPr>
            <p:ph type="sldImg"/>
          </p:nvPr>
        </p:nvSpPr>
        <p:spPr>
          <a:xfrm>
            <a:off x="382588" y="685800"/>
            <a:ext cx="6094412" cy="3429000"/>
          </a:xfrm>
          <a:ln/>
        </p:spPr>
      </p:sp>
      <p:sp>
        <p:nvSpPr>
          <p:cNvPr id="68613" name="Rectangle 3">
            <a:extLst>
              <a:ext uri="{FF2B5EF4-FFF2-40B4-BE49-F238E27FC236}">
                <a16:creationId xmlns:a16="http://schemas.microsoft.com/office/drawing/2014/main" id="{A94EDA77-B519-C4CE-58BF-AE88514BC4B7}"/>
              </a:ext>
            </a:extLst>
          </p:cNvPr>
          <p:cNvSpPr>
            <a:spLocks noGrp="1" noChangeArrowheads="1"/>
          </p:cNvSpPr>
          <p:nvPr>
            <p:ph type="body" idx="1"/>
          </p:nvPr>
        </p:nvSpPr>
        <p:spPr>
          <a:xfrm>
            <a:off x="684213" y="4343400"/>
            <a:ext cx="5489575" cy="4114800"/>
          </a:xfrm>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lIns="91568" tIns="45784" rIns="91568" bIns="45784"/>
          <a:lstStyle/>
          <a:p>
            <a:pPr eaLnBrk="1" hangingPunct="1">
              <a:defRPr/>
            </a:pPr>
            <a:r>
              <a:rPr lang="en-GB" dirty="0">
                <a:latin typeface="Arial" pitchFamily="34" charset="0"/>
              </a:rPr>
              <a:t>The NPPF does firmly set out that the planning system  is still plan led. </a:t>
            </a:r>
          </a:p>
          <a:p>
            <a:pPr eaLnBrk="1" hangingPunct="1">
              <a:defRPr/>
            </a:pPr>
            <a:r>
              <a:rPr lang="en-GB" dirty="0">
                <a:latin typeface="Arial" pitchFamily="34" charset="0"/>
              </a:rPr>
              <a:t>It requires local needs to be met and local plans to be ‘ deliverable’ ‘viable’, ‘realistic’, and ‘flexible’. </a:t>
            </a:r>
          </a:p>
          <a:p>
            <a:pPr eaLnBrk="1" hangingPunct="1">
              <a:defRPr/>
            </a:pPr>
            <a:endParaRPr lang="en-GB" dirty="0">
              <a:latin typeface="Arial" pitchFamily="34" charset="0"/>
            </a:endParaRPr>
          </a:p>
          <a:p>
            <a:pPr eaLnBrk="1" hangingPunct="1">
              <a:defRPr/>
            </a:pPr>
            <a:r>
              <a:rPr lang="en-GB" dirty="0">
                <a:latin typeface="Arial" pitchFamily="34" charset="0"/>
              </a:rPr>
              <a:t>The need for new housing and employment development must be calculated based on objectively assessed need.  This calculation is then translated into a housing/employment target for your area taking into account constraints to development.  The phrase ‘no stone unturned’ has been used to describe the approach to assessing potential development opportunities to accommodate the target number in your plan.  Both the process of determining your target figure and meeting that need will come under close scrutiny at examination</a:t>
            </a:r>
          </a:p>
          <a:p>
            <a:pPr eaLnBrk="1" hangingPunct="1">
              <a:defRPr/>
            </a:pPr>
            <a:endParaRPr lang="en-GB" dirty="0">
              <a:latin typeface="Arial" pitchFamily="34" charset="0"/>
            </a:endParaRPr>
          </a:p>
          <a:p>
            <a:pPr eaLnBrk="1" hangingPunct="1">
              <a:defRPr/>
            </a:pPr>
            <a:r>
              <a:rPr lang="en-US" dirty="0">
                <a:latin typeface="Arial" pitchFamily="34" charset="0"/>
              </a:rPr>
              <a:t>If you can’t deliver you forecast development need in our area you must work with </a:t>
            </a:r>
            <a:r>
              <a:rPr lang="en-US" dirty="0" err="1">
                <a:latin typeface="Arial" pitchFamily="34" charset="0"/>
              </a:rPr>
              <a:t>neighbouring</a:t>
            </a:r>
            <a:r>
              <a:rPr lang="en-US" dirty="0">
                <a:latin typeface="Arial" pitchFamily="34" charset="0"/>
              </a:rPr>
              <a:t> </a:t>
            </a:r>
            <a:r>
              <a:rPr lang="en-US" dirty="0" err="1">
                <a:latin typeface="Arial" pitchFamily="34" charset="0"/>
              </a:rPr>
              <a:t>authoritiess</a:t>
            </a:r>
            <a:r>
              <a:rPr lang="en-US" dirty="0">
                <a:latin typeface="Arial" pitchFamily="34" charset="0"/>
              </a:rPr>
              <a:t> to see if they can if they and take up the short fall … and visa a versa. </a:t>
            </a:r>
            <a:endParaRPr lang="en-GB" dirty="0">
              <a:latin typeface="Arial" pitchFamily="34" charset="0"/>
            </a:endParaRPr>
          </a:p>
          <a:p>
            <a:pPr eaLnBrk="1" hangingPunct="1">
              <a:defRPr/>
            </a:pPr>
            <a:endParaRPr lang="en-GB" dirty="0">
              <a:latin typeface="Arial" pitchFamily="34" charset="0"/>
            </a:endParaRPr>
          </a:p>
          <a:p>
            <a:pPr eaLnBrk="1" hangingPunct="1">
              <a:defRPr/>
            </a:pPr>
            <a:r>
              <a:rPr lang="en-GB" dirty="0">
                <a:latin typeface="Arial" pitchFamily="34" charset="0"/>
              </a:rPr>
              <a:t>NPPF Para 39 places increased emphasis on the viability of development – which should not be threatened by </a:t>
            </a:r>
            <a:r>
              <a:rPr lang="ja-JP" altLang="en-GB" dirty="0">
                <a:latin typeface="Arial" pitchFamily="34" charset="0"/>
              </a:rPr>
              <a:t>‘</a:t>
            </a:r>
            <a:r>
              <a:rPr lang="en-GB" altLang="ja-JP" dirty="0">
                <a:latin typeface="Arial" pitchFamily="34" charset="0"/>
              </a:rPr>
              <a:t>obligations and policy burdens</a:t>
            </a:r>
            <a:r>
              <a:rPr lang="ja-JP" altLang="en-GB" dirty="0">
                <a:latin typeface="Arial" pitchFamily="34" charset="0"/>
              </a:rPr>
              <a:t>’</a:t>
            </a:r>
            <a:r>
              <a:rPr lang="en-GB" altLang="ja-JP" dirty="0">
                <a:latin typeface="Arial" pitchFamily="34" charset="0"/>
              </a:rPr>
              <a:t>. So the cumulative impact of your policies should not risk the implementation of the plan via developments and should not jeopardise ‘acceptable returns to a willing land owner and willing developer’. </a:t>
            </a:r>
          </a:p>
          <a:p>
            <a:pPr eaLnBrk="1" hangingPunct="1">
              <a:defRPr/>
            </a:pPr>
            <a:r>
              <a:rPr lang="en-GB" altLang="ja-JP" dirty="0">
                <a:latin typeface="Arial" pitchFamily="34" charset="0"/>
              </a:rPr>
              <a:t>Plans must ‘facilitate’ development ‘throughout the economic cycle’. </a:t>
            </a:r>
          </a:p>
          <a:p>
            <a:pPr eaLnBrk="1" hangingPunct="1">
              <a:defRPr/>
            </a:pPr>
            <a:endParaRPr lang="en-GB" altLang="ja-JP" dirty="0">
              <a:latin typeface="Arial" pitchFamily="34" charset="0"/>
            </a:endParaRPr>
          </a:p>
          <a:p>
            <a:pPr eaLnBrk="1" hangingPunct="1">
              <a:defRPr/>
            </a:pPr>
            <a:r>
              <a:rPr lang="en-GB" dirty="0">
                <a:latin typeface="Arial" pitchFamily="34" charset="0"/>
              </a:rPr>
              <a:t>How local authorities deal with the tension between delivering growth, ensuring sustainability and competitive returns for owners – is still being worked through.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E7FF0E44-F6FB-F28B-46B2-B62A6D2ADC2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0B338D17-2BDE-7A44-6932-29535EC60BF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Allocating land uses like housing and employment sites</a:t>
            </a:r>
          </a:p>
          <a:p>
            <a:r>
              <a:rPr lang="en-GB" altLang="en-US"/>
              <a:t>Designating areas for recreation use</a:t>
            </a:r>
          </a:p>
          <a:p>
            <a:r>
              <a:rPr lang="en-GB" altLang="en-US"/>
              <a:t>Defining Green Belt</a:t>
            </a:r>
          </a:p>
          <a:p>
            <a:r>
              <a:rPr lang="en-GB" altLang="en-US"/>
              <a:t>Policies to include on housing , open space, employment, transport, car parking standards, protecting agricultural land , what services and facilities etc</a:t>
            </a:r>
          </a:p>
        </p:txBody>
      </p:sp>
      <p:sp>
        <p:nvSpPr>
          <p:cNvPr id="48132" name="Slide Number Placeholder 3">
            <a:extLst>
              <a:ext uri="{FF2B5EF4-FFF2-40B4-BE49-F238E27FC236}">
                <a16:creationId xmlns:a16="http://schemas.microsoft.com/office/drawing/2014/main" id="{3362E170-DCB0-F1F5-12AB-C5C1C60DC7A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7657729-BAB2-44C0-A04E-E29AFCC33B6F}" type="slidenum">
              <a:rPr lang="en-GB" altLang="en-US">
                <a:solidFill>
                  <a:srgbClr val="000000"/>
                </a:solidFill>
              </a:rPr>
              <a:pPr>
                <a:spcBef>
                  <a:spcPct val="0"/>
                </a:spcBef>
              </a:pPr>
              <a:t>34</a:t>
            </a:fld>
            <a:endParaRPr lang="en-GB" altLang="en-US">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A9E3FF22-94B8-8745-3592-CCD56955D273}"/>
              </a:ext>
            </a:extLst>
          </p:cNvPr>
          <p:cNvSpPr>
            <a:spLocks noGrp="1" noRot="1" noChangeAspect="1" noTextEdit="1"/>
          </p:cNvSpPr>
          <p:nvPr>
            <p:ph type="sldImg"/>
          </p:nvPr>
        </p:nvSpPr>
        <p:spPr>
          <a:ln/>
        </p:spPr>
      </p:sp>
      <p:sp>
        <p:nvSpPr>
          <p:cNvPr id="75779" name="Notes Placeholder 2">
            <a:extLst>
              <a:ext uri="{FF2B5EF4-FFF2-40B4-BE49-F238E27FC236}">
                <a16:creationId xmlns:a16="http://schemas.microsoft.com/office/drawing/2014/main" id="{622AF146-BC63-A565-EA6B-51275ED16B1B}"/>
              </a:ext>
            </a:extLst>
          </p:cNvPr>
          <p:cNvSpPr>
            <a:spLocks noGrp="1"/>
          </p:cNvSpPr>
          <p:nvPr>
            <p:ph type="body" idx="1"/>
          </p:nvPr>
        </p:nvSpPr>
        <p:spPr>
          <a:noFill/>
        </p:spPr>
        <p:txBody>
          <a:bodyPr/>
          <a:lstStyle/>
          <a:p>
            <a:r>
              <a:rPr lang="en-US" altLang="en-US">
                <a:latin typeface="Arial" panose="020B0604020202020204" pitchFamily="34" charset="0"/>
                <a:ea typeface="MS PGothic" panose="020B0600070205080204" pitchFamily="34" charset="-128"/>
              </a:rPr>
              <a:t>The NPPF sets out the role of Local Plans, a summary of which is provided in the bullet points in the slide.</a:t>
            </a:r>
          </a:p>
          <a:p>
            <a:endParaRPr lang="en-US" altLang="en-US">
              <a:latin typeface="Arial" panose="020B0604020202020204" pitchFamily="34" charset="0"/>
              <a:ea typeface="MS PGothic" panose="020B0600070205080204" pitchFamily="34" charset="-128"/>
            </a:endParaRPr>
          </a:p>
          <a:p>
            <a:r>
              <a:rPr lang="en-US" altLang="en-US">
                <a:latin typeface="Arial" panose="020B0604020202020204" pitchFamily="34" charset="0"/>
                <a:ea typeface="MS PGothic" panose="020B0600070205080204" pitchFamily="34" charset="-128"/>
              </a:rPr>
              <a:t>This is where you set out your priorities. It is a key document and should be one of the main strategies for the council, linking up other strategies and investment programmes. </a:t>
            </a:r>
          </a:p>
        </p:txBody>
      </p:sp>
      <p:sp>
        <p:nvSpPr>
          <p:cNvPr id="75780" name="Slide Number Placeholder 3">
            <a:extLst>
              <a:ext uri="{FF2B5EF4-FFF2-40B4-BE49-F238E27FC236}">
                <a16:creationId xmlns:a16="http://schemas.microsoft.com/office/drawing/2014/main" id="{82B8F755-8157-1356-6971-756097D49DE5}"/>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16E33DF-4797-4960-AD0D-5117D2246614}" type="slidenum">
              <a:rPr lang="en-US" altLang="en-US">
                <a:ea typeface="MS PGothic" panose="020B0600070205080204" pitchFamily="34" charset="-128"/>
              </a:rPr>
              <a:pPr eaLnBrk="1" hangingPunct="1">
                <a:spcBef>
                  <a:spcPct val="0"/>
                </a:spcBef>
              </a:pPr>
              <a:t>35</a:t>
            </a:fld>
            <a:endParaRPr lang="en-US" altLang="en-US">
              <a:ea typeface="MS PGothic" panose="020B0600070205080204" pitchFamily="34"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36</a:t>
            </a:fld>
            <a:endParaRPr lang="en-GB"/>
          </a:p>
        </p:txBody>
      </p:sp>
    </p:spTree>
    <p:extLst>
      <p:ext uri="{BB962C8B-B14F-4D97-AF65-F5344CB8AC3E}">
        <p14:creationId xmlns:p14="http://schemas.microsoft.com/office/powerpoint/2010/main" val="18962882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482BF6CE-741C-E6B6-2BC5-26ECA73B439A}"/>
              </a:ext>
            </a:extLst>
          </p:cNvPr>
          <p:cNvSpPr>
            <a:spLocks noGrp="1" noRot="1" noChangeAspect="1" noTextEdit="1"/>
          </p:cNvSpPr>
          <p:nvPr>
            <p:ph type="sldImg"/>
          </p:nvPr>
        </p:nvSpPr>
        <p:spPr>
          <a:ln/>
        </p:spPr>
      </p:sp>
      <p:sp>
        <p:nvSpPr>
          <p:cNvPr id="76803" name="Notes Placeholder 2">
            <a:extLst>
              <a:ext uri="{FF2B5EF4-FFF2-40B4-BE49-F238E27FC236}">
                <a16:creationId xmlns:a16="http://schemas.microsoft.com/office/drawing/2014/main" id="{BB973372-9A89-BB0E-70BA-3BF16AC136C3}"/>
              </a:ext>
            </a:extLst>
          </p:cNvPr>
          <p:cNvSpPr>
            <a:spLocks noGrp="1"/>
          </p:cNvSpPr>
          <p:nvPr>
            <p:ph type="body" idx="1"/>
          </p:nvPr>
        </p:nvSpPr>
        <p:spPr>
          <a:noFill/>
        </p:spPr>
        <p:txBody>
          <a:bodyPr/>
          <a:lstStyle/>
          <a:p>
            <a:r>
              <a:rPr lang="en-US" altLang="en-US" dirty="0">
                <a:latin typeface="Arial" panose="020B0604020202020204" pitchFamily="34" charset="0"/>
              </a:rPr>
              <a:t>Over 1000 areas across England are involved in </a:t>
            </a:r>
            <a:r>
              <a:rPr lang="en-US" altLang="en-US" dirty="0" err="1">
                <a:latin typeface="Arial" panose="020B0604020202020204" pitchFamily="34" charset="0"/>
              </a:rPr>
              <a:t>neighbourhood</a:t>
            </a:r>
            <a:r>
              <a:rPr lang="en-US" altLang="en-US" dirty="0">
                <a:latin typeface="Arial" panose="020B0604020202020204" pitchFamily="34" charset="0"/>
              </a:rPr>
              <a:t> planning ( April 2015)</a:t>
            </a:r>
          </a:p>
          <a:p>
            <a:endParaRPr lang="en-US" altLang="en-US" dirty="0">
              <a:latin typeface="Arial" panose="020B0604020202020204" pitchFamily="34" charset="0"/>
            </a:endParaRPr>
          </a:p>
          <a:p>
            <a:r>
              <a:rPr lang="en-US" altLang="en-US" dirty="0" err="1">
                <a:latin typeface="Arial" panose="020B0604020202020204" pitchFamily="34" charset="0"/>
              </a:rPr>
              <a:t>Neighbourhood</a:t>
            </a:r>
            <a:r>
              <a:rPr lang="en-US" altLang="en-US" dirty="0">
                <a:latin typeface="Arial" panose="020B0604020202020204" pitchFamily="34" charset="0"/>
              </a:rPr>
              <a:t> plans are prepared by the community – not the council. </a:t>
            </a:r>
          </a:p>
          <a:p>
            <a:endParaRPr lang="en-US" altLang="en-US" dirty="0">
              <a:latin typeface="Arial" panose="020B0604020202020204" pitchFamily="34" charset="0"/>
            </a:endParaRPr>
          </a:p>
          <a:p>
            <a:r>
              <a:rPr lang="en-US" altLang="en-US" dirty="0">
                <a:latin typeface="Arial" panose="020B0604020202020204" pitchFamily="34" charset="0"/>
              </a:rPr>
              <a:t>The council has responsibility to manage the statutory requirements of the plan making process.  They are also required to ‘support’ their communities in the preparation of their plans but this is not defined. </a:t>
            </a:r>
          </a:p>
          <a:p>
            <a:endParaRPr lang="en-US" altLang="en-US" dirty="0">
              <a:latin typeface="Arial" panose="020B0604020202020204" pitchFamily="34" charset="0"/>
            </a:endParaRPr>
          </a:p>
          <a:p>
            <a:r>
              <a:rPr lang="en-US" altLang="en-US" dirty="0" err="1">
                <a:latin typeface="Arial" panose="020B0604020202020204" pitchFamily="34" charset="0"/>
              </a:rPr>
              <a:t>Neighbourhood</a:t>
            </a:r>
            <a:r>
              <a:rPr lang="en-US" altLang="en-US" dirty="0">
                <a:latin typeface="Arial" panose="020B0604020202020204" pitchFamily="34" charset="0"/>
              </a:rPr>
              <a:t> plans must </a:t>
            </a:r>
            <a:r>
              <a:rPr lang="en-GB" altLang="en-US" dirty="0">
                <a:latin typeface="Arial" panose="020B0604020202020204" pitchFamily="34" charset="0"/>
              </a:rPr>
              <a:t>be deliverable, sustainable and credible to be part of the local development plan and councils and communities will need to enter into a positive dialogue to achieve this. As a statutory document the plan must be  prepared following a statutory process and will  be examined to check if it  meet the basic conditions followed by a community referendum</a:t>
            </a:r>
          </a:p>
          <a:p>
            <a:pPr eaLnBrk="1" hangingPunct="1"/>
            <a:endParaRPr lang="en-GB" altLang="en-US" dirty="0">
              <a:latin typeface="Arial" panose="020B0604020202020204" pitchFamily="34" charset="0"/>
            </a:endParaRPr>
          </a:p>
          <a:p>
            <a:pPr eaLnBrk="1" hangingPunct="1"/>
            <a:r>
              <a:rPr lang="en-GB" altLang="en-US" dirty="0">
                <a:latin typeface="Arial" panose="020B0604020202020204" pitchFamily="34" charset="0"/>
              </a:rPr>
              <a:t>If the plan pass the referendum (simple majority of those voting) the authority has to adopt it; it then becomes part of the Dev Plan and will be used for decision making. </a:t>
            </a:r>
          </a:p>
          <a:p>
            <a:pPr eaLnBrk="1" hangingPunct="1"/>
            <a:endParaRPr lang="en-GB" altLang="en-US" dirty="0">
              <a:latin typeface="Arial" panose="020B0604020202020204" pitchFamily="34" charset="0"/>
            </a:endParaRPr>
          </a:p>
          <a:p>
            <a:pPr eaLnBrk="1" hangingPunct="1"/>
            <a:r>
              <a:rPr lang="en-US" altLang="en-US" dirty="0">
                <a:latin typeface="Arial" panose="020B0604020202020204" pitchFamily="34" charset="0"/>
              </a:rPr>
              <a:t>Upper Eden Valley in Cumbria was the first plan to go through referendum in March 2013, since then another 54 plans  have been through examination and  37  have been ‘made’ (or adopted)</a:t>
            </a:r>
          </a:p>
          <a:p>
            <a:pPr eaLnBrk="1" hangingPunct="1"/>
            <a:endParaRPr lang="en-GB" altLang="en-US" dirty="0">
              <a:latin typeface="Arial" panose="020B0604020202020204" pitchFamily="34" charset="0"/>
            </a:endParaRPr>
          </a:p>
          <a:p>
            <a:pPr eaLnBrk="1" hangingPunct="1"/>
            <a:r>
              <a:rPr lang="en-GB" altLang="en-US" dirty="0">
                <a:latin typeface="Arial" panose="020B0604020202020204" pitchFamily="34" charset="0"/>
              </a:rPr>
              <a:t>CIL regulations require a ‘meaningful proportion’ of revenue raised to be given to communities to fund infrastructure in their areas to deliver their plans</a:t>
            </a:r>
          </a:p>
          <a:p>
            <a:endParaRPr lang="en-US" altLang="en-US" dirty="0">
              <a:latin typeface="Arial" panose="020B0604020202020204" pitchFamily="34" charset="0"/>
            </a:endParaRPr>
          </a:p>
          <a:p>
            <a:r>
              <a:rPr lang="en-US" altLang="en-US" dirty="0" err="1">
                <a:latin typeface="Arial" panose="020B0604020202020204" pitchFamily="34" charset="0"/>
              </a:rPr>
              <a:t>Neighbourhood</a:t>
            </a:r>
            <a:r>
              <a:rPr lang="en-US" altLang="en-US" dirty="0">
                <a:latin typeface="Arial" panose="020B0604020202020204" pitchFamily="34" charset="0"/>
              </a:rPr>
              <a:t> Development Orders can grant planning permission for specified developments in a </a:t>
            </a:r>
            <a:r>
              <a:rPr lang="en-US" altLang="en-US" dirty="0" err="1">
                <a:latin typeface="Arial" panose="020B0604020202020204" pitchFamily="34" charset="0"/>
              </a:rPr>
              <a:t>neighbourhood</a:t>
            </a:r>
            <a:r>
              <a:rPr lang="en-US" altLang="en-US" dirty="0">
                <a:latin typeface="Arial" panose="020B0604020202020204" pitchFamily="34" charset="0"/>
              </a:rPr>
              <a:t> area. Once established there will be no need for anyone to apply to the council for planning permission if it is for the type of development covered by the order. </a:t>
            </a:r>
          </a:p>
          <a:p>
            <a:endParaRPr lang="en-US" altLang="en-US" dirty="0">
              <a:latin typeface="Arial" panose="020B0604020202020204" pitchFamily="34" charset="0"/>
            </a:endParaRPr>
          </a:p>
        </p:txBody>
      </p:sp>
      <p:sp>
        <p:nvSpPr>
          <p:cNvPr id="76804" name="Slide Number Placeholder 3">
            <a:extLst>
              <a:ext uri="{FF2B5EF4-FFF2-40B4-BE49-F238E27FC236}">
                <a16:creationId xmlns:a16="http://schemas.microsoft.com/office/drawing/2014/main" id="{D125325D-99D0-5D6C-BA07-DDBA619038FD}"/>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C4CEC8B-F5EA-4B29-8FE2-472BA66957C9}" type="slidenum">
              <a:rPr lang="en-US" altLang="en-US">
                <a:ea typeface="MS PGothic" panose="020B0600070205080204" pitchFamily="34" charset="-128"/>
              </a:rPr>
              <a:pPr eaLnBrk="1" hangingPunct="1">
                <a:spcBef>
                  <a:spcPct val="0"/>
                </a:spcBef>
              </a:pPr>
              <a:t>37</a:t>
            </a:fld>
            <a:endParaRPr lang="en-US" altLang="en-US">
              <a:ea typeface="MS PGothic" panose="020B0600070205080204" pitchFamily="34"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0634CE24-FA4B-B377-378B-BBEC2EFF02A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3EFC4FB9-F2EA-F916-B0ED-66272A37161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5300" name="Slide Number Placeholder 3">
            <a:extLst>
              <a:ext uri="{FF2B5EF4-FFF2-40B4-BE49-F238E27FC236}">
                <a16:creationId xmlns:a16="http://schemas.microsoft.com/office/drawing/2014/main" id="{60E9E437-742C-E8ED-3EA2-E64786DB88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80CA7BB-21E2-4A4E-81E4-5D80EAB0E9BC}" type="slidenum">
              <a:rPr lang="en-GB" altLang="en-US"/>
              <a:pPr>
                <a:spcBef>
                  <a:spcPct val="0"/>
                </a:spcBef>
              </a:pPr>
              <a:t>39</a:t>
            </a:fld>
            <a:endParaRPr lang="en-GB"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0634CE24-FA4B-B377-378B-BBEC2EFF02A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3EFC4FB9-F2EA-F916-B0ED-66272A37161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5300" name="Slide Number Placeholder 3">
            <a:extLst>
              <a:ext uri="{FF2B5EF4-FFF2-40B4-BE49-F238E27FC236}">
                <a16:creationId xmlns:a16="http://schemas.microsoft.com/office/drawing/2014/main" id="{60E9E437-742C-E8ED-3EA2-E64786DB88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80CA7BB-21E2-4A4E-81E4-5D80EAB0E9BC}" type="slidenum">
              <a:rPr lang="en-GB" altLang="en-US"/>
              <a:pPr>
                <a:spcBef>
                  <a:spcPct val="0"/>
                </a:spcBef>
              </a:pPr>
              <a:t>40</a:t>
            </a:fld>
            <a:endParaRPr lang="en-GB" altLang="en-US"/>
          </a:p>
        </p:txBody>
      </p:sp>
    </p:spTree>
    <p:extLst>
      <p:ext uri="{BB962C8B-B14F-4D97-AF65-F5344CB8AC3E}">
        <p14:creationId xmlns:p14="http://schemas.microsoft.com/office/powerpoint/2010/main" val="26826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B81B7CFF-7895-A915-12B7-33C788780C43}"/>
              </a:ext>
            </a:extLst>
          </p:cNvPr>
          <p:cNvSpPr txBox="1">
            <a:spLocks noGrp="1" noChangeArrowheads="1"/>
          </p:cNvSpPr>
          <p:nvPr/>
        </p:nvSpPr>
        <p:spPr bwMode="auto">
          <a:xfrm>
            <a:off x="3884613" y="8686800"/>
            <a:ext cx="29718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264" tIns="45132" rIns="90264" bIns="45132" anchor="b"/>
          <a:lstStyle>
            <a:lvl1pPr defTabSz="942975" eaLnBrk="0" hangingPunct="0">
              <a:spcBef>
                <a:spcPct val="30000"/>
              </a:spcBef>
              <a:defRPr sz="1200">
                <a:solidFill>
                  <a:schemeClr val="tx1"/>
                </a:solidFill>
                <a:latin typeface="Arial" panose="020B0604020202020204" pitchFamily="34" charset="0"/>
              </a:defRPr>
            </a:lvl1pPr>
            <a:lvl2pPr marL="742950" indent="-285750" defTabSz="942975" eaLnBrk="0" hangingPunct="0">
              <a:spcBef>
                <a:spcPct val="30000"/>
              </a:spcBef>
              <a:defRPr sz="1200">
                <a:solidFill>
                  <a:schemeClr val="tx1"/>
                </a:solidFill>
                <a:latin typeface="Arial" panose="020B0604020202020204" pitchFamily="34" charset="0"/>
              </a:defRPr>
            </a:lvl2pPr>
            <a:lvl3pPr marL="1143000" indent="-228600" defTabSz="942975" eaLnBrk="0" hangingPunct="0">
              <a:spcBef>
                <a:spcPct val="30000"/>
              </a:spcBef>
              <a:defRPr sz="1200">
                <a:solidFill>
                  <a:schemeClr val="tx1"/>
                </a:solidFill>
                <a:latin typeface="Arial" panose="020B0604020202020204" pitchFamily="34" charset="0"/>
              </a:defRPr>
            </a:lvl3pPr>
            <a:lvl4pPr marL="1600200" indent="-228600" defTabSz="942975" eaLnBrk="0" hangingPunct="0">
              <a:spcBef>
                <a:spcPct val="30000"/>
              </a:spcBef>
              <a:defRPr sz="1200">
                <a:solidFill>
                  <a:schemeClr val="tx1"/>
                </a:solidFill>
                <a:latin typeface="Arial" panose="020B0604020202020204" pitchFamily="34" charset="0"/>
              </a:defRPr>
            </a:lvl4pPr>
            <a:lvl5pPr marL="2057400" indent="-228600" defTabSz="942975" eaLnBrk="0" hangingPunct="0">
              <a:spcBef>
                <a:spcPct val="30000"/>
              </a:spcBef>
              <a:defRPr sz="1200">
                <a:solidFill>
                  <a:schemeClr val="tx1"/>
                </a:solidFill>
                <a:latin typeface="Arial" panose="020B0604020202020204" pitchFamily="34" charset="0"/>
              </a:defRPr>
            </a:lvl5pPr>
            <a:lvl6pPr marL="2514600" indent="-228600" defTabSz="9429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429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429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42975"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E6E4425C-8880-4DF3-9DF3-66B136DDA6C1}" type="slidenum">
              <a:rPr lang="en-US" altLang="en-US" sz="1100" b="0"/>
              <a:pPr algn="r" eaLnBrk="1" hangingPunct="1">
                <a:spcBef>
                  <a:spcPct val="0"/>
                </a:spcBef>
              </a:pPr>
              <a:t>41</a:t>
            </a:fld>
            <a:endParaRPr lang="en-US" altLang="en-US" sz="1100" b="0"/>
          </a:p>
        </p:txBody>
      </p:sp>
      <p:sp>
        <p:nvSpPr>
          <p:cNvPr id="79875" name="Rectangle 7">
            <a:extLst>
              <a:ext uri="{FF2B5EF4-FFF2-40B4-BE49-F238E27FC236}">
                <a16:creationId xmlns:a16="http://schemas.microsoft.com/office/drawing/2014/main" id="{99D76466-F877-DE78-B1AF-A5C11D2C1E38}"/>
              </a:ext>
            </a:extLst>
          </p:cNvPr>
          <p:cNvSpPr txBox="1">
            <a:spLocks noGrp="1" noChangeArrowheads="1"/>
          </p:cNvSpPr>
          <p:nvPr/>
        </p:nvSpPr>
        <p:spPr bwMode="auto">
          <a:xfrm>
            <a:off x="3884613" y="8686800"/>
            <a:ext cx="29718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89" tIns="45345" rIns="90689" bIns="45345" anchor="b"/>
          <a:lstStyle>
            <a:lvl1pPr defTabSz="942975" eaLnBrk="0" hangingPunct="0">
              <a:spcBef>
                <a:spcPct val="30000"/>
              </a:spcBef>
              <a:defRPr sz="1200">
                <a:solidFill>
                  <a:schemeClr val="tx1"/>
                </a:solidFill>
                <a:latin typeface="Arial" panose="020B0604020202020204" pitchFamily="34" charset="0"/>
              </a:defRPr>
            </a:lvl1pPr>
            <a:lvl2pPr marL="742950" indent="-285750" defTabSz="942975" eaLnBrk="0" hangingPunct="0">
              <a:spcBef>
                <a:spcPct val="30000"/>
              </a:spcBef>
              <a:defRPr sz="1200">
                <a:solidFill>
                  <a:schemeClr val="tx1"/>
                </a:solidFill>
                <a:latin typeface="Arial" panose="020B0604020202020204" pitchFamily="34" charset="0"/>
              </a:defRPr>
            </a:lvl2pPr>
            <a:lvl3pPr marL="1143000" indent="-228600" defTabSz="942975" eaLnBrk="0" hangingPunct="0">
              <a:spcBef>
                <a:spcPct val="30000"/>
              </a:spcBef>
              <a:defRPr sz="1200">
                <a:solidFill>
                  <a:schemeClr val="tx1"/>
                </a:solidFill>
                <a:latin typeface="Arial" panose="020B0604020202020204" pitchFamily="34" charset="0"/>
              </a:defRPr>
            </a:lvl3pPr>
            <a:lvl4pPr marL="1600200" indent="-228600" defTabSz="942975" eaLnBrk="0" hangingPunct="0">
              <a:spcBef>
                <a:spcPct val="30000"/>
              </a:spcBef>
              <a:defRPr sz="1200">
                <a:solidFill>
                  <a:schemeClr val="tx1"/>
                </a:solidFill>
                <a:latin typeface="Arial" panose="020B0604020202020204" pitchFamily="34" charset="0"/>
              </a:defRPr>
            </a:lvl4pPr>
            <a:lvl5pPr marL="2057400" indent="-228600" defTabSz="942975" eaLnBrk="0" hangingPunct="0">
              <a:spcBef>
                <a:spcPct val="30000"/>
              </a:spcBef>
              <a:defRPr sz="1200">
                <a:solidFill>
                  <a:schemeClr val="tx1"/>
                </a:solidFill>
                <a:latin typeface="Arial" panose="020B0604020202020204" pitchFamily="34" charset="0"/>
              </a:defRPr>
            </a:lvl5pPr>
            <a:lvl6pPr marL="2514600" indent="-228600" defTabSz="9429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429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429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42975"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A53DE0C1-634E-412F-B7A6-1D562476A487}" type="slidenum">
              <a:rPr lang="en-US" altLang="en-US" sz="1100" b="0"/>
              <a:pPr algn="r" eaLnBrk="1" hangingPunct="1">
                <a:spcBef>
                  <a:spcPct val="0"/>
                </a:spcBef>
              </a:pPr>
              <a:t>41</a:t>
            </a:fld>
            <a:endParaRPr lang="en-US" altLang="en-US" sz="1100" b="0"/>
          </a:p>
        </p:txBody>
      </p:sp>
      <p:sp>
        <p:nvSpPr>
          <p:cNvPr id="79876" name="Rectangle 7">
            <a:extLst>
              <a:ext uri="{FF2B5EF4-FFF2-40B4-BE49-F238E27FC236}">
                <a16:creationId xmlns:a16="http://schemas.microsoft.com/office/drawing/2014/main" id="{0C7F68F9-44FB-24AD-E957-5D560AAADE62}"/>
              </a:ext>
            </a:extLst>
          </p:cNvPr>
          <p:cNvSpPr txBox="1">
            <a:spLocks noGrp="1" noChangeArrowheads="1"/>
          </p:cNvSpPr>
          <p:nvPr/>
        </p:nvSpPr>
        <p:spPr bwMode="auto">
          <a:xfrm>
            <a:off x="3884613" y="8686800"/>
            <a:ext cx="29718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89" tIns="45345" rIns="90689" bIns="45345" anchor="b"/>
          <a:lstStyle>
            <a:lvl1pPr defTabSz="942975" eaLnBrk="0" hangingPunct="0">
              <a:spcBef>
                <a:spcPct val="30000"/>
              </a:spcBef>
              <a:defRPr sz="1200">
                <a:solidFill>
                  <a:schemeClr val="tx1"/>
                </a:solidFill>
                <a:latin typeface="Arial" panose="020B0604020202020204" pitchFamily="34" charset="0"/>
              </a:defRPr>
            </a:lvl1pPr>
            <a:lvl2pPr marL="742950" indent="-285750" defTabSz="942975" eaLnBrk="0" hangingPunct="0">
              <a:spcBef>
                <a:spcPct val="30000"/>
              </a:spcBef>
              <a:defRPr sz="1200">
                <a:solidFill>
                  <a:schemeClr val="tx1"/>
                </a:solidFill>
                <a:latin typeface="Arial" panose="020B0604020202020204" pitchFamily="34" charset="0"/>
              </a:defRPr>
            </a:lvl2pPr>
            <a:lvl3pPr marL="1143000" indent="-228600" defTabSz="942975" eaLnBrk="0" hangingPunct="0">
              <a:spcBef>
                <a:spcPct val="30000"/>
              </a:spcBef>
              <a:defRPr sz="1200">
                <a:solidFill>
                  <a:schemeClr val="tx1"/>
                </a:solidFill>
                <a:latin typeface="Arial" panose="020B0604020202020204" pitchFamily="34" charset="0"/>
              </a:defRPr>
            </a:lvl3pPr>
            <a:lvl4pPr marL="1600200" indent="-228600" defTabSz="942975" eaLnBrk="0" hangingPunct="0">
              <a:spcBef>
                <a:spcPct val="30000"/>
              </a:spcBef>
              <a:defRPr sz="1200">
                <a:solidFill>
                  <a:schemeClr val="tx1"/>
                </a:solidFill>
                <a:latin typeface="Arial" panose="020B0604020202020204" pitchFamily="34" charset="0"/>
              </a:defRPr>
            </a:lvl4pPr>
            <a:lvl5pPr marL="2057400" indent="-228600" defTabSz="942975" eaLnBrk="0" hangingPunct="0">
              <a:spcBef>
                <a:spcPct val="30000"/>
              </a:spcBef>
              <a:defRPr sz="1200">
                <a:solidFill>
                  <a:schemeClr val="tx1"/>
                </a:solidFill>
                <a:latin typeface="Arial" panose="020B0604020202020204" pitchFamily="34" charset="0"/>
              </a:defRPr>
            </a:lvl5pPr>
            <a:lvl6pPr marL="2514600" indent="-228600" defTabSz="9429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429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429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42975"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DB1A3046-9BD1-487C-BAD6-1C6D60784BF4}" type="slidenum">
              <a:rPr lang="en-US" altLang="en-US" sz="1100" b="0"/>
              <a:pPr algn="r" eaLnBrk="1" hangingPunct="1">
                <a:spcBef>
                  <a:spcPct val="0"/>
                </a:spcBef>
              </a:pPr>
              <a:t>41</a:t>
            </a:fld>
            <a:endParaRPr lang="en-US" altLang="en-US" sz="1100" b="0"/>
          </a:p>
        </p:txBody>
      </p:sp>
      <p:sp>
        <p:nvSpPr>
          <p:cNvPr id="79877" name="Rectangle 2">
            <a:extLst>
              <a:ext uri="{FF2B5EF4-FFF2-40B4-BE49-F238E27FC236}">
                <a16:creationId xmlns:a16="http://schemas.microsoft.com/office/drawing/2014/main" id="{16E4FF4E-BFCC-E2D8-BD10-4A335CEDB295}"/>
              </a:ext>
            </a:extLst>
          </p:cNvPr>
          <p:cNvSpPr>
            <a:spLocks noGrp="1" noRot="1" noChangeAspect="1" noChangeArrowheads="1" noTextEdit="1"/>
          </p:cNvSpPr>
          <p:nvPr>
            <p:ph type="sldImg"/>
          </p:nvPr>
        </p:nvSpPr>
        <p:spPr>
          <a:xfrm>
            <a:off x="382588" y="685800"/>
            <a:ext cx="6096000" cy="3430588"/>
          </a:xfrm>
          <a:ln/>
        </p:spPr>
      </p:sp>
      <p:sp>
        <p:nvSpPr>
          <p:cNvPr id="79878" name="Rectangle 3">
            <a:extLst>
              <a:ext uri="{FF2B5EF4-FFF2-40B4-BE49-F238E27FC236}">
                <a16:creationId xmlns:a16="http://schemas.microsoft.com/office/drawing/2014/main" id="{2A5055B6-8AC3-1339-4346-B10F45F41DD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264" tIns="45132" rIns="90264" bIns="45132"/>
          <a:lstStyle/>
          <a:p>
            <a:pPr algn="l"/>
            <a:r>
              <a:rPr lang="en-GB" b="0" i="0" dirty="0">
                <a:solidFill>
                  <a:srgbClr val="000000"/>
                </a:solidFill>
                <a:effectLst/>
                <a:latin typeface="proxima-nova"/>
              </a:rPr>
              <a:t>Under the Town and Country Planning Act 1990 (TCPA 1990) planning permission is required for the carrying out on land of any development.</a:t>
            </a:r>
          </a:p>
          <a:p>
            <a:pPr algn="l"/>
            <a:r>
              <a:rPr lang="en-GB" b="0" i="0" dirty="0">
                <a:solidFill>
                  <a:srgbClr val="000000"/>
                </a:solidFill>
                <a:effectLst/>
                <a:latin typeface="proxima-nova"/>
              </a:rPr>
              <a:t>Development is defined as the “carrying out of building, engineering, mining or other operations in, on, over or under the land or the making of any material change in the use of any buildings or other land”.</a:t>
            </a:r>
          </a:p>
          <a:p>
            <a:pPr eaLnBrk="1" hangingPunct="1"/>
            <a:endParaRPr lang="en-US" altLang="en-US" dirty="0">
              <a:latin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B81B7CFF-7895-A915-12B7-33C788780C43}"/>
              </a:ext>
            </a:extLst>
          </p:cNvPr>
          <p:cNvSpPr txBox="1">
            <a:spLocks noGrp="1" noChangeArrowheads="1"/>
          </p:cNvSpPr>
          <p:nvPr/>
        </p:nvSpPr>
        <p:spPr bwMode="auto">
          <a:xfrm>
            <a:off x="3884613" y="8686800"/>
            <a:ext cx="29718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264" tIns="45132" rIns="90264" bIns="45132" anchor="b"/>
          <a:lstStyle>
            <a:lvl1pPr defTabSz="942975" eaLnBrk="0" hangingPunct="0">
              <a:spcBef>
                <a:spcPct val="30000"/>
              </a:spcBef>
              <a:defRPr sz="1200">
                <a:solidFill>
                  <a:schemeClr val="tx1"/>
                </a:solidFill>
                <a:latin typeface="Arial" panose="020B0604020202020204" pitchFamily="34" charset="0"/>
              </a:defRPr>
            </a:lvl1pPr>
            <a:lvl2pPr marL="742950" indent="-285750" defTabSz="942975" eaLnBrk="0" hangingPunct="0">
              <a:spcBef>
                <a:spcPct val="30000"/>
              </a:spcBef>
              <a:defRPr sz="1200">
                <a:solidFill>
                  <a:schemeClr val="tx1"/>
                </a:solidFill>
                <a:latin typeface="Arial" panose="020B0604020202020204" pitchFamily="34" charset="0"/>
              </a:defRPr>
            </a:lvl2pPr>
            <a:lvl3pPr marL="1143000" indent="-228600" defTabSz="942975" eaLnBrk="0" hangingPunct="0">
              <a:spcBef>
                <a:spcPct val="30000"/>
              </a:spcBef>
              <a:defRPr sz="1200">
                <a:solidFill>
                  <a:schemeClr val="tx1"/>
                </a:solidFill>
                <a:latin typeface="Arial" panose="020B0604020202020204" pitchFamily="34" charset="0"/>
              </a:defRPr>
            </a:lvl3pPr>
            <a:lvl4pPr marL="1600200" indent="-228600" defTabSz="942975" eaLnBrk="0" hangingPunct="0">
              <a:spcBef>
                <a:spcPct val="30000"/>
              </a:spcBef>
              <a:defRPr sz="1200">
                <a:solidFill>
                  <a:schemeClr val="tx1"/>
                </a:solidFill>
                <a:latin typeface="Arial" panose="020B0604020202020204" pitchFamily="34" charset="0"/>
              </a:defRPr>
            </a:lvl4pPr>
            <a:lvl5pPr marL="2057400" indent="-228600" defTabSz="942975" eaLnBrk="0" hangingPunct="0">
              <a:spcBef>
                <a:spcPct val="30000"/>
              </a:spcBef>
              <a:defRPr sz="1200">
                <a:solidFill>
                  <a:schemeClr val="tx1"/>
                </a:solidFill>
                <a:latin typeface="Arial" panose="020B0604020202020204" pitchFamily="34" charset="0"/>
              </a:defRPr>
            </a:lvl5pPr>
            <a:lvl6pPr marL="2514600" indent="-228600" defTabSz="9429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429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429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42975"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E6E4425C-8880-4DF3-9DF3-66B136DDA6C1}" type="slidenum">
              <a:rPr lang="en-US" altLang="en-US" sz="1100" b="0"/>
              <a:pPr algn="r" eaLnBrk="1" hangingPunct="1">
                <a:spcBef>
                  <a:spcPct val="0"/>
                </a:spcBef>
              </a:pPr>
              <a:t>42</a:t>
            </a:fld>
            <a:endParaRPr lang="en-US" altLang="en-US" sz="1100" b="0"/>
          </a:p>
        </p:txBody>
      </p:sp>
      <p:sp>
        <p:nvSpPr>
          <p:cNvPr id="79875" name="Rectangle 7">
            <a:extLst>
              <a:ext uri="{FF2B5EF4-FFF2-40B4-BE49-F238E27FC236}">
                <a16:creationId xmlns:a16="http://schemas.microsoft.com/office/drawing/2014/main" id="{99D76466-F877-DE78-B1AF-A5C11D2C1E38}"/>
              </a:ext>
            </a:extLst>
          </p:cNvPr>
          <p:cNvSpPr txBox="1">
            <a:spLocks noGrp="1" noChangeArrowheads="1"/>
          </p:cNvSpPr>
          <p:nvPr/>
        </p:nvSpPr>
        <p:spPr bwMode="auto">
          <a:xfrm>
            <a:off x="3884613" y="8686800"/>
            <a:ext cx="29718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89" tIns="45345" rIns="90689" bIns="45345" anchor="b"/>
          <a:lstStyle>
            <a:lvl1pPr defTabSz="942975" eaLnBrk="0" hangingPunct="0">
              <a:spcBef>
                <a:spcPct val="30000"/>
              </a:spcBef>
              <a:defRPr sz="1200">
                <a:solidFill>
                  <a:schemeClr val="tx1"/>
                </a:solidFill>
                <a:latin typeface="Arial" panose="020B0604020202020204" pitchFamily="34" charset="0"/>
              </a:defRPr>
            </a:lvl1pPr>
            <a:lvl2pPr marL="742950" indent="-285750" defTabSz="942975" eaLnBrk="0" hangingPunct="0">
              <a:spcBef>
                <a:spcPct val="30000"/>
              </a:spcBef>
              <a:defRPr sz="1200">
                <a:solidFill>
                  <a:schemeClr val="tx1"/>
                </a:solidFill>
                <a:latin typeface="Arial" panose="020B0604020202020204" pitchFamily="34" charset="0"/>
              </a:defRPr>
            </a:lvl2pPr>
            <a:lvl3pPr marL="1143000" indent="-228600" defTabSz="942975" eaLnBrk="0" hangingPunct="0">
              <a:spcBef>
                <a:spcPct val="30000"/>
              </a:spcBef>
              <a:defRPr sz="1200">
                <a:solidFill>
                  <a:schemeClr val="tx1"/>
                </a:solidFill>
                <a:latin typeface="Arial" panose="020B0604020202020204" pitchFamily="34" charset="0"/>
              </a:defRPr>
            </a:lvl3pPr>
            <a:lvl4pPr marL="1600200" indent="-228600" defTabSz="942975" eaLnBrk="0" hangingPunct="0">
              <a:spcBef>
                <a:spcPct val="30000"/>
              </a:spcBef>
              <a:defRPr sz="1200">
                <a:solidFill>
                  <a:schemeClr val="tx1"/>
                </a:solidFill>
                <a:latin typeface="Arial" panose="020B0604020202020204" pitchFamily="34" charset="0"/>
              </a:defRPr>
            </a:lvl4pPr>
            <a:lvl5pPr marL="2057400" indent="-228600" defTabSz="942975" eaLnBrk="0" hangingPunct="0">
              <a:spcBef>
                <a:spcPct val="30000"/>
              </a:spcBef>
              <a:defRPr sz="1200">
                <a:solidFill>
                  <a:schemeClr val="tx1"/>
                </a:solidFill>
                <a:latin typeface="Arial" panose="020B0604020202020204" pitchFamily="34" charset="0"/>
              </a:defRPr>
            </a:lvl5pPr>
            <a:lvl6pPr marL="2514600" indent="-228600" defTabSz="9429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429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429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42975"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A53DE0C1-634E-412F-B7A6-1D562476A487}" type="slidenum">
              <a:rPr lang="en-US" altLang="en-US" sz="1100" b="0"/>
              <a:pPr algn="r" eaLnBrk="1" hangingPunct="1">
                <a:spcBef>
                  <a:spcPct val="0"/>
                </a:spcBef>
              </a:pPr>
              <a:t>42</a:t>
            </a:fld>
            <a:endParaRPr lang="en-US" altLang="en-US" sz="1100" b="0"/>
          </a:p>
        </p:txBody>
      </p:sp>
      <p:sp>
        <p:nvSpPr>
          <p:cNvPr id="79876" name="Rectangle 7">
            <a:extLst>
              <a:ext uri="{FF2B5EF4-FFF2-40B4-BE49-F238E27FC236}">
                <a16:creationId xmlns:a16="http://schemas.microsoft.com/office/drawing/2014/main" id="{0C7F68F9-44FB-24AD-E957-5D560AAADE62}"/>
              </a:ext>
            </a:extLst>
          </p:cNvPr>
          <p:cNvSpPr txBox="1">
            <a:spLocks noGrp="1" noChangeArrowheads="1"/>
          </p:cNvSpPr>
          <p:nvPr/>
        </p:nvSpPr>
        <p:spPr bwMode="auto">
          <a:xfrm>
            <a:off x="3884613" y="8686800"/>
            <a:ext cx="29718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89" tIns="45345" rIns="90689" bIns="45345" anchor="b"/>
          <a:lstStyle>
            <a:lvl1pPr defTabSz="942975" eaLnBrk="0" hangingPunct="0">
              <a:spcBef>
                <a:spcPct val="30000"/>
              </a:spcBef>
              <a:defRPr sz="1200">
                <a:solidFill>
                  <a:schemeClr val="tx1"/>
                </a:solidFill>
                <a:latin typeface="Arial" panose="020B0604020202020204" pitchFamily="34" charset="0"/>
              </a:defRPr>
            </a:lvl1pPr>
            <a:lvl2pPr marL="742950" indent="-285750" defTabSz="942975" eaLnBrk="0" hangingPunct="0">
              <a:spcBef>
                <a:spcPct val="30000"/>
              </a:spcBef>
              <a:defRPr sz="1200">
                <a:solidFill>
                  <a:schemeClr val="tx1"/>
                </a:solidFill>
                <a:latin typeface="Arial" panose="020B0604020202020204" pitchFamily="34" charset="0"/>
              </a:defRPr>
            </a:lvl2pPr>
            <a:lvl3pPr marL="1143000" indent="-228600" defTabSz="942975" eaLnBrk="0" hangingPunct="0">
              <a:spcBef>
                <a:spcPct val="30000"/>
              </a:spcBef>
              <a:defRPr sz="1200">
                <a:solidFill>
                  <a:schemeClr val="tx1"/>
                </a:solidFill>
                <a:latin typeface="Arial" panose="020B0604020202020204" pitchFamily="34" charset="0"/>
              </a:defRPr>
            </a:lvl3pPr>
            <a:lvl4pPr marL="1600200" indent="-228600" defTabSz="942975" eaLnBrk="0" hangingPunct="0">
              <a:spcBef>
                <a:spcPct val="30000"/>
              </a:spcBef>
              <a:defRPr sz="1200">
                <a:solidFill>
                  <a:schemeClr val="tx1"/>
                </a:solidFill>
                <a:latin typeface="Arial" panose="020B0604020202020204" pitchFamily="34" charset="0"/>
              </a:defRPr>
            </a:lvl4pPr>
            <a:lvl5pPr marL="2057400" indent="-228600" defTabSz="942975" eaLnBrk="0" hangingPunct="0">
              <a:spcBef>
                <a:spcPct val="30000"/>
              </a:spcBef>
              <a:defRPr sz="1200">
                <a:solidFill>
                  <a:schemeClr val="tx1"/>
                </a:solidFill>
                <a:latin typeface="Arial" panose="020B0604020202020204" pitchFamily="34" charset="0"/>
              </a:defRPr>
            </a:lvl5pPr>
            <a:lvl6pPr marL="2514600" indent="-228600" defTabSz="9429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429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429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42975"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DB1A3046-9BD1-487C-BAD6-1C6D60784BF4}" type="slidenum">
              <a:rPr lang="en-US" altLang="en-US" sz="1100" b="0"/>
              <a:pPr algn="r" eaLnBrk="1" hangingPunct="1">
                <a:spcBef>
                  <a:spcPct val="0"/>
                </a:spcBef>
              </a:pPr>
              <a:t>42</a:t>
            </a:fld>
            <a:endParaRPr lang="en-US" altLang="en-US" sz="1100" b="0"/>
          </a:p>
        </p:txBody>
      </p:sp>
      <p:sp>
        <p:nvSpPr>
          <p:cNvPr id="79877" name="Rectangle 2">
            <a:extLst>
              <a:ext uri="{FF2B5EF4-FFF2-40B4-BE49-F238E27FC236}">
                <a16:creationId xmlns:a16="http://schemas.microsoft.com/office/drawing/2014/main" id="{16E4FF4E-BFCC-E2D8-BD10-4A335CEDB295}"/>
              </a:ext>
            </a:extLst>
          </p:cNvPr>
          <p:cNvSpPr>
            <a:spLocks noGrp="1" noRot="1" noChangeAspect="1" noChangeArrowheads="1" noTextEdit="1"/>
          </p:cNvSpPr>
          <p:nvPr>
            <p:ph type="sldImg"/>
          </p:nvPr>
        </p:nvSpPr>
        <p:spPr>
          <a:xfrm>
            <a:off x="382588" y="685800"/>
            <a:ext cx="6096000" cy="3430588"/>
          </a:xfrm>
          <a:ln/>
        </p:spPr>
      </p:sp>
      <p:sp>
        <p:nvSpPr>
          <p:cNvPr id="79878" name="Rectangle 3">
            <a:extLst>
              <a:ext uri="{FF2B5EF4-FFF2-40B4-BE49-F238E27FC236}">
                <a16:creationId xmlns:a16="http://schemas.microsoft.com/office/drawing/2014/main" id="{2A5055B6-8AC3-1339-4346-B10F45F41DD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264" tIns="45132" rIns="90264" bIns="45132"/>
          <a:lstStyle/>
          <a:p>
            <a:pPr algn="l"/>
            <a:r>
              <a:rPr lang="en-GB" b="0" i="0" dirty="0">
                <a:solidFill>
                  <a:srgbClr val="000000"/>
                </a:solidFill>
                <a:effectLst/>
                <a:latin typeface="proxima-nova"/>
              </a:rPr>
              <a:t>Under the Town and Country Planning Act 1990 (TCPA 1990) planning permission is required for the carrying out on land of any development.</a:t>
            </a:r>
          </a:p>
          <a:p>
            <a:pPr algn="l"/>
            <a:r>
              <a:rPr lang="en-GB" b="0" i="0" dirty="0">
                <a:solidFill>
                  <a:srgbClr val="000000"/>
                </a:solidFill>
                <a:effectLst/>
                <a:latin typeface="proxima-nova"/>
              </a:rPr>
              <a:t>Development is defined as the “carrying out of building, engineering, mining or other operations in, on, over or under the land or the making of any material change in the use of any buildings or other land”.</a:t>
            </a:r>
          </a:p>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629624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44</a:t>
            </a:fld>
            <a:endParaRPr lang="en-GB"/>
          </a:p>
        </p:txBody>
      </p:sp>
    </p:spTree>
    <p:extLst>
      <p:ext uri="{BB962C8B-B14F-4D97-AF65-F5344CB8AC3E}">
        <p14:creationId xmlns:p14="http://schemas.microsoft.com/office/powerpoint/2010/main" val="31876947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49</a:t>
            </a:fld>
            <a:endParaRPr lang="en-GB"/>
          </a:p>
        </p:txBody>
      </p:sp>
    </p:spTree>
    <p:extLst>
      <p:ext uri="{BB962C8B-B14F-4D97-AF65-F5344CB8AC3E}">
        <p14:creationId xmlns:p14="http://schemas.microsoft.com/office/powerpoint/2010/main" val="10290742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50</a:t>
            </a:fld>
            <a:endParaRPr lang="en-GB"/>
          </a:p>
        </p:txBody>
      </p:sp>
    </p:spTree>
    <p:extLst>
      <p:ext uri="{BB962C8B-B14F-4D97-AF65-F5344CB8AC3E}">
        <p14:creationId xmlns:p14="http://schemas.microsoft.com/office/powerpoint/2010/main" val="34939029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54</a:t>
            </a:fld>
            <a:endParaRPr lang="en-GB"/>
          </a:p>
        </p:txBody>
      </p:sp>
    </p:spTree>
    <p:extLst>
      <p:ext uri="{BB962C8B-B14F-4D97-AF65-F5344CB8AC3E}">
        <p14:creationId xmlns:p14="http://schemas.microsoft.com/office/powerpoint/2010/main" val="16015250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58</a:t>
            </a:fld>
            <a:endParaRPr lang="en-GB"/>
          </a:p>
        </p:txBody>
      </p:sp>
    </p:spTree>
    <p:extLst>
      <p:ext uri="{BB962C8B-B14F-4D97-AF65-F5344CB8AC3E}">
        <p14:creationId xmlns:p14="http://schemas.microsoft.com/office/powerpoint/2010/main" val="5119716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62</a:t>
            </a:fld>
            <a:endParaRPr lang="en-GB"/>
          </a:p>
        </p:txBody>
      </p:sp>
    </p:spTree>
    <p:extLst>
      <p:ext uri="{BB962C8B-B14F-4D97-AF65-F5344CB8AC3E}">
        <p14:creationId xmlns:p14="http://schemas.microsoft.com/office/powerpoint/2010/main" val="14680689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65</a:t>
            </a:fld>
            <a:endParaRPr lang="en-GB"/>
          </a:p>
        </p:txBody>
      </p:sp>
    </p:spTree>
    <p:extLst>
      <p:ext uri="{BB962C8B-B14F-4D97-AF65-F5344CB8AC3E}">
        <p14:creationId xmlns:p14="http://schemas.microsoft.com/office/powerpoint/2010/main" val="26807008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67</a:t>
            </a:fld>
            <a:endParaRPr lang="en-GB"/>
          </a:p>
        </p:txBody>
      </p:sp>
    </p:spTree>
    <p:extLst>
      <p:ext uri="{BB962C8B-B14F-4D97-AF65-F5344CB8AC3E}">
        <p14:creationId xmlns:p14="http://schemas.microsoft.com/office/powerpoint/2010/main" val="34084701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69</a:t>
            </a:fld>
            <a:endParaRPr lang="en-GB"/>
          </a:p>
        </p:txBody>
      </p:sp>
    </p:spTree>
    <p:extLst>
      <p:ext uri="{BB962C8B-B14F-4D97-AF65-F5344CB8AC3E}">
        <p14:creationId xmlns:p14="http://schemas.microsoft.com/office/powerpoint/2010/main" val="22146631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71</a:t>
            </a:fld>
            <a:endParaRPr lang="en-GB"/>
          </a:p>
        </p:txBody>
      </p:sp>
    </p:spTree>
    <p:extLst>
      <p:ext uri="{BB962C8B-B14F-4D97-AF65-F5344CB8AC3E}">
        <p14:creationId xmlns:p14="http://schemas.microsoft.com/office/powerpoint/2010/main" val="24333476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72</a:t>
            </a:fld>
            <a:endParaRPr lang="en-GB"/>
          </a:p>
        </p:txBody>
      </p:sp>
    </p:spTree>
    <p:extLst>
      <p:ext uri="{BB962C8B-B14F-4D97-AF65-F5344CB8AC3E}">
        <p14:creationId xmlns:p14="http://schemas.microsoft.com/office/powerpoint/2010/main" val="424698473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74</a:t>
            </a:fld>
            <a:endParaRPr lang="en-GB"/>
          </a:p>
        </p:txBody>
      </p:sp>
    </p:spTree>
    <p:extLst>
      <p:ext uri="{BB962C8B-B14F-4D97-AF65-F5344CB8AC3E}">
        <p14:creationId xmlns:p14="http://schemas.microsoft.com/office/powerpoint/2010/main" val="37274375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75</a:t>
            </a:fld>
            <a:endParaRPr lang="en-GB"/>
          </a:p>
        </p:txBody>
      </p:sp>
    </p:spTree>
    <p:extLst>
      <p:ext uri="{BB962C8B-B14F-4D97-AF65-F5344CB8AC3E}">
        <p14:creationId xmlns:p14="http://schemas.microsoft.com/office/powerpoint/2010/main" val="291621728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77</a:t>
            </a:fld>
            <a:endParaRPr lang="en-GB"/>
          </a:p>
        </p:txBody>
      </p:sp>
    </p:spTree>
    <p:extLst>
      <p:ext uri="{BB962C8B-B14F-4D97-AF65-F5344CB8AC3E}">
        <p14:creationId xmlns:p14="http://schemas.microsoft.com/office/powerpoint/2010/main" val="305928389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83</a:t>
            </a:fld>
            <a:endParaRPr lang="en-GB"/>
          </a:p>
        </p:txBody>
      </p:sp>
    </p:spTree>
    <p:extLst>
      <p:ext uri="{BB962C8B-B14F-4D97-AF65-F5344CB8AC3E}">
        <p14:creationId xmlns:p14="http://schemas.microsoft.com/office/powerpoint/2010/main" val="169163116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85</a:t>
            </a:fld>
            <a:endParaRPr lang="en-GB"/>
          </a:p>
        </p:txBody>
      </p:sp>
    </p:spTree>
    <p:extLst>
      <p:ext uri="{BB962C8B-B14F-4D97-AF65-F5344CB8AC3E}">
        <p14:creationId xmlns:p14="http://schemas.microsoft.com/office/powerpoint/2010/main" val="187904815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90</a:t>
            </a:fld>
            <a:endParaRPr lang="en-GB"/>
          </a:p>
        </p:txBody>
      </p:sp>
    </p:spTree>
    <p:extLst>
      <p:ext uri="{BB962C8B-B14F-4D97-AF65-F5344CB8AC3E}">
        <p14:creationId xmlns:p14="http://schemas.microsoft.com/office/powerpoint/2010/main" val="22585835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100</a:t>
            </a:fld>
            <a:endParaRPr lang="en-GB"/>
          </a:p>
        </p:txBody>
      </p:sp>
    </p:spTree>
    <p:extLst>
      <p:ext uri="{BB962C8B-B14F-4D97-AF65-F5344CB8AC3E}">
        <p14:creationId xmlns:p14="http://schemas.microsoft.com/office/powerpoint/2010/main" val="218891742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101</a:t>
            </a:fld>
            <a:endParaRPr lang="en-GB"/>
          </a:p>
        </p:txBody>
      </p:sp>
    </p:spTree>
    <p:extLst>
      <p:ext uri="{BB962C8B-B14F-4D97-AF65-F5344CB8AC3E}">
        <p14:creationId xmlns:p14="http://schemas.microsoft.com/office/powerpoint/2010/main" val="13297743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102</a:t>
            </a:fld>
            <a:endParaRPr lang="en-GB"/>
          </a:p>
        </p:txBody>
      </p:sp>
    </p:spTree>
    <p:extLst>
      <p:ext uri="{BB962C8B-B14F-4D97-AF65-F5344CB8AC3E}">
        <p14:creationId xmlns:p14="http://schemas.microsoft.com/office/powerpoint/2010/main" val="318414210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103</a:t>
            </a:fld>
            <a:endParaRPr lang="en-GB"/>
          </a:p>
        </p:txBody>
      </p:sp>
    </p:spTree>
    <p:extLst>
      <p:ext uri="{BB962C8B-B14F-4D97-AF65-F5344CB8AC3E}">
        <p14:creationId xmlns:p14="http://schemas.microsoft.com/office/powerpoint/2010/main" val="346750438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104</a:t>
            </a:fld>
            <a:endParaRPr lang="en-GB"/>
          </a:p>
        </p:txBody>
      </p:sp>
    </p:spTree>
    <p:extLst>
      <p:ext uri="{BB962C8B-B14F-4D97-AF65-F5344CB8AC3E}">
        <p14:creationId xmlns:p14="http://schemas.microsoft.com/office/powerpoint/2010/main" val="346622829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144C3E-F0D9-414C-AC59-E5CEAB7A397F}" type="slidenum">
              <a:rPr lang="en-GB" smtClean="0"/>
              <a:t>106</a:t>
            </a:fld>
            <a:endParaRPr lang="en-GB"/>
          </a:p>
        </p:txBody>
      </p:sp>
    </p:spTree>
    <p:extLst>
      <p:ext uri="{BB962C8B-B14F-4D97-AF65-F5344CB8AC3E}">
        <p14:creationId xmlns:p14="http://schemas.microsoft.com/office/powerpoint/2010/main" val="472055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70413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28398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158244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452288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198895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45904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475468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49849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977751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00133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99A8DD2-C443-44AD-85B3-4CE72B962C5F}" type="datetimeFigureOut">
              <a:rPr lang="en-US" smtClean="0"/>
              <a:t>10/31/2024</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879801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999A8DD2-C443-44AD-85B3-4CE72B962C5F}" type="datetimeFigureOut">
              <a:rPr lang="en-US" smtClean="0"/>
              <a:t>10/31/2024</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6646884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rtpi.org.uk/become-a-planner/about-planning/why-plan/"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leapcanada.org/post/acareerin-urban-planning"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cityplanningcoordinator.blog/2020/09/18/what-is-urban-environmental-plannin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gdrc.org/uem/doc-e_plan.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wiley.com/en-us/Planning+and+Urban+Design+Standards-p-9780471475811"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environmentalhistory.org/" TargetMode="External"/><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hyperlink" Target="https://www.tandfonline.com/doi/full/10.1080/02665433.2023.2248729"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hyperlink" Target="https://senedd.wales/Research%20Documents/16-001%20-%20Comparison%20of%20the%20planning%20systems%20in%20the%20four%20UK%20countries/16-001.pdf"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hyperlink" Target="https://researchbriefings.files.parliament.uk/documents/CBP-7459/CBP-7459.pdf" TargetMode="External"/><Relationship Id="rId4" Type="http://schemas.openxmlformats.org/officeDocument/2006/relationships/hyperlink" Target="https://archive2021.parliament.scot/ResearchBriefingsAndFactsheets/S4/SB_13-35.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23.jpeg"/><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hyperlink" Target="https://www.gov.uk/government/collections/planning-practice-guidance"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hyperlink" Target="https://www.gov.uk/government/collections/planning-practice-guidance" TargetMode="Externa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hyperlink" Target="https://www.legislation.gov.uk/ukpga/2021/30/part/6" TargetMode="External"/><Relationship Id="rId7"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hyperlink" Target="https://www.legislation.gov.uk/ukpga/2021/30/schedule/14"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hyperlink" Target="https://www.legislation.gov.uk/uksi/2017/571/contents"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hyperlink" Target="https://www.gov.uk/guidance/environmental-impact-assessment"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gov.uk/guidance/national-planning-policy-framework"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hyperlink" Target="https://www.dlpconsultants.co.uk/oxford-cambridge-arc-spatial-framework-consultation-commences-july-2021/" TargetMode="Externa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national-planning-policy-framework--2"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hyperlink" Target="https://www.gov.uk/government/collections/planning-practice-guidance"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1182995/NPPF_Sept_23.pdf"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bristoltemplequarter.com/key-projects/spatial-framework/"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hyperlink" Target="https://cambridgeshirepeterborough-ca.gov.uk/wp-content/uploads/documents/Strategies/non-statutory-spatial-framework/Non-Statutory-Spatial-Framework-Phase-1.pdf" TargetMode="External"/><Relationship Id="rId4" Type="http://schemas.openxmlformats.org/officeDocument/2006/relationships/hyperlink" Target="https://www.yorkshiredales.org.uk/wp-content/uploads/sites/13/2020/03/Spatial-Framework-Core-Approach-Dec-2019.pdf"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london.gov.uk/sites/default/files/the_london_plan_2021.pdf"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hyperlink" Target="https://urbanistarchitecture.co.uk/new-london-plan-2021/" TargetMode="External"/><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38.xml.rels><?xml version="1.0" encoding="UTF-8" standalone="yes"?>
<Relationships xmlns="http://schemas.openxmlformats.org/package/2006/relationships"><Relationship Id="rId3" Type="http://schemas.openxmlformats.org/officeDocument/2006/relationships/hyperlink" Target="https://www.nalc.gov.uk/library/publications/1633-how-to-shape-where-you-live/file" TargetMode="External"/><Relationship Id="rId2" Type="http://schemas.openxmlformats.org/officeDocument/2006/relationships/hyperlink" Target="https://www.gov.uk/government/get-involved/take-part/make-a-neighbourhood-plan" TargetMode="External"/><Relationship Id="rId1" Type="http://schemas.openxmlformats.org/officeDocument/2006/relationships/slideLayout" Target="../slideLayouts/slideLayout2.xml"/><Relationship Id="rId5" Type="http://schemas.openxmlformats.org/officeDocument/2006/relationships/hyperlink" Target="https://stantonbury-pc.org.uk/neighbourhood-plan/" TargetMode="External"/><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gov.uk/guidance/community-infrastructure-levy"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hyperlink" Target="https://www.planningresource.co.uk/article/1212817/mapped-community-infrastructure-levy-updated-12042023"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4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gov.wales/sites/default/files/publications/2020-11/working-draft-national-development-framework-document-september-2020.pdf" TargetMode="External"/><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s://www.gov.wales/sites/default/files/publications/2024-07/planning-policy-wales-edition-12.pdf"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www.gov.wales/sites/default/files/publications/2024-07/planning-policy-wales-edition-12.pdf" TargetMode="External"/><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gov.wales/sites/default/files/publications/2019-06/planning-wales-act-2015-explanatory-memorandum.pdf" TargetMode="External"/><Relationship Id="rId2" Type="http://schemas.openxmlformats.org/officeDocument/2006/relationships/hyperlink" Target="https://www.legislation.gov.uk/anaw/2015/4/contents/enacted" TargetMode="External"/><Relationship Id="rId1" Type="http://schemas.openxmlformats.org/officeDocument/2006/relationships/slideLayout" Target="../slideLayouts/slideLayout2.xml"/><Relationship Id="rId4" Type="http://schemas.openxmlformats.org/officeDocument/2006/relationships/hyperlink" Target="https://www.designingbuildings.co.uk/wiki/Planning_(Wales)_Act" TargetMode="External"/></Relationships>
</file>

<file path=ppt/slides/_rels/slide5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hyperlink" Target="https://www.gov.wales/sites/default/files/publications/2019-07/developments-of-national-significance-dns-engaging-with-the-process.pdf" TargetMode="External"/><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s://planningcasework.service.gov.wales/dnsapplications"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hyperlink" Target="https://www.worldbank.org/en/topic/urbandevelopment/overview" TargetMode="External"/><Relationship Id="rId2" Type="http://schemas.openxmlformats.org/officeDocument/2006/relationships/hyperlink" Target="https://www.un.org/development/desa/en/news/population/2018-revision-of-world-urbanization-prospects.html" TargetMode="External"/><Relationship Id="rId1" Type="http://schemas.openxmlformats.org/officeDocument/2006/relationships/slideLayout" Target="../slideLayouts/slideLayout2.xml"/><Relationship Id="rId4" Type="http://schemas.openxmlformats.org/officeDocument/2006/relationships/hyperlink" Target="https://www.genevaenvironmentnetwork.org/resources/updates/cities-and-the-environment/"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2.xml"/><Relationship Id="rId1" Type="http://schemas.openxmlformats.org/officeDocument/2006/relationships/video" Target="https://www.youtube.com/embed/RPoDircL5zc?feature=oembed" TargetMode="External"/><Relationship Id="rId4" Type="http://schemas.openxmlformats.org/officeDocument/2006/relationships/hyperlink" Target="https://www.genevaenvironmentnetwork.org/resources/updates/cities-and-the-environment/"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hyperlink" Target="https://geography.name/urban-planning/"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s://www.tpexpert.org/a-brief-history-of-the-game-planning-1947-to-2020/" TargetMode="External"/><Relationship Id="rId7" Type="http://schemas.openxmlformats.org/officeDocument/2006/relationships/image" Target="../media/image59.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hyperlink" Target="https://www.re-thinkingthefuture.com/city-and-architecture/a4472-how-has-roman-architectural-innovations-affected-todays-urban-planning/" TargetMode="External"/><Relationship Id="rId5" Type="http://schemas.openxmlformats.org/officeDocument/2006/relationships/hyperlink" Target="https://images.oss.org.uk/photos/map-of-roman-roads-in-britain/" TargetMode="External"/><Relationship Id="rId4" Type="http://schemas.openxmlformats.org/officeDocument/2006/relationships/image" Target="../media/image58.jpeg"/></Relationships>
</file>

<file path=ppt/slides/_rels/slide7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hyperlink" Target="https://www.re-thinkingthefuture.com/architectural-community/a8880-how-citys-history-and-urban-planning-connect/" TargetMode="External"/><Relationship Id="rId1" Type="http://schemas.openxmlformats.org/officeDocument/2006/relationships/slideLayout" Target="../slideLayouts/slideLayout2.xml"/><Relationship Id="rId5" Type="http://schemas.openxmlformats.org/officeDocument/2006/relationships/image" Target="../media/image62.jpeg"/><Relationship Id="rId4" Type="http://schemas.openxmlformats.org/officeDocument/2006/relationships/image" Target="../media/image61.jpeg"/></Relationships>
</file>

<file path=ppt/slides/_rels/slide7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hyperlink" Target="https://www.visualcapitalist.com/evolution-urban-planning/" TargetMode="External"/></Relationships>
</file>

<file path=ppt/slides/_rels/slide7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https://www.wondriumdaily.com/industrialization-in-england-crowded-cities-and-rise-in-diseases/"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67.jpeg"/><Relationship Id="rId7" Type="http://schemas.openxmlformats.org/officeDocument/2006/relationships/image" Target="../media/image70.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hyperlink" Target="https://media.stridetreglown.com/wp-content/uploads/2018/05/13181249/Shaping-Future-Places-Origins.pdf" TargetMode="External"/><Relationship Id="rId4" Type="http://schemas.openxmlformats.org/officeDocument/2006/relationships/image" Target="../media/image68.png"/></Relationships>
</file>

<file path=ppt/slides/_rels/slide7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hyperlink" Target="https://www.townplanning.info/what-is-town-planning/history-of-town-planning-in-england/"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s://www.townplanning.info/what-is-town-planning/history-of-town-planning-in-england/"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73.jpeg"/><Relationship Id="rId4" Type="http://schemas.openxmlformats.org/officeDocument/2006/relationships/image" Target="../media/image72.png"/></Relationships>
</file>

<file path=ppt/slides/_rels/slide7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hyperlink" Target="https://www.townplanning.info/what-is-town-planning/history-of-town-planning-in-england/"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slideLayout" Target="../slideLayouts/slideLayout2.xml"/><Relationship Id="rId1" Type="http://schemas.openxmlformats.org/officeDocument/2006/relationships/video" Target="https://www.youtube.com/embed/vfN71L_1yF8?start=29&amp;feature=oembed" TargetMode="External"/><Relationship Id="rId5" Type="http://schemas.openxmlformats.org/officeDocument/2006/relationships/hyperlink" Target="https://www.swansea.gov.uk/ArchivesCottageSlums" TargetMode="External"/><Relationship Id="rId4" Type="http://schemas.openxmlformats.org/officeDocument/2006/relationships/hyperlink" Target="https://www.swansea.gov.uk/ArchivesCottage" TargetMode="External"/></Relationships>
</file>

<file path=ppt/slides/_rels/slide80.xml.rels><?xml version="1.0" encoding="UTF-8" standalone="yes"?>
<Relationships xmlns="http://schemas.openxmlformats.org/package/2006/relationships"><Relationship Id="rId3" Type="http://schemas.openxmlformats.org/officeDocument/2006/relationships/hyperlink" Target="https://www.propertychronicle.com/urban-planning-uk-brief-history/" TargetMode="External"/><Relationship Id="rId2" Type="http://schemas.openxmlformats.org/officeDocument/2006/relationships/hyperlink" Target="https://www.townplanning.info/what-is-town-planning/history-of-town-planning-in-england/" TargetMode="External"/><Relationship Id="rId1" Type="http://schemas.openxmlformats.org/officeDocument/2006/relationships/slideLayout" Target="../slideLayouts/slideLayout2.xml"/><Relationship Id="rId5" Type="http://schemas.openxmlformats.org/officeDocument/2006/relationships/hyperlink" Target="https://prezi.com/zgxjtdd36hqe/urban-planning-timeline/" TargetMode="External"/><Relationship Id="rId4" Type="http://schemas.openxmlformats.org/officeDocument/2006/relationships/image" Target="../media/image76.png"/></Relationships>
</file>

<file path=ppt/slides/_rels/slide8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s://www.theguardian.com/cities/2019/apr/11/why-are-we-so-bad-at-planning-cities"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4.xml.rels><?xml version="1.0" encoding="UTF-8" standalone="yes"?>
<Relationships xmlns="http://schemas.openxmlformats.org/package/2006/relationships"><Relationship Id="rId3" Type="http://schemas.openxmlformats.org/officeDocument/2006/relationships/hyperlink" Target="https://www.genevaenvironmentnetwork.org/resources/updates/cities-and-the-environment/" TargetMode="External"/><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86.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 Id="rId4" Type="http://schemas.openxmlformats.org/officeDocument/2006/relationships/image" Target="../media/image83.jpeg"/></Relationships>
</file>

<file path=ppt/slides/_rels/slide8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hyperlink" Target="https://www.nature.com/articles/s41467-021-23968-2"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s://www.nature.com/articles/s41467-021-23968-2"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hyperlink" Target="https://www.centreforcities.org/blog/net-zero-lets-recognise-the-importance-of-spatial-planning/" TargetMode="Externa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slideLayout" Target="../slideLayouts/slideLayout2.xml"/><Relationship Id="rId1" Type="http://schemas.openxmlformats.org/officeDocument/2006/relationships/video" Target="https://www.youtube.com/embed/Q8aM9_9CdPw?feature=oembed" TargetMode="External"/></Relationships>
</file>

<file path=ppt/slides/_rels/slide9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s://impact-tool.org.uk/using-impact" TargetMode="Externa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hyperlink" Target="https://librarysearch.uwtsd.ac.uk/discovery/fulldisplay?docid=alma99100269657802421&amp;context=L&amp;vid=44WHELF_UWTSD:44WHELF_UWTSD_VU1&amp;lang=en&amp;search_scope=MyInst_and_CI&amp;adaptor=Local%20Search%20Engine&amp;tab=Everything&amp;query=any,contains,Climax%20City:%20Masterplanning%20and%20the%20Complexity%20of%20Urban%20Growth"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99.jpeg"/><Relationship Id="rId5" Type="http://schemas.openxmlformats.org/officeDocument/2006/relationships/hyperlink" Target="https://librarysearch.uwtsd.ac.uk/discovery/fulldisplay?docid=alma99100479189402421&amp;context=L&amp;vid=44WHELF_UWTSD:44WHELF_UWTSD_VU1&amp;lang=en&amp;search_scope=MyInst_and_CI&amp;adaptor=Local%20Search%20Engine&amp;tab=Everything&amp;query=any,contains,Environmental%20Planning&amp;offset=0" TargetMode="External"/><Relationship Id="rId4" Type="http://schemas.openxmlformats.org/officeDocument/2006/relationships/image" Target="../media/image98.png"/></Relationships>
</file>

<file path=ppt/slides/_rels/slide105.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hyperlink" Target="https://www.archives.gov/milestone-documents/homestead-act"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07.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hyperlink" Target="https://urbandesignlab.in/urbanization-and-ecosystem/" TargetMode="Externa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hyperlink" Target="https://dsl.richmond.edu/panorama/homesteading/" TargetMode="External"/><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hyperlink" Target="https://www.archives.gov/milestone-documents/homestead-act" TargetMode="External"/><Relationship Id="rId2" Type="http://schemas.openxmlformats.org/officeDocument/2006/relationships/hyperlink" Target="https://environmentalhistory.org/industrial/late-industrial-1850-90/" TargetMode="Externa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12.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66" name="Picture 6">
            <a:extLst>
              <a:ext uri="{FF2B5EF4-FFF2-40B4-BE49-F238E27FC236}">
                <a16:creationId xmlns:a16="http://schemas.microsoft.com/office/drawing/2014/main" id="{EBDAF7DE-F25D-405B-3D5C-4EF0DFDFAC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3241"/>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A black background with white text&#10;&#10;Description automatically generated">
            <a:extLst>
              <a:ext uri="{FF2B5EF4-FFF2-40B4-BE49-F238E27FC236}">
                <a16:creationId xmlns:a16="http://schemas.microsoft.com/office/drawing/2014/main" id="{7684ED98-D8FA-E7D5-A556-5C40258B76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4382" y="5560811"/>
            <a:ext cx="2804732" cy="1297189"/>
          </a:xfrm>
          <a:prstGeom prst="rect">
            <a:avLst/>
          </a:prstGeom>
        </p:spPr>
      </p:pic>
      <p:sp>
        <p:nvSpPr>
          <p:cNvPr id="2" name="Title 1">
            <a:extLst>
              <a:ext uri="{FF2B5EF4-FFF2-40B4-BE49-F238E27FC236}">
                <a16:creationId xmlns:a16="http://schemas.microsoft.com/office/drawing/2014/main" id="{7ED4D3F2-7134-7ACE-7681-D5F95E303FE8}"/>
              </a:ext>
            </a:extLst>
          </p:cNvPr>
          <p:cNvSpPr txBox="1">
            <a:spLocks/>
          </p:cNvSpPr>
          <p:nvPr/>
        </p:nvSpPr>
        <p:spPr>
          <a:xfrm>
            <a:off x="6830074" y="448105"/>
            <a:ext cx="4759040" cy="1540951"/>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marL="0" marR="0" lvl="0" indent="0" algn="r" defTabSz="914400" rtl="0" eaLnBrk="1" fontAlgn="auto" latinLnBrk="0" hangingPunct="1">
              <a:lnSpc>
                <a:spcPct val="90000"/>
              </a:lnSpc>
              <a:spcBef>
                <a:spcPct val="0"/>
              </a:spcBef>
              <a:spcAft>
                <a:spcPts val="0"/>
              </a:spcAft>
              <a:buClrTx/>
              <a:buSzTx/>
              <a:buFontTx/>
              <a:buNone/>
              <a:tabLst/>
              <a:defRPr/>
            </a:pPr>
            <a:r>
              <a:rPr kumimoji="0" lang="en-GB" sz="3200" b="1" i="0" u="none" strike="noStrike" kern="1200" cap="none" spc="0" normalizeH="0" baseline="0" noProof="0" dirty="0">
                <a:ln>
                  <a:noFill/>
                </a:ln>
                <a:effectLst/>
                <a:uLnTx/>
                <a:uFillTx/>
                <a:latin typeface="Neue Haas Grotesk Text Pro"/>
                <a:ea typeface="+mj-ea"/>
                <a:cs typeface="+mj-cs"/>
              </a:rPr>
              <a:t>Introduction to Planning</a:t>
            </a:r>
          </a:p>
          <a:p>
            <a:pPr marL="0" marR="0" lvl="0" indent="0" algn="r" defTabSz="914400" rtl="0" eaLnBrk="1" fontAlgn="auto" latinLnBrk="0" hangingPunct="1">
              <a:lnSpc>
                <a:spcPct val="90000"/>
              </a:lnSpc>
              <a:spcBef>
                <a:spcPct val="0"/>
              </a:spcBef>
              <a:spcAft>
                <a:spcPts val="0"/>
              </a:spcAft>
              <a:buClrTx/>
              <a:buSzTx/>
              <a:buFontTx/>
              <a:buNone/>
              <a:tabLst/>
              <a:defRPr/>
            </a:pPr>
            <a:endParaRPr kumimoji="0" lang="en-GB" sz="3200" b="1" i="0" u="none" strike="noStrike" kern="1200" cap="none" spc="0" normalizeH="0" baseline="0" noProof="0" dirty="0">
              <a:ln>
                <a:noFill/>
              </a:ln>
              <a:effectLst/>
              <a:uLnTx/>
              <a:uFillTx/>
              <a:latin typeface="Neue Haas Grotesk Text Pro"/>
              <a:ea typeface="+mj-ea"/>
              <a:cs typeface="+mj-cs"/>
            </a:endParaRPr>
          </a:p>
          <a:p>
            <a:pPr marL="0" marR="0" lvl="0" indent="0" algn="r" defTabSz="914400" rtl="0" eaLnBrk="1" fontAlgn="auto" latinLnBrk="0" hangingPunct="1">
              <a:lnSpc>
                <a:spcPct val="90000"/>
              </a:lnSpc>
              <a:spcBef>
                <a:spcPct val="0"/>
              </a:spcBef>
              <a:spcAft>
                <a:spcPts val="0"/>
              </a:spcAft>
              <a:buClrTx/>
              <a:buSzTx/>
              <a:buFontTx/>
              <a:buNone/>
              <a:tabLst/>
              <a:defRPr/>
            </a:pPr>
            <a:r>
              <a:rPr kumimoji="0" lang="en-GB" sz="3200" b="1" i="0" u="none" strike="noStrike" kern="1200" cap="none" spc="0" normalizeH="0" baseline="0" noProof="0" dirty="0">
                <a:ln>
                  <a:noFill/>
                </a:ln>
                <a:effectLst/>
                <a:uLnTx/>
                <a:uFillTx/>
                <a:latin typeface="Neue Haas Grotesk Text Pro"/>
                <a:ea typeface="+mj-ea"/>
                <a:cs typeface="+mj-cs"/>
              </a:rPr>
              <a:t>ACBA 7004</a:t>
            </a:r>
          </a:p>
          <a:p>
            <a:pPr marL="0" marR="0" lvl="0" indent="0" algn="r" defTabSz="914400" rtl="0" eaLnBrk="1" fontAlgn="auto" latinLnBrk="0" hangingPunct="1">
              <a:lnSpc>
                <a:spcPct val="90000"/>
              </a:lnSpc>
              <a:spcBef>
                <a:spcPct val="0"/>
              </a:spcBef>
              <a:spcAft>
                <a:spcPts val="0"/>
              </a:spcAft>
              <a:buClrTx/>
              <a:buSzTx/>
              <a:buFontTx/>
              <a:buNone/>
              <a:tabLst/>
              <a:defRPr/>
            </a:pPr>
            <a:r>
              <a:rPr kumimoji="0" lang="en-GB" sz="3200" b="1" i="0" u="none" strike="noStrike" kern="1200" cap="none" spc="0" normalizeH="0" baseline="0" noProof="0" dirty="0">
                <a:ln>
                  <a:noFill/>
                </a:ln>
                <a:effectLst/>
                <a:uLnTx/>
                <a:uFillTx/>
                <a:latin typeface="Neue Haas Grotesk Text Pro"/>
                <a:ea typeface="+mj-ea"/>
                <a:cs typeface="+mj-cs"/>
              </a:rPr>
              <a:t>Week 5  </a:t>
            </a:r>
          </a:p>
        </p:txBody>
      </p:sp>
      <p:sp>
        <p:nvSpPr>
          <p:cNvPr id="3" name="Subtitle 17">
            <a:extLst>
              <a:ext uri="{FF2B5EF4-FFF2-40B4-BE49-F238E27FC236}">
                <a16:creationId xmlns:a16="http://schemas.microsoft.com/office/drawing/2014/main" id="{CD52EC0C-DF8D-8C73-B213-9FAE040D6C27}"/>
              </a:ext>
            </a:extLst>
          </p:cNvPr>
          <p:cNvSpPr txBox="1">
            <a:spLocks/>
          </p:cNvSpPr>
          <p:nvPr/>
        </p:nvSpPr>
        <p:spPr>
          <a:xfrm>
            <a:off x="244524" y="5832086"/>
            <a:ext cx="3163096" cy="896380"/>
          </a:xfrm>
          <a:prstGeom prst="rect">
            <a:avLst/>
          </a:prstGeom>
        </p:spPr>
        <p:txBody>
          <a:bodyPr vert="horz" lIns="91440" tIns="45720" rIns="91440" bIns="45720" rtlCol="0">
            <a:normAutofit/>
          </a:bodyPr>
          <a:lstStyle>
            <a:lvl1pPr marL="0" indent="0" algn="ctr" defTabSz="914400" rtl="0" eaLnBrk="1" latinLnBrk="0" hangingPunct="1">
              <a:lnSpc>
                <a:spcPct val="12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Alisdair Cunningham</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a.</a:t>
            </a:r>
            <a:r>
              <a:rPr lang="en-GB" dirty="0" err="1">
                <a:solidFill>
                  <a:prstClr val="black"/>
                </a:solidFill>
                <a:highlight>
                  <a:srgbClr val="C0C0C0"/>
                </a:highlight>
                <a:latin typeface="Neue Haas Grotesk Text Pro"/>
              </a:rPr>
              <a:t>cunningham</a:t>
            </a:r>
            <a:r>
              <a:rPr kumimoji="0" lang="en-GB" sz="1800" b="0" i="0" u="none" strike="noStrike" kern="1200" cap="none" spc="0" normalizeH="0" baseline="0" noProof="0" dirty="0">
                <a:ln>
                  <a:noFill/>
                </a:ln>
                <a:solidFill>
                  <a:prstClr val="black"/>
                </a:solidFill>
                <a:effectLst/>
                <a:highlight>
                  <a:srgbClr val="C0C0C0"/>
                </a:highlight>
                <a:uLnTx/>
                <a:uFillTx/>
                <a:latin typeface="Neue Haas Grotesk Text Pro"/>
                <a:ea typeface="+mn-ea"/>
                <a:cs typeface="+mn-cs"/>
              </a:rPr>
              <a:t>@uwtsd.ac.uk</a:t>
            </a:r>
          </a:p>
        </p:txBody>
      </p:sp>
    </p:spTree>
    <p:extLst>
      <p:ext uri="{BB962C8B-B14F-4D97-AF65-F5344CB8AC3E}">
        <p14:creationId xmlns:p14="http://schemas.microsoft.com/office/powerpoint/2010/main" val="3036078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8A95809-A45D-1D0B-A00B-37B01478642A}"/>
              </a:ext>
            </a:extLst>
          </p:cNvPr>
          <p:cNvSpPr>
            <a:spLocks noGrp="1" noChangeArrowheads="1"/>
          </p:cNvSpPr>
          <p:nvPr>
            <p:ph type="title"/>
          </p:nvPr>
        </p:nvSpPr>
        <p:spPr>
          <a:xfrm>
            <a:off x="614681" y="548640"/>
            <a:ext cx="3553412" cy="1648943"/>
          </a:xfrm>
        </p:spPr>
        <p:txBody>
          <a:bodyPr anchor="t">
            <a:normAutofit/>
          </a:bodyPr>
          <a:lstStyle/>
          <a:p>
            <a:pPr eaLnBrk="1" hangingPunct="1"/>
            <a:br>
              <a:rPr lang="en-US" altLang="en-US" dirty="0"/>
            </a:br>
            <a:r>
              <a:rPr lang="en-US" altLang="en-US" dirty="0"/>
              <a:t> Outline</a:t>
            </a:r>
          </a:p>
        </p:txBody>
      </p:sp>
      <p:sp>
        <p:nvSpPr>
          <p:cNvPr id="14339" name="Rectangle 3">
            <a:extLst>
              <a:ext uri="{FF2B5EF4-FFF2-40B4-BE49-F238E27FC236}">
                <a16:creationId xmlns:a16="http://schemas.microsoft.com/office/drawing/2014/main" id="{FA017683-0249-D561-4707-AF7250F4D92E}"/>
              </a:ext>
            </a:extLst>
          </p:cNvPr>
          <p:cNvSpPr>
            <a:spLocks noGrp="1" noChangeArrowheads="1"/>
          </p:cNvSpPr>
          <p:nvPr>
            <p:ph idx="1"/>
          </p:nvPr>
        </p:nvSpPr>
        <p:spPr>
          <a:xfrm>
            <a:off x="614680" y="2316480"/>
            <a:ext cx="3917991" cy="4122420"/>
          </a:xfrm>
        </p:spPr>
        <p:txBody>
          <a:bodyPr>
            <a:normAutofit/>
          </a:bodyPr>
          <a:lstStyle/>
          <a:p>
            <a:pPr eaLnBrk="1" hangingPunct="1"/>
            <a:r>
              <a:rPr lang="en-GB" altLang="en-US" sz="1800" b="1" dirty="0"/>
              <a:t>EIA Review Recap </a:t>
            </a:r>
          </a:p>
          <a:p>
            <a:pPr eaLnBrk="1" hangingPunct="1"/>
            <a:r>
              <a:rPr lang="en-GB" altLang="en-US" sz="1800" b="1" dirty="0"/>
              <a:t>SLS Update </a:t>
            </a:r>
          </a:p>
          <a:p>
            <a:pPr eaLnBrk="1" hangingPunct="1"/>
            <a:r>
              <a:rPr lang="en-GB" altLang="en-US" sz="1800" dirty="0"/>
              <a:t>What is planning?</a:t>
            </a:r>
          </a:p>
          <a:p>
            <a:pPr eaLnBrk="1" hangingPunct="1"/>
            <a:r>
              <a:rPr lang="en-GB" altLang="en-US" sz="1800" dirty="0"/>
              <a:t>Planning in UK / Wales</a:t>
            </a:r>
          </a:p>
          <a:p>
            <a:pPr eaLnBrk="1" hangingPunct="1"/>
            <a:r>
              <a:rPr lang="en-GB" altLang="en-US" sz="1800" b="1" dirty="0"/>
              <a:t>Debate</a:t>
            </a:r>
          </a:p>
          <a:p>
            <a:pPr eaLnBrk="1" hangingPunct="1"/>
            <a:r>
              <a:rPr lang="en-GB" altLang="en-US" sz="1800" dirty="0"/>
              <a:t>History of Urban Planning</a:t>
            </a:r>
          </a:p>
          <a:p>
            <a:pPr eaLnBrk="1" hangingPunct="1"/>
            <a:r>
              <a:rPr lang="en-GB" altLang="en-US" sz="1800" dirty="0"/>
              <a:t>Spatial Planning and Ecological </a:t>
            </a:r>
            <a:r>
              <a:rPr lang="en-GB" altLang="en-US" sz="1800" dirty="0" err="1"/>
              <a:t>Footprinting</a:t>
            </a:r>
            <a:r>
              <a:rPr lang="en-GB" altLang="en-US" sz="1800" dirty="0"/>
              <a:t> (activity)</a:t>
            </a:r>
          </a:p>
        </p:txBody>
      </p:sp>
      <p:sp>
        <p:nvSpPr>
          <p:cNvPr id="14344" name="Date Placeholder 3">
            <a:extLst>
              <a:ext uri="{FF2B5EF4-FFF2-40B4-BE49-F238E27FC236}">
                <a16:creationId xmlns:a16="http://schemas.microsoft.com/office/drawing/2014/main" id="{DEC411B0-5C6E-E215-C56E-E8EFBD78EA4F}"/>
              </a:ext>
            </a:extLst>
          </p:cNvPr>
          <p:cNvSpPr>
            <a:spLocks noGrp="1"/>
          </p:cNvSpPr>
          <p:nvPr>
            <p:ph type="dt" sz="half" idx="10"/>
          </p:nvPr>
        </p:nvSpPr>
        <p:spPr>
          <a:xfrm>
            <a:off x="137160" y="6453002"/>
            <a:ext cx="3494314" cy="365125"/>
          </a:xfrm>
        </p:spPr>
        <p:txBody>
          <a:bodyPr>
            <a:normAutofit/>
          </a:bodyPr>
          <a:lstStyle/>
          <a:p>
            <a:pPr>
              <a:spcAft>
                <a:spcPts val="600"/>
              </a:spcAft>
            </a:pPr>
            <a:fld id="{D18AC4B9-4E2A-4FE4-946F-6EEA1F7C7535}" type="datetime1">
              <a:rPr lang="en-US" smtClean="0"/>
              <a:pPr>
                <a:spcAft>
                  <a:spcPts val="600"/>
                </a:spcAft>
              </a:pPr>
              <a:t>10/31/2024</a:t>
            </a:fld>
            <a:endParaRPr lang="en-US"/>
          </a:p>
        </p:txBody>
      </p:sp>
      <p:pic>
        <p:nvPicPr>
          <p:cNvPr id="14350" name="Picture 14349" descr="Houses in an area">
            <a:extLst>
              <a:ext uri="{FF2B5EF4-FFF2-40B4-BE49-F238E27FC236}">
                <a16:creationId xmlns:a16="http://schemas.microsoft.com/office/drawing/2014/main" id="{07AD4714-99D3-FFD6-1FFB-4B2106238F50}"/>
              </a:ext>
            </a:extLst>
          </p:cNvPr>
          <p:cNvPicPr>
            <a:picLocks noChangeAspect="1"/>
          </p:cNvPicPr>
          <p:nvPr/>
        </p:nvPicPr>
        <p:blipFill rotWithShape="1">
          <a:blip r:embed="rId3"/>
          <a:srcRect l="9040" r="18549" b="-1"/>
          <a:stretch/>
        </p:blipFill>
        <p:spPr>
          <a:xfrm>
            <a:off x="4752550" y="10"/>
            <a:ext cx="7439450" cy="6857990"/>
          </a:xfrm>
          <a:prstGeom prst="rect">
            <a:avLst/>
          </a:prstGeom>
          <a:noFill/>
        </p:spPr>
      </p:pic>
      <p:sp>
        <p:nvSpPr>
          <p:cNvPr id="14346" name="Footer Placeholder 4">
            <a:extLst>
              <a:ext uri="{FF2B5EF4-FFF2-40B4-BE49-F238E27FC236}">
                <a16:creationId xmlns:a16="http://schemas.microsoft.com/office/drawing/2014/main" id="{71CEB2DA-6AA9-FC7F-BD25-9F477656C337}"/>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dirty="0">
                <a:solidFill>
                  <a:srgbClr val="FFFFFF"/>
                </a:solidFill>
              </a:rPr>
              <a:t>ACBA7004</a:t>
            </a:r>
          </a:p>
        </p:txBody>
      </p:sp>
      <p:sp>
        <p:nvSpPr>
          <p:cNvPr id="14348" name="Slide Number Placeholder 5">
            <a:extLst>
              <a:ext uri="{FF2B5EF4-FFF2-40B4-BE49-F238E27FC236}">
                <a16:creationId xmlns:a16="http://schemas.microsoft.com/office/drawing/2014/main" id="{6E12565A-CC02-62BB-19FD-9F95294060AD}"/>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a:solidFill>
                  <a:srgbClr val="FFFFFF"/>
                </a:solidFill>
              </a:rPr>
              <a:pPr>
                <a:spcAft>
                  <a:spcPts val="600"/>
                </a:spcAft>
              </a:pPr>
              <a:t>2</a:t>
            </a:fld>
            <a:endParaRPr lang="en-US">
              <a:solidFill>
                <a:srgbClr val="FFFF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21" y="0"/>
            <a:ext cx="6095979" cy="6857990"/>
          </a:xfrm>
          <a:prstGeom prst="rect">
            <a:avLst/>
          </a:prstGeom>
          <a:noFill/>
        </p:spPr>
      </p:pic>
      <p:sp>
        <p:nvSpPr>
          <p:cNvPr id="132099" name="Rectangle 3"/>
          <p:cNvSpPr>
            <a:spLocks noGrp="1" noChangeArrowheads="1"/>
          </p:cNvSpPr>
          <p:nvPr>
            <p:ph idx="1"/>
          </p:nvPr>
        </p:nvSpPr>
        <p:spPr>
          <a:xfrm>
            <a:off x="6796843" y="1904137"/>
            <a:ext cx="5147506" cy="4322492"/>
          </a:xfrm>
        </p:spPr>
        <p:txBody>
          <a:bodyPr>
            <a:normAutofit lnSpcReduction="10000"/>
          </a:bodyPr>
          <a:lstStyle/>
          <a:p>
            <a:pPr marL="0" indent="0">
              <a:buNone/>
              <a:defRPr/>
            </a:pPr>
            <a:r>
              <a:rPr lang="en-GB" sz="1800" b="1" dirty="0"/>
              <a:t>You will present a short summary of your chosen EIA to the group</a:t>
            </a:r>
          </a:p>
          <a:p>
            <a:pPr marL="0" indent="0">
              <a:buNone/>
              <a:defRPr/>
            </a:pPr>
            <a:endParaRPr lang="en-GB" sz="1800" dirty="0"/>
          </a:p>
          <a:p>
            <a:pPr>
              <a:defRPr/>
            </a:pPr>
            <a:r>
              <a:rPr lang="en-GB" sz="1800" dirty="0"/>
              <a:t>Summarise the project</a:t>
            </a:r>
          </a:p>
          <a:p>
            <a:pPr>
              <a:defRPr/>
            </a:pPr>
            <a:r>
              <a:rPr lang="en-GB" sz="1800" dirty="0"/>
              <a:t>Highlight any key critical observations you have detected</a:t>
            </a:r>
          </a:p>
          <a:p>
            <a:pPr>
              <a:defRPr/>
            </a:pPr>
            <a:endParaRPr lang="en-GB" sz="1800" dirty="0"/>
          </a:p>
          <a:p>
            <a:pPr>
              <a:defRPr/>
            </a:pPr>
            <a:r>
              <a:rPr lang="en-GB" sz="1800" b="1" dirty="0"/>
              <a:t>You have 15 minutes to prepare your presentation</a:t>
            </a:r>
          </a:p>
          <a:p>
            <a:pPr>
              <a:defRPr/>
            </a:pPr>
            <a:r>
              <a:rPr lang="en-GB" sz="1800" b="1" dirty="0"/>
              <a:t>Presentations will be no longer than 2 minutes</a:t>
            </a:r>
          </a:p>
          <a:p>
            <a:pPr marL="0" indent="0">
              <a:buNone/>
              <a:defRPr/>
            </a:pPr>
            <a:endParaRPr lang="en-GB" sz="1800" dirty="0"/>
          </a:p>
          <a:p>
            <a:pPr marL="0" indent="0">
              <a:buNone/>
              <a:defRPr/>
            </a:pPr>
            <a:endParaRPr lang="en-GB" sz="1800"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3</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696860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3" end="3"/>
                                            </p:txEl>
                                          </p:spTgt>
                                        </p:tgtEl>
                                        <p:attrNameLst>
                                          <p:attrName>style.visibility</p:attrName>
                                        </p:attrNameLst>
                                      </p:cBhvr>
                                      <p:to>
                                        <p:strVal val="visible"/>
                                      </p:to>
                                    </p:set>
                                    <p:animEffect transition="in" filter="fade">
                                      <p:cBhvr>
                                        <p:cTn id="17" dur="2000"/>
                                        <p:tgtEl>
                                          <p:spTgt spid="13209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5" end="5"/>
                                            </p:txEl>
                                          </p:spTgt>
                                        </p:tgtEl>
                                        <p:attrNameLst>
                                          <p:attrName>style.visibility</p:attrName>
                                        </p:attrNameLst>
                                      </p:cBhvr>
                                      <p:to>
                                        <p:strVal val="visible"/>
                                      </p:to>
                                    </p:set>
                                    <p:animEffect transition="in" filter="fade">
                                      <p:cBhvr>
                                        <p:cTn id="22" dur="2000"/>
                                        <p:tgtEl>
                                          <p:spTgt spid="13209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2099">
                                            <p:txEl>
                                              <p:pRg st="6" end="6"/>
                                            </p:txEl>
                                          </p:spTgt>
                                        </p:tgtEl>
                                        <p:attrNameLst>
                                          <p:attrName>style.visibility</p:attrName>
                                        </p:attrNameLst>
                                      </p:cBhvr>
                                      <p:to>
                                        <p:strVal val="visible"/>
                                      </p:to>
                                    </p:set>
                                    <p:animEffect transition="in" filter="fade">
                                      <p:cBhvr>
                                        <p:cTn id="27" dur="2000"/>
                                        <p:tgtEl>
                                          <p:spTgt spid="1320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8864F-5B94-0679-1970-2CE7EDF1DE8F}"/>
              </a:ext>
            </a:extLst>
          </p:cNvPr>
          <p:cNvSpPr>
            <a:spLocks noGrp="1"/>
          </p:cNvSpPr>
          <p:nvPr>
            <p:ph type="title"/>
          </p:nvPr>
        </p:nvSpPr>
        <p:spPr/>
        <p:txBody>
          <a:bodyPr/>
          <a:lstStyle/>
          <a:p>
            <a:r>
              <a:rPr lang="en-GB" dirty="0"/>
              <a:t>Conference Update</a:t>
            </a:r>
          </a:p>
        </p:txBody>
      </p:sp>
      <p:sp>
        <p:nvSpPr>
          <p:cNvPr id="3" name="Rectangle 4">
            <a:extLst>
              <a:ext uri="{FF2B5EF4-FFF2-40B4-BE49-F238E27FC236}">
                <a16:creationId xmlns:a16="http://schemas.microsoft.com/office/drawing/2014/main" id="{09DDCA5B-A46A-0B03-A160-38D120AC55F9}"/>
              </a:ext>
            </a:extLst>
          </p:cNvPr>
          <p:cNvSpPr>
            <a:spLocks noChangeArrowheads="1"/>
          </p:cNvSpPr>
          <p:nvPr/>
        </p:nvSpPr>
        <p:spPr bwMode="auto">
          <a:xfrm>
            <a:off x="483338" y="2088842"/>
            <a:ext cx="8706844"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marL="457200" indent="-457200">
              <a:buFont typeface="Arial" pitchFamily="34" charset="0"/>
              <a:buChar char="•"/>
              <a:defRPr/>
            </a:pPr>
            <a:r>
              <a:rPr lang="en-GB" sz="2400" dirty="0">
                <a:ea typeface="ＭＳ Ｐゴシック" charset="0"/>
              </a:rPr>
              <a:t>At the end of this session you will have time to update each other on your review status and review the plans for the Student Led Seminar (SLS)</a:t>
            </a:r>
            <a:endParaRPr lang="en-GB" sz="2400" dirty="0"/>
          </a:p>
          <a:p>
            <a:pPr>
              <a:defRPr/>
            </a:pPr>
            <a:endParaRPr lang="en-GB" sz="2800" dirty="0">
              <a:latin typeface="Arial" charset="0"/>
              <a:ea typeface="ＭＳ Ｐゴシック" charset="0"/>
            </a:endParaRPr>
          </a:p>
        </p:txBody>
      </p:sp>
      <p:sp>
        <p:nvSpPr>
          <p:cNvPr id="4" name="Slide Number Placeholder 5">
            <a:extLst>
              <a:ext uri="{FF2B5EF4-FFF2-40B4-BE49-F238E27FC236}">
                <a16:creationId xmlns:a16="http://schemas.microsoft.com/office/drawing/2014/main" id="{5572AF8F-48DA-BC8D-460A-C485E043A135}"/>
              </a:ext>
            </a:extLst>
          </p:cNvPr>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4</a:t>
            </a:fld>
            <a:endParaRPr lang="en-GB" altLang="en-US"/>
          </a:p>
        </p:txBody>
      </p:sp>
      <p:sp>
        <p:nvSpPr>
          <p:cNvPr id="5" name="Footer Placeholder 1">
            <a:extLst>
              <a:ext uri="{FF2B5EF4-FFF2-40B4-BE49-F238E27FC236}">
                <a16:creationId xmlns:a16="http://schemas.microsoft.com/office/drawing/2014/main" id="{77020E21-24A6-A505-5747-005B0A93C27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708922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8A95809-A45D-1D0B-A00B-37B01478642A}"/>
              </a:ext>
            </a:extLst>
          </p:cNvPr>
          <p:cNvSpPr>
            <a:spLocks noGrp="1" noChangeArrowheads="1"/>
          </p:cNvSpPr>
          <p:nvPr>
            <p:ph type="title"/>
          </p:nvPr>
        </p:nvSpPr>
        <p:spPr>
          <a:xfrm>
            <a:off x="614681" y="548640"/>
            <a:ext cx="3553412" cy="3903287"/>
          </a:xfrm>
        </p:spPr>
        <p:txBody>
          <a:bodyPr anchor="t">
            <a:normAutofit/>
          </a:bodyPr>
          <a:lstStyle/>
          <a:p>
            <a:pPr eaLnBrk="1" hangingPunct="1"/>
            <a:br>
              <a:rPr lang="en-US" altLang="en-US" dirty="0"/>
            </a:br>
            <a:r>
              <a:rPr lang="en-US" altLang="en-US" dirty="0"/>
              <a:t> </a:t>
            </a:r>
            <a:r>
              <a:rPr lang="en-US" altLang="en-US" dirty="0">
                <a:latin typeface="+mn-lt"/>
              </a:rPr>
              <a:t>Planning…</a:t>
            </a:r>
            <a:br>
              <a:rPr lang="en-US" altLang="en-US" dirty="0">
                <a:latin typeface="+mn-lt"/>
              </a:rPr>
            </a:br>
            <a:br>
              <a:rPr lang="en-US" altLang="en-US" dirty="0">
                <a:latin typeface="+mn-lt"/>
              </a:rPr>
            </a:br>
            <a:br>
              <a:rPr lang="en-US" altLang="en-US" dirty="0">
                <a:latin typeface="+mn-lt"/>
              </a:rPr>
            </a:br>
            <a:br>
              <a:rPr lang="en-US" altLang="en-US" dirty="0">
                <a:latin typeface="+mn-lt"/>
              </a:rPr>
            </a:br>
            <a:endParaRPr lang="en-US" altLang="en-US" dirty="0"/>
          </a:p>
        </p:txBody>
      </p:sp>
      <p:pic>
        <p:nvPicPr>
          <p:cNvPr id="14350" name="Picture 14349" descr="Houses in an area">
            <a:extLst>
              <a:ext uri="{FF2B5EF4-FFF2-40B4-BE49-F238E27FC236}">
                <a16:creationId xmlns:a16="http://schemas.microsoft.com/office/drawing/2014/main" id="{07AD4714-99D3-FFD6-1FFB-4B2106238F50}"/>
              </a:ext>
            </a:extLst>
          </p:cNvPr>
          <p:cNvPicPr>
            <a:picLocks noChangeAspect="1"/>
          </p:cNvPicPr>
          <p:nvPr/>
        </p:nvPicPr>
        <p:blipFill rotWithShape="1">
          <a:blip r:embed="rId3"/>
          <a:srcRect l="9040" r="18549" b="-1"/>
          <a:stretch/>
        </p:blipFill>
        <p:spPr>
          <a:xfrm>
            <a:off x="4752550" y="10"/>
            <a:ext cx="7439450" cy="6857990"/>
          </a:xfrm>
          <a:prstGeom prst="rect">
            <a:avLst/>
          </a:prstGeom>
          <a:noFill/>
        </p:spPr>
      </p:pic>
      <p:sp>
        <p:nvSpPr>
          <p:cNvPr id="14346" name="Footer Placeholder 4">
            <a:extLst>
              <a:ext uri="{FF2B5EF4-FFF2-40B4-BE49-F238E27FC236}">
                <a16:creationId xmlns:a16="http://schemas.microsoft.com/office/drawing/2014/main" id="{71CEB2DA-6AA9-FC7F-BD25-9F477656C337}"/>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dirty="0">
                <a:solidFill>
                  <a:srgbClr val="FFFFFF"/>
                </a:solidFill>
              </a:rPr>
              <a:t>ACBA7004</a:t>
            </a:r>
          </a:p>
        </p:txBody>
      </p:sp>
      <p:sp>
        <p:nvSpPr>
          <p:cNvPr id="14348" name="Slide Number Placeholder 5">
            <a:extLst>
              <a:ext uri="{FF2B5EF4-FFF2-40B4-BE49-F238E27FC236}">
                <a16:creationId xmlns:a16="http://schemas.microsoft.com/office/drawing/2014/main" id="{6E12565A-CC02-62BB-19FD-9F95294060AD}"/>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a:solidFill>
                  <a:srgbClr val="FFFFFF"/>
                </a:solidFill>
              </a:rPr>
              <a:pPr>
                <a:spcAft>
                  <a:spcPts val="600"/>
                </a:spcAft>
              </a:pPr>
              <a:t>5</a:t>
            </a:fld>
            <a:endParaRPr lang="en-US">
              <a:solidFill>
                <a:srgbClr val="FFFFFF"/>
              </a:solidFill>
            </a:endParaRPr>
          </a:p>
        </p:txBody>
      </p:sp>
      <p:sp>
        <p:nvSpPr>
          <p:cNvPr id="4" name="Thought Bubble: Cloud 3">
            <a:extLst>
              <a:ext uri="{FF2B5EF4-FFF2-40B4-BE49-F238E27FC236}">
                <a16:creationId xmlns:a16="http://schemas.microsoft.com/office/drawing/2014/main" id="{34F33846-2C91-0136-702D-100302BBE5C8}"/>
              </a:ext>
            </a:extLst>
          </p:cNvPr>
          <p:cNvSpPr/>
          <p:nvPr/>
        </p:nvSpPr>
        <p:spPr>
          <a:xfrm>
            <a:off x="738909" y="3084945"/>
            <a:ext cx="2992582" cy="2262910"/>
          </a:xfrm>
          <a:prstGeom prst="cloudCallout">
            <a:avLst>
              <a:gd name="adj1" fmla="val -52623"/>
              <a:gd name="adj2" fmla="val 74745"/>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altLang="en-US" sz="2400" b="1" i="1" dirty="0">
                <a:latin typeface="+mn-lt"/>
              </a:rPr>
              <a:t>QUESTION:</a:t>
            </a:r>
          </a:p>
          <a:p>
            <a:pPr algn="ctr"/>
            <a:r>
              <a:rPr lang="en-US" altLang="en-US" sz="2400" b="1" i="1" dirty="0">
                <a:latin typeface="+mn-lt"/>
              </a:rPr>
              <a:t>What is “Planning”?</a:t>
            </a:r>
            <a:endParaRPr lang="en-GB" sz="2400" b="1" i="1" dirty="0"/>
          </a:p>
        </p:txBody>
      </p:sp>
    </p:spTree>
    <p:extLst>
      <p:ext uri="{BB962C8B-B14F-4D97-AF65-F5344CB8AC3E}">
        <p14:creationId xmlns:p14="http://schemas.microsoft.com/office/powerpoint/2010/main" val="1902153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BE61CAA8-1B67-339C-1491-1D553429B4F0}"/>
              </a:ext>
            </a:extLst>
          </p:cNvPr>
          <p:cNvSpPr>
            <a:spLocks noGrp="1" noChangeArrowheads="1"/>
          </p:cNvSpPr>
          <p:nvPr>
            <p:ph type="title"/>
          </p:nvPr>
        </p:nvSpPr>
        <p:spPr>
          <a:xfrm>
            <a:off x="612647" y="1054934"/>
            <a:ext cx="8915400" cy="1143000"/>
          </a:xfrm>
        </p:spPr>
        <p:txBody>
          <a:bodyPr/>
          <a:lstStyle/>
          <a:p>
            <a:pPr eaLnBrk="1" hangingPunct="1"/>
            <a:r>
              <a:rPr lang="en-US" altLang="en-US" dirty="0">
                <a:latin typeface="+mn-lt"/>
              </a:rPr>
              <a:t>Planning…</a:t>
            </a:r>
          </a:p>
        </p:txBody>
      </p:sp>
      <p:sp>
        <p:nvSpPr>
          <p:cNvPr id="17411" name="Rectangle 3">
            <a:extLst>
              <a:ext uri="{FF2B5EF4-FFF2-40B4-BE49-F238E27FC236}">
                <a16:creationId xmlns:a16="http://schemas.microsoft.com/office/drawing/2014/main" id="{464E7A96-5ACB-CDB6-29FF-0CD98123C15C}"/>
              </a:ext>
            </a:extLst>
          </p:cNvPr>
          <p:cNvSpPr>
            <a:spLocks noGrp="1" noChangeArrowheads="1"/>
          </p:cNvSpPr>
          <p:nvPr>
            <p:ph idx="1"/>
          </p:nvPr>
        </p:nvSpPr>
        <p:spPr/>
        <p:txBody>
          <a:bodyPr/>
          <a:lstStyle/>
          <a:p>
            <a:pPr eaLnBrk="1" hangingPunct="1">
              <a:buFontTx/>
              <a:buNone/>
            </a:pPr>
            <a:r>
              <a:rPr lang="en-GB" altLang="en-US" sz="2400" dirty="0"/>
              <a:t>       </a:t>
            </a:r>
          </a:p>
        </p:txBody>
      </p:sp>
      <p:sp>
        <p:nvSpPr>
          <p:cNvPr id="122884" name="Rectangle 4">
            <a:extLst>
              <a:ext uri="{FF2B5EF4-FFF2-40B4-BE49-F238E27FC236}">
                <a16:creationId xmlns:a16="http://schemas.microsoft.com/office/drawing/2014/main" id="{B4310BBE-9881-E2B0-0F0F-AD50A2829792}"/>
              </a:ext>
            </a:extLst>
          </p:cNvPr>
          <p:cNvSpPr>
            <a:spLocks noChangeArrowheads="1"/>
          </p:cNvSpPr>
          <p:nvPr/>
        </p:nvSpPr>
        <p:spPr bwMode="auto">
          <a:xfrm>
            <a:off x="264135" y="1708999"/>
            <a:ext cx="6434698" cy="4955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marL="457200" indent="-457200">
              <a:buFont typeface="Arial" pitchFamily="34" charset="0"/>
              <a:buChar char="•"/>
              <a:defRPr/>
            </a:pPr>
            <a:r>
              <a:rPr lang="en-GB" sz="2400" dirty="0">
                <a:ea typeface="ＭＳ Ｐゴシック" charset="0"/>
              </a:rPr>
              <a:t>sets out a long-term vision for places</a:t>
            </a:r>
          </a:p>
          <a:p>
            <a:pPr>
              <a:defRPr/>
            </a:pPr>
            <a:endParaRPr lang="en-GB" sz="2400" dirty="0">
              <a:ea typeface="ＭＳ Ｐゴシック" charset="0"/>
            </a:endParaRPr>
          </a:p>
          <a:p>
            <a:pPr marL="457200" indent="-457200">
              <a:buFont typeface="Arial" pitchFamily="34" charset="0"/>
              <a:buChar char="•"/>
              <a:defRPr/>
            </a:pPr>
            <a:r>
              <a:rPr lang="en-GB" sz="2400" dirty="0">
                <a:ea typeface="ＭＳ Ｐゴシック" charset="0"/>
              </a:rPr>
              <a:t>provides a decision-making framework to manage competing uses for space</a:t>
            </a:r>
          </a:p>
          <a:p>
            <a:pPr>
              <a:defRPr/>
            </a:pPr>
            <a:endParaRPr lang="en-GB" sz="2400" dirty="0">
              <a:ea typeface="ＭＳ Ｐゴシック" charset="0"/>
            </a:endParaRPr>
          </a:p>
          <a:p>
            <a:pPr marL="457200" indent="-457200">
              <a:buFont typeface="Arial" pitchFamily="34" charset="0"/>
              <a:buChar char="•"/>
              <a:defRPr/>
            </a:pPr>
            <a:r>
              <a:rPr lang="en-GB" sz="2400" dirty="0">
                <a:ea typeface="ＭＳ Ｐゴシック" charset="0"/>
              </a:rPr>
              <a:t>balances economic, social and environmental needs</a:t>
            </a:r>
          </a:p>
          <a:p>
            <a:pPr>
              <a:defRPr/>
            </a:pPr>
            <a:endParaRPr lang="en-GB" sz="2400" dirty="0">
              <a:ea typeface="ＭＳ Ｐゴシック" charset="0"/>
            </a:endParaRPr>
          </a:p>
          <a:p>
            <a:pPr marL="457200" indent="-457200">
              <a:buFont typeface="Arial" pitchFamily="34" charset="0"/>
              <a:buChar char="•"/>
              <a:defRPr/>
            </a:pPr>
            <a:r>
              <a:rPr lang="en-GB" sz="2400" dirty="0"/>
              <a:t>provides legitimacy through consultation and testing of evidence </a:t>
            </a:r>
          </a:p>
          <a:p>
            <a:pPr>
              <a:defRPr/>
            </a:pPr>
            <a:endParaRPr lang="en-GB" sz="2400" dirty="0"/>
          </a:p>
          <a:p>
            <a:pPr marL="457200" indent="-457200">
              <a:buFont typeface="Arial" pitchFamily="34" charset="0"/>
              <a:buChar char="•"/>
              <a:defRPr/>
            </a:pPr>
            <a:r>
              <a:rPr lang="en-GB" sz="2400" dirty="0"/>
              <a:t>delivers change on the ground</a:t>
            </a:r>
          </a:p>
          <a:p>
            <a:pPr>
              <a:defRPr/>
            </a:pPr>
            <a:endParaRPr lang="en-GB" sz="2800" dirty="0">
              <a:latin typeface="Arial" charset="0"/>
              <a:ea typeface="ＭＳ Ｐゴシック" charset="0"/>
            </a:endParaRPr>
          </a:p>
        </p:txBody>
      </p:sp>
      <p:sp>
        <p:nvSpPr>
          <p:cNvPr id="2" name="Footer Placeholder 15">
            <a:extLst>
              <a:ext uri="{FF2B5EF4-FFF2-40B4-BE49-F238E27FC236}">
                <a16:creationId xmlns:a16="http://schemas.microsoft.com/office/drawing/2014/main" id="{6FE44078-37CB-DB51-88D9-A8478311AFC9}"/>
              </a:ext>
            </a:extLst>
          </p:cNvPr>
          <p:cNvSpPr>
            <a:spLocks noGrp="1"/>
          </p:cNvSpPr>
          <p:nvPr>
            <p:ph type="ftr" sz="quarter" idx="11"/>
          </p:nvPr>
        </p:nvSpPr>
        <p:spPr>
          <a:xfrm>
            <a:off x="8876521" y="6462834"/>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2050" name="Picture 2">
            <a:extLst>
              <a:ext uri="{FF2B5EF4-FFF2-40B4-BE49-F238E27FC236}">
                <a16:creationId xmlns:a16="http://schemas.microsoft.com/office/drawing/2014/main" id="{BB5D12A8-0708-79F5-B8C9-F4F472FE66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60" r="3832"/>
          <a:stretch/>
        </p:blipFill>
        <p:spPr bwMode="auto">
          <a:xfrm>
            <a:off x="6698833" y="1402638"/>
            <a:ext cx="5672897" cy="46620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a:extLst>
              <a:ext uri="{FF2B5EF4-FFF2-40B4-BE49-F238E27FC236}">
                <a16:creationId xmlns:a16="http://schemas.microsoft.com/office/drawing/2014/main" id="{90A8FA69-6053-3C39-40B3-80D00EC9C757}"/>
              </a:ext>
            </a:extLst>
          </p:cNvPr>
          <p:cNvSpPr>
            <a:spLocks noChangeArrowheads="1"/>
          </p:cNvSpPr>
          <p:nvPr/>
        </p:nvSpPr>
        <p:spPr bwMode="auto">
          <a:xfrm>
            <a:off x="609600" y="740534"/>
            <a:ext cx="3912637"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nSpc>
                <a:spcPct val="90000"/>
              </a:lnSpc>
              <a:spcBef>
                <a:spcPct val="0"/>
              </a:spcBef>
              <a:spcAft>
                <a:spcPts val="600"/>
              </a:spcAft>
            </a:pPr>
            <a:r>
              <a:rPr lang="en-US" altLang="en-US" sz="3600" b="1" kern="1200" dirty="0">
                <a:solidFill>
                  <a:schemeClr val="tx1"/>
                </a:solidFill>
                <a:latin typeface="+mj-lt"/>
                <a:ea typeface="+mj-ea"/>
                <a:cs typeface="+mj-cs"/>
              </a:rPr>
              <a:t>Why plan?</a:t>
            </a:r>
          </a:p>
        </p:txBody>
      </p:sp>
      <p:sp>
        <p:nvSpPr>
          <p:cNvPr id="11268" name="Rectangle 6">
            <a:extLst>
              <a:ext uri="{FF2B5EF4-FFF2-40B4-BE49-F238E27FC236}">
                <a16:creationId xmlns:a16="http://schemas.microsoft.com/office/drawing/2014/main" id="{C71905E6-48CF-36C1-05E8-8BDF1D649E0F}"/>
              </a:ext>
            </a:extLst>
          </p:cNvPr>
          <p:cNvSpPr>
            <a:spLocks noChangeArrowheads="1"/>
          </p:cNvSpPr>
          <p:nvPr/>
        </p:nvSpPr>
        <p:spPr bwMode="auto">
          <a:xfrm>
            <a:off x="5455920" y="740534"/>
            <a:ext cx="5865224"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marL="361950" indent="-635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indent="-228600">
              <a:lnSpc>
                <a:spcPct val="120000"/>
              </a:lnSpc>
              <a:spcAft>
                <a:spcPts val="438"/>
              </a:spcAft>
              <a:buClr>
                <a:srgbClr val="000000"/>
              </a:buClr>
              <a:buSzPts val="2400"/>
              <a:buFont typeface="Arial" panose="020B0604020202020204" pitchFamily="34" charset="0"/>
              <a:buChar char="•"/>
            </a:pPr>
            <a:endParaRPr lang="en-US" altLang="en-US" dirty="0">
              <a:latin typeface="+mn-lt"/>
              <a:cs typeface="+mn-cs"/>
            </a:endParaRPr>
          </a:p>
          <a:p>
            <a:pPr indent="-228600">
              <a:lnSpc>
                <a:spcPct val="120000"/>
              </a:lnSpc>
              <a:spcAft>
                <a:spcPts val="438"/>
              </a:spcAft>
              <a:buClr>
                <a:srgbClr val="000000"/>
              </a:buClr>
              <a:buSzPts val="2400"/>
              <a:buFont typeface="Arial" panose="020B0604020202020204" pitchFamily="34" charset="0"/>
              <a:buChar char="•"/>
            </a:pPr>
            <a:r>
              <a:rPr lang="en-US" altLang="en-US" dirty="0">
                <a:latin typeface="+mn-lt"/>
                <a:cs typeface="+mn-cs"/>
              </a:rPr>
              <a:t>It is ensures that the right development takes place in the right place at the right time; </a:t>
            </a:r>
          </a:p>
          <a:p>
            <a:pPr indent="-228600">
              <a:lnSpc>
                <a:spcPct val="120000"/>
              </a:lnSpc>
              <a:spcAft>
                <a:spcPts val="438"/>
              </a:spcAft>
              <a:buClr>
                <a:srgbClr val="000000"/>
              </a:buClr>
              <a:buSzPts val="2400"/>
              <a:buFont typeface="Arial" panose="020B0604020202020204" pitchFamily="34" charset="0"/>
              <a:buChar char="•"/>
            </a:pPr>
            <a:endParaRPr lang="en-US" altLang="en-US" dirty="0">
              <a:latin typeface="+mn-lt"/>
              <a:cs typeface="+mn-cs"/>
            </a:endParaRPr>
          </a:p>
          <a:p>
            <a:pPr indent="-228600">
              <a:lnSpc>
                <a:spcPct val="120000"/>
              </a:lnSpc>
              <a:buClr>
                <a:srgbClr val="000000"/>
              </a:buClr>
              <a:buSzPts val="2400"/>
              <a:buFont typeface="Arial" panose="020B0604020202020204" pitchFamily="34" charset="0"/>
              <a:buChar char="•"/>
            </a:pPr>
            <a:r>
              <a:rPr lang="en-US" altLang="en-US" dirty="0">
                <a:latin typeface="+mn-lt"/>
                <a:cs typeface="+mn-cs"/>
              </a:rPr>
              <a:t>It balances economic, social and environmental needs (sustainable development); </a:t>
            </a:r>
          </a:p>
          <a:p>
            <a:pPr indent="-228600">
              <a:lnSpc>
                <a:spcPct val="120000"/>
              </a:lnSpc>
              <a:buClr>
                <a:srgbClr val="000000"/>
              </a:buClr>
              <a:buSzPts val="2400"/>
              <a:buFont typeface="Arial" panose="020B0604020202020204" pitchFamily="34" charset="0"/>
              <a:buChar char="•"/>
            </a:pPr>
            <a:endParaRPr lang="en-US" altLang="en-US" dirty="0">
              <a:latin typeface="+mn-lt"/>
              <a:cs typeface="+mn-cs"/>
            </a:endParaRPr>
          </a:p>
          <a:p>
            <a:pPr indent="-228600">
              <a:lnSpc>
                <a:spcPct val="120000"/>
              </a:lnSpc>
              <a:spcAft>
                <a:spcPts val="438"/>
              </a:spcAft>
              <a:buClr>
                <a:srgbClr val="000000"/>
              </a:buClr>
              <a:buSzPts val="2400"/>
              <a:buFont typeface="Arial" panose="020B0604020202020204" pitchFamily="34" charset="0"/>
              <a:buChar char="•"/>
            </a:pPr>
            <a:r>
              <a:rPr lang="en-US" altLang="en-US" dirty="0">
                <a:latin typeface="+mn-lt"/>
                <a:cs typeface="+mn-cs"/>
              </a:rPr>
              <a:t>It shapes our settlements to meet identified needs and helps to protect the wider countryside for its own sake; </a:t>
            </a:r>
          </a:p>
          <a:p>
            <a:pPr indent="-228600">
              <a:lnSpc>
                <a:spcPct val="120000"/>
              </a:lnSpc>
              <a:spcAft>
                <a:spcPts val="438"/>
              </a:spcAft>
              <a:buClr>
                <a:srgbClr val="000000"/>
              </a:buClr>
              <a:buSzPts val="2400"/>
              <a:buFont typeface="Arial" panose="020B0604020202020204" pitchFamily="34" charset="0"/>
              <a:buChar char="•"/>
            </a:pPr>
            <a:endParaRPr lang="en-US" altLang="en-US" dirty="0">
              <a:latin typeface="+mn-lt"/>
              <a:cs typeface="+mn-cs"/>
            </a:endParaRPr>
          </a:p>
          <a:p>
            <a:pPr indent="-228600">
              <a:lnSpc>
                <a:spcPct val="120000"/>
              </a:lnSpc>
              <a:spcAft>
                <a:spcPts val="438"/>
              </a:spcAft>
              <a:buClr>
                <a:srgbClr val="000000"/>
              </a:buClr>
              <a:buSzPts val="2400"/>
              <a:buFont typeface="Arial" panose="020B0604020202020204" pitchFamily="34" charset="0"/>
              <a:buChar char="•"/>
            </a:pPr>
            <a:r>
              <a:rPr lang="en-US" altLang="en-US" dirty="0">
                <a:latin typeface="+mn-lt"/>
                <a:cs typeface="+mn-cs"/>
              </a:rPr>
              <a:t>It is a system for managing development positively in the public interest, and not in a controlling or regulatory way. </a:t>
            </a:r>
          </a:p>
          <a:p>
            <a:pPr marL="0" indent="0">
              <a:lnSpc>
                <a:spcPct val="120000"/>
              </a:lnSpc>
              <a:spcAft>
                <a:spcPts val="475"/>
              </a:spcAft>
            </a:pPr>
            <a:endParaRPr lang="en-US" altLang="en-US" dirty="0">
              <a:latin typeface="+mn-lt"/>
              <a:cs typeface="+mn-cs"/>
            </a:endParaRPr>
          </a:p>
        </p:txBody>
      </p:sp>
      <p:sp>
        <p:nvSpPr>
          <p:cNvPr id="11283"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80428FB3-F247-4F4F-8D7A-25F94E34D64F}" type="datetime1">
              <a:rPr lang="en-US" smtClean="0"/>
              <a:pPr>
                <a:spcAft>
                  <a:spcPts val="600"/>
                </a:spcAft>
              </a:pPr>
              <a:t>10/31/2024</a:t>
            </a:fld>
            <a:endParaRPr lang="en-US"/>
          </a:p>
        </p:txBody>
      </p:sp>
      <p:sp>
        <p:nvSpPr>
          <p:cNvPr id="11284" name="Footer Placeholder 15">
            <a:extLst>
              <a:ext uri="{FF2B5EF4-FFF2-40B4-BE49-F238E27FC236}">
                <a16:creationId xmlns:a16="http://schemas.microsoft.com/office/drawing/2014/main" id="{ECCF5871-E347-6A2B-CA34-7B3C5059C9F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
        <p:nvSpPr>
          <p:cNvPr id="11285"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7</a:t>
            </a:fld>
            <a:endParaRPr lang="en-US"/>
          </a:p>
        </p:txBody>
      </p:sp>
      <p:sp>
        <p:nvSpPr>
          <p:cNvPr id="4" name="TextBox 3">
            <a:extLst>
              <a:ext uri="{FF2B5EF4-FFF2-40B4-BE49-F238E27FC236}">
                <a16:creationId xmlns:a16="http://schemas.microsoft.com/office/drawing/2014/main" id="{74DCFFCB-7D7C-4AA9-3475-59D61BC3A7C2}"/>
              </a:ext>
            </a:extLst>
          </p:cNvPr>
          <p:cNvSpPr txBox="1"/>
          <p:nvPr/>
        </p:nvSpPr>
        <p:spPr>
          <a:xfrm>
            <a:off x="5828521" y="5854261"/>
            <a:ext cx="6096000" cy="369332"/>
          </a:xfrm>
          <a:prstGeom prst="rect">
            <a:avLst/>
          </a:prstGeom>
          <a:noFill/>
        </p:spPr>
        <p:txBody>
          <a:bodyPr wrap="square">
            <a:spAutoFit/>
          </a:bodyPr>
          <a:lstStyle/>
          <a:p>
            <a:r>
              <a:rPr lang="en-GB" dirty="0">
                <a:hlinkClick r:id="rId2"/>
              </a:rPr>
              <a:t>RTPI | Why plan</a:t>
            </a:r>
            <a:endParaRPr lang="en-GB" dirty="0"/>
          </a:p>
        </p:txBody>
      </p:sp>
      <p:pic>
        <p:nvPicPr>
          <p:cNvPr id="2" name="Picture 2">
            <a:extLst>
              <a:ext uri="{FF2B5EF4-FFF2-40B4-BE49-F238E27FC236}">
                <a16:creationId xmlns:a16="http://schemas.microsoft.com/office/drawing/2014/main" id="{18C7C39F-672F-C82A-2D36-DBDDF4675D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762" y="204938"/>
            <a:ext cx="3800475" cy="506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4093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9B7E58A9-F071-C66C-7E4E-BB322C46B1E9}"/>
              </a:ext>
            </a:extLst>
          </p:cNvPr>
          <p:cNvSpPr>
            <a:spLocks noGrp="1"/>
          </p:cNvSpPr>
          <p:nvPr>
            <p:ph type="title"/>
          </p:nvPr>
        </p:nvSpPr>
        <p:spPr bwMode="auto">
          <a:xfrm>
            <a:off x="609600" y="740534"/>
            <a:ext cx="3912637"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p>
            <a:r>
              <a:rPr lang="en-US" altLang="en-US" dirty="0"/>
              <a:t>Role of Planners</a:t>
            </a:r>
            <a:endParaRPr lang="en-GB" altLang="en-US" dirty="0"/>
          </a:p>
        </p:txBody>
      </p:sp>
      <p:sp>
        <p:nvSpPr>
          <p:cNvPr id="3" name="Content Placeholder 2">
            <a:extLst>
              <a:ext uri="{FF2B5EF4-FFF2-40B4-BE49-F238E27FC236}">
                <a16:creationId xmlns:a16="http://schemas.microsoft.com/office/drawing/2014/main" id="{E69D876F-E7EB-EBA5-6C83-EF0406104865}"/>
              </a:ext>
            </a:extLst>
          </p:cNvPr>
          <p:cNvSpPr>
            <a:spLocks noGrp="1"/>
          </p:cNvSpPr>
          <p:nvPr>
            <p:ph idx="1"/>
          </p:nvPr>
        </p:nvSpPr>
        <p:spPr>
          <a:xfrm>
            <a:off x="6096000" y="687470"/>
            <a:ext cx="5752857" cy="5483059"/>
          </a:xfrm>
        </p:spPr>
        <p:txBody>
          <a:bodyPr>
            <a:normAutofit fontScale="92500" lnSpcReduction="20000"/>
          </a:bodyPr>
          <a:lstStyle/>
          <a:p>
            <a:pPr marL="0" indent="0">
              <a:lnSpc>
                <a:spcPct val="110000"/>
              </a:lnSpc>
              <a:buNone/>
              <a:defRPr/>
            </a:pPr>
            <a:r>
              <a:rPr lang="en-GB" sz="1800" b="1" dirty="0"/>
              <a:t>Planners</a:t>
            </a:r>
            <a:r>
              <a:rPr lang="en-GB" sz="1800" dirty="0"/>
              <a:t>, often referred to as case officers, are  employed by the Council to form balanced and impartial  judgements, and to recommend planning applications for approval or refusal, taking into account: </a:t>
            </a:r>
          </a:p>
          <a:p>
            <a:pPr>
              <a:lnSpc>
                <a:spcPct val="110000"/>
              </a:lnSpc>
              <a:buFont typeface="Arial" charset="0"/>
              <a:buChar char="•"/>
              <a:defRPr/>
            </a:pPr>
            <a:r>
              <a:rPr lang="en-GB" sz="1800" dirty="0"/>
              <a:t>representations made; </a:t>
            </a:r>
          </a:p>
          <a:p>
            <a:pPr>
              <a:lnSpc>
                <a:spcPct val="110000"/>
              </a:lnSpc>
              <a:buFont typeface="Arial" charset="0"/>
              <a:buChar char="•"/>
              <a:defRPr/>
            </a:pPr>
            <a:r>
              <a:rPr lang="en-GB" sz="1800" dirty="0"/>
              <a:t>the development plan; </a:t>
            </a:r>
          </a:p>
          <a:p>
            <a:pPr>
              <a:lnSpc>
                <a:spcPct val="110000"/>
              </a:lnSpc>
              <a:buFont typeface="Arial" charset="0"/>
              <a:buChar char="•"/>
              <a:defRPr/>
            </a:pPr>
            <a:r>
              <a:rPr lang="en-GB" sz="1800" dirty="0"/>
              <a:t>any other relevant material planning considerations; </a:t>
            </a:r>
          </a:p>
          <a:p>
            <a:pPr>
              <a:lnSpc>
                <a:spcPct val="110000"/>
              </a:lnSpc>
              <a:buFont typeface="Arial" charset="0"/>
              <a:buChar char="•"/>
              <a:defRPr/>
            </a:pPr>
            <a:r>
              <a:rPr lang="en-GB" sz="1800" dirty="0"/>
              <a:t>risks and consequences of decisions made; </a:t>
            </a:r>
          </a:p>
          <a:p>
            <a:pPr>
              <a:lnSpc>
                <a:spcPct val="110000"/>
              </a:lnSpc>
              <a:buFont typeface="Arial" charset="0"/>
              <a:buChar char="•"/>
              <a:defRPr/>
            </a:pPr>
            <a:endParaRPr lang="en-GB" sz="1800" dirty="0"/>
          </a:p>
          <a:p>
            <a:pPr marL="0" indent="0">
              <a:lnSpc>
                <a:spcPct val="110000"/>
              </a:lnSpc>
              <a:buNone/>
              <a:defRPr/>
            </a:pPr>
            <a:r>
              <a:rPr lang="en-GB" sz="1800" dirty="0"/>
              <a:t>The RTPI “Code of Conduct” states that planners must: </a:t>
            </a:r>
          </a:p>
          <a:p>
            <a:pPr>
              <a:lnSpc>
                <a:spcPct val="110000"/>
              </a:lnSpc>
              <a:buFont typeface="Arial" charset="0"/>
              <a:buChar char="•"/>
              <a:defRPr/>
            </a:pPr>
            <a:r>
              <a:rPr lang="en-GB" sz="1800" dirty="0"/>
              <a:t>act with competence, honesty and integrity; </a:t>
            </a:r>
          </a:p>
          <a:p>
            <a:pPr>
              <a:lnSpc>
                <a:spcPct val="110000"/>
              </a:lnSpc>
              <a:buFont typeface="Arial" charset="0"/>
              <a:buChar char="•"/>
              <a:defRPr/>
            </a:pPr>
            <a:r>
              <a:rPr lang="en-GB" sz="1800" dirty="0"/>
              <a:t>fearlessly and impartially exercise their independent professional judgement; </a:t>
            </a:r>
          </a:p>
          <a:p>
            <a:pPr>
              <a:lnSpc>
                <a:spcPct val="110000"/>
              </a:lnSpc>
              <a:buFont typeface="Arial" charset="0"/>
              <a:buChar char="•"/>
              <a:defRPr/>
            </a:pPr>
            <a:r>
              <a:rPr lang="en-GB" sz="1800" dirty="0"/>
              <a:t>not make or subscribe to any statements or reports which are contrary to their bona fide professional opinions, and shall not knowingly enter into any contract or agreement which requires them to do so.</a:t>
            </a:r>
          </a:p>
          <a:p>
            <a:pPr>
              <a:lnSpc>
                <a:spcPct val="110000"/>
              </a:lnSpc>
              <a:buFont typeface="Arial" charset="0"/>
              <a:buChar char="•"/>
              <a:defRPr/>
            </a:pPr>
            <a:endParaRPr lang="en-GB" sz="1400" dirty="0"/>
          </a:p>
        </p:txBody>
      </p:sp>
      <p:sp>
        <p:nvSpPr>
          <p:cNvPr id="23559"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10/31/2024</a:t>
            </a:fld>
            <a:endParaRPr lang="en-US"/>
          </a:p>
        </p:txBody>
      </p:sp>
      <p:sp>
        <p:nvSpPr>
          <p:cNvPr id="23563"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8</a:t>
            </a:fld>
            <a:endParaRPr lang="en-US"/>
          </a:p>
        </p:txBody>
      </p:sp>
      <p:pic>
        <p:nvPicPr>
          <p:cNvPr id="15362" name="Picture 2" descr="ACareerIn - Urban Planning">
            <a:extLst>
              <a:ext uri="{FF2B5EF4-FFF2-40B4-BE49-F238E27FC236}">
                <a16:creationId xmlns:a16="http://schemas.microsoft.com/office/drawing/2014/main" id="{E2900044-48EF-061A-6196-D226017747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460" y="404997"/>
            <a:ext cx="5690540" cy="33609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7A074ED-F73D-F932-2E92-697323CA65FC}"/>
              </a:ext>
            </a:extLst>
          </p:cNvPr>
          <p:cNvSpPr txBox="1"/>
          <p:nvPr/>
        </p:nvSpPr>
        <p:spPr>
          <a:xfrm>
            <a:off x="385085" y="3722543"/>
            <a:ext cx="6093724" cy="369332"/>
          </a:xfrm>
          <a:prstGeom prst="rect">
            <a:avLst/>
          </a:prstGeom>
          <a:noFill/>
        </p:spPr>
        <p:txBody>
          <a:bodyPr wrap="square">
            <a:spAutoFit/>
          </a:bodyPr>
          <a:lstStyle/>
          <a:p>
            <a:r>
              <a:rPr lang="en-GB" dirty="0">
                <a:hlinkClick r:id="rId3"/>
              </a:rPr>
              <a:t>#ACareerIn - Urban Planning (leapcanada.org)</a:t>
            </a:r>
            <a:endParaRPr lang="en-GB" dirty="0"/>
          </a:p>
        </p:txBody>
      </p:sp>
      <p:sp>
        <p:nvSpPr>
          <p:cNvPr id="5" name="Footer Placeholder 15">
            <a:extLst>
              <a:ext uri="{FF2B5EF4-FFF2-40B4-BE49-F238E27FC236}">
                <a16:creationId xmlns:a16="http://schemas.microsoft.com/office/drawing/2014/main" id="{1861957D-7BFE-174C-4C9C-AC71F33287A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160+ Drawing Of Scales Of Justice Stock Illustrations ...">
            <a:extLst>
              <a:ext uri="{FF2B5EF4-FFF2-40B4-BE49-F238E27FC236}">
                <a16:creationId xmlns:a16="http://schemas.microsoft.com/office/drawing/2014/main" id="{147153A9-0B92-F7FA-F9B8-3E571337D0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972" b="15493"/>
          <a:stretch/>
        </p:blipFill>
        <p:spPr bwMode="auto">
          <a:xfrm>
            <a:off x="2624338" y="1065520"/>
            <a:ext cx="7833411" cy="568198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8434" name="Rectangle 2">
            <a:extLst>
              <a:ext uri="{FF2B5EF4-FFF2-40B4-BE49-F238E27FC236}">
                <a16:creationId xmlns:a16="http://schemas.microsoft.com/office/drawing/2014/main" id="{B6D39503-BB02-EC1E-5244-63932F09F1FD}"/>
              </a:ext>
            </a:extLst>
          </p:cNvPr>
          <p:cNvSpPr>
            <a:spLocks noGrp="1" noChangeArrowheads="1"/>
          </p:cNvSpPr>
          <p:nvPr>
            <p:ph type="title"/>
          </p:nvPr>
        </p:nvSpPr>
        <p:spPr>
          <a:xfrm>
            <a:off x="1651000" y="188913"/>
            <a:ext cx="8915400" cy="1143000"/>
          </a:xfrm>
        </p:spPr>
        <p:txBody>
          <a:bodyPr/>
          <a:lstStyle/>
          <a:p>
            <a:pPr algn="l" eaLnBrk="1" hangingPunct="1"/>
            <a:r>
              <a:rPr lang="en-US" altLang="en-US" dirty="0"/>
              <a:t>Planning involves balancing issues</a:t>
            </a:r>
          </a:p>
        </p:txBody>
      </p:sp>
      <p:sp>
        <p:nvSpPr>
          <p:cNvPr id="18441" name="Rectangle 9">
            <a:extLst>
              <a:ext uri="{FF2B5EF4-FFF2-40B4-BE49-F238E27FC236}">
                <a16:creationId xmlns:a16="http://schemas.microsoft.com/office/drawing/2014/main" id="{805F8445-28BD-6654-9F14-2BE39C24882B}"/>
              </a:ext>
            </a:extLst>
          </p:cNvPr>
          <p:cNvSpPr>
            <a:spLocks noChangeArrowheads="1"/>
          </p:cNvSpPr>
          <p:nvPr/>
        </p:nvSpPr>
        <p:spPr bwMode="auto">
          <a:xfrm>
            <a:off x="2195514" y="2133600"/>
            <a:ext cx="36423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en-US" sz="2800" b="1" dirty="0">
                <a:ln>
                  <a:solidFill>
                    <a:schemeClr val="bg1"/>
                  </a:solidFill>
                </a:ln>
                <a:solidFill>
                  <a:schemeClr val="accent6"/>
                </a:solidFill>
                <a:effectLst>
                  <a:outerShdw blurRad="38100" dist="38100" dir="2700000" algn="tl">
                    <a:srgbClr val="000000">
                      <a:alpha val="43137"/>
                    </a:srgbClr>
                  </a:outerShdw>
                </a:effectLst>
                <a:latin typeface="Arial" panose="020B0604020202020204" pitchFamily="34" charset="0"/>
              </a:rPr>
              <a:t>economic recession</a:t>
            </a:r>
          </a:p>
        </p:txBody>
      </p:sp>
      <p:sp>
        <p:nvSpPr>
          <p:cNvPr id="18442" name="Rectangle 10">
            <a:extLst>
              <a:ext uri="{FF2B5EF4-FFF2-40B4-BE49-F238E27FC236}">
                <a16:creationId xmlns:a16="http://schemas.microsoft.com/office/drawing/2014/main" id="{6D9C4116-701B-CC57-6AA9-88CC0F82D80A}"/>
              </a:ext>
            </a:extLst>
          </p:cNvPr>
          <p:cNvSpPr>
            <a:spLocks noChangeArrowheads="1"/>
          </p:cNvSpPr>
          <p:nvPr/>
        </p:nvSpPr>
        <p:spPr bwMode="auto">
          <a:xfrm>
            <a:off x="7123108" y="1671924"/>
            <a:ext cx="27831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400" b="1">
                <a:solidFill>
                  <a:srgbClr val="660066"/>
                </a:solidFill>
                <a:latin typeface="Arial" panose="020B0604020202020204" pitchFamily="34" charset="0"/>
              </a:defRPr>
            </a:lvl1pPr>
            <a:lvl2pPr marL="742950" indent="-285750" eaLnBrk="0" hangingPunct="0">
              <a:spcBef>
                <a:spcPct val="20000"/>
              </a:spcBef>
              <a:buChar char="–"/>
              <a:defRPr sz="2400" b="1">
                <a:solidFill>
                  <a:srgbClr val="660066"/>
                </a:solidFill>
                <a:latin typeface="Arial" panose="020B0604020202020204" pitchFamily="34" charset="0"/>
              </a:defRPr>
            </a:lvl2pPr>
            <a:lvl3pPr marL="1143000" indent="-228600" eaLnBrk="0" hangingPunct="0">
              <a:spcBef>
                <a:spcPct val="20000"/>
              </a:spcBef>
              <a:buChar char="•"/>
              <a:defRPr sz="2400" b="1">
                <a:solidFill>
                  <a:srgbClr val="660066"/>
                </a:solidFill>
                <a:latin typeface="Arial" panose="020B0604020202020204" pitchFamily="34" charset="0"/>
              </a:defRPr>
            </a:lvl3pPr>
            <a:lvl4pPr marL="1600200" indent="-228600" eaLnBrk="0" hangingPunct="0">
              <a:spcBef>
                <a:spcPct val="20000"/>
              </a:spcBef>
              <a:buChar char="–"/>
              <a:defRPr sz="2400" b="1">
                <a:solidFill>
                  <a:srgbClr val="660066"/>
                </a:solidFill>
                <a:latin typeface="Arial" panose="020B0604020202020204" pitchFamily="34" charset="0"/>
              </a:defRPr>
            </a:lvl4pPr>
            <a:lvl5pPr marL="2057400" indent="-228600" eaLnBrk="0" hangingPunct="0">
              <a:spcBef>
                <a:spcPct val="20000"/>
              </a:spcBef>
              <a:buChar char="»"/>
              <a:defRPr sz="2400" b="1">
                <a:solidFill>
                  <a:srgbClr val="660066"/>
                </a:solidFill>
                <a:latin typeface="Arial" panose="020B0604020202020204" pitchFamily="34" charset="0"/>
              </a:defRPr>
            </a:lvl5pPr>
            <a:lvl6pPr marL="2514600" indent="-228600" eaLnBrk="0" fontAlgn="base" hangingPunct="0">
              <a:spcBef>
                <a:spcPct val="20000"/>
              </a:spcBef>
              <a:spcAft>
                <a:spcPct val="0"/>
              </a:spcAft>
              <a:buChar char="»"/>
              <a:defRPr sz="2400" b="1">
                <a:solidFill>
                  <a:srgbClr val="660066"/>
                </a:solidFill>
                <a:latin typeface="Arial" panose="020B0604020202020204" pitchFamily="34" charset="0"/>
              </a:defRPr>
            </a:lvl6pPr>
            <a:lvl7pPr marL="2971800" indent="-228600" eaLnBrk="0" fontAlgn="base" hangingPunct="0">
              <a:spcBef>
                <a:spcPct val="20000"/>
              </a:spcBef>
              <a:spcAft>
                <a:spcPct val="0"/>
              </a:spcAft>
              <a:buChar char="»"/>
              <a:defRPr sz="2400" b="1">
                <a:solidFill>
                  <a:srgbClr val="660066"/>
                </a:solidFill>
                <a:latin typeface="Arial" panose="020B0604020202020204" pitchFamily="34" charset="0"/>
              </a:defRPr>
            </a:lvl7pPr>
            <a:lvl8pPr marL="3429000" indent="-228600" eaLnBrk="0" fontAlgn="base" hangingPunct="0">
              <a:spcBef>
                <a:spcPct val="20000"/>
              </a:spcBef>
              <a:spcAft>
                <a:spcPct val="0"/>
              </a:spcAft>
              <a:buChar char="»"/>
              <a:defRPr sz="2400" b="1">
                <a:solidFill>
                  <a:srgbClr val="660066"/>
                </a:solidFill>
                <a:latin typeface="Arial" panose="020B0604020202020204" pitchFamily="34" charset="0"/>
              </a:defRPr>
            </a:lvl8pPr>
            <a:lvl9pPr marL="3886200" indent="-228600" eaLnBrk="0" fontAlgn="base" hangingPunct="0">
              <a:spcBef>
                <a:spcPct val="20000"/>
              </a:spcBef>
              <a:spcAft>
                <a:spcPct val="0"/>
              </a:spcAft>
              <a:buChar char="»"/>
              <a:defRPr sz="2400" b="1">
                <a:solidFill>
                  <a:srgbClr val="660066"/>
                </a:solidFill>
                <a:latin typeface="Arial" panose="020B0604020202020204" pitchFamily="34" charset="0"/>
              </a:defRPr>
            </a:lvl9pPr>
          </a:lstStyle>
          <a:p>
            <a:pPr eaLnBrk="1" hangingPunct="1">
              <a:spcBef>
                <a:spcPct val="0"/>
              </a:spcBef>
              <a:buFontTx/>
              <a:buNone/>
            </a:pPr>
            <a:r>
              <a:rPr lang="en-US" altLang="en-US" sz="2800" dirty="0">
                <a:ln>
                  <a:solidFill>
                    <a:schemeClr val="bg1"/>
                  </a:solidFill>
                </a:ln>
                <a:solidFill>
                  <a:schemeClr val="accent6"/>
                </a:solidFill>
                <a:effectLst>
                  <a:outerShdw blurRad="38100" dist="38100" dir="2700000" algn="tl">
                    <a:srgbClr val="000000">
                      <a:alpha val="43137"/>
                    </a:srgbClr>
                  </a:outerShdw>
                </a:effectLst>
              </a:rPr>
              <a:t>climate change</a:t>
            </a:r>
          </a:p>
        </p:txBody>
      </p:sp>
      <p:sp>
        <p:nvSpPr>
          <p:cNvPr id="18443" name="Rectangle 11">
            <a:extLst>
              <a:ext uri="{FF2B5EF4-FFF2-40B4-BE49-F238E27FC236}">
                <a16:creationId xmlns:a16="http://schemas.microsoft.com/office/drawing/2014/main" id="{A86C9539-C38E-DB2C-6803-08CF0D1FF8BF}"/>
              </a:ext>
            </a:extLst>
          </p:cNvPr>
          <p:cNvSpPr>
            <a:spLocks noChangeArrowheads="1"/>
          </p:cNvSpPr>
          <p:nvPr/>
        </p:nvSpPr>
        <p:spPr bwMode="auto">
          <a:xfrm>
            <a:off x="6776624" y="2097180"/>
            <a:ext cx="38619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400" b="1">
                <a:solidFill>
                  <a:srgbClr val="660066"/>
                </a:solidFill>
                <a:latin typeface="Arial" panose="020B0604020202020204" pitchFamily="34" charset="0"/>
              </a:defRPr>
            </a:lvl1pPr>
            <a:lvl2pPr marL="742950" indent="-285750" eaLnBrk="0" hangingPunct="0">
              <a:spcBef>
                <a:spcPct val="20000"/>
              </a:spcBef>
              <a:buChar char="–"/>
              <a:defRPr sz="2400" b="1">
                <a:solidFill>
                  <a:srgbClr val="660066"/>
                </a:solidFill>
                <a:latin typeface="Arial" panose="020B0604020202020204" pitchFamily="34" charset="0"/>
              </a:defRPr>
            </a:lvl2pPr>
            <a:lvl3pPr marL="1143000" indent="-228600" eaLnBrk="0" hangingPunct="0">
              <a:spcBef>
                <a:spcPct val="20000"/>
              </a:spcBef>
              <a:buChar char="•"/>
              <a:defRPr sz="2400" b="1">
                <a:solidFill>
                  <a:srgbClr val="660066"/>
                </a:solidFill>
                <a:latin typeface="Arial" panose="020B0604020202020204" pitchFamily="34" charset="0"/>
              </a:defRPr>
            </a:lvl3pPr>
            <a:lvl4pPr marL="1600200" indent="-228600" eaLnBrk="0" hangingPunct="0">
              <a:spcBef>
                <a:spcPct val="20000"/>
              </a:spcBef>
              <a:buChar char="–"/>
              <a:defRPr sz="2400" b="1">
                <a:solidFill>
                  <a:srgbClr val="660066"/>
                </a:solidFill>
                <a:latin typeface="Arial" panose="020B0604020202020204" pitchFamily="34" charset="0"/>
              </a:defRPr>
            </a:lvl4pPr>
            <a:lvl5pPr marL="2057400" indent="-228600" eaLnBrk="0" hangingPunct="0">
              <a:spcBef>
                <a:spcPct val="20000"/>
              </a:spcBef>
              <a:buChar char="»"/>
              <a:defRPr sz="2400" b="1">
                <a:solidFill>
                  <a:srgbClr val="660066"/>
                </a:solidFill>
                <a:latin typeface="Arial" panose="020B0604020202020204" pitchFamily="34" charset="0"/>
              </a:defRPr>
            </a:lvl5pPr>
            <a:lvl6pPr marL="2514600" indent="-228600" eaLnBrk="0" fontAlgn="base" hangingPunct="0">
              <a:spcBef>
                <a:spcPct val="20000"/>
              </a:spcBef>
              <a:spcAft>
                <a:spcPct val="0"/>
              </a:spcAft>
              <a:buChar char="»"/>
              <a:defRPr sz="2400" b="1">
                <a:solidFill>
                  <a:srgbClr val="660066"/>
                </a:solidFill>
                <a:latin typeface="Arial" panose="020B0604020202020204" pitchFamily="34" charset="0"/>
              </a:defRPr>
            </a:lvl6pPr>
            <a:lvl7pPr marL="2971800" indent="-228600" eaLnBrk="0" fontAlgn="base" hangingPunct="0">
              <a:spcBef>
                <a:spcPct val="20000"/>
              </a:spcBef>
              <a:spcAft>
                <a:spcPct val="0"/>
              </a:spcAft>
              <a:buChar char="»"/>
              <a:defRPr sz="2400" b="1">
                <a:solidFill>
                  <a:srgbClr val="660066"/>
                </a:solidFill>
                <a:latin typeface="Arial" panose="020B0604020202020204" pitchFamily="34" charset="0"/>
              </a:defRPr>
            </a:lvl7pPr>
            <a:lvl8pPr marL="3429000" indent="-228600" eaLnBrk="0" fontAlgn="base" hangingPunct="0">
              <a:spcBef>
                <a:spcPct val="20000"/>
              </a:spcBef>
              <a:spcAft>
                <a:spcPct val="0"/>
              </a:spcAft>
              <a:buChar char="»"/>
              <a:defRPr sz="2400" b="1">
                <a:solidFill>
                  <a:srgbClr val="660066"/>
                </a:solidFill>
                <a:latin typeface="Arial" panose="020B0604020202020204" pitchFamily="34" charset="0"/>
              </a:defRPr>
            </a:lvl8pPr>
            <a:lvl9pPr marL="3886200" indent="-228600" eaLnBrk="0" fontAlgn="base" hangingPunct="0">
              <a:spcBef>
                <a:spcPct val="20000"/>
              </a:spcBef>
              <a:spcAft>
                <a:spcPct val="0"/>
              </a:spcAft>
              <a:buChar char="»"/>
              <a:defRPr sz="2400" b="1">
                <a:solidFill>
                  <a:srgbClr val="660066"/>
                </a:solidFill>
                <a:latin typeface="Arial" panose="020B0604020202020204" pitchFamily="34" charset="0"/>
              </a:defRPr>
            </a:lvl9pPr>
          </a:lstStyle>
          <a:p>
            <a:pPr eaLnBrk="1" hangingPunct="1">
              <a:spcBef>
                <a:spcPct val="0"/>
              </a:spcBef>
              <a:buFontTx/>
              <a:buNone/>
            </a:pPr>
            <a:r>
              <a:rPr lang="en-US" altLang="en-US" sz="2800" dirty="0">
                <a:ln>
                  <a:solidFill>
                    <a:schemeClr val="bg1"/>
                  </a:solidFill>
                </a:ln>
                <a:solidFill>
                  <a:schemeClr val="accent6"/>
                </a:solidFill>
                <a:effectLst>
                  <a:outerShdw blurRad="38100" dist="38100" dir="2700000" algn="tl">
                    <a:srgbClr val="000000">
                      <a:alpha val="43137"/>
                    </a:srgbClr>
                  </a:outerShdw>
                </a:effectLst>
              </a:rPr>
              <a:t>environmental issues</a:t>
            </a:r>
          </a:p>
        </p:txBody>
      </p:sp>
      <p:sp>
        <p:nvSpPr>
          <p:cNvPr id="18444" name="Rectangle 12">
            <a:extLst>
              <a:ext uri="{FF2B5EF4-FFF2-40B4-BE49-F238E27FC236}">
                <a16:creationId xmlns:a16="http://schemas.microsoft.com/office/drawing/2014/main" id="{D6199C58-C5AE-F7AD-8127-EB285FC9F721}"/>
              </a:ext>
            </a:extLst>
          </p:cNvPr>
          <p:cNvSpPr>
            <a:spLocks noChangeArrowheads="1"/>
          </p:cNvSpPr>
          <p:nvPr/>
        </p:nvSpPr>
        <p:spPr bwMode="auto">
          <a:xfrm>
            <a:off x="2038350" y="2636839"/>
            <a:ext cx="42001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en-US" sz="2800" b="1" dirty="0">
                <a:ln>
                  <a:solidFill>
                    <a:schemeClr val="bg1"/>
                  </a:solidFill>
                </a:ln>
                <a:solidFill>
                  <a:schemeClr val="accent6"/>
                </a:solidFill>
                <a:effectLst>
                  <a:outerShdw blurRad="38100" dist="38100" dir="2700000" algn="tl">
                    <a:srgbClr val="000000">
                      <a:alpha val="43137"/>
                    </a:srgbClr>
                  </a:outerShdw>
                </a:effectLst>
                <a:latin typeface="Arial" panose="020B0604020202020204" pitchFamily="34" charset="0"/>
              </a:rPr>
              <a:t>meeting housing needs</a:t>
            </a:r>
          </a:p>
        </p:txBody>
      </p:sp>
      <p:sp>
        <p:nvSpPr>
          <p:cNvPr id="18445" name="Rectangle 13">
            <a:extLst>
              <a:ext uri="{FF2B5EF4-FFF2-40B4-BE49-F238E27FC236}">
                <a16:creationId xmlns:a16="http://schemas.microsoft.com/office/drawing/2014/main" id="{003D3501-557B-E481-ABF8-0B788099B15F}"/>
              </a:ext>
            </a:extLst>
          </p:cNvPr>
          <p:cNvSpPr>
            <a:spLocks noChangeArrowheads="1"/>
          </p:cNvSpPr>
          <p:nvPr/>
        </p:nvSpPr>
        <p:spPr bwMode="auto">
          <a:xfrm>
            <a:off x="7244937" y="2528980"/>
            <a:ext cx="16225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400" b="1">
                <a:solidFill>
                  <a:srgbClr val="660066"/>
                </a:solidFill>
                <a:latin typeface="Arial" panose="020B0604020202020204" pitchFamily="34" charset="0"/>
              </a:defRPr>
            </a:lvl1pPr>
            <a:lvl2pPr marL="742950" indent="-285750" eaLnBrk="0" hangingPunct="0">
              <a:spcBef>
                <a:spcPct val="20000"/>
              </a:spcBef>
              <a:buChar char="–"/>
              <a:defRPr sz="2400" b="1">
                <a:solidFill>
                  <a:srgbClr val="660066"/>
                </a:solidFill>
                <a:latin typeface="Arial" panose="020B0604020202020204" pitchFamily="34" charset="0"/>
              </a:defRPr>
            </a:lvl2pPr>
            <a:lvl3pPr marL="1143000" indent="-228600" eaLnBrk="0" hangingPunct="0">
              <a:spcBef>
                <a:spcPct val="20000"/>
              </a:spcBef>
              <a:buChar char="•"/>
              <a:defRPr sz="2400" b="1">
                <a:solidFill>
                  <a:srgbClr val="660066"/>
                </a:solidFill>
                <a:latin typeface="Arial" panose="020B0604020202020204" pitchFamily="34" charset="0"/>
              </a:defRPr>
            </a:lvl3pPr>
            <a:lvl4pPr marL="1600200" indent="-228600" eaLnBrk="0" hangingPunct="0">
              <a:spcBef>
                <a:spcPct val="20000"/>
              </a:spcBef>
              <a:buChar char="–"/>
              <a:defRPr sz="2400" b="1">
                <a:solidFill>
                  <a:srgbClr val="660066"/>
                </a:solidFill>
                <a:latin typeface="Arial" panose="020B0604020202020204" pitchFamily="34" charset="0"/>
              </a:defRPr>
            </a:lvl4pPr>
            <a:lvl5pPr marL="2057400" indent="-228600" eaLnBrk="0" hangingPunct="0">
              <a:spcBef>
                <a:spcPct val="20000"/>
              </a:spcBef>
              <a:buChar char="»"/>
              <a:defRPr sz="2400" b="1">
                <a:solidFill>
                  <a:srgbClr val="660066"/>
                </a:solidFill>
                <a:latin typeface="Arial" panose="020B0604020202020204" pitchFamily="34" charset="0"/>
              </a:defRPr>
            </a:lvl5pPr>
            <a:lvl6pPr marL="2514600" indent="-228600" eaLnBrk="0" fontAlgn="base" hangingPunct="0">
              <a:spcBef>
                <a:spcPct val="20000"/>
              </a:spcBef>
              <a:spcAft>
                <a:spcPct val="0"/>
              </a:spcAft>
              <a:buChar char="»"/>
              <a:defRPr sz="2400" b="1">
                <a:solidFill>
                  <a:srgbClr val="660066"/>
                </a:solidFill>
                <a:latin typeface="Arial" panose="020B0604020202020204" pitchFamily="34" charset="0"/>
              </a:defRPr>
            </a:lvl6pPr>
            <a:lvl7pPr marL="2971800" indent="-228600" eaLnBrk="0" fontAlgn="base" hangingPunct="0">
              <a:spcBef>
                <a:spcPct val="20000"/>
              </a:spcBef>
              <a:spcAft>
                <a:spcPct val="0"/>
              </a:spcAft>
              <a:buChar char="»"/>
              <a:defRPr sz="2400" b="1">
                <a:solidFill>
                  <a:srgbClr val="660066"/>
                </a:solidFill>
                <a:latin typeface="Arial" panose="020B0604020202020204" pitchFamily="34" charset="0"/>
              </a:defRPr>
            </a:lvl7pPr>
            <a:lvl8pPr marL="3429000" indent="-228600" eaLnBrk="0" fontAlgn="base" hangingPunct="0">
              <a:spcBef>
                <a:spcPct val="20000"/>
              </a:spcBef>
              <a:spcAft>
                <a:spcPct val="0"/>
              </a:spcAft>
              <a:buChar char="»"/>
              <a:defRPr sz="2400" b="1">
                <a:solidFill>
                  <a:srgbClr val="660066"/>
                </a:solidFill>
                <a:latin typeface="Arial" panose="020B0604020202020204" pitchFamily="34" charset="0"/>
              </a:defRPr>
            </a:lvl8pPr>
            <a:lvl9pPr marL="3886200" indent="-228600" eaLnBrk="0" fontAlgn="base" hangingPunct="0">
              <a:spcBef>
                <a:spcPct val="20000"/>
              </a:spcBef>
              <a:spcAft>
                <a:spcPct val="0"/>
              </a:spcAft>
              <a:buChar char="»"/>
              <a:defRPr sz="2400" b="1">
                <a:solidFill>
                  <a:srgbClr val="660066"/>
                </a:solidFill>
                <a:latin typeface="Arial" panose="020B0604020202020204" pitchFamily="34" charset="0"/>
              </a:defRPr>
            </a:lvl9pPr>
          </a:lstStyle>
          <a:p>
            <a:pPr eaLnBrk="1" hangingPunct="1">
              <a:spcBef>
                <a:spcPct val="0"/>
              </a:spcBef>
              <a:buFontTx/>
              <a:buNone/>
            </a:pPr>
            <a:r>
              <a:rPr lang="en-US" altLang="en-US" sz="2800">
                <a:ln>
                  <a:solidFill>
                    <a:schemeClr val="bg1"/>
                  </a:solidFill>
                </a:ln>
                <a:solidFill>
                  <a:schemeClr val="accent6"/>
                </a:solidFill>
                <a:effectLst>
                  <a:outerShdw blurRad="38100" dist="38100" dir="2700000" algn="tl">
                    <a:srgbClr val="000000">
                      <a:alpha val="43137"/>
                    </a:srgbClr>
                  </a:outerShdw>
                </a:effectLst>
              </a:rPr>
              <a:t>localism</a:t>
            </a:r>
          </a:p>
        </p:txBody>
      </p:sp>
      <p:sp>
        <p:nvSpPr>
          <p:cNvPr id="18446" name="Rectangle 14">
            <a:extLst>
              <a:ext uri="{FF2B5EF4-FFF2-40B4-BE49-F238E27FC236}">
                <a16:creationId xmlns:a16="http://schemas.microsoft.com/office/drawing/2014/main" id="{1BAF85A7-970E-EC24-915C-1BC1A4CC154E}"/>
              </a:ext>
            </a:extLst>
          </p:cNvPr>
          <p:cNvSpPr>
            <a:spLocks noChangeArrowheads="1"/>
          </p:cNvSpPr>
          <p:nvPr/>
        </p:nvSpPr>
        <p:spPr bwMode="auto">
          <a:xfrm>
            <a:off x="2195514" y="3141664"/>
            <a:ext cx="36215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en-US" sz="2800" b="1" dirty="0">
                <a:ln>
                  <a:solidFill>
                    <a:schemeClr val="bg1"/>
                  </a:solidFill>
                </a:ln>
                <a:solidFill>
                  <a:schemeClr val="accent6"/>
                </a:solidFill>
                <a:effectLst>
                  <a:outerShdw blurRad="38100" dist="38100" dir="2700000" algn="tl">
                    <a:srgbClr val="000000">
                      <a:alpha val="43137"/>
                    </a:srgbClr>
                  </a:outerShdw>
                </a:effectLst>
                <a:latin typeface="Arial" panose="020B0604020202020204" pitchFamily="34" charset="0"/>
              </a:rPr>
              <a:t>long term strategies</a:t>
            </a:r>
          </a:p>
        </p:txBody>
      </p:sp>
      <p:sp>
        <p:nvSpPr>
          <p:cNvPr id="18447" name="Rectangle 15">
            <a:extLst>
              <a:ext uri="{FF2B5EF4-FFF2-40B4-BE49-F238E27FC236}">
                <a16:creationId xmlns:a16="http://schemas.microsoft.com/office/drawing/2014/main" id="{CB49F888-E359-7086-39D6-1A7A2D912CD9}"/>
              </a:ext>
            </a:extLst>
          </p:cNvPr>
          <p:cNvSpPr>
            <a:spLocks noChangeArrowheads="1"/>
          </p:cNvSpPr>
          <p:nvPr/>
        </p:nvSpPr>
        <p:spPr bwMode="auto">
          <a:xfrm>
            <a:off x="7009986" y="3033805"/>
            <a:ext cx="32506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400" b="1">
                <a:solidFill>
                  <a:srgbClr val="660066"/>
                </a:solidFill>
                <a:latin typeface="Arial" panose="020B0604020202020204" pitchFamily="34" charset="0"/>
              </a:defRPr>
            </a:lvl1pPr>
            <a:lvl2pPr marL="742950" indent="-285750" eaLnBrk="0" hangingPunct="0">
              <a:spcBef>
                <a:spcPct val="20000"/>
              </a:spcBef>
              <a:buChar char="–"/>
              <a:defRPr sz="2400" b="1">
                <a:solidFill>
                  <a:srgbClr val="660066"/>
                </a:solidFill>
                <a:latin typeface="Arial" panose="020B0604020202020204" pitchFamily="34" charset="0"/>
              </a:defRPr>
            </a:lvl2pPr>
            <a:lvl3pPr marL="1143000" indent="-228600" eaLnBrk="0" hangingPunct="0">
              <a:spcBef>
                <a:spcPct val="20000"/>
              </a:spcBef>
              <a:buChar char="•"/>
              <a:defRPr sz="2400" b="1">
                <a:solidFill>
                  <a:srgbClr val="660066"/>
                </a:solidFill>
                <a:latin typeface="Arial" panose="020B0604020202020204" pitchFamily="34" charset="0"/>
              </a:defRPr>
            </a:lvl3pPr>
            <a:lvl4pPr marL="1600200" indent="-228600" eaLnBrk="0" hangingPunct="0">
              <a:spcBef>
                <a:spcPct val="20000"/>
              </a:spcBef>
              <a:buChar char="–"/>
              <a:defRPr sz="2400" b="1">
                <a:solidFill>
                  <a:srgbClr val="660066"/>
                </a:solidFill>
                <a:latin typeface="Arial" panose="020B0604020202020204" pitchFamily="34" charset="0"/>
              </a:defRPr>
            </a:lvl4pPr>
            <a:lvl5pPr marL="2057400" indent="-228600" eaLnBrk="0" hangingPunct="0">
              <a:spcBef>
                <a:spcPct val="20000"/>
              </a:spcBef>
              <a:buChar char="»"/>
              <a:defRPr sz="2400" b="1">
                <a:solidFill>
                  <a:srgbClr val="660066"/>
                </a:solidFill>
                <a:latin typeface="Arial" panose="020B0604020202020204" pitchFamily="34" charset="0"/>
              </a:defRPr>
            </a:lvl5pPr>
            <a:lvl6pPr marL="2514600" indent="-228600" eaLnBrk="0" fontAlgn="base" hangingPunct="0">
              <a:spcBef>
                <a:spcPct val="20000"/>
              </a:spcBef>
              <a:spcAft>
                <a:spcPct val="0"/>
              </a:spcAft>
              <a:buChar char="»"/>
              <a:defRPr sz="2400" b="1">
                <a:solidFill>
                  <a:srgbClr val="660066"/>
                </a:solidFill>
                <a:latin typeface="Arial" panose="020B0604020202020204" pitchFamily="34" charset="0"/>
              </a:defRPr>
            </a:lvl6pPr>
            <a:lvl7pPr marL="2971800" indent="-228600" eaLnBrk="0" fontAlgn="base" hangingPunct="0">
              <a:spcBef>
                <a:spcPct val="20000"/>
              </a:spcBef>
              <a:spcAft>
                <a:spcPct val="0"/>
              </a:spcAft>
              <a:buChar char="»"/>
              <a:defRPr sz="2400" b="1">
                <a:solidFill>
                  <a:srgbClr val="660066"/>
                </a:solidFill>
                <a:latin typeface="Arial" panose="020B0604020202020204" pitchFamily="34" charset="0"/>
              </a:defRPr>
            </a:lvl7pPr>
            <a:lvl8pPr marL="3429000" indent="-228600" eaLnBrk="0" fontAlgn="base" hangingPunct="0">
              <a:spcBef>
                <a:spcPct val="20000"/>
              </a:spcBef>
              <a:spcAft>
                <a:spcPct val="0"/>
              </a:spcAft>
              <a:buChar char="»"/>
              <a:defRPr sz="2400" b="1">
                <a:solidFill>
                  <a:srgbClr val="660066"/>
                </a:solidFill>
                <a:latin typeface="Arial" panose="020B0604020202020204" pitchFamily="34" charset="0"/>
              </a:defRPr>
            </a:lvl8pPr>
            <a:lvl9pPr marL="3886200" indent="-228600" eaLnBrk="0" fontAlgn="base" hangingPunct="0">
              <a:spcBef>
                <a:spcPct val="20000"/>
              </a:spcBef>
              <a:spcAft>
                <a:spcPct val="0"/>
              </a:spcAft>
              <a:buChar char="»"/>
              <a:defRPr sz="2400" b="1">
                <a:solidFill>
                  <a:srgbClr val="660066"/>
                </a:solidFill>
                <a:latin typeface="Arial" panose="020B0604020202020204" pitchFamily="34" charset="0"/>
              </a:defRPr>
            </a:lvl9pPr>
          </a:lstStyle>
          <a:p>
            <a:pPr eaLnBrk="1" hangingPunct="1">
              <a:spcBef>
                <a:spcPct val="0"/>
              </a:spcBef>
              <a:buFontTx/>
              <a:buNone/>
            </a:pPr>
            <a:r>
              <a:rPr lang="en-US" altLang="en-US" sz="2800" dirty="0">
                <a:ln>
                  <a:solidFill>
                    <a:schemeClr val="bg1"/>
                  </a:solidFill>
                </a:ln>
                <a:solidFill>
                  <a:schemeClr val="accent6"/>
                </a:solidFill>
                <a:effectLst>
                  <a:outerShdw blurRad="38100" dist="38100" dir="2700000" algn="tl">
                    <a:srgbClr val="000000">
                      <a:alpha val="43137"/>
                    </a:srgbClr>
                  </a:outerShdw>
                </a:effectLst>
              </a:rPr>
              <a:t>today’s pressures</a:t>
            </a:r>
          </a:p>
        </p:txBody>
      </p:sp>
      <p:sp>
        <p:nvSpPr>
          <p:cNvPr id="18448" name="Rectangle 16">
            <a:extLst>
              <a:ext uri="{FF2B5EF4-FFF2-40B4-BE49-F238E27FC236}">
                <a16:creationId xmlns:a16="http://schemas.microsoft.com/office/drawing/2014/main" id="{F599CDEC-B3AF-4C97-1136-70309CF5A533}"/>
              </a:ext>
            </a:extLst>
          </p:cNvPr>
          <p:cNvSpPr>
            <a:spLocks noChangeArrowheads="1"/>
          </p:cNvSpPr>
          <p:nvPr/>
        </p:nvSpPr>
        <p:spPr bwMode="auto">
          <a:xfrm>
            <a:off x="2038350" y="3644900"/>
            <a:ext cx="43188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en-US" sz="2800" b="1" dirty="0">
                <a:ln>
                  <a:solidFill>
                    <a:schemeClr val="bg1"/>
                  </a:solidFill>
                </a:ln>
                <a:solidFill>
                  <a:schemeClr val="accent6"/>
                </a:solidFill>
                <a:effectLst>
                  <a:outerShdw blurRad="38100" dist="38100" dir="2700000" algn="tl">
                    <a:srgbClr val="000000">
                      <a:alpha val="43137"/>
                    </a:srgbClr>
                  </a:outerShdw>
                </a:effectLst>
                <a:latin typeface="Arial" panose="020B0604020202020204" pitchFamily="34" charset="0"/>
              </a:rPr>
              <a:t>brownfield development</a:t>
            </a:r>
          </a:p>
        </p:txBody>
      </p:sp>
      <p:sp>
        <p:nvSpPr>
          <p:cNvPr id="18449" name="Rectangle 17">
            <a:extLst>
              <a:ext uri="{FF2B5EF4-FFF2-40B4-BE49-F238E27FC236}">
                <a16:creationId xmlns:a16="http://schemas.microsoft.com/office/drawing/2014/main" id="{C6CF5044-EC94-0E7F-8E78-24C9703D7BEB}"/>
              </a:ext>
            </a:extLst>
          </p:cNvPr>
          <p:cNvSpPr>
            <a:spLocks noChangeArrowheads="1"/>
          </p:cNvSpPr>
          <p:nvPr/>
        </p:nvSpPr>
        <p:spPr bwMode="auto">
          <a:xfrm>
            <a:off x="7167149" y="3537041"/>
            <a:ext cx="283923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400" b="1">
                <a:solidFill>
                  <a:srgbClr val="660066"/>
                </a:solidFill>
                <a:latin typeface="Arial" panose="020B0604020202020204" pitchFamily="34" charset="0"/>
              </a:defRPr>
            </a:lvl1pPr>
            <a:lvl2pPr marL="742950" indent="-285750" eaLnBrk="0" hangingPunct="0">
              <a:spcBef>
                <a:spcPct val="20000"/>
              </a:spcBef>
              <a:buChar char="–"/>
              <a:defRPr sz="2400" b="1">
                <a:solidFill>
                  <a:srgbClr val="660066"/>
                </a:solidFill>
                <a:latin typeface="Arial" panose="020B0604020202020204" pitchFamily="34" charset="0"/>
              </a:defRPr>
            </a:lvl2pPr>
            <a:lvl3pPr marL="1143000" indent="-228600" eaLnBrk="0" hangingPunct="0">
              <a:spcBef>
                <a:spcPct val="20000"/>
              </a:spcBef>
              <a:buChar char="•"/>
              <a:defRPr sz="2400" b="1">
                <a:solidFill>
                  <a:srgbClr val="660066"/>
                </a:solidFill>
                <a:latin typeface="Arial" panose="020B0604020202020204" pitchFamily="34" charset="0"/>
              </a:defRPr>
            </a:lvl3pPr>
            <a:lvl4pPr marL="1600200" indent="-228600" eaLnBrk="0" hangingPunct="0">
              <a:spcBef>
                <a:spcPct val="20000"/>
              </a:spcBef>
              <a:buChar char="–"/>
              <a:defRPr sz="2400" b="1">
                <a:solidFill>
                  <a:srgbClr val="660066"/>
                </a:solidFill>
                <a:latin typeface="Arial" panose="020B0604020202020204" pitchFamily="34" charset="0"/>
              </a:defRPr>
            </a:lvl4pPr>
            <a:lvl5pPr marL="2057400" indent="-228600" eaLnBrk="0" hangingPunct="0">
              <a:spcBef>
                <a:spcPct val="20000"/>
              </a:spcBef>
              <a:buChar char="»"/>
              <a:defRPr sz="2400" b="1">
                <a:solidFill>
                  <a:srgbClr val="660066"/>
                </a:solidFill>
                <a:latin typeface="Arial" panose="020B0604020202020204" pitchFamily="34" charset="0"/>
              </a:defRPr>
            </a:lvl5pPr>
            <a:lvl6pPr marL="2514600" indent="-228600" eaLnBrk="0" fontAlgn="base" hangingPunct="0">
              <a:spcBef>
                <a:spcPct val="20000"/>
              </a:spcBef>
              <a:spcAft>
                <a:spcPct val="0"/>
              </a:spcAft>
              <a:buChar char="»"/>
              <a:defRPr sz="2400" b="1">
                <a:solidFill>
                  <a:srgbClr val="660066"/>
                </a:solidFill>
                <a:latin typeface="Arial" panose="020B0604020202020204" pitchFamily="34" charset="0"/>
              </a:defRPr>
            </a:lvl6pPr>
            <a:lvl7pPr marL="2971800" indent="-228600" eaLnBrk="0" fontAlgn="base" hangingPunct="0">
              <a:spcBef>
                <a:spcPct val="20000"/>
              </a:spcBef>
              <a:spcAft>
                <a:spcPct val="0"/>
              </a:spcAft>
              <a:buChar char="»"/>
              <a:defRPr sz="2400" b="1">
                <a:solidFill>
                  <a:srgbClr val="660066"/>
                </a:solidFill>
                <a:latin typeface="Arial" panose="020B0604020202020204" pitchFamily="34" charset="0"/>
              </a:defRPr>
            </a:lvl7pPr>
            <a:lvl8pPr marL="3429000" indent="-228600" eaLnBrk="0" fontAlgn="base" hangingPunct="0">
              <a:spcBef>
                <a:spcPct val="20000"/>
              </a:spcBef>
              <a:spcAft>
                <a:spcPct val="0"/>
              </a:spcAft>
              <a:buChar char="»"/>
              <a:defRPr sz="2400" b="1">
                <a:solidFill>
                  <a:srgbClr val="660066"/>
                </a:solidFill>
                <a:latin typeface="Arial" panose="020B0604020202020204" pitchFamily="34" charset="0"/>
              </a:defRPr>
            </a:lvl8pPr>
            <a:lvl9pPr marL="3886200" indent="-228600" eaLnBrk="0" fontAlgn="base" hangingPunct="0">
              <a:spcBef>
                <a:spcPct val="20000"/>
              </a:spcBef>
              <a:spcAft>
                <a:spcPct val="0"/>
              </a:spcAft>
              <a:buChar char="»"/>
              <a:defRPr sz="2400" b="1">
                <a:solidFill>
                  <a:srgbClr val="660066"/>
                </a:solidFill>
                <a:latin typeface="Arial" panose="020B0604020202020204" pitchFamily="34" charset="0"/>
              </a:defRPr>
            </a:lvl9pPr>
          </a:lstStyle>
          <a:p>
            <a:pPr eaLnBrk="1" hangingPunct="1">
              <a:spcBef>
                <a:spcPct val="0"/>
              </a:spcBef>
              <a:buFontTx/>
              <a:buNone/>
            </a:pPr>
            <a:r>
              <a:rPr lang="en-US" altLang="en-US" sz="2800">
                <a:ln>
                  <a:solidFill>
                    <a:schemeClr val="bg1"/>
                  </a:solidFill>
                </a:ln>
                <a:solidFill>
                  <a:schemeClr val="accent6"/>
                </a:solidFill>
                <a:effectLst>
                  <a:outerShdw blurRad="38100" dist="38100" dir="2700000" algn="tl">
                    <a:srgbClr val="000000">
                      <a:alpha val="43137"/>
                    </a:srgbClr>
                  </a:outerShdw>
                </a:effectLst>
              </a:rPr>
              <a:t>town cramming</a:t>
            </a:r>
          </a:p>
        </p:txBody>
      </p:sp>
      <p:sp>
        <p:nvSpPr>
          <p:cNvPr id="18450" name="Rectangle 18">
            <a:extLst>
              <a:ext uri="{FF2B5EF4-FFF2-40B4-BE49-F238E27FC236}">
                <a16:creationId xmlns:a16="http://schemas.microsoft.com/office/drawing/2014/main" id="{45ADF804-CB49-868F-E78D-38C9B65BADB7}"/>
              </a:ext>
            </a:extLst>
          </p:cNvPr>
          <p:cNvSpPr>
            <a:spLocks noChangeArrowheads="1"/>
          </p:cNvSpPr>
          <p:nvPr/>
        </p:nvSpPr>
        <p:spPr bwMode="auto">
          <a:xfrm>
            <a:off x="2195513" y="4076700"/>
            <a:ext cx="38619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en-US" sz="2800" b="1" dirty="0">
                <a:ln>
                  <a:solidFill>
                    <a:schemeClr val="bg1"/>
                  </a:solidFill>
                </a:ln>
                <a:solidFill>
                  <a:schemeClr val="accent6"/>
                </a:solidFill>
                <a:effectLst>
                  <a:outerShdw blurRad="38100" dist="38100" dir="2700000" algn="tl">
                    <a:srgbClr val="000000">
                      <a:alpha val="43137"/>
                    </a:srgbClr>
                  </a:outerShdw>
                </a:effectLst>
                <a:latin typeface="Arial" panose="020B0604020202020204" pitchFamily="34" charset="0"/>
              </a:rPr>
              <a:t>retail “market forces”</a:t>
            </a:r>
          </a:p>
        </p:txBody>
      </p:sp>
      <p:sp>
        <p:nvSpPr>
          <p:cNvPr id="18451" name="Rectangle 19">
            <a:extLst>
              <a:ext uri="{FF2B5EF4-FFF2-40B4-BE49-F238E27FC236}">
                <a16:creationId xmlns:a16="http://schemas.microsoft.com/office/drawing/2014/main" id="{AFF85B83-FDAA-0CC3-F800-7CB58AD8919A}"/>
              </a:ext>
            </a:extLst>
          </p:cNvPr>
          <p:cNvSpPr>
            <a:spLocks noChangeArrowheads="1"/>
          </p:cNvSpPr>
          <p:nvPr/>
        </p:nvSpPr>
        <p:spPr bwMode="auto">
          <a:xfrm>
            <a:off x="6776623" y="3968841"/>
            <a:ext cx="428033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400" b="1">
                <a:solidFill>
                  <a:srgbClr val="660066"/>
                </a:solidFill>
                <a:latin typeface="Arial" panose="020B0604020202020204" pitchFamily="34" charset="0"/>
              </a:defRPr>
            </a:lvl1pPr>
            <a:lvl2pPr marL="742950" indent="-285750" eaLnBrk="0" hangingPunct="0">
              <a:spcBef>
                <a:spcPct val="20000"/>
              </a:spcBef>
              <a:buChar char="–"/>
              <a:defRPr sz="2400" b="1">
                <a:solidFill>
                  <a:srgbClr val="660066"/>
                </a:solidFill>
                <a:latin typeface="Arial" panose="020B0604020202020204" pitchFamily="34" charset="0"/>
              </a:defRPr>
            </a:lvl2pPr>
            <a:lvl3pPr marL="1143000" indent="-228600" eaLnBrk="0" hangingPunct="0">
              <a:spcBef>
                <a:spcPct val="20000"/>
              </a:spcBef>
              <a:buChar char="•"/>
              <a:defRPr sz="2400" b="1">
                <a:solidFill>
                  <a:srgbClr val="660066"/>
                </a:solidFill>
                <a:latin typeface="Arial" panose="020B0604020202020204" pitchFamily="34" charset="0"/>
              </a:defRPr>
            </a:lvl3pPr>
            <a:lvl4pPr marL="1600200" indent="-228600" eaLnBrk="0" hangingPunct="0">
              <a:spcBef>
                <a:spcPct val="20000"/>
              </a:spcBef>
              <a:buChar char="–"/>
              <a:defRPr sz="2400" b="1">
                <a:solidFill>
                  <a:srgbClr val="660066"/>
                </a:solidFill>
                <a:latin typeface="Arial" panose="020B0604020202020204" pitchFamily="34" charset="0"/>
              </a:defRPr>
            </a:lvl4pPr>
            <a:lvl5pPr marL="2057400" indent="-228600" eaLnBrk="0" hangingPunct="0">
              <a:spcBef>
                <a:spcPct val="20000"/>
              </a:spcBef>
              <a:buChar char="»"/>
              <a:defRPr sz="2400" b="1">
                <a:solidFill>
                  <a:srgbClr val="660066"/>
                </a:solidFill>
                <a:latin typeface="Arial" panose="020B0604020202020204" pitchFamily="34" charset="0"/>
              </a:defRPr>
            </a:lvl5pPr>
            <a:lvl6pPr marL="2514600" indent="-228600" eaLnBrk="0" fontAlgn="base" hangingPunct="0">
              <a:spcBef>
                <a:spcPct val="20000"/>
              </a:spcBef>
              <a:spcAft>
                <a:spcPct val="0"/>
              </a:spcAft>
              <a:buChar char="»"/>
              <a:defRPr sz="2400" b="1">
                <a:solidFill>
                  <a:srgbClr val="660066"/>
                </a:solidFill>
                <a:latin typeface="Arial" panose="020B0604020202020204" pitchFamily="34" charset="0"/>
              </a:defRPr>
            </a:lvl6pPr>
            <a:lvl7pPr marL="2971800" indent="-228600" eaLnBrk="0" fontAlgn="base" hangingPunct="0">
              <a:spcBef>
                <a:spcPct val="20000"/>
              </a:spcBef>
              <a:spcAft>
                <a:spcPct val="0"/>
              </a:spcAft>
              <a:buChar char="»"/>
              <a:defRPr sz="2400" b="1">
                <a:solidFill>
                  <a:srgbClr val="660066"/>
                </a:solidFill>
                <a:latin typeface="Arial" panose="020B0604020202020204" pitchFamily="34" charset="0"/>
              </a:defRPr>
            </a:lvl7pPr>
            <a:lvl8pPr marL="3429000" indent="-228600" eaLnBrk="0" fontAlgn="base" hangingPunct="0">
              <a:spcBef>
                <a:spcPct val="20000"/>
              </a:spcBef>
              <a:spcAft>
                <a:spcPct val="0"/>
              </a:spcAft>
              <a:buChar char="»"/>
              <a:defRPr sz="2400" b="1">
                <a:solidFill>
                  <a:srgbClr val="660066"/>
                </a:solidFill>
                <a:latin typeface="Arial" panose="020B0604020202020204" pitchFamily="34" charset="0"/>
              </a:defRPr>
            </a:lvl8pPr>
            <a:lvl9pPr marL="3886200" indent="-228600" eaLnBrk="0" fontAlgn="base" hangingPunct="0">
              <a:spcBef>
                <a:spcPct val="20000"/>
              </a:spcBef>
              <a:spcAft>
                <a:spcPct val="0"/>
              </a:spcAft>
              <a:buChar char="»"/>
              <a:defRPr sz="2400" b="1">
                <a:solidFill>
                  <a:srgbClr val="660066"/>
                </a:solidFill>
                <a:latin typeface="Arial" panose="020B0604020202020204" pitchFamily="34" charset="0"/>
              </a:defRPr>
            </a:lvl9pPr>
          </a:lstStyle>
          <a:p>
            <a:pPr eaLnBrk="1" hangingPunct="1">
              <a:spcBef>
                <a:spcPct val="0"/>
              </a:spcBef>
              <a:buFontTx/>
              <a:buNone/>
            </a:pPr>
            <a:r>
              <a:rPr lang="en-US" altLang="en-US" sz="2800" dirty="0">
                <a:ln>
                  <a:solidFill>
                    <a:schemeClr val="bg1"/>
                  </a:solidFill>
                </a:ln>
                <a:solidFill>
                  <a:schemeClr val="accent6"/>
                </a:solidFill>
                <a:effectLst>
                  <a:outerShdw blurRad="38100" dist="38100" dir="2700000" algn="tl">
                    <a:srgbClr val="000000">
                      <a:alpha val="43137"/>
                    </a:srgbClr>
                  </a:outerShdw>
                </a:effectLst>
              </a:rPr>
              <a:t>viability of town </a:t>
            </a:r>
            <a:r>
              <a:rPr lang="en-US" altLang="en-US" sz="2800" dirty="0" err="1">
                <a:ln>
                  <a:solidFill>
                    <a:schemeClr val="bg1"/>
                  </a:solidFill>
                </a:ln>
                <a:solidFill>
                  <a:schemeClr val="accent6"/>
                </a:solidFill>
                <a:effectLst>
                  <a:outerShdw blurRad="38100" dist="38100" dir="2700000" algn="tl">
                    <a:srgbClr val="000000">
                      <a:alpha val="43137"/>
                    </a:srgbClr>
                  </a:outerShdw>
                </a:effectLst>
              </a:rPr>
              <a:t>centres</a:t>
            </a:r>
            <a:endParaRPr lang="en-US" altLang="en-US" sz="2800" dirty="0">
              <a:ln>
                <a:solidFill>
                  <a:schemeClr val="bg1"/>
                </a:solidFill>
              </a:ln>
              <a:solidFill>
                <a:schemeClr val="accent6"/>
              </a:solidFill>
              <a:effectLst>
                <a:outerShdw blurRad="38100" dist="38100" dir="2700000" algn="tl">
                  <a:srgbClr val="000000">
                    <a:alpha val="43137"/>
                  </a:srgbClr>
                </a:outerShdw>
              </a:effectLst>
            </a:endParaRPr>
          </a:p>
        </p:txBody>
      </p:sp>
      <p:sp>
        <p:nvSpPr>
          <p:cNvPr id="18452" name="Rectangle 20">
            <a:extLst>
              <a:ext uri="{FF2B5EF4-FFF2-40B4-BE49-F238E27FC236}">
                <a16:creationId xmlns:a16="http://schemas.microsoft.com/office/drawing/2014/main" id="{A64C2D04-F627-C4DC-38DA-3E60423B86E8}"/>
              </a:ext>
            </a:extLst>
          </p:cNvPr>
          <p:cNvSpPr>
            <a:spLocks noChangeArrowheads="1"/>
          </p:cNvSpPr>
          <p:nvPr/>
        </p:nvSpPr>
        <p:spPr bwMode="auto">
          <a:xfrm>
            <a:off x="2428875" y="4508500"/>
            <a:ext cx="3260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pPr>
            <a:r>
              <a:rPr lang="en-US" altLang="en-US" sz="2800" b="1" dirty="0">
                <a:ln>
                  <a:solidFill>
                    <a:schemeClr val="bg1"/>
                  </a:solidFill>
                </a:ln>
                <a:solidFill>
                  <a:schemeClr val="accent6"/>
                </a:solidFill>
                <a:effectLst>
                  <a:outerShdw blurRad="38100" dist="38100" dir="2700000" algn="tl">
                    <a:srgbClr val="000000">
                      <a:alpha val="43137"/>
                    </a:srgbClr>
                  </a:outerShdw>
                </a:effectLst>
                <a:latin typeface="Arial" panose="020B0604020202020204" pitchFamily="34" charset="0"/>
              </a:rPr>
              <a:t>individual interest</a:t>
            </a:r>
          </a:p>
        </p:txBody>
      </p:sp>
      <p:sp>
        <p:nvSpPr>
          <p:cNvPr id="18453" name="Rectangle 21">
            <a:extLst>
              <a:ext uri="{FF2B5EF4-FFF2-40B4-BE49-F238E27FC236}">
                <a16:creationId xmlns:a16="http://schemas.microsoft.com/office/drawing/2014/main" id="{0BA32E7D-3642-95D1-22C6-9387EFA5094A}"/>
              </a:ext>
            </a:extLst>
          </p:cNvPr>
          <p:cNvSpPr>
            <a:spLocks noChangeArrowheads="1"/>
          </p:cNvSpPr>
          <p:nvPr/>
        </p:nvSpPr>
        <p:spPr bwMode="auto">
          <a:xfrm>
            <a:off x="7244937" y="4400641"/>
            <a:ext cx="264207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400" b="1">
                <a:solidFill>
                  <a:srgbClr val="660066"/>
                </a:solidFill>
                <a:latin typeface="Arial" panose="020B0604020202020204" pitchFamily="34" charset="0"/>
              </a:defRPr>
            </a:lvl1pPr>
            <a:lvl2pPr marL="742950" indent="-285750" eaLnBrk="0" hangingPunct="0">
              <a:spcBef>
                <a:spcPct val="20000"/>
              </a:spcBef>
              <a:buChar char="–"/>
              <a:defRPr sz="2400" b="1">
                <a:solidFill>
                  <a:srgbClr val="660066"/>
                </a:solidFill>
                <a:latin typeface="Arial" panose="020B0604020202020204" pitchFamily="34" charset="0"/>
              </a:defRPr>
            </a:lvl2pPr>
            <a:lvl3pPr marL="1143000" indent="-228600" eaLnBrk="0" hangingPunct="0">
              <a:spcBef>
                <a:spcPct val="20000"/>
              </a:spcBef>
              <a:buChar char="•"/>
              <a:defRPr sz="2400" b="1">
                <a:solidFill>
                  <a:srgbClr val="660066"/>
                </a:solidFill>
                <a:latin typeface="Arial" panose="020B0604020202020204" pitchFamily="34" charset="0"/>
              </a:defRPr>
            </a:lvl3pPr>
            <a:lvl4pPr marL="1600200" indent="-228600" eaLnBrk="0" hangingPunct="0">
              <a:spcBef>
                <a:spcPct val="20000"/>
              </a:spcBef>
              <a:buChar char="–"/>
              <a:defRPr sz="2400" b="1">
                <a:solidFill>
                  <a:srgbClr val="660066"/>
                </a:solidFill>
                <a:latin typeface="Arial" panose="020B0604020202020204" pitchFamily="34" charset="0"/>
              </a:defRPr>
            </a:lvl4pPr>
            <a:lvl5pPr marL="2057400" indent="-228600" eaLnBrk="0" hangingPunct="0">
              <a:spcBef>
                <a:spcPct val="20000"/>
              </a:spcBef>
              <a:buChar char="»"/>
              <a:defRPr sz="2400" b="1">
                <a:solidFill>
                  <a:srgbClr val="660066"/>
                </a:solidFill>
                <a:latin typeface="Arial" panose="020B0604020202020204" pitchFamily="34" charset="0"/>
              </a:defRPr>
            </a:lvl5pPr>
            <a:lvl6pPr marL="2514600" indent="-228600" eaLnBrk="0" fontAlgn="base" hangingPunct="0">
              <a:spcBef>
                <a:spcPct val="20000"/>
              </a:spcBef>
              <a:spcAft>
                <a:spcPct val="0"/>
              </a:spcAft>
              <a:buChar char="»"/>
              <a:defRPr sz="2400" b="1">
                <a:solidFill>
                  <a:srgbClr val="660066"/>
                </a:solidFill>
                <a:latin typeface="Arial" panose="020B0604020202020204" pitchFamily="34" charset="0"/>
              </a:defRPr>
            </a:lvl6pPr>
            <a:lvl7pPr marL="2971800" indent="-228600" eaLnBrk="0" fontAlgn="base" hangingPunct="0">
              <a:spcBef>
                <a:spcPct val="20000"/>
              </a:spcBef>
              <a:spcAft>
                <a:spcPct val="0"/>
              </a:spcAft>
              <a:buChar char="»"/>
              <a:defRPr sz="2400" b="1">
                <a:solidFill>
                  <a:srgbClr val="660066"/>
                </a:solidFill>
                <a:latin typeface="Arial" panose="020B0604020202020204" pitchFamily="34" charset="0"/>
              </a:defRPr>
            </a:lvl7pPr>
            <a:lvl8pPr marL="3429000" indent="-228600" eaLnBrk="0" fontAlgn="base" hangingPunct="0">
              <a:spcBef>
                <a:spcPct val="20000"/>
              </a:spcBef>
              <a:spcAft>
                <a:spcPct val="0"/>
              </a:spcAft>
              <a:buChar char="»"/>
              <a:defRPr sz="2400" b="1">
                <a:solidFill>
                  <a:srgbClr val="660066"/>
                </a:solidFill>
                <a:latin typeface="Arial" panose="020B0604020202020204" pitchFamily="34" charset="0"/>
              </a:defRPr>
            </a:lvl8pPr>
            <a:lvl9pPr marL="3886200" indent="-228600" eaLnBrk="0" fontAlgn="base" hangingPunct="0">
              <a:spcBef>
                <a:spcPct val="20000"/>
              </a:spcBef>
              <a:spcAft>
                <a:spcPct val="0"/>
              </a:spcAft>
              <a:buChar char="»"/>
              <a:defRPr sz="2400" b="1">
                <a:solidFill>
                  <a:srgbClr val="660066"/>
                </a:solidFill>
                <a:latin typeface="Arial" panose="020B0604020202020204" pitchFamily="34" charset="0"/>
              </a:defRPr>
            </a:lvl9pPr>
          </a:lstStyle>
          <a:p>
            <a:pPr eaLnBrk="1" hangingPunct="1">
              <a:spcBef>
                <a:spcPct val="0"/>
              </a:spcBef>
              <a:buFontTx/>
              <a:buNone/>
            </a:pPr>
            <a:r>
              <a:rPr lang="en-US" altLang="en-US" sz="2800" dirty="0">
                <a:ln>
                  <a:solidFill>
                    <a:schemeClr val="bg1"/>
                  </a:solidFill>
                </a:ln>
                <a:solidFill>
                  <a:schemeClr val="accent6"/>
                </a:solidFill>
                <a:effectLst>
                  <a:outerShdw blurRad="38100" dist="38100" dir="2700000" algn="tl">
                    <a:srgbClr val="000000">
                      <a:alpha val="43137"/>
                    </a:srgbClr>
                  </a:outerShdw>
                </a:effectLst>
              </a:rPr>
              <a:t>public interest</a:t>
            </a:r>
          </a:p>
        </p:txBody>
      </p:sp>
      <p:sp>
        <p:nvSpPr>
          <p:cNvPr id="2" name="Footer Placeholder 15">
            <a:extLst>
              <a:ext uri="{FF2B5EF4-FFF2-40B4-BE49-F238E27FC236}">
                <a16:creationId xmlns:a16="http://schemas.microsoft.com/office/drawing/2014/main" id="{AB500DC3-EE88-FFCD-2CFB-2D99F8B0DFEC}"/>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489879F-2802-8EFB-0836-AF9454D3BBFF}"/>
              </a:ext>
            </a:extLst>
          </p:cNvPr>
          <p:cNvSpPr>
            <a:spLocks noGrp="1"/>
          </p:cNvSpPr>
          <p:nvPr>
            <p:ph type="title"/>
          </p:nvPr>
        </p:nvSpPr>
        <p:spPr>
          <a:xfrm>
            <a:off x="614681" y="548640"/>
            <a:ext cx="3553412" cy="1648943"/>
          </a:xfrm>
        </p:spPr>
        <p:txBody>
          <a:bodyPr anchor="t">
            <a:normAutofit fontScale="90000"/>
          </a:bodyPr>
          <a:lstStyle/>
          <a:p>
            <a:r>
              <a:rPr lang="en-US" altLang="en-US" sz="3100" dirty="0"/>
              <a:t>What is environmental planning?</a:t>
            </a:r>
            <a:br>
              <a:rPr lang="en-US" altLang="en-US" sz="3100" dirty="0"/>
            </a:br>
            <a:endParaRPr lang="en-GB" altLang="en-US" sz="3100" dirty="0"/>
          </a:p>
        </p:txBody>
      </p:sp>
      <p:sp>
        <p:nvSpPr>
          <p:cNvPr id="19459" name="Content Placeholder 2">
            <a:extLst>
              <a:ext uri="{FF2B5EF4-FFF2-40B4-BE49-F238E27FC236}">
                <a16:creationId xmlns:a16="http://schemas.microsoft.com/office/drawing/2014/main" id="{5341C6C3-5364-2713-7205-AC7995D9B272}"/>
              </a:ext>
            </a:extLst>
          </p:cNvPr>
          <p:cNvSpPr>
            <a:spLocks noGrp="1"/>
          </p:cNvSpPr>
          <p:nvPr>
            <p:ph idx="1"/>
          </p:nvPr>
        </p:nvSpPr>
        <p:spPr>
          <a:xfrm>
            <a:off x="614680" y="2316480"/>
            <a:ext cx="4878700" cy="4122420"/>
          </a:xfrm>
        </p:spPr>
        <p:txBody>
          <a:bodyPr>
            <a:normAutofit/>
          </a:bodyPr>
          <a:lstStyle/>
          <a:p>
            <a:pPr algn="l"/>
            <a:r>
              <a:rPr lang="en-GB" sz="1700" b="0" i="0" dirty="0">
                <a:effectLst/>
                <a:latin typeface="Neue Haas Grotesk Text Pro" panose="020B0504020202020204" pitchFamily="34" charset="0"/>
              </a:rPr>
              <a:t>“Environmental planning, also known as urban and regional planning, city planning, town and country planning, and/or human settlements planning, refers to the multi-disciplinary art and science of </a:t>
            </a:r>
            <a:r>
              <a:rPr lang="en-GB" sz="1700" b="0" i="0" dirty="0" err="1">
                <a:effectLst/>
                <a:latin typeface="Neue Haas Grotesk Text Pro" panose="020B0504020202020204" pitchFamily="34" charset="0"/>
              </a:rPr>
              <a:t>analyzing</a:t>
            </a:r>
            <a:r>
              <a:rPr lang="en-GB" sz="1700" b="0" i="0" dirty="0">
                <a:effectLst/>
                <a:latin typeface="Neue Haas Grotesk Text Pro" panose="020B0504020202020204" pitchFamily="34" charset="0"/>
              </a:rPr>
              <a:t>, specifying, clarifying, harmonizing, managing and regulating the use and development of land and water resources, in relation to their environs, for the development of sustainable communities and ecosystems.”</a:t>
            </a:r>
            <a:br>
              <a:rPr lang="en-GB" sz="1400" dirty="0"/>
            </a:br>
            <a:r>
              <a:rPr lang="en-GB" sz="1600" dirty="0">
                <a:hlinkClick r:id="rId2"/>
              </a:rPr>
              <a:t>What is Urban (Environmental) Planning? – City, Urban, Regional, &amp; Environmental Planning (</a:t>
            </a:r>
            <a:r>
              <a:rPr lang="en-GB" sz="1600" dirty="0" err="1">
                <a:hlinkClick r:id="rId2"/>
              </a:rPr>
              <a:t>cityplanningcoordinator.blog</a:t>
            </a:r>
            <a:r>
              <a:rPr lang="en-GB" sz="1600" dirty="0">
                <a:hlinkClick r:id="rId2"/>
              </a:rPr>
              <a:t>)</a:t>
            </a:r>
            <a:endParaRPr lang="en-US" altLang="en-US" sz="1800" b="0" dirty="0"/>
          </a:p>
        </p:txBody>
      </p:sp>
      <p:sp>
        <p:nvSpPr>
          <p:cNvPr id="1946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lstStyle/>
          <a:p>
            <a:pPr>
              <a:spcAft>
                <a:spcPts val="600"/>
              </a:spcAft>
            </a:pPr>
            <a:fld id="{36EEDDE2-D916-4F9A-9650-DB1D30A8FDDC}" type="datetime1">
              <a:rPr lang="en-US" smtClean="0"/>
              <a:pPr>
                <a:spcAft>
                  <a:spcPts val="600"/>
                </a:spcAft>
              </a:pPr>
              <a:t>10/31/2024</a:t>
            </a:fld>
            <a:endParaRPr lang="en-US"/>
          </a:p>
        </p:txBody>
      </p:sp>
      <p:sp>
        <p:nvSpPr>
          <p:cNvPr id="1946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10</a:t>
            </a:fld>
            <a:endParaRPr lang="en-US">
              <a:solidFill>
                <a:srgbClr val="FFFFFF"/>
              </a:solidFill>
              <a:effectLst>
                <a:outerShdw blurRad="38100" dist="38100" dir="2700000" algn="tl">
                  <a:srgbClr val="000000">
                    <a:alpha val="43137"/>
                  </a:srgbClr>
                </a:outerShdw>
              </a:effectLst>
            </a:endParaRPr>
          </a:p>
        </p:txBody>
      </p:sp>
      <p:pic>
        <p:nvPicPr>
          <p:cNvPr id="1026" name="Picture 2">
            <a:extLst>
              <a:ext uri="{FF2B5EF4-FFF2-40B4-BE49-F238E27FC236}">
                <a16:creationId xmlns:a16="http://schemas.microsoft.com/office/drawing/2014/main" id="{DCE2122C-D5DA-10FD-46BC-EAA133E9D8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7421" y="219258"/>
            <a:ext cx="6208416" cy="6137999"/>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86FC67E7-0B91-2F7B-3A61-924AB3F995FC}"/>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489879F-2802-8EFB-0836-AF9454D3BBFF}"/>
              </a:ext>
            </a:extLst>
          </p:cNvPr>
          <p:cNvSpPr>
            <a:spLocks noGrp="1"/>
          </p:cNvSpPr>
          <p:nvPr>
            <p:ph type="title"/>
          </p:nvPr>
        </p:nvSpPr>
        <p:spPr>
          <a:xfrm>
            <a:off x="1017431" y="1537022"/>
            <a:ext cx="3710319" cy="4132257"/>
          </a:xfrm>
        </p:spPr>
        <p:txBody>
          <a:bodyPr anchor="t">
            <a:normAutofit/>
          </a:bodyPr>
          <a:lstStyle/>
          <a:p>
            <a:pPr algn="r"/>
            <a:r>
              <a:rPr lang="en-US" altLang="en-US"/>
              <a:t>What is environmental planning?</a:t>
            </a:r>
            <a:br>
              <a:rPr lang="en-US" altLang="en-US"/>
            </a:br>
            <a:endParaRPr lang="en-GB" altLang="en-US"/>
          </a:p>
        </p:txBody>
      </p:sp>
      <p:sp>
        <p:nvSpPr>
          <p:cNvPr id="19459" name="Content Placeholder 2">
            <a:extLst>
              <a:ext uri="{FF2B5EF4-FFF2-40B4-BE49-F238E27FC236}">
                <a16:creationId xmlns:a16="http://schemas.microsoft.com/office/drawing/2014/main" id="{5341C6C3-5364-2713-7205-AC7995D9B272}"/>
              </a:ext>
            </a:extLst>
          </p:cNvPr>
          <p:cNvSpPr>
            <a:spLocks noGrp="1"/>
          </p:cNvSpPr>
          <p:nvPr>
            <p:ph idx="1"/>
          </p:nvPr>
        </p:nvSpPr>
        <p:spPr>
          <a:xfrm>
            <a:off x="5455920" y="1512141"/>
            <a:ext cx="5019247" cy="4157138"/>
          </a:xfrm>
        </p:spPr>
        <p:txBody>
          <a:bodyPr>
            <a:normAutofit/>
          </a:bodyPr>
          <a:lstStyle/>
          <a:p>
            <a:r>
              <a:rPr lang="en-GB" sz="1800" b="0" i="0">
                <a:effectLst/>
              </a:rPr>
              <a:t>Environmental planning seeks to improve and protect environmental quality for urban residents - both through controlling the generation of pollution and through segregating activities that are environmentally incompatible [Miller and Groot, 1997:3]</a:t>
            </a:r>
            <a:endParaRPr lang="en-US" altLang="en-US" sz="1800" b="0"/>
          </a:p>
        </p:txBody>
      </p:sp>
      <p:sp>
        <p:nvSpPr>
          <p:cNvPr id="1946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1946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11</a:t>
            </a:fld>
            <a:endParaRPr lang="en-US">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07842A74-5555-4613-D00B-FE9A3A8FCFE6}"/>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793976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489879F-2802-8EFB-0836-AF9454D3BBFF}"/>
              </a:ext>
            </a:extLst>
          </p:cNvPr>
          <p:cNvSpPr>
            <a:spLocks noGrp="1"/>
          </p:cNvSpPr>
          <p:nvPr>
            <p:ph type="title"/>
          </p:nvPr>
        </p:nvSpPr>
        <p:spPr>
          <a:xfrm>
            <a:off x="614681" y="548640"/>
            <a:ext cx="3553412" cy="1648943"/>
          </a:xfrm>
        </p:spPr>
        <p:txBody>
          <a:bodyPr anchor="t">
            <a:normAutofit fontScale="90000"/>
          </a:bodyPr>
          <a:lstStyle/>
          <a:p>
            <a:r>
              <a:rPr lang="en-US" altLang="en-US" sz="3100" dirty="0"/>
              <a:t>Components of environmental planning?</a:t>
            </a:r>
            <a:br>
              <a:rPr lang="en-US" altLang="en-US" sz="3100" dirty="0"/>
            </a:br>
            <a:endParaRPr lang="en-GB" altLang="en-US" sz="3100" dirty="0"/>
          </a:p>
        </p:txBody>
      </p:sp>
      <p:sp>
        <p:nvSpPr>
          <p:cNvPr id="19459" name="Content Placeholder 2">
            <a:extLst>
              <a:ext uri="{FF2B5EF4-FFF2-40B4-BE49-F238E27FC236}">
                <a16:creationId xmlns:a16="http://schemas.microsoft.com/office/drawing/2014/main" id="{5341C6C3-5364-2713-7205-AC7995D9B272}"/>
              </a:ext>
            </a:extLst>
          </p:cNvPr>
          <p:cNvSpPr>
            <a:spLocks noGrp="1"/>
          </p:cNvSpPr>
          <p:nvPr>
            <p:ph idx="1"/>
          </p:nvPr>
        </p:nvSpPr>
        <p:spPr>
          <a:xfrm>
            <a:off x="614679" y="2316480"/>
            <a:ext cx="5555775" cy="4122420"/>
          </a:xfrm>
        </p:spPr>
        <p:txBody>
          <a:bodyPr>
            <a:normAutofit lnSpcReduction="10000"/>
          </a:bodyPr>
          <a:lstStyle/>
          <a:p>
            <a:pPr algn="l">
              <a:buFont typeface="Arial" panose="020B0604020202020204" pitchFamily="34" charset="0"/>
              <a:buChar char="•"/>
            </a:pPr>
            <a:r>
              <a:rPr lang="en-GB" sz="1600" b="0" i="0" dirty="0">
                <a:solidFill>
                  <a:srgbClr val="000000"/>
                </a:solidFill>
                <a:effectLst/>
              </a:rPr>
              <a:t>Effective environmental planning requires the effective interaction and overlay between three components - hardware, software and </a:t>
            </a:r>
            <a:r>
              <a:rPr lang="en-GB" sz="1600" b="0" i="0" dirty="0" err="1">
                <a:solidFill>
                  <a:srgbClr val="000000"/>
                </a:solidFill>
                <a:effectLst/>
              </a:rPr>
              <a:t>heartware</a:t>
            </a:r>
            <a:r>
              <a:rPr lang="en-GB" sz="1600" b="0" i="0" dirty="0">
                <a:solidFill>
                  <a:srgbClr val="000000"/>
                </a:solidFill>
                <a:effectLst/>
              </a:rPr>
              <a:t>.</a:t>
            </a:r>
          </a:p>
          <a:p>
            <a:pPr algn="l">
              <a:buFont typeface="Arial" panose="020B0604020202020204" pitchFamily="34" charset="0"/>
              <a:buChar char="•"/>
            </a:pPr>
            <a:r>
              <a:rPr lang="en-GB" sz="1600" b="1" i="0" dirty="0">
                <a:solidFill>
                  <a:srgbClr val="000000"/>
                </a:solidFill>
                <a:effectLst/>
              </a:rPr>
              <a:t>Hardware</a:t>
            </a:r>
            <a:r>
              <a:rPr lang="en-GB" sz="1600" b="0" i="0" dirty="0">
                <a:solidFill>
                  <a:srgbClr val="000000"/>
                </a:solidFill>
                <a:effectLst/>
              </a:rPr>
              <a:t> consists of the physical fabric of a city - infrastructure, buildings, railway, roads, ports etc.</a:t>
            </a:r>
          </a:p>
          <a:p>
            <a:pPr algn="l">
              <a:buFont typeface="Arial" panose="020B0604020202020204" pitchFamily="34" charset="0"/>
              <a:buChar char="•"/>
            </a:pPr>
            <a:r>
              <a:rPr lang="en-GB" sz="1600" b="1" i="0" dirty="0">
                <a:solidFill>
                  <a:srgbClr val="000000"/>
                </a:solidFill>
                <a:effectLst/>
              </a:rPr>
              <a:t>Software </a:t>
            </a:r>
            <a:r>
              <a:rPr lang="en-GB" sz="1600" b="0" i="0" dirty="0">
                <a:solidFill>
                  <a:srgbClr val="000000"/>
                </a:solidFill>
                <a:effectLst/>
              </a:rPr>
              <a:t>consists of sets of rules, and regulations, laws and legislation, ordinances, including habits, ethics, and traditionally established codes of conduct.</a:t>
            </a:r>
          </a:p>
          <a:p>
            <a:pPr algn="l">
              <a:buFont typeface="Arial" panose="020B0604020202020204" pitchFamily="34" charset="0"/>
              <a:buChar char="•"/>
            </a:pPr>
            <a:r>
              <a:rPr lang="en-GB" sz="1600" b="1" i="0" dirty="0" err="1">
                <a:solidFill>
                  <a:srgbClr val="000000"/>
                </a:solidFill>
                <a:effectLst/>
              </a:rPr>
              <a:t>Heartware</a:t>
            </a:r>
            <a:r>
              <a:rPr lang="en-GB" sz="1600" b="0" i="0" dirty="0">
                <a:solidFill>
                  <a:srgbClr val="000000"/>
                </a:solidFill>
                <a:effectLst/>
              </a:rPr>
              <a:t> is an individual's emotional mechanism, behaviour and conduct, which determines his or her needs, wants and wishes. It also determines the process by which the individual's interaction with the surrounding environment takes place.</a:t>
            </a:r>
          </a:p>
          <a:p>
            <a:pPr marL="0" indent="0" algn="l">
              <a:buNone/>
            </a:pPr>
            <a:endParaRPr lang="en-US" altLang="en-US" sz="1800" b="0" dirty="0"/>
          </a:p>
        </p:txBody>
      </p:sp>
      <p:sp>
        <p:nvSpPr>
          <p:cNvPr id="19465"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lstStyle/>
          <a:p>
            <a:pPr>
              <a:spcAft>
                <a:spcPts val="600"/>
              </a:spcAft>
            </a:pPr>
            <a:fld id="{36EEDDE2-D916-4F9A-9650-DB1D30A8FDDC}" type="datetime1">
              <a:rPr lang="en-US" smtClean="0"/>
              <a:pPr>
                <a:spcAft>
                  <a:spcPts val="600"/>
                </a:spcAft>
              </a:pPr>
              <a:t>10/31/2024</a:t>
            </a:fld>
            <a:endParaRPr lang="en-US"/>
          </a:p>
        </p:txBody>
      </p:sp>
      <p:sp>
        <p:nvSpPr>
          <p:cNvPr id="19469"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12</a:t>
            </a:fld>
            <a:endParaRPr lang="en-US">
              <a:solidFill>
                <a:srgbClr val="FFFFFF"/>
              </a:solidFill>
              <a:effectLst>
                <a:outerShdw blurRad="38100" dist="38100" dir="2700000" algn="tl">
                  <a:srgbClr val="000000">
                    <a:alpha val="43137"/>
                  </a:srgbClr>
                </a:outerShdw>
              </a:effectLst>
            </a:endParaRPr>
          </a:p>
        </p:txBody>
      </p:sp>
      <p:pic>
        <p:nvPicPr>
          <p:cNvPr id="2050" name="Picture 2" descr="Hardware, software and heartware of E-Planning">
            <a:extLst>
              <a:ext uri="{FF2B5EF4-FFF2-40B4-BE49-F238E27FC236}">
                <a16:creationId xmlns:a16="http://schemas.microsoft.com/office/drawing/2014/main" id="{B438B0BB-283C-F5A9-14FE-4EF681B74E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2931" y="322286"/>
            <a:ext cx="6079965" cy="514669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DE0CC8C-69EE-7F3C-ABBF-9BAFD618B893}"/>
              </a:ext>
            </a:extLst>
          </p:cNvPr>
          <p:cNvSpPr txBox="1"/>
          <p:nvPr/>
        </p:nvSpPr>
        <p:spPr>
          <a:xfrm>
            <a:off x="6671708" y="5479910"/>
            <a:ext cx="6096000" cy="646331"/>
          </a:xfrm>
          <a:prstGeom prst="rect">
            <a:avLst/>
          </a:prstGeom>
          <a:noFill/>
        </p:spPr>
        <p:txBody>
          <a:bodyPr wrap="square">
            <a:spAutoFit/>
          </a:bodyPr>
          <a:lstStyle/>
          <a:p>
            <a:r>
              <a:rPr lang="en-GB" dirty="0">
                <a:hlinkClick r:id="rId4"/>
              </a:rPr>
              <a:t>Three components of Environmental Planning (gdrc.org)</a:t>
            </a:r>
            <a:endParaRPr lang="en-GB" dirty="0"/>
          </a:p>
        </p:txBody>
      </p:sp>
      <p:sp>
        <p:nvSpPr>
          <p:cNvPr id="5" name="TextBox 4">
            <a:extLst>
              <a:ext uri="{FF2B5EF4-FFF2-40B4-BE49-F238E27FC236}">
                <a16:creationId xmlns:a16="http://schemas.microsoft.com/office/drawing/2014/main" id="{EDF48D6C-B54C-A848-3BC9-913372712F65}"/>
              </a:ext>
            </a:extLst>
          </p:cNvPr>
          <p:cNvSpPr txBox="1"/>
          <p:nvPr/>
        </p:nvSpPr>
        <p:spPr>
          <a:xfrm>
            <a:off x="9989166" y="5847482"/>
            <a:ext cx="6570616" cy="369332"/>
          </a:xfrm>
          <a:prstGeom prst="rect">
            <a:avLst/>
          </a:prstGeom>
          <a:noFill/>
        </p:spPr>
        <p:txBody>
          <a:bodyPr wrap="square">
            <a:spAutoFit/>
          </a:bodyPr>
          <a:lstStyle/>
          <a:p>
            <a:r>
              <a:rPr lang="en-GB" b="0" i="0" dirty="0" err="1">
                <a:solidFill>
                  <a:srgbClr val="000000"/>
                </a:solidFill>
                <a:effectLst/>
                <a:latin typeface="Times New Roman" panose="02020603050405020304" pitchFamily="18" charset="0"/>
              </a:rPr>
              <a:t>Harashina</a:t>
            </a:r>
            <a:r>
              <a:rPr lang="en-GB" b="0" i="0" dirty="0">
                <a:solidFill>
                  <a:srgbClr val="000000"/>
                </a:solidFill>
                <a:effectLst/>
                <a:latin typeface="Times New Roman" panose="02020603050405020304" pitchFamily="18" charset="0"/>
              </a:rPr>
              <a:t>, 1996: 14</a:t>
            </a:r>
            <a:endParaRPr lang="en-GB" dirty="0"/>
          </a:p>
        </p:txBody>
      </p:sp>
      <p:sp>
        <p:nvSpPr>
          <p:cNvPr id="6" name="Footer Placeholder 15">
            <a:extLst>
              <a:ext uri="{FF2B5EF4-FFF2-40B4-BE49-F238E27FC236}">
                <a16:creationId xmlns:a16="http://schemas.microsoft.com/office/drawing/2014/main" id="{F530AEFE-C424-2F2E-5FF6-1D33BAED100C}"/>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722217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6B0EEC88-D2A5-5B05-84C4-A825040D834D}"/>
              </a:ext>
            </a:extLst>
          </p:cNvPr>
          <p:cNvSpPr>
            <a:spLocks noGrp="1"/>
          </p:cNvSpPr>
          <p:nvPr>
            <p:ph type="title"/>
          </p:nvPr>
        </p:nvSpPr>
        <p:spPr>
          <a:xfrm>
            <a:off x="614681" y="548640"/>
            <a:ext cx="3553412" cy="1648943"/>
          </a:xfrm>
        </p:spPr>
        <p:txBody>
          <a:bodyPr anchor="t">
            <a:normAutofit/>
          </a:bodyPr>
          <a:lstStyle/>
          <a:p>
            <a:r>
              <a:rPr lang="en-US" altLang="en-US" sz="2800"/>
              <a:t>Standards in planning are important</a:t>
            </a:r>
            <a:br>
              <a:rPr lang="en-US" altLang="en-US" sz="2800"/>
            </a:br>
            <a:endParaRPr lang="en-GB" altLang="en-US" sz="2800"/>
          </a:p>
        </p:txBody>
      </p:sp>
      <p:sp>
        <p:nvSpPr>
          <p:cNvPr id="21507" name="Content Placeholder 2">
            <a:extLst>
              <a:ext uri="{FF2B5EF4-FFF2-40B4-BE49-F238E27FC236}">
                <a16:creationId xmlns:a16="http://schemas.microsoft.com/office/drawing/2014/main" id="{051D0950-4376-7A42-97E3-796DF0BBF854}"/>
              </a:ext>
            </a:extLst>
          </p:cNvPr>
          <p:cNvSpPr>
            <a:spLocks noGrp="1"/>
          </p:cNvSpPr>
          <p:nvPr>
            <p:ph idx="1"/>
          </p:nvPr>
        </p:nvSpPr>
        <p:spPr>
          <a:xfrm>
            <a:off x="614680" y="2316480"/>
            <a:ext cx="7257869" cy="4122420"/>
          </a:xfrm>
        </p:spPr>
        <p:txBody>
          <a:bodyPr>
            <a:normAutofit/>
          </a:bodyPr>
          <a:lstStyle/>
          <a:p>
            <a:pPr>
              <a:lnSpc>
                <a:spcPct val="110000"/>
              </a:lnSpc>
            </a:pPr>
            <a:r>
              <a:rPr lang="en-GB" altLang="en-US" sz="2400" dirty="0"/>
              <a:t>Planning manages the right to develop land</a:t>
            </a:r>
          </a:p>
          <a:p>
            <a:pPr>
              <a:lnSpc>
                <a:spcPct val="110000"/>
              </a:lnSpc>
            </a:pPr>
            <a:r>
              <a:rPr lang="en-GB" altLang="en-US" sz="2400" dirty="0"/>
              <a:t>It involves balancing private and public interests</a:t>
            </a:r>
          </a:p>
          <a:p>
            <a:pPr>
              <a:lnSpc>
                <a:spcPct val="110000"/>
              </a:lnSpc>
            </a:pPr>
            <a:r>
              <a:rPr lang="en-GB" altLang="en-US" sz="2400" dirty="0"/>
              <a:t>Getting it wrong is costly (time, money, reputation and long-lasting impacts)</a:t>
            </a:r>
          </a:p>
          <a:p>
            <a:pPr>
              <a:lnSpc>
                <a:spcPct val="110000"/>
              </a:lnSpc>
            </a:pPr>
            <a:r>
              <a:rPr lang="en-GB" altLang="en-US" sz="2400" dirty="0"/>
              <a:t>Need to demonstrate, at all times:</a:t>
            </a:r>
          </a:p>
          <a:p>
            <a:pPr lvl="1">
              <a:lnSpc>
                <a:spcPct val="110000"/>
              </a:lnSpc>
            </a:pPr>
            <a:r>
              <a:rPr lang="en-GB" altLang="en-US" sz="2400" dirty="0"/>
              <a:t>Fairness</a:t>
            </a:r>
          </a:p>
          <a:p>
            <a:pPr lvl="1">
              <a:lnSpc>
                <a:spcPct val="110000"/>
              </a:lnSpc>
            </a:pPr>
            <a:r>
              <a:rPr lang="en-GB" altLang="en-US" sz="2400" dirty="0"/>
              <a:t>Openness</a:t>
            </a:r>
          </a:p>
          <a:p>
            <a:pPr lvl="1">
              <a:lnSpc>
                <a:spcPct val="110000"/>
              </a:lnSpc>
            </a:pPr>
            <a:r>
              <a:rPr lang="en-GB" altLang="en-US" sz="2400" dirty="0"/>
              <a:t>Impartiality</a:t>
            </a:r>
          </a:p>
        </p:txBody>
      </p:sp>
      <p:sp>
        <p:nvSpPr>
          <p:cNvPr id="215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lstStyle/>
          <a:p>
            <a:pPr>
              <a:spcAft>
                <a:spcPts val="600"/>
              </a:spcAft>
            </a:pPr>
            <a:fld id="{36EEDDE2-D916-4F9A-9650-DB1D30A8FDDC}" type="datetime1">
              <a:rPr lang="en-US" smtClean="0"/>
              <a:pPr>
                <a:spcAft>
                  <a:spcPts val="600"/>
                </a:spcAft>
              </a:pPr>
              <a:t>10/31/2024</a:t>
            </a:fld>
            <a:endParaRPr lang="en-US"/>
          </a:p>
        </p:txBody>
      </p:sp>
      <p:sp>
        <p:nvSpPr>
          <p:cNvPr id="215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13</a:t>
            </a:fld>
            <a:endParaRPr lang="en-US">
              <a:solidFill>
                <a:srgbClr val="FFFFFF"/>
              </a:solidFill>
              <a:effectLst>
                <a:outerShdw blurRad="38100" dist="38100" dir="2700000" algn="tl">
                  <a:srgbClr val="000000">
                    <a:alpha val="43137"/>
                  </a:srgbClr>
                </a:outerShdw>
              </a:effectLst>
            </a:endParaRPr>
          </a:p>
        </p:txBody>
      </p:sp>
      <p:pic>
        <p:nvPicPr>
          <p:cNvPr id="4098" name="Picture 2">
            <a:extLst>
              <a:ext uri="{FF2B5EF4-FFF2-40B4-BE49-F238E27FC236}">
                <a16:creationId xmlns:a16="http://schemas.microsoft.com/office/drawing/2014/main" id="{4B935B3D-0BE5-C31B-D325-C4BFB498B5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1501" y="548640"/>
            <a:ext cx="2857500" cy="37052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05FBDE7-6BB9-00D3-F48F-6D41F820E3E2}"/>
              </a:ext>
            </a:extLst>
          </p:cNvPr>
          <p:cNvSpPr txBox="1"/>
          <p:nvPr/>
        </p:nvSpPr>
        <p:spPr>
          <a:xfrm>
            <a:off x="8599960" y="4454078"/>
            <a:ext cx="3357453" cy="646331"/>
          </a:xfrm>
          <a:prstGeom prst="rect">
            <a:avLst/>
          </a:prstGeom>
          <a:noFill/>
        </p:spPr>
        <p:txBody>
          <a:bodyPr wrap="square">
            <a:spAutoFit/>
          </a:bodyPr>
          <a:lstStyle/>
          <a:p>
            <a:r>
              <a:rPr lang="en-GB" dirty="0">
                <a:hlinkClick r:id="rId4"/>
              </a:rPr>
              <a:t>Planning and Urban Design Standards | Wiley</a:t>
            </a:r>
            <a:endParaRPr lang="en-GB" dirty="0"/>
          </a:p>
        </p:txBody>
      </p:sp>
      <p:sp>
        <p:nvSpPr>
          <p:cNvPr id="4" name="Footer Placeholder 15">
            <a:extLst>
              <a:ext uri="{FF2B5EF4-FFF2-40B4-BE49-F238E27FC236}">
                <a16:creationId xmlns:a16="http://schemas.microsoft.com/office/drawing/2014/main" id="{998214E0-F9E6-6670-1A54-52A04C689828}"/>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20AEF-62CB-ED99-9E68-9D68C08EF8AD}"/>
              </a:ext>
            </a:extLst>
          </p:cNvPr>
          <p:cNvSpPr>
            <a:spLocks noGrp="1"/>
          </p:cNvSpPr>
          <p:nvPr>
            <p:ph type="title"/>
          </p:nvPr>
        </p:nvSpPr>
        <p:spPr>
          <a:xfrm>
            <a:off x="6796844" y="474333"/>
            <a:ext cx="4563883" cy="2146300"/>
          </a:xfrm>
        </p:spPr>
        <p:txBody>
          <a:bodyPr anchor="b">
            <a:normAutofit/>
          </a:bodyPr>
          <a:lstStyle/>
          <a:p>
            <a:r>
              <a:rPr lang="en-GB" dirty="0"/>
              <a:t>Environmental History</a:t>
            </a:r>
          </a:p>
        </p:txBody>
      </p:sp>
      <p:pic>
        <p:nvPicPr>
          <p:cNvPr id="5" name="Picture 4" descr="River running through an empty valley">
            <a:extLst>
              <a:ext uri="{FF2B5EF4-FFF2-40B4-BE49-F238E27FC236}">
                <a16:creationId xmlns:a16="http://schemas.microsoft.com/office/drawing/2014/main" id="{A6684DCC-501C-58CC-8A3C-3043D229D623}"/>
              </a:ext>
            </a:extLst>
          </p:cNvPr>
          <p:cNvPicPr>
            <a:picLocks noChangeAspect="1"/>
          </p:cNvPicPr>
          <p:nvPr/>
        </p:nvPicPr>
        <p:blipFill rotWithShape="1">
          <a:blip r:embed="rId2"/>
          <a:srcRect l="8209" r="19348" b="1"/>
          <a:stretch/>
        </p:blipFill>
        <p:spPr>
          <a:xfrm>
            <a:off x="20" y="10"/>
            <a:ext cx="6095979" cy="6857990"/>
          </a:xfrm>
          <a:prstGeom prst="rect">
            <a:avLst/>
          </a:prstGeom>
          <a:noFill/>
        </p:spPr>
      </p:pic>
      <p:sp>
        <p:nvSpPr>
          <p:cNvPr id="3" name="Content Placeholder 2">
            <a:extLst>
              <a:ext uri="{FF2B5EF4-FFF2-40B4-BE49-F238E27FC236}">
                <a16:creationId xmlns:a16="http://schemas.microsoft.com/office/drawing/2014/main" id="{0B338188-BB54-F8A5-9754-53FF260D7875}"/>
              </a:ext>
            </a:extLst>
          </p:cNvPr>
          <p:cNvSpPr>
            <a:spLocks noGrp="1"/>
          </p:cNvSpPr>
          <p:nvPr>
            <p:ph idx="1"/>
          </p:nvPr>
        </p:nvSpPr>
        <p:spPr>
          <a:xfrm>
            <a:off x="6411996" y="6042095"/>
            <a:ext cx="4563883" cy="3461013"/>
          </a:xfrm>
        </p:spPr>
        <p:txBody>
          <a:bodyPr>
            <a:normAutofit/>
          </a:bodyPr>
          <a:lstStyle/>
          <a:p>
            <a:r>
              <a:rPr lang="en-GB" sz="1800" dirty="0">
                <a:hlinkClick r:id="rId3"/>
              </a:rPr>
              <a:t>Environmental history | Timeline and historical insights</a:t>
            </a:r>
            <a:endParaRPr lang="en-GB" sz="1800" dirty="0"/>
          </a:p>
        </p:txBody>
      </p:sp>
      <p:sp>
        <p:nvSpPr>
          <p:cNvPr id="9"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3"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14</a:t>
            </a:fld>
            <a:endParaRPr lang="en-US"/>
          </a:p>
        </p:txBody>
      </p:sp>
      <p:sp>
        <p:nvSpPr>
          <p:cNvPr id="4" name="Footer Placeholder 15">
            <a:extLst>
              <a:ext uri="{FF2B5EF4-FFF2-40B4-BE49-F238E27FC236}">
                <a16:creationId xmlns:a16="http://schemas.microsoft.com/office/drawing/2014/main" id="{6DD3C3ED-A57B-4E06-BBC5-7CC3B4D3F62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
        <p:nvSpPr>
          <p:cNvPr id="7" name="TextBox 6">
            <a:extLst>
              <a:ext uri="{FF2B5EF4-FFF2-40B4-BE49-F238E27FC236}">
                <a16:creationId xmlns:a16="http://schemas.microsoft.com/office/drawing/2014/main" id="{DA67DEE0-6CE0-A40F-F61B-8F4164DD6604}"/>
              </a:ext>
            </a:extLst>
          </p:cNvPr>
          <p:cNvSpPr txBox="1"/>
          <p:nvPr/>
        </p:nvSpPr>
        <p:spPr>
          <a:xfrm>
            <a:off x="6636774" y="3029357"/>
            <a:ext cx="4995388" cy="2031325"/>
          </a:xfrm>
          <a:prstGeom prst="rect">
            <a:avLst/>
          </a:prstGeom>
          <a:noFill/>
        </p:spPr>
        <p:txBody>
          <a:bodyPr wrap="square">
            <a:spAutoFit/>
          </a:bodyPr>
          <a:lstStyle/>
          <a:p>
            <a:r>
              <a:rPr lang="en-GB" dirty="0"/>
              <a:t>…..</a:t>
            </a:r>
            <a:r>
              <a:rPr lang="en-GB" b="1" i="0" dirty="0">
                <a:effectLst/>
              </a:rPr>
              <a:t>planning interventions are inherently concerned with environmental matters </a:t>
            </a:r>
            <a:r>
              <a:rPr lang="en-GB" b="0" i="0" dirty="0">
                <a:effectLst/>
              </a:rPr>
              <a:t>even if the focus for many planning historians has more often been on the scale of the plan and the vision of the planning process rather than environment </a:t>
            </a:r>
            <a:r>
              <a:rPr lang="en-GB" b="0" i="1" dirty="0">
                <a:effectLst/>
              </a:rPr>
              <a:t>per se</a:t>
            </a:r>
            <a:r>
              <a:rPr lang="en-GB" dirty="0"/>
              <a:t> </a:t>
            </a:r>
            <a:r>
              <a:rPr lang="en-GB" b="0" i="0" dirty="0">
                <a:effectLst/>
              </a:rPr>
              <a:t>(Gold and Gold, 2023).</a:t>
            </a:r>
            <a:endParaRPr lang="en-GB" dirty="0"/>
          </a:p>
        </p:txBody>
      </p:sp>
      <p:sp>
        <p:nvSpPr>
          <p:cNvPr id="10" name="TextBox 9">
            <a:extLst>
              <a:ext uri="{FF2B5EF4-FFF2-40B4-BE49-F238E27FC236}">
                <a16:creationId xmlns:a16="http://schemas.microsoft.com/office/drawing/2014/main" id="{9191D5A2-85C0-6EF0-93D2-9ADEE5BE08BD}"/>
              </a:ext>
            </a:extLst>
          </p:cNvPr>
          <p:cNvSpPr txBox="1"/>
          <p:nvPr/>
        </p:nvSpPr>
        <p:spPr>
          <a:xfrm>
            <a:off x="6636774" y="5295177"/>
            <a:ext cx="4031226" cy="646331"/>
          </a:xfrm>
          <a:prstGeom prst="rect">
            <a:avLst/>
          </a:prstGeom>
          <a:noFill/>
        </p:spPr>
        <p:txBody>
          <a:bodyPr wrap="square">
            <a:spAutoFit/>
          </a:bodyPr>
          <a:lstStyle/>
          <a:p>
            <a:r>
              <a:rPr lang="en-GB" dirty="0">
                <a:hlinkClick r:id="rId4"/>
              </a:rPr>
              <a:t>Full article: Planning, history … and the environment? (tandfonline.com)</a:t>
            </a:r>
            <a:endParaRPr lang="en-GB" dirty="0"/>
          </a:p>
        </p:txBody>
      </p:sp>
    </p:spTree>
    <p:extLst>
      <p:ext uri="{BB962C8B-B14F-4D97-AF65-F5344CB8AC3E}">
        <p14:creationId xmlns:p14="http://schemas.microsoft.com/office/powerpoint/2010/main" val="7560608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15mins</a:t>
            </a:r>
          </a:p>
        </p:txBody>
      </p:sp>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lstStyle/>
          <a:p>
            <a:pPr>
              <a:spcAft>
                <a:spcPts val="600"/>
              </a:spcAft>
            </a:pPr>
            <a:fld id="{907816DB-FEA5-42E1-8FAA-ACDB7BE4A0F6}" type="datetime1">
              <a:rPr lang="en-US" smtClean="0"/>
              <a:pPr>
                <a:spcAft>
                  <a:spcPts val="600"/>
                </a:spcAft>
              </a:pPr>
              <a:t>10/31/2024</a:t>
            </a:fld>
            <a:endParaRPr lang="en-US"/>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15</a:t>
            </a:fld>
            <a:endParaRPr lang="en-US"/>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4908375"/>
          </a:xfrm>
          <a:prstGeom prst="rect">
            <a:avLst/>
          </a:prstGeom>
          <a:noFill/>
        </p:spPr>
      </p:pic>
    </p:spTree>
    <p:extLst>
      <p:ext uri="{BB962C8B-B14F-4D97-AF65-F5344CB8AC3E}">
        <p14:creationId xmlns:p14="http://schemas.microsoft.com/office/powerpoint/2010/main" val="1168870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4" descr="Stonehenge">
            <a:extLst>
              <a:ext uri="{FF2B5EF4-FFF2-40B4-BE49-F238E27FC236}">
                <a16:creationId xmlns:a16="http://schemas.microsoft.com/office/drawing/2014/main" id="{301CF666-5B66-D1B0-184E-D656D1465999}"/>
              </a:ext>
            </a:extLst>
          </p:cNvPr>
          <p:cNvPicPr>
            <a:picLocks noChangeAspect="1"/>
          </p:cNvPicPr>
          <p:nvPr/>
        </p:nvPicPr>
        <p:blipFill rotWithShape="1">
          <a:blip r:embed="rId3"/>
          <a:srcRect t="15730"/>
          <a:stretch/>
        </p:blipFill>
        <p:spPr>
          <a:xfrm>
            <a:off x="6794090" y="0"/>
            <a:ext cx="5397910" cy="3036325"/>
          </a:xfrm>
          <a:prstGeom prst="rect">
            <a:avLst/>
          </a:prstGeom>
          <a:noFill/>
        </p:spPr>
      </p:pic>
      <p:sp>
        <p:nvSpPr>
          <p:cNvPr id="16" name="Date Placeholder 9">
            <a:extLst>
              <a:ext uri="{FF2B5EF4-FFF2-40B4-BE49-F238E27FC236}">
                <a16:creationId xmlns:a16="http://schemas.microsoft.com/office/drawing/2014/main" id="{9A7EB6FF-FFF2-4599-333D-620EBF3C6E48}"/>
              </a:ext>
            </a:extLst>
          </p:cNvPr>
          <p:cNvSpPr>
            <a:spLocks noGrp="1"/>
          </p:cNvSpPr>
          <p:nvPr>
            <p:ph type="dt" sz="half" idx="10"/>
          </p:nvPr>
        </p:nvSpPr>
        <p:spPr>
          <a:xfrm>
            <a:off x="137160" y="6453002"/>
            <a:ext cx="3494314" cy="365125"/>
          </a:xfrm>
        </p:spPr>
        <p:txBody>
          <a:bodyPr/>
          <a:lstStyle/>
          <a:p>
            <a:pPr>
              <a:spcAft>
                <a:spcPts val="600"/>
              </a:spcAft>
            </a:pPr>
            <a:fld id="{580478BF-2690-4262-8200-EB1A158FD2CE}" type="datetime1">
              <a:rPr lang="en-US" smtClean="0"/>
              <a:pPr>
                <a:spcAft>
                  <a:spcPts val="600"/>
                </a:spcAft>
              </a:pPr>
              <a:t>10/31/2024</a:t>
            </a:fld>
            <a:endParaRPr lang="en-US"/>
          </a:p>
        </p:txBody>
      </p:sp>
      <p:sp>
        <p:nvSpPr>
          <p:cNvPr id="18" name="Slide Number Placeholder 15">
            <a:extLst>
              <a:ext uri="{FF2B5EF4-FFF2-40B4-BE49-F238E27FC236}">
                <a16:creationId xmlns:a16="http://schemas.microsoft.com/office/drawing/2014/main" id="{258F182A-0216-6989-CC75-F94D3E2B4494}"/>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16</a:t>
            </a:fld>
            <a:endParaRPr lang="en-US">
              <a:solidFill>
                <a:srgbClr val="FFFFFF"/>
              </a:solidFill>
              <a:effectLst>
                <a:outerShdw blurRad="38100" dist="38100" dir="2700000" algn="tl">
                  <a:srgbClr val="000000">
                    <a:alpha val="43137"/>
                  </a:srgbClr>
                </a:outerShdw>
              </a:effectLst>
            </a:endParaRPr>
          </a:p>
        </p:txBody>
      </p:sp>
      <p:pic>
        <p:nvPicPr>
          <p:cNvPr id="28674" name="Picture 2" descr="Britain's First City - Visit Colchester">
            <a:extLst>
              <a:ext uri="{FF2B5EF4-FFF2-40B4-BE49-F238E27FC236}">
                <a16:creationId xmlns:a16="http://schemas.microsoft.com/office/drawing/2014/main" id="{59A8C9A8-9BCE-A2F6-5380-46A193E13E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82581" cy="3339127"/>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4" descr="Birmingham's back-to-back houses - Birmingham Live">
            <a:extLst>
              <a:ext uri="{FF2B5EF4-FFF2-40B4-BE49-F238E27FC236}">
                <a16:creationId xmlns:a16="http://schemas.microsoft.com/office/drawing/2014/main" id="{567BE978-6EDC-10CD-EA25-C09E784E2F5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Back-to-back houses in Summer Lane.">
            <a:extLst>
              <a:ext uri="{FF2B5EF4-FFF2-40B4-BE49-F238E27FC236}">
                <a16:creationId xmlns:a16="http://schemas.microsoft.com/office/drawing/2014/main" id="{B9071E92-5690-7209-4EFE-E75435F6778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8680" name="Picture 8" descr="Back-to-back housing - Designing Buildings">
            <a:extLst>
              <a:ext uri="{FF2B5EF4-FFF2-40B4-BE49-F238E27FC236}">
                <a16:creationId xmlns:a16="http://schemas.microsoft.com/office/drawing/2014/main" id="{0FED3BC7-426E-7EE4-C098-6DF84445E7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2582" y="2276378"/>
            <a:ext cx="5315838" cy="4571621"/>
          </a:xfrm>
          <a:prstGeom prst="rect">
            <a:avLst/>
          </a:prstGeom>
          <a:noFill/>
          <a:extLst>
            <a:ext uri="{909E8E84-426E-40DD-AFC4-6F175D3DCCD1}">
              <a14:hiddenFill xmlns:a14="http://schemas.microsoft.com/office/drawing/2010/main">
                <a:solidFill>
                  <a:srgbClr val="FFFFFF"/>
                </a:solidFill>
              </a14:hiddenFill>
            </a:ext>
          </a:extLst>
        </p:spPr>
      </p:pic>
      <p:pic>
        <p:nvPicPr>
          <p:cNvPr id="28682" name="Picture 10" descr="Architecture in Britain photographs: 1945 to 1979 | British GQ | British GQ">
            <a:extLst>
              <a:ext uri="{FF2B5EF4-FFF2-40B4-BE49-F238E27FC236}">
                <a16:creationId xmlns:a16="http://schemas.microsoft.com/office/drawing/2014/main" id="{0F9AD835-1F64-1F3C-D8C8-61A0B38A00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3276600"/>
            <a:ext cx="4775200" cy="3581400"/>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EEB41DD6-EA68-36B3-AFEF-CD2EACA83638}"/>
              </a:ext>
            </a:extLst>
          </p:cNvPr>
          <p:cNvSpPr>
            <a:spLocks noGrp="1"/>
          </p:cNvSpPr>
          <p:nvPr>
            <p:ph type="ctrTitle"/>
          </p:nvPr>
        </p:nvSpPr>
        <p:spPr>
          <a:xfrm>
            <a:off x="-963562" y="-1247399"/>
            <a:ext cx="7588155" cy="2236264"/>
          </a:xfrm>
        </p:spPr>
        <p:txBody>
          <a:bodyPr>
            <a:normAutofit/>
          </a:bodyPr>
          <a:lstStyle/>
          <a:p>
            <a:r>
              <a:rPr lang="en-GB" dirty="0"/>
              <a:t>Planning in the UK</a:t>
            </a:r>
          </a:p>
        </p:txBody>
      </p:sp>
      <p:pic>
        <p:nvPicPr>
          <p:cNvPr id="12" name="Picture 11" descr="A black background with white text&#10;&#10;Description automatically generated">
            <a:extLst>
              <a:ext uri="{FF2B5EF4-FFF2-40B4-BE49-F238E27FC236}">
                <a16:creationId xmlns:a16="http://schemas.microsoft.com/office/drawing/2014/main" id="{9EC2DC47-5027-98F5-AC96-EDD0DF7F3E4F}"/>
              </a:ext>
            </a:extLst>
          </p:cNvPr>
          <p:cNvPicPr>
            <a:picLocks noChangeAspect="1"/>
          </p:cNvPicPr>
          <p:nvPr/>
        </p:nvPicPr>
        <p:blipFill>
          <a:blip r:embed="rId7">
            <a:duotone>
              <a:prstClr val="black"/>
              <a:schemeClr val="tx2">
                <a:tint val="45000"/>
                <a:satMod val="400000"/>
              </a:schemeClr>
            </a:duotone>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9291484" y="101355"/>
            <a:ext cx="2534264" cy="1172097"/>
          </a:xfrm>
          <a:prstGeom prst="rect">
            <a:avLst/>
          </a:prstGeom>
        </p:spPr>
      </p:pic>
    </p:spTree>
    <p:extLst>
      <p:ext uri="{BB962C8B-B14F-4D97-AF65-F5344CB8AC3E}">
        <p14:creationId xmlns:p14="http://schemas.microsoft.com/office/powerpoint/2010/main" val="262644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A2EEF-2EEC-7867-97E6-B00B7F689BF4}"/>
              </a:ext>
            </a:extLst>
          </p:cNvPr>
          <p:cNvSpPr>
            <a:spLocks noGrp="1"/>
          </p:cNvSpPr>
          <p:nvPr>
            <p:ph type="title"/>
          </p:nvPr>
        </p:nvSpPr>
        <p:spPr>
          <a:xfrm>
            <a:off x="614681" y="548640"/>
            <a:ext cx="3553412" cy="1648943"/>
          </a:xfrm>
        </p:spPr>
        <p:txBody>
          <a:bodyPr anchor="t">
            <a:normAutofit/>
          </a:bodyPr>
          <a:lstStyle/>
          <a:p>
            <a:r>
              <a:rPr lang="en-GB" dirty="0"/>
              <a:t>Planning across the UK</a:t>
            </a:r>
          </a:p>
        </p:txBody>
      </p:sp>
      <p:sp>
        <p:nvSpPr>
          <p:cNvPr id="3" name="Content Placeholder 2">
            <a:extLst>
              <a:ext uri="{FF2B5EF4-FFF2-40B4-BE49-F238E27FC236}">
                <a16:creationId xmlns:a16="http://schemas.microsoft.com/office/drawing/2014/main" id="{69FB9C04-D1AB-2ADE-8713-75FD81B9099D}"/>
              </a:ext>
            </a:extLst>
          </p:cNvPr>
          <p:cNvSpPr>
            <a:spLocks noGrp="1"/>
          </p:cNvSpPr>
          <p:nvPr>
            <p:ph idx="1"/>
          </p:nvPr>
        </p:nvSpPr>
        <p:spPr>
          <a:xfrm>
            <a:off x="614680" y="2316480"/>
            <a:ext cx="4016314" cy="4122420"/>
          </a:xfrm>
        </p:spPr>
        <p:txBody>
          <a:bodyPr>
            <a:normAutofit/>
          </a:bodyPr>
          <a:lstStyle/>
          <a:p>
            <a:pPr marL="0" indent="0">
              <a:buNone/>
            </a:pPr>
            <a:r>
              <a:rPr lang="en-GB" sz="1600" dirty="0"/>
              <a:t>Comparison of the planning systems in the four UK countries:</a:t>
            </a:r>
          </a:p>
          <a:p>
            <a:pPr marL="0" indent="0">
              <a:buNone/>
            </a:pPr>
            <a:endParaRPr lang="en-GB" sz="1600" dirty="0"/>
          </a:p>
          <a:p>
            <a:r>
              <a:rPr lang="en-GB" sz="1800" dirty="0">
                <a:hlinkClick r:id="rId3"/>
              </a:rPr>
              <a:t>16-001.pdf (</a:t>
            </a:r>
            <a:r>
              <a:rPr lang="en-GB" sz="1800" dirty="0" err="1">
                <a:hlinkClick r:id="rId3"/>
              </a:rPr>
              <a:t>senedd.wales</a:t>
            </a:r>
            <a:r>
              <a:rPr lang="en-GB" sz="1800" dirty="0">
                <a:hlinkClick r:id="rId3"/>
              </a:rPr>
              <a:t>)</a:t>
            </a:r>
            <a:endParaRPr lang="en-GB" sz="1800" dirty="0"/>
          </a:p>
          <a:p>
            <a:endParaRPr lang="en-GB" sz="1800" dirty="0"/>
          </a:p>
          <a:p>
            <a:r>
              <a:rPr lang="it-IT" sz="1800" dirty="0">
                <a:hlinkClick r:id="rId4"/>
              </a:rPr>
              <a:t>SB_13-35.pdf (parliament.scot)</a:t>
            </a:r>
            <a:endParaRPr lang="en-GB" sz="1800" dirty="0"/>
          </a:p>
          <a:p>
            <a:endParaRPr lang="en-GB" sz="1800" dirty="0"/>
          </a:p>
          <a:p>
            <a:r>
              <a:rPr lang="en-GB" sz="1800" dirty="0">
                <a:hlinkClick r:id="rId5"/>
              </a:rPr>
              <a:t>CBP-7459.pdf (parliament.uk)</a:t>
            </a:r>
            <a:endParaRPr lang="en-GB" sz="18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10/31/2024</a:t>
            </a:fld>
            <a:endParaRPr lang="en-US"/>
          </a:p>
        </p:txBody>
      </p:sp>
      <p:pic>
        <p:nvPicPr>
          <p:cNvPr id="6" name="Picture 5" descr="Locator flag on a city map">
            <a:extLst>
              <a:ext uri="{FF2B5EF4-FFF2-40B4-BE49-F238E27FC236}">
                <a16:creationId xmlns:a16="http://schemas.microsoft.com/office/drawing/2014/main" id="{9059EAB1-ED27-D626-EE4D-2422B461939A}"/>
              </a:ext>
            </a:extLst>
          </p:cNvPr>
          <p:cNvPicPr>
            <a:picLocks noChangeAspect="1"/>
          </p:cNvPicPr>
          <p:nvPr/>
        </p:nvPicPr>
        <p:blipFill rotWithShape="1">
          <a:blip r:embed="rId6"/>
          <a:srcRect r="27590" b="-1"/>
          <a:stretch/>
        </p:blipFill>
        <p:spPr>
          <a:xfrm>
            <a:off x="4752550" y="10"/>
            <a:ext cx="7439450" cy="6857990"/>
          </a:xfrm>
          <a:prstGeom prst="rect">
            <a:avLst/>
          </a:prstGeom>
          <a:noFill/>
        </p:spPr>
      </p:pic>
      <p:sp>
        <p:nvSpPr>
          <p:cNvPr id="4" name="Footer Placeholder 15">
            <a:extLst>
              <a:ext uri="{FF2B5EF4-FFF2-40B4-BE49-F238E27FC236}">
                <a16:creationId xmlns:a16="http://schemas.microsoft.com/office/drawing/2014/main" id="{750A3B86-06AB-AA65-A479-2A6D5E0EDE74}"/>
              </a:ext>
            </a:extLst>
          </p:cNvPr>
          <p:cNvSpPr>
            <a:spLocks noGrp="1"/>
          </p:cNvSpPr>
          <p:nvPr>
            <p:ph type="ftr" sz="quarter" idx="11"/>
          </p:nvPr>
        </p:nvSpPr>
        <p:spPr>
          <a:xfrm>
            <a:off x="8876521" y="6453002"/>
            <a:ext cx="2805405" cy="365125"/>
          </a:xfrm>
        </p:spPr>
        <p:txBody>
          <a:bodyPr vert="horz" lIns="91440" tIns="45720" rIns="91440" bIns="45720" rtlCol="0">
            <a:normAutofit/>
          </a:bodyPr>
          <a:lstStyle/>
          <a:p>
            <a:pPr>
              <a:spcAft>
                <a:spcPts val="600"/>
              </a:spcAft>
            </a:pPr>
            <a:r>
              <a:rPr lang="en-US" kern="1200">
                <a:solidFill>
                  <a:srgbClr val="FFFFFF"/>
                </a:solidFill>
              </a:rPr>
              <a:t>ACBA 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17</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99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895D1B8-0ADF-5531-9472-0BD40699B630}"/>
              </a:ext>
            </a:extLst>
          </p:cNvPr>
          <p:cNvSpPr>
            <a:spLocks noGrp="1" noChangeArrowheads="1"/>
          </p:cNvSpPr>
          <p:nvPr>
            <p:ph type="title"/>
          </p:nvPr>
        </p:nvSpPr>
        <p:spPr/>
        <p:txBody>
          <a:bodyPr/>
          <a:lstStyle/>
          <a:p>
            <a:pPr eaLnBrk="1" hangingPunct="1"/>
            <a:r>
              <a:rPr lang="en-GB" altLang="en-US"/>
              <a:t>Legislation, regulation, policy and guidance</a:t>
            </a:r>
            <a:endParaRPr lang="en-US" altLang="en-US" dirty="0"/>
          </a:p>
        </p:txBody>
      </p:sp>
      <p:sp>
        <p:nvSpPr>
          <p:cNvPr id="22531" name="Rectangle 3">
            <a:extLst>
              <a:ext uri="{FF2B5EF4-FFF2-40B4-BE49-F238E27FC236}">
                <a16:creationId xmlns:a16="http://schemas.microsoft.com/office/drawing/2014/main" id="{4A03123C-D738-A2E6-D904-A954D2A2DB29}"/>
              </a:ext>
            </a:extLst>
          </p:cNvPr>
          <p:cNvSpPr>
            <a:spLocks noGrp="1" noChangeArrowheads="1"/>
          </p:cNvSpPr>
          <p:nvPr>
            <p:ph sz="half" idx="1"/>
          </p:nvPr>
        </p:nvSpPr>
        <p:spPr>
          <a:xfrm>
            <a:off x="612648" y="1385455"/>
            <a:ext cx="10966704" cy="5264727"/>
          </a:xfrm>
        </p:spPr>
        <p:txBody>
          <a:bodyPr>
            <a:normAutofit lnSpcReduction="10000"/>
          </a:bodyPr>
          <a:lstStyle/>
          <a:p>
            <a:pPr eaLnBrk="1" hangingPunct="1"/>
            <a:r>
              <a:rPr lang="en-GB" sz="2400" b="1" i="0" dirty="0">
                <a:solidFill>
                  <a:srgbClr val="323E48"/>
                </a:solidFill>
                <a:effectLst/>
                <a:latin typeface="Poppins" panose="00000500000000000000" pitchFamily="2" charset="0"/>
              </a:rPr>
              <a:t>Legislation</a:t>
            </a:r>
            <a:r>
              <a:rPr lang="en-GB" sz="2400" b="0" i="0" dirty="0">
                <a:solidFill>
                  <a:srgbClr val="323E48"/>
                </a:solidFill>
                <a:effectLst/>
                <a:latin typeface="Poppins" panose="00000500000000000000" pitchFamily="2" charset="0"/>
              </a:rPr>
              <a:t>, enacted by the UK Parliament, forms the foundation of the legal framework, setting out broad principles and mandates. This includes Acts of Parliament and statutory instruments, which establish what is legally required, prohibited, or permitted.</a:t>
            </a:r>
          </a:p>
          <a:p>
            <a:r>
              <a:rPr lang="en-US" altLang="en-US" dirty="0">
                <a:latin typeface="Arial" panose="020B0604020202020204" pitchFamily="34" charset="0"/>
                <a:ea typeface="MS PGothic" panose="020B0600070205080204" pitchFamily="34" charset="-128"/>
              </a:rPr>
              <a:t>The main Acts of Parliament relevant to planning development are:</a:t>
            </a:r>
          </a:p>
          <a:p>
            <a:pPr lvl="1"/>
            <a:r>
              <a:rPr lang="en-US" altLang="en-US" sz="2400" dirty="0">
                <a:latin typeface="Arial" panose="020B0604020202020204" pitchFamily="34" charset="0"/>
                <a:ea typeface="MS PGothic" panose="020B0600070205080204" pitchFamily="34" charset="-128"/>
              </a:rPr>
              <a:t>The Town and Country Planning Act 1990</a:t>
            </a:r>
          </a:p>
          <a:p>
            <a:pPr lvl="1"/>
            <a:r>
              <a:rPr lang="en-GB" sz="2400" b="0" i="0" dirty="0">
                <a:solidFill>
                  <a:srgbClr val="1E1E1E"/>
                </a:solidFill>
                <a:effectLst/>
                <a:latin typeface="Roboto" panose="02000000000000000000" pitchFamily="2" charset="0"/>
              </a:rPr>
              <a:t>The Town and Country Planning (Environmental Impact </a:t>
            </a:r>
          </a:p>
          <a:p>
            <a:pPr marL="457200" lvl="2" indent="0">
              <a:buNone/>
            </a:pPr>
            <a:r>
              <a:rPr lang="en-GB" sz="2400" b="0" i="0" dirty="0">
                <a:solidFill>
                  <a:srgbClr val="1E1E1E"/>
                </a:solidFill>
                <a:effectLst/>
                <a:latin typeface="Roboto" panose="02000000000000000000" pitchFamily="2" charset="0"/>
              </a:rPr>
              <a:t>Assessment) Regulations 2017</a:t>
            </a:r>
          </a:p>
          <a:p>
            <a:pPr lvl="1"/>
            <a:r>
              <a:rPr lang="en-US" altLang="en-US" sz="2400" dirty="0">
                <a:latin typeface="Arial" panose="020B0604020202020204" pitchFamily="34" charset="0"/>
                <a:ea typeface="MS PGothic" panose="020B0600070205080204" pitchFamily="34" charset="-128"/>
              </a:rPr>
              <a:t>The Planning Act 2008</a:t>
            </a:r>
          </a:p>
          <a:p>
            <a:pPr lvl="1"/>
            <a:r>
              <a:rPr lang="en-US" altLang="en-US" sz="2400" dirty="0">
                <a:latin typeface="Arial" panose="020B0604020202020204" pitchFamily="34" charset="0"/>
                <a:ea typeface="MS PGothic" panose="020B0600070205080204" pitchFamily="34" charset="-128"/>
              </a:rPr>
              <a:t>The Localism Act 2011</a:t>
            </a:r>
            <a:endParaRPr lang="en-GB" altLang="en-US" sz="4000" dirty="0"/>
          </a:p>
          <a:p>
            <a:pPr eaLnBrk="1" hangingPunct="1">
              <a:buFontTx/>
              <a:buNone/>
            </a:pPr>
            <a:r>
              <a:rPr lang="en-GB" altLang="en-US" sz="2400" dirty="0"/>
              <a:t>Alongside many others…</a:t>
            </a:r>
          </a:p>
          <a:p>
            <a:pPr eaLnBrk="1" hangingPunct="1">
              <a:buFontTx/>
              <a:buNone/>
            </a:pPr>
            <a:endParaRPr lang="en-GB" altLang="en-US" sz="3200" dirty="0"/>
          </a:p>
          <a:p>
            <a:pPr eaLnBrk="1" hangingPunct="1"/>
            <a:endParaRPr lang="en-US" altLang="en-US" sz="3200" dirty="0"/>
          </a:p>
        </p:txBody>
      </p:sp>
      <p:sp>
        <p:nvSpPr>
          <p:cNvPr id="2" name="Footer Placeholder 15">
            <a:extLst>
              <a:ext uri="{FF2B5EF4-FFF2-40B4-BE49-F238E27FC236}">
                <a16:creationId xmlns:a16="http://schemas.microsoft.com/office/drawing/2014/main" id="{C418FD67-6296-569C-4D2A-498F6968771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1026" name="Picture 2" descr="How do we use a legislative hierarchy to protect the environment?">
            <a:extLst>
              <a:ext uri="{FF2B5EF4-FFF2-40B4-BE49-F238E27FC236}">
                <a16:creationId xmlns:a16="http://schemas.microsoft.com/office/drawing/2014/main" id="{4A37BAC4-8698-D345-CB69-0DAB0AAEEF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7603" y="3429000"/>
            <a:ext cx="3326402" cy="30240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895D1B8-0ADF-5531-9472-0BD40699B630}"/>
              </a:ext>
            </a:extLst>
          </p:cNvPr>
          <p:cNvSpPr>
            <a:spLocks noGrp="1" noChangeArrowheads="1"/>
          </p:cNvSpPr>
          <p:nvPr>
            <p:ph type="title"/>
          </p:nvPr>
        </p:nvSpPr>
        <p:spPr/>
        <p:txBody>
          <a:bodyPr/>
          <a:lstStyle/>
          <a:p>
            <a:pPr eaLnBrk="1" hangingPunct="1"/>
            <a:r>
              <a:rPr lang="en-GB" altLang="en-US"/>
              <a:t>Legislation, regulation, policy and guidance</a:t>
            </a:r>
            <a:endParaRPr lang="en-US" altLang="en-US" dirty="0"/>
          </a:p>
        </p:txBody>
      </p:sp>
      <p:sp>
        <p:nvSpPr>
          <p:cNvPr id="22531" name="Rectangle 3">
            <a:extLst>
              <a:ext uri="{FF2B5EF4-FFF2-40B4-BE49-F238E27FC236}">
                <a16:creationId xmlns:a16="http://schemas.microsoft.com/office/drawing/2014/main" id="{4A03123C-D738-A2E6-D904-A954D2A2DB29}"/>
              </a:ext>
            </a:extLst>
          </p:cNvPr>
          <p:cNvSpPr>
            <a:spLocks noGrp="1" noChangeArrowheads="1"/>
          </p:cNvSpPr>
          <p:nvPr>
            <p:ph sz="half" idx="1"/>
          </p:nvPr>
        </p:nvSpPr>
        <p:spPr>
          <a:xfrm>
            <a:off x="612648" y="1385455"/>
            <a:ext cx="10966704" cy="5264727"/>
          </a:xfrm>
        </p:spPr>
        <p:txBody>
          <a:bodyPr>
            <a:normAutofit lnSpcReduction="10000"/>
          </a:bodyPr>
          <a:lstStyle/>
          <a:p>
            <a:pPr eaLnBrk="1" hangingPunct="1"/>
            <a:r>
              <a:rPr lang="en-GB" sz="2400" b="1" i="0" dirty="0">
                <a:solidFill>
                  <a:srgbClr val="323E48"/>
                </a:solidFill>
                <a:effectLst/>
                <a:latin typeface="Poppins" panose="00000500000000000000" pitchFamily="2" charset="0"/>
              </a:rPr>
              <a:t>Regulation</a:t>
            </a:r>
            <a:r>
              <a:rPr lang="en-GB" sz="2400" b="0" i="0" dirty="0">
                <a:solidFill>
                  <a:srgbClr val="323E48"/>
                </a:solidFill>
                <a:effectLst/>
                <a:latin typeface="Poppins" panose="00000500000000000000" pitchFamily="2" charset="0"/>
              </a:rPr>
              <a:t>, are detailed rules created by governmental agencies under the authority of legislation. These rules provide the specific instructions needed to implement and enforce the legislative framework effectively.</a:t>
            </a:r>
          </a:p>
          <a:p>
            <a:r>
              <a:rPr lang="en-US" altLang="en-US" dirty="0">
                <a:latin typeface="Arial" panose="020B0604020202020204" pitchFamily="34" charset="0"/>
                <a:ea typeface="MS PGothic" panose="020B0600070205080204" pitchFamily="34" charset="-128"/>
              </a:rPr>
              <a:t>Examples of regulation relevant to planning development include:</a:t>
            </a:r>
          </a:p>
          <a:p>
            <a:pPr lvl="1"/>
            <a:r>
              <a:rPr lang="en-GB" altLang="en-US" sz="2000" dirty="0">
                <a:latin typeface="Arial" panose="020B0604020202020204" pitchFamily="34" charset="0"/>
                <a:ea typeface="MS PGothic" panose="020B0600070205080204" pitchFamily="34" charset="-128"/>
              </a:rPr>
              <a:t>The Town and Country Planning (Local Planning) (England) Regulations 2012</a:t>
            </a:r>
          </a:p>
          <a:p>
            <a:pPr lvl="1"/>
            <a:r>
              <a:rPr lang="en-GB" sz="2000" b="0" i="0" dirty="0">
                <a:solidFill>
                  <a:srgbClr val="1E1E1E"/>
                </a:solidFill>
                <a:effectLst/>
                <a:latin typeface="Roboto" panose="02000000000000000000" pitchFamily="2" charset="0"/>
              </a:rPr>
              <a:t>The Town and Country Planning (Local Development Plan) (Wales) </a:t>
            </a:r>
          </a:p>
          <a:p>
            <a:pPr marL="228600" lvl="1" indent="0">
              <a:buNone/>
            </a:pPr>
            <a:r>
              <a:rPr lang="en-GB" sz="2000" b="0" i="0" dirty="0">
                <a:solidFill>
                  <a:srgbClr val="1E1E1E"/>
                </a:solidFill>
                <a:effectLst/>
                <a:latin typeface="Roboto" panose="02000000000000000000" pitchFamily="2" charset="0"/>
              </a:rPr>
              <a:t>Regulations 2005</a:t>
            </a:r>
          </a:p>
          <a:p>
            <a:pPr lvl="1"/>
            <a:r>
              <a:rPr lang="en-GB" altLang="en-US" sz="2000" dirty="0">
                <a:latin typeface="Arial" panose="020B0604020202020204" pitchFamily="34" charset="0"/>
                <a:ea typeface="MS PGothic" panose="020B0600070205080204" pitchFamily="34" charset="-128"/>
              </a:rPr>
              <a:t>The Community Infrastructure Levy Regulations 2010</a:t>
            </a:r>
          </a:p>
          <a:p>
            <a:pPr lvl="1"/>
            <a:r>
              <a:rPr lang="en-GB" sz="2000" dirty="0"/>
              <a:t>Town and Country Planning (Environmental Impact Assessment) </a:t>
            </a:r>
          </a:p>
          <a:p>
            <a:pPr marL="228600" lvl="1" indent="0">
              <a:buNone/>
            </a:pPr>
            <a:r>
              <a:rPr lang="en-GB" sz="2000" dirty="0"/>
              <a:t>Regulations 2017 </a:t>
            </a:r>
            <a:endParaRPr lang="en-GB" altLang="en-US" sz="2000" dirty="0">
              <a:latin typeface="Arial" panose="020B0604020202020204" pitchFamily="34" charset="0"/>
              <a:ea typeface="MS PGothic" panose="020B0600070205080204" pitchFamily="34" charset="-128"/>
            </a:endParaRPr>
          </a:p>
          <a:p>
            <a:pPr eaLnBrk="1" hangingPunct="1">
              <a:buFontTx/>
              <a:buNone/>
            </a:pPr>
            <a:r>
              <a:rPr lang="en-GB" altLang="en-US" sz="2400" dirty="0"/>
              <a:t>Alongside many others…</a:t>
            </a:r>
          </a:p>
        </p:txBody>
      </p:sp>
      <p:sp>
        <p:nvSpPr>
          <p:cNvPr id="2" name="Footer Placeholder 15">
            <a:extLst>
              <a:ext uri="{FF2B5EF4-FFF2-40B4-BE49-F238E27FC236}">
                <a16:creationId xmlns:a16="http://schemas.microsoft.com/office/drawing/2014/main" id="{C418FD67-6296-569C-4D2A-498F6968771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1026" name="Picture 2" descr="How do we use a legislative hierarchy to protect the environment?">
            <a:extLst>
              <a:ext uri="{FF2B5EF4-FFF2-40B4-BE49-F238E27FC236}">
                <a16:creationId xmlns:a16="http://schemas.microsoft.com/office/drawing/2014/main" id="{4A37BAC4-8698-D345-CB69-0DAB0AAEEF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7603" y="3429000"/>
            <a:ext cx="3326402" cy="3024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2148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895D1B8-0ADF-5531-9472-0BD40699B630}"/>
              </a:ext>
            </a:extLst>
          </p:cNvPr>
          <p:cNvSpPr>
            <a:spLocks noGrp="1" noChangeArrowheads="1"/>
          </p:cNvSpPr>
          <p:nvPr>
            <p:ph type="title"/>
          </p:nvPr>
        </p:nvSpPr>
        <p:spPr/>
        <p:txBody>
          <a:bodyPr/>
          <a:lstStyle/>
          <a:p>
            <a:pPr eaLnBrk="1" hangingPunct="1"/>
            <a:r>
              <a:rPr lang="en-GB" altLang="en-US"/>
              <a:t>Legislation, regulation, policy and guidance</a:t>
            </a:r>
            <a:endParaRPr lang="en-US" altLang="en-US" dirty="0"/>
          </a:p>
        </p:txBody>
      </p:sp>
      <p:sp>
        <p:nvSpPr>
          <p:cNvPr id="22531" name="Rectangle 3">
            <a:extLst>
              <a:ext uri="{FF2B5EF4-FFF2-40B4-BE49-F238E27FC236}">
                <a16:creationId xmlns:a16="http://schemas.microsoft.com/office/drawing/2014/main" id="{4A03123C-D738-A2E6-D904-A954D2A2DB29}"/>
              </a:ext>
            </a:extLst>
          </p:cNvPr>
          <p:cNvSpPr>
            <a:spLocks noGrp="1" noChangeArrowheads="1"/>
          </p:cNvSpPr>
          <p:nvPr>
            <p:ph sz="half" idx="1"/>
          </p:nvPr>
        </p:nvSpPr>
        <p:spPr>
          <a:xfrm>
            <a:off x="612649" y="1385455"/>
            <a:ext cx="8999632" cy="5264727"/>
          </a:xfrm>
        </p:spPr>
        <p:txBody>
          <a:bodyPr>
            <a:normAutofit fontScale="92500" lnSpcReduction="20000"/>
          </a:bodyPr>
          <a:lstStyle/>
          <a:p>
            <a:pPr marL="0" indent="0" eaLnBrk="1" hangingPunct="1">
              <a:buNone/>
            </a:pPr>
            <a:r>
              <a:rPr lang="en-GB" sz="2400" b="1" i="0" dirty="0">
                <a:solidFill>
                  <a:srgbClr val="323E48"/>
                </a:solidFill>
                <a:effectLst/>
                <a:latin typeface="Poppins" panose="00000500000000000000" pitchFamily="2" charset="0"/>
              </a:rPr>
              <a:t>Legislation vs Regulation</a:t>
            </a:r>
            <a:r>
              <a:rPr lang="en-GB" sz="2400" dirty="0">
                <a:solidFill>
                  <a:srgbClr val="323E48"/>
                </a:solidFill>
                <a:latin typeface="Poppins" panose="00000500000000000000" pitchFamily="2" charset="0"/>
              </a:rPr>
              <a:t> </a:t>
            </a:r>
          </a:p>
          <a:p>
            <a:pPr eaLnBrk="1" hangingPunct="1"/>
            <a:r>
              <a:rPr lang="en-GB" sz="2000" b="0" i="0" dirty="0">
                <a:solidFill>
                  <a:srgbClr val="323E48"/>
                </a:solidFill>
                <a:effectLst/>
                <a:latin typeface="Poppins" panose="00000500000000000000" pitchFamily="2" charset="0"/>
              </a:rPr>
              <a:t>One of the key differences between legislation and regulations lies in their </a:t>
            </a:r>
            <a:r>
              <a:rPr lang="en-GB" sz="2000" b="1" i="1" dirty="0">
                <a:solidFill>
                  <a:srgbClr val="323E48"/>
                </a:solidFill>
                <a:effectLst/>
                <a:latin typeface="Poppins" panose="00000500000000000000" pitchFamily="2" charset="0"/>
              </a:rPr>
              <a:t>scope and detail</a:t>
            </a:r>
            <a:r>
              <a:rPr lang="en-GB" sz="2000" b="0" i="0" dirty="0">
                <a:solidFill>
                  <a:srgbClr val="323E48"/>
                </a:solidFill>
                <a:effectLst/>
                <a:latin typeface="Poppins" panose="00000500000000000000" pitchFamily="2" charset="0"/>
              </a:rPr>
              <a:t>. </a:t>
            </a:r>
          </a:p>
          <a:p>
            <a:pPr eaLnBrk="1" hangingPunct="1"/>
            <a:r>
              <a:rPr lang="en-GB" sz="2000" b="1" i="0" dirty="0">
                <a:solidFill>
                  <a:srgbClr val="323E48"/>
                </a:solidFill>
                <a:effectLst/>
                <a:latin typeface="Poppins" panose="00000500000000000000" pitchFamily="2" charset="0"/>
              </a:rPr>
              <a:t>Legislation</a:t>
            </a:r>
            <a:r>
              <a:rPr lang="en-GB" sz="2000" b="0" i="0" dirty="0">
                <a:solidFill>
                  <a:srgbClr val="323E48"/>
                </a:solidFill>
                <a:effectLst/>
                <a:latin typeface="Poppins" panose="00000500000000000000" pitchFamily="2" charset="0"/>
              </a:rPr>
              <a:t> outlines general principles and broad requirements, often lacking the specifics on how these should be applied. </a:t>
            </a:r>
          </a:p>
          <a:p>
            <a:pPr eaLnBrk="1" hangingPunct="1"/>
            <a:r>
              <a:rPr lang="en-GB" sz="2000" b="1" i="0" dirty="0">
                <a:solidFill>
                  <a:srgbClr val="323E48"/>
                </a:solidFill>
                <a:effectLst/>
                <a:latin typeface="Poppins" panose="00000500000000000000" pitchFamily="2" charset="0"/>
              </a:rPr>
              <a:t>Regulations</a:t>
            </a:r>
            <a:r>
              <a:rPr lang="en-GB" sz="2000" b="0" i="0" dirty="0">
                <a:solidFill>
                  <a:srgbClr val="323E48"/>
                </a:solidFill>
                <a:effectLst/>
                <a:latin typeface="Poppins" panose="00000500000000000000" pitchFamily="2" charset="0"/>
              </a:rPr>
              <a:t> fill this gap by providing detailed, practical instructions, ensuring that businesses and individuals understand exactly what is required for compliance.</a:t>
            </a:r>
          </a:p>
          <a:p>
            <a:pPr marL="0" indent="0" eaLnBrk="1" hangingPunct="1">
              <a:buNone/>
            </a:pPr>
            <a:r>
              <a:rPr lang="en-GB" sz="2200" b="1" i="1" dirty="0">
                <a:solidFill>
                  <a:srgbClr val="333333"/>
                </a:solidFill>
                <a:effectLst/>
                <a:latin typeface="Open Sans" panose="020B0606030504020204" pitchFamily="34" charset="0"/>
              </a:rPr>
              <a:t>“Distinguishing between ‘legislation’ and ‘regulation’ is by no mean a simple task. While legislation can be relatively defined straightforwardly, there is a lack of shared understanding regarding what constitutes regulation. As Levi-</a:t>
            </a:r>
            <a:r>
              <a:rPr lang="en-GB" sz="2200" b="1" i="1" dirty="0" err="1">
                <a:solidFill>
                  <a:srgbClr val="333333"/>
                </a:solidFill>
                <a:effectLst/>
                <a:latin typeface="Open Sans" panose="020B0606030504020204" pitchFamily="34" charset="0"/>
              </a:rPr>
              <a:t>Faur</a:t>
            </a:r>
            <a:r>
              <a:rPr lang="en-GB" sz="2200" b="1" i="1" dirty="0">
                <a:solidFill>
                  <a:srgbClr val="333333"/>
                </a:solidFill>
                <a:effectLst/>
                <a:latin typeface="Open Sans" panose="020B0606030504020204" pitchFamily="34" charset="0"/>
              </a:rPr>
              <a:t> puts it, ‘regulation is hard to define, not least because it means different things to different people’. Is regulation a subset of legislation? Do legislation and regulation refer to distinct concepts? Do they partly, sometimes or always overlap?”</a:t>
            </a:r>
            <a:r>
              <a:rPr lang="en-GB" sz="2000" b="0" i="0" dirty="0">
                <a:solidFill>
                  <a:srgbClr val="333333"/>
                </a:solidFill>
                <a:effectLst/>
                <a:latin typeface="Open Sans" panose="020B0606030504020204" pitchFamily="34" charset="0"/>
              </a:rPr>
              <a:t> (Kosti, Levi-</a:t>
            </a:r>
            <a:r>
              <a:rPr lang="en-GB" sz="2000" b="0" i="0" dirty="0" err="1">
                <a:solidFill>
                  <a:srgbClr val="333333"/>
                </a:solidFill>
                <a:effectLst/>
                <a:latin typeface="Open Sans" panose="020B0606030504020204" pitchFamily="34" charset="0"/>
              </a:rPr>
              <a:t>Faur</a:t>
            </a:r>
            <a:r>
              <a:rPr lang="en-GB" dirty="0">
                <a:solidFill>
                  <a:srgbClr val="333333"/>
                </a:solidFill>
                <a:latin typeface="Open Sans" panose="020B0606030504020204" pitchFamily="34" charset="0"/>
              </a:rPr>
              <a:t>,</a:t>
            </a:r>
            <a:r>
              <a:rPr lang="en-GB" sz="2000" b="0" i="0" dirty="0">
                <a:solidFill>
                  <a:srgbClr val="333333"/>
                </a:solidFill>
                <a:effectLst/>
                <a:latin typeface="Open Sans" panose="020B0606030504020204" pitchFamily="34" charset="0"/>
              </a:rPr>
              <a:t> and Mor, 2019, p.170)</a:t>
            </a:r>
            <a:endParaRPr lang="en-GB" altLang="en-US" sz="2400" dirty="0"/>
          </a:p>
        </p:txBody>
      </p:sp>
      <p:sp>
        <p:nvSpPr>
          <p:cNvPr id="2" name="Footer Placeholder 15">
            <a:extLst>
              <a:ext uri="{FF2B5EF4-FFF2-40B4-BE49-F238E27FC236}">
                <a16:creationId xmlns:a16="http://schemas.microsoft.com/office/drawing/2014/main" id="{C418FD67-6296-569C-4D2A-498F6968771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2050" name="Picture 2" descr="Figure 1. Illustration of legislation and regulation as clearly distinct concepts.">
            <a:extLst>
              <a:ext uri="{FF2B5EF4-FFF2-40B4-BE49-F238E27FC236}">
                <a16:creationId xmlns:a16="http://schemas.microsoft.com/office/drawing/2014/main" id="{C7D2ABE4-0628-9ABA-3940-FB75793E6A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59466" y="1536967"/>
            <a:ext cx="2496693" cy="105859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gure 2. Legislation as a subset of regulation.">
            <a:extLst>
              <a:ext uri="{FF2B5EF4-FFF2-40B4-BE49-F238E27FC236}">
                <a16:creationId xmlns:a16="http://schemas.microsoft.com/office/drawing/2014/main" id="{A98E083C-33DF-C1DA-0276-9BBA68F19B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2280" y="2893497"/>
            <a:ext cx="238125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Figure 3. Regulation as a subset of legislation.">
            <a:extLst>
              <a:ext uri="{FF2B5EF4-FFF2-40B4-BE49-F238E27FC236}">
                <a16:creationId xmlns:a16="http://schemas.microsoft.com/office/drawing/2014/main" id="{19E9EDC2-D0CD-4505-266D-6632B49B22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12280" y="4786726"/>
            <a:ext cx="238125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6071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895D1B8-0ADF-5531-9472-0BD40699B630}"/>
              </a:ext>
            </a:extLst>
          </p:cNvPr>
          <p:cNvSpPr>
            <a:spLocks noGrp="1" noChangeArrowheads="1"/>
          </p:cNvSpPr>
          <p:nvPr>
            <p:ph type="title"/>
          </p:nvPr>
        </p:nvSpPr>
        <p:spPr/>
        <p:txBody>
          <a:bodyPr/>
          <a:lstStyle/>
          <a:p>
            <a:pPr eaLnBrk="1" hangingPunct="1"/>
            <a:r>
              <a:rPr lang="en-GB" altLang="en-US"/>
              <a:t>Legislation, regulation, policy and guidance</a:t>
            </a:r>
            <a:endParaRPr lang="en-US" altLang="en-US" dirty="0"/>
          </a:p>
        </p:txBody>
      </p:sp>
      <p:sp>
        <p:nvSpPr>
          <p:cNvPr id="22531" name="Rectangle 3">
            <a:extLst>
              <a:ext uri="{FF2B5EF4-FFF2-40B4-BE49-F238E27FC236}">
                <a16:creationId xmlns:a16="http://schemas.microsoft.com/office/drawing/2014/main" id="{4A03123C-D738-A2E6-D904-A954D2A2DB29}"/>
              </a:ext>
            </a:extLst>
          </p:cNvPr>
          <p:cNvSpPr>
            <a:spLocks noGrp="1" noChangeArrowheads="1"/>
          </p:cNvSpPr>
          <p:nvPr>
            <p:ph sz="half" idx="1"/>
          </p:nvPr>
        </p:nvSpPr>
        <p:spPr>
          <a:xfrm>
            <a:off x="1025236" y="1385455"/>
            <a:ext cx="8497455" cy="5264727"/>
          </a:xfrm>
        </p:spPr>
        <p:txBody>
          <a:bodyPr>
            <a:normAutofit/>
          </a:bodyPr>
          <a:lstStyle/>
          <a:p>
            <a:pPr eaLnBrk="1" hangingPunct="1"/>
            <a:r>
              <a:rPr lang="en-GB" sz="2400" b="1" i="0" dirty="0">
                <a:solidFill>
                  <a:srgbClr val="323E48"/>
                </a:solidFill>
                <a:effectLst/>
                <a:latin typeface="Poppins" panose="00000500000000000000" pitchFamily="2" charset="0"/>
              </a:rPr>
              <a:t>Policy</a:t>
            </a:r>
            <a:r>
              <a:rPr lang="en-GB" sz="2400" b="0" i="0" dirty="0">
                <a:solidFill>
                  <a:srgbClr val="323E48"/>
                </a:solidFill>
                <a:effectLst/>
                <a:latin typeface="Poppins" panose="00000500000000000000" pitchFamily="2" charset="0"/>
              </a:rPr>
              <a:t>, is a set of principles to guide actions in order to achieve a goal. A ‘government policy’, therefore describes an objective or course of action planned by the Government on a particular subject.</a:t>
            </a:r>
          </a:p>
          <a:p>
            <a:pPr eaLnBrk="1" hangingPunct="1"/>
            <a:endParaRPr lang="en-GB" sz="2400" b="0" i="0" dirty="0">
              <a:solidFill>
                <a:srgbClr val="323E48"/>
              </a:solidFill>
              <a:effectLst/>
              <a:latin typeface="Poppins" panose="00000500000000000000" pitchFamily="2" charset="0"/>
            </a:endParaRPr>
          </a:p>
          <a:p>
            <a:pPr eaLnBrk="1" hangingPunct="1"/>
            <a:r>
              <a:rPr lang="en-GB" sz="2400" b="1" dirty="0">
                <a:solidFill>
                  <a:srgbClr val="323E48"/>
                </a:solidFill>
                <a:latin typeface="Poppins" panose="00000500000000000000" pitchFamily="2" charset="0"/>
              </a:rPr>
              <a:t>Guidance</a:t>
            </a:r>
            <a:r>
              <a:rPr lang="en-GB" sz="2000" b="0" i="0" dirty="0">
                <a:solidFill>
                  <a:srgbClr val="323E48"/>
                </a:solidFill>
                <a:effectLst/>
                <a:latin typeface="Poppins" panose="00000500000000000000" pitchFamily="2" charset="0"/>
              </a:rPr>
              <a:t>, </a:t>
            </a:r>
            <a:r>
              <a:rPr lang="en-GB" sz="2400" dirty="0">
                <a:solidFill>
                  <a:srgbClr val="323E48"/>
                </a:solidFill>
                <a:latin typeface="Poppins" panose="00000500000000000000" pitchFamily="2" charset="0"/>
              </a:rPr>
              <a:t>provides a method or an approach that a regulator will allow (if followed) to achieve the intention of the legislation</a:t>
            </a:r>
          </a:p>
          <a:p>
            <a:pPr marL="0" indent="0">
              <a:buNone/>
            </a:pPr>
            <a:r>
              <a:rPr lang="en-GB" sz="1400" dirty="0">
                <a:hlinkClick r:id="rId3"/>
              </a:rPr>
              <a:t>Planning practice guidance - GOV.UK</a:t>
            </a:r>
            <a:r>
              <a:rPr lang="en-US" sz="1400" dirty="0">
                <a:latin typeface="Arial" panose="020B0604020202020204" pitchFamily="34" charset="0"/>
                <a:ea typeface="MS PGothic" panose="020B0600070205080204" pitchFamily="34" charset="-128"/>
              </a:rPr>
              <a:t> https://www.gov.uk/government/collections/planning-practice-guidance</a:t>
            </a:r>
            <a:endParaRPr lang="en-US" altLang="en-US" sz="1400" dirty="0">
              <a:latin typeface="Arial" panose="020B0604020202020204" pitchFamily="34" charset="0"/>
              <a:ea typeface="MS PGothic" panose="020B0600070205080204" pitchFamily="34" charset="-128"/>
            </a:endParaRPr>
          </a:p>
          <a:p>
            <a:pPr marL="0" indent="0" eaLnBrk="1" hangingPunct="1">
              <a:buNone/>
            </a:pPr>
            <a:endParaRPr lang="en-GB" sz="2400" dirty="0">
              <a:solidFill>
                <a:srgbClr val="323E48"/>
              </a:solidFill>
              <a:latin typeface="Poppins" panose="00000500000000000000" pitchFamily="2" charset="0"/>
            </a:endParaRPr>
          </a:p>
        </p:txBody>
      </p:sp>
      <p:sp>
        <p:nvSpPr>
          <p:cNvPr id="2" name="Footer Placeholder 15">
            <a:extLst>
              <a:ext uri="{FF2B5EF4-FFF2-40B4-BE49-F238E27FC236}">
                <a16:creationId xmlns:a16="http://schemas.microsoft.com/office/drawing/2014/main" id="{C418FD67-6296-569C-4D2A-498F6968771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1026" name="Picture 2" descr="How do we use a legislative hierarchy to protect the environment?">
            <a:extLst>
              <a:ext uri="{FF2B5EF4-FFF2-40B4-BE49-F238E27FC236}">
                <a16:creationId xmlns:a16="http://schemas.microsoft.com/office/drawing/2014/main" id="{4A37BAC4-8698-D345-CB69-0DAB0AAEEF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5598" y="3493655"/>
            <a:ext cx="3326402" cy="3024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9358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895D1B8-0ADF-5531-9472-0BD40699B630}"/>
              </a:ext>
            </a:extLst>
          </p:cNvPr>
          <p:cNvSpPr>
            <a:spLocks noGrp="1" noChangeArrowheads="1"/>
          </p:cNvSpPr>
          <p:nvPr>
            <p:ph type="title"/>
          </p:nvPr>
        </p:nvSpPr>
        <p:spPr/>
        <p:txBody>
          <a:bodyPr/>
          <a:lstStyle/>
          <a:p>
            <a:pPr eaLnBrk="1" hangingPunct="1"/>
            <a:r>
              <a:rPr lang="en-GB" altLang="en-US" dirty="0"/>
              <a:t>Legislation, regulation, policy and guidance</a:t>
            </a:r>
            <a:endParaRPr lang="en-US" altLang="en-US" dirty="0"/>
          </a:p>
        </p:txBody>
      </p:sp>
      <p:sp>
        <p:nvSpPr>
          <p:cNvPr id="22531" name="Rectangle 3">
            <a:extLst>
              <a:ext uri="{FF2B5EF4-FFF2-40B4-BE49-F238E27FC236}">
                <a16:creationId xmlns:a16="http://schemas.microsoft.com/office/drawing/2014/main" id="{4A03123C-D738-A2E6-D904-A954D2A2DB29}"/>
              </a:ext>
            </a:extLst>
          </p:cNvPr>
          <p:cNvSpPr>
            <a:spLocks noGrp="1" noChangeArrowheads="1"/>
          </p:cNvSpPr>
          <p:nvPr>
            <p:ph sz="half" idx="1"/>
          </p:nvPr>
        </p:nvSpPr>
        <p:spPr>
          <a:xfrm>
            <a:off x="3531495" y="1680898"/>
            <a:ext cx="6913242" cy="4525962"/>
          </a:xfrm>
        </p:spPr>
        <p:txBody>
          <a:bodyPr>
            <a:normAutofit fontScale="92500" lnSpcReduction="20000"/>
          </a:bodyPr>
          <a:lstStyle/>
          <a:p>
            <a:pPr marL="0" indent="0" eaLnBrk="1" hangingPunct="1">
              <a:buNone/>
            </a:pPr>
            <a:r>
              <a:rPr lang="en-GB" altLang="en-US" sz="2800" dirty="0"/>
              <a:t>Therefore, in the planning context:</a:t>
            </a:r>
          </a:p>
          <a:p>
            <a:pPr eaLnBrk="1" hangingPunct="1"/>
            <a:r>
              <a:rPr lang="en-GB" altLang="en-US" sz="2800" dirty="0"/>
              <a:t>The Planning Acts and Statutory Instruments</a:t>
            </a:r>
          </a:p>
          <a:p>
            <a:pPr eaLnBrk="1" hangingPunct="1"/>
            <a:r>
              <a:rPr lang="en-GB" altLang="en-US" sz="2800" dirty="0"/>
              <a:t>The National Planning Policy Framework (NPPF) -Planning Practice Guidance (PPG)</a:t>
            </a:r>
          </a:p>
          <a:p>
            <a:pPr eaLnBrk="1" hangingPunct="1"/>
            <a:r>
              <a:rPr lang="en-GB" altLang="en-US" sz="2800" dirty="0"/>
              <a:t>The Development Plan</a:t>
            </a:r>
          </a:p>
          <a:p>
            <a:pPr lvl="1" eaLnBrk="1" hangingPunct="1">
              <a:buFontTx/>
              <a:buNone/>
            </a:pPr>
            <a:r>
              <a:rPr lang="en-GB" altLang="en-US" sz="1600" dirty="0"/>
              <a:t>   </a:t>
            </a:r>
            <a:r>
              <a:rPr lang="en-GB" altLang="en-US" sz="2400" dirty="0"/>
              <a:t>- Local Plans and other development plan documents</a:t>
            </a:r>
          </a:p>
          <a:p>
            <a:pPr lvl="1" eaLnBrk="1" hangingPunct="1">
              <a:buFontTx/>
              <a:buNone/>
            </a:pPr>
            <a:r>
              <a:rPr lang="en-GB" altLang="en-US" sz="2400" dirty="0"/>
              <a:t>   - Neighbourhood Plans</a:t>
            </a:r>
          </a:p>
          <a:p>
            <a:pPr eaLnBrk="1" hangingPunct="1"/>
            <a:endParaRPr lang="en-GB" altLang="en-US" sz="3200" dirty="0"/>
          </a:p>
          <a:p>
            <a:pPr eaLnBrk="1" hangingPunct="1">
              <a:buFontTx/>
              <a:buNone/>
            </a:pPr>
            <a:endParaRPr lang="en-GB" altLang="en-US" sz="3200" dirty="0"/>
          </a:p>
          <a:p>
            <a:pPr eaLnBrk="1" hangingPunct="1">
              <a:buFontTx/>
              <a:buNone/>
            </a:pPr>
            <a:endParaRPr lang="en-GB" altLang="en-US" sz="3200" dirty="0"/>
          </a:p>
          <a:p>
            <a:pPr eaLnBrk="1" hangingPunct="1"/>
            <a:endParaRPr lang="en-US" altLang="en-US" sz="3200" dirty="0"/>
          </a:p>
        </p:txBody>
      </p:sp>
      <p:sp>
        <p:nvSpPr>
          <p:cNvPr id="2" name="Footer Placeholder 15">
            <a:extLst>
              <a:ext uri="{FF2B5EF4-FFF2-40B4-BE49-F238E27FC236}">
                <a16:creationId xmlns:a16="http://schemas.microsoft.com/office/drawing/2014/main" id="{C418FD67-6296-569C-4D2A-498F6968771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4" name="Picture 3">
            <a:extLst>
              <a:ext uri="{FF2B5EF4-FFF2-40B4-BE49-F238E27FC236}">
                <a16:creationId xmlns:a16="http://schemas.microsoft.com/office/drawing/2014/main" id="{5D3483FE-C55F-46C1-AB69-6392C40B4DCC}"/>
              </a:ext>
            </a:extLst>
          </p:cNvPr>
          <p:cNvPicPr>
            <a:picLocks noChangeAspect="1"/>
          </p:cNvPicPr>
          <p:nvPr/>
        </p:nvPicPr>
        <p:blipFill>
          <a:blip r:embed="rId3"/>
          <a:stretch>
            <a:fillRect/>
          </a:stretch>
        </p:blipFill>
        <p:spPr>
          <a:xfrm>
            <a:off x="205093" y="1376175"/>
            <a:ext cx="3326402" cy="5076827"/>
          </a:xfrm>
          <a:prstGeom prst="rect">
            <a:avLst/>
          </a:prstGeom>
        </p:spPr>
      </p:pic>
      <p:pic>
        <p:nvPicPr>
          <p:cNvPr id="5" name="Picture 2" descr="How do we use a legislative hierarchy to protect the environment?">
            <a:extLst>
              <a:ext uri="{FF2B5EF4-FFF2-40B4-BE49-F238E27FC236}">
                <a16:creationId xmlns:a16="http://schemas.microsoft.com/office/drawing/2014/main" id="{A215FE18-C49C-0BF6-5380-2A3A2CDCBE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5598" y="3493655"/>
            <a:ext cx="3326402" cy="30240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2CD18FE-794C-8BE9-7CE9-F3217205C44E}"/>
              </a:ext>
            </a:extLst>
          </p:cNvPr>
          <p:cNvSpPr txBox="1"/>
          <p:nvPr/>
        </p:nvSpPr>
        <p:spPr>
          <a:xfrm>
            <a:off x="0" y="6448795"/>
            <a:ext cx="6096000" cy="369332"/>
          </a:xfrm>
          <a:prstGeom prst="rect">
            <a:avLst/>
          </a:prstGeom>
          <a:noFill/>
        </p:spPr>
        <p:txBody>
          <a:bodyPr wrap="square">
            <a:spAutoFit/>
          </a:bodyPr>
          <a:lstStyle/>
          <a:p>
            <a:r>
              <a:rPr lang="en-GB" dirty="0">
                <a:hlinkClick r:id="rId5"/>
              </a:rPr>
              <a:t>Planning practice guidance - GOV.UK</a:t>
            </a:r>
            <a:endParaRPr lang="en-GB" dirty="0"/>
          </a:p>
        </p:txBody>
      </p:sp>
    </p:spTree>
    <p:extLst>
      <p:ext uri="{BB962C8B-B14F-4D97-AF65-F5344CB8AC3E}">
        <p14:creationId xmlns:p14="http://schemas.microsoft.com/office/powerpoint/2010/main" val="12998295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A2EEF-2EEC-7867-97E6-B00B7F689BF4}"/>
              </a:ext>
            </a:extLst>
          </p:cNvPr>
          <p:cNvSpPr>
            <a:spLocks noGrp="1"/>
          </p:cNvSpPr>
          <p:nvPr>
            <p:ph type="title"/>
          </p:nvPr>
        </p:nvSpPr>
        <p:spPr>
          <a:xfrm>
            <a:off x="614681" y="548640"/>
            <a:ext cx="3553412" cy="1648943"/>
          </a:xfrm>
        </p:spPr>
        <p:txBody>
          <a:bodyPr anchor="t">
            <a:normAutofit/>
          </a:bodyPr>
          <a:lstStyle/>
          <a:p>
            <a:r>
              <a:rPr lang="en-GB" dirty="0"/>
              <a:t>Example 1: Biodiversity Net Gain</a:t>
            </a:r>
          </a:p>
        </p:txBody>
      </p:sp>
      <p:sp>
        <p:nvSpPr>
          <p:cNvPr id="3" name="Content Placeholder 2">
            <a:extLst>
              <a:ext uri="{FF2B5EF4-FFF2-40B4-BE49-F238E27FC236}">
                <a16:creationId xmlns:a16="http://schemas.microsoft.com/office/drawing/2014/main" id="{69FB9C04-D1AB-2ADE-8713-75FD81B9099D}"/>
              </a:ext>
            </a:extLst>
          </p:cNvPr>
          <p:cNvSpPr>
            <a:spLocks noGrp="1"/>
          </p:cNvSpPr>
          <p:nvPr>
            <p:ph idx="1"/>
          </p:nvPr>
        </p:nvSpPr>
        <p:spPr>
          <a:xfrm>
            <a:off x="508001" y="2197583"/>
            <a:ext cx="6733308" cy="4542653"/>
          </a:xfrm>
        </p:spPr>
        <p:txBody>
          <a:bodyPr>
            <a:normAutofit/>
          </a:bodyPr>
          <a:lstStyle/>
          <a:p>
            <a:pPr marL="0" indent="0">
              <a:buNone/>
            </a:pPr>
            <a:r>
              <a:rPr lang="en-GB" dirty="0"/>
              <a:t>In England:</a:t>
            </a:r>
          </a:p>
          <a:p>
            <a:pPr>
              <a:buFontTx/>
              <a:buChar char="-"/>
            </a:pPr>
            <a:r>
              <a:rPr lang="en-GB" dirty="0"/>
              <a:t>Environment Act 2021</a:t>
            </a:r>
          </a:p>
          <a:p>
            <a:pPr>
              <a:buFontTx/>
              <a:buChar char="-"/>
            </a:pPr>
            <a:r>
              <a:rPr lang="en-GB" dirty="0"/>
              <a:t>Chapter 6: NATURE AND BIODIVERSITY</a:t>
            </a:r>
          </a:p>
          <a:p>
            <a:pPr>
              <a:buFontTx/>
              <a:buChar char="-"/>
            </a:pPr>
            <a:r>
              <a:rPr lang="en-GB" dirty="0">
                <a:hlinkClick r:id="rId3"/>
              </a:rPr>
              <a:t>https://www.legislation.gov.uk/ukpga/2021/30/part/6</a:t>
            </a:r>
            <a:endParaRPr lang="en-GB" dirty="0"/>
          </a:p>
          <a:p>
            <a:pPr>
              <a:buFontTx/>
              <a:buChar char="-"/>
            </a:pPr>
            <a:r>
              <a:rPr lang="en-GB" dirty="0"/>
              <a:t>SCHEDULE 14:</a:t>
            </a:r>
          </a:p>
          <a:p>
            <a:pPr>
              <a:buFontTx/>
              <a:buChar char="-"/>
            </a:pPr>
            <a:r>
              <a:rPr lang="en-GB" dirty="0">
                <a:hlinkClick r:id="rId4"/>
              </a:rPr>
              <a:t>https://www.legislation.gov.uk/ukpga/2021/30/schedule/14</a:t>
            </a:r>
            <a:endParaRPr lang="en-GB" dirty="0"/>
          </a:p>
          <a:p>
            <a:pPr>
              <a:buFontTx/>
              <a:buChar char="-"/>
            </a:pPr>
            <a:r>
              <a:rPr lang="en-GB" dirty="0"/>
              <a:t>Amends Town And Planning Act 1990 (Schedule 7A)</a:t>
            </a:r>
          </a:p>
          <a:p>
            <a:pPr>
              <a:buFontTx/>
              <a:buChar char="-"/>
            </a:pPr>
            <a:endParaRPr lang="en-GB"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11/3/2024</a:t>
            </a:fld>
            <a:endParaRPr lang="en-US"/>
          </a:p>
        </p:txBody>
      </p:sp>
      <p:pic>
        <p:nvPicPr>
          <p:cNvPr id="6" name="Picture 5">
            <a:extLst>
              <a:ext uri="{FF2B5EF4-FFF2-40B4-BE49-F238E27FC236}">
                <a16:creationId xmlns:a16="http://schemas.microsoft.com/office/drawing/2014/main" id="{9059EAB1-ED27-D626-EE4D-2422B461939A}"/>
              </a:ext>
            </a:extLst>
          </p:cNvPr>
          <p:cNvPicPr>
            <a:picLocks noChangeAspect="1"/>
          </p:cNvPicPr>
          <p:nvPr/>
        </p:nvPicPr>
        <p:blipFill rotWithShape="1">
          <a:blip r:embed="rId5">
            <a:extLst>
              <a:ext uri="{28A0092B-C50C-407E-A947-70E740481C1C}">
                <a14:useLocalDpi xmlns:a14="http://schemas.microsoft.com/office/drawing/2010/main" val="0"/>
              </a:ext>
            </a:extLst>
          </a:blip>
          <a:srcRect t="1105" b="-850"/>
          <a:stretch/>
        </p:blipFill>
        <p:spPr>
          <a:xfrm>
            <a:off x="7732234" y="299969"/>
            <a:ext cx="3839995" cy="4170431"/>
          </a:xfrm>
          <a:prstGeom prst="rect">
            <a:avLst/>
          </a:prstGeom>
          <a:noFill/>
          <a:ln>
            <a:solidFill>
              <a:schemeClr val="tx1"/>
            </a:solidFill>
          </a:ln>
        </p:spPr>
      </p:pic>
      <p:sp>
        <p:nvSpPr>
          <p:cNvPr id="4" name="Footer Placeholder 15">
            <a:extLst>
              <a:ext uri="{FF2B5EF4-FFF2-40B4-BE49-F238E27FC236}">
                <a16:creationId xmlns:a16="http://schemas.microsoft.com/office/drawing/2014/main" id="{750A3B86-06AB-AA65-A479-2A6D5E0EDE74}"/>
              </a:ext>
            </a:extLst>
          </p:cNvPr>
          <p:cNvSpPr>
            <a:spLocks noGrp="1"/>
          </p:cNvSpPr>
          <p:nvPr>
            <p:ph type="ftr" sz="quarter" idx="11"/>
          </p:nvPr>
        </p:nvSpPr>
        <p:spPr>
          <a:xfrm>
            <a:off x="8876521" y="6453002"/>
            <a:ext cx="2805405" cy="365125"/>
          </a:xfrm>
        </p:spPr>
        <p:txBody>
          <a:bodyPr vert="horz" lIns="91440" tIns="45720" rIns="91440" bIns="45720" rtlCol="0">
            <a:normAutofit/>
          </a:bodyPr>
          <a:lstStyle/>
          <a:p>
            <a:pPr>
              <a:spcAft>
                <a:spcPts val="600"/>
              </a:spcAft>
            </a:pPr>
            <a:r>
              <a:rPr lang="en-US" kern="1200">
                <a:solidFill>
                  <a:srgbClr val="FFFFFF"/>
                </a:solidFill>
              </a:rPr>
              <a:t>ACBA 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23</a:t>
            </a:fld>
            <a:endParaRPr lang="en-US">
              <a:solidFill>
                <a:srgbClr val="FFFFFF"/>
              </a:solidFill>
              <a:effectLst>
                <a:outerShdw blurRad="38100" dist="38100" dir="2700000" algn="tl">
                  <a:srgbClr val="000000">
                    <a:alpha val="43137"/>
                  </a:srgbClr>
                </a:outerShdw>
              </a:effectLst>
            </a:endParaRPr>
          </a:p>
        </p:txBody>
      </p:sp>
      <p:pic>
        <p:nvPicPr>
          <p:cNvPr id="7" name="Picture 6">
            <a:extLst>
              <a:ext uri="{FF2B5EF4-FFF2-40B4-BE49-F238E27FC236}">
                <a16:creationId xmlns:a16="http://schemas.microsoft.com/office/drawing/2014/main" id="{7156249E-EAD4-4723-1648-A3EAEE296A28}"/>
              </a:ext>
            </a:extLst>
          </p:cNvPr>
          <p:cNvPicPr>
            <a:picLocks noChangeAspect="1"/>
          </p:cNvPicPr>
          <p:nvPr/>
        </p:nvPicPr>
        <p:blipFill>
          <a:blip r:embed="rId6"/>
          <a:stretch>
            <a:fillRect/>
          </a:stretch>
        </p:blipFill>
        <p:spPr>
          <a:xfrm>
            <a:off x="4768218" y="483755"/>
            <a:ext cx="2284207" cy="2582471"/>
          </a:xfrm>
          <a:prstGeom prst="rect">
            <a:avLst/>
          </a:prstGeom>
        </p:spPr>
      </p:pic>
      <p:pic>
        <p:nvPicPr>
          <p:cNvPr id="9" name="Picture 8">
            <a:extLst>
              <a:ext uri="{FF2B5EF4-FFF2-40B4-BE49-F238E27FC236}">
                <a16:creationId xmlns:a16="http://schemas.microsoft.com/office/drawing/2014/main" id="{77D76AC5-E787-CBE0-6821-768789DB93A7}"/>
              </a:ext>
            </a:extLst>
          </p:cNvPr>
          <p:cNvPicPr>
            <a:picLocks noChangeAspect="1"/>
          </p:cNvPicPr>
          <p:nvPr/>
        </p:nvPicPr>
        <p:blipFill>
          <a:blip r:embed="rId7"/>
          <a:stretch>
            <a:fillRect/>
          </a:stretch>
        </p:blipFill>
        <p:spPr>
          <a:xfrm>
            <a:off x="7612150" y="4712654"/>
            <a:ext cx="3993718" cy="1743570"/>
          </a:xfrm>
          <a:prstGeom prst="rect">
            <a:avLst/>
          </a:prstGeom>
          <a:ln>
            <a:solidFill>
              <a:schemeClr val="tx1"/>
            </a:solidFill>
          </a:ln>
        </p:spPr>
      </p:pic>
    </p:spTree>
    <p:extLst>
      <p:ext uri="{BB962C8B-B14F-4D97-AF65-F5344CB8AC3E}">
        <p14:creationId xmlns:p14="http://schemas.microsoft.com/office/powerpoint/2010/main" val="28696225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A2EEF-2EEC-7867-97E6-B00B7F689BF4}"/>
              </a:ext>
            </a:extLst>
          </p:cNvPr>
          <p:cNvSpPr>
            <a:spLocks noGrp="1"/>
          </p:cNvSpPr>
          <p:nvPr>
            <p:ph type="title"/>
          </p:nvPr>
        </p:nvSpPr>
        <p:spPr>
          <a:xfrm>
            <a:off x="614681" y="548640"/>
            <a:ext cx="3553412" cy="1648943"/>
          </a:xfrm>
        </p:spPr>
        <p:txBody>
          <a:bodyPr anchor="t">
            <a:normAutofit/>
          </a:bodyPr>
          <a:lstStyle/>
          <a:p>
            <a:r>
              <a:rPr lang="en-GB" dirty="0"/>
              <a:t>Example 1: Biodiversity Net Gain</a:t>
            </a:r>
          </a:p>
        </p:txBody>
      </p:sp>
      <p:sp>
        <p:nvSpPr>
          <p:cNvPr id="3" name="Content Placeholder 2">
            <a:extLst>
              <a:ext uri="{FF2B5EF4-FFF2-40B4-BE49-F238E27FC236}">
                <a16:creationId xmlns:a16="http://schemas.microsoft.com/office/drawing/2014/main" id="{69FB9C04-D1AB-2ADE-8713-75FD81B9099D}"/>
              </a:ext>
            </a:extLst>
          </p:cNvPr>
          <p:cNvSpPr>
            <a:spLocks noGrp="1"/>
          </p:cNvSpPr>
          <p:nvPr>
            <p:ph idx="1"/>
          </p:nvPr>
        </p:nvSpPr>
        <p:spPr>
          <a:xfrm>
            <a:off x="508001" y="2761001"/>
            <a:ext cx="3660092" cy="2984017"/>
          </a:xfrm>
        </p:spPr>
        <p:txBody>
          <a:bodyPr>
            <a:normAutofit/>
          </a:bodyPr>
          <a:lstStyle/>
          <a:p>
            <a:pPr marL="0" indent="0">
              <a:buNone/>
            </a:pPr>
            <a:r>
              <a:rPr lang="en-GB" sz="1600" dirty="0"/>
              <a:t>Town And Planning Act 1990 (Schedule 7A)</a:t>
            </a:r>
          </a:p>
          <a:p>
            <a:pPr>
              <a:buFontTx/>
              <a:buChar char="-"/>
            </a:pPr>
            <a:r>
              <a:rPr lang="en-GB" sz="1600" b="0" i="1" dirty="0">
                <a:solidFill>
                  <a:srgbClr val="1E1E1E"/>
                </a:solidFill>
                <a:effectLst/>
                <a:latin typeface="arial" panose="020B0604020202020204" pitchFamily="34" charset="0"/>
              </a:rPr>
              <a:t>This Schedule makes provision for grants of planning permission in England to be subject to a condition to secure that the biodiversity gain objective is met.</a:t>
            </a:r>
          </a:p>
          <a:p>
            <a:pPr>
              <a:buFontTx/>
              <a:buChar char="-"/>
            </a:pPr>
            <a:r>
              <a:rPr lang="en-GB" sz="1600" b="0" i="1" dirty="0">
                <a:solidFill>
                  <a:srgbClr val="1E1E1E"/>
                </a:solidFill>
                <a:effectLst/>
                <a:latin typeface="arial" panose="020B0604020202020204" pitchFamily="34" charset="0"/>
              </a:rPr>
              <a:t>The relevant percentage is 10%.</a:t>
            </a:r>
            <a:endParaRPr lang="en-GB" sz="1800" i="1" dirty="0"/>
          </a:p>
          <a:p>
            <a:pPr>
              <a:buFontTx/>
              <a:buChar char="-"/>
            </a:pPr>
            <a:endParaRPr lang="en-GB" sz="16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11/3/2024</a:t>
            </a:fld>
            <a:endParaRPr lang="en-US" dirty="0"/>
          </a:p>
        </p:txBody>
      </p:sp>
      <p:sp>
        <p:nvSpPr>
          <p:cNvPr id="4" name="Footer Placeholder 15">
            <a:extLst>
              <a:ext uri="{FF2B5EF4-FFF2-40B4-BE49-F238E27FC236}">
                <a16:creationId xmlns:a16="http://schemas.microsoft.com/office/drawing/2014/main" id="{750A3B86-06AB-AA65-A479-2A6D5E0EDE74}"/>
              </a:ext>
            </a:extLst>
          </p:cNvPr>
          <p:cNvSpPr>
            <a:spLocks noGrp="1"/>
          </p:cNvSpPr>
          <p:nvPr>
            <p:ph type="ftr" sz="quarter" idx="11"/>
          </p:nvPr>
        </p:nvSpPr>
        <p:spPr>
          <a:xfrm>
            <a:off x="8876521" y="6453002"/>
            <a:ext cx="2805405" cy="365125"/>
          </a:xfrm>
        </p:spPr>
        <p:txBody>
          <a:bodyPr vert="horz" lIns="91440" tIns="45720" rIns="91440" bIns="45720" rtlCol="0">
            <a:normAutofit/>
          </a:bodyPr>
          <a:lstStyle/>
          <a:p>
            <a:pPr>
              <a:spcAft>
                <a:spcPts val="600"/>
              </a:spcAft>
            </a:pPr>
            <a:r>
              <a:rPr lang="en-US" kern="1200">
                <a:solidFill>
                  <a:srgbClr val="FFFFFF"/>
                </a:solidFill>
              </a:rPr>
              <a:t>ACBA 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24</a:t>
            </a:fld>
            <a:endParaRPr lang="en-US">
              <a:solidFill>
                <a:srgbClr val="FFFFFF"/>
              </a:solidFill>
              <a:effectLst>
                <a:outerShdw blurRad="38100" dist="38100" dir="2700000" algn="tl">
                  <a:srgbClr val="000000">
                    <a:alpha val="43137"/>
                  </a:srgbClr>
                </a:outerShdw>
              </a:effectLst>
            </a:endParaRPr>
          </a:p>
        </p:txBody>
      </p:sp>
      <p:pic>
        <p:nvPicPr>
          <p:cNvPr id="13" name="Picture 12">
            <a:extLst>
              <a:ext uri="{FF2B5EF4-FFF2-40B4-BE49-F238E27FC236}">
                <a16:creationId xmlns:a16="http://schemas.microsoft.com/office/drawing/2014/main" id="{29F8603A-9B3F-5F34-4F16-B817EB3B08E6}"/>
              </a:ext>
            </a:extLst>
          </p:cNvPr>
          <p:cNvPicPr>
            <a:picLocks noChangeAspect="1"/>
          </p:cNvPicPr>
          <p:nvPr/>
        </p:nvPicPr>
        <p:blipFill>
          <a:blip r:embed="rId3"/>
          <a:stretch>
            <a:fillRect/>
          </a:stretch>
        </p:blipFill>
        <p:spPr>
          <a:xfrm>
            <a:off x="4384565" y="894134"/>
            <a:ext cx="7676804" cy="5338719"/>
          </a:xfrm>
          <a:prstGeom prst="rect">
            <a:avLst/>
          </a:prstGeom>
        </p:spPr>
      </p:pic>
      <p:pic>
        <p:nvPicPr>
          <p:cNvPr id="7" name="Picture 6">
            <a:extLst>
              <a:ext uri="{FF2B5EF4-FFF2-40B4-BE49-F238E27FC236}">
                <a16:creationId xmlns:a16="http://schemas.microsoft.com/office/drawing/2014/main" id="{7156249E-EAD4-4723-1648-A3EAEE296A28}"/>
              </a:ext>
            </a:extLst>
          </p:cNvPr>
          <p:cNvPicPr>
            <a:picLocks noChangeAspect="1"/>
          </p:cNvPicPr>
          <p:nvPr/>
        </p:nvPicPr>
        <p:blipFill>
          <a:blip r:embed="rId4"/>
          <a:stretch>
            <a:fillRect/>
          </a:stretch>
        </p:blipFill>
        <p:spPr>
          <a:xfrm>
            <a:off x="3631474" y="409864"/>
            <a:ext cx="1851437" cy="2093191"/>
          </a:xfrm>
          <a:prstGeom prst="rect">
            <a:avLst/>
          </a:prstGeom>
        </p:spPr>
      </p:pic>
    </p:spTree>
    <p:extLst>
      <p:ext uri="{BB962C8B-B14F-4D97-AF65-F5344CB8AC3E}">
        <p14:creationId xmlns:p14="http://schemas.microsoft.com/office/powerpoint/2010/main" val="15529316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A2EEF-2EEC-7867-97E6-B00B7F689BF4}"/>
              </a:ext>
            </a:extLst>
          </p:cNvPr>
          <p:cNvSpPr>
            <a:spLocks noGrp="1"/>
          </p:cNvSpPr>
          <p:nvPr>
            <p:ph type="title"/>
          </p:nvPr>
        </p:nvSpPr>
        <p:spPr>
          <a:xfrm>
            <a:off x="614680" y="548640"/>
            <a:ext cx="4137870" cy="1648943"/>
          </a:xfrm>
        </p:spPr>
        <p:txBody>
          <a:bodyPr anchor="t">
            <a:normAutofit fontScale="90000"/>
          </a:bodyPr>
          <a:lstStyle/>
          <a:p>
            <a:r>
              <a:rPr lang="en-GB" dirty="0"/>
              <a:t>Example 2: Environmental Impact Assessment</a:t>
            </a:r>
          </a:p>
        </p:txBody>
      </p:sp>
      <p:sp>
        <p:nvSpPr>
          <p:cNvPr id="3" name="Content Placeholder 2">
            <a:extLst>
              <a:ext uri="{FF2B5EF4-FFF2-40B4-BE49-F238E27FC236}">
                <a16:creationId xmlns:a16="http://schemas.microsoft.com/office/drawing/2014/main" id="{69FB9C04-D1AB-2ADE-8713-75FD81B9099D}"/>
              </a:ext>
            </a:extLst>
          </p:cNvPr>
          <p:cNvSpPr>
            <a:spLocks noGrp="1"/>
          </p:cNvSpPr>
          <p:nvPr>
            <p:ph idx="1"/>
          </p:nvPr>
        </p:nvSpPr>
        <p:spPr>
          <a:xfrm>
            <a:off x="614680" y="1939636"/>
            <a:ext cx="4668520" cy="4695928"/>
          </a:xfrm>
        </p:spPr>
        <p:txBody>
          <a:bodyPr>
            <a:normAutofit/>
          </a:bodyPr>
          <a:lstStyle/>
          <a:p>
            <a:pPr>
              <a:buFontTx/>
              <a:buChar char="-"/>
            </a:pPr>
            <a:r>
              <a:rPr lang="en-GB" sz="1800" dirty="0"/>
              <a:t>Legislative Act: European Commission (EC) European Directive 85/337/EEC</a:t>
            </a:r>
          </a:p>
          <a:p>
            <a:pPr>
              <a:buFontTx/>
              <a:buChar char="-"/>
            </a:pPr>
            <a:r>
              <a:rPr lang="en-GB" sz="1800" dirty="0"/>
              <a:t>Amended various UK legislation</a:t>
            </a:r>
          </a:p>
          <a:p>
            <a:pPr>
              <a:buFontTx/>
              <a:buChar char="-"/>
            </a:pPr>
            <a:r>
              <a:rPr lang="en-GB" sz="1800" dirty="0"/>
              <a:t>Now in: Town and Country Planning (Environmental Impact Assessment) Regulations 2017 </a:t>
            </a:r>
          </a:p>
          <a:p>
            <a:pPr>
              <a:buFontTx/>
              <a:buChar char="-"/>
            </a:pPr>
            <a:r>
              <a:rPr lang="en-GB" sz="1600" dirty="0">
                <a:hlinkClick r:id="rId3"/>
              </a:rPr>
              <a:t>The Town and Country Planning (Environmental Impact Assessment) Regulations 2017</a:t>
            </a:r>
            <a:endParaRPr lang="en-GB" sz="1800" dirty="0"/>
          </a:p>
          <a:p>
            <a:pPr>
              <a:buFontTx/>
              <a:buChar char="-"/>
            </a:pPr>
            <a:r>
              <a:rPr lang="en-GB" sz="1800" dirty="0"/>
              <a:t>Government EIA Guidance: </a:t>
            </a:r>
            <a:r>
              <a:rPr lang="en-GB" sz="1800" dirty="0">
                <a:hlinkClick r:id="rId4"/>
              </a:rPr>
              <a:t>https://www.gov.uk/guidance/environmental-impact-assessment</a:t>
            </a:r>
            <a:endParaRPr lang="en-GB" sz="18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11/3/2024</a:t>
            </a:fld>
            <a:endParaRPr lang="en-US"/>
          </a:p>
        </p:txBody>
      </p:sp>
      <p:sp>
        <p:nvSpPr>
          <p:cNvPr id="4" name="Footer Placeholder 15">
            <a:extLst>
              <a:ext uri="{FF2B5EF4-FFF2-40B4-BE49-F238E27FC236}">
                <a16:creationId xmlns:a16="http://schemas.microsoft.com/office/drawing/2014/main" id="{750A3B86-06AB-AA65-A479-2A6D5E0EDE74}"/>
              </a:ext>
            </a:extLst>
          </p:cNvPr>
          <p:cNvSpPr>
            <a:spLocks noGrp="1"/>
          </p:cNvSpPr>
          <p:nvPr>
            <p:ph type="ftr" sz="quarter" idx="11"/>
          </p:nvPr>
        </p:nvSpPr>
        <p:spPr>
          <a:xfrm>
            <a:off x="8876521" y="6453002"/>
            <a:ext cx="2805405" cy="365125"/>
          </a:xfrm>
        </p:spPr>
        <p:txBody>
          <a:bodyPr vert="horz" lIns="91440" tIns="45720" rIns="91440" bIns="45720" rtlCol="0">
            <a:normAutofit/>
          </a:bodyPr>
          <a:lstStyle/>
          <a:p>
            <a:pPr>
              <a:spcAft>
                <a:spcPts val="600"/>
              </a:spcAft>
            </a:pPr>
            <a:r>
              <a:rPr lang="en-US" kern="1200">
                <a:solidFill>
                  <a:srgbClr val="FFFFFF"/>
                </a:solidFill>
              </a:rPr>
              <a:t>ACBA 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25</a:t>
            </a:fld>
            <a:endParaRPr lang="en-US">
              <a:solidFill>
                <a:srgbClr val="FFFFFF"/>
              </a:solidFill>
              <a:effectLst>
                <a:outerShdw blurRad="38100" dist="38100" dir="2700000" algn="tl">
                  <a:srgbClr val="000000">
                    <a:alpha val="43137"/>
                  </a:srgbClr>
                </a:outerShdw>
              </a:effectLst>
            </a:endParaRPr>
          </a:p>
        </p:txBody>
      </p:sp>
      <p:pic>
        <p:nvPicPr>
          <p:cNvPr id="3074" name="Picture 2">
            <a:extLst>
              <a:ext uri="{FF2B5EF4-FFF2-40B4-BE49-F238E27FC236}">
                <a16:creationId xmlns:a16="http://schemas.microsoft.com/office/drawing/2014/main" id="{1636775F-47BC-2FAB-E850-CB3727D3D3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71499" y="541729"/>
            <a:ext cx="5172364" cy="5911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665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2767953"/>
            <a:ext cx="5147506" cy="3461013"/>
          </a:xfrm>
        </p:spPr>
        <p:txBody>
          <a:bodyPr>
            <a:normAutofit/>
          </a:bodyPr>
          <a:lstStyle/>
          <a:p>
            <a:pPr marL="0" indent="0">
              <a:buNone/>
              <a:defRPr/>
            </a:pPr>
            <a:r>
              <a:rPr lang="en-GB" sz="1900" dirty="0"/>
              <a:t>Review your selected EIA and identify the various planning policies which the developer must adhere to. (10 minutes)</a:t>
            </a:r>
          </a:p>
          <a:p>
            <a:pPr marL="0" indent="0">
              <a:buNone/>
              <a:defRPr/>
            </a:pPr>
            <a:endParaRPr lang="en-GB" sz="1900" b="1" i="1" dirty="0"/>
          </a:p>
          <a:p>
            <a:pPr marL="0" indent="0">
              <a:buNone/>
              <a:defRPr/>
            </a:pPr>
            <a:r>
              <a:rPr lang="en-GB" sz="1900" b="1" i="1" dirty="0"/>
              <a:t>Discuss the policies impacting your development </a:t>
            </a:r>
            <a:r>
              <a:rPr lang="en-GB" sz="1800" b="1" i="1" dirty="0"/>
              <a:t>(10 mins)</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11/3/2024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26</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
        <p:nvSpPr>
          <p:cNvPr id="3" name="AutoShape 2">
            <a:extLst>
              <a:ext uri="{FF2B5EF4-FFF2-40B4-BE49-F238E27FC236}">
                <a16:creationId xmlns:a16="http://schemas.microsoft.com/office/drawing/2014/main" id="{6CFC9890-9914-9E4C-F17F-4091599E08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237453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itle 1">
            <a:extLst>
              <a:ext uri="{FF2B5EF4-FFF2-40B4-BE49-F238E27FC236}">
                <a16:creationId xmlns:a16="http://schemas.microsoft.com/office/drawing/2014/main" id="{C8C3C678-7388-9456-17C7-F5981E7BD4C0}"/>
              </a:ext>
            </a:extLst>
          </p:cNvPr>
          <p:cNvSpPr>
            <a:spLocks noGrp="1"/>
          </p:cNvSpPr>
          <p:nvPr>
            <p:ph type="title"/>
          </p:nvPr>
        </p:nvSpPr>
        <p:spPr>
          <a:xfrm>
            <a:off x="614680" y="548640"/>
            <a:ext cx="4636108" cy="1648718"/>
          </a:xfrm>
        </p:spPr>
        <p:txBody>
          <a:bodyPr anchor="t">
            <a:normAutofit fontScale="90000"/>
          </a:bodyPr>
          <a:lstStyle/>
          <a:p>
            <a:pPr eaLnBrk="1" hangingPunct="1"/>
            <a:br>
              <a:rPr lang="en-GB" altLang="en-US" sz="2800" dirty="0"/>
            </a:br>
            <a:r>
              <a:rPr lang="en-GB" altLang="en-US" sz="2800" dirty="0"/>
              <a:t>Planning across the UK is </a:t>
            </a:r>
            <a:r>
              <a:rPr lang="en-GB" altLang="en-US" sz="2800" u="sng" dirty="0"/>
              <a:t>policy-led. </a:t>
            </a:r>
            <a:r>
              <a:rPr lang="en-GB" altLang="en-US" sz="2800" u="sng" dirty="0">
                <a:highlight>
                  <a:srgbClr val="FFFF00"/>
                </a:highlight>
              </a:rPr>
              <a:t>This example is ENGLAND</a:t>
            </a:r>
            <a:br>
              <a:rPr lang="en-GB" altLang="en-US" sz="2800" dirty="0"/>
            </a:br>
            <a:endParaRPr lang="en-GB" altLang="en-US" sz="2800" dirty="0"/>
          </a:p>
        </p:txBody>
      </p:sp>
      <p:sp>
        <p:nvSpPr>
          <p:cNvPr id="6146" name="Rectangle 3">
            <a:extLst>
              <a:ext uri="{FF2B5EF4-FFF2-40B4-BE49-F238E27FC236}">
                <a16:creationId xmlns:a16="http://schemas.microsoft.com/office/drawing/2014/main" id="{CD5842BE-BAA7-003A-F41D-414AA214A037}"/>
              </a:ext>
            </a:extLst>
          </p:cNvPr>
          <p:cNvSpPr>
            <a:spLocks noGrp="1" noChangeArrowheads="1"/>
          </p:cNvSpPr>
          <p:nvPr>
            <p:ph idx="1"/>
          </p:nvPr>
        </p:nvSpPr>
        <p:spPr>
          <a:xfrm>
            <a:off x="614679" y="2316481"/>
            <a:ext cx="5290530" cy="3860482"/>
          </a:xfrm>
        </p:spPr>
        <p:txBody>
          <a:bodyPr>
            <a:normAutofit/>
          </a:bodyPr>
          <a:lstStyle/>
          <a:p>
            <a:pPr marL="625475" lvl="1" indent="-352425">
              <a:lnSpc>
                <a:spcPct val="110000"/>
              </a:lnSpc>
              <a:buFont typeface="Arial" charset="0"/>
              <a:buChar char="•"/>
              <a:defRPr/>
            </a:pPr>
            <a:r>
              <a:rPr lang="en-GB" altLang="en-US" dirty="0"/>
              <a:t>National policy</a:t>
            </a:r>
          </a:p>
          <a:p>
            <a:pPr marL="1130300" lvl="2" indent="-457200">
              <a:lnSpc>
                <a:spcPct val="110000"/>
              </a:lnSpc>
              <a:defRPr/>
            </a:pPr>
            <a:r>
              <a:rPr lang="en-GB" altLang="en-US" sz="1800" dirty="0"/>
              <a:t>National Planning Policy Framework (NPPF)</a:t>
            </a:r>
          </a:p>
          <a:p>
            <a:pPr marL="1130300" lvl="2" indent="-457200">
              <a:lnSpc>
                <a:spcPct val="110000"/>
              </a:lnSpc>
              <a:defRPr/>
            </a:pPr>
            <a:r>
              <a:rPr lang="en-GB" altLang="en-US" sz="1800" dirty="0"/>
              <a:t>National Policy Statements</a:t>
            </a:r>
          </a:p>
          <a:p>
            <a:pPr marL="1130300" lvl="2" indent="-457200">
              <a:lnSpc>
                <a:spcPct val="110000"/>
              </a:lnSpc>
              <a:defRPr/>
            </a:pPr>
            <a:r>
              <a:rPr lang="en-GB" altLang="en-US" sz="1800" dirty="0"/>
              <a:t>Planning Practice Guidance</a:t>
            </a:r>
          </a:p>
          <a:p>
            <a:pPr marL="625475" lvl="1" indent="-352425">
              <a:lnSpc>
                <a:spcPct val="110000"/>
              </a:lnSpc>
              <a:buFont typeface="Arial" charset="0"/>
              <a:buChar char="•"/>
              <a:defRPr/>
            </a:pPr>
            <a:r>
              <a:rPr lang="en-GB" altLang="en-US" dirty="0"/>
              <a:t>Local policy </a:t>
            </a:r>
          </a:p>
          <a:p>
            <a:pPr marL="1130300" lvl="2" indent="-457200">
              <a:lnSpc>
                <a:spcPct val="110000"/>
              </a:lnSpc>
              <a:defRPr/>
            </a:pPr>
            <a:r>
              <a:rPr lang="en-GB" altLang="en-US" sz="1800" dirty="0"/>
              <a:t>Local development plan </a:t>
            </a:r>
          </a:p>
          <a:p>
            <a:pPr marL="625475" lvl="1" indent="-352425">
              <a:lnSpc>
                <a:spcPct val="110000"/>
              </a:lnSpc>
              <a:buFont typeface="Arial" charset="0"/>
              <a:buChar char="•"/>
              <a:defRPr/>
            </a:pPr>
            <a:r>
              <a:rPr lang="en-GB" altLang="en-US" dirty="0"/>
              <a:t>Neighbourhood policies</a:t>
            </a:r>
          </a:p>
          <a:p>
            <a:pPr marL="1025525" lvl="2" indent="-352425">
              <a:lnSpc>
                <a:spcPct val="110000"/>
              </a:lnSpc>
              <a:defRPr/>
            </a:pPr>
            <a:r>
              <a:rPr lang="en-GB" altLang="en-US" sz="1800" dirty="0"/>
              <a:t>Neighbourhood plans</a:t>
            </a:r>
          </a:p>
        </p:txBody>
      </p:sp>
      <p:sp>
        <p:nvSpPr>
          <p:cNvPr id="2356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p:txBody>
          <a:bodyPr/>
          <a:lstStyle/>
          <a:p>
            <a:pPr>
              <a:spcAft>
                <a:spcPts val="600"/>
              </a:spcAft>
            </a:pPr>
            <a:fld id="{80428FB3-F247-4F4F-8D7A-25F94E34D64F}" type="datetime1">
              <a:rPr lang="en-US" smtClean="0"/>
              <a:pPr>
                <a:spcAft>
                  <a:spcPts val="600"/>
                </a:spcAft>
              </a:pPr>
              <a:t>10/31/2024</a:t>
            </a:fld>
            <a:endParaRPr lang="en-US"/>
          </a:p>
        </p:txBody>
      </p:sp>
      <p:sp>
        <p:nvSpPr>
          <p:cNvPr id="23569"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27</a:t>
            </a:fld>
            <a:endParaRPr lang="en-US"/>
          </a:p>
        </p:txBody>
      </p:sp>
      <p:pic>
        <p:nvPicPr>
          <p:cNvPr id="23556" name="Picture 4">
            <a:extLst>
              <a:ext uri="{FF2B5EF4-FFF2-40B4-BE49-F238E27FC236}">
                <a16:creationId xmlns:a16="http://schemas.microsoft.com/office/drawing/2014/main" id="{7473CFAF-717C-585D-D37F-AA33B9ABDF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
          <a:stretch/>
        </p:blipFill>
        <p:spPr bwMode="auto">
          <a:xfrm>
            <a:off x="6476144" y="1047021"/>
            <a:ext cx="4633642" cy="4928093"/>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5">
            <a:extLst>
              <a:ext uri="{FF2B5EF4-FFF2-40B4-BE49-F238E27FC236}">
                <a16:creationId xmlns:a16="http://schemas.microsoft.com/office/drawing/2014/main" id="{490D2F3F-8E84-1B94-6E88-C74F31166BC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itle 1">
            <a:extLst>
              <a:ext uri="{FF2B5EF4-FFF2-40B4-BE49-F238E27FC236}">
                <a16:creationId xmlns:a16="http://schemas.microsoft.com/office/drawing/2014/main" id="{C8C3C678-7388-9456-17C7-F5981E7BD4C0}"/>
              </a:ext>
            </a:extLst>
          </p:cNvPr>
          <p:cNvSpPr>
            <a:spLocks noGrp="1"/>
          </p:cNvSpPr>
          <p:nvPr>
            <p:ph type="title"/>
          </p:nvPr>
        </p:nvSpPr>
        <p:spPr>
          <a:xfrm>
            <a:off x="614680" y="548640"/>
            <a:ext cx="4636108" cy="1648718"/>
          </a:xfrm>
        </p:spPr>
        <p:txBody>
          <a:bodyPr anchor="t">
            <a:normAutofit/>
          </a:bodyPr>
          <a:lstStyle/>
          <a:p>
            <a:pPr eaLnBrk="1" hangingPunct="1"/>
            <a:r>
              <a:rPr lang="en-GB" altLang="en-US" sz="2800" dirty="0"/>
              <a:t>NPPF</a:t>
            </a:r>
            <a:br>
              <a:rPr lang="en-GB" altLang="en-US" sz="2800" dirty="0"/>
            </a:br>
            <a:endParaRPr lang="en-GB" altLang="en-US" sz="2800" dirty="0"/>
          </a:p>
        </p:txBody>
      </p:sp>
      <p:sp>
        <p:nvSpPr>
          <p:cNvPr id="6146" name="Rectangle 3">
            <a:extLst>
              <a:ext uri="{FF2B5EF4-FFF2-40B4-BE49-F238E27FC236}">
                <a16:creationId xmlns:a16="http://schemas.microsoft.com/office/drawing/2014/main" id="{CD5842BE-BAA7-003A-F41D-414AA214A037}"/>
              </a:ext>
            </a:extLst>
          </p:cNvPr>
          <p:cNvSpPr>
            <a:spLocks noGrp="1" noChangeArrowheads="1"/>
          </p:cNvSpPr>
          <p:nvPr>
            <p:ph idx="1"/>
          </p:nvPr>
        </p:nvSpPr>
        <p:spPr>
          <a:xfrm>
            <a:off x="360827" y="1372999"/>
            <a:ext cx="4636107" cy="3860482"/>
          </a:xfrm>
        </p:spPr>
        <p:txBody>
          <a:bodyPr>
            <a:normAutofit/>
          </a:bodyPr>
          <a:lstStyle/>
          <a:p>
            <a:pPr marL="625475" lvl="1" indent="-352425">
              <a:lnSpc>
                <a:spcPct val="110000"/>
              </a:lnSpc>
              <a:buFont typeface="Arial" charset="0"/>
              <a:buChar char="•"/>
              <a:defRPr/>
            </a:pPr>
            <a:r>
              <a:rPr lang="en-GB" b="0" i="0" dirty="0">
                <a:solidFill>
                  <a:srgbClr val="0B0C0C"/>
                </a:solidFill>
                <a:effectLst/>
              </a:rPr>
              <a:t>The National Planning Policy Framework (NPPF) was first published on 27 March 2012 and updated on 24 July 2018, 19 February 2019, 20 July 2021 and 5 September 2023. This sets out the government’s planning policies for England and how these are expected to be applied.</a:t>
            </a:r>
            <a:endParaRPr lang="en-GB" altLang="en-US" sz="1800" dirty="0"/>
          </a:p>
        </p:txBody>
      </p:sp>
      <p:sp>
        <p:nvSpPr>
          <p:cNvPr id="2356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0631" y="6453002"/>
            <a:ext cx="3494314" cy="365125"/>
          </a:xfrm>
        </p:spPr>
        <p:txBody>
          <a:bodyPr/>
          <a:lstStyle/>
          <a:p>
            <a:pPr>
              <a:spcAft>
                <a:spcPts val="600"/>
              </a:spcAft>
            </a:pPr>
            <a:fld id="{80428FB3-F247-4F4F-8D7A-25F94E34D64F}" type="datetime1">
              <a:rPr lang="en-US" smtClean="0"/>
              <a:pPr>
                <a:spcAft>
                  <a:spcPts val="600"/>
                </a:spcAft>
              </a:pPr>
              <a:t>10/31/2024</a:t>
            </a:fld>
            <a:endParaRPr lang="en-US"/>
          </a:p>
        </p:txBody>
      </p:sp>
      <p:sp>
        <p:nvSpPr>
          <p:cNvPr id="23569"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28</a:t>
            </a:fld>
            <a:endParaRPr lang="en-US"/>
          </a:p>
        </p:txBody>
      </p:sp>
      <p:sp>
        <p:nvSpPr>
          <p:cNvPr id="3" name="TextBox 2">
            <a:extLst>
              <a:ext uri="{FF2B5EF4-FFF2-40B4-BE49-F238E27FC236}">
                <a16:creationId xmlns:a16="http://schemas.microsoft.com/office/drawing/2014/main" id="{22DB563B-8F86-5F64-81F3-74E9B98F7311}"/>
              </a:ext>
            </a:extLst>
          </p:cNvPr>
          <p:cNvSpPr txBox="1"/>
          <p:nvPr/>
        </p:nvSpPr>
        <p:spPr>
          <a:xfrm>
            <a:off x="1226762" y="5082963"/>
            <a:ext cx="3568603" cy="923330"/>
          </a:xfrm>
          <a:prstGeom prst="rect">
            <a:avLst/>
          </a:prstGeom>
          <a:noFill/>
        </p:spPr>
        <p:txBody>
          <a:bodyPr wrap="square">
            <a:spAutoFit/>
          </a:bodyPr>
          <a:lstStyle/>
          <a:p>
            <a:r>
              <a:rPr lang="en-GB" dirty="0">
                <a:hlinkClick r:id="rId3"/>
              </a:rPr>
              <a:t>National Planning Policy Framework - Guidance - GOV.UK (www.gov.uk)</a:t>
            </a:r>
            <a:endParaRPr lang="en-GB" dirty="0"/>
          </a:p>
        </p:txBody>
      </p:sp>
      <p:pic>
        <p:nvPicPr>
          <p:cNvPr id="4" name="Picture 2" descr="Oxford-Cambridge Arc Spatial Framework - Consultation commences July 2021 -  DLP Consultants">
            <a:extLst>
              <a:ext uri="{FF2B5EF4-FFF2-40B4-BE49-F238E27FC236}">
                <a16:creationId xmlns:a16="http://schemas.microsoft.com/office/drawing/2014/main" id="{689A2614-855C-3C7A-B5D5-AD535E129F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3174" y="279206"/>
            <a:ext cx="7036513" cy="55108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CBEAB3A-1AD0-FB60-4E33-97DD27A5ED59}"/>
              </a:ext>
            </a:extLst>
          </p:cNvPr>
          <p:cNvSpPr txBox="1"/>
          <p:nvPr/>
        </p:nvSpPr>
        <p:spPr>
          <a:xfrm>
            <a:off x="5201106" y="5606475"/>
            <a:ext cx="6097162" cy="646331"/>
          </a:xfrm>
          <a:prstGeom prst="rect">
            <a:avLst/>
          </a:prstGeom>
          <a:noFill/>
        </p:spPr>
        <p:txBody>
          <a:bodyPr wrap="square">
            <a:spAutoFit/>
          </a:bodyPr>
          <a:lstStyle/>
          <a:p>
            <a:r>
              <a:rPr lang="en-GB" dirty="0">
                <a:hlinkClick r:id="rId5"/>
              </a:rPr>
              <a:t>Oxford-Cambridge Arc Spatial Framework - Consultation commences July 2021 - DLP Consultants</a:t>
            </a:r>
            <a:endParaRPr lang="en-GB" dirty="0"/>
          </a:p>
        </p:txBody>
      </p:sp>
      <p:sp>
        <p:nvSpPr>
          <p:cNvPr id="7" name="Rectangle 6">
            <a:extLst>
              <a:ext uri="{FF2B5EF4-FFF2-40B4-BE49-F238E27FC236}">
                <a16:creationId xmlns:a16="http://schemas.microsoft.com/office/drawing/2014/main" id="{B36D2228-F294-07AF-BF54-3C364C009B93}"/>
              </a:ext>
            </a:extLst>
          </p:cNvPr>
          <p:cNvSpPr/>
          <p:nvPr/>
        </p:nvSpPr>
        <p:spPr>
          <a:xfrm>
            <a:off x="6262981" y="432768"/>
            <a:ext cx="2266766" cy="1648718"/>
          </a:xfrm>
          <a:prstGeom prst="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8" name="Footer Placeholder 15">
            <a:extLst>
              <a:ext uri="{FF2B5EF4-FFF2-40B4-BE49-F238E27FC236}">
                <a16:creationId xmlns:a16="http://schemas.microsoft.com/office/drawing/2014/main" id="{CD19EE63-BF50-5796-76D8-53AB6A1D9A4C}"/>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34929896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22D455C-1455-235E-69F6-8B929BA09FC0}"/>
              </a:ext>
            </a:extLst>
          </p:cNvPr>
          <p:cNvSpPr>
            <a:spLocks noGrp="1" noChangeArrowheads="1"/>
          </p:cNvSpPr>
          <p:nvPr>
            <p:ph type="title"/>
          </p:nvPr>
        </p:nvSpPr>
        <p:spPr>
          <a:xfrm>
            <a:off x="609600" y="740534"/>
            <a:ext cx="5997638" cy="5483059"/>
          </a:xfrm>
        </p:spPr>
        <p:txBody>
          <a:bodyPr anchor="b">
            <a:normAutofit/>
          </a:bodyPr>
          <a:lstStyle/>
          <a:p>
            <a:pPr eaLnBrk="1" hangingPunct="1"/>
            <a:r>
              <a:rPr lang="en-GB" altLang="en-US" dirty="0"/>
              <a:t>NPPF: purpose of the planning system</a:t>
            </a:r>
            <a:endParaRPr lang="en-US" altLang="en-US" dirty="0"/>
          </a:p>
        </p:txBody>
      </p:sp>
      <p:sp>
        <p:nvSpPr>
          <p:cNvPr id="24579" name="Rectangle 3">
            <a:extLst>
              <a:ext uri="{FF2B5EF4-FFF2-40B4-BE49-F238E27FC236}">
                <a16:creationId xmlns:a16="http://schemas.microsoft.com/office/drawing/2014/main" id="{F2A3EE53-6891-9EF4-547D-031D12ED3698}"/>
              </a:ext>
            </a:extLst>
          </p:cNvPr>
          <p:cNvSpPr>
            <a:spLocks noGrp="1" noChangeArrowheads="1"/>
          </p:cNvSpPr>
          <p:nvPr>
            <p:ph idx="1"/>
          </p:nvPr>
        </p:nvSpPr>
        <p:spPr>
          <a:xfrm>
            <a:off x="5943909" y="538110"/>
            <a:ext cx="5865224" cy="5483059"/>
          </a:xfrm>
        </p:spPr>
        <p:txBody>
          <a:bodyPr>
            <a:normAutofit/>
          </a:bodyPr>
          <a:lstStyle/>
          <a:p>
            <a:pPr eaLnBrk="1" hangingPunct="1"/>
            <a:endParaRPr lang="en-GB" altLang="en-US" sz="1800" dirty="0"/>
          </a:p>
          <a:p>
            <a:pPr eaLnBrk="1" hangingPunct="1">
              <a:buFontTx/>
              <a:buNone/>
            </a:pPr>
            <a:r>
              <a:rPr lang="en-GB" sz="1800" b="0" i="0" dirty="0">
                <a:solidFill>
                  <a:srgbClr val="0B0C0C"/>
                </a:solidFill>
                <a:effectLst/>
              </a:rPr>
              <a:t>The </a:t>
            </a:r>
            <a:r>
              <a:rPr lang="en-GB" sz="1800" b="0" i="0" dirty="0">
                <a:solidFill>
                  <a:srgbClr val="1D70B8"/>
                </a:solidFill>
                <a:effectLst/>
                <a:hlinkClick r:id="rId3"/>
              </a:rPr>
              <a:t>National Planning Policy Framework (NPPF)</a:t>
            </a:r>
            <a:r>
              <a:rPr lang="en-GB" sz="1800" b="0" i="0" dirty="0">
                <a:solidFill>
                  <a:srgbClr val="0B0C0C"/>
                </a:solidFill>
                <a:effectLst/>
              </a:rPr>
              <a:t> sets out the Government’s planning policies for England and how these should be applied, including through Spatial Development Strategies. This is supplemented by </a:t>
            </a:r>
            <a:r>
              <a:rPr lang="en-GB" sz="1800" b="0" i="0" dirty="0">
                <a:solidFill>
                  <a:srgbClr val="1D70B8"/>
                </a:solidFill>
                <a:effectLst/>
                <a:hlinkClick r:id="rId4"/>
              </a:rPr>
              <a:t>Planning Practice Guidance.</a:t>
            </a:r>
            <a:endParaRPr lang="en-US" altLang="en-US" sz="1800" dirty="0"/>
          </a:p>
          <a:p>
            <a:pPr eaLnBrk="1" hangingPunct="1">
              <a:buFontTx/>
              <a:buNone/>
            </a:pPr>
            <a:endParaRPr lang="en-US" altLang="en-US" sz="1800" dirty="0"/>
          </a:p>
        </p:txBody>
      </p:sp>
      <p:sp>
        <p:nvSpPr>
          <p:cNvPr id="24584" name="Date Placeholder 3">
            <a:extLst>
              <a:ext uri="{FF2B5EF4-FFF2-40B4-BE49-F238E27FC236}">
                <a16:creationId xmlns:a16="http://schemas.microsoft.com/office/drawing/2014/main" id="{D14E27A8-9F51-B159-DB58-EEA8B9E37D42}"/>
              </a:ext>
            </a:extLst>
          </p:cNvPr>
          <p:cNvSpPr>
            <a:spLocks noGrp="1"/>
          </p:cNvSpPr>
          <p:nvPr>
            <p:ph type="dt" sz="half" idx="10"/>
          </p:nvPr>
        </p:nvSpPr>
        <p:spPr/>
        <p:txBody>
          <a:bodyPr/>
          <a:lstStyle/>
          <a:p>
            <a:pPr>
              <a:spcAft>
                <a:spcPts val="600"/>
              </a:spcAft>
            </a:pPr>
            <a:fld id="{519E3814-8E6D-46C8-8C68-F6524630DD61}" type="datetime1">
              <a:rPr lang="en-US" smtClean="0"/>
              <a:pPr>
                <a:spcAft>
                  <a:spcPts val="600"/>
                </a:spcAft>
              </a:pPr>
              <a:t>10/31/2024</a:t>
            </a:fld>
            <a:endParaRPr lang="en-US"/>
          </a:p>
        </p:txBody>
      </p:sp>
      <p:sp>
        <p:nvSpPr>
          <p:cNvPr id="24588"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29</a:t>
            </a:fld>
            <a:endParaRPr lang="en-US"/>
          </a:p>
        </p:txBody>
      </p:sp>
      <p:pic>
        <p:nvPicPr>
          <p:cNvPr id="5124" name="Picture 4">
            <a:extLst>
              <a:ext uri="{FF2B5EF4-FFF2-40B4-BE49-F238E27FC236}">
                <a16:creationId xmlns:a16="http://schemas.microsoft.com/office/drawing/2014/main" id="{24946C92-0B8C-FD86-2355-06722515FC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881" y="669645"/>
            <a:ext cx="4932883" cy="2769196"/>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15">
            <a:extLst>
              <a:ext uri="{FF2B5EF4-FFF2-40B4-BE49-F238E27FC236}">
                <a16:creationId xmlns:a16="http://schemas.microsoft.com/office/drawing/2014/main" id="{19E24407-D0F5-6A16-51D6-6911E30F419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5" name="Picture 2" descr="NPPF National Planning Policy Framework">
            <a:extLst>
              <a:ext uri="{FF2B5EF4-FFF2-40B4-BE49-F238E27FC236}">
                <a16:creationId xmlns:a16="http://schemas.microsoft.com/office/drawing/2014/main" id="{76AFAF6A-EBE4-65B5-DD34-1B05FC14A4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7195" y="3057832"/>
            <a:ext cx="2867141" cy="1903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738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22D455C-1455-235E-69F6-8B929BA09FC0}"/>
              </a:ext>
            </a:extLst>
          </p:cNvPr>
          <p:cNvSpPr>
            <a:spLocks noGrp="1" noChangeArrowheads="1"/>
          </p:cNvSpPr>
          <p:nvPr>
            <p:ph type="title"/>
          </p:nvPr>
        </p:nvSpPr>
        <p:spPr>
          <a:xfrm>
            <a:off x="609600" y="740534"/>
            <a:ext cx="5997638" cy="5483059"/>
          </a:xfrm>
        </p:spPr>
        <p:txBody>
          <a:bodyPr anchor="b">
            <a:normAutofit/>
          </a:bodyPr>
          <a:lstStyle/>
          <a:p>
            <a:pPr eaLnBrk="1" hangingPunct="1"/>
            <a:r>
              <a:rPr lang="en-GB" altLang="en-US" dirty="0"/>
              <a:t>NPPF: purpose of the planning system</a:t>
            </a:r>
            <a:endParaRPr lang="en-US" altLang="en-US" dirty="0"/>
          </a:p>
        </p:txBody>
      </p:sp>
      <p:sp>
        <p:nvSpPr>
          <p:cNvPr id="24579" name="Rectangle 3">
            <a:extLst>
              <a:ext uri="{FF2B5EF4-FFF2-40B4-BE49-F238E27FC236}">
                <a16:creationId xmlns:a16="http://schemas.microsoft.com/office/drawing/2014/main" id="{F2A3EE53-6891-9EF4-547D-031D12ED3698}"/>
              </a:ext>
            </a:extLst>
          </p:cNvPr>
          <p:cNvSpPr>
            <a:spLocks noGrp="1" noChangeArrowheads="1"/>
          </p:cNvSpPr>
          <p:nvPr>
            <p:ph idx="1"/>
          </p:nvPr>
        </p:nvSpPr>
        <p:spPr>
          <a:xfrm>
            <a:off x="5943909" y="538110"/>
            <a:ext cx="5865224" cy="5483059"/>
          </a:xfrm>
        </p:spPr>
        <p:txBody>
          <a:bodyPr>
            <a:normAutofit/>
          </a:bodyPr>
          <a:lstStyle/>
          <a:p>
            <a:pPr eaLnBrk="1" hangingPunct="1"/>
            <a:endParaRPr lang="en-GB" altLang="en-US" sz="1800" dirty="0"/>
          </a:p>
          <a:p>
            <a:pPr eaLnBrk="1" hangingPunct="1"/>
            <a:r>
              <a:rPr lang="en-GB" altLang="en-US" sz="1800" dirty="0"/>
              <a:t>the NPPF emphasises the </a:t>
            </a:r>
            <a:r>
              <a:rPr lang="en-GB" altLang="en-US" sz="1800" i="1" dirty="0"/>
              <a:t>positive</a:t>
            </a:r>
            <a:r>
              <a:rPr lang="en-GB" altLang="en-US" sz="1800" dirty="0"/>
              <a:t>, rather than the </a:t>
            </a:r>
            <a:r>
              <a:rPr lang="en-GB" altLang="en-US" sz="1800" i="1" dirty="0"/>
              <a:t>controlling</a:t>
            </a:r>
            <a:r>
              <a:rPr lang="en-GB" altLang="en-US" sz="1800" dirty="0"/>
              <a:t> or </a:t>
            </a:r>
            <a:r>
              <a:rPr lang="en-GB" altLang="en-US" sz="1800" i="1" dirty="0"/>
              <a:t>regulatory</a:t>
            </a:r>
            <a:r>
              <a:rPr lang="en-GB" altLang="en-US" sz="1800" dirty="0"/>
              <a:t>, side of planning, to contribute to the achievement of sustainable development</a:t>
            </a:r>
          </a:p>
          <a:p>
            <a:pPr eaLnBrk="1" hangingPunct="1"/>
            <a:r>
              <a:rPr lang="en-GB" altLang="en-US" sz="1800" dirty="0"/>
              <a:t>Plans and decisions should be based on the real world e.g. a sound “evidence base”, an understanding of economic viability etc.  </a:t>
            </a:r>
          </a:p>
          <a:p>
            <a:pPr eaLnBrk="1" hangingPunct="1"/>
            <a:r>
              <a:rPr lang="en-GB" altLang="en-US" sz="1800" dirty="0"/>
              <a:t>3 mutually dependent elements:</a:t>
            </a:r>
          </a:p>
          <a:p>
            <a:pPr lvl="1" eaLnBrk="1" hangingPunct="1">
              <a:buFontTx/>
              <a:buNone/>
            </a:pPr>
            <a:r>
              <a:rPr lang="en-GB" altLang="en-US" dirty="0"/>
              <a:t>	- economic, social, environmental</a:t>
            </a:r>
          </a:p>
          <a:p>
            <a:pPr eaLnBrk="1" hangingPunct="1">
              <a:buFontTx/>
              <a:buNone/>
            </a:pPr>
            <a:endParaRPr lang="en-US" altLang="en-US" sz="1800" dirty="0"/>
          </a:p>
        </p:txBody>
      </p:sp>
      <p:sp>
        <p:nvSpPr>
          <p:cNvPr id="24584" name="Date Placeholder 3">
            <a:extLst>
              <a:ext uri="{FF2B5EF4-FFF2-40B4-BE49-F238E27FC236}">
                <a16:creationId xmlns:a16="http://schemas.microsoft.com/office/drawing/2014/main" id="{D14E27A8-9F51-B159-DB58-EEA8B9E37D42}"/>
              </a:ext>
            </a:extLst>
          </p:cNvPr>
          <p:cNvSpPr>
            <a:spLocks noGrp="1"/>
          </p:cNvSpPr>
          <p:nvPr>
            <p:ph type="dt" sz="half" idx="10"/>
          </p:nvPr>
        </p:nvSpPr>
        <p:spPr/>
        <p:txBody>
          <a:bodyPr/>
          <a:lstStyle/>
          <a:p>
            <a:pPr>
              <a:spcAft>
                <a:spcPts val="600"/>
              </a:spcAft>
            </a:pPr>
            <a:fld id="{519E3814-8E6D-46C8-8C68-F6524630DD61}" type="datetime1">
              <a:rPr lang="en-US" smtClean="0"/>
              <a:pPr>
                <a:spcAft>
                  <a:spcPts val="600"/>
                </a:spcAft>
              </a:pPr>
              <a:t>10/31/2024</a:t>
            </a:fld>
            <a:endParaRPr lang="en-US"/>
          </a:p>
        </p:txBody>
      </p:sp>
      <p:sp>
        <p:nvSpPr>
          <p:cNvPr id="24588"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30</a:t>
            </a:fld>
            <a:endParaRPr lang="en-US"/>
          </a:p>
        </p:txBody>
      </p:sp>
      <p:sp>
        <p:nvSpPr>
          <p:cNvPr id="3" name="TextBox 2">
            <a:extLst>
              <a:ext uri="{FF2B5EF4-FFF2-40B4-BE49-F238E27FC236}">
                <a16:creationId xmlns:a16="http://schemas.microsoft.com/office/drawing/2014/main" id="{CF07A92D-9139-66EB-F251-E0FEA674A0A6}"/>
              </a:ext>
            </a:extLst>
          </p:cNvPr>
          <p:cNvSpPr txBox="1"/>
          <p:nvPr/>
        </p:nvSpPr>
        <p:spPr>
          <a:xfrm>
            <a:off x="5964207" y="4796777"/>
            <a:ext cx="6097162" cy="646331"/>
          </a:xfrm>
          <a:prstGeom prst="rect">
            <a:avLst/>
          </a:prstGeom>
          <a:noFill/>
        </p:spPr>
        <p:txBody>
          <a:bodyPr wrap="square">
            <a:spAutoFit/>
          </a:bodyPr>
          <a:lstStyle/>
          <a:p>
            <a:pPr eaLnBrk="1" hangingPunct="1"/>
            <a:r>
              <a:rPr lang="en-GB" sz="1800" dirty="0">
                <a:hlinkClick r:id="rId3"/>
              </a:rPr>
              <a:t>National Planning Policy Framework (publishing.service.gov.uk)</a:t>
            </a:r>
            <a:endParaRPr lang="en-GB" altLang="en-US" sz="2000" dirty="0"/>
          </a:p>
        </p:txBody>
      </p:sp>
      <p:pic>
        <p:nvPicPr>
          <p:cNvPr id="5124" name="Picture 4">
            <a:extLst>
              <a:ext uri="{FF2B5EF4-FFF2-40B4-BE49-F238E27FC236}">
                <a16:creationId xmlns:a16="http://schemas.microsoft.com/office/drawing/2014/main" id="{24946C92-0B8C-FD86-2355-06722515FC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881" y="669645"/>
            <a:ext cx="4932883" cy="2769196"/>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15">
            <a:extLst>
              <a:ext uri="{FF2B5EF4-FFF2-40B4-BE49-F238E27FC236}">
                <a16:creationId xmlns:a16="http://schemas.microsoft.com/office/drawing/2014/main" id="{19E24407-D0F5-6A16-51D6-6911E30F419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5" name="Picture 2" descr="NPPF National Planning Policy Framework">
            <a:extLst>
              <a:ext uri="{FF2B5EF4-FFF2-40B4-BE49-F238E27FC236}">
                <a16:creationId xmlns:a16="http://schemas.microsoft.com/office/drawing/2014/main" id="{76AFAF6A-EBE4-65B5-DD34-1B05FC14A4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7195" y="3057832"/>
            <a:ext cx="2867141" cy="19039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C092D2F-4787-F717-22AF-82D969E32D82}"/>
              </a:ext>
            </a:extLst>
          </p:cNvPr>
          <p:cNvSpPr>
            <a:spLocks noGrp="1" noChangeArrowheads="1"/>
          </p:cNvSpPr>
          <p:nvPr>
            <p:ph type="title"/>
          </p:nvPr>
        </p:nvSpPr>
        <p:spPr>
          <a:xfrm>
            <a:off x="1017431" y="1537022"/>
            <a:ext cx="3710319" cy="4132257"/>
          </a:xfrm>
        </p:spPr>
        <p:txBody>
          <a:bodyPr anchor="t">
            <a:normAutofit/>
          </a:bodyPr>
          <a:lstStyle/>
          <a:p>
            <a:pPr algn="r" eaLnBrk="1" hangingPunct="1"/>
            <a:r>
              <a:rPr lang="en-GB" altLang="en-US" dirty="0"/>
              <a:t>NPPF and decision making</a:t>
            </a:r>
          </a:p>
        </p:txBody>
      </p:sp>
      <p:sp>
        <p:nvSpPr>
          <p:cNvPr id="37891" name="Rectangle 3">
            <a:extLst>
              <a:ext uri="{FF2B5EF4-FFF2-40B4-BE49-F238E27FC236}">
                <a16:creationId xmlns:a16="http://schemas.microsoft.com/office/drawing/2014/main" id="{78111BEB-5332-364B-EE7D-11F643EB9220}"/>
              </a:ext>
            </a:extLst>
          </p:cNvPr>
          <p:cNvSpPr>
            <a:spLocks noGrp="1" noChangeArrowheads="1"/>
          </p:cNvSpPr>
          <p:nvPr>
            <p:ph idx="1"/>
          </p:nvPr>
        </p:nvSpPr>
        <p:spPr>
          <a:xfrm>
            <a:off x="5455920" y="1512141"/>
            <a:ext cx="5019247" cy="4157138"/>
          </a:xfrm>
        </p:spPr>
        <p:txBody>
          <a:bodyPr>
            <a:normAutofit/>
          </a:bodyPr>
          <a:lstStyle/>
          <a:p>
            <a:pPr eaLnBrk="1" hangingPunct="1"/>
            <a:r>
              <a:rPr lang="en-GB" altLang="en-US" sz="1700"/>
              <a:t>Local planning authorities should:</a:t>
            </a:r>
          </a:p>
          <a:p>
            <a:pPr lvl="1" eaLnBrk="1" hangingPunct="1"/>
            <a:r>
              <a:rPr lang="en-GB" altLang="en-US" sz="1700" b="1"/>
              <a:t>approve development proposals</a:t>
            </a:r>
            <a:r>
              <a:rPr lang="en-GB" altLang="en-US" sz="1700"/>
              <a:t> that accord with statutory plans without delay; and</a:t>
            </a:r>
          </a:p>
          <a:p>
            <a:pPr lvl="1" eaLnBrk="1" hangingPunct="1"/>
            <a:r>
              <a:rPr lang="en-GB" altLang="en-US" sz="1700" b="1"/>
              <a:t>grant permission</a:t>
            </a:r>
            <a:r>
              <a:rPr lang="en-GB" altLang="en-US" sz="1700"/>
              <a:t> where the plan is absent, silent, indeterminate or where relevant policies are out of date…………………..</a:t>
            </a:r>
            <a:r>
              <a:rPr lang="en-GB" altLang="en-US" sz="1700" i="1"/>
              <a:t>unless</a:t>
            </a:r>
          </a:p>
          <a:p>
            <a:pPr lvl="1" eaLnBrk="1" hangingPunct="1"/>
            <a:r>
              <a:rPr lang="en-GB" altLang="en-US" sz="1700" i="1"/>
              <a:t>….adverse impacts of allowing development would </a:t>
            </a:r>
            <a:r>
              <a:rPr lang="en-GB" altLang="en-US" sz="1700" b="1" i="1"/>
              <a:t>significantly and demonstrably</a:t>
            </a:r>
            <a:r>
              <a:rPr lang="en-GB" altLang="en-US" sz="1700" i="1"/>
              <a:t> outweigh the benefits, when assessed against the policies in the Framework taken as a whole</a:t>
            </a:r>
          </a:p>
          <a:p>
            <a:pPr lvl="1" eaLnBrk="1" hangingPunct="1"/>
            <a:endParaRPr lang="en-GB" altLang="en-US" sz="1700"/>
          </a:p>
        </p:txBody>
      </p:sp>
      <p:sp>
        <p:nvSpPr>
          <p:cNvPr id="37896" name="Date Placeholder 3">
            <a:extLst>
              <a:ext uri="{FF2B5EF4-FFF2-40B4-BE49-F238E27FC236}">
                <a16:creationId xmlns:a16="http://schemas.microsoft.com/office/drawing/2014/main" id="{BB22FCC8-3D16-52CB-A015-ACB8A32E3382}"/>
              </a:ext>
            </a:extLst>
          </p:cNvPr>
          <p:cNvSpPr>
            <a:spLocks noGrp="1"/>
          </p:cNvSpPr>
          <p:nvPr>
            <p:ph type="dt" sz="half" idx="10"/>
          </p:nvPr>
        </p:nvSpPr>
        <p:spPr/>
        <p:txBody>
          <a:bodyPr/>
          <a:lstStyle/>
          <a:p>
            <a:pPr>
              <a:spcAft>
                <a:spcPts val="600"/>
              </a:spcAft>
            </a:pPr>
            <a:fld id="{5A5C90DC-DB5C-4C88-86F1-8EA0ACFEB7F6}" type="datetime1">
              <a:rPr lang="en-US" smtClean="0"/>
              <a:pPr>
                <a:spcAft>
                  <a:spcPts val="600"/>
                </a:spcAft>
              </a:pPr>
              <a:t>10/31/2024</a:t>
            </a:fld>
            <a:endParaRPr lang="en-US"/>
          </a:p>
        </p:txBody>
      </p:sp>
      <p:sp>
        <p:nvSpPr>
          <p:cNvPr id="37900" name="Slide Number Placeholder 5">
            <a:extLst>
              <a:ext uri="{FF2B5EF4-FFF2-40B4-BE49-F238E27FC236}">
                <a16:creationId xmlns:a16="http://schemas.microsoft.com/office/drawing/2014/main" id="{1371EB49-634B-3460-68CA-8802A91D801C}"/>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31</a:t>
            </a:fld>
            <a:endParaRPr lang="en-US"/>
          </a:p>
        </p:txBody>
      </p:sp>
      <p:pic>
        <p:nvPicPr>
          <p:cNvPr id="2" name="Picture 2" descr="The Revised NPPF: a missed opportunity | PNPR - Strategic, results-driven  public relations">
            <a:extLst>
              <a:ext uri="{FF2B5EF4-FFF2-40B4-BE49-F238E27FC236}">
                <a16:creationId xmlns:a16="http://schemas.microsoft.com/office/drawing/2014/main" id="{0B810DB2-6F38-1A02-D5E1-969A32CB5E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937" y="3937751"/>
            <a:ext cx="2857500" cy="230505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15">
            <a:extLst>
              <a:ext uri="{FF2B5EF4-FFF2-40B4-BE49-F238E27FC236}">
                <a16:creationId xmlns:a16="http://schemas.microsoft.com/office/drawing/2014/main" id="{2E4399CA-BA98-2A0F-E006-19C8A8503EE8}"/>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585E8-5378-4D41-5471-CEDCE8AA97A4}"/>
              </a:ext>
            </a:extLst>
          </p:cNvPr>
          <p:cNvSpPr>
            <a:spLocks noGrp="1"/>
          </p:cNvSpPr>
          <p:nvPr>
            <p:ph type="title"/>
          </p:nvPr>
        </p:nvSpPr>
        <p:spPr>
          <a:xfrm>
            <a:off x="612648" y="548640"/>
            <a:ext cx="6230604" cy="1132258"/>
          </a:xfrm>
        </p:spPr>
        <p:txBody>
          <a:bodyPr/>
          <a:lstStyle/>
          <a:p>
            <a:r>
              <a:rPr lang="en-GB" dirty="0"/>
              <a:t>Spatial Development Strategy Examples </a:t>
            </a:r>
          </a:p>
        </p:txBody>
      </p:sp>
      <p:sp>
        <p:nvSpPr>
          <p:cNvPr id="3" name="Content Placeholder 2">
            <a:extLst>
              <a:ext uri="{FF2B5EF4-FFF2-40B4-BE49-F238E27FC236}">
                <a16:creationId xmlns:a16="http://schemas.microsoft.com/office/drawing/2014/main" id="{D7B68DEC-D8DA-EC18-B1DA-063DD06764CE}"/>
              </a:ext>
            </a:extLst>
          </p:cNvPr>
          <p:cNvSpPr>
            <a:spLocks noGrp="1"/>
          </p:cNvSpPr>
          <p:nvPr>
            <p:ph idx="1"/>
          </p:nvPr>
        </p:nvSpPr>
        <p:spPr>
          <a:xfrm>
            <a:off x="612648" y="3429000"/>
            <a:ext cx="4775430" cy="2880360"/>
          </a:xfrm>
        </p:spPr>
        <p:txBody>
          <a:bodyPr>
            <a:normAutofit fontScale="92500" lnSpcReduction="10000"/>
          </a:bodyPr>
          <a:lstStyle/>
          <a:p>
            <a:r>
              <a:rPr lang="en-GB" dirty="0">
                <a:hlinkClick r:id="rId3"/>
              </a:rPr>
              <a:t>Spatial Framework – Bristol Temple Quarter</a:t>
            </a:r>
            <a:endParaRPr lang="en-GB" dirty="0"/>
          </a:p>
          <a:p>
            <a:r>
              <a:rPr lang="en-GB" dirty="0">
                <a:hlinkClick r:id="rId4"/>
              </a:rPr>
              <a:t>Spatial-Framework-Core-Approach-Dec-2019.pdf (yorkshiredales.org.uk)</a:t>
            </a:r>
            <a:endParaRPr lang="en-GB" dirty="0"/>
          </a:p>
          <a:p>
            <a:r>
              <a:rPr lang="en-GB" dirty="0">
                <a:hlinkClick r:id="rId5"/>
              </a:rPr>
              <a:t>Non Statutory Spatial Framework Phase 1 (cambridgeshirepeterborough-ca.gov.uk)</a:t>
            </a:r>
            <a:endParaRPr lang="en-GB" dirty="0"/>
          </a:p>
        </p:txBody>
      </p:sp>
      <p:pic>
        <p:nvPicPr>
          <p:cNvPr id="6" name="Picture 5">
            <a:extLst>
              <a:ext uri="{FF2B5EF4-FFF2-40B4-BE49-F238E27FC236}">
                <a16:creationId xmlns:a16="http://schemas.microsoft.com/office/drawing/2014/main" id="{0257E34B-F021-7B4E-1C7D-CA99CE350EB5}"/>
              </a:ext>
            </a:extLst>
          </p:cNvPr>
          <p:cNvPicPr>
            <a:picLocks noChangeAspect="1"/>
          </p:cNvPicPr>
          <p:nvPr/>
        </p:nvPicPr>
        <p:blipFill rotWithShape="1">
          <a:blip r:embed="rId6"/>
          <a:srcRect l="23715" t="22508" r="27347" b="4672"/>
          <a:stretch/>
        </p:blipFill>
        <p:spPr>
          <a:xfrm>
            <a:off x="5476567" y="13014"/>
            <a:ext cx="6715433" cy="6661788"/>
          </a:xfrm>
          <a:prstGeom prst="rect">
            <a:avLst/>
          </a:prstGeom>
        </p:spPr>
      </p:pic>
      <p:sp>
        <p:nvSpPr>
          <p:cNvPr id="8" name="TextBox 7">
            <a:extLst>
              <a:ext uri="{FF2B5EF4-FFF2-40B4-BE49-F238E27FC236}">
                <a16:creationId xmlns:a16="http://schemas.microsoft.com/office/drawing/2014/main" id="{CFBEBCA4-AA38-CA39-AF0C-AEA1FBB2E6E3}"/>
              </a:ext>
            </a:extLst>
          </p:cNvPr>
          <p:cNvSpPr txBox="1"/>
          <p:nvPr/>
        </p:nvSpPr>
        <p:spPr>
          <a:xfrm>
            <a:off x="612648" y="1908617"/>
            <a:ext cx="4775430" cy="1323439"/>
          </a:xfrm>
          <a:prstGeom prst="rect">
            <a:avLst/>
          </a:prstGeom>
          <a:noFill/>
        </p:spPr>
        <p:txBody>
          <a:bodyPr wrap="square">
            <a:spAutoFit/>
          </a:bodyPr>
          <a:lstStyle/>
          <a:p>
            <a:r>
              <a:rPr lang="en-GB" sz="2000" b="0" i="0" dirty="0">
                <a:solidFill>
                  <a:srgbClr val="0B0C0C"/>
                </a:solidFill>
                <a:effectLst/>
              </a:rPr>
              <a:t>Spatial Development Strategies provide strategic policies for the development and use of land in the area they cover.</a:t>
            </a:r>
            <a:endParaRPr lang="en-GB" sz="2000" dirty="0"/>
          </a:p>
        </p:txBody>
      </p:sp>
    </p:spTree>
    <p:extLst>
      <p:ext uri="{BB962C8B-B14F-4D97-AF65-F5344CB8AC3E}">
        <p14:creationId xmlns:p14="http://schemas.microsoft.com/office/powerpoint/2010/main" val="35703035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62C68E3-9A9E-74C2-C265-9AD749189679}"/>
              </a:ext>
            </a:extLst>
          </p:cNvPr>
          <p:cNvSpPr>
            <a:spLocks noGrp="1" noChangeArrowheads="1"/>
          </p:cNvSpPr>
          <p:nvPr>
            <p:ph type="title"/>
          </p:nvPr>
        </p:nvSpPr>
        <p:spPr>
          <a:xfrm>
            <a:off x="6796844" y="474333"/>
            <a:ext cx="4563883" cy="2146300"/>
          </a:xfrm>
        </p:spPr>
        <p:txBody>
          <a:bodyPr anchor="b">
            <a:normAutofit/>
          </a:bodyPr>
          <a:lstStyle/>
          <a:p>
            <a:pPr eaLnBrk="1" hangingPunct="1"/>
            <a:r>
              <a:rPr lang="en-GB" altLang="en-US"/>
              <a:t>NPPF, plan-making and delivery</a:t>
            </a:r>
          </a:p>
        </p:txBody>
      </p:sp>
      <p:sp>
        <p:nvSpPr>
          <p:cNvPr id="25603" name="Rectangle 3">
            <a:extLst>
              <a:ext uri="{FF2B5EF4-FFF2-40B4-BE49-F238E27FC236}">
                <a16:creationId xmlns:a16="http://schemas.microsoft.com/office/drawing/2014/main" id="{9D96F3ED-CF61-DE33-B103-3384123D465C}"/>
              </a:ext>
            </a:extLst>
          </p:cNvPr>
          <p:cNvSpPr>
            <a:spLocks noGrp="1" noChangeArrowheads="1"/>
          </p:cNvSpPr>
          <p:nvPr>
            <p:ph idx="1"/>
          </p:nvPr>
        </p:nvSpPr>
        <p:spPr>
          <a:xfrm>
            <a:off x="6796844" y="2767953"/>
            <a:ext cx="4563883" cy="3461013"/>
          </a:xfrm>
        </p:spPr>
        <p:txBody>
          <a:bodyPr>
            <a:normAutofit/>
          </a:bodyPr>
          <a:lstStyle/>
          <a:p>
            <a:pPr eaLnBrk="1" hangingPunct="1">
              <a:lnSpc>
                <a:spcPct val="110000"/>
              </a:lnSpc>
            </a:pPr>
            <a:r>
              <a:rPr lang="en-GB" altLang="en-US" sz="1500"/>
              <a:t>Local plan must show how objectively assessed development needs can be met in a (locally) sustainable way </a:t>
            </a:r>
          </a:p>
          <a:p>
            <a:pPr eaLnBrk="1" hangingPunct="1">
              <a:lnSpc>
                <a:spcPct val="110000"/>
              </a:lnSpc>
            </a:pPr>
            <a:r>
              <a:rPr lang="en-GB" altLang="en-US" sz="1500"/>
              <a:t>Take into account local circumstances and market signals… to inform judgements about demand</a:t>
            </a:r>
          </a:p>
          <a:p>
            <a:pPr eaLnBrk="1" hangingPunct="1">
              <a:lnSpc>
                <a:spcPct val="110000"/>
              </a:lnSpc>
            </a:pPr>
            <a:r>
              <a:rPr lang="en-GB" altLang="en-US" sz="1500"/>
              <a:t>Only where there would be significant and demonstrable adverse affects which outweigh the benefits when assessed against the framework as a whole – should a development need not be met</a:t>
            </a:r>
          </a:p>
          <a:p>
            <a:pPr eaLnBrk="1" hangingPunct="1">
              <a:lnSpc>
                <a:spcPct val="110000"/>
              </a:lnSpc>
              <a:buFontTx/>
              <a:buNone/>
            </a:pPr>
            <a:endParaRPr lang="en-GB" altLang="en-US" sz="1500"/>
          </a:p>
        </p:txBody>
      </p:sp>
      <p:sp>
        <p:nvSpPr>
          <p:cNvPr id="25609" name="Date Placeholder 6">
            <a:extLst>
              <a:ext uri="{FF2B5EF4-FFF2-40B4-BE49-F238E27FC236}">
                <a16:creationId xmlns:a16="http://schemas.microsoft.com/office/drawing/2014/main" id="{B1454B6D-1602-57A6-8D11-CB2C06E70041}"/>
              </a:ext>
            </a:extLst>
          </p:cNvPr>
          <p:cNvSpPr>
            <a:spLocks noGrp="1"/>
          </p:cNvSpPr>
          <p:nvPr>
            <p:ph type="dt" sz="half" idx="10"/>
          </p:nvPr>
        </p:nvSpPr>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25613"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33</a:t>
            </a:fld>
            <a:endParaRPr lang="en-US"/>
          </a:p>
        </p:txBody>
      </p:sp>
      <p:pic>
        <p:nvPicPr>
          <p:cNvPr id="2" name="Picture 2" descr="Oxford-Cambridge Arc Spatial Framework - Consultation commences July 2021 -  DLP Consultants">
            <a:extLst>
              <a:ext uri="{FF2B5EF4-FFF2-40B4-BE49-F238E27FC236}">
                <a16:creationId xmlns:a16="http://schemas.microsoft.com/office/drawing/2014/main" id="{BD9DDA2E-6092-04CD-CFD7-478FADFE1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398"/>
            <a:ext cx="6566988" cy="514310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2F019165-620A-4B0A-EF2D-D14B2EB80C45}"/>
              </a:ext>
            </a:extLst>
          </p:cNvPr>
          <p:cNvSpPr/>
          <p:nvPr/>
        </p:nvSpPr>
        <p:spPr>
          <a:xfrm>
            <a:off x="1221527" y="1863701"/>
            <a:ext cx="4299773" cy="1619395"/>
          </a:xfrm>
          <a:prstGeom prst="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Footer Placeholder 15">
            <a:extLst>
              <a:ext uri="{FF2B5EF4-FFF2-40B4-BE49-F238E27FC236}">
                <a16:creationId xmlns:a16="http://schemas.microsoft.com/office/drawing/2014/main" id="{093734AF-22A3-DAD7-72D9-F4B2827A8BE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29D958C-3969-1F13-61D7-1D919C4943D3}"/>
              </a:ext>
            </a:extLst>
          </p:cNvPr>
          <p:cNvSpPr>
            <a:spLocks noGrp="1"/>
          </p:cNvSpPr>
          <p:nvPr>
            <p:ph type="title"/>
          </p:nvPr>
        </p:nvSpPr>
        <p:spPr bwMode="auto">
          <a:xfrm>
            <a:off x="619760" y="548640"/>
            <a:ext cx="4421472" cy="165608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a:bodyPr>
          <a:lstStyle/>
          <a:p>
            <a:r>
              <a:rPr lang="en-GB" altLang="en-US" sz="3300"/>
              <a:t>Local Plan – </a:t>
            </a:r>
            <a:br>
              <a:rPr lang="en-GB" altLang="en-US" sz="3300"/>
            </a:br>
            <a:r>
              <a:rPr lang="en-GB" altLang="en-US" sz="3300"/>
              <a:t>sets the context for making decisions</a:t>
            </a:r>
          </a:p>
        </p:txBody>
      </p:sp>
      <p:sp>
        <p:nvSpPr>
          <p:cNvPr id="14339" name="Content Placeholder 2">
            <a:extLst>
              <a:ext uri="{FF2B5EF4-FFF2-40B4-BE49-F238E27FC236}">
                <a16:creationId xmlns:a16="http://schemas.microsoft.com/office/drawing/2014/main" id="{69423E35-730D-D410-60AB-659E6C152CEE}"/>
              </a:ext>
            </a:extLst>
          </p:cNvPr>
          <p:cNvSpPr>
            <a:spLocks noGrp="1"/>
          </p:cNvSpPr>
          <p:nvPr>
            <p:ph idx="1"/>
          </p:nvPr>
        </p:nvSpPr>
        <p:spPr bwMode="auto">
          <a:xfrm>
            <a:off x="619759" y="2316480"/>
            <a:ext cx="4421473" cy="39065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r>
              <a:rPr lang="en-GB" altLang="en-US" sz="1800"/>
              <a:t>Allocates land for development</a:t>
            </a:r>
          </a:p>
          <a:p>
            <a:r>
              <a:rPr lang="en-GB" altLang="en-US" sz="1800"/>
              <a:t>Includes policies for determining planning applications</a:t>
            </a:r>
          </a:p>
          <a:p>
            <a:endParaRPr lang="en-GB" altLang="en-US" sz="1800"/>
          </a:p>
        </p:txBody>
      </p:sp>
      <p:sp>
        <p:nvSpPr>
          <p:cNvPr id="14347"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p:txBody>
          <a:bodyPr/>
          <a:lstStyle/>
          <a:p>
            <a:pPr>
              <a:spcAft>
                <a:spcPts val="600"/>
              </a:spcAft>
            </a:pPr>
            <a:fld id="{BA73C985-3593-4DEC-BA3A-7366ACDB343A}" type="datetime1">
              <a:rPr lang="en-US" smtClean="0"/>
              <a:pPr>
                <a:spcAft>
                  <a:spcPts val="600"/>
                </a:spcAft>
              </a:pPr>
              <a:t>10/31/2024</a:t>
            </a:fld>
            <a:endParaRPr lang="en-US"/>
          </a:p>
        </p:txBody>
      </p:sp>
      <p:sp>
        <p:nvSpPr>
          <p:cNvPr id="14351" name="Slide Number Placeholder 22">
            <a:extLst>
              <a:ext uri="{FF2B5EF4-FFF2-40B4-BE49-F238E27FC236}">
                <a16:creationId xmlns:a16="http://schemas.microsoft.com/office/drawing/2014/main" id="{2C5907CD-1B02-A8C5-66E9-00CDC0BD57D0}"/>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34</a:t>
            </a:fld>
            <a:endParaRPr lang="en-US"/>
          </a:p>
        </p:txBody>
      </p:sp>
      <p:pic>
        <p:nvPicPr>
          <p:cNvPr id="14340" name="Picture 2" descr="C:\Users\alison talkington\Pictures\manchester%20loft%20extension2.jpg">
            <a:extLst>
              <a:ext uri="{FF2B5EF4-FFF2-40B4-BE49-F238E27FC236}">
                <a16:creationId xmlns:a16="http://schemas.microsoft.com/office/drawing/2014/main" id="{DAA707D5-615D-1BB4-1C93-D058238204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6089600" y="420885"/>
            <a:ext cx="5680364" cy="3783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341" name="Picture 3" descr="C:\Users\alison talkington\Pictures\Local-Plan-key-diagram.jpg">
            <a:extLst>
              <a:ext uri="{FF2B5EF4-FFF2-40B4-BE49-F238E27FC236}">
                <a16:creationId xmlns:a16="http://schemas.microsoft.com/office/drawing/2014/main" id="{B506E83F-8544-A791-D068-581D74C49EC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6096001" y="4253345"/>
            <a:ext cx="2813793" cy="21837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342" name="Picture 4" descr="C:\Users\alison talkington\Pictures\planning.jpg">
            <a:extLst>
              <a:ext uri="{FF2B5EF4-FFF2-40B4-BE49-F238E27FC236}">
                <a16:creationId xmlns:a16="http://schemas.microsoft.com/office/drawing/2014/main" id="{E821DC8D-67F9-35A9-05E7-4CB44096EA7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8962568" y="4253345"/>
            <a:ext cx="2813797" cy="21837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Footer Placeholder 15">
            <a:extLst>
              <a:ext uri="{FF2B5EF4-FFF2-40B4-BE49-F238E27FC236}">
                <a16:creationId xmlns:a16="http://schemas.microsoft.com/office/drawing/2014/main" id="{B074A796-3CB5-AEBC-EF27-6DDFECCDDB51}"/>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DB27772E-8B51-B528-438A-680DF534CE7A}"/>
              </a:ext>
            </a:extLst>
          </p:cNvPr>
          <p:cNvSpPr>
            <a:spLocks noGrp="1"/>
          </p:cNvSpPr>
          <p:nvPr>
            <p:ph type="title"/>
          </p:nvPr>
        </p:nvSpPr>
        <p:spPr>
          <a:xfrm>
            <a:off x="614681" y="548640"/>
            <a:ext cx="3553412" cy="1648943"/>
          </a:xfrm>
        </p:spPr>
        <p:txBody>
          <a:bodyPr anchor="t">
            <a:normAutofit/>
          </a:bodyPr>
          <a:lstStyle/>
          <a:p>
            <a:r>
              <a:rPr lang="en-US" altLang="en-US" dirty="0"/>
              <a:t>Local plans…</a:t>
            </a:r>
          </a:p>
        </p:txBody>
      </p:sp>
      <p:sp>
        <p:nvSpPr>
          <p:cNvPr id="27651" name="Content Placeholder 2">
            <a:extLst>
              <a:ext uri="{FF2B5EF4-FFF2-40B4-BE49-F238E27FC236}">
                <a16:creationId xmlns:a16="http://schemas.microsoft.com/office/drawing/2014/main" id="{DCDDB10E-342D-DF61-9BAD-35E3DDC27E66}"/>
              </a:ext>
            </a:extLst>
          </p:cNvPr>
          <p:cNvSpPr>
            <a:spLocks noGrp="1"/>
          </p:cNvSpPr>
          <p:nvPr>
            <p:ph idx="1"/>
          </p:nvPr>
        </p:nvSpPr>
        <p:spPr>
          <a:xfrm>
            <a:off x="614680" y="1288026"/>
            <a:ext cx="3943360" cy="5150874"/>
          </a:xfrm>
        </p:spPr>
        <p:txBody>
          <a:bodyPr>
            <a:normAutofit/>
          </a:bodyPr>
          <a:lstStyle/>
          <a:p>
            <a:pPr>
              <a:lnSpc>
                <a:spcPct val="110000"/>
              </a:lnSpc>
            </a:pPr>
            <a:r>
              <a:rPr lang="en-US" altLang="en-US" sz="1800" dirty="0"/>
              <a:t>The key to delivering sustainable development</a:t>
            </a:r>
          </a:p>
          <a:p>
            <a:pPr>
              <a:lnSpc>
                <a:spcPct val="110000"/>
              </a:lnSpc>
            </a:pPr>
            <a:r>
              <a:rPr lang="en-US" altLang="en-US" sz="1800" dirty="0"/>
              <a:t>Based on evidence</a:t>
            </a:r>
          </a:p>
          <a:p>
            <a:pPr>
              <a:lnSpc>
                <a:spcPct val="110000"/>
              </a:lnSpc>
            </a:pPr>
            <a:r>
              <a:rPr lang="en-US" altLang="en-US" sz="1800" dirty="0"/>
              <a:t>Aspirational but realistic (deliverable)</a:t>
            </a:r>
          </a:p>
          <a:p>
            <a:pPr>
              <a:lnSpc>
                <a:spcPct val="110000"/>
              </a:lnSpc>
            </a:pPr>
            <a:r>
              <a:rPr lang="en-US" altLang="en-US" sz="1800" dirty="0"/>
              <a:t>A reflection of a collective vision developed through engagement with local communities</a:t>
            </a:r>
          </a:p>
          <a:p>
            <a:pPr>
              <a:lnSpc>
                <a:spcPct val="110000"/>
              </a:lnSpc>
            </a:pPr>
            <a:r>
              <a:rPr lang="en-US" altLang="en-US" sz="1800" dirty="0"/>
              <a:t>Clear on the strategic priorities for the area</a:t>
            </a:r>
          </a:p>
          <a:p>
            <a:pPr>
              <a:lnSpc>
                <a:spcPct val="110000"/>
              </a:lnSpc>
            </a:pPr>
            <a:r>
              <a:rPr lang="en-US" altLang="en-US" sz="1800" dirty="0"/>
              <a:t>Positive plans for development and infrastructure required over a 15 year horizon</a:t>
            </a:r>
          </a:p>
        </p:txBody>
      </p:sp>
      <p:sp>
        <p:nvSpPr>
          <p:cNvPr id="2765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lstStyle/>
          <a:p>
            <a:pPr>
              <a:spcAft>
                <a:spcPts val="600"/>
              </a:spcAft>
            </a:pPr>
            <a:fld id="{36EEDDE2-D916-4F9A-9650-DB1D30A8FDDC}" type="datetime1">
              <a:rPr lang="en-US" smtClean="0"/>
              <a:pPr>
                <a:spcAft>
                  <a:spcPts val="600"/>
                </a:spcAft>
              </a:pPr>
              <a:t>10/31/2024</a:t>
            </a:fld>
            <a:endParaRPr lang="en-US"/>
          </a:p>
        </p:txBody>
      </p:sp>
      <p:sp>
        <p:nvSpPr>
          <p:cNvPr id="27659"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p:txBody>
          <a:bodyPr/>
          <a:lstStyle/>
          <a:p>
            <a:pPr>
              <a:spcAft>
                <a:spcPts val="600"/>
              </a:spcAft>
            </a:pPr>
            <a:r>
              <a:rPr lang="en-US">
                <a:solidFill>
                  <a:srgbClr val="FFFFFF"/>
                </a:solidFill>
                <a:effectLst>
                  <a:outerShdw blurRad="38100" dist="38100" dir="2700000" algn="tl">
                    <a:srgbClr val="000000">
                      <a:alpha val="43137"/>
                    </a:srgbClr>
                  </a:outerShdw>
                </a:effectLst>
              </a:rPr>
              <a:t>Sample Footer Text</a:t>
            </a:r>
          </a:p>
        </p:txBody>
      </p:sp>
      <p:sp>
        <p:nvSpPr>
          <p:cNvPr id="2766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35</a:t>
            </a:fld>
            <a:endParaRPr lang="en-US">
              <a:solidFill>
                <a:srgbClr val="FFFFFF"/>
              </a:solidFill>
              <a:effectLst>
                <a:outerShdw blurRad="38100" dist="38100" dir="2700000" algn="tl">
                  <a:srgbClr val="000000">
                    <a:alpha val="43137"/>
                  </a:srgbClr>
                </a:outerShdw>
              </a:effectLst>
            </a:endParaRPr>
          </a:p>
        </p:txBody>
      </p:sp>
      <p:pic>
        <p:nvPicPr>
          <p:cNvPr id="27653" name="Picture 27652" descr="Women in matching clothes">
            <a:extLst>
              <a:ext uri="{FF2B5EF4-FFF2-40B4-BE49-F238E27FC236}">
                <a16:creationId xmlns:a16="http://schemas.microsoft.com/office/drawing/2014/main" id="{D208C8AB-637A-E69D-1AF6-D7F22FEF3CC0}"/>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4752550" y="10"/>
            <a:ext cx="7439450" cy="685799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B455F-ED45-80AA-F52C-3E2C05A4A149}"/>
              </a:ext>
            </a:extLst>
          </p:cNvPr>
          <p:cNvSpPr>
            <a:spLocks noGrp="1"/>
          </p:cNvSpPr>
          <p:nvPr>
            <p:ph type="title"/>
          </p:nvPr>
        </p:nvSpPr>
        <p:spPr/>
        <p:txBody>
          <a:bodyPr/>
          <a:lstStyle/>
          <a:p>
            <a:r>
              <a:rPr lang="en-GB" dirty="0"/>
              <a:t>The London Plan (2021)</a:t>
            </a:r>
          </a:p>
        </p:txBody>
      </p:sp>
      <p:sp>
        <p:nvSpPr>
          <p:cNvPr id="4" name="Content Placeholder 3">
            <a:extLst>
              <a:ext uri="{FF2B5EF4-FFF2-40B4-BE49-F238E27FC236}">
                <a16:creationId xmlns:a16="http://schemas.microsoft.com/office/drawing/2014/main" id="{95CA453C-3B64-9291-5E3F-42B0B46E3F43}"/>
              </a:ext>
            </a:extLst>
          </p:cNvPr>
          <p:cNvSpPr>
            <a:spLocks noGrp="1"/>
          </p:cNvSpPr>
          <p:nvPr>
            <p:ph idx="1"/>
          </p:nvPr>
        </p:nvSpPr>
        <p:spPr/>
        <p:txBody>
          <a:bodyPr/>
          <a:lstStyle/>
          <a:p>
            <a:pPr marL="0" indent="0">
              <a:buNone/>
            </a:pPr>
            <a:endParaRPr lang="en-GB" dirty="0">
              <a:hlinkClick r:id="rId3"/>
            </a:endParaRPr>
          </a:p>
          <a:p>
            <a:r>
              <a:rPr lang="en-GB" dirty="0">
                <a:hlinkClick r:id="rId3"/>
              </a:rPr>
              <a:t>the_london_plan_2021.pdf</a:t>
            </a:r>
            <a:endParaRPr lang="en-GB" dirty="0"/>
          </a:p>
        </p:txBody>
      </p:sp>
      <p:pic>
        <p:nvPicPr>
          <p:cNvPr id="6" name="Picture 5">
            <a:extLst>
              <a:ext uri="{FF2B5EF4-FFF2-40B4-BE49-F238E27FC236}">
                <a16:creationId xmlns:a16="http://schemas.microsoft.com/office/drawing/2014/main" id="{5FBC9D7A-9A6D-4267-1268-82EEAB124443}"/>
              </a:ext>
            </a:extLst>
          </p:cNvPr>
          <p:cNvPicPr>
            <a:picLocks noChangeAspect="1"/>
          </p:cNvPicPr>
          <p:nvPr/>
        </p:nvPicPr>
        <p:blipFill rotWithShape="1">
          <a:blip r:embed="rId4"/>
          <a:srcRect l="29259" t="14911" r="33274" b="8000"/>
          <a:stretch/>
        </p:blipFill>
        <p:spPr>
          <a:xfrm>
            <a:off x="7079226" y="205667"/>
            <a:ext cx="4699819" cy="6446666"/>
          </a:xfrm>
          <a:prstGeom prst="rect">
            <a:avLst/>
          </a:prstGeom>
          <a:ln w="38100">
            <a:solidFill>
              <a:srgbClr val="002060"/>
            </a:solidFill>
          </a:ln>
        </p:spPr>
      </p:pic>
      <p:sp>
        <p:nvSpPr>
          <p:cNvPr id="8" name="TextBox 7">
            <a:extLst>
              <a:ext uri="{FF2B5EF4-FFF2-40B4-BE49-F238E27FC236}">
                <a16:creationId xmlns:a16="http://schemas.microsoft.com/office/drawing/2014/main" id="{6F2F7CAA-FA5A-2C64-86EA-04682CC27D84}"/>
              </a:ext>
            </a:extLst>
          </p:cNvPr>
          <p:cNvSpPr txBox="1"/>
          <p:nvPr/>
        </p:nvSpPr>
        <p:spPr>
          <a:xfrm>
            <a:off x="797937" y="2802645"/>
            <a:ext cx="6096000" cy="923330"/>
          </a:xfrm>
          <a:prstGeom prst="rect">
            <a:avLst/>
          </a:prstGeom>
          <a:noFill/>
        </p:spPr>
        <p:txBody>
          <a:bodyPr wrap="square">
            <a:spAutoFit/>
          </a:bodyPr>
          <a:lstStyle/>
          <a:p>
            <a:r>
              <a:rPr lang="en-GB" dirty="0">
                <a:hlinkClick r:id="rId5"/>
              </a:rPr>
              <a:t>Summary of the London Plan 2021: What Every Developer Needs to Know - Urbanist Architecture - Small Architecture Company London</a:t>
            </a:r>
            <a:endParaRPr lang="en-GB" dirty="0"/>
          </a:p>
        </p:txBody>
      </p:sp>
    </p:spTree>
    <p:extLst>
      <p:ext uri="{BB962C8B-B14F-4D97-AF65-F5344CB8AC3E}">
        <p14:creationId xmlns:p14="http://schemas.microsoft.com/office/powerpoint/2010/main" val="13552980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86B7BF84-3E3A-2D68-5B47-44B72B58FB43}"/>
              </a:ext>
            </a:extLst>
          </p:cNvPr>
          <p:cNvSpPr>
            <a:spLocks noGrp="1"/>
          </p:cNvSpPr>
          <p:nvPr>
            <p:ph type="title"/>
          </p:nvPr>
        </p:nvSpPr>
        <p:spPr>
          <a:xfrm>
            <a:off x="614681" y="548640"/>
            <a:ext cx="3553412" cy="1648943"/>
          </a:xfrm>
        </p:spPr>
        <p:txBody>
          <a:bodyPr anchor="t">
            <a:normAutofit/>
          </a:bodyPr>
          <a:lstStyle/>
          <a:p>
            <a:r>
              <a:rPr lang="en-US" altLang="en-US" sz="3300" dirty="0" err="1"/>
              <a:t>Neighbourhood</a:t>
            </a:r>
            <a:r>
              <a:rPr lang="en-US" altLang="en-US" sz="3300" dirty="0"/>
              <a:t> plans…</a:t>
            </a:r>
          </a:p>
        </p:txBody>
      </p:sp>
      <p:sp>
        <p:nvSpPr>
          <p:cNvPr id="28675" name="Content Placeholder 2">
            <a:extLst>
              <a:ext uri="{FF2B5EF4-FFF2-40B4-BE49-F238E27FC236}">
                <a16:creationId xmlns:a16="http://schemas.microsoft.com/office/drawing/2014/main" id="{0DFDBEF0-D167-8385-3D22-FE61BB68A419}"/>
              </a:ext>
            </a:extLst>
          </p:cNvPr>
          <p:cNvSpPr>
            <a:spLocks noGrp="1"/>
          </p:cNvSpPr>
          <p:nvPr>
            <p:ph idx="1"/>
          </p:nvPr>
        </p:nvSpPr>
        <p:spPr>
          <a:xfrm>
            <a:off x="614680" y="2316480"/>
            <a:ext cx="3740935" cy="4122420"/>
          </a:xfrm>
        </p:spPr>
        <p:txBody>
          <a:bodyPr>
            <a:normAutofit/>
          </a:bodyPr>
          <a:lstStyle/>
          <a:p>
            <a:pPr>
              <a:lnSpc>
                <a:spcPct val="110000"/>
              </a:lnSpc>
            </a:pPr>
            <a:r>
              <a:rPr lang="en-US" altLang="en-US" sz="1500" dirty="0"/>
              <a:t>Gives communities power to develop a shared vision for their </a:t>
            </a:r>
            <a:r>
              <a:rPr lang="en-US" altLang="en-US" sz="1500" dirty="0" err="1"/>
              <a:t>neighbourhood</a:t>
            </a:r>
            <a:endParaRPr lang="en-US" altLang="en-US" sz="1500" dirty="0"/>
          </a:p>
          <a:p>
            <a:pPr>
              <a:lnSpc>
                <a:spcPct val="110000"/>
              </a:lnSpc>
            </a:pPr>
            <a:r>
              <a:rPr lang="en-US" altLang="en-US" sz="1500" dirty="0"/>
              <a:t>Prepared by town/parish councils or </a:t>
            </a:r>
            <a:r>
              <a:rPr lang="en-US" altLang="en-US" sz="1500" dirty="0" err="1"/>
              <a:t>neighbourhood</a:t>
            </a:r>
            <a:r>
              <a:rPr lang="en-US" altLang="en-US" sz="1500" dirty="0"/>
              <a:t> forums and will have statutory status </a:t>
            </a:r>
          </a:p>
          <a:p>
            <a:pPr>
              <a:lnSpc>
                <a:spcPct val="110000"/>
              </a:lnSpc>
            </a:pPr>
            <a:r>
              <a:rPr lang="en-US" altLang="en-US" sz="1500" dirty="0"/>
              <a:t>Must be in general conformity with the strategic policies of the Local Plan</a:t>
            </a:r>
          </a:p>
          <a:p>
            <a:pPr>
              <a:lnSpc>
                <a:spcPct val="110000"/>
              </a:lnSpc>
            </a:pPr>
            <a:r>
              <a:rPr lang="en-US" altLang="en-US" sz="1500" dirty="0"/>
              <a:t>Should not promote less development than set out in the Local Plan</a:t>
            </a:r>
          </a:p>
        </p:txBody>
      </p:sp>
      <p:sp>
        <p:nvSpPr>
          <p:cNvPr id="2868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lstStyle/>
          <a:p>
            <a:pPr>
              <a:spcAft>
                <a:spcPts val="600"/>
              </a:spcAft>
            </a:pPr>
            <a:fld id="{36EEDDE2-D916-4F9A-9650-DB1D30A8FDDC}" type="datetime1">
              <a:rPr lang="en-US" smtClean="0"/>
              <a:pPr>
                <a:spcAft>
                  <a:spcPts val="600"/>
                </a:spcAft>
              </a:pPr>
              <a:t>10/31/2024</a:t>
            </a:fld>
            <a:endParaRPr lang="en-US"/>
          </a:p>
        </p:txBody>
      </p:sp>
      <p:sp>
        <p:nvSpPr>
          <p:cNvPr id="28683"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p:txBody>
          <a:bodyPr/>
          <a:lstStyle/>
          <a:p>
            <a:pPr>
              <a:spcAft>
                <a:spcPts val="600"/>
              </a:spcAft>
            </a:pPr>
            <a:r>
              <a:rPr lang="en-US">
                <a:solidFill>
                  <a:srgbClr val="FFFFFF"/>
                </a:solidFill>
                <a:effectLst>
                  <a:outerShdw blurRad="38100" dist="38100" dir="2700000" algn="tl">
                    <a:srgbClr val="000000">
                      <a:alpha val="43137"/>
                    </a:srgbClr>
                  </a:outerShdw>
                </a:effectLst>
              </a:rPr>
              <a:t>Sample Footer Text</a:t>
            </a:r>
          </a:p>
        </p:txBody>
      </p:sp>
      <p:sp>
        <p:nvSpPr>
          <p:cNvPr id="28685"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37</a:t>
            </a:fld>
            <a:endParaRPr lang="en-US">
              <a:solidFill>
                <a:srgbClr val="FFFFFF"/>
              </a:solidFill>
              <a:effectLst>
                <a:outerShdw blurRad="38100" dist="38100" dir="2700000" algn="tl">
                  <a:srgbClr val="000000">
                    <a:alpha val="43137"/>
                  </a:srgbClr>
                </a:outerShdw>
              </a:effectLst>
            </a:endParaRPr>
          </a:p>
        </p:txBody>
      </p:sp>
      <p:pic>
        <p:nvPicPr>
          <p:cNvPr id="28677" name="Picture 28676" descr="Houses in a subdivision">
            <a:extLst>
              <a:ext uri="{FF2B5EF4-FFF2-40B4-BE49-F238E27FC236}">
                <a16:creationId xmlns:a16="http://schemas.microsoft.com/office/drawing/2014/main" id="{91DB3480-BB5A-2EAC-E878-16D4FD62CB70}"/>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4752550" y="10"/>
            <a:ext cx="7439450" cy="6857990"/>
          </a:xfrm>
          <a:prstGeom prst="rect">
            <a:avLst/>
          </a:prstGeom>
          <a:noFill/>
        </p:spPr>
      </p:pic>
      <p:pic>
        <p:nvPicPr>
          <p:cNvPr id="2" name="Picture 2" descr="Oxford-Cambridge Arc Spatial Framework - Consultation commences July 2021 -  DLP Consultants">
            <a:extLst>
              <a:ext uri="{FF2B5EF4-FFF2-40B4-BE49-F238E27FC236}">
                <a16:creationId xmlns:a16="http://schemas.microsoft.com/office/drawing/2014/main" id="{3FEAACA9-A7BC-5030-F8DC-63A3A5C3F2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9382" y="217713"/>
            <a:ext cx="4335140" cy="339517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A2EC273-2FE5-7DC4-61B3-70E82F425A4E}"/>
              </a:ext>
            </a:extLst>
          </p:cNvPr>
          <p:cNvSpPr/>
          <p:nvPr/>
        </p:nvSpPr>
        <p:spPr>
          <a:xfrm>
            <a:off x="8459946" y="2394191"/>
            <a:ext cx="2854882" cy="1034809"/>
          </a:xfrm>
          <a:prstGeom prst="rect">
            <a:avLst/>
          </a:prstGeom>
          <a:noFill/>
          <a:ln w="762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D3963-7228-3A0B-0F97-85CC364C36BF}"/>
              </a:ext>
            </a:extLst>
          </p:cNvPr>
          <p:cNvSpPr>
            <a:spLocks noGrp="1"/>
          </p:cNvSpPr>
          <p:nvPr>
            <p:ph type="title"/>
          </p:nvPr>
        </p:nvSpPr>
        <p:spPr/>
        <p:txBody>
          <a:bodyPr/>
          <a:lstStyle/>
          <a:p>
            <a:r>
              <a:rPr lang="en-GB" dirty="0"/>
              <a:t>Neighbourhood Planning</a:t>
            </a:r>
          </a:p>
        </p:txBody>
      </p:sp>
      <p:sp>
        <p:nvSpPr>
          <p:cNvPr id="3" name="Content Placeholder 2">
            <a:extLst>
              <a:ext uri="{FF2B5EF4-FFF2-40B4-BE49-F238E27FC236}">
                <a16:creationId xmlns:a16="http://schemas.microsoft.com/office/drawing/2014/main" id="{06764147-7DB3-48DF-BB1B-0D2FB1AF6BC6}"/>
              </a:ext>
            </a:extLst>
          </p:cNvPr>
          <p:cNvSpPr>
            <a:spLocks noGrp="1"/>
          </p:cNvSpPr>
          <p:nvPr>
            <p:ph idx="1"/>
          </p:nvPr>
        </p:nvSpPr>
        <p:spPr>
          <a:xfrm>
            <a:off x="612648" y="1715532"/>
            <a:ext cx="5585728" cy="4593828"/>
          </a:xfrm>
        </p:spPr>
        <p:txBody>
          <a:bodyPr/>
          <a:lstStyle/>
          <a:p>
            <a:pPr algn="l"/>
            <a:r>
              <a:rPr lang="en-GB" b="0" i="0" dirty="0">
                <a:solidFill>
                  <a:srgbClr val="0B0C0C"/>
                </a:solidFill>
                <a:effectLst/>
              </a:rPr>
              <a:t>Neighbourhood planning is a new way for communities to have a say in the future of the places where they live and work. It gives you the power to produce a plan with real legal weight that directs development in your local area.</a:t>
            </a:r>
          </a:p>
        </p:txBody>
      </p:sp>
      <p:sp>
        <p:nvSpPr>
          <p:cNvPr id="5" name="TextBox 4">
            <a:extLst>
              <a:ext uri="{FF2B5EF4-FFF2-40B4-BE49-F238E27FC236}">
                <a16:creationId xmlns:a16="http://schemas.microsoft.com/office/drawing/2014/main" id="{3A3FF4F6-A6CD-6F08-8473-E383640B8A70}"/>
              </a:ext>
            </a:extLst>
          </p:cNvPr>
          <p:cNvSpPr txBox="1"/>
          <p:nvPr/>
        </p:nvSpPr>
        <p:spPr>
          <a:xfrm>
            <a:off x="766072" y="6159328"/>
            <a:ext cx="6097162" cy="369332"/>
          </a:xfrm>
          <a:prstGeom prst="rect">
            <a:avLst/>
          </a:prstGeom>
          <a:noFill/>
        </p:spPr>
        <p:txBody>
          <a:bodyPr wrap="square">
            <a:spAutoFit/>
          </a:bodyPr>
          <a:lstStyle/>
          <a:p>
            <a:r>
              <a:rPr lang="en-GB" dirty="0">
                <a:hlinkClick r:id="rId2"/>
              </a:rPr>
              <a:t>Make a neighbourhood plan - GOV.UK (www.gov.uk)</a:t>
            </a:r>
            <a:endParaRPr lang="en-GB" dirty="0"/>
          </a:p>
        </p:txBody>
      </p:sp>
      <p:sp>
        <p:nvSpPr>
          <p:cNvPr id="7" name="TextBox 6">
            <a:extLst>
              <a:ext uri="{FF2B5EF4-FFF2-40B4-BE49-F238E27FC236}">
                <a16:creationId xmlns:a16="http://schemas.microsoft.com/office/drawing/2014/main" id="{7FE09623-F76F-19E7-F3CE-86C0E4EFFD7F}"/>
              </a:ext>
            </a:extLst>
          </p:cNvPr>
          <p:cNvSpPr txBox="1"/>
          <p:nvPr/>
        </p:nvSpPr>
        <p:spPr>
          <a:xfrm>
            <a:off x="766072" y="5727749"/>
            <a:ext cx="6097162" cy="369332"/>
          </a:xfrm>
          <a:prstGeom prst="rect">
            <a:avLst/>
          </a:prstGeom>
          <a:noFill/>
        </p:spPr>
        <p:txBody>
          <a:bodyPr wrap="square">
            <a:spAutoFit/>
          </a:bodyPr>
          <a:lstStyle/>
          <a:p>
            <a:r>
              <a:rPr lang="en-GB" dirty="0">
                <a:hlinkClick r:id="rId3"/>
              </a:rPr>
              <a:t>file (nalc.gov.uk)</a:t>
            </a:r>
            <a:endParaRPr lang="en-GB" dirty="0"/>
          </a:p>
        </p:txBody>
      </p:sp>
      <p:pic>
        <p:nvPicPr>
          <p:cNvPr id="8194" name="Picture 2" descr="Neighbourhood Plan – Stantonbury Parish Council">
            <a:extLst>
              <a:ext uri="{FF2B5EF4-FFF2-40B4-BE49-F238E27FC236}">
                <a16:creationId xmlns:a16="http://schemas.microsoft.com/office/drawing/2014/main" id="{9482CF0B-FA6C-9671-C302-27934AE059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2152" y="200297"/>
            <a:ext cx="5674042" cy="434993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B50E78A-20F2-2113-BD17-EB5D1C9651C4}"/>
              </a:ext>
            </a:extLst>
          </p:cNvPr>
          <p:cNvSpPr txBox="1"/>
          <p:nvPr/>
        </p:nvSpPr>
        <p:spPr>
          <a:xfrm>
            <a:off x="6966192" y="4815823"/>
            <a:ext cx="5123431" cy="646331"/>
          </a:xfrm>
          <a:prstGeom prst="rect">
            <a:avLst/>
          </a:prstGeom>
          <a:noFill/>
        </p:spPr>
        <p:txBody>
          <a:bodyPr wrap="square">
            <a:spAutoFit/>
          </a:bodyPr>
          <a:lstStyle/>
          <a:p>
            <a:r>
              <a:rPr lang="en-GB" dirty="0">
                <a:hlinkClick r:id="rId5"/>
              </a:rPr>
              <a:t>Neighbourhood Plan – </a:t>
            </a:r>
            <a:r>
              <a:rPr lang="en-GB" dirty="0" err="1">
                <a:hlinkClick r:id="rId5"/>
              </a:rPr>
              <a:t>Stantonbury</a:t>
            </a:r>
            <a:r>
              <a:rPr lang="en-GB" dirty="0">
                <a:hlinkClick r:id="rId5"/>
              </a:rPr>
              <a:t> Parish Council (stantonbury-pc.org.uk)</a:t>
            </a:r>
            <a:endParaRPr lang="en-GB" dirty="0"/>
          </a:p>
        </p:txBody>
      </p:sp>
      <p:sp>
        <p:nvSpPr>
          <p:cNvPr id="10" name="Footer Placeholder 15">
            <a:extLst>
              <a:ext uri="{FF2B5EF4-FFF2-40B4-BE49-F238E27FC236}">
                <a16:creationId xmlns:a16="http://schemas.microsoft.com/office/drawing/2014/main" id="{DDE3D9F3-FCF4-CB5D-5E8C-D316D0069FAB}"/>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3685443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BD54FE0F-7B0B-7A94-B95B-ADD02C717192}"/>
              </a:ext>
            </a:extLst>
          </p:cNvPr>
          <p:cNvSpPr>
            <a:spLocks noGrp="1"/>
          </p:cNvSpPr>
          <p:nvPr>
            <p:ph type="title"/>
          </p:nvPr>
        </p:nvSpPr>
        <p:spPr bwMode="auto">
          <a:xfrm>
            <a:off x="341680" y="5358269"/>
            <a:ext cx="7427915" cy="109473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a:bodyPr>
          <a:lstStyle/>
          <a:p>
            <a:r>
              <a:rPr lang="en-GB" altLang="en-US" dirty="0"/>
              <a:t>Neighbourhood Plans</a:t>
            </a:r>
          </a:p>
        </p:txBody>
      </p:sp>
      <p:sp>
        <p:nvSpPr>
          <p:cNvPr id="21507" name="Content Placeholder 2">
            <a:extLst>
              <a:ext uri="{FF2B5EF4-FFF2-40B4-BE49-F238E27FC236}">
                <a16:creationId xmlns:a16="http://schemas.microsoft.com/office/drawing/2014/main" id="{569A9883-358D-5C7C-B6F8-43895E121048}"/>
              </a:ext>
            </a:extLst>
          </p:cNvPr>
          <p:cNvSpPr>
            <a:spLocks noGrp="1"/>
          </p:cNvSpPr>
          <p:nvPr>
            <p:ph idx="1"/>
          </p:nvPr>
        </p:nvSpPr>
        <p:spPr bwMode="auto">
          <a:xfrm>
            <a:off x="8374501" y="419102"/>
            <a:ext cx="3552028" cy="60339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pPr>
              <a:lnSpc>
                <a:spcPct val="110000"/>
              </a:lnSpc>
            </a:pPr>
            <a:r>
              <a:rPr lang="en-GB" altLang="en-US" sz="1800" dirty="0"/>
              <a:t>Introduced in Localism Act 2012 – community led initiative </a:t>
            </a:r>
          </a:p>
          <a:p>
            <a:pPr>
              <a:lnSpc>
                <a:spcPct val="110000"/>
              </a:lnSpc>
            </a:pPr>
            <a:r>
              <a:rPr lang="en-GB" altLang="en-US" sz="1800" dirty="0"/>
              <a:t>Part of statutory development plan for district</a:t>
            </a:r>
          </a:p>
          <a:p>
            <a:pPr>
              <a:lnSpc>
                <a:spcPct val="110000"/>
              </a:lnSpc>
            </a:pPr>
            <a:r>
              <a:rPr lang="en-GB" altLang="en-US" sz="1800" dirty="0"/>
              <a:t>Cannot promote less development than Local Plan</a:t>
            </a:r>
          </a:p>
          <a:p>
            <a:pPr>
              <a:lnSpc>
                <a:spcPct val="110000"/>
              </a:lnSpc>
            </a:pPr>
            <a:r>
              <a:rPr lang="en-GB" altLang="en-US" sz="1800" dirty="0"/>
              <a:t>Must conform with strategic policies in Local Plan</a:t>
            </a:r>
          </a:p>
          <a:p>
            <a:pPr>
              <a:lnSpc>
                <a:spcPct val="110000"/>
              </a:lnSpc>
            </a:pPr>
            <a:r>
              <a:rPr lang="en-GB" altLang="en-US" sz="1800" dirty="0"/>
              <a:t>Entitled to extra 10% Community Infrastructure Levy (CIL) if have neighbourhood plan</a:t>
            </a:r>
          </a:p>
        </p:txBody>
      </p:sp>
      <p:sp>
        <p:nvSpPr>
          <p:cNvPr id="21513" name="Date Placeholder 12">
            <a:extLst>
              <a:ext uri="{FF2B5EF4-FFF2-40B4-BE49-F238E27FC236}">
                <a16:creationId xmlns:a16="http://schemas.microsoft.com/office/drawing/2014/main" id="{09AB57D2-2841-3590-EC4E-E87591BF71DF}"/>
              </a:ext>
            </a:extLst>
          </p:cNvPr>
          <p:cNvSpPr>
            <a:spLocks noGrp="1"/>
          </p:cNvSpPr>
          <p:nvPr>
            <p:ph type="dt" sz="half" idx="10"/>
          </p:nvPr>
        </p:nvSpPr>
        <p:spPr/>
        <p:txBody>
          <a:bodyPr/>
          <a:lstStyle/>
          <a:p>
            <a:pPr>
              <a:spcAft>
                <a:spcPts val="600"/>
              </a:spcAft>
            </a:pPr>
            <a:fld id="{9229E6E8-D2B4-4F6F-B273-A3FAD2E93517}" type="datetime1">
              <a:rPr lang="en-US" smtClean="0"/>
              <a:pPr>
                <a:spcAft>
                  <a:spcPts val="600"/>
                </a:spcAft>
              </a:pPr>
              <a:t>10/31/2024</a:t>
            </a:fld>
            <a:endParaRPr lang="en-US"/>
          </a:p>
        </p:txBody>
      </p:sp>
      <p:sp>
        <p:nvSpPr>
          <p:cNvPr id="21517" name="Slide Number Placeholder 14">
            <a:extLst>
              <a:ext uri="{FF2B5EF4-FFF2-40B4-BE49-F238E27FC236}">
                <a16:creationId xmlns:a16="http://schemas.microsoft.com/office/drawing/2014/main" id="{06981766-21EE-5DFA-5FFC-D42B37537163}"/>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39</a:t>
            </a:fld>
            <a:endParaRPr lang="en-US"/>
          </a:p>
        </p:txBody>
      </p:sp>
      <p:pic>
        <p:nvPicPr>
          <p:cNvPr id="21508" name="Picture 6" descr="C:\Users\alison talkington\Pictures\local-plan.jpg">
            <a:extLst>
              <a:ext uri="{FF2B5EF4-FFF2-40B4-BE49-F238E27FC236}">
                <a16:creationId xmlns:a16="http://schemas.microsoft.com/office/drawing/2014/main" id="{3717EEAB-9B05-35F5-F30D-99C3EF559B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a:stretch/>
        </p:blipFill>
        <p:spPr bwMode="auto">
          <a:xfrm>
            <a:off x="419099" y="419102"/>
            <a:ext cx="7350496" cy="470037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Footer Placeholder 15">
            <a:extLst>
              <a:ext uri="{FF2B5EF4-FFF2-40B4-BE49-F238E27FC236}">
                <a16:creationId xmlns:a16="http://schemas.microsoft.com/office/drawing/2014/main" id="{A1FE1B8D-AC75-4C57-126D-22B76BA92533}"/>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BD54FE0F-7B0B-7A94-B95B-ADD02C717192}"/>
              </a:ext>
            </a:extLst>
          </p:cNvPr>
          <p:cNvSpPr>
            <a:spLocks noGrp="1"/>
          </p:cNvSpPr>
          <p:nvPr>
            <p:ph type="title"/>
          </p:nvPr>
        </p:nvSpPr>
        <p:spPr bwMode="auto">
          <a:xfrm>
            <a:off x="7834862" y="293723"/>
            <a:ext cx="3604468" cy="109473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fontScale="90000"/>
          </a:bodyPr>
          <a:lstStyle/>
          <a:p>
            <a:r>
              <a:rPr lang="en-GB" altLang="en-US" dirty="0"/>
              <a:t>Community Infrastructure Levy</a:t>
            </a:r>
          </a:p>
        </p:txBody>
      </p:sp>
      <p:sp>
        <p:nvSpPr>
          <p:cNvPr id="21513" name="Date Placeholder 12">
            <a:extLst>
              <a:ext uri="{FF2B5EF4-FFF2-40B4-BE49-F238E27FC236}">
                <a16:creationId xmlns:a16="http://schemas.microsoft.com/office/drawing/2014/main" id="{09AB57D2-2841-3590-EC4E-E87591BF71DF}"/>
              </a:ext>
            </a:extLst>
          </p:cNvPr>
          <p:cNvSpPr>
            <a:spLocks noGrp="1"/>
          </p:cNvSpPr>
          <p:nvPr>
            <p:ph type="dt" sz="half" idx="10"/>
          </p:nvPr>
        </p:nvSpPr>
        <p:spPr/>
        <p:txBody>
          <a:bodyPr/>
          <a:lstStyle/>
          <a:p>
            <a:pPr>
              <a:spcAft>
                <a:spcPts val="600"/>
              </a:spcAft>
            </a:pPr>
            <a:fld id="{9229E6E8-D2B4-4F6F-B273-A3FAD2E93517}" type="datetime1">
              <a:rPr lang="en-US" smtClean="0"/>
              <a:pPr>
                <a:spcAft>
                  <a:spcPts val="600"/>
                </a:spcAft>
              </a:pPr>
              <a:t>10/31/2024</a:t>
            </a:fld>
            <a:endParaRPr lang="en-US"/>
          </a:p>
        </p:txBody>
      </p:sp>
      <p:sp>
        <p:nvSpPr>
          <p:cNvPr id="21517" name="Slide Number Placeholder 14">
            <a:extLst>
              <a:ext uri="{FF2B5EF4-FFF2-40B4-BE49-F238E27FC236}">
                <a16:creationId xmlns:a16="http://schemas.microsoft.com/office/drawing/2014/main" id="{06981766-21EE-5DFA-5FFC-D42B37537163}"/>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40</a:t>
            </a:fld>
            <a:endParaRPr lang="en-US"/>
          </a:p>
        </p:txBody>
      </p:sp>
      <p:sp>
        <p:nvSpPr>
          <p:cNvPr id="2" name="Footer Placeholder 15">
            <a:extLst>
              <a:ext uri="{FF2B5EF4-FFF2-40B4-BE49-F238E27FC236}">
                <a16:creationId xmlns:a16="http://schemas.microsoft.com/office/drawing/2014/main" id="{A1FE1B8D-AC75-4C57-126D-22B76BA92533}"/>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
        <p:nvSpPr>
          <p:cNvPr id="4" name="TextBox 3">
            <a:extLst>
              <a:ext uri="{FF2B5EF4-FFF2-40B4-BE49-F238E27FC236}">
                <a16:creationId xmlns:a16="http://schemas.microsoft.com/office/drawing/2014/main" id="{0C6E6CC3-3EF8-DA11-280A-E33AE57A3B18}"/>
              </a:ext>
            </a:extLst>
          </p:cNvPr>
          <p:cNvSpPr txBox="1"/>
          <p:nvPr/>
        </p:nvSpPr>
        <p:spPr>
          <a:xfrm>
            <a:off x="583474" y="293723"/>
            <a:ext cx="6096000" cy="1477328"/>
          </a:xfrm>
          <a:prstGeom prst="rect">
            <a:avLst/>
          </a:prstGeom>
          <a:noFill/>
        </p:spPr>
        <p:txBody>
          <a:bodyPr wrap="square">
            <a:spAutoFit/>
          </a:bodyPr>
          <a:lstStyle/>
          <a:p>
            <a:r>
              <a:rPr lang="en-GB" b="0" i="0" dirty="0">
                <a:solidFill>
                  <a:srgbClr val="0B0C0C"/>
                </a:solidFill>
                <a:effectLst/>
                <a:latin typeface="GDS Transport"/>
              </a:rPr>
              <a:t>The Community Infrastructure Levy (the ‘levy’) is a charge which can be levied by local authorities on new development in their area. It is an important tool for local authorities to use to help them deliver the infrastructure needed to support development in their area.</a:t>
            </a:r>
            <a:endParaRPr lang="en-GB" dirty="0"/>
          </a:p>
        </p:txBody>
      </p:sp>
      <p:sp>
        <p:nvSpPr>
          <p:cNvPr id="6" name="TextBox 5">
            <a:extLst>
              <a:ext uri="{FF2B5EF4-FFF2-40B4-BE49-F238E27FC236}">
                <a16:creationId xmlns:a16="http://schemas.microsoft.com/office/drawing/2014/main" id="{AB1A314F-8E8D-C344-9D95-28AF14905BB4}"/>
              </a:ext>
            </a:extLst>
          </p:cNvPr>
          <p:cNvSpPr txBox="1"/>
          <p:nvPr/>
        </p:nvSpPr>
        <p:spPr>
          <a:xfrm>
            <a:off x="583474" y="1768948"/>
            <a:ext cx="6096000" cy="369332"/>
          </a:xfrm>
          <a:prstGeom prst="rect">
            <a:avLst/>
          </a:prstGeom>
          <a:noFill/>
        </p:spPr>
        <p:txBody>
          <a:bodyPr wrap="square">
            <a:spAutoFit/>
          </a:bodyPr>
          <a:lstStyle/>
          <a:p>
            <a:r>
              <a:rPr lang="en-GB" dirty="0">
                <a:hlinkClick r:id="rId3"/>
              </a:rPr>
              <a:t>Community Infrastructure Levy - GOV.UK (www.gov.uk)</a:t>
            </a:r>
            <a:endParaRPr lang="en-GB" dirty="0"/>
          </a:p>
        </p:txBody>
      </p:sp>
      <p:sp>
        <p:nvSpPr>
          <p:cNvPr id="9" name="TextBox 8">
            <a:extLst>
              <a:ext uri="{FF2B5EF4-FFF2-40B4-BE49-F238E27FC236}">
                <a16:creationId xmlns:a16="http://schemas.microsoft.com/office/drawing/2014/main" id="{8E0D2677-8DF1-7DFD-7C5E-683D66FCA8AD}"/>
              </a:ext>
            </a:extLst>
          </p:cNvPr>
          <p:cNvSpPr txBox="1"/>
          <p:nvPr/>
        </p:nvSpPr>
        <p:spPr>
          <a:xfrm>
            <a:off x="7606133" y="5392864"/>
            <a:ext cx="4061926" cy="923330"/>
          </a:xfrm>
          <a:prstGeom prst="rect">
            <a:avLst/>
          </a:prstGeom>
          <a:noFill/>
        </p:spPr>
        <p:txBody>
          <a:bodyPr wrap="square">
            <a:spAutoFit/>
          </a:bodyPr>
          <a:lstStyle/>
          <a:p>
            <a:r>
              <a:rPr lang="en-GB" dirty="0">
                <a:hlinkClick r:id="rId4"/>
              </a:rPr>
              <a:t>Mapped: Community Infrastructure Levy (updated 12.04.2023) | Planning Resource</a:t>
            </a:r>
            <a:endParaRPr lang="en-GB" dirty="0"/>
          </a:p>
        </p:txBody>
      </p:sp>
      <p:pic>
        <p:nvPicPr>
          <p:cNvPr id="11" name="Picture 10">
            <a:extLst>
              <a:ext uri="{FF2B5EF4-FFF2-40B4-BE49-F238E27FC236}">
                <a16:creationId xmlns:a16="http://schemas.microsoft.com/office/drawing/2014/main" id="{D35437CE-3C54-88BB-11AD-44095D6D4DB5}"/>
              </a:ext>
            </a:extLst>
          </p:cNvPr>
          <p:cNvPicPr>
            <a:picLocks noChangeAspect="1"/>
          </p:cNvPicPr>
          <p:nvPr/>
        </p:nvPicPr>
        <p:blipFill rotWithShape="1">
          <a:blip r:embed="rId5"/>
          <a:srcRect l="8711" t="23083" r="26009" b="19713"/>
          <a:stretch/>
        </p:blipFill>
        <p:spPr>
          <a:xfrm>
            <a:off x="583474" y="2423812"/>
            <a:ext cx="6662900" cy="3892382"/>
          </a:xfrm>
          <a:prstGeom prst="rect">
            <a:avLst/>
          </a:prstGeom>
        </p:spPr>
      </p:pic>
    </p:spTree>
    <p:extLst>
      <p:ext uri="{BB962C8B-B14F-4D97-AF65-F5344CB8AC3E}">
        <p14:creationId xmlns:p14="http://schemas.microsoft.com/office/powerpoint/2010/main" val="28992945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D5C01C2-1DB5-2391-5D1A-888A6C8BD030}"/>
              </a:ext>
            </a:extLst>
          </p:cNvPr>
          <p:cNvSpPr>
            <a:spLocks noGrp="1" noChangeArrowheads="1"/>
          </p:cNvSpPr>
          <p:nvPr>
            <p:ph type="title"/>
          </p:nvPr>
        </p:nvSpPr>
        <p:spPr>
          <a:xfrm>
            <a:off x="609599" y="4637739"/>
            <a:ext cx="4417231" cy="1585853"/>
          </a:xfrm>
        </p:spPr>
        <p:txBody>
          <a:bodyPr anchor="b">
            <a:normAutofit/>
          </a:bodyPr>
          <a:lstStyle/>
          <a:p>
            <a:pPr eaLnBrk="1" hangingPunct="1"/>
            <a:r>
              <a:rPr lang="en-GB" altLang="en-US" dirty="0"/>
              <a:t>What is development?</a:t>
            </a:r>
          </a:p>
        </p:txBody>
      </p:sp>
      <p:sp>
        <p:nvSpPr>
          <p:cNvPr id="291849" name="Date Placeholder 16">
            <a:extLst>
              <a:ext uri="{FF2B5EF4-FFF2-40B4-BE49-F238E27FC236}">
                <a16:creationId xmlns:a16="http://schemas.microsoft.com/office/drawing/2014/main" id="{549437AB-D290-08F5-CF96-93E2D41F2F82}"/>
              </a:ext>
            </a:extLst>
          </p:cNvPr>
          <p:cNvSpPr>
            <a:spLocks noGrp="1"/>
          </p:cNvSpPr>
          <p:nvPr>
            <p:ph type="dt" sz="half" idx="10"/>
          </p:nvPr>
        </p:nvSpPr>
        <p:spPr/>
        <p:txBody>
          <a:bodyPr/>
          <a:lstStyle/>
          <a:p>
            <a:pPr>
              <a:spcAft>
                <a:spcPts val="600"/>
              </a:spcAft>
            </a:pPr>
            <a:fld id="{AE843D43-B8BB-4C2E-B86D-93AF4BBC2E07}" type="datetime1">
              <a:rPr lang="en-US" smtClean="0"/>
              <a:pPr>
                <a:spcAft>
                  <a:spcPts val="600"/>
                </a:spcAft>
              </a:pPr>
              <a:t>10/31/2024</a:t>
            </a:fld>
            <a:endParaRPr lang="en-US"/>
          </a:p>
        </p:txBody>
      </p:sp>
      <p:sp>
        <p:nvSpPr>
          <p:cNvPr id="291853" name="Slide Number Placeholder 18">
            <a:extLst>
              <a:ext uri="{FF2B5EF4-FFF2-40B4-BE49-F238E27FC236}">
                <a16:creationId xmlns:a16="http://schemas.microsoft.com/office/drawing/2014/main" id="{19E8DB9C-2BF4-EE40-05AA-A258455ED08B}"/>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41</a:t>
            </a:fld>
            <a:endParaRPr lang="en-US"/>
          </a:p>
        </p:txBody>
      </p:sp>
      <p:pic>
        <p:nvPicPr>
          <p:cNvPr id="31748" name="Picture 5" descr="C:\Users\Viv\Music\Pictures\3.hpg.jpg">
            <a:extLst>
              <a:ext uri="{FF2B5EF4-FFF2-40B4-BE49-F238E27FC236}">
                <a16:creationId xmlns:a16="http://schemas.microsoft.com/office/drawing/2014/main" id="{8FE0177F-74E0-6788-2034-F366111C21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
          <a:stretch/>
        </p:blipFill>
        <p:spPr bwMode="auto">
          <a:xfrm>
            <a:off x="-4" y="-1"/>
            <a:ext cx="6071336" cy="41817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1749" name="Picture 2" descr="http://farm5.staticflickr.com/4131/5065291692_00ddf5fdf3_z.jpg">
            <a:extLst>
              <a:ext uri="{FF2B5EF4-FFF2-40B4-BE49-F238E27FC236}">
                <a16:creationId xmlns:a16="http://schemas.microsoft.com/office/drawing/2014/main" id="{F15447B7-F974-D91A-9625-BC075B68022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a:stretch/>
        </p:blipFill>
        <p:spPr bwMode="auto">
          <a:xfrm>
            <a:off x="6121856" y="10"/>
            <a:ext cx="6066477" cy="418176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Footer Placeholder 15">
            <a:extLst>
              <a:ext uri="{FF2B5EF4-FFF2-40B4-BE49-F238E27FC236}">
                <a16:creationId xmlns:a16="http://schemas.microsoft.com/office/drawing/2014/main" id="{13173983-3E01-BE6E-B5EF-AAEEEBD9636B}"/>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D5C01C2-1DB5-2391-5D1A-888A6C8BD030}"/>
              </a:ext>
            </a:extLst>
          </p:cNvPr>
          <p:cNvSpPr>
            <a:spLocks noGrp="1" noChangeArrowheads="1"/>
          </p:cNvSpPr>
          <p:nvPr>
            <p:ph type="title"/>
          </p:nvPr>
        </p:nvSpPr>
        <p:spPr>
          <a:xfrm>
            <a:off x="609599" y="4637739"/>
            <a:ext cx="4417231" cy="1585853"/>
          </a:xfrm>
        </p:spPr>
        <p:txBody>
          <a:bodyPr anchor="b">
            <a:normAutofit/>
          </a:bodyPr>
          <a:lstStyle/>
          <a:p>
            <a:pPr eaLnBrk="1" hangingPunct="1"/>
            <a:r>
              <a:rPr lang="en-GB" altLang="en-US" dirty="0"/>
              <a:t>What is development?</a:t>
            </a:r>
          </a:p>
        </p:txBody>
      </p:sp>
      <p:sp>
        <p:nvSpPr>
          <p:cNvPr id="291844" name="Rectangle 3">
            <a:extLst>
              <a:ext uri="{FF2B5EF4-FFF2-40B4-BE49-F238E27FC236}">
                <a16:creationId xmlns:a16="http://schemas.microsoft.com/office/drawing/2014/main" id="{EE81B6D5-72BD-D0B9-4225-B908E395046B}"/>
              </a:ext>
            </a:extLst>
          </p:cNvPr>
          <p:cNvSpPr>
            <a:spLocks noGrp="1" noChangeArrowheads="1"/>
          </p:cNvSpPr>
          <p:nvPr>
            <p:ph idx="1"/>
          </p:nvPr>
        </p:nvSpPr>
        <p:spPr>
          <a:xfrm>
            <a:off x="5088532" y="4550378"/>
            <a:ext cx="6458702" cy="1906368"/>
          </a:xfrm>
        </p:spPr>
        <p:txBody>
          <a:bodyPr>
            <a:noAutofit/>
          </a:bodyPr>
          <a:lstStyle/>
          <a:p>
            <a:pPr marL="0" indent="0">
              <a:lnSpc>
                <a:spcPct val="110000"/>
              </a:lnSpc>
              <a:buNone/>
            </a:pPr>
            <a:r>
              <a:rPr lang="en-GB" altLang="en-US" dirty="0"/>
              <a:t>Town and Country Planning Act 1990 s55:</a:t>
            </a:r>
          </a:p>
          <a:p>
            <a:pPr marL="400050" lvl="1" indent="0">
              <a:lnSpc>
                <a:spcPct val="110000"/>
              </a:lnSpc>
              <a:buNone/>
            </a:pPr>
            <a:r>
              <a:rPr lang="en-GB" altLang="en-US" sz="2000" i="1" dirty="0"/>
              <a:t>“the carrying out of building, engineering, mining or other operations in, on, over or under land, OR the making of any material change in the use of any buildings or other land”</a:t>
            </a:r>
          </a:p>
        </p:txBody>
      </p:sp>
      <p:sp>
        <p:nvSpPr>
          <p:cNvPr id="291849" name="Date Placeholder 16">
            <a:extLst>
              <a:ext uri="{FF2B5EF4-FFF2-40B4-BE49-F238E27FC236}">
                <a16:creationId xmlns:a16="http://schemas.microsoft.com/office/drawing/2014/main" id="{549437AB-D290-08F5-CF96-93E2D41F2F82}"/>
              </a:ext>
            </a:extLst>
          </p:cNvPr>
          <p:cNvSpPr>
            <a:spLocks noGrp="1"/>
          </p:cNvSpPr>
          <p:nvPr>
            <p:ph type="dt" sz="half" idx="10"/>
          </p:nvPr>
        </p:nvSpPr>
        <p:spPr/>
        <p:txBody>
          <a:bodyPr/>
          <a:lstStyle/>
          <a:p>
            <a:pPr>
              <a:spcAft>
                <a:spcPts val="600"/>
              </a:spcAft>
            </a:pPr>
            <a:fld id="{AE843D43-B8BB-4C2E-B86D-93AF4BBC2E07}" type="datetime1">
              <a:rPr lang="en-US" smtClean="0"/>
              <a:pPr>
                <a:spcAft>
                  <a:spcPts val="600"/>
                </a:spcAft>
              </a:pPr>
              <a:t>10/31/2024</a:t>
            </a:fld>
            <a:endParaRPr lang="en-US"/>
          </a:p>
        </p:txBody>
      </p:sp>
      <p:sp>
        <p:nvSpPr>
          <p:cNvPr id="291853" name="Slide Number Placeholder 18">
            <a:extLst>
              <a:ext uri="{FF2B5EF4-FFF2-40B4-BE49-F238E27FC236}">
                <a16:creationId xmlns:a16="http://schemas.microsoft.com/office/drawing/2014/main" id="{19E8DB9C-2BF4-EE40-05AA-A258455ED08B}"/>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42</a:t>
            </a:fld>
            <a:endParaRPr lang="en-US"/>
          </a:p>
        </p:txBody>
      </p:sp>
      <p:pic>
        <p:nvPicPr>
          <p:cNvPr id="31748" name="Picture 5" descr="C:\Users\Viv\Music\Pictures\3.hpg.jpg">
            <a:extLst>
              <a:ext uri="{FF2B5EF4-FFF2-40B4-BE49-F238E27FC236}">
                <a16:creationId xmlns:a16="http://schemas.microsoft.com/office/drawing/2014/main" id="{8FE0177F-74E0-6788-2034-F366111C21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
          <a:stretch/>
        </p:blipFill>
        <p:spPr bwMode="auto">
          <a:xfrm>
            <a:off x="-4" y="-1"/>
            <a:ext cx="6071336" cy="41817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1749" name="Picture 2" descr="http://farm5.staticflickr.com/4131/5065291692_00ddf5fdf3_z.jpg">
            <a:extLst>
              <a:ext uri="{FF2B5EF4-FFF2-40B4-BE49-F238E27FC236}">
                <a16:creationId xmlns:a16="http://schemas.microsoft.com/office/drawing/2014/main" id="{F15447B7-F974-D91A-9625-BC075B68022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a:stretch/>
        </p:blipFill>
        <p:spPr bwMode="auto">
          <a:xfrm>
            <a:off x="6121856" y="10"/>
            <a:ext cx="6066477" cy="418176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Footer Placeholder 15">
            <a:extLst>
              <a:ext uri="{FF2B5EF4-FFF2-40B4-BE49-F238E27FC236}">
                <a16:creationId xmlns:a16="http://schemas.microsoft.com/office/drawing/2014/main" id="{271BB6FD-44F3-2D7E-3CB0-63AB6B59BD5E}"/>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585808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91844">
                                            <p:txEl>
                                              <p:pRg st="0" end="0"/>
                                            </p:txEl>
                                          </p:spTgt>
                                        </p:tgtEl>
                                        <p:attrNameLst>
                                          <p:attrName>style.visibility</p:attrName>
                                        </p:attrNameLst>
                                      </p:cBhvr>
                                      <p:to>
                                        <p:strVal val="visible"/>
                                      </p:to>
                                    </p:set>
                                    <p:animEffect transition="in" filter="fade">
                                      <p:cBhvr>
                                        <p:cTn id="7" dur="2000"/>
                                        <p:tgtEl>
                                          <p:spTgt spid="29184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91844">
                                            <p:txEl>
                                              <p:pRg st="1" end="1"/>
                                            </p:txEl>
                                          </p:spTgt>
                                        </p:tgtEl>
                                        <p:attrNameLst>
                                          <p:attrName>style.visibility</p:attrName>
                                        </p:attrNameLst>
                                      </p:cBhvr>
                                      <p:to>
                                        <p:strVal val="visible"/>
                                      </p:to>
                                    </p:set>
                                    <p:animEffect transition="in" filter="fade">
                                      <p:cBhvr>
                                        <p:cTn id="10" dur="2000"/>
                                        <p:tgtEl>
                                          <p:spTgt spid="2918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15mins</a:t>
            </a:r>
          </a:p>
        </p:txBody>
      </p:sp>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lstStyle/>
          <a:p>
            <a:pPr>
              <a:spcAft>
                <a:spcPts val="600"/>
              </a:spcAft>
            </a:pPr>
            <a:fld id="{907816DB-FEA5-42E1-8FAA-ACDB7BE4A0F6}" type="datetime1">
              <a:rPr lang="en-US" smtClean="0"/>
              <a:pPr>
                <a:spcAft>
                  <a:spcPts val="600"/>
                </a:spcAft>
              </a:pPr>
              <a:t>10/31/2024</a:t>
            </a:fld>
            <a:endParaRPr lang="en-US"/>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43</a:t>
            </a:fld>
            <a:endParaRPr lang="en-US"/>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4908375"/>
          </a:xfrm>
          <a:prstGeom prst="rect">
            <a:avLst/>
          </a:prstGeom>
          <a:noFill/>
        </p:spPr>
      </p:pic>
      <p:sp>
        <p:nvSpPr>
          <p:cNvPr id="3" name="Footer Placeholder 15">
            <a:extLst>
              <a:ext uri="{FF2B5EF4-FFF2-40B4-BE49-F238E27FC236}">
                <a16:creationId xmlns:a16="http://schemas.microsoft.com/office/drawing/2014/main" id="{405FA734-EF0D-4672-7E57-2F3B31A9754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34911258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22" descr="Green cliffs dropping into ocean">
            <a:extLst>
              <a:ext uri="{FF2B5EF4-FFF2-40B4-BE49-F238E27FC236}">
                <a16:creationId xmlns:a16="http://schemas.microsoft.com/office/drawing/2014/main" id="{80F64BAF-A661-4241-9D1D-DB8575D54333}"/>
              </a:ext>
            </a:extLst>
          </p:cNvPr>
          <p:cNvPicPr>
            <a:picLocks noChangeAspect="1"/>
          </p:cNvPicPr>
          <p:nvPr/>
        </p:nvPicPr>
        <p:blipFill rotWithShape="1">
          <a:blip r:embed="rId3"/>
          <a:srcRect t="25000"/>
          <a:stretch/>
        </p:blipFill>
        <p:spPr>
          <a:xfrm>
            <a:off x="-130612" y="10"/>
            <a:ext cx="12322611" cy="6857990"/>
          </a:xfrm>
          <a:prstGeom prst="rect">
            <a:avLst/>
          </a:prstGeom>
          <a:noFill/>
        </p:spPr>
      </p:pic>
      <p:sp>
        <p:nvSpPr>
          <p:cNvPr id="2" name="Title 1">
            <a:extLst>
              <a:ext uri="{FF2B5EF4-FFF2-40B4-BE49-F238E27FC236}">
                <a16:creationId xmlns:a16="http://schemas.microsoft.com/office/drawing/2014/main" id="{6886CDB9-F03C-8837-2140-77D1210493AC}"/>
              </a:ext>
            </a:extLst>
          </p:cNvPr>
          <p:cNvSpPr>
            <a:spLocks noGrp="1"/>
          </p:cNvSpPr>
          <p:nvPr>
            <p:ph type="ctrTitle"/>
          </p:nvPr>
        </p:nvSpPr>
        <p:spPr>
          <a:xfrm>
            <a:off x="437693" y="4397897"/>
            <a:ext cx="8837546" cy="1870483"/>
          </a:xfrm>
        </p:spPr>
        <p:txBody>
          <a:bodyPr>
            <a:normAutofit/>
          </a:bodyPr>
          <a:lstStyle/>
          <a:p>
            <a:pPr algn="l"/>
            <a:r>
              <a:rPr lang="en-GB" dirty="0">
                <a:solidFill>
                  <a:srgbClr val="FFFFFF"/>
                </a:solidFill>
              </a:rPr>
              <a:t>Planning in Wales</a:t>
            </a:r>
          </a:p>
        </p:txBody>
      </p:sp>
      <p:sp>
        <p:nvSpPr>
          <p:cNvPr id="19"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normAutofit/>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21"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a:solidFill>
                  <a:srgbClr val="FFFFFF"/>
                </a:solidFill>
              </a:rPr>
              <a:pPr>
                <a:spcAft>
                  <a:spcPts val="600"/>
                </a:spcAft>
              </a:pPr>
              <a:t>44</a:t>
            </a:fld>
            <a:endParaRPr lang="en-US">
              <a:solidFill>
                <a:srgbClr val="FFFFFF"/>
              </a:solidFill>
            </a:endParaRPr>
          </a:p>
        </p:txBody>
      </p:sp>
      <p:pic>
        <p:nvPicPr>
          <p:cNvPr id="6" name="Picture 5" descr="A black background with white text&#10;&#10;Description automatically generated">
            <a:extLst>
              <a:ext uri="{FF2B5EF4-FFF2-40B4-BE49-F238E27FC236}">
                <a16:creationId xmlns:a16="http://schemas.microsoft.com/office/drawing/2014/main" id="{FBAFE01F-D2E9-70E0-CB89-04A012F2B1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961" y="170611"/>
            <a:ext cx="2809568" cy="1299425"/>
          </a:xfrm>
          <a:prstGeom prst="rect">
            <a:avLst/>
          </a:prstGeom>
        </p:spPr>
      </p:pic>
    </p:spTree>
    <p:extLst>
      <p:ext uri="{BB962C8B-B14F-4D97-AF65-F5344CB8AC3E}">
        <p14:creationId xmlns:p14="http://schemas.microsoft.com/office/powerpoint/2010/main" val="25909438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pic>
        <p:nvPicPr>
          <p:cNvPr id="4" name="Picture 3">
            <a:extLst>
              <a:ext uri="{FF2B5EF4-FFF2-40B4-BE49-F238E27FC236}">
                <a16:creationId xmlns:a16="http://schemas.microsoft.com/office/drawing/2014/main" id="{E215BCAB-C260-E40E-9579-3190295C0C0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132623"/>
            <a:ext cx="12214848" cy="5786846"/>
          </a:xfrm>
          <a:prstGeom prst="rect">
            <a:avLst/>
          </a:prstGeom>
        </p:spPr>
      </p:pic>
      <p:sp>
        <p:nvSpPr>
          <p:cNvPr id="2" name="Footer Placeholder 15">
            <a:extLst>
              <a:ext uri="{FF2B5EF4-FFF2-40B4-BE49-F238E27FC236}">
                <a16:creationId xmlns:a16="http://schemas.microsoft.com/office/drawing/2014/main" id="{223B6320-6348-1FF9-4C60-EE7131FB24F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20137900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pic>
        <p:nvPicPr>
          <p:cNvPr id="4" name="Picture 3">
            <a:extLst>
              <a:ext uri="{FF2B5EF4-FFF2-40B4-BE49-F238E27FC236}">
                <a16:creationId xmlns:a16="http://schemas.microsoft.com/office/drawing/2014/main" id="{E215BCAB-C260-E40E-9579-3190295C0C0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12214848" cy="5786846"/>
          </a:xfrm>
          <a:prstGeom prst="rect">
            <a:avLst/>
          </a:prstGeom>
        </p:spPr>
      </p:pic>
      <p:sp>
        <p:nvSpPr>
          <p:cNvPr id="2" name="Rectangle 1">
            <a:extLst>
              <a:ext uri="{FF2B5EF4-FFF2-40B4-BE49-F238E27FC236}">
                <a16:creationId xmlns:a16="http://schemas.microsoft.com/office/drawing/2014/main" id="{42C0BD0A-414C-E291-EF68-11438EDB7B68}"/>
              </a:ext>
            </a:extLst>
          </p:cNvPr>
          <p:cNvSpPr/>
          <p:nvPr/>
        </p:nvSpPr>
        <p:spPr>
          <a:xfrm>
            <a:off x="3181190" y="868296"/>
            <a:ext cx="2758568" cy="1529122"/>
          </a:xfrm>
          <a:prstGeom prst="rect">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ooter Placeholder 15">
            <a:extLst>
              <a:ext uri="{FF2B5EF4-FFF2-40B4-BE49-F238E27FC236}">
                <a16:creationId xmlns:a16="http://schemas.microsoft.com/office/drawing/2014/main" id="{B93D3743-55B6-6C41-A784-A3551667831E}"/>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25844770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pic>
        <p:nvPicPr>
          <p:cNvPr id="4" name="Picture 3">
            <a:extLst>
              <a:ext uri="{FF2B5EF4-FFF2-40B4-BE49-F238E27FC236}">
                <a16:creationId xmlns:a16="http://schemas.microsoft.com/office/drawing/2014/main" id="{E215BCAB-C260-E40E-9579-3190295C0C0A}"/>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12214848" cy="5786846"/>
          </a:xfrm>
          <a:prstGeom prst="rect">
            <a:avLst/>
          </a:prstGeom>
        </p:spPr>
      </p:pic>
      <p:sp>
        <p:nvSpPr>
          <p:cNvPr id="2" name="Rectangle 1">
            <a:extLst>
              <a:ext uri="{FF2B5EF4-FFF2-40B4-BE49-F238E27FC236}">
                <a16:creationId xmlns:a16="http://schemas.microsoft.com/office/drawing/2014/main" id="{42C0BD0A-414C-E291-EF68-11438EDB7B68}"/>
              </a:ext>
            </a:extLst>
          </p:cNvPr>
          <p:cNvSpPr/>
          <p:nvPr/>
        </p:nvSpPr>
        <p:spPr>
          <a:xfrm>
            <a:off x="69157" y="868296"/>
            <a:ext cx="2166897" cy="1083449"/>
          </a:xfrm>
          <a:prstGeom prst="rect">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A33F4BA4-AE3A-C58E-6577-97DB55101DC9}"/>
              </a:ext>
            </a:extLst>
          </p:cNvPr>
          <p:cNvSpPr txBox="1">
            <a:spLocks/>
          </p:cNvSpPr>
          <p:nvPr/>
        </p:nvSpPr>
        <p:spPr>
          <a:xfrm>
            <a:off x="182965" y="2076726"/>
            <a:ext cx="2053089" cy="57382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pPr algn="ctr"/>
            <a:r>
              <a:rPr lang="en-GB" sz="2800" dirty="0">
                <a:solidFill>
                  <a:srgbClr val="FF0000"/>
                </a:solidFill>
              </a:rPr>
              <a:t>December</a:t>
            </a:r>
          </a:p>
        </p:txBody>
      </p:sp>
    </p:spTree>
    <p:extLst>
      <p:ext uri="{BB962C8B-B14F-4D97-AF65-F5344CB8AC3E}">
        <p14:creationId xmlns:p14="http://schemas.microsoft.com/office/powerpoint/2010/main" val="33890961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179C9-6F2A-990A-C14D-148C1E38BA8E}"/>
              </a:ext>
            </a:extLst>
          </p:cNvPr>
          <p:cNvSpPr>
            <a:spLocks noGrp="1"/>
          </p:cNvSpPr>
          <p:nvPr>
            <p:ph type="title"/>
          </p:nvPr>
        </p:nvSpPr>
        <p:spPr/>
        <p:txBody>
          <a:bodyPr/>
          <a:lstStyle/>
          <a:p>
            <a:r>
              <a:rPr lang="en-GB" dirty="0"/>
              <a:t>Structure of Welsh Planning System</a:t>
            </a:r>
          </a:p>
        </p:txBody>
      </p:sp>
      <p:pic>
        <p:nvPicPr>
          <p:cNvPr id="7" name="Picture 6">
            <a:extLst>
              <a:ext uri="{FF2B5EF4-FFF2-40B4-BE49-F238E27FC236}">
                <a16:creationId xmlns:a16="http://schemas.microsoft.com/office/drawing/2014/main" id="{23DB0FB4-B18C-E723-A260-6B9CF4B5CDD0}"/>
              </a:ext>
            </a:extLst>
          </p:cNvPr>
          <p:cNvPicPr>
            <a:picLocks noChangeAspect="1"/>
          </p:cNvPicPr>
          <p:nvPr/>
        </p:nvPicPr>
        <p:blipFill rotWithShape="1">
          <a:blip r:embed="rId2">
            <a:extLst>
              <a:ext uri="{28A0092B-C50C-407E-A947-70E740481C1C}">
                <a14:useLocalDpi xmlns:a14="http://schemas.microsoft.com/office/drawing/2010/main" val="0"/>
              </a:ext>
            </a:extLst>
          </a:blip>
          <a:srcRect t="10497"/>
          <a:stretch/>
        </p:blipFill>
        <p:spPr>
          <a:xfrm>
            <a:off x="528123" y="1106242"/>
            <a:ext cx="10041553" cy="5203117"/>
          </a:xfrm>
          <a:prstGeom prst="rect">
            <a:avLst/>
          </a:prstGeom>
        </p:spPr>
      </p:pic>
      <p:sp>
        <p:nvSpPr>
          <p:cNvPr id="9" name="TextBox 8">
            <a:extLst>
              <a:ext uri="{FF2B5EF4-FFF2-40B4-BE49-F238E27FC236}">
                <a16:creationId xmlns:a16="http://schemas.microsoft.com/office/drawing/2014/main" id="{71C09826-C379-6A39-DDB9-9B053865E38B}"/>
              </a:ext>
            </a:extLst>
          </p:cNvPr>
          <p:cNvSpPr txBox="1"/>
          <p:nvPr/>
        </p:nvSpPr>
        <p:spPr>
          <a:xfrm>
            <a:off x="712693" y="6212292"/>
            <a:ext cx="6097280" cy="369332"/>
          </a:xfrm>
          <a:prstGeom prst="rect">
            <a:avLst/>
          </a:prstGeom>
          <a:noFill/>
        </p:spPr>
        <p:txBody>
          <a:bodyPr wrap="square">
            <a:spAutoFit/>
          </a:bodyPr>
          <a:lstStyle/>
          <a:p>
            <a:r>
              <a:rPr lang="en-GB" dirty="0">
                <a:hlinkClick r:id="rId3"/>
              </a:rPr>
              <a:t>Future Wales - The National Plan 2040 (</a:t>
            </a:r>
            <a:r>
              <a:rPr lang="en-GB" dirty="0" err="1">
                <a:hlinkClick r:id="rId3"/>
              </a:rPr>
              <a:t>gov.wales</a:t>
            </a:r>
            <a:r>
              <a:rPr lang="en-GB" dirty="0">
                <a:hlinkClick r:id="rId3"/>
              </a:rPr>
              <a:t>)</a:t>
            </a:r>
            <a:endParaRPr lang="en-GB" dirty="0"/>
          </a:p>
        </p:txBody>
      </p:sp>
      <p:sp>
        <p:nvSpPr>
          <p:cNvPr id="3" name="Footer Placeholder 15">
            <a:extLst>
              <a:ext uri="{FF2B5EF4-FFF2-40B4-BE49-F238E27FC236}">
                <a16:creationId xmlns:a16="http://schemas.microsoft.com/office/drawing/2014/main" id="{32B94A70-0FA1-AB63-1BBF-483BDC1796F0}"/>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41190526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1170039" y="936966"/>
            <a:ext cx="4495995" cy="736534"/>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fontScale="90000"/>
          </a:bodyPr>
          <a:lstStyle/>
          <a:p>
            <a:br>
              <a:rPr lang="en-GB" altLang="en-US" dirty="0"/>
            </a:br>
            <a:br>
              <a:rPr lang="en-GB" altLang="en-US" dirty="0"/>
            </a:br>
            <a:r>
              <a:rPr lang="en-GB" altLang="en-US" dirty="0"/>
              <a:t>Planning in Wales</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1170039" y="1896706"/>
            <a:ext cx="10373031" cy="4109884"/>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pPr marL="0" indent="0">
              <a:lnSpc>
                <a:spcPct val="160000"/>
              </a:lnSpc>
              <a:buNone/>
            </a:pPr>
            <a:r>
              <a:rPr lang="en-GB" dirty="0"/>
              <a:t>The land use planning system in Wales regulates the use and development of all land and buildings.</a:t>
            </a:r>
          </a:p>
          <a:p>
            <a:pPr>
              <a:lnSpc>
                <a:spcPct val="160000"/>
              </a:lnSpc>
            </a:pPr>
            <a:r>
              <a:rPr lang="en-GB" dirty="0"/>
              <a:t> It operates at two levels:  </a:t>
            </a:r>
            <a:r>
              <a:rPr lang="en-GB" b="1" dirty="0"/>
              <a:t>Nationally</a:t>
            </a:r>
            <a:r>
              <a:rPr lang="en-GB" dirty="0"/>
              <a:t>: through the Welsh Government and Planning and Environment Decisions Wales (PEDW) (formerly Planning Inspectorate Wales); and </a:t>
            </a:r>
            <a:r>
              <a:rPr lang="en-GB" b="1" dirty="0"/>
              <a:t>Locally</a:t>
            </a:r>
            <a:r>
              <a:rPr lang="en-GB" dirty="0"/>
              <a:t>: through Local Planning Authorities (LPAs). The LPAs are the 22 Unitary Authorities and the three National Park Authorities</a:t>
            </a:r>
            <a:endParaRPr lang="en-GB" altLang="en-US"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49</a:t>
            </a:fld>
            <a:endParaRPr lang="en-US">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0D4DABA8-14F4-4420-DA09-7E55EDB24BF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7524664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09600" y="740534"/>
            <a:ext cx="4493342"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p>
            <a:br>
              <a:rPr lang="en-GB" altLang="en-US" dirty="0"/>
            </a:br>
            <a:br>
              <a:rPr lang="en-GB" altLang="en-US" dirty="0"/>
            </a:br>
            <a:r>
              <a:rPr lang="en-GB" dirty="0"/>
              <a:t>What is the law that applies to planning in Wales?</a:t>
            </a:r>
            <a:endParaRPr lang="en-GB" altLang="en-US" dirty="0"/>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5455920" y="740534"/>
            <a:ext cx="5865224"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pPr marL="0" indent="0">
              <a:buNone/>
            </a:pPr>
            <a:r>
              <a:rPr lang="en-GB" sz="2400" dirty="0"/>
              <a:t>The main laws relating to land use in Wales are set out in the Town and Country Planning Act 1990;  Planning and Compulsory Purchase Act 2004;  Planning Act 2008; and Planning (Wales) Act 2015. </a:t>
            </a:r>
          </a:p>
          <a:p>
            <a:pPr marL="0" indent="0">
              <a:buNone/>
            </a:pPr>
            <a:endParaRPr lang="en-GB" sz="2400" dirty="0"/>
          </a:p>
          <a:p>
            <a:pPr marL="0" indent="0">
              <a:buNone/>
            </a:pPr>
            <a:r>
              <a:rPr lang="en-GB" sz="2400" dirty="0"/>
              <a:t>The majority of primary legislation relating to land use planning in Wales has been made on an England </a:t>
            </a:r>
            <a:r>
              <a:rPr lang="en-GB" sz="2400" b="1" u="sng" dirty="0"/>
              <a:t>and </a:t>
            </a:r>
            <a:r>
              <a:rPr lang="en-GB" sz="2400" dirty="0"/>
              <a:t>Wales basis</a:t>
            </a:r>
            <a:endParaRPr lang="en-GB" altLang="en-US" sz="2400" dirty="0"/>
          </a:p>
        </p:txBody>
      </p:sp>
      <p:sp>
        <p:nvSpPr>
          <p:cNvPr id="43016"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normAutofit/>
          </a:bodyPr>
          <a:lstStyle/>
          <a:p>
            <a:pPr>
              <a:spcAft>
                <a:spcPts val="600"/>
              </a:spcAft>
            </a:pPr>
            <a:fld id="{D5981148-ABBC-43A9-930F-1694C7402323}" type="datetime1">
              <a:rPr lang="en-US" smtClean="0"/>
              <a:pPr>
                <a:spcAft>
                  <a:spcPts val="600"/>
                </a:spcAft>
              </a:pPr>
              <a:t>10/31/2024</a:t>
            </a:fld>
            <a:endParaRPr lang="en-US"/>
          </a:p>
        </p:txBody>
      </p:sp>
      <p:sp>
        <p:nvSpPr>
          <p:cNvPr id="43020"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pPr>
                <a:spcAft>
                  <a:spcPts val="600"/>
                </a:spcAft>
              </a:pPr>
              <a:t>50</a:t>
            </a:fld>
            <a:endParaRPr lang="en-US"/>
          </a:p>
        </p:txBody>
      </p:sp>
      <p:sp>
        <p:nvSpPr>
          <p:cNvPr id="2" name="Footer Placeholder 15">
            <a:extLst>
              <a:ext uri="{FF2B5EF4-FFF2-40B4-BE49-F238E27FC236}">
                <a16:creationId xmlns:a16="http://schemas.microsoft.com/office/drawing/2014/main" id="{7531CBF9-9300-06D1-8FAF-EE33C1D9AAB5}"/>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355355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14680" y="0"/>
            <a:ext cx="3553412" cy="76207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fontScale="90000"/>
          </a:bodyPr>
          <a:lstStyle/>
          <a:p>
            <a:br>
              <a:rPr lang="en-GB" altLang="en-US" sz="3100" dirty="0"/>
            </a:br>
            <a:br>
              <a:rPr lang="en-GB" altLang="en-US" sz="3100" dirty="0"/>
            </a:br>
            <a:r>
              <a:rPr lang="en-GB" altLang="en-US" sz="3100" dirty="0"/>
              <a:t>Planning in Wales</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14679" y="1815035"/>
            <a:ext cx="11302017" cy="41224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lnSpcReduction="10000"/>
          </a:bodyPr>
          <a:lstStyle/>
          <a:p>
            <a:pPr marL="0" indent="0">
              <a:lnSpc>
                <a:spcPct val="150000"/>
              </a:lnSpc>
              <a:buNone/>
            </a:pPr>
            <a:r>
              <a:rPr lang="en-GB" dirty="0"/>
              <a:t>Most executive functions and secondary legislative powers contained in the England and Wales Acts were transferred to the National Assembly for Wales (as the Senedd was then constituted and called) by the National Assembly for Wales (Transfer of Functions) Order 1999. </a:t>
            </a:r>
          </a:p>
          <a:p>
            <a:pPr marL="0" indent="0">
              <a:lnSpc>
                <a:spcPct val="150000"/>
              </a:lnSpc>
              <a:buNone/>
            </a:pPr>
            <a:r>
              <a:rPr lang="en-GB" dirty="0"/>
              <a:t>These powers were then transferred to Welsh Ministers as a result of the Government of Wales Act 2006. Following the ‘yes’ vote in the 2011 referendum, and the commencement of part 4 of the Government of Wales Act 2006, the Senedd gained competence to create primary legislation in the general area of land use planning. The </a:t>
            </a:r>
            <a:r>
              <a:rPr lang="en-GB" dirty="0">
                <a:highlight>
                  <a:srgbClr val="FFFF00"/>
                </a:highlight>
              </a:rPr>
              <a:t>Planning (Wales) Act 2015 </a:t>
            </a:r>
            <a:r>
              <a:rPr lang="en-GB" dirty="0"/>
              <a:t>is the first significant piece of primary planning legislation to be made on a Wales only basis</a:t>
            </a:r>
            <a:endParaRPr lang="en-GB" altLang="en-US"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lstStyle/>
          <a:p>
            <a:pPr>
              <a:spcAft>
                <a:spcPts val="600"/>
              </a:spcAft>
            </a:pPr>
            <a:fld id="{36EEDDE2-D916-4F9A-9650-DB1D30A8FDDC}" type="datetime1">
              <a:rPr lang="en-US" smtClean="0"/>
              <a:pPr>
                <a:spcAft>
                  <a:spcPts val="600"/>
                </a:spcAft>
              </a:pPr>
              <a:t>10/31/2024</a:t>
            </a:fld>
            <a:endParaRPr lang="en-US" dirty="0"/>
          </a:p>
        </p:txBody>
      </p:sp>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51</a:t>
            </a:fld>
            <a:endParaRPr lang="en-US">
              <a:solidFill>
                <a:srgbClr val="FFFFFF"/>
              </a:solidFill>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23A9B0A0-A03C-DAA8-C590-37A2555D734B}"/>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8840759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09600" y="740534"/>
            <a:ext cx="3912637"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p>
            <a:br>
              <a:rPr lang="en-GB" altLang="en-US" dirty="0"/>
            </a:br>
            <a:br>
              <a:rPr lang="en-GB" altLang="en-US" dirty="0"/>
            </a:br>
            <a:r>
              <a:rPr lang="en-GB" dirty="0"/>
              <a:t>Future Wales: the National Plan 2040 (NDF)</a:t>
            </a:r>
            <a:br>
              <a:rPr lang="en-GB" dirty="0"/>
            </a:br>
            <a:br>
              <a:rPr lang="en-GB" dirty="0"/>
            </a:br>
            <a:endParaRPr lang="en-GB" altLang="en-US" b="0" dirty="0"/>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5455920" y="740534"/>
            <a:ext cx="5865224"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pPr marL="0" indent="0">
              <a:buNone/>
            </a:pPr>
            <a:r>
              <a:rPr lang="en-GB" sz="1800" dirty="0"/>
              <a:t>The Planning (Wales) Act 2015 (the 2015 Act) requires the Welsh Government to develop a National Development Framework (NDF). Wales’s first NDF, </a:t>
            </a:r>
            <a:r>
              <a:rPr lang="en-GB" sz="1800" b="1" dirty="0">
                <a:highlight>
                  <a:srgbClr val="FFFF00"/>
                </a:highlight>
              </a:rPr>
              <a:t>Future Wales: the National Plan 2040 </a:t>
            </a:r>
            <a:r>
              <a:rPr lang="en-GB" sz="1800" dirty="0"/>
              <a:t>(Future Wales), was published in February 2021. </a:t>
            </a:r>
          </a:p>
          <a:p>
            <a:pPr marL="0" indent="0">
              <a:buNone/>
            </a:pPr>
            <a:endParaRPr lang="en-GB" sz="1800" dirty="0"/>
          </a:p>
          <a:p>
            <a:pPr marL="0" indent="0">
              <a:buNone/>
            </a:pPr>
            <a:r>
              <a:rPr lang="en-GB" sz="1800" dirty="0"/>
              <a:t>Future Wales sets out a 20-year land use framework and must be reviewed at least every five years. Unlike its predecessor (the Wales Spatial Plan), Future Wales has development plan status. This means it is a material consideration in planning decisions and all Strategic Development Plans (SDPs) and LDPs must be in conformity with it.</a:t>
            </a:r>
            <a:endParaRPr lang="en-GB" altLang="en-US" sz="1800" dirty="0"/>
          </a:p>
          <a:p>
            <a:endParaRPr lang="en-GB" altLang="en-US" sz="1800" dirty="0"/>
          </a:p>
          <a:p>
            <a:endParaRPr lang="en-GB" altLang="en-US" sz="1800" dirty="0"/>
          </a:p>
          <a:p>
            <a:endParaRPr lang="en-GB" altLang="en-US" sz="1800"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52</a:t>
            </a:fld>
            <a:endParaRPr lang="en-US">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48BF1A2E-B70E-F2C5-A78A-998795290D31}"/>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7218723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09600" y="740534"/>
            <a:ext cx="3912637"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p>
            <a:br>
              <a:rPr lang="en-GB" altLang="en-US" dirty="0"/>
            </a:br>
            <a:r>
              <a:rPr lang="en-GB" altLang="en-US" dirty="0"/>
              <a:t>The Planning Framework (Wales)</a:t>
            </a:r>
            <a:endParaRPr lang="en-GB" altLang="en-US" b="0" dirty="0"/>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5455920" y="740534"/>
            <a:ext cx="5865224"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dirty="0"/>
          </a:p>
          <a:p>
            <a:endParaRPr lang="en-GB" altLang="en-US" sz="1800"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53</a:t>
            </a:fld>
            <a:endParaRPr lang="en-US">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48BF1A2E-B70E-F2C5-A78A-998795290D31}"/>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4" name="Picture 3">
            <a:extLst>
              <a:ext uri="{FF2B5EF4-FFF2-40B4-BE49-F238E27FC236}">
                <a16:creationId xmlns:a16="http://schemas.microsoft.com/office/drawing/2014/main" id="{232E09D0-8D99-EB80-34CE-857FD0C1F2B4}"/>
              </a:ext>
            </a:extLst>
          </p:cNvPr>
          <p:cNvPicPr>
            <a:picLocks noChangeAspect="1"/>
          </p:cNvPicPr>
          <p:nvPr/>
        </p:nvPicPr>
        <p:blipFill rotWithShape="1">
          <a:blip r:embed="rId2"/>
          <a:srcRect l="13870" t="32688" r="19606" b="31469"/>
          <a:stretch/>
        </p:blipFill>
        <p:spPr>
          <a:xfrm>
            <a:off x="530942" y="432619"/>
            <a:ext cx="11434916" cy="4107368"/>
          </a:xfrm>
          <a:prstGeom prst="rect">
            <a:avLst/>
          </a:prstGeom>
        </p:spPr>
      </p:pic>
    </p:spTree>
    <p:extLst>
      <p:ext uri="{BB962C8B-B14F-4D97-AF65-F5344CB8AC3E}">
        <p14:creationId xmlns:p14="http://schemas.microsoft.com/office/powerpoint/2010/main" val="29006809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09600" y="740534"/>
            <a:ext cx="3912637"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p>
            <a:br>
              <a:rPr lang="en-GB" altLang="en-US" dirty="0"/>
            </a:br>
            <a:r>
              <a:rPr lang="en-GB" altLang="en-US" dirty="0"/>
              <a:t>Planning Policy Wales</a:t>
            </a:r>
            <a:endParaRPr lang="en-GB" altLang="en-US" b="0" dirty="0"/>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5455920" y="740534"/>
            <a:ext cx="5865224"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dirty="0"/>
          </a:p>
          <a:p>
            <a:endParaRPr lang="en-GB" altLang="en-US" sz="1800"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54</a:t>
            </a:fld>
            <a:endParaRPr lang="en-US">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48BF1A2E-B70E-F2C5-A78A-998795290D31}"/>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4" name="Picture 3">
            <a:extLst>
              <a:ext uri="{FF2B5EF4-FFF2-40B4-BE49-F238E27FC236}">
                <a16:creationId xmlns:a16="http://schemas.microsoft.com/office/drawing/2014/main" id="{232E09D0-8D99-EB80-34CE-857FD0C1F2B4}"/>
              </a:ext>
            </a:extLst>
          </p:cNvPr>
          <p:cNvPicPr>
            <a:picLocks noChangeAspect="1"/>
          </p:cNvPicPr>
          <p:nvPr/>
        </p:nvPicPr>
        <p:blipFill rotWithShape="1">
          <a:blip r:embed="rId3"/>
          <a:srcRect l="13870" t="32688" r="19606" b="31469"/>
          <a:stretch/>
        </p:blipFill>
        <p:spPr>
          <a:xfrm>
            <a:off x="530942" y="432619"/>
            <a:ext cx="11434916" cy="4107368"/>
          </a:xfrm>
          <a:prstGeom prst="rect">
            <a:avLst/>
          </a:prstGeom>
        </p:spPr>
      </p:pic>
      <p:sp>
        <p:nvSpPr>
          <p:cNvPr id="5" name="Arrow: Right 4">
            <a:extLst>
              <a:ext uri="{FF2B5EF4-FFF2-40B4-BE49-F238E27FC236}">
                <a16:creationId xmlns:a16="http://schemas.microsoft.com/office/drawing/2014/main" id="{2957394F-AB34-61EA-E3AB-18464009EF5C}"/>
              </a:ext>
            </a:extLst>
          </p:cNvPr>
          <p:cNvSpPr/>
          <p:nvPr/>
        </p:nvSpPr>
        <p:spPr>
          <a:xfrm>
            <a:off x="137160" y="1710813"/>
            <a:ext cx="1249188" cy="658761"/>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5EED110-B3B0-533B-30A9-F4390575C9AF}"/>
              </a:ext>
            </a:extLst>
          </p:cNvPr>
          <p:cNvSpPr txBox="1"/>
          <p:nvPr/>
        </p:nvSpPr>
        <p:spPr>
          <a:xfrm>
            <a:off x="4621765" y="4441503"/>
            <a:ext cx="6096000" cy="2031325"/>
          </a:xfrm>
          <a:prstGeom prst="rect">
            <a:avLst/>
          </a:prstGeom>
          <a:noFill/>
        </p:spPr>
        <p:txBody>
          <a:bodyPr wrap="square">
            <a:spAutoFit/>
          </a:bodyPr>
          <a:lstStyle/>
          <a:p>
            <a:br>
              <a:rPr lang="en-GB" dirty="0"/>
            </a:br>
            <a:r>
              <a:rPr lang="en-GB" sz="1800" b="0" dirty="0"/>
              <a:t>Wales Planning Policy Wales (PPW) was originally published in 2002 and sets out the Welsh Government’s planning policies, under which LPAs prepare their Local Development Plans (LDPs). The latest version of PPW, Planning Policy Wales (Edition 12), was published in February 2024. </a:t>
            </a:r>
            <a:endParaRPr lang="en-GB" dirty="0"/>
          </a:p>
        </p:txBody>
      </p:sp>
      <p:sp>
        <p:nvSpPr>
          <p:cNvPr id="8" name="TextBox 7">
            <a:extLst>
              <a:ext uri="{FF2B5EF4-FFF2-40B4-BE49-F238E27FC236}">
                <a16:creationId xmlns:a16="http://schemas.microsoft.com/office/drawing/2014/main" id="{7DB41767-9FB7-6D51-AD45-AEA8BE6AFA07}"/>
              </a:ext>
            </a:extLst>
          </p:cNvPr>
          <p:cNvSpPr txBox="1"/>
          <p:nvPr/>
        </p:nvSpPr>
        <p:spPr>
          <a:xfrm>
            <a:off x="4621765" y="6407518"/>
            <a:ext cx="6096000" cy="369332"/>
          </a:xfrm>
          <a:prstGeom prst="rect">
            <a:avLst/>
          </a:prstGeom>
          <a:noFill/>
        </p:spPr>
        <p:txBody>
          <a:bodyPr wrap="square">
            <a:spAutoFit/>
          </a:bodyPr>
          <a:lstStyle/>
          <a:p>
            <a:r>
              <a:rPr lang="en-GB" dirty="0">
                <a:hlinkClick r:id="rId4"/>
              </a:rPr>
              <a:t>Planning Policy Wales - Edition 12 (</a:t>
            </a:r>
            <a:r>
              <a:rPr lang="en-GB" dirty="0" err="1">
                <a:hlinkClick r:id="rId4"/>
              </a:rPr>
              <a:t>gov.wales</a:t>
            </a:r>
            <a:r>
              <a:rPr lang="en-GB" dirty="0">
                <a:hlinkClick r:id="rId4"/>
              </a:rPr>
              <a:t>)</a:t>
            </a:r>
            <a:endParaRPr lang="en-GB" dirty="0"/>
          </a:p>
        </p:txBody>
      </p:sp>
    </p:spTree>
    <p:extLst>
      <p:ext uri="{BB962C8B-B14F-4D97-AF65-F5344CB8AC3E}">
        <p14:creationId xmlns:p14="http://schemas.microsoft.com/office/powerpoint/2010/main" val="2108582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09600" y="740534"/>
            <a:ext cx="3912637"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p>
            <a:br>
              <a:rPr lang="en-GB" altLang="en-US" dirty="0"/>
            </a:br>
            <a:r>
              <a:rPr lang="en-GB" altLang="en-US" dirty="0"/>
              <a:t>Planning Policy Wales</a:t>
            </a:r>
            <a:endParaRPr lang="en-GB" altLang="en-US" b="0" dirty="0"/>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5455920" y="740534"/>
            <a:ext cx="5865224"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dirty="0"/>
          </a:p>
          <a:p>
            <a:endParaRPr lang="en-GB" altLang="en-US" sz="1800"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55</a:t>
            </a:fld>
            <a:endParaRPr lang="en-US">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48BF1A2E-B70E-F2C5-A78A-998795290D31}"/>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4" name="Picture 3">
            <a:extLst>
              <a:ext uri="{FF2B5EF4-FFF2-40B4-BE49-F238E27FC236}">
                <a16:creationId xmlns:a16="http://schemas.microsoft.com/office/drawing/2014/main" id="{232E09D0-8D99-EB80-34CE-857FD0C1F2B4}"/>
              </a:ext>
            </a:extLst>
          </p:cNvPr>
          <p:cNvPicPr>
            <a:picLocks noChangeAspect="1"/>
          </p:cNvPicPr>
          <p:nvPr/>
        </p:nvPicPr>
        <p:blipFill rotWithShape="1">
          <a:blip r:embed="rId2"/>
          <a:srcRect l="13870" t="32688" r="19606" b="31469"/>
          <a:stretch/>
        </p:blipFill>
        <p:spPr>
          <a:xfrm>
            <a:off x="530942" y="432619"/>
            <a:ext cx="11434916" cy="4107368"/>
          </a:xfrm>
          <a:prstGeom prst="rect">
            <a:avLst/>
          </a:prstGeom>
        </p:spPr>
      </p:pic>
      <p:sp>
        <p:nvSpPr>
          <p:cNvPr id="5" name="Arrow: Right 4">
            <a:extLst>
              <a:ext uri="{FF2B5EF4-FFF2-40B4-BE49-F238E27FC236}">
                <a16:creationId xmlns:a16="http://schemas.microsoft.com/office/drawing/2014/main" id="{2957394F-AB34-61EA-E3AB-18464009EF5C}"/>
              </a:ext>
            </a:extLst>
          </p:cNvPr>
          <p:cNvSpPr/>
          <p:nvPr/>
        </p:nvSpPr>
        <p:spPr>
          <a:xfrm>
            <a:off x="137160" y="1710813"/>
            <a:ext cx="1249188" cy="658761"/>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5EED110-B3B0-533B-30A9-F4390575C9AF}"/>
              </a:ext>
            </a:extLst>
          </p:cNvPr>
          <p:cNvSpPr txBox="1"/>
          <p:nvPr/>
        </p:nvSpPr>
        <p:spPr>
          <a:xfrm>
            <a:off x="4621764" y="4441503"/>
            <a:ext cx="7216275" cy="1754326"/>
          </a:xfrm>
          <a:prstGeom prst="rect">
            <a:avLst/>
          </a:prstGeom>
          <a:noFill/>
        </p:spPr>
        <p:txBody>
          <a:bodyPr wrap="square">
            <a:spAutoFit/>
          </a:bodyPr>
          <a:lstStyle/>
          <a:p>
            <a:br>
              <a:rPr lang="en-GB" dirty="0"/>
            </a:br>
            <a:r>
              <a:rPr lang="en-GB" sz="1800" b="0" dirty="0"/>
              <a:t>The document:  provides an overview of the planning system and sets out the context for planning in Wales;  outlines the main policy objectives and principles;  emphasises ‘sustainable places’ as the goal of the planning system, and promotes the ‘placemaking’ approach as the means of achieving this</a:t>
            </a:r>
            <a:endParaRPr lang="en-GB" dirty="0"/>
          </a:p>
        </p:txBody>
      </p:sp>
      <p:sp>
        <p:nvSpPr>
          <p:cNvPr id="3" name="TextBox 2">
            <a:extLst>
              <a:ext uri="{FF2B5EF4-FFF2-40B4-BE49-F238E27FC236}">
                <a16:creationId xmlns:a16="http://schemas.microsoft.com/office/drawing/2014/main" id="{4FE22C05-718D-4E62-A528-C827CD049CCE}"/>
              </a:ext>
            </a:extLst>
          </p:cNvPr>
          <p:cNvSpPr txBox="1"/>
          <p:nvPr/>
        </p:nvSpPr>
        <p:spPr>
          <a:xfrm>
            <a:off x="4621765" y="6407518"/>
            <a:ext cx="6096000" cy="369332"/>
          </a:xfrm>
          <a:prstGeom prst="rect">
            <a:avLst/>
          </a:prstGeom>
          <a:noFill/>
        </p:spPr>
        <p:txBody>
          <a:bodyPr wrap="square">
            <a:spAutoFit/>
          </a:bodyPr>
          <a:lstStyle/>
          <a:p>
            <a:r>
              <a:rPr lang="en-GB" dirty="0">
                <a:hlinkClick r:id="rId3"/>
              </a:rPr>
              <a:t>Planning Policy Wales - Edition 12 (</a:t>
            </a:r>
            <a:r>
              <a:rPr lang="en-GB" dirty="0" err="1">
                <a:hlinkClick r:id="rId3"/>
              </a:rPr>
              <a:t>gov.wales</a:t>
            </a:r>
            <a:r>
              <a:rPr lang="en-GB" dirty="0">
                <a:hlinkClick r:id="rId3"/>
              </a:rPr>
              <a:t>)</a:t>
            </a:r>
            <a:endParaRPr lang="en-GB" dirty="0"/>
          </a:p>
        </p:txBody>
      </p:sp>
    </p:spTree>
    <p:extLst>
      <p:ext uri="{BB962C8B-B14F-4D97-AF65-F5344CB8AC3E}">
        <p14:creationId xmlns:p14="http://schemas.microsoft.com/office/powerpoint/2010/main" val="25367206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09600" y="740534"/>
            <a:ext cx="3912637"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b" anchorCtr="0" compatLnSpc="1">
            <a:prstTxWarp prst="textNoShape">
              <a:avLst/>
            </a:prstTxWarp>
            <a:normAutofit/>
          </a:bodyPr>
          <a:lstStyle/>
          <a:p>
            <a:br>
              <a:rPr lang="en-GB" altLang="en-US" dirty="0"/>
            </a:br>
            <a:r>
              <a:rPr lang="en-GB" altLang="en-US" dirty="0"/>
              <a:t>Future Wales</a:t>
            </a:r>
            <a:endParaRPr lang="en-GB" altLang="en-US" b="0" dirty="0"/>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5455920" y="740534"/>
            <a:ext cx="5865224" cy="548305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dirty="0"/>
          </a:p>
          <a:p>
            <a:endParaRPr lang="en-GB" altLang="en-US" sz="1800"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56</a:t>
            </a:fld>
            <a:endParaRPr lang="en-US">
              <a:effectLst>
                <a:outerShdw blurRad="38100" dist="38100" dir="2700000" algn="tl">
                  <a:srgbClr val="000000">
                    <a:alpha val="43137"/>
                  </a:srgbClr>
                </a:outerShdw>
              </a:effectLst>
            </a:endParaRPr>
          </a:p>
        </p:txBody>
      </p:sp>
      <p:sp>
        <p:nvSpPr>
          <p:cNvPr id="2" name="Footer Placeholder 15">
            <a:extLst>
              <a:ext uri="{FF2B5EF4-FFF2-40B4-BE49-F238E27FC236}">
                <a16:creationId xmlns:a16="http://schemas.microsoft.com/office/drawing/2014/main" id="{48BF1A2E-B70E-F2C5-A78A-998795290D31}"/>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4" name="Picture 3">
            <a:extLst>
              <a:ext uri="{FF2B5EF4-FFF2-40B4-BE49-F238E27FC236}">
                <a16:creationId xmlns:a16="http://schemas.microsoft.com/office/drawing/2014/main" id="{232E09D0-8D99-EB80-34CE-857FD0C1F2B4}"/>
              </a:ext>
            </a:extLst>
          </p:cNvPr>
          <p:cNvPicPr>
            <a:picLocks noChangeAspect="1"/>
          </p:cNvPicPr>
          <p:nvPr/>
        </p:nvPicPr>
        <p:blipFill rotWithShape="1">
          <a:blip r:embed="rId2"/>
          <a:srcRect l="13870" t="32688" r="19606" b="31469"/>
          <a:stretch/>
        </p:blipFill>
        <p:spPr>
          <a:xfrm>
            <a:off x="530942" y="432619"/>
            <a:ext cx="11434916" cy="4107368"/>
          </a:xfrm>
          <a:prstGeom prst="rect">
            <a:avLst/>
          </a:prstGeom>
        </p:spPr>
      </p:pic>
      <p:sp>
        <p:nvSpPr>
          <p:cNvPr id="5" name="Arrow: Right 4">
            <a:extLst>
              <a:ext uri="{FF2B5EF4-FFF2-40B4-BE49-F238E27FC236}">
                <a16:creationId xmlns:a16="http://schemas.microsoft.com/office/drawing/2014/main" id="{2957394F-AB34-61EA-E3AB-18464009EF5C}"/>
              </a:ext>
            </a:extLst>
          </p:cNvPr>
          <p:cNvSpPr/>
          <p:nvPr/>
        </p:nvSpPr>
        <p:spPr>
          <a:xfrm>
            <a:off x="3739891" y="1757736"/>
            <a:ext cx="1249188" cy="658761"/>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D5C6D2F-C720-0754-5C5B-C8C31961F541}"/>
              </a:ext>
            </a:extLst>
          </p:cNvPr>
          <p:cNvSpPr txBox="1"/>
          <p:nvPr/>
        </p:nvSpPr>
        <p:spPr>
          <a:xfrm>
            <a:off x="4229878" y="4777182"/>
            <a:ext cx="6096000" cy="1754326"/>
          </a:xfrm>
          <a:prstGeom prst="rect">
            <a:avLst/>
          </a:prstGeom>
          <a:noFill/>
        </p:spPr>
        <p:txBody>
          <a:bodyPr wrap="square">
            <a:spAutoFit/>
          </a:bodyPr>
          <a:lstStyle/>
          <a:p>
            <a:r>
              <a:rPr lang="en-GB" sz="1800" dirty="0"/>
              <a:t>The purpose of Future Wales is to:  set out where nationally important growth and infrastructure is needed and how the planning system can deliver it;  provide direction for SDPs and LDPs;  support the determination of applications under the Developments of National Significance (DNS) regime </a:t>
            </a:r>
            <a:endParaRPr lang="en-GB" dirty="0"/>
          </a:p>
        </p:txBody>
      </p:sp>
      <p:sp>
        <p:nvSpPr>
          <p:cNvPr id="10" name="TextBox 9">
            <a:extLst>
              <a:ext uri="{FF2B5EF4-FFF2-40B4-BE49-F238E27FC236}">
                <a16:creationId xmlns:a16="http://schemas.microsoft.com/office/drawing/2014/main" id="{277171A0-4628-22C5-9597-4AC6125C982F}"/>
              </a:ext>
            </a:extLst>
          </p:cNvPr>
          <p:cNvSpPr txBox="1"/>
          <p:nvPr/>
        </p:nvSpPr>
        <p:spPr>
          <a:xfrm>
            <a:off x="5750765" y="2163137"/>
            <a:ext cx="6096000" cy="646331"/>
          </a:xfrm>
          <a:prstGeom prst="rect">
            <a:avLst/>
          </a:prstGeom>
          <a:noFill/>
        </p:spPr>
        <p:txBody>
          <a:bodyPr wrap="square">
            <a:spAutoFit/>
          </a:bodyPr>
          <a:lstStyle/>
          <a:p>
            <a:r>
              <a:rPr lang="en-GB" dirty="0"/>
              <a:t>(NDF)</a:t>
            </a:r>
            <a:br>
              <a:rPr lang="en-GB" dirty="0"/>
            </a:br>
            <a:endParaRPr lang="en-GB" dirty="0"/>
          </a:p>
        </p:txBody>
      </p:sp>
    </p:spTree>
    <p:extLst>
      <p:ext uri="{BB962C8B-B14F-4D97-AF65-F5344CB8AC3E}">
        <p14:creationId xmlns:p14="http://schemas.microsoft.com/office/powerpoint/2010/main" val="35502252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br>
              <a:rPr lang="en-GB" altLang="en-US" dirty="0"/>
            </a:br>
            <a:r>
              <a:rPr lang="en-GB" altLang="en-US" dirty="0"/>
              <a:t>Useful Links</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a:p>
          <a:p>
            <a:endParaRPr lang="en-GB" altLang="en-US"/>
          </a:p>
          <a:p>
            <a:endParaRPr lang="en-GB" altLang="en-US"/>
          </a:p>
          <a:p>
            <a:endParaRPr lang="en-GB" altLang="en-US"/>
          </a:p>
          <a:p>
            <a:endParaRPr lang="en-GB" altLang="en-US"/>
          </a:p>
          <a:p>
            <a:endParaRPr lang="en-GB" altLang="en-US"/>
          </a:p>
        </p:txBody>
      </p:sp>
      <p:sp>
        <p:nvSpPr>
          <p:cNvPr id="3" name="TextBox 2">
            <a:extLst>
              <a:ext uri="{FF2B5EF4-FFF2-40B4-BE49-F238E27FC236}">
                <a16:creationId xmlns:a16="http://schemas.microsoft.com/office/drawing/2014/main" id="{CF49112F-4A63-E67A-983F-65E74DEBCC65}"/>
              </a:ext>
            </a:extLst>
          </p:cNvPr>
          <p:cNvSpPr txBox="1"/>
          <p:nvPr/>
        </p:nvSpPr>
        <p:spPr>
          <a:xfrm>
            <a:off x="612648" y="3125544"/>
            <a:ext cx="6096000" cy="369332"/>
          </a:xfrm>
          <a:prstGeom prst="rect">
            <a:avLst/>
          </a:prstGeom>
          <a:noFill/>
        </p:spPr>
        <p:txBody>
          <a:bodyPr wrap="square">
            <a:spAutoFit/>
          </a:bodyPr>
          <a:lstStyle/>
          <a:p>
            <a:r>
              <a:rPr lang="en-GB" dirty="0">
                <a:hlinkClick r:id="rId2"/>
              </a:rPr>
              <a:t>Planning (Wales) Act 2015 (legislation.gov.uk)</a:t>
            </a:r>
            <a:endParaRPr lang="en-GB" dirty="0"/>
          </a:p>
        </p:txBody>
      </p:sp>
      <p:sp>
        <p:nvSpPr>
          <p:cNvPr id="5" name="TextBox 4">
            <a:extLst>
              <a:ext uri="{FF2B5EF4-FFF2-40B4-BE49-F238E27FC236}">
                <a16:creationId xmlns:a16="http://schemas.microsoft.com/office/drawing/2014/main" id="{6796A796-E06D-7781-55CC-0AAC9D262D99}"/>
              </a:ext>
            </a:extLst>
          </p:cNvPr>
          <p:cNvSpPr txBox="1"/>
          <p:nvPr/>
        </p:nvSpPr>
        <p:spPr>
          <a:xfrm>
            <a:off x="612648" y="2470032"/>
            <a:ext cx="8072283" cy="369332"/>
          </a:xfrm>
          <a:prstGeom prst="rect">
            <a:avLst/>
          </a:prstGeom>
          <a:noFill/>
        </p:spPr>
        <p:txBody>
          <a:bodyPr wrap="square">
            <a:spAutoFit/>
          </a:bodyPr>
          <a:lstStyle/>
          <a:p>
            <a:r>
              <a:rPr lang="en-GB" dirty="0">
                <a:hlinkClick r:id="rId3"/>
              </a:rPr>
              <a:t>planning-wales-act-2015-explanatory-memorandum.pdf (</a:t>
            </a:r>
            <a:r>
              <a:rPr lang="en-GB" dirty="0" err="1">
                <a:hlinkClick r:id="rId3"/>
              </a:rPr>
              <a:t>gov.wales</a:t>
            </a:r>
            <a:r>
              <a:rPr lang="en-GB" dirty="0">
                <a:hlinkClick r:id="rId3"/>
              </a:rPr>
              <a:t>)</a:t>
            </a:r>
            <a:endParaRPr lang="en-GB" dirty="0"/>
          </a:p>
        </p:txBody>
      </p:sp>
      <p:sp>
        <p:nvSpPr>
          <p:cNvPr id="7" name="TextBox 6">
            <a:extLst>
              <a:ext uri="{FF2B5EF4-FFF2-40B4-BE49-F238E27FC236}">
                <a16:creationId xmlns:a16="http://schemas.microsoft.com/office/drawing/2014/main" id="{0D718773-45F7-49C0-60FE-35FF89DF7542}"/>
              </a:ext>
            </a:extLst>
          </p:cNvPr>
          <p:cNvSpPr txBox="1"/>
          <p:nvPr/>
        </p:nvSpPr>
        <p:spPr>
          <a:xfrm>
            <a:off x="612648" y="1883424"/>
            <a:ext cx="11903817" cy="369332"/>
          </a:xfrm>
          <a:prstGeom prst="rect">
            <a:avLst/>
          </a:prstGeom>
          <a:noFill/>
        </p:spPr>
        <p:txBody>
          <a:bodyPr wrap="square">
            <a:spAutoFit/>
          </a:bodyPr>
          <a:lstStyle/>
          <a:p>
            <a:r>
              <a:rPr lang="en-GB" dirty="0">
                <a:hlinkClick r:id="rId4"/>
              </a:rPr>
              <a:t>Planning (Wales) Act - Designing Buildings</a:t>
            </a:r>
            <a:endParaRPr lang="en-GB" dirty="0"/>
          </a:p>
        </p:txBody>
      </p:sp>
      <p:sp>
        <p:nvSpPr>
          <p:cNvPr id="8" name="Footer Placeholder 15">
            <a:extLst>
              <a:ext uri="{FF2B5EF4-FFF2-40B4-BE49-F238E27FC236}">
                <a16:creationId xmlns:a16="http://schemas.microsoft.com/office/drawing/2014/main" id="{11DDCAAF-8C9A-196D-A1AD-D5D340CB951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39455859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levated view of marsh and tidelands at dusk">
            <a:extLst>
              <a:ext uri="{FF2B5EF4-FFF2-40B4-BE49-F238E27FC236}">
                <a16:creationId xmlns:a16="http://schemas.microsoft.com/office/drawing/2014/main" id="{AF24C0E7-750D-6738-02CA-2A15286D7D5A}"/>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a:noFill/>
        </p:spPr>
      </p:pic>
      <p:sp>
        <p:nvSpPr>
          <p:cNvPr id="2" name="Title 1">
            <a:extLst>
              <a:ext uri="{FF2B5EF4-FFF2-40B4-BE49-F238E27FC236}">
                <a16:creationId xmlns:a16="http://schemas.microsoft.com/office/drawing/2014/main" id="{1F3179C9-6F2A-990A-C14D-148C1E38BA8E}"/>
              </a:ext>
            </a:extLst>
          </p:cNvPr>
          <p:cNvSpPr>
            <a:spLocks noGrp="1"/>
          </p:cNvSpPr>
          <p:nvPr>
            <p:ph type="ctrTitle"/>
          </p:nvPr>
        </p:nvSpPr>
        <p:spPr>
          <a:xfrm>
            <a:off x="6920980" y="1893965"/>
            <a:ext cx="4738347" cy="1986802"/>
          </a:xfrm>
        </p:spPr>
        <p:txBody>
          <a:bodyPr>
            <a:normAutofit/>
          </a:bodyPr>
          <a:lstStyle/>
          <a:p>
            <a:pPr algn="r"/>
            <a:r>
              <a:rPr lang="en-GB" dirty="0">
                <a:solidFill>
                  <a:srgbClr val="FFFFFF"/>
                </a:solidFill>
              </a:rPr>
              <a:t>Developments of National Significance</a:t>
            </a:r>
          </a:p>
        </p:txBody>
      </p:sp>
      <p:sp>
        <p:nvSpPr>
          <p:cNvPr id="11"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lstStyle/>
          <a:p>
            <a:pPr>
              <a:spcAft>
                <a:spcPts val="600"/>
              </a:spcAft>
            </a:pPr>
            <a:fld id="{64A719BD-BC61-4B51-9C02-FA6D59A9D4EB}"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5" name="Slide Number Placeholder 15">
            <a:extLst>
              <a:ext uri="{FF2B5EF4-FFF2-40B4-BE49-F238E27FC236}">
                <a16:creationId xmlns:a16="http://schemas.microsoft.com/office/drawing/2014/main" id="{5E5E3230-CD3D-F260-DA7F-6A132E1D0E0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58</a:t>
            </a:fld>
            <a:endParaRPr lang="en-US">
              <a:solidFill>
                <a:srgbClr val="FFFFFF"/>
              </a:solidFill>
              <a:effectLst>
                <a:outerShdw blurRad="38100" dist="38100" dir="2700000" algn="tl">
                  <a:srgbClr val="000000">
                    <a:alpha val="43137"/>
                  </a:srgbClr>
                </a:outerShdw>
              </a:effectLst>
            </a:endParaRPr>
          </a:p>
        </p:txBody>
      </p:sp>
      <p:pic>
        <p:nvPicPr>
          <p:cNvPr id="4" name="Picture 3" descr="A black background with white text&#10;&#10;Description automatically generated">
            <a:extLst>
              <a:ext uri="{FF2B5EF4-FFF2-40B4-BE49-F238E27FC236}">
                <a16:creationId xmlns:a16="http://schemas.microsoft.com/office/drawing/2014/main" id="{1ABB0D84-1BF9-9AAD-3439-5205C2EFB1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270" y="90366"/>
            <a:ext cx="2558711" cy="1183404"/>
          </a:xfrm>
          <a:prstGeom prst="rect">
            <a:avLst/>
          </a:prstGeom>
        </p:spPr>
      </p:pic>
      <p:sp>
        <p:nvSpPr>
          <p:cNvPr id="7" name="TextBox 6">
            <a:extLst>
              <a:ext uri="{FF2B5EF4-FFF2-40B4-BE49-F238E27FC236}">
                <a16:creationId xmlns:a16="http://schemas.microsoft.com/office/drawing/2014/main" id="{EF88316A-3F18-1206-357E-7A3F7D3C720E}"/>
              </a:ext>
            </a:extLst>
          </p:cNvPr>
          <p:cNvSpPr txBox="1"/>
          <p:nvPr/>
        </p:nvSpPr>
        <p:spPr>
          <a:xfrm>
            <a:off x="137160" y="5891669"/>
            <a:ext cx="6096000" cy="369332"/>
          </a:xfrm>
          <a:prstGeom prst="rect">
            <a:avLst/>
          </a:prstGeom>
          <a:noFill/>
        </p:spPr>
        <p:txBody>
          <a:bodyPr wrap="square">
            <a:spAutoFit/>
          </a:bodyPr>
          <a:lstStyle/>
          <a:p>
            <a:r>
              <a:rPr lang="en-GB" dirty="0">
                <a:solidFill>
                  <a:schemeClr val="bg1"/>
                </a:solidFill>
                <a:hlinkClick r:id="rId5">
                  <a:extLst>
                    <a:ext uri="{A12FA001-AC4F-418D-AE19-62706E023703}">
                      <ahyp:hlinkClr xmlns:ahyp="http://schemas.microsoft.com/office/drawing/2018/hyperlinkcolor" val="tx"/>
                    </a:ext>
                  </a:extLst>
                </a:hlinkClick>
              </a:rPr>
              <a:t>Wales Inspector Guidance (</a:t>
            </a:r>
            <a:r>
              <a:rPr lang="en-GB" dirty="0" err="1">
                <a:solidFill>
                  <a:schemeClr val="bg1"/>
                </a:solidFill>
                <a:hlinkClick r:id="rId5">
                  <a:extLst>
                    <a:ext uri="{A12FA001-AC4F-418D-AE19-62706E023703}">
                      <ahyp:hlinkClr xmlns:ahyp="http://schemas.microsoft.com/office/drawing/2018/hyperlinkcolor" val="tx"/>
                    </a:ext>
                  </a:extLst>
                </a:hlinkClick>
              </a:rPr>
              <a:t>gov.wales</a:t>
            </a:r>
            <a:r>
              <a:rPr lang="en-GB" dirty="0">
                <a:solidFill>
                  <a:schemeClr val="bg1"/>
                </a:solidFill>
                <a:hlinkClick r:id="rId5">
                  <a:extLst>
                    <a:ext uri="{A12FA001-AC4F-418D-AE19-62706E023703}">
                      <ahyp:hlinkClr xmlns:ahyp="http://schemas.microsoft.com/office/drawing/2018/hyperlinkcolor" val="tx"/>
                    </a:ext>
                  </a:extLst>
                </a:hlinkClick>
              </a:rPr>
              <a:t>)</a:t>
            </a:r>
            <a:endParaRPr lang="en-GB" dirty="0">
              <a:solidFill>
                <a:schemeClr val="bg1"/>
              </a:solidFill>
            </a:endParaRPr>
          </a:p>
        </p:txBody>
      </p:sp>
    </p:spTree>
    <p:extLst>
      <p:ext uri="{BB962C8B-B14F-4D97-AF65-F5344CB8AC3E}">
        <p14:creationId xmlns:p14="http://schemas.microsoft.com/office/powerpoint/2010/main" val="15987253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79290-FD8A-C637-0844-0E383E4DAF57}"/>
              </a:ext>
            </a:extLst>
          </p:cNvPr>
          <p:cNvSpPr>
            <a:spLocks noGrp="1"/>
          </p:cNvSpPr>
          <p:nvPr>
            <p:ph type="title"/>
          </p:nvPr>
        </p:nvSpPr>
        <p:spPr/>
        <p:txBody>
          <a:bodyPr/>
          <a:lstStyle/>
          <a:p>
            <a:r>
              <a:rPr lang="en-GB" dirty="0"/>
              <a:t>What are DNS?</a:t>
            </a:r>
          </a:p>
        </p:txBody>
      </p:sp>
      <p:sp>
        <p:nvSpPr>
          <p:cNvPr id="3" name="Content Placeholder 2">
            <a:extLst>
              <a:ext uri="{FF2B5EF4-FFF2-40B4-BE49-F238E27FC236}">
                <a16:creationId xmlns:a16="http://schemas.microsoft.com/office/drawing/2014/main" id="{2EF3501D-4FDC-5DEA-4E29-695C9DD93282}"/>
              </a:ext>
            </a:extLst>
          </p:cNvPr>
          <p:cNvSpPr>
            <a:spLocks noGrp="1"/>
          </p:cNvSpPr>
          <p:nvPr>
            <p:ph idx="1"/>
          </p:nvPr>
        </p:nvSpPr>
        <p:spPr/>
        <p:txBody>
          <a:bodyPr>
            <a:normAutofit/>
          </a:bodyPr>
          <a:lstStyle/>
          <a:p>
            <a:r>
              <a:rPr lang="en-GB" sz="2400" dirty="0"/>
              <a:t>A Development of National Significance (DNS) is a type of planning application for a large infrastructure project of national importance – for example, a wind farm, power station or reservoir. </a:t>
            </a:r>
          </a:p>
          <a:p>
            <a:r>
              <a:rPr lang="en-GB" sz="2400" dirty="0"/>
              <a:t>A DNS differs from a normal planning application in the way that it is decided. Instead of your Local Planning Authority making the decision, an Inspector examines the application and makes a recommendation to the Welsh Minister based on planning merits and national priorities. The Minister then decides whether or not to grant permission. </a:t>
            </a:r>
          </a:p>
        </p:txBody>
      </p:sp>
    </p:spTree>
    <p:extLst>
      <p:ext uri="{BB962C8B-B14F-4D97-AF65-F5344CB8AC3E}">
        <p14:creationId xmlns:p14="http://schemas.microsoft.com/office/powerpoint/2010/main" val="35152245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2767953"/>
            <a:ext cx="5147506" cy="3461013"/>
          </a:xfrm>
        </p:spPr>
        <p:txBody>
          <a:bodyPr>
            <a:normAutofit/>
          </a:bodyPr>
          <a:lstStyle/>
          <a:p>
            <a:pPr marL="0" indent="0">
              <a:buNone/>
              <a:defRPr/>
            </a:pPr>
            <a:r>
              <a:rPr lang="en-GB" sz="1900" dirty="0"/>
              <a:t>Click on this link to access DNS applications: </a:t>
            </a:r>
          </a:p>
          <a:p>
            <a:pPr marL="0" indent="0">
              <a:buNone/>
              <a:defRPr/>
            </a:pPr>
            <a:r>
              <a:rPr lang="en-GB" sz="1800" dirty="0">
                <a:hlinkClick r:id="rId2"/>
              </a:rPr>
              <a:t>Search for a case - Planning Casework (</a:t>
            </a:r>
            <a:r>
              <a:rPr lang="en-GB" sz="1800" dirty="0" err="1">
                <a:hlinkClick r:id="rId2"/>
              </a:rPr>
              <a:t>gov.wales</a:t>
            </a:r>
            <a:r>
              <a:rPr lang="en-GB" sz="1800" dirty="0">
                <a:hlinkClick r:id="rId2"/>
              </a:rPr>
              <a:t>)</a:t>
            </a:r>
            <a:endParaRPr lang="en-GB" sz="1900" dirty="0"/>
          </a:p>
          <a:p>
            <a:pPr marL="0" indent="0">
              <a:buNone/>
              <a:defRPr/>
            </a:pPr>
            <a:r>
              <a:rPr lang="en-GB" sz="1900" dirty="0"/>
              <a:t>Have a look at some of the DNS applications. What sort of projects are included in the DNS application? </a:t>
            </a:r>
            <a:r>
              <a:rPr lang="en-GB" sz="1800" b="1" i="1" dirty="0"/>
              <a:t>(10 mins)</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60</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
        <p:nvSpPr>
          <p:cNvPr id="3" name="AutoShape 2">
            <a:extLst>
              <a:ext uri="{FF2B5EF4-FFF2-40B4-BE49-F238E27FC236}">
                <a16:creationId xmlns:a16="http://schemas.microsoft.com/office/drawing/2014/main" id="{6CFC9890-9914-9E4C-F17F-4091599E08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96302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10mins</a:t>
            </a:r>
          </a:p>
        </p:txBody>
      </p:sp>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lstStyle/>
          <a:p>
            <a:pPr>
              <a:spcAft>
                <a:spcPts val="600"/>
              </a:spcAft>
            </a:pPr>
            <a:fld id="{907816DB-FEA5-42E1-8FAA-ACDB7BE4A0F6}" type="datetime1">
              <a:rPr lang="en-US" smtClean="0"/>
              <a:pPr>
                <a:spcAft>
                  <a:spcPts val="600"/>
                </a:spcAft>
              </a:pPr>
              <a:t>10/31/2024</a:t>
            </a:fld>
            <a:endParaRPr lang="en-US"/>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61</a:t>
            </a:fld>
            <a:endParaRPr lang="en-US"/>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4908375"/>
          </a:xfrm>
          <a:prstGeom prst="rect">
            <a:avLst/>
          </a:prstGeom>
          <a:noFill/>
        </p:spPr>
      </p:pic>
      <p:sp>
        <p:nvSpPr>
          <p:cNvPr id="3" name="Footer Placeholder 15">
            <a:extLst>
              <a:ext uri="{FF2B5EF4-FFF2-40B4-BE49-F238E27FC236}">
                <a16:creationId xmlns:a16="http://schemas.microsoft.com/office/drawing/2014/main" id="{9AE1DD22-80FC-89D5-8798-37D1DD423CB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371015177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434A7-FF84-647F-1B8D-225EA9D9472E}"/>
              </a:ext>
            </a:extLst>
          </p:cNvPr>
          <p:cNvSpPr>
            <a:spLocks noGrp="1"/>
          </p:cNvSpPr>
          <p:nvPr>
            <p:ph type="ctrTitle"/>
          </p:nvPr>
        </p:nvSpPr>
        <p:spPr>
          <a:xfrm>
            <a:off x="8025187" y="1367841"/>
            <a:ext cx="3509383" cy="2241755"/>
          </a:xfrm>
        </p:spPr>
        <p:txBody>
          <a:bodyPr>
            <a:normAutofit/>
          </a:bodyPr>
          <a:lstStyle/>
          <a:p>
            <a:r>
              <a:rPr lang="en-GB" sz="3200" dirty="0"/>
              <a:t>Urban Planning and Sustainable Cities</a:t>
            </a:r>
            <a:endParaRPr lang="en-GB" sz="3200"/>
          </a:p>
        </p:txBody>
      </p:sp>
      <p:pic>
        <p:nvPicPr>
          <p:cNvPr id="5" name="Picture 4" descr="Women in matching clothes">
            <a:extLst>
              <a:ext uri="{FF2B5EF4-FFF2-40B4-BE49-F238E27FC236}">
                <a16:creationId xmlns:a16="http://schemas.microsoft.com/office/drawing/2014/main" id="{713E7D15-0A2C-294D-22D9-32C8F79F9553}"/>
              </a:ext>
            </a:extLst>
          </p:cNvPr>
          <p:cNvPicPr>
            <a:picLocks noChangeAspect="1"/>
          </p:cNvPicPr>
          <p:nvPr/>
        </p:nvPicPr>
        <p:blipFill rotWithShape="1">
          <a:blip r:embed="rId3"/>
          <a:srcRect l="11727" r="11726" b="-1"/>
          <a:stretch/>
        </p:blipFill>
        <p:spPr>
          <a:xfrm>
            <a:off x="2" y="10"/>
            <a:ext cx="7367752" cy="6857990"/>
          </a:xfrm>
          <a:prstGeom prst="rect">
            <a:avLst/>
          </a:prstGeom>
          <a:noFill/>
        </p:spPr>
      </p:pic>
      <p:sp>
        <p:nvSpPr>
          <p:cNvPr id="11" name="Date Placeholder 9">
            <a:extLst>
              <a:ext uri="{FF2B5EF4-FFF2-40B4-BE49-F238E27FC236}">
                <a16:creationId xmlns:a16="http://schemas.microsoft.com/office/drawing/2014/main" id="{9A7EB6FF-FFF2-4599-333D-620EBF3C6E48}"/>
              </a:ext>
            </a:extLst>
          </p:cNvPr>
          <p:cNvSpPr>
            <a:spLocks noGrp="1"/>
          </p:cNvSpPr>
          <p:nvPr>
            <p:ph type="dt" sz="half" idx="10"/>
          </p:nvPr>
        </p:nvSpPr>
        <p:spPr>
          <a:xfrm>
            <a:off x="137160" y="6453002"/>
            <a:ext cx="3494314" cy="365125"/>
          </a:xfrm>
        </p:spPr>
        <p:txBody>
          <a:bodyPr>
            <a:normAutofit/>
          </a:bodyPr>
          <a:lstStyle/>
          <a:p>
            <a:pPr>
              <a:spcAft>
                <a:spcPts val="600"/>
              </a:spcAft>
            </a:pPr>
            <a:fld id="{580478BF-2690-4262-8200-EB1A158FD2CE}" type="datetime1">
              <a:rPr lang="en-US">
                <a:solidFill>
                  <a:srgbClr val="FFFFFF"/>
                </a:solidFill>
              </a:rPr>
              <a:pPr>
                <a:spcAft>
                  <a:spcPts val="600"/>
                </a:spcAft>
              </a:pPr>
              <a:t>10/31/2024</a:t>
            </a:fld>
            <a:endParaRPr lang="en-US">
              <a:solidFill>
                <a:srgbClr val="FFFFFF"/>
              </a:solidFill>
            </a:endParaRPr>
          </a:p>
        </p:txBody>
      </p:sp>
      <p:sp>
        <p:nvSpPr>
          <p:cNvPr id="15" name="Slide Number Placeholder 15">
            <a:extLst>
              <a:ext uri="{FF2B5EF4-FFF2-40B4-BE49-F238E27FC236}">
                <a16:creationId xmlns:a16="http://schemas.microsoft.com/office/drawing/2014/main" id="{258F182A-0216-6989-CC75-F94D3E2B4494}"/>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62</a:t>
            </a:fld>
            <a:endParaRPr lang="en-US">
              <a:effectLst>
                <a:outerShdw blurRad="38100" dist="38100" dir="2700000" algn="tl">
                  <a:srgbClr val="000000">
                    <a:alpha val="43137"/>
                  </a:srgbClr>
                </a:outerShdw>
              </a:effectLst>
            </a:endParaRPr>
          </a:p>
        </p:txBody>
      </p:sp>
      <p:sp>
        <p:nvSpPr>
          <p:cNvPr id="4" name="Footer Placeholder 15">
            <a:extLst>
              <a:ext uri="{FF2B5EF4-FFF2-40B4-BE49-F238E27FC236}">
                <a16:creationId xmlns:a16="http://schemas.microsoft.com/office/drawing/2014/main" id="{7E4B75F0-C829-A0FF-73F6-E1AF4106162E}"/>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4454265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BD9B7-4070-1FE8-CA05-4241CDECC624}"/>
              </a:ext>
            </a:extLst>
          </p:cNvPr>
          <p:cNvSpPr>
            <a:spLocks noGrp="1"/>
          </p:cNvSpPr>
          <p:nvPr>
            <p:ph type="title"/>
          </p:nvPr>
        </p:nvSpPr>
        <p:spPr>
          <a:xfrm>
            <a:off x="609602" y="1396999"/>
            <a:ext cx="2786388" cy="2032001"/>
          </a:xfrm>
        </p:spPr>
        <p:txBody>
          <a:bodyPr anchor="t">
            <a:normAutofit/>
          </a:bodyPr>
          <a:lstStyle/>
          <a:p>
            <a:r>
              <a:rPr lang="en-GB" sz="2800"/>
              <a:t>Why we need sustainable cities? </a:t>
            </a:r>
          </a:p>
        </p:txBody>
      </p:sp>
      <p:sp>
        <p:nvSpPr>
          <p:cNvPr id="8" name="Content Placeholder 7">
            <a:extLst>
              <a:ext uri="{FF2B5EF4-FFF2-40B4-BE49-F238E27FC236}">
                <a16:creationId xmlns:a16="http://schemas.microsoft.com/office/drawing/2014/main" id="{848AD4A5-5C26-E370-844C-B88C08FF5AA6}"/>
              </a:ext>
            </a:extLst>
          </p:cNvPr>
          <p:cNvSpPr>
            <a:spLocks noGrp="1"/>
          </p:cNvSpPr>
          <p:nvPr>
            <p:ph idx="1"/>
          </p:nvPr>
        </p:nvSpPr>
        <p:spPr>
          <a:xfrm>
            <a:off x="3980408" y="1483360"/>
            <a:ext cx="7013171" cy="4430096"/>
          </a:xfrm>
        </p:spPr>
        <p:txBody>
          <a:bodyPr>
            <a:normAutofit/>
          </a:bodyPr>
          <a:lstStyle/>
          <a:p>
            <a:r>
              <a:rPr lang="en-GB" sz="2400" b="0" i="0" dirty="0">
                <a:effectLst/>
              </a:rPr>
              <a:t>Today, more than half of the world’s population lives in urban areas and this proportion is expected to increase to 68% by 2050 (</a:t>
            </a:r>
            <a:r>
              <a:rPr lang="en-GB" sz="2400" b="0" i="0" u="none" strike="noStrike" dirty="0">
                <a:effectLst/>
                <a:hlinkClick r:id="rId2"/>
              </a:rPr>
              <a:t>UN, 2018</a:t>
            </a:r>
            <a:r>
              <a:rPr lang="en-GB" sz="2400" b="0" i="0" dirty="0">
                <a:effectLst/>
              </a:rPr>
              <a:t>). Cities are also powerhouses of economic growth, contributing about 80% of global GDP (</a:t>
            </a:r>
            <a:r>
              <a:rPr lang="en-GB" sz="2400" b="0" i="0" u="none" strike="noStrike" dirty="0">
                <a:effectLst/>
                <a:hlinkClick r:id="rId3"/>
              </a:rPr>
              <a:t>World Bank, 2020</a:t>
            </a:r>
            <a:r>
              <a:rPr lang="en-GB" sz="2400" b="0" i="0" dirty="0">
                <a:effectLst/>
              </a:rPr>
              <a:t>). As the world continues to urbanize, cities have become key players in the pursuit of the Sustainable Development Goals (SDGs). </a:t>
            </a:r>
            <a:endParaRPr lang="en-GB" sz="2400" dirty="0"/>
          </a:p>
        </p:txBody>
      </p:sp>
      <p:sp>
        <p:nvSpPr>
          <p:cNvPr id="13"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lstStyle/>
          <a:p>
            <a:pPr>
              <a:spcAft>
                <a:spcPts val="600"/>
              </a:spcAft>
            </a:pPr>
            <a:fld id="{D5981148-ABBC-43A9-930F-1694C7402323}" type="datetime1">
              <a:rPr lang="en-US" smtClean="0"/>
              <a:pPr>
                <a:spcAft>
                  <a:spcPts val="600"/>
                </a:spcAft>
              </a:pPr>
              <a:t>10/31/2024</a:t>
            </a:fld>
            <a:endParaRPr lang="en-US"/>
          </a:p>
        </p:txBody>
      </p:sp>
      <p:sp>
        <p:nvSpPr>
          <p:cNvPr id="17"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63</a:t>
            </a:fld>
            <a:endParaRPr lang="en-US"/>
          </a:p>
        </p:txBody>
      </p:sp>
      <p:sp>
        <p:nvSpPr>
          <p:cNvPr id="6" name="TextBox 5">
            <a:extLst>
              <a:ext uri="{FF2B5EF4-FFF2-40B4-BE49-F238E27FC236}">
                <a16:creationId xmlns:a16="http://schemas.microsoft.com/office/drawing/2014/main" id="{449D9635-34B9-7A60-DDEA-E2A47FA6C85A}"/>
              </a:ext>
            </a:extLst>
          </p:cNvPr>
          <p:cNvSpPr txBox="1"/>
          <p:nvPr/>
        </p:nvSpPr>
        <p:spPr>
          <a:xfrm>
            <a:off x="130631" y="6083670"/>
            <a:ext cx="6875059" cy="369332"/>
          </a:xfrm>
          <a:prstGeom prst="rect">
            <a:avLst/>
          </a:prstGeom>
          <a:noFill/>
        </p:spPr>
        <p:txBody>
          <a:bodyPr wrap="square">
            <a:spAutoFit/>
          </a:bodyPr>
          <a:lstStyle/>
          <a:p>
            <a:pPr>
              <a:spcAft>
                <a:spcPts val="600"/>
              </a:spcAft>
            </a:pPr>
            <a:r>
              <a:rPr lang="en-GB" dirty="0">
                <a:hlinkClick r:id="rId4"/>
              </a:rPr>
              <a:t>Cities and the Environment – Geneva Environment Network</a:t>
            </a:r>
            <a:endParaRPr lang="en-GB" dirty="0"/>
          </a:p>
        </p:txBody>
      </p:sp>
      <p:sp>
        <p:nvSpPr>
          <p:cNvPr id="3" name="Footer Placeholder 15">
            <a:extLst>
              <a:ext uri="{FF2B5EF4-FFF2-40B4-BE49-F238E27FC236}">
                <a16:creationId xmlns:a16="http://schemas.microsoft.com/office/drawing/2014/main" id="{9A69BABC-4BBF-2023-6313-166DD93A7C1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0364314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BD9B7-4070-1FE8-CA05-4241CDECC624}"/>
              </a:ext>
            </a:extLst>
          </p:cNvPr>
          <p:cNvSpPr>
            <a:spLocks noGrp="1"/>
          </p:cNvSpPr>
          <p:nvPr>
            <p:ph type="title"/>
          </p:nvPr>
        </p:nvSpPr>
        <p:spPr>
          <a:xfrm>
            <a:off x="448875" y="384299"/>
            <a:ext cx="10653578" cy="1132258"/>
          </a:xfrm>
        </p:spPr>
        <p:txBody>
          <a:bodyPr/>
          <a:lstStyle/>
          <a:p>
            <a:r>
              <a:rPr lang="en-GB" dirty="0"/>
              <a:t>Why we need sustainable cities? </a:t>
            </a:r>
          </a:p>
        </p:txBody>
      </p:sp>
      <p:pic>
        <p:nvPicPr>
          <p:cNvPr id="4" name="Online Media 3" title="Why do we need sustainable cities? - Sustainable Development Goal #11">
            <a:hlinkClick r:id="" action="ppaction://media"/>
            <a:extLst>
              <a:ext uri="{FF2B5EF4-FFF2-40B4-BE49-F238E27FC236}">
                <a16:creationId xmlns:a16="http://schemas.microsoft.com/office/drawing/2014/main" id="{8D2FF7F0-58AE-EE17-DC34-CBF9FFE70DD2}"/>
              </a:ext>
            </a:extLst>
          </p:cNvPr>
          <p:cNvPicPr>
            <a:picLocks noGrp="1" noRot="1" noChangeAspect="1"/>
          </p:cNvPicPr>
          <p:nvPr>
            <p:ph idx="1"/>
            <a:videoFile r:link="rId1"/>
          </p:nvPr>
        </p:nvPicPr>
        <p:blipFill>
          <a:blip r:embed="rId3"/>
          <a:stretch>
            <a:fillRect/>
          </a:stretch>
        </p:blipFill>
        <p:spPr>
          <a:xfrm>
            <a:off x="1535230" y="1156529"/>
            <a:ext cx="9410274" cy="5317172"/>
          </a:xfrm>
          <a:prstGeom prst="rect">
            <a:avLst/>
          </a:prstGeom>
        </p:spPr>
      </p:pic>
      <p:sp>
        <p:nvSpPr>
          <p:cNvPr id="6" name="TextBox 5">
            <a:extLst>
              <a:ext uri="{FF2B5EF4-FFF2-40B4-BE49-F238E27FC236}">
                <a16:creationId xmlns:a16="http://schemas.microsoft.com/office/drawing/2014/main" id="{449D9635-34B9-7A60-DDEA-E2A47FA6C85A}"/>
              </a:ext>
            </a:extLst>
          </p:cNvPr>
          <p:cNvSpPr txBox="1"/>
          <p:nvPr/>
        </p:nvSpPr>
        <p:spPr>
          <a:xfrm>
            <a:off x="109181" y="6488668"/>
            <a:ext cx="6875059" cy="369332"/>
          </a:xfrm>
          <a:prstGeom prst="rect">
            <a:avLst/>
          </a:prstGeom>
          <a:noFill/>
        </p:spPr>
        <p:txBody>
          <a:bodyPr wrap="square">
            <a:spAutoFit/>
          </a:bodyPr>
          <a:lstStyle/>
          <a:p>
            <a:r>
              <a:rPr lang="en-GB" dirty="0">
                <a:hlinkClick r:id="rId4"/>
              </a:rPr>
              <a:t>Cities and the Environment – Geneva Environment Network</a:t>
            </a:r>
            <a:endParaRPr lang="en-GB" dirty="0"/>
          </a:p>
        </p:txBody>
      </p:sp>
      <p:sp>
        <p:nvSpPr>
          <p:cNvPr id="3" name="Footer Placeholder 15">
            <a:extLst>
              <a:ext uri="{FF2B5EF4-FFF2-40B4-BE49-F238E27FC236}">
                <a16:creationId xmlns:a16="http://schemas.microsoft.com/office/drawing/2014/main" id="{44666DB6-3777-6E45-7AE1-8A6A9356558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329003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14681" y="548640"/>
            <a:ext cx="3553412" cy="164894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Autofit/>
          </a:bodyPr>
          <a:lstStyle/>
          <a:p>
            <a:br>
              <a:rPr lang="en-GB" altLang="en-US" sz="4800" dirty="0"/>
            </a:br>
            <a:br>
              <a:rPr lang="en-GB" altLang="en-US" sz="4800" dirty="0"/>
            </a:br>
            <a:r>
              <a:rPr lang="en-GB" altLang="en-US" sz="4800" dirty="0"/>
              <a:t>History of Town /  Urban Planning</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14680" y="2316480"/>
            <a:ext cx="3553413" cy="41224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dirty="0"/>
          </a:p>
          <a:p>
            <a:pPr marL="0" indent="0">
              <a:buNone/>
            </a:pPr>
            <a:endParaRPr lang="en-GB" altLang="en-US" sz="1800" dirty="0"/>
          </a:p>
          <a:p>
            <a:endParaRPr lang="en-GB" altLang="en-US" sz="1800" dirty="0"/>
          </a:p>
          <a:p>
            <a:endParaRPr lang="en-GB" altLang="en-US" sz="1800" dirty="0"/>
          </a:p>
          <a:p>
            <a:endParaRPr lang="en-GB" altLang="en-US" sz="1800" dirty="0"/>
          </a:p>
          <a:p>
            <a:endParaRPr lang="en-GB" altLang="en-US" sz="1800" dirty="0"/>
          </a:p>
        </p:txBody>
      </p:sp>
      <p:sp>
        <p:nvSpPr>
          <p:cNvPr id="43017"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10/31/2024</a:t>
            </a:fld>
            <a:endParaRPr lang="en-US"/>
          </a:p>
        </p:txBody>
      </p:sp>
      <p:pic>
        <p:nvPicPr>
          <p:cNvPr id="43013" name="Picture 43012" descr="Aerial view of buildings">
            <a:extLst>
              <a:ext uri="{FF2B5EF4-FFF2-40B4-BE49-F238E27FC236}">
                <a16:creationId xmlns:a16="http://schemas.microsoft.com/office/drawing/2014/main" id="{4AF2CEA0-41AC-53DC-35E3-10F5AEB34F41}"/>
              </a:ext>
            </a:extLst>
          </p:cNvPr>
          <p:cNvPicPr>
            <a:picLocks noChangeAspect="1"/>
          </p:cNvPicPr>
          <p:nvPr/>
        </p:nvPicPr>
        <p:blipFill rotWithShape="1">
          <a:blip r:embed="rId3"/>
          <a:srcRect l="5026" r="22563" b="-1"/>
          <a:stretch/>
        </p:blipFill>
        <p:spPr>
          <a:xfrm>
            <a:off x="4752550" y="10"/>
            <a:ext cx="7439450" cy="6857990"/>
          </a:xfrm>
          <a:prstGeom prst="rect">
            <a:avLst/>
          </a:prstGeom>
          <a:noFill/>
        </p:spPr>
      </p:pic>
      <p:sp>
        <p:nvSpPr>
          <p:cNvPr id="43021"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65</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7929854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BD9B7-4070-1FE8-CA05-4241CDECC624}"/>
              </a:ext>
            </a:extLst>
          </p:cNvPr>
          <p:cNvSpPr>
            <a:spLocks noGrp="1"/>
          </p:cNvSpPr>
          <p:nvPr>
            <p:ph type="title"/>
          </p:nvPr>
        </p:nvSpPr>
        <p:spPr>
          <a:xfrm>
            <a:off x="609602" y="1396999"/>
            <a:ext cx="2786388" cy="2032001"/>
          </a:xfrm>
        </p:spPr>
        <p:txBody>
          <a:bodyPr anchor="t">
            <a:normAutofit/>
          </a:bodyPr>
          <a:lstStyle/>
          <a:p>
            <a:r>
              <a:rPr lang="en-GB" sz="2800" dirty="0"/>
              <a:t>What is urban planning?</a:t>
            </a:r>
          </a:p>
        </p:txBody>
      </p:sp>
      <p:sp>
        <p:nvSpPr>
          <p:cNvPr id="8" name="Content Placeholder 7">
            <a:extLst>
              <a:ext uri="{FF2B5EF4-FFF2-40B4-BE49-F238E27FC236}">
                <a16:creationId xmlns:a16="http://schemas.microsoft.com/office/drawing/2014/main" id="{848AD4A5-5C26-E370-844C-B88C08FF5AA6}"/>
              </a:ext>
            </a:extLst>
          </p:cNvPr>
          <p:cNvSpPr>
            <a:spLocks noGrp="1"/>
          </p:cNvSpPr>
          <p:nvPr>
            <p:ph idx="1"/>
          </p:nvPr>
        </p:nvSpPr>
        <p:spPr>
          <a:xfrm>
            <a:off x="3980408" y="1483360"/>
            <a:ext cx="7013171" cy="4430096"/>
          </a:xfrm>
        </p:spPr>
        <p:txBody>
          <a:bodyPr>
            <a:normAutofit fontScale="85000" lnSpcReduction="10000"/>
          </a:bodyPr>
          <a:lstStyle/>
          <a:p>
            <a:r>
              <a:rPr lang="en-GB" sz="2400" dirty="0"/>
              <a:t>A dynamic process that involves designing or planning urban spaces or urban communities. It also involves considerations ranging from land use and zoning to environmental concerns, preservation, gentrification, and issues of growth and urban sprawl. </a:t>
            </a:r>
          </a:p>
          <a:p>
            <a:r>
              <a:rPr lang="en-GB" sz="2400" dirty="0"/>
              <a:t>Urban planning frequently requires responding to changes in both </a:t>
            </a:r>
            <a:r>
              <a:rPr lang="en-GB" sz="2400" dirty="0" err="1"/>
              <a:t>neighborhoods</a:t>
            </a:r>
            <a:r>
              <a:rPr lang="en-GB" sz="2400" dirty="0"/>
              <a:t> and overall urban areas, including changes in the age, class and racial composition of the local area, and the changing needs of the local population. It also seeks to provide proactive solutions to potential urban development problems.</a:t>
            </a:r>
          </a:p>
        </p:txBody>
      </p:sp>
      <p:sp>
        <p:nvSpPr>
          <p:cNvPr id="13"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lstStyle/>
          <a:p>
            <a:pPr>
              <a:spcAft>
                <a:spcPts val="600"/>
              </a:spcAft>
            </a:pPr>
            <a:fld id="{D5981148-ABBC-43A9-930F-1694C7402323}" type="datetime1">
              <a:rPr lang="en-US" smtClean="0"/>
              <a:pPr>
                <a:spcAft>
                  <a:spcPts val="600"/>
                </a:spcAft>
              </a:pPr>
              <a:t>10/31/2024</a:t>
            </a:fld>
            <a:endParaRPr lang="en-US"/>
          </a:p>
        </p:txBody>
      </p:sp>
      <p:sp>
        <p:nvSpPr>
          <p:cNvPr id="17"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66</a:t>
            </a:fld>
            <a:endParaRPr lang="en-US"/>
          </a:p>
        </p:txBody>
      </p:sp>
      <p:sp>
        <p:nvSpPr>
          <p:cNvPr id="6" name="TextBox 5">
            <a:extLst>
              <a:ext uri="{FF2B5EF4-FFF2-40B4-BE49-F238E27FC236}">
                <a16:creationId xmlns:a16="http://schemas.microsoft.com/office/drawing/2014/main" id="{449D9635-34B9-7A60-DDEA-E2A47FA6C85A}"/>
              </a:ext>
            </a:extLst>
          </p:cNvPr>
          <p:cNvSpPr txBox="1"/>
          <p:nvPr/>
        </p:nvSpPr>
        <p:spPr>
          <a:xfrm>
            <a:off x="4118520" y="5813897"/>
            <a:ext cx="6875059" cy="369332"/>
          </a:xfrm>
          <a:prstGeom prst="rect">
            <a:avLst/>
          </a:prstGeom>
          <a:noFill/>
        </p:spPr>
        <p:txBody>
          <a:bodyPr wrap="square">
            <a:spAutoFit/>
          </a:bodyPr>
          <a:lstStyle/>
          <a:p>
            <a:pPr>
              <a:spcAft>
                <a:spcPts val="600"/>
              </a:spcAft>
            </a:pPr>
            <a:r>
              <a:rPr lang="en-GB" dirty="0">
                <a:hlinkClick r:id="rId2"/>
              </a:rPr>
              <a:t>urban planning (geography.name)</a:t>
            </a:r>
            <a:endParaRPr lang="en-GB" dirty="0"/>
          </a:p>
        </p:txBody>
      </p:sp>
      <p:sp>
        <p:nvSpPr>
          <p:cNvPr id="9" name="Footer Placeholder 15">
            <a:extLst>
              <a:ext uri="{FF2B5EF4-FFF2-40B4-BE49-F238E27FC236}">
                <a16:creationId xmlns:a16="http://schemas.microsoft.com/office/drawing/2014/main" id="{ECB79787-42EA-420C-BFA9-D6380A3A2CB5}"/>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423732883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r>
              <a:rPr lang="en-GB" altLang="en-US" dirty="0"/>
              <a:t>History of Town Planning</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3" name="TextBox 2">
            <a:extLst>
              <a:ext uri="{FF2B5EF4-FFF2-40B4-BE49-F238E27FC236}">
                <a16:creationId xmlns:a16="http://schemas.microsoft.com/office/drawing/2014/main" id="{77230105-8A2D-E288-BEF1-E683E4503C3A}"/>
              </a:ext>
            </a:extLst>
          </p:cNvPr>
          <p:cNvSpPr txBox="1"/>
          <p:nvPr/>
        </p:nvSpPr>
        <p:spPr>
          <a:xfrm>
            <a:off x="787039" y="2339042"/>
            <a:ext cx="5141814" cy="2862322"/>
          </a:xfrm>
          <a:prstGeom prst="rect">
            <a:avLst/>
          </a:prstGeom>
          <a:noFill/>
        </p:spPr>
        <p:txBody>
          <a:bodyPr wrap="square">
            <a:spAutoFit/>
          </a:bodyPr>
          <a:lstStyle/>
          <a:p>
            <a:pPr algn="l"/>
            <a:r>
              <a:rPr lang="en-GB" b="0" i="0" dirty="0">
                <a:effectLst/>
              </a:rPr>
              <a:t>Town planning can be described as ‘planning’, ‘urban planning’, ‘city planning’, ‘spatial planning’, ‘environmental planning’, ‘</a:t>
            </a:r>
            <a:r>
              <a:rPr lang="en-GB" b="1" i="0" dirty="0">
                <a:effectLst/>
              </a:rPr>
              <a:t>land use planning</a:t>
            </a:r>
            <a:r>
              <a:rPr lang="en-GB" b="0" i="0" dirty="0">
                <a:effectLst/>
              </a:rPr>
              <a:t>‘.  Effectively any activity which affects the use or protection of land and the delivery of ‘development’.    </a:t>
            </a:r>
          </a:p>
          <a:p>
            <a:pPr algn="l"/>
            <a:r>
              <a:rPr lang="en-GB" b="0" i="0" dirty="0">
                <a:effectLst/>
              </a:rPr>
              <a:t>When people refer to ‘town planning’ in England, it is usually with reference to the system of ‘Town and Country Planning’, which has been in place since circa 1947. </a:t>
            </a:r>
          </a:p>
        </p:txBody>
      </p:sp>
      <p:sp>
        <p:nvSpPr>
          <p:cNvPr id="2" name="Footer Placeholder 15">
            <a:extLst>
              <a:ext uri="{FF2B5EF4-FFF2-40B4-BE49-F238E27FC236}">
                <a16:creationId xmlns:a16="http://schemas.microsoft.com/office/drawing/2014/main" id="{19CDAD53-461F-78A5-0A5D-93D079D4B22B}"/>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4" name="Picture 2" descr="History of Town Planning in England - TownPlanning.info">
            <a:extLst>
              <a:ext uri="{FF2B5EF4-FFF2-40B4-BE49-F238E27FC236}">
                <a16:creationId xmlns:a16="http://schemas.microsoft.com/office/drawing/2014/main" id="{EA890FCD-2A8B-AC2B-1302-B306DF75721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5"/>
          <a:stretch/>
        </p:blipFill>
        <p:spPr bwMode="auto">
          <a:xfrm>
            <a:off x="6423277" y="303832"/>
            <a:ext cx="5338236" cy="6005528"/>
          </a:xfrm>
          <a:prstGeom prst="rect">
            <a:avLst/>
          </a:prstGeom>
          <a:noFill/>
        </p:spPr>
      </p:pic>
    </p:spTree>
    <p:extLst>
      <p:ext uri="{BB962C8B-B14F-4D97-AF65-F5344CB8AC3E}">
        <p14:creationId xmlns:p14="http://schemas.microsoft.com/office/powerpoint/2010/main" val="335011448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AF1856B-6635-E11F-B463-8D17A65A701E}"/>
              </a:ext>
            </a:extLst>
          </p:cNvPr>
          <p:cNvSpPr>
            <a:spLocks noGrp="1"/>
          </p:cNvSpPr>
          <p:nvPr>
            <p:ph type="title"/>
          </p:nvPr>
        </p:nvSpPr>
        <p:spPr>
          <a:xfrm>
            <a:off x="614681" y="548640"/>
            <a:ext cx="3553412" cy="1648943"/>
          </a:xfrm>
        </p:spPr>
        <p:txBody>
          <a:bodyPr anchor="t">
            <a:normAutofit/>
          </a:bodyPr>
          <a:lstStyle/>
          <a:p>
            <a:r>
              <a:rPr lang="en-US" dirty="0"/>
              <a:t>Rivers, shelter, food</a:t>
            </a:r>
          </a:p>
        </p:txBody>
      </p:sp>
      <p:sp>
        <p:nvSpPr>
          <p:cNvPr id="3" name="Content Placeholder 2">
            <a:extLst>
              <a:ext uri="{FF2B5EF4-FFF2-40B4-BE49-F238E27FC236}">
                <a16:creationId xmlns:a16="http://schemas.microsoft.com/office/drawing/2014/main" id="{242387BB-A167-DA8F-7357-246EA507A02D}"/>
              </a:ext>
            </a:extLst>
          </p:cNvPr>
          <p:cNvSpPr>
            <a:spLocks noGrp="1"/>
          </p:cNvSpPr>
          <p:nvPr>
            <p:ph idx="1"/>
          </p:nvPr>
        </p:nvSpPr>
        <p:spPr>
          <a:xfrm>
            <a:off x="614680" y="2316480"/>
            <a:ext cx="3553413" cy="4122420"/>
          </a:xfrm>
        </p:spPr>
        <p:txBody>
          <a:bodyPr>
            <a:normAutofit/>
          </a:bodyPr>
          <a:lstStyle/>
          <a:p>
            <a:r>
              <a:rPr lang="en-GB" sz="1800" b="0" i="0" dirty="0">
                <a:effectLst/>
              </a:rPr>
              <a:t>Ever since humans evolved from being hunter gatherers to become settled farmers, with new settlements located on rivers and close to shelter and food, ‘town planning’ has been evident.  Ancient and modern civilisations have adopted various forms of town planning to organise their settlements and use of land. </a:t>
            </a:r>
          </a:p>
          <a:p>
            <a:endParaRPr lang="en-GB" sz="1800" dirty="0"/>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10/31/2024</a:t>
            </a:fld>
            <a:endParaRPr lang="en-US"/>
          </a:p>
        </p:txBody>
      </p:sp>
      <p:pic>
        <p:nvPicPr>
          <p:cNvPr id="5" name="Picture 4" descr="Aerial view of valley map">
            <a:extLst>
              <a:ext uri="{FF2B5EF4-FFF2-40B4-BE49-F238E27FC236}">
                <a16:creationId xmlns:a16="http://schemas.microsoft.com/office/drawing/2014/main" id="{D9A9C3B9-039D-AF84-0401-782502FA4659}"/>
              </a:ext>
            </a:extLst>
          </p:cNvPr>
          <p:cNvPicPr>
            <a:picLocks noChangeAspect="1"/>
          </p:cNvPicPr>
          <p:nvPr/>
        </p:nvPicPr>
        <p:blipFill rotWithShape="1">
          <a:blip r:embed="rId2"/>
          <a:srcRect l="13894" r="24273"/>
          <a:stretch/>
        </p:blipFill>
        <p:spPr>
          <a:xfrm>
            <a:off x="4752550" y="10"/>
            <a:ext cx="7439450" cy="6857990"/>
          </a:xfrm>
          <a:prstGeom prst="rect">
            <a:avLst/>
          </a:prstGeom>
          <a:noFill/>
        </p:spPr>
      </p:pic>
      <p:sp>
        <p:nvSpPr>
          <p:cNvPr id="15"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68</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2264305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46C95-2E0A-BB84-DF92-AE26D5A89499}"/>
              </a:ext>
            </a:extLst>
          </p:cNvPr>
          <p:cNvSpPr>
            <a:spLocks noGrp="1"/>
          </p:cNvSpPr>
          <p:nvPr>
            <p:ph type="title"/>
          </p:nvPr>
        </p:nvSpPr>
        <p:spPr/>
        <p:txBody>
          <a:bodyPr/>
          <a:lstStyle/>
          <a:p>
            <a:r>
              <a:rPr lang="en-GB" dirty="0"/>
              <a:t>The Romans!</a:t>
            </a:r>
          </a:p>
        </p:txBody>
      </p:sp>
      <p:sp>
        <p:nvSpPr>
          <p:cNvPr id="3" name="Content Placeholder 2">
            <a:extLst>
              <a:ext uri="{FF2B5EF4-FFF2-40B4-BE49-F238E27FC236}">
                <a16:creationId xmlns:a16="http://schemas.microsoft.com/office/drawing/2014/main" id="{C8005F89-DCA1-3B44-E0A1-0E42608CDDE1}"/>
              </a:ext>
            </a:extLst>
          </p:cNvPr>
          <p:cNvSpPr>
            <a:spLocks noGrp="1"/>
          </p:cNvSpPr>
          <p:nvPr>
            <p:ph idx="1"/>
          </p:nvPr>
        </p:nvSpPr>
        <p:spPr>
          <a:xfrm>
            <a:off x="612648" y="1371403"/>
            <a:ext cx="6751713" cy="4291978"/>
          </a:xfrm>
        </p:spPr>
        <p:txBody>
          <a:bodyPr>
            <a:normAutofit fontScale="92500" lnSpcReduction="20000"/>
          </a:bodyPr>
          <a:lstStyle/>
          <a:p>
            <a:r>
              <a:rPr lang="en-GB" dirty="0"/>
              <a:t>“Our sensibilities on ordered </a:t>
            </a:r>
            <a:r>
              <a:rPr lang="en-GB" b="1" u="sng" dirty="0"/>
              <a:t>planned settlements </a:t>
            </a:r>
            <a:r>
              <a:rPr lang="en-GB" dirty="0"/>
              <a:t>stem from the Roman Occupation of Britain between AD43 and AD410. The Romanisation of Britain within this period set out ordered systems of building and infrastructure that are replicated within the contemporary settlements today. </a:t>
            </a:r>
          </a:p>
          <a:p>
            <a:r>
              <a:rPr lang="en-GB" dirty="0"/>
              <a:t>Concepts of an </a:t>
            </a:r>
            <a:r>
              <a:rPr lang="en-GB" b="1" u="sng" dirty="0"/>
              <a:t>organised road network </a:t>
            </a:r>
            <a:r>
              <a:rPr lang="en-GB" dirty="0"/>
              <a:t>within towns to quickly distribute traffic and defences were set out within this early period as was concepts of building typologies and design. </a:t>
            </a:r>
          </a:p>
          <a:p>
            <a:endParaRPr lang="en-GB" dirty="0"/>
          </a:p>
          <a:p>
            <a:r>
              <a:rPr lang="en-GB" dirty="0">
                <a:hlinkClick r:id="rId3"/>
              </a:rPr>
              <a:t>A Brief History of the Game (Planning 1947 to 2020) - Town Planning Expert (tpexpert.org)</a:t>
            </a:r>
            <a:endParaRPr lang="en-GB" dirty="0"/>
          </a:p>
        </p:txBody>
      </p:sp>
      <p:pic>
        <p:nvPicPr>
          <p:cNvPr id="21508" name="Picture 4" descr="A Journey Through Britain's Roman Roads - An Educative Article | Odyssey  Traveller">
            <a:extLst>
              <a:ext uri="{FF2B5EF4-FFF2-40B4-BE49-F238E27FC236}">
                <a16:creationId xmlns:a16="http://schemas.microsoft.com/office/drawing/2014/main" id="{C7C1A493-67A9-0A76-AE5D-D6B324A8ED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255" y="348184"/>
            <a:ext cx="3996290" cy="266542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CD715AF-C88B-7CF5-4C21-F8231CAAA6DF}"/>
              </a:ext>
            </a:extLst>
          </p:cNvPr>
          <p:cNvSpPr txBox="1"/>
          <p:nvPr/>
        </p:nvSpPr>
        <p:spPr>
          <a:xfrm>
            <a:off x="6096000" y="6402715"/>
            <a:ext cx="6096000" cy="369332"/>
          </a:xfrm>
          <a:prstGeom prst="rect">
            <a:avLst/>
          </a:prstGeom>
          <a:noFill/>
        </p:spPr>
        <p:txBody>
          <a:bodyPr wrap="square">
            <a:spAutoFit/>
          </a:bodyPr>
          <a:lstStyle/>
          <a:p>
            <a:r>
              <a:rPr lang="en-GB" dirty="0">
                <a:hlinkClick r:id="rId5"/>
              </a:rPr>
              <a:t>map of Roman roads in Britain - OSS Image Repository</a:t>
            </a:r>
            <a:endParaRPr lang="en-GB" dirty="0"/>
          </a:p>
        </p:txBody>
      </p:sp>
      <p:sp>
        <p:nvSpPr>
          <p:cNvPr id="11" name="TextBox 10">
            <a:extLst>
              <a:ext uri="{FF2B5EF4-FFF2-40B4-BE49-F238E27FC236}">
                <a16:creationId xmlns:a16="http://schemas.microsoft.com/office/drawing/2014/main" id="{5495040F-18C8-BE5F-29D5-DE1E9035510E}"/>
              </a:ext>
            </a:extLst>
          </p:cNvPr>
          <p:cNvSpPr txBox="1"/>
          <p:nvPr/>
        </p:nvSpPr>
        <p:spPr>
          <a:xfrm>
            <a:off x="816831" y="5839082"/>
            <a:ext cx="6096000" cy="923330"/>
          </a:xfrm>
          <a:prstGeom prst="rect">
            <a:avLst/>
          </a:prstGeom>
          <a:noFill/>
        </p:spPr>
        <p:txBody>
          <a:bodyPr wrap="square">
            <a:spAutoFit/>
          </a:bodyPr>
          <a:lstStyle/>
          <a:p>
            <a:r>
              <a:rPr lang="en-GB" dirty="0">
                <a:hlinkClick r:id="rId6"/>
              </a:rPr>
              <a:t>How has Roman Architectural Innovations affected Today's Urban Planning - RTF | Rethinking The Future (re-thinkingthefuture.com)</a:t>
            </a:r>
            <a:endParaRPr lang="en-GB" dirty="0"/>
          </a:p>
        </p:txBody>
      </p:sp>
      <p:pic>
        <p:nvPicPr>
          <p:cNvPr id="13" name="Picture 12">
            <a:extLst>
              <a:ext uri="{FF2B5EF4-FFF2-40B4-BE49-F238E27FC236}">
                <a16:creationId xmlns:a16="http://schemas.microsoft.com/office/drawing/2014/main" id="{9C7AEC99-4181-757D-3834-C6D6B145E92D}"/>
              </a:ext>
            </a:extLst>
          </p:cNvPr>
          <p:cNvPicPr>
            <a:picLocks noChangeAspect="1"/>
          </p:cNvPicPr>
          <p:nvPr/>
        </p:nvPicPr>
        <p:blipFill rotWithShape="1">
          <a:blip r:embed="rId7"/>
          <a:srcRect l="4313" t="35126" r="56021" b="5422"/>
          <a:stretch/>
        </p:blipFill>
        <p:spPr>
          <a:xfrm>
            <a:off x="8928619" y="3243193"/>
            <a:ext cx="2879926" cy="2877706"/>
          </a:xfrm>
          <a:prstGeom prst="rect">
            <a:avLst/>
          </a:prstGeom>
        </p:spPr>
      </p:pic>
    </p:spTree>
    <p:extLst>
      <p:ext uri="{BB962C8B-B14F-4D97-AF65-F5344CB8AC3E}">
        <p14:creationId xmlns:p14="http://schemas.microsoft.com/office/powerpoint/2010/main" val="11812020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70</a:t>
            </a:fld>
            <a:endParaRPr lang="en-US"/>
          </a:p>
        </p:txBody>
      </p:sp>
      <p:sp>
        <p:nvSpPr>
          <p:cNvPr id="4" name="TextBox 3">
            <a:extLst>
              <a:ext uri="{FF2B5EF4-FFF2-40B4-BE49-F238E27FC236}">
                <a16:creationId xmlns:a16="http://schemas.microsoft.com/office/drawing/2014/main" id="{AF75EC8A-871A-D2D0-63C2-732DA7C68433}"/>
              </a:ext>
            </a:extLst>
          </p:cNvPr>
          <p:cNvSpPr txBox="1"/>
          <p:nvPr/>
        </p:nvSpPr>
        <p:spPr>
          <a:xfrm>
            <a:off x="351544" y="5582635"/>
            <a:ext cx="3279930" cy="923330"/>
          </a:xfrm>
          <a:prstGeom prst="rect">
            <a:avLst/>
          </a:prstGeom>
          <a:noFill/>
        </p:spPr>
        <p:txBody>
          <a:bodyPr wrap="square">
            <a:spAutoFit/>
          </a:bodyPr>
          <a:lstStyle/>
          <a:p>
            <a:r>
              <a:rPr lang="en-GB" dirty="0">
                <a:hlinkClick r:id="rId2"/>
              </a:rPr>
              <a:t>How city's history and urban planning connect - RTF (re-thinkingthefuture.com)</a:t>
            </a:r>
            <a:endParaRPr lang="en-GB" dirty="0"/>
          </a:p>
        </p:txBody>
      </p:sp>
      <p:pic>
        <p:nvPicPr>
          <p:cNvPr id="144388" name="Picture 4" descr="How city's history and urban planning connect - Sheet1">
            <a:extLst>
              <a:ext uri="{FF2B5EF4-FFF2-40B4-BE49-F238E27FC236}">
                <a16:creationId xmlns:a16="http://schemas.microsoft.com/office/drawing/2014/main" id="{E153CD17-A12E-9178-48BA-3CFF19B04F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644" y="474333"/>
            <a:ext cx="3238830" cy="4973959"/>
          </a:xfrm>
          <a:prstGeom prst="rect">
            <a:avLst/>
          </a:prstGeom>
          <a:noFill/>
          <a:extLst>
            <a:ext uri="{909E8E84-426E-40DD-AFC4-6F175D3DCCD1}">
              <a14:hiddenFill xmlns:a14="http://schemas.microsoft.com/office/drawing/2010/main">
                <a:solidFill>
                  <a:srgbClr val="FFFFFF"/>
                </a:solidFill>
              </a14:hiddenFill>
            </a:ext>
          </a:extLst>
        </p:spPr>
      </p:pic>
      <p:pic>
        <p:nvPicPr>
          <p:cNvPr id="144390" name="Picture 6" descr="How city's history and urban planning connect - Sheet2">
            <a:extLst>
              <a:ext uri="{FF2B5EF4-FFF2-40B4-BE49-F238E27FC236}">
                <a16:creationId xmlns:a16="http://schemas.microsoft.com/office/drawing/2014/main" id="{6472017F-19CF-6A2A-1248-6C94E6CF1F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349124" y="1339401"/>
            <a:ext cx="4779382" cy="3243823"/>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F326EE9D-407E-B50B-CB74-EBEBF970C22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5" name="Picture 2" descr="How city's history and urban planning connect - Sheet3">
            <a:extLst>
              <a:ext uri="{FF2B5EF4-FFF2-40B4-BE49-F238E27FC236}">
                <a16:creationId xmlns:a16="http://schemas.microsoft.com/office/drawing/2014/main" id="{E9326DBF-2D07-7321-DED7-98B323359AA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7735" b="2265"/>
          <a:stretch/>
        </p:blipFill>
        <p:spPr bwMode="auto">
          <a:xfrm>
            <a:off x="3915416" y="564329"/>
            <a:ext cx="3917545" cy="4407247"/>
          </a:xfrm>
          <a:prstGeom prst="rect">
            <a:avLst/>
          </a:prstGeom>
          <a:solidFill>
            <a:srgbClr val="FFFFFF"/>
          </a:solidFill>
        </p:spPr>
      </p:pic>
    </p:spTree>
    <p:extLst>
      <p:ext uri="{BB962C8B-B14F-4D97-AF65-F5344CB8AC3E}">
        <p14:creationId xmlns:p14="http://schemas.microsoft.com/office/powerpoint/2010/main" val="306662242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dirty="0"/>
          </a:p>
          <a:p>
            <a:endParaRPr lang="en-GB" altLang="en-US" sz="1800" dirty="0"/>
          </a:p>
          <a:p>
            <a:endParaRPr lang="en-GB" altLang="en-US" sz="1800" dirty="0"/>
          </a:p>
          <a:p>
            <a:endParaRPr lang="en-GB" altLang="en-US" sz="1800" dirty="0"/>
          </a:p>
          <a:p>
            <a:endParaRPr lang="en-GB" altLang="en-US" sz="1800" dirty="0"/>
          </a:p>
          <a:p>
            <a:endParaRPr lang="en-GB" altLang="en-US" sz="1800" dirty="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71</a:t>
            </a:fld>
            <a:endParaRPr lang="en-US"/>
          </a:p>
        </p:txBody>
      </p:sp>
      <p:pic>
        <p:nvPicPr>
          <p:cNvPr id="146434" name="Picture 2" descr="The Evolution of Urban Planning">
            <a:extLst>
              <a:ext uri="{FF2B5EF4-FFF2-40B4-BE49-F238E27FC236}">
                <a16:creationId xmlns:a16="http://schemas.microsoft.com/office/drawing/2014/main" id="{E3CDF35F-C848-02E1-B854-223E599DEA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266295" y="852305"/>
            <a:ext cx="11415631" cy="548845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EA54344-4C3B-B697-9973-E56A5B0FDDEB}"/>
              </a:ext>
            </a:extLst>
          </p:cNvPr>
          <p:cNvSpPr txBox="1"/>
          <p:nvPr/>
        </p:nvSpPr>
        <p:spPr>
          <a:xfrm>
            <a:off x="278859" y="205974"/>
            <a:ext cx="6096000" cy="646331"/>
          </a:xfrm>
          <a:prstGeom prst="rect">
            <a:avLst/>
          </a:prstGeom>
          <a:noFill/>
        </p:spPr>
        <p:txBody>
          <a:bodyPr wrap="square">
            <a:spAutoFit/>
          </a:bodyPr>
          <a:lstStyle/>
          <a:p>
            <a:r>
              <a:rPr lang="en-GB" dirty="0">
                <a:hlinkClick r:id="rId4"/>
              </a:rPr>
              <a:t>Infographic: The Evolution of Urban Planning (visualcapitalist.com)</a:t>
            </a:r>
            <a:endParaRPr lang="en-GB" dirty="0"/>
          </a:p>
        </p:txBody>
      </p:sp>
      <p:sp>
        <p:nvSpPr>
          <p:cNvPr id="4" name="Footer Placeholder 15">
            <a:extLst>
              <a:ext uri="{FF2B5EF4-FFF2-40B4-BE49-F238E27FC236}">
                <a16:creationId xmlns:a16="http://schemas.microsoft.com/office/drawing/2014/main" id="{6E362529-974A-19C7-F7AA-DCDA37181A35}"/>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68914279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72</a:t>
            </a:fld>
            <a:endParaRPr lang="en-US"/>
          </a:p>
        </p:txBody>
      </p:sp>
      <p:pic>
        <p:nvPicPr>
          <p:cNvPr id="147458" name="Picture 2" descr="The Evolution of Urban Planning">
            <a:extLst>
              <a:ext uri="{FF2B5EF4-FFF2-40B4-BE49-F238E27FC236}">
                <a16:creationId xmlns:a16="http://schemas.microsoft.com/office/drawing/2014/main" id="{65F1BBEB-616B-C4BE-D950-4732406725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504113" y="176306"/>
            <a:ext cx="11128049" cy="6641821"/>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A019D388-53CC-C24E-91EA-FFC966204F2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239439308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r>
              <a:rPr lang="en-GB" altLang="en-US" dirty="0"/>
              <a:t>Garden City Movement</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3" name="TextBox 2">
            <a:extLst>
              <a:ext uri="{FF2B5EF4-FFF2-40B4-BE49-F238E27FC236}">
                <a16:creationId xmlns:a16="http://schemas.microsoft.com/office/drawing/2014/main" id="{77230105-8A2D-E288-BEF1-E683E4503C3A}"/>
              </a:ext>
            </a:extLst>
          </p:cNvPr>
          <p:cNvSpPr txBox="1"/>
          <p:nvPr/>
        </p:nvSpPr>
        <p:spPr>
          <a:xfrm>
            <a:off x="708379" y="2236975"/>
            <a:ext cx="5078658" cy="4247317"/>
          </a:xfrm>
          <a:prstGeom prst="rect">
            <a:avLst/>
          </a:prstGeom>
          <a:noFill/>
        </p:spPr>
        <p:txBody>
          <a:bodyPr wrap="square">
            <a:spAutoFit/>
          </a:bodyPr>
          <a:lstStyle/>
          <a:p>
            <a:pPr algn="l"/>
            <a:r>
              <a:rPr lang="en-GB" b="0" i="0" dirty="0">
                <a:effectLst/>
              </a:rPr>
              <a:t>The UK underwent huge organisational change in the 18</a:t>
            </a:r>
            <a:r>
              <a:rPr lang="en-GB" b="0" i="0" baseline="30000" dirty="0">
                <a:effectLst/>
              </a:rPr>
              <a:t>th</a:t>
            </a:r>
            <a:r>
              <a:rPr lang="en-GB" b="0" i="0" dirty="0">
                <a:effectLst/>
              </a:rPr>
              <a:t> century due to industrial and agricultural revolution.  A characteristic of these revolutions was growth of cities and conurbations as populations moved from the countryside to seek better wages and jobs with the promise of escaping rural poverty – a trend that has been reflected in many developed countries.   </a:t>
            </a:r>
          </a:p>
          <a:p>
            <a:pPr algn="l"/>
            <a:endParaRPr lang="en-GB" dirty="0"/>
          </a:p>
          <a:p>
            <a:r>
              <a:rPr lang="en-GB" dirty="0">
                <a:hlinkClick r:id="rId2"/>
              </a:rPr>
              <a:t>Industrialization in England: Crowded Cities and Rise in Diseases (wondriumdaily.com)</a:t>
            </a:r>
            <a:endParaRPr lang="en-GB" dirty="0"/>
          </a:p>
          <a:p>
            <a:pPr algn="l"/>
            <a:endParaRPr lang="en-GB" b="0" i="0" dirty="0">
              <a:effectLst/>
            </a:endParaRPr>
          </a:p>
          <a:p>
            <a:pPr algn="l"/>
            <a:endParaRPr lang="en-GB" b="0" i="0" dirty="0">
              <a:solidFill>
                <a:srgbClr val="283544"/>
              </a:solidFill>
              <a:effectLst/>
              <a:latin typeface="Open Sans" panose="020B0606030504020204" pitchFamily="34" charset="0"/>
            </a:endParaRPr>
          </a:p>
          <a:p>
            <a:pPr algn="l"/>
            <a:endParaRPr lang="en-GB" b="0" i="0" dirty="0">
              <a:solidFill>
                <a:srgbClr val="283544"/>
              </a:solidFill>
              <a:effectLst/>
              <a:latin typeface="Open Sans" panose="020B0606030504020204" pitchFamily="34" charset="0"/>
            </a:endParaRPr>
          </a:p>
        </p:txBody>
      </p:sp>
      <p:sp>
        <p:nvSpPr>
          <p:cNvPr id="2" name="Footer Placeholder 15">
            <a:extLst>
              <a:ext uri="{FF2B5EF4-FFF2-40B4-BE49-F238E27FC236}">
                <a16:creationId xmlns:a16="http://schemas.microsoft.com/office/drawing/2014/main" id="{DC6658B1-7E2C-9A09-9BA0-37100E03766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
        <p:nvSpPr>
          <p:cNvPr id="4" name="AutoShape 2" descr="A black and white painting shows a railway platform with a steam engine train, lots of people around the train tracks, and factories emitting smoke in the background.">
            <a:extLst>
              <a:ext uri="{FF2B5EF4-FFF2-40B4-BE49-F238E27FC236}">
                <a16:creationId xmlns:a16="http://schemas.microsoft.com/office/drawing/2014/main" id="{D9C0B533-FD4D-466C-B2BC-A737FD07705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A black and white painting shows a railway platform with a steam engine train, lots of people around the train tracks, and factories emitting smoke in the background.">
            <a:extLst>
              <a:ext uri="{FF2B5EF4-FFF2-40B4-BE49-F238E27FC236}">
                <a16:creationId xmlns:a16="http://schemas.microsoft.com/office/drawing/2014/main" id="{70BC4DE0-C4D9-924E-E225-A2718D62C205}"/>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b="1" dirty="0"/>
          </a:p>
        </p:txBody>
      </p:sp>
      <p:pic>
        <p:nvPicPr>
          <p:cNvPr id="9" name="Picture 8">
            <a:extLst>
              <a:ext uri="{FF2B5EF4-FFF2-40B4-BE49-F238E27FC236}">
                <a16:creationId xmlns:a16="http://schemas.microsoft.com/office/drawing/2014/main" id="{1863712B-58AF-C37E-0B82-0A3637935393}"/>
              </a:ext>
            </a:extLst>
          </p:cNvPr>
          <p:cNvPicPr>
            <a:picLocks noChangeAspect="1"/>
          </p:cNvPicPr>
          <p:nvPr/>
        </p:nvPicPr>
        <p:blipFill rotWithShape="1">
          <a:blip r:embed="rId3"/>
          <a:srcRect l="14827" t="32832" r="41302" b="31045"/>
          <a:stretch/>
        </p:blipFill>
        <p:spPr>
          <a:xfrm>
            <a:off x="5939437" y="2190538"/>
            <a:ext cx="5622831" cy="3086524"/>
          </a:xfrm>
          <a:prstGeom prst="rect">
            <a:avLst/>
          </a:prstGeom>
        </p:spPr>
      </p:pic>
    </p:spTree>
    <p:extLst>
      <p:ext uri="{BB962C8B-B14F-4D97-AF65-F5344CB8AC3E}">
        <p14:creationId xmlns:p14="http://schemas.microsoft.com/office/powerpoint/2010/main" val="374357401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r>
              <a:rPr lang="en-GB" altLang="en-US" dirty="0"/>
              <a:t>Garden City Movement</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3" name="TextBox 2">
            <a:extLst>
              <a:ext uri="{FF2B5EF4-FFF2-40B4-BE49-F238E27FC236}">
                <a16:creationId xmlns:a16="http://schemas.microsoft.com/office/drawing/2014/main" id="{77230105-8A2D-E288-BEF1-E683E4503C3A}"/>
              </a:ext>
            </a:extLst>
          </p:cNvPr>
          <p:cNvSpPr txBox="1"/>
          <p:nvPr/>
        </p:nvSpPr>
        <p:spPr>
          <a:xfrm>
            <a:off x="612648" y="2358790"/>
            <a:ext cx="5538590" cy="4247317"/>
          </a:xfrm>
          <a:prstGeom prst="rect">
            <a:avLst/>
          </a:prstGeom>
          <a:noFill/>
        </p:spPr>
        <p:txBody>
          <a:bodyPr wrap="square">
            <a:spAutoFit/>
          </a:bodyPr>
          <a:lstStyle/>
          <a:p>
            <a:pPr algn="l"/>
            <a:r>
              <a:rPr lang="en-GB" b="0" i="0" dirty="0">
                <a:effectLst/>
              </a:rPr>
              <a:t>A consequence of the industrial revolution was the creation of poor quality, quickly built, cramped and unplanned towns and cities, resulting in terrible consequences for the health and wellbeing of the resident populations as well as extensive environmental pollution. </a:t>
            </a:r>
          </a:p>
          <a:p>
            <a:pPr algn="l"/>
            <a:endParaRPr lang="en-GB" b="0" i="0" dirty="0">
              <a:effectLst/>
            </a:endParaRPr>
          </a:p>
          <a:p>
            <a:pPr algn="l"/>
            <a:r>
              <a:rPr lang="en-GB" b="0" i="0" dirty="0">
                <a:effectLst/>
              </a:rPr>
              <a:t>Unplanned suburbs were expanding at an alarming rate in England’s largest cities. This began to focus the minds of those in power.  Towards the end of the 1800’s, Victorians began to adopt Planning as a means of improving the health of the general population. </a:t>
            </a:r>
          </a:p>
          <a:p>
            <a:pPr algn="l"/>
            <a:endParaRPr lang="en-GB" b="0" i="0" dirty="0">
              <a:solidFill>
                <a:srgbClr val="283544"/>
              </a:solidFill>
              <a:effectLst/>
              <a:latin typeface="Open Sans" panose="020B0606030504020204" pitchFamily="34" charset="0"/>
            </a:endParaRPr>
          </a:p>
          <a:p>
            <a:pPr algn="l"/>
            <a:endParaRPr lang="en-GB" b="0" i="0" dirty="0">
              <a:solidFill>
                <a:srgbClr val="283544"/>
              </a:solidFill>
              <a:effectLst/>
              <a:latin typeface="Open Sans" panose="020B0606030504020204" pitchFamily="34" charset="0"/>
            </a:endParaRPr>
          </a:p>
        </p:txBody>
      </p:sp>
      <p:sp>
        <p:nvSpPr>
          <p:cNvPr id="2" name="Footer Placeholder 15">
            <a:extLst>
              <a:ext uri="{FF2B5EF4-FFF2-40B4-BE49-F238E27FC236}">
                <a16:creationId xmlns:a16="http://schemas.microsoft.com/office/drawing/2014/main" id="{DC6658B1-7E2C-9A09-9BA0-37100E03766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4098" name="Picture 2" descr="How the Industrial Revolution transformed urban Britain's public health -  History Skills">
            <a:extLst>
              <a:ext uri="{FF2B5EF4-FFF2-40B4-BE49-F238E27FC236}">
                <a16:creationId xmlns:a16="http://schemas.microsoft.com/office/drawing/2014/main" id="{3AEB661B-736B-37B7-27F6-B4051211A1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7226" y="1346664"/>
            <a:ext cx="5936992" cy="4980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9479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12648" y="-23657"/>
            <a:ext cx="10653578" cy="113225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r>
              <a:rPr lang="en-GB" altLang="en-US" dirty="0"/>
              <a:t>Garden City Movement</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3" name="TextBox 2">
            <a:extLst>
              <a:ext uri="{FF2B5EF4-FFF2-40B4-BE49-F238E27FC236}">
                <a16:creationId xmlns:a16="http://schemas.microsoft.com/office/drawing/2014/main" id="{77230105-8A2D-E288-BEF1-E683E4503C3A}"/>
              </a:ext>
            </a:extLst>
          </p:cNvPr>
          <p:cNvSpPr txBox="1"/>
          <p:nvPr/>
        </p:nvSpPr>
        <p:spPr>
          <a:xfrm>
            <a:off x="612648" y="1676766"/>
            <a:ext cx="4716436" cy="2308324"/>
          </a:xfrm>
          <a:prstGeom prst="rect">
            <a:avLst/>
          </a:prstGeom>
          <a:noFill/>
        </p:spPr>
        <p:txBody>
          <a:bodyPr wrap="square">
            <a:spAutoFit/>
          </a:bodyPr>
          <a:lstStyle/>
          <a:p>
            <a:r>
              <a:rPr lang="en-GB" b="0" i="0" dirty="0">
                <a:effectLst/>
              </a:rPr>
              <a:t>Philanthropists of industry began building decent housing for their workers, and infrastructure such as schools, realising the benefits this would bring to their businesses through increased productivity.      </a:t>
            </a:r>
          </a:p>
          <a:p>
            <a:pPr algn="l"/>
            <a:endParaRPr lang="en-GB" b="0" i="0" dirty="0">
              <a:solidFill>
                <a:srgbClr val="283544"/>
              </a:solidFill>
              <a:effectLst/>
              <a:latin typeface="Open Sans" panose="020B0606030504020204" pitchFamily="34" charset="0"/>
            </a:endParaRPr>
          </a:p>
          <a:p>
            <a:pPr algn="l"/>
            <a:endParaRPr lang="en-GB" b="0" i="0" dirty="0">
              <a:solidFill>
                <a:srgbClr val="283544"/>
              </a:solidFill>
              <a:effectLst/>
              <a:latin typeface="Open Sans" panose="020B0606030504020204" pitchFamily="34" charset="0"/>
            </a:endParaRPr>
          </a:p>
        </p:txBody>
      </p:sp>
      <p:sp>
        <p:nvSpPr>
          <p:cNvPr id="2" name="Footer Placeholder 15">
            <a:extLst>
              <a:ext uri="{FF2B5EF4-FFF2-40B4-BE49-F238E27FC236}">
                <a16:creationId xmlns:a16="http://schemas.microsoft.com/office/drawing/2014/main" id="{DC6658B1-7E2C-9A09-9BA0-37100E03766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35842" name="Picture 2">
            <a:extLst>
              <a:ext uri="{FF2B5EF4-FFF2-40B4-BE49-F238E27FC236}">
                <a16:creationId xmlns:a16="http://schemas.microsoft.com/office/drawing/2014/main" id="{8CA9722E-5674-FC41-788D-1FB931E18C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6638" y="369999"/>
            <a:ext cx="2558846" cy="34043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3C7D1CA-8F5B-8402-37DE-B7276B7366D8}"/>
              </a:ext>
            </a:extLst>
          </p:cNvPr>
          <p:cNvPicPr>
            <a:picLocks noChangeAspect="1"/>
          </p:cNvPicPr>
          <p:nvPr/>
        </p:nvPicPr>
        <p:blipFill rotWithShape="1">
          <a:blip r:embed="rId4"/>
          <a:srcRect l="42519" t="17106" r="22710" b="13692"/>
          <a:stretch/>
        </p:blipFill>
        <p:spPr>
          <a:xfrm>
            <a:off x="8918222" y="178909"/>
            <a:ext cx="3149468" cy="4178696"/>
          </a:xfrm>
          <a:prstGeom prst="rect">
            <a:avLst/>
          </a:prstGeom>
        </p:spPr>
      </p:pic>
      <p:sp>
        <p:nvSpPr>
          <p:cNvPr id="7" name="TextBox 6">
            <a:extLst>
              <a:ext uri="{FF2B5EF4-FFF2-40B4-BE49-F238E27FC236}">
                <a16:creationId xmlns:a16="http://schemas.microsoft.com/office/drawing/2014/main" id="{02AA74F8-CDA1-A9CF-98FD-BA40C68ECFC7}"/>
              </a:ext>
            </a:extLst>
          </p:cNvPr>
          <p:cNvSpPr txBox="1"/>
          <p:nvPr/>
        </p:nvSpPr>
        <p:spPr>
          <a:xfrm>
            <a:off x="510074" y="5989233"/>
            <a:ext cx="6096000" cy="646331"/>
          </a:xfrm>
          <a:prstGeom prst="rect">
            <a:avLst/>
          </a:prstGeom>
          <a:noFill/>
        </p:spPr>
        <p:txBody>
          <a:bodyPr wrap="square">
            <a:spAutoFit/>
          </a:bodyPr>
          <a:lstStyle/>
          <a:p>
            <a:r>
              <a:rPr lang="en-GB" dirty="0">
                <a:hlinkClick r:id="rId5"/>
              </a:rPr>
              <a:t>Shaping-Future-Places-Origins.pdf (stridetreglown.com)</a:t>
            </a:r>
            <a:endParaRPr lang="en-GB" dirty="0"/>
          </a:p>
        </p:txBody>
      </p:sp>
      <p:pic>
        <p:nvPicPr>
          <p:cNvPr id="13" name="Picture 12">
            <a:extLst>
              <a:ext uri="{FF2B5EF4-FFF2-40B4-BE49-F238E27FC236}">
                <a16:creationId xmlns:a16="http://schemas.microsoft.com/office/drawing/2014/main" id="{07C876DC-B1B4-F239-1D1A-55B35FCAB905}"/>
              </a:ext>
            </a:extLst>
          </p:cNvPr>
          <p:cNvPicPr>
            <a:picLocks noChangeAspect="1"/>
          </p:cNvPicPr>
          <p:nvPr/>
        </p:nvPicPr>
        <p:blipFill rotWithShape="1">
          <a:blip r:embed="rId6"/>
          <a:srcRect l="12948" t="25520" r="17216" b="19905"/>
          <a:stretch/>
        </p:blipFill>
        <p:spPr>
          <a:xfrm>
            <a:off x="510074" y="3500486"/>
            <a:ext cx="4484865" cy="2336550"/>
          </a:xfrm>
          <a:prstGeom prst="rect">
            <a:avLst/>
          </a:prstGeom>
        </p:spPr>
      </p:pic>
      <p:pic>
        <p:nvPicPr>
          <p:cNvPr id="15" name="Picture 14">
            <a:extLst>
              <a:ext uri="{FF2B5EF4-FFF2-40B4-BE49-F238E27FC236}">
                <a16:creationId xmlns:a16="http://schemas.microsoft.com/office/drawing/2014/main" id="{94F42674-1738-73B6-5F6F-0A6B25A5DE50}"/>
              </a:ext>
            </a:extLst>
          </p:cNvPr>
          <p:cNvPicPr>
            <a:picLocks noChangeAspect="1"/>
          </p:cNvPicPr>
          <p:nvPr/>
        </p:nvPicPr>
        <p:blipFill rotWithShape="1">
          <a:blip r:embed="rId7"/>
          <a:srcRect l="32891" t="30798" r="4695" b="19905"/>
          <a:stretch/>
        </p:blipFill>
        <p:spPr>
          <a:xfrm>
            <a:off x="5326208" y="4397371"/>
            <a:ext cx="4383747" cy="2308325"/>
          </a:xfrm>
          <a:prstGeom prst="rect">
            <a:avLst/>
          </a:prstGeom>
        </p:spPr>
      </p:pic>
    </p:spTree>
    <p:extLst>
      <p:ext uri="{BB962C8B-B14F-4D97-AF65-F5344CB8AC3E}">
        <p14:creationId xmlns:p14="http://schemas.microsoft.com/office/powerpoint/2010/main" val="88249293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r>
              <a:rPr lang="en-GB" altLang="en-US" dirty="0"/>
              <a:t>Garden City Movement</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3" name="TextBox 2">
            <a:extLst>
              <a:ext uri="{FF2B5EF4-FFF2-40B4-BE49-F238E27FC236}">
                <a16:creationId xmlns:a16="http://schemas.microsoft.com/office/drawing/2014/main" id="{77230105-8A2D-E288-BEF1-E683E4503C3A}"/>
              </a:ext>
            </a:extLst>
          </p:cNvPr>
          <p:cNvSpPr txBox="1"/>
          <p:nvPr/>
        </p:nvSpPr>
        <p:spPr>
          <a:xfrm>
            <a:off x="787038" y="2339042"/>
            <a:ext cx="4581375" cy="2585323"/>
          </a:xfrm>
          <a:prstGeom prst="rect">
            <a:avLst/>
          </a:prstGeom>
          <a:noFill/>
        </p:spPr>
        <p:txBody>
          <a:bodyPr wrap="square">
            <a:spAutoFit/>
          </a:bodyPr>
          <a:lstStyle/>
          <a:p>
            <a:pPr algn="l"/>
            <a:r>
              <a:rPr lang="en-GB" b="0" i="0" dirty="0">
                <a:effectLst/>
              </a:rPr>
              <a:t>The Garden City Movement, whose most acknowledged leader was, Ebenezer Howard, developed new principles of town layout and architectural design that created spacious, tree-lined avenues of houses for working people, embodying the best features of both town and country.</a:t>
            </a:r>
          </a:p>
          <a:p>
            <a:pPr algn="l"/>
            <a:endParaRPr lang="en-GB" b="0" i="0" dirty="0">
              <a:solidFill>
                <a:srgbClr val="283544"/>
              </a:solidFill>
              <a:effectLst/>
              <a:latin typeface="Open Sans" panose="020B0606030504020204" pitchFamily="34" charset="0"/>
            </a:endParaRPr>
          </a:p>
        </p:txBody>
      </p:sp>
      <p:sp>
        <p:nvSpPr>
          <p:cNvPr id="4" name="TextBox 3">
            <a:extLst>
              <a:ext uri="{FF2B5EF4-FFF2-40B4-BE49-F238E27FC236}">
                <a16:creationId xmlns:a16="http://schemas.microsoft.com/office/drawing/2014/main" id="{E5C52B42-7585-15B0-574E-AA4601531F80}"/>
              </a:ext>
            </a:extLst>
          </p:cNvPr>
          <p:cNvSpPr txBox="1"/>
          <p:nvPr/>
        </p:nvSpPr>
        <p:spPr>
          <a:xfrm>
            <a:off x="787038" y="5684838"/>
            <a:ext cx="6093822" cy="646331"/>
          </a:xfrm>
          <a:prstGeom prst="rect">
            <a:avLst/>
          </a:prstGeom>
          <a:noFill/>
        </p:spPr>
        <p:txBody>
          <a:bodyPr wrap="square">
            <a:spAutoFit/>
          </a:bodyPr>
          <a:lstStyle/>
          <a:p>
            <a:r>
              <a:rPr lang="en-GB" dirty="0">
                <a:hlinkClick r:id="rId2"/>
              </a:rPr>
              <a:t>History of Town Planning in England - TownPlanning.info</a:t>
            </a:r>
            <a:endParaRPr lang="en-GB" dirty="0"/>
          </a:p>
        </p:txBody>
      </p:sp>
      <p:sp>
        <p:nvSpPr>
          <p:cNvPr id="2" name="Footer Placeholder 15">
            <a:extLst>
              <a:ext uri="{FF2B5EF4-FFF2-40B4-BE49-F238E27FC236}">
                <a16:creationId xmlns:a16="http://schemas.microsoft.com/office/drawing/2014/main" id="{17489C3C-AEED-3CDC-9BA8-EE3595D695A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33794" name="Picture 2" descr="The Three Magnets from Garden Cities of Tomorrow, 1902">
            <a:extLst>
              <a:ext uri="{FF2B5EF4-FFF2-40B4-BE49-F238E27FC236}">
                <a16:creationId xmlns:a16="http://schemas.microsoft.com/office/drawing/2014/main" id="{3C091634-3A73-954F-A36D-E411E7105F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9260" y="162579"/>
            <a:ext cx="6093821" cy="625814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7EBF23A-B6CE-028B-9126-601CBFF1ACD8}"/>
              </a:ext>
            </a:extLst>
          </p:cNvPr>
          <p:cNvSpPr txBox="1"/>
          <p:nvPr/>
        </p:nvSpPr>
        <p:spPr>
          <a:xfrm>
            <a:off x="787038" y="5083286"/>
            <a:ext cx="4178252" cy="646331"/>
          </a:xfrm>
          <a:prstGeom prst="rect">
            <a:avLst/>
          </a:prstGeom>
          <a:noFill/>
        </p:spPr>
        <p:txBody>
          <a:bodyPr wrap="square">
            <a:spAutoFit/>
          </a:bodyPr>
          <a:lstStyle/>
          <a:p>
            <a:r>
              <a:rPr lang="en-GB" b="0" i="0" dirty="0">
                <a:solidFill>
                  <a:srgbClr val="707070"/>
                </a:solidFill>
                <a:effectLst/>
                <a:latin typeface="GuardianTextSans"/>
              </a:rPr>
              <a:t>The Three Magnets from Garden Cities of Tomorrow, 1902 Ebenezer Howard </a:t>
            </a:r>
            <a:endParaRPr lang="en-GB" dirty="0"/>
          </a:p>
        </p:txBody>
      </p:sp>
    </p:spTree>
    <p:extLst>
      <p:ext uri="{BB962C8B-B14F-4D97-AF65-F5344CB8AC3E}">
        <p14:creationId xmlns:p14="http://schemas.microsoft.com/office/powerpoint/2010/main" val="12226632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98091" y="-64532"/>
            <a:ext cx="10653578" cy="113225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r>
              <a:rPr lang="en-GB" altLang="en-US" dirty="0"/>
              <a:t>Letchworth Garden City</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086027"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3" name="TextBox 2">
            <a:extLst>
              <a:ext uri="{FF2B5EF4-FFF2-40B4-BE49-F238E27FC236}">
                <a16:creationId xmlns:a16="http://schemas.microsoft.com/office/drawing/2014/main" id="{77230105-8A2D-E288-BEF1-E683E4503C3A}"/>
              </a:ext>
            </a:extLst>
          </p:cNvPr>
          <p:cNvSpPr txBox="1"/>
          <p:nvPr/>
        </p:nvSpPr>
        <p:spPr>
          <a:xfrm>
            <a:off x="800902" y="1688468"/>
            <a:ext cx="4680154" cy="4247317"/>
          </a:xfrm>
          <a:prstGeom prst="rect">
            <a:avLst/>
          </a:prstGeom>
          <a:noFill/>
        </p:spPr>
        <p:txBody>
          <a:bodyPr wrap="square">
            <a:spAutoFit/>
          </a:bodyPr>
          <a:lstStyle/>
          <a:p>
            <a:pPr algn="l"/>
            <a:r>
              <a:rPr lang="en-GB" b="0" i="0" dirty="0">
                <a:effectLst/>
              </a:rPr>
              <a:t>Letchworth Garden City in Hertfordshire was the first Garden City, which began construction in 1903 and by 1914 had 9,000 residents.  It was followed by numerous Garden Cities such as Welwyn Garden City and Garden Suburbs such as at Hampstead, which was subject to a 1906 Act. </a:t>
            </a:r>
          </a:p>
          <a:p>
            <a:pPr algn="l"/>
            <a:endParaRPr lang="en-GB" dirty="0"/>
          </a:p>
          <a:p>
            <a:pPr algn="l"/>
            <a:r>
              <a:rPr lang="en-GB" b="0" i="0" dirty="0">
                <a:effectLst/>
              </a:rPr>
              <a:t>This which included provisions that there should be not less than 50 feet between houses on opposite sides of the street and with densities of no more than eight homes per acre. </a:t>
            </a:r>
          </a:p>
          <a:p>
            <a:pPr algn="l"/>
            <a:endParaRPr lang="en-GB" b="0" i="0" dirty="0">
              <a:solidFill>
                <a:srgbClr val="283544"/>
              </a:solidFill>
              <a:effectLst/>
              <a:latin typeface="Open Sans" panose="020B0606030504020204" pitchFamily="34" charset="0"/>
            </a:endParaRPr>
          </a:p>
        </p:txBody>
      </p:sp>
      <p:sp>
        <p:nvSpPr>
          <p:cNvPr id="4" name="TextBox 3">
            <a:extLst>
              <a:ext uri="{FF2B5EF4-FFF2-40B4-BE49-F238E27FC236}">
                <a16:creationId xmlns:a16="http://schemas.microsoft.com/office/drawing/2014/main" id="{E5C52B42-7585-15B0-574E-AA4601531F80}"/>
              </a:ext>
            </a:extLst>
          </p:cNvPr>
          <p:cNvSpPr txBox="1"/>
          <p:nvPr/>
        </p:nvSpPr>
        <p:spPr>
          <a:xfrm>
            <a:off x="671922" y="5935785"/>
            <a:ext cx="6093822" cy="646331"/>
          </a:xfrm>
          <a:prstGeom prst="rect">
            <a:avLst/>
          </a:prstGeom>
          <a:noFill/>
        </p:spPr>
        <p:txBody>
          <a:bodyPr wrap="square">
            <a:spAutoFit/>
          </a:bodyPr>
          <a:lstStyle/>
          <a:p>
            <a:r>
              <a:rPr lang="en-GB" dirty="0">
                <a:hlinkClick r:id="rId3"/>
              </a:rPr>
              <a:t>History of Town Planning in England - TownPlanning.info</a:t>
            </a:r>
            <a:endParaRPr lang="en-GB" dirty="0"/>
          </a:p>
        </p:txBody>
      </p:sp>
      <p:sp>
        <p:nvSpPr>
          <p:cNvPr id="2" name="Footer Placeholder 15">
            <a:extLst>
              <a:ext uri="{FF2B5EF4-FFF2-40B4-BE49-F238E27FC236}">
                <a16:creationId xmlns:a16="http://schemas.microsoft.com/office/drawing/2014/main" id="{17489C3C-AEED-3CDC-9BA8-EE3595D695A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34820" name="Picture 4" descr="Ebenezer Howard and Letchworth: The First Garden City – Urban Utopias">
            <a:extLst>
              <a:ext uri="{FF2B5EF4-FFF2-40B4-BE49-F238E27FC236}">
                <a16:creationId xmlns:a16="http://schemas.microsoft.com/office/drawing/2014/main" id="{6916A96F-0A2A-EB12-E122-6345A1EB73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7137" y="1076970"/>
            <a:ext cx="6181725" cy="5324475"/>
          </a:xfrm>
          <a:prstGeom prst="rect">
            <a:avLst/>
          </a:prstGeom>
          <a:noFill/>
          <a:extLst>
            <a:ext uri="{909E8E84-426E-40DD-AFC4-6F175D3DCCD1}">
              <a14:hiddenFill xmlns:a14="http://schemas.microsoft.com/office/drawing/2010/main">
                <a:solidFill>
                  <a:srgbClr val="FFFFFF"/>
                </a:solidFill>
              </a14:hiddenFill>
            </a:ext>
          </a:extLst>
        </p:spPr>
      </p:pic>
      <p:pic>
        <p:nvPicPr>
          <p:cNvPr id="34818" name="Picture 2" descr="To rejuvenate the garden city we must intensify its existing footprint">
            <a:extLst>
              <a:ext uri="{FF2B5EF4-FFF2-40B4-BE49-F238E27FC236}">
                <a16:creationId xmlns:a16="http://schemas.microsoft.com/office/drawing/2014/main" id="{8A57DDAE-AC58-1C63-7B2F-0E47195AEF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57137" y="275884"/>
            <a:ext cx="3974369" cy="2649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72810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r>
              <a:rPr lang="en-GB" altLang="en-US" dirty="0"/>
              <a:t>Garden City Movement</a:t>
            </a:r>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3" name="TextBox 2">
            <a:extLst>
              <a:ext uri="{FF2B5EF4-FFF2-40B4-BE49-F238E27FC236}">
                <a16:creationId xmlns:a16="http://schemas.microsoft.com/office/drawing/2014/main" id="{77230105-8A2D-E288-BEF1-E683E4503C3A}"/>
              </a:ext>
            </a:extLst>
          </p:cNvPr>
          <p:cNvSpPr txBox="1"/>
          <p:nvPr/>
        </p:nvSpPr>
        <p:spPr>
          <a:xfrm>
            <a:off x="787038" y="2339042"/>
            <a:ext cx="4129091" cy="2031325"/>
          </a:xfrm>
          <a:prstGeom prst="rect">
            <a:avLst/>
          </a:prstGeom>
          <a:noFill/>
        </p:spPr>
        <p:txBody>
          <a:bodyPr wrap="square">
            <a:spAutoFit/>
          </a:bodyPr>
          <a:lstStyle/>
          <a:p>
            <a:r>
              <a:rPr lang="en-GB" b="0" i="0" dirty="0">
                <a:effectLst/>
              </a:rPr>
              <a:t>The first reference to ‘town planning’ in UK legislation came in the form of the 1909 Housing and Town Planning Act, which banned ‘back-to-back’ housing and brought in a raft of new legal standards. </a:t>
            </a:r>
          </a:p>
          <a:p>
            <a:pPr algn="l"/>
            <a:endParaRPr lang="en-GB" b="0" i="0" dirty="0">
              <a:solidFill>
                <a:srgbClr val="283544"/>
              </a:solidFill>
              <a:effectLst/>
              <a:latin typeface="Open Sans" panose="020B0606030504020204" pitchFamily="34" charset="0"/>
            </a:endParaRPr>
          </a:p>
        </p:txBody>
      </p:sp>
      <p:sp>
        <p:nvSpPr>
          <p:cNvPr id="4" name="TextBox 3">
            <a:extLst>
              <a:ext uri="{FF2B5EF4-FFF2-40B4-BE49-F238E27FC236}">
                <a16:creationId xmlns:a16="http://schemas.microsoft.com/office/drawing/2014/main" id="{E5C52B42-7585-15B0-574E-AA4601531F80}"/>
              </a:ext>
            </a:extLst>
          </p:cNvPr>
          <p:cNvSpPr txBox="1"/>
          <p:nvPr/>
        </p:nvSpPr>
        <p:spPr>
          <a:xfrm>
            <a:off x="787038" y="5684838"/>
            <a:ext cx="6093822" cy="646331"/>
          </a:xfrm>
          <a:prstGeom prst="rect">
            <a:avLst/>
          </a:prstGeom>
          <a:noFill/>
        </p:spPr>
        <p:txBody>
          <a:bodyPr wrap="square">
            <a:spAutoFit/>
          </a:bodyPr>
          <a:lstStyle/>
          <a:p>
            <a:r>
              <a:rPr lang="en-GB" dirty="0">
                <a:hlinkClick r:id="rId2"/>
              </a:rPr>
              <a:t>History of Town Planning in England - TownPlanning.info</a:t>
            </a:r>
            <a:endParaRPr lang="en-GB" dirty="0"/>
          </a:p>
        </p:txBody>
      </p:sp>
      <p:sp>
        <p:nvSpPr>
          <p:cNvPr id="2" name="Footer Placeholder 15">
            <a:extLst>
              <a:ext uri="{FF2B5EF4-FFF2-40B4-BE49-F238E27FC236}">
                <a16:creationId xmlns:a16="http://schemas.microsoft.com/office/drawing/2014/main" id="{17489C3C-AEED-3CDC-9BA8-EE3595D695A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32770" name="Picture 2" descr="Handbook to the Housing and Town Planning Act, 1909 by W. Thompson | Open  Library">
            <a:extLst>
              <a:ext uri="{FF2B5EF4-FFF2-40B4-BE49-F238E27FC236}">
                <a16:creationId xmlns:a16="http://schemas.microsoft.com/office/drawing/2014/main" id="{B4A6A201-A9FC-A903-2A22-36682600DB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5058" y="114021"/>
            <a:ext cx="4004494" cy="6629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65492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1C890-9235-43DB-E49D-B0C1D074FCE0}"/>
              </a:ext>
            </a:extLst>
          </p:cNvPr>
          <p:cNvSpPr>
            <a:spLocks noGrp="1"/>
          </p:cNvSpPr>
          <p:nvPr>
            <p:ph type="title"/>
          </p:nvPr>
        </p:nvSpPr>
        <p:spPr/>
        <p:txBody>
          <a:bodyPr>
            <a:normAutofit fontScale="90000"/>
          </a:bodyPr>
          <a:lstStyle/>
          <a:p>
            <a:r>
              <a:rPr lang="en-GB" dirty="0"/>
              <a:t>Swansea</a:t>
            </a:r>
            <a:br>
              <a:rPr lang="en-GB" dirty="0"/>
            </a:br>
            <a:r>
              <a:rPr lang="en-GB" dirty="0"/>
              <a:t>and the </a:t>
            </a:r>
            <a:br>
              <a:rPr lang="en-GB" dirty="0"/>
            </a:br>
            <a:r>
              <a:rPr lang="en-GB" dirty="0"/>
              <a:t>Garden City</a:t>
            </a:r>
            <a:br>
              <a:rPr lang="en-GB" dirty="0"/>
            </a:br>
            <a:r>
              <a:rPr lang="en-GB" dirty="0"/>
              <a:t>Design</a:t>
            </a:r>
          </a:p>
        </p:txBody>
      </p:sp>
      <p:pic>
        <p:nvPicPr>
          <p:cNvPr id="4" name="Online Media 3" title="The Building of the Townhill Estate">
            <a:hlinkClick r:id="" action="ppaction://media"/>
            <a:extLst>
              <a:ext uri="{FF2B5EF4-FFF2-40B4-BE49-F238E27FC236}">
                <a16:creationId xmlns:a16="http://schemas.microsoft.com/office/drawing/2014/main" id="{78201A9A-2A4F-55DC-0362-832416893164}"/>
              </a:ext>
            </a:extLst>
          </p:cNvPr>
          <p:cNvPicPr>
            <a:picLocks noGrp="1" noRot="1" noChangeAspect="1"/>
          </p:cNvPicPr>
          <p:nvPr>
            <p:ph idx="1"/>
            <a:videoFile r:link="rId1"/>
          </p:nvPr>
        </p:nvPicPr>
        <p:blipFill>
          <a:blip r:embed="rId3"/>
          <a:stretch>
            <a:fillRect/>
          </a:stretch>
        </p:blipFill>
        <p:spPr>
          <a:xfrm>
            <a:off x="3591304" y="260914"/>
            <a:ext cx="8330002" cy="6248041"/>
          </a:xfrm>
          <a:prstGeom prst="rect">
            <a:avLst/>
          </a:prstGeom>
        </p:spPr>
      </p:pic>
      <p:sp>
        <p:nvSpPr>
          <p:cNvPr id="6" name="TextBox 5">
            <a:extLst>
              <a:ext uri="{FF2B5EF4-FFF2-40B4-BE49-F238E27FC236}">
                <a16:creationId xmlns:a16="http://schemas.microsoft.com/office/drawing/2014/main" id="{3431B4EF-AD87-413A-7157-C12D0B4404F7}"/>
              </a:ext>
            </a:extLst>
          </p:cNvPr>
          <p:cNvSpPr txBox="1"/>
          <p:nvPr/>
        </p:nvSpPr>
        <p:spPr>
          <a:xfrm>
            <a:off x="543304" y="4239002"/>
            <a:ext cx="2838475" cy="1200329"/>
          </a:xfrm>
          <a:prstGeom prst="rect">
            <a:avLst/>
          </a:prstGeom>
          <a:noFill/>
        </p:spPr>
        <p:txBody>
          <a:bodyPr wrap="square">
            <a:spAutoFit/>
          </a:bodyPr>
          <a:lstStyle/>
          <a:p>
            <a:r>
              <a:rPr lang="en-GB" dirty="0">
                <a:hlinkClick r:id="rId4"/>
              </a:rPr>
              <a:t>The South Wales Cottage Exhibition and the building of Townhill and Mayhill - Swansea</a:t>
            </a:r>
            <a:endParaRPr lang="en-GB" dirty="0"/>
          </a:p>
        </p:txBody>
      </p:sp>
      <p:sp>
        <p:nvSpPr>
          <p:cNvPr id="8" name="TextBox 7">
            <a:extLst>
              <a:ext uri="{FF2B5EF4-FFF2-40B4-BE49-F238E27FC236}">
                <a16:creationId xmlns:a16="http://schemas.microsoft.com/office/drawing/2014/main" id="{C484C09F-19F6-4975-3FFD-C59F9B6F6056}"/>
              </a:ext>
            </a:extLst>
          </p:cNvPr>
          <p:cNvSpPr txBox="1"/>
          <p:nvPr/>
        </p:nvSpPr>
        <p:spPr>
          <a:xfrm>
            <a:off x="543304" y="5663029"/>
            <a:ext cx="2838475" cy="646331"/>
          </a:xfrm>
          <a:prstGeom prst="rect">
            <a:avLst/>
          </a:prstGeom>
          <a:noFill/>
        </p:spPr>
        <p:txBody>
          <a:bodyPr wrap="square">
            <a:spAutoFit/>
          </a:bodyPr>
          <a:lstStyle/>
          <a:p>
            <a:r>
              <a:rPr lang="en-GB" dirty="0">
                <a:hlinkClick r:id="rId5"/>
              </a:rPr>
              <a:t>Swansea's hidden slums - Swansea</a:t>
            </a:r>
            <a:endParaRPr lang="en-GB" dirty="0"/>
          </a:p>
        </p:txBody>
      </p:sp>
    </p:spTree>
    <p:extLst>
      <p:ext uri="{BB962C8B-B14F-4D97-AF65-F5344CB8AC3E}">
        <p14:creationId xmlns:p14="http://schemas.microsoft.com/office/powerpoint/2010/main" val="9572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20E10B81-8399-D325-8ED5-9965DEB6519F}"/>
              </a:ext>
            </a:extLst>
          </p:cNvPr>
          <p:cNvSpPr>
            <a:spLocks noGrp="1"/>
          </p:cNvSpPr>
          <p:nvPr>
            <p:ph type="title"/>
          </p:nvPr>
        </p:nvSpPr>
        <p:spPr bwMode="auto">
          <a:xfrm>
            <a:off x="612648" y="548640"/>
            <a:ext cx="10653578" cy="62452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br>
              <a:rPr lang="en-GB" altLang="en-US" dirty="0"/>
            </a:br>
            <a:br>
              <a:rPr lang="en-GB" altLang="en-US" dirty="0"/>
            </a:br>
            <a:endParaRPr lang="en-GB" altLang="en-US" dirty="0"/>
          </a:p>
        </p:txBody>
      </p:sp>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2135188" y="2636838"/>
            <a:ext cx="7772400" cy="304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endParaRPr lang="en-GB" altLang="en-US" dirty="0"/>
          </a:p>
          <a:p>
            <a:endParaRPr lang="en-GB" altLang="en-US" dirty="0"/>
          </a:p>
          <a:p>
            <a:endParaRPr lang="en-GB" altLang="en-US" dirty="0"/>
          </a:p>
          <a:p>
            <a:endParaRPr lang="en-GB" altLang="en-US" dirty="0"/>
          </a:p>
          <a:p>
            <a:endParaRPr lang="en-GB" altLang="en-US" dirty="0"/>
          </a:p>
          <a:p>
            <a:endParaRPr lang="en-GB" altLang="en-US" dirty="0"/>
          </a:p>
        </p:txBody>
      </p:sp>
      <p:sp>
        <p:nvSpPr>
          <p:cNvPr id="4" name="TextBox 3">
            <a:extLst>
              <a:ext uri="{FF2B5EF4-FFF2-40B4-BE49-F238E27FC236}">
                <a16:creationId xmlns:a16="http://schemas.microsoft.com/office/drawing/2014/main" id="{E5C52B42-7585-15B0-574E-AA4601531F80}"/>
              </a:ext>
            </a:extLst>
          </p:cNvPr>
          <p:cNvSpPr txBox="1"/>
          <p:nvPr/>
        </p:nvSpPr>
        <p:spPr>
          <a:xfrm>
            <a:off x="787038" y="5684838"/>
            <a:ext cx="6093822" cy="646331"/>
          </a:xfrm>
          <a:prstGeom prst="rect">
            <a:avLst/>
          </a:prstGeom>
          <a:noFill/>
        </p:spPr>
        <p:txBody>
          <a:bodyPr wrap="square">
            <a:spAutoFit/>
          </a:bodyPr>
          <a:lstStyle/>
          <a:p>
            <a:r>
              <a:rPr lang="en-GB" dirty="0">
                <a:hlinkClick r:id="rId2"/>
              </a:rPr>
              <a:t>History of Town Planning in England - TownPlanning.info</a:t>
            </a:r>
            <a:endParaRPr lang="en-GB" dirty="0"/>
          </a:p>
        </p:txBody>
      </p:sp>
      <p:sp>
        <p:nvSpPr>
          <p:cNvPr id="2" name="Footer Placeholder 15">
            <a:extLst>
              <a:ext uri="{FF2B5EF4-FFF2-40B4-BE49-F238E27FC236}">
                <a16:creationId xmlns:a16="http://schemas.microsoft.com/office/drawing/2014/main" id="{6A84F94F-A0E3-CAF8-EAFC-D5A5AD0393E9}"/>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
        <p:nvSpPr>
          <p:cNvPr id="3" name="Title 1">
            <a:extLst>
              <a:ext uri="{FF2B5EF4-FFF2-40B4-BE49-F238E27FC236}">
                <a16:creationId xmlns:a16="http://schemas.microsoft.com/office/drawing/2014/main" id="{5DC0684C-E830-7478-CD85-9400B2AFA1C3}"/>
              </a:ext>
            </a:extLst>
          </p:cNvPr>
          <p:cNvSpPr txBox="1">
            <a:spLocks/>
          </p:cNvSpPr>
          <p:nvPr/>
        </p:nvSpPr>
        <p:spPr>
          <a:xfrm>
            <a:off x="612648" y="548640"/>
            <a:ext cx="10653578" cy="1132258"/>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n-GB" dirty="0"/>
              <a:t>Planning and Construction milestones</a:t>
            </a:r>
          </a:p>
        </p:txBody>
      </p:sp>
      <p:sp>
        <p:nvSpPr>
          <p:cNvPr id="7" name="TextBox 6">
            <a:extLst>
              <a:ext uri="{FF2B5EF4-FFF2-40B4-BE49-F238E27FC236}">
                <a16:creationId xmlns:a16="http://schemas.microsoft.com/office/drawing/2014/main" id="{311BD78D-5E93-D1A5-2FBC-4C08AFB97A94}"/>
              </a:ext>
            </a:extLst>
          </p:cNvPr>
          <p:cNvSpPr txBox="1"/>
          <p:nvPr/>
        </p:nvSpPr>
        <p:spPr>
          <a:xfrm>
            <a:off x="6880860" y="4650088"/>
            <a:ext cx="5122149" cy="2308324"/>
          </a:xfrm>
          <a:prstGeom prst="rect">
            <a:avLst/>
          </a:prstGeom>
          <a:noFill/>
        </p:spPr>
        <p:txBody>
          <a:bodyPr wrap="square">
            <a:spAutoFit/>
          </a:bodyPr>
          <a:lstStyle/>
          <a:p>
            <a:r>
              <a:rPr lang="en-GB" b="0" i="0" dirty="0">
                <a:effectLst/>
              </a:rPr>
              <a:t>Inter-war period</a:t>
            </a:r>
          </a:p>
          <a:p>
            <a:r>
              <a:rPr lang="en-GB" dirty="0"/>
              <a:t>Post war new towns</a:t>
            </a:r>
          </a:p>
          <a:p>
            <a:r>
              <a:rPr lang="en-GB" b="0" i="0" dirty="0">
                <a:effectLst/>
              </a:rPr>
              <a:t>Town and Country Planning Act 1947.</a:t>
            </a:r>
          </a:p>
          <a:p>
            <a:r>
              <a:rPr lang="en-GB" b="0" i="0" dirty="0">
                <a:effectLst/>
              </a:rPr>
              <a:t>The National Parks and Access to the Countryside Act</a:t>
            </a:r>
            <a:r>
              <a:rPr lang="en-GB" dirty="0"/>
              <a:t> (1949)</a:t>
            </a:r>
          </a:p>
          <a:p>
            <a:r>
              <a:rPr lang="en-GB" b="0" i="0" dirty="0">
                <a:effectLst/>
              </a:rPr>
              <a:t>Town Development Act 1952</a:t>
            </a:r>
          </a:p>
          <a:p>
            <a:endParaRPr lang="en-GB" b="0" i="0" dirty="0">
              <a:effectLst/>
            </a:endParaRPr>
          </a:p>
          <a:p>
            <a:pPr algn="l"/>
            <a:endParaRPr lang="en-GB" b="0" i="0" dirty="0">
              <a:solidFill>
                <a:srgbClr val="283544"/>
              </a:solidFill>
              <a:effectLst/>
              <a:latin typeface="Open Sans" panose="020B0606030504020204" pitchFamily="34" charset="0"/>
            </a:endParaRPr>
          </a:p>
        </p:txBody>
      </p:sp>
      <p:sp>
        <p:nvSpPr>
          <p:cNvPr id="9" name="TextBox 8">
            <a:extLst>
              <a:ext uri="{FF2B5EF4-FFF2-40B4-BE49-F238E27FC236}">
                <a16:creationId xmlns:a16="http://schemas.microsoft.com/office/drawing/2014/main" id="{5C66312B-FEE2-F5D0-99D3-4C23F8C0EAA4}"/>
              </a:ext>
            </a:extLst>
          </p:cNvPr>
          <p:cNvSpPr txBox="1"/>
          <p:nvPr/>
        </p:nvSpPr>
        <p:spPr>
          <a:xfrm>
            <a:off x="787038" y="4936178"/>
            <a:ext cx="6096000" cy="646331"/>
          </a:xfrm>
          <a:prstGeom prst="rect">
            <a:avLst/>
          </a:prstGeom>
          <a:noFill/>
        </p:spPr>
        <p:txBody>
          <a:bodyPr wrap="square">
            <a:spAutoFit/>
          </a:bodyPr>
          <a:lstStyle/>
          <a:p>
            <a:r>
              <a:rPr lang="en-GB" dirty="0">
                <a:hlinkClick r:id="rId3"/>
              </a:rPr>
              <a:t>Urban Planning in the UK: A Brief History – The Property Chronicle</a:t>
            </a:r>
            <a:endParaRPr lang="en-GB" dirty="0"/>
          </a:p>
        </p:txBody>
      </p:sp>
      <p:pic>
        <p:nvPicPr>
          <p:cNvPr id="36866" name="Picture 2">
            <a:extLst>
              <a:ext uri="{FF2B5EF4-FFF2-40B4-BE49-F238E27FC236}">
                <a16:creationId xmlns:a16="http://schemas.microsoft.com/office/drawing/2014/main" id="{5343369F-AD29-B855-3004-2F017D8FF9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554795"/>
            <a:ext cx="12192000" cy="10588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E9E03A8-C3B8-864F-B96C-B862B0A2C296}"/>
              </a:ext>
            </a:extLst>
          </p:cNvPr>
          <p:cNvSpPr txBox="1"/>
          <p:nvPr/>
        </p:nvSpPr>
        <p:spPr>
          <a:xfrm>
            <a:off x="785949" y="4423801"/>
            <a:ext cx="6096000" cy="369332"/>
          </a:xfrm>
          <a:prstGeom prst="rect">
            <a:avLst/>
          </a:prstGeom>
          <a:noFill/>
        </p:spPr>
        <p:txBody>
          <a:bodyPr wrap="square">
            <a:spAutoFit/>
          </a:bodyPr>
          <a:lstStyle/>
          <a:p>
            <a:r>
              <a:rPr lang="en-GB" dirty="0">
                <a:hlinkClick r:id="rId5"/>
              </a:rPr>
              <a:t>Urban Planning Timeline by </a:t>
            </a:r>
            <a:r>
              <a:rPr lang="en-GB" dirty="0" err="1">
                <a:hlinkClick r:id="rId5"/>
              </a:rPr>
              <a:t>abigail</a:t>
            </a:r>
            <a:r>
              <a:rPr lang="en-GB" dirty="0">
                <a:hlinkClick r:id="rId5"/>
              </a:rPr>
              <a:t> </a:t>
            </a:r>
            <a:r>
              <a:rPr lang="en-GB" dirty="0" err="1">
                <a:hlinkClick r:id="rId5"/>
              </a:rPr>
              <a:t>cruz</a:t>
            </a:r>
            <a:r>
              <a:rPr lang="en-GB" dirty="0">
                <a:hlinkClick r:id="rId5"/>
              </a:rPr>
              <a:t> (prezi.com)</a:t>
            </a:r>
            <a:endParaRPr lang="en-GB" dirty="0"/>
          </a:p>
        </p:txBody>
      </p:sp>
    </p:spTree>
    <p:extLst>
      <p:ext uri="{BB962C8B-B14F-4D97-AF65-F5344CB8AC3E}">
        <p14:creationId xmlns:p14="http://schemas.microsoft.com/office/powerpoint/2010/main" val="293559034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1850893"/>
            <a:ext cx="5147506" cy="3461013"/>
          </a:xfrm>
        </p:spPr>
        <p:txBody>
          <a:bodyPr>
            <a:normAutofit/>
          </a:bodyPr>
          <a:lstStyle/>
          <a:p>
            <a:pPr marL="0" indent="0">
              <a:buNone/>
              <a:defRPr/>
            </a:pPr>
            <a:r>
              <a:rPr lang="en-GB" sz="1900" dirty="0"/>
              <a:t>Click and read the following news article: </a:t>
            </a:r>
          </a:p>
          <a:p>
            <a:pPr marL="0" indent="0">
              <a:buNone/>
              <a:defRPr/>
            </a:pPr>
            <a:r>
              <a:rPr lang="en-GB" sz="1900" dirty="0">
                <a:hlinkClick r:id="rId2"/>
              </a:rPr>
              <a:t>Why is Britain so bad at planning cities? | Cities | The Guardian</a:t>
            </a:r>
            <a:endParaRPr lang="en-GB" sz="1900" dirty="0"/>
          </a:p>
          <a:p>
            <a:pPr marL="0" indent="0">
              <a:buNone/>
              <a:defRPr/>
            </a:pPr>
            <a:r>
              <a:rPr lang="en-GB" sz="1900" dirty="0"/>
              <a:t>We will be splitting into two groups, those in agreement (e.g. Britain bad at planning) and those that are against (Britain good at planning). We will have an in-class debate </a:t>
            </a:r>
            <a:r>
              <a:rPr lang="en-GB" sz="1800" b="1" i="1" dirty="0"/>
              <a:t>(20 mins)</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81</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
        <p:nvSpPr>
          <p:cNvPr id="3" name="AutoShape 2">
            <a:extLst>
              <a:ext uri="{FF2B5EF4-FFF2-40B4-BE49-F238E27FC236}">
                <a16:creationId xmlns:a16="http://schemas.microsoft.com/office/drawing/2014/main" id="{6CFC9890-9914-9E4C-F17F-4091599E08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730096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15mins</a:t>
            </a:r>
          </a:p>
        </p:txBody>
      </p:sp>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lstStyle/>
          <a:p>
            <a:pPr>
              <a:spcAft>
                <a:spcPts val="600"/>
              </a:spcAft>
            </a:pPr>
            <a:fld id="{907816DB-FEA5-42E1-8FAA-ACDB7BE4A0F6}" type="datetime1">
              <a:rPr lang="en-US" smtClean="0"/>
              <a:pPr>
                <a:spcAft>
                  <a:spcPts val="600"/>
                </a:spcAft>
              </a:pPr>
              <a:t>10/31/2024</a:t>
            </a:fld>
            <a:endParaRPr lang="en-US"/>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82</a:t>
            </a:fld>
            <a:endParaRPr lang="en-US"/>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4908375"/>
          </a:xfrm>
          <a:prstGeom prst="rect">
            <a:avLst/>
          </a:prstGeom>
          <a:noFill/>
        </p:spPr>
      </p:pic>
    </p:spTree>
    <p:extLst>
      <p:ext uri="{BB962C8B-B14F-4D97-AF65-F5344CB8AC3E}">
        <p14:creationId xmlns:p14="http://schemas.microsoft.com/office/powerpoint/2010/main" val="385160759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5" name="Picture 5134">
            <a:extLst>
              <a:ext uri="{FF2B5EF4-FFF2-40B4-BE49-F238E27FC236}">
                <a16:creationId xmlns:a16="http://schemas.microsoft.com/office/drawing/2014/main" id="{C7661596-AAA5-6320-82E5-79FEB8F5E7A0}"/>
              </a:ext>
            </a:extLst>
          </p:cNvPr>
          <p:cNvPicPr>
            <a:picLocks noChangeAspect="1"/>
          </p:cNvPicPr>
          <p:nvPr/>
        </p:nvPicPr>
        <p:blipFill rotWithShape="1">
          <a:blip r:embed="rId3"/>
          <a:srcRect t="9882" b="33868"/>
          <a:stretch/>
        </p:blipFill>
        <p:spPr>
          <a:xfrm>
            <a:off x="20" y="10"/>
            <a:ext cx="12191980" cy="6857990"/>
          </a:xfrm>
          <a:prstGeom prst="rect">
            <a:avLst/>
          </a:prstGeom>
          <a:noFill/>
        </p:spPr>
      </p:pic>
      <p:sp>
        <p:nvSpPr>
          <p:cNvPr id="2" name="Title 1">
            <a:extLst>
              <a:ext uri="{FF2B5EF4-FFF2-40B4-BE49-F238E27FC236}">
                <a16:creationId xmlns:a16="http://schemas.microsoft.com/office/drawing/2014/main" id="{AC39F7E0-FD86-DBE1-BE06-F3E6DDF32045}"/>
              </a:ext>
            </a:extLst>
          </p:cNvPr>
          <p:cNvSpPr>
            <a:spLocks noGrp="1"/>
          </p:cNvSpPr>
          <p:nvPr>
            <p:ph type="ctrTitle"/>
          </p:nvPr>
        </p:nvSpPr>
        <p:spPr>
          <a:xfrm>
            <a:off x="519992" y="4009359"/>
            <a:ext cx="4671319" cy="1885803"/>
          </a:xfrm>
        </p:spPr>
        <p:txBody>
          <a:bodyPr>
            <a:normAutofit/>
          </a:bodyPr>
          <a:lstStyle/>
          <a:p>
            <a:pPr algn="l">
              <a:defRPr/>
            </a:pPr>
            <a:r>
              <a:rPr lang="en-GB" dirty="0">
                <a:solidFill>
                  <a:srgbClr val="FFFFFF"/>
                </a:solidFill>
              </a:rPr>
              <a:t>Spatial Planning and ecological footprints</a:t>
            </a:r>
          </a:p>
        </p:txBody>
      </p:sp>
      <p:sp>
        <p:nvSpPr>
          <p:cNvPr id="5129"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5133"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a:solidFill>
                  <a:srgbClr val="FFFFFF"/>
                </a:solidFill>
              </a:rPr>
              <a:pPr>
                <a:spcAft>
                  <a:spcPts val="600"/>
                </a:spcAft>
              </a:pPr>
              <a:t>83</a:t>
            </a:fld>
            <a:endParaRPr lang="en-US">
              <a:solidFill>
                <a:srgbClr val="FFFFFF"/>
              </a:solidFill>
            </a:endParaRPr>
          </a:p>
        </p:txBody>
      </p:sp>
      <p:pic>
        <p:nvPicPr>
          <p:cNvPr id="3" name="Picture 2" descr="A black background with white text&#10;&#10;Description automatically generated">
            <a:extLst>
              <a:ext uri="{FF2B5EF4-FFF2-40B4-BE49-F238E27FC236}">
                <a16:creationId xmlns:a16="http://schemas.microsoft.com/office/drawing/2014/main" id="{88CC5107-292E-DCF6-CE88-85AA9D4A2A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4961" y="247792"/>
            <a:ext cx="2558711" cy="1183404"/>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579A6-7728-445E-F840-618E0B6E3F55}"/>
              </a:ext>
            </a:extLst>
          </p:cNvPr>
          <p:cNvSpPr>
            <a:spLocks noGrp="1"/>
          </p:cNvSpPr>
          <p:nvPr>
            <p:ph type="title"/>
          </p:nvPr>
        </p:nvSpPr>
        <p:spPr/>
        <p:txBody>
          <a:bodyPr/>
          <a:lstStyle/>
          <a:p>
            <a:r>
              <a:rPr lang="en-GB" dirty="0"/>
              <a:t>Cities</a:t>
            </a:r>
          </a:p>
        </p:txBody>
      </p:sp>
      <p:pic>
        <p:nvPicPr>
          <p:cNvPr id="14338" name="Picture 2">
            <a:extLst>
              <a:ext uri="{FF2B5EF4-FFF2-40B4-BE49-F238E27FC236}">
                <a16:creationId xmlns:a16="http://schemas.microsoft.com/office/drawing/2014/main" id="{1E9AA0FA-0C99-F4C7-2CAD-E09A0B3373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7137" y="0"/>
            <a:ext cx="9694863"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F9F8AD6-130D-4EAF-0762-4C63A203D776}"/>
              </a:ext>
            </a:extLst>
          </p:cNvPr>
          <p:cNvSpPr txBox="1"/>
          <p:nvPr/>
        </p:nvSpPr>
        <p:spPr>
          <a:xfrm>
            <a:off x="612647" y="5106352"/>
            <a:ext cx="2098343" cy="1477328"/>
          </a:xfrm>
          <a:prstGeom prst="rect">
            <a:avLst/>
          </a:prstGeom>
          <a:noFill/>
        </p:spPr>
        <p:txBody>
          <a:bodyPr wrap="square">
            <a:spAutoFit/>
          </a:bodyPr>
          <a:lstStyle/>
          <a:p>
            <a:r>
              <a:rPr lang="en-GB" dirty="0">
                <a:hlinkClick r:id="rId3"/>
              </a:rPr>
              <a:t>Cities and the Environment – Geneva Environment Network</a:t>
            </a:r>
            <a:endParaRPr lang="en-GB" dirty="0"/>
          </a:p>
        </p:txBody>
      </p:sp>
    </p:spTree>
    <p:extLst>
      <p:ext uri="{BB962C8B-B14F-4D97-AF65-F5344CB8AC3E}">
        <p14:creationId xmlns:p14="http://schemas.microsoft.com/office/powerpoint/2010/main" val="19446477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0D7E0-9CD7-02C4-2458-DB86D4BD4D63}"/>
              </a:ext>
            </a:extLst>
          </p:cNvPr>
          <p:cNvSpPr>
            <a:spLocks noGrp="1"/>
          </p:cNvSpPr>
          <p:nvPr>
            <p:ph type="title"/>
          </p:nvPr>
        </p:nvSpPr>
        <p:spPr>
          <a:xfrm>
            <a:off x="625076" y="550149"/>
            <a:ext cx="5470924" cy="1671689"/>
          </a:xfrm>
        </p:spPr>
        <p:txBody>
          <a:bodyPr anchor="t">
            <a:normAutofit/>
          </a:bodyPr>
          <a:lstStyle/>
          <a:p>
            <a:pPr>
              <a:defRPr/>
            </a:pPr>
            <a:r>
              <a:rPr lang="en-GB" dirty="0"/>
              <a:t>Spatial planning and the environment</a:t>
            </a:r>
          </a:p>
        </p:txBody>
      </p:sp>
      <p:sp>
        <p:nvSpPr>
          <p:cNvPr id="3" name="Content Placeholder 2">
            <a:extLst>
              <a:ext uri="{FF2B5EF4-FFF2-40B4-BE49-F238E27FC236}">
                <a16:creationId xmlns:a16="http://schemas.microsoft.com/office/drawing/2014/main" id="{608B1636-2A30-E0CB-E510-20A7BFFD4CB8}"/>
              </a:ext>
            </a:extLst>
          </p:cNvPr>
          <p:cNvSpPr>
            <a:spLocks noGrp="1"/>
          </p:cNvSpPr>
          <p:nvPr>
            <p:ph idx="1"/>
          </p:nvPr>
        </p:nvSpPr>
        <p:spPr>
          <a:xfrm>
            <a:off x="625076" y="2326699"/>
            <a:ext cx="5470924" cy="3886609"/>
          </a:xfrm>
        </p:spPr>
        <p:txBody>
          <a:bodyPr>
            <a:normAutofit/>
          </a:bodyPr>
          <a:lstStyle/>
          <a:p>
            <a:pPr marL="274320" indent="-274320">
              <a:buClr>
                <a:schemeClr val="accent3"/>
              </a:buClr>
              <a:buFont typeface="Wingdings 2"/>
              <a:buChar char=""/>
              <a:defRPr/>
            </a:pPr>
            <a:r>
              <a:rPr lang="en-GB" sz="1800" b="1" dirty="0"/>
              <a:t>Key challenges in twentieth century Western spatial planning</a:t>
            </a:r>
          </a:p>
          <a:p>
            <a:pPr marL="640080" lvl="1" indent="-246888">
              <a:buFont typeface="Wingdings 2"/>
              <a:buChar char=""/>
              <a:defRPr/>
            </a:pPr>
            <a:r>
              <a:rPr lang="en-GB" dirty="0"/>
              <a:t>Social instability</a:t>
            </a:r>
          </a:p>
          <a:p>
            <a:pPr lvl="2" indent="-246888">
              <a:buFont typeface="Wingdings 2"/>
              <a:buChar char=""/>
              <a:defRPr/>
            </a:pPr>
            <a:r>
              <a:rPr lang="en-GB" sz="1800" dirty="0"/>
              <a:t>Rural to urban population shift </a:t>
            </a:r>
          </a:p>
          <a:p>
            <a:pPr marL="640080" lvl="1" indent="-246888">
              <a:buFont typeface="Wingdings 2"/>
              <a:buChar char=""/>
              <a:defRPr/>
            </a:pPr>
            <a:r>
              <a:rPr lang="en-GB" dirty="0"/>
              <a:t>Economic instability</a:t>
            </a:r>
          </a:p>
          <a:p>
            <a:pPr lvl="2" indent="-246888">
              <a:buFont typeface="Wingdings 2"/>
              <a:buChar char=""/>
              <a:defRPr/>
            </a:pPr>
            <a:r>
              <a:rPr lang="en-GB" sz="1800" dirty="0"/>
              <a:t>Growth of manufacturing and processing industry</a:t>
            </a:r>
          </a:p>
          <a:p>
            <a:pPr marL="640080" lvl="1" indent="-246888">
              <a:buFont typeface="Wingdings 2"/>
              <a:buChar char=""/>
              <a:defRPr/>
            </a:pPr>
            <a:r>
              <a:rPr lang="en-GB" dirty="0"/>
              <a:t>Enormous environmental change as a consequence of social and economic change</a:t>
            </a:r>
          </a:p>
          <a:p>
            <a:pPr marL="640080" lvl="1" indent="-246888">
              <a:buFont typeface="Wingdings 2"/>
              <a:buChar char=""/>
              <a:defRPr/>
            </a:pPr>
            <a:endParaRPr lang="en-GB" dirty="0"/>
          </a:p>
        </p:txBody>
      </p:sp>
      <p:sp>
        <p:nvSpPr>
          <p:cNvPr id="6154" name="Date Placeholder 16">
            <a:extLst>
              <a:ext uri="{FF2B5EF4-FFF2-40B4-BE49-F238E27FC236}">
                <a16:creationId xmlns:a16="http://schemas.microsoft.com/office/drawing/2014/main" id="{F49341DF-A9EA-B2B0-147C-44D05BDA5218}"/>
              </a:ext>
            </a:extLst>
          </p:cNvPr>
          <p:cNvSpPr>
            <a:spLocks noGrp="1"/>
          </p:cNvSpPr>
          <p:nvPr>
            <p:ph type="dt" sz="half" idx="10"/>
          </p:nvPr>
        </p:nvSpPr>
        <p:spPr/>
        <p:txBody>
          <a:bodyPr/>
          <a:lstStyle/>
          <a:p>
            <a:pPr>
              <a:spcAft>
                <a:spcPts val="600"/>
              </a:spcAft>
            </a:pPr>
            <a:fld id="{76F60621-8B84-44BC-B1E8-7382467302DC}" type="datetime1">
              <a:rPr lang="en-US" smtClean="0"/>
              <a:pPr>
                <a:spcAft>
                  <a:spcPts val="600"/>
                </a:spcAft>
              </a:pPr>
              <a:t>10/31/2024</a:t>
            </a:fld>
            <a:endParaRPr lang="en-US"/>
          </a:p>
        </p:txBody>
      </p:sp>
      <p:sp>
        <p:nvSpPr>
          <p:cNvPr id="6158" name="Slide Number Placeholder 18">
            <a:extLst>
              <a:ext uri="{FF2B5EF4-FFF2-40B4-BE49-F238E27FC236}">
                <a16:creationId xmlns:a16="http://schemas.microsoft.com/office/drawing/2014/main" id="{66C5CC2A-9E4A-9C56-FF3C-310E18E76A97}"/>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85</a:t>
            </a:fld>
            <a:endParaRPr lang="en-US"/>
          </a:p>
        </p:txBody>
      </p:sp>
      <p:pic>
        <p:nvPicPr>
          <p:cNvPr id="6148" name="Content Placeholder 4">
            <a:extLst>
              <a:ext uri="{FF2B5EF4-FFF2-40B4-BE49-F238E27FC236}">
                <a16:creationId xmlns:a16="http://schemas.microsoft.com/office/drawing/2014/main" id="{8981DC24-34A6-7EDE-08E9-47CEEAD31509}"/>
              </a:ext>
            </a:extLst>
          </p:cNvPr>
          <p:cNvPicPr>
            <a:picLocks noGrp="1"/>
          </p:cNvPicPr>
          <p:nvPr>
            <p:ph sz="half" idx="4294967295"/>
          </p:nvPr>
        </p:nvPicPr>
        <p:blipFill rotWithShape="1">
          <a:blip r:embed="rId3">
            <a:extLst>
              <a:ext uri="{28A0092B-C50C-407E-A947-70E740481C1C}">
                <a14:useLocalDpi xmlns:a14="http://schemas.microsoft.com/office/drawing/2010/main" val="0"/>
              </a:ext>
            </a:extLst>
          </a:blip>
          <a:srcRect/>
          <a:stretch/>
        </p:blipFill>
        <p:spPr>
          <a:xfrm>
            <a:off x="7853363" y="3454400"/>
            <a:ext cx="4338637" cy="2984500"/>
          </a:xfrm>
          <a:noFill/>
        </p:spPr>
      </p:pic>
      <p:pic>
        <p:nvPicPr>
          <p:cNvPr id="6149" name="Picture 5">
            <a:extLst>
              <a:ext uri="{FF2B5EF4-FFF2-40B4-BE49-F238E27FC236}">
                <a16:creationId xmlns:a16="http://schemas.microsoft.com/office/drawing/2014/main" id="{5CC27C45-A73B-E0AB-2E24-2F839727BC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
          <a:stretch/>
        </p:blipFill>
        <p:spPr bwMode="auto">
          <a:xfrm>
            <a:off x="7435018" y="419100"/>
            <a:ext cx="4337882" cy="298639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Footer Placeholder 1">
            <a:extLst>
              <a:ext uri="{FF2B5EF4-FFF2-40B4-BE49-F238E27FC236}">
                <a16:creationId xmlns:a16="http://schemas.microsoft.com/office/drawing/2014/main" id="{F92769F8-75A1-07CB-C1F6-051BB03082EE}"/>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9209-78AE-550A-0F02-096D8075C61F}"/>
              </a:ext>
            </a:extLst>
          </p:cNvPr>
          <p:cNvSpPr>
            <a:spLocks noGrp="1"/>
          </p:cNvSpPr>
          <p:nvPr>
            <p:ph type="title"/>
          </p:nvPr>
        </p:nvSpPr>
        <p:spPr>
          <a:xfrm>
            <a:off x="619760" y="548640"/>
            <a:ext cx="4421472" cy="1656080"/>
          </a:xfrm>
        </p:spPr>
        <p:txBody>
          <a:bodyPr anchor="t">
            <a:normAutofit/>
          </a:bodyPr>
          <a:lstStyle/>
          <a:p>
            <a:pPr>
              <a:defRPr/>
            </a:pPr>
            <a:r>
              <a:rPr lang="en-GB" dirty="0"/>
              <a:t>Western planning in the 21</a:t>
            </a:r>
            <a:r>
              <a:rPr lang="en-GB" baseline="30000" dirty="0"/>
              <a:t>st</a:t>
            </a:r>
            <a:r>
              <a:rPr lang="en-GB" dirty="0"/>
              <a:t> century</a:t>
            </a:r>
          </a:p>
        </p:txBody>
      </p:sp>
      <p:sp>
        <p:nvSpPr>
          <p:cNvPr id="3" name="Content Placeholder 2">
            <a:extLst>
              <a:ext uri="{FF2B5EF4-FFF2-40B4-BE49-F238E27FC236}">
                <a16:creationId xmlns:a16="http://schemas.microsoft.com/office/drawing/2014/main" id="{D876C8E3-3D06-15E3-2479-755CD579BD80}"/>
              </a:ext>
            </a:extLst>
          </p:cNvPr>
          <p:cNvSpPr>
            <a:spLocks noGrp="1"/>
          </p:cNvSpPr>
          <p:nvPr>
            <p:ph idx="1"/>
          </p:nvPr>
        </p:nvSpPr>
        <p:spPr>
          <a:xfrm>
            <a:off x="619759" y="2316480"/>
            <a:ext cx="4421473" cy="3906520"/>
          </a:xfrm>
        </p:spPr>
        <p:txBody>
          <a:bodyPr>
            <a:normAutofit/>
          </a:bodyPr>
          <a:lstStyle/>
          <a:p>
            <a:pPr marL="274320" indent="-274320">
              <a:buClr>
                <a:schemeClr val="accent3"/>
              </a:buClr>
              <a:buFont typeface="Wingdings 2"/>
              <a:buChar char=""/>
              <a:defRPr/>
            </a:pPr>
            <a:r>
              <a:rPr lang="en-GB" sz="1800"/>
              <a:t>Social stability</a:t>
            </a:r>
          </a:p>
          <a:p>
            <a:pPr marL="640080" lvl="1" indent="-246888">
              <a:buFont typeface="Wingdings 2"/>
              <a:buChar char=""/>
              <a:defRPr/>
            </a:pPr>
            <a:r>
              <a:rPr lang="en-GB"/>
              <a:t>Population in cities stable </a:t>
            </a:r>
          </a:p>
          <a:p>
            <a:pPr lvl="2" indent="-246888">
              <a:buFont typeface="Wingdings 2"/>
              <a:buChar char=""/>
              <a:defRPr/>
            </a:pPr>
            <a:r>
              <a:rPr lang="en-GB" sz="1800"/>
              <a:t>Limited growth or decline</a:t>
            </a:r>
          </a:p>
          <a:p>
            <a:pPr marL="274320" indent="-274320">
              <a:buClr>
                <a:schemeClr val="accent3"/>
              </a:buClr>
              <a:buFont typeface="Wingdings 2"/>
              <a:buChar char=""/>
              <a:defRPr/>
            </a:pPr>
            <a:r>
              <a:rPr lang="en-GB" sz="1800"/>
              <a:t>Economic stability</a:t>
            </a:r>
          </a:p>
          <a:p>
            <a:pPr marL="640080" lvl="1" indent="-246888">
              <a:buFont typeface="Wingdings 2"/>
              <a:buChar char=""/>
              <a:defRPr/>
            </a:pPr>
            <a:r>
              <a:rPr lang="en-GB"/>
              <a:t>Prosperous economies</a:t>
            </a:r>
          </a:p>
          <a:p>
            <a:pPr lvl="2" indent="-246888">
              <a:buFont typeface="Wingdings 2"/>
              <a:buChar char=""/>
              <a:defRPr/>
            </a:pPr>
            <a:r>
              <a:rPr lang="en-GB" sz="1800"/>
              <a:t>Deindustrialisation, rise of service-based economies</a:t>
            </a:r>
          </a:p>
          <a:p>
            <a:pPr marL="274320" indent="-274320">
              <a:buClr>
                <a:schemeClr val="accent3"/>
              </a:buClr>
              <a:buFont typeface="Wingdings 2"/>
              <a:buChar char=""/>
              <a:defRPr/>
            </a:pPr>
            <a:r>
              <a:rPr lang="en-GB" sz="1800"/>
              <a:t>Environmental instability</a:t>
            </a:r>
          </a:p>
          <a:p>
            <a:pPr marL="640080" lvl="1" indent="-246888">
              <a:buFont typeface="Wingdings 2"/>
              <a:buChar char=""/>
              <a:defRPr/>
            </a:pPr>
            <a:r>
              <a:rPr lang="en-GB"/>
              <a:t>Climate change</a:t>
            </a:r>
            <a:endParaRPr lang="en-GB" dirty="0"/>
          </a:p>
        </p:txBody>
      </p:sp>
      <p:sp>
        <p:nvSpPr>
          <p:cNvPr id="7179"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p:txBody>
          <a:bodyPr/>
          <a:lstStyle/>
          <a:p>
            <a:pPr>
              <a:spcAft>
                <a:spcPts val="600"/>
              </a:spcAft>
            </a:pPr>
            <a:fld id="{BA73C985-3593-4DEC-BA3A-7366ACDB343A}" type="datetime1">
              <a:rPr lang="en-US" smtClean="0"/>
              <a:pPr>
                <a:spcAft>
                  <a:spcPts val="600"/>
                </a:spcAft>
              </a:pPr>
              <a:t>10/31/2024</a:t>
            </a:fld>
            <a:endParaRPr lang="en-US"/>
          </a:p>
        </p:txBody>
      </p:sp>
      <p:sp>
        <p:nvSpPr>
          <p:cNvPr id="7183" name="Slide Number Placeholder 22">
            <a:extLst>
              <a:ext uri="{FF2B5EF4-FFF2-40B4-BE49-F238E27FC236}">
                <a16:creationId xmlns:a16="http://schemas.microsoft.com/office/drawing/2014/main" id="{2C5907CD-1B02-A8C5-66E9-00CDC0BD57D0}"/>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86</a:t>
            </a:fld>
            <a:endParaRPr lang="en-US"/>
          </a:p>
        </p:txBody>
      </p:sp>
      <p:pic>
        <p:nvPicPr>
          <p:cNvPr id="7172" name="Content Placeholder 6">
            <a:extLst>
              <a:ext uri="{FF2B5EF4-FFF2-40B4-BE49-F238E27FC236}">
                <a16:creationId xmlns:a16="http://schemas.microsoft.com/office/drawing/2014/main" id="{99A09C19-4E02-55ED-AD4D-4B787B4459DF}"/>
              </a:ext>
            </a:extLst>
          </p:cNvPr>
          <p:cNvPicPr>
            <a:picLocks noGrp="1"/>
          </p:cNvPicPr>
          <p:nvPr>
            <p:ph sz="half" idx="4294967295"/>
          </p:nvPr>
        </p:nvPicPr>
        <p:blipFill rotWithShape="1">
          <a:blip r:embed="rId2">
            <a:extLst>
              <a:ext uri="{28A0092B-C50C-407E-A947-70E740481C1C}">
                <a14:useLocalDpi xmlns:a14="http://schemas.microsoft.com/office/drawing/2010/main" val="0"/>
              </a:ext>
            </a:extLst>
          </a:blip>
          <a:srcRect b="-3"/>
          <a:stretch/>
        </p:blipFill>
        <p:spPr>
          <a:xfrm>
            <a:off x="9378950" y="4252913"/>
            <a:ext cx="2813050" cy="2184400"/>
          </a:xfrm>
          <a:noFill/>
        </p:spPr>
      </p:pic>
      <p:pic>
        <p:nvPicPr>
          <p:cNvPr id="7173" name="Picture 7">
            <a:extLst>
              <a:ext uri="{FF2B5EF4-FFF2-40B4-BE49-F238E27FC236}">
                <a16:creationId xmlns:a16="http://schemas.microsoft.com/office/drawing/2014/main" id="{5158AE5C-F929-119B-3AF6-4F8EAB74DD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6089600" y="420885"/>
            <a:ext cx="5680364" cy="37835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7174" name="Picture 8">
            <a:extLst>
              <a:ext uri="{FF2B5EF4-FFF2-40B4-BE49-F238E27FC236}">
                <a16:creationId xmlns:a16="http://schemas.microsoft.com/office/drawing/2014/main" id="{2979130D-4C1B-E891-A803-66222F0B8A9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8962568" y="4253345"/>
            <a:ext cx="2813797" cy="21837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 name="Footer Placeholder 1">
            <a:extLst>
              <a:ext uri="{FF2B5EF4-FFF2-40B4-BE49-F238E27FC236}">
                <a16:creationId xmlns:a16="http://schemas.microsoft.com/office/drawing/2014/main" id="{265AB902-A251-472C-7CDA-5F24C8DC889B}"/>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C99BA-9F61-9CF8-5948-3E7E6CBBBE8A}"/>
              </a:ext>
            </a:extLst>
          </p:cNvPr>
          <p:cNvSpPr>
            <a:spLocks noGrp="1"/>
          </p:cNvSpPr>
          <p:nvPr>
            <p:ph type="title"/>
          </p:nvPr>
        </p:nvSpPr>
        <p:spPr>
          <a:xfrm>
            <a:off x="614681" y="548640"/>
            <a:ext cx="3553412" cy="1648943"/>
          </a:xfrm>
        </p:spPr>
        <p:txBody>
          <a:bodyPr anchor="t">
            <a:normAutofit/>
          </a:bodyPr>
          <a:lstStyle/>
          <a:p>
            <a:pPr>
              <a:defRPr/>
            </a:pPr>
            <a:r>
              <a:rPr lang="en-GB" sz="2800"/>
              <a:t>Asian spatial planning in the 21</a:t>
            </a:r>
            <a:r>
              <a:rPr lang="en-GB" sz="2800" baseline="30000"/>
              <a:t>st</a:t>
            </a:r>
            <a:r>
              <a:rPr lang="en-GB" sz="2800"/>
              <a:t> century: the triple instability</a:t>
            </a:r>
          </a:p>
        </p:txBody>
      </p:sp>
      <p:sp>
        <p:nvSpPr>
          <p:cNvPr id="8195" name="Content Placeholder 2">
            <a:extLst>
              <a:ext uri="{FF2B5EF4-FFF2-40B4-BE49-F238E27FC236}">
                <a16:creationId xmlns:a16="http://schemas.microsoft.com/office/drawing/2014/main" id="{39E393F9-E908-443B-0AF1-F6E08C00B47D}"/>
              </a:ext>
            </a:extLst>
          </p:cNvPr>
          <p:cNvSpPr>
            <a:spLocks noGrp="1"/>
          </p:cNvSpPr>
          <p:nvPr>
            <p:ph idx="1"/>
          </p:nvPr>
        </p:nvSpPr>
        <p:spPr>
          <a:xfrm>
            <a:off x="614680" y="2316480"/>
            <a:ext cx="3553413" cy="4122420"/>
          </a:xfrm>
        </p:spPr>
        <p:txBody>
          <a:bodyPr>
            <a:normAutofit/>
          </a:bodyPr>
          <a:lstStyle/>
          <a:p>
            <a:pPr eaLnBrk="1" hangingPunct="1">
              <a:lnSpc>
                <a:spcPct val="110000"/>
              </a:lnSpc>
            </a:pPr>
            <a:r>
              <a:rPr lang="en-GB" altLang="en-US" sz="1700" dirty="0"/>
              <a:t>Social instability</a:t>
            </a:r>
          </a:p>
          <a:p>
            <a:pPr lvl="1" eaLnBrk="1" hangingPunct="1">
              <a:lnSpc>
                <a:spcPct val="110000"/>
              </a:lnSpc>
            </a:pPr>
            <a:r>
              <a:rPr lang="en-GB" altLang="en-US" sz="1700" dirty="0"/>
              <a:t>Mass migration from rural to urban areas</a:t>
            </a:r>
          </a:p>
          <a:p>
            <a:pPr eaLnBrk="1" hangingPunct="1">
              <a:lnSpc>
                <a:spcPct val="110000"/>
              </a:lnSpc>
            </a:pPr>
            <a:r>
              <a:rPr lang="en-GB" altLang="en-US" sz="1700" dirty="0"/>
              <a:t>Economic instability</a:t>
            </a:r>
          </a:p>
          <a:p>
            <a:pPr lvl="1" eaLnBrk="1" hangingPunct="1">
              <a:lnSpc>
                <a:spcPct val="110000"/>
              </a:lnSpc>
            </a:pPr>
            <a:r>
              <a:rPr lang="en-GB" altLang="en-US" sz="1700" dirty="0"/>
              <a:t>Dramatic growth in manufacturing and processing industries</a:t>
            </a:r>
          </a:p>
          <a:p>
            <a:pPr eaLnBrk="1" hangingPunct="1">
              <a:lnSpc>
                <a:spcPct val="110000"/>
              </a:lnSpc>
            </a:pPr>
            <a:r>
              <a:rPr lang="en-GB" altLang="en-US" sz="1700" dirty="0"/>
              <a:t>Environmental instability</a:t>
            </a:r>
          </a:p>
          <a:p>
            <a:pPr lvl="1" eaLnBrk="1" hangingPunct="1">
              <a:lnSpc>
                <a:spcPct val="110000"/>
              </a:lnSpc>
            </a:pPr>
            <a:r>
              <a:rPr lang="en-GB" altLang="en-US" sz="1700" dirty="0"/>
              <a:t>Climate change</a:t>
            </a:r>
          </a:p>
          <a:p>
            <a:pPr eaLnBrk="1" hangingPunct="1">
              <a:lnSpc>
                <a:spcPct val="110000"/>
              </a:lnSpc>
            </a:pPr>
            <a:r>
              <a:rPr lang="en-GB" altLang="en-US" sz="1700" dirty="0"/>
              <a:t>Unprecedented challenges for planners and the spatial planning system</a:t>
            </a:r>
          </a:p>
        </p:txBody>
      </p:sp>
      <p:sp>
        <p:nvSpPr>
          <p:cNvPr id="820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lstStyle/>
          <a:p>
            <a:pPr>
              <a:spcAft>
                <a:spcPts val="600"/>
              </a:spcAft>
            </a:pPr>
            <a:fld id="{36EEDDE2-D916-4F9A-9650-DB1D30A8FDDC}" type="datetime1">
              <a:rPr lang="en-US" smtClean="0"/>
              <a:pPr>
                <a:spcAft>
                  <a:spcPts val="600"/>
                </a:spcAft>
              </a:pPr>
              <a:t>10/31/2024</a:t>
            </a:fld>
            <a:endParaRPr lang="en-US"/>
          </a:p>
        </p:txBody>
      </p:sp>
      <p:sp>
        <p:nvSpPr>
          <p:cNvPr id="8203"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p:txBody>
          <a:bodyPr/>
          <a:lstStyle/>
          <a:p>
            <a:pPr>
              <a:spcAft>
                <a:spcPts val="600"/>
              </a:spcAft>
            </a:pPr>
            <a:r>
              <a:rPr lang="en-US">
                <a:solidFill>
                  <a:srgbClr val="FFFFFF"/>
                </a:solidFill>
                <a:effectLst>
                  <a:outerShdw blurRad="38100" dist="38100" dir="2700000" algn="tl">
                    <a:srgbClr val="000000">
                      <a:alpha val="43137"/>
                    </a:srgbClr>
                  </a:outerShdw>
                </a:effectLst>
              </a:rPr>
              <a:t>Sample Footer Text</a:t>
            </a:r>
          </a:p>
        </p:txBody>
      </p:sp>
      <p:sp>
        <p:nvSpPr>
          <p:cNvPr id="8205"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87</a:t>
            </a:fld>
            <a:endParaRPr lang="en-US">
              <a:solidFill>
                <a:srgbClr val="FFFFFF"/>
              </a:solidFill>
              <a:effectLst>
                <a:outerShdw blurRad="38100" dist="38100" dir="2700000" algn="tl">
                  <a:srgbClr val="000000">
                    <a:alpha val="43137"/>
                  </a:srgbClr>
                </a:outerShdw>
              </a:effectLst>
            </a:endParaRPr>
          </a:p>
        </p:txBody>
      </p:sp>
      <p:pic>
        <p:nvPicPr>
          <p:cNvPr id="8197" name="Picture 8196" descr="Pipes over the sea">
            <a:extLst>
              <a:ext uri="{FF2B5EF4-FFF2-40B4-BE49-F238E27FC236}">
                <a16:creationId xmlns:a16="http://schemas.microsoft.com/office/drawing/2014/main" id="{74D99853-95F9-387C-7986-B2E018507DE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4752550" y="10"/>
            <a:ext cx="7439450" cy="6857990"/>
          </a:xfrm>
          <a:prstGeom prst="rect">
            <a:avLst/>
          </a:prstGeom>
          <a:noFill/>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3D565-1F04-84CC-1C0F-33B4C7E75061}"/>
              </a:ext>
            </a:extLst>
          </p:cNvPr>
          <p:cNvSpPr>
            <a:spLocks noGrp="1"/>
          </p:cNvSpPr>
          <p:nvPr>
            <p:ph type="title"/>
          </p:nvPr>
        </p:nvSpPr>
        <p:spPr>
          <a:xfrm>
            <a:off x="619760" y="863898"/>
            <a:ext cx="5176520" cy="1754661"/>
          </a:xfrm>
        </p:spPr>
        <p:txBody>
          <a:bodyPr anchor="b">
            <a:normAutofit/>
          </a:bodyPr>
          <a:lstStyle/>
          <a:p>
            <a:pPr>
              <a:defRPr/>
            </a:pPr>
            <a:r>
              <a:rPr lang="en-GB" dirty="0"/>
              <a:t>Environmental planning and limits</a:t>
            </a:r>
          </a:p>
        </p:txBody>
      </p:sp>
      <p:sp>
        <p:nvSpPr>
          <p:cNvPr id="3" name="Content Placeholder 2">
            <a:extLst>
              <a:ext uri="{FF2B5EF4-FFF2-40B4-BE49-F238E27FC236}">
                <a16:creationId xmlns:a16="http://schemas.microsoft.com/office/drawing/2014/main" id="{8B4619ED-9297-0D45-3977-8134E0FED2D2}"/>
              </a:ext>
            </a:extLst>
          </p:cNvPr>
          <p:cNvSpPr>
            <a:spLocks noGrp="1"/>
          </p:cNvSpPr>
          <p:nvPr>
            <p:ph idx="1"/>
          </p:nvPr>
        </p:nvSpPr>
        <p:spPr>
          <a:xfrm>
            <a:off x="619759" y="2770096"/>
            <a:ext cx="5176520" cy="3437040"/>
          </a:xfrm>
        </p:spPr>
        <p:txBody>
          <a:bodyPr>
            <a:normAutofit/>
          </a:bodyPr>
          <a:lstStyle/>
          <a:p>
            <a:pPr marL="274320" indent="-274320">
              <a:lnSpc>
                <a:spcPct val="110000"/>
              </a:lnSpc>
              <a:buClr>
                <a:schemeClr val="accent3"/>
              </a:buClr>
              <a:buFont typeface="Wingdings 2"/>
              <a:buChar char=""/>
              <a:defRPr/>
            </a:pPr>
            <a:r>
              <a:rPr lang="en-GB" sz="1500" dirty="0"/>
              <a:t>Environmental planning must have at its core the </a:t>
            </a:r>
            <a:r>
              <a:rPr lang="en-GB" sz="1500" b="1" u="sng" dirty="0"/>
              <a:t>recognition of the notion of environmental limits</a:t>
            </a:r>
          </a:p>
          <a:p>
            <a:pPr marL="274320" indent="-274320">
              <a:lnSpc>
                <a:spcPct val="110000"/>
              </a:lnSpc>
              <a:buClr>
                <a:schemeClr val="accent3"/>
              </a:buClr>
              <a:buFont typeface="Wingdings 2"/>
              <a:buChar char=""/>
              <a:defRPr/>
            </a:pPr>
            <a:r>
              <a:rPr lang="en-GB" sz="1500" dirty="0"/>
              <a:t>Engaging with environmental limits </a:t>
            </a:r>
          </a:p>
          <a:p>
            <a:pPr marL="640080" lvl="1" indent="-246888">
              <a:lnSpc>
                <a:spcPct val="110000"/>
              </a:lnSpc>
              <a:buFont typeface="Wingdings 2"/>
              <a:buChar char=""/>
              <a:defRPr/>
            </a:pPr>
            <a:r>
              <a:rPr lang="en-GB" sz="1500" dirty="0"/>
              <a:t>Should we expect adaptive trends to continue?</a:t>
            </a:r>
          </a:p>
          <a:p>
            <a:pPr marL="640080" lvl="1" indent="-246888">
              <a:lnSpc>
                <a:spcPct val="110000"/>
              </a:lnSpc>
              <a:buFont typeface="Wingdings 2"/>
              <a:buChar char=""/>
              <a:defRPr/>
            </a:pPr>
            <a:r>
              <a:rPr lang="en-GB" sz="1500" dirty="0"/>
              <a:t>Should we approve of certain adaptations, given their likely effects?</a:t>
            </a:r>
          </a:p>
          <a:p>
            <a:pPr marL="640080" lvl="1" indent="-246888">
              <a:lnSpc>
                <a:spcPct val="110000"/>
              </a:lnSpc>
              <a:buFont typeface="Wingdings 2"/>
              <a:buChar char=""/>
              <a:defRPr/>
            </a:pPr>
            <a:r>
              <a:rPr lang="en-GB" sz="1500" dirty="0"/>
              <a:t>Is the environment’s capacity to support us limited?</a:t>
            </a:r>
          </a:p>
          <a:p>
            <a:pPr lvl="2" indent="-246888">
              <a:lnSpc>
                <a:spcPct val="110000"/>
              </a:lnSpc>
              <a:buFont typeface="Wingdings 2"/>
              <a:buChar char=""/>
              <a:defRPr/>
            </a:pPr>
            <a:r>
              <a:rPr lang="en-GB" sz="1500" dirty="0"/>
              <a:t>Peak oil, peak food, climate change</a:t>
            </a:r>
            <a:endParaRPr lang="en-US" sz="1500" dirty="0"/>
          </a:p>
          <a:p>
            <a:pPr marL="274320" indent="-274320">
              <a:lnSpc>
                <a:spcPct val="110000"/>
              </a:lnSpc>
              <a:buClr>
                <a:schemeClr val="accent3"/>
              </a:buClr>
              <a:buFont typeface="Wingdings 2"/>
              <a:buChar char=""/>
              <a:defRPr/>
            </a:pPr>
            <a:r>
              <a:rPr lang="en-GB" sz="1500" dirty="0"/>
              <a:t>New measures that highlight resource limits</a:t>
            </a:r>
          </a:p>
          <a:p>
            <a:pPr marL="640080" lvl="1" indent="-246888">
              <a:lnSpc>
                <a:spcPct val="110000"/>
              </a:lnSpc>
              <a:buFont typeface="Wingdings 2"/>
              <a:buChar char=""/>
              <a:defRPr/>
            </a:pPr>
            <a:r>
              <a:rPr lang="en-GB" sz="1500" dirty="0"/>
              <a:t>Ecological Footprint, carbon footprint</a:t>
            </a:r>
          </a:p>
        </p:txBody>
      </p:sp>
      <p:sp>
        <p:nvSpPr>
          <p:cNvPr id="9232"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p:txBody>
          <a:bodyPr/>
          <a:lstStyle/>
          <a:p>
            <a:pPr>
              <a:spcAft>
                <a:spcPts val="600"/>
              </a:spcAft>
            </a:pPr>
            <a:fld id="{BA73C985-3593-4DEC-BA3A-7366ACDB343A}" type="datetime1">
              <a:rPr lang="en-US" smtClean="0"/>
              <a:pPr>
                <a:spcAft>
                  <a:spcPts val="600"/>
                </a:spcAft>
              </a:pPr>
              <a:t>10/31/2024</a:t>
            </a:fld>
            <a:endParaRPr lang="en-US"/>
          </a:p>
        </p:txBody>
      </p:sp>
      <p:sp>
        <p:nvSpPr>
          <p:cNvPr id="9233" name="Footer Placeholder 21">
            <a:extLst>
              <a:ext uri="{FF2B5EF4-FFF2-40B4-BE49-F238E27FC236}">
                <a16:creationId xmlns:a16="http://schemas.microsoft.com/office/drawing/2014/main" id="{3604E9A7-ADF9-31CE-AB07-FE3B8E5BAF1F}"/>
              </a:ext>
            </a:extLst>
          </p:cNvPr>
          <p:cNvSpPr>
            <a:spLocks noGrp="1"/>
          </p:cNvSpPr>
          <p:nvPr>
            <p:ph type="ftr" sz="quarter" idx="11"/>
          </p:nvPr>
        </p:nvSpPr>
        <p:spPr/>
        <p:txBody>
          <a:bodyPr/>
          <a:lstStyle/>
          <a:p>
            <a:pPr>
              <a:spcAft>
                <a:spcPts val="600"/>
              </a:spcAft>
            </a:pPr>
            <a:r>
              <a:rPr lang="en-US">
                <a:solidFill>
                  <a:srgbClr val="FFFFFF"/>
                </a:solidFill>
                <a:effectLst>
                  <a:outerShdw blurRad="38100" dist="38100" dir="2700000" algn="tl">
                    <a:srgbClr val="000000">
                      <a:alpha val="43137"/>
                    </a:srgbClr>
                  </a:outerShdw>
                </a:effectLst>
              </a:rPr>
              <a:t>Sample Footer Text</a:t>
            </a:r>
          </a:p>
        </p:txBody>
      </p:sp>
      <p:sp>
        <p:nvSpPr>
          <p:cNvPr id="9234" name="Slide Number Placeholder 22">
            <a:extLst>
              <a:ext uri="{FF2B5EF4-FFF2-40B4-BE49-F238E27FC236}">
                <a16:creationId xmlns:a16="http://schemas.microsoft.com/office/drawing/2014/main" id="{2C5907CD-1B02-A8C5-66E9-00CDC0BD57D0}"/>
              </a:ext>
            </a:extLst>
          </p:cNvPr>
          <p:cNvSpPr>
            <a:spLocks noGrp="1"/>
          </p:cNvSpPr>
          <p:nvPr>
            <p:ph type="sldNum" sz="quarter" idx="12"/>
          </p:nvPr>
        </p:nvSpPr>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88</a:t>
            </a:fld>
            <a:endParaRPr lang="en-US">
              <a:solidFill>
                <a:srgbClr val="FFFFFF"/>
              </a:solidFill>
              <a:effectLst>
                <a:outerShdw blurRad="38100" dist="38100" dir="2700000" algn="tl">
                  <a:srgbClr val="000000">
                    <a:alpha val="43137"/>
                  </a:srgbClr>
                </a:outerShdw>
              </a:effectLst>
            </a:endParaRPr>
          </a:p>
        </p:txBody>
      </p:sp>
      <p:pic>
        <p:nvPicPr>
          <p:cNvPr id="9220" name="Picture 2">
            <a:extLst>
              <a:ext uri="{FF2B5EF4-FFF2-40B4-BE49-F238E27FC236}">
                <a16:creationId xmlns:a16="http://schemas.microsoft.com/office/drawing/2014/main" id="{3E5316D1-BABB-A333-207D-15C9F074B655}"/>
              </a:ext>
            </a:extLst>
          </p:cNvPr>
          <p:cNvPicPr>
            <a:picLocks noGrp="1" noChangeAspect="1" noChangeArrowheads="1"/>
          </p:cNvPicPr>
          <p:nvPr>
            <p:ph sz="half" idx="4294967295"/>
          </p:nvPr>
        </p:nvPicPr>
        <p:blipFill rotWithShape="1">
          <a:blip r:embed="rId2">
            <a:extLst>
              <a:ext uri="{28A0092B-C50C-407E-A947-70E740481C1C}">
                <a14:useLocalDpi xmlns:a14="http://schemas.microsoft.com/office/drawing/2010/main" val="0"/>
              </a:ext>
            </a:extLst>
          </a:blip>
          <a:srcRect b="-2"/>
          <a:stretch/>
        </p:blipFill>
        <p:spPr>
          <a:xfrm>
            <a:off x="7434263" y="3454400"/>
            <a:ext cx="4757737" cy="3403600"/>
          </a:xfrm>
          <a:noFill/>
        </p:spPr>
      </p:pic>
      <p:pic>
        <p:nvPicPr>
          <p:cNvPr id="9221" name="Picture 3">
            <a:extLst>
              <a:ext uri="{FF2B5EF4-FFF2-40B4-BE49-F238E27FC236}">
                <a16:creationId xmlns:a16="http://schemas.microsoft.com/office/drawing/2014/main" id="{58BCA065-18CE-C81E-D2B4-E57DFDE251A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23" r="-1" b="-1"/>
          <a:stretch/>
        </p:blipFill>
        <p:spPr bwMode="auto">
          <a:xfrm>
            <a:off x="7435018" y="10"/>
            <a:ext cx="4756982" cy="34054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405D76F-4573-82FA-881F-4CBF9000C04F}"/>
              </a:ext>
            </a:extLst>
          </p:cNvPr>
          <p:cNvSpPr>
            <a:spLocks noGrp="1"/>
          </p:cNvSpPr>
          <p:nvPr>
            <p:ph type="title"/>
          </p:nvPr>
        </p:nvSpPr>
        <p:spPr>
          <a:xfrm>
            <a:off x="624668" y="1008049"/>
            <a:ext cx="4681506" cy="1608479"/>
          </a:xfrm>
        </p:spPr>
        <p:txBody>
          <a:bodyPr vert="horz" lIns="91440" tIns="45720" rIns="91440" bIns="45720" rtlCol="0" anchor="b">
            <a:normAutofit/>
          </a:bodyPr>
          <a:lstStyle/>
          <a:p>
            <a:r>
              <a:rPr lang="en-US" b="1" kern="1200">
                <a:solidFill>
                  <a:schemeClr val="tx1"/>
                </a:solidFill>
                <a:latin typeface="+mj-lt"/>
                <a:ea typeface="+mj-ea"/>
                <a:cs typeface="+mj-cs"/>
              </a:rPr>
              <a:t>City Sustainability</a:t>
            </a:r>
          </a:p>
        </p:txBody>
      </p:sp>
      <p:sp>
        <p:nvSpPr>
          <p:cNvPr id="6" name="TextBox 5">
            <a:extLst>
              <a:ext uri="{FF2B5EF4-FFF2-40B4-BE49-F238E27FC236}">
                <a16:creationId xmlns:a16="http://schemas.microsoft.com/office/drawing/2014/main" id="{8CAAE504-DB78-6068-A19B-D22B94841DE6}"/>
              </a:ext>
            </a:extLst>
          </p:cNvPr>
          <p:cNvSpPr txBox="1"/>
          <p:nvPr/>
        </p:nvSpPr>
        <p:spPr>
          <a:xfrm>
            <a:off x="624668" y="2770887"/>
            <a:ext cx="4681506" cy="3187274"/>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a:hlinkClick r:id="rId2"/>
              </a:rPr>
              <a:t>City footprints and SDGs provide untapped potential for assessing city sustainability | Nature Communications</a:t>
            </a:r>
            <a:endParaRPr lang="en-US"/>
          </a:p>
        </p:txBody>
      </p:sp>
      <p:sp>
        <p:nvSpPr>
          <p:cNvPr id="5129"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907816DB-FEA5-42E1-8FAA-ACDB7BE4A0F6}" type="datetime1">
              <a:rPr lang="en-US" smtClean="0"/>
              <a:pPr>
                <a:spcAft>
                  <a:spcPts val="600"/>
                </a:spcAft>
              </a:pPr>
              <a:t>10/31/2024</a:t>
            </a:fld>
            <a:endParaRPr lang="en-US"/>
          </a:p>
        </p:txBody>
      </p:sp>
      <p:pic>
        <p:nvPicPr>
          <p:cNvPr id="12290" name="Picture 2" descr="Fig. 1">
            <a:extLst>
              <a:ext uri="{FF2B5EF4-FFF2-40B4-BE49-F238E27FC236}">
                <a16:creationId xmlns:a16="http://schemas.microsoft.com/office/drawing/2014/main" id="{7C8D20B8-7AEA-5554-66DF-789FD0C5E1B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6000" y="860203"/>
            <a:ext cx="5676901" cy="5165979"/>
          </a:xfrm>
          <a:prstGeom prst="rect">
            <a:avLst/>
          </a:prstGeom>
          <a:solidFill>
            <a:srgbClr val="FFFFFF"/>
          </a:solidFill>
        </p:spPr>
      </p:pic>
      <p:sp>
        <p:nvSpPr>
          <p:cNvPr id="5133"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89</a:t>
            </a:fld>
            <a:endParaRPr lang="en-US"/>
          </a:p>
        </p:txBody>
      </p:sp>
      <p:sp>
        <p:nvSpPr>
          <p:cNvPr id="2" name="Footer Placeholder 1">
            <a:extLst>
              <a:ext uri="{FF2B5EF4-FFF2-40B4-BE49-F238E27FC236}">
                <a16:creationId xmlns:a16="http://schemas.microsoft.com/office/drawing/2014/main" id="{96544083-FFEE-E15F-F3B8-AA589BD7F9D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14692345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2767953"/>
            <a:ext cx="5147506" cy="3461013"/>
          </a:xfrm>
        </p:spPr>
        <p:txBody>
          <a:bodyPr>
            <a:normAutofit/>
          </a:bodyPr>
          <a:lstStyle/>
          <a:p>
            <a:pPr marL="0" indent="0">
              <a:buNone/>
              <a:defRPr/>
            </a:pPr>
            <a:r>
              <a:rPr lang="en-GB" sz="1900" dirty="0"/>
              <a:t>Read this paper:</a:t>
            </a:r>
          </a:p>
          <a:p>
            <a:pPr marL="0" indent="0">
              <a:buNone/>
              <a:defRPr/>
            </a:pPr>
            <a:r>
              <a:rPr lang="en-US" sz="1800" dirty="0">
                <a:hlinkClick r:id="rId3"/>
              </a:rPr>
              <a:t>City footprints and SDGs provide untapped potential for assessing city sustainability | Nature Communications</a:t>
            </a:r>
            <a:endParaRPr lang="en-US" sz="1800" dirty="0"/>
          </a:p>
          <a:p>
            <a:pPr marL="0" indent="0">
              <a:buNone/>
              <a:defRPr/>
            </a:pPr>
            <a:r>
              <a:rPr lang="en-GB" sz="1900" dirty="0"/>
              <a:t>In this section we will be thinking about city footprint studies. What are the main findings from this paper? </a:t>
            </a:r>
            <a:r>
              <a:rPr lang="en-GB" sz="1800" b="1" i="1" dirty="0"/>
              <a:t>(30 mins)</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90</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
        <p:nvSpPr>
          <p:cNvPr id="3" name="AutoShape 2">
            <a:extLst>
              <a:ext uri="{FF2B5EF4-FFF2-40B4-BE49-F238E27FC236}">
                <a16:creationId xmlns:a16="http://schemas.microsoft.com/office/drawing/2014/main" id="{6CFC9890-9914-9E4C-F17F-4091599E08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99800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151B9544-D592-DA70-2D73-5AC973D910D3}"/>
              </a:ext>
            </a:extLst>
          </p:cNvPr>
          <p:cNvSpPr>
            <a:spLocks noGrp="1"/>
          </p:cNvSpPr>
          <p:nvPr>
            <p:ph type="title"/>
          </p:nvPr>
        </p:nvSpPr>
        <p:spPr>
          <a:xfrm>
            <a:off x="609600" y="740534"/>
            <a:ext cx="3912637" cy="5483059"/>
          </a:xfrm>
        </p:spPr>
        <p:txBody>
          <a:bodyPr anchor="b">
            <a:normAutofit/>
          </a:bodyPr>
          <a:lstStyle/>
          <a:p>
            <a:pPr eaLnBrk="1" hangingPunct="1"/>
            <a:r>
              <a:rPr lang="en-GB" altLang="en-US"/>
              <a:t>Measuring performance</a:t>
            </a:r>
          </a:p>
        </p:txBody>
      </p:sp>
      <p:sp>
        <p:nvSpPr>
          <p:cNvPr id="3" name="Content Placeholder 2">
            <a:extLst>
              <a:ext uri="{FF2B5EF4-FFF2-40B4-BE49-F238E27FC236}">
                <a16:creationId xmlns:a16="http://schemas.microsoft.com/office/drawing/2014/main" id="{ECB48B33-7421-1844-D005-B4054A7DA305}"/>
              </a:ext>
            </a:extLst>
          </p:cNvPr>
          <p:cNvSpPr>
            <a:spLocks noGrp="1"/>
          </p:cNvSpPr>
          <p:nvPr>
            <p:ph idx="1"/>
          </p:nvPr>
        </p:nvSpPr>
        <p:spPr>
          <a:xfrm>
            <a:off x="3913239" y="740534"/>
            <a:ext cx="7407905" cy="5483059"/>
          </a:xfrm>
        </p:spPr>
        <p:txBody>
          <a:bodyPr>
            <a:normAutofit lnSpcReduction="10000"/>
          </a:bodyPr>
          <a:lstStyle/>
          <a:p>
            <a:pPr marL="274320" indent="-274320">
              <a:lnSpc>
                <a:spcPct val="110000"/>
              </a:lnSpc>
              <a:buClr>
                <a:schemeClr val="accent3"/>
              </a:buClr>
              <a:buFont typeface="Wingdings 2"/>
              <a:buChar char=""/>
              <a:defRPr/>
            </a:pPr>
            <a:r>
              <a:rPr lang="en-GB" sz="1800" dirty="0"/>
              <a:t>Indicators measure our ideas of development</a:t>
            </a:r>
          </a:p>
          <a:p>
            <a:pPr marL="274320" indent="-274320">
              <a:lnSpc>
                <a:spcPct val="110000"/>
              </a:lnSpc>
              <a:buClr>
                <a:schemeClr val="accent3"/>
              </a:buClr>
              <a:buFont typeface="Wingdings 2"/>
              <a:buChar char=""/>
              <a:defRPr/>
            </a:pPr>
            <a:r>
              <a:rPr lang="en-GB" sz="1800" dirty="0"/>
              <a:t>Typically urban development indicators include</a:t>
            </a:r>
          </a:p>
          <a:p>
            <a:pPr marL="640080" lvl="1" indent="-246888">
              <a:lnSpc>
                <a:spcPct val="110000"/>
              </a:lnSpc>
              <a:buFont typeface="Wingdings 2"/>
              <a:buChar char=""/>
              <a:defRPr/>
            </a:pPr>
            <a:r>
              <a:rPr lang="en-GB" dirty="0"/>
              <a:t>Economy – how much does it cost</a:t>
            </a:r>
          </a:p>
          <a:p>
            <a:pPr marL="640080" lvl="1" indent="-246888">
              <a:lnSpc>
                <a:spcPct val="110000"/>
              </a:lnSpc>
              <a:buFont typeface="Wingdings 2"/>
              <a:buChar char=""/>
              <a:defRPr/>
            </a:pPr>
            <a:r>
              <a:rPr lang="en-GB" dirty="0"/>
              <a:t>Efficiency* – how are resources being used</a:t>
            </a:r>
          </a:p>
          <a:p>
            <a:pPr lvl="2" indent="-246888">
              <a:lnSpc>
                <a:spcPct val="110000"/>
              </a:lnSpc>
              <a:buFont typeface="Wingdings 2"/>
              <a:buChar char=""/>
              <a:defRPr/>
            </a:pPr>
            <a:r>
              <a:rPr lang="en-GB" sz="1800" dirty="0"/>
              <a:t>Carbon Emission Per Unit GDP</a:t>
            </a:r>
            <a:r>
              <a:rPr lang="en-GB" sz="1800" b="1" i="1" dirty="0"/>
              <a:t>: </a:t>
            </a:r>
            <a:r>
              <a:rPr lang="en-GB" sz="1800" dirty="0"/>
              <a:t>The carbon emission per unit GDP in the Eco-city should not exceed 150 tonne-C per US$1 million</a:t>
            </a:r>
          </a:p>
          <a:p>
            <a:pPr marL="640080" lvl="1" indent="-246888">
              <a:lnSpc>
                <a:spcPct val="110000"/>
              </a:lnSpc>
              <a:buFont typeface="Wingdings 2"/>
              <a:buChar char=""/>
              <a:defRPr/>
            </a:pPr>
            <a:r>
              <a:rPr lang="en-GB" dirty="0"/>
              <a:t>Equity* –  community development </a:t>
            </a:r>
          </a:p>
          <a:p>
            <a:pPr lvl="2" indent="-246888">
              <a:lnSpc>
                <a:spcPct val="110000"/>
              </a:lnSpc>
              <a:buFont typeface="Wingdings 2"/>
              <a:buChar char=""/>
              <a:defRPr/>
            </a:pPr>
            <a:r>
              <a:rPr lang="en-GB" sz="1800" dirty="0"/>
              <a:t>Proportion of Affordable Public Housing : At least 20% of housing in the Eco-city will be in the form of subsidised public housing by 2013</a:t>
            </a:r>
          </a:p>
          <a:p>
            <a:pPr marL="640080" lvl="1" indent="-246888">
              <a:lnSpc>
                <a:spcPct val="110000"/>
              </a:lnSpc>
              <a:buFont typeface="Wingdings 2"/>
              <a:buChar char=""/>
              <a:defRPr/>
            </a:pPr>
            <a:r>
              <a:rPr lang="en-GB" dirty="0"/>
              <a:t>Ecology* – protection of the environment</a:t>
            </a:r>
          </a:p>
          <a:p>
            <a:pPr lvl="2" indent="-246888">
              <a:lnSpc>
                <a:spcPct val="110000"/>
              </a:lnSpc>
              <a:buFont typeface="Wingdings 2"/>
              <a:buChar char=""/>
              <a:defRPr/>
            </a:pPr>
            <a:r>
              <a:rPr lang="en-GB" sz="1800" dirty="0"/>
              <a:t>Native Vegetation Index: At least 70% of the plant varieties in the Eco-city should be native plants/vegetation</a:t>
            </a:r>
          </a:p>
          <a:p>
            <a:pPr marL="274320" indent="-274320">
              <a:lnSpc>
                <a:spcPct val="110000"/>
              </a:lnSpc>
              <a:buClr>
                <a:schemeClr val="accent3"/>
              </a:buClr>
              <a:buNone/>
              <a:defRPr/>
            </a:pPr>
            <a:endParaRPr lang="en-GB" sz="1800" dirty="0"/>
          </a:p>
          <a:p>
            <a:pPr marL="274320" indent="-274320">
              <a:lnSpc>
                <a:spcPct val="110000"/>
              </a:lnSpc>
              <a:buClr>
                <a:schemeClr val="accent3"/>
              </a:buClr>
              <a:buNone/>
              <a:defRPr/>
            </a:pPr>
            <a:r>
              <a:rPr lang="en-GB" sz="1800" dirty="0"/>
              <a:t>*The indicators are drawn from the Sino-Singapore Tianjin Eco-City</a:t>
            </a:r>
          </a:p>
        </p:txBody>
      </p:sp>
      <p:sp>
        <p:nvSpPr>
          <p:cNvPr id="10247" name="Date Placeholder 3">
            <a:extLst>
              <a:ext uri="{FF2B5EF4-FFF2-40B4-BE49-F238E27FC236}">
                <a16:creationId xmlns:a16="http://schemas.microsoft.com/office/drawing/2014/main" id="{D14E27A8-9F51-B159-DB58-EEA8B9E37D42}"/>
              </a:ext>
            </a:extLst>
          </p:cNvPr>
          <p:cNvSpPr>
            <a:spLocks noGrp="1"/>
          </p:cNvSpPr>
          <p:nvPr>
            <p:ph type="dt" sz="half" idx="10"/>
          </p:nvPr>
        </p:nvSpPr>
        <p:spPr/>
        <p:txBody>
          <a:bodyPr/>
          <a:lstStyle/>
          <a:p>
            <a:pPr>
              <a:spcAft>
                <a:spcPts val="600"/>
              </a:spcAft>
            </a:pPr>
            <a:fld id="{519E3814-8E6D-46C8-8C68-F6524630DD61}" type="datetime1">
              <a:rPr lang="en-US" smtClean="0"/>
              <a:pPr>
                <a:spcAft>
                  <a:spcPts val="600"/>
                </a:spcAft>
              </a:pPr>
              <a:t>10/31/2024</a:t>
            </a:fld>
            <a:endParaRPr lang="en-US"/>
          </a:p>
        </p:txBody>
      </p:sp>
      <p:sp>
        <p:nvSpPr>
          <p:cNvPr id="10251" name="Slide Number Placeholder 5">
            <a:extLst>
              <a:ext uri="{FF2B5EF4-FFF2-40B4-BE49-F238E27FC236}">
                <a16:creationId xmlns:a16="http://schemas.microsoft.com/office/drawing/2014/main" id="{17833F42-8235-5903-671F-0D93283DBA55}"/>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91</a:t>
            </a:fld>
            <a:endParaRPr lang="en-US"/>
          </a:p>
        </p:txBody>
      </p:sp>
      <p:sp>
        <p:nvSpPr>
          <p:cNvPr id="2" name="Footer Placeholder 1">
            <a:extLst>
              <a:ext uri="{FF2B5EF4-FFF2-40B4-BE49-F238E27FC236}">
                <a16:creationId xmlns:a16="http://schemas.microsoft.com/office/drawing/2014/main" id="{B152E37D-7F0E-5BEA-E758-9B08A8072B88}"/>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405D76F-4573-82FA-881F-4CBF9000C04F}"/>
              </a:ext>
            </a:extLst>
          </p:cNvPr>
          <p:cNvSpPr>
            <a:spLocks noGrp="1"/>
          </p:cNvSpPr>
          <p:nvPr>
            <p:ph type="ctrTitle"/>
          </p:nvPr>
        </p:nvSpPr>
        <p:spPr>
          <a:xfrm>
            <a:off x="-1462001" y="-1229066"/>
            <a:ext cx="9435961" cy="3449497"/>
          </a:xfrm>
        </p:spPr>
        <p:txBody>
          <a:bodyPr anchor="ctr">
            <a:normAutofit/>
          </a:bodyPr>
          <a:lstStyle/>
          <a:p>
            <a:pPr algn="r"/>
            <a:r>
              <a:rPr lang="en-GB" dirty="0"/>
              <a:t>Net-Zero and Spatial Planning</a:t>
            </a:r>
          </a:p>
        </p:txBody>
      </p:sp>
      <p:sp>
        <p:nvSpPr>
          <p:cNvPr id="6" name="TextBox 5">
            <a:extLst>
              <a:ext uri="{FF2B5EF4-FFF2-40B4-BE49-F238E27FC236}">
                <a16:creationId xmlns:a16="http://schemas.microsoft.com/office/drawing/2014/main" id="{8CAAE504-DB78-6068-A19B-D22B94841DE6}"/>
              </a:ext>
            </a:extLst>
          </p:cNvPr>
          <p:cNvSpPr txBox="1"/>
          <p:nvPr/>
        </p:nvSpPr>
        <p:spPr>
          <a:xfrm>
            <a:off x="8741370" y="-1165690"/>
            <a:ext cx="3319999" cy="3386121"/>
          </a:xfrm>
        </p:spPr>
        <p:txBody>
          <a:bodyPr anchor="ctr">
            <a:normAutofit/>
          </a:bodyPr>
          <a:lstStyle/>
          <a:p>
            <a:pPr>
              <a:spcAft>
                <a:spcPts val="600"/>
              </a:spcAft>
            </a:pPr>
            <a:r>
              <a:rPr lang="en-GB" dirty="0">
                <a:hlinkClick r:id="rId2"/>
              </a:rPr>
              <a:t>Net Zero: let’s recognise the importance of spatial planning | Centre for Cities</a:t>
            </a:r>
            <a:endParaRPr lang="en-GB" dirty="0"/>
          </a:p>
        </p:txBody>
      </p:sp>
      <p:sp>
        <p:nvSpPr>
          <p:cNvPr id="5129"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smtClean="0"/>
              <a:pPr>
                <a:spcAft>
                  <a:spcPts val="600"/>
                </a:spcAft>
              </a:pPr>
              <a:t>10/31/2024</a:t>
            </a:fld>
            <a:endParaRPr lang="en-US"/>
          </a:p>
        </p:txBody>
      </p:sp>
      <p:sp>
        <p:nvSpPr>
          <p:cNvPr id="5133"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pPr>
                <a:spcAft>
                  <a:spcPts val="600"/>
                </a:spcAft>
              </a:pPr>
              <a:t>92</a:t>
            </a:fld>
            <a:endParaRPr lang="en-US"/>
          </a:p>
        </p:txBody>
      </p:sp>
      <p:sp>
        <p:nvSpPr>
          <p:cNvPr id="2" name="Footer Placeholder 1">
            <a:extLst>
              <a:ext uri="{FF2B5EF4-FFF2-40B4-BE49-F238E27FC236}">
                <a16:creationId xmlns:a16="http://schemas.microsoft.com/office/drawing/2014/main" id="{387C19CA-00FC-19D3-5CF4-89B743A4C444}"/>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38914" name="Picture 2">
            <a:extLst>
              <a:ext uri="{FF2B5EF4-FFF2-40B4-BE49-F238E27FC236}">
                <a16:creationId xmlns:a16="http://schemas.microsoft.com/office/drawing/2014/main" id="{92C5955E-625D-DE40-2886-0B5D100DF3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884" y="1119002"/>
            <a:ext cx="9753600"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3696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35D34-B2E3-A5E1-C4C3-508D8A4AC756}"/>
              </a:ext>
            </a:extLst>
          </p:cNvPr>
          <p:cNvSpPr>
            <a:spLocks noGrp="1"/>
          </p:cNvSpPr>
          <p:nvPr>
            <p:ph type="title"/>
          </p:nvPr>
        </p:nvSpPr>
        <p:spPr>
          <a:xfrm>
            <a:off x="341680" y="5358269"/>
            <a:ext cx="7427915" cy="1094733"/>
          </a:xfrm>
        </p:spPr>
        <p:txBody>
          <a:bodyPr anchor="t">
            <a:normAutofit/>
          </a:bodyPr>
          <a:lstStyle/>
          <a:p>
            <a:pPr>
              <a:defRPr/>
            </a:pPr>
            <a:r>
              <a:rPr lang="en-GB"/>
              <a:t>Incorporating environmental limits: Ecological Footprinting</a:t>
            </a:r>
            <a:endParaRPr lang="en-GB" dirty="0"/>
          </a:p>
        </p:txBody>
      </p:sp>
      <p:sp>
        <p:nvSpPr>
          <p:cNvPr id="3" name="Content Placeholder 2">
            <a:extLst>
              <a:ext uri="{FF2B5EF4-FFF2-40B4-BE49-F238E27FC236}">
                <a16:creationId xmlns:a16="http://schemas.microsoft.com/office/drawing/2014/main" id="{EAACEAB0-1F8A-DAC1-B8C5-6BBDC4F13137}"/>
              </a:ext>
            </a:extLst>
          </p:cNvPr>
          <p:cNvSpPr>
            <a:spLocks noGrp="1"/>
          </p:cNvSpPr>
          <p:nvPr>
            <p:ph idx="1"/>
          </p:nvPr>
        </p:nvSpPr>
        <p:spPr>
          <a:xfrm>
            <a:off x="7769595" y="419102"/>
            <a:ext cx="3715110" cy="6033900"/>
          </a:xfrm>
        </p:spPr>
        <p:txBody>
          <a:bodyPr>
            <a:normAutofit fontScale="92500" lnSpcReduction="10000"/>
          </a:bodyPr>
          <a:lstStyle/>
          <a:p>
            <a:pPr marL="274320" indent="-274320">
              <a:lnSpc>
                <a:spcPct val="110000"/>
              </a:lnSpc>
              <a:buClr>
                <a:schemeClr val="accent3"/>
              </a:buClr>
              <a:buFont typeface="Wingdings 2"/>
              <a:buChar char=""/>
              <a:defRPr/>
            </a:pPr>
            <a:r>
              <a:rPr lang="en-GB" sz="1600" dirty="0"/>
              <a:t>Environmental indicators</a:t>
            </a:r>
          </a:p>
          <a:p>
            <a:pPr marL="640080" lvl="1" indent="-246888">
              <a:lnSpc>
                <a:spcPct val="110000"/>
              </a:lnSpc>
              <a:buFont typeface="Wingdings 2"/>
              <a:buChar char=""/>
              <a:defRPr/>
            </a:pPr>
            <a:r>
              <a:rPr lang="en-GB" sz="1600" dirty="0"/>
              <a:t>create an additional resource</a:t>
            </a:r>
          </a:p>
          <a:p>
            <a:pPr marL="640080" lvl="1" indent="-246888">
              <a:lnSpc>
                <a:spcPct val="110000"/>
              </a:lnSpc>
              <a:buFont typeface="Wingdings 2"/>
              <a:buChar char=""/>
              <a:defRPr/>
            </a:pPr>
            <a:r>
              <a:rPr lang="en-GB" sz="1600" dirty="0"/>
              <a:t>Do not address resource limits</a:t>
            </a:r>
          </a:p>
          <a:p>
            <a:pPr marL="274320" indent="-274320">
              <a:lnSpc>
                <a:spcPct val="110000"/>
              </a:lnSpc>
              <a:buClr>
                <a:schemeClr val="accent3"/>
              </a:buClr>
              <a:buFont typeface="Wingdings 2"/>
              <a:buChar char=""/>
              <a:defRPr/>
            </a:pPr>
            <a:r>
              <a:rPr lang="en-GB" sz="1600" dirty="0"/>
              <a:t>Ecological Footprint predicated on the belief that limits should be accepted in the use of the earth’s resources</a:t>
            </a:r>
          </a:p>
          <a:p>
            <a:pPr marL="640080" lvl="1" indent="-246888">
              <a:lnSpc>
                <a:spcPct val="110000"/>
              </a:lnSpc>
              <a:buFont typeface="Wingdings 2"/>
              <a:buChar char=""/>
              <a:defRPr/>
            </a:pPr>
            <a:r>
              <a:rPr lang="en-GB" sz="1600" dirty="0"/>
              <a:t>Estimates the area of land required to support resource consumption</a:t>
            </a:r>
          </a:p>
          <a:p>
            <a:pPr lvl="2" indent="-246888">
              <a:lnSpc>
                <a:spcPct val="110000"/>
              </a:lnSpc>
              <a:buFont typeface="Wingdings 2"/>
              <a:buChar char=""/>
              <a:defRPr/>
            </a:pPr>
            <a:r>
              <a:rPr lang="en-GB" dirty="0"/>
              <a:t>Food, energy, travel</a:t>
            </a:r>
          </a:p>
          <a:p>
            <a:pPr lvl="2" indent="-246888">
              <a:lnSpc>
                <a:spcPct val="110000"/>
              </a:lnSpc>
              <a:buFont typeface="Wingdings 2"/>
              <a:buChar char=""/>
              <a:defRPr/>
            </a:pPr>
            <a:r>
              <a:rPr lang="en-GB" dirty="0"/>
              <a:t>Humanity’s Ecological Footprint 18 billion </a:t>
            </a:r>
            <a:r>
              <a:rPr lang="en-GB" dirty="0" err="1"/>
              <a:t>gha</a:t>
            </a:r>
            <a:r>
              <a:rPr lang="en-GB" dirty="0"/>
              <a:t> (2007)</a:t>
            </a:r>
          </a:p>
          <a:p>
            <a:pPr lvl="2" indent="-246888">
              <a:lnSpc>
                <a:spcPct val="110000"/>
              </a:lnSpc>
              <a:buFont typeface="Wingdings 2"/>
              <a:buChar char=""/>
              <a:defRPr/>
            </a:pPr>
            <a:r>
              <a:rPr lang="en-GB" dirty="0"/>
              <a:t>equivalent to 2.7gha per person</a:t>
            </a:r>
          </a:p>
          <a:p>
            <a:pPr lvl="2" indent="-246888">
              <a:lnSpc>
                <a:spcPct val="110000"/>
              </a:lnSpc>
              <a:buFont typeface="Wingdings 2"/>
              <a:buChar char=""/>
              <a:defRPr/>
            </a:pPr>
            <a:r>
              <a:rPr lang="en-GB" dirty="0"/>
              <a:t>But Earth’s available biocapacity 1.8gha per person</a:t>
            </a:r>
          </a:p>
          <a:p>
            <a:pPr marL="640080" lvl="1" indent="-246888">
              <a:lnSpc>
                <a:spcPct val="110000"/>
              </a:lnSpc>
              <a:buFont typeface="Wingdings 2"/>
              <a:buChar char=""/>
              <a:defRPr/>
            </a:pPr>
            <a:r>
              <a:rPr lang="en-GB" sz="1600" dirty="0"/>
              <a:t>Highlights</a:t>
            </a:r>
          </a:p>
          <a:p>
            <a:pPr lvl="2" indent="-246888">
              <a:lnSpc>
                <a:spcPct val="110000"/>
              </a:lnSpc>
              <a:buFont typeface="Wingdings 2"/>
              <a:buChar char=""/>
              <a:defRPr/>
            </a:pPr>
            <a:r>
              <a:rPr lang="en-GB" dirty="0"/>
              <a:t>The extent of overconsumption of resources</a:t>
            </a:r>
          </a:p>
          <a:p>
            <a:pPr lvl="2" indent="-246888">
              <a:lnSpc>
                <a:spcPct val="110000"/>
              </a:lnSpc>
              <a:buFont typeface="Wingdings 2"/>
              <a:buChar char=""/>
              <a:defRPr/>
            </a:pPr>
            <a:r>
              <a:rPr lang="en-GB" dirty="0"/>
              <a:t>Inequality in resource consumption</a:t>
            </a:r>
          </a:p>
        </p:txBody>
      </p:sp>
      <p:sp>
        <p:nvSpPr>
          <p:cNvPr id="11291" name="Date Placeholder 12">
            <a:extLst>
              <a:ext uri="{FF2B5EF4-FFF2-40B4-BE49-F238E27FC236}">
                <a16:creationId xmlns:a16="http://schemas.microsoft.com/office/drawing/2014/main" id="{09AB57D2-2841-3590-EC4E-E87591BF71DF}"/>
              </a:ext>
            </a:extLst>
          </p:cNvPr>
          <p:cNvSpPr>
            <a:spLocks noGrp="1"/>
          </p:cNvSpPr>
          <p:nvPr>
            <p:ph type="dt" sz="half" idx="10"/>
          </p:nvPr>
        </p:nvSpPr>
        <p:spPr/>
        <p:txBody>
          <a:bodyPr/>
          <a:lstStyle/>
          <a:p>
            <a:pPr>
              <a:spcAft>
                <a:spcPts val="600"/>
              </a:spcAft>
            </a:pPr>
            <a:fld id="{9229E6E8-D2B4-4F6F-B273-A3FAD2E93517}" type="datetime1">
              <a:rPr lang="en-US" smtClean="0"/>
              <a:pPr>
                <a:spcAft>
                  <a:spcPts val="600"/>
                </a:spcAft>
              </a:pPr>
              <a:t>10/31/2024</a:t>
            </a:fld>
            <a:endParaRPr lang="en-US"/>
          </a:p>
        </p:txBody>
      </p:sp>
      <p:sp>
        <p:nvSpPr>
          <p:cNvPr id="11293" name="Slide Number Placeholder 14">
            <a:extLst>
              <a:ext uri="{FF2B5EF4-FFF2-40B4-BE49-F238E27FC236}">
                <a16:creationId xmlns:a16="http://schemas.microsoft.com/office/drawing/2014/main" id="{06981766-21EE-5DFA-5FFC-D42B37537163}"/>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93</a:t>
            </a:fld>
            <a:endParaRPr lang="en-US"/>
          </a:p>
        </p:txBody>
      </p:sp>
      <p:pic>
        <p:nvPicPr>
          <p:cNvPr id="11268" name="Content Placeholder 4">
            <a:extLst>
              <a:ext uri="{FF2B5EF4-FFF2-40B4-BE49-F238E27FC236}">
                <a16:creationId xmlns:a16="http://schemas.microsoft.com/office/drawing/2014/main" id="{0A1E48D9-096A-56A8-23E6-153699797F99}"/>
              </a:ext>
            </a:extLst>
          </p:cNvPr>
          <p:cNvPicPr>
            <a:picLocks noGrp="1"/>
          </p:cNvPicPr>
          <p:nvPr>
            <p:ph sz="half" idx="4294967295"/>
          </p:nvPr>
        </p:nvPicPr>
        <p:blipFill rotWithShape="1">
          <a:blip r:embed="rId2">
            <a:extLst>
              <a:ext uri="{28A0092B-C50C-407E-A947-70E740481C1C}">
                <a14:useLocalDpi xmlns:a14="http://schemas.microsoft.com/office/drawing/2010/main" val="0"/>
              </a:ext>
            </a:extLst>
          </a:blip>
          <a:srcRect r="-1" b="-1"/>
          <a:stretch/>
        </p:blipFill>
        <p:spPr>
          <a:xfrm>
            <a:off x="0" y="419100"/>
            <a:ext cx="7350125" cy="4700588"/>
          </a:xfrm>
          <a:noFill/>
        </p:spPr>
      </p:pic>
      <p:sp>
        <p:nvSpPr>
          <p:cNvPr id="4" name="Footer Placeholder 1">
            <a:extLst>
              <a:ext uri="{FF2B5EF4-FFF2-40B4-BE49-F238E27FC236}">
                <a16:creationId xmlns:a16="http://schemas.microsoft.com/office/drawing/2014/main" id="{0661ADBB-96A8-317B-F06A-4E29A6E5D27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2F5B0-D663-ADE5-F129-26B0ADEDA382}"/>
              </a:ext>
            </a:extLst>
          </p:cNvPr>
          <p:cNvSpPr>
            <a:spLocks noGrp="1"/>
          </p:cNvSpPr>
          <p:nvPr>
            <p:ph type="title"/>
          </p:nvPr>
        </p:nvSpPr>
        <p:spPr>
          <a:xfrm>
            <a:off x="614680" y="548640"/>
            <a:ext cx="3888896" cy="1648718"/>
          </a:xfrm>
        </p:spPr>
        <p:txBody>
          <a:bodyPr anchor="t">
            <a:normAutofit/>
          </a:bodyPr>
          <a:lstStyle/>
          <a:p>
            <a:pPr>
              <a:defRPr/>
            </a:pPr>
            <a:r>
              <a:rPr lang="en-GB" sz="2800"/>
              <a:t>Ecological Footprint and spatial plan development</a:t>
            </a:r>
          </a:p>
        </p:txBody>
      </p:sp>
      <p:sp>
        <p:nvSpPr>
          <p:cNvPr id="3" name="Content Placeholder 2">
            <a:extLst>
              <a:ext uri="{FF2B5EF4-FFF2-40B4-BE49-F238E27FC236}">
                <a16:creationId xmlns:a16="http://schemas.microsoft.com/office/drawing/2014/main" id="{37F490D6-1037-C6A5-1FE0-306F2DFE0BB7}"/>
              </a:ext>
            </a:extLst>
          </p:cNvPr>
          <p:cNvSpPr>
            <a:spLocks noGrp="1"/>
          </p:cNvSpPr>
          <p:nvPr>
            <p:ph idx="1"/>
          </p:nvPr>
        </p:nvSpPr>
        <p:spPr>
          <a:xfrm>
            <a:off x="614680" y="2316481"/>
            <a:ext cx="4635746" cy="3860482"/>
          </a:xfrm>
        </p:spPr>
        <p:txBody>
          <a:bodyPr>
            <a:normAutofit/>
          </a:bodyPr>
          <a:lstStyle/>
          <a:p>
            <a:pPr marL="274320" indent="-274320">
              <a:buClr>
                <a:schemeClr val="accent3"/>
              </a:buClr>
              <a:buFont typeface="Wingdings 2"/>
              <a:buChar char=""/>
              <a:defRPr/>
            </a:pPr>
            <a:r>
              <a:rPr lang="en-GB" dirty="0"/>
              <a:t>Innovative thinking is now taking place on the extent to which the Ecological Footprint can be used to </a:t>
            </a:r>
          </a:p>
          <a:p>
            <a:pPr marL="640080" lvl="1" indent="-246888">
              <a:buFont typeface="Wingdings 2"/>
              <a:buChar char=""/>
              <a:defRPr/>
            </a:pPr>
            <a:r>
              <a:rPr lang="en-GB" sz="2000" dirty="0"/>
              <a:t>Guide policy thinking</a:t>
            </a:r>
          </a:p>
          <a:p>
            <a:pPr marL="640080" lvl="1" indent="-246888">
              <a:buFont typeface="Wingdings 2"/>
              <a:buChar char=""/>
              <a:defRPr/>
            </a:pPr>
            <a:r>
              <a:rPr lang="en-GB" sz="2000" dirty="0"/>
              <a:t>guide spatial plan development</a:t>
            </a:r>
          </a:p>
          <a:p>
            <a:pPr marL="640080" lvl="1" indent="-246888">
              <a:buFont typeface="Wingdings 2"/>
              <a:buChar char=""/>
              <a:defRPr/>
            </a:pPr>
            <a:r>
              <a:rPr lang="en-GB" sz="2000" dirty="0"/>
              <a:t>monitor plan performance (i.e. as an environmental indicator)</a:t>
            </a:r>
          </a:p>
        </p:txBody>
      </p:sp>
      <p:sp>
        <p:nvSpPr>
          <p:cNvPr id="12297"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p:txBody>
          <a:bodyPr/>
          <a:lstStyle/>
          <a:p>
            <a:pPr>
              <a:spcAft>
                <a:spcPts val="600"/>
              </a:spcAft>
            </a:pPr>
            <a:fld id="{80428FB3-F247-4F4F-8D7A-25F94E34D64F}" type="datetime1">
              <a:rPr lang="en-US" smtClean="0"/>
              <a:pPr>
                <a:spcAft>
                  <a:spcPts val="600"/>
                </a:spcAft>
              </a:pPr>
              <a:t>10/31/2024</a:t>
            </a:fld>
            <a:endParaRPr lang="en-US"/>
          </a:p>
        </p:txBody>
      </p:sp>
      <p:sp>
        <p:nvSpPr>
          <p:cNvPr id="12301"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94</a:t>
            </a:fld>
            <a:endParaRPr lang="en-US"/>
          </a:p>
        </p:txBody>
      </p:sp>
      <p:pic>
        <p:nvPicPr>
          <p:cNvPr id="12292" name="Picture 2">
            <a:extLst>
              <a:ext uri="{FF2B5EF4-FFF2-40B4-BE49-F238E27FC236}">
                <a16:creationId xmlns:a16="http://schemas.microsoft.com/office/drawing/2014/main" id="{54E7EED5-EC7C-8F20-F701-57D1B0A6C48B}"/>
              </a:ext>
            </a:extLst>
          </p:cNvPr>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5416550" y="1041400"/>
            <a:ext cx="6775450" cy="4794250"/>
          </a:xfrm>
          <a:noFill/>
        </p:spPr>
      </p:pic>
      <p:sp>
        <p:nvSpPr>
          <p:cNvPr id="4" name="Footer Placeholder 1">
            <a:extLst>
              <a:ext uri="{FF2B5EF4-FFF2-40B4-BE49-F238E27FC236}">
                <a16:creationId xmlns:a16="http://schemas.microsoft.com/office/drawing/2014/main" id="{D2FDFC00-8293-6DDF-BF28-86E9A8D0EA44}"/>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5AF39299-69D7-14A6-7C80-FAC723A74716}"/>
              </a:ext>
            </a:extLst>
          </p:cNvPr>
          <p:cNvSpPr>
            <a:spLocks noGrp="1"/>
          </p:cNvSpPr>
          <p:nvPr>
            <p:ph type="title"/>
          </p:nvPr>
        </p:nvSpPr>
        <p:spPr>
          <a:xfrm>
            <a:off x="614680" y="548640"/>
            <a:ext cx="3888896" cy="1648718"/>
          </a:xfrm>
        </p:spPr>
        <p:txBody>
          <a:bodyPr anchor="t">
            <a:normAutofit/>
          </a:bodyPr>
          <a:lstStyle/>
          <a:p>
            <a:pPr eaLnBrk="1" hangingPunct="1"/>
            <a:r>
              <a:rPr lang="en-GB" altLang="en-US"/>
              <a:t>High level policy guidance</a:t>
            </a:r>
          </a:p>
        </p:txBody>
      </p:sp>
      <p:sp>
        <p:nvSpPr>
          <p:cNvPr id="3" name="Content Placeholder 2">
            <a:extLst>
              <a:ext uri="{FF2B5EF4-FFF2-40B4-BE49-F238E27FC236}">
                <a16:creationId xmlns:a16="http://schemas.microsoft.com/office/drawing/2014/main" id="{F66C3212-AAA0-269E-570B-9116466BA5AA}"/>
              </a:ext>
            </a:extLst>
          </p:cNvPr>
          <p:cNvSpPr>
            <a:spLocks noGrp="1"/>
          </p:cNvSpPr>
          <p:nvPr>
            <p:ph idx="1"/>
          </p:nvPr>
        </p:nvSpPr>
        <p:spPr>
          <a:xfrm>
            <a:off x="614680" y="2316481"/>
            <a:ext cx="6326894" cy="3860482"/>
          </a:xfrm>
        </p:spPr>
        <p:txBody>
          <a:bodyPr>
            <a:normAutofit fontScale="92500" lnSpcReduction="10000"/>
          </a:bodyPr>
          <a:lstStyle/>
          <a:p>
            <a:pPr marL="274320" indent="-274320">
              <a:lnSpc>
                <a:spcPct val="110000"/>
              </a:lnSpc>
              <a:buClr>
                <a:schemeClr val="accent3"/>
              </a:buClr>
              <a:buFont typeface="Wingdings 2"/>
              <a:buChar char=""/>
              <a:defRPr/>
            </a:pPr>
            <a:r>
              <a:rPr lang="en-GB" dirty="0"/>
              <a:t>In the UK, Wales has taken the lead on pioneering the use of the Ecological Footprint</a:t>
            </a:r>
          </a:p>
          <a:p>
            <a:pPr marL="640080" lvl="1" indent="-246888">
              <a:lnSpc>
                <a:spcPct val="110000"/>
              </a:lnSpc>
              <a:buFont typeface="Wingdings 2"/>
              <a:buChar char=""/>
              <a:defRPr/>
            </a:pPr>
            <a:r>
              <a:rPr lang="en-GB" sz="2000" dirty="0"/>
              <a:t>Headline sustainability indicator for the Welsh Government</a:t>
            </a:r>
          </a:p>
          <a:p>
            <a:pPr lvl="2" indent="-246888">
              <a:lnSpc>
                <a:spcPct val="110000"/>
              </a:lnSpc>
              <a:buFont typeface="Wingdings 2"/>
              <a:buChar char=""/>
              <a:defRPr/>
            </a:pPr>
            <a:r>
              <a:rPr lang="en-GB" sz="2000" dirty="0"/>
              <a:t>Commitment to One Planet Living within a generation</a:t>
            </a:r>
          </a:p>
          <a:p>
            <a:pPr marL="640080" lvl="1" indent="-246888">
              <a:lnSpc>
                <a:spcPct val="110000"/>
              </a:lnSpc>
              <a:buFont typeface="Wingdings 2"/>
              <a:buChar char=""/>
              <a:defRPr/>
            </a:pPr>
            <a:r>
              <a:rPr lang="en-GB" sz="2000" dirty="0"/>
              <a:t>Key spatial planning policy states </a:t>
            </a:r>
          </a:p>
          <a:p>
            <a:pPr lvl="2" indent="-246888">
              <a:lnSpc>
                <a:spcPct val="110000"/>
              </a:lnSpc>
              <a:buFont typeface="Wingdings 2"/>
              <a:buChar char=""/>
              <a:defRPr/>
            </a:pPr>
            <a:r>
              <a:rPr lang="en-GB" sz="2000" dirty="0"/>
              <a:t>“Reducing </a:t>
            </a:r>
            <a:r>
              <a:rPr lang="en-GB" sz="2000" dirty="0" err="1"/>
              <a:t>Wales’</a:t>
            </a:r>
            <a:r>
              <a:rPr lang="en-GB" sz="2000" dirty="0"/>
              <a:t> ecological footprint will require a large reduction in the total resources used to sustain our lifestyles. … [Planning policy] will make an important contribution to reducing our footprint…”</a:t>
            </a:r>
          </a:p>
        </p:txBody>
      </p:sp>
      <p:sp>
        <p:nvSpPr>
          <p:cNvPr id="13321"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p:txBody>
          <a:bodyPr/>
          <a:lstStyle/>
          <a:p>
            <a:pPr>
              <a:spcAft>
                <a:spcPts val="600"/>
              </a:spcAft>
            </a:pPr>
            <a:fld id="{80428FB3-F247-4F4F-8D7A-25F94E34D64F}" type="datetime1">
              <a:rPr lang="en-US" smtClean="0"/>
              <a:pPr>
                <a:spcAft>
                  <a:spcPts val="600"/>
                </a:spcAft>
              </a:pPr>
              <a:t>10/31/2024</a:t>
            </a:fld>
            <a:endParaRPr lang="en-US"/>
          </a:p>
        </p:txBody>
      </p:sp>
      <p:sp>
        <p:nvSpPr>
          <p:cNvPr id="13325" name="Slide Number Placeholder 16">
            <a:extLst>
              <a:ext uri="{FF2B5EF4-FFF2-40B4-BE49-F238E27FC236}">
                <a16:creationId xmlns:a16="http://schemas.microsoft.com/office/drawing/2014/main" id="{B2EABF23-AD68-813D-C200-7F5F0874C54C}"/>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95</a:t>
            </a:fld>
            <a:endParaRPr lang="en-US"/>
          </a:p>
        </p:txBody>
      </p:sp>
      <p:pic>
        <p:nvPicPr>
          <p:cNvPr id="13316" name="Picture 2">
            <a:extLst>
              <a:ext uri="{FF2B5EF4-FFF2-40B4-BE49-F238E27FC236}">
                <a16:creationId xmlns:a16="http://schemas.microsoft.com/office/drawing/2014/main" id="{39CAB73C-0779-3F18-B4FD-6690BF6F54AC}"/>
              </a:ext>
            </a:extLst>
          </p:cNvPr>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7920038" y="419100"/>
            <a:ext cx="4271962" cy="6037263"/>
          </a:xfrm>
          <a:noFill/>
        </p:spPr>
      </p:pic>
      <p:sp>
        <p:nvSpPr>
          <p:cNvPr id="2" name="Footer Placeholder 1">
            <a:extLst>
              <a:ext uri="{FF2B5EF4-FFF2-40B4-BE49-F238E27FC236}">
                <a16:creationId xmlns:a16="http://schemas.microsoft.com/office/drawing/2014/main" id="{0362AA41-60F1-3739-6696-2211A954B82E}"/>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B0C9C-83B3-A7CE-CF8F-61F28736C999}"/>
              </a:ext>
            </a:extLst>
          </p:cNvPr>
          <p:cNvSpPr>
            <a:spLocks noGrp="1"/>
          </p:cNvSpPr>
          <p:nvPr>
            <p:ph type="title"/>
          </p:nvPr>
        </p:nvSpPr>
        <p:spPr>
          <a:xfrm>
            <a:off x="624668" y="1007309"/>
            <a:ext cx="4497094" cy="1608479"/>
          </a:xfrm>
        </p:spPr>
        <p:txBody>
          <a:bodyPr anchor="b">
            <a:normAutofit/>
          </a:bodyPr>
          <a:lstStyle/>
          <a:p>
            <a:pPr>
              <a:defRPr/>
            </a:pPr>
            <a:r>
              <a:rPr lang="en-GB" dirty="0"/>
              <a:t>Spatial plan development and outcomes</a:t>
            </a:r>
          </a:p>
        </p:txBody>
      </p:sp>
      <p:sp>
        <p:nvSpPr>
          <p:cNvPr id="3" name="Content Placeholder 2">
            <a:extLst>
              <a:ext uri="{FF2B5EF4-FFF2-40B4-BE49-F238E27FC236}">
                <a16:creationId xmlns:a16="http://schemas.microsoft.com/office/drawing/2014/main" id="{A2336C06-4BDE-33E4-038E-9FA7683E0456}"/>
              </a:ext>
            </a:extLst>
          </p:cNvPr>
          <p:cNvSpPr>
            <a:spLocks noGrp="1"/>
          </p:cNvSpPr>
          <p:nvPr>
            <p:ph idx="1"/>
          </p:nvPr>
        </p:nvSpPr>
        <p:spPr>
          <a:xfrm>
            <a:off x="624668" y="2770146"/>
            <a:ext cx="5844957" cy="3246933"/>
          </a:xfrm>
        </p:spPr>
        <p:txBody>
          <a:bodyPr>
            <a:normAutofit fontScale="77500" lnSpcReduction="20000"/>
          </a:bodyPr>
          <a:lstStyle/>
          <a:p>
            <a:pPr marL="274320" indent="-274320">
              <a:lnSpc>
                <a:spcPct val="110000"/>
              </a:lnSpc>
              <a:buClr>
                <a:schemeClr val="accent3"/>
              </a:buClr>
              <a:buFont typeface="Wingdings 2"/>
              <a:buChar char=""/>
              <a:defRPr/>
            </a:pPr>
            <a:r>
              <a:rPr lang="en-GB" sz="2300" dirty="0"/>
              <a:t>When developing plan policies a key question for local government is</a:t>
            </a:r>
          </a:p>
          <a:p>
            <a:pPr marL="640080" lvl="1" indent="-246888">
              <a:lnSpc>
                <a:spcPct val="110000"/>
              </a:lnSpc>
              <a:buFont typeface="Wingdings 2"/>
              <a:buChar char=""/>
              <a:defRPr/>
            </a:pPr>
            <a:r>
              <a:rPr lang="en-GB" sz="2300" dirty="0"/>
              <a:t>‘Will the spatial plan support the population to live within environmental limits?’</a:t>
            </a:r>
          </a:p>
          <a:p>
            <a:pPr marL="640080" lvl="1" indent="-246888">
              <a:lnSpc>
                <a:spcPct val="110000"/>
              </a:lnSpc>
              <a:buFont typeface="Wingdings 2"/>
              <a:buChar char=""/>
              <a:defRPr/>
            </a:pPr>
            <a:r>
              <a:rPr lang="en-GB" sz="2300" dirty="0"/>
              <a:t>The answer is to be provided by the Ecological Footprint</a:t>
            </a:r>
          </a:p>
          <a:p>
            <a:pPr marL="274320" indent="-274320">
              <a:lnSpc>
                <a:spcPct val="110000"/>
              </a:lnSpc>
              <a:buClr>
                <a:schemeClr val="accent3"/>
              </a:buClr>
              <a:buFont typeface="Wingdings 2"/>
              <a:buChar char=""/>
              <a:defRPr/>
            </a:pPr>
            <a:r>
              <a:rPr lang="en-GB" sz="2300" dirty="0"/>
              <a:t>A key outcome question is</a:t>
            </a:r>
          </a:p>
          <a:p>
            <a:pPr marL="640080" lvl="1" indent="-246888">
              <a:lnSpc>
                <a:spcPct val="110000"/>
              </a:lnSpc>
              <a:buFont typeface="Wingdings 2"/>
              <a:buChar char=""/>
              <a:defRPr/>
            </a:pPr>
            <a:r>
              <a:rPr lang="en-GB" sz="2300" dirty="0"/>
              <a:t>‘How does the spatial planning system contribute to reducing the Ecological Footprint?</a:t>
            </a:r>
          </a:p>
          <a:p>
            <a:pPr marL="640080" lvl="1" indent="-246888">
              <a:lnSpc>
                <a:spcPct val="110000"/>
              </a:lnSpc>
              <a:buFont typeface="Wingdings 2"/>
              <a:buChar char=""/>
              <a:defRPr/>
            </a:pPr>
            <a:endParaRPr lang="en-GB" sz="1500" dirty="0"/>
          </a:p>
        </p:txBody>
      </p:sp>
      <p:sp>
        <p:nvSpPr>
          <p:cNvPr id="14345" name="Date Placeholder 14">
            <a:extLst>
              <a:ext uri="{FF2B5EF4-FFF2-40B4-BE49-F238E27FC236}">
                <a16:creationId xmlns:a16="http://schemas.microsoft.com/office/drawing/2014/main" id="{A8062547-FA7D-3B7E-656B-0D131A24EFBD}"/>
              </a:ext>
            </a:extLst>
          </p:cNvPr>
          <p:cNvSpPr>
            <a:spLocks noGrp="1"/>
          </p:cNvSpPr>
          <p:nvPr>
            <p:ph type="dt" sz="half" idx="10"/>
          </p:nvPr>
        </p:nvSpPr>
        <p:spPr/>
        <p:txBody>
          <a:bodyPr/>
          <a:lstStyle/>
          <a:p>
            <a:pPr>
              <a:spcAft>
                <a:spcPts val="600"/>
              </a:spcAft>
            </a:pPr>
            <a:fld id="{0E82F3DB-E9CF-4A0D-97DB-429A4938F9A7}" type="datetime1">
              <a:rPr lang="en-US" smtClean="0"/>
              <a:pPr>
                <a:spcAft>
                  <a:spcPts val="600"/>
                </a:spcAft>
              </a:pPr>
              <a:t>10/31/2024</a:t>
            </a:fld>
            <a:endParaRPr lang="en-US"/>
          </a:p>
        </p:txBody>
      </p:sp>
      <p:sp>
        <p:nvSpPr>
          <p:cNvPr id="14349" name="Slide Number Placeholder 16">
            <a:extLst>
              <a:ext uri="{FF2B5EF4-FFF2-40B4-BE49-F238E27FC236}">
                <a16:creationId xmlns:a16="http://schemas.microsoft.com/office/drawing/2014/main" id="{348C26CB-6CFC-C07D-B7F4-AF12EC31552C}"/>
              </a:ext>
            </a:extLst>
          </p:cNvPr>
          <p:cNvSpPr>
            <a:spLocks noGrp="1"/>
          </p:cNvSpPr>
          <p:nvPr>
            <p:ph type="sldNum" sz="quarter" idx="12"/>
          </p:nvPr>
        </p:nvSpPr>
        <p:spPr/>
        <p:txBody>
          <a:bodyPr/>
          <a:lstStyle/>
          <a:p>
            <a:pPr>
              <a:spcAft>
                <a:spcPts val="600"/>
              </a:spcAft>
            </a:pPr>
            <a:fld id="{6F391B04-159E-4284-919C-20BE23D169A4}" type="slidenum">
              <a:rPr lang="en-US" smtClean="0"/>
              <a:pPr>
                <a:spcAft>
                  <a:spcPts val="600"/>
                </a:spcAft>
              </a:pPr>
              <a:t>96</a:t>
            </a:fld>
            <a:endParaRPr lang="en-US"/>
          </a:p>
        </p:txBody>
      </p:sp>
      <p:pic>
        <p:nvPicPr>
          <p:cNvPr id="14340" name="Picture 3">
            <a:extLst>
              <a:ext uri="{FF2B5EF4-FFF2-40B4-BE49-F238E27FC236}">
                <a16:creationId xmlns:a16="http://schemas.microsoft.com/office/drawing/2014/main" id="{8AC8D36A-25F4-F20C-AFF0-B3DCB12D6153}"/>
              </a:ext>
            </a:extLst>
          </p:cNvPr>
          <p:cNvPicPr>
            <a:picLocks noGrp="1" noChangeAspect="1" noChangeArrowheads="1"/>
          </p:cNvPicPr>
          <p:nvPr>
            <p:ph sz="half" idx="4294967295"/>
          </p:nvPr>
        </p:nvPicPr>
        <p:blipFill rotWithShape="1">
          <a:blip r:embed="rId2">
            <a:extLst>
              <a:ext uri="{28A0092B-C50C-407E-A947-70E740481C1C}">
                <a14:useLocalDpi xmlns:a14="http://schemas.microsoft.com/office/drawing/2010/main" val="0"/>
              </a:ext>
            </a:extLst>
          </a:blip>
          <a:srcRect/>
          <a:stretch/>
        </p:blipFill>
        <p:spPr>
          <a:xfrm>
            <a:off x="6673185" y="840921"/>
            <a:ext cx="5243512" cy="5245100"/>
          </a:xfrm>
          <a:noFill/>
        </p:spPr>
      </p:pic>
      <p:sp>
        <p:nvSpPr>
          <p:cNvPr id="4" name="Footer Placeholder 1">
            <a:extLst>
              <a:ext uri="{FF2B5EF4-FFF2-40B4-BE49-F238E27FC236}">
                <a16:creationId xmlns:a16="http://schemas.microsoft.com/office/drawing/2014/main" id="{80E66AF3-B2EC-5EC2-E924-E50B08B0E44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D0FCC-97B7-98E7-4EF0-749572DF4678}"/>
              </a:ext>
            </a:extLst>
          </p:cNvPr>
          <p:cNvSpPr>
            <a:spLocks noGrp="1"/>
          </p:cNvSpPr>
          <p:nvPr>
            <p:ph type="title"/>
          </p:nvPr>
        </p:nvSpPr>
        <p:spPr/>
        <p:txBody>
          <a:bodyPr/>
          <a:lstStyle/>
          <a:p>
            <a:r>
              <a:rPr lang="en-GB" dirty="0"/>
              <a:t>Ecological </a:t>
            </a:r>
            <a:r>
              <a:rPr lang="en-GB" dirty="0" err="1"/>
              <a:t>Footprinting</a:t>
            </a:r>
            <a:r>
              <a:rPr lang="en-GB" dirty="0"/>
              <a:t> Activity</a:t>
            </a:r>
          </a:p>
        </p:txBody>
      </p:sp>
      <p:pic>
        <p:nvPicPr>
          <p:cNvPr id="4" name="Online Media 3" title="Impact Carbon Footprint User Guide video">
            <a:hlinkClick r:id="" action="ppaction://media"/>
            <a:extLst>
              <a:ext uri="{FF2B5EF4-FFF2-40B4-BE49-F238E27FC236}">
                <a16:creationId xmlns:a16="http://schemas.microsoft.com/office/drawing/2014/main" id="{1941FC32-A813-E3A9-7345-2F6BC329EBC7}"/>
              </a:ext>
            </a:extLst>
          </p:cNvPr>
          <p:cNvPicPr>
            <a:picLocks noGrp="1" noRot="1" noChangeAspect="1"/>
          </p:cNvPicPr>
          <p:nvPr>
            <p:ph idx="1"/>
            <a:videoFile r:link="rId1"/>
          </p:nvPr>
        </p:nvPicPr>
        <p:blipFill>
          <a:blip r:embed="rId3"/>
          <a:stretch>
            <a:fillRect/>
          </a:stretch>
        </p:blipFill>
        <p:spPr>
          <a:xfrm>
            <a:off x="1876425" y="1716088"/>
            <a:ext cx="8128000" cy="4592637"/>
          </a:xfrm>
          <a:prstGeom prst="rect">
            <a:avLst/>
          </a:prstGeom>
        </p:spPr>
      </p:pic>
    </p:spTree>
    <p:extLst>
      <p:ext uri="{BB962C8B-B14F-4D97-AF65-F5344CB8AC3E}">
        <p14:creationId xmlns:p14="http://schemas.microsoft.com/office/powerpoint/2010/main" val="2995734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2767953"/>
            <a:ext cx="5147506" cy="3461013"/>
          </a:xfrm>
        </p:spPr>
        <p:txBody>
          <a:bodyPr>
            <a:normAutofit/>
          </a:bodyPr>
          <a:lstStyle/>
          <a:p>
            <a:pPr>
              <a:lnSpc>
                <a:spcPct val="110000"/>
              </a:lnSpc>
            </a:pPr>
            <a:r>
              <a:rPr lang="en-GB" altLang="en-US" dirty="0"/>
              <a:t>Click here: </a:t>
            </a:r>
            <a:r>
              <a:rPr lang="en-GB" sz="1800" dirty="0">
                <a:hlinkClick r:id="rId2"/>
              </a:rPr>
              <a:t>Impact | Community carbon calculator (impact-tool.org.uk)</a:t>
            </a:r>
            <a:endParaRPr lang="en-GB" altLang="en-US" sz="1800" dirty="0"/>
          </a:p>
          <a:p>
            <a:pPr>
              <a:lnSpc>
                <a:spcPct val="110000"/>
              </a:lnSpc>
            </a:pPr>
            <a:r>
              <a:rPr lang="en-GB" altLang="en-US" sz="1800" dirty="0"/>
              <a:t>Select Swansea and compare with another town or city in the UK.</a:t>
            </a:r>
          </a:p>
          <a:p>
            <a:pPr>
              <a:lnSpc>
                <a:spcPct val="110000"/>
              </a:lnSpc>
            </a:pPr>
            <a:r>
              <a:rPr lang="en-GB" altLang="en-US" sz="1800" dirty="0"/>
              <a:t>What are the key differences between them?</a:t>
            </a:r>
          </a:p>
          <a:p>
            <a:pPr>
              <a:lnSpc>
                <a:spcPct val="110000"/>
              </a:lnSpc>
            </a:pPr>
            <a:r>
              <a:rPr lang="en-GB" altLang="en-US" sz="1800" dirty="0"/>
              <a:t>Look at town planning? In what ways has this influenced the carbon footprint? </a:t>
            </a:r>
            <a:endParaRPr lang="en-GB" altLang="en-US" dirty="0"/>
          </a:p>
          <a:p>
            <a:pPr marL="0" indent="0">
              <a:buNone/>
              <a:defRPr/>
            </a:pPr>
            <a:r>
              <a:rPr lang="en-GB" sz="1800" b="1" i="1" dirty="0"/>
              <a:t>(40 mins)</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98</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
        <p:nvSpPr>
          <p:cNvPr id="3" name="AutoShape 2">
            <a:extLst>
              <a:ext uri="{FF2B5EF4-FFF2-40B4-BE49-F238E27FC236}">
                <a16:creationId xmlns:a16="http://schemas.microsoft.com/office/drawing/2014/main" id="{6CFC9890-9914-9E4C-F17F-4091599E08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5034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3" end="3"/>
                                            </p:txEl>
                                          </p:spTgt>
                                        </p:tgtEl>
                                        <p:attrNameLst>
                                          <p:attrName>style.visibility</p:attrName>
                                        </p:attrNameLst>
                                      </p:cBhvr>
                                      <p:to>
                                        <p:strVal val="visible"/>
                                      </p:to>
                                    </p:set>
                                    <p:animEffect transition="in" filter="fade">
                                      <p:cBhvr>
                                        <p:cTn id="22" dur="2000"/>
                                        <p:tgtEl>
                                          <p:spTgt spid="13209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2099">
                                            <p:txEl>
                                              <p:pRg st="4" end="4"/>
                                            </p:txEl>
                                          </p:spTgt>
                                        </p:tgtEl>
                                        <p:attrNameLst>
                                          <p:attrName>style.visibility</p:attrName>
                                        </p:attrNameLst>
                                      </p:cBhvr>
                                      <p:to>
                                        <p:strVal val="visible"/>
                                      </p:to>
                                    </p:set>
                                    <p:animEffect transition="in" filter="fade">
                                      <p:cBhvr>
                                        <p:cTn id="27" dur="2000"/>
                                        <p:tgtEl>
                                          <p:spTgt spid="132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2767953"/>
            <a:ext cx="5147506" cy="3461013"/>
          </a:xfrm>
        </p:spPr>
        <p:txBody>
          <a:bodyPr>
            <a:normAutofit/>
          </a:bodyPr>
          <a:lstStyle/>
          <a:p>
            <a:pPr marL="0" indent="0">
              <a:buNone/>
              <a:defRPr/>
            </a:pPr>
            <a:r>
              <a:rPr lang="en-GB" sz="1900" dirty="0"/>
              <a:t>As a group, discuss some examples of measures to deliver urban sustainability?</a:t>
            </a:r>
          </a:p>
          <a:p>
            <a:pPr marL="0" indent="0">
              <a:buNone/>
              <a:defRPr/>
            </a:pPr>
            <a:r>
              <a:rPr lang="en-GB" sz="1900" dirty="0"/>
              <a:t>How is planning used to deliver these measures?</a:t>
            </a:r>
          </a:p>
          <a:p>
            <a:pPr marL="0" indent="0">
              <a:buNone/>
              <a:defRPr/>
            </a:pPr>
            <a:r>
              <a:rPr lang="en-GB" sz="1800" b="1" i="1" dirty="0"/>
              <a:t>(20 mins)</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99</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
        <p:nvSpPr>
          <p:cNvPr id="3" name="AutoShape 2">
            <a:extLst>
              <a:ext uri="{FF2B5EF4-FFF2-40B4-BE49-F238E27FC236}">
                <a16:creationId xmlns:a16="http://schemas.microsoft.com/office/drawing/2014/main" id="{6CFC9890-9914-9E4C-F17F-4091599E08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057471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33225-51B1-8217-5303-FDFD5D30121F}"/>
              </a:ext>
            </a:extLst>
          </p:cNvPr>
          <p:cNvSpPr>
            <a:spLocks noGrp="1"/>
          </p:cNvSpPr>
          <p:nvPr>
            <p:ph type="title"/>
          </p:nvPr>
        </p:nvSpPr>
        <p:spPr/>
        <p:txBody>
          <a:bodyPr/>
          <a:lstStyle/>
          <a:p>
            <a:r>
              <a:rPr lang="en-GB" dirty="0"/>
              <a:t>Water and Waste </a:t>
            </a:r>
            <a:br>
              <a:rPr lang="en-GB" dirty="0"/>
            </a:br>
            <a:r>
              <a:rPr lang="en-GB" dirty="0"/>
              <a:t>Management Examples</a:t>
            </a:r>
          </a:p>
        </p:txBody>
      </p:sp>
      <p:sp>
        <p:nvSpPr>
          <p:cNvPr id="3" name="Content Placeholder 2">
            <a:extLst>
              <a:ext uri="{FF2B5EF4-FFF2-40B4-BE49-F238E27FC236}">
                <a16:creationId xmlns:a16="http://schemas.microsoft.com/office/drawing/2014/main" id="{A10EE511-74A6-B176-7147-765FAF6F782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9384431-DC5F-3DFE-4C68-736A84C20745}"/>
              </a:ext>
            </a:extLst>
          </p:cNvPr>
          <p:cNvPicPr>
            <a:picLocks noChangeAspect="1"/>
          </p:cNvPicPr>
          <p:nvPr/>
        </p:nvPicPr>
        <p:blipFill rotWithShape="1">
          <a:blip r:embed="rId3"/>
          <a:srcRect l="9513" t="14497" r="78733" b="31057"/>
          <a:stretch/>
        </p:blipFill>
        <p:spPr>
          <a:xfrm>
            <a:off x="6658604" y="456830"/>
            <a:ext cx="5201299" cy="5944340"/>
          </a:xfrm>
          <a:prstGeom prst="rect">
            <a:avLst/>
          </a:prstGeom>
        </p:spPr>
      </p:pic>
    </p:spTree>
    <p:extLst>
      <p:ext uri="{BB962C8B-B14F-4D97-AF65-F5344CB8AC3E}">
        <p14:creationId xmlns:p14="http://schemas.microsoft.com/office/powerpoint/2010/main" val="363461092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33225-51B1-8217-5303-FDFD5D30121F}"/>
              </a:ext>
            </a:extLst>
          </p:cNvPr>
          <p:cNvSpPr>
            <a:spLocks noGrp="1"/>
          </p:cNvSpPr>
          <p:nvPr>
            <p:ph type="title"/>
          </p:nvPr>
        </p:nvSpPr>
        <p:spPr/>
        <p:txBody>
          <a:bodyPr/>
          <a:lstStyle/>
          <a:p>
            <a:r>
              <a:rPr lang="en-GB" dirty="0"/>
              <a:t>Mobility</a:t>
            </a:r>
          </a:p>
        </p:txBody>
      </p:sp>
      <p:sp>
        <p:nvSpPr>
          <p:cNvPr id="3" name="Content Placeholder 2">
            <a:extLst>
              <a:ext uri="{FF2B5EF4-FFF2-40B4-BE49-F238E27FC236}">
                <a16:creationId xmlns:a16="http://schemas.microsoft.com/office/drawing/2014/main" id="{A10EE511-74A6-B176-7147-765FAF6F7821}"/>
              </a:ext>
            </a:extLst>
          </p:cNvPr>
          <p:cNvSpPr>
            <a:spLocks noGrp="1"/>
          </p:cNvSpPr>
          <p:nvPr>
            <p:ph idx="1"/>
          </p:nvPr>
        </p:nvSpPr>
        <p:spPr/>
        <p:txBody>
          <a:bodyPr/>
          <a:lstStyle/>
          <a:p>
            <a:endParaRPr lang="en-GB" dirty="0"/>
          </a:p>
        </p:txBody>
      </p:sp>
      <p:pic>
        <p:nvPicPr>
          <p:cNvPr id="6" name="Picture 5">
            <a:extLst>
              <a:ext uri="{FF2B5EF4-FFF2-40B4-BE49-F238E27FC236}">
                <a16:creationId xmlns:a16="http://schemas.microsoft.com/office/drawing/2014/main" id="{F6F27C46-E385-535C-B727-96B27AAA612D}"/>
              </a:ext>
            </a:extLst>
          </p:cNvPr>
          <p:cNvPicPr>
            <a:picLocks noChangeAspect="1"/>
          </p:cNvPicPr>
          <p:nvPr/>
        </p:nvPicPr>
        <p:blipFill rotWithShape="1">
          <a:blip r:embed="rId3"/>
          <a:srcRect l="9067" t="9734" r="78955" b="32419"/>
          <a:stretch/>
        </p:blipFill>
        <p:spPr>
          <a:xfrm>
            <a:off x="6646461" y="272183"/>
            <a:ext cx="5349922" cy="6374791"/>
          </a:xfrm>
          <a:prstGeom prst="rect">
            <a:avLst/>
          </a:prstGeom>
        </p:spPr>
      </p:pic>
    </p:spTree>
    <p:extLst>
      <p:ext uri="{BB962C8B-B14F-4D97-AF65-F5344CB8AC3E}">
        <p14:creationId xmlns:p14="http://schemas.microsoft.com/office/powerpoint/2010/main" val="92249888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33225-51B1-8217-5303-FDFD5D30121F}"/>
              </a:ext>
            </a:extLst>
          </p:cNvPr>
          <p:cNvSpPr>
            <a:spLocks noGrp="1"/>
          </p:cNvSpPr>
          <p:nvPr>
            <p:ph type="title"/>
          </p:nvPr>
        </p:nvSpPr>
        <p:spPr/>
        <p:txBody>
          <a:bodyPr/>
          <a:lstStyle/>
          <a:p>
            <a:r>
              <a:rPr lang="en-GB" dirty="0"/>
              <a:t>Decarbonisation</a:t>
            </a:r>
          </a:p>
        </p:txBody>
      </p:sp>
      <p:sp>
        <p:nvSpPr>
          <p:cNvPr id="3" name="Content Placeholder 2">
            <a:extLst>
              <a:ext uri="{FF2B5EF4-FFF2-40B4-BE49-F238E27FC236}">
                <a16:creationId xmlns:a16="http://schemas.microsoft.com/office/drawing/2014/main" id="{A10EE511-74A6-B176-7147-765FAF6F7821}"/>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0DBB288F-6713-47B3-ED1B-014352883EDA}"/>
              </a:ext>
            </a:extLst>
          </p:cNvPr>
          <p:cNvPicPr>
            <a:picLocks noChangeAspect="1"/>
          </p:cNvPicPr>
          <p:nvPr/>
        </p:nvPicPr>
        <p:blipFill rotWithShape="1">
          <a:blip r:embed="rId3"/>
          <a:srcRect l="9291" t="9505" r="78955" b="31057"/>
          <a:stretch/>
        </p:blipFill>
        <p:spPr>
          <a:xfrm>
            <a:off x="6673755" y="138426"/>
            <a:ext cx="5117911" cy="6385204"/>
          </a:xfrm>
          <a:prstGeom prst="rect">
            <a:avLst/>
          </a:prstGeom>
        </p:spPr>
      </p:pic>
    </p:spTree>
    <p:extLst>
      <p:ext uri="{BB962C8B-B14F-4D97-AF65-F5344CB8AC3E}">
        <p14:creationId xmlns:p14="http://schemas.microsoft.com/office/powerpoint/2010/main" val="93102116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33225-51B1-8217-5303-FDFD5D30121F}"/>
              </a:ext>
            </a:extLst>
          </p:cNvPr>
          <p:cNvSpPr>
            <a:spLocks noGrp="1"/>
          </p:cNvSpPr>
          <p:nvPr>
            <p:ph type="title"/>
          </p:nvPr>
        </p:nvSpPr>
        <p:spPr/>
        <p:txBody>
          <a:bodyPr/>
          <a:lstStyle/>
          <a:p>
            <a:r>
              <a:rPr lang="en-GB" dirty="0"/>
              <a:t>Biodiversity and Nature </a:t>
            </a:r>
            <a:br>
              <a:rPr lang="en-GB" dirty="0"/>
            </a:br>
            <a:r>
              <a:rPr lang="en-GB" dirty="0"/>
              <a:t>Conservation</a:t>
            </a:r>
          </a:p>
        </p:txBody>
      </p:sp>
      <p:sp>
        <p:nvSpPr>
          <p:cNvPr id="3" name="Content Placeholder 2">
            <a:extLst>
              <a:ext uri="{FF2B5EF4-FFF2-40B4-BE49-F238E27FC236}">
                <a16:creationId xmlns:a16="http://schemas.microsoft.com/office/drawing/2014/main" id="{A10EE511-74A6-B176-7147-765FAF6F7821}"/>
              </a:ext>
            </a:extLst>
          </p:cNvPr>
          <p:cNvSpPr>
            <a:spLocks noGrp="1"/>
          </p:cNvSpPr>
          <p:nvPr>
            <p:ph idx="1"/>
          </p:nvPr>
        </p:nvSpPr>
        <p:spPr/>
        <p:txBody>
          <a:bodyPr/>
          <a:lstStyle/>
          <a:p>
            <a:endParaRPr lang="en-GB" dirty="0"/>
          </a:p>
        </p:txBody>
      </p:sp>
      <p:pic>
        <p:nvPicPr>
          <p:cNvPr id="6" name="Picture 5">
            <a:extLst>
              <a:ext uri="{FF2B5EF4-FFF2-40B4-BE49-F238E27FC236}">
                <a16:creationId xmlns:a16="http://schemas.microsoft.com/office/drawing/2014/main" id="{07C73F25-184A-791A-30DD-D6AC295E9990}"/>
              </a:ext>
            </a:extLst>
          </p:cNvPr>
          <p:cNvPicPr>
            <a:picLocks noChangeAspect="1"/>
          </p:cNvPicPr>
          <p:nvPr/>
        </p:nvPicPr>
        <p:blipFill rotWithShape="1">
          <a:blip r:embed="rId3"/>
          <a:srcRect l="9403" t="11774" r="78731" b="31965"/>
          <a:stretch/>
        </p:blipFill>
        <p:spPr>
          <a:xfrm>
            <a:off x="6455391" y="229281"/>
            <a:ext cx="5227093" cy="6114713"/>
          </a:xfrm>
          <a:prstGeom prst="rect">
            <a:avLst/>
          </a:prstGeom>
        </p:spPr>
      </p:pic>
    </p:spTree>
    <p:extLst>
      <p:ext uri="{BB962C8B-B14F-4D97-AF65-F5344CB8AC3E}">
        <p14:creationId xmlns:p14="http://schemas.microsoft.com/office/powerpoint/2010/main" val="412905700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EEBAB-E043-818B-B9DB-BD6FCBBE33A4}"/>
              </a:ext>
            </a:extLst>
          </p:cNvPr>
          <p:cNvSpPr>
            <a:spLocks noGrp="1"/>
          </p:cNvSpPr>
          <p:nvPr>
            <p:ph type="title"/>
          </p:nvPr>
        </p:nvSpPr>
        <p:spPr/>
        <p:txBody>
          <a:bodyPr/>
          <a:lstStyle/>
          <a:p>
            <a:r>
              <a:rPr lang="en-GB" dirty="0"/>
              <a:t>Further reading on urban planning &amp; sustainability</a:t>
            </a:r>
          </a:p>
        </p:txBody>
      </p:sp>
      <p:sp>
        <p:nvSpPr>
          <p:cNvPr id="5" name="TextBox 4">
            <a:extLst>
              <a:ext uri="{FF2B5EF4-FFF2-40B4-BE49-F238E27FC236}">
                <a16:creationId xmlns:a16="http://schemas.microsoft.com/office/drawing/2014/main" id="{21397BF3-D0F1-4DA7-2AD8-48F4D3A820DC}"/>
              </a:ext>
            </a:extLst>
          </p:cNvPr>
          <p:cNvSpPr txBox="1"/>
          <p:nvPr/>
        </p:nvSpPr>
        <p:spPr>
          <a:xfrm>
            <a:off x="3417696" y="5512123"/>
            <a:ext cx="6093724" cy="923330"/>
          </a:xfrm>
          <a:prstGeom prst="rect">
            <a:avLst/>
          </a:prstGeom>
          <a:noFill/>
        </p:spPr>
        <p:txBody>
          <a:bodyPr wrap="square">
            <a:spAutoFit/>
          </a:bodyPr>
          <a:lstStyle/>
          <a:p>
            <a:r>
              <a:rPr lang="en-GB" dirty="0">
                <a:hlinkClick r:id="rId3"/>
              </a:rPr>
              <a:t>Climax city : </a:t>
            </a:r>
            <a:r>
              <a:rPr lang="en-GB" dirty="0" err="1">
                <a:hlinkClick r:id="rId3"/>
              </a:rPr>
              <a:t>masterplanning</a:t>
            </a:r>
            <a:r>
              <a:rPr lang="en-GB" dirty="0">
                <a:hlinkClick r:id="rId3"/>
              </a:rPr>
              <a:t> and the complexity of urban growth - University of Wales Trinity Saint David (uwtsd.ac.uk)</a:t>
            </a:r>
            <a:endParaRPr lang="en-GB" dirty="0"/>
          </a:p>
        </p:txBody>
      </p:sp>
      <p:pic>
        <p:nvPicPr>
          <p:cNvPr id="17412" name="Picture 4">
            <a:extLst>
              <a:ext uri="{FF2B5EF4-FFF2-40B4-BE49-F238E27FC236}">
                <a16:creationId xmlns:a16="http://schemas.microsoft.com/office/drawing/2014/main" id="{774290E5-C8F4-8792-483E-55C4F6F1FA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9254015" y="369455"/>
            <a:ext cx="2901631" cy="459962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DB67BA1-7C43-09EC-4343-1BB4FAE6ABC3}"/>
              </a:ext>
            </a:extLst>
          </p:cNvPr>
          <p:cNvSpPr txBox="1"/>
          <p:nvPr/>
        </p:nvSpPr>
        <p:spPr>
          <a:xfrm>
            <a:off x="4428038" y="2124657"/>
            <a:ext cx="4699942" cy="1200329"/>
          </a:xfrm>
          <a:prstGeom prst="rect">
            <a:avLst/>
          </a:prstGeom>
          <a:noFill/>
        </p:spPr>
        <p:txBody>
          <a:bodyPr wrap="square">
            <a:spAutoFit/>
          </a:bodyPr>
          <a:lstStyle/>
          <a:p>
            <a:r>
              <a:rPr lang="en-GB" dirty="0">
                <a:hlinkClick r:id="rId5"/>
              </a:rPr>
              <a:t>Urban sustainability and justice : just </a:t>
            </a:r>
            <a:r>
              <a:rPr lang="en-GB" dirty="0" err="1">
                <a:hlinkClick r:id="rId5"/>
              </a:rPr>
              <a:t>sustainabilities</a:t>
            </a:r>
            <a:r>
              <a:rPr lang="en-GB" dirty="0">
                <a:hlinkClick r:id="rId5"/>
              </a:rPr>
              <a:t> and environmental planning - University of Wales Trinity Saint David (uwtsd.ac.uk)</a:t>
            </a:r>
            <a:endParaRPr lang="en-GB" dirty="0"/>
          </a:p>
        </p:txBody>
      </p:sp>
      <p:sp>
        <p:nvSpPr>
          <p:cNvPr id="8" name="Footer Placeholder 15">
            <a:extLst>
              <a:ext uri="{FF2B5EF4-FFF2-40B4-BE49-F238E27FC236}">
                <a16:creationId xmlns:a16="http://schemas.microsoft.com/office/drawing/2014/main" id="{AE423D5D-92B4-054B-1169-009898B61F28}"/>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pic>
        <p:nvPicPr>
          <p:cNvPr id="3074" name="Picture 2" descr="Climax City | Book Review | Urban Design Group">
            <a:extLst>
              <a:ext uri="{FF2B5EF4-FFF2-40B4-BE49-F238E27FC236}">
                <a16:creationId xmlns:a16="http://schemas.microsoft.com/office/drawing/2014/main" id="{E13E7C27-7079-25DD-7E49-90442F06D23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1515" r="12727"/>
          <a:stretch/>
        </p:blipFill>
        <p:spPr bwMode="auto">
          <a:xfrm>
            <a:off x="258617" y="3050309"/>
            <a:ext cx="2805405" cy="3703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64130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B27405CA-C5C0-AF6C-34B6-77EEF31C574B}"/>
              </a:ext>
            </a:extLst>
          </p:cNvPr>
          <p:cNvSpPr>
            <a:spLocks noGrp="1"/>
          </p:cNvSpPr>
          <p:nvPr>
            <p:ph type="title"/>
          </p:nvPr>
        </p:nvSpPr>
        <p:spPr>
          <a:xfrm>
            <a:off x="614681" y="548640"/>
            <a:ext cx="3553412" cy="1648943"/>
          </a:xfrm>
        </p:spPr>
        <p:txBody>
          <a:bodyPr anchor="t">
            <a:normAutofit/>
          </a:bodyPr>
          <a:lstStyle/>
          <a:p>
            <a:pPr eaLnBrk="1" hangingPunct="1"/>
            <a:r>
              <a:rPr lang="en-GB" altLang="en-US" dirty="0"/>
              <a:t>Next Week</a:t>
            </a:r>
          </a:p>
        </p:txBody>
      </p:sp>
      <p:sp>
        <p:nvSpPr>
          <p:cNvPr id="15363" name="Content Placeholder 2">
            <a:extLst>
              <a:ext uri="{FF2B5EF4-FFF2-40B4-BE49-F238E27FC236}">
                <a16:creationId xmlns:a16="http://schemas.microsoft.com/office/drawing/2014/main" id="{C59CC62A-B926-9A9A-B027-8559E3A8E32F}"/>
              </a:ext>
            </a:extLst>
          </p:cNvPr>
          <p:cNvSpPr>
            <a:spLocks noGrp="1"/>
          </p:cNvSpPr>
          <p:nvPr>
            <p:ph idx="1"/>
          </p:nvPr>
        </p:nvSpPr>
        <p:spPr>
          <a:xfrm>
            <a:off x="614680" y="2316480"/>
            <a:ext cx="3553413" cy="4122420"/>
          </a:xfrm>
        </p:spPr>
        <p:txBody>
          <a:bodyPr>
            <a:normAutofit/>
          </a:bodyPr>
          <a:lstStyle/>
          <a:p>
            <a:pPr eaLnBrk="1" hangingPunct="1"/>
            <a:r>
              <a:rPr lang="en-GB" altLang="en-US" sz="1800" dirty="0"/>
              <a:t>Guest lecture: Ian Brown (ACE, USTSD) </a:t>
            </a:r>
          </a:p>
          <a:p>
            <a:pPr eaLnBrk="1" hangingPunct="1"/>
            <a:endParaRPr lang="en-GB" altLang="en-US" sz="1800" dirty="0"/>
          </a:p>
          <a:p>
            <a:pPr eaLnBrk="1" hangingPunct="1"/>
            <a:endParaRPr lang="en-GB" altLang="en-US" sz="1800" dirty="0"/>
          </a:p>
          <a:p>
            <a:pPr eaLnBrk="1" hangingPunct="1"/>
            <a:endParaRPr lang="en-GB" altLang="en-US" sz="1800" dirty="0"/>
          </a:p>
        </p:txBody>
      </p:sp>
      <p:sp>
        <p:nvSpPr>
          <p:cNvPr id="1536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10/31/2024</a:t>
            </a:fld>
            <a:endParaRPr lang="en-US"/>
          </a:p>
        </p:txBody>
      </p:sp>
      <p:sp>
        <p:nvSpPr>
          <p:cNvPr id="1537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105</a:t>
            </a:fld>
            <a:endParaRPr lang="en-US">
              <a:solidFill>
                <a:srgbClr val="FFFFFF"/>
              </a:solidFill>
              <a:effectLst>
                <a:outerShdw blurRad="38100" dist="38100" dir="2700000" algn="tl">
                  <a:srgbClr val="000000">
                    <a:alpha val="43137"/>
                  </a:srgbClr>
                </a:outerShdw>
              </a:effectLst>
            </a:endParaRPr>
          </a:p>
        </p:txBody>
      </p:sp>
      <p:pic>
        <p:nvPicPr>
          <p:cNvPr id="2" name="Picture 2" descr="RTPI | Net Zero Transport: the role of spatial planning and place-based  solutions">
            <a:extLst>
              <a:ext uri="{FF2B5EF4-FFF2-40B4-BE49-F238E27FC236}">
                <a16:creationId xmlns:a16="http://schemas.microsoft.com/office/drawing/2014/main" id="{EB0477A0-8910-2EF5-A6CB-D235F2D830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8621" y="124458"/>
            <a:ext cx="6872748" cy="6176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34234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2767953"/>
            <a:ext cx="5147506" cy="3461013"/>
          </a:xfrm>
        </p:spPr>
        <p:txBody>
          <a:bodyPr>
            <a:normAutofit/>
          </a:bodyPr>
          <a:lstStyle/>
          <a:p>
            <a:pPr marL="0" indent="0">
              <a:buNone/>
              <a:defRPr/>
            </a:pPr>
            <a:r>
              <a:rPr lang="en-GB" dirty="0"/>
              <a:t>You can read about the Homestead Act (USA) (1862) here: </a:t>
            </a:r>
            <a:r>
              <a:rPr lang="en-GB" sz="2400" dirty="0">
                <a:hlinkClick r:id="rId3"/>
              </a:rPr>
              <a:t>Homestead Act (1862) | National Archives</a:t>
            </a:r>
            <a:endParaRPr lang="en-GB" sz="2400" b="1" dirty="0"/>
          </a:p>
          <a:p>
            <a:pPr marL="0" indent="0">
              <a:buNone/>
              <a:defRPr/>
            </a:pPr>
            <a:endParaRPr lang="en-GB"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106</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Tree>
    <p:extLst>
      <p:ext uri="{BB962C8B-B14F-4D97-AF65-F5344CB8AC3E}">
        <p14:creationId xmlns:p14="http://schemas.microsoft.com/office/powerpoint/2010/main" val="13865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0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5846" name="Rectangle 6">
            <a:extLst>
              <a:ext uri="{FF2B5EF4-FFF2-40B4-BE49-F238E27FC236}">
                <a16:creationId xmlns:a16="http://schemas.microsoft.com/office/drawing/2014/main" id="{20191513-E300-A3AC-0855-9EB4C0D8C766}"/>
              </a:ext>
            </a:extLst>
          </p:cNvPr>
          <p:cNvSpPr>
            <a:spLocks noGrp="1" noChangeArrowheads="1"/>
          </p:cNvSpPr>
          <p:nvPr>
            <p:ph type="title"/>
          </p:nvPr>
        </p:nvSpPr>
        <p:spPr>
          <a:xfrm>
            <a:off x="1981200" y="381000"/>
            <a:ext cx="8229600" cy="858838"/>
          </a:xfrm>
        </p:spPr>
        <p:txBody>
          <a:bodyPr/>
          <a:lstStyle/>
          <a:p>
            <a:r>
              <a:rPr lang="en-US" altLang="en-US"/>
              <a:t>Environmental Policy </a:t>
            </a:r>
          </a:p>
        </p:txBody>
      </p:sp>
      <p:pic>
        <p:nvPicPr>
          <p:cNvPr id="35845" name="Picture 5">
            <a:extLst>
              <a:ext uri="{FF2B5EF4-FFF2-40B4-BE49-F238E27FC236}">
                <a16:creationId xmlns:a16="http://schemas.microsoft.com/office/drawing/2014/main" id="{F02291F9-5DB8-BF21-8D6A-725F6922FDA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45177" y="1155587"/>
            <a:ext cx="8229600" cy="5257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5848" name="Text Box 8">
            <a:extLst>
              <a:ext uri="{FF2B5EF4-FFF2-40B4-BE49-F238E27FC236}">
                <a16:creationId xmlns:a16="http://schemas.microsoft.com/office/drawing/2014/main" id="{13E98720-3C1C-86E9-96C8-6E2D3CA5F4EC}"/>
              </a:ext>
            </a:extLst>
          </p:cNvPr>
          <p:cNvSpPr txBox="1">
            <a:spLocks noChangeArrowheads="1"/>
          </p:cNvSpPr>
          <p:nvPr/>
        </p:nvSpPr>
        <p:spPr bwMode="auto">
          <a:xfrm>
            <a:off x="2514600" y="6491288"/>
            <a:ext cx="2241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en-US">
                <a:latin typeface="Arial" panose="020B0604020202020204" pitchFamily="34" charset="0"/>
              </a:rPr>
              <a:t>Source: ICMA, 2000</a:t>
            </a:r>
          </a:p>
        </p:txBody>
      </p:sp>
      <p:sp>
        <p:nvSpPr>
          <p:cNvPr id="2" name="Footer Placeholder 15">
            <a:extLst>
              <a:ext uri="{FF2B5EF4-FFF2-40B4-BE49-F238E27FC236}">
                <a16:creationId xmlns:a16="http://schemas.microsoft.com/office/drawing/2014/main" id="{3DFB2666-25BC-E534-F504-7931C53A3F6D}"/>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35846"/>
                                        </p:tgtEl>
                                        <p:attrNameLst>
                                          <p:attrName>style.visibility</p:attrName>
                                        </p:attrNameLst>
                                      </p:cBhvr>
                                      <p:to>
                                        <p:strVal val="visible"/>
                                      </p:to>
                                    </p:set>
                                    <p:anim calcmode="lin" valueType="num">
                                      <p:cBhvr>
                                        <p:cTn id="7" dur="500" fill="hold"/>
                                        <p:tgtEl>
                                          <p:spTgt spid="35846"/>
                                        </p:tgtEl>
                                        <p:attrNameLst>
                                          <p:attrName>ppt_w</p:attrName>
                                        </p:attrNameLst>
                                      </p:cBhvr>
                                      <p:tavLst>
                                        <p:tav tm="0">
                                          <p:val>
                                            <p:fltVal val="0"/>
                                          </p:val>
                                        </p:tav>
                                        <p:tav tm="100000">
                                          <p:val>
                                            <p:strVal val="#ppt_w"/>
                                          </p:val>
                                        </p:tav>
                                      </p:tavLst>
                                    </p:anim>
                                    <p:anim calcmode="lin" valueType="num">
                                      <p:cBhvr>
                                        <p:cTn id="8" dur="500" fill="hold"/>
                                        <p:tgtEl>
                                          <p:spTgt spid="35846"/>
                                        </p:tgtEl>
                                        <p:attrNameLst>
                                          <p:attrName>ppt_h</p:attrName>
                                        </p:attrNameLst>
                                      </p:cBhvr>
                                      <p:tavLst>
                                        <p:tav tm="0">
                                          <p:val>
                                            <p:fltVal val="0"/>
                                          </p:val>
                                        </p:tav>
                                        <p:tav tm="100000">
                                          <p:val>
                                            <p:strVal val="#ppt_h"/>
                                          </p:val>
                                        </p:tav>
                                      </p:tavLst>
                                    </p:anim>
                                    <p:animEffect transition="in" filter="fade">
                                      <p:cBhvr>
                                        <p:cTn id="9" dur="500"/>
                                        <p:tgtEl>
                                          <p:spTgt spid="3584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35845"/>
                                        </p:tgtEl>
                                        <p:attrNameLst>
                                          <p:attrName>style.visibility</p:attrName>
                                        </p:attrNameLst>
                                      </p:cBhvr>
                                      <p:to>
                                        <p:strVal val="visible"/>
                                      </p:to>
                                    </p:set>
                                    <p:anim calcmode="lin" valueType="num">
                                      <p:cBhvr>
                                        <p:cTn id="14" dur="500" fill="hold"/>
                                        <p:tgtEl>
                                          <p:spTgt spid="35845"/>
                                        </p:tgtEl>
                                        <p:attrNameLst>
                                          <p:attrName>ppt_w</p:attrName>
                                        </p:attrNameLst>
                                      </p:cBhvr>
                                      <p:tavLst>
                                        <p:tav tm="0">
                                          <p:val>
                                            <p:fltVal val="0"/>
                                          </p:val>
                                        </p:tav>
                                        <p:tav tm="100000">
                                          <p:val>
                                            <p:strVal val="#ppt_w"/>
                                          </p:val>
                                        </p:tav>
                                      </p:tavLst>
                                    </p:anim>
                                    <p:anim calcmode="lin" valueType="num">
                                      <p:cBhvr>
                                        <p:cTn id="15" dur="500" fill="hold"/>
                                        <p:tgtEl>
                                          <p:spTgt spid="35845"/>
                                        </p:tgtEl>
                                        <p:attrNameLst>
                                          <p:attrName>ppt_h</p:attrName>
                                        </p:attrNameLst>
                                      </p:cBhvr>
                                      <p:tavLst>
                                        <p:tav tm="0">
                                          <p:val>
                                            <p:fltVal val="0"/>
                                          </p:val>
                                        </p:tav>
                                        <p:tav tm="100000">
                                          <p:val>
                                            <p:strVal val="#ppt_h"/>
                                          </p:val>
                                        </p:tav>
                                      </p:tavLst>
                                    </p:anim>
                                    <p:animEffect transition="in" filter="fade">
                                      <p:cBhvr>
                                        <p:cTn id="16" dur="500"/>
                                        <p:tgtEl>
                                          <p:spTgt spid="35845"/>
                                        </p:tgtEl>
                                      </p:cBhvr>
                                    </p:animEffect>
                                  </p:childTnLst>
                                </p:cTn>
                              </p:par>
                              <p:par>
                                <p:cTn id="17" presetID="53" presetClass="entr" presetSubtype="0" fill="hold" nodeType="withEffect">
                                  <p:stCondLst>
                                    <p:cond delay="0"/>
                                  </p:stCondLst>
                                  <p:childTnLst>
                                    <p:set>
                                      <p:cBhvr>
                                        <p:cTn id="18" dur="1" fill="hold">
                                          <p:stCondLst>
                                            <p:cond delay="0"/>
                                          </p:stCondLst>
                                        </p:cTn>
                                        <p:tgtEl>
                                          <p:spTgt spid="35848"/>
                                        </p:tgtEl>
                                        <p:attrNameLst>
                                          <p:attrName>style.visibility</p:attrName>
                                        </p:attrNameLst>
                                      </p:cBhvr>
                                      <p:to>
                                        <p:strVal val="visible"/>
                                      </p:to>
                                    </p:set>
                                    <p:anim calcmode="lin" valueType="num">
                                      <p:cBhvr>
                                        <p:cTn id="19" dur="500" fill="hold"/>
                                        <p:tgtEl>
                                          <p:spTgt spid="35848"/>
                                        </p:tgtEl>
                                        <p:attrNameLst>
                                          <p:attrName>ppt_w</p:attrName>
                                        </p:attrNameLst>
                                      </p:cBhvr>
                                      <p:tavLst>
                                        <p:tav tm="0">
                                          <p:val>
                                            <p:fltVal val="0"/>
                                          </p:val>
                                        </p:tav>
                                        <p:tav tm="100000">
                                          <p:val>
                                            <p:strVal val="#ppt_w"/>
                                          </p:val>
                                        </p:tav>
                                      </p:tavLst>
                                    </p:anim>
                                    <p:anim calcmode="lin" valueType="num">
                                      <p:cBhvr>
                                        <p:cTn id="20" dur="500" fill="hold"/>
                                        <p:tgtEl>
                                          <p:spTgt spid="35848"/>
                                        </p:tgtEl>
                                        <p:attrNameLst>
                                          <p:attrName>ppt_h</p:attrName>
                                        </p:attrNameLst>
                                      </p:cBhvr>
                                      <p:tavLst>
                                        <p:tav tm="0">
                                          <p:val>
                                            <p:fltVal val="0"/>
                                          </p:val>
                                        </p:tav>
                                        <p:tav tm="100000">
                                          <p:val>
                                            <p:strVal val="#ppt_h"/>
                                          </p:val>
                                        </p:tav>
                                      </p:tavLst>
                                    </p:anim>
                                    <p:animEffect transition="in" filter="fade">
                                      <p:cBhvr>
                                        <p:cTn id="21" dur="500"/>
                                        <p:tgtEl>
                                          <p:spTgt spid="358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P spid="35848" grpId="0"/>
    </p:bldLst>
  </p:timing>
</p:sld>
</file>

<file path=ppt/slides/slide10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8D04C-3918-8D59-8741-73DD677A7FFE}"/>
              </a:ext>
            </a:extLst>
          </p:cNvPr>
          <p:cNvSpPr>
            <a:spLocks noGrp="1"/>
          </p:cNvSpPr>
          <p:nvPr>
            <p:ph type="title"/>
          </p:nvPr>
        </p:nvSpPr>
        <p:spPr/>
        <p:txBody>
          <a:bodyPr/>
          <a:lstStyle/>
          <a:p>
            <a:r>
              <a:rPr lang="en-GB" dirty="0"/>
              <a:t>Urban </a:t>
            </a:r>
            <a:br>
              <a:rPr lang="en-GB" dirty="0"/>
            </a:br>
            <a:r>
              <a:rPr lang="en-GB" dirty="0"/>
              <a:t>Trees</a:t>
            </a:r>
          </a:p>
        </p:txBody>
      </p:sp>
      <p:sp>
        <p:nvSpPr>
          <p:cNvPr id="3" name="Content Placeholder 2">
            <a:extLst>
              <a:ext uri="{FF2B5EF4-FFF2-40B4-BE49-F238E27FC236}">
                <a16:creationId xmlns:a16="http://schemas.microsoft.com/office/drawing/2014/main" id="{A63518FF-C70B-462B-A212-24FEEF9C308F}"/>
              </a:ext>
            </a:extLst>
          </p:cNvPr>
          <p:cNvSpPr>
            <a:spLocks noGrp="1"/>
          </p:cNvSpPr>
          <p:nvPr>
            <p:ph idx="1"/>
          </p:nvPr>
        </p:nvSpPr>
        <p:spPr>
          <a:xfrm>
            <a:off x="612647" y="1715532"/>
            <a:ext cx="2319017" cy="5142468"/>
          </a:xfrm>
        </p:spPr>
        <p:txBody>
          <a:bodyPr/>
          <a:lstStyle/>
          <a:p>
            <a:r>
              <a:rPr lang="en-GB" dirty="0">
                <a:hlinkClick r:id="rId2"/>
              </a:rPr>
              <a:t>Stepping Into Our Backyard: Urbanization And Ecosystem (urbandesignlab.in)</a:t>
            </a:r>
            <a:endParaRPr lang="en-GB" dirty="0"/>
          </a:p>
        </p:txBody>
      </p:sp>
      <p:pic>
        <p:nvPicPr>
          <p:cNvPr id="3074" name="Picture 2">
            <a:extLst>
              <a:ext uri="{FF2B5EF4-FFF2-40B4-BE49-F238E27FC236}">
                <a16:creationId xmlns:a16="http://schemas.microsoft.com/office/drawing/2014/main" id="{50324504-7602-057E-80EF-8D676C230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15">
            <a:extLst>
              <a:ext uri="{FF2B5EF4-FFF2-40B4-BE49-F238E27FC236}">
                <a16:creationId xmlns:a16="http://schemas.microsoft.com/office/drawing/2014/main" id="{EBFE375A-AAAF-623C-61E9-6698956C948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260842181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9B3EC-E8BF-A1CB-EB9A-369A74943021}"/>
              </a:ext>
            </a:extLst>
          </p:cNvPr>
          <p:cNvSpPr>
            <a:spLocks noGrp="1"/>
          </p:cNvSpPr>
          <p:nvPr>
            <p:ph type="title"/>
          </p:nvPr>
        </p:nvSpPr>
        <p:spPr>
          <a:xfrm>
            <a:off x="614681" y="548640"/>
            <a:ext cx="3553412" cy="1648943"/>
          </a:xfrm>
        </p:spPr>
        <p:txBody>
          <a:bodyPr anchor="t">
            <a:normAutofit/>
          </a:bodyPr>
          <a:lstStyle/>
          <a:p>
            <a:r>
              <a:rPr lang="en-GB" dirty="0"/>
              <a:t>Homestead Act (1863) </a:t>
            </a:r>
          </a:p>
        </p:txBody>
      </p:sp>
      <p:sp>
        <p:nvSpPr>
          <p:cNvPr id="3" name="Content Placeholder 2">
            <a:extLst>
              <a:ext uri="{FF2B5EF4-FFF2-40B4-BE49-F238E27FC236}">
                <a16:creationId xmlns:a16="http://schemas.microsoft.com/office/drawing/2014/main" id="{B4E3A59A-3076-2895-3828-7C06BDC6DF1F}"/>
              </a:ext>
            </a:extLst>
          </p:cNvPr>
          <p:cNvSpPr>
            <a:spLocks noGrp="1"/>
          </p:cNvSpPr>
          <p:nvPr>
            <p:ph idx="1"/>
          </p:nvPr>
        </p:nvSpPr>
        <p:spPr>
          <a:xfrm>
            <a:off x="614680" y="2316480"/>
            <a:ext cx="3553413" cy="4122420"/>
          </a:xfrm>
        </p:spPr>
        <p:txBody>
          <a:bodyPr>
            <a:normAutofit/>
          </a:bodyPr>
          <a:lstStyle/>
          <a:p>
            <a:r>
              <a:rPr lang="en-GB" sz="1800" b="0" i="0" dirty="0">
                <a:effectLst/>
              </a:rPr>
              <a:t>The act, which took effect January 1, 1863, granted 160 acres (65 hectares) of unappropriated public lands to anyone who paid a small filing fee and agreed to work on the land and improve it, including by building a residence, over a five-year period.</a:t>
            </a:r>
            <a:endParaRPr lang="en-GB" sz="1800" dirty="0"/>
          </a:p>
        </p:txBody>
      </p:sp>
      <p:sp>
        <p:nvSpPr>
          <p:cNvPr id="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10/31/2024</a:t>
            </a:fld>
            <a:endParaRPr lang="en-US"/>
          </a:p>
        </p:txBody>
      </p:sp>
      <p:pic>
        <p:nvPicPr>
          <p:cNvPr id="5" name="Picture 4" descr="House in a field">
            <a:extLst>
              <a:ext uri="{FF2B5EF4-FFF2-40B4-BE49-F238E27FC236}">
                <a16:creationId xmlns:a16="http://schemas.microsoft.com/office/drawing/2014/main" id="{676BD4E9-FC0D-4C66-ED52-A6E7AA9469D4}"/>
              </a:ext>
            </a:extLst>
          </p:cNvPr>
          <p:cNvPicPr>
            <a:picLocks noChangeAspect="1"/>
          </p:cNvPicPr>
          <p:nvPr/>
        </p:nvPicPr>
        <p:blipFill rotWithShape="1">
          <a:blip r:embed="rId2"/>
          <a:srcRect l="18832" r="7402" b="-1"/>
          <a:stretch/>
        </p:blipFill>
        <p:spPr>
          <a:xfrm>
            <a:off x="4752550" y="10"/>
            <a:ext cx="7439450" cy="6857990"/>
          </a:xfrm>
          <a:prstGeom prst="rect">
            <a:avLst/>
          </a:prstGeom>
          <a:noFill/>
        </p:spPr>
      </p:pic>
      <p:sp>
        <p:nvSpPr>
          <p:cNvPr id="1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109</a:t>
            </a:fld>
            <a:endParaRPr lang="en-US">
              <a:solidFill>
                <a:srgbClr val="FFFFFF"/>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2293956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D917320-F2EF-0CE0-1F80-5234A41C0C6C}"/>
              </a:ext>
            </a:extLst>
          </p:cNvPr>
          <p:cNvPicPr>
            <a:picLocks noChangeAspect="1"/>
          </p:cNvPicPr>
          <p:nvPr/>
        </p:nvPicPr>
        <p:blipFill rotWithShape="1">
          <a:blip r:embed="rId2"/>
          <a:srcRect t="8145" r="69328" b="31057"/>
          <a:stretch/>
        </p:blipFill>
        <p:spPr>
          <a:xfrm>
            <a:off x="0" y="895490"/>
            <a:ext cx="12192000" cy="5962510"/>
          </a:xfrm>
          <a:prstGeom prst="rect">
            <a:avLst/>
          </a:prstGeom>
        </p:spPr>
      </p:pic>
      <p:sp>
        <p:nvSpPr>
          <p:cNvPr id="2" name="Title 1">
            <a:extLst>
              <a:ext uri="{FF2B5EF4-FFF2-40B4-BE49-F238E27FC236}">
                <a16:creationId xmlns:a16="http://schemas.microsoft.com/office/drawing/2014/main" id="{5AE6588A-31C8-6440-BDA5-B15090795E88}"/>
              </a:ext>
            </a:extLst>
          </p:cNvPr>
          <p:cNvSpPr>
            <a:spLocks noGrp="1"/>
          </p:cNvSpPr>
          <p:nvPr>
            <p:ph type="title"/>
          </p:nvPr>
        </p:nvSpPr>
        <p:spPr>
          <a:xfrm>
            <a:off x="612647" y="329361"/>
            <a:ext cx="10653578" cy="1132258"/>
          </a:xfrm>
        </p:spPr>
        <p:txBody>
          <a:bodyPr/>
          <a:lstStyle/>
          <a:p>
            <a:r>
              <a:rPr lang="en-GB" dirty="0"/>
              <a:t>Land Acquisition and Dispossession</a:t>
            </a:r>
          </a:p>
        </p:txBody>
      </p:sp>
      <p:sp>
        <p:nvSpPr>
          <p:cNvPr id="3" name="Content Placeholder 2">
            <a:extLst>
              <a:ext uri="{FF2B5EF4-FFF2-40B4-BE49-F238E27FC236}">
                <a16:creationId xmlns:a16="http://schemas.microsoft.com/office/drawing/2014/main" id="{159A571B-F537-EF4E-D111-5B3EB111B495}"/>
              </a:ext>
            </a:extLst>
          </p:cNvPr>
          <p:cNvSpPr>
            <a:spLocks noGrp="1"/>
          </p:cNvSpPr>
          <p:nvPr>
            <p:ph idx="1"/>
          </p:nvPr>
        </p:nvSpPr>
        <p:spPr/>
        <p:txBody>
          <a:bodyPr/>
          <a:lstStyle/>
          <a:p>
            <a:r>
              <a:rPr lang="en-GB" b="1" dirty="0">
                <a:solidFill>
                  <a:schemeClr val="bg1"/>
                </a:solidFill>
                <a:hlinkClick r:id="rId3">
                  <a:extLst>
                    <a:ext uri="{A12FA001-AC4F-418D-AE19-62706E023703}">
                      <ahyp:hlinkClr xmlns:ahyp="http://schemas.microsoft.com/office/drawing/2018/hyperlinkcolor" val="tx"/>
                    </a:ext>
                  </a:extLst>
                </a:hlinkClick>
              </a:rPr>
              <a:t>Land Acquisition and Dispossession (richmond.edu)</a:t>
            </a:r>
            <a:endParaRPr lang="en-GB" b="1" dirty="0">
              <a:solidFill>
                <a:schemeClr val="bg1"/>
              </a:solidFill>
            </a:endParaRPr>
          </a:p>
        </p:txBody>
      </p:sp>
    </p:spTree>
    <p:extLst>
      <p:ext uri="{BB962C8B-B14F-4D97-AF65-F5344CB8AC3E}">
        <p14:creationId xmlns:p14="http://schemas.microsoft.com/office/powerpoint/2010/main" val="303194482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sp>
        <p:nvSpPr>
          <p:cNvPr id="132099" name="Rectangle 3"/>
          <p:cNvSpPr>
            <a:spLocks noGrp="1" noChangeArrowheads="1"/>
          </p:cNvSpPr>
          <p:nvPr>
            <p:ph idx="1"/>
          </p:nvPr>
        </p:nvSpPr>
        <p:spPr>
          <a:xfrm>
            <a:off x="6796844" y="2767953"/>
            <a:ext cx="5147506" cy="3461013"/>
          </a:xfrm>
        </p:spPr>
        <p:txBody>
          <a:bodyPr>
            <a:normAutofit/>
          </a:bodyPr>
          <a:lstStyle/>
          <a:p>
            <a:pPr marL="0" indent="0">
              <a:buNone/>
              <a:defRPr/>
            </a:pPr>
            <a:r>
              <a:rPr lang="en-GB" dirty="0"/>
              <a:t>Click on the following link: </a:t>
            </a:r>
            <a:r>
              <a:rPr lang="en-GB" sz="2400" dirty="0">
                <a:hlinkClick r:id="rId2"/>
              </a:rPr>
              <a:t>Late industrial 1850-90 | Environmental history</a:t>
            </a:r>
            <a:endParaRPr lang="en-GB" sz="2400" dirty="0"/>
          </a:p>
          <a:p>
            <a:pPr marL="0" indent="0">
              <a:buNone/>
              <a:defRPr/>
            </a:pPr>
            <a:r>
              <a:rPr lang="en-GB" dirty="0"/>
              <a:t>You can read about the Homestead Act (USA) (1862) here: </a:t>
            </a:r>
            <a:r>
              <a:rPr lang="en-GB" sz="2400" dirty="0">
                <a:hlinkClick r:id="rId3"/>
              </a:rPr>
              <a:t>Homestead Act (1862) | National Archives</a:t>
            </a:r>
            <a:endParaRPr lang="en-GB" sz="2400" b="1" dirty="0"/>
          </a:p>
          <a:p>
            <a:pPr marL="0" indent="0">
              <a:buNone/>
              <a:defRPr/>
            </a:pPr>
            <a:endParaRPr lang="en-GB"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p:txBody>
          <a:bodyPr>
            <a:normAutofit/>
          </a:bodyPr>
          <a:lstStyle/>
          <a:p>
            <a:pPr>
              <a:spcAft>
                <a:spcPts val="600"/>
              </a:spcAft>
            </a:pPr>
            <a:fld id="{907816DB-FEA5-42E1-8FAA-ACDB7BE4A0F6}" type="datetime1">
              <a:rPr lang="en-US">
                <a:solidFill>
                  <a:srgbClr val="FFFFFF"/>
                </a:solidFill>
              </a:rPr>
              <a:pPr>
                <a:spcAft>
                  <a:spcPts val="600"/>
                </a:spcAft>
              </a:pPr>
              <a:t>10/31/2024</a:t>
            </a:fld>
            <a:endParaRPr lang="en-US">
              <a:solidFill>
                <a:srgbClr val="FFFFFF"/>
              </a:solidFill>
            </a:endParaRPr>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p:txBody>
          <a:bodyPr>
            <a:normAutofit/>
          </a:bodyPr>
          <a:lstStyle/>
          <a:p>
            <a:pPr fontAlgn="base">
              <a:spcBef>
                <a:spcPct val="0"/>
              </a:spcBef>
              <a:spcAft>
                <a:spcPts val="600"/>
              </a:spcAft>
              <a:defRPr/>
            </a:pPr>
            <a:r>
              <a:rPr lang="en-GB" cap="all" spc="60" dirty="0"/>
              <a:t>acba7004</a:t>
            </a:r>
          </a:p>
        </p:txBody>
      </p:sp>
      <p:sp>
        <p:nvSpPr>
          <p:cNvPr id="9220" name="Slide Number Placeholder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111</a:t>
            </a:fld>
            <a:endParaRPr lang="en-GB" altLang="en-US"/>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20" y="10"/>
            <a:ext cx="6095979" cy="6857990"/>
          </a:xfrm>
          <a:prstGeom prst="rect">
            <a:avLst/>
          </a:prstGeom>
          <a:noFill/>
        </p:spPr>
      </p:pic>
    </p:spTree>
    <p:extLst>
      <p:ext uri="{BB962C8B-B14F-4D97-AF65-F5344CB8AC3E}">
        <p14:creationId xmlns:p14="http://schemas.microsoft.com/office/powerpoint/2010/main" val="3232342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112</a:t>
            </a:fld>
            <a:endParaRPr lang="en-US"/>
          </a:p>
        </p:txBody>
      </p:sp>
      <p:pic>
        <p:nvPicPr>
          <p:cNvPr id="148482" name="Picture 2" descr="The Evolution of Urban Planning">
            <a:extLst>
              <a:ext uri="{FF2B5EF4-FFF2-40B4-BE49-F238E27FC236}">
                <a16:creationId xmlns:a16="http://schemas.microsoft.com/office/drawing/2014/main" id="{585D3864-0545-68B4-6145-D4A87724EA5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774"/>
          <a:stretch/>
        </p:blipFill>
        <p:spPr bwMode="auto">
          <a:xfrm>
            <a:off x="-85071" y="291992"/>
            <a:ext cx="11642487" cy="5708084"/>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542DB4B7-3056-DF18-2280-5DBA61FE0357}"/>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412441056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113</a:t>
            </a:fld>
            <a:endParaRPr lang="en-US"/>
          </a:p>
        </p:txBody>
      </p:sp>
      <p:pic>
        <p:nvPicPr>
          <p:cNvPr id="149506" name="Picture 2" descr="The Evolution of Urban Planning">
            <a:extLst>
              <a:ext uri="{FF2B5EF4-FFF2-40B4-BE49-F238E27FC236}">
                <a16:creationId xmlns:a16="http://schemas.microsoft.com/office/drawing/2014/main" id="{AEAEE142-0552-79CB-AE64-1E9F1F0DFF5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148"/>
          <a:stretch/>
        </p:blipFill>
        <p:spPr bwMode="auto">
          <a:xfrm>
            <a:off x="375215" y="322289"/>
            <a:ext cx="11339094" cy="6130713"/>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889A6EE2-5B96-9278-AE73-98D63E337F6E}"/>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275761778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114</a:t>
            </a:fld>
            <a:endParaRPr lang="en-US"/>
          </a:p>
        </p:txBody>
      </p:sp>
      <p:pic>
        <p:nvPicPr>
          <p:cNvPr id="150530" name="Picture 2" descr="The Evolution of Urban Planning">
            <a:extLst>
              <a:ext uri="{FF2B5EF4-FFF2-40B4-BE49-F238E27FC236}">
                <a16:creationId xmlns:a16="http://schemas.microsoft.com/office/drawing/2014/main" id="{88D571A2-1881-3DF0-6067-AD7C1C0C7EB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213480" y="0"/>
            <a:ext cx="9777464" cy="6673977"/>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1A7B963E-C118-3D07-801B-270CA80777D4}"/>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33043629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115</a:t>
            </a:fld>
            <a:endParaRPr lang="en-US"/>
          </a:p>
        </p:txBody>
      </p:sp>
      <p:pic>
        <p:nvPicPr>
          <p:cNvPr id="151554" name="Picture 2" descr="The Evolution of Urban Planning">
            <a:extLst>
              <a:ext uri="{FF2B5EF4-FFF2-40B4-BE49-F238E27FC236}">
                <a16:creationId xmlns:a16="http://schemas.microsoft.com/office/drawing/2014/main" id="{5922B62B-60AB-E695-8727-5FB94A249D0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197735" y="92681"/>
            <a:ext cx="7780964" cy="6725446"/>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1CA53712-502B-6EF9-B882-31DAD3C5541E}"/>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221952892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116</a:t>
            </a:fld>
            <a:endParaRPr lang="en-US"/>
          </a:p>
        </p:txBody>
      </p:sp>
      <p:pic>
        <p:nvPicPr>
          <p:cNvPr id="152578" name="Picture 2" descr="The Evolution of Urban Planning">
            <a:extLst>
              <a:ext uri="{FF2B5EF4-FFF2-40B4-BE49-F238E27FC236}">
                <a16:creationId xmlns:a16="http://schemas.microsoft.com/office/drawing/2014/main" id="{5316708C-E0C8-91FE-8D88-6D3415F7288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56697" y="105370"/>
            <a:ext cx="9583312" cy="6347631"/>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86F47423-1F6B-B732-2B3B-C9AF4822FE9F}"/>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34254957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011" name="Content Placeholder 1">
            <a:extLst>
              <a:ext uri="{FF2B5EF4-FFF2-40B4-BE49-F238E27FC236}">
                <a16:creationId xmlns:a16="http://schemas.microsoft.com/office/drawing/2014/main" id="{891758AA-3CFE-0EE4-FE82-7361FF89AFFD}"/>
              </a:ext>
            </a:extLst>
          </p:cNvPr>
          <p:cNvSpPr>
            <a:spLocks noGrp="1"/>
          </p:cNvSpPr>
          <p:nvPr>
            <p:ph idx="1"/>
          </p:nvPr>
        </p:nvSpPr>
        <p:spPr bwMode="auto">
          <a:xfrm>
            <a:off x="6796844" y="2767953"/>
            <a:ext cx="4563883" cy="34610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endParaRPr lang="en-GB" altLang="en-US" sz="1800"/>
          </a:p>
          <a:p>
            <a:endParaRPr lang="en-GB" altLang="en-US" sz="1800"/>
          </a:p>
          <a:p>
            <a:endParaRPr lang="en-GB" altLang="en-US" sz="1800"/>
          </a:p>
          <a:p>
            <a:endParaRPr lang="en-GB" altLang="en-US" sz="1800"/>
          </a:p>
          <a:p>
            <a:endParaRPr lang="en-GB" altLang="en-US" sz="1800"/>
          </a:p>
          <a:p>
            <a:endParaRPr lang="en-GB" altLang="en-US" sz="1800"/>
          </a:p>
        </p:txBody>
      </p:sp>
      <p:sp>
        <p:nvSpPr>
          <p:cNvPr id="144391"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10/31/2024</a:t>
            </a:fld>
            <a:endParaRPr lang="en-US">
              <a:solidFill>
                <a:srgbClr val="FFFFFF"/>
              </a:solidFill>
              <a:effectLst>
                <a:outerShdw blurRad="38100" dist="38100" dir="2700000" algn="tl">
                  <a:srgbClr val="000000">
                    <a:alpha val="43137"/>
                  </a:srgbClr>
                </a:outerShdw>
              </a:effectLst>
            </a:endParaRPr>
          </a:p>
        </p:txBody>
      </p:sp>
      <p:sp>
        <p:nvSpPr>
          <p:cNvPr id="144395" name="Slide Number Placeholder 11">
            <a:extLst>
              <a:ext uri="{FF2B5EF4-FFF2-40B4-BE49-F238E27FC236}">
                <a16:creationId xmlns:a16="http://schemas.microsoft.com/office/drawing/2014/main" id="{276A1B65-944A-7AC3-62F6-6EC1C608DD12}"/>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117</a:t>
            </a:fld>
            <a:endParaRPr lang="en-US"/>
          </a:p>
        </p:txBody>
      </p:sp>
      <p:pic>
        <p:nvPicPr>
          <p:cNvPr id="153602" name="Picture 2" descr="The Evolution of Urban Planning">
            <a:extLst>
              <a:ext uri="{FF2B5EF4-FFF2-40B4-BE49-F238E27FC236}">
                <a16:creationId xmlns:a16="http://schemas.microsoft.com/office/drawing/2014/main" id="{C8F51D47-339F-74BB-F3D6-175933A1D7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361188" y="129515"/>
            <a:ext cx="8199340" cy="6385824"/>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5">
            <a:extLst>
              <a:ext uri="{FF2B5EF4-FFF2-40B4-BE49-F238E27FC236}">
                <a16:creationId xmlns:a16="http://schemas.microsoft.com/office/drawing/2014/main" id="{C84086A4-5184-91C6-89E8-C8BC213DF93A}"/>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dirty="0">
                <a:solidFill>
                  <a:schemeClr val="tx1"/>
                </a:solidFill>
                <a:latin typeface="+mn-lt"/>
                <a:ea typeface="+mn-ea"/>
                <a:cs typeface="+mn-cs"/>
              </a:rPr>
              <a:t>ACBA 7004</a:t>
            </a:r>
          </a:p>
        </p:txBody>
      </p:sp>
    </p:spTree>
    <p:extLst>
      <p:ext uri="{BB962C8B-B14F-4D97-AF65-F5344CB8AC3E}">
        <p14:creationId xmlns:p14="http://schemas.microsoft.com/office/powerpoint/2010/main" val="1589260398"/>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8031</Words>
  <Application>Microsoft Office PowerPoint</Application>
  <PresentationFormat>Widescreen</PresentationFormat>
  <Paragraphs>1016</Paragraphs>
  <Slides>117</Slides>
  <Notes>57</Notes>
  <HiddenSlides>13</HiddenSlides>
  <MMClips>3</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117</vt:i4>
      </vt:variant>
    </vt:vector>
  </HeadingPairs>
  <TitlesOfParts>
    <vt:vector size="133" baseType="lpstr">
      <vt:lpstr>Arial Unicode MS</vt:lpstr>
      <vt:lpstr>GDS Transport</vt:lpstr>
      <vt:lpstr>GuardianTextSans</vt:lpstr>
      <vt:lpstr>MS PGothic</vt:lpstr>
      <vt:lpstr>MS PGothic</vt:lpstr>
      <vt:lpstr>proxima-nova</vt:lpstr>
      <vt:lpstr>Arial</vt:lpstr>
      <vt:lpstr>Arial</vt:lpstr>
      <vt:lpstr>Calibri</vt:lpstr>
      <vt:lpstr>Neue Haas Grotesk Text Pro</vt:lpstr>
      <vt:lpstr>Open Sans</vt:lpstr>
      <vt:lpstr>Poppins</vt:lpstr>
      <vt:lpstr>Roboto</vt:lpstr>
      <vt:lpstr>Times New Roman</vt:lpstr>
      <vt:lpstr>Wingdings 2</vt:lpstr>
      <vt:lpstr>VanillaVTI</vt:lpstr>
      <vt:lpstr>PowerPoint Presentation</vt:lpstr>
      <vt:lpstr>  Outline</vt:lpstr>
      <vt:lpstr>Activity</vt:lpstr>
      <vt:lpstr>Conference Update</vt:lpstr>
      <vt:lpstr>  Planning…    </vt:lpstr>
      <vt:lpstr>Planning…</vt:lpstr>
      <vt:lpstr>PowerPoint Presentation</vt:lpstr>
      <vt:lpstr>Role of Planners</vt:lpstr>
      <vt:lpstr>Planning involves balancing issues</vt:lpstr>
      <vt:lpstr>What is environmental planning? </vt:lpstr>
      <vt:lpstr>What is environmental planning? </vt:lpstr>
      <vt:lpstr>Components of environmental planning? </vt:lpstr>
      <vt:lpstr>Standards in planning are important </vt:lpstr>
      <vt:lpstr>Environmental History</vt:lpstr>
      <vt:lpstr>Take a break</vt:lpstr>
      <vt:lpstr>Planning in the UK</vt:lpstr>
      <vt:lpstr>Planning across the UK</vt:lpstr>
      <vt:lpstr>Legislation, regulation, policy and guidance</vt:lpstr>
      <vt:lpstr>Legislation, regulation, policy and guidance</vt:lpstr>
      <vt:lpstr>Legislation, regulation, policy and guidance</vt:lpstr>
      <vt:lpstr>Legislation, regulation, policy and guidance</vt:lpstr>
      <vt:lpstr>Legislation, regulation, policy and guidance</vt:lpstr>
      <vt:lpstr>Example 1: Biodiversity Net Gain</vt:lpstr>
      <vt:lpstr>Example 1: Biodiversity Net Gain</vt:lpstr>
      <vt:lpstr>Example 2: Environmental Impact Assessment</vt:lpstr>
      <vt:lpstr>Activity</vt:lpstr>
      <vt:lpstr> Planning across the UK is policy-led. This example is ENGLAND </vt:lpstr>
      <vt:lpstr>NPPF </vt:lpstr>
      <vt:lpstr>NPPF: purpose of the planning system</vt:lpstr>
      <vt:lpstr>NPPF: purpose of the planning system</vt:lpstr>
      <vt:lpstr>NPPF and decision making</vt:lpstr>
      <vt:lpstr>Spatial Development Strategy Examples </vt:lpstr>
      <vt:lpstr>NPPF, plan-making and delivery</vt:lpstr>
      <vt:lpstr>Local Plan –  sets the context for making decisions</vt:lpstr>
      <vt:lpstr>Local plans…</vt:lpstr>
      <vt:lpstr>The London Plan (2021)</vt:lpstr>
      <vt:lpstr>Neighbourhood plans…</vt:lpstr>
      <vt:lpstr>Neighbourhood Planning</vt:lpstr>
      <vt:lpstr>Neighbourhood Plans</vt:lpstr>
      <vt:lpstr>Community Infrastructure Levy</vt:lpstr>
      <vt:lpstr>What is development?</vt:lpstr>
      <vt:lpstr>What is development?</vt:lpstr>
      <vt:lpstr>Take a break</vt:lpstr>
      <vt:lpstr>Planning in Wales</vt:lpstr>
      <vt:lpstr>PowerPoint Presentation</vt:lpstr>
      <vt:lpstr>PowerPoint Presentation</vt:lpstr>
      <vt:lpstr>PowerPoint Presentation</vt:lpstr>
      <vt:lpstr>Structure of Welsh Planning System</vt:lpstr>
      <vt:lpstr>  Planning in Wales</vt:lpstr>
      <vt:lpstr>  What is the law that applies to planning in Wales?</vt:lpstr>
      <vt:lpstr>  Planning in Wales</vt:lpstr>
      <vt:lpstr>  Future Wales: the National Plan 2040 (NDF)  </vt:lpstr>
      <vt:lpstr> The Planning Framework (Wales)</vt:lpstr>
      <vt:lpstr> Planning Policy Wales</vt:lpstr>
      <vt:lpstr> Planning Policy Wales</vt:lpstr>
      <vt:lpstr> Future Wales</vt:lpstr>
      <vt:lpstr> Useful Links</vt:lpstr>
      <vt:lpstr>Developments of National Significance</vt:lpstr>
      <vt:lpstr>What are DNS?</vt:lpstr>
      <vt:lpstr>Activity</vt:lpstr>
      <vt:lpstr>Take a break</vt:lpstr>
      <vt:lpstr>Urban Planning and Sustainable Cities</vt:lpstr>
      <vt:lpstr>Why we need sustainable cities? </vt:lpstr>
      <vt:lpstr>Why we need sustainable cities? </vt:lpstr>
      <vt:lpstr>  History of Town /  Urban Planning</vt:lpstr>
      <vt:lpstr>What is urban planning?</vt:lpstr>
      <vt:lpstr>  History of Town Planning</vt:lpstr>
      <vt:lpstr>Rivers, shelter, food</vt:lpstr>
      <vt:lpstr>The Romans!</vt:lpstr>
      <vt:lpstr>PowerPoint Presentation</vt:lpstr>
      <vt:lpstr>PowerPoint Presentation</vt:lpstr>
      <vt:lpstr>PowerPoint Presentation</vt:lpstr>
      <vt:lpstr>  Garden City Movement</vt:lpstr>
      <vt:lpstr>  Garden City Movement</vt:lpstr>
      <vt:lpstr>  Garden City Movement</vt:lpstr>
      <vt:lpstr>  Garden City Movement</vt:lpstr>
      <vt:lpstr>  Letchworth Garden City</vt:lpstr>
      <vt:lpstr>  Garden City Movement</vt:lpstr>
      <vt:lpstr>Swansea and the  Garden City Design</vt:lpstr>
      <vt:lpstr>  </vt:lpstr>
      <vt:lpstr>Activity</vt:lpstr>
      <vt:lpstr>Take a break</vt:lpstr>
      <vt:lpstr>Spatial Planning and ecological footprints</vt:lpstr>
      <vt:lpstr>Cities</vt:lpstr>
      <vt:lpstr>Spatial planning and the environment</vt:lpstr>
      <vt:lpstr>Western planning in the 21st century</vt:lpstr>
      <vt:lpstr>Asian spatial planning in the 21st century: the triple instability</vt:lpstr>
      <vt:lpstr>Environmental planning and limits</vt:lpstr>
      <vt:lpstr>City Sustainability</vt:lpstr>
      <vt:lpstr>Activity</vt:lpstr>
      <vt:lpstr>Measuring performance</vt:lpstr>
      <vt:lpstr>Net-Zero and Spatial Planning</vt:lpstr>
      <vt:lpstr>Incorporating environmental limits: Ecological Footprinting</vt:lpstr>
      <vt:lpstr>Ecological Footprint and spatial plan development</vt:lpstr>
      <vt:lpstr>High level policy guidance</vt:lpstr>
      <vt:lpstr>Spatial plan development and outcomes</vt:lpstr>
      <vt:lpstr>Ecological Footprinting Activity</vt:lpstr>
      <vt:lpstr>Activity</vt:lpstr>
      <vt:lpstr>Activity</vt:lpstr>
      <vt:lpstr>Water and Waste  Management Examples</vt:lpstr>
      <vt:lpstr>Mobility</vt:lpstr>
      <vt:lpstr>Decarbonisation</vt:lpstr>
      <vt:lpstr>Biodiversity and Nature  Conservation</vt:lpstr>
      <vt:lpstr>Further reading on urban planning &amp; sustainability</vt:lpstr>
      <vt:lpstr>Next Week</vt:lpstr>
      <vt:lpstr>Activity</vt:lpstr>
      <vt:lpstr>Environmental Policy </vt:lpstr>
      <vt:lpstr>Urban  Trees</vt:lpstr>
      <vt:lpstr>Homestead Act (1863) </vt:lpstr>
      <vt:lpstr>Land Acquisition and Dispossession</vt:lpstr>
      <vt:lpstr>Activity</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Alissa Flatley</dc:creator>
  <cp:lastModifiedBy>Alisdair Cunningham</cp:lastModifiedBy>
  <cp:revision>3</cp:revision>
  <dcterms:created xsi:type="dcterms:W3CDTF">2023-08-21T16:12:18Z</dcterms:created>
  <dcterms:modified xsi:type="dcterms:W3CDTF">2024-11-04T19:18:37Z</dcterms:modified>
</cp:coreProperties>
</file>