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9" r:id="rId13"/>
    <p:sldId id="276" r:id="rId14"/>
    <p:sldId id="277" r:id="rId15"/>
    <p:sldId id="27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5B80A9-70AC-45E2-8435-67E38B4308BF}" v="42" dt="2026-08-13T00:12:01.568"/>
    <p1510:client id="{D55D70F1-DFF0-4F68-A4ED-D40E4FA870C1}" v="1" dt="2026-08-12T23:53:21.0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1" d="100"/>
          <a:sy n="91" d="100"/>
        </p:scale>
        <p:origin x="341"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B215E7-B920-4377-A777-FB33C7AF8C7C}" type="doc">
      <dgm:prSet loTypeId="urn:microsoft.com/office/officeart/2005/8/layout/default" loCatId="list" qsTypeId="urn:microsoft.com/office/officeart/2005/8/quickstyle/simple2" qsCatId="simple" csTypeId="urn:microsoft.com/office/officeart/2005/8/colors/accent1_2" csCatId="accent1" phldr="1"/>
      <dgm:spPr/>
      <dgm:t>
        <a:bodyPr/>
        <a:lstStyle/>
        <a:p>
          <a:endParaRPr lang="en-PH"/>
        </a:p>
      </dgm:t>
    </dgm:pt>
    <dgm:pt modelId="{F60AEB9F-7BA1-4AF9-86AE-1F8010ADED69}">
      <dgm:prSet phldrT="[Text]" phldr="0" custT="1"/>
      <dgm:spPr/>
      <dgm:t>
        <a:bodyPr/>
        <a:lstStyle/>
        <a:p>
          <a:r>
            <a:rPr lang="en-US" sz="2000" dirty="0"/>
            <a:t>Manager:</a:t>
          </a:r>
        </a:p>
        <a:p>
          <a:r>
            <a:rPr lang="en-PH" sz="2000" dirty="0"/>
            <a:t>JUVYLYN RIVERA</a:t>
          </a:r>
        </a:p>
      </dgm:t>
    </dgm:pt>
    <dgm:pt modelId="{4687ECF6-E38C-4CF0-93C5-001135C1DAFA}" type="parTrans" cxnId="{D1ED5ADA-6819-4A32-A391-52BCD0E669B8}">
      <dgm:prSet/>
      <dgm:spPr/>
      <dgm:t>
        <a:bodyPr/>
        <a:lstStyle/>
        <a:p>
          <a:endParaRPr lang="en-PH"/>
        </a:p>
      </dgm:t>
    </dgm:pt>
    <dgm:pt modelId="{A47E001A-EC3F-45C2-B3A8-397B0427155A}" type="sibTrans" cxnId="{D1ED5ADA-6819-4A32-A391-52BCD0E669B8}">
      <dgm:prSet/>
      <dgm:spPr/>
      <dgm:t>
        <a:bodyPr/>
        <a:lstStyle/>
        <a:p>
          <a:endParaRPr lang="en-PH"/>
        </a:p>
      </dgm:t>
    </dgm:pt>
    <dgm:pt modelId="{787CD3D1-90F8-4DB9-884A-AF90DE4146B7}">
      <dgm:prSet phldrT="[Text]" phldr="0" custT="1"/>
      <dgm:spPr/>
      <dgm:t>
        <a:bodyPr/>
        <a:lstStyle/>
        <a:p>
          <a:r>
            <a:rPr lang="en-US" sz="2000" dirty="0"/>
            <a:t>Supervisor:</a:t>
          </a:r>
        </a:p>
        <a:p>
          <a:r>
            <a:rPr lang="en-US" sz="2000" dirty="0"/>
            <a:t>(Team Leader – To Hire)</a:t>
          </a:r>
          <a:endParaRPr lang="en-PH" sz="2000" dirty="0"/>
        </a:p>
      </dgm:t>
    </dgm:pt>
    <dgm:pt modelId="{FBD52DCD-3A81-45C5-B729-504E0D39E23E}" type="parTrans" cxnId="{D08C5E02-4461-43FB-BAEF-9D34C05E08E2}">
      <dgm:prSet/>
      <dgm:spPr/>
      <dgm:t>
        <a:bodyPr/>
        <a:lstStyle/>
        <a:p>
          <a:endParaRPr lang="en-PH"/>
        </a:p>
      </dgm:t>
    </dgm:pt>
    <dgm:pt modelId="{A820AB6F-E542-40E2-87DA-03ADB14CD967}" type="sibTrans" cxnId="{D08C5E02-4461-43FB-BAEF-9D34C05E08E2}">
      <dgm:prSet/>
      <dgm:spPr/>
      <dgm:t>
        <a:bodyPr/>
        <a:lstStyle/>
        <a:p>
          <a:endParaRPr lang="en-PH"/>
        </a:p>
      </dgm:t>
    </dgm:pt>
    <dgm:pt modelId="{2EB4D3E2-C3A9-4153-BA68-4B218A667449}">
      <dgm:prSet phldrT="[Text]" phldr="0" custT="1"/>
      <dgm:spPr/>
      <dgm:t>
        <a:bodyPr/>
        <a:lstStyle/>
        <a:p>
          <a:r>
            <a:rPr lang="en-US" sz="2000" dirty="0"/>
            <a:t>Customers:</a:t>
          </a:r>
        </a:p>
        <a:p>
          <a:r>
            <a:rPr lang="en-PH" sz="2000" dirty="0"/>
            <a:t>Home, Officers Agencies</a:t>
          </a:r>
        </a:p>
      </dgm:t>
    </dgm:pt>
    <dgm:pt modelId="{A977A228-EC0C-4364-A09C-0A56A848E0EC}" type="parTrans" cxnId="{0B390F41-D8B1-4FF6-BD74-096958F02330}">
      <dgm:prSet/>
      <dgm:spPr/>
      <dgm:t>
        <a:bodyPr/>
        <a:lstStyle/>
        <a:p>
          <a:endParaRPr lang="en-PH"/>
        </a:p>
      </dgm:t>
    </dgm:pt>
    <dgm:pt modelId="{6CAABAA9-068B-4435-9C55-2D3E20B54E39}" type="sibTrans" cxnId="{0B390F41-D8B1-4FF6-BD74-096958F02330}">
      <dgm:prSet/>
      <dgm:spPr/>
      <dgm:t>
        <a:bodyPr/>
        <a:lstStyle/>
        <a:p>
          <a:endParaRPr lang="en-PH"/>
        </a:p>
      </dgm:t>
    </dgm:pt>
    <dgm:pt modelId="{0A488B6C-4398-4995-A091-32CB5C3D4987}">
      <dgm:prSet phldrT="[Text]" phldr="0" custT="1"/>
      <dgm:spPr/>
      <dgm:t>
        <a:bodyPr/>
        <a:lstStyle/>
        <a:p>
          <a:r>
            <a:rPr lang="en-US" sz="2000" dirty="0"/>
            <a:t>More Hiring Positions</a:t>
          </a:r>
          <a:endParaRPr lang="en-PH" sz="2000" dirty="0"/>
        </a:p>
      </dgm:t>
    </dgm:pt>
    <dgm:pt modelId="{D1C85AAD-B95A-4807-B212-9D7D35BC179A}" type="parTrans" cxnId="{B2444615-42E7-460B-8DC3-DAB8CD9F13D4}">
      <dgm:prSet/>
      <dgm:spPr/>
      <dgm:t>
        <a:bodyPr/>
        <a:lstStyle/>
        <a:p>
          <a:endParaRPr lang="en-PH"/>
        </a:p>
      </dgm:t>
    </dgm:pt>
    <dgm:pt modelId="{07CF66B6-E898-4532-8128-F316EB6453D1}" type="sibTrans" cxnId="{B2444615-42E7-460B-8DC3-DAB8CD9F13D4}">
      <dgm:prSet/>
      <dgm:spPr/>
      <dgm:t>
        <a:bodyPr/>
        <a:lstStyle/>
        <a:p>
          <a:endParaRPr lang="en-PH"/>
        </a:p>
      </dgm:t>
    </dgm:pt>
    <dgm:pt modelId="{3083530B-5868-4A87-9CE8-D64D9D7ECDF4}">
      <dgm:prSet phldrT="[Text]" phldr="0" custT="1"/>
      <dgm:spPr/>
      <dgm:t>
        <a:bodyPr/>
        <a:lstStyle/>
        <a:p>
          <a:r>
            <a:rPr lang="en-US" sz="2000" dirty="0"/>
            <a:t>Cleaning Staff:</a:t>
          </a:r>
        </a:p>
        <a:p>
          <a:r>
            <a:rPr lang="en-PH" sz="2000" dirty="0"/>
            <a:t>(Professional Cleaners)</a:t>
          </a:r>
        </a:p>
      </dgm:t>
    </dgm:pt>
    <dgm:pt modelId="{B583F208-2D98-4DB5-A5C9-400E7CA3B85A}" type="parTrans" cxnId="{29186CD8-8A8C-466A-B218-1C3A4C7D6B44}">
      <dgm:prSet/>
      <dgm:spPr/>
      <dgm:t>
        <a:bodyPr/>
        <a:lstStyle/>
        <a:p>
          <a:endParaRPr lang="en-PH"/>
        </a:p>
      </dgm:t>
    </dgm:pt>
    <dgm:pt modelId="{7FD85110-E596-47F6-9C98-5C7188E102BE}" type="sibTrans" cxnId="{29186CD8-8A8C-466A-B218-1C3A4C7D6B44}">
      <dgm:prSet/>
      <dgm:spPr/>
      <dgm:t>
        <a:bodyPr/>
        <a:lstStyle/>
        <a:p>
          <a:endParaRPr lang="en-PH"/>
        </a:p>
      </dgm:t>
    </dgm:pt>
    <dgm:pt modelId="{E78816BB-AC0D-4D13-A582-D16E5BB22D0B}" type="pres">
      <dgm:prSet presAssocID="{5AB215E7-B920-4377-A777-FB33C7AF8C7C}" presName="diagram" presStyleCnt="0">
        <dgm:presLayoutVars>
          <dgm:dir/>
          <dgm:resizeHandles val="exact"/>
        </dgm:presLayoutVars>
      </dgm:prSet>
      <dgm:spPr/>
    </dgm:pt>
    <dgm:pt modelId="{51B6CBE4-88C9-42C9-9BE9-275DDEF70C24}" type="pres">
      <dgm:prSet presAssocID="{F60AEB9F-7BA1-4AF9-86AE-1F8010ADED69}" presName="node" presStyleLbl="node1" presStyleIdx="0" presStyleCnt="5">
        <dgm:presLayoutVars>
          <dgm:bulletEnabled val="1"/>
        </dgm:presLayoutVars>
      </dgm:prSet>
      <dgm:spPr/>
    </dgm:pt>
    <dgm:pt modelId="{2BCBF1EF-6341-4F21-9BF5-7E32E3FA69BA}" type="pres">
      <dgm:prSet presAssocID="{A47E001A-EC3F-45C2-B3A8-397B0427155A}" presName="sibTrans" presStyleCnt="0"/>
      <dgm:spPr/>
    </dgm:pt>
    <dgm:pt modelId="{5EA53B72-1B04-4EDE-AE92-E7235572C135}" type="pres">
      <dgm:prSet presAssocID="{787CD3D1-90F8-4DB9-884A-AF90DE4146B7}" presName="node" presStyleLbl="node1" presStyleIdx="1" presStyleCnt="5">
        <dgm:presLayoutVars>
          <dgm:bulletEnabled val="1"/>
        </dgm:presLayoutVars>
      </dgm:prSet>
      <dgm:spPr/>
    </dgm:pt>
    <dgm:pt modelId="{38316248-C495-4E93-AC72-2680E8D44413}" type="pres">
      <dgm:prSet presAssocID="{A820AB6F-E542-40E2-87DA-03ADB14CD967}" presName="sibTrans" presStyleCnt="0"/>
      <dgm:spPr/>
    </dgm:pt>
    <dgm:pt modelId="{A9E6BF1A-DD5C-4C67-B344-20E730FE7FBC}" type="pres">
      <dgm:prSet presAssocID="{3083530B-5868-4A87-9CE8-D64D9D7ECDF4}" presName="node" presStyleLbl="node1" presStyleIdx="2" presStyleCnt="5">
        <dgm:presLayoutVars>
          <dgm:bulletEnabled val="1"/>
        </dgm:presLayoutVars>
      </dgm:prSet>
      <dgm:spPr/>
    </dgm:pt>
    <dgm:pt modelId="{EC87C6E9-BE2A-4C1E-9D84-18A709FE20ED}" type="pres">
      <dgm:prSet presAssocID="{7FD85110-E596-47F6-9C98-5C7188E102BE}" presName="sibTrans" presStyleCnt="0"/>
      <dgm:spPr/>
    </dgm:pt>
    <dgm:pt modelId="{62A7B686-6786-49BE-8E31-195123CAD05E}" type="pres">
      <dgm:prSet presAssocID="{2EB4D3E2-C3A9-4153-BA68-4B218A667449}" presName="node" presStyleLbl="node1" presStyleIdx="3" presStyleCnt="5">
        <dgm:presLayoutVars>
          <dgm:bulletEnabled val="1"/>
        </dgm:presLayoutVars>
      </dgm:prSet>
      <dgm:spPr/>
    </dgm:pt>
    <dgm:pt modelId="{D25C94AB-03B7-407D-AF1A-60BF35B10ADD}" type="pres">
      <dgm:prSet presAssocID="{6CAABAA9-068B-4435-9C55-2D3E20B54E39}" presName="sibTrans" presStyleCnt="0"/>
      <dgm:spPr/>
    </dgm:pt>
    <dgm:pt modelId="{853F83E6-3862-411E-8F0D-30AEFC67346A}" type="pres">
      <dgm:prSet presAssocID="{0A488B6C-4398-4995-A091-32CB5C3D4987}" presName="node" presStyleLbl="node1" presStyleIdx="4" presStyleCnt="5">
        <dgm:presLayoutVars>
          <dgm:bulletEnabled val="1"/>
        </dgm:presLayoutVars>
      </dgm:prSet>
      <dgm:spPr/>
    </dgm:pt>
  </dgm:ptLst>
  <dgm:cxnLst>
    <dgm:cxn modelId="{D08C5E02-4461-43FB-BAEF-9D34C05E08E2}" srcId="{5AB215E7-B920-4377-A777-FB33C7AF8C7C}" destId="{787CD3D1-90F8-4DB9-884A-AF90DE4146B7}" srcOrd="1" destOrd="0" parTransId="{FBD52DCD-3A81-45C5-B729-504E0D39E23E}" sibTransId="{A820AB6F-E542-40E2-87DA-03ADB14CD967}"/>
    <dgm:cxn modelId="{B2444615-42E7-460B-8DC3-DAB8CD9F13D4}" srcId="{5AB215E7-B920-4377-A777-FB33C7AF8C7C}" destId="{0A488B6C-4398-4995-A091-32CB5C3D4987}" srcOrd="4" destOrd="0" parTransId="{D1C85AAD-B95A-4807-B212-9D7D35BC179A}" sibTransId="{07CF66B6-E898-4532-8128-F316EB6453D1}"/>
    <dgm:cxn modelId="{0B390F41-D8B1-4FF6-BD74-096958F02330}" srcId="{5AB215E7-B920-4377-A777-FB33C7AF8C7C}" destId="{2EB4D3E2-C3A9-4153-BA68-4B218A667449}" srcOrd="3" destOrd="0" parTransId="{A977A228-EC0C-4364-A09C-0A56A848E0EC}" sibTransId="{6CAABAA9-068B-4435-9C55-2D3E20B54E39}"/>
    <dgm:cxn modelId="{37E9A978-A675-4DEB-A906-C36F3712A0B6}" type="presOf" srcId="{0A488B6C-4398-4995-A091-32CB5C3D4987}" destId="{853F83E6-3862-411E-8F0D-30AEFC67346A}" srcOrd="0" destOrd="0" presId="urn:microsoft.com/office/officeart/2005/8/layout/default"/>
    <dgm:cxn modelId="{18785498-0BF8-4FA2-AEA7-97D3A15457EC}" type="presOf" srcId="{787CD3D1-90F8-4DB9-884A-AF90DE4146B7}" destId="{5EA53B72-1B04-4EDE-AE92-E7235572C135}" srcOrd="0" destOrd="0" presId="urn:microsoft.com/office/officeart/2005/8/layout/default"/>
    <dgm:cxn modelId="{E94167A2-A2AC-43DE-B74E-A5DA0222CFE5}" type="presOf" srcId="{2EB4D3E2-C3A9-4153-BA68-4B218A667449}" destId="{62A7B686-6786-49BE-8E31-195123CAD05E}" srcOrd="0" destOrd="0" presId="urn:microsoft.com/office/officeart/2005/8/layout/default"/>
    <dgm:cxn modelId="{7D89A1A9-2C1F-41E7-9014-1D27EB1415F5}" type="presOf" srcId="{3083530B-5868-4A87-9CE8-D64D9D7ECDF4}" destId="{A9E6BF1A-DD5C-4C67-B344-20E730FE7FBC}" srcOrd="0" destOrd="0" presId="urn:microsoft.com/office/officeart/2005/8/layout/default"/>
    <dgm:cxn modelId="{3DCC52C2-EBB5-4F3D-AE3B-3AB4AD9407B7}" type="presOf" srcId="{F60AEB9F-7BA1-4AF9-86AE-1F8010ADED69}" destId="{51B6CBE4-88C9-42C9-9BE9-275DDEF70C24}" srcOrd="0" destOrd="0" presId="urn:microsoft.com/office/officeart/2005/8/layout/default"/>
    <dgm:cxn modelId="{29186CD8-8A8C-466A-B218-1C3A4C7D6B44}" srcId="{5AB215E7-B920-4377-A777-FB33C7AF8C7C}" destId="{3083530B-5868-4A87-9CE8-D64D9D7ECDF4}" srcOrd="2" destOrd="0" parTransId="{B583F208-2D98-4DB5-A5C9-400E7CA3B85A}" sibTransId="{7FD85110-E596-47F6-9C98-5C7188E102BE}"/>
    <dgm:cxn modelId="{D1ED5ADA-6819-4A32-A391-52BCD0E669B8}" srcId="{5AB215E7-B920-4377-A777-FB33C7AF8C7C}" destId="{F60AEB9F-7BA1-4AF9-86AE-1F8010ADED69}" srcOrd="0" destOrd="0" parTransId="{4687ECF6-E38C-4CF0-93C5-001135C1DAFA}" sibTransId="{A47E001A-EC3F-45C2-B3A8-397B0427155A}"/>
    <dgm:cxn modelId="{5D953AF4-E8AA-4102-BED1-E364BF80306B}" type="presOf" srcId="{5AB215E7-B920-4377-A777-FB33C7AF8C7C}" destId="{E78816BB-AC0D-4D13-A582-D16E5BB22D0B}" srcOrd="0" destOrd="0" presId="urn:microsoft.com/office/officeart/2005/8/layout/default"/>
    <dgm:cxn modelId="{C4740AFB-9E4F-44E9-8145-46C5D4AE4481}" type="presParOf" srcId="{E78816BB-AC0D-4D13-A582-D16E5BB22D0B}" destId="{51B6CBE4-88C9-42C9-9BE9-275DDEF70C24}" srcOrd="0" destOrd="0" presId="urn:microsoft.com/office/officeart/2005/8/layout/default"/>
    <dgm:cxn modelId="{EBCD17F6-88E8-4606-83ED-D7E46B5D5552}" type="presParOf" srcId="{E78816BB-AC0D-4D13-A582-D16E5BB22D0B}" destId="{2BCBF1EF-6341-4F21-9BF5-7E32E3FA69BA}" srcOrd="1" destOrd="0" presId="urn:microsoft.com/office/officeart/2005/8/layout/default"/>
    <dgm:cxn modelId="{49624760-9886-4D6A-BB28-E5BB6D07C156}" type="presParOf" srcId="{E78816BB-AC0D-4D13-A582-D16E5BB22D0B}" destId="{5EA53B72-1B04-4EDE-AE92-E7235572C135}" srcOrd="2" destOrd="0" presId="urn:microsoft.com/office/officeart/2005/8/layout/default"/>
    <dgm:cxn modelId="{38C6A170-408A-45FD-8313-8A87E6E9DEF2}" type="presParOf" srcId="{E78816BB-AC0D-4D13-A582-D16E5BB22D0B}" destId="{38316248-C495-4E93-AC72-2680E8D44413}" srcOrd="3" destOrd="0" presId="urn:microsoft.com/office/officeart/2005/8/layout/default"/>
    <dgm:cxn modelId="{01AEFA17-051F-4602-BDF3-06FFD39CA45E}" type="presParOf" srcId="{E78816BB-AC0D-4D13-A582-D16E5BB22D0B}" destId="{A9E6BF1A-DD5C-4C67-B344-20E730FE7FBC}" srcOrd="4" destOrd="0" presId="urn:microsoft.com/office/officeart/2005/8/layout/default"/>
    <dgm:cxn modelId="{6ADA7B29-34A9-4FEA-8C91-AA9958CD637A}" type="presParOf" srcId="{E78816BB-AC0D-4D13-A582-D16E5BB22D0B}" destId="{EC87C6E9-BE2A-4C1E-9D84-18A709FE20ED}" srcOrd="5" destOrd="0" presId="urn:microsoft.com/office/officeart/2005/8/layout/default"/>
    <dgm:cxn modelId="{0FB3667F-8D9A-4401-89C2-FB35ECBA6393}" type="presParOf" srcId="{E78816BB-AC0D-4D13-A582-D16E5BB22D0B}" destId="{62A7B686-6786-49BE-8E31-195123CAD05E}" srcOrd="6" destOrd="0" presId="urn:microsoft.com/office/officeart/2005/8/layout/default"/>
    <dgm:cxn modelId="{62ABA6D0-5BA5-4F92-9F6F-23C0E5DF7733}" type="presParOf" srcId="{E78816BB-AC0D-4D13-A582-D16E5BB22D0B}" destId="{D25C94AB-03B7-407D-AF1A-60BF35B10ADD}" srcOrd="7" destOrd="0" presId="urn:microsoft.com/office/officeart/2005/8/layout/default"/>
    <dgm:cxn modelId="{F165D4D8-0B35-4C44-B74A-849A921695C5}" type="presParOf" srcId="{E78816BB-AC0D-4D13-A582-D16E5BB22D0B}" destId="{853F83E6-3862-411E-8F0D-30AEFC67346A}"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B6CBE4-88C9-42C9-9BE9-275DDEF70C24}">
      <dsp:nvSpPr>
        <dsp:cNvPr id="0" name=""/>
        <dsp:cNvSpPr/>
      </dsp:nvSpPr>
      <dsp:spPr>
        <a:xfrm>
          <a:off x="0" y="804079"/>
          <a:ext cx="2931159" cy="1758696"/>
        </a:xfrm>
        <a:prstGeom prst="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Manager:</a:t>
          </a:r>
        </a:p>
        <a:p>
          <a:pPr marL="0" lvl="0" indent="0" algn="ctr" defTabSz="889000">
            <a:lnSpc>
              <a:spcPct val="90000"/>
            </a:lnSpc>
            <a:spcBef>
              <a:spcPct val="0"/>
            </a:spcBef>
            <a:spcAft>
              <a:spcPct val="35000"/>
            </a:spcAft>
            <a:buNone/>
          </a:pPr>
          <a:r>
            <a:rPr lang="en-PH" sz="2000" kern="1200" dirty="0"/>
            <a:t>JUVYLYN RIVERA</a:t>
          </a:r>
        </a:p>
      </dsp:txBody>
      <dsp:txXfrm>
        <a:off x="0" y="804079"/>
        <a:ext cx="2931159" cy="1758696"/>
      </dsp:txXfrm>
    </dsp:sp>
    <dsp:sp modelId="{5EA53B72-1B04-4EDE-AE92-E7235572C135}">
      <dsp:nvSpPr>
        <dsp:cNvPr id="0" name=""/>
        <dsp:cNvSpPr/>
      </dsp:nvSpPr>
      <dsp:spPr>
        <a:xfrm>
          <a:off x="3224276" y="804079"/>
          <a:ext cx="2931159" cy="1758696"/>
        </a:xfrm>
        <a:prstGeom prst="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Supervisor:</a:t>
          </a:r>
        </a:p>
        <a:p>
          <a:pPr marL="0" lvl="0" indent="0" algn="ctr" defTabSz="889000">
            <a:lnSpc>
              <a:spcPct val="90000"/>
            </a:lnSpc>
            <a:spcBef>
              <a:spcPct val="0"/>
            </a:spcBef>
            <a:spcAft>
              <a:spcPct val="35000"/>
            </a:spcAft>
            <a:buNone/>
          </a:pPr>
          <a:r>
            <a:rPr lang="en-US" sz="2000" kern="1200" dirty="0"/>
            <a:t>(Team Leader – To Hire)</a:t>
          </a:r>
          <a:endParaRPr lang="en-PH" sz="2000" kern="1200" dirty="0"/>
        </a:p>
      </dsp:txBody>
      <dsp:txXfrm>
        <a:off x="3224276" y="804079"/>
        <a:ext cx="2931159" cy="1758696"/>
      </dsp:txXfrm>
    </dsp:sp>
    <dsp:sp modelId="{A9E6BF1A-DD5C-4C67-B344-20E730FE7FBC}">
      <dsp:nvSpPr>
        <dsp:cNvPr id="0" name=""/>
        <dsp:cNvSpPr/>
      </dsp:nvSpPr>
      <dsp:spPr>
        <a:xfrm>
          <a:off x="6448552" y="804079"/>
          <a:ext cx="2931159" cy="1758696"/>
        </a:xfrm>
        <a:prstGeom prst="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Cleaning Staff:</a:t>
          </a:r>
        </a:p>
        <a:p>
          <a:pPr marL="0" lvl="0" indent="0" algn="ctr" defTabSz="889000">
            <a:lnSpc>
              <a:spcPct val="90000"/>
            </a:lnSpc>
            <a:spcBef>
              <a:spcPct val="0"/>
            </a:spcBef>
            <a:spcAft>
              <a:spcPct val="35000"/>
            </a:spcAft>
            <a:buNone/>
          </a:pPr>
          <a:r>
            <a:rPr lang="en-PH" sz="2000" kern="1200" dirty="0"/>
            <a:t>(Professional Cleaners)</a:t>
          </a:r>
        </a:p>
      </dsp:txBody>
      <dsp:txXfrm>
        <a:off x="6448552" y="804079"/>
        <a:ext cx="2931159" cy="1758696"/>
      </dsp:txXfrm>
    </dsp:sp>
    <dsp:sp modelId="{62A7B686-6786-49BE-8E31-195123CAD05E}">
      <dsp:nvSpPr>
        <dsp:cNvPr id="0" name=""/>
        <dsp:cNvSpPr/>
      </dsp:nvSpPr>
      <dsp:spPr>
        <a:xfrm>
          <a:off x="1612138" y="2855891"/>
          <a:ext cx="2931159" cy="1758696"/>
        </a:xfrm>
        <a:prstGeom prst="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Customers:</a:t>
          </a:r>
        </a:p>
        <a:p>
          <a:pPr marL="0" lvl="0" indent="0" algn="ctr" defTabSz="889000">
            <a:lnSpc>
              <a:spcPct val="90000"/>
            </a:lnSpc>
            <a:spcBef>
              <a:spcPct val="0"/>
            </a:spcBef>
            <a:spcAft>
              <a:spcPct val="35000"/>
            </a:spcAft>
            <a:buNone/>
          </a:pPr>
          <a:r>
            <a:rPr lang="en-PH" sz="2000" kern="1200" dirty="0"/>
            <a:t>Home, Officers Agencies</a:t>
          </a:r>
        </a:p>
      </dsp:txBody>
      <dsp:txXfrm>
        <a:off x="1612138" y="2855891"/>
        <a:ext cx="2931159" cy="1758696"/>
      </dsp:txXfrm>
    </dsp:sp>
    <dsp:sp modelId="{853F83E6-3862-411E-8F0D-30AEFC67346A}">
      <dsp:nvSpPr>
        <dsp:cNvPr id="0" name=""/>
        <dsp:cNvSpPr/>
      </dsp:nvSpPr>
      <dsp:spPr>
        <a:xfrm>
          <a:off x="4836414" y="2855891"/>
          <a:ext cx="2931159" cy="1758696"/>
        </a:xfrm>
        <a:prstGeom prst="rect">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More Hiring Positions</a:t>
          </a:r>
          <a:endParaRPr lang="en-PH" sz="2000" kern="1200" dirty="0"/>
        </a:p>
      </dsp:txBody>
      <dsp:txXfrm>
        <a:off x="4836414" y="2855891"/>
        <a:ext cx="2931159" cy="175869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8/13/2026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8/13/2026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8/13/2026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8/13/2026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8/13/2026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8/13/2026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C3646"/>
        </a:solidFill>
        <a:effectLst/>
      </p:bgPr>
    </p:bg>
    <p:spTree>
      <p:nvGrpSpPr>
        <p:cNvPr id="1" name=""/>
        <p:cNvGrpSpPr/>
        <p:nvPr/>
      </p:nvGrpSpPr>
      <p:grpSpPr>
        <a:xfrm>
          <a:off x="0" y="0"/>
          <a:ext cx="0" cy="0"/>
          <a:chOff x="0" y="0"/>
          <a:chExt cx="0" cy="0"/>
        </a:xfrm>
      </p:grpSpPr>
      <p:sp>
        <p:nvSpPr>
          <p:cNvPr id="2" name="Rectangle 1"/>
          <p:cNvSpPr/>
          <p:nvPr/>
        </p:nvSpPr>
        <p:spPr>
          <a:xfrm>
            <a:off x="731520" y="822960"/>
            <a:ext cx="109728" cy="521208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1051560" y="822960"/>
            <a:ext cx="184731" cy="677108"/>
          </a:xfrm>
          <a:prstGeom prst="rect">
            <a:avLst/>
          </a:prstGeom>
          <a:noFill/>
        </p:spPr>
        <p:txBody>
          <a:bodyPr wrap="none">
            <a:spAutoFit/>
          </a:bodyPr>
          <a:lstStyle/>
          <a:p>
            <a:pPr>
              <a:defRPr sz="3800" b="1">
                <a:solidFill>
                  <a:srgbClr val="FFFFFF"/>
                </a:solidFill>
              </a:defRPr>
            </a:pPr>
            <a:endParaRPr dirty="0"/>
          </a:p>
        </p:txBody>
      </p:sp>
      <p:sp>
        <p:nvSpPr>
          <p:cNvPr id="4" name="TextBox 3"/>
          <p:cNvSpPr txBox="1"/>
          <p:nvPr/>
        </p:nvSpPr>
        <p:spPr>
          <a:xfrm>
            <a:off x="1414692" y="2078137"/>
            <a:ext cx="9896492" cy="4693593"/>
          </a:xfrm>
          <a:prstGeom prst="rect">
            <a:avLst/>
          </a:prstGeom>
          <a:noFill/>
        </p:spPr>
        <p:txBody>
          <a:bodyPr wrap="square">
            <a:spAutoFit/>
          </a:bodyPr>
          <a:lstStyle/>
          <a:p>
            <a:pPr>
              <a:spcAft>
                <a:spcPts val="600"/>
              </a:spcAft>
              <a:defRPr sz="1700">
                <a:solidFill>
                  <a:srgbClr val="FFFFFF"/>
                </a:solidFill>
              </a:defRPr>
            </a:pPr>
            <a:r>
              <a:rPr dirty="0"/>
              <a:t>Name: JUVYLYN RIVERA</a:t>
            </a:r>
          </a:p>
          <a:p>
            <a:pPr>
              <a:spcAft>
                <a:spcPts val="600"/>
              </a:spcAft>
              <a:defRPr sz="1700">
                <a:solidFill>
                  <a:srgbClr val="FFFFFF"/>
                </a:solidFill>
              </a:defRPr>
            </a:pPr>
            <a:r>
              <a:rPr dirty="0"/>
              <a:t>Student ID: 2507996</a:t>
            </a:r>
          </a:p>
          <a:p>
            <a:pPr>
              <a:spcAft>
                <a:spcPts val="600"/>
              </a:spcAft>
              <a:defRPr sz="1700">
                <a:solidFill>
                  <a:srgbClr val="FFFFFF"/>
                </a:solidFill>
              </a:defRPr>
            </a:pPr>
            <a:r>
              <a:rPr dirty="0"/>
              <a:t>MOODLE CODE: LCLM400</a:t>
            </a:r>
            <a:r>
              <a:rPr lang="en-GB" dirty="0"/>
              <a:t>6</a:t>
            </a:r>
            <a:r>
              <a:rPr dirty="0"/>
              <a:t>-LON</a:t>
            </a:r>
          </a:p>
          <a:p>
            <a:pPr>
              <a:spcAft>
                <a:spcPts val="600"/>
              </a:spcAft>
              <a:defRPr sz="1700">
                <a:solidFill>
                  <a:srgbClr val="FFFFFF"/>
                </a:solidFill>
              </a:defRPr>
            </a:pPr>
            <a:r>
              <a:rPr dirty="0"/>
              <a:t>MODULE NAME</a:t>
            </a:r>
            <a:r>
              <a:rPr lang="en-GB" dirty="0"/>
              <a:t>: ENTERPRISE and ENTRPRENEURSHIP</a:t>
            </a:r>
            <a:endParaRPr dirty="0"/>
          </a:p>
          <a:p>
            <a:pPr>
              <a:spcAft>
                <a:spcPts val="600"/>
              </a:spcAft>
              <a:defRPr sz="1700">
                <a:solidFill>
                  <a:srgbClr val="FFFFFF"/>
                </a:solidFill>
              </a:defRPr>
            </a:pPr>
            <a:endParaRPr lang="en-GB" dirty="0"/>
          </a:p>
          <a:p>
            <a:pPr>
              <a:spcAft>
                <a:spcPts val="600"/>
              </a:spcAft>
              <a:defRPr sz="1700">
                <a:solidFill>
                  <a:srgbClr val="FFFFFF"/>
                </a:solidFill>
              </a:defRPr>
            </a:pPr>
            <a:r>
              <a:rPr lang="en-GB" sz="2800" dirty="0"/>
              <a:t>MANAGING ENTERPRISE in the 21st CENTURY</a:t>
            </a:r>
          </a:p>
          <a:p>
            <a:pPr>
              <a:spcAft>
                <a:spcPts val="600"/>
              </a:spcAft>
              <a:defRPr sz="1700">
                <a:solidFill>
                  <a:srgbClr val="FFFFFF"/>
                </a:solidFill>
              </a:defRPr>
            </a:pPr>
            <a:r>
              <a:rPr lang="en-GB" sz="2000" dirty="0"/>
              <a:t>Business Plan–SPARKLE Cleaning Services Ltd</a:t>
            </a:r>
          </a:p>
          <a:p>
            <a:pPr>
              <a:spcAft>
                <a:spcPts val="600"/>
              </a:spcAft>
              <a:defRPr sz="1500">
                <a:solidFill>
                  <a:srgbClr val="FFFFFF"/>
                </a:solidFill>
              </a:defRPr>
            </a:pPr>
            <a:r>
              <a:rPr lang="en-GB" sz="2000" dirty="0"/>
              <a:t>Company Name: </a:t>
            </a:r>
            <a:r>
              <a:rPr lang="en-GB" sz="2000" dirty="0" err="1"/>
              <a:t>SparklePro</a:t>
            </a:r>
            <a:r>
              <a:rPr lang="en-GB" sz="2000" dirty="0"/>
              <a:t> Cleaning Services Ltd Website: www.sparkleprocleaning.co.uk (sparkleprocleaning.co.uk in Bing)</a:t>
            </a:r>
          </a:p>
          <a:p>
            <a:pPr>
              <a:spcAft>
                <a:spcPts val="600"/>
              </a:spcAft>
              <a:defRPr sz="1700">
                <a:solidFill>
                  <a:srgbClr val="FFFFFF"/>
                </a:solidFill>
              </a:defRPr>
            </a:pPr>
            <a:r>
              <a:rPr lang="en-GB" sz="2000" dirty="0"/>
              <a:t>Capital Investment: £50,000.00</a:t>
            </a:r>
          </a:p>
          <a:p>
            <a:pPr>
              <a:spcAft>
                <a:spcPts val="600"/>
              </a:spcAft>
              <a:defRPr sz="1700">
                <a:solidFill>
                  <a:srgbClr val="FFFFFF"/>
                </a:solidFill>
              </a:defRPr>
            </a:pPr>
            <a:endParaRPr lang="en-GB" dirty="0"/>
          </a:p>
          <a:p>
            <a:pPr>
              <a:spcAft>
                <a:spcPts val="600"/>
              </a:spcAft>
              <a:defRPr sz="1700">
                <a:solidFill>
                  <a:srgbClr val="FFFFFF"/>
                </a:solidFill>
              </a:defRPr>
            </a:pPr>
            <a:r>
              <a:rPr lang="en-GB" dirty="0"/>
              <a:t>SUBMISSION DATE: JULY 27,20</a:t>
            </a:r>
          </a:p>
          <a:p>
            <a:pPr>
              <a:spcAft>
                <a:spcPts val="600"/>
              </a:spcAft>
              <a:defRPr sz="1700">
                <a:solidFill>
                  <a:srgbClr val="FFFFFF"/>
                </a:solidFill>
              </a:defRPr>
            </a:pPr>
            <a:r>
              <a:rPr lang="en-GB" dirty="0"/>
              <a:t>Lecturer: RIAZ BHATTI</a:t>
            </a:r>
            <a:endParaRPr dirty="0"/>
          </a:p>
        </p:txBody>
      </p:sp>
      <p:pic>
        <p:nvPicPr>
          <p:cNvPr id="9" name="Picture 8">
            <a:extLst>
              <a:ext uri="{FF2B5EF4-FFF2-40B4-BE49-F238E27FC236}">
                <a16:creationId xmlns:a16="http://schemas.microsoft.com/office/drawing/2014/main" id="{1E3D3769-EA99-1469-23D1-2016FB17038E}"/>
              </a:ext>
            </a:extLst>
          </p:cNvPr>
          <p:cNvPicPr>
            <a:picLocks noChangeAspect="1"/>
          </p:cNvPicPr>
          <p:nvPr/>
        </p:nvPicPr>
        <p:blipFill>
          <a:blip r:embed="rId2"/>
          <a:stretch>
            <a:fillRect/>
          </a:stretch>
        </p:blipFill>
        <p:spPr>
          <a:xfrm>
            <a:off x="7674820" y="237090"/>
            <a:ext cx="2791215" cy="117173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10972800" cy="640080"/>
          </a:xfrm>
          <a:prstGeom prst="rect">
            <a:avLst/>
          </a:prstGeom>
          <a:noFill/>
        </p:spPr>
        <p:txBody>
          <a:bodyPr wrap="none">
            <a:spAutoFit/>
          </a:bodyPr>
          <a:lstStyle/>
          <a:p>
            <a:pPr>
              <a:defRPr sz="2700" b="1">
                <a:solidFill>
                  <a:srgbClr val="1C3646"/>
                </a:solidFill>
              </a:defRPr>
            </a:pPr>
            <a:r>
              <a:t>Executive Summary</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5" name="TextBox 4"/>
          <p:cNvSpPr txBox="1"/>
          <p:nvPr/>
        </p:nvSpPr>
        <p:spPr>
          <a:xfrm>
            <a:off x="731520" y="1325880"/>
            <a:ext cx="10698480" cy="1474763"/>
          </a:xfrm>
          <a:prstGeom prst="rect">
            <a:avLst/>
          </a:prstGeom>
          <a:noFill/>
        </p:spPr>
        <p:txBody>
          <a:bodyPr wrap="square">
            <a:spAutoFit/>
          </a:bodyPr>
          <a:lstStyle/>
          <a:p>
            <a:pPr>
              <a:spcAft>
                <a:spcPts val="700"/>
              </a:spcAft>
              <a:defRPr sz="1400">
                <a:solidFill>
                  <a:srgbClr val="282C2F"/>
                </a:solidFill>
              </a:defRPr>
            </a:pPr>
            <a:r>
              <a:rPr dirty="0" err="1"/>
              <a:t>SparklePro</a:t>
            </a:r>
            <a:r>
              <a:rPr dirty="0"/>
              <a:t> Cleaning Services Ltd is a London-based residential and commercial cleaning company offering high-quality, reliable, and eco-friendly cleaning services. With a start-up capital of £50,000, the business aims to secure 50 recurring clients within the first year, achieve monthly revenue of £10,000 by month 10, and break even within 12 months.</a:t>
            </a:r>
          </a:p>
          <a:p>
            <a:pPr>
              <a:spcAft>
                <a:spcPts val="700"/>
              </a:spcAft>
              <a:defRPr sz="1400">
                <a:solidFill>
                  <a:srgbClr val="282C2F"/>
                </a:solidFill>
              </a:defRPr>
            </a:pPr>
            <a:r>
              <a:rPr dirty="0"/>
              <a:t>Our services include home cleaning, office cleaning, deep cleaning, end-of-tenancy cleaning, and carpet care. We differentiate ourselves through eco-friendly products, trained staff, flexible packages, and excellent customer service. Long-term plans include expanding to additional boroughs and introducing </a:t>
            </a:r>
            <a:r>
              <a:rPr lang="en-GB"/>
              <a:t>specialized</a:t>
            </a:r>
            <a:r>
              <a:rPr dirty="0"/>
              <a:t> cleaning services.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69392" y="365760"/>
            <a:ext cx="10972800" cy="640080"/>
          </a:xfrm>
          <a:prstGeom prst="rect">
            <a:avLst/>
          </a:prstGeom>
          <a:noFill/>
        </p:spPr>
        <p:txBody>
          <a:bodyPr wrap="none">
            <a:spAutoFit/>
          </a:bodyPr>
          <a:lstStyle/>
          <a:p>
            <a:pPr>
              <a:defRPr sz="2700" b="1">
                <a:solidFill>
                  <a:srgbClr val="1C3646"/>
                </a:solidFill>
              </a:defRPr>
            </a:pPr>
            <a:r>
              <a:t>Business Concept</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5" name="TextBox 4"/>
          <p:cNvSpPr txBox="1"/>
          <p:nvPr/>
        </p:nvSpPr>
        <p:spPr>
          <a:xfrm>
            <a:off x="731520" y="1325880"/>
            <a:ext cx="10698480" cy="5570756"/>
          </a:xfrm>
          <a:prstGeom prst="rect">
            <a:avLst/>
          </a:prstGeom>
          <a:noFill/>
        </p:spPr>
        <p:txBody>
          <a:bodyPr wrap="square">
            <a:spAutoFit/>
          </a:bodyPr>
          <a:lstStyle/>
          <a:p>
            <a:pPr>
              <a:spcAft>
                <a:spcPts val="700"/>
              </a:spcAft>
              <a:defRPr sz="1400">
                <a:solidFill>
                  <a:srgbClr val="282C2F"/>
                </a:solidFill>
              </a:defRPr>
            </a:pPr>
            <a:r>
              <a:rPr dirty="0"/>
              <a:t>The business concept of </a:t>
            </a:r>
            <a:r>
              <a:rPr dirty="0" err="1"/>
              <a:t>SparklePro</a:t>
            </a:r>
            <a:r>
              <a:rPr dirty="0"/>
              <a:t> Cleaning Services Ltd is to provide reliable, affordable, and eco-friendly cleaning services for residential and commercial customers across London. The company will focus on customers who need trustworthy and flexible cleaning support, including busy professionals, families, landlords, estate agents, small offices, and retail businesses. </a:t>
            </a:r>
            <a:r>
              <a:rPr dirty="0" err="1"/>
              <a:t>SparklePro</a:t>
            </a:r>
            <a:r>
              <a:rPr dirty="0"/>
              <a:t> will create value by offering trained cleaning staff, safe cleaning products, flexible booking options, and high standards of customer service. The business will generate income through hourly cleaning rates, fixed service packages, recurring cleaning contracts, and specialist services such as deep cleaning, end-of-tenancy cleaning, and carpet care.</a:t>
            </a:r>
            <a:endParaRPr lang="en-US" dirty="0"/>
          </a:p>
          <a:p>
            <a:pPr>
              <a:spcAft>
                <a:spcPts val="700"/>
              </a:spcAft>
              <a:defRPr sz="1600">
                <a:solidFill>
                  <a:srgbClr val="282C2F"/>
                </a:solidFill>
              </a:defRPr>
            </a:pPr>
            <a:r>
              <a:rPr lang="en-US" b="1" dirty="0"/>
              <a:t>Business Description</a:t>
            </a:r>
          </a:p>
          <a:p>
            <a:pPr>
              <a:spcAft>
                <a:spcPts val="700"/>
              </a:spcAft>
              <a:defRPr sz="1400">
                <a:solidFill>
                  <a:srgbClr val="282C2F"/>
                </a:solidFill>
              </a:defRPr>
            </a:pPr>
            <a:r>
              <a:rPr lang="en-US" dirty="0" err="1"/>
              <a:t>SparklePro</a:t>
            </a:r>
            <a:r>
              <a:rPr lang="en-US" dirty="0"/>
              <a:t> Cleaning Services Ltd provides professional cleaning solutions for households, offices, retail spaces, and property management companies. Our mission is to deliver consistent, high-quality cleaning using safe and eco-friendly products.</a:t>
            </a:r>
          </a:p>
          <a:p>
            <a:pPr>
              <a:spcAft>
                <a:spcPts val="700"/>
              </a:spcAft>
              <a:defRPr sz="1600">
                <a:solidFill>
                  <a:srgbClr val="282C2F"/>
                </a:solidFill>
              </a:defRPr>
            </a:pPr>
            <a:r>
              <a:rPr lang="en-US" b="1" dirty="0"/>
              <a:t>Product Description</a:t>
            </a:r>
          </a:p>
          <a:p>
            <a:pPr>
              <a:spcAft>
                <a:spcPts val="700"/>
              </a:spcAft>
              <a:defRPr sz="1600">
                <a:solidFill>
                  <a:srgbClr val="282C2F"/>
                </a:solidFill>
              </a:defRPr>
            </a:pPr>
            <a:r>
              <a:rPr lang="en-US" dirty="0"/>
              <a:t>Services offered:</a:t>
            </a:r>
          </a:p>
          <a:p>
            <a:pPr marL="285750" indent="-285750">
              <a:spcAft>
                <a:spcPts val="700"/>
              </a:spcAft>
              <a:buFont typeface="Arial" panose="020B0604020202020204" pitchFamily="34" charset="0"/>
              <a:buChar char="•"/>
              <a:defRPr sz="1600">
                <a:solidFill>
                  <a:srgbClr val="282C2F"/>
                </a:solidFill>
              </a:defRPr>
            </a:pPr>
            <a:r>
              <a:rPr lang="en-US" dirty="0"/>
              <a:t>Regular home cleaning</a:t>
            </a:r>
          </a:p>
          <a:p>
            <a:pPr marL="285750" indent="-285750">
              <a:spcAft>
                <a:spcPts val="700"/>
              </a:spcAft>
              <a:buFont typeface="Arial" panose="020B0604020202020204" pitchFamily="34" charset="0"/>
              <a:buChar char="•"/>
              <a:defRPr sz="1600">
                <a:solidFill>
                  <a:srgbClr val="282C2F"/>
                </a:solidFill>
              </a:defRPr>
            </a:pPr>
            <a:r>
              <a:rPr lang="en-US" dirty="0"/>
              <a:t>Deep cleaning</a:t>
            </a:r>
          </a:p>
          <a:p>
            <a:pPr marL="285750" indent="-285750">
              <a:spcAft>
                <a:spcPts val="700"/>
              </a:spcAft>
              <a:buFont typeface="Arial" panose="020B0604020202020204" pitchFamily="34" charset="0"/>
              <a:buChar char="•"/>
              <a:defRPr sz="1600">
                <a:solidFill>
                  <a:srgbClr val="282C2F"/>
                </a:solidFill>
              </a:defRPr>
            </a:pPr>
            <a:r>
              <a:rPr lang="en-US" dirty="0"/>
              <a:t>End-of-tenancy cleaning</a:t>
            </a:r>
          </a:p>
          <a:p>
            <a:pPr marL="285750" indent="-285750">
              <a:spcAft>
                <a:spcPts val="700"/>
              </a:spcAft>
              <a:buFont typeface="Arial" panose="020B0604020202020204" pitchFamily="34" charset="0"/>
              <a:buChar char="•"/>
              <a:defRPr sz="1600">
                <a:solidFill>
                  <a:srgbClr val="282C2F"/>
                </a:solidFill>
              </a:defRPr>
            </a:pPr>
            <a:r>
              <a:rPr lang="en-US" dirty="0"/>
              <a:t>Office and commercial cleaning</a:t>
            </a:r>
          </a:p>
          <a:p>
            <a:pPr marL="285750" indent="-285750">
              <a:spcAft>
                <a:spcPts val="700"/>
              </a:spcAft>
              <a:buFont typeface="Arial" panose="020B0604020202020204" pitchFamily="34" charset="0"/>
              <a:buChar char="•"/>
              <a:defRPr sz="1600">
                <a:solidFill>
                  <a:srgbClr val="282C2F"/>
                </a:solidFill>
              </a:defRPr>
            </a:pPr>
            <a:r>
              <a:rPr lang="en-US" dirty="0"/>
              <a:t>Carpet and upholstery cleaning</a:t>
            </a:r>
          </a:p>
          <a:p>
            <a:pPr marL="285750" indent="-285750">
              <a:spcAft>
                <a:spcPts val="700"/>
              </a:spcAft>
              <a:buFont typeface="Arial" panose="020B0604020202020204" pitchFamily="34" charset="0"/>
              <a:buChar char="•"/>
              <a:defRPr sz="1600">
                <a:solidFill>
                  <a:srgbClr val="282C2F"/>
                </a:solidFill>
              </a:defRPr>
            </a:pPr>
            <a:r>
              <a:rPr lang="en-US" dirty="0"/>
              <a:t>Eco-friendly cleaning packages</a:t>
            </a:r>
          </a:p>
          <a:p>
            <a:pPr marL="285750" indent="-285750">
              <a:spcAft>
                <a:spcPts val="700"/>
              </a:spcAft>
              <a:buFont typeface="Arial" panose="020B0604020202020204" pitchFamily="34" charset="0"/>
              <a:buChar char="•"/>
              <a:defRPr sz="1600">
                <a:solidFill>
                  <a:srgbClr val="282C2F"/>
                </a:solidFill>
              </a:defRPr>
            </a:pPr>
            <a:r>
              <a:rPr lang="en-US" dirty="0"/>
              <a:t>Custom business cleaning plan</a:t>
            </a:r>
          </a:p>
          <a:p>
            <a:pPr>
              <a:spcAft>
                <a:spcPts val="700"/>
              </a:spcAft>
              <a:defRPr sz="1400">
                <a:solidFill>
                  <a:srgbClr val="282C2F"/>
                </a:solidFill>
              </a:defRPr>
            </a:pP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5846280" cy="539496"/>
          </a:xfrm>
          <a:prstGeom prst="rect">
            <a:avLst/>
          </a:prstGeom>
          <a:noFill/>
        </p:spPr>
        <p:txBody>
          <a:bodyPr wrap="none">
            <a:normAutofit/>
          </a:bodyPr>
          <a:lstStyle/>
          <a:p>
            <a:pPr>
              <a:defRPr sz="2700" b="1">
                <a:solidFill>
                  <a:srgbClr val="1C3646"/>
                </a:solidFill>
              </a:defRPr>
            </a:pPr>
            <a:r>
              <a:rPr lang="en-US" dirty="0"/>
              <a:t>Business Objectives(SMART Objectives)</a:t>
            </a:r>
            <a:endParaRPr dirty="0"/>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5" name="TextBox 4"/>
          <p:cNvSpPr txBox="1"/>
          <p:nvPr/>
        </p:nvSpPr>
        <p:spPr>
          <a:xfrm>
            <a:off x="685800" y="1325880"/>
            <a:ext cx="5303520" cy="2018501"/>
          </a:xfrm>
          <a:prstGeom prst="rect">
            <a:avLst/>
          </a:prstGeom>
          <a:noFill/>
        </p:spPr>
        <p:txBody>
          <a:bodyPr wrap="square">
            <a:spAutoFit/>
          </a:bodyPr>
          <a:lstStyle/>
          <a:p>
            <a:pPr>
              <a:spcAft>
                <a:spcPts val="700"/>
              </a:spcAft>
              <a:defRPr sz="1600">
                <a:solidFill>
                  <a:srgbClr val="282C2F"/>
                </a:solidFill>
              </a:defRPr>
            </a:pPr>
            <a:r>
              <a:rPr b="1" dirty="0"/>
              <a:t>Short-Term Objectives (less than a year)</a:t>
            </a:r>
          </a:p>
          <a:p>
            <a:pPr marL="285750" indent="-285750">
              <a:spcAft>
                <a:spcPts val="700"/>
              </a:spcAft>
              <a:buFont typeface="Arial" panose="020B0604020202020204" pitchFamily="34" charset="0"/>
              <a:buChar char="•"/>
              <a:defRPr sz="1600">
                <a:solidFill>
                  <a:srgbClr val="282C2F"/>
                </a:solidFill>
              </a:defRPr>
            </a:pPr>
            <a:r>
              <a:rPr dirty="0"/>
              <a:t>Secure 50 recurring clients within 12 months.</a:t>
            </a:r>
          </a:p>
          <a:p>
            <a:pPr marL="285750" indent="-285750">
              <a:spcAft>
                <a:spcPts val="700"/>
              </a:spcAft>
              <a:buFont typeface="Arial" panose="020B0604020202020204" pitchFamily="34" charset="0"/>
              <a:buChar char="•"/>
              <a:defRPr sz="1600">
                <a:solidFill>
                  <a:srgbClr val="282C2F"/>
                </a:solidFill>
              </a:defRPr>
            </a:pPr>
            <a:r>
              <a:rPr dirty="0"/>
              <a:t>Achieve monthly revenue of £10,000 by month 10.</a:t>
            </a:r>
          </a:p>
          <a:p>
            <a:pPr marL="285750" indent="-285750">
              <a:spcAft>
                <a:spcPts val="700"/>
              </a:spcAft>
              <a:buFont typeface="Arial" panose="020B0604020202020204" pitchFamily="34" charset="0"/>
              <a:buChar char="•"/>
              <a:defRPr sz="1600">
                <a:solidFill>
                  <a:srgbClr val="282C2F"/>
                </a:solidFill>
              </a:defRPr>
            </a:pPr>
            <a:r>
              <a:rPr dirty="0"/>
              <a:t>Hire and train 6 cleaning staff within 6 months.</a:t>
            </a:r>
          </a:p>
          <a:p>
            <a:pPr marL="285750" indent="-285750">
              <a:spcAft>
                <a:spcPts val="700"/>
              </a:spcAft>
              <a:buFont typeface="Arial" panose="020B0604020202020204" pitchFamily="34" charset="0"/>
              <a:buChar char="•"/>
              <a:defRPr sz="1600">
                <a:solidFill>
                  <a:srgbClr val="282C2F"/>
                </a:solidFill>
              </a:defRPr>
            </a:pPr>
            <a:r>
              <a:rPr dirty="0"/>
              <a:t>Establish partnerships with 3 estate agents.</a:t>
            </a:r>
          </a:p>
          <a:p>
            <a:pPr marL="285750" indent="-285750">
              <a:spcAft>
                <a:spcPts val="700"/>
              </a:spcAft>
              <a:buFont typeface="Arial" panose="020B0604020202020204" pitchFamily="34" charset="0"/>
              <a:buChar char="•"/>
              <a:defRPr sz="1600">
                <a:solidFill>
                  <a:srgbClr val="282C2F"/>
                </a:solidFill>
              </a:defRPr>
            </a:pPr>
            <a:r>
              <a:rPr dirty="0"/>
              <a:t>Launch website and booking system within 2 months.</a:t>
            </a:r>
          </a:p>
        </p:txBody>
      </p:sp>
      <p:sp>
        <p:nvSpPr>
          <p:cNvPr id="6" name="TextBox 5"/>
          <p:cNvSpPr txBox="1"/>
          <p:nvPr/>
        </p:nvSpPr>
        <p:spPr>
          <a:xfrm>
            <a:off x="6172200" y="1325880"/>
            <a:ext cx="5303520" cy="2018501"/>
          </a:xfrm>
          <a:prstGeom prst="rect">
            <a:avLst/>
          </a:prstGeom>
          <a:noFill/>
        </p:spPr>
        <p:txBody>
          <a:bodyPr wrap="square">
            <a:spAutoFit/>
          </a:bodyPr>
          <a:lstStyle/>
          <a:p>
            <a:pPr>
              <a:spcAft>
                <a:spcPts val="700"/>
              </a:spcAft>
              <a:defRPr sz="1600">
                <a:solidFill>
                  <a:srgbClr val="282C2F"/>
                </a:solidFill>
              </a:defRPr>
            </a:pPr>
            <a:r>
              <a:rPr b="1" dirty="0"/>
              <a:t>Long-Term Objectives (more than a year)</a:t>
            </a:r>
          </a:p>
          <a:p>
            <a:pPr marL="285750" indent="-285750">
              <a:spcAft>
                <a:spcPts val="700"/>
              </a:spcAft>
              <a:buFont typeface="Arial" panose="020B0604020202020204" pitchFamily="34" charset="0"/>
              <a:buChar char="•"/>
              <a:defRPr sz="1600">
                <a:solidFill>
                  <a:srgbClr val="282C2F"/>
                </a:solidFill>
              </a:defRPr>
            </a:pPr>
            <a:r>
              <a:rPr dirty="0"/>
              <a:t>Expand to two additional boroughs by year 3.</a:t>
            </a:r>
          </a:p>
          <a:p>
            <a:pPr marL="285750" indent="-285750">
              <a:spcAft>
                <a:spcPts val="700"/>
              </a:spcAft>
              <a:buFont typeface="Arial" panose="020B0604020202020204" pitchFamily="34" charset="0"/>
              <a:buChar char="•"/>
              <a:defRPr sz="1600">
                <a:solidFill>
                  <a:srgbClr val="282C2F"/>
                </a:solidFill>
              </a:defRPr>
            </a:pPr>
            <a:r>
              <a:rPr dirty="0"/>
              <a:t>Increase client base to 200 recurring customers.</a:t>
            </a:r>
          </a:p>
          <a:p>
            <a:pPr marL="285750" indent="-285750">
              <a:spcAft>
                <a:spcPts val="700"/>
              </a:spcAft>
              <a:buFont typeface="Arial" panose="020B0604020202020204" pitchFamily="34" charset="0"/>
              <a:buChar char="•"/>
              <a:defRPr sz="1600">
                <a:solidFill>
                  <a:srgbClr val="282C2F"/>
                </a:solidFill>
              </a:defRPr>
            </a:pPr>
            <a:r>
              <a:rPr dirty="0"/>
              <a:t>Introduce industrial cleaning services.</a:t>
            </a:r>
          </a:p>
          <a:p>
            <a:pPr marL="285750" indent="-285750">
              <a:spcAft>
                <a:spcPts val="700"/>
              </a:spcAft>
              <a:buFont typeface="Arial" panose="020B0604020202020204" pitchFamily="34" charset="0"/>
              <a:buChar char="•"/>
              <a:defRPr sz="1600">
                <a:solidFill>
                  <a:srgbClr val="282C2F"/>
                </a:solidFill>
              </a:defRPr>
            </a:pPr>
            <a:r>
              <a:rPr dirty="0"/>
              <a:t>Achieve annual revenue of £250,000 by year 3.</a:t>
            </a:r>
          </a:p>
          <a:p>
            <a:pPr marL="285750" indent="-285750">
              <a:spcAft>
                <a:spcPts val="700"/>
              </a:spcAft>
              <a:buFont typeface="Arial" panose="020B0604020202020204" pitchFamily="34" charset="0"/>
              <a:buChar char="•"/>
              <a:defRPr sz="1600">
                <a:solidFill>
                  <a:srgbClr val="282C2F"/>
                </a:solidFill>
              </a:defRPr>
            </a:pPr>
            <a:r>
              <a:rPr dirty="0"/>
              <a:t>Build a fleet of company vehicles.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85800" y="227366"/>
            <a:ext cx="6272999" cy="1410643"/>
          </a:xfrm>
          <a:prstGeom prst="rect">
            <a:avLst/>
          </a:prstGeom>
          <a:noFill/>
        </p:spPr>
        <p:txBody>
          <a:bodyPr wrap="none">
            <a:spAutoFit/>
          </a:bodyPr>
          <a:lstStyle/>
          <a:p>
            <a:pPr>
              <a:spcAft>
                <a:spcPts val="700"/>
              </a:spcAft>
              <a:defRPr sz="1600">
                <a:solidFill>
                  <a:srgbClr val="282C2F"/>
                </a:solidFill>
              </a:defRPr>
            </a:pPr>
            <a:r>
              <a:rPr lang="en-PH" sz="2700" b="1" dirty="0"/>
              <a:t>Market Analysis and Marketing Plan</a:t>
            </a:r>
          </a:p>
          <a:p>
            <a:pPr>
              <a:spcAft>
                <a:spcPts val="700"/>
              </a:spcAft>
              <a:defRPr sz="1600">
                <a:solidFill>
                  <a:srgbClr val="282C2F"/>
                </a:solidFill>
              </a:defRPr>
            </a:pPr>
            <a:r>
              <a:rPr lang="en-US" sz="2000" b="1" dirty="0"/>
              <a:t>Market Analysis (Competitors, Customers, Target Groups)</a:t>
            </a:r>
          </a:p>
          <a:p>
            <a:pPr>
              <a:spcAft>
                <a:spcPts val="700"/>
              </a:spcAft>
              <a:defRPr sz="1600">
                <a:solidFill>
                  <a:srgbClr val="282C2F"/>
                </a:solidFill>
              </a:defRPr>
            </a:pPr>
            <a:endParaRPr lang="en-PH" sz="2700" b="1" dirty="0"/>
          </a:p>
        </p:txBody>
      </p:sp>
      <p:sp>
        <p:nvSpPr>
          <p:cNvPr id="4" name="TextBox 3"/>
          <p:cNvSpPr txBox="1"/>
          <p:nvPr/>
        </p:nvSpPr>
        <p:spPr>
          <a:xfrm>
            <a:off x="669758" y="1129043"/>
            <a:ext cx="10789920" cy="274320"/>
          </a:xfrm>
          <a:prstGeom prst="rect">
            <a:avLst/>
          </a:prstGeom>
          <a:noFill/>
        </p:spPr>
        <p:txBody>
          <a:bodyPr wrap="none">
            <a:spAutoFit/>
          </a:bodyPr>
          <a:lstStyle/>
          <a:p>
            <a:pPr>
              <a:defRPr sz="1100">
                <a:solidFill>
                  <a:srgbClr val="646E73"/>
                </a:solidFill>
              </a:defRPr>
            </a:pPr>
            <a:r>
              <a:rPr dirty="0" err="1"/>
              <a:t>SparklePro</a:t>
            </a:r>
            <a:r>
              <a:rPr dirty="0"/>
              <a:t> Cleaning Services Ltd</a:t>
            </a:r>
          </a:p>
        </p:txBody>
      </p:sp>
      <p:sp>
        <p:nvSpPr>
          <p:cNvPr id="5" name="TextBox 4"/>
          <p:cNvSpPr txBox="1"/>
          <p:nvPr/>
        </p:nvSpPr>
        <p:spPr>
          <a:xfrm>
            <a:off x="685800" y="1325880"/>
            <a:ext cx="5303520" cy="4370427"/>
          </a:xfrm>
          <a:prstGeom prst="rect">
            <a:avLst/>
          </a:prstGeom>
          <a:noFill/>
        </p:spPr>
        <p:txBody>
          <a:bodyPr wrap="square">
            <a:spAutoFit/>
          </a:bodyPr>
          <a:lstStyle/>
          <a:p>
            <a:pPr>
              <a:spcAft>
                <a:spcPts val="700"/>
              </a:spcAft>
              <a:defRPr sz="1600">
                <a:solidFill>
                  <a:srgbClr val="282C2F"/>
                </a:solidFill>
              </a:defRPr>
            </a:pPr>
            <a:r>
              <a:rPr b="1" dirty="0"/>
              <a:t>Competitors</a:t>
            </a:r>
          </a:p>
          <a:p>
            <a:pPr marL="285750" indent="-285750">
              <a:spcAft>
                <a:spcPts val="700"/>
              </a:spcAft>
              <a:buFont typeface="Arial" panose="020B0604020202020204" pitchFamily="34" charset="0"/>
              <a:buChar char="•"/>
              <a:defRPr sz="1600">
                <a:solidFill>
                  <a:srgbClr val="282C2F"/>
                </a:solidFill>
              </a:defRPr>
            </a:pPr>
            <a:r>
              <a:rPr dirty="0"/>
              <a:t>Fantastic Cleaners</a:t>
            </a:r>
          </a:p>
          <a:p>
            <a:pPr marL="285750" indent="-285750">
              <a:spcAft>
                <a:spcPts val="700"/>
              </a:spcAft>
              <a:buFont typeface="Arial" panose="020B0604020202020204" pitchFamily="34" charset="0"/>
              <a:buChar char="•"/>
              <a:defRPr sz="1600">
                <a:solidFill>
                  <a:srgbClr val="282C2F"/>
                </a:solidFill>
              </a:defRPr>
            </a:pPr>
            <a:r>
              <a:rPr dirty="0"/>
              <a:t>Molly Maid</a:t>
            </a:r>
          </a:p>
          <a:p>
            <a:pPr marL="285750" indent="-285750">
              <a:spcAft>
                <a:spcPts val="700"/>
              </a:spcAft>
              <a:buFont typeface="Arial" panose="020B0604020202020204" pitchFamily="34" charset="0"/>
              <a:buChar char="•"/>
              <a:defRPr sz="1600">
                <a:solidFill>
                  <a:srgbClr val="282C2F"/>
                </a:solidFill>
              </a:defRPr>
            </a:pPr>
            <a:r>
              <a:rPr dirty="0"/>
              <a:t>Local independent cleaners</a:t>
            </a:r>
          </a:p>
          <a:p>
            <a:pPr marL="285750" indent="-285750">
              <a:spcAft>
                <a:spcPts val="700"/>
              </a:spcAft>
              <a:buFont typeface="Arial" panose="020B0604020202020204" pitchFamily="34" charset="0"/>
              <a:buChar char="•"/>
              <a:defRPr sz="1600">
                <a:solidFill>
                  <a:srgbClr val="282C2F"/>
                </a:solidFill>
              </a:defRPr>
            </a:pPr>
            <a:r>
              <a:rPr dirty="0"/>
              <a:t>Franchise cleaning companies</a:t>
            </a:r>
          </a:p>
          <a:p>
            <a:pPr>
              <a:spcAft>
                <a:spcPts val="700"/>
              </a:spcAft>
              <a:defRPr sz="1600">
                <a:solidFill>
                  <a:srgbClr val="282C2F"/>
                </a:solidFill>
              </a:defRPr>
            </a:pPr>
            <a:r>
              <a:rPr b="1" dirty="0"/>
              <a:t>Customers</a:t>
            </a:r>
          </a:p>
          <a:p>
            <a:pPr marL="285750" indent="-285750">
              <a:spcAft>
                <a:spcPts val="700"/>
              </a:spcAft>
              <a:buFont typeface="Arial" panose="020B0604020202020204" pitchFamily="34" charset="0"/>
              <a:buChar char="•"/>
              <a:defRPr sz="1600">
                <a:solidFill>
                  <a:srgbClr val="282C2F"/>
                </a:solidFill>
              </a:defRPr>
            </a:pPr>
            <a:r>
              <a:rPr dirty="0"/>
              <a:t>Busy professionals</a:t>
            </a:r>
          </a:p>
          <a:p>
            <a:pPr marL="285750" indent="-285750">
              <a:spcAft>
                <a:spcPts val="700"/>
              </a:spcAft>
              <a:buFont typeface="Arial" panose="020B0604020202020204" pitchFamily="34" charset="0"/>
              <a:buChar char="•"/>
              <a:defRPr sz="1600">
                <a:solidFill>
                  <a:srgbClr val="282C2F"/>
                </a:solidFill>
              </a:defRPr>
            </a:pPr>
            <a:r>
              <a:rPr dirty="0"/>
              <a:t>Families</a:t>
            </a:r>
            <a:endParaRPr lang="en-US" dirty="0"/>
          </a:p>
          <a:p>
            <a:pPr marL="285750" indent="-285750">
              <a:spcAft>
                <a:spcPts val="700"/>
              </a:spcAft>
              <a:buFont typeface="Arial" panose="020B0604020202020204" pitchFamily="34" charset="0"/>
              <a:buChar char="•"/>
              <a:defRPr sz="1600">
                <a:solidFill>
                  <a:srgbClr val="282C2F"/>
                </a:solidFill>
              </a:defRPr>
            </a:pPr>
            <a:r>
              <a:rPr lang="en-US" dirty="0"/>
              <a:t>Estate agents</a:t>
            </a:r>
          </a:p>
          <a:p>
            <a:pPr marL="285750" indent="-285750">
              <a:spcAft>
                <a:spcPts val="700"/>
              </a:spcAft>
              <a:buFont typeface="Arial" panose="020B0604020202020204" pitchFamily="34" charset="0"/>
              <a:buChar char="•"/>
              <a:defRPr sz="1600">
                <a:solidFill>
                  <a:srgbClr val="282C2F"/>
                </a:solidFill>
              </a:defRPr>
            </a:pPr>
            <a:r>
              <a:rPr lang="en-US" dirty="0"/>
              <a:t>Small businesses</a:t>
            </a:r>
          </a:p>
          <a:p>
            <a:pPr marL="285750" indent="-285750">
              <a:spcAft>
                <a:spcPts val="700"/>
              </a:spcAft>
              <a:buFont typeface="Arial" panose="020B0604020202020204" pitchFamily="34" charset="0"/>
              <a:buChar char="•"/>
              <a:defRPr sz="1600">
                <a:solidFill>
                  <a:srgbClr val="282C2F"/>
                </a:solidFill>
              </a:defRPr>
            </a:pPr>
            <a:r>
              <a:rPr lang="en-US" dirty="0"/>
              <a:t>Retail shops</a:t>
            </a:r>
          </a:p>
          <a:p>
            <a:pPr marL="285750" indent="-285750">
              <a:spcAft>
                <a:spcPts val="700"/>
              </a:spcAft>
              <a:buFont typeface="Arial" panose="020B0604020202020204" pitchFamily="34" charset="0"/>
              <a:buChar char="•"/>
              <a:defRPr sz="1600">
                <a:solidFill>
                  <a:srgbClr val="282C2F"/>
                </a:solidFill>
              </a:defRPr>
            </a:pPr>
            <a:r>
              <a:rPr lang="en-US" dirty="0"/>
              <a:t>Office managers</a:t>
            </a:r>
          </a:p>
          <a:p>
            <a:pPr>
              <a:spcAft>
                <a:spcPts val="700"/>
              </a:spcAft>
              <a:defRPr sz="1600">
                <a:solidFill>
                  <a:srgbClr val="282C2F"/>
                </a:solidFill>
              </a:defRPr>
            </a:pPr>
            <a:endParaRPr dirty="0"/>
          </a:p>
        </p:txBody>
      </p:sp>
      <p:sp>
        <p:nvSpPr>
          <p:cNvPr id="6" name="TextBox 5"/>
          <p:cNvSpPr txBox="1"/>
          <p:nvPr/>
        </p:nvSpPr>
        <p:spPr>
          <a:xfrm>
            <a:off x="6172200" y="1325880"/>
            <a:ext cx="5303520" cy="1682512"/>
          </a:xfrm>
          <a:prstGeom prst="rect">
            <a:avLst/>
          </a:prstGeom>
          <a:noFill/>
        </p:spPr>
        <p:txBody>
          <a:bodyPr wrap="square">
            <a:spAutoFit/>
          </a:bodyPr>
          <a:lstStyle/>
          <a:p>
            <a:pPr>
              <a:spcAft>
                <a:spcPts val="700"/>
              </a:spcAft>
              <a:defRPr sz="1600">
                <a:solidFill>
                  <a:srgbClr val="282C2F"/>
                </a:solidFill>
              </a:defRPr>
            </a:pPr>
            <a:r>
              <a:rPr b="1" dirty="0"/>
              <a:t>Target Groups</a:t>
            </a:r>
          </a:p>
          <a:p>
            <a:pPr marL="285750" indent="-285750">
              <a:spcAft>
                <a:spcPts val="700"/>
              </a:spcAft>
              <a:buFont typeface="Arial" panose="020B0604020202020204" pitchFamily="34" charset="0"/>
              <a:buChar char="•"/>
              <a:defRPr sz="1600">
                <a:solidFill>
                  <a:srgbClr val="282C2F"/>
                </a:solidFill>
              </a:defRPr>
            </a:pPr>
            <a:r>
              <a:rPr dirty="0"/>
              <a:t>Middle-income households</a:t>
            </a:r>
          </a:p>
          <a:p>
            <a:pPr marL="285750" indent="-285750">
              <a:spcAft>
                <a:spcPts val="700"/>
              </a:spcAft>
              <a:buFont typeface="Arial" panose="020B0604020202020204" pitchFamily="34" charset="0"/>
              <a:buChar char="•"/>
              <a:defRPr sz="1600">
                <a:solidFill>
                  <a:srgbClr val="282C2F"/>
                </a:solidFill>
              </a:defRPr>
            </a:pPr>
            <a:r>
              <a:rPr dirty="0"/>
              <a:t>Property management companies</a:t>
            </a:r>
          </a:p>
          <a:p>
            <a:pPr marL="285750" indent="-285750">
              <a:spcAft>
                <a:spcPts val="700"/>
              </a:spcAft>
              <a:buFont typeface="Arial" panose="020B0604020202020204" pitchFamily="34" charset="0"/>
              <a:buChar char="•"/>
              <a:defRPr sz="1600">
                <a:solidFill>
                  <a:srgbClr val="282C2F"/>
                </a:solidFill>
              </a:defRPr>
            </a:pPr>
            <a:r>
              <a:rPr dirty="0"/>
              <a:t>Small commercial offices</a:t>
            </a:r>
          </a:p>
          <a:p>
            <a:pPr marL="285750" indent="-285750">
              <a:spcAft>
                <a:spcPts val="700"/>
              </a:spcAft>
              <a:buFont typeface="Arial" panose="020B0604020202020204" pitchFamily="34" charset="0"/>
              <a:buChar char="•"/>
              <a:defRPr sz="1600">
                <a:solidFill>
                  <a:srgbClr val="282C2F"/>
                </a:solidFill>
              </a:defRPr>
            </a:pPr>
            <a:r>
              <a:rPr dirty="0"/>
              <a:t>Landlords and letting agents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10972800" cy="640080"/>
          </a:xfrm>
          <a:prstGeom prst="rect">
            <a:avLst/>
          </a:prstGeom>
          <a:noFill/>
        </p:spPr>
        <p:txBody>
          <a:bodyPr wrap="none">
            <a:spAutoFit/>
          </a:bodyPr>
          <a:lstStyle/>
          <a:p>
            <a:pPr>
              <a:defRPr sz="2700" b="1">
                <a:solidFill>
                  <a:srgbClr val="1C3646"/>
                </a:solidFill>
              </a:defRPr>
            </a:pPr>
            <a:r>
              <a:t>PESTEL Analysis</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graphicFrame>
        <p:nvGraphicFramePr>
          <p:cNvPr id="6" name="Table 5">
            <a:extLst>
              <a:ext uri="{FF2B5EF4-FFF2-40B4-BE49-F238E27FC236}">
                <a16:creationId xmlns:a16="http://schemas.microsoft.com/office/drawing/2014/main" id="{ED5C5C6D-C8D6-807E-BF2D-287CB84977C0}"/>
              </a:ext>
            </a:extLst>
          </p:cNvPr>
          <p:cNvGraphicFramePr>
            <a:graphicFrameLocks noGrp="1"/>
          </p:cNvGraphicFramePr>
          <p:nvPr>
            <p:extLst>
              <p:ext uri="{D42A27DB-BD31-4B8C-83A1-F6EECF244321}">
                <p14:modId xmlns:p14="http://schemas.microsoft.com/office/powerpoint/2010/main" val="1047734257"/>
              </p:ext>
            </p:extLst>
          </p:nvPr>
        </p:nvGraphicFramePr>
        <p:xfrm>
          <a:off x="978565" y="1363578"/>
          <a:ext cx="9240256" cy="3272590"/>
        </p:xfrm>
        <a:graphic>
          <a:graphicData uri="http://schemas.openxmlformats.org/drawingml/2006/table">
            <a:tbl>
              <a:tblPr firstRow="1" firstCol="1" bandRow="1">
                <a:tableStyleId>{5C22544A-7EE6-4342-B048-85BDC9FD1C3A}</a:tableStyleId>
              </a:tblPr>
              <a:tblGrid>
                <a:gridCol w="4620128">
                  <a:extLst>
                    <a:ext uri="{9D8B030D-6E8A-4147-A177-3AD203B41FA5}">
                      <a16:colId xmlns:a16="http://schemas.microsoft.com/office/drawing/2014/main" val="545699043"/>
                    </a:ext>
                  </a:extLst>
                </a:gridCol>
                <a:gridCol w="4620128">
                  <a:extLst>
                    <a:ext uri="{9D8B030D-6E8A-4147-A177-3AD203B41FA5}">
                      <a16:colId xmlns:a16="http://schemas.microsoft.com/office/drawing/2014/main" val="1774043998"/>
                    </a:ext>
                  </a:extLst>
                </a:gridCol>
              </a:tblGrid>
              <a:tr h="447472">
                <a:tc>
                  <a:txBody>
                    <a:bodyPr/>
                    <a:lstStyle/>
                    <a:p>
                      <a:pPr algn="ctr">
                        <a:lnSpc>
                          <a:spcPct val="115000"/>
                        </a:lnSpc>
                        <a:spcAft>
                          <a:spcPts val="800"/>
                        </a:spcAft>
                        <a:buNone/>
                      </a:pPr>
                      <a:r>
                        <a:rPr lang="en-GB" sz="1600" kern="0" dirty="0">
                          <a:ln>
                            <a:noFill/>
                          </a:ln>
                          <a:solidFill>
                            <a:schemeClr val="tx1">
                              <a:lumMod val="95000"/>
                              <a:lumOff val="5000"/>
                            </a:schemeClr>
                          </a:solidFill>
                          <a:effectLst/>
                        </a:rPr>
                        <a:t>Factor</a:t>
                      </a:r>
                    </a:p>
                  </a:txBody>
                  <a:tcPr marL="9525" marR="9525" marT="9525" marB="9525" anchor="ctr">
                    <a:solidFill>
                      <a:schemeClr val="bg1"/>
                    </a:solidFill>
                  </a:tcPr>
                </a:tc>
                <a:tc>
                  <a:txBody>
                    <a:bodyPr/>
                    <a:lstStyle/>
                    <a:p>
                      <a:pPr algn="ctr">
                        <a:lnSpc>
                          <a:spcPct val="115000"/>
                        </a:lnSpc>
                        <a:spcAft>
                          <a:spcPts val="800"/>
                        </a:spcAft>
                        <a:buNone/>
                      </a:pPr>
                      <a:r>
                        <a:rPr lang="en-GB" sz="1600" b="1" kern="0" dirty="0">
                          <a:ln>
                            <a:noFill/>
                          </a:ln>
                          <a:solidFill>
                            <a:schemeClr val="tx1">
                              <a:lumMod val="95000"/>
                              <a:lumOff val="5000"/>
                            </a:schemeClr>
                          </a:solidFill>
                          <a:effectLst/>
                        </a:rPr>
                        <a:t>Impact</a:t>
                      </a:r>
                      <a:endParaRPr lang="en-PH" sz="1600" b="1"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extLst>
                  <a:ext uri="{0D108BD9-81ED-4DB2-BD59-A6C34878D82A}">
                    <a16:rowId xmlns:a16="http://schemas.microsoft.com/office/drawing/2014/main" val="3541692783"/>
                  </a:ext>
                </a:extLst>
              </a:tr>
              <a:tr h="528382">
                <a:tc>
                  <a:txBody>
                    <a:bodyPr/>
                    <a:lstStyle/>
                    <a:p>
                      <a:pPr algn="ctr">
                        <a:lnSpc>
                          <a:spcPct val="115000"/>
                        </a:lnSpc>
                        <a:spcAft>
                          <a:spcPts val="800"/>
                        </a:spcAft>
                        <a:buNone/>
                      </a:pPr>
                      <a:r>
                        <a:rPr lang="en-GB" sz="1600" kern="0" dirty="0">
                          <a:ln>
                            <a:noFill/>
                          </a:ln>
                          <a:solidFill>
                            <a:schemeClr val="tx1">
                              <a:lumMod val="95000"/>
                              <a:lumOff val="5000"/>
                            </a:schemeClr>
                          </a:solidFill>
                          <a:effectLst/>
                        </a:rPr>
                        <a:t>Political</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tc>
                  <a:txBody>
                    <a:bodyPr/>
                    <a:lstStyle/>
                    <a:p>
                      <a:pPr>
                        <a:lnSpc>
                          <a:spcPct val="115000"/>
                        </a:lnSpc>
                        <a:spcAft>
                          <a:spcPts val="800"/>
                        </a:spcAft>
                        <a:buNone/>
                      </a:pPr>
                      <a:r>
                        <a:rPr lang="en-GB" sz="1600" kern="0" dirty="0">
                          <a:ln>
                            <a:noFill/>
                          </a:ln>
                          <a:solidFill>
                            <a:schemeClr val="tx1">
                              <a:lumMod val="95000"/>
                              <a:lumOff val="5000"/>
                            </a:schemeClr>
                          </a:solidFill>
                          <a:effectLst/>
                        </a:rPr>
                        <a:t>Regulations on cleaning chemicals, employment laws</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extLst>
                  <a:ext uri="{0D108BD9-81ED-4DB2-BD59-A6C34878D82A}">
                    <a16:rowId xmlns:a16="http://schemas.microsoft.com/office/drawing/2014/main" val="3695308890"/>
                  </a:ext>
                </a:extLst>
              </a:tr>
              <a:tr h="467264">
                <a:tc>
                  <a:txBody>
                    <a:bodyPr/>
                    <a:lstStyle/>
                    <a:p>
                      <a:pPr algn="ctr">
                        <a:lnSpc>
                          <a:spcPct val="115000"/>
                        </a:lnSpc>
                        <a:spcAft>
                          <a:spcPts val="800"/>
                        </a:spcAft>
                        <a:buNone/>
                      </a:pPr>
                      <a:r>
                        <a:rPr lang="en-GB" sz="1600" kern="0">
                          <a:ln>
                            <a:noFill/>
                          </a:ln>
                          <a:solidFill>
                            <a:schemeClr val="tx1">
                              <a:lumMod val="95000"/>
                              <a:lumOff val="5000"/>
                            </a:schemeClr>
                          </a:solidFill>
                          <a:effectLst/>
                        </a:rPr>
                        <a:t>Economic</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tc>
                  <a:txBody>
                    <a:bodyPr/>
                    <a:lstStyle/>
                    <a:p>
                      <a:pPr>
                        <a:lnSpc>
                          <a:spcPct val="115000"/>
                        </a:lnSpc>
                        <a:spcAft>
                          <a:spcPts val="800"/>
                        </a:spcAft>
                        <a:buNone/>
                      </a:pPr>
                      <a:r>
                        <a:rPr lang="en-GB" sz="1600" kern="0" dirty="0">
                          <a:ln>
                            <a:noFill/>
                          </a:ln>
                          <a:solidFill>
                            <a:schemeClr val="tx1">
                              <a:lumMod val="95000"/>
                              <a:lumOff val="5000"/>
                            </a:schemeClr>
                          </a:solidFill>
                          <a:effectLst/>
                        </a:rPr>
                        <a:t>High demand; inflation affects supply costs</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extLst>
                  <a:ext uri="{0D108BD9-81ED-4DB2-BD59-A6C34878D82A}">
                    <a16:rowId xmlns:a16="http://schemas.microsoft.com/office/drawing/2014/main" val="1378792087"/>
                  </a:ext>
                </a:extLst>
              </a:tr>
              <a:tr h="467264">
                <a:tc>
                  <a:txBody>
                    <a:bodyPr/>
                    <a:lstStyle/>
                    <a:p>
                      <a:pPr algn="ctr">
                        <a:lnSpc>
                          <a:spcPct val="115000"/>
                        </a:lnSpc>
                        <a:spcAft>
                          <a:spcPts val="800"/>
                        </a:spcAft>
                        <a:buNone/>
                      </a:pPr>
                      <a:r>
                        <a:rPr lang="en-GB" sz="1600" kern="0">
                          <a:ln>
                            <a:noFill/>
                          </a:ln>
                          <a:solidFill>
                            <a:schemeClr val="tx1">
                              <a:lumMod val="95000"/>
                              <a:lumOff val="5000"/>
                            </a:schemeClr>
                          </a:solidFill>
                          <a:effectLst/>
                        </a:rPr>
                        <a:t>Social</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tc>
                  <a:txBody>
                    <a:bodyPr/>
                    <a:lstStyle/>
                    <a:p>
                      <a:pPr>
                        <a:lnSpc>
                          <a:spcPct val="115000"/>
                        </a:lnSpc>
                        <a:spcAft>
                          <a:spcPts val="800"/>
                        </a:spcAft>
                        <a:buNone/>
                      </a:pPr>
                      <a:r>
                        <a:rPr lang="en-GB" sz="1600" kern="0" dirty="0">
                          <a:ln>
                            <a:noFill/>
                          </a:ln>
                          <a:solidFill>
                            <a:schemeClr val="tx1">
                              <a:lumMod val="95000"/>
                              <a:lumOff val="5000"/>
                            </a:schemeClr>
                          </a:solidFill>
                          <a:effectLst/>
                        </a:rPr>
                        <a:t>Increased hygiene awareness post‑COVID</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extLst>
                  <a:ext uri="{0D108BD9-81ED-4DB2-BD59-A6C34878D82A}">
                    <a16:rowId xmlns:a16="http://schemas.microsoft.com/office/drawing/2014/main" val="2939791801"/>
                  </a:ext>
                </a:extLst>
              </a:tr>
              <a:tr h="447472">
                <a:tc>
                  <a:txBody>
                    <a:bodyPr/>
                    <a:lstStyle/>
                    <a:p>
                      <a:pPr algn="ctr">
                        <a:lnSpc>
                          <a:spcPct val="115000"/>
                        </a:lnSpc>
                        <a:spcAft>
                          <a:spcPts val="800"/>
                        </a:spcAft>
                        <a:buNone/>
                      </a:pPr>
                      <a:r>
                        <a:rPr lang="en-GB" sz="1600" kern="0">
                          <a:ln>
                            <a:noFill/>
                          </a:ln>
                          <a:solidFill>
                            <a:schemeClr val="tx1">
                              <a:lumMod val="95000"/>
                              <a:lumOff val="5000"/>
                            </a:schemeClr>
                          </a:solidFill>
                          <a:effectLst/>
                        </a:rPr>
                        <a:t>Technological</a:t>
                      </a:r>
                      <a:endParaRPr lang="en-PH" sz="1600" kern="10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tc>
                  <a:txBody>
                    <a:bodyPr/>
                    <a:lstStyle/>
                    <a:p>
                      <a:pPr>
                        <a:lnSpc>
                          <a:spcPct val="115000"/>
                        </a:lnSpc>
                        <a:spcAft>
                          <a:spcPts val="800"/>
                        </a:spcAft>
                        <a:buNone/>
                      </a:pPr>
                      <a:r>
                        <a:rPr lang="en-GB" sz="1600" kern="0" dirty="0">
                          <a:ln>
                            <a:noFill/>
                          </a:ln>
                          <a:solidFill>
                            <a:schemeClr val="tx1">
                              <a:lumMod val="95000"/>
                              <a:lumOff val="5000"/>
                            </a:schemeClr>
                          </a:solidFill>
                          <a:effectLst/>
                        </a:rPr>
                        <a:t>Online booking, CRM systems</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extLst>
                  <a:ext uri="{0D108BD9-81ED-4DB2-BD59-A6C34878D82A}">
                    <a16:rowId xmlns:a16="http://schemas.microsoft.com/office/drawing/2014/main" val="489403032"/>
                  </a:ext>
                </a:extLst>
              </a:tr>
              <a:tr h="447472">
                <a:tc>
                  <a:txBody>
                    <a:bodyPr/>
                    <a:lstStyle/>
                    <a:p>
                      <a:pPr algn="ctr">
                        <a:lnSpc>
                          <a:spcPct val="115000"/>
                        </a:lnSpc>
                        <a:spcAft>
                          <a:spcPts val="800"/>
                        </a:spcAft>
                        <a:buNone/>
                      </a:pPr>
                      <a:r>
                        <a:rPr lang="en-GB" sz="1600" kern="0">
                          <a:ln>
                            <a:noFill/>
                          </a:ln>
                          <a:solidFill>
                            <a:schemeClr val="tx1">
                              <a:lumMod val="95000"/>
                              <a:lumOff val="5000"/>
                            </a:schemeClr>
                          </a:solidFill>
                          <a:effectLst/>
                        </a:rPr>
                        <a:t>Environmental</a:t>
                      </a:r>
                      <a:endParaRPr lang="en-PH" sz="1600" kern="10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tc>
                  <a:txBody>
                    <a:bodyPr/>
                    <a:lstStyle/>
                    <a:p>
                      <a:pPr>
                        <a:lnSpc>
                          <a:spcPct val="115000"/>
                        </a:lnSpc>
                        <a:spcAft>
                          <a:spcPts val="800"/>
                        </a:spcAft>
                        <a:buNone/>
                      </a:pPr>
                      <a:r>
                        <a:rPr lang="en-GB" sz="1600" kern="0" dirty="0">
                          <a:ln>
                            <a:noFill/>
                          </a:ln>
                          <a:solidFill>
                            <a:schemeClr val="tx1">
                              <a:lumMod val="95000"/>
                              <a:lumOff val="5000"/>
                            </a:schemeClr>
                          </a:solidFill>
                          <a:effectLst/>
                        </a:rPr>
                        <a:t>Demand for eco‑friendly products</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extLst>
                  <a:ext uri="{0D108BD9-81ED-4DB2-BD59-A6C34878D82A}">
                    <a16:rowId xmlns:a16="http://schemas.microsoft.com/office/drawing/2014/main" val="3340089140"/>
                  </a:ext>
                </a:extLst>
              </a:tr>
              <a:tr h="467264">
                <a:tc>
                  <a:txBody>
                    <a:bodyPr/>
                    <a:lstStyle/>
                    <a:p>
                      <a:pPr algn="ctr">
                        <a:lnSpc>
                          <a:spcPct val="115000"/>
                        </a:lnSpc>
                        <a:spcAft>
                          <a:spcPts val="800"/>
                        </a:spcAft>
                        <a:buNone/>
                      </a:pPr>
                      <a:r>
                        <a:rPr lang="en-GB" sz="1600" kern="0">
                          <a:ln>
                            <a:noFill/>
                          </a:ln>
                          <a:solidFill>
                            <a:schemeClr val="tx1">
                              <a:lumMod val="95000"/>
                              <a:lumOff val="5000"/>
                            </a:schemeClr>
                          </a:solidFill>
                          <a:effectLst/>
                        </a:rPr>
                        <a:t>Legal</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tc>
                  <a:txBody>
                    <a:bodyPr/>
                    <a:lstStyle/>
                    <a:p>
                      <a:pPr>
                        <a:lnSpc>
                          <a:spcPct val="115000"/>
                        </a:lnSpc>
                        <a:spcAft>
                          <a:spcPts val="800"/>
                        </a:spcAft>
                        <a:buNone/>
                      </a:pPr>
                      <a:r>
                        <a:rPr lang="en-GB" sz="1600" kern="0" dirty="0">
                          <a:ln>
                            <a:noFill/>
                          </a:ln>
                          <a:solidFill>
                            <a:schemeClr val="tx1">
                              <a:lumMod val="95000"/>
                              <a:lumOff val="5000"/>
                            </a:schemeClr>
                          </a:solidFill>
                          <a:effectLst/>
                        </a:rPr>
                        <a:t>COSHH compliance, insurance, health &amp; safety</a:t>
                      </a:r>
                      <a:endParaRPr lang="en-PH" sz="1600" kern="100" dirty="0">
                        <a:ln>
                          <a:noFill/>
                        </a:ln>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solidFill>
                      <a:schemeClr val="bg1"/>
                    </a:solidFill>
                  </a:tcPr>
                </a:tc>
                <a:extLst>
                  <a:ext uri="{0D108BD9-81ED-4DB2-BD59-A6C34878D82A}">
                    <a16:rowId xmlns:a16="http://schemas.microsoft.com/office/drawing/2014/main" val="1034693767"/>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10972800" cy="640080"/>
          </a:xfrm>
          <a:prstGeom prst="rect">
            <a:avLst/>
          </a:prstGeom>
          <a:noFill/>
        </p:spPr>
        <p:txBody>
          <a:bodyPr wrap="none">
            <a:spAutoFit/>
          </a:bodyPr>
          <a:lstStyle/>
          <a:p>
            <a:pPr>
              <a:defRPr sz="2700" b="1">
                <a:solidFill>
                  <a:srgbClr val="1C3646"/>
                </a:solidFill>
              </a:defRPr>
            </a:pPr>
            <a:r>
              <a:t>SWOT Analysis</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graphicFrame>
        <p:nvGraphicFramePr>
          <p:cNvPr id="6" name="Table 5">
            <a:extLst>
              <a:ext uri="{FF2B5EF4-FFF2-40B4-BE49-F238E27FC236}">
                <a16:creationId xmlns:a16="http://schemas.microsoft.com/office/drawing/2014/main" id="{FBFA4173-4B27-52AB-AEEA-24417A5426CC}"/>
              </a:ext>
            </a:extLst>
          </p:cNvPr>
          <p:cNvGraphicFramePr>
            <a:graphicFrameLocks noGrp="1"/>
          </p:cNvGraphicFramePr>
          <p:nvPr>
            <p:extLst>
              <p:ext uri="{D42A27DB-BD31-4B8C-83A1-F6EECF244321}">
                <p14:modId xmlns:p14="http://schemas.microsoft.com/office/powerpoint/2010/main" val="3465430113"/>
              </p:ext>
            </p:extLst>
          </p:nvPr>
        </p:nvGraphicFramePr>
        <p:xfrm>
          <a:off x="621792" y="1312809"/>
          <a:ext cx="8229600" cy="2136014"/>
        </p:xfrm>
        <a:graphic>
          <a:graphicData uri="http://schemas.openxmlformats.org/drawingml/2006/table">
            <a:tbl>
              <a:tblPr firstRow="1" firstCol="1" bandRow="1">
                <a:tableStyleId>{5C22544A-7EE6-4342-B048-85BDC9FD1C3A}</a:tableStyleId>
              </a:tblPr>
              <a:tblGrid>
                <a:gridCol w="4114800">
                  <a:extLst>
                    <a:ext uri="{9D8B030D-6E8A-4147-A177-3AD203B41FA5}">
                      <a16:colId xmlns:a16="http://schemas.microsoft.com/office/drawing/2014/main" val="1636709719"/>
                    </a:ext>
                  </a:extLst>
                </a:gridCol>
                <a:gridCol w="4114800">
                  <a:extLst>
                    <a:ext uri="{9D8B030D-6E8A-4147-A177-3AD203B41FA5}">
                      <a16:colId xmlns:a16="http://schemas.microsoft.com/office/drawing/2014/main" val="3973290280"/>
                    </a:ext>
                  </a:extLst>
                </a:gridCol>
              </a:tblGrid>
              <a:tr h="498642">
                <a:tc>
                  <a:txBody>
                    <a:bodyPr/>
                    <a:lstStyle/>
                    <a:p>
                      <a:pPr algn="ctr">
                        <a:lnSpc>
                          <a:spcPct val="115000"/>
                        </a:lnSpc>
                        <a:spcAft>
                          <a:spcPts val="800"/>
                        </a:spcAft>
                        <a:buNone/>
                      </a:pPr>
                      <a:r>
                        <a:rPr lang="en-GB" sz="1800" kern="0" dirty="0">
                          <a:solidFill>
                            <a:schemeClr val="tx1">
                              <a:lumMod val="95000"/>
                              <a:lumOff val="5000"/>
                            </a:schemeClr>
                          </a:solidFill>
                          <a:effectLst/>
                        </a:rPr>
                        <a:t>Strengths</a:t>
                      </a:r>
                      <a:endParaRPr lang="en-PH"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800" kern="0" dirty="0">
                          <a:solidFill>
                            <a:schemeClr val="tx1">
                              <a:lumMod val="95000"/>
                              <a:lumOff val="5000"/>
                            </a:schemeClr>
                          </a:solidFill>
                          <a:effectLst/>
                        </a:rPr>
                        <a:t>Weaknesses</a:t>
                      </a:r>
                      <a:endParaRPr lang="en-PH"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5960044"/>
                  </a:ext>
                </a:extLst>
              </a:tr>
              <a:tr h="409343">
                <a:tc>
                  <a:txBody>
                    <a:bodyPr/>
                    <a:lstStyle/>
                    <a:p>
                      <a:pPr algn="ctr">
                        <a:lnSpc>
                          <a:spcPct val="115000"/>
                        </a:lnSpc>
                        <a:spcAft>
                          <a:spcPts val="800"/>
                        </a:spcAft>
                        <a:buNone/>
                      </a:pPr>
                      <a:r>
                        <a:rPr lang="en-GB" sz="1600" b="0" kern="0" dirty="0">
                          <a:solidFill>
                            <a:schemeClr val="tx1">
                              <a:lumMod val="95000"/>
                              <a:lumOff val="5000"/>
                            </a:schemeClr>
                          </a:solidFill>
                          <a:effectLst/>
                        </a:rPr>
                        <a:t>£50,000 capital</a:t>
                      </a:r>
                      <a:endParaRPr lang="en-PH" sz="1600" b="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effectLst/>
                        </a:rPr>
                        <a:t>New business</a:t>
                      </a:r>
                      <a:endParaRPr lang="en-PH"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26895250"/>
                  </a:ext>
                </a:extLst>
              </a:tr>
              <a:tr h="409343">
                <a:tc>
                  <a:txBody>
                    <a:bodyPr/>
                    <a:lstStyle/>
                    <a:p>
                      <a:pPr algn="ctr">
                        <a:lnSpc>
                          <a:spcPct val="115000"/>
                        </a:lnSpc>
                        <a:spcAft>
                          <a:spcPts val="800"/>
                        </a:spcAft>
                        <a:buNone/>
                      </a:pPr>
                      <a:r>
                        <a:rPr lang="en-GB" sz="1600" b="0" kern="0" dirty="0">
                          <a:solidFill>
                            <a:schemeClr val="tx1">
                              <a:lumMod val="95000"/>
                              <a:lumOff val="5000"/>
                            </a:schemeClr>
                          </a:solidFill>
                          <a:effectLst/>
                        </a:rPr>
                        <a:t>Eco‑friendly products</a:t>
                      </a:r>
                      <a:endParaRPr lang="en-PH" sz="1600" b="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effectLst/>
                        </a:rPr>
                        <a:t>Limited brand recognition</a:t>
                      </a:r>
                      <a:endParaRPr lang="en-PH"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50189878"/>
                  </a:ext>
                </a:extLst>
              </a:tr>
              <a:tr h="409343">
                <a:tc>
                  <a:txBody>
                    <a:bodyPr/>
                    <a:lstStyle/>
                    <a:p>
                      <a:pPr algn="ctr">
                        <a:lnSpc>
                          <a:spcPct val="115000"/>
                        </a:lnSpc>
                        <a:spcAft>
                          <a:spcPts val="800"/>
                        </a:spcAft>
                        <a:buNone/>
                      </a:pPr>
                      <a:r>
                        <a:rPr lang="en-GB" sz="1600" b="0" kern="0" dirty="0">
                          <a:solidFill>
                            <a:schemeClr val="tx1">
                              <a:lumMod val="95000"/>
                              <a:lumOff val="5000"/>
                            </a:schemeClr>
                          </a:solidFill>
                          <a:effectLst/>
                        </a:rPr>
                        <a:t>Strong customer service</a:t>
                      </a:r>
                      <a:endParaRPr lang="en-PH" sz="1600" b="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effectLst/>
                        </a:rPr>
                        <a:t>No existing client base</a:t>
                      </a:r>
                      <a:endParaRPr lang="en-PH"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775289"/>
                  </a:ext>
                </a:extLst>
              </a:tr>
              <a:tr h="409343">
                <a:tc>
                  <a:txBody>
                    <a:bodyPr/>
                    <a:lstStyle/>
                    <a:p>
                      <a:pPr algn="ctr">
                        <a:lnSpc>
                          <a:spcPct val="115000"/>
                        </a:lnSpc>
                        <a:spcAft>
                          <a:spcPts val="800"/>
                        </a:spcAft>
                        <a:buNone/>
                      </a:pPr>
                      <a:r>
                        <a:rPr lang="en-GB" sz="1600" b="0" kern="0" dirty="0">
                          <a:solidFill>
                            <a:schemeClr val="tx1">
                              <a:lumMod val="95000"/>
                              <a:lumOff val="5000"/>
                            </a:schemeClr>
                          </a:solidFill>
                          <a:effectLst/>
                        </a:rPr>
                        <a:t>Flexible packages</a:t>
                      </a:r>
                      <a:endParaRPr lang="en-PH" sz="1600" b="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effectLst/>
                        </a:rPr>
                        <a:t>High initial marketing costs</a:t>
                      </a:r>
                      <a:endParaRPr lang="en-PH"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8171740"/>
                  </a:ext>
                </a:extLst>
              </a:tr>
            </a:tbl>
          </a:graphicData>
        </a:graphic>
      </p:graphicFrame>
      <p:graphicFrame>
        <p:nvGraphicFramePr>
          <p:cNvPr id="7" name="Table 6">
            <a:extLst>
              <a:ext uri="{FF2B5EF4-FFF2-40B4-BE49-F238E27FC236}">
                <a16:creationId xmlns:a16="http://schemas.microsoft.com/office/drawing/2014/main" id="{8212E2DD-1300-B813-6965-14CDEF58B532}"/>
              </a:ext>
            </a:extLst>
          </p:cNvPr>
          <p:cNvGraphicFramePr>
            <a:graphicFrameLocks noGrp="1"/>
          </p:cNvGraphicFramePr>
          <p:nvPr>
            <p:extLst>
              <p:ext uri="{D42A27DB-BD31-4B8C-83A1-F6EECF244321}">
                <p14:modId xmlns:p14="http://schemas.microsoft.com/office/powerpoint/2010/main" val="3430066473"/>
              </p:ext>
            </p:extLst>
          </p:nvPr>
        </p:nvGraphicFramePr>
        <p:xfrm>
          <a:off x="621792" y="3448825"/>
          <a:ext cx="8229600" cy="2336970"/>
        </p:xfrm>
        <a:graphic>
          <a:graphicData uri="http://schemas.openxmlformats.org/drawingml/2006/table">
            <a:tbl>
              <a:tblPr firstRow="1" firstCol="1" bandRow="1">
                <a:tableStyleId>{5C22544A-7EE6-4342-B048-85BDC9FD1C3A}</a:tableStyleId>
              </a:tblPr>
              <a:tblGrid>
                <a:gridCol w="4114800">
                  <a:extLst>
                    <a:ext uri="{9D8B030D-6E8A-4147-A177-3AD203B41FA5}">
                      <a16:colId xmlns:a16="http://schemas.microsoft.com/office/drawing/2014/main" val="2018369591"/>
                    </a:ext>
                  </a:extLst>
                </a:gridCol>
                <a:gridCol w="4114800">
                  <a:extLst>
                    <a:ext uri="{9D8B030D-6E8A-4147-A177-3AD203B41FA5}">
                      <a16:colId xmlns:a16="http://schemas.microsoft.com/office/drawing/2014/main" val="1858559022"/>
                    </a:ext>
                  </a:extLst>
                </a:gridCol>
              </a:tblGrid>
              <a:tr h="465449">
                <a:tc>
                  <a:txBody>
                    <a:bodyPr/>
                    <a:lstStyle/>
                    <a:p>
                      <a:pPr algn="ctr">
                        <a:lnSpc>
                          <a:spcPct val="115000"/>
                        </a:lnSpc>
                        <a:spcAft>
                          <a:spcPts val="800"/>
                        </a:spcAft>
                        <a:buNone/>
                      </a:pPr>
                      <a:r>
                        <a:rPr lang="en-GB" sz="1800" kern="0" dirty="0">
                          <a:solidFill>
                            <a:schemeClr val="tx1">
                              <a:lumMod val="95000"/>
                              <a:lumOff val="5000"/>
                            </a:schemeClr>
                          </a:solidFill>
                          <a:effectLst/>
                        </a:rPr>
                        <a:t>Opportunities</a:t>
                      </a:r>
                      <a:endParaRPr lang="en-PH"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800" b="1" kern="0" dirty="0">
                          <a:solidFill>
                            <a:schemeClr val="tx1">
                              <a:lumMod val="95000"/>
                              <a:lumOff val="5000"/>
                            </a:schemeClr>
                          </a:solidFill>
                          <a:effectLst/>
                        </a:rPr>
                        <a:t>Threats</a:t>
                      </a:r>
                      <a:endParaRPr lang="en-PH" sz="18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77969723"/>
                  </a:ext>
                </a:extLst>
              </a:tr>
              <a:tr h="574494">
                <a:tc>
                  <a:txBody>
                    <a:bodyPr/>
                    <a:lstStyle/>
                    <a:p>
                      <a:pPr algn="ctr">
                        <a:lnSpc>
                          <a:spcPct val="115000"/>
                        </a:lnSpc>
                        <a:spcAft>
                          <a:spcPts val="800"/>
                        </a:spcAft>
                        <a:buNone/>
                      </a:pPr>
                      <a:r>
                        <a:rPr lang="en-GB" sz="1600" b="0" kern="0" dirty="0">
                          <a:solidFill>
                            <a:schemeClr val="tx1">
                              <a:lumMod val="95000"/>
                              <a:lumOff val="5000"/>
                            </a:schemeClr>
                          </a:solidFill>
                          <a:effectLst/>
                        </a:rPr>
                        <a:t>Growing demand</a:t>
                      </a:r>
                      <a:endParaRPr lang="en-PH" sz="1600" b="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effectLst/>
                        </a:rPr>
                        <a:t>High competition</a:t>
                      </a:r>
                      <a:endParaRPr lang="en-PH"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42052203"/>
                  </a:ext>
                </a:extLst>
              </a:tr>
              <a:tr h="574494">
                <a:tc>
                  <a:txBody>
                    <a:bodyPr/>
                    <a:lstStyle/>
                    <a:p>
                      <a:pPr algn="ctr">
                        <a:lnSpc>
                          <a:spcPct val="115000"/>
                        </a:lnSpc>
                        <a:spcAft>
                          <a:spcPts val="800"/>
                        </a:spcAft>
                        <a:buNone/>
                      </a:pPr>
                      <a:r>
                        <a:rPr lang="en-GB" sz="1600" b="0" kern="0" dirty="0">
                          <a:solidFill>
                            <a:schemeClr val="tx1">
                              <a:lumMod val="95000"/>
                              <a:lumOff val="5000"/>
                            </a:schemeClr>
                          </a:solidFill>
                          <a:effectLst/>
                        </a:rPr>
                        <a:t>Estate agent partnerships</a:t>
                      </a:r>
                      <a:endParaRPr lang="en-PH" sz="1600" b="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effectLst/>
                        </a:rPr>
                        <a:t>Rising supply costs</a:t>
                      </a:r>
                      <a:endParaRPr lang="en-PH"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44840874"/>
                  </a:ext>
                </a:extLst>
              </a:tr>
              <a:tr h="722533">
                <a:tc>
                  <a:txBody>
                    <a:bodyPr/>
                    <a:lstStyle/>
                    <a:p>
                      <a:pPr algn="ctr">
                        <a:lnSpc>
                          <a:spcPct val="115000"/>
                        </a:lnSpc>
                        <a:spcAft>
                          <a:spcPts val="800"/>
                        </a:spcAft>
                        <a:buNone/>
                      </a:pPr>
                      <a:r>
                        <a:rPr lang="en-GB" sz="1600" b="0" kern="0" dirty="0">
                          <a:solidFill>
                            <a:schemeClr val="tx1">
                              <a:lumMod val="95000"/>
                              <a:lumOff val="5000"/>
                            </a:schemeClr>
                          </a:solidFill>
                          <a:effectLst/>
                        </a:rPr>
                        <a:t>Commercial expansion</a:t>
                      </a:r>
                      <a:endParaRPr lang="en-PH" sz="1600" b="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effectLst/>
                        </a:rPr>
                        <a:t>Economic downturn</a:t>
                      </a:r>
                      <a:endParaRPr lang="en-PH"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563147486"/>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10972800" cy="640080"/>
          </a:xfrm>
          <a:prstGeom prst="rect">
            <a:avLst/>
          </a:prstGeom>
          <a:noFill/>
        </p:spPr>
        <p:txBody>
          <a:bodyPr wrap="none">
            <a:spAutoFit/>
          </a:bodyPr>
          <a:lstStyle/>
          <a:p>
            <a:pPr>
              <a:defRPr sz="2700" b="1">
                <a:solidFill>
                  <a:srgbClr val="1C3646"/>
                </a:solidFill>
              </a:defRPr>
            </a:pPr>
            <a:r>
              <a:t>Marketing Mix — 4Ps</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5" name="TextBox 4"/>
          <p:cNvSpPr txBox="1"/>
          <p:nvPr/>
        </p:nvSpPr>
        <p:spPr>
          <a:xfrm>
            <a:off x="685800" y="1325880"/>
            <a:ext cx="5303520" cy="2936701"/>
          </a:xfrm>
          <a:prstGeom prst="rect">
            <a:avLst/>
          </a:prstGeom>
          <a:noFill/>
        </p:spPr>
        <p:txBody>
          <a:bodyPr wrap="square">
            <a:spAutoFit/>
          </a:bodyPr>
          <a:lstStyle/>
          <a:p>
            <a:pPr>
              <a:spcAft>
                <a:spcPts val="700"/>
              </a:spcAft>
              <a:defRPr sz="1600">
                <a:solidFill>
                  <a:srgbClr val="282C2F"/>
                </a:solidFill>
              </a:defRPr>
            </a:pPr>
            <a:r>
              <a:rPr b="1" dirty="0"/>
              <a:t>Product</a:t>
            </a:r>
          </a:p>
          <a:p>
            <a:pPr>
              <a:spcAft>
                <a:spcPts val="700"/>
              </a:spcAft>
              <a:defRPr sz="1600">
                <a:solidFill>
                  <a:srgbClr val="282C2F"/>
                </a:solidFill>
              </a:defRPr>
            </a:pPr>
            <a:r>
              <a:rPr dirty="0"/>
              <a:t>High-quality cleaning services delivered by trained staff using eco-friendly products.</a:t>
            </a:r>
          </a:p>
          <a:p>
            <a:pPr>
              <a:spcAft>
                <a:spcPts val="700"/>
              </a:spcAft>
              <a:defRPr sz="1600">
                <a:solidFill>
                  <a:srgbClr val="282C2F"/>
                </a:solidFill>
              </a:defRPr>
            </a:pPr>
            <a:r>
              <a:rPr b="1" dirty="0"/>
              <a:t>Price</a:t>
            </a:r>
          </a:p>
          <a:p>
            <a:pPr>
              <a:spcAft>
                <a:spcPts val="700"/>
              </a:spcAft>
              <a:defRPr sz="1600">
                <a:solidFill>
                  <a:srgbClr val="282C2F"/>
                </a:solidFill>
              </a:defRPr>
            </a:pPr>
            <a:r>
              <a:rPr dirty="0"/>
              <a:t>Competitive pricing:</a:t>
            </a:r>
          </a:p>
          <a:p>
            <a:pPr marL="285750" indent="-285750">
              <a:spcAft>
                <a:spcPts val="700"/>
              </a:spcAft>
              <a:buFont typeface="Arial" panose="020B0604020202020204" pitchFamily="34" charset="0"/>
              <a:buChar char="•"/>
              <a:defRPr sz="1600">
                <a:solidFill>
                  <a:srgbClr val="282C2F"/>
                </a:solidFill>
              </a:defRPr>
            </a:pPr>
            <a:r>
              <a:rPr dirty="0"/>
              <a:t>£18–£25/</a:t>
            </a:r>
            <a:r>
              <a:rPr dirty="0" err="1"/>
              <a:t>hr</a:t>
            </a:r>
            <a:r>
              <a:rPr dirty="0"/>
              <a:t> residential</a:t>
            </a:r>
          </a:p>
          <a:p>
            <a:pPr marL="285750" indent="-285750">
              <a:spcAft>
                <a:spcPts val="700"/>
              </a:spcAft>
              <a:buFont typeface="Arial" panose="020B0604020202020204" pitchFamily="34" charset="0"/>
              <a:buChar char="•"/>
              <a:defRPr sz="1600">
                <a:solidFill>
                  <a:srgbClr val="282C2F"/>
                </a:solidFill>
              </a:defRPr>
            </a:pPr>
            <a:r>
              <a:rPr dirty="0"/>
              <a:t>£30–£45/</a:t>
            </a:r>
            <a:r>
              <a:rPr dirty="0" err="1"/>
              <a:t>hr</a:t>
            </a:r>
            <a:r>
              <a:rPr dirty="0"/>
              <a:t> commercial</a:t>
            </a:r>
            <a:endParaRPr lang="en-US" dirty="0"/>
          </a:p>
          <a:p>
            <a:pPr marL="285750" indent="-285750">
              <a:spcAft>
                <a:spcPts val="700"/>
              </a:spcAft>
              <a:buFont typeface="Arial" panose="020B0604020202020204" pitchFamily="34" charset="0"/>
              <a:buChar char="•"/>
              <a:defRPr sz="1600">
                <a:solidFill>
                  <a:srgbClr val="282C2F"/>
                </a:solidFill>
              </a:defRPr>
            </a:pPr>
            <a:r>
              <a:rPr lang="en-US" dirty="0"/>
              <a:t>Fixed packages for end-of-tenancy cleaning</a:t>
            </a:r>
          </a:p>
          <a:p>
            <a:pPr>
              <a:spcAft>
                <a:spcPts val="700"/>
              </a:spcAft>
              <a:defRPr sz="1600">
                <a:solidFill>
                  <a:srgbClr val="282C2F"/>
                </a:solidFill>
              </a:defRPr>
            </a:pPr>
            <a:endParaRPr dirty="0"/>
          </a:p>
        </p:txBody>
      </p:sp>
      <p:sp>
        <p:nvSpPr>
          <p:cNvPr id="6" name="TextBox 5"/>
          <p:cNvSpPr txBox="1"/>
          <p:nvPr/>
        </p:nvSpPr>
        <p:spPr>
          <a:xfrm>
            <a:off x="6172200" y="1325880"/>
            <a:ext cx="5303520" cy="1682512"/>
          </a:xfrm>
          <a:prstGeom prst="rect">
            <a:avLst/>
          </a:prstGeom>
          <a:noFill/>
        </p:spPr>
        <p:txBody>
          <a:bodyPr wrap="square">
            <a:spAutoFit/>
          </a:bodyPr>
          <a:lstStyle/>
          <a:p>
            <a:pPr>
              <a:spcAft>
                <a:spcPts val="700"/>
              </a:spcAft>
              <a:defRPr sz="1600">
                <a:solidFill>
                  <a:srgbClr val="282C2F"/>
                </a:solidFill>
              </a:defRPr>
            </a:pPr>
            <a:r>
              <a:rPr b="1" dirty="0"/>
              <a:t>Place</a:t>
            </a:r>
          </a:p>
          <a:p>
            <a:pPr>
              <a:spcAft>
                <a:spcPts val="700"/>
              </a:spcAft>
              <a:defRPr sz="1600">
                <a:solidFill>
                  <a:srgbClr val="282C2F"/>
                </a:solidFill>
              </a:defRPr>
            </a:pPr>
            <a:r>
              <a:rPr dirty="0"/>
              <a:t>London (Kensington, Chelsea, Fulham, Hammersmith).</a:t>
            </a:r>
          </a:p>
          <a:p>
            <a:pPr>
              <a:spcAft>
                <a:spcPts val="700"/>
              </a:spcAft>
              <a:defRPr sz="1600">
                <a:solidFill>
                  <a:srgbClr val="282C2F"/>
                </a:solidFill>
              </a:defRPr>
            </a:pPr>
            <a:r>
              <a:rPr b="1" dirty="0"/>
              <a:t>Promotion</a:t>
            </a:r>
          </a:p>
          <a:p>
            <a:pPr marL="285750" indent="-285750">
              <a:spcAft>
                <a:spcPts val="700"/>
              </a:spcAft>
              <a:buFont typeface="Arial" panose="020B0604020202020204" pitchFamily="34" charset="0"/>
              <a:buChar char="•"/>
              <a:defRPr sz="1600">
                <a:solidFill>
                  <a:srgbClr val="282C2F"/>
                </a:solidFill>
              </a:defRPr>
            </a:pPr>
            <a:r>
              <a:rPr dirty="0"/>
              <a:t>Website Social media ads State agent Partnership</a:t>
            </a:r>
          </a:p>
          <a:p>
            <a:pPr marL="285750" indent="-285750">
              <a:spcAft>
                <a:spcPts val="700"/>
              </a:spcAft>
              <a:buFont typeface="Arial" panose="020B0604020202020204" pitchFamily="34" charset="0"/>
              <a:buChar char="•"/>
              <a:defRPr sz="1600">
                <a:solidFill>
                  <a:srgbClr val="282C2F"/>
                </a:solidFill>
              </a:defRPr>
            </a:pPr>
            <a:r>
              <a:rPr dirty="0"/>
              <a:t>Flyers Referral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10972800" cy="640080"/>
          </a:xfrm>
          <a:prstGeom prst="rect">
            <a:avLst/>
          </a:prstGeom>
          <a:noFill/>
        </p:spPr>
        <p:txBody>
          <a:bodyPr wrap="none">
            <a:spAutoFit/>
          </a:bodyPr>
          <a:lstStyle/>
          <a:p>
            <a:pPr>
              <a:defRPr sz="2700" b="1">
                <a:solidFill>
                  <a:srgbClr val="1C3646"/>
                </a:solidFill>
              </a:defRPr>
            </a:pPr>
            <a:r>
              <a:t>Management Team</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5" name="TextBox 4"/>
          <p:cNvSpPr txBox="1"/>
          <p:nvPr/>
        </p:nvSpPr>
        <p:spPr>
          <a:xfrm>
            <a:off x="685800" y="1325880"/>
            <a:ext cx="5303520" cy="1815882"/>
          </a:xfrm>
          <a:prstGeom prst="rect">
            <a:avLst/>
          </a:prstGeom>
          <a:noFill/>
        </p:spPr>
        <p:txBody>
          <a:bodyPr wrap="square">
            <a:spAutoFit/>
          </a:bodyPr>
          <a:lstStyle/>
          <a:p>
            <a:pPr>
              <a:spcAft>
                <a:spcPts val="700"/>
              </a:spcAft>
              <a:defRPr sz="1400">
                <a:solidFill>
                  <a:srgbClr val="282C2F"/>
                </a:solidFill>
              </a:defRPr>
            </a:pPr>
            <a:r>
              <a:rPr dirty="0"/>
              <a:t>The management team of </a:t>
            </a:r>
            <a:r>
              <a:rPr dirty="0" err="1"/>
              <a:t>SparklePro</a:t>
            </a:r>
            <a:r>
              <a:rPr dirty="0"/>
              <a:t> Cleaning Services Ltd will be responsible for planning, organizing, leading, and controlling the daily activities of the business. The team will ensure that services are delivered on time, staff are properly trained, customers receive a high standard of care, and financial resources are managed effectively. As the business grows, the management team will also support recruitment, quality control, marketing, customer relationships, and business expansion across London.</a:t>
            </a:r>
          </a:p>
        </p:txBody>
      </p:sp>
      <p:sp>
        <p:nvSpPr>
          <p:cNvPr id="6" name="TextBox 5"/>
          <p:cNvSpPr txBox="1"/>
          <p:nvPr/>
        </p:nvSpPr>
        <p:spPr>
          <a:xfrm>
            <a:off x="6172200" y="1325880"/>
            <a:ext cx="5303520" cy="4696157"/>
          </a:xfrm>
          <a:prstGeom prst="rect">
            <a:avLst/>
          </a:prstGeom>
          <a:noFill/>
        </p:spPr>
        <p:txBody>
          <a:bodyPr wrap="square">
            <a:spAutoFit/>
          </a:bodyPr>
          <a:lstStyle/>
          <a:p>
            <a:pPr>
              <a:spcAft>
                <a:spcPts val="700"/>
              </a:spcAft>
              <a:defRPr sz="1600">
                <a:solidFill>
                  <a:srgbClr val="282C2F"/>
                </a:solidFill>
              </a:defRPr>
            </a:pPr>
            <a:r>
              <a:rPr lang="en-US" b="1" dirty="0"/>
              <a:t>Management Team and Their Background</a:t>
            </a:r>
          </a:p>
          <a:p>
            <a:pPr>
              <a:spcAft>
                <a:spcPts val="700"/>
              </a:spcAft>
              <a:defRPr sz="1600">
                <a:solidFill>
                  <a:srgbClr val="282C2F"/>
                </a:solidFill>
              </a:defRPr>
            </a:pPr>
            <a:r>
              <a:rPr lang="en-US" b="1" dirty="0"/>
              <a:t>Founder/Manager: </a:t>
            </a:r>
            <a:r>
              <a:rPr lang="en-US" b="1" dirty="0" err="1"/>
              <a:t>Juvylyn</a:t>
            </a:r>
            <a:r>
              <a:rPr lang="en-US" b="1" dirty="0"/>
              <a:t> Rivera</a:t>
            </a:r>
          </a:p>
          <a:p>
            <a:pPr marL="285750" indent="-285750">
              <a:spcAft>
                <a:spcPts val="700"/>
              </a:spcAft>
              <a:buFont typeface="Arial" panose="020B0604020202020204" pitchFamily="34" charset="0"/>
              <a:buChar char="•"/>
              <a:defRPr sz="1400">
                <a:solidFill>
                  <a:srgbClr val="282C2F"/>
                </a:solidFill>
              </a:defRPr>
            </a:pPr>
            <a:r>
              <a:rPr dirty="0" err="1"/>
              <a:t>Juvylyn</a:t>
            </a:r>
            <a:r>
              <a:rPr dirty="0"/>
              <a:t> Rivera will be the founder and main manager of </a:t>
            </a:r>
            <a:r>
              <a:rPr dirty="0" err="1"/>
              <a:t>SparklePro</a:t>
            </a:r>
            <a:r>
              <a:rPr dirty="0"/>
              <a:t> Cleaning Services Ltd. She will be responsible for setting the business direction, making key decisions, and ensuring that the company achieves its short-term and long-term objectives.</a:t>
            </a:r>
          </a:p>
          <a:p>
            <a:pPr marL="285750" indent="-285750">
              <a:spcAft>
                <a:spcPts val="700"/>
              </a:spcAft>
              <a:buFont typeface="Arial" panose="020B0604020202020204" pitchFamily="34" charset="0"/>
              <a:buChar char="•"/>
              <a:defRPr sz="1400">
                <a:solidFill>
                  <a:srgbClr val="282C2F"/>
                </a:solidFill>
              </a:defRPr>
            </a:pPr>
            <a:r>
              <a:rPr dirty="0"/>
              <a:t>She has over 25 years of professional work experience, which has helped her develop strong communication, organization, time management, problem-solving, and leadership skills. These skills are important for managing employees, dealing with customers, and controlling the daily activities of the business.</a:t>
            </a:r>
          </a:p>
          <a:p>
            <a:pPr marL="285750" indent="-285750">
              <a:spcAft>
                <a:spcPts val="700"/>
              </a:spcAft>
              <a:buFont typeface="Arial" panose="020B0604020202020204" pitchFamily="34" charset="0"/>
              <a:buChar char="•"/>
              <a:defRPr sz="1400">
                <a:solidFill>
                  <a:srgbClr val="282C2F"/>
                </a:solidFill>
              </a:defRPr>
            </a:pPr>
            <a:r>
              <a:rPr dirty="0"/>
              <a:t>Her main responsibilities will include business planning, staff recruitment, training, marketing, customer service, finance, budgeting, purchasing cleaning supplies, and building partnerships with estate agents, landlords, and local businesses.</a:t>
            </a:r>
          </a:p>
          <a:p>
            <a:pPr marL="285750" indent="-285750">
              <a:spcAft>
                <a:spcPts val="700"/>
              </a:spcAft>
              <a:buFont typeface="Arial" panose="020B0604020202020204" pitchFamily="34" charset="0"/>
              <a:buChar char="•"/>
              <a:defRPr sz="1400">
                <a:solidFill>
                  <a:srgbClr val="282C2F"/>
                </a:solidFill>
              </a:defRPr>
            </a:pPr>
            <a:r>
              <a:rPr dirty="0"/>
              <a:t>As the business owner, she will also monitor service quality, review customer feedback, maintain health and safety standards, and make sure the company provides reliable and professional cleaning services.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10972800" cy="640080"/>
          </a:xfrm>
          <a:prstGeom prst="rect">
            <a:avLst/>
          </a:prstGeom>
          <a:noFill/>
        </p:spPr>
        <p:txBody>
          <a:bodyPr wrap="none">
            <a:spAutoFit/>
          </a:bodyPr>
          <a:lstStyle/>
          <a:p>
            <a:pPr>
              <a:defRPr sz="2700" b="1">
                <a:solidFill>
                  <a:srgbClr val="1C3646"/>
                </a:solidFill>
              </a:defRPr>
            </a:pPr>
            <a:r>
              <a:t>Supervisor &amp; Cleaning Staff</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5" name="TextBox 4"/>
          <p:cNvSpPr txBox="1"/>
          <p:nvPr/>
        </p:nvSpPr>
        <p:spPr>
          <a:xfrm>
            <a:off x="685800" y="1325880"/>
            <a:ext cx="5303520" cy="3559949"/>
          </a:xfrm>
          <a:prstGeom prst="rect">
            <a:avLst/>
          </a:prstGeom>
          <a:noFill/>
        </p:spPr>
        <p:txBody>
          <a:bodyPr wrap="square">
            <a:spAutoFit/>
          </a:bodyPr>
          <a:lstStyle/>
          <a:p>
            <a:pPr>
              <a:spcAft>
                <a:spcPts val="700"/>
              </a:spcAft>
              <a:defRPr sz="1600">
                <a:solidFill>
                  <a:srgbClr val="282C2F"/>
                </a:solidFill>
              </a:defRPr>
            </a:pPr>
            <a:r>
              <a:rPr b="1" dirty="0"/>
              <a:t>Supervisor (to be hired)</a:t>
            </a:r>
          </a:p>
          <a:p>
            <a:pPr marL="285750" indent="-285750">
              <a:spcAft>
                <a:spcPts val="700"/>
              </a:spcAft>
              <a:buFont typeface="Arial" panose="020B0604020202020204" pitchFamily="34" charset="0"/>
              <a:buChar char="•"/>
              <a:defRPr sz="1600">
                <a:solidFill>
                  <a:srgbClr val="282C2F"/>
                </a:solidFill>
              </a:defRPr>
            </a:pPr>
            <a:r>
              <a:rPr dirty="0"/>
              <a:t>The Supervisor will support the Founder/Manager by overseeing daily cleaning operations and making sure that all jobs are completed to the expected standard.</a:t>
            </a:r>
          </a:p>
          <a:p>
            <a:pPr marL="285750" indent="-285750">
              <a:spcAft>
                <a:spcPts val="700"/>
              </a:spcAft>
              <a:buFont typeface="Arial" panose="020B0604020202020204" pitchFamily="34" charset="0"/>
              <a:buChar char="•"/>
              <a:defRPr sz="1600">
                <a:solidFill>
                  <a:srgbClr val="282C2F"/>
                </a:solidFill>
              </a:defRPr>
            </a:pPr>
            <a:r>
              <a:rPr dirty="0"/>
              <a:t>This person will be chosen based on experience in cleaning services, staff supervision, customer service, reliability, and knowledge of health and safety procedures.</a:t>
            </a:r>
          </a:p>
          <a:p>
            <a:pPr marL="285750" indent="-285750">
              <a:spcAft>
                <a:spcPts val="700"/>
              </a:spcAft>
              <a:buFont typeface="Arial" panose="020B0604020202020204" pitchFamily="34" charset="0"/>
              <a:buChar char="•"/>
              <a:defRPr sz="1600">
                <a:solidFill>
                  <a:srgbClr val="282C2F"/>
                </a:solidFill>
              </a:defRPr>
            </a:pPr>
            <a:r>
              <a:rPr dirty="0"/>
              <a:t>The Supervisor will prepare staff schedules, check attendance, allocate cleaning tasks, inspect completed work, and report any problems to the Founder/Manager.</a:t>
            </a:r>
          </a:p>
          <a:p>
            <a:pPr marL="285750" indent="-285750">
              <a:spcAft>
                <a:spcPts val="700"/>
              </a:spcAft>
              <a:buFont typeface="Arial" panose="020B0604020202020204" pitchFamily="34" charset="0"/>
              <a:buChar char="•"/>
              <a:defRPr sz="1400">
                <a:solidFill>
                  <a:srgbClr val="282C2F"/>
                </a:solidFill>
              </a:defRPr>
            </a:pPr>
            <a:r>
              <a:rPr dirty="0"/>
              <a:t>The role will also include supporting new employees, helping with training, handling minor customer complaints, and ensuring that cleaners follow company checklists and service standards.</a:t>
            </a:r>
          </a:p>
        </p:txBody>
      </p:sp>
      <p:sp>
        <p:nvSpPr>
          <p:cNvPr id="6" name="TextBox 5"/>
          <p:cNvSpPr txBox="1"/>
          <p:nvPr/>
        </p:nvSpPr>
        <p:spPr>
          <a:xfrm>
            <a:off x="6172200" y="1325880"/>
            <a:ext cx="5303520" cy="3929281"/>
          </a:xfrm>
          <a:prstGeom prst="rect">
            <a:avLst/>
          </a:prstGeom>
          <a:noFill/>
        </p:spPr>
        <p:txBody>
          <a:bodyPr wrap="square">
            <a:spAutoFit/>
          </a:bodyPr>
          <a:lstStyle/>
          <a:p>
            <a:pPr>
              <a:spcAft>
                <a:spcPts val="700"/>
              </a:spcAft>
              <a:defRPr sz="1600">
                <a:solidFill>
                  <a:srgbClr val="282C2F"/>
                </a:solidFill>
              </a:defRPr>
            </a:pPr>
            <a:r>
              <a:rPr b="1" dirty="0"/>
              <a:t>Cleaning Staff (6 employees)</a:t>
            </a:r>
          </a:p>
          <a:p>
            <a:pPr marL="285750" indent="-285750">
              <a:spcAft>
                <a:spcPts val="700"/>
              </a:spcAft>
              <a:buFont typeface="Arial" panose="020B0604020202020204" pitchFamily="34" charset="0"/>
              <a:buChar char="•"/>
              <a:defRPr sz="1400">
                <a:solidFill>
                  <a:srgbClr val="282C2F"/>
                </a:solidFill>
              </a:defRPr>
            </a:pPr>
            <a:r>
              <a:rPr dirty="0" err="1"/>
              <a:t>SparklePro</a:t>
            </a:r>
            <a:r>
              <a:rPr dirty="0"/>
              <a:t> Cleaning Services Ltd plans to employ six cleaning staff during the first year of operation. These employees will provide the main cleaning services for residential homes, offices, retail shops, and end-of-tenancy properties.</a:t>
            </a:r>
          </a:p>
          <a:p>
            <a:pPr marL="285750" indent="-285750">
              <a:spcAft>
                <a:spcPts val="700"/>
              </a:spcAft>
              <a:buFont typeface="Arial" panose="020B0604020202020204" pitchFamily="34" charset="0"/>
              <a:buChar char="•"/>
              <a:defRPr sz="1600">
                <a:solidFill>
                  <a:srgbClr val="282C2F"/>
                </a:solidFill>
              </a:defRPr>
            </a:pPr>
            <a:r>
              <a:rPr dirty="0"/>
              <a:t>Cleaning staff will be selected for their reliability, attention to detail, positive attitude, and ability to work professionally in customers’ homes and business premises.</a:t>
            </a:r>
          </a:p>
          <a:p>
            <a:pPr marL="285750" indent="-285750">
              <a:spcAft>
                <a:spcPts val="700"/>
              </a:spcAft>
              <a:buFont typeface="Arial" panose="020B0604020202020204" pitchFamily="34" charset="0"/>
              <a:buChar char="•"/>
              <a:defRPr sz="1400">
                <a:solidFill>
                  <a:srgbClr val="282C2F"/>
                </a:solidFill>
              </a:defRPr>
            </a:pPr>
            <a:r>
              <a:rPr dirty="0"/>
              <a:t>All employees will receive training in cleaning methods, use of eco-friendly products, customer service, health and safety, COSHH awareness, time management, and company quality standards.</a:t>
            </a:r>
          </a:p>
          <a:p>
            <a:pPr marL="285750" indent="-285750">
              <a:spcAft>
                <a:spcPts val="700"/>
              </a:spcAft>
              <a:buFont typeface="Arial" panose="020B0604020202020204" pitchFamily="34" charset="0"/>
              <a:buChar char="•"/>
              <a:defRPr sz="1600">
                <a:solidFill>
                  <a:srgbClr val="282C2F"/>
                </a:solidFill>
              </a:defRPr>
            </a:pPr>
            <a:r>
              <a:rPr dirty="0"/>
              <a:t>The cleaning team will follow standard checklists for each service to ensure consistency, customer satisfaction, and a professional image for the business.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10972800" cy="640080"/>
          </a:xfrm>
          <a:prstGeom prst="rect">
            <a:avLst/>
          </a:prstGeom>
          <a:noFill/>
        </p:spPr>
        <p:txBody>
          <a:bodyPr wrap="none">
            <a:spAutoFit/>
          </a:bodyPr>
          <a:lstStyle/>
          <a:p>
            <a:pPr>
              <a:defRPr sz="2700" b="1">
                <a:solidFill>
                  <a:srgbClr val="1C3646"/>
                </a:solidFill>
              </a:defRPr>
            </a:pPr>
            <a:r>
              <a:t>Organisational Structure</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graphicFrame>
        <p:nvGraphicFramePr>
          <p:cNvPr id="5" name="Diagram 4">
            <a:extLst>
              <a:ext uri="{FF2B5EF4-FFF2-40B4-BE49-F238E27FC236}">
                <a16:creationId xmlns:a16="http://schemas.microsoft.com/office/drawing/2014/main" id="{858636ED-44E3-6F57-D4A6-A707B5982C9C}"/>
              </a:ext>
            </a:extLst>
          </p:cNvPr>
          <p:cNvGraphicFramePr/>
          <p:nvPr>
            <p:extLst>
              <p:ext uri="{D42A27DB-BD31-4B8C-83A1-F6EECF244321}">
                <p14:modId xmlns:p14="http://schemas.microsoft.com/office/powerpoint/2010/main" val="3252860589"/>
              </p:ext>
            </p:extLst>
          </p:nvPr>
        </p:nvGraphicFramePr>
        <p:xfrm>
          <a:off x="1406144" y="932688"/>
          <a:ext cx="937971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rrow: Right 5">
            <a:extLst>
              <a:ext uri="{FF2B5EF4-FFF2-40B4-BE49-F238E27FC236}">
                <a16:creationId xmlns:a16="http://schemas.microsoft.com/office/drawing/2014/main" id="{E3728AF4-4DDB-0D59-7DA3-A29777D5044A}"/>
              </a:ext>
            </a:extLst>
          </p:cNvPr>
          <p:cNvSpPr/>
          <p:nvPr/>
        </p:nvSpPr>
        <p:spPr>
          <a:xfrm>
            <a:off x="4319751" y="2564524"/>
            <a:ext cx="394612" cy="484632"/>
          </a:xfrm>
          <a:prstGeom prst="rightArrow">
            <a:avLst>
              <a:gd name="adj1" fmla="val 28313"/>
              <a:gd name="adj2"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5BF5A794-26A5-03E5-A700-E7D63BF472DE}"/>
              </a:ext>
            </a:extLst>
          </p:cNvPr>
          <p:cNvSpPr/>
          <p:nvPr/>
        </p:nvSpPr>
        <p:spPr>
          <a:xfrm>
            <a:off x="7563313" y="2554592"/>
            <a:ext cx="318498" cy="398815"/>
          </a:xfrm>
          <a:prstGeom prst="rightArrow">
            <a:avLst>
              <a:gd name="adj1" fmla="val 23975"/>
              <a:gd name="adj2"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6DFAC6BD-75F9-2DEB-D574-B22B8209889B}"/>
              </a:ext>
            </a:extLst>
          </p:cNvPr>
          <p:cNvSpPr/>
          <p:nvPr/>
        </p:nvSpPr>
        <p:spPr>
          <a:xfrm>
            <a:off x="5924970" y="4497429"/>
            <a:ext cx="342059" cy="274320"/>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6F8F8"/>
        </a:solidFill>
        <a:effectLst/>
      </p:bgPr>
    </p:bg>
    <p:spTree>
      <p:nvGrpSpPr>
        <p:cNvPr id="1" name=""/>
        <p:cNvGrpSpPr/>
        <p:nvPr/>
      </p:nvGrpSpPr>
      <p:grpSpPr>
        <a:xfrm>
          <a:off x="0" y="0"/>
          <a:ext cx="0" cy="0"/>
          <a:chOff x="0" y="0"/>
          <a:chExt cx="0" cy="0"/>
        </a:xfrm>
      </p:grpSpPr>
      <p:sp>
        <p:nvSpPr>
          <p:cNvPr id="2" name="Rectangle 1"/>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94360" y="365760"/>
            <a:ext cx="10972800" cy="640080"/>
          </a:xfrm>
          <a:prstGeom prst="rect">
            <a:avLst/>
          </a:prstGeom>
          <a:noFill/>
        </p:spPr>
        <p:txBody>
          <a:bodyPr wrap="none">
            <a:spAutoFit/>
          </a:bodyPr>
          <a:lstStyle/>
          <a:p>
            <a:pPr>
              <a:defRPr sz="2700" b="1">
                <a:solidFill>
                  <a:srgbClr val="1C3646"/>
                </a:solidFill>
              </a:defRPr>
            </a:pPr>
            <a:r>
              <a:t>Financial Plan — Finance &amp; Cash Flow</a:t>
            </a:r>
          </a:p>
        </p:txBody>
      </p:sp>
      <p:sp>
        <p:nvSpPr>
          <p:cNvPr id="4" name="TextBox 3"/>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5" name="TextBox 4"/>
          <p:cNvSpPr txBox="1"/>
          <p:nvPr/>
        </p:nvSpPr>
        <p:spPr>
          <a:xfrm>
            <a:off x="731520" y="1325880"/>
            <a:ext cx="3611720" cy="4034438"/>
          </a:xfrm>
          <a:prstGeom prst="rect">
            <a:avLst/>
          </a:prstGeom>
          <a:noFill/>
        </p:spPr>
        <p:txBody>
          <a:bodyPr wrap="square">
            <a:spAutoFit/>
          </a:bodyPr>
          <a:lstStyle/>
          <a:p>
            <a:pPr>
              <a:spcAft>
                <a:spcPts val="700"/>
              </a:spcAft>
              <a:defRPr sz="1600">
                <a:solidFill>
                  <a:srgbClr val="282C2F"/>
                </a:solidFill>
              </a:defRPr>
            </a:pPr>
            <a:r>
              <a:rPr b="1" dirty="0"/>
              <a:t>Sources of Finance</a:t>
            </a:r>
          </a:p>
          <a:p>
            <a:pPr marL="285750" indent="-285750">
              <a:spcAft>
                <a:spcPts val="700"/>
              </a:spcAft>
              <a:buFont typeface="Arial" panose="020B0604020202020204" pitchFamily="34" charset="0"/>
              <a:buChar char="•"/>
              <a:defRPr sz="1600">
                <a:solidFill>
                  <a:srgbClr val="282C2F"/>
                </a:solidFill>
              </a:defRPr>
            </a:pPr>
            <a:r>
              <a:rPr dirty="0"/>
              <a:t>Personal investment: £50,000</a:t>
            </a:r>
          </a:p>
          <a:p>
            <a:pPr marL="285750" indent="-285750">
              <a:spcAft>
                <a:spcPts val="700"/>
              </a:spcAft>
              <a:buFont typeface="Arial" panose="020B0604020202020204" pitchFamily="34" charset="0"/>
              <a:buChar char="•"/>
              <a:defRPr sz="1600">
                <a:solidFill>
                  <a:srgbClr val="282C2F"/>
                </a:solidFill>
              </a:defRPr>
            </a:pPr>
            <a:r>
              <a:rPr dirty="0"/>
              <a:t>No loans required initially</a:t>
            </a:r>
            <a:endParaRPr lang="en-US" dirty="0"/>
          </a:p>
          <a:p>
            <a:pPr>
              <a:spcAft>
                <a:spcPts val="700"/>
              </a:spcAft>
              <a:defRPr sz="1600">
                <a:solidFill>
                  <a:srgbClr val="282C2F"/>
                </a:solidFill>
              </a:defRPr>
            </a:pPr>
            <a:r>
              <a:rPr lang="en-US" b="1" dirty="0"/>
              <a:t>Cash Flow Forecast (Year 1)</a:t>
            </a:r>
          </a:p>
          <a:p>
            <a:pPr marL="285750" indent="-285750">
              <a:spcAft>
                <a:spcPts val="700"/>
              </a:spcAft>
              <a:buFont typeface="Arial" panose="020B0604020202020204" pitchFamily="34" charset="0"/>
              <a:buChar char="•"/>
              <a:defRPr sz="1600">
                <a:solidFill>
                  <a:srgbClr val="282C2F"/>
                </a:solidFill>
              </a:defRPr>
            </a:pPr>
            <a:r>
              <a:rPr lang="en-US" dirty="0"/>
              <a:t>Sales Forecast</a:t>
            </a:r>
          </a:p>
          <a:p>
            <a:pPr marL="285750" indent="-285750">
              <a:spcAft>
                <a:spcPts val="700"/>
              </a:spcAft>
              <a:buFont typeface="Arial" panose="020B0604020202020204" pitchFamily="34" charset="0"/>
              <a:buChar char="•"/>
              <a:defRPr sz="1600">
                <a:solidFill>
                  <a:srgbClr val="282C2F"/>
                </a:solidFill>
              </a:defRPr>
            </a:pPr>
            <a:r>
              <a:rPr lang="en-US" dirty="0"/>
              <a:t>Year 1 sales target: £120,000</a:t>
            </a:r>
          </a:p>
          <a:p>
            <a:pPr marL="285750" indent="-285750">
              <a:spcAft>
                <a:spcPts val="700"/>
              </a:spcAft>
              <a:buFont typeface="Arial" panose="020B0604020202020204" pitchFamily="34" charset="0"/>
              <a:buChar char="•"/>
              <a:defRPr sz="1600">
                <a:solidFill>
                  <a:srgbClr val="282C2F"/>
                </a:solidFill>
              </a:defRPr>
            </a:pPr>
            <a:r>
              <a:rPr lang="en-US" dirty="0"/>
              <a:t>Average monthly sales: £10,000</a:t>
            </a:r>
          </a:p>
          <a:p>
            <a:pPr>
              <a:spcAft>
                <a:spcPts val="700"/>
              </a:spcAft>
              <a:defRPr sz="1600">
                <a:solidFill>
                  <a:srgbClr val="282C2F"/>
                </a:solidFill>
              </a:defRPr>
            </a:pPr>
            <a:r>
              <a:rPr lang="en-US" b="1" dirty="0"/>
              <a:t>Sales Forecast</a:t>
            </a:r>
          </a:p>
          <a:p>
            <a:pPr marL="285750" indent="-285750">
              <a:spcAft>
                <a:spcPts val="700"/>
              </a:spcAft>
              <a:buFont typeface="Arial" panose="020B0604020202020204" pitchFamily="34" charset="0"/>
              <a:buChar char="•"/>
              <a:defRPr sz="1600">
                <a:solidFill>
                  <a:srgbClr val="282C2F"/>
                </a:solidFill>
              </a:defRPr>
            </a:pPr>
            <a:r>
              <a:rPr lang="en-US" dirty="0"/>
              <a:t>Year 1 sales target: £120,000</a:t>
            </a:r>
          </a:p>
          <a:p>
            <a:pPr marL="285750" indent="-285750">
              <a:spcAft>
                <a:spcPts val="700"/>
              </a:spcAft>
              <a:buFont typeface="Arial" panose="020B0604020202020204" pitchFamily="34" charset="0"/>
              <a:buChar char="•"/>
              <a:defRPr sz="1600">
                <a:solidFill>
                  <a:srgbClr val="282C2F"/>
                </a:solidFill>
              </a:defRPr>
            </a:pPr>
            <a:r>
              <a:rPr lang="en-US" dirty="0"/>
              <a:t>Average monthly sales: £10,000</a:t>
            </a:r>
          </a:p>
          <a:p>
            <a:pPr marL="285750" indent="-285750">
              <a:spcAft>
                <a:spcPts val="700"/>
              </a:spcAft>
              <a:buFont typeface="Arial" panose="020B0604020202020204" pitchFamily="34" charset="0"/>
              <a:buChar char="•"/>
              <a:defRPr sz="1600">
                <a:solidFill>
                  <a:srgbClr val="282C2F"/>
                </a:solidFill>
              </a:defRPr>
            </a:pPr>
            <a:endParaRPr lang="en-US" dirty="0"/>
          </a:p>
          <a:p>
            <a:pPr marL="285750" indent="-285750">
              <a:spcAft>
                <a:spcPts val="700"/>
              </a:spcAft>
              <a:buFont typeface="Arial" panose="020B0604020202020204" pitchFamily="34" charset="0"/>
              <a:buChar char="•"/>
              <a:defRPr sz="1600">
                <a:solidFill>
                  <a:srgbClr val="282C2F"/>
                </a:solidFill>
              </a:defRPr>
            </a:pPr>
            <a:endParaRPr dirty="0"/>
          </a:p>
        </p:txBody>
      </p:sp>
      <p:graphicFrame>
        <p:nvGraphicFramePr>
          <p:cNvPr id="7" name="Table 6">
            <a:extLst>
              <a:ext uri="{FF2B5EF4-FFF2-40B4-BE49-F238E27FC236}">
                <a16:creationId xmlns:a16="http://schemas.microsoft.com/office/drawing/2014/main" id="{495D0A94-B7D2-BE49-4817-FB3FD33A4E38}"/>
              </a:ext>
            </a:extLst>
          </p:cNvPr>
          <p:cNvGraphicFramePr>
            <a:graphicFrameLocks noGrp="1"/>
          </p:cNvGraphicFramePr>
          <p:nvPr>
            <p:extLst>
              <p:ext uri="{D42A27DB-BD31-4B8C-83A1-F6EECF244321}">
                <p14:modId xmlns:p14="http://schemas.microsoft.com/office/powerpoint/2010/main" val="3458346842"/>
              </p:ext>
            </p:extLst>
          </p:nvPr>
        </p:nvGraphicFramePr>
        <p:xfrm>
          <a:off x="4910168" y="1443789"/>
          <a:ext cx="5084064" cy="3252012"/>
        </p:xfrm>
        <a:graphic>
          <a:graphicData uri="http://schemas.openxmlformats.org/drawingml/2006/table">
            <a:tbl>
              <a:tblPr firstRow="1" firstCol="1" bandRow="1">
                <a:tableStyleId>{5C22544A-7EE6-4342-B048-85BDC9FD1C3A}</a:tableStyleId>
              </a:tblPr>
              <a:tblGrid>
                <a:gridCol w="2542032">
                  <a:extLst>
                    <a:ext uri="{9D8B030D-6E8A-4147-A177-3AD203B41FA5}">
                      <a16:colId xmlns:a16="http://schemas.microsoft.com/office/drawing/2014/main" val="1877993301"/>
                    </a:ext>
                  </a:extLst>
                </a:gridCol>
                <a:gridCol w="2542032">
                  <a:extLst>
                    <a:ext uri="{9D8B030D-6E8A-4147-A177-3AD203B41FA5}">
                      <a16:colId xmlns:a16="http://schemas.microsoft.com/office/drawing/2014/main" val="3301894680"/>
                    </a:ext>
                  </a:extLst>
                </a:gridCol>
              </a:tblGrid>
              <a:tr h="542002">
                <a:tc>
                  <a:txBody>
                    <a:bodyPr/>
                    <a:lstStyle/>
                    <a:p>
                      <a:pPr algn="ctr">
                        <a:lnSpc>
                          <a:spcPct val="115000"/>
                        </a:lnSpc>
                        <a:spcAft>
                          <a:spcPts val="800"/>
                        </a:spcAft>
                        <a:buNone/>
                      </a:pPr>
                      <a:r>
                        <a:rPr lang="en-GB" sz="1600" kern="0" dirty="0">
                          <a:solidFill>
                            <a:schemeClr val="tx1"/>
                          </a:solidFill>
                          <a:effectLst/>
                        </a:rPr>
                        <a:t>Cost Category</a:t>
                      </a:r>
                      <a:endParaRPr lang="en-PH" sz="16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solidFill>
                            <a:schemeClr val="tx1"/>
                          </a:solidFill>
                          <a:effectLst/>
                        </a:rPr>
                        <a:t>Monthly Cost (£)</a:t>
                      </a:r>
                      <a:endParaRPr lang="en-PH" sz="16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178796144"/>
                  </a:ext>
                </a:extLst>
              </a:tr>
              <a:tr h="542002">
                <a:tc>
                  <a:txBody>
                    <a:bodyPr/>
                    <a:lstStyle/>
                    <a:p>
                      <a:pPr algn="ctr">
                        <a:lnSpc>
                          <a:spcPct val="115000"/>
                        </a:lnSpc>
                        <a:spcAft>
                          <a:spcPts val="800"/>
                        </a:spcAft>
                        <a:buNone/>
                      </a:pPr>
                      <a:r>
                        <a:rPr lang="en-GB" sz="1600" b="0" kern="0" dirty="0">
                          <a:solidFill>
                            <a:schemeClr val="tx1"/>
                          </a:solidFill>
                          <a:effectLst/>
                        </a:rPr>
                        <a:t>Cleaning supplies</a:t>
                      </a:r>
                      <a:endParaRPr lang="en-PH" sz="1600" b="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solidFill>
                            <a:schemeClr val="tx1"/>
                          </a:solidFill>
                          <a:effectLst/>
                        </a:rPr>
                        <a:t>800</a:t>
                      </a:r>
                      <a:endParaRPr lang="en-PH" sz="16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46602326"/>
                  </a:ext>
                </a:extLst>
              </a:tr>
              <a:tr h="542002">
                <a:tc>
                  <a:txBody>
                    <a:bodyPr/>
                    <a:lstStyle/>
                    <a:p>
                      <a:pPr algn="ctr">
                        <a:lnSpc>
                          <a:spcPct val="115000"/>
                        </a:lnSpc>
                        <a:spcAft>
                          <a:spcPts val="800"/>
                        </a:spcAft>
                        <a:buNone/>
                      </a:pPr>
                      <a:r>
                        <a:rPr lang="en-GB" sz="1600" b="0" kern="0" dirty="0">
                          <a:solidFill>
                            <a:schemeClr val="tx1"/>
                          </a:solidFill>
                          <a:effectLst/>
                        </a:rPr>
                        <a:t>Staff wages</a:t>
                      </a:r>
                      <a:endParaRPr lang="en-PH" sz="1600" b="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solidFill>
                            <a:schemeClr val="tx1"/>
                          </a:solidFill>
                          <a:effectLst/>
                        </a:rPr>
                        <a:t>4,000</a:t>
                      </a:r>
                      <a:endParaRPr lang="en-PH" sz="16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78895991"/>
                  </a:ext>
                </a:extLst>
              </a:tr>
              <a:tr h="542002">
                <a:tc>
                  <a:txBody>
                    <a:bodyPr/>
                    <a:lstStyle/>
                    <a:p>
                      <a:pPr algn="ctr">
                        <a:lnSpc>
                          <a:spcPct val="115000"/>
                        </a:lnSpc>
                        <a:spcAft>
                          <a:spcPts val="800"/>
                        </a:spcAft>
                        <a:buNone/>
                      </a:pPr>
                      <a:r>
                        <a:rPr lang="en-GB" sz="1600" b="0" kern="0" dirty="0">
                          <a:solidFill>
                            <a:schemeClr val="tx1"/>
                          </a:solidFill>
                          <a:effectLst/>
                        </a:rPr>
                        <a:t>Transport</a:t>
                      </a:r>
                      <a:endParaRPr lang="en-PH" sz="1600" b="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solidFill>
                            <a:schemeClr val="tx1"/>
                          </a:solidFill>
                          <a:effectLst/>
                        </a:rPr>
                        <a:t>600</a:t>
                      </a:r>
                      <a:endParaRPr lang="en-PH" sz="16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65056491"/>
                  </a:ext>
                </a:extLst>
              </a:tr>
              <a:tr h="542002">
                <a:tc>
                  <a:txBody>
                    <a:bodyPr/>
                    <a:lstStyle/>
                    <a:p>
                      <a:pPr algn="ctr">
                        <a:lnSpc>
                          <a:spcPct val="115000"/>
                        </a:lnSpc>
                        <a:spcAft>
                          <a:spcPts val="800"/>
                        </a:spcAft>
                        <a:buNone/>
                      </a:pPr>
                      <a:r>
                        <a:rPr lang="en-GB" sz="1600" b="0" kern="0" dirty="0">
                          <a:solidFill>
                            <a:schemeClr val="tx1"/>
                          </a:solidFill>
                          <a:effectLst/>
                        </a:rPr>
                        <a:t>Marketing</a:t>
                      </a:r>
                      <a:endParaRPr lang="en-PH" sz="1600" b="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solidFill>
                            <a:schemeClr val="tx1"/>
                          </a:solidFill>
                          <a:effectLst/>
                        </a:rPr>
                        <a:t>400</a:t>
                      </a:r>
                      <a:endParaRPr lang="en-PH" sz="16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78333460"/>
                  </a:ext>
                </a:extLst>
              </a:tr>
              <a:tr h="542002">
                <a:tc>
                  <a:txBody>
                    <a:bodyPr/>
                    <a:lstStyle/>
                    <a:p>
                      <a:pPr algn="ctr">
                        <a:lnSpc>
                          <a:spcPct val="115000"/>
                        </a:lnSpc>
                        <a:spcAft>
                          <a:spcPts val="800"/>
                        </a:spcAft>
                        <a:buNone/>
                      </a:pPr>
                      <a:r>
                        <a:rPr lang="en-GB" sz="1600" b="0" kern="0" dirty="0">
                          <a:solidFill>
                            <a:schemeClr val="tx1"/>
                          </a:solidFill>
                          <a:effectLst/>
                        </a:rPr>
                        <a:t>Insurance &amp; admin</a:t>
                      </a:r>
                      <a:endParaRPr lang="en-PH" sz="1600" b="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lnSpc>
                          <a:spcPct val="115000"/>
                        </a:lnSpc>
                        <a:spcAft>
                          <a:spcPts val="800"/>
                        </a:spcAft>
                        <a:buNone/>
                      </a:pPr>
                      <a:r>
                        <a:rPr lang="en-GB" sz="1600" kern="0" dirty="0">
                          <a:solidFill>
                            <a:schemeClr val="tx1"/>
                          </a:solidFill>
                          <a:effectLst/>
                        </a:rPr>
                        <a:t>200</a:t>
                      </a:r>
                      <a:endParaRPr lang="en-PH" sz="1600" kern="100" dirty="0">
                        <a:solidFill>
                          <a:schemeClr val="tx1"/>
                        </a:solidFill>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99983731"/>
                  </a:ext>
                </a:extLst>
              </a:tr>
            </a:tbl>
          </a:graphicData>
        </a:graphic>
      </p:graphicFrame>
      <p:sp>
        <p:nvSpPr>
          <p:cNvPr id="8" name="TextBox 7">
            <a:extLst>
              <a:ext uri="{FF2B5EF4-FFF2-40B4-BE49-F238E27FC236}">
                <a16:creationId xmlns:a16="http://schemas.microsoft.com/office/drawing/2014/main" id="{FF85CACA-111D-0BA7-D041-A50AB2F42D3B}"/>
              </a:ext>
            </a:extLst>
          </p:cNvPr>
          <p:cNvSpPr txBox="1"/>
          <p:nvPr/>
        </p:nvSpPr>
        <p:spPr>
          <a:xfrm>
            <a:off x="594360" y="4988504"/>
            <a:ext cx="7704394" cy="920765"/>
          </a:xfrm>
          <a:prstGeom prst="rect">
            <a:avLst/>
          </a:prstGeom>
          <a:noFill/>
        </p:spPr>
        <p:txBody>
          <a:bodyPr wrap="square" rtlCol="0">
            <a:spAutoFit/>
          </a:bodyPr>
          <a:lstStyle/>
          <a:p>
            <a:pPr>
              <a:spcAft>
                <a:spcPts val="700"/>
              </a:spcAft>
              <a:defRPr sz="1600">
                <a:solidFill>
                  <a:srgbClr val="282C2F"/>
                </a:solidFill>
              </a:defRPr>
            </a:pPr>
            <a:r>
              <a:rPr lang="en-US" b="1" dirty="0"/>
              <a:t>Break Even Analysis</a:t>
            </a:r>
          </a:p>
          <a:p>
            <a:pPr>
              <a:spcAft>
                <a:spcPts val="700"/>
              </a:spcAft>
              <a:defRPr sz="1600">
                <a:solidFill>
                  <a:srgbClr val="282C2F"/>
                </a:solidFill>
              </a:defRPr>
            </a:pPr>
            <a:r>
              <a:rPr lang="en-US" dirty="0"/>
              <a:t>Break-even point </a:t>
            </a:r>
            <a:r>
              <a:rPr lang="en-US" b="1" dirty="0"/>
              <a:t>= Fixed Costs / Contribution Margin </a:t>
            </a:r>
            <a:r>
              <a:rPr lang="en-US" dirty="0"/>
              <a:t>Expected break-even at 10 months once monthly revenue reaches £10,000</a:t>
            </a:r>
            <a:endParaRPr lang="en-P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8D51A-63ED-8F3F-4A1B-75D670E0D36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241A5AB-662E-A751-14D4-2E0ACB33F1A8}"/>
              </a:ext>
            </a:extLst>
          </p:cNvPr>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a:extLst>
              <a:ext uri="{FF2B5EF4-FFF2-40B4-BE49-F238E27FC236}">
                <a16:creationId xmlns:a16="http://schemas.microsoft.com/office/drawing/2014/main" id="{DCC6A444-0C88-3CEE-6ACB-872C7CB5EB32}"/>
              </a:ext>
            </a:extLst>
          </p:cNvPr>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13" name="TextBox 12">
            <a:extLst>
              <a:ext uri="{FF2B5EF4-FFF2-40B4-BE49-F238E27FC236}">
                <a16:creationId xmlns:a16="http://schemas.microsoft.com/office/drawing/2014/main" id="{482D5B0A-691D-7D91-E4C2-18C2FB82F353}"/>
              </a:ext>
            </a:extLst>
          </p:cNvPr>
          <p:cNvSpPr txBox="1"/>
          <p:nvPr/>
        </p:nvSpPr>
        <p:spPr>
          <a:xfrm>
            <a:off x="621792" y="1305341"/>
            <a:ext cx="6345968" cy="4247317"/>
          </a:xfrm>
          <a:prstGeom prst="rect">
            <a:avLst/>
          </a:prstGeom>
          <a:noFill/>
        </p:spPr>
        <p:txBody>
          <a:bodyPr wrap="none" rtlCol="0">
            <a:spAutoFit/>
          </a:bodyPr>
          <a:lstStyle/>
          <a:p>
            <a:r>
              <a:rPr lang="en-GB" b="1" dirty="0"/>
              <a:t>Technology Plan</a:t>
            </a:r>
            <a:endParaRPr lang="en-PH" dirty="0"/>
          </a:p>
          <a:p>
            <a:pPr marL="285750" lvl="0" indent="-285750">
              <a:buFont typeface="Arial" panose="020B0604020202020204" pitchFamily="34" charset="0"/>
              <a:buChar char="•"/>
            </a:pPr>
            <a:r>
              <a:rPr lang="en-GB" dirty="0"/>
              <a:t>Online booking system</a:t>
            </a:r>
            <a:endParaRPr lang="en-PH" dirty="0"/>
          </a:p>
          <a:p>
            <a:pPr marL="285750" lvl="0" indent="-285750">
              <a:buFont typeface="Arial" panose="020B0604020202020204" pitchFamily="34" charset="0"/>
              <a:buChar char="•"/>
            </a:pPr>
            <a:r>
              <a:rPr lang="en-GB" dirty="0"/>
              <a:t>Digital payment options</a:t>
            </a:r>
            <a:endParaRPr lang="en-PH" dirty="0"/>
          </a:p>
          <a:p>
            <a:pPr marL="285750" lvl="0" indent="-285750">
              <a:buFont typeface="Arial" panose="020B0604020202020204" pitchFamily="34" charset="0"/>
              <a:buChar char="•"/>
            </a:pPr>
            <a:r>
              <a:rPr lang="en-GB" dirty="0"/>
              <a:t>CRM for client management</a:t>
            </a:r>
            <a:endParaRPr lang="en-PH" dirty="0"/>
          </a:p>
          <a:p>
            <a:pPr marL="285750" lvl="0" indent="-285750">
              <a:buFont typeface="Arial" panose="020B0604020202020204" pitchFamily="34" charset="0"/>
              <a:buChar char="•"/>
            </a:pPr>
            <a:r>
              <a:rPr lang="en-GB" dirty="0"/>
              <a:t>GPS tracking for staff routes</a:t>
            </a:r>
            <a:endParaRPr lang="en-PH" dirty="0"/>
          </a:p>
          <a:p>
            <a:r>
              <a:rPr lang="en-GB" b="1" dirty="0"/>
              <a:t>Human Resource Plan</a:t>
            </a:r>
            <a:endParaRPr lang="en-PH" dirty="0"/>
          </a:p>
          <a:p>
            <a:pPr marL="285750" lvl="0" indent="-285750">
              <a:buFont typeface="Arial" panose="020B0604020202020204" pitchFamily="34" charset="0"/>
              <a:buChar char="•"/>
            </a:pPr>
            <a:r>
              <a:rPr lang="en-GB" dirty="0"/>
              <a:t>Hire 6 cleaners</a:t>
            </a:r>
            <a:endParaRPr lang="en-PH" dirty="0"/>
          </a:p>
          <a:p>
            <a:pPr marL="285750" lvl="0" indent="-285750">
              <a:buFont typeface="Arial" panose="020B0604020202020204" pitchFamily="34" charset="0"/>
              <a:buChar char="•"/>
            </a:pPr>
            <a:r>
              <a:rPr lang="en-GB" dirty="0"/>
              <a:t>Provide training in cleaning standards, safety, customer service</a:t>
            </a:r>
            <a:endParaRPr lang="en-PH" dirty="0"/>
          </a:p>
          <a:p>
            <a:pPr marL="285750" lvl="0" indent="-285750">
              <a:buFont typeface="Arial" panose="020B0604020202020204" pitchFamily="34" charset="0"/>
              <a:buChar char="•"/>
            </a:pPr>
            <a:r>
              <a:rPr lang="en-GB" dirty="0"/>
              <a:t>Offer incentives for performance</a:t>
            </a:r>
            <a:endParaRPr lang="en-PH" dirty="0"/>
          </a:p>
          <a:p>
            <a:r>
              <a:rPr lang="en-GB" b="1" dirty="0"/>
              <a:t>Expansion Plan</a:t>
            </a:r>
            <a:endParaRPr lang="en-PH" dirty="0"/>
          </a:p>
          <a:p>
            <a:pPr marL="285750" lvl="0" indent="-285750">
              <a:buFont typeface="Arial" panose="020B0604020202020204" pitchFamily="34" charset="0"/>
              <a:buChar char="•"/>
            </a:pPr>
            <a:r>
              <a:rPr lang="en-GB" dirty="0"/>
              <a:t>Expand to additional boroughs</a:t>
            </a:r>
            <a:endParaRPr lang="en-PH" dirty="0"/>
          </a:p>
          <a:p>
            <a:pPr marL="285750" lvl="0" indent="-285750">
              <a:buFont typeface="Arial" panose="020B0604020202020204" pitchFamily="34" charset="0"/>
              <a:buChar char="•"/>
            </a:pPr>
            <a:r>
              <a:rPr lang="en-GB" dirty="0"/>
              <a:t>Introduce industrial cleaning</a:t>
            </a:r>
            <a:endParaRPr lang="en-PH" dirty="0"/>
          </a:p>
          <a:p>
            <a:pPr marL="285750" lvl="0" indent="-285750">
              <a:buFont typeface="Arial" panose="020B0604020202020204" pitchFamily="34" charset="0"/>
              <a:buChar char="•"/>
            </a:pPr>
            <a:r>
              <a:rPr lang="en-GB" dirty="0"/>
              <a:t>Add company vehicles</a:t>
            </a:r>
            <a:endParaRPr lang="en-PH" dirty="0"/>
          </a:p>
          <a:p>
            <a:pPr marL="285750" lvl="0" indent="-285750">
              <a:buFont typeface="Arial" panose="020B0604020202020204" pitchFamily="34" charset="0"/>
              <a:buChar char="•"/>
            </a:pPr>
            <a:r>
              <a:rPr lang="en-GB" dirty="0"/>
              <a:t>Hire additional staff</a:t>
            </a:r>
            <a:endParaRPr lang="en-PH" dirty="0"/>
          </a:p>
          <a:p>
            <a:endParaRPr lang="en-PH" dirty="0"/>
          </a:p>
        </p:txBody>
      </p:sp>
      <p:sp>
        <p:nvSpPr>
          <p:cNvPr id="15" name="TextBox 14">
            <a:extLst>
              <a:ext uri="{FF2B5EF4-FFF2-40B4-BE49-F238E27FC236}">
                <a16:creationId xmlns:a16="http://schemas.microsoft.com/office/drawing/2014/main" id="{3E4A60F4-2AF5-E760-C722-B1F845B19A80}"/>
              </a:ext>
            </a:extLst>
          </p:cNvPr>
          <p:cNvSpPr txBox="1"/>
          <p:nvPr/>
        </p:nvSpPr>
        <p:spPr>
          <a:xfrm>
            <a:off x="621792" y="409015"/>
            <a:ext cx="6749348" cy="496241"/>
          </a:xfrm>
          <a:prstGeom prst="rect">
            <a:avLst/>
          </a:prstGeom>
          <a:noFill/>
        </p:spPr>
        <p:txBody>
          <a:bodyPr wrap="none" rtlCol="0">
            <a:normAutofit fontScale="92500" lnSpcReduction="20000"/>
          </a:bodyPr>
          <a:lstStyle/>
          <a:p>
            <a:r>
              <a:rPr lang="en-GB" sz="3600" b="1" dirty="0"/>
              <a:t>Operations and Management Plan</a:t>
            </a:r>
            <a:endParaRPr lang="en-PH" sz="3600" dirty="0"/>
          </a:p>
          <a:p>
            <a:endParaRPr lang="en-PH" dirty="0"/>
          </a:p>
        </p:txBody>
      </p:sp>
    </p:spTree>
    <p:extLst>
      <p:ext uri="{BB962C8B-B14F-4D97-AF65-F5344CB8AC3E}">
        <p14:creationId xmlns:p14="http://schemas.microsoft.com/office/powerpoint/2010/main" val="36788518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C6BD4-AB0B-662B-B7E6-0757A24058D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7E36F93-A963-BB05-A39F-8470FE9DEEE2}"/>
              </a:ext>
            </a:extLst>
          </p:cNvPr>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4CA41E18-0EE5-0B36-7E75-6795703A2801}"/>
              </a:ext>
            </a:extLst>
          </p:cNvPr>
          <p:cNvSpPr txBox="1"/>
          <p:nvPr/>
        </p:nvSpPr>
        <p:spPr>
          <a:xfrm>
            <a:off x="594360" y="365760"/>
            <a:ext cx="2022733" cy="539496"/>
          </a:xfrm>
          <a:prstGeom prst="rect">
            <a:avLst/>
          </a:prstGeom>
          <a:noFill/>
        </p:spPr>
        <p:txBody>
          <a:bodyPr wrap="none">
            <a:normAutofit/>
          </a:bodyPr>
          <a:lstStyle/>
          <a:p>
            <a:pPr>
              <a:defRPr sz="2700" b="1">
                <a:solidFill>
                  <a:srgbClr val="1C3646"/>
                </a:solidFill>
              </a:defRPr>
            </a:pPr>
            <a:r>
              <a:rPr lang="en-US" dirty="0"/>
              <a:t>Risk Analysis</a:t>
            </a:r>
            <a:endParaRPr dirty="0"/>
          </a:p>
        </p:txBody>
      </p:sp>
      <p:sp>
        <p:nvSpPr>
          <p:cNvPr id="4" name="TextBox 3">
            <a:extLst>
              <a:ext uri="{FF2B5EF4-FFF2-40B4-BE49-F238E27FC236}">
                <a16:creationId xmlns:a16="http://schemas.microsoft.com/office/drawing/2014/main" id="{7AABA445-4FB5-4317-1C10-AFBA4005EAAD}"/>
              </a:ext>
            </a:extLst>
          </p:cNvPr>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graphicFrame>
        <p:nvGraphicFramePr>
          <p:cNvPr id="6" name="Table 5">
            <a:extLst>
              <a:ext uri="{FF2B5EF4-FFF2-40B4-BE49-F238E27FC236}">
                <a16:creationId xmlns:a16="http://schemas.microsoft.com/office/drawing/2014/main" id="{442AAD64-DA33-FEE4-1DDB-A0C94C3B4551}"/>
              </a:ext>
            </a:extLst>
          </p:cNvPr>
          <p:cNvGraphicFramePr>
            <a:graphicFrameLocks noGrp="1"/>
          </p:cNvGraphicFramePr>
          <p:nvPr>
            <p:extLst>
              <p:ext uri="{D42A27DB-BD31-4B8C-83A1-F6EECF244321}">
                <p14:modId xmlns:p14="http://schemas.microsoft.com/office/powerpoint/2010/main" val="290834142"/>
              </p:ext>
            </p:extLst>
          </p:nvPr>
        </p:nvGraphicFramePr>
        <p:xfrm>
          <a:off x="594360" y="1537244"/>
          <a:ext cx="8061834" cy="1854200"/>
        </p:xfrm>
        <a:graphic>
          <a:graphicData uri="http://schemas.openxmlformats.org/drawingml/2006/table">
            <a:tbl>
              <a:tblPr firstRow="1" bandRow="1">
                <a:tableStyleId>{5C22544A-7EE6-4342-B048-85BDC9FD1C3A}</a:tableStyleId>
              </a:tblPr>
              <a:tblGrid>
                <a:gridCol w="1888554">
                  <a:extLst>
                    <a:ext uri="{9D8B030D-6E8A-4147-A177-3AD203B41FA5}">
                      <a16:colId xmlns:a16="http://schemas.microsoft.com/office/drawing/2014/main" val="4181188735"/>
                    </a:ext>
                  </a:extLst>
                </a:gridCol>
                <a:gridCol w="1093280">
                  <a:extLst>
                    <a:ext uri="{9D8B030D-6E8A-4147-A177-3AD203B41FA5}">
                      <a16:colId xmlns:a16="http://schemas.microsoft.com/office/drawing/2014/main" val="2292606191"/>
                    </a:ext>
                  </a:extLst>
                </a:gridCol>
                <a:gridCol w="1278021">
                  <a:extLst>
                    <a:ext uri="{9D8B030D-6E8A-4147-A177-3AD203B41FA5}">
                      <a16:colId xmlns:a16="http://schemas.microsoft.com/office/drawing/2014/main" val="2155485611"/>
                    </a:ext>
                  </a:extLst>
                </a:gridCol>
                <a:gridCol w="3801979">
                  <a:extLst>
                    <a:ext uri="{9D8B030D-6E8A-4147-A177-3AD203B41FA5}">
                      <a16:colId xmlns:a16="http://schemas.microsoft.com/office/drawing/2014/main" val="886965729"/>
                    </a:ext>
                  </a:extLst>
                </a:gridCol>
              </a:tblGrid>
              <a:tr h="370840">
                <a:tc>
                  <a:txBody>
                    <a:bodyPr/>
                    <a:lstStyle/>
                    <a:p>
                      <a:r>
                        <a:rPr lang="en-US" sz="1600" dirty="0">
                          <a:solidFill>
                            <a:schemeClr val="tx1"/>
                          </a:solidFill>
                        </a:rPr>
                        <a:t>Risk</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Likelihood</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Impact</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Mitigation</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59710924"/>
                  </a:ext>
                </a:extLst>
              </a:tr>
              <a:tr h="370840">
                <a:tc>
                  <a:txBody>
                    <a:bodyPr/>
                    <a:lstStyle/>
                    <a:p>
                      <a:r>
                        <a:rPr lang="en-US" sz="1600" dirty="0">
                          <a:solidFill>
                            <a:schemeClr val="tx1"/>
                          </a:solidFill>
                        </a:rPr>
                        <a:t>High competition</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Medium</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High</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Strong marketing, quality service</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91523795"/>
                  </a:ext>
                </a:extLst>
              </a:tr>
              <a:tr h="370840">
                <a:tc>
                  <a:txBody>
                    <a:bodyPr/>
                    <a:lstStyle/>
                    <a:p>
                      <a:r>
                        <a:rPr lang="en-US" sz="1600" dirty="0">
                          <a:solidFill>
                            <a:schemeClr val="tx1"/>
                          </a:solidFill>
                        </a:rPr>
                        <a:t>Rising supply cost</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High</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Medium</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Bulk purchasing, supplier negotiation</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5581325"/>
                  </a:ext>
                </a:extLst>
              </a:tr>
              <a:tr h="370840">
                <a:tc>
                  <a:txBody>
                    <a:bodyPr/>
                    <a:lstStyle/>
                    <a:p>
                      <a:r>
                        <a:rPr lang="en-US" sz="1600" dirty="0">
                          <a:solidFill>
                            <a:schemeClr val="tx1"/>
                          </a:solidFill>
                        </a:rPr>
                        <a:t>Staff turnover</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Medium</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Medium</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Training, incentives</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80787899"/>
                  </a:ext>
                </a:extLst>
              </a:tr>
              <a:tr h="370840">
                <a:tc>
                  <a:txBody>
                    <a:bodyPr/>
                    <a:lstStyle/>
                    <a:p>
                      <a:r>
                        <a:rPr lang="en-US" sz="1600" dirty="0">
                          <a:solidFill>
                            <a:schemeClr val="tx1"/>
                          </a:solidFill>
                        </a:rPr>
                        <a:t>Economic downturn</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Low</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Medium</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1600" dirty="0">
                          <a:solidFill>
                            <a:schemeClr val="tx1"/>
                          </a:solidFill>
                        </a:rPr>
                        <a:t>Flexible pricing, diversified services</a:t>
                      </a:r>
                      <a:endParaRPr lang="en-PH" sz="160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36366916"/>
                  </a:ext>
                </a:extLst>
              </a:tr>
            </a:tbl>
          </a:graphicData>
        </a:graphic>
      </p:graphicFrame>
    </p:spTree>
    <p:extLst>
      <p:ext uri="{BB962C8B-B14F-4D97-AF65-F5344CB8AC3E}">
        <p14:creationId xmlns:p14="http://schemas.microsoft.com/office/powerpoint/2010/main" val="6856052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E0D8F-0E38-70C7-FFAF-5094C7469CD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255CE11-CD4D-AA82-43D2-298B12E909EF}"/>
              </a:ext>
            </a:extLst>
          </p:cNvPr>
          <p:cNvSpPr/>
          <p:nvPr/>
        </p:nvSpPr>
        <p:spPr>
          <a:xfrm>
            <a:off x="0" y="0"/>
            <a:ext cx="164592" cy="6858000"/>
          </a:xfrm>
          <a:prstGeom prst="rect">
            <a:avLst/>
          </a:prstGeom>
          <a:solidFill>
            <a:srgbClr val="39858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738E34E-2D0F-0C7B-AF39-A5E73EDC0834}"/>
              </a:ext>
            </a:extLst>
          </p:cNvPr>
          <p:cNvSpPr txBox="1"/>
          <p:nvPr/>
        </p:nvSpPr>
        <p:spPr>
          <a:xfrm>
            <a:off x="594360" y="365760"/>
            <a:ext cx="1762021" cy="507831"/>
          </a:xfrm>
          <a:prstGeom prst="rect">
            <a:avLst/>
          </a:prstGeom>
          <a:noFill/>
        </p:spPr>
        <p:txBody>
          <a:bodyPr wrap="none">
            <a:spAutoFit/>
          </a:bodyPr>
          <a:lstStyle/>
          <a:p>
            <a:pPr>
              <a:defRPr sz="2700" b="1">
                <a:solidFill>
                  <a:srgbClr val="1C3646"/>
                </a:solidFill>
              </a:defRPr>
            </a:pPr>
            <a:r>
              <a:rPr lang="en-US" dirty="0"/>
              <a:t>References</a:t>
            </a:r>
            <a:endParaRPr dirty="0"/>
          </a:p>
        </p:txBody>
      </p:sp>
      <p:sp>
        <p:nvSpPr>
          <p:cNvPr id="4" name="TextBox 3">
            <a:extLst>
              <a:ext uri="{FF2B5EF4-FFF2-40B4-BE49-F238E27FC236}">
                <a16:creationId xmlns:a16="http://schemas.microsoft.com/office/drawing/2014/main" id="{9462F501-FD6E-7898-B013-DAC85A969006}"/>
              </a:ext>
            </a:extLst>
          </p:cNvPr>
          <p:cNvSpPr txBox="1"/>
          <p:nvPr/>
        </p:nvSpPr>
        <p:spPr>
          <a:xfrm>
            <a:off x="621792" y="932688"/>
            <a:ext cx="10789920" cy="274320"/>
          </a:xfrm>
          <a:prstGeom prst="rect">
            <a:avLst/>
          </a:prstGeom>
          <a:noFill/>
        </p:spPr>
        <p:txBody>
          <a:bodyPr wrap="none">
            <a:spAutoFit/>
          </a:bodyPr>
          <a:lstStyle/>
          <a:p>
            <a:pPr>
              <a:defRPr sz="1100">
                <a:solidFill>
                  <a:srgbClr val="646E73"/>
                </a:solidFill>
              </a:defRPr>
            </a:pPr>
            <a:r>
              <a:t>SparklePro Cleaning Services Ltd</a:t>
            </a:r>
          </a:p>
        </p:txBody>
      </p:sp>
      <p:sp>
        <p:nvSpPr>
          <p:cNvPr id="7" name="TextBox 6">
            <a:extLst>
              <a:ext uri="{FF2B5EF4-FFF2-40B4-BE49-F238E27FC236}">
                <a16:creationId xmlns:a16="http://schemas.microsoft.com/office/drawing/2014/main" id="{F5055BD3-A460-61B7-E806-8E200D0359DC}"/>
              </a:ext>
            </a:extLst>
          </p:cNvPr>
          <p:cNvSpPr txBox="1"/>
          <p:nvPr/>
        </p:nvSpPr>
        <p:spPr>
          <a:xfrm>
            <a:off x="594360" y="1285301"/>
            <a:ext cx="11549669" cy="5594096"/>
          </a:xfrm>
          <a:prstGeom prst="rect">
            <a:avLst/>
          </a:prstGeom>
          <a:noFill/>
        </p:spPr>
        <p:txBody>
          <a:bodyPr wrap="square" rtlCol="0">
            <a:spAutoFit/>
          </a:bodyPr>
          <a:lstStyle/>
          <a:p>
            <a:pPr>
              <a:lnSpc>
                <a:spcPct val="150000"/>
              </a:lnSpc>
            </a:pPr>
            <a:r>
              <a:rPr lang="en-US" sz="1600" dirty="0" err="1"/>
              <a:t>Acas</a:t>
            </a:r>
            <a:r>
              <a:rPr lang="en-US" sz="1600" dirty="0"/>
              <a:t> (2026) </a:t>
            </a:r>
            <a:r>
              <a:rPr lang="en-US" sz="1600" i="1" dirty="0"/>
              <a:t>Employment contracts</a:t>
            </a:r>
            <a:r>
              <a:rPr lang="en-US" sz="1600" dirty="0"/>
              <a:t>. Available at: https://www.acas.org.uk/employment-contracts (Accessed: 9 August 2026).</a:t>
            </a:r>
          </a:p>
          <a:p>
            <a:pPr>
              <a:lnSpc>
                <a:spcPct val="150000"/>
              </a:lnSpc>
            </a:pPr>
            <a:r>
              <a:rPr lang="en-US" sz="1600" dirty="0"/>
              <a:t>Armstrong, G. and Kotler, P. (2023) </a:t>
            </a:r>
            <a:r>
              <a:rPr lang="en-US" sz="1600" i="1" dirty="0"/>
              <a:t>Principles of Marketing</a:t>
            </a:r>
            <a:r>
              <a:rPr lang="en-US" sz="1600" dirty="0"/>
              <a:t>. 19th global </a:t>
            </a:r>
            <a:r>
              <a:rPr lang="en-US" sz="1600" dirty="0" err="1"/>
              <a:t>edn</a:t>
            </a:r>
            <a:r>
              <a:rPr lang="en-US" sz="1600" dirty="0"/>
              <a:t>. Harlow: Pearson.</a:t>
            </a:r>
          </a:p>
          <a:p>
            <a:pPr>
              <a:lnSpc>
                <a:spcPct val="150000"/>
              </a:lnSpc>
            </a:pPr>
            <a:r>
              <a:rPr lang="en-US" sz="1600" dirty="0"/>
              <a:t>British Cleaning Council (2024) </a:t>
            </a:r>
            <a:r>
              <a:rPr lang="en-US" sz="1600" i="1" dirty="0"/>
              <a:t>The Cleaning, Hygiene and Waste Industry Research Report 2024</a:t>
            </a:r>
            <a:r>
              <a:rPr lang="en-US" sz="1600" dirty="0"/>
              <a:t>. Available at: https://www.bics.org.uk/wp-content/uploads/2024/03/BCC-Research-Document-2024-final.pdf (Accessed: 9 August 2026).</a:t>
            </a:r>
          </a:p>
          <a:p>
            <a:pPr>
              <a:lnSpc>
                <a:spcPct val="150000"/>
              </a:lnSpc>
            </a:pPr>
            <a:r>
              <a:rPr lang="en-US" sz="1600" dirty="0"/>
              <a:t>Department for Business and Trade (2026) </a:t>
            </a:r>
            <a:r>
              <a:rPr lang="en-US" sz="1600" i="1" dirty="0"/>
              <a:t>Backing your business: our plan for small and medium-sized businesses</a:t>
            </a:r>
            <a:r>
              <a:rPr lang="en-US" sz="1600" dirty="0"/>
              <a:t>. Available at: https://www.gov.uk/government/publications/backing-your-business-our-plan-for-small-and-medium-sized-businesses (Accessed: 9 August 2026).</a:t>
            </a:r>
          </a:p>
          <a:p>
            <a:pPr>
              <a:lnSpc>
                <a:spcPct val="150000"/>
              </a:lnSpc>
            </a:pPr>
            <a:r>
              <a:rPr lang="en-US" sz="1600" dirty="0"/>
              <a:t>GOV.UK (2026) </a:t>
            </a:r>
            <a:r>
              <a:rPr lang="en-US" sz="1600" i="1" dirty="0"/>
              <a:t>Employers’ liability insurance</a:t>
            </a:r>
            <a:r>
              <a:rPr lang="en-US" sz="1600" dirty="0"/>
              <a:t>. Available at: https://www.gov.uk/employers-liability-insurance (Accessed: 9 August 2026).</a:t>
            </a:r>
          </a:p>
          <a:p>
            <a:pPr>
              <a:lnSpc>
                <a:spcPct val="150000"/>
              </a:lnSpc>
            </a:pPr>
            <a:r>
              <a:rPr lang="en-US" sz="1600" dirty="0"/>
              <a:t>Health and Safety Executive (2026a) </a:t>
            </a:r>
            <a:r>
              <a:rPr lang="en-US" sz="1600" i="1" dirty="0"/>
              <a:t>Cleaning</a:t>
            </a:r>
            <a:r>
              <a:rPr lang="en-US" sz="1600" dirty="0"/>
              <a:t>. Available at: https://www.hse.gov.uk/cleaning/ (Accessed: 9 August 2026).</a:t>
            </a:r>
          </a:p>
          <a:p>
            <a:pPr>
              <a:lnSpc>
                <a:spcPct val="150000"/>
              </a:lnSpc>
            </a:pPr>
            <a:r>
              <a:rPr lang="en-US" sz="1600" dirty="0"/>
              <a:t>Health and Safety Executive (2026b) </a:t>
            </a:r>
            <a:r>
              <a:rPr lang="en-US" sz="1600" i="1" dirty="0"/>
              <a:t>COSHH and cleaners: key messages</a:t>
            </a:r>
            <a:r>
              <a:rPr lang="en-US" sz="1600" dirty="0"/>
              <a:t>. Available at: https://www.hse.gov.uk/coshh/industry/cleaning.htm (Accessed: 9 August 2026).</a:t>
            </a:r>
          </a:p>
          <a:p>
            <a:pPr>
              <a:lnSpc>
                <a:spcPct val="150000"/>
              </a:lnSpc>
            </a:pPr>
            <a:r>
              <a:rPr lang="en-US" sz="1600" dirty="0"/>
              <a:t>Information Commissioner’s Office (2026) </a:t>
            </a:r>
            <a:r>
              <a:rPr lang="en-US" sz="1600" i="1" dirty="0"/>
              <a:t>Advice for small and medium </a:t>
            </a:r>
            <a:r>
              <a:rPr lang="en-US" sz="1600" i="1" dirty="0" err="1"/>
              <a:t>organisations</a:t>
            </a:r>
            <a:r>
              <a:rPr lang="en-US" sz="1600" dirty="0"/>
              <a:t>. Available at: https://ico.org.uk/for-organisations/advice-for-small-organisations/ (Accessed: 9 August 2026).</a:t>
            </a:r>
          </a:p>
          <a:p>
            <a:pPr>
              <a:lnSpc>
                <a:spcPct val="150000"/>
              </a:lnSpc>
            </a:pPr>
            <a:r>
              <a:rPr lang="en-US" sz="1600" dirty="0"/>
              <a:t>Office for National Statistics (2026) </a:t>
            </a:r>
            <a:r>
              <a:rPr lang="en-US" sz="1600" i="1" dirty="0"/>
              <a:t>Consumer price inflation, UK: March 2026</a:t>
            </a:r>
            <a:r>
              <a:rPr lang="en-US" sz="1600" dirty="0"/>
              <a:t>. Available at: https://www.ons.gov.uk/economy/inflationandpriceindices/bulletins/consumerpriceinflation/march2026 (Accessed: 9 August 2026).</a:t>
            </a:r>
            <a:endParaRPr lang="en-PH" dirty="0"/>
          </a:p>
        </p:txBody>
      </p:sp>
    </p:spTree>
    <p:extLst>
      <p:ext uri="{BB962C8B-B14F-4D97-AF65-F5344CB8AC3E}">
        <p14:creationId xmlns:p14="http://schemas.microsoft.com/office/powerpoint/2010/main" val="24500785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1797</Words>
  <Application>Microsoft Office PowerPoint</Application>
  <PresentationFormat>Widescreen</PresentationFormat>
  <Paragraphs>221</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JUVYLYN RIVERA</cp:lastModifiedBy>
  <cp:revision>4</cp:revision>
  <dcterms:created xsi:type="dcterms:W3CDTF">2013-01-27T09:14:16Z</dcterms:created>
  <dcterms:modified xsi:type="dcterms:W3CDTF">2026-08-13T00:47:08Z</dcterms:modified>
  <cp:category/>
</cp:coreProperties>
</file>