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theme/theme5.xml" ContentType="application/vnd.openxmlformats-officedocument.theme+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theme/theme10.xml" ContentType="application/vnd.openxmlformats-officedocument.theme+xml"/>
  <Override PartName="/ppt/slideLayouts/slideLayout18.xml" ContentType="application/vnd.openxmlformats-officedocument.presentationml.slideLayout+xml"/>
  <Override PartName="/ppt/theme/theme11.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2.xml" ContentType="application/vnd.openxmlformats-officedocument.theme+xml"/>
  <Override PartName="/ppt/slideLayouts/slideLayout24.xml" ContentType="application/vnd.openxmlformats-officedocument.presentationml.slideLayout+xml"/>
  <Override PartName="/ppt/theme/theme13.xml" ContentType="application/vnd.openxmlformats-officedocument.theme+xml"/>
  <Override PartName="/ppt/slideLayouts/slideLayout25.xml" ContentType="application/vnd.openxmlformats-officedocument.presentationml.slideLayout+xml"/>
  <Override PartName="/ppt/theme/theme1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0" r:id="rId5"/>
    <p:sldMasterId id="2147483682" r:id="rId6"/>
    <p:sldMasterId id="2147483684" r:id="rId7"/>
    <p:sldMasterId id="2147483686" r:id="rId8"/>
    <p:sldMasterId id="2147483688" r:id="rId9"/>
    <p:sldMasterId id="2147483690" r:id="rId10"/>
    <p:sldMasterId id="2147483692" r:id="rId11"/>
    <p:sldMasterId id="2147483694" r:id="rId12"/>
    <p:sldMasterId id="2147483696" r:id="rId13"/>
    <p:sldMasterId id="2147483698" r:id="rId14"/>
    <p:sldMasterId id="2147483700" r:id="rId15"/>
    <p:sldMasterId id="2147483704" r:id="rId16"/>
    <p:sldMasterId id="2147483706" r:id="rId17"/>
    <p:sldMasterId id="2147483708" r:id="rId18"/>
  </p:sldMasterIdLst>
  <p:notesMasterIdLst>
    <p:notesMasterId r:id="rId66"/>
  </p:notesMasterIdLst>
  <p:sldIdLst>
    <p:sldId id="256" r:id="rId19"/>
    <p:sldId id="311" r:id="rId20"/>
    <p:sldId id="257" r:id="rId21"/>
    <p:sldId id="312" r:id="rId22"/>
    <p:sldId id="337" r:id="rId23"/>
    <p:sldId id="271" r:id="rId24"/>
    <p:sldId id="314" r:id="rId25"/>
    <p:sldId id="273" r:id="rId26"/>
    <p:sldId id="315" r:id="rId27"/>
    <p:sldId id="316" r:id="rId28"/>
    <p:sldId id="317" r:id="rId29"/>
    <p:sldId id="318" r:id="rId30"/>
    <p:sldId id="274" r:id="rId31"/>
    <p:sldId id="338" r:id="rId32"/>
    <p:sldId id="319" r:id="rId33"/>
    <p:sldId id="275" r:id="rId34"/>
    <p:sldId id="277" r:id="rId35"/>
    <p:sldId id="276" r:id="rId36"/>
    <p:sldId id="320" r:id="rId37"/>
    <p:sldId id="321" r:id="rId38"/>
    <p:sldId id="322" r:id="rId39"/>
    <p:sldId id="323" r:id="rId40"/>
    <p:sldId id="324" r:id="rId41"/>
    <p:sldId id="325" r:id="rId42"/>
    <p:sldId id="326" r:id="rId43"/>
    <p:sldId id="327" r:id="rId44"/>
    <p:sldId id="328" r:id="rId45"/>
    <p:sldId id="329" r:id="rId46"/>
    <p:sldId id="330" r:id="rId47"/>
    <p:sldId id="331" r:id="rId48"/>
    <p:sldId id="279" r:id="rId49"/>
    <p:sldId id="284" r:id="rId50"/>
    <p:sldId id="281" r:id="rId51"/>
    <p:sldId id="282" r:id="rId52"/>
    <p:sldId id="283" r:id="rId53"/>
    <p:sldId id="280" r:id="rId54"/>
    <p:sldId id="335" r:id="rId55"/>
    <p:sldId id="259" r:id="rId56"/>
    <p:sldId id="336" r:id="rId57"/>
    <p:sldId id="332" r:id="rId58"/>
    <p:sldId id="286" r:id="rId59"/>
    <p:sldId id="287" r:id="rId60"/>
    <p:sldId id="289" r:id="rId61"/>
    <p:sldId id="288" r:id="rId62"/>
    <p:sldId id="334" r:id="rId63"/>
    <p:sldId id="291" r:id="rId64"/>
    <p:sldId id="265" r:id="rId65"/>
  </p:sldIdLst>
  <p:sldSz cx="9144000" cy="6858000" type="screen4x3"/>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FB093-D40C-2303-D568-515FB0907A66}" v="1" dt="2023-09-20T08:48:50.650"/>
    <p1510:client id="{218CFCDB-745D-940F-144C-D683D69F5351}" v="5" dt="2023-09-20T21:33:00.661"/>
    <p1510:client id="{B13332D7-9A4A-B5FB-51EC-AB019282AE51}" v="17" dt="2023-09-21T21:17:18.906"/>
    <p1510:client id="{F44DCE44-FD13-313C-3B14-2EF711372B6A}" v="529" dt="2023-09-21T20:18:35.880"/>
    <p1510:client id="{F9125D32-016E-4E11-8FB6-C36DF6CFC7FE}" v="5" dt="2023-09-20T07:47:52.2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42" Type="http://schemas.openxmlformats.org/officeDocument/2006/relationships/slide" Target="slides/slide24.xml"/><Relationship Id="rId47" Type="http://schemas.openxmlformats.org/officeDocument/2006/relationships/slide" Target="slides/slide29.xml"/><Relationship Id="rId63" Type="http://schemas.openxmlformats.org/officeDocument/2006/relationships/slide" Target="slides/slide45.xml"/><Relationship Id="rId68" Type="http://schemas.openxmlformats.org/officeDocument/2006/relationships/viewProps" Target="viewProps.xml"/><Relationship Id="rId7" Type="http://schemas.openxmlformats.org/officeDocument/2006/relationships/slideMaster" Target="slideMasters/slideMaster4.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43.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slide" Target="slides/slide46.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3.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presProps" Target="presProps.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slide" Target="slides/slide47.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0C9FB093-D40C-2303-D568-515FB0907A66}"/>
    <pc:docChg chg="modSld">
      <pc:chgData name="David Stacey" userId="S::david.stacey@uwtsd.ac.uk::6e25bcea-c703-499a-b54e-663d1eeaca2d" providerId="AD" clId="Web-{0C9FB093-D40C-2303-D568-515FB0907A66}" dt="2023-09-20T08:48:46.322" v="58"/>
      <pc:docMkLst>
        <pc:docMk/>
      </pc:docMkLst>
      <pc:sldChg chg="modNotes">
        <pc:chgData name="David Stacey" userId="S::david.stacey@uwtsd.ac.uk::6e25bcea-c703-499a-b54e-663d1eeaca2d" providerId="AD" clId="Web-{0C9FB093-D40C-2303-D568-515FB0907A66}" dt="2023-09-20T08:48:46.322" v="58"/>
        <pc:sldMkLst>
          <pc:docMk/>
          <pc:sldMk cId="1114733836" sldId="311"/>
        </pc:sldMkLst>
      </pc:sldChg>
    </pc:docChg>
  </pc:docChgLst>
  <pc:docChgLst>
    <pc:chgData name="David Stacey" userId="6e25bcea-c703-499a-b54e-663d1eeaca2d" providerId="ADAL" clId="{F9125D32-016E-4E11-8FB6-C36DF6CFC7FE}"/>
    <pc:docChg chg="undo custSel addSld delSld modSld">
      <pc:chgData name="David Stacey" userId="6e25bcea-c703-499a-b54e-663d1eeaca2d" providerId="ADAL" clId="{F9125D32-016E-4E11-8FB6-C36DF6CFC7FE}" dt="2023-09-20T07:48:51.435" v="326" actId="27636"/>
      <pc:docMkLst>
        <pc:docMk/>
      </pc:docMkLst>
      <pc:sldChg chg="add setBg">
        <pc:chgData name="David Stacey" userId="6e25bcea-c703-499a-b54e-663d1eeaca2d" providerId="ADAL" clId="{F9125D32-016E-4E11-8FB6-C36DF6CFC7FE}" dt="2023-09-20T06:11:08.429" v="0"/>
        <pc:sldMkLst>
          <pc:docMk/>
          <pc:sldMk cId="2055577884" sldId="259"/>
        </pc:sldMkLst>
      </pc:sldChg>
      <pc:sldChg chg="modSp mod">
        <pc:chgData name="David Stacey" userId="6e25bcea-c703-499a-b54e-663d1eeaca2d" providerId="ADAL" clId="{F9125D32-016E-4E11-8FB6-C36DF6CFC7FE}" dt="2023-09-20T06:53:46.697" v="154"/>
        <pc:sldMkLst>
          <pc:docMk/>
          <pc:sldMk cId="2482199670" sldId="265"/>
        </pc:sldMkLst>
        <pc:spChg chg="mod">
          <ac:chgData name="David Stacey" userId="6e25bcea-c703-499a-b54e-663d1eeaca2d" providerId="ADAL" clId="{F9125D32-016E-4E11-8FB6-C36DF6CFC7FE}" dt="2023-09-20T06:53:46.697" v="154"/>
          <ac:spMkLst>
            <pc:docMk/>
            <pc:sldMk cId="2482199670" sldId="265"/>
            <ac:spMk id="3" creationId="{00000000-0000-0000-0000-000000000000}"/>
          </ac:spMkLst>
        </pc:spChg>
      </pc:sldChg>
      <pc:sldChg chg="addSp modSp add mod modClrScheme chgLayout modNotesTx">
        <pc:chgData name="David Stacey" userId="6e25bcea-c703-499a-b54e-663d1eeaca2d" providerId="ADAL" clId="{F9125D32-016E-4E11-8FB6-C36DF6CFC7FE}" dt="2023-09-20T07:48:51.435" v="326" actId="27636"/>
        <pc:sldMkLst>
          <pc:docMk/>
          <pc:sldMk cId="1114733836" sldId="311"/>
        </pc:sldMkLst>
        <pc:spChg chg="mod ord">
          <ac:chgData name="David Stacey" userId="6e25bcea-c703-499a-b54e-663d1eeaca2d" providerId="ADAL" clId="{F9125D32-016E-4E11-8FB6-C36DF6CFC7FE}" dt="2023-09-20T07:48:03.247" v="318" actId="700"/>
          <ac:spMkLst>
            <pc:docMk/>
            <pc:sldMk cId="1114733836" sldId="311"/>
            <ac:spMk id="2" creationId="{92D2E141-11C5-92F8-0FC8-0AC41701A5DE}"/>
          </ac:spMkLst>
        </pc:spChg>
        <pc:spChg chg="add mod ord">
          <ac:chgData name="David Stacey" userId="6e25bcea-c703-499a-b54e-663d1eeaca2d" providerId="ADAL" clId="{F9125D32-016E-4E11-8FB6-C36DF6CFC7FE}" dt="2023-09-20T07:48:51.435" v="326" actId="27636"/>
          <ac:spMkLst>
            <pc:docMk/>
            <pc:sldMk cId="1114733836" sldId="311"/>
            <ac:spMk id="3" creationId="{86D9E33A-8361-6A4F-C20E-C869B6B6C2BE}"/>
          </ac:spMkLst>
        </pc:spChg>
        <pc:spChg chg="mod ord">
          <ac:chgData name="David Stacey" userId="6e25bcea-c703-499a-b54e-663d1eeaca2d" providerId="ADAL" clId="{F9125D32-016E-4E11-8FB6-C36DF6CFC7FE}" dt="2023-09-20T07:48:03.247" v="318" actId="700"/>
          <ac:spMkLst>
            <pc:docMk/>
            <pc:sldMk cId="1114733836" sldId="311"/>
            <ac:spMk id="6" creationId="{F1AA6902-2C8A-4E97-9183-348E4E9FB3C0}"/>
          </ac:spMkLst>
        </pc:spChg>
      </pc:sldChg>
      <pc:sldChg chg="del">
        <pc:chgData name="David Stacey" userId="6e25bcea-c703-499a-b54e-663d1eeaca2d" providerId="ADAL" clId="{F9125D32-016E-4E11-8FB6-C36DF6CFC7FE}" dt="2023-09-20T06:11:12.985" v="1" actId="47"/>
        <pc:sldMkLst>
          <pc:docMk/>
          <pc:sldMk cId="2518505740" sldId="333"/>
        </pc:sldMkLst>
      </pc:sldChg>
      <pc:sldChg chg="add modNotesTx">
        <pc:chgData name="David Stacey" userId="6e25bcea-c703-499a-b54e-663d1eeaca2d" providerId="ADAL" clId="{F9125D32-016E-4E11-8FB6-C36DF6CFC7FE}" dt="2023-09-20T06:54:54.745" v="316" actId="20577"/>
        <pc:sldMkLst>
          <pc:docMk/>
          <pc:sldMk cId="2497011768" sldId="335"/>
        </pc:sldMkLst>
      </pc:sldChg>
      <pc:sldChg chg="add">
        <pc:chgData name="David Stacey" userId="6e25bcea-c703-499a-b54e-663d1eeaca2d" providerId="ADAL" clId="{F9125D32-016E-4E11-8FB6-C36DF6CFC7FE}" dt="2023-09-20T06:11:08.429" v="0"/>
        <pc:sldMkLst>
          <pc:docMk/>
          <pc:sldMk cId="2102763821" sldId="336"/>
        </pc:sldMkLst>
      </pc:sldChg>
    </pc:docChg>
  </pc:docChgLst>
  <pc:docChgLst>
    <pc:chgData name="Menna Davies" userId="S::menna.davies@uwtsd.ac.uk::4afbe15e-aae4-463c-8e77-84202db36ed2" providerId="AD" clId="Web-{B13332D7-9A4A-B5FB-51EC-AB019282AE51}"/>
    <pc:docChg chg="modSld">
      <pc:chgData name="Menna Davies" userId="S::menna.davies@uwtsd.ac.uk::4afbe15e-aae4-463c-8e77-84202db36ed2" providerId="AD" clId="Web-{B13332D7-9A4A-B5FB-51EC-AB019282AE51}" dt="2023-09-21T21:15:19.075" v="12" actId="20577"/>
      <pc:docMkLst>
        <pc:docMk/>
      </pc:docMkLst>
      <pc:sldChg chg="addSp delSp modSp">
        <pc:chgData name="Menna Davies" userId="S::menna.davies@uwtsd.ac.uk::4afbe15e-aae4-463c-8e77-84202db36ed2" providerId="AD" clId="Web-{B13332D7-9A4A-B5FB-51EC-AB019282AE51}" dt="2023-09-21T21:15:19.075" v="12" actId="20577"/>
        <pc:sldMkLst>
          <pc:docMk/>
          <pc:sldMk cId="1114733836" sldId="311"/>
        </pc:sldMkLst>
        <pc:spChg chg="add del mod">
          <ac:chgData name="Menna Davies" userId="S::menna.davies@uwtsd.ac.uk::4afbe15e-aae4-463c-8e77-84202db36ed2" providerId="AD" clId="Web-{B13332D7-9A4A-B5FB-51EC-AB019282AE51}" dt="2023-09-21T21:13:33.369" v="4"/>
          <ac:spMkLst>
            <pc:docMk/>
            <pc:sldMk cId="1114733836" sldId="311"/>
            <ac:spMk id="4" creationId="{75A3FBFD-C990-35C7-BEC2-D5C39E2809EE}"/>
          </ac:spMkLst>
        </pc:spChg>
        <pc:spChg chg="add mod">
          <ac:chgData name="Menna Davies" userId="S::menna.davies@uwtsd.ac.uk::4afbe15e-aae4-463c-8e77-84202db36ed2" providerId="AD" clId="Web-{B13332D7-9A4A-B5FB-51EC-AB019282AE51}" dt="2023-09-21T21:15:19.075" v="12" actId="20577"/>
          <ac:spMkLst>
            <pc:docMk/>
            <pc:sldMk cId="1114733836" sldId="311"/>
            <ac:spMk id="5" creationId="{E13317C7-E719-766E-915F-C0D64590AF6C}"/>
          </ac:spMkLst>
        </pc:spChg>
      </pc:sldChg>
    </pc:docChg>
  </pc:docChgLst>
  <pc:docChgLst>
    <pc:chgData name="David Stacey" userId="S::david.stacey@uwtsd.ac.uk::6e25bcea-c703-499a-b54e-663d1eeaca2d" providerId="AD" clId="Web-{218CFCDB-745D-940F-144C-D683D69F5351}"/>
    <pc:docChg chg="addSld delSld modSld">
      <pc:chgData name="David Stacey" userId="S::david.stacey@uwtsd.ac.uk::6e25bcea-c703-499a-b54e-663d1eeaca2d" providerId="AD" clId="Web-{218CFCDB-745D-940F-144C-D683D69F5351}" dt="2023-09-20T21:33:00.661" v="4" actId="1076"/>
      <pc:docMkLst>
        <pc:docMk/>
      </pc:docMkLst>
      <pc:sldChg chg="del">
        <pc:chgData name="David Stacey" userId="S::david.stacey@uwtsd.ac.uk::6e25bcea-c703-499a-b54e-663d1eeaca2d" providerId="AD" clId="Web-{218CFCDB-745D-940F-144C-D683D69F5351}" dt="2023-09-20T21:32:51.410" v="1"/>
        <pc:sldMkLst>
          <pc:docMk/>
          <pc:sldMk cId="2998936404" sldId="313"/>
        </pc:sldMkLst>
      </pc:sldChg>
      <pc:sldChg chg="modSp add">
        <pc:chgData name="David Stacey" userId="S::david.stacey@uwtsd.ac.uk::6e25bcea-c703-499a-b54e-663d1eeaca2d" providerId="AD" clId="Web-{218CFCDB-745D-940F-144C-D683D69F5351}" dt="2023-09-20T21:33:00.661" v="4" actId="1076"/>
        <pc:sldMkLst>
          <pc:docMk/>
          <pc:sldMk cId="2022239753" sldId="337"/>
        </pc:sldMkLst>
        <pc:picChg chg="mod">
          <ac:chgData name="David Stacey" userId="S::david.stacey@uwtsd.ac.uk::6e25bcea-c703-499a-b54e-663d1eeaca2d" providerId="AD" clId="Web-{218CFCDB-745D-940F-144C-D683D69F5351}" dt="2023-09-20T21:33:00.661" v="4" actId="1076"/>
          <ac:picMkLst>
            <pc:docMk/>
            <pc:sldMk cId="2022239753" sldId="337"/>
            <ac:picMk id="4" creationId="{367CB1D4-1E0F-4C6C-4CD1-F81415066C5C}"/>
          </ac:picMkLst>
        </pc:picChg>
        <pc:picChg chg="mod">
          <ac:chgData name="David Stacey" userId="S::david.stacey@uwtsd.ac.uk::6e25bcea-c703-499a-b54e-663d1eeaca2d" providerId="AD" clId="Web-{218CFCDB-745D-940F-144C-D683D69F5351}" dt="2023-09-20T21:32:57.723" v="3" actId="14100"/>
          <ac:picMkLst>
            <pc:docMk/>
            <pc:sldMk cId="2022239753" sldId="337"/>
            <ac:picMk id="5" creationId="{4661CF98-1DE9-76FD-2F33-E14A992A888F}"/>
          </ac:picMkLst>
        </pc:picChg>
      </pc:sldChg>
    </pc:docChg>
  </pc:docChgLst>
  <pc:docChgLst>
    <pc:chgData name="Menna Davies" userId="S::menna.davies@uwtsd.ac.uk::4afbe15e-aae4-463c-8e77-84202db36ed2" providerId="AD" clId="Web-{F44DCE44-FD13-313C-3B14-2EF711372B6A}"/>
    <pc:docChg chg="addSld modSld">
      <pc:chgData name="Menna Davies" userId="S::menna.davies@uwtsd.ac.uk::4afbe15e-aae4-463c-8e77-84202db36ed2" providerId="AD" clId="Web-{F44DCE44-FD13-313C-3B14-2EF711372B6A}" dt="2023-09-21T20:18:35.177" v="511" actId="20577"/>
      <pc:docMkLst>
        <pc:docMk/>
      </pc:docMkLst>
      <pc:sldChg chg="modSp">
        <pc:chgData name="Menna Davies" userId="S::menna.davies@uwtsd.ac.uk::4afbe15e-aae4-463c-8e77-84202db36ed2" providerId="AD" clId="Web-{F44DCE44-FD13-313C-3B14-2EF711372B6A}" dt="2023-09-21T19:53:04.416" v="182" actId="20577"/>
        <pc:sldMkLst>
          <pc:docMk/>
          <pc:sldMk cId="2760063324" sldId="257"/>
        </pc:sldMkLst>
        <pc:spChg chg="mod">
          <ac:chgData name="Menna Davies" userId="S::menna.davies@uwtsd.ac.uk::4afbe15e-aae4-463c-8e77-84202db36ed2" providerId="AD" clId="Web-{F44DCE44-FD13-313C-3B14-2EF711372B6A}" dt="2023-09-21T19:46:17.969" v="109" actId="20577"/>
          <ac:spMkLst>
            <pc:docMk/>
            <pc:sldMk cId="2760063324" sldId="257"/>
            <ac:spMk id="2" creationId="{2798B6B9-5DBD-CE87-4E6F-1F5D954FE1C0}"/>
          </ac:spMkLst>
        </pc:spChg>
        <pc:spChg chg="mod">
          <ac:chgData name="Menna Davies" userId="S::menna.davies@uwtsd.ac.uk::4afbe15e-aae4-463c-8e77-84202db36ed2" providerId="AD" clId="Web-{F44DCE44-FD13-313C-3B14-2EF711372B6A}" dt="2023-09-21T19:53:04.416" v="182" actId="20577"/>
          <ac:spMkLst>
            <pc:docMk/>
            <pc:sldMk cId="2760063324" sldId="257"/>
            <ac:spMk id="4" creationId="{4635F660-32B1-07DE-C7E5-2AC79F213C9A}"/>
          </ac:spMkLst>
        </pc:spChg>
      </pc:sldChg>
      <pc:sldChg chg="modSp">
        <pc:chgData name="Menna Davies" userId="S::menna.davies@uwtsd.ac.uk::4afbe15e-aae4-463c-8e77-84202db36ed2" providerId="AD" clId="Web-{F44DCE44-FD13-313C-3B14-2EF711372B6A}" dt="2023-09-21T19:38:35.723" v="80" actId="20577"/>
        <pc:sldMkLst>
          <pc:docMk/>
          <pc:sldMk cId="2730451166" sldId="271"/>
        </pc:sldMkLst>
        <pc:spChg chg="mod">
          <ac:chgData name="Menna Davies" userId="S::menna.davies@uwtsd.ac.uk::4afbe15e-aae4-463c-8e77-84202db36ed2" providerId="AD" clId="Web-{F44DCE44-FD13-313C-3B14-2EF711372B6A}" dt="2023-09-21T19:38:35.723" v="80" actId="20577"/>
          <ac:spMkLst>
            <pc:docMk/>
            <pc:sldMk cId="2730451166" sldId="271"/>
            <ac:spMk id="4" creationId="{00000000-0000-0000-0000-000000000000}"/>
          </ac:spMkLst>
        </pc:spChg>
      </pc:sldChg>
      <pc:sldChg chg="modSp">
        <pc:chgData name="Menna Davies" userId="S::menna.davies@uwtsd.ac.uk::4afbe15e-aae4-463c-8e77-84202db36ed2" providerId="AD" clId="Web-{F44DCE44-FD13-313C-3B14-2EF711372B6A}" dt="2023-09-21T19:43:51.840" v="107" actId="20577"/>
        <pc:sldMkLst>
          <pc:docMk/>
          <pc:sldMk cId="3222057983" sldId="280"/>
        </pc:sldMkLst>
        <pc:spChg chg="mod">
          <ac:chgData name="Menna Davies" userId="S::menna.davies@uwtsd.ac.uk::4afbe15e-aae4-463c-8e77-84202db36ed2" providerId="AD" clId="Web-{F44DCE44-FD13-313C-3B14-2EF711372B6A}" dt="2023-09-21T19:43:51.840" v="107" actId="20577"/>
          <ac:spMkLst>
            <pc:docMk/>
            <pc:sldMk cId="3222057983" sldId="280"/>
            <ac:spMk id="4" creationId="{8424DF44-2A74-464D-94F5-C474EF7F539A}"/>
          </ac:spMkLst>
        </pc:spChg>
      </pc:sldChg>
      <pc:sldChg chg="delSp">
        <pc:chgData name="Menna Davies" userId="S::menna.davies@uwtsd.ac.uk::4afbe15e-aae4-463c-8e77-84202db36ed2" providerId="AD" clId="Web-{F44DCE44-FD13-313C-3B14-2EF711372B6A}" dt="2023-09-21T19:43:28.558" v="104"/>
        <pc:sldMkLst>
          <pc:docMk/>
          <pc:sldMk cId="3811802380" sldId="281"/>
        </pc:sldMkLst>
        <pc:spChg chg="del">
          <ac:chgData name="Menna Davies" userId="S::menna.davies@uwtsd.ac.uk::4afbe15e-aae4-463c-8e77-84202db36ed2" providerId="AD" clId="Web-{F44DCE44-FD13-313C-3B14-2EF711372B6A}" dt="2023-09-21T19:41:32.134" v="102"/>
          <ac:spMkLst>
            <pc:docMk/>
            <pc:sldMk cId="3811802380" sldId="281"/>
            <ac:spMk id="2" creationId="{597EEF9D-6F71-8C7A-11D4-EBAB1CEBBDF6}"/>
          </ac:spMkLst>
        </pc:spChg>
        <pc:spChg chg="del">
          <ac:chgData name="Menna Davies" userId="S::menna.davies@uwtsd.ac.uk::4afbe15e-aae4-463c-8e77-84202db36ed2" providerId="AD" clId="Web-{F44DCE44-FD13-313C-3B14-2EF711372B6A}" dt="2023-09-21T19:43:28.558" v="104"/>
          <ac:spMkLst>
            <pc:docMk/>
            <pc:sldMk cId="3811802380" sldId="281"/>
            <ac:spMk id="4" creationId="{BCF535E2-AE82-F9BD-E6FA-69E95FEB2693}"/>
          </ac:spMkLst>
        </pc:spChg>
        <pc:spChg chg="del">
          <ac:chgData name="Menna Davies" userId="S::menna.davies@uwtsd.ac.uk::4afbe15e-aae4-463c-8e77-84202db36ed2" providerId="AD" clId="Web-{F44DCE44-FD13-313C-3B14-2EF711372B6A}" dt="2023-09-21T19:41:36.868" v="103"/>
          <ac:spMkLst>
            <pc:docMk/>
            <pc:sldMk cId="3811802380" sldId="281"/>
            <ac:spMk id="5" creationId="{C2F857D2-7898-1226-E176-046B8D73E0AE}"/>
          </ac:spMkLst>
        </pc:spChg>
      </pc:sldChg>
      <pc:sldChg chg="modSp">
        <pc:chgData name="Menna Davies" userId="S::menna.davies@uwtsd.ac.uk::4afbe15e-aae4-463c-8e77-84202db36ed2" providerId="AD" clId="Web-{F44DCE44-FD13-313C-3B14-2EF711372B6A}" dt="2023-09-21T19:36:51.611" v="10" actId="20577"/>
        <pc:sldMkLst>
          <pc:docMk/>
          <pc:sldMk cId="3510626698" sldId="312"/>
        </pc:sldMkLst>
        <pc:spChg chg="mod">
          <ac:chgData name="Menna Davies" userId="S::menna.davies@uwtsd.ac.uk::4afbe15e-aae4-463c-8e77-84202db36ed2" providerId="AD" clId="Web-{F44DCE44-FD13-313C-3B14-2EF711372B6A}" dt="2023-09-21T19:36:51.611" v="10" actId="20577"/>
          <ac:spMkLst>
            <pc:docMk/>
            <pc:sldMk cId="3510626698" sldId="312"/>
            <ac:spMk id="2" creationId="{36CFDA01-2C85-2BD8-B019-CC0D00C26A6C}"/>
          </ac:spMkLst>
        </pc:spChg>
      </pc:sldChg>
      <pc:sldChg chg="modSp">
        <pc:chgData name="Menna Davies" userId="S::menna.davies@uwtsd.ac.uk::4afbe15e-aae4-463c-8e77-84202db36ed2" providerId="AD" clId="Web-{F44DCE44-FD13-313C-3B14-2EF711372B6A}" dt="2023-09-21T20:00:04.864" v="243" actId="20577"/>
        <pc:sldMkLst>
          <pc:docMk/>
          <pc:sldMk cId="1524178170" sldId="314"/>
        </pc:sldMkLst>
        <pc:spChg chg="mod">
          <ac:chgData name="Menna Davies" userId="S::menna.davies@uwtsd.ac.uk::4afbe15e-aae4-463c-8e77-84202db36ed2" providerId="AD" clId="Web-{F44DCE44-FD13-313C-3B14-2EF711372B6A}" dt="2023-09-21T19:57:30.126" v="219" actId="1076"/>
          <ac:spMkLst>
            <pc:docMk/>
            <pc:sldMk cId="1524178170" sldId="314"/>
            <ac:spMk id="2" creationId="{33AC4F45-C89F-9EB8-439C-4C82D3B8D141}"/>
          </ac:spMkLst>
        </pc:spChg>
        <pc:spChg chg="mod">
          <ac:chgData name="Menna Davies" userId="S::menna.davies@uwtsd.ac.uk::4afbe15e-aae4-463c-8e77-84202db36ed2" providerId="AD" clId="Web-{F44DCE44-FD13-313C-3B14-2EF711372B6A}" dt="2023-09-21T19:58:09.892" v="225" actId="20577"/>
          <ac:spMkLst>
            <pc:docMk/>
            <pc:sldMk cId="1524178170" sldId="314"/>
            <ac:spMk id="3" creationId="{60391FD7-B1AF-B40A-AC0C-903661BCC01F}"/>
          </ac:spMkLst>
        </pc:spChg>
        <pc:spChg chg="mod">
          <ac:chgData name="Menna Davies" userId="S::menna.davies@uwtsd.ac.uk::4afbe15e-aae4-463c-8e77-84202db36ed2" providerId="AD" clId="Web-{F44DCE44-FD13-313C-3B14-2EF711372B6A}" dt="2023-09-21T20:00:04.864" v="243" actId="20577"/>
          <ac:spMkLst>
            <pc:docMk/>
            <pc:sldMk cId="1524178170" sldId="314"/>
            <ac:spMk id="4" creationId="{861EC3BA-3A07-2654-9D92-5C16D865B7A5}"/>
          </ac:spMkLst>
        </pc:spChg>
      </pc:sldChg>
      <pc:sldChg chg="modSp">
        <pc:chgData name="Menna Davies" userId="S::menna.davies@uwtsd.ac.uk::4afbe15e-aae4-463c-8e77-84202db36ed2" providerId="AD" clId="Web-{F44DCE44-FD13-313C-3B14-2EF711372B6A}" dt="2023-09-21T20:12:14.980" v="413" actId="1076"/>
        <pc:sldMkLst>
          <pc:docMk/>
          <pc:sldMk cId="3518306010" sldId="320"/>
        </pc:sldMkLst>
        <pc:spChg chg="mod">
          <ac:chgData name="Menna Davies" userId="S::menna.davies@uwtsd.ac.uk::4afbe15e-aae4-463c-8e77-84202db36ed2" providerId="AD" clId="Web-{F44DCE44-FD13-313C-3B14-2EF711372B6A}" dt="2023-09-21T20:12:09.605" v="412" actId="1076"/>
          <ac:spMkLst>
            <pc:docMk/>
            <pc:sldMk cId="3518306010" sldId="320"/>
            <ac:spMk id="2" creationId="{4C38EB71-42B0-6EE8-664E-082AD2543B77}"/>
          </ac:spMkLst>
        </pc:spChg>
        <pc:spChg chg="mod">
          <ac:chgData name="Menna Davies" userId="S::menna.davies@uwtsd.ac.uk::4afbe15e-aae4-463c-8e77-84202db36ed2" providerId="AD" clId="Web-{F44DCE44-FD13-313C-3B14-2EF711372B6A}" dt="2023-09-21T20:12:14.980" v="413" actId="1076"/>
          <ac:spMkLst>
            <pc:docMk/>
            <pc:sldMk cId="3518306010" sldId="320"/>
            <ac:spMk id="3" creationId="{CD4125D0-6F89-CC2D-FCDC-FD1593A4C213}"/>
          </ac:spMkLst>
        </pc:spChg>
      </pc:sldChg>
      <pc:sldChg chg="modSp">
        <pc:chgData name="Menna Davies" userId="S::menna.davies@uwtsd.ac.uk::4afbe15e-aae4-463c-8e77-84202db36ed2" providerId="AD" clId="Web-{F44DCE44-FD13-313C-3B14-2EF711372B6A}" dt="2023-09-21T20:15:12.484" v="444" actId="20577"/>
        <pc:sldMkLst>
          <pc:docMk/>
          <pc:sldMk cId="459851578" sldId="322"/>
        </pc:sldMkLst>
        <pc:spChg chg="mod">
          <ac:chgData name="Menna Davies" userId="S::menna.davies@uwtsd.ac.uk::4afbe15e-aae4-463c-8e77-84202db36ed2" providerId="AD" clId="Web-{F44DCE44-FD13-313C-3B14-2EF711372B6A}" dt="2023-09-21T20:13:29.497" v="427" actId="20577"/>
          <ac:spMkLst>
            <pc:docMk/>
            <pc:sldMk cId="459851578" sldId="322"/>
            <ac:spMk id="2" creationId="{00000000-0000-0000-0000-000000000000}"/>
          </ac:spMkLst>
        </pc:spChg>
        <pc:spChg chg="mod">
          <ac:chgData name="Menna Davies" userId="S::menna.davies@uwtsd.ac.uk::4afbe15e-aae4-463c-8e77-84202db36ed2" providerId="AD" clId="Web-{F44DCE44-FD13-313C-3B14-2EF711372B6A}" dt="2023-09-21T20:15:12.484" v="444" actId="20577"/>
          <ac:spMkLst>
            <pc:docMk/>
            <pc:sldMk cId="459851578" sldId="322"/>
            <ac:spMk id="10" creationId="{8FFD8B97-3412-4897-52BF-28B17C150B3C}"/>
          </ac:spMkLst>
        </pc:spChg>
      </pc:sldChg>
      <pc:sldChg chg="modSp">
        <pc:chgData name="Menna Davies" userId="S::menna.davies@uwtsd.ac.uk::4afbe15e-aae4-463c-8e77-84202db36ed2" providerId="AD" clId="Web-{F44DCE44-FD13-313C-3B14-2EF711372B6A}" dt="2023-09-21T19:40:54.758" v="101" actId="20577"/>
        <pc:sldMkLst>
          <pc:docMk/>
          <pc:sldMk cId="3126466867" sldId="326"/>
        </pc:sldMkLst>
        <pc:spChg chg="mod">
          <ac:chgData name="Menna Davies" userId="S::menna.davies@uwtsd.ac.uk::4afbe15e-aae4-463c-8e77-84202db36ed2" providerId="AD" clId="Web-{F44DCE44-FD13-313C-3B14-2EF711372B6A}" dt="2023-09-21T19:40:54.758" v="101" actId="20577"/>
          <ac:spMkLst>
            <pc:docMk/>
            <pc:sldMk cId="3126466867" sldId="326"/>
            <ac:spMk id="2" creationId="{D3B79A12-EDAF-2C5F-897D-C1AF9F2F220D}"/>
          </ac:spMkLst>
        </pc:spChg>
      </pc:sldChg>
      <pc:sldChg chg="delSp">
        <pc:chgData name="Menna Davies" userId="S::menna.davies@uwtsd.ac.uk::4afbe15e-aae4-463c-8e77-84202db36ed2" providerId="AD" clId="Web-{F44DCE44-FD13-313C-3B14-2EF711372B6A}" dt="2023-09-21T19:40:18.944" v="84"/>
        <pc:sldMkLst>
          <pc:docMk/>
          <pc:sldMk cId="3413565837" sldId="328"/>
        </pc:sldMkLst>
        <pc:spChg chg="del">
          <ac:chgData name="Menna Davies" userId="S::menna.davies@uwtsd.ac.uk::4afbe15e-aae4-463c-8e77-84202db36ed2" providerId="AD" clId="Web-{F44DCE44-FD13-313C-3B14-2EF711372B6A}" dt="2023-09-21T19:40:15.835" v="83"/>
          <ac:spMkLst>
            <pc:docMk/>
            <pc:sldMk cId="3413565837" sldId="328"/>
            <ac:spMk id="2" creationId="{8252415D-A938-F0AA-0933-0FCA3D113AD9}"/>
          </ac:spMkLst>
        </pc:spChg>
        <pc:spChg chg="del">
          <ac:chgData name="Menna Davies" userId="S::menna.davies@uwtsd.ac.uk::4afbe15e-aae4-463c-8e77-84202db36ed2" providerId="AD" clId="Web-{F44DCE44-FD13-313C-3B14-2EF711372B6A}" dt="2023-09-21T19:40:18.944" v="84"/>
          <ac:spMkLst>
            <pc:docMk/>
            <pc:sldMk cId="3413565837" sldId="328"/>
            <ac:spMk id="3" creationId="{83BF9F5E-82DC-76B3-FF3A-1EB6859B4DB3}"/>
          </ac:spMkLst>
        </pc:spChg>
      </pc:sldChg>
      <pc:sldChg chg="delSp">
        <pc:chgData name="Menna Davies" userId="S::menna.davies@uwtsd.ac.uk::4afbe15e-aae4-463c-8e77-84202db36ed2" providerId="AD" clId="Web-{F44DCE44-FD13-313C-3B14-2EF711372B6A}" dt="2023-09-21T19:40:08.694" v="82"/>
        <pc:sldMkLst>
          <pc:docMk/>
          <pc:sldMk cId="971125010" sldId="330"/>
        </pc:sldMkLst>
        <pc:spChg chg="del">
          <ac:chgData name="Menna Davies" userId="S::menna.davies@uwtsd.ac.uk::4afbe15e-aae4-463c-8e77-84202db36ed2" providerId="AD" clId="Web-{F44DCE44-FD13-313C-3B14-2EF711372B6A}" dt="2023-09-21T19:40:06.178" v="81"/>
          <ac:spMkLst>
            <pc:docMk/>
            <pc:sldMk cId="971125010" sldId="330"/>
            <ac:spMk id="2" creationId="{8252415D-A938-F0AA-0933-0FCA3D113AD9}"/>
          </ac:spMkLst>
        </pc:spChg>
        <pc:spChg chg="del">
          <ac:chgData name="Menna Davies" userId="S::menna.davies@uwtsd.ac.uk::4afbe15e-aae4-463c-8e77-84202db36ed2" providerId="AD" clId="Web-{F44DCE44-FD13-313C-3B14-2EF711372B6A}" dt="2023-09-21T19:40:08.694" v="82"/>
          <ac:spMkLst>
            <pc:docMk/>
            <pc:sldMk cId="971125010" sldId="330"/>
            <ac:spMk id="3" creationId="{83BF9F5E-82DC-76B3-FF3A-1EB6859B4DB3}"/>
          </ac:spMkLst>
        </pc:spChg>
      </pc:sldChg>
      <pc:sldChg chg="addSp modSp">
        <pc:chgData name="Menna Davies" userId="S::menna.davies@uwtsd.ac.uk::4afbe15e-aae4-463c-8e77-84202db36ed2" providerId="AD" clId="Web-{F44DCE44-FD13-313C-3B14-2EF711372B6A}" dt="2023-09-21T20:18:35.177" v="511" actId="20577"/>
        <pc:sldMkLst>
          <pc:docMk/>
          <pc:sldMk cId="2497011768" sldId="335"/>
        </pc:sldMkLst>
        <pc:spChg chg="mod">
          <ac:chgData name="Menna Davies" userId="S::menna.davies@uwtsd.ac.uk::4afbe15e-aae4-463c-8e77-84202db36ed2" providerId="AD" clId="Web-{F44DCE44-FD13-313C-3B14-2EF711372B6A}" dt="2023-09-21T20:18:35.177" v="511" actId="20577"/>
          <ac:spMkLst>
            <pc:docMk/>
            <pc:sldMk cId="2497011768" sldId="335"/>
            <ac:spMk id="2" creationId="{82A422EA-EA49-0AF9-24A7-526D99958BEB}"/>
          </ac:spMkLst>
        </pc:spChg>
        <pc:spChg chg="mod">
          <ac:chgData name="Menna Davies" userId="S::menna.davies@uwtsd.ac.uk::4afbe15e-aae4-463c-8e77-84202db36ed2" providerId="AD" clId="Web-{F44DCE44-FD13-313C-3B14-2EF711372B6A}" dt="2023-09-21T20:16:28.423" v="445" actId="1076"/>
          <ac:spMkLst>
            <pc:docMk/>
            <pc:sldMk cId="2497011768" sldId="335"/>
            <ac:spMk id="3" creationId="{23DB6B52-1FA5-1D2A-19FE-6C8EF2350B1F}"/>
          </ac:spMkLst>
        </pc:spChg>
        <pc:spChg chg="add mod">
          <ac:chgData name="Menna Davies" userId="S::menna.davies@uwtsd.ac.uk::4afbe15e-aae4-463c-8e77-84202db36ed2" providerId="AD" clId="Web-{F44DCE44-FD13-313C-3B14-2EF711372B6A}" dt="2023-09-21T20:18:22.723" v="496" actId="20577"/>
          <ac:spMkLst>
            <pc:docMk/>
            <pc:sldMk cId="2497011768" sldId="335"/>
            <ac:spMk id="5" creationId="{26F56311-2C8F-75D1-962C-4092B69378E3}"/>
          </ac:spMkLst>
        </pc:spChg>
      </pc:sldChg>
      <pc:sldChg chg="modSp">
        <pc:chgData name="Menna Davies" userId="S::menna.davies@uwtsd.ac.uk::4afbe15e-aae4-463c-8e77-84202db36ed2" providerId="AD" clId="Web-{F44DCE44-FD13-313C-3B14-2EF711372B6A}" dt="2023-09-21T19:54:16.183" v="191" actId="20577"/>
        <pc:sldMkLst>
          <pc:docMk/>
          <pc:sldMk cId="2022239753" sldId="337"/>
        </pc:sldMkLst>
        <pc:spChg chg="mod">
          <ac:chgData name="Menna Davies" userId="S::menna.davies@uwtsd.ac.uk::4afbe15e-aae4-463c-8e77-84202db36ed2" providerId="AD" clId="Web-{F44DCE44-FD13-313C-3B14-2EF711372B6A}" dt="2023-09-21T19:54:16.183" v="191" actId="20577"/>
          <ac:spMkLst>
            <pc:docMk/>
            <pc:sldMk cId="2022239753" sldId="337"/>
            <ac:spMk id="2" creationId="{195DF8F5-405E-F947-7CAA-A374A9507BE6}"/>
          </ac:spMkLst>
        </pc:spChg>
      </pc:sldChg>
      <pc:sldChg chg="addSp delSp modSp new">
        <pc:chgData name="Menna Davies" userId="S::menna.davies@uwtsd.ac.uk::4afbe15e-aae4-463c-8e77-84202db36ed2" providerId="AD" clId="Web-{F44DCE44-FD13-313C-3B14-2EF711372B6A}" dt="2023-09-21T20:03:53.963" v="286" actId="20577"/>
        <pc:sldMkLst>
          <pc:docMk/>
          <pc:sldMk cId="423445170" sldId="338"/>
        </pc:sldMkLst>
        <pc:spChg chg="del">
          <ac:chgData name="Menna Davies" userId="S::menna.davies@uwtsd.ac.uk::4afbe15e-aae4-463c-8e77-84202db36ed2" providerId="AD" clId="Web-{F44DCE44-FD13-313C-3B14-2EF711372B6A}" dt="2023-09-21T20:00:41.302" v="245"/>
          <ac:spMkLst>
            <pc:docMk/>
            <pc:sldMk cId="423445170" sldId="338"/>
            <ac:spMk id="2" creationId="{CD5890C6-CC47-A3A9-797B-5AEF7576C948}"/>
          </ac:spMkLst>
        </pc:spChg>
        <pc:spChg chg="add mod">
          <ac:chgData name="Menna Davies" userId="S::menna.davies@uwtsd.ac.uk::4afbe15e-aae4-463c-8e77-84202db36ed2" providerId="AD" clId="Web-{F44DCE44-FD13-313C-3B14-2EF711372B6A}" dt="2023-09-21T20:03:06.103" v="266" actId="14100"/>
          <ac:spMkLst>
            <pc:docMk/>
            <pc:sldMk cId="423445170" sldId="338"/>
            <ac:spMk id="5" creationId="{BA571554-5233-A0AD-A62E-0699CB14289D}"/>
          </ac:spMkLst>
        </pc:spChg>
        <pc:spChg chg="add mod">
          <ac:chgData name="Menna Davies" userId="S::menna.davies@uwtsd.ac.uk::4afbe15e-aae4-463c-8e77-84202db36ed2" providerId="AD" clId="Web-{F44DCE44-FD13-313C-3B14-2EF711372B6A}" dt="2023-09-21T20:03:53.963" v="286" actId="20577"/>
          <ac:spMkLst>
            <pc:docMk/>
            <pc:sldMk cId="423445170" sldId="338"/>
            <ac:spMk id="6" creationId="{20BD505E-9A17-0729-80B5-D5A75FEBA24A}"/>
          </ac:spMkLst>
        </pc:spChg>
        <pc:picChg chg="add mod">
          <ac:chgData name="Menna Davies" userId="S::menna.davies@uwtsd.ac.uk::4afbe15e-aae4-463c-8e77-84202db36ed2" providerId="AD" clId="Web-{F44DCE44-FD13-313C-3B14-2EF711372B6A}" dt="2023-09-21T20:00:57.178" v="247" actId="1076"/>
          <ac:picMkLst>
            <pc:docMk/>
            <pc:sldMk cId="423445170" sldId="338"/>
            <ac:picMk id="4" creationId="{A09F0C49-FA09-DDCD-C10F-9AF81A8BE54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98236D90-87CD-49F9-A99C-F73AB00FAB1B}" type="datetimeFigureOut">
              <a:rPr lang="en-GB" smtClean="0"/>
              <a:t>21/09/2023</a:t>
            </a:fld>
            <a:endParaRPr lang="en-GB"/>
          </a:p>
        </p:txBody>
      </p:sp>
      <p:sp>
        <p:nvSpPr>
          <p:cNvPr id="4" name="Slide Image Placeholder 3"/>
          <p:cNvSpPr>
            <a:spLocks noGrp="1" noRot="1" noChangeAspect="1"/>
          </p:cNvSpPr>
          <p:nvPr>
            <p:ph type="sldImg" idx="2"/>
          </p:nvPr>
        </p:nvSpPr>
        <p:spPr>
          <a:xfrm>
            <a:off x="1190625" y="1252538"/>
            <a:ext cx="4506913"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2D5591D-FE43-4DB7-94BE-7FE782E1F58C}" type="slidenum">
              <a:rPr lang="en-GB" smtClean="0"/>
              <a:t>‹#›</a:t>
            </a:fld>
            <a:endParaRPr lang="en-GB"/>
          </a:p>
        </p:txBody>
      </p:sp>
    </p:spTree>
    <p:extLst>
      <p:ext uri="{BB962C8B-B14F-4D97-AF65-F5344CB8AC3E}">
        <p14:creationId xmlns:p14="http://schemas.microsoft.com/office/powerpoint/2010/main" val="78049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create.kahoot.it/share/gwyddoniaeth-gwybyddol-ym-myd-addysg/6e6eac45-c7ec-4684-9990-ce457af19941"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create.kahoot.it/share/cognitive-science-in-education/f829e495-ccaa-4856-a36c-c97344eaeac9"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johnbiggs.com.au/academic/solo-taxonomy/"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johnbiggs.com.au/academic/solo-taxonomy/"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050D43-1144-7D42-861B-69FC23430A6D}" type="slidenum">
              <a:rPr lang="en-US" smtClean="0"/>
              <a:t>1</a:t>
            </a:fld>
            <a:endParaRPr lang="en-US"/>
          </a:p>
        </p:txBody>
      </p:sp>
    </p:spTree>
    <p:extLst>
      <p:ext uri="{BB962C8B-B14F-4D97-AF65-F5344CB8AC3E}">
        <p14:creationId xmlns:p14="http://schemas.microsoft.com/office/powerpoint/2010/main" val="1513011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There is some evidence that pre-testing can be a really helpful way to get learners focussed by bringing current understanding, including misconceptions to the forefront before a session. </a:t>
            </a:r>
          </a:p>
          <a:p>
            <a:pPr marL="0" marR="0" indent="0" algn="l">
              <a:spcBef>
                <a:spcPts val="0"/>
              </a:spcBef>
              <a:spcAft>
                <a:spcPts val="0"/>
              </a:spcAft>
            </a:pPr>
            <a:endParaRPr lang="en-GB" sz="1800" b="0" i="0" u="none" strike="noStrike" kern="1200">
              <a:solidFill>
                <a:srgbClr val="000000"/>
              </a:solidFill>
              <a:effectLst/>
              <a:latin typeface="Calibri" panose="020F0502020204030204" pitchFamily="34" charset="0"/>
              <a:cs typeface="Calibri"/>
            </a:endParaRPr>
          </a:p>
          <a:p>
            <a:r>
              <a:rPr lang="en-GB" sz="1800">
                <a:solidFill>
                  <a:srgbClr val="000000"/>
                </a:solidFill>
                <a:latin typeface="Calibri"/>
                <a:cs typeface="Calibri"/>
              </a:rPr>
              <a:t>Kahoot questions - </a:t>
            </a:r>
            <a:br>
              <a:rPr lang="en-GB" sz="1800">
                <a:solidFill>
                  <a:srgbClr val="000000"/>
                </a:solidFill>
                <a:latin typeface="Calibri"/>
                <a:cs typeface="Calibri"/>
              </a:rPr>
            </a:br>
            <a:r>
              <a:rPr lang="en-GB" sz="1800">
                <a:solidFill>
                  <a:srgbClr val="000000"/>
                </a:solidFill>
                <a:latin typeface="Calibri"/>
                <a:cs typeface="Calibri"/>
              </a:rPr>
              <a:t>Welsh medium - </a:t>
            </a:r>
            <a:r>
              <a:rPr lang="en-GB">
                <a:solidFill>
                  <a:srgbClr val="000000"/>
                </a:solidFill>
                <a:hlinkClick r:id="rId3"/>
              </a:rPr>
              <a:t>https://create.kahoot.it/share/gwyddoniaeth-gwybyddol-ym-myd-addysg/6e6eac45-c7ec-4684-9990-ce457af19941</a:t>
            </a:r>
            <a:br>
              <a:rPr lang="en-GB">
                <a:cs typeface="+mn-lt"/>
              </a:rPr>
            </a:br>
            <a:r>
              <a:rPr lang="en-GB">
                <a:solidFill>
                  <a:srgbClr val="000000"/>
                </a:solidFill>
              </a:rPr>
              <a:t>English medium - </a:t>
            </a:r>
            <a:r>
              <a:rPr lang="en-GB">
                <a:solidFill>
                  <a:srgbClr val="000000"/>
                </a:solidFill>
                <a:hlinkClick r:id="rId4"/>
              </a:rPr>
              <a:t>https://create.kahoot.it/share/cognitive-science-in-education/f829e495-ccaa-4856-a36c-c97344eaeac9</a:t>
            </a:r>
            <a:r>
              <a:rPr lang="en-GB">
                <a:solidFill>
                  <a:srgbClr val="000000"/>
                </a:solidFill>
              </a:rPr>
              <a:t> </a:t>
            </a:r>
          </a:p>
          <a:p>
            <a:endParaRPr lang="en-GB" sz="1800">
              <a:solidFill>
                <a:srgbClr val="000000"/>
              </a:solidFill>
              <a:latin typeface="Calibri" panose="020F050202020403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Boys have bigger brains than girls, on average</a:t>
            </a:r>
            <a:r>
              <a:rPr lang="en-GB" sz="1800" b="0" i="0" u="none" strike="noStrike" kern="1200">
                <a:solidFill>
                  <a:schemeClr val="tx1"/>
                </a:solidFill>
                <a:effectLst/>
                <a:latin typeface="Arial" panose="020B0604020202020204" pitchFamily="34" charset="0"/>
              </a:rPr>
              <a:t> - </a:t>
            </a:r>
            <a:r>
              <a:rPr lang="en-US" sz="1800" b="1" i="0" u="none" strike="noStrike" kern="1200">
                <a:solidFill>
                  <a:srgbClr val="000000"/>
                </a:solidFill>
                <a:effectLst/>
                <a:latin typeface="Calibri" panose="020F0502020204030204" pitchFamily="34" charset="0"/>
              </a:rPr>
              <a:t>TRUE! – However this doesn’t prevent girls outperforming boys in many educational settings. </a:t>
            </a:r>
            <a:br>
              <a:rPr lang="en-US" sz="1800" b="1"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Individuals learn better when they receive information in their preferred learning style - </a:t>
            </a:r>
            <a:r>
              <a:rPr lang="en-US" sz="1800" b="0" i="0" u="none" strike="noStrike" kern="1200">
                <a:solidFill>
                  <a:srgbClr val="000000"/>
                </a:solidFill>
                <a:effectLst/>
                <a:latin typeface="Calibri" panose="020F0502020204030204" pitchFamily="34" charset="0"/>
              </a:rPr>
              <a:t>FALSE! – There have been a number of attempts to test this, and none have found any effect. Multimodal teaching (using a range of different approaches) does seem to have an impact, but there’s no noticeable impact on learning when you match an individual to a style, and it may actually damage learning.</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Listening to classical music increases children’s reasoning skills - </a:t>
            </a:r>
            <a:r>
              <a:rPr lang="en-US" sz="1800" b="0" i="0" u="none" strike="noStrike" kern="1200">
                <a:solidFill>
                  <a:srgbClr val="000000"/>
                </a:solidFill>
                <a:effectLst/>
                <a:latin typeface="Calibri" panose="020F0502020204030204" pitchFamily="34" charset="0"/>
              </a:rPr>
              <a:t>FALSE! – For some people, having music can help concentration, but this isn’t universal and there is no demonstrable link with specific thinking or reasoning skills.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Some of us are ‘left-brained’ and some are ‘right-brained’ and this helps explain differences in learning - </a:t>
            </a:r>
            <a:r>
              <a:rPr lang="en-US" sz="1800" b="0" i="0" u="none" strike="noStrike" kern="1200">
                <a:solidFill>
                  <a:srgbClr val="000000"/>
                </a:solidFill>
                <a:effectLst/>
                <a:latin typeface="Calibri" panose="020F0502020204030204" pitchFamily="34" charset="0"/>
              </a:rPr>
              <a:t>FALSE! -  Different parts of the brain do have different functions, but this labelling approach has been repeated tested, with no evidence found.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Vigorous exercise can improve mental function</a:t>
            </a:r>
            <a:r>
              <a:rPr lang="en-GB" sz="1800" b="0" i="0" u="none" strike="noStrike" kern="1200">
                <a:solidFill>
                  <a:schemeClr val="tx1"/>
                </a:solidFill>
                <a:effectLst/>
                <a:latin typeface="Arial" panose="020B0604020202020204" pitchFamily="34" charset="0"/>
              </a:rPr>
              <a:t> - </a:t>
            </a:r>
            <a:r>
              <a:rPr lang="en-US" sz="1800" b="0" i="0" u="none" strike="noStrike" kern="1200">
                <a:solidFill>
                  <a:srgbClr val="000000"/>
                </a:solidFill>
                <a:effectLst/>
                <a:latin typeface="Calibri" panose="020F0502020204030204" pitchFamily="34" charset="0"/>
              </a:rPr>
              <a:t>TRUE! – There does seem to be a link between physical exercise and mental function.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Children have learning styles that are dominated by particular senses - </a:t>
            </a:r>
            <a:r>
              <a:rPr lang="en-US" sz="1800" b="0" i="0" u="none" strike="noStrike" kern="1200">
                <a:solidFill>
                  <a:srgbClr val="000000"/>
                </a:solidFill>
                <a:effectLst/>
                <a:latin typeface="Calibri" panose="020F0502020204030204" pitchFamily="34" charset="0"/>
              </a:rPr>
              <a:t>FALSE! – VAK is one of the most tested theories, with no evidence found that someone is a ‘visual’ learner – different types of learning require different inputs.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We only use 10% of our brain</a:t>
            </a:r>
            <a:r>
              <a:rPr lang="en-GB" sz="1800" b="0" i="0" u="none" strike="noStrike" kern="1200">
                <a:solidFill>
                  <a:schemeClr val="tx1"/>
                </a:solidFill>
                <a:effectLst/>
                <a:latin typeface="Arial" panose="020B0604020202020204" pitchFamily="34" charset="0"/>
              </a:rPr>
              <a:t> - </a:t>
            </a:r>
            <a:r>
              <a:rPr lang="en-US" sz="1800" b="0" i="0" u="none" strike="noStrike" kern="1200">
                <a:solidFill>
                  <a:srgbClr val="000000"/>
                </a:solidFill>
                <a:effectLst/>
                <a:latin typeface="Calibri" panose="020F0502020204030204" pitchFamily="34" charset="0"/>
              </a:rPr>
              <a:t>FALSE! – Useful plot device for action films, but not true. We can literally see people’s brains light up in scanners!</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Circadian rhythms shift during adolescence causing students to be tired during the first lesson at school - </a:t>
            </a:r>
            <a:r>
              <a:rPr lang="en-US" sz="1800" b="0" i="0" u="none" strike="noStrike" kern="1200">
                <a:solidFill>
                  <a:srgbClr val="000000"/>
                </a:solidFill>
                <a:effectLst/>
                <a:latin typeface="Calibri" panose="020F0502020204030204" pitchFamily="34" charset="0"/>
              </a:rPr>
              <a:t>TRUE! – The natural sleep cycle does seem to shift at different ages.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Short bouts of motor coordination exercises can help improve the integration of right and left brain hemispheres - </a:t>
            </a:r>
            <a:r>
              <a:rPr lang="en-US" sz="1800" b="0" i="0" u="none" strike="noStrike" kern="1200">
                <a:solidFill>
                  <a:srgbClr val="000000"/>
                </a:solidFill>
                <a:effectLst/>
                <a:latin typeface="Calibri" panose="020F0502020204030204" pitchFamily="34" charset="0"/>
              </a:rPr>
              <a:t>FALSE! – Sounds impressive, but ‘integration of right and brain hemispheres’ doesn’t actually mean anything in the context of how brains work!</a:t>
            </a:r>
          </a:p>
          <a:p>
            <a:pPr marL="0" marR="0" indent="0" algn="l" rtl="0" eaLnBrk="1" fontAlgn="auto" latinLnBrk="0" hangingPunct="1">
              <a:spcBef>
                <a:spcPts val="0"/>
              </a:spcBef>
              <a:spcAft>
                <a:spcPts val="0"/>
              </a:spcAft>
            </a:pP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Academic achievement can be negatively impacted by skipping breakfast - </a:t>
            </a:r>
            <a:r>
              <a:rPr lang="en-US" sz="1800" b="0" i="0" u="none" strike="noStrike" kern="1200">
                <a:solidFill>
                  <a:srgbClr val="000000"/>
                </a:solidFill>
                <a:effectLst/>
                <a:latin typeface="Calibri" panose="020F0502020204030204" pitchFamily="34" charset="0"/>
              </a:rPr>
              <a:t>TRUE! – This one is true, and accounts for a lot of spending on breakfast clubs in schools. </a:t>
            </a:r>
            <a:endParaRPr lang="en-GB" sz="1800" b="0" i="0" u="none" strike="noStrike">
              <a:effectLst/>
              <a:latin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B8050D43-1144-7D42-861B-69FC23430A6D}" type="slidenum">
              <a:rPr lang="en-US" smtClean="0"/>
              <a:t>2</a:t>
            </a:fld>
            <a:endParaRPr lang="en-US"/>
          </a:p>
        </p:txBody>
      </p:sp>
    </p:spTree>
    <p:extLst>
      <p:ext uri="{BB962C8B-B14F-4D97-AF65-F5344CB8AC3E}">
        <p14:creationId xmlns:p14="http://schemas.microsoft.com/office/powerpoint/2010/main" val="41658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session we’re going to explore</a:t>
            </a:r>
            <a:r>
              <a:rPr lang="en-GB" baseline="0"/>
              <a:t> some of the current ideas and thinking that are drawn from various aspects of what are sometimes called ‘brain science’, and the lessons that they may have for us in the content of the classroom. </a:t>
            </a:r>
          </a:p>
          <a:p>
            <a:r>
              <a:rPr lang="en-GB" baseline="0"/>
              <a:t>We’ll explore the implications for how we plan for our learners, as well as how we reflect on our development and practice as teachers. We’ll also try to learn some of the lessons from the past, where some very suspect ideas have been passed off and sold to schools in the name of science, including </a:t>
            </a:r>
            <a:r>
              <a:rPr lang="en-GB" baseline="0" err="1"/>
              <a:t>BrainGym</a:t>
            </a:r>
            <a:r>
              <a:rPr lang="en-GB" baseline="0"/>
              <a:t> and VAK Learning Styles</a:t>
            </a:r>
          </a:p>
          <a:p>
            <a:endParaRPr lang="en-US"/>
          </a:p>
        </p:txBody>
      </p:sp>
      <p:sp>
        <p:nvSpPr>
          <p:cNvPr id="4" name="Slide Number Placeholder 3"/>
          <p:cNvSpPr>
            <a:spLocks noGrp="1"/>
          </p:cNvSpPr>
          <p:nvPr>
            <p:ph type="sldNum" sz="quarter" idx="5"/>
          </p:nvPr>
        </p:nvSpPr>
        <p:spPr/>
        <p:txBody>
          <a:bodyPr/>
          <a:lstStyle/>
          <a:p>
            <a:fld id="{B8050D43-1144-7D42-861B-69FC23430A6D}" type="slidenum">
              <a:rPr lang="en-US" smtClean="0"/>
              <a:t>3</a:t>
            </a:fld>
            <a:endParaRPr lang="en-US"/>
          </a:p>
        </p:txBody>
      </p:sp>
    </p:spTree>
    <p:extLst>
      <p:ext uri="{BB962C8B-B14F-4D97-AF65-F5344CB8AC3E}">
        <p14:creationId xmlns:p14="http://schemas.microsoft.com/office/powerpoint/2010/main" val="361318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we start, it’s important to set some definitions and some ideas of our limits. </a:t>
            </a:r>
          </a:p>
          <a:p>
            <a:endParaRPr lang="en-US"/>
          </a:p>
          <a:p>
            <a:r>
              <a:rPr lang="en-US"/>
              <a:t>We can sometimes see ‘Science’ as a collection of facts, or some indisputable Truth. </a:t>
            </a:r>
          </a:p>
          <a:p>
            <a:endParaRPr lang="en-US"/>
          </a:p>
          <a:p>
            <a:r>
              <a:rPr lang="en-US"/>
              <a:t>However, for our purposes today, I’m going to suggest that this isn’t a helpful definition. Much of what we ‘knew’ 30 years ago has been revised, updated, or provided just wrong, and we’d be very naive to assume that won’t be the case in another 30 years. As such, we need to be very careful when considering the evidence, both when it’s drawn from biological and neurological claims, and when it’s drawn from </a:t>
            </a:r>
            <a:r>
              <a:rPr lang="en-US" err="1"/>
              <a:t>pshycology</a:t>
            </a:r>
            <a:r>
              <a:rPr lang="en-US"/>
              <a:t>. </a:t>
            </a:r>
          </a:p>
          <a:p>
            <a:endParaRPr lang="en-GB"/>
          </a:p>
          <a:p>
            <a:r>
              <a:rPr lang="en-US"/>
              <a:t>However, we’d be equally foolish not to listen to it, even when it might seem to contradict some of our personal beliefs and philosophies of education.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B8050D43-1144-7D42-861B-69FC23430A6D}" type="slidenum">
              <a:rPr lang="en-US" smtClean="0"/>
              <a:t>4</a:t>
            </a:fld>
            <a:endParaRPr lang="en-US"/>
          </a:p>
        </p:txBody>
      </p:sp>
    </p:spTree>
    <p:extLst>
      <p:ext uri="{BB962C8B-B14F-4D97-AF65-F5344CB8AC3E}">
        <p14:creationId xmlns:p14="http://schemas.microsoft.com/office/powerpoint/2010/main" val="3639158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6</a:t>
            </a:fld>
            <a:endParaRPr lang="en-GB"/>
          </a:p>
        </p:txBody>
      </p:sp>
    </p:spTree>
    <p:extLst>
      <p:ext uri="{BB962C8B-B14F-4D97-AF65-F5344CB8AC3E}">
        <p14:creationId xmlns:p14="http://schemas.microsoft.com/office/powerpoint/2010/main" val="83210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050D43-1144-7D42-861B-69FC23430A6D}" type="slidenum">
              <a:rPr lang="en-US" smtClean="0"/>
              <a:t>7</a:t>
            </a:fld>
            <a:endParaRPr lang="en-US"/>
          </a:p>
        </p:txBody>
      </p:sp>
    </p:spTree>
    <p:extLst>
      <p:ext uri="{BB962C8B-B14F-4D97-AF65-F5344CB8AC3E}">
        <p14:creationId xmlns:p14="http://schemas.microsoft.com/office/powerpoint/2010/main" val="552224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8</a:t>
            </a:fld>
            <a:endParaRPr lang="en-GB"/>
          </a:p>
        </p:txBody>
      </p:sp>
    </p:spTree>
    <p:extLst>
      <p:ext uri="{BB962C8B-B14F-4D97-AF65-F5344CB8AC3E}">
        <p14:creationId xmlns:p14="http://schemas.microsoft.com/office/powerpoint/2010/main" val="114156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Aim is to minimise 1 &amp; 2 to make space for 3/ </a:t>
            </a:r>
          </a:p>
          <a:p>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9</a:t>
            </a:fld>
            <a:endParaRPr lang="en-GB"/>
          </a:p>
        </p:txBody>
      </p:sp>
    </p:spTree>
    <p:extLst>
      <p:ext uri="{BB962C8B-B14F-4D97-AF65-F5344CB8AC3E}">
        <p14:creationId xmlns:p14="http://schemas.microsoft.com/office/powerpoint/2010/main" val="3748527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Intrinsic cognitive load can be reduced by </a:t>
            </a:r>
            <a:r>
              <a:rPr lang="en-GB" sz="1200" b="1" i="0" kern="1200">
                <a:solidFill>
                  <a:schemeClr val="tx1"/>
                </a:solidFill>
                <a:effectLst/>
                <a:latin typeface="+mn-lt"/>
                <a:ea typeface="+mn-ea"/>
                <a:cs typeface="+mn-cs"/>
              </a:rPr>
              <a:t>breaking down the subject content, sequencing the delivery so that sub-tasks are taught individually before being explained together as a whole</a:t>
            </a:r>
            <a:r>
              <a:rPr lang="en-GB" sz="1200" b="0" i="0" kern="1200">
                <a:solidFill>
                  <a:schemeClr val="tx1"/>
                </a:solidFill>
                <a:effectLst/>
                <a:latin typeface="+mn-lt"/>
                <a:ea typeface="+mn-ea"/>
                <a:cs typeface="+mn-cs"/>
              </a:rPr>
              <a:t>.</a:t>
            </a:r>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10</a:t>
            </a:fld>
            <a:endParaRPr lang="en-GB"/>
          </a:p>
        </p:txBody>
      </p:sp>
    </p:spTree>
    <p:extLst>
      <p:ext uri="{BB962C8B-B14F-4D97-AF65-F5344CB8AC3E}">
        <p14:creationId xmlns:p14="http://schemas.microsoft.com/office/powerpoint/2010/main" val="2949665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Extraneous cognitive load</a:t>
            </a:r>
            <a:r>
              <a:rPr lang="en-GB" sz="1200" b="0" i="0" kern="1200">
                <a:solidFill>
                  <a:schemeClr val="tx1"/>
                </a:solidFill>
                <a:effectLst/>
                <a:latin typeface="+mn-lt"/>
                <a:ea typeface="+mn-ea"/>
                <a:cs typeface="+mn-cs"/>
              </a:rPr>
              <a:t> can be reduced by the way in which instructions are presented.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Lack of clarity in instruction puts too high a load on the working memory, and so too much time is spent problem-solving the instructions as opposed to new schema formation. For example, lessons that use PowerPoint with excessive writing and the teacher talking at the same time, can inadvertently generate excessive cognitive load and lead to working memory failures.</a:t>
            </a:r>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11</a:t>
            </a:fld>
            <a:endParaRPr lang="en-GB"/>
          </a:p>
        </p:txBody>
      </p:sp>
    </p:spTree>
    <p:extLst>
      <p:ext uri="{BB962C8B-B14F-4D97-AF65-F5344CB8AC3E}">
        <p14:creationId xmlns:p14="http://schemas.microsoft.com/office/powerpoint/2010/main" val="1964725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Germane load essentially, tagging new bits of information that already sit in our long term memory – forming strong links</a:t>
            </a:r>
          </a:p>
          <a:p>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12</a:t>
            </a:fld>
            <a:endParaRPr lang="en-GB"/>
          </a:p>
        </p:txBody>
      </p:sp>
    </p:spTree>
    <p:extLst>
      <p:ext uri="{BB962C8B-B14F-4D97-AF65-F5344CB8AC3E}">
        <p14:creationId xmlns:p14="http://schemas.microsoft.com/office/powerpoint/2010/main" val="1640024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Aim is to minimise 1 &amp; 2 to make space for 3/ </a:t>
            </a:r>
          </a:p>
          <a:p>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13</a:t>
            </a:fld>
            <a:endParaRPr lang="en-GB"/>
          </a:p>
        </p:txBody>
      </p:sp>
    </p:spTree>
    <p:extLst>
      <p:ext uri="{BB962C8B-B14F-4D97-AF65-F5344CB8AC3E}">
        <p14:creationId xmlns:p14="http://schemas.microsoft.com/office/powerpoint/2010/main" val="2605053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16</a:t>
            </a:fld>
            <a:endParaRPr lang="en-GB"/>
          </a:p>
        </p:txBody>
      </p:sp>
    </p:spTree>
    <p:extLst>
      <p:ext uri="{BB962C8B-B14F-4D97-AF65-F5344CB8AC3E}">
        <p14:creationId xmlns:p14="http://schemas.microsoft.com/office/powerpoint/2010/main" val="3767284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17</a:t>
            </a:fld>
            <a:endParaRPr lang="en-GB"/>
          </a:p>
        </p:txBody>
      </p:sp>
    </p:spTree>
    <p:extLst>
      <p:ext uri="{BB962C8B-B14F-4D97-AF65-F5344CB8AC3E}">
        <p14:creationId xmlns:p14="http://schemas.microsoft.com/office/powerpoint/2010/main" val="1239284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18</a:t>
            </a:fld>
            <a:endParaRPr lang="en-GB"/>
          </a:p>
        </p:txBody>
      </p:sp>
    </p:spTree>
    <p:extLst>
      <p:ext uri="{BB962C8B-B14F-4D97-AF65-F5344CB8AC3E}">
        <p14:creationId xmlns:p14="http://schemas.microsoft.com/office/powerpoint/2010/main" val="3829201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‘Schema’ is</a:t>
            </a:r>
            <a:r>
              <a:rPr lang="en-GB" baseline="0"/>
              <a:t> the term used to describe how human’s organise their long-term memory. While short term memory is limited, long term memory isn’t. </a:t>
            </a:r>
          </a:p>
          <a:p>
            <a:r>
              <a:rPr lang="en-GB" baseline="0"/>
              <a:t>To be effectively transferred to long term memory we can help learners by being explicit with how new knowledge and experiences may link to an existing understanding. This is the difference between the diagrams on the left and the right. </a:t>
            </a:r>
          </a:p>
          <a:p>
            <a:r>
              <a:rPr lang="en-GB" baseline="0"/>
              <a:t>We can also use retrieval practice to help bring back into focus things that were learned, but are on the brink of being forgotten. For example, if you’re building in regular quizzes of what children are learning this week, you could add in two or three questions from previous topics that focus on key pieces of learning. </a:t>
            </a:r>
          </a:p>
        </p:txBody>
      </p:sp>
      <p:sp>
        <p:nvSpPr>
          <p:cNvPr id="4" name="Slide Number Placeholder 3"/>
          <p:cNvSpPr>
            <a:spLocks noGrp="1"/>
          </p:cNvSpPr>
          <p:nvPr>
            <p:ph type="sldNum" sz="quarter" idx="10"/>
          </p:nvPr>
        </p:nvSpPr>
        <p:spPr/>
        <p:txBody>
          <a:bodyPr/>
          <a:lstStyle/>
          <a:p>
            <a:fld id="{32D5591D-FE43-4DB7-94BE-7FE782E1F58C}" type="slidenum">
              <a:rPr lang="en-GB" smtClean="0"/>
              <a:t>21</a:t>
            </a:fld>
            <a:endParaRPr lang="en-GB"/>
          </a:p>
        </p:txBody>
      </p:sp>
    </p:spTree>
    <p:extLst>
      <p:ext uri="{BB962C8B-B14F-4D97-AF65-F5344CB8AC3E}">
        <p14:creationId xmlns:p14="http://schemas.microsoft.com/office/powerpoint/2010/main" val="1412725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‘Schema’ is</a:t>
            </a:r>
            <a:r>
              <a:rPr lang="en-GB" baseline="0"/>
              <a:t> the term used to describe how human’s organise their long-term memory. While short term memory is limited, long term memory isn’t. </a:t>
            </a:r>
          </a:p>
          <a:p>
            <a:r>
              <a:rPr lang="en-GB" baseline="0"/>
              <a:t>To be effectively transferred to long term memory we can help learners by being explicit with how new knowledge and experiences may link to an existing understanding. This is the difference between the diagrams on the left and the right. </a:t>
            </a:r>
          </a:p>
          <a:p>
            <a:r>
              <a:rPr lang="en-GB" baseline="0"/>
              <a:t>We can also use retrieval practice to help bring back into focus things that were learned, but are on the brink of being forgotten. For example, if you’re building in regular quizzes of what children are learning this week, you could add in two or three questions from previous topics that focus on key pieces of learning. </a:t>
            </a:r>
          </a:p>
        </p:txBody>
      </p:sp>
      <p:sp>
        <p:nvSpPr>
          <p:cNvPr id="4" name="Slide Number Placeholder 3"/>
          <p:cNvSpPr>
            <a:spLocks noGrp="1"/>
          </p:cNvSpPr>
          <p:nvPr>
            <p:ph type="sldNum" sz="quarter" idx="10"/>
          </p:nvPr>
        </p:nvSpPr>
        <p:spPr/>
        <p:txBody>
          <a:bodyPr/>
          <a:lstStyle/>
          <a:p>
            <a:fld id="{32D5591D-FE43-4DB7-94BE-7FE782E1F58C}" type="slidenum">
              <a:rPr lang="en-GB" smtClean="0"/>
              <a:t>22</a:t>
            </a:fld>
            <a:endParaRPr lang="en-GB"/>
          </a:p>
        </p:txBody>
      </p:sp>
    </p:spTree>
    <p:extLst>
      <p:ext uri="{BB962C8B-B14F-4D97-AF65-F5344CB8AC3E}">
        <p14:creationId xmlns:p14="http://schemas.microsoft.com/office/powerpoint/2010/main" val="2583299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ideas are reflected in ideas like the SOLO the Taxonomy – an attempt by Biggs and Collis in the early 80s to think about the complexity of learning outcomes – rather than just seeing learning in terms of </a:t>
            </a:r>
            <a:r>
              <a:rPr lang="en-GB" b="1"/>
              <a:t>quantity –</a:t>
            </a:r>
            <a:br>
              <a:rPr lang="en-GB" b="1"/>
            </a:br>
            <a:r>
              <a:rPr lang="en-GB" b="0"/>
              <a:t>The stages are:</a:t>
            </a:r>
          </a:p>
          <a:p>
            <a:r>
              <a:rPr lang="en-GB" b="0" baseline="0"/>
              <a:t>Unistructural</a:t>
            </a:r>
          </a:p>
          <a:p>
            <a:r>
              <a:rPr lang="en-GB" b="0" baseline="0"/>
              <a:t>Multi-structural</a:t>
            </a:r>
          </a:p>
          <a:p>
            <a:r>
              <a:rPr lang="en-GB" b="0" baseline="0"/>
              <a:t>Relational</a:t>
            </a:r>
          </a:p>
          <a:p>
            <a:r>
              <a:rPr lang="en-GB" b="0" baseline="0"/>
              <a:t>Extended Abstract</a:t>
            </a:r>
          </a:p>
          <a:p>
            <a:endParaRPr lang="en-GB" b="0" baseline="0"/>
          </a:p>
          <a:p>
            <a:r>
              <a:rPr lang="en-GB" b="0" baseline="0"/>
              <a:t>You can read more about this ideas on John Biggs’s website - </a:t>
            </a:r>
            <a:r>
              <a:rPr lang="en-GB">
                <a:hlinkClick r:id="rId3"/>
              </a:rPr>
              <a:t>SOLO Taxonomy | John Biggs</a:t>
            </a:r>
            <a:endParaRPr lang="en-GB" b="0" baseline="0"/>
          </a:p>
          <a:p>
            <a:endParaRPr lang="en-GB" b="1" baseline="0"/>
          </a:p>
          <a:p>
            <a:r>
              <a:rPr lang="en-GB" b="1" baseline="0"/>
              <a:t>Divorce Beheaded Died </a:t>
            </a:r>
            <a:r>
              <a:rPr lang="en-GB" b="1" baseline="0" err="1"/>
              <a:t>Dovroced</a:t>
            </a:r>
            <a:r>
              <a:rPr lang="en-GB" b="1" baseline="0"/>
              <a:t> Beheaded Survived</a:t>
            </a:r>
          </a:p>
        </p:txBody>
      </p:sp>
      <p:sp>
        <p:nvSpPr>
          <p:cNvPr id="4" name="Slide Number Placeholder 3"/>
          <p:cNvSpPr>
            <a:spLocks noGrp="1"/>
          </p:cNvSpPr>
          <p:nvPr>
            <p:ph type="sldNum" sz="quarter" idx="10"/>
          </p:nvPr>
        </p:nvSpPr>
        <p:spPr/>
        <p:txBody>
          <a:bodyPr/>
          <a:lstStyle/>
          <a:p>
            <a:fld id="{32D5591D-FE43-4DB7-94BE-7FE782E1F58C}" type="slidenum">
              <a:rPr lang="en-GB" smtClean="0"/>
              <a:t>23</a:t>
            </a:fld>
            <a:endParaRPr lang="en-GB"/>
          </a:p>
        </p:txBody>
      </p:sp>
    </p:spTree>
    <p:extLst>
      <p:ext uri="{BB962C8B-B14F-4D97-AF65-F5344CB8AC3E}">
        <p14:creationId xmlns:p14="http://schemas.microsoft.com/office/powerpoint/2010/main" val="2766571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ideas are reflected in ideas like the SOLO the Taxonomy – an attempt by Biggs and Collis in the early 80s to think about the complexity of learning outcomes – rather than just seeing learning in terms of </a:t>
            </a:r>
            <a:r>
              <a:rPr lang="en-GB" b="1"/>
              <a:t>quantity –</a:t>
            </a:r>
            <a:br>
              <a:rPr lang="en-GB" b="1"/>
            </a:br>
            <a:r>
              <a:rPr lang="en-GB" b="0"/>
              <a:t>The stages are:</a:t>
            </a:r>
          </a:p>
          <a:p>
            <a:r>
              <a:rPr lang="en-GB" b="0" baseline="0"/>
              <a:t>Unistructural</a:t>
            </a:r>
          </a:p>
          <a:p>
            <a:r>
              <a:rPr lang="en-GB" b="0" baseline="0"/>
              <a:t>Multi-structural</a:t>
            </a:r>
          </a:p>
          <a:p>
            <a:r>
              <a:rPr lang="en-GB" b="0" baseline="0"/>
              <a:t>Relational</a:t>
            </a:r>
          </a:p>
          <a:p>
            <a:r>
              <a:rPr lang="en-GB" b="0" baseline="0"/>
              <a:t>Extended Abstract</a:t>
            </a:r>
          </a:p>
          <a:p>
            <a:endParaRPr lang="en-GB" b="0" baseline="0"/>
          </a:p>
          <a:p>
            <a:r>
              <a:rPr lang="en-GB" b="0" baseline="0"/>
              <a:t>You can read more about this ideas on John Biggs’s website - </a:t>
            </a:r>
            <a:r>
              <a:rPr lang="en-GB">
                <a:hlinkClick r:id="rId3"/>
              </a:rPr>
              <a:t>SOLO Taxonomy | John Biggs</a:t>
            </a:r>
            <a:endParaRPr lang="en-GB" b="0" baseline="0"/>
          </a:p>
          <a:p>
            <a:endParaRPr lang="en-GB" b="1" baseline="0"/>
          </a:p>
          <a:p>
            <a:r>
              <a:rPr lang="en-GB" b="1" baseline="0"/>
              <a:t>Divorce Beheaded Died </a:t>
            </a:r>
            <a:r>
              <a:rPr lang="en-GB" b="1" baseline="0" err="1"/>
              <a:t>Dovroced</a:t>
            </a:r>
            <a:r>
              <a:rPr lang="en-GB" b="1" baseline="0"/>
              <a:t> Beheaded Survived</a:t>
            </a:r>
          </a:p>
        </p:txBody>
      </p:sp>
      <p:sp>
        <p:nvSpPr>
          <p:cNvPr id="4" name="Slide Number Placeholder 3"/>
          <p:cNvSpPr>
            <a:spLocks noGrp="1"/>
          </p:cNvSpPr>
          <p:nvPr>
            <p:ph type="sldNum" sz="quarter" idx="10"/>
          </p:nvPr>
        </p:nvSpPr>
        <p:spPr/>
        <p:txBody>
          <a:bodyPr/>
          <a:lstStyle/>
          <a:p>
            <a:fld id="{32D5591D-FE43-4DB7-94BE-7FE782E1F58C}" type="slidenum">
              <a:rPr lang="en-GB" smtClean="0"/>
              <a:t>24</a:t>
            </a:fld>
            <a:endParaRPr lang="en-GB"/>
          </a:p>
        </p:txBody>
      </p:sp>
    </p:spTree>
    <p:extLst>
      <p:ext uri="{BB962C8B-B14F-4D97-AF65-F5344CB8AC3E}">
        <p14:creationId xmlns:p14="http://schemas.microsoft.com/office/powerpoint/2010/main" val="2766571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 next slide will be a series of letters. You’ll have 20 seconds to remember as many as you can, and then 20 seconds to write them down. You are NOT permitted to write while the letters are on the screen. </a:t>
            </a:r>
          </a:p>
          <a:p>
            <a:r>
              <a:rPr lang="en-GB"/>
              <a:t>There will be two sets. </a:t>
            </a:r>
          </a:p>
        </p:txBody>
      </p:sp>
      <p:sp>
        <p:nvSpPr>
          <p:cNvPr id="4" name="Slide Number Placeholder 3"/>
          <p:cNvSpPr>
            <a:spLocks noGrp="1"/>
          </p:cNvSpPr>
          <p:nvPr>
            <p:ph type="sldNum" sz="quarter" idx="5"/>
          </p:nvPr>
        </p:nvSpPr>
        <p:spPr/>
        <p:txBody>
          <a:bodyPr/>
          <a:lstStyle/>
          <a:p>
            <a:fld id="{B8050D43-1144-7D42-861B-69FC23430A6D}" type="slidenum">
              <a:rPr lang="en-US" smtClean="0"/>
              <a:t>25</a:t>
            </a:fld>
            <a:endParaRPr lang="en-US"/>
          </a:p>
        </p:txBody>
      </p:sp>
    </p:spTree>
    <p:extLst>
      <p:ext uri="{BB962C8B-B14F-4D97-AF65-F5344CB8AC3E}">
        <p14:creationId xmlns:p14="http://schemas.microsoft.com/office/powerpoint/2010/main" val="924160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click this</a:t>
            </a:r>
            <a:r>
              <a:rPr lang="en-GB" baseline="0"/>
              <a:t> slide, the letters will appear. </a:t>
            </a:r>
          </a:p>
          <a:p>
            <a:r>
              <a:rPr lang="en-GB"/>
              <a:t>Show the</a:t>
            </a:r>
            <a:r>
              <a:rPr lang="en-GB" baseline="0"/>
              <a:t> letters</a:t>
            </a:r>
            <a:r>
              <a:rPr lang="en-GB"/>
              <a:t> to</a:t>
            </a:r>
            <a:r>
              <a:rPr lang="en-GB" baseline="0"/>
              <a:t> students for 20 seconds. Their aim is to remember as many letters as they can. Click again to hide them and ask them to write down as many as they can. </a:t>
            </a:r>
          </a:p>
          <a:p>
            <a:r>
              <a:rPr lang="en-GB" baseline="0"/>
              <a:t>Then repeat with the letters on the next slide. </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26</a:t>
            </a:fld>
            <a:endParaRPr lang="en-GB"/>
          </a:p>
        </p:txBody>
      </p:sp>
    </p:spTree>
    <p:extLst>
      <p:ext uri="{BB962C8B-B14F-4D97-AF65-F5344CB8AC3E}">
        <p14:creationId xmlns:p14="http://schemas.microsoft.com/office/powerpoint/2010/main" val="1217676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Repeat</a:t>
            </a:r>
            <a:r>
              <a:rPr lang="en-GB" baseline="0"/>
              <a:t> – 20 seconds, then hide and write</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28</a:t>
            </a:fld>
            <a:endParaRPr lang="en-GB"/>
          </a:p>
        </p:txBody>
      </p:sp>
    </p:spTree>
    <p:extLst>
      <p:ext uri="{BB962C8B-B14F-4D97-AF65-F5344CB8AC3E}">
        <p14:creationId xmlns:p14="http://schemas.microsoft.com/office/powerpoint/2010/main" val="17257047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fact, the letters</a:t>
            </a:r>
            <a:r>
              <a:rPr lang="en-GB" baseline="0"/>
              <a:t> were the same. </a:t>
            </a:r>
          </a:p>
          <a:p>
            <a:r>
              <a:rPr lang="en-GB" baseline="0"/>
              <a:t>What we’ve done is ‘chunked’ them into a more memorable form, making use of your existing knowledge. </a:t>
            </a:r>
          </a:p>
          <a:p>
            <a:r>
              <a:rPr lang="en-GB" baseline="0"/>
              <a:t>Now, rather than each LETTER being one thing to remember, each line becomes a recognisable thing and the memory load is reduced. At the same time, each line becomes more memorable as you will already have an existing idea to link it to in your mind. </a:t>
            </a:r>
          </a:p>
          <a:p>
            <a:r>
              <a:rPr lang="en-GB" baseline="0"/>
              <a:t>These techniques can be adapted into classrooms to help recall of key ideas. </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30</a:t>
            </a:fld>
            <a:endParaRPr lang="en-GB"/>
          </a:p>
        </p:txBody>
      </p:sp>
    </p:spTree>
    <p:extLst>
      <p:ext uri="{BB962C8B-B14F-4D97-AF65-F5344CB8AC3E}">
        <p14:creationId xmlns:p14="http://schemas.microsoft.com/office/powerpoint/2010/main" val="7707469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31</a:t>
            </a:fld>
            <a:endParaRPr lang="en-GB"/>
          </a:p>
        </p:txBody>
      </p:sp>
    </p:spTree>
    <p:extLst>
      <p:ext uri="{BB962C8B-B14F-4D97-AF65-F5344CB8AC3E}">
        <p14:creationId xmlns:p14="http://schemas.microsoft.com/office/powerpoint/2010/main" val="10760774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a:t>
            </a:r>
            <a:r>
              <a:rPr lang="en-GB" baseline="0"/>
              <a:t> next slide you’ll see some information. Take a few seconds to read it through.</a:t>
            </a:r>
          </a:p>
          <a:p>
            <a:r>
              <a:rPr lang="en-GB" baseline="0"/>
              <a:t>Then some questions will be added. How quickly can you answer the questions from the information given?</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32</a:t>
            </a:fld>
            <a:endParaRPr lang="en-GB"/>
          </a:p>
        </p:txBody>
      </p:sp>
    </p:spTree>
    <p:extLst>
      <p:ext uri="{BB962C8B-B14F-4D97-AF65-F5344CB8AC3E}">
        <p14:creationId xmlns:p14="http://schemas.microsoft.com/office/powerpoint/2010/main" val="623261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33</a:t>
            </a:fld>
            <a:endParaRPr lang="en-GB"/>
          </a:p>
        </p:txBody>
      </p:sp>
    </p:spTree>
    <p:extLst>
      <p:ext uri="{BB962C8B-B14F-4D97-AF65-F5344CB8AC3E}">
        <p14:creationId xmlns:p14="http://schemas.microsoft.com/office/powerpoint/2010/main" val="32951835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 next slide, we’ll present the same information in a different</a:t>
            </a:r>
            <a:r>
              <a:rPr lang="en-GB" baseline="0"/>
              <a:t> way. Same questions. Which format do you find easier?</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34</a:t>
            </a:fld>
            <a:endParaRPr lang="en-GB"/>
          </a:p>
        </p:txBody>
      </p:sp>
    </p:spTree>
    <p:extLst>
      <p:ext uri="{BB962C8B-B14F-4D97-AF65-F5344CB8AC3E}">
        <p14:creationId xmlns:p14="http://schemas.microsoft.com/office/powerpoint/2010/main" val="34231142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35</a:t>
            </a:fld>
            <a:endParaRPr lang="en-GB"/>
          </a:p>
        </p:txBody>
      </p:sp>
    </p:spTree>
    <p:extLst>
      <p:ext uri="{BB962C8B-B14F-4D97-AF65-F5344CB8AC3E}">
        <p14:creationId xmlns:p14="http://schemas.microsoft.com/office/powerpoint/2010/main" val="26937354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36</a:t>
            </a:fld>
            <a:endParaRPr lang="en-GB"/>
          </a:p>
        </p:txBody>
      </p:sp>
    </p:spTree>
    <p:extLst>
      <p:ext uri="{BB962C8B-B14F-4D97-AF65-F5344CB8AC3E}">
        <p14:creationId xmlns:p14="http://schemas.microsoft.com/office/powerpoint/2010/main" val="27246606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Things that are recalled more often will have more ‘sticking power’ in the memory. </a:t>
            </a:r>
          </a:p>
        </p:txBody>
      </p:sp>
      <p:sp>
        <p:nvSpPr>
          <p:cNvPr id="4" name="Slide Number Placeholder 3"/>
          <p:cNvSpPr>
            <a:spLocks noGrp="1"/>
          </p:cNvSpPr>
          <p:nvPr>
            <p:ph type="sldNum" sz="quarter" idx="5"/>
          </p:nvPr>
        </p:nvSpPr>
        <p:spPr/>
        <p:txBody>
          <a:bodyPr/>
          <a:lstStyle/>
          <a:p>
            <a:fld id="{32D5591D-FE43-4DB7-94BE-7FE782E1F58C}" type="slidenum">
              <a:rPr lang="en-GB" smtClean="0"/>
              <a:t>37</a:t>
            </a:fld>
            <a:endParaRPr lang="en-GB"/>
          </a:p>
        </p:txBody>
      </p:sp>
    </p:spTree>
    <p:extLst>
      <p:ext uri="{BB962C8B-B14F-4D97-AF65-F5344CB8AC3E}">
        <p14:creationId xmlns:p14="http://schemas.microsoft.com/office/powerpoint/2010/main" val="29237846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Retrieval practice is </a:t>
            </a:r>
            <a:r>
              <a:rPr lang="en-GB" sz="1200" b="1" i="0" kern="1200">
                <a:solidFill>
                  <a:schemeClr val="tx1"/>
                </a:solidFill>
                <a:effectLst/>
                <a:latin typeface="+mn-lt"/>
                <a:ea typeface="+mn-ea"/>
                <a:cs typeface="+mn-cs"/>
              </a:rPr>
              <a:t>a strategy in which bringing information to mind enhances and boosts learning</a:t>
            </a:r>
            <a:r>
              <a:rPr lang="en-GB" sz="1200" b="0" i="0" kern="1200">
                <a:solidFill>
                  <a:schemeClr val="tx1"/>
                </a:solidFill>
                <a:effectLst/>
                <a:latin typeface="+mn-lt"/>
                <a:ea typeface="+mn-ea"/>
                <a:cs typeface="+mn-cs"/>
              </a:rPr>
              <a:t>. Deliberately recalling information forces us to pull our knowledge “out” and examine what we know.</a:t>
            </a:r>
          </a:p>
          <a:p>
            <a:endParaRPr lang="en-GB" sz="1200" b="0" i="0" kern="1200" baseline="0">
              <a:solidFill>
                <a:schemeClr val="tx1"/>
              </a:solidFill>
              <a:effectLst/>
              <a:latin typeface="+mn-lt"/>
              <a:ea typeface="+mn-ea"/>
              <a:cs typeface="+mn-cs"/>
            </a:endParaRPr>
          </a:p>
          <a:p>
            <a:r>
              <a:rPr lang="en-GB" sz="1200" b="0" i="0" kern="1200" baseline="0">
                <a:solidFill>
                  <a:schemeClr val="tx1"/>
                </a:solidFill>
                <a:effectLst/>
                <a:latin typeface="+mn-lt"/>
                <a:ea typeface="+mn-ea"/>
                <a:cs typeface="+mn-cs"/>
              </a:rPr>
              <a:t>When we recall this to our working memory, we strengthen the links – BUT the harder we have to work, the STRONGER the link e.g. recalling information just after you learned it will not reinforce that link as much as the next day – science shows that the strongest link can be forged by recalling JUST before we forget – but that’s a difficult point to aim for!</a:t>
            </a:r>
            <a:endParaRPr lang="en-GB" baseline="0"/>
          </a:p>
          <a:p>
            <a:endParaRPr lang="en-GB" baseline="0"/>
          </a:p>
          <a:p>
            <a:r>
              <a:rPr lang="en-GB" sz="1200"/>
              <a:t>Ebbinghaus’ (1885) forgetting curve</a:t>
            </a:r>
          </a:p>
          <a:p>
            <a:r>
              <a:rPr lang="en-GB" sz="1200"/>
              <a:t>(repeated Murre &amp; </a:t>
            </a:r>
            <a:r>
              <a:rPr lang="en-GB" sz="1200" err="1"/>
              <a:t>Dros</a:t>
            </a:r>
            <a:r>
              <a:rPr lang="en-GB" sz="1200"/>
              <a:t> 2015</a:t>
            </a:r>
          </a:p>
          <a:p>
            <a:endParaRPr lang="en-GB"/>
          </a:p>
        </p:txBody>
      </p:sp>
      <p:sp>
        <p:nvSpPr>
          <p:cNvPr id="4" name="Slide Number Placeholder 3"/>
          <p:cNvSpPr>
            <a:spLocks noGrp="1"/>
          </p:cNvSpPr>
          <p:nvPr>
            <p:ph type="sldNum" sz="quarter" idx="10"/>
          </p:nvPr>
        </p:nvSpPr>
        <p:spPr/>
        <p:txBody>
          <a:bodyPr/>
          <a:lstStyle/>
          <a:p>
            <a:fld id="{FEEA7E96-4542-4880-9653-2B14B2ED8FA7}" type="slidenum">
              <a:rPr lang="en-GB" smtClean="0"/>
              <a:t>38</a:t>
            </a:fld>
            <a:endParaRPr lang="en-GB"/>
          </a:p>
        </p:txBody>
      </p:sp>
    </p:spTree>
    <p:extLst>
      <p:ext uri="{BB962C8B-B14F-4D97-AF65-F5344CB8AC3E}">
        <p14:creationId xmlns:p14="http://schemas.microsoft.com/office/powerpoint/2010/main" val="33777206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 a look at the ‘retrieval practice’ section of this document. </a:t>
            </a:r>
          </a:p>
          <a:p>
            <a:r>
              <a:rPr lang="en-GB"/>
              <a:t>Note how limitations of the research are highlighted, as well as practical suggestions. </a:t>
            </a:r>
          </a:p>
          <a:p>
            <a:endParaRPr lang="en-GB"/>
          </a:p>
          <a:p>
            <a:r>
              <a:rPr lang="en-GB"/>
              <a:t>The ideas of retrieval practice are linked to others in the guide, including ‘spaced’ learning, and have implication not just for planning within a lesson, but for medium and long term planning as well. </a:t>
            </a:r>
          </a:p>
        </p:txBody>
      </p:sp>
      <p:sp>
        <p:nvSpPr>
          <p:cNvPr id="4" name="Slide Number Placeholder 3"/>
          <p:cNvSpPr>
            <a:spLocks noGrp="1"/>
          </p:cNvSpPr>
          <p:nvPr>
            <p:ph type="sldNum" sz="quarter" idx="5"/>
          </p:nvPr>
        </p:nvSpPr>
        <p:spPr/>
        <p:txBody>
          <a:bodyPr/>
          <a:lstStyle/>
          <a:p>
            <a:fld id="{B8050D43-1144-7D42-861B-69FC23430A6D}" type="slidenum">
              <a:rPr lang="en-US" smtClean="0"/>
              <a:t>39</a:t>
            </a:fld>
            <a:endParaRPr lang="en-US"/>
          </a:p>
        </p:txBody>
      </p:sp>
    </p:spTree>
    <p:extLst>
      <p:ext uri="{BB962C8B-B14F-4D97-AF65-F5344CB8AC3E}">
        <p14:creationId xmlns:p14="http://schemas.microsoft.com/office/powerpoint/2010/main" val="22233201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his book ‘Thinking fast and slow# Daniel </a:t>
            </a:r>
            <a:r>
              <a:rPr lang="en-GB" err="1"/>
              <a:t>Kahneman</a:t>
            </a:r>
            <a:r>
              <a:rPr lang="en-GB"/>
              <a:t> </a:t>
            </a:r>
            <a:r>
              <a:rPr lang="en-GB" err="1"/>
              <a:t>indentified</a:t>
            </a:r>
            <a:r>
              <a:rPr lang="en-GB" baseline="0"/>
              <a:t> two systems of thinking – the first is what we use the vast majority of the time – it’s fast, instinctive and emotional. The second we actually use far less than we may thing we do.</a:t>
            </a:r>
          </a:p>
          <a:p>
            <a:r>
              <a:rPr lang="en-GB" baseline="0" err="1"/>
              <a:t>Prof.</a:t>
            </a:r>
            <a:r>
              <a:rPr lang="en-GB" baseline="0"/>
              <a:t> </a:t>
            </a:r>
            <a:r>
              <a:rPr lang="en-GB" baseline="0" err="1"/>
              <a:t>Kahneman</a:t>
            </a:r>
            <a:r>
              <a:rPr lang="en-GB" baseline="0"/>
              <a:t> set out to explore the question ‘why aren’t people very good at thinking;</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41</a:t>
            </a:fld>
            <a:endParaRPr lang="en-GB"/>
          </a:p>
        </p:txBody>
      </p:sp>
    </p:spTree>
    <p:extLst>
      <p:ext uri="{BB962C8B-B14F-4D97-AF65-F5344CB8AC3E}">
        <p14:creationId xmlns:p14="http://schemas.microsoft.com/office/powerpoint/2010/main" val="30772808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his study</a:t>
            </a:r>
            <a:r>
              <a:rPr lang="en-GB" baseline="0"/>
              <a:t> showed was that using system 2 thinking for everything was inefficient, slow and impractical. </a:t>
            </a:r>
          </a:p>
          <a:p>
            <a:r>
              <a:rPr lang="en-GB" baseline="0"/>
              <a:t>As human being’s have evolved, system 1 thinking has developed to allow us to think more quickly and survive in the world. </a:t>
            </a:r>
          </a:p>
          <a:p>
            <a:r>
              <a:rPr lang="en-GB" baseline="0"/>
              <a:t>To make system 1 thinking happen, our brain develops mental short-cuts based on previous </a:t>
            </a:r>
            <a:r>
              <a:rPr lang="en-GB" baseline="0" err="1"/>
              <a:t>experiernece</a:t>
            </a:r>
            <a:r>
              <a:rPr lang="en-GB" baseline="0"/>
              <a:t> that it deploys when a situation seems similar. </a:t>
            </a:r>
          </a:p>
          <a:p>
            <a:r>
              <a:rPr lang="en-GB" baseline="0"/>
              <a:t>This works the vast majority of the time, but one of the costs of this is biases – which are defined here as errors in thinking that can occur when using heuristics</a:t>
            </a:r>
          </a:p>
          <a:p>
            <a:endParaRPr lang="en-GB" baseline="0"/>
          </a:p>
        </p:txBody>
      </p:sp>
      <p:sp>
        <p:nvSpPr>
          <p:cNvPr id="4" name="Slide Number Placeholder 3"/>
          <p:cNvSpPr>
            <a:spLocks noGrp="1"/>
          </p:cNvSpPr>
          <p:nvPr>
            <p:ph type="sldNum" sz="quarter" idx="10"/>
          </p:nvPr>
        </p:nvSpPr>
        <p:spPr/>
        <p:txBody>
          <a:bodyPr/>
          <a:lstStyle/>
          <a:p>
            <a:fld id="{32D5591D-FE43-4DB7-94BE-7FE782E1F58C}" type="slidenum">
              <a:rPr lang="en-GB" smtClean="0"/>
              <a:t>42</a:t>
            </a:fld>
            <a:endParaRPr lang="en-GB"/>
          </a:p>
        </p:txBody>
      </p:sp>
    </p:spTree>
    <p:extLst>
      <p:ext uri="{BB962C8B-B14F-4D97-AF65-F5344CB8AC3E}">
        <p14:creationId xmlns:p14="http://schemas.microsoft.com/office/powerpoint/2010/main" val="14662380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43</a:t>
            </a:fld>
            <a:endParaRPr lang="en-GB"/>
          </a:p>
        </p:txBody>
      </p:sp>
    </p:spTree>
    <p:extLst>
      <p:ext uri="{BB962C8B-B14F-4D97-AF65-F5344CB8AC3E}">
        <p14:creationId xmlns:p14="http://schemas.microsoft.com/office/powerpoint/2010/main" val="24097977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44</a:t>
            </a:fld>
            <a:endParaRPr lang="en-GB"/>
          </a:p>
        </p:txBody>
      </p:sp>
    </p:spTree>
    <p:extLst>
      <p:ext uri="{BB962C8B-B14F-4D97-AF65-F5344CB8AC3E}">
        <p14:creationId xmlns:p14="http://schemas.microsoft.com/office/powerpoint/2010/main" val="23186168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People learn the same</a:t>
            </a:r>
          </a:p>
        </p:txBody>
      </p:sp>
      <p:sp>
        <p:nvSpPr>
          <p:cNvPr id="4" name="Slide Number Placeholder 3"/>
          <p:cNvSpPr>
            <a:spLocks noGrp="1"/>
          </p:cNvSpPr>
          <p:nvPr>
            <p:ph type="sldNum" sz="quarter" idx="5"/>
          </p:nvPr>
        </p:nvSpPr>
        <p:spPr/>
        <p:txBody>
          <a:bodyPr/>
          <a:lstStyle/>
          <a:p>
            <a:fld id="{B8050D43-1144-7D42-861B-69FC23430A6D}" type="slidenum">
              <a:rPr lang="en-US" smtClean="0"/>
              <a:t>45</a:t>
            </a:fld>
            <a:endParaRPr lang="en-US"/>
          </a:p>
        </p:txBody>
      </p:sp>
    </p:spTree>
    <p:extLst>
      <p:ext uri="{BB962C8B-B14F-4D97-AF65-F5344CB8AC3E}">
        <p14:creationId xmlns:p14="http://schemas.microsoft.com/office/powerpoint/2010/main" val="33280421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Final Thoughts</a:t>
            </a:r>
          </a:p>
          <a:p>
            <a:endParaRPr lang="en-GB"/>
          </a:p>
          <a:p>
            <a:r>
              <a:rPr lang="en-GB"/>
              <a:t>All</a:t>
            </a:r>
            <a:r>
              <a:rPr lang="en-GB" baseline="0"/>
              <a:t> of this information is important for you to be aware of. It allows to you plan for learning with the most up to date information that we have, and it allows to you challenge some of your own beliefs and </a:t>
            </a:r>
            <a:r>
              <a:rPr lang="en-GB" baseline="0" err="1"/>
              <a:t>baises</a:t>
            </a:r>
            <a:r>
              <a:rPr lang="en-GB" baseline="0"/>
              <a:t>. </a:t>
            </a:r>
          </a:p>
          <a:p>
            <a:r>
              <a:rPr lang="en-GB" baseline="0"/>
              <a:t>However, it’s not enough. </a:t>
            </a:r>
            <a:r>
              <a:rPr lang="en-GB" baseline="0" err="1"/>
              <a:t>Hwyel</a:t>
            </a:r>
            <a:r>
              <a:rPr lang="en-GB" baseline="0"/>
              <a:t> Roberts talks about the difference between a ‘warm’ and a ‘cold’ classroom – where the same topic is being taught, but in very different ways, with the warm classroom being full of what he calls ‘</a:t>
            </a:r>
            <a:r>
              <a:rPr lang="en-GB" baseline="0" err="1"/>
              <a:t>botheredness</a:t>
            </a:r>
            <a:r>
              <a:rPr lang="en-GB" baseline="0"/>
              <a:t>’ –a class with a teacher who is using imagination and creativity to bring the work to life. You now need to take this information and use it to bring your classrooms to life. https://youtu.be/gcSGBEYNJwM</a:t>
            </a:r>
          </a:p>
          <a:p>
            <a:endParaRPr lang="en-GB" baseline="0"/>
          </a:p>
          <a:p>
            <a:r>
              <a:rPr lang="en-GB" baseline="0"/>
              <a:t>Good luck!</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46</a:t>
            </a:fld>
            <a:endParaRPr lang="en-GB"/>
          </a:p>
        </p:txBody>
      </p:sp>
    </p:spTree>
    <p:extLst>
      <p:ext uri="{BB962C8B-B14F-4D97-AF65-F5344CB8AC3E}">
        <p14:creationId xmlns:p14="http://schemas.microsoft.com/office/powerpoint/2010/main" val="2200946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47</a:t>
            </a:fld>
            <a:endParaRPr lang="en-GB"/>
          </a:p>
        </p:txBody>
      </p:sp>
    </p:spTree>
    <p:extLst>
      <p:ext uri="{BB962C8B-B14F-4D97-AF65-F5344CB8AC3E}">
        <p14:creationId xmlns:p14="http://schemas.microsoft.com/office/powerpoint/2010/main" val="315110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616665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43856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7B619A-84BC-42EB-BA45-A8BBF546543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069A4-B4EA-4CBB-8E82-6514D1ED2DB8}" type="slidenum">
              <a:rPr lang="en-GB" smtClean="0"/>
              <a:t>‹#›</a:t>
            </a:fld>
            <a:endParaRPr lang="en-GB"/>
          </a:p>
        </p:txBody>
      </p:sp>
    </p:spTree>
    <p:extLst>
      <p:ext uri="{BB962C8B-B14F-4D97-AF65-F5344CB8AC3E}">
        <p14:creationId xmlns:p14="http://schemas.microsoft.com/office/powerpoint/2010/main" val="428025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97B619A-84BC-42EB-BA45-A8BBF546543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069A4-B4EA-4CBB-8E82-6514D1ED2DB8}" type="slidenum">
              <a:rPr lang="en-GB" smtClean="0"/>
              <a:t>‹#›</a:t>
            </a:fld>
            <a:endParaRPr lang="en-GB"/>
          </a:p>
        </p:txBody>
      </p:sp>
    </p:spTree>
    <p:extLst>
      <p:ext uri="{BB962C8B-B14F-4D97-AF65-F5344CB8AC3E}">
        <p14:creationId xmlns:p14="http://schemas.microsoft.com/office/powerpoint/2010/main" val="1886822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7B619A-84BC-42EB-BA45-A8BBF546543E}"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A069A4-B4EA-4CBB-8E82-6514D1ED2DB8}" type="slidenum">
              <a:rPr lang="en-GB" smtClean="0"/>
              <a:t>‹#›</a:t>
            </a:fld>
            <a:endParaRPr lang="en-GB"/>
          </a:p>
        </p:txBody>
      </p:sp>
    </p:spTree>
    <p:extLst>
      <p:ext uri="{BB962C8B-B14F-4D97-AF65-F5344CB8AC3E}">
        <p14:creationId xmlns:p14="http://schemas.microsoft.com/office/powerpoint/2010/main" val="1755479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965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3419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1444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9/21/2023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2639994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4792287"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7115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4792287"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5465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627505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27646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57717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8101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143691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973230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891242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4792287"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63226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939097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40537059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29FD-C2E5-B336-F481-88A3E5C540A1}"/>
              </a:ext>
            </a:extLst>
          </p:cNvPr>
          <p:cNvSpPr>
            <a:spLocks noGrp="1"/>
          </p:cNvSpPr>
          <p:nvPr>
            <p:ph type="title"/>
          </p:nvPr>
        </p:nvSpPr>
        <p:spPr/>
        <p:txBody>
          <a:bodyPr/>
          <a:lstStyle>
            <a:lvl1pPr>
              <a:defRPr>
                <a:latin typeface="Century Gothic" panose="020B0502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A44B26E-F3E4-18CE-C527-83E1AAD806E9}"/>
              </a:ext>
            </a:extLst>
          </p:cNvPr>
          <p:cNvSpPr>
            <a:spLocks noGrp="1"/>
          </p:cNvSpPr>
          <p:nvPr>
            <p:ph idx="1"/>
          </p:nvPr>
        </p:nvSpPr>
        <p:spPr/>
        <p:txBody>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A7C33-ECEF-8652-3C95-30ED529563E5}"/>
              </a:ext>
            </a:extLst>
          </p:cNvPr>
          <p:cNvSpPr>
            <a:spLocks noGrp="1"/>
          </p:cNvSpPr>
          <p:nvPr>
            <p:ph type="dt" sz="half" idx="10"/>
          </p:nvPr>
        </p:nvSpPr>
        <p:spPr/>
        <p:txBody>
          <a:bodyPr/>
          <a:lstStyle>
            <a:lvl1pPr>
              <a:defRPr>
                <a:latin typeface="Century Gothic" panose="020B0502020202020204" pitchFamily="34" charset="0"/>
              </a:defRPr>
            </a:lvl1pPr>
          </a:lstStyle>
          <a:p>
            <a:fld id="{3A0112A8-BA3C-8B4B-8ED4-194F2587B6F0}" type="datetimeFigureOut">
              <a:rPr lang="en-US" smtClean="0"/>
              <a:pPr/>
              <a:t>9/21/2023</a:t>
            </a:fld>
            <a:endParaRPr lang="en-US"/>
          </a:p>
        </p:txBody>
      </p:sp>
      <p:sp>
        <p:nvSpPr>
          <p:cNvPr id="5" name="Footer Placeholder 4">
            <a:extLst>
              <a:ext uri="{FF2B5EF4-FFF2-40B4-BE49-F238E27FC236}">
                <a16:creationId xmlns:a16="http://schemas.microsoft.com/office/drawing/2014/main" id="{B98C2423-DD5B-6BD8-B2C0-00683BAC8D36}"/>
              </a:ext>
            </a:extLst>
          </p:cNvPr>
          <p:cNvSpPr>
            <a:spLocks noGrp="1"/>
          </p:cNvSpPr>
          <p:nvPr>
            <p:ph type="ftr" sz="quarter" idx="11"/>
          </p:nvPr>
        </p:nvSpPr>
        <p:spPr/>
        <p:txBody>
          <a:bodyPr/>
          <a:lstStyle>
            <a:lvl1pPr>
              <a:defRPr>
                <a:latin typeface="Century Gothic" panose="020B0502020202020204" pitchFamily="34" charset="0"/>
              </a:defRPr>
            </a:lvl1pPr>
          </a:lstStyle>
          <a:p>
            <a:endParaRPr lang="en-US"/>
          </a:p>
        </p:txBody>
      </p:sp>
      <p:sp>
        <p:nvSpPr>
          <p:cNvPr id="6" name="Slide Number Placeholder 5">
            <a:extLst>
              <a:ext uri="{FF2B5EF4-FFF2-40B4-BE49-F238E27FC236}">
                <a16:creationId xmlns:a16="http://schemas.microsoft.com/office/drawing/2014/main" id="{DFCCDC40-88FD-E0A9-C4E7-8925053ACCEE}"/>
              </a:ext>
            </a:extLst>
          </p:cNvPr>
          <p:cNvSpPr>
            <a:spLocks noGrp="1"/>
          </p:cNvSpPr>
          <p:nvPr>
            <p:ph type="sldNum" sz="quarter" idx="12"/>
          </p:nvPr>
        </p:nvSpPr>
        <p:spPr/>
        <p:txBody>
          <a:bodyPr/>
          <a:lstStyle>
            <a:lvl1pPr>
              <a:defRPr>
                <a:latin typeface="Century Gothic" panose="020B0502020202020204" pitchFamily="34" charset="0"/>
              </a:defRPr>
            </a:lvl1pPr>
          </a:lstStyle>
          <a:p>
            <a:fld id="{84BA6056-E9A6-4441-8318-4D5424E2EA5B}" type="slidenum">
              <a:rPr lang="en-US" smtClean="0"/>
              <a:pPr/>
              <a:t>‹#›</a:t>
            </a:fld>
            <a:endParaRPr lang="en-US"/>
          </a:p>
        </p:txBody>
      </p:sp>
    </p:spTree>
    <p:extLst>
      <p:ext uri="{BB962C8B-B14F-4D97-AF65-F5344CB8AC3E}">
        <p14:creationId xmlns:p14="http://schemas.microsoft.com/office/powerpoint/2010/main" val="3410276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9/21/2023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4128751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0617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58359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159287" y="156279"/>
            <a:ext cx="2770949" cy="646595"/>
          </a:xfrm>
          <a:prstGeom prst="rect">
            <a:avLst/>
          </a:prstGeom>
        </p:spPr>
      </p:pic>
    </p:spTree>
    <p:extLst>
      <p:ext uri="{BB962C8B-B14F-4D97-AF65-F5344CB8AC3E}">
        <p14:creationId xmlns:p14="http://schemas.microsoft.com/office/powerpoint/2010/main" val="32522669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6248360" y="6122995"/>
            <a:ext cx="2770949" cy="646595"/>
          </a:xfrm>
          <a:prstGeom prst="rect">
            <a:avLst/>
          </a:prstGeom>
        </p:spPr>
      </p:pic>
    </p:spTree>
    <p:extLst>
      <p:ext uri="{BB962C8B-B14F-4D97-AF65-F5344CB8AC3E}">
        <p14:creationId xmlns:p14="http://schemas.microsoft.com/office/powerpoint/2010/main" val="2315459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xml"/><Relationship Id="rId1" Type="http://schemas.openxmlformats.org/officeDocument/2006/relationships/slideLayout" Target="../slideLayouts/slideLayout6.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3.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2.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4.xml"/><Relationship Id="rId4" Type="http://schemas.openxmlformats.org/officeDocument/2006/relationships/slideLayout" Target="../slideLayouts/slideLayout11.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6.xml"/><Relationship Id="rId1" Type="http://schemas.openxmlformats.org/officeDocument/2006/relationships/slideLayout" Target="../slideLayouts/slideLayout13.xml"/><Relationship Id="rId5" Type="http://schemas.openxmlformats.org/officeDocument/2006/relationships/image" Target="../media/image10.jpeg"/><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8.xml"/><Relationship Id="rId1" Type="http://schemas.openxmlformats.org/officeDocument/2006/relationships/slideLayout" Target="../slideLayouts/slideLayout15.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9.xml"/><Relationship Id="rId1" Type="http://schemas.openxmlformats.org/officeDocument/2006/relationships/slideLayout" Target="../slideLayouts/slideLayout16.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0.xml"/><Relationship Id="rId1" Type="http://schemas.openxmlformats.org/officeDocument/2006/relationships/slideLayout" Target="../slideLayouts/slideLayout17.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1.xml"/><Relationship Id="rId1" Type="http://schemas.openxmlformats.org/officeDocument/2006/relationships/slideLayout" Target="../slideLayouts/slideLayout18.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1.xml"/><Relationship Id="rId7" Type="http://schemas.openxmlformats.org/officeDocument/2006/relationships/image" Target="../media/image16.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12.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image" Target="../media/image10.jpe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3.xml"/><Relationship Id="rId1" Type="http://schemas.openxmlformats.org/officeDocument/2006/relationships/slideLayout" Target="../slideLayouts/slideLayout24.xml"/><Relationship Id="rId5" Type="http://schemas.openxmlformats.org/officeDocument/2006/relationships/image" Target="../media/image10.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4.xml"/><Relationship Id="rId1" Type="http://schemas.openxmlformats.org/officeDocument/2006/relationships/slideLayout" Target="../slideLayouts/slideLayout25.xml"/><Relationship Id="rId5" Type="http://schemas.openxmlformats.org/officeDocument/2006/relationships/image" Target="../media/image10.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7.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7"/>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p:nvPicPr>
        <p:blipFill rotWithShape="1">
          <a:blip r:embed="rId8"/>
          <a:srcRect l="51836" r="-5866"/>
          <a:stretch/>
        </p:blipFill>
        <p:spPr>
          <a:xfrm>
            <a:off x="2036618" y="354831"/>
            <a:ext cx="1595012" cy="688878"/>
          </a:xfrm>
          <a:prstGeom prst="rect">
            <a:avLst/>
          </a:prstGeom>
        </p:spPr>
      </p:pic>
      <p:sp>
        <p:nvSpPr>
          <p:cNvPr id="3" name="Rectangle 2">
            <a:extLst>
              <a:ext uri="{FF2B5EF4-FFF2-40B4-BE49-F238E27FC236}">
                <a16:creationId xmlns:a16="http://schemas.microsoft.com/office/drawing/2014/main" id="{132E8514-F8A8-3864-0815-9900368D57C5}"/>
              </a:ext>
            </a:extLst>
          </p:cNvPr>
          <p:cNvSpPr/>
          <p:nvPr userDrawn="1"/>
        </p:nvSpPr>
        <p:spPr>
          <a:xfrm>
            <a:off x="0" y="0"/>
            <a:ext cx="9144000" cy="565939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21C82C-26BD-DD54-9229-F29515AA4DAC}"/>
              </a:ext>
            </a:extLst>
          </p:cNvPr>
          <p:cNvPicPr>
            <a:picLocks noChangeAspect="1"/>
          </p:cNvPicPr>
          <p:nvPr userDrawn="1"/>
        </p:nvPicPr>
        <p:blipFill rotWithShape="1">
          <a:blip r:embed="rId9">
            <a:extLst>
              <a:ext uri="{28A0092B-C50C-407E-A947-70E740481C1C}">
                <a14:useLocalDpi xmlns:a14="http://schemas.microsoft.com/office/drawing/2010/main" val="0"/>
              </a:ext>
            </a:extLst>
          </a:blip>
          <a:srcRect t="82523"/>
          <a:stretch/>
        </p:blipFill>
        <p:spPr>
          <a:xfrm>
            <a:off x="0" y="5659394"/>
            <a:ext cx="9144000" cy="1198605"/>
          </a:xfrm>
          <a:prstGeom prst="rect">
            <a:avLst/>
          </a:prstGeom>
        </p:spPr>
      </p:pic>
    </p:spTree>
    <p:extLst>
      <p:ext uri="{BB962C8B-B14F-4D97-AF65-F5344CB8AC3E}">
        <p14:creationId xmlns:p14="http://schemas.microsoft.com/office/powerpoint/2010/main" val="252524060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856931757"/>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2135604666"/>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p:nvPicPr>
        <p:blipFill>
          <a:blip r:embed="rId6"/>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p:nvPicPr>
        <p:blipFill rotWithShape="1">
          <a:blip r:embed="rId7"/>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075669619"/>
      </p:ext>
    </p:extLst>
  </p:cSld>
  <p:clrMap bg1="lt1" tx1="dk1" bg2="lt2" tx2="dk2" accent1="accent1" accent2="accent2" accent3="accent3" accent4="accent4" accent5="accent5" accent6="accent6" hlink="hlink" folHlink="folHlink"/>
  <p:sldLayoutIdLst>
    <p:sldLayoutId id="2147483685" r:id="rId1"/>
    <p:sldLayoutId id="2147483711" r:id="rId2"/>
    <p:sldLayoutId id="2147483713" r:id="rId3"/>
    <p:sldLayoutId id="214748371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689219929"/>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p:nvPicPr>
        <p:blipFill rotWithShape="1">
          <a:blip r:embed="rId4"/>
          <a:srcRect l="51836" r="-5866"/>
          <a:stretch/>
        </p:blipFill>
        <p:spPr>
          <a:xfrm>
            <a:off x="2036618" y="354831"/>
            <a:ext cx="1595012"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p:nvPicPr>
        <p:blipFill rotWithShape="1">
          <a:blip r:embed="rId5"/>
          <a:srcRect l="2410" t="1207" r="2110" b="46813"/>
          <a:stretch/>
        </p:blipFill>
        <p:spPr>
          <a:xfrm>
            <a:off x="7891674" y="328744"/>
            <a:ext cx="1017762" cy="737645"/>
          </a:xfrm>
          <a:prstGeom prst="rect">
            <a:avLst/>
          </a:prstGeom>
        </p:spPr>
      </p:pic>
    </p:spTree>
    <p:extLst>
      <p:ext uri="{BB962C8B-B14F-4D97-AF65-F5344CB8AC3E}">
        <p14:creationId xmlns:p14="http://schemas.microsoft.com/office/powerpoint/2010/main" val="1182617388"/>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3166387798"/>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254431144"/>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785742752"/>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585868051"/>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3301971883"/>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p:nvPicPr>
        <p:blipFill rotWithShape="1">
          <a:blip r:embed="rId8"/>
          <a:srcRect l="51836" r="-5866"/>
          <a:stretch/>
        </p:blipFill>
        <p:spPr>
          <a:xfrm>
            <a:off x="1523109" y="5989013"/>
            <a:ext cx="1381157"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p:nvPicPr>
        <p:blipFill rotWithShape="1">
          <a:blip r:embed="rId9"/>
          <a:srcRect l="2410" t="1207" r="2110" b="46813"/>
          <a:stretch/>
        </p:blipFill>
        <p:spPr>
          <a:xfrm>
            <a:off x="2904266" y="5989013"/>
            <a:ext cx="823039" cy="596515"/>
          </a:xfrm>
          <a:prstGeom prst="rect">
            <a:avLst/>
          </a:prstGeom>
        </p:spPr>
      </p:pic>
    </p:spTree>
    <p:extLst>
      <p:ext uri="{BB962C8B-B14F-4D97-AF65-F5344CB8AC3E}">
        <p14:creationId xmlns:p14="http://schemas.microsoft.com/office/powerpoint/2010/main" val="122703131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14" r:id="rId4"/>
    <p:sldLayoutId id="214748371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4"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4"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p:nvPicPr>
        <p:blipFill>
          <a:blip r:embed="rId3"/>
          <a:stretch>
            <a:fillRect/>
          </a:stretch>
        </p:blipFill>
        <p:spPr>
          <a:xfrm>
            <a:off x="0" y="0"/>
            <a:ext cx="9144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p:nvPicPr>
        <p:blipFill rotWithShape="1">
          <a:blip r:embed="rId4"/>
          <a:srcRect l="51836" r="-5866"/>
          <a:stretch/>
        </p:blipFill>
        <p:spPr>
          <a:xfrm>
            <a:off x="1523109" y="315799"/>
            <a:ext cx="1381157"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p:nvPicPr>
        <p:blipFill rotWithShape="1">
          <a:blip r:embed="rId5"/>
          <a:srcRect l="2410" t="1207" r="2110" b="46813"/>
          <a:stretch/>
        </p:blipFill>
        <p:spPr>
          <a:xfrm>
            <a:off x="2904266" y="315799"/>
            <a:ext cx="823039" cy="596515"/>
          </a:xfrm>
          <a:prstGeom prst="rect">
            <a:avLst/>
          </a:prstGeom>
        </p:spPr>
      </p:pic>
    </p:spTree>
    <p:extLst>
      <p:ext uri="{BB962C8B-B14F-4D97-AF65-F5344CB8AC3E}">
        <p14:creationId xmlns:p14="http://schemas.microsoft.com/office/powerpoint/2010/main" val="2623338598"/>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p:nvPicPr>
        <p:blipFill>
          <a:blip r:embed="rId3"/>
          <a:stretch>
            <a:fillRect/>
          </a:stretch>
        </p:blipFill>
        <p:spPr>
          <a:xfrm>
            <a:off x="0" y="0"/>
            <a:ext cx="9144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p:nvPicPr>
        <p:blipFill rotWithShape="1">
          <a:blip r:embed="rId4"/>
          <a:srcRect l="51836" r="-5866"/>
          <a:stretch/>
        </p:blipFill>
        <p:spPr>
          <a:xfrm>
            <a:off x="206927" y="1094174"/>
            <a:ext cx="1381157"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p:nvPicPr>
        <p:blipFill rotWithShape="1">
          <a:blip r:embed="rId5"/>
          <a:srcRect l="2410" t="1207" r="2110" b="46813"/>
          <a:stretch/>
        </p:blipFill>
        <p:spPr>
          <a:xfrm>
            <a:off x="206927" y="1825626"/>
            <a:ext cx="1233107" cy="893721"/>
          </a:xfrm>
          <a:prstGeom prst="rect">
            <a:avLst/>
          </a:prstGeom>
        </p:spPr>
      </p:pic>
    </p:spTree>
    <p:extLst>
      <p:ext uri="{BB962C8B-B14F-4D97-AF65-F5344CB8AC3E}">
        <p14:creationId xmlns:p14="http://schemas.microsoft.com/office/powerpoint/2010/main" val="4246077131"/>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1256190"/>
      </p:ext>
    </p:extLst>
  </p:cSld>
  <p:clrMap bg1="lt1" tx1="dk1" bg2="lt2" tx2="dk2" accent1="accent1" accent2="accent2" accent3="accent3" accent4="accent4" accent5="accent5" accent6="accent6" hlink="hlink" folHlink="folHlink"/>
  <p:sldLayoutIdLst>
    <p:sldLayoutId id="2147483709" r:id="rId1"/>
    <p:sldLayoutId id="2147483710"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0.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hyperlink" Target="https://create.kahoot.it/share/gwyddoniaeth-gwybyddol-ym-myd-addysg/6e6eac45-c7ec-4684-9990-ce457af1994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23.svg"/></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9.xml"/><Relationship Id="rId5" Type="http://schemas.openxmlformats.org/officeDocument/2006/relationships/image" Target="../media/image28.png"/><Relationship Id="rId4" Type="http://schemas.openxmlformats.org/officeDocument/2006/relationships/hyperlink" Target="https://www.neilatkin.com/2018/01/18/cognitive-load-what-it-means-in-your-classroom-part-2/"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aliem.com/2016/team-based-learning-2016-jgme-aliem-hot-topics-in-medical-education/" TargetMode="External"/><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s://www.aliem.com/2016/team-based-learning-2016-jgme-aliem-hot-topics-in-medical-education/" TargetMode="External"/><Relationship Id="rId2" Type="http://schemas.openxmlformats.org/officeDocument/2006/relationships/image" Target="../media/image29.png"/><Relationship Id="rId1" Type="http://schemas.openxmlformats.org/officeDocument/2006/relationships/slideLayout" Target="../slideLayouts/slideLayout22.xml"/><Relationship Id="rId4" Type="http://schemas.openxmlformats.org/officeDocument/2006/relationships/hyperlink" Target="https://creativecommons.org/licenses/by-nc-nd/3.0/"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hyperlink" Target="https://impact.chartered.college/article/shibli-cognitive-load-theory-classroom/" TargetMode="External"/><Relationship Id="rId2" Type="http://schemas.openxmlformats.org/officeDocument/2006/relationships/notesSlide" Target="../notesSlides/notesSlide14.xml"/><Relationship Id="rId1" Type="http://schemas.openxmlformats.org/officeDocument/2006/relationships/slideLayout" Target="../slideLayouts/slideLayout19.xml"/><Relationship Id="rId5" Type="http://schemas.openxmlformats.org/officeDocument/2006/relationships/hyperlink" Target="https://researched.org.uk/cognitive-load-theory-in-the-classroom/" TargetMode="External"/><Relationship Id="rId4" Type="http://schemas.openxmlformats.org/officeDocument/2006/relationships/hyperlink" Target="https://researchschool.org.uk/durrington/news/cognitive-load-theory-and-what-it-means-for-classroom-teachers"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9.xml"/><Relationship Id="rId1" Type="http://schemas.openxmlformats.org/officeDocument/2006/relationships/video" Target="https://www.youtube.com/embed/XPllm-gtrMM" TargetMode="External"/><Relationship Id="rId5" Type="http://schemas.openxmlformats.org/officeDocument/2006/relationships/hyperlink" Target="https://www.youtube.com/watch?v=XPllm-gtrMM" TargetMode="Externa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hyperlink" Target="https://bold.expert/desirable-difficulties-in-learning/" TargetMode="External"/><Relationship Id="rId2" Type="http://schemas.openxmlformats.org/officeDocument/2006/relationships/hyperlink" Target="https://researchschool.org.uk/durrington/news/bjorks-desirable-difficulties/" TargetMode="External"/><Relationship Id="rId1" Type="http://schemas.openxmlformats.org/officeDocument/2006/relationships/slideLayout" Target="../slideLayouts/slideLayout22.xml"/><Relationship Id="rId6" Type="http://schemas.openxmlformats.org/officeDocument/2006/relationships/hyperlink" Target="https://creativecommons.org/licenses/by-nc-nd/3.0/" TargetMode="External"/><Relationship Id="rId5" Type="http://schemas.openxmlformats.org/officeDocument/2006/relationships/hyperlink" Target="https://www.aliem.com/2016/team-based-learning-2016-jgme-aliem-hot-topics-in-medical-education/" TargetMode="Externa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licav.com/#/posters/"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2.xml"/><Relationship Id="rId4" Type="http://schemas.openxmlformats.org/officeDocument/2006/relationships/hyperlink" Target="https://www.olicav.com/#/poster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9.xml"/><Relationship Id="rId4" Type="http://schemas.openxmlformats.org/officeDocument/2006/relationships/hyperlink" Target="https://pamhook.com/solo-taxonomy/"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hyperlink" Target="https://pamhook.com/solo-taxonomy/"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hyperlink" Target="http://about:blank/" TargetMode="External"/><Relationship Id="rId2" Type="http://schemas.openxmlformats.org/officeDocument/2006/relationships/notesSlide" Target="../notesSlides/notesSlide25.xml"/><Relationship Id="rId1" Type="http://schemas.openxmlformats.org/officeDocument/2006/relationships/slideLayout" Target="../slideLayouts/slideLayout19.xml"/><Relationship Id="rId4" Type="http://schemas.openxmlformats.org/officeDocument/2006/relationships/hyperlink" Target="https://www.olicav.com/#/powerpoint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8.xm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22.xml"/><Relationship Id="rId4" Type="http://schemas.openxmlformats.org/officeDocument/2006/relationships/hyperlink" Target="https://educationendowmentfoundation.org.uk/education-evidence/evidence-reviews/cognitive-science-approaches-in-the-classroom"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19.xml"/><Relationship Id="rId6" Type="http://schemas.openxmlformats.org/officeDocument/2006/relationships/hyperlink" Target="https://www.facebook.com/CreateLearnInspire/videos/1262016680625732" TargetMode="External"/><Relationship Id="rId5" Type="http://schemas.openxmlformats.org/officeDocument/2006/relationships/hyperlink" Target="https://www.youtube.com/watch?v=8kt3IyeEYOM" TargetMode="External"/><Relationship Id="rId4" Type="http://schemas.openxmlformats.org/officeDocument/2006/relationships/image" Target="../media/image41.jpeg"/></Relationships>
</file>

<file path=ppt/slides/_rels/slide47.xml.rels><?xml version="1.0" encoding="UTF-8" standalone="yes"?>
<Relationships xmlns="http://schemas.openxmlformats.org/package/2006/relationships"><Relationship Id="rId3" Type="http://schemas.openxmlformats.org/officeDocument/2006/relationships/hyperlink" Target="https://educationendowmentfoundation.org.uk/education-evidence/evidence-reviews/cognitive-science-approaches-in-the-classroom" TargetMode="External"/><Relationship Id="rId2" Type="http://schemas.openxmlformats.org/officeDocument/2006/relationships/notesSlide" Target="../notesSlides/notesSlide39.xml"/><Relationship Id="rId1" Type="http://schemas.openxmlformats.org/officeDocument/2006/relationships/slideLayout" Target="../slideLayouts/slideLayout19.xml"/><Relationship Id="rId5" Type="http://schemas.openxmlformats.org/officeDocument/2006/relationships/hyperlink" Target="https://my.chartered.college/impact_article/cognitive-load-theory-and-its-application-in-the-classroom/" TargetMode="External"/><Relationship Id="rId4" Type="http://schemas.openxmlformats.org/officeDocument/2006/relationships/hyperlink" Target="https://www.frontiersin.org/articles/10.3389/fpsyg.2017.01314/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3C49EB50-A2CA-B18D-B6C3-6ABAB31CF67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4572000" y="857257"/>
            <a:ext cx="4569714" cy="5143493"/>
          </a:xfrm>
          <a:prstGeom prst="rect">
            <a:avLst/>
          </a:prstGeom>
        </p:spPr>
      </p:pic>
      <p:sp>
        <p:nvSpPr>
          <p:cNvPr id="2" name="Title 1">
            <a:extLst>
              <a:ext uri="{FF2B5EF4-FFF2-40B4-BE49-F238E27FC236}">
                <a16:creationId xmlns:a16="http://schemas.microsoft.com/office/drawing/2014/main" id="{4C8FBA89-4065-EC43-6BA3-6EB57F031C66}"/>
              </a:ext>
            </a:extLst>
          </p:cNvPr>
          <p:cNvSpPr>
            <a:spLocks noGrp="1"/>
          </p:cNvSpPr>
          <p:nvPr>
            <p:ph type="ctrTitle"/>
          </p:nvPr>
        </p:nvSpPr>
        <p:spPr>
          <a:xfrm>
            <a:off x="693075" y="2088458"/>
            <a:ext cx="3069296" cy="2681084"/>
          </a:xfrm>
          <a:effectLst>
            <a:outerShdw blurRad="50800" dist="38100" dir="2700000" algn="tl" rotWithShape="0">
              <a:prstClr val="black">
                <a:alpha val="40000"/>
              </a:prstClr>
            </a:outerShdw>
          </a:effectLst>
        </p:spPr>
        <p:txBody>
          <a:bodyPr>
            <a:noAutofit/>
          </a:bodyPr>
          <a:lstStyle/>
          <a:p>
            <a:r>
              <a:rPr lang="en-GB" sz="2800" b="1" err="1">
                <a:solidFill>
                  <a:srgbClr val="FFFFFF"/>
                </a:solidFill>
                <a:latin typeface="Century Gothic" panose="020B0502020202020204" pitchFamily="34" charset="0"/>
              </a:rPr>
              <a:t>Gwyddoniaeth</a:t>
            </a:r>
            <a:r>
              <a:rPr lang="en-GB" sz="2800" b="1">
                <a:solidFill>
                  <a:srgbClr val="FFFFFF"/>
                </a:solidFill>
                <a:latin typeface="Century Gothic" panose="020B0502020202020204" pitchFamily="34" charset="0"/>
              </a:rPr>
              <a:t> </a:t>
            </a:r>
            <a:r>
              <a:rPr lang="en-GB" sz="2800" b="1" err="1">
                <a:solidFill>
                  <a:srgbClr val="FFFFFF"/>
                </a:solidFill>
                <a:latin typeface="Century Gothic" panose="020B0502020202020204" pitchFamily="34" charset="0"/>
              </a:rPr>
              <a:t>Gwybyddol</a:t>
            </a:r>
            <a:r>
              <a:rPr lang="en-GB" sz="2800" b="1">
                <a:solidFill>
                  <a:srgbClr val="FFFFFF"/>
                </a:solidFill>
                <a:latin typeface="Century Gothic" panose="020B0502020202020204" pitchFamily="34" charset="0"/>
              </a:rPr>
              <a:t> </a:t>
            </a:r>
            <a:br>
              <a:rPr lang="en-GB" sz="2800" b="1">
                <a:solidFill>
                  <a:srgbClr val="FFFFFF"/>
                </a:solidFill>
                <a:latin typeface="Century Gothic" panose="020B0502020202020204" pitchFamily="34" charset="0"/>
              </a:rPr>
            </a:br>
            <a:r>
              <a:rPr lang="en-GB" sz="2800" b="1" err="1">
                <a:solidFill>
                  <a:srgbClr val="FFFFFF"/>
                </a:solidFill>
                <a:latin typeface="Century Gothic" panose="020B0502020202020204" pitchFamily="34" charset="0"/>
              </a:rPr>
              <a:t>ym</a:t>
            </a:r>
            <a:r>
              <a:rPr lang="en-GB" sz="2800" b="1">
                <a:solidFill>
                  <a:srgbClr val="FFFFFF"/>
                </a:solidFill>
                <a:latin typeface="Century Gothic" panose="020B0502020202020204" pitchFamily="34" charset="0"/>
              </a:rPr>
              <a:t> </a:t>
            </a:r>
            <a:r>
              <a:rPr lang="en-GB" sz="2800" b="1" err="1">
                <a:solidFill>
                  <a:srgbClr val="FFFFFF"/>
                </a:solidFill>
                <a:latin typeface="Century Gothic" panose="020B0502020202020204" pitchFamily="34" charset="0"/>
              </a:rPr>
              <a:t>myd</a:t>
            </a:r>
            <a:r>
              <a:rPr lang="en-GB" sz="2800" b="1">
                <a:solidFill>
                  <a:srgbClr val="FFFFFF"/>
                </a:solidFill>
                <a:latin typeface="Century Gothic" panose="020B0502020202020204" pitchFamily="34" charset="0"/>
              </a:rPr>
              <a:t> </a:t>
            </a:r>
            <a:r>
              <a:rPr lang="en-GB" sz="2800" b="1" err="1">
                <a:solidFill>
                  <a:srgbClr val="FFFFFF"/>
                </a:solidFill>
                <a:latin typeface="Century Gothic" panose="020B0502020202020204" pitchFamily="34" charset="0"/>
              </a:rPr>
              <a:t>Addysg</a:t>
            </a:r>
            <a:br>
              <a:rPr lang="en-GB" sz="2800" b="1">
                <a:solidFill>
                  <a:srgbClr val="FFFFFF"/>
                </a:solidFill>
                <a:latin typeface="Century Gothic" panose="020B0502020202020204" pitchFamily="34" charset="0"/>
              </a:rPr>
            </a:br>
            <a:br>
              <a:rPr lang="en-GB" sz="2800" b="1">
                <a:solidFill>
                  <a:srgbClr val="FFFF99"/>
                </a:solidFill>
              </a:rPr>
            </a:br>
            <a:r>
              <a:rPr lang="en-GB" sz="2800" b="1">
                <a:solidFill>
                  <a:srgbClr val="FFFFFF"/>
                </a:solidFill>
                <a:latin typeface="Century Gothic" panose="020B0502020202020204" pitchFamily="34" charset="0"/>
              </a:rPr>
              <a:t>Cognitive Science in Education</a:t>
            </a:r>
            <a:br>
              <a:rPr lang="en-GB" sz="2800" b="1">
                <a:solidFill>
                  <a:srgbClr val="FFFFFF"/>
                </a:solidFill>
                <a:latin typeface="Century Gothic" panose="020B0502020202020204" pitchFamily="34" charset="0"/>
              </a:rPr>
            </a:br>
            <a:endParaRPr lang="en-US" sz="2800">
              <a:solidFill>
                <a:srgbClr val="FFFFFF"/>
              </a:solidFill>
              <a:latin typeface="Century Gothic" panose="020B0502020202020204" pitchFamily="34" charset="0"/>
            </a:endParaRPr>
          </a:p>
        </p:txBody>
      </p:sp>
      <p:sp>
        <p:nvSpPr>
          <p:cNvPr id="3" name="Subtitle 2">
            <a:extLst>
              <a:ext uri="{FF2B5EF4-FFF2-40B4-BE49-F238E27FC236}">
                <a16:creationId xmlns:a16="http://schemas.microsoft.com/office/drawing/2014/main" id="{BE1647F1-16CD-8E41-B038-B546C8E0E81E}"/>
              </a:ext>
            </a:extLst>
          </p:cNvPr>
          <p:cNvSpPr>
            <a:spLocks noGrp="1"/>
          </p:cNvSpPr>
          <p:nvPr>
            <p:ph type="subTitle" idx="1"/>
          </p:nvPr>
        </p:nvSpPr>
        <p:spPr>
          <a:xfrm>
            <a:off x="1048368" y="5072606"/>
            <a:ext cx="2358709" cy="618854"/>
          </a:xfrm>
          <a:effectLst>
            <a:outerShdw blurRad="50800" dist="38100" dir="2700000" algn="tl" rotWithShape="0">
              <a:prstClr val="black">
                <a:alpha val="40000"/>
              </a:prstClr>
            </a:outerShdw>
          </a:effectLst>
        </p:spPr>
        <p:txBody>
          <a:bodyPr>
            <a:normAutofit/>
          </a:bodyPr>
          <a:lstStyle/>
          <a:p>
            <a:r>
              <a:rPr lang="en-US">
                <a:solidFill>
                  <a:srgbClr val="FFFFFF"/>
                </a:solidFill>
              </a:rPr>
              <a:t>ECAD6007C</a:t>
            </a:r>
          </a:p>
        </p:txBody>
      </p:sp>
    </p:spTree>
    <p:extLst>
      <p:ext uri="{BB962C8B-B14F-4D97-AF65-F5344CB8AC3E}">
        <p14:creationId xmlns:p14="http://schemas.microsoft.com/office/powerpoint/2010/main" val="118713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E141-11C5-92F8-0FC8-0AC41701A5DE}"/>
              </a:ext>
            </a:extLst>
          </p:cNvPr>
          <p:cNvSpPr>
            <a:spLocks noGrp="1"/>
          </p:cNvSpPr>
          <p:nvPr>
            <p:ph type="title"/>
          </p:nvPr>
        </p:nvSpPr>
        <p:spPr/>
        <p:txBody>
          <a:bodyPr anchor="ctr">
            <a:normAutofit/>
          </a:bodyPr>
          <a:lstStyle/>
          <a:p>
            <a:r>
              <a:rPr lang="en-GB"/>
              <a:t>Neuro-myth or Neuro-Science?!</a:t>
            </a:r>
          </a:p>
        </p:txBody>
      </p:sp>
      <p:sp>
        <p:nvSpPr>
          <p:cNvPr id="6" name="Content Placeholder 2">
            <a:extLst>
              <a:ext uri="{FF2B5EF4-FFF2-40B4-BE49-F238E27FC236}">
                <a16:creationId xmlns:a16="http://schemas.microsoft.com/office/drawing/2014/main" id="{F1AA6902-2C8A-4E97-9183-348E4E9FB3C0}"/>
              </a:ext>
            </a:extLst>
          </p:cNvPr>
          <p:cNvSpPr>
            <a:spLocks noGrp="1"/>
          </p:cNvSpPr>
          <p:nvPr>
            <p:ph idx="1"/>
          </p:nvPr>
        </p:nvSpPr>
        <p:spPr/>
        <p:txBody>
          <a:bodyPr anchor="ctr">
            <a:normAutofit/>
          </a:bodyPr>
          <a:lstStyle/>
          <a:p>
            <a:r>
              <a:rPr lang="en-GB" sz="1650"/>
              <a:t>10 statements drawn from Macdonald </a:t>
            </a:r>
            <a:r>
              <a:rPr lang="en-GB" sz="1650" i="1"/>
              <a:t>et al </a:t>
            </a:r>
            <a:r>
              <a:rPr lang="en-GB" sz="1650"/>
              <a:t>(2017)</a:t>
            </a:r>
          </a:p>
          <a:p>
            <a:r>
              <a:rPr lang="en-GB" sz="1650"/>
              <a:t>Some are true, some are false</a:t>
            </a:r>
          </a:p>
          <a:p>
            <a:r>
              <a:rPr lang="en-GB" sz="1650"/>
              <a:t>If you’re not sure, guess!</a:t>
            </a:r>
          </a:p>
        </p:txBody>
      </p:sp>
      <p:sp>
        <p:nvSpPr>
          <p:cNvPr id="3" name="Content Placeholder 2">
            <a:extLst>
              <a:ext uri="{FF2B5EF4-FFF2-40B4-BE49-F238E27FC236}">
                <a16:creationId xmlns:a16="http://schemas.microsoft.com/office/drawing/2014/main" id="{86D9E33A-8361-6A4F-C20E-C869B6B6C2BE}"/>
              </a:ext>
            </a:extLst>
          </p:cNvPr>
          <p:cNvSpPr>
            <a:spLocks noGrp="1"/>
          </p:cNvSpPr>
          <p:nvPr>
            <p:ph idx="10"/>
          </p:nvPr>
        </p:nvSpPr>
        <p:spPr/>
        <p:txBody>
          <a:bodyPr>
            <a:normAutofit/>
          </a:bodyPr>
          <a:lstStyle/>
          <a:p>
            <a:r>
              <a:rPr lang="cy-GB" sz="2400"/>
              <a:t>10 datganiad sydd wedi’u seilio ar waith </a:t>
            </a:r>
            <a:r>
              <a:rPr lang="cy-GB" sz="2400" err="1"/>
              <a:t>Macdonald</a:t>
            </a:r>
            <a:r>
              <a:rPr lang="cy-GB" sz="2400"/>
              <a:t> </a:t>
            </a:r>
            <a:r>
              <a:rPr lang="cy-GB" sz="2400" i="1" err="1"/>
              <a:t>et</a:t>
            </a:r>
            <a:r>
              <a:rPr lang="cy-GB" sz="2400" i="1"/>
              <a:t> </a:t>
            </a:r>
            <a:r>
              <a:rPr lang="cy-GB" sz="2400" i="1" err="1"/>
              <a:t>al</a:t>
            </a:r>
            <a:r>
              <a:rPr lang="cy-GB" sz="2400" i="1"/>
              <a:t> </a:t>
            </a:r>
            <a:r>
              <a:rPr lang="cy-GB" sz="2400"/>
              <a:t>(2017)</a:t>
            </a:r>
          </a:p>
          <a:p>
            <a:r>
              <a:rPr lang="cy-GB" sz="2400"/>
              <a:t>Mae rhai yn wir, a rhai yn anwir</a:t>
            </a:r>
          </a:p>
          <a:p>
            <a:r>
              <a:rPr lang="cy-GB" sz="2400"/>
              <a:t>Os nad ydych yn siŵr, dyfalwch!</a:t>
            </a:r>
          </a:p>
          <a:p>
            <a:pPr marL="0" indent="0">
              <a:buNone/>
            </a:pPr>
            <a:endParaRPr lang="en-GB"/>
          </a:p>
        </p:txBody>
      </p:sp>
      <p:pic>
        <p:nvPicPr>
          <p:cNvPr id="1026" name="Picture 2" descr="Kahoot! Review - hi-impact - Wirral - North West">
            <a:extLst>
              <a:ext uri="{FF2B5EF4-FFF2-40B4-BE49-F238E27FC236}">
                <a16:creationId xmlns:a16="http://schemas.microsoft.com/office/drawing/2014/main" id="{ABA62ED2-F1F1-562E-3A19-229C3436D5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8665" y="2485437"/>
            <a:ext cx="4083048" cy="2164015"/>
          </a:xfrm>
          <a:prstGeom prst="rect">
            <a:avLst/>
          </a:prstGeom>
          <a:solidFill>
            <a:srgbClr val="FFFFFF"/>
          </a:solidFill>
        </p:spPr>
      </p:pic>
      <p:sp>
        <p:nvSpPr>
          <p:cNvPr id="5" name="TextBox 4">
            <a:extLst>
              <a:ext uri="{FF2B5EF4-FFF2-40B4-BE49-F238E27FC236}">
                <a16:creationId xmlns:a16="http://schemas.microsoft.com/office/drawing/2014/main" id="{E13317C7-E719-766E-915F-C0D64590AF6C}"/>
              </a:ext>
            </a:extLst>
          </p:cNvPr>
          <p:cNvSpPr txBox="1"/>
          <p:nvPr/>
        </p:nvSpPr>
        <p:spPr>
          <a:xfrm>
            <a:off x="1617579" y="5106736"/>
            <a:ext cx="6710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hlinkClick r:id="rId4"/>
              </a:rPr>
              <a:t>Kahoot!</a:t>
            </a:r>
            <a:endParaRPr lang="en-US" dirty="0"/>
          </a:p>
        </p:txBody>
      </p:sp>
    </p:spTree>
    <p:extLst>
      <p:ext uri="{BB962C8B-B14F-4D97-AF65-F5344CB8AC3E}">
        <p14:creationId xmlns:p14="http://schemas.microsoft.com/office/powerpoint/2010/main" val="1114733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Brain in head with solid fill">
            <a:extLst>
              <a:ext uri="{FF2B5EF4-FFF2-40B4-BE49-F238E27FC236}">
                <a16:creationId xmlns:a16="http://schemas.microsoft.com/office/drawing/2014/main" id="{7B4E89DD-23A9-77B2-F941-0A163809E0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5359" y="857250"/>
            <a:ext cx="4178300" cy="4178300"/>
          </a:xfrm>
          <a:prstGeom prst="rect">
            <a:avLst/>
          </a:prstGeom>
        </p:spPr>
      </p:pic>
      <p:sp>
        <p:nvSpPr>
          <p:cNvPr id="2" name="Title 1">
            <a:extLst>
              <a:ext uri="{FF2B5EF4-FFF2-40B4-BE49-F238E27FC236}">
                <a16:creationId xmlns:a16="http://schemas.microsoft.com/office/drawing/2014/main" id="{2798B6B9-5DBD-CE87-4E6F-1F5D954FE1C0}"/>
              </a:ext>
            </a:extLst>
          </p:cNvPr>
          <p:cNvSpPr>
            <a:spLocks noGrp="1"/>
          </p:cNvSpPr>
          <p:nvPr>
            <p:ph type="title"/>
          </p:nvPr>
        </p:nvSpPr>
        <p:spPr>
          <a:xfrm>
            <a:off x="3842941" y="384376"/>
            <a:ext cx="4935299" cy="1325563"/>
          </a:xfrm>
        </p:spPr>
        <p:txBody>
          <a:bodyPr/>
          <a:lstStyle/>
          <a:p>
            <a:r>
              <a:rPr lang="en-GB">
                <a:latin typeface="Century Gothic"/>
              </a:rPr>
              <a:t>Nod</a:t>
            </a:r>
            <a:endParaRPr lang="en-GB"/>
          </a:p>
        </p:txBody>
      </p:sp>
      <p:sp>
        <p:nvSpPr>
          <p:cNvPr id="4" name="Content Placeholder 3">
            <a:extLst>
              <a:ext uri="{FF2B5EF4-FFF2-40B4-BE49-F238E27FC236}">
                <a16:creationId xmlns:a16="http://schemas.microsoft.com/office/drawing/2014/main" id="{4635F660-32B1-07DE-C7E5-2AC79F213C9A}"/>
              </a:ext>
            </a:extLst>
          </p:cNvPr>
          <p:cNvSpPr>
            <a:spLocks noGrp="1"/>
          </p:cNvSpPr>
          <p:nvPr>
            <p:ph idx="1"/>
          </p:nvPr>
        </p:nvSpPr>
        <p:spPr>
          <a:xfrm>
            <a:off x="3842941" y="1844875"/>
            <a:ext cx="4083048" cy="3575934"/>
          </a:xfrm>
        </p:spPr>
        <p:txBody>
          <a:bodyPr vert="horz" lIns="91440" tIns="45720" rIns="91440" bIns="45720" rtlCol="0" anchor="t">
            <a:normAutofit/>
          </a:bodyPr>
          <a:lstStyle/>
          <a:p>
            <a:r>
              <a:rPr lang="en-GB" err="1">
                <a:latin typeface="Century Gothic"/>
              </a:rPr>
              <a:t>Archwilio</a:t>
            </a:r>
            <a:r>
              <a:rPr lang="en-GB">
                <a:latin typeface="Century Gothic"/>
              </a:rPr>
              <a:t> </a:t>
            </a:r>
            <a:r>
              <a:rPr lang="en-GB" err="1">
                <a:latin typeface="Century Gothic"/>
              </a:rPr>
              <a:t>syniadau</a:t>
            </a:r>
            <a:r>
              <a:rPr lang="en-GB">
                <a:latin typeface="Century Gothic"/>
              </a:rPr>
              <a:t> a </a:t>
            </a:r>
            <a:r>
              <a:rPr lang="en-GB" err="1">
                <a:latin typeface="Century Gothic"/>
              </a:rPr>
              <a:t>meddylfryd</a:t>
            </a:r>
            <a:r>
              <a:rPr lang="en-GB">
                <a:latin typeface="Century Gothic"/>
              </a:rPr>
              <a:t> </a:t>
            </a:r>
            <a:r>
              <a:rPr lang="en-GB" err="1">
                <a:latin typeface="Century Gothic"/>
              </a:rPr>
              <a:t>cyfredol</a:t>
            </a:r>
            <a:endParaRPr lang="en-GB">
              <a:latin typeface="Century Gothic"/>
            </a:endParaRPr>
          </a:p>
          <a:p>
            <a:pPr marL="0" indent="0">
              <a:buNone/>
            </a:pPr>
            <a:endParaRPr lang="en-GB">
              <a:latin typeface="Century Gothic"/>
            </a:endParaRPr>
          </a:p>
          <a:p>
            <a:r>
              <a:rPr lang="en-GB" err="1">
                <a:latin typeface="Century Gothic"/>
              </a:rPr>
              <a:t>Ystyried</a:t>
            </a:r>
            <a:r>
              <a:rPr lang="en-GB">
                <a:latin typeface="Century Gothic"/>
              </a:rPr>
              <a:t> y </a:t>
            </a:r>
            <a:r>
              <a:rPr lang="en-GB" err="1">
                <a:latin typeface="Century Gothic"/>
              </a:rPr>
              <a:t>goblygiadau</a:t>
            </a:r>
            <a:r>
              <a:rPr lang="en-GB">
                <a:latin typeface="Century Gothic"/>
              </a:rPr>
              <a:t> </a:t>
            </a:r>
            <a:r>
              <a:rPr lang="en-GB" err="1">
                <a:latin typeface="Century Gothic"/>
              </a:rPr>
              <a:t>i</a:t>
            </a:r>
            <a:r>
              <a:rPr lang="en-GB">
                <a:latin typeface="Century Gothic"/>
              </a:rPr>
              <a:t> </a:t>
            </a:r>
            <a:r>
              <a:rPr lang="en-GB" err="1">
                <a:latin typeface="Century Gothic"/>
              </a:rPr>
              <a:t>athrawon</a:t>
            </a:r>
            <a:endParaRPr lang="en-GB">
              <a:latin typeface="Century Gothic"/>
            </a:endParaRPr>
          </a:p>
          <a:p>
            <a:pPr marL="0" indent="0">
              <a:buNone/>
            </a:pPr>
            <a:endParaRPr lang="en-GB">
              <a:latin typeface="Century Gothic"/>
            </a:endParaRPr>
          </a:p>
          <a:p>
            <a:r>
              <a:rPr lang="en-GB" err="1">
                <a:latin typeface="Century Gothic"/>
              </a:rPr>
              <a:t>Ystyreid</a:t>
            </a:r>
            <a:r>
              <a:rPr lang="en-GB">
                <a:latin typeface="Century Gothic"/>
              </a:rPr>
              <a:t> y </a:t>
            </a:r>
            <a:r>
              <a:rPr lang="en-GB" err="1">
                <a:latin typeface="Century Gothic"/>
              </a:rPr>
              <a:t>goblygiadau</a:t>
            </a:r>
            <a:r>
              <a:rPr lang="en-GB">
                <a:latin typeface="Century Gothic"/>
              </a:rPr>
              <a:t> I </a:t>
            </a:r>
            <a:r>
              <a:rPr lang="en-GB" err="1">
                <a:latin typeface="Century Gothic"/>
              </a:rPr>
              <a:t>ni</a:t>
            </a:r>
            <a:r>
              <a:rPr lang="en-GB">
                <a:latin typeface="Century Gothic"/>
              </a:rPr>
              <a:t> </a:t>
            </a:r>
            <a:r>
              <a:rPr lang="en-GB" err="1">
                <a:latin typeface="Century Gothic"/>
              </a:rPr>
              <a:t>fel</a:t>
            </a:r>
            <a:r>
              <a:rPr lang="en-GB">
                <a:latin typeface="Century Gothic"/>
              </a:rPr>
              <a:t> </a:t>
            </a:r>
            <a:r>
              <a:rPr lang="en-GB" err="1">
                <a:latin typeface="Century Gothic"/>
              </a:rPr>
              <a:t>dysgwyr</a:t>
            </a:r>
          </a:p>
        </p:txBody>
      </p:sp>
    </p:spTree>
    <p:extLst>
      <p:ext uri="{BB962C8B-B14F-4D97-AF65-F5344CB8AC3E}">
        <p14:creationId xmlns:p14="http://schemas.microsoft.com/office/powerpoint/2010/main" val="276006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DA01-2C85-2BD8-B019-CC0D00C26A6C}"/>
              </a:ext>
            </a:extLst>
          </p:cNvPr>
          <p:cNvSpPr>
            <a:spLocks noGrp="1"/>
          </p:cNvSpPr>
          <p:nvPr>
            <p:ph type="title"/>
          </p:nvPr>
        </p:nvSpPr>
        <p:spPr>
          <a:xfrm>
            <a:off x="256196" y="515116"/>
            <a:ext cx="7665396" cy="725473"/>
          </a:xfrm>
        </p:spPr>
        <p:txBody>
          <a:bodyPr vert="horz" lIns="68580" tIns="34290" rIns="68580" bIns="34290" rtlCol="0" anchor="b">
            <a:normAutofit/>
          </a:bodyPr>
          <a:lstStyle/>
          <a:p>
            <a:r>
              <a:rPr lang="en-US" sz="2250" b="1" err="1">
                <a:latin typeface="Century Gothic"/>
              </a:rPr>
              <a:t>Diffinio</a:t>
            </a:r>
            <a:r>
              <a:rPr lang="en-US" sz="2250" b="1">
                <a:latin typeface="Century Gothic"/>
              </a:rPr>
              <a:t> </a:t>
            </a:r>
            <a:r>
              <a:rPr lang="en-US" sz="2250" b="1" err="1">
                <a:latin typeface="Century Gothic"/>
              </a:rPr>
              <a:t>termau</a:t>
            </a:r>
            <a:r>
              <a:rPr lang="en-US" sz="2250" b="1">
                <a:latin typeface="Century Gothic"/>
              </a:rPr>
              <a:t> – </a:t>
            </a:r>
            <a:r>
              <a:rPr lang="cy-GB" sz="2400">
                <a:latin typeface="Century Gothic"/>
              </a:rPr>
              <a:t>Gwyddoniaeth</a:t>
            </a:r>
            <a:endParaRPr lang="en-US" sz="2250">
              <a:latin typeface="Century Gothic"/>
            </a:endParaRPr>
          </a:p>
          <a:p>
            <a:endParaRPr lang="en-US" sz="2250"/>
          </a:p>
        </p:txBody>
      </p:sp>
      <p:sp>
        <p:nvSpPr>
          <p:cNvPr id="7" name="TextBox 6">
            <a:extLst>
              <a:ext uri="{FF2B5EF4-FFF2-40B4-BE49-F238E27FC236}">
                <a16:creationId xmlns:a16="http://schemas.microsoft.com/office/drawing/2014/main" id="{220D2854-7365-DF4A-0BE2-43FC92A41656}"/>
              </a:ext>
            </a:extLst>
          </p:cNvPr>
          <p:cNvSpPr txBox="1"/>
          <p:nvPr/>
        </p:nvSpPr>
        <p:spPr>
          <a:xfrm>
            <a:off x="257672" y="2424495"/>
            <a:ext cx="2997609" cy="191590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cy-GB" sz="2400"/>
              <a:t>Casgliad o ffeithiau?</a:t>
            </a:r>
          </a:p>
          <a:p>
            <a:endParaRPr lang="cy-GB" sz="2400"/>
          </a:p>
          <a:p>
            <a:r>
              <a:rPr lang="cy-GB" sz="2400"/>
              <a:t>Proses o fod yn gynyddrannol llai anghywir am y byd?  </a:t>
            </a:r>
          </a:p>
        </p:txBody>
      </p:sp>
      <p:pic>
        <p:nvPicPr>
          <p:cNvPr id="4" name="Picture 3">
            <a:extLst>
              <a:ext uri="{FF2B5EF4-FFF2-40B4-BE49-F238E27FC236}">
                <a16:creationId xmlns:a16="http://schemas.microsoft.com/office/drawing/2014/main" id="{29941622-BF36-983E-8B21-C8AC0FC2454C}"/>
              </a:ext>
            </a:extLst>
          </p:cNvPr>
          <p:cNvPicPr>
            <a:picLocks noChangeAspect="1"/>
          </p:cNvPicPr>
          <p:nvPr/>
        </p:nvPicPr>
        <p:blipFill>
          <a:blip r:embed="rId3"/>
          <a:stretch>
            <a:fillRect/>
          </a:stretch>
        </p:blipFill>
        <p:spPr>
          <a:xfrm>
            <a:off x="3356095" y="1514773"/>
            <a:ext cx="5618024" cy="2856935"/>
          </a:xfrm>
          <a:prstGeom prst="rect">
            <a:avLst/>
          </a:prstGeom>
        </p:spPr>
      </p:pic>
    </p:spTree>
    <p:extLst>
      <p:ext uri="{BB962C8B-B14F-4D97-AF65-F5344CB8AC3E}">
        <p14:creationId xmlns:p14="http://schemas.microsoft.com/office/powerpoint/2010/main" val="351062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F8F5-405E-F947-7CAA-A374A9507BE6}"/>
              </a:ext>
            </a:extLst>
          </p:cNvPr>
          <p:cNvSpPr>
            <a:spLocks noGrp="1"/>
          </p:cNvSpPr>
          <p:nvPr>
            <p:ph type="title"/>
          </p:nvPr>
        </p:nvSpPr>
        <p:spPr/>
        <p:txBody>
          <a:bodyPr/>
          <a:lstStyle/>
          <a:p>
            <a:r>
              <a:rPr lang="en-GB" sz="2800" err="1">
                <a:latin typeface="Century Gothic"/>
                <a:cs typeface="Calibri Light"/>
              </a:rPr>
              <a:t>Tueddiadau</a:t>
            </a:r>
            <a:r>
              <a:rPr lang="en-GB" sz="2800">
                <a:latin typeface="Century Gothic"/>
                <a:cs typeface="Calibri Light"/>
              </a:rPr>
              <a:t> </a:t>
            </a:r>
            <a:r>
              <a:rPr lang="en-GB" sz="2800" err="1">
                <a:latin typeface="Century Gothic"/>
                <a:cs typeface="Calibri Light"/>
              </a:rPr>
              <a:t>ymchwil</a:t>
            </a:r>
            <a:r>
              <a:rPr lang="en-GB" sz="2800">
                <a:latin typeface="Century Gothic"/>
                <a:cs typeface="Calibri Light"/>
              </a:rPr>
              <a:t> / Research dispositions</a:t>
            </a:r>
            <a:endParaRPr lang="en-GB" sz="2800">
              <a:latin typeface="Century Gothic"/>
            </a:endParaRPr>
          </a:p>
        </p:txBody>
      </p:sp>
      <p:pic>
        <p:nvPicPr>
          <p:cNvPr id="4" name="Picture 3" descr="A screenshot of a research paper&#10;&#10;Description automatically generated">
            <a:extLst>
              <a:ext uri="{FF2B5EF4-FFF2-40B4-BE49-F238E27FC236}">
                <a16:creationId xmlns:a16="http://schemas.microsoft.com/office/drawing/2014/main" id="{367CB1D4-1E0F-4C6C-4CD1-F81415066C5C}"/>
              </a:ext>
            </a:extLst>
          </p:cNvPr>
          <p:cNvPicPr>
            <a:picLocks noChangeAspect="1"/>
          </p:cNvPicPr>
          <p:nvPr/>
        </p:nvPicPr>
        <p:blipFill>
          <a:blip r:embed="rId2"/>
          <a:stretch>
            <a:fillRect/>
          </a:stretch>
        </p:blipFill>
        <p:spPr>
          <a:xfrm>
            <a:off x="4854117" y="2478999"/>
            <a:ext cx="4294010" cy="2874295"/>
          </a:xfrm>
          <a:prstGeom prst="rect">
            <a:avLst/>
          </a:prstGeom>
        </p:spPr>
      </p:pic>
      <p:pic>
        <p:nvPicPr>
          <p:cNvPr id="5" name="Picture 4" descr="A white text on a white background&#10;&#10;Description automatically generated">
            <a:extLst>
              <a:ext uri="{FF2B5EF4-FFF2-40B4-BE49-F238E27FC236}">
                <a16:creationId xmlns:a16="http://schemas.microsoft.com/office/drawing/2014/main" id="{4661CF98-1DE9-76FD-2F33-E14A992A888F}"/>
              </a:ext>
            </a:extLst>
          </p:cNvPr>
          <p:cNvPicPr>
            <a:picLocks noChangeAspect="1"/>
          </p:cNvPicPr>
          <p:nvPr/>
        </p:nvPicPr>
        <p:blipFill>
          <a:blip r:embed="rId3"/>
          <a:stretch>
            <a:fillRect/>
          </a:stretch>
        </p:blipFill>
        <p:spPr>
          <a:xfrm>
            <a:off x="78194" y="1348175"/>
            <a:ext cx="5053667" cy="3511596"/>
          </a:xfrm>
          <a:prstGeom prst="rect">
            <a:avLst/>
          </a:prstGeom>
        </p:spPr>
      </p:pic>
    </p:spTree>
    <p:extLst>
      <p:ext uri="{BB962C8B-B14F-4D97-AF65-F5344CB8AC3E}">
        <p14:creationId xmlns:p14="http://schemas.microsoft.com/office/powerpoint/2010/main" val="2022239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11385" cy="1325563"/>
          </a:xfrm>
        </p:spPr>
        <p:txBody>
          <a:bodyPr/>
          <a:lstStyle/>
          <a:p>
            <a:r>
              <a:rPr lang="cy-GB"/>
              <a:t>Rhai syniadau cefndirol..</a:t>
            </a:r>
            <a:br>
              <a:rPr lang="cy-GB"/>
            </a:br>
            <a:r>
              <a:rPr lang="en-GB"/>
              <a:t>Some background ideas..</a:t>
            </a:r>
          </a:p>
        </p:txBody>
      </p:sp>
      <p:sp>
        <p:nvSpPr>
          <p:cNvPr id="3" name="Content Placeholder 2"/>
          <p:cNvSpPr>
            <a:spLocks noGrp="1"/>
          </p:cNvSpPr>
          <p:nvPr>
            <p:ph idx="1"/>
          </p:nvPr>
        </p:nvSpPr>
        <p:spPr>
          <a:xfrm>
            <a:off x="5060952" y="1523818"/>
            <a:ext cx="4083048" cy="4116586"/>
          </a:xfrm>
        </p:spPr>
        <p:txBody>
          <a:bodyPr>
            <a:normAutofit fontScale="92500" lnSpcReduction="10000"/>
          </a:bodyPr>
          <a:lstStyle/>
          <a:p>
            <a:pPr marL="514350" indent="-514350">
              <a:buFont typeface="+mj-lt"/>
              <a:buAutoNum type="arabicPeriod"/>
            </a:pPr>
            <a:r>
              <a:rPr lang="en-GB"/>
              <a:t>Humans are not very good at thinking</a:t>
            </a:r>
            <a:br>
              <a:rPr lang="en-GB"/>
            </a:br>
            <a:endParaRPr lang="en-GB"/>
          </a:p>
          <a:p>
            <a:pPr marL="514350" indent="-514350">
              <a:buFont typeface="+mj-lt"/>
              <a:buAutoNum type="arabicPeriod"/>
            </a:pPr>
            <a:r>
              <a:rPr lang="en-GB"/>
              <a:t>Humans have </a:t>
            </a:r>
            <a:r>
              <a:rPr lang="en-GB" b="1"/>
              <a:t>working memory </a:t>
            </a:r>
            <a:r>
              <a:rPr lang="en-GB"/>
              <a:t>(finite and easy overwhelmed) and </a:t>
            </a:r>
            <a:r>
              <a:rPr lang="en-GB" b="1"/>
              <a:t>long-term memory </a:t>
            </a:r>
            <a:r>
              <a:rPr lang="en-GB"/>
              <a:t>(vast and unconscious)</a:t>
            </a:r>
            <a:br>
              <a:rPr lang="en-GB"/>
            </a:br>
            <a:endParaRPr lang="en-GB"/>
          </a:p>
          <a:p>
            <a:pPr marL="514350" indent="-514350">
              <a:buFont typeface="+mj-lt"/>
              <a:buAutoNum type="arabicPeriod"/>
            </a:pPr>
            <a:r>
              <a:rPr lang="en-GB" b="1"/>
              <a:t>Thinking</a:t>
            </a:r>
            <a:r>
              <a:rPr lang="en-GB"/>
              <a:t> combines information in new ways and happens in the working memory. </a:t>
            </a:r>
          </a:p>
          <a:p>
            <a:pPr marL="514350" indent="-514350">
              <a:buFont typeface="+mj-lt"/>
              <a:buAutoNum type="arabicPeriod"/>
            </a:pPr>
            <a:r>
              <a:rPr lang="en-GB"/>
              <a:t>When it comes to learning, humans are more alike than different</a:t>
            </a:r>
          </a:p>
        </p:txBody>
      </p:sp>
      <p:sp>
        <p:nvSpPr>
          <p:cNvPr id="4" name="Content Placeholder 2"/>
          <p:cNvSpPr txBox="1">
            <a:spLocks/>
          </p:cNvSpPr>
          <p:nvPr/>
        </p:nvSpPr>
        <p:spPr>
          <a:xfrm>
            <a:off x="114410" y="1523818"/>
            <a:ext cx="4457590" cy="381036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cy-GB" sz="1900">
                <a:latin typeface="Century Gothic" panose="020B0502020202020204" pitchFamily="34" charset="0"/>
              </a:rPr>
              <a:t>Nid yw dynolryw yn gallu meddwl yn dda</a:t>
            </a:r>
          </a:p>
          <a:p>
            <a:pPr marL="514350" indent="-514350">
              <a:buFont typeface="+mj-lt"/>
              <a:buAutoNum type="arabicPeriod"/>
            </a:pPr>
            <a:r>
              <a:rPr lang="cy-GB" sz="1900">
                <a:latin typeface="Century Gothic" panose="020B0502020202020204" pitchFamily="34" charset="0"/>
              </a:rPr>
              <a:t>Mae gan ddynolryw </a:t>
            </a:r>
            <a:r>
              <a:rPr lang="cy-GB" sz="1900" b="1">
                <a:solidFill>
                  <a:srgbClr val="00B050"/>
                </a:solidFill>
                <a:latin typeface="Century Gothic" panose="020B0502020202020204" pitchFamily="34" charset="0"/>
              </a:rPr>
              <a:t>gof gweithredol digonol </a:t>
            </a:r>
            <a:r>
              <a:rPr lang="cy-GB" sz="1900">
                <a:latin typeface="Century Gothic" panose="020B0502020202020204" pitchFamily="34" charset="0"/>
              </a:rPr>
              <a:t>(sy’n feidraidd ac yn hawdd ei orlethu) a </a:t>
            </a:r>
            <a:r>
              <a:rPr lang="cy-GB" sz="1900" b="1" err="1">
                <a:solidFill>
                  <a:srgbClr val="00B050"/>
                </a:solidFill>
                <a:latin typeface="Century Gothic" panose="020B0502020202020204" pitchFamily="34" charset="0"/>
              </a:rPr>
              <a:t>chof</a:t>
            </a:r>
            <a:r>
              <a:rPr lang="cy-GB" sz="1900" b="1">
                <a:solidFill>
                  <a:srgbClr val="00B050"/>
                </a:solidFill>
                <a:latin typeface="Century Gothic" panose="020B0502020202020204" pitchFamily="34" charset="0"/>
              </a:rPr>
              <a:t> tymor hir </a:t>
            </a:r>
            <a:r>
              <a:rPr lang="cy-GB" sz="1900">
                <a:latin typeface="Century Gothic" panose="020B0502020202020204" pitchFamily="34" charset="0"/>
              </a:rPr>
              <a:t>(sy’n enfawr ac yn anymwybodol)</a:t>
            </a:r>
          </a:p>
          <a:p>
            <a:pPr marL="514350" indent="-514350">
              <a:buFont typeface="+mj-lt"/>
              <a:buAutoNum type="arabicPeriod"/>
            </a:pPr>
            <a:r>
              <a:rPr lang="cy-GB" sz="1900">
                <a:latin typeface="Century Gothic" panose="020B0502020202020204" pitchFamily="34" charset="0"/>
              </a:rPr>
              <a:t>Mae</a:t>
            </a:r>
            <a:r>
              <a:rPr lang="cy-GB" sz="1900" b="1">
                <a:latin typeface="Century Gothic" panose="020B0502020202020204" pitchFamily="34" charset="0"/>
              </a:rPr>
              <a:t> Meddwl </a:t>
            </a:r>
            <a:r>
              <a:rPr lang="cy-GB" sz="1900">
                <a:latin typeface="Century Gothic" panose="020B0502020202020204" pitchFamily="34" charset="0"/>
              </a:rPr>
              <a:t>yn cyfuno gwybodaeth mewn ffyrdd newydd ac mae hyn yn digwydd </a:t>
            </a:r>
            <a:r>
              <a:rPr lang="cy-GB" sz="1900">
                <a:solidFill>
                  <a:srgbClr val="00B050"/>
                </a:solidFill>
                <a:latin typeface="Century Gothic" panose="020B0502020202020204" pitchFamily="34" charset="0"/>
              </a:rPr>
              <a:t>yn y cof gweithredol.</a:t>
            </a:r>
          </a:p>
          <a:p>
            <a:pPr marL="514350" indent="-514350">
              <a:buFont typeface="+mj-lt"/>
              <a:buAutoNum type="arabicPeriod"/>
            </a:pPr>
            <a:r>
              <a:rPr lang="en-GB" sz="1900">
                <a:latin typeface="Century Gothic"/>
              </a:rPr>
              <a:t>Pan </a:t>
            </a:r>
            <a:r>
              <a:rPr lang="en-GB" sz="1900" err="1">
                <a:latin typeface="Century Gothic"/>
              </a:rPr>
              <a:t>mae'n</a:t>
            </a:r>
            <a:r>
              <a:rPr lang="en-GB" sz="1900">
                <a:latin typeface="Century Gothic"/>
              </a:rPr>
              <a:t> </a:t>
            </a:r>
            <a:r>
              <a:rPr lang="en-GB" sz="1900" err="1">
                <a:latin typeface="Century Gothic"/>
              </a:rPr>
              <a:t>dod</a:t>
            </a:r>
            <a:r>
              <a:rPr lang="en-GB" sz="1900">
                <a:latin typeface="Century Gothic"/>
              </a:rPr>
              <a:t> I </a:t>
            </a:r>
            <a:r>
              <a:rPr lang="en-GB" sz="1900" err="1">
                <a:latin typeface="Century Gothic"/>
              </a:rPr>
              <a:t>ddysgu</a:t>
            </a:r>
            <a:r>
              <a:rPr lang="en-GB" sz="1900">
                <a:latin typeface="Century Gothic"/>
              </a:rPr>
              <a:t> </a:t>
            </a:r>
            <a:r>
              <a:rPr lang="en-GB" sz="1900" err="1">
                <a:latin typeface="Century Gothic"/>
              </a:rPr>
              <a:t>mae</a:t>
            </a:r>
            <a:r>
              <a:rPr lang="en-GB" sz="1900">
                <a:latin typeface="Century Gothic"/>
              </a:rPr>
              <a:t> </a:t>
            </a:r>
            <a:r>
              <a:rPr lang="en-GB" sz="1900" err="1">
                <a:latin typeface="Century Gothic"/>
              </a:rPr>
              <a:t>bodau</a:t>
            </a:r>
            <a:r>
              <a:rPr lang="en-GB" sz="1900">
                <a:latin typeface="Century Gothic"/>
              </a:rPr>
              <a:t> </a:t>
            </a:r>
            <a:r>
              <a:rPr lang="en-GB" sz="1900" err="1">
                <a:latin typeface="Century Gothic"/>
              </a:rPr>
              <a:t>dynol</a:t>
            </a:r>
            <a:r>
              <a:rPr lang="en-GB" sz="1900">
                <a:latin typeface="Century Gothic"/>
              </a:rPr>
              <a:t> </a:t>
            </a:r>
            <a:r>
              <a:rPr lang="en-GB" sz="1900" err="1">
                <a:latin typeface="Century Gothic"/>
              </a:rPr>
              <a:t>yn</a:t>
            </a:r>
            <a:r>
              <a:rPr lang="en-GB" sz="1900">
                <a:latin typeface="Century Gothic"/>
              </a:rPr>
              <a:t> </a:t>
            </a:r>
            <a:r>
              <a:rPr lang="en-GB" sz="1900" err="1">
                <a:latin typeface="Century Gothic"/>
              </a:rPr>
              <a:t>debychach</a:t>
            </a:r>
            <a:r>
              <a:rPr lang="en-GB" sz="1900">
                <a:latin typeface="Century Gothic"/>
              </a:rPr>
              <a:t> nag </a:t>
            </a:r>
            <a:r>
              <a:rPr lang="en-GB" sz="1900" err="1">
                <a:latin typeface="Century Gothic"/>
              </a:rPr>
              <a:t>yn</a:t>
            </a:r>
            <a:r>
              <a:rPr lang="en-GB" sz="1900">
                <a:latin typeface="Century Gothic"/>
              </a:rPr>
              <a:t> </a:t>
            </a:r>
            <a:r>
              <a:rPr lang="en-GB" sz="1900" err="1">
                <a:latin typeface="Century Gothic"/>
              </a:rPr>
              <a:t>wahanol</a:t>
            </a:r>
            <a:r>
              <a:rPr lang="en-GB" sz="1900">
                <a:latin typeface="Century Gothic"/>
              </a:rPr>
              <a:t>.</a:t>
            </a:r>
          </a:p>
          <a:p>
            <a:pPr marL="514350" indent="-514350">
              <a:buFont typeface="+mj-lt"/>
              <a:buAutoNum type="arabicPeriod"/>
            </a:pPr>
            <a:endParaRPr lang="cy-GB" sz="1900">
              <a:solidFill>
                <a:srgbClr val="00B050"/>
              </a:solidFill>
              <a:latin typeface="Century Gothic" panose="020B0502020202020204" pitchFamily="34" charset="0"/>
            </a:endParaRPr>
          </a:p>
        </p:txBody>
      </p:sp>
    </p:spTree>
    <p:extLst>
      <p:ext uri="{BB962C8B-B14F-4D97-AF65-F5344CB8AC3E}">
        <p14:creationId xmlns:p14="http://schemas.microsoft.com/office/powerpoint/2010/main" val="2730451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a:xfrm>
            <a:off x="346461" y="-239288"/>
            <a:ext cx="8611385" cy="1325563"/>
          </a:xfrm>
        </p:spPr>
        <p:txBody>
          <a:bodyPr/>
          <a:lstStyle/>
          <a:p>
            <a:r>
              <a:rPr lang="en-GB" err="1">
                <a:latin typeface="Century Gothic"/>
              </a:rPr>
              <a:t>Dechrau</a:t>
            </a:r>
            <a:r>
              <a:rPr lang="en-GB">
                <a:latin typeface="Century Gothic"/>
              </a:rPr>
              <a:t> </a:t>
            </a:r>
            <a:r>
              <a:rPr lang="en-GB" err="1">
                <a:latin typeface="Century Gothic"/>
              </a:rPr>
              <a:t>ar</a:t>
            </a:r>
            <a:r>
              <a:rPr lang="en-GB">
                <a:latin typeface="Century Gothic"/>
              </a:rPr>
              <a:t> y </a:t>
            </a:r>
            <a:r>
              <a:rPr lang="en-GB" err="1">
                <a:latin typeface="Century Gothic"/>
              </a:rPr>
              <a:t>diwedd</a:t>
            </a:r>
            <a:r>
              <a:rPr lang="en-GB">
                <a:latin typeface="Century Gothic"/>
              </a:rPr>
              <a:t> / Start at the end</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184885" y="688505"/>
            <a:ext cx="4544871" cy="2179271"/>
          </a:xfrm>
        </p:spPr>
        <p:txBody>
          <a:bodyPr vert="horz" lIns="91440" tIns="45720" rIns="91440" bIns="45720" rtlCol="0" anchor="t">
            <a:noAutofit/>
          </a:bodyPr>
          <a:lstStyle/>
          <a:p>
            <a:pPr marL="0" indent="0">
              <a:buNone/>
            </a:pPr>
            <a:r>
              <a:rPr lang="en-GB" sz="2000" i="1">
                <a:latin typeface="Century Gothic"/>
              </a:rPr>
              <a:t>Ni </a:t>
            </a:r>
            <a:r>
              <a:rPr lang="en-GB" sz="2000" i="1" err="1">
                <a:latin typeface="Century Gothic"/>
              </a:rPr>
              <a:t>ddylai</a:t>
            </a:r>
            <a:r>
              <a:rPr lang="en-GB" sz="2000" i="1">
                <a:latin typeface="Century Gothic"/>
              </a:rPr>
              <a:t> </a:t>
            </a:r>
            <a:r>
              <a:rPr lang="en-GB" sz="2000" i="1" err="1">
                <a:latin typeface="Century Gothic"/>
              </a:rPr>
              <a:t>dysgu</a:t>
            </a:r>
            <a:r>
              <a:rPr lang="en-GB" sz="2000" i="1">
                <a:latin typeface="Century Gothic"/>
              </a:rPr>
              <a:t> </a:t>
            </a:r>
            <a:r>
              <a:rPr lang="en-GB" sz="2000" i="1" err="1">
                <a:latin typeface="Century Gothic"/>
              </a:rPr>
              <a:t>fod</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rhy</a:t>
            </a:r>
            <a:r>
              <a:rPr lang="en-GB" sz="2000" i="1">
                <a:latin typeface="Century Gothic"/>
              </a:rPr>
              <a:t> </a:t>
            </a:r>
            <a:r>
              <a:rPr lang="en-GB" sz="2000" i="1" err="1">
                <a:latin typeface="Century Gothic"/>
              </a:rPr>
              <a:t>galed</a:t>
            </a:r>
            <a:r>
              <a:rPr lang="en-GB" sz="2000" i="1">
                <a:latin typeface="Century Gothic"/>
              </a:rPr>
              <a:t>, ac </a:t>
            </a:r>
            <a:r>
              <a:rPr lang="en-GB" sz="2000" i="1" err="1">
                <a:latin typeface="Century Gothic"/>
              </a:rPr>
              <a:t>nid</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rhy</a:t>
            </a:r>
            <a:r>
              <a:rPr lang="en-GB" sz="2000" i="1">
                <a:latin typeface="Century Gothic"/>
              </a:rPr>
              <a:t> </a:t>
            </a:r>
            <a:r>
              <a:rPr lang="en-GB" sz="2000" i="1" err="1">
                <a:latin typeface="Century Gothic"/>
              </a:rPr>
              <a:t>hawdd</a:t>
            </a:r>
            <a:r>
              <a:rPr lang="en-GB" sz="2000" i="1">
                <a:latin typeface="Century Gothic"/>
              </a:rPr>
              <a:t>. </a:t>
            </a:r>
            <a:r>
              <a:rPr lang="en-GB" sz="2000" i="1" err="1">
                <a:latin typeface="Century Gothic"/>
              </a:rPr>
              <a:t>Dylem</a:t>
            </a:r>
            <a:r>
              <a:rPr lang="en-GB" sz="2000" i="1">
                <a:latin typeface="Century Gothic"/>
              </a:rPr>
              <a:t> </a:t>
            </a:r>
            <a:r>
              <a:rPr lang="en-GB" sz="2000" i="1" err="1">
                <a:latin typeface="Century Gothic"/>
              </a:rPr>
              <a:t>drefnu</a:t>
            </a:r>
            <a:r>
              <a:rPr lang="en-GB" sz="2000" i="1">
                <a:latin typeface="Century Gothic"/>
              </a:rPr>
              <a:t> a </a:t>
            </a:r>
            <a:r>
              <a:rPr lang="en-GB" sz="2000" i="1" err="1">
                <a:latin typeface="Century Gothic"/>
              </a:rPr>
              <a:t>dilyniannu</a:t>
            </a:r>
            <a:r>
              <a:rPr lang="en-GB" sz="2000" i="1">
                <a:latin typeface="Century Gothic"/>
              </a:rPr>
              <a:t> </a:t>
            </a:r>
            <a:r>
              <a:rPr lang="en-GB" sz="2000" i="1" err="1">
                <a:latin typeface="Century Gothic"/>
              </a:rPr>
              <a:t>dysgu</a:t>
            </a:r>
            <a:r>
              <a:rPr lang="en-GB" sz="2000" i="1">
                <a:latin typeface="Century Gothic"/>
              </a:rPr>
              <a:t> </a:t>
            </a:r>
            <a:r>
              <a:rPr lang="en-GB" sz="2000" i="1" err="1">
                <a:latin typeface="Century Gothic"/>
              </a:rPr>
              <a:t>i</a:t>
            </a:r>
            <a:r>
              <a:rPr lang="en-GB" sz="2000" i="1">
                <a:latin typeface="Century Gothic"/>
              </a:rPr>
              <a:t> </a:t>
            </a:r>
            <a:r>
              <a:rPr lang="en-GB" sz="2000" i="1" err="1">
                <a:latin typeface="Century Gothic"/>
              </a:rPr>
              <a:t>wneud</a:t>
            </a:r>
            <a:r>
              <a:rPr lang="en-GB" sz="2000" i="1">
                <a:latin typeface="Century Gothic"/>
              </a:rPr>
              <a:t> y </a:t>
            </a:r>
            <a:r>
              <a:rPr lang="en-GB" sz="2000" i="1" err="1">
                <a:latin typeface="Century Gothic"/>
              </a:rPr>
              <a:t>gorau</a:t>
            </a:r>
            <a:r>
              <a:rPr lang="en-GB" sz="2000" i="1">
                <a:latin typeface="Century Gothic"/>
              </a:rPr>
              <a:t> </a:t>
            </a:r>
            <a:r>
              <a:rPr lang="en-GB" sz="2000" i="1" err="1">
                <a:latin typeface="Century Gothic"/>
              </a:rPr>
              <a:t>o’r</a:t>
            </a:r>
            <a:r>
              <a:rPr lang="en-GB" sz="2000" i="1">
                <a:latin typeface="Century Gothic"/>
              </a:rPr>
              <a:t> </a:t>
            </a:r>
            <a:r>
              <a:rPr lang="en-GB" sz="2000" i="1" err="1">
                <a:latin typeface="Century Gothic"/>
              </a:rPr>
              <a:t>ffordd</a:t>
            </a:r>
            <a:r>
              <a:rPr lang="en-GB" sz="2000" i="1">
                <a:latin typeface="Century Gothic"/>
              </a:rPr>
              <a:t> y </a:t>
            </a:r>
            <a:r>
              <a:rPr lang="en-GB" sz="2000" i="1" err="1">
                <a:latin typeface="Century Gothic"/>
              </a:rPr>
              <a:t>mae</a:t>
            </a:r>
            <a:r>
              <a:rPr lang="en-GB" sz="2000" i="1">
                <a:latin typeface="Century Gothic"/>
              </a:rPr>
              <a:t> </a:t>
            </a:r>
            <a:r>
              <a:rPr lang="en-GB" sz="2000" i="1" err="1">
                <a:latin typeface="Century Gothic"/>
              </a:rPr>
              <a:t>bodau</a:t>
            </a:r>
            <a:r>
              <a:rPr lang="en-GB" sz="2000" i="1">
                <a:latin typeface="Century Gothic"/>
              </a:rPr>
              <a:t> </a:t>
            </a:r>
            <a:r>
              <a:rPr lang="en-GB" sz="2000" i="1" err="1">
                <a:latin typeface="Century Gothic"/>
              </a:rPr>
              <a:t>dynol</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dysgu</a:t>
            </a:r>
            <a:r>
              <a:rPr lang="en-GB" sz="2000" i="1">
                <a:latin typeface="Century Gothic"/>
              </a:rPr>
              <a:t>. </a:t>
            </a:r>
            <a:endParaRPr lang="en-US" sz="2000"/>
          </a:p>
          <a:p>
            <a:pPr marL="0" indent="0">
              <a:buNone/>
            </a:pPr>
            <a:r>
              <a:rPr lang="en-GB" sz="2000" i="1">
                <a:latin typeface="Century Gothic"/>
              </a:rPr>
              <a:t>Gall bod </a:t>
            </a:r>
            <a:r>
              <a:rPr lang="en-GB" sz="2000" i="1" err="1">
                <a:latin typeface="Century Gothic"/>
              </a:rPr>
              <a:t>yn</a:t>
            </a:r>
            <a:r>
              <a:rPr lang="en-GB" sz="2000" i="1">
                <a:latin typeface="Century Gothic"/>
              </a:rPr>
              <a:t> </a:t>
            </a:r>
            <a:r>
              <a:rPr lang="en-GB" sz="2000" i="1" err="1">
                <a:latin typeface="Century Gothic"/>
              </a:rPr>
              <a:t>ymwybodol</a:t>
            </a:r>
            <a:r>
              <a:rPr lang="en-GB" sz="2000" i="1">
                <a:latin typeface="Century Gothic"/>
              </a:rPr>
              <a:t> o </a:t>
            </a:r>
            <a:r>
              <a:rPr lang="en-GB" sz="2000" i="1" err="1">
                <a:latin typeface="Century Gothic"/>
              </a:rPr>
              <a:t>sut</a:t>
            </a:r>
            <a:r>
              <a:rPr lang="en-GB" sz="2000" i="1">
                <a:latin typeface="Century Gothic"/>
              </a:rPr>
              <a:t> </a:t>
            </a:r>
            <a:r>
              <a:rPr lang="en-GB" sz="2000" i="1" err="1">
                <a:latin typeface="Century Gothic"/>
              </a:rPr>
              <a:t>mae'ch</a:t>
            </a:r>
            <a:r>
              <a:rPr lang="en-GB" sz="2000" i="1">
                <a:latin typeface="Century Gothic"/>
              </a:rPr>
              <a:t> </a:t>
            </a:r>
            <a:r>
              <a:rPr lang="en-GB" sz="2000" i="1" err="1">
                <a:latin typeface="Century Gothic"/>
              </a:rPr>
              <a:t>ymennydd</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gweithio</a:t>
            </a:r>
            <a:r>
              <a:rPr lang="en-GB" sz="2000" i="1">
                <a:latin typeface="Century Gothic"/>
              </a:rPr>
              <a:t> </a:t>
            </a:r>
            <a:r>
              <a:rPr lang="en-GB" sz="2000" i="1" err="1">
                <a:latin typeface="Century Gothic"/>
              </a:rPr>
              <a:t>warchod</a:t>
            </a:r>
            <a:r>
              <a:rPr lang="en-GB" sz="2000" i="1">
                <a:latin typeface="Century Gothic"/>
              </a:rPr>
              <a:t> </a:t>
            </a:r>
            <a:r>
              <a:rPr lang="en-GB" sz="2000" i="1" err="1">
                <a:latin typeface="Century Gothic"/>
              </a:rPr>
              <a:t>rhag</a:t>
            </a:r>
            <a:r>
              <a:rPr lang="en-GB" sz="2000" i="1">
                <a:latin typeface="Century Gothic"/>
              </a:rPr>
              <a:t> </a:t>
            </a:r>
            <a:r>
              <a:rPr lang="en-GB" sz="2000" i="1" err="1">
                <a:latin typeface="Century Gothic"/>
              </a:rPr>
              <a:t>gwendidau</a:t>
            </a:r>
            <a:r>
              <a:rPr lang="en-GB" sz="2000" i="1">
                <a:latin typeface="Century Gothic"/>
              </a:rPr>
              <a:t> </a:t>
            </a:r>
            <a:r>
              <a:rPr lang="en-GB" sz="2000" i="1" err="1">
                <a:latin typeface="Century Gothic"/>
              </a:rPr>
              <a:t>adeiledig</a:t>
            </a:r>
            <a:endParaRPr lang="en-US" sz="2000"/>
          </a:p>
          <a:p>
            <a:pPr marL="0" indent="0">
              <a:buNone/>
            </a:pPr>
            <a:endParaRPr lang="en-GB" sz="2400" i="1">
              <a:latin typeface="Century Gothic"/>
            </a:endParaRPr>
          </a:p>
          <a:p>
            <a:pPr marL="0" indent="0">
              <a:buNone/>
            </a:pPr>
            <a:r>
              <a:rPr lang="en-GB" sz="1800" i="1">
                <a:latin typeface="Century Gothic"/>
              </a:rPr>
              <a:t>Learning should be not too hard, and not too easy. </a:t>
            </a:r>
            <a:br>
              <a:rPr lang="en-GB" sz="1800" i="1"/>
            </a:br>
            <a:r>
              <a:rPr lang="en-GB" sz="1800" i="1">
                <a:latin typeface="Century Gothic"/>
              </a:rPr>
              <a:t>We should organise and sequence learning to make the most of the way human beings learn.</a:t>
            </a:r>
            <a:endParaRPr lang="en-GB" sz="1800"/>
          </a:p>
          <a:p>
            <a:pPr marL="0" indent="0">
              <a:buNone/>
            </a:pPr>
            <a:r>
              <a:rPr lang="en-GB" sz="1800" i="1">
                <a:latin typeface="Century Gothic"/>
              </a:rPr>
              <a:t>Being aware of how your brain works can guard against built in weaknesses</a:t>
            </a:r>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885988"/>
            <a:ext cx="3173024" cy="3776156"/>
          </a:xfrm>
          <a:prstGeom prst="rect">
            <a:avLst/>
          </a:prstGeom>
        </p:spPr>
        <p:txBody>
          <a:bodyPr vert="horz" lIns="68580" tIns="34290" rIns="68580" bIns="3429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None/>
            </a:pPr>
            <a:r>
              <a:rPr lang="en-GB" sz="2100" err="1">
                <a:latin typeface="Century Gothic"/>
              </a:rPr>
              <a:t>Llwyth</a:t>
            </a:r>
            <a:r>
              <a:rPr lang="en-GB" sz="2100">
                <a:latin typeface="Century Gothic"/>
              </a:rPr>
              <a:t> </a:t>
            </a:r>
            <a:r>
              <a:rPr lang="en-GB" sz="2100" err="1">
                <a:latin typeface="Century Gothic"/>
              </a:rPr>
              <a:t>Gwybyddol</a:t>
            </a:r>
            <a:r>
              <a:rPr lang="en-GB" sz="2100">
                <a:latin typeface="Century Gothic"/>
              </a:rPr>
              <a:t> </a:t>
            </a:r>
            <a:r>
              <a:rPr lang="en-GB" sz="2100" err="1">
                <a:latin typeface="Century Gothic"/>
              </a:rPr>
              <a:t>Anawsterau</a:t>
            </a:r>
            <a:r>
              <a:rPr lang="en-GB" sz="2100">
                <a:latin typeface="Century Gothic"/>
              </a:rPr>
              <a:t> </a:t>
            </a:r>
            <a:r>
              <a:rPr lang="en-GB" sz="2100" err="1">
                <a:latin typeface="Century Gothic"/>
              </a:rPr>
              <a:t>dymunol</a:t>
            </a:r>
            <a:r>
              <a:rPr lang="en-GB" sz="2100">
                <a:latin typeface="Century Gothic"/>
              </a:rPr>
              <a:t> </a:t>
            </a:r>
            <a:endParaRPr lang="en-US" err="1"/>
          </a:p>
          <a:p>
            <a:pPr marL="0" indent="0">
              <a:lnSpc>
                <a:spcPct val="160000"/>
              </a:lnSpc>
              <a:buNone/>
            </a:pPr>
            <a:r>
              <a:rPr lang="en-GB" sz="2100" err="1">
                <a:latin typeface="Century Gothic"/>
              </a:rPr>
              <a:t>Sgema</a:t>
            </a:r>
            <a:r>
              <a:rPr lang="en-GB" sz="2100">
                <a:latin typeface="Century Gothic"/>
              </a:rPr>
              <a:t> </a:t>
            </a:r>
            <a:endParaRPr lang="en-US"/>
          </a:p>
          <a:p>
            <a:pPr marL="0" indent="0">
              <a:lnSpc>
                <a:spcPct val="160000"/>
              </a:lnSpc>
              <a:buNone/>
            </a:pPr>
            <a:r>
              <a:rPr lang="en-GB" sz="2100">
                <a:latin typeface="Century Gothic"/>
              </a:rPr>
              <a:t>Codio </a:t>
            </a:r>
            <a:r>
              <a:rPr lang="en-GB" sz="2100" err="1">
                <a:latin typeface="Century Gothic"/>
              </a:rPr>
              <a:t>deuol</a:t>
            </a:r>
            <a:r>
              <a:rPr lang="en-GB" sz="2100">
                <a:latin typeface="Century Gothic"/>
              </a:rPr>
              <a:t> </a:t>
            </a:r>
            <a:endParaRPr lang="en-US"/>
          </a:p>
          <a:p>
            <a:pPr marL="0" indent="0">
              <a:lnSpc>
                <a:spcPct val="160000"/>
              </a:lnSpc>
              <a:buNone/>
            </a:pPr>
            <a:r>
              <a:rPr lang="en-GB" sz="2100" err="1">
                <a:latin typeface="Century Gothic"/>
              </a:rPr>
              <a:t>Ymarfer</a:t>
            </a:r>
            <a:r>
              <a:rPr lang="en-GB" sz="2100">
                <a:latin typeface="Century Gothic"/>
              </a:rPr>
              <a:t> </a:t>
            </a:r>
            <a:r>
              <a:rPr lang="en-GB" sz="2100" err="1">
                <a:latin typeface="Century Gothic"/>
              </a:rPr>
              <a:t>adalw</a:t>
            </a:r>
            <a:r>
              <a:rPr lang="en-GB" sz="2100">
                <a:latin typeface="Century Gothic"/>
              </a:rPr>
              <a:t> </a:t>
            </a:r>
            <a:endParaRPr lang="en-US"/>
          </a:p>
          <a:p>
            <a:pPr marL="0" indent="0">
              <a:lnSpc>
                <a:spcPct val="160000"/>
              </a:lnSpc>
              <a:buNone/>
            </a:pPr>
            <a:r>
              <a:rPr lang="en-GB" sz="2100" err="1">
                <a:latin typeface="Century Gothic"/>
              </a:rPr>
              <a:t>Systemau</a:t>
            </a:r>
            <a:r>
              <a:rPr lang="en-GB" sz="2100">
                <a:latin typeface="Century Gothic"/>
              </a:rPr>
              <a:t> </a:t>
            </a:r>
            <a:r>
              <a:rPr lang="en-GB" sz="2100" err="1">
                <a:latin typeface="Century Gothic"/>
              </a:rPr>
              <a:t>meddwl</a:t>
            </a:r>
            <a:endParaRPr lang="en-US"/>
          </a:p>
          <a:p>
            <a:pPr marL="0" indent="0">
              <a:buNone/>
            </a:pPr>
            <a:endParaRPr lang="en-GB" sz="2100">
              <a:latin typeface="Century Gothic"/>
            </a:endParaRPr>
          </a:p>
          <a:p>
            <a:pPr marL="0" indent="0">
              <a:buNone/>
            </a:pPr>
            <a:r>
              <a:rPr lang="en-GB" sz="2100">
                <a:latin typeface="Century Gothic"/>
              </a:rPr>
              <a:t>Cognitive Load</a:t>
            </a:r>
            <a:endParaRPr lang="en-GB"/>
          </a:p>
          <a:p>
            <a:pPr marL="0" indent="0">
              <a:buNone/>
            </a:pPr>
            <a:r>
              <a:rPr lang="en-GB" sz="2100"/>
              <a:t>Desirable difficulties</a:t>
            </a:r>
          </a:p>
          <a:p>
            <a:pPr marL="0" indent="0">
              <a:buNone/>
            </a:pPr>
            <a:r>
              <a:rPr lang="en-GB" sz="2100"/>
              <a:t>Schema</a:t>
            </a:r>
          </a:p>
          <a:p>
            <a:pPr marL="0" indent="0">
              <a:buNone/>
            </a:pPr>
            <a:r>
              <a:rPr lang="en-GB" sz="2100"/>
              <a:t>Dual Coding</a:t>
            </a:r>
          </a:p>
          <a:p>
            <a:pPr marL="0" indent="0">
              <a:buNone/>
            </a:pPr>
            <a:r>
              <a:rPr lang="en-GB" sz="2100"/>
              <a:t>Retrieval practice</a:t>
            </a:r>
          </a:p>
          <a:p>
            <a:pPr marL="0" indent="0">
              <a:buNone/>
            </a:pPr>
            <a:r>
              <a:rPr lang="en-GB" sz="2100"/>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1524178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t>Y Theori Llwyth Gwybyddol</a:t>
            </a:r>
            <a:br>
              <a:rPr lang="cy-GB" b="1"/>
            </a:br>
            <a:r>
              <a:rPr lang="en-GB" b="1"/>
              <a:t>Cognitive Load Theory</a:t>
            </a:r>
          </a:p>
        </p:txBody>
      </p:sp>
      <p:sp>
        <p:nvSpPr>
          <p:cNvPr id="3" name="Content Placeholder 2"/>
          <p:cNvSpPr>
            <a:spLocks noGrp="1"/>
          </p:cNvSpPr>
          <p:nvPr>
            <p:ph idx="1"/>
          </p:nvPr>
        </p:nvSpPr>
        <p:spPr>
          <a:xfrm>
            <a:off x="268664" y="2233061"/>
            <a:ext cx="8611385" cy="3168498"/>
          </a:xfrm>
        </p:spPr>
        <p:txBody>
          <a:bodyPr>
            <a:normAutofit/>
          </a:bodyPr>
          <a:lstStyle/>
          <a:p>
            <a:pPr marL="0" indent="0">
              <a:buNone/>
            </a:pPr>
            <a:r>
              <a:rPr lang="cy-GB"/>
              <a:t>Wedi’i gosod allan gan </a:t>
            </a:r>
            <a:r>
              <a:rPr lang="cy-GB" err="1"/>
              <a:t>Sweller</a:t>
            </a:r>
            <a:r>
              <a:rPr lang="cy-GB"/>
              <a:t> (1998)</a:t>
            </a:r>
          </a:p>
          <a:p>
            <a:pPr marL="0" indent="0">
              <a:buNone/>
            </a:pPr>
            <a:r>
              <a:rPr lang="en-GB"/>
              <a:t>Formulated by </a:t>
            </a:r>
            <a:r>
              <a:rPr lang="en-GB" err="1"/>
              <a:t>Sweller</a:t>
            </a:r>
            <a:r>
              <a:rPr lang="en-GB"/>
              <a:t> (1998)</a:t>
            </a:r>
          </a:p>
          <a:p>
            <a:pPr marL="0" indent="0">
              <a:buNone/>
            </a:pPr>
            <a:endParaRPr lang="en-GB"/>
          </a:p>
          <a:p>
            <a:pPr marL="0" indent="0">
              <a:buNone/>
            </a:pPr>
            <a:r>
              <a:rPr lang="en-GB"/>
              <a:t>‘The cognitive load involved in a task is the cognitive effort (or amount of information processing) required by a person to perform this task.’</a:t>
            </a:r>
          </a:p>
          <a:p>
            <a:pPr marL="0" indent="0" algn="r">
              <a:buNone/>
            </a:pPr>
            <a:r>
              <a:rPr lang="en-GB" err="1"/>
              <a:t>Reif</a:t>
            </a:r>
            <a:r>
              <a:rPr lang="en-GB"/>
              <a:t>, 2010. Cited in </a:t>
            </a:r>
            <a:r>
              <a:rPr lang="en-GB" err="1"/>
              <a:t>Shibli</a:t>
            </a:r>
            <a:r>
              <a:rPr lang="en-GB"/>
              <a:t> and West (2018)</a:t>
            </a:r>
          </a:p>
        </p:txBody>
      </p:sp>
    </p:spTree>
    <p:extLst>
      <p:ext uri="{BB962C8B-B14F-4D97-AF65-F5344CB8AC3E}">
        <p14:creationId xmlns:p14="http://schemas.microsoft.com/office/powerpoint/2010/main" val="183080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4" name="Content Placeholder 2"/>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Cynhenid </a:t>
            </a:r>
            <a:r>
              <a:rPr lang="cy-GB" sz="2000" b="1" i="1"/>
              <a:t>(</a:t>
            </a:r>
            <a:r>
              <a:rPr lang="en-GB" sz="2100" b="1" i="1"/>
              <a:t>Intrinsic)</a:t>
            </a:r>
            <a:endParaRPr lang="en-GB" sz="2100" i="1"/>
          </a:p>
        </p:txBody>
      </p:sp>
      <p:sp>
        <p:nvSpPr>
          <p:cNvPr id="3" name="Content Placeholder 2">
            <a:extLst>
              <a:ext uri="{FF2B5EF4-FFF2-40B4-BE49-F238E27FC236}">
                <a16:creationId xmlns:a16="http://schemas.microsoft.com/office/drawing/2014/main" id="{DD3B9A2F-7F82-A649-BFE5-6186AA43549E}"/>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Allanol</a:t>
            </a:r>
            <a:br>
              <a:rPr lang="cy-GB" sz="2000" b="1"/>
            </a:br>
            <a:r>
              <a:rPr lang="cy-GB" sz="2000" b="1" i="1"/>
              <a:t>(</a:t>
            </a:r>
            <a:r>
              <a:rPr lang="en-GB" sz="2100" b="1" i="1"/>
              <a:t>Extraneous)</a:t>
            </a:r>
            <a:endParaRPr lang="en-GB" sz="2100" i="1"/>
          </a:p>
        </p:txBody>
      </p:sp>
      <p:sp>
        <p:nvSpPr>
          <p:cNvPr id="5" name="Content Placeholder 2">
            <a:extLst>
              <a:ext uri="{FF2B5EF4-FFF2-40B4-BE49-F238E27FC236}">
                <a16:creationId xmlns:a16="http://schemas.microsoft.com/office/drawing/2014/main" id="{3C1E8304-FA9F-331D-CAD9-B82C8DC4F593}"/>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t>Perthnasol i bwnc</a:t>
            </a:r>
            <a:br>
              <a:rPr lang="en-GB" sz="1900" b="1"/>
            </a:br>
            <a:r>
              <a:rPr lang="en-GB" sz="1900" b="1" i="1"/>
              <a:t>(Germane) </a:t>
            </a:r>
            <a:r>
              <a:rPr lang="en-GB" sz="1900" i="1"/>
              <a:t> </a:t>
            </a:r>
          </a:p>
        </p:txBody>
      </p:sp>
    </p:spTree>
    <p:extLst>
      <p:ext uri="{BB962C8B-B14F-4D97-AF65-F5344CB8AC3E}">
        <p14:creationId xmlns:p14="http://schemas.microsoft.com/office/powerpoint/2010/main" val="3134973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3" name="Content Placeholder 2"/>
          <p:cNvSpPr>
            <a:spLocks noGrp="1"/>
          </p:cNvSpPr>
          <p:nvPr>
            <p:ph idx="1"/>
          </p:nvPr>
        </p:nvSpPr>
        <p:spPr>
          <a:xfrm>
            <a:off x="3262964" y="4078125"/>
            <a:ext cx="5662065" cy="1246910"/>
          </a:xfrm>
        </p:spPr>
        <p:txBody>
          <a:bodyPr>
            <a:normAutofit/>
          </a:bodyPr>
          <a:lstStyle/>
          <a:p>
            <a:pPr marL="0" indent="0">
              <a:buNone/>
            </a:pPr>
            <a:r>
              <a:rPr lang="en-GB" b="1"/>
              <a:t>Intrinsic cognitive load:</a:t>
            </a:r>
            <a:r>
              <a:rPr lang="en-GB"/>
              <a:t> the inherent difficulty of the material itself. This can be influenced by prior knowledge of the topic </a:t>
            </a:r>
          </a:p>
          <a:p>
            <a:pPr marL="0" indent="0">
              <a:buNone/>
            </a:pPr>
            <a:endParaRPr lang="en-GB"/>
          </a:p>
        </p:txBody>
      </p:sp>
      <p:sp>
        <p:nvSpPr>
          <p:cNvPr id="4" name="Content Placeholder 2">
            <a:extLst>
              <a:ext uri="{FF2B5EF4-FFF2-40B4-BE49-F238E27FC236}">
                <a16:creationId xmlns:a16="http://schemas.microsoft.com/office/drawing/2014/main" id="{B1F53938-B147-0DD8-9600-AD00A36927F8}"/>
              </a:ext>
            </a:extLst>
          </p:cNvPr>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Cynhenid </a:t>
            </a:r>
            <a:r>
              <a:rPr lang="cy-GB" sz="2000" b="1" i="1"/>
              <a:t>(</a:t>
            </a:r>
            <a:r>
              <a:rPr lang="en-GB" sz="2100" b="1" i="1"/>
              <a:t>Intrinsic)</a:t>
            </a:r>
            <a:endParaRPr lang="en-GB" sz="2100" i="1"/>
          </a:p>
        </p:txBody>
      </p:sp>
      <p:sp>
        <p:nvSpPr>
          <p:cNvPr id="8" name="Content Placeholder 2">
            <a:extLst>
              <a:ext uri="{FF2B5EF4-FFF2-40B4-BE49-F238E27FC236}">
                <a16:creationId xmlns:a16="http://schemas.microsoft.com/office/drawing/2014/main" id="{73547EB9-B5F9-0F55-C6A7-E400846A64AC}"/>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Allanol</a:t>
            </a:r>
            <a:br>
              <a:rPr lang="cy-GB" sz="2000" b="1">
                <a:solidFill>
                  <a:schemeClr val="bg1">
                    <a:lumMod val="65000"/>
                  </a:schemeClr>
                </a:solidFill>
              </a:rPr>
            </a:br>
            <a:r>
              <a:rPr lang="cy-GB" sz="2000" b="1" i="1">
                <a:solidFill>
                  <a:schemeClr val="bg1">
                    <a:lumMod val="65000"/>
                  </a:schemeClr>
                </a:solidFill>
              </a:rPr>
              <a:t>(</a:t>
            </a:r>
            <a:r>
              <a:rPr lang="en-GB" sz="2100" b="1" i="1">
                <a:solidFill>
                  <a:schemeClr val="bg1">
                    <a:lumMod val="65000"/>
                  </a:schemeClr>
                </a:solidFill>
              </a:rPr>
              <a:t>Extraneous)</a:t>
            </a:r>
            <a:endParaRPr lang="en-GB" sz="2100" i="1">
              <a:solidFill>
                <a:schemeClr val="bg1">
                  <a:lumMod val="65000"/>
                </a:schemeClr>
              </a:solidFill>
            </a:endParaRPr>
          </a:p>
        </p:txBody>
      </p:sp>
      <p:sp>
        <p:nvSpPr>
          <p:cNvPr id="9" name="Content Placeholder 2">
            <a:extLst>
              <a:ext uri="{FF2B5EF4-FFF2-40B4-BE49-F238E27FC236}">
                <a16:creationId xmlns:a16="http://schemas.microsoft.com/office/drawing/2014/main" id="{97CD089E-00A3-83B4-8E36-249B2AE85029}"/>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solidFill>
                  <a:schemeClr val="bg1">
                    <a:lumMod val="65000"/>
                  </a:schemeClr>
                </a:solidFill>
              </a:rPr>
              <a:t>Perthnasol i bwnc</a:t>
            </a:r>
            <a:br>
              <a:rPr lang="en-GB" sz="1900" b="1">
                <a:solidFill>
                  <a:schemeClr val="bg1">
                    <a:lumMod val="65000"/>
                  </a:schemeClr>
                </a:solidFill>
              </a:rPr>
            </a:br>
            <a:r>
              <a:rPr lang="en-GB" sz="1900" b="1" i="1">
                <a:solidFill>
                  <a:schemeClr val="bg1">
                    <a:lumMod val="65000"/>
                  </a:schemeClr>
                </a:solidFill>
              </a:rPr>
              <a:t>(Germane) </a:t>
            </a:r>
            <a:r>
              <a:rPr lang="en-GB" sz="1900" i="1">
                <a:solidFill>
                  <a:schemeClr val="bg1">
                    <a:lumMod val="65000"/>
                  </a:schemeClr>
                </a:solidFill>
              </a:rPr>
              <a:t> </a:t>
            </a:r>
          </a:p>
        </p:txBody>
      </p:sp>
      <p:sp>
        <p:nvSpPr>
          <p:cNvPr id="10" name="TextBox 9">
            <a:extLst>
              <a:ext uri="{FF2B5EF4-FFF2-40B4-BE49-F238E27FC236}">
                <a16:creationId xmlns:a16="http://schemas.microsoft.com/office/drawing/2014/main" id="{92F0FF6E-36D1-AB66-CF0E-1E5F136C92ED}"/>
              </a:ext>
            </a:extLst>
          </p:cNvPr>
          <p:cNvSpPr txBox="1"/>
          <p:nvPr/>
        </p:nvSpPr>
        <p:spPr>
          <a:xfrm>
            <a:off x="3176336" y="1910061"/>
            <a:ext cx="5101390" cy="170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100" b="1">
                <a:latin typeface="Century Gothic" panose="020B0502020202020204" pitchFamily="34" charset="0"/>
              </a:rPr>
              <a:t>Llwyth gwybyddol cynhenid:</a:t>
            </a:r>
            <a:r>
              <a:rPr lang="cy-GB" sz="2100">
                <a:latin typeface="Century Gothic" panose="020B0502020202020204" pitchFamily="34" charset="0"/>
              </a:rPr>
              <a:t> anhawster cynhenid y deunydd ei hun, a all gael ei ddylanwadu arno gan wybodaeth flaenorol o’r testun. </a:t>
            </a:r>
            <a:endParaRPr lang="en-GB" sz="2100">
              <a:latin typeface="Century Gothic" panose="020B0502020202020204" pitchFamily="34" charset="0"/>
              <a:cs typeface="Calibri"/>
            </a:endParaRPr>
          </a:p>
        </p:txBody>
      </p:sp>
    </p:spTree>
    <p:extLst>
      <p:ext uri="{BB962C8B-B14F-4D97-AF65-F5344CB8AC3E}">
        <p14:creationId xmlns:p14="http://schemas.microsoft.com/office/powerpoint/2010/main" val="4007685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3" name="Content Placeholder 2"/>
          <p:cNvSpPr>
            <a:spLocks noGrp="1"/>
          </p:cNvSpPr>
          <p:nvPr>
            <p:ph idx="1"/>
          </p:nvPr>
        </p:nvSpPr>
        <p:spPr>
          <a:xfrm>
            <a:off x="3554380" y="4165609"/>
            <a:ext cx="5209654" cy="1686125"/>
          </a:xfrm>
        </p:spPr>
        <p:txBody>
          <a:bodyPr>
            <a:normAutofit lnSpcReduction="10000"/>
          </a:bodyPr>
          <a:lstStyle/>
          <a:p>
            <a:pPr marL="0" indent="0">
              <a:buNone/>
            </a:pPr>
            <a:r>
              <a:rPr lang="en-GB" sz="2300" b="1"/>
              <a:t>Extraneous cognitive load</a:t>
            </a:r>
            <a:r>
              <a:rPr lang="en-GB" sz="2300"/>
              <a:t>: the load generated by the way the material is presented and which does not aid learning </a:t>
            </a:r>
            <a:r>
              <a:rPr lang="en-GB"/>
              <a:t> </a:t>
            </a:r>
          </a:p>
          <a:p>
            <a:pPr marL="0" indent="0">
              <a:buNone/>
            </a:pPr>
            <a:r>
              <a:rPr lang="en-GB"/>
              <a:t> </a:t>
            </a:r>
          </a:p>
          <a:p>
            <a:pPr marL="0" indent="0">
              <a:buNone/>
            </a:pPr>
            <a:endParaRPr lang="en-GB"/>
          </a:p>
        </p:txBody>
      </p:sp>
      <p:sp>
        <p:nvSpPr>
          <p:cNvPr id="4" name="Content Placeholder 2">
            <a:extLst>
              <a:ext uri="{FF2B5EF4-FFF2-40B4-BE49-F238E27FC236}">
                <a16:creationId xmlns:a16="http://schemas.microsoft.com/office/drawing/2014/main" id="{BD736488-3D3A-11F3-E597-454BBAA3711D}"/>
              </a:ext>
            </a:extLst>
          </p:cNvPr>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Cynhenid </a:t>
            </a:r>
            <a:r>
              <a:rPr lang="cy-GB" sz="2000" b="1" i="1">
                <a:solidFill>
                  <a:schemeClr val="bg1">
                    <a:lumMod val="65000"/>
                  </a:schemeClr>
                </a:solidFill>
              </a:rPr>
              <a:t>(</a:t>
            </a:r>
            <a:r>
              <a:rPr lang="en-GB" sz="2100" b="1" i="1">
                <a:solidFill>
                  <a:schemeClr val="bg1">
                    <a:lumMod val="65000"/>
                  </a:schemeClr>
                </a:solidFill>
              </a:rPr>
              <a:t>Intrinsic)</a:t>
            </a:r>
            <a:endParaRPr lang="en-GB" sz="2100" i="1">
              <a:solidFill>
                <a:schemeClr val="bg1">
                  <a:lumMod val="65000"/>
                </a:schemeClr>
              </a:solidFill>
            </a:endParaRPr>
          </a:p>
        </p:txBody>
      </p:sp>
      <p:sp>
        <p:nvSpPr>
          <p:cNvPr id="8" name="Content Placeholder 2">
            <a:extLst>
              <a:ext uri="{FF2B5EF4-FFF2-40B4-BE49-F238E27FC236}">
                <a16:creationId xmlns:a16="http://schemas.microsoft.com/office/drawing/2014/main" id="{9AE2AF2B-430E-B504-4019-21ED67B445BD}"/>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Allanol</a:t>
            </a:r>
            <a:br>
              <a:rPr lang="cy-GB" sz="2000" b="1"/>
            </a:br>
            <a:r>
              <a:rPr lang="cy-GB" sz="2000" b="1" i="1"/>
              <a:t>(</a:t>
            </a:r>
            <a:r>
              <a:rPr lang="en-GB" sz="2100" b="1" i="1"/>
              <a:t>Extraneous)</a:t>
            </a:r>
            <a:endParaRPr lang="en-GB" sz="2100" i="1"/>
          </a:p>
        </p:txBody>
      </p:sp>
      <p:sp>
        <p:nvSpPr>
          <p:cNvPr id="9" name="Content Placeholder 2">
            <a:extLst>
              <a:ext uri="{FF2B5EF4-FFF2-40B4-BE49-F238E27FC236}">
                <a16:creationId xmlns:a16="http://schemas.microsoft.com/office/drawing/2014/main" id="{5E6533E1-ECC0-CC4E-A703-055133C87508}"/>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solidFill>
                  <a:schemeClr val="bg1">
                    <a:lumMod val="65000"/>
                  </a:schemeClr>
                </a:solidFill>
              </a:rPr>
              <a:t>Perthnasol i bwnc</a:t>
            </a:r>
            <a:br>
              <a:rPr lang="en-GB" sz="1900" b="1">
                <a:solidFill>
                  <a:schemeClr val="bg1">
                    <a:lumMod val="65000"/>
                  </a:schemeClr>
                </a:solidFill>
              </a:rPr>
            </a:br>
            <a:r>
              <a:rPr lang="en-GB" sz="1900" b="1" i="1">
                <a:solidFill>
                  <a:schemeClr val="bg1">
                    <a:lumMod val="65000"/>
                  </a:schemeClr>
                </a:solidFill>
              </a:rPr>
              <a:t>(Germane) </a:t>
            </a:r>
            <a:r>
              <a:rPr lang="en-GB" sz="1900" i="1">
                <a:solidFill>
                  <a:schemeClr val="bg1">
                    <a:lumMod val="65000"/>
                  </a:schemeClr>
                </a:solidFill>
              </a:rPr>
              <a:t> </a:t>
            </a:r>
          </a:p>
        </p:txBody>
      </p:sp>
      <p:sp>
        <p:nvSpPr>
          <p:cNvPr id="10" name="TextBox 9">
            <a:extLst>
              <a:ext uri="{FF2B5EF4-FFF2-40B4-BE49-F238E27FC236}">
                <a16:creationId xmlns:a16="http://schemas.microsoft.com/office/drawing/2014/main" id="{1306E3E9-D078-3053-D679-009E01E74ED1}"/>
              </a:ext>
            </a:extLst>
          </p:cNvPr>
          <p:cNvSpPr txBox="1"/>
          <p:nvPr/>
        </p:nvSpPr>
        <p:spPr>
          <a:xfrm>
            <a:off x="3631382" y="2143981"/>
            <a:ext cx="520965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100" b="1">
                <a:latin typeface="Century Gothic" panose="020B0502020202020204" pitchFamily="34" charset="0"/>
              </a:rPr>
              <a:t>Llwyth gwybyddol allanol</a:t>
            </a:r>
            <a:r>
              <a:rPr lang="cy-GB" sz="2100">
                <a:latin typeface="Century Gothic" panose="020B0502020202020204" pitchFamily="34" charset="0"/>
              </a:rPr>
              <a:t>: y llwyth a gaiff ei greu gan y ffordd y mae’r deunydd yn cael ei gyflwyno - nid yw’n cynorthwyo dysgu  </a:t>
            </a:r>
            <a:endParaRPr lang="en-GB" sz="2100">
              <a:latin typeface="Century Gothic" panose="020B0502020202020204" pitchFamily="34" charset="0"/>
            </a:endParaRPr>
          </a:p>
        </p:txBody>
      </p:sp>
    </p:spTree>
    <p:extLst>
      <p:ext uri="{BB962C8B-B14F-4D97-AF65-F5344CB8AC3E}">
        <p14:creationId xmlns:p14="http://schemas.microsoft.com/office/powerpoint/2010/main" val="2236207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3" name="Content Placeholder 2"/>
          <p:cNvSpPr>
            <a:spLocks noGrp="1"/>
          </p:cNvSpPr>
          <p:nvPr>
            <p:ph idx="1"/>
          </p:nvPr>
        </p:nvSpPr>
        <p:spPr>
          <a:xfrm>
            <a:off x="3595036" y="4209578"/>
            <a:ext cx="4751144" cy="1418214"/>
          </a:xfrm>
        </p:spPr>
        <p:txBody>
          <a:bodyPr/>
          <a:lstStyle/>
          <a:p>
            <a:pPr marL="0" indent="0">
              <a:buNone/>
            </a:pPr>
            <a:r>
              <a:rPr lang="en-GB" b="1"/>
              <a:t>Germane cognitive load</a:t>
            </a:r>
            <a:r>
              <a:rPr lang="en-GB"/>
              <a:t>: the elements that aid information processing and contribute to the development of ‘schemas’. </a:t>
            </a:r>
          </a:p>
          <a:p>
            <a:endParaRPr lang="en-GB"/>
          </a:p>
        </p:txBody>
      </p:sp>
      <p:sp>
        <p:nvSpPr>
          <p:cNvPr id="4" name="Content Placeholder 2">
            <a:extLst>
              <a:ext uri="{FF2B5EF4-FFF2-40B4-BE49-F238E27FC236}">
                <a16:creationId xmlns:a16="http://schemas.microsoft.com/office/drawing/2014/main" id="{1FD2988D-CA7A-21FE-548A-79F597F95D05}"/>
              </a:ext>
            </a:extLst>
          </p:cNvPr>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Cynhenid </a:t>
            </a:r>
            <a:r>
              <a:rPr lang="cy-GB" sz="2000" b="1" i="1">
                <a:solidFill>
                  <a:schemeClr val="bg1">
                    <a:lumMod val="65000"/>
                  </a:schemeClr>
                </a:solidFill>
              </a:rPr>
              <a:t>(</a:t>
            </a:r>
            <a:r>
              <a:rPr lang="en-GB" sz="2100" b="1" i="1">
                <a:solidFill>
                  <a:schemeClr val="bg1">
                    <a:lumMod val="65000"/>
                  </a:schemeClr>
                </a:solidFill>
              </a:rPr>
              <a:t>Intrinsic)</a:t>
            </a:r>
            <a:endParaRPr lang="en-GB" sz="2100" i="1">
              <a:solidFill>
                <a:schemeClr val="bg1">
                  <a:lumMod val="65000"/>
                </a:schemeClr>
              </a:solidFill>
            </a:endParaRPr>
          </a:p>
        </p:txBody>
      </p:sp>
      <p:sp>
        <p:nvSpPr>
          <p:cNvPr id="8" name="Content Placeholder 2">
            <a:extLst>
              <a:ext uri="{FF2B5EF4-FFF2-40B4-BE49-F238E27FC236}">
                <a16:creationId xmlns:a16="http://schemas.microsoft.com/office/drawing/2014/main" id="{D8C21702-28CB-42B0-8409-2237A476C9F7}"/>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Allanol</a:t>
            </a:r>
            <a:br>
              <a:rPr lang="cy-GB" sz="2000" b="1">
                <a:solidFill>
                  <a:schemeClr val="bg1">
                    <a:lumMod val="65000"/>
                  </a:schemeClr>
                </a:solidFill>
              </a:rPr>
            </a:br>
            <a:r>
              <a:rPr lang="cy-GB" sz="2000" b="1" i="1">
                <a:solidFill>
                  <a:schemeClr val="bg1">
                    <a:lumMod val="65000"/>
                  </a:schemeClr>
                </a:solidFill>
              </a:rPr>
              <a:t>(</a:t>
            </a:r>
            <a:r>
              <a:rPr lang="en-GB" sz="2100" b="1" i="1">
                <a:solidFill>
                  <a:schemeClr val="bg1">
                    <a:lumMod val="65000"/>
                  </a:schemeClr>
                </a:solidFill>
              </a:rPr>
              <a:t>Extraneous)</a:t>
            </a:r>
            <a:endParaRPr lang="en-GB" sz="2100" i="1">
              <a:solidFill>
                <a:schemeClr val="bg1">
                  <a:lumMod val="65000"/>
                </a:schemeClr>
              </a:solidFill>
            </a:endParaRPr>
          </a:p>
        </p:txBody>
      </p:sp>
      <p:sp>
        <p:nvSpPr>
          <p:cNvPr id="9" name="Content Placeholder 2">
            <a:extLst>
              <a:ext uri="{FF2B5EF4-FFF2-40B4-BE49-F238E27FC236}">
                <a16:creationId xmlns:a16="http://schemas.microsoft.com/office/drawing/2014/main" id="{1F181578-E0C5-5CBB-D8A0-08B8EDD79F07}"/>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t>Perthnasol i bwnc</a:t>
            </a:r>
            <a:br>
              <a:rPr lang="en-GB" sz="1900" b="1"/>
            </a:br>
            <a:r>
              <a:rPr lang="en-GB" sz="1900" b="1" i="1"/>
              <a:t>(Germane) </a:t>
            </a:r>
            <a:r>
              <a:rPr lang="en-GB" sz="1900" i="1"/>
              <a:t> </a:t>
            </a:r>
          </a:p>
        </p:txBody>
      </p:sp>
      <p:sp>
        <p:nvSpPr>
          <p:cNvPr id="11" name="TextBox 10">
            <a:extLst>
              <a:ext uri="{FF2B5EF4-FFF2-40B4-BE49-F238E27FC236}">
                <a16:creationId xmlns:a16="http://schemas.microsoft.com/office/drawing/2014/main" id="{884EAB2F-FE5E-198A-3C19-1145BD571556}"/>
              </a:ext>
            </a:extLst>
          </p:cNvPr>
          <p:cNvSpPr txBox="1"/>
          <p:nvPr/>
        </p:nvSpPr>
        <p:spPr>
          <a:xfrm>
            <a:off x="3595036" y="1979946"/>
            <a:ext cx="4572000" cy="1708160"/>
          </a:xfrm>
          <a:prstGeom prst="rect">
            <a:avLst/>
          </a:prstGeom>
          <a:noFill/>
        </p:spPr>
        <p:txBody>
          <a:bodyPr wrap="square">
            <a:spAutoFit/>
          </a:bodyPr>
          <a:lstStyle/>
          <a:p>
            <a:r>
              <a:rPr lang="cy-GB" sz="2100" b="1">
                <a:latin typeface="Century Gothic" panose="020B0502020202020204" pitchFamily="34" charset="0"/>
              </a:rPr>
              <a:t>Llwyth gwybyddol perthnasol i bwnc: </a:t>
            </a:r>
            <a:r>
              <a:rPr lang="cy-GB" sz="2100">
                <a:latin typeface="Century Gothic" panose="020B0502020202020204" pitchFamily="34" charset="0"/>
              </a:rPr>
              <a:t>yr elfennau sy’n cynorthwyo prosesu gwybodaeth ac sy’n cyfrannu at ddatblygiad ‘sgemâu’. </a:t>
            </a:r>
            <a:endParaRPr lang="en-GB" sz="2100">
              <a:latin typeface="Century Gothic" panose="020B0502020202020204" pitchFamily="34" charset="0"/>
            </a:endParaRPr>
          </a:p>
        </p:txBody>
      </p:sp>
    </p:spTree>
    <p:extLst>
      <p:ext uri="{BB962C8B-B14F-4D97-AF65-F5344CB8AC3E}">
        <p14:creationId xmlns:p14="http://schemas.microsoft.com/office/powerpoint/2010/main" val="2561117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neilatkin.com/wp-content/uploads/2017/12/Fig-1-Balancing-three-sources-of-cognitive-load-to-maximize-ef-fi-ciency-adapted-from-300x13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6451" y="2817515"/>
            <a:ext cx="5207461" cy="22588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503260" y="5709970"/>
            <a:ext cx="3640740" cy="307777"/>
          </a:xfrm>
          <a:prstGeom prst="rect">
            <a:avLst/>
          </a:prstGeom>
          <a:noFill/>
        </p:spPr>
        <p:txBody>
          <a:bodyPr wrap="none" rtlCol="0">
            <a:spAutoFit/>
          </a:bodyPr>
          <a:lstStyle/>
          <a:p>
            <a:r>
              <a:rPr lang="en-GB" sz="1400">
                <a:solidFill>
                  <a:schemeClr val="bg1"/>
                </a:solidFill>
              </a:rPr>
              <a:t>Image credit: </a:t>
            </a:r>
            <a:r>
              <a:rPr lang="en-GB" sz="1400" err="1">
                <a:solidFill>
                  <a:schemeClr val="bg1"/>
                </a:solidFill>
              </a:rPr>
              <a:t>Sweller</a:t>
            </a:r>
            <a:r>
              <a:rPr lang="en-GB" sz="1400">
                <a:solidFill>
                  <a:schemeClr val="bg1"/>
                </a:solidFill>
              </a:rPr>
              <a:t>, 2010, cited </a:t>
            </a:r>
            <a:r>
              <a:rPr lang="en-GB" sz="1400">
                <a:solidFill>
                  <a:schemeClr val="bg1"/>
                </a:solidFill>
                <a:hlinkClick r:id="rId4"/>
              </a:rPr>
              <a:t>in Atkin, 2018</a:t>
            </a:r>
            <a:endParaRPr lang="en-GB" sz="1400">
              <a:solidFill>
                <a:schemeClr val="bg1"/>
              </a:solidFill>
            </a:endParaRPr>
          </a:p>
        </p:txBody>
      </p:sp>
      <p:pic>
        <p:nvPicPr>
          <p:cNvPr id="2" name="Picture 10" descr="Diagram&#10;&#10;Description automatically generated">
            <a:extLst>
              <a:ext uri="{FF2B5EF4-FFF2-40B4-BE49-F238E27FC236}">
                <a16:creationId xmlns:a16="http://schemas.microsoft.com/office/drawing/2014/main" id="{70894A20-7EDA-40D5-B4AB-4EA7BC0CE9D3}"/>
              </a:ext>
            </a:extLst>
          </p:cNvPr>
          <p:cNvPicPr>
            <a:picLocks noChangeAspect="1"/>
          </p:cNvPicPr>
          <p:nvPr/>
        </p:nvPicPr>
        <p:blipFill rotWithShape="1">
          <a:blip r:embed="rId5"/>
          <a:srcRect l="14286" t="33159" r="15941" b="19321"/>
          <a:stretch/>
        </p:blipFill>
        <p:spPr>
          <a:xfrm>
            <a:off x="217547" y="95318"/>
            <a:ext cx="5652635" cy="2568234"/>
          </a:xfrm>
          <a:prstGeom prst="rect">
            <a:avLst/>
          </a:prstGeom>
        </p:spPr>
      </p:pic>
    </p:spTree>
    <p:extLst>
      <p:ext uri="{BB962C8B-B14F-4D97-AF65-F5344CB8AC3E}">
        <p14:creationId xmlns:p14="http://schemas.microsoft.com/office/powerpoint/2010/main" val="2411990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white people sitting in chairs&#10;&#10;Description automatically generated">
            <a:extLst>
              <a:ext uri="{FF2B5EF4-FFF2-40B4-BE49-F238E27FC236}">
                <a16:creationId xmlns:a16="http://schemas.microsoft.com/office/drawing/2014/main" id="{A09F0C49-FA09-DDCD-C10F-9AF81A8BE541}"/>
              </a:ext>
            </a:extLst>
          </p:cNvPr>
          <p:cNvPicPr>
            <a:picLocks noChangeAspect="1"/>
          </p:cNvPicPr>
          <p:nvPr/>
        </p:nvPicPr>
        <p:blipFill>
          <a:blip r:embed="rId2">
            <a:extLst>
              <a:ext uri="{837473B0-CC2E-450A-ABE3-18F120FF3D39}">
                <a1611:picAttrSrcUrl xmlns:a1611="http://schemas.microsoft.com/office/drawing/2016/11/main" r:id="rId3"/>
              </a:ext>
            </a:extLst>
          </a:blip>
          <a:srcRect l="28778" r="28778"/>
          <a:stretch/>
        </p:blipFill>
        <p:spPr>
          <a:xfrm>
            <a:off x="588212" y="363822"/>
            <a:ext cx="3493008" cy="51434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TextBox 4">
            <a:extLst>
              <a:ext uri="{FF2B5EF4-FFF2-40B4-BE49-F238E27FC236}">
                <a16:creationId xmlns:a16="http://schemas.microsoft.com/office/drawing/2014/main" id="{BA571554-5233-A0AD-A62E-0699CB14289D}"/>
              </a:ext>
            </a:extLst>
          </p:cNvPr>
          <p:cNvSpPr txBox="1"/>
          <p:nvPr/>
        </p:nvSpPr>
        <p:spPr>
          <a:xfrm>
            <a:off x="4237790" y="1403685"/>
            <a:ext cx="467894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latin typeface="Century Gothic"/>
                <a:cs typeface="Calibri"/>
              </a:rPr>
              <a:t>Trafodwch</a:t>
            </a:r>
            <a:r>
              <a:rPr lang="en-US">
                <a:latin typeface="Century Gothic"/>
                <a:cs typeface="Calibri"/>
              </a:rPr>
              <a:t> </a:t>
            </a:r>
            <a:r>
              <a:rPr lang="en-US" err="1">
                <a:latin typeface="Century Gothic"/>
                <a:cs typeface="Calibri"/>
              </a:rPr>
              <a:t>mewn</a:t>
            </a:r>
            <a:r>
              <a:rPr lang="en-US">
                <a:latin typeface="Century Gothic"/>
                <a:cs typeface="Calibri"/>
              </a:rPr>
              <a:t> </a:t>
            </a:r>
            <a:r>
              <a:rPr lang="en-US" err="1">
                <a:latin typeface="Century Gothic"/>
                <a:cs typeface="Calibri"/>
              </a:rPr>
              <a:t>grwpiau</a:t>
            </a:r>
            <a:r>
              <a:rPr lang="en-US">
                <a:latin typeface="Century Gothic"/>
                <a:cs typeface="Calibri"/>
              </a:rPr>
              <a:t> </a:t>
            </a:r>
            <a:r>
              <a:rPr lang="en-US" err="1">
                <a:latin typeface="Century Gothic"/>
                <a:cs typeface="Calibri"/>
              </a:rPr>
              <a:t>sut</a:t>
            </a:r>
            <a:r>
              <a:rPr lang="en-US">
                <a:latin typeface="Century Gothic"/>
                <a:cs typeface="Calibri"/>
              </a:rPr>
              <a:t> y </a:t>
            </a:r>
            <a:r>
              <a:rPr lang="en-US" err="1">
                <a:latin typeface="Century Gothic"/>
                <a:cs typeface="Calibri"/>
              </a:rPr>
              <a:t>gallech</a:t>
            </a:r>
            <a:r>
              <a:rPr lang="en-US">
                <a:latin typeface="Century Gothic"/>
                <a:cs typeface="Calibri"/>
              </a:rPr>
              <a:t> chi </a:t>
            </a:r>
            <a:r>
              <a:rPr lang="en-US" err="1">
                <a:latin typeface="Century Gothic"/>
                <a:cs typeface="Calibri"/>
              </a:rPr>
              <a:t>ddefnyddio</a:t>
            </a:r>
            <a:r>
              <a:rPr lang="en-US">
                <a:latin typeface="Century Gothic"/>
                <a:cs typeface="Calibri"/>
              </a:rPr>
              <a:t> </a:t>
            </a:r>
            <a:r>
              <a:rPr lang="en-US" err="1">
                <a:latin typeface="Century Gothic"/>
                <a:cs typeface="Calibri"/>
              </a:rPr>
              <a:t>theori</a:t>
            </a:r>
            <a:r>
              <a:rPr lang="en-US">
                <a:latin typeface="Century Gothic"/>
                <a:cs typeface="Calibri"/>
              </a:rPr>
              <a:t> </a:t>
            </a:r>
            <a:r>
              <a:rPr lang="en-US" err="1">
                <a:latin typeface="Century Gothic"/>
                <a:cs typeface="Calibri"/>
              </a:rPr>
              <a:t>llwyth</a:t>
            </a:r>
            <a:r>
              <a:rPr lang="en-US">
                <a:latin typeface="Century Gothic"/>
                <a:cs typeface="Calibri"/>
              </a:rPr>
              <a:t> </a:t>
            </a:r>
            <a:r>
              <a:rPr lang="en-US" err="1">
                <a:latin typeface="Century Gothic"/>
                <a:cs typeface="Calibri"/>
              </a:rPr>
              <a:t>gwybyddol</a:t>
            </a:r>
            <a:r>
              <a:rPr lang="en-US">
                <a:latin typeface="Century Gothic"/>
                <a:cs typeface="Calibri"/>
              </a:rPr>
              <a:t> </a:t>
            </a:r>
            <a:r>
              <a:rPr lang="en-US" err="1">
                <a:latin typeface="Century Gothic"/>
                <a:cs typeface="Calibri"/>
              </a:rPr>
              <a:t>wrth</a:t>
            </a:r>
            <a:r>
              <a:rPr lang="en-US">
                <a:latin typeface="Century Gothic"/>
                <a:cs typeface="Calibri"/>
              </a:rPr>
              <a:t> </a:t>
            </a:r>
            <a:r>
              <a:rPr lang="en-US" err="1">
                <a:latin typeface="Century Gothic"/>
                <a:cs typeface="Calibri"/>
              </a:rPr>
              <a:t>ystyried</a:t>
            </a:r>
            <a:r>
              <a:rPr lang="en-US">
                <a:latin typeface="Century Gothic"/>
                <a:cs typeface="Calibri"/>
              </a:rPr>
              <a:t> </a:t>
            </a:r>
            <a:r>
              <a:rPr lang="en-US" err="1">
                <a:latin typeface="Century Gothic"/>
                <a:cs typeface="Calibri"/>
              </a:rPr>
              <a:t>eich</a:t>
            </a:r>
            <a:r>
              <a:rPr lang="en-US">
                <a:latin typeface="Century Gothic"/>
                <a:cs typeface="Calibri"/>
              </a:rPr>
              <a:t> </a:t>
            </a:r>
            <a:r>
              <a:rPr lang="en-US" err="1">
                <a:latin typeface="Century Gothic"/>
                <a:cs typeface="Calibri"/>
              </a:rPr>
              <a:t>ymarfer</a:t>
            </a:r>
            <a:endParaRPr lang="en-US">
              <a:latin typeface="Century Gothic"/>
              <a:cs typeface="Calibri"/>
            </a:endParaRPr>
          </a:p>
          <a:p>
            <a:endParaRPr lang="en-US">
              <a:latin typeface="Century Gothic"/>
              <a:cs typeface="Calibri"/>
            </a:endParaRPr>
          </a:p>
          <a:p>
            <a:r>
              <a:rPr lang="en-US">
                <a:latin typeface="Century Gothic"/>
                <a:cs typeface="Calibri"/>
              </a:rPr>
              <a:t> Pa </a:t>
            </a:r>
            <a:r>
              <a:rPr lang="en-US" err="1">
                <a:latin typeface="Century Gothic"/>
                <a:cs typeface="Calibri"/>
              </a:rPr>
              <a:t>agweddau</a:t>
            </a:r>
            <a:r>
              <a:rPr lang="en-US">
                <a:latin typeface="Century Gothic"/>
                <a:cs typeface="Calibri"/>
              </a:rPr>
              <a:t> </a:t>
            </a:r>
            <a:r>
              <a:rPr lang="en-US" err="1">
                <a:latin typeface="Century Gothic"/>
                <a:cs typeface="Calibri"/>
              </a:rPr>
              <a:t>ar</a:t>
            </a:r>
            <a:r>
              <a:rPr lang="en-US">
                <a:latin typeface="Century Gothic"/>
                <a:cs typeface="Calibri"/>
              </a:rPr>
              <a:t> </a:t>
            </a:r>
            <a:r>
              <a:rPr lang="en-US" err="1">
                <a:latin typeface="Century Gothic"/>
                <a:cs typeface="Calibri"/>
              </a:rPr>
              <a:t>ein</a:t>
            </a:r>
            <a:r>
              <a:rPr lang="en-US">
                <a:latin typeface="Century Gothic"/>
                <a:cs typeface="Calibri"/>
              </a:rPr>
              <a:t> </a:t>
            </a:r>
            <a:r>
              <a:rPr lang="en-US" err="1">
                <a:latin typeface="Century Gothic"/>
                <a:cs typeface="Calibri"/>
              </a:rPr>
              <a:t>pwnc</a:t>
            </a:r>
            <a:r>
              <a:rPr lang="en-US">
                <a:latin typeface="Century Gothic"/>
                <a:cs typeface="Calibri"/>
              </a:rPr>
              <a:t>/</a:t>
            </a:r>
            <a:r>
              <a:rPr lang="en-US" err="1">
                <a:latin typeface="Century Gothic"/>
                <a:cs typeface="Calibri"/>
              </a:rPr>
              <a:t>cyfnod</a:t>
            </a:r>
            <a:r>
              <a:rPr lang="en-US">
                <a:latin typeface="Century Gothic"/>
                <a:cs typeface="Calibri"/>
              </a:rPr>
              <a:t> </a:t>
            </a:r>
            <a:r>
              <a:rPr lang="en-US" err="1">
                <a:latin typeface="Century Gothic"/>
                <a:cs typeface="Calibri"/>
              </a:rPr>
              <a:t>allai</a:t>
            </a:r>
            <a:r>
              <a:rPr lang="en-US">
                <a:latin typeface="Century Gothic"/>
                <a:cs typeface="Calibri"/>
              </a:rPr>
              <a:t> </a:t>
            </a:r>
            <a:r>
              <a:rPr lang="en-US" err="1">
                <a:latin typeface="Century Gothic"/>
                <a:cs typeface="Calibri"/>
              </a:rPr>
              <a:t>gyfrannu</a:t>
            </a:r>
            <a:r>
              <a:rPr lang="en-US">
                <a:latin typeface="Century Gothic"/>
                <a:cs typeface="Calibri"/>
              </a:rPr>
              <a:t> at </a:t>
            </a:r>
            <a:r>
              <a:rPr lang="en-US" err="1">
                <a:latin typeface="Century Gothic"/>
                <a:cs typeface="Calibri"/>
              </a:rPr>
              <a:t>lwyth</a:t>
            </a:r>
            <a:r>
              <a:rPr lang="en-US">
                <a:latin typeface="Century Gothic"/>
                <a:cs typeface="Calibri"/>
              </a:rPr>
              <a:t> </a:t>
            </a:r>
            <a:r>
              <a:rPr lang="en-US" err="1">
                <a:latin typeface="Century Gothic"/>
                <a:cs typeface="Calibri"/>
              </a:rPr>
              <a:t>gwybyddol</a:t>
            </a:r>
            <a:r>
              <a:rPr lang="en-US">
                <a:latin typeface="Century Gothic"/>
                <a:cs typeface="Calibri"/>
              </a:rPr>
              <a:t> </a:t>
            </a:r>
            <a:r>
              <a:rPr lang="en-US" err="1">
                <a:latin typeface="Century Gothic"/>
                <a:cs typeface="Calibri"/>
              </a:rPr>
              <a:t>uchel</a:t>
            </a:r>
            <a:r>
              <a:rPr lang="en-US">
                <a:latin typeface="Century Gothic"/>
                <a:cs typeface="Calibri"/>
              </a:rPr>
              <a:t>? </a:t>
            </a:r>
          </a:p>
          <a:p>
            <a:endParaRPr lang="en-US">
              <a:latin typeface="Century Gothic"/>
              <a:cs typeface="Calibri"/>
            </a:endParaRPr>
          </a:p>
          <a:p>
            <a:r>
              <a:rPr lang="en-US">
                <a:latin typeface="Century Gothic"/>
                <a:cs typeface="Calibri"/>
              </a:rPr>
              <a:t>Pa </a:t>
            </a:r>
            <a:r>
              <a:rPr lang="en-US" err="1">
                <a:latin typeface="Century Gothic"/>
                <a:cs typeface="Calibri"/>
              </a:rPr>
              <a:t>ddulliau</a:t>
            </a:r>
            <a:r>
              <a:rPr lang="en-US">
                <a:latin typeface="Century Gothic"/>
                <a:cs typeface="Calibri"/>
              </a:rPr>
              <a:t> </a:t>
            </a:r>
            <a:r>
              <a:rPr lang="en-US" err="1">
                <a:latin typeface="Century Gothic"/>
                <a:cs typeface="Calibri"/>
              </a:rPr>
              <a:t>allech</a:t>
            </a:r>
            <a:r>
              <a:rPr lang="en-US">
                <a:latin typeface="Century Gothic"/>
                <a:cs typeface="Calibri"/>
              </a:rPr>
              <a:t> chi </a:t>
            </a:r>
            <a:r>
              <a:rPr lang="en-US" err="1">
                <a:latin typeface="Century Gothic"/>
                <a:cs typeface="Calibri"/>
              </a:rPr>
              <a:t>eu</a:t>
            </a:r>
            <a:r>
              <a:rPr lang="en-US">
                <a:latin typeface="Century Gothic"/>
                <a:cs typeface="Calibri"/>
              </a:rPr>
              <a:t> </a:t>
            </a:r>
            <a:r>
              <a:rPr lang="en-US" err="1">
                <a:latin typeface="Century Gothic"/>
                <a:cs typeface="Calibri"/>
              </a:rPr>
              <a:t>defnyddio</a:t>
            </a:r>
            <a:r>
              <a:rPr lang="en-US">
                <a:latin typeface="Century Gothic"/>
                <a:cs typeface="Calibri"/>
              </a:rPr>
              <a:t> </a:t>
            </a:r>
            <a:r>
              <a:rPr lang="en-US" err="1">
                <a:latin typeface="Century Gothic"/>
                <a:cs typeface="Calibri"/>
              </a:rPr>
              <a:t>i</a:t>
            </a:r>
            <a:r>
              <a:rPr lang="en-US">
                <a:latin typeface="Century Gothic"/>
                <a:cs typeface="Calibri"/>
              </a:rPr>
              <a:t> </a:t>
            </a:r>
            <a:r>
              <a:rPr lang="en-US" err="1">
                <a:latin typeface="Century Gothic"/>
                <a:cs typeface="Calibri"/>
              </a:rPr>
              <a:t>oresgyn</a:t>
            </a:r>
            <a:r>
              <a:rPr lang="en-US">
                <a:latin typeface="Century Gothic"/>
                <a:cs typeface="Calibri"/>
              </a:rPr>
              <a:t> y </a:t>
            </a:r>
            <a:r>
              <a:rPr lang="en-US" err="1">
                <a:latin typeface="Century Gothic"/>
                <a:cs typeface="Calibri"/>
              </a:rPr>
              <a:t>rhain</a:t>
            </a:r>
            <a:r>
              <a:rPr lang="en-US">
                <a:latin typeface="Century Gothic"/>
                <a:cs typeface="Calibri"/>
              </a:rPr>
              <a:t>?</a:t>
            </a:r>
            <a:endParaRPr lang="en-US">
              <a:latin typeface="Century Gothic"/>
            </a:endParaRPr>
          </a:p>
        </p:txBody>
      </p:sp>
      <p:sp>
        <p:nvSpPr>
          <p:cNvPr id="6" name="TextBox 5">
            <a:extLst>
              <a:ext uri="{FF2B5EF4-FFF2-40B4-BE49-F238E27FC236}">
                <a16:creationId xmlns:a16="http://schemas.microsoft.com/office/drawing/2014/main" id="{20BD505E-9A17-0729-80B5-D5A75FEBA24A}"/>
              </a:ext>
            </a:extLst>
          </p:cNvPr>
          <p:cNvSpPr txBox="1"/>
          <p:nvPr/>
        </p:nvSpPr>
        <p:spPr>
          <a:xfrm>
            <a:off x="4451684" y="508000"/>
            <a:ext cx="42778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err="1">
                <a:latin typeface="Century Gothic"/>
                <a:cs typeface="Calibri"/>
              </a:rPr>
              <a:t>Dewch</a:t>
            </a:r>
            <a:r>
              <a:rPr lang="en-US" sz="2800">
                <a:latin typeface="Century Gothic"/>
                <a:cs typeface="Calibri"/>
              </a:rPr>
              <a:t> </a:t>
            </a:r>
            <a:r>
              <a:rPr lang="en-US" sz="2800" err="1">
                <a:latin typeface="Century Gothic"/>
                <a:cs typeface="Calibri"/>
              </a:rPr>
              <a:t>i</a:t>
            </a:r>
            <a:r>
              <a:rPr lang="en-US" sz="2800">
                <a:latin typeface="Century Gothic"/>
                <a:cs typeface="Calibri"/>
              </a:rPr>
              <a:t> </a:t>
            </a:r>
            <a:r>
              <a:rPr lang="en-US" sz="2800" err="1">
                <a:latin typeface="Century Gothic"/>
                <a:cs typeface="Calibri"/>
              </a:rPr>
              <a:t>drafod</a:t>
            </a:r>
            <a:r>
              <a:rPr lang="en-US" sz="2800">
                <a:latin typeface="Century Gothic"/>
                <a:cs typeface="Calibri"/>
              </a:rPr>
              <a:t>!</a:t>
            </a:r>
            <a:endParaRPr lang="en-US" sz="2800">
              <a:latin typeface="Century Gothic"/>
            </a:endParaRPr>
          </a:p>
        </p:txBody>
      </p:sp>
    </p:spTree>
    <p:extLst>
      <p:ext uri="{BB962C8B-B14F-4D97-AF65-F5344CB8AC3E}">
        <p14:creationId xmlns:p14="http://schemas.microsoft.com/office/powerpoint/2010/main" val="423445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EB71-42B0-6EE8-664E-082AD2543B77}"/>
              </a:ext>
            </a:extLst>
          </p:cNvPr>
          <p:cNvSpPr>
            <a:spLocks noGrp="1"/>
          </p:cNvSpPr>
          <p:nvPr>
            <p:ph type="title"/>
          </p:nvPr>
        </p:nvSpPr>
        <p:spPr>
          <a:xfrm>
            <a:off x="3832645" y="1112930"/>
            <a:ext cx="4688333" cy="702681"/>
          </a:xfrm>
        </p:spPr>
        <p:txBody>
          <a:bodyPr anchor="b">
            <a:normAutofit/>
          </a:bodyPr>
          <a:lstStyle/>
          <a:p>
            <a:r>
              <a:rPr lang="en-US" sz="4050"/>
              <a:t>Discussion</a:t>
            </a:r>
          </a:p>
        </p:txBody>
      </p:sp>
      <p:sp>
        <p:nvSpPr>
          <p:cNvPr id="3" name="Content Placeholder 2">
            <a:extLst>
              <a:ext uri="{FF2B5EF4-FFF2-40B4-BE49-F238E27FC236}">
                <a16:creationId xmlns:a16="http://schemas.microsoft.com/office/drawing/2014/main" id="{CD4125D0-6F89-CC2D-FCDC-FD1593A4C213}"/>
              </a:ext>
            </a:extLst>
          </p:cNvPr>
          <p:cNvSpPr>
            <a:spLocks noGrp="1"/>
          </p:cNvSpPr>
          <p:nvPr>
            <p:ph idx="1"/>
          </p:nvPr>
        </p:nvSpPr>
        <p:spPr>
          <a:xfrm>
            <a:off x="3964529" y="2359680"/>
            <a:ext cx="4775024" cy="2612898"/>
          </a:xfrm>
        </p:spPr>
        <p:txBody>
          <a:bodyPr>
            <a:normAutofit/>
          </a:bodyPr>
          <a:lstStyle/>
          <a:p>
            <a:r>
              <a:rPr lang="en-US" sz="1650"/>
              <a:t>Discuss in groups how you could use the theory of cognitive load when considering your practice </a:t>
            </a:r>
          </a:p>
          <a:p>
            <a:endParaRPr lang="en-US" sz="1650"/>
          </a:p>
          <a:p>
            <a:r>
              <a:rPr lang="en-US" sz="1650"/>
              <a:t>What aspects of our subject/phase could contribute to high cognitive load?</a:t>
            </a:r>
          </a:p>
          <a:p>
            <a:endParaRPr lang="en-US" sz="1650"/>
          </a:p>
          <a:p>
            <a:r>
              <a:rPr lang="en-US" sz="1650"/>
              <a:t>What methods could you use to overcome these?</a:t>
            </a:r>
          </a:p>
        </p:txBody>
      </p:sp>
      <p:pic>
        <p:nvPicPr>
          <p:cNvPr id="5" name="Picture 4">
            <a:extLst>
              <a:ext uri="{FF2B5EF4-FFF2-40B4-BE49-F238E27FC236}">
                <a16:creationId xmlns:a16="http://schemas.microsoft.com/office/drawing/2014/main" id="{A757138E-DBA8-1377-C9E0-7E93C70762ED}"/>
              </a:ext>
            </a:extLst>
          </p:cNvPr>
          <p:cNvPicPr>
            <a:picLocks noChangeAspect="1"/>
          </p:cNvPicPr>
          <p:nvPr/>
        </p:nvPicPr>
        <p:blipFill>
          <a:blip r:embed="rId2">
            <a:extLst>
              <a:ext uri="{837473B0-CC2E-450A-ABE3-18F120FF3D39}">
                <a1611:picAttrSrcUrl xmlns:a1611="http://schemas.microsoft.com/office/drawing/2016/11/main" r:id="rId3"/>
              </a:ext>
            </a:extLst>
          </a:blip>
          <a:srcRect l="28778" r="28778"/>
          <a:stretch/>
        </p:blipFill>
        <p:spPr>
          <a:xfrm>
            <a:off x="1" y="-170915"/>
            <a:ext cx="3493008" cy="51434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Box 3">
            <a:extLst>
              <a:ext uri="{FF2B5EF4-FFF2-40B4-BE49-F238E27FC236}">
                <a16:creationId xmlns:a16="http://schemas.microsoft.com/office/drawing/2014/main" id="{C6DFB8D0-9FCD-4977-019F-D8D4DCDABA5C}"/>
              </a:ext>
            </a:extLst>
          </p:cNvPr>
          <p:cNvSpPr txBox="1"/>
          <p:nvPr/>
        </p:nvSpPr>
        <p:spPr>
          <a:xfrm>
            <a:off x="1" y="6000750"/>
            <a:ext cx="3493008" cy="196208"/>
          </a:xfrm>
          <a:prstGeom prst="rect">
            <a:avLst/>
          </a:prstGeom>
          <a:noFill/>
        </p:spPr>
        <p:txBody>
          <a:bodyPr wrap="square" rtlCol="0">
            <a:spAutoFit/>
          </a:bodyPr>
          <a:lstStyle/>
          <a:p>
            <a:r>
              <a:rPr lang="en-GB" sz="675">
                <a:hlinkClick r:id="rId3" tooltip="https://www.aliem.com/2016/team-based-learning-2016-jgme-aliem-hot-topics-in-medical-education/"/>
              </a:rPr>
              <a:t>This Photo</a:t>
            </a:r>
            <a:r>
              <a:rPr lang="en-GB" sz="675"/>
              <a:t> by Unknown Author is licensed under </a:t>
            </a:r>
            <a:r>
              <a:rPr lang="en-GB" sz="675">
                <a:hlinkClick r:id="rId4" tooltip="https://creativecommons.org/licenses/by-nc-nd/3.0/"/>
              </a:rPr>
              <a:t>CC BY-NC-ND</a:t>
            </a:r>
            <a:endParaRPr lang="en-GB" sz="675"/>
          </a:p>
        </p:txBody>
      </p:sp>
    </p:spTree>
    <p:extLst>
      <p:ext uri="{BB962C8B-B14F-4D97-AF65-F5344CB8AC3E}">
        <p14:creationId xmlns:p14="http://schemas.microsoft.com/office/powerpoint/2010/main" val="217028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ea typeface="+mj-lt"/>
                <a:cs typeface="+mj-lt"/>
              </a:rPr>
              <a:t>Beth yw’r ots?</a:t>
            </a:r>
            <a:endParaRPr lang="en-GB">
              <a:ea typeface="+mj-lt"/>
              <a:cs typeface="+mj-lt"/>
            </a:endParaRPr>
          </a:p>
          <a:p>
            <a:r>
              <a:rPr lang="en-GB"/>
              <a:t>So what?</a:t>
            </a:r>
          </a:p>
        </p:txBody>
      </p:sp>
      <p:sp>
        <p:nvSpPr>
          <p:cNvPr id="3" name="Content Placeholder 2"/>
          <p:cNvSpPr>
            <a:spLocks noGrp="1"/>
          </p:cNvSpPr>
          <p:nvPr>
            <p:ph idx="1"/>
          </p:nvPr>
        </p:nvSpPr>
        <p:spPr>
          <a:xfrm>
            <a:off x="4908041" y="1960379"/>
            <a:ext cx="4083048" cy="3575934"/>
          </a:xfrm>
        </p:spPr>
        <p:txBody>
          <a:bodyPr>
            <a:normAutofit fontScale="92500" lnSpcReduction="20000"/>
          </a:bodyPr>
          <a:lstStyle/>
          <a:p>
            <a:r>
              <a:rPr lang="en-GB"/>
              <a:t>Avoid overloading working memory</a:t>
            </a:r>
          </a:p>
          <a:p>
            <a:r>
              <a:rPr lang="en-GB"/>
              <a:t>Is it suitably broken down?</a:t>
            </a:r>
          </a:p>
          <a:p>
            <a:r>
              <a:rPr lang="en-GB"/>
              <a:t>Do students have the background knowledge to make sense?</a:t>
            </a:r>
          </a:p>
          <a:p>
            <a:r>
              <a:rPr lang="en-GB"/>
              <a:t>Build in clear links to what is already known</a:t>
            </a:r>
          </a:p>
          <a:p>
            <a:r>
              <a:rPr lang="en-GB"/>
              <a:t>Avoid extraneous cognitive load (</a:t>
            </a:r>
            <a:r>
              <a:rPr lang="en-GB" err="1"/>
              <a:t>eg</a:t>
            </a:r>
            <a:r>
              <a:rPr lang="en-GB"/>
              <a:t> ‘busy’ slides and worksheets</a:t>
            </a:r>
          </a:p>
          <a:p>
            <a:r>
              <a:rPr lang="en-GB"/>
              <a:t>Practice your explanations ahead of giving them. </a:t>
            </a:r>
          </a:p>
          <a:p>
            <a:endParaRPr lang="en-GB"/>
          </a:p>
        </p:txBody>
      </p:sp>
      <p:sp>
        <p:nvSpPr>
          <p:cNvPr id="4" name="Content Placeholder 2">
            <a:extLst>
              <a:ext uri="{FF2B5EF4-FFF2-40B4-BE49-F238E27FC236}">
                <a16:creationId xmlns:a16="http://schemas.microsoft.com/office/drawing/2014/main" id="{50413AE6-DAD8-4ECB-B787-0CFE22F3F96C}"/>
              </a:ext>
            </a:extLst>
          </p:cNvPr>
          <p:cNvSpPr>
            <a:spLocks noGrp="1"/>
          </p:cNvSpPr>
          <p:nvPr/>
        </p:nvSpPr>
        <p:spPr>
          <a:xfrm>
            <a:off x="152911" y="1896145"/>
            <a:ext cx="3995637" cy="3704402"/>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100">
                <a:latin typeface="Century Gothic" panose="020B0502020202020204" pitchFamily="34" charset="0"/>
              </a:rPr>
              <a:t>Osgowch orlwytho’r cof gweithredol</a:t>
            </a:r>
          </a:p>
          <a:p>
            <a:r>
              <a:rPr lang="cy-GB" sz="2100">
                <a:latin typeface="Century Gothic" panose="020B0502020202020204" pitchFamily="34" charset="0"/>
              </a:rPr>
              <a:t>A ydy wedi cael ei dorri i lawr yn briodol?</a:t>
            </a:r>
          </a:p>
          <a:p>
            <a:r>
              <a:rPr lang="cy-GB" sz="2100">
                <a:latin typeface="Century Gothic" panose="020B0502020202020204" pitchFamily="34" charset="0"/>
              </a:rPr>
              <a:t>A oes gan fyfyrwyr y wybodaeth gefndirol i wneud synnwyr ohono? </a:t>
            </a:r>
          </a:p>
          <a:p>
            <a:r>
              <a:rPr lang="cy-GB" sz="2100">
                <a:latin typeface="Century Gothic" panose="020B0502020202020204" pitchFamily="34" charset="0"/>
              </a:rPr>
              <a:t>Adeiladwch gan ddefnyddio cysylltiadau clir â’r hyn a ŵyr yn barod</a:t>
            </a:r>
          </a:p>
          <a:p>
            <a:r>
              <a:rPr lang="cy-GB" sz="2100">
                <a:latin typeface="Century Gothic" panose="020B0502020202020204" pitchFamily="34" charset="0"/>
              </a:rPr>
              <a:t>Osgowch lwyth allanol (e.e. sleidiau a thaflenni gwaith ‘prysur’)</a:t>
            </a:r>
          </a:p>
          <a:p>
            <a:r>
              <a:rPr lang="cy-GB" sz="2100">
                <a:latin typeface="Century Gothic" panose="020B0502020202020204" pitchFamily="34" charset="0"/>
              </a:rPr>
              <a:t>Ymarferwch eich esboniadau cyn eu rhoi. </a:t>
            </a:r>
          </a:p>
          <a:p>
            <a:endParaRPr lang="en-GB"/>
          </a:p>
        </p:txBody>
      </p:sp>
    </p:spTree>
    <p:extLst>
      <p:ext uri="{BB962C8B-B14F-4D97-AF65-F5344CB8AC3E}">
        <p14:creationId xmlns:p14="http://schemas.microsoft.com/office/powerpoint/2010/main" val="4201708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ea typeface="+mj-lt"/>
                <a:cs typeface="+mj-lt"/>
              </a:rPr>
              <a:t>Rhagor o ddarllen</a:t>
            </a:r>
            <a:endParaRPr lang="en-GB">
              <a:ea typeface="+mj-lt"/>
              <a:cs typeface="+mj-lt"/>
            </a:endParaRPr>
          </a:p>
          <a:p>
            <a:r>
              <a:rPr lang="en-GB"/>
              <a:t>More reading</a:t>
            </a:r>
          </a:p>
        </p:txBody>
      </p:sp>
      <p:sp>
        <p:nvSpPr>
          <p:cNvPr id="3" name="Content Placeholder 2"/>
          <p:cNvSpPr>
            <a:spLocks noGrp="1"/>
          </p:cNvSpPr>
          <p:nvPr>
            <p:ph idx="1"/>
          </p:nvPr>
        </p:nvSpPr>
        <p:spPr>
          <a:xfrm>
            <a:off x="268664" y="1825625"/>
            <a:ext cx="8509575" cy="3575934"/>
          </a:xfrm>
        </p:spPr>
        <p:txBody>
          <a:bodyPr/>
          <a:lstStyle/>
          <a:p>
            <a:r>
              <a:rPr lang="en-GB">
                <a:hlinkClick r:id="rId3"/>
              </a:rPr>
              <a:t>https://impact.chartered.college/article/shibli-cognitive-load-theory-classroom/</a:t>
            </a:r>
            <a:endParaRPr lang="en-GB"/>
          </a:p>
          <a:p>
            <a:r>
              <a:rPr lang="en-GB">
                <a:hlinkClick r:id="rId4"/>
              </a:rPr>
              <a:t>https://researchschool.org.uk/durrington/news/cognitive-load-theory-and-what-it-means-for-classroom-teachers</a:t>
            </a:r>
            <a:endParaRPr lang="en-GB"/>
          </a:p>
          <a:p>
            <a:r>
              <a:rPr lang="en-GB">
                <a:hlinkClick r:id="rId5"/>
              </a:rPr>
              <a:t>https://researched.org.uk/cognitive-load-theory-in-the-classroom/</a:t>
            </a:r>
            <a:endParaRPr lang="en-GB"/>
          </a:p>
          <a:p>
            <a:endParaRPr lang="en-GB"/>
          </a:p>
        </p:txBody>
      </p:sp>
    </p:spTree>
    <p:extLst>
      <p:ext uri="{BB962C8B-B14F-4D97-AF65-F5344CB8AC3E}">
        <p14:creationId xmlns:p14="http://schemas.microsoft.com/office/powerpoint/2010/main" val="3714425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Anawsterau dymunol</a:t>
            </a:r>
            <a:endParaRPr lang="en-GB">
              <a:ea typeface="+mj-lt"/>
              <a:cs typeface="+mj-lt"/>
            </a:endParaRPr>
          </a:p>
          <a:p>
            <a:r>
              <a:rPr lang="en-GB" b="1"/>
              <a:t>Desirable difficulties</a:t>
            </a:r>
            <a:endParaRPr lang="en-GB"/>
          </a:p>
        </p:txBody>
      </p:sp>
      <p:sp>
        <p:nvSpPr>
          <p:cNvPr id="3" name="Content Placeholder 2"/>
          <p:cNvSpPr>
            <a:spLocks noGrp="1"/>
          </p:cNvSpPr>
          <p:nvPr>
            <p:ph idx="1"/>
          </p:nvPr>
        </p:nvSpPr>
        <p:spPr/>
        <p:txBody>
          <a:bodyPr/>
          <a:lstStyle/>
          <a:p>
            <a:r>
              <a:rPr lang="en-GB"/>
              <a:t>Bjork (1994)</a:t>
            </a:r>
          </a:p>
        </p:txBody>
      </p:sp>
      <p:pic>
        <p:nvPicPr>
          <p:cNvPr id="4" name="XPllm-gtrMM"/>
          <p:cNvPicPr>
            <a:picLocks noRot="1" noChangeAspect="1"/>
          </p:cNvPicPr>
          <p:nvPr>
            <a:videoFile r:link="rId1"/>
          </p:nvPr>
        </p:nvPicPr>
        <p:blipFill>
          <a:blip r:embed="rId4"/>
          <a:stretch>
            <a:fillRect/>
          </a:stretch>
        </p:blipFill>
        <p:spPr>
          <a:xfrm>
            <a:off x="3871864" y="2076835"/>
            <a:ext cx="4136796" cy="2539788"/>
          </a:xfrm>
          <a:prstGeom prst="rect">
            <a:avLst/>
          </a:prstGeom>
        </p:spPr>
      </p:pic>
      <p:sp>
        <p:nvSpPr>
          <p:cNvPr id="5" name="TextBox 4">
            <a:extLst>
              <a:ext uri="{FF2B5EF4-FFF2-40B4-BE49-F238E27FC236}">
                <a16:creationId xmlns:a16="http://schemas.microsoft.com/office/drawing/2014/main" id="{9F47C586-AFDE-4ED1-B8B9-9E7457177CE8}"/>
              </a:ext>
            </a:extLst>
          </p:cNvPr>
          <p:cNvSpPr txBox="1"/>
          <p:nvPr/>
        </p:nvSpPr>
        <p:spPr>
          <a:xfrm>
            <a:off x="619812" y="5026843"/>
            <a:ext cx="60425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5"/>
              </a:rPr>
              <a:t>https://www.youtube.com/watch?v=XPllm-gtrMM</a:t>
            </a:r>
            <a:r>
              <a:rPr lang="en-US"/>
              <a:t> </a:t>
            </a:r>
          </a:p>
        </p:txBody>
      </p:sp>
    </p:spTree>
    <p:extLst>
      <p:ext uri="{BB962C8B-B14F-4D97-AF65-F5344CB8AC3E}">
        <p14:creationId xmlns:p14="http://schemas.microsoft.com/office/powerpoint/2010/main" val="3805332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EB71-42B0-6EE8-664E-082AD2543B77}"/>
              </a:ext>
            </a:extLst>
          </p:cNvPr>
          <p:cNvSpPr>
            <a:spLocks noGrp="1"/>
          </p:cNvSpPr>
          <p:nvPr>
            <p:ph type="title"/>
          </p:nvPr>
        </p:nvSpPr>
        <p:spPr>
          <a:xfrm>
            <a:off x="2403" y="1009516"/>
            <a:ext cx="3913919" cy="702681"/>
          </a:xfrm>
        </p:spPr>
        <p:txBody>
          <a:bodyPr anchor="b">
            <a:normAutofit fontScale="90000"/>
          </a:bodyPr>
          <a:lstStyle/>
          <a:p>
            <a:r>
              <a:rPr lang="en-US" sz="4050" err="1">
                <a:latin typeface="Century Gothic"/>
              </a:rPr>
              <a:t>Trafodaeth</a:t>
            </a:r>
            <a:r>
              <a:rPr lang="en-US" sz="4050">
                <a:latin typeface="Century Gothic"/>
              </a:rPr>
              <a:t> / Discussion</a:t>
            </a:r>
            <a:endParaRPr lang="en-US" sz="4050"/>
          </a:p>
        </p:txBody>
      </p:sp>
      <p:sp>
        <p:nvSpPr>
          <p:cNvPr id="3" name="Content Placeholder 2">
            <a:extLst>
              <a:ext uri="{FF2B5EF4-FFF2-40B4-BE49-F238E27FC236}">
                <a16:creationId xmlns:a16="http://schemas.microsoft.com/office/drawing/2014/main" id="{CD4125D0-6F89-CC2D-FCDC-FD1593A4C213}"/>
              </a:ext>
            </a:extLst>
          </p:cNvPr>
          <p:cNvSpPr>
            <a:spLocks noGrp="1"/>
          </p:cNvSpPr>
          <p:nvPr>
            <p:ph idx="1"/>
          </p:nvPr>
        </p:nvSpPr>
        <p:spPr>
          <a:xfrm>
            <a:off x="3823015" y="732484"/>
            <a:ext cx="4894766" cy="3326423"/>
          </a:xfrm>
        </p:spPr>
        <p:txBody>
          <a:bodyPr vert="horz" lIns="91440" tIns="45720" rIns="91440" bIns="45720" rtlCol="0" anchor="t">
            <a:noAutofit/>
          </a:bodyPr>
          <a:lstStyle/>
          <a:p>
            <a:pPr marL="0" indent="0">
              <a:buNone/>
            </a:pPr>
            <a:r>
              <a:rPr lang="en-GB" sz="1600">
                <a:latin typeface="Century Gothic"/>
              </a:rPr>
              <a:t>Yn </a:t>
            </a:r>
            <a:r>
              <a:rPr lang="en-GB" sz="1600" err="1">
                <a:latin typeface="Century Gothic"/>
              </a:rPr>
              <a:t>eich</a:t>
            </a:r>
            <a:r>
              <a:rPr lang="en-GB" sz="1600">
                <a:latin typeface="Century Gothic"/>
              </a:rPr>
              <a:t> </a:t>
            </a:r>
            <a:r>
              <a:rPr lang="en-GB" sz="1600" err="1">
                <a:latin typeface="Century Gothic"/>
              </a:rPr>
              <a:t>grwpiau</a:t>
            </a:r>
            <a:r>
              <a:rPr lang="en-GB" sz="1600">
                <a:latin typeface="Century Gothic"/>
              </a:rPr>
              <a:t>, </a:t>
            </a:r>
            <a:r>
              <a:rPr lang="en-GB" sz="1600" err="1">
                <a:latin typeface="Century Gothic"/>
              </a:rPr>
              <a:t>trafodwch</a:t>
            </a:r>
            <a:r>
              <a:rPr lang="en-GB" sz="1600">
                <a:latin typeface="Century Gothic"/>
              </a:rPr>
              <a:t> </a:t>
            </a:r>
            <a:r>
              <a:rPr lang="en-GB" sz="1600" err="1">
                <a:latin typeface="Century Gothic"/>
              </a:rPr>
              <a:t>ymarferion</a:t>
            </a:r>
            <a:r>
              <a:rPr lang="en-GB" sz="1600">
                <a:latin typeface="Century Gothic"/>
              </a:rPr>
              <a:t> </a:t>
            </a:r>
            <a:r>
              <a:rPr lang="en-GB" sz="1600" err="1">
                <a:latin typeface="Century Gothic"/>
              </a:rPr>
              <a:t>dosbarth</a:t>
            </a:r>
            <a:r>
              <a:rPr lang="en-GB" sz="1600">
                <a:latin typeface="Century Gothic"/>
              </a:rPr>
              <a:t> all </a:t>
            </a:r>
            <a:r>
              <a:rPr lang="en-GB" sz="1600" err="1">
                <a:latin typeface="Century Gothic"/>
              </a:rPr>
              <a:t>gynhyrchu</a:t>
            </a:r>
            <a:r>
              <a:rPr lang="en-GB" sz="1600">
                <a:latin typeface="Century Gothic"/>
              </a:rPr>
              <a:t> </a:t>
            </a:r>
            <a:r>
              <a:rPr lang="en-GB" sz="1600" err="1">
                <a:latin typeface="Century Gothic"/>
              </a:rPr>
              <a:t>anawsterau</a:t>
            </a:r>
            <a:r>
              <a:rPr lang="en-GB" sz="1600">
                <a:latin typeface="Century Gothic"/>
              </a:rPr>
              <a:t> </a:t>
            </a:r>
            <a:r>
              <a:rPr lang="en-GB" sz="1600" err="1">
                <a:latin typeface="Century Gothic"/>
              </a:rPr>
              <a:t>annymunol</a:t>
            </a:r>
            <a:endParaRPr lang="en-GB" sz="1600">
              <a:latin typeface="Century Gothic"/>
            </a:endParaRPr>
          </a:p>
          <a:p>
            <a:pPr marL="0" indent="0">
              <a:buNone/>
            </a:pPr>
            <a:endParaRPr lang="en-GB" sz="1600">
              <a:latin typeface="Century Gothic"/>
            </a:endParaRPr>
          </a:p>
          <a:p>
            <a:pPr marL="0" indent="0">
              <a:buNone/>
            </a:pPr>
            <a:r>
              <a:rPr lang="en-GB" sz="1600" err="1">
                <a:latin typeface="Century Gothic"/>
              </a:rPr>
              <a:t>Ystyriwch</a:t>
            </a:r>
            <a:r>
              <a:rPr lang="en-GB" sz="1600">
                <a:latin typeface="Century Gothic"/>
              </a:rPr>
              <a:t> </a:t>
            </a:r>
            <a:r>
              <a:rPr lang="en-GB" sz="1600" err="1">
                <a:latin typeface="Century Gothic"/>
              </a:rPr>
              <a:t>sut</a:t>
            </a:r>
            <a:r>
              <a:rPr lang="en-GB" sz="1600">
                <a:latin typeface="Century Gothic"/>
              </a:rPr>
              <a:t> a </a:t>
            </a:r>
            <a:r>
              <a:rPr lang="en-GB" sz="1600" err="1">
                <a:latin typeface="Century Gothic"/>
              </a:rPr>
              <a:t>pham</a:t>
            </a:r>
            <a:r>
              <a:rPr lang="en-GB" sz="1600">
                <a:latin typeface="Century Gothic"/>
              </a:rPr>
              <a:t> </a:t>
            </a:r>
            <a:r>
              <a:rPr lang="en-GB" sz="1600" err="1">
                <a:latin typeface="Century Gothic"/>
              </a:rPr>
              <a:t>allai</a:t>
            </a:r>
            <a:r>
              <a:rPr lang="en-GB" sz="1600">
                <a:latin typeface="Century Gothic"/>
              </a:rPr>
              <a:t> </a:t>
            </a:r>
            <a:r>
              <a:rPr lang="en-GB" sz="1600" err="1">
                <a:latin typeface="Century Gothic"/>
              </a:rPr>
              <a:t>rhian</a:t>
            </a:r>
            <a:r>
              <a:rPr lang="en-GB" sz="1600">
                <a:latin typeface="Century Gothic"/>
              </a:rPr>
              <a:t> </a:t>
            </a:r>
            <a:r>
              <a:rPr lang="en-GB" sz="1600" err="1">
                <a:latin typeface="Century Gothic"/>
              </a:rPr>
              <a:t>ddigwydd</a:t>
            </a:r>
            <a:r>
              <a:rPr lang="en-GB" sz="1600">
                <a:latin typeface="Century Gothic"/>
              </a:rPr>
              <a:t> </a:t>
            </a:r>
            <a:r>
              <a:rPr lang="en-GB" sz="1600" err="1">
                <a:latin typeface="Century Gothic"/>
              </a:rPr>
              <a:t>mewn</a:t>
            </a:r>
            <a:r>
              <a:rPr lang="en-GB" sz="1600">
                <a:latin typeface="Century Gothic"/>
              </a:rPr>
              <a:t> </a:t>
            </a:r>
            <a:r>
              <a:rPr lang="en-GB" sz="1600" err="1">
                <a:latin typeface="Century Gothic"/>
              </a:rPr>
              <a:t>gwahanol</a:t>
            </a:r>
            <a:r>
              <a:rPr lang="en-GB" sz="1600">
                <a:latin typeface="Century Gothic"/>
              </a:rPr>
              <a:t> </a:t>
            </a:r>
            <a:r>
              <a:rPr lang="en-GB" sz="1600" err="1">
                <a:latin typeface="Century Gothic"/>
              </a:rPr>
              <a:t>ardaloedd</a:t>
            </a:r>
            <a:r>
              <a:rPr lang="en-GB" sz="1600">
                <a:latin typeface="Century Gothic"/>
              </a:rPr>
              <a:t> </a:t>
            </a:r>
            <a:r>
              <a:rPr lang="en-GB" sz="1600" err="1">
                <a:latin typeface="Century Gothic"/>
              </a:rPr>
              <a:t>o'r</a:t>
            </a:r>
            <a:r>
              <a:rPr lang="en-GB" sz="1600">
                <a:latin typeface="Century Gothic"/>
              </a:rPr>
              <a:t> </a:t>
            </a:r>
            <a:r>
              <a:rPr lang="en-GB" sz="1600" err="1">
                <a:latin typeface="Century Gothic"/>
              </a:rPr>
              <a:t>cwricwlwm</a:t>
            </a:r>
            <a:r>
              <a:rPr lang="en-GB" sz="1600">
                <a:latin typeface="Century Gothic"/>
              </a:rPr>
              <a:t>.</a:t>
            </a:r>
          </a:p>
          <a:p>
            <a:pPr marL="0" indent="0">
              <a:buNone/>
            </a:pPr>
            <a:endParaRPr lang="en-GB" sz="1600">
              <a:latin typeface="Century Gothic"/>
            </a:endParaRPr>
          </a:p>
          <a:p>
            <a:pPr marL="0" indent="0">
              <a:buNone/>
            </a:pPr>
            <a:r>
              <a:rPr lang="en-GB" sz="1600">
                <a:latin typeface="Century Gothic"/>
              </a:rPr>
              <a:t>In groups, discuss classroom practices that may produce undesirable difficulties</a:t>
            </a:r>
            <a:endParaRPr lang="en-GB" sz="1600"/>
          </a:p>
          <a:p>
            <a:pPr marL="0" indent="0">
              <a:buNone/>
            </a:pPr>
            <a:endParaRPr lang="en-GB" sz="1600"/>
          </a:p>
          <a:p>
            <a:pPr marL="0" indent="0">
              <a:buNone/>
            </a:pPr>
            <a:r>
              <a:rPr lang="en-GB" sz="1600">
                <a:latin typeface="Century Gothic"/>
              </a:rPr>
              <a:t>Consider different curriculum areas – how and why could these occur?</a:t>
            </a:r>
          </a:p>
          <a:p>
            <a:endParaRPr lang="en-GB" sz="1600"/>
          </a:p>
          <a:p>
            <a:pPr marL="0" indent="0">
              <a:buNone/>
            </a:pPr>
            <a:endParaRPr lang="en-GB" sz="1600"/>
          </a:p>
          <a:p>
            <a:pPr marL="0" indent="0">
              <a:buNone/>
            </a:pPr>
            <a:r>
              <a:rPr lang="en-GB" sz="1600" err="1">
                <a:latin typeface="Century Gothic"/>
              </a:rPr>
              <a:t>Darllen</a:t>
            </a:r>
            <a:r>
              <a:rPr lang="en-GB" sz="1600">
                <a:latin typeface="Century Gothic"/>
              </a:rPr>
              <a:t> </a:t>
            </a:r>
            <a:r>
              <a:rPr lang="en-GB" sz="1600" err="1">
                <a:latin typeface="Century Gothic"/>
              </a:rPr>
              <a:t>pellach</a:t>
            </a:r>
            <a:r>
              <a:rPr lang="en-GB" sz="1600">
                <a:latin typeface="Century Gothic"/>
              </a:rPr>
              <a:t> / Further reading:</a:t>
            </a:r>
          </a:p>
          <a:p>
            <a:pPr marL="0" indent="0">
              <a:buNone/>
            </a:pPr>
            <a:r>
              <a:rPr lang="en-GB" sz="1600">
                <a:latin typeface="Century Gothic"/>
                <a:hlinkClick r:id="rId2"/>
              </a:rPr>
              <a:t>https://researchschool.org.uk/durrington/news/bjorks-desirable-difficulties/</a:t>
            </a:r>
            <a:endParaRPr lang="en-GB" sz="1600">
              <a:latin typeface="Century Gothic"/>
            </a:endParaRPr>
          </a:p>
          <a:p>
            <a:pPr marL="0" indent="0">
              <a:buNone/>
            </a:pPr>
            <a:r>
              <a:rPr lang="en-GB" sz="1600">
                <a:latin typeface="Century Gothic"/>
                <a:hlinkClick r:id="rId3"/>
              </a:rPr>
              <a:t>https://bold.expert/desirable-difficulties-in-learning/</a:t>
            </a:r>
            <a:endParaRPr lang="en-GB" sz="1600">
              <a:latin typeface="Century Gothic"/>
            </a:endParaRPr>
          </a:p>
          <a:p>
            <a:pPr marL="0" indent="0">
              <a:buNone/>
            </a:pPr>
            <a:endParaRPr lang="en-GB" sz="1650"/>
          </a:p>
          <a:p>
            <a:pPr marL="0" indent="0">
              <a:buNone/>
            </a:pPr>
            <a:endParaRPr lang="en-GB" sz="1650"/>
          </a:p>
        </p:txBody>
      </p:sp>
      <p:pic>
        <p:nvPicPr>
          <p:cNvPr id="5" name="Picture 4">
            <a:extLst>
              <a:ext uri="{FF2B5EF4-FFF2-40B4-BE49-F238E27FC236}">
                <a16:creationId xmlns:a16="http://schemas.microsoft.com/office/drawing/2014/main" id="{A757138E-DBA8-1377-C9E0-7E93C70762ED}"/>
              </a:ext>
            </a:extLst>
          </p:cNvPr>
          <p:cNvPicPr>
            <a:picLocks noChangeAspect="1"/>
          </p:cNvPicPr>
          <p:nvPr/>
        </p:nvPicPr>
        <p:blipFill>
          <a:blip r:embed="rId4">
            <a:extLst>
              <a:ext uri="{837473B0-CC2E-450A-ABE3-18F120FF3D39}">
                <a1611:picAttrSrcUrl xmlns:a1611="http://schemas.microsoft.com/office/drawing/2016/11/main" r:id="rId5"/>
              </a:ext>
            </a:extLst>
          </a:blip>
          <a:srcRect l="28778" r="28778"/>
          <a:stretch/>
        </p:blipFill>
        <p:spPr>
          <a:xfrm>
            <a:off x="1" y="857257"/>
            <a:ext cx="3493008" cy="51434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Box 3">
            <a:extLst>
              <a:ext uri="{FF2B5EF4-FFF2-40B4-BE49-F238E27FC236}">
                <a16:creationId xmlns:a16="http://schemas.microsoft.com/office/drawing/2014/main" id="{C6DFB8D0-9FCD-4977-019F-D8D4DCDABA5C}"/>
              </a:ext>
            </a:extLst>
          </p:cNvPr>
          <p:cNvSpPr txBox="1"/>
          <p:nvPr/>
        </p:nvSpPr>
        <p:spPr>
          <a:xfrm>
            <a:off x="1" y="6000750"/>
            <a:ext cx="3493008" cy="196208"/>
          </a:xfrm>
          <a:prstGeom prst="rect">
            <a:avLst/>
          </a:prstGeom>
          <a:noFill/>
        </p:spPr>
        <p:txBody>
          <a:bodyPr wrap="square" rtlCol="0">
            <a:spAutoFit/>
          </a:bodyPr>
          <a:lstStyle/>
          <a:p>
            <a:r>
              <a:rPr lang="en-GB" sz="675">
                <a:hlinkClick r:id="rId5" tooltip="https://www.aliem.com/2016/team-based-learning-2016-jgme-aliem-hot-topics-in-medical-education/"/>
              </a:rPr>
              <a:t>This Photo</a:t>
            </a:r>
            <a:r>
              <a:rPr lang="en-GB" sz="675"/>
              <a:t> by Unknown Author is licensed under </a:t>
            </a:r>
            <a:r>
              <a:rPr lang="en-GB" sz="675">
                <a:hlinkClick r:id="rId6" tooltip="https://creativecommons.org/licenses/by-nc-nd/3.0/"/>
              </a:rPr>
              <a:t>CC BY-NC-ND</a:t>
            </a:r>
            <a:endParaRPr lang="en-GB" sz="675"/>
          </a:p>
        </p:txBody>
      </p:sp>
    </p:spTree>
    <p:extLst>
      <p:ext uri="{BB962C8B-B14F-4D97-AF65-F5344CB8AC3E}">
        <p14:creationId xmlns:p14="http://schemas.microsoft.com/office/powerpoint/2010/main" val="351830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a:t>Checking in…</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268665" y="2226469"/>
            <a:ext cx="4417635" cy="2681951"/>
          </a:xfrm>
        </p:spPr>
        <p:txBody>
          <a:bodyPr>
            <a:normAutofit lnSpcReduction="10000"/>
          </a:bodyPr>
          <a:lstStyle/>
          <a:p>
            <a:pPr marL="0" indent="0">
              <a:buNone/>
            </a:pPr>
            <a:r>
              <a:rPr lang="en-GB" b="1"/>
              <a:t>Learning should be not too hard, and not too easy. </a:t>
            </a:r>
            <a:br>
              <a:rPr lang="en-GB" i="1"/>
            </a:br>
            <a:r>
              <a:rPr lang="en-GB" i="1"/>
              <a:t>We should organise and sequence learning to make the most of the way human beings learn. </a:t>
            </a:r>
            <a:br>
              <a:rPr lang="en-GB" i="1"/>
            </a:br>
            <a:r>
              <a:rPr lang="en-GB" i="1"/>
              <a:t>Being aware of how your brain works can guard against build in weaknesses.</a:t>
            </a:r>
          </a:p>
          <a:p>
            <a:pPr marL="0" indent="0">
              <a:buNone/>
            </a:pPr>
            <a:endParaRPr lang="en-GB" i="1"/>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2226469"/>
            <a:ext cx="3173024" cy="243567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a:t>Cognitive Load</a:t>
            </a:r>
          </a:p>
          <a:p>
            <a:pPr marL="0" indent="0">
              <a:buNone/>
            </a:pPr>
            <a:r>
              <a:rPr lang="en-GB" sz="2100" b="1"/>
              <a:t>Desirable difficulties</a:t>
            </a:r>
          </a:p>
          <a:p>
            <a:pPr marL="0" indent="0">
              <a:buNone/>
            </a:pPr>
            <a:r>
              <a:rPr lang="en-GB" sz="2100"/>
              <a:t>Schema</a:t>
            </a:r>
          </a:p>
          <a:p>
            <a:pPr marL="0" indent="0">
              <a:buNone/>
            </a:pPr>
            <a:r>
              <a:rPr lang="en-GB" sz="2100"/>
              <a:t>Dual Coding</a:t>
            </a:r>
          </a:p>
          <a:p>
            <a:pPr marL="0" indent="0">
              <a:buNone/>
            </a:pPr>
            <a:r>
              <a:rPr lang="en-GB" sz="2100"/>
              <a:t>Retrieval practice</a:t>
            </a:r>
          </a:p>
          <a:p>
            <a:pPr marL="0" indent="0">
              <a:buNone/>
            </a:pPr>
            <a:r>
              <a:rPr lang="en-GB" sz="2100"/>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1056663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fontScale="90000"/>
          </a:bodyPr>
          <a:lstStyle/>
          <a:p>
            <a:pPr algn="ctr"/>
            <a:r>
              <a:rPr lang="en-US" sz="4950">
                <a:latin typeface="Century Gothic"/>
              </a:rPr>
              <a:t>Sut </a:t>
            </a:r>
            <a:r>
              <a:rPr lang="en-US" sz="4950" err="1">
                <a:latin typeface="Century Gothic"/>
              </a:rPr>
              <a:t>mae'r</a:t>
            </a:r>
            <a:r>
              <a:rPr lang="en-US" sz="4950">
                <a:latin typeface="Century Gothic"/>
              </a:rPr>
              <a:t> </a:t>
            </a:r>
            <a:r>
              <a:rPr lang="en-US" sz="4950" err="1">
                <a:latin typeface="Century Gothic"/>
              </a:rPr>
              <a:t>cof</a:t>
            </a:r>
            <a:r>
              <a:rPr lang="en-US" sz="4950">
                <a:latin typeface="Century Gothic"/>
              </a:rPr>
              <a:t> </a:t>
            </a:r>
            <a:r>
              <a:rPr lang="en-US" sz="4950" err="1">
                <a:latin typeface="Century Gothic"/>
              </a:rPr>
              <a:t>yn</a:t>
            </a:r>
            <a:r>
              <a:rPr lang="en-US" sz="4950">
                <a:latin typeface="Century Gothic"/>
              </a:rPr>
              <a:t> </a:t>
            </a:r>
            <a:r>
              <a:rPr lang="en-US" sz="4950" err="1">
                <a:latin typeface="Century Gothic"/>
              </a:rPr>
              <a:t>gweithio</a:t>
            </a:r>
            <a:r>
              <a:rPr lang="en-US" sz="4950">
                <a:latin typeface="Century Gothic"/>
              </a:rPr>
              <a:t>?</a:t>
            </a:r>
            <a:br>
              <a:rPr lang="en-US" sz="4950">
                <a:latin typeface="Century Gothic"/>
              </a:rPr>
            </a:br>
            <a:r>
              <a:rPr lang="en-US" sz="4950">
                <a:latin typeface="Century Gothic"/>
              </a:rPr>
              <a:t>How does memory work?</a:t>
            </a:r>
          </a:p>
        </p:txBody>
      </p:sp>
      <p:sp>
        <p:nvSpPr>
          <p:cNvPr id="10" name="Content Placeholder 9">
            <a:extLst>
              <a:ext uri="{FF2B5EF4-FFF2-40B4-BE49-F238E27FC236}">
                <a16:creationId xmlns:a16="http://schemas.microsoft.com/office/drawing/2014/main" id="{8FFD8B97-3412-4897-52BF-28B17C150B3C}"/>
              </a:ext>
            </a:extLst>
          </p:cNvPr>
          <p:cNvSpPr>
            <a:spLocks noGrp="1"/>
          </p:cNvSpPr>
          <p:nvPr>
            <p:ph idx="10"/>
          </p:nvPr>
        </p:nvSpPr>
        <p:spPr>
          <a:xfrm>
            <a:off x="4792287" y="2659673"/>
            <a:ext cx="4083048" cy="1354016"/>
          </a:xfrm>
        </p:spPr>
        <p:txBody>
          <a:bodyPr vert="horz" lIns="91440" tIns="45720" rIns="91440" bIns="45720" rtlCol="0" anchor="t">
            <a:normAutofit fontScale="77500" lnSpcReduction="20000"/>
          </a:bodyPr>
          <a:lstStyle/>
          <a:p>
            <a:pPr marL="0" indent="0">
              <a:buNone/>
            </a:pPr>
            <a:r>
              <a:rPr lang="en-GB" err="1">
                <a:latin typeface="Century Gothic"/>
              </a:rPr>
              <a:t>Mae'r</a:t>
            </a:r>
            <a:r>
              <a:rPr lang="en-GB">
                <a:latin typeface="Century Gothic"/>
              </a:rPr>
              <a:t> </a:t>
            </a:r>
            <a:r>
              <a:rPr lang="en-GB" err="1">
                <a:latin typeface="Century Gothic"/>
              </a:rPr>
              <a:t>cof</a:t>
            </a:r>
            <a:r>
              <a:rPr lang="en-GB">
                <a:latin typeface="Century Gothic"/>
              </a:rPr>
              <a:t> </a:t>
            </a:r>
            <a:r>
              <a:rPr lang="en-GB" err="1">
                <a:latin typeface="Century Gothic"/>
              </a:rPr>
              <a:t>gweithio</a:t>
            </a:r>
            <a:r>
              <a:rPr lang="en-GB">
                <a:latin typeface="Century Gothic"/>
              </a:rPr>
              <a:t> </a:t>
            </a:r>
            <a:r>
              <a:rPr lang="en-GB" err="1">
                <a:latin typeface="Century Gothic"/>
              </a:rPr>
              <a:t>yn</a:t>
            </a:r>
            <a:r>
              <a:rPr lang="en-GB">
                <a:latin typeface="Century Gothic"/>
              </a:rPr>
              <a:t> </a:t>
            </a:r>
            <a:r>
              <a:rPr lang="en-GB" err="1">
                <a:latin typeface="Century Gothic"/>
              </a:rPr>
              <a:t>gyfyngedig</a:t>
            </a:r>
            <a:r>
              <a:rPr lang="en-GB">
                <a:latin typeface="Century Gothic"/>
              </a:rPr>
              <a:t> </a:t>
            </a:r>
            <a:endParaRPr lang="en-US"/>
          </a:p>
          <a:p>
            <a:pPr marL="0" indent="0">
              <a:buNone/>
            </a:pPr>
            <a:r>
              <a:rPr lang="en-GB" err="1">
                <a:latin typeface="Century Gothic"/>
              </a:rPr>
              <a:t>Nid</a:t>
            </a:r>
            <a:r>
              <a:rPr lang="en-GB">
                <a:latin typeface="Century Gothic"/>
              </a:rPr>
              <a:t> </a:t>
            </a:r>
            <a:r>
              <a:rPr lang="en-GB" err="1">
                <a:latin typeface="Century Gothic"/>
              </a:rPr>
              <a:t>yw</a:t>
            </a:r>
            <a:r>
              <a:rPr lang="en-GB">
                <a:latin typeface="Century Gothic"/>
              </a:rPr>
              <a:t> </a:t>
            </a:r>
            <a:r>
              <a:rPr lang="en-GB" err="1">
                <a:latin typeface="Century Gothic"/>
              </a:rPr>
              <a:t>cof</a:t>
            </a:r>
            <a:r>
              <a:rPr lang="en-GB">
                <a:latin typeface="Century Gothic"/>
              </a:rPr>
              <a:t> </a:t>
            </a:r>
            <a:r>
              <a:rPr lang="en-GB" err="1">
                <a:latin typeface="Century Gothic"/>
              </a:rPr>
              <a:t>tymor</a:t>
            </a:r>
            <a:r>
              <a:rPr lang="en-GB">
                <a:latin typeface="Century Gothic"/>
              </a:rPr>
              <a:t> hir </a:t>
            </a:r>
            <a:r>
              <a:rPr lang="en-GB" err="1">
                <a:latin typeface="Century Gothic"/>
              </a:rPr>
              <a:t>yn</a:t>
            </a:r>
            <a:r>
              <a:rPr lang="en-GB">
                <a:latin typeface="Century Gothic"/>
              </a:rPr>
              <a:t> </a:t>
            </a:r>
            <a:r>
              <a:rPr lang="en-GB" err="1">
                <a:latin typeface="Century Gothic"/>
              </a:rPr>
              <a:t>gyfynedig</a:t>
            </a:r>
            <a:endParaRPr lang="en-US" err="1"/>
          </a:p>
          <a:p>
            <a:pPr marL="0" indent="0">
              <a:buNone/>
            </a:pPr>
            <a:endParaRPr lang="en-GB">
              <a:latin typeface="Century Gothic"/>
            </a:endParaRPr>
          </a:p>
          <a:p>
            <a:pPr marL="0" indent="0">
              <a:buNone/>
            </a:pPr>
            <a:r>
              <a:rPr lang="en-GB">
                <a:latin typeface="Century Gothic"/>
              </a:rPr>
              <a:t>Working memory is limited</a:t>
            </a:r>
            <a:endParaRPr lang="en-GB"/>
          </a:p>
          <a:p>
            <a:pPr marL="0" indent="0">
              <a:buNone/>
            </a:pPr>
            <a:r>
              <a:rPr lang="en-GB"/>
              <a:t>Long term memory is not</a:t>
            </a:r>
          </a:p>
        </p:txBody>
      </p:sp>
      <p:sp>
        <p:nvSpPr>
          <p:cNvPr id="6" name="TextBox 5">
            <a:extLst>
              <a:ext uri="{FF2B5EF4-FFF2-40B4-BE49-F238E27FC236}">
                <a16:creationId xmlns:a16="http://schemas.microsoft.com/office/drawing/2014/main" id="{E99228AF-9D5E-9FAF-4EE3-7EA5287BAD5C}"/>
              </a:ext>
            </a:extLst>
          </p:cNvPr>
          <p:cNvSpPr txBox="1"/>
          <p:nvPr/>
        </p:nvSpPr>
        <p:spPr>
          <a:xfrm>
            <a:off x="165567" y="4833574"/>
            <a:ext cx="4572000" cy="300082"/>
          </a:xfrm>
          <a:prstGeom prst="rect">
            <a:avLst/>
          </a:prstGeom>
          <a:noFill/>
        </p:spPr>
        <p:txBody>
          <a:bodyPr wrap="square">
            <a:spAutoFit/>
          </a:bodyPr>
          <a:lstStyle/>
          <a:p>
            <a:r>
              <a:rPr lang="en-GB" sz="1350"/>
              <a:t>Image credit: </a:t>
            </a:r>
            <a:r>
              <a:rPr lang="en-GB" sz="1350">
                <a:hlinkClick r:id="rId3"/>
              </a:rPr>
              <a:t>https://www.olicav.com/#/posters/</a:t>
            </a:r>
            <a:r>
              <a:rPr lang="en-GB" sz="1350"/>
              <a:t> </a:t>
            </a:r>
          </a:p>
        </p:txBody>
      </p:sp>
      <p:pic>
        <p:nvPicPr>
          <p:cNvPr id="1026" name="Picture 2" descr="Willingham's simple memory model">
            <a:extLst>
              <a:ext uri="{FF2B5EF4-FFF2-40B4-BE49-F238E27FC236}">
                <a16:creationId xmlns:a16="http://schemas.microsoft.com/office/drawing/2014/main" id="{864D5FFB-C4AB-3A78-01E5-5FBC6116F7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793" y="2125267"/>
            <a:ext cx="3831530" cy="270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851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302242" y="2354005"/>
            <a:ext cx="3608496" cy="2549948"/>
          </a:xfrm>
          <a:prstGeom prst="rect">
            <a:avLst/>
          </a:prstGeom>
        </p:spPr>
      </p:pic>
      <p:pic>
        <p:nvPicPr>
          <p:cNvPr id="5" name="Content Placeholder 3"/>
          <p:cNvPicPr>
            <a:picLocks noChangeAspect="1"/>
          </p:cNvPicPr>
          <p:nvPr/>
        </p:nvPicPr>
        <p:blipFill rotWithShape="1">
          <a:blip r:embed="rId3">
            <a:extLst>
              <a:ext uri="{28A0092B-C50C-407E-A947-70E740481C1C}">
                <a14:useLocalDpi xmlns:a14="http://schemas.microsoft.com/office/drawing/2010/main" val="0"/>
              </a:ext>
            </a:extLst>
          </a:blip>
          <a:srcRect l="6604" t="38994" r="80903" b="24224"/>
          <a:stretch/>
        </p:blipFill>
        <p:spPr>
          <a:xfrm>
            <a:off x="4845101" y="2199615"/>
            <a:ext cx="1299831" cy="2704338"/>
          </a:xfrm>
          <a:prstGeom prst="rect">
            <a:avLst/>
          </a:prstGeom>
        </p:spPr>
      </p:pic>
      <p:sp>
        <p:nvSpPr>
          <p:cNvPr id="6" name="TextBox 5">
            <a:extLst>
              <a:ext uri="{FF2B5EF4-FFF2-40B4-BE49-F238E27FC236}">
                <a16:creationId xmlns:a16="http://schemas.microsoft.com/office/drawing/2014/main" id="{E99228AF-9D5E-9FAF-4EE3-7EA5287BAD5C}"/>
              </a:ext>
            </a:extLst>
          </p:cNvPr>
          <p:cNvSpPr txBox="1"/>
          <p:nvPr/>
        </p:nvSpPr>
        <p:spPr>
          <a:xfrm>
            <a:off x="165567" y="4833574"/>
            <a:ext cx="4572000" cy="300082"/>
          </a:xfrm>
          <a:prstGeom prst="rect">
            <a:avLst/>
          </a:prstGeom>
          <a:noFill/>
        </p:spPr>
        <p:txBody>
          <a:bodyPr wrap="square">
            <a:spAutoFit/>
          </a:bodyPr>
          <a:lstStyle/>
          <a:p>
            <a:r>
              <a:rPr lang="en-GB" sz="1350"/>
              <a:t>Image credit: </a:t>
            </a:r>
            <a:r>
              <a:rPr lang="en-GB" sz="1350">
                <a:hlinkClick r:id="rId4"/>
              </a:rPr>
              <a:t>https://www.olicav.com/#/posters/</a:t>
            </a:r>
            <a:r>
              <a:rPr lang="en-GB" sz="1350"/>
              <a:t> </a:t>
            </a:r>
          </a:p>
        </p:txBody>
      </p:sp>
      <p:pic>
        <p:nvPicPr>
          <p:cNvPr id="7" name="Content Placeholder 3">
            <a:extLst>
              <a:ext uri="{FF2B5EF4-FFF2-40B4-BE49-F238E27FC236}">
                <a16:creationId xmlns:a16="http://schemas.microsoft.com/office/drawing/2014/main" id="{92A53782-AAD0-1DF9-8EDC-C7ED180615D9}"/>
              </a:ext>
            </a:extLst>
          </p:cNvPr>
          <p:cNvPicPr>
            <a:picLocks noChangeAspect="1"/>
          </p:cNvPicPr>
          <p:nvPr/>
        </p:nvPicPr>
        <p:blipFill rotWithShape="1">
          <a:blip r:embed="rId3">
            <a:extLst>
              <a:ext uri="{28A0092B-C50C-407E-A947-70E740481C1C}">
                <a14:useLocalDpi xmlns:a14="http://schemas.microsoft.com/office/drawing/2010/main" val="0"/>
              </a:ext>
            </a:extLst>
          </a:blip>
          <a:srcRect l="75893" t="30800" b="19894"/>
          <a:stretch/>
        </p:blipFill>
        <p:spPr>
          <a:xfrm>
            <a:off x="6692434" y="2094524"/>
            <a:ext cx="2086706" cy="3016050"/>
          </a:xfrm>
          <a:prstGeom prst="rect">
            <a:avLst/>
          </a:prstGeom>
        </p:spPr>
      </p:pic>
      <p:sp>
        <p:nvSpPr>
          <p:cNvPr id="9" name="Title 1">
            <a:extLst>
              <a:ext uri="{FF2B5EF4-FFF2-40B4-BE49-F238E27FC236}">
                <a16:creationId xmlns:a16="http://schemas.microsoft.com/office/drawing/2014/main" id="{F1222E9E-E3CF-1C39-96B4-9FF5AB6252C7}"/>
              </a:ext>
            </a:extLst>
          </p:cNvPr>
          <p:cNvSpPr>
            <a:spLocks noGrp="1"/>
          </p:cNvSpPr>
          <p:nvPr>
            <p:ph type="title"/>
          </p:nvPr>
        </p:nvSpPr>
        <p:spPr>
          <a:xfrm>
            <a:off x="268665" y="365126"/>
            <a:ext cx="8611385" cy="1325563"/>
          </a:xfrm>
        </p:spPr>
        <p:txBody>
          <a:bodyPr/>
          <a:lstStyle/>
          <a:p>
            <a:r>
              <a:rPr lang="en-GB" err="1"/>
              <a:t>Sgema</a:t>
            </a:r>
            <a:br>
              <a:rPr lang="en-GB"/>
            </a:br>
            <a:r>
              <a:rPr lang="en-GB"/>
              <a:t>Schema</a:t>
            </a:r>
          </a:p>
        </p:txBody>
      </p:sp>
    </p:spTree>
    <p:extLst>
      <p:ext uri="{BB962C8B-B14F-4D97-AF65-F5344CB8AC3E}">
        <p14:creationId xmlns:p14="http://schemas.microsoft.com/office/powerpoint/2010/main" val="514696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fontScale="90000"/>
          </a:bodyPr>
          <a:lstStyle/>
          <a:p>
            <a:r>
              <a:rPr lang="en-US" sz="4950" err="1"/>
              <a:t>Sgema</a:t>
            </a:r>
            <a:br>
              <a:rPr lang="en-US" sz="4950"/>
            </a:br>
            <a:r>
              <a:rPr lang="en-US" sz="4950"/>
              <a:t>Schema</a:t>
            </a:r>
          </a:p>
        </p:txBody>
      </p:sp>
      <p:sp>
        <p:nvSpPr>
          <p:cNvPr id="11" name="Content Placeholder 10">
            <a:extLst>
              <a:ext uri="{FF2B5EF4-FFF2-40B4-BE49-F238E27FC236}">
                <a16:creationId xmlns:a16="http://schemas.microsoft.com/office/drawing/2014/main" id="{21C66CAE-AEF5-3F3C-74E0-39F259E223AC}"/>
              </a:ext>
            </a:extLst>
          </p:cNvPr>
          <p:cNvSpPr>
            <a:spLocks noGrp="1"/>
          </p:cNvSpPr>
          <p:nvPr>
            <p:ph idx="10"/>
          </p:nvPr>
        </p:nvSpPr>
        <p:spPr>
          <a:xfrm>
            <a:off x="5565531" y="2226469"/>
            <a:ext cx="3309804" cy="2681951"/>
          </a:xfrm>
        </p:spPr>
        <p:txBody>
          <a:bodyPr/>
          <a:lstStyle/>
          <a:p>
            <a:pPr marL="0" indent="0">
              <a:buNone/>
            </a:pPr>
            <a:r>
              <a:rPr lang="en-GB"/>
              <a:t>SOLO Taxonomy (Biggs and Collis, 1982)</a:t>
            </a:r>
          </a:p>
        </p:txBody>
      </p:sp>
      <p:pic>
        <p:nvPicPr>
          <p:cNvPr id="2050" name="Picture 2" descr="SOLO Taxonomy — HookED">
            <a:extLst>
              <a:ext uri="{FF2B5EF4-FFF2-40B4-BE49-F238E27FC236}">
                <a16:creationId xmlns:a16="http://schemas.microsoft.com/office/drawing/2014/main" id="{1A2DC251-7441-7B03-62F6-E18B849B2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032" y="2696628"/>
            <a:ext cx="4796431" cy="162479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67FC95-8470-0C96-608C-EB1044419055}"/>
              </a:ext>
            </a:extLst>
          </p:cNvPr>
          <p:cNvSpPr txBox="1"/>
          <p:nvPr/>
        </p:nvSpPr>
        <p:spPr>
          <a:xfrm>
            <a:off x="5291483" y="4772028"/>
            <a:ext cx="4572000" cy="300082"/>
          </a:xfrm>
          <a:prstGeom prst="rect">
            <a:avLst/>
          </a:prstGeom>
          <a:noFill/>
        </p:spPr>
        <p:txBody>
          <a:bodyPr wrap="square">
            <a:spAutoFit/>
          </a:bodyPr>
          <a:lstStyle/>
          <a:p>
            <a:r>
              <a:rPr lang="en-GB" sz="1350"/>
              <a:t>Image credit: </a:t>
            </a:r>
            <a:r>
              <a:rPr lang="en-GB" sz="1350">
                <a:hlinkClick r:id="rId4"/>
              </a:rPr>
              <a:t>https://pamhook.com/solo-taxonomy/</a:t>
            </a:r>
            <a:r>
              <a:rPr lang="en-GB" sz="1350"/>
              <a:t>  </a:t>
            </a:r>
          </a:p>
        </p:txBody>
      </p:sp>
    </p:spTree>
    <p:extLst>
      <p:ext uri="{BB962C8B-B14F-4D97-AF65-F5344CB8AC3E}">
        <p14:creationId xmlns:p14="http://schemas.microsoft.com/office/powerpoint/2010/main" val="2135819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a:bodyPr>
          <a:lstStyle/>
          <a:p>
            <a:r>
              <a:rPr lang="en-US" sz="4950"/>
              <a:t>Schema</a:t>
            </a:r>
          </a:p>
        </p:txBody>
      </p:sp>
      <p:sp>
        <p:nvSpPr>
          <p:cNvPr id="11" name="Content Placeholder 10">
            <a:extLst>
              <a:ext uri="{FF2B5EF4-FFF2-40B4-BE49-F238E27FC236}">
                <a16:creationId xmlns:a16="http://schemas.microsoft.com/office/drawing/2014/main" id="{21C66CAE-AEF5-3F3C-74E0-39F259E223AC}"/>
              </a:ext>
            </a:extLst>
          </p:cNvPr>
          <p:cNvSpPr>
            <a:spLocks noGrp="1"/>
          </p:cNvSpPr>
          <p:nvPr>
            <p:ph idx="10"/>
          </p:nvPr>
        </p:nvSpPr>
        <p:spPr>
          <a:xfrm>
            <a:off x="5565531" y="2226469"/>
            <a:ext cx="3309804" cy="2681951"/>
          </a:xfrm>
        </p:spPr>
        <p:txBody>
          <a:bodyPr/>
          <a:lstStyle/>
          <a:p>
            <a:pPr marL="0" indent="0">
              <a:buNone/>
            </a:pPr>
            <a:r>
              <a:rPr lang="en-GB"/>
              <a:t>SOLO Taxonomy (Biggs and Collis, 1982)</a:t>
            </a:r>
          </a:p>
        </p:txBody>
      </p:sp>
      <p:pic>
        <p:nvPicPr>
          <p:cNvPr id="2050" name="Picture 2" descr="SOLO Taxonomy — HookED">
            <a:extLst>
              <a:ext uri="{FF2B5EF4-FFF2-40B4-BE49-F238E27FC236}">
                <a16:creationId xmlns:a16="http://schemas.microsoft.com/office/drawing/2014/main" id="{1A2DC251-7441-7B03-62F6-E18B849B2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032" y="2696628"/>
            <a:ext cx="4796431" cy="162479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67FC95-8470-0C96-608C-EB1044419055}"/>
              </a:ext>
            </a:extLst>
          </p:cNvPr>
          <p:cNvSpPr txBox="1"/>
          <p:nvPr/>
        </p:nvSpPr>
        <p:spPr>
          <a:xfrm>
            <a:off x="5291483" y="4772028"/>
            <a:ext cx="4572000" cy="300082"/>
          </a:xfrm>
          <a:prstGeom prst="rect">
            <a:avLst/>
          </a:prstGeom>
          <a:noFill/>
        </p:spPr>
        <p:txBody>
          <a:bodyPr wrap="square">
            <a:spAutoFit/>
          </a:bodyPr>
          <a:lstStyle/>
          <a:p>
            <a:r>
              <a:rPr lang="en-GB" sz="1350"/>
              <a:t>Image credit: </a:t>
            </a:r>
            <a:r>
              <a:rPr lang="en-GB" sz="1350">
                <a:hlinkClick r:id="rId4"/>
              </a:rPr>
              <a:t>https://pamhook.com/solo-taxonomy/</a:t>
            </a:r>
            <a:r>
              <a:rPr lang="en-GB" sz="1350"/>
              <a:t>  </a:t>
            </a:r>
          </a:p>
        </p:txBody>
      </p:sp>
    </p:spTree>
    <p:extLst>
      <p:ext uri="{BB962C8B-B14F-4D97-AF65-F5344CB8AC3E}">
        <p14:creationId xmlns:p14="http://schemas.microsoft.com/office/powerpoint/2010/main" val="2562573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9A12-EDAF-2C5F-897D-C1AF9F2F220D}"/>
              </a:ext>
            </a:extLst>
          </p:cNvPr>
          <p:cNvSpPr>
            <a:spLocks noGrp="1"/>
          </p:cNvSpPr>
          <p:nvPr>
            <p:ph type="title"/>
          </p:nvPr>
        </p:nvSpPr>
        <p:spPr/>
        <p:txBody>
          <a:bodyPr>
            <a:normAutofit fontScale="90000"/>
          </a:bodyPr>
          <a:lstStyle/>
          <a:p>
            <a:pPr algn="ctr"/>
            <a:r>
              <a:rPr lang="en-GB">
                <a:latin typeface="Century Gothic"/>
              </a:rPr>
              <a:t>Putting it to the test!</a:t>
            </a:r>
            <a:br>
              <a:rPr lang="en-GB">
                <a:latin typeface="Century Gothic"/>
              </a:rPr>
            </a:br>
            <a:br>
              <a:rPr lang="en-GB"/>
            </a:br>
            <a:r>
              <a:rPr lang="en-GB">
                <a:latin typeface="Century Gothic"/>
              </a:rPr>
              <a:t>Beth am i ni </a:t>
            </a:r>
            <a:r>
              <a:rPr lang="en-GB" err="1">
                <a:latin typeface="Century Gothic"/>
              </a:rPr>
              <a:t>brofi</a:t>
            </a:r>
            <a:r>
              <a:rPr lang="en-GB">
                <a:latin typeface="Century Gothic"/>
              </a:rPr>
              <a:t>?!</a:t>
            </a:r>
            <a:endParaRPr lang="en-GB"/>
          </a:p>
        </p:txBody>
      </p:sp>
    </p:spTree>
    <p:extLst>
      <p:ext uri="{BB962C8B-B14F-4D97-AF65-F5344CB8AC3E}">
        <p14:creationId xmlns:p14="http://schemas.microsoft.com/office/powerpoint/2010/main" val="3126466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87237" y="1231324"/>
            <a:ext cx="5742276" cy="4258649"/>
          </a:xfrm>
        </p:spPr>
        <p:txBody>
          <a:bodyPr>
            <a:normAutofit/>
          </a:bodyPr>
          <a:lstStyle/>
          <a:p>
            <a:pPr marL="0" indent="0" algn="ctr">
              <a:buNone/>
            </a:pPr>
            <a:r>
              <a:rPr lang="en-GB" sz="3375" b="1"/>
              <a:t>X B </a:t>
            </a:r>
            <a:r>
              <a:rPr lang="en-GB" sz="3375" b="1" err="1"/>
              <a:t>B</a:t>
            </a:r>
            <a:endParaRPr lang="en-GB" sz="3375" b="1"/>
          </a:p>
          <a:p>
            <a:pPr marL="0" indent="0" algn="ctr">
              <a:buNone/>
            </a:pPr>
            <a:r>
              <a:rPr lang="en-GB" sz="3375" b="1"/>
              <a:t>C P H</a:t>
            </a:r>
          </a:p>
          <a:p>
            <a:pPr marL="0" indent="0" algn="ctr">
              <a:buNone/>
            </a:pPr>
            <a:r>
              <a:rPr lang="en-GB" sz="3375" b="1"/>
              <a:t>D F B</a:t>
            </a:r>
          </a:p>
          <a:p>
            <a:pPr marL="0" indent="0" algn="ctr">
              <a:buNone/>
            </a:pPr>
            <a:r>
              <a:rPr lang="en-GB" sz="3375" b="1"/>
              <a:t>I N H</a:t>
            </a:r>
          </a:p>
          <a:p>
            <a:pPr marL="0" indent="0" algn="ctr">
              <a:buNone/>
            </a:pPr>
            <a:r>
              <a:rPr lang="en-GB" sz="3375" b="1"/>
              <a:t>S </a:t>
            </a:r>
            <a:r>
              <a:rPr lang="en-GB" sz="3375" b="1" err="1"/>
              <a:t>S</a:t>
            </a:r>
            <a:r>
              <a:rPr lang="en-GB" sz="3375" b="1"/>
              <a:t> K</a:t>
            </a:r>
          </a:p>
          <a:p>
            <a:pPr marL="0" indent="0" algn="ctr">
              <a:buNone/>
            </a:pPr>
            <a:r>
              <a:rPr lang="en-GB" sz="3375" b="1"/>
              <a:t>Y T V</a:t>
            </a:r>
          </a:p>
        </p:txBody>
      </p:sp>
    </p:spTree>
    <p:extLst>
      <p:ext uri="{BB962C8B-B14F-4D97-AF65-F5344CB8AC3E}">
        <p14:creationId xmlns:p14="http://schemas.microsoft.com/office/powerpoint/2010/main" val="1003017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3565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87237" y="1231324"/>
            <a:ext cx="5742276" cy="4258649"/>
          </a:xfrm>
        </p:spPr>
        <p:txBody>
          <a:bodyPr>
            <a:normAutofit/>
          </a:bodyPr>
          <a:lstStyle/>
          <a:p>
            <a:pPr marL="0" indent="0" algn="ctr">
              <a:buNone/>
            </a:pPr>
            <a:r>
              <a:rPr lang="en-GB" sz="3375" b="1"/>
              <a:t>X </a:t>
            </a:r>
            <a:br>
              <a:rPr lang="en-GB" sz="3375" b="1"/>
            </a:br>
            <a:r>
              <a:rPr lang="en-GB" sz="3375" b="1"/>
              <a:t>B </a:t>
            </a:r>
            <a:r>
              <a:rPr lang="en-GB" sz="3375" b="1" err="1"/>
              <a:t>B</a:t>
            </a:r>
            <a:r>
              <a:rPr lang="en-GB" sz="3375" b="1"/>
              <a:t> C </a:t>
            </a:r>
            <a:br>
              <a:rPr lang="en-GB" sz="3375" b="1"/>
            </a:br>
            <a:r>
              <a:rPr lang="en-GB" sz="3375" b="1"/>
              <a:t>P H D </a:t>
            </a:r>
          </a:p>
          <a:p>
            <a:pPr marL="0" indent="0" algn="ctr">
              <a:buNone/>
            </a:pPr>
            <a:r>
              <a:rPr lang="en-GB" sz="3375" b="1"/>
              <a:t>F B I </a:t>
            </a:r>
          </a:p>
          <a:p>
            <a:pPr marL="0" indent="0" algn="ctr">
              <a:buNone/>
            </a:pPr>
            <a:r>
              <a:rPr lang="en-GB" sz="3375" b="1"/>
              <a:t>N H S </a:t>
            </a:r>
          </a:p>
          <a:p>
            <a:pPr marL="0" indent="0" algn="ctr">
              <a:buNone/>
            </a:pPr>
            <a:r>
              <a:rPr lang="en-GB" sz="3375" b="1"/>
              <a:t>S K Y T V</a:t>
            </a:r>
          </a:p>
        </p:txBody>
      </p:sp>
    </p:spTree>
    <p:extLst>
      <p:ext uri="{BB962C8B-B14F-4D97-AF65-F5344CB8AC3E}">
        <p14:creationId xmlns:p14="http://schemas.microsoft.com/office/powerpoint/2010/main" val="3479626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71125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87236" y="1231324"/>
            <a:ext cx="2524991" cy="4258649"/>
          </a:xfrm>
        </p:spPr>
        <p:txBody>
          <a:bodyPr>
            <a:normAutofit/>
          </a:bodyPr>
          <a:lstStyle/>
          <a:p>
            <a:pPr marL="0" indent="0" algn="ctr">
              <a:buNone/>
            </a:pPr>
            <a:r>
              <a:rPr lang="en-GB" sz="3375" b="1"/>
              <a:t>X B </a:t>
            </a:r>
            <a:r>
              <a:rPr lang="en-GB" sz="3375" b="1" err="1"/>
              <a:t>B</a:t>
            </a:r>
            <a:endParaRPr lang="en-GB" sz="3375" b="1"/>
          </a:p>
          <a:p>
            <a:pPr marL="0" indent="0" algn="ctr">
              <a:buNone/>
            </a:pPr>
            <a:r>
              <a:rPr lang="en-GB" sz="3375" b="1"/>
              <a:t>C P H</a:t>
            </a:r>
          </a:p>
          <a:p>
            <a:pPr marL="0" indent="0" algn="ctr">
              <a:buNone/>
            </a:pPr>
            <a:r>
              <a:rPr lang="en-GB" sz="3375" b="1"/>
              <a:t>D F B</a:t>
            </a:r>
          </a:p>
          <a:p>
            <a:pPr marL="0" indent="0" algn="ctr">
              <a:buNone/>
            </a:pPr>
            <a:r>
              <a:rPr lang="en-GB" sz="3375" b="1"/>
              <a:t>I N H</a:t>
            </a:r>
          </a:p>
          <a:p>
            <a:pPr marL="0" indent="0" algn="ctr">
              <a:buNone/>
            </a:pPr>
            <a:r>
              <a:rPr lang="en-GB" sz="3375" b="1"/>
              <a:t>S </a:t>
            </a:r>
            <a:r>
              <a:rPr lang="en-GB" sz="3375" b="1" err="1"/>
              <a:t>S</a:t>
            </a:r>
            <a:r>
              <a:rPr lang="en-GB" sz="3375" b="1"/>
              <a:t> K</a:t>
            </a:r>
          </a:p>
          <a:p>
            <a:pPr marL="0" indent="0" algn="ctr">
              <a:buNone/>
            </a:pPr>
            <a:r>
              <a:rPr lang="en-GB" sz="3375" b="1"/>
              <a:t>Y T V</a:t>
            </a:r>
          </a:p>
        </p:txBody>
      </p:sp>
      <p:sp>
        <p:nvSpPr>
          <p:cNvPr id="4" name="Content Placeholder 2"/>
          <p:cNvSpPr txBox="1">
            <a:spLocks/>
          </p:cNvSpPr>
          <p:nvPr/>
        </p:nvSpPr>
        <p:spPr>
          <a:xfrm>
            <a:off x="4468091" y="1309256"/>
            <a:ext cx="3616037" cy="4258649"/>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375" b="1"/>
              <a:t>X </a:t>
            </a:r>
            <a:br>
              <a:rPr lang="en-GB" sz="3375" b="1"/>
            </a:br>
            <a:r>
              <a:rPr lang="en-GB" sz="3375" b="1"/>
              <a:t>B </a:t>
            </a:r>
            <a:r>
              <a:rPr lang="en-GB" sz="3375" b="1" err="1"/>
              <a:t>B</a:t>
            </a:r>
            <a:r>
              <a:rPr lang="en-GB" sz="3375" b="1"/>
              <a:t> C </a:t>
            </a:r>
            <a:br>
              <a:rPr lang="en-GB" sz="3375" b="1"/>
            </a:br>
            <a:r>
              <a:rPr lang="en-GB" sz="3375" b="1"/>
              <a:t>P H D </a:t>
            </a:r>
          </a:p>
          <a:p>
            <a:pPr marL="0" indent="0" algn="ctr">
              <a:buNone/>
            </a:pPr>
            <a:r>
              <a:rPr lang="en-GB" sz="3375" b="1"/>
              <a:t>F B I </a:t>
            </a:r>
          </a:p>
          <a:p>
            <a:pPr marL="0" indent="0" algn="ctr">
              <a:buNone/>
            </a:pPr>
            <a:r>
              <a:rPr lang="en-GB" sz="3375" b="1"/>
              <a:t>N H S </a:t>
            </a:r>
          </a:p>
          <a:p>
            <a:pPr marL="0" indent="0" algn="ctr">
              <a:buNone/>
            </a:pPr>
            <a:r>
              <a:rPr lang="en-GB" sz="3375" b="1"/>
              <a:t>S K Y T V</a:t>
            </a:r>
          </a:p>
        </p:txBody>
      </p:sp>
      <p:sp>
        <p:nvSpPr>
          <p:cNvPr id="2" name="TextBox 1"/>
          <p:cNvSpPr txBox="1"/>
          <p:nvPr/>
        </p:nvSpPr>
        <p:spPr>
          <a:xfrm>
            <a:off x="6569853" y="4736656"/>
            <a:ext cx="2497158" cy="300082"/>
          </a:xfrm>
          <a:prstGeom prst="rect">
            <a:avLst/>
          </a:prstGeom>
          <a:noFill/>
        </p:spPr>
        <p:txBody>
          <a:bodyPr wrap="none" rtlCol="0">
            <a:spAutoFit/>
          </a:bodyPr>
          <a:lstStyle/>
          <a:p>
            <a:r>
              <a:rPr lang="en-GB" sz="1350"/>
              <a:t>Adapted from Willingham (2009)</a:t>
            </a:r>
          </a:p>
        </p:txBody>
      </p:sp>
    </p:spTree>
    <p:extLst>
      <p:ext uri="{BB962C8B-B14F-4D97-AF65-F5344CB8AC3E}">
        <p14:creationId xmlns:p14="http://schemas.microsoft.com/office/powerpoint/2010/main" val="204899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fade">
                                      <p:cBhvr>
                                        <p:cTn id="25" dur="500"/>
                                        <p:tgtEl>
                                          <p:spTgt spid="4">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500"/>
                                        <p:tgtEl>
                                          <p:spTgt spid="4">
                                            <p:txEl>
                                              <p:pRg st="1" end="1"/>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fade">
                                      <p:cBhvr>
                                        <p:cTn id="31" dur="500"/>
                                        <p:tgtEl>
                                          <p:spTgt spid="4">
                                            <p:txEl>
                                              <p:pRg st="2" end="2"/>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Codio Deuol</a:t>
            </a:r>
            <a:endParaRPr lang="en-GB">
              <a:ea typeface="+mj-lt"/>
              <a:cs typeface="+mj-lt"/>
            </a:endParaRPr>
          </a:p>
          <a:p>
            <a:r>
              <a:rPr lang="en-GB" b="1"/>
              <a:t>Dual Coding</a:t>
            </a:r>
            <a:endParaRPr lang="en-GB"/>
          </a:p>
        </p:txBody>
      </p:sp>
      <p:sp>
        <p:nvSpPr>
          <p:cNvPr id="3" name="Content Placeholder 2"/>
          <p:cNvSpPr>
            <a:spLocks noGrp="1"/>
          </p:cNvSpPr>
          <p:nvPr>
            <p:ph idx="1"/>
          </p:nvPr>
        </p:nvSpPr>
        <p:spPr>
          <a:xfrm>
            <a:off x="4792287" y="1831893"/>
            <a:ext cx="4083048" cy="3575934"/>
          </a:xfrm>
        </p:spPr>
        <p:txBody>
          <a:bodyPr>
            <a:normAutofit/>
          </a:bodyPr>
          <a:lstStyle/>
          <a:p>
            <a:r>
              <a:rPr lang="en-GB" err="1"/>
              <a:t>Paivio</a:t>
            </a:r>
            <a:r>
              <a:rPr lang="en-GB"/>
              <a:t> (1971)</a:t>
            </a:r>
          </a:p>
          <a:p>
            <a:pPr lvl="1"/>
            <a:r>
              <a:rPr lang="en-GB"/>
              <a:t>Two channels – Verbal and Visual</a:t>
            </a:r>
          </a:p>
          <a:p>
            <a:pPr lvl="1"/>
            <a:r>
              <a:rPr lang="en-GB"/>
              <a:t>Separate, but ‘associate connections’ are possible by pairing words and images</a:t>
            </a:r>
          </a:p>
          <a:p>
            <a:pPr lvl="1"/>
            <a:endParaRPr lang="en-GB"/>
          </a:p>
          <a:p>
            <a:r>
              <a:rPr lang="en-GB"/>
              <a:t>Larkin &amp; Simon (1987)</a:t>
            </a:r>
          </a:p>
          <a:p>
            <a:pPr marL="457200" lvl="1" indent="0">
              <a:buNone/>
            </a:pPr>
            <a:r>
              <a:rPr lang="en-GB"/>
              <a:t>The visual argument – well constructed diagrams more efficient that text</a:t>
            </a:r>
          </a:p>
          <a:p>
            <a:pPr lvl="1"/>
            <a:endParaRPr lang="en-GB"/>
          </a:p>
        </p:txBody>
      </p:sp>
      <p:sp>
        <p:nvSpPr>
          <p:cNvPr id="4" name="Content Placeholder 2">
            <a:extLst>
              <a:ext uri="{FF2B5EF4-FFF2-40B4-BE49-F238E27FC236}">
                <a16:creationId xmlns:a16="http://schemas.microsoft.com/office/drawing/2014/main" id="{62AA51D0-ADF4-40E5-8080-FC49AA84CA80}"/>
              </a:ext>
            </a:extLst>
          </p:cNvPr>
          <p:cNvSpPr>
            <a:spLocks noGrp="1"/>
          </p:cNvSpPr>
          <p:nvPr/>
        </p:nvSpPr>
        <p:spPr>
          <a:xfrm>
            <a:off x="268665" y="1863862"/>
            <a:ext cx="3677693" cy="346827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a:latin typeface="Century Gothic" panose="020B0502020202020204" pitchFamily="34" charset="0"/>
              </a:rPr>
              <a:t>Paivio (1971)</a:t>
            </a:r>
          </a:p>
          <a:p>
            <a:pPr lvl="1"/>
            <a:r>
              <a:rPr lang="cy-GB">
                <a:latin typeface="Century Gothic" panose="020B0502020202020204" pitchFamily="34" charset="0"/>
              </a:rPr>
              <a:t>Dwy sianel – Geiriol a Gweledol </a:t>
            </a:r>
          </a:p>
          <a:p>
            <a:pPr lvl="1"/>
            <a:r>
              <a:rPr lang="cy-GB">
                <a:latin typeface="Century Gothic" panose="020B0502020202020204" pitchFamily="34" charset="0"/>
              </a:rPr>
              <a:t>Mae’n bosibl cael cysylltiadau ar wahân ond ‘cysylltiol’ drwy baru geiriau a delweddau. </a:t>
            </a:r>
          </a:p>
          <a:p>
            <a:pPr lvl="1"/>
            <a:endParaRPr lang="cy-GB">
              <a:latin typeface="Century Gothic" panose="020B0502020202020204" pitchFamily="34" charset="0"/>
            </a:endParaRPr>
          </a:p>
          <a:p>
            <a:r>
              <a:rPr lang="cy-GB">
                <a:latin typeface="Century Gothic" panose="020B0502020202020204" pitchFamily="34" charset="0"/>
              </a:rPr>
              <a:t>Larkin &amp; Simon (1987)</a:t>
            </a:r>
          </a:p>
          <a:p>
            <a:pPr marL="457200" lvl="1" indent="0">
              <a:buNone/>
            </a:pPr>
            <a:r>
              <a:rPr lang="cy-GB">
                <a:latin typeface="Century Gothic" panose="020B0502020202020204" pitchFamily="34" charset="0"/>
              </a:rPr>
              <a:t>Y ddadl weledol – mae diagramau sydd wedi’u creu yn dda yn fwy effeithiol na thestun.</a:t>
            </a:r>
          </a:p>
          <a:p>
            <a:pPr lvl="1"/>
            <a:endParaRPr lang="en-GB">
              <a:latin typeface="Century Gothic" panose="020B0502020202020204" pitchFamily="34" charset="0"/>
            </a:endParaRPr>
          </a:p>
        </p:txBody>
      </p:sp>
    </p:spTree>
    <p:extLst>
      <p:ext uri="{BB962C8B-B14F-4D97-AF65-F5344CB8AC3E}">
        <p14:creationId xmlns:p14="http://schemas.microsoft.com/office/powerpoint/2010/main" val="23666356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8664" y="1825625"/>
            <a:ext cx="8432573" cy="3575934"/>
          </a:xfrm>
        </p:spPr>
        <p:txBody>
          <a:bodyPr vert="horz" lIns="91440" tIns="45720" rIns="91440" bIns="45720" rtlCol="0" anchor="t">
            <a:normAutofit/>
          </a:bodyPr>
          <a:lstStyle/>
          <a:p>
            <a:pPr>
              <a:buNone/>
            </a:pPr>
            <a:r>
              <a:rPr lang="cy-GB">
                <a:ea typeface="+mn-lt"/>
                <a:cs typeface="+mn-lt"/>
              </a:rPr>
              <a:t>Mae’r tair sleid nesaf wedi’u cymryd o waith </a:t>
            </a:r>
            <a:r>
              <a:rPr lang="cy-GB" err="1">
                <a:ea typeface="+mn-lt"/>
                <a:cs typeface="+mn-lt"/>
              </a:rPr>
              <a:t>Cavioli</a:t>
            </a:r>
            <a:r>
              <a:rPr lang="cy-GB">
                <a:ea typeface="+mn-lt"/>
                <a:cs typeface="+mn-lt"/>
              </a:rPr>
              <a:t> (2019) </a:t>
            </a:r>
            <a:r>
              <a:rPr lang="cy-GB" i="1" err="1">
                <a:ea typeface="+mn-lt"/>
                <a:cs typeface="+mn-lt"/>
              </a:rPr>
              <a:t>Dual</a:t>
            </a:r>
            <a:r>
              <a:rPr lang="cy-GB" i="1">
                <a:ea typeface="+mn-lt"/>
                <a:cs typeface="+mn-lt"/>
              </a:rPr>
              <a:t> </a:t>
            </a:r>
            <a:r>
              <a:rPr lang="cy-GB" i="1" err="1">
                <a:ea typeface="+mn-lt"/>
                <a:cs typeface="+mn-lt"/>
              </a:rPr>
              <a:t>Coding</a:t>
            </a:r>
            <a:r>
              <a:rPr lang="cy-GB" i="1">
                <a:ea typeface="+mn-lt"/>
                <a:cs typeface="+mn-lt"/>
              </a:rPr>
              <a:t> </a:t>
            </a:r>
            <a:r>
              <a:rPr lang="cy-GB" i="1" err="1">
                <a:ea typeface="+mn-lt"/>
                <a:cs typeface="+mn-lt"/>
              </a:rPr>
              <a:t>with</a:t>
            </a:r>
            <a:r>
              <a:rPr lang="cy-GB" i="1">
                <a:ea typeface="+mn-lt"/>
                <a:cs typeface="+mn-lt"/>
              </a:rPr>
              <a:t> </a:t>
            </a:r>
            <a:r>
              <a:rPr lang="cy-GB" i="1" err="1">
                <a:ea typeface="+mn-lt"/>
                <a:cs typeface="+mn-lt"/>
              </a:rPr>
              <a:t>Teachers</a:t>
            </a:r>
            <a:r>
              <a:rPr lang="cy-GB">
                <a:ea typeface="+mn-lt"/>
                <a:cs typeface="+mn-lt"/>
              </a:rPr>
              <a:t> - </a:t>
            </a:r>
            <a:r>
              <a:rPr lang="cy-GB">
                <a:ea typeface="+mn-lt"/>
                <a:cs typeface="+mn-lt"/>
                <a:hlinkClick r:id="rId3"/>
              </a:rPr>
              <a:t>https://www.olicav.com/#/powerpoints/</a:t>
            </a:r>
            <a:endParaRPr lang="en-GB">
              <a:ea typeface="+mn-lt"/>
              <a:cs typeface="+mn-lt"/>
            </a:endParaRPr>
          </a:p>
          <a:p>
            <a:pPr marL="0" indent="0">
              <a:buNone/>
            </a:pPr>
            <a:endParaRPr lang="en-GB"/>
          </a:p>
          <a:p>
            <a:pPr marL="0" indent="0">
              <a:buNone/>
            </a:pPr>
            <a:r>
              <a:rPr lang="en-GB"/>
              <a:t>Next three slides are taken from </a:t>
            </a:r>
            <a:r>
              <a:rPr lang="en-GB" err="1"/>
              <a:t>Cavioli</a:t>
            </a:r>
            <a:r>
              <a:rPr lang="en-GB"/>
              <a:t> (2019) </a:t>
            </a:r>
            <a:r>
              <a:rPr lang="en-GB" i="1"/>
              <a:t>Dual Coding with Teachers</a:t>
            </a:r>
            <a:r>
              <a:rPr lang="en-GB"/>
              <a:t> - </a:t>
            </a:r>
            <a:r>
              <a:rPr lang="en-GB">
                <a:hlinkClick r:id="rId4"/>
              </a:rPr>
              <a:t>https://www.olicav.com/#/powerpoints/</a:t>
            </a:r>
            <a:endParaRPr lang="en-GB">
              <a:cs typeface="Calibri"/>
            </a:endParaRPr>
          </a:p>
          <a:p>
            <a:pPr marL="0" indent="0">
              <a:buNone/>
            </a:pPr>
            <a:endParaRPr lang="en-GB"/>
          </a:p>
        </p:txBody>
      </p:sp>
    </p:spTree>
    <p:extLst>
      <p:ext uri="{BB962C8B-B14F-4D97-AF65-F5344CB8AC3E}">
        <p14:creationId xmlns:p14="http://schemas.microsoft.com/office/powerpoint/2010/main" val="3589635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510BF4-D00E-564C-B5AF-51902C1F658A}"/>
              </a:ext>
            </a:extLst>
          </p:cNvPr>
          <p:cNvPicPr>
            <a:picLocks noChangeAspect="1"/>
          </p:cNvPicPr>
          <p:nvPr/>
        </p:nvPicPr>
        <p:blipFill>
          <a:blip r:embed="rId3"/>
          <a:stretch>
            <a:fillRect/>
          </a:stretch>
        </p:blipFill>
        <p:spPr>
          <a:xfrm>
            <a:off x="0" y="351559"/>
            <a:ext cx="9144000" cy="5143500"/>
          </a:xfrm>
          <a:prstGeom prst="rect">
            <a:avLst/>
          </a:prstGeom>
        </p:spPr>
      </p:pic>
    </p:spTree>
    <p:extLst>
      <p:ext uri="{BB962C8B-B14F-4D97-AF65-F5344CB8AC3E}">
        <p14:creationId xmlns:p14="http://schemas.microsoft.com/office/powerpoint/2010/main" val="38118023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602902-97E3-DD42-A73B-5500839AD516}"/>
              </a:ext>
            </a:extLst>
          </p:cNvPr>
          <p:cNvPicPr>
            <a:picLocks noChangeAspect="1"/>
          </p:cNvPicPr>
          <p:nvPr/>
        </p:nvPicPr>
        <p:blipFill>
          <a:blip r:embed="rId3"/>
          <a:stretch>
            <a:fillRect/>
          </a:stretch>
        </p:blipFill>
        <p:spPr>
          <a:xfrm>
            <a:off x="0" y="233795"/>
            <a:ext cx="9144000" cy="5143500"/>
          </a:xfrm>
          <a:prstGeom prst="rect">
            <a:avLst/>
          </a:prstGeom>
        </p:spPr>
      </p:pic>
    </p:spTree>
    <p:extLst>
      <p:ext uri="{BB962C8B-B14F-4D97-AF65-F5344CB8AC3E}">
        <p14:creationId xmlns:p14="http://schemas.microsoft.com/office/powerpoint/2010/main" val="14030749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D30F94-30FF-8747-A7A8-B5EC67708BB9}"/>
              </a:ext>
            </a:extLst>
          </p:cNvPr>
          <p:cNvPicPr>
            <a:picLocks noChangeAspect="1"/>
          </p:cNvPicPr>
          <p:nvPr/>
        </p:nvPicPr>
        <p:blipFill>
          <a:blip r:embed="rId3"/>
          <a:stretch>
            <a:fillRect/>
          </a:stretch>
        </p:blipFill>
        <p:spPr>
          <a:xfrm>
            <a:off x="0" y="283090"/>
            <a:ext cx="9144000" cy="5143500"/>
          </a:xfrm>
          <a:prstGeom prst="rect">
            <a:avLst/>
          </a:prstGeom>
        </p:spPr>
      </p:pic>
    </p:spTree>
    <p:extLst>
      <p:ext uri="{BB962C8B-B14F-4D97-AF65-F5344CB8AC3E}">
        <p14:creationId xmlns:p14="http://schemas.microsoft.com/office/powerpoint/2010/main" val="5116326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ea typeface="+mj-lt"/>
                <a:cs typeface="+mj-lt"/>
              </a:rPr>
              <a:t>Beth yw’r ots?</a:t>
            </a:r>
            <a:endParaRPr lang="en-GB">
              <a:ea typeface="+mj-lt"/>
              <a:cs typeface="+mj-lt"/>
            </a:endParaRPr>
          </a:p>
          <a:p>
            <a:r>
              <a:rPr lang="en-GB"/>
              <a:t>So what?</a:t>
            </a:r>
          </a:p>
        </p:txBody>
      </p:sp>
      <p:sp>
        <p:nvSpPr>
          <p:cNvPr id="3" name="Content Placeholder 2"/>
          <p:cNvSpPr>
            <a:spLocks noGrp="1"/>
          </p:cNvSpPr>
          <p:nvPr>
            <p:ph idx="1"/>
          </p:nvPr>
        </p:nvSpPr>
        <p:spPr>
          <a:xfrm>
            <a:off x="4792287" y="2056631"/>
            <a:ext cx="4083048" cy="3575934"/>
          </a:xfrm>
        </p:spPr>
        <p:txBody>
          <a:bodyPr vert="horz" lIns="91440" tIns="45720" rIns="91440" bIns="45720" rtlCol="0" anchor="t">
            <a:normAutofit/>
          </a:bodyPr>
          <a:lstStyle/>
          <a:p>
            <a:r>
              <a:rPr lang="en-GB"/>
              <a:t>Never read out your slides</a:t>
            </a:r>
          </a:p>
          <a:p>
            <a:r>
              <a:rPr lang="en-GB"/>
              <a:t>Simple diagrams can be a very powerful learning aid</a:t>
            </a:r>
          </a:p>
          <a:p>
            <a:r>
              <a:rPr lang="en-GB"/>
              <a:t>Using animation in Ppt to introduce one idea at a time is a very powerful technique </a:t>
            </a:r>
            <a:r>
              <a:rPr lang="en-GB" i="1"/>
              <a:t>(see Oliver </a:t>
            </a:r>
            <a:r>
              <a:rPr lang="en-GB" i="1" err="1"/>
              <a:t>Cavioli’s</a:t>
            </a:r>
            <a:r>
              <a:rPr lang="en-GB" i="1"/>
              <a:t> website for some great examples)</a:t>
            </a:r>
          </a:p>
        </p:txBody>
      </p:sp>
      <p:sp>
        <p:nvSpPr>
          <p:cNvPr id="4" name="Content Placeholder 2">
            <a:extLst>
              <a:ext uri="{FF2B5EF4-FFF2-40B4-BE49-F238E27FC236}">
                <a16:creationId xmlns:a16="http://schemas.microsoft.com/office/drawing/2014/main" id="{8424DF44-2A74-464D-94F5-C474EF7F539A}"/>
              </a:ext>
            </a:extLst>
          </p:cNvPr>
          <p:cNvSpPr>
            <a:spLocks noGrp="1"/>
          </p:cNvSpPr>
          <p:nvPr/>
        </p:nvSpPr>
        <p:spPr>
          <a:xfrm>
            <a:off x="124286" y="1973179"/>
            <a:ext cx="4092412" cy="365938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000">
                <a:latin typeface="Century Gothic"/>
              </a:rPr>
              <a:t>Peidiwch byth â darllen eich sleidiau yn uchel</a:t>
            </a:r>
          </a:p>
          <a:p>
            <a:r>
              <a:rPr lang="cy-GB" sz="2000">
                <a:latin typeface="Century Gothic" panose="020B0502020202020204" pitchFamily="34" charset="0"/>
              </a:rPr>
              <a:t>Gall diagramau syml fod yn gymorth dysgu grymus iawn</a:t>
            </a:r>
            <a:endParaRPr lang="cy-GB" sz="2000">
              <a:latin typeface="Century Gothic" panose="020B0502020202020204" pitchFamily="34" charset="0"/>
              <a:cs typeface="Calibri"/>
            </a:endParaRPr>
          </a:p>
          <a:p>
            <a:r>
              <a:rPr lang="cy-GB" sz="2000">
                <a:latin typeface="Century Gothic" panose="020B0502020202020204" pitchFamily="34" charset="0"/>
              </a:rPr>
              <a:t>Mae defnyddio animeiddio mewn cyflwyniad </a:t>
            </a:r>
            <a:r>
              <a:rPr lang="cy-GB" sz="2000" err="1">
                <a:latin typeface="Century Gothic" panose="020B0502020202020204" pitchFamily="34" charset="0"/>
              </a:rPr>
              <a:t>Pwerbwynt</a:t>
            </a:r>
            <a:r>
              <a:rPr lang="cy-GB" sz="2000">
                <a:latin typeface="Century Gothic" panose="020B0502020202020204" pitchFamily="34" charset="0"/>
              </a:rPr>
              <a:t> i gyflwyno un syniad ar y tro yn dechneg rymus iawn (</a:t>
            </a:r>
            <a:r>
              <a:rPr lang="cy-GB" sz="2000" i="1">
                <a:latin typeface="Century Gothic" panose="020B0502020202020204" pitchFamily="34" charset="0"/>
              </a:rPr>
              <a:t>Gweler gwefan Oliver Cavioli am rai enghreifftiau gwych</a:t>
            </a:r>
            <a:r>
              <a:rPr lang="cy-GB" sz="2000">
                <a:latin typeface="Century Gothic" panose="020B0502020202020204" pitchFamily="34" charset="0"/>
              </a:rPr>
              <a:t>)</a:t>
            </a:r>
            <a:endParaRPr lang="cy-GB" sz="2000" i="1">
              <a:latin typeface="Century Gothic" panose="020B0502020202020204" pitchFamily="34" charset="0"/>
            </a:endParaRPr>
          </a:p>
        </p:txBody>
      </p:sp>
    </p:spTree>
    <p:extLst>
      <p:ext uri="{BB962C8B-B14F-4D97-AF65-F5344CB8AC3E}">
        <p14:creationId xmlns:p14="http://schemas.microsoft.com/office/powerpoint/2010/main" val="32220579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422EA-EA49-0AF9-24A7-526D99958BEB}"/>
              </a:ext>
            </a:extLst>
          </p:cNvPr>
          <p:cNvSpPr>
            <a:spLocks noGrp="1"/>
          </p:cNvSpPr>
          <p:nvPr>
            <p:ph type="title"/>
          </p:nvPr>
        </p:nvSpPr>
        <p:spPr/>
        <p:txBody>
          <a:bodyPr/>
          <a:lstStyle/>
          <a:p>
            <a:r>
              <a:rPr lang="en-GB" err="1">
                <a:latin typeface="Century Gothic"/>
              </a:rPr>
              <a:t>Adfer</a:t>
            </a:r>
            <a:r>
              <a:rPr lang="en-GB">
                <a:latin typeface="Century Gothic"/>
              </a:rPr>
              <a:t> </a:t>
            </a:r>
            <a:r>
              <a:rPr lang="en-GB" err="1">
                <a:latin typeface="Century Gothic"/>
              </a:rPr>
              <a:t>adalw</a:t>
            </a:r>
            <a:r>
              <a:rPr lang="en-GB">
                <a:latin typeface="Century Gothic"/>
              </a:rPr>
              <a:t>              Retrieval practice</a:t>
            </a:r>
            <a:endParaRPr lang="en-US">
              <a:latin typeface="Century Gothic"/>
            </a:endParaRPr>
          </a:p>
        </p:txBody>
      </p:sp>
      <p:sp>
        <p:nvSpPr>
          <p:cNvPr id="3" name="Content Placeholder 2">
            <a:extLst>
              <a:ext uri="{FF2B5EF4-FFF2-40B4-BE49-F238E27FC236}">
                <a16:creationId xmlns:a16="http://schemas.microsoft.com/office/drawing/2014/main" id="{23DB6B52-1FA5-1D2A-19FE-6C8EF2350B1F}"/>
              </a:ext>
            </a:extLst>
          </p:cNvPr>
          <p:cNvSpPr>
            <a:spLocks noGrp="1"/>
          </p:cNvSpPr>
          <p:nvPr>
            <p:ph idx="1"/>
          </p:nvPr>
        </p:nvSpPr>
        <p:spPr>
          <a:xfrm>
            <a:off x="4187522" y="2084955"/>
            <a:ext cx="4725367" cy="2681951"/>
          </a:xfrm>
        </p:spPr>
        <p:txBody>
          <a:bodyPr/>
          <a:lstStyle/>
          <a:p>
            <a:pPr marL="0" indent="0">
              <a:buNone/>
            </a:pPr>
            <a:r>
              <a:rPr lang="en-GB"/>
              <a:t>Write down:</a:t>
            </a:r>
          </a:p>
          <a:p>
            <a:pPr marL="0" indent="0">
              <a:buNone/>
            </a:pPr>
            <a:r>
              <a:rPr lang="en-GB"/>
              <a:t>	Your UWTSD student number</a:t>
            </a:r>
          </a:p>
          <a:p>
            <a:pPr marL="0" indent="0">
              <a:buNone/>
            </a:pPr>
            <a:r>
              <a:rPr lang="en-GB"/>
              <a:t>	Your phone number</a:t>
            </a:r>
          </a:p>
          <a:p>
            <a:pPr marL="0" indent="0">
              <a:buNone/>
            </a:pPr>
            <a:r>
              <a:rPr lang="en-GB"/>
              <a:t>	Your NI number.</a:t>
            </a:r>
          </a:p>
          <a:p>
            <a:pPr marL="0" indent="0">
              <a:buNone/>
            </a:pPr>
            <a:endParaRPr lang="en-GB"/>
          </a:p>
          <a:p>
            <a:endParaRPr lang="en-GB"/>
          </a:p>
        </p:txBody>
      </p:sp>
      <p:sp>
        <p:nvSpPr>
          <p:cNvPr id="5" name="Content Placeholder 2">
            <a:extLst>
              <a:ext uri="{FF2B5EF4-FFF2-40B4-BE49-F238E27FC236}">
                <a16:creationId xmlns:a16="http://schemas.microsoft.com/office/drawing/2014/main" id="{26F56311-2C8F-75D1-962C-4092B69378E3}"/>
              </a:ext>
            </a:extLst>
          </p:cNvPr>
          <p:cNvSpPr txBox="1">
            <a:spLocks/>
          </p:cNvSpPr>
          <p:nvPr/>
        </p:nvSpPr>
        <p:spPr>
          <a:xfrm>
            <a:off x="214236" y="2084955"/>
            <a:ext cx="4725367" cy="2681951"/>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Century Gothic" panose="020B0502020202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Century Gothic" panose="020B0502020202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Century Gothic" panose="020B0502020202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Century Gothic" panose="020B0502020202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err="1">
                <a:latin typeface="Century Gothic"/>
              </a:rPr>
              <a:t>Ysgrifennwch</a:t>
            </a:r>
            <a:r>
              <a:rPr lang="en-GB">
                <a:latin typeface="Century Gothic"/>
              </a:rPr>
              <a:t>:</a:t>
            </a:r>
          </a:p>
          <a:p>
            <a:pPr marL="342900" indent="-342900"/>
            <a:r>
              <a:rPr lang="en-GB">
                <a:latin typeface="Century Gothic"/>
              </a:rPr>
              <a:t>Eich </a:t>
            </a:r>
            <a:r>
              <a:rPr lang="en-GB" err="1">
                <a:latin typeface="Century Gothic"/>
              </a:rPr>
              <a:t>rhif</a:t>
            </a:r>
            <a:r>
              <a:rPr lang="en-GB">
                <a:latin typeface="Century Gothic"/>
              </a:rPr>
              <a:t> </a:t>
            </a:r>
            <a:r>
              <a:rPr lang="en-GB" err="1">
                <a:latin typeface="Century Gothic"/>
              </a:rPr>
              <a:t>myfyriwr</a:t>
            </a:r>
            <a:r>
              <a:rPr lang="en-GB">
                <a:latin typeface="Century Gothic"/>
              </a:rPr>
              <a:t> UWTSD </a:t>
            </a:r>
            <a:endParaRPr lang="en-GB"/>
          </a:p>
          <a:p>
            <a:pPr marL="342900" indent="-342900"/>
            <a:r>
              <a:rPr lang="en-GB">
                <a:latin typeface="Century Gothic"/>
              </a:rPr>
              <a:t>Eich </a:t>
            </a:r>
            <a:r>
              <a:rPr lang="en-GB" err="1">
                <a:latin typeface="Century Gothic"/>
              </a:rPr>
              <a:t>rhif</a:t>
            </a:r>
            <a:r>
              <a:rPr lang="en-GB">
                <a:latin typeface="Century Gothic"/>
              </a:rPr>
              <a:t> </a:t>
            </a:r>
            <a:r>
              <a:rPr lang="en-GB" err="1">
                <a:latin typeface="Century Gothic"/>
              </a:rPr>
              <a:t>ffon</a:t>
            </a:r>
            <a:endParaRPr lang="en-GB" err="1"/>
          </a:p>
          <a:p>
            <a:pPr marL="342900" indent="-342900"/>
            <a:r>
              <a:rPr lang="en-GB">
                <a:latin typeface="Century Gothic"/>
              </a:rPr>
              <a:t>Eich </a:t>
            </a:r>
            <a:r>
              <a:rPr lang="en-GB" err="1">
                <a:latin typeface="Century Gothic"/>
              </a:rPr>
              <a:t>rhif</a:t>
            </a:r>
            <a:r>
              <a:rPr lang="en-GB">
                <a:latin typeface="Century Gothic"/>
              </a:rPr>
              <a:t> </a:t>
            </a:r>
            <a:r>
              <a:rPr lang="en-GB" err="1">
                <a:latin typeface="Century Gothic"/>
              </a:rPr>
              <a:t>yswyriant</a:t>
            </a:r>
            <a:r>
              <a:rPr lang="en-GB">
                <a:latin typeface="Century Gothic"/>
              </a:rPr>
              <a:t> </a:t>
            </a:r>
            <a:r>
              <a:rPr lang="en-GB" err="1">
                <a:latin typeface="Century Gothic"/>
              </a:rPr>
              <a:t>cenedlaethol</a:t>
            </a:r>
            <a:r>
              <a:rPr lang="en-GB">
                <a:latin typeface="Century Gothic"/>
              </a:rPr>
              <a:t>.</a:t>
            </a:r>
          </a:p>
          <a:p>
            <a:pPr marL="0" indent="0">
              <a:buFont typeface="Arial" panose="020B0604020202020204" pitchFamily="34" charset="0"/>
              <a:buNone/>
            </a:pPr>
            <a:endParaRPr lang="en-GB"/>
          </a:p>
          <a:p>
            <a:endParaRPr lang="en-GB"/>
          </a:p>
        </p:txBody>
      </p:sp>
    </p:spTree>
    <p:extLst>
      <p:ext uri="{BB962C8B-B14F-4D97-AF65-F5344CB8AC3E}">
        <p14:creationId xmlns:p14="http://schemas.microsoft.com/office/powerpoint/2010/main" val="24970117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Forgetting Curve Graph"/>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2187" y="1218358"/>
            <a:ext cx="5619867" cy="3582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5778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137EA0-689A-106F-7F65-FE1325F3AB9D}"/>
              </a:ext>
            </a:extLst>
          </p:cNvPr>
          <p:cNvPicPr>
            <a:picLocks noChangeAspect="1"/>
          </p:cNvPicPr>
          <p:nvPr/>
        </p:nvPicPr>
        <p:blipFill>
          <a:blip r:embed="rId3"/>
          <a:stretch>
            <a:fillRect/>
          </a:stretch>
        </p:blipFill>
        <p:spPr>
          <a:xfrm>
            <a:off x="422031" y="1157360"/>
            <a:ext cx="2516147" cy="3574073"/>
          </a:xfrm>
          <a:prstGeom prst="rect">
            <a:avLst/>
          </a:prstGeom>
        </p:spPr>
      </p:pic>
      <p:sp>
        <p:nvSpPr>
          <p:cNvPr id="7" name="TextBox 6">
            <a:extLst>
              <a:ext uri="{FF2B5EF4-FFF2-40B4-BE49-F238E27FC236}">
                <a16:creationId xmlns:a16="http://schemas.microsoft.com/office/drawing/2014/main" id="{5D66AA1A-62C7-C616-0179-CF77FE33C9A6}"/>
              </a:ext>
            </a:extLst>
          </p:cNvPr>
          <p:cNvSpPr txBox="1"/>
          <p:nvPr/>
        </p:nvSpPr>
        <p:spPr>
          <a:xfrm>
            <a:off x="4572000" y="4246685"/>
            <a:ext cx="4572000" cy="507831"/>
          </a:xfrm>
          <a:prstGeom prst="rect">
            <a:avLst/>
          </a:prstGeom>
          <a:noFill/>
        </p:spPr>
        <p:txBody>
          <a:bodyPr wrap="square">
            <a:spAutoFit/>
          </a:bodyPr>
          <a:lstStyle/>
          <a:p>
            <a:r>
              <a:rPr lang="en-GB" sz="1350">
                <a:hlinkClick r:id="rId4"/>
              </a:rPr>
              <a:t>Cognitive science approaches in the classroom | EEF (educationendowmentfoundation.org.uk)</a:t>
            </a:r>
            <a:endParaRPr lang="en-GB" sz="1350"/>
          </a:p>
        </p:txBody>
      </p:sp>
    </p:spTree>
    <p:extLst>
      <p:ext uri="{BB962C8B-B14F-4D97-AF65-F5344CB8AC3E}">
        <p14:creationId xmlns:p14="http://schemas.microsoft.com/office/powerpoint/2010/main" val="21027638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a:t>Checking in…</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268665" y="2226469"/>
            <a:ext cx="4417635" cy="2681951"/>
          </a:xfrm>
        </p:spPr>
        <p:txBody>
          <a:bodyPr>
            <a:normAutofit lnSpcReduction="10000"/>
          </a:bodyPr>
          <a:lstStyle/>
          <a:p>
            <a:pPr marL="0" indent="0">
              <a:buNone/>
            </a:pPr>
            <a:r>
              <a:rPr lang="en-GB" b="1"/>
              <a:t>Learning should be not too hard, and not too easy. </a:t>
            </a:r>
            <a:br>
              <a:rPr lang="en-GB" i="1"/>
            </a:br>
            <a:r>
              <a:rPr lang="en-GB" b="1"/>
              <a:t>We should organise and sequence learning to make the most of the way human beings learn</a:t>
            </a:r>
            <a:r>
              <a:rPr lang="en-GB" i="1"/>
              <a:t>. </a:t>
            </a:r>
          </a:p>
          <a:p>
            <a:pPr marL="0" indent="0">
              <a:buNone/>
            </a:pPr>
            <a:r>
              <a:rPr lang="en-GB" i="1"/>
              <a:t>Being aware of how your brain works can guard against build in weaknesses.</a:t>
            </a:r>
          </a:p>
          <a:p>
            <a:pPr marL="0" indent="0">
              <a:buNone/>
            </a:pPr>
            <a:endParaRPr lang="en-GB" i="1"/>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2226469"/>
            <a:ext cx="3173024" cy="243567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a:t>Cognitive Load</a:t>
            </a:r>
          </a:p>
          <a:p>
            <a:pPr marL="0" indent="0">
              <a:buNone/>
            </a:pPr>
            <a:r>
              <a:rPr lang="en-GB" sz="2100" b="1"/>
              <a:t>Desirable difficulties</a:t>
            </a:r>
          </a:p>
          <a:p>
            <a:pPr marL="0" indent="0">
              <a:buNone/>
            </a:pPr>
            <a:r>
              <a:rPr lang="en-GB" sz="2100" b="1"/>
              <a:t>Schema</a:t>
            </a:r>
          </a:p>
          <a:p>
            <a:pPr marL="0" indent="0">
              <a:buNone/>
            </a:pPr>
            <a:r>
              <a:rPr lang="en-GB" sz="2100" b="1"/>
              <a:t>Dual Coding</a:t>
            </a:r>
          </a:p>
          <a:p>
            <a:pPr marL="0" indent="0">
              <a:buNone/>
            </a:pPr>
            <a:r>
              <a:rPr lang="en-GB" sz="2100" b="1"/>
              <a:t>Retrieval practice</a:t>
            </a:r>
          </a:p>
          <a:p>
            <a:pPr marL="0" indent="0">
              <a:buNone/>
            </a:pPr>
            <a:r>
              <a:rPr lang="en-GB" sz="2100"/>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41452671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09735" y="4208345"/>
            <a:ext cx="6613398" cy="3575934"/>
          </a:xfrm>
        </p:spPr>
        <p:txBody>
          <a:bodyPr>
            <a:normAutofit/>
          </a:bodyPr>
          <a:lstStyle/>
          <a:p>
            <a:pPr marL="0" indent="0">
              <a:buNone/>
            </a:pPr>
            <a:r>
              <a:rPr lang="en-GB" i="1"/>
              <a:t>System 1 – fast, instinctive and emotional</a:t>
            </a:r>
            <a:br>
              <a:rPr lang="en-GB" i="1"/>
            </a:br>
            <a:endParaRPr lang="en-GB" i="1"/>
          </a:p>
          <a:p>
            <a:pPr marL="0" indent="0">
              <a:buNone/>
            </a:pPr>
            <a:r>
              <a:rPr lang="en-GB" i="1"/>
              <a:t>System 2 – slower, more deliberative, logical</a:t>
            </a:r>
          </a:p>
          <a:p>
            <a:pPr marL="0" indent="0">
              <a:buNone/>
            </a:pPr>
            <a:endParaRPr lang="en-GB"/>
          </a:p>
        </p:txBody>
      </p:sp>
      <p:pic>
        <p:nvPicPr>
          <p:cNvPr id="7170" name="Picture 2" descr="Thinking, Fast and 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211" y="2448262"/>
            <a:ext cx="1737286" cy="25799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3233" y="270677"/>
            <a:ext cx="8730560" cy="954107"/>
          </a:xfrm>
          <a:prstGeom prst="rect">
            <a:avLst/>
          </a:prstGeom>
        </p:spPr>
        <p:txBody>
          <a:bodyPr wrap="square" lIns="91440" tIns="45720" rIns="91440" bIns="45720" anchor="t">
            <a:spAutoFit/>
          </a:bodyPr>
          <a:lstStyle/>
          <a:p>
            <a:r>
              <a:rPr lang="cy-GB" sz="2800">
                <a:latin typeface="Century Gothic" panose="020B0502020202020204" pitchFamily="34" charset="0"/>
                <a:ea typeface="+mn-lt"/>
                <a:cs typeface="+mn-lt"/>
              </a:rPr>
              <a:t>Pam nad yw pobl yn gallu meddwl yn dda iawn?</a:t>
            </a:r>
            <a:br>
              <a:rPr lang="cy-GB" sz="2800">
                <a:latin typeface="Century Gothic" panose="020B0502020202020204" pitchFamily="34" charset="0"/>
              </a:rPr>
            </a:br>
            <a:r>
              <a:rPr lang="en-GB" sz="2800">
                <a:latin typeface="Century Gothic" panose="020B0502020202020204" pitchFamily="34" charset="0"/>
              </a:rPr>
              <a:t>Why aren’t people very good at thinking?</a:t>
            </a:r>
            <a:endParaRPr lang="en-GB">
              <a:latin typeface="Century Gothic" panose="020B0502020202020204" pitchFamily="34" charset="0"/>
              <a:cs typeface="Calibri"/>
            </a:endParaRPr>
          </a:p>
        </p:txBody>
      </p:sp>
      <p:sp>
        <p:nvSpPr>
          <p:cNvPr id="6" name="Content Placeholder 2">
            <a:extLst>
              <a:ext uri="{FF2B5EF4-FFF2-40B4-BE49-F238E27FC236}">
                <a16:creationId xmlns:a16="http://schemas.microsoft.com/office/drawing/2014/main" id="{6998755C-D660-4237-B638-EA793A8A4F6E}"/>
              </a:ext>
            </a:extLst>
          </p:cNvPr>
          <p:cNvSpPr>
            <a:spLocks noGrp="1"/>
          </p:cNvSpPr>
          <p:nvPr/>
        </p:nvSpPr>
        <p:spPr>
          <a:xfrm>
            <a:off x="2809735" y="1873751"/>
            <a:ext cx="6144054" cy="34735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100">
                <a:latin typeface="Century Gothic" panose="020B0502020202020204" pitchFamily="34" charset="0"/>
              </a:rPr>
              <a:t>System 1 – yn gyflym, yn reddfol ac yn emosiynol</a:t>
            </a:r>
            <a:br>
              <a:rPr lang="cy-GB" sz="2100">
                <a:latin typeface="Century Gothic" panose="020B0502020202020204" pitchFamily="34" charset="0"/>
              </a:rPr>
            </a:br>
            <a:endParaRPr lang="cy-GB" sz="2100">
              <a:latin typeface="Century Gothic" panose="020B0502020202020204" pitchFamily="34" charset="0"/>
            </a:endParaRPr>
          </a:p>
          <a:p>
            <a:pPr marL="0" indent="0">
              <a:buNone/>
            </a:pPr>
            <a:r>
              <a:rPr lang="cy-GB" sz="2100">
                <a:latin typeface="Century Gothic" panose="020B0502020202020204" pitchFamily="34" charset="0"/>
              </a:rPr>
              <a:t>System 2 – yn fwy araf, yn fwy ystyriol, yn rhesymegol</a:t>
            </a:r>
          </a:p>
          <a:p>
            <a:pPr marL="0" indent="0">
              <a:buNone/>
            </a:pPr>
            <a:endParaRPr lang="en-GB" sz="2100"/>
          </a:p>
        </p:txBody>
      </p:sp>
    </p:spTree>
    <p:extLst>
      <p:ext uri="{BB962C8B-B14F-4D97-AF65-F5344CB8AC3E}">
        <p14:creationId xmlns:p14="http://schemas.microsoft.com/office/powerpoint/2010/main" val="113377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85158" y="2110912"/>
            <a:ext cx="4083048" cy="3575934"/>
          </a:xfrm>
        </p:spPr>
        <p:txBody>
          <a:bodyPr vert="horz" lIns="91440" tIns="45720" rIns="91440" bIns="45720" rtlCol="0" anchor="t">
            <a:normAutofit/>
          </a:bodyPr>
          <a:lstStyle/>
          <a:p>
            <a:pPr marL="0" indent="0">
              <a:buNone/>
            </a:pPr>
            <a:r>
              <a:rPr lang="en-GB" b="1"/>
              <a:t>Heuristics </a:t>
            </a:r>
            <a:r>
              <a:rPr lang="en-GB"/>
              <a:t>– mental short-cuts that speed up problem solving or decision making</a:t>
            </a:r>
            <a:br>
              <a:rPr lang="en-GB"/>
            </a:br>
            <a:endParaRPr lang="en-GB"/>
          </a:p>
          <a:p>
            <a:pPr marL="0" indent="0">
              <a:buNone/>
            </a:pPr>
            <a:r>
              <a:rPr lang="en-GB" b="1"/>
              <a:t>Biases </a:t>
            </a:r>
            <a:r>
              <a:rPr lang="en-GB"/>
              <a:t>– errors in thinking that can occur when using heuristics </a:t>
            </a:r>
          </a:p>
          <a:p>
            <a:pPr marL="0" indent="0">
              <a:buNone/>
            </a:pPr>
            <a:endParaRPr lang="en-GB"/>
          </a:p>
        </p:txBody>
      </p:sp>
      <p:pic>
        <p:nvPicPr>
          <p:cNvPr id="7170" name="Picture 2" descr="Thinking, Fast and 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8830" y="185829"/>
            <a:ext cx="1136328" cy="171974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B07445A2-6677-49D7-B9D7-776B56C83567}"/>
              </a:ext>
            </a:extLst>
          </p:cNvPr>
          <p:cNvSpPr>
            <a:spLocks noGrp="1"/>
          </p:cNvSpPr>
          <p:nvPr/>
        </p:nvSpPr>
        <p:spPr>
          <a:xfrm>
            <a:off x="281803" y="2061296"/>
            <a:ext cx="3614412" cy="347359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latin typeface="Century Gothic" panose="020B0502020202020204" pitchFamily="34" charset="0"/>
              </a:rPr>
              <a:t>Hewristeg </a:t>
            </a:r>
            <a:r>
              <a:rPr lang="cy-GB" sz="2000">
                <a:latin typeface="Century Gothic" panose="020B0502020202020204" pitchFamily="34" charset="0"/>
              </a:rPr>
              <a:t>– dilyn llwybrau byr meddyliol sy’n cyflymu datrys problemau neu wneud penderfyniadau</a:t>
            </a:r>
            <a:br>
              <a:rPr lang="cy-GB" sz="2000">
                <a:latin typeface="Century Gothic" panose="020B0502020202020204" pitchFamily="34" charset="0"/>
              </a:rPr>
            </a:br>
            <a:endParaRPr lang="cy-GB" sz="2000">
              <a:latin typeface="Century Gothic" panose="020B0502020202020204" pitchFamily="34" charset="0"/>
            </a:endParaRPr>
          </a:p>
          <a:p>
            <a:pPr marL="0" indent="0">
              <a:buNone/>
            </a:pPr>
            <a:r>
              <a:rPr lang="cy-GB" sz="2000" b="1">
                <a:latin typeface="Century Gothic" panose="020B0502020202020204" pitchFamily="34" charset="0"/>
              </a:rPr>
              <a:t>Tueddiadau </a:t>
            </a:r>
            <a:r>
              <a:rPr lang="cy-GB" sz="2000">
                <a:latin typeface="Century Gothic" panose="020B0502020202020204" pitchFamily="34" charset="0"/>
              </a:rPr>
              <a:t>– camgymeriadau wrth feddwl pan gaiff hewristeg ei defnyddio </a:t>
            </a:r>
          </a:p>
          <a:p>
            <a:pPr marL="0" indent="0">
              <a:buNone/>
            </a:pPr>
            <a:endParaRPr lang="en-GB" sz="2000">
              <a:latin typeface="Century Gothic" panose="020B0502020202020204" pitchFamily="34" charset="0"/>
            </a:endParaRPr>
          </a:p>
        </p:txBody>
      </p:sp>
    </p:spTree>
    <p:extLst>
      <p:ext uri="{BB962C8B-B14F-4D97-AF65-F5344CB8AC3E}">
        <p14:creationId xmlns:p14="http://schemas.microsoft.com/office/powerpoint/2010/main" val="12250570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Beth yw’r ots?</a:t>
            </a:r>
            <a:endParaRPr lang="en-GB" b="1">
              <a:ea typeface="+mj-lt"/>
              <a:cs typeface="+mj-lt"/>
            </a:endParaRPr>
          </a:p>
          <a:p>
            <a:r>
              <a:rPr lang="en-GB" b="1"/>
              <a:t>So what?</a:t>
            </a:r>
            <a:endParaRPr lang="en-GB"/>
          </a:p>
        </p:txBody>
      </p:sp>
      <p:sp>
        <p:nvSpPr>
          <p:cNvPr id="3" name="Content Placeholder 2"/>
          <p:cNvSpPr>
            <a:spLocks noGrp="1"/>
          </p:cNvSpPr>
          <p:nvPr>
            <p:ph idx="1"/>
          </p:nvPr>
        </p:nvSpPr>
        <p:spPr>
          <a:xfrm>
            <a:off x="5060952" y="1941128"/>
            <a:ext cx="4083048" cy="3575934"/>
          </a:xfrm>
        </p:spPr>
        <p:txBody>
          <a:bodyPr>
            <a:normAutofit fontScale="92500" lnSpcReduction="10000"/>
          </a:bodyPr>
          <a:lstStyle/>
          <a:p>
            <a:pPr marL="0" indent="0">
              <a:buNone/>
            </a:pPr>
            <a:r>
              <a:rPr lang="en-GB"/>
              <a:t>Be aware of your biases</a:t>
            </a:r>
          </a:p>
          <a:p>
            <a:pPr marL="0" indent="0">
              <a:buNone/>
            </a:pPr>
            <a:r>
              <a:rPr lang="en-GB" b="1"/>
              <a:t>Confirmation bias </a:t>
            </a:r>
            <a:r>
              <a:rPr lang="en-GB"/>
              <a:t>– focus on information which confirms your existing ideas</a:t>
            </a:r>
          </a:p>
          <a:p>
            <a:pPr marL="0" indent="0">
              <a:buNone/>
            </a:pPr>
            <a:r>
              <a:rPr lang="en-GB" b="1"/>
              <a:t>Backfire effect – </a:t>
            </a:r>
            <a:r>
              <a:rPr lang="en-GB"/>
              <a:t>Evidence to the contrary actually strengthens our beliefs</a:t>
            </a:r>
            <a:endParaRPr lang="en-GB" b="1"/>
          </a:p>
          <a:p>
            <a:pPr marL="0" indent="0">
              <a:buNone/>
            </a:pPr>
            <a:r>
              <a:rPr lang="en-GB" b="1"/>
              <a:t>Pygmalion Effect </a:t>
            </a:r>
            <a:r>
              <a:rPr lang="en-GB"/>
              <a:t>– your expectations of a learner impacts on your interaction</a:t>
            </a:r>
          </a:p>
          <a:p>
            <a:pPr marL="0" indent="0">
              <a:buNone/>
            </a:pPr>
            <a:endParaRPr lang="en-GB"/>
          </a:p>
          <a:p>
            <a:pPr marL="0" indent="0">
              <a:buNone/>
            </a:pPr>
            <a:r>
              <a:rPr lang="en-GB"/>
              <a:t>More on this in </a:t>
            </a:r>
            <a:r>
              <a:rPr lang="en-GB" err="1"/>
              <a:t>Didau</a:t>
            </a:r>
            <a:r>
              <a:rPr lang="en-GB"/>
              <a:t> (2015)</a:t>
            </a:r>
          </a:p>
          <a:p>
            <a:pPr marL="0" indent="0">
              <a:buNone/>
            </a:pPr>
            <a:endParaRPr lang="en-GB"/>
          </a:p>
          <a:p>
            <a:pPr marL="0" indent="0">
              <a:buNone/>
            </a:pPr>
            <a:endParaRPr lang="en-GB"/>
          </a:p>
        </p:txBody>
      </p:sp>
      <p:sp>
        <p:nvSpPr>
          <p:cNvPr id="4" name="Content Placeholder 2">
            <a:extLst>
              <a:ext uri="{FF2B5EF4-FFF2-40B4-BE49-F238E27FC236}">
                <a16:creationId xmlns:a16="http://schemas.microsoft.com/office/drawing/2014/main" id="{4D0ED678-FDBF-4C5E-95A5-97B5E3C8E66B}"/>
              </a:ext>
            </a:extLst>
          </p:cNvPr>
          <p:cNvSpPr>
            <a:spLocks noGrp="1"/>
          </p:cNvSpPr>
          <p:nvPr/>
        </p:nvSpPr>
        <p:spPr>
          <a:xfrm>
            <a:off x="268665" y="1954125"/>
            <a:ext cx="3986360" cy="3549939"/>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a:latin typeface="Century Gothic" panose="020B0502020202020204" pitchFamily="34" charset="0"/>
              </a:rPr>
              <a:t>Byddwch yn ymwybodol o’ch tueddiadau</a:t>
            </a:r>
            <a:endParaRPr lang="cy-GB" sz="2000">
              <a:latin typeface="Century Gothic" panose="020B0502020202020204" pitchFamily="34" charset="0"/>
              <a:cs typeface="Calibri"/>
            </a:endParaRPr>
          </a:p>
          <a:p>
            <a:pPr marL="0" indent="0">
              <a:buNone/>
            </a:pPr>
            <a:r>
              <a:rPr lang="cy-GB" sz="2000" b="1">
                <a:latin typeface="Century Gothic" panose="020B0502020202020204" pitchFamily="34" charset="0"/>
              </a:rPr>
              <a:t>Tuedd i gytuno </a:t>
            </a:r>
            <a:r>
              <a:rPr lang="cy-GB" sz="2000">
                <a:latin typeface="Century Gothic" panose="020B0502020202020204" pitchFamily="34" charset="0"/>
              </a:rPr>
              <a:t>– canolbwyntio ar wybodaeth sy’n cadarnhau’r syniadau sydd eisoes gennych</a:t>
            </a:r>
            <a:endParaRPr lang="cy-GB" sz="2000">
              <a:latin typeface="Century Gothic" panose="020B0502020202020204" pitchFamily="34" charset="0"/>
              <a:cs typeface="Calibri"/>
            </a:endParaRPr>
          </a:p>
          <a:p>
            <a:pPr marL="0" indent="0">
              <a:buNone/>
            </a:pPr>
            <a:r>
              <a:rPr lang="cy-GB" sz="2000" b="1">
                <a:latin typeface="Century Gothic" panose="020B0502020202020204" pitchFamily="34" charset="0"/>
              </a:rPr>
              <a:t>Effaith ddirgroes – </a:t>
            </a:r>
            <a:r>
              <a:rPr lang="cy-GB" sz="2000">
                <a:latin typeface="Century Gothic" panose="020B0502020202020204" pitchFamily="34" charset="0"/>
              </a:rPr>
              <a:t>Mae tystiolaeth i’r gwrthwyneb yn cryfhau ein credoau.</a:t>
            </a:r>
            <a:endParaRPr lang="cy-GB" sz="2000">
              <a:latin typeface="Century Gothic" panose="020B0502020202020204" pitchFamily="34" charset="0"/>
              <a:cs typeface="Calibri"/>
            </a:endParaRPr>
          </a:p>
          <a:p>
            <a:pPr marL="0" indent="0">
              <a:buNone/>
            </a:pPr>
            <a:r>
              <a:rPr lang="cy-GB" sz="2000" b="1">
                <a:latin typeface="Century Gothic" panose="020B0502020202020204" pitchFamily="34" charset="0"/>
              </a:rPr>
              <a:t>Effaith Pygmalion  </a:t>
            </a:r>
            <a:r>
              <a:rPr lang="cy-GB" sz="2000">
                <a:latin typeface="Century Gothic" panose="020B0502020202020204" pitchFamily="34" charset="0"/>
              </a:rPr>
              <a:t>– Mae eich disgwyliadau o ddysgwr yn effeithio ar eich rhyngweithio</a:t>
            </a:r>
            <a:endParaRPr lang="cy-GB" sz="2000">
              <a:latin typeface="Century Gothic" panose="020B0502020202020204" pitchFamily="34" charset="0"/>
              <a:cs typeface="Calibri"/>
            </a:endParaRPr>
          </a:p>
          <a:p>
            <a:pPr marL="0" indent="0">
              <a:buNone/>
            </a:pPr>
            <a:endParaRPr lang="cy-GB" sz="2000">
              <a:latin typeface="Century Gothic" panose="020B0502020202020204" pitchFamily="34" charset="0"/>
              <a:cs typeface="Calibri"/>
            </a:endParaRPr>
          </a:p>
          <a:p>
            <a:pPr marL="0" indent="0">
              <a:buNone/>
            </a:pPr>
            <a:r>
              <a:rPr lang="cy-GB" sz="2000">
                <a:latin typeface="Century Gothic" panose="020B0502020202020204" pitchFamily="34" charset="0"/>
              </a:rPr>
              <a:t>Ceir mwy am hyn yn waith Didau (2015)</a:t>
            </a:r>
            <a:endParaRPr lang="cy-GB" sz="2000">
              <a:latin typeface="Century Gothic" panose="020B0502020202020204" pitchFamily="34" charset="0"/>
              <a:cs typeface="Calibri"/>
            </a:endParaRPr>
          </a:p>
          <a:p>
            <a:pPr marL="0" indent="0">
              <a:buNone/>
            </a:pPr>
            <a:endParaRPr lang="en-GB" sz="2000">
              <a:latin typeface="Century Gothic" panose="020B0502020202020204" pitchFamily="34" charset="0"/>
              <a:cs typeface="Calibri"/>
            </a:endParaRPr>
          </a:p>
          <a:p>
            <a:pPr marL="0" indent="0">
              <a:buNone/>
            </a:pPr>
            <a:endParaRPr lang="en-GB" sz="2000">
              <a:latin typeface="Century Gothic" panose="020B0502020202020204" pitchFamily="34" charset="0"/>
              <a:cs typeface="Calibri"/>
            </a:endParaRPr>
          </a:p>
        </p:txBody>
      </p:sp>
    </p:spTree>
    <p:extLst>
      <p:ext uri="{BB962C8B-B14F-4D97-AF65-F5344CB8AC3E}">
        <p14:creationId xmlns:p14="http://schemas.microsoft.com/office/powerpoint/2010/main" val="7939190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Beth yw’r ots?</a:t>
            </a:r>
            <a:endParaRPr lang="en-GB" b="1">
              <a:ea typeface="+mj-lt"/>
              <a:cs typeface="+mj-lt"/>
            </a:endParaRPr>
          </a:p>
          <a:p>
            <a:r>
              <a:rPr lang="en-GB" b="1"/>
              <a:t>So what?</a:t>
            </a:r>
            <a:endParaRPr lang="en-GB"/>
          </a:p>
        </p:txBody>
      </p:sp>
      <p:sp>
        <p:nvSpPr>
          <p:cNvPr id="3" name="Content Placeholder 2"/>
          <p:cNvSpPr>
            <a:spLocks noGrp="1"/>
          </p:cNvSpPr>
          <p:nvPr>
            <p:ph idx="1"/>
          </p:nvPr>
        </p:nvSpPr>
        <p:spPr>
          <a:xfrm>
            <a:off x="4792287" y="1690689"/>
            <a:ext cx="4083048" cy="3575934"/>
          </a:xfrm>
        </p:spPr>
        <p:txBody>
          <a:bodyPr vert="horz" lIns="91440" tIns="45720" rIns="91440" bIns="45720" rtlCol="0" anchor="t">
            <a:normAutofit/>
          </a:bodyPr>
          <a:lstStyle/>
          <a:p>
            <a:pPr marL="0" indent="0">
              <a:buNone/>
            </a:pPr>
            <a:r>
              <a:rPr lang="en-GB"/>
              <a:t>Experienced teachers are using heuristics that you haven’t developed yet.</a:t>
            </a:r>
          </a:p>
          <a:p>
            <a:pPr marL="0" indent="0">
              <a:buNone/>
            </a:pPr>
            <a:br>
              <a:rPr lang="en-GB"/>
            </a:br>
            <a:r>
              <a:rPr lang="en-GB"/>
              <a:t>Observation alone may not expose the ‘why’ in the choices that you see. </a:t>
            </a:r>
          </a:p>
          <a:p>
            <a:pPr marL="0" indent="0">
              <a:buNone/>
            </a:pPr>
            <a:endParaRPr lang="en-GB"/>
          </a:p>
          <a:p>
            <a:pPr marL="0" indent="0">
              <a:buNone/>
            </a:pPr>
            <a:r>
              <a:rPr lang="en-GB"/>
              <a:t>Learner drivers vs. experienced drivers</a:t>
            </a:r>
            <a:endParaRPr lang="en-GB">
              <a:cs typeface="Calibri"/>
            </a:endParaRPr>
          </a:p>
        </p:txBody>
      </p:sp>
      <p:sp>
        <p:nvSpPr>
          <p:cNvPr id="4" name="Content Placeholder 2">
            <a:extLst>
              <a:ext uri="{FF2B5EF4-FFF2-40B4-BE49-F238E27FC236}">
                <a16:creationId xmlns:a16="http://schemas.microsoft.com/office/drawing/2014/main" id="{CE9F4E65-2FA5-48C4-9BFC-0425750F9CCB}"/>
              </a:ext>
            </a:extLst>
          </p:cNvPr>
          <p:cNvSpPr>
            <a:spLocks noGrp="1"/>
          </p:cNvSpPr>
          <p:nvPr/>
        </p:nvSpPr>
        <p:spPr>
          <a:xfrm>
            <a:off x="263950" y="1690689"/>
            <a:ext cx="3656422" cy="3868093"/>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a:latin typeface="Century Gothic" panose="020B0502020202020204" pitchFamily="34" charset="0"/>
              </a:rPr>
              <a:t>Mae athrawon profiadol yn defnyddio hewristeg nad ydych chi wedi’i datblygu eto. </a:t>
            </a:r>
          </a:p>
          <a:p>
            <a:pPr marL="0" indent="0">
              <a:buNone/>
            </a:pPr>
            <a:br>
              <a:rPr lang="cy-GB">
                <a:latin typeface="Century Gothic" panose="020B0502020202020204" pitchFamily="34" charset="0"/>
              </a:rPr>
            </a:br>
            <a:r>
              <a:rPr lang="cy-GB">
                <a:latin typeface="Century Gothic" panose="020B0502020202020204" pitchFamily="34" charset="0"/>
              </a:rPr>
              <a:t>Mae’n bosibl na all arsylwi ar ei ben ei hun ddatgelu’r ‘pam’ sydd yn y dewisiadau rydych yn eu gweld. </a:t>
            </a:r>
          </a:p>
          <a:p>
            <a:pPr marL="0" indent="0">
              <a:buNone/>
            </a:pPr>
            <a:endParaRPr lang="cy-GB">
              <a:latin typeface="Century Gothic" panose="020B0502020202020204" pitchFamily="34" charset="0"/>
            </a:endParaRPr>
          </a:p>
          <a:p>
            <a:pPr marL="0" indent="0">
              <a:buNone/>
            </a:pPr>
            <a:r>
              <a:rPr lang="cy-GB">
                <a:latin typeface="Century Gothic" panose="020B0502020202020204" pitchFamily="34" charset="0"/>
              </a:rPr>
              <a:t>Dysgwyr gyrru vs. gyrrwyr profiadol.</a:t>
            </a:r>
          </a:p>
        </p:txBody>
      </p:sp>
    </p:spTree>
    <p:extLst>
      <p:ext uri="{BB962C8B-B14F-4D97-AF65-F5344CB8AC3E}">
        <p14:creationId xmlns:p14="http://schemas.microsoft.com/office/powerpoint/2010/main" val="18636132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a:t>(almost) the end…</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268665" y="2226469"/>
            <a:ext cx="4628651" cy="2681951"/>
          </a:xfrm>
        </p:spPr>
        <p:txBody>
          <a:bodyPr>
            <a:normAutofit lnSpcReduction="10000"/>
          </a:bodyPr>
          <a:lstStyle/>
          <a:p>
            <a:pPr marL="0" indent="0">
              <a:buNone/>
            </a:pPr>
            <a:r>
              <a:rPr lang="en-GB" b="1"/>
              <a:t>Learning should be not too hard, and not too easy. </a:t>
            </a:r>
            <a:br>
              <a:rPr lang="en-GB" b="1"/>
            </a:br>
            <a:r>
              <a:rPr lang="en-GB" b="1"/>
              <a:t>We should organise and sequence learning to make the most of the way human beings learn.</a:t>
            </a:r>
          </a:p>
          <a:p>
            <a:pPr marL="0" indent="0">
              <a:buNone/>
            </a:pPr>
            <a:r>
              <a:rPr lang="en-GB" b="1"/>
              <a:t>Being aware of how your brain works can guard against build in weaknesses</a:t>
            </a:r>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2226469"/>
            <a:ext cx="3173024" cy="243567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a:t>Cognitive Load</a:t>
            </a:r>
          </a:p>
          <a:p>
            <a:pPr marL="0" indent="0">
              <a:buNone/>
            </a:pPr>
            <a:r>
              <a:rPr lang="en-GB" sz="2100" b="1"/>
              <a:t>Desirable difficulties</a:t>
            </a:r>
          </a:p>
          <a:p>
            <a:pPr marL="0" indent="0">
              <a:buNone/>
            </a:pPr>
            <a:r>
              <a:rPr lang="en-GB" sz="2100" b="1"/>
              <a:t>Schema</a:t>
            </a:r>
          </a:p>
          <a:p>
            <a:pPr marL="0" indent="0">
              <a:buNone/>
            </a:pPr>
            <a:r>
              <a:rPr lang="en-GB" sz="2100" b="1"/>
              <a:t>Dual Coding</a:t>
            </a:r>
          </a:p>
          <a:p>
            <a:pPr marL="0" indent="0">
              <a:buNone/>
            </a:pPr>
            <a:r>
              <a:rPr lang="en-GB" sz="2100" b="1"/>
              <a:t>Retrieval practice</a:t>
            </a:r>
          </a:p>
          <a:p>
            <a:pPr marL="0" indent="0">
              <a:buNone/>
            </a:pPr>
            <a:r>
              <a:rPr lang="en-GB" sz="2100" b="1"/>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32150930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88116" y="651116"/>
            <a:ext cx="4083048" cy="3575934"/>
          </a:xfrm>
        </p:spPr>
        <p:txBody>
          <a:bodyPr vert="horz" lIns="91440" tIns="45720" rIns="91440" bIns="45720" rtlCol="0" anchor="t">
            <a:normAutofit/>
          </a:bodyPr>
          <a:lstStyle/>
          <a:p>
            <a:pPr marL="0" indent="0">
              <a:buNone/>
            </a:pPr>
            <a:r>
              <a:rPr lang="en-GB" b="1" i="1">
                <a:cs typeface="Calibri"/>
              </a:rPr>
              <a:t>Yn </a:t>
            </a:r>
            <a:r>
              <a:rPr lang="en-GB" b="1" i="1" err="1">
                <a:cs typeface="Calibri"/>
              </a:rPr>
              <a:t>angenrheidiol</a:t>
            </a:r>
            <a:r>
              <a:rPr lang="en-GB" b="1" i="1">
                <a:cs typeface="Calibri"/>
              </a:rPr>
              <a:t>, </a:t>
            </a:r>
            <a:r>
              <a:rPr lang="en-GB" b="1" i="1" err="1">
                <a:cs typeface="Calibri"/>
              </a:rPr>
              <a:t>ond</a:t>
            </a:r>
            <a:r>
              <a:rPr lang="en-GB" b="1" i="1">
                <a:cs typeface="Calibri"/>
              </a:rPr>
              <a:t> </a:t>
            </a:r>
            <a:r>
              <a:rPr lang="en-GB" b="1" i="1" err="1">
                <a:cs typeface="Calibri"/>
              </a:rPr>
              <a:t>nid</a:t>
            </a:r>
            <a:r>
              <a:rPr lang="en-GB" b="1" i="1">
                <a:cs typeface="Calibri"/>
              </a:rPr>
              <a:t> </a:t>
            </a:r>
            <a:r>
              <a:rPr lang="en-GB" b="1" i="1" err="1">
                <a:cs typeface="Calibri"/>
              </a:rPr>
              <a:t>yn</a:t>
            </a:r>
            <a:r>
              <a:rPr lang="en-GB" b="1" i="1">
                <a:cs typeface="Calibri"/>
              </a:rPr>
              <a:t> </a:t>
            </a:r>
            <a:r>
              <a:rPr lang="en-GB" b="1" i="1" err="1">
                <a:cs typeface="Calibri"/>
              </a:rPr>
              <a:t>ddigonol</a:t>
            </a:r>
            <a:endParaRPr lang="en-GB" b="1" i="1" err="1"/>
          </a:p>
          <a:p>
            <a:pPr marL="0" indent="0">
              <a:buNone/>
            </a:pPr>
            <a:r>
              <a:rPr lang="en-GB" b="1"/>
              <a:t>Necessary, but not sufficient</a:t>
            </a:r>
            <a:endParaRPr lang="en-GB"/>
          </a:p>
        </p:txBody>
      </p:sp>
      <p:pic>
        <p:nvPicPr>
          <p:cNvPr id="10242" name="Picture 2" descr="The Jerry Springer Show - 19th Season Final Thought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053" y="224125"/>
            <a:ext cx="3331056" cy="2498293"/>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ops! Helping Children Learn Accidentally by Hywel Roberts – signed cop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2202" y="3606959"/>
            <a:ext cx="1608806" cy="160880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1058535" y="3606959"/>
            <a:ext cx="4906241" cy="810491"/>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err="1">
                <a:cs typeface="Calibri"/>
              </a:rPr>
              <a:t>Dosbarthiadau</a:t>
            </a:r>
            <a:r>
              <a:rPr lang="en-GB" b="1" i="1">
                <a:cs typeface="Calibri"/>
              </a:rPr>
              <a:t> </a:t>
            </a:r>
            <a:r>
              <a:rPr lang="en-GB" b="1" i="1" err="1">
                <a:cs typeface="Calibri"/>
              </a:rPr>
              <a:t>Cynnes</a:t>
            </a:r>
            <a:r>
              <a:rPr lang="en-GB" b="1" i="1">
                <a:cs typeface="Calibri"/>
              </a:rPr>
              <a:t> vs. </a:t>
            </a:r>
            <a:r>
              <a:rPr lang="en-GB" b="1" i="1" err="1">
                <a:cs typeface="Calibri"/>
              </a:rPr>
              <a:t>Oer</a:t>
            </a:r>
            <a:endParaRPr lang="en-GB" b="1" i="1" err="1"/>
          </a:p>
          <a:p>
            <a:pPr marL="0" indent="0">
              <a:buFont typeface="Arial" panose="020B0604020202020204" pitchFamily="34" charset="0"/>
              <a:buNone/>
            </a:pPr>
            <a:r>
              <a:rPr lang="en-GB" b="1"/>
              <a:t>Warm vs Cold Classrooms</a:t>
            </a:r>
            <a:endParaRPr lang="en-GB"/>
          </a:p>
        </p:txBody>
      </p:sp>
      <p:sp>
        <p:nvSpPr>
          <p:cNvPr id="2" name="Rectangle 1"/>
          <p:cNvSpPr/>
          <p:nvPr/>
        </p:nvSpPr>
        <p:spPr>
          <a:xfrm>
            <a:off x="561109" y="4785697"/>
            <a:ext cx="6386946" cy="369332"/>
          </a:xfrm>
          <a:prstGeom prst="rect">
            <a:avLst/>
          </a:prstGeom>
        </p:spPr>
        <p:txBody>
          <a:bodyPr wrap="square">
            <a:spAutoFit/>
          </a:bodyPr>
          <a:lstStyle/>
          <a:p>
            <a:r>
              <a:rPr lang="en-GB">
                <a:hlinkClick r:id="rId5"/>
              </a:rPr>
              <a:t>https://www.youtube.com/watch?v=8kt3IyeEYOM</a:t>
            </a:r>
            <a:r>
              <a:rPr lang="en-GB"/>
              <a:t> </a:t>
            </a:r>
          </a:p>
        </p:txBody>
      </p:sp>
      <p:sp>
        <p:nvSpPr>
          <p:cNvPr id="4" name="Rectangle 3"/>
          <p:cNvSpPr/>
          <p:nvPr/>
        </p:nvSpPr>
        <p:spPr>
          <a:xfrm>
            <a:off x="561109" y="5155258"/>
            <a:ext cx="7710055" cy="369332"/>
          </a:xfrm>
          <a:prstGeom prst="rect">
            <a:avLst/>
          </a:prstGeom>
        </p:spPr>
        <p:txBody>
          <a:bodyPr wrap="square">
            <a:spAutoFit/>
          </a:bodyPr>
          <a:lstStyle/>
          <a:p>
            <a:r>
              <a:rPr lang="en-GB">
                <a:hlinkClick r:id="rId6"/>
              </a:rPr>
              <a:t>https://www.facebook.com/CreateLearnInspire/videos/1262016680625732</a:t>
            </a:r>
            <a:r>
              <a:rPr lang="en-GB"/>
              <a:t> </a:t>
            </a:r>
          </a:p>
        </p:txBody>
      </p:sp>
    </p:spTree>
    <p:extLst>
      <p:ext uri="{BB962C8B-B14F-4D97-AF65-F5344CB8AC3E}">
        <p14:creationId xmlns:p14="http://schemas.microsoft.com/office/powerpoint/2010/main" val="24456475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Cyfeirnodau</a:t>
            </a:r>
            <a:br>
              <a:rPr lang="en-GB"/>
            </a:br>
            <a:r>
              <a:rPr lang="en-GB"/>
              <a:t>References</a:t>
            </a:r>
          </a:p>
        </p:txBody>
      </p:sp>
      <p:sp>
        <p:nvSpPr>
          <p:cNvPr id="3" name="Content Placeholder 2"/>
          <p:cNvSpPr>
            <a:spLocks noGrp="1"/>
          </p:cNvSpPr>
          <p:nvPr>
            <p:ph idx="1"/>
          </p:nvPr>
        </p:nvSpPr>
        <p:spPr>
          <a:xfrm>
            <a:off x="268665" y="1825625"/>
            <a:ext cx="8105314" cy="3575934"/>
          </a:xfrm>
        </p:spPr>
        <p:txBody>
          <a:bodyPr>
            <a:normAutofit fontScale="85000" lnSpcReduction="10000"/>
          </a:bodyPr>
          <a:lstStyle/>
          <a:p>
            <a:pPr marL="0" indent="0">
              <a:buNone/>
            </a:pPr>
            <a:r>
              <a:rPr lang="en-GB" sz="1600"/>
              <a:t>Most links are included on specific slides. Additional full references below</a:t>
            </a:r>
          </a:p>
          <a:p>
            <a:pPr marL="0" indent="0">
              <a:buNone/>
            </a:pPr>
            <a:endParaRPr lang="en-GB" sz="1200"/>
          </a:p>
          <a:p>
            <a:pPr marL="0" indent="0">
              <a:buNone/>
            </a:pPr>
            <a:r>
              <a:rPr lang="en-GB" sz="1600" err="1"/>
              <a:t>Didau</a:t>
            </a:r>
            <a:r>
              <a:rPr lang="en-GB" sz="1600"/>
              <a:t>, D., 2016. </a:t>
            </a:r>
            <a:r>
              <a:rPr lang="en-GB" sz="1600" i="1"/>
              <a:t>What if everything you knew about education was wrong? </a:t>
            </a:r>
            <a:r>
              <a:rPr lang="en-GB" sz="1600"/>
              <a:t>Carmarthen. Crown House Publishing. </a:t>
            </a:r>
          </a:p>
          <a:p>
            <a:pPr marL="0" indent="0">
              <a:buNone/>
            </a:pPr>
            <a:r>
              <a:rPr lang="en-GB" sz="1600"/>
              <a:t>Education Endowment Foundation (2021). Cognitive Science in the classroom. Available at: </a:t>
            </a:r>
            <a:r>
              <a:rPr lang="en-GB" sz="1600">
                <a:hlinkClick r:id="rId3"/>
              </a:rPr>
              <a:t>https://educationendowmentfoundation.org.uk/education-evidence/evidence-reviews/cognitive-science-approaches-in-the-classroom</a:t>
            </a:r>
            <a:r>
              <a:rPr lang="en-GB" sz="1600"/>
              <a:t> Accessed 10.09.23</a:t>
            </a:r>
          </a:p>
          <a:p>
            <a:pPr marL="0" indent="0">
              <a:buNone/>
            </a:pPr>
            <a:r>
              <a:rPr lang="en-GB" sz="1600"/>
              <a:t>Macdonald K, </a:t>
            </a:r>
            <a:r>
              <a:rPr lang="en-GB" sz="1600" err="1"/>
              <a:t>Germine</a:t>
            </a:r>
            <a:r>
              <a:rPr lang="en-GB" sz="1600"/>
              <a:t> L, Anderson A, Christodoulou J and McGrath LM (2017) Dispelling the Myth: Training in Education or Neuroscience Decreases but Does Not Eliminate Beliefs in Neuromyths. </a:t>
            </a:r>
            <a:r>
              <a:rPr lang="en-GB" sz="1600" i="1"/>
              <a:t>Front. Psychol</a:t>
            </a:r>
            <a:r>
              <a:rPr lang="en-GB" sz="1600"/>
              <a:t>. 8:1314. </a:t>
            </a:r>
            <a:r>
              <a:rPr lang="en-GB" sz="1600" err="1"/>
              <a:t>doi</a:t>
            </a:r>
            <a:r>
              <a:rPr lang="en-GB" sz="1600"/>
              <a:t>: 10.3389/fpsyg.2017.01314  Available at: </a:t>
            </a:r>
            <a:r>
              <a:rPr lang="en-GB" sz="1600">
                <a:hlinkClick r:id="rId4"/>
              </a:rPr>
              <a:t>https://www.frontiersin.org/articles/10.3389/fpsyg.2017.01314/full</a:t>
            </a:r>
            <a:r>
              <a:rPr lang="en-GB" sz="1600"/>
              <a:t> Accessed 10.09.23</a:t>
            </a:r>
          </a:p>
          <a:p>
            <a:pPr marL="0" indent="0">
              <a:buNone/>
            </a:pPr>
            <a:r>
              <a:rPr lang="en-GB" sz="1600"/>
              <a:t>Shibli, D and West, R (2018) COGNITIVE LOAD THEORY AND ITS APPLICATION IN THE CLASSROOM. Impact. Available at: </a:t>
            </a:r>
            <a:r>
              <a:rPr lang="en-GB" sz="1600">
                <a:hlinkClick r:id="rId5"/>
              </a:rPr>
              <a:t>https://my.chartered.college/impact_article/cognitive-load-theory-and-its-application-in-the-classroom/</a:t>
            </a:r>
            <a:r>
              <a:rPr lang="en-GB" sz="1600"/>
              <a:t>  Accessed 10.09.23</a:t>
            </a:r>
          </a:p>
          <a:p>
            <a:pPr marL="0" indent="0">
              <a:buNone/>
            </a:pPr>
            <a:endParaRPr lang="en-GB" sz="1600"/>
          </a:p>
          <a:p>
            <a:pPr marL="0" indent="0">
              <a:buNone/>
            </a:pPr>
            <a:r>
              <a:rPr lang="en-GB" sz="1600"/>
              <a:t>Willingham, D (2009) </a:t>
            </a:r>
            <a:r>
              <a:rPr lang="en-GB" sz="1600" i="1"/>
              <a:t>Why don’t students like school? </a:t>
            </a:r>
            <a:r>
              <a:rPr lang="en-GB" sz="1600"/>
              <a:t>San-Francisco Jossey-Bass</a:t>
            </a:r>
          </a:p>
          <a:p>
            <a:pPr marL="0" indent="0">
              <a:buNone/>
            </a:pPr>
            <a:endParaRPr lang="en-GB" sz="1200"/>
          </a:p>
        </p:txBody>
      </p:sp>
    </p:spTree>
    <p:extLst>
      <p:ext uri="{BB962C8B-B14F-4D97-AF65-F5344CB8AC3E}">
        <p14:creationId xmlns:p14="http://schemas.microsoft.com/office/powerpoint/2010/main" val="2482199670"/>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080E2E00-7B20-4B2B-AEF6-D4A893FF9EDF}"/>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91F7E3E6-1D1C-49E2-9151-82C023908425}"/>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260C985E-FC23-4708-B4D6-379F0660CAF2}"/>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7708EA92-ABB3-4E99-8796-4EE09A8D7813}"/>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9585204E-3B77-4DD2-9B71-A343EE5EAE37}"/>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5E3DF53B-1F46-4290-96A7-A5B20849E01D}"/>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0FF4404E-5506-4888-97B9-964E9F96CFE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DFDB6FDC-F483-4E4E-B782-DABC397B3B4D}"/>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2F5329AD-8DD7-4FAD-A348-3DE518A3EAA9}"/>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62B02A23-D089-4115-B655-AFA808E43DC9}"/>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80E4B76D-6C72-4E0C-8BA4-FDEC54914446}"/>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EA337B52-E16D-45D8-88D0-B247154636D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55F24811-E403-404B-8390-A18540228BEB}"/>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D087FCDE-93FD-4D32-BDEF-8186DB1222E1}"/>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16E858B4-FC29-4BBA-BCE6-AF4FB15A93E6}"/>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eachers xmlns="92c24619-d6d5-42cf-b618-23d930ad9f20">
      <UserInfo>
        <DisplayName/>
        <AccountId xsi:nil="true"/>
        <AccountType/>
      </UserInfo>
    </Teachers>
    <Self_Registration_Enabled xmlns="92c24619-d6d5-42cf-b618-23d930ad9f20" xsi:nil="true"/>
    <IsNotebookLocked xmlns="92c24619-d6d5-42cf-b618-23d930ad9f20" xsi:nil="true"/>
    <FolderType xmlns="92c24619-d6d5-42cf-b618-23d930ad9f20" xsi:nil="true"/>
    <Students xmlns="92c24619-d6d5-42cf-b618-23d930ad9f20">
      <UserInfo>
        <DisplayName/>
        <AccountId xsi:nil="true"/>
        <AccountType/>
      </UserInfo>
    </Students>
    <Templates xmlns="92c24619-d6d5-42cf-b618-23d930ad9f20" xsi:nil="true"/>
    <NotebookType xmlns="92c24619-d6d5-42cf-b618-23d930ad9f20" xsi:nil="true"/>
    <Student_Groups xmlns="92c24619-d6d5-42cf-b618-23d930ad9f20">
      <UserInfo>
        <DisplayName/>
        <AccountId xsi:nil="true"/>
        <AccountType/>
      </UserInfo>
    </Student_Groups>
    <DefaultSectionNames xmlns="92c24619-d6d5-42cf-b618-23d930ad9f20" xsi:nil="true"/>
    <Is_Collaboration_Space_Locked xmlns="92c24619-d6d5-42cf-b618-23d930ad9f20" xsi:nil="true"/>
    <AppVersion xmlns="92c24619-d6d5-42cf-b618-23d930ad9f20" xsi:nil="true"/>
    <Invited_Teachers xmlns="92c24619-d6d5-42cf-b618-23d930ad9f20" xsi:nil="true"/>
    <Owner xmlns="92c24619-d6d5-42cf-b618-23d930ad9f20">
      <UserInfo>
        <DisplayName/>
        <AccountId xsi:nil="true"/>
        <AccountType/>
      </UserInfo>
    </Owner>
    <Has_Teacher_Only_SectionGroup xmlns="92c24619-d6d5-42cf-b618-23d930ad9f20" xsi:nil="true"/>
    <CultureName xmlns="92c24619-d6d5-42cf-b618-23d930ad9f20" xsi:nil="true"/>
    <Invited_Students xmlns="92c24619-d6d5-42cf-b618-23d930ad9f20" xsi:nil="true"/>
    <TeamsChannelId xmlns="92c24619-d6d5-42cf-b618-23d930ad9f20" xsi:nil="true"/>
    <LMS_Mappings xmlns="92c24619-d6d5-42cf-b618-23d930ad9f20" xsi:nil="true"/>
    <Teams_Channel_Section_Location xmlns="92c24619-d6d5-42cf-b618-23d930ad9f20" xsi:nil="true"/>
    <Math_Settings xmlns="92c24619-d6d5-42cf-b618-23d930ad9f20" xsi:nil="true"/>
    <Distribution_Groups xmlns="92c24619-d6d5-42cf-b618-23d930ad9f20" xsi:nil="true"/>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9830EA-5ABE-420D-95F3-46161B3DBB94}">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86260E8-EF9F-4E22-A14F-0CD911AFF7E5}">
  <ds:schemaRefs>
    <ds:schemaRef ds:uri="http://schemas.microsoft.com/sharepoint/v3/contenttype/forms"/>
  </ds:schemaRefs>
</ds:datastoreItem>
</file>

<file path=customXml/itemProps3.xml><?xml version="1.0" encoding="utf-8"?>
<ds:datastoreItem xmlns:ds="http://schemas.openxmlformats.org/officeDocument/2006/customXml" ds:itemID="{D534528D-F18E-466E-8B32-7B6D6D12D88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APLP Template</Template>
  <Application>Microsoft Office PowerPoint</Application>
  <PresentationFormat>On-screen Show (4:3)</PresentationFormat>
  <Slides>47</Slides>
  <Notes>39</Notes>
  <HiddenSlides>0</HiddenSlides>
  <ScaleCrop>false</ScaleCrop>
  <HeadingPairs>
    <vt:vector size="4" baseType="variant">
      <vt:variant>
        <vt:lpstr>Theme</vt:lpstr>
      </vt:variant>
      <vt:variant>
        <vt:i4>15</vt:i4>
      </vt:variant>
      <vt:variant>
        <vt:lpstr>Slide Titles</vt:lpstr>
      </vt:variant>
      <vt:variant>
        <vt:i4>47</vt:i4>
      </vt:variant>
    </vt:vector>
  </HeadingPairs>
  <TitlesOfParts>
    <vt:vector size="62" baseType="lpstr">
      <vt:lpstr>UWTSD 200_Subtitle 3</vt:lpstr>
      <vt:lpstr>UWTSD 200_Title Page</vt:lpstr>
      <vt:lpstr>UWTSD 200_Title Page 1</vt:lpstr>
      <vt:lpstr>UWTSD 200_Title Page 2</vt:lpstr>
      <vt:lpstr>UWTSD 200_Title Page 3</vt:lpstr>
      <vt:lpstr>UWTSD 200_Subtitle 1</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Gwyddoniaeth Gwybyddol  ym myd Addysg  Cognitive Science in Education </vt:lpstr>
      <vt:lpstr>Neuro-myth or Neuro-Science?!</vt:lpstr>
      <vt:lpstr>Nod</vt:lpstr>
      <vt:lpstr>Diffinio termau – Gwyddoniaeth </vt:lpstr>
      <vt:lpstr>Tueddiadau ymchwil / Research dispositions</vt:lpstr>
      <vt:lpstr>Rhai syniadau cefndirol.. Some background ideas..</vt:lpstr>
      <vt:lpstr>Dechrau ar y diwedd / Start at the end</vt:lpstr>
      <vt:lpstr>Y Theori Llwyth Gwybyddol Cognitive Load Theory</vt:lpstr>
      <vt:lpstr>Tri math o lwyth gwybyddol Three forms of cognitive load</vt:lpstr>
      <vt:lpstr>Tri math o lwyth gwybyddol Three forms of cognitive load</vt:lpstr>
      <vt:lpstr>Tri math o lwyth gwybyddol Three forms of cognitive load</vt:lpstr>
      <vt:lpstr>Tri math o lwyth gwybyddol Three forms of cognitive load</vt:lpstr>
      <vt:lpstr>PowerPoint Presentation</vt:lpstr>
      <vt:lpstr>PowerPoint Presentation</vt:lpstr>
      <vt:lpstr>Discussion</vt:lpstr>
      <vt:lpstr>Beth yw’r ots? So what?</vt:lpstr>
      <vt:lpstr>Rhagor o ddarllen More reading</vt:lpstr>
      <vt:lpstr>Anawsterau dymunol Desirable difficulties</vt:lpstr>
      <vt:lpstr>Trafodaeth / Discussion</vt:lpstr>
      <vt:lpstr>Checking in…</vt:lpstr>
      <vt:lpstr>Sut mae'r cof yn gweithio? How does memory work?</vt:lpstr>
      <vt:lpstr>Sgema Schema</vt:lpstr>
      <vt:lpstr>Sgema Schema</vt:lpstr>
      <vt:lpstr>Schema</vt:lpstr>
      <vt:lpstr>Putting it to the test!  Beth am i ni brofi?!</vt:lpstr>
      <vt:lpstr>PowerPoint Presentation</vt:lpstr>
      <vt:lpstr>PowerPoint Presentation</vt:lpstr>
      <vt:lpstr>PowerPoint Presentation</vt:lpstr>
      <vt:lpstr>PowerPoint Presentation</vt:lpstr>
      <vt:lpstr>PowerPoint Presentation</vt:lpstr>
      <vt:lpstr>Codio Deuol Dual Coding</vt:lpstr>
      <vt:lpstr>PowerPoint Presentation</vt:lpstr>
      <vt:lpstr>PowerPoint Presentation</vt:lpstr>
      <vt:lpstr>PowerPoint Presentation</vt:lpstr>
      <vt:lpstr>PowerPoint Presentation</vt:lpstr>
      <vt:lpstr>Beth yw’r ots? So what?</vt:lpstr>
      <vt:lpstr>Adfer adalw              Retrieval practice</vt:lpstr>
      <vt:lpstr>PowerPoint Presentation</vt:lpstr>
      <vt:lpstr>PowerPoint Presentation</vt:lpstr>
      <vt:lpstr>Checking in…</vt:lpstr>
      <vt:lpstr>PowerPoint Presentation</vt:lpstr>
      <vt:lpstr>PowerPoint Presentation</vt:lpstr>
      <vt:lpstr>Beth yw’r ots? So what?</vt:lpstr>
      <vt:lpstr>Beth yw’r ots? So what?</vt:lpstr>
      <vt:lpstr>(almost) the end…</vt:lpstr>
      <vt:lpstr>PowerPoint Presentation</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Stacey</dc:creator>
  <cp:revision>9</cp:revision>
  <cp:lastPrinted>2020-09-14T07:52:08Z</cp:lastPrinted>
  <dcterms:created xsi:type="dcterms:W3CDTF">2020-01-30T13:27:38Z</dcterms:created>
  <dcterms:modified xsi:type="dcterms:W3CDTF">2023-09-21T21:17:19Z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